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26"/>
  </p:notesMasterIdLst>
  <p:sldIdLst>
    <p:sldId id="257" r:id="rId2"/>
    <p:sldId id="258" r:id="rId3"/>
    <p:sldId id="259" r:id="rId4"/>
    <p:sldId id="541" r:id="rId5"/>
    <p:sldId id="261" r:id="rId6"/>
    <p:sldId id="542" r:id="rId7"/>
    <p:sldId id="543" r:id="rId8"/>
    <p:sldId id="544" r:id="rId9"/>
    <p:sldId id="545" r:id="rId10"/>
    <p:sldId id="546" r:id="rId11"/>
    <p:sldId id="547" r:id="rId12"/>
    <p:sldId id="548" r:id="rId13"/>
    <p:sldId id="549" r:id="rId14"/>
    <p:sldId id="550" r:id="rId15"/>
    <p:sldId id="551" r:id="rId16"/>
    <p:sldId id="552" r:id="rId17"/>
    <p:sldId id="553" r:id="rId18"/>
    <p:sldId id="554" r:id="rId19"/>
    <p:sldId id="555" r:id="rId20"/>
    <p:sldId id="556" r:id="rId21"/>
    <p:sldId id="557" r:id="rId22"/>
    <p:sldId id="558" r:id="rId23"/>
    <p:sldId id="559" r:id="rId24"/>
    <p:sldId id="560" r:id="rId25"/>
    <p:sldId id="561" r:id="rId26"/>
    <p:sldId id="562" r:id="rId27"/>
    <p:sldId id="563" r:id="rId28"/>
    <p:sldId id="564" r:id="rId29"/>
    <p:sldId id="565" r:id="rId30"/>
    <p:sldId id="566" r:id="rId31"/>
    <p:sldId id="567" r:id="rId32"/>
    <p:sldId id="568" r:id="rId33"/>
    <p:sldId id="569" r:id="rId34"/>
    <p:sldId id="570" r:id="rId35"/>
    <p:sldId id="571" r:id="rId36"/>
    <p:sldId id="572" r:id="rId37"/>
    <p:sldId id="573" r:id="rId38"/>
    <p:sldId id="574" r:id="rId39"/>
    <p:sldId id="575" r:id="rId40"/>
    <p:sldId id="576" r:id="rId41"/>
    <p:sldId id="577" r:id="rId42"/>
    <p:sldId id="578" r:id="rId43"/>
    <p:sldId id="579" r:id="rId44"/>
    <p:sldId id="580" r:id="rId45"/>
    <p:sldId id="581" r:id="rId46"/>
    <p:sldId id="582" r:id="rId47"/>
    <p:sldId id="583" r:id="rId48"/>
    <p:sldId id="584" r:id="rId49"/>
    <p:sldId id="585" r:id="rId50"/>
    <p:sldId id="586" r:id="rId51"/>
    <p:sldId id="587" r:id="rId52"/>
    <p:sldId id="588" r:id="rId53"/>
    <p:sldId id="589" r:id="rId54"/>
    <p:sldId id="590" r:id="rId55"/>
    <p:sldId id="591" r:id="rId56"/>
    <p:sldId id="592" r:id="rId57"/>
    <p:sldId id="593" r:id="rId58"/>
    <p:sldId id="594" r:id="rId59"/>
    <p:sldId id="595" r:id="rId60"/>
    <p:sldId id="596" r:id="rId61"/>
    <p:sldId id="597" r:id="rId62"/>
    <p:sldId id="598" r:id="rId63"/>
    <p:sldId id="599" r:id="rId64"/>
    <p:sldId id="600" r:id="rId65"/>
    <p:sldId id="601" r:id="rId66"/>
    <p:sldId id="602" r:id="rId67"/>
    <p:sldId id="603" r:id="rId68"/>
    <p:sldId id="604" r:id="rId69"/>
    <p:sldId id="605" r:id="rId70"/>
    <p:sldId id="606" r:id="rId71"/>
    <p:sldId id="607" r:id="rId72"/>
    <p:sldId id="608" r:id="rId73"/>
    <p:sldId id="609" r:id="rId74"/>
    <p:sldId id="610" r:id="rId75"/>
    <p:sldId id="611" r:id="rId76"/>
    <p:sldId id="612" r:id="rId77"/>
    <p:sldId id="613" r:id="rId78"/>
    <p:sldId id="614" r:id="rId79"/>
    <p:sldId id="615" r:id="rId80"/>
    <p:sldId id="616" r:id="rId81"/>
    <p:sldId id="617" r:id="rId82"/>
    <p:sldId id="618" r:id="rId83"/>
    <p:sldId id="619" r:id="rId84"/>
    <p:sldId id="620" r:id="rId85"/>
    <p:sldId id="621" r:id="rId86"/>
    <p:sldId id="622" r:id="rId87"/>
    <p:sldId id="623" r:id="rId88"/>
    <p:sldId id="624" r:id="rId89"/>
    <p:sldId id="625" r:id="rId90"/>
    <p:sldId id="626" r:id="rId91"/>
    <p:sldId id="627" r:id="rId92"/>
    <p:sldId id="628" r:id="rId93"/>
    <p:sldId id="630" r:id="rId94"/>
    <p:sldId id="631" r:id="rId95"/>
    <p:sldId id="632" r:id="rId96"/>
    <p:sldId id="633" r:id="rId97"/>
    <p:sldId id="634" r:id="rId98"/>
    <p:sldId id="635" r:id="rId99"/>
    <p:sldId id="636" r:id="rId100"/>
    <p:sldId id="637" r:id="rId101"/>
    <p:sldId id="639" r:id="rId102"/>
    <p:sldId id="640" r:id="rId103"/>
    <p:sldId id="641" r:id="rId104"/>
    <p:sldId id="642" r:id="rId105"/>
    <p:sldId id="643" r:id="rId106"/>
    <p:sldId id="644" r:id="rId107"/>
    <p:sldId id="645" r:id="rId108"/>
    <p:sldId id="646" r:id="rId109"/>
    <p:sldId id="647" r:id="rId110"/>
    <p:sldId id="648" r:id="rId111"/>
    <p:sldId id="649" r:id="rId112"/>
    <p:sldId id="650" r:id="rId113"/>
    <p:sldId id="651" r:id="rId114"/>
    <p:sldId id="652" r:id="rId115"/>
    <p:sldId id="653" r:id="rId116"/>
    <p:sldId id="654" r:id="rId117"/>
    <p:sldId id="655" r:id="rId118"/>
    <p:sldId id="656" r:id="rId119"/>
    <p:sldId id="659" r:id="rId120"/>
    <p:sldId id="660" r:id="rId121"/>
    <p:sldId id="661" r:id="rId122"/>
    <p:sldId id="662" r:id="rId123"/>
    <p:sldId id="663" r:id="rId124"/>
    <p:sldId id="664" r:id="rId1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00CC00"/>
    <a:srgbClr val="99CC00"/>
    <a:srgbClr val="66FF33"/>
    <a:srgbClr val="FF0000"/>
    <a:srgbClr val="FF99FF"/>
    <a:srgbClr val="CCFFCC"/>
    <a:srgbClr val="FF9900"/>
    <a:srgbClr val="0033CC"/>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p:scale>
          <a:sx n="87" d="100"/>
          <a:sy n="87" d="100"/>
        </p:scale>
        <p:origin x="198" y="1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56C14D-9F52-4A37-81FF-9593F011DA01}" type="datetimeFigureOut">
              <a:rPr lang="en-US" smtClean="0"/>
              <a:t>1/4/26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E45DD8-3B8D-4BCF-9754-AE696575FC75}" type="slidenum">
              <a:rPr lang="en-US" smtClean="0"/>
              <a:t>‹#›</a:t>
            </a:fld>
            <a:endParaRPr lang="en-US"/>
          </a:p>
        </p:txBody>
      </p:sp>
    </p:spTree>
    <p:extLst>
      <p:ext uri="{BB962C8B-B14F-4D97-AF65-F5344CB8AC3E}">
        <p14:creationId xmlns:p14="http://schemas.microsoft.com/office/powerpoint/2010/main" val="34152716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B1F4247-B035-4BCB-BF19-48B083BA9812}" type="datetime1">
              <a:rPr lang="en-US" smtClean="0"/>
              <a:t>1/4/26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350328-73EC-4CA6-8C49-0143D0B06E53}" type="slidenum">
              <a:rPr lang="en-US" smtClean="0"/>
              <a:t>‹#›</a:t>
            </a:fld>
            <a:endParaRPr lang="en-US"/>
          </a:p>
        </p:txBody>
      </p:sp>
    </p:spTree>
    <p:extLst>
      <p:ext uri="{BB962C8B-B14F-4D97-AF65-F5344CB8AC3E}">
        <p14:creationId xmlns:p14="http://schemas.microsoft.com/office/powerpoint/2010/main" val="1187552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F46DE4-976D-4306-8BB6-CEA941B9C800}" type="datetime1">
              <a:rPr lang="en-US" smtClean="0"/>
              <a:t>1/4/26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350328-73EC-4CA6-8C49-0143D0B06E53}" type="slidenum">
              <a:rPr lang="en-US" smtClean="0"/>
              <a:t>‹#›</a:t>
            </a:fld>
            <a:endParaRPr lang="en-US"/>
          </a:p>
        </p:txBody>
      </p:sp>
    </p:spTree>
    <p:extLst>
      <p:ext uri="{BB962C8B-B14F-4D97-AF65-F5344CB8AC3E}">
        <p14:creationId xmlns:p14="http://schemas.microsoft.com/office/powerpoint/2010/main" val="1922187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A1ED88-A7ED-4E12-9B5E-CE63AE265C7E}" type="datetime1">
              <a:rPr lang="en-US" smtClean="0"/>
              <a:t>1/4/26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350328-73EC-4CA6-8C49-0143D0B06E53}" type="slidenum">
              <a:rPr lang="en-US" smtClean="0"/>
              <a:t>‹#›</a:t>
            </a:fld>
            <a:endParaRPr lang="en-US"/>
          </a:p>
        </p:txBody>
      </p:sp>
    </p:spTree>
    <p:extLst>
      <p:ext uri="{BB962C8B-B14F-4D97-AF65-F5344CB8AC3E}">
        <p14:creationId xmlns:p14="http://schemas.microsoft.com/office/powerpoint/2010/main" val="3573808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250BE4-25E1-49ED-AD47-E07E0DD59636}" type="datetime1">
              <a:rPr lang="en-US" smtClean="0"/>
              <a:t>1/4/26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350328-73EC-4CA6-8C49-0143D0B06E53}" type="slidenum">
              <a:rPr lang="en-US" smtClean="0"/>
              <a:t>‹#›</a:t>
            </a:fld>
            <a:endParaRPr lang="en-US"/>
          </a:p>
        </p:txBody>
      </p:sp>
    </p:spTree>
    <p:extLst>
      <p:ext uri="{BB962C8B-B14F-4D97-AF65-F5344CB8AC3E}">
        <p14:creationId xmlns:p14="http://schemas.microsoft.com/office/powerpoint/2010/main" val="184610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D5AA2CB-27D4-41ED-A2EF-8F9B373A380C}" type="datetime1">
              <a:rPr lang="en-US" smtClean="0"/>
              <a:t>1/4/26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350328-73EC-4CA6-8C49-0143D0B06E53}" type="slidenum">
              <a:rPr lang="en-US" smtClean="0"/>
              <a:t>‹#›</a:t>
            </a:fld>
            <a:endParaRPr lang="en-US"/>
          </a:p>
        </p:txBody>
      </p:sp>
    </p:spTree>
    <p:extLst>
      <p:ext uri="{BB962C8B-B14F-4D97-AF65-F5344CB8AC3E}">
        <p14:creationId xmlns:p14="http://schemas.microsoft.com/office/powerpoint/2010/main" val="1763095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0B346D3-F1A1-4394-B9C8-D3674939BA02}" type="datetime1">
              <a:rPr lang="en-US" smtClean="0"/>
              <a:t>1/4/26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350328-73EC-4CA6-8C49-0143D0B06E53}" type="slidenum">
              <a:rPr lang="en-US" smtClean="0"/>
              <a:t>‹#›</a:t>
            </a:fld>
            <a:endParaRPr lang="en-US"/>
          </a:p>
        </p:txBody>
      </p:sp>
    </p:spTree>
    <p:extLst>
      <p:ext uri="{BB962C8B-B14F-4D97-AF65-F5344CB8AC3E}">
        <p14:creationId xmlns:p14="http://schemas.microsoft.com/office/powerpoint/2010/main" val="30469265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A87CFD5-C3D8-4387-A921-3804765134AA}" type="datetime1">
              <a:rPr lang="en-US" smtClean="0"/>
              <a:t>1/4/26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350328-73EC-4CA6-8C49-0143D0B06E53}" type="slidenum">
              <a:rPr lang="en-US" smtClean="0"/>
              <a:t>‹#›</a:t>
            </a:fld>
            <a:endParaRPr lang="en-US"/>
          </a:p>
        </p:txBody>
      </p:sp>
    </p:spTree>
    <p:extLst>
      <p:ext uri="{BB962C8B-B14F-4D97-AF65-F5344CB8AC3E}">
        <p14:creationId xmlns:p14="http://schemas.microsoft.com/office/powerpoint/2010/main" val="3010426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74737B3-E2B6-4175-A54C-B1B8BA125385}" type="datetime1">
              <a:rPr lang="en-US" smtClean="0"/>
              <a:t>1/4/26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350328-73EC-4CA6-8C49-0143D0B06E53}" type="slidenum">
              <a:rPr lang="en-US" smtClean="0"/>
              <a:t>‹#›</a:t>
            </a:fld>
            <a:endParaRPr lang="en-US"/>
          </a:p>
        </p:txBody>
      </p:sp>
    </p:spTree>
    <p:extLst>
      <p:ext uri="{BB962C8B-B14F-4D97-AF65-F5344CB8AC3E}">
        <p14:creationId xmlns:p14="http://schemas.microsoft.com/office/powerpoint/2010/main" val="6637535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6D3FD8-53F8-4625-B18C-BC909144840D}" type="datetime1">
              <a:rPr lang="en-US" smtClean="0"/>
              <a:t>1/4/26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350328-73EC-4CA6-8C49-0143D0B06E53}" type="slidenum">
              <a:rPr lang="en-US" smtClean="0"/>
              <a:t>‹#›</a:t>
            </a:fld>
            <a:endParaRPr lang="en-US"/>
          </a:p>
        </p:txBody>
      </p:sp>
    </p:spTree>
    <p:extLst>
      <p:ext uri="{BB962C8B-B14F-4D97-AF65-F5344CB8AC3E}">
        <p14:creationId xmlns:p14="http://schemas.microsoft.com/office/powerpoint/2010/main" val="1668656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7276F19-09F9-406A-925F-B15A733AB9EF}" type="datetime1">
              <a:rPr lang="en-US" smtClean="0"/>
              <a:t>1/4/26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350328-73EC-4CA6-8C49-0143D0B06E53}" type="slidenum">
              <a:rPr lang="en-US" smtClean="0"/>
              <a:t>‹#›</a:t>
            </a:fld>
            <a:endParaRPr lang="en-US"/>
          </a:p>
        </p:txBody>
      </p:sp>
    </p:spTree>
    <p:extLst>
      <p:ext uri="{BB962C8B-B14F-4D97-AF65-F5344CB8AC3E}">
        <p14:creationId xmlns:p14="http://schemas.microsoft.com/office/powerpoint/2010/main" val="30298138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537B40F-21A1-47B7-B778-017FE5DEEBA9}" type="datetime1">
              <a:rPr lang="en-US" smtClean="0"/>
              <a:t>1/4/26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350328-73EC-4CA6-8C49-0143D0B06E53}" type="slidenum">
              <a:rPr lang="en-US" smtClean="0"/>
              <a:t>‹#›</a:t>
            </a:fld>
            <a:endParaRPr lang="en-US"/>
          </a:p>
        </p:txBody>
      </p:sp>
    </p:spTree>
    <p:extLst>
      <p:ext uri="{BB962C8B-B14F-4D97-AF65-F5344CB8AC3E}">
        <p14:creationId xmlns:p14="http://schemas.microsoft.com/office/powerpoint/2010/main" val="37480579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A1D8AE-E1DD-447E-912C-CD42BBB98627}" type="datetime1">
              <a:rPr lang="en-US" smtClean="0"/>
              <a:t>1/4/26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350328-73EC-4CA6-8C49-0143D0B06E53}" type="slidenum">
              <a:rPr lang="en-US" smtClean="0"/>
              <a:t>‹#›</a:t>
            </a:fld>
            <a:endParaRPr lang="en-US"/>
          </a:p>
        </p:txBody>
      </p:sp>
    </p:spTree>
    <p:extLst>
      <p:ext uri="{BB962C8B-B14F-4D97-AF65-F5344CB8AC3E}">
        <p14:creationId xmlns:p14="http://schemas.microsoft.com/office/powerpoint/2010/main" val="34024090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65.emf"/><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emf"/><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image" Target="../media/image70.emf"/><Relationship Id="rId1" Type="http://schemas.openxmlformats.org/officeDocument/2006/relationships/slideLayout" Target="../slideLayouts/slideLayout2.xml"/><Relationship Id="rId4" Type="http://schemas.openxmlformats.org/officeDocument/2006/relationships/image" Target="../media/image71.emf"/></Relationships>
</file>

<file path=ppt/slides/_rels/slide107.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72.emf"/><Relationship Id="rId1" Type="http://schemas.openxmlformats.org/officeDocument/2006/relationships/slideLayout" Target="../slideLayouts/slideLayout2.xml"/><Relationship Id="rId4" Type="http://schemas.openxmlformats.org/officeDocument/2006/relationships/image" Target="../media/image74.emf"/></Relationships>
</file>

<file path=ppt/slides/_rels/slide108.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image" Target="../media/image75.emf"/><Relationship Id="rId1" Type="http://schemas.openxmlformats.org/officeDocument/2006/relationships/slideLayout" Target="../slideLayouts/slideLayout2.xml"/><Relationship Id="rId5" Type="http://schemas.openxmlformats.org/officeDocument/2006/relationships/image" Target="../media/image78.emf"/><Relationship Id="rId4" Type="http://schemas.openxmlformats.org/officeDocument/2006/relationships/image" Target="../media/image77.emf"/></Relationships>
</file>

<file path=ppt/slides/_rels/slide109.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image" Target="../media/image79.emf"/><Relationship Id="rId1" Type="http://schemas.openxmlformats.org/officeDocument/2006/relationships/slideLayout" Target="../slideLayouts/slideLayout2.xml"/><Relationship Id="rId4" Type="http://schemas.openxmlformats.org/officeDocument/2006/relationships/image" Target="../media/image81.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image" Target="../media/image83.emf"/><Relationship Id="rId1" Type="http://schemas.openxmlformats.org/officeDocument/2006/relationships/slideLayout" Target="../slideLayouts/slideLayout2.xml"/><Relationship Id="rId4" Type="http://schemas.openxmlformats.org/officeDocument/2006/relationships/image" Target="../media/image85.emf"/></Relationships>
</file>

<file path=ppt/slides/_rels/slide112.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image" Target="../media/image86.emf"/><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image" Target="../media/image88.emf"/><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90.emf"/><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92.emf"/><Relationship Id="rId2" Type="http://schemas.openxmlformats.org/officeDocument/2006/relationships/image" Target="../media/image91.emf"/><Relationship Id="rId1" Type="http://schemas.openxmlformats.org/officeDocument/2006/relationships/slideLayout" Target="../slideLayouts/slideLayout2.xml"/><Relationship Id="rId4" Type="http://schemas.openxmlformats.org/officeDocument/2006/relationships/image" Target="../media/image93.emf"/></Relationships>
</file>

<file path=ppt/slides/_rels/slide116.xml.rels><?xml version="1.0" encoding="UTF-8" standalone="yes"?>
<Relationships xmlns="http://schemas.openxmlformats.org/package/2006/relationships"><Relationship Id="rId2" Type="http://schemas.openxmlformats.org/officeDocument/2006/relationships/image" Target="../media/image94.emf"/><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95.emf"/><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97.emf"/><Relationship Id="rId2" Type="http://schemas.openxmlformats.org/officeDocument/2006/relationships/image" Target="../media/image96.emf"/><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9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00.emf"/><Relationship Id="rId2" Type="http://schemas.openxmlformats.org/officeDocument/2006/relationships/image" Target="../media/image99.emf"/><Relationship Id="rId1" Type="http://schemas.openxmlformats.org/officeDocument/2006/relationships/slideLayout" Target="../slideLayouts/slideLayout2.xml"/><Relationship Id="rId4" Type="http://schemas.openxmlformats.org/officeDocument/2006/relationships/image" Target="../media/image101.emf"/></Relationships>
</file>

<file path=ppt/slides/_rels/slide121.xml.rels><?xml version="1.0" encoding="UTF-8" standalone="yes"?>
<Relationships xmlns="http://schemas.openxmlformats.org/package/2006/relationships"><Relationship Id="rId3" Type="http://schemas.openxmlformats.org/officeDocument/2006/relationships/image" Target="../media/image103.emf"/><Relationship Id="rId2" Type="http://schemas.openxmlformats.org/officeDocument/2006/relationships/image" Target="../media/image102.emf"/><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04.emf"/><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05.emf"/><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06.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9.emf"/><Relationship Id="rId1" Type="http://schemas.openxmlformats.org/officeDocument/2006/relationships/slideLayout" Target="../slideLayouts/slideLayout2.xml"/><Relationship Id="rId4" Type="http://schemas.openxmlformats.org/officeDocument/2006/relationships/image" Target="../media/image50.emf"/></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emf"/><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0.emf"/><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ctrTitle"/>
          </p:nvPr>
        </p:nvSpPr>
        <p:spPr>
          <a:xfrm>
            <a:off x="2159565" y="1772946"/>
            <a:ext cx="7772400" cy="1882441"/>
          </a:xfrm>
        </p:spPr>
        <p:txBody>
          <a:bodyPr>
            <a:normAutofit fontScale="90000"/>
          </a:bodyPr>
          <a:lstStyle/>
          <a:p>
            <a:r>
              <a:rPr lang="fa-IR" sz="1800" dirty="0" smtClean="0">
                <a:cs typeface="B Zar" pitchFamily="2" charset="-78"/>
              </a:rPr>
              <a:t>دانشکده مهندسی مکانیک و انرژی</a:t>
            </a:r>
            <a:br>
              <a:rPr lang="fa-IR" sz="1800" dirty="0" smtClean="0">
                <a:cs typeface="B Zar" pitchFamily="2" charset="-78"/>
              </a:rPr>
            </a:br>
            <a:r>
              <a:rPr lang="fa-IR" dirty="0" smtClean="0">
                <a:cs typeface="B Zar" pitchFamily="2" charset="-78"/>
              </a:rPr>
              <a:t/>
            </a:r>
            <a:br>
              <a:rPr lang="fa-IR" dirty="0" smtClean="0">
                <a:cs typeface="B Zar" pitchFamily="2" charset="-78"/>
              </a:rPr>
            </a:br>
            <a:r>
              <a:rPr lang="fa-IR" dirty="0" smtClean="0">
                <a:cs typeface="B Zar" pitchFamily="2" charset="-78"/>
              </a:rPr>
              <a:t>مهندسی پودر</a:t>
            </a:r>
            <a:endParaRPr lang="fa-IR" dirty="0">
              <a:cs typeface="B Zar" pitchFamily="2" charset="-78"/>
            </a:endParaRPr>
          </a:p>
        </p:txBody>
      </p:sp>
      <p:sp>
        <p:nvSpPr>
          <p:cNvPr id="7" name="Subtitle 2"/>
          <p:cNvSpPr>
            <a:spLocks noGrp="1"/>
          </p:cNvSpPr>
          <p:nvPr>
            <p:ph type="subTitle" idx="1"/>
          </p:nvPr>
        </p:nvSpPr>
        <p:spPr>
          <a:xfrm>
            <a:off x="2861353" y="3824555"/>
            <a:ext cx="7347654" cy="1752600"/>
          </a:xfrm>
        </p:spPr>
        <p:txBody>
          <a:bodyPr>
            <a:noAutofit/>
          </a:bodyPr>
          <a:lstStyle/>
          <a:p>
            <a:r>
              <a:rPr lang="fa-IR" sz="2000" dirty="0" smtClean="0">
                <a:solidFill>
                  <a:schemeClr val="tx1"/>
                </a:solidFill>
                <a:cs typeface="B Zar" pitchFamily="2" charset="-78"/>
              </a:rPr>
              <a:t>نیمسال اول 1405-1404</a:t>
            </a:r>
          </a:p>
          <a:p>
            <a:endParaRPr lang="fa-IR" sz="2000" dirty="0">
              <a:solidFill>
                <a:schemeClr val="tx1"/>
              </a:solidFill>
              <a:cs typeface="B Zar" pitchFamily="2" charset="-78"/>
            </a:endParaRPr>
          </a:p>
          <a:p>
            <a:pPr rtl="1"/>
            <a:r>
              <a:rPr lang="fa-IR" sz="2000" dirty="0" smtClean="0">
                <a:cs typeface="B Zar" pitchFamily="2" charset="-78"/>
              </a:rPr>
              <a:t>‏دوشنبه (10:30-9:00)</a:t>
            </a:r>
            <a:endParaRPr lang="fa-IR" sz="2000" dirty="0">
              <a:cs typeface="B Zar" pitchFamily="2" charset="-78"/>
            </a:endParaRPr>
          </a:p>
          <a:p>
            <a:endParaRPr lang="fa-IR" sz="2000" dirty="0">
              <a:cs typeface="B Zar" pitchFamily="2" charset="-78"/>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2828" y="487035"/>
            <a:ext cx="1285875"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90033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08610" y="1151068"/>
            <a:ext cx="11045190" cy="5411097"/>
          </a:xfrm>
        </p:spPr>
        <p:txBody>
          <a:bodyPr>
            <a:normAutofit fontScale="85000" lnSpcReduction="10000"/>
          </a:bodyPr>
          <a:lstStyle/>
          <a:p>
            <a:pPr marL="0" indent="0" algn="just">
              <a:lnSpc>
                <a:spcPct val="150000"/>
              </a:lnSpc>
              <a:buNone/>
            </a:pPr>
            <a:r>
              <a:rPr lang="en-US" sz="3300" b="1" i="1" dirty="0">
                <a:solidFill>
                  <a:srgbClr val="00CC00"/>
                </a:solidFill>
                <a:latin typeface="Times New Roman" panose="02020603050405020304" pitchFamily="18" charset="0"/>
              </a:rPr>
              <a:t>PM vs. Other Fabrication Methods (casting, stamping or machining) </a:t>
            </a:r>
            <a:endParaRPr lang="en-US" sz="3300" b="1" i="1" dirty="0" smtClean="0">
              <a:solidFill>
                <a:srgbClr val="00CC00"/>
              </a:solidFill>
              <a:latin typeface="Times New Roman" panose="02020603050405020304" pitchFamily="18" charset="0"/>
            </a:endParaRPr>
          </a:p>
          <a:p>
            <a:pPr marL="0" indent="0" algn="just">
              <a:lnSpc>
                <a:spcPct val="150000"/>
              </a:lnSpc>
              <a:buNone/>
            </a:pPr>
            <a:r>
              <a:rPr lang="en-US" dirty="0" smtClean="0">
                <a:latin typeface="Times New Roman" panose="02020603050405020304" pitchFamily="18" charset="0"/>
              </a:rPr>
              <a:t>• </a:t>
            </a:r>
            <a:r>
              <a:rPr lang="en-US" dirty="0">
                <a:latin typeface="Times New Roman" panose="02020603050405020304" pitchFamily="18" charset="0"/>
              </a:rPr>
              <a:t>PM is the choice when requirements for strength, wear resistance or high operating temperatures exceed the capabilities of die casting alloys</a:t>
            </a:r>
            <a:r>
              <a:rPr lang="en-US" dirty="0" smtClean="0">
                <a:latin typeface="Times New Roman" panose="02020603050405020304" pitchFamily="18" charset="0"/>
              </a:rPr>
              <a:t>.</a:t>
            </a:r>
          </a:p>
          <a:p>
            <a:pPr marL="0" indent="0" algn="just">
              <a:lnSpc>
                <a:spcPct val="150000"/>
              </a:lnSpc>
              <a:buNone/>
            </a:pPr>
            <a:r>
              <a:rPr lang="en-US" dirty="0" smtClean="0">
                <a:latin typeface="Times New Roman" panose="02020603050405020304" pitchFamily="18" charset="0"/>
              </a:rPr>
              <a:t>• </a:t>
            </a:r>
            <a:r>
              <a:rPr lang="en-US" dirty="0">
                <a:latin typeface="Times New Roman" panose="02020603050405020304" pitchFamily="18" charset="0"/>
              </a:rPr>
              <a:t>PM offers greater precision, eliminating most or all of the finish machining operations required for castings. </a:t>
            </a:r>
            <a:endParaRPr lang="en-US" dirty="0" smtClean="0">
              <a:latin typeface="Times New Roman" panose="02020603050405020304" pitchFamily="18" charset="0"/>
            </a:endParaRPr>
          </a:p>
          <a:p>
            <a:pPr marL="0" indent="0" algn="just">
              <a:lnSpc>
                <a:spcPct val="150000"/>
              </a:lnSpc>
              <a:buNone/>
            </a:pPr>
            <a:r>
              <a:rPr lang="en-US" dirty="0" smtClean="0">
                <a:latin typeface="Times New Roman" panose="02020603050405020304" pitchFamily="18" charset="0"/>
              </a:rPr>
              <a:t>• </a:t>
            </a:r>
            <a:r>
              <a:rPr lang="en-US" dirty="0">
                <a:latin typeface="Times New Roman" panose="02020603050405020304" pitchFamily="18" charset="0"/>
              </a:rPr>
              <a:t>It avoids casting defects such as blow holes, shrinkage and inclusions. Powder injection molding is coming out as a big challenge for investment casting. </a:t>
            </a:r>
            <a:endParaRPr lang="en-US" dirty="0" smtClean="0">
              <a:latin typeface="Times New Roman" panose="02020603050405020304" pitchFamily="18" charset="0"/>
            </a:endParaRPr>
          </a:p>
          <a:p>
            <a:pPr marL="0" indent="0" algn="just">
              <a:lnSpc>
                <a:spcPct val="150000"/>
              </a:lnSpc>
              <a:buNone/>
            </a:pPr>
            <a:r>
              <a:rPr lang="en-US" dirty="0" smtClean="0">
                <a:latin typeface="Times New Roman" panose="02020603050405020304" pitchFamily="18" charset="0"/>
              </a:rPr>
              <a:t>• </a:t>
            </a:r>
            <a:r>
              <a:rPr lang="en-US" dirty="0">
                <a:latin typeface="Times New Roman" panose="02020603050405020304" pitchFamily="18" charset="0"/>
              </a:rPr>
              <a:t>However the PM process is economical only when production rates are higher, since the tooling cost </a:t>
            </a:r>
            <a:r>
              <a:rPr lang="en-US" dirty="0" smtClean="0">
                <a:latin typeface="Times New Roman" panose="02020603050405020304" pitchFamily="18" charset="0"/>
              </a:rPr>
              <a:t>is quite appreciable. </a:t>
            </a:r>
            <a:endParaRPr lang="fa-IR" dirty="0">
              <a:latin typeface="Times New Roman" panose="02020603050405020304" pitchFamily="18" charset="0"/>
              <a:cs typeface="Times New Roman" panose="02020603050405020304" pitchFamily="18" charset="0"/>
            </a:endParaRPr>
          </a:p>
          <a:p>
            <a:pPr algn="just" rtl="0">
              <a:lnSpc>
                <a:spcPct val="150000"/>
              </a:lnSpc>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just" rtl="0">
              <a:lnSpc>
                <a:spcPct val="150000"/>
              </a:lnSpc>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just" rtl="0">
              <a:lnSpc>
                <a:spcPct val="150000"/>
              </a:lnSpc>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just" rtl="0">
              <a:lnSpc>
                <a:spcPct val="150000"/>
              </a:lnSpc>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just" rtl="0">
              <a:lnSpc>
                <a:spcPct val="150000"/>
              </a:lnSpc>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marL="0" indent="0" algn="just">
              <a:lnSpc>
                <a:spcPct val="150000"/>
              </a:lnSpc>
              <a:buNone/>
            </a:pPr>
            <a:endParaRPr lang="en-US" dirty="0" smtClean="0">
              <a:latin typeface="Times New Roman" panose="02020603050405020304" pitchFamily="18" charset="0"/>
              <a:cs typeface="Times New Roman" panose="02020603050405020304" pitchFamily="18" charset="0"/>
            </a:endParaRPr>
          </a:p>
          <a:p>
            <a:pPr algn="just">
              <a:lnSpc>
                <a:spcPct val="150000"/>
              </a:lnSpc>
              <a:buFont typeface="Wingdings" panose="05000000000000000000" pitchFamily="2" charset="2"/>
              <a:buChar char="q"/>
            </a:pPr>
            <a:endParaRPr lang="en-US" dirty="0" smtClean="0">
              <a:latin typeface="Times New Roman" panose="02020603050405020304" pitchFamily="18" charset="0"/>
              <a:cs typeface="Times New Roman" panose="02020603050405020304" pitchFamily="18" charset="0"/>
            </a:endParaRPr>
          </a:p>
          <a:p>
            <a:pPr algn="just">
              <a:lnSpc>
                <a:spcPct val="150000"/>
              </a:lnSpc>
              <a:buFont typeface="Wingdings" panose="05000000000000000000" pitchFamily="2" charset="2"/>
              <a:buChar char="q"/>
            </a:pPr>
            <a:endParaRPr lang="en-US" sz="3200" dirty="0" smtClean="0">
              <a:latin typeface="Times New Roman" panose="02020603050405020304" pitchFamily="18" charset="0"/>
              <a:cs typeface="Times New Roman" panose="02020603050405020304" pitchFamily="18" charset="0"/>
            </a:endParaRPr>
          </a:p>
          <a:p>
            <a:pPr algn="just" rtl="0">
              <a:lnSpc>
                <a:spcPct val="150000"/>
              </a:lnSpc>
              <a:buFont typeface="Wingdings" panose="05000000000000000000" pitchFamily="2" charset="2"/>
              <a:buChar char="q"/>
            </a:pPr>
            <a:endParaRPr lang="en-US" sz="32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10</a:t>
            </a:fld>
            <a:endParaRPr lang="fa-IR" dirty="0"/>
          </a:p>
        </p:txBody>
      </p:sp>
    </p:spTree>
    <p:extLst>
      <p:ext uri="{BB962C8B-B14F-4D97-AF65-F5344CB8AC3E}">
        <p14:creationId xmlns:p14="http://schemas.microsoft.com/office/powerpoint/2010/main" val="215611012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1782" y="-335860"/>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0" y="989703"/>
            <a:ext cx="11759683" cy="6384664"/>
          </a:xfrm>
        </p:spPr>
        <p:txBody>
          <a:bodyPr>
            <a:normAutofit fontScale="55000" lnSpcReduction="20000"/>
          </a:bodyPr>
          <a:lstStyle/>
          <a:p>
            <a:pPr marL="0" indent="0" algn="just">
              <a:lnSpc>
                <a:spcPct val="170000"/>
              </a:lnSpc>
              <a:buNone/>
            </a:pPr>
            <a:r>
              <a:rPr lang="en-US" sz="2900" dirty="0">
                <a:latin typeface="Times New Roman" panose="02020603050405020304" pitchFamily="18" charset="0"/>
                <a:cs typeface="Times New Roman" panose="02020603050405020304" pitchFamily="18" charset="0"/>
              </a:rPr>
              <a:t>Microscopy</a:t>
            </a:r>
            <a:endParaRPr lang="en-US" sz="2400" dirty="0">
              <a:latin typeface="Times New Roman" panose="02020603050405020304" pitchFamily="18" charset="0"/>
              <a:cs typeface="Times New Roman" panose="02020603050405020304" pitchFamily="18" charset="0"/>
            </a:endParaRPr>
          </a:p>
          <a:p>
            <a:pPr marL="0" indent="0" algn="just">
              <a:lnSpc>
                <a:spcPct val="170000"/>
              </a:lnSpc>
              <a:buNone/>
            </a:pPr>
            <a:r>
              <a:rPr lang="en-US" sz="3500" b="1" i="1" dirty="0">
                <a:solidFill>
                  <a:srgbClr val="00CCFF"/>
                </a:solidFill>
                <a:latin typeface="Times New Roman" panose="02020603050405020304" pitchFamily="18" charset="0"/>
                <a:cs typeface="Times New Roman" panose="02020603050405020304" pitchFamily="18" charset="0"/>
              </a:rPr>
              <a:t>Microscopy</a:t>
            </a:r>
            <a:r>
              <a:rPr lang="en-US" sz="3500" dirty="0">
                <a:latin typeface="Times New Roman" panose="02020603050405020304" pitchFamily="18" charset="0"/>
                <a:cs typeface="Times New Roman" panose="02020603050405020304" pitchFamily="18" charset="0"/>
              </a:rPr>
              <a:t> is one of the counting methods, in which </a:t>
            </a:r>
            <a:r>
              <a:rPr lang="en-US" sz="3500" b="1" i="1" dirty="0">
                <a:solidFill>
                  <a:srgbClr val="00CCFF"/>
                </a:solidFill>
                <a:latin typeface="Times New Roman" panose="02020603050405020304" pitchFamily="18" charset="0"/>
                <a:cs typeface="Times New Roman" panose="02020603050405020304" pitchFamily="18" charset="0"/>
              </a:rPr>
              <a:t>each individual particle is observed and measured</a:t>
            </a:r>
            <a:r>
              <a:rPr lang="en-US" sz="3500" dirty="0">
                <a:latin typeface="Times New Roman" panose="02020603050405020304" pitchFamily="18" charset="0"/>
                <a:cs typeface="Times New Roman" panose="02020603050405020304" pitchFamily="18" charset="0"/>
              </a:rPr>
              <a:t>. In addition to </a:t>
            </a:r>
            <a:r>
              <a:rPr lang="en-US" sz="3500" b="1" i="1" dirty="0">
                <a:solidFill>
                  <a:srgbClr val="00CCFF"/>
                </a:solidFill>
                <a:latin typeface="Times New Roman" panose="02020603050405020304" pitchFamily="18" charset="0"/>
                <a:cs typeface="Times New Roman" panose="02020603050405020304" pitchFamily="18" charset="0"/>
              </a:rPr>
              <a:t>particle size</a:t>
            </a:r>
            <a:r>
              <a:rPr lang="en-US" sz="3500" dirty="0">
                <a:latin typeface="Times New Roman" panose="02020603050405020304" pitchFamily="18" charset="0"/>
                <a:cs typeface="Times New Roman" panose="02020603050405020304" pitchFamily="18" charset="0"/>
              </a:rPr>
              <a:t>, microscopy can also </a:t>
            </a:r>
            <a:r>
              <a:rPr lang="en-US" sz="3500" dirty="0" smtClean="0">
                <a:latin typeface="Times New Roman" panose="02020603050405020304" pitchFamily="18" charset="0"/>
                <a:cs typeface="Times New Roman" panose="02020603050405020304" pitchFamily="18" charset="0"/>
              </a:rPr>
              <a:t>give other </a:t>
            </a:r>
            <a:r>
              <a:rPr lang="en-US" sz="3500" dirty="0">
                <a:latin typeface="Times New Roman" panose="02020603050405020304" pitchFamily="18" charset="0"/>
                <a:cs typeface="Times New Roman" panose="02020603050405020304" pitchFamily="18" charset="0"/>
              </a:rPr>
              <a:t>information such as the </a:t>
            </a:r>
            <a:r>
              <a:rPr lang="en-US" sz="3500" b="1" i="1" dirty="0">
                <a:solidFill>
                  <a:srgbClr val="00CCFF"/>
                </a:solidFill>
                <a:latin typeface="Times New Roman" panose="02020603050405020304" pitchFamily="18" charset="0"/>
                <a:cs typeface="Times New Roman" panose="02020603050405020304" pitchFamily="18" charset="0"/>
              </a:rPr>
              <a:t>particle shape and the state of agglomeration</a:t>
            </a:r>
            <a:r>
              <a:rPr lang="en-US" sz="3500" dirty="0">
                <a:latin typeface="Times New Roman" panose="02020603050405020304" pitchFamily="18" charset="0"/>
                <a:cs typeface="Times New Roman" panose="02020603050405020304" pitchFamily="18" charset="0"/>
              </a:rPr>
              <a:t>. </a:t>
            </a:r>
            <a:r>
              <a:rPr lang="en-US" sz="3500" dirty="0" smtClean="0">
                <a:latin typeface="Times New Roman" panose="02020603050405020304" pitchFamily="18" charset="0"/>
                <a:cs typeface="Times New Roman" panose="02020603050405020304" pitchFamily="18" charset="0"/>
              </a:rPr>
              <a:t>The problem </a:t>
            </a:r>
            <a:r>
              <a:rPr lang="en-US" sz="3500" dirty="0">
                <a:latin typeface="Times New Roman" panose="02020603050405020304" pitchFamily="18" charset="0"/>
                <a:cs typeface="Times New Roman" panose="02020603050405020304" pitchFamily="18" charset="0"/>
              </a:rPr>
              <a:t>in the use of microscopy is the </a:t>
            </a:r>
            <a:r>
              <a:rPr lang="en-US" sz="3500" b="1" i="1" dirty="0">
                <a:solidFill>
                  <a:srgbClr val="FF7C80"/>
                </a:solidFill>
                <a:latin typeface="Times New Roman" panose="02020603050405020304" pitchFamily="18" charset="0"/>
                <a:cs typeface="Times New Roman" panose="02020603050405020304" pitchFamily="18" charset="0"/>
              </a:rPr>
              <a:t>representativeness</a:t>
            </a:r>
            <a:r>
              <a:rPr lang="en-US" sz="3500" dirty="0">
                <a:latin typeface="Times New Roman" panose="02020603050405020304" pitchFamily="18" charset="0"/>
                <a:cs typeface="Times New Roman" panose="02020603050405020304" pitchFamily="18" charset="0"/>
              </a:rPr>
              <a:t> of the </a:t>
            </a:r>
            <a:r>
              <a:rPr lang="en-US" sz="3500" b="1" i="1" dirty="0">
                <a:solidFill>
                  <a:srgbClr val="FF7C80"/>
                </a:solidFill>
                <a:latin typeface="Times New Roman" panose="02020603050405020304" pitchFamily="18" charset="0"/>
                <a:cs typeface="Times New Roman" panose="02020603050405020304" pitchFamily="18" charset="0"/>
              </a:rPr>
              <a:t>sample</a:t>
            </a:r>
            <a:r>
              <a:rPr lang="en-US" sz="3500" dirty="0">
                <a:latin typeface="Times New Roman" panose="02020603050405020304" pitchFamily="18" charset="0"/>
                <a:cs typeface="Times New Roman" panose="02020603050405020304" pitchFamily="18" charset="0"/>
              </a:rPr>
              <a:t>, </a:t>
            </a:r>
            <a:r>
              <a:rPr lang="en-US" sz="3500" dirty="0" smtClean="0">
                <a:latin typeface="Times New Roman" panose="02020603050405020304" pitchFamily="18" charset="0"/>
                <a:cs typeface="Times New Roman" panose="02020603050405020304" pitchFamily="18" charset="0"/>
              </a:rPr>
              <a:t>as </a:t>
            </a:r>
            <a:r>
              <a:rPr lang="en-US" sz="3500" dirty="0" err="1" smtClean="0">
                <a:latin typeface="Times New Roman" panose="02020603050405020304" pitchFamily="18" charset="0"/>
                <a:cs typeface="Times New Roman" panose="02020603050405020304" pitchFamily="18" charset="0"/>
              </a:rPr>
              <a:t>microscopical</a:t>
            </a:r>
            <a:r>
              <a:rPr lang="en-US" sz="3500" dirty="0" smtClean="0">
                <a:latin typeface="Times New Roman" panose="02020603050405020304" pitchFamily="18" charset="0"/>
                <a:cs typeface="Times New Roman" panose="02020603050405020304" pitchFamily="18" charset="0"/>
              </a:rPr>
              <a:t> </a:t>
            </a:r>
            <a:r>
              <a:rPr lang="en-US" sz="3500" dirty="0">
                <a:latin typeface="Times New Roman" panose="02020603050405020304" pitchFamily="18" charset="0"/>
                <a:cs typeface="Times New Roman" panose="02020603050405020304" pitchFamily="18" charset="0"/>
              </a:rPr>
              <a:t>measurements are carried out on </a:t>
            </a:r>
            <a:r>
              <a:rPr lang="en-US" sz="3500" b="1" i="1" dirty="0">
                <a:solidFill>
                  <a:srgbClr val="FF7C80"/>
                </a:solidFill>
                <a:latin typeface="Times New Roman" panose="02020603050405020304" pitchFamily="18" charset="0"/>
                <a:cs typeface="Times New Roman" panose="02020603050405020304" pitchFamily="18" charset="0"/>
              </a:rPr>
              <a:t>very small sample quantities </a:t>
            </a:r>
            <a:r>
              <a:rPr lang="en-US" sz="3500" dirty="0" smtClean="0">
                <a:latin typeface="Times New Roman" panose="02020603050405020304" pitchFamily="18" charset="0"/>
                <a:cs typeface="Times New Roman" panose="02020603050405020304" pitchFamily="18" charset="0"/>
              </a:rPr>
              <a:t>and </a:t>
            </a:r>
            <a:r>
              <a:rPr lang="en-US" sz="3500" dirty="0">
                <a:latin typeface="Times New Roman" panose="02020603050405020304" pitchFamily="18" charset="0"/>
                <a:cs typeface="Times New Roman" panose="02020603050405020304" pitchFamily="18" charset="0"/>
              </a:rPr>
              <a:t>the sampling method can </a:t>
            </a:r>
            <a:r>
              <a:rPr lang="en-US" sz="3500" b="1" i="1" dirty="0">
                <a:solidFill>
                  <a:srgbClr val="FF7C80"/>
                </a:solidFill>
                <a:latin typeface="Times New Roman" panose="02020603050405020304" pitchFamily="18" charset="0"/>
                <a:cs typeface="Times New Roman" panose="02020603050405020304" pitchFamily="18" charset="0"/>
              </a:rPr>
              <a:t>cause agglomeration</a:t>
            </a:r>
            <a:r>
              <a:rPr lang="en-US" sz="3500" dirty="0">
                <a:latin typeface="Times New Roman" panose="02020603050405020304" pitchFamily="18" charset="0"/>
                <a:cs typeface="Times New Roman" panose="02020603050405020304" pitchFamily="18" charset="0"/>
              </a:rPr>
              <a:t>. </a:t>
            </a:r>
            <a:r>
              <a:rPr lang="en-US" sz="3500" b="1" i="1" dirty="0" smtClean="0">
                <a:solidFill>
                  <a:srgbClr val="99CC00"/>
                </a:solidFill>
                <a:latin typeface="Times New Roman" panose="02020603050405020304" pitchFamily="18" charset="0"/>
                <a:cs typeface="Times New Roman" panose="02020603050405020304" pitchFamily="18" charset="0"/>
              </a:rPr>
              <a:t>Optical </a:t>
            </a:r>
            <a:r>
              <a:rPr lang="en-US" sz="3500" b="1" i="1" dirty="0">
                <a:solidFill>
                  <a:srgbClr val="99CC00"/>
                </a:solidFill>
                <a:latin typeface="Times New Roman" panose="02020603050405020304" pitchFamily="18" charset="0"/>
                <a:cs typeface="Times New Roman" panose="02020603050405020304" pitchFamily="18" charset="0"/>
              </a:rPr>
              <a:t>as well as electron microscopy </a:t>
            </a:r>
            <a:r>
              <a:rPr lang="en-US" sz="3500" dirty="0">
                <a:latin typeface="Times New Roman" panose="02020603050405020304" pitchFamily="18" charset="0"/>
                <a:cs typeface="Times New Roman" panose="02020603050405020304" pitchFamily="18" charset="0"/>
              </a:rPr>
              <a:t>are employed for particle size </a:t>
            </a:r>
            <a:r>
              <a:rPr lang="en-US" sz="3500" dirty="0" smtClean="0">
                <a:latin typeface="Times New Roman" panose="02020603050405020304" pitchFamily="18" charset="0"/>
                <a:cs typeface="Times New Roman" panose="02020603050405020304" pitchFamily="18" charset="0"/>
              </a:rPr>
              <a:t>measurement. </a:t>
            </a:r>
            <a:r>
              <a:rPr lang="en-US" sz="3500" b="1" i="1" dirty="0" smtClean="0">
                <a:solidFill>
                  <a:srgbClr val="99CC00"/>
                </a:solidFill>
                <a:latin typeface="Times New Roman" panose="02020603050405020304" pitchFamily="18" charset="0"/>
                <a:cs typeface="Times New Roman" panose="02020603050405020304" pitchFamily="18" charset="0"/>
              </a:rPr>
              <a:t>Optical</a:t>
            </a:r>
            <a:r>
              <a:rPr lang="en-US" sz="3500" dirty="0" smtClean="0">
                <a:latin typeface="Times New Roman" panose="02020603050405020304" pitchFamily="18" charset="0"/>
                <a:cs typeface="Times New Roman" panose="02020603050405020304" pitchFamily="18" charset="0"/>
              </a:rPr>
              <a:t> </a:t>
            </a:r>
            <a:r>
              <a:rPr lang="en-US" sz="3500" dirty="0">
                <a:latin typeface="Times New Roman" panose="02020603050405020304" pitchFamily="18" charset="0"/>
                <a:cs typeface="Times New Roman" panose="02020603050405020304" pitchFamily="18" charset="0"/>
              </a:rPr>
              <a:t>microscopes can be used for particles </a:t>
            </a:r>
            <a:r>
              <a:rPr lang="en-US" sz="3500" b="1" i="1" dirty="0">
                <a:solidFill>
                  <a:srgbClr val="99CC00"/>
                </a:solidFill>
                <a:latin typeface="Times New Roman" panose="02020603050405020304" pitchFamily="18" charset="0"/>
                <a:cs typeface="Times New Roman" panose="02020603050405020304" pitchFamily="18" charset="0"/>
              </a:rPr>
              <a:t>down to about 0.8 micron </a:t>
            </a:r>
            <a:r>
              <a:rPr lang="en-US" sz="3500" dirty="0" smtClean="0">
                <a:latin typeface="Times New Roman" panose="02020603050405020304" pitchFamily="18" charset="0"/>
                <a:cs typeface="Times New Roman" panose="02020603050405020304" pitchFamily="18" charset="0"/>
              </a:rPr>
              <a:t>In this </a:t>
            </a:r>
            <a:r>
              <a:rPr lang="en-US" sz="3500" dirty="0">
                <a:latin typeface="Times New Roman" panose="02020603050405020304" pitchFamily="18" charset="0"/>
                <a:cs typeface="Times New Roman" panose="02020603050405020304" pitchFamily="18" charset="0"/>
              </a:rPr>
              <a:t>range of sizes the </a:t>
            </a:r>
            <a:r>
              <a:rPr lang="en-US" sz="3500" b="1" i="1" dirty="0">
                <a:solidFill>
                  <a:srgbClr val="99CC00"/>
                </a:solidFill>
                <a:latin typeface="Times New Roman" panose="02020603050405020304" pitchFamily="18" charset="0"/>
                <a:cs typeface="Times New Roman" panose="02020603050405020304" pitchFamily="18" charset="0"/>
              </a:rPr>
              <a:t>particle dimensions reach the wavelength of light which causes scattering and diffraction</a:t>
            </a:r>
            <a:r>
              <a:rPr lang="en-US" sz="3500" dirty="0" smtClean="0">
                <a:latin typeface="Times New Roman" panose="02020603050405020304" pitchFamily="18" charset="0"/>
                <a:cs typeface="Times New Roman" panose="02020603050405020304" pitchFamily="18" charset="0"/>
              </a:rPr>
              <a:t>. </a:t>
            </a:r>
            <a:r>
              <a:rPr lang="en-US" sz="3500" dirty="0">
                <a:latin typeface="Times New Roman" panose="02020603050405020304" pitchFamily="18" charset="0"/>
                <a:cs typeface="Times New Roman" panose="02020603050405020304" pitchFamily="18" charset="0"/>
              </a:rPr>
              <a:t>The </a:t>
            </a:r>
            <a:r>
              <a:rPr lang="en-US" sz="3500" b="1" i="1" dirty="0">
                <a:solidFill>
                  <a:srgbClr val="99CC00"/>
                </a:solidFill>
                <a:latin typeface="Times New Roman" panose="02020603050405020304" pitchFamily="18" charset="0"/>
                <a:cs typeface="Times New Roman" panose="02020603050405020304" pitchFamily="18" charset="0"/>
              </a:rPr>
              <a:t>reflection mode </a:t>
            </a:r>
            <a:r>
              <a:rPr lang="en-US" sz="3500" dirty="0" smtClean="0">
                <a:latin typeface="Times New Roman" panose="02020603050405020304" pitchFamily="18" charset="0"/>
                <a:cs typeface="Times New Roman" panose="02020603050405020304" pitchFamily="18" charset="0"/>
              </a:rPr>
              <a:t>is applicable </a:t>
            </a:r>
            <a:r>
              <a:rPr lang="en-US" sz="3500" dirty="0">
                <a:latin typeface="Times New Roman" panose="02020603050405020304" pitchFamily="18" charset="0"/>
                <a:cs typeface="Times New Roman" panose="02020603050405020304" pitchFamily="18" charset="0"/>
              </a:rPr>
              <a:t>down to </a:t>
            </a:r>
            <a:r>
              <a:rPr lang="en-US" sz="3500" b="1" i="1" dirty="0">
                <a:solidFill>
                  <a:srgbClr val="99CC00"/>
                </a:solidFill>
                <a:latin typeface="Times New Roman" panose="02020603050405020304" pitchFamily="18" charset="0"/>
                <a:cs typeface="Times New Roman" panose="02020603050405020304" pitchFamily="18" charset="0"/>
              </a:rPr>
              <a:t>5 micron</a:t>
            </a:r>
            <a:r>
              <a:rPr lang="en-US" sz="3500" dirty="0" smtClean="0">
                <a:latin typeface="Times New Roman" panose="02020603050405020304" pitchFamily="18" charset="0"/>
                <a:cs typeface="Times New Roman" panose="02020603050405020304" pitchFamily="18" charset="0"/>
              </a:rPr>
              <a:t>; </a:t>
            </a:r>
            <a:r>
              <a:rPr lang="en-US" sz="3500" dirty="0">
                <a:latin typeface="Times New Roman" panose="02020603050405020304" pitchFamily="18" charset="0"/>
                <a:cs typeface="Times New Roman" panose="02020603050405020304" pitchFamily="18" charset="0"/>
              </a:rPr>
              <a:t>for </a:t>
            </a:r>
            <a:r>
              <a:rPr lang="en-US" sz="3500" b="1" i="1" dirty="0">
                <a:solidFill>
                  <a:srgbClr val="99CC00"/>
                </a:solidFill>
                <a:latin typeface="Times New Roman" panose="02020603050405020304" pitchFamily="18" charset="0"/>
                <a:cs typeface="Times New Roman" panose="02020603050405020304" pitchFamily="18" charset="0"/>
              </a:rPr>
              <a:t>particles less than 5 micron the transmission</a:t>
            </a:r>
            <a:r>
              <a:rPr lang="en-US" sz="3500" dirty="0">
                <a:latin typeface="Times New Roman" panose="02020603050405020304" pitchFamily="18" charset="0"/>
                <a:cs typeface="Times New Roman" panose="02020603050405020304" pitchFamily="18" charset="0"/>
              </a:rPr>
              <a:t> mode </a:t>
            </a:r>
            <a:r>
              <a:rPr lang="en-US" sz="3500" dirty="0" smtClean="0">
                <a:latin typeface="Times New Roman" panose="02020603050405020304" pitchFamily="18" charset="0"/>
                <a:cs typeface="Times New Roman" panose="02020603050405020304" pitchFamily="18" charset="0"/>
              </a:rPr>
              <a:t>has to </a:t>
            </a:r>
            <a:r>
              <a:rPr lang="en-US" sz="3500" dirty="0">
                <a:latin typeface="Times New Roman" panose="02020603050405020304" pitchFamily="18" charset="0"/>
                <a:cs typeface="Times New Roman" panose="02020603050405020304" pitchFamily="18" charset="0"/>
              </a:rPr>
              <a:t>be used. </a:t>
            </a:r>
            <a:r>
              <a:rPr lang="en-US" sz="3500" dirty="0" smtClean="0">
                <a:latin typeface="Times New Roman" panose="02020603050405020304" pitchFamily="18" charset="0"/>
                <a:cs typeface="Times New Roman" panose="02020603050405020304" pitchFamily="18" charset="0"/>
              </a:rPr>
              <a:t>Electron </a:t>
            </a:r>
            <a:r>
              <a:rPr lang="en-US" sz="3500" dirty="0">
                <a:latin typeface="Times New Roman" panose="02020603050405020304" pitchFamily="18" charset="0"/>
                <a:cs typeface="Times New Roman" panose="02020603050405020304" pitchFamily="18" charset="0"/>
              </a:rPr>
              <a:t>microscopy enables the measurement of particles </a:t>
            </a:r>
            <a:r>
              <a:rPr lang="en-US" sz="3500" b="1" i="1" dirty="0">
                <a:solidFill>
                  <a:srgbClr val="99CC00"/>
                </a:solidFill>
                <a:latin typeface="Times New Roman" panose="02020603050405020304" pitchFamily="18" charset="0"/>
                <a:cs typeface="Times New Roman" panose="02020603050405020304" pitchFamily="18" charset="0"/>
              </a:rPr>
              <a:t>down to the nm </a:t>
            </a:r>
            <a:r>
              <a:rPr lang="en-US" sz="3500" b="1" i="1" dirty="0" smtClean="0">
                <a:solidFill>
                  <a:srgbClr val="99CC00"/>
                </a:solidFill>
                <a:latin typeface="Times New Roman" panose="02020603050405020304" pitchFamily="18" charset="0"/>
                <a:cs typeface="Times New Roman" panose="02020603050405020304" pitchFamily="18" charset="0"/>
              </a:rPr>
              <a:t>range</a:t>
            </a:r>
            <a:r>
              <a:rPr lang="en-US" sz="3500" dirty="0" smtClean="0">
                <a:latin typeface="Times New Roman" panose="02020603050405020304" pitchFamily="18" charset="0"/>
                <a:cs typeface="Times New Roman" panose="02020603050405020304" pitchFamily="18" charset="0"/>
              </a:rPr>
              <a:t>. </a:t>
            </a:r>
            <a:r>
              <a:rPr lang="en-US" sz="3500" dirty="0">
                <a:latin typeface="Times New Roman" panose="02020603050405020304" pitchFamily="18" charset="0"/>
                <a:cs typeface="Times New Roman" panose="02020603050405020304" pitchFamily="18" charset="0"/>
              </a:rPr>
              <a:t>Sub-</a:t>
            </a:r>
            <a:r>
              <a:rPr lang="en-US" sz="3500" dirty="0" err="1">
                <a:latin typeface="Times New Roman" panose="02020603050405020304" pitchFamily="18" charset="0"/>
                <a:cs typeface="Times New Roman" panose="02020603050405020304" pitchFamily="18" charset="0"/>
              </a:rPr>
              <a:t>micrometre</a:t>
            </a:r>
            <a:r>
              <a:rPr lang="en-US" sz="3500" dirty="0">
                <a:latin typeface="Times New Roman" panose="02020603050405020304" pitchFamily="18" charset="0"/>
                <a:cs typeface="Times New Roman" panose="02020603050405020304" pitchFamily="18" charset="0"/>
              </a:rPr>
              <a:t> particles are often transparent to high </a:t>
            </a:r>
            <a:r>
              <a:rPr lang="en-US" sz="3500" dirty="0" smtClean="0">
                <a:latin typeface="Times New Roman" panose="02020603050405020304" pitchFamily="18" charset="0"/>
                <a:cs typeface="Times New Roman" panose="02020603050405020304" pitchFamily="18" charset="0"/>
              </a:rPr>
              <a:t>voltage electrons</a:t>
            </a:r>
            <a:r>
              <a:rPr lang="en-US" sz="3500" dirty="0">
                <a:latin typeface="Times New Roman" panose="02020603050405020304" pitchFamily="18" charset="0"/>
                <a:cs typeface="Times New Roman" panose="02020603050405020304" pitchFamily="18" charset="0"/>
              </a:rPr>
              <a:t>, which enables additional information on the crystalline structure </a:t>
            </a:r>
            <a:r>
              <a:rPr lang="en-US" sz="3500" dirty="0" smtClean="0">
                <a:latin typeface="Times New Roman" panose="02020603050405020304" pitchFamily="18" charset="0"/>
                <a:cs typeface="Times New Roman" panose="02020603050405020304" pitchFamily="18" charset="0"/>
              </a:rPr>
              <a:t>and structural </a:t>
            </a:r>
            <a:r>
              <a:rPr lang="en-US" sz="3500" dirty="0">
                <a:latin typeface="Times New Roman" panose="02020603050405020304" pitchFamily="18" charset="0"/>
                <a:cs typeface="Times New Roman" panose="02020603050405020304" pitchFamily="18" charset="0"/>
              </a:rPr>
              <a:t>defects of the particles. Clearly this approach is extremely </a:t>
            </a:r>
            <a:r>
              <a:rPr lang="en-US" sz="3500" dirty="0" smtClean="0">
                <a:latin typeface="Times New Roman" panose="02020603050405020304" pitchFamily="18" charset="0"/>
                <a:cs typeface="Times New Roman" panose="02020603050405020304" pitchFamily="18" charset="0"/>
              </a:rPr>
              <a:t>time-consuming if statistically significant </a:t>
            </a:r>
            <a:r>
              <a:rPr lang="en-US" sz="3500" dirty="0">
                <a:latin typeface="Times New Roman" panose="02020603050405020304" pitchFamily="18" charset="0"/>
                <a:cs typeface="Times New Roman" panose="02020603050405020304" pitchFamily="18" charset="0"/>
              </a:rPr>
              <a:t>information is to be obtained. </a:t>
            </a:r>
            <a:r>
              <a:rPr lang="en-US" sz="3500" b="1" i="1" dirty="0">
                <a:solidFill>
                  <a:srgbClr val="99CC00"/>
                </a:solidFill>
                <a:latin typeface="Times New Roman" panose="02020603050405020304" pitchFamily="18" charset="0"/>
                <a:cs typeface="Times New Roman" panose="02020603050405020304" pitchFamily="18" charset="0"/>
              </a:rPr>
              <a:t>Generally it is employed to gather an idea about the size distribution and the variation in particle size.</a:t>
            </a: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Content Placeholder 2"/>
          <p:cNvSpPr txBox="1">
            <a:spLocks/>
          </p:cNvSpPr>
          <p:nvPr/>
        </p:nvSpPr>
        <p:spPr>
          <a:xfrm>
            <a:off x="2098239" y="613006"/>
            <a:ext cx="9833564" cy="953035"/>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1" eaLnBrk="0" fontAlgn="base" hangingPunct="0">
              <a:lnSpc>
                <a:spcPct val="100000"/>
              </a:lnSpc>
              <a:spcBef>
                <a:spcPct val="0"/>
              </a:spcBef>
              <a:spcAft>
                <a:spcPct val="0"/>
              </a:spcAft>
              <a:buFont typeface="Arial" panose="020B0604020202020204" pitchFamily="34" charset="0"/>
              <a:buNone/>
            </a:pPr>
            <a:endParaRPr lang="en-US" altLang="en-US" sz="2000" dirty="0" smtClean="0">
              <a:latin typeface="Arial" panose="020B0604020202020204" pitchFamily="34" charset="0"/>
              <a:cs typeface="B Nazanin" panose="00000400000000000000" pitchFamily="2" charset="-78"/>
            </a:endParaRPr>
          </a:p>
          <a:p>
            <a:pPr marL="0" indent="0" algn="just" rtl="1" eaLnBrk="0" fontAlgn="base" hangingPunct="0">
              <a:lnSpc>
                <a:spcPct val="100000"/>
              </a:lnSpc>
              <a:spcBef>
                <a:spcPct val="0"/>
              </a:spcBef>
              <a:spcAft>
                <a:spcPct val="0"/>
              </a:spcAft>
              <a:buFontTx/>
              <a:buChar char="•"/>
            </a:pPr>
            <a:r>
              <a:rPr lang="ar-SA" altLang="en-US" sz="2000" dirty="0" smtClean="0">
                <a:latin typeface="Arial" panose="020B0604020202020204" pitchFamily="34" charset="0"/>
                <a:cs typeface="B Nazanin" panose="00000400000000000000" pitchFamily="2" charset="-78"/>
              </a:rPr>
              <a:t>وقتی نمونه بسیار نازک باشد (که ذرات زیر میکرومتری آماده شده برای</a:t>
            </a:r>
            <a:r>
              <a:rPr lang="en-US" altLang="en-US" sz="2000" dirty="0" smtClean="0">
                <a:latin typeface="Arial" panose="020B0604020202020204" pitchFamily="34" charset="0"/>
                <a:cs typeface="B Nazanin" panose="00000400000000000000" pitchFamily="2" charset="-78"/>
              </a:rPr>
              <a:t> </a:t>
            </a:r>
            <a:r>
              <a:rPr lang="en-US" altLang="en-US" sz="1800" dirty="0" smtClean="0">
                <a:latin typeface="Arial" panose="020B0604020202020204" pitchFamily="34" charset="0"/>
                <a:cs typeface="B Nazanin" panose="00000400000000000000" pitchFamily="2" charset="-78"/>
              </a:rPr>
              <a:t>TEM</a:t>
            </a:r>
            <a:r>
              <a:rPr lang="en-US" altLang="en-US" sz="2000" dirty="0" smtClean="0">
                <a:latin typeface="Arial" panose="020B0604020202020204" pitchFamily="34" charset="0"/>
                <a:cs typeface="B Nazanin" panose="00000400000000000000" pitchFamily="2" charset="-78"/>
              </a:rPr>
              <a:t> </a:t>
            </a:r>
            <a:r>
              <a:rPr lang="ar-SA" altLang="en-US" sz="2000" dirty="0" smtClean="0">
                <a:latin typeface="Arial" panose="020B0604020202020204" pitchFamily="34" charset="0"/>
                <a:cs typeface="B Nazanin" panose="00000400000000000000" pitchFamily="2" charset="-78"/>
              </a:rPr>
              <a:t>اغلب نازک هستند)، بیشتر الکترون‌های پرانرژی می‌توانند</a:t>
            </a:r>
            <a:r>
              <a:rPr lang="en-US" altLang="en-US" sz="2000" dirty="0" smtClean="0">
                <a:latin typeface="Arial" panose="020B0604020202020204" pitchFamily="34" charset="0"/>
                <a:cs typeface="B Nazanin" panose="00000400000000000000" pitchFamily="2" charset="-78"/>
              </a:rPr>
              <a:t> </a:t>
            </a:r>
            <a:r>
              <a:rPr lang="ar-SA" altLang="en-US" sz="2000" b="1" dirty="0" smtClean="0">
                <a:latin typeface="Arial" panose="020B0604020202020204" pitchFamily="34" charset="0"/>
                <a:cs typeface="B Nazanin" panose="00000400000000000000" pitchFamily="2" charset="-78"/>
              </a:rPr>
              <a:t>بدون برهم‌کنش شدید</a:t>
            </a:r>
            <a:r>
              <a:rPr lang="en-US" altLang="en-US" sz="2000" dirty="0" smtClean="0">
                <a:latin typeface="Arial" panose="020B0604020202020204" pitchFamily="34" charset="0"/>
                <a:cs typeface="B Nazanin" panose="00000400000000000000" pitchFamily="2" charset="-78"/>
              </a:rPr>
              <a:t> </a:t>
            </a:r>
            <a:r>
              <a:rPr lang="ar-SA" altLang="en-US" sz="2000" dirty="0" smtClean="0">
                <a:latin typeface="Arial" panose="020B0604020202020204" pitchFamily="34" charset="0"/>
                <a:cs typeface="B Nazanin" panose="00000400000000000000" pitchFamily="2" charset="-78"/>
              </a:rPr>
              <a:t>از نمونه عبور کنند. این خاصیت به عنوان “شفافیت” شناخته می‌شود</a:t>
            </a:r>
            <a:r>
              <a:rPr lang="en-US" altLang="en-US" sz="2000" dirty="0" smtClean="0">
                <a:latin typeface="Arial" panose="020B0604020202020204" pitchFamily="34" charset="0"/>
                <a:cs typeface="B Nazanin" panose="00000400000000000000" pitchFamily="2" charset="-78"/>
              </a:rPr>
              <a:t>.  </a:t>
            </a:r>
            <a:r>
              <a:rPr lang="ar-SA" altLang="en-US" sz="2000" dirty="0" smtClean="0">
                <a:latin typeface="Arial" panose="020B0604020202020204" pitchFamily="34" charset="0"/>
                <a:cs typeface="B Nazanin" panose="00000400000000000000" pitchFamily="2" charset="-78"/>
              </a:rPr>
              <a:t>استفاده از “ولتاژ بالا” (مثلاً </a:t>
            </a:r>
            <a:r>
              <a:rPr lang="fa-IR" altLang="en-US" sz="2000" dirty="0" smtClean="0">
                <a:latin typeface="Arial" panose="020B0604020202020204" pitchFamily="34" charset="0"/>
                <a:cs typeface="B Nazanin" panose="00000400000000000000" pitchFamily="2" charset="-78"/>
              </a:rPr>
              <a:t>۳۰۰</a:t>
            </a:r>
            <a:r>
              <a:rPr lang="ar-SA" altLang="en-US" sz="2000" dirty="0" smtClean="0">
                <a:latin typeface="Arial" panose="020B0604020202020204" pitchFamily="34" charset="0"/>
                <a:cs typeface="B Nazanin" panose="00000400000000000000" pitchFamily="2" charset="-78"/>
              </a:rPr>
              <a:t> کیلوولت یا بیشتر) باعث افزایش قدرت نفوذ الکترون‌ها می‌شود</a:t>
            </a:r>
            <a:r>
              <a:rPr lang="en-US" altLang="en-US" sz="2000" dirty="0" smtClean="0">
                <a:latin typeface="Arial" panose="020B0604020202020204" pitchFamily="34" charset="0"/>
                <a:cs typeface="B Nazanin" panose="00000400000000000000" pitchFamily="2" charset="-78"/>
              </a:rPr>
              <a:t>.</a:t>
            </a:r>
            <a:endParaRPr lang="en-US" sz="2000"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53870339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6011670"/>
          </a:xfrm>
        </p:spPr>
        <p:txBody>
          <a:bodyPr>
            <a:normAutofit fontScale="70000" lnSpcReduction="20000"/>
          </a:bodyPr>
          <a:lstStyle/>
          <a:p>
            <a:pPr marL="0" indent="0" algn="just">
              <a:lnSpc>
                <a:spcPct val="160000"/>
              </a:lnSpc>
              <a:buNone/>
            </a:pPr>
            <a:r>
              <a:rPr lang="en-US" sz="2400" dirty="0">
                <a:latin typeface="Times New Roman" panose="02020603050405020304" pitchFamily="18" charset="0"/>
                <a:cs typeface="Times New Roman" panose="02020603050405020304" pitchFamily="18" charset="0"/>
              </a:rPr>
              <a:t>Scanning electron microscopy (</a:t>
            </a:r>
            <a:r>
              <a:rPr lang="en-US" sz="2400" b="1" i="1" dirty="0">
                <a:solidFill>
                  <a:srgbClr val="99CC00"/>
                </a:solidFill>
                <a:latin typeface="Times New Roman" panose="02020603050405020304" pitchFamily="18" charset="0"/>
                <a:cs typeface="Times New Roman" panose="02020603050405020304" pitchFamily="18" charset="0"/>
              </a:rPr>
              <a:t>SEM</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utilizes </a:t>
            </a:r>
            <a:r>
              <a:rPr lang="en-US" sz="2500" b="1" i="1" dirty="0">
                <a:solidFill>
                  <a:srgbClr val="99CC00"/>
                </a:solidFill>
                <a:latin typeface="Times New Roman" panose="02020603050405020304" pitchFamily="18" charset="0"/>
                <a:cs typeface="Times New Roman" panose="02020603050405020304" pitchFamily="18" charset="0"/>
              </a:rPr>
              <a:t>medium energy electrons </a:t>
            </a:r>
            <a:r>
              <a:rPr lang="en-US" sz="2400" dirty="0">
                <a:latin typeface="Times New Roman" panose="02020603050405020304" pitchFamily="18" charset="0"/>
                <a:cs typeface="Times New Roman" panose="02020603050405020304" pitchFamily="18" charset="0"/>
              </a:rPr>
              <a:t>(</a:t>
            </a:r>
            <a:r>
              <a:rPr lang="en-US" sz="2400" dirty="0" smtClean="0">
                <a:latin typeface="Times New Roman" panose="02020603050405020304" pitchFamily="18" charset="0"/>
                <a:cs typeface="Times New Roman" panose="02020603050405020304" pitchFamily="18" charset="0"/>
              </a:rPr>
              <a:t>5- 50keV</a:t>
            </a:r>
            <a:r>
              <a:rPr lang="en-US" sz="2400" dirty="0">
                <a:latin typeface="Times New Roman" panose="02020603050405020304" pitchFamily="18" charset="0"/>
                <a:cs typeface="Times New Roman" panose="02020603050405020304" pitchFamily="18" charset="0"/>
              </a:rPr>
              <a:t>) in a fine « 0.01 </a:t>
            </a:r>
            <a:r>
              <a:rPr lang="en-US" sz="2400" dirty="0" smtClean="0">
                <a:latin typeface="Times New Roman" panose="02020603050405020304" pitchFamily="18" charset="0"/>
                <a:cs typeface="Times New Roman" panose="02020603050405020304" pitchFamily="18" charset="0"/>
              </a:rPr>
              <a:t>micron) </a:t>
            </a:r>
            <a:r>
              <a:rPr lang="en-US" sz="2400" dirty="0">
                <a:latin typeface="Times New Roman" panose="02020603050405020304" pitchFamily="18" charset="0"/>
                <a:cs typeface="Times New Roman" panose="02020603050405020304" pitchFamily="18" charset="0"/>
              </a:rPr>
              <a:t>beam scanning the observation area. </a:t>
            </a:r>
            <a:r>
              <a:rPr lang="en-US" sz="2500" b="1" i="1" dirty="0">
                <a:solidFill>
                  <a:srgbClr val="99CC00"/>
                </a:solidFill>
                <a:latin typeface="Times New Roman" panose="02020603050405020304" pitchFamily="18" charset="0"/>
                <a:cs typeface="Times New Roman" panose="02020603050405020304" pitchFamily="18" charset="0"/>
              </a:rPr>
              <a:t>Secondary</a:t>
            </a:r>
            <a:r>
              <a:rPr lang="en-US" sz="2400" dirty="0" smtClean="0">
                <a:latin typeface="Times New Roman" panose="02020603050405020304" pitchFamily="18" charset="0"/>
                <a:cs typeface="Times New Roman" panose="02020603050405020304" pitchFamily="18" charset="0"/>
              </a:rPr>
              <a:t> (SE</a:t>
            </a:r>
            <a:r>
              <a:rPr lang="en-US" sz="2400" dirty="0">
                <a:latin typeface="Times New Roman" panose="02020603050405020304" pitchFamily="18" charset="0"/>
                <a:cs typeface="Times New Roman" panose="02020603050405020304" pitchFamily="18" charset="0"/>
              </a:rPr>
              <a:t>) and </a:t>
            </a:r>
            <a:r>
              <a:rPr lang="en-US" sz="2500" b="1" i="1" dirty="0">
                <a:solidFill>
                  <a:srgbClr val="99CC00"/>
                </a:solidFill>
                <a:latin typeface="Times New Roman" panose="02020603050405020304" pitchFamily="18" charset="0"/>
                <a:cs typeface="Times New Roman" panose="02020603050405020304" pitchFamily="18" charset="0"/>
              </a:rPr>
              <a:t>backscattering electrons </a:t>
            </a:r>
            <a:r>
              <a:rPr lang="en-US" sz="2400" dirty="0">
                <a:latin typeface="Times New Roman" panose="02020603050405020304" pitchFamily="18" charset="0"/>
                <a:cs typeface="Times New Roman" panose="02020603050405020304" pitchFamily="18" charset="0"/>
              </a:rPr>
              <a:t>(BE) are counted by suitable detectors. </a:t>
            </a:r>
            <a:r>
              <a:rPr lang="en-US" sz="2500" b="1" i="1" dirty="0">
                <a:solidFill>
                  <a:srgbClr val="99CC00"/>
                </a:solidFill>
                <a:latin typeface="Times New Roman" panose="02020603050405020304" pitchFamily="18" charset="0"/>
                <a:cs typeface="Times New Roman" panose="02020603050405020304" pitchFamily="18" charset="0"/>
              </a:rPr>
              <a:t>Secondary electrons arise from the near surface regions </a:t>
            </a:r>
            <a:r>
              <a:rPr lang="en-US" sz="2400" dirty="0">
                <a:latin typeface="Times New Roman" panose="02020603050405020304" pitchFamily="18" charset="0"/>
                <a:cs typeface="Times New Roman" panose="02020603050405020304" pitchFamily="18" charset="0"/>
              </a:rPr>
              <a:t>of the particles and </a:t>
            </a:r>
            <a:r>
              <a:rPr lang="en-US" sz="2400" dirty="0" smtClean="0">
                <a:latin typeface="Times New Roman" panose="02020603050405020304" pitchFamily="18" charset="0"/>
                <a:cs typeface="Times New Roman" panose="02020603050405020304" pitchFamily="18" charset="0"/>
              </a:rPr>
              <a:t>give </a:t>
            </a:r>
            <a:r>
              <a:rPr lang="en-US" sz="2500" b="1" i="1" dirty="0">
                <a:solidFill>
                  <a:srgbClr val="99CC00"/>
                </a:solidFill>
                <a:latin typeface="Times New Roman" panose="02020603050405020304" pitchFamily="18" charset="0"/>
                <a:cs typeface="Times New Roman" panose="02020603050405020304" pitchFamily="18" charset="0"/>
              </a:rPr>
              <a:t>high resolution images</a:t>
            </a:r>
            <a:r>
              <a:rPr lang="en-US" sz="2400" dirty="0">
                <a:latin typeface="Times New Roman" panose="02020603050405020304" pitchFamily="18" charset="0"/>
                <a:cs typeface="Times New Roman" panose="02020603050405020304" pitchFamily="18" charset="0"/>
              </a:rPr>
              <a:t>. </a:t>
            </a:r>
            <a:r>
              <a:rPr lang="en-US" sz="2500" b="1" i="1" dirty="0">
                <a:solidFill>
                  <a:srgbClr val="CC00CC"/>
                </a:solidFill>
                <a:latin typeface="Times New Roman" panose="02020603050405020304" pitchFamily="18" charset="0"/>
                <a:cs typeface="Times New Roman" panose="02020603050405020304" pitchFamily="18" charset="0"/>
              </a:rPr>
              <a:t>Backscattered electrons arise from the somewhat larger volume of the particles near the electron beam</a:t>
            </a:r>
            <a:r>
              <a:rPr lang="en-US" sz="2400" b="1" i="1" dirty="0">
                <a:solidFill>
                  <a:srgbClr val="CC00CC"/>
                </a:solidFill>
                <a:latin typeface="Times New Roman" panose="02020603050405020304" pitchFamily="18" charset="0"/>
                <a:cs typeface="Times New Roman" panose="02020603050405020304" pitchFamily="18" charset="0"/>
              </a:rPr>
              <a:t>, causing a slight reduction </a:t>
            </a:r>
            <a:r>
              <a:rPr lang="en-US" sz="2400" b="1" i="1" dirty="0" smtClean="0">
                <a:solidFill>
                  <a:srgbClr val="CC00CC"/>
                </a:solidFill>
                <a:latin typeface="Times New Roman" panose="02020603050405020304" pitchFamily="18" charset="0"/>
                <a:cs typeface="Times New Roman" panose="02020603050405020304" pitchFamily="18" charset="0"/>
              </a:rPr>
              <a:t>in resolution</a:t>
            </a:r>
            <a:r>
              <a:rPr lang="en-US" sz="2400" dirty="0">
                <a:latin typeface="Times New Roman" panose="02020603050405020304" pitchFamily="18" charset="0"/>
                <a:cs typeface="Times New Roman" panose="02020603050405020304" pitchFamily="18" charset="0"/>
              </a:rPr>
              <a:t>. They are dependent upon the atomic number of the element </a:t>
            </a:r>
            <a:r>
              <a:rPr lang="en-US" sz="2400" dirty="0" smtClean="0">
                <a:latin typeface="Times New Roman" panose="02020603050405020304" pitchFamily="18" charset="0"/>
                <a:cs typeface="Times New Roman" panose="02020603050405020304" pitchFamily="18" charset="0"/>
              </a:rPr>
              <a:t>emitting them</a:t>
            </a:r>
            <a:r>
              <a:rPr lang="en-US" sz="2400" dirty="0">
                <a:latin typeface="Times New Roman" panose="02020603050405020304" pitchFamily="18" charset="0"/>
                <a:cs typeface="Times New Roman" panose="02020603050405020304" pitchFamily="18" charset="0"/>
              </a:rPr>
              <a:t>, resulting in a </a:t>
            </a:r>
            <a:r>
              <a:rPr lang="en-US" sz="2500" b="1" i="1" dirty="0">
                <a:solidFill>
                  <a:srgbClr val="CC00CC"/>
                </a:solidFill>
                <a:latin typeface="Times New Roman" panose="02020603050405020304" pitchFamily="18" charset="0"/>
                <a:cs typeface="Times New Roman" panose="02020603050405020304" pitchFamily="18" charset="0"/>
              </a:rPr>
              <a:t>material contrast </a:t>
            </a:r>
            <a:r>
              <a:rPr lang="en-US" sz="2400" dirty="0">
                <a:latin typeface="Times New Roman" panose="02020603050405020304" pitchFamily="18" charset="0"/>
                <a:cs typeface="Times New Roman" panose="02020603050405020304" pitchFamily="18" charset="0"/>
              </a:rPr>
              <a:t>for regions of </a:t>
            </a:r>
            <a:r>
              <a:rPr lang="en-US" sz="2500" b="1" i="1" dirty="0">
                <a:solidFill>
                  <a:srgbClr val="CC00CC"/>
                </a:solidFill>
                <a:latin typeface="Times New Roman" panose="02020603050405020304" pitchFamily="18" charset="0"/>
                <a:cs typeface="Times New Roman" panose="02020603050405020304" pitchFamily="18" charset="0"/>
              </a:rPr>
              <a:t>different atomic composition</a:t>
            </a:r>
            <a:r>
              <a:rPr lang="en-US" sz="2400" dirty="0" smtClean="0">
                <a:latin typeface="Times New Roman" panose="02020603050405020304" pitchFamily="18" charset="0"/>
                <a:cs typeface="Times New Roman" panose="02020603050405020304" pitchFamily="18" charset="0"/>
              </a:rPr>
              <a:t>. This </a:t>
            </a:r>
            <a:r>
              <a:rPr lang="en-US" sz="2400" dirty="0">
                <a:latin typeface="Times New Roman" panose="02020603050405020304" pitchFamily="18" charset="0"/>
                <a:cs typeface="Times New Roman" panose="02020603050405020304" pitchFamily="18" charset="0"/>
              </a:rPr>
              <a:t>makes it possible to distinguish between different compositions in powder mixtures as long as there is a sufficiently large </a:t>
            </a:r>
            <a:r>
              <a:rPr lang="en-US" sz="2400" dirty="0" smtClean="0">
                <a:latin typeface="Times New Roman" panose="02020603050405020304" pitchFamily="18" charset="0"/>
                <a:cs typeface="Times New Roman" panose="02020603050405020304" pitchFamily="18" charset="0"/>
              </a:rPr>
              <a:t>difference </a:t>
            </a:r>
            <a:r>
              <a:rPr lang="en-US" sz="2400" dirty="0">
                <a:latin typeface="Times New Roman" panose="02020603050405020304" pitchFamily="18" charset="0"/>
                <a:cs typeface="Times New Roman" panose="02020603050405020304" pitchFamily="18" charset="0"/>
              </a:rPr>
              <a:t>in </a:t>
            </a:r>
            <a:r>
              <a:rPr lang="en-US" sz="2500" b="1" i="1" dirty="0">
                <a:solidFill>
                  <a:srgbClr val="CC00CC"/>
                </a:solidFill>
                <a:latin typeface="Times New Roman" panose="02020603050405020304" pitchFamily="18" charset="0"/>
                <a:cs typeface="Times New Roman" panose="02020603050405020304" pitchFamily="18" charset="0"/>
              </a:rPr>
              <a:t>atomic number </a:t>
            </a:r>
            <a:r>
              <a:rPr lang="en-US" sz="2400" dirty="0">
                <a:latin typeface="Times New Roman" panose="02020603050405020304" pitchFamily="18" charset="0"/>
                <a:cs typeface="Times New Roman" panose="02020603050405020304" pitchFamily="18" charset="0"/>
              </a:rPr>
              <a:t>between the elements. </a:t>
            </a:r>
            <a:r>
              <a:rPr lang="en-US" sz="2400" dirty="0" smtClean="0">
                <a:latin typeface="Times New Roman" panose="02020603050405020304" pitchFamily="18" charset="0"/>
                <a:cs typeface="Times New Roman" panose="02020603050405020304" pitchFamily="18" charset="0"/>
              </a:rPr>
              <a:t>Also wavelength </a:t>
            </a:r>
            <a:r>
              <a:rPr lang="en-US" sz="2400" dirty="0">
                <a:latin typeface="Times New Roman" panose="02020603050405020304" pitchFamily="18" charset="0"/>
                <a:cs typeface="Times New Roman" panose="02020603050405020304" pitchFamily="18" charset="0"/>
              </a:rPr>
              <a:t>and energy disperse </a:t>
            </a:r>
            <a:r>
              <a:rPr lang="en-US" sz="2400" dirty="0" smtClean="0">
                <a:latin typeface="Times New Roman" panose="02020603050405020304" pitchFamily="18" charset="0"/>
                <a:cs typeface="Times New Roman" panose="02020603050405020304" pitchFamily="18" charset="0"/>
              </a:rPr>
              <a:t>X-ray techniques can </a:t>
            </a:r>
            <a:r>
              <a:rPr lang="en-US" sz="2400" dirty="0">
                <a:latin typeface="Times New Roman" panose="02020603050405020304" pitchFamily="18" charset="0"/>
                <a:cs typeface="Times New Roman" panose="02020603050405020304" pitchFamily="18" charset="0"/>
              </a:rPr>
              <a:t>give more quantitative compositional </a:t>
            </a:r>
            <a:r>
              <a:rPr lang="en-US" sz="2400" dirty="0" smtClean="0">
                <a:latin typeface="Times New Roman" panose="02020603050405020304" pitchFamily="18" charset="0"/>
                <a:cs typeface="Times New Roman" panose="02020603050405020304" pitchFamily="18" charset="0"/>
              </a:rPr>
              <a:t>information. </a:t>
            </a:r>
            <a:r>
              <a:rPr lang="en-US" sz="2400" b="1" i="1" dirty="0" smtClean="0">
                <a:solidFill>
                  <a:srgbClr val="00CCFF"/>
                </a:solidFill>
                <a:latin typeface="Times New Roman" panose="02020603050405020304" pitchFamily="18" charset="0"/>
                <a:cs typeface="Times New Roman" panose="02020603050405020304" pitchFamily="18" charset="0"/>
              </a:rPr>
              <a:t>Sample </a:t>
            </a:r>
            <a:r>
              <a:rPr lang="en-US" sz="2400" b="1" i="1" dirty="0">
                <a:solidFill>
                  <a:srgbClr val="00CCFF"/>
                </a:solidFill>
                <a:latin typeface="Times New Roman" panose="02020603050405020304" pitchFamily="18" charset="0"/>
                <a:cs typeface="Times New Roman" panose="02020603050405020304" pitchFamily="18" charset="0"/>
              </a:rPr>
              <a:t>preparation is a difficult problem in all </a:t>
            </a:r>
            <a:r>
              <a:rPr lang="en-US" sz="2400" b="1" i="1" dirty="0" err="1">
                <a:solidFill>
                  <a:srgbClr val="00CCFF"/>
                </a:solidFill>
                <a:latin typeface="Times New Roman" panose="02020603050405020304" pitchFamily="18" charset="0"/>
                <a:cs typeface="Times New Roman" panose="02020603050405020304" pitchFamily="18" charset="0"/>
              </a:rPr>
              <a:t>microscopical</a:t>
            </a:r>
            <a:r>
              <a:rPr lang="en-US" sz="2400" b="1" i="1" dirty="0">
                <a:solidFill>
                  <a:srgbClr val="00CCFF"/>
                </a:solidFill>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methods. </a:t>
            </a:r>
            <a:r>
              <a:rPr lang="en-US" sz="2500" b="1" i="1" dirty="0">
                <a:solidFill>
                  <a:srgbClr val="00CCFF"/>
                </a:solidFill>
                <a:latin typeface="Times New Roman" panose="02020603050405020304" pitchFamily="18" charset="0"/>
                <a:cs typeface="Times New Roman" panose="02020603050405020304" pitchFamily="18" charset="0"/>
              </a:rPr>
              <a:t>Each particle to be measured has to be isolated from the </a:t>
            </a:r>
            <a:r>
              <a:rPr lang="en-US" sz="2500" b="1" i="1" dirty="0" err="1">
                <a:solidFill>
                  <a:srgbClr val="00CCFF"/>
                </a:solidFill>
                <a:latin typeface="Times New Roman" panose="02020603050405020304" pitchFamily="18" charset="0"/>
                <a:cs typeface="Times New Roman" panose="02020603050405020304" pitchFamily="18" charset="0"/>
              </a:rPr>
              <a:t>neighbouring</a:t>
            </a:r>
            <a:r>
              <a:rPr lang="en-US" sz="2500" b="1" i="1" dirty="0">
                <a:solidFill>
                  <a:srgbClr val="00CCFF"/>
                </a:solidFill>
                <a:latin typeface="Times New Roman" panose="02020603050405020304" pitchFamily="18" charset="0"/>
                <a:cs typeface="Times New Roman" panose="02020603050405020304" pitchFamily="18" charset="0"/>
              </a:rPr>
              <a:t> particles</a:t>
            </a:r>
            <a:r>
              <a:rPr lang="en-US" sz="2400" dirty="0" smtClean="0">
                <a:latin typeface="Times New Roman" panose="02020603050405020304" pitchFamily="18" charset="0"/>
                <a:cs typeface="Times New Roman" panose="02020603050405020304" pitchFamily="18" charset="0"/>
              </a:rPr>
              <a:t>. </a:t>
            </a:r>
            <a:r>
              <a:rPr lang="en-US" sz="2500" b="1" i="1" dirty="0">
                <a:solidFill>
                  <a:srgbClr val="00CCFF"/>
                </a:solidFill>
                <a:latin typeface="Times New Roman" panose="02020603050405020304" pitchFamily="18" charset="0"/>
                <a:cs typeface="Times New Roman" panose="02020603050405020304" pitchFamily="18" charset="0"/>
              </a:rPr>
              <a:t>Most preparation techniques therefore use suspensions with low concentrations of the particles</a:t>
            </a:r>
            <a:r>
              <a:rPr lang="en-US" sz="2400" dirty="0">
                <a:latin typeface="Times New Roman" panose="02020603050405020304" pitchFamily="18" charset="0"/>
                <a:cs typeface="Times New Roman" panose="02020603050405020304" pitchFamily="18" charset="0"/>
              </a:rPr>
              <a:t>. These suspensions are applied to the microscope slide, </a:t>
            </a:r>
            <a:r>
              <a:rPr lang="en-US" sz="2400" dirty="0" smtClean="0">
                <a:latin typeface="Times New Roman" panose="02020603050405020304" pitchFamily="18" charset="0"/>
                <a:cs typeface="Times New Roman" panose="02020603050405020304" pitchFamily="18" charset="0"/>
              </a:rPr>
              <a:t>electron microscope </a:t>
            </a:r>
            <a:r>
              <a:rPr lang="en-US" sz="2400" dirty="0">
                <a:latin typeface="Times New Roman" panose="02020603050405020304" pitchFamily="18" charset="0"/>
                <a:cs typeface="Times New Roman" panose="02020603050405020304" pitchFamily="18" charset="0"/>
              </a:rPr>
              <a:t>grid, or target stub and </a:t>
            </a:r>
            <a:r>
              <a:rPr lang="en-US" sz="2500" b="1" i="1" dirty="0">
                <a:solidFill>
                  <a:srgbClr val="00CCFF"/>
                </a:solidFill>
                <a:latin typeface="Times New Roman" panose="02020603050405020304" pitchFamily="18" charset="0"/>
                <a:cs typeface="Times New Roman" panose="02020603050405020304" pitchFamily="18" charset="0"/>
              </a:rPr>
              <a:t>allowed to evaporate</a:t>
            </a:r>
            <a:r>
              <a:rPr lang="en-US" sz="2400" dirty="0">
                <a:latin typeface="Times New Roman" panose="02020603050405020304" pitchFamily="18" charset="0"/>
                <a:cs typeface="Times New Roman" panose="02020603050405020304" pitchFamily="18" charset="0"/>
              </a:rPr>
              <a:t>. There are </a:t>
            </a:r>
            <a:r>
              <a:rPr lang="en-US" sz="2500" b="1" i="1" dirty="0">
                <a:solidFill>
                  <a:srgbClr val="00CCFF"/>
                </a:solidFill>
                <a:latin typeface="Times New Roman" panose="02020603050405020304" pitchFamily="18" charset="0"/>
                <a:cs typeface="Times New Roman" panose="02020603050405020304" pitchFamily="18" charset="0"/>
              </a:rPr>
              <a:t>various methods used for the fixing of the particles</a:t>
            </a:r>
            <a:r>
              <a:rPr lang="en-US" sz="2400" dirty="0">
                <a:latin typeface="Times New Roman" panose="02020603050405020304" pitchFamily="18" charset="0"/>
                <a:cs typeface="Times New Roman" panose="02020603050405020304" pitchFamily="18" charset="0"/>
              </a:rPr>
              <a:t>. TEM and </a:t>
            </a:r>
            <a:r>
              <a:rPr lang="en-US" sz="2400" dirty="0" smtClean="0">
                <a:latin typeface="Times New Roman" panose="02020603050405020304" pitchFamily="18" charset="0"/>
                <a:cs typeface="Times New Roman" panose="02020603050405020304" pitchFamily="18" charset="0"/>
              </a:rPr>
              <a:t>SEM samples </a:t>
            </a:r>
            <a:r>
              <a:rPr lang="en-US" sz="2400" dirty="0">
                <a:latin typeface="Times New Roman" panose="02020603050405020304" pitchFamily="18" charset="0"/>
                <a:cs typeface="Times New Roman" panose="02020603050405020304" pitchFamily="18" charset="0"/>
              </a:rPr>
              <a:t>are </a:t>
            </a:r>
            <a:r>
              <a:rPr lang="en-US" sz="2500" b="1" i="1" dirty="0">
                <a:solidFill>
                  <a:srgbClr val="00CCFF"/>
                </a:solidFill>
                <a:latin typeface="Times New Roman" panose="02020603050405020304" pitchFamily="18" charset="0"/>
                <a:cs typeface="Times New Roman" panose="02020603050405020304" pitchFamily="18" charset="0"/>
              </a:rPr>
              <a:t>coated with thin carbon or metal films to prevent charging effects</a:t>
            </a:r>
            <a:r>
              <a:rPr lang="en-US" sz="2400" dirty="0">
                <a:latin typeface="Times New Roman" panose="02020603050405020304" pitchFamily="18" charset="0"/>
                <a:cs typeface="Times New Roman" panose="02020603050405020304" pitchFamily="18" charset="0"/>
              </a:rPr>
              <a:t>. In many cases, analyses have to be made from the </a:t>
            </a:r>
            <a:r>
              <a:rPr lang="en-US" sz="2400" b="1" i="1" dirty="0">
                <a:solidFill>
                  <a:srgbClr val="FF7C80"/>
                </a:solidFill>
                <a:latin typeface="Times New Roman" panose="02020603050405020304" pitchFamily="18" charset="0"/>
                <a:cs typeface="Times New Roman" panose="02020603050405020304" pitchFamily="18" charset="0"/>
              </a:rPr>
              <a:t>projected images </a:t>
            </a:r>
            <a:r>
              <a:rPr lang="en-US" sz="2400" dirty="0">
                <a:latin typeface="Times New Roman" panose="02020603050405020304" pitchFamily="18" charset="0"/>
                <a:cs typeface="Times New Roman" panose="02020603050405020304" pitchFamily="18" charset="0"/>
              </a:rPr>
              <a:t>of </a:t>
            </a:r>
            <a:r>
              <a:rPr lang="en-US" sz="2400" dirty="0" smtClean="0">
                <a:latin typeface="Times New Roman" panose="02020603050405020304" pitchFamily="18" charset="0"/>
                <a:cs typeface="Times New Roman" panose="02020603050405020304" pitchFamily="18" charset="0"/>
              </a:rPr>
              <a:t>the particles</a:t>
            </a:r>
            <a:r>
              <a:rPr lang="en-US" sz="2400" dirty="0">
                <a:latin typeface="Times New Roman" panose="02020603050405020304" pitchFamily="18" charset="0"/>
                <a:cs typeface="Times New Roman" panose="02020603050405020304" pitchFamily="18" charset="0"/>
              </a:rPr>
              <a:t>. This of course </a:t>
            </a:r>
            <a:r>
              <a:rPr lang="en-US" sz="2400" b="1" i="1" dirty="0">
                <a:solidFill>
                  <a:srgbClr val="FF7C80"/>
                </a:solidFill>
                <a:latin typeface="Times New Roman" panose="02020603050405020304" pitchFamily="18" charset="0"/>
                <a:cs typeface="Times New Roman" panose="02020603050405020304" pitchFamily="18" charset="0"/>
              </a:rPr>
              <a:t>ignores internal porosity and concave parts </a:t>
            </a:r>
            <a:r>
              <a:rPr lang="en-US" sz="2400" dirty="0">
                <a:latin typeface="Times New Roman" panose="02020603050405020304" pitchFamily="18" charset="0"/>
                <a:cs typeface="Times New Roman" panose="02020603050405020304" pitchFamily="18" charset="0"/>
              </a:rPr>
              <a:t>of </a:t>
            </a:r>
            <a:r>
              <a:rPr lang="en-US" sz="2400" dirty="0" smtClean="0">
                <a:latin typeface="Times New Roman" panose="02020603050405020304" pitchFamily="18" charset="0"/>
                <a:cs typeface="Times New Roman" panose="02020603050405020304" pitchFamily="18" charset="0"/>
              </a:rPr>
              <a:t>the surface</a:t>
            </a:r>
            <a:r>
              <a:rPr lang="en-US" sz="2400" dirty="0">
                <a:latin typeface="Times New Roman" panose="02020603050405020304" pitchFamily="18" charset="0"/>
                <a:cs typeface="Times New Roman" panose="02020603050405020304" pitchFamily="18" charset="0"/>
              </a:rPr>
              <a:t>. A more precise technique is therefore to </a:t>
            </a:r>
            <a:r>
              <a:rPr lang="en-US" sz="2400" b="1" i="1" dirty="0">
                <a:solidFill>
                  <a:srgbClr val="FF7C80"/>
                </a:solidFill>
                <a:latin typeface="Times New Roman" panose="02020603050405020304" pitchFamily="18" charset="0"/>
                <a:cs typeface="Times New Roman" panose="02020603050405020304" pitchFamily="18" charset="0"/>
              </a:rPr>
              <a:t>examine sections from a random sectioning </a:t>
            </a:r>
            <a:r>
              <a:rPr lang="en-US" sz="2400" dirty="0">
                <a:latin typeface="Times New Roman" panose="02020603050405020304" pitchFamily="18" charset="0"/>
                <a:cs typeface="Times New Roman" panose="02020603050405020304" pitchFamily="18" charset="0"/>
              </a:rPr>
              <a:t>of the particles. This can be done for </a:t>
            </a:r>
            <a:r>
              <a:rPr lang="en-US" sz="2400" b="1" i="1" dirty="0">
                <a:solidFill>
                  <a:srgbClr val="FF7C80"/>
                </a:solidFill>
                <a:latin typeface="Times New Roman" panose="02020603050405020304" pitchFamily="18" charset="0"/>
                <a:cs typeface="Times New Roman" panose="02020603050405020304" pitchFamily="18" charset="0"/>
              </a:rPr>
              <a:t>particles &gt; 10 micron </a:t>
            </a:r>
            <a:r>
              <a:rPr lang="en-US" sz="2400" dirty="0" smtClean="0">
                <a:latin typeface="Times New Roman" panose="02020603050405020304" pitchFamily="18" charset="0"/>
                <a:cs typeface="Times New Roman" panose="02020603050405020304" pitchFamily="18" charset="0"/>
              </a:rPr>
              <a:t>by the </a:t>
            </a:r>
            <a:r>
              <a:rPr lang="en-US" sz="2400" dirty="0">
                <a:latin typeface="Times New Roman" panose="02020603050405020304" pitchFamily="18" charset="0"/>
                <a:cs typeface="Times New Roman" panose="02020603050405020304" pitchFamily="18" charset="0"/>
              </a:rPr>
              <a:t>normal metallographic grinding and polishing methods.</a:t>
            </a: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0609664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rmAutofit fontScale="70000" lnSpcReduction="20000"/>
          </a:bodyPr>
          <a:lstStyle/>
          <a:p>
            <a:pPr marL="0" indent="0" algn="just">
              <a:lnSpc>
                <a:spcPct val="160000"/>
              </a:lnSpc>
              <a:buNone/>
            </a:pPr>
            <a:r>
              <a:rPr lang="en-US" sz="2400" dirty="0">
                <a:latin typeface="Times New Roman" panose="02020603050405020304" pitchFamily="18" charset="0"/>
                <a:cs typeface="Times New Roman" panose="02020603050405020304" pitchFamily="18" charset="0"/>
              </a:rPr>
              <a:t>Diameters </a:t>
            </a:r>
            <a:r>
              <a:rPr lang="en-US" sz="2400" dirty="0" smtClean="0">
                <a:latin typeface="Times New Roman" panose="02020603050405020304" pitchFamily="18" charset="0"/>
                <a:cs typeface="Times New Roman" panose="02020603050405020304" pitchFamily="18" charset="0"/>
              </a:rPr>
              <a:t>commonly used </a:t>
            </a:r>
            <a:r>
              <a:rPr lang="en-US" sz="2400" dirty="0">
                <a:latin typeface="Times New Roman" panose="02020603050405020304" pitchFamily="18" charset="0"/>
                <a:cs typeface="Times New Roman" panose="02020603050405020304" pitchFamily="18" charset="0"/>
              </a:rPr>
              <a:t>are (see Fig. 3.8):</a:t>
            </a:r>
          </a:p>
          <a:p>
            <a:pPr marL="0" indent="0" algn="just">
              <a:lnSpc>
                <a:spcPct val="160000"/>
              </a:lnSpc>
              <a:buNone/>
            </a:pPr>
            <a:r>
              <a:rPr lang="en-US" sz="2400" dirty="0">
                <a:latin typeface="Times New Roman" panose="02020603050405020304" pitchFamily="18" charset="0"/>
                <a:cs typeface="Times New Roman" panose="02020603050405020304" pitchFamily="18" charset="0"/>
              </a:rPr>
              <a:t>• </a:t>
            </a:r>
            <a:r>
              <a:rPr lang="en-US" sz="2400" b="1" i="1" dirty="0" err="1">
                <a:solidFill>
                  <a:srgbClr val="669900"/>
                </a:solidFill>
                <a:latin typeface="Times New Roman" panose="02020603050405020304" pitchFamily="18" charset="0"/>
                <a:cs typeface="Times New Roman" panose="02020603050405020304" pitchFamily="18" charset="0"/>
              </a:rPr>
              <a:t>Feret's</a:t>
            </a:r>
            <a:r>
              <a:rPr lang="en-US" sz="2400" dirty="0">
                <a:latin typeface="Times New Roman" panose="02020603050405020304" pitchFamily="18" charset="0"/>
                <a:cs typeface="Times New Roman" panose="02020603050405020304" pitchFamily="18" charset="0"/>
              </a:rPr>
              <a:t> diameter, the </a:t>
            </a:r>
            <a:r>
              <a:rPr lang="en-US" sz="2400" b="1" i="1" dirty="0">
                <a:solidFill>
                  <a:srgbClr val="669900"/>
                </a:solidFill>
                <a:latin typeface="Times New Roman" panose="02020603050405020304" pitchFamily="18" charset="0"/>
                <a:cs typeface="Times New Roman" panose="02020603050405020304" pitchFamily="18" charset="0"/>
              </a:rPr>
              <a:t>distance between two tangents on opposite sides of the particle</a:t>
            </a:r>
            <a:r>
              <a:rPr lang="en-US" sz="2400" dirty="0">
                <a:latin typeface="Times New Roman" panose="02020603050405020304" pitchFamily="18" charset="0"/>
                <a:cs typeface="Times New Roman" panose="02020603050405020304" pitchFamily="18" charset="0"/>
              </a:rPr>
              <a:t>. This is a </a:t>
            </a:r>
            <a:r>
              <a:rPr lang="en-US" sz="2400" b="1" i="1" dirty="0">
                <a:solidFill>
                  <a:srgbClr val="669900"/>
                </a:solidFill>
                <a:latin typeface="Times New Roman" panose="02020603050405020304" pitchFamily="18" charset="0"/>
                <a:cs typeface="Times New Roman" panose="02020603050405020304" pitchFamily="18" charset="0"/>
              </a:rPr>
              <a:t>one-dimensional projection </a:t>
            </a:r>
            <a:r>
              <a:rPr lang="en-US" sz="2400" dirty="0">
                <a:latin typeface="Times New Roman" panose="02020603050405020304" pitchFamily="18" charset="0"/>
                <a:cs typeface="Times New Roman" panose="02020603050405020304" pitchFamily="18" charset="0"/>
              </a:rPr>
              <a:t>of the </a:t>
            </a:r>
            <a:r>
              <a:rPr lang="en-US" sz="2400" b="1" i="1" dirty="0">
                <a:solidFill>
                  <a:srgbClr val="669900"/>
                </a:solidFill>
                <a:latin typeface="Times New Roman" panose="02020603050405020304" pitchFamily="18" charset="0"/>
                <a:cs typeface="Times New Roman" panose="02020603050405020304" pitchFamily="18" charset="0"/>
              </a:rPr>
              <a:t>perimeter of the particle outline</a:t>
            </a:r>
            <a:r>
              <a:rPr lang="en-US" sz="2400" dirty="0">
                <a:latin typeface="Times New Roman" panose="02020603050405020304" pitchFamily="18" charset="0"/>
                <a:cs typeface="Times New Roman" panose="02020603050405020304" pitchFamily="18" charset="0"/>
              </a:rPr>
              <a:t>.</a:t>
            </a:r>
          </a:p>
          <a:p>
            <a:pPr marL="0" indent="0" algn="just">
              <a:lnSpc>
                <a:spcPct val="160000"/>
              </a:lnSpc>
              <a:buNone/>
            </a:pPr>
            <a:r>
              <a:rPr lang="en-US" sz="2400" dirty="0">
                <a:latin typeface="Times New Roman" panose="02020603050405020304" pitchFamily="18" charset="0"/>
                <a:cs typeface="Times New Roman" panose="02020603050405020304" pitchFamily="18" charset="0"/>
              </a:rPr>
              <a:t>• </a:t>
            </a:r>
            <a:r>
              <a:rPr lang="en-US" sz="2400" b="1" i="1" dirty="0">
                <a:solidFill>
                  <a:srgbClr val="CC00CC"/>
                </a:solidFill>
                <a:latin typeface="Times New Roman" panose="02020603050405020304" pitchFamily="18" charset="0"/>
                <a:cs typeface="Times New Roman" panose="02020603050405020304" pitchFamily="18" charset="0"/>
              </a:rPr>
              <a:t>Longest dimension</a:t>
            </a:r>
            <a:r>
              <a:rPr lang="en-US" sz="2400" dirty="0">
                <a:latin typeface="Times New Roman" panose="02020603050405020304" pitchFamily="18" charset="0"/>
                <a:cs typeface="Times New Roman" panose="02020603050405020304" pitchFamily="18" charset="0"/>
              </a:rPr>
              <a:t>, </a:t>
            </a:r>
            <a:r>
              <a:rPr lang="en-US" sz="2400" b="1" i="1" dirty="0">
                <a:solidFill>
                  <a:srgbClr val="CC00CC"/>
                </a:solidFill>
                <a:latin typeface="Times New Roman" panose="02020603050405020304" pitchFamily="18" charset="0"/>
                <a:cs typeface="Times New Roman" panose="02020603050405020304" pitchFamily="18" charset="0"/>
              </a:rPr>
              <a:t>the maximum value of </a:t>
            </a:r>
            <a:r>
              <a:rPr lang="en-US" sz="2400" b="1" i="1" dirty="0" err="1">
                <a:solidFill>
                  <a:srgbClr val="CC00CC"/>
                </a:solidFill>
                <a:latin typeface="Times New Roman" panose="02020603050405020304" pitchFamily="18" charset="0"/>
                <a:cs typeface="Times New Roman" panose="02020603050405020304" pitchFamily="18" charset="0"/>
              </a:rPr>
              <a:t>Feret's</a:t>
            </a:r>
            <a:r>
              <a:rPr lang="en-US" sz="2400" b="1" i="1" dirty="0">
                <a:solidFill>
                  <a:srgbClr val="CC00CC"/>
                </a:solidFill>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diameter.</a:t>
            </a:r>
          </a:p>
          <a:p>
            <a:pPr marL="0" indent="0" algn="just">
              <a:lnSpc>
                <a:spcPct val="160000"/>
              </a:lnSpc>
              <a:buNone/>
            </a:pPr>
            <a:r>
              <a:rPr lang="en-US" sz="2400" dirty="0">
                <a:latin typeface="Times New Roman" panose="02020603050405020304" pitchFamily="18" charset="0"/>
                <a:cs typeface="Times New Roman" panose="02020603050405020304" pitchFamily="18" charset="0"/>
              </a:rPr>
              <a:t>• </a:t>
            </a:r>
            <a:r>
              <a:rPr lang="en-US" sz="2400" b="1" i="1" dirty="0">
                <a:solidFill>
                  <a:srgbClr val="00CCFF"/>
                </a:solidFill>
                <a:latin typeface="Times New Roman" panose="02020603050405020304" pitchFamily="18" charset="0"/>
                <a:cs typeface="Times New Roman" panose="02020603050405020304" pitchFamily="18" charset="0"/>
              </a:rPr>
              <a:t>Maximum chord</a:t>
            </a:r>
            <a:r>
              <a:rPr lang="en-US" sz="2400" dirty="0">
                <a:latin typeface="Times New Roman" panose="02020603050405020304" pitchFamily="18" charset="0"/>
                <a:cs typeface="Times New Roman" panose="02020603050405020304" pitchFamily="18" charset="0"/>
              </a:rPr>
              <a:t>, the </a:t>
            </a:r>
            <a:r>
              <a:rPr lang="en-US" sz="2400" b="1" i="1" dirty="0">
                <a:solidFill>
                  <a:srgbClr val="00CCFF"/>
                </a:solidFill>
                <a:latin typeface="Times New Roman" panose="02020603050405020304" pitchFamily="18" charset="0"/>
                <a:cs typeface="Times New Roman" panose="02020603050405020304" pitchFamily="18" charset="0"/>
              </a:rPr>
              <a:t>maximum length of a line parallel to some fixed direction </a:t>
            </a:r>
            <a:r>
              <a:rPr lang="en-US" sz="2400" dirty="0" smtClean="0">
                <a:latin typeface="Times New Roman" panose="02020603050405020304" pitchFamily="18" charset="0"/>
                <a:cs typeface="Times New Roman" panose="02020603050405020304" pitchFamily="18" charset="0"/>
              </a:rPr>
              <a:t>and </a:t>
            </a:r>
            <a:r>
              <a:rPr lang="en-US" sz="2400" b="1" i="1" dirty="0">
                <a:solidFill>
                  <a:srgbClr val="00CCFF"/>
                </a:solidFill>
                <a:latin typeface="Times New Roman" panose="02020603050405020304" pitchFamily="18" charset="0"/>
                <a:cs typeface="Times New Roman" panose="02020603050405020304" pitchFamily="18" charset="0"/>
              </a:rPr>
              <a:t>limited by the contour of the par</a:t>
            </a:r>
            <a:r>
              <a:rPr lang="en-US" sz="2400" dirty="0">
                <a:latin typeface="Times New Roman" panose="02020603050405020304" pitchFamily="18" charset="0"/>
                <a:cs typeface="Times New Roman" panose="02020603050405020304" pitchFamily="18" charset="0"/>
              </a:rPr>
              <a:t>ticle.</a:t>
            </a:r>
          </a:p>
          <a:p>
            <a:pPr marL="0" indent="0" algn="just">
              <a:lnSpc>
                <a:spcPct val="160000"/>
              </a:lnSpc>
              <a:buNone/>
            </a:pPr>
            <a:r>
              <a:rPr lang="en-US" sz="2400" dirty="0">
                <a:latin typeface="Times New Roman" panose="02020603050405020304" pitchFamily="18" charset="0"/>
                <a:cs typeface="Times New Roman" panose="02020603050405020304" pitchFamily="18" charset="0"/>
              </a:rPr>
              <a:t>• Perimeter diameter, the diameter of a circle with the same circumference as </a:t>
            </a:r>
            <a:r>
              <a:rPr lang="en-US" sz="2400" dirty="0" smtClean="0">
                <a:latin typeface="Times New Roman" panose="02020603050405020304" pitchFamily="18" charset="0"/>
                <a:cs typeface="Times New Roman" panose="02020603050405020304" pitchFamily="18" charset="0"/>
              </a:rPr>
              <a:t>the particle </a:t>
            </a:r>
            <a:r>
              <a:rPr lang="en-US" sz="2400" dirty="0">
                <a:latin typeface="Times New Roman" panose="02020603050405020304" pitchFamily="18" charset="0"/>
                <a:cs typeface="Times New Roman" panose="02020603050405020304" pitchFamily="18" charset="0"/>
              </a:rPr>
              <a:t>perimeter.</a:t>
            </a:r>
          </a:p>
          <a:p>
            <a:pPr marL="0" indent="0" algn="just">
              <a:lnSpc>
                <a:spcPct val="160000"/>
              </a:lnSpc>
              <a:buNone/>
            </a:pPr>
            <a:r>
              <a:rPr lang="en-US" sz="2400" dirty="0">
                <a:latin typeface="Times New Roman" panose="02020603050405020304" pitchFamily="18" charset="0"/>
                <a:cs typeface="Times New Roman" panose="02020603050405020304" pitchFamily="18" charset="0"/>
              </a:rPr>
              <a:t>• Projected area diameter, the diameter of a circle with the same area as </a:t>
            </a:r>
            <a:r>
              <a:rPr lang="en-US" sz="2400" dirty="0" smtClean="0">
                <a:latin typeface="Times New Roman" panose="02020603050405020304" pitchFamily="18" charset="0"/>
                <a:cs typeface="Times New Roman" panose="02020603050405020304" pitchFamily="18" charset="0"/>
              </a:rPr>
              <a:t>the described </a:t>
            </a:r>
            <a:r>
              <a:rPr lang="en-US" sz="2400" dirty="0">
                <a:latin typeface="Times New Roman" panose="02020603050405020304" pitchFamily="18" charset="0"/>
                <a:cs typeface="Times New Roman" panose="02020603050405020304" pitchFamily="18" charset="0"/>
              </a:rPr>
              <a:t>projection.</a:t>
            </a:r>
          </a:p>
          <a:p>
            <a:pPr marL="0" indent="0" algn="just">
              <a:lnSpc>
                <a:spcPct val="160000"/>
              </a:lnSpc>
              <a:buNone/>
            </a:pPr>
            <a:r>
              <a:rPr lang="en-US" sz="2400" dirty="0">
                <a:latin typeface="Times New Roman" panose="02020603050405020304" pitchFamily="18" charset="0"/>
                <a:cs typeface="Times New Roman" panose="02020603050405020304" pitchFamily="18" charset="0"/>
              </a:rPr>
              <a:t>• Diameters of </a:t>
            </a:r>
            <a:r>
              <a:rPr lang="en-US" sz="2400" b="1" i="1" dirty="0">
                <a:solidFill>
                  <a:srgbClr val="FF0066"/>
                </a:solidFill>
                <a:latin typeface="Times New Roman" panose="02020603050405020304" pitchFamily="18" charset="0"/>
                <a:cs typeface="Times New Roman" panose="02020603050405020304" pitchFamily="18" charset="0"/>
              </a:rPr>
              <a:t>inscribed </a:t>
            </a:r>
            <a:r>
              <a:rPr lang="en-US" sz="2400" dirty="0">
                <a:latin typeface="Times New Roman" panose="02020603050405020304" pitchFamily="18" charset="0"/>
                <a:cs typeface="Times New Roman" panose="02020603050405020304" pitchFamily="18" charset="0"/>
              </a:rPr>
              <a:t>or escribed circles.</a:t>
            </a:r>
          </a:p>
          <a:p>
            <a:pPr marL="0" indent="0" algn="just">
              <a:lnSpc>
                <a:spcPct val="160000"/>
              </a:lnSpc>
              <a:buNone/>
            </a:pPr>
            <a:r>
              <a:rPr lang="en-US" sz="2400" dirty="0">
                <a:latin typeface="Times New Roman" panose="02020603050405020304" pitchFamily="18" charset="0"/>
                <a:cs typeface="Times New Roman" panose="02020603050405020304" pitchFamily="18" charset="0"/>
              </a:rPr>
              <a:t>A number of definitions exist for the </a:t>
            </a:r>
            <a:r>
              <a:rPr lang="en-US" sz="2400" b="1" i="1" dirty="0">
                <a:solidFill>
                  <a:srgbClr val="99CC00"/>
                </a:solidFill>
                <a:latin typeface="Times New Roman" panose="02020603050405020304" pitchFamily="18" charset="0"/>
                <a:cs typeface="Times New Roman" panose="02020603050405020304" pitchFamily="18" charset="0"/>
              </a:rPr>
              <a:t>particle shape factor</a:t>
            </a:r>
            <a:r>
              <a:rPr lang="en-US" sz="2400" dirty="0">
                <a:latin typeface="Times New Roman" panose="02020603050405020304" pitchFamily="18" charset="0"/>
                <a:cs typeface="Times New Roman" panose="02020603050405020304" pitchFamily="18" charset="0"/>
              </a:rPr>
              <a:t> </a:t>
            </a:r>
            <a:r>
              <a:rPr lang="el-GR" sz="2400" dirty="0" smtClean="0">
                <a:latin typeface="Times New Roman" panose="02020603050405020304" pitchFamily="18" charset="0"/>
                <a:cs typeface="Times New Roman" panose="02020603050405020304" pitchFamily="18" charset="0"/>
              </a:rPr>
              <a:t>Ψ</a:t>
            </a:r>
            <a:r>
              <a:rPr lang="en-US" sz="2400" dirty="0" smtClean="0">
                <a:latin typeface="Times New Roman" panose="02020603050405020304" pitchFamily="18" charset="0"/>
                <a:cs typeface="Times New Roman" panose="02020603050405020304" pitchFamily="18" charset="0"/>
              </a:rPr>
              <a:t>,e.g</a:t>
            </a:r>
            <a:r>
              <a:rPr lang="en-US" sz="2400" dirty="0">
                <a:latin typeface="Times New Roman" panose="02020603050405020304" pitchFamily="18" charset="0"/>
                <a:cs typeface="Times New Roman" panose="02020603050405020304" pitchFamily="18" charset="0"/>
              </a:rPr>
              <a:t>.:</a:t>
            </a:r>
          </a:p>
          <a:p>
            <a:pPr marL="0" indent="0" algn="just">
              <a:lnSpc>
                <a:spcPct val="160000"/>
              </a:lnSpc>
              <a:buNone/>
            </a:pPr>
            <a:r>
              <a:rPr lang="el-GR" sz="2400" dirty="0">
                <a:latin typeface="Times New Roman" panose="02020603050405020304" pitchFamily="18" charset="0"/>
                <a:cs typeface="Times New Roman" panose="02020603050405020304" pitchFamily="18" charset="0"/>
              </a:rPr>
              <a:t>Ψ</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Perimeter / </a:t>
            </a:r>
            <a:r>
              <a:rPr lang="en-US" sz="2400" dirty="0" smtClean="0">
                <a:latin typeface="Times New Roman" panose="02020603050405020304" pitchFamily="18" charset="0"/>
                <a:cs typeface="Times New Roman" panose="02020603050405020304" pitchFamily="18" charset="0"/>
              </a:rPr>
              <a:t>(4</a:t>
            </a:r>
            <a:r>
              <a:rPr lang="az-Cyrl-AZ" sz="2400" dirty="0" smtClean="0">
                <a:latin typeface="Times New Roman" panose="02020603050405020304" pitchFamily="18" charset="0"/>
                <a:cs typeface="Times New Roman" panose="02020603050405020304" pitchFamily="18" charset="0"/>
              </a:rPr>
              <a:t>ᴫ</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projected area), or</a:t>
            </a:r>
          </a:p>
          <a:p>
            <a:pPr marL="0" indent="0" algn="just">
              <a:lnSpc>
                <a:spcPct val="160000"/>
              </a:lnSpc>
              <a:buNone/>
            </a:pPr>
            <a:r>
              <a:rPr lang="el-GR" sz="2400" dirty="0">
                <a:latin typeface="Times New Roman" panose="02020603050405020304" pitchFamily="18" charset="0"/>
                <a:cs typeface="Times New Roman" panose="02020603050405020304" pitchFamily="18" charset="0"/>
              </a:rPr>
              <a:t>Ψ</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max. </a:t>
            </a:r>
            <a:r>
              <a:rPr lang="en-US" sz="2400" dirty="0" err="1">
                <a:latin typeface="Times New Roman" panose="02020603050405020304" pitchFamily="18" charset="0"/>
                <a:cs typeface="Times New Roman" panose="02020603050405020304" pitchFamily="18" charset="0"/>
              </a:rPr>
              <a:t>Feret's</a:t>
            </a:r>
            <a:r>
              <a:rPr lang="en-US" sz="2400" dirty="0">
                <a:latin typeface="Times New Roman" panose="02020603050405020304" pitchFamily="18" charset="0"/>
                <a:cs typeface="Times New Roman" panose="02020603050405020304" pitchFamily="18" charset="0"/>
              </a:rPr>
              <a:t> diameter/ (</a:t>
            </a:r>
            <a:r>
              <a:rPr lang="en-US" sz="2400" dirty="0" err="1">
                <a:latin typeface="Times New Roman" panose="02020603050405020304" pitchFamily="18" charset="0"/>
                <a:cs typeface="Times New Roman" panose="02020603050405020304" pitchFamily="18" charset="0"/>
              </a:rPr>
              <a:t>Feret's</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diameter </a:t>
            </a:r>
            <a:r>
              <a:rPr lang="en-US" sz="2400" dirty="0">
                <a:latin typeface="Times New Roman" panose="02020603050405020304" pitchFamily="18" charset="0"/>
                <a:cs typeface="Times New Roman" panose="02020603050405020304" pitchFamily="18" charset="0"/>
              </a:rPr>
              <a:t>in a perpendicular direction)</a:t>
            </a: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p:cNvPicPr>
            <a:picLocks noChangeAspect="1"/>
          </p:cNvPicPr>
          <p:nvPr/>
        </p:nvPicPr>
        <p:blipFill>
          <a:blip r:embed="rId2"/>
          <a:stretch>
            <a:fillRect/>
          </a:stretch>
        </p:blipFill>
        <p:spPr>
          <a:xfrm>
            <a:off x="9230709" y="3391602"/>
            <a:ext cx="2123091" cy="2699253"/>
          </a:xfrm>
          <a:prstGeom prst="rect">
            <a:avLst/>
          </a:prstGeom>
        </p:spPr>
      </p:pic>
    </p:spTree>
    <p:extLst>
      <p:ext uri="{BB962C8B-B14F-4D97-AF65-F5344CB8AC3E}">
        <p14:creationId xmlns:p14="http://schemas.microsoft.com/office/powerpoint/2010/main" val="75822430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3741435"/>
          </a:xfrm>
        </p:spPr>
        <p:txBody>
          <a:bodyPr>
            <a:normAutofit fontScale="85000" lnSpcReduction="10000"/>
          </a:bodyPr>
          <a:lstStyle/>
          <a:p>
            <a:pPr marL="0" indent="0" algn="just">
              <a:lnSpc>
                <a:spcPct val="160000"/>
              </a:lnSpc>
              <a:buNone/>
            </a:pPr>
            <a:r>
              <a:rPr lang="en-US" sz="2400" b="1" i="1" dirty="0">
                <a:solidFill>
                  <a:srgbClr val="99CC00"/>
                </a:solidFill>
                <a:latin typeface="Times New Roman" panose="02020603050405020304" pitchFamily="18" charset="0"/>
                <a:cs typeface="Times New Roman" panose="02020603050405020304" pitchFamily="18" charset="0"/>
              </a:rPr>
              <a:t>Surface roughness </a:t>
            </a:r>
            <a:r>
              <a:rPr lang="en-US" sz="2400" dirty="0">
                <a:latin typeface="Times New Roman" panose="02020603050405020304" pitchFamily="18" charset="0"/>
                <a:cs typeface="Times New Roman" panose="02020603050405020304" pitchFamily="18" charset="0"/>
              </a:rPr>
              <a:t>is another particle characteristic. Particles of the </a:t>
            </a:r>
            <a:r>
              <a:rPr lang="en-US" sz="2400" b="1" i="1" dirty="0">
                <a:solidFill>
                  <a:srgbClr val="99CC00"/>
                </a:solidFill>
                <a:latin typeface="Times New Roman" panose="02020603050405020304" pitchFamily="18" charset="0"/>
                <a:cs typeface="Times New Roman" panose="02020603050405020304" pitchFamily="18" charset="0"/>
              </a:rPr>
              <a:t>same size and shape but different roughness </a:t>
            </a:r>
            <a:r>
              <a:rPr lang="en-US" sz="2400" dirty="0">
                <a:latin typeface="Times New Roman" panose="02020603050405020304" pitchFamily="18" charset="0"/>
                <a:cs typeface="Times New Roman" panose="02020603050405020304" pitchFamily="18" charset="0"/>
              </a:rPr>
              <a:t>can be distinguished by their </a:t>
            </a:r>
            <a:r>
              <a:rPr lang="en-US" sz="2400" b="1" i="1" dirty="0">
                <a:solidFill>
                  <a:srgbClr val="99CC00"/>
                </a:solidFill>
                <a:latin typeface="Times New Roman" panose="02020603050405020304" pitchFamily="18" charset="0"/>
                <a:cs typeface="Times New Roman" panose="02020603050405020304" pitchFamily="18" charset="0"/>
              </a:rPr>
              <a:t>fractal dimension</a:t>
            </a:r>
            <a:r>
              <a:rPr lang="en-US" sz="2400" dirty="0" smtClean="0">
                <a:latin typeface="Times New Roman" panose="02020603050405020304" pitchFamily="18" charset="0"/>
                <a:cs typeface="Times New Roman" panose="02020603050405020304" pitchFamily="18" charset="0"/>
              </a:rPr>
              <a:t>, D </a:t>
            </a:r>
            <a:r>
              <a:rPr lang="en-US" sz="2400" dirty="0">
                <a:latin typeface="Times New Roman" panose="02020603050405020304" pitchFamily="18" charset="0"/>
                <a:cs typeface="Times New Roman" panose="02020603050405020304" pitchFamily="18" charset="0"/>
              </a:rPr>
              <a:t>(see Fig. 3.8). The fractal dimension accounts for the fact that </a:t>
            </a:r>
            <a:r>
              <a:rPr lang="en-US" sz="2400" dirty="0" smtClean="0">
                <a:latin typeface="Times New Roman" panose="02020603050405020304" pitchFamily="18" charset="0"/>
                <a:cs typeface="Times New Roman" panose="02020603050405020304" pitchFamily="18" charset="0"/>
              </a:rPr>
              <a:t>the estimated </a:t>
            </a:r>
            <a:r>
              <a:rPr lang="en-US" sz="2400" dirty="0">
                <a:latin typeface="Times New Roman" panose="02020603050405020304" pitchFamily="18" charset="0"/>
                <a:cs typeface="Times New Roman" panose="02020603050405020304" pitchFamily="18" charset="0"/>
              </a:rPr>
              <a:t>parameter P, tends to increase, as the step size l at which </a:t>
            </a:r>
            <a:r>
              <a:rPr lang="en-US" sz="2400" dirty="0" smtClean="0">
                <a:latin typeface="Times New Roman" panose="02020603050405020304" pitchFamily="18" charset="0"/>
                <a:cs typeface="Times New Roman" panose="02020603050405020304" pitchFamily="18" charset="0"/>
              </a:rPr>
              <a:t>surface details </a:t>
            </a:r>
            <a:r>
              <a:rPr lang="en-US" sz="2400" dirty="0">
                <a:latin typeface="Times New Roman" panose="02020603050405020304" pitchFamily="18" charset="0"/>
                <a:cs typeface="Times New Roman" panose="02020603050405020304" pitchFamily="18" charset="0"/>
              </a:rPr>
              <a:t>are resolved increases. P, is given </a:t>
            </a:r>
            <a:r>
              <a:rPr lang="en-US" sz="2400" dirty="0" smtClean="0">
                <a:latin typeface="Times New Roman" panose="02020603050405020304" pitchFamily="18" charset="0"/>
                <a:cs typeface="Times New Roman" panose="02020603050405020304" pitchFamily="18" charset="0"/>
              </a:rPr>
              <a:t>by</a:t>
            </a:r>
          </a:p>
          <a:p>
            <a:pPr marL="0" indent="0" algn="just">
              <a:lnSpc>
                <a:spcPct val="160000"/>
              </a:lnSpc>
              <a:buNone/>
            </a:pPr>
            <a:r>
              <a:rPr lang="en-US" sz="2400" dirty="0" smtClean="0">
                <a:latin typeface="Times New Roman" panose="02020603050405020304" pitchFamily="18" charset="0"/>
                <a:cs typeface="Times New Roman" panose="02020603050405020304" pitchFamily="18" charset="0"/>
              </a:rPr>
              <a:t>If </a:t>
            </a:r>
            <a:r>
              <a:rPr lang="en-US" sz="2400" dirty="0">
                <a:latin typeface="Times New Roman" panose="02020603050405020304" pitchFamily="18" charset="0"/>
                <a:cs typeface="Times New Roman" panose="02020603050405020304" pitchFamily="18" charset="0"/>
              </a:rPr>
              <a:t>the </a:t>
            </a:r>
            <a:r>
              <a:rPr lang="en-US" sz="2400" b="1" i="1" dirty="0">
                <a:solidFill>
                  <a:srgbClr val="CC00CC"/>
                </a:solidFill>
                <a:latin typeface="Times New Roman" panose="02020603050405020304" pitchFamily="18" charset="0"/>
                <a:cs typeface="Times New Roman" panose="02020603050405020304" pitchFamily="18" charset="0"/>
              </a:rPr>
              <a:t>perimeter is measured by a polygonal line </a:t>
            </a:r>
            <a:r>
              <a:rPr lang="en-US" sz="2400" dirty="0">
                <a:latin typeface="Times New Roman" panose="02020603050405020304" pitchFamily="18" charset="0"/>
                <a:cs typeface="Times New Roman" panose="02020603050405020304" pitchFamily="18" charset="0"/>
              </a:rPr>
              <a:t>arrangement with </a:t>
            </a:r>
            <a:r>
              <a:rPr lang="en-US" sz="2400" b="1" i="1" dirty="0">
                <a:solidFill>
                  <a:srgbClr val="CC00CC"/>
                </a:solidFill>
                <a:latin typeface="Times New Roman" panose="02020603050405020304" pitchFamily="18" charset="0"/>
                <a:cs typeface="Times New Roman" panose="02020603050405020304" pitchFamily="18" charset="0"/>
              </a:rPr>
              <a:t>varying step length </a:t>
            </a:r>
            <a:r>
              <a:rPr lang="en-US" sz="2400" dirty="0">
                <a:latin typeface="Times New Roman" panose="02020603050405020304" pitchFamily="18" charset="0"/>
                <a:cs typeface="Times New Roman" panose="02020603050405020304" pitchFamily="18" charset="0"/>
              </a:rPr>
              <a:t>I, and </a:t>
            </a:r>
            <a:r>
              <a:rPr lang="en-US" sz="2400" b="1" i="1" dirty="0">
                <a:solidFill>
                  <a:srgbClr val="CC00CC"/>
                </a:solidFill>
                <a:latin typeface="Times New Roman" panose="02020603050405020304" pitchFamily="18" charset="0"/>
                <a:cs typeface="Times New Roman" panose="02020603050405020304" pitchFamily="18" charset="0"/>
              </a:rPr>
              <a:t>log </a:t>
            </a:r>
            <a:r>
              <a:rPr lang="en-US" sz="2400" b="1" i="1" dirty="0" smtClean="0">
                <a:solidFill>
                  <a:srgbClr val="CC00CC"/>
                </a:solidFill>
                <a:latin typeface="Times New Roman" panose="02020603050405020304" pitchFamily="18" charset="0"/>
                <a:cs typeface="Times New Roman" panose="02020603050405020304" pitchFamily="18" charset="0"/>
              </a:rPr>
              <a:t>Pl </a:t>
            </a:r>
            <a:r>
              <a:rPr lang="en-US" sz="2400" b="1" i="1" dirty="0">
                <a:solidFill>
                  <a:srgbClr val="CC00CC"/>
                </a:solidFill>
                <a:latin typeface="Times New Roman" panose="02020603050405020304" pitchFamily="18" charset="0"/>
                <a:cs typeface="Times New Roman" panose="02020603050405020304" pitchFamily="18" charset="0"/>
              </a:rPr>
              <a:t>is plotted against </a:t>
            </a:r>
            <a:r>
              <a:rPr lang="en-US" sz="2400" b="1" i="1" dirty="0" smtClean="0">
                <a:solidFill>
                  <a:srgbClr val="CC00CC"/>
                </a:solidFill>
                <a:latin typeface="Times New Roman" panose="02020603050405020304" pitchFamily="18" charset="0"/>
                <a:cs typeface="Times New Roman" panose="02020603050405020304" pitchFamily="18" charset="0"/>
              </a:rPr>
              <a:t>l</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the results form a </a:t>
            </a:r>
            <a:r>
              <a:rPr lang="en-US" sz="2400" b="1" i="1" dirty="0">
                <a:solidFill>
                  <a:srgbClr val="CC00CC"/>
                </a:solidFill>
                <a:latin typeface="Times New Roman" panose="02020603050405020304" pitchFamily="18" charset="0"/>
                <a:cs typeface="Times New Roman" panose="02020603050405020304" pitchFamily="18" charset="0"/>
              </a:rPr>
              <a:t>straight line with the slope 1-D</a:t>
            </a:r>
            <a:r>
              <a:rPr lang="en-US" sz="2400" dirty="0">
                <a:latin typeface="Times New Roman" panose="02020603050405020304" pitchFamily="18" charset="0"/>
                <a:cs typeface="Times New Roman" panose="02020603050405020304" pitchFamily="18" charset="0"/>
              </a:rPr>
              <a:t>. The </a:t>
            </a:r>
            <a:r>
              <a:rPr lang="en-US" sz="2400" b="1" i="1" dirty="0">
                <a:solidFill>
                  <a:srgbClr val="CC00CC"/>
                </a:solidFill>
                <a:latin typeface="Times New Roman" panose="02020603050405020304" pitchFamily="18" charset="0"/>
                <a:cs typeface="Times New Roman" panose="02020603050405020304" pitchFamily="18" charset="0"/>
              </a:rPr>
              <a:t>steeper the line, the more rugged the outline of a particle</a:t>
            </a:r>
            <a:r>
              <a:rPr lang="en-US" sz="2400" dirty="0" smtClean="0">
                <a:latin typeface="Times New Roman" panose="02020603050405020304" pitchFamily="18" charset="0"/>
                <a:cs typeface="Times New Roman" panose="02020603050405020304" pitchFamily="18" charset="0"/>
              </a:rPr>
              <a:t>. An </a:t>
            </a:r>
            <a:r>
              <a:rPr lang="en-US" sz="2400" b="1" i="1" dirty="0">
                <a:solidFill>
                  <a:srgbClr val="00CCFF"/>
                </a:solidFill>
                <a:latin typeface="Times New Roman" panose="02020603050405020304" pitchFamily="18" charset="0"/>
                <a:cs typeface="Times New Roman" panose="02020603050405020304" pitchFamily="18" charset="0"/>
              </a:rPr>
              <a:t>ideally smooth surface has a fractal dimension equal to unity</a:t>
            </a:r>
            <a:r>
              <a:rPr lang="en-US" sz="2400" dirty="0">
                <a:latin typeface="Times New Roman" panose="02020603050405020304" pitchFamily="18" charset="0"/>
                <a:cs typeface="Times New Roman" panose="02020603050405020304" pitchFamily="18" charset="0"/>
              </a:rPr>
              <a:t>, i.e. it gives </a:t>
            </a:r>
            <a:r>
              <a:rPr lang="en-US" sz="2400" dirty="0" smtClean="0">
                <a:latin typeface="Times New Roman" panose="02020603050405020304" pitchFamily="18" charset="0"/>
                <a:cs typeface="Times New Roman" panose="02020603050405020304" pitchFamily="18" charset="0"/>
              </a:rPr>
              <a:t>a </a:t>
            </a:r>
            <a:r>
              <a:rPr lang="en-US" sz="2400" b="1" i="1" dirty="0">
                <a:solidFill>
                  <a:srgbClr val="00CCFF"/>
                </a:solidFill>
                <a:latin typeface="Times New Roman" panose="02020603050405020304" pitchFamily="18" charset="0"/>
                <a:cs typeface="Times New Roman" panose="02020603050405020304" pitchFamily="18" charset="0"/>
              </a:rPr>
              <a:t>horizontal line</a:t>
            </a:r>
            <a:r>
              <a:rPr lang="en-US" sz="24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p:cNvPicPr>
            <a:picLocks noChangeAspect="1"/>
          </p:cNvPicPr>
          <p:nvPr/>
        </p:nvPicPr>
        <p:blipFill>
          <a:blip r:embed="rId2"/>
          <a:stretch>
            <a:fillRect/>
          </a:stretch>
        </p:blipFill>
        <p:spPr>
          <a:xfrm>
            <a:off x="3177988" y="2510561"/>
            <a:ext cx="2300215" cy="398269"/>
          </a:xfrm>
          <a:prstGeom prst="rect">
            <a:avLst/>
          </a:prstGeom>
        </p:spPr>
      </p:pic>
      <p:sp>
        <p:nvSpPr>
          <p:cNvPr id="6" name="Rectangle 5"/>
          <p:cNvSpPr/>
          <p:nvPr/>
        </p:nvSpPr>
        <p:spPr>
          <a:xfrm>
            <a:off x="-530995" y="6249777"/>
            <a:ext cx="11441810" cy="369332"/>
          </a:xfrm>
          <a:prstGeom prst="rect">
            <a:avLst/>
          </a:prstGeom>
        </p:spPr>
        <p:txBody>
          <a:bodyPr wrap="square">
            <a:spAutoFit/>
          </a:bodyPr>
          <a:lstStyle/>
          <a:p>
            <a:pPr algn="r" rtl="1"/>
            <a:r>
              <a:rPr lang="fa-IR" dirty="0">
                <a:cs typeface="B Nazanin" panose="00000400000000000000" pitchFamily="2" charset="-78"/>
              </a:rPr>
              <a:t>بُعد فراکتالی معیاری است که نشان می‌دهد یک شیء چقدر فضا را در ابعاد مختلف “پر” می‌کند. این بُعد معمولاً یک </a:t>
            </a:r>
            <a:r>
              <a:rPr lang="fa-IR" b="1" dirty="0">
                <a:cs typeface="B Nazanin" panose="00000400000000000000" pitchFamily="2" charset="-78"/>
              </a:rPr>
              <a:t>عدد غیرصحیح</a:t>
            </a:r>
            <a:r>
              <a:rPr lang="fa-IR" dirty="0">
                <a:cs typeface="B Nazanin" panose="00000400000000000000" pitchFamily="2" charset="-78"/>
              </a:rPr>
              <a:t> </a:t>
            </a:r>
            <a:r>
              <a:rPr lang="fa-IR" dirty="0" smtClean="0">
                <a:cs typeface="B Nazanin" panose="00000400000000000000" pitchFamily="2" charset="-78"/>
              </a:rPr>
              <a:t>و کسری است.</a:t>
            </a:r>
            <a:endParaRPr lang="en-US" dirty="0">
              <a:cs typeface="B Nazanin" panose="00000400000000000000" pitchFamily="2" charset="-78"/>
            </a:endParaRPr>
          </a:p>
        </p:txBody>
      </p:sp>
      <p:pic>
        <p:nvPicPr>
          <p:cNvPr id="7" name="Picture 6"/>
          <p:cNvPicPr>
            <a:picLocks noChangeAspect="1"/>
          </p:cNvPicPr>
          <p:nvPr/>
        </p:nvPicPr>
        <p:blipFill>
          <a:blip r:embed="rId3"/>
          <a:stretch>
            <a:fillRect/>
          </a:stretch>
        </p:blipFill>
        <p:spPr>
          <a:xfrm>
            <a:off x="7280367" y="4278192"/>
            <a:ext cx="3445440" cy="1869219"/>
          </a:xfrm>
          <a:prstGeom prst="rect">
            <a:avLst/>
          </a:prstGeom>
        </p:spPr>
      </p:pic>
    </p:spTree>
    <p:extLst>
      <p:ext uri="{BB962C8B-B14F-4D97-AF65-F5344CB8AC3E}">
        <p14:creationId xmlns:p14="http://schemas.microsoft.com/office/powerpoint/2010/main" val="2301658651"/>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a:blip r:embed="rId2"/>
          <a:stretch>
            <a:fillRect/>
          </a:stretch>
        </p:blipFill>
        <p:spPr>
          <a:xfrm>
            <a:off x="516759" y="760057"/>
            <a:ext cx="6177604" cy="6097943"/>
          </a:xfrm>
          <a:prstGeom prst="rect">
            <a:avLst/>
          </a:prstGeom>
        </p:spPr>
      </p:pic>
      <p:pic>
        <p:nvPicPr>
          <p:cNvPr id="8" name="Picture 7"/>
          <p:cNvPicPr>
            <a:picLocks noChangeAspect="1"/>
          </p:cNvPicPr>
          <p:nvPr/>
        </p:nvPicPr>
        <p:blipFill>
          <a:blip r:embed="rId3"/>
          <a:stretch>
            <a:fillRect/>
          </a:stretch>
        </p:blipFill>
        <p:spPr>
          <a:xfrm>
            <a:off x="7142617" y="2412173"/>
            <a:ext cx="4772125" cy="2407253"/>
          </a:xfrm>
          <a:prstGeom prst="rect">
            <a:avLst/>
          </a:prstGeom>
        </p:spPr>
      </p:pic>
      <p:sp>
        <p:nvSpPr>
          <p:cNvPr id="9" name="Rectangle 8"/>
          <p:cNvSpPr/>
          <p:nvPr/>
        </p:nvSpPr>
        <p:spPr>
          <a:xfrm>
            <a:off x="6646460" y="4690150"/>
            <a:ext cx="5268282" cy="2031325"/>
          </a:xfrm>
          <a:prstGeom prst="rect">
            <a:avLst/>
          </a:prstGeom>
        </p:spPr>
        <p:txBody>
          <a:bodyPr wrap="square">
            <a:spAutoFit/>
          </a:bodyPr>
          <a:lstStyle/>
          <a:p>
            <a:pPr algn="r" rtl="1"/>
            <a:r>
              <a:rPr lang="fa-IR" dirty="0">
                <a:latin typeface="Times New Roman" panose="02020603050405020304" pitchFamily="18" charset="0"/>
                <a:cs typeface="B Nazanin" panose="00000400000000000000" pitchFamily="2" charset="-78"/>
              </a:rPr>
              <a:t>جریان آرام یا </a:t>
            </a:r>
            <a:r>
              <a:rPr lang="en-US" dirty="0" smtClean="0">
                <a:latin typeface="Times New Roman" panose="02020603050405020304" pitchFamily="18" charset="0"/>
                <a:cs typeface="B Nazanin" panose="00000400000000000000" pitchFamily="2" charset="-78"/>
              </a:rPr>
              <a:t>laminar</a:t>
            </a:r>
          </a:p>
          <a:p>
            <a:pPr algn="r" rtl="1"/>
            <a:r>
              <a:rPr lang="fa-IR" dirty="0" smtClean="0">
                <a:latin typeface="Times New Roman" panose="02020603050405020304" pitchFamily="18" charset="0"/>
                <a:cs typeface="B Nazanin" panose="00000400000000000000" pitchFamily="2" charset="-78"/>
              </a:rPr>
              <a:t>Re​</a:t>
            </a:r>
            <a:r>
              <a:rPr lang="fa-IR" dirty="0">
                <a:latin typeface="Times New Roman" panose="02020603050405020304" pitchFamily="18" charset="0"/>
                <a:cs typeface="B Nazanin" panose="00000400000000000000" pitchFamily="2" charset="-78"/>
              </a:rPr>
              <a:t>&lt;0.1 (یا گاهی تا ۱)</a:t>
            </a:r>
          </a:p>
          <a:p>
            <a:pPr algn="r" rtl="1">
              <a:buFont typeface="Arial" panose="020B0604020202020204" pitchFamily="34" charset="0"/>
              <a:buChar char="•"/>
            </a:pPr>
            <a:r>
              <a:rPr lang="fa-IR" dirty="0">
                <a:latin typeface="Times New Roman" panose="02020603050405020304" pitchFamily="18" charset="0"/>
                <a:cs typeface="B Nazanin" panose="00000400000000000000" pitchFamily="2" charset="-78"/>
              </a:rPr>
              <a:t>در این ناحیه، نیروهای ویسکوز غالب هستند.</a:t>
            </a:r>
          </a:p>
          <a:p>
            <a:pPr algn="r" rtl="1">
              <a:buFont typeface="Arial" panose="020B0604020202020204" pitchFamily="34" charset="0"/>
              <a:buChar char="•"/>
            </a:pPr>
            <a:r>
              <a:rPr lang="fa-IR" dirty="0">
                <a:latin typeface="Times New Roman" panose="02020603050405020304" pitchFamily="18" charset="0"/>
                <a:cs typeface="B Nazanin" panose="00000400000000000000" pitchFamily="2" charset="-78"/>
              </a:rPr>
              <a:t>قانون استوکس (Stokes’ Law) برای محاسبه </a:t>
            </a:r>
            <a:r>
              <a:rPr lang="fa-IR" dirty="0" smtClean="0">
                <a:latin typeface="Times New Roman" panose="02020603050405020304" pitchFamily="18" charset="0"/>
                <a:cs typeface="B Nazanin" panose="00000400000000000000" pitchFamily="2" charset="-78"/>
              </a:rPr>
              <a:t>Fd</a:t>
            </a:r>
            <a:r>
              <a:rPr lang="fa-IR" dirty="0">
                <a:latin typeface="Times New Roman" panose="02020603050405020304" pitchFamily="18" charset="0"/>
                <a:cs typeface="B Nazanin" panose="00000400000000000000" pitchFamily="2" charset="-78"/>
              </a:rPr>
              <a:t>​ </a:t>
            </a:r>
            <a:r>
              <a:rPr lang="fa-IR" dirty="0" smtClean="0">
                <a:latin typeface="Times New Roman" panose="02020603050405020304" pitchFamily="18" charset="0"/>
                <a:cs typeface="B Nazanin" panose="00000400000000000000" pitchFamily="2" charset="-78"/>
              </a:rPr>
              <a:t>(</a:t>
            </a:r>
            <a:r>
              <a:rPr lang="en-US" dirty="0" err="1" smtClean="0">
                <a:latin typeface="Times New Roman" panose="02020603050405020304" pitchFamily="18" charset="0"/>
                <a:cs typeface="B Nazanin" panose="00000400000000000000" pitchFamily="2" charset="-78"/>
              </a:rPr>
              <a:t>Fd</a:t>
            </a:r>
            <a:r>
              <a:rPr lang="en-US" dirty="0" smtClean="0">
                <a:latin typeface="Times New Roman" panose="02020603050405020304" pitchFamily="18" charset="0"/>
                <a:cs typeface="B Nazanin" panose="00000400000000000000" pitchFamily="2" charset="-78"/>
              </a:rPr>
              <a:t>= 3</a:t>
            </a:r>
            <a:r>
              <a:rPr lang="az-Cyrl-AZ" dirty="0" smtClean="0">
                <a:latin typeface="Times New Roman" panose="02020603050405020304" pitchFamily="18" charset="0"/>
                <a:cs typeface="B Nazanin" panose="00000400000000000000" pitchFamily="2" charset="-78"/>
              </a:rPr>
              <a:t>ᴫ</a:t>
            </a:r>
            <a:r>
              <a:rPr lang="el-GR" dirty="0" smtClean="0">
                <a:latin typeface="Times New Roman" panose="02020603050405020304" pitchFamily="18" charset="0"/>
                <a:cs typeface="B Nazanin" panose="00000400000000000000" pitchFamily="2" charset="-78"/>
              </a:rPr>
              <a:t>μ</a:t>
            </a:r>
            <a:r>
              <a:rPr lang="en-US" dirty="0" err="1" smtClean="0">
                <a:latin typeface="Times New Roman" panose="02020603050405020304" pitchFamily="18" charset="0"/>
                <a:cs typeface="B Nazanin" panose="00000400000000000000" pitchFamily="2" charset="-78"/>
              </a:rPr>
              <a:t>Dv</a:t>
            </a:r>
            <a:r>
              <a:rPr lang="fa-IR" dirty="0" smtClean="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معتبر است.</a:t>
            </a:r>
          </a:p>
          <a:p>
            <a:pPr algn="r" rtl="1">
              <a:buFont typeface="Arial" panose="020B0604020202020204" pitchFamily="34" charset="0"/>
              <a:buChar char="•"/>
            </a:pPr>
            <a:r>
              <a:rPr lang="fa-IR" dirty="0">
                <a:latin typeface="Times New Roman" panose="02020603050405020304" pitchFamily="18" charset="0"/>
                <a:cs typeface="B Nazanin" panose="00000400000000000000" pitchFamily="2" charset="-78"/>
              </a:rPr>
              <a:t>این ناحیه برای اندازه‌گیری ریزترین ذرات در محیط آزمایشگاهی ایده‌آل است.</a:t>
            </a:r>
          </a:p>
        </p:txBody>
      </p:sp>
      <p:cxnSp>
        <p:nvCxnSpPr>
          <p:cNvPr id="5" name="Straight Connector 4"/>
          <p:cNvCxnSpPr/>
          <p:nvPr/>
        </p:nvCxnSpPr>
        <p:spPr>
          <a:xfrm flipV="1">
            <a:off x="516759" y="1570616"/>
            <a:ext cx="5873283" cy="21516"/>
          </a:xfrm>
          <a:prstGeom prst="line">
            <a:avLst/>
          </a:prstGeom>
          <a:ln w="38100">
            <a:solidFill>
              <a:srgbClr val="CC00CC"/>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7584141" y="760057"/>
            <a:ext cx="4515522" cy="1569660"/>
          </a:xfrm>
          <a:prstGeom prst="rect">
            <a:avLst/>
          </a:prstGeom>
        </p:spPr>
        <p:txBody>
          <a:bodyPr wrap="square">
            <a:spAutoFit/>
          </a:bodyPr>
          <a:lstStyle/>
          <a:p>
            <a:pPr algn="just" rtl="1"/>
            <a:r>
              <a:rPr lang="fa-IR" sz="1600" dirty="0">
                <a:cs typeface="B Nazanin" panose="00000400000000000000" pitchFamily="2" charset="-78"/>
              </a:rPr>
              <a:t>عدد رینولدز (Reynolds Number)، که با </a:t>
            </a:r>
            <a:r>
              <a:rPr lang="fa-IR" sz="1600" dirty="0" smtClean="0">
                <a:cs typeface="B Nazanin" panose="00000400000000000000" pitchFamily="2" charset="-78"/>
              </a:rPr>
              <a:t>Re </a:t>
            </a:r>
            <a:r>
              <a:rPr lang="fa-IR" sz="1600" dirty="0">
                <a:cs typeface="B Nazanin" panose="00000400000000000000" pitchFamily="2" charset="-78"/>
              </a:rPr>
              <a:t>نشان داده می‌شود، یک پارامتر بدون بُعد (بدون واحد) بسیار مهم در مکانیک سیالات است. این عدد نسبت نیروهای لختی (اینرسی) به نیروهای ویسکوز (الزجه) در یک سیال در حال جریان است.</a:t>
            </a:r>
          </a:p>
          <a:p>
            <a:pPr algn="just" rtl="1"/>
            <a:r>
              <a:rPr lang="fa-IR" sz="1600" dirty="0">
                <a:cs typeface="B Nazanin" panose="00000400000000000000" pitchFamily="2" charset="-78"/>
              </a:rPr>
              <a:t>به طور خلاصه، </a:t>
            </a:r>
            <a:r>
              <a:rPr lang="fa-IR" sz="1600" b="1" dirty="0">
                <a:cs typeface="B Nazanin" panose="00000400000000000000" pitchFamily="2" charset="-78"/>
              </a:rPr>
              <a:t>عدد رینولدز معیاری برای پیش‌بینی الگوی جریان سیال (آشفتگی یا آرامش آن) است.</a:t>
            </a:r>
            <a:endParaRPr lang="fa-IR" sz="1600" dirty="0">
              <a:cs typeface="B Nazanin" panose="00000400000000000000" pitchFamily="2" charset="-78"/>
            </a:endParaRPr>
          </a:p>
        </p:txBody>
      </p:sp>
    </p:spTree>
    <p:extLst>
      <p:ext uri="{BB962C8B-B14F-4D97-AF65-F5344CB8AC3E}">
        <p14:creationId xmlns:p14="http://schemas.microsoft.com/office/powerpoint/2010/main" val="4047085085"/>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rmAutofit fontScale="85000" lnSpcReduction="10000"/>
          </a:bodyPr>
          <a:lstStyle/>
          <a:p>
            <a:pPr marL="0" indent="0" algn="just">
              <a:lnSpc>
                <a:spcPct val="160000"/>
              </a:lnSpc>
              <a:buNone/>
            </a:pPr>
            <a:r>
              <a:rPr lang="en-US" sz="2400" dirty="0">
                <a:latin typeface="Times New Roman" panose="02020603050405020304" pitchFamily="18" charset="0"/>
                <a:cs typeface="Times New Roman" panose="02020603050405020304" pitchFamily="18" charset="0"/>
              </a:rPr>
              <a:t>Light Scattering and Diffraction Methods</a:t>
            </a:r>
          </a:p>
          <a:p>
            <a:pPr marL="0" indent="0" algn="just">
              <a:lnSpc>
                <a:spcPct val="160000"/>
              </a:lnSpc>
              <a:buNone/>
            </a:pPr>
            <a:r>
              <a:rPr lang="en-US" sz="2400" dirty="0">
                <a:latin typeface="Times New Roman" panose="02020603050405020304" pitchFamily="18" charset="0"/>
                <a:cs typeface="Times New Roman" panose="02020603050405020304" pitchFamily="18" charset="0"/>
              </a:rPr>
              <a:t>Sizing methods which make use of the </a:t>
            </a:r>
            <a:r>
              <a:rPr lang="en-US" sz="2400" b="1" i="1" dirty="0">
                <a:solidFill>
                  <a:srgbClr val="00CCFF"/>
                </a:solidFill>
                <a:latin typeface="Times New Roman" panose="02020603050405020304" pitchFamily="18" charset="0"/>
                <a:cs typeface="Times New Roman" panose="02020603050405020304" pitchFamily="18" charset="0"/>
              </a:rPr>
              <a:t>interaction of electromagnetic </a:t>
            </a:r>
            <a:r>
              <a:rPr lang="en-US" sz="2400" b="1" i="1" dirty="0" smtClean="0">
                <a:solidFill>
                  <a:srgbClr val="00CCFF"/>
                </a:solidFill>
                <a:latin typeface="Times New Roman" panose="02020603050405020304" pitchFamily="18" charset="0"/>
                <a:cs typeface="Times New Roman" panose="02020603050405020304" pitchFamily="18" charset="0"/>
              </a:rPr>
              <a:t>waves with </a:t>
            </a:r>
            <a:r>
              <a:rPr lang="en-US" sz="2400" b="1" i="1" dirty="0">
                <a:solidFill>
                  <a:srgbClr val="00CCFF"/>
                </a:solidFill>
                <a:latin typeface="Times New Roman" panose="02020603050405020304" pitchFamily="18" charset="0"/>
                <a:cs typeface="Times New Roman" panose="02020603050405020304" pitchFamily="18" charset="0"/>
              </a:rPr>
              <a:t>the particles </a:t>
            </a:r>
            <a:r>
              <a:rPr lang="en-US" sz="2400" dirty="0">
                <a:latin typeface="Times New Roman" panose="02020603050405020304" pitchFamily="18" charset="0"/>
                <a:cs typeface="Times New Roman" panose="02020603050405020304" pitchFamily="18" charset="0"/>
              </a:rPr>
              <a:t>have already been mentioned in connection with </a:t>
            </a:r>
            <a:r>
              <a:rPr lang="en-US" sz="2400" b="1" i="1" dirty="0">
                <a:solidFill>
                  <a:srgbClr val="00CCFF"/>
                </a:solidFill>
                <a:latin typeface="Times New Roman" panose="02020603050405020304" pitchFamily="18" charset="0"/>
                <a:cs typeface="Times New Roman" panose="02020603050405020304" pitchFamily="18" charset="0"/>
              </a:rPr>
              <a:t>x-ray and photo sedimentation</a:t>
            </a:r>
            <a:r>
              <a:rPr lang="en-US" sz="2400" dirty="0">
                <a:latin typeface="Times New Roman" panose="02020603050405020304" pitchFamily="18" charset="0"/>
                <a:cs typeface="Times New Roman" panose="02020603050405020304" pitchFamily="18" charset="0"/>
              </a:rPr>
              <a:t>. These methods apply </a:t>
            </a:r>
            <a:r>
              <a:rPr lang="en-US" sz="2400" b="1" i="1" dirty="0">
                <a:solidFill>
                  <a:srgbClr val="00CCFF"/>
                </a:solidFill>
                <a:latin typeface="Times New Roman" panose="02020603050405020304" pitchFamily="18" charset="0"/>
                <a:cs typeface="Times New Roman" panose="02020603050405020304" pitchFamily="18" charset="0"/>
              </a:rPr>
              <a:t>radiation scattering </a:t>
            </a:r>
            <a:r>
              <a:rPr lang="en-US" sz="2400" dirty="0">
                <a:latin typeface="Times New Roman" panose="02020603050405020304" pitchFamily="18" charset="0"/>
                <a:cs typeface="Times New Roman" panose="02020603050405020304" pitchFamily="18" charset="0"/>
              </a:rPr>
              <a:t>not directly </a:t>
            </a:r>
            <a:r>
              <a:rPr lang="en-US" sz="2400" dirty="0" smtClean="0">
                <a:latin typeface="Times New Roman" panose="02020603050405020304" pitchFamily="18" charset="0"/>
                <a:cs typeface="Times New Roman" panose="02020603050405020304" pitchFamily="18" charset="0"/>
              </a:rPr>
              <a:t>for sizing </a:t>
            </a:r>
            <a:r>
              <a:rPr lang="en-US" sz="2400" dirty="0">
                <a:latin typeface="Times New Roman" panose="02020603050405020304" pitchFamily="18" charset="0"/>
                <a:cs typeface="Times New Roman" panose="02020603050405020304" pitchFamily="18" charset="0"/>
              </a:rPr>
              <a:t>but for the </a:t>
            </a:r>
            <a:r>
              <a:rPr lang="en-US" sz="2400" b="1" i="1" dirty="0">
                <a:solidFill>
                  <a:srgbClr val="00CCFF"/>
                </a:solidFill>
                <a:latin typeface="Times New Roman" panose="02020603050405020304" pitchFamily="18" charset="0"/>
                <a:cs typeface="Times New Roman" panose="02020603050405020304" pitchFamily="18" charset="0"/>
              </a:rPr>
              <a:t>estimation of the particle concentration in a suspension</a:t>
            </a:r>
            <a:r>
              <a:rPr lang="en-US" sz="2400" dirty="0" smtClean="0">
                <a:latin typeface="Times New Roman" panose="02020603050405020304" pitchFamily="18" charset="0"/>
                <a:cs typeface="Times New Roman" panose="02020603050405020304" pitchFamily="18" charset="0"/>
              </a:rPr>
              <a:t>. However</a:t>
            </a:r>
            <a:r>
              <a:rPr lang="en-US" sz="2400" dirty="0">
                <a:latin typeface="Times New Roman" panose="02020603050405020304" pitchFamily="18" charset="0"/>
                <a:cs typeface="Times New Roman" panose="02020603050405020304" pitchFamily="18" charset="0"/>
              </a:rPr>
              <a:t>, </a:t>
            </a:r>
            <a:r>
              <a:rPr lang="en-US" sz="2400" b="1" i="1" dirty="0">
                <a:solidFill>
                  <a:srgbClr val="00CCFF"/>
                </a:solidFill>
                <a:latin typeface="Times New Roman" panose="02020603050405020304" pitchFamily="18" charset="0"/>
                <a:cs typeface="Times New Roman" panose="02020603050405020304" pitchFamily="18" charset="0"/>
              </a:rPr>
              <a:t>scattered radiation also gives information on the size characteristics</a:t>
            </a:r>
            <a:r>
              <a:rPr lang="en-US" sz="2400" dirty="0" smtClean="0">
                <a:latin typeface="Times New Roman" panose="02020603050405020304" pitchFamily="18" charset="0"/>
                <a:cs typeface="Times New Roman" panose="02020603050405020304" pitchFamily="18" charset="0"/>
              </a:rPr>
              <a:t> and </a:t>
            </a:r>
            <a:r>
              <a:rPr lang="en-US" sz="2400" dirty="0">
                <a:latin typeface="Times New Roman" panose="02020603050405020304" pitchFamily="18" charset="0"/>
                <a:cs typeface="Times New Roman" panose="02020603050405020304" pitchFamily="18" charset="0"/>
              </a:rPr>
              <a:t>can therefore be used in direct sizing methods. Although this has </a:t>
            </a:r>
            <a:r>
              <a:rPr lang="en-US" sz="2400" dirty="0" smtClean="0">
                <a:latin typeface="Times New Roman" panose="02020603050405020304" pitchFamily="18" charset="0"/>
                <a:cs typeface="Times New Roman" panose="02020603050405020304" pitchFamily="18" charset="0"/>
              </a:rPr>
              <a:t>been known </a:t>
            </a:r>
            <a:r>
              <a:rPr lang="en-US" sz="2400" dirty="0">
                <a:latin typeface="Times New Roman" panose="02020603050405020304" pitchFamily="18" charset="0"/>
                <a:cs typeface="Times New Roman" panose="02020603050405020304" pitchFamily="18" charset="0"/>
              </a:rPr>
              <a:t>for a long time, the </a:t>
            </a:r>
            <a:r>
              <a:rPr lang="en-US" sz="2400" dirty="0" smtClean="0">
                <a:latin typeface="Times New Roman" panose="02020603050405020304" pitchFamily="18" charset="0"/>
                <a:cs typeface="Times New Roman" panose="02020603050405020304" pitchFamily="18" charset="0"/>
              </a:rPr>
              <a:t>practical applications </a:t>
            </a:r>
            <a:r>
              <a:rPr lang="en-US" sz="2400" dirty="0">
                <a:latin typeface="Times New Roman" panose="02020603050405020304" pitchFamily="18" charset="0"/>
                <a:cs typeface="Times New Roman" panose="02020603050405020304" pitchFamily="18" charset="0"/>
              </a:rPr>
              <a:t>of such methods, mainly </a:t>
            </a:r>
            <a:r>
              <a:rPr lang="en-US" sz="2400" dirty="0" smtClean="0">
                <a:latin typeface="Times New Roman" panose="02020603050405020304" pitchFamily="18" charset="0"/>
                <a:cs typeface="Times New Roman" panose="02020603050405020304" pitchFamily="18" charset="0"/>
              </a:rPr>
              <a:t>based on </a:t>
            </a:r>
            <a:r>
              <a:rPr lang="en-US" sz="2400" dirty="0">
                <a:latin typeface="Times New Roman" panose="02020603050405020304" pitchFamily="18" charset="0"/>
                <a:cs typeface="Times New Roman" panose="02020603050405020304" pitchFamily="18" charset="0"/>
              </a:rPr>
              <a:t>optical radiation, has only become common during the last decade. </a:t>
            </a:r>
            <a:r>
              <a:rPr lang="en-US" sz="2400" dirty="0" smtClean="0">
                <a:latin typeface="Times New Roman" panose="02020603050405020304" pitchFamily="18" charset="0"/>
                <a:cs typeface="Times New Roman" panose="02020603050405020304" pitchFamily="18" charset="0"/>
              </a:rPr>
              <a:t>Three modern </a:t>
            </a:r>
            <a:r>
              <a:rPr lang="en-US" sz="2400" dirty="0">
                <a:latin typeface="Times New Roman" panose="02020603050405020304" pitchFamily="18" charset="0"/>
                <a:cs typeface="Times New Roman" panose="02020603050405020304" pitchFamily="18" charset="0"/>
              </a:rPr>
              <a:t>technologies, </a:t>
            </a:r>
            <a:r>
              <a:rPr lang="en-US" sz="2400" b="1" i="1" dirty="0">
                <a:solidFill>
                  <a:srgbClr val="00CCFF"/>
                </a:solidFill>
                <a:latin typeface="Times New Roman" panose="02020603050405020304" pitchFamily="18" charset="0"/>
                <a:cs typeface="Times New Roman" panose="02020603050405020304" pitchFamily="18" charset="0"/>
              </a:rPr>
              <a:t>lasers, optic </a:t>
            </a:r>
            <a:r>
              <a:rPr lang="en-US" sz="2400" b="1" i="1" dirty="0" smtClean="0">
                <a:solidFill>
                  <a:srgbClr val="00CCFF"/>
                </a:solidFill>
                <a:latin typeface="Times New Roman" panose="02020603050405020304" pitchFamily="18" charset="0"/>
                <a:cs typeface="Times New Roman" panose="02020603050405020304" pitchFamily="18" charset="0"/>
              </a:rPr>
              <a:t>fibers </a:t>
            </a:r>
            <a:r>
              <a:rPr lang="en-US" sz="2400" b="1" i="1" dirty="0">
                <a:solidFill>
                  <a:srgbClr val="00CCFF"/>
                </a:solidFill>
                <a:latin typeface="Times New Roman" panose="02020603050405020304" pitchFamily="18" charset="0"/>
                <a:cs typeface="Times New Roman" panose="02020603050405020304" pitchFamily="18" charset="0"/>
              </a:rPr>
              <a:t>and computers</a:t>
            </a:r>
            <a:r>
              <a:rPr lang="en-US" sz="2400" dirty="0">
                <a:latin typeface="Times New Roman" panose="02020603050405020304" pitchFamily="18" charset="0"/>
                <a:cs typeface="Times New Roman" panose="02020603050405020304" pitchFamily="18" charset="0"/>
              </a:rPr>
              <a:t>, have made this </a:t>
            </a:r>
            <a:r>
              <a:rPr lang="en-US" sz="2400" dirty="0" smtClean="0">
                <a:latin typeface="Times New Roman" panose="02020603050405020304" pitchFamily="18" charset="0"/>
                <a:cs typeface="Times New Roman" panose="02020603050405020304" pitchFamily="18" charset="0"/>
              </a:rPr>
              <a:t>development </a:t>
            </a:r>
            <a:r>
              <a:rPr lang="en-US" sz="2400" dirty="0">
                <a:latin typeface="Times New Roman" panose="02020603050405020304" pitchFamily="18" charset="0"/>
                <a:cs typeface="Times New Roman" panose="02020603050405020304" pitchFamily="18" charset="0"/>
              </a:rPr>
              <a:t>possible. The principles of these methods are based on the </a:t>
            </a:r>
            <a:r>
              <a:rPr lang="en-US" sz="2400" b="1" i="1" dirty="0">
                <a:solidFill>
                  <a:srgbClr val="00CCFF"/>
                </a:solidFill>
                <a:latin typeface="Times New Roman" panose="02020603050405020304" pitchFamily="18" charset="0"/>
                <a:cs typeface="Times New Roman" panose="02020603050405020304" pitchFamily="18" charset="0"/>
              </a:rPr>
              <a:t>interaction of an </a:t>
            </a:r>
            <a:r>
              <a:rPr lang="en-US" sz="2400" b="1" i="1" dirty="0" smtClean="0">
                <a:solidFill>
                  <a:srgbClr val="00CCFF"/>
                </a:solidFill>
                <a:latin typeface="Times New Roman" panose="02020603050405020304" pitchFamily="18" charset="0"/>
                <a:cs typeface="Times New Roman" panose="02020603050405020304" pitchFamily="18" charset="0"/>
              </a:rPr>
              <a:t>incident optical </a:t>
            </a:r>
            <a:r>
              <a:rPr lang="en-US" sz="2400" b="1" i="1" dirty="0">
                <a:solidFill>
                  <a:srgbClr val="00CCFF"/>
                </a:solidFill>
                <a:latin typeface="Times New Roman" panose="02020603050405020304" pitchFamily="18" charset="0"/>
                <a:cs typeface="Times New Roman" panose="02020603050405020304" pitchFamily="18" charset="0"/>
              </a:rPr>
              <a:t>beam with a single particle.</a:t>
            </a:r>
            <a:r>
              <a:rPr lang="en-US" sz="2400" dirty="0">
                <a:latin typeface="Times New Roman" panose="02020603050405020304" pitchFamily="18" charset="0"/>
                <a:cs typeface="Times New Roman" panose="02020603050405020304" pitchFamily="18" charset="0"/>
              </a:rPr>
              <a:t> This beam can either be </a:t>
            </a:r>
            <a:r>
              <a:rPr lang="en-US" sz="2400" b="1" i="1" dirty="0">
                <a:solidFill>
                  <a:srgbClr val="00CCFF"/>
                </a:solidFill>
                <a:latin typeface="Times New Roman" panose="02020603050405020304" pitchFamily="18" charset="0"/>
                <a:cs typeface="Times New Roman" panose="02020603050405020304" pitchFamily="18" charset="0"/>
              </a:rPr>
              <a:t>absorbed</a:t>
            </a:r>
            <a:r>
              <a:rPr lang="en-US" sz="2400" dirty="0">
                <a:latin typeface="Times New Roman" panose="02020603050405020304" pitchFamily="18" charset="0"/>
                <a:cs typeface="Times New Roman" panose="02020603050405020304" pitchFamily="18" charset="0"/>
              </a:rPr>
              <a:t>, </a:t>
            </a:r>
            <a:r>
              <a:rPr lang="en-US" sz="2400" b="1" i="1" dirty="0">
                <a:solidFill>
                  <a:srgbClr val="00CCFF"/>
                </a:solidFill>
                <a:latin typeface="Times New Roman" panose="02020603050405020304" pitchFamily="18" charset="0"/>
                <a:cs typeface="Times New Roman" panose="02020603050405020304" pitchFamily="18" charset="0"/>
              </a:rPr>
              <a:t>scattered</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or </a:t>
            </a:r>
            <a:r>
              <a:rPr lang="en-US" sz="2400" b="1" i="1" dirty="0">
                <a:solidFill>
                  <a:srgbClr val="00CCFF"/>
                </a:solidFill>
                <a:latin typeface="Times New Roman" panose="02020603050405020304" pitchFamily="18" charset="0"/>
                <a:cs typeface="Times New Roman" panose="02020603050405020304" pitchFamily="18" charset="0"/>
              </a:rPr>
              <a:t>transmitted</a:t>
            </a:r>
            <a:r>
              <a:rPr lang="en-US" sz="2400" dirty="0">
                <a:latin typeface="Times New Roman" panose="02020603050405020304" pitchFamily="18" charset="0"/>
                <a:cs typeface="Times New Roman" panose="02020603050405020304" pitchFamily="18" charset="0"/>
              </a:rPr>
              <a:t>. </a:t>
            </a:r>
            <a:r>
              <a:rPr lang="en-US" sz="2400" b="1" i="1" dirty="0">
                <a:solidFill>
                  <a:srgbClr val="669900"/>
                </a:solidFill>
                <a:latin typeface="Times New Roman" panose="02020603050405020304" pitchFamily="18" charset="0"/>
                <a:cs typeface="Times New Roman" panose="02020603050405020304" pitchFamily="18" charset="0"/>
              </a:rPr>
              <a:t>Scattering includes reflection, refraction and diffraction</a:t>
            </a:r>
            <a:r>
              <a:rPr lang="en-US" sz="2400" dirty="0">
                <a:latin typeface="Times New Roman" panose="02020603050405020304" pitchFamily="18" charset="0"/>
                <a:cs typeface="Times New Roman" panose="02020603050405020304" pitchFamily="18" charset="0"/>
              </a:rPr>
              <a:t>. The scattering intensity, </a:t>
            </a:r>
            <a:r>
              <a:rPr lang="en-US" sz="2400" dirty="0" smtClean="0">
                <a:latin typeface="Times New Roman" panose="02020603050405020304" pitchFamily="18" charset="0"/>
                <a:cs typeface="Times New Roman" panose="02020603050405020304" pitchFamily="18" charset="0"/>
              </a:rPr>
              <a:t>I, in the </a:t>
            </a:r>
            <a:r>
              <a:rPr lang="en-US" sz="2400" dirty="0">
                <a:latin typeface="Times New Roman" panose="02020603050405020304" pitchFamily="18" charset="0"/>
                <a:cs typeface="Times New Roman" panose="02020603050405020304" pitchFamily="18" charset="0"/>
              </a:rPr>
              <a:t>distant field (</a:t>
            </a:r>
            <a:r>
              <a:rPr lang="en-US" sz="2400" dirty="0" smtClean="0">
                <a:latin typeface="Times New Roman" panose="02020603050405020304" pitchFamily="18" charset="0"/>
                <a:cs typeface="Times New Roman" panose="02020603050405020304" pitchFamily="18" charset="0"/>
              </a:rPr>
              <a:t>r» </a:t>
            </a:r>
            <a:r>
              <a:rPr lang="en-US" sz="2400" dirty="0">
                <a:latin typeface="Times New Roman" panose="02020603050405020304" pitchFamily="18" charset="0"/>
                <a:cs typeface="Times New Roman" panose="02020603050405020304" pitchFamily="18" charset="0"/>
              </a:rPr>
              <a:t>D) is of the general </a:t>
            </a:r>
            <a:r>
              <a:rPr lang="en-US" sz="2400" dirty="0" smtClean="0">
                <a:latin typeface="Times New Roman" panose="02020603050405020304" pitchFamily="18" charset="0"/>
                <a:cs typeface="Times New Roman" panose="02020603050405020304" pitchFamily="18" charset="0"/>
              </a:rPr>
              <a:t>form:</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p:cNvPicPr>
            <a:picLocks noChangeAspect="1"/>
          </p:cNvPicPr>
          <p:nvPr/>
        </p:nvPicPr>
        <p:blipFill>
          <a:blip r:embed="rId2"/>
          <a:stretch>
            <a:fillRect/>
          </a:stretch>
        </p:blipFill>
        <p:spPr>
          <a:xfrm>
            <a:off x="4080786" y="5749159"/>
            <a:ext cx="2436504" cy="1108841"/>
          </a:xfrm>
          <a:prstGeom prst="rect">
            <a:avLst/>
          </a:prstGeom>
        </p:spPr>
      </p:pic>
    </p:spTree>
    <p:extLst>
      <p:ext uri="{BB962C8B-B14F-4D97-AF65-F5344CB8AC3E}">
        <p14:creationId xmlns:p14="http://schemas.microsoft.com/office/powerpoint/2010/main" val="1751875331"/>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a:xfrm>
            <a:off x="-92336" y="5788"/>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a:blip r:embed="rId2"/>
          <a:stretch>
            <a:fillRect/>
          </a:stretch>
        </p:blipFill>
        <p:spPr>
          <a:xfrm>
            <a:off x="441025" y="1017083"/>
            <a:ext cx="7041079" cy="5840917"/>
          </a:xfrm>
          <a:prstGeom prst="rect">
            <a:avLst/>
          </a:prstGeom>
        </p:spPr>
      </p:pic>
      <p:pic>
        <p:nvPicPr>
          <p:cNvPr id="7" name="Picture 6"/>
          <p:cNvPicPr>
            <a:picLocks noChangeAspect="1"/>
          </p:cNvPicPr>
          <p:nvPr/>
        </p:nvPicPr>
        <p:blipFill>
          <a:blip r:embed="rId3"/>
          <a:stretch>
            <a:fillRect/>
          </a:stretch>
        </p:blipFill>
        <p:spPr>
          <a:xfrm>
            <a:off x="9345584" y="188351"/>
            <a:ext cx="2436504" cy="1108841"/>
          </a:xfrm>
          <a:prstGeom prst="rect">
            <a:avLst/>
          </a:prstGeom>
        </p:spPr>
      </p:pic>
      <p:pic>
        <p:nvPicPr>
          <p:cNvPr id="8" name="Picture 7"/>
          <p:cNvPicPr>
            <a:picLocks noChangeAspect="1"/>
          </p:cNvPicPr>
          <p:nvPr/>
        </p:nvPicPr>
        <p:blipFill>
          <a:blip r:embed="rId4"/>
          <a:stretch>
            <a:fillRect/>
          </a:stretch>
        </p:blipFill>
        <p:spPr>
          <a:xfrm>
            <a:off x="10195877" y="1269402"/>
            <a:ext cx="1996123" cy="2457227"/>
          </a:xfrm>
          <a:prstGeom prst="rect">
            <a:avLst/>
          </a:prstGeom>
        </p:spPr>
      </p:pic>
      <p:cxnSp>
        <p:nvCxnSpPr>
          <p:cNvPr id="9" name="Straight Connector 8"/>
          <p:cNvCxnSpPr/>
          <p:nvPr/>
        </p:nvCxnSpPr>
        <p:spPr>
          <a:xfrm flipV="1">
            <a:off x="656609" y="1237129"/>
            <a:ext cx="6701622" cy="32273"/>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610753" y="1443317"/>
            <a:ext cx="6701622" cy="32273"/>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610753" y="1705488"/>
            <a:ext cx="5257801" cy="31072"/>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56609" y="1944942"/>
            <a:ext cx="4760843" cy="0"/>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441025" y="3937541"/>
            <a:ext cx="5916744" cy="1269160"/>
          </a:xfrm>
          <a:prstGeom prst="roundRect">
            <a:avLst/>
          </a:prstGeom>
          <a:noFill/>
          <a:ln w="38100">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995383" y="5206701"/>
            <a:ext cx="6096000" cy="1477328"/>
          </a:xfrm>
          <a:prstGeom prst="rect">
            <a:avLst/>
          </a:prstGeom>
        </p:spPr>
        <p:txBody>
          <a:bodyPr>
            <a:spAutoFit/>
          </a:bodyPr>
          <a:lstStyle/>
          <a:p>
            <a:pPr algn="r" rtl="1"/>
            <a:r>
              <a:rPr lang="fa-IR" b="1" dirty="0">
                <a:cs typeface="B Nazanin" panose="00000400000000000000" pitchFamily="2" charset="-78"/>
              </a:rPr>
              <a:t>زاویه تتا (θ)</a:t>
            </a:r>
          </a:p>
          <a:p>
            <a:pPr algn="r" rtl="1">
              <a:buFont typeface="Arial" panose="020B0604020202020204" pitchFamily="34" charset="0"/>
              <a:buChar char="•"/>
            </a:pPr>
            <a:r>
              <a:rPr lang="fa-IR" dirty="0">
                <a:cs typeface="B Nazanin" panose="00000400000000000000" pitchFamily="2" charset="-78"/>
              </a:rPr>
              <a:t>θ زاویه‌ای است </a:t>
            </a:r>
            <a:r>
              <a:rPr lang="fa-IR" b="1" dirty="0">
                <a:cs typeface="B Nazanin" panose="00000400000000000000" pitchFamily="2" charset="-78"/>
              </a:rPr>
              <a:t>میان جهت تابش اولیه و جهت مشاهده‌ی پراکندگی</a:t>
            </a:r>
            <a:endParaRPr lang="fa-IR" dirty="0">
              <a:cs typeface="B Nazanin" panose="00000400000000000000" pitchFamily="2" charset="-78"/>
            </a:endParaRPr>
          </a:p>
          <a:p>
            <a:pPr algn="r" rtl="1">
              <a:buFont typeface="Arial" panose="020B0604020202020204" pitchFamily="34" charset="0"/>
              <a:buChar char="•"/>
            </a:pPr>
            <a:r>
              <a:rPr lang="fa-IR" dirty="0">
                <a:cs typeface="B Nazanin" panose="00000400000000000000" pitchFamily="2" charset="-78"/>
              </a:rPr>
              <a:t>یعنی زاویه پراکندگی یا </a:t>
            </a:r>
            <a:r>
              <a:rPr lang="fa-IR" b="1" dirty="0">
                <a:cs typeface="B Nazanin" panose="00000400000000000000" pitchFamily="2" charset="-78"/>
              </a:rPr>
              <a:t>Scattering Angle</a:t>
            </a:r>
            <a:endParaRPr lang="fa-IR" dirty="0">
              <a:cs typeface="B Nazanin" panose="00000400000000000000" pitchFamily="2" charset="-78"/>
            </a:endParaRPr>
          </a:p>
          <a:p>
            <a:pPr algn="r" rtl="1">
              <a:buFont typeface="Arial" panose="020B0604020202020204" pitchFamily="34" charset="0"/>
              <a:buChar char="•"/>
            </a:pPr>
            <a:r>
              <a:rPr lang="fa-IR" dirty="0">
                <a:cs typeface="B Nazanin" panose="00000400000000000000" pitchFamily="2" charset="-78"/>
              </a:rPr>
              <a:t>وقتی θ = 0 → پراکندگی به جلو (Forward scattering)</a:t>
            </a:r>
          </a:p>
          <a:p>
            <a:pPr algn="r" rtl="1">
              <a:buFont typeface="Arial" panose="020B0604020202020204" pitchFamily="34" charset="0"/>
              <a:buChar char="•"/>
            </a:pPr>
            <a:r>
              <a:rPr lang="fa-IR" dirty="0">
                <a:cs typeface="B Nazanin" panose="00000400000000000000" pitchFamily="2" charset="-78"/>
              </a:rPr>
              <a:t>وقتی θ = 180° → پراکندگی به عقب (Backward scattering)</a:t>
            </a:r>
          </a:p>
        </p:txBody>
      </p:sp>
      <p:sp>
        <p:nvSpPr>
          <p:cNvPr id="16" name="Rectangle 15"/>
          <p:cNvSpPr/>
          <p:nvPr/>
        </p:nvSpPr>
        <p:spPr>
          <a:xfrm>
            <a:off x="7482103" y="1017083"/>
            <a:ext cx="2949598" cy="4524315"/>
          </a:xfrm>
          <a:prstGeom prst="rect">
            <a:avLst/>
          </a:prstGeom>
        </p:spPr>
        <p:txBody>
          <a:bodyPr wrap="square">
            <a:spAutoFit/>
          </a:bodyPr>
          <a:lstStyle/>
          <a:p>
            <a:pPr algn="r" rtl="1"/>
            <a:r>
              <a:rPr lang="fa-IR" b="1" dirty="0">
                <a:cs typeface="B Nazanin" panose="00000400000000000000" pitchFamily="2" charset="-78"/>
              </a:rPr>
              <a:t>زاویه فی (φ)</a:t>
            </a:r>
          </a:p>
          <a:p>
            <a:pPr algn="r" rtl="1">
              <a:buFont typeface="Arial" panose="020B0604020202020204" pitchFamily="34" charset="0"/>
              <a:buChar char="•"/>
            </a:pPr>
            <a:r>
              <a:rPr lang="fa-IR" dirty="0">
                <a:cs typeface="B Nazanin" panose="00000400000000000000" pitchFamily="2" charset="-78"/>
              </a:rPr>
              <a:t>φ زاویه‌ای است که </a:t>
            </a:r>
            <a:r>
              <a:rPr lang="fa-IR" b="1" dirty="0">
                <a:cs typeface="B Nazanin" panose="00000400000000000000" pitchFamily="2" charset="-78"/>
              </a:rPr>
              <a:t>صفحه‌ی پراکندگی را تعیین می‌کند</a:t>
            </a:r>
            <a:endParaRPr lang="fa-IR" dirty="0">
              <a:cs typeface="B Nazanin" panose="00000400000000000000" pitchFamily="2" charset="-78"/>
            </a:endParaRPr>
          </a:p>
          <a:p>
            <a:pPr algn="r" rtl="1">
              <a:buFont typeface="Arial" panose="020B0604020202020204" pitchFamily="34" charset="0"/>
              <a:buChar char="•"/>
            </a:pPr>
            <a:r>
              <a:rPr lang="fa-IR" dirty="0">
                <a:cs typeface="B Nazanin" panose="00000400000000000000" pitchFamily="2" charset="-78"/>
              </a:rPr>
              <a:t>در واقع زاویه‌ای است در صفحه‌ی عمود بر جهت تابش (محور z)</a:t>
            </a:r>
          </a:p>
          <a:p>
            <a:pPr algn="r" rtl="1">
              <a:buFont typeface="Arial" panose="020B0604020202020204" pitchFamily="34" charset="0"/>
              <a:buChar char="•"/>
            </a:pPr>
            <a:r>
              <a:rPr lang="fa-IR" dirty="0">
                <a:cs typeface="B Nazanin" panose="00000400000000000000" pitchFamily="2" charset="-78"/>
              </a:rPr>
              <a:t>از دید هندسی یعنی </a:t>
            </a:r>
            <a:r>
              <a:rPr lang="fa-IR" b="1" dirty="0">
                <a:cs typeface="B Nazanin" panose="00000400000000000000" pitchFamily="2" charset="-78"/>
              </a:rPr>
              <a:t>چرخش حول محور تابش</a:t>
            </a:r>
            <a:endParaRPr lang="fa-IR" dirty="0">
              <a:cs typeface="B Nazanin" panose="00000400000000000000" pitchFamily="2" charset="-78"/>
            </a:endParaRPr>
          </a:p>
          <a:p>
            <a:pPr algn="r" rtl="1"/>
            <a:r>
              <a:rPr lang="fa-IR" b="1" dirty="0" smtClean="0">
                <a:cs typeface="B Nazanin" panose="00000400000000000000" pitchFamily="2" charset="-78"/>
              </a:rPr>
              <a:t>اهمیت </a:t>
            </a:r>
            <a:r>
              <a:rPr lang="fa-IR" b="1" dirty="0">
                <a:cs typeface="B Nazanin" panose="00000400000000000000" pitchFamily="2" charset="-78"/>
              </a:rPr>
              <a:t>فیزیکی:</a:t>
            </a:r>
            <a:endParaRPr lang="fa-IR" dirty="0">
              <a:cs typeface="B Nazanin" panose="00000400000000000000" pitchFamily="2" charset="-78"/>
            </a:endParaRPr>
          </a:p>
          <a:p>
            <a:pPr algn="r" rtl="1"/>
            <a:r>
              <a:rPr lang="fa-IR" dirty="0">
                <a:cs typeface="B Nazanin" panose="00000400000000000000" pitchFamily="2" charset="-78"/>
              </a:rPr>
              <a:t>در بیشتر حالت‌ها (وقتی ذرات کروی باشند و تابش قطبیده نباشد)، شدت پراکندگی </a:t>
            </a:r>
            <a:r>
              <a:rPr lang="fa-IR" b="1" dirty="0">
                <a:cs typeface="B Nazanin" panose="00000400000000000000" pitchFamily="2" charset="-78"/>
              </a:rPr>
              <a:t>به φ وابستگی ندارد</a:t>
            </a:r>
            <a:endParaRPr lang="fa-IR" dirty="0">
              <a:cs typeface="B Nazanin" panose="00000400000000000000" pitchFamily="2" charset="-78"/>
            </a:endParaRPr>
          </a:p>
          <a:p>
            <a:pPr algn="r" rtl="1"/>
            <a:r>
              <a:rPr lang="fa-IR" dirty="0">
                <a:cs typeface="B Nazanin" panose="00000400000000000000" pitchFamily="2" charset="-78"/>
              </a:rPr>
              <a:t>اما اگر:</a:t>
            </a:r>
          </a:p>
          <a:p>
            <a:pPr algn="r" rtl="1">
              <a:buFont typeface="Arial" panose="020B0604020202020204" pitchFamily="34" charset="0"/>
              <a:buChar char="•"/>
            </a:pPr>
            <a:r>
              <a:rPr lang="fa-IR" dirty="0">
                <a:cs typeface="B Nazanin" panose="00000400000000000000" pitchFamily="2" charset="-78"/>
              </a:rPr>
              <a:t>نور ورودی قطبیده باشد، یا</a:t>
            </a:r>
          </a:p>
          <a:p>
            <a:pPr algn="r" rtl="1">
              <a:buFont typeface="Arial" panose="020B0604020202020204" pitchFamily="34" charset="0"/>
              <a:buChar char="•"/>
            </a:pPr>
            <a:r>
              <a:rPr lang="fa-IR" dirty="0">
                <a:cs typeface="B Nazanin" panose="00000400000000000000" pitchFamily="2" charset="-78"/>
              </a:rPr>
              <a:t>ذره شکل غیرکروی داشته باشد،</a:t>
            </a:r>
          </a:p>
          <a:p>
            <a:pPr algn="r" rtl="1"/>
            <a:r>
              <a:rPr lang="fa-IR" dirty="0">
                <a:cs typeface="B Nazanin" panose="00000400000000000000" pitchFamily="2" charset="-78"/>
              </a:rPr>
              <a:t>آنگاه شدت ممکن است با φ هم تغییر کند.</a:t>
            </a:r>
          </a:p>
        </p:txBody>
      </p:sp>
    </p:spTree>
    <p:extLst>
      <p:ext uri="{BB962C8B-B14F-4D97-AF65-F5344CB8AC3E}">
        <p14:creationId xmlns:p14="http://schemas.microsoft.com/office/powerpoint/2010/main" val="271111192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p:cNvPicPr>
            <a:picLocks noChangeAspect="1"/>
          </p:cNvPicPr>
          <p:nvPr/>
        </p:nvPicPr>
        <p:blipFill>
          <a:blip r:embed="rId2"/>
          <a:stretch>
            <a:fillRect/>
          </a:stretch>
        </p:blipFill>
        <p:spPr>
          <a:xfrm>
            <a:off x="1" y="973885"/>
            <a:ext cx="9224682" cy="3847736"/>
          </a:xfrm>
          <a:prstGeom prst="rect">
            <a:avLst/>
          </a:prstGeom>
        </p:spPr>
      </p:pic>
      <p:pic>
        <p:nvPicPr>
          <p:cNvPr id="6" name="Picture 5"/>
          <p:cNvPicPr>
            <a:picLocks noChangeAspect="1"/>
          </p:cNvPicPr>
          <p:nvPr/>
        </p:nvPicPr>
        <p:blipFill rotWithShape="1">
          <a:blip r:embed="rId3"/>
          <a:srcRect l="4286" r="2788"/>
          <a:stretch/>
        </p:blipFill>
        <p:spPr>
          <a:xfrm>
            <a:off x="9538187" y="44386"/>
            <a:ext cx="2243361" cy="1935021"/>
          </a:xfrm>
          <a:prstGeom prst="rect">
            <a:avLst/>
          </a:prstGeom>
        </p:spPr>
      </p:pic>
      <p:pic>
        <p:nvPicPr>
          <p:cNvPr id="7" name="Picture 6"/>
          <p:cNvPicPr>
            <a:picLocks noChangeAspect="1"/>
          </p:cNvPicPr>
          <p:nvPr/>
        </p:nvPicPr>
        <p:blipFill>
          <a:blip r:embed="rId4"/>
          <a:stretch>
            <a:fillRect/>
          </a:stretch>
        </p:blipFill>
        <p:spPr>
          <a:xfrm>
            <a:off x="134471" y="4687902"/>
            <a:ext cx="8834718" cy="2033573"/>
          </a:xfrm>
          <a:prstGeom prst="rect">
            <a:avLst/>
          </a:prstGeom>
        </p:spPr>
      </p:pic>
      <p:cxnSp>
        <p:nvCxnSpPr>
          <p:cNvPr id="8" name="Straight Connector 7"/>
          <p:cNvCxnSpPr/>
          <p:nvPr/>
        </p:nvCxnSpPr>
        <p:spPr>
          <a:xfrm flipV="1">
            <a:off x="2348014" y="1979407"/>
            <a:ext cx="6621175" cy="19711"/>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2475761" y="2581835"/>
            <a:ext cx="2386695" cy="10748"/>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810119" y="2897753"/>
            <a:ext cx="7613119" cy="10748"/>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745270" y="3175300"/>
            <a:ext cx="7613119" cy="10748"/>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225647" y="3498570"/>
            <a:ext cx="3249995" cy="2402"/>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974688" y="3476924"/>
            <a:ext cx="3249995" cy="2402"/>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974687" y="3789135"/>
            <a:ext cx="3249995" cy="2402"/>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242655" y="4082413"/>
            <a:ext cx="5329806" cy="30098"/>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9233357" y="1920161"/>
            <a:ext cx="2958644" cy="4539704"/>
          </a:xfrm>
          <a:prstGeom prst="rect">
            <a:avLst/>
          </a:prstGeom>
        </p:spPr>
        <p:txBody>
          <a:bodyPr wrap="square">
            <a:spAutoFit/>
          </a:bodyPr>
          <a:lstStyle/>
          <a:p>
            <a:pPr algn="r" rtl="1">
              <a:buFont typeface="+mj-lt"/>
              <a:buAutoNum type="arabicPeriod"/>
            </a:pPr>
            <a:r>
              <a:rPr lang="fa-IR" sz="1700" b="1" dirty="0">
                <a:cs typeface="B Nazanin" panose="00000400000000000000" pitchFamily="2" charset="-78"/>
              </a:rPr>
              <a:t>شدت سیگنال پراکندگی:</a:t>
            </a:r>
            <a:r>
              <a:rPr lang="fa-IR" sz="1700" dirty="0">
                <a:cs typeface="B Nazanin" panose="00000400000000000000" pitchFamily="2" charset="-78"/>
              </a:rPr>
              <a:t> هر ذره‌ای که از “Illuminated Sensing Zone” عبور می‌کند، یک “پالس” از نور پراکنده شده تولید می‌کند که به آشکارساز می‌رسد.</a:t>
            </a:r>
          </a:p>
          <a:p>
            <a:pPr algn="r" rtl="1">
              <a:buFont typeface="Arial" panose="020B0604020202020204" pitchFamily="34" charset="0"/>
              <a:buChar char="•"/>
            </a:pPr>
            <a:r>
              <a:rPr lang="fa-IR" sz="1700" b="1" dirty="0">
                <a:cs typeface="B Nazanin" panose="00000400000000000000" pitchFamily="2" charset="-78"/>
              </a:rPr>
              <a:t>دامنه (Height) این پالس</a:t>
            </a:r>
            <a:r>
              <a:rPr lang="fa-IR" sz="1700" dirty="0">
                <a:cs typeface="B Nazanin" panose="00000400000000000000" pitchFamily="2" charset="-78"/>
              </a:rPr>
              <a:t> مستقیماً متناسب با </a:t>
            </a:r>
            <a:r>
              <a:rPr lang="fa-IR" sz="1700" b="1" dirty="0">
                <a:cs typeface="B Nazanin" panose="00000400000000000000" pitchFamily="2" charset="-78"/>
              </a:rPr>
              <a:t>شدت نور پراکنده شده</a:t>
            </a:r>
            <a:r>
              <a:rPr lang="fa-IR" sz="1700" dirty="0">
                <a:cs typeface="B Nazanin" panose="00000400000000000000" pitchFamily="2" charset="-78"/>
              </a:rPr>
              <a:t> است.</a:t>
            </a:r>
          </a:p>
          <a:p>
            <a:pPr algn="r" rtl="1">
              <a:buFont typeface="Arial" panose="020B0604020202020204" pitchFamily="34" charset="0"/>
              <a:buChar char="•"/>
            </a:pPr>
            <a:r>
              <a:rPr lang="fa-IR" sz="1700" b="1" dirty="0">
                <a:cs typeface="B Nazanin" panose="00000400000000000000" pitchFamily="2" charset="-78"/>
              </a:rPr>
              <a:t>قانون پراکندگی مای (Mie):</a:t>
            </a:r>
            <a:r>
              <a:rPr lang="fa-IR" sz="1700" dirty="0">
                <a:cs typeface="B Nazanin" panose="00000400000000000000" pitchFamily="2" charset="-78"/>
              </a:rPr>
              <a:t> می‌دانیم که شدت نور پراکنده شده به </a:t>
            </a:r>
            <a:r>
              <a:rPr lang="fa-IR" sz="1700" b="1" dirty="0">
                <a:cs typeface="B Nazanin" panose="00000400000000000000" pitchFamily="2" charset="-78"/>
              </a:rPr>
              <a:t>اندازه (D)</a:t>
            </a:r>
            <a:r>
              <a:rPr lang="fa-IR" sz="1700" dirty="0">
                <a:cs typeface="B Nazanin" panose="00000400000000000000" pitchFamily="2" charset="-78"/>
              </a:rPr>
              <a:t> و </a:t>
            </a:r>
            <a:r>
              <a:rPr lang="fa-IR" sz="1700" b="1" dirty="0">
                <a:cs typeface="B Nazanin" panose="00000400000000000000" pitchFamily="2" charset="-78"/>
              </a:rPr>
              <a:t>جنس (m)</a:t>
            </a:r>
            <a:r>
              <a:rPr lang="fa-IR" sz="1700" dirty="0">
                <a:cs typeface="B Nazanin" panose="00000400000000000000" pitchFamily="2" charset="-78"/>
              </a:rPr>
              <a:t> ذره بستگی دارد.</a:t>
            </a:r>
          </a:p>
          <a:p>
            <a:pPr algn="r" rtl="1">
              <a:buFont typeface="+mj-lt"/>
              <a:buAutoNum type="arabicPeriod" startAt="2"/>
            </a:pPr>
            <a:r>
              <a:rPr lang="fa-IR" sz="1700" b="1" dirty="0">
                <a:cs typeface="B Nazanin" panose="00000400000000000000" pitchFamily="2" charset="-78"/>
              </a:rPr>
              <a:t>ارتباط با اندازه ذره:</a:t>
            </a:r>
            <a:r>
              <a:rPr lang="fa-IR" sz="1700" dirty="0">
                <a:cs typeface="B Nazanin" panose="00000400000000000000" pitchFamily="2" charset="-78"/>
              </a:rPr>
              <a:t> در بسیاری از روش‌ها، رابطه مستقیمی بین </a:t>
            </a:r>
            <a:r>
              <a:rPr lang="fa-IR" sz="1700" b="1" dirty="0">
                <a:cs typeface="B Nazanin" panose="00000400000000000000" pitchFamily="2" charset="-78"/>
              </a:rPr>
              <a:t>Impulse Height</a:t>
            </a:r>
            <a:r>
              <a:rPr lang="fa-IR" sz="1700" dirty="0">
                <a:cs typeface="B Nazanin" panose="00000400000000000000" pitchFamily="2" charset="-78"/>
              </a:rPr>
              <a:t> (دامنه پالس) و </a:t>
            </a:r>
            <a:r>
              <a:rPr lang="fa-IR" sz="1700" b="1" dirty="0">
                <a:cs typeface="B Nazanin" panose="00000400000000000000" pitchFamily="2" charset="-78"/>
              </a:rPr>
              <a:t>قطر (D)</a:t>
            </a:r>
            <a:r>
              <a:rPr lang="fa-IR" sz="1700" dirty="0">
                <a:cs typeface="B Nazanin" panose="00000400000000000000" pitchFamily="2" charset="-78"/>
              </a:rPr>
              <a:t> ذره وجود دارد. ذرات بزرگتر معمولاً پالس‌های با ارتفاع (دامنه) بیشتری تولید می‌کنند (البته این رابطه پیچیده است و به زاویه پراکندگی هم بستگی دارد).</a:t>
            </a:r>
          </a:p>
        </p:txBody>
      </p:sp>
      <p:cxnSp>
        <p:nvCxnSpPr>
          <p:cNvPr id="22" name="Straight Connector 21"/>
          <p:cNvCxnSpPr/>
          <p:nvPr/>
        </p:nvCxnSpPr>
        <p:spPr>
          <a:xfrm flipV="1">
            <a:off x="745270" y="5234357"/>
            <a:ext cx="7398269" cy="59034"/>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1835088" y="5587257"/>
            <a:ext cx="2166757" cy="11481"/>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7815443" y="5566807"/>
            <a:ext cx="1048858" cy="433"/>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181257" y="5868782"/>
            <a:ext cx="5014687" cy="1"/>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970663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rotWithShape="1">
          <a:blip r:embed="rId2"/>
          <a:srcRect b="10044"/>
          <a:stretch/>
        </p:blipFill>
        <p:spPr>
          <a:xfrm>
            <a:off x="0" y="1164260"/>
            <a:ext cx="8876554" cy="2197759"/>
          </a:xfrm>
          <a:prstGeom prst="rect">
            <a:avLst/>
          </a:prstGeom>
        </p:spPr>
      </p:pic>
      <p:pic>
        <p:nvPicPr>
          <p:cNvPr id="7" name="Picture 6"/>
          <p:cNvPicPr>
            <a:picLocks noChangeAspect="1"/>
          </p:cNvPicPr>
          <p:nvPr/>
        </p:nvPicPr>
        <p:blipFill>
          <a:blip r:embed="rId3"/>
          <a:stretch>
            <a:fillRect/>
          </a:stretch>
        </p:blipFill>
        <p:spPr>
          <a:xfrm>
            <a:off x="9238131" y="23497"/>
            <a:ext cx="2620329" cy="2702859"/>
          </a:xfrm>
          <a:prstGeom prst="rect">
            <a:avLst/>
          </a:prstGeom>
        </p:spPr>
      </p:pic>
      <p:pic>
        <p:nvPicPr>
          <p:cNvPr id="8" name="Picture 7"/>
          <p:cNvPicPr>
            <a:picLocks noChangeAspect="1"/>
          </p:cNvPicPr>
          <p:nvPr/>
        </p:nvPicPr>
        <p:blipFill>
          <a:blip r:embed="rId4"/>
          <a:stretch>
            <a:fillRect/>
          </a:stretch>
        </p:blipFill>
        <p:spPr>
          <a:xfrm>
            <a:off x="9061965" y="2789885"/>
            <a:ext cx="2608532" cy="3502935"/>
          </a:xfrm>
          <a:prstGeom prst="rect">
            <a:avLst/>
          </a:prstGeom>
        </p:spPr>
      </p:pic>
      <p:cxnSp>
        <p:nvCxnSpPr>
          <p:cNvPr id="9" name="Straight Connector 8"/>
          <p:cNvCxnSpPr/>
          <p:nvPr/>
        </p:nvCxnSpPr>
        <p:spPr>
          <a:xfrm flipV="1">
            <a:off x="304061" y="1477693"/>
            <a:ext cx="6621175" cy="19711"/>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441025" y="1736395"/>
            <a:ext cx="3281121" cy="33626"/>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157156" y="2079011"/>
            <a:ext cx="7556538" cy="3720"/>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87815" y="2385254"/>
            <a:ext cx="1450529" cy="6467"/>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426025" y="2352643"/>
            <a:ext cx="1450529" cy="6467"/>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87815" y="2657871"/>
            <a:ext cx="3526833" cy="8053"/>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530982" y="3271114"/>
            <a:ext cx="4345572" cy="8054"/>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92705" y="3801917"/>
            <a:ext cx="2392311" cy="0"/>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158092" y="3801917"/>
            <a:ext cx="5555602" cy="0"/>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143223" y="4077148"/>
            <a:ext cx="8570471" cy="27777"/>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3176935" y="4378121"/>
            <a:ext cx="4028908" cy="9303"/>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3185364" y="4986436"/>
            <a:ext cx="4028908" cy="9303"/>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3470092" y="5258564"/>
            <a:ext cx="4028908" cy="9303"/>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2485016" y="5580436"/>
            <a:ext cx="2818504" cy="22497"/>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grpSp>
        <p:nvGrpSpPr>
          <p:cNvPr id="33" name="Group 32"/>
          <p:cNvGrpSpPr/>
          <p:nvPr/>
        </p:nvGrpSpPr>
        <p:grpSpPr>
          <a:xfrm>
            <a:off x="0" y="3375212"/>
            <a:ext cx="9061965" cy="2205224"/>
            <a:chOff x="0" y="3375212"/>
            <a:chExt cx="9061965" cy="2205224"/>
          </a:xfrm>
        </p:grpSpPr>
        <p:pic>
          <p:nvPicPr>
            <p:cNvPr id="3" name="Picture 2"/>
            <p:cNvPicPr>
              <a:picLocks noChangeAspect="1"/>
            </p:cNvPicPr>
            <p:nvPr/>
          </p:nvPicPr>
          <p:blipFill>
            <a:blip r:embed="rId5"/>
            <a:stretch>
              <a:fillRect/>
            </a:stretch>
          </p:blipFill>
          <p:spPr>
            <a:xfrm>
              <a:off x="0" y="3375212"/>
              <a:ext cx="9061965" cy="2205224"/>
            </a:xfrm>
            <a:prstGeom prst="rect">
              <a:avLst/>
            </a:prstGeom>
          </p:spPr>
        </p:pic>
        <p:sp>
          <p:nvSpPr>
            <p:cNvPr id="32" name="Rectangle 31"/>
            <p:cNvSpPr/>
            <p:nvPr/>
          </p:nvSpPr>
          <p:spPr>
            <a:xfrm>
              <a:off x="5389581" y="5267867"/>
              <a:ext cx="3486973" cy="3125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5" name="Straight Connector 24"/>
          <p:cNvCxnSpPr/>
          <p:nvPr/>
        </p:nvCxnSpPr>
        <p:spPr>
          <a:xfrm flipV="1">
            <a:off x="3216795" y="3773615"/>
            <a:ext cx="5659759" cy="23660"/>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39066" y="4054651"/>
            <a:ext cx="8674628" cy="53960"/>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3106013" y="4990287"/>
            <a:ext cx="5659759" cy="23660"/>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3185364" y="5293294"/>
            <a:ext cx="5659759" cy="23660"/>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325809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109</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cxnSp>
        <p:nvCxnSpPr>
          <p:cNvPr id="7" name="Straight Connector 6"/>
          <p:cNvCxnSpPr/>
          <p:nvPr/>
        </p:nvCxnSpPr>
        <p:spPr>
          <a:xfrm>
            <a:off x="3142987" y="1579403"/>
            <a:ext cx="4892975" cy="1971"/>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24229" y="1839379"/>
            <a:ext cx="1403357" cy="179"/>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2"/>
          <a:stretch>
            <a:fillRect/>
          </a:stretch>
        </p:blipFill>
        <p:spPr>
          <a:xfrm>
            <a:off x="8346359" y="1015874"/>
            <a:ext cx="3733800" cy="2736073"/>
          </a:xfrm>
          <a:prstGeom prst="rect">
            <a:avLst/>
          </a:prstGeom>
        </p:spPr>
      </p:pic>
      <p:cxnSp>
        <p:nvCxnSpPr>
          <p:cNvPr id="11" name="Straight Connector 10"/>
          <p:cNvCxnSpPr/>
          <p:nvPr/>
        </p:nvCxnSpPr>
        <p:spPr>
          <a:xfrm>
            <a:off x="3252337" y="1839379"/>
            <a:ext cx="4892975" cy="1971"/>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124229" y="2076507"/>
            <a:ext cx="4089982" cy="8327"/>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1499492" y="2401854"/>
            <a:ext cx="2693637" cy="1"/>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4782367" y="2392709"/>
            <a:ext cx="2693637" cy="1"/>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52673" y="2655051"/>
            <a:ext cx="7883289" cy="14198"/>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51484" y="2936970"/>
            <a:ext cx="7883289" cy="14198"/>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36194" y="3208007"/>
            <a:ext cx="7883289" cy="14198"/>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201864" y="3497477"/>
            <a:ext cx="6834098" cy="12772"/>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30428" y="3779392"/>
            <a:ext cx="6834098" cy="12772"/>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776502" y="4037612"/>
            <a:ext cx="6259460" cy="10327"/>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336194" y="4317825"/>
            <a:ext cx="2916143" cy="14523"/>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964587" y="4718517"/>
            <a:ext cx="6259460" cy="10327"/>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195541" y="4989378"/>
            <a:ext cx="3677212" cy="45198"/>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8610601" y="4073278"/>
            <a:ext cx="3206364" cy="1200329"/>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aspect factor, </a:t>
            </a:r>
            <a:r>
              <a:rPr lang="en-US" i="1" dirty="0">
                <a:latin typeface="Times New Roman" panose="02020603050405020304" pitchFamily="18" charset="0"/>
                <a:cs typeface="Times New Roman" panose="02020603050405020304" pitchFamily="18" charset="0"/>
              </a:rPr>
              <a:t>k, </a:t>
            </a:r>
            <a:r>
              <a:rPr lang="en-US" dirty="0">
                <a:latin typeface="Times New Roman" panose="02020603050405020304" pitchFamily="18" charset="0"/>
                <a:cs typeface="Times New Roman" panose="02020603050405020304" pitchFamily="18" charset="0"/>
              </a:rPr>
              <a:t>depends upon the size and shape distribution of</a:t>
            </a:r>
          </a:p>
          <a:p>
            <a:r>
              <a:rPr lang="en-US" dirty="0">
                <a:latin typeface="Times New Roman" panose="02020603050405020304" pitchFamily="18" charset="0"/>
                <a:cs typeface="Times New Roman" panose="02020603050405020304" pitchFamily="18" charset="0"/>
              </a:rPr>
              <a:t>the </a:t>
            </a:r>
            <a:r>
              <a:rPr lang="en-US" dirty="0" smtClean="0">
                <a:latin typeface="Times New Roman" panose="02020603050405020304" pitchFamily="18" charset="0"/>
                <a:cs typeface="Times New Roman" panose="02020603050405020304" pitchFamily="18" charset="0"/>
              </a:rPr>
              <a:t>powder</a:t>
            </a:r>
          </a:p>
          <a:p>
            <a:r>
              <a:rPr lang="en-US" dirty="0">
                <a:latin typeface="Times New Roman" panose="02020603050405020304" pitchFamily="18" charset="0"/>
                <a:cs typeface="Times New Roman" panose="02020603050405020304" pitchFamily="18" charset="0"/>
              </a:rPr>
              <a:t>flow rate </a:t>
            </a:r>
            <a:r>
              <a:rPr lang="en-US" i="1" dirty="0">
                <a:latin typeface="Times New Roman" panose="02020603050405020304" pitchFamily="18" charset="0"/>
                <a:cs typeface="Times New Roman" panose="02020603050405020304" pitchFamily="18" charset="0"/>
              </a:rPr>
              <a:t>V'.</a:t>
            </a:r>
            <a:endParaRPr lang="en-US" dirty="0">
              <a:latin typeface="Times New Roman" panose="02020603050405020304" pitchFamily="18" charset="0"/>
              <a:cs typeface="Times New Roman" panose="02020603050405020304" pitchFamily="18" charset="0"/>
            </a:endParaRPr>
          </a:p>
        </p:txBody>
      </p:sp>
      <p:grpSp>
        <p:nvGrpSpPr>
          <p:cNvPr id="34" name="Group 33"/>
          <p:cNvGrpSpPr/>
          <p:nvPr/>
        </p:nvGrpSpPr>
        <p:grpSpPr>
          <a:xfrm>
            <a:off x="82064" y="751504"/>
            <a:ext cx="8222130" cy="5969971"/>
            <a:chOff x="82064" y="751504"/>
            <a:chExt cx="8222130" cy="5969971"/>
          </a:xfrm>
        </p:grpSpPr>
        <p:pic>
          <p:nvPicPr>
            <p:cNvPr id="5" name="Picture 4"/>
            <p:cNvPicPr>
              <a:picLocks noChangeAspect="1"/>
            </p:cNvPicPr>
            <p:nvPr/>
          </p:nvPicPr>
          <p:blipFill>
            <a:blip r:embed="rId3"/>
            <a:stretch>
              <a:fillRect/>
            </a:stretch>
          </p:blipFill>
          <p:spPr>
            <a:xfrm>
              <a:off x="82064" y="751504"/>
              <a:ext cx="8222130" cy="3695228"/>
            </a:xfrm>
            <a:prstGeom prst="rect">
              <a:avLst/>
            </a:prstGeom>
          </p:spPr>
        </p:pic>
        <p:pic>
          <p:nvPicPr>
            <p:cNvPr id="6" name="Picture 5"/>
            <p:cNvPicPr>
              <a:picLocks noChangeAspect="1"/>
            </p:cNvPicPr>
            <p:nvPr/>
          </p:nvPicPr>
          <p:blipFill>
            <a:blip r:embed="rId4"/>
            <a:stretch>
              <a:fillRect/>
            </a:stretch>
          </p:blipFill>
          <p:spPr>
            <a:xfrm>
              <a:off x="124229" y="4351250"/>
              <a:ext cx="8179965" cy="2370225"/>
            </a:xfrm>
            <a:prstGeom prst="rect">
              <a:avLst/>
            </a:prstGeom>
          </p:spPr>
        </p:pic>
        <p:sp>
          <p:nvSpPr>
            <p:cNvPr id="33" name="Rectangle 32"/>
            <p:cNvSpPr/>
            <p:nvPr/>
          </p:nvSpPr>
          <p:spPr>
            <a:xfrm>
              <a:off x="4561242" y="6356350"/>
              <a:ext cx="3658241"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5" name="Straight Connector 34"/>
          <p:cNvCxnSpPr/>
          <p:nvPr/>
        </p:nvCxnSpPr>
        <p:spPr>
          <a:xfrm flipV="1">
            <a:off x="336194" y="1553919"/>
            <a:ext cx="6621175" cy="19711"/>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532573" y="1865346"/>
            <a:ext cx="7503389" cy="1"/>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684973" y="2136084"/>
            <a:ext cx="7503389" cy="1"/>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95541" y="2418737"/>
            <a:ext cx="4423372" cy="3638"/>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4906232" y="2400436"/>
            <a:ext cx="3129730" cy="7143"/>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215670" y="2627480"/>
            <a:ext cx="7820292" cy="59649"/>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184171" y="2930791"/>
            <a:ext cx="7820292" cy="59649"/>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156790" y="3179332"/>
            <a:ext cx="7820292" cy="59649"/>
          </a:xfrm>
          <a:prstGeom prst="line">
            <a:avLst/>
          </a:prstGeom>
          <a:ln w="38100">
            <a:solidFill>
              <a:srgbClr val="FF7C8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1201864" y="3485886"/>
            <a:ext cx="6775218" cy="39632"/>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805519" y="3788954"/>
            <a:ext cx="6775218" cy="39632"/>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794669" y="4016201"/>
            <a:ext cx="6775218" cy="39632"/>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V="1">
            <a:off x="441025" y="4329308"/>
            <a:ext cx="6775218" cy="39632"/>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90880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67629" y="903250"/>
            <a:ext cx="11664176" cy="5658916"/>
          </a:xfrm>
        </p:spPr>
        <p:txBody>
          <a:bodyPr>
            <a:noAutofit/>
          </a:bodyPr>
          <a:lstStyle/>
          <a:p>
            <a:pPr algn="just">
              <a:lnSpc>
                <a:spcPct val="150000"/>
              </a:lnSpc>
              <a:buFont typeface="Wingdings" panose="05000000000000000000" pitchFamily="2" charset="2"/>
              <a:buChar char="q"/>
            </a:pPr>
            <a:r>
              <a:rPr lang="en-US" sz="2400" dirty="0">
                <a:latin typeface="Times New Roman" panose="02020603050405020304" pitchFamily="18" charset="0"/>
                <a:cs typeface="Times New Roman" panose="02020603050405020304" pitchFamily="18" charset="0"/>
              </a:rPr>
              <a:t>The powder </a:t>
            </a:r>
            <a:r>
              <a:rPr lang="en-US" sz="2400" dirty="0" smtClean="0">
                <a:latin typeface="Times New Roman" panose="02020603050405020304" pitchFamily="18" charset="0"/>
                <a:cs typeface="Times New Roman" panose="02020603050405020304" pitchFamily="18" charset="0"/>
              </a:rPr>
              <a:t>Metallurgy </a:t>
            </a:r>
            <a:r>
              <a:rPr lang="en-US" sz="2400" dirty="0">
                <a:latin typeface="Times New Roman" panose="02020603050405020304" pitchFamily="18" charset="0"/>
                <a:cs typeface="Times New Roman" panose="02020603050405020304" pitchFamily="18" charset="0"/>
              </a:rPr>
              <a:t>methods starts with powders and the properties of the manufactured parts depend to a large extent on the properties of the initial powders</a:t>
            </a:r>
            <a:r>
              <a:rPr lang="en-US" sz="2400" dirty="0" smtClean="0">
                <a:latin typeface="Times New Roman" panose="02020603050405020304" pitchFamily="18" charset="0"/>
                <a:cs typeface="Times New Roman" panose="02020603050405020304" pitchFamily="18" charset="0"/>
              </a:rPr>
              <a:t>. Amongst </a:t>
            </a:r>
            <a:r>
              <a:rPr lang="en-US" sz="2400" dirty="0">
                <a:latin typeface="Times New Roman" panose="02020603050405020304" pitchFamily="18" charset="0"/>
                <a:cs typeface="Times New Roman" panose="02020603050405020304" pitchFamily="18" charset="0"/>
              </a:rPr>
              <a:t>powder properties, composition, size, form and structure of particle, specific surface, porosity and volume characteristics, fluidity, strength, hardness, permeability regarding liquids and gases, electric conductivity, compressibility and </a:t>
            </a:r>
            <a:r>
              <a:rPr lang="en-US" sz="2400" dirty="0" err="1">
                <a:latin typeface="Times New Roman" panose="02020603050405020304" pitchFamily="18" charset="0"/>
                <a:cs typeface="Times New Roman" panose="02020603050405020304" pitchFamily="18" charset="0"/>
              </a:rPr>
              <a:t>sinterability</a:t>
            </a:r>
            <a:r>
              <a:rPr lang="en-US" sz="2400" dirty="0">
                <a:latin typeface="Times New Roman" panose="02020603050405020304" pitchFamily="18" charset="0"/>
                <a:cs typeface="Times New Roman" panose="02020603050405020304" pitchFamily="18" charset="0"/>
              </a:rPr>
              <a:t> are of great importance in powder metallurgy</a:t>
            </a:r>
            <a:r>
              <a:rPr lang="en-US" sz="2400" dirty="0" smtClean="0">
                <a:latin typeface="Times New Roman" panose="02020603050405020304" pitchFamily="18" charset="0"/>
                <a:cs typeface="Times New Roman" panose="02020603050405020304" pitchFamily="18" charset="0"/>
              </a:rPr>
              <a:t>. </a:t>
            </a:r>
          </a:p>
          <a:p>
            <a:pPr algn="just">
              <a:lnSpc>
                <a:spcPct val="150000"/>
              </a:lnSpc>
              <a:buFont typeface="Wingdings" panose="05000000000000000000" pitchFamily="2" charset="2"/>
              <a:buChar char="q"/>
            </a:pPr>
            <a:r>
              <a:rPr lang="en-US" sz="2400" dirty="0" smtClean="0">
                <a:latin typeface="Times New Roman" panose="02020603050405020304" pitchFamily="18" charset="0"/>
                <a:cs typeface="Times New Roman" panose="02020603050405020304" pitchFamily="18" charset="0"/>
              </a:rPr>
              <a:t>Metal </a:t>
            </a:r>
            <a:r>
              <a:rPr lang="en-US" sz="2400" dirty="0">
                <a:latin typeface="Times New Roman" panose="02020603050405020304" pitchFamily="18" charset="0"/>
                <a:cs typeface="Times New Roman" panose="02020603050405020304" pitchFamily="18" charset="0"/>
              </a:rPr>
              <a:t>powders consist of separate small bodies—the so- called particles—from 0.1 μ up to several millimeters in size</a:t>
            </a:r>
            <a:r>
              <a:rPr lang="en-US" sz="2400" dirty="0" smtClean="0">
                <a:latin typeface="Times New Roman" panose="02020603050405020304" pitchFamily="18" charset="0"/>
                <a:cs typeface="Times New Roman" panose="02020603050405020304" pitchFamily="18" charset="0"/>
              </a:rPr>
              <a:t>.</a:t>
            </a:r>
          </a:p>
          <a:p>
            <a:pPr algn="just">
              <a:lnSpc>
                <a:spcPct val="150000"/>
              </a:lnSpc>
              <a:buFont typeface="Wingdings" panose="05000000000000000000" pitchFamily="2" charset="2"/>
              <a:buChar char="q"/>
            </a:pPr>
            <a:r>
              <a:rPr lang="en-US" sz="2400" dirty="0" smtClean="0">
                <a:latin typeface="Times New Roman" panose="02020603050405020304" pitchFamily="18" charset="0"/>
                <a:cs typeface="Times New Roman" panose="02020603050405020304" pitchFamily="18" charset="0"/>
              </a:rPr>
              <a:t>In </a:t>
            </a:r>
            <a:r>
              <a:rPr lang="en-US" sz="2400" dirty="0">
                <a:latin typeface="Times New Roman" panose="02020603050405020304" pitchFamily="18" charset="0"/>
                <a:cs typeface="Times New Roman" panose="02020603050405020304" pitchFamily="18" charset="0"/>
              </a:rPr>
              <a:t>the majority of powders the size of particle varies from several microns to 0.5 mm</a:t>
            </a:r>
            <a:r>
              <a:rPr lang="en-US" sz="2400" dirty="0" smtClean="0">
                <a:latin typeface="Times New Roman" panose="02020603050405020304" pitchFamily="18" charset="0"/>
                <a:cs typeface="Times New Roman" panose="02020603050405020304" pitchFamily="18" charset="0"/>
              </a:rPr>
              <a:t>. Particles </a:t>
            </a:r>
            <a:r>
              <a:rPr lang="en-US" sz="2400" dirty="0">
                <a:latin typeface="Times New Roman" panose="02020603050405020304" pitchFamily="18" charset="0"/>
                <a:cs typeface="Times New Roman" panose="02020603050405020304" pitchFamily="18" charset="0"/>
              </a:rPr>
              <a:t>usually have internal pores, cracks and impurities.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11</a:t>
            </a:fld>
            <a:endParaRPr lang="fa-IR" dirty="0"/>
          </a:p>
        </p:txBody>
      </p:sp>
    </p:spTree>
    <p:extLst>
      <p:ext uri="{BB962C8B-B14F-4D97-AF65-F5344CB8AC3E}">
        <p14:creationId xmlns:p14="http://schemas.microsoft.com/office/powerpoint/2010/main" val="378040780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p:cNvPicPr>
            <a:picLocks noChangeAspect="1"/>
          </p:cNvPicPr>
          <p:nvPr/>
        </p:nvPicPr>
        <p:blipFill>
          <a:blip r:embed="rId2"/>
          <a:stretch>
            <a:fillRect/>
          </a:stretch>
        </p:blipFill>
        <p:spPr>
          <a:xfrm>
            <a:off x="222624" y="1086514"/>
            <a:ext cx="9652001" cy="5634961"/>
          </a:xfrm>
          <a:prstGeom prst="rect">
            <a:avLst/>
          </a:prstGeom>
        </p:spPr>
      </p:pic>
      <p:cxnSp>
        <p:nvCxnSpPr>
          <p:cNvPr id="6" name="Straight Connector 5"/>
          <p:cNvCxnSpPr/>
          <p:nvPr/>
        </p:nvCxnSpPr>
        <p:spPr>
          <a:xfrm flipV="1">
            <a:off x="483863" y="2086984"/>
            <a:ext cx="9165746" cy="56801"/>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483863" y="2383676"/>
            <a:ext cx="9165746" cy="56801"/>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302776" y="2712642"/>
            <a:ext cx="9165746" cy="56801"/>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441025" y="3041608"/>
            <a:ext cx="9165746" cy="56801"/>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90918" y="3404794"/>
            <a:ext cx="8177604" cy="1"/>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222624" y="3732904"/>
            <a:ext cx="9426985" cy="37009"/>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222624" y="4065355"/>
            <a:ext cx="9426985" cy="37009"/>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310405" y="4415823"/>
            <a:ext cx="9426985" cy="37009"/>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222623" y="4734017"/>
            <a:ext cx="9426985" cy="37009"/>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441025" y="5744799"/>
            <a:ext cx="2463540" cy="8972"/>
          </a:xfrm>
          <a:prstGeom prst="line">
            <a:avLst/>
          </a:prstGeom>
          <a:ln w="38100">
            <a:solidFill>
              <a:srgbClr val="CC00C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4147950" y="5423570"/>
            <a:ext cx="2463540" cy="8972"/>
          </a:xfrm>
          <a:prstGeom prst="line">
            <a:avLst/>
          </a:prstGeom>
          <a:ln w="38100">
            <a:solidFill>
              <a:srgbClr val="CC00CC"/>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4547776" y="6032035"/>
            <a:ext cx="5189614" cy="48743"/>
          </a:xfrm>
          <a:prstGeom prst="line">
            <a:avLst/>
          </a:prstGeom>
          <a:ln w="38100">
            <a:solidFill>
              <a:srgbClr val="CC00C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02776" y="6398774"/>
            <a:ext cx="4245000" cy="7541"/>
          </a:xfrm>
          <a:prstGeom prst="line">
            <a:avLst/>
          </a:prstGeom>
          <a:ln w="38100">
            <a:solidFill>
              <a:srgbClr val="CC00CC"/>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7143231" y="5726279"/>
            <a:ext cx="2463540" cy="8972"/>
          </a:xfrm>
          <a:prstGeom prst="line">
            <a:avLst/>
          </a:prstGeom>
          <a:ln w="38100">
            <a:solidFill>
              <a:srgbClr val="CC00CC"/>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404608" y="6380254"/>
            <a:ext cx="4245000" cy="7541"/>
          </a:xfrm>
          <a:prstGeom prst="line">
            <a:avLst/>
          </a:prstGeom>
          <a:ln w="38100">
            <a:solidFill>
              <a:srgbClr val="CC00CC"/>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441025" y="6693551"/>
            <a:ext cx="7508876" cy="52361"/>
          </a:xfrm>
          <a:prstGeom prst="line">
            <a:avLst/>
          </a:prstGeom>
          <a:ln w="38100">
            <a:solidFill>
              <a:srgbClr val="CC00C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761420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p:cNvPicPr>
            <a:picLocks noChangeAspect="1"/>
          </p:cNvPicPr>
          <p:nvPr/>
        </p:nvPicPr>
        <p:blipFill>
          <a:blip r:embed="rId2"/>
          <a:stretch>
            <a:fillRect/>
          </a:stretch>
        </p:blipFill>
        <p:spPr>
          <a:xfrm>
            <a:off x="264472" y="784541"/>
            <a:ext cx="7521375" cy="4732407"/>
          </a:xfrm>
          <a:prstGeom prst="rect">
            <a:avLst/>
          </a:prstGeom>
        </p:spPr>
      </p:pic>
      <p:pic>
        <p:nvPicPr>
          <p:cNvPr id="6" name="Picture 5"/>
          <p:cNvPicPr>
            <a:picLocks noChangeAspect="1"/>
          </p:cNvPicPr>
          <p:nvPr/>
        </p:nvPicPr>
        <p:blipFill>
          <a:blip r:embed="rId3"/>
          <a:stretch>
            <a:fillRect/>
          </a:stretch>
        </p:blipFill>
        <p:spPr>
          <a:xfrm>
            <a:off x="264472" y="5516948"/>
            <a:ext cx="7378703" cy="1325033"/>
          </a:xfrm>
          <a:prstGeom prst="rect">
            <a:avLst/>
          </a:prstGeom>
        </p:spPr>
      </p:pic>
      <p:cxnSp>
        <p:nvCxnSpPr>
          <p:cNvPr id="7" name="Straight Connector 6"/>
          <p:cNvCxnSpPr/>
          <p:nvPr/>
        </p:nvCxnSpPr>
        <p:spPr>
          <a:xfrm flipV="1">
            <a:off x="709967" y="1011219"/>
            <a:ext cx="6933208" cy="11626"/>
          </a:xfrm>
          <a:prstGeom prst="line">
            <a:avLst/>
          </a:prstGeom>
          <a:ln w="38100">
            <a:solidFill>
              <a:srgbClr val="CC00CC"/>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3207534" y="1249523"/>
            <a:ext cx="4435641" cy="11626"/>
          </a:xfrm>
          <a:prstGeom prst="line">
            <a:avLst/>
          </a:prstGeom>
          <a:ln w="38100">
            <a:solidFill>
              <a:srgbClr val="CC00CC"/>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441025" y="1506071"/>
            <a:ext cx="710043" cy="15054"/>
          </a:xfrm>
          <a:prstGeom prst="line">
            <a:avLst/>
          </a:prstGeom>
          <a:ln w="38100">
            <a:solidFill>
              <a:srgbClr val="CC00CC"/>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113436" y="1506071"/>
            <a:ext cx="3529739" cy="15054"/>
          </a:xfrm>
          <a:prstGeom prst="line">
            <a:avLst/>
          </a:prstGeom>
          <a:ln w="38100">
            <a:solidFill>
              <a:srgbClr val="CC00CC"/>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1060058" y="1742739"/>
            <a:ext cx="4759829" cy="23308"/>
          </a:xfrm>
          <a:prstGeom prst="line">
            <a:avLst/>
          </a:prstGeom>
          <a:ln w="38100">
            <a:solidFill>
              <a:srgbClr val="CC00CC"/>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6447845" y="1754393"/>
            <a:ext cx="1195330" cy="3400"/>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418761" y="2002715"/>
            <a:ext cx="7224414" cy="3400"/>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418761" y="2239383"/>
            <a:ext cx="7224414" cy="3400"/>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501229" y="4674452"/>
            <a:ext cx="7224414" cy="3400"/>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5513723" y="4434384"/>
            <a:ext cx="2129452" cy="4296"/>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pic>
        <p:nvPicPr>
          <p:cNvPr id="25" name="Picture 24"/>
          <p:cNvPicPr>
            <a:picLocks noChangeAspect="1"/>
          </p:cNvPicPr>
          <p:nvPr/>
        </p:nvPicPr>
        <p:blipFill>
          <a:blip r:embed="rId4"/>
          <a:stretch>
            <a:fillRect/>
          </a:stretch>
        </p:blipFill>
        <p:spPr>
          <a:xfrm>
            <a:off x="8022604" y="2041013"/>
            <a:ext cx="3048000" cy="2716993"/>
          </a:xfrm>
          <a:prstGeom prst="rect">
            <a:avLst/>
          </a:prstGeom>
        </p:spPr>
      </p:pic>
      <p:cxnSp>
        <p:nvCxnSpPr>
          <p:cNvPr id="26" name="Straight Connector 25"/>
          <p:cNvCxnSpPr/>
          <p:nvPr/>
        </p:nvCxnSpPr>
        <p:spPr>
          <a:xfrm>
            <a:off x="2266098" y="4933071"/>
            <a:ext cx="5377077" cy="4413"/>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314491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p:cNvPicPr>
            <a:picLocks noChangeAspect="1"/>
          </p:cNvPicPr>
          <p:nvPr/>
        </p:nvPicPr>
        <p:blipFill>
          <a:blip r:embed="rId2"/>
          <a:stretch>
            <a:fillRect/>
          </a:stretch>
        </p:blipFill>
        <p:spPr>
          <a:xfrm>
            <a:off x="228599" y="925193"/>
            <a:ext cx="9753601" cy="4776361"/>
          </a:xfrm>
          <a:prstGeom prst="rect">
            <a:avLst/>
          </a:prstGeom>
        </p:spPr>
      </p:pic>
      <p:cxnSp>
        <p:nvCxnSpPr>
          <p:cNvPr id="6" name="Straight Connector 5"/>
          <p:cNvCxnSpPr/>
          <p:nvPr/>
        </p:nvCxnSpPr>
        <p:spPr>
          <a:xfrm>
            <a:off x="228599" y="2081418"/>
            <a:ext cx="9625406" cy="5566"/>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3"/>
          <a:stretch>
            <a:fillRect/>
          </a:stretch>
        </p:blipFill>
        <p:spPr>
          <a:xfrm>
            <a:off x="10088880" y="1692253"/>
            <a:ext cx="2103120" cy="2808576"/>
          </a:xfrm>
          <a:prstGeom prst="rect">
            <a:avLst/>
          </a:prstGeom>
        </p:spPr>
      </p:pic>
      <p:cxnSp>
        <p:nvCxnSpPr>
          <p:cNvPr id="8" name="Straight Connector 7"/>
          <p:cNvCxnSpPr/>
          <p:nvPr/>
        </p:nvCxnSpPr>
        <p:spPr>
          <a:xfrm flipV="1">
            <a:off x="6228678" y="2388880"/>
            <a:ext cx="3753522" cy="22719"/>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410134" y="2713495"/>
            <a:ext cx="7695305" cy="40589"/>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4351917" y="3055980"/>
            <a:ext cx="5502088" cy="44656"/>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1416872" y="3405706"/>
            <a:ext cx="6522272" cy="19545"/>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1698364" y="3730321"/>
            <a:ext cx="6522272" cy="19545"/>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252132" y="4066707"/>
            <a:ext cx="2114550" cy="19546"/>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3405916" y="4379551"/>
            <a:ext cx="2822762" cy="19546"/>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574636" y="4715938"/>
            <a:ext cx="9193308" cy="2177"/>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220643" y="5023821"/>
            <a:ext cx="9633362" cy="40846"/>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288718" y="5370373"/>
            <a:ext cx="9633362" cy="40846"/>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348838" y="5729589"/>
            <a:ext cx="9633362" cy="40846"/>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8622103"/>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p:cNvPicPr>
            <a:picLocks noChangeAspect="1"/>
          </p:cNvPicPr>
          <p:nvPr/>
        </p:nvPicPr>
        <p:blipFill>
          <a:blip r:embed="rId2"/>
          <a:stretch>
            <a:fillRect/>
          </a:stretch>
        </p:blipFill>
        <p:spPr>
          <a:xfrm>
            <a:off x="113554" y="858581"/>
            <a:ext cx="9474200" cy="5999419"/>
          </a:xfrm>
          <a:prstGeom prst="rect">
            <a:avLst/>
          </a:prstGeom>
        </p:spPr>
      </p:pic>
      <p:cxnSp>
        <p:nvCxnSpPr>
          <p:cNvPr id="6" name="Straight Connector 5"/>
          <p:cNvCxnSpPr/>
          <p:nvPr/>
        </p:nvCxnSpPr>
        <p:spPr>
          <a:xfrm flipV="1">
            <a:off x="751297" y="1198907"/>
            <a:ext cx="7951639" cy="40846"/>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441025" y="1512672"/>
            <a:ext cx="8864340" cy="40846"/>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441024" y="1826437"/>
            <a:ext cx="3975820" cy="40846"/>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2648134" y="2431228"/>
            <a:ext cx="6506624" cy="36619"/>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294003" y="2744993"/>
            <a:ext cx="5063305" cy="73390"/>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3"/>
          <a:stretch>
            <a:fillRect/>
          </a:stretch>
        </p:blipFill>
        <p:spPr>
          <a:xfrm>
            <a:off x="9587754" y="1867283"/>
            <a:ext cx="2183348" cy="1586021"/>
          </a:xfrm>
          <a:prstGeom prst="rect">
            <a:avLst/>
          </a:prstGeom>
        </p:spPr>
      </p:pic>
      <p:cxnSp>
        <p:nvCxnSpPr>
          <p:cNvPr id="16" name="Straight Connector 15"/>
          <p:cNvCxnSpPr/>
          <p:nvPr/>
        </p:nvCxnSpPr>
        <p:spPr>
          <a:xfrm flipV="1">
            <a:off x="2195463" y="3998770"/>
            <a:ext cx="6959295" cy="39931"/>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72469" y="4322414"/>
            <a:ext cx="8882289" cy="26892"/>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94003" y="4619573"/>
            <a:ext cx="8882289" cy="26892"/>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94003" y="6219825"/>
            <a:ext cx="8882289" cy="26892"/>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82683" y="6512020"/>
            <a:ext cx="8882289" cy="26892"/>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94002" y="6795733"/>
            <a:ext cx="8882289" cy="26892"/>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3553527"/>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114</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a:blip r:embed="rId2"/>
          <a:stretch>
            <a:fillRect/>
          </a:stretch>
        </p:blipFill>
        <p:spPr>
          <a:xfrm>
            <a:off x="110565" y="940446"/>
            <a:ext cx="10033001" cy="4102201"/>
          </a:xfrm>
          <a:prstGeom prst="rect">
            <a:avLst/>
          </a:prstGeom>
        </p:spPr>
      </p:pic>
      <p:cxnSp>
        <p:nvCxnSpPr>
          <p:cNvPr id="5" name="Straight Connector 4"/>
          <p:cNvCxnSpPr/>
          <p:nvPr/>
        </p:nvCxnSpPr>
        <p:spPr>
          <a:xfrm>
            <a:off x="576105" y="2567036"/>
            <a:ext cx="9248831" cy="10794"/>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81032" y="2884807"/>
            <a:ext cx="8804602" cy="14036"/>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41025" y="3220645"/>
            <a:ext cx="8804602" cy="14036"/>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41025" y="3556483"/>
            <a:ext cx="8804602" cy="14036"/>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9271883"/>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p:cNvPicPr>
            <a:picLocks noChangeAspect="1"/>
          </p:cNvPicPr>
          <p:nvPr/>
        </p:nvPicPr>
        <p:blipFill>
          <a:blip r:embed="rId2"/>
          <a:stretch>
            <a:fillRect/>
          </a:stretch>
        </p:blipFill>
        <p:spPr>
          <a:xfrm>
            <a:off x="60959" y="960202"/>
            <a:ext cx="9906001" cy="2582161"/>
          </a:xfrm>
          <a:prstGeom prst="rect">
            <a:avLst/>
          </a:prstGeom>
        </p:spPr>
      </p:pic>
      <p:pic>
        <p:nvPicPr>
          <p:cNvPr id="6" name="Picture 5"/>
          <p:cNvPicPr>
            <a:picLocks noChangeAspect="1"/>
          </p:cNvPicPr>
          <p:nvPr/>
        </p:nvPicPr>
        <p:blipFill>
          <a:blip r:embed="rId3"/>
          <a:stretch>
            <a:fillRect/>
          </a:stretch>
        </p:blipFill>
        <p:spPr>
          <a:xfrm>
            <a:off x="9966960" y="1283391"/>
            <a:ext cx="2225040" cy="2864545"/>
          </a:xfrm>
          <a:prstGeom prst="rect">
            <a:avLst/>
          </a:prstGeom>
        </p:spPr>
      </p:pic>
      <p:pic>
        <p:nvPicPr>
          <p:cNvPr id="7" name="Picture 6"/>
          <p:cNvPicPr>
            <a:picLocks noChangeAspect="1"/>
          </p:cNvPicPr>
          <p:nvPr/>
        </p:nvPicPr>
        <p:blipFill>
          <a:blip r:embed="rId4"/>
          <a:stretch>
            <a:fillRect/>
          </a:stretch>
        </p:blipFill>
        <p:spPr>
          <a:xfrm>
            <a:off x="60959" y="3542363"/>
            <a:ext cx="9956801" cy="2594881"/>
          </a:xfrm>
          <a:prstGeom prst="rect">
            <a:avLst/>
          </a:prstGeom>
        </p:spPr>
      </p:pic>
      <p:cxnSp>
        <p:nvCxnSpPr>
          <p:cNvPr id="8" name="Straight Connector 7"/>
          <p:cNvCxnSpPr/>
          <p:nvPr/>
        </p:nvCxnSpPr>
        <p:spPr>
          <a:xfrm flipV="1">
            <a:off x="343748" y="2120630"/>
            <a:ext cx="9345001" cy="2024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223774" y="2444427"/>
            <a:ext cx="9345001" cy="2024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223774" y="2768224"/>
            <a:ext cx="9345001" cy="2024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343748" y="3422688"/>
            <a:ext cx="8090133" cy="2024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1598616" y="3827474"/>
            <a:ext cx="8090133" cy="2024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223774" y="4147936"/>
            <a:ext cx="9345001" cy="2864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040877" y="4508371"/>
            <a:ext cx="3745149" cy="9476"/>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60959" y="4823313"/>
            <a:ext cx="9627790" cy="2276"/>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1108304" y="5164578"/>
            <a:ext cx="8677722" cy="7958"/>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193008" y="5511525"/>
            <a:ext cx="3941247" cy="7958"/>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158236" y="5856196"/>
            <a:ext cx="9627790" cy="2276"/>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223774" y="6195185"/>
            <a:ext cx="5632277"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312634" y="5511525"/>
            <a:ext cx="5632277"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322978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a:blip r:embed="rId2"/>
          <a:stretch>
            <a:fillRect/>
          </a:stretch>
        </p:blipFill>
        <p:spPr>
          <a:xfrm>
            <a:off x="162859" y="1034877"/>
            <a:ext cx="9330765" cy="5823123"/>
          </a:xfrm>
          <a:prstGeom prst="rect">
            <a:avLst/>
          </a:prstGeom>
        </p:spPr>
      </p:pic>
      <p:cxnSp>
        <p:nvCxnSpPr>
          <p:cNvPr id="5" name="Straight Connector 4"/>
          <p:cNvCxnSpPr/>
          <p:nvPr/>
        </p:nvCxnSpPr>
        <p:spPr>
          <a:xfrm flipV="1">
            <a:off x="1021442" y="1332689"/>
            <a:ext cx="8112830" cy="8394"/>
          </a:xfrm>
          <a:prstGeom prst="line">
            <a:avLst/>
          </a:prstGeom>
          <a:ln w="38100">
            <a:solidFill>
              <a:srgbClr val="66FF33"/>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1232208" y="1660187"/>
            <a:ext cx="8112830" cy="8394"/>
          </a:xfrm>
          <a:prstGeom prst="line">
            <a:avLst/>
          </a:prstGeom>
          <a:ln w="38100">
            <a:solidFill>
              <a:srgbClr val="66FF33"/>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62859" y="2256136"/>
            <a:ext cx="8971413" cy="681"/>
          </a:xfrm>
          <a:prstGeom prst="line">
            <a:avLst/>
          </a:prstGeom>
          <a:ln w="38100">
            <a:solidFill>
              <a:srgbClr val="66FF33"/>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256893" y="2562342"/>
            <a:ext cx="4391672" cy="21292"/>
          </a:xfrm>
          <a:prstGeom prst="line">
            <a:avLst/>
          </a:prstGeom>
          <a:ln w="38100">
            <a:solidFill>
              <a:srgbClr val="66FF33"/>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21442" y="2889159"/>
            <a:ext cx="4677383" cy="0"/>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00474" y="3206930"/>
            <a:ext cx="8733798" cy="12925"/>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81666" y="3515039"/>
            <a:ext cx="8733798" cy="12925"/>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81666" y="3840723"/>
            <a:ext cx="8733798" cy="12925"/>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10958" y="4422764"/>
            <a:ext cx="8423314" cy="6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81666" y="4751607"/>
            <a:ext cx="8423314" cy="6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3245360" y="5324027"/>
            <a:ext cx="5888912" cy="17096"/>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300904" y="5632136"/>
            <a:ext cx="8833368" cy="29282"/>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281666" y="5948140"/>
            <a:ext cx="8833368" cy="29282"/>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231881" y="6287963"/>
            <a:ext cx="8833368" cy="29282"/>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256893" y="6578848"/>
            <a:ext cx="8833368" cy="29282"/>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348612" y="6815987"/>
            <a:ext cx="8833368" cy="29282"/>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7712306"/>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a:blip r:embed="rId2"/>
          <a:stretch>
            <a:fillRect/>
          </a:stretch>
        </p:blipFill>
        <p:spPr>
          <a:xfrm>
            <a:off x="164353" y="856518"/>
            <a:ext cx="9235441" cy="5122981"/>
          </a:xfrm>
          <a:prstGeom prst="rect">
            <a:avLst/>
          </a:prstGeom>
        </p:spPr>
      </p:pic>
      <p:cxnSp>
        <p:nvCxnSpPr>
          <p:cNvPr id="5" name="Straight Connector 4"/>
          <p:cNvCxnSpPr/>
          <p:nvPr/>
        </p:nvCxnSpPr>
        <p:spPr>
          <a:xfrm flipV="1">
            <a:off x="365389" y="1151068"/>
            <a:ext cx="8833368" cy="29282"/>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9399794" y="2379785"/>
            <a:ext cx="2100544" cy="2862322"/>
          </a:xfrm>
          <a:prstGeom prst="rect">
            <a:avLst/>
          </a:prstGeom>
          <a:no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
        <p:nvSpPr>
          <p:cNvPr id="10" name="Rectangle 4"/>
          <p:cNvSpPr>
            <a:spLocks noChangeArrowheads="1"/>
          </p:cNvSpPr>
          <p:nvPr/>
        </p:nvSpPr>
        <p:spPr bwMode="auto">
          <a:xfrm rot="10800000" flipV="1">
            <a:off x="9198757" y="0"/>
            <a:ext cx="2917606"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1"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cs typeface="B Nazanin" panose="00000400000000000000" pitchFamily="2" charset="-78"/>
            </a:endParaRPr>
          </a:p>
          <a:p>
            <a:pPr marL="0" marR="0" lvl="0" indent="0" algn="just" defTabSz="914400" rtl="1" eaLnBrk="0" fontAlgn="base" latinLnBrk="0" hangingPunct="0">
              <a:lnSpc>
                <a:spcPct val="100000"/>
              </a:lnSpc>
              <a:spcBef>
                <a:spcPct val="0"/>
              </a:spcBef>
              <a:spcAft>
                <a:spcPct val="0"/>
              </a:spcAft>
              <a:buClrTx/>
              <a:buSzTx/>
              <a:buFontTx/>
              <a:buChar char="•"/>
              <a:tabLst/>
            </a:pPr>
            <a:r>
              <a:rPr kumimoji="0" lang="ar-SA" altLang="en-US" sz="1800" b="0" i="0" u="none" strike="noStrike" cap="none" normalizeH="0" baseline="0" dirty="0" smtClean="0">
                <a:ln>
                  <a:noFill/>
                </a:ln>
                <a:solidFill>
                  <a:schemeClr val="tx1"/>
                </a:solidFill>
                <a:effectLst/>
                <a:latin typeface="Arial" panose="020B0604020202020204" pitchFamily="34" charset="0"/>
                <a:cs typeface="B Nazanin" panose="00000400000000000000" pitchFamily="2" charset="-78"/>
              </a:rPr>
              <a:t>هر پودری که در یک ظرف ریخته می‌شود، پس از تکان دادن یا لرزش (تپینگ)، در نهایت به یک چگالی ماکزیمم (یا حدی) می‌رسد که در آن، دیگر ذرات فضای کمتری برای حرکت و قرارگیری بهینه‌تر پیدا نمی‌کنند. این حالت نشان‌دهنده حداکثر فشردگی ممکن تحت شرایط ارتعاش مشخص است</a:t>
            </a:r>
            <a:r>
              <a:rPr kumimoji="0" lang="en-US" altLang="en-US" sz="1800" b="0" i="0" u="none" strike="noStrike" cap="none" normalizeH="0" baseline="0" dirty="0" smtClean="0">
                <a:ln>
                  <a:noFill/>
                </a:ln>
                <a:solidFill>
                  <a:schemeClr val="tx1"/>
                </a:solidFill>
                <a:effectLst/>
                <a:latin typeface="Arial" panose="020B0604020202020204" pitchFamily="34" charset="0"/>
                <a:cs typeface="B Nazanin" panose="00000400000000000000" pitchFamily="2" charset="-78"/>
              </a:rPr>
              <a:t>. </a:t>
            </a:r>
          </a:p>
          <a:p>
            <a:pPr marL="0" marR="0" lvl="0" indent="0" algn="just" defTabSz="914400" rtl="1" eaLnBrk="0" fontAlgn="base" latinLnBrk="0" hangingPunct="0">
              <a:lnSpc>
                <a:spcPct val="100000"/>
              </a:lnSpc>
              <a:spcBef>
                <a:spcPct val="0"/>
              </a:spcBef>
              <a:spcAft>
                <a:spcPct val="0"/>
              </a:spcAft>
              <a:buClrTx/>
              <a:buSzTx/>
              <a:buFontTx/>
              <a:buChar char="•"/>
              <a:tabLst/>
            </a:pPr>
            <a:r>
              <a:rPr kumimoji="0" lang="ar-SA" altLang="en-US" sz="1800" b="1" i="0" u="none" strike="noStrike" cap="none" normalizeH="0" baseline="0" dirty="0" smtClean="0">
                <a:ln>
                  <a:noFill/>
                </a:ln>
                <a:solidFill>
                  <a:schemeClr val="tx1"/>
                </a:solidFill>
                <a:effectLst/>
                <a:latin typeface="Arial" panose="020B0604020202020204" pitchFamily="34" charset="0"/>
                <a:cs typeface="B Nazanin" panose="00000400000000000000" pitchFamily="2" charset="-78"/>
              </a:rPr>
              <a:t>شرط رسیدن</a:t>
            </a:r>
            <a:r>
              <a:rPr kumimoji="0" lang="en-US" altLang="en-US" sz="1800" b="1" i="0" u="none" strike="noStrike" cap="none" normalizeH="0" baseline="0" dirty="0" smtClean="0">
                <a:ln>
                  <a:noFill/>
                </a:ln>
                <a:solidFill>
                  <a:schemeClr val="tx1"/>
                </a:solidFill>
                <a:effectLst/>
                <a:latin typeface="Arial" panose="020B0604020202020204" pitchFamily="34" charset="0"/>
                <a:cs typeface="B Nazanin" panose="00000400000000000000" pitchFamily="2" charset="-78"/>
              </a:rPr>
              <a:t>:</a:t>
            </a:r>
            <a:r>
              <a:rPr kumimoji="0" lang="en-US" altLang="en-US" sz="1800" b="0" i="0" u="none" strike="noStrike" cap="none" normalizeH="0" baseline="0" dirty="0" smtClean="0">
                <a:ln>
                  <a:noFill/>
                </a:ln>
                <a:solidFill>
                  <a:schemeClr val="tx1"/>
                </a:solidFill>
                <a:effectLst/>
                <a:latin typeface="Arial" panose="020B0604020202020204" pitchFamily="34" charset="0"/>
                <a:cs typeface="B Nazanin" panose="00000400000000000000" pitchFamily="2" charset="-78"/>
              </a:rPr>
              <a:t> </a:t>
            </a:r>
            <a:r>
              <a:rPr kumimoji="0" lang="ar-SA" altLang="en-US" sz="1800" b="0" i="0" u="none" strike="noStrike" cap="none" normalizeH="0" baseline="0" dirty="0" smtClean="0">
                <a:ln>
                  <a:noFill/>
                </a:ln>
                <a:solidFill>
                  <a:schemeClr val="tx1"/>
                </a:solidFill>
                <a:effectLst/>
                <a:latin typeface="Arial" panose="020B0604020202020204" pitchFamily="34" charset="0"/>
                <a:cs typeface="B Nazanin" panose="00000400000000000000" pitchFamily="2" charset="-78"/>
              </a:rPr>
              <a:t>این چگالی حدی</a:t>
            </a:r>
            <a:r>
              <a:rPr kumimoji="0" lang="en-US" altLang="en-US" sz="1800" b="0" i="0" u="none" strike="noStrike" cap="none" normalizeH="0" baseline="0" dirty="0" smtClean="0">
                <a:ln>
                  <a:noFill/>
                </a:ln>
                <a:solidFill>
                  <a:schemeClr val="tx1"/>
                </a:solidFill>
                <a:effectLst/>
                <a:latin typeface="Arial" panose="020B0604020202020204" pitchFamily="34" charset="0"/>
                <a:cs typeface="B Nazanin" panose="00000400000000000000" pitchFamily="2" charset="-78"/>
              </a:rPr>
              <a:t> </a:t>
            </a:r>
            <a:r>
              <a:rPr kumimoji="0" lang="ar-SA" altLang="en-US" sz="1800" b="1" i="0" u="none" strike="noStrike" cap="none" normalizeH="0" baseline="0" dirty="0" smtClean="0">
                <a:ln>
                  <a:noFill/>
                </a:ln>
                <a:solidFill>
                  <a:schemeClr val="tx1"/>
                </a:solidFill>
                <a:effectLst/>
                <a:latin typeface="Arial" panose="020B0604020202020204" pitchFamily="34" charset="0"/>
                <a:cs typeface="B Nazanin" panose="00000400000000000000" pitchFamily="2" charset="-78"/>
              </a:rPr>
              <a:t>تنها زمانی قابل دستیابی است که همه ذرات در یک “موقعیت ایده‌آل</a:t>
            </a:r>
            <a:r>
              <a:rPr kumimoji="0" lang="en-US" altLang="en-US" sz="1800" b="1" i="0" u="none" strike="noStrike" cap="none" normalizeH="0" baseline="0" dirty="0" smtClean="0">
                <a:ln>
                  <a:noFill/>
                </a:ln>
                <a:solidFill>
                  <a:schemeClr val="tx1"/>
                </a:solidFill>
                <a:effectLst/>
                <a:latin typeface="Arial" panose="020B0604020202020204" pitchFamily="34" charset="0"/>
                <a:cs typeface="B Nazanin" panose="00000400000000000000" pitchFamily="2" charset="-78"/>
              </a:rPr>
              <a:t>” (ideal position) </a:t>
            </a:r>
            <a:r>
              <a:rPr kumimoji="0" lang="ar-SA" altLang="en-US" sz="1800" b="1" i="0" u="none" strike="noStrike" cap="none" normalizeH="0" baseline="0" dirty="0" smtClean="0">
                <a:ln>
                  <a:noFill/>
                </a:ln>
                <a:solidFill>
                  <a:schemeClr val="tx1"/>
                </a:solidFill>
                <a:effectLst/>
                <a:latin typeface="Arial" panose="020B0604020202020204" pitchFamily="34" charset="0"/>
                <a:cs typeface="B Nazanin" panose="00000400000000000000" pitchFamily="2" charset="-78"/>
              </a:rPr>
              <a:t>قرار گیرند</a:t>
            </a:r>
            <a:r>
              <a:rPr kumimoji="0" lang="en-US" altLang="en-US" sz="1800" b="1" i="0" u="none" strike="noStrike" cap="none" normalizeH="0" baseline="0" dirty="0" smtClean="0">
                <a:ln>
                  <a:noFill/>
                </a:ln>
                <a:solidFill>
                  <a:schemeClr val="tx1"/>
                </a:solidFill>
                <a:effectLst/>
                <a:latin typeface="Arial" panose="020B0604020202020204" pitchFamily="34" charset="0"/>
                <a:cs typeface="B Nazanin" panose="00000400000000000000" pitchFamily="2" charset="-78"/>
              </a:rPr>
              <a:t>.</a:t>
            </a:r>
            <a:r>
              <a:rPr kumimoji="0" lang="en-US" altLang="en-US" sz="1800" b="0" i="0" u="none" strike="noStrike" cap="none" normalizeH="0" baseline="0" dirty="0" smtClean="0">
                <a:ln>
                  <a:noFill/>
                </a:ln>
                <a:solidFill>
                  <a:schemeClr val="tx1"/>
                </a:solidFill>
                <a:effectLst/>
                <a:latin typeface="Arial" panose="020B0604020202020204" pitchFamily="34" charset="0"/>
                <a:cs typeface="B Nazanin" panose="00000400000000000000" pitchFamily="2" charset="-78"/>
              </a:rPr>
              <a:t> </a:t>
            </a:r>
            <a:r>
              <a:rPr kumimoji="0" lang="ar-SA" altLang="en-US" sz="1800" b="0" i="0" u="none" strike="noStrike" cap="none" normalizeH="0" baseline="0" dirty="0" smtClean="0">
                <a:ln>
                  <a:noFill/>
                </a:ln>
                <a:solidFill>
                  <a:schemeClr val="tx1"/>
                </a:solidFill>
                <a:effectLst/>
                <a:latin typeface="Arial" panose="020B0604020202020204" pitchFamily="34" charset="0"/>
                <a:cs typeface="B Nazanin" panose="00000400000000000000" pitchFamily="2" charset="-78"/>
              </a:rPr>
              <a:t>منظور از “موقعیت ایده‌آل”، آرایشی است که در آن فضاهای خالی</a:t>
            </a:r>
            <a:r>
              <a:rPr kumimoji="0" lang="en-US" altLang="en-US" sz="1800" b="0" i="0" u="none" strike="noStrike" cap="none" normalizeH="0" baseline="0" dirty="0" smtClean="0">
                <a:ln>
                  <a:noFill/>
                </a:ln>
                <a:solidFill>
                  <a:schemeClr val="tx1"/>
                </a:solidFill>
                <a:effectLst/>
                <a:latin typeface="Arial" panose="020B0604020202020204" pitchFamily="34" charset="0"/>
                <a:cs typeface="B Nazanin" panose="00000400000000000000" pitchFamily="2" charset="-78"/>
              </a:rPr>
              <a:t> (Pores) </a:t>
            </a:r>
            <a:r>
              <a:rPr kumimoji="0" lang="ar-SA" altLang="en-US" sz="1800" b="0" i="0" u="none" strike="noStrike" cap="none" normalizeH="0" baseline="0" dirty="0" smtClean="0">
                <a:ln>
                  <a:noFill/>
                </a:ln>
                <a:solidFill>
                  <a:schemeClr val="tx1"/>
                </a:solidFill>
                <a:effectLst/>
                <a:latin typeface="Arial" panose="020B0604020202020204" pitchFamily="34" charset="0"/>
                <a:cs typeface="B Nazanin" panose="00000400000000000000" pitchFamily="2" charset="-78"/>
              </a:rPr>
              <a:t>بین ذرات به حداقل ممکن رسیده باشد، یعنی بیشترین تعداد ذرات ممکن در کمترین حجم ممکن جای گرفته باشند</a:t>
            </a:r>
            <a:r>
              <a:rPr kumimoji="0" lang="en-US" altLang="en-US" sz="1800" b="0" i="0" u="none" strike="noStrike" cap="none" normalizeH="0" baseline="0" dirty="0" smtClean="0">
                <a:ln>
                  <a:noFill/>
                </a:ln>
                <a:solidFill>
                  <a:schemeClr val="tx1"/>
                </a:solidFill>
                <a:effectLst/>
                <a:latin typeface="Arial" panose="020B0604020202020204" pitchFamily="34" charset="0"/>
                <a:cs typeface="B Nazanin" panose="00000400000000000000" pitchFamily="2" charset="-78"/>
              </a:rPr>
              <a:t>.</a:t>
            </a:r>
          </a:p>
        </p:txBody>
      </p:sp>
      <p:cxnSp>
        <p:nvCxnSpPr>
          <p:cNvPr id="11" name="Straight Connector 10"/>
          <p:cNvCxnSpPr/>
          <p:nvPr/>
        </p:nvCxnSpPr>
        <p:spPr>
          <a:xfrm flipV="1">
            <a:off x="365389" y="2646947"/>
            <a:ext cx="8245211" cy="2130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526962" y="2906952"/>
            <a:ext cx="8245211" cy="2130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410308" y="3251181"/>
            <a:ext cx="8245211" cy="2130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558950" y="3536970"/>
            <a:ext cx="8245211" cy="2130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365389" y="3834107"/>
            <a:ext cx="8245211" cy="2130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365388" y="4447568"/>
            <a:ext cx="8245211" cy="21308"/>
          </a:xfrm>
          <a:prstGeom prst="line">
            <a:avLst/>
          </a:prstGeom>
          <a:ln w="38100">
            <a:solidFill>
              <a:srgbClr val="FF99FF"/>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4782073" y="4129008"/>
            <a:ext cx="4169422" cy="16678"/>
          </a:xfrm>
          <a:prstGeom prst="line">
            <a:avLst/>
          </a:prstGeom>
          <a:ln w="38100">
            <a:solidFill>
              <a:srgbClr val="FF99FF"/>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337521" y="4761667"/>
            <a:ext cx="7639416" cy="4934"/>
          </a:xfrm>
          <a:prstGeom prst="line">
            <a:avLst/>
          </a:prstGeom>
          <a:ln w="38100">
            <a:solidFill>
              <a:srgbClr val="FF99FF"/>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988195" y="5022944"/>
            <a:ext cx="7639416" cy="4934"/>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558950" y="5320669"/>
            <a:ext cx="8392545" cy="4934"/>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441025" y="5581946"/>
            <a:ext cx="8510470" cy="39901"/>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255046" y="5998698"/>
            <a:ext cx="3649756" cy="1104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748005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118</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a:blip r:embed="rId2"/>
          <a:stretch>
            <a:fillRect/>
          </a:stretch>
        </p:blipFill>
        <p:spPr>
          <a:xfrm>
            <a:off x="237564" y="948430"/>
            <a:ext cx="8107681" cy="2640672"/>
          </a:xfrm>
          <a:prstGeom prst="rect">
            <a:avLst/>
          </a:prstGeom>
        </p:spPr>
      </p:pic>
      <p:cxnSp>
        <p:nvCxnSpPr>
          <p:cNvPr id="6" name="Straight Connector 5"/>
          <p:cNvCxnSpPr/>
          <p:nvPr/>
        </p:nvCxnSpPr>
        <p:spPr>
          <a:xfrm>
            <a:off x="489248" y="1151068"/>
            <a:ext cx="765221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8548706" y="845800"/>
            <a:ext cx="3470696" cy="3139321"/>
          </a:xfrm>
          <a:prstGeom prst="rect">
            <a:avLst/>
          </a:prstGeom>
        </p:spPr>
        <p:txBody>
          <a:bodyPr wrap="square">
            <a:spAutoFit/>
          </a:bodyPr>
          <a:lstStyle/>
          <a:p>
            <a:pPr algn="just" rtl="1"/>
            <a:r>
              <a:rPr lang="fa-IR" dirty="0">
                <a:cs typeface="B Nazanin" panose="00000400000000000000" pitchFamily="2" charset="-78"/>
              </a:rPr>
              <a:t>ذرات فولاد به دلیل سختی و الاستیسیته بالاتر، هنگام برخورد با ذرات دیگر یا بستر، انرژی جنبشی خود را عمدتاً به صورت ارتعاش برمی‌گردانند تا تغییر شکل دائمی (پلاستیک) یا تولید گرمای شدید. این خاصیت باعث می‌شود که ذرات در اثر ضربه </a:t>
            </a:r>
            <a:r>
              <a:rPr lang="fa-IR" b="1" dirty="0">
                <a:cs typeface="B Nazanin" panose="00000400000000000000" pitchFamily="2" charset="-78"/>
              </a:rPr>
              <a:t>“جهش” کرده</a:t>
            </a:r>
            <a:r>
              <a:rPr lang="fa-IR" dirty="0">
                <a:cs typeface="B Nazanin" panose="00000400000000000000" pitchFamily="2" charset="-78"/>
              </a:rPr>
              <a:t> و در فضاهای خالی بهینه‌تر مستقر شوند، در حالی که ذرات سربی (که نرم‌تر هستند) انرژی ضربه را بیشتر به صورت تغییر شکل پلاستیک (له شدن یا چسبیدن) جذب کرده و در نتیجه در آرایش‌های کمتر متراکم گیر می‌کنند.</a:t>
            </a:r>
            <a:endParaRPr lang="en-US" dirty="0">
              <a:cs typeface="B Nazanin" panose="00000400000000000000" pitchFamily="2" charset="-78"/>
            </a:endParaRPr>
          </a:p>
        </p:txBody>
      </p:sp>
      <p:cxnSp>
        <p:nvCxnSpPr>
          <p:cNvPr id="9" name="Straight Connector 8"/>
          <p:cNvCxnSpPr/>
          <p:nvPr/>
        </p:nvCxnSpPr>
        <p:spPr>
          <a:xfrm>
            <a:off x="593875" y="1435671"/>
            <a:ext cx="765221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89248" y="1698240"/>
            <a:ext cx="765221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9248" y="1971826"/>
            <a:ext cx="765221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93875" y="2465749"/>
            <a:ext cx="7652217" cy="0"/>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93028" y="2717300"/>
            <a:ext cx="7652217" cy="0"/>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489248" y="2996588"/>
            <a:ext cx="2408188" cy="5315"/>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5632257" y="3264473"/>
            <a:ext cx="2408188" cy="5315"/>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593875" y="3532741"/>
            <a:ext cx="3361180" cy="16874"/>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a:blip r:embed="rId3"/>
          <a:stretch>
            <a:fillRect/>
          </a:stretch>
        </p:blipFill>
        <p:spPr>
          <a:xfrm>
            <a:off x="441025" y="3791740"/>
            <a:ext cx="8846821" cy="2175120"/>
          </a:xfrm>
          <a:prstGeom prst="rect">
            <a:avLst/>
          </a:prstGeom>
        </p:spPr>
      </p:pic>
    </p:spTree>
    <p:extLst>
      <p:ext uri="{BB962C8B-B14F-4D97-AF65-F5344CB8AC3E}">
        <p14:creationId xmlns:p14="http://schemas.microsoft.com/office/powerpoint/2010/main" val="214118450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Compaction </a:t>
            </a:r>
            <a:r>
              <a:rPr lang="en-US" dirty="0" smtClean="0">
                <a:solidFill>
                  <a:srgbClr val="FF00FF"/>
                </a:solidFill>
                <a:latin typeface="Times New Roman" panose="02020603050405020304" pitchFamily="18" charset="0"/>
                <a:cs typeface="Times New Roman" panose="02020603050405020304" pitchFamily="18" charset="0"/>
              </a:rPr>
              <a:t>and Shaping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119</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a:blip r:embed="rId2"/>
          <a:stretch>
            <a:fillRect/>
          </a:stretch>
        </p:blipFill>
        <p:spPr>
          <a:xfrm>
            <a:off x="441025" y="989328"/>
            <a:ext cx="9144001" cy="3720600"/>
          </a:xfrm>
          <a:prstGeom prst="rect">
            <a:avLst/>
          </a:prstGeom>
        </p:spPr>
      </p:pic>
      <p:cxnSp>
        <p:nvCxnSpPr>
          <p:cNvPr id="5" name="Straight Connector 4"/>
          <p:cNvCxnSpPr/>
          <p:nvPr/>
        </p:nvCxnSpPr>
        <p:spPr>
          <a:xfrm flipV="1">
            <a:off x="749147" y="2009910"/>
            <a:ext cx="8449937" cy="39228"/>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04091" y="2314891"/>
            <a:ext cx="2491649" cy="0"/>
          </a:xfrm>
          <a:prstGeom prst="line">
            <a:avLst/>
          </a:prstGeom>
          <a:ln w="38100">
            <a:solidFill>
              <a:srgbClr val="99CC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7348251" y="2303874"/>
            <a:ext cx="1850833" cy="0"/>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895600" y="2588477"/>
            <a:ext cx="6215349" cy="487"/>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49147" y="2862062"/>
            <a:ext cx="8449937" cy="68192"/>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810959" y="3172858"/>
            <a:ext cx="1388124" cy="21547"/>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604091" y="3467991"/>
            <a:ext cx="1445046" cy="2322"/>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2895600" y="3488441"/>
            <a:ext cx="6303484"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604091" y="3800819"/>
            <a:ext cx="8594993" cy="27309"/>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352540" y="4784586"/>
            <a:ext cx="10521108" cy="1569660"/>
          </a:xfrm>
          <a:prstGeom prst="rect">
            <a:avLst/>
          </a:prstGeom>
        </p:spPr>
        <p:txBody>
          <a:bodyPr wrap="square">
            <a:spAutoFit/>
          </a:bodyPr>
          <a:lstStyle/>
          <a:p>
            <a:pPr algn="just" rtl="1"/>
            <a:r>
              <a:rPr lang="fa-IR" sz="1600" b="1" dirty="0">
                <a:latin typeface="Times New Roman" panose="02020603050405020304" pitchFamily="18" charset="0"/>
                <a:cs typeface="B Nazanin" panose="00000400000000000000" pitchFamily="2" charset="-78"/>
              </a:rPr>
              <a:t>مفهوم محیط حامل با نقطه ذوب پایین</a:t>
            </a:r>
          </a:p>
          <a:p>
            <a:pPr algn="just" rtl="1"/>
            <a:r>
              <a:rPr lang="fa-IR" sz="1600" dirty="0">
                <a:latin typeface="Times New Roman" panose="02020603050405020304" pitchFamily="18" charset="0"/>
                <a:cs typeface="B Nazanin" panose="00000400000000000000" pitchFamily="2" charset="-78"/>
              </a:rPr>
              <a:t>این تکنیک، که اغلب در فرآیندهایی مانند </a:t>
            </a:r>
            <a:r>
              <a:rPr lang="fa-IR" sz="1600" b="1" dirty="0">
                <a:latin typeface="Times New Roman" panose="02020603050405020304" pitchFamily="18" charset="0"/>
                <a:cs typeface="B Nazanin" panose="00000400000000000000" pitchFamily="2" charset="-78"/>
              </a:rPr>
              <a:t>قالب‌گیری تزریقی پودر (Powder Injection Moulding - PIM)</a:t>
            </a:r>
            <a:r>
              <a:rPr lang="fa-IR" sz="1600" dirty="0">
                <a:latin typeface="Times New Roman" panose="02020603050405020304" pitchFamily="18" charset="0"/>
                <a:cs typeface="B Nazanin" panose="00000400000000000000" pitchFamily="2" charset="-78"/>
              </a:rPr>
              <a:t> استفاده می‌شود، شامل ترکیب پودر مورد نظر (مانند فلزات، سرامیک‌ها) با یک ماده “حامل” است که:</a:t>
            </a:r>
          </a:p>
          <a:p>
            <a:pPr algn="just" rtl="1">
              <a:buFont typeface="Arial" panose="020B0604020202020204" pitchFamily="34" charset="0"/>
              <a:buChar char="•"/>
            </a:pPr>
            <a:r>
              <a:rPr lang="fa-IR" sz="1600" b="1" dirty="0">
                <a:latin typeface="Times New Roman" panose="02020603050405020304" pitchFamily="18" charset="0"/>
                <a:cs typeface="B Nazanin" panose="00000400000000000000" pitchFamily="2" charset="-78"/>
              </a:rPr>
              <a:t>نقطه ذوب پایین دارد:</a:t>
            </a:r>
            <a:r>
              <a:rPr lang="fa-IR" sz="1600" dirty="0">
                <a:latin typeface="Times New Roman" panose="02020603050405020304" pitchFamily="18" charset="0"/>
                <a:cs typeface="B Nazanin" panose="00000400000000000000" pitchFamily="2" charset="-78"/>
              </a:rPr>
              <a:t> این ماده حامل معمولاً یک پلیمر یا موم است که در دمای نسبتاً پایین ذوب می‌شود.</a:t>
            </a:r>
          </a:p>
          <a:p>
            <a:pPr algn="just" rtl="1">
              <a:buFont typeface="Arial" panose="020B0604020202020204" pitchFamily="34" charset="0"/>
              <a:buChar char="•"/>
            </a:pPr>
            <a:r>
              <a:rPr lang="fa-IR" sz="1600" b="1" dirty="0">
                <a:latin typeface="Times New Roman" panose="02020603050405020304" pitchFamily="18" charset="0"/>
                <a:cs typeface="B Nazanin" panose="00000400000000000000" pitchFamily="2" charset="-78"/>
              </a:rPr>
              <a:t>عملکرد:</a:t>
            </a:r>
            <a:r>
              <a:rPr lang="fa-IR" sz="1600" dirty="0">
                <a:latin typeface="Times New Roman" panose="02020603050405020304" pitchFamily="18" charset="0"/>
                <a:cs typeface="B Nazanin" panose="00000400000000000000" pitchFamily="2" charset="-78"/>
              </a:rPr>
              <a:t> این محیط حامل به عنوان یک “روان‌کننده” و “چسب” عمل می‌کند و به پودر اجازه می‌دهد تا به صورت یک مخلوط همگن (Slurry یا Feedstock) درآید. این کار ویسکوزیته مخلوط را برای عملیاتی مانند تزریق (Injection) تنظیم می‌کند.</a:t>
            </a:r>
          </a:p>
        </p:txBody>
      </p:sp>
    </p:spTree>
    <p:extLst>
      <p:ext uri="{BB962C8B-B14F-4D97-AF65-F5344CB8AC3E}">
        <p14:creationId xmlns:p14="http://schemas.microsoft.com/office/powerpoint/2010/main" val="26958181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151068"/>
            <a:ext cx="10515600" cy="5411097"/>
          </a:xfrm>
        </p:spPr>
        <p:txBody>
          <a:bodyPr>
            <a:normAutofit/>
          </a:bodyPr>
          <a:lstStyle/>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marL="0" indent="0">
              <a:buNone/>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sz="3200"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en-US" sz="32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12</a:t>
            </a:fld>
            <a:endParaRPr lang="fa-IR" dirty="0"/>
          </a:p>
        </p:txBody>
      </p:sp>
      <p:sp>
        <p:nvSpPr>
          <p:cNvPr id="5" name="Rectangle 4"/>
          <p:cNvSpPr/>
          <p:nvPr/>
        </p:nvSpPr>
        <p:spPr>
          <a:xfrm>
            <a:off x="284907" y="837783"/>
            <a:ext cx="11278907" cy="5831853"/>
          </a:xfrm>
          <a:prstGeom prst="rect">
            <a:avLst/>
          </a:prstGeom>
        </p:spPr>
        <p:txBody>
          <a:bodyPr wrap="square">
            <a:spAutoFit/>
          </a:bodyPr>
          <a:lstStyle/>
          <a:p>
            <a:pPr algn="just">
              <a:lnSpc>
                <a:spcPct val="150000"/>
              </a:lnSpc>
            </a:pPr>
            <a:r>
              <a:rPr lang="en-US" sz="2800" dirty="0">
                <a:solidFill>
                  <a:srgbClr val="000000"/>
                </a:solidFill>
                <a:latin typeface="Times New Roman" panose="02020603050405020304" pitchFamily="18" charset="0"/>
                <a:cs typeface="Times New Roman" panose="02020603050405020304" pitchFamily="18" charset="0"/>
              </a:rPr>
              <a:t>Particle shape is widely varied and determined by the methods of production; the desired particle size is obtained by regulating the conditions of manufacture. </a:t>
            </a:r>
            <a:endParaRPr lang="en-US" sz="2800" dirty="0" smtClean="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en-US" sz="2800" dirty="0" smtClean="0">
                <a:solidFill>
                  <a:srgbClr val="000000"/>
                </a:solidFill>
                <a:latin typeface="Times New Roman" panose="02020603050405020304" pitchFamily="18" charset="0"/>
                <a:cs typeface="Times New Roman" panose="02020603050405020304" pitchFamily="18" charset="0"/>
              </a:rPr>
              <a:t>Particles </a:t>
            </a:r>
            <a:r>
              <a:rPr lang="en-US" sz="2800" dirty="0">
                <a:solidFill>
                  <a:srgbClr val="000000"/>
                </a:solidFill>
                <a:latin typeface="Times New Roman" panose="02020603050405020304" pitchFamily="18" charset="0"/>
                <a:cs typeface="Times New Roman" panose="02020603050405020304" pitchFamily="18" charset="0"/>
              </a:rPr>
              <a:t>are divided according to their shape into three basic groups</a:t>
            </a:r>
            <a:r>
              <a:rPr lang="en-US" sz="2800" dirty="0" smtClean="0">
                <a:solidFill>
                  <a:srgbClr val="000000"/>
                </a:solidFill>
                <a:latin typeface="Times New Roman" panose="02020603050405020304" pitchFamily="18" charset="0"/>
                <a:cs typeface="Times New Roman" panose="02020603050405020304" pitchFamily="18" charset="0"/>
              </a:rPr>
              <a:t>:</a:t>
            </a:r>
          </a:p>
          <a:p>
            <a:pPr algn="just">
              <a:lnSpc>
                <a:spcPct val="150000"/>
              </a:lnSpc>
            </a:pPr>
            <a:r>
              <a:rPr lang="en-US" sz="2800" dirty="0" smtClean="0">
                <a:solidFill>
                  <a:srgbClr val="000000"/>
                </a:solidFill>
                <a:latin typeface="Times New Roman" panose="02020603050405020304" pitchFamily="18" charset="0"/>
                <a:cs typeface="Times New Roman" panose="02020603050405020304" pitchFamily="18" charset="0"/>
              </a:rPr>
              <a:t>(</a:t>
            </a:r>
            <a:r>
              <a:rPr lang="en-US" sz="2800" dirty="0">
                <a:solidFill>
                  <a:srgbClr val="000000"/>
                </a:solidFill>
                <a:latin typeface="Times New Roman" panose="02020603050405020304" pitchFamily="18" charset="0"/>
                <a:cs typeface="Times New Roman" panose="02020603050405020304" pitchFamily="18" charset="0"/>
              </a:rPr>
              <a:t>1 ) hair or needle-shaped, the lengths of which considerably exceed their other dimensions</a:t>
            </a:r>
            <a:r>
              <a:rPr lang="en-US" sz="2800" dirty="0" smtClean="0">
                <a:solidFill>
                  <a:srgbClr val="000000"/>
                </a:solidFill>
                <a:latin typeface="Times New Roman" panose="02020603050405020304" pitchFamily="18" charset="0"/>
                <a:cs typeface="Times New Roman" panose="02020603050405020304" pitchFamily="18" charset="0"/>
              </a:rPr>
              <a:t>;</a:t>
            </a:r>
          </a:p>
          <a:p>
            <a:pPr algn="just">
              <a:lnSpc>
                <a:spcPct val="150000"/>
              </a:lnSpc>
            </a:pPr>
            <a:r>
              <a:rPr lang="en-US" sz="2800" dirty="0" smtClean="0">
                <a:solidFill>
                  <a:srgbClr val="000000"/>
                </a:solidFill>
                <a:latin typeface="Times New Roman" panose="02020603050405020304" pitchFamily="18" charset="0"/>
                <a:cs typeface="Times New Roman" panose="02020603050405020304" pitchFamily="18" charset="0"/>
              </a:rPr>
              <a:t>(</a:t>
            </a:r>
            <a:r>
              <a:rPr lang="en-US" sz="2800" dirty="0">
                <a:solidFill>
                  <a:srgbClr val="000000"/>
                </a:solidFill>
                <a:latin typeface="Times New Roman" panose="02020603050405020304" pitchFamily="18" charset="0"/>
                <a:cs typeface="Times New Roman" panose="02020603050405020304" pitchFamily="18" charset="0"/>
              </a:rPr>
              <a:t>2) flat (flakes or leaves) whose length and breadth are many times greater than their thickness</a:t>
            </a:r>
            <a:r>
              <a:rPr lang="en-US" sz="2800" dirty="0" smtClean="0">
                <a:solidFill>
                  <a:srgbClr val="000000"/>
                </a:solidFill>
                <a:latin typeface="Times New Roman" panose="02020603050405020304" pitchFamily="18" charset="0"/>
                <a:cs typeface="Times New Roman" panose="02020603050405020304" pitchFamily="18" charset="0"/>
              </a:rPr>
              <a:t>;</a:t>
            </a:r>
          </a:p>
          <a:p>
            <a:pPr algn="just">
              <a:lnSpc>
                <a:spcPct val="150000"/>
              </a:lnSpc>
            </a:pPr>
            <a:r>
              <a:rPr lang="en-US" sz="2800" dirty="0" smtClean="0">
                <a:solidFill>
                  <a:srgbClr val="000000"/>
                </a:solidFill>
                <a:latin typeface="Times New Roman" panose="02020603050405020304" pitchFamily="18" charset="0"/>
                <a:cs typeface="Times New Roman" panose="02020603050405020304" pitchFamily="18" charset="0"/>
              </a:rPr>
              <a:t>(</a:t>
            </a:r>
            <a:r>
              <a:rPr lang="en-US" sz="2800" dirty="0">
                <a:solidFill>
                  <a:srgbClr val="000000"/>
                </a:solidFill>
                <a:latin typeface="Times New Roman" panose="02020603050405020304" pitchFamily="18" charset="0"/>
                <a:cs typeface="Times New Roman" panose="02020603050405020304" pitchFamily="18" charset="0"/>
              </a:rPr>
              <a:t>3) </a:t>
            </a:r>
            <a:r>
              <a:rPr lang="en-US" sz="2800" dirty="0" err="1">
                <a:solidFill>
                  <a:srgbClr val="000000"/>
                </a:solidFill>
                <a:latin typeface="Times New Roman" panose="02020603050405020304" pitchFamily="18" charset="0"/>
                <a:cs typeface="Times New Roman" panose="02020603050405020304" pitchFamily="18" charset="0"/>
              </a:rPr>
              <a:t>equiaxed</a:t>
            </a:r>
            <a:r>
              <a:rPr lang="en-US" sz="2800" dirty="0">
                <a:solidFill>
                  <a:srgbClr val="000000"/>
                </a:solidFill>
                <a:latin typeface="Times New Roman" panose="02020603050405020304" pitchFamily="18" charset="0"/>
                <a:cs typeface="Times New Roman" panose="02020603050405020304" pitchFamily="18" charset="0"/>
              </a:rPr>
              <a:t>, which are roughly identical in all dimensions.</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0996994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Compaction </a:t>
            </a:r>
            <a:r>
              <a:rPr lang="en-US" dirty="0" smtClean="0">
                <a:solidFill>
                  <a:srgbClr val="FF00FF"/>
                </a:solidFill>
                <a:latin typeface="Times New Roman" panose="02020603050405020304" pitchFamily="18" charset="0"/>
                <a:cs typeface="Times New Roman" panose="02020603050405020304" pitchFamily="18" charset="0"/>
              </a:rPr>
              <a:t>and Shaping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120</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a:blip r:embed="rId2"/>
          <a:stretch>
            <a:fillRect/>
          </a:stretch>
        </p:blipFill>
        <p:spPr>
          <a:xfrm>
            <a:off x="216647" y="1151068"/>
            <a:ext cx="8801101" cy="3920941"/>
          </a:xfrm>
          <a:prstGeom prst="rect">
            <a:avLst/>
          </a:prstGeom>
        </p:spPr>
      </p:pic>
      <p:pic>
        <p:nvPicPr>
          <p:cNvPr id="5" name="Picture 4"/>
          <p:cNvPicPr>
            <a:picLocks noChangeAspect="1"/>
          </p:cNvPicPr>
          <p:nvPr/>
        </p:nvPicPr>
        <p:blipFill>
          <a:blip r:embed="rId3"/>
          <a:stretch>
            <a:fillRect/>
          </a:stretch>
        </p:blipFill>
        <p:spPr>
          <a:xfrm>
            <a:off x="216647" y="5072009"/>
            <a:ext cx="9006841" cy="1459620"/>
          </a:xfrm>
          <a:prstGeom prst="rect">
            <a:avLst/>
          </a:prstGeom>
        </p:spPr>
      </p:pic>
      <p:cxnSp>
        <p:nvCxnSpPr>
          <p:cNvPr id="6" name="Straight Connector 5"/>
          <p:cNvCxnSpPr/>
          <p:nvPr/>
        </p:nvCxnSpPr>
        <p:spPr>
          <a:xfrm flipV="1">
            <a:off x="319700" y="2622014"/>
            <a:ext cx="8594993" cy="27309"/>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422570" y="2906617"/>
            <a:ext cx="8594993" cy="27309"/>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319699" y="3191220"/>
            <a:ext cx="8594993" cy="27309"/>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319698" y="3462168"/>
            <a:ext cx="8594993" cy="27309"/>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216647" y="4377563"/>
            <a:ext cx="8594993" cy="27309"/>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4"/>
          <a:stretch>
            <a:fillRect/>
          </a:stretch>
        </p:blipFill>
        <p:spPr>
          <a:xfrm>
            <a:off x="9705859" y="42093"/>
            <a:ext cx="2317695" cy="2246463"/>
          </a:xfrm>
          <a:prstGeom prst="rect">
            <a:avLst/>
          </a:prstGeom>
        </p:spPr>
      </p:pic>
      <p:cxnSp>
        <p:nvCxnSpPr>
          <p:cNvPr id="12" name="Straight Connector 11"/>
          <p:cNvCxnSpPr/>
          <p:nvPr/>
        </p:nvCxnSpPr>
        <p:spPr>
          <a:xfrm flipV="1">
            <a:off x="216647" y="4686002"/>
            <a:ext cx="8594993" cy="27309"/>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834291" y="5595303"/>
            <a:ext cx="7080400" cy="32258"/>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2090251" y="4986929"/>
            <a:ext cx="7080400" cy="32258"/>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441025" y="5271532"/>
            <a:ext cx="8370615" cy="44116"/>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sp>
        <p:nvSpPr>
          <p:cNvPr id="18" name="Rectangle 1"/>
          <p:cNvSpPr>
            <a:spLocks noChangeArrowheads="1"/>
          </p:cNvSpPr>
          <p:nvPr/>
        </p:nvSpPr>
        <p:spPr bwMode="auto">
          <a:xfrm rot="10800000" flipV="1">
            <a:off x="8973132" y="2641853"/>
            <a:ext cx="3050421" cy="329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1" eaLnBrk="0" fontAlgn="base" latinLnBrk="0" hangingPunct="0">
              <a:lnSpc>
                <a:spcPct val="100000"/>
              </a:lnSpc>
              <a:spcBef>
                <a:spcPct val="0"/>
              </a:spcBef>
              <a:spcAft>
                <a:spcPct val="0"/>
              </a:spcAft>
              <a:buClrTx/>
              <a:buSzTx/>
              <a:buFontTx/>
              <a:buChar char="•"/>
              <a:tabLst/>
            </a:pPr>
            <a:r>
              <a:rPr kumimoji="0" lang="ar-SA" altLang="en-US" sz="1600" b="1" i="0" u="none" strike="noStrike" cap="none" normalizeH="0" dirty="0" smtClean="0">
                <a:ln>
                  <a:noFill/>
                </a:ln>
                <a:solidFill>
                  <a:schemeClr val="tx1"/>
                </a:solidFill>
                <a:effectLst/>
                <a:latin typeface="Times New Roman" panose="02020603050405020304" pitchFamily="18" charset="0"/>
                <a:cs typeface="B Nazanin" panose="00000400000000000000" pitchFamily="2" charset="-78"/>
              </a:rPr>
              <a:t>پل‌بندی چیست؟</a:t>
            </a:r>
            <a:r>
              <a:rPr kumimoji="0" lang="en-US" altLang="en-US" sz="1600" b="0" i="0" u="none" strike="noStrike" cap="none" normalizeH="0" dirty="0" smtClean="0">
                <a:ln>
                  <a:noFill/>
                </a:ln>
                <a:solidFill>
                  <a:schemeClr val="tx1"/>
                </a:solidFill>
                <a:effectLst/>
                <a:latin typeface="Times New Roman" panose="02020603050405020304" pitchFamily="18" charset="0"/>
                <a:cs typeface="B Nazanin" panose="00000400000000000000" pitchFamily="2" charset="-78"/>
              </a:rPr>
              <a:t> </a:t>
            </a:r>
            <a:r>
              <a:rPr kumimoji="0" lang="ar-SA" altLang="en-US" sz="1600" b="0" i="0" u="none" strike="noStrike" cap="none" normalizeH="0" dirty="0" smtClean="0">
                <a:ln>
                  <a:noFill/>
                </a:ln>
                <a:solidFill>
                  <a:schemeClr val="tx1"/>
                </a:solidFill>
                <a:effectLst/>
                <a:latin typeface="Times New Roman" panose="02020603050405020304" pitchFamily="18" charset="0"/>
                <a:cs typeface="B Nazanin" panose="00000400000000000000" pitchFamily="2" charset="-78"/>
              </a:rPr>
              <a:t>این پدیده زمانی رخ می‌دهد که ذرات پودر (به ویژه ذرات با اندازه‌های متوسط یا درشت) هنگام ریختن در یک ظرف، به جای نشستن در حفره‌های کوچک موجود، بر روی یکدیگر در فضاهای بزرگتر قرار گرفته و مانند دهانه یک پل، یک ساختار قفسی موقت ایجاد می‌کنند</a:t>
            </a:r>
            <a:r>
              <a:rPr kumimoji="0" lang="en-US" altLang="en-US" sz="1600" b="0" i="0" u="none" strike="noStrike" cap="none" normalizeH="0" dirty="0" smtClean="0">
                <a:ln>
                  <a:noFill/>
                </a:ln>
                <a:solidFill>
                  <a:schemeClr val="tx1"/>
                </a:solidFill>
                <a:effectLst/>
                <a:latin typeface="Times New Roman" panose="02020603050405020304" pitchFamily="18" charset="0"/>
                <a:cs typeface="B Nazanin" panose="00000400000000000000" pitchFamily="2" charset="-78"/>
              </a:rPr>
              <a:t>. </a:t>
            </a:r>
          </a:p>
          <a:p>
            <a:pPr marL="0" marR="0" lvl="0" indent="0" algn="just" defTabSz="914400" rtl="1" eaLnBrk="0" fontAlgn="base" latinLnBrk="0" hangingPunct="0">
              <a:lnSpc>
                <a:spcPct val="100000"/>
              </a:lnSpc>
              <a:spcBef>
                <a:spcPct val="0"/>
              </a:spcBef>
              <a:spcAft>
                <a:spcPct val="0"/>
              </a:spcAft>
              <a:buClrTx/>
              <a:buSzTx/>
              <a:buFontTx/>
              <a:buChar char="•"/>
              <a:tabLst/>
            </a:pPr>
            <a:r>
              <a:rPr kumimoji="0" lang="ar-SA" altLang="en-US" sz="1600" b="1" i="0" u="none" strike="noStrike" cap="none" normalizeH="0" dirty="0" smtClean="0">
                <a:ln>
                  <a:noFill/>
                </a:ln>
                <a:solidFill>
                  <a:schemeClr val="tx1"/>
                </a:solidFill>
                <a:effectLst/>
                <a:latin typeface="Times New Roman" panose="02020603050405020304" pitchFamily="18" charset="0"/>
                <a:cs typeface="B Nazanin" panose="00000400000000000000" pitchFamily="2" charset="-78"/>
              </a:rPr>
              <a:t>نتیجه</a:t>
            </a:r>
            <a:r>
              <a:rPr kumimoji="0" lang="en-US" altLang="en-US" sz="1600" b="1" i="0" u="none" strike="noStrike" cap="none" normalizeH="0" dirty="0" smtClean="0">
                <a:ln>
                  <a:noFill/>
                </a:ln>
                <a:solidFill>
                  <a:schemeClr val="tx1"/>
                </a:solidFill>
                <a:effectLst/>
                <a:latin typeface="Times New Roman" panose="02020603050405020304" pitchFamily="18" charset="0"/>
                <a:cs typeface="B Nazanin" panose="00000400000000000000" pitchFamily="2" charset="-78"/>
              </a:rPr>
              <a:t>:</a:t>
            </a:r>
            <a:r>
              <a:rPr kumimoji="0" lang="en-US" altLang="en-US" sz="1600" b="0" i="0" u="none" strike="noStrike" cap="none" normalizeH="0" dirty="0" smtClean="0">
                <a:ln>
                  <a:noFill/>
                </a:ln>
                <a:solidFill>
                  <a:schemeClr val="tx1"/>
                </a:solidFill>
                <a:effectLst/>
                <a:latin typeface="Times New Roman" panose="02020603050405020304" pitchFamily="18" charset="0"/>
                <a:cs typeface="B Nazanin" panose="00000400000000000000" pitchFamily="2" charset="-78"/>
              </a:rPr>
              <a:t> </a:t>
            </a:r>
            <a:r>
              <a:rPr kumimoji="0" lang="ar-SA" altLang="en-US" sz="1600" b="0" i="0" u="none" strike="noStrike" cap="none" normalizeH="0" dirty="0" smtClean="0">
                <a:ln>
                  <a:noFill/>
                </a:ln>
                <a:solidFill>
                  <a:schemeClr val="tx1"/>
                </a:solidFill>
                <a:effectLst/>
                <a:latin typeface="Times New Roman" panose="02020603050405020304" pitchFamily="18" charset="0"/>
                <a:cs typeface="B Nazanin" panose="00000400000000000000" pitchFamily="2" charset="-78"/>
              </a:rPr>
              <a:t>این ساختارهای پل‌بندی شده، فضاهای خالی</a:t>
            </a:r>
            <a:r>
              <a:rPr kumimoji="0" lang="en-US" altLang="en-US" sz="1600" b="0" i="0" u="none" strike="noStrike" cap="none" normalizeH="0" dirty="0" smtClean="0">
                <a:ln>
                  <a:noFill/>
                </a:ln>
                <a:solidFill>
                  <a:schemeClr val="tx1"/>
                </a:solidFill>
                <a:effectLst/>
                <a:latin typeface="Times New Roman" panose="02020603050405020304" pitchFamily="18" charset="0"/>
                <a:cs typeface="B Nazanin" panose="00000400000000000000" pitchFamily="2" charset="-78"/>
              </a:rPr>
              <a:t> (Voids) </a:t>
            </a:r>
            <a:r>
              <a:rPr kumimoji="0" lang="ar-SA" altLang="en-US" sz="1600" b="0" i="0" u="none" strike="noStrike" cap="none" normalizeH="0" dirty="0" smtClean="0">
                <a:ln>
                  <a:noFill/>
                </a:ln>
                <a:solidFill>
                  <a:schemeClr val="tx1"/>
                </a:solidFill>
                <a:effectLst/>
                <a:latin typeface="Times New Roman" panose="02020603050405020304" pitchFamily="18" charset="0"/>
                <a:cs typeface="B Nazanin" panose="00000400000000000000" pitchFamily="2" charset="-78"/>
              </a:rPr>
              <a:t>زیادی را در توده پودر به دام می‌اندازند و اجازه نمی‌دهند که ذرات به طور کامل در کنار یکدیگر فشرده شوند، در نتیجه</a:t>
            </a:r>
            <a:r>
              <a:rPr kumimoji="0" lang="en-US" altLang="en-US" sz="1600" b="0" i="0" u="none" strike="noStrike" cap="none" normalizeH="0" dirty="0" smtClean="0">
                <a:ln>
                  <a:noFill/>
                </a:ln>
                <a:solidFill>
                  <a:schemeClr val="tx1"/>
                </a:solidFill>
                <a:effectLst/>
                <a:latin typeface="Times New Roman" panose="02020603050405020304" pitchFamily="18" charset="0"/>
                <a:cs typeface="B Nazanin" panose="00000400000000000000" pitchFamily="2" charset="-78"/>
              </a:rPr>
              <a:t> </a:t>
            </a:r>
            <a:r>
              <a:rPr kumimoji="0" lang="ar-SA" altLang="en-US" sz="1600" b="1" i="0" u="none" strike="noStrike" cap="none" normalizeH="0" dirty="0" smtClean="0">
                <a:ln>
                  <a:noFill/>
                </a:ln>
                <a:solidFill>
                  <a:schemeClr val="tx1"/>
                </a:solidFill>
                <a:effectLst/>
                <a:latin typeface="Times New Roman" panose="02020603050405020304" pitchFamily="18" charset="0"/>
                <a:cs typeface="B Nazanin" panose="00000400000000000000" pitchFamily="2" charset="-78"/>
              </a:rPr>
              <a:t>چگالی ظاهری</a:t>
            </a:r>
            <a:r>
              <a:rPr kumimoji="0" lang="en-US" altLang="en-US" sz="1600" b="1" i="0" u="none" strike="noStrike" cap="none" normalizeH="0" dirty="0" smtClean="0">
                <a:ln>
                  <a:noFill/>
                </a:ln>
                <a:solidFill>
                  <a:schemeClr val="tx1"/>
                </a:solidFill>
                <a:effectLst/>
                <a:latin typeface="Times New Roman" panose="02020603050405020304" pitchFamily="18" charset="0"/>
                <a:cs typeface="B Nazanin" panose="00000400000000000000" pitchFamily="2" charset="-78"/>
              </a:rPr>
              <a:t> (Bulk Density) </a:t>
            </a:r>
            <a:r>
              <a:rPr kumimoji="0" lang="ar-SA" altLang="en-US" sz="1600" b="1" i="0" u="none" strike="noStrike" cap="none" normalizeH="0" dirty="0" smtClean="0">
                <a:ln>
                  <a:noFill/>
                </a:ln>
                <a:solidFill>
                  <a:schemeClr val="tx1"/>
                </a:solidFill>
                <a:effectLst/>
                <a:latin typeface="Times New Roman" panose="02020603050405020304" pitchFamily="18" charset="0"/>
                <a:cs typeface="B Nazanin" panose="00000400000000000000" pitchFamily="2" charset="-78"/>
              </a:rPr>
              <a:t>به شدت کاهش می‌یابد</a:t>
            </a:r>
            <a:r>
              <a:rPr kumimoji="0" lang="en-US" altLang="en-US" sz="1600" b="0" i="0" u="none" strike="noStrike" cap="none" normalizeH="0" dirty="0" smtClean="0">
                <a:ln>
                  <a:noFill/>
                </a:ln>
                <a:solidFill>
                  <a:schemeClr val="tx1"/>
                </a:solidFill>
                <a:effectLst/>
                <a:latin typeface="Times New Roman" panose="02020603050405020304" pitchFamily="18" charset="0"/>
                <a:cs typeface="B Nazanin" panose="00000400000000000000" pitchFamily="2" charset="-78"/>
              </a:rPr>
              <a:t>.</a:t>
            </a:r>
          </a:p>
        </p:txBody>
      </p:sp>
      <p:cxnSp>
        <p:nvCxnSpPr>
          <p:cNvPr id="19" name="Straight Connector 18"/>
          <p:cNvCxnSpPr/>
          <p:nvPr/>
        </p:nvCxnSpPr>
        <p:spPr>
          <a:xfrm>
            <a:off x="319698" y="5900983"/>
            <a:ext cx="8491942" cy="1341"/>
          </a:xfrm>
          <a:prstGeom prst="line">
            <a:avLst/>
          </a:prstGeom>
          <a:ln w="38100">
            <a:solidFill>
              <a:srgbClr val="00CC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74095" y="6209422"/>
            <a:ext cx="8491942" cy="1341"/>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318482" y="6481711"/>
            <a:ext cx="5994183" cy="56530"/>
          </a:xfrm>
          <a:prstGeom prst="line">
            <a:avLst/>
          </a:prstGeom>
          <a:ln w="38100">
            <a:solidFill>
              <a:srgbClr val="00CC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074775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Compaction </a:t>
            </a:r>
            <a:r>
              <a:rPr lang="en-US" dirty="0" smtClean="0">
                <a:solidFill>
                  <a:srgbClr val="FF00FF"/>
                </a:solidFill>
                <a:latin typeface="Times New Roman" panose="02020603050405020304" pitchFamily="18" charset="0"/>
                <a:cs typeface="Times New Roman" panose="02020603050405020304" pitchFamily="18" charset="0"/>
              </a:rPr>
              <a:t>and Shaping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121</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a:blip r:embed="rId2"/>
          <a:stretch>
            <a:fillRect/>
          </a:stretch>
        </p:blipFill>
        <p:spPr>
          <a:xfrm>
            <a:off x="193040" y="853549"/>
            <a:ext cx="9098281" cy="2175120"/>
          </a:xfrm>
          <a:prstGeom prst="rect">
            <a:avLst/>
          </a:prstGeom>
        </p:spPr>
      </p:pic>
      <p:pic>
        <p:nvPicPr>
          <p:cNvPr id="5" name="Picture 4"/>
          <p:cNvPicPr>
            <a:picLocks noChangeAspect="1"/>
          </p:cNvPicPr>
          <p:nvPr/>
        </p:nvPicPr>
        <p:blipFill>
          <a:blip r:embed="rId3"/>
          <a:stretch>
            <a:fillRect/>
          </a:stretch>
        </p:blipFill>
        <p:spPr>
          <a:xfrm>
            <a:off x="238759" y="3028669"/>
            <a:ext cx="9006841" cy="2610144"/>
          </a:xfrm>
          <a:prstGeom prst="rect">
            <a:avLst/>
          </a:prstGeom>
        </p:spPr>
      </p:pic>
    </p:spTree>
    <p:extLst>
      <p:ext uri="{BB962C8B-B14F-4D97-AF65-F5344CB8AC3E}">
        <p14:creationId xmlns:p14="http://schemas.microsoft.com/office/powerpoint/2010/main" val="54567439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Compaction </a:t>
            </a:r>
            <a:r>
              <a:rPr lang="en-US" dirty="0" smtClean="0">
                <a:solidFill>
                  <a:srgbClr val="FF00FF"/>
                </a:solidFill>
                <a:latin typeface="Times New Roman" panose="02020603050405020304" pitchFamily="18" charset="0"/>
                <a:cs typeface="Times New Roman" panose="02020603050405020304" pitchFamily="18" charset="0"/>
              </a:rPr>
              <a:t>and Shaping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122</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a:blip r:embed="rId2"/>
          <a:stretch>
            <a:fillRect/>
          </a:stretch>
        </p:blipFill>
        <p:spPr>
          <a:xfrm>
            <a:off x="185271" y="843237"/>
            <a:ext cx="7197164" cy="6014764"/>
          </a:xfrm>
          <a:prstGeom prst="rect">
            <a:avLst/>
          </a:prstGeom>
        </p:spPr>
      </p:pic>
    </p:spTree>
    <p:extLst>
      <p:ext uri="{BB962C8B-B14F-4D97-AF65-F5344CB8AC3E}">
        <p14:creationId xmlns:p14="http://schemas.microsoft.com/office/powerpoint/2010/main" val="4141856855"/>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Compaction </a:t>
            </a:r>
            <a:r>
              <a:rPr lang="en-US" dirty="0" smtClean="0">
                <a:solidFill>
                  <a:srgbClr val="FF00FF"/>
                </a:solidFill>
                <a:latin typeface="Times New Roman" panose="02020603050405020304" pitchFamily="18" charset="0"/>
                <a:cs typeface="Times New Roman" panose="02020603050405020304" pitchFamily="18" charset="0"/>
              </a:rPr>
              <a:t>and Shaping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123</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a:blip r:embed="rId2"/>
          <a:stretch>
            <a:fillRect/>
          </a:stretch>
        </p:blipFill>
        <p:spPr>
          <a:xfrm>
            <a:off x="159871" y="803915"/>
            <a:ext cx="7451164" cy="6054086"/>
          </a:xfrm>
          <a:prstGeom prst="rect">
            <a:avLst/>
          </a:prstGeom>
        </p:spPr>
      </p:pic>
    </p:spTree>
    <p:extLst>
      <p:ext uri="{BB962C8B-B14F-4D97-AF65-F5344CB8AC3E}">
        <p14:creationId xmlns:p14="http://schemas.microsoft.com/office/powerpoint/2010/main" val="129807634"/>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Compaction </a:t>
            </a:r>
            <a:r>
              <a:rPr lang="en-US" dirty="0" smtClean="0">
                <a:solidFill>
                  <a:srgbClr val="FF00FF"/>
                </a:solidFill>
                <a:latin typeface="Times New Roman" panose="02020603050405020304" pitchFamily="18" charset="0"/>
                <a:cs typeface="Times New Roman" panose="02020603050405020304" pitchFamily="18" charset="0"/>
              </a:rPr>
              <a:t>and Shaping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124</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a:blip r:embed="rId2"/>
          <a:stretch>
            <a:fillRect/>
          </a:stretch>
        </p:blipFill>
        <p:spPr>
          <a:xfrm>
            <a:off x="0" y="1151069"/>
            <a:ext cx="8794371" cy="4381868"/>
          </a:xfrm>
          <a:prstGeom prst="rect">
            <a:avLst/>
          </a:prstGeom>
        </p:spPr>
      </p:pic>
    </p:spTree>
    <p:extLst>
      <p:ext uri="{BB962C8B-B14F-4D97-AF65-F5344CB8AC3E}">
        <p14:creationId xmlns:p14="http://schemas.microsoft.com/office/powerpoint/2010/main" val="1220162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151068"/>
            <a:ext cx="10515600" cy="5411097"/>
          </a:xfrm>
        </p:spPr>
        <p:txBody>
          <a:bodyPr>
            <a:normAutofit/>
          </a:bodyPr>
          <a:lstStyle/>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marL="0" indent="0">
              <a:buNone/>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sz="3200"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en-US" sz="32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13</a:t>
            </a:fld>
            <a:endParaRPr lang="fa-IR" dirty="0"/>
          </a:p>
        </p:txBody>
      </p:sp>
      <p:sp>
        <p:nvSpPr>
          <p:cNvPr id="5" name="Rectangle 4"/>
          <p:cNvSpPr/>
          <p:nvPr/>
        </p:nvSpPr>
        <p:spPr>
          <a:xfrm>
            <a:off x="100361" y="1378841"/>
            <a:ext cx="11563814" cy="5262979"/>
          </a:xfrm>
          <a:prstGeom prst="rect">
            <a:avLst/>
          </a:prstGeom>
        </p:spPr>
        <p:txBody>
          <a:bodyPr wrap="square">
            <a:spAutoFit/>
          </a:bodyPr>
          <a:lstStyle/>
          <a:p>
            <a:pPr algn="just"/>
            <a:r>
              <a:rPr lang="en-US" sz="2400" dirty="0">
                <a:solidFill>
                  <a:srgbClr val="000000"/>
                </a:solidFill>
                <a:latin typeface="Times New Roman" panose="02020603050405020304" pitchFamily="18" charset="0"/>
                <a:cs typeface="Times New Roman" panose="02020603050405020304" pitchFamily="18" charset="0"/>
              </a:rPr>
              <a:t>Powders of the same chemical composition, but with different physical characteristics, are sharply distinguished by technological properties, i.e. by their behaviour during processing</a:t>
            </a:r>
            <a:r>
              <a:rPr lang="en-US" sz="2400" dirty="0" smtClean="0">
                <a:solidFill>
                  <a:srgbClr val="000000"/>
                </a:solidFill>
                <a:latin typeface="Times New Roman" panose="02020603050405020304" pitchFamily="18" charset="0"/>
                <a:cs typeface="Times New Roman" panose="02020603050405020304" pitchFamily="18" charset="0"/>
              </a:rPr>
              <a:t>.</a:t>
            </a:r>
          </a:p>
          <a:p>
            <a:pPr algn="just"/>
            <a:r>
              <a:rPr lang="en-US" sz="2400" dirty="0" smtClean="0">
                <a:solidFill>
                  <a:srgbClr val="000000"/>
                </a:solidFill>
                <a:latin typeface="Times New Roman" panose="02020603050405020304" pitchFamily="18" charset="0"/>
                <a:cs typeface="Times New Roman" panose="02020603050405020304" pitchFamily="18" charset="0"/>
              </a:rPr>
              <a:t>Production </a:t>
            </a:r>
            <a:r>
              <a:rPr lang="en-US" sz="2400" dirty="0">
                <a:solidFill>
                  <a:srgbClr val="000000"/>
                </a:solidFill>
                <a:latin typeface="Times New Roman" panose="02020603050405020304" pitchFamily="18" charset="0"/>
                <a:cs typeface="Times New Roman" panose="02020603050405020304" pitchFamily="18" charset="0"/>
              </a:rPr>
              <a:t>methods and the fields of application for powders are determined with powder properties (shape</a:t>
            </a:r>
            <a:r>
              <a:rPr lang="en-US" sz="2400" dirty="0" smtClean="0">
                <a:solidFill>
                  <a:srgbClr val="000000"/>
                </a:solidFill>
                <a:latin typeface="Times New Roman" panose="02020603050405020304" pitchFamily="18" charset="0"/>
                <a:cs typeface="Times New Roman" panose="02020603050405020304" pitchFamily="18" charset="0"/>
              </a:rPr>
              <a:t>, size)</a:t>
            </a:r>
          </a:p>
          <a:p>
            <a:pPr algn="just"/>
            <a:endParaRPr lang="en-US" sz="2400" dirty="0" smtClean="0">
              <a:solidFill>
                <a:srgbClr val="000000"/>
              </a:solidFill>
              <a:latin typeface="Times New Roman" panose="02020603050405020304" pitchFamily="18" charset="0"/>
              <a:cs typeface="Times New Roman" panose="02020603050405020304" pitchFamily="18" charset="0"/>
            </a:endParaRPr>
          </a:p>
          <a:p>
            <a:pPr algn="just"/>
            <a:r>
              <a:rPr lang="en-US" sz="2400" dirty="0" smtClean="0">
                <a:solidFill>
                  <a:srgbClr val="000000"/>
                </a:solidFill>
                <a:latin typeface="Times New Roman" panose="02020603050405020304" pitchFamily="18" charset="0"/>
                <a:cs typeface="Times New Roman" panose="02020603050405020304" pitchFamily="18" charset="0"/>
              </a:rPr>
              <a:t>Example</a:t>
            </a:r>
            <a:r>
              <a:rPr lang="en-US" sz="2400" dirty="0">
                <a:solidFill>
                  <a:srgbClr val="000000"/>
                </a:solidFill>
                <a:latin typeface="Times New Roman" panose="02020603050405020304" pitchFamily="18" charset="0"/>
                <a:cs typeface="Times New Roman" panose="02020603050405020304" pitchFamily="18" charset="0"/>
              </a:rPr>
              <a:t>: copper powder with particles in the form offtakes (flat) up to 1 μ thick and up to 50μ in diameter are used only as a pigment since any articles made from it contain cracks after pressing</a:t>
            </a:r>
            <a:r>
              <a:rPr lang="en-US" sz="2400" dirty="0" smtClean="0">
                <a:solidFill>
                  <a:srgbClr val="000000"/>
                </a:solidFill>
                <a:latin typeface="Times New Roman" panose="02020603050405020304" pitchFamily="18" charset="0"/>
                <a:cs typeface="Times New Roman" panose="02020603050405020304" pitchFamily="18" charset="0"/>
              </a:rPr>
              <a:t>.</a:t>
            </a:r>
          </a:p>
          <a:p>
            <a:pPr algn="just"/>
            <a:endParaRPr lang="en-US" sz="2400" dirty="0" smtClean="0">
              <a:solidFill>
                <a:srgbClr val="000000"/>
              </a:solidFill>
              <a:latin typeface="Times New Roman" panose="02020603050405020304" pitchFamily="18" charset="0"/>
              <a:cs typeface="Times New Roman" panose="02020603050405020304" pitchFamily="18" charset="0"/>
            </a:endParaRPr>
          </a:p>
          <a:p>
            <a:pPr algn="just"/>
            <a:r>
              <a:rPr lang="en-US" sz="2400" dirty="0" smtClean="0">
                <a:solidFill>
                  <a:srgbClr val="000000"/>
                </a:solidFill>
                <a:latin typeface="Times New Roman" panose="02020603050405020304" pitchFamily="18" charset="0"/>
                <a:cs typeface="Times New Roman" panose="02020603050405020304" pitchFamily="18" charset="0"/>
              </a:rPr>
              <a:t>Copper </a:t>
            </a:r>
            <a:r>
              <a:rPr lang="en-US" sz="2400" dirty="0">
                <a:solidFill>
                  <a:srgbClr val="000000"/>
                </a:solidFill>
                <a:latin typeface="Times New Roman" panose="02020603050405020304" pitchFamily="18" charset="0"/>
                <a:cs typeface="Times New Roman" panose="02020603050405020304" pitchFamily="18" charset="0"/>
              </a:rPr>
              <a:t>powder with particles of spherical form (globules) from 100 to 700μ in diameter is pressed only at very high pressures</a:t>
            </a:r>
            <a:r>
              <a:rPr lang="en-US" sz="2400" dirty="0" smtClean="0">
                <a:solidFill>
                  <a:srgbClr val="000000"/>
                </a:solidFill>
                <a:latin typeface="Times New Roman" panose="02020603050405020304" pitchFamily="18" charset="0"/>
                <a:cs typeface="Times New Roman" panose="02020603050405020304" pitchFamily="18" charset="0"/>
              </a:rPr>
              <a:t>.</a:t>
            </a:r>
          </a:p>
          <a:p>
            <a:pPr algn="just"/>
            <a:endParaRPr lang="en-US" sz="2400" dirty="0" smtClean="0">
              <a:solidFill>
                <a:srgbClr val="000000"/>
              </a:solidFill>
              <a:latin typeface="Times New Roman" panose="02020603050405020304" pitchFamily="18" charset="0"/>
              <a:cs typeface="Times New Roman" panose="02020603050405020304" pitchFamily="18" charset="0"/>
            </a:endParaRPr>
          </a:p>
          <a:p>
            <a:pPr algn="just"/>
            <a:r>
              <a:rPr lang="en-US" sz="2400" dirty="0">
                <a:latin typeface="Times New Roman" panose="02020603050405020304" pitchFamily="18" charset="0"/>
                <a:cs typeface="Times New Roman" panose="02020603050405020304" pitchFamily="18" charset="0"/>
              </a:rPr>
              <a:t>A powder with irregularly shaped particles, so called dendritic, 40-45μ in size is easily pressed even at low pressures.</a:t>
            </a:r>
          </a:p>
        </p:txBody>
      </p:sp>
      <p:pic>
        <p:nvPicPr>
          <p:cNvPr id="7" name="Picture 6"/>
          <p:cNvPicPr>
            <a:picLocks noChangeAspect="1"/>
          </p:cNvPicPr>
          <p:nvPr/>
        </p:nvPicPr>
        <p:blipFill>
          <a:blip r:embed="rId2"/>
          <a:stretch>
            <a:fillRect/>
          </a:stretch>
        </p:blipFill>
        <p:spPr>
          <a:xfrm>
            <a:off x="9089453" y="162509"/>
            <a:ext cx="2661522" cy="1203263"/>
          </a:xfrm>
          <a:prstGeom prst="rect">
            <a:avLst/>
          </a:prstGeom>
        </p:spPr>
      </p:pic>
      <p:pic>
        <p:nvPicPr>
          <p:cNvPr id="8" name="Picture 7"/>
          <p:cNvPicPr>
            <a:picLocks noChangeAspect="1"/>
          </p:cNvPicPr>
          <p:nvPr/>
        </p:nvPicPr>
        <p:blipFill>
          <a:blip r:embed="rId3"/>
          <a:stretch>
            <a:fillRect/>
          </a:stretch>
        </p:blipFill>
        <p:spPr>
          <a:xfrm>
            <a:off x="6612674" y="295693"/>
            <a:ext cx="2219647" cy="1003493"/>
          </a:xfrm>
          <a:prstGeom prst="rect">
            <a:avLst/>
          </a:prstGeom>
        </p:spPr>
      </p:pic>
      <p:pic>
        <p:nvPicPr>
          <p:cNvPr id="9" name="Picture 8"/>
          <p:cNvPicPr>
            <a:picLocks noChangeAspect="1"/>
          </p:cNvPicPr>
          <p:nvPr/>
        </p:nvPicPr>
        <p:blipFill>
          <a:blip r:embed="rId4"/>
          <a:stretch>
            <a:fillRect/>
          </a:stretch>
        </p:blipFill>
        <p:spPr>
          <a:xfrm>
            <a:off x="4205125" y="45073"/>
            <a:ext cx="2038629" cy="1356615"/>
          </a:xfrm>
          <a:prstGeom prst="rect">
            <a:avLst/>
          </a:prstGeom>
        </p:spPr>
      </p:pic>
    </p:spTree>
    <p:extLst>
      <p:ext uri="{BB962C8B-B14F-4D97-AF65-F5344CB8AC3E}">
        <p14:creationId xmlns:p14="http://schemas.microsoft.com/office/powerpoint/2010/main" val="20202463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151068"/>
            <a:ext cx="10515600" cy="5411097"/>
          </a:xfrm>
        </p:spPr>
        <p:txBody>
          <a:bodyPr>
            <a:normAutofit/>
          </a:bodyPr>
          <a:lstStyle/>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marL="0" indent="0">
              <a:buNone/>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sz="3200"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en-US" sz="32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14</a:t>
            </a:fld>
            <a:endParaRPr lang="fa-IR"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2737" t="5203" r="10332" b="8943"/>
          <a:stretch/>
        </p:blipFill>
        <p:spPr>
          <a:xfrm>
            <a:off x="1996069" y="912694"/>
            <a:ext cx="8441473" cy="5887845"/>
          </a:xfrm>
          <a:prstGeom prst="rect">
            <a:avLst/>
          </a:prstGeom>
        </p:spPr>
      </p:pic>
    </p:spTree>
    <p:extLst>
      <p:ext uri="{BB962C8B-B14F-4D97-AF65-F5344CB8AC3E}">
        <p14:creationId xmlns:p14="http://schemas.microsoft.com/office/powerpoint/2010/main" val="2292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151068"/>
            <a:ext cx="10515600" cy="5411097"/>
          </a:xfrm>
        </p:spPr>
        <p:txBody>
          <a:bodyPr>
            <a:normAutofit/>
          </a:bodyPr>
          <a:lstStyle/>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marL="0" indent="0">
              <a:buNone/>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sz="3200"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en-US" sz="32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15</a:t>
            </a:fld>
            <a:endParaRPr lang="fa-IR"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2025" t="3577" r="10536" b="7642"/>
          <a:stretch/>
        </p:blipFill>
        <p:spPr>
          <a:xfrm>
            <a:off x="1847386" y="882547"/>
            <a:ext cx="8255620" cy="5915446"/>
          </a:xfrm>
          <a:prstGeom prst="rect">
            <a:avLst/>
          </a:prstGeom>
        </p:spPr>
      </p:pic>
    </p:spTree>
    <p:extLst>
      <p:ext uri="{BB962C8B-B14F-4D97-AF65-F5344CB8AC3E}">
        <p14:creationId xmlns:p14="http://schemas.microsoft.com/office/powerpoint/2010/main" val="18394252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151068"/>
            <a:ext cx="10515600" cy="5411097"/>
          </a:xfrm>
        </p:spPr>
        <p:txBody>
          <a:bodyPr>
            <a:normAutofit/>
          </a:bodyPr>
          <a:lstStyle/>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marL="0" indent="0">
              <a:buNone/>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sz="3200"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en-US" sz="32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16</a:t>
            </a:fld>
            <a:endParaRPr lang="fa-IR"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2432" t="3578" r="13889" b="12358"/>
          <a:stretch/>
        </p:blipFill>
        <p:spPr>
          <a:xfrm>
            <a:off x="1897565" y="858645"/>
            <a:ext cx="8413023" cy="5999356"/>
          </a:xfrm>
          <a:prstGeom prst="rect">
            <a:avLst/>
          </a:prstGeom>
        </p:spPr>
      </p:pic>
    </p:spTree>
    <p:extLst>
      <p:ext uri="{BB962C8B-B14F-4D97-AF65-F5344CB8AC3E}">
        <p14:creationId xmlns:p14="http://schemas.microsoft.com/office/powerpoint/2010/main" val="860613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151068"/>
            <a:ext cx="10515600" cy="5411097"/>
          </a:xfrm>
        </p:spPr>
        <p:txBody>
          <a:bodyPr>
            <a:normAutofit/>
          </a:bodyPr>
          <a:lstStyle/>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marL="0" indent="0">
              <a:buNone/>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sz="3200"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en-US" sz="32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17</a:t>
            </a:fld>
            <a:endParaRPr lang="fa-IR"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1823" t="6666" r="11348" b="5203"/>
          <a:stretch/>
        </p:blipFill>
        <p:spPr>
          <a:xfrm>
            <a:off x="320980" y="814039"/>
            <a:ext cx="8430321" cy="6043961"/>
          </a:xfrm>
          <a:prstGeom prst="rect">
            <a:avLst/>
          </a:prstGeom>
        </p:spPr>
      </p:pic>
      <p:pic>
        <p:nvPicPr>
          <p:cNvPr id="1026" name="Picture 2" descr="United Gear &amp; Assembly | LinkedI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8476" y="1036133"/>
            <a:ext cx="28575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66589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151068"/>
            <a:ext cx="10515600" cy="5411097"/>
          </a:xfrm>
        </p:spPr>
        <p:txBody>
          <a:bodyPr>
            <a:normAutofit/>
          </a:bodyPr>
          <a:lstStyle/>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marL="0" indent="0">
              <a:buNone/>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sz="3200"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en-US" sz="32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18</a:t>
            </a:fld>
            <a:endParaRPr lang="fa-IR"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2433" t="2764" r="12263" b="3577"/>
          <a:stretch/>
        </p:blipFill>
        <p:spPr>
          <a:xfrm>
            <a:off x="1973766" y="787673"/>
            <a:ext cx="7493619" cy="5825000"/>
          </a:xfrm>
          <a:prstGeom prst="rect">
            <a:avLst/>
          </a:prstGeom>
        </p:spPr>
      </p:pic>
    </p:spTree>
    <p:extLst>
      <p:ext uri="{BB962C8B-B14F-4D97-AF65-F5344CB8AC3E}">
        <p14:creationId xmlns:p14="http://schemas.microsoft.com/office/powerpoint/2010/main" val="9039110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151068"/>
            <a:ext cx="10515600" cy="5411097"/>
          </a:xfrm>
        </p:spPr>
        <p:txBody>
          <a:bodyPr>
            <a:normAutofit/>
          </a:bodyPr>
          <a:lstStyle/>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marL="0" indent="0">
              <a:buNone/>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sz="3200"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en-US" sz="32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19</a:t>
            </a:fld>
            <a:endParaRPr lang="fa-IR" dirty="0"/>
          </a:p>
        </p:txBody>
      </p:sp>
      <p:grpSp>
        <p:nvGrpSpPr>
          <p:cNvPr id="7" name="Group 6"/>
          <p:cNvGrpSpPr/>
          <p:nvPr/>
        </p:nvGrpSpPr>
        <p:grpSpPr>
          <a:xfrm>
            <a:off x="1784747" y="934911"/>
            <a:ext cx="8080015" cy="5843411"/>
            <a:chOff x="1784747" y="934911"/>
            <a:chExt cx="8080015" cy="5843411"/>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0807" t="2277" r="10230" b="3414"/>
            <a:stretch/>
          </p:blipFill>
          <p:spPr>
            <a:xfrm>
              <a:off x="1784747" y="934911"/>
              <a:ext cx="7828156" cy="5843411"/>
            </a:xfrm>
            <a:prstGeom prst="rect">
              <a:avLst/>
            </a:prstGeom>
            <a:solidFill>
              <a:schemeClr val="bg1"/>
            </a:solidFill>
            <a:ln>
              <a:noFill/>
            </a:ln>
          </p:spPr>
        </p:pic>
        <p:sp>
          <p:nvSpPr>
            <p:cNvPr id="6" name="Rectangle 5"/>
            <p:cNvSpPr/>
            <p:nvPr/>
          </p:nvSpPr>
          <p:spPr>
            <a:xfrm>
              <a:off x="8035962" y="991758"/>
              <a:ext cx="1828800" cy="5035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544149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solidFill>
                  <a:srgbClr val="FF00FF"/>
                </a:solidFill>
                <a:cs typeface="B Lotus" panose="00000400000000000000" pitchFamily="2" charset="-78"/>
              </a:rPr>
              <a:t>فهرست مطالب</a:t>
            </a:r>
            <a:endParaRPr lang="en-US" dirty="0">
              <a:solidFill>
                <a:srgbClr val="FF00FF"/>
              </a:solidFill>
              <a:cs typeface="B Lotus" panose="00000400000000000000" pitchFamily="2" charset="-78"/>
            </a:endParaRPr>
          </a:p>
        </p:txBody>
      </p:sp>
      <p:sp>
        <p:nvSpPr>
          <p:cNvPr id="3" name="Content Placeholder 2"/>
          <p:cNvSpPr>
            <a:spLocks noGrp="1"/>
          </p:cNvSpPr>
          <p:nvPr>
            <p:ph idx="1"/>
          </p:nvPr>
        </p:nvSpPr>
        <p:spPr/>
        <p:txBody>
          <a:bodyPr/>
          <a:lstStyle/>
          <a:p>
            <a:pPr algn="r" rtl="1">
              <a:buFont typeface="Wingdings" panose="05000000000000000000" pitchFamily="2" charset="2"/>
              <a:buChar char="q"/>
            </a:pPr>
            <a:r>
              <a:rPr lang="fa-IR" dirty="0" smtClean="0">
                <a:cs typeface="B Lotus" panose="00000400000000000000" pitchFamily="2" charset="-78"/>
              </a:rPr>
              <a:t> فهرست مراجع</a:t>
            </a:r>
          </a:p>
          <a:p>
            <a:pPr algn="r" rtl="1">
              <a:buFont typeface="Wingdings" panose="05000000000000000000" pitchFamily="2" charset="2"/>
              <a:buChar char="q"/>
            </a:pPr>
            <a:r>
              <a:rPr lang="fa-IR" dirty="0" smtClean="0">
                <a:cs typeface="B Lotus" panose="00000400000000000000" pitchFamily="2" charset="-78"/>
              </a:rPr>
              <a:t> شیوه ارزیابی</a:t>
            </a:r>
          </a:p>
          <a:p>
            <a:pPr algn="r" rtl="1">
              <a:buFont typeface="Wingdings" panose="05000000000000000000" pitchFamily="2" charset="2"/>
              <a:buChar char="q"/>
            </a:pPr>
            <a:r>
              <a:rPr lang="fa-IR" dirty="0" smtClean="0">
                <a:cs typeface="B Lotus" panose="00000400000000000000" pitchFamily="2" charset="-78"/>
              </a:rPr>
              <a:t> سرفصل دروس</a:t>
            </a:r>
            <a:endParaRPr lang="en-US" dirty="0">
              <a:cs typeface="B Lotus" panose="00000400000000000000" pitchFamily="2" charset="-78"/>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2</a:t>
            </a:fld>
            <a:endParaRPr lang="fa-IR" dirty="0"/>
          </a:p>
        </p:txBody>
      </p:sp>
    </p:spTree>
    <p:extLst>
      <p:ext uri="{BB962C8B-B14F-4D97-AF65-F5344CB8AC3E}">
        <p14:creationId xmlns:p14="http://schemas.microsoft.com/office/powerpoint/2010/main" val="22201215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151068"/>
            <a:ext cx="10515600" cy="5411097"/>
          </a:xfrm>
        </p:spPr>
        <p:txBody>
          <a:bodyPr>
            <a:normAutofit/>
          </a:bodyPr>
          <a:lstStyle/>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marL="0" indent="0">
              <a:buNone/>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sz="3200"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en-US" sz="32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20</a:t>
            </a:fld>
            <a:endParaRPr lang="fa-IR" dirty="0"/>
          </a:p>
        </p:txBody>
      </p:sp>
      <p:grpSp>
        <p:nvGrpSpPr>
          <p:cNvPr id="7" name="Group 6"/>
          <p:cNvGrpSpPr/>
          <p:nvPr/>
        </p:nvGrpSpPr>
        <p:grpSpPr>
          <a:xfrm>
            <a:off x="1685692" y="1151068"/>
            <a:ext cx="8296508" cy="5557565"/>
            <a:chOff x="1685692" y="1151068"/>
            <a:chExt cx="8296508" cy="5557565"/>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0806" t="3740" r="4540" b="5528"/>
            <a:stretch/>
          </p:blipFill>
          <p:spPr>
            <a:xfrm>
              <a:off x="1685692" y="1151068"/>
              <a:ext cx="8296508" cy="5557565"/>
            </a:xfrm>
            <a:prstGeom prst="rect">
              <a:avLst/>
            </a:prstGeom>
          </p:spPr>
        </p:pic>
        <p:sp>
          <p:nvSpPr>
            <p:cNvPr id="6" name="Rectangle 5"/>
            <p:cNvSpPr/>
            <p:nvPr/>
          </p:nvSpPr>
          <p:spPr>
            <a:xfrm>
              <a:off x="7906871" y="1151068"/>
              <a:ext cx="2075329" cy="5593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978970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151068"/>
            <a:ext cx="10515600" cy="5411097"/>
          </a:xfrm>
        </p:spPr>
        <p:txBody>
          <a:bodyPr>
            <a:normAutofit/>
          </a:bodyPr>
          <a:lstStyle/>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marL="0" indent="0">
              <a:buNone/>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sz="3200"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en-US" sz="32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21</a:t>
            </a:fld>
            <a:endParaRPr lang="fa-IR"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2879" t="12520" r="30759" b="11219"/>
          <a:stretch/>
        </p:blipFill>
        <p:spPr>
          <a:xfrm>
            <a:off x="1130264" y="1003610"/>
            <a:ext cx="7850217" cy="5638210"/>
          </a:xfrm>
          <a:prstGeom prst="rect">
            <a:avLst/>
          </a:prstGeom>
        </p:spPr>
      </p:pic>
    </p:spTree>
    <p:extLst>
      <p:ext uri="{BB962C8B-B14F-4D97-AF65-F5344CB8AC3E}">
        <p14:creationId xmlns:p14="http://schemas.microsoft.com/office/powerpoint/2010/main" val="535672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61364" y="1446903"/>
            <a:ext cx="11532198" cy="5411097"/>
          </a:xfrm>
        </p:spPr>
        <p:txBody>
          <a:bodyPr>
            <a:normAutofit fontScale="85000" lnSpcReduction="20000"/>
          </a:bodyPr>
          <a:lstStyle/>
          <a:p>
            <a:pPr marL="0" indent="0" algn="just">
              <a:lnSpc>
                <a:spcPct val="150000"/>
              </a:lnSpc>
              <a:buNone/>
            </a:pPr>
            <a:r>
              <a:rPr lang="en-US" dirty="0" smtClean="0">
                <a:latin typeface="Times New Roman" panose="02020603050405020304" pitchFamily="18" charset="0"/>
                <a:cs typeface="+mj-cs"/>
              </a:rPr>
              <a:t>The </a:t>
            </a:r>
            <a:r>
              <a:rPr lang="en-US" dirty="0">
                <a:latin typeface="Times New Roman" panose="02020603050405020304" pitchFamily="18" charset="0"/>
                <a:cs typeface="+mj-cs"/>
              </a:rPr>
              <a:t>mid-1920s saw the emergence of two powder metallurgy products </a:t>
            </a:r>
            <a:r>
              <a:rPr lang="en-US" dirty="0" smtClean="0">
                <a:latin typeface="Times New Roman" panose="02020603050405020304" pitchFamily="18" charset="0"/>
                <a:cs typeface="+mj-cs"/>
              </a:rPr>
              <a:t>which set </a:t>
            </a:r>
            <a:r>
              <a:rPr lang="en-US" dirty="0">
                <a:latin typeface="Times New Roman" panose="02020603050405020304" pitchFamily="18" charset="0"/>
                <a:cs typeface="+mj-cs"/>
              </a:rPr>
              <a:t>the patterns for the future industrial development of the technology. </a:t>
            </a:r>
            <a:r>
              <a:rPr lang="en-US" dirty="0" smtClean="0">
                <a:latin typeface="Times New Roman" panose="02020603050405020304" pitchFamily="18" charset="0"/>
                <a:cs typeface="+mj-cs"/>
              </a:rPr>
              <a:t>The first </a:t>
            </a:r>
            <a:r>
              <a:rPr lang="en-US" dirty="0">
                <a:latin typeface="Times New Roman" panose="02020603050405020304" pitchFamily="18" charset="0"/>
                <a:cs typeface="+mj-cs"/>
              </a:rPr>
              <a:t>of these was a hard, wear-resisting product known as </a:t>
            </a:r>
            <a:r>
              <a:rPr lang="en-US" b="1" i="1" dirty="0">
                <a:solidFill>
                  <a:srgbClr val="FF0000"/>
                </a:solidFill>
                <a:latin typeface="Times New Roman" panose="02020603050405020304" pitchFamily="18" charset="0"/>
                <a:cs typeface="+mj-cs"/>
              </a:rPr>
              <a:t>cemented </a:t>
            </a:r>
            <a:r>
              <a:rPr lang="en-US" b="1" i="1" dirty="0" smtClean="0">
                <a:solidFill>
                  <a:srgbClr val="FF0000"/>
                </a:solidFill>
                <a:latin typeface="Times New Roman" panose="02020603050405020304" pitchFamily="18" charset="0"/>
                <a:cs typeface="+mj-cs"/>
              </a:rPr>
              <a:t>carbide</a:t>
            </a:r>
            <a:r>
              <a:rPr lang="en-US" dirty="0" smtClean="0">
                <a:latin typeface="Times New Roman" panose="02020603050405020304" pitchFamily="18" charset="0"/>
                <a:cs typeface="+mj-cs"/>
              </a:rPr>
              <a:t>, which </a:t>
            </a:r>
            <a:r>
              <a:rPr lang="en-US" dirty="0">
                <a:latin typeface="Times New Roman" panose="02020603050405020304" pitchFamily="18" charset="0"/>
                <a:cs typeface="+mj-cs"/>
              </a:rPr>
              <a:t>is produced by compacting and sintering a mixture of powders of </a:t>
            </a:r>
            <a:r>
              <a:rPr lang="en-US" dirty="0" smtClean="0">
                <a:latin typeface="Times New Roman" panose="02020603050405020304" pitchFamily="18" charset="0"/>
                <a:cs typeface="+mj-cs"/>
              </a:rPr>
              <a:t>tungsten carbide </a:t>
            </a:r>
            <a:r>
              <a:rPr lang="en-US" dirty="0">
                <a:latin typeface="Times New Roman" panose="02020603050405020304" pitchFamily="18" charset="0"/>
                <a:cs typeface="+mj-cs"/>
              </a:rPr>
              <a:t>with up to 15% of cobalt. At a temperature of about 1400°C, </a:t>
            </a:r>
            <a:r>
              <a:rPr lang="en-US" b="1" i="1" dirty="0">
                <a:solidFill>
                  <a:srgbClr val="FF0000"/>
                </a:solidFill>
                <a:latin typeface="Times New Roman" panose="02020603050405020304" pitchFamily="18" charset="0"/>
                <a:cs typeface="+mj-cs"/>
              </a:rPr>
              <a:t>a molten phase is formed between the cobalt and some of the tungsten carbide</a:t>
            </a:r>
            <a:r>
              <a:rPr lang="en-US" dirty="0" smtClean="0">
                <a:latin typeface="Times New Roman" panose="02020603050405020304" pitchFamily="18" charset="0"/>
                <a:cs typeface="+mj-cs"/>
              </a:rPr>
              <a:t> and </a:t>
            </a:r>
            <a:r>
              <a:rPr lang="en-US" dirty="0">
                <a:latin typeface="Times New Roman" panose="02020603050405020304" pitchFamily="18" charset="0"/>
                <a:cs typeface="+mj-cs"/>
              </a:rPr>
              <a:t>this promotes </a:t>
            </a:r>
            <a:r>
              <a:rPr lang="en-US" b="1" i="1" dirty="0">
                <a:solidFill>
                  <a:srgbClr val="FF0000"/>
                </a:solidFill>
                <a:latin typeface="Times New Roman" panose="02020603050405020304" pitchFamily="18" charset="0"/>
                <a:cs typeface="+mj-cs"/>
              </a:rPr>
              <a:t>rapid and virtually complete densification </a:t>
            </a:r>
            <a:r>
              <a:rPr lang="en-US" dirty="0">
                <a:latin typeface="Times New Roman" panose="02020603050405020304" pitchFamily="18" charset="0"/>
                <a:cs typeface="+mj-cs"/>
              </a:rPr>
              <a:t>to give a </a:t>
            </a:r>
            <a:r>
              <a:rPr lang="en-US" dirty="0" smtClean="0">
                <a:latin typeface="Times New Roman" panose="02020603050405020304" pitchFamily="18" charset="0"/>
                <a:cs typeface="+mj-cs"/>
              </a:rPr>
              <a:t>final structure </a:t>
            </a:r>
            <a:r>
              <a:rPr lang="en-US" dirty="0">
                <a:latin typeface="Times New Roman" panose="02020603050405020304" pitchFamily="18" charset="0"/>
                <a:cs typeface="+mj-cs"/>
              </a:rPr>
              <a:t>of carbide particles in a tungsten carbide/cobalt alloy matrix. </a:t>
            </a:r>
            <a:r>
              <a:rPr lang="en-US" dirty="0" smtClean="0">
                <a:latin typeface="Times New Roman" panose="02020603050405020304" pitchFamily="18" charset="0"/>
                <a:cs typeface="+mj-cs"/>
              </a:rPr>
              <a:t>Developed originally </a:t>
            </a:r>
            <a:r>
              <a:rPr lang="en-US" dirty="0">
                <a:latin typeface="Times New Roman" panose="02020603050405020304" pitchFamily="18" charset="0"/>
                <a:cs typeface="+mj-cs"/>
              </a:rPr>
              <a:t>for </a:t>
            </a:r>
            <a:r>
              <a:rPr lang="en-US" b="1" i="1" dirty="0">
                <a:solidFill>
                  <a:srgbClr val="FF0000"/>
                </a:solidFill>
                <a:latin typeface="Times New Roman" panose="02020603050405020304" pitchFamily="18" charset="0"/>
                <a:cs typeface="+mj-cs"/>
              </a:rPr>
              <a:t>wire-drawing dies</a:t>
            </a:r>
            <a:r>
              <a:rPr lang="en-US" dirty="0">
                <a:latin typeface="Times New Roman" panose="02020603050405020304" pitchFamily="18" charset="0"/>
                <a:cs typeface="+mj-cs"/>
              </a:rPr>
              <a:t>, cemented carbides have found </a:t>
            </a:r>
            <a:r>
              <a:rPr lang="en-US" dirty="0" smtClean="0">
                <a:latin typeface="Times New Roman" panose="02020603050405020304" pitchFamily="18" charset="0"/>
                <a:cs typeface="+mj-cs"/>
              </a:rPr>
              <a:t>extensive application </a:t>
            </a:r>
            <a:r>
              <a:rPr lang="en-US" dirty="0">
                <a:latin typeface="Times New Roman" panose="02020603050405020304" pitchFamily="18" charset="0"/>
                <a:cs typeface="+mj-cs"/>
              </a:rPr>
              <a:t>in </a:t>
            </a:r>
            <a:r>
              <a:rPr lang="en-US" b="1" i="1" dirty="0">
                <a:solidFill>
                  <a:srgbClr val="FF0000"/>
                </a:solidFill>
                <a:latin typeface="Times New Roman" panose="02020603050405020304" pitchFamily="18" charset="0"/>
                <a:cs typeface="+mj-cs"/>
              </a:rPr>
              <a:t>metal cutting, rock drilling and hot working dies</a:t>
            </a:r>
            <a:r>
              <a:rPr lang="en-US" dirty="0">
                <a:latin typeface="Times New Roman" panose="02020603050405020304" pitchFamily="18" charset="0"/>
                <a:cs typeface="+mj-cs"/>
              </a:rPr>
              <a:t>. </a:t>
            </a:r>
            <a:r>
              <a:rPr lang="en-US" b="1" i="1" dirty="0">
                <a:solidFill>
                  <a:srgbClr val="0033CC"/>
                </a:solidFill>
                <a:latin typeface="Times New Roman" panose="02020603050405020304" pitchFamily="18" charset="0"/>
                <a:cs typeface="+mj-cs"/>
              </a:rPr>
              <a:t>Many </a:t>
            </a:r>
            <a:r>
              <a:rPr lang="en-US" b="1" i="1" dirty="0" smtClean="0">
                <a:solidFill>
                  <a:srgbClr val="0033CC"/>
                </a:solidFill>
                <a:latin typeface="Times New Roman" panose="02020603050405020304" pitchFamily="18" charset="0"/>
                <a:cs typeface="+mj-cs"/>
              </a:rPr>
              <a:t>new compositions </a:t>
            </a:r>
            <a:r>
              <a:rPr lang="en-US" b="1" i="1" dirty="0">
                <a:solidFill>
                  <a:srgbClr val="0033CC"/>
                </a:solidFill>
                <a:latin typeface="Times New Roman" panose="02020603050405020304" pitchFamily="18" charset="0"/>
                <a:cs typeface="+mj-cs"/>
              </a:rPr>
              <a:t>have been developed including additions of other </a:t>
            </a:r>
            <a:r>
              <a:rPr lang="en-US" b="1" i="1" dirty="0" smtClean="0">
                <a:solidFill>
                  <a:srgbClr val="0033CC"/>
                </a:solidFill>
                <a:latin typeface="Times New Roman" panose="02020603050405020304" pitchFamily="18" charset="0"/>
                <a:cs typeface="+mj-cs"/>
              </a:rPr>
              <a:t>refractory metal </a:t>
            </a:r>
            <a:r>
              <a:rPr lang="en-US" b="1" i="1" dirty="0">
                <a:solidFill>
                  <a:srgbClr val="0033CC"/>
                </a:solidFill>
                <a:latin typeface="Times New Roman" panose="02020603050405020304" pitchFamily="18" charset="0"/>
                <a:cs typeface="+mj-cs"/>
              </a:rPr>
              <a:t>carbides such as tantalum and titanium.</a:t>
            </a:r>
            <a:endParaRPr lang="fa-IR" b="1" i="1" dirty="0" smtClean="0">
              <a:solidFill>
                <a:srgbClr val="0033CC"/>
              </a:solidFill>
              <a:latin typeface="Times New Roman" panose="02020603050405020304" pitchFamily="18" charset="0"/>
              <a:cs typeface="+mj-cs"/>
            </a:endParaRPr>
          </a:p>
          <a:p>
            <a:pPr marL="0" indent="0" algn="just" rtl="0">
              <a:lnSpc>
                <a:spcPct val="150000"/>
              </a:lnSpc>
              <a:buNone/>
            </a:pPr>
            <a:endParaRPr lang="fa-IR" dirty="0">
              <a:latin typeface="Times New Roman" panose="02020603050405020304" pitchFamily="18" charset="0"/>
              <a:cs typeface="+mj-cs"/>
            </a:endParaRPr>
          </a:p>
          <a:p>
            <a:pPr marL="0" indent="0" algn="justLow" rtl="0">
              <a:lnSpc>
                <a:spcPct val="150000"/>
              </a:lnSpc>
              <a:buNone/>
            </a:pPr>
            <a:endParaRPr lang="fa-IR" dirty="0" smtClean="0">
              <a:latin typeface="Times New Roman" panose="02020603050405020304" pitchFamily="18" charset="0"/>
              <a:cs typeface="+mj-cs"/>
            </a:endParaRPr>
          </a:p>
          <a:p>
            <a:pPr marL="0" indent="0" algn="justLow" rtl="0">
              <a:lnSpc>
                <a:spcPct val="150000"/>
              </a:lnSpc>
              <a:buNone/>
            </a:pPr>
            <a:endParaRPr lang="fa-IR" dirty="0" smtClean="0">
              <a:latin typeface="Times New Roman" panose="02020603050405020304" pitchFamily="18" charset="0"/>
              <a:cs typeface="+mj-cs"/>
            </a:endParaRPr>
          </a:p>
          <a:p>
            <a:pPr marL="0" indent="0" algn="justLow" rtl="0">
              <a:lnSpc>
                <a:spcPct val="150000"/>
              </a:lnSpc>
              <a:buNone/>
            </a:pPr>
            <a:endParaRPr lang="fa-IR" dirty="0">
              <a:latin typeface="Times New Roman" panose="02020603050405020304" pitchFamily="18" charset="0"/>
              <a:cs typeface="+mj-cs"/>
            </a:endParaRPr>
          </a:p>
          <a:p>
            <a:pPr marL="0" indent="0" algn="justLow">
              <a:lnSpc>
                <a:spcPct val="150000"/>
              </a:lnSpc>
              <a:buNone/>
            </a:pPr>
            <a:endParaRPr lang="en-US" dirty="0" smtClean="0">
              <a:latin typeface="Times New Roman" panose="02020603050405020304" pitchFamily="18" charset="0"/>
              <a:cs typeface="+mj-cs"/>
            </a:endParaRPr>
          </a:p>
          <a:p>
            <a:pPr marL="0" indent="0" algn="justLow">
              <a:lnSpc>
                <a:spcPct val="150000"/>
              </a:lnSpc>
              <a:buNone/>
            </a:pPr>
            <a:endParaRPr lang="en-US" dirty="0" smtClean="0">
              <a:latin typeface="Times New Roman" panose="02020603050405020304" pitchFamily="18" charset="0"/>
              <a:cs typeface="+mj-cs"/>
            </a:endParaRPr>
          </a:p>
          <a:p>
            <a:pPr marL="0" indent="0" algn="justLow">
              <a:lnSpc>
                <a:spcPct val="150000"/>
              </a:lnSpc>
              <a:buNone/>
            </a:pPr>
            <a:endParaRPr lang="en-US" sz="3200" dirty="0" smtClean="0">
              <a:latin typeface="Times New Roman" panose="02020603050405020304" pitchFamily="18" charset="0"/>
              <a:cs typeface="+mj-cs"/>
            </a:endParaRPr>
          </a:p>
          <a:p>
            <a:pPr marL="0" indent="0" algn="justLow" rtl="0">
              <a:lnSpc>
                <a:spcPct val="150000"/>
              </a:lnSpc>
              <a:buNone/>
            </a:pPr>
            <a:endParaRPr lang="en-US" sz="32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22</a:t>
            </a:fld>
            <a:endParaRPr lang="fa-IR" dirty="0"/>
          </a:p>
        </p:txBody>
      </p:sp>
      <p:sp>
        <p:nvSpPr>
          <p:cNvPr id="5" name="Rectangle 4"/>
          <p:cNvSpPr/>
          <p:nvPr/>
        </p:nvSpPr>
        <p:spPr>
          <a:xfrm>
            <a:off x="6938682" y="110049"/>
            <a:ext cx="5120640" cy="1200329"/>
          </a:xfrm>
          <a:prstGeom prst="rect">
            <a:avLst/>
          </a:prstGeom>
        </p:spPr>
        <p:txBody>
          <a:bodyPr wrap="square">
            <a:spAutoFit/>
          </a:bodyPr>
          <a:lstStyle/>
          <a:p>
            <a:pPr algn="just"/>
            <a:r>
              <a:rPr lang="en-US" dirty="0" smtClean="0">
                <a:solidFill>
                  <a:srgbClr val="474747"/>
                </a:solidFill>
                <a:latin typeface="Times New Roman" panose="02020603050405020304" pitchFamily="18" charset="0"/>
                <a:cs typeface="Times New Roman" panose="02020603050405020304" pitchFamily="18" charset="0"/>
              </a:rPr>
              <a:t>While </a:t>
            </a:r>
            <a:r>
              <a:rPr lang="en-US" dirty="0">
                <a:solidFill>
                  <a:srgbClr val="474747"/>
                </a:solidFill>
                <a:latin typeface="Times New Roman" panose="02020603050405020304" pitchFamily="18" charset="0"/>
                <a:cs typeface="Times New Roman" panose="02020603050405020304" pitchFamily="18" charset="0"/>
              </a:rPr>
              <a:t>tungsten carbide refers to the specific material combining tungsten and carbon, cemented carbide is actually a broader category that includes tungsten carbide bound with a metal binder (usually cobalt)</a:t>
            </a:r>
            <a:endParaRPr lang="en-US"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2"/>
          <a:stretch>
            <a:fillRect/>
          </a:stretch>
        </p:blipFill>
        <p:spPr>
          <a:xfrm>
            <a:off x="4659238" y="142322"/>
            <a:ext cx="1819275" cy="1409700"/>
          </a:xfrm>
          <a:prstGeom prst="rect">
            <a:avLst/>
          </a:prstGeom>
        </p:spPr>
      </p:pic>
    </p:spTree>
    <p:extLst>
      <p:ext uri="{BB962C8B-B14F-4D97-AF65-F5344CB8AC3E}">
        <p14:creationId xmlns:p14="http://schemas.microsoft.com/office/powerpoint/2010/main" val="12222575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2" y="1151068"/>
            <a:ext cx="11532198" cy="5411097"/>
          </a:xfrm>
        </p:spPr>
        <p:txBody>
          <a:bodyPr>
            <a:normAutofit/>
          </a:bodyPr>
          <a:lstStyle/>
          <a:p>
            <a:pPr marL="0" indent="0" algn="just" rtl="0">
              <a:lnSpc>
                <a:spcPct val="150000"/>
              </a:lnSpc>
              <a:buNone/>
            </a:pPr>
            <a:endParaRPr lang="fa-IR" dirty="0">
              <a:latin typeface="Times New Roman" panose="02020603050405020304" pitchFamily="18" charset="0"/>
              <a:cs typeface="+mj-cs"/>
            </a:endParaRPr>
          </a:p>
          <a:p>
            <a:pPr marL="0" indent="0" algn="justLow" rtl="0">
              <a:lnSpc>
                <a:spcPct val="150000"/>
              </a:lnSpc>
              <a:buNone/>
            </a:pPr>
            <a:endParaRPr lang="fa-IR" dirty="0" smtClean="0">
              <a:latin typeface="Times New Roman" panose="02020603050405020304" pitchFamily="18" charset="0"/>
              <a:cs typeface="+mj-cs"/>
            </a:endParaRPr>
          </a:p>
          <a:p>
            <a:pPr marL="0" indent="0" algn="justLow" rtl="0">
              <a:lnSpc>
                <a:spcPct val="150000"/>
              </a:lnSpc>
              <a:buNone/>
            </a:pPr>
            <a:endParaRPr lang="fa-IR" dirty="0" smtClean="0">
              <a:latin typeface="Times New Roman" panose="02020603050405020304" pitchFamily="18" charset="0"/>
              <a:cs typeface="+mj-cs"/>
            </a:endParaRPr>
          </a:p>
          <a:p>
            <a:pPr marL="0" indent="0" algn="justLow" rtl="0">
              <a:lnSpc>
                <a:spcPct val="150000"/>
              </a:lnSpc>
              <a:buNone/>
            </a:pPr>
            <a:endParaRPr lang="fa-IR" dirty="0">
              <a:latin typeface="Times New Roman" panose="02020603050405020304" pitchFamily="18" charset="0"/>
              <a:cs typeface="+mj-cs"/>
            </a:endParaRPr>
          </a:p>
          <a:p>
            <a:pPr marL="0" indent="0" algn="justLow">
              <a:lnSpc>
                <a:spcPct val="150000"/>
              </a:lnSpc>
              <a:buNone/>
            </a:pPr>
            <a:endParaRPr lang="en-US" dirty="0" smtClean="0">
              <a:latin typeface="Times New Roman" panose="02020603050405020304" pitchFamily="18" charset="0"/>
              <a:cs typeface="+mj-cs"/>
            </a:endParaRPr>
          </a:p>
          <a:p>
            <a:pPr marL="0" indent="0" algn="justLow">
              <a:lnSpc>
                <a:spcPct val="150000"/>
              </a:lnSpc>
              <a:buNone/>
            </a:pPr>
            <a:endParaRPr lang="en-US" dirty="0" smtClean="0">
              <a:latin typeface="Times New Roman" panose="02020603050405020304" pitchFamily="18" charset="0"/>
              <a:cs typeface="+mj-cs"/>
            </a:endParaRPr>
          </a:p>
          <a:p>
            <a:pPr marL="0" indent="0" algn="justLow">
              <a:lnSpc>
                <a:spcPct val="150000"/>
              </a:lnSpc>
              <a:buNone/>
            </a:pPr>
            <a:endParaRPr lang="en-US" sz="3200" dirty="0" smtClean="0">
              <a:latin typeface="Times New Roman" panose="02020603050405020304" pitchFamily="18" charset="0"/>
              <a:cs typeface="+mj-cs"/>
            </a:endParaRPr>
          </a:p>
          <a:p>
            <a:pPr marL="0" indent="0" algn="justLow" rtl="0">
              <a:lnSpc>
                <a:spcPct val="150000"/>
              </a:lnSpc>
              <a:buNone/>
            </a:pPr>
            <a:endParaRPr lang="en-US" sz="32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23</a:t>
            </a:fld>
            <a:endParaRPr lang="fa-IR" dirty="0"/>
          </a:p>
        </p:txBody>
      </p:sp>
      <p:sp>
        <p:nvSpPr>
          <p:cNvPr id="5" name="Rectangle 4"/>
          <p:cNvSpPr/>
          <p:nvPr/>
        </p:nvSpPr>
        <p:spPr>
          <a:xfrm>
            <a:off x="172122" y="1151068"/>
            <a:ext cx="11403144" cy="5011949"/>
          </a:xfrm>
          <a:prstGeom prst="rect">
            <a:avLst/>
          </a:prstGeom>
        </p:spPr>
        <p:txBody>
          <a:bodyPr wrap="square">
            <a:spAutoFit/>
          </a:bodyPr>
          <a:lstStyle/>
          <a:p>
            <a:pPr algn="just">
              <a:lnSpc>
                <a:spcPct val="150000"/>
              </a:lnSpc>
            </a:pPr>
            <a:r>
              <a:rPr lang="en-US" sz="2400" dirty="0">
                <a:latin typeface="Times New Roman" panose="02020603050405020304" pitchFamily="18" charset="0"/>
              </a:rPr>
              <a:t>The second significant development was the </a:t>
            </a:r>
            <a:r>
              <a:rPr lang="en-US" sz="2400" b="1" i="1" dirty="0">
                <a:solidFill>
                  <a:srgbClr val="CC00CC"/>
                </a:solidFill>
                <a:latin typeface="Times New Roman" panose="02020603050405020304" pitchFamily="18" charset="0"/>
              </a:rPr>
              <a:t>porous bronze </a:t>
            </a:r>
            <a:r>
              <a:rPr lang="en-US" sz="2400" b="1" i="1" dirty="0" smtClean="0">
                <a:solidFill>
                  <a:srgbClr val="CC00CC"/>
                </a:solidFill>
                <a:latin typeface="Times New Roman" panose="02020603050405020304" pitchFamily="18" charset="0"/>
              </a:rPr>
              <a:t>self-lubricating bearing</a:t>
            </a:r>
            <a:r>
              <a:rPr lang="en-US" sz="2400" dirty="0">
                <a:latin typeface="Times New Roman" panose="02020603050405020304" pitchFamily="18" charset="0"/>
              </a:rPr>
              <a:t>, which was invented in the late 1920s, and which is made from </a:t>
            </a:r>
            <a:r>
              <a:rPr lang="en-US" sz="2400" dirty="0" smtClean="0">
                <a:latin typeface="Times New Roman" panose="02020603050405020304" pitchFamily="18" charset="0"/>
              </a:rPr>
              <a:t>a mixture of </a:t>
            </a:r>
            <a:r>
              <a:rPr lang="en-US" sz="2400" b="1" i="1" dirty="0" smtClean="0">
                <a:solidFill>
                  <a:srgbClr val="CC00CC"/>
                </a:solidFill>
                <a:latin typeface="Times New Roman" panose="02020603050405020304" pitchFamily="18" charset="0"/>
              </a:rPr>
              <a:t>90</a:t>
            </a:r>
            <a:r>
              <a:rPr lang="en-US" sz="2400" b="1" i="1" dirty="0">
                <a:solidFill>
                  <a:srgbClr val="CC00CC"/>
                </a:solidFill>
                <a:latin typeface="Times New Roman" panose="02020603050405020304" pitchFamily="18" charset="0"/>
              </a:rPr>
              <a:t>% copper, 10%tin </a:t>
            </a:r>
            <a:r>
              <a:rPr lang="en-US" sz="2400" dirty="0">
                <a:latin typeface="Times New Roman" panose="02020603050405020304" pitchFamily="18" charset="0"/>
              </a:rPr>
              <a:t>powders, usually with a small </a:t>
            </a:r>
            <a:r>
              <a:rPr lang="en-US" sz="2400" b="1" i="1" dirty="0">
                <a:solidFill>
                  <a:srgbClr val="CC00CC"/>
                </a:solidFill>
                <a:latin typeface="Times New Roman" panose="02020603050405020304" pitchFamily="18" charset="0"/>
              </a:rPr>
              <a:t>graphite</a:t>
            </a:r>
            <a:r>
              <a:rPr lang="en-US" sz="2400" dirty="0">
                <a:latin typeface="Times New Roman" panose="02020603050405020304" pitchFamily="18" charset="0"/>
              </a:rPr>
              <a:t> </a:t>
            </a:r>
            <a:r>
              <a:rPr lang="en-US" sz="2400" dirty="0" smtClean="0">
                <a:latin typeface="Times New Roman" panose="02020603050405020304" pitchFamily="18" charset="0"/>
              </a:rPr>
              <a:t>addition. The </a:t>
            </a:r>
            <a:r>
              <a:rPr lang="en-US" sz="2400" dirty="0">
                <a:latin typeface="Times New Roman" panose="02020603050405020304" pitchFamily="18" charset="0"/>
              </a:rPr>
              <a:t>powder mixture is </a:t>
            </a:r>
            <a:r>
              <a:rPr lang="en-US" sz="2400" b="1" i="1" dirty="0">
                <a:solidFill>
                  <a:srgbClr val="CC00CC"/>
                </a:solidFill>
                <a:latin typeface="Times New Roman" panose="02020603050405020304" pitchFamily="18" charset="0"/>
              </a:rPr>
              <a:t>pressed and sintered</a:t>
            </a:r>
            <a:r>
              <a:rPr lang="en-US" sz="2400" dirty="0">
                <a:latin typeface="Times New Roman" panose="02020603050405020304" pitchFamily="18" charset="0"/>
              </a:rPr>
              <a:t> to form a tin-bronze alloy with </a:t>
            </a:r>
            <a:r>
              <a:rPr lang="en-US" sz="2400" dirty="0" smtClean="0">
                <a:latin typeface="Times New Roman" panose="02020603050405020304" pitchFamily="18" charset="0"/>
              </a:rPr>
              <a:t>little dimensional </a:t>
            </a:r>
            <a:r>
              <a:rPr lang="en-US" sz="2400" dirty="0">
                <a:latin typeface="Times New Roman" panose="02020603050405020304" pitchFamily="18" charset="0"/>
              </a:rPr>
              <a:t>change, and containing up to </a:t>
            </a:r>
            <a:r>
              <a:rPr lang="en-US" sz="2400" b="1" i="1" dirty="0">
                <a:solidFill>
                  <a:srgbClr val="CC00CC"/>
                </a:solidFill>
                <a:latin typeface="Times New Roman" panose="02020603050405020304" pitchFamily="18" charset="0"/>
              </a:rPr>
              <a:t>35% of fine, interconnected, porosity</a:t>
            </a:r>
            <a:r>
              <a:rPr lang="en-US" sz="2400" dirty="0" smtClean="0">
                <a:latin typeface="Times New Roman" panose="02020603050405020304" pitchFamily="18" charset="0"/>
              </a:rPr>
              <a:t>. The </a:t>
            </a:r>
            <a:r>
              <a:rPr lang="en-US" sz="2400" dirty="0">
                <a:latin typeface="Times New Roman" panose="02020603050405020304" pitchFamily="18" charset="0"/>
              </a:rPr>
              <a:t>final close dimensional tolerances required in the bearing are </a:t>
            </a:r>
            <a:r>
              <a:rPr lang="en-US" sz="2400" dirty="0" smtClean="0">
                <a:latin typeface="Times New Roman" panose="02020603050405020304" pitchFamily="18" charset="0"/>
              </a:rPr>
              <a:t>achieved by </a:t>
            </a:r>
            <a:r>
              <a:rPr lang="en-US" sz="2400" dirty="0">
                <a:latin typeface="Times New Roman" panose="02020603050405020304" pitchFamily="18" charset="0"/>
              </a:rPr>
              <a:t>pressing the sintered compact in a sizing die after which it is </a:t>
            </a:r>
            <a:r>
              <a:rPr lang="en-US" sz="2400" dirty="0" smtClean="0">
                <a:latin typeface="Times New Roman" panose="02020603050405020304" pitchFamily="18" charset="0"/>
              </a:rPr>
              <a:t>impregnated with </a:t>
            </a:r>
            <a:r>
              <a:rPr lang="en-US" sz="2400" dirty="0">
                <a:latin typeface="Times New Roman" panose="02020603050405020304" pitchFamily="18" charset="0"/>
              </a:rPr>
              <a:t>oil. When in use, the bronze reservoir supplies oil to the bearing </a:t>
            </a:r>
            <a:r>
              <a:rPr lang="en-US" sz="2400" dirty="0" smtClean="0">
                <a:latin typeface="Times New Roman" panose="02020603050405020304" pitchFamily="18" charset="0"/>
              </a:rPr>
              <a:t>interface. Other </a:t>
            </a:r>
            <a:r>
              <a:rPr lang="en-US" sz="2400" dirty="0">
                <a:latin typeface="Times New Roman" panose="02020603050405020304" pitchFamily="18" charset="0"/>
              </a:rPr>
              <a:t>porous products today include filters for separation processes made </a:t>
            </a:r>
            <a:r>
              <a:rPr lang="en-US" sz="2400" dirty="0" smtClean="0">
                <a:latin typeface="Times New Roman" panose="02020603050405020304" pitchFamily="18" charset="0"/>
              </a:rPr>
              <a:t>from lightly </a:t>
            </a:r>
            <a:r>
              <a:rPr lang="en-US" sz="2400" dirty="0">
                <a:latin typeface="Times New Roman" panose="02020603050405020304" pitchFamily="18" charset="0"/>
              </a:rPr>
              <a:t>compacted and sintered powders of, for example, bronze or </a:t>
            </a:r>
            <a:r>
              <a:rPr lang="en-US" sz="2400" dirty="0" smtClean="0">
                <a:latin typeface="Times New Roman" panose="02020603050405020304" pitchFamily="18" charset="0"/>
              </a:rPr>
              <a:t>stainless steel</a:t>
            </a:r>
            <a:r>
              <a:rPr lang="en-US" sz="2400" dirty="0">
                <a:latin typeface="Times New Roman" panose="02020603050405020304" pitchFamily="18" charset="0"/>
              </a:rPr>
              <a:t>.</a:t>
            </a:r>
          </a:p>
        </p:txBody>
      </p:sp>
      <p:pic>
        <p:nvPicPr>
          <p:cNvPr id="7" name="Picture 6"/>
          <p:cNvPicPr>
            <a:picLocks noChangeAspect="1"/>
          </p:cNvPicPr>
          <p:nvPr/>
        </p:nvPicPr>
        <p:blipFill>
          <a:blip r:embed="rId2"/>
          <a:stretch>
            <a:fillRect/>
          </a:stretch>
        </p:blipFill>
        <p:spPr>
          <a:xfrm>
            <a:off x="4852062" y="122316"/>
            <a:ext cx="2172317" cy="1259207"/>
          </a:xfrm>
          <a:prstGeom prst="rect">
            <a:avLst/>
          </a:prstGeom>
        </p:spPr>
      </p:pic>
    </p:spTree>
    <p:extLst>
      <p:ext uri="{BB962C8B-B14F-4D97-AF65-F5344CB8AC3E}">
        <p14:creationId xmlns:p14="http://schemas.microsoft.com/office/powerpoint/2010/main" val="1208541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24</a:t>
            </a:fld>
            <a:endParaRPr lang="fa-IR" dirty="0"/>
          </a:p>
        </p:txBody>
      </p:sp>
      <p:sp>
        <p:nvSpPr>
          <p:cNvPr id="5" name="Rectangle 4"/>
          <p:cNvSpPr/>
          <p:nvPr/>
        </p:nvSpPr>
        <p:spPr>
          <a:xfrm>
            <a:off x="441025" y="871369"/>
            <a:ext cx="10775577" cy="5909310"/>
          </a:xfrm>
          <a:prstGeom prst="rect">
            <a:avLst/>
          </a:prstGeom>
        </p:spPr>
        <p:txBody>
          <a:bodyPr wrap="square">
            <a:spAutoFit/>
          </a:bodyPr>
          <a:lstStyle/>
          <a:p>
            <a:pPr algn="just">
              <a:lnSpc>
                <a:spcPct val="150000"/>
              </a:lnSpc>
            </a:pPr>
            <a:r>
              <a:rPr lang="en-US" sz="2400" dirty="0">
                <a:latin typeface="Times New Roman" panose="02020603050405020304" pitchFamily="18" charset="0"/>
              </a:rPr>
              <a:t>The most </a:t>
            </a:r>
            <a:r>
              <a:rPr lang="en-US" sz="2400" dirty="0" smtClean="0">
                <a:latin typeface="Times New Roman" panose="02020603050405020304" pitchFamily="18" charset="0"/>
              </a:rPr>
              <a:t>important metal </a:t>
            </a:r>
            <a:r>
              <a:rPr lang="en-US" sz="2400" dirty="0">
                <a:latin typeface="Times New Roman" panose="02020603050405020304" pitchFamily="18" charset="0"/>
              </a:rPr>
              <a:t>powders are: iron and steel, copper and copper base, </a:t>
            </a:r>
            <a:r>
              <a:rPr lang="en-US" sz="2400" dirty="0" smtClean="0">
                <a:latin typeface="Times New Roman" panose="02020603050405020304" pitchFamily="18" charset="0"/>
              </a:rPr>
              <a:t>aluminium, nickel</a:t>
            </a:r>
            <a:r>
              <a:rPr lang="en-US" sz="2400" dirty="0">
                <a:latin typeface="Times New Roman" panose="02020603050405020304" pitchFamily="18" charset="0"/>
              </a:rPr>
              <a:t>, molybdenum, tungsten, tungsten carbide and tin</a:t>
            </a:r>
            <a:r>
              <a:rPr lang="en-US" sz="2400" dirty="0" smtClean="0">
                <a:latin typeface="Times New Roman" panose="02020603050405020304" pitchFamily="18" charset="0"/>
              </a:rPr>
              <a:t>. </a:t>
            </a:r>
            <a:r>
              <a:rPr lang="en-US" sz="2400" dirty="0">
                <a:latin typeface="Times New Roman" panose="02020603050405020304" pitchFamily="18" charset="0"/>
              </a:rPr>
              <a:t>Besides metallic powders also </a:t>
            </a:r>
            <a:r>
              <a:rPr lang="en-US" sz="2400" dirty="0" smtClean="0">
                <a:latin typeface="Times New Roman" panose="02020603050405020304" pitchFamily="18" charset="0"/>
              </a:rPr>
              <a:t>carbide, nitride</a:t>
            </a:r>
            <a:r>
              <a:rPr lang="en-US" sz="2400" dirty="0">
                <a:latin typeface="Times New Roman" panose="02020603050405020304" pitchFamily="18" charset="0"/>
              </a:rPr>
              <a:t>, boride and special ceramic powders as well as </a:t>
            </a:r>
            <a:r>
              <a:rPr lang="en-US" sz="2400" dirty="0" smtClean="0">
                <a:latin typeface="Times New Roman" panose="02020603050405020304" pitchFamily="18" charset="0"/>
              </a:rPr>
              <a:t>whiskers </a:t>
            </a:r>
            <a:r>
              <a:rPr lang="en-US" sz="2400" dirty="0">
                <a:latin typeface="Times New Roman" panose="02020603050405020304" pitchFamily="18" charset="0"/>
              </a:rPr>
              <a:t>and short </a:t>
            </a:r>
            <a:r>
              <a:rPr lang="en-US" sz="2400" dirty="0" smtClean="0">
                <a:latin typeface="Times New Roman" panose="02020603050405020304" pitchFamily="18" charset="0"/>
              </a:rPr>
              <a:t>fibers are </a:t>
            </a:r>
            <a:r>
              <a:rPr lang="en-US" sz="2400" dirty="0">
                <a:latin typeface="Times New Roman" panose="02020603050405020304" pitchFamily="18" charset="0"/>
              </a:rPr>
              <a:t>considered</a:t>
            </a:r>
            <a:r>
              <a:rPr lang="en-US" sz="2400" dirty="0" smtClean="0">
                <a:latin typeface="Times New Roman" panose="02020603050405020304" pitchFamily="18" charset="0"/>
              </a:rPr>
              <a:t>.</a:t>
            </a:r>
          </a:p>
          <a:p>
            <a:pPr algn="just">
              <a:lnSpc>
                <a:spcPct val="150000"/>
              </a:lnSpc>
            </a:pPr>
            <a:endParaRPr lang="en-US" sz="1200" dirty="0" smtClean="0">
              <a:latin typeface="Times New Roman" panose="02020603050405020304" pitchFamily="18" charset="0"/>
            </a:endParaRPr>
          </a:p>
          <a:p>
            <a:pPr algn="just">
              <a:lnSpc>
                <a:spcPct val="150000"/>
              </a:lnSpc>
            </a:pPr>
            <a:r>
              <a:rPr lang="en-US" sz="2400" b="1" i="1" dirty="0">
                <a:solidFill>
                  <a:schemeClr val="accent2">
                    <a:lumMod val="75000"/>
                  </a:schemeClr>
                </a:solidFill>
                <a:latin typeface="Times New Roman" panose="02020603050405020304" pitchFamily="18" charset="0"/>
              </a:rPr>
              <a:t>MECHANICAL </a:t>
            </a:r>
            <a:r>
              <a:rPr lang="en-US" sz="2400" b="1" i="1" dirty="0" smtClean="0">
                <a:solidFill>
                  <a:schemeClr val="accent2">
                    <a:lumMod val="75000"/>
                  </a:schemeClr>
                </a:solidFill>
                <a:latin typeface="Times New Roman" panose="02020603050405020304" pitchFamily="18" charset="0"/>
              </a:rPr>
              <a:t>PROCESSES</a:t>
            </a:r>
          </a:p>
          <a:p>
            <a:pPr algn="just">
              <a:lnSpc>
                <a:spcPct val="150000"/>
              </a:lnSpc>
            </a:pPr>
            <a:r>
              <a:rPr lang="en-US" sz="2400" dirty="0">
                <a:latin typeface="Times New Roman" panose="02020603050405020304" pitchFamily="18" charset="0"/>
              </a:rPr>
              <a:t>The size reduction of metal powders by mechanical means is performed in </a:t>
            </a:r>
            <a:r>
              <a:rPr lang="en-US" sz="2400" dirty="0" smtClean="0">
                <a:latin typeface="Times New Roman" panose="02020603050405020304" pitchFamily="18" charset="0"/>
              </a:rPr>
              <a:t>the solid </a:t>
            </a:r>
            <a:r>
              <a:rPr lang="en-US" sz="2400" dirty="0">
                <a:latin typeface="Times New Roman" panose="02020603050405020304" pitchFamily="18" charset="0"/>
              </a:rPr>
              <a:t>state as well as of melts</a:t>
            </a:r>
            <a:r>
              <a:rPr lang="en-US" sz="2400" dirty="0" smtClean="0">
                <a:latin typeface="Times New Roman" panose="02020603050405020304" pitchFamily="18" charset="0"/>
              </a:rPr>
              <a:t>. </a:t>
            </a:r>
            <a:r>
              <a:rPr lang="en-US" sz="2400" b="1" i="1" dirty="0">
                <a:solidFill>
                  <a:schemeClr val="accent2">
                    <a:lumMod val="75000"/>
                  </a:schemeClr>
                </a:solidFill>
                <a:latin typeface="Times New Roman" panose="02020603050405020304" pitchFamily="18" charset="0"/>
              </a:rPr>
              <a:t>Grinding and milling are the oldest processes </a:t>
            </a:r>
            <a:r>
              <a:rPr lang="en-US" sz="2400" dirty="0">
                <a:latin typeface="Times New Roman" panose="02020603050405020304" pitchFamily="18" charset="0"/>
              </a:rPr>
              <a:t>in powder metallurgy and </a:t>
            </a:r>
            <a:r>
              <a:rPr lang="en-US" sz="2400" dirty="0" smtClean="0">
                <a:latin typeface="Times New Roman" panose="02020603050405020304" pitchFamily="18" charset="0"/>
              </a:rPr>
              <a:t>ceramics for </a:t>
            </a:r>
            <a:r>
              <a:rPr lang="en-US" sz="2400" dirty="0">
                <a:latin typeface="Times New Roman" panose="02020603050405020304" pitchFamily="18" charset="0"/>
              </a:rPr>
              <a:t>the production of </a:t>
            </a:r>
            <a:r>
              <a:rPr lang="en-US" sz="2400" dirty="0" smtClean="0">
                <a:latin typeface="Times New Roman" panose="02020603050405020304" pitchFamily="18" charset="0"/>
              </a:rPr>
              <a:t>particulate materials</a:t>
            </a:r>
            <a:r>
              <a:rPr lang="en-US" sz="2400" dirty="0">
                <a:latin typeface="Times New Roman" panose="02020603050405020304" pitchFamily="18" charset="0"/>
              </a:rPr>
              <a:t>. They are </a:t>
            </a:r>
            <a:r>
              <a:rPr lang="en-US" sz="2400" b="1" i="1" dirty="0">
                <a:solidFill>
                  <a:schemeClr val="accent2">
                    <a:lumMod val="75000"/>
                  </a:schemeClr>
                </a:solidFill>
                <a:latin typeface="Times New Roman" panose="02020603050405020304" pitchFamily="18" charset="0"/>
              </a:rPr>
              <a:t>extensively applied in the field of ceramics </a:t>
            </a:r>
            <a:r>
              <a:rPr lang="en-US" sz="2400" dirty="0">
                <a:latin typeface="Times New Roman" panose="02020603050405020304" pitchFamily="18" charset="0"/>
              </a:rPr>
              <a:t>and in the </a:t>
            </a:r>
            <a:r>
              <a:rPr lang="en-US" sz="2400" b="1" i="1" dirty="0">
                <a:solidFill>
                  <a:schemeClr val="accent2">
                    <a:lumMod val="75000"/>
                  </a:schemeClr>
                </a:solidFill>
                <a:latin typeface="Times New Roman" panose="02020603050405020304" pitchFamily="18" charset="0"/>
              </a:rPr>
              <a:t>cement</a:t>
            </a:r>
            <a:r>
              <a:rPr lang="en-US" sz="2400" dirty="0">
                <a:latin typeface="Times New Roman" panose="02020603050405020304" pitchFamily="18" charset="0"/>
              </a:rPr>
              <a:t> industry for size </a:t>
            </a:r>
            <a:r>
              <a:rPr lang="en-US" sz="2400" b="1" i="1" dirty="0">
                <a:solidFill>
                  <a:schemeClr val="accent2">
                    <a:lumMod val="75000"/>
                  </a:schemeClr>
                </a:solidFill>
                <a:latin typeface="Times New Roman" panose="02020603050405020304" pitchFamily="18" charset="0"/>
              </a:rPr>
              <a:t>reduction of brittle materials</a:t>
            </a:r>
            <a:r>
              <a:rPr lang="en-US" sz="2400" dirty="0">
                <a:latin typeface="Times New Roman" panose="02020603050405020304" pitchFamily="18" charset="0"/>
              </a:rPr>
              <a:t>, often accompanied by </a:t>
            </a:r>
            <a:r>
              <a:rPr lang="en-US" sz="2400" b="1" i="1" dirty="0">
                <a:solidFill>
                  <a:schemeClr val="accent2">
                    <a:lumMod val="75000"/>
                  </a:schemeClr>
                </a:solidFill>
                <a:latin typeface="Times New Roman" panose="02020603050405020304" pitchFamily="18" charset="0"/>
              </a:rPr>
              <a:t>intensive mixing effects. </a:t>
            </a:r>
          </a:p>
        </p:txBody>
      </p:sp>
    </p:spTree>
    <p:extLst>
      <p:ext uri="{BB962C8B-B14F-4D97-AF65-F5344CB8AC3E}">
        <p14:creationId xmlns:p14="http://schemas.microsoft.com/office/powerpoint/2010/main" val="25754712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25</a:t>
            </a:fld>
            <a:endParaRPr lang="fa-IR" dirty="0"/>
          </a:p>
        </p:txBody>
      </p:sp>
      <p:sp>
        <p:nvSpPr>
          <p:cNvPr id="5" name="Rectangle 4"/>
          <p:cNvSpPr/>
          <p:nvPr/>
        </p:nvSpPr>
        <p:spPr>
          <a:xfrm>
            <a:off x="161365" y="807137"/>
            <a:ext cx="11682805" cy="6186309"/>
          </a:xfrm>
          <a:prstGeom prst="rect">
            <a:avLst/>
          </a:prstGeom>
        </p:spPr>
        <p:txBody>
          <a:bodyPr wrap="square">
            <a:spAutoFit/>
          </a:bodyPr>
          <a:lstStyle/>
          <a:p>
            <a:pPr algn="just">
              <a:lnSpc>
                <a:spcPct val="150000"/>
              </a:lnSpc>
            </a:pPr>
            <a:r>
              <a:rPr lang="en-US" sz="2400" dirty="0">
                <a:latin typeface="Times New Roman" panose="02020603050405020304" pitchFamily="18" charset="0"/>
              </a:rPr>
              <a:t>Their use in </a:t>
            </a:r>
            <a:r>
              <a:rPr lang="en-US" sz="2400" b="1" i="1" dirty="0">
                <a:solidFill>
                  <a:schemeClr val="accent2">
                    <a:lumMod val="75000"/>
                  </a:schemeClr>
                </a:solidFill>
                <a:latin typeface="Times New Roman" panose="02020603050405020304" pitchFamily="18" charset="0"/>
              </a:rPr>
              <a:t>powder metallurgy </a:t>
            </a:r>
            <a:r>
              <a:rPr lang="en-US" sz="2400" dirty="0">
                <a:latin typeface="Times New Roman" panose="02020603050405020304" pitchFamily="18" charset="0"/>
              </a:rPr>
              <a:t>is more </a:t>
            </a:r>
            <a:r>
              <a:rPr lang="en-US" sz="2400" b="1" i="1" dirty="0">
                <a:solidFill>
                  <a:schemeClr val="accent2">
                    <a:lumMod val="75000"/>
                  </a:schemeClr>
                </a:solidFill>
                <a:latin typeface="Times New Roman" panose="02020603050405020304" pitchFamily="18" charset="0"/>
              </a:rPr>
              <a:t>limited</a:t>
            </a:r>
            <a:r>
              <a:rPr lang="en-US" sz="2400" dirty="0">
                <a:latin typeface="Times New Roman" panose="02020603050405020304" pitchFamily="18" charset="0"/>
              </a:rPr>
              <a:t>, since the </a:t>
            </a:r>
            <a:r>
              <a:rPr lang="en-US" sz="2400" b="1" i="1" dirty="0">
                <a:solidFill>
                  <a:schemeClr val="accent2">
                    <a:lumMod val="75000"/>
                  </a:schemeClr>
                </a:solidFill>
                <a:latin typeface="Times New Roman" panose="02020603050405020304" pitchFamily="18" charset="0"/>
              </a:rPr>
              <a:t>disintegration</a:t>
            </a:r>
            <a:r>
              <a:rPr lang="en-US" sz="2400" dirty="0">
                <a:latin typeface="Times New Roman" panose="02020603050405020304" pitchFamily="18" charset="0"/>
              </a:rPr>
              <a:t> of </a:t>
            </a:r>
            <a:r>
              <a:rPr lang="en-US" sz="2400" b="1" i="1" dirty="0">
                <a:solidFill>
                  <a:schemeClr val="accent2">
                    <a:lumMod val="75000"/>
                  </a:schemeClr>
                </a:solidFill>
                <a:latin typeface="Times New Roman" panose="02020603050405020304" pitchFamily="18" charset="0"/>
              </a:rPr>
              <a:t>metallic</a:t>
            </a:r>
            <a:r>
              <a:rPr lang="en-US" sz="2400" dirty="0">
                <a:latin typeface="Times New Roman" panose="02020603050405020304" pitchFamily="18" charset="0"/>
              </a:rPr>
              <a:t> materials, which mostly exhibit considerable </a:t>
            </a:r>
            <a:r>
              <a:rPr lang="en-US" sz="2400" b="1" i="1" dirty="0">
                <a:solidFill>
                  <a:schemeClr val="accent2">
                    <a:lumMod val="75000"/>
                  </a:schemeClr>
                </a:solidFill>
                <a:latin typeface="Times New Roman" panose="02020603050405020304" pitchFamily="18" charset="0"/>
              </a:rPr>
              <a:t>plasticity</a:t>
            </a:r>
            <a:r>
              <a:rPr lang="en-US" sz="2400" dirty="0">
                <a:latin typeface="Times New Roman" panose="02020603050405020304" pitchFamily="18" charset="0"/>
              </a:rPr>
              <a:t>, is less effective. Nevertheless, materials such as </a:t>
            </a:r>
            <a:r>
              <a:rPr lang="en-US" sz="2400" b="1" i="1" dirty="0">
                <a:solidFill>
                  <a:schemeClr val="accent2">
                    <a:lumMod val="75000"/>
                  </a:schemeClr>
                </a:solidFill>
                <a:latin typeface="Times New Roman" panose="02020603050405020304" pitchFamily="18" charset="0"/>
              </a:rPr>
              <a:t>intermetallic</a:t>
            </a:r>
            <a:r>
              <a:rPr lang="en-US" sz="2400" dirty="0">
                <a:latin typeface="Times New Roman" panose="02020603050405020304" pitchFamily="18" charset="0"/>
              </a:rPr>
              <a:t> </a:t>
            </a:r>
            <a:r>
              <a:rPr lang="en-US" sz="2400" b="1" i="1" dirty="0">
                <a:solidFill>
                  <a:schemeClr val="accent2">
                    <a:lumMod val="75000"/>
                  </a:schemeClr>
                </a:solidFill>
                <a:latin typeface="Times New Roman" panose="02020603050405020304" pitchFamily="18" charset="0"/>
              </a:rPr>
              <a:t>compounds</a:t>
            </a:r>
            <a:r>
              <a:rPr lang="en-US" sz="2400" dirty="0">
                <a:latin typeface="Times New Roman" panose="02020603050405020304" pitchFamily="18" charset="0"/>
              </a:rPr>
              <a:t> and </a:t>
            </a:r>
            <a:r>
              <a:rPr lang="en-US" sz="2400" b="1" i="1" dirty="0">
                <a:solidFill>
                  <a:schemeClr val="accent2">
                    <a:lumMod val="75000"/>
                  </a:schemeClr>
                </a:solidFill>
                <a:latin typeface="Times New Roman" panose="02020603050405020304" pitchFamily="18" charset="0"/>
              </a:rPr>
              <a:t>ferroalloys</a:t>
            </a:r>
            <a:r>
              <a:rPr lang="en-US" sz="2400" dirty="0">
                <a:latin typeface="Times New Roman" panose="02020603050405020304" pitchFamily="18" charset="0"/>
              </a:rPr>
              <a:t> can be effectively comminuted by </a:t>
            </a:r>
            <a:r>
              <a:rPr lang="en-US" sz="2400" dirty="0" smtClean="0">
                <a:latin typeface="Times New Roman" panose="02020603050405020304" pitchFamily="18" charset="0"/>
              </a:rPr>
              <a:t>mechanical means</a:t>
            </a:r>
            <a:r>
              <a:rPr lang="en-US" sz="2400" dirty="0">
                <a:latin typeface="Times New Roman" panose="02020603050405020304" pitchFamily="18" charset="0"/>
              </a:rPr>
              <a:t>. Additionally, there are important mechanical disintegration processes in powder metallurgy, especially those involving </a:t>
            </a:r>
            <a:r>
              <a:rPr lang="en-US" sz="2400" b="1" i="1" dirty="0">
                <a:solidFill>
                  <a:schemeClr val="accent2">
                    <a:lumMod val="75000"/>
                  </a:schemeClr>
                </a:solidFill>
                <a:latin typeface="Times New Roman" panose="02020603050405020304" pitchFamily="18" charset="0"/>
              </a:rPr>
              <a:t>high energy milling</a:t>
            </a:r>
            <a:r>
              <a:rPr lang="en-US" sz="2400" dirty="0">
                <a:latin typeface="Times New Roman" panose="02020603050405020304" pitchFamily="18" charset="0"/>
              </a:rPr>
              <a:t> procedures, during which </a:t>
            </a:r>
            <a:r>
              <a:rPr lang="en-US" sz="2400" b="1" i="1" dirty="0">
                <a:solidFill>
                  <a:schemeClr val="accent2">
                    <a:lumMod val="75000"/>
                  </a:schemeClr>
                </a:solidFill>
                <a:latin typeface="Times New Roman" panose="02020603050405020304" pitchFamily="18" charset="0"/>
              </a:rPr>
              <a:t>severe embrittlement of the metal </a:t>
            </a:r>
            <a:r>
              <a:rPr lang="en-US" sz="2400" dirty="0">
                <a:latin typeface="Times New Roman" panose="02020603050405020304" pitchFamily="18" charset="0"/>
              </a:rPr>
              <a:t>occurs. This aspect can be turned to advantage in the process known as </a:t>
            </a:r>
            <a:r>
              <a:rPr lang="en-US" sz="2400" b="1" i="1" dirty="0">
                <a:solidFill>
                  <a:schemeClr val="accent2">
                    <a:lumMod val="75000"/>
                  </a:schemeClr>
                </a:solidFill>
                <a:latin typeface="Times New Roman" panose="02020603050405020304" pitchFamily="18" charset="0"/>
              </a:rPr>
              <a:t>mechanical alloying</a:t>
            </a:r>
            <a:r>
              <a:rPr lang="en-US" sz="2400" dirty="0" smtClean="0">
                <a:latin typeface="Times New Roman" panose="02020603050405020304" pitchFamily="18" charset="0"/>
              </a:rPr>
              <a:t>. </a:t>
            </a:r>
          </a:p>
          <a:p>
            <a:pPr algn="just">
              <a:lnSpc>
                <a:spcPct val="150000"/>
              </a:lnSpc>
            </a:pPr>
            <a:r>
              <a:rPr lang="en-US" sz="2400" dirty="0">
                <a:latin typeface="Times New Roman" panose="02020603050405020304" pitchFamily="18" charset="0"/>
              </a:rPr>
              <a:t>The </a:t>
            </a:r>
            <a:r>
              <a:rPr lang="en-US" sz="2400" b="1" i="1" dirty="0">
                <a:solidFill>
                  <a:schemeClr val="accent2">
                    <a:lumMod val="75000"/>
                  </a:schemeClr>
                </a:solidFill>
                <a:latin typeface="Times New Roman" panose="02020603050405020304" pitchFamily="18" charset="0"/>
              </a:rPr>
              <a:t>general</a:t>
            </a:r>
            <a:r>
              <a:rPr lang="en-US" sz="2400" dirty="0">
                <a:latin typeface="Times New Roman" panose="02020603050405020304" pitchFamily="18" charset="0"/>
              </a:rPr>
              <a:t> phenomena during size reduction in the solid state are based on </a:t>
            </a:r>
            <a:r>
              <a:rPr lang="en-US" sz="2400" b="1" i="1" dirty="0">
                <a:solidFill>
                  <a:srgbClr val="669900"/>
                </a:solidFill>
                <a:latin typeface="Times New Roman" panose="02020603050405020304" pitchFamily="18" charset="0"/>
              </a:rPr>
              <a:t>fracture mechanics:</a:t>
            </a:r>
            <a:r>
              <a:rPr lang="en-US" sz="2400" dirty="0">
                <a:latin typeface="Times New Roman" panose="02020603050405020304" pitchFamily="18" charset="0"/>
              </a:rPr>
              <a:t> the </a:t>
            </a:r>
            <a:r>
              <a:rPr lang="en-US" sz="2400" b="1" i="1" dirty="0">
                <a:solidFill>
                  <a:srgbClr val="669900"/>
                </a:solidFill>
                <a:latin typeface="Times New Roman" panose="02020603050405020304" pitchFamily="18" charset="0"/>
              </a:rPr>
              <a:t>nucleation</a:t>
            </a:r>
            <a:r>
              <a:rPr lang="en-US" sz="2400" dirty="0">
                <a:latin typeface="Times New Roman" panose="02020603050405020304" pitchFamily="18" charset="0"/>
              </a:rPr>
              <a:t> of </a:t>
            </a:r>
            <a:r>
              <a:rPr lang="en-US" sz="2400" b="1" i="1" dirty="0">
                <a:solidFill>
                  <a:srgbClr val="669900"/>
                </a:solidFill>
                <a:latin typeface="Times New Roman" panose="02020603050405020304" pitchFamily="18" charset="0"/>
              </a:rPr>
              <a:t>cracks</a:t>
            </a:r>
            <a:r>
              <a:rPr lang="en-US" sz="2400" dirty="0">
                <a:latin typeface="Times New Roman" panose="02020603050405020304" pitchFamily="18" charset="0"/>
              </a:rPr>
              <a:t>, followed by </a:t>
            </a:r>
            <a:r>
              <a:rPr lang="en-US" sz="2400" b="1" i="1" dirty="0">
                <a:solidFill>
                  <a:srgbClr val="669900"/>
                </a:solidFill>
                <a:latin typeface="Times New Roman" panose="02020603050405020304" pitchFamily="18" charset="0"/>
              </a:rPr>
              <a:t>crack propagation </a:t>
            </a:r>
            <a:r>
              <a:rPr lang="en-US" sz="2400" dirty="0">
                <a:latin typeface="Times New Roman" panose="02020603050405020304" pitchFamily="18" charset="0"/>
              </a:rPr>
              <a:t>and </a:t>
            </a:r>
            <a:r>
              <a:rPr lang="en-US" sz="2400" b="1" i="1" dirty="0">
                <a:solidFill>
                  <a:srgbClr val="669900"/>
                </a:solidFill>
                <a:latin typeface="Times New Roman" panose="02020603050405020304" pitchFamily="18" charset="0"/>
              </a:rPr>
              <a:t>fracture</a:t>
            </a:r>
            <a:r>
              <a:rPr lang="en-US" sz="2400" dirty="0">
                <a:latin typeface="Times New Roman" panose="02020603050405020304" pitchFamily="18" charset="0"/>
              </a:rPr>
              <a:t>, by which new surfaces are formed. </a:t>
            </a:r>
            <a:r>
              <a:rPr lang="en-US" sz="2000" b="1" i="1" dirty="0">
                <a:solidFill>
                  <a:srgbClr val="00B0F0"/>
                </a:solidFill>
                <a:latin typeface="Times New Roman" panose="02020603050405020304" pitchFamily="18" charset="0"/>
              </a:rPr>
              <a:t>A further decrease of mean particle size can take place only when these processes occur.</a:t>
            </a:r>
            <a:endParaRPr lang="en-US" sz="2400" b="1" i="1" dirty="0">
              <a:solidFill>
                <a:srgbClr val="00B0F0"/>
              </a:solidFill>
              <a:latin typeface="Times New Roman" panose="02020603050405020304" pitchFamily="18" charset="0"/>
            </a:endParaRPr>
          </a:p>
        </p:txBody>
      </p:sp>
    </p:spTree>
    <p:extLst>
      <p:ext uri="{BB962C8B-B14F-4D97-AF65-F5344CB8AC3E}">
        <p14:creationId xmlns:p14="http://schemas.microsoft.com/office/powerpoint/2010/main" val="39718000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2" y="914400"/>
            <a:ext cx="11532198" cy="5807075"/>
          </a:xfrm>
        </p:spPr>
        <p:txBody>
          <a:bodyPr>
            <a:normAutofit lnSpcReduction="10000"/>
          </a:bodyPr>
          <a:lstStyle/>
          <a:p>
            <a:pPr marL="0" indent="0" algn="just">
              <a:lnSpc>
                <a:spcPct val="150000"/>
              </a:lnSpc>
              <a:buNone/>
            </a:pPr>
            <a:r>
              <a:rPr lang="en-US" sz="2400" dirty="0">
                <a:latin typeface="Times New Roman" panose="02020603050405020304" pitchFamily="18" charset="0"/>
                <a:cs typeface="+mj-cs"/>
              </a:rPr>
              <a:t>The </a:t>
            </a:r>
            <a:r>
              <a:rPr lang="en-US" sz="2400" b="1" i="1" dirty="0">
                <a:solidFill>
                  <a:srgbClr val="00B0F0"/>
                </a:solidFill>
                <a:latin typeface="Times New Roman" panose="02020603050405020304" pitchFamily="18" charset="0"/>
                <a:cs typeface="+mj-cs"/>
              </a:rPr>
              <a:t>kinetic </a:t>
            </a:r>
            <a:r>
              <a:rPr lang="en-US" sz="2400" b="1" i="1" dirty="0" smtClean="0">
                <a:solidFill>
                  <a:srgbClr val="00B0F0"/>
                </a:solidFill>
                <a:latin typeface="Times New Roman" panose="02020603050405020304" pitchFamily="18" charset="0"/>
                <a:cs typeface="+mj-cs"/>
              </a:rPr>
              <a:t>energy </a:t>
            </a:r>
            <a:r>
              <a:rPr lang="en-US" sz="2400" dirty="0" smtClean="0">
                <a:latin typeface="Times New Roman" panose="02020603050405020304" pitchFamily="18" charset="0"/>
                <a:cs typeface="+mj-cs"/>
              </a:rPr>
              <a:t>within </a:t>
            </a:r>
            <a:r>
              <a:rPr lang="en-US" sz="2400" dirty="0">
                <a:latin typeface="Times New Roman" panose="02020603050405020304" pitchFamily="18" charset="0"/>
                <a:cs typeface="+mj-cs"/>
              </a:rPr>
              <a:t>the </a:t>
            </a:r>
            <a:r>
              <a:rPr lang="en-US" sz="2400" b="1" i="1" dirty="0">
                <a:solidFill>
                  <a:srgbClr val="00B0F0"/>
                </a:solidFill>
                <a:latin typeface="Times New Roman" panose="02020603050405020304" pitchFamily="18" charset="0"/>
                <a:cs typeface="+mj-cs"/>
              </a:rPr>
              <a:t>milling</a:t>
            </a:r>
            <a:r>
              <a:rPr lang="en-US" sz="2400" dirty="0">
                <a:latin typeface="Times New Roman" panose="02020603050405020304" pitchFamily="18" charset="0"/>
                <a:cs typeface="+mj-cs"/>
              </a:rPr>
              <a:t> aggregate is partially transformed into </a:t>
            </a:r>
            <a:r>
              <a:rPr lang="en-US" sz="2400" b="1" i="1" dirty="0">
                <a:solidFill>
                  <a:srgbClr val="00B0F0"/>
                </a:solidFill>
                <a:latin typeface="Times New Roman" panose="02020603050405020304" pitchFamily="18" charset="0"/>
                <a:cs typeface="+mj-cs"/>
              </a:rPr>
              <a:t>mechanical</a:t>
            </a:r>
            <a:r>
              <a:rPr lang="en-US" sz="2400" dirty="0">
                <a:latin typeface="Times New Roman" panose="02020603050405020304" pitchFamily="18" charset="0"/>
                <a:cs typeface="+mj-cs"/>
              </a:rPr>
              <a:t> </a:t>
            </a:r>
            <a:r>
              <a:rPr lang="en-US" sz="2400" b="1" i="1" dirty="0">
                <a:solidFill>
                  <a:srgbClr val="00B0F0"/>
                </a:solidFill>
                <a:latin typeface="Times New Roman" panose="02020603050405020304" pitchFamily="18" charset="0"/>
                <a:cs typeface="+mj-cs"/>
              </a:rPr>
              <a:t>stresses</a:t>
            </a:r>
            <a:r>
              <a:rPr lang="en-US" sz="2400" dirty="0">
                <a:latin typeface="Times New Roman" panose="02020603050405020304" pitchFamily="18" charset="0"/>
                <a:cs typeface="+mj-cs"/>
              </a:rPr>
              <a:t> </a:t>
            </a:r>
            <a:r>
              <a:rPr lang="en-US" sz="2400" dirty="0" smtClean="0">
                <a:latin typeface="Times New Roman" panose="02020603050405020304" pitchFamily="18" charset="0"/>
                <a:cs typeface="+mj-cs"/>
              </a:rPr>
              <a:t>in the </a:t>
            </a:r>
            <a:r>
              <a:rPr lang="en-US" sz="2400" dirty="0">
                <a:latin typeface="Times New Roman" panose="02020603050405020304" pitchFamily="18" charset="0"/>
                <a:cs typeface="+mj-cs"/>
              </a:rPr>
              <a:t>material to be </a:t>
            </a:r>
            <a:r>
              <a:rPr lang="en-US" sz="2400" b="1" i="1" dirty="0">
                <a:solidFill>
                  <a:srgbClr val="00B0F0"/>
                </a:solidFill>
                <a:latin typeface="Times New Roman" panose="02020603050405020304" pitchFamily="18" charset="0"/>
                <a:cs typeface="+mj-cs"/>
              </a:rPr>
              <a:t>disintegrated</a:t>
            </a:r>
            <a:r>
              <a:rPr lang="en-US" sz="2400" dirty="0">
                <a:latin typeface="Times New Roman" panose="02020603050405020304" pitchFamily="18" charset="0"/>
                <a:cs typeface="+mj-cs"/>
              </a:rPr>
              <a:t>. The </a:t>
            </a:r>
            <a:r>
              <a:rPr lang="en-US" sz="2400" b="1" i="1" dirty="0">
                <a:solidFill>
                  <a:srgbClr val="00B0F0"/>
                </a:solidFill>
                <a:latin typeface="Times New Roman" panose="02020603050405020304" pitchFamily="18" charset="0"/>
                <a:cs typeface="+mj-cs"/>
              </a:rPr>
              <a:t>forces</a:t>
            </a:r>
            <a:r>
              <a:rPr lang="en-US" sz="2400" dirty="0">
                <a:latin typeface="Times New Roman" panose="02020603050405020304" pitchFamily="18" charset="0"/>
                <a:cs typeface="+mj-cs"/>
              </a:rPr>
              <a:t> acting in these processes </a:t>
            </a:r>
            <a:r>
              <a:rPr lang="en-US" sz="2400" dirty="0" smtClean="0">
                <a:latin typeface="Times New Roman" panose="02020603050405020304" pitchFamily="18" charset="0"/>
                <a:cs typeface="+mj-cs"/>
              </a:rPr>
              <a:t>cause mainly </a:t>
            </a:r>
            <a:r>
              <a:rPr lang="en-US" sz="2400" b="1" i="1" dirty="0">
                <a:solidFill>
                  <a:srgbClr val="00B0F0"/>
                </a:solidFill>
                <a:latin typeface="Times New Roman" panose="02020603050405020304" pitchFamily="18" charset="0"/>
                <a:cs typeface="+mj-cs"/>
              </a:rPr>
              <a:t>compression</a:t>
            </a:r>
            <a:r>
              <a:rPr lang="en-US" sz="2400" dirty="0">
                <a:latin typeface="Times New Roman" panose="02020603050405020304" pitchFamily="18" charset="0"/>
                <a:cs typeface="+mj-cs"/>
              </a:rPr>
              <a:t> and </a:t>
            </a:r>
            <a:r>
              <a:rPr lang="en-US" sz="2400" b="1" i="1" dirty="0">
                <a:solidFill>
                  <a:srgbClr val="00B0F0"/>
                </a:solidFill>
                <a:latin typeface="Times New Roman" panose="02020603050405020304" pitchFamily="18" charset="0"/>
                <a:cs typeface="+mj-cs"/>
              </a:rPr>
              <a:t>shear</a:t>
            </a:r>
            <a:r>
              <a:rPr lang="en-US" sz="2400" dirty="0">
                <a:latin typeface="Times New Roman" panose="02020603050405020304" pitchFamily="18" charset="0"/>
                <a:cs typeface="+mj-cs"/>
              </a:rPr>
              <a:t> </a:t>
            </a:r>
            <a:r>
              <a:rPr lang="en-US" sz="2400" b="1" i="1" dirty="0">
                <a:solidFill>
                  <a:srgbClr val="00B0F0"/>
                </a:solidFill>
                <a:latin typeface="Times New Roman" panose="02020603050405020304" pitchFamily="18" charset="0"/>
                <a:cs typeface="+mj-cs"/>
              </a:rPr>
              <a:t>stresses</a:t>
            </a:r>
            <a:r>
              <a:rPr lang="en-US" sz="2400" dirty="0">
                <a:latin typeface="Times New Roman" panose="02020603050405020304" pitchFamily="18" charset="0"/>
                <a:cs typeface="+mj-cs"/>
              </a:rPr>
              <a:t>, applied as </a:t>
            </a:r>
            <a:r>
              <a:rPr lang="en-US" sz="2400" b="1" i="1" dirty="0">
                <a:solidFill>
                  <a:srgbClr val="00CC00"/>
                </a:solidFill>
                <a:latin typeface="Times New Roman" panose="02020603050405020304" pitchFamily="18" charset="0"/>
                <a:cs typeface="+mj-cs"/>
              </a:rPr>
              <a:t>impact or </a:t>
            </a:r>
            <a:r>
              <a:rPr lang="en-US" sz="2400" b="1" i="1" dirty="0" smtClean="0">
                <a:solidFill>
                  <a:srgbClr val="00CC00"/>
                </a:solidFill>
                <a:latin typeface="Times New Roman" panose="02020603050405020304" pitchFamily="18" charset="0"/>
                <a:cs typeface="+mj-cs"/>
              </a:rPr>
              <a:t>slow-acting stresses</a:t>
            </a:r>
            <a:r>
              <a:rPr lang="en-US" sz="2400" b="1" i="1" dirty="0">
                <a:solidFill>
                  <a:srgbClr val="00CC00"/>
                </a:solidFill>
                <a:latin typeface="Times New Roman" panose="02020603050405020304" pitchFamily="18" charset="0"/>
                <a:cs typeface="+mj-cs"/>
              </a:rPr>
              <a:t> </a:t>
            </a:r>
            <a:r>
              <a:rPr lang="en-US" sz="2400" dirty="0" smtClean="0">
                <a:latin typeface="Times New Roman" panose="02020603050405020304" pitchFamily="18" charset="0"/>
                <a:cs typeface="+mj-cs"/>
              </a:rPr>
              <a:t>by </a:t>
            </a:r>
            <a:r>
              <a:rPr lang="en-US" sz="2400" dirty="0">
                <a:latin typeface="Times New Roman" panose="02020603050405020304" pitchFamily="18" charset="0"/>
                <a:cs typeface="+mj-cs"/>
              </a:rPr>
              <a:t>the </a:t>
            </a:r>
            <a:r>
              <a:rPr lang="en-US" sz="2400" b="1" i="1" dirty="0">
                <a:solidFill>
                  <a:srgbClr val="00B0F0"/>
                </a:solidFill>
                <a:latin typeface="Times New Roman" panose="02020603050405020304" pitchFamily="18" charset="0"/>
                <a:cs typeface="+mj-cs"/>
              </a:rPr>
              <a:t>milling balls </a:t>
            </a:r>
            <a:r>
              <a:rPr lang="en-US" sz="2400" dirty="0">
                <a:latin typeface="Times New Roman" panose="02020603050405020304" pitchFamily="18" charset="0"/>
                <a:cs typeface="+mj-cs"/>
              </a:rPr>
              <a:t>during vessel rotation or vibration, or by the </a:t>
            </a:r>
            <a:r>
              <a:rPr lang="en-US" sz="2400" b="1" i="1" dirty="0">
                <a:solidFill>
                  <a:srgbClr val="00B0F0"/>
                </a:solidFill>
                <a:latin typeface="Times New Roman" panose="02020603050405020304" pitchFamily="18" charset="0"/>
                <a:cs typeface="+mj-cs"/>
              </a:rPr>
              <a:t>rotating arms </a:t>
            </a:r>
            <a:r>
              <a:rPr lang="en-US" sz="2400" dirty="0" smtClean="0">
                <a:latin typeface="Times New Roman" panose="02020603050405020304" pitchFamily="18" charset="0"/>
                <a:cs typeface="+mj-cs"/>
              </a:rPr>
              <a:t>in an </a:t>
            </a:r>
            <a:r>
              <a:rPr lang="en-US" sz="2400" dirty="0" err="1">
                <a:latin typeface="Times New Roman" panose="02020603050405020304" pitchFamily="18" charset="0"/>
                <a:cs typeface="+mj-cs"/>
              </a:rPr>
              <a:t>attritor</a:t>
            </a:r>
            <a:r>
              <a:rPr lang="en-US" sz="2400" dirty="0">
                <a:latin typeface="Times New Roman" panose="02020603050405020304" pitchFamily="18" charset="0"/>
                <a:cs typeface="+mj-cs"/>
              </a:rPr>
              <a:t>. </a:t>
            </a:r>
            <a:r>
              <a:rPr lang="en-US" sz="2400" b="1" i="1" dirty="0">
                <a:solidFill>
                  <a:srgbClr val="FF0000"/>
                </a:solidFill>
                <a:latin typeface="Times New Roman" panose="02020603050405020304" pitchFamily="18" charset="0"/>
                <a:cs typeface="+mj-cs"/>
              </a:rPr>
              <a:t>In plastic materials, gross dislocation formation and movement, </a:t>
            </a:r>
            <a:r>
              <a:rPr lang="en-US" sz="2400" b="1" i="1" dirty="0" smtClean="0">
                <a:solidFill>
                  <a:srgbClr val="FF0000"/>
                </a:solidFill>
                <a:latin typeface="Times New Roman" panose="02020603050405020304" pitchFamily="18" charset="0"/>
                <a:cs typeface="+mj-cs"/>
              </a:rPr>
              <a:t>i.e. plastic </a:t>
            </a:r>
            <a:r>
              <a:rPr lang="en-US" sz="2400" b="1" i="1" dirty="0">
                <a:solidFill>
                  <a:srgbClr val="FF0000"/>
                </a:solidFill>
                <a:latin typeface="Times New Roman" panose="02020603050405020304" pitchFamily="18" charset="0"/>
                <a:cs typeface="+mj-cs"/>
              </a:rPr>
              <a:t>deformation, is induced before cracking and fracturing occur. </a:t>
            </a:r>
            <a:r>
              <a:rPr lang="en-US" sz="2400" dirty="0">
                <a:latin typeface="Times New Roman" panose="02020603050405020304" pitchFamily="18" charset="0"/>
                <a:cs typeface="+mj-cs"/>
              </a:rPr>
              <a:t>In </a:t>
            </a:r>
            <a:r>
              <a:rPr lang="en-US" sz="2400" b="1" i="1" dirty="0" smtClean="0">
                <a:solidFill>
                  <a:srgbClr val="00B0F0"/>
                </a:solidFill>
                <a:latin typeface="Times New Roman" panose="02020603050405020304" pitchFamily="18" charset="0"/>
                <a:cs typeface="+mj-cs"/>
              </a:rPr>
              <a:t>ceramic</a:t>
            </a:r>
            <a:r>
              <a:rPr lang="en-US" sz="2400" dirty="0" smtClean="0">
                <a:latin typeface="Times New Roman" panose="02020603050405020304" pitchFamily="18" charset="0"/>
                <a:cs typeface="+mj-cs"/>
              </a:rPr>
              <a:t> materials</a:t>
            </a:r>
            <a:r>
              <a:rPr lang="en-US" sz="2400" dirty="0">
                <a:latin typeface="Times New Roman" panose="02020603050405020304" pitchFamily="18" charset="0"/>
                <a:cs typeface="+mj-cs"/>
              </a:rPr>
              <a:t>, </a:t>
            </a:r>
            <a:r>
              <a:rPr lang="en-US" sz="2400" b="1" i="1" dirty="0">
                <a:solidFill>
                  <a:srgbClr val="00B0F0"/>
                </a:solidFill>
                <a:latin typeface="Times New Roman" panose="02020603050405020304" pitchFamily="18" charset="0"/>
                <a:cs typeface="+mj-cs"/>
              </a:rPr>
              <a:t>plastic deformation does not take place</a:t>
            </a:r>
            <a:r>
              <a:rPr lang="en-US" sz="2400" dirty="0">
                <a:latin typeface="Times New Roman" panose="02020603050405020304" pitchFamily="18" charset="0"/>
                <a:cs typeface="+mj-cs"/>
              </a:rPr>
              <a:t> in </a:t>
            </a:r>
            <a:r>
              <a:rPr lang="en-US" sz="2400" b="1" i="1" dirty="0">
                <a:solidFill>
                  <a:srgbClr val="00B0F0"/>
                </a:solidFill>
                <a:latin typeface="Times New Roman" panose="02020603050405020304" pitchFamily="18" charset="0"/>
                <a:cs typeface="+mj-cs"/>
              </a:rPr>
              <a:t>coarse</a:t>
            </a:r>
            <a:r>
              <a:rPr lang="en-US" sz="2400" dirty="0">
                <a:latin typeface="Times New Roman" panose="02020603050405020304" pitchFamily="18" charset="0"/>
                <a:cs typeface="+mj-cs"/>
              </a:rPr>
              <a:t> </a:t>
            </a:r>
            <a:r>
              <a:rPr lang="en-US" sz="2400" b="1" i="1" dirty="0">
                <a:solidFill>
                  <a:srgbClr val="00B0F0"/>
                </a:solidFill>
                <a:latin typeface="Times New Roman" panose="02020603050405020304" pitchFamily="18" charset="0"/>
                <a:cs typeface="+mj-cs"/>
              </a:rPr>
              <a:t>particles</a:t>
            </a:r>
            <a:r>
              <a:rPr lang="en-US" sz="2400" dirty="0">
                <a:latin typeface="Times New Roman" panose="02020603050405020304" pitchFamily="18" charset="0"/>
                <a:cs typeface="+mj-cs"/>
              </a:rPr>
              <a:t>, </a:t>
            </a:r>
            <a:r>
              <a:rPr lang="en-US" sz="2400" dirty="0" smtClean="0">
                <a:latin typeface="Times New Roman" panose="02020603050405020304" pitchFamily="18" charset="0"/>
                <a:cs typeface="+mj-cs"/>
              </a:rPr>
              <a:t>but becomes </a:t>
            </a:r>
            <a:r>
              <a:rPr lang="en-US" sz="2400" b="1" i="1" dirty="0">
                <a:solidFill>
                  <a:srgbClr val="00B0F0"/>
                </a:solidFill>
                <a:latin typeface="Times New Roman" panose="02020603050405020304" pitchFamily="18" charset="0"/>
                <a:cs typeface="+mj-cs"/>
              </a:rPr>
              <a:t>significant for mean particle sizes in the micron range</a:t>
            </a:r>
            <a:r>
              <a:rPr lang="en-US" sz="2400" dirty="0">
                <a:latin typeface="Times New Roman" panose="02020603050405020304" pitchFamily="18" charset="0"/>
                <a:cs typeface="+mj-cs"/>
              </a:rPr>
              <a:t>. The </a:t>
            </a:r>
            <a:r>
              <a:rPr lang="en-US" sz="2400" dirty="0" smtClean="0">
                <a:latin typeface="Times New Roman" panose="02020603050405020304" pitchFamily="18" charset="0"/>
                <a:cs typeface="+mj-cs"/>
              </a:rPr>
              <a:t>main process </a:t>
            </a:r>
            <a:r>
              <a:rPr lang="en-US" sz="2400" dirty="0">
                <a:latin typeface="Times New Roman" panose="02020603050405020304" pitchFamily="18" charset="0"/>
                <a:cs typeface="+mj-cs"/>
              </a:rPr>
              <a:t>phenomenon for all grinding and milling processes, however, is </a:t>
            </a:r>
            <a:r>
              <a:rPr lang="en-US" sz="2400" dirty="0" smtClean="0">
                <a:latin typeface="Times New Roman" panose="02020603050405020304" pitchFamily="18" charset="0"/>
                <a:cs typeface="+mj-cs"/>
              </a:rPr>
              <a:t>crack propagation </a:t>
            </a:r>
            <a:r>
              <a:rPr lang="en-US" sz="2400" dirty="0">
                <a:latin typeface="Times New Roman" panose="02020603050405020304" pitchFamily="18" charset="0"/>
                <a:cs typeface="+mj-cs"/>
              </a:rPr>
              <a:t>and fracture, which is accompanied by </a:t>
            </a:r>
            <a:r>
              <a:rPr lang="en-US" sz="2400" b="1" i="1" dirty="0">
                <a:solidFill>
                  <a:srgbClr val="00B0F0"/>
                </a:solidFill>
                <a:latin typeface="Times New Roman" panose="02020603050405020304" pitchFamily="18" charset="0"/>
                <a:cs typeface="+mj-cs"/>
              </a:rPr>
              <a:t>local, not well </a:t>
            </a:r>
            <a:r>
              <a:rPr lang="en-US" sz="2400" b="1" i="1" dirty="0" smtClean="0">
                <a:solidFill>
                  <a:srgbClr val="00B0F0"/>
                </a:solidFill>
                <a:latin typeface="Times New Roman" panose="02020603050405020304" pitchFamily="18" charset="0"/>
                <a:cs typeface="+mj-cs"/>
              </a:rPr>
              <a:t>defined, temperature </a:t>
            </a:r>
            <a:r>
              <a:rPr lang="en-US" sz="2400" b="1" i="1" dirty="0">
                <a:solidFill>
                  <a:srgbClr val="00B0F0"/>
                </a:solidFill>
                <a:latin typeface="Times New Roman" panose="02020603050405020304" pitchFamily="18" charset="0"/>
                <a:cs typeface="+mj-cs"/>
              </a:rPr>
              <a:t>rises</a:t>
            </a:r>
            <a:r>
              <a:rPr lang="en-US" sz="2400" dirty="0">
                <a:latin typeface="Times New Roman" panose="02020603050405020304" pitchFamily="18" charset="0"/>
                <a:cs typeface="+mj-cs"/>
              </a:rPr>
              <a:t>. These are often referred to as </a:t>
            </a:r>
            <a:r>
              <a:rPr lang="en-US" sz="2400" b="1" i="1" dirty="0">
                <a:solidFill>
                  <a:srgbClr val="00B0F0"/>
                </a:solidFill>
                <a:latin typeface="Times New Roman" panose="02020603050405020304" pitchFamily="18" charset="0"/>
                <a:cs typeface="+mj-cs"/>
              </a:rPr>
              <a:t>thermal 'spikes</a:t>
            </a:r>
            <a:r>
              <a:rPr lang="en-US" sz="2400" dirty="0">
                <a:latin typeface="Times New Roman" panose="02020603050405020304" pitchFamily="18" charset="0"/>
                <a:cs typeface="+mj-cs"/>
              </a:rPr>
              <a:t>' and can </a:t>
            </a:r>
            <a:r>
              <a:rPr lang="en-US" sz="2400" dirty="0" smtClean="0">
                <a:latin typeface="Times New Roman" panose="02020603050405020304" pitchFamily="18" charset="0"/>
                <a:cs typeface="+mj-cs"/>
              </a:rPr>
              <a:t>result in </a:t>
            </a:r>
            <a:r>
              <a:rPr lang="en-US" sz="2400" b="1" i="1" dirty="0">
                <a:solidFill>
                  <a:srgbClr val="00B0F0"/>
                </a:solidFill>
                <a:latin typeface="Times New Roman" panose="02020603050405020304" pitchFamily="18" charset="0"/>
                <a:cs typeface="+mj-cs"/>
              </a:rPr>
              <a:t>anomalous structures</a:t>
            </a:r>
            <a:r>
              <a:rPr lang="en-US" sz="2400" dirty="0">
                <a:latin typeface="Times New Roman" panose="02020603050405020304" pitchFamily="18" charset="0"/>
                <a:cs typeface="+mj-cs"/>
              </a:rPr>
              <a:t>.</a:t>
            </a:r>
            <a:endParaRPr lang="fa-IR" sz="2400" dirty="0">
              <a:latin typeface="Times New Roman" panose="02020603050405020304" pitchFamily="18" charset="0"/>
              <a:cs typeface="+mj-cs"/>
            </a:endParaRPr>
          </a:p>
          <a:p>
            <a:pPr marL="0" indent="0" algn="just">
              <a:lnSpc>
                <a:spcPct val="150000"/>
              </a:lnSpc>
              <a:buNone/>
            </a:pPr>
            <a:endParaRPr lang="fa-IR" sz="2400" dirty="0" smtClean="0">
              <a:latin typeface="Times New Roman" panose="02020603050405020304" pitchFamily="18" charset="0"/>
              <a:cs typeface="+mj-cs"/>
            </a:endParaRPr>
          </a:p>
          <a:p>
            <a:pPr marL="0" indent="0" algn="just">
              <a:lnSpc>
                <a:spcPct val="150000"/>
              </a:lnSpc>
              <a:buNone/>
            </a:pPr>
            <a:endParaRPr lang="fa-IR" sz="2400" dirty="0" smtClean="0">
              <a:latin typeface="Times New Roman" panose="02020603050405020304" pitchFamily="18" charset="0"/>
              <a:cs typeface="+mj-cs"/>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26</a:t>
            </a:fld>
            <a:endParaRPr lang="fa-IR" dirty="0"/>
          </a:p>
        </p:txBody>
      </p:sp>
    </p:spTree>
    <p:extLst>
      <p:ext uri="{BB962C8B-B14F-4D97-AF65-F5344CB8AC3E}">
        <p14:creationId xmlns:p14="http://schemas.microsoft.com/office/powerpoint/2010/main" val="402695068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50607" y="860611"/>
            <a:ext cx="11532198" cy="5712311"/>
          </a:xfrm>
        </p:spPr>
        <p:txBody>
          <a:bodyPr>
            <a:noAutofit/>
          </a:bodyPr>
          <a:lstStyle/>
          <a:p>
            <a:pPr marL="0" indent="0" algn="just">
              <a:lnSpc>
                <a:spcPct val="150000"/>
              </a:lnSpc>
              <a:buNone/>
            </a:pPr>
            <a:r>
              <a:rPr lang="en-US" sz="2400" dirty="0">
                <a:latin typeface="Times New Roman" panose="02020603050405020304" pitchFamily="18" charset="0"/>
              </a:rPr>
              <a:t>The </a:t>
            </a:r>
            <a:r>
              <a:rPr lang="en-US" sz="2400" b="1" i="1" dirty="0">
                <a:solidFill>
                  <a:srgbClr val="FF0066"/>
                </a:solidFill>
                <a:latin typeface="Times New Roman" panose="02020603050405020304" pitchFamily="18" charset="0"/>
              </a:rPr>
              <a:t>limit of the minimum obtainable particle size </a:t>
            </a:r>
            <a:r>
              <a:rPr lang="en-US" sz="2400" dirty="0">
                <a:latin typeface="Times New Roman" panose="02020603050405020304" pitchFamily="18" charset="0"/>
              </a:rPr>
              <a:t>depends on the </a:t>
            </a:r>
            <a:r>
              <a:rPr lang="en-US" sz="2400" b="1" i="1" dirty="0">
                <a:solidFill>
                  <a:srgbClr val="FF0066"/>
                </a:solidFill>
                <a:latin typeface="Times New Roman" panose="02020603050405020304" pitchFamily="18" charset="0"/>
              </a:rPr>
              <a:t>conditions</a:t>
            </a:r>
            <a:r>
              <a:rPr lang="en-US" sz="2400" dirty="0" smtClean="0">
                <a:latin typeface="Times New Roman" panose="02020603050405020304" pitchFamily="18" charset="0"/>
              </a:rPr>
              <a:t> of </a:t>
            </a:r>
            <a:r>
              <a:rPr lang="en-US" sz="2400" dirty="0">
                <a:latin typeface="Times New Roman" panose="02020603050405020304" pitchFamily="18" charset="0"/>
              </a:rPr>
              <a:t>the </a:t>
            </a:r>
            <a:r>
              <a:rPr lang="en-US" sz="2400" b="1" i="1" dirty="0">
                <a:solidFill>
                  <a:srgbClr val="FF0066"/>
                </a:solidFill>
                <a:latin typeface="Times New Roman" panose="02020603050405020304" pitchFamily="18" charset="0"/>
              </a:rPr>
              <a:t>mechanical</a:t>
            </a:r>
            <a:r>
              <a:rPr lang="en-US" sz="2400" dirty="0">
                <a:latin typeface="Times New Roman" panose="02020603050405020304" pitchFamily="18" charset="0"/>
              </a:rPr>
              <a:t> </a:t>
            </a:r>
            <a:r>
              <a:rPr lang="en-US" sz="2400" b="1" i="1" dirty="0">
                <a:solidFill>
                  <a:srgbClr val="FF0066"/>
                </a:solidFill>
                <a:latin typeface="Times New Roman" panose="02020603050405020304" pitchFamily="18" charset="0"/>
              </a:rPr>
              <a:t>process</a:t>
            </a:r>
            <a:r>
              <a:rPr lang="en-US" sz="2400" dirty="0">
                <a:latin typeface="Times New Roman" panose="02020603050405020304" pitchFamily="18" charset="0"/>
              </a:rPr>
              <a:t> as well as on the </a:t>
            </a:r>
            <a:r>
              <a:rPr lang="en-US" sz="2400" b="1" i="1" dirty="0">
                <a:solidFill>
                  <a:srgbClr val="FF0066"/>
                </a:solidFill>
                <a:latin typeface="Times New Roman" panose="02020603050405020304" pitchFamily="18" charset="0"/>
              </a:rPr>
              <a:t>material</a:t>
            </a:r>
            <a:r>
              <a:rPr lang="en-US" sz="2400" dirty="0">
                <a:latin typeface="Times New Roman" panose="02020603050405020304" pitchFamily="18" charset="0"/>
              </a:rPr>
              <a:t> </a:t>
            </a:r>
            <a:r>
              <a:rPr lang="en-US" sz="2400" b="1" i="1" dirty="0">
                <a:solidFill>
                  <a:srgbClr val="FF0066"/>
                </a:solidFill>
                <a:latin typeface="Times New Roman" panose="02020603050405020304" pitchFamily="18" charset="0"/>
              </a:rPr>
              <a:t>itself</a:t>
            </a:r>
            <a:r>
              <a:rPr lang="en-US" sz="2400" dirty="0">
                <a:latin typeface="Times New Roman" panose="02020603050405020304" pitchFamily="18" charset="0"/>
              </a:rPr>
              <a:t>. This so-called </a:t>
            </a:r>
            <a:r>
              <a:rPr lang="en-US" sz="2400" i="1" dirty="0" smtClean="0">
                <a:solidFill>
                  <a:srgbClr val="00CC00"/>
                </a:solidFill>
                <a:latin typeface="Times New Roman" panose="02020603050405020304" pitchFamily="18" charset="0"/>
              </a:rPr>
              <a:t>grinding or </a:t>
            </a:r>
            <a:r>
              <a:rPr lang="en-US" sz="2400" i="1" dirty="0">
                <a:solidFill>
                  <a:srgbClr val="00CC00"/>
                </a:solidFill>
                <a:latin typeface="Times New Roman" panose="02020603050405020304" pitchFamily="18" charset="0"/>
              </a:rPr>
              <a:t>milling equilibrium, has been investigated for many metallic and </a:t>
            </a:r>
            <a:r>
              <a:rPr lang="en-US" sz="2400" i="1" dirty="0" smtClean="0">
                <a:solidFill>
                  <a:srgbClr val="00CC00"/>
                </a:solidFill>
                <a:latin typeface="Times New Roman" panose="02020603050405020304" pitchFamily="18" charset="0"/>
              </a:rPr>
              <a:t>non-metallic powders</a:t>
            </a:r>
            <a:r>
              <a:rPr lang="en-US" sz="2400" dirty="0">
                <a:latin typeface="Times New Roman" panose="02020603050405020304" pitchFamily="18" charset="0"/>
              </a:rPr>
              <a:t>. It ranges between roughly 0.1 and 1 </a:t>
            </a:r>
            <a:r>
              <a:rPr lang="en-US" sz="2400" dirty="0" smtClean="0">
                <a:latin typeface="Times New Roman" panose="02020603050405020304" pitchFamily="18" charset="0"/>
              </a:rPr>
              <a:t>micron </a:t>
            </a:r>
            <a:r>
              <a:rPr lang="en-US" sz="2400" dirty="0">
                <a:latin typeface="Times New Roman" panose="02020603050405020304" pitchFamily="18" charset="0"/>
              </a:rPr>
              <a:t>and can be explained </a:t>
            </a:r>
            <a:r>
              <a:rPr lang="en-US" sz="2400" dirty="0" smtClean="0">
                <a:latin typeface="Times New Roman" panose="02020603050405020304" pitchFamily="18" charset="0"/>
              </a:rPr>
              <a:t>by several </a:t>
            </a:r>
            <a:r>
              <a:rPr lang="en-US" sz="2400" dirty="0">
                <a:latin typeface="Times New Roman" panose="02020603050405020304" pitchFamily="18" charset="0"/>
              </a:rPr>
              <a:t>independent processes as follows:</a:t>
            </a:r>
          </a:p>
          <a:p>
            <a:pPr marL="0" indent="0" algn="just">
              <a:lnSpc>
                <a:spcPct val="150000"/>
              </a:lnSpc>
              <a:buNone/>
            </a:pPr>
            <a:r>
              <a:rPr lang="en-US" sz="2400" dirty="0">
                <a:latin typeface="Times New Roman" panose="02020603050405020304" pitchFamily="18" charset="0"/>
              </a:rPr>
              <a:t>• In a solid material there is no constant binding force within the volume </a:t>
            </a:r>
            <a:r>
              <a:rPr lang="en-US" sz="2400" dirty="0" smtClean="0">
                <a:latin typeface="Times New Roman" panose="02020603050405020304" pitchFamily="18" charset="0"/>
              </a:rPr>
              <a:t>but only </a:t>
            </a:r>
            <a:r>
              <a:rPr lang="en-US" sz="2400" dirty="0">
                <a:latin typeface="Times New Roman" panose="02020603050405020304" pitchFamily="18" charset="0"/>
              </a:rPr>
              <a:t>a binding spectrum, dependent on the local types of defects and </a:t>
            </a:r>
            <a:r>
              <a:rPr lang="en-US" sz="2400" dirty="0" smtClean="0">
                <a:latin typeface="Times New Roman" panose="02020603050405020304" pitchFamily="18" charset="0"/>
              </a:rPr>
              <a:t>defect concentration</a:t>
            </a:r>
            <a:r>
              <a:rPr lang="en-US" sz="2400" dirty="0">
                <a:latin typeface="Times New Roman" panose="02020603050405020304" pitchFamily="18" charset="0"/>
              </a:rPr>
              <a:t>. These can be macro, micro or on an atomic scale. Only </a:t>
            </a:r>
            <a:r>
              <a:rPr lang="en-US" sz="2400" dirty="0" smtClean="0">
                <a:latin typeface="Times New Roman" panose="02020603050405020304" pitchFamily="18" charset="0"/>
              </a:rPr>
              <a:t>the weaker </a:t>
            </a:r>
            <a:r>
              <a:rPr lang="en-US" sz="2400" dirty="0">
                <a:latin typeface="Times New Roman" panose="02020603050405020304" pitchFamily="18" charset="0"/>
              </a:rPr>
              <a:t>part of the binding spectrum can be destroyed by mechanical </a:t>
            </a:r>
            <a:r>
              <a:rPr lang="en-US" sz="2400" dirty="0" smtClean="0">
                <a:latin typeface="Times New Roman" panose="02020603050405020304" pitchFamily="18" charset="0"/>
              </a:rPr>
              <a:t>means, and </a:t>
            </a:r>
            <a:r>
              <a:rPr lang="en-US" sz="2400" dirty="0">
                <a:latin typeface="Times New Roman" panose="02020603050405020304" pitchFamily="18" charset="0"/>
              </a:rPr>
              <a:t>a further reduction in size of small particles becomes increasingly difficult.</a:t>
            </a: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27</a:t>
            </a:fld>
            <a:endParaRPr lang="fa-IR" dirty="0"/>
          </a:p>
        </p:txBody>
      </p:sp>
    </p:spTree>
    <p:extLst>
      <p:ext uri="{BB962C8B-B14F-4D97-AF65-F5344CB8AC3E}">
        <p14:creationId xmlns:p14="http://schemas.microsoft.com/office/powerpoint/2010/main" val="3654875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2" y="1151068"/>
            <a:ext cx="7110805" cy="5411097"/>
          </a:xfrm>
        </p:spPr>
        <p:txBody>
          <a:bodyPr>
            <a:normAutofit/>
          </a:bodyPr>
          <a:lstStyle/>
          <a:p>
            <a:pPr marL="0" indent="0" algn="just">
              <a:lnSpc>
                <a:spcPct val="150000"/>
              </a:lnSpc>
              <a:buNone/>
            </a:pPr>
            <a:r>
              <a:rPr lang="en-US" sz="2400" dirty="0" smtClean="0">
                <a:latin typeface="Times New Roman" panose="02020603050405020304" pitchFamily="18" charset="0"/>
                <a:cs typeface="Times New Roman" panose="02020603050405020304" pitchFamily="18" charset="0"/>
              </a:rPr>
              <a:t>The </a:t>
            </a:r>
            <a:r>
              <a:rPr lang="en-US" sz="2400" b="1" i="1" dirty="0" smtClean="0">
                <a:solidFill>
                  <a:srgbClr val="00CC00"/>
                </a:solidFill>
                <a:latin typeface="Times New Roman" panose="02020603050405020304" pitchFamily="18" charset="0"/>
                <a:cs typeface="Times New Roman" panose="02020603050405020304" pitchFamily="18" charset="0"/>
              </a:rPr>
              <a:t>smaller the particle size </a:t>
            </a:r>
            <a:r>
              <a:rPr lang="en-US" sz="2400" dirty="0" smtClean="0">
                <a:latin typeface="Times New Roman" panose="02020603050405020304" pitchFamily="18" charset="0"/>
                <a:cs typeface="Times New Roman" panose="02020603050405020304" pitchFamily="18" charset="0"/>
              </a:rPr>
              <a:t>the more </a:t>
            </a:r>
            <a:r>
              <a:rPr lang="en-US" sz="2400" b="1" i="1" dirty="0">
                <a:solidFill>
                  <a:srgbClr val="00CC00"/>
                </a:solidFill>
                <a:latin typeface="Times New Roman" panose="02020603050405020304" pitchFamily="18" charset="0"/>
                <a:cs typeface="Times New Roman" panose="02020603050405020304" pitchFamily="18" charset="0"/>
              </a:rPr>
              <a:t>difficult</a:t>
            </a:r>
            <a:r>
              <a:rPr lang="en-US" sz="2400" dirty="0" smtClean="0">
                <a:latin typeface="Times New Roman" panose="02020603050405020304" pitchFamily="18" charset="0"/>
                <a:cs typeface="Times New Roman" panose="02020603050405020304" pitchFamily="18" charset="0"/>
              </a:rPr>
              <a:t> is the application of the necessary </a:t>
            </a:r>
            <a:r>
              <a:rPr lang="en-US" sz="2400" b="1" i="1" dirty="0">
                <a:solidFill>
                  <a:srgbClr val="00CC00"/>
                </a:solidFill>
                <a:latin typeface="Times New Roman" panose="02020603050405020304" pitchFamily="18" charset="0"/>
                <a:cs typeface="Times New Roman" panose="02020603050405020304" pitchFamily="18" charset="0"/>
              </a:rPr>
              <a:t>shear stress </a:t>
            </a:r>
            <a:r>
              <a:rPr lang="en-US" sz="2400" dirty="0" smtClean="0">
                <a:latin typeface="Times New Roman" panose="02020603050405020304" pitchFamily="18" charset="0"/>
                <a:cs typeface="Times New Roman" panose="02020603050405020304" pitchFamily="18" charset="0"/>
              </a:rPr>
              <a:t>on each particle in order to achieve </a:t>
            </a:r>
            <a:r>
              <a:rPr lang="en-US" sz="2400" b="1" i="1" dirty="0">
                <a:solidFill>
                  <a:srgbClr val="00CC00"/>
                </a:solidFill>
                <a:latin typeface="Times New Roman" panose="02020603050405020304" pitchFamily="18" charset="0"/>
                <a:cs typeface="Times New Roman" panose="02020603050405020304" pitchFamily="18" charset="0"/>
              </a:rPr>
              <a:t>further</a:t>
            </a:r>
            <a:r>
              <a:rPr lang="en-US" sz="2400" dirty="0" smtClean="0">
                <a:latin typeface="Times New Roman" panose="02020603050405020304" pitchFamily="18" charset="0"/>
                <a:cs typeface="Times New Roman" panose="02020603050405020304" pitchFamily="18" charset="0"/>
              </a:rPr>
              <a:t> </a:t>
            </a:r>
            <a:r>
              <a:rPr lang="en-US" sz="2400" b="1" i="1" dirty="0">
                <a:solidFill>
                  <a:srgbClr val="00CC00"/>
                </a:solidFill>
                <a:latin typeface="Times New Roman" panose="02020603050405020304" pitchFamily="18" charset="0"/>
                <a:cs typeface="Times New Roman" panose="02020603050405020304" pitchFamily="18" charset="0"/>
              </a:rPr>
              <a:t>particle fracture</a:t>
            </a:r>
            <a:r>
              <a:rPr lang="en-US" sz="2400" dirty="0">
                <a:latin typeface="Times New Roman" panose="02020603050405020304" pitchFamily="18" charset="0"/>
                <a:cs typeface="Times New Roman" panose="02020603050405020304" pitchFamily="18" charset="0"/>
              </a:rPr>
              <a:t>. With small particles the elastic or </a:t>
            </a:r>
            <a:r>
              <a:rPr lang="en-US" sz="2400" dirty="0" err="1">
                <a:latin typeface="Times New Roman" panose="02020603050405020304" pitchFamily="18" charset="0"/>
                <a:cs typeface="Times New Roman" panose="02020603050405020304" pitchFamily="18" charset="0"/>
              </a:rPr>
              <a:t>elasto</a:t>
            </a:r>
            <a:r>
              <a:rPr lang="en-US" sz="2400" dirty="0">
                <a:latin typeface="Times New Roman" panose="02020603050405020304" pitchFamily="18" charset="0"/>
                <a:cs typeface="Times New Roman" panose="02020603050405020304" pitchFamily="18" charset="0"/>
              </a:rPr>
              <a:t>-plastic response to </a:t>
            </a:r>
            <a:r>
              <a:rPr lang="en-US" sz="2400" dirty="0" smtClean="0">
                <a:latin typeface="Times New Roman" panose="02020603050405020304" pitchFamily="18" charset="0"/>
                <a:cs typeface="Times New Roman" panose="02020603050405020304" pitchFamily="18" charset="0"/>
              </a:rPr>
              <a:t>mechanical stresses </a:t>
            </a:r>
            <a:r>
              <a:rPr lang="en-US" sz="2400" dirty="0">
                <a:latin typeface="Times New Roman" panose="02020603050405020304" pitchFamily="18" charset="0"/>
                <a:cs typeface="Times New Roman" panose="02020603050405020304" pitchFamily="18" charset="0"/>
              </a:rPr>
              <a:t>becomes dominating</a:t>
            </a:r>
            <a:r>
              <a:rPr lang="en-US" sz="2400" dirty="0" smtClean="0">
                <a:latin typeface="Times New Roman" panose="02020603050405020304" pitchFamily="18" charset="0"/>
                <a:cs typeface="Times New Roman" panose="02020603050405020304" pitchFamily="18" charset="0"/>
              </a:rPr>
              <a:t>. </a:t>
            </a:r>
            <a:r>
              <a:rPr lang="en-US" sz="2400" b="1" i="1" dirty="0">
                <a:solidFill>
                  <a:srgbClr val="00CC00"/>
                </a:solidFill>
                <a:latin typeface="Times New Roman" panose="02020603050405020304" pitchFamily="18" charset="0"/>
                <a:cs typeface="Times New Roman" panose="02020603050405020304" pitchFamily="18" charset="0"/>
              </a:rPr>
              <a:t>Small particles exhibit higher surface activity</a:t>
            </a:r>
            <a:r>
              <a:rPr lang="en-US" sz="2400" dirty="0">
                <a:latin typeface="Times New Roman" panose="02020603050405020304" pitchFamily="18" charset="0"/>
                <a:cs typeface="Times New Roman" panose="02020603050405020304" pitchFamily="18" charset="0"/>
              </a:rPr>
              <a:t> than larger ones and </a:t>
            </a:r>
            <a:r>
              <a:rPr lang="en-US" sz="2400" dirty="0" smtClean="0">
                <a:latin typeface="Times New Roman" panose="02020603050405020304" pitchFamily="18" charset="0"/>
                <a:cs typeface="Times New Roman" panose="02020603050405020304" pitchFamily="18" charset="0"/>
              </a:rPr>
              <a:t>therefore, have </a:t>
            </a:r>
            <a:r>
              <a:rPr lang="en-US" sz="2400" dirty="0">
                <a:latin typeface="Times New Roman" panose="02020603050405020304" pitchFamily="18" charset="0"/>
                <a:cs typeface="Times New Roman" panose="02020603050405020304" pitchFamily="18" charset="0"/>
              </a:rPr>
              <a:t>a </a:t>
            </a:r>
            <a:r>
              <a:rPr lang="en-US" sz="2400" b="1" i="1" dirty="0">
                <a:solidFill>
                  <a:srgbClr val="00CC00"/>
                </a:solidFill>
                <a:latin typeface="Times New Roman" panose="02020603050405020304" pitchFamily="18" charset="0"/>
                <a:cs typeface="Times New Roman" panose="02020603050405020304" pitchFamily="18" charset="0"/>
              </a:rPr>
              <a:t>higher probability </a:t>
            </a:r>
            <a:r>
              <a:rPr lang="en-US" sz="2400" dirty="0">
                <a:latin typeface="Times New Roman" panose="02020603050405020304" pitchFamily="18" charset="0"/>
                <a:cs typeface="Times New Roman" panose="02020603050405020304" pitchFamily="18" charset="0"/>
              </a:rPr>
              <a:t>of being </a:t>
            </a:r>
            <a:r>
              <a:rPr lang="en-US" sz="2400" b="1" i="1" dirty="0">
                <a:solidFill>
                  <a:srgbClr val="00CC00"/>
                </a:solidFill>
                <a:latin typeface="Times New Roman" panose="02020603050405020304" pitchFamily="18" charset="0"/>
                <a:cs typeface="Times New Roman" panose="02020603050405020304" pitchFamily="18" charset="0"/>
              </a:rPr>
              <a:t>re-welded</a:t>
            </a:r>
            <a:r>
              <a:rPr lang="en-US" sz="2400" dirty="0">
                <a:latin typeface="Times New Roman" panose="02020603050405020304" pitchFamily="18" charset="0"/>
                <a:cs typeface="Times New Roman" panose="02020603050405020304" pitchFamily="18" charset="0"/>
              </a:rPr>
              <a:t>. This was previously believed </a:t>
            </a:r>
            <a:r>
              <a:rPr lang="en-US" sz="2400" dirty="0" smtClean="0">
                <a:latin typeface="Times New Roman" panose="02020603050405020304" pitchFamily="18" charset="0"/>
                <a:cs typeface="Times New Roman" panose="02020603050405020304" pitchFamily="18" charset="0"/>
              </a:rPr>
              <a:t>to be </a:t>
            </a:r>
            <a:r>
              <a:rPr lang="en-US" sz="2400" dirty="0">
                <a:latin typeface="Times New Roman" panose="02020603050405020304" pitchFamily="18" charset="0"/>
                <a:cs typeface="Times New Roman" panose="02020603050405020304" pitchFamily="18" charset="0"/>
              </a:rPr>
              <a:t>the main reason for the </a:t>
            </a:r>
            <a:r>
              <a:rPr lang="en-US" sz="2400" b="1" i="1" dirty="0">
                <a:solidFill>
                  <a:srgbClr val="00CC00"/>
                </a:solidFill>
                <a:latin typeface="Times New Roman" panose="02020603050405020304" pitchFamily="18" charset="0"/>
                <a:cs typeface="Times New Roman" panose="02020603050405020304" pitchFamily="18" charset="0"/>
              </a:rPr>
              <a:t>'milling equilibrium</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observed.</a:t>
            </a:r>
          </a:p>
          <a:p>
            <a:pPr marL="0" indent="0" algn="just">
              <a:lnSpc>
                <a:spcPct val="150000"/>
              </a:lnSpc>
              <a:buNone/>
            </a:pP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28</a:t>
            </a:fld>
            <a:endParaRPr lang="fa-IR" dirty="0"/>
          </a:p>
        </p:txBody>
      </p:sp>
      <p:pic>
        <p:nvPicPr>
          <p:cNvPr id="5" name="Picture 4"/>
          <p:cNvPicPr>
            <a:picLocks noChangeAspect="1"/>
          </p:cNvPicPr>
          <p:nvPr/>
        </p:nvPicPr>
        <p:blipFill>
          <a:blip r:embed="rId2"/>
          <a:stretch>
            <a:fillRect/>
          </a:stretch>
        </p:blipFill>
        <p:spPr>
          <a:xfrm>
            <a:off x="7403650" y="1721224"/>
            <a:ext cx="4594655" cy="3437355"/>
          </a:xfrm>
          <a:prstGeom prst="rect">
            <a:avLst/>
          </a:prstGeom>
        </p:spPr>
      </p:pic>
    </p:spTree>
    <p:extLst>
      <p:ext uri="{BB962C8B-B14F-4D97-AF65-F5344CB8AC3E}">
        <p14:creationId xmlns:p14="http://schemas.microsoft.com/office/powerpoint/2010/main" val="29214691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15152" y="977526"/>
            <a:ext cx="11532198" cy="5411097"/>
          </a:xfrm>
        </p:spPr>
        <p:txBody>
          <a:bodyPr>
            <a:noAutofit/>
          </a:bodyPr>
          <a:lstStyle/>
          <a:p>
            <a:pPr marL="0" indent="0" algn="just">
              <a:lnSpc>
                <a:spcPct val="150000"/>
              </a:lnSpc>
              <a:buNone/>
            </a:pPr>
            <a:r>
              <a:rPr lang="en-US" sz="2400" i="1" dirty="0">
                <a:solidFill>
                  <a:srgbClr val="00CC00"/>
                </a:solidFill>
                <a:latin typeface="Times New Roman" panose="02020603050405020304" pitchFamily="18" charset="0"/>
              </a:rPr>
              <a:t>The efficiency of mechanical size-reduction processes is generally very low</a:t>
            </a:r>
            <a:r>
              <a:rPr lang="en-US" sz="2400" dirty="0">
                <a:latin typeface="Times New Roman" panose="02020603050405020304" pitchFamily="18" charset="0"/>
              </a:rPr>
              <a:t>. </a:t>
            </a:r>
            <a:r>
              <a:rPr lang="en-US" sz="2400" dirty="0" smtClean="0">
                <a:latin typeface="Times New Roman" panose="02020603050405020304" pitchFamily="18" charset="0"/>
              </a:rPr>
              <a:t>Only about </a:t>
            </a:r>
            <a:r>
              <a:rPr lang="en-US" sz="2400" b="1" i="1" dirty="0">
                <a:solidFill>
                  <a:srgbClr val="FF7C80"/>
                </a:solidFill>
                <a:latin typeface="Times New Roman" panose="02020603050405020304" pitchFamily="18" charset="0"/>
              </a:rPr>
              <a:t>0.1% of the spent energy </a:t>
            </a:r>
            <a:r>
              <a:rPr lang="en-US" sz="2400" dirty="0">
                <a:latin typeface="Times New Roman" panose="02020603050405020304" pitchFamily="18" charset="0"/>
              </a:rPr>
              <a:t>in the conventional ball milling process is </a:t>
            </a:r>
            <a:r>
              <a:rPr lang="en-US" sz="2400" dirty="0" smtClean="0">
                <a:latin typeface="Times New Roman" panose="02020603050405020304" pitchFamily="18" charset="0"/>
              </a:rPr>
              <a:t>found in </a:t>
            </a:r>
            <a:r>
              <a:rPr lang="en-US" sz="2400" dirty="0">
                <a:latin typeface="Times New Roman" panose="02020603050405020304" pitchFamily="18" charset="0"/>
              </a:rPr>
              <a:t>the </a:t>
            </a:r>
            <a:r>
              <a:rPr lang="en-US" sz="2400" b="1" i="1" dirty="0">
                <a:solidFill>
                  <a:srgbClr val="FF7C80"/>
                </a:solidFill>
                <a:latin typeface="Times New Roman" panose="02020603050405020304" pitchFamily="18" charset="0"/>
              </a:rPr>
              <a:t>generated new surfaces of the fine particles</a:t>
            </a:r>
            <a:r>
              <a:rPr lang="en-US" sz="2400" dirty="0">
                <a:latin typeface="Times New Roman" panose="02020603050405020304" pitchFamily="18" charset="0"/>
              </a:rPr>
              <a:t>. The energy </a:t>
            </a:r>
            <a:r>
              <a:rPr lang="en-US" sz="2400" i="1" dirty="0">
                <a:latin typeface="Times New Roman" panose="02020603050405020304" pitchFamily="18" charset="0"/>
              </a:rPr>
              <a:t>E </a:t>
            </a:r>
            <a:r>
              <a:rPr lang="en-US" sz="2400" dirty="0">
                <a:latin typeface="Times New Roman" panose="02020603050405020304" pitchFamily="18" charset="0"/>
              </a:rPr>
              <a:t>necessary </a:t>
            </a:r>
            <a:r>
              <a:rPr lang="en-US" sz="2400" dirty="0" smtClean="0">
                <a:latin typeface="Times New Roman" panose="02020603050405020304" pitchFamily="18" charset="0"/>
              </a:rPr>
              <a:t>for the </a:t>
            </a:r>
            <a:r>
              <a:rPr lang="en-US" sz="2400" dirty="0">
                <a:latin typeface="Times New Roman" panose="02020603050405020304" pitchFamily="18" charset="0"/>
              </a:rPr>
              <a:t>physical process of size reduction is given </a:t>
            </a:r>
            <a:r>
              <a:rPr lang="en-US" sz="2400" dirty="0" smtClean="0">
                <a:latin typeface="Times New Roman" panose="02020603050405020304" pitchFamily="18" charset="0"/>
              </a:rPr>
              <a:t>by</a:t>
            </a:r>
          </a:p>
          <a:p>
            <a:pPr marL="0" indent="0" algn="just">
              <a:lnSpc>
                <a:spcPct val="150000"/>
              </a:lnSpc>
              <a:buNone/>
            </a:pPr>
            <a:r>
              <a:rPr lang="en-US" sz="2400" dirty="0" smtClean="0">
                <a:latin typeface="Times New Roman" panose="02020603050405020304" pitchFamily="18" charset="0"/>
                <a:cs typeface="+mj-cs"/>
              </a:rPr>
              <a:t>E=</a:t>
            </a:r>
            <a:r>
              <a:rPr lang="el-GR" sz="2400" dirty="0" smtClean="0">
                <a:latin typeface="Times New Roman" panose="02020603050405020304" pitchFamily="18" charset="0"/>
                <a:cs typeface="+mj-cs"/>
              </a:rPr>
              <a:t>γ</a:t>
            </a:r>
            <a:r>
              <a:rPr lang="en-US" sz="2400" dirty="0" smtClean="0">
                <a:latin typeface="Times New Roman" panose="02020603050405020304" pitchFamily="18" charset="0"/>
                <a:cs typeface="+mj-cs"/>
              </a:rPr>
              <a:t>. ∆S</a:t>
            </a:r>
          </a:p>
          <a:p>
            <a:pPr marL="0" indent="0" algn="just">
              <a:lnSpc>
                <a:spcPct val="150000"/>
              </a:lnSpc>
              <a:buNone/>
            </a:pPr>
            <a:r>
              <a:rPr lang="en-US" sz="2400" dirty="0">
                <a:latin typeface="Times New Roman" panose="02020603050405020304" pitchFamily="18" charset="0"/>
              </a:rPr>
              <a:t>where </a:t>
            </a:r>
            <a:r>
              <a:rPr lang="el-GR" sz="2400" dirty="0">
                <a:latin typeface="Times New Roman" panose="02020603050405020304" pitchFamily="18" charset="0"/>
              </a:rPr>
              <a:t>γ</a:t>
            </a:r>
            <a:r>
              <a:rPr lang="en-US" sz="2400" i="1" dirty="0" smtClean="0">
                <a:latin typeface="Times New Roman" panose="02020603050405020304" pitchFamily="18" charset="0"/>
              </a:rPr>
              <a:t> </a:t>
            </a:r>
            <a:r>
              <a:rPr lang="en-US" sz="2400" dirty="0">
                <a:latin typeface="Times New Roman" panose="02020603050405020304" pitchFamily="18" charset="0"/>
              </a:rPr>
              <a:t>= the specific surface energy and ∆S </a:t>
            </a:r>
            <a:r>
              <a:rPr lang="en-US" sz="2400" dirty="0" smtClean="0">
                <a:latin typeface="Times New Roman" panose="02020603050405020304" pitchFamily="18" charset="0"/>
              </a:rPr>
              <a:t>= </a:t>
            </a:r>
            <a:r>
              <a:rPr lang="en-US" sz="2400" dirty="0">
                <a:latin typeface="Times New Roman" panose="02020603050405020304" pitchFamily="18" charset="0"/>
              </a:rPr>
              <a:t>the increase of specific </a:t>
            </a:r>
            <a:r>
              <a:rPr lang="en-US" sz="2400" dirty="0" smtClean="0">
                <a:latin typeface="Times New Roman" panose="02020603050405020304" pitchFamily="18" charset="0"/>
              </a:rPr>
              <a:t>surface. </a:t>
            </a:r>
            <a:r>
              <a:rPr lang="en-US" sz="2400" b="1" i="1" dirty="0" smtClean="0">
                <a:solidFill>
                  <a:srgbClr val="FF7C80"/>
                </a:solidFill>
                <a:latin typeface="Times New Roman" panose="02020603050405020304" pitchFamily="18" charset="0"/>
              </a:rPr>
              <a:t>The </a:t>
            </a:r>
            <a:r>
              <a:rPr lang="en-US" sz="2400" b="1" i="1" dirty="0">
                <a:solidFill>
                  <a:srgbClr val="FF7C80"/>
                </a:solidFill>
                <a:latin typeface="Times New Roman" panose="02020603050405020304" pitchFamily="18" charset="0"/>
              </a:rPr>
              <a:t>efficiency may be somewhat higher in high energy milling </a:t>
            </a:r>
            <a:r>
              <a:rPr lang="en-US" sz="2400" b="1" i="1" dirty="0" smtClean="0">
                <a:solidFill>
                  <a:srgbClr val="FF7C80"/>
                </a:solidFill>
                <a:latin typeface="Times New Roman" panose="02020603050405020304" pitchFamily="18" charset="0"/>
              </a:rPr>
              <a:t>processes</a:t>
            </a:r>
            <a:r>
              <a:rPr lang="en-US" sz="2400" dirty="0" smtClean="0">
                <a:latin typeface="Times New Roman" panose="02020603050405020304" pitchFamily="18" charset="0"/>
              </a:rPr>
              <a:t>, </a:t>
            </a:r>
            <a:r>
              <a:rPr lang="en-US" sz="2400" dirty="0">
                <a:latin typeface="Times New Roman" panose="02020603050405020304" pitchFamily="18" charset="0"/>
              </a:rPr>
              <a:t>but is still less than 1%. The percentage figure becomes larger </a:t>
            </a:r>
            <a:r>
              <a:rPr lang="en-US" sz="2400" dirty="0" smtClean="0">
                <a:latin typeface="Times New Roman" panose="02020603050405020304" pitchFamily="18" charset="0"/>
              </a:rPr>
              <a:t>when, instead </a:t>
            </a:r>
            <a:r>
              <a:rPr lang="en-US" sz="2400" dirty="0">
                <a:latin typeface="Times New Roman" panose="02020603050405020304" pitchFamily="18" charset="0"/>
              </a:rPr>
              <a:t>of the energy defined in equation (2.1), the energy necessary for </a:t>
            </a:r>
            <a:r>
              <a:rPr lang="en-US" sz="2400" dirty="0" smtClean="0">
                <a:latin typeface="Times New Roman" panose="02020603050405020304" pitchFamily="18" charset="0"/>
              </a:rPr>
              <a:t>crack propagation </a:t>
            </a:r>
            <a:r>
              <a:rPr lang="en-US" sz="2400" dirty="0">
                <a:latin typeface="Times New Roman" panose="02020603050405020304" pitchFamily="18" charset="0"/>
              </a:rPr>
              <a:t>is considered - being about one order of magnitude larger.</a:t>
            </a: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29</a:t>
            </a:fld>
            <a:endParaRPr lang="fa-IR" dirty="0"/>
          </a:p>
        </p:txBody>
      </p:sp>
    </p:spTree>
    <p:extLst>
      <p:ext uri="{BB962C8B-B14F-4D97-AF65-F5344CB8AC3E}">
        <p14:creationId xmlns:p14="http://schemas.microsoft.com/office/powerpoint/2010/main" val="3712768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solidFill>
                  <a:srgbClr val="FF00FF"/>
                </a:solidFill>
                <a:cs typeface="B Lotus" panose="00000400000000000000" pitchFamily="2" charset="-78"/>
              </a:rPr>
              <a:t>فهرست </a:t>
            </a:r>
            <a:r>
              <a:rPr lang="fa-IR" dirty="0" smtClean="0">
                <a:solidFill>
                  <a:srgbClr val="FF00FF"/>
                </a:solidFill>
                <a:cs typeface="B Lotus" panose="00000400000000000000" pitchFamily="2" charset="-78"/>
              </a:rPr>
              <a:t>مراجع</a:t>
            </a:r>
            <a:endParaRPr lang="en-US" dirty="0">
              <a:solidFill>
                <a:srgbClr val="FF00FF"/>
              </a:solidFill>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q"/>
            </a:pP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An </a:t>
            </a:r>
            <a:r>
              <a:rPr lang="en-US" sz="2400" dirty="0" smtClean="0">
                <a:latin typeface="Times New Roman" panose="02020603050405020304" pitchFamily="18" charset="0"/>
                <a:cs typeface="Times New Roman" panose="02020603050405020304" pitchFamily="18" charset="0"/>
              </a:rPr>
              <a:t>Introduction </a:t>
            </a:r>
            <a:r>
              <a:rPr lang="en-US" sz="2400" dirty="0">
                <a:latin typeface="Times New Roman" panose="02020603050405020304" pitchFamily="18" charset="0"/>
                <a:cs typeface="Times New Roman" panose="02020603050405020304" pitchFamily="18" charset="0"/>
              </a:rPr>
              <a:t>to </a:t>
            </a:r>
            <a:r>
              <a:rPr lang="en-US" sz="2400" dirty="0" smtClean="0">
                <a:latin typeface="Times New Roman" panose="02020603050405020304" pitchFamily="18" charset="0"/>
                <a:cs typeface="Times New Roman" panose="02020603050405020304" pitchFamily="18" charset="0"/>
              </a:rPr>
              <a:t>Powder Metallurgy</a:t>
            </a:r>
            <a:r>
              <a:rPr lang="en-US" sz="2400" dirty="0">
                <a:latin typeface="Times New Roman" panose="02020603050405020304" pitchFamily="18" charset="0"/>
                <a:cs typeface="Times New Roman" panose="02020603050405020304" pitchFamily="18" charset="0"/>
              </a:rPr>
              <a:t>; F. THUMMLER and R.OBERACKER, © 1993 The Institute of Materials. </a:t>
            </a:r>
          </a:p>
          <a:p>
            <a:pPr>
              <a:buFont typeface="Wingdings" panose="05000000000000000000" pitchFamily="2" charset="2"/>
              <a:buChar char="q"/>
            </a:pPr>
            <a:endParaRPr lang="en-US" sz="2400" dirty="0">
              <a:latin typeface="Times New Roman" panose="02020603050405020304" pitchFamily="18" charset="0"/>
              <a:cs typeface="Times New Roman" panose="02020603050405020304" pitchFamily="18" charset="0"/>
            </a:endParaRPr>
          </a:p>
          <a:p>
            <a:pPr>
              <a:buFont typeface="Wingdings" panose="05000000000000000000" pitchFamily="2" charset="2"/>
              <a:buChar char="q"/>
            </a:pPr>
            <a:r>
              <a:rPr lang="en-US" sz="2400" dirty="0" smtClean="0">
                <a:latin typeface="Times New Roman" panose="02020603050405020304" pitchFamily="18" charset="0"/>
                <a:cs typeface="Times New Roman" panose="02020603050405020304" pitchFamily="18" charset="0"/>
              </a:rPr>
              <a:t> ASM Handbook; Volume 7, Powder Metal Technologies and Applications.</a:t>
            </a:r>
          </a:p>
          <a:p>
            <a:pPr>
              <a:buFont typeface="Wingdings" panose="05000000000000000000" pitchFamily="2" charset="2"/>
              <a:buChar char="q"/>
            </a:pPr>
            <a:endParaRPr lang="fa-IR" sz="2400"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r>
              <a:rPr lang="en-US" sz="2400" dirty="0" smtClean="0">
                <a:latin typeface="Times New Roman" panose="02020603050405020304" pitchFamily="18" charset="0"/>
                <a:cs typeface="Times New Roman" panose="02020603050405020304" pitchFamily="18" charset="0"/>
              </a:rPr>
              <a:t> Presentation files related to each topics</a:t>
            </a:r>
          </a:p>
          <a:p>
            <a:pPr algn="l" rtl="0">
              <a:buFont typeface="Wingdings" panose="05000000000000000000" pitchFamily="2" charset="2"/>
              <a:buChar char="q"/>
            </a:pPr>
            <a:endParaRPr lang="en-US" sz="2400" dirty="0" smtClean="0">
              <a:latin typeface="Times New Roman" panose="02020603050405020304" pitchFamily="18" charset="0"/>
              <a:cs typeface="Times New Roman" panose="02020603050405020304" pitchFamily="18" charset="0"/>
            </a:endParaRPr>
          </a:p>
          <a:p>
            <a:pPr marL="0" indent="0" algn="l" rtl="0">
              <a:buNone/>
            </a:pPr>
            <a:endParaRPr lang="en-US" sz="2400" u="sng" baseline="30000"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en-US" sz="2400" baseline="300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3</a:t>
            </a:fld>
            <a:endParaRPr lang="fa-IR"/>
          </a:p>
        </p:txBody>
      </p:sp>
    </p:spTree>
    <p:extLst>
      <p:ext uri="{BB962C8B-B14F-4D97-AF65-F5344CB8AC3E}">
        <p14:creationId xmlns:p14="http://schemas.microsoft.com/office/powerpoint/2010/main" val="2929428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2" y="925158"/>
            <a:ext cx="11532198" cy="5637007"/>
          </a:xfrm>
        </p:spPr>
        <p:txBody>
          <a:bodyPr>
            <a:normAutofit fontScale="92500" lnSpcReduction="20000"/>
          </a:bodyPr>
          <a:lstStyle/>
          <a:p>
            <a:pPr marL="0" indent="0" algn="just">
              <a:lnSpc>
                <a:spcPct val="150000"/>
              </a:lnSpc>
              <a:buNone/>
            </a:pPr>
            <a:r>
              <a:rPr lang="en-US" sz="2400" dirty="0" smtClean="0">
                <a:latin typeface="Times New Roman" panose="02020603050405020304" pitchFamily="18" charset="0"/>
                <a:cs typeface="+mj-cs"/>
              </a:rPr>
              <a:t>The sources </a:t>
            </a:r>
            <a:r>
              <a:rPr lang="en-US" sz="2400" dirty="0">
                <a:latin typeface="Times New Roman" panose="02020603050405020304" pitchFamily="18" charset="0"/>
                <a:cs typeface="+mj-cs"/>
              </a:rPr>
              <a:t>of </a:t>
            </a:r>
            <a:r>
              <a:rPr lang="en-US" sz="2400" b="1" i="1" dirty="0">
                <a:solidFill>
                  <a:srgbClr val="669900"/>
                </a:solidFill>
                <a:latin typeface="Times New Roman" panose="02020603050405020304" pitchFamily="18" charset="0"/>
                <a:cs typeface="+mj-cs"/>
              </a:rPr>
              <a:t>'lost energy</a:t>
            </a:r>
            <a:r>
              <a:rPr lang="en-US" sz="2400" dirty="0">
                <a:latin typeface="Times New Roman" panose="02020603050405020304" pitchFamily="18" charset="0"/>
                <a:cs typeface="+mj-cs"/>
              </a:rPr>
              <a:t>' are many: they include the </a:t>
            </a:r>
            <a:r>
              <a:rPr lang="en-US" sz="2400" b="1" i="1" dirty="0">
                <a:solidFill>
                  <a:srgbClr val="669900"/>
                </a:solidFill>
                <a:latin typeface="Times New Roman" panose="02020603050405020304" pitchFamily="18" charset="0"/>
                <a:cs typeface="+mj-cs"/>
              </a:rPr>
              <a:t>elastic and plastic deformation </a:t>
            </a:r>
            <a:r>
              <a:rPr lang="en-US" sz="2400" dirty="0" smtClean="0">
                <a:latin typeface="Times New Roman" panose="02020603050405020304" pitchFamily="18" charset="0"/>
                <a:cs typeface="+mj-cs"/>
              </a:rPr>
              <a:t>of </a:t>
            </a:r>
            <a:r>
              <a:rPr lang="en-US" sz="2400" dirty="0">
                <a:latin typeface="Times New Roman" panose="02020603050405020304" pitchFamily="18" charset="0"/>
                <a:cs typeface="+mj-cs"/>
              </a:rPr>
              <a:t>the particles, the </a:t>
            </a:r>
            <a:r>
              <a:rPr lang="en-US" sz="2400" b="1" i="1" dirty="0">
                <a:solidFill>
                  <a:srgbClr val="669900"/>
                </a:solidFill>
                <a:latin typeface="Times New Roman" panose="02020603050405020304" pitchFamily="18" charset="0"/>
                <a:cs typeface="+mj-cs"/>
              </a:rPr>
              <a:t>kinetic energy of the particles in motion</a:t>
            </a:r>
            <a:r>
              <a:rPr lang="en-US" sz="2400" dirty="0">
                <a:latin typeface="Times New Roman" panose="02020603050405020304" pitchFamily="18" charset="0"/>
                <a:cs typeface="+mj-cs"/>
              </a:rPr>
              <a:t>, </a:t>
            </a:r>
            <a:r>
              <a:rPr lang="en-US" sz="2400" b="1" i="1" dirty="0">
                <a:solidFill>
                  <a:srgbClr val="669900"/>
                </a:solidFill>
                <a:latin typeface="Times New Roman" panose="02020603050405020304" pitchFamily="18" charset="0"/>
                <a:cs typeface="+mj-cs"/>
              </a:rPr>
              <a:t>impact and friction energy in the form of heat outside the powder</a:t>
            </a:r>
            <a:r>
              <a:rPr lang="en-US" sz="2400" dirty="0">
                <a:latin typeface="Times New Roman" panose="02020603050405020304" pitchFamily="18" charset="0"/>
                <a:cs typeface="+mj-cs"/>
              </a:rPr>
              <a:t>, etc. The main cause </a:t>
            </a:r>
            <a:r>
              <a:rPr lang="en-US" sz="2400" dirty="0" smtClean="0">
                <a:latin typeface="Times New Roman" panose="02020603050405020304" pitchFamily="18" charset="0"/>
                <a:cs typeface="+mj-cs"/>
              </a:rPr>
              <a:t>of lost </a:t>
            </a:r>
            <a:r>
              <a:rPr lang="en-US" sz="2400" dirty="0">
                <a:latin typeface="Times New Roman" panose="02020603050405020304" pitchFamily="18" charset="0"/>
                <a:cs typeface="+mj-cs"/>
              </a:rPr>
              <a:t>energy, however, is the generation of </a:t>
            </a:r>
            <a:r>
              <a:rPr lang="en-US" sz="2400" b="1" i="1" dirty="0" smtClean="0">
                <a:solidFill>
                  <a:srgbClr val="FF7C80"/>
                </a:solidFill>
                <a:latin typeface="Times New Roman" panose="02020603050405020304" pitchFamily="18" charset="0"/>
                <a:cs typeface="+mj-cs"/>
              </a:rPr>
              <a:t>heat</a:t>
            </a:r>
            <a:r>
              <a:rPr lang="en-US" sz="2400" dirty="0" smtClean="0">
                <a:latin typeface="Times New Roman" panose="02020603050405020304" pitchFamily="18" charset="0"/>
                <a:cs typeface="+mj-cs"/>
              </a:rPr>
              <a:t>. In </a:t>
            </a:r>
            <a:r>
              <a:rPr lang="en-US" sz="2400" dirty="0">
                <a:latin typeface="Times New Roman" panose="02020603050405020304" pitchFamily="18" charset="0"/>
                <a:cs typeface="+mj-cs"/>
              </a:rPr>
              <a:t>order </a:t>
            </a:r>
            <a:r>
              <a:rPr lang="en-US" sz="2400" dirty="0" smtClean="0">
                <a:latin typeface="Times New Roman" panose="02020603050405020304" pitchFamily="18" charset="0"/>
                <a:cs typeface="+mj-cs"/>
              </a:rPr>
              <a:t>to </a:t>
            </a:r>
            <a:r>
              <a:rPr lang="en-US" sz="2400" b="1" i="1" dirty="0" smtClean="0">
                <a:solidFill>
                  <a:srgbClr val="00CCFF"/>
                </a:solidFill>
                <a:latin typeface="Times New Roman" panose="02020603050405020304" pitchFamily="18" charset="0"/>
                <a:cs typeface="+mj-cs"/>
              </a:rPr>
              <a:t>optimize </a:t>
            </a:r>
            <a:r>
              <a:rPr lang="en-US" sz="2400" b="1" i="1" dirty="0">
                <a:solidFill>
                  <a:srgbClr val="00CCFF"/>
                </a:solidFill>
                <a:latin typeface="Times New Roman" panose="02020603050405020304" pitchFamily="18" charset="0"/>
                <a:cs typeface="+mj-cs"/>
              </a:rPr>
              <a:t>milling efficiency</a:t>
            </a:r>
            <a:r>
              <a:rPr lang="en-US" sz="2400" i="1" dirty="0">
                <a:latin typeface="Times New Roman" panose="02020603050405020304" pitchFamily="18" charset="0"/>
                <a:cs typeface="+mj-cs"/>
              </a:rPr>
              <a:t> </a:t>
            </a:r>
            <a:r>
              <a:rPr lang="en-US" sz="2400" dirty="0">
                <a:latin typeface="Times New Roman" panose="02020603050405020304" pitchFamily="18" charset="0"/>
                <a:cs typeface="+mj-cs"/>
              </a:rPr>
              <a:t>special conditions have to be established.</a:t>
            </a:r>
          </a:p>
          <a:p>
            <a:pPr marL="0" indent="0" algn="just">
              <a:lnSpc>
                <a:spcPct val="150000"/>
              </a:lnSpc>
              <a:buNone/>
            </a:pPr>
            <a:r>
              <a:rPr lang="en-US" sz="2400" dirty="0">
                <a:latin typeface="Times New Roman" panose="02020603050405020304" pitchFamily="18" charset="0"/>
                <a:cs typeface="+mj-cs"/>
              </a:rPr>
              <a:t>• in conventional steel ball mills, defining </a:t>
            </a:r>
            <a:r>
              <a:rPr lang="en-US" sz="2400" b="1" i="1" dirty="0">
                <a:solidFill>
                  <a:srgbClr val="00CCFF"/>
                </a:solidFill>
                <a:latin typeface="Times New Roman" panose="02020603050405020304" pitchFamily="18" charset="0"/>
                <a:cs typeface="+mj-cs"/>
              </a:rPr>
              <a:t>the size and number of milling balls </a:t>
            </a:r>
            <a:r>
              <a:rPr lang="en-US" sz="2400" dirty="0" smtClean="0">
                <a:latin typeface="Times New Roman" panose="02020603050405020304" pitchFamily="18" charset="0"/>
                <a:cs typeface="+mj-cs"/>
              </a:rPr>
              <a:t>which </a:t>
            </a:r>
            <a:r>
              <a:rPr lang="en-US" sz="2400" dirty="0">
                <a:latin typeface="Times New Roman" panose="02020603050405020304" pitchFamily="18" charset="0"/>
                <a:cs typeface="+mj-cs"/>
              </a:rPr>
              <a:t>will take up </a:t>
            </a:r>
            <a:r>
              <a:rPr lang="en-US" sz="2400" b="1" i="1" dirty="0">
                <a:solidFill>
                  <a:srgbClr val="00CCFF"/>
                </a:solidFill>
                <a:latin typeface="Times New Roman" panose="02020603050405020304" pitchFamily="18" charset="0"/>
                <a:cs typeface="+mj-cs"/>
              </a:rPr>
              <a:t>40-50% of the vessel volume</a:t>
            </a:r>
            <a:r>
              <a:rPr lang="en-US" sz="2400" dirty="0">
                <a:latin typeface="Times New Roman" panose="02020603050405020304" pitchFamily="18" charset="0"/>
                <a:cs typeface="+mj-cs"/>
              </a:rPr>
              <a:t>. The size of the </a:t>
            </a:r>
            <a:r>
              <a:rPr lang="en-US" sz="2400" b="1" i="1" dirty="0">
                <a:solidFill>
                  <a:srgbClr val="00CC00"/>
                </a:solidFill>
                <a:latin typeface="Times New Roman" panose="02020603050405020304" pitchFamily="18" charset="0"/>
                <a:cs typeface="+mj-cs"/>
              </a:rPr>
              <a:t>balls </a:t>
            </a:r>
            <a:r>
              <a:rPr lang="en-US" sz="2400" b="1" i="1" dirty="0" smtClean="0">
                <a:solidFill>
                  <a:srgbClr val="00CC00"/>
                </a:solidFill>
                <a:latin typeface="Times New Roman" panose="02020603050405020304" pitchFamily="18" charset="0"/>
                <a:cs typeface="+mj-cs"/>
              </a:rPr>
              <a:t>generally ranges </a:t>
            </a:r>
            <a:r>
              <a:rPr lang="en-US" sz="2400" b="1" i="1" dirty="0">
                <a:solidFill>
                  <a:srgbClr val="00CC00"/>
                </a:solidFill>
                <a:latin typeface="Times New Roman" panose="02020603050405020304" pitchFamily="18" charset="0"/>
                <a:cs typeface="+mj-cs"/>
              </a:rPr>
              <a:t>between 12 and 16 mm, about 10-20 times larger than the initial </a:t>
            </a:r>
            <a:r>
              <a:rPr lang="en-US" sz="2400" b="1" i="1" dirty="0" smtClean="0">
                <a:solidFill>
                  <a:srgbClr val="00CC00"/>
                </a:solidFill>
                <a:latin typeface="Times New Roman" panose="02020603050405020304" pitchFamily="18" charset="0"/>
                <a:cs typeface="+mj-cs"/>
              </a:rPr>
              <a:t>size of </a:t>
            </a:r>
            <a:r>
              <a:rPr lang="en-US" sz="2400" b="1" i="1" dirty="0">
                <a:solidFill>
                  <a:srgbClr val="00CC00"/>
                </a:solidFill>
                <a:latin typeface="Times New Roman" panose="02020603050405020304" pitchFamily="18" charset="0"/>
                <a:cs typeface="+mj-cs"/>
              </a:rPr>
              <a:t>the particles to be milled</a:t>
            </a:r>
            <a:r>
              <a:rPr lang="en-US" sz="2400" dirty="0" smtClean="0">
                <a:latin typeface="Times New Roman" panose="02020603050405020304" pitchFamily="18" charset="0"/>
                <a:cs typeface="+mj-cs"/>
              </a:rPr>
              <a:t>.</a:t>
            </a:r>
          </a:p>
          <a:p>
            <a:pPr algn="just">
              <a:lnSpc>
                <a:spcPct val="150000"/>
              </a:lnSpc>
            </a:pPr>
            <a:r>
              <a:rPr lang="en-US" sz="2400" dirty="0">
                <a:latin typeface="Times New Roman" panose="02020603050405020304" pitchFamily="18" charset="0"/>
                <a:cs typeface="+mj-cs"/>
              </a:rPr>
              <a:t>using </a:t>
            </a:r>
            <a:r>
              <a:rPr lang="en-US" sz="2400" b="1" i="1" dirty="0">
                <a:solidFill>
                  <a:srgbClr val="FF0066"/>
                </a:solidFill>
                <a:latin typeface="Times New Roman" panose="02020603050405020304" pitchFamily="18" charset="0"/>
                <a:cs typeface="+mj-cs"/>
              </a:rPr>
              <a:t>vibration milling </a:t>
            </a:r>
            <a:r>
              <a:rPr lang="en-US" sz="2400" dirty="0">
                <a:latin typeface="Times New Roman" panose="02020603050405020304" pitchFamily="18" charset="0"/>
                <a:cs typeface="+mj-cs"/>
              </a:rPr>
              <a:t>instead of </a:t>
            </a:r>
            <a:r>
              <a:rPr lang="en-US" sz="2400" b="1" i="1" dirty="0">
                <a:solidFill>
                  <a:srgbClr val="FF0066"/>
                </a:solidFill>
                <a:latin typeface="Times New Roman" panose="02020603050405020304" pitchFamily="18" charset="0"/>
                <a:cs typeface="+mj-cs"/>
              </a:rPr>
              <a:t>milling by vessel rotation</a:t>
            </a:r>
            <a:r>
              <a:rPr lang="en-US" sz="2400" dirty="0">
                <a:latin typeface="Times New Roman" panose="02020603050405020304" pitchFamily="18" charset="0"/>
                <a:cs typeface="+mj-cs"/>
              </a:rPr>
              <a:t>. The </a:t>
            </a:r>
            <a:r>
              <a:rPr lang="en-US" sz="2400" b="1" i="1" dirty="0">
                <a:solidFill>
                  <a:srgbClr val="FF0066"/>
                </a:solidFill>
                <a:latin typeface="Times New Roman" panose="02020603050405020304" pitchFamily="18" charset="0"/>
                <a:cs typeface="+mj-cs"/>
              </a:rPr>
              <a:t>impact </a:t>
            </a:r>
            <a:r>
              <a:rPr lang="en-US" sz="2400" b="1" i="1" dirty="0" smtClean="0">
                <a:solidFill>
                  <a:srgbClr val="FF0066"/>
                </a:solidFill>
                <a:latin typeface="Times New Roman" panose="02020603050405020304" pitchFamily="18" charset="0"/>
                <a:cs typeface="+mj-cs"/>
              </a:rPr>
              <a:t>intensity of </a:t>
            </a:r>
            <a:r>
              <a:rPr lang="en-US" sz="2400" b="1" i="1" dirty="0">
                <a:solidFill>
                  <a:srgbClr val="FF0066"/>
                </a:solidFill>
                <a:latin typeface="Times New Roman" panose="02020603050405020304" pitchFamily="18" charset="0"/>
                <a:cs typeface="+mj-cs"/>
              </a:rPr>
              <a:t>the milling </a:t>
            </a:r>
            <a:r>
              <a:rPr lang="en-US" sz="2400" dirty="0">
                <a:latin typeface="Times New Roman" panose="02020603050405020304" pitchFamily="18" charset="0"/>
                <a:cs typeface="+mj-cs"/>
              </a:rPr>
              <a:t>balls is much </a:t>
            </a:r>
            <a:r>
              <a:rPr lang="en-US" sz="2400" b="1" i="1" dirty="0">
                <a:solidFill>
                  <a:srgbClr val="FF0066"/>
                </a:solidFill>
                <a:latin typeface="Times New Roman" panose="02020603050405020304" pitchFamily="18" charset="0"/>
                <a:cs typeface="+mj-cs"/>
              </a:rPr>
              <a:t>higher</a:t>
            </a:r>
            <a:r>
              <a:rPr lang="en-US" sz="2400" dirty="0">
                <a:latin typeface="Times New Roman" panose="02020603050405020304" pitchFamily="18" charset="0"/>
                <a:cs typeface="+mj-cs"/>
              </a:rPr>
              <a:t> in </a:t>
            </a:r>
            <a:r>
              <a:rPr lang="en-US" sz="2400" b="1" i="1" dirty="0">
                <a:solidFill>
                  <a:srgbClr val="FF0066"/>
                </a:solidFill>
                <a:latin typeface="Times New Roman" panose="02020603050405020304" pitchFamily="18" charset="0"/>
                <a:cs typeface="+mj-cs"/>
              </a:rPr>
              <a:t>vibration</a:t>
            </a:r>
            <a:r>
              <a:rPr lang="en-US" sz="2400" dirty="0">
                <a:latin typeface="Times New Roman" panose="02020603050405020304" pitchFamily="18" charset="0"/>
                <a:cs typeface="+mj-cs"/>
              </a:rPr>
              <a:t> </a:t>
            </a:r>
            <a:r>
              <a:rPr lang="en-US" sz="2400" b="1" i="1" dirty="0">
                <a:solidFill>
                  <a:srgbClr val="FF0066"/>
                </a:solidFill>
                <a:latin typeface="Times New Roman" panose="02020603050405020304" pitchFamily="18" charset="0"/>
                <a:cs typeface="+mj-cs"/>
              </a:rPr>
              <a:t>milling</a:t>
            </a:r>
            <a:r>
              <a:rPr lang="en-US" sz="2400" dirty="0">
                <a:latin typeface="Times New Roman" panose="02020603050405020304" pitchFamily="18" charset="0"/>
                <a:cs typeface="+mj-cs"/>
              </a:rPr>
              <a:t> than in </a:t>
            </a:r>
            <a:r>
              <a:rPr lang="en-US" sz="2400" dirty="0" smtClean="0">
                <a:latin typeface="Times New Roman" panose="02020603050405020304" pitchFamily="18" charset="0"/>
                <a:cs typeface="+mj-cs"/>
              </a:rPr>
              <a:t>the 'falling</a:t>
            </a:r>
            <a:r>
              <a:rPr lang="en-US" sz="2400" dirty="0">
                <a:latin typeface="Times New Roman" panose="02020603050405020304" pitchFamily="18" charset="0"/>
                <a:cs typeface="+mj-cs"/>
              </a:rPr>
              <a:t>' process in rotational ball milling. The </a:t>
            </a:r>
            <a:r>
              <a:rPr lang="en-US" sz="2400" b="1" i="1" dirty="0">
                <a:solidFill>
                  <a:srgbClr val="FF0066"/>
                </a:solidFill>
                <a:latin typeface="Times New Roman" panose="02020603050405020304" pitchFamily="18" charset="0"/>
                <a:cs typeface="+mj-cs"/>
              </a:rPr>
              <a:t>noise level</a:t>
            </a:r>
            <a:r>
              <a:rPr lang="en-US" sz="2400" dirty="0">
                <a:latin typeface="Times New Roman" panose="02020603050405020304" pitchFamily="18" charset="0"/>
                <a:cs typeface="+mj-cs"/>
              </a:rPr>
              <a:t>, however, of </a:t>
            </a:r>
            <a:r>
              <a:rPr lang="en-US" sz="2400" b="1" i="1" dirty="0">
                <a:solidFill>
                  <a:srgbClr val="FF0066"/>
                </a:solidFill>
                <a:latin typeface="Times New Roman" panose="02020603050405020304" pitchFamily="18" charset="0"/>
                <a:cs typeface="+mj-cs"/>
              </a:rPr>
              <a:t>a vibration mill is very high</a:t>
            </a:r>
            <a:r>
              <a:rPr lang="en-US" sz="2400" dirty="0">
                <a:latin typeface="Times New Roman" panose="02020603050405020304" pitchFamily="18" charset="0"/>
                <a:cs typeface="+mj-cs"/>
              </a:rPr>
              <a:t>. Such mills were used for a long time in </a:t>
            </a:r>
            <a:r>
              <a:rPr lang="en-US" sz="2400" dirty="0" smtClean="0">
                <a:latin typeface="Times New Roman" panose="02020603050405020304" pitchFamily="18" charset="0"/>
                <a:cs typeface="+mj-cs"/>
              </a:rPr>
              <a:t>the fabrication </a:t>
            </a:r>
            <a:r>
              <a:rPr lang="en-US" sz="2400" dirty="0">
                <a:latin typeface="Times New Roman" panose="02020603050405020304" pitchFamily="18" charset="0"/>
                <a:cs typeface="+mj-cs"/>
              </a:rPr>
              <a:t>of </a:t>
            </a:r>
            <a:r>
              <a:rPr lang="en-US" sz="2400" b="1" i="1" dirty="0">
                <a:solidFill>
                  <a:srgbClr val="FF0066"/>
                </a:solidFill>
                <a:latin typeface="Times New Roman" panose="02020603050405020304" pitchFamily="18" charset="0"/>
                <a:cs typeface="+mj-cs"/>
              </a:rPr>
              <a:t>cemented carbides</a:t>
            </a:r>
            <a:r>
              <a:rPr lang="en-US" sz="2400" dirty="0">
                <a:latin typeface="Times New Roman" panose="02020603050405020304" pitchFamily="18" charset="0"/>
                <a:cs typeface="+mj-cs"/>
              </a:rPr>
              <a:t>, but have now mostly been replaced </a:t>
            </a:r>
            <a:r>
              <a:rPr lang="en-US" sz="2400" dirty="0" smtClean="0">
                <a:latin typeface="Times New Roman" panose="02020603050405020304" pitchFamily="18" charset="0"/>
                <a:cs typeface="+mj-cs"/>
              </a:rPr>
              <a:t>by </a:t>
            </a:r>
            <a:r>
              <a:rPr lang="en-US" sz="2400" b="1" i="1" dirty="0" err="1">
                <a:solidFill>
                  <a:srgbClr val="FF0066"/>
                </a:solidFill>
                <a:latin typeface="Times New Roman" panose="02020603050405020304" pitchFamily="18" charset="0"/>
                <a:cs typeface="+mj-cs"/>
              </a:rPr>
              <a:t>attritors</a:t>
            </a:r>
            <a:r>
              <a:rPr lang="en-US" sz="2400" dirty="0">
                <a:latin typeface="Times New Roman" panose="02020603050405020304" pitchFamily="18" charset="0"/>
                <a:cs typeface="+mj-cs"/>
              </a:rPr>
              <a:t>. </a:t>
            </a:r>
            <a:r>
              <a:rPr lang="en-US" sz="2400" b="1" i="1" dirty="0">
                <a:solidFill>
                  <a:srgbClr val="00B0F0"/>
                </a:solidFill>
                <a:latin typeface="Times New Roman" panose="02020603050405020304" pitchFamily="18" charset="0"/>
                <a:cs typeface="+mj-cs"/>
              </a:rPr>
              <a:t>For laboratory purposes discs are used </a:t>
            </a:r>
            <a:r>
              <a:rPr lang="en-US" sz="2400" b="1" i="1" dirty="0" smtClean="0">
                <a:solidFill>
                  <a:srgbClr val="00B0F0"/>
                </a:solidFill>
                <a:latin typeface="Times New Roman" panose="02020603050405020304" pitchFamily="18" charset="0"/>
                <a:cs typeface="+mj-cs"/>
              </a:rPr>
              <a:t>successfully instead </a:t>
            </a:r>
            <a:r>
              <a:rPr lang="en-US" sz="2400" b="1" i="1" dirty="0">
                <a:solidFill>
                  <a:srgbClr val="00B0F0"/>
                </a:solidFill>
                <a:latin typeface="Times New Roman" panose="02020603050405020304" pitchFamily="18" charset="0"/>
                <a:cs typeface="+mj-cs"/>
              </a:rPr>
              <a:t>of balls </a:t>
            </a:r>
            <a:r>
              <a:rPr lang="en-US" sz="2400" b="1" i="1" dirty="0" smtClean="0">
                <a:solidFill>
                  <a:srgbClr val="00B0F0"/>
                </a:solidFill>
                <a:latin typeface="Times New Roman" panose="02020603050405020304" pitchFamily="18" charset="0"/>
                <a:cs typeface="+mj-cs"/>
              </a:rPr>
              <a:t>in vibration </a:t>
            </a:r>
            <a:r>
              <a:rPr lang="en-US" sz="2400" b="1" i="1" dirty="0">
                <a:solidFill>
                  <a:srgbClr val="00B0F0"/>
                </a:solidFill>
                <a:latin typeface="Times New Roman" panose="02020603050405020304" pitchFamily="18" charset="0"/>
                <a:cs typeface="+mj-cs"/>
              </a:rPr>
              <a:t>milling.</a:t>
            </a:r>
            <a:endParaRPr lang="fa-IR" sz="2400" b="1" i="1" dirty="0" smtClean="0">
              <a:solidFill>
                <a:srgbClr val="00B0F0"/>
              </a:solidFill>
              <a:latin typeface="Times New Roman" panose="02020603050405020304" pitchFamily="18" charset="0"/>
              <a:cs typeface="+mj-cs"/>
            </a:endParaRPr>
          </a:p>
          <a:p>
            <a:pPr marL="0" indent="0" algn="just">
              <a:lnSpc>
                <a:spcPct val="150000"/>
              </a:lnSpc>
              <a:buNone/>
            </a:pPr>
            <a:endParaRPr lang="fa-IR" sz="2400" dirty="0" smtClean="0">
              <a:latin typeface="Times New Roman" panose="02020603050405020304" pitchFamily="18" charset="0"/>
              <a:cs typeface="+mj-cs"/>
            </a:endParaRPr>
          </a:p>
          <a:p>
            <a:pPr marL="0" indent="0" algn="just">
              <a:lnSpc>
                <a:spcPct val="150000"/>
              </a:lnSpc>
              <a:buNone/>
            </a:pPr>
            <a:endParaRPr lang="fa-IR" sz="2400" dirty="0" smtClean="0">
              <a:latin typeface="Times New Roman" panose="02020603050405020304" pitchFamily="18" charset="0"/>
              <a:cs typeface="+mj-cs"/>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30</a:t>
            </a:fld>
            <a:endParaRPr lang="fa-IR" dirty="0"/>
          </a:p>
        </p:txBody>
      </p:sp>
    </p:spTree>
    <p:extLst>
      <p:ext uri="{BB962C8B-B14F-4D97-AF65-F5344CB8AC3E}">
        <p14:creationId xmlns:p14="http://schemas.microsoft.com/office/powerpoint/2010/main" val="19158884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2" y="925158"/>
            <a:ext cx="11532198" cy="5637007"/>
          </a:xfrm>
        </p:spPr>
        <p:txBody>
          <a:bodyPr>
            <a:normAutofit fontScale="85000" lnSpcReduction="10000"/>
          </a:bodyPr>
          <a:lstStyle/>
          <a:p>
            <a:pPr algn="just">
              <a:lnSpc>
                <a:spcPct val="150000"/>
              </a:lnSpc>
            </a:pPr>
            <a:r>
              <a:rPr lang="en-US" dirty="0">
                <a:latin typeface="Times New Roman" panose="02020603050405020304" pitchFamily="18" charset="0"/>
                <a:cs typeface="Times New Roman" panose="02020603050405020304" pitchFamily="18" charset="0"/>
              </a:rPr>
              <a:t>other types of fine-milling equipment, such as </a:t>
            </a:r>
            <a:r>
              <a:rPr lang="en-US" b="1" i="1" dirty="0">
                <a:solidFill>
                  <a:srgbClr val="FF0000"/>
                </a:solidFill>
                <a:latin typeface="Times New Roman" panose="02020603050405020304" pitchFamily="18" charset="0"/>
                <a:cs typeface="Times New Roman" panose="02020603050405020304" pitchFamily="18" charset="0"/>
              </a:rPr>
              <a:t>planetary ball </a:t>
            </a:r>
            <a:r>
              <a:rPr lang="en-US" b="1" i="1" dirty="0" smtClean="0">
                <a:solidFill>
                  <a:srgbClr val="FF0000"/>
                </a:solidFill>
                <a:latin typeface="Times New Roman" panose="02020603050405020304" pitchFamily="18" charset="0"/>
                <a:cs typeface="Times New Roman" panose="02020603050405020304" pitchFamily="18" charset="0"/>
              </a:rPr>
              <a:t>milling, centrifugal</a:t>
            </a:r>
            <a:r>
              <a:rPr lang="en-US" b="1" i="1" dirty="0">
                <a:solidFill>
                  <a:srgbClr val="FF0000"/>
                </a:solidFill>
                <a:latin typeface="Times New Roman" panose="02020603050405020304" pitchFamily="18" charset="0"/>
                <a:cs typeface="Times New Roman" panose="02020603050405020304" pitchFamily="18" charset="0"/>
              </a:rPr>
              <a:t> </a:t>
            </a:r>
            <a:r>
              <a:rPr lang="en-US" b="1" i="1" dirty="0" smtClean="0">
                <a:solidFill>
                  <a:srgbClr val="FF0000"/>
                </a:solidFill>
                <a:latin typeface="Times New Roman" panose="02020603050405020304" pitchFamily="18" charset="0"/>
                <a:cs typeface="Times New Roman" panose="02020603050405020304" pitchFamily="18" charset="0"/>
              </a:rPr>
              <a:t>milling </a:t>
            </a:r>
            <a:r>
              <a:rPr lang="en-US" b="1" i="1" dirty="0">
                <a:solidFill>
                  <a:srgbClr val="FF0000"/>
                </a:solidFill>
                <a:latin typeface="Times New Roman" panose="02020603050405020304" pitchFamily="18" charset="0"/>
                <a:cs typeface="Times New Roman" panose="02020603050405020304" pitchFamily="18" charset="0"/>
              </a:rPr>
              <a:t>and </a:t>
            </a:r>
            <a:r>
              <a:rPr lang="en-US" b="1" i="1" dirty="0" err="1">
                <a:solidFill>
                  <a:srgbClr val="FF0000"/>
                </a:solidFill>
                <a:latin typeface="Times New Roman" panose="02020603050405020304" pitchFamily="18" charset="0"/>
                <a:cs typeface="Times New Roman" panose="02020603050405020304" pitchFamily="18" charset="0"/>
              </a:rPr>
              <a:t>attritor</a:t>
            </a:r>
            <a:r>
              <a:rPr lang="en-US" b="1" i="1" dirty="0">
                <a:solidFill>
                  <a:srgbClr val="FF0000"/>
                </a:solidFill>
                <a:latin typeface="Times New Roman" panose="02020603050405020304" pitchFamily="18" charset="0"/>
                <a:cs typeface="Times New Roman" panose="02020603050405020304" pitchFamily="18" charset="0"/>
              </a:rPr>
              <a:t> milling </a:t>
            </a:r>
            <a:r>
              <a:rPr lang="en-US" dirty="0">
                <a:latin typeface="Times New Roman" panose="02020603050405020304" pitchFamily="18" charset="0"/>
                <a:cs typeface="Times New Roman" panose="02020603050405020304" pitchFamily="18" charset="0"/>
              </a:rPr>
              <a:t>are widely used.</a:t>
            </a:r>
          </a:p>
          <a:p>
            <a:pPr marL="0" indent="0" algn="just">
              <a:lnSpc>
                <a:spcPct val="150000"/>
              </a:lnSpc>
              <a:buNone/>
            </a:pPr>
            <a:r>
              <a:rPr lang="en-US" dirty="0">
                <a:latin typeface="Times New Roman" panose="02020603050405020304" pitchFamily="18" charset="0"/>
                <a:cs typeface="Times New Roman" panose="02020603050405020304" pitchFamily="18" charset="0"/>
              </a:rPr>
              <a:t>• </a:t>
            </a:r>
            <a:r>
              <a:rPr lang="en-US" b="1" i="1" dirty="0">
                <a:solidFill>
                  <a:srgbClr val="00CCFF"/>
                </a:solidFill>
                <a:latin typeface="Times New Roman" panose="02020603050405020304" pitchFamily="18" charset="0"/>
                <a:cs typeface="Times New Roman" panose="02020603050405020304" pitchFamily="18" charset="0"/>
              </a:rPr>
              <a:t>wet milling </a:t>
            </a:r>
            <a:r>
              <a:rPr lang="en-US" dirty="0">
                <a:latin typeface="Times New Roman" panose="02020603050405020304" pitchFamily="18" charset="0"/>
                <a:cs typeface="Times New Roman" panose="02020603050405020304" pitchFamily="18" charset="0"/>
              </a:rPr>
              <a:t>instead of </a:t>
            </a:r>
            <a:r>
              <a:rPr lang="en-US" b="1" i="1" dirty="0">
                <a:solidFill>
                  <a:srgbClr val="00CCFF"/>
                </a:solidFill>
                <a:latin typeface="Times New Roman" panose="02020603050405020304" pitchFamily="18" charset="0"/>
                <a:cs typeface="Times New Roman" panose="02020603050405020304" pitchFamily="18" charset="0"/>
              </a:rPr>
              <a:t>dry milling is often advantageous </a:t>
            </a:r>
            <a:r>
              <a:rPr lang="en-US" dirty="0">
                <a:latin typeface="Times New Roman" panose="02020603050405020304" pitchFamily="18" charset="0"/>
                <a:cs typeface="Times New Roman" panose="02020603050405020304" pitchFamily="18" charset="0"/>
              </a:rPr>
              <a:t>because liquids </a:t>
            </a:r>
            <a:r>
              <a:rPr lang="en-US" dirty="0" smtClean="0">
                <a:latin typeface="Times New Roman" panose="02020603050405020304" pitchFamily="18" charset="0"/>
                <a:cs typeface="Times New Roman" panose="02020603050405020304" pitchFamily="18" charset="0"/>
              </a:rPr>
              <a:t>tend to </a:t>
            </a:r>
            <a:r>
              <a:rPr lang="en-US" b="1" i="1" dirty="0">
                <a:solidFill>
                  <a:srgbClr val="669900"/>
                </a:solidFill>
                <a:latin typeface="Times New Roman" panose="02020603050405020304" pitchFamily="18" charset="0"/>
                <a:cs typeface="Times New Roman" panose="02020603050405020304" pitchFamily="18" charset="0"/>
              </a:rPr>
              <a:t>break up agglomerates </a:t>
            </a:r>
            <a:r>
              <a:rPr lang="en-US" dirty="0">
                <a:latin typeface="Times New Roman" panose="02020603050405020304" pitchFamily="18" charset="0"/>
                <a:cs typeface="Times New Roman" panose="02020603050405020304" pitchFamily="18" charset="0"/>
              </a:rPr>
              <a:t>as well as </a:t>
            </a:r>
            <a:r>
              <a:rPr lang="en-US" b="1" i="1" dirty="0">
                <a:solidFill>
                  <a:srgbClr val="669900"/>
                </a:solidFill>
                <a:latin typeface="Times New Roman" panose="02020603050405020304" pitchFamily="18" charset="0"/>
                <a:cs typeface="Times New Roman" panose="02020603050405020304" pitchFamily="18" charset="0"/>
              </a:rPr>
              <a:t>reducing re-welding of powder particles</a:t>
            </a:r>
            <a:r>
              <a:rPr lang="en-US" dirty="0" smtClean="0">
                <a:latin typeface="Times New Roman" panose="02020603050405020304" pitchFamily="18" charset="0"/>
                <a:cs typeface="Times New Roman" panose="02020603050405020304" pitchFamily="18" charset="0"/>
              </a:rPr>
              <a:t>. As </a:t>
            </a:r>
            <a:r>
              <a:rPr lang="en-US" dirty="0">
                <a:latin typeface="Times New Roman" panose="02020603050405020304" pitchFamily="18" charset="0"/>
                <a:cs typeface="Times New Roman" panose="02020603050405020304" pitchFamily="18" charset="0"/>
              </a:rPr>
              <a:t>milling media, hydrocarbons (hexane, heptane), ethanol and other </a:t>
            </a:r>
            <a:r>
              <a:rPr lang="en-US" dirty="0" smtClean="0">
                <a:latin typeface="Times New Roman" panose="02020603050405020304" pitchFamily="18" charset="0"/>
                <a:cs typeface="Times New Roman" panose="02020603050405020304" pitchFamily="18" charset="0"/>
              </a:rPr>
              <a:t>organic liquids</a:t>
            </a:r>
            <a:r>
              <a:rPr lang="en-US" dirty="0">
                <a:latin typeface="Times New Roman" panose="02020603050405020304" pitchFamily="18" charset="0"/>
                <a:cs typeface="Times New Roman" panose="02020603050405020304" pitchFamily="18" charset="0"/>
              </a:rPr>
              <a:t>, which help to </a:t>
            </a:r>
            <a:r>
              <a:rPr lang="en-US" b="1" i="1" dirty="0">
                <a:solidFill>
                  <a:srgbClr val="669900"/>
                </a:solidFill>
                <a:latin typeface="Times New Roman" panose="02020603050405020304" pitchFamily="18" charset="0"/>
                <a:cs typeface="Times New Roman" panose="02020603050405020304" pitchFamily="18" charset="0"/>
              </a:rPr>
              <a:t>avoid oxidation of the milled product</a:t>
            </a:r>
            <a:r>
              <a:rPr lang="en-US" dirty="0">
                <a:latin typeface="Times New Roman" panose="02020603050405020304" pitchFamily="18" charset="0"/>
                <a:cs typeface="Times New Roman" panose="02020603050405020304" pitchFamily="18" charset="0"/>
              </a:rPr>
              <a:t>, are </a:t>
            </a:r>
            <a:r>
              <a:rPr lang="en-US" dirty="0" smtClean="0">
                <a:latin typeface="Times New Roman" panose="02020603050405020304" pitchFamily="18" charset="0"/>
                <a:cs typeface="Times New Roman" panose="02020603050405020304" pitchFamily="18" charset="0"/>
              </a:rPr>
              <a:t>often used. Special </a:t>
            </a:r>
            <a:r>
              <a:rPr lang="en-US" dirty="0">
                <a:latin typeface="Times New Roman" panose="02020603050405020304" pitchFamily="18" charset="0"/>
                <a:cs typeface="Times New Roman" panose="02020603050405020304" pitchFamily="18" charset="0"/>
              </a:rPr>
              <a:t>effects have been achieved by using </a:t>
            </a:r>
            <a:r>
              <a:rPr lang="en-US" b="1" i="1" dirty="0">
                <a:solidFill>
                  <a:srgbClr val="CC00CC"/>
                </a:solidFill>
                <a:latin typeface="Times New Roman" panose="02020603050405020304" pitchFamily="18" charset="0"/>
                <a:cs typeface="Times New Roman" panose="02020603050405020304" pitchFamily="18" charset="0"/>
              </a:rPr>
              <a:t>surface active additives </a:t>
            </a:r>
            <a:r>
              <a:rPr lang="en-US" dirty="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e.g. </a:t>
            </a:r>
            <a:r>
              <a:rPr lang="en-US" dirty="0" err="1" smtClean="0">
                <a:latin typeface="Times New Roman" panose="02020603050405020304" pitchFamily="18" charset="0"/>
                <a:cs typeface="Times New Roman" panose="02020603050405020304" pitchFamily="18" charset="0"/>
              </a:rPr>
              <a:t>oleinic</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acid or other substances with a long carbon chain and a surface </a:t>
            </a:r>
            <a:r>
              <a:rPr lang="en-US" dirty="0" smtClean="0">
                <a:latin typeface="Times New Roman" panose="02020603050405020304" pitchFamily="18" charset="0"/>
                <a:cs typeface="Times New Roman" panose="02020603050405020304" pitchFamily="18" charset="0"/>
              </a:rPr>
              <a:t>active group</a:t>
            </a:r>
            <a:r>
              <a:rPr lang="en-US" dirty="0">
                <a:latin typeface="Times New Roman" panose="02020603050405020304" pitchFamily="18" charset="0"/>
                <a:cs typeface="Times New Roman" panose="02020603050405020304" pitchFamily="18" charset="0"/>
              </a:rPr>
              <a:t>), which </a:t>
            </a:r>
            <a:r>
              <a:rPr lang="en-US" b="1" i="1" dirty="0">
                <a:solidFill>
                  <a:srgbClr val="CC00CC"/>
                </a:solidFill>
                <a:latin typeface="Times New Roman" panose="02020603050405020304" pitchFamily="18" charset="0"/>
                <a:cs typeface="Times New Roman" panose="02020603050405020304" pitchFamily="18" charset="0"/>
              </a:rPr>
              <a:t>reduce the interfacial energy between particles and the milling media </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Rehbinder</a:t>
            </a:r>
            <a:r>
              <a:rPr lang="en-US" dirty="0">
                <a:latin typeface="Times New Roman" panose="02020603050405020304" pitchFamily="18" charset="0"/>
                <a:cs typeface="Times New Roman" panose="02020603050405020304" pitchFamily="18" charset="0"/>
              </a:rPr>
              <a:t>-Effect) and, more importantly, </a:t>
            </a:r>
            <a:r>
              <a:rPr lang="en-US" b="1" i="1" dirty="0">
                <a:solidFill>
                  <a:srgbClr val="CC00CC"/>
                </a:solidFill>
                <a:latin typeface="Times New Roman" panose="02020603050405020304" pitchFamily="18" charset="0"/>
                <a:cs typeface="Times New Roman" panose="02020603050405020304" pitchFamily="18" charset="0"/>
              </a:rPr>
              <a:t>increase the crack propagation during milling by reducing the cohesion at crack tips</a:t>
            </a:r>
            <a:r>
              <a:rPr lang="en-US"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31</a:t>
            </a:fld>
            <a:endParaRPr lang="fa-IR" dirty="0"/>
          </a:p>
        </p:txBody>
      </p:sp>
    </p:spTree>
    <p:extLst>
      <p:ext uri="{BB962C8B-B14F-4D97-AF65-F5344CB8AC3E}">
        <p14:creationId xmlns:p14="http://schemas.microsoft.com/office/powerpoint/2010/main" val="10913402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smtClean="0">
                <a:solidFill>
                  <a:srgbClr val="FF00FF"/>
                </a:solidFill>
                <a:latin typeface="Times New Roman" panose="02020603050405020304" pitchFamily="18" charset="0"/>
                <a:cs typeface="Times New Roman" panose="02020603050405020304" pitchFamily="18" charset="0"/>
              </a:rPr>
              <a:t>Powder 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2" y="925158"/>
            <a:ext cx="11532198" cy="5637007"/>
          </a:xfrm>
        </p:spPr>
        <p:txBody>
          <a:bodyPr>
            <a:normAutofit fontScale="92500" lnSpcReduction="20000"/>
          </a:bodyPr>
          <a:lstStyle/>
          <a:p>
            <a:pPr marL="0" indent="0" algn="just">
              <a:lnSpc>
                <a:spcPct val="150000"/>
              </a:lnSpc>
              <a:buNone/>
            </a:pPr>
            <a:r>
              <a:rPr lang="en-US" dirty="0">
                <a:latin typeface="Times New Roman" panose="02020603050405020304" pitchFamily="18" charset="0"/>
                <a:cs typeface="Times New Roman" panose="02020603050405020304" pitchFamily="18" charset="0"/>
              </a:rPr>
              <a:t>During the </a:t>
            </a:r>
            <a:r>
              <a:rPr lang="en-US" b="1" i="1" dirty="0">
                <a:solidFill>
                  <a:srgbClr val="FF0000"/>
                </a:solidFill>
                <a:latin typeface="Times New Roman" panose="02020603050405020304" pitchFamily="18" charset="0"/>
                <a:cs typeface="Times New Roman" panose="02020603050405020304" pitchFamily="18" charset="0"/>
              </a:rPr>
              <a:t>milling of hard and abrasive powders the level of impurities </a:t>
            </a:r>
            <a:r>
              <a:rPr lang="en-US" b="1" i="1" dirty="0" smtClean="0">
                <a:solidFill>
                  <a:srgbClr val="FF0000"/>
                </a:solidFill>
                <a:latin typeface="Times New Roman" panose="02020603050405020304" pitchFamily="18" charset="0"/>
                <a:cs typeface="Times New Roman" panose="02020603050405020304" pitchFamily="18" charset="0"/>
              </a:rPr>
              <a:t>sometimes rises </a:t>
            </a:r>
            <a:r>
              <a:rPr lang="en-US" b="1" i="1" dirty="0">
                <a:solidFill>
                  <a:srgbClr val="FF0000"/>
                </a:solidFill>
                <a:latin typeface="Times New Roman" panose="02020603050405020304" pitchFamily="18" charset="0"/>
                <a:cs typeface="Times New Roman" panose="02020603050405020304" pitchFamily="18" charset="0"/>
              </a:rPr>
              <a:t>considerably</a:t>
            </a:r>
            <a:r>
              <a:rPr lang="en-US" dirty="0">
                <a:latin typeface="Times New Roman" panose="02020603050405020304" pitchFamily="18" charset="0"/>
                <a:cs typeface="Times New Roman" panose="02020603050405020304" pitchFamily="18" charset="0"/>
              </a:rPr>
              <a:t>, because of </a:t>
            </a:r>
            <a:r>
              <a:rPr lang="en-US" b="1" i="1" dirty="0">
                <a:solidFill>
                  <a:srgbClr val="FF0000"/>
                </a:solidFill>
                <a:latin typeface="Times New Roman" panose="02020603050405020304" pitchFamily="18" charset="0"/>
                <a:cs typeface="Times New Roman" panose="02020603050405020304" pitchFamily="18" charset="0"/>
              </a:rPr>
              <a:t>severe wear loss from walls and milling media</a:t>
            </a:r>
            <a:r>
              <a:rPr lang="en-US" dirty="0">
                <a:latin typeface="Times New Roman" panose="02020603050405020304" pitchFamily="18" charset="0"/>
                <a:cs typeface="Times New Roman" panose="02020603050405020304" pitchFamily="18" charset="0"/>
              </a:rPr>
              <a:t>. </a:t>
            </a:r>
            <a:r>
              <a:rPr lang="en-US" b="1" i="1" dirty="0">
                <a:solidFill>
                  <a:srgbClr val="00CC00"/>
                </a:solidFill>
                <a:latin typeface="Times New Roman" panose="02020603050405020304" pitchFamily="18" charset="0"/>
                <a:cs typeface="Times New Roman" panose="02020603050405020304" pitchFamily="18" charset="0"/>
              </a:rPr>
              <a:t>Iron contamination</a:t>
            </a:r>
            <a:r>
              <a:rPr lang="en-US" dirty="0">
                <a:latin typeface="Times New Roman" panose="02020603050405020304" pitchFamily="18" charset="0"/>
                <a:cs typeface="Times New Roman" panose="02020603050405020304" pitchFamily="18" charset="0"/>
              </a:rPr>
              <a:t> can be removed by subsequent </a:t>
            </a:r>
            <a:r>
              <a:rPr lang="en-US" b="1" i="1" dirty="0">
                <a:solidFill>
                  <a:srgbClr val="00CC00"/>
                </a:solidFill>
                <a:latin typeface="Times New Roman" panose="02020603050405020304" pitchFamily="18" charset="0"/>
                <a:cs typeface="Times New Roman" panose="02020603050405020304" pitchFamily="18" charset="0"/>
              </a:rPr>
              <a:t>acid leaching</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when the </a:t>
            </a:r>
            <a:r>
              <a:rPr lang="en-US" b="1" i="1" dirty="0">
                <a:solidFill>
                  <a:srgbClr val="00CC00"/>
                </a:solidFill>
                <a:latin typeface="Times New Roman" panose="02020603050405020304" pitchFamily="18" charset="0"/>
                <a:cs typeface="Times New Roman" panose="02020603050405020304" pitchFamily="18" charset="0"/>
              </a:rPr>
              <a:t>milled powder itself is acid-resistant</a:t>
            </a:r>
            <a:r>
              <a:rPr lang="en-US" dirty="0">
                <a:latin typeface="Times New Roman" panose="02020603050405020304" pitchFamily="18" charset="0"/>
                <a:cs typeface="Times New Roman" panose="02020603050405020304" pitchFamily="18" charset="0"/>
              </a:rPr>
              <a:t>. </a:t>
            </a:r>
            <a:r>
              <a:rPr lang="en-US" b="1" i="1" dirty="0">
                <a:solidFill>
                  <a:srgbClr val="00B0F0"/>
                </a:solidFill>
                <a:latin typeface="Times New Roman" panose="02020603050405020304" pitchFamily="18" charset="0"/>
                <a:cs typeface="Times New Roman" panose="02020603050405020304" pitchFamily="18" charset="0"/>
              </a:rPr>
              <a:t>Rubber liners </a:t>
            </a:r>
            <a:r>
              <a:rPr lang="en-US" b="1" i="1" dirty="0" smtClean="0">
                <a:solidFill>
                  <a:srgbClr val="00B0F0"/>
                </a:solidFill>
                <a:latin typeface="Times New Roman" panose="02020603050405020304" pitchFamily="18" charset="0"/>
                <a:cs typeface="Times New Roman" panose="02020603050405020304" pitchFamily="18" charset="0"/>
              </a:rPr>
              <a:t>and ceramic balls (Al203</a:t>
            </a:r>
            <a:r>
              <a:rPr lang="en-US" b="1" i="1" dirty="0">
                <a:solidFill>
                  <a:srgbClr val="00B0F0"/>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which cause less contamination are sometimes </a:t>
            </a:r>
            <a:r>
              <a:rPr lang="en-US" dirty="0" smtClean="0">
                <a:latin typeface="Times New Roman" panose="02020603050405020304" pitchFamily="18" charset="0"/>
                <a:cs typeface="Times New Roman" panose="02020603050405020304" pitchFamily="18" charset="0"/>
              </a:rPr>
              <a:t>advisable. The </a:t>
            </a:r>
            <a:r>
              <a:rPr lang="en-US" b="1" i="1" dirty="0">
                <a:solidFill>
                  <a:srgbClr val="00B0F0"/>
                </a:solidFill>
                <a:latin typeface="Times New Roman" panose="02020603050405020304" pitchFamily="18" charset="0"/>
                <a:cs typeface="Times New Roman" panose="02020603050405020304" pitchFamily="18" charset="0"/>
              </a:rPr>
              <a:t>best but most expensive </a:t>
            </a:r>
            <a:r>
              <a:rPr lang="en-US" dirty="0">
                <a:latin typeface="Times New Roman" panose="02020603050405020304" pitchFamily="18" charset="0"/>
                <a:cs typeface="Times New Roman" panose="02020603050405020304" pitchFamily="18" charset="0"/>
              </a:rPr>
              <a:t>solution is to use </a:t>
            </a:r>
            <a:r>
              <a:rPr lang="en-US" b="1" i="1" dirty="0">
                <a:solidFill>
                  <a:srgbClr val="00B0F0"/>
                </a:solidFill>
                <a:latin typeface="Times New Roman" panose="02020603050405020304" pitchFamily="18" charset="0"/>
                <a:cs typeface="Times New Roman" panose="02020603050405020304" pitchFamily="18" charset="0"/>
              </a:rPr>
              <a:t>liners</a:t>
            </a:r>
            <a:r>
              <a:rPr lang="en-US" dirty="0">
                <a:latin typeface="Times New Roman" panose="02020603050405020304" pitchFamily="18" charset="0"/>
                <a:cs typeface="Times New Roman" panose="02020603050405020304" pitchFamily="18" charset="0"/>
              </a:rPr>
              <a:t> and </a:t>
            </a:r>
            <a:r>
              <a:rPr lang="en-US" b="1" i="1" dirty="0">
                <a:solidFill>
                  <a:srgbClr val="00B0F0"/>
                </a:solidFill>
                <a:latin typeface="Times New Roman" panose="02020603050405020304" pitchFamily="18" charset="0"/>
                <a:cs typeface="Times New Roman" panose="02020603050405020304" pitchFamily="18" charset="0"/>
              </a:rPr>
              <a:t>balls</a:t>
            </a:r>
            <a:r>
              <a:rPr lang="en-US" dirty="0">
                <a:latin typeface="Times New Roman" panose="02020603050405020304" pitchFamily="18" charset="0"/>
                <a:cs typeface="Times New Roman" panose="02020603050405020304" pitchFamily="18" charset="0"/>
              </a:rPr>
              <a:t> of </a:t>
            </a:r>
            <a:r>
              <a:rPr lang="en-US" b="1" i="1" dirty="0">
                <a:solidFill>
                  <a:srgbClr val="00B0F0"/>
                </a:solidFill>
                <a:latin typeface="Times New Roman" panose="02020603050405020304" pitchFamily="18" charset="0"/>
                <a:cs typeface="Times New Roman" panose="02020603050405020304" pitchFamily="18" charset="0"/>
              </a:rPr>
              <a:t>similar composition </a:t>
            </a:r>
            <a:r>
              <a:rPr lang="en-US" dirty="0">
                <a:latin typeface="Times New Roman" panose="02020603050405020304" pitchFamily="18" charset="0"/>
                <a:cs typeface="Times New Roman" panose="02020603050405020304" pitchFamily="18" charset="0"/>
              </a:rPr>
              <a:t>to </a:t>
            </a:r>
            <a:r>
              <a:rPr lang="en-US" dirty="0" smtClean="0">
                <a:latin typeface="Times New Roman" panose="02020603050405020304" pitchFamily="18" charset="0"/>
                <a:cs typeface="Times New Roman" panose="02020603050405020304" pitchFamily="18" charset="0"/>
              </a:rPr>
              <a:t>that of </a:t>
            </a:r>
            <a:r>
              <a:rPr lang="en-US" dirty="0">
                <a:latin typeface="Times New Roman" panose="02020603050405020304" pitchFamily="18" charset="0"/>
                <a:cs typeface="Times New Roman" panose="02020603050405020304" pitchFamily="18" charset="0"/>
              </a:rPr>
              <a:t>the material being milled (e.g., the milling of special ceramic powders, </a:t>
            </a:r>
            <a:r>
              <a:rPr lang="en-US" dirty="0" smtClean="0">
                <a:latin typeface="Times New Roman" panose="02020603050405020304" pitchFamily="18" charset="0"/>
                <a:cs typeface="Times New Roman" panose="02020603050405020304" pitchFamily="18" charset="0"/>
              </a:rPr>
              <a:t>like Si3N4</a:t>
            </a:r>
            <a:r>
              <a:rPr lang="en-US" dirty="0">
                <a:latin typeface="Times New Roman" panose="02020603050405020304" pitchFamily="18" charset="0"/>
                <a:cs typeface="Times New Roman" panose="02020603050405020304" pitchFamily="18" charset="0"/>
              </a:rPr>
              <a:t>)·</a:t>
            </a:r>
          </a:p>
          <a:p>
            <a:pPr marL="0" indent="0" algn="just">
              <a:lnSpc>
                <a:spcPct val="150000"/>
              </a:lnSpc>
              <a:buNone/>
            </a:pPr>
            <a:r>
              <a:rPr lang="en-US" i="1" dirty="0">
                <a:latin typeface="Times New Roman" panose="02020603050405020304" pitchFamily="18" charset="0"/>
                <a:cs typeface="Times New Roman" panose="02020603050405020304" pitchFamily="18" charset="0"/>
              </a:rPr>
              <a:t>Equipment</a:t>
            </a:r>
          </a:p>
          <a:p>
            <a:pPr marL="0" indent="0" algn="just">
              <a:lnSpc>
                <a:spcPct val="150000"/>
              </a:lnSpc>
              <a:buNone/>
            </a:pPr>
            <a:r>
              <a:rPr lang="en-US" dirty="0">
                <a:latin typeface="Times New Roman" panose="02020603050405020304" pitchFamily="18" charset="0"/>
                <a:cs typeface="Times New Roman" panose="02020603050405020304" pitchFamily="18" charset="0"/>
              </a:rPr>
              <a:t>There is a wide variety of grinding and milling equipment, but the following </a:t>
            </a:r>
            <a:r>
              <a:rPr lang="en-US" dirty="0" smtClean="0">
                <a:latin typeface="Times New Roman" panose="02020603050405020304" pitchFamily="18" charset="0"/>
                <a:cs typeface="Times New Roman" panose="02020603050405020304" pitchFamily="18" charset="0"/>
              </a:rPr>
              <a:t>are selected </a:t>
            </a:r>
            <a:r>
              <a:rPr lang="en-US" dirty="0">
                <a:latin typeface="Times New Roman" panose="02020603050405020304" pitchFamily="18" charset="0"/>
                <a:cs typeface="Times New Roman" panose="02020603050405020304" pitchFamily="18" charset="0"/>
              </a:rPr>
              <a:t>for particular mention:</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32</a:t>
            </a:fld>
            <a:endParaRPr lang="fa-IR" dirty="0"/>
          </a:p>
        </p:txBody>
      </p:sp>
    </p:spTree>
    <p:extLst>
      <p:ext uri="{BB962C8B-B14F-4D97-AF65-F5344CB8AC3E}">
        <p14:creationId xmlns:p14="http://schemas.microsoft.com/office/powerpoint/2010/main" val="268517598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3" y="796066"/>
            <a:ext cx="9445213" cy="5766099"/>
          </a:xfrm>
        </p:spPr>
        <p:txBody>
          <a:bodyPr>
            <a:normAutofit fontScale="70000" lnSpcReduction="20000"/>
          </a:bodyPr>
          <a:lstStyle/>
          <a:p>
            <a:pPr marL="0" indent="0" algn="just">
              <a:lnSpc>
                <a:spcPct val="160000"/>
              </a:lnSpc>
              <a:buNone/>
            </a:pPr>
            <a:r>
              <a:rPr lang="en-US" i="1" dirty="0">
                <a:latin typeface="Times New Roman" panose="02020603050405020304" pitchFamily="18" charset="0"/>
              </a:rPr>
              <a:t>Ball and Vibration Milling</a:t>
            </a:r>
          </a:p>
          <a:p>
            <a:pPr marL="0" indent="0" algn="just">
              <a:lnSpc>
                <a:spcPct val="160000"/>
              </a:lnSpc>
              <a:buNone/>
            </a:pPr>
            <a:r>
              <a:rPr lang="en-US" dirty="0">
                <a:latin typeface="Times New Roman" panose="02020603050405020304" pitchFamily="18" charset="0"/>
              </a:rPr>
              <a:t>Figure 2.1 shows the principles of conventional </a:t>
            </a:r>
            <a:r>
              <a:rPr lang="en-US" b="1" i="1" dirty="0">
                <a:solidFill>
                  <a:srgbClr val="00B0F0"/>
                </a:solidFill>
                <a:latin typeface="Times New Roman" panose="02020603050405020304" pitchFamily="18" charset="0"/>
              </a:rPr>
              <a:t>steel ball mills</a:t>
            </a:r>
            <a:r>
              <a:rPr lang="en-US" dirty="0">
                <a:latin typeface="Times New Roman" panose="02020603050405020304" pitchFamily="18" charset="0"/>
              </a:rPr>
              <a:t>, which are </a:t>
            </a:r>
            <a:r>
              <a:rPr lang="en-US" dirty="0" smtClean="0">
                <a:latin typeface="Times New Roman" panose="02020603050405020304" pitchFamily="18" charset="0"/>
              </a:rPr>
              <a:t>available from </a:t>
            </a:r>
            <a:r>
              <a:rPr lang="en-US" dirty="0">
                <a:latin typeface="Times New Roman" panose="02020603050405020304" pitchFamily="18" charset="0"/>
              </a:rPr>
              <a:t>a small </a:t>
            </a:r>
            <a:r>
              <a:rPr lang="en-US" b="1" i="1" dirty="0">
                <a:solidFill>
                  <a:srgbClr val="00B0F0"/>
                </a:solidFill>
                <a:latin typeface="Times New Roman" panose="02020603050405020304" pitchFamily="18" charset="0"/>
              </a:rPr>
              <a:t>laboratory size </a:t>
            </a:r>
            <a:r>
              <a:rPr lang="en-US" dirty="0">
                <a:latin typeface="Times New Roman" panose="02020603050405020304" pitchFamily="18" charset="0"/>
              </a:rPr>
              <a:t>(less than 1 </a:t>
            </a:r>
            <a:r>
              <a:rPr lang="en-US" dirty="0" err="1">
                <a:latin typeface="Times New Roman" panose="02020603050405020304" pitchFamily="18" charset="0"/>
              </a:rPr>
              <a:t>litre</a:t>
            </a:r>
            <a:r>
              <a:rPr lang="en-US" dirty="0">
                <a:latin typeface="Times New Roman" panose="02020603050405020304" pitchFamily="18" charset="0"/>
              </a:rPr>
              <a:t>) to </a:t>
            </a:r>
            <a:r>
              <a:rPr lang="en-US" b="1" i="1" dirty="0">
                <a:solidFill>
                  <a:srgbClr val="00B0F0"/>
                </a:solidFill>
                <a:latin typeface="Times New Roman" panose="02020603050405020304" pitchFamily="18" charset="0"/>
              </a:rPr>
              <a:t>very large sizes </a:t>
            </a:r>
            <a:r>
              <a:rPr lang="en-US" dirty="0">
                <a:latin typeface="Times New Roman" panose="02020603050405020304" pitchFamily="18" charset="0"/>
              </a:rPr>
              <a:t>used </a:t>
            </a:r>
            <a:r>
              <a:rPr lang="en-US" dirty="0" smtClean="0">
                <a:latin typeface="Times New Roman" panose="02020603050405020304" pitchFamily="18" charset="0"/>
              </a:rPr>
              <a:t>mainly for </a:t>
            </a:r>
            <a:r>
              <a:rPr lang="en-US" dirty="0">
                <a:latin typeface="Times New Roman" panose="02020603050405020304" pitchFamily="18" charset="0"/>
              </a:rPr>
              <a:t>the </a:t>
            </a:r>
            <a:r>
              <a:rPr lang="en-US" b="1" i="1" dirty="0">
                <a:solidFill>
                  <a:srgbClr val="00B0F0"/>
                </a:solidFill>
                <a:latin typeface="Times New Roman" panose="02020603050405020304" pitchFamily="18" charset="0"/>
              </a:rPr>
              <a:t>ceramic</a:t>
            </a:r>
            <a:r>
              <a:rPr lang="en-US" dirty="0">
                <a:latin typeface="Times New Roman" panose="02020603050405020304" pitchFamily="18" charset="0"/>
              </a:rPr>
              <a:t> and </a:t>
            </a:r>
            <a:r>
              <a:rPr lang="en-US" b="1" i="1" dirty="0">
                <a:solidFill>
                  <a:srgbClr val="00B0F0"/>
                </a:solidFill>
                <a:latin typeface="Times New Roman" panose="02020603050405020304" pitchFamily="18" charset="0"/>
              </a:rPr>
              <a:t>cement</a:t>
            </a:r>
            <a:r>
              <a:rPr lang="en-US" dirty="0">
                <a:latin typeface="Times New Roman" panose="02020603050405020304" pitchFamily="18" charset="0"/>
              </a:rPr>
              <a:t> industry. At </a:t>
            </a:r>
            <a:r>
              <a:rPr lang="en-US" b="1" i="1" dirty="0">
                <a:solidFill>
                  <a:srgbClr val="CC00CC"/>
                </a:solidFill>
                <a:latin typeface="Times New Roman" panose="02020603050405020304" pitchFamily="18" charset="0"/>
              </a:rPr>
              <a:t>too low rotation speed </a:t>
            </a:r>
            <a:r>
              <a:rPr lang="en-US" dirty="0">
                <a:latin typeface="Times New Roman" panose="02020603050405020304" pitchFamily="18" charset="0"/>
              </a:rPr>
              <a:t>the </a:t>
            </a:r>
            <a:r>
              <a:rPr lang="en-US" b="1" i="1" dirty="0">
                <a:solidFill>
                  <a:srgbClr val="CC00CC"/>
                </a:solidFill>
                <a:latin typeface="Times New Roman" panose="02020603050405020304" pitchFamily="18" charset="0"/>
              </a:rPr>
              <a:t>milling balls are mainly rolling over each other</a:t>
            </a:r>
            <a:r>
              <a:rPr lang="en-US" dirty="0">
                <a:latin typeface="Times New Roman" panose="02020603050405020304" pitchFamily="18" charset="0"/>
              </a:rPr>
              <a:t>, but at </a:t>
            </a:r>
            <a:r>
              <a:rPr lang="en-US" b="1" i="1" dirty="0">
                <a:solidFill>
                  <a:srgbClr val="00CC00"/>
                </a:solidFill>
                <a:latin typeface="Times New Roman" panose="02020603050405020304" pitchFamily="18" charset="0"/>
              </a:rPr>
              <a:t>higher speed some of the balls are in free fall at each moment</a:t>
            </a:r>
            <a:r>
              <a:rPr lang="en-US" dirty="0">
                <a:latin typeface="Times New Roman" panose="02020603050405020304" pitchFamily="18" charset="0"/>
              </a:rPr>
              <a:t> (Fig. 2.1), which is the </a:t>
            </a:r>
            <a:r>
              <a:rPr lang="en-US" b="1" i="1" dirty="0">
                <a:solidFill>
                  <a:srgbClr val="00CC00"/>
                </a:solidFill>
                <a:latin typeface="Times New Roman" panose="02020603050405020304" pitchFamily="18" charset="0"/>
              </a:rPr>
              <a:t>optimum condition for the milling process</a:t>
            </a:r>
            <a:r>
              <a:rPr lang="en-US" dirty="0">
                <a:latin typeface="Times New Roman" panose="02020603050405020304" pitchFamily="18" charset="0"/>
              </a:rPr>
              <a:t>. At </a:t>
            </a:r>
            <a:r>
              <a:rPr lang="en-US" b="1" i="1" dirty="0">
                <a:solidFill>
                  <a:srgbClr val="FF0066"/>
                </a:solidFill>
                <a:latin typeface="Times New Roman" panose="02020603050405020304" pitchFamily="18" charset="0"/>
              </a:rPr>
              <a:t>too high speed</a:t>
            </a:r>
            <a:r>
              <a:rPr lang="en-US" dirty="0">
                <a:latin typeface="Times New Roman" panose="02020603050405020304" pitchFamily="18" charset="0"/>
              </a:rPr>
              <a:t>, however, the </a:t>
            </a:r>
            <a:r>
              <a:rPr lang="en-US" b="1" i="1" dirty="0">
                <a:solidFill>
                  <a:srgbClr val="FF0066"/>
                </a:solidFill>
                <a:latin typeface="Times New Roman" panose="02020603050405020304" pitchFamily="18" charset="0"/>
              </a:rPr>
              <a:t>centrifugal forces hinder the balls in free fall</a:t>
            </a:r>
            <a:r>
              <a:rPr lang="en-US" dirty="0">
                <a:latin typeface="Times New Roman" panose="02020603050405020304" pitchFamily="18" charset="0"/>
              </a:rPr>
              <a:t>. </a:t>
            </a:r>
            <a:r>
              <a:rPr lang="en-US" b="1" i="1" dirty="0">
                <a:solidFill>
                  <a:srgbClr val="0033CC"/>
                </a:solidFill>
                <a:latin typeface="Times New Roman" panose="02020603050405020304" pitchFamily="18" charset="0"/>
              </a:rPr>
              <a:t>Ball mills are sometimes used in powder metallurgy for </a:t>
            </a:r>
            <a:r>
              <a:rPr lang="en-US" b="1" i="1" dirty="0" smtClean="0">
                <a:solidFill>
                  <a:srgbClr val="0033CC"/>
                </a:solidFill>
                <a:latin typeface="Times New Roman" panose="02020603050405020304" pitchFamily="18" charset="0"/>
              </a:rPr>
              <a:t>mixing purposes only</a:t>
            </a:r>
            <a:r>
              <a:rPr lang="en-US" dirty="0" smtClean="0">
                <a:latin typeface="Times New Roman" panose="02020603050405020304" pitchFamily="18" charset="0"/>
              </a:rPr>
              <a:t>. In </a:t>
            </a:r>
            <a:r>
              <a:rPr lang="en-US" b="1" i="1" dirty="0">
                <a:solidFill>
                  <a:schemeClr val="accent2">
                    <a:lumMod val="75000"/>
                  </a:schemeClr>
                </a:solidFill>
                <a:latin typeface="Times New Roman" panose="02020603050405020304" pitchFamily="18" charset="0"/>
              </a:rPr>
              <a:t>vibration mills </a:t>
            </a:r>
            <a:r>
              <a:rPr lang="en-US" dirty="0">
                <a:latin typeface="Times New Roman" panose="02020603050405020304" pitchFamily="18" charset="0"/>
              </a:rPr>
              <a:t>the </a:t>
            </a:r>
            <a:r>
              <a:rPr lang="en-US" sz="2900" b="1" i="1" dirty="0">
                <a:solidFill>
                  <a:schemeClr val="accent2">
                    <a:lumMod val="75000"/>
                  </a:schemeClr>
                </a:solidFill>
                <a:latin typeface="Times New Roman" panose="02020603050405020304" pitchFamily="18" charset="0"/>
              </a:rPr>
              <a:t>design</a:t>
            </a:r>
            <a:r>
              <a:rPr lang="en-US" dirty="0">
                <a:latin typeface="Times New Roman" panose="02020603050405020304" pitchFamily="18" charset="0"/>
              </a:rPr>
              <a:t> </a:t>
            </a:r>
            <a:r>
              <a:rPr lang="en-US" sz="2900" b="1" i="1" dirty="0">
                <a:solidFill>
                  <a:schemeClr val="accent2">
                    <a:lumMod val="75000"/>
                  </a:schemeClr>
                </a:solidFill>
                <a:latin typeface="Times New Roman" panose="02020603050405020304" pitchFamily="18" charset="0"/>
              </a:rPr>
              <a:t>of the vessel </a:t>
            </a:r>
            <a:r>
              <a:rPr lang="en-US" dirty="0">
                <a:latin typeface="Times New Roman" panose="02020603050405020304" pitchFamily="18" charset="0"/>
              </a:rPr>
              <a:t>is similar to that </a:t>
            </a:r>
            <a:r>
              <a:rPr lang="en-US" dirty="0" smtClean="0">
                <a:latin typeface="Times New Roman" panose="02020603050405020304" pitchFamily="18" charset="0"/>
              </a:rPr>
              <a:t>in </a:t>
            </a:r>
            <a:r>
              <a:rPr lang="en-US" sz="2900" b="1" i="1" dirty="0">
                <a:solidFill>
                  <a:schemeClr val="accent2">
                    <a:lumMod val="75000"/>
                  </a:schemeClr>
                </a:solidFill>
                <a:latin typeface="Times New Roman" panose="02020603050405020304" pitchFamily="18" charset="0"/>
              </a:rPr>
              <a:t>rotation ball mills</a:t>
            </a:r>
            <a:r>
              <a:rPr lang="en-US" dirty="0">
                <a:latin typeface="Times New Roman" panose="02020603050405020304" pitchFamily="18" charset="0"/>
              </a:rPr>
              <a:t>, but the vessel is mounted on </a:t>
            </a:r>
            <a:r>
              <a:rPr lang="en-US" sz="2900" b="1" i="1" dirty="0">
                <a:solidFill>
                  <a:schemeClr val="accent2">
                    <a:lumMod val="75000"/>
                  </a:schemeClr>
                </a:solidFill>
                <a:latin typeface="Times New Roman" panose="02020603050405020304" pitchFamily="18" charset="0"/>
              </a:rPr>
              <a:t>special steel springs</a:t>
            </a:r>
            <a:r>
              <a:rPr lang="en-US" dirty="0">
                <a:latin typeface="Times New Roman" panose="02020603050405020304" pitchFamily="18" charset="0"/>
              </a:rPr>
              <a:t>. The </a:t>
            </a:r>
            <a:r>
              <a:rPr lang="en-US" sz="2900" b="1" i="1" dirty="0">
                <a:solidFill>
                  <a:schemeClr val="accent2">
                    <a:lumMod val="75000"/>
                  </a:schemeClr>
                </a:solidFill>
                <a:latin typeface="Times New Roman" panose="02020603050405020304" pitchFamily="18" charset="0"/>
              </a:rPr>
              <a:t>amplitude as well as the frequency of vibration can be adjusted according to the characteristics of the vibrating mechanism and the springs</a:t>
            </a:r>
            <a:r>
              <a:rPr lang="en-US" dirty="0">
                <a:latin typeface="Times New Roman" panose="02020603050405020304" pitchFamily="18" charset="0"/>
              </a:rPr>
              <a:t>. Vibration mills are often used </a:t>
            </a:r>
            <a:r>
              <a:rPr lang="en-US" dirty="0" smtClean="0">
                <a:latin typeface="Times New Roman" panose="02020603050405020304" pitchFamily="18" charset="0"/>
              </a:rPr>
              <a:t>with only </a:t>
            </a:r>
            <a:r>
              <a:rPr lang="en-US" sz="2900" b="1" i="1" dirty="0">
                <a:solidFill>
                  <a:schemeClr val="accent2">
                    <a:lumMod val="75000"/>
                  </a:schemeClr>
                </a:solidFill>
                <a:latin typeface="Times New Roman" panose="02020603050405020304" pitchFamily="18" charset="0"/>
              </a:rPr>
              <a:t>short milling times</a:t>
            </a:r>
            <a:r>
              <a:rPr lang="en-US" dirty="0">
                <a:latin typeface="Times New Roman" panose="02020603050405020304" pitchFamily="18" charset="0"/>
              </a:rPr>
              <a:t> in research and development for </a:t>
            </a:r>
            <a:r>
              <a:rPr lang="en-US" sz="2900" b="1" i="1" dirty="0">
                <a:solidFill>
                  <a:schemeClr val="accent2">
                    <a:lumMod val="75000"/>
                  </a:schemeClr>
                </a:solidFill>
                <a:latin typeface="Times New Roman" panose="02020603050405020304" pitchFamily="18" charset="0"/>
              </a:rPr>
              <a:t>size reduction of inorganic and organic products</a:t>
            </a:r>
            <a:r>
              <a:rPr lang="en-US" dirty="0">
                <a:latin typeface="Times New Roman" panose="02020603050405020304" pitchFamily="18" charset="0"/>
              </a:rPr>
              <a:t>.</a:t>
            </a:r>
            <a:endParaRPr lang="fa-IR" dirty="0">
              <a:latin typeface="Times New Roman" panose="02020603050405020304" pitchFamily="18" charset="0"/>
            </a:endParaRPr>
          </a:p>
          <a:p>
            <a:pPr marL="0" indent="0" algn="just">
              <a:lnSpc>
                <a:spcPct val="160000"/>
              </a:lnSpc>
              <a:buNone/>
            </a:pPr>
            <a:endParaRPr lang="fa-IR" sz="2400" dirty="0" smtClean="0">
              <a:latin typeface="Times New Roman" panose="02020603050405020304" pitchFamily="18" charset="0"/>
              <a:cs typeface="+mj-cs"/>
            </a:endParaRPr>
          </a:p>
          <a:p>
            <a:pPr marL="0" indent="0" algn="just">
              <a:lnSpc>
                <a:spcPct val="160000"/>
              </a:lnSpc>
              <a:buNone/>
            </a:pPr>
            <a:endParaRPr lang="fa-IR" sz="2400" dirty="0">
              <a:latin typeface="Times New Roman" panose="02020603050405020304" pitchFamily="18" charset="0"/>
              <a:cs typeface="+mj-cs"/>
            </a:endParaRPr>
          </a:p>
          <a:p>
            <a:pPr marL="0" indent="0" algn="just">
              <a:lnSpc>
                <a:spcPct val="160000"/>
              </a:lnSpc>
              <a:buNone/>
            </a:pPr>
            <a:endParaRPr lang="en-US" sz="2400" dirty="0" smtClean="0">
              <a:latin typeface="Times New Roman" panose="02020603050405020304" pitchFamily="18" charset="0"/>
              <a:cs typeface="+mj-cs"/>
            </a:endParaRPr>
          </a:p>
          <a:p>
            <a:pPr marL="0" indent="0" algn="just">
              <a:lnSpc>
                <a:spcPct val="160000"/>
              </a:lnSpc>
              <a:buNone/>
            </a:pPr>
            <a:endParaRPr lang="en-US" sz="2400" dirty="0" smtClean="0">
              <a:latin typeface="Times New Roman" panose="02020603050405020304" pitchFamily="18" charset="0"/>
              <a:cs typeface="+mj-cs"/>
            </a:endParaRPr>
          </a:p>
          <a:p>
            <a:pPr marL="0" indent="0" algn="just">
              <a:lnSpc>
                <a:spcPct val="160000"/>
              </a:lnSpc>
              <a:buNone/>
            </a:pPr>
            <a:endParaRPr lang="en-US" sz="2400" dirty="0" smtClean="0">
              <a:latin typeface="Times New Roman" panose="02020603050405020304" pitchFamily="18" charset="0"/>
              <a:cs typeface="+mj-cs"/>
            </a:endParaRPr>
          </a:p>
          <a:p>
            <a:pPr marL="0" indent="0" algn="just">
              <a:lnSpc>
                <a:spcPct val="16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33</a:t>
            </a:fld>
            <a:endParaRPr lang="fa-IR" dirty="0"/>
          </a:p>
        </p:txBody>
      </p:sp>
      <p:pic>
        <p:nvPicPr>
          <p:cNvPr id="5" name="Picture 4"/>
          <p:cNvPicPr>
            <a:picLocks noChangeAspect="1"/>
          </p:cNvPicPr>
          <p:nvPr/>
        </p:nvPicPr>
        <p:blipFill>
          <a:blip r:embed="rId2"/>
          <a:stretch>
            <a:fillRect/>
          </a:stretch>
        </p:blipFill>
        <p:spPr>
          <a:xfrm>
            <a:off x="9660697" y="2614108"/>
            <a:ext cx="2531302" cy="2005224"/>
          </a:xfrm>
          <a:prstGeom prst="rect">
            <a:avLst/>
          </a:prstGeom>
        </p:spPr>
      </p:pic>
    </p:spTree>
    <p:extLst>
      <p:ext uri="{BB962C8B-B14F-4D97-AF65-F5344CB8AC3E}">
        <p14:creationId xmlns:p14="http://schemas.microsoft.com/office/powerpoint/2010/main" val="22972607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39849" y="1495313"/>
            <a:ext cx="11532198" cy="5362687"/>
          </a:xfrm>
        </p:spPr>
        <p:txBody>
          <a:bodyPr>
            <a:normAutofit fontScale="70000" lnSpcReduction="20000"/>
          </a:bodyPr>
          <a:lstStyle/>
          <a:p>
            <a:pPr marL="0" indent="0" algn="just">
              <a:lnSpc>
                <a:spcPct val="160000"/>
              </a:lnSpc>
              <a:buNone/>
            </a:pPr>
            <a:r>
              <a:rPr lang="en-US" dirty="0" smtClean="0">
                <a:latin typeface="Times New Roman" panose="02020603050405020304" pitchFamily="18" charset="0"/>
                <a:cs typeface="Times New Roman" panose="02020603050405020304" pitchFamily="18" charset="0"/>
              </a:rPr>
              <a:t>The </a:t>
            </a:r>
            <a:r>
              <a:rPr lang="en-US" b="1" i="1" dirty="0">
                <a:solidFill>
                  <a:schemeClr val="accent2">
                    <a:lumMod val="75000"/>
                  </a:schemeClr>
                </a:solidFill>
                <a:latin typeface="Times New Roman" panose="02020603050405020304" pitchFamily="18" charset="0"/>
                <a:cs typeface="Times New Roman" panose="02020603050405020304" pitchFamily="18" charset="0"/>
              </a:rPr>
              <a:t>difference from the conventional </a:t>
            </a:r>
            <a:r>
              <a:rPr lang="en-US" b="1" i="1" dirty="0" smtClean="0">
                <a:solidFill>
                  <a:schemeClr val="accent2">
                    <a:lumMod val="75000"/>
                  </a:schemeClr>
                </a:solidFill>
                <a:latin typeface="Times New Roman" panose="02020603050405020304" pitchFamily="18" charset="0"/>
                <a:cs typeface="Times New Roman" panose="02020603050405020304" pitchFamily="18" charset="0"/>
              </a:rPr>
              <a:t>ball mill </a:t>
            </a:r>
            <a:r>
              <a:rPr lang="en-US" dirty="0">
                <a:latin typeface="Times New Roman" panose="02020603050405020304" pitchFamily="18" charset="0"/>
                <a:cs typeface="Times New Roman" panose="02020603050405020304" pitchFamily="18" charset="0"/>
              </a:rPr>
              <a:t>is the </a:t>
            </a:r>
            <a:r>
              <a:rPr lang="en-US" sz="2900" b="1" i="1" dirty="0">
                <a:solidFill>
                  <a:schemeClr val="accent2">
                    <a:lumMod val="75000"/>
                  </a:schemeClr>
                </a:solidFill>
                <a:latin typeface="Times New Roman" panose="02020603050405020304" pitchFamily="18" charset="0"/>
                <a:cs typeface="Times New Roman" panose="02020603050405020304" pitchFamily="18" charset="0"/>
              </a:rPr>
              <a:t>superposition</a:t>
            </a:r>
            <a:r>
              <a:rPr lang="en-US" dirty="0">
                <a:latin typeface="Times New Roman" panose="02020603050405020304" pitchFamily="18" charset="0"/>
                <a:cs typeface="Times New Roman" panose="02020603050405020304" pitchFamily="18" charset="0"/>
              </a:rPr>
              <a:t> of the </a:t>
            </a:r>
            <a:r>
              <a:rPr lang="en-US" sz="2900" b="1" i="1" dirty="0">
                <a:solidFill>
                  <a:schemeClr val="accent2">
                    <a:lumMod val="75000"/>
                  </a:schemeClr>
                </a:solidFill>
                <a:latin typeface="Times New Roman" panose="02020603050405020304" pitchFamily="18" charset="0"/>
                <a:cs typeface="Times New Roman" panose="02020603050405020304" pitchFamily="18" charset="0"/>
              </a:rPr>
              <a:t>single vessel rotation </a:t>
            </a:r>
            <a:r>
              <a:rPr lang="en-US" dirty="0">
                <a:latin typeface="Times New Roman" panose="02020603050405020304" pitchFamily="18" charset="0"/>
                <a:cs typeface="Times New Roman" panose="02020603050405020304" pitchFamily="18" charset="0"/>
              </a:rPr>
              <a:t>by </a:t>
            </a:r>
            <a:endParaRPr lang="en-US" dirty="0" smtClean="0">
              <a:latin typeface="Times New Roman" panose="02020603050405020304" pitchFamily="18" charset="0"/>
              <a:cs typeface="Times New Roman" panose="02020603050405020304" pitchFamily="18" charset="0"/>
            </a:endParaRPr>
          </a:p>
          <a:p>
            <a:pPr marL="0" indent="0" algn="just">
              <a:lnSpc>
                <a:spcPct val="160000"/>
              </a:lnSpc>
              <a:buNone/>
            </a:pPr>
            <a:r>
              <a:rPr lang="en-US" sz="2900" b="1" i="1" dirty="0" smtClean="0">
                <a:solidFill>
                  <a:schemeClr val="accent2">
                    <a:lumMod val="75000"/>
                  </a:schemeClr>
                </a:solidFill>
                <a:latin typeface="Times New Roman" panose="02020603050405020304" pitchFamily="18" charset="0"/>
                <a:cs typeface="Times New Roman" panose="02020603050405020304" pitchFamily="18" charset="0"/>
              </a:rPr>
              <a:t>rotation </a:t>
            </a:r>
            <a:r>
              <a:rPr lang="en-US" sz="2900" b="1" i="1" dirty="0">
                <a:solidFill>
                  <a:schemeClr val="accent2">
                    <a:lumMod val="75000"/>
                  </a:schemeClr>
                </a:solidFill>
                <a:latin typeface="Times New Roman" panose="02020603050405020304" pitchFamily="18" charset="0"/>
                <a:cs typeface="Times New Roman" panose="02020603050405020304" pitchFamily="18" charset="0"/>
              </a:rPr>
              <a:t>of the table supporting the fixed vessels</a:t>
            </a:r>
            <a:r>
              <a:rPr lang="en-US" dirty="0">
                <a:latin typeface="Times New Roman" panose="02020603050405020304" pitchFamily="18" charset="0"/>
                <a:cs typeface="Times New Roman" panose="02020603050405020304" pitchFamily="18" charset="0"/>
              </a:rPr>
              <a:t>, which </a:t>
            </a:r>
            <a:r>
              <a:rPr lang="en-US" sz="2900" b="1" i="1" dirty="0">
                <a:solidFill>
                  <a:schemeClr val="accent2">
                    <a:lumMod val="75000"/>
                  </a:schemeClr>
                </a:solidFill>
                <a:latin typeface="Times New Roman" panose="02020603050405020304" pitchFamily="18" charset="0"/>
                <a:cs typeface="Times New Roman" panose="02020603050405020304" pitchFamily="18" charset="0"/>
              </a:rPr>
              <a:t>accelerates the movement of the </a:t>
            </a:r>
          </a:p>
          <a:p>
            <a:pPr marL="0" indent="0" algn="just">
              <a:lnSpc>
                <a:spcPct val="160000"/>
              </a:lnSpc>
              <a:buNone/>
            </a:pPr>
            <a:r>
              <a:rPr lang="en-US" sz="2900" b="1" i="1" dirty="0" smtClean="0">
                <a:solidFill>
                  <a:schemeClr val="accent2">
                    <a:lumMod val="75000"/>
                  </a:schemeClr>
                </a:solidFill>
                <a:latin typeface="Times New Roman" panose="02020603050405020304" pitchFamily="18" charset="0"/>
                <a:cs typeface="Times New Roman" panose="02020603050405020304" pitchFamily="18" charset="0"/>
              </a:rPr>
              <a:t>milling </a:t>
            </a:r>
            <a:r>
              <a:rPr lang="en-US" sz="2900" b="1" i="1" dirty="0">
                <a:solidFill>
                  <a:schemeClr val="accent2">
                    <a:lumMod val="75000"/>
                  </a:schemeClr>
                </a:solidFill>
                <a:latin typeface="Times New Roman" panose="02020603050405020304" pitchFamily="18" charset="0"/>
                <a:cs typeface="Times New Roman" panose="02020603050405020304" pitchFamily="18" charset="0"/>
              </a:rPr>
              <a:t>balls</a:t>
            </a:r>
            <a:r>
              <a:rPr lang="en-US" dirty="0">
                <a:latin typeface="Times New Roman" panose="02020603050405020304" pitchFamily="18" charset="0"/>
                <a:cs typeface="Times New Roman" panose="02020603050405020304" pitchFamily="18" charset="0"/>
              </a:rPr>
              <a:t>. Centrifugal accelerations up to 20 g (acceleration due to gravity) </a:t>
            </a:r>
            <a:r>
              <a:rPr lang="en-US" dirty="0" smtClean="0">
                <a:latin typeface="Times New Roman" panose="02020603050405020304" pitchFamily="18" charset="0"/>
                <a:cs typeface="Times New Roman" panose="02020603050405020304" pitchFamily="18" charset="0"/>
              </a:rPr>
              <a:t>are possible</a:t>
            </a:r>
            <a:r>
              <a:rPr lang="en-US" dirty="0">
                <a:latin typeface="Times New Roman" panose="02020603050405020304" pitchFamily="18" charset="0"/>
                <a:cs typeface="Times New Roman" panose="02020603050405020304" pitchFamily="18" charset="0"/>
              </a:rPr>
              <a:t>.</a:t>
            </a:r>
          </a:p>
          <a:p>
            <a:pPr marL="0" indent="0" algn="just">
              <a:lnSpc>
                <a:spcPct val="160000"/>
              </a:lnSpc>
              <a:buNone/>
            </a:pPr>
            <a:r>
              <a:rPr lang="en-US" b="1" i="1" dirty="0" err="1">
                <a:solidFill>
                  <a:srgbClr val="669900"/>
                </a:solidFill>
                <a:latin typeface="Times New Roman" panose="02020603050405020304" pitchFamily="18" charset="0"/>
                <a:cs typeface="Times New Roman" panose="02020603050405020304" pitchFamily="18" charset="0"/>
              </a:rPr>
              <a:t>Attritor</a:t>
            </a:r>
            <a:r>
              <a:rPr lang="en-US" b="1" i="1" dirty="0">
                <a:solidFill>
                  <a:srgbClr val="669900"/>
                </a:solidFill>
                <a:latin typeface="Times New Roman" panose="02020603050405020304" pitchFamily="18" charset="0"/>
                <a:cs typeface="Times New Roman" panose="02020603050405020304" pitchFamily="18" charset="0"/>
              </a:rPr>
              <a:t> milling</a:t>
            </a:r>
          </a:p>
          <a:p>
            <a:pPr marL="0" indent="0" algn="just">
              <a:lnSpc>
                <a:spcPct val="160000"/>
              </a:lnSpc>
              <a:buNone/>
            </a:pPr>
            <a:r>
              <a:rPr lang="en-US" dirty="0">
                <a:latin typeface="Times New Roman" panose="02020603050405020304" pitchFamily="18" charset="0"/>
                <a:cs typeface="Times New Roman" panose="02020603050405020304" pitchFamily="18" charset="0"/>
              </a:rPr>
              <a:t>An </a:t>
            </a:r>
            <a:r>
              <a:rPr lang="en-US" dirty="0" err="1">
                <a:latin typeface="Times New Roman" panose="02020603050405020304" pitchFamily="18" charset="0"/>
                <a:cs typeface="Times New Roman" panose="02020603050405020304" pitchFamily="18" charset="0"/>
              </a:rPr>
              <a:t>attritor</a:t>
            </a:r>
            <a:r>
              <a:rPr lang="en-US" dirty="0">
                <a:latin typeface="Times New Roman" panose="02020603050405020304" pitchFamily="18" charset="0"/>
                <a:cs typeface="Times New Roman" panose="02020603050405020304" pitchFamily="18" charset="0"/>
              </a:rPr>
              <a:t> is a ball milling system in which the </a:t>
            </a:r>
            <a:r>
              <a:rPr lang="en-US" sz="2900" b="1" i="1" dirty="0">
                <a:solidFill>
                  <a:srgbClr val="669900"/>
                </a:solidFill>
                <a:latin typeface="Times New Roman" panose="02020603050405020304" pitchFamily="18" charset="0"/>
                <a:cs typeface="Times New Roman" panose="02020603050405020304" pitchFamily="18" charset="0"/>
              </a:rPr>
              <a:t>balls</a:t>
            </a:r>
            <a:r>
              <a:rPr lang="en-US" dirty="0">
                <a:latin typeface="Times New Roman" panose="02020603050405020304" pitchFamily="18" charset="0"/>
                <a:cs typeface="Times New Roman" panose="02020603050405020304" pitchFamily="18" charset="0"/>
              </a:rPr>
              <a:t>, together with </a:t>
            </a:r>
            <a:r>
              <a:rPr lang="en-US" dirty="0" smtClean="0">
                <a:latin typeface="Times New Roman" panose="02020603050405020304" pitchFamily="18" charset="0"/>
                <a:cs typeface="Times New Roman" panose="02020603050405020304" pitchFamily="18" charset="0"/>
              </a:rPr>
              <a:t>the </a:t>
            </a:r>
            <a:r>
              <a:rPr lang="en-US" sz="2900" b="1" i="1" dirty="0">
                <a:solidFill>
                  <a:srgbClr val="669900"/>
                </a:solidFill>
                <a:latin typeface="Times New Roman" panose="02020603050405020304" pitchFamily="18" charset="0"/>
                <a:cs typeface="Times New Roman" panose="02020603050405020304" pitchFamily="18" charset="0"/>
              </a:rPr>
              <a:t>material</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to be </a:t>
            </a:r>
            <a:r>
              <a:rPr lang="en-US" dirty="0" smtClean="0">
                <a:latin typeface="Times New Roman" panose="02020603050405020304" pitchFamily="18" charset="0"/>
                <a:cs typeface="Times New Roman" panose="02020603050405020304" pitchFamily="18" charset="0"/>
              </a:rPr>
              <a:t>milled are </a:t>
            </a:r>
            <a:r>
              <a:rPr lang="en-US" sz="2900" b="1" i="1" dirty="0">
                <a:solidFill>
                  <a:srgbClr val="669900"/>
                </a:solidFill>
                <a:latin typeface="Times New Roman" panose="02020603050405020304" pitchFamily="18" charset="0"/>
                <a:cs typeface="Times New Roman" panose="02020603050405020304" pitchFamily="18" charset="0"/>
              </a:rPr>
              <a:t>set in motion by a shaft with stirring arms</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rotating at </a:t>
            </a:r>
            <a:r>
              <a:rPr lang="en-US" dirty="0">
                <a:latin typeface="Times New Roman" panose="02020603050405020304" pitchFamily="18" charset="0"/>
                <a:cs typeface="Times New Roman" panose="02020603050405020304" pitchFamily="18" charset="0"/>
              </a:rPr>
              <a:t>100-300, small units up to 2000 rpm. The containing </a:t>
            </a:r>
            <a:r>
              <a:rPr lang="en-US" sz="2900" b="1" i="1" dirty="0">
                <a:solidFill>
                  <a:srgbClr val="669900"/>
                </a:solidFill>
                <a:latin typeface="Times New Roman" panose="02020603050405020304" pitchFamily="18" charset="0"/>
                <a:cs typeface="Times New Roman" panose="02020603050405020304" pitchFamily="18" charset="0"/>
              </a:rPr>
              <a:t>cylindrical vessel </a:t>
            </a:r>
            <a:r>
              <a:rPr lang="en-US" dirty="0" smtClean="0">
                <a:latin typeface="Times New Roman" panose="02020603050405020304" pitchFamily="18" charset="0"/>
                <a:cs typeface="Times New Roman" panose="02020603050405020304" pitchFamily="18" charset="0"/>
              </a:rPr>
              <a:t>is usually </a:t>
            </a:r>
            <a:r>
              <a:rPr lang="en-US" sz="2900" b="1" i="1" dirty="0">
                <a:solidFill>
                  <a:srgbClr val="669900"/>
                </a:solidFill>
                <a:latin typeface="Times New Roman" panose="02020603050405020304" pitchFamily="18" charset="0"/>
                <a:cs typeface="Times New Roman" panose="02020603050405020304" pitchFamily="18" charset="0"/>
              </a:rPr>
              <a:t>water</a:t>
            </a:r>
            <a:r>
              <a:rPr lang="en-US" dirty="0">
                <a:latin typeface="Times New Roman" panose="02020603050405020304" pitchFamily="18" charset="0"/>
                <a:cs typeface="Times New Roman" panose="02020603050405020304" pitchFamily="18" charset="0"/>
              </a:rPr>
              <a:t> </a:t>
            </a:r>
            <a:r>
              <a:rPr lang="en-US" sz="2900" b="1" i="1" dirty="0">
                <a:solidFill>
                  <a:srgbClr val="669900"/>
                </a:solidFill>
                <a:latin typeface="Times New Roman" panose="02020603050405020304" pitchFamily="18" charset="0"/>
                <a:cs typeface="Times New Roman" panose="02020603050405020304" pitchFamily="18" charset="0"/>
              </a:rPr>
              <a:t>cooled</a:t>
            </a:r>
            <a:r>
              <a:rPr lang="en-US" dirty="0">
                <a:latin typeface="Times New Roman" panose="02020603050405020304" pitchFamily="18" charset="0"/>
                <a:cs typeface="Times New Roman" panose="02020603050405020304" pitchFamily="18" charset="0"/>
              </a:rPr>
              <a:t> because of the considerable heat generated by </a:t>
            </a:r>
            <a:r>
              <a:rPr lang="en-US" dirty="0" smtClean="0">
                <a:latin typeface="Times New Roman" panose="02020603050405020304" pitchFamily="18" charset="0"/>
                <a:cs typeface="Times New Roman" panose="02020603050405020304" pitchFamily="18" charset="0"/>
              </a:rPr>
              <a:t>the process</a:t>
            </a:r>
            <a:r>
              <a:rPr lang="en-US" dirty="0">
                <a:latin typeface="Times New Roman" panose="02020603050405020304" pitchFamily="18" charset="0"/>
                <a:cs typeface="Times New Roman" panose="02020603050405020304" pitchFamily="18" charset="0"/>
              </a:rPr>
              <a:t>. The process may be undertaken </a:t>
            </a:r>
            <a:r>
              <a:rPr lang="en-US" sz="2900" b="1" i="1" dirty="0">
                <a:solidFill>
                  <a:srgbClr val="669900"/>
                </a:solidFill>
                <a:latin typeface="Times New Roman" panose="02020603050405020304" pitchFamily="18" charset="0"/>
                <a:cs typeface="Times New Roman" panose="02020603050405020304" pitchFamily="18" charset="0"/>
              </a:rPr>
              <a:t>dry</a:t>
            </a:r>
            <a:r>
              <a:rPr lang="en-US" dirty="0">
                <a:latin typeface="Times New Roman" panose="02020603050405020304" pitchFamily="18" charset="0"/>
                <a:cs typeface="Times New Roman" panose="02020603050405020304" pitchFamily="18" charset="0"/>
              </a:rPr>
              <a:t>, or </a:t>
            </a:r>
            <a:r>
              <a:rPr lang="en-US" sz="2900" b="1" i="1" dirty="0">
                <a:solidFill>
                  <a:srgbClr val="669900"/>
                </a:solidFill>
                <a:latin typeface="Times New Roman" panose="02020603050405020304" pitchFamily="18" charset="0"/>
                <a:cs typeface="Times New Roman" panose="02020603050405020304" pitchFamily="18" charset="0"/>
              </a:rPr>
              <a:t>wet</a:t>
            </a:r>
            <a:r>
              <a:rPr lang="en-US" dirty="0">
                <a:latin typeface="Times New Roman" panose="02020603050405020304" pitchFamily="18" charset="0"/>
                <a:cs typeface="Times New Roman" panose="02020603050405020304" pitchFamily="18" charset="0"/>
              </a:rPr>
              <a:t> </a:t>
            </a:r>
            <a:r>
              <a:rPr lang="en-US" sz="2900" b="1" i="1" dirty="0">
                <a:solidFill>
                  <a:srgbClr val="669900"/>
                </a:solidFill>
                <a:latin typeface="Times New Roman" panose="02020603050405020304" pitchFamily="18" charset="0"/>
                <a:cs typeface="Times New Roman" panose="02020603050405020304" pitchFamily="18" charset="0"/>
              </a:rPr>
              <a:t>with water or organic liquids.</a:t>
            </a:r>
            <a:r>
              <a:rPr lang="en-US" dirty="0">
                <a:latin typeface="Times New Roman" panose="02020603050405020304" pitchFamily="18" charset="0"/>
                <a:cs typeface="Times New Roman" panose="02020603050405020304" pitchFamily="18" charset="0"/>
              </a:rPr>
              <a:t> </a:t>
            </a:r>
            <a:r>
              <a:rPr lang="en-US" b="1" i="1" dirty="0">
                <a:solidFill>
                  <a:srgbClr val="CC00CC"/>
                </a:solidFill>
                <a:latin typeface="Times New Roman" panose="02020603050405020304" pitchFamily="18" charset="0"/>
                <a:cs typeface="Times New Roman" panose="02020603050405020304" pitchFamily="18" charset="0"/>
              </a:rPr>
              <a:t>The balls are generally smaller (0.5-2 mm) than in conventional </a:t>
            </a:r>
            <a:r>
              <a:rPr lang="en-US" b="1" i="1" dirty="0" smtClean="0">
                <a:solidFill>
                  <a:srgbClr val="CC00CC"/>
                </a:solidFill>
                <a:latin typeface="Times New Roman" panose="02020603050405020304" pitchFamily="18" charset="0"/>
                <a:cs typeface="Times New Roman" panose="02020603050405020304" pitchFamily="18" charset="0"/>
              </a:rPr>
              <a:t>ball mills</a:t>
            </a:r>
            <a:r>
              <a:rPr lang="en-US" b="1" i="1" dirty="0">
                <a:solidFill>
                  <a:srgbClr val="CC00CC"/>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For </a:t>
            </a:r>
            <a:r>
              <a:rPr lang="en-US" b="1" i="1" dirty="0">
                <a:solidFill>
                  <a:srgbClr val="00CCFF"/>
                </a:solidFill>
                <a:latin typeface="Times New Roman" panose="02020603050405020304" pitchFamily="18" charset="0"/>
                <a:cs typeface="Times New Roman" panose="02020603050405020304" pitchFamily="18" charset="0"/>
              </a:rPr>
              <a:t>production scales the process can be run continuously by </a:t>
            </a:r>
            <a:r>
              <a:rPr lang="en-US" b="1" i="1" dirty="0" smtClean="0">
                <a:solidFill>
                  <a:srgbClr val="00CCFF"/>
                </a:solidFill>
                <a:latin typeface="Times New Roman" panose="02020603050405020304" pitchFamily="18" charset="0"/>
                <a:cs typeface="Times New Roman" panose="02020603050405020304" pitchFamily="18" charset="0"/>
              </a:rPr>
              <a:t>feeding the </a:t>
            </a:r>
            <a:r>
              <a:rPr lang="en-US" b="1" i="1" dirty="0">
                <a:solidFill>
                  <a:srgbClr val="00CCFF"/>
                </a:solidFill>
                <a:latin typeface="Times New Roman" panose="02020603050405020304" pitchFamily="18" charset="0"/>
                <a:cs typeface="Times New Roman" panose="02020603050405020304" pitchFamily="18" charset="0"/>
              </a:rPr>
              <a:t>vessel from the bottom while unloading the milled product from the </a:t>
            </a:r>
            <a:r>
              <a:rPr lang="en-US" b="1" i="1" dirty="0" smtClean="0">
                <a:solidFill>
                  <a:srgbClr val="00CCFF"/>
                </a:solidFill>
                <a:latin typeface="Times New Roman" panose="02020603050405020304" pitchFamily="18" charset="0"/>
                <a:cs typeface="Times New Roman" panose="02020603050405020304" pitchFamily="18" charset="0"/>
              </a:rPr>
              <a:t>top</a:t>
            </a:r>
            <a:r>
              <a:rPr lang="en-US" dirty="0" smtClean="0">
                <a:latin typeface="Times New Roman" panose="02020603050405020304" pitchFamily="18" charset="0"/>
                <a:cs typeface="Times New Roman" panose="02020603050405020304" pitchFamily="18" charset="0"/>
              </a:rPr>
              <a:t>. A </a:t>
            </a:r>
            <a:r>
              <a:rPr lang="en-US" dirty="0">
                <a:latin typeface="Times New Roman" panose="02020603050405020304" pitchFamily="18" charset="0"/>
                <a:cs typeface="Times New Roman" panose="02020603050405020304" pitchFamily="18" charset="0"/>
              </a:rPr>
              <a:t>closed cycle can be provided for the milling liquid, including </a:t>
            </a:r>
            <a:r>
              <a:rPr lang="en-US" dirty="0" smtClean="0">
                <a:latin typeface="Times New Roman" panose="02020603050405020304" pitchFamily="18" charset="0"/>
                <a:cs typeface="Times New Roman" panose="02020603050405020304" pitchFamily="18" charset="0"/>
              </a:rPr>
              <a:t>distillation apparatus </a:t>
            </a:r>
            <a:r>
              <a:rPr lang="en-US" dirty="0">
                <a:latin typeface="Times New Roman" panose="02020603050405020304" pitchFamily="18" charset="0"/>
                <a:cs typeface="Times New Roman" panose="02020603050405020304" pitchFamily="18" charset="0"/>
              </a:rPr>
              <a:t>for recycling.</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34</a:t>
            </a:fld>
            <a:endParaRPr lang="fa-IR" dirty="0"/>
          </a:p>
        </p:txBody>
      </p:sp>
      <p:pic>
        <p:nvPicPr>
          <p:cNvPr id="6" name="Picture 5"/>
          <p:cNvPicPr>
            <a:picLocks noChangeAspect="1"/>
          </p:cNvPicPr>
          <p:nvPr/>
        </p:nvPicPr>
        <p:blipFill>
          <a:blip r:embed="rId2"/>
          <a:stretch>
            <a:fillRect/>
          </a:stretch>
        </p:blipFill>
        <p:spPr>
          <a:xfrm>
            <a:off x="7759121" y="-94690"/>
            <a:ext cx="1702958" cy="1702958"/>
          </a:xfrm>
          <a:prstGeom prst="rect">
            <a:avLst/>
          </a:prstGeom>
        </p:spPr>
      </p:pic>
      <p:pic>
        <p:nvPicPr>
          <p:cNvPr id="8" name="Picture 7"/>
          <p:cNvPicPr>
            <a:picLocks noChangeAspect="1"/>
          </p:cNvPicPr>
          <p:nvPr/>
        </p:nvPicPr>
        <p:blipFill>
          <a:blip r:embed="rId3"/>
          <a:stretch>
            <a:fillRect/>
          </a:stretch>
        </p:blipFill>
        <p:spPr>
          <a:xfrm>
            <a:off x="10402561" y="1151068"/>
            <a:ext cx="1743075" cy="2619375"/>
          </a:xfrm>
          <a:prstGeom prst="rect">
            <a:avLst/>
          </a:prstGeom>
        </p:spPr>
      </p:pic>
    </p:spTree>
    <p:extLst>
      <p:ext uri="{BB962C8B-B14F-4D97-AF65-F5344CB8AC3E}">
        <p14:creationId xmlns:p14="http://schemas.microsoft.com/office/powerpoint/2010/main" val="137841094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3" y="925158"/>
            <a:ext cx="9771978" cy="5637007"/>
          </a:xfrm>
        </p:spPr>
        <p:txBody>
          <a:bodyPr>
            <a:normAutofit fontScale="85000" lnSpcReduction="20000"/>
          </a:bodyPr>
          <a:lstStyle/>
          <a:p>
            <a:pPr marL="0" indent="0" algn="justLow">
              <a:lnSpc>
                <a:spcPct val="150000"/>
              </a:lnSpc>
              <a:buNone/>
            </a:pPr>
            <a:r>
              <a:rPr lang="en-US" dirty="0">
                <a:latin typeface="Times New Roman" panose="02020603050405020304" pitchFamily="18" charset="0"/>
                <a:cs typeface="Times New Roman" panose="02020603050405020304" pitchFamily="18" charset="0"/>
              </a:rPr>
              <a:t>For processing of materials with </a:t>
            </a:r>
            <a:r>
              <a:rPr lang="en-US" b="1" i="1" dirty="0">
                <a:solidFill>
                  <a:srgbClr val="00CCFF"/>
                </a:solidFill>
                <a:latin typeface="Times New Roman" panose="02020603050405020304" pitchFamily="18" charset="0"/>
                <a:cs typeface="Times New Roman" panose="02020603050405020304" pitchFamily="18" charset="0"/>
              </a:rPr>
              <a:t>special </a:t>
            </a:r>
            <a:r>
              <a:rPr lang="en-US" b="1" i="1" dirty="0" smtClean="0">
                <a:solidFill>
                  <a:srgbClr val="00CCFF"/>
                </a:solidFill>
                <a:latin typeface="Times New Roman" panose="02020603050405020304" pitchFamily="18" charset="0"/>
                <a:cs typeface="Times New Roman" panose="02020603050405020304" pitchFamily="18" charset="0"/>
              </a:rPr>
              <a:t>oxidation sensitivity </a:t>
            </a:r>
            <a:r>
              <a:rPr lang="en-US" dirty="0">
                <a:latin typeface="Times New Roman" panose="02020603050405020304" pitchFamily="18" charset="0"/>
                <a:cs typeface="Times New Roman" panose="02020603050405020304" pitchFamily="18" charset="0"/>
              </a:rPr>
              <a:t>(e.g., powders for </a:t>
            </a:r>
            <a:r>
              <a:rPr lang="en-US" b="1" i="1" dirty="0">
                <a:solidFill>
                  <a:srgbClr val="00CCFF"/>
                </a:solidFill>
                <a:latin typeface="Times New Roman" panose="02020603050405020304" pitchFamily="18" charset="0"/>
                <a:cs typeface="Times New Roman" panose="02020603050405020304" pitchFamily="18" charset="0"/>
              </a:rPr>
              <a:t>Co-rare-earth-magnets</a:t>
            </a:r>
            <a:r>
              <a:rPr lang="en-US" dirty="0">
                <a:latin typeface="Times New Roman" panose="02020603050405020304" pitchFamily="18" charset="0"/>
                <a:cs typeface="Times New Roman" panose="02020603050405020304" pitchFamily="18" charset="0"/>
              </a:rPr>
              <a:t>) the </a:t>
            </a:r>
            <a:r>
              <a:rPr lang="en-US" dirty="0" err="1">
                <a:latin typeface="Times New Roman" panose="02020603050405020304" pitchFamily="18" charset="0"/>
                <a:cs typeface="Times New Roman" panose="02020603050405020304" pitchFamily="18" charset="0"/>
              </a:rPr>
              <a:t>attritor</a:t>
            </a:r>
            <a:r>
              <a:rPr lang="en-US" dirty="0">
                <a:latin typeface="Times New Roman" panose="02020603050405020304" pitchFamily="18" charset="0"/>
                <a:cs typeface="Times New Roman" panose="02020603050405020304" pitchFamily="18" charset="0"/>
              </a:rPr>
              <a:t> can </a:t>
            </a:r>
            <a:r>
              <a:rPr lang="en-US" dirty="0" smtClean="0">
                <a:latin typeface="Times New Roman" panose="02020603050405020304" pitchFamily="18" charset="0"/>
                <a:cs typeface="Times New Roman" panose="02020603050405020304" pitchFamily="18" charset="0"/>
              </a:rPr>
              <a:t>be equipped </a:t>
            </a:r>
            <a:r>
              <a:rPr lang="en-US" dirty="0">
                <a:latin typeface="Times New Roman" panose="02020603050405020304" pitchFamily="18" charset="0"/>
                <a:cs typeface="Times New Roman" panose="02020603050405020304" pitchFamily="18" charset="0"/>
              </a:rPr>
              <a:t>with an </a:t>
            </a:r>
            <a:r>
              <a:rPr lang="en-US" b="1" i="1" dirty="0">
                <a:solidFill>
                  <a:srgbClr val="00CCFF"/>
                </a:solidFill>
                <a:latin typeface="Times New Roman" panose="02020603050405020304" pitchFamily="18" charset="0"/>
                <a:cs typeface="Times New Roman" panose="02020603050405020304" pitchFamily="18" charset="0"/>
              </a:rPr>
              <a:t>inert gas supply</a:t>
            </a:r>
            <a:r>
              <a:rPr lang="en-US" dirty="0">
                <a:latin typeface="Times New Roman" panose="02020603050405020304" pitchFamily="18" charset="0"/>
                <a:cs typeface="Times New Roman" panose="02020603050405020304" pitchFamily="18" charset="0"/>
              </a:rPr>
              <a:t>, which is generally advisable in </a:t>
            </a:r>
            <a:r>
              <a:rPr lang="en-US" b="1" i="1" dirty="0">
                <a:solidFill>
                  <a:srgbClr val="00CCFF"/>
                </a:solidFill>
                <a:latin typeface="Times New Roman" panose="02020603050405020304" pitchFamily="18" charset="0"/>
                <a:cs typeface="Times New Roman" panose="02020603050405020304" pitchFamily="18" charset="0"/>
              </a:rPr>
              <a:t>dry milling.</a:t>
            </a:r>
          </a:p>
          <a:p>
            <a:pPr marL="0" indent="0" algn="justLow">
              <a:lnSpc>
                <a:spcPct val="150000"/>
              </a:lnSpc>
              <a:buNone/>
            </a:pPr>
            <a:r>
              <a:rPr lang="en-US" dirty="0">
                <a:latin typeface="Times New Roman" panose="02020603050405020304" pitchFamily="18" charset="0"/>
                <a:cs typeface="Times New Roman" panose="02020603050405020304" pitchFamily="18" charset="0"/>
              </a:rPr>
              <a:t>A </a:t>
            </a:r>
            <a:r>
              <a:rPr lang="en-US" b="1" i="1" dirty="0">
                <a:solidFill>
                  <a:srgbClr val="00CCFF"/>
                </a:solidFill>
                <a:latin typeface="Times New Roman" panose="02020603050405020304" pitchFamily="18" charset="0"/>
                <a:cs typeface="Times New Roman" panose="02020603050405020304" pitchFamily="18" charset="0"/>
              </a:rPr>
              <a:t>definite ratio of milling balls to milling material</a:t>
            </a:r>
            <a:r>
              <a:rPr lang="en-US" dirty="0">
                <a:latin typeface="Times New Roman" panose="02020603050405020304" pitchFamily="18" charset="0"/>
                <a:cs typeface="Times New Roman" panose="02020603050405020304" pitchFamily="18" charset="0"/>
              </a:rPr>
              <a:t> is essential for </a:t>
            </a:r>
            <a:r>
              <a:rPr lang="en-US" dirty="0" smtClean="0">
                <a:latin typeface="Times New Roman" panose="02020603050405020304" pitchFamily="18" charset="0"/>
                <a:cs typeface="Times New Roman" panose="02020603050405020304" pitchFamily="18" charset="0"/>
              </a:rPr>
              <a:t>optimum efficiency</a:t>
            </a:r>
            <a:r>
              <a:rPr lang="en-US" dirty="0">
                <a:latin typeface="Times New Roman" panose="02020603050405020304" pitchFamily="18" charset="0"/>
                <a:cs typeface="Times New Roman" panose="02020603050405020304" pitchFamily="18" charset="0"/>
              </a:rPr>
              <a:t>. Figures 2.3 and 2.4 show two types of </a:t>
            </a:r>
            <a:r>
              <a:rPr lang="en-US" dirty="0" err="1">
                <a:latin typeface="Times New Roman" panose="02020603050405020304" pitchFamily="18" charset="0"/>
                <a:cs typeface="Times New Roman" panose="02020603050405020304" pitchFamily="18" charset="0"/>
              </a:rPr>
              <a:t>attritors</a:t>
            </a:r>
            <a:r>
              <a:rPr lang="en-US" dirty="0">
                <a:latin typeface="Times New Roman" panose="02020603050405020304" pitchFamily="18" charset="0"/>
                <a:cs typeface="Times New Roman" panose="02020603050405020304" pitchFamily="18" charset="0"/>
              </a:rPr>
              <a:t>. </a:t>
            </a:r>
            <a:r>
              <a:rPr lang="en-US" b="1" i="1" dirty="0">
                <a:solidFill>
                  <a:srgbClr val="0033CC"/>
                </a:solidFill>
                <a:latin typeface="Times New Roman" panose="02020603050405020304" pitchFamily="18" charset="0"/>
                <a:cs typeface="Times New Roman" panose="02020603050405020304" pitchFamily="18" charset="0"/>
              </a:rPr>
              <a:t>Discs </a:t>
            </a:r>
            <a:r>
              <a:rPr lang="en-US" b="1" i="1" dirty="0" smtClean="0">
                <a:solidFill>
                  <a:srgbClr val="0033CC"/>
                </a:solidFill>
                <a:latin typeface="Times New Roman" panose="02020603050405020304" pitchFamily="18" charset="0"/>
                <a:cs typeface="Times New Roman" panose="02020603050405020304" pitchFamily="18" charset="0"/>
              </a:rPr>
              <a:t>with holes </a:t>
            </a:r>
            <a:r>
              <a:rPr lang="en-US" b="1" i="1" dirty="0">
                <a:solidFill>
                  <a:srgbClr val="0033CC"/>
                </a:solidFill>
                <a:latin typeface="Times New Roman" panose="02020603050405020304" pitchFamily="18" charset="0"/>
                <a:cs typeface="Times New Roman" panose="02020603050405020304" pitchFamily="18" charset="0"/>
              </a:rPr>
              <a:t>or profiled discs</a:t>
            </a:r>
            <a:r>
              <a:rPr lang="en-US" dirty="0">
                <a:latin typeface="Times New Roman" panose="02020603050405020304" pitchFamily="18" charset="0"/>
                <a:cs typeface="Times New Roman" panose="02020603050405020304" pitchFamily="18" charset="0"/>
              </a:rPr>
              <a:t> are also used </a:t>
            </a:r>
            <a:r>
              <a:rPr lang="en-US" b="1" i="1" dirty="0">
                <a:solidFill>
                  <a:srgbClr val="0033CC"/>
                </a:solidFill>
                <a:latin typeface="Times New Roman" panose="02020603050405020304" pitchFamily="18" charset="0"/>
                <a:cs typeface="Times New Roman" panose="02020603050405020304" pitchFamily="18" charset="0"/>
              </a:rPr>
              <a:t>instead of arms </a:t>
            </a:r>
            <a:r>
              <a:rPr lang="en-US" dirty="0">
                <a:latin typeface="Times New Roman" panose="02020603050405020304" pitchFamily="18" charset="0"/>
                <a:cs typeface="Times New Roman" panose="02020603050405020304" pitchFamily="18" charset="0"/>
              </a:rPr>
              <a:t>as rotating units in </a:t>
            </a:r>
            <a:r>
              <a:rPr lang="en-US" dirty="0" smtClean="0">
                <a:latin typeface="Times New Roman" panose="02020603050405020304" pitchFamily="18" charset="0"/>
                <a:cs typeface="Times New Roman" panose="02020603050405020304" pitchFamily="18" charset="0"/>
              </a:rPr>
              <a:t>so called </a:t>
            </a:r>
            <a:r>
              <a:rPr lang="en-US" b="1" i="1" dirty="0">
                <a:solidFill>
                  <a:srgbClr val="0033CC"/>
                </a:solidFill>
                <a:latin typeface="Times New Roman" panose="02020603050405020304" pitchFamily="18" charset="0"/>
                <a:cs typeface="Times New Roman" panose="02020603050405020304" pitchFamily="18" charset="0"/>
              </a:rPr>
              <a:t>agitation ball mills</a:t>
            </a:r>
            <a:r>
              <a:rPr lang="en-US" dirty="0" smtClean="0">
                <a:latin typeface="Times New Roman" panose="02020603050405020304" pitchFamily="18" charset="0"/>
                <a:cs typeface="Times New Roman" panose="02020603050405020304" pitchFamily="18" charset="0"/>
              </a:rPr>
              <a:t>. The </a:t>
            </a:r>
            <a:r>
              <a:rPr lang="en-US" b="1" i="1" dirty="0">
                <a:solidFill>
                  <a:srgbClr val="FF0066"/>
                </a:solidFill>
                <a:latin typeface="Times New Roman" panose="02020603050405020304" pitchFamily="18" charset="0"/>
                <a:cs typeface="Times New Roman" panose="02020603050405020304" pitchFamily="18" charset="0"/>
              </a:rPr>
              <a:t>milling intensity of an </a:t>
            </a:r>
            <a:r>
              <a:rPr lang="en-US" b="1" i="1" dirty="0" err="1">
                <a:solidFill>
                  <a:srgbClr val="FF0066"/>
                </a:solidFill>
                <a:latin typeface="Times New Roman" panose="02020603050405020304" pitchFamily="18" charset="0"/>
                <a:cs typeface="Times New Roman" panose="02020603050405020304" pitchFamily="18" charset="0"/>
              </a:rPr>
              <a:t>attritor</a:t>
            </a:r>
            <a:r>
              <a:rPr lang="en-US" b="1" i="1" dirty="0">
                <a:solidFill>
                  <a:srgbClr val="FF0066"/>
                </a:solidFill>
                <a:latin typeface="Times New Roman" panose="02020603050405020304" pitchFamily="18" charset="0"/>
                <a:cs typeface="Times New Roman" panose="02020603050405020304" pitchFamily="18" charset="0"/>
              </a:rPr>
              <a:t> is generally much higher than that </a:t>
            </a:r>
            <a:r>
              <a:rPr lang="en-US" b="1" i="1" dirty="0" smtClean="0">
                <a:solidFill>
                  <a:srgbClr val="FF0066"/>
                </a:solidFill>
                <a:latin typeface="Times New Roman" panose="02020603050405020304" pitchFamily="18" charset="0"/>
                <a:cs typeface="Times New Roman" panose="02020603050405020304" pitchFamily="18" charset="0"/>
              </a:rPr>
              <a:t>of conventional </a:t>
            </a:r>
            <a:r>
              <a:rPr lang="en-US" b="1" i="1" dirty="0">
                <a:solidFill>
                  <a:srgbClr val="FF0066"/>
                </a:solidFill>
                <a:latin typeface="Times New Roman" panose="02020603050405020304" pitchFamily="18" charset="0"/>
                <a:cs typeface="Times New Roman" panose="02020603050405020304" pitchFamily="18" charset="0"/>
              </a:rPr>
              <a:t>ball mills</a:t>
            </a:r>
            <a:r>
              <a:rPr lang="en-US" dirty="0">
                <a:latin typeface="Times New Roman" panose="02020603050405020304" pitchFamily="18" charset="0"/>
                <a:cs typeface="Times New Roman" panose="02020603050405020304" pitchFamily="18" charset="0"/>
              </a:rPr>
              <a:t>, the difference being at least one order of magnitude </a:t>
            </a:r>
            <a:r>
              <a:rPr lang="en-US" dirty="0" smtClean="0">
                <a:latin typeface="Times New Roman" panose="02020603050405020304" pitchFamily="18" charset="0"/>
                <a:cs typeface="Times New Roman" panose="02020603050405020304" pitchFamily="18" charset="0"/>
              </a:rPr>
              <a:t>in </a:t>
            </a:r>
            <a:r>
              <a:rPr lang="en-US" dirty="0">
                <a:latin typeface="Times New Roman" panose="02020603050405020304" pitchFamily="18" charset="0"/>
                <a:cs typeface="Times New Roman" panose="02020603050405020304" pitchFamily="18" charset="0"/>
              </a:rPr>
              <a:t>time for achieving similar results (see Fig. 2.5). In addition to </a:t>
            </a:r>
            <a:r>
              <a:rPr lang="en-US" b="1" i="1" dirty="0">
                <a:solidFill>
                  <a:srgbClr val="FF0066"/>
                </a:solidFill>
                <a:latin typeface="Times New Roman" panose="02020603050405020304" pitchFamily="18" charset="0"/>
                <a:cs typeface="Times New Roman" panose="02020603050405020304" pitchFamily="18" charset="0"/>
              </a:rPr>
              <a:t>compression </a:t>
            </a:r>
            <a:r>
              <a:rPr lang="en-US" b="1" i="1" dirty="0" smtClean="0">
                <a:solidFill>
                  <a:srgbClr val="FF0066"/>
                </a:solidFill>
                <a:latin typeface="Times New Roman" panose="02020603050405020304" pitchFamily="18" charset="0"/>
                <a:cs typeface="Times New Roman" panose="02020603050405020304" pitchFamily="18" charset="0"/>
              </a:rPr>
              <a:t>stresses, </a:t>
            </a:r>
            <a:r>
              <a:rPr lang="en-US" b="1" i="1" dirty="0">
                <a:solidFill>
                  <a:srgbClr val="FF0066"/>
                </a:solidFill>
                <a:latin typeface="Times New Roman" panose="02020603050405020304" pitchFamily="18" charset="0"/>
                <a:cs typeface="Times New Roman" panose="02020603050405020304" pitchFamily="18" charset="0"/>
              </a:rPr>
              <a:t>high rate shear stresses </a:t>
            </a:r>
            <a:r>
              <a:rPr lang="en-US" dirty="0">
                <a:latin typeface="Times New Roman" panose="02020603050405020304" pitchFamily="18" charset="0"/>
                <a:cs typeface="Times New Roman" panose="02020603050405020304" pitchFamily="18" charset="0"/>
              </a:rPr>
              <a:t>are involved leading to </a:t>
            </a:r>
            <a:r>
              <a:rPr lang="en-US" b="1" i="1" dirty="0">
                <a:solidFill>
                  <a:srgbClr val="FF0066"/>
                </a:solidFill>
                <a:latin typeface="Times New Roman" panose="02020603050405020304" pitchFamily="18" charset="0"/>
                <a:cs typeface="Times New Roman" panose="02020603050405020304" pitchFamily="18" charset="0"/>
              </a:rPr>
              <a:t>lower energy losses compared with other processes</a:t>
            </a:r>
            <a:r>
              <a:rPr lang="en-US"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a:xfrm>
            <a:off x="3597536" y="6379602"/>
            <a:ext cx="2743200" cy="365125"/>
          </a:xfrm>
        </p:spPr>
        <p:txBody>
          <a:bodyPr/>
          <a:lstStyle/>
          <a:p>
            <a:fld id="{37665642-A9B0-447A-BA52-3294FC8182FA}" type="slidenum">
              <a:rPr lang="fa-IR" smtClean="0"/>
              <a:t>35</a:t>
            </a:fld>
            <a:endParaRPr lang="fa-IR" dirty="0"/>
          </a:p>
        </p:txBody>
      </p:sp>
      <p:pic>
        <p:nvPicPr>
          <p:cNvPr id="5" name="Picture 4"/>
          <p:cNvPicPr>
            <a:picLocks noChangeAspect="1"/>
          </p:cNvPicPr>
          <p:nvPr/>
        </p:nvPicPr>
        <p:blipFill>
          <a:blip r:embed="rId2"/>
          <a:stretch>
            <a:fillRect/>
          </a:stretch>
        </p:blipFill>
        <p:spPr>
          <a:xfrm>
            <a:off x="10254894" y="1914154"/>
            <a:ext cx="1737360" cy="3116401"/>
          </a:xfrm>
          <a:prstGeom prst="rect">
            <a:avLst/>
          </a:prstGeom>
        </p:spPr>
      </p:pic>
      <p:pic>
        <p:nvPicPr>
          <p:cNvPr id="6" name="Picture 5"/>
          <p:cNvPicPr>
            <a:picLocks noChangeAspect="1"/>
          </p:cNvPicPr>
          <p:nvPr/>
        </p:nvPicPr>
        <p:blipFill>
          <a:blip r:embed="rId3"/>
          <a:stretch>
            <a:fillRect/>
          </a:stretch>
        </p:blipFill>
        <p:spPr>
          <a:xfrm>
            <a:off x="9832675" y="105672"/>
            <a:ext cx="2247900" cy="1638972"/>
          </a:xfrm>
          <a:prstGeom prst="rect">
            <a:avLst/>
          </a:prstGeom>
        </p:spPr>
      </p:pic>
      <p:pic>
        <p:nvPicPr>
          <p:cNvPr id="8" name="Picture 7"/>
          <p:cNvPicPr>
            <a:picLocks noChangeAspect="1"/>
          </p:cNvPicPr>
          <p:nvPr/>
        </p:nvPicPr>
        <p:blipFill rotWithShape="1">
          <a:blip r:embed="rId4"/>
          <a:srcRect l="13534" r="16419"/>
          <a:stretch/>
        </p:blipFill>
        <p:spPr>
          <a:xfrm>
            <a:off x="10103595" y="4972621"/>
            <a:ext cx="1914862" cy="1666875"/>
          </a:xfrm>
          <a:prstGeom prst="rect">
            <a:avLst/>
          </a:prstGeom>
        </p:spPr>
      </p:pic>
    </p:spTree>
    <p:extLst>
      <p:ext uri="{BB962C8B-B14F-4D97-AF65-F5344CB8AC3E}">
        <p14:creationId xmlns:p14="http://schemas.microsoft.com/office/powerpoint/2010/main" val="32756916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2" y="925158"/>
            <a:ext cx="11532198" cy="5637007"/>
          </a:xfrm>
        </p:spPr>
        <p:txBody>
          <a:bodyPr>
            <a:normAutofit/>
          </a:bodyPr>
          <a:lstStyle/>
          <a:p>
            <a:pPr marL="0" indent="0" algn="just">
              <a:lnSpc>
                <a:spcPct val="150000"/>
              </a:lnSpc>
              <a:buNone/>
            </a:pPr>
            <a:endParaRPr lang="fa-IR" sz="2400" dirty="0" smtClean="0">
              <a:latin typeface="Times New Roman" panose="02020603050405020304" pitchFamily="18" charset="0"/>
              <a:cs typeface="+mj-cs"/>
            </a:endParaRPr>
          </a:p>
          <a:p>
            <a:pPr marL="0" indent="0" algn="just">
              <a:lnSpc>
                <a:spcPct val="150000"/>
              </a:lnSpc>
              <a:buNone/>
            </a:pPr>
            <a:endParaRPr lang="fa-IR" sz="2400" dirty="0" smtClean="0">
              <a:latin typeface="Times New Roman" panose="02020603050405020304" pitchFamily="18" charset="0"/>
              <a:cs typeface="+mj-cs"/>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36</a:t>
            </a:fld>
            <a:endParaRPr lang="fa-IR" dirty="0"/>
          </a:p>
        </p:txBody>
      </p:sp>
      <p:pic>
        <p:nvPicPr>
          <p:cNvPr id="5" name="Picture 4"/>
          <p:cNvPicPr>
            <a:picLocks noChangeAspect="1"/>
          </p:cNvPicPr>
          <p:nvPr/>
        </p:nvPicPr>
        <p:blipFill>
          <a:blip r:embed="rId2"/>
          <a:stretch>
            <a:fillRect/>
          </a:stretch>
        </p:blipFill>
        <p:spPr>
          <a:xfrm>
            <a:off x="1777400" y="974015"/>
            <a:ext cx="7194478" cy="5382335"/>
          </a:xfrm>
          <a:prstGeom prst="rect">
            <a:avLst/>
          </a:prstGeom>
        </p:spPr>
      </p:pic>
    </p:spTree>
    <p:extLst>
      <p:ext uri="{BB962C8B-B14F-4D97-AF65-F5344CB8AC3E}">
        <p14:creationId xmlns:p14="http://schemas.microsoft.com/office/powerpoint/2010/main" val="228170804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23674" y="1245787"/>
            <a:ext cx="11532198" cy="5637007"/>
          </a:xfrm>
        </p:spPr>
        <p:txBody>
          <a:bodyPr>
            <a:normAutofit fontScale="62500" lnSpcReduction="20000"/>
          </a:bodyPr>
          <a:lstStyle/>
          <a:p>
            <a:pPr marL="0" indent="0" algn="just">
              <a:lnSpc>
                <a:spcPct val="160000"/>
              </a:lnSpc>
              <a:buNone/>
            </a:pPr>
            <a:r>
              <a:rPr lang="en-US" sz="3200" b="1" i="1" dirty="0">
                <a:solidFill>
                  <a:srgbClr val="FF0066"/>
                </a:solidFill>
                <a:latin typeface="Times New Roman" panose="02020603050405020304" pitchFamily="18" charset="0"/>
              </a:rPr>
              <a:t>Dry and wet </a:t>
            </a:r>
            <a:r>
              <a:rPr lang="en-US" sz="3200" b="1" i="1" dirty="0" err="1">
                <a:solidFill>
                  <a:srgbClr val="FF0066"/>
                </a:solidFill>
                <a:latin typeface="Times New Roman" panose="02020603050405020304" pitchFamily="18" charset="0"/>
              </a:rPr>
              <a:t>attritors</a:t>
            </a:r>
            <a:r>
              <a:rPr lang="en-US" sz="3200" b="1" i="1" dirty="0">
                <a:solidFill>
                  <a:srgbClr val="FF0066"/>
                </a:solidFill>
                <a:latin typeface="Times New Roman" panose="02020603050405020304" pitchFamily="18" charset="0"/>
              </a:rPr>
              <a:t> are widely </a:t>
            </a:r>
            <a:r>
              <a:rPr lang="en-US" sz="3200" dirty="0">
                <a:latin typeface="Times New Roman" panose="02020603050405020304" pitchFamily="18" charset="0"/>
              </a:rPr>
              <a:t>employed for </a:t>
            </a:r>
            <a:r>
              <a:rPr lang="en-US" sz="3200" b="1" i="1" dirty="0">
                <a:solidFill>
                  <a:srgbClr val="FF0066"/>
                </a:solidFill>
                <a:latin typeface="Times New Roman" panose="02020603050405020304" pitchFamily="18" charset="0"/>
              </a:rPr>
              <a:t>inorganic</a:t>
            </a:r>
            <a:r>
              <a:rPr lang="en-US" sz="3200" dirty="0">
                <a:latin typeface="Times New Roman" panose="02020603050405020304" pitchFamily="18" charset="0"/>
              </a:rPr>
              <a:t> </a:t>
            </a:r>
            <a:r>
              <a:rPr lang="en-US" sz="3200" b="1" i="1" dirty="0">
                <a:solidFill>
                  <a:srgbClr val="FF0066"/>
                </a:solidFill>
                <a:latin typeface="Times New Roman" panose="02020603050405020304" pitchFamily="18" charset="0"/>
              </a:rPr>
              <a:t>pigment</a:t>
            </a:r>
            <a:r>
              <a:rPr lang="en-US" sz="3200" dirty="0">
                <a:latin typeface="Times New Roman" panose="02020603050405020304" pitchFamily="18" charset="0"/>
              </a:rPr>
              <a:t> and </a:t>
            </a:r>
            <a:r>
              <a:rPr lang="en-US" sz="3200" b="1" i="1" dirty="0">
                <a:solidFill>
                  <a:srgbClr val="FF0066"/>
                </a:solidFill>
                <a:latin typeface="Times New Roman" panose="02020603050405020304" pitchFamily="18" charset="0"/>
              </a:rPr>
              <a:t>paint</a:t>
            </a:r>
            <a:r>
              <a:rPr lang="en-US" sz="3200" dirty="0" smtClean="0">
                <a:latin typeface="Times New Roman" panose="02020603050405020304" pitchFamily="18" charset="0"/>
              </a:rPr>
              <a:t> production</a:t>
            </a:r>
            <a:r>
              <a:rPr lang="en-US" sz="3200" dirty="0">
                <a:latin typeface="Times New Roman" panose="02020603050405020304" pitchFamily="18" charset="0"/>
              </a:rPr>
              <a:t>, for </a:t>
            </a:r>
            <a:r>
              <a:rPr lang="en-US" sz="3200" b="1" i="1" dirty="0">
                <a:solidFill>
                  <a:srgbClr val="FF0066"/>
                </a:solidFill>
                <a:latin typeface="Times New Roman" panose="02020603050405020304" pitchFamily="18" charset="0"/>
              </a:rPr>
              <a:t>limestone</a:t>
            </a:r>
            <a:r>
              <a:rPr lang="en-US" sz="3200" dirty="0">
                <a:latin typeface="Times New Roman" panose="02020603050405020304" pitchFamily="18" charset="0"/>
              </a:rPr>
              <a:t>, and </a:t>
            </a:r>
            <a:r>
              <a:rPr lang="en-US" sz="3200" b="1" i="1" dirty="0">
                <a:solidFill>
                  <a:srgbClr val="FF0066"/>
                </a:solidFill>
                <a:latin typeface="Times New Roman" panose="02020603050405020304" pitchFamily="18" charset="0"/>
              </a:rPr>
              <a:t>oxides</a:t>
            </a:r>
            <a:r>
              <a:rPr lang="en-US" sz="3200" dirty="0">
                <a:latin typeface="Times New Roman" panose="02020603050405020304" pitchFamily="18" charset="0"/>
              </a:rPr>
              <a:t>, and in the </a:t>
            </a:r>
            <a:r>
              <a:rPr lang="en-US" sz="3200" b="1" i="1" dirty="0">
                <a:solidFill>
                  <a:srgbClr val="FF0066"/>
                </a:solidFill>
                <a:latin typeface="Times New Roman" panose="02020603050405020304" pitchFamily="18" charset="0"/>
              </a:rPr>
              <a:t>hard-metal industry</a:t>
            </a:r>
            <a:r>
              <a:rPr lang="en-US" sz="3200" dirty="0">
                <a:latin typeface="Times New Roman" panose="02020603050405020304" pitchFamily="18" charset="0"/>
              </a:rPr>
              <a:t>, </a:t>
            </a:r>
            <a:r>
              <a:rPr lang="en-US" sz="3200" b="1" i="1" dirty="0" smtClean="0">
                <a:solidFill>
                  <a:srgbClr val="0033CC"/>
                </a:solidFill>
                <a:latin typeface="Times New Roman" panose="02020603050405020304" pitchFamily="18" charset="0"/>
              </a:rPr>
              <a:t>where they </a:t>
            </a:r>
            <a:r>
              <a:rPr lang="en-US" sz="3200" b="1" i="1" dirty="0">
                <a:solidFill>
                  <a:srgbClr val="0033CC"/>
                </a:solidFill>
                <a:latin typeface="Times New Roman" panose="02020603050405020304" pitchFamily="18" charset="0"/>
              </a:rPr>
              <a:t>have replaced vibration mills</a:t>
            </a:r>
            <a:r>
              <a:rPr lang="en-US" sz="3200" dirty="0">
                <a:latin typeface="Times New Roman" panose="02020603050405020304" pitchFamily="18" charset="0"/>
              </a:rPr>
              <a:t>. In these fields of application </a:t>
            </a:r>
            <a:r>
              <a:rPr lang="en-US" sz="3200" b="1" i="1" dirty="0">
                <a:solidFill>
                  <a:srgbClr val="0033CC"/>
                </a:solidFill>
                <a:latin typeface="Times New Roman" panose="02020603050405020304" pitchFamily="18" charset="0"/>
              </a:rPr>
              <a:t>very fine particulates </a:t>
            </a:r>
            <a:r>
              <a:rPr lang="en-US" sz="3200" dirty="0" smtClean="0">
                <a:latin typeface="Times New Roman" panose="02020603050405020304" pitchFamily="18" charset="0"/>
              </a:rPr>
              <a:t>are </a:t>
            </a:r>
            <a:r>
              <a:rPr lang="en-US" sz="3200" dirty="0">
                <a:latin typeface="Times New Roman" panose="02020603050405020304" pitchFamily="18" charset="0"/>
              </a:rPr>
              <a:t>required. </a:t>
            </a:r>
            <a:r>
              <a:rPr lang="en-US" sz="3200" b="1" i="1" dirty="0">
                <a:solidFill>
                  <a:srgbClr val="669900"/>
                </a:solidFill>
                <a:latin typeface="Times New Roman" panose="02020603050405020304" pitchFamily="18" charset="0"/>
              </a:rPr>
              <a:t>In the powder mixtures for cemented carbide </a:t>
            </a:r>
            <a:r>
              <a:rPr lang="en-US" sz="3200" b="1" i="1" dirty="0" smtClean="0">
                <a:solidFill>
                  <a:srgbClr val="669900"/>
                </a:solidFill>
                <a:latin typeface="Times New Roman" panose="02020603050405020304" pitchFamily="18" charset="0"/>
              </a:rPr>
              <a:t>manufacture (e.g</a:t>
            </a:r>
            <a:r>
              <a:rPr lang="en-US" sz="3200" b="1" i="1" dirty="0">
                <a:solidFill>
                  <a:srgbClr val="669900"/>
                </a:solidFill>
                <a:latin typeface="Times New Roman" panose="02020603050405020304" pitchFamily="18" charset="0"/>
              </a:rPr>
              <a:t>. WC-Co), a certain degree of 'coating' of the brittle carbide by </a:t>
            </a:r>
            <a:r>
              <a:rPr lang="en-US" sz="3200" b="1" i="1" dirty="0" smtClean="0">
                <a:solidFill>
                  <a:srgbClr val="669900"/>
                </a:solidFill>
                <a:latin typeface="Times New Roman" panose="02020603050405020304" pitchFamily="18" charset="0"/>
              </a:rPr>
              <a:t>the ductile </a:t>
            </a:r>
            <a:r>
              <a:rPr lang="en-US" sz="3200" b="1" i="1" dirty="0">
                <a:solidFill>
                  <a:srgbClr val="669900"/>
                </a:solidFill>
                <a:latin typeface="Times New Roman" panose="02020603050405020304" pitchFamily="18" charset="0"/>
              </a:rPr>
              <a:t>cobalt particles during milling-mixing occurs which is desirable </a:t>
            </a:r>
            <a:r>
              <a:rPr lang="en-US" sz="3200" b="1" i="1" dirty="0" smtClean="0">
                <a:solidFill>
                  <a:srgbClr val="669900"/>
                </a:solidFill>
                <a:latin typeface="Times New Roman" panose="02020603050405020304" pitchFamily="18" charset="0"/>
              </a:rPr>
              <a:t>for further </a:t>
            </a:r>
            <a:r>
              <a:rPr lang="en-US" sz="3200" b="1" i="1" dirty="0">
                <a:solidFill>
                  <a:srgbClr val="669900"/>
                </a:solidFill>
                <a:latin typeface="Times New Roman" panose="02020603050405020304" pitchFamily="18" charset="0"/>
              </a:rPr>
              <a:t>processing.</a:t>
            </a:r>
            <a:r>
              <a:rPr lang="en-US" sz="3200" dirty="0">
                <a:latin typeface="Times New Roman" panose="02020603050405020304" pitchFamily="18" charset="0"/>
              </a:rPr>
              <a:t> </a:t>
            </a:r>
            <a:r>
              <a:rPr lang="en-US" sz="3200" b="1" i="1" dirty="0">
                <a:solidFill>
                  <a:srgbClr val="CC00CC"/>
                </a:solidFill>
                <a:latin typeface="Times New Roman" panose="02020603050405020304" pitchFamily="18" charset="0"/>
              </a:rPr>
              <a:t>Several metals and alloys may become amorphous </a:t>
            </a:r>
            <a:r>
              <a:rPr lang="en-US" sz="3200" b="1" i="1" dirty="0" smtClean="0">
                <a:solidFill>
                  <a:srgbClr val="CC00CC"/>
                </a:solidFill>
                <a:latin typeface="Times New Roman" panose="02020603050405020304" pitchFamily="18" charset="0"/>
              </a:rPr>
              <a:t>during extended </a:t>
            </a:r>
            <a:r>
              <a:rPr lang="en-US" sz="3200" b="1" i="1" dirty="0">
                <a:solidFill>
                  <a:srgbClr val="CC00CC"/>
                </a:solidFill>
                <a:latin typeface="Times New Roman" panose="02020603050405020304" pitchFamily="18" charset="0"/>
              </a:rPr>
              <a:t>milling in an </a:t>
            </a:r>
            <a:r>
              <a:rPr lang="en-US" sz="3200" b="1" i="1" dirty="0" err="1">
                <a:solidFill>
                  <a:srgbClr val="CC00CC"/>
                </a:solidFill>
                <a:latin typeface="Times New Roman" panose="02020603050405020304" pitchFamily="18" charset="0"/>
              </a:rPr>
              <a:t>attritor</a:t>
            </a:r>
            <a:r>
              <a:rPr lang="en-US" sz="3200" b="1" i="1" dirty="0">
                <a:solidFill>
                  <a:srgbClr val="CC00CC"/>
                </a:solidFill>
                <a:latin typeface="Times New Roman" panose="02020603050405020304" pitchFamily="18" charset="0"/>
              </a:rPr>
              <a:t>.</a:t>
            </a:r>
            <a:r>
              <a:rPr lang="en-US" sz="3200" dirty="0">
                <a:latin typeface="Times New Roman" panose="02020603050405020304" pitchFamily="18" charset="0"/>
              </a:rPr>
              <a:t> Investigations, mainly during the last </a:t>
            </a:r>
            <a:r>
              <a:rPr lang="en-US" sz="3200" dirty="0" smtClean="0">
                <a:latin typeface="Times New Roman" panose="02020603050405020304" pitchFamily="18" charset="0"/>
              </a:rPr>
              <a:t>decade, have </a:t>
            </a:r>
            <a:r>
              <a:rPr lang="en-US" sz="3200" dirty="0">
                <a:latin typeface="Times New Roman" panose="02020603050405020304" pitchFamily="18" charset="0"/>
              </a:rPr>
              <a:t>resulted in the development of tailor-made amorphous alloys (</a:t>
            </a:r>
            <a:r>
              <a:rPr lang="en-US" sz="3200" b="1" i="1" dirty="0">
                <a:solidFill>
                  <a:srgbClr val="CC00CC"/>
                </a:solidFill>
                <a:latin typeface="Times New Roman" panose="02020603050405020304" pitchFamily="18" charset="0"/>
              </a:rPr>
              <a:t>glassy metals</a:t>
            </a:r>
            <a:r>
              <a:rPr lang="en-US" sz="3200" dirty="0">
                <a:latin typeface="Times New Roman" panose="02020603050405020304" pitchFamily="18" charset="0"/>
              </a:rPr>
              <a:t>), by this method.</a:t>
            </a:r>
          </a:p>
          <a:p>
            <a:pPr marL="0" indent="0" algn="just">
              <a:lnSpc>
                <a:spcPct val="160000"/>
              </a:lnSpc>
              <a:buNone/>
            </a:pPr>
            <a:r>
              <a:rPr lang="en-US" sz="3200" b="1" i="1" dirty="0">
                <a:solidFill>
                  <a:srgbClr val="FF7C80"/>
                </a:solidFill>
                <a:latin typeface="Times New Roman" panose="02020603050405020304" pitchFamily="18" charset="0"/>
              </a:rPr>
              <a:t>Roller </a:t>
            </a:r>
            <a:r>
              <a:rPr lang="en-US" sz="3200" b="1" i="1" dirty="0" smtClean="0">
                <a:solidFill>
                  <a:srgbClr val="FF7C80"/>
                </a:solidFill>
                <a:latin typeface="Times New Roman" panose="02020603050405020304" pitchFamily="18" charset="0"/>
              </a:rPr>
              <a:t>Milling</a:t>
            </a:r>
          </a:p>
          <a:p>
            <a:pPr marL="0" indent="0" algn="just">
              <a:lnSpc>
                <a:spcPct val="160000"/>
              </a:lnSpc>
              <a:buNone/>
            </a:pPr>
            <a:r>
              <a:rPr lang="en-US" sz="3200" dirty="0">
                <a:latin typeface="Times New Roman" panose="02020603050405020304" pitchFamily="18" charset="0"/>
              </a:rPr>
              <a:t>For </a:t>
            </a:r>
            <a:r>
              <a:rPr lang="en-US" sz="3200" b="1" i="1" dirty="0">
                <a:solidFill>
                  <a:srgbClr val="FF7C80"/>
                </a:solidFill>
                <a:latin typeface="Times New Roman" panose="02020603050405020304" pitchFamily="18" charset="0"/>
              </a:rPr>
              <a:t>brittle</a:t>
            </a:r>
            <a:r>
              <a:rPr lang="en-US" sz="3200" dirty="0">
                <a:latin typeface="Times New Roman" panose="02020603050405020304" pitchFamily="18" charset="0"/>
              </a:rPr>
              <a:t> materials </a:t>
            </a:r>
            <a:r>
              <a:rPr lang="en-US" sz="3200" b="1" i="1" dirty="0">
                <a:solidFill>
                  <a:srgbClr val="FF7C80"/>
                </a:solidFill>
                <a:latin typeface="Times New Roman" panose="02020603050405020304" pitchFamily="18" charset="0"/>
              </a:rPr>
              <a:t>a new size reduction technology </a:t>
            </a:r>
            <a:r>
              <a:rPr lang="en-US" sz="3200" dirty="0">
                <a:latin typeface="Times New Roman" panose="02020603050405020304" pitchFamily="18" charset="0"/>
              </a:rPr>
              <a:t>become important, </a:t>
            </a:r>
            <a:r>
              <a:rPr lang="en-US" sz="3200" b="1" i="1" dirty="0">
                <a:solidFill>
                  <a:srgbClr val="FF7C80"/>
                </a:solidFill>
                <a:latin typeface="Times New Roman" panose="02020603050405020304" pitchFamily="18" charset="0"/>
              </a:rPr>
              <a:t>the high-compression roller mill</a:t>
            </a:r>
            <a:r>
              <a:rPr lang="en-US" sz="3200" dirty="0">
                <a:latin typeface="Times New Roman" panose="02020603050405020304" pitchFamily="18" charset="0"/>
              </a:rPr>
              <a:t>, Fig. 2.6, which operates with </a:t>
            </a:r>
            <a:r>
              <a:rPr lang="en-US" sz="3200" b="1" i="1" dirty="0">
                <a:solidFill>
                  <a:srgbClr val="FF7C80"/>
                </a:solidFill>
                <a:latin typeface="Times New Roman" panose="02020603050405020304" pitchFamily="18" charset="0"/>
              </a:rPr>
              <a:t>profiled rollers </a:t>
            </a:r>
            <a:r>
              <a:rPr lang="en-US" sz="3200" dirty="0">
                <a:latin typeface="Times New Roman" panose="02020603050405020304" pitchFamily="18" charset="0"/>
              </a:rPr>
              <a:t>in the pressure range 50-500 MPa. According to the working conditions products with narrow particle size ranges, between 200 and about 5 micron are achievable. The service life is claimed to be 10 to 20 times that of ball mills.</a:t>
            </a:r>
          </a:p>
          <a:p>
            <a:pPr marL="0" indent="0" algn="just">
              <a:lnSpc>
                <a:spcPct val="160000"/>
              </a:lnSpc>
              <a:buNone/>
            </a:pPr>
            <a:endParaRPr lang="en-US" sz="3400" b="1" i="1" dirty="0">
              <a:solidFill>
                <a:srgbClr val="FF7C80"/>
              </a:solidFill>
              <a:latin typeface="Times New Roman" panose="02020603050405020304" pitchFamily="18" charset="0"/>
            </a:endParaRPr>
          </a:p>
          <a:p>
            <a:pPr marL="0" indent="0" algn="just">
              <a:lnSpc>
                <a:spcPct val="160000"/>
              </a:lnSpc>
              <a:buNone/>
            </a:pPr>
            <a:endParaRPr lang="en-US" dirty="0" smtClean="0">
              <a:latin typeface="Times New Roman" panose="02020603050405020304" pitchFamily="18" charset="0"/>
            </a:endParaRPr>
          </a:p>
          <a:p>
            <a:pPr marL="0" indent="0" algn="just">
              <a:lnSpc>
                <a:spcPct val="160000"/>
              </a:lnSpc>
              <a:buNone/>
            </a:pPr>
            <a:endParaRPr lang="en-US" dirty="0">
              <a:latin typeface="Times New Roman" panose="02020603050405020304" pitchFamily="18" charset="0"/>
            </a:endParaRPr>
          </a:p>
          <a:p>
            <a:pPr marL="0" indent="0" algn="just">
              <a:lnSpc>
                <a:spcPct val="160000"/>
              </a:lnSpc>
              <a:buNone/>
            </a:pPr>
            <a:endParaRPr lang="en-US" dirty="0" smtClean="0">
              <a:latin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37</a:t>
            </a:fld>
            <a:endParaRPr lang="fa-IR" dirty="0"/>
          </a:p>
        </p:txBody>
      </p:sp>
      <p:sp>
        <p:nvSpPr>
          <p:cNvPr id="5" name="Rectangle 4"/>
          <p:cNvSpPr/>
          <p:nvPr/>
        </p:nvSpPr>
        <p:spPr>
          <a:xfrm>
            <a:off x="7294827" y="4251152"/>
            <a:ext cx="3937299" cy="369332"/>
          </a:xfrm>
          <a:prstGeom prst="rect">
            <a:avLst/>
          </a:prstGeom>
        </p:spPr>
        <p:txBody>
          <a:bodyPr wrap="square">
            <a:spAutoFit/>
          </a:bodyPr>
          <a:lstStyle/>
          <a:p>
            <a:r>
              <a:rPr lang="en-US" b="1" i="1" dirty="0">
                <a:solidFill>
                  <a:srgbClr val="0033CC"/>
                </a:solidFill>
                <a:latin typeface="Times New Roman" panose="02020603050405020304" pitchFamily="18" charset="0"/>
                <a:cs typeface="Times New Roman" panose="02020603050405020304" pitchFamily="18" charset="0"/>
              </a:rPr>
              <a:t>A metal or alloy with high hardness</a:t>
            </a:r>
          </a:p>
        </p:txBody>
      </p:sp>
      <p:pic>
        <p:nvPicPr>
          <p:cNvPr id="3074" name="Picture 2" descr="Effect of the roll stud diameter on the capacity of a high-pressure  grinding roll using the discrete element method - ScienceDire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8312" y="0"/>
            <a:ext cx="2051824" cy="1435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17625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2" y="925158"/>
            <a:ext cx="11804288" cy="5796317"/>
          </a:xfrm>
        </p:spPr>
        <p:txBody>
          <a:bodyPr>
            <a:normAutofit fontScale="62500" lnSpcReduction="20000"/>
          </a:bodyPr>
          <a:lstStyle/>
          <a:p>
            <a:pPr marL="0" indent="0" algn="just">
              <a:lnSpc>
                <a:spcPct val="160000"/>
              </a:lnSpc>
              <a:buNone/>
            </a:pPr>
            <a:r>
              <a:rPr lang="en-US" sz="3800" b="1" i="1" dirty="0">
                <a:latin typeface="Times New Roman" panose="02020603050405020304" pitchFamily="18" charset="0"/>
              </a:rPr>
              <a:t>The Cold Stream Process</a:t>
            </a:r>
          </a:p>
          <a:p>
            <a:pPr marL="0" indent="0" algn="just">
              <a:lnSpc>
                <a:spcPct val="160000"/>
              </a:lnSpc>
              <a:buNone/>
            </a:pPr>
            <a:r>
              <a:rPr lang="en-US" sz="3200" dirty="0">
                <a:latin typeface="Times New Roman" panose="02020603050405020304" pitchFamily="18" charset="0"/>
              </a:rPr>
              <a:t>In this process </a:t>
            </a:r>
            <a:r>
              <a:rPr lang="en-US" sz="3200" b="1" i="1" dirty="0">
                <a:solidFill>
                  <a:srgbClr val="00B050"/>
                </a:solidFill>
                <a:latin typeface="Times New Roman" panose="02020603050405020304" pitchFamily="18" charset="0"/>
              </a:rPr>
              <a:t>coarse particles </a:t>
            </a:r>
            <a:r>
              <a:rPr lang="en-US" sz="3200" dirty="0">
                <a:latin typeface="Times New Roman" panose="02020603050405020304" pitchFamily="18" charset="0"/>
              </a:rPr>
              <a:t>(less than 2 mm) are transported in a </a:t>
            </a:r>
            <a:r>
              <a:rPr lang="en-US" sz="3200" b="1" i="1" dirty="0">
                <a:solidFill>
                  <a:srgbClr val="00B050"/>
                </a:solidFill>
                <a:latin typeface="Times New Roman" panose="02020603050405020304" pitchFamily="18" charset="0"/>
              </a:rPr>
              <a:t>high pressure, high-velocity gas stream </a:t>
            </a:r>
            <a:r>
              <a:rPr lang="en-US" sz="3200" dirty="0">
                <a:latin typeface="Times New Roman" panose="02020603050405020304" pitchFamily="18" charset="0"/>
              </a:rPr>
              <a:t>and </a:t>
            </a:r>
            <a:r>
              <a:rPr lang="en-US" sz="3200" b="1" i="1" dirty="0">
                <a:solidFill>
                  <a:srgbClr val="00B050"/>
                </a:solidFill>
                <a:latin typeface="Times New Roman" panose="02020603050405020304" pitchFamily="18" charset="0"/>
              </a:rPr>
              <a:t>shot on to a target of a highly wear resistant material</a:t>
            </a:r>
            <a:r>
              <a:rPr lang="en-US" sz="3200" dirty="0">
                <a:latin typeface="Times New Roman" panose="02020603050405020304" pitchFamily="18" charset="0"/>
              </a:rPr>
              <a:t>. A typical pressure of the system is 70 bar with a gas velocity </a:t>
            </a:r>
            <a:r>
              <a:rPr lang="en-US" sz="3200" dirty="0" smtClean="0">
                <a:latin typeface="Times New Roman" panose="02020603050405020304" pitchFamily="18" charset="0"/>
              </a:rPr>
              <a:t>up to </a:t>
            </a:r>
            <a:r>
              <a:rPr lang="en-US" sz="3200" dirty="0">
                <a:latin typeface="Times New Roman" panose="02020603050405020304" pitchFamily="18" charset="0"/>
              </a:rPr>
              <a:t>Mach 1 or even higher. Due to the drop in pressure of the gas stream </a:t>
            </a:r>
            <a:r>
              <a:rPr lang="en-US" sz="3200" dirty="0" smtClean="0">
                <a:latin typeface="Times New Roman" panose="02020603050405020304" pitchFamily="18" charset="0"/>
              </a:rPr>
              <a:t>on passing </a:t>
            </a:r>
            <a:r>
              <a:rPr lang="en-US" sz="3200" dirty="0">
                <a:latin typeface="Times New Roman" panose="02020603050405020304" pitchFamily="18" charset="0"/>
              </a:rPr>
              <a:t>through a </a:t>
            </a:r>
            <a:r>
              <a:rPr lang="en-US" sz="3200" dirty="0" err="1">
                <a:latin typeface="Times New Roman" panose="02020603050405020304" pitchFamily="18" charset="0"/>
              </a:rPr>
              <a:t>venturi</a:t>
            </a:r>
            <a:r>
              <a:rPr lang="en-US" sz="3200" dirty="0">
                <a:latin typeface="Times New Roman" panose="02020603050405020304" pitchFamily="18" charset="0"/>
              </a:rPr>
              <a:t>-nozzle before entering the collision chamber at </a:t>
            </a:r>
            <a:r>
              <a:rPr lang="en-US" sz="3200" dirty="0" smtClean="0">
                <a:latin typeface="Times New Roman" panose="02020603050405020304" pitchFamily="18" charset="0"/>
              </a:rPr>
              <a:t>lower than </a:t>
            </a:r>
            <a:r>
              <a:rPr lang="en-US" sz="3200" dirty="0">
                <a:latin typeface="Times New Roman" panose="02020603050405020304" pitchFamily="18" charset="0"/>
              </a:rPr>
              <a:t>atmospheric pressure, a rapid cooling of the particles occurs in the </a:t>
            </a:r>
            <a:r>
              <a:rPr lang="en-US" sz="3200" dirty="0" smtClean="0">
                <a:latin typeface="Times New Roman" panose="02020603050405020304" pitchFamily="18" charset="0"/>
              </a:rPr>
              <a:t>nearly adiabatic </a:t>
            </a:r>
            <a:r>
              <a:rPr lang="en-US" sz="3200" dirty="0">
                <a:latin typeface="Times New Roman" panose="02020603050405020304" pitchFamily="18" charset="0"/>
              </a:rPr>
              <a:t>system. This leads to considerable particle embrittlement and </a:t>
            </a:r>
            <a:r>
              <a:rPr lang="en-US" sz="3200" dirty="0" smtClean="0">
                <a:latin typeface="Times New Roman" panose="02020603050405020304" pitchFamily="18" charset="0"/>
              </a:rPr>
              <a:t>allows easy </a:t>
            </a:r>
            <a:r>
              <a:rPr lang="en-US" sz="3200" dirty="0">
                <a:latin typeface="Times New Roman" panose="02020603050405020304" pitchFamily="18" charset="0"/>
              </a:rPr>
              <a:t>particle fracturing during collision with the target. </a:t>
            </a:r>
            <a:r>
              <a:rPr lang="en-US" sz="3200" dirty="0" smtClean="0">
                <a:latin typeface="Times New Roman" panose="02020603050405020304" pitchFamily="18" charset="0"/>
              </a:rPr>
              <a:t>The particle fines </a:t>
            </a:r>
            <a:r>
              <a:rPr lang="en-US" sz="3200" dirty="0">
                <a:latin typeface="Times New Roman" panose="02020603050405020304" pitchFamily="18" charset="0"/>
              </a:rPr>
              <a:t>are extracted from the continuously repeated process and collected </a:t>
            </a:r>
            <a:r>
              <a:rPr lang="en-US" sz="3200" dirty="0" smtClean="0">
                <a:latin typeface="Times New Roman" panose="02020603050405020304" pitchFamily="18" charset="0"/>
              </a:rPr>
              <a:t>in special </a:t>
            </a:r>
            <a:r>
              <a:rPr lang="en-US" sz="3200" dirty="0">
                <a:latin typeface="Times New Roman" panose="02020603050405020304" pitchFamily="18" charset="0"/>
              </a:rPr>
              <a:t>chambers, while the coarser fractions stay in the cycle. </a:t>
            </a:r>
            <a:r>
              <a:rPr lang="en-US" sz="3200" dirty="0" smtClean="0">
                <a:latin typeface="Times New Roman" panose="02020603050405020304" pitchFamily="18" charset="0"/>
              </a:rPr>
              <a:t>By </a:t>
            </a:r>
            <a:r>
              <a:rPr lang="en-US" sz="3200" dirty="0">
                <a:latin typeface="Times New Roman" panose="02020603050405020304" pitchFamily="18" charset="0"/>
              </a:rPr>
              <a:t>using inert gas (</a:t>
            </a:r>
            <a:r>
              <a:rPr lang="en-US" sz="3200" dirty="0" err="1">
                <a:latin typeface="Times New Roman" panose="02020603050405020304" pitchFamily="18" charset="0"/>
              </a:rPr>
              <a:t>Ar</a:t>
            </a:r>
            <a:r>
              <a:rPr lang="en-US" sz="3200" dirty="0">
                <a:latin typeface="Times New Roman" panose="02020603050405020304" pitchFamily="18" charset="0"/>
              </a:rPr>
              <a:t>) the process </a:t>
            </a:r>
            <a:r>
              <a:rPr lang="en-US" sz="3200" dirty="0" smtClean="0">
                <a:latin typeface="Times New Roman" panose="02020603050405020304" pitchFamily="18" charset="0"/>
              </a:rPr>
              <a:t>provides fine </a:t>
            </a:r>
            <a:r>
              <a:rPr lang="en-US" sz="3200" dirty="0">
                <a:latin typeface="Times New Roman" panose="02020603050405020304" pitchFamily="18" charset="0"/>
              </a:rPr>
              <a:t>powders (a few </a:t>
            </a:r>
            <a:r>
              <a:rPr lang="en-US" sz="3200" dirty="0" smtClean="0">
                <a:latin typeface="Times New Roman" panose="02020603050405020304" pitchFamily="18" charset="0"/>
              </a:rPr>
              <a:t>micron) </a:t>
            </a:r>
            <a:r>
              <a:rPr lang="en-US" sz="3200" dirty="0">
                <a:latin typeface="Times New Roman" panose="02020603050405020304" pitchFamily="18" charset="0"/>
              </a:rPr>
              <a:t>with very low oxygen content. The surface oxides </a:t>
            </a:r>
            <a:r>
              <a:rPr lang="en-US" sz="3200" dirty="0" smtClean="0">
                <a:latin typeface="Times New Roman" panose="02020603050405020304" pitchFamily="18" charset="0"/>
              </a:rPr>
              <a:t>of the </a:t>
            </a:r>
            <a:r>
              <a:rPr lang="en-US" sz="3200" dirty="0">
                <a:latin typeface="Times New Roman" panose="02020603050405020304" pitchFamily="18" charset="0"/>
              </a:rPr>
              <a:t>raw material can be spalled off and separated during the first few </a:t>
            </a:r>
            <a:r>
              <a:rPr lang="en-US" sz="3200" dirty="0" smtClean="0">
                <a:latin typeface="Times New Roman" panose="02020603050405020304" pitchFamily="18" charset="0"/>
              </a:rPr>
              <a:t>cycles. The </a:t>
            </a:r>
            <a:r>
              <a:rPr lang="en-US" sz="3200" dirty="0">
                <a:latin typeface="Times New Roman" panose="02020603050405020304" pitchFamily="18" charset="0"/>
              </a:rPr>
              <a:t>cost of the process is high partly due to high energy consumption. </a:t>
            </a:r>
            <a:r>
              <a:rPr lang="en-US" sz="3200" dirty="0" smtClean="0">
                <a:latin typeface="Times New Roman" panose="02020603050405020304" pitchFamily="18" charset="0"/>
              </a:rPr>
              <a:t>This results </a:t>
            </a:r>
            <a:r>
              <a:rPr lang="en-US" sz="3200" dirty="0">
                <a:latin typeface="Times New Roman" panose="02020603050405020304" pitchFamily="18" charset="0"/>
              </a:rPr>
              <a:t>in economic powder production only for materials with a high </a:t>
            </a:r>
            <a:r>
              <a:rPr lang="en-US" sz="3200" dirty="0" smtClean="0">
                <a:latin typeface="Times New Roman" panose="02020603050405020304" pitchFamily="18" charset="0"/>
              </a:rPr>
              <a:t>value, such </a:t>
            </a:r>
            <a:r>
              <a:rPr lang="en-US" sz="3200" dirty="0">
                <a:latin typeface="Times New Roman" panose="02020603050405020304" pitchFamily="18" charset="0"/>
              </a:rPr>
              <a:t>as superalloys, cemented carbides, etc.</a:t>
            </a:r>
            <a:endParaRPr lang="en-US" sz="26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38</a:t>
            </a:fld>
            <a:endParaRPr lang="fa-IR" dirty="0"/>
          </a:p>
        </p:txBody>
      </p:sp>
    </p:spTree>
    <p:extLst>
      <p:ext uri="{BB962C8B-B14F-4D97-AF65-F5344CB8AC3E}">
        <p14:creationId xmlns:p14="http://schemas.microsoft.com/office/powerpoint/2010/main" val="137002946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2" y="925158"/>
            <a:ext cx="11532198" cy="5637007"/>
          </a:xfrm>
        </p:spPr>
        <p:txBody>
          <a:bodyPr>
            <a:normAutofit/>
          </a:bodyPr>
          <a:lstStyle/>
          <a:p>
            <a:pPr marL="0" indent="0" algn="just">
              <a:lnSpc>
                <a:spcPct val="150000"/>
              </a:lnSpc>
              <a:buNone/>
            </a:pPr>
            <a:endParaRPr lang="fa-IR" sz="2400" dirty="0" smtClean="0">
              <a:latin typeface="Times New Roman" panose="02020603050405020304" pitchFamily="18" charset="0"/>
              <a:cs typeface="+mj-cs"/>
            </a:endParaRPr>
          </a:p>
          <a:p>
            <a:pPr marL="0" indent="0" algn="just">
              <a:lnSpc>
                <a:spcPct val="150000"/>
              </a:lnSpc>
              <a:buNone/>
            </a:pPr>
            <a:endParaRPr lang="fa-IR" sz="2400" dirty="0" smtClean="0">
              <a:latin typeface="Times New Roman" panose="02020603050405020304" pitchFamily="18" charset="0"/>
              <a:cs typeface="+mj-cs"/>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39</a:t>
            </a:fld>
            <a:endParaRPr lang="fa-IR" dirty="0"/>
          </a:p>
        </p:txBody>
      </p:sp>
      <p:sp>
        <p:nvSpPr>
          <p:cNvPr id="5" name="Rectangle 4"/>
          <p:cNvSpPr/>
          <p:nvPr/>
        </p:nvSpPr>
        <p:spPr>
          <a:xfrm>
            <a:off x="8268371" y="1301119"/>
            <a:ext cx="3765849" cy="2308324"/>
          </a:xfrm>
          <a:prstGeom prst="rect">
            <a:avLst/>
          </a:prstGeom>
        </p:spPr>
        <p:txBody>
          <a:bodyPr wrap="square">
            <a:spAutoFit/>
          </a:bodyPr>
          <a:lstStyle/>
          <a:p>
            <a:pPr algn="just" rtl="1"/>
            <a:r>
              <a:rPr lang="fa-IR" dirty="0">
                <a:cs typeface="B Nazanin" panose="00000400000000000000" pitchFamily="2" charset="-78"/>
              </a:rPr>
              <a:t>در این سیستم، </a:t>
            </a:r>
            <a:r>
              <a:rPr lang="fa-IR" b="1" dirty="0">
                <a:cs typeface="B Nazanin" panose="00000400000000000000" pitchFamily="2" charset="-78"/>
              </a:rPr>
              <a:t>گاز با عبور از گلوگاه نازل ونتوری، سرعتش زیاد شده و فشارش افت می‌کند.</a:t>
            </a:r>
            <a:r>
              <a:rPr lang="fa-IR" dirty="0">
                <a:cs typeface="B Nazanin" panose="00000400000000000000" pitchFamily="2" charset="-78"/>
              </a:rPr>
              <a:t> از آنجایی که این فرآیند به صورت </a:t>
            </a:r>
            <a:r>
              <a:rPr lang="fa-IR" b="1" dirty="0">
                <a:cs typeface="B Nazanin" panose="00000400000000000000" pitchFamily="2" charset="-78"/>
              </a:rPr>
              <a:t>آدیاباتیک</a:t>
            </a:r>
            <a:r>
              <a:rPr lang="fa-IR" dirty="0">
                <a:cs typeface="B Nazanin" panose="00000400000000000000" pitchFamily="2" charset="-78"/>
              </a:rPr>
              <a:t> (بدون تبادل گرما با بیرون) رخ می‌دهد، </a:t>
            </a:r>
            <a:r>
              <a:rPr lang="fa-IR" b="1" dirty="0">
                <a:cs typeface="B Nazanin" panose="00000400000000000000" pitchFamily="2" charset="-78"/>
              </a:rPr>
              <a:t>انرژی درونی گاز کاهش یافته و دمای آن به شدت پایین می‌آید</a:t>
            </a:r>
            <a:r>
              <a:rPr lang="fa-IR" dirty="0">
                <a:cs typeface="B Nazanin" panose="00000400000000000000" pitchFamily="2" charset="-78"/>
              </a:rPr>
              <a:t>، که این سرمایش سریع به </a:t>
            </a:r>
            <a:r>
              <a:rPr lang="fa-IR" b="1" dirty="0">
                <a:cs typeface="B Nazanin" panose="00000400000000000000" pitchFamily="2" charset="-78"/>
              </a:rPr>
              <a:t>ذرات</a:t>
            </a:r>
            <a:r>
              <a:rPr lang="fa-IR" dirty="0">
                <a:cs typeface="B Nazanin" panose="00000400000000000000" pitchFamily="2" charset="-78"/>
              </a:rPr>
              <a:t> معلق نیز منتقل می‌شود. این اثر برای کنترل اندازه و ساختار نانوذرات بسیار مهم است.</a:t>
            </a:r>
            <a:endParaRPr lang="en-US" dirty="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172122" y="925159"/>
            <a:ext cx="6239829" cy="3971468"/>
          </a:xfrm>
          <a:prstGeom prst="rect">
            <a:avLst/>
          </a:prstGeom>
        </p:spPr>
      </p:pic>
      <p:sp>
        <p:nvSpPr>
          <p:cNvPr id="7" name="Rectangle 6"/>
          <p:cNvSpPr/>
          <p:nvPr/>
        </p:nvSpPr>
        <p:spPr>
          <a:xfrm>
            <a:off x="3880625" y="4530840"/>
            <a:ext cx="8153595" cy="2031325"/>
          </a:xfrm>
          <a:prstGeom prst="rect">
            <a:avLst/>
          </a:prstGeom>
        </p:spPr>
        <p:txBody>
          <a:bodyPr wrap="square">
            <a:spAutoFit/>
          </a:bodyPr>
          <a:lstStyle/>
          <a:p>
            <a:pPr algn="just" rtl="1">
              <a:buFont typeface="Arial" panose="020B0604020202020204" pitchFamily="34" charset="0"/>
              <a:buChar char="•"/>
            </a:pPr>
            <a:r>
              <a:rPr lang="fa-IR" dirty="0">
                <a:cs typeface="B Nazanin" panose="00000400000000000000" pitchFamily="2" charset="-78"/>
              </a:rPr>
              <a:t>افت فشار شدید در گلوگاه ونتوری باعث می‌شود که گاز با سرعت زیاد منبسط شود.</a:t>
            </a:r>
          </a:p>
          <a:p>
            <a:pPr algn="just" rtl="1">
              <a:buFont typeface="Arial" panose="020B0604020202020204" pitchFamily="34" charset="0"/>
              <a:buChar char="•"/>
            </a:pPr>
            <a:r>
              <a:rPr lang="fa-IR" dirty="0" smtClean="0">
                <a:cs typeface="B Nazanin" panose="00000400000000000000" pitchFamily="2" charset="-78"/>
              </a:rPr>
              <a:t>این </a:t>
            </a:r>
            <a:r>
              <a:rPr lang="fa-IR" dirty="0">
                <a:cs typeface="B Nazanin" panose="00000400000000000000" pitchFamily="2" charset="-78"/>
              </a:rPr>
              <a:t>فرآیند در محیطی با فشار کمتر از فشار اتمسفر (خلاء نسبی) رخ می‌دهد که این شرایط انبساط را تشدید می‌کند.</a:t>
            </a:r>
          </a:p>
          <a:p>
            <a:pPr algn="just" rtl="1">
              <a:buFont typeface="Arial" panose="020B0604020202020204" pitchFamily="34" charset="0"/>
              <a:buChar char="•"/>
            </a:pPr>
            <a:r>
              <a:rPr lang="fa-IR" dirty="0" smtClean="0">
                <a:cs typeface="B Nazanin" panose="00000400000000000000" pitchFamily="2" charset="-78"/>
              </a:rPr>
              <a:t>کاهش </a:t>
            </a:r>
            <a:r>
              <a:rPr lang="fa-IR" dirty="0">
                <a:cs typeface="B Nazanin" panose="00000400000000000000" pitchFamily="2" charset="-78"/>
              </a:rPr>
              <a:t>ناگهانی فشار گاز (انبساط آدیاباتیک) باعث می‌شود که انرژی درونی گاز صرف کار انبساط شود. این اتلاف انرژی باعث می‌شود دمای گاز به شدت افت کند.</a:t>
            </a:r>
          </a:p>
          <a:p>
            <a:pPr algn="just" rtl="1">
              <a:buFont typeface="Arial" panose="020B0604020202020204" pitchFamily="34" charset="0"/>
              <a:buChar char="•"/>
            </a:pPr>
            <a:r>
              <a:rPr lang="fa-IR" dirty="0">
                <a:cs typeface="B Nazanin" panose="00000400000000000000" pitchFamily="2" charset="-78"/>
              </a:rPr>
              <a:t>ذرات معلق در این جریان گازی، به سرعت دمای خود را با دمای گاز میزبان یکسان می‌کنند. بنابراین، </a:t>
            </a:r>
            <a:r>
              <a:rPr lang="fa-IR" b="1" dirty="0">
                <a:cs typeface="B Nazanin" panose="00000400000000000000" pitchFamily="2" charset="-78"/>
              </a:rPr>
              <a:t>ذرات به سرعت سرد می‌شوند.</a:t>
            </a:r>
            <a:endParaRPr lang="fa-IR" dirty="0">
              <a:cs typeface="B Nazanin" panose="00000400000000000000" pitchFamily="2" charset="-78"/>
            </a:endParaRPr>
          </a:p>
        </p:txBody>
      </p:sp>
    </p:spTree>
    <p:extLst>
      <p:ext uri="{BB962C8B-B14F-4D97-AF65-F5344CB8AC3E}">
        <p14:creationId xmlns:p14="http://schemas.microsoft.com/office/powerpoint/2010/main" val="5002938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solidFill>
                  <a:srgbClr val="FF00FF"/>
                </a:solidFill>
                <a:cs typeface="B Lotus" panose="00000400000000000000" pitchFamily="2" charset="-78"/>
              </a:rPr>
              <a:t>شیوه </a:t>
            </a:r>
            <a:r>
              <a:rPr lang="fa-IR" dirty="0" smtClean="0">
                <a:solidFill>
                  <a:srgbClr val="FF00FF"/>
                </a:solidFill>
                <a:cs typeface="B Lotus" panose="00000400000000000000" pitchFamily="2" charset="-78"/>
              </a:rPr>
              <a:t>ارزیابی</a:t>
            </a:r>
            <a:endParaRPr lang="en-US" dirty="0">
              <a:solidFill>
                <a:srgbClr val="FF00FF"/>
              </a:solidFill>
            </a:endParaRPr>
          </a:p>
        </p:txBody>
      </p:sp>
      <p:sp>
        <p:nvSpPr>
          <p:cNvPr id="3" name="Content Placeholder 2"/>
          <p:cNvSpPr>
            <a:spLocks noGrp="1"/>
          </p:cNvSpPr>
          <p:nvPr>
            <p:ph idx="1"/>
          </p:nvPr>
        </p:nvSpPr>
        <p:spPr>
          <a:xfrm>
            <a:off x="1" y="1825625"/>
            <a:ext cx="11809140" cy="4895850"/>
          </a:xfrm>
        </p:spPr>
        <p:txBody>
          <a:bodyPr>
            <a:normAutofit/>
          </a:bodyPr>
          <a:lstStyle/>
          <a:p>
            <a:pPr algn="r" rtl="1">
              <a:buFont typeface="Wingdings" panose="05000000000000000000" pitchFamily="2" charset="2"/>
              <a:buChar char="q"/>
            </a:pPr>
            <a:r>
              <a:rPr lang="fa-IR" dirty="0" smtClean="0">
                <a:latin typeface="B lotous"/>
                <a:cs typeface="B Lotus" panose="00000400000000000000" pitchFamily="2" charset="-78"/>
              </a:rPr>
              <a:t> میان‏ترم (6 تا 9 نمره ) + پایان ترم (9 تا 12)+ حضور فعال در کلاس (1 نمره اضافی)</a:t>
            </a:r>
          </a:p>
          <a:p>
            <a:pPr algn="r" rtl="1">
              <a:buFont typeface="Wingdings" panose="05000000000000000000" pitchFamily="2" charset="2"/>
              <a:buChar char="q"/>
            </a:pPr>
            <a:endParaRPr lang="fa-IR" dirty="0">
              <a:latin typeface="B lotous"/>
              <a:cs typeface="B Lotus" panose="00000400000000000000" pitchFamily="2" charset="-78"/>
            </a:endParaRPr>
          </a:p>
          <a:p>
            <a:pPr algn="r" rtl="1">
              <a:buFont typeface="Wingdings" panose="05000000000000000000" pitchFamily="2" charset="2"/>
              <a:buChar char="q"/>
            </a:pPr>
            <a:r>
              <a:rPr lang="fa-IR" dirty="0" smtClean="0">
                <a:latin typeface="B lotous"/>
                <a:cs typeface="B Lotus" panose="00000400000000000000" pitchFamily="2" charset="-78"/>
              </a:rPr>
              <a:t> تاریخ امتحان میان ترم: چهارشنبه 12 آذر 1404</a:t>
            </a:r>
          </a:p>
          <a:p>
            <a:pPr algn="r" rtl="1">
              <a:buFont typeface="Wingdings" panose="05000000000000000000" pitchFamily="2" charset="2"/>
              <a:buChar char="q"/>
            </a:pPr>
            <a:endParaRPr lang="fa-IR" dirty="0" smtClean="0">
              <a:latin typeface="B lotous"/>
              <a:cs typeface="B Lotus" panose="00000400000000000000" pitchFamily="2" charset="-78"/>
            </a:endParaRPr>
          </a:p>
          <a:p>
            <a:pPr algn="r" rtl="1">
              <a:buFont typeface="Wingdings" panose="05000000000000000000" pitchFamily="2" charset="2"/>
              <a:buChar char="q"/>
            </a:pPr>
            <a:r>
              <a:rPr lang="fa-IR" dirty="0" smtClean="0">
                <a:latin typeface="B lotous"/>
                <a:cs typeface="B Lotus" panose="00000400000000000000" pitchFamily="2" charset="-78"/>
              </a:rPr>
              <a:t> انتخاب نماینده کلاس</a:t>
            </a:r>
          </a:p>
          <a:p>
            <a:pPr algn="r" rtl="1">
              <a:buFont typeface="Wingdings" panose="05000000000000000000" pitchFamily="2" charset="2"/>
              <a:buChar char="q"/>
            </a:pPr>
            <a:endParaRPr lang="fa-IR" dirty="0" smtClean="0">
              <a:latin typeface="B lotous"/>
              <a:cs typeface="B Lotus" panose="00000400000000000000" pitchFamily="2" charset="-78"/>
            </a:endParaRPr>
          </a:p>
          <a:p>
            <a:pPr algn="r" rtl="1">
              <a:buFont typeface="Wingdings" panose="05000000000000000000" pitchFamily="2" charset="2"/>
              <a:buChar char="q"/>
            </a:pPr>
            <a:r>
              <a:rPr lang="fa-IR" dirty="0" smtClean="0">
                <a:latin typeface="B lotous"/>
                <a:cs typeface="B Lotus" panose="00000400000000000000" pitchFamily="2" charset="-78"/>
              </a:rPr>
              <a:t> امکان مراجعه حضوری جهت رفع اشکال: یکشنبه ها ساعت 12:30 الی 13:30</a:t>
            </a:r>
            <a:endParaRPr lang="en-US" dirty="0" smtClean="0">
              <a:latin typeface="B lotous"/>
              <a:cs typeface="B Lotus" panose="00000400000000000000" pitchFamily="2" charset="-78"/>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4</a:t>
            </a:fld>
            <a:endParaRPr lang="fa-IR"/>
          </a:p>
        </p:txBody>
      </p:sp>
    </p:spTree>
    <p:extLst>
      <p:ext uri="{BB962C8B-B14F-4D97-AF65-F5344CB8AC3E}">
        <p14:creationId xmlns:p14="http://schemas.microsoft.com/office/powerpoint/2010/main" val="64601595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2" y="925158"/>
            <a:ext cx="9139146" cy="5637007"/>
          </a:xfrm>
        </p:spPr>
        <p:txBody>
          <a:bodyPr>
            <a:normAutofit fontScale="77500" lnSpcReduction="20000"/>
          </a:bodyPr>
          <a:lstStyle/>
          <a:p>
            <a:pPr marL="0" indent="0" algn="just">
              <a:lnSpc>
                <a:spcPct val="150000"/>
              </a:lnSpc>
              <a:buNone/>
            </a:pPr>
            <a:r>
              <a:rPr lang="en-US" i="1" dirty="0">
                <a:latin typeface="Times New Roman" panose="02020603050405020304" pitchFamily="18" charset="0"/>
              </a:rPr>
              <a:t>The </a:t>
            </a:r>
            <a:r>
              <a:rPr lang="en-US" i="1" dirty="0" err="1">
                <a:latin typeface="Times New Roman" panose="02020603050405020304" pitchFamily="18" charset="0"/>
              </a:rPr>
              <a:t>Hametag</a:t>
            </a:r>
            <a:r>
              <a:rPr lang="en-US" i="1" dirty="0">
                <a:latin typeface="Times New Roman" panose="02020603050405020304" pitchFamily="18" charset="0"/>
              </a:rPr>
              <a:t> (Eddy-Mill) Process and Jet Milling</a:t>
            </a:r>
          </a:p>
          <a:p>
            <a:pPr marL="0" indent="0" algn="just">
              <a:lnSpc>
                <a:spcPct val="150000"/>
              </a:lnSpc>
              <a:buNone/>
            </a:pPr>
            <a:r>
              <a:rPr lang="en-US" dirty="0">
                <a:latin typeface="Times New Roman" panose="02020603050405020304" pitchFamily="18" charset="0"/>
              </a:rPr>
              <a:t>In this process a </a:t>
            </a:r>
            <a:r>
              <a:rPr lang="en-US" b="1" i="1" dirty="0">
                <a:solidFill>
                  <a:srgbClr val="FF7C80"/>
                </a:solidFill>
                <a:latin typeface="Times New Roman" panose="02020603050405020304" pitchFamily="18" charset="0"/>
              </a:rPr>
              <a:t>ductile material</a:t>
            </a:r>
            <a:r>
              <a:rPr lang="en-US" dirty="0">
                <a:latin typeface="Times New Roman" panose="02020603050405020304" pitchFamily="18" charset="0"/>
              </a:rPr>
              <a:t>, mainly </a:t>
            </a:r>
            <a:r>
              <a:rPr lang="en-US" b="1" i="1" dirty="0">
                <a:solidFill>
                  <a:srgbClr val="FF7C80"/>
                </a:solidFill>
                <a:latin typeface="Times New Roman" panose="02020603050405020304" pitchFamily="18" charset="0"/>
              </a:rPr>
              <a:t>iron</a:t>
            </a:r>
            <a:r>
              <a:rPr lang="en-US" dirty="0">
                <a:latin typeface="Times New Roman" panose="02020603050405020304" pitchFamily="18" charset="0"/>
              </a:rPr>
              <a:t> in the form of </a:t>
            </a:r>
            <a:r>
              <a:rPr lang="en-US" b="1" i="1" dirty="0">
                <a:solidFill>
                  <a:srgbClr val="FF7C80"/>
                </a:solidFill>
                <a:latin typeface="Times New Roman" panose="02020603050405020304" pitchFamily="18" charset="0"/>
              </a:rPr>
              <a:t>fine scrap </a:t>
            </a:r>
            <a:r>
              <a:rPr lang="en-US" dirty="0">
                <a:latin typeface="Times New Roman" panose="02020603050405020304" pitchFamily="18" charset="0"/>
              </a:rPr>
              <a:t>(</a:t>
            </a:r>
            <a:r>
              <a:rPr lang="en-US" dirty="0" smtClean="0">
                <a:latin typeface="Times New Roman" panose="02020603050405020304" pitchFamily="18" charset="0"/>
              </a:rPr>
              <a:t>wires, sheets</a:t>
            </a:r>
            <a:r>
              <a:rPr lang="en-US" dirty="0">
                <a:latin typeface="Times New Roman" panose="02020603050405020304" pitchFamily="18" charset="0"/>
              </a:rPr>
              <a:t>, etc.) is </a:t>
            </a:r>
            <a:r>
              <a:rPr lang="en-US" b="1" i="1" dirty="0">
                <a:solidFill>
                  <a:srgbClr val="FF7C80"/>
                </a:solidFill>
                <a:latin typeface="Times New Roman" panose="02020603050405020304" pitchFamily="18" charset="0"/>
              </a:rPr>
              <a:t>comminuted</a:t>
            </a:r>
            <a:r>
              <a:rPr lang="en-US" dirty="0">
                <a:latin typeface="Times New Roman" panose="02020603050405020304" pitchFamily="18" charset="0"/>
              </a:rPr>
              <a:t> by rotating </a:t>
            </a:r>
            <a:r>
              <a:rPr lang="en-US" b="1" i="1" dirty="0">
                <a:solidFill>
                  <a:srgbClr val="FF7C80"/>
                </a:solidFill>
                <a:latin typeface="Times New Roman" panose="02020603050405020304" pitchFamily="18" charset="0"/>
              </a:rPr>
              <a:t>propellers</a:t>
            </a:r>
            <a:r>
              <a:rPr lang="en-US" dirty="0">
                <a:latin typeface="Times New Roman" panose="02020603050405020304" pitchFamily="18" charset="0"/>
              </a:rPr>
              <a:t> in a </a:t>
            </a:r>
            <a:r>
              <a:rPr lang="en-US" b="1" i="1" dirty="0">
                <a:solidFill>
                  <a:srgbClr val="FF7C80"/>
                </a:solidFill>
                <a:latin typeface="Times New Roman" panose="02020603050405020304" pitchFamily="18" charset="0"/>
              </a:rPr>
              <a:t>vessel</a:t>
            </a:r>
            <a:r>
              <a:rPr lang="en-US" dirty="0">
                <a:latin typeface="Times New Roman" panose="02020603050405020304" pitchFamily="18" charset="0"/>
              </a:rPr>
              <a:t> under a </a:t>
            </a:r>
            <a:r>
              <a:rPr lang="en-US" b="1" i="1" dirty="0">
                <a:solidFill>
                  <a:srgbClr val="FF7C80"/>
                </a:solidFill>
                <a:latin typeface="Times New Roman" panose="02020603050405020304" pitchFamily="18" charset="0"/>
              </a:rPr>
              <a:t>protective</a:t>
            </a:r>
            <a:r>
              <a:rPr lang="en-US" dirty="0" smtClean="0">
                <a:latin typeface="Times New Roman" panose="02020603050405020304" pitchFamily="18" charset="0"/>
              </a:rPr>
              <a:t> </a:t>
            </a:r>
            <a:r>
              <a:rPr lang="en-US" b="1" i="1" dirty="0">
                <a:solidFill>
                  <a:srgbClr val="FF7C80"/>
                </a:solidFill>
                <a:latin typeface="Times New Roman" panose="02020603050405020304" pitchFamily="18" charset="0"/>
              </a:rPr>
              <a:t>gas</a:t>
            </a:r>
            <a:r>
              <a:rPr lang="en-US" dirty="0">
                <a:latin typeface="Times New Roman" panose="02020603050405020304" pitchFamily="18" charset="0"/>
              </a:rPr>
              <a:t>. </a:t>
            </a:r>
            <a:r>
              <a:rPr lang="en-US" b="1" i="1" dirty="0">
                <a:solidFill>
                  <a:srgbClr val="CC00CC"/>
                </a:solidFill>
                <a:latin typeface="Times New Roman" panose="02020603050405020304" pitchFamily="18" charset="0"/>
              </a:rPr>
              <a:t>The high speed (up to 85 </a:t>
            </a:r>
            <a:r>
              <a:rPr lang="en-US" b="1" i="1" dirty="0" err="1" smtClean="0">
                <a:solidFill>
                  <a:srgbClr val="CC00CC"/>
                </a:solidFill>
                <a:latin typeface="Times New Roman" panose="02020603050405020304" pitchFamily="18" charset="0"/>
              </a:rPr>
              <a:t>ms</a:t>
            </a:r>
            <a:r>
              <a:rPr lang="en-US" b="1" i="1" baseline="30000" dirty="0" smtClean="0">
                <a:solidFill>
                  <a:srgbClr val="CC00CC"/>
                </a:solidFill>
                <a:latin typeface="Times New Roman" panose="02020603050405020304" pitchFamily="18" charset="0"/>
              </a:rPr>
              <a:t>-l</a:t>
            </a:r>
            <a:r>
              <a:rPr lang="en-US" b="1" i="1" dirty="0" smtClean="0">
                <a:solidFill>
                  <a:srgbClr val="CC00CC"/>
                </a:solidFill>
                <a:latin typeface="Times New Roman" panose="02020603050405020304" pitchFamily="18" charset="0"/>
              </a:rPr>
              <a:t> </a:t>
            </a:r>
            <a:r>
              <a:rPr lang="en-US" b="1" i="1" dirty="0">
                <a:solidFill>
                  <a:srgbClr val="CC00CC"/>
                </a:solidFill>
                <a:latin typeface="Times New Roman" panose="02020603050405020304" pitchFamily="18" charset="0"/>
              </a:rPr>
              <a:t>) , generates gas streams in which </a:t>
            </a:r>
            <a:r>
              <a:rPr lang="en-US" b="1" i="1" dirty="0" smtClean="0">
                <a:solidFill>
                  <a:srgbClr val="CC00CC"/>
                </a:solidFill>
                <a:latin typeface="Times New Roman" panose="02020603050405020304" pitchFamily="18" charset="0"/>
              </a:rPr>
              <a:t>the particles </a:t>
            </a:r>
            <a:r>
              <a:rPr lang="en-US" b="1" i="1" dirty="0">
                <a:solidFill>
                  <a:srgbClr val="CC00CC"/>
                </a:solidFill>
                <a:latin typeface="Times New Roman" panose="02020603050405020304" pitchFamily="18" charset="0"/>
              </a:rPr>
              <a:t>undergo the main part of their size reduction as self-disintegration</a:t>
            </a:r>
            <a:r>
              <a:rPr lang="en-US" dirty="0">
                <a:latin typeface="Times New Roman" panose="02020603050405020304" pitchFamily="18" charset="0"/>
              </a:rPr>
              <a:t>. </a:t>
            </a:r>
            <a:r>
              <a:rPr lang="en-US" dirty="0" smtClean="0">
                <a:latin typeface="Times New Roman" panose="02020603050405020304" pitchFamily="18" charset="0"/>
              </a:rPr>
              <a:t>Up to </a:t>
            </a:r>
            <a:r>
              <a:rPr lang="en-US" dirty="0">
                <a:latin typeface="Times New Roman" panose="02020603050405020304" pitchFamily="18" charset="0"/>
              </a:rPr>
              <a:t>1950 much of the iron powder used for machine parts production was </a:t>
            </a:r>
            <a:r>
              <a:rPr lang="en-US" dirty="0" smtClean="0">
                <a:latin typeface="Times New Roman" panose="02020603050405020304" pitchFamily="18" charset="0"/>
              </a:rPr>
              <a:t>made by </a:t>
            </a:r>
            <a:r>
              <a:rPr lang="en-US" dirty="0">
                <a:latin typeface="Times New Roman" panose="02020603050405020304" pitchFamily="18" charset="0"/>
              </a:rPr>
              <a:t>this method. The </a:t>
            </a:r>
            <a:r>
              <a:rPr lang="en-US" b="1" i="1" dirty="0">
                <a:solidFill>
                  <a:srgbClr val="FF7C80"/>
                </a:solidFill>
                <a:latin typeface="Times New Roman" panose="02020603050405020304" pitchFamily="18" charset="0"/>
              </a:rPr>
              <a:t>plate-like</a:t>
            </a:r>
            <a:r>
              <a:rPr lang="en-US" dirty="0">
                <a:latin typeface="Times New Roman" panose="02020603050405020304" pitchFamily="18" charset="0"/>
              </a:rPr>
              <a:t> particles (0.05 to 0.5 mm) with a </a:t>
            </a:r>
            <a:r>
              <a:rPr lang="en-US" dirty="0" smtClean="0">
                <a:latin typeface="Times New Roman" panose="02020603050405020304" pitchFamily="18" charset="0"/>
              </a:rPr>
              <a:t>relatively </a:t>
            </a:r>
            <a:r>
              <a:rPr lang="en-US" b="1" i="1" dirty="0">
                <a:solidFill>
                  <a:srgbClr val="FF7C80"/>
                </a:solidFill>
                <a:latin typeface="Times New Roman" panose="02020603050405020304" pitchFamily="18" charset="0"/>
              </a:rPr>
              <a:t>smooth</a:t>
            </a:r>
            <a:r>
              <a:rPr lang="en-US" dirty="0" smtClean="0">
                <a:latin typeface="Times New Roman" panose="02020603050405020304" pitchFamily="18" charset="0"/>
              </a:rPr>
              <a:t> </a:t>
            </a:r>
            <a:r>
              <a:rPr lang="en-US" b="1" i="1" dirty="0">
                <a:solidFill>
                  <a:srgbClr val="FF7C80"/>
                </a:solidFill>
                <a:latin typeface="Times New Roman" panose="02020603050405020304" pitchFamily="18" charset="0"/>
              </a:rPr>
              <a:t>surface</a:t>
            </a:r>
            <a:r>
              <a:rPr lang="en-US" dirty="0">
                <a:latin typeface="Times New Roman" panose="02020603050405020304" pitchFamily="18" charset="0"/>
              </a:rPr>
              <a:t> have only a </a:t>
            </a:r>
            <a:r>
              <a:rPr lang="en-US" b="1" i="1" dirty="0">
                <a:solidFill>
                  <a:srgbClr val="FF7C80"/>
                </a:solidFill>
                <a:latin typeface="Times New Roman" panose="02020603050405020304" pitchFamily="18" charset="0"/>
              </a:rPr>
              <a:t>moderate</a:t>
            </a:r>
            <a:r>
              <a:rPr lang="en-US" dirty="0">
                <a:latin typeface="Times New Roman" panose="02020603050405020304" pitchFamily="18" charset="0"/>
              </a:rPr>
              <a:t> </a:t>
            </a:r>
            <a:r>
              <a:rPr lang="en-US" b="1" i="1" dirty="0">
                <a:solidFill>
                  <a:srgbClr val="FF7C80"/>
                </a:solidFill>
                <a:latin typeface="Times New Roman" panose="02020603050405020304" pitchFamily="18" charset="0"/>
              </a:rPr>
              <a:t>compressibility</a:t>
            </a:r>
            <a:r>
              <a:rPr lang="en-US" dirty="0">
                <a:latin typeface="Times New Roman" panose="02020603050405020304" pitchFamily="18" charset="0"/>
              </a:rPr>
              <a:t> and the process has a </a:t>
            </a:r>
            <a:r>
              <a:rPr lang="en-US" b="1" i="1" dirty="0">
                <a:solidFill>
                  <a:srgbClr val="FF7C80"/>
                </a:solidFill>
                <a:latin typeface="Times New Roman" panose="02020603050405020304" pitchFamily="18" charset="0"/>
              </a:rPr>
              <a:t>low efficiency with high energy consumption</a:t>
            </a:r>
            <a:r>
              <a:rPr lang="en-US" dirty="0">
                <a:latin typeface="Times New Roman" panose="02020603050405020304" pitchFamily="18" charset="0"/>
              </a:rPr>
              <a:t>. This type of mill is no longer </a:t>
            </a:r>
            <a:r>
              <a:rPr lang="en-US" dirty="0" smtClean="0">
                <a:latin typeface="Times New Roman" panose="02020603050405020304" pitchFamily="18" charset="0"/>
              </a:rPr>
              <a:t>in service</a:t>
            </a:r>
            <a:r>
              <a:rPr lang="en-US" dirty="0">
                <a:latin typeface="Times New Roman" panose="02020603050405020304" pitchFamily="18" charset="0"/>
              </a:rPr>
              <a:t>. </a:t>
            </a:r>
            <a:r>
              <a:rPr lang="en-US" b="1" i="1" dirty="0">
                <a:solidFill>
                  <a:srgbClr val="FF7C80"/>
                </a:solidFill>
                <a:latin typeface="Times New Roman" panose="02020603050405020304" pitchFamily="18" charset="0"/>
              </a:rPr>
              <a:t>New types </a:t>
            </a:r>
            <a:r>
              <a:rPr lang="en-US" dirty="0">
                <a:latin typeface="Times New Roman" panose="02020603050405020304" pitchFamily="18" charset="0"/>
              </a:rPr>
              <a:t>of jet-mills of different design are widely used, but </a:t>
            </a:r>
            <a:r>
              <a:rPr lang="en-US" dirty="0" smtClean="0">
                <a:latin typeface="Times New Roman" panose="02020603050405020304" pitchFamily="18" charset="0"/>
              </a:rPr>
              <a:t>mainly </a:t>
            </a:r>
            <a:r>
              <a:rPr lang="en-US" b="1" i="1" dirty="0">
                <a:solidFill>
                  <a:srgbClr val="FF7C80"/>
                </a:solidFill>
                <a:latin typeface="Times New Roman" panose="02020603050405020304" pitchFamily="18" charset="0"/>
              </a:rPr>
              <a:t>outside the field of powder metallurgy</a:t>
            </a:r>
            <a:r>
              <a:rPr lang="en-US" dirty="0">
                <a:latin typeface="Times New Roman" panose="02020603050405020304" pitchFamily="18" charset="0"/>
              </a:rPr>
              <a:t>.</a:t>
            </a: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40</a:t>
            </a:fld>
            <a:endParaRPr lang="fa-IR" dirty="0"/>
          </a:p>
        </p:txBody>
      </p:sp>
      <p:sp>
        <p:nvSpPr>
          <p:cNvPr id="5" name="Rectangle 4"/>
          <p:cNvSpPr/>
          <p:nvPr/>
        </p:nvSpPr>
        <p:spPr>
          <a:xfrm>
            <a:off x="9580171" y="629602"/>
            <a:ext cx="2262424" cy="4801314"/>
          </a:xfrm>
          <a:prstGeom prst="rect">
            <a:avLst/>
          </a:prstGeom>
        </p:spPr>
        <p:txBody>
          <a:bodyPr wrap="square">
            <a:spAutoFit/>
          </a:bodyPr>
          <a:lstStyle/>
          <a:p>
            <a:pPr algn="just"/>
            <a:r>
              <a:rPr lang="en-US" dirty="0">
                <a:solidFill>
                  <a:srgbClr val="474747"/>
                </a:solidFill>
                <a:latin typeface="Times New Roman" panose="02020603050405020304" pitchFamily="18" charset="0"/>
              </a:rPr>
              <a:t>The term </a:t>
            </a:r>
            <a:r>
              <a:rPr lang="en-US" b="1" i="1" dirty="0">
                <a:solidFill>
                  <a:srgbClr val="669900"/>
                </a:solidFill>
                <a:latin typeface="Times New Roman" panose="02020603050405020304" pitchFamily="18" charset="0"/>
              </a:rPr>
              <a:t>'compressibility</a:t>
            </a:r>
            <a:r>
              <a:rPr lang="en-US" dirty="0">
                <a:solidFill>
                  <a:srgbClr val="474747"/>
                </a:solidFill>
                <a:latin typeface="Times New Roman" panose="02020603050405020304" pitchFamily="18" charset="0"/>
              </a:rPr>
              <a:t>' is defined as </a:t>
            </a:r>
            <a:r>
              <a:rPr lang="en-US" dirty="0">
                <a:solidFill>
                  <a:srgbClr val="040C28"/>
                </a:solidFill>
                <a:latin typeface="Times New Roman" panose="02020603050405020304" pitchFamily="18" charset="0"/>
              </a:rPr>
              <a:t>the ability of a </a:t>
            </a:r>
            <a:r>
              <a:rPr lang="en-US" b="1" i="1" dirty="0">
                <a:solidFill>
                  <a:srgbClr val="669900"/>
                </a:solidFill>
                <a:latin typeface="Times New Roman" panose="02020603050405020304" pitchFamily="18" charset="0"/>
              </a:rPr>
              <a:t>powder to decrease in volume under pressure</a:t>
            </a:r>
            <a:r>
              <a:rPr lang="en-US" dirty="0">
                <a:solidFill>
                  <a:srgbClr val="474747"/>
                </a:solidFill>
                <a:latin typeface="Times New Roman" panose="02020603050405020304" pitchFamily="18" charset="0"/>
              </a:rPr>
              <a:t>, and the term </a:t>
            </a:r>
            <a:r>
              <a:rPr lang="en-US" b="1" i="1" dirty="0">
                <a:solidFill>
                  <a:srgbClr val="00CCFF"/>
                </a:solidFill>
                <a:latin typeface="Times New Roman" panose="02020603050405020304" pitchFamily="18" charset="0"/>
              </a:rPr>
              <a:t>'compactibility' is defined as the ability of the powdered material to be compressed into a tablet of specified strength </a:t>
            </a:r>
            <a:r>
              <a:rPr lang="en-US" dirty="0">
                <a:solidFill>
                  <a:srgbClr val="474747"/>
                </a:solidFill>
                <a:latin typeface="Times New Roman" panose="02020603050405020304" pitchFamily="18" charset="0"/>
              </a:rPr>
              <a:t>(i.e. radial tensile strength or deformation hardness).</a:t>
            </a:r>
            <a:endParaRPr lang="en-US" dirty="0">
              <a:latin typeface="Times New Roman" panose="02020603050405020304" pitchFamily="18" charset="0"/>
            </a:endParaRPr>
          </a:p>
        </p:txBody>
      </p:sp>
    </p:spTree>
    <p:extLst>
      <p:ext uri="{BB962C8B-B14F-4D97-AF65-F5344CB8AC3E}">
        <p14:creationId xmlns:p14="http://schemas.microsoft.com/office/powerpoint/2010/main" val="173979500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2" y="925158"/>
            <a:ext cx="11532198" cy="5637007"/>
          </a:xfrm>
        </p:spPr>
        <p:txBody>
          <a:bodyPr>
            <a:normAutofit fontScale="77500" lnSpcReduction="20000"/>
          </a:bodyPr>
          <a:lstStyle/>
          <a:p>
            <a:pPr marL="0" indent="0" algn="just">
              <a:lnSpc>
                <a:spcPct val="150000"/>
              </a:lnSpc>
              <a:buNone/>
            </a:pPr>
            <a:r>
              <a:rPr lang="en-US" i="1" dirty="0">
                <a:latin typeface="Times New Roman" panose="02020603050405020304" pitchFamily="18" charset="0"/>
              </a:rPr>
              <a:t>Mechanical Alloying</a:t>
            </a:r>
          </a:p>
          <a:p>
            <a:pPr marL="0" indent="0" algn="just">
              <a:lnSpc>
                <a:spcPct val="150000"/>
              </a:lnSpc>
              <a:buNone/>
            </a:pPr>
            <a:r>
              <a:rPr lang="en-US" dirty="0">
                <a:latin typeface="Times New Roman" panose="02020603050405020304" pitchFamily="18" charset="0"/>
              </a:rPr>
              <a:t>Mechanical alloying is a </a:t>
            </a:r>
            <a:r>
              <a:rPr lang="en-US" b="1" i="1" dirty="0">
                <a:solidFill>
                  <a:srgbClr val="00CCFF"/>
                </a:solidFill>
                <a:latin typeface="Times New Roman" panose="02020603050405020304" pitchFamily="18" charset="0"/>
              </a:rPr>
              <a:t>high-energy ball milling process </a:t>
            </a:r>
            <a:r>
              <a:rPr lang="en-US" dirty="0">
                <a:latin typeface="Times New Roman" panose="02020603050405020304" pitchFamily="18" charset="0"/>
              </a:rPr>
              <a:t>for producing </a:t>
            </a:r>
            <a:r>
              <a:rPr lang="en-US" b="1" i="1" dirty="0">
                <a:solidFill>
                  <a:srgbClr val="00CCFF"/>
                </a:solidFill>
                <a:latin typeface="Times New Roman" panose="02020603050405020304" pitchFamily="18" charset="0"/>
              </a:rPr>
              <a:t>composites</a:t>
            </a:r>
            <a:r>
              <a:rPr lang="en-US" dirty="0" smtClean="0">
                <a:latin typeface="Times New Roman" panose="02020603050405020304" pitchFamily="18" charset="0"/>
              </a:rPr>
              <a:t> with </a:t>
            </a:r>
            <a:r>
              <a:rPr lang="en-US" dirty="0">
                <a:latin typeface="Times New Roman" panose="02020603050405020304" pitchFamily="18" charset="0"/>
              </a:rPr>
              <a:t>a </a:t>
            </a:r>
            <a:r>
              <a:rPr lang="en-US" b="1" i="1" dirty="0">
                <a:solidFill>
                  <a:srgbClr val="00CCFF"/>
                </a:solidFill>
                <a:latin typeface="Times New Roman" panose="02020603050405020304" pitchFamily="18" charset="0"/>
              </a:rPr>
              <a:t>controlled</a:t>
            </a:r>
            <a:r>
              <a:rPr lang="en-US" dirty="0">
                <a:latin typeface="Times New Roman" panose="02020603050405020304" pitchFamily="18" charset="0"/>
              </a:rPr>
              <a:t>, even </a:t>
            </a:r>
            <a:r>
              <a:rPr lang="en-US" b="1" i="1" dirty="0">
                <a:solidFill>
                  <a:srgbClr val="00CCFF"/>
                </a:solidFill>
                <a:latin typeface="Times New Roman" panose="02020603050405020304" pitchFamily="18" charset="0"/>
              </a:rPr>
              <a:t>distribution</a:t>
            </a:r>
            <a:r>
              <a:rPr lang="en-US" dirty="0">
                <a:latin typeface="Times New Roman" panose="02020603050405020304" pitchFamily="18" charset="0"/>
              </a:rPr>
              <a:t> </a:t>
            </a:r>
            <a:r>
              <a:rPr lang="en-US" b="1" i="1" dirty="0">
                <a:solidFill>
                  <a:srgbClr val="00CCFF"/>
                </a:solidFill>
                <a:latin typeface="Times New Roman" panose="02020603050405020304" pitchFamily="18" charset="0"/>
              </a:rPr>
              <a:t>of a second phase </a:t>
            </a:r>
            <a:r>
              <a:rPr lang="en-US" dirty="0">
                <a:latin typeface="Times New Roman" panose="02020603050405020304" pitchFamily="18" charset="0"/>
              </a:rPr>
              <a:t>in a </a:t>
            </a:r>
            <a:r>
              <a:rPr lang="en-US" b="1" i="1" dirty="0">
                <a:solidFill>
                  <a:srgbClr val="00CCFF"/>
                </a:solidFill>
                <a:latin typeface="Times New Roman" panose="02020603050405020304" pitchFamily="18" charset="0"/>
              </a:rPr>
              <a:t>metallic</a:t>
            </a:r>
            <a:r>
              <a:rPr lang="en-US" dirty="0" smtClean="0">
                <a:latin typeface="Times New Roman" panose="02020603050405020304" pitchFamily="18" charset="0"/>
              </a:rPr>
              <a:t> matrix</a:t>
            </a:r>
            <a:r>
              <a:rPr lang="en-US" dirty="0">
                <a:latin typeface="Times New Roman" panose="02020603050405020304" pitchFamily="18" charset="0"/>
              </a:rPr>
              <a:t>. It was first published in 1970 and introduced in the context of </a:t>
            </a:r>
            <a:r>
              <a:rPr lang="en-US" dirty="0" smtClean="0">
                <a:latin typeface="Times New Roman" panose="02020603050405020304" pitchFamily="18" charset="0"/>
              </a:rPr>
              <a:t>developing </a:t>
            </a:r>
            <a:r>
              <a:rPr lang="en-US" b="1" i="1" dirty="0">
                <a:solidFill>
                  <a:srgbClr val="00CCFF"/>
                </a:solidFill>
                <a:latin typeface="Times New Roman" panose="02020603050405020304" pitchFamily="18" charset="0"/>
              </a:rPr>
              <a:t>dispersion-strengthened alloys </a:t>
            </a:r>
            <a:r>
              <a:rPr lang="en-US" dirty="0">
                <a:latin typeface="Times New Roman" panose="02020603050405020304" pitchFamily="18" charset="0"/>
              </a:rPr>
              <a:t>(see section 11.9.3), in </a:t>
            </a:r>
            <a:r>
              <a:rPr lang="en-US" dirty="0" smtClean="0">
                <a:latin typeface="Times New Roman" panose="02020603050405020304" pitchFamily="18" charset="0"/>
              </a:rPr>
              <a:t>which strengthening </a:t>
            </a:r>
            <a:r>
              <a:rPr lang="en-US" dirty="0">
                <a:latin typeface="Times New Roman" panose="02020603050405020304" pitchFamily="18" charset="0"/>
              </a:rPr>
              <a:t>by precipitations and dispersed oxides is combined. The </a:t>
            </a:r>
            <a:r>
              <a:rPr lang="en-US" dirty="0" smtClean="0">
                <a:latin typeface="Times New Roman" panose="02020603050405020304" pitchFamily="18" charset="0"/>
              </a:rPr>
              <a:t>process enables </a:t>
            </a:r>
            <a:r>
              <a:rPr lang="en-US" dirty="0">
                <a:latin typeface="Times New Roman" panose="02020603050405020304" pitchFamily="18" charset="0"/>
              </a:rPr>
              <a:t>the development of special microstructures essential for </a:t>
            </a:r>
            <a:r>
              <a:rPr lang="en-US" dirty="0" smtClean="0">
                <a:latin typeface="Times New Roman" panose="02020603050405020304" pitchFamily="18" charset="0"/>
              </a:rPr>
              <a:t>achieving good </a:t>
            </a:r>
            <a:r>
              <a:rPr lang="en-US" dirty="0">
                <a:latin typeface="Times New Roman" panose="02020603050405020304" pitchFamily="18" charset="0"/>
              </a:rPr>
              <a:t>high-temperature mechanical properties in multiphase </a:t>
            </a:r>
            <a:r>
              <a:rPr lang="en-US" dirty="0" smtClean="0">
                <a:latin typeface="Times New Roman" panose="02020603050405020304" pitchFamily="18" charset="0"/>
              </a:rPr>
              <a:t>powder metallurgy </a:t>
            </a:r>
            <a:r>
              <a:rPr lang="en-US" dirty="0">
                <a:latin typeface="Times New Roman" panose="02020603050405020304" pitchFamily="18" charset="0"/>
              </a:rPr>
              <a:t>materials. In particular, the </a:t>
            </a:r>
            <a:r>
              <a:rPr lang="en-US" b="1" i="1" dirty="0">
                <a:solidFill>
                  <a:srgbClr val="00CC00"/>
                </a:solidFill>
                <a:latin typeface="Times New Roman" panose="02020603050405020304" pitchFamily="18" charset="0"/>
              </a:rPr>
              <a:t>distribution of a non-metallic phase </a:t>
            </a:r>
            <a:r>
              <a:rPr lang="en-US" b="1" i="1" dirty="0" smtClean="0">
                <a:solidFill>
                  <a:srgbClr val="00CC00"/>
                </a:solidFill>
                <a:latin typeface="Times New Roman" panose="02020603050405020304" pitchFamily="18" charset="0"/>
              </a:rPr>
              <a:t>in a </a:t>
            </a:r>
            <a:r>
              <a:rPr lang="en-US" b="1" i="1" dirty="0">
                <a:solidFill>
                  <a:srgbClr val="00CC00"/>
                </a:solidFill>
                <a:latin typeface="Times New Roman" panose="02020603050405020304" pitchFamily="18" charset="0"/>
              </a:rPr>
              <a:t>metallic, ductile matrix can be homogenized to a degree</a:t>
            </a:r>
            <a:r>
              <a:rPr lang="en-US" dirty="0">
                <a:latin typeface="Times New Roman" panose="02020603050405020304" pitchFamily="18" charset="0"/>
              </a:rPr>
              <a:t>, which can </a:t>
            </a:r>
            <a:r>
              <a:rPr lang="en-US" dirty="0" smtClean="0">
                <a:latin typeface="Times New Roman" panose="02020603050405020304" pitchFamily="18" charset="0"/>
              </a:rPr>
              <a:t>be achieved </a:t>
            </a:r>
            <a:r>
              <a:rPr lang="en-US" dirty="0">
                <a:latin typeface="Times New Roman" panose="02020603050405020304" pitchFamily="18" charset="0"/>
              </a:rPr>
              <a:t>otherwise only by chemical means. Also </a:t>
            </a:r>
            <a:r>
              <a:rPr lang="en-US" b="1" i="1" dirty="0">
                <a:solidFill>
                  <a:srgbClr val="FF0000"/>
                </a:solidFill>
                <a:latin typeface="Times New Roman" panose="02020603050405020304" pitchFamily="18" charset="0"/>
              </a:rPr>
              <a:t>chemical reactions and formation of solid solutions </a:t>
            </a:r>
            <a:r>
              <a:rPr lang="en-US" dirty="0">
                <a:latin typeface="Times New Roman" panose="02020603050405020304" pitchFamily="18" charset="0"/>
              </a:rPr>
              <a:t>can be obtained, in such cases the term </a:t>
            </a:r>
            <a:r>
              <a:rPr lang="en-US" b="1" i="1" dirty="0">
                <a:solidFill>
                  <a:srgbClr val="FF0000"/>
                </a:solidFill>
                <a:latin typeface="Times New Roman" panose="02020603050405020304" pitchFamily="18" charset="0"/>
              </a:rPr>
              <a:t>'reaction milling' </a:t>
            </a:r>
            <a:r>
              <a:rPr lang="en-US" dirty="0">
                <a:latin typeface="Times New Roman" panose="02020603050405020304" pitchFamily="18" charset="0"/>
              </a:rPr>
              <a:t>is </a:t>
            </a:r>
            <a:r>
              <a:rPr lang="en-US" dirty="0" smtClean="0">
                <a:latin typeface="Times New Roman" panose="02020603050405020304" pitchFamily="18" charset="0"/>
              </a:rPr>
              <a:t>used. </a:t>
            </a:r>
            <a:r>
              <a:rPr lang="en-US" b="1" i="1" dirty="0" smtClean="0">
                <a:solidFill>
                  <a:srgbClr val="FF0000"/>
                </a:solidFill>
                <a:latin typeface="Times New Roman" panose="02020603050405020304" pitchFamily="18" charset="0"/>
              </a:rPr>
              <a:t>The </a:t>
            </a:r>
            <a:r>
              <a:rPr lang="en-US" b="1" i="1" dirty="0">
                <a:solidFill>
                  <a:srgbClr val="FF0000"/>
                </a:solidFill>
                <a:latin typeface="Times New Roman" panose="02020603050405020304" pitchFamily="18" charset="0"/>
              </a:rPr>
              <a:t>process consists of long period milling of mixtures, in which the </a:t>
            </a:r>
            <a:r>
              <a:rPr lang="en-US" b="1" i="1" dirty="0" smtClean="0">
                <a:solidFill>
                  <a:srgbClr val="FF0000"/>
                </a:solidFill>
                <a:latin typeface="Times New Roman" panose="02020603050405020304" pitchFamily="18" charset="0"/>
              </a:rPr>
              <a:t>main component </a:t>
            </a:r>
            <a:r>
              <a:rPr lang="en-US" b="1" i="1" dirty="0">
                <a:solidFill>
                  <a:srgbClr val="FF0000"/>
                </a:solidFill>
                <a:latin typeface="Times New Roman" panose="02020603050405020304" pitchFamily="18" charset="0"/>
              </a:rPr>
              <a:t>(later the matrix) is ductile.</a:t>
            </a:r>
            <a:endParaRPr lang="fa-IR" sz="2400" b="1" i="1" dirty="0" smtClean="0">
              <a:solidFill>
                <a:srgbClr val="FF0000"/>
              </a:solidFill>
              <a:latin typeface="Times New Roman" panose="02020603050405020304" pitchFamily="18" charset="0"/>
              <a:cs typeface="+mj-cs"/>
            </a:endParaRPr>
          </a:p>
          <a:p>
            <a:pPr marL="0" indent="0" algn="just">
              <a:lnSpc>
                <a:spcPct val="150000"/>
              </a:lnSpc>
              <a:buNone/>
            </a:pPr>
            <a:endParaRPr lang="fa-IR" sz="2400" dirty="0" smtClean="0">
              <a:latin typeface="Times New Roman" panose="02020603050405020304" pitchFamily="18" charset="0"/>
              <a:cs typeface="+mj-cs"/>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41</a:t>
            </a:fld>
            <a:endParaRPr lang="fa-IR" dirty="0"/>
          </a:p>
        </p:txBody>
      </p:sp>
    </p:spTree>
    <p:extLst>
      <p:ext uri="{BB962C8B-B14F-4D97-AF65-F5344CB8AC3E}">
        <p14:creationId xmlns:p14="http://schemas.microsoft.com/office/powerpoint/2010/main" val="300119109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6366" y="751300"/>
            <a:ext cx="11532198" cy="5637007"/>
          </a:xfrm>
        </p:spPr>
        <p:txBody>
          <a:bodyPr>
            <a:normAutofit/>
          </a:bodyPr>
          <a:lstStyle/>
          <a:p>
            <a:pPr marL="0" indent="0" algn="just">
              <a:lnSpc>
                <a:spcPct val="150000"/>
              </a:lnSpc>
              <a:buNone/>
            </a:pPr>
            <a:r>
              <a:rPr lang="en-US" sz="2000" dirty="0">
                <a:latin typeface="Times New Roman" panose="02020603050405020304" pitchFamily="18" charset="0"/>
              </a:rPr>
              <a:t>As a result of the </a:t>
            </a:r>
            <a:r>
              <a:rPr lang="en-US" sz="2000" b="1" i="1" dirty="0">
                <a:solidFill>
                  <a:srgbClr val="FF0000"/>
                </a:solidFill>
                <a:latin typeface="Times New Roman" panose="02020603050405020304" pitchFamily="18" charset="0"/>
              </a:rPr>
              <a:t>permanent </a:t>
            </a:r>
            <a:r>
              <a:rPr lang="en-US" sz="2000" b="1" i="1" dirty="0" smtClean="0">
                <a:solidFill>
                  <a:srgbClr val="FF0000"/>
                </a:solidFill>
                <a:latin typeface="Times New Roman" panose="02020603050405020304" pitchFamily="18" charset="0"/>
              </a:rPr>
              <a:t>high energy </a:t>
            </a:r>
            <a:r>
              <a:rPr lang="en-US" sz="2000" b="1" i="1" dirty="0">
                <a:solidFill>
                  <a:srgbClr val="FF0000"/>
                </a:solidFill>
                <a:latin typeface="Times New Roman" panose="02020603050405020304" pitchFamily="18" charset="0"/>
              </a:rPr>
              <a:t>ball-powder interaction </a:t>
            </a:r>
            <a:r>
              <a:rPr lang="en-US" sz="2000" dirty="0">
                <a:latin typeface="Times New Roman" panose="02020603050405020304" pitchFamily="18" charset="0"/>
              </a:rPr>
              <a:t>(Fig. 2.8) the </a:t>
            </a:r>
            <a:r>
              <a:rPr lang="en-US" sz="2000" b="1" i="1" dirty="0">
                <a:solidFill>
                  <a:srgbClr val="FF0000"/>
                </a:solidFill>
                <a:latin typeface="Times New Roman" panose="02020603050405020304" pitchFamily="18" charset="0"/>
              </a:rPr>
              <a:t>ductile phase </a:t>
            </a:r>
            <a:r>
              <a:rPr lang="en-US" sz="2000" dirty="0">
                <a:latin typeface="Times New Roman" panose="02020603050405020304" pitchFamily="18" charset="0"/>
              </a:rPr>
              <a:t>undergoes a </a:t>
            </a:r>
            <a:r>
              <a:rPr lang="en-US" sz="2000" b="1" i="1" dirty="0" smtClean="0">
                <a:solidFill>
                  <a:srgbClr val="FF0000"/>
                </a:solidFill>
                <a:latin typeface="Times New Roman" panose="02020603050405020304" pitchFamily="18" charset="0"/>
              </a:rPr>
              <a:t>continuous cycle </a:t>
            </a:r>
            <a:r>
              <a:rPr lang="en-US" sz="2000" b="1" i="1" dirty="0">
                <a:solidFill>
                  <a:srgbClr val="FF0000"/>
                </a:solidFill>
                <a:latin typeface="Times New Roman" panose="02020603050405020304" pitchFamily="18" charset="0"/>
              </a:rPr>
              <a:t>of plastic deformation</a:t>
            </a:r>
            <a:r>
              <a:rPr lang="en-US" sz="2000" dirty="0">
                <a:latin typeface="Times New Roman" panose="02020603050405020304" pitchFamily="18" charset="0"/>
              </a:rPr>
              <a:t>, </a:t>
            </a:r>
            <a:r>
              <a:rPr lang="en-US" sz="2000" b="1" i="1" dirty="0">
                <a:solidFill>
                  <a:srgbClr val="FF0000"/>
                </a:solidFill>
                <a:latin typeface="Times New Roman" panose="02020603050405020304" pitchFamily="18" charset="0"/>
              </a:rPr>
              <a:t>fracture</a:t>
            </a:r>
            <a:r>
              <a:rPr lang="en-US" sz="2000" dirty="0">
                <a:latin typeface="Times New Roman" panose="02020603050405020304" pitchFamily="18" charset="0"/>
              </a:rPr>
              <a:t> and </a:t>
            </a:r>
            <a:r>
              <a:rPr lang="en-US" sz="2000" b="1" i="1" dirty="0">
                <a:solidFill>
                  <a:srgbClr val="FF0000"/>
                </a:solidFill>
                <a:latin typeface="Times New Roman" panose="02020603050405020304" pitchFamily="18" charset="0"/>
              </a:rPr>
              <a:t>re-welding</a:t>
            </a:r>
            <a:r>
              <a:rPr lang="en-US" sz="2000" dirty="0">
                <a:latin typeface="Times New Roman" panose="02020603050405020304" pitchFamily="18" charset="0"/>
              </a:rPr>
              <a:t> processes, </a:t>
            </a:r>
            <a:r>
              <a:rPr lang="en-US" sz="2000" dirty="0" smtClean="0">
                <a:latin typeface="Times New Roman" panose="02020603050405020304" pitchFamily="18" charset="0"/>
              </a:rPr>
              <a:t>by which </a:t>
            </a:r>
            <a:r>
              <a:rPr lang="en-US" sz="2000" dirty="0">
                <a:latin typeface="Times New Roman" panose="02020603050405020304" pitchFamily="18" charset="0"/>
              </a:rPr>
              <a:t>the </a:t>
            </a:r>
            <a:r>
              <a:rPr lang="en-US" sz="2000" b="1" i="1" dirty="0">
                <a:solidFill>
                  <a:srgbClr val="FF0000"/>
                </a:solidFill>
                <a:latin typeface="Times New Roman" panose="02020603050405020304" pitchFamily="18" charset="0"/>
              </a:rPr>
              <a:t>fine</a:t>
            </a:r>
            <a:r>
              <a:rPr lang="en-US" sz="2000" dirty="0">
                <a:latin typeface="Times New Roman" panose="02020603050405020304" pitchFamily="18" charset="0"/>
              </a:rPr>
              <a:t> </a:t>
            </a:r>
            <a:r>
              <a:rPr lang="en-US" sz="2000" b="1" i="1" dirty="0" err="1">
                <a:solidFill>
                  <a:srgbClr val="FF0000"/>
                </a:solidFill>
                <a:latin typeface="Times New Roman" panose="02020603050405020304" pitchFamily="18" charset="0"/>
              </a:rPr>
              <a:t>dispersoids</a:t>
            </a:r>
            <a:r>
              <a:rPr lang="en-US" sz="2000" dirty="0">
                <a:latin typeface="Times New Roman" panose="02020603050405020304" pitchFamily="18" charset="0"/>
              </a:rPr>
              <a:t> are implanted step-by-step into the </a:t>
            </a:r>
            <a:r>
              <a:rPr lang="en-US" sz="2000" b="1" i="1" dirty="0">
                <a:solidFill>
                  <a:srgbClr val="FF0000"/>
                </a:solidFill>
                <a:latin typeface="Times New Roman" panose="02020603050405020304" pitchFamily="18" charset="0"/>
              </a:rPr>
              <a:t>interior</a:t>
            </a:r>
            <a:r>
              <a:rPr lang="en-US" sz="2000" dirty="0">
                <a:latin typeface="Times New Roman" panose="02020603050405020304" pitchFamily="18" charset="0"/>
              </a:rPr>
              <a:t> of </a:t>
            </a:r>
            <a:r>
              <a:rPr lang="en-US" sz="2000" dirty="0" smtClean="0">
                <a:latin typeface="Times New Roman" panose="02020603050405020304" pitchFamily="18" charset="0"/>
              </a:rPr>
              <a:t>the </a:t>
            </a:r>
            <a:r>
              <a:rPr lang="en-US" sz="2000" b="1" i="1" dirty="0">
                <a:solidFill>
                  <a:srgbClr val="FF0000"/>
                </a:solidFill>
                <a:latin typeface="Times New Roman" panose="02020603050405020304" pitchFamily="18" charset="0"/>
              </a:rPr>
              <a:t>ductile</a:t>
            </a:r>
            <a:r>
              <a:rPr lang="en-US" sz="2000" dirty="0" smtClean="0">
                <a:latin typeface="Times New Roman" panose="02020603050405020304" pitchFamily="18" charset="0"/>
              </a:rPr>
              <a:t> </a:t>
            </a:r>
            <a:r>
              <a:rPr lang="en-US" sz="2000" b="1" i="1" dirty="0">
                <a:solidFill>
                  <a:srgbClr val="FF0000"/>
                </a:solidFill>
                <a:latin typeface="Times New Roman" panose="02020603050405020304" pitchFamily="18" charset="0"/>
              </a:rPr>
              <a:t>phase</a:t>
            </a:r>
            <a:r>
              <a:rPr lang="en-US" sz="2000" dirty="0">
                <a:latin typeface="Times New Roman" panose="02020603050405020304" pitchFamily="18" charset="0"/>
              </a:rPr>
              <a:t>. This can be understood as a three stage process. In the </a:t>
            </a:r>
            <a:r>
              <a:rPr lang="en-US" sz="2000" dirty="0" smtClean="0">
                <a:latin typeface="Times New Roman" panose="02020603050405020304" pitchFamily="18" charset="0"/>
              </a:rPr>
              <a:t>first stage </a:t>
            </a:r>
            <a:r>
              <a:rPr lang="en-US" sz="2000" b="1" i="1" dirty="0">
                <a:solidFill>
                  <a:srgbClr val="CC00CC"/>
                </a:solidFill>
                <a:latin typeface="Times New Roman" panose="02020603050405020304" pitchFamily="18" charset="0"/>
              </a:rPr>
              <a:t>strong particle deformation ('</a:t>
            </a:r>
            <a:r>
              <a:rPr lang="en-US" sz="2000" b="1" i="1" dirty="0" err="1">
                <a:solidFill>
                  <a:srgbClr val="CC00CC"/>
                </a:solidFill>
                <a:latin typeface="Times New Roman" panose="02020603050405020304" pitchFamily="18" charset="0"/>
              </a:rPr>
              <a:t>miniforging</a:t>
            </a:r>
            <a:r>
              <a:rPr lang="en-US" sz="2000" b="1" i="1" dirty="0">
                <a:solidFill>
                  <a:srgbClr val="CC00CC"/>
                </a:solidFill>
                <a:latin typeface="Times New Roman" panose="02020603050405020304" pitchFamily="18" charset="0"/>
              </a:rPr>
              <a:t>') </a:t>
            </a:r>
            <a:r>
              <a:rPr lang="en-US" sz="2000" dirty="0">
                <a:latin typeface="Times New Roman" panose="02020603050405020304" pitchFamily="18" charset="0"/>
              </a:rPr>
              <a:t>and </a:t>
            </a:r>
            <a:r>
              <a:rPr lang="en-US" sz="2000" b="1" i="1" dirty="0">
                <a:solidFill>
                  <a:srgbClr val="CC00CC"/>
                </a:solidFill>
                <a:latin typeface="Times New Roman" panose="02020603050405020304" pitchFamily="18" charset="0"/>
              </a:rPr>
              <a:t>welding</a:t>
            </a:r>
            <a:r>
              <a:rPr lang="en-US" sz="2000" dirty="0">
                <a:latin typeface="Times New Roman" panose="02020603050405020304" pitchFamily="18" charset="0"/>
              </a:rPr>
              <a:t> of particles </a:t>
            </a:r>
            <a:r>
              <a:rPr lang="en-US" sz="2000" dirty="0" smtClean="0">
                <a:latin typeface="Times New Roman" panose="02020603050405020304" pitchFamily="18" charset="0"/>
              </a:rPr>
              <a:t>are dominant</a:t>
            </a:r>
            <a:r>
              <a:rPr lang="en-US" sz="2000" dirty="0">
                <a:latin typeface="Times New Roman" panose="02020603050405020304" pitchFamily="18" charset="0"/>
              </a:rPr>
              <a:t>, while the </a:t>
            </a:r>
            <a:r>
              <a:rPr lang="en-US" sz="2000" b="1" i="1" dirty="0" err="1">
                <a:solidFill>
                  <a:srgbClr val="CC00CC"/>
                </a:solidFill>
                <a:latin typeface="Times New Roman" panose="02020603050405020304" pitchFamily="18" charset="0"/>
              </a:rPr>
              <a:t>dispersoid</a:t>
            </a:r>
            <a:r>
              <a:rPr lang="en-US" sz="2000" dirty="0">
                <a:latin typeface="Times New Roman" panose="02020603050405020304" pitchFamily="18" charset="0"/>
              </a:rPr>
              <a:t> is </a:t>
            </a:r>
            <a:r>
              <a:rPr lang="en-US" sz="2000" b="1" i="1" dirty="0">
                <a:solidFill>
                  <a:srgbClr val="CC00CC"/>
                </a:solidFill>
                <a:latin typeface="Times New Roman" panose="02020603050405020304" pitchFamily="18" charset="0"/>
              </a:rPr>
              <a:t>forced to cover the steadily increased surface of the ductile phase</a:t>
            </a:r>
            <a:r>
              <a:rPr lang="en-US" sz="2000" dirty="0">
                <a:latin typeface="Times New Roman" panose="02020603050405020304" pitchFamily="18" charset="0"/>
              </a:rPr>
              <a:t>, which </a:t>
            </a:r>
            <a:r>
              <a:rPr lang="en-US" sz="2000" b="1" i="1" dirty="0" err="1">
                <a:solidFill>
                  <a:srgbClr val="CC00CC"/>
                </a:solidFill>
                <a:latin typeface="Times New Roman" panose="02020603050405020304" pitchFamily="18" charset="0"/>
              </a:rPr>
              <a:t>embrittles</a:t>
            </a:r>
            <a:r>
              <a:rPr lang="en-US" sz="2000" dirty="0">
                <a:latin typeface="Times New Roman" panose="02020603050405020304" pitchFamily="18" charset="0"/>
              </a:rPr>
              <a:t> </a:t>
            </a:r>
            <a:r>
              <a:rPr lang="en-US" sz="2000" b="1" i="1" dirty="0">
                <a:solidFill>
                  <a:srgbClr val="CC00CC"/>
                </a:solidFill>
                <a:latin typeface="Times New Roman" panose="02020603050405020304" pitchFamily="18" charset="0"/>
              </a:rPr>
              <a:t>continuously</a:t>
            </a:r>
            <a:r>
              <a:rPr lang="en-US" sz="2000" dirty="0">
                <a:latin typeface="Times New Roman" panose="02020603050405020304" pitchFamily="18" charset="0"/>
              </a:rPr>
              <a:t>. During the </a:t>
            </a:r>
            <a:r>
              <a:rPr lang="en-US" sz="2000" dirty="0" smtClean="0">
                <a:latin typeface="Times New Roman" panose="02020603050405020304" pitchFamily="18" charset="0"/>
              </a:rPr>
              <a:t>second stage </a:t>
            </a:r>
            <a:r>
              <a:rPr lang="en-US" sz="2000" dirty="0">
                <a:latin typeface="Times New Roman" panose="02020603050405020304" pitchFamily="18" charset="0"/>
              </a:rPr>
              <a:t>the </a:t>
            </a:r>
            <a:r>
              <a:rPr lang="en-US" sz="2000" b="1" i="1" dirty="0">
                <a:solidFill>
                  <a:srgbClr val="00B0F0"/>
                </a:solidFill>
                <a:latin typeface="Times New Roman" panose="02020603050405020304" pitchFamily="18" charset="0"/>
              </a:rPr>
              <a:t>large </a:t>
            </a:r>
            <a:r>
              <a:rPr lang="en-US" sz="2000" b="1" i="1" dirty="0" smtClean="0">
                <a:solidFill>
                  <a:srgbClr val="00B0F0"/>
                </a:solidFill>
                <a:latin typeface="Times New Roman" panose="02020603050405020304" pitchFamily="18" charset="0"/>
              </a:rPr>
              <a:t>lamellar-like particles </a:t>
            </a:r>
            <a:r>
              <a:rPr lang="en-US" sz="2000" b="1" i="1" dirty="0">
                <a:solidFill>
                  <a:srgbClr val="00B0F0"/>
                </a:solidFill>
                <a:latin typeface="Times New Roman" panose="02020603050405020304" pitchFamily="18" charset="0"/>
              </a:rPr>
              <a:t>formed are fractured</a:t>
            </a:r>
            <a:r>
              <a:rPr lang="en-US" sz="2000" dirty="0">
                <a:latin typeface="Times New Roman" panose="02020603050405020304" pitchFamily="18" charset="0"/>
              </a:rPr>
              <a:t>, forming again </a:t>
            </a:r>
            <a:r>
              <a:rPr lang="en-US" sz="2000" b="1" i="1" dirty="0">
                <a:solidFill>
                  <a:srgbClr val="00B0F0"/>
                </a:solidFill>
                <a:latin typeface="Times New Roman" panose="02020603050405020304" pitchFamily="18" charset="0"/>
              </a:rPr>
              <a:t>new</a:t>
            </a:r>
            <a:r>
              <a:rPr lang="en-US" sz="2000" dirty="0" smtClean="0">
                <a:latin typeface="Times New Roman" panose="02020603050405020304" pitchFamily="18" charset="0"/>
              </a:rPr>
              <a:t> </a:t>
            </a:r>
            <a:r>
              <a:rPr lang="en-US" sz="2000" b="1" i="1" dirty="0">
                <a:solidFill>
                  <a:srgbClr val="00B0F0"/>
                </a:solidFill>
                <a:latin typeface="Times New Roman" panose="02020603050405020304" pitchFamily="18" charset="0"/>
              </a:rPr>
              <a:t>surfaces</a:t>
            </a:r>
            <a:r>
              <a:rPr lang="en-US" sz="2000" dirty="0">
                <a:latin typeface="Times New Roman" panose="02020603050405020304" pitchFamily="18" charset="0"/>
              </a:rPr>
              <a:t>, which may </a:t>
            </a:r>
            <a:r>
              <a:rPr lang="en-US" sz="2000" b="1" i="1" dirty="0">
                <a:solidFill>
                  <a:srgbClr val="00B0F0"/>
                </a:solidFill>
                <a:latin typeface="Times New Roman" panose="02020603050405020304" pitchFamily="18" charset="0"/>
              </a:rPr>
              <a:t>pick up more of the </a:t>
            </a:r>
            <a:r>
              <a:rPr lang="en-US" sz="2000" b="1" i="1" dirty="0" err="1">
                <a:solidFill>
                  <a:srgbClr val="00B0F0"/>
                </a:solidFill>
                <a:latin typeface="Times New Roman" panose="02020603050405020304" pitchFamily="18" charset="0"/>
              </a:rPr>
              <a:t>dispersoid</a:t>
            </a:r>
            <a:r>
              <a:rPr lang="en-US" sz="2000" b="1" i="1" dirty="0">
                <a:solidFill>
                  <a:srgbClr val="00B0F0"/>
                </a:solidFill>
                <a:latin typeface="Times New Roman" panose="02020603050405020304" pitchFamily="18" charset="0"/>
              </a:rPr>
              <a:t> particles</a:t>
            </a:r>
            <a:r>
              <a:rPr lang="en-US" sz="2000" dirty="0">
                <a:latin typeface="Times New Roman" panose="02020603050405020304" pitchFamily="18" charset="0"/>
              </a:rPr>
              <a:t>, </a:t>
            </a:r>
            <a:r>
              <a:rPr lang="en-US" sz="2000" b="1" i="1" dirty="0">
                <a:solidFill>
                  <a:srgbClr val="00B0F0"/>
                </a:solidFill>
                <a:latin typeface="Times New Roman" panose="02020603050405020304" pitchFamily="18" charset="0"/>
              </a:rPr>
              <a:t>re-weld and form finer lamellae </a:t>
            </a:r>
            <a:r>
              <a:rPr lang="en-US" sz="2000" dirty="0">
                <a:latin typeface="Times New Roman" panose="02020603050405020304" pitchFamily="18" charset="0"/>
              </a:rPr>
              <a:t>(Fig. 2.9). </a:t>
            </a:r>
            <a:r>
              <a:rPr lang="en-US" sz="2000" dirty="0" smtClean="0">
                <a:latin typeface="Times New Roman" panose="02020603050405020304" pitchFamily="18" charset="0"/>
              </a:rPr>
              <a:t>An </a:t>
            </a:r>
            <a:r>
              <a:rPr lang="en-US" sz="2000" b="1" i="1" dirty="0" smtClean="0">
                <a:solidFill>
                  <a:srgbClr val="00B050"/>
                </a:solidFill>
                <a:latin typeface="Times New Roman" panose="02020603050405020304" pitchFamily="18" charset="0"/>
              </a:rPr>
              <a:t>equilibrium </a:t>
            </a:r>
            <a:r>
              <a:rPr lang="en-US" sz="2000" b="1" i="1" dirty="0">
                <a:solidFill>
                  <a:srgbClr val="00B050"/>
                </a:solidFill>
                <a:latin typeface="Times New Roman" panose="02020603050405020304" pitchFamily="18" charset="0"/>
              </a:rPr>
              <a:t>between deformation and </a:t>
            </a:r>
            <a:r>
              <a:rPr lang="en-US" sz="2000" b="1" i="1" dirty="0" smtClean="0">
                <a:solidFill>
                  <a:srgbClr val="00B050"/>
                </a:solidFill>
                <a:latin typeface="Times New Roman" panose="02020603050405020304" pitchFamily="18" charset="0"/>
              </a:rPr>
              <a:t>welding on </a:t>
            </a:r>
            <a:r>
              <a:rPr lang="en-US" sz="2000" b="1" i="1" dirty="0">
                <a:solidFill>
                  <a:srgbClr val="00B050"/>
                </a:solidFill>
                <a:latin typeface="Times New Roman" panose="02020603050405020304" pitchFamily="18" charset="0"/>
              </a:rPr>
              <a:t>the one hand and fracturing</a:t>
            </a:r>
            <a:r>
              <a:rPr lang="en-US" sz="2000" dirty="0">
                <a:latin typeface="Times New Roman" panose="02020603050405020304" pitchFamily="18" charset="0"/>
              </a:rPr>
              <a:t> on the other is reached (more or </a:t>
            </a:r>
            <a:r>
              <a:rPr lang="en-US" sz="2000" dirty="0" smtClean="0">
                <a:latin typeface="Times New Roman" panose="02020603050405020304" pitchFamily="18" charset="0"/>
              </a:rPr>
              <a:t>less) during </a:t>
            </a:r>
            <a:r>
              <a:rPr lang="en-US" sz="2000" dirty="0">
                <a:latin typeface="Times New Roman" panose="02020603050405020304" pitchFamily="18" charset="0"/>
              </a:rPr>
              <a:t>the third stage, </a:t>
            </a:r>
            <a:r>
              <a:rPr lang="en-US" sz="2000" dirty="0" smtClean="0">
                <a:latin typeface="Times New Roman" panose="02020603050405020304" pitchFamily="18" charset="0"/>
              </a:rPr>
              <a:t>while </a:t>
            </a:r>
            <a:r>
              <a:rPr lang="en-US" sz="2000" b="1" i="1" dirty="0" err="1">
                <a:solidFill>
                  <a:srgbClr val="00B050"/>
                </a:solidFill>
                <a:latin typeface="Times New Roman" panose="02020603050405020304" pitchFamily="18" charset="0"/>
              </a:rPr>
              <a:t>homogenisation</a:t>
            </a:r>
            <a:r>
              <a:rPr lang="en-US" sz="2000" dirty="0" smtClean="0">
                <a:latin typeface="Times New Roman" panose="02020603050405020304" pitchFamily="18" charset="0"/>
              </a:rPr>
              <a:t> </a:t>
            </a:r>
            <a:r>
              <a:rPr lang="en-US" sz="2000" dirty="0">
                <a:latin typeface="Times New Roman" panose="02020603050405020304" pitchFamily="18" charset="0"/>
              </a:rPr>
              <a:t>proceeds, and the </a:t>
            </a:r>
            <a:r>
              <a:rPr lang="en-US" sz="2000" b="1" i="1" dirty="0">
                <a:solidFill>
                  <a:srgbClr val="00B050"/>
                </a:solidFill>
                <a:latin typeface="Times New Roman" panose="02020603050405020304" pitchFamily="18" charset="0"/>
              </a:rPr>
              <a:t>mechanical alloying </a:t>
            </a:r>
            <a:r>
              <a:rPr lang="en-US" sz="2000" dirty="0">
                <a:latin typeface="Times New Roman" panose="02020603050405020304" pitchFamily="18" charset="0"/>
              </a:rPr>
              <a:t>process </a:t>
            </a:r>
            <a:r>
              <a:rPr lang="en-US" sz="2000" b="1" i="1" dirty="0">
                <a:solidFill>
                  <a:srgbClr val="00B050"/>
                </a:solidFill>
                <a:latin typeface="Times New Roman" panose="02020603050405020304" pitchFamily="18" charset="0"/>
              </a:rPr>
              <a:t>terminates</a:t>
            </a:r>
            <a:r>
              <a:rPr lang="en-US" sz="2000" dirty="0">
                <a:latin typeface="Times New Roman" panose="02020603050405020304" pitchFamily="18" charset="0"/>
              </a:rPr>
              <a:t>. </a:t>
            </a:r>
            <a:endParaRPr lang="fa-IR" sz="2000" dirty="0">
              <a:latin typeface="Times New Roman" panose="02020603050405020304" pitchFamily="18" charset="0"/>
              <a:cs typeface="+mj-cs"/>
            </a:endParaRPr>
          </a:p>
          <a:p>
            <a:pPr marL="0" indent="0" algn="just">
              <a:lnSpc>
                <a:spcPct val="150000"/>
              </a:lnSpc>
              <a:buNone/>
            </a:pPr>
            <a:endParaRPr lang="en-US" sz="2000" dirty="0" smtClean="0">
              <a:latin typeface="Times New Roman" panose="02020603050405020304" pitchFamily="18" charset="0"/>
              <a:cs typeface="+mj-cs"/>
            </a:endParaRPr>
          </a:p>
          <a:p>
            <a:pPr marL="0" indent="0" algn="just">
              <a:lnSpc>
                <a:spcPct val="150000"/>
              </a:lnSpc>
              <a:buNone/>
            </a:pPr>
            <a:endParaRPr lang="en-US" sz="2000" dirty="0" smtClean="0">
              <a:latin typeface="Times New Roman" panose="02020603050405020304" pitchFamily="18" charset="0"/>
              <a:cs typeface="+mj-cs"/>
            </a:endParaRPr>
          </a:p>
          <a:p>
            <a:pPr marL="0" indent="0" algn="just">
              <a:lnSpc>
                <a:spcPct val="150000"/>
              </a:lnSpc>
              <a:buNone/>
            </a:pPr>
            <a:endParaRPr lang="en-US" sz="2000" dirty="0" smtClean="0">
              <a:latin typeface="Times New Roman" panose="02020603050405020304" pitchFamily="18" charset="0"/>
              <a:cs typeface="+mj-cs"/>
            </a:endParaRPr>
          </a:p>
          <a:p>
            <a:pPr marL="0" indent="0" algn="just">
              <a:lnSpc>
                <a:spcPct val="150000"/>
              </a:lnSpc>
              <a:buNone/>
            </a:pPr>
            <a:endParaRPr lang="en-US" sz="20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42</a:t>
            </a:fld>
            <a:endParaRPr lang="fa-IR" dirty="0"/>
          </a:p>
        </p:txBody>
      </p:sp>
      <p:pic>
        <p:nvPicPr>
          <p:cNvPr id="5" name="Picture 4"/>
          <p:cNvPicPr>
            <a:picLocks noChangeAspect="1"/>
          </p:cNvPicPr>
          <p:nvPr/>
        </p:nvPicPr>
        <p:blipFill>
          <a:blip r:embed="rId2"/>
          <a:stretch>
            <a:fillRect/>
          </a:stretch>
        </p:blipFill>
        <p:spPr>
          <a:xfrm>
            <a:off x="1496864" y="4976099"/>
            <a:ext cx="3528619" cy="1578792"/>
          </a:xfrm>
          <a:prstGeom prst="rect">
            <a:avLst/>
          </a:prstGeom>
        </p:spPr>
      </p:pic>
      <p:pic>
        <p:nvPicPr>
          <p:cNvPr id="6" name="Picture 5"/>
          <p:cNvPicPr>
            <a:picLocks noChangeAspect="1"/>
          </p:cNvPicPr>
          <p:nvPr/>
        </p:nvPicPr>
        <p:blipFill>
          <a:blip r:embed="rId3"/>
          <a:stretch>
            <a:fillRect/>
          </a:stretch>
        </p:blipFill>
        <p:spPr>
          <a:xfrm>
            <a:off x="5698825" y="5073459"/>
            <a:ext cx="4373022" cy="1565598"/>
          </a:xfrm>
          <a:prstGeom prst="rect">
            <a:avLst/>
          </a:prstGeom>
        </p:spPr>
      </p:pic>
    </p:spTree>
    <p:extLst>
      <p:ext uri="{BB962C8B-B14F-4D97-AF65-F5344CB8AC3E}">
        <p14:creationId xmlns:p14="http://schemas.microsoft.com/office/powerpoint/2010/main" val="389010418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2" y="925158"/>
            <a:ext cx="11532198" cy="5637007"/>
          </a:xfrm>
        </p:spPr>
        <p:txBody>
          <a:bodyPr>
            <a:normAutofit fontScale="92500" lnSpcReduction="20000"/>
          </a:bodyPr>
          <a:lstStyle/>
          <a:p>
            <a:pPr marL="0" indent="0" algn="just">
              <a:lnSpc>
                <a:spcPct val="150000"/>
              </a:lnSpc>
              <a:buNone/>
            </a:pPr>
            <a:r>
              <a:rPr lang="en-US" sz="2400" dirty="0">
                <a:latin typeface="Times New Roman" panose="02020603050405020304" pitchFamily="18" charset="0"/>
                <a:cs typeface="+mj-cs"/>
              </a:rPr>
              <a:t>A considerable </a:t>
            </a:r>
            <a:r>
              <a:rPr lang="en-US" sz="2400" b="1" i="1" dirty="0">
                <a:solidFill>
                  <a:srgbClr val="FF0000"/>
                </a:solidFill>
                <a:latin typeface="Times New Roman" panose="02020603050405020304" pitchFamily="18" charset="0"/>
                <a:cs typeface="+mj-cs"/>
              </a:rPr>
              <a:t>initial coarsening of the ductile phase </a:t>
            </a:r>
            <a:r>
              <a:rPr lang="en-US" sz="2400" dirty="0">
                <a:latin typeface="Times New Roman" panose="02020603050405020304" pitchFamily="18" charset="0"/>
                <a:cs typeface="+mj-cs"/>
              </a:rPr>
              <a:t>can take place, when the </a:t>
            </a:r>
            <a:r>
              <a:rPr lang="en-US" sz="2400" b="1" i="1" dirty="0">
                <a:solidFill>
                  <a:srgbClr val="FF0000"/>
                </a:solidFill>
                <a:latin typeface="Times New Roman" panose="02020603050405020304" pitchFamily="18" charset="0"/>
                <a:cs typeface="+mj-cs"/>
              </a:rPr>
              <a:t>starting</a:t>
            </a:r>
            <a:r>
              <a:rPr lang="en-US" sz="2400" dirty="0">
                <a:latin typeface="Times New Roman" panose="02020603050405020304" pitchFamily="18" charset="0"/>
                <a:cs typeface="+mj-cs"/>
              </a:rPr>
              <a:t> </a:t>
            </a:r>
            <a:r>
              <a:rPr lang="en-US" sz="2400" b="1" i="1" dirty="0">
                <a:solidFill>
                  <a:srgbClr val="FF0000"/>
                </a:solidFill>
                <a:latin typeface="Times New Roman" panose="02020603050405020304" pitchFamily="18" charset="0"/>
                <a:cs typeface="+mj-cs"/>
              </a:rPr>
              <a:t>particle</a:t>
            </a:r>
            <a:r>
              <a:rPr lang="en-US" sz="2400" dirty="0">
                <a:latin typeface="Times New Roman" panose="02020603050405020304" pitchFamily="18" charset="0"/>
                <a:cs typeface="+mj-cs"/>
              </a:rPr>
              <a:t> </a:t>
            </a:r>
            <a:r>
              <a:rPr lang="en-US" sz="2400" b="1" i="1" dirty="0">
                <a:solidFill>
                  <a:srgbClr val="FF0000"/>
                </a:solidFill>
                <a:latin typeface="Times New Roman" panose="02020603050405020304" pitchFamily="18" charset="0"/>
                <a:cs typeface="+mj-cs"/>
              </a:rPr>
              <a:t>size</a:t>
            </a:r>
            <a:r>
              <a:rPr lang="en-US" sz="2400" dirty="0">
                <a:latin typeface="Times New Roman" panose="02020603050405020304" pitchFamily="18" charset="0"/>
                <a:cs typeface="+mj-cs"/>
              </a:rPr>
              <a:t> of the </a:t>
            </a:r>
            <a:r>
              <a:rPr lang="en-US" sz="2400" b="1" i="1" dirty="0">
                <a:solidFill>
                  <a:srgbClr val="FF0000"/>
                </a:solidFill>
                <a:latin typeface="Times New Roman" panose="02020603050405020304" pitchFamily="18" charset="0"/>
                <a:cs typeface="+mj-cs"/>
              </a:rPr>
              <a:t>metal</a:t>
            </a:r>
            <a:r>
              <a:rPr lang="en-US" sz="2400" dirty="0">
                <a:latin typeface="Times New Roman" panose="02020603050405020304" pitchFamily="18" charset="0"/>
                <a:cs typeface="+mj-cs"/>
              </a:rPr>
              <a:t> </a:t>
            </a:r>
            <a:r>
              <a:rPr lang="en-US" sz="2400" b="1" i="1" dirty="0">
                <a:solidFill>
                  <a:srgbClr val="FF0000"/>
                </a:solidFill>
                <a:latin typeface="Times New Roman" panose="02020603050405020304" pitchFamily="18" charset="0"/>
                <a:cs typeface="+mj-cs"/>
              </a:rPr>
              <a:t>powder</a:t>
            </a:r>
            <a:r>
              <a:rPr lang="en-US" sz="2400" dirty="0">
                <a:latin typeface="Times New Roman" panose="02020603050405020304" pitchFamily="18" charset="0"/>
                <a:cs typeface="+mj-cs"/>
              </a:rPr>
              <a:t> is </a:t>
            </a:r>
            <a:r>
              <a:rPr lang="en-US" sz="2400" b="1" i="1" dirty="0">
                <a:solidFill>
                  <a:srgbClr val="FF0000"/>
                </a:solidFill>
                <a:latin typeface="Times New Roman" panose="02020603050405020304" pitchFamily="18" charset="0"/>
                <a:cs typeface="+mj-cs"/>
              </a:rPr>
              <a:t>very fine </a:t>
            </a:r>
            <a:r>
              <a:rPr lang="en-US" sz="2400" dirty="0">
                <a:latin typeface="Times New Roman" panose="02020603050405020304" pitchFamily="18" charset="0"/>
                <a:cs typeface="+mj-cs"/>
              </a:rPr>
              <a:t>(see Fig. 10), while </a:t>
            </a:r>
            <a:r>
              <a:rPr lang="en-US" sz="2400" b="1" i="1" dirty="0" smtClean="0">
                <a:solidFill>
                  <a:srgbClr val="FF0000"/>
                </a:solidFill>
                <a:latin typeface="Times New Roman" panose="02020603050405020304" pitchFamily="18" charset="0"/>
                <a:cs typeface="+mj-cs"/>
              </a:rPr>
              <a:t>crystallite </a:t>
            </a:r>
            <a:r>
              <a:rPr lang="en-US" sz="2400" b="1" i="1" dirty="0">
                <a:solidFill>
                  <a:srgbClr val="FF0000"/>
                </a:solidFill>
                <a:latin typeface="Times New Roman" panose="02020603050405020304" pitchFamily="18" charset="0"/>
                <a:cs typeface="+mj-cs"/>
              </a:rPr>
              <a:t>size decreases</a:t>
            </a:r>
            <a:r>
              <a:rPr lang="en-US" sz="2400" dirty="0">
                <a:latin typeface="Times New Roman" panose="02020603050405020304" pitchFamily="18" charset="0"/>
                <a:cs typeface="+mj-cs"/>
              </a:rPr>
              <a:t>. Very </a:t>
            </a:r>
            <a:r>
              <a:rPr lang="en-US" sz="2400" b="1" i="1" dirty="0">
                <a:solidFill>
                  <a:srgbClr val="0033CC"/>
                </a:solidFill>
                <a:latin typeface="Times New Roman" panose="02020603050405020304" pitchFamily="18" charset="0"/>
                <a:cs typeface="+mj-cs"/>
              </a:rPr>
              <a:t>effective mechanical alloying has been achieved by </a:t>
            </a:r>
            <a:r>
              <a:rPr lang="en-US" sz="2400" b="1" i="1" dirty="0" err="1">
                <a:solidFill>
                  <a:srgbClr val="0033CC"/>
                </a:solidFill>
                <a:latin typeface="Times New Roman" panose="02020603050405020304" pitchFamily="18" charset="0"/>
                <a:cs typeface="+mj-cs"/>
              </a:rPr>
              <a:t>attritor</a:t>
            </a:r>
            <a:r>
              <a:rPr lang="en-US" sz="2400" b="1" i="1" dirty="0">
                <a:solidFill>
                  <a:srgbClr val="0033CC"/>
                </a:solidFill>
                <a:latin typeface="Times New Roman" panose="02020603050405020304" pitchFamily="18" charset="0"/>
                <a:cs typeface="+mj-cs"/>
              </a:rPr>
              <a:t> </a:t>
            </a:r>
            <a:r>
              <a:rPr lang="en-US" sz="2400" b="1" i="1" dirty="0" smtClean="0">
                <a:solidFill>
                  <a:srgbClr val="0033CC"/>
                </a:solidFill>
                <a:latin typeface="Times New Roman" panose="02020603050405020304" pitchFamily="18" charset="0"/>
                <a:cs typeface="+mj-cs"/>
              </a:rPr>
              <a:t>milling</a:t>
            </a:r>
            <a:r>
              <a:rPr lang="en-US" sz="2400" dirty="0" smtClean="0">
                <a:latin typeface="Times New Roman" panose="02020603050405020304" pitchFamily="18" charset="0"/>
                <a:cs typeface="+mj-cs"/>
              </a:rPr>
              <a:t>, but </a:t>
            </a:r>
            <a:r>
              <a:rPr lang="en-US" sz="2400" dirty="0">
                <a:latin typeface="Times New Roman" panose="02020603050405020304" pitchFamily="18" charset="0"/>
                <a:cs typeface="+mj-cs"/>
              </a:rPr>
              <a:t>other, more economic, milling processes can also be successful. </a:t>
            </a:r>
            <a:r>
              <a:rPr lang="en-US" sz="2400" b="1" i="1" dirty="0">
                <a:solidFill>
                  <a:srgbClr val="0033CC"/>
                </a:solidFill>
                <a:latin typeface="Times New Roman" panose="02020603050405020304" pitchFamily="18" charset="0"/>
                <a:cs typeface="+mj-cs"/>
              </a:rPr>
              <a:t>Longer</a:t>
            </a:r>
            <a:r>
              <a:rPr lang="en-US" sz="2400" dirty="0" smtClean="0">
                <a:latin typeface="Times New Roman" panose="02020603050405020304" pitchFamily="18" charset="0"/>
                <a:cs typeface="+mj-cs"/>
              </a:rPr>
              <a:t> </a:t>
            </a:r>
            <a:r>
              <a:rPr lang="en-US" sz="2400" b="1" i="1" dirty="0">
                <a:solidFill>
                  <a:srgbClr val="0033CC"/>
                </a:solidFill>
                <a:latin typeface="Times New Roman" panose="02020603050405020304" pitchFamily="18" charset="0"/>
                <a:cs typeface="+mj-cs"/>
              </a:rPr>
              <a:t>times</a:t>
            </a:r>
            <a:r>
              <a:rPr lang="en-US" sz="2400" dirty="0">
                <a:latin typeface="Times New Roman" panose="02020603050405020304" pitchFamily="18" charset="0"/>
                <a:cs typeface="+mj-cs"/>
              </a:rPr>
              <a:t>, however, have to be allowed with </a:t>
            </a:r>
            <a:r>
              <a:rPr lang="en-US" sz="2400" b="1" i="1" dirty="0">
                <a:solidFill>
                  <a:srgbClr val="0033CC"/>
                </a:solidFill>
                <a:latin typeface="Times New Roman" panose="02020603050405020304" pitchFamily="18" charset="0"/>
                <a:cs typeface="+mj-cs"/>
              </a:rPr>
              <a:t>low energy ball mills</a:t>
            </a:r>
            <a:r>
              <a:rPr lang="en-US" sz="2400" dirty="0">
                <a:latin typeface="Times New Roman" panose="02020603050405020304" pitchFamily="18" charset="0"/>
                <a:cs typeface="+mj-cs"/>
              </a:rPr>
              <a:t>. </a:t>
            </a:r>
            <a:r>
              <a:rPr lang="en-US" sz="2400" b="1" i="1" dirty="0" smtClean="0">
                <a:solidFill>
                  <a:srgbClr val="00CCFF"/>
                </a:solidFill>
                <a:latin typeface="Times New Roman" panose="02020603050405020304" pitchFamily="18" charset="0"/>
                <a:cs typeface="+mj-cs"/>
              </a:rPr>
              <a:t>Mechanical alloying </a:t>
            </a:r>
            <a:r>
              <a:rPr lang="en-US" sz="2400" b="1" i="1" dirty="0">
                <a:solidFill>
                  <a:srgbClr val="00CCFF"/>
                </a:solidFill>
                <a:latin typeface="Times New Roman" panose="02020603050405020304" pitchFamily="18" charset="0"/>
                <a:cs typeface="+mj-cs"/>
              </a:rPr>
              <a:t>is applicable to nearly all combinations of brittle phases (</a:t>
            </a:r>
            <a:r>
              <a:rPr lang="en-US" sz="2400" b="1" i="1" dirty="0" smtClean="0">
                <a:solidFill>
                  <a:srgbClr val="00CCFF"/>
                </a:solidFill>
                <a:latin typeface="Times New Roman" panose="02020603050405020304" pitchFamily="18" charset="0"/>
                <a:cs typeface="+mj-cs"/>
              </a:rPr>
              <a:t>oxides, carbides</a:t>
            </a:r>
            <a:r>
              <a:rPr lang="en-US" sz="2400" b="1" i="1" dirty="0">
                <a:solidFill>
                  <a:srgbClr val="00CCFF"/>
                </a:solidFill>
                <a:latin typeface="Times New Roman" panose="02020603050405020304" pitchFamily="18" charset="0"/>
                <a:cs typeface="+mj-cs"/>
              </a:rPr>
              <a:t>, nitrides, carbon, intermetallics) and ductile metallic </a:t>
            </a:r>
            <a:r>
              <a:rPr lang="en-US" sz="2400" b="1" i="1" dirty="0" smtClean="0">
                <a:solidFill>
                  <a:srgbClr val="00CCFF"/>
                </a:solidFill>
                <a:latin typeface="Times New Roman" panose="02020603050405020304" pitchFamily="18" charset="0"/>
                <a:cs typeface="+mj-cs"/>
              </a:rPr>
              <a:t>powders, which </a:t>
            </a:r>
            <a:r>
              <a:rPr lang="en-US" sz="2400" b="1" i="1" dirty="0">
                <a:solidFill>
                  <a:srgbClr val="00CCFF"/>
                </a:solidFill>
                <a:latin typeface="Times New Roman" panose="02020603050405020304" pitchFamily="18" charset="0"/>
                <a:cs typeface="+mj-cs"/>
              </a:rPr>
              <a:t>demonstrates the possibilities for extensive composite </a:t>
            </a:r>
            <a:r>
              <a:rPr lang="en-US" sz="2400" b="1" i="1" dirty="0" smtClean="0">
                <a:solidFill>
                  <a:srgbClr val="00CCFF"/>
                </a:solidFill>
                <a:latin typeface="Times New Roman" panose="02020603050405020304" pitchFamily="18" charset="0"/>
                <a:cs typeface="+mj-cs"/>
              </a:rPr>
              <a:t>materials development. </a:t>
            </a:r>
            <a:r>
              <a:rPr lang="en-US" sz="2400" dirty="0" smtClean="0">
                <a:latin typeface="Times New Roman" panose="02020603050405020304" pitchFamily="18" charset="0"/>
                <a:cs typeface="+mj-cs"/>
              </a:rPr>
              <a:t>The </a:t>
            </a:r>
            <a:r>
              <a:rPr lang="en-US" sz="2400" dirty="0">
                <a:latin typeface="Times New Roman" panose="02020603050405020304" pitchFamily="18" charset="0"/>
                <a:cs typeface="+mj-cs"/>
              </a:rPr>
              <a:t>process has also been used for the </a:t>
            </a:r>
            <a:r>
              <a:rPr lang="en-US" sz="2400" b="1" i="1" dirty="0" err="1">
                <a:solidFill>
                  <a:srgbClr val="669900"/>
                </a:solidFill>
                <a:latin typeface="Times New Roman" panose="02020603050405020304" pitchFamily="18" charset="0"/>
                <a:cs typeface="+mj-cs"/>
              </a:rPr>
              <a:t>amorphisation</a:t>
            </a:r>
            <a:r>
              <a:rPr lang="en-US" sz="2400" b="1" i="1" dirty="0">
                <a:solidFill>
                  <a:srgbClr val="669900"/>
                </a:solidFill>
                <a:latin typeface="Times New Roman" panose="02020603050405020304" pitchFamily="18" charset="0"/>
                <a:cs typeface="+mj-cs"/>
              </a:rPr>
              <a:t> of metal or </a:t>
            </a:r>
            <a:r>
              <a:rPr lang="en-US" sz="2400" b="1" i="1" dirty="0" smtClean="0">
                <a:solidFill>
                  <a:srgbClr val="669900"/>
                </a:solidFill>
                <a:latin typeface="Times New Roman" panose="02020603050405020304" pitchFamily="18" charset="0"/>
                <a:cs typeface="+mj-cs"/>
              </a:rPr>
              <a:t>alloy powders</a:t>
            </a:r>
            <a:r>
              <a:rPr lang="en-US" sz="2400" dirty="0">
                <a:latin typeface="Times New Roman" panose="02020603050405020304" pitchFamily="18" charset="0"/>
                <a:cs typeface="+mj-cs"/>
              </a:rPr>
              <a:t>, which is of some interest for the manufacture of </a:t>
            </a:r>
            <a:r>
              <a:rPr lang="en-US" sz="2400" b="1" i="1" dirty="0">
                <a:solidFill>
                  <a:srgbClr val="669900"/>
                </a:solidFill>
                <a:latin typeface="Times New Roman" panose="02020603050405020304" pitchFamily="18" charset="0"/>
                <a:cs typeface="+mj-cs"/>
              </a:rPr>
              <a:t>metallic glasses</a:t>
            </a:r>
            <a:r>
              <a:rPr lang="en-US" sz="2400" dirty="0">
                <a:latin typeface="Times New Roman" panose="02020603050405020304" pitchFamily="18" charset="0"/>
                <a:cs typeface="+mj-cs"/>
              </a:rPr>
              <a:t>. </a:t>
            </a:r>
            <a:r>
              <a:rPr lang="en-US" sz="2400" dirty="0" smtClean="0">
                <a:latin typeface="Times New Roman" panose="02020603050405020304" pitchFamily="18" charset="0"/>
                <a:cs typeface="+mj-cs"/>
              </a:rPr>
              <a:t>The </a:t>
            </a:r>
            <a:r>
              <a:rPr lang="en-US" sz="2400" b="1" i="1" dirty="0">
                <a:solidFill>
                  <a:srgbClr val="669900"/>
                </a:solidFill>
                <a:latin typeface="Times New Roman" panose="02020603050405020304" pitchFamily="18" charset="0"/>
                <a:cs typeface="+mj-cs"/>
              </a:rPr>
              <a:t>sintering</a:t>
            </a:r>
            <a:r>
              <a:rPr lang="en-US" sz="2400" dirty="0" smtClean="0">
                <a:latin typeface="Times New Roman" panose="02020603050405020304" pitchFamily="18" charset="0"/>
                <a:cs typeface="+mj-cs"/>
              </a:rPr>
              <a:t> </a:t>
            </a:r>
            <a:r>
              <a:rPr lang="en-US" sz="2400" dirty="0">
                <a:latin typeface="Times New Roman" panose="02020603050405020304" pitchFamily="18" charset="0"/>
                <a:cs typeface="+mj-cs"/>
              </a:rPr>
              <a:t>process, however, has to be carefully adjusted to </a:t>
            </a:r>
            <a:r>
              <a:rPr lang="en-US" sz="2400" b="1" i="1" dirty="0">
                <a:solidFill>
                  <a:srgbClr val="669900"/>
                </a:solidFill>
                <a:latin typeface="Times New Roman" panose="02020603050405020304" pitchFamily="18" charset="0"/>
                <a:cs typeface="+mj-cs"/>
              </a:rPr>
              <a:t>avoid recrystallization </a:t>
            </a:r>
            <a:r>
              <a:rPr lang="en-US" sz="2400" dirty="0" smtClean="0">
                <a:latin typeface="Times New Roman" panose="02020603050405020304" pitchFamily="18" charset="0"/>
                <a:cs typeface="+mj-cs"/>
              </a:rPr>
              <a:t>and </a:t>
            </a:r>
            <a:r>
              <a:rPr lang="en-US" sz="2400" dirty="0">
                <a:latin typeface="Times New Roman" panose="02020603050405020304" pitchFamily="18" charset="0"/>
                <a:cs typeface="+mj-cs"/>
              </a:rPr>
              <a:t>the temperature of the powders must </a:t>
            </a:r>
            <a:r>
              <a:rPr lang="en-US" sz="2400" b="1" i="1" dirty="0" smtClean="0">
                <a:solidFill>
                  <a:srgbClr val="669900"/>
                </a:solidFill>
                <a:latin typeface="Times New Roman" panose="02020603050405020304" pitchFamily="18" charset="0"/>
                <a:cs typeface="+mj-cs"/>
              </a:rPr>
              <a:t>always</a:t>
            </a:r>
            <a:r>
              <a:rPr lang="en-US" sz="2200" b="1" i="1" dirty="0">
                <a:solidFill>
                  <a:srgbClr val="669900"/>
                </a:solidFill>
                <a:latin typeface="Times New Roman" panose="02020603050405020304" pitchFamily="18" charset="0"/>
                <a:cs typeface="+mj-cs"/>
              </a:rPr>
              <a:t> </a:t>
            </a:r>
            <a:r>
              <a:rPr lang="en-US" sz="2400" b="1" i="1" dirty="0" smtClean="0">
                <a:solidFill>
                  <a:srgbClr val="669900"/>
                </a:solidFill>
                <a:latin typeface="Times New Roman" panose="02020603050405020304" pitchFamily="18" charset="0"/>
                <a:cs typeface="+mj-cs"/>
              </a:rPr>
              <a:t>be</a:t>
            </a:r>
            <a:r>
              <a:rPr lang="en-US" sz="2400" dirty="0" smtClean="0">
                <a:latin typeface="Times New Roman" panose="02020603050405020304" pitchFamily="18" charset="0"/>
                <a:cs typeface="+mj-cs"/>
              </a:rPr>
              <a:t> </a:t>
            </a:r>
            <a:r>
              <a:rPr lang="en-US" sz="2200" b="1" i="1" dirty="0">
                <a:solidFill>
                  <a:srgbClr val="669900"/>
                </a:solidFill>
                <a:latin typeface="Times New Roman" panose="02020603050405020304" pitchFamily="18" charset="0"/>
                <a:cs typeface="+mj-cs"/>
              </a:rPr>
              <a:t>below the glass transition temperature (</a:t>
            </a:r>
            <a:r>
              <a:rPr lang="en-US" sz="2200" b="1" i="1" dirty="0" err="1">
                <a:solidFill>
                  <a:srgbClr val="669900"/>
                </a:solidFill>
                <a:latin typeface="Times New Roman" panose="02020603050405020304" pitchFamily="18" charset="0"/>
                <a:cs typeface="+mj-cs"/>
              </a:rPr>
              <a:t>Tg</a:t>
            </a:r>
            <a:r>
              <a:rPr lang="en-US" sz="2200" b="1" i="1" dirty="0">
                <a:solidFill>
                  <a:srgbClr val="669900"/>
                </a:solidFill>
                <a:latin typeface="Times New Roman" panose="02020603050405020304" pitchFamily="18" charset="0"/>
                <a:cs typeface="+mj-cs"/>
              </a:rPr>
              <a:t>). </a:t>
            </a:r>
            <a:r>
              <a:rPr lang="en-US" sz="2400" dirty="0">
                <a:latin typeface="Times New Roman" panose="02020603050405020304" pitchFamily="18" charset="0"/>
                <a:cs typeface="+mj-cs"/>
              </a:rPr>
              <a:t>Mechanical alloying yields amorphous materials </a:t>
            </a:r>
            <a:r>
              <a:rPr lang="en-US" sz="2400" dirty="0" smtClean="0">
                <a:latin typeface="Times New Roman" panose="02020603050405020304" pitchFamily="18" charset="0"/>
                <a:cs typeface="+mj-cs"/>
              </a:rPr>
              <a:t>over broader </a:t>
            </a:r>
            <a:r>
              <a:rPr lang="en-US" sz="2400" dirty="0">
                <a:latin typeface="Times New Roman" panose="02020603050405020304" pitchFamily="18" charset="0"/>
                <a:cs typeface="+mj-cs"/>
              </a:rPr>
              <a:t>composition ranges than other processes such as splat cooling.</a:t>
            </a:r>
          </a:p>
          <a:p>
            <a:pPr marL="0" indent="0" algn="just">
              <a:lnSpc>
                <a:spcPct val="150000"/>
              </a:lnSpc>
              <a:buNone/>
            </a:pPr>
            <a:endParaRPr lang="en-US" sz="2400" dirty="0">
              <a:latin typeface="Times New Roman" panose="02020603050405020304" pitchFamily="18" charset="0"/>
              <a:cs typeface="+mj-cs"/>
            </a:endParaRPr>
          </a:p>
          <a:p>
            <a:pPr marL="0" indent="0" algn="just">
              <a:lnSpc>
                <a:spcPct val="150000"/>
              </a:lnSpc>
              <a:buNone/>
            </a:pPr>
            <a:endParaRPr lang="fa-IR" sz="2400" dirty="0" smtClean="0">
              <a:latin typeface="Times New Roman" panose="02020603050405020304" pitchFamily="18" charset="0"/>
              <a:cs typeface="+mj-cs"/>
            </a:endParaRPr>
          </a:p>
          <a:p>
            <a:pPr marL="0" indent="0" algn="just">
              <a:lnSpc>
                <a:spcPct val="150000"/>
              </a:lnSpc>
              <a:buNone/>
            </a:pPr>
            <a:endParaRPr lang="fa-IR" sz="2400" dirty="0" smtClean="0">
              <a:latin typeface="Times New Roman" panose="02020603050405020304" pitchFamily="18" charset="0"/>
              <a:cs typeface="+mj-cs"/>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43</a:t>
            </a:fld>
            <a:endParaRPr lang="fa-IR" dirty="0"/>
          </a:p>
        </p:txBody>
      </p:sp>
    </p:spTree>
    <p:extLst>
      <p:ext uri="{BB962C8B-B14F-4D97-AF65-F5344CB8AC3E}">
        <p14:creationId xmlns:p14="http://schemas.microsoft.com/office/powerpoint/2010/main" val="235962233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2" y="925158"/>
            <a:ext cx="11532198" cy="5637007"/>
          </a:xfrm>
        </p:spPr>
        <p:txBody>
          <a:bodyPr>
            <a:normAutofit/>
          </a:bodyPr>
          <a:lstStyle/>
          <a:p>
            <a:pPr marL="0" indent="0" algn="just">
              <a:lnSpc>
                <a:spcPct val="150000"/>
              </a:lnSpc>
              <a:buNone/>
            </a:pPr>
            <a:endParaRPr lang="fa-IR" sz="2400" dirty="0" smtClean="0">
              <a:latin typeface="Times New Roman" panose="02020603050405020304" pitchFamily="18" charset="0"/>
              <a:cs typeface="+mj-cs"/>
            </a:endParaRPr>
          </a:p>
          <a:p>
            <a:pPr marL="0" indent="0" algn="just">
              <a:lnSpc>
                <a:spcPct val="150000"/>
              </a:lnSpc>
              <a:buNone/>
            </a:pPr>
            <a:endParaRPr lang="fa-IR" sz="2400" dirty="0" smtClean="0">
              <a:latin typeface="Times New Roman" panose="02020603050405020304" pitchFamily="18" charset="0"/>
              <a:cs typeface="+mj-cs"/>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44</a:t>
            </a:fld>
            <a:endParaRPr lang="fa-IR" dirty="0"/>
          </a:p>
        </p:txBody>
      </p:sp>
      <p:pic>
        <p:nvPicPr>
          <p:cNvPr id="5" name="Picture 4"/>
          <p:cNvPicPr>
            <a:picLocks noChangeAspect="1"/>
          </p:cNvPicPr>
          <p:nvPr/>
        </p:nvPicPr>
        <p:blipFill rotWithShape="1">
          <a:blip r:embed="rId2"/>
          <a:srcRect l="11037" r="11046" b="36613"/>
          <a:stretch/>
        </p:blipFill>
        <p:spPr>
          <a:xfrm>
            <a:off x="2823882" y="925158"/>
            <a:ext cx="4666130" cy="5574524"/>
          </a:xfrm>
          <a:prstGeom prst="rect">
            <a:avLst/>
          </a:prstGeom>
        </p:spPr>
      </p:pic>
    </p:spTree>
    <p:extLst>
      <p:ext uri="{BB962C8B-B14F-4D97-AF65-F5344CB8AC3E}">
        <p14:creationId xmlns:p14="http://schemas.microsoft.com/office/powerpoint/2010/main" val="85912210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2" y="925158"/>
            <a:ext cx="11532198" cy="5637007"/>
          </a:xfrm>
        </p:spPr>
        <p:txBody>
          <a:bodyPr>
            <a:normAutofit fontScale="77500" lnSpcReduction="20000"/>
          </a:bodyPr>
          <a:lstStyle/>
          <a:p>
            <a:pPr marL="0" indent="0" algn="just">
              <a:lnSpc>
                <a:spcPct val="150000"/>
              </a:lnSpc>
              <a:buNone/>
            </a:pPr>
            <a:r>
              <a:rPr lang="en-US" i="1" dirty="0">
                <a:latin typeface="Times New Roman" panose="02020603050405020304" pitchFamily="18" charset="0"/>
              </a:rPr>
              <a:t>Processing of Metal Chips</a:t>
            </a:r>
          </a:p>
          <a:p>
            <a:pPr marL="0" indent="0" algn="just">
              <a:lnSpc>
                <a:spcPct val="150000"/>
              </a:lnSpc>
              <a:buNone/>
            </a:pPr>
            <a:r>
              <a:rPr lang="en-US" b="1" i="1" dirty="0">
                <a:solidFill>
                  <a:srgbClr val="CC00FF"/>
                </a:solidFill>
                <a:latin typeface="Times New Roman" panose="02020603050405020304" pitchFamily="18" charset="0"/>
              </a:rPr>
              <a:t>Metal chips </a:t>
            </a:r>
            <a:r>
              <a:rPr lang="en-US" dirty="0">
                <a:latin typeface="Times New Roman" panose="02020603050405020304" pitchFamily="18" charset="0"/>
              </a:rPr>
              <a:t>produced by </a:t>
            </a:r>
            <a:r>
              <a:rPr lang="en-US" b="1" i="1" dirty="0">
                <a:solidFill>
                  <a:srgbClr val="CC00FF"/>
                </a:solidFill>
                <a:latin typeface="Times New Roman" panose="02020603050405020304" pitchFamily="18" charset="0"/>
              </a:rPr>
              <a:t>cutting</a:t>
            </a:r>
            <a:r>
              <a:rPr lang="en-US" dirty="0">
                <a:latin typeface="Times New Roman" panose="02020603050405020304" pitchFamily="18" charset="0"/>
              </a:rPr>
              <a:t> or </a:t>
            </a:r>
            <a:r>
              <a:rPr lang="en-US" b="1" i="1" dirty="0">
                <a:solidFill>
                  <a:srgbClr val="CC00FF"/>
                </a:solidFill>
                <a:latin typeface="Times New Roman" panose="02020603050405020304" pitchFamily="18" charset="0"/>
              </a:rPr>
              <a:t>milling</a:t>
            </a:r>
            <a:r>
              <a:rPr lang="en-US" dirty="0">
                <a:latin typeface="Times New Roman" panose="02020603050405020304" pitchFamily="18" charset="0"/>
              </a:rPr>
              <a:t> during </a:t>
            </a:r>
            <a:r>
              <a:rPr lang="en-US" b="1" i="1" dirty="0">
                <a:solidFill>
                  <a:srgbClr val="CC00FF"/>
                </a:solidFill>
                <a:latin typeface="Times New Roman" panose="02020603050405020304" pitchFamily="18" charset="0"/>
              </a:rPr>
              <a:t>mass production </a:t>
            </a:r>
            <a:r>
              <a:rPr lang="en-US" dirty="0">
                <a:latin typeface="Times New Roman" panose="02020603050405020304" pitchFamily="18" charset="0"/>
              </a:rPr>
              <a:t>are </a:t>
            </a:r>
            <a:r>
              <a:rPr lang="en-US" dirty="0" smtClean="0">
                <a:latin typeface="Times New Roman" panose="02020603050405020304" pitchFamily="18" charset="0"/>
              </a:rPr>
              <a:t>often treated as </a:t>
            </a:r>
            <a:r>
              <a:rPr lang="en-US" b="1" i="1" dirty="0">
                <a:solidFill>
                  <a:srgbClr val="CC00FF"/>
                </a:solidFill>
                <a:latin typeface="Times New Roman" panose="02020603050405020304" pitchFamily="18" charset="0"/>
              </a:rPr>
              <a:t>scrap</a:t>
            </a:r>
            <a:r>
              <a:rPr lang="en-US" dirty="0">
                <a:latin typeface="Times New Roman" panose="02020603050405020304" pitchFamily="18" charset="0"/>
              </a:rPr>
              <a:t>, because the handling charges exceed their value as raw </a:t>
            </a:r>
            <a:r>
              <a:rPr lang="en-US" dirty="0" smtClean="0">
                <a:latin typeface="Times New Roman" panose="02020603050405020304" pitchFamily="18" charset="0"/>
              </a:rPr>
              <a:t>material. Nevertheless</a:t>
            </a:r>
            <a:r>
              <a:rPr lang="en-US" dirty="0">
                <a:latin typeface="Times New Roman" panose="02020603050405020304" pitchFamily="18" charset="0"/>
              </a:rPr>
              <a:t>, attempts have been made by </a:t>
            </a:r>
            <a:r>
              <a:rPr lang="en-US" b="1" i="1" dirty="0">
                <a:solidFill>
                  <a:srgbClr val="CC00FF"/>
                </a:solidFill>
                <a:latin typeface="Times New Roman" panose="02020603050405020304" pitchFamily="18" charset="0"/>
              </a:rPr>
              <a:t>mechanical processing to re-cycle ferrous and non-ferrous chips</a:t>
            </a:r>
            <a:r>
              <a:rPr lang="en-US" dirty="0">
                <a:latin typeface="Times New Roman" panose="02020603050405020304" pitchFamily="18" charset="0"/>
              </a:rPr>
              <a:t>, from which powders can be produced. This </a:t>
            </a:r>
            <a:r>
              <a:rPr lang="en-US" dirty="0" smtClean="0">
                <a:latin typeface="Times New Roman" panose="02020603050405020304" pitchFamily="18" charset="0"/>
              </a:rPr>
              <a:t>may be </a:t>
            </a:r>
            <a:r>
              <a:rPr lang="en-US" b="1" i="1" dirty="0">
                <a:solidFill>
                  <a:srgbClr val="CC00FF"/>
                </a:solidFill>
                <a:latin typeface="Times New Roman" panose="02020603050405020304" pitchFamily="18" charset="0"/>
              </a:rPr>
              <a:t>economic</a:t>
            </a:r>
            <a:r>
              <a:rPr lang="en-US" dirty="0">
                <a:latin typeface="Times New Roman" panose="02020603050405020304" pitchFamily="18" charset="0"/>
              </a:rPr>
              <a:t> with </a:t>
            </a:r>
            <a:r>
              <a:rPr lang="en-US" b="1" i="1" dirty="0">
                <a:solidFill>
                  <a:srgbClr val="CC00FF"/>
                </a:solidFill>
                <a:latin typeface="Times New Roman" panose="02020603050405020304" pitchFamily="18" charset="0"/>
              </a:rPr>
              <a:t>expensive non-ferrous</a:t>
            </a:r>
            <a:r>
              <a:rPr lang="en-US" dirty="0">
                <a:latin typeface="Times New Roman" panose="02020603050405020304" pitchFamily="18" charset="0"/>
              </a:rPr>
              <a:t> metals and </a:t>
            </a:r>
            <a:r>
              <a:rPr lang="en-US" dirty="0" smtClean="0">
                <a:latin typeface="Times New Roman" panose="02020603050405020304" pitchFamily="18" charset="0"/>
              </a:rPr>
              <a:t>alloys such </a:t>
            </a:r>
            <a:r>
              <a:rPr lang="en-US" dirty="0">
                <a:latin typeface="Times New Roman" panose="02020603050405020304" pitchFamily="18" charset="0"/>
              </a:rPr>
              <a:t>as </a:t>
            </a:r>
            <a:r>
              <a:rPr lang="en-US" b="1" i="1" dirty="0">
                <a:solidFill>
                  <a:srgbClr val="CC00FF"/>
                </a:solidFill>
                <a:latin typeface="Times New Roman" panose="02020603050405020304" pitchFamily="18" charset="0"/>
              </a:rPr>
              <a:t>copper, brass or bronze</a:t>
            </a:r>
            <a:r>
              <a:rPr lang="en-US" dirty="0">
                <a:latin typeface="Times New Roman" panose="02020603050405020304" pitchFamily="18" charset="0"/>
              </a:rPr>
              <a:t>, when the </a:t>
            </a:r>
            <a:r>
              <a:rPr lang="en-US" b="1" i="1" dirty="0">
                <a:solidFill>
                  <a:srgbClr val="CC00FF"/>
                </a:solidFill>
                <a:latin typeface="Times New Roman" panose="02020603050405020304" pitchFamily="18" charset="0"/>
              </a:rPr>
              <a:t>chips can be delivered with low impurity levels</a:t>
            </a:r>
            <a:r>
              <a:rPr lang="en-US" dirty="0">
                <a:latin typeface="Times New Roman" panose="02020603050405020304" pitchFamily="18" charset="0"/>
              </a:rPr>
              <a:t>, in </a:t>
            </a:r>
            <a:r>
              <a:rPr lang="en-US" dirty="0" smtClean="0">
                <a:latin typeface="Times New Roman" panose="02020603050405020304" pitchFamily="18" charset="0"/>
              </a:rPr>
              <a:t>sufficient </a:t>
            </a:r>
            <a:r>
              <a:rPr lang="en-US" b="1" i="1" dirty="0">
                <a:solidFill>
                  <a:srgbClr val="CC00FF"/>
                </a:solidFill>
                <a:latin typeface="Times New Roman" panose="02020603050405020304" pitchFamily="18" charset="0"/>
              </a:rPr>
              <a:t>quantities</a:t>
            </a:r>
            <a:r>
              <a:rPr lang="en-US" dirty="0" smtClean="0">
                <a:latin typeface="Times New Roman" panose="02020603050405020304" pitchFamily="18" charset="0"/>
              </a:rPr>
              <a:t> </a:t>
            </a:r>
            <a:r>
              <a:rPr lang="en-US" dirty="0">
                <a:latin typeface="Times New Roman" panose="02020603050405020304" pitchFamily="18" charset="0"/>
              </a:rPr>
              <a:t>and with </a:t>
            </a:r>
            <a:r>
              <a:rPr lang="en-US" b="1" i="1" dirty="0">
                <a:solidFill>
                  <a:srgbClr val="CC00FF"/>
                </a:solidFill>
                <a:latin typeface="Times New Roman" panose="02020603050405020304" pitchFamily="18" charset="0"/>
              </a:rPr>
              <a:t>uniform quality</a:t>
            </a:r>
            <a:r>
              <a:rPr lang="en-US" dirty="0" smtClean="0">
                <a:latin typeface="Times New Roman" panose="02020603050405020304" pitchFamily="18" charset="0"/>
              </a:rPr>
              <a:t>. The </a:t>
            </a:r>
            <a:r>
              <a:rPr lang="en-US" dirty="0">
                <a:latin typeface="Times New Roman" panose="02020603050405020304" pitchFamily="18" charset="0"/>
              </a:rPr>
              <a:t>process of </a:t>
            </a:r>
            <a:r>
              <a:rPr lang="en-US" b="1" i="1" dirty="0">
                <a:solidFill>
                  <a:srgbClr val="669900"/>
                </a:solidFill>
                <a:latin typeface="Times New Roman" panose="02020603050405020304" pitchFamily="18" charset="0"/>
              </a:rPr>
              <a:t>powder manufacturing from chips</a:t>
            </a:r>
            <a:r>
              <a:rPr lang="en-US" dirty="0">
                <a:latin typeface="Times New Roman" panose="02020603050405020304" pitchFamily="18" charset="0"/>
              </a:rPr>
              <a:t> </a:t>
            </a:r>
            <a:r>
              <a:rPr lang="en-US" dirty="0" smtClean="0">
                <a:latin typeface="Times New Roman" panose="02020603050405020304" pitchFamily="18" charset="0"/>
              </a:rPr>
              <a:t>involves first </a:t>
            </a:r>
            <a:r>
              <a:rPr lang="en-US" b="1" i="1" dirty="0">
                <a:solidFill>
                  <a:srgbClr val="669900"/>
                </a:solidFill>
                <a:latin typeface="Times New Roman" panose="02020603050405020304" pitchFamily="18" charset="0"/>
              </a:rPr>
              <a:t>cleaning from impurities</a:t>
            </a:r>
            <a:r>
              <a:rPr lang="en-US" dirty="0">
                <a:latin typeface="Times New Roman" panose="02020603050405020304" pitchFamily="18" charset="0"/>
              </a:rPr>
              <a:t>. The </a:t>
            </a:r>
            <a:r>
              <a:rPr lang="en-US" dirty="0" smtClean="0">
                <a:latin typeface="Times New Roman" panose="02020603050405020304" pitchFamily="18" charset="0"/>
              </a:rPr>
              <a:t>following </a:t>
            </a:r>
            <a:r>
              <a:rPr lang="en-US" b="1" i="1" dirty="0">
                <a:solidFill>
                  <a:srgbClr val="669900"/>
                </a:solidFill>
                <a:latin typeface="Times New Roman" panose="02020603050405020304" pitchFamily="18" charset="0"/>
              </a:rPr>
              <a:t>fragmentation</a:t>
            </a:r>
            <a:r>
              <a:rPr lang="en-US" dirty="0">
                <a:latin typeface="Times New Roman" panose="02020603050405020304" pitchFamily="18" charset="0"/>
              </a:rPr>
              <a:t>, which is essential in order to get </a:t>
            </a:r>
            <a:r>
              <a:rPr lang="en-US" dirty="0" smtClean="0">
                <a:latin typeface="Times New Roman" panose="02020603050405020304" pitchFamily="18" charset="0"/>
              </a:rPr>
              <a:t>press and- sinter-grade powders</a:t>
            </a:r>
            <a:r>
              <a:rPr lang="en-US" dirty="0">
                <a:latin typeface="Times New Roman" panose="02020603050405020304" pitchFamily="18" charset="0"/>
              </a:rPr>
              <a:t>, is done by </a:t>
            </a:r>
            <a:r>
              <a:rPr lang="en-US" b="1" i="1" dirty="0">
                <a:solidFill>
                  <a:srgbClr val="669900"/>
                </a:solidFill>
                <a:latin typeface="Times New Roman" panose="02020603050405020304" pitchFamily="18" charset="0"/>
              </a:rPr>
              <a:t>high energy (e.g. vibration) ball milling</a:t>
            </a:r>
            <a:r>
              <a:rPr lang="en-US" dirty="0" smtClean="0">
                <a:latin typeface="Times New Roman" panose="02020603050405020304" pitchFamily="18" charset="0"/>
              </a:rPr>
              <a:t>. The </a:t>
            </a:r>
            <a:r>
              <a:rPr lang="en-US" b="1" i="1" dirty="0">
                <a:solidFill>
                  <a:srgbClr val="669900"/>
                </a:solidFill>
                <a:latin typeface="Times New Roman" panose="02020603050405020304" pitchFamily="18" charset="0"/>
              </a:rPr>
              <a:t>cold deformed powders have to be annealed in order to improve their compactibility. </a:t>
            </a:r>
            <a:r>
              <a:rPr lang="en-US" dirty="0">
                <a:latin typeface="Times New Roman" panose="02020603050405020304" pitchFamily="18" charset="0"/>
              </a:rPr>
              <a:t>The process may become more significant in future because </a:t>
            </a:r>
            <a:r>
              <a:rPr lang="en-US" dirty="0" smtClean="0">
                <a:latin typeface="Times New Roman" panose="02020603050405020304" pitchFamily="18" charset="0"/>
              </a:rPr>
              <a:t>of the </a:t>
            </a:r>
            <a:r>
              <a:rPr lang="en-US" dirty="0">
                <a:latin typeface="Times New Roman" panose="02020603050405020304" pitchFamily="18" charset="0"/>
              </a:rPr>
              <a:t>need to conserve raw materials.</a:t>
            </a:r>
            <a:endParaRPr lang="fa-IR" sz="2400" dirty="0" smtClean="0">
              <a:latin typeface="Times New Roman" panose="02020603050405020304" pitchFamily="18" charset="0"/>
              <a:cs typeface="+mj-cs"/>
            </a:endParaRPr>
          </a:p>
          <a:p>
            <a:pPr marL="0" indent="0" algn="just">
              <a:lnSpc>
                <a:spcPct val="150000"/>
              </a:lnSpc>
              <a:buNone/>
            </a:pPr>
            <a:endParaRPr lang="fa-IR" sz="2400" dirty="0" smtClean="0">
              <a:latin typeface="Times New Roman" panose="02020603050405020304" pitchFamily="18" charset="0"/>
              <a:cs typeface="+mj-cs"/>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45</a:t>
            </a:fld>
            <a:endParaRPr lang="fa-IR" dirty="0"/>
          </a:p>
        </p:txBody>
      </p:sp>
    </p:spTree>
    <p:extLst>
      <p:ext uri="{BB962C8B-B14F-4D97-AF65-F5344CB8AC3E}">
        <p14:creationId xmlns:p14="http://schemas.microsoft.com/office/powerpoint/2010/main" val="116336469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796317"/>
          </a:xfrm>
        </p:spPr>
        <p:txBody>
          <a:bodyPr>
            <a:normAutofit fontScale="55000" lnSpcReduction="20000"/>
          </a:bodyPr>
          <a:lstStyle/>
          <a:p>
            <a:pPr marL="0" indent="0" algn="ctr">
              <a:lnSpc>
                <a:spcPct val="170000"/>
              </a:lnSpc>
              <a:buNone/>
            </a:pPr>
            <a:r>
              <a:rPr lang="en-US" sz="3300" i="1" dirty="0" smtClean="0">
                <a:latin typeface="Times New Roman" panose="02020603050405020304" pitchFamily="18" charset="0"/>
                <a:cs typeface="+mj-cs"/>
              </a:rPr>
              <a:t> </a:t>
            </a:r>
            <a:r>
              <a:rPr lang="en-US" sz="3300" b="1" i="1" dirty="0" smtClean="0">
                <a:latin typeface="Times New Roman" panose="02020603050405020304" pitchFamily="18" charset="0"/>
                <a:cs typeface="+mj-cs"/>
              </a:rPr>
              <a:t>Principal Aspects of Atomization</a:t>
            </a:r>
          </a:p>
          <a:p>
            <a:pPr marL="0" indent="0">
              <a:lnSpc>
                <a:spcPct val="170000"/>
              </a:lnSpc>
              <a:buNone/>
            </a:pPr>
            <a:r>
              <a:rPr lang="en-US" sz="3300" b="1" i="1" dirty="0" smtClean="0">
                <a:solidFill>
                  <a:srgbClr val="FF0000"/>
                </a:solidFill>
                <a:latin typeface="Times New Roman" panose="02020603050405020304" pitchFamily="18" charset="0"/>
                <a:cs typeface="+mj-cs"/>
              </a:rPr>
              <a:t>Melt atomization </a:t>
            </a:r>
            <a:r>
              <a:rPr lang="en-US" sz="3300" dirty="0" smtClean="0">
                <a:latin typeface="Times New Roman" panose="02020603050405020304" pitchFamily="18" charset="0"/>
                <a:cs typeface="+mj-cs"/>
              </a:rPr>
              <a:t>is the </a:t>
            </a:r>
            <a:r>
              <a:rPr lang="en-US" sz="3300" b="1" i="1" dirty="0" smtClean="0">
                <a:solidFill>
                  <a:srgbClr val="FF0000"/>
                </a:solidFill>
                <a:latin typeface="Times New Roman" panose="02020603050405020304" pitchFamily="18" charset="0"/>
                <a:cs typeface="+mj-cs"/>
              </a:rPr>
              <a:t>most important production method for metal powders</a:t>
            </a:r>
            <a:r>
              <a:rPr lang="en-US" sz="3300" dirty="0" smtClean="0">
                <a:latin typeface="Times New Roman" panose="02020603050405020304" pitchFamily="18" charset="0"/>
                <a:cs typeface="+mj-cs"/>
              </a:rPr>
              <a:t>. The process generally consists of three stages:</a:t>
            </a:r>
          </a:p>
          <a:p>
            <a:pPr marL="0" indent="0">
              <a:lnSpc>
                <a:spcPct val="170000"/>
              </a:lnSpc>
              <a:buNone/>
            </a:pPr>
            <a:r>
              <a:rPr lang="en-US" sz="3300" dirty="0" smtClean="0">
                <a:latin typeface="Times New Roman" panose="02020603050405020304" pitchFamily="18" charset="0"/>
                <a:cs typeface="+mj-cs"/>
              </a:rPr>
              <a:t>• melting</a:t>
            </a:r>
          </a:p>
          <a:p>
            <a:pPr marL="0" indent="0">
              <a:lnSpc>
                <a:spcPct val="170000"/>
              </a:lnSpc>
              <a:buNone/>
            </a:pPr>
            <a:r>
              <a:rPr lang="en-US" sz="3300" dirty="0" smtClean="0">
                <a:latin typeface="Times New Roman" panose="02020603050405020304" pitchFamily="18" charset="0"/>
                <a:cs typeface="+mj-cs"/>
              </a:rPr>
              <a:t>• atomization (disintegration of the melt into droplets)</a:t>
            </a:r>
          </a:p>
          <a:p>
            <a:pPr marL="0" indent="0">
              <a:lnSpc>
                <a:spcPct val="170000"/>
              </a:lnSpc>
              <a:buNone/>
            </a:pPr>
            <a:r>
              <a:rPr lang="en-US" sz="3300" dirty="0" smtClean="0">
                <a:latin typeface="Times New Roman" panose="02020603050405020304" pitchFamily="18" charset="0"/>
                <a:cs typeface="+mj-cs"/>
              </a:rPr>
              <a:t>• solidification and cooling.</a:t>
            </a:r>
          </a:p>
          <a:p>
            <a:pPr marL="0" indent="0">
              <a:lnSpc>
                <a:spcPct val="170000"/>
              </a:lnSpc>
              <a:buNone/>
            </a:pPr>
            <a:r>
              <a:rPr lang="en-US" sz="3300" dirty="0" smtClean="0">
                <a:latin typeface="Times New Roman" panose="02020603050405020304" pitchFamily="18" charset="0"/>
                <a:cs typeface="+mj-cs"/>
              </a:rPr>
              <a:t>In most cases, </a:t>
            </a:r>
            <a:r>
              <a:rPr lang="en-US" sz="3300" b="1" i="1" dirty="0" smtClean="0">
                <a:solidFill>
                  <a:srgbClr val="00CCFF"/>
                </a:solidFill>
                <a:latin typeface="Times New Roman" panose="02020603050405020304" pitchFamily="18" charset="0"/>
                <a:cs typeface="+mj-cs"/>
              </a:rPr>
              <a:t>additional processing becomes necessary before the powders attain their desired properties</a:t>
            </a:r>
            <a:r>
              <a:rPr lang="en-US" sz="3300" dirty="0" smtClean="0">
                <a:latin typeface="Times New Roman" panose="02020603050405020304" pitchFamily="18" charset="0"/>
                <a:cs typeface="+mj-cs"/>
              </a:rPr>
              <a:t>, e.g., </a:t>
            </a:r>
            <a:r>
              <a:rPr lang="en-US" sz="3300" b="1" i="1" dirty="0" smtClean="0">
                <a:solidFill>
                  <a:srgbClr val="00CCFF"/>
                </a:solidFill>
                <a:latin typeface="Times New Roman" panose="02020603050405020304" pitchFamily="18" charset="0"/>
                <a:cs typeface="+mj-cs"/>
              </a:rPr>
              <a:t>reduction of surface oxides, degassing, size classification</a:t>
            </a:r>
            <a:r>
              <a:rPr lang="en-US" sz="3300" dirty="0" smtClean="0">
                <a:latin typeface="Times New Roman" panose="02020603050405020304" pitchFamily="18" charset="0"/>
                <a:cs typeface="+mj-cs"/>
              </a:rPr>
              <a:t>, etc. For each of the process stages different methods can be used, resulting in a large number of variants. Table 2.1 provides an overview of the present situation. </a:t>
            </a:r>
            <a:r>
              <a:rPr lang="en-US" sz="3300" b="1" i="1" dirty="0" smtClean="0">
                <a:solidFill>
                  <a:srgbClr val="00CCFF"/>
                </a:solidFill>
                <a:latin typeface="Times New Roman" panose="02020603050405020304" pitchFamily="18" charset="0"/>
                <a:cs typeface="+mj-cs"/>
              </a:rPr>
              <a:t>The main classification criterion is the way in which the energy for disintegration is introduced into the melt. </a:t>
            </a:r>
            <a:r>
              <a:rPr lang="en-US" sz="3300" dirty="0" smtClean="0">
                <a:latin typeface="Times New Roman" panose="02020603050405020304" pitchFamily="18" charset="0"/>
                <a:cs typeface="+mj-cs"/>
              </a:rPr>
              <a:t>This can be by </a:t>
            </a:r>
            <a:r>
              <a:rPr lang="en-US" sz="3300" b="1" i="1" dirty="0" smtClean="0">
                <a:solidFill>
                  <a:srgbClr val="00CCFF"/>
                </a:solidFill>
                <a:latin typeface="Times New Roman" panose="02020603050405020304" pitchFamily="18" charset="0"/>
                <a:cs typeface="+mj-cs"/>
              </a:rPr>
              <a:t>capillary forces (melt drop process), mechanical impact (impact disintegration), electrostatic forces (electrodynamic atomization), liquid or gas streams or jets (liquid or gas atomization) , centrifugal forces (centrifugal </a:t>
            </a:r>
            <a:r>
              <a:rPr lang="en-US" sz="3300" b="1" i="1" dirty="0">
                <a:solidFill>
                  <a:srgbClr val="00CCFF"/>
                </a:solidFill>
                <a:latin typeface="Times New Roman" panose="02020603050405020304" pitchFamily="18" charset="0"/>
                <a:cs typeface="+mj-cs"/>
              </a:rPr>
              <a:t>atomization</a:t>
            </a:r>
            <a:r>
              <a:rPr lang="en-US" sz="3300" b="1" i="1" dirty="0" smtClean="0">
                <a:solidFill>
                  <a:srgbClr val="00CCFF"/>
                </a:solidFill>
                <a:latin typeface="Times New Roman" panose="02020603050405020304" pitchFamily="18" charset="0"/>
                <a:cs typeface="+mj-cs"/>
              </a:rPr>
              <a:t>), gas super-saturation of the melt (vacuum </a:t>
            </a:r>
            <a:r>
              <a:rPr lang="en-US" sz="3300" b="1" i="1" dirty="0">
                <a:solidFill>
                  <a:srgbClr val="00CCFF"/>
                </a:solidFill>
                <a:latin typeface="Times New Roman" panose="02020603050405020304" pitchFamily="18" charset="0"/>
              </a:rPr>
              <a:t>atomization</a:t>
            </a:r>
            <a:r>
              <a:rPr lang="en-US" sz="3300" b="1" i="1" dirty="0" smtClean="0">
                <a:solidFill>
                  <a:srgbClr val="00CCFF"/>
                </a:solidFill>
                <a:latin typeface="Times New Roman" panose="02020603050405020304" pitchFamily="18" charset="0"/>
                <a:cs typeface="+mj-cs"/>
              </a:rPr>
              <a:t>), or </a:t>
            </a:r>
            <a:r>
              <a:rPr lang="en-US" sz="3300" b="1" i="1" dirty="0" err="1" smtClean="0">
                <a:solidFill>
                  <a:srgbClr val="00CCFF"/>
                </a:solidFill>
                <a:latin typeface="Times New Roman" panose="02020603050405020304" pitchFamily="18" charset="0"/>
                <a:cs typeface="+mj-cs"/>
              </a:rPr>
              <a:t>ultrasonics</a:t>
            </a:r>
            <a:r>
              <a:rPr lang="en-US" sz="3300" b="1" i="1" dirty="0" smtClean="0">
                <a:solidFill>
                  <a:srgbClr val="00CCFF"/>
                </a:solidFill>
                <a:latin typeface="Times New Roman" panose="02020603050405020304" pitchFamily="18" charset="0"/>
                <a:cs typeface="+mj-cs"/>
              </a:rPr>
              <a:t> (ultrasonic </a:t>
            </a:r>
            <a:r>
              <a:rPr lang="en-US" sz="3300" b="1" i="1" dirty="0">
                <a:solidFill>
                  <a:srgbClr val="00CCFF"/>
                </a:solidFill>
                <a:latin typeface="Times New Roman" panose="02020603050405020304" pitchFamily="18" charset="0"/>
              </a:rPr>
              <a:t>atomization</a:t>
            </a:r>
            <a:r>
              <a:rPr lang="en-US" sz="3300" b="1" i="1" dirty="0" smtClean="0">
                <a:solidFill>
                  <a:srgbClr val="00CCFF"/>
                </a:solidFill>
                <a:latin typeface="Times New Roman" panose="02020603050405020304" pitchFamily="18" charset="0"/>
                <a:cs typeface="+mj-cs"/>
              </a:rPr>
              <a:t>) </a:t>
            </a:r>
            <a:r>
              <a:rPr lang="en-US" sz="3300" i="1" dirty="0" smtClean="0">
                <a:latin typeface="Times New Roman" panose="02020603050405020304" pitchFamily="18" charset="0"/>
                <a:cs typeface="+mj-cs"/>
              </a:rPr>
              <a:t>.</a:t>
            </a:r>
            <a:endParaRPr lang="fa-IR" sz="3300" dirty="0" smtClean="0">
              <a:latin typeface="Times New Roman" panose="02020603050405020304" pitchFamily="18" charset="0"/>
              <a:cs typeface="+mj-cs"/>
            </a:endParaRPr>
          </a:p>
          <a:p>
            <a:pPr algn="just">
              <a:lnSpc>
                <a:spcPct val="170000"/>
              </a:lnSpc>
            </a:pPr>
            <a:endParaRPr lang="fa-IR" sz="2400" dirty="0" smtClean="0">
              <a:latin typeface="Times New Roman" panose="02020603050405020304" pitchFamily="18" charset="0"/>
              <a:cs typeface="+mj-cs"/>
            </a:endParaRPr>
          </a:p>
          <a:p>
            <a:pPr algn="just">
              <a:lnSpc>
                <a:spcPct val="170000"/>
              </a:lnSpc>
            </a:pPr>
            <a:endParaRPr lang="fa-IR" sz="2400" dirty="0">
              <a:latin typeface="Times New Roman" panose="02020603050405020304" pitchFamily="18" charset="0"/>
              <a:cs typeface="+mj-cs"/>
            </a:endParaRPr>
          </a:p>
          <a:p>
            <a:pPr algn="just">
              <a:lnSpc>
                <a:spcPct val="170000"/>
              </a:lnSpc>
            </a:pPr>
            <a:endParaRPr lang="en-US" sz="2400" dirty="0" smtClean="0">
              <a:latin typeface="Times New Roman" panose="02020603050405020304" pitchFamily="18" charset="0"/>
              <a:cs typeface="+mj-cs"/>
            </a:endParaRPr>
          </a:p>
          <a:p>
            <a:pPr algn="just">
              <a:lnSpc>
                <a:spcPct val="170000"/>
              </a:lnSpc>
            </a:pPr>
            <a:endParaRPr lang="en-US" sz="2400" dirty="0" smtClean="0">
              <a:latin typeface="Times New Roman" panose="02020603050405020304" pitchFamily="18" charset="0"/>
              <a:cs typeface="+mj-cs"/>
            </a:endParaRPr>
          </a:p>
          <a:p>
            <a:pPr algn="just">
              <a:lnSpc>
                <a:spcPct val="170000"/>
              </a:lnSpc>
            </a:pPr>
            <a:endParaRPr lang="en-US" sz="2400" dirty="0" smtClean="0">
              <a:latin typeface="Times New Roman" panose="02020603050405020304" pitchFamily="18" charset="0"/>
              <a:cs typeface="+mj-cs"/>
            </a:endParaRPr>
          </a:p>
          <a:p>
            <a:pPr algn="just">
              <a:lnSpc>
                <a:spcPct val="170000"/>
              </a:lnSpc>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46</a:t>
            </a:fld>
            <a:endParaRPr lang="fa-IR" dirty="0"/>
          </a:p>
        </p:txBody>
      </p:sp>
    </p:spTree>
    <p:extLst>
      <p:ext uri="{BB962C8B-B14F-4D97-AF65-F5344CB8AC3E}">
        <p14:creationId xmlns:p14="http://schemas.microsoft.com/office/powerpoint/2010/main" val="43093126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796317"/>
          </a:xfrm>
        </p:spPr>
        <p:txBody>
          <a:bodyPr>
            <a:normAutofit fontScale="70000" lnSpcReduction="20000"/>
          </a:bodyPr>
          <a:lstStyle/>
          <a:p>
            <a:pPr marL="0" indent="0" algn="just">
              <a:lnSpc>
                <a:spcPct val="150000"/>
              </a:lnSpc>
              <a:buNone/>
            </a:pPr>
            <a:r>
              <a:rPr lang="en-US" sz="3000" dirty="0">
                <a:latin typeface="Times New Roman" panose="02020603050405020304" pitchFamily="18" charset="0"/>
              </a:rPr>
              <a:t>In the </a:t>
            </a:r>
            <a:r>
              <a:rPr lang="en-US" sz="3000" b="1" i="1" dirty="0">
                <a:solidFill>
                  <a:srgbClr val="FF0000"/>
                </a:solidFill>
                <a:latin typeface="Times New Roman" panose="02020603050405020304" pitchFamily="18" charset="0"/>
              </a:rPr>
              <a:t>melting stage </a:t>
            </a:r>
            <a:r>
              <a:rPr lang="en-US" sz="3000" dirty="0">
                <a:latin typeface="Times New Roman" panose="02020603050405020304" pitchFamily="18" charset="0"/>
              </a:rPr>
              <a:t>the most </a:t>
            </a:r>
            <a:r>
              <a:rPr lang="en-US" sz="3000" b="1" i="1" dirty="0">
                <a:solidFill>
                  <a:srgbClr val="FF0000"/>
                </a:solidFill>
                <a:latin typeface="Times New Roman" panose="02020603050405020304" pitchFamily="18" charset="0"/>
              </a:rPr>
              <a:t>important criterion </a:t>
            </a:r>
            <a:r>
              <a:rPr lang="en-US" sz="3000" dirty="0">
                <a:latin typeface="Times New Roman" panose="02020603050405020304" pitchFamily="18" charset="0"/>
              </a:rPr>
              <a:t>is whether </a:t>
            </a:r>
            <a:r>
              <a:rPr lang="en-US" sz="3000" b="1" i="1" dirty="0">
                <a:solidFill>
                  <a:srgbClr val="FF0000"/>
                </a:solidFill>
                <a:latin typeface="Times New Roman" panose="02020603050405020304" pitchFamily="18" charset="0"/>
              </a:rPr>
              <a:t>melting and melt distribution </a:t>
            </a:r>
            <a:r>
              <a:rPr lang="en-US" sz="3000" dirty="0">
                <a:latin typeface="Times New Roman" panose="02020603050405020304" pitchFamily="18" charset="0"/>
              </a:rPr>
              <a:t>require a </a:t>
            </a:r>
            <a:r>
              <a:rPr lang="en-US" sz="3000" b="1" i="1" dirty="0">
                <a:solidFill>
                  <a:srgbClr val="FF0000"/>
                </a:solidFill>
                <a:latin typeface="Times New Roman" panose="02020603050405020304" pitchFamily="18" charset="0"/>
              </a:rPr>
              <a:t>crucible</a:t>
            </a:r>
            <a:r>
              <a:rPr lang="en-US" sz="3000" dirty="0">
                <a:latin typeface="Times New Roman" panose="02020603050405020304" pitchFamily="18" charset="0"/>
              </a:rPr>
              <a:t> </a:t>
            </a:r>
            <a:r>
              <a:rPr lang="en-US" sz="3000" b="1" i="1" dirty="0">
                <a:solidFill>
                  <a:srgbClr val="FF0000"/>
                </a:solidFill>
                <a:latin typeface="Times New Roman" panose="02020603050405020304" pitchFamily="18" charset="0"/>
              </a:rPr>
              <a:t>system</a:t>
            </a:r>
            <a:r>
              <a:rPr lang="en-US" sz="3000" dirty="0">
                <a:latin typeface="Times New Roman" panose="02020603050405020304" pitchFamily="18" charset="0"/>
              </a:rPr>
              <a:t> or not. Crucibles are one of </a:t>
            </a:r>
            <a:r>
              <a:rPr lang="en-US" sz="3000" dirty="0" smtClean="0">
                <a:latin typeface="Times New Roman" panose="02020603050405020304" pitchFamily="18" charset="0"/>
              </a:rPr>
              <a:t>the main </a:t>
            </a:r>
            <a:r>
              <a:rPr lang="en-US" sz="3000" dirty="0">
                <a:latin typeface="Times New Roman" panose="02020603050405020304" pitchFamily="18" charset="0"/>
              </a:rPr>
              <a:t>sources for </a:t>
            </a:r>
            <a:r>
              <a:rPr lang="en-US" sz="3000" b="1" i="1" dirty="0">
                <a:solidFill>
                  <a:srgbClr val="FF0000"/>
                </a:solidFill>
                <a:latin typeface="Times New Roman" panose="02020603050405020304" pitchFamily="18" charset="0"/>
              </a:rPr>
              <a:t>contamination</a:t>
            </a:r>
            <a:r>
              <a:rPr lang="en-US" sz="3000" dirty="0">
                <a:latin typeface="Times New Roman" panose="02020603050405020304" pitchFamily="18" charset="0"/>
              </a:rPr>
              <a:t> of </a:t>
            </a:r>
            <a:r>
              <a:rPr lang="en-US" sz="3000" dirty="0" smtClean="0">
                <a:latin typeface="Times New Roman" panose="02020603050405020304" pitchFamily="18" charset="0"/>
              </a:rPr>
              <a:t>atomized </a:t>
            </a:r>
            <a:r>
              <a:rPr lang="en-US" sz="3000" dirty="0">
                <a:latin typeface="Times New Roman" panose="02020603050405020304" pitchFamily="18" charset="0"/>
              </a:rPr>
              <a:t>powders. The </a:t>
            </a:r>
            <a:r>
              <a:rPr lang="en-US" sz="3000" b="1" i="1" dirty="0">
                <a:solidFill>
                  <a:srgbClr val="669900"/>
                </a:solidFill>
                <a:latin typeface="Times New Roman" panose="02020603050405020304" pitchFamily="18" charset="0"/>
              </a:rPr>
              <a:t>second criterion is the heating source</a:t>
            </a:r>
            <a:r>
              <a:rPr lang="en-US" sz="3000" dirty="0">
                <a:latin typeface="Times New Roman" panose="02020603050405020304" pitchFamily="18" charset="0"/>
              </a:rPr>
              <a:t>. Essentially all </a:t>
            </a:r>
            <a:r>
              <a:rPr lang="en-US" sz="3000" dirty="0" smtClean="0">
                <a:latin typeface="Times New Roman" panose="02020603050405020304" pitchFamily="18" charset="0"/>
              </a:rPr>
              <a:t>melting techniques </a:t>
            </a:r>
            <a:r>
              <a:rPr lang="en-US" sz="3000" dirty="0">
                <a:latin typeface="Times New Roman" panose="02020603050405020304" pitchFamily="18" charset="0"/>
              </a:rPr>
              <a:t>known in </a:t>
            </a:r>
            <a:r>
              <a:rPr lang="en-US" sz="3000" dirty="0" smtClean="0">
                <a:latin typeface="Times New Roman" panose="02020603050405020304" pitchFamily="18" charset="0"/>
              </a:rPr>
              <a:t>metallurgy can </a:t>
            </a:r>
            <a:r>
              <a:rPr lang="en-US" sz="3000" dirty="0">
                <a:latin typeface="Times New Roman" panose="02020603050405020304" pitchFamily="18" charset="0"/>
              </a:rPr>
              <a:t>be used, e.g., induction, arc, plasma, and electron-beam melting, </a:t>
            </a:r>
            <a:r>
              <a:rPr lang="en-US" sz="3000" dirty="0" smtClean="0">
                <a:latin typeface="Times New Roman" panose="02020603050405020304" pitchFamily="18" charset="0"/>
              </a:rPr>
              <a:t>but some </a:t>
            </a:r>
            <a:r>
              <a:rPr lang="en-US" sz="3000" dirty="0">
                <a:latin typeface="Times New Roman" panose="02020603050405020304" pitchFamily="18" charset="0"/>
              </a:rPr>
              <a:t>of these may also contribute to </a:t>
            </a:r>
            <a:r>
              <a:rPr lang="en-US" sz="3000" b="1" i="1" dirty="0">
                <a:solidFill>
                  <a:srgbClr val="669900"/>
                </a:solidFill>
                <a:latin typeface="Times New Roman" panose="02020603050405020304" pitchFamily="18" charset="0"/>
              </a:rPr>
              <a:t>contamination, as for example in arc melting</a:t>
            </a:r>
            <a:r>
              <a:rPr lang="en-US" sz="3000" dirty="0">
                <a:latin typeface="Times New Roman" panose="02020603050405020304" pitchFamily="18" charset="0"/>
              </a:rPr>
              <a:t>.</a:t>
            </a:r>
          </a:p>
          <a:p>
            <a:pPr marL="0" indent="0" algn="just">
              <a:lnSpc>
                <a:spcPct val="160000"/>
              </a:lnSpc>
              <a:buNone/>
            </a:pPr>
            <a:r>
              <a:rPr lang="en-US" sz="3000" dirty="0">
                <a:latin typeface="Times New Roman" panose="02020603050405020304" pitchFamily="18" charset="0"/>
              </a:rPr>
              <a:t>During the </a:t>
            </a:r>
            <a:r>
              <a:rPr lang="en-US" sz="3000" dirty="0" smtClean="0">
                <a:latin typeface="Times New Roman" panose="02020603050405020304" pitchFamily="18" charset="0"/>
              </a:rPr>
              <a:t>solidification </a:t>
            </a:r>
            <a:r>
              <a:rPr lang="en-US" sz="3000" dirty="0">
                <a:latin typeface="Times New Roman" panose="02020603050405020304" pitchFamily="18" charset="0"/>
              </a:rPr>
              <a:t>and cooling stage, the </a:t>
            </a:r>
            <a:r>
              <a:rPr lang="en-US" sz="3000" b="1" i="1" dirty="0">
                <a:solidFill>
                  <a:srgbClr val="0033CC"/>
                </a:solidFill>
                <a:latin typeface="Times New Roman" panose="02020603050405020304" pitchFamily="18" charset="0"/>
              </a:rPr>
              <a:t>cooling rate is the </a:t>
            </a:r>
            <a:r>
              <a:rPr lang="en-US" sz="3000" b="1" i="1" dirty="0" smtClean="0">
                <a:solidFill>
                  <a:srgbClr val="0033CC"/>
                </a:solidFill>
                <a:latin typeface="Times New Roman" panose="02020603050405020304" pitchFamily="18" charset="0"/>
              </a:rPr>
              <a:t>controlling parameter</a:t>
            </a:r>
            <a:r>
              <a:rPr lang="en-US" sz="3000" dirty="0">
                <a:latin typeface="Times New Roman" panose="02020603050405020304" pitchFamily="18" charset="0"/>
              </a:rPr>
              <a:t>. This depends, of course, on the </a:t>
            </a:r>
            <a:r>
              <a:rPr lang="en-US" sz="3000" b="1" i="1" dirty="0">
                <a:solidFill>
                  <a:srgbClr val="0033CC"/>
                </a:solidFill>
                <a:latin typeface="Times New Roman" panose="02020603050405020304" pitchFamily="18" charset="0"/>
              </a:rPr>
              <a:t>dimensions of the liquid droplets or solid powder particles</a:t>
            </a:r>
            <a:r>
              <a:rPr lang="en-US" sz="3000" dirty="0">
                <a:latin typeface="Times New Roman" panose="02020603050405020304" pitchFamily="18" charset="0"/>
              </a:rPr>
              <a:t>, and also on the </a:t>
            </a:r>
            <a:r>
              <a:rPr lang="en-US" sz="3000" b="1" i="1" dirty="0">
                <a:solidFill>
                  <a:srgbClr val="0033CC"/>
                </a:solidFill>
                <a:latin typeface="Times New Roman" panose="02020603050405020304" pitchFamily="18" charset="0"/>
              </a:rPr>
              <a:t>type of heat transfer from the particles to the surrounding medium</a:t>
            </a:r>
            <a:r>
              <a:rPr lang="en-US" sz="3000" dirty="0">
                <a:latin typeface="Times New Roman" panose="02020603050405020304" pitchFamily="18" charset="0"/>
              </a:rPr>
              <a:t>. The </a:t>
            </a:r>
            <a:r>
              <a:rPr lang="en-US" sz="3000" b="1" i="1" dirty="0">
                <a:solidFill>
                  <a:srgbClr val="00CC00"/>
                </a:solidFill>
                <a:latin typeface="Times New Roman" panose="02020603050405020304" pitchFamily="18" charset="0"/>
              </a:rPr>
              <a:t>undercooling prior to nucleation and </a:t>
            </a:r>
            <a:r>
              <a:rPr lang="en-US" sz="3000" b="1" i="1" dirty="0" smtClean="0">
                <a:solidFill>
                  <a:srgbClr val="00CC00"/>
                </a:solidFill>
                <a:latin typeface="Times New Roman" panose="02020603050405020304" pitchFamily="18" charset="0"/>
              </a:rPr>
              <a:t>cooling rate </a:t>
            </a:r>
            <a:r>
              <a:rPr lang="en-US" sz="3000" b="1" i="1" dirty="0">
                <a:solidFill>
                  <a:srgbClr val="00CC00"/>
                </a:solidFill>
                <a:latin typeface="Times New Roman" panose="02020603050405020304" pitchFamily="18" charset="0"/>
              </a:rPr>
              <a:t>are the controlling factors </a:t>
            </a:r>
            <a:r>
              <a:rPr lang="en-US" sz="3000" dirty="0">
                <a:latin typeface="Times New Roman" panose="02020603050405020304" pitchFamily="18" charset="0"/>
              </a:rPr>
              <a:t>for determining the </a:t>
            </a:r>
            <a:r>
              <a:rPr lang="en-US" sz="3000" b="1" i="1" dirty="0">
                <a:solidFill>
                  <a:srgbClr val="00CC00"/>
                </a:solidFill>
                <a:latin typeface="Times New Roman" panose="02020603050405020304" pitchFamily="18" charset="0"/>
              </a:rPr>
              <a:t>microstructure of </a:t>
            </a:r>
            <a:r>
              <a:rPr lang="en-US" sz="3000" b="1" i="1" dirty="0" smtClean="0">
                <a:solidFill>
                  <a:srgbClr val="00CC00"/>
                </a:solidFill>
                <a:latin typeface="Times New Roman" panose="02020603050405020304" pitchFamily="18" charset="0"/>
              </a:rPr>
              <a:t>the powder </a:t>
            </a:r>
            <a:r>
              <a:rPr lang="en-US" sz="3000" b="1" i="1" dirty="0">
                <a:solidFill>
                  <a:srgbClr val="00CC00"/>
                </a:solidFill>
                <a:latin typeface="Times New Roman" panose="02020603050405020304" pitchFamily="18" charset="0"/>
              </a:rPr>
              <a:t>particles</a:t>
            </a:r>
            <a:r>
              <a:rPr lang="en-US" sz="3000" dirty="0">
                <a:latin typeface="Times New Roman" panose="02020603050405020304" pitchFamily="18" charset="0"/>
              </a:rPr>
              <a:t>, as well as for the dimensions of the </a:t>
            </a:r>
            <a:r>
              <a:rPr lang="en-US" sz="3000" dirty="0" smtClean="0">
                <a:latin typeface="Times New Roman" panose="02020603050405020304" pitchFamily="18" charset="0"/>
              </a:rPr>
              <a:t>atomization </a:t>
            </a:r>
            <a:r>
              <a:rPr lang="en-US" sz="3000" dirty="0">
                <a:latin typeface="Times New Roman" panose="02020603050405020304" pitchFamily="18" charset="0"/>
              </a:rPr>
              <a:t>unit, </a:t>
            </a:r>
            <a:r>
              <a:rPr lang="en-US" sz="3000" dirty="0" smtClean="0">
                <a:latin typeface="Times New Roman" panose="02020603050405020304" pitchFamily="18" charset="0"/>
              </a:rPr>
              <a:t>which has </a:t>
            </a:r>
            <a:r>
              <a:rPr lang="en-US" sz="3000" dirty="0">
                <a:latin typeface="Times New Roman" panose="02020603050405020304" pitchFamily="18" charset="0"/>
              </a:rPr>
              <a:t>to provide a path, on which the droplets can solidify without touching </a:t>
            </a:r>
            <a:r>
              <a:rPr lang="en-US" sz="3000" dirty="0" smtClean="0">
                <a:latin typeface="Times New Roman" panose="02020603050405020304" pitchFamily="18" charset="0"/>
              </a:rPr>
              <a:t>the unit </a:t>
            </a:r>
            <a:r>
              <a:rPr lang="en-US" sz="3000" dirty="0">
                <a:latin typeface="Times New Roman" panose="02020603050405020304" pitchFamily="18" charset="0"/>
              </a:rPr>
              <a:t>walls or structure. The various melt disintegration methods are </a:t>
            </a:r>
            <a:r>
              <a:rPr lang="en-US" sz="3000" dirty="0" smtClean="0">
                <a:latin typeface="Times New Roman" panose="02020603050405020304" pitchFamily="18" charset="0"/>
              </a:rPr>
              <a:t>explained in </a:t>
            </a:r>
            <a:r>
              <a:rPr lang="en-US" sz="3000" dirty="0">
                <a:latin typeface="Times New Roman" panose="02020603050405020304" pitchFamily="18" charset="0"/>
              </a:rPr>
              <a:t>more detail below.</a:t>
            </a:r>
            <a:endParaRPr lang="fa-IR" sz="3000" dirty="0" smtClean="0">
              <a:latin typeface="Times New Roman" panose="02020603050405020304" pitchFamily="18" charset="0"/>
              <a:cs typeface="+mj-cs"/>
            </a:endParaRPr>
          </a:p>
          <a:p>
            <a:pPr marL="0" indent="0" algn="just">
              <a:lnSpc>
                <a:spcPct val="170000"/>
              </a:lnSpc>
              <a:buNone/>
            </a:pPr>
            <a:endParaRPr lang="fa-IR" sz="2400" dirty="0">
              <a:latin typeface="Times New Roman" panose="02020603050405020304" pitchFamily="18" charset="0"/>
              <a:cs typeface="+mj-cs"/>
            </a:endParaRPr>
          </a:p>
          <a:p>
            <a:pPr marL="0" indent="0" algn="just">
              <a:lnSpc>
                <a:spcPct val="170000"/>
              </a:lnSpc>
              <a:buNone/>
            </a:pPr>
            <a:endParaRPr lang="en-US" sz="2400" dirty="0" smtClean="0">
              <a:latin typeface="Times New Roman" panose="02020603050405020304" pitchFamily="18" charset="0"/>
              <a:cs typeface="+mj-cs"/>
            </a:endParaRPr>
          </a:p>
          <a:p>
            <a:pPr marL="0" indent="0" algn="just">
              <a:lnSpc>
                <a:spcPct val="170000"/>
              </a:lnSpc>
              <a:buNone/>
            </a:pPr>
            <a:endParaRPr lang="en-US" sz="2400" dirty="0" smtClean="0">
              <a:latin typeface="Times New Roman" panose="02020603050405020304" pitchFamily="18" charset="0"/>
              <a:cs typeface="+mj-cs"/>
            </a:endParaRPr>
          </a:p>
          <a:p>
            <a:pPr marL="0" indent="0" algn="just">
              <a:lnSpc>
                <a:spcPct val="170000"/>
              </a:lnSpc>
              <a:buNone/>
            </a:pPr>
            <a:endParaRPr lang="en-US" sz="2400" dirty="0" smtClean="0">
              <a:latin typeface="Times New Roman" panose="02020603050405020304" pitchFamily="18" charset="0"/>
              <a:cs typeface="+mj-cs"/>
            </a:endParaRPr>
          </a:p>
          <a:p>
            <a:pPr marL="0" indent="0" algn="just">
              <a:lnSpc>
                <a:spcPct val="17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47</a:t>
            </a:fld>
            <a:endParaRPr lang="fa-IR" dirty="0"/>
          </a:p>
        </p:txBody>
      </p:sp>
    </p:spTree>
    <p:extLst>
      <p:ext uri="{BB962C8B-B14F-4D97-AF65-F5344CB8AC3E}">
        <p14:creationId xmlns:p14="http://schemas.microsoft.com/office/powerpoint/2010/main" val="293120343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796317"/>
          </a:xfrm>
        </p:spPr>
        <p:txBody>
          <a:bodyPr>
            <a:normAutofit fontScale="92500" lnSpcReduction="20000"/>
          </a:bodyPr>
          <a:lstStyle/>
          <a:p>
            <a:pPr marL="0" indent="0" algn="just">
              <a:lnSpc>
                <a:spcPct val="150000"/>
              </a:lnSpc>
              <a:buNone/>
            </a:pPr>
            <a:r>
              <a:rPr lang="en-US" b="1" i="1" dirty="0">
                <a:solidFill>
                  <a:srgbClr val="FF0000"/>
                </a:solidFill>
                <a:latin typeface="Times New Roman" panose="02020603050405020304" pitchFamily="18" charset="0"/>
              </a:rPr>
              <a:t>Methods Based on Capillary Drop Formation</a:t>
            </a:r>
          </a:p>
          <a:p>
            <a:pPr marL="0" indent="0" algn="just">
              <a:lnSpc>
                <a:spcPct val="150000"/>
              </a:lnSpc>
              <a:buNone/>
            </a:pPr>
            <a:r>
              <a:rPr lang="en-US" dirty="0">
                <a:latin typeface="Times New Roman" panose="02020603050405020304" pitchFamily="18" charset="0"/>
              </a:rPr>
              <a:t>In the </a:t>
            </a:r>
            <a:r>
              <a:rPr lang="en-US" b="1" i="1" dirty="0">
                <a:solidFill>
                  <a:srgbClr val="00CC00"/>
                </a:solidFill>
                <a:latin typeface="Times New Roman" panose="02020603050405020304" pitchFamily="18" charset="0"/>
              </a:rPr>
              <a:t>melt drop process</a:t>
            </a:r>
            <a:r>
              <a:rPr lang="en-US" i="1" dirty="0">
                <a:latin typeface="Times New Roman" panose="02020603050405020304" pitchFamily="18" charset="0"/>
              </a:rPr>
              <a:t>, </a:t>
            </a:r>
            <a:r>
              <a:rPr lang="en-US" dirty="0">
                <a:latin typeface="Times New Roman" panose="02020603050405020304" pitchFamily="18" charset="0"/>
              </a:rPr>
              <a:t>the liquid metal flows vertically through the </a:t>
            </a:r>
            <a:r>
              <a:rPr lang="en-US" b="1" i="1" dirty="0">
                <a:solidFill>
                  <a:srgbClr val="00CC00"/>
                </a:solidFill>
                <a:latin typeface="Times New Roman" panose="02020603050405020304" pitchFamily="18" charset="0"/>
              </a:rPr>
              <a:t>outlet capillary of a tundish</a:t>
            </a:r>
            <a:r>
              <a:rPr lang="en-US" dirty="0">
                <a:latin typeface="Times New Roman" panose="02020603050405020304" pitchFamily="18" charset="0"/>
              </a:rPr>
              <a:t>, which controls the </a:t>
            </a:r>
            <a:r>
              <a:rPr lang="en-US" b="1" i="1" dirty="0">
                <a:solidFill>
                  <a:srgbClr val="00CC00"/>
                </a:solidFill>
                <a:latin typeface="Times New Roman" panose="02020603050405020304" pitchFamily="18" charset="0"/>
              </a:rPr>
              <a:t>melt stream diameter</a:t>
            </a:r>
            <a:r>
              <a:rPr lang="en-US" dirty="0">
                <a:latin typeface="Times New Roman" panose="02020603050405020304" pitchFamily="18" charset="0"/>
              </a:rPr>
              <a:t>, </a:t>
            </a:r>
            <a:r>
              <a:rPr lang="en-US" i="1" dirty="0">
                <a:latin typeface="Times New Roman" panose="02020603050405020304" pitchFamily="18" charset="0"/>
              </a:rPr>
              <a:t>ds. </a:t>
            </a:r>
            <a:r>
              <a:rPr lang="en-US" dirty="0">
                <a:latin typeface="Times New Roman" panose="02020603050405020304" pitchFamily="18" charset="0"/>
              </a:rPr>
              <a:t>The </a:t>
            </a:r>
            <a:r>
              <a:rPr lang="en-US" dirty="0" smtClean="0">
                <a:latin typeface="Times New Roman" panose="02020603050405020304" pitchFamily="18" charset="0"/>
              </a:rPr>
              <a:t>melt stream </a:t>
            </a:r>
            <a:r>
              <a:rPr lang="en-US" b="1" i="1" dirty="0">
                <a:solidFill>
                  <a:srgbClr val="00CC00"/>
                </a:solidFill>
                <a:latin typeface="Times New Roman" panose="02020603050405020304" pitchFamily="18" charset="0"/>
              </a:rPr>
              <a:t>breaks up </a:t>
            </a:r>
            <a:r>
              <a:rPr lang="en-US" dirty="0">
                <a:latin typeface="Times New Roman" panose="02020603050405020304" pitchFamily="18" charset="0"/>
              </a:rPr>
              <a:t>into </a:t>
            </a:r>
            <a:r>
              <a:rPr lang="en-US" b="1" i="1" dirty="0">
                <a:solidFill>
                  <a:srgbClr val="00CC00"/>
                </a:solidFill>
                <a:latin typeface="Times New Roman" panose="02020603050405020304" pitchFamily="18" charset="0"/>
              </a:rPr>
              <a:t>droplets of a diameter </a:t>
            </a:r>
            <a:r>
              <a:rPr lang="en-US" i="1" dirty="0" err="1">
                <a:latin typeface="Times New Roman" panose="02020603050405020304" pitchFamily="18" charset="0"/>
              </a:rPr>
              <a:t>dD</a:t>
            </a:r>
            <a:r>
              <a:rPr lang="en-US" i="1" dirty="0">
                <a:latin typeface="Times New Roman" panose="02020603050405020304" pitchFamily="18" charset="0"/>
              </a:rPr>
              <a:t>, </a:t>
            </a:r>
            <a:r>
              <a:rPr lang="en-US" dirty="0">
                <a:latin typeface="Times New Roman" panose="02020603050405020304" pitchFamily="18" charset="0"/>
              </a:rPr>
              <a:t>which depends mainly on </a:t>
            </a:r>
            <a:r>
              <a:rPr lang="en-US" b="1" i="1" dirty="0" smtClean="0">
                <a:solidFill>
                  <a:srgbClr val="00CC00"/>
                </a:solidFill>
                <a:latin typeface="Times New Roman" panose="02020603050405020304" pitchFamily="18" charset="0"/>
              </a:rPr>
              <a:t>ds</a:t>
            </a:r>
            <a:r>
              <a:rPr lang="en-US" i="1" dirty="0" smtClean="0">
                <a:latin typeface="Times New Roman" panose="02020603050405020304" pitchFamily="18" charset="0"/>
              </a:rPr>
              <a:t>, </a:t>
            </a:r>
            <a:r>
              <a:rPr lang="en-US" dirty="0" smtClean="0">
                <a:latin typeface="Times New Roman" panose="02020603050405020304" pitchFamily="18" charset="0"/>
              </a:rPr>
              <a:t>and </a:t>
            </a:r>
            <a:r>
              <a:rPr lang="en-US" dirty="0">
                <a:latin typeface="Times New Roman" panose="02020603050405020304" pitchFamily="18" charset="0"/>
              </a:rPr>
              <a:t>only slightly on the </a:t>
            </a:r>
            <a:r>
              <a:rPr lang="en-US" b="1" i="1" dirty="0">
                <a:solidFill>
                  <a:srgbClr val="00CC00"/>
                </a:solidFill>
                <a:latin typeface="Times New Roman" panose="02020603050405020304" pitchFamily="18" charset="0"/>
              </a:rPr>
              <a:t>melt viscosity</a:t>
            </a:r>
            <a:r>
              <a:rPr lang="en-US" dirty="0" smtClean="0">
                <a:latin typeface="Times New Roman" panose="02020603050405020304" pitchFamily="18" charset="0"/>
              </a:rPr>
              <a:t>, V s, </a:t>
            </a:r>
            <a:r>
              <a:rPr lang="en-US" dirty="0">
                <a:latin typeface="Times New Roman" panose="02020603050405020304" pitchFamily="18" charset="0"/>
              </a:rPr>
              <a:t>and the </a:t>
            </a:r>
            <a:r>
              <a:rPr lang="en-US" b="1" i="1" dirty="0">
                <a:solidFill>
                  <a:srgbClr val="00CC00"/>
                </a:solidFill>
                <a:latin typeface="Times New Roman" panose="02020603050405020304" pitchFamily="18" charset="0"/>
              </a:rPr>
              <a:t>surface tension</a:t>
            </a:r>
            <a:r>
              <a:rPr lang="en-US" dirty="0" smtClean="0">
                <a:latin typeface="Times New Roman" panose="02020603050405020304" pitchFamily="18" charset="0"/>
              </a:rPr>
              <a:t>, </a:t>
            </a:r>
            <a:r>
              <a:rPr lang="en-US" dirty="0" err="1" smtClean="0">
                <a:latin typeface="Times New Roman" panose="02020603050405020304" pitchFamily="18" charset="0"/>
              </a:rPr>
              <a:t>y</a:t>
            </a:r>
            <a:r>
              <a:rPr lang="en-US" i="1" dirty="0" err="1" smtClean="0">
                <a:latin typeface="Times New Roman" panose="02020603050405020304" pitchFamily="18" charset="0"/>
              </a:rPr>
              <a:t>s</a:t>
            </a:r>
            <a:r>
              <a:rPr lang="en-US" i="1" dirty="0" smtClean="0">
                <a:latin typeface="Times New Roman" panose="02020603050405020304" pitchFamily="18" charset="0"/>
              </a:rPr>
              <a:t>, </a:t>
            </a:r>
            <a:r>
              <a:rPr lang="en-US" dirty="0">
                <a:latin typeface="Times New Roman" panose="02020603050405020304" pitchFamily="18" charset="0"/>
              </a:rPr>
              <a:t>of </a:t>
            </a:r>
            <a:r>
              <a:rPr lang="en-US" b="1" i="1" dirty="0">
                <a:solidFill>
                  <a:srgbClr val="00CC00"/>
                </a:solidFill>
                <a:latin typeface="Times New Roman" panose="02020603050405020304" pitchFamily="18" charset="0"/>
              </a:rPr>
              <a:t>the liquid metal</a:t>
            </a:r>
            <a:r>
              <a:rPr lang="en-US" dirty="0">
                <a:latin typeface="Times New Roman" panose="02020603050405020304" pitchFamily="18" charset="0"/>
              </a:rPr>
              <a:t>. Within the usual range of properties of liquid metals, the </a:t>
            </a:r>
            <a:r>
              <a:rPr lang="en-US" dirty="0" smtClean="0">
                <a:latin typeface="Times New Roman" panose="02020603050405020304" pitchFamily="18" charset="0"/>
              </a:rPr>
              <a:t>correlation between </a:t>
            </a:r>
            <a:r>
              <a:rPr lang="en-US" i="1" dirty="0">
                <a:latin typeface="Times New Roman" panose="02020603050405020304" pitchFamily="18" charset="0"/>
              </a:rPr>
              <a:t>ds </a:t>
            </a:r>
            <a:r>
              <a:rPr lang="en-US" dirty="0">
                <a:latin typeface="Times New Roman" panose="02020603050405020304" pitchFamily="18" charset="0"/>
              </a:rPr>
              <a:t>and </a:t>
            </a:r>
            <a:r>
              <a:rPr lang="en-US" i="1" dirty="0" err="1" smtClean="0">
                <a:latin typeface="Times New Roman" panose="02020603050405020304" pitchFamily="18" charset="0"/>
              </a:rPr>
              <a:t>d</a:t>
            </a:r>
            <a:r>
              <a:rPr lang="en-US" i="1" baseline="-25000" dirty="0" err="1" smtClean="0">
                <a:latin typeface="Times New Roman" panose="02020603050405020304" pitchFamily="18" charset="0"/>
              </a:rPr>
              <a:t>D</a:t>
            </a:r>
            <a:r>
              <a:rPr lang="en-US" i="1" dirty="0" smtClean="0">
                <a:latin typeface="Times New Roman" panose="02020603050405020304" pitchFamily="18" charset="0"/>
              </a:rPr>
              <a:t> </a:t>
            </a:r>
            <a:r>
              <a:rPr lang="en-US" dirty="0">
                <a:latin typeface="Times New Roman" panose="02020603050405020304" pitchFamily="18" charset="0"/>
              </a:rPr>
              <a:t>can be approximated by equation (2.2</a:t>
            </a:r>
            <a:r>
              <a:rPr lang="en-US" dirty="0" smtClean="0">
                <a:latin typeface="Times New Roman" panose="02020603050405020304" pitchFamily="18" charset="0"/>
              </a:rPr>
              <a:t>).</a:t>
            </a:r>
          </a:p>
          <a:p>
            <a:pPr marL="0" indent="0" algn="just">
              <a:lnSpc>
                <a:spcPct val="150000"/>
              </a:lnSpc>
              <a:buNone/>
            </a:pPr>
            <a:endParaRPr lang="en-US" sz="2400" dirty="0">
              <a:latin typeface="Times New Roman" panose="02020603050405020304" pitchFamily="18" charset="0"/>
              <a:cs typeface="+mj-cs"/>
            </a:endParaRPr>
          </a:p>
          <a:p>
            <a:pPr marL="0" indent="0" algn="just">
              <a:lnSpc>
                <a:spcPct val="150000"/>
              </a:lnSpc>
              <a:buNone/>
            </a:pPr>
            <a:r>
              <a:rPr lang="en-US" dirty="0">
                <a:latin typeface="Times New Roman" panose="02020603050405020304" pitchFamily="18" charset="0"/>
              </a:rPr>
              <a:t>As the resulting </a:t>
            </a:r>
            <a:r>
              <a:rPr lang="en-US" b="1" i="1" dirty="0">
                <a:solidFill>
                  <a:srgbClr val="FF0000"/>
                </a:solidFill>
                <a:latin typeface="Times New Roman" panose="02020603050405020304" pitchFamily="18" charset="0"/>
              </a:rPr>
              <a:t>particle size is relatively large </a:t>
            </a:r>
            <a:r>
              <a:rPr lang="en-US" dirty="0">
                <a:latin typeface="Times New Roman" panose="02020603050405020304" pitchFamily="18" charset="0"/>
              </a:rPr>
              <a:t>and the </a:t>
            </a:r>
            <a:r>
              <a:rPr lang="en-US" b="1" i="1" dirty="0">
                <a:solidFill>
                  <a:srgbClr val="FF0000"/>
                </a:solidFill>
                <a:latin typeface="Times New Roman" panose="02020603050405020304" pitchFamily="18" charset="0"/>
              </a:rPr>
              <a:t>production capacity quite small</a:t>
            </a:r>
            <a:r>
              <a:rPr lang="en-US" dirty="0">
                <a:latin typeface="Times New Roman" panose="02020603050405020304" pitchFamily="18" charset="0"/>
              </a:rPr>
              <a:t>, the melt drop process has </a:t>
            </a:r>
            <a:r>
              <a:rPr lang="en-US" dirty="0" smtClean="0">
                <a:latin typeface="Times New Roman" panose="02020603050405020304" pitchFamily="18" charset="0"/>
              </a:rPr>
              <a:t>only </a:t>
            </a:r>
            <a:r>
              <a:rPr lang="en-US" dirty="0">
                <a:latin typeface="Times New Roman" panose="02020603050405020304" pitchFamily="18" charset="0"/>
              </a:rPr>
              <a:t>been used in </a:t>
            </a:r>
            <a:r>
              <a:rPr lang="en-US" b="1" i="1" dirty="0">
                <a:solidFill>
                  <a:srgbClr val="FF0000"/>
                </a:solidFill>
                <a:latin typeface="Times New Roman" panose="02020603050405020304" pitchFamily="18" charset="0"/>
              </a:rPr>
              <a:t>laboratory</a:t>
            </a:r>
            <a:r>
              <a:rPr lang="en-US" dirty="0">
                <a:latin typeface="Times New Roman" panose="02020603050405020304" pitchFamily="18" charset="0"/>
              </a:rPr>
              <a:t> </a:t>
            </a:r>
            <a:r>
              <a:rPr lang="en-US" b="1" i="1" dirty="0">
                <a:solidFill>
                  <a:srgbClr val="FF0000"/>
                </a:solidFill>
                <a:latin typeface="Times New Roman" panose="02020603050405020304" pitchFamily="18" charset="0"/>
              </a:rPr>
              <a:t>scale</a:t>
            </a:r>
            <a:r>
              <a:rPr lang="en-US" dirty="0" smtClean="0">
                <a:latin typeface="Times New Roman" panose="02020603050405020304" pitchFamily="18" charset="0"/>
              </a:rPr>
              <a:t> production</a:t>
            </a:r>
            <a:r>
              <a:rPr lang="en-US" dirty="0">
                <a:latin typeface="Times New Roman" panose="02020603050405020304" pitchFamily="18" charset="0"/>
              </a:rPr>
              <a:t>.</a:t>
            </a:r>
            <a:endParaRPr lang="fa-IR" sz="2400" dirty="0" smtClean="0">
              <a:latin typeface="Times New Roman" panose="02020603050405020304" pitchFamily="18" charset="0"/>
              <a:cs typeface="+mj-cs"/>
            </a:endParaRPr>
          </a:p>
          <a:p>
            <a:pPr algn="just">
              <a:lnSpc>
                <a:spcPct val="170000"/>
              </a:lnSpc>
            </a:pPr>
            <a:endParaRPr lang="fa-IR" sz="2400" dirty="0">
              <a:latin typeface="Times New Roman" panose="02020603050405020304" pitchFamily="18" charset="0"/>
              <a:cs typeface="+mj-cs"/>
            </a:endParaRPr>
          </a:p>
          <a:p>
            <a:pPr algn="just">
              <a:lnSpc>
                <a:spcPct val="170000"/>
              </a:lnSpc>
            </a:pPr>
            <a:endParaRPr lang="en-US" sz="2400" dirty="0" smtClean="0">
              <a:latin typeface="Times New Roman" panose="02020603050405020304" pitchFamily="18" charset="0"/>
              <a:cs typeface="+mj-cs"/>
            </a:endParaRPr>
          </a:p>
          <a:p>
            <a:pPr algn="just">
              <a:lnSpc>
                <a:spcPct val="170000"/>
              </a:lnSpc>
            </a:pPr>
            <a:endParaRPr lang="en-US" sz="2400" dirty="0" smtClean="0">
              <a:latin typeface="Times New Roman" panose="02020603050405020304" pitchFamily="18" charset="0"/>
              <a:cs typeface="+mj-cs"/>
            </a:endParaRPr>
          </a:p>
          <a:p>
            <a:pPr algn="just">
              <a:lnSpc>
                <a:spcPct val="170000"/>
              </a:lnSpc>
            </a:pPr>
            <a:endParaRPr lang="en-US" sz="2400" dirty="0" smtClean="0">
              <a:latin typeface="Times New Roman" panose="02020603050405020304" pitchFamily="18" charset="0"/>
              <a:cs typeface="+mj-cs"/>
            </a:endParaRPr>
          </a:p>
          <a:p>
            <a:pPr algn="just">
              <a:lnSpc>
                <a:spcPct val="170000"/>
              </a:lnSpc>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48</a:t>
            </a:fld>
            <a:endParaRPr lang="fa-IR" dirty="0"/>
          </a:p>
        </p:txBody>
      </p:sp>
      <p:pic>
        <p:nvPicPr>
          <p:cNvPr id="5" name="Picture 4"/>
          <p:cNvPicPr>
            <a:picLocks noChangeAspect="1"/>
          </p:cNvPicPr>
          <p:nvPr/>
        </p:nvPicPr>
        <p:blipFill>
          <a:blip r:embed="rId2"/>
          <a:stretch>
            <a:fillRect/>
          </a:stretch>
        </p:blipFill>
        <p:spPr>
          <a:xfrm>
            <a:off x="4924778" y="4488459"/>
            <a:ext cx="3056466" cy="742474"/>
          </a:xfrm>
          <a:prstGeom prst="rect">
            <a:avLst/>
          </a:prstGeom>
          <a:ln w="38100">
            <a:solidFill>
              <a:srgbClr val="CC00FF"/>
            </a:solidFill>
          </a:ln>
        </p:spPr>
      </p:pic>
    </p:spTree>
    <p:extLst>
      <p:ext uri="{BB962C8B-B14F-4D97-AF65-F5344CB8AC3E}">
        <p14:creationId xmlns:p14="http://schemas.microsoft.com/office/powerpoint/2010/main" val="259452919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2" y="925158"/>
            <a:ext cx="8576768" cy="5796317"/>
          </a:xfrm>
        </p:spPr>
        <p:txBody>
          <a:bodyPr>
            <a:normAutofit fontScale="85000" lnSpcReduction="20000"/>
          </a:bodyPr>
          <a:lstStyle/>
          <a:p>
            <a:pPr marL="0" indent="0" algn="just">
              <a:lnSpc>
                <a:spcPct val="150000"/>
              </a:lnSpc>
              <a:buNone/>
            </a:pPr>
            <a:r>
              <a:rPr lang="en-US" dirty="0">
                <a:latin typeface="Times New Roman" panose="02020603050405020304" pitchFamily="18" charset="0"/>
                <a:cs typeface="+mj-cs"/>
              </a:rPr>
              <a:t>A </a:t>
            </a:r>
            <a:r>
              <a:rPr lang="en-US" b="1" i="1" dirty="0">
                <a:solidFill>
                  <a:srgbClr val="FF0000"/>
                </a:solidFill>
                <a:latin typeface="Times New Roman" panose="02020603050405020304" pitchFamily="18" charset="0"/>
                <a:cs typeface="+mj-cs"/>
              </a:rPr>
              <a:t>smaller particle size </a:t>
            </a:r>
            <a:r>
              <a:rPr lang="en-US" dirty="0">
                <a:latin typeface="Times New Roman" panose="02020603050405020304" pitchFamily="18" charset="0"/>
                <a:cs typeface="+mj-cs"/>
              </a:rPr>
              <a:t>can be achieved by </a:t>
            </a:r>
            <a:r>
              <a:rPr lang="en-US" b="1" i="1" dirty="0">
                <a:solidFill>
                  <a:srgbClr val="FF0000"/>
                </a:solidFill>
                <a:latin typeface="Times New Roman" panose="02020603050405020304" pitchFamily="18" charset="0"/>
                <a:cs typeface="+mj-cs"/>
              </a:rPr>
              <a:t>impact disintegration </a:t>
            </a:r>
            <a:r>
              <a:rPr lang="en-US" dirty="0">
                <a:latin typeface="Times New Roman" panose="02020603050405020304" pitchFamily="18" charset="0"/>
                <a:cs typeface="+mj-cs"/>
              </a:rPr>
              <a:t>of the </a:t>
            </a:r>
            <a:r>
              <a:rPr lang="en-US" dirty="0" smtClean="0">
                <a:latin typeface="Times New Roman" panose="02020603050405020304" pitchFamily="18" charset="0"/>
                <a:cs typeface="+mj-cs"/>
              </a:rPr>
              <a:t>resulting </a:t>
            </a:r>
            <a:r>
              <a:rPr lang="en-US" dirty="0">
                <a:latin typeface="Times New Roman" panose="02020603050405020304" pitchFamily="18" charset="0"/>
                <a:cs typeface="+mj-cs"/>
              </a:rPr>
              <a:t>droplets (Fig. 2.11). The relation between the diameter of the secondary </a:t>
            </a:r>
            <a:r>
              <a:rPr lang="en-US" dirty="0" smtClean="0">
                <a:latin typeface="Times New Roman" panose="02020603050405020304" pitchFamily="18" charset="0"/>
                <a:cs typeface="+mj-cs"/>
              </a:rPr>
              <a:t>droplets </a:t>
            </a:r>
            <a:r>
              <a:rPr lang="en-US" i="1" dirty="0" smtClean="0">
                <a:latin typeface="Times New Roman" panose="02020603050405020304" pitchFamily="18" charset="0"/>
                <a:cs typeface="+mj-cs"/>
              </a:rPr>
              <a:t>dD2 </a:t>
            </a:r>
            <a:r>
              <a:rPr lang="en-US" dirty="0">
                <a:latin typeface="Times New Roman" panose="02020603050405020304" pitchFamily="18" charset="0"/>
                <a:cs typeface="+mj-cs"/>
              </a:rPr>
              <a:t>and </a:t>
            </a:r>
            <a:r>
              <a:rPr lang="en-US" i="1" dirty="0" err="1">
                <a:latin typeface="Times New Roman" panose="02020603050405020304" pitchFamily="18" charset="0"/>
                <a:cs typeface="+mj-cs"/>
              </a:rPr>
              <a:t>dD</a:t>
            </a:r>
            <a:r>
              <a:rPr lang="en-US" i="1" dirty="0">
                <a:latin typeface="Times New Roman" panose="02020603050405020304" pitchFamily="18" charset="0"/>
                <a:cs typeface="+mj-cs"/>
              </a:rPr>
              <a:t> </a:t>
            </a:r>
            <a:r>
              <a:rPr lang="en-US" dirty="0">
                <a:latin typeface="Times New Roman" panose="02020603050405020304" pitchFamily="18" charset="0"/>
                <a:cs typeface="+mj-cs"/>
              </a:rPr>
              <a:t>is given by</a:t>
            </a:r>
            <a:r>
              <a:rPr lang="en-US" dirty="0" smtClean="0">
                <a:latin typeface="Times New Roman" panose="02020603050405020304" pitchFamily="18" charset="0"/>
                <a:cs typeface="+mj-cs"/>
              </a:rPr>
              <a:t>:</a:t>
            </a:r>
          </a:p>
          <a:p>
            <a:pPr marL="0" indent="0" algn="just">
              <a:lnSpc>
                <a:spcPct val="150000"/>
              </a:lnSpc>
              <a:buNone/>
            </a:pPr>
            <a:endParaRPr lang="en-US" sz="2400" dirty="0">
              <a:latin typeface="Times New Roman" panose="02020603050405020304" pitchFamily="18" charset="0"/>
              <a:cs typeface="+mj-cs"/>
            </a:endParaRPr>
          </a:p>
          <a:p>
            <a:pPr marL="0" indent="0" algn="just">
              <a:lnSpc>
                <a:spcPct val="150000"/>
              </a:lnSpc>
              <a:buNone/>
            </a:pPr>
            <a:endParaRPr lang="en-US" i="1" dirty="0" smtClean="0">
              <a:latin typeface="Times New Roman" panose="02020603050405020304" pitchFamily="18" charset="0"/>
              <a:cs typeface="+mj-cs"/>
            </a:endParaRPr>
          </a:p>
          <a:p>
            <a:pPr marL="0" indent="0" algn="just">
              <a:lnSpc>
                <a:spcPct val="150000"/>
              </a:lnSpc>
              <a:buNone/>
            </a:pPr>
            <a:r>
              <a:rPr lang="en-US" i="1" dirty="0" err="1" smtClean="0">
                <a:latin typeface="Times New Roman" panose="02020603050405020304" pitchFamily="18" charset="0"/>
                <a:cs typeface="+mj-cs"/>
              </a:rPr>
              <a:t>Vp</a:t>
            </a:r>
            <a:r>
              <a:rPr lang="en-US" i="1" dirty="0" smtClean="0">
                <a:latin typeface="Times New Roman" panose="02020603050405020304" pitchFamily="18" charset="0"/>
                <a:cs typeface="+mj-cs"/>
              </a:rPr>
              <a:t> </a:t>
            </a:r>
            <a:r>
              <a:rPr lang="en-US" dirty="0" smtClean="0">
                <a:latin typeface="Times New Roman" panose="02020603050405020304" pitchFamily="18" charset="0"/>
                <a:cs typeface="+mj-cs"/>
              </a:rPr>
              <a:t>being </a:t>
            </a:r>
            <a:r>
              <a:rPr lang="en-US" dirty="0">
                <a:latin typeface="Times New Roman" panose="02020603050405020304" pitchFamily="18" charset="0"/>
                <a:cs typeface="+mj-cs"/>
              </a:rPr>
              <a:t>the </a:t>
            </a:r>
            <a:r>
              <a:rPr lang="en-US" b="1" i="1" dirty="0">
                <a:solidFill>
                  <a:srgbClr val="FF0000"/>
                </a:solidFill>
                <a:latin typeface="Times New Roman" panose="02020603050405020304" pitchFamily="18" charset="0"/>
                <a:cs typeface="+mj-cs"/>
              </a:rPr>
              <a:t>impact velocity </a:t>
            </a:r>
            <a:r>
              <a:rPr lang="en-US" dirty="0">
                <a:latin typeface="Times New Roman" panose="02020603050405020304" pitchFamily="18" charset="0"/>
                <a:cs typeface="+mj-cs"/>
              </a:rPr>
              <a:t>and </a:t>
            </a:r>
            <a:r>
              <a:rPr lang="en-US" i="1" dirty="0" err="1">
                <a:latin typeface="Times New Roman" panose="02020603050405020304" pitchFamily="18" charset="0"/>
                <a:cs typeface="+mj-cs"/>
              </a:rPr>
              <a:t>Vc</a:t>
            </a:r>
            <a:r>
              <a:rPr lang="en-US" i="1" dirty="0">
                <a:latin typeface="Times New Roman" panose="02020603050405020304" pitchFamily="18" charset="0"/>
                <a:cs typeface="+mj-cs"/>
              </a:rPr>
              <a:t> </a:t>
            </a:r>
            <a:r>
              <a:rPr lang="en-US" dirty="0">
                <a:latin typeface="Times New Roman" panose="02020603050405020304" pitchFamily="18" charset="0"/>
                <a:cs typeface="+mj-cs"/>
              </a:rPr>
              <a:t>the </a:t>
            </a:r>
            <a:r>
              <a:rPr lang="en-US" b="1" i="1" dirty="0">
                <a:solidFill>
                  <a:srgbClr val="FF0000"/>
                </a:solidFill>
                <a:latin typeface="Times New Roman" panose="02020603050405020304" pitchFamily="18" charset="0"/>
                <a:cs typeface="+mj-cs"/>
              </a:rPr>
              <a:t>minimum impact velocity </a:t>
            </a:r>
            <a:r>
              <a:rPr lang="en-US" dirty="0">
                <a:latin typeface="Times New Roman" panose="02020603050405020304" pitchFamily="18" charset="0"/>
                <a:cs typeface="+mj-cs"/>
              </a:rPr>
              <a:t>at </a:t>
            </a:r>
            <a:r>
              <a:rPr lang="en-US" dirty="0" smtClean="0">
                <a:latin typeface="Times New Roman" panose="02020603050405020304" pitchFamily="18" charset="0"/>
                <a:cs typeface="+mj-cs"/>
              </a:rPr>
              <a:t>which droplets </a:t>
            </a:r>
            <a:r>
              <a:rPr lang="en-US" dirty="0">
                <a:latin typeface="Times New Roman" panose="02020603050405020304" pitchFamily="18" charset="0"/>
                <a:cs typeface="+mj-cs"/>
              </a:rPr>
              <a:t>of the size </a:t>
            </a:r>
            <a:r>
              <a:rPr lang="en-US" i="1" dirty="0" err="1">
                <a:latin typeface="Times New Roman" panose="02020603050405020304" pitchFamily="18" charset="0"/>
                <a:cs typeface="+mj-cs"/>
              </a:rPr>
              <a:t>dD</a:t>
            </a:r>
            <a:r>
              <a:rPr lang="en-US" i="1" dirty="0">
                <a:latin typeface="Times New Roman" panose="02020603050405020304" pitchFamily="18" charset="0"/>
                <a:cs typeface="+mj-cs"/>
              </a:rPr>
              <a:t> </a:t>
            </a:r>
            <a:r>
              <a:rPr lang="en-US" dirty="0">
                <a:latin typeface="Times New Roman" panose="02020603050405020304" pitchFamily="18" charset="0"/>
                <a:cs typeface="+mj-cs"/>
              </a:rPr>
              <a:t>can be broken down. The application potential of </a:t>
            </a:r>
            <a:r>
              <a:rPr lang="en-US" dirty="0" smtClean="0">
                <a:latin typeface="Times New Roman" panose="02020603050405020304" pitchFamily="18" charset="0"/>
                <a:cs typeface="+mj-cs"/>
              </a:rPr>
              <a:t>this process </a:t>
            </a:r>
            <a:r>
              <a:rPr lang="en-US" dirty="0">
                <a:latin typeface="Times New Roman" panose="02020603050405020304" pitchFamily="18" charset="0"/>
                <a:cs typeface="+mj-cs"/>
              </a:rPr>
              <a:t>is for the production of </a:t>
            </a:r>
            <a:r>
              <a:rPr lang="en-US" b="1" i="1" dirty="0">
                <a:solidFill>
                  <a:srgbClr val="FF0000"/>
                </a:solidFill>
                <a:latin typeface="Times New Roman" panose="02020603050405020304" pitchFamily="18" charset="0"/>
                <a:cs typeface="+mj-cs"/>
              </a:rPr>
              <a:t>rapidly quenched </a:t>
            </a:r>
            <a:r>
              <a:rPr lang="en-US" b="1" i="1" dirty="0" smtClean="0">
                <a:solidFill>
                  <a:srgbClr val="FF0000"/>
                </a:solidFill>
                <a:latin typeface="Times New Roman" panose="02020603050405020304" pitchFamily="18" charset="0"/>
                <a:cs typeface="+mj-cs"/>
              </a:rPr>
              <a:t>powders</a:t>
            </a:r>
            <a:r>
              <a:rPr lang="en-US" dirty="0" smtClean="0">
                <a:latin typeface="Times New Roman" panose="02020603050405020304" pitchFamily="18" charset="0"/>
                <a:cs typeface="+mj-cs"/>
              </a:rPr>
              <a:t>. With </a:t>
            </a:r>
            <a:r>
              <a:rPr lang="en-US" b="1" i="1" dirty="0">
                <a:solidFill>
                  <a:srgbClr val="00CC00"/>
                </a:solidFill>
                <a:latin typeface="Times New Roman" panose="02020603050405020304" pitchFamily="18" charset="0"/>
                <a:cs typeface="+mj-cs"/>
              </a:rPr>
              <a:t>a </a:t>
            </a:r>
            <a:r>
              <a:rPr lang="en-US" b="1" i="1" dirty="0" smtClean="0">
                <a:solidFill>
                  <a:srgbClr val="00CC00"/>
                </a:solidFill>
                <a:latin typeface="Times New Roman" panose="02020603050405020304" pitchFamily="18" charset="0"/>
                <a:cs typeface="+mj-cs"/>
              </a:rPr>
              <a:t>cooled impact </a:t>
            </a:r>
            <a:r>
              <a:rPr lang="en-US" b="1" i="1" dirty="0">
                <a:solidFill>
                  <a:srgbClr val="00CC00"/>
                </a:solidFill>
                <a:latin typeface="Times New Roman" panose="02020603050405020304" pitchFamily="18" charset="0"/>
                <a:cs typeface="+mj-cs"/>
              </a:rPr>
              <a:t>surface a cooling rate of more than 10</a:t>
            </a:r>
            <a:r>
              <a:rPr lang="en-US" b="1" i="1" baseline="30000" dirty="0">
                <a:solidFill>
                  <a:srgbClr val="00CC00"/>
                </a:solidFill>
                <a:latin typeface="Times New Roman" panose="02020603050405020304" pitchFamily="18" charset="0"/>
                <a:cs typeface="+mj-cs"/>
              </a:rPr>
              <a:t>7</a:t>
            </a:r>
            <a:r>
              <a:rPr lang="en-US" b="1" i="1" dirty="0">
                <a:solidFill>
                  <a:srgbClr val="00CC00"/>
                </a:solidFill>
                <a:latin typeface="Times New Roman" panose="02020603050405020304" pitchFamily="18" charset="0"/>
                <a:cs typeface="+mj-cs"/>
              </a:rPr>
              <a:t> </a:t>
            </a:r>
            <a:r>
              <a:rPr lang="en-US" b="1" i="1" dirty="0" smtClean="0">
                <a:solidFill>
                  <a:srgbClr val="00CC00"/>
                </a:solidFill>
                <a:latin typeface="Times New Roman" panose="02020603050405020304" pitchFamily="18" charset="0"/>
                <a:cs typeface="+mj-cs"/>
              </a:rPr>
              <a:t>Ks</a:t>
            </a:r>
            <a:r>
              <a:rPr lang="en-US" b="1" i="1" baseline="30000" dirty="0" smtClean="0">
                <a:solidFill>
                  <a:srgbClr val="00CC00"/>
                </a:solidFill>
                <a:latin typeface="Times New Roman" panose="02020603050405020304" pitchFamily="18" charset="0"/>
                <a:cs typeface="+mj-cs"/>
              </a:rPr>
              <a:t>-1</a:t>
            </a:r>
            <a:r>
              <a:rPr lang="en-US" b="1" i="1" dirty="0" smtClean="0">
                <a:solidFill>
                  <a:srgbClr val="00CC00"/>
                </a:solidFill>
                <a:latin typeface="Times New Roman" panose="02020603050405020304" pitchFamily="18" charset="0"/>
                <a:cs typeface="+mj-cs"/>
              </a:rPr>
              <a:t> </a:t>
            </a:r>
            <a:r>
              <a:rPr lang="en-US" b="1" i="1" dirty="0">
                <a:solidFill>
                  <a:srgbClr val="00CC00"/>
                </a:solidFill>
                <a:latin typeface="Times New Roman" panose="02020603050405020304" pitchFamily="18" charset="0"/>
                <a:cs typeface="+mj-cs"/>
              </a:rPr>
              <a:t>necessary in the </a:t>
            </a:r>
            <a:r>
              <a:rPr lang="en-US" b="1" i="1" dirty="0" smtClean="0">
                <a:solidFill>
                  <a:srgbClr val="00CC00"/>
                </a:solidFill>
                <a:latin typeface="Times New Roman" panose="02020603050405020304" pitchFamily="18" charset="0"/>
                <a:cs typeface="+mj-cs"/>
              </a:rPr>
              <a:t>production of </a:t>
            </a:r>
            <a:r>
              <a:rPr lang="en-US" b="1" i="1" dirty="0">
                <a:solidFill>
                  <a:srgbClr val="00CC00"/>
                </a:solidFill>
                <a:latin typeface="Times New Roman" panose="02020603050405020304" pitchFamily="18" charset="0"/>
                <a:cs typeface="+mj-cs"/>
              </a:rPr>
              <a:t>amorphous powders </a:t>
            </a:r>
            <a:r>
              <a:rPr lang="en-US" dirty="0">
                <a:latin typeface="Times New Roman" panose="02020603050405020304" pitchFamily="18" charset="0"/>
                <a:cs typeface="+mj-cs"/>
              </a:rPr>
              <a:t>is said to be possible.</a:t>
            </a:r>
            <a:endParaRPr lang="fa-IR" sz="2400" dirty="0" smtClean="0">
              <a:latin typeface="Times New Roman" panose="02020603050405020304" pitchFamily="18" charset="0"/>
              <a:cs typeface="+mj-cs"/>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49</a:t>
            </a:fld>
            <a:endParaRPr lang="fa-IR" dirty="0"/>
          </a:p>
        </p:txBody>
      </p:sp>
      <p:pic>
        <p:nvPicPr>
          <p:cNvPr id="5" name="Picture 4"/>
          <p:cNvPicPr>
            <a:picLocks noChangeAspect="1"/>
          </p:cNvPicPr>
          <p:nvPr/>
        </p:nvPicPr>
        <p:blipFill>
          <a:blip r:embed="rId2"/>
          <a:stretch>
            <a:fillRect/>
          </a:stretch>
        </p:blipFill>
        <p:spPr>
          <a:xfrm>
            <a:off x="2479306" y="2561709"/>
            <a:ext cx="3650561" cy="824899"/>
          </a:xfrm>
          <a:prstGeom prst="rect">
            <a:avLst/>
          </a:prstGeom>
          <a:ln w="38100">
            <a:solidFill>
              <a:srgbClr val="669900"/>
            </a:solidFill>
          </a:ln>
        </p:spPr>
      </p:pic>
      <p:pic>
        <p:nvPicPr>
          <p:cNvPr id="6" name="Picture 5"/>
          <p:cNvPicPr>
            <a:picLocks noChangeAspect="1"/>
          </p:cNvPicPr>
          <p:nvPr/>
        </p:nvPicPr>
        <p:blipFill>
          <a:blip r:embed="rId3"/>
          <a:stretch>
            <a:fillRect/>
          </a:stretch>
        </p:blipFill>
        <p:spPr>
          <a:xfrm>
            <a:off x="9176370" y="1704622"/>
            <a:ext cx="2687287" cy="2688418"/>
          </a:xfrm>
          <a:prstGeom prst="rect">
            <a:avLst/>
          </a:prstGeom>
        </p:spPr>
      </p:pic>
    </p:spTree>
    <p:extLst>
      <p:ext uri="{BB962C8B-B14F-4D97-AF65-F5344CB8AC3E}">
        <p14:creationId xmlns:p14="http://schemas.microsoft.com/office/powerpoint/2010/main" val="9508214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5469" y="488286"/>
            <a:ext cx="10515600" cy="1325563"/>
          </a:xfrm>
        </p:spPr>
        <p:txBody>
          <a:bodyPr/>
          <a:lstStyle/>
          <a:p>
            <a:pPr algn="r" rtl="1"/>
            <a:r>
              <a:rPr lang="fa-IR" dirty="0">
                <a:solidFill>
                  <a:srgbClr val="FF00FF"/>
                </a:solidFill>
                <a:cs typeface="B Lotus" panose="00000400000000000000" pitchFamily="2" charset="-78"/>
              </a:rPr>
              <a:t>سرفصل دروس</a:t>
            </a:r>
            <a:r>
              <a:rPr lang="en-US" dirty="0">
                <a:cs typeface="B Lotus" panose="00000400000000000000" pitchFamily="2" charset="-78"/>
              </a:rPr>
              <a:t/>
            </a:r>
            <a:br>
              <a:rPr lang="en-US" dirty="0">
                <a:cs typeface="B Lotus" panose="00000400000000000000" pitchFamily="2" charset="-78"/>
              </a:rPr>
            </a:br>
            <a:endParaRPr lang="en-US" dirty="0"/>
          </a:p>
        </p:txBody>
      </p:sp>
      <p:sp>
        <p:nvSpPr>
          <p:cNvPr id="3" name="Content Placeholder 2"/>
          <p:cNvSpPr>
            <a:spLocks noGrp="1"/>
          </p:cNvSpPr>
          <p:nvPr>
            <p:ph idx="1"/>
          </p:nvPr>
        </p:nvSpPr>
        <p:spPr>
          <a:xfrm>
            <a:off x="838200" y="1151068"/>
            <a:ext cx="10515600" cy="5411097"/>
          </a:xfrm>
        </p:spPr>
        <p:txBody>
          <a:bodyPr>
            <a:normAutofit/>
          </a:bodyPr>
          <a:lstStyle/>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marL="0" indent="0">
              <a:buNone/>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sz="3200"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en-US" sz="32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5</a:t>
            </a:fld>
            <a:endParaRPr lang="fa-IR"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20033" t="7529" r="17713" b="57177"/>
          <a:stretch/>
        </p:blipFill>
        <p:spPr>
          <a:xfrm>
            <a:off x="1402976" y="2033195"/>
            <a:ext cx="9496908" cy="3365048"/>
          </a:xfrm>
          <a:prstGeom prst="rect">
            <a:avLst/>
          </a:prstGeom>
        </p:spPr>
      </p:pic>
    </p:spTree>
    <p:extLst>
      <p:ext uri="{BB962C8B-B14F-4D97-AF65-F5344CB8AC3E}">
        <p14:creationId xmlns:p14="http://schemas.microsoft.com/office/powerpoint/2010/main" val="42607319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0" y="925158"/>
            <a:ext cx="9525035" cy="5796317"/>
          </a:xfrm>
        </p:spPr>
        <p:txBody>
          <a:bodyPr>
            <a:normAutofit fontScale="92500" lnSpcReduction="20000"/>
          </a:bodyPr>
          <a:lstStyle/>
          <a:p>
            <a:pPr marL="0" indent="0" algn="just">
              <a:lnSpc>
                <a:spcPct val="150000"/>
              </a:lnSpc>
              <a:buNone/>
            </a:pPr>
            <a:r>
              <a:rPr lang="en-US" dirty="0">
                <a:latin typeface="Times New Roman" panose="02020603050405020304" pitchFamily="18" charset="0"/>
              </a:rPr>
              <a:t>The </a:t>
            </a:r>
            <a:r>
              <a:rPr lang="en-US" b="1" i="1" dirty="0">
                <a:solidFill>
                  <a:srgbClr val="CC00CC"/>
                </a:solidFill>
                <a:latin typeface="Times New Roman" panose="02020603050405020304" pitchFamily="18" charset="0"/>
              </a:rPr>
              <a:t>electrodynamic </a:t>
            </a:r>
            <a:r>
              <a:rPr lang="en-US" b="1" i="1" dirty="0" smtClean="0">
                <a:solidFill>
                  <a:srgbClr val="CC00CC"/>
                </a:solidFill>
                <a:latin typeface="Times New Roman" panose="02020603050405020304" pitchFamily="18" charset="0"/>
              </a:rPr>
              <a:t>atomization </a:t>
            </a:r>
            <a:r>
              <a:rPr lang="en-US" dirty="0">
                <a:latin typeface="Times New Roman" panose="02020603050405020304" pitchFamily="18" charset="0"/>
              </a:rPr>
              <a:t>process has some similarities to the </a:t>
            </a:r>
            <a:r>
              <a:rPr lang="en-US" dirty="0" smtClean="0">
                <a:latin typeface="Times New Roman" panose="02020603050405020304" pitchFamily="18" charset="0"/>
              </a:rPr>
              <a:t>methods mentioned </a:t>
            </a:r>
            <a:r>
              <a:rPr lang="en-US" dirty="0">
                <a:latin typeface="Times New Roman" panose="02020603050405020304" pitchFamily="18" charset="0"/>
              </a:rPr>
              <a:t>above, because it is also based on </a:t>
            </a:r>
            <a:r>
              <a:rPr lang="en-US" b="1" i="1" dirty="0">
                <a:solidFill>
                  <a:srgbClr val="CC00CC"/>
                </a:solidFill>
                <a:latin typeface="Times New Roman" panose="02020603050405020304" pitchFamily="18" charset="0"/>
              </a:rPr>
              <a:t>droplet formation out of a capillary orifice</a:t>
            </a:r>
            <a:r>
              <a:rPr lang="en-US" dirty="0" smtClean="0">
                <a:latin typeface="Times New Roman" panose="02020603050405020304" pitchFamily="18" charset="0"/>
              </a:rPr>
              <a:t> </a:t>
            </a:r>
            <a:r>
              <a:rPr lang="en-US" dirty="0">
                <a:latin typeface="Times New Roman" panose="02020603050405020304" pitchFamily="18" charset="0"/>
              </a:rPr>
              <a:t>(Fig. 2.12). A </a:t>
            </a:r>
            <a:r>
              <a:rPr lang="en-US" b="1" i="1" dirty="0">
                <a:solidFill>
                  <a:srgbClr val="00CC00"/>
                </a:solidFill>
                <a:latin typeface="Times New Roman" panose="02020603050405020304" pitchFamily="18" charset="0"/>
              </a:rPr>
              <a:t>DC voltage </a:t>
            </a:r>
            <a:r>
              <a:rPr lang="en-US" dirty="0">
                <a:latin typeface="Times New Roman" panose="02020603050405020304" pitchFamily="18" charset="0"/>
              </a:rPr>
              <a:t>of 3-20 kV is applied between </a:t>
            </a:r>
            <a:r>
              <a:rPr lang="en-US" b="1" i="1" dirty="0">
                <a:solidFill>
                  <a:srgbClr val="00CC00"/>
                </a:solidFill>
                <a:latin typeface="Times New Roman" panose="02020603050405020304" pitchFamily="18" charset="0"/>
              </a:rPr>
              <a:t>this orifice and a perforated electrode plate </a:t>
            </a:r>
            <a:r>
              <a:rPr lang="en-US" dirty="0">
                <a:latin typeface="Times New Roman" panose="02020603050405020304" pitchFamily="18" charset="0"/>
              </a:rPr>
              <a:t>in front of it. </a:t>
            </a:r>
            <a:r>
              <a:rPr lang="en-US" b="1" i="1" dirty="0">
                <a:solidFill>
                  <a:srgbClr val="00CC00"/>
                </a:solidFill>
                <a:latin typeface="Times New Roman" panose="02020603050405020304" pitchFamily="18" charset="0"/>
              </a:rPr>
              <a:t>Melt droplets, which have a strong positive charge</a:t>
            </a:r>
            <a:r>
              <a:rPr lang="en-US" dirty="0">
                <a:latin typeface="Times New Roman" panose="02020603050405020304" pitchFamily="18" charset="0"/>
              </a:rPr>
              <a:t>, are emitted from the orifice. With a </a:t>
            </a:r>
            <a:r>
              <a:rPr lang="en-US" b="1" i="1" dirty="0">
                <a:solidFill>
                  <a:srgbClr val="00CC00"/>
                </a:solidFill>
                <a:latin typeface="Times New Roman" panose="02020603050405020304" pitchFamily="18" charset="0"/>
              </a:rPr>
              <a:t>capillary diameter of 76 </a:t>
            </a:r>
            <a:r>
              <a:rPr lang="en-US" dirty="0" smtClean="0">
                <a:latin typeface="Times New Roman" panose="02020603050405020304" pitchFamily="18" charset="0"/>
              </a:rPr>
              <a:t>micron, </a:t>
            </a:r>
            <a:r>
              <a:rPr lang="en-US" dirty="0">
                <a:latin typeface="Times New Roman" panose="02020603050405020304" pitchFamily="18" charset="0"/>
              </a:rPr>
              <a:t>a </a:t>
            </a:r>
            <a:r>
              <a:rPr lang="en-US" b="1" i="1" dirty="0">
                <a:solidFill>
                  <a:srgbClr val="00CC00"/>
                </a:solidFill>
                <a:latin typeface="Times New Roman" panose="02020603050405020304" pitchFamily="18" charset="0"/>
              </a:rPr>
              <a:t>particle size </a:t>
            </a:r>
            <a:r>
              <a:rPr lang="en-US" dirty="0">
                <a:latin typeface="Times New Roman" panose="02020603050405020304" pitchFamily="18" charset="0"/>
              </a:rPr>
              <a:t>in the range of </a:t>
            </a:r>
            <a:r>
              <a:rPr lang="en-US" b="1" i="1" dirty="0">
                <a:solidFill>
                  <a:srgbClr val="00CC00"/>
                </a:solidFill>
                <a:latin typeface="Times New Roman" panose="02020603050405020304" pitchFamily="18" charset="0"/>
              </a:rPr>
              <a:t>0.1-10 micron </a:t>
            </a:r>
            <a:r>
              <a:rPr lang="en-US" dirty="0">
                <a:latin typeface="Times New Roman" panose="02020603050405020304" pitchFamily="18" charset="0"/>
              </a:rPr>
              <a:t>has been achieved. This is a </a:t>
            </a:r>
            <a:r>
              <a:rPr lang="en-US" b="1" i="1" dirty="0">
                <a:solidFill>
                  <a:srgbClr val="00CC00"/>
                </a:solidFill>
                <a:latin typeface="Times New Roman" panose="02020603050405020304" pitchFamily="18" charset="0"/>
              </a:rPr>
              <a:t>very fine powder compared </a:t>
            </a:r>
            <a:r>
              <a:rPr lang="en-US" dirty="0">
                <a:latin typeface="Times New Roman" panose="02020603050405020304" pitchFamily="18" charset="0"/>
              </a:rPr>
              <a:t>to that from other </a:t>
            </a:r>
            <a:r>
              <a:rPr lang="en-US" dirty="0" smtClean="0">
                <a:latin typeface="Times New Roman" panose="02020603050405020304" pitchFamily="18" charset="0"/>
              </a:rPr>
              <a:t>atomization </a:t>
            </a:r>
            <a:r>
              <a:rPr lang="en-US" dirty="0">
                <a:latin typeface="Times New Roman" panose="02020603050405020304" pitchFamily="18" charset="0"/>
              </a:rPr>
              <a:t>processes. The </a:t>
            </a:r>
            <a:r>
              <a:rPr lang="en-US" dirty="0" smtClean="0">
                <a:latin typeface="Times New Roman" panose="02020603050405020304" pitchFamily="18" charset="0"/>
              </a:rPr>
              <a:t>production capacity </a:t>
            </a:r>
            <a:r>
              <a:rPr lang="en-US" dirty="0">
                <a:latin typeface="Times New Roman" panose="02020603050405020304" pitchFamily="18" charset="0"/>
              </a:rPr>
              <a:t>of existing units is only in the order of </a:t>
            </a:r>
            <a:r>
              <a:rPr lang="en-US" b="1" i="1" dirty="0">
                <a:solidFill>
                  <a:srgbClr val="00CC00"/>
                </a:solidFill>
                <a:latin typeface="Times New Roman" panose="02020603050405020304" pitchFamily="18" charset="0"/>
              </a:rPr>
              <a:t>grams per hour </a:t>
            </a:r>
            <a:r>
              <a:rPr lang="en-US" dirty="0">
                <a:latin typeface="Times New Roman" panose="02020603050405020304" pitchFamily="18" charset="0"/>
              </a:rPr>
              <a:t>and </a:t>
            </a:r>
            <a:r>
              <a:rPr lang="en-US" dirty="0" smtClean="0">
                <a:latin typeface="Times New Roman" panose="02020603050405020304" pitchFamily="18" charset="0"/>
              </a:rPr>
              <a:t>the process </a:t>
            </a:r>
            <a:r>
              <a:rPr lang="en-US" dirty="0">
                <a:latin typeface="Times New Roman" panose="02020603050405020304" pitchFamily="18" charset="0"/>
              </a:rPr>
              <a:t>has not yet progressed beyond</a:t>
            </a:r>
            <a:r>
              <a:rPr lang="en-US" b="1" i="1" dirty="0">
                <a:solidFill>
                  <a:srgbClr val="00CC00"/>
                </a:solidFill>
                <a:latin typeface="Times New Roman" panose="02020603050405020304" pitchFamily="18" charset="0"/>
              </a:rPr>
              <a:t> laboratory scale</a:t>
            </a:r>
            <a:r>
              <a:rPr lang="en-US" dirty="0">
                <a:latin typeface="Times New Roman" panose="02020603050405020304" pitchFamily="18" charset="0"/>
              </a:rPr>
              <a:t>.</a:t>
            </a:r>
            <a:endParaRPr lang="fa-IR" sz="2400" dirty="0" smtClean="0">
              <a:latin typeface="Times New Roman" panose="02020603050405020304" pitchFamily="18" charset="0"/>
              <a:cs typeface="+mj-cs"/>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50</a:t>
            </a:fld>
            <a:endParaRPr lang="fa-IR" dirty="0"/>
          </a:p>
        </p:txBody>
      </p:sp>
      <p:pic>
        <p:nvPicPr>
          <p:cNvPr id="5" name="Picture 4"/>
          <p:cNvPicPr>
            <a:picLocks noChangeAspect="1"/>
          </p:cNvPicPr>
          <p:nvPr/>
        </p:nvPicPr>
        <p:blipFill>
          <a:blip r:embed="rId2"/>
          <a:stretch>
            <a:fillRect/>
          </a:stretch>
        </p:blipFill>
        <p:spPr>
          <a:xfrm>
            <a:off x="9599613" y="2698044"/>
            <a:ext cx="2592387" cy="1836673"/>
          </a:xfrm>
          <a:prstGeom prst="rect">
            <a:avLst/>
          </a:prstGeom>
        </p:spPr>
      </p:pic>
    </p:spTree>
    <p:extLst>
      <p:ext uri="{BB962C8B-B14F-4D97-AF65-F5344CB8AC3E}">
        <p14:creationId xmlns:p14="http://schemas.microsoft.com/office/powerpoint/2010/main" val="59863057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72645" y="925158"/>
            <a:ext cx="8960589" cy="5796317"/>
          </a:xfrm>
        </p:spPr>
        <p:txBody>
          <a:bodyPr>
            <a:normAutofit fontScale="77500" lnSpcReduction="20000"/>
          </a:bodyPr>
          <a:lstStyle/>
          <a:p>
            <a:pPr marL="0" indent="0" algn="just">
              <a:lnSpc>
                <a:spcPct val="150000"/>
              </a:lnSpc>
              <a:buNone/>
            </a:pPr>
            <a:r>
              <a:rPr lang="en-US" sz="3300" b="1" i="1" dirty="0" smtClean="0">
                <a:latin typeface="Times New Roman" panose="02020603050405020304" pitchFamily="18" charset="0"/>
              </a:rPr>
              <a:t>Atomization </a:t>
            </a:r>
            <a:r>
              <a:rPr lang="en-US" sz="3300" b="1" i="1" dirty="0">
                <a:latin typeface="Times New Roman" panose="02020603050405020304" pitchFamily="18" charset="0"/>
              </a:rPr>
              <a:t>by Liquids</a:t>
            </a:r>
          </a:p>
          <a:p>
            <a:pPr marL="0" indent="0" algn="just">
              <a:lnSpc>
                <a:spcPct val="150000"/>
              </a:lnSpc>
              <a:buNone/>
            </a:pPr>
            <a:r>
              <a:rPr lang="en-US" dirty="0">
                <a:latin typeface="Times New Roman" panose="02020603050405020304" pitchFamily="18" charset="0"/>
              </a:rPr>
              <a:t>Liquid (generally </a:t>
            </a:r>
            <a:r>
              <a:rPr lang="en-US" b="1" i="1" dirty="0">
                <a:solidFill>
                  <a:srgbClr val="00CC00"/>
                </a:solidFill>
                <a:latin typeface="Times New Roman" panose="02020603050405020304" pitchFamily="18" charset="0"/>
              </a:rPr>
              <a:t>water</a:t>
            </a:r>
            <a:r>
              <a:rPr lang="en-US" dirty="0">
                <a:latin typeface="Times New Roman" panose="02020603050405020304" pitchFamily="18" charset="0"/>
              </a:rPr>
              <a:t>) and </a:t>
            </a:r>
            <a:r>
              <a:rPr lang="en-US" b="1" i="1" dirty="0">
                <a:solidFill>
                  <a:srgbClr val="00CC00"/>
                </a:solidFill>
                <a:latin typeface="Times New Roman" panose="02020603050405020304" pitchFamily="18" charset="0"/>
              </a:rPr>
              <a:t>gas atomization </a:t>
            </a:r>
            <a:r>
              <a:rPr lang="en-US" dirty="0">
                <a:latin typeface="Times New Roman" panose="02020603050405020304" pitchFamily="18" charset="0"/>
              </a:rPr>
              <a:t>are the most important </a:t>
            </a:r>
            <a:r>
              <a:rPr lang="en-US" dirty="0" smtClean="0">
                <a:latin typeface="Times New Roman" panose="02020603050405020304" pitchFamily="18" charset="0"/>
              </a:rPr>
              <a:t>process variants </a:t>
            </a:r>
            <a:r>
              <a:rPr lang="en-US" dirty="0">
                <a:latin typeface="Times New Roman" panose="02020603050405020304" pitchFamily="18" charset="0"/>
              </a:rPr>
              <a:t>for </a:t>
            </a:r>
            <a:r>
              <a:rPr lang="en-US" b="1" i="1" dirty="0">
                <a:solidFill>
                  <a:srgbClr val="00CC00"/>
                </a:solidFill>
                <a:latin typeface="Times New Roman" panose="02020603050405020304" pitchFamily="18" charset="0"/>
              </a:rPr>
              <a:t>industrial powder production</a:t>
            </a:r>
            <a:r>
              <a:rPr lang="en-US" dirty="0">
                <a:latin typeface="Times New Roman" panose="02020603050405020304" pitchFamily="18" charset="0"/>
              </a:rPr>
              <a:t>. </a:t>
            </a:r>
            <a:r>
              <a:rPr lang="en-US" b="1" i="1" dirty="0">
                <a:solidFill>
                  <a:srgbClr val="00CC00"/>
                </a:solidFill>
                <a:latin typeface="Times New Roman" panose="02020603050405020304" pitchFamily="18" charset="0"/>
              </a:rPr>
              <a:t>Water</a:t>
            </a:r>
            <a:r>
              <a:rPr lang="en-US" dirty="0">
                <a:latin typeface="Times New Roman" panose="02020603050405020304" pitchFamily="18" charset="0"/>
              </a:rPr>
              <a:t> </a:t>
            </a:r>
            <a:r>
              <a:rPr lang="en-US" dirty="0" smtClean="0">
                <a:latin typeface="Times New Roman" panose="02020603050405020304" pitchFamily="18" charset="0"/>
              </a:rPr>
              <a:t>atomization </a:t>
            </a:r>
            <a:r>
              <a:rPr lang="en-US" dirty="0">
                <a:latin typeface="Times New Roman" panose="02020603050405020304" pitchFamily="18" charset="0"/>
              </a:rPr>
              <a:t>is mainly used </a:t>
            </a:r>
            <a:r>
              <a:rPr lang="en-US" dirty="0" smtClean="0">
                <a:latin typeface="Times New Roman" panose="02020603050405020304" pitchFamily="18" charset="0"/>
              </a:rPr>
              <a:t>for the </a:t>
            </a:r>
            <a:r>
              <a:rPr lang="en-US" dirty="0">
                <a:latin typeface="Times New Roman" panose="02020603050405020304" pitchFamily="18" charset="0"/>
              </a:rPr>
              <a:t>production of </a:t>
            </a:r>
            <a:r>
              <a:rPr lang="en-US" b="1" i="1" dirty="0">
                <a:solidFill>
                  <a:srgbClr val="00CC00"/>
                </a:solidFill>
                <a:latin typeface="Times New Roman" panose="02020603050405020304" pitchFamily="18" charset="0"/>
              </a:rPr>
              <a:t>iron base powders</a:t>
            </a:r>
            <a:r>
              <a:rPr lang="en-US" dirty="0">
                <a:latin typeface="Times New Roman" panose="02020603050405020304" pitchFamily="18" charset="0"/>
              </a:rPr>
              <a:t>. Figure 2.13 shows a scheme for a </a:t>
            </a:r>
            <a:r>
              <a:rPr lang="en-US" dirty="0" smtClean="0">
                <a:latin typeface="Times New Roman" panose="02020603050405020304" pitchFamily="18" charset="0"/>
              </a:rPr>
              <a:t>water atomization </a:t>
            </a:r>
            <a:r>
              <a:rPr lang="en-US" dirty="0">
                <a:latin typeface="Times New Roman" panose="02020603050405020304" pitchFamily="18" charset="0"/>
              </a:rPr>
              <a:t>unit. </a:t>
            </a:r>
            <a:r>
              <a:rPr lang="en-US" b="1" i="1" dirty="0">
                <a:solidFill>
                  <a:srgbClr val="00CC00"/>
                </a:solidFill>
                <a:latin typeface="Times New Roman" panose="02020603050405020304" pitchFamily="18" charset="0"/>
              </a:rPr>
              <a:t>The starting material </a:t>
            </a:r>
            <a:r>
              <a:rPr lang="en-US" dirty="0">
                <a:latin typeface="Times New Roman" panose="02020603050405020304" pitchFamily="18" charset="0"/>
              </a:rPr>
              <a:t>is </a:t>
            </a:r>
            <a:r>
              <a:rPr lang="en-US" b="1" i="1" dirty="0">
                <a:solidFill>
                  <a:srgbClr val="00CC00"/>
                </a:solidFill>
                <a:latin typeface="Times New Roman" panose="02020603050405020304" pitchFamily="18" charset="0"/>
              </a:rPr>
              <a:t>melted</a:t>
            </a:r>
            <a:r>
              <a:rPr lang="en-US" dirty="0">
                <a:latin typeface="Times New Roman" panose="02020603050405020304" pitchFamily="18" charset="0"/>
              </a:rPr>
              <a:t> and </a:t>
            </a:r>
            <a:r>
              <a:rPr lang="en-US" b="1" i="1" dirty="0">
                <a:solidFill>
                  <a:srgbClr val="00CC00"/>
                </a:solidFill>
                <a:latin typeface="Times New Roman" panose="02020603050405020304" pitchFamily="18" charset="0"/>
              </a:rPr>
              <a:t>metallurgically treated in a separate furnace </a:t>
            </a:r>
            <a:r>
              <a:rPr lang="en-US" dirty="0">
                <a:latin typeface="Times New Roman" panose="02020603050405020304" pitchFamily="18" charset="0"/>
              </a:rPr>
              <a:t>and then </a:t>
            </a:r>
            <a:r>
              <a:rPr lang="en-US" b="1" i="1" dirty="0">
                <a:solidFill>
                  <a:srgbClr val="00CC00"/>
                </a:solidFill>
                <a:latin typeface="Times New Roman" panose="02020603050405020304" pitchFamily="18" charset="0"/>
              </a:rPr>
              <a:t>fed into a tundish</a:t>
            </a:r>
            <a:r>
              <a:rPr lang="en-US" dirty="0">
                <a:latin typeface="Times New Roman" panose="02020603050405020304" pitchFamily="18" charset="0"/>
              </a:rPr>
              <a:t>. The tundish provides a </a:t>
            </a:r>
            <a:r>
              <a:rPr lang="en-US" b="1" i="1" dirty="0">
                <a:solidFill>
                  <a:srgbClr val="00CC00"/>
                </a:solidFill>
                <a:latin typeface="Times New Roman" panose="02020603050405020304" pitchFamily="18" charset="0"/>
              </a:rPr>
              <a:t>uniformly flowing vertical melt stream</a:t>
            </a:r>
            <a:r>
              <a:rPr lang="en-US" dirty="0">
                <a:latin typeface="Times New Roman" panose="02020603050405020304" pitchFamily="18" charset="0"/>
              </a:rPr>
              <a:t>, which is disintegrated into droplets </a:t>
            </a:r>
            <a:r>
              <a:rPr lang="en-US" b="1" i="1" dirty="0">
                <a:solidFill>
                  <a:srgbClr val="00CC00"/>
                </a:solidFill>
                <a:latin typeface="Times New Roman" panose="02020603050405020304" pitchFamily="18" charset="0"/>
              </a:rPr>
              <a:t>in the focal area of an arrangement of several water jets</a:t>
            </a:r>
            <a:r>
              <a:rPr lang="en-US" dirty="0">
                <a:latin typeface="Times New Roman" panose="02020603050405020304" pitchFamily="18" charset="0"/>
              </a:rPr>
              <a:t>. Configurations of the </a:t>
            </a:r>
            <a:r>
              <a:rPr lang="en-US" dirty="0" smtClean="0">
                <a:latin typeface="Times New Roman" panose="02020603050405020304" pitchFamily="18" charset="0"/>
              </a:rPr>
              <a:t>water jets </a:t>
            </a:r>
            <a:r>
              <a:rPr lang="en-US" dirty="0">
                <a:latin typeface="Times New Roman" panose="02020603050405020304" pitchFamily="18" charset="0"/>
              </a:rPr>
              <a:t>may </a:t>
            </a:r>
            <a:r>
              <a:rPr lang="en-US" b="1" i="1" dirty="0">
                <a:solidFill>
                  <a:srgbClr val="00CC00"/>
                </a:solidFill>
                <a:latin typeface="Times New Roman" panose="02020603050405020304" pitchFamily="18" charset="0"/>
              </a:rPr>
              <a:t>differ in the number of jets</a:t>
            </a:r>
            <a:r>
              <a:rPr lang="en-US" dirty="0">
                <a:latin typeface="Times New Roman" panose="02020603050405020304" pitchFamily="18" charset="0"/>
              </a:rPr>
              <a:t>, the </a:t>
            </a:r>
            <a:r>
              <a:rPr lang="en-US" b="1" i="1" dirty="0">
                <a:solidFill>
                  <a:srgbClr val="00CC00"/>
                </a:solidFill>
                <a:latin typeface="Times New Roman" panose="02020603050405020304" pitchFamily="18" charset="0"/>
              </a:rPr>
              <a:t>angle </a:t>
            </a:r>
            <a:r>
              <a:rPr lang="en-US" b="1" i="1" dirty="0" smtClean="0">
                <a:solidFill>
                  <a:srgbClr val="00CC00"/>
                </a:solidFill>
                <a:latin typeface="Times New Roman" panose="02020603050405020304" pitchFamily="18" charset="0"/>
              </a:rPr>
              <a:t>alpha</a:t>
            </a:r>
            <a:r>
              <a:rPr lang="en-US" dirty="0" smtClean="0">
                <a:latin typeface="Times New Roman" panose="02020603050405020304" pitchFamily="18" charset="0"/>
              </a:rPr>
              <a:t>, </a:t>
            </a:r>
            <a:r>
              <a:rPr lang="en-US" dirty="0">
                <a:latin typeface="Times New Roman" panose="02020603050405020304" pitchFamily="18" charset="0"/>
              </a:rPr>
              <a:t>between the </a:t>
            </a:r>
            <a:r>
              <a:rPr lang="en-US" b="1" i="1" dirty="0">
                <a:solidFill>
                  <a:srgbClr val="00CC00"/>
                </a:solidFill>
                <a:latin typeface="Times New Roman" panose="02020603050405020304" pitchFamily="18" charset="0"/>
              </a:rPr>
              <a:t>jets and the metal stream</a:t>
            </a:r>
            <a:r>
              <a:rPr lang="en-US" dirty="0">
                <a:latin typeface="Times New Roman" panose="02020603050405020304" pitchFamily="18" charset="0"/>
              </a:rPr>
              <a:t>, and the </a:t>
            </a:r>
            <a:r>
              <a:rPr lang="en-US" b="1" i="1" dirty="0">
                <a:solidFill>
                  <a:srgbClr val="00CC00"/>
                </a:solidFill>
                <a:latin typeface="Times New Roman" panose="02020603050405020304" pitchFamily="18" charset="0"/>
              </a:rPr>
              <a:t>focusing of the jets into a point or line</a:t>
            </a:r>
            <a:r>
              <a:rPr lang="en-US" dirty="0">
                <a:latin typeface="Times New Roman" panose="02020603050405020304" pitchFamily="18" charset="0"/>
              </a:rPr>
              <a:t>. The impact from </a:t>
            </a:r>
            <a:r>
              <a:rPr lang="en-US" dirty="0" smtClean="0">
                <a:latin typeface="Times New Roman" panose="02020603050405020304" pitchFamily="18" charset="0"/>
              </a:rPr>
              <a:t>the high </a:t>
            </a:r>
            <a:r>
              <a:rPr lang="en-US" dirty="0">
                <a:latin typeface="Times New Roman" panose="02020603050405020304" pitchFamily="18" charset="0"/>
              </a:rPr>
              <a:t>pressure stream of water leads to disintegration of the flowing metal.</a:t>
            </a:r>
            <a:endParaRPr lang="fa-IR" sz="2400" dirty="0" smtClean="0">
              <a:latin typeface="Times New Roman" panose="02020603050405020304" pitchFamily="18" charset="0"/>
              <a:cs typeface="+mj-cs"/>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51</a:t>
            </a:fld>
            <a:endParaRPr lang="fa-IR" dirty="0"/>
          </a:p>
        </p:txBody>
      </p:sp>
      <p:pic>
        <p:nvPicPr>
          <p:cNvPr id="5" name="Picture 4"/>
          <p:cNvPicPr>
            <a:picLocks noChangeAspect="1"/>
          </p:cNvPicPr>
          <p:nvPr/>
        </p:nvPicPr>
        <p:blipFill>
          <a:blip r:embed="rId2"/>
          <a:stretch>
            <a:fillRect/>
          </a:stretch>
        </p:blipFill>
        <p:spPr>
          <a:xfrm>
            <a:off x="9033234" y="1535289"/>
            <a:ext cx="2926718" cy="3671637"/>
          </a:xfrm>
          <a:prstGeom prst="rect">
            <a:avLst/>
          </a:prstGeom>
        </p:spPr>
      </p:pic>
    </p:spTree>
    <p:extLst>
      <p:ext uri="{BB962C8B-B14F-4D97-AF65-F5344CB8AC3E}">
        <p14:creationId xmlns:p14="http://schemas.microsoft.com/office/powerpoint/2010/main" val="273166854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72121" y="925158"/>
                <a:ext cx="11759683" cy="5431191"/>
              </a:xfrm>
            </p:spPr>
            <p:txBody>
              <a:bodyPr>
                <a:normAutofit fontScale="85000" lnSpcReduction="20000"/>
              </a:bodyPr>
              <a:lstStyle/>
              <a:p>
                <a:pPr marL="0" indent="0" algn="just">
                  <a:lnSpc>
                    <a:spcPct val="150000"/>
                  </a:lnSpc>
                  <a:buNone/>
                </a:pPr>
                <a:r>
                  <a:rPr lang="en-US" dirty="0" smtClean="0">
                    <a:latin typeface="Times New Roman" panose="02020603050405020304" pitchFamily="18" charset="0"/>
                  </a:rPr>
                  <a:t>A </a:t>
                </a:r>
                <a:r>
                  <a:rPr lang="en-US" b="1" i="1" dirty="0" smtClean="0">
                    <a:solidFill>
                      <a:srgbClr val="00CC00"/>
                    </a:solidFill>
                    <a:latin typeface="Times New Roman" panose="02020603050405020304" pitchFamily="18" charset="0"/>
                  </a:rPr>
                  <a:t>high </a:t>
                </a:r>
                <a:r>
                  <a:rPr lang="en-US" b="1" i="1" dirty="0">
                    <a:solidFill>
                      <a:srgbClr val="00CC00"/>
                    </a:solidFill>
                    <a:latin typeface="Times New Roman" panose="02020603050405020304" pitchFamily="18" charset="0"/>
                  </a:rPr>
                  <a:t>energy input to the water </a:t>
                </a:r>
                <a:r>
                  <a:rPr lang="en-US" dirty="0">
                    <a:latin typeface="Times New Roman" panose="02020603050405020304" pitchFamily="18" charset="0"/>
                  </a:rPr>
                  <a:t>stream is needed. The usual pressure range is </a:t>
                </a:r>
                <a:r>
                  <a:rPr lang="en-US" b="1" i="1" dirty="0">
                    <a:solidFill>
                      <a:srgbClr val="00CC00"/>
                    </a:solidFill>
                    <a:latin typeface="Times New Roman" panose="02020603050405020304" pitchFamily="18" charset="0"/>
                  </a:rPr>
                  <a:t>6- 21 MPa</a:t>
                </a:r>
                <a:r>
                  <a:rPr lang="en-US" dirty="0">
                    <a:latin typeface="Times New Roman" panose="02020603050405020304" pitchFamily="18" charset="0"/>
                  </a:rPr>
                  <a:t>, resulting in a velocity of </a:t>
                </a:r>
                <a:r>
                  <a:rPr lang="en-US" b="1" i="1" dirty="0">
                    <a:solidFill>
                      <a:srgbClr val="00CC00"/>
                    </a:solidFill>
                    <a:latin typeface="Times New Roman" panose="02020603050405020304" pitchFamily="18" charset="0"/>
                  </a:rPr>
                  <a:t>70-250 m.s-1 </a:t>
                </a:r>
                <a:r>
                  <a:rPr lang="en-US" dirty="0">
                    <a:latin typeface="Times New Roman" panose="02020603050405020304" pitchFamily="18" charset="0"/>
                  </a:rPr>
                  <a:t>of the water jets. Throughput </a:t>
                </a:r>
                <a:r>
                  <a:rPr lang="en-US" dirty="0" smtClean="0">
                    <a:latin typeface="Times New Roman" panose="02020603050405020304" pitchFamily="18" charset="0"/>
                  </a:rPr>
                  <a:t>is typically </a:t>
                </a:r>
                <a:r>
                  <a:rPr lang="en-US" b="1" i="1" dirty="0">
                    <a:solidFill>
                      <a:srgbClr val="00CC00"/>
                    </a:solidFill>
                    <a:latin typeface="Times New Roman" panose="02020603050405020304" pitchFamily="18" charset="0"/>
                  </a:rPr>
                  <a:t>10-100 </a:t>
                </a:r>
                <a:r>
                  <a:rPr lang="en-US" b="1" i="1" dirty="0" smtClean="0">
                    <a:solidFill>
                      <a:srgbClr val="00CC00"/>
                    </a:solidFill>
                    <a:latin typeface="Times New Roman" panose="02020603050405020304" pitchFamily="18" charset="0"/>
                  </a:rPr>
                  <a:t>kg.min</a:t>
                </a:r>
                <a:r>
                  <a:rPr lang="en-US" b="1" i="1" baseline="30000" dirty="0" smtClean="0">
                    <a:solidFill>
                      <a:srgbClr val="00CC00"/>
                    </a:solidFill>
                    <a:latin typeface="Times New Roman" panose="02020603050405020304" pitchFamily="18" charset="0"/>
                  </a:rPr>
                  <a:t>-1</a:t>
                </a:r>
                <a:r>
                  <a:rPr lang="en-US" dirty="0" smtClean="0">
                    <a:latin typeface="Times New Roman" panose="02020603050405020304" pitchFamily="18" charset="0"/>
                  </a:rPr>
                  <a:t> </a:t>
                </a:r>
                <a:r>
                  <a:rPr lang="en-US" dirty="0">
                    <a:latin typeface="Times New Roman" panose="02020603050405020304" pitchFamily="18" charset="0"/>
                  </a:rPr>
                  <a:t>of metal for </a:t>
                </a:r>
                <a:r>
                  <a:rPr lang="en-US" b="1" i="1" dirty="0">
                    <a:solidFill>
                      <a:srgbClr val="00CC00"/>
                    </a:solidFill>
                    <a:latin typeface="Times New Roman" panose="02020603050405020304" pitchFamily="18" charset="0"/>
                  </a:rPr>
                  <a:t>0.1-0.4 m3.min-1 water consumed</a:t>
                </a:r>
                <a:r>
                  <a:rPr lang="en-US" dirty="0">
                    <a:latin typeface="Times New Roman" panose="02020603050405020304" pitchFamily="18" charset="0"/>
                  </a:rPr>
                  <a:t>. </a:t>
                </a:r>
                <a:r>
                  <a:rPr lang="en-US" dirty="0" smtClean="0">
                    <a:latin typeface="Times New Roman" panose="02020603050405020304" pitchFamily="18" charset="0"/>
                  </a:rPr>
                  <a:t>The </a:t>
                </a:r>
                <a:r>
                  <a:rPr lang="en-US" b="1" i="1" dirty="0" smtClean="0">
                    <a:solidFill>
                      <a:srgbClr val="0033CC"/>
                    </a:solidFill>
                    <a:latin typeface="Times New Roman" panose="02020603050405020304" pitchFamily="18" charset="0"/>
                  </a:rPr>
                  <a:t>overall </a:t>
                </a:r>
                <a:r>
                  <a:rPr lang="en-US" b="1" i="1" dirty="0">
                    <a:solidFill>
                      <a:srgbClr val="0033CC"/>
                    </a:solidFill>
                    <a:latin typeface="Times New Roman" panose="02020603050405020304" pitchFamily="18" charset="0"/>
                  </a:rPr>
                  <a:t>process efficiency is much better than in the mechanical </a:t>
                </a:r>
                <a:r>
                  <a:rPr lang="en-US" b="1" i="1" dirty="0" smtClean="0">
                    <a:solidFill>
                      <a:srgbClr val="0033CC"/>
                    </a:solidFill>
                    <a:latin typeface="Times New Roman" panose="02020603050405020304" pitchFamily="18" charset="0"/>
                  </a:rPr>
                  <a:t>disintegration of </a:t>
                </a:r>
                <a:r>
                  <a:rPr lang="en-US" b="1" i="1" dirty="0">
                    <a:solidFill>
                      <a:srgbClr val="0033CC"/>
                    </a:solidFill>
                    <a:latin typeface="Times New Roman" panose="02020603050405020304" pitchFamily="18" charset="0"/>
                  </a:rPr>
                  <a:t>solid materials</a:t>
                </a:r>
                <a:r>
                  <a:rPr lang="en-US" dirty="0">
                    <a:latin typeface="Times New Roman" panose="02020603050405020304" pitchFamily="18" charset="0"/>
                  </a:rPr>
                  <a:t>, but </a:t>
                </a:r>
                <a:r>
                  <a:rPr lang="en-US" b="1" i="1" dirty="0">
                    <a:solidFill>
                      <a:srgbClr val="0033CC"/>
                    </a:solidFill>
                    <a:latin typeface="Times New Roman" panose="02020603050405020304" pitchFamily="18" charset="0"/>
                  </a:rPr>
                  <a:t>still remains </a:t>
                </a:r>
                <a14:m>
                  <m:oMath xmlns:m="http://schemas.openxmlformats.org/officeDocument/2006/math">
                    <m:r>
                      <a:rPr lang="en-US" b="1" i="1">
                        <a:solidFill>
                          <a:srgbClr val="0033CC"/>
                        </a:solidFill>
                        <a:latin typeface="Cambria Math" panose="02040503050406030204" pitchFamily="18" charset="0"/>
                      </a:rPr>
                      <m:t>≤</m:t>
                    </m:r>
                  </m:oMath>
                </a14:m>
                <a:r>
                  <a:rPr lang="en-US" b="1" i="1" dirty="0">
                    <a:solidFill>
                      <a:srgbClr val="0033CC"/>
                    </a:solidFill>
                    <a:latin typeface="Times New Roman" panose="02020603050405020304" pitchFamily="18" charset="0"/>
                  </a:rPr>
                  <a:t> 1%. </a:t>
                </a:r>
                <a:r>
                  <a:rPr lang="en-US" dirty="0" smtClean="0">
                    <a:latin typeface="Times New Roman" panose="02020603050405020304" pitchFamily="18" charset="0"/>
                  </a:rPr>
                  <a:t>Atomization </a:t>
                </a:r>
                <a:r>
                  <a:rPr lang="en-US" dirty="0">
                    <a:latin typeface="Times New Roman" panose="02020603050405020304" pitchFamily="18" charset="0"/>
                  </a:rPr>
                  <a:t>occurs under an </a:t>
                </a:r>
                <a:r>
                  <a:rPr lang="en-US" b="1" i="1" dirty="0" smtClean="0">
                    <a:solidFill>
                      <a:srgbClr val="0033CC"/>
                    </a:solidFill>
                    <a:latin typeface="Times New Roman" panose="02020603050405020304" pitchFamily="18" charset="0"/>
                  </a:rPr>
                  <a:t>unsteady state </a:t>
                </a:r>
                <a:r>
                  <a:rPr lang="en-US" b="1" i="1" dirty="0">
                    <a:solidFill>
                      <a:srgbClr val="0033CC"/>
                    </a:solidFill>
                    <a:latin typeface="Times New Roman" panose="02020603050405020304" pitchFamily="18" charset="0"/>
                  </a:rPr>
                  <a:t>of turbulent flow </a:t>
                </a:r>
                <a:r>
                  <a:rPr lang="en-US" dirty="0">
                    <a:latin typeface="Times New Roman" panose="02020603050405020304" pitchFamily="18" charset="0"/>
                  </a:rPr>
                  <a:t>conditions, which makes a theoretical treatment of </a:t>
                </a:r>
                <a:r>
                  <a:rPr lang="en-US" dirty="0" smtClean="0">
                    <a:latin typeface="Times New Roman" panose="02020603050405020304" pitchFamily="18" charset="0"/>
                  </a:rPr>
                  <a:t>the process </a:t>
                </a:r>
                <a:r>
                  <a:rPr lang="en-US" dirty="0">
                    <a:latin typeface="Times New Roman" panose="02020603050405020304" pitchFamily="18" charset="0"/>
                  </a:rPr>
                  <a:t>very </a:t>
                </a:r>
                <a:r>
                  <a:rPr lang="en-US" b="1" i="1" dirty="0">
                    <a:solidFill>
                      <a:srgbClr val="0033CC"/>
                    </a:solidFill>
                    <a:latin typeface="Times New Roman" panose="02020603050405020304" pitchFamily="18" charset="0"/>
                  </a:rPr>
                  <a:t>complicated</a:t>
                </a:r>
                <a:r>
                  <a:rPr lang="en-US" dirty="0">
                    <a:latin typeface="Times New Roman" panose="02020603050405020304" pitchFamily="18" charset="0"/>
                  </a:rPr>
                  <a:t>. From empirically derived relations it can be </a:t>
                </a:r>
                <a:r>
                  <a:rPr lang="en-US" dirty="0" smtClean="0">
                    <a:latin typeface="Times New Roman" panose="02020603050405020304" pitchFamily="18" charset="0"/>
                  </a:rPr>
                  <a:t>concluded, however</a:t>
                </a:r>
                <a:r>
                  <a:rPr lang="en-US" dirty="0">
                    <a:latin typeface="Times New Roman" panose="02020603050405020304" pitchFamily="18" charset="0"/>
                  </a:rPr>
                  <a:t>, that the most important parameters which control the </a:t>
                </a:r>
                <a:r>
                  <a:rPr lang="en-US" b="1" i="1" dirty="0">
                    <a:solidFill>
                      <a:srgbClr val="0033CC"/>
                    </a:solidFill>
                    <a:latin typeface="Times New Roman" panose="02020603050405020304" pitchFamily="18" charset="0"/>
                  </a:rPr>
                  <a:t>average powder particle size, </a:t>
                </a:r>
                <a:r>
                  <a:rPr lang="en-US" b="1" i="1" dirty="0" err="1">
                    <a:solidFill>
                      <a:srgbClr val="0033CC"/>
                    </a:solidFill>
                    <a:latin typeface="Times New Roman" panose="02020603050405020304" pitchFamily="18" charset="0"/>
                  </a:rPr>
                  <a:t>dD</a:t>
                </a:r>
                <a:r>
                  <a:rPr lang="en-US" b="1" i="1" dirty="0">
                    <a:solidFill>
                      <a:srgbClr val="0033CC"/>
                    </a:solidFill>
                    <a:latin typeface="Times New Roman" panose="02020603050405020304" pitchFamily="18" charset="0"/>
                  </a:rPr>
                  <a:t> </a:t>
                </a:r>
                <a:r>
                  <a:rPr lang="en-US" dirty="0">
                    <a:latin typeface="Times New Roman" panose="02020603050405020304" pitchFamily="18" charset="0"/>
                  </a:rPr>
                  <a:t>are the </a:t>
                </a:r>
                <a:r>
                  <a:rPr lang="en-US" b="1" i="1" dirty="0">
                    <a:solidFill>
                      <a:srgbClr val="0033CC"/>
                    </a:solidFill>
                    <a:latin typeface="Times New Roman" panose="02020603050405020304" pitchFamily="18" charset="0"/>
                  </a:rPr>
                  <a:t>water pressure </a:t>
                </a:r>
                <a:r>
                  <a:rPr lang="en-US" i="1" dirty="0" smtClean="0">
                    <a:latin typeface="Times New Roman" panose="02020603050405020304" pitchFamily="18" charset="0"/>
                  </a:rPr>
                  <a:t>Pw </a:t>
                </a:r>
                <a:r>
                  <a:rPr lang="en-US" dirty="0">
                    <a:latin typeface="Times New Roman" panose="02020603050405020304" pitchFamily="18" charset="0"/>
                  </a:rPr>
                  <a:t>and </a:t>
                </a:r>
                <a:r>
                  <a:rPr lang="en-US" b="1" i="1" dirty="0">
                    <a:solidFill>
                      <a:srgbClr val="0033CC"/>
                    </a:solidFill>
                    <a:latin typeface="Times New Roman" panose="02020603050405020304" pitchFamily="18" charset="0"/>
                  </a:rPr>
                  <a:t>velocity</a:t>
                </a:r>
                <a:r>
                  <a:rPr lang="en-US" dirty="0">
                    <a:latin typeface="Times New Roman" panose="02020603050405020304" pitchFamily="18" charset="0"/>
                  </a:rPr>
                  <a:t> </a:t>
                </a:r>
                <a:r>
                  <a:rPr lang="en-US" i="1" dirty="0" err="1" smtClean="0">
                    <a:latin typeface="Times New Roman" panose="02020603050405020304" pitchFamily="18" charset="0"/>
                  </a:rPr>
                  <a:t>vw</a:t>
                </a:r>
                <a:r>
                  <a:rPr lang="en-US" i="1" dirty="0" smtClean="0">
                    <a:latin typeface="Times New Roman" panose="02020603050405020304" pitchFamily="18" charset="0"/>
                  </a:rPr>
                  <a:t> </a:t>
                </a:r>
                <a:r>
                  <a:rPr lang="en-US" dirty="0">
                    <a:latin typeface="Times New Roman" panose="02020603050405020304" pitchFamily="18" charset="0"/>
                  </a:rPr>
                  <a:t>the </a:t>
                </a:r>
                <a:r>
                  <a:rPr lang="en-US" b="1" i="1" dirty="0">
                    <a:solidFill>
                      <a:srgbClr val="0033CC"/>
                    </a:solidFill>
                    <a:latin typeface="Times New Roman" panose="02020603050405020304" pitchFamily="18" charset="0"/>
                  </a:rPr>
                  <a:t>angle alpha</a:t>
                </a:r>
                <a:r>
                  <a:rPr lang="en-US" i="1" dirty="0" smtClean="0">
                    <a:latin typeface="Times New Roman" panose="02020603050405020304" pitchFamily="18" charset="0"/>
                  </a:rPr>
                  <a:t>; </a:t>
                </a:r>
                <a:r>
                  <a:rPr lang="en-US" dirty="0" smtClean="0">
                    <a:latin typeface="Times New Roman" panose="02020603050405020304" pitchFamily="18" charset="0"/>
                  </a:rPr>
                  <a:t>the </a:t>
                </a:r>
                <a:r>
                  <a:rPr lang="en-US" b="1" i="1" dirty="0">
                    <a:solidFill>
                      <a:srgbClr val="0033CC"/>
                    </a:solidFill>
                    <a:latin typeface="Times New Roman" panose="02020603050405020304" pitchFamily="18" charset="0"/>
                  </a:rPr>
                  <a:t>melt</a:t>
                </a:r>
                <a:r>
                  <a:rPr lang="en-US" dirty="0">
                    <a:latin typeface="Times New Roman" panose="02020603050405020304" pitchFamily="18" charset="0"/>
                  </a:rPr>
                  <a:t> </a:t>
                </a:r>
                <a:r>
                  <a:rPr lang="en-US" b="1" i="1" dirty="0">
                    <a:solidFill>
                      <a:srgbClr val="0033CC"/>
                    </a:solidFill>
                    <a:latin typeface="Times New Roman" panose="02020603050405020304" pitchFamily="18" charset="0"/>
                  </a:rPr>
                  <a:t>stream diameter </a:t>
                </a:r>
                <a:r>
                  <a:rPr lang="en-US" i="1" dirty="0">
                    <a:latin typeface="Times New Roman" panose="02020603050405020304" pitchFamily="18" charset="0"/>
                  </a:rPr>
                  <a:t>ds, </a:t>
                </a:r>
                <a:r>
                  <a:rPr lang="en-US" dirty="0">
                    <a:latin typeface="Times New Roman" panose="02020603050405020304" pitchFamily="18" charset="0"/>
                  </a:rPr>
                  <a:t>the </a:t>
                </a:r>
                <a:r>
                  <a:rPr lang="en-US" b="1" i="1" dirty="0">
                    <a:solidFill>
                      <a:srgbClr val="0033CC"/>
                    </a:solidFill>
                    <a:latin typeface="Times New Roman" panose="02020603050405020304" pitchFamily="18" charset="0"/>
                  </a:rPr>
                  <a:t>melt </a:t>
                </a:r>
                <a:r>
                  <a:rPr lang="en-US" b="1" i="1" dirty="0" smtClean="0">
                    <a:solidFill>
                      <a:srgbClr val="0033CC"/>
                    </a:solidFill>
                    <a:latin typeface="Times New Roman" panose="02020603050405020304" pitchFamily="18" charset="0"/>
                  </a:rPr>
                  <a:t>viscosity</a:t>
                </a:r>
                <a:r>
                  <a:rPr lang="en-US" dirty="0" smtClean="0">
                    <a:latin typeface="Times New Roman" panose="02020603050405020304" pitchFamily="18" charset="0"/>
                  </a:rPr>
                  <a:t>, </a:t>
                </a:r>
                <a:r>
                  <a:rPr lang="en-US" b="1" i="1" dirty="0">
                    <a:solidFill>
                      <a:srgbClr val="0033CC"/>
                    </a:solidFill>
                    <a:latin typeface="Times New Roman" panose="02020603050405020304" pitchFamily="18" charset="0"/>
                  </a:rPr>
                  <a:t>melt density</a:t>
                </a:r>
                <a:r>
                  <a:rPr lang="en-US" dirty="0" smtClean="0">
                    <a:latin typeface="Times New Roman" panose="02020603050405020304" pitchFamily="18" charset="0"/>
                  </a:rPr>
                  <a:t>, </a:t>
                </a:r>
                <a:r>
                  <a:rPr lang="en-US" b="1" i="1" dirty="0">
                    <a:solidFill>
                      <a:srgbClr val="0033CC"/>
                    </a:solidFill>
                    <a:latin typeface="Times New Roman" panose="02020603050405020304" pitchFamily="18" charset="0"/>
                  </a:rPr>
                  <a:t>melt surface tension</a:t>
                </a:r>
                <a:r>
                  <a:rPr lang="en-US" dirty="0" smtClean="0">
                    <a:latin typeface="Times New Roman" panose="02020603050405020304" pitchFamily="18" charset="0"/>
                  </a:rPr>
                  <a:t> </a:t>
                </a:r>
                <a:r>
                  <a:rPr lang="en-US" dirty="0">
                    <a:latin typeface="Times New Roman" panose="02020603050405020304" pitchFamily="18" charset="0"/>
                  </a:rPr>
                  <a:t>Ys, and the </a:t>
                </a:r>
                <a:r>
                  <a:rPr lang="en-US" b="1" i="1" dirty="0">
                    <a:solidFill>
                      <a:srgbClr val="0033CC"/>
                    </a:solidFill>
                    <a:latin typeface="Times New Roman" panose="02020603050405020304" pitchFamily="18" charset="0"/>
                  </a:rPr>
                  <a:t>ratio of molten metal to water flow rate</a:t>
                </a:r>
                <a:r>
                  <a:rPr lang="en-US" dirty="0">
                    <a:latin typeface="Times New Roman" panose="02020603050405020304" pitchFamily="18" charset="0"/>
                  </a:rPr>
                  <a:t> </a:t>
                </a:r>
                <a:r>
                  <a:rPr lang="en-US" i="1" dirty="0">
                    <a:latin typeface="Times New Roman" panose="02020603050405020304" pitchFamily="18" charset="0"/>
                  </a:rPr>
                  <a:t>(</a:t>
                </a:r>
                <a:r>
                  <a:rPr lang="en-US" i="1" dirty="0" err="1" smtClean="0">
                    <a:latin typeface="Times New Roman" panose="02020603050405020304" pitchFamily="18" charset="0"/>
                  </a:rPr>
                  <a:t>qs</a:t>
                </a:r>
                <a:r>
                  <a:rPr lang="en-US" i="1" dirty="0" smtClean="0">
                    <a:latin typeface="Times New Roman" panose="02020603050405020304" pitchFamily="18" charset="0"/>
                  </a:rPr>
                  <a:t>/</a:t>
                </a:r>
                <a:r>
                  <a:rPr lang="en-US" i="1" dirty="0" err="1" smtClean="0">
                    <a:latin typeface="Times New Roman" panose="02020603050405020304" pitchFamily="18" charset="0"/>
                  </a:rPr>
                  <a:t>qw</a:t>
                </a:r>
                <a:r>
                  <a:rPr lang="en-US" i="1" dirty="0">
                    <a:latin typeface="Times New Roman" panose="02020603050405020304" pitchFamily="18" charset="0"/>
                  </a:rPr>
                  <a:t>). </a:t>
                </a:r>
                <a:r>
                  <a:rPr lang="en-US" b="1" i="1" dirty="0">
                    <a:solidFill>
                      <a:srgbClr val="FF7C80"/>
                    </a:solidFill>
                    <a:latin typeface="Times New Roman" panose="02020603050405020304" pitchFamily="18" charset="0"/>
                  </a:rPr>
                  <a:t>The </a:t>
                </a:r>
                <a:r>
                  <a:rPr lang="en-US" b="1" i="1" dirty="0" smtClean="0">
                    <a:solidFill>
                      <a:srgbClr val="FF7C80"/>
                    </a:solidFill>
                    <a:latin typeface="Times New Roman" panose="02020603050405020304" pitchFamily="18" charset="0"/>
                  </a:rPr>
                  <a:t>particle size </a:t>
                </a:r>
                <a:r>
                  <a:rPr lang="en-US" b="1" i="1" dirty="0">
                    <a:solidFill>
                      <a:srgbClr val="FF7C80"/>
                    </a:solidFill>
                    <a:latin typeface="Times New Roman" panose="02020603050405020304" pitchFamily="18" charset="0"/>
                  </a:rPr>
                  <a:t>decreases with increasing component of the jet </a:t>
                </a:r>
                <a:r>
                  <a:rPr lang="en-US" b="1" i="1" dirty="0" smtClean="0">
                    <a:solidFill>
                      <a:srgbClr val="FF7C80"/>
                    </a:solidFill>
                    <a:latin typeface="Times New Roman" panose="02020603050405020304" pitchFamily="18" charset="0"/>
                  </a:rPr>
                  <a:t>velocity perpendicular to the </a:t>
                </a:r>
                <a:r>
                  <a:rPr lang="en-US" b="1" i="1" dirty="0">
                    <a:solidFill>
                      <a:srgbClr val="FF7C80"/>
                    </a:solidFill>
                    <a:latin typeface="Times New Roman" panose="02020603050405020304" pitchFamily="18" charset="0"/>
                  </a:rPr>
                  <a:t>melt </a:t>
                </a:r>
                <a:r>
                  <a:rPr lang="en-US" b="1" i="1" dirty="0" smtClean="0">
                    <a:solidFill>
                      <a:srgbClr val="FF7C80"/>
                    </a:solidFill>
                    <a:latin typeface="Times New Roman" panose="02020603050405020304" pitchFamily="18" charset="0"/>
                  </a:rPr>
                  <a:t>stream:</a:t>
                </a:r>
                <a:endParaRPr lang="fa-IR" sz="2400" b="1" i="1" dirty="0" smtClean="0">
                  <a:solidFill>
                    <a:srgbClr val="FF7C80"/>
                  </a:solidFill>
                  <a:latin typeface="Times New Roman" panose="02020603050405020304" pitchFamily="18" charset="0"/>
                  <a:cs typeface="+mj-cs"/>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72121" y="925158"/>
                <a:ext cx="11759683" cy="5431191"/>
              </a:xfrm>
              <a:blipFill>
                <a:blip r:embed="rId2"/>
                <a:stretch>
                  <a:fillRect l="-778" r="-829"/>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37665642-A9B0-447A-BA52-3294FC8182FA}" type="slidenum">
              <a:rPr lang="fa-IR" smtClean="0"/>
              <a:t>52</a:t>
            </a:fld>
            <a:endParaRPr lang="fa-IR" dirty="0"/>
          </a:p>
        </p:txBody>
      </p:sp>
      <p:pic>
        <p:nvPicPr>
          <p:cNvPr id="5" name="Picture 4"/>
          <p:cNvPicPr>
            <a:picLocks noChangeAspect="1"/>
          </p:cNvPicPr>
          <p:nvPr/>
        </p:nvPicPr>
        <p:blipFill>
          <a:blip r:embed="rId3"/>
          <a:stretch>
            <a:fillRect/>
          </a:stretch>
        </p:blipFill>
        <p:spPr>
          <a:xfrm>
            <a:off x="3191934" y="6197601"/>
            <a:ext cx="4687712" cy="611967"/>
          </a:xfrm>
          <a:prstGeom prst="rect">
            <a:avLst/>
          </a:prstGeom>
          <a:ln w="28575">
            <a:solidFill>
              <a:srgbClr val="FF0066"/>
            </a:solidFill>
          </a:ln>
        </p:spPr>
      </p:pic>
    </p:spTree>
    <p:extLst>
      <p:ext uri="{BB962C8B-B14F-4D97-AF65-F5344CB8AC3E}">
        <p14:creationId xmlns:p14="http://schemas.microsoft.com/office/powerpoint/2010/main" val="326407417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796317"/>
          </a:xfrm>
        </p:spPr>
        <p:txBody>
          <a:bodyPr>
            <a:noAutofit/>
          </a:bodyPr>
          <a:lstStyle/>
          <a:p>
            <a:pPr marL="0" indent="0" algn="just">
              <a:lnSpc>
                <a:spcPct val="150000"/>
              </a:lnSpc>
              <a:buNone/>
            </a:pPr>
            <a:r>
              <a:rPr lang="en-US" sz="2200" dirty="0">
                <a:latin typeface="Times New Roman" panose="02020603050405020304" pitchFamily="18" charset="0"/>
              </a:rPr>
              <a:t>From the empirically derived equation (2.5) it can be seen that </a:t>
            </a:r>
            <a:r>
              <a:rPr lang="en-US" sz="2200" b="1" i="1" dirty="0">
                <a:solidFill>
                  <a:srgbClr val="00CCFF"/>
                </a:solidFill>
                <a:latin typeface="Times New Roman" panose="02020603050405020304" pitchFamily="18" charset="0"/>
              </a:rPr>
              <a:t>small </a:t>
            </a:r>
            <a:r>
              <a:rPr lang="en-US" sz="2200" b="1" i="1" dirty="0" smtClean="0">
                <a:solidFill>
                  <a:srgbClr val="00CCFF"/>
                </a:solidFill>
                <a:latin typeface="Times New Roman" panose="02020603050405020304" pitchFamily="18" charset="0"/>
              </a:rPr>
              <a:t>melt stream </a:t>
            </a:r>
            <a:r>
              <a:rPr lang="en-US" sz="2200" b="1" i="1" dirty="0">
                <a:solidFill>
                  <a:srgbClr val="00CCFF"/>
                </a:solidFill>
                <a:latin typeface="Times New Roman" panose="02020603050405020304" pitchFamily="18" charset="0"/>
              </a:rPr>
              <a:t>diameters</a:t>
            </a:r>
            <a:r>
              <a:rPr lang="en-US" sz="2200" dirty="0">
                <a:latin typeface="Times New Roman" panose="02020603050405020304" pitchFamily="18" charset="0"/>
              </a:rPr>
              <a:t>, </a:t>
            </a:r>
            <a:r>
              <a:rPr lang="en-US" sz="2200" b="1" i="1" dirty="0">
                <a:solidFill>
                  <a:srgbClr val="00CCFF"/>
                </a:solidFill>
                <a:latin typeface="Times New Roman" panose="02020603050405020304" pitchFamily="18" charset="0"/>
              </a:rPr>
              <a:t>high flow rate ratios </a:t>
            </a:r>
            <a:r>
              <a:rPr lang="en-US" sz="2200" i="1" dirty="0">
                <a:latin typeface="Times New Roman" panose="02020603050405020304" pitchFamily="18" charset="0"/>
              </a:rPr>
              <a:t>(</a:t>
            </a:r>
            <a:r>
              <a:rPr lang="en-US" sz="2200" i="1" dirty="0" err="1">
                <a:latin typeface="Times New Roman" panose="02020603050405020304" pitchFamily="18" charset="0"/>
              </a:rPr>
              <a:t>qs</a:t>
            </a:r>
            <a:r>
              <a:rPr lang="en-US" sz="2200" i="1" dirty="0">
                <a:latin typeface="Times New Roman" panose="02020603050405020304" pitchFamily="18" charset="0"/>
              </a:rPr>
              <a:t>/</a:t>
            </a:r>
            <a:r>
              <a:rPr lang="en-US" sz="2200" i="1" dirty="0" err="1">
                <a:latin typeface="Times New Roman" panose="02020603050405020304" pitchFamily="18" charset="0"/>
              </a:rPr>
              <a:t>qw</a:t>
            </a:r>
            <a:r>
              <a:rPr lang="en-US" sz="2200" i="1" dirty="0">
                <a:latin typeface="Times New Roman" panose="02020603050405020304" pitchFamily="18" charset="0"/>
              </a:rPr>
              <a:t>), </a:t>
            </a:r>
            <a:r>
              <a:rPr lang="en-US" sz="2200" b="1" i="1" dirty="0">
                <a:solidFill>
                  <a:srgbClr val="00CCFF"/>
                </a:solidFill>
                <a:latin typeface="Times New Roman" panose="02020603050405020304" pitchFamily="18" charset="0"/>
              </a:rPr>
              <a:t>high density</a:t>
            </a:r>
            <a:r>
              <a:rPr lang="en-US" sz="2200" dirty="0">
                <a:latin typeface="Times New Roman" panose="02020603050405020304" pitchFamily="18" charset="0"/>
              </a:rPr>
              <a:t>, and </a:t>
            </a:r>
            <a:r>
              <a:rPr lang="en-US" sz="2200" b="1" i="1" dirty="0">
                <a:solidFill>
                  <a:srgbClr val="00CCFF"/>
                </a:solidFill>
                <a:latin typeface="Times New Roman" panose="02020603050405020304" pitchFamily="18" charset="0"/>
              </a:rPr>
              <a:t>low viscosity and surface tension of the melt </a:t>
            </a:r>
            <a:r>
              <a:rPr lang="en-US" sz="2200" dirty="0">
                <a:latin typeface="Times New Roman" panose="02020603050405020304" pitchFamily="18" charset="0"/>
              </a:rPr>
              <a:t>also </a:t>
            </a:r>
            <a:r>
              <a:rPr lang="en-US" sz="2200" dirty="0" err="1">
                <a:latin typeface="Times New Roman" panose="02020603050405020304" pitchFamily="18" charset="0"/>
              </a:rPr>
              <a:t>favour</a:t>
            </a:r>
            <a:r>
              <a:rPr lang="en-US" sz="2200" dirty="0">
                <a:latin typeface="Times New Roman" panose="02020603050405020304" pitchFamily="18" charset="0"/>
              </a:rPr>
              <a:t> the production of </a:t>
            </a:r>
            <a:r>
              <a:rPr lang="en-US" sz="2200" b="1" i="1" dirty="0">
                <a:solidFill>
                  <a:srgbClr val="00CCFF"/>
                </a:solidFill>
                <a:latin typeface="Times New Roman" panose="02020603050405020304" pitchFamily="18" charset="0"/>
              </a:rPr>
              <a:t>fine particles</a:t>
            </a:r>
            <a:r>
              <a:rPr lang="en-US" sz="2200" dirty="0" smtClean="0">
                <a:latin typeface="Times New Roman" panose="02020603050405020304" pitchFamily="18" charset="0"/>
              </a:rPr>
              <a:t>.</a:t>
            </a:r>
          </a:p>
          <a:p>
            <a:pPr marL="0" indent="0" algn="just">
              <a:lnSpc>
                <a:spcPct val="150000"/>
              </a:lnSpc>
              <a:buNone/>
            </a:pPr>
            <a:endParaRPr lang="en-US" sz="2200" dirty="0" smtClean="0">
              <a:latin typeface="Times New Roman" panose="02020603050405020304" pitchFamily="18" charset="0"/>
            </a:endParaRPr>
          </a:p>
          <a:p>
            <a:pPr marL="0" indent="0" algn="just">
              <a:lnSpc>
                <a:spcPct val="150000"/>
              </a:lnSpc>
              <a:buNone/>
            </a:pPr>
            <a:r>
              <a:rPr lang="en-US" sz="2200" dirty="0" smtClean="0">
                <a:latin typeface="Times New Roman" panose="02020603050405020304" pitchFamily="18" charset="0"/>
              </a:rPr>
              <a:t>The </a:t>
            </a:r>
            <a:r>
              <a:rPr lang="en-US" sz="2200" dirty="0">
                <a:latin typeface="Times New Roman" panose="02020603050405020304" pitchFamily="18" charset="0"/>
              </a:rPr>
              <a:t>overall range of the </a:t>
            </a:r>
            <a:r>
              <a:rPr lang="en-US" sz="2200" b="1" i="1" dirty="0">
                <a:solidFill>
                  <a:srgbClr val="00CCFF"/>
                </a:solidFill>
                <a:latin typeface="Times New Roman" panose="02020603050405020304" pitchFamily="18" charset="0"/>
              </a:rPr>
              <a:t>mean particle size </a:t>
            </a:r>
            <a:r>
              <a:rPr lang="en-US" sz="2200" dirty="0">
                <a:latin typeface="Times New Roman" panose="02020603050405020304" pitchFamily="18" charset="0"/>
              </a:rPr>
              <a:t>attained by </a:t>
            </a:r>
            <a:r>
              <a:rPr lang="en-US" sz="2200" b="1" i="1" dirty="0">
                <a:solidFill>
                  <a:srgbClr val="00CCFF"/>
                </a:solidFill>
                <a:latin typeface="Times New Roman" panose="02020603050405020304" pitchFamily="18" charset="0"/>
              </a:rPr>
              <a:t>water atomization </a:t>
            </a:r>
            <a:r>
              <a:rPr lang="en-US" sz="2200" dirty="0" smtClean="0">
                <a:latin typeface="Times New Roman" panose="02020603050405020304" pitchFamily="18" charset="0"/>
              </a:rPr>
              <a:t>is about </a:t>
            </a:r>
            <a:r>
              <a:rPr lang="en-US" sz="2200" b="1" i="1" dirty="0">
                <a:solidFill>
                  <a:srgbClr val="00CCFF"/>
                </a:solidFill>
                <a:latin typeface="Times New Roman" panose="02020603050405020304" pitchFamily="18" charset="0"/>
              </a:rPr>
              <a:t>30-1000</a:t>
            </a:r>
            <a:r>
              <a:rPr lang="en-US" sz="2200" dirty="0">
                <a:latin typeface="Times New Roman" panose="02020603050405020304" pitchFamily="18" charset="0"/>
              </a:rPr>
              <a:t> </a:t>
            </a:r>
            <a:r>
              <a:rPr lang="en-US" sz="2200" dirty="0" smtClean="0">
                <a:latin typeface="Times New Roman" panose="02020603050405020304" pitchFamily="18" charset="0"/>
              </a:rPr>
              <a:t>micron. </a:t>
            </a:r>
            <a:r>
              <a:rPr lang="en-US" sz="2200" b="1" i="1" dirty="0">
                <a:solidFill>
                  <a:srgbClr val="00CCFF"/>
                </a:solidFill>
                <a:latin typeface="Times New Roman" panose="02020603050405020304" pitchFamily="18" charset="0"/>
              </a:rPr>
              <a:t>Quite different particle shapes </a:t>
            </a:r>
            <a:r>
              <a:rPr lang="en-US" sz="2200" dirty="0">
                <a:latin typeface="Times New Roman" panose="02020603050405020304" pitchFamily="18" charset="0"/>
              </a:rPr>
              <a:t>can be produced, </a:t>
            </a:r>
            <a:r>
              <a:rPr lang="en-US" sz="2200" dirty="0" smtClean="0">
                <a:latin typeface="Times New Roman" panose="02020603050405020304" pitchFamily="18" charset="0"/>
              </a:rPr>
              <a:t>depending on </a:t>
            </a:r>
            <a:r>
              <a:rPr lang="en-US" sz="2200" dirty="0">
                <a:latin typeface="Times New Roman" panose="02020603050405020304" pitchFamily="18" charset="0"/>
              </a:rPr>
              <a:t>the process </a:t>
            </a:r>
            <a:r>
              <a:rPr lang="en-US" sz="2200" b="1" i="1" dirty="0">
                <a:solidFill>
                  <a:srgbClr val="00CCFF"/>
                </a:solidFill>
                <a:latin typeface="Times New Roman" panose="02020603050405020304" pitchFamily="18" charset="0"/>
              </a:rPr>
              <a:t>parameters</a:t>
            </a:r>
            <a:r>
              <a:rPr lang="en-US" sz="2200" dirty="0">
                <a:latin typeface="Times New Roman" panose="02020603050405020304" pitchFamily="18" charset="0"/>
              </a:rPr>
              <a:t>. With </a:t>
            </a:r>
            <a:r>
              <a:rPr lang="en-US" sz="2200" b="1" i="1" dirty="0">
                <a:solidFill>
                  <a:srgbClr val="0033CC"/>
                </a:solidFill>
                <a:latin typeface="Times New Roman" panose="02020603050405020304" pitchFamily="18" charset="0"/>
              </a:rPr>
              <a:t>decreasing superheating of the </a:t>
            </a:r>
            <a:r>
              <a:rPr lang="en-US" sz="2200" b="1" i="1" dirty="0" smtClean="0">
                <a:solidFill>
                  <a:srgbClr val="0033CC"/>
                </a:solidFill>
                <a:latin typeface="Times New Roman" panose="02020603050405020304" pitchFamily="18" charset="0"/>
              </a:rPr>
              <a:t>melt</a:t>
            </a:r>
            <a:r>
              <a:rPr lang="en-US" sz="2200" dirty="0" smtClean="0">
                <a:latin typeface="Times New Roman" panose="02020603050405020304" pitchFamily="18" charset="0"/>
              </a:rPr>
              <a:t>, </a:t>
            </a:r>
            <a:r>
              <a:rPr lang="en-US" sz="2200" b="1" i="1" dirty="0">
                <a:solidFill>
                  <a:srgbClr val="0033CC"/>
                </a:solidFill>
                <a:latin typeface="Times New Roman" panose="02020603050405020304" pitchFamily="18" charset="0"/>
              </a:rPr>
              <a:t>increasing</a:t>
            </a:r>
            <a:r>
              <a:rPr lang="en-US" sz="2200" dirty="0" smtClean="0">
                <a:latin typeface="Times New Roman" panose="02020603050405020304" pitchFamily="18" charset="0"/>
              </a:rPr>
              <a:t> </a:t>
            </a:r>
            <a:r>
              <a:rPr lang="en-US" sz="2200" b="1" i="1" dirty="0">
                <a:solidFill>
                  <a:srgbClr val="0033CC"/>
                </a:solidFill>
                <a:latin typeface="Times New Roman" panose="02020603050405020304" pitchFamily="18" charset="0"/>
              </a:rPr>
              <a:t>jet</a:t>
            </a:r>
            <a:r>
              <a:rPr lang="en-US" sz="2200" dirty="0" smtClean="0">
                <a:latin typeface="Times New Roman" panose="02020603050405020304" pitchFamily="18" charset="0"/>
              </a:rPr>
              <a:t> </a:t>
            </a:r>
            <a:r>
              <a:rPr lang="en-US" sz="2200" b="1" i="1" dirty="0">
                <a:solidFill>
                  <a:srgbClr val="0033CC"/>
                </a:solidFill>
                <a:latin typeface="Times New Roman" panose="02020603050405020304" pitchFamily="18" charset="0"/>
              </a:rPr>
              <a:t>velocity</a:t>
            </a:r>
            <a:r>
              <a:rPr lang="en-US" sz="2200" dirty="0">
                <a:latin typeface="Times New Roman" panose="02020603050405020304" pitchFamily="18" charset="0"/>
              </a:rPr>
              <a:t>, and </a:t>
            </a:r>
            <a:r>
              <a:rPr lang="en-US" sz="2200" b="1" i="1" dirty="0">
                <a:solidFill>
                  <a:srgbClr val="0033CC"/>
                </a:solidFill>
                <a:latin typeface="Times New Roman" panose="02020603050405020304" pitchFamily="18" charset="0"/>
              </a:rPr>
              <a:t>decreasing flow rate ratio the particle shape changes from nearly spherical to irregular</a:t>
            </a:r>
            <a:r>
              <a:rPr lang="en-US" sz="2200" dirty="0">
                <a:latin typeface="Times New Roman" panose="02020603050405020304" pitchFamily="18" charset="0"/>
              </a:rPr>
              <a:t>. </a:t>
            </a:r>
            <a:r>
              <a:rPr lang="en-US" sz="2200" b="1" i="1" dirty="0">
                <a:solidFill>
                  <a:srgbClr val="FF0066"/>
                </a:solidFill>
                <a:latin typeface="Times New Roman" panose="02020603050405020304" pitchFamily="18" charset="0"/>
              </a:rPr>
              <a:t>Irregular particle shapes </a:t>
            </a:r>
            <a:r>
              <a:rPr lang="en-US" sz="2200" dirty="0">
                <a:latin typeface="Times New Roman" panose="02020603050405020304" pitchFamily="18" charset="0"/>
              </a:rPr>
              <a:t>provide a </a:t>
            </a:r>
            <a:r>
              <a:rPr lang="en-US" sz="2200" dirty="0" smtClean="0">
                <a:latin typeface="Times New Roman" panose="02020603050405020304" pitchFamily="18" charset="0"/>
              </a:rPr>
              <a:t>good </a:t>
            </a:r>
            <a:r>
              <a:rPr lang="en-US" sz="2200" b="1" i="1" dirty="0">
                <a:solidFill>
                  <a:srgbClr val="FF0066"/>
                </a:solidFill>
                <a:latin typeface="Times New Roman" panose="02020603050405020304" pitchFamily="18" charset="0"/>
              </a:rPr>
              <a:t>green strength </a:t>
            </a:r>
            <a:r>
              <a:rPr lang="en-US" sz="2200" dirty="0">
                <a:latin typeface="Times New Roman" panose="02020603050405020304" pitchFamily="18" charset="0"/>
              </a:rPr>
              <a:t>of the </a:t>
            </a:r>
            <a:r>
              <a:rPr lang="en-US" sz="2200" b="1" i="1" dirty="0">
                <a:solidFill>
                  <a:srgbClr val="FF0066"/>
                </a:solidFill>
                <a:latin typeface="Times New Roman" panose="02020603050405020304" pitchFamily="18" charset="0"/>
              </a:rPr>
              <a:t>cold compacted powders </a:t>
            </a:r>
            <a:r>
              <a:rPr lang="en-US" sz="2200" dirty="0">
                <a:latin typeface="Times New Roman" panose="02020603050405020304" pitchFamily="18" charset="0"/>
              </a:rPr>
              <a:t>and are therefore preferred </a:t>
            </a:r>
            <a:r>
              <a:rPr lang="en-US" sz="2200" dirty="0" smtClean="0">
                <a:latin typeface="Times New Roman" panose="02020603050405020304" pitchFamily="18" charset="0"/>
              </a:rPr>
              <a:t>in the </a:t>
            </a:r>
            <a:r>
              <a:rPr lang="en-US" sz="2200" dirty="0">
                <a:latin typeface="Times New Roman" panose="02020603050405020304" pitchFamily="18" charset="0"/>
              </a:rPr>
              <a:t>production of </a:t>
            </a:r>
            <a:r>
              <a:rPr lang="en-US" sz="2200" b="1" i="1" dirty="0">
                <a:solidFill>
                  <a:srgbClr val="FF0066"/>
                </a:solidFill>
                <a:latin typeface="Times New Roman" panose="02020603050405020304" pitchFamily="18" charset="0"/>
              </a:rPr>
              <a:t>iron and steel powders for structural part applications</a:t>
            </a:r>
            <a:r>
              <a:rPr lang="en-US" sz="2200" dirty="0">
                <a:latin typeface="Times New Roman" panose="02020603050405020304" pitchFamily="18" charset="0"/>
              </a:rPr>
              <a:t>.</a:t>
            </a:r>
            <a:endParaRPr lang="fa-IR" sz="2200" dirty="0" smtClean="0">
              <a:latin typeface="Times New Roman" panose="02020603050405020304" pitchFamily="18" charset="0"/>
              <a:cs typeface="+mj-cs"/>
            </a:endParaRPr>
          </a:p>
          <a:p>
            <a:pPr marL="0" indent="0" algn="just">
              <a:lnSpc>
                <a:spcPct val="150000"/>
              </a:lnSpc>
              <a:buNone/>
            </a:pPr>
            <a:endParaRPr lang="fa-IR" sz="2200" dirty="0">
              <a:latin typeface="Times New Roman" panose="02020603050405020304" pitchFamily="18" charset="0"/>
              <a:cs typeface="+mj-cs"/>
            </a:endParaRPr>
          </a:p>
          <a:p>
            <a:pPr marL="0" indent="0" algn="just">
              <a:lnSpc>
                <a:spcPct val="150000"/>
              </a:lnSpc>
              <a:buNone/>
            </a:pPr>
            <a:endParaRPr lang="en-US" sz="2200" dirty="0" smtClean="0">
              <a:latin typeface="Times New Roman" panose="02020603050405020304" pitchFamily="18" charset="0"/>
              <a:cs typeface="+mj-cs"/>
            </a:endParaRPr>
          </a:p>
          <a:p>
            <a:pPr marL="0" indent="0" algn="just">
              <a:lnSpc>
                <a:spcPct val="150000"/>
              </a:lnSpc>
              <a:buNone/>
            </a:pPr>
            <a:endParaRPr lang="en-US" sz="2200" dirty="0" smtClean="0">
              <a:latin typeface="Times New Roman" panose="02020603050405020304" pitchFamily="18" charset="0"/>
              <a:cs typeface="+mj-cs"/>
            </a:endParaRPr>
          </a:p>
          <a:p>
            <a:pPr marL="0" indent="0" algn="just">
              <a:lnSpc>
                <a:spcPct val="150000"/>
              </a:lnSpc>
              <a:buNone/>
            </a:pPr>
            <a:endParaRPr lang="en-US" sz="2200" dirty="0" smtClean="0">
              <a:latin typeface="Times New Roman" panose="02020603050405020304" pitchFamily="18" charset="0"/>
              <a:cs typeface="+mj-cs"/>
            </a:endParaRPr>
          </a:p>
          <a:p>
            <a:pPr marL="0" indent="0" algn="just">
              <a:lnSpc>
                <a:spcPct val="150000"/>
              </a:lnSpc>
              <a:buNone/>
            </a:pPr>
            <a:endParaRPr lang="en-US" sz="22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53</a:t>
            </a:fld>
            <a:endParaRPr lang="fa-IR" dirty="0"/>
          </a:p>
        </p:txBody>
      </p:sp>
      <p:pic>
        <p:nvPicPr>
          <p:cNvPr id="5" name="Picture 4"/>
          <p:cNvPicPr>
            <a:picLocks noChangeAspect="1"/>
          </p:cNvPicPr>
          <p:nvPr/>
        </p:nvPicPr>
        <p:blipFill rotWithShape="1">
          <a:blip r:embed="rId2"/>
          <a:srcRect l="21953" t="75532" b="21292"/>
          <a:stretch/>
        </p:blipFill>
        <p:spPr>
          <a:xfrm>
            <a:off x="441025" y="2502969"/>
            <a:ext cx="9832551" cy="586642"/>
          </a:xfrm>
          <a:prstGeom prst="rect">
            <a:avLst/>
          </a:prstGeom>
          <a:ln w="38100">
            <a:solidFill>
              <a:srgbClr val="FF0066"/>
            </a:solidFill>
          </a:ln>
        </p:spPr>
      </p:pic>
    </p:spTree>
    <p:extLst>
      <p:ext uri="{BB962C8B-B14F-4D97-AF65-F5344CB8AC3E}">
        <p14:creationId xmlns:p14="http://schemas.microsoft.com/office/powerpoint/2010/main" val="356472163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796317"/>
          </a:xfrm>
        </p:spPr>
        <p:txBody>
          <a:bodyPr>
            <a:normAutofit/>
          </a:bodyPr>
          <a:lstStyle/>
          <a:p>
            <a:pPr marL="0" indent="0" algn="just">
              <a:lnSpc>
                <a:spcPct val="150000"/>
              </a:lnSpc>
              <a:buNone/>
            </a:pPr>
            <a:r>
              <a:rPr lang="en-US" sz="2400" dirty="0">
                <a:latin typeface="Times New Roman" panose="02020603050405020304" pitchFamily="18" charset="0"/>
                <a:cs typeface="+mj-cs"/>
              </a:rPr>
              <a:t>Due to its low capital and operating costs, water </a:t>
            </a:r>
            <a:r>
              <a:rPr lang="en-US" sz="2400" dirty="0" smtClean="0">
                <a:latin typeface="Times New Roman" panose="02020603050405020304" pitchFamily="18" charset="0"/>
                <a:cs typeface="+mj-cs"/>
              </a:rPr>
              <a:t>atomization </a:t>
            </a:r>
            <a:r>
              <a:rPr lang="en-US" sz="2400" dirty="0">
                <a:latin typeface="Times New Roman" panose="02020603050405020304" pitchFamily="18" charset="0"/>
                <a:cs typeface="+mj-cs"/>
              </a:rPr>
              <a:t>is, in terms </a:t>
            </a:r>
            <a:r>
              <a:rPr lang="en-US" sz="2400" dirty="0" smtClean="0">
                <a:latin typeface="Times New Roman" panose="02020603050405020304" pitchFamily="18" charset="0"/>
                <a:cs typeface="+mj-cs"/>
              </a:rPr>
              <a:t>of output</a:t>
            </a:r>
            <a:r>
              <a:rPr lang="en-US" sz="2400" dirty="0">
                <a:latin typeface="Times New Roman" panose="02020603050405020304" pitchFamily="18" charset="0"/>
                <a:cs typeface="+mj-cs"/>
              </a:rPr>
              <a:t>, the most important </a:t>
            </a:r>
            <a:r>
              <a:rPr lang="en-US" sz="2400" dirty="0" smtClean="0">
                <a:latin typeface="Times New Roman" panose="02020603050405020304" pitchFamily="18" charset="0"/>
                <a:cs typeface="+mj-cs"/>
              </a:rPr>
              <a:t>atomization </a:t>
            </a:r>
            <a:r>
              <a:rPr lang="en-US" sz="2400" dirty="0">
                <a:latin typeface="Times New Roman" panose="02020603050405020304" pitchFamily="18" charset="0"/>
                <a:cs typeface="+mj-cs"/>
              </a:rPr>
              <a:t>method. The </a:t>
            </a:r>
            <a:r>
              <a:rPr lang="en-US" sz="2400" b="1" i="1" dirty="0">
                <a:solidFill>
                  <a:srgbClr val="FF0000"/>
                </a:solidFill>
                <a:latin typeface="Times New Roman" panose="02020603050405020304" pitchFamily="18" charset="0"/>
                <a:cs typeface="+mj-cs"/>
              </a:rPr>
              <a:t>limiting factor is </a:t>
            </a:r>
            <a:r>
              <a:rPr lang="en-US" sz="2400" b="1" i="1" dirty="0" smtClean="0">
                <a:solidFill>
                  <a:srgbClr val="FF0000"/>
                </a:solidFill>
                <a:latin typeface="Times New Roman" panose="02020603050405020304" pitchFamily="18" charset="0"/>
                <a:cs typeface="+mj-cs"/>
              </a:rPr>
              <a:t>the reaction</a:t>
            </a:r>
            <a:r>
              <a:rPr lang="en-US" sz="2400" b="1" i="1" dirty="0">
                <a:solidFill>
                  <a:srgbClr val="FF0000"/>
                </a:solidFill>
                <a:latin typeface="Times New Roman" panose="02020603050405020304" pitchFamily="18" charset="0"/>
                <a:cs typeface="+mj-cs"/>
              </a:rPr>
              <a:t> </a:t>
            </a:r>
            <a:r>
              <a:rPr lang="en-US" sz="2400" b="1" i="1" dirty="0" smtClean="0">
                <a:solidFill>
                  <a:srgbClr val="FF0000"/>
                </a:solidFill>
                <a:latin typeface="Times New Roman" panose="02020603050405020304" pitchFamily="18" charset="0"/>
                <a:cs typeface="+mj-cs"/>
              </a:rPr>
              <a:t>of </a:t>
            </a:r>
            <a:r>
              <a:rPr lang="en-US" sz="2400" b="1" i="1" dirty="0">
                <a:solidFill>
                  <a:srgbClr val="FF0000"/>
                </a:solidFill>
                <a:latin typeface="Times New Roman" panose="02020603050405020304" pitchFamily="18" charset="0"/>
                <a:cs typeface="+mj-cs"/>
              </a:rPr>
              <a:t>the </a:t>
            </a:r>
            <a:r>
              <a:rPr lang="en-US" sz="2400" b="1" i="1" dirty="0" smtClean="0">
                <a:solidFill>
                  <a:srgbClr val="FF0000"/>
                </a:solidFill>
                <a:latin typeface="Times New Roman" panose="02020603050405020304" pitchFamily="18" charset="0"/>
                <a:cs typeface="+mj-cs"/>
              </a:rPr>
              <a:t>atomized </a:t>
            </a:r>
            <a:r>
              <a:rPr lang="en-US" sz="2400" b="1" i="1" dirty="0">
                <a:solidFill>
                  <a:srgbClr val="FF0000"/>
                </a:solidFill>
                <a:latin typeface="Times New Roman" panose="02020603050405020304" pitchFamily="18" charset="0"/>
                <a:cs typeface="+mj-cs"/>
              </a:rPr>
              <a:t>metal with water</a:t>
            </a:r>
            <a:r>
              <a:rPr lang="en-US" sz="2400" dirty="0">
                <a:latin typeface="Times New Roman" panose="02020603050405020304" pitchFamily="18" charset="0"/>
                <a:cs typeface="+mj-cs"/>
              </a:rPr>
              <a:t>. Water </a:t>
            </a:r>
            <a:r>
              <a:rPr lang="en-US" sz="2400" dirty="0" smtClean="0">
                <a:latin typeface="Times New Roman" panose="02020603050405020304" pitchFamily="18" charset="0"/>
                <a:cs typeface="+mj-cs"/>
              </a:rPr>
              <a:t>atomization </a:t>
            </a:r>
            <a:r>
              <a:rPr lang="en-US" sz="2400" dirty="0">
                <a:latin typeface="Times New Roman" panose="02020603050405020304" pitchFamily="18" charset="0"/>
                <a:cs typeface="+mj-cs"/>
              </a:rPr>
              <a:t>is therefore restricted </a:t>
            </a:r>
            <a:r>
              <a:rPr lang="en-US" sz="2400" dirty="0" smtClean="0">
                <a:latin typeface="Times New Roman" panose="02020603050405020304" pitchFamily="18" charset="0"/>
                <a:cs typeface="+mj-cs"/>
              </a:rPr>
              <a:t>to metals </a:t>
            </a:r>
            <a:r>
              <a:rPr lang="en-US" sz="2400" dirty="0">
                <a:latin typeface="Times New Roman" panose="02020603050405020304" pitchFamily="18" charset="0"/>
                <a:cs typeface="+mj-cs"/>
              </a:rPr>
              <a:t>and alloys of </a:t>
            </a:r>
            <a:r>
              <a:rPr lang="en-US" sz="2400" b="1" i="1" dirty="0">
                <a:solidFill>
                  <a:srgbClr val="FF0000"/>
                </a:solidFill>
                <a:latin typeface="Times New Roman" panose="02020603050405020304" pitchFamily="18" charset="0"/>
                <a:cs typeface="+mj-cs"/>
              </a:rPr>
              <a:t>low oxygen affinity</a:t>
            </a:r>
            <a:r>
              <a:rPr lang="en-US" sz="2400" dirty="0" smtClean="0">
                <a:latin typeface="Times New Roman" panose="02020603050405020304" pitchFamily="18" charset="0"/>
                <a:cs typeface="+mj-cs"/>
              </a:rPr>
              <a:t>, which </a:t>
            </a:r>
            <a:r>
              <a:rPr lang="en-US" sz="2400" dirty="0">
                <a:latin typeface="Times New Roman" panose="02020603050405020304" pitchFamily="18" charset="0"/>
                <a:cs typeface="+mj-cs"/>
              </a:rPr>
              <a:t>pick up only </a:t>
            </a:r>
            <a:r>
              <a:rPr lang="en-US" sz="2400" b="1" i="1" dirty="0">
                <a:solidFill>
                  <a:srgbClr val="FF0000"/>
                </a:solidFill>
                <a:latin typeface="Times New Roman" panose="02020603050405020304" pitchFamily="18" charset="0"/>
                <a:cs typeface="+mj-cs"/>
              </a:rPr>
              <a:t>tolerable amounts of oxygen </a:t>
            </a:r>
            <a:r>
              <a:rPr lang="en-US" sz="2400" dirty="0">
                <a:latin typeface="Times New Roman" panose="02020603050405020304" pitchFamily="18" charset="0"/>
                <a:cs typeface="+mj-cs"/>
              </a:rPr>
              <a:t>or which can be </a:t>
            </a:r>
            <a:r>
              <a:rPr lang="en-US" sz="2400" b="1" i="1" dirty="0">
                <a:solidFill>
                  <a:srgbClr val="FF0000"/>
                </a:solidFill>
                <a:latin typeface="Times New Roman" panose="02020603050405020304" pitchFamily="18" charset="0"/>
                <a:cs typeface="+mj-cs"/>
              </a:rPr>
              <a:t>reduced easily </a:t>
            </a:r>
            <a:r>
              <a:rPr lang="en-US" sz="2400" dirty="0">
                <a:latin typeface="Times New Roman" panose="02020603050405020304" pitchFamily="18" charset="0"/>
                <a:cs typeface="+mj-cs"/>
              </a:rPr>
              <a:t>in a subsequent step. </a:t>
            </a:r>
            <a:r>
              <a:rPr lang="en-US" sz="2400" b="1" i="1" dirty="0">
                <a:solidFill>
                  <a:srgbClr val="FF0000"/>
                </a:solidFill>
                <a:latin typeface="Times New Roman" panose="02020603050405020304" pitchFamily="18" charset="0"/>
                <a:cs typeface="+mj-cs"/>
              </a:rPr>
              <a:t>Iron and low alloy steel powders </a:t>
            </a:r>
            <a:r>
              <a:rPr lang="en-US" sz="2400" dirty="0">
                <a:latin typeface="Times New Roman" panose="02020603050405020304" pitchFamily="18" charset="0"/>
                <a:cs typeface="+mj-cs"/>
              </a:rPr>
              <a:t>can usually be </a:t>
            </a:r>
            <a:r>
              <a:rPr lang="en-US" sz="2400" b="1" i="1" dirty="0" smtClean="0">
                <a:solidFill>
                  <a:srgbClr val="FF0000"/>
                </a:solidFill>
                <a:latin typeface="Times New Roman" panose="02020603050405020304" pitchFamily="18" charset="0"/>
                <a:cs typeface="+mj-cs"/>
              </a:rPr>
              <a:t>reduced in hydrogen-containing atmospheres.</a:t>
            </a:r>
            <a:r>
              <a:rPr lang="en-US" sz="2400" dirty="0" smtClean="0">
                <a:latin typeface="Times New Roman" panose="02020603050405020304" pitchFamily="18" charset="0"/>
                <a:cs typeface="+mj-cs"/>
              </a:rPr>
              <a:t> In some </a:t>
            </a:r>
            <a:r>
              <a:rPr lang="en-US" sz="2400" b="1" i="1" dirty="0">
                <a:solidFill>
                  <a:srgbClr val="00CCFF"/>
                </a:solidFill>
                <a:latin typeface="Times New Roman" panose="02020603050405020304" pitchFamily="18" charset="0"/>
                <a:cs typeface="+mj-cs"/>
              </a:rPr>
              <a:t>special</a:t>
            </a:r>
            <a:r>
              <a:rPr lang="en-US" sz="2400" dirty="0">
                <a:latin typeface="Times New Roman" panose="02020603050405020304" pitchFamily="18" charset="0"/>
                <a:cs typeface="+mj-cs"/>
              </a:rPr>
              <a:t> cases, even </a:t>
            </a:r>
            <a:r>
              <a:rPr lang="en-US" sz="2400" b="1" i="1" dirty="0">
                <a:solidFill>
                  <a:srgbClr val="00CCFF"/>
                </a:solidFill>
                <a:latin typeface="Times New Roman" panose="02020603050405020304" pitchFamily="18" charset="0"/>
                <a:cs typeface="+mj-cs"/>
              </a:rPr>
              <a:t>iron base powders containing substantial amounts of highly reactive elements </a:t>
            </a:r>
            <a:r>
              <a:rPr lang="en-US" sz="2400" dirty="0">
                <a:latin typeface="Times New Roman" panose="02020603050405020304" pitchFamily="18" charset="0"/>
                <a:cs typeface="+mj-cs"/>
              </a:rPr>
              <a:t>are produced by </a:t>
            </a:r>
            <a:r>
              <a:rPr lang="en-US" sz="2400" b="1" i="1" dirty="0">
                <a:solidFill>
                  <a:srgbClr val="00CCFF"/>
                </a:solidFill>
                <a:latin typeface="Times New Roman" panose="02020603050405020304" pitchFamily="18" charset="0"/>
                <a:cs typeface="+mj-cs"/>
              </a:rPr>
              <a:t>water atomization</a:t>
            </a:r>
            <a:r>
              <a:rPr lang="en-US" sz="2400" dirty="0">
                <a:latin typeface="Times New Roman" panose="02020603050405020304" pitchFamily="18" charset="0"/>
                <a:cs typeface="+mj-cs"/>
              </a:rPr>
              <a:t>, e.g., </a:t>
            </a:r>
            <a:r>
              <a:rPr lang="en-US" sz="2400" b="1" i="1" dirty="0">
                <a:solidFill>
                  <a:srgbClr val="00CCFF"/>
                </a:solidFill>
                <a:latin typeface="Times New Roman" panose="02020603050405020304" pitchFamily="18" charset="0"/>
                <a:cs typeface="+mj-cs"/>
              </a:rPr>
              <a:t>high speed tool steels</a:t>
            </a:r>
            <a:r>
              <a:rPr lang="en-US" sz="2400" dirty="0">
                <a:latin typeface="Times New Roman" panose="02020603050405020304" pitchFamily="18" charset="0"/>
                <a:cs typeface="+mj-cs"/>
              </a:rPr>
              <a:t>. In such processes, special measures are necessary, such as adjustment </a:t>
            </a:r>
            <a:r>
              <a:rPr lang="en-US" sz="2400" dirty="0" smtClean="0">
                <a:latin typeface="Times New Roman" panose="02020603050405020304" pitchFamily="18" charset="0"/>
                <a:cs typeface="+mj-cs"/>
              </a:rPr>
              <a:t>of the </a:t>
            </a:r>
            <a:r>
              <a:rPr lang="en-US" sz="2400" b="1" i="1" dirty="0">
                <a:solidFill>
                  <a:srgbClr val="00CCFF"/>
                </a:solidFill>
                <a:latin typeface="Times New Roman" panose="02020603050405020304" pitchFamily="18" charset="0"/>
                <a:cs typeface="+mj-cs"/>
              </a:rPr>
              <a:t>carbon content </a:t>
            </a:r>
            <a:r>
              <a:rPr lang="en-US" sz="2400" dirty="0">
                <a:latin typeface="Times New Roman" panose="02020603050405020304" pitchFamily="18" charset="0"/>
                <a:cs typeface="+mj-cs"/>
              </a:rPr>
              <a:t>of the </a:t>
            </a:r>
            <a:r>
              <a:rPr lang="en-US" sz="2400" b="1" i="1" dirty="0">
                <a:solidFill>
                  <a:srgbClr val="00CCFF"/>
                </a:solidFill>
                <a:latin typeface="Times New Roman" panose="02020603050405020304" pitchFamily="18" charset="0"/>
                <a:cs typeface="+mj-cs"/>
              </a:rPr>
              <a:t>melt</a:t>
            </a:r>
            <a:r>
              <a:rPr lang="en-US" sz="2400" dirty="0">
                <a:latin typeface="Times New Roman" panose="02020603050405020304" pitchFamily="18" charset="0"/>
                <a:cs typeface="+mj-cs"/>
              </a:rPr>
              <a:t> and </a:t>
            </a:r>
            <a:r>
              <a:rPr lang="en-US" sz="2400" b="1" i="1" dirty="0">
                <a:solidFill>
                  <a:srgbClr val="00CCFF"/>
                </a:solidFill>
                <a:latin typeface="Times New Roman" panose="02020603050405020304" pitchFamily="18" charset="0"/>
                <a:cs typeface="+mj-cs"/>
              </a:rPr>
              <a:t>vacuum reduction annealing of the powder</a:t>
            </a:r>
            <a:r>
              <a:rPr lang="en-US" sz="2400" dirty="0">
                <a:latin typeface="Times New Roman" panose="02020603050405020304" pitchFamily="18" charset="0"/>
                <a:cs typeface="+mj-cs"/>
              </a:rPr>
              <a:t>.</a:t>
            </a:r>
            <a:endParaRPr lang="fa-IR" sz="2400" dirty="0" smtClean="0">
              <a:latin typeface="Times New Roman" panose="02020603050405020304" pitchFamily="18" charset="0"/>
              <a:cs typeface="+mj-cs"/>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54</a:t>
            </a:fld>
            <a:endParaRPr lang="fa-IR" dirty="0"/>
          </a:p>
        </p:txBody>
      </p:sp>
    </p:spTree>
    <p:extLst>
      <p:ext uri="{BB962C8B-B14F-4D97-AF65-F5344CB8AC3E}">
        <p14:creationId xmlns:p14="http://schemas.microsoft.com/office/powerpoint/2010/main" val="270416669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796317"/>
          </a:xfrm>
        </p:spPr>
        <p:txBody>
          <a:bodyPr>
            <a:normAutofit fontScale="85000" lnSpcReduction="10000"/>
          </a:bodyPr>
          <a:lstStyle/>
          <a:p>
            <a:pPr marL="0" indent="0" algn="just">
              <a:lnSpc>
                <a:spcPct val="170000"/>
              </a:lnSpc>
              <a:buNone/>
            </a:pPr>
            <a:r>
              <a:rPr lang="en-US" dirty="0">
                <a:latin typeface="Times New Roman" panose="02020603050405020304" pitchFamily="18" charset="0"/>
              </a:rPr>
              <a:t>The use of </a:t>
            </a:r>
            <a:r>
              <a:rPr lang="en-US" b="1" i="1" dirty="0">
                <a:solidFill>
                  <a:srgbClr val="00CCFF"/>
                </a:solidFill>
                <a:latin typeface="Times New Roman" panose="02020603050405020304" pitchFamily="18" charset="0"/>
              </a:rPr>
              <a:t>high purity liquid steel </a:t>
            </a:r>
            <a:r>
              <a:rPr lang="en-US" dirty="0">
                <a:latin typeface="Times New Roman" panose="02020603050405020304" pitchFamily="18" charset="0"/>
              </a:rPr>
              <a:t>with </a:t>
            </a:r>
            <a:r>
              <a:rPr lang="en-US" b="1" i="1" dirty="0">
                <a:solidFill>
                  <a:srgbClr val="00CCFF"/>
                </a:solidFill>
                <a:latin typeface="Times New Roman" panose="02020603050405020304" pitchFamily="18" charset="0"/>
              </a:rPr>
              <a:t>low concentrations of interstitial elements </a:t>
            </a:r>
            <a:r>
              <a:rPr lang="en-US" dirty="0">
                <a:latin typeface="Times New Roman" panose="02020603050405020304" pitchFamily="18" charset="0"/>
              </a:rPr>
              <a:t>ensures the production of </a:t>
            </a:r>
            <a:r>
              <a:rPr lang="en-US" b="1" i="1" dirty="0">
                <a:solidFill>
                  <a:srgbClr val="00CCFF"/>
                </a:solidFill>
                <a:latin typeface="Times New Roman" panose="02020603050405020304" pitchFamily="18" charset="0"/>
              </a:rPr>
              <a:t>powders with highest </a:t>
            </a:r>
            <a:r>
              <a:rPr lang="en-US" b="1" i="1" dirty="0" err="1">
                <a:solidFill>
                  <a:srgbClr val="00CCFF"/>
                </a:solidFill>
                <a:latin typeface="Times New Roman" panose="02020603050405020304" pitchFamily="18" charset="0"/>
              </a:rPr>
              <a:t>compressability</a:t>
            </a:r>
            <a:r>
              <a:rPr lang="en-US" b="1" i="1" dirty="0">
                <a:solidFill>
                  <a:srgbClr val="00CCFF"/>
                </a:solidFill>
                <a:latin typeface="Times New Roman" panose="02020603050405020304" pitchFamily="18" charset="0"/>
              </a:rPr>
              <a:t> </a:t>
            </a:r>
            <a:r>
              <a:rPr lang="en-US" dirty="0">
                <a:latin typeface="Times New Roman" panose="02020603050405020304" pitchFamily="18" charset="0"/>
              </a:rPr>
              <a:t>(</a:t>
            </a:r>
            <a:r>
              <a:rPr lang="en-US" dirty="0" smtClean="0">
                <a:latin typeface="Times New Roman" panose="02020603050405020304" pitchFamily="18" charset="0"/>
              </a:rPr>
              <a:t>'super-</a:t>
            </a:r>
            <a:r>
              <a:rPr lang="en-US" dirty="0" err="1" smtClean="0">
                <a:latin typeface="Times New Roman" panose="02020603050405020304" pitchFamily="18" charset="0"/>
              </a:rPr>
              <a:t>compressable</a:t>
            </a:r>
            <a:r>
              <a:rPr lang="en-US" dirty="0" smtClean="0">
                <a:latin typeface="Times New Roman" panose="02020603050405020304" pitchFamily="18" charset="0"/>
              </a:rPr>
              <a:t> powders</a:t>
            </a:r>
            <a:r>
              <a:rPr lang="en-US" dirty="0">
                <a:latin typeface="Times New Roman" panose="02020603050405020304" pitchFamily="18" charset="0"/>
              </a:rPr>
              <a:t>'), which are used e.g. for </a:t>
            </a:r>
            <a:r>
              <a:rPr lang="en-US" b="1" i="1" dirty="0">
                <a:solidFill>
                  <a:srgbClr val="00CCFF"/>
                </a:solidFill>
                <a:latin typeface="Times New Roman" panose="02020603050405020304" pitchFamily="18" charset="0"/>
              </a:rPr>
              <a:t>low-alloy </a:t>
            </a:r>
            <a:r>
              <a:rPr lang="en-US" b="1" i="1" dirty="0" err="1">
                <a:solidFill>
                  <a:srgbClr val="00CCFF"/>
                </a:solidFill>
                <a:latin typeface="Times New Roman" panose="02020603050405020304" pitchFamily="18" charset="0"/>
              </a:rPr>
              <a:t>Mn</a:t>
            </a:r>
            <a:r>
              <a:rPr lang="en-US" b="1" i="1" dirty="0">
                <a:solidFill>
                  <a:srgbClr val="00CCFF"/>
                </a:solidFill>
                <a:latin typeface="Times New Roman" panose="02020603050405020304" pitchFamily="18" charset="0"/>
              </a:rPr>
              <a:t>-Mo-Ni-steels</a:t>
            </a:r>
            <a:r>
              <a:rPr lang="en-US" dirty="0" smtClean="0">
                <a:latin typeface="Times New Roman" panose="02020603050405020304" pitchFamily="18" charset="0"/>
              </a:rPr>
              <a:t>. Their </a:t>
            </a:r>
            <a:r>
              <a:rPr lang="en-US" dirty="0">
                <a:latin typeface="Times New Roman" panose="02020603050405020304" pitchFamily="18" charset="0"/>
              </a:rPr>
              <a:t>residual oxygen content is, depending on the alloying element, </a:t>
            </a:r>
            <a:r>
              <a:rPr lang="en-US" dirty="0" smtClean="0">
                <a:latin typeface="Times New Roman" panose="02020603050405020304" pitchFamily="18" charset="0"/>
              </a:rPr>
              <a:t>only 0.08-0.15 </a:t>
            </a:r>
            <a:r>
              <a:rPr lang="en-US" dirty="0" err="1">
                <a:latin typeface="Times New Roman" panose="02020603050405020304" pitchFamily="18" charset="0"/>
              </a:rPr>
              <a:t>wt</a:t>
            </a:r>
            <a:r>
              <a:rPr lang="en-US" dirty="0">
                <a:latin typeface="Times New Roman" panose="02020603050405020304" pitchFamily="18" charset="0"/>
              </a:rPr>
              <a:t>-%.</a:t>
            </a:r>
          </a:p>
          <a:p>
            <a:pPr marL="0" indent="0" algn="just">
              <a:lnSpc>
                <a:spcPct val="170000"/>
              </a:lnSpc>
              <a:buNone/>
            </a:pPr>
            <a:r>
              <a:rPr lang="en-US" dirty="0">
                <a:latin typeface="Times New Roman" panose="02020603050405020304" pitchFamily="18" charset="0"/>
              </a:rPr>
              <a:t>More recently, </a:t>
            </a:r>
            <a:r>
              <a:rPr lang="en-US" b="1" i="1" dirty="0">
                <a:solidFill>
                  <a:srgbClr val="00CC00"/>
                </a:solidFill>
                <a:latin typeface="Times New Roman" panose="02020603050405020304" pitchFamily="18" charset="0"/>
              </a:rPr>
              <a:t>synthetic oils have been used as the </a:t>
            </a:r>
            <a:r>
              <a:rPr lang="en-US" b="1" i="1" dirty="0" smtClean="0">
                <a:solidFill>
                  <a:srgbClr val="00CC00"/>
                </a:solidFill>
                <a:latin typeface="Times New Roman" panose="02020603050405020304" pitchFamily="18" charset="0"/>
              </a:rPr>
              <a:t>atomization liquid</a:t>
            </a:r>
            <a:r>
              <a:rPr lang="en-US" dirty="0" smtClean="0">
                <a:latin typeface="Times New Roman" panose="02020603050405020304" pitchFamily="18" charset="0"/>
              </a:rPr>
              <a:t>, thereby </a:t>
            </a:r>
            <a:r>
              <a:rPr lang="en-US" dirty="0">
                <a:latin typeface="Times New Roman" panose="02020603050405020304" pitchFamily="18" charset="0"/>
              </a:rPr>
              <a:t>reducing the </a:t>
            </a:r>
            <a:r>
              <a:rPr lang="en-US" b="1" i="1" dirty="0">
                <a:solidFill>
                  <a:srgbClr val="00CC00"/>
                </a:solidFill>
                <a:latin typeface="Times New Roman" panose="02020603050405020304" pitchFamily="18" charset="0"/>
              </a:rPr>
              <a:t>oxidation problem</a:t>
            </a:r>
            <a:r>
              <a:rPr lang="en-US" dirty="0">
                <a:latin typeface="Times New Roman" panose="02020603050405020304" pitchFamily="18" charset="0"/>
              </a:rPr>
              <a:t>. In oil </a:t>
            </a:r>
            <a:r>
              <a:rPr lang="en-US" dirty="0" smtClean="0">
                <a:latin typeface="Times New Roman" panose="02020603050405020304" pitchFamily="18" charset="0"/>
              </a:rPr>
              <a:t>atomization</a:t>
            </a:r>
            <a:r>
              <a:rPr lang="en-US" dirty="0">
                <a:latin typeface="Times New Roman" panose="02020603050405020304" pitchFamily="18" charset="0"/>
              </a:rPr>
              <a:t>, however, </a:t>
            </a:r>
            <a:r>
              <a:rPr lang="en-US" b="1" i="1" dirty="0">
                <a:solidFill>
                  <a:srgbClr val="00CC00"/>
                </a:solidFill>
                <a:latin typeface="Times New Roman" panose="02020603050405020304" pitchFamily="18" charset="0"/>
              </a:rPr>
              <a:t>carbon pick-up </a:t>
            </a:r>
            <a:r>
              <a:rPr lang="en-US" dirty="0">
                <a:latin typeface="Times New Roman" panose="02020603050405020304" pitchFamily="18" charset="0"/>
              </a:rPr>
              <a:t>occurs in the powders. </a:t>
            </a:r>
            <a:r>
              <a:rPr lang="en-US" b="1" i="1" dirty="0">
                <a:solidFill>
                  <a:srgbClr val="00CC00"/>
                </a:solidFill>
                <a:latin typeface="Times New Roman" panose="02020603050405020304" pitchFamily="18" charset="0"/>
              </a:rPr>
              <a:t>Decarburization of powders containing reactive elements </a:t>
            </a:r>
            <a:r>
              <a:rPr lang="en-US" dirty="0">
                <a:latin typeface="Times New Roman" panose="02020603050405020304" pitchFamily="18" charset="0"/>
              </a:rPr>
              <a:t>is, however, </a:t>
            </a:r>
            <a:r>
              <a:rPr lang="en-US" b="1" i="1" dirty="0">
                <a:solidFill>
                  <a:srgbClr val="00CC00"/>
                </a:solidFill>
                <a:latin typeface="Times New Roman" panose="02020603050405020304" pitchFamily="18" charset="0"/>
              </a:rPr>
              <a:t>less of a problem </a:t>
            </a:r>
            <a:r>
              <a:rPr lang="en-US" dirty="0">
                <a:latin typeface="Times New Roman" panose="02020603050405020304" pitchFamily="18" charset="0"/>
              </a:rPr>
              <a:t>than is the need for </a:t>
            </a:r>
            <a:r>
              <a:rPr lang="en-US" b="1" i="1" dirty="0">
                <a:solidFill>
                  <a:srgbClr val="00CC00"/>
                </a:solidFill>
                <a:latin typeface="Times New Roman" panose="02020603050405020304" pitchFamily="18" charset="0"/>
              </a:rPr>
              <a:t>reduction in the case of water atomization</a:t>
            </a:r>
            <a:r>
              <a:rPr lang="en-US" dirty="0">
                <a:latin typeface="Times New Roman" panose="02020603050405020304" pitchFamily="18" charset="0"/>
              </a:rPr>
              <a:t>. Industrially oil </a:t>
            </a:r>
            <a:r>
              <a:rPr lang="en-US" dirty="0" smtClean="0">
                <a:latin typeface="Times New Roman" panose="02020603050405020304" pitchFamily="18" charset="0"/>
              </a:rPr>
              <a:t>atomization </a:t>
            </a:r>
            <a:r>
              <a:rPr lang="en-US" dirty="0">
                <a:latin typeface="Times New Roman" panose="02020603050405020304" pitchFamily="18" charset="0"/>
              </a:rPr>
              <a:t>is used for the </a:t>
            </a:r>
            <a:r>
              <a:rPr lang="en-US" dirty="0" smtClean="0">
                <a:latin typeface="Times New Roman" panose="02020603050405020304" pitchFamily="18" charset="0"/>
              </a:rPr>
              <a:t>production of </a:t>
            </a:r>
            <a:r>
              <a:rPr lang="en-US" b="1" i="1" dirty="0">
                <a:solidFill>
                  <a:srgbClr val="00CC00"/>
                </a:solidFill>
                <a:latin typeface="Times New Roman" panose="02020603050405020304" pitchFamily="18" charset="0"/>
              </a:rPr>
              <a:t>low alloy </a:t>
            </a:r>
            <a:r>
              <a:rPr lang="en-US" b="1" i="1" dirty="0" err="1">
                <a:solidFill>
                  <a:srgbClr val="00CC00"/>
                </a:solidFill>
                <a:latin typeface="Times New Roman" panose="02020603050405020304" pitchFamily="18" charset="0"/>
              </a:rPr>
              <a:t>Mn</a:t>
            </a:r>
            <a:r>
              <a:rPr lang="en-US" b="1" i="1" dirty="0">
                <a:solidFill>
                  <a:srgbClr val="00CC00"/>
                </a:solidFill>
                <a:latin typeface="Times New Roman" panose="02020603050405020304" pitchFamily="18" charset="0"/>
              </a:rPr>
              <a:t>-Cr steel</a:t>
            </a:r>
            <a:r>
              <a:rPr lang="en-US" dirty="0">
                <a:latin typeface="Times New Roman" panose="02020603050405020304" pitchFamily="18" charset="0"/>
              </a:rPr>
              <a:t> powders.</a:t>
            </a:r>
            <a:endParaRPr lang="fa-IR" sz="2400" dirty="0" smtClean="0">
              <a:latin typeface="Times New Roman" panose="02020603050405020304" pitchFamily="18" charset="0"/>
              <a:cs typeface="+mj-cs"/>
            </a:endParaRPr>
          </a:p>
          <a:p>
            <a:pPr marL="0" indent="0" algn="just">
              <a:lnSpc>
                <a:spcPct val="170000"/>
              </a:lnSpc>
              <a:buNone/>
            </a:pPr>
            <a:endParaRPr lang="fa-IR" sz="2400" dirty="0">
              <a:latin typeface="Times New Roman" panose="02020603050405020304" pitchFamily="18" charset="0"/>
              <a:cs typeface="+mj-cs"/>
            </a:endParaRPr>
          </a:p>
          <a:p>
            <a:pPr marL="0" indent="0" algn="just">
              <a:lnSpc>
                <a:spcPct val="170000"/>
              </a:lnSpc>
              <a:buNone/>
            </a:pPr>
            <a:endParaRPr lang="en-US" sz="2400" dirty="0" smtClean="0">
              <a:latin typeface="Times New Roman" panose="02020603050405020304" pitchFamily="18" charset="0"/>
              <a:cs typeface="+mj-cs"/>
            </a:endParaRPr>
          </a:p>
          <a:p>
            <a:pPr marL="0" indent="0" algn="just">
              <a:lnSpc>
                <a:spcPct val="170000"/>
              </a:lnSpc>
              <a:buNone/>
            </a:pPr>
            <a:endParaRPr lang="en-US" sz="2400" dirty="0" smtClean="0">
              <a:latin typeface="Times New Roman" panose="02020603050405020304" pitchFamily="18" charset="0"/>
              <a:cs typeface="+mj-cs"/>
            </a:endParaRPr>
          </a:p>
          <a:p>
            <a:pPr marL="0" indent="0" algn="just">
              <a:lnSpc>
                <a:spcPct val="170000"/>
              </a:lnSpc>
              <a:buNone/>
            </a:pPr>
            <a:endParaRPr lang="en-US" sz="2400" dirty="0" smtClean="0">
              <a:latin typeface="Times New Roman" panose="02020603050405020304" pitchFamily="18" charset="0"/>
              <a:cs typeface="+mj-cs"/>
            </a:endParaRPr>
          </a:p>
          <a:p>
            <a:pPr marL="0" indent="0" algn="just">
              <a:lnSpc>
                <a:spcPct val="17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55</a:t>
            </a:fld>
            <a:endParaRPr lang="fa-IR" dirty="0"/>
          </a:p>
        </p:txBody>
      </p:sp>
    </p:spTree>
    <p:extLst>
      <p:ext uri="{BB962C8B-B14F-4D97-AF65-F5344CB8AC3E}">
        <p14:creationId xmlns:p14="http://schemas.microsoft.com/office/powerpoint/2010/main" val="91715356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6060" y="925158"/>
            <a:ext cx="8438479" cy="5796317"/>
          </a:xfrm>
        </p:spPr>
        <p:txBody>
          <a:bodyPr>
            <a:normAutofit fontScale="85000" lnSpcReduction="10000"/>
          </a:bodyPr>
          <a:lstStyle/>
          <a:p>
            <a:pPr marL="0" indent="0" algn="just">
              <a:lnSpc>
                <a:spcPct val="150000"/>
              </a:lnSpc>
              <a:buNone/>
            </a:pPr>
            <a:r>
              <a:rPr lang="en-US" b="1" i="1" dirty="0">
                <a:solidFill>
                  <a:srgbClr val="FF0000"/>
                </a:solidFill>
                <a:latin typeface="Times New Roman" panose="02020603050405020304" pitchFamily="18" charset="0"/>
                <a:cs typeface="+mj-cs"/>
              </a:rPr>
              <a:t>Gas </a:t>
            </a:r>
            <a:r>
              <a:rPr lang="en-US" b="1" i="1" dirty="0" smtClean="0">
                <a:solidFill>
                  <a:srgbClr val="FF0000"/>
                </a:solidFill>
                <a:latin typeface="Times New Roman" panose="02020603050405020304" pitchFamily="18" charset="0"/>
                <a:cs typeface="+mj-cs"/>
              </a:rPr>
              <a:t>atomization</a:t>
            </a:r>
            <a:endParaRPr lang="en-US" b="1" i="1" dirty="0">
              <a:solidFill>
                <a:srgbClr val="FF0000"/>
              </a:solidFill>
              <a:latin typeface="Times New Roman" panose="02020603050405020304" pitchFamily="18" charset="0"/>
              <a:cs typeface="+mj-cs"/>
            </a:endParaRPr>
          </a:p>
          <a:p>
            <a:pPr marL="0" indent="0" algn="just">
              <a:lnSpc>
                <a:spcPct val="150000"/>
              </a:lnSpc>
              <a:buNone/>
            </a:pPr>
            <a:r>
              <a:rPr lang="en-US" dirty="0">
                <a:latin typeface="Times New Roman" panose="02020603050405020304" pitchFamily="18" charset="0"/>
                <a:cs typeface="+mj-cs"/>
              </a:rPr>
              <a:t>Gas </a:t>
            </a:r>
            <a:r>
              <a:rPr lang="en-US" dirty="0" smtClean="0">
                <a:latin typeface="Times New Roman" panose="02020603050405020304" pitchFamily="18" charset="0"/>
                <a:cs typeface="+mj-cs"/>
              </a:rPr>
              <a:t>atomization </a:t>
            </a:r>
            <a:r>
              <a:rPr lang="en-US" dirty="0">
                <a:latin typeface="Times New Roman" panose="02020603050405020304" pitchFamily="18" charset="0"/>
                <a:cs typeface="+mj-cs"/>
              </a:rPr>
              <a:t>is the </a:t>
            </a:r>
            <a:r>
              <a:rPr lang="en-US" i="1" dirty="0">
                <a:solidFill>
                  <a:srgbClr val="00CC00"/>
                </a:solidFill>
                <a:latin typeface="Times New Roman" panose="02020603050405020304" pitchFamily="18" charset="0"/>
                <a:cs typeface="+mj-cs"/>
              </a:rPr>
              <a:t>second most important atomization </a:t>
            </a:r>
            <a:r>
              <a:rPr lang="en-US" dirty="0">
                <a:latin typeface="Times New Roman" panose="02020603050405020304" pitchFamily="18" charset="0"/>
                <a:cs typeface="+mj-cs"/>
              </a:rPr>
              <a:t>process. </a:t>
            </a:r>
            <a:r>
              <a:rPr lang="en-US" b="1" i="1" dirty="0">
                <a:solidFill>
                  <a:srgbClr val="00CC00"/>
                </a:solidFill>
                <a:latin typeface="Times New Roman" panose="02020603050405020304" pitchFamily="18" charset="0"/>
                <a:cs typeface="+mj-cs"/>
              </a:rPr>
              <a:t>Air, nitrogen, argon or helium </a:t>
            </a:r>
            <a:r>
              <a:rPr lang="en-US" dirty="0">
                <a:latin typeface="Times New Roman" panose="02020603050405020304" pitchFamily="18" charset="0"/>
                <a:cs typeface="+mj-cs"/>
              </a:rPr>
              <a:t>are used, depending on the </a:t>
            </a:r>
            <a:r>
              <a:rPr lang="en-US" b="1" i="1" dirty="0">
                <a:solidFill>
                  <a:srgbClr val="00CC00"/>
                </a:solidFill>
                <a:latin typeface="Times New Roman" panose="02020603050405020304" pitchFamily="18" charset="0"/>
                <a:cs typeface="+mj-cs"/>
              </a:rPr>
              <a:t>requirements</a:t>
            </a:r>
            <a:r>
              <a:rPr lang="en-US" dirty="0">
                <a:latin typeface="Times New Roman" panose="02020603050405020304" pitchFamily="18" charset="0"/>
                <a:cs typeface="+mj-cs"/>
              </a:rPr>
              <a:t> determined </a:t>
            </a:r>
            <a:r>
              <a:rPr lang="en-US" dirty="0" smtClean="0">
                <a:latin typeface="Times New Roman" panose="02020603050405020304" pitchFamily="18" charset="0"/>
                <a:cs typeface="+mj-cs"/>
              </a:rPr>
              <a:t>by the </a:t>
            </a:r>
            <a:r>
              <a:rPr lang="en-US" b="1" i="1" dirty="0">
                <a:solidFill>
                  <a:srgbClr val="00CC00"/>
                </a:solidFill>
                <a:latin typeface="Times New Roman" panose="02020603050405020304" pitchFamily="18" charset="0"/>
                <a:cs typeface="+mj-cs"/>
              </a:rPr>
              <a:t>metal to be atomized</a:t>
            </a:r>
            <a:r>
              <a:rPr lang="en-US" dirty="0">
                <a:latin typeface="Times New Roman" panose="02020603050405020304" pitchFamily="18" charset="0"/>
                <a:cs typeface="+mj-cs"/>
              </a:rPr>
              <a:t>. </a:t>
            </a:r>
            <a:r>
              <a:rPr lang="en-US" dirty="0" smtClean="0">
                <a:latin typeface="Times New Roman" panose="02020603050405020304" pitchFamily="18" charset="0"/>
                <a:cs typeface="+mj-cs"/>
              </a:rPr>
              <a:t>Atomization </a:t>
            </a:r>
            <a:r>
              <a:rPr lang="en-US" dirty="0">
                <a:latin typeface="Times New Roman" panose="02020603050405020304" pitchFamily="18" charset="0"/>
                <a:cs typeface="+mj-cs"/>
              </a:rPr>
              <a:t>is undertaken either in </a:t>
            </a:r>
            <a:r>
              <a:rPr lang="en-US" b="1" i="1" dirty="0">
                <a:solidFill>
                  <a:srgbClr val="00CC00"/>
                </a:solidFill>
                <a:latin typeface="Times New Roman" panose="02020603050405020304" pitchFamily="18" charset="0"/>
                <a:cs typeface="+mj-cs"/>
              </a:rPr>
              <a:t>vertical or horizontal units</a:t>
            </a:r>
            <a:r>
              <a:rPr lang="en-US" dirty="0">
                <a:latin typeface="Times New Roman" panose="02020603050405020304" pitchFamily="18" charset="0"/>
                <a:cs typeface="+mj-cs"/>
              </a:rPr>
              <a:t>. In Fig. 2.14, a vertical unit for inert gas </a:t>
            </a:r>
            <a:r>
              <a:rPr lang="en-US" dirty="0" smtClean="0">
                <a:latin typeface="Times New Roman" panose="02020603050405020304" pitchFamily="18" charset="0"/>
                <a:cs typeface="+mj-cs"/>
              </a:rPr>
              <a:t>atomization </a:t>
            </a:r>
            <a:r>
              <a:rPr lang="en-US" dirty="0">
                <a:latin typeface="Times New Roman" panose="02020603050405020304" pitchFamily="18" charset="0"/>
                <a:cs typeface="+mj-cs"/>
              </a:rPr>
              <a:t>is </a:t>
            </a:r>
            <a:r>
              <a:rPr lang="en-US" dirty="0" smtClean="0">
                <a:latin typeface="Times New Roman" panose="02020603050405020304" pitchFamily="18" charset="0"/>
                <a:cs typeface="+mj-cs"/>
              </a:rPr>
              <a:t>schematically represented</a:t>
            </a:r>
            <a:r>
              <a:rPr lang="en-US" dirty="0">
                <a:latin typeface="Times New Roman" panose="02020603050405020304" pitchFamily="18" charset="0"/>
                <a:cs typeface="+mj-cs"/>
              </a:rPr>
              <a:t>. The process principles are similar to those of water </a:t>
            </a:r>
            <a:r>
              <a:rPr lang="en-US" dirty="0" smtClean="0">
                <a:latin typeface="Times New Roman" panose="02020603050405020304" pitchFamily="18" charset="0"/>
                <a:cs typeface="+mj-cs"/>
              </a:rPr>
              <a:t>atomization </a:t>
            </a:r>
            <a:r>
              <a:rPr lang="en-US" dirty="0">
                <a:latin typeface="Times New Roman" panose="02020603050405020304" pitchFamily="18" charset="0"/>
                <a:cs typeface="+mj-cs"/>
              </a:rPr>
              <a:t>including the problem of mathematical treatment. An empirically derived </a:t>
            </a:r>
            <a:r>
              <a:rPr lang="en-US" dirty="0" smtClean="0">
                <a:latin typeface="Times New Roman" panose="02020603050405020304" pitchFamily="18" charset="0"/>
                <a:cs typeface="+mj-cs"/>
              </a:rPr>
              <a:t>relation between </a:t>
            </a:r>
            <a:r>
              <a:rPr lang="en-US" dirty="0">
                <a:latin typeface="Times New Roman" panose="02020603050405020304" pitchFamily="18" charset="0"/>
                <a:cs typeface="+mj-cs"/>
              </a:rPr>
              <a:t>the process variables and the mean particle size is given in </a:t>
            </a:r>
            <a:r>
              <a:rPr lang="en-US" dirty="0" smtClean="0">
                <a:latin typeface="Times New Roman" panose="02020603050405020304" pitchFamily="18" charset="0"/>
                <a:cs typeface="+mj-cs"/>
              </a:rPr>
              <a:t>equation (2.6</a:t>
            </a:r>
            <a:r>
              <a:rPr lang="en-US" dirty="0">
                <a:latin typeface="Times New Roman" panose="02020603050405020304" pitchFamily="18" charset="0"/>
                <a:cs typeface="+mj-cs"/>
              </a:rPr>
              <a:t>).</a:t>
            </a:r>
            <a:endParaRPr lang="fa-IR" sz="2400" dirty="0" smtClean="0">
              <a:latin typeface="Times New Roman" panose="02020603050405020304" pitchFamily="18" charset="0"/>
              <a:cs typeface="+mj-cs"/>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56</a:t>
            </a:fld>
            <a:endParaRPr lang="fa-IR" dirty="0"/>
          </a:p>
        </p:txBody>
      </p:sp>
      <p:pic>
        <p:nvPicPr>
          <p:cNvPr id="5" name="Picture 4"/>
          <p:cNvPicPr>
            <a:picLocks noChangeAspect="1"/>
          </p:cNvPicPr>
          <p:nvPr/>
        </p:nvPicPr>
        <p:blipFill>
          <a:blip r:embed="rId2"/>
          <a:stretch>
            <a:fillRect/>
          </a:stretch>
        </p:blipFill>
        <p:spPr>
          <a:xfrm>
            <a:off x="8610600" y="1659491"/>
            <a:ext cx="3517882" cy="4281661"/>
          </a:xfrm>
          <a:prstGeom prst="rect">
            <a:avLst/>
          </a:prstGeom>
        </p:spPr>
      </p:pic>
      <p:pic>
        <p:nvPicPr>
          <p:cNvPr id="6" name="Picture 5"/>
          <p:cNvPicPr>
            <a:picLocks noChangeAspect="1"/>
          </p:cNvPicPr>
          <p:nvPr/>
        </p:nvPicPr>
        <p:blipFill>
          <a:blip r:embed="rId3"/>
          <a:stretch>
            <a:fillRect/>
          </a:stretch>
        </p:blipFill>
        <p:spPr>
          <a:xfrm>
            <a:off x="5199230" y="5847927"/>
            <a:ext cx="5493872" cy="690985"/>
          </a:xfrm>
          <a:prstGeom prst="rect">
            <a:avLst/>
          </a:prstGeom>
          <a:ln w="38100">
            <a:solidFill>
              <a:srgbClr val="0033CC"/>
            </a:solidFill>
          </a:ln>
        </p:spPr>
      </p:pic>
      <p:sp>
        <p:nvSpPr>
          <p:cNvPr id="7" name="Rectangle 6"/>
          <p:cNvSpPr/>
          <p:nvPr/>
        </p:nvSpPr>
        <p:spPr>
          <a:xfrm>
            <a:off x="7631786" y="17217"/>
            <a:ext cx="4496696" cy="1569660"/>
          </a:xfrm>
          <a:prstGeom prst="rect">
            <a:avLst/>
          </a:prstGeom>
        </p:spPr>
        <p:txBody>
          <a:bodyPr wrap="square">
            <a:spAutoFit/>
          </a:bodyPr>
          <a:lstStyle/>
          <a:p>
            <a:pPr algn="just"/>
            <a:r>
              <a:rPr lang="en-US" sz="1600" dirty="0">
                <a:solidFill>
                  <a:srgbClr val="1F1F1F"/>
                </a:solidFill>
                <a:latin typeface="Times New Roman" panose="02020603050405020304" pitchFamily="18" charset="0"/>
              </a:rPr>
              <a:t>A </a:t>
            </a:r>
            <a:r>
              <a:rPr lang="en-US" sz="1600" b="1" i="1" dirty="0">
                <a:solidFill>
                  <a:srgbClr val="CC00CC"/>
                </a:solidFill>
                <a:latin typeface="Times New Roman" panose="02020603050405020304" pitchFamily="18" charset="0"/>
              </a:rPr>
              <a:t>cyclone separator </a:t>
            </a:r>
            <a:r>
              <a:rPr lang="en-US" sz="1600" dirty="0">
                <a:solidFill>
                  <a:srgbClr val="1F1F1F"/>
                </a:solidFill>
                <a:latin typeface="Times New Roman" panose="02020603050405020304" pitchFamily="18" charset="0"/>
              </a:rPr>
              <a:t>is </a:t>
            </a:r>
            <a:r>
              <a:rPr lang="en-US" sz="1600" dirty="0">
                <a:solidFill>
                  <a:srgbClr val="040C28"/>
                </a:solidFill>
                <a:latin typeface="Times New Roman" panose="02020603050405020304" pitchFamily="18" charset="0"/>
              </a:rPr>
              <a:t>an economical device for removing </a:t>
            </a:r>
            <a:r>
              <a:rPr lang="en-US" sz="1600" b="1" i="1" dirty="0">
                <a:solidFill>
                  <a:srgbClr val="CC00CC"/>
                </a:solidFill>
                <a:latin typeface="Times New Roman" panose="02020603050405020304" pitchFamily="18" charset="0"/>
              </a:rPr>
              <a:t>particulate solids from a fluid system</a:t>
            </a:r>
            <a:r>
              <a:rPr lang="en-US" sz="1600" dirty="0">
                <a:solidFill>
                  <a:srgbClr val="1F1F1F"/>
                </a:solidFill>
                <a:latin typeface="Times New Roman" panose="02020603050405020304" pitchFamily="18" charset="0"/>
              </a:rPr>
              <a:t>. The induced </a:t>
            </a:r>
            <a:r>
              <a:rPr lang="en-US" sz="1600" b="1" i="1" dirty="0">
                <a:solidFill>
                  <a:srgbClr val="CC00CC"/>
                </a:solidFill>
                <a:latin typeface="Times New Roman" panose="02020603050405020304" pitchFamily="18" charset="0"/>
              </a:rPr>
              <a:t>centrifugal force </a:t>
            </a:r>
            <a:r>
              <a:rPr lang="en-US" sz="1600" dirty="0" smtClean="0">
                <a:solidFill>
                  <a:srgbClr val="1F1F1F"/>
                </a:solidFill>
                <a:latin typeface="Times New Roman" panose="02020603050405020304" pitchFamily="18" charset="0"/>
              </a:rPr>
              <a:t>is </a:t>
            </a:r>
            <a:r>
              <a:rPr lang="en-US" sz="1600" dirty="0">
                <a:solidFill>
                  <a:srgbClr val="1F1F1F"/>
                </a:solidFill>
                <a:latin typeface="Times New Roman" panose="02020603050405020304" pitchFamily="18" charset="0"/>
              </a:rPr>
              <a:t>tangentially imparted on the wall of the cyclone cylinder. This force, with the </a:t>
            </a:r>
            <a:r>
              <a:rPr lang="en-US" sz="1600" b="1" i="1" dirty="0">
                <a:solidFill>
                  <a:srgbClr val="CC00CC"/>
                </a:solidFill>
                <a:latin typeface="Times New Roman" panose="02020603050405020304" pitchFamily="18" charset="0"/>
              </a:rPr>
              <a:t>density difference </a:t>
            </a:r>
            <a:r>
              <a:rPr lang="en-US" sz="1600" dirty="0">
                <a:solidFill>
                  <a:srgbClr val="1F1F1F"/>
                </a:solidFill>
                <a:latin typeface="Times New Roman" panose="02020603050405020304" pitchFamily="18" charset="0"/>
              </a:rPr>
              <a:t>between the fluid and solid, increases the relative </a:t>
            </a:r>
            <a:r>
              <a:rPr lang="en-US" sz="1600" b="1" i="1" dirty="0">
                <a:solidFill>
                  <a:srgbClr val="CC00CC"/>
                </a:solidFill>
                <a:latin typeface="Times New Roman" panose="02020603050405020304" pitchFamily="18" charset="0"/>
              </a:rPr>
              <a:t>settling velocity.</a:t>
            </a:r>
          </a:p>
        </p:txBody>
      </p:sp>
    </p:spTree>
    <p:extLst>
      <p:ext uri="{BB962C8B-B14F-4D97-AF65-F5344CB8AC3E}">
        <p14:creationId xmlns:p14="http://schemas.microsoft.com/office/powerpoint/2010/main" val="26866769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9"/>
            <a:ext cx="11759683" cy="4647302"/>
          </a:xfrm>
        </p:spPr>
        <p:txBody>
          <a:bodyPr>
            <a:normAutofit fontScale="70000" lnSpcReduction="20000"/>
          </a:bodyPr>
          <a:lstStyle/>
          <a:p>
            <a:pPr marL="0" indent="0" algn="just">
              <a:lnSpc>
                <a:spcPct val="160000"/>
              </a:lnSpc>
              <a:buNone/>
            </a:pPr>
            <a:r>
              <a:rPr lang="en-US" dirty="0">
                <a:latin typeface="Times New Roman" panose="02020603050405020304" pitchFamily="18" charset="0"/>
              </a:rPr>
              <a:t>where </a:t>
            </a:r>
            <a:r>
              <a:rPr lang="en-US" b="1" i="1" dirty="0">
                <a:solidFill>
                  <a:srgbClr val="00B050"/>
                </a:solidFill>
                <a:latin typeface="Times New Roman" panose="02020603050405020304" pitchFamily="18" charset="0"/>
              </a:rPr>
              <a:t>V represents the kinematic viscosity</a:t>
            </a:r>
            <a:r>
              <a:rPr lang="en-US" dirty="0">
                <a:latin typeface="Times New Roman" panose="02020603050405020304" pitchFamily="18" charset="0"/>
              </a:rPr>
              <a:t>, and G is the index for the </a:t>
            </a:r>
            <a:r>
              <a:rPr lang="en-US" dirty="0" smtClean="0">
                <a:latin typeface="Times New Roman" panose="02020603050405020304" pitchFamily="18" charset="0"/>
              </a:rPr>
              <a:t>atomization</a:t>
            </a:r>
            <a:r>
              <a:rPr lang="en-US" dirty="0">
                <a:latin typeface="Times New Roman" panose="02020603050405020304" pitchFamily="18" charset="0"/>
              </a:rPr>
              <a:t> </a:t>
            </a:r>
            <a:r>
              <a:rPr lang="en-US" dirty="0" smtClean="0">
                <a:latin typeface="Times New Roman" panose="02020603050405020304" pitchFamily="18" charset="0"/>
              </a:rPr>
              <a:t>gas</a:t>
            </a:r>
            <a:r>
              <a:rPr lang="en-US" dirty="0">
                <a:latin typeface="Times New Roman" panose="02020603050405020304" pitchFamily="18" charset="0"/>
              </a:rPr>
              <a:t>. Again, a </a:t>
            </a:r>
            <a:r>
              <a:rPr lang="en-US" sz="2900" b="1" i="1" dirty="0">
                <a:solidFill>
                  <a:srgbClr val="00B050"/>
                </a:solidFill>
                <a:latin typeface="Times New Roman" panose="02020603050405020304" pitchFamily="18" charset="0"/>
              </a:rPr>
              <a:t>high velocity of the atomizing fluid</a:t>
            </a:r>
            <a:r>
              <a:rPr lang="en-US" dirty="0">
                <a:latin typeface="Times New Roman" panose="02020603050405020304" pitchFamily="18" charset="0"/>
              </a:rPr>
              <a:t>, </a:t>
            </a:r>
            <a:r>
              <a:rPr lang="en-US" sz="2900" b="1" i="1" dirty="0">
                <a:solidFill>
                  <a:srgbClr val="00B050"/>
                </a:solidFill>
                <a:latin typeface="Times New Roman" panose="02020603050405020304" pitchFamily="18" charset="0"/>
              </a:rPr>
              <a:t>small melt stream diameters</a:t>
            </a:r>
            <a:r>
              <a:rPr lang="en-US" dirty="0" smtClean="0">
                <a:latin typeface="Times New Roman" panose="02020603050405020304" pitchFamily="18" charset="0"/>
              </a:rPr>
              <a:t>, </a:t>
            </a:r>
            <a:r>
              <a:rPr lang="en-US" sz="2900" b="1" i="1" dirty="0">
                <a:solidFill>
                  <a:srgbClr val="00B050"/>
                </a:solidFill>
                <a:latin typeface="Times New Roman" panose="02020603050405020304" pitchFamily="18" charset="0"/>
              </a:rPr>
              <a:t>high density, and low viscosity and surface tension of the melt </a:t>
            </a:r>
            <a:r>
              <a:rPr lang="en-US" sz="2900" b="1" i="1" dirty="0" err="1">
                <a:solidFill>
                  <a:srgbClr val="00B050"/>
                </a:solidFill>
                <a:latin typeface="Times New Roman" panose="02020603050405020304" pitchFamily="18" charset="0"/>
              </a:rPr>
              <a:t>favour</a:t>
            </a:r>
            <a:r>
              <a:rPr lang="en-US" sz="2900" b="1" i="1" dirty="0">
                <a:solidFill>
                  <a:srgbClr val="00B050"/>
                </a:solidFill>
                <a:latin typeface="Times New Roman" panose="02020603050405020304" pitchFamily="18" charset="0"/>
              </a:rPr>
              <a:t> the production of fine particles</a:t>
            </a:r>
            <a:r>
              <a:rPr lang="en-US" dirty="0">
                <a:latin typeface="Times New Roman" panose="02020603050405020304" pitchFamily="18" charset="0"/>
              </a:rPr>
              <a:t>. The factor </a:t>
            </a:r>
            <a:r>
              <a:rPr lang="en-US" sz="2900" b="1" i="1" dirty="0">
                <a:solidFill>
                  <a:srgbClr val="00B050"/>
                </a:solidFill>
                <a:latin typeface="Times New Roman" panose="02020603050405020304" pitchFamily="18" charset="0"/>
              </a:rPr>
              <a:t>C</a:t>
            </a:r>
            <a:r>
              <a:rPr lang="en-US" dirty="0">
                <a:latin typeface="Times New Roman" panose="02020603050405020304" pitchFamily="18" charset="0"/>
              </a:rPr>
              <a:t>, is dependent on the </a:t>
            </a:r>
            <a:r>
              <a:rPr lang="en-US" sz="2900" b="1" i="1" dirty="0">
                <a:solidFill>
                  <a:srgbClr val="00B050"/>
                </a:solidFill>
                <a:latin typeface="Times New Roman" panose="02020603050405020304" pitchFamily="18" charset="0"/>
              </a:rPr>
              <a:t>geometrical design of the nozzle </a:t>
            </a:r>
            <a:r>
              <a:rPr lang="en-US" dirty="0">
                <a:latin typeface="Times New Roman" panose="02020603050405020304" pitchFamily="18" charset="0"/>
              </a:rPr>
              <a:t>which forms the gas stream or jets. The </a:t>
            </a:r>
            <a:r>
              <a:rPr lang="en-US" sz="2900" b="1" i="1" dirty="0">
                <a:solidFill>
                  <a:srgbClr val="00B050"/>
                </a:solidFill>
                <a:latin typeface="Times New Roman" panose="02020603050405020304" pitchFamily="18" charset="0"/>
              </a:rPr>
              <a:t>nozzle design seems </a:t>
            </a:r>
            <a:r>
              <a:rPr lang="en-US" dirty="0">
                <a:latin typeface="Times New Roman" panose="02020603050405020304" pitchFamily="18" charset="0"/>
              </a:rPr>
              <a:t>to be an important </a:t>
            </a:r>
            <a:r>
              <a:rPr lang="en-US" sz="2900" b="1" i="1" dirty="0">
                <a:solidFill>
                  <a:srgbClr val="00B050"/>
                </a:solidFill>
                <a:latin typeface="Times New Roman" panose="02020603050405020304" pitchFamily="18" charset="0"/>
              </a:rPr>
              <a:t>key to success </a:t>
            </a:r>
            <a:r>
              <a:rPr lang="en-US" dirty="0">
                <a:latin typeface="Times New Roman" panose="02020603050405020304" pitchFamily="18" charset="0"/>
              </a:rPr>
              <a:t>or failure of a gas </a:t>
            </a:r>
            <a:r>
              <a:rPr lang="en-US" dirty="0" smtClean="0">
                <a:latin typeface="Times New Roman" panose="02020603050405020304" pitchFamily="18" charset="0"/>
              </a:rPr>
              <a:t>atomization system. The </a:t>
            </a:r>
            <a:r>
              <a:rPr lang="en-US" sz="2900" b="1" i="1" dirty="0">
                <a:solidFill>
                  <a:srgbClr val="00B050"/>
                </a:solidFill>
                <a:latin typeface="Times New Roman" panose="02020603050405020304" pitchFamily="18" charset="0"/>
              </a:rPr>
              <a:t>overall process efficiency </a:t>
            </a:r>
            <a:r>
              <a:rPr lang="en-US" dirty="0">
                <a:latin typeface="Times New Roman" panose="02020603050405020304" pitchFamily="18" charset="0"/>
              </a:rPr>
              <a:t>is similar to that of </a:t>
            </a:r>
            <a:r>
              <a:rPr lang="en-US" sz="2900" b="1" i="1" dirty="0">
                <a:solidFill>
                  <a:srgbClr val="00B050"/>
                </a:solidFill>
                <a:latin typeface="Times New Roman" panose="02020603050405020304" pitchFamily="18" charset="0"/>
              </a:rPr>
              <a:t>water atomization </a:t>
            </a:r>
            <a:r>
              <a:rPr lang="en-US" dirty="0">
                <a:latin typeface="Times New Roman" panose="02020603050405020304" pitchFamily="18" charset="0"/>
              </a:rPr>
              <a:t>(i.e. </a:t>
            </a:r>
            <a:r>
              <a:rPr lang="en-US" dirty="0" smtClean="0">
                <a:latin typeface="Times New Roman" panose="02020603050405020304" pitchFamily="18" charset="0"/>
              </a:rPr>
              <a:t>~ 1</a:t>
            </a:r>
            <a:r>
              <a:rPr lang="en-US" dirty="0">
                <a:latin typeface="Times New Roman" panose="02020603050405020304" pitchFamily="18" charset="0"/>
              </a:rPr>
              <a:t>%), but the </a:t>
            </a:r>
            <a:r>
              <a:rPr lang="en-US" sz="2900" b="1" i="1" dirty="0">
                <a:solidFill>
                  <a:srgbClr val="00B050"/>
                </a:solidFill>
                <a:latin typeface="Times New Roman" panose="02020603050405020304" pitchFamily="18" charset="0"/>
              </a:rPr>
              <a:t>process costs are substantially higher</a:t>
            </a:r>
            <a:r>
              <a:rPr lang="en-US" dirty="0">
                <a:latin typeface="Times New Roman" panose="02020603050405020304" pitchFamily="18" charset="0"/>
              </a:rPr>
              <a:t>. The </a:t>
            </a:r>
            <a:r>
              <a:rPr lang="en-US" b="1" i="1" dirty="0">
                <a:solidFill>
                  <a:srgbClr val="FF7C80"/>
                </a:solidFill>
                <a:latin typeface="Times New Roman" panose="02020603050405020304" pitchFamily="18" charset="0"/>
              </a:rPr>
              <a:t>throughput</a:t>
            </a:r>
            <a:r>
              <a:rPr lang="en-US" dirty="0">
                <a:latin typeface="Times New Roman" panose="02020603050405020304" pitchFamily="18" charset="0"/>
              </a:rPr>
              <a:t> of </a:t>
            </a:r>
            <a:r>
              <a:rPr lang="en-US" sz="2900" b="1" i="1" dirty="0">
                <a:solidFill>
                  <a:srgbClr val="FF7C80"/>
                </a:solidFill>
                <a:latin typeface="Times New Roman" panose="02020603050405020304" pitchFamily="18" charset="0"/>
              </a:rPr>
              <a:t>single melt stream installations is up to 50 kg/min</a:t>
            </a:r>
            <a:r>
              <a:rPr lang="en-US" dirty="0">
                <a:latin typeface="Times New Roman" panose="02020603050405020304" pitchFamily="18" charset="0"/>
              </a:rPr>
              <a:t>. </a:t>
            </a:r>
            <a:r>
              <a:rPr lang="en-US" sz="2900" b="1" i="1" dirty="0">
                <a:solidFill>
                  <a:srgbClr val="FF7C80"/>
                </a:solidFill>
                <a:latin typeface="Times New Roman" panose="02020603050405020304" pitchFamily="18" charset="0"/>
              </a:rPr>
              <a:t>Gas pressures up to 12 MPa </a:t>
            </a:r>
            <a:r>
              <a:rPr lang="en-US" dirty="0" smtClean="0">
                <a:latin typeface="Times New Roman" panose="02020603050405020304" pitchFamily="18" charset="0"/>
              </a:rPr>
              <a:t>are applied</a:t>
            </a:r>
            <a:r>
              <a:rPr lang="en-US" dirty="0">
                <a:latin typeface="Times New Roman" panose="02020603050405020304" pitchFamily="18" charset="0"/>
              </a:rPr>
              <a:t>, resulting in supersonic </a:t>
            </a:r>
            <a:r>
              <a:rPr lang="en-US" sz="2900" b="1" i="1" dirty="0">
                <a:solidFill>
                  <a:srgbClr val="FF7C80"/>
                </a:solidFill>
                <a:latin typeface="Times New Roman" panose="02020603050405020304" pitchFamily="18" charset="0"/>
              </a:rPr>
              <a:t>gas velocities of up to Mach 2 </a:t>
            </a:r>
            <a:r>
              <a:rPr lang="en-US" dirty="0">
                <a:latin typeface="Times New Roman" panose="02020603050405020304" pitchFamily="18" charset="0"/>
              </a:rPr>
              <a:t>and a </a:t>
            </a:r>
            <a:r>
              <a:rPr lang="en-US" sz="2900" b="1" i="1" dirty="0">
                <a:solidFill>
                  <a:srgbClr val="FF7C80"/>
                </a:solidFill>
                <a:latin typeface="Times New Roman" panose="02020603050405020304" pitchFamily="18" charset="0"/>
              </a:rPr>
              <a:t>gas flow rate of up to 40 m3. min-1</a:t>
            </a:r>
            <a:r>
              <a:rPr lang="en-US" dirty="0" smtClean="0">
                <a:latin typeface="Times New Roman" panose="02020603050405020304" pitchFamily="18" charset="0"/>
              </a:rPr>
              <a:t>. </a:t>
            </a:r>
            <a:r>
              <a:rPr lang="en-US" dirty="0">
                <a:latin typeface="Times New Roman" panose="02020603050405020304" pitchFamily="18" charset="0"/>
              </a:rPr>
              <a:t>The </a:t>
            </a:r>
            <a:r>
              <a:rPr lang="en-US" sz="2900" b="1" i="1" dirty="0">
                <a:solidFill>
                  <a:srgbClr val="FF7C80"/>
                </a:solidFill>
                <a:latin typeface="Times New Roman" panose="02020603050405020304" pitchFamily="18" charset="0"/>
              </a:rPr>
              <a:t>gas leaves the atomization chamber through a cyclone</a:t>
            </a:r>
            <a:r>
              <a:rPr lang="en-US" dirty="0">
                <a:latin typeface="Times New Roman" panose="02020603050405020304" pitchFamily="18" charset="0"/>
              </a:rPr>
              <a:t>, where the </a:t>
            </a:r>
            <a:r>
              <a:rPr lang="en-US" sz="2900" b="1" i="1" dirty="0">
                <a:solidFill>
                  <a:srgbClr val="FF7C80"/>
                </a:solidFill>
                <a:latin typeface="Times New Roman" panose="02020603050405020304" pitchFamily="18" charset="0"/>
              </a:rPr>
              <a:t>fine powder particles are separated before the gas is recycled into the process.</a:t>
            </a:r>
            <a:r>
              <a:rPr lang="en-US" dirty="0">
                <a:latin typeface="Times New Roman" panose="02020603050405020304" pitchFamily="18" charset="0"/>
              </a:rPr>
              <a:t> Because of the relatively </a:t>
            </a:r>
            <a:r>
              <a:rPr lang="en-US" sz="2900" b="1" i="1" dirty="0">
                <a:solidFill>
                  <a:srgbClr val="FF7C80"/>
                </a:solidFill>
                <a:latin typeface="Times New Roman" panose="02020603050405020304" pitchFamily="18" charset="0"/>
              </a:rPr>
              <a:t>low cooling rates</a:t>
            </a:r>
            <a:r>
              <a:rPr lang="en-US" dirty="0">
                <a:latin typeface="Times New Roman" panose="02020603050405020304" pitchFamily="18" charset="0"/>
              </a:rPr>
              <a:t>, the </a:t>
            </a:r>
            <a:r>
              <a:rPr lang="en-US" sz="2900" b="1" i="1" dirty="0">
                <a:solidFill>
                  <a:srgbClr val="FF7C80"/>
                </a:solidFill>
                <a:latin typeface="Times New Roman" panose="02020603050405020304" pitchFamily="18" charset="0"/>
              </a:rPr>
              <a:t>atomization chambers are quite large</a:t>
            </a:r>
            <a:r>
              <a:rPr lang="en-US" dirty="0">
                <a:latin typeface="Times New Roman" panose="02020603050405020304" pitchFamily="18" charset="0"/>
              </a:rPr>
              <a:t>. A complete </a:t>
            </a:r>
            <a:r>
              <a:rPr lang="en-US" b="1" i="1" dirty="0">
                <a:solidFill>
                  <a:srgbClr val="FF7C80"/>
                </a:solidFill>
                <a:latin typeface="Times New Roman" panose="02020603050405020304" pitchFamily="18" charset="0"/>
              </a:rPr>
              <a:t>vertical </a:t>
            </a:r>
            <a:r>
              <a:rPr lang="en-US" b="1" i="1" dirty="0" smtClean="0">
                <a:solidFill>
                  <a:srgbClr val="FF7C80"/>
                </a:solidFill>
                <a:latin typeface="Times New Roman" panose="02020603050405020304" pitchFamily="18" charset="0"/>
              </a:rPr>
              <a:t>atomization </a:t>
            </a:r>
            <a:r>
              <a:rPr lang="en-US" dirty="0">
                <a:latin typeface="Times New Roman" panose="02020603050405020304" pitchFamily="18" charset="0"/>
              </a:rPr>
              <a:t>installation </a:t>
            </a:r>
            <a:r>
              <a:rPr lang="en-US" dirty="0" smtClean="0">
                <a:latin typeface="Times New Roman" panose="02020603050405020304" pitchFamily="18" charset="0"/>
              </a:rPr>
              <a:t>can be </a:t>
            </a:r>
            <a:r>
              <a:rPr lang="en-US" dirty="0">
                <a:latin typeface="Times New Roman" panose="02020603050405020304" pitchFamily="18" charset="0"/>
              </a:rPr>
              <a:t>up to </a:t>
            </a:r>
            <a:r>
              <a:rPr lang="en-US" sz="2400" b="1" i="1" dirty="0">
                <a:solidFill>
                  <a:srgbClr val="FF7C80"/>
                </a:solidFill>
                <a:latin typeface="Times New Roman" panose="02020603050405020304" pitchFamily="18" charset="0"/>
                <a:cs typeface="+mj-cs"/>
              </a:rPr>
              <a:t>20 m in height.</a:t>
            </a:r>
          </a:p>
          <a:p>
            <a:pPr marL="0" indent="0" algn="just">
              <a:lnSpc>
                <a:spcPct val="160000"/>
              </a:lnSpc>
              <a:buNone/>
            </a:pPr>
            <a:endParaRPr lang="en-US" sz="2400" dirty="0" smtClean="0">
              <a:latin typeface="Times New Roman" panose="02020603050405020304" pitchFamily="18" charset="0"/>
              <a:cs typeface="+mj-cs"/>
            </a:endParaRPr>
          </a:p>
          <a:p>
            <a:pPr marL="0" indent="0" algn="just">
              <a:lnSpc>
                <a:spcPct val="160000"/>
              </a:lnSpc>
              <a:buNone/>
            </a:pPr>
            <a:endParaRPr lang="en-US" sz="2400" dirty="0" smtClean="0">
              <a:latin typeface="Times New Roman" panose="02020603050405020304" pitchFamily="18" charset="0"/>
              <a:cs typeface="+mj-cs"/>
            </a:endParaRPr>
          </a:p>
          <a:p>
            <a:pPr marL="0" indent="0" algn="just">
              <a:lnSpc>
                <a:spcPct val="16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57</a:t>
            </a:fld>
            <a:endParaRPr lang="fa-IR" dirty="0"/>
          </a:p>
        </p:txBody>
      </p:sp>
      <p:pic>
        <p:nvPicPr>
          <p:cNvPr id="5" name="Picture 4"/>
          <p:cNvPicPr>
            <a:picLocks noChangeAspect="1"/>
          </p:cNvPicPr>
          <p:nvPr/>
        </p:nvPicPr>
        <p:blipFill>
          <a:blip r:embed="rId2"/>
          <a:stretch>
            <a:fillRect/>
          </a:stretch>
        </p:blipFill>
        <p:spPr>
          <a:xfrm>
            <a:off x="7616414" y="349669"/>
            <a:ext cx="4575586" cy="575489"/>
          </a:xfrm>
          <a:prstGeom prst="rect">
            <a:avLst/>
          </a:prstGeom>
          <a:ln w="38100">
            <a:solidFill>
              <a:srgbClr val="0033CC"/>
            </a:solidFill>
          </a:ln>
        </p:spPr>
      </p:pic>
      <p:sp>
        <p:nvSpPr>
          <p:cNvPr id="6" name="Rectangle 5"/>
          <p:cNvSpPr/>
          <p:nvPr/>
        </p:nvSpPr>
        <p:spPr>
          <a:xfrm>
            <a:off x="172121" y="5345727"/>
            <a:ext cx="4679578" cy="1512273"/>
          </a:xfrm>
          <a:prstGeom prst="rect">
            <a:avLst/>
          </a:prstGeom>
        </p:spPr>
        <p:txBody>
          <a:bodyPr wrap="square">
            <a:spAutoFit/>
          </a:bodyPr>
          <a:lstStyle/>
          <a:p>
            <a:pPr algn="just">
              <a:lnSpc>
                <a:spcPct val="160000"/>
              </a:lnSpc>
            </a:pPr>
            <a:r>
              <a:rPr lang="en-US" sz="2000" b="1" i="1" dirty="0">
                <a:solidFill>
                  <a:srgbClr val="0033CC"/>
                </a:solidFill>
                <a:latin typeface="Times New Roman" panose="02020603050405020304" pitchFamily="18" charset="0"/>
              </a:rPr>
              <a:t>Kinematic viscosity </a:t>
            </a:r>
            <a:r>
              <a:rPr lang="en-US" sz="2000" dirty="0">
                <a:latin typeface="Times New Roman" panose="02020603050405020304" pitchFamily="18" charset="0"/>
              </a:rPr>
              <a:t>is defined as the ratio of </a:t>
            </a:r>
            <a:r>
              <a:rPr lang="en-US" sz="2000" b="1" i="1" dirty="0">
                <a:solidFill>
                  <a:srgbClr val="0033CC"/>
                </a:solidFill>
                <a:latin typeface="Times New Roman" panose="02020603050405020304" pitchFamily="18" charset="0"/>
              </a:rPr>
              <a:t>dynamic viscosity to fluid density</a:t>
            </a:r>
            <a:r>
              <a:rPr lang="en-US" sz="2000" dirty="0">
                <a:latin typeface="Times New Roman" panose="02020603050405020304" pitchFamily="18" charset="0"/>
              </a:rPr>
              <a:t>, expressed in units of </a:t>
            </a:r>
            <a:r>
              <a:rPr lang="en-US" sz="2000" b="1" i="1" dirty="0">
                <a:solidFill>
                  <a:srgbClr val="0033CC"/>
                </a:solidFill>
                <a:latin typeface="Times New Roman" panose="02020603050405020304" pitchFamily="18" charset="0"/>
              </a:rPr>
              <a:t>m²/s</a:t>
            </a:r>
            <a:r>
              <a:rPr lang="en-US" sz="2000" dirty="0" smtClean="0">
                <a:latin typeface="Times New Roman" panose="02020603050405020304" pitchFamily="18" charset="0"/>
              </a:rPr>
              <a:t>.</a:t>
            </a:r>
            <a:endParaRPr lang="fa-IR" dirty="0">
              <a:latin typeface="Times New Roman" panose="02020603050405020304" pitchFamily="18" charset="0"/>
            </a:endParaRPr>
          </a:p>
        </p:txBody>
      </p:sp>
      <p:sp>
        <p:nvSpPr>
          <p:cNvPr id="7" name="Rectangle 6"/>
          <p:cNvSpPr/>
          <p:nvPr/>
        </p:nvSpPr>
        <p:spPr>
          <a:xfrm>
            <a:off x="4995135" y="5287984"/>
            <a:ext cx="6096000" cy="1631216"/>
          </a:xfrm>
          <a:prstGeom prst="rect">
            <a:avLst/>
          </a:prstGeom>
        </p:spPr>
        <p:txBody>
          <a:bodyPr>
            <a:spAutoFit/>
          </a:bodyPr>
          <a:lstStyle/>
          <a:p>
            <a:pPr algn="just"/>
            <a:r>
              <a:rPr lang="en-US" sz="2000" b="1" i="1" dirty="0">
                <a:solidFill>
                  <a:srgbClr val="CC00CC"/>
                </a:solidFill>
                <a:latin typeface="Times New Roman" panose="02020603050405020304" pitchFamily="18" charset="0"/>
              </a:rPr>
              <a:t>Dynamic viscosity </a:t>
            </a:r>
            <a:r>
              <a:rPr lang="en-US" sz="2000" dirty="0">
                <a:solidFill>
                  <a:srgbClr val="1F1F1F"/>
                </a:solidFill>
                <a:latin typeface="Times New Roman" panose="02020603050405020304" pitchFamily="18" charset="0"/>
              </a:rPr>
              <a:t>is defined as </a:t>
            </a:r>
            <a:r>
              <a:rPr lang="en-US" sz="2000" dirty="0">
                <a:solidFill>
                  <a:srgbClr val="040C28"/>
                </a:solidFill>
                <a:latin typeface="Times New Roman" panose="02020603050405020304" pitchFamily="18" charset="0"/>
              </a:rPr>
              <a:t>a </a:t>
            </a:r>
            <a:r>
              <a:rPr lang="en-US" sz="2000" b="1" i="1" dirty="0">
                <a:solidFill>
                  <a:srgbClr val="CC00CC"/>
                </a:solidFill>
                <a:latin typeface="Times New Roman" panose="02020603050405020304" pitchFamily="18" charset="0"/>
              </a:rPr>
              <a:t>measure of the resistance to flow in a fluid</a:t>
            </a:r>
            <a:r>
              <a:rPr lang="en-US" sz="2000" dirty="0">
                <a:solidFill>
                  <a:srgbClr val="1F1F1F"/>
                </a:solidFill>
                <a:latin typeface="Times New Roman" panose="02020603050405020304" pitchFamily="18" charset="0"/>
              </a:rPr>
              <a:t>, characterized for </a:t>
            </a:r>
            <a:r>
              <a:rPr lang="en-US" sz="2000" b="1" i="1" dirty="0">
                <a:solidFill>
                  <a:srgbClr val="CC00CC"/>
                </a:solidFill>
                <a:latin typeface="Times New Roman" panose="02020603050405020304" pitchFamily="18" charset="0"/>
              </a:rPr>
              <a:t>Newtonian fluids</a:t>
            </a:r>
            <a:r>
              <a:rPr lang="en-US" sz="2000" dirty="0">
                <a:solidFill>
                  <a:srgbClr val="1F1F1F"/>
                </a:solidFill>
                <a:latin typeface="Times New Roman" panose="02020603050405020304" pitchFamily="18" charset="0"/>
              </a:rPr>
              <a:t> by the relationship </a:t>
            </a:r>
            <a:r>
              <a:rPr lang="en-US" sz="2000" b="1" i="1" dirty="0">
                <a:solidFill>
                  <a:srgbClr val="CC00CC"/>
                </a:solidFill>
                <a:latin typeface="Times New Roman" panose="02020603050405020304" pitchFamily="18" charset="0"/>
              </a:rPr>
              <a:t>μ = τ / (dv/</a:t>
            </a:r>
            <a:r>
              <a:rPr lang="en-US" sz="2000" b="1" i="1" dirty="0" err="1">
                <a:solidFill>
                  <a:srgbClr val="CC00CC"/>
                </a:solidFill>
                <a:latin typeface="Times New Roman" panose="02020603050405020304" pitchFamily="18" charset="0"/>
              </a:rPr>
              <a:t>dn</a:t>
            </a:r>
            <a:r>
              <a:rPr lang="en-US" sz="2000" b="1" i="1" dirty="0">
                <a:solidFill>
                  <a:srgbClr val="CC00CC"/>
                </a:solidFill>
                <a:latin typeface="Times New Roman" panose="02020603050405020304" pitchFamily="18" charset="0"/>
              </a:rPr>
              <a:t>), </a:t>
            </a:r>
            <a:r>
              <a:rPr lang="en-US" sz="2000" dirty="0">
                <a:solidFill>
                  <a:srgbClr val="1F1F1F"/>
                </a:solidFill>
                <a:latin typeface="Times New Roman" panose="02020603050405020304" pitchFamily="18" charset="0"/>
              </a:rPr>
              <a:t>where τ represents shear stress, v is the fluid velocity, and dv/</a:t>
            </a:r>
            <a:r>
              <a:rPr lang="en-US" sz="2000" dirty="0" err="1">
                <a:solidFill>
                  <a:srgbClr val="1F1F1F"/>
                </a:solidFill>
                <a:latin typeface="Times New Roman" panose="02020603050405020304" pitchFamily="18" charset="0"/>
              </a:rPr>
              <a:t>dn</a:t>
            </a:r>
            <a:r>
              <a:rPr lang="en-US" sz="2000" dirty="0">
                <a:solidFill>
                  <a:srgbClr val="1F1F1F"/>
                </a:solidFill>
                <a:latin typeface="Times New Roman" panose="02020603050405020304" pitchFamily="18" charset="0"/>
              </a:rPr>
              <a:t> is the velocity gradient perpendicular to the flow direction.</a:t>
            </a:r>
            <a:endParaRPr lang="en-US" sz="2000" dirty="0">
              <a:latin typeface="Times New Roman" panose="02020603050405020304" pitchFamily="18" charset="0"/>
            </a:endParaRPr>
          </a:p>
        </p:txBody>
      </p:sp>
    </p:spTree>
    <p:extLst>
      <p:ext uri="{BB962C8B-B14F-4D97-AF65-F5344CB8AC3E}">
        <p14:creationId xmlns:p14="http://schemas.microsoft.com/office/powerpoint/2010/main" val="183275614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9"/>
            <a:ext cx="8986905" cy="5099124"/>
          </a:xfrm>
        </p:spPr>
        <p:txBody>
          <a:bodyPr>
            <a:normAutofit fontScale="77500" lnSpcReduction="20000"/>
          </a:bodyPr>
          <a:lstStyle/>
          <a:p>
            <a:pPr marL="0" indent="0" algn="just">
              <a:lnSpc>
                <a:spcPct val="150000"/>
              </a:lnSpc>
              <a:buNone/>
            </a:pPr>
            <a:r>
              <a:rPr lang="en-US" dirty="0">
                <a:latin typeface="Times New Roman" panose="02020603050405020304" pitchFamily="18" charset="0"/>
              </a:rPr>
              <a:t>The </a:t>
            </a:r>
            <a:r>
              <a:rPr lang="en-US" b="1" i="1" dirty="0">
                <a:solidFill>
                  <a:srgbClr val="FF7C80"/>
                </a:solidFill>
                <a:latin typeface="Times New Roman" panose="02020603050405020304" pitchFamily="18" charset="0"/>
              </a:rPr>
              <a:t>mean particle size of gas </a:t>
            </a:r>
            <a:r>
              <a:rPr lang="en-US" b="1" i="1" dirty="0" smtClean="0">
                <a:solidFill>
                  <a:srgbClr val="FF7C80"/>
                </a:solidFill>
                <a:latin typeface="Times New Roman" panose="02020603050405020304" pitchFamily="18" charset="0"/>
              </a:rPr>
              <a:t>atomized </a:t>
            </a:r>
            <a:r>
              <a:rPr lang="en-US" dirty="0">
                <a:latin typeface="Times New Roman" panose="02020603050405020304" pitchFamily="18" charset="0"/>
              </a:rPr>
              <a:t>powders is in the range of </a:t>
            </a:r>
            <a:r>
              <a:rPr lang="en-US" b="1" i="1" dirty="0">
                <a:solidFill>
                  <a:srgbClr val="FF7C80"/>
                </a:solidFill>
                <a:latin typeface="Times New Roman" panose="02020603050405020304" pitchFamily="18" charset="0"/>
              </a:rPr>
              <a:t>20-300 micron</a:t>
            </a:r>
            <a:r>
              <a:rPr lang="en-US" dirty="0" smtClean="0">
                <a:latin typeface="Times New Roman" panose="02020603050405020304" pitchFamily="18" charset="0"/>
              </a:rPr>
              <a:t>. The </a:t>
            </a:r>
            <a:r>
              <a:rPr lang="en-US" b="1" i="1" dirty="0">
                <a:solidFill>
                  <a:srgbClr val="FF7C80"/>
                </a:solidFill>
                <a:latin typeface="Times New Roman" panose="02020603050405020304" pitchFamily="18" charset="0"/>
              </a:rPr>
              <a:t>particle shape is spherical or close to spherical</a:t>
            </a:r>
            <a:r>
              <a:rPr lang="en-US" dirty="0">
                <a:latin typeface="Times New Roman" panose="02020603050405020304" pitchFamily="18" charset="0"/>
              </a:rPr>
              <a:t>. </a:t>
            </a:r>
            <a:r>
              <a:rPr lang="en-US" b="1" i="1" dirty="0">
                <a:solidFill>
                  <a:srgbClr val="00CCFF"/>
                </a:solidFill>
                <a:latin typeface="Times New Roman" panose="02020603050405020304" pitchFamily="18" charset="0"/>
              </a:rPr>
              <a:t>Irregular particle </a:t>
            </a:r>
            <a:r>
              <a:rPr lang="en-US" dirty="0" smtClean="0">
                <a:latin typeface="Times New Roman" panose="02020603050405020304" pitchFamily="18" charset="0"/>
              </a:rPr>
              <a:t>shapes can </a:t>
            </a:r>
            <a:r>
              <a:rPr lang="en-US" dirty="0">
                <a:latin typeface="Times New Roman" panose="02020603050405020304" pitchFamily="18" charset="0"/>
              </a:rPr>
              <a:t>only be produced in systems where </a:t>
            </a:r>
            <a:r>
              <a:rPr lang="en-US" b="1" i="1" dirty="0">
                <a:solidFill>
                  <a:srgbClr val="00CCFF"/>
                </a:solidFill>
                <a:latin typeface="Times New Roman" panose="02020603050405020304" pitchFamily="18" charset="0"/>
              </a:rPr>
              <a:t>reactions between the gas and the liquid metal cause the formation of solid surface layers</a:t>
            </a:r>
            <a:r>
              <a:rPr lang="en-US" dirty="0">
                <a:latin typeface="Times New Roman" panose="02020603050405020304" pitchFamily="18" charset="0"/>
              </a:rPr>
              <a:t>. This is the case, for </a:t>
            </a:r>
            <a:r>
              <a:rPr lang="en-US" dirty="0" smtClean="0">
                <a:latin typeface="Times New Roman" panose="02020603050405020304" pitchFamily="18" charset="0"/>
              </a:rPr>
              <a:t>example, in </a:t>
            </a:r>
            <a:r>
              <a:rPr lang="en-US" dirty="0">
                <a:latin typeface="Times New Roman" panose="02020603050405020304" pitchFamily="18" charset="0"/>
              </a:rPr>
              <a:t>the </a:t>
            </a:r>
            <a:r>
              <a:rPr lang="en-US" b="1" i="1" dirty="0">
                <a:solidFill>
                  <a:srgbClr val="00CCFF"/>
                </a:solidFill>
                <a:latin typeface="Times New Roman" panose="02020603050405020304" pitchFamily="18" charset="0"/>
              </a:rPr>
              <a:t>air atomization of aluminium</a:t>
            </a:r>
            <a:r>
              <a:rPr lang="en-US" dirty="0">
                <a:latin typeface="Times New Roman" panose="02020603050405020304" pitchFamily="18" charset="0"/>
              </a:rPr>
              <a:t>.</a:t>
            </a:r>
          </a:p>
          <a:p>
            <a:pPr marL="0" indent="0" algn="just">
              <a:lnSpc>
                <a:spcPct val="150000"/>
              </a:lnSpc>
              <a:buNone/>
            </a:pPr>
            <a:r>
              <a:rPr lang="en-US" dirty="0">
                <a:latin typeface="Times New Roman" panose="02020603050405020304" pitchFamily="18" charset="0"/>
              </a:rPr>
              <a:t>Melt </a:t>
            </a:r>
            <a:r>
              <a:rPr lang="en-US" b="1" i="1" dirty="0" smtClean="0">
                <a:solidFill>
                  <a:srgbClr val="00CC00"/>
                </a:solidFill>
                <a:latin typeface="Times New Roman" panose="02020603050405020304" pitchFamily="18" charset="0"/>
              </a:rPr>
              <a:t>atomization </a:t>
            </a:r>
            <a:r>
              <a:rPr lang="en-US" b="1" i="1" dirty="0">
                <a:solidFill>
                  <a:srgbClr val="00CC00"/>
                </a:solidFill>
                <a:latin typeface="Times New Roman" panose="02020603050405020304" pitchFamily="18" charset="0"/>
              </a:rPr>
              <a:t>by air </a:t>
            </a:r>
            <a:r>
              <a:rPr lang="en-US" dirty="0">
                <a:latin typeface="Times New Roman" panose="02020603050405020304" pitchFamily="18" charset="0"/>
              </a:rPr>
              <a:t>is used in the production of the so-called </a:t>
            </a:r>
            <a:r>
              <a:rPr lang="en-US" b="1" i="1" dirty="0">
                <a:solidFill>
                  <a:srgbClr val="00CC00"/>
                </a:solidFill>
                <a:latin typeface="Times New Roman" panose="02020603050405020304" pitchFamily="18" charset="0"/>
              </a:rPr>
              <a:t>'</a:t>
            </a:r>
            <a:r>
              <a:rPr lang="en-US" b="1" i="1" dirty="0" err="1">
                <a:solidFill>
                  <a:srgbClr val="00CC00"/>
                </a:solidFill>
                <a:latin typeface="Times New Roman" panose="02020603050405020304" pitchFamily="18" charset="0"/>
              </a:rPr>
              <a:t>Roheisen</a:t>
            </a:r>
            <a:r>
              <a:rPr lang="en-US" b="1" i="1" dirty="0">
                <a:solidFill>
                  <a:srgbClr val="00CC00"/>
                </a:solidFill>
                <a:latin typeface="Times New Roman" panose="02020603050405020304" pitchFamily="18" charset="0"/>
              </a:rPr>
              <a:t>- </a:t>
            </a:r>
            <a:r>
              <a:rPr lang="en-US" b="1" i="1" dirty="0" err="1">
                <a:solidFill>
                  <a:srgbClr val="00CC00"/>
                </a:solidFill>
                <a:latin typeface="Times New Roman" panose="02020603050405020304" pitchFamily="18" charset="0"/>
              </a:rPr>
              <a:t>Zunder</a:t>
            </a:r>
            <a:r>
              <a:rPr lang="en-US" b="1" i="1" dirty="0">
                <a:solidFill>
                  <a:srgbClr val="00CC00"/>
                </a:solidFill>
                <a:latin typeface="Times New Roman" panose="02020603050405020304" pitchFamily="18" charset="0"/>
              </a:rPr>
              <a:t>' (RZ)</a:t>
            </a:r>
            <a:r>
              <a:rPr lang="en-US" dirty="0">
                <a:latin typeface="Times New Roman" panose="02020603050405020304" pitchFamily="18" charset="0"/>
              </a:rPr>
              <a:t> </a:t>
            </a:r>
            <a:r>
              <a:rPr lang="en-US" b="1" i="1" dirty="0">
                <a:solidFill>
                  <a:srgbClr val="00CC00"/>
                </a:solidFill>
                <a:latin typeface="Times New Roman" panose="02020603050405020304" pitchFamily="18" charset="0"/>
              </a:rPr>
              <a:t>iron powder</a:t>
            </a:r>
            <a:r>
              <a:rPr lang="en-US" dirty="0">
                <a:latin typeface="Times New Roman" panose="02020603050405020304" pitchFamily="18" charset="0"/>
              </a:rPr>
              <a:t>. This process starts from a </a:t>
            </a:r>
            <a:r>
              <a:rPr lang="en-US" b="1" i="1" dirty="0">
                <a:solidFill>
                  <a:srgbClr val="00CC00"/>
                </a:solidFill>
                <a:latin typeface="Times New Roman" panose="02020603050405020304" pitchFamily="18" charset="0"/>
              </a:rPr>
              <a:t>cast iron melt</a:t>
            </a:r>
            <a:r>
              <a:rPr lang="en-US" dirty="0">
                <a:latin typeface="Times New Roman" panose="02020603050405020304" pitchFamily="18" charset="0"/>
              </a:rPr>
              <a:t>. The </a:t>
            </a:r>
            <a:r>
              <a:rPr lang="en-US" b="1" i="1" dirty="0">
                <a:solidFill>
                  <a:srgbClr val="00CC00"/>
                </a:solidFill>
                <a:latin typeface="Times New Roman" panose="02020603050405020304" pitchFamily="18" charset="0"/>
              </a:rPr>
              <a:t>surface oxides formed during atomization are reduced by the inherent carbon of the cast iron particles during a simple subsequent annealing </a:t>
            </a:r>
            <a:r>
              <a:rPr lang="en-US" b="1" i="1" dirty="0" smtClean="0">
                <a:solidFill>
                  <a:srgbClr val="00CC00"/>
                </a:solidFill>
                <a:latin typeface="Times New Roman" panose="02020603050405020304" pitchFamily="18" charset="0"/>
              </a:rPr>
              <a:t>treatment.</a:t>
            </a:r>
            <a:endParaRPr lang="fa-IR" b="1" i="1" dirty="0">
              <a:solidFill>
                <a:srgbClr val="00CC00"/>
              </a:solidFill>
              <a:latin typeface="Times New Roman" panose="02020603050405020304" pitchFamily="18" charset="0"/>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58</a:t>
            </a:fld>
            <a:endParaRPr lang="fa-IR" dirty="0"/>
          </a:p>
        </p:txBody>
      </p:sp>
      <p:pic>
        <p:nvPicPr>
          <p:cNvPr id="5" name="Picture 4"/>
          <p:cNvPicPr>
            <a:picLocks noChangeAspect="1"/>
          </p:cNvPicPr>
          <p:nvPr/>
        </p:nvPicPr>
        <p:blipFill rotWithShape="1">
          <a:blip r:embed="rId2"/>
          <a:srcRect l="28279" t="60770" b="35955"/>
          <a:stretch/>
        </p:blipFill>
        <p:spPr>
          <a:xfrm>
            <a:off x="172121" y="5834995"/>
            <a:ext cx="10510905" cy="703917"/>
          </a:xfrm>
          <a:prstGeom prst="rect">
            <a:avLst/>
          </a:prstGeom>
          <a:ln w="38100">
            <a:solidFill>
              <a:srgbClr val="CC00CC"/>
            </a:solidFill>
          </a:ln>
        </p:spPr>
      </p:pic>
      <p:sp>
        <p:nvSpPr>
          <p:cNvPr id="6" name="Rectangle 5"/>
          <p:cNvSpPr/>
          <p:nvPr/>
        </p:nvSpPr>
        <p:spPr>
          <a:xfrm>
            <a:off x="9427930" y="517755"/>
            <a:ext cx="2481860" cy="2585323"/>
          </a:xfrm>
          <a:prstGeom prst="rect">
            <a:avLst/>
          </a:prstGeom>
        </p:spPr>
        <p:txBody>
          <a:bodyPr wrap="square">
            <a:spAutoFit/>
          </a:bodyPr>
          <a:lstStyle/>
          <a:p>
            <a:pPr algn="just"/>
            <a:r>
              <a:rPr lang="en-US" dirty="0">
                <a:solidFill>
                  <a:srgbClr val="1F1F1F"/>
                </a:solidFill>
                <a:latin typeface="Times New Roman" panose="02020603050405020304" pitchFamily="18" charset="0"/>
              </a:rPr>
              <a:t>In aluminum air atomization, </a:t>
            </a:r>
            <a:r>
              <a:rPr lang="en-US" dirty="0">
                <a:solidFill>
                  <a:srgbClr val="040C28"/>
                </a:solidFill>
                <a:latin typeface="Times New Roman" panose="02020603050405020304" pitchFamily="18" charset="0"/>
              </a:rPr>
              <a:t>a </a:t>
            </a:r>
            <a:r>
              <a:rPr lang="en-US" b="1" i="1" dirty="0">
                <a:solidFill>
                  <a:srgbClr val="0033CC"/>
                </a:solidFill>
                <a:latin typeface="Times New Roman" panose="02020603050405020304" pitchFamily="18" charset="0"/>
              </a:rPr>
              <a:t>film of oxide</a:t>
            </a:r>
            <a:r>
              <a:rPr lang="en-US" dirty="0">
                <a:solidFill>
                  <a:srgbClr val="040C28"/>
                </a:solidFill>
                <a:latin typeface="Times New Roman" panose="02020603050405020304" pitchFamily="18" charset="0"/>
              </a:rPr>
              <a:t> is usually formed</a:t>
            </a:r>
            <a:r>
              <a:rPr lang="en-US" dirty="0">
                <a:solidFill>
                  <a:srgbClr val="1F1F1F"/>
                </a:solidFill>
                <a:latin typeface="Times New Roman" panose="02020603050405020304" pitchFamily="18" charset="0"/>
              </a:rPr>
              <a:t>. The </a:t>
            </a:r>
            <a:r>
              <a:rPr lang="en-US" b="1" i="1" dirty="0">
                <a:solidFill>
                  <a:srgbClr val="0033CC"/>
                </a:solidFill>
                <a:latin typeface="Times New Roman" panose="02020603050405020304" pitchFamily="18" charset="0"/>
              </a:rPr>
              <a:t>spontaneous oxide formation prevents </a:t>
            </a:r>
            <a:r>
              <a:rPr lang="en-US" b="1" i="1" dirty="0" err="1">
                <a:solidFill>
                  <a:srgbClr val="0033CC"/>
                </a:solidFill>
                <a:latin typeface="Times New Roman" panose="02020603050405020304" pitchFamily="18" charset="0"/>
              </a:rPr>
              <a:t>spheroidization</a:t>
            </a:r>
            <a:r>
              <a:rPr lang="en-US" b="1" i="1" dirty="0">
                <a:solidFill>
                  <a:srgbClr val="0033CC"/>
                </a:solidFill>
                <a:latin typeface="Times New Roman" panose="02020603050405020304" pitchFamily="18" charset="0"/>
              </a:rPr>
              <a:t> </a:t>
            </a:r>
            <a:r>
              <a:rPr lang="en-US" dirty="0">
                <a:solidFill>
                  <a:srgbClr val="1F1F1F"/>
                </a:solidFill>
                <a:latin typeface="Times New Roman" panose="02020603050405020304" pitchFamily="18" charset="0"/>
              </a:rPr>
              <a:t>of the individual droplets by surface tension of the liquid metal.</a:t>
            </a:r>
            <a:endParaRPr lang="en-US" dirty="0">
              <a:latin typeface="Times New Roman" panose="02020603050405020304" pitchFamily="18" charset="0"/>
            </a:endParaRPr>
          </a:p>
        </p:txBody>
      </p:sp>
      <p:pic>
        <p:nvPicPr>
          <p:cNvPr id="1026" name="Picture 2" descr="https://www.researchgate.net/profile/Masateru-Nose-2/publication/250154058/figure/fig4/AS:668626176704523@1536424311612/Shapes-of-aluminum-powders-used-a-water-atomized-powder-irregular-shape-b-gas_W64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09929" y="3288980"/>
            <a:ext cx="1464086" cy="2227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806625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796317"/>
          </a:xfrm>
        </p:spPr>
        <p:txBody>
          <a:bodyPr>
            <a:normAutofit fontScale="77500" lnSpcReduction="20000"/>
          </a:bodyPr>
          <a:lstStyle/>
          <a:p>
            <a:pPr marL="0" indent="0" algn="just">
              <a:lnSpc>
                <a:spcPct val="150000"/>
              </a:lnSpc>
              <a:buNone/>
            </a:pPr>
            <a:r>
              <a:rPr lang="en-US" dirty="0">
                <a:latin typeface="Times New Roman" panose="02020603050405020304" pitchFamily="18" charset="0"/>
              </a:rPr>
              <a:t>A powder </a:t>
            </a:r>
            <a:r>
              <a:rPr lang="en-US" b="1" i="1" dirty="0">
                <a:solidFill>
                  <a:srgbClr val="0033CC"/>
                </a:solidFill>
                <a:latin typeface="Times New Roman" panose="02020603050405020304" pitchFamily="18" charset="0"/>
              </a:rPr>
              <a:t>low in oxygen and carbon </a:t>
            </a:r>
            <a:r>
              <a:rPr lang="en-US" dirty="0">
                <a:latin typeface="Times New Roman" panose="02020603050405020304" pitchFamily="18" charset="0"/>
              </a:rPr>
              <a:t>is obtained only when their </a:t>
            </a:r>
            <a:r>
              <a:rPr lang="en-US" b="1" i="1" dirty="0">
                <a:solidFill>
                  <a:srgbClr val="0033CC"/>
                </a:solidFill>
                <a:latin typeface="Times New Roman" panose="02020603050405020304" pitchFamily="18" charset="0"/>
              </a:rPr>
              <a:t>concentrations within the powder </a:t>
            </a:r>
            <a:r>
              <a:rPr lang="en-US" dirty="0">
                <a:latin typeface="Times New Roman" panose="02020603050405020304" pitchFamily="18" charset="0"/>
              </a:rPr>
              <a:t>are balanced </a:t>
            </a:r>
            <a:r>
              <a:rPr lang="en-US" b="1" i="1" dirty="0">
                <a:solidFill>
                  <a:srgbClr val="0033CC"/>
                </a:solidFill>
                <a:latin typeface="Times New Roman" panose="02020603050405020304" pitchFamily="18" charset="0"/>
              </a:rPr>
              <a:t>according to equation </a:t>
            </a:r>
            <a:r>
              <a:rPr lang="en-US" dirty="0">
                <a:latin typeface="Times New Roman" panose="02020603050405020304" pitchFamily="18" charset="0"/>
              </a:rPr>
              <a:t>(2.7). Since this </a:t>
            </a:r>
            <a:r>
              <a:rPr lang="en-US" dirty="0" smtClean="0">
                <a:latin typeface="Times New Roman" panose="02020603050405020304" pitchFamily="18" charset="0"/>
              </a:rPr>
              <a:t>is normally </a:t>
            </a:r>
            <a:r>
              <a:rPr lang="en-US" b="1" i="1" dirty="0">
                <a:solidFill>
                  <a:srgbClr val="0033CC"/>
                </a:solidFill>
                <a:latin typeface="Times New Roman" panose="02020603050405020304" pitchFamily="18" charset="0"/>
              </a:rPr>
              <a:t>not the case</a:t>
            </a:r>
            <a:r>
              <a:rPr lang="en-US" dirty="0">
                <a:latin typeface="Times New Roman" panose="02020603050405020304" pitchFamily="18" charset="0"/>
              </a:rPr>
              <a:t>, a final </a:t>
            </a:r>
            <a:r>
              <a:rPr lang="en-US" b="1" i="1" dirty="0">
                <a:solidFill>
                  <a:srgbClr val="0033CC"/>
                </a:solidFill>
                <a:latin typeface="Times New Roman" panose="02020603050405020304" pitchFamily="18" charset="0"/>
              </a:rPr>
              <a:t>hydrogen reduction is advisable.</a:t>
            </a:r>
            <a:r>
              <a:rPr lang="en-US" dirty="0">
                <a:latin typeface="Times New Roman" panose="02020603050405020304" pitchFamily="18" charset="0"/>
              </a:rPr>
              <a:t> As a result </a:t>
            </a:r>
            <a:r>
              <a:rPr lang="en-US" dirty="0" smtClean="0">
                <a:latin typeface="Times New Roman" panose="02020603050405020304" pitchFamily="18" charset="0"/>
              </a:rPr>
              <a:t>of increasing </a:t>
            </a:r>
            <a:r>
              <a:rPr lang="en-US" dirty="0">
                <a:latin typeface="Times New Roman" panose="02020603050405020304" pitchFamily="18" charset="0"/>
              </a:rPr>
              <a:t>quality demands, the </a:t>
            </a:r>
            <a:r>
              <a:rPr lang="en-US" b="1" i="1" dirty="0">
                <a:solidFill>
                  <a:srgbClr val="0033CC"/>
                </a:solidFill>
                <a:latin typeface="Times New Roman" panose="02020603050405020304" pitchFamily="18" charset="0"/>
              </a:rPr>
              <a:t>RZ process has now been almost entirely replaced by water atomization.</a:t>
            </a:r>
            <a:r>
              <a:rPr lang="en-US" dirty="0">
                <a:latin typeface="Times New Roman" panose="02020603050405020304" pitchFamily="18" charset="0"/>
              </a:rPr>
              <a:t> Air </a:t>
            </a:r>
            <a:r>
              <a:rPr lang="en-US" dirty="0" smtClean="0">
                <a:latin typeface="Times New Roman" panose="02020603050405020304" pitchFamily="18" charset="0"/>
              </a:rPr>
              <a:t>atomization </a:t>
            </a:r>
            <a:r>
              <a:rPr lang="en-US" dirty="0">
                <a:latin typeface="Times New Roman" panose="02020603050405020304" pitchFamily="18" charset="0"/>
              </a:rPr>
              <a:t>is still used in the production </a:t>
            </a:r>
            <a:r>
              <a:rPr lang="en-US" dirty="0" smtClean="0">
                <a:latin typeface="Times New Roman" panose="02020603050405020304" pitchFamily="18" charset="0"/>
              </a:rPr>
              <a:t>of </a:t>
            </a:r>
            <a:r>
              <a:rPr lang="en-US" b="1" i="1" dirty="0" smtClean="0">
                <a:solidFill>
                  <a:srgbClr val="0033CC"/>
                </a:solidFill>
                <a:latin typeface="Times New Roman" panose="02020603050405020304" pitchFamily="18" charset="0"/>
              </a:rPr>
              <a:t>aluminium </a:t>
            </a:r>
            <a:r>
              <a:rPr lang="en-US" b="1" i="1" dirty="0">
                <a:solidFill>
                  <a:srgbClr val="0033CC"/>
                </a:solidFill>
                <a:latin typeface="Times New Roman" panose="02020603050405020304" pitchFamily="18" charset="0"/>
              </a:rPr>
              <a:t>and aluminium alloys, copper and copper alloys, precious </a:t>
            </a:r>
            <a:r>
              <a:rPr lang="en-US" b="1" i="1" dirty="0" smtClean="0">
                <a:solidFill>
                  <a:srgbClr val="0033CC"/>
                </a:solidFill>
                <a:latin typeface="Times New Roman" panose="02020603050405020304" pitchFamily="18" charset="0"/>
              </a:rPr>
              <a:t>metals, tin </a:t>
            </a:r>
            <a:r>
              <a:rPr lang="en-US" b="1" i="1" dirty="0">
                <a:solidFill>
                  <a:srgbClr val="0033CC"/>
                </a:solidFill>
                <a:latin typeface="Times New Roman" panose="02020603050405020304" pitchFamily="18" charset="0"/>
              </a:rPr>
              <a:t>and lead powders</a:t>
            </a:r>
            <a:r>
              <a:rPr lang="en-US" dirty="0">
                <a:latin typeface="Times New Roman" panose="02020603050405020304" pitchFamily="18" charset="0"/>
              </a:rPr>
              <a:t>.</a:t>
            </a:r>
          </a:p>
          <a:p>
            <a:pPr marL="0" indent="0" algn="just">
              <a:lnSpc>
                <a:spcPct val="150000"/>
              </a:lnSpc>
              <a:buNone/>
            </a:pPr>
            <a:r>
              <a:rPr lang="en-US" b="1" i="1" dirty="0">
                <a:solidFill>
                  <a:srgbClr val="FF0066"/>
                </a:solidFill>
                <a:latin typeface="Times New Roman" panose="02020603050405020304" pitchFamily="18" charset="0"/>
              </a:rPr>
              <a:t>Inert gas </a:t>
            </a:r>
            <a:r>
              <a:rPr lang="en-US" b="1" i="1" dirty="0" smtClean="0">
                <a:solidFill>
                  <a:srgbClr val="FF0066"/>
                </a:solidFill>
                <a:latin typeface="Times New Roman" panose="02020603050405020304" pitchFamily="18" charset="0"/>
              </a:rPr>
              <a:t>atomization </a:t>
            </a:r>
            <a:r>
              <a:rPr lang="en-US" dirty="0">
                <a:latin typeface="Times New Roman" panose="02020603050405020304" pitchFamily="18" charset="0"/>
              </a:rPr>
              <a:t>is applicable for </a:t>
            </a:r>
            <a:r>
              <a:rPr lang="en-US" b="1" i="1" dirty="0">
                <a:solidFill>
                  <a:srgbClr val="FF0066"/>
                </a:solidFill>
                <a:latin typeface="Times New Roman" panose="02020603050405020304" pitchFamily="18" charset="0"/>
              </a:rPr>
              <a:t>all metallic alloys which can be melted</a:t>
            </a:r>
            <a:r>
              <a:rPr lang="en-US" dirty="0" smtClean="0">
                <a:latin typeface="Times New Roman" panose="02020603050405020304" pitchFamily="18" charset="0"/>
              </a:rPr>
              <a:t>. The </a:t>
            </a:r>
            <a:r>
              <a:rPr lang="en-US" dirty="0">
                <a:latin typeface="Times New Roman" panose="02020603050405020304" pitchFamily="18" charset="0"/>
              </a:rPr>
              <a:t>main application is for </a:t>
            </a:r>
            <a:r>
              <a:rPr lang="en-US" b="1" i="1" dirty="0">
                <a:solidFill>
                  <a:srgbClr val="FF0066"/>
                </a:solidFill>
                <a:latin typeface="Times New Roman" panose="02020603050405020304" pitchFamily="18" charset="0"/>
              </a:rPr>
              <a:t>high alloy products such as stainless steel, tool steels, iron, nickel- or cobalt-base </a:t>
            </a:r>
            <a:r>
              <a:rPr lang="en-US" b="1" i="1" dirty="0" err="1">
                <a:solidFill>
                  <a:srgbClr val="FF0066"/>
                </a:solidFill>
                <a:latin typeface="Times New Roman" panose="02020603050405020304" pitchFamily="18" charset="0"/>
              </a:rPr>
              <a:t>superalloy</a:t>
            </a:r>
            <a:r>
              <a:rPr lang="en-US" b="1" i="1" dirty="0">
                <a:solidFill>
                  <a:srgbClr val="FF0066"/>
                </a:solidFill>
                <a:latin typeface="Times New Roman" panose="02020603050405020304" pitchFamily="18" charset="0"/>
              </a:rPr>
              <a:t> </a:t>
            </a:r>
            <a:r>
              <a:rPr lang="en-US" dirty="0">
                <a:latin typeface="Times New Roman" panose="02020603050405020304" pitchFamily="18" charset="0"/>
              </a:rPr>
              <a:t>powders, as well as </a:t>
            </a:r>
            <a:r>
              <a:rPr lang="en-US" b="1" i="1" dirty="0">
                <a:solidFill>
                  <a:srgbClr val="FF0066"/>
                </a:solidFill>
                <a:latin typeface="Times New Roman" panose="02020603050405020304" pitchFamily="18" charset="0"/>
              </a:rPr>
              <a:t>aluminium</a:t>
            </a:r>
            <a:r>
              <a:rPr lang="en-US" dirty="0">
                <a:latin typeface="Times New Roman" panose="02020603050405020304" pitchFamily="18" charset="0"/>
              </a:rPr>
              <a:t> </a:t>
            </a:r>
            <a:r>
              <a:rPr lang="en-US" b="1" i="1" dirty="0">
                <a:solidFill>
                  <a:srgbClr val="FF0066"/>
                </a:solidFill>
                <a:latin typeface="Times New Roman" panose="02020603050405020304" pitchFamily="18" charset="0"/>
              </a:rPr>
              <a:t>alloy</a:t>
            </a:r>
            <a:r>
              <a:rPr lang="en-US" dirty="0" smtClean="0">
                <a:latin typeface="Times New Roman" panose="02020603050405020304" pitchFamily="18" charset="0"/>
              </a:rPr>
              <a:t> powders</a:t>
            </a:r>
            <a:r>
              <a:rPr lang="en-US" dirty="0">
                <a:latin typeface="Times New Roman" panose="02020603050405020304" pitchFamily="18" charset="0"/>
              </a:rPr>
              <a:t>. </a:t>
            </a:r>
            <a:r>
              <a:rPr lang="en-US" b="1" i="1" dirty="0">
                <a:solidFill>
                  <a:srgbClr val="FF0066"/>
                </a:solidFill>
                <a:latin typeface="Times New Roman" panose="02020603050405020304" pitchFamily="18" charset="0"/>
              </a:rPr>
              <a:t>Limiting factors </a:t>
            </a:r>
            <a:r>
              <a:rPr lang="en-US" dirty="0">
                <a:latin typeface="Times New Roman" panose="02020603050405020304" pitchFamily="18" charset="0"/>
              </a:rPr>
              <a:t>are the availability of </a:t>
            </a:r>
            <a:r>
              <a:rPr lang="en-US" b="1" i="1" dirty="0">
                <a:solidFill>
                  <a:srgbClr val="FF0066"/>
                </a:solidFill>
                <a:latin typeface="Times New Roman" panose="02020603050405020304" pitchFamily="18" charset="0"/>
              </a:rPr>
              <a:t>suitable crucible and auxiliary melting process materials. </a:t>
            </a:r>
            <a:r>
              <a:rPr lang="en-US" b="1" i="1" dirty="0">
                <a:solidFill>
                  <a:srgbClr val="00CCFF"/>
                </a:solidFill>
                <a:latin typeface="Times New Roman" panose="02020603050405020304" pitchFamily="18" charset="0"/>
              </a:rPr>
              <a:t>Powders from refractory metals with high </a:t>
            </a:r>
            <a:r>
              <a:rPr lang="en-US" b="1" i="1" dirty="0" smtClean="0">
                <a:solidFill>
                  <a:srgbClr val="00CCFF"/>
                </a:solidFill>
                <a:latin typeface="Times New Roman" panose="02020603050405020304" pitchFamily="18" charset="0"/>
              </a:rPr>
              <a:t>melting </a:t>
            </a:r>
            <a:r>
              <a:rPr lang="en-US" b="1" i="1" dirty="0">
                <a:solidFill>
                  <a:srgbClr val="00CCFF"/>
                </a:solidFill>
                <a:latin typeface="Times New Roman" panose="02020603050405020304" pitchFamily="18" charset="0"/>
              </a:rPr>
              <a:t>temperature and highly reactive materials, such as titanium alloys, are </a:t>
            </a:r>
            <a:r>
              <a:rPr lang="en-US" b="1" i="1" dirty="0" smtClean="0">
                <a:solidFill>
                  <a:srgbClr val="00CCFF"/>
                </a:solidFill>
                <a:latin typeface="Times New Roman" panose="02020603050405020304" pitchFamily="18" charset="0"/>
              </a:rPr>
              <a:t>usually produced </a:t>
            </a:r>
            <a:r>
              <a:rPr lang="en-US" b="1" i="1" dirty="0">
                <a:solidFill>
                  <a:srgbClr val="00CCFF"/>
                </a:solidFill>
                <a:latin typeface="Times New Roman" panose="02020603050405020304" pitchFamily="18" charset="0"/>
              </a:rPr>
              <a:t>by other methods.</a:t>
            </a:r>
            <a:endParaRPr lang="fa-IR" sz="2400" b="1" i="1" dirty="0" smtClean="0">
              <a:solidFill>
                <a:srgbClr val="00CCFF"/>
              </a:solidFill>
              <a:latin typeface="Times New Roman" panose="02020603050405020304" pitchFamily="18" charset="0"/>
              <a:cs typeface="+mj-cs"/>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59</a:t>
            </a:fld>
            <a:endParaRPr lang="fa-IR" dirty="0"/>
          </a:p>
        </p:txBody>
      </p:sp>
    </p:spTree>
    <p:extLst>
      <p:ext uri="{BB962C8B-B14F-4D97-AF65-F5344CB8AC3E}">
        <p14:creationId xmlns:p14="http://schemas.microsoft.com/office/powerpoint/2010/main" val="21801557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151068"/>
            <a:ext cx="10515600" cy="5411097"/>
          </a:xfrm>
        </p:spPr>
        <p:txBody>
          <a:bodyPr>
            <a:normAutofit/>
          </a:bodyPr>
          <a:lstStyle/>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marL="0" indent="0">
              <a:buNone/>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sz="3200"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en-US" sz="32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6</a:t>
            </a:fld>
            <a:endParaRPr lang="fa-IR" dirty="0"/>
          </a:p>
        </p:txBody>
      </p:sp>
      <p:sp>
        <p:nvSpPr>
          <p:cNvPr id="6" name="TextBox 5"/>
          <p:cNvSpPr txBox="1"/>
          <p:nvPr/>
        </p:nvSpPr>
        <p:spPr>
          <a:xfrm>
            <a:off x="169332" y="868299"/>
            <a:ext cx="11492090" cy="6124754"/>
          </a:xfrm>
          <a:prstGeom prst="rect">
            <a:avLst/>
          </a:prstGeom>
          <a:noFill/>
        </p:spPr>
        <p:txBody>
          <a:bodyPr wrap="square" rtlCol="0">
            <a:spAutoFit/>
          </a:bodyPr>
          <a:lstStyle/>
          <a:p>
            <a:pPr algn="just"/>
            <a:r>
              <a:rPr lang="en-US" sz="2800" b="1" i="1" dirty="0">
                <a:solidFill>
                  <a:srgbClr val="00CC00"/>
                </a:solidFill>
                <a:latin typeface="Times New Roman" panose="02020603050405020304" pitchFamily="18" charset="0"/>
                <a:cs typeface="Times New Roman" panose="02020603050405020304" pitchFamily="18" charset="0"/>
              </a:rPr>
              <a:t>Definition of Powder </a:t>
            </a:r>
            <a:r>
              <a:rPr lang="en-US" sz="2800" b="1" i="1" dirty="0" smtClean="0">
                <a:solidFill>
                  <a:srgbClr val="00CC00"/>
                </a:solidFill>
                <a:latin typeface="Times New Roman" panose="02020603050405020304" pitchFamily="18" charset="0"/>
                <a:cs typeface="Times New Roman" panose="02020603050405020304" pitchFamily="18" charset="0"/>
              </a:rPr>
              <a:t>Metallurgy</a:t>
            </a:r>
          </a:p>
          <a:p>
            <a:pPr algn="just"/>
            <a:r>
              <a:rPr lang="en-US" sz="2800" dirty="0" smtClean="0">
                <a:latin typeface="Times New Roman" panose="02020603050405020304" pitchFamily="18" charset="0"/>
                <a:cs typeface="Times New Roman" panose="02020603050405020304" pitchFamily="18" charset="0"/>
              </a:rPr>
              <a:t>Powder </a:t>
            </a:r>
            <a:r>
              <a:rPr lang="en-US" sz="2800" dirty="0">
                <a:latin typeface="Times New Roman" panose="02020603050405020304" pitchFamily="18" charset="0"/>
                <a:cs typeface="Times New Roman" panose="02020603050405020304" pitchFamily="18" charset="0"/>
              </a:rPr>
              <a:t>metallurgy may defined as, “the art and science of producing metal powders and utilizing them to make serviceable objects.” </a:t>
            </a:r>
            <a:endParaRPr lang="en-US" sz="2800" dirty="0" smtClean="0">
              <a:latin typeface="Times New Roman" panose="02020603050405020304" pitchFamily="18" charset="0"/>
              <a:cs typeface="Times New Roman" panose="02020603050405020304" pitchFamily="18" charset="0"/>
            </a:endParaRPr>
          </a:p>
          <a:p>
            <a:pPr algn="just"/>
            <a:endParaRPr lang="en-US" sz="2800" dirty="0" smtClean="0">
              <a:latin typeface="Times New Roman" panose="02020603050405020304" pitchFamily="18" charset="0"/>
              <a:cs typeface="Times New Roman" panose="02020603050405020304" pitchFamily="18" charset="0"/>
            </a:endParaRPr>
          </a:p>
          <a:p>
            <a:pPr algn="just"/>
            <a:r>
              <a:rPr lang="en-US" sz="2800" dirty="0" smtClean="0">
                <a:latin typeface="Times New Roman" panose="02020603050405020304" pitchFamily="18" charset="0"/>
                <a:cs typeface="Times New Roman" panose="02020603050405020304" pitchFamily="18" charset="0"/>
              </a:rPr>
              <a:t>OR</a:t>
            </a:r>
          </a:p>
          <a:p>
            <a:pPr algn="just"/>
            <a:endParaRPr lang="en-US" sz="2800" dirty="0" smtClean="0">
              <a:latin typeface="Times New Roman" panose="02020603050405020304" pitchFamily="18" charset="0"/>
              <a:cs typeface="Times New Roman" panose="02020603050405020304" pitchFamily="18" charset="0"/>
            </a:endParaRPr>
          </a:p>
          <a:p>
            <a:pPr algn="just"/>
            <a:r>
              <a:rPr lang="en-US" sz="2800" dirty="0" smtClean="0">
                <a:latin typeface="Times New Roman" panose="02020603050405020304" pitchFamily="18" charset="0"/>
                <a:cs typeface="Times New Roman" panose="02020603050405020304" pitchFamily="18" charset="0"/>
              </a:rPr>
              <a:t>It </a:t>
            </a:r>
            <a:r>
              <a:rPr lang="en-US" sz="2800" dirty="0">
                <a:latin typeface="Times New Roman" panose="02020603050405020304" pitchFamily="18" charset="0"/>
                <a:cs typeface="Times New Roman" panose="02020603050405020304" pitchFamily="18" charset="0"/>
              </a:rPr>
              <a:t>may also be defined as “material processing technique used to consolidate particulate matter i.e. powders both metal and/or non-metals.” </a:t>
            </a:r>
            <a:endParaRPr lang="en-US" sz="2800" dirty="0" smtClean="0">
              <a:latin typeface="Times New Roman" panose="02020603050405020304" pitchFamily="18" charset="0"/>
              <a:cs typeface="Times New Roman" panose="02020603050405020304" pitchFamily="18" charset="0"/>
            </a:endParaRPr>
          </a:p>
          <a:p>
            <a:pPr algn="just"/>
            <a:endParaRPr lang="en-US" sz="2800" dirty="0" smtClean="0">
              <a:latin typeface="Times New Roman" panose="02020603050405020304" pitchFamily="18" charset="0"/>
              <a:cs typeface="Times New Roman" panose="02020603050405020304" pitchFamily="18" charset="0"/>
            </a:endParaRPr>
          </a:p>
          <a:p>
            <a:pPr algn="just"/>
            <a:r>
              <a:rPr lang="en-US" sz="2800" dirty="0" smtClean="0">
                <a:latin typeface="Times New Roman" panose="02020603050405020304" pitchFamily="18" charset="0"/>
                <a:cs typeface="Times New Roman" panose="02020603050405020304" pitchFamily="18" charset="0"/>
              </a:rPr>
              <a:t>OR</a:t>
            </a:r>
          </a:p>
          <a:p>
            <a:pPr algn="just"/>
            <a:r>
              <a:rPr lang="en-US" sz="2800" dirty="0" smtClean="0">
                <a:latin typeface="Times New Roman" panose="02020603050405020304" pitchFamily="18" charset="0"/>
                <a:cs typeface="Times New Roman" panose="02020603050405020304" pitchFamily="18" charset="0"/>
              </a:rPr>
              <a:t>is </a:t>
            </a:r>
            <a:r>
              <a:rPr lang="en-US" sz="2800" dirty="0">
                <a:latin typeface="Times New Roman" panose="02020603050405020304" pitchFamily="18" charset="0"/>
                <a:cs typeface="Times New Roman" panose="02020603050405020304" pitchFamily="18" charset="0"/>
              </a:rPr>
              <a:t>a process whereby a solid metal, alloy or ceramic in the form of a mass of dry particles is converted into an engineering component of predetermined shape and possessing properties which allow it to be used in most cases without further processing. </a:t>
            </a:r>
          </a:p>
        </p:txBody>
      </p:sp>
    </p:spTree>
    <p:extLst>
      <p:ext uri="{BB962C8B-B14F-4D97-AF65-F5344CB8AC3E}">
        <p14:creationId xmlns:p14="http://schemas.microsoft.com/office/powerpoint/2010/main" val="39278634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4270786"/>
          </a:xfrm>
        </p:spPr>
        <p:txBody>
          <a:bodyPr>
            <a:normAutofit fontScale="70000" lnSpcReduction="20000"/>
          </a:bodyPr>
          <a:lstStyle/>
          <a:p>
            <a:pPr marL="0" indent="0" algn="just">
              <a:lnSpc>
                <a:spcPct val="160000"/>
              </a:lnSpc>
              <a:buNone/>
            </a:pPr>
            <a:r>
              <a:rPr lang="en-US" sz="3400" b="1" i="1" dirty="0">
                <a:latin typeface="Times New Roman" panose="02020603050405020304" pitchFamily="18" charset="0"/>
              </a:rPr>
              <a:t>Centrifugal </a:t>
            </a:r>
            <a:r>
              <a:rPr lang="en-US" sz="3400" b="1" i="1" dirty="0" smtClean="0">
                <a:latin typeface="Times New Roman" panose="02020603050405020304" pitchFamily="18" charset="0"/>
              </a:rPr>
              <a:t>Atomization</a:t>
            </a:r>
            <a:endParaRPr lang="en-US" sz="3400" b="1" i="1" dirty="0">
              <a:latin typeface="Times New Roman" panose="02020603050405020304" pitchFamily="18" charset="0"/>
            </a:endParaRPr>
          </a:p>
          <a:p>
            <a:pPr marL="0" indent="0" algn="just">
              <a:lnSpc>
                <a:spcPct val="160000"/>
              </a:lnSpc>
              <a:buNone/>
            </a:pPr>
            <a:r>
              <a:rPr lang="en-US" dirty="0">
                <a:latin typeface="Times New Roman" panose="02020603050405020304" pitchFamily="18" charset="0"/>
              </a:rPr>
              <a:t>The centrifugal </a:t>
            </a:r>
            <a:r>
              <a:rPr lang="en-US" dirty="0" smtClean="0">
                <a:latin typeface="Times New Roman" panose="02020603050405020304" pitchFamily="18" charset="0"/>
              </a:rPr>
              <a:t>atomization </a:t>
            </a:r>
            <a:r>
              <a:rPr lang="en-US" dirty="0">
                <a:latin typeface="Times New Roman" panose="02020603050405020304" pitchFamily="18" charset="0"/>
              </a:rPr>
              <a:t>processes use </a:t>
            </a:r>
            <a:r>
              <a:rPr lang="en-US" b="1" i="1" dirty="0">
                <a:solidFill>
                  <a:srgbClr val="FF0000"/>
                </a:solidFill>
                <a:latin typeface="Times New Roman" panose="02020603050405020304" pitchFamily="18" charset="0"/>
              </a:rPr>
              <a:t>centrifugal force </a:t>
            </a:r>
            <a:r>
              <a:rPr lang="en-US" dirty="0">
                <a:latin typeface="Times New Roman" panose="02020603050405020304" pitchFamily="18" charset="0"/>
              </a:rPr>
              <a:t>for the </a:t>
            </a:r>
            <a:r>
              <a:rPr lang="en-US" sz="2900" b="1" i="1" dirty="0">
                <a:solidFill>
                  <a:srgbClr val="FF0000"/>
                </a:solidFill>
                <a:latin typeface="Times New Roman" panose="02020603050405020304" pitchFamily="18" charset="0"/>
              </a:rPr>
              <a:t>melt disintegration </a:t>
            </a:r>
            <a:r>
              <a:rPr lang="en-US" dirty="0">
                <a:latin typeface="Times New Roman" panose="02020603050405020304" pitchFamily="18" charset="0"/>
              </a:rPr>
              <a:t>and involve </a:t>
            </a:r>
            <a:r>
              <a:rPr lang="en-US" sz="2900" b="1" i="1" dirty="0">
                <a:solidFill>
                  <a:srgbClr val="FF0000"/>
                </a:solidFill>
                <a:latin typeface="Times New Roman" panose="02020603050405020304" pitchFamily="18" charset="0"/>
              </a:rPr>
              <a:t>one or two process steps</a:t>
            </a:r>
            <a:r>
              <a:rPr lang="en-US" dirty="0">
                <a:latin typeface="Times New Roman" panose="02020603050405020304" pitchFamily="18" charset="0"/>
              </a:rPr>
              <a:t> (Fig. 2.15). In the </a:t>
            </a:r>
            <a:r>
              <a:rPr lang="en-US" b="1" i="1" dirty="0" smtClean="0">
                <a:solidFill>
                  <a:srgbClr val="CC00FF"/>
                </a:solidFill>
                <a:latin typeface="Times New Roman" panose="02020603050405020304" pitchFamily="18" charset="0"/>
              </a:rPr>
              <a:t>single step </a:t>
            </a:r>
            <a:r>
              <a:rPr lang="en-US" dirty="0">
                <a:latin typeface="Times New Roman" panose="02020603050405020304" pitchFamily="18" charset="0"/>
              </a:rPr>
              <a:t>method, </a:t>
            </a:r>
            <a:r>
              <a:rPr lang="en-US" sz="2900" b="1" i="1" dirty="0">
                <a:solidFill>
                  <a:srgbClr val="CC00FF"/>
                </a:solidFill>
                <a:latin typeface="Times New Roman" panose="02020603050405020304" pitchFamily="18" charset="0"/>
              </a:rPr>
              <a:t>a liquid film </a:t>
            </a:r>
            <a:r>
              <a:rPr lang="en-US" dirty="0">
                <a:latin typeface="Times New Roman" panose="02020603050405020304" pitchFamily="18" charset="0"/>
              </a:rPr>
              <a:t>is produced on the </a:t>
            </a:r>
            <a:r>
              <a:rPr lang="en-US" sz="2900" b="1" i="1" dirty="0">
                <a:solidFill>
                  <a:srgbClr val="CC00FF"/>
                </a:solidFill>
                <a:latin typeface="Times New Roman" panose="02020603050405020304" pitchFamily="18" charset="0"/>
              </a:rPr>
              <a:t>surface of a rapidly rotating consumable alloy bar </a:t>
            </a:r>
            <a:r>
              <a:rPr lang="en-US" dirty="0">
                <a:latin typeface="Times New Roman" panose="02020603050405020304" pitchFamily="18" charset="0"/>
              </a:rPr>
              <a:t>by </a:t>
            </a:r>
            <a:r>
              <a:rPr lang="en-US" sz="2900" b="1" i="1" dirty="0">
                <a:solidFill>
                  <a:srgbClr val="CC00FF"/>
                </a:solidFill>
                <a:latin typeface="Times New Roman" panose="02020603050405020304" pitchFamily="18" charset="0"/>
              </a:rPr>
              <a:t>an arc (rotating electrode process), plasma, or electron beam source</a:t>
            </a:r>
            <a:r>
              <a:rPr lang="en-US" dirty="0">
                <a:latin typeface="Times New Roman" panose="02020603050405020304" pitchFamily="18" charset="0"/>
              </a:rPr>
              <a:t>. The </a:t>
            </a:r>
            <a:r>
              <a:rPr lang="en-US" sz="2900" b="1" i="1" dirty="0">
                <a:solidFill>
                  <a:srgbClr val="CC00FF"/>
                </a:solidFill>
                <a:latin typeface="Times New Roman" panose="02020603050405020304" pitchFamily="18" charset="0"/>
              </a:rPr>
              <a:t>electrode or alloy bar, which is rotating at up to 15,000 rpm</a:t>
            </a:r>
            <a:r>
              <a:rPr lang="en-US" dirty="0">
                <a:latin typeface="Times New Roman" panose="02020603050405020304" pitchFamily="18" charset="0"/>
              </a:rPr>
              <a:t> has to meet stringent requirements as to </a:t>
            </a:r>
            <a:r>
              <a:rPr lang="en-US" sz="2900" b="1" i="1" dirty="0">
                <a:solidFill>
                  <a:srgbClr val="CC00FF"/>
                </a:solidFill>
                <a:latin typeface="Times New Roman" panose="02020603050405020304" pitchFamily="18" charset="0"/>
              </a:rPr>
              <a:t>stability, uniformity and surface quality. </a:t>
            </a:r>
            <a:r>
              <a:rPr lang="en-US" b="1" i="1" dirty="0">
                <a:solidFill>
                  <a:srgbClr val="CC00FF"/>
                </a:solidFill>
                <a:latin typeface="Times New Roman" panose="02020603050405020304" pitchFamily="18" charset="0"/>
              </a:rPr>
              <a:t>The melt cannot be highly superheated, as the </a:t>
            </a:r>
            <a:r>
              <a:rPr lang="en-US" b="1" i="1" dirty="0" smtClean="0">
                <a:solidFill>
                  <a:srgbClr val="CC00FF"/>
                </a:solidFill>
                <a:latin typeface="Times New Roman" panose="02020603050405020304" pitchFamily="18" charset="0"/>
              </a:rPr>
              <a:t>molten material </a:t>
            </a:r>
            <a:r>
              <a:rPr lang="en-US" b="1" i="1" dirty="0">
                <a:solidFill>
                  <a:srgbClr val="CC00FF"/>
                </a:solidFill>
                <a:latin typeface="Times New Roman" panose="02020603050405020304" pitchFamily="18" charset="0"/>
              </a:rPr>
              <a:t>then rapidly runs off from the electrode. </a:t>
            </a:r>
            <a:r>
              <a:rPr lang="en-US" dirty="0">
                <a:latin typeface="Times New Roman" panose="02020603050405020304" pitchFamily="18" charset="0"/>
              </a:rPr>
              <a:t>The </a:t>
            </a:r>
            <a:r>
              <a:rPr lang="en-US" b="1" i="1" dirty="0">
                <a:solidFill>
                  <a:srgbClr val="00CC00"/>
                </a:solidFill>
                <a:latin typeface="Times New Roman" panose="02020603050405020304" pitchFamily="18" charset="0"/>
              </a:rPr>
              <a:t>two-step</a:t>
            </a:r>
            <a:r>
              <a:rPr lang="en-US" dirty="0">
                <a:latin typeface="Times New Roman" panose="02020603050405020304" pitchFamily="18" charset="0"/>
              </a:rPr>
              <a:t> process </a:t>
            </a:r>
            <a:r>
              <a:rPr lang="en-US" dirty="0" smtClean="0">
                <a:latin typeface="Times New Roman" panose="02020603050405020304" pitchFamily="18" charset="0"/>
              </a:rPr>
              <a:t>overcomes these </a:t>
            </a:r>
            <a:r>
              <a:rPr lang="en-US" dirty="0">
                <a:latin typeface="Times New Roman" panose="02020603050405020304" pitchFamily="18" charset="0"/>
              </a:rPr>
              <a:t>problems by the </a:t>
            </a:r>
            <a:r>
              <a:rPr lang="en-US" sz="2900" b="1" i="1" dirty="0">
                <a:solidFill>
                  <a:srgbClr val="00CC00"/>
                </a:solidFill>
                <a:latin typeface="Times New Roman" panose="02020603050405020304" pitchFamily="18" charset="0"/>
              </a:rPr>
              <a:t>separation of the melting and melt disintegration stages. </a:t>
            </a:r>
            <a:r>
              <a:rPr lang="en-US" dirty="0">
                <a:latin typeface="Times New Roman" panose="02020603050405020304" pitchFamily="18" charset="0"/>
              </a:rPr>
              <a:t>The latter is performed by a </a:t>
            </a:r>
            <a:r>
              <a:rPr lang="en-US" sz="2900" b="1" i="1" dirty="0">
                <a:solidFill>
                  <a:srgbClr val="00CC00"/>
                </a:solidFill>
                <a:latin typeface="Times New Roman" panose="02020603050405020304" pitchFamily="18" charset="0"/>
              </a:rPr>
              <a:t>rapidly revolving cooled wheel, disc or cup</a:t>
            </a:r>
            <a:r>
              <a:rPr lang="en-US" dirty="0">
                <a:latin typeface="Times New Roman" panose="02020603050405020304" pitchFamily="18" charset="0"/>
              </a:rPr>
              <a:t>. </a:t>
            </a:r>
            <a:r>
              <a:rPr lang="en-US" b="1" i="1" dirty="0">
                <a:solidFill>
                  <a:srgbClr val="00CC00"/>
                </a:solidFill>
                <a:latin typeface="Times New Roman" panose="02020603050405020304" pitchFamily="18" charset="0"/>
              </a:rPr>
              <a:t>The </a:t>
            </a:r>
            <a:r>
              <a:rPr lang="en-US" b="1" i="1" dirty="0" smtClean="0">
                <a:solidFill>
                  <a:srgbClr val="00CC00"/>
                </a:solidFill>
                <a:latin typeface="Times New Roman" panose="02020603050405020304" pitchFamily="18" charset="0"/>
              </a:rPr>
              <a:t>problem </a:t>
            </a:r>
            <a:r>
              <a:rPr lang="en-US" b="1" i="1" dirty="0">
                <a:solidFill>
                  <a:srgbClr val="00CC00"/>
                </a:solidFill>
                <a:latin typeface="Times New Roman" panose="02020603050405020304" pitchFamily="18" charset="0"/>
              </a:rPr>
              <a:t>with the two-step process is to transfer </a:t>
            </a:r>
            <a:r>
              <a:rPr lang="en-US" b="1" i="1" dirty="0" smtClean="0">
                <a:solidFill>
                  <a:srgbClr val="00CC00"/>
                </a:solidFill>
                <a:latin typeface="Times New Roman" panose="02020603050405020304" pitchFamily="18" charset="0"/>
              </a:rPr>
              <a:t>high rotational </a:t>
            </a:r>
            <a:r>
              <a:rPr lang="en-US" b="1" i="1" dirty="0">
                <a:solidFill>
                  <a:srgbClr val="00CC00"/>
                </a:solidFill>
                <a:latin typeface="Times New Roman" panose="02020603050405020304" pitchFamily="18" charset="0"/>
              </a:rPr>
              <a:t>velocities to the melt.</a:t>
            </a:r>
            <a:endParaRPr lang="fa-IR" sz="2400" b="1" i="1" dirty="0" smtClean="0">
              <a:solidFill>
                <a:srgbClr val="00CC00"/>
              </a:solidFill>
              <a:latin typeface="Times New Roman" panose="02020603050405020304" pitchFamily="18" charset="0"/>
              <a:cs typeface="+mj-cs"/>
            </a:endParaRPr>
          </a:p>
          <a:p>
            <a:pPr marL="0" indent="0" algn="just">
              <a:lnSpc>
                <a:spcPct val="160000"/>
              </a:lnSpc>
              <a:buNone/>
            </a:pPr>
            <a:endParaRPr lang="fa-IR" sz="2400" dirty="0">
              <a:latin typeface="Times New Roman" panose="02020603050405020304" pitchFamily="18" charset="0"/>
              <a:cs typeface="+mj-cs"/>
            </a:endParaRPr>
          </a:p>
          <a:p>
            <a:pPr marL="0" indent="0" algn="just">
              <a:lnSpc>
                <a:spcPct val="160000"/>
              </a:lnSpc>
              <a:buNone/>
            </a:pPr>
            <a:endParaRPr lang="en-US" sz="2400" dirty="0" smtClean="0">
              <a:latin typeface="Times New Roman" panose="02020603050405020304" pitchFamily="18" charset="0"/>
              <a:cs typeface="+mj-cs"/>
            </a:endParaRPr>
          </a:p>
          <a:p>
            <a:pPr marL="0" indent="0" algn="just">
              <a:lnSpc>
                <a:spcPct val="160000"/>
              </a:lnSpc>
              <a:buNone/>
            </a:pPr>
            <a:endParaRPr lang="en-US" sz="2400" dirty="0" smtClean="0">
              <a:latin typeface="Times New Roman" panose="02020603050405020304" pitchFamily="18" charset="0"/>
              <a:cs typeface="+mj-cs"/>
            </a:endParaRPr>
          </a:p>
          <a:p>
            <a:pPr marL="0" indent="0" algn="just">
              <a:lnSpc>
                <a:spcPct val="160000"/>
              </a:lnSpc>
              <a:buNone/>
            </a:pPr>
            <a:endParaRPr lang="en-US" sz="2400" dirty="0" smtClean="0">
              <a:latin typeface="Times New Roman" panose="02020603050405020304" pitchFamily="18" charset="0"/>
              <a:cs typeface="+mj-cs"/>
            </a:endParaRPr>
          </a:p>
          <a:p>
            <a:pPr marL="0" indent="0" algn="just">
              <a:lnSpc>
                <a:spcPct val="16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a:xfrm>
            <a:off x="2317377" y="6295597"/>
            <a:ext cx="2743200" cy="365125"/>
          </a:xfrm>
        </p:spPr>
        <p:txBody>
          <a:bodyPr/>
          <a:lstStyle/>
          <a:p>
            <a:fld id="{37665642-A9B0-447A-BA52-3294FC8182FA}" type="slidenum">
              <a:rPr lang="fa-IR" smtClean="0"/>
              <a:t>60</a:t>
            </a:fld>
            <a:endParaRPr lang="fa-IR" dirty="0"/>
          </a:p>
        </p:txBody>
      </p:sp>
      <p:pic>
        <p:nvPicPr>
          <p:cNvPr id="5" name="Picture 4"/>
          <p:cNvPicPr>
            <a:picLocks noChangeAspect="1"/>
          </p:cNvPicPr>
          <p:nvPr/>
        </p:nvPicPr>
        <p:blipFill>
          <a:blip r:embed="rId2"/>
          <a:stretch>
            <a:fillRect/>
          </a:stretch>
        </p:blipFill>
        <p:spPr>
          <a:xfrm>
            <a:off x="8132780" y="4886466"/>
            <a:ext cx="4059219" cy="1912262"/>
          </a:xfrm>
          <a:prstGeom prst="rect">
            <a:avLst/>
          </a:prstGeom>
        </p:spPr>
      </p:pic>
    </p:spTree>
    <p:extLst>
      <p:ext uri="{BB962C8B-B14F-4D97-AF65-F5344CB8AC3E}">
        <p14:creationId xmlns:p14="http://schemas.microsoft.com/office/powerpoint/2010/main" val="236005377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796317"/>
          </a:xfrm>
        </p:spPr>
        <p:txBody>
          <a:bodyPr>
            <a:normAutofit fontScale="92500" lnSpcReduction="10000"/>
          </a:bodyPr>
          <a:lstStyle/>
          <a:p>
            <a:pPr marL="0" indent="0" algn="just">
              <a:lnSpc>
                <a:spcPct val="150000"/>
              </a:lnSpc>
              <a:buNone/>
            </a:pPr>
            <a:r>
              <a:rPr lang="en-US" dirty="0">
                <a:latin typeface="Times New Roman" panose="02020603050405020304" pitchFamily="18" charset="0"/>
              </a:rPr>
              <a:t>At </a:t>
            </a:r>
            <a:r>
              <a:rPr lang="en-US" b="1" i="1" dirty="0">
                <a:solidFill>
                  <a:srgbClr val="00CC00"/>
                </a:solidFill>
                <a:latin typeface="Times New Roman" panose="02020603050405020304" pitchFamily="18" charset="0"/>
              </a:rPr>
              <a:t>low melting rates </a:t>
            </a:r>
            <a:r>
              <a:rPr lang="en-US" dirty="0">
                <a:latin typeface="Times New Roman" panose="02020603050405020304" pitchFamily="18" charset="0"/>
              </a:rPr>
              <a:t>the </a:t>
            </a:r>
            <a:r>
              <a:rPr lang="en-US" b="1" i="1" dirty="0">
                <a:solidFill>
                  <a:srgbClr val="00CC00"/>
                </a:solidFill>
                <a:latin typeface="Times New Roman" panose="02020603050405020304" pitchFamily="18" charset="0"/>
              </a:rPr>
              <a:t>melt disintegration </a:t>
            </a:r>
            <a:r>
              <a:rPr lang="en-US" dirty="0">
                <a:latin typeface="Times New Roman" panose="02020603050405020304" pitchFamily="18" charset="0"/>
              </a:rPr>
              <a:t>occurs by the </a:t>
            </a:r>
            <a:r>
              <a:rPr lang="en-US" b="1" i="1" dirty="0">
                <a:solidFill>
                  <a:srgbClr val="00CC00"/>
                </a:solidFill>
                <a:latin typeface="Times New Roman" panose="02020603050405020304" pitchFamily="18" charset="0"/>
              </a:rPr>
              <a:t>direct drop formation </a:t>
            </a:r>
            <a:r>
              <a:rPr lang="en-US" dirty="0" smtClean="0">
                <a:latin typeface="Times New Roman" panose="02020603050405020304" pitchFamily="18" charset="0"/>
              </a:rPr>
              <a:t>mechanism </a:t>
            </a:r>
            <a:r>
              <a:rPr lang="en-US" dirty="0">
                <a:latin typeface="Times New Roman" panose="02020603050405020304" pitchFamily="18" charset="0"/>
              </a:rPr>
              <a:t>DDF (Fig. 2.15). A </a:t>
            </a:r>
            <a:r>
              <a:rPr lang="en-US" b="1" i="1" dirty="0">
                <a:solidFill>
                  <a:srgbClr val="00CC00"/>
                </a:solidFill>
                <a:latin typeface="Times New Roman" panose="02020603050405020304" pitchFamily="18" charset="0"/>
              </a:rPr>
              <a:t>primary particle </a:t>
            </a:r>
            <a:r>
              <a:rPr lang="en-US" dirty="0">
                <a:latin typeface="Times New Roman" panose="02020603050405020304" pitchFamily="18" charset="0"/>
              </a:rPr>
              <a:t>is emitted from </a:t>
            </a:r>
            <a:r>
              <a:rPr lang="en-US" b="1" i="1" dirty="0">
                <a:solidFill>
                  <a:srgbClr val="00CC00"/>
                </a:solidFill>
                <a:latin typeface="Times New Roman" panose="02020603050405020304" pitchFamily="18" charset="0"/>
              </a:rPr>
              <a:t>liquid protuberances at the edge of the rotating disc or cup</a:t>
            </a:r>
            <a:r>
              <a:rPr lang="en-US" dirty="0">
                <a:latin typeface="Times New Roman" panose="02020603050405020304" pitchFamily="18" charset="0"/>
              </a:rPr>
              <a:t>. </a:t>
            </a:r>
            <a:r>
              <a:rPr lang="en-US" b="1" i="1" dirty="0">
                <a:solidFill>
                  <a:srgbClr val="00CC00"/>
                </a:solidFill>
                <a:latin typeface="Times New Roman" panose="02020603050405020304" pitchFamily="18" charset="0"/>
              </a:rPr>
              <a:t>This droplet is for a short time linked to the edge by a fine liquid thread</a:t>
            </a:r>
            <a:r>
              <a:rPr lang="en-US" dirty="0">
                <a:latin typeface="Times New Roman" panose="02020603050405020304" pitchFamily="18" charset="0"/>
              </a:rPr>
              <a:t>, which is also then emitted as </a:t>
            </a:r>
            <a:r>
              <a:rPr lang="en-US" b="1" i="1" dirty="0">
                <a:solidFill>
                  <a:srgbClr val="00CC00"/>
                </a:solidFill>
                <a:latin typeface="Times New Roman" panose="02020603050405020304" pitchFamily="18" charset="0"/>
              </a:rPr>
              <a:t>a smaller secondary particle</a:t>
            </a:r>
            <a:r>
              <a:rPr lang="en-US" dirty="0">
                <a:latin typeface="Times New Roman" panose="02020603050405020304" pitchFamily="18" charset="0"/>
              </a:rPr>
              <a:t>. The </a:t>
            </a:r>
            <a:r>
              <a:rPr lang="en-US" b="1" i="1" dirty="0">
                <a:solidFill>
                  <a:srgbClr val="00CC00"/>
                </a:solidFill>
                <a:latin typeface="Times New Roman" panose="02020603050405020304" pitchFamily="18" charset="0"/>
              </a:rPr>
              <a:t>particle size distribution, therefore, </a:t>
            </a:r>
            <a:r>
              <a:rPr lang="en-US" b="1" i="1" dirty="0" smtClean="0">
                <a:solidFill>
                  <a:srgbClr val="00CC00"/>
                </a:solidFill>
                <a:latin typeface="Times New Roman" panose="02020603050405020304" pitchFamily="18" charset="0"/>
              </a:rPr>
              <a:t>becomes bimodal </a:t>
            </a:r>
            <a:r>
              <a:rPr lang="en-US" b="1" i="1" dirty="0">
                <a:solidFill>
                  <a:srgbClr val="00CC00"/>
                </a:solidFill>
                <a:latin typeface="Times New Roman" panose="02020603050405020304" pitchFamily="18" charset="0"/>
              </a:rPr>
              <a:t>in the DDF mode</a:t>
            </a:r>
            <a:r>
              <a:rPr lang="en-US" dirty="0">
                <a:latin typeface="Times New Roman" panose="02020603050405020304" pitchFamily="18" charset="0"/>
              </a:rPr>
              <a:t>. At </a:t>
            </a:r>
            <a:r>
              <a:rPr lang="en-US" b="1" i="1" dirty="0">
                <a:solidFill>
                  <a:srgbClr val="FF0000"/>
                </a:solidFill>
                <a:latin typeface="Times New Roman" panose="02020603050405020304" pitchFamily="18" charset="0"/>
              </a:rPr>
              <a:t>higher melting rates</a:t>
            </a:r>
            <a:r>
              <a:rPr lang="en-US" dirty="0">
                <a:latin typeface="Times New Roman" panose="02020603050405020304" pitchFamily="18" charset="0"/>
              </a:rPr>
              <a:t>, the </a:t>
            </a:r>
            <a:r>
              <a:rPr lang="en-US" b="1" i="1" dirty="0">
                <a:solidFill>
                  <a:srgbClr val="FF0000"/>
                </a:solidFill>
                <a:latin typeface="Times New Roman" panose="02020603050405020304" pitchFamily="18" charset="0"/>
              </a:rPr>
              <a:t>protuberances stretch into ligaments</a:t>
            </a:r>
            <a:r>
              <a:rPr lang="en-US" dirty="0">
                <a:latin typeface="Times New Roman" panose="02020603050405020304" pitchFamily="18" charset="0"/>
              </a:rPr>
              <a:t>, which </a:t>
            </a:r>
            <a:r>
              <a:rPr lang="en-US" b="1" i="1" dirty="0">
                <a:solidFill>
                  <a:srgbClr val="FF0000"/>
                </a:solidFill>
                <a:latin typeface="Times New Roman" panose="02020603050405020304" pitchFamily="18" charset="0"/>
              </a:rPr>
              <a:t>break down into strings of many particles </a:t>
            </a:r>
            <a:r>
              <a:rPr lang="en-US" dirty="0">
                <a:latin typeface="Times New Roman" panose="02020603050405020304" pitchFamily="18" charset="0"/>
              </a:rPr>
              <a:t>by a </a:t>
            </a:r>
            <a:r>
              <a:rPr lang="en-US" dirty="0" smtClean="0">
                <a:latin typeface="Times New Roman" panose="02020603050405020304" pitchFamily="18" charset="0"/>
              </a:rPr>
              <a:t>ligament disintegration </a:t>
            </a:r>
            <a:r>
              <a:rPr lang="en-US" dirty="0">
                <a:latin typeface="Times New Roman" panose="02020603050405020304" pitchFamily="18" charset="0"/>
              </a:rPr>
              <a:t>mechanism (LD). </a:t>
            </a:r>
            <a:r>
              <a:rPr lang="en-US" b="1" i="1" dirty="0">
                <a:solidFill>
                  <a:srgbClr val="FF0000"/>
                </a:solidFill>
                <a:latin typeface="Times New Roman" panose="02020603050405020304" pitchFamily="18" charset="0"/>
              </a:rPr>
              <a:t>The proportion of secondary particles </a:t>
            </a:r>
            <a:r>
              <a:rPr lang="en-US" b="1" i="1" dirty="0" smtClean="0">
                <a:solidFill>
                  <a:srgbClr val="FF0000"/>
                </a:solidFill>
                <a:latin typeface="Times New Roman" panose="02020603050405020304" pitchFamily="18" charset="0"/>
              </a:rPr>
              <a:t>increases steadily </a:t>
            </a:r>
            <a:r>
              <a:rPr lang="en-US" b="1" i="1" dirty="0">
                <a:solidFill>
                  <a:srgbClr val="FF0000"/>
                </a:solidFill>
                <a:latin typeface="Times New Roman" panose="02020603050405020304" pitchFamily="18" charset="0"/>
              </a:rPr>
              <a:t>with the melting rate.</a:t>
            </a:r>
            <a:r>
              <a:rPr lang="en-US" dirty="0">
                <a:latin typeface="Times New Roman" panose="02020603050405020304" pitchFamily="18" charset="0"/>
              </a:rPr>
              <a:t> </a:t>
            </a:r>
            <a:r>
              <a:rPr lang="en-US" b="1" i="1" dirty="0">
                <a:solidFill>
                  <a:srgbClr val="0033CC"/>
                </a:solidFill>
                <a:latin typeface="Times New Roman" panose="02020603050405020304" pitchFamily="18" charset="0"/>
              </a:rPr>
              <a:t>At even higher melting rates, a film </a:t>
            </a:r>
            <a:r>
              <a:rPr lang="en-US" b="1" i="1" dirty="0" smtClean="0">
                <a:solidFill>
                  <a:srgbClr val="0033CC"/>
                </a:solidFill>
                <a:latin typeface="Times New Roman" panose="02020603050405020304" pitchFamily="18" charset="0"/>
              </a:rPr>
              <a:t>is formed </a:t>
            </a:r>
            <a:r>
              <a:rPr lang="en-US" b="1" i="1" dirty="0">
                <a:solidFill>
                  <a:srgbClr val="0033CC"/>
                </a:solidFill>
                <a:latin typeface="Times New Roman" panose="02020603050405020304" pitchFamily="18" charset="0"/>
              </a:rPr>
              <a:t>at the edge of the disc,</a:t>
            </a:r>
            <a:r>
              <a:rPr lang="en-US" dirty="0">
                <a:latin typeface="Times New Roman" panose="02020603050405020304" pitchFamily="18" charset="0"/>
              </a:rPr>
              <a:t> </a:t>
            </a:r>
            <a:r>
              <a:rPr lang="en-US" b="1" i="1" dirty="0">
                <a:solidFill>
                  <a:srgbClr val="0033CC"/>
                </a:solidFill>
                <a:latin typeface="Times New Roman" panose="02020603050405020304" pitchFamily="18" charset="0"/>
              </a:rPr>
              <a:t>directly emitting the droplets by a film disintegration mechanism (FD)</a:t>
            </a:r>
            <a:r>
              <a:rPr lang="en-US" dirty="0">
                <a:latin typeface="Times New Roman" panose="02020603050405020304" pitchFamily="18" charset="0"/>
              </a:rPr>
              <a:t>.</a:t>
            </a:r>
            <a:endParaRPr lang="fa-IR" sz="2400" dirty="0" smtClean="0">
              <a:latin typeface="Times New Roman" panose="02020603050405020304" pitchFamily="18" charset="0"/>
              <a:cs typeface="+mj-cs"/>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61</a:t>
            </a:fld>
            <a:endParaRPr lang="fa-IR" dirty="0"/>
          </a:p>
        </p:txBody>
      </p:sp>
    </p:spTree>
    <p:extLst>
      <p:ext uri="{BB962C8B-B14F-4D97-AF65-F5344CB8AC3E}">
        <p14:creationId xmlns:p14="http://schemas.microsoft.com/office/powerpoint/2010/main" val="405016249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63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796317"/>
          </a:xfrm>
        </p:spPr>
        <p:txBody>
          <a:bodyPr>
            <a:normAutofit fontScale="70000" lnSpcReduction="20000"/>
          </a:bodyPr>
          <a:lstStyle/>
          <a:p>
            <a:pPr marL="0" indent="0" algn="just">
              <a:lnSpc>
                <a:spcPct val="170000"/>
              </a:lnSpc>
              <a:buNone/>
            </a:pPr>
            <a:r>
              <a:rPr lang="en-US" dirty="0">
                <a:latin typeface="Times New Roman" panose="02020603050405020304" pitchFamily="18" charset="0"/>
                <a:cs typeface="+mj-cs"/>
              </a:rPr>
              <a:t>A mathematical treatment of centrifugal disintegration gives equation (</a:t>
            </a:r>
            <a:r>
              <a:rPr lang="en-US" dirty="0" smtClean="0">
                <a:latin typeface="Times New Roman" panose="02020603050405020304" pitchFamily="18" charset="0"/>
                <a:cs typeface="+mj-cs"/>
              </a:rPr>
              <a:t>2.8). The </a:t>
            </a:r>
            <a:r>
              <a:rPr lang="en-US" b="1" i="1" dirty="0">
                <a:solidFill>
                  <a:srgbClr val="0033CC"/>
                </a:solidFill>
                <a:latin typeface="Times New Roman" panose="02020603050405020304" pitchFamily="18" charset="0"/>
                <a:cs typeface="+mj-cs"/>
              </a:rPr>
              <a:t>liquid droplet diameter decreases </a:t>
            </a:r>
            <a:r>
              <a:rPr lang="en-US" dirty="0">
                <a:latin typeface="Times New Roman" panose="02020603050405020304" pitchFamily="18" charset="0"/>
                <a:cs typeface="+mj-cs"/>
              </a:rPr>
              <a:t>with </a:t>
            </a:r>
            <a:r>
              <a:rPr lang="en-US" sz="2900" b="1" i="1" dirty="0">
                <a:solidFill>
                  <a:srgbClr val="0033CC"/>
                </a:solidFill>
                <a:latin typeface="Times New Roman" panose="02020603050405020304" pitchFamily="18" charset="0"/>
                <a:cs typeface="+mj-cs"/>
              </a:rPr>
              <a:t>increasing</a:t>
            </a:r>
            <a:r>
              <a:rPr lang="en-US" dirty="0">
                <a:latin typeface="Times New Roman" panose="02020603050405020304" pitchFamily="18" charset="0"/>
                <a:cs typeface="+mj-cs"/>
              </a:rPr>
              <a:t> </a:t>
            </a:r>
            <a:r>
              <a:rPr lang="en-US" sz="2900" b="1" i="1" dirty="0">
                <a:solidFill>
                  <a:srgbClr val="0033CC"/>
                </a:solidFill>
                <a:latin typeface="Times New Roman" panose="02020603050405020304" pitchFamily="18" charset="0"/>
                <a:cs typeface="+mj-cs"/>
              </a:rPr>
              <a:t>rotational</a:t>
            </a:r>
            <a:r>
              <a:rPr lang="en-US" dirty="0">
                <a:latin typeface="Times New Roman" panose="02020603050405020304" pitchFamily="18" charset="0"/>
                <a:cs typeface="+mj-cs"/>
              </a:rPr>
              <a:t> </a:t>
            </a:r>
            <a:r>
              <a:rPr lang="en-US" sz="2900" b="1" i="1" dirty="0">
                <a:solidFill>
                  <a:srgbClr val="0033CC"/>
                </a:solidFill>
                <a:latin typeface="Times New Roman" panose="02020603050405020304" pitchFamily="18" charset="0"/>
                <a:cs typeface="+mj-cs"/>
              </a:rPr>
              <a:t>velocity</a:t>
            </a:r>
            <a:r>
              <a:rPr lang="en-US" dirty="0">
                <a:latin typeface="Times New Roman" panose="02020603050405020304" pitchFamily="18" charset="0"/>
                <a:cs typeface="+mj-cs"/>
              </a:rPr>
              <a:t>, </a:t>
            </a:r>
            <a:r>
              <a:rPr lang="en-US" dirty="0" smtClean="0">
                <a:latin typeface="Times New Roman" panose="02020603050405020304" pitchFamily="18" charset="0"/>
                <a:cs typeface="+mj-cs"/>
              </a:rPr>
              <a:t>increasing </a:t>
            </a:r>
            <a:r>
              <a:rPr lang="en-US" sz="2900" b="1" i="1" dirty="0">
                <a:solidFill>
                  <a:srgbClr val="0033CC"/>
                </a:solidFill>
                <a:latin typeface="Times New Roman" panose="02020603050405020304" pitchFamily="18" charset="0"/>
                <a:cs typeface="+mj-cs"/>
              </a:rPr>
              <a:t>melt density </a:t>
            </a:r>
            <a:r>
              <a:rPr lang="en-US" dirty="0">
                <a:latin typeface="Times New Roman" panose="02020603050405020304" pitchFamily="18" charset="0"/>
                <a:cs typeface="+mj-cs"/>
              </a:rPr>
              <a:t>and </a:t>
            </a:r>
            <a:r>
              <a:rPr lang="en-US" sz="2900" b="1" i="1" dirty="0">
                <a:solidFill>
                  <a:srgbClr val="0033CC"/>
                </a:solidFill>
                <a:latin typeface="Times New Roman" panose="02020603050405020304" pitchFamily="18" charset="0"/>
                <a:cs typeface="+mj-cs"/>
              </a:rPr>
              <a:t>decreasing melt velocity</a:t>
            </a:r>
            <a:r>
              <a:rPr lang="en-US" dirty="0" smtClean="0">
                <a:latin typeface="Times New Roman" panose="02020603050405020304" pitchFamily="18" charset="0"/>
                <a:cs typeface="+mj-cs"/>
              </a:rPr>
              <a:t>. </a:t>
            </a:r>
          </a:p>
          <a:p>
            <a:pPr marL="0" indent="0" algn="just">
              <a:lnSpc>
                <a:spcPct val="170000"/>
              </a:lnSpc>
              <a:buNone/>
            </a:pPr>
            <a:r>
              <a:rPr lang="en-US" dirty="0" smtClean="0">
                <a:latin typeface="Times New Roman" panose="02020603050405020304" pitchFamily="18" charset="0"/>
                <a:cs typeface="+mj-cs"/>
              </a:rPr>
              <a:t>The </a:t>
            </a:r>
            <a:r>
              <a:rPr lang="en-US" dirty="0">
                <a:latin typeface="Times New Roman" panose="02020603050405020304" pitchFamily="18" charset="0"/>
                <a:cs typeface="+mj-cs"/>
              </a:rPr>
              <a:t>particle shape is </a:t>
            </a:r>
            <a:r>
              <a:rPr lang="en-US" sz="2900" b="1" i="1" dirty="0">
                <a:solidFill>
                  <a:srgbClr val="0033CC"/>
                </a:solidFill>
                <a:latin typeface="Times New Roman" panose="02020603050405020304" pitchFamily="18" charset="0"/>
                <a:cs typeface="+mj-cs"/>
              </a:rPr>
              <a:t>spherical</a:t>
            </a:r>
            <a:r>
              <a:rPr lang="en-US" dirty="0">
                <a:latin typeface="Times New Roman" panose="02020603050405020304" pitchFamily="18" charset="0"/>
                <a:cs typeface="+mj-cs"/>
              </a:rPr>
              <a:t>. One advantage of centrifugal </a:t>
            </a:r>
            <a:r>
              <a:rPr lang="en-US" dirty="0" smtClean="0">
                <a:latin typeface="Times New Roman" panose="02020603050405020304" pitchFamily="18" charset="0"/>
                <a:cs typeface="+mj-cs"/>
              </a:rPr>
              <a:t>atomization is the </a:t>
            </a:r>
            <a:r>
              <a:rPr lang="en-US" sz="2900" b="1" i="1" dirty="0">
                <a:solidFill>
                  <a:srgbClr val="0033CC"/>
                </a:solidFill>
                <a:latin typeface="Times New Roman" panose="02020603050405020304" pitchFamily="18" charset="0"/>
                <a:cs typeface="+mj-cs"/>
              </a:rPr>
              <a:t>narrow range of particle size distribution</a:t>
            </a:r>
            <a:r>
              <a:rPr lang="en-US" dirty="0">
                <a:latin typeface="Times New Roman" panose="02020603050405020304" pitchFamily="18" charset="0"/>
                <a:cs typeface="+mj-cs"/>
              </a:rPr>
              <a:t>. The </a:t>
            </a:r>
            <a:r>
              <a:rPr lang="en-US" sz="2900" b="1" i="1" dirty="0">
                <a:solidFill>
                  <a:srgbClr val="0033CC"/>
                </a:solidFill>
                <a:latin typeface="Times New Roman" panose="02020603050405020304" pitchFamily="18" charset="0"/>
                <a:cs typeface="+mj-cs"/>
              </a:rPr>
              <a:t>mean particle size</a:t>
            </a:r>
            <a:r>
              <a:rPr lang="en-US" dirty="0">
                <a:latin typeface="Times New Roman" panose="02020603050405020304" pitchFamily="18" charset="0"/>
                <a:cs typeface="+mj-cs"/>
              </a:rPr>
              <a:t>, </a:t>
            </a:r>
            <a:r>
              <a:rPr lang="en-US" dirty="0" smtClean="0">
                <a:latin typeface="Times New Roman" panose="02020603050405020304" pitchFamily="18" charset="0"/>
                <a:cs typeface="+mj-cs"/>
              </a:rPr>
              <a:t>however, is </a:t>
            </a:r>
            <a:r>
              <a:rPr lang="en-US" dirty="0">
                <a:latin typeface="Times New Roman" panose="02020603050405020304" pitchFamily="18" charset="0"/>
                <a:cs typeface="+mj-cs"/>
              </a:rPr>
              <a:t>relatively </a:t>
            </a:r>
            <a:r>
              <a:rPr lang="en-US" sz="2900" b="1" i="1" dirty="0">
                <a:solidFill>
                  <a:srgbClr val="0033CC"/>
                </a:solidFill>
                <a:latin typeface="Times New Roman" panose="02020603050405020304" pitchFamily="18" charset="0"/>
                <a:cs typeface="+mj-cs"/>
              </a:rPr>
              <a:t>coarse</a:t>
            </a:r>
            <a:r>
              <a:rPr lang="en-US" dirty="0">
                <a:latin typeface="Times New Roman" panose="02020603050405020304" pitchFamily="18" charset="0"/>
                <a:cs typeface="+mj-cs"/>
              </a:rPr>
              <a:t>, in the range from </a:t>
            </a:r>
            <a:r>
              <a:rPr lang="en-US" sz="2900" b="1" i="1" dirty="0">
                <a:solidFill>
                  <a:srgbClr val="0033CC"/>
                </a:solidFill>
                <a:latin typeface="Times New Roman" panose="02020603050405020304" pitchFamily="18" charset="0"/>
                <a:cs typeface="+mj-cs"/>
              </a:rPr>
              <a:t>150-250 micron </a:t>
            </a:r>
            <a:r>
              <a:rPr lang="en-US" dirty="0">
                <a:latin typeface="Times New Roman" panose="02020603050405020304" pitchFamily="18" charset="0"/>
                <a:cs typeface="+mj-cs"/>
              </a:rPr>
              <a:t>for </a:t>
            </a:r>
            <a:r>
              <a:rPr lang="en-US" sz="2900" b="1" i="1" dirty="0">
                <a:solidFill>
                  <a:srgbClr val="0033CC"/>
                </a:solidFill>
                <a:latin typeface="Times New Roman" panose="02020603050405020304" pitchFamily="18" charset="0"/>
                <a:cs typeface="+mj-cs"/>
              </a:rPr>
              <a:t>single step processes.</a:t>
            </a:r>
            <a:r>
              <a:rPr lang="en-US" dirty="0" smtClean="0">
                <a:latin typeface="Times New Roman" panose="02020603050405020304" pitchFamily="18" charset="0"/>
                <a:cs typeface="+mj-cs"/>
              </a:rPr>
              <a:t> Powders </a:t>
            </a:r>
            <a:r>
              <a:rPr lang="en-US" dirty="0">
                <a:latin typeface="Times New Roman" panose="02020603050405020304" pitchFamily="18" charset="0"/>
                <a:cs typeface="+mj-cs"/>
              </a:rPr>
              <a:t>with a mean size of </a:t>
            </a:r>
            <a:r>
              <a:rPr lang="en-US" sz="2900" b="1" i="1" dirty="0">
                <a:solidFill>
                  <a:srgbClr val="0033CC"/>
                </a:solidFill>
                <a:latin typeface="Times New Roman" panose="02020603050405020304" pitchFamily="18" charset="0"/>
                <a:cs typeface="+mj-cs"/>
              </a:rPr>
              <a:t>80-90 </a:t>
            </a:r>
            <a:r>
              <a:rPr lang="en-US" sz="2900" b="1" i="1" dirty="0" smtClean="0">
                <a:solidFill>
                  <a:srgbClr val="0033CC"/>
                </a:solidFill>
                <a:latin typeface="Times New Roman" panose="02020603050405020304" pitchFamily="18" charset="0"/>
                <a:cs typeface="+mj-cs"/>
              </a:rPr>
              <a:t>micron </a:t>
            </a:r>
            <a:r>
              <a:rPr lang="en-US" dirty="0">
                <a:latin typeface="Times New Roman" panose="02020603050405020304" pitchFamily="18" charset="0"/>
                <a:cs typeface="+mj-cs"/>
              </a:rPr>
              <a:t>can only be prepared in </a:t>
            </a:r>
            <a:r>
              <a:rPr lang="en-US" sz="2900" b="1" i="1" dirty="0">
                <a:solidFill>
                  <a:srgbClr val="0033CC"/>
                </a:solidFill>
                <a:latin typeface="Times New Roman" panose="02020603050405020304" pitchFamily="18" charset="0"/>
                <a:cs typeface="+mj-cs"/>
              </a:rPr>
              <a:t>two-step installations</a:t>
            </a:r>
            <a:r>
              <a:rPr lang="en-US" dirty="0" smtClean="0">
                <a:latin typeface="Times New Roman" panose="02020603050405020304" pitchFamily="18" charset="0"/>
                <a:cs typeface="+mj-cs"/>
              </a:rPr>
              <a:t>, where </a:t>
            </a:r>
            <a:r>
              <a:rPr lang="en-US" dirty="0">
                <a:latin typeface="Times New Roman" panose="02020603050405020304" pitchFamily="18" charset="0"/>
                <a:cs typeface="+mj-cs"/>
              </a:rPr>
              <a:t>a crucible rotation speed up to </a:t>
            </a:r>
            <a:r>
              <a:rPr lang="en-US" sz="2900" b="1" i="1" dirty="0">
                <a:solidFill>
                  <a:srgbClr val="0033CC"/>
                </a:solidFill>
                <a:latin typeface="Times New Roman" panose="02020603050405020304" pitchFamily="18" charset="0"/>
                <a:cs typeface="+mj-cs"/>
              </a:rPr>
              <a:t>25,000 rpm </a:t>
            </a:r>
            <a:r>
              <a:rPr lang="en-US" dirty="0">
                <a:latin typeface="Times New Roman" panose="02020603050405020304" pitchFamily="18" charset="0"/>
                <a:cs typeface="+mj-cs"/>
              </a:rPr>
              <a:t>is feasible.</a:t>
            </a:r>
          </a:p>
          <a:p>
            <a:pPr marL="0" indent="0" algn="just">
              <a:lnSpc>
                <a:spcPct val="170000"/>
              </a:lnSpc>
              <a:buNone/>
            </a:pPr>
            <a:r>
              <a:rPr lang="en-US" dirty="0">
                <a:latin typeface="Times New Roman" panose="02020603050405020304" pitchFamily="18" charset="0"/>
                <a:cs typeface="+mj-cs"/>
              </a:rPr>
              <a:t>The main advantage of </a:t>
            </a:r>
            <a:r>
              <a:rPr lang="en-US" sz="2900" b="1" i="1" dirty="0">
                <a:solidFill>
                  <a:srgbClr val="0033CC"/>
                </a:solidFill>
                <a:latin typeface="Times New Roman" panose="02020603050405020304" pitchFamily="18" charset="0"/>
                <a:cs typeface="+mj-cs"/>
              </a:rPr>
              <a:t>single step centrifugal atomization </a:t>
            </a:r>
            <a:r>
              <a:rPr lang="en-US" dirty="0">
                <a:latin typeface="Times New Roman" panose="02020603050405020304" pitchFamily="18" charset="0"/>
                <a:cs typeface="+mj-cs"/>
              </a:rPr>
              <a:t>is that the </a:t>
            </a:r>
            <a:r>
              <a:rPr lang="en-US" sz="2900" b="1" i="1" dirty="0">
                <a:solidFill>
                  <a:srgbClr val="0033CC"/>
                </a:solidFill>
                <a:latin typeface="Times New Roman" panose="02020603050405020304" pitchFamily="18" charset="0"/>
                <a:cs typeface="+mj-cs"/>
              </a:rPr>
              <a:t>melt has no contact with ceramic crucibles or liners.</a:t>
            </a:r>
            <a:r>
              <a:rPr lang="en-US" dirty="0">
                <a:latin typeface="Times New Roman" panose="02020603050405020304" pitchFamily="18" charset="0"/>
                <a:cs typeface="+mj-cs"/>
              </a:rPr>
              <a:t> The process is therefore suitable </a:t>
            </a:r>
            <a:r>
              <a:rPr lang="en-US" dirty="0" smtClean="0">
                <a:latin typeface="Times New Roman" panose="02020603050405020304" pitchFamily="18" charset="0"/>
                <a:cs typeface="+mj-cs"/>
              </a:rPr>
              <a:t>for the </a:t>
            </a:r>
            <a:r>
              <a:rPr lang="en-US" dirty="0">
                <a:latin typeface="Times New Roman" panose="02020603050405020304" pitchFamily="18" charset="0"/>
                <a:cs typeface="+mj-cs"/>
              </a:rPr>
              <a:t>production of </a:t>
            </a:r>
            <a:r>
              <a:rPr lang="en-US" sz="2900" b="1" i="1" dirty="0">
                <a:solidFill>
                  <a:srgbClr val="0033CC"/>
                </a:solidFill>
                <a:latin typeface="Times New Roman" panose="02020603050405020304" pitchFamily="18" charset="0"/>
                <a:cs typeface="+mj-cs"/>
              </a:rPr>
              <a:t>refractory powders like tungsten</a:t>
            </a:r>
            <a:r>
              <a:rPr lang="en-US" dirty="0">
                <a:latin typeface="Times New Roman" panose="02020603050405020304" pitchFamily="18" charset="0"/>
                <a:cs typeface="+mj-cs"/>
              </a:rPr>
              <a:t>, or </a:t>
            </a:r>
            <a:r>
              <a:rPr lang="en-US" sz="2900" b="1" i="1" dirty="0">
                <a:solidFill>
                  <a:srgbClr val="0033CC"/>
                </a:solidFill>
                <a:latin typeface="Times New Roman" panose="02020603050405020304" pitchFamily="18" charset="0"/>
                <a:cs typeface="+mj-cs"/>
              </a:rPr>
              <a:t>highly reactive powders, e.g., titanium alloys</a:t>
            </a:r>
            <a:r>
              <a:rPr lang="en-US" dirty="0">
                <a:latin typeface="Times New Roman" panose="02020603050405020304" pitchFamily="18" charset="0"/>
                <a:cs typeface="+mj-cs"/>
              </a:rPr>
              <a:t>. The </a:t>
            </a:r>
            <a:r>
              <a:rPr lang="en-US" sz="2900" b="1" i="1" dirty="0">
                <a:solidFill>
                  <a:srgbClr val="0033CC"/>
                </a:solidFill>
                <a:latin typeface="Times New Roman" panose="02020603050405020304" pitchFamily="18" charset="0"/>
                <a:cs typeface="+mj-cs"/>
              </a:rPr>
              <a:t>production capacity is low </a:t>
            </a:r>
            <a:r>
              <a:rPr lang="en-US" dirty="0">
                <a:latin typeface="Times New Roman" panose="02020603050405020304" pitchFamily="18" charset="0"/>
                <a:cs typeface="+mj-cs"/>
              </a:rPr>
              <a:t>(1-6 kg </a:t>
            </a:r>
            <a:r>
              <a:rPr lang="en-US" dirty="0" smtClean="0">
                <a:latin typeface="Times New Roman" panose="02020603050405020304" pitchFamily="18" charset="0"/>
                <a:cs typeface="+mj-cs"/>
              </a:rPr>
              <a:t>min</a:t>
            </a:r>
            <a:r>
              <a:rPr lang="en-US" baseline="30000" dirty="0" smtClean="0">
                <a:latin typeface="Times New Roman" panose="02020603050405020304" pitchFamily="18" charset="0"/>
                <a:cs typeface="+mj-cs"/>
              </a:rPr>
              <a:t>-1</a:t>
            </a:r>
            <a:r>
              <a:rPr lang="en-US" dirty="0" smtClean="0">
                <a:latin typeface="Times New Roman" panose="02020603050405020304" pitchFamily="18" charset="0"/>
                <a:cs typeface="+mj-cs"/>
              </a:rPr>
              <a:t>). </a:t>
            </a:r>
            <a:r>
              <a:rPr lang="en-US" b="1" i="1" dirty="0" smtClean="0">
                <a:solidFill>
                  <a:srgbClr val="0033CC"/>
                </a:solidFill>
                <a:latin typeface="Times New Roman" panose="02020603050405020304" pitchFamily="18" charset="0"/>
                <a:cs typeface="+mj-cs"/>
              </a:rPr>
              <a:t>Two-step</a:t>
            </a:r>
            <a:r>
              <a:rPr lang="en-US" dirty="0" smtClean="0">
                <a:latin typeface="Times New Roman" panose="02020603050405020304" pitchFamily="18" charset="0"/>
                <a:cs typeface="+mj-cs"/>
              </a:rPr>
              <a:t> centrifugal atomization </a:t>
            </a:r>
            <a:r>
              <a:rPr lang="en-US" dirty="0">
                <a:latin typeface="Times New Roman" panose="02020603050405020304" pitchFamily="18" charset="0"/>
                <a:cs typeface="+mj-cs"/>
              </a:rPr>
              <a:t>is used for the production of </a:t>
            </a:r>
            <a:r>
              <a:rPr lang="en-US" sz="2900" b="1" i="1" dirty="0">
                <a:solidFill>
                  <a:srgbClr val="0033CC"/>
                </a:solidFill>
                <a:latin typeface="Times New Roman" panose="02020603050405020304" pitchFamily="18" charset="0"/>
                <a:cs typeface="+mj-cs"/>
              </a:rPr>
              <a:t>aluminium, titanium alloys, superalloys and refractory metal powders</a:t>
            </a:r>
            <a:r>
              <a:rPr lang="en-US" dirty="0">
                <a:latin typeface="Times New Roman" panose="02020603050405020304" pitchFamily="18" charset="0"/>
                <a:cs typeface="+mj-cs"/>
              </a:rPr>
              <a:t>.</a:t>
            </a:r>
            <a:endParaRPr lang="fa-IR" sz="2400" dirty="0" smtClean="0">
              <a:latin typeface="Times New Roman" panose="02020603050405020304" pitchFamily="18" charset="0"/>
              <a:cs typeface="+mj-cs"/>
            </a:endParaRPr>
          </a:p>
          <a:p>
            <a:pPr marL="0" indent="0" algn="just">
              <a:lnSpc>
                <a:spcPct val="170000"/>
              </a:lnSpc>
              <a:buNone/>
            </a:pPr>
            <a:endParaRPr lang="fa-IR" sz="2400" dirty="0">
              <a:latin typeface="Times New Roman" panose="02020603050405020304" pitchFamily="18" charset="0"/>
              <a:cs typeface="+mj-cs"/>
            </a:endParaRPr>
          </a:p>
          <a:p>
            <a:pPr marL="0" indent="0" algn="just">
              <a:lnSpc>
                <a:spcPct val="170000"/>
              </a:lnSpc>
              <a:buNone/>
            </a:pPr>
            <a:endParaRPr lang="en-US" sz="2400" dirty="0" smtClean="0">
              <a:latin typeface="Times New Roman" panose="02020603050405020304" pitchFamily="18" charset="0"/>
              <a:cs typeface="+mj-cs"/>
            </a:endParaRPr>
          </a:p>
          <a:p>
            <a:pPr marL="0" indent="0" algn="just">
              <a:lnSpc>
                <a:spcPct val="170000"/>
              </a:lnSpc>
              <a:buNone/>
            </a:pPr>
            <a:endParaRPr lang="en-US" sz="2400" dirty="0" smtClean="0">
              <a:latin typeface="Times New Roman" panose="02020603050405020304" pitchFamily="18" charset="0"/>
              <a:cs typeface="+mj-cs"/>
            </a:endParaRPr>
          </a:p>
          <a:p>
            <a:pPr marL="0" indent="0" algn="just">
              <a:lnSpc>
                <a:spcPct val="170000"/>
              </a:lnSpc>
              <a:buNone/>
            </a:pPr>
            <a:endParaRPr lang="en-US" sz="2400" dirty="0" smtClean="0">
              <a:latin typeface="Times New Roman" panose="02020603050405020304" pitchFamily="18" charset="0"/>
              <a:cs typeface="+mj-cs"/>
            </a:endParaRPr>
          </a:p>
          <a:p>
            <a:pPr marL="0" indent="0" algn="just">
              <a:lnSpc>
                <a:spcPct val="17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62</a:t>
            </a:fld>
            <a:endParaRPr lang="fa-IR" dirty="0"/>
          </a:p>
        </p:txBody>
      </p:sp>
      <p:pic>
        <p:nvPicPr>
          <p:cNvPr id="5" name="Picture 4"/>
          <p:cNvPicPr>
            <a:picLocks noChangeAspect="1"/>
          </p:cNvPicPr>
          <p:nvPr/>
        </p:nvPicPr>
        <p:blipFill rotWithShape="1">
          <a:blip r:embed="rId2"/>
          <a:srcRect l="36434" t="9402" r="10038" b="86185"/>
          <a:stretch/>
        </p:blipFill>
        <p:spPr>
          <a:xfrm>
            <a:off x="7133931" y="329683"/>
            <a:ext cx="5007269" cy="606233"/>
          </a:xfrm>
          <a:prstGeom prst="rect">
            <a:avLst/>
          </a:prstGeom>
          <a:ln w="38100">
            <a:solidFill>
              <a:schemeClr val="tx1"/>
            </a:solidFill>
          </a:ln>
        </p:spPr>
      </p:pic>
    </p:spTree>
    <p:extLst>
      <p:ext uri="{BB962C8B-B14F-4D97-AF65-F5344CB8AC3E}">
        <p14:creationId xmlns:p14="http://schemas.microsoft.com/office/powerpoint/2010/main" val="385815966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rmAutofit fontScale="85000" lnSpcReduction="10000"/>
          </a:bodyPr>
          <a:lstStyle/>
          <a:p>
            <a:pPr marL="0" indent="0" algn="just">
              <a:lnSpc>
                <a:spcPct val="150000"/>
              </a:lnSpc>
              <a:buNone/>
            </a:pPr>
            <a:r>
              <a:rPr lang="en-US" i="1" dirty="0">
                <a:latin typeface="Times New Roman" panose="02020603050405020304" pitchFamily="18" charset="0"/>
              </a:rPr>
              <a:t>Vacuum </a:t>
            </a:r>
            <a:r>
              <a:rPr lang="en-US" i="1" dirty="0" smtClean="0">
                <a:latin typeface="Times New Roman" panose="02020603050405020304" pitchFamily="18" charset="0"/>
              </a:rPr>
              <a:t>Atomization</a:t>
            </a:r>
            <a:endParaRPr lang="en-US" i="1" dirty="0">
              <a:latin typeface="Times New Roman" panose="02020603050405020304" pitchFamily="18" charset="0"/>
            </a:endParaRPr>
          </a:p>
          <a:p>
            <a:pPr marL="0" indent="0" algn="just">
              <a:lnSpc>
                <a:spcPct val="150000"/>
              </a:lnSpc>
              <a:buNone/>
            </a:pPr>
            <a:r>
              <a:rPr lang="en-US" dirty="0">
                <a:latin typeface="Times New Roman" panose="02020603050405020304" pitchFamily="18" charset="0"/>
              </a:rPr>
              <a:t>The </a:t>
            </a:r>
            <a:r>
              <a:rPr lang="en-US" b="1" i="1" dirty="0">
                <a:solidFill>
                  <a:srgbClr val="CC00CC"/>
                </a:solidFill>
                <a:latin typeface="Times New Roman" panose="02020603050405020304" pitchFamily="18" charset="0"/>
              </a:rPr>
              <a:t>vacuum </a:t>
            </a:r>
            <a:r>
              <a:rPr lang="en-US" b="1" i="1" dirty="0" smtClean="0">
                <a:solidFill>
                  <a:srgbClr val="CC00CC"/>
                </a:solidFill>
                <a:latin typeface="Times New Roman" panose="02020603050405020304" pitchFamily="18" charset="0"/>
              </a:rPr>
              <a:t>atomization </a:t>
            </a:r>
            <a:r>
              <a:rPr lang="en-US" b="1" i="1" dirty="0">
                <a:solidFill>
                  <a:srgbClr val="CC00CC"/>
                </a:solidFill>
                <a:latin typeface="Times New Roman" panose="02020603050405020304" pitchFamily="18" charset="0"/>
              </a:rPr>
              <a:t>or melt explosion technique </a:t>
            </a:r>
            <a:r>
              <a:rPr lang="en-US" dirty="0" smtClean="0">
                <a:latin typeface="Times New Roman" panose="02020603050405020304" pitchFamily="18" charset="0"/>
              </a:rPr>
              <a:t>utilizes </a:t>
            </a:r>
            <a:r>
              <a:rPr lang="en-US" dirty="0">
                <a:latin typeface="Times New Roman" panose="02020603050405020304" pitchFamily="18" charset="0"/>
              </a:rPr>
              <a:t>the </a:t>
            </a:r>
            <a:r>
              <a:rPr lang="en-US" b="1" i="1" dirty="0">
                <a:solidFill>
                  <a:srgbClr val="CC00CC"/>
                </a:solidFill>
                <a:latin typeface="Times New Roman" panose="02020603050405020304" pitchFamily="18" charset="0"/>
              </a:rPr>
              <a:t>pressure dependence of gas solubility in metal melts</a:t>
            </a:r>
            <a:r>
              <a:rPr lang="en-US" dirty="0">
                <a:latin typeface="Times New Roman" panose="02020603050405020304" pitchFamily="18" charset="0"/>
              </a:rPr>
              <a:t>. After </a:t>
            </a:r>
            <a:r>
              <a:rPr lang="en-US" b="1" i="1" dirty="0" smtClean="0">
                <a:solidFill>
                  <a:srgbClr val="FF0066"/>
                </a:solidFill>
                <a:latin typeface="Times New Roman" panose="02020603050405020304" pitchFamily="18" charset="0"/>
              </a:rPr>
              <a:t>vacuum induction </a:t>
            </a:r>
            <a:r>
              <a:rPr lang="en-US" b="1" i="1" dirty="0">
                <a:solidFill>
                  <a:srgbClr val="FF0066"/>
                </a:solidFill>
                <a:latin typeface="Times New Roman" panose="02020603050405020304" pitchFamily="18" charset="0"/>
              </a:rPr>
              <a:t>melting, </a:t>
            </a:r>
            <a:r>
              <a:rPr lang="en-US" b="1" i="1" dirty="0" smtClean="0">
                <a:solidFill>
                  <a:srgbClr val="FF0066"/>
                </a:solidFill>
                <a:latin typeface="Times New Roman" panose="02020603050405020304" pitchFamily="18" charset="0"/>
              </a:rPr>
              <a:t>the melt </a:t>
            </a:r>
            <a:r>
              <a:rPr lang="en-US" b="1" i="1" dirty="0">
                <a:solidFill>
                  <a:srgbClr val="FF0066"/>
                </a:solidFill>
                <a:latin typeface="Times New Roman" panose="02020603050405020304" pitchFamily="18" charset="0"/>
              </a:rPr>
              <a:t>is saturated at an enhanced pressure (1-3 MPa) with a gas, usually </a:t>
            </a:r>
            <a:r>
              <a:rPr lang="en-US" b="1" i="1" dirty="0" smtClean="0">
                <a:solidFill>
                  <a:srgbClr val="FF0066"/>
                </a:solidFill>
                <a:latin typeface="Times New Roman" panose="02020603050405020304" pitchFamily="18" charset="0"/>
              </a:rPr>
              <a:t>hydrogen</a:t>
            </a:r>
            <a:r>
              <a:rPr lang="en-US" dirty="0" smtClean="0">
                <a:latin typeface="Times New Roman" panose="02020603050405020304" pitchFamily="18" charset="0"/>
              </a:rPr>
              <a:t>. </a:t>
            </a:r>
            <a:r>
              <a:rPr lang="en-US" b="1" i="1" dirty="0" smtClean="0">
                <a:solidFill>
                  <a:srgbClr val="FF0066"/>
                </a:solidFill>
                <a:latin typeface="Times New Roman" panose="02020603050405020304" pitchFamily="18" charset="0"/>
              </a:rPr>
              <a:t>A ceramic </a:t>
            </a:r>
            <a:r>
              <a:rPr lang="en-US" b="1" i="1" dirty="0">
                <a:solidFill>
                  <a:srgbClr val="FF0066"/>
                </a:solidFill>
                <a:latin typeface="Times New Roman" panose="02020603050405020304" pitchFamily="18" charset="0"/>
              </a:rPr>
              <a:t>nozzle </a:t>
            </a:r>
            <a:r>
              <a:rPr lang="en-US" b="1" i="1" dirty="0" smtClean="0">
                <a:solidFill>
                  <a:srgbClr val="FF0066"/>
                </a:solidFill>
                <a:latin typeface="Times New Roman" panose="02020603050405020304" pitchFamily="18" charset="0"/>
              </a:rPr>
              <a:t>system is </a:t>
            </a:r>
            <a:r>
              <a:rPr lang="en-US" b="1" i="1" dirty="0">
                <a:solidFill>
                  <a:srgbClr val="FF0066"/>
                </a:solidFill>
                <a:latin typeface="Times New Roman" panose="02020603050405020304" pitchFamily="18" charset="0"/>
              </a:rPr>
              <a:t>then immersed into the melt to connect it to </a:t>
            </a:r>
            <a:r>
              <a:rPr lang="en-US" b="1" i="1" dirty="0" smtClean="0">
                <a:solidFill>
                  <a:srgbClr val="FF0066"/>
                </a:solidFill>
                <a:latin typeface="Times New Roman" panose="02020603050405020304" pitchFamily="18" charset="0"/>
              </a:rPr>
              <a:t>the evacuated atomization </a:t>
            </a:r>
            <a:r>
              <a:rPr lang="en-US" b="1" i="1" dirty="0">
                <a:solidFill>
                  <a:srgbClr val="FF0066"/>
                </a:solidFill>
                <a:latin typeface="Times New Roman" panose="02020603050405020304" pitchFamily="18" charset="0"/>
              </a:rPr>
              <a:t>chamber. The gas is spontaneously released and </a:t>
            </a:r>
            <a:r>
              <a:rPr lang="en-US" b="1" i="1" dirty="0" smtClean="0">
                <a:solidFill>
                  <a:srgbClr val="FF0066"/>
                </a:solidFill>
                <a:latin typeface="Times New Roman" panose="02020603050405020304" pitchFamily="18" charset="0"/>
              </a:rPr>
              <a:t>breaks the </a:t>
            </a:r>
            <a:r>
              <a:rPr lang="en-US" b="1" i="1" dirty="0">
                <a:solidFill>
                  <a:srgbClr val="FF0066"/>
                </a:solidFill>
                <a:latin typeface="Times New Roman" panose="02020603050405020304" pitchFamily="18" charset="0"/>
              </a:rPr>
              <a:t>melt stream down into droplets. </a:t>
            </a:r>
            <a:r>
              <a:rPr lang="en-US" dirty="0">
                <a:latin typeface="Times New Roman" panose="02020603050405020304" pitchFamily="18" charset="0"/>
              </a:rPr>
              <a:t>The resulting </a:t>
            </a:r>
            <a:r>
              <a:rPr lang="en-US" b="1" i="1" dirty="0">
                <a:solidFill>
                  <a:srgbClr val="00CC00"/>
                </a:solidFill>
                <a:latin typeface="Times New Roman" panose="02020603050405020304" pitchFamily="18" charset="0"/>
              </a:rPr>
              <a:t>powder morphology</a:t>
            </a:r>
            <a:r>
              <a:rPr lang="en-US" dirty="0">
                <a:latin typeface="Times New Roman" panose="02020603050405020304" pitchFamily="18" charset="0"/>
              </a:rPr>
              <a:t> is </a:t>
            </a:r>
            <a:r>
              <a:rPr lang="en-US" dirty="0" smtClean="0">
                <a:latin typeface="Times New Roman" panose="02020603050405020304" pitchFamily="18" charset="0"/>
              </a:rPr>
              <a:t>similar to </a:t>
            </a:r>
            <a:r>
              <a:rPr lang="en-US" dirty="0">
                <a:latin typeface="Times New Roman" panose="02020603050405020304" pitchFamily="18" charset="0"/>
              </a:rPr>
              <a:t>inert </a:t>
            </a:r>
            <a:r>
              <a:rPr lang="en-US" b="1" i="1" dirty="0">
                <a:solidFill>
                  <a:srgbClr val="00CC00"/>
                </a:solidFill>
                <a:latin typeface="Times New Roman" panose="02020603050405020304" pitchFamily="18" charset="0"/>
              </a:rPr>
              <a:t>gas atomized powders </a:t>
            </a:r>
            <a:r>
              <a:rPr lang="en-US" dirty="0">
                <a:latin typeface="Times New Roman" panose="02020603050405020304" pitchFamily="18" charset="0"/>
              </a:rPr>
              <a:t>in both particle </a:t>
            </a:r>
            <a:r>
              <a:rPr lang="en-US" b="1" i="1" dirty="0">
                <a:solidFill>
                  <a:srgbClr val="00CC00"/>
                </a:solidFill>
                <a:latin typeface="Times New Roman" panose="02020603050405020304" pitchFamily="18" charset="0"/>
              </a:rPr>
              <a:t>shape and size distribution.</a:t>
            </a:r>
            <a:endParaRPr lang="fa-IR" b="1" i="1" dirty="0">
              <a:solidFill>
                <a:srgbClr val="00CC00"/>
              </a:solidFill>
              <a:latin typeface="Times New Roman" panose="02020603050405020304" pitchFamily="18" charset="0"/>
            </a:endParaRPr>
          </a:p>
          <a:p>
            <a:pPr marL="0" indent="0" algn="just">
              <a:lnSpc>
                <a:spcPct val="150000"/>
              </a:lnSpc>
              <a:buNone/>
            </a:pPr>
            <a:endParaRPr lang="fa-IR" sz="2400" dirty="0">
              <a:latin typeface="Times New Roman" panose="02020603050405020304" pitchFamily="18" charset="0"/>
              <a:cs typeface="+mj-cs"/>
            </a:endParaRPr>
          </a:p>
          <a:p>
            <a:pPr marL="0" indent="0" algn="just">
              <a:lnSpc>
                <a:spcPct val="150000"/>
              </a:lnSpc>
              <a:buNone/>
            </a:pPr>
            <a:r>
              <a:rPr lang="en-US" sz="2400" b="1" i="1" dirty="0">
                <a:solidFill>
                  <a:srgbClr val="00CCFF"/>
                </a:solidFill>
                <a:latin typeface="Times New Roman" panose="02020603050405020304" pitchFamily="18" charset="0"/>
              </a:rPr>
              <a:t>Vacuum induction melting (VIM) utilizes electric currents to melt metal within a </a:t>
            </a:r>
            <a:r>
              <a:rPr lang="en-US" sz="2400" b="1" i="1" dirty="0" smtClean="0">
                <a:solidFill>
                  <a:srgbClr val="00CCFF"/>
                </a:solidFill>
                <a:latin typeface="Times New Roman" panose="02020603050405020304" pitchFamily="18" charset="0"/>
              </a:rPr>
              <a:t>vacuum.</a:t>
            </a:r>
            <a:endParaRPr lang="en-US" sz="2000" b="1" i="1" dirty="0">
              <a:solidFill>
                <a:srgbClr val="00CCFF"/>
              </a:solidFill>
              <a:latin typeface="Times New Roman" panose="02020603050405020304" pitchFamily="18" charset="0"/>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63</a:t>
            </a:fld>
            <a:endParaRPr lang="fa-IR" dirty="0"/>
          </a:p>
        </p:txBody>
      </p:sp>
    </p:spTree>
    <p:extLst>
      <p:ext uri="{BB962C8B-B14F-4D97-AF65-F5344CB8AC3E}">
        <p14:creationId xmlns:p14="http://schemas.microsoft.com/office/powerpoint/2010/main" val="29907857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2" y="925158"/>
            <a:ext cx="11833412" cy="3593054"/>
          </a:xfrm>
        </p:spPr>
        <p:txBody>
          <a:bodyPr>
            <a:normAutofit fontScale="70000" lnSpcReduction="20000"/>
          </a:bodyPr>
          <a:lstStyle/>
          <a:p>
            <a:pPr marL="0" indent="0" algn="just">
              <a:lnSpc>
                <a:spcPct val="150000"/>
              </a:lnSpc>
              <a:buNone/>
            </a:pPr>
            <a:r>
              <a:rPr lang="en-US" i="1" dirty="0">
                <a:latin typeface="Times New Roman" panose="02020603050405020304" pitchFamily="18" charset="0"/>
              </a:rPr>
              <a:t>Solidification and Cooling</a:t>
            </a:r>
          </a:p>
          <a:p>
            <a:pPr marL="0" indent="0" algn="just">
              <a:lnSpc>
                <a:spcPct val="150000"/>
              </a:lnSpc>
              <a:buNone/>
            </a:pPr>
            <a:r>
              <a:rPr lang="en-US" dirty="0">
                <a:latin typeface="Times New Roman" panose="02020603050405020304" pitchFamily="18" charset="0"/>
              </a:rPr>
              <a:t>Depending on the </a:t>
            </a:r>
            <a:r>
              <a:rPr lang="en-US" b="1" i="1" dirty="0">
                <a:solidFill>
                  <a:srgbClr val="FF0000"/>
                </a:solidFill>
                <a:latin typeface="Times New Roman" panose="02020603050405020304" pitchFamily="18" charset="0"/>
              </a:rPr>
              <a:t>different mechanisms of heat transfer </a:t>
            </a:r>
            <a:r>
              <a:rPr lang="en-US" dirty="0">
                <a:latin typeface="Times New Roman" panose="02020603050405020304" pitchFamily="18" charset="0"/>
              </a:rPr>
              <a:t>(see Table 2.1), </a:t>
            </a:r>
            <a:r>
              <a:rPr lang="en-US" dirty="0" smtClean="0">
                <a:latin typeface="Times New Roman" panose="02020603050405020304" pitchFamily="18" charset="0"/>
              </a:rPr>
              <a:t>the processes </a:t>
            </a:r>
            <a:r>
              <a:rPr lang="en-US" dirty="0">
                <a:latin typeface="Times New Roman" panose="02020603050405020304" pitchFamily="18" charset="0"/>
              </a:rPr>
              <a:t>described above lead to </a:t>
            </a:r>
            <a:r>
              <a:rPr lang="en-US" sz="2900" b="1" i="1" dirty="0">
                <a:solidFill>
                  <a:srgbClr val="FF0000"/>
                </a:solidFill>
                <a:latin typeface="Times New Roman" panose="02020603050405020304" pitchFamily="18" charset="0"/>
              </a:rPr>
              <a:t>different cooling rates</a:t>
            </a:r>
            <a:r>
              <a:rPr lang="en-US" dirty="0">
                <a:latin typeface="Times New Roman" panose="02020603050405020304" pitchFamily="18" charset="0"/>
              </a:rPr>
              <a:t>. The cooling rate </a:t>
            </a:r>
            <a:r>
              <a:rPr lang="en-US" dirty="0" smtClean="0">
                <a:latin typeface="Times New Roman" panose="02020603050405020304" pitchFamily="18" charset="0"/>
              </a:rPr>
              <a:t>itself determines </a:t>
            </a:r>
            <a:r>
              <a:rPr lang="en-US" b="1" i="1" dirty="0">
                <a:solidFill>
                  <a:srgbClr val="FF0000"/>
                </a:solidFill>
                <a:latin typeface="Times New Roman" panose="02020603050405020304" pitchFamily="18" charset="0"/>
              </a:rPr>
              <a:t>the powder particle shape, its microstructure and, in </a:t>
            </a:r>
            <a:r>
              <a:rPr lang="en-US" b="1" i="1" dirty="0" smtClean="0">
                <a:solidFill>
                  <a:srgbClr val="FF0000"/>
                </a:solidFill>
                <a:latin typeface="Times New Roman" panose="02020603050405020304" pitchFamily="18" charset="0"/>
              </a:rPr>
              <a:t>combination with </a:t>
            </a:r>
            <a:r>
              <a:rPr lang="en-US" b="1" i="1" dirty="0">
                <a:solidFill>
                  <a:srgbClr val="FF0000"/>
                </a:solidFill>
                <a:latin typeface="Times New Roman" panose="02020603050405020304" pitchFamily="18" charset="0"/>
              </a:rPr>
              <a:t>the in-flight speed, the dimensions of the </a:t>
            </a:r>
            <a:r>
              <a:rPr lang="en-US" b="1" i="1" dirty="0" smtClean="0">
                <a:solidFill>
                  <a:srgbClr val="FF0000"/>
                </a:solidFill>
                <a:latin typeface="Times New Roman" panose="02020603050405020304" pitchFamily="18" charset="0"/>
              </a:rPr>
              <a:t>atomization chamber</a:t>
            </a:r>
            <a:r>
              <a:rPr lang="en-US" dirty="0" smtClean="0">
                <a:latin typeface="Times New Roman" panose="02020603050405020304" pitchFamily="18" charset="0"/>
              </a:rPr>
              <a:t>. Figure </a:t>
            </a:r>
            <a:r>
              <a:rPr lang="en-US" dirty="0">
                <a:latin typeface="Times New Roman" panose="02020603050405020304" pitchFamily="18" charset="0"/>
              </a:rPr>
              <a:t>2.17 gives an order of magnitude overview of the cooling </a:t>
            </a:r>
            <a:r>
              <a:rPr lang="en-US" dirty="0" smtClean="0">
                <a:latin typeface="Times New Roman" panose="02020603050405020304" pitchFamily="18" charset="0"/>
              </a:rPr>
              <a:t>rates achieved </a:t>
            </a:r>
            <a:r>
              <a:rPr lang="en-US" dirty="0">
                <a:latin typeface="Times New Roman" panose="02020603050405020304" pitchFamily="18" charset="0"/>
              </a:rPr>
              <a:t>by the different methods. Cooling occurs by heat transfer via </a:t>
            </a:r>
            <a:r>
              <a:rPr lang="en-US" dirty="0" smtClean="0">
                <a:latin typeface="Times New Roman" panose="02020603050405020304" pitchFamily="18" charset="0"/>
              </a:rPr>
              <a:t>radiation and </a:t>
            </a:r>
            <a:r>
              <a:rPr lang="en-US" dirty="0">
                <a:latin typeface="Times New Roman" panose="02020603050405020304" pitchFamily="18" charset="0"/>
              </a:rPr>
              <a:t>heat flow through the medium which is </a:t>
            </a:r>
            <a:r>
              <a:rPr lang="en-US" dirty="0" smtClean="0">
                <a:latin typeface="Times New Roman" panose="02020603050405020304" pitchFamily="18" charset="0"/>
              </a:rPr>
              <a:t>in contact </a:t>
            </a:r>
            <a:r>
              <a:rPr lang="en-US" dirty="0">
                <a:latin typeface="Times New Roman" panose="02020603050405020304" pitchFamily="18" charset="0"/>
              </a:rPr>
              <a:t>with the melt. </a:t>
            </a:r>
            <a:r>
              <a:rPr lang="en-US" b="1" i="1" dirty="0">
                <a:solidFill>
                  <a:srgbClr val="FF0000"/>
                </a:solidFill>
                <a:latin typeface="Times New Roman" panose="02020603050405020304" pitchFamily="18" charset="0"/>
              </a:rPr>
              <a:t>The </a:t>
            </a:r>
            <a:r>
              <a:rPr lang="en-US" b="1" i="1" dirty="0" smtClean="0">
                <a:solidFill>
                  <a:srgbClr val="FF0000"/>
                </a:solidFill>
                <a:latin typeface="Times New Roman" panose="02020603050405020304" pitchFamily="18" charset="0"/>
              </a:rPr>
              <a:t>melt volume</a:t>
            </a:r>
            <a:r>
              <a:rPr lang="en-US" b="1" i="1" dirty="0">
                <a:solidFill>
                  <a:srgbClr val="FF0000"/>
                </a:solidFill>
                <a:latin typeface="Times New Roman" panose="02020603050405020304" pitchFamily="18" charset="0"/>
              </a:rPr>
              <a:t>, together with the heat flow, determines the cooling rate during </a:t>
            </a:r>
            <a:r>
              <a:rPr lang="en-US" b="1" i="1" dirty="0" smtClean="0">
                <a:solidFill>
                  <a:srgbClr val="FF0000"/>
                </a:solidFill>
                <a:latin typeface="Times New Roman" panose="02020603050405020304" pitchFamily="18" charset="0"/>
              </a:rPr>
              <a:t>solidification. </a:t>
            </a:r>
            <a:r>
              <a:rPr lang="en-US" b="1" i="1" dirty="0" smtClean="0">
                <a:solidFill>
                  <a:srgbClr val="CC00CC"/>
                </a:solidFill>
                <a:latin typeface="Times New Roman" panose="02020603050405020304" pitchFamily="18" charset="0"/>
              </a:rPr>
              <a:t>Small </a:t>
            </a:r>
            <a:r>
              <a:rPr lang="en-US" b="1" i="1" dirty="0">
                <a:solidFill>
                  <a:srgbClr val="CC00CC"/>
                </a:solidFill>
                <a:latin typeface="Times New Roman" panose="02020603050405020304" pitchFamily="18" charset="0"/>
              </a:rPr>
              <a:t>melt volumes </a:t>
            </a:r>
            <a:r>
              <a:rPr lang="en-US" b="1" i="1" dirty="0" err="1">
                <a:solidFill>
                  <a:srgbClr val="CC00CC"/>
                </a:solidFill>
                <a:latin typeface="Times New Roman" panose="02020603050405020304" pitchFamily="18" charset="0"/>
              </a:rPr>
              <a:t>favour</a:t>
            </a:r>
            <a:r>
              <a:rPr lang="en-US" b="1" i="1" dirty="0">
                <a:solidFill>
                  <a:srgbClr val="CC00CC"/>
                </a:solidFill>
                <a:latin typeface="Times New Roman" panose="02020603050405020304" pitchFamily="18" charset="0"/>
              </a:rPr>
              <a:t> rapid cooling</a:t>
            </a:r>
            <a:r>
              <a:rPr lang="en-US" dirty="0">
                <a:latin typeface="Times New Roman" panose="02020603050405020304" pitchFamily="18" charset="0"/>
              </a:rPr>
              <a:t>. </a:t>
            </a:r>
            <a:r>
              <a:rPr lang="en-US" b="1" i="1" dirty="0" smtClean="0">
                <a:solidFill>
                  <a:srgbClr val="CC00CC"/>
                </a:solidFill>
                <a:latin typeface="Times New Roman" panose="02020603050405020304" pitchFamily="18" charset="0"/>
              </a:rPr>
              <a:t>Atomization </a:t>
            </a:r>
            <a:r>
              <a:rPr lang="en-US" b="1" i="1" dirty="0">
                <a:solidFill>
                  <a:srgbClr val="CC00CC"/>
                </a:solidFill>
                <a:latin typeface="Times New Roman" panose="02020603050405020304" pitchFamily="18" charset="0"/>
              </a:rPr>
              <a:t>under </a:t>
            </a:r>
            <a:r>
              <a:rPr lang="en-US" b="1" i="1" dirty="0" smtClean="0">
                <a:solidFill>
                  <a:srgbClr val="CC00CC"/>
                </a:solidFill>
                <a:latin typeface="Times New Roman" panose="02020603050405020304" pitchFamily="18" charset="0"/>
              </a:rPr>
              <a:t>vacuum or </a:t>
            </a:r>
            <a:r>
              <a:rPr lang="en-US" b="1" i="1" dirty="0">
                <a:solidFill>
                  <a:srgbClr val="CC00CC"/>
                </a:solidFill>
                <a:latin typeface="Times New Roman" panose="02020603050405020304" pitchFamily="18" charset="0"/>
              </a:rPr>
              <a:t>reduced pressure conditions results in relatively low cooling rates</a:t>
            </a:r>
            <a:r>
              <a:rPr lang="en-US" dirty="0">
                <a:latin typeface="Times New Roman" panose="02020603050405020304" pitchFamily="18" charset="0"/>
              </a:rPr>
              <a:t>.</a:t>
            </a: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a:xfrm>
            <a:off x="5456778" y="6492875"/>
            <a:ext cx="2743200" cy="365125"/>
          </a:xfrm>
        </p:spPr>
        <p:txBody>
          <a:bodyPr/>
          <a:lstStyle/>
          <a:p>
            <a:fld id="{37665642-A9B0-447A-BA52-3294FC8182FA}" type="slidenum">
              <a:rPr lang="fa-IR" smtClean="0"/>
              <a:t>64</a:t>
            </a:fld>
            <a:endParaRPr lang="fa-IR" dirty="0"/>
          </a:p>
        </p:txBody>
      </p:sp>
      <p:pic>
        <p:nvPicPr>
          <p:cNvPr id="6" name="Picture 5"/>
          <p:cNvPicPr>
            <a:picLocks noChangeAspect="1"/>
          </p:cNvPicPr>
          <p:nvPr/>
        </p:nvPicPr>
        <p:blipFill>
          <a:blip r:embed="rId2"/>
          <a:stretch>
            <a:fillRect/>
          </a:stretch>
        </p:blipFill>
        <p:spPr>
          <a:xfrm rot="5400000">
            <a:off x="3130537" y="1511698"/>
            <a:ext cx="2140648" cy="8057478"/>
          </a:xfrm>
          <a:prstGeom prst="rect">
            <a:avLst/>
          </a:prstGeom>
        </p:spPr>
      </p:pic>
      <p:pic>
        <p:nvPicPr>
          <p:cNvPr id="7" name="Picture 6"/>
          <p:cNvPicPr>
            <a:picLocks noChangeAspect="1"/>
          </p:cNvPicPr>
          <p:nvPr/>
        </p:nvPicPr>
        <p:blipFill>
          <a:blip r:embed="rId3"/>
          <a:stretch>
            <a:fillRect/>
          </a:stretch>
        </p:blipFill>
        <p:spPr>
          <a:xfrm>
            <a:off x="8553615" y="4272243"/>
            <a:ext cx="3559924" cy="2466602"/>
          </a:xfrm>
          <a:prstGeom prst="rect">
            <a:avLst/>
          </a:prstGeom>
        </p:spPr>
      </p:pic>
    </p:spTree>
    <p:extLst>
      <p:ext uri="{BB962C8B-B14F-4D97-AF65-F5344CB8AC3E}">
        <p14:creationId xmlns:p14="http://schemas.microsoft.com/office/powerpoint/2010/main" val="87828272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rmAutofit fontScale="85000" lnSpcReduction="20000"/>
          </a:bodyPr>
          <a:lstStyle/>
          <a:p>
            <a:pPr marL="0" indent="0" algn="just">
              <a:lnSpc>
                <a:spcPct val="150000"/>
              </a:lnSpc>
              <a:buNone/>
            </a:pPr>
            <a:r>
              <a:rPr lang="en-US" dirty="0">
                <a:latin typeface="Times New Roman" panose="02020603050405020304" pitchFamily="18" charset="0"/>
              </a:rPr>
              <a:t>The </a:t>
            </a:r>
            <a:r>
              <a:rPr lang="en-US" b="1" i="1" dirty="0">
                <a:solidFill>
                  <a:srgbClr val="00CCFF"/>
                </a:solidFill>
                <a:latin typeface="Times New Roman" panose="02020603050405020304" pitchFamily="18" charset="0"/>
              </a:rPr>
              <a:t>microstructure of the powder particles is determined by nucleation </a:t>
            </a:r>
            <a:r>
              <a:rPr lang="en-US" b="1" i="1" dirty="0" smtClean="0">
                <a:solidFill>
                  <a:srgbClr val="00CCFF"/>
                </a:solidFill>
                <a:latin typeface="Times New Roman" panose="02020603050405020304" pitchFamily="18" charset="0"/>
              </a:rPr>
              <a:t>and growth </a:t>
            </a:r>
            <a:r>
              <a:rPr lang="en-US" b="1" i="1" dirty="0">
                <a:solidFill>
                  <a:srgbClr val="00CCFF"/>
                </a:solidFill>
                <a:latin typeface="Times New Roman" panose="02020603050405020304" pitchFamily="18" charset="0"/>
              </a:rPr>
              <a:t>factors</a:t>
            </a:r>
            <a:r>
              <a:rPr lang="en-US" dirty="0">
                <a:latin typeface="Times New Roman" panose="02020603050405020304" pitchFamily="18" charset="0"/>
              </a:rPr>
              <a:t>. After nucleation has occurred, the </a:t>
            </a:r>
            <a:r>
              <a:rPr lang="en-US" b="1" i="1" dirty="0" smtClean="0">
                <a:solidFill>
                  <a:srgbClr val="00CCFF"/>
                </a:solidFill>
                <a:latin typeface="Times New Roman" panose="02020603050405020304" pitchFamily="18" charset="0"/>
              </a:rPr>
              <a:t>relation of the growth rate </a:t>
            </a:r>
            <a:r>
              <a:rPr lang="en-US" b="1" i="1" dirty="0">
                <a:solidFill>
                  <a:srgbClr val="00CCFF"/>
                </a:solidFill>
                <a:latin typeface="Times New Roman" panose="02020603050405020304" pitchFamily="18" charset="0"/>
              </a:rPr>
              <a:t>of the solid from the liquid and the diffusion rate in the liquid determines the microstructure</a:t>
            </a:r>
            <a:r>
              <a:rPr lang="en-US" dirty="0">
                <a:latin typeface="Times New Roman" panose="02020603050405020304" pitchFamily="18" charset="0"/>
              </a:rPr>
              <a:t>. </a:t>
            </a:r>
            <a:r>
              <a:rPr lang="en-US" b="1" i="1" dirty="0">
                <a:solidFill>
                  <a:srgbClr val="FF0066"/>
                </a:solidFill>
                <a:latin typeface="Times New Roman" panose="02020603050405020304" pitchFamily="18" charset="0"/>
              </a:rPr>
              <a:t>A large undercooling increases the growth/diffusion ratio </a:t>
            </a:r>
            <a:r>
              <a:rPr lang="en-US" b="1" i="1" dirty="0" smtClean="0">
                <a:solidFill>
                  <a:srgbClr val="FF0066"/>
                </a:solidFill>
                <a:latin typeface="Times New Roman" panose="02020603050405020304" pitchFamily="18" charset="0"/>
              </a:rPr>
              <a:t>and </a:t>
            </a:r>
            <a:r>
              <a:rPr lang="en-US" b="1" i="1" dirty="0" err="1" smtClean="0">
                <a:solidFill>
                  <a:srgbClr val="FF0066"/>
                </a:solidFill>
                <a:latin typeface="Times New Roman" panose="02020603050405020304" pitchFamily="18" charset="0"/>
              </a:rPr>
              <a:t>favours</a:t>
            </a:r>
            <a:r>
              <a:rPr lang="en-US" b="1" i="1" dirty="0" smtClean="0">
                <a:solidFill>
                  <a:srgbClr val="FF0066"/>
                </a:solidFill>
                <a:latin typeface="Times New Roman" panose="02020603050405020304" pitchFamily="18" charset="0"/>
              </a:rPr>
              <a:t> </a:t>
            </a:r>
            <a:r>
              <a:rPr lang="en-US" b="1" i="1" dirty="0">
                <a:solidFill>
                  <a:srgbClr val="FF0066"/>
                </a:solidFill>
                <a:latin typeface="Times New Roman" panose="02020603050405020304" pitchFamily="18" charset="0"/>
              </a:rPr>
              <a:t>uniform crystal structures. </a:t>
            </a:r>
            <a:r>
              <a:rPr lang="en-US" dirty="0">
                <a:latin typeface="Times New Roman" panose="02020603050405020304" pitchFamily="18" charset="0"/>
              </a:rPr>
              <a:t>Low growth/ diffusion ratios result in </a:t>
            </a:r>
            <a:r>
              <a:rPr lang="en-US" dirty="0" smtClean="0">
                <a:latin typeface="Times New Roman" panose="02020603050405020304" pitchFamily="18" charset="0"/>
              </a:rPr>
              <a:t>dendritic microstructures </a:t>
            </a:r>
            <a:r>
              <a:rPr lang="en-US" dirty="0">
                <a:latin typeface="Times New Roman" panose="02020603050405020304" pitchFamily="18" charset="0"/>
              </a:rPr>
              <a:t>as a consequence of segregation. For many common </a:t>
            </a:r>
            <a:r>
              <a:rPr lang="en-US" dirty="0" smtClean="0">
                <a:latin typeface="Times New Roman" panose="02020603050405020304" pitchFamily="18" charset="0"/>
              </a:rPr>
              <a:t>alloys the </a:t>
            </a:r>
            <a:r>
              <a:rPr lang="en-US" dirty="0">
                <a:latin typeface="Times New Roman" panose="02020603050405020304" pitchFamily="18" charset="0"/>
              </a:rPr>
              <a:t>transition from dendritic to cellular microstructure occurs at a cooling </a:t>
            </a:r>
            <a:r>
              <a:rPr lang="en-US" dirty="0" smtClean="0">
                <a:latin typeface="Times New Roman" panose="02020603050405020304" pitchFamily="18" charset="0"/>
              </a:rPr>
              <a:t>rate of </a:t>
            </a:r>
            <a:r>
              <a:rPr lang="en-US" dirty="0">
                <a:latin typeface="Times New Roman" panose="02020603050405020304" pitchFamily="18" charset="0"/>
              </a:rPr>
              <a:t>the order of 10</a:t>
            </a:r>
            <a:r>
              <a:rPr lang="en-US" baseline="30000" dirty="0">
                <a:latin typeface="Times New Roman" panose="02020603050405020304" pitchFamily="18" charset="0"/>
              </a:rPr>
              <a:t>5</a:t>
            </a:r>
            <a:r>
              <a:rPr lang="en-US" dirty="0">
                <a:latin typeface="Times New Roman" panose="02020603050405020304" pitchFamily="18" charset="0"/>
              </a:rPr>
              <a:t>K/ s. </a:t>
            </a:r>
            <a:r>
              <a:rPr lang="en-US" b="1" i="1" dirty="0">
                <a:solidFill>
                  <a:srgbClr val="FF0066"/>
                </a:solidFill>
                <a:latin typeface="Times New Roman" panose="02020603050405020304" pitchFamily="18" charset="0"/>
              </a:rPr>
              <a:t>The secondary dendrite arm spacing is a direct </a:t>
            </a:r>
            <a:r>
              <a:rPr lang="en-US" b="1" i="1" dirty="0" smtClean="0">
                <a:solidFill>
                  <a:srgbClr val="FF0066"/>
                </a:solidFill>
                <a:latin typeface="Times New Roman" panose="02020603050405020304" pitchFamily="18" charset="0"/>
              </a:rPr>
              <a:t>measure of </a:t>
            </a:r>
            <a:r>
              <a:rPr lang="en-US" b="1" i="1" dirty="0">
                <a:solidFill>
                  <a:srgbClr val="FF0066"/>
                </a:solidFill>
                <a:latin typeface="Times New Roman" panose="02020603050405020304" pitchFamily="18" charset="0"/>
              </a:rPr>
              <a:t>the degree of segregation.</a:t>
            </a:r>
            <a:r>
              <a:rPr lang="en-US" dirty="0">
                <a:latin typeface="Times New Roman" panose="02020603050405020304" pitchFamily="18" charset="0"/>
              </a:rPr>
              <a:t> It decreases with the cooling rate, as already </a:t>
            </a:r>
            <a:r>
              <a:rPr lang="en-US" dirty="0" smtClean="0">
                <a:latin typeface="Times New Roman" panose="02020603050405020304" pitchFamily="18" charset="0"/>
              </a:rPr>
              <a:t>shown in </a:t>
            </a:r>
            <a:r>
              <a:rPr lang="en-US" dirty="0">
                <a:latin typeface="Times New Roman" panose="02020603050405020304" pitchFamily="18" charset="0"/>
              </a:rPr>
              <a:t>Fig. 2.17. With increasing cooling rate, the particles tend to form </a:t>
            </a:r>
            <a:r>
              <a:rPr lang="en-US" dirty="0" smtClean="0">
                <a:latin typeface="Times New Roman" panose="02020603050405020304" pitchFamily="18" charset="0"/>
              </a:rPr>
              <a:t>microcrystalline structures</a:t>
            </a:r>
            <a:r>
              <a:rPr lang="en-US" dirty="0">
                <a:latin typeface="Times New Roman" panose="02020603050405020304" pitchFamily="18" charset="0"/>
              </a:rPr>
              <a:t>, combined with other non-equilibrium states such as </a:t>
            </a:r>
            <a:r>
              <a:rPr lang="en-US" dirty="0" smtClean="0">
                <a:latin typeface="Times New Roman" panose="02020603050405020304" pitchFamily="18" charset="0"/>
              </a:rPr>
              <a:t>high defect </a:t>
            </a:r>
            <a:r>
              <a:rPr lang="en-US" dirty="0">
                <a:latin typeface="Times New Roman" panose="02020603050405020304" pitchFamily="18" charset="0"/>
              </a:rPr>
              <a:t>concentrations or metastable phases, which promote sintering effectively.</a:t>
            </a: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65</a:t>
            </a:fld>
            <a:endParaRPr lang="fa-IR" dirty="0"/>
          </a:p>
        </p:txBody>
      </p:sp>
    </p:spTree>
    <p:extLst>
      <p:ext uri="{BB962C8B-B14F-4D97-AF65-F5344CB8AC3E}">
        <p14:creationId xmlns:p14="http://schemas.microsoft.com/office/powerpoint/2010/main" val="368724651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626249"/>
          </a:xfrm>
        </p:spPr>
        <p:txBody>
          <a:bodyPr>
            <a:normAutofit fontScale="85000" lnSpcReduction="20000"/>
          </a:bodyPr>
          <a:lstStyle/>
          <a:p>
            <a:pPr marL="0" indent="0" algn="just">
              <a:lnSpc>
                <a:spcPct val="150000"/>
              </a:lnSpc>
              <a:buNone/>
            </a:pPr>
            <a:r>
              <a:rPr lang="en-US" dirty="0">
                <a:latin typeface="Times New Roman" panose="02020603050405020304" pitchFamily="18" charset="0"/>
              </a:rPr>
              <a:t>Even </a:t>
            </a:r>
            <a:r>
              <a:rPr lang="en-US" dirty="0" err="1">
                <a:latin typeface="Times New Roman" panose="02020603050405020304" pitchFamily="18" charset="0"/>
              </a:rPr>
              <a:t>noncrystalline</a:t>
            </a:r>
            <a:r>
              <a:rPr lang="en-US" dirty="0">
                <a:latin typeface="Times New Roman" panose="02020603050405020304" pitchFamily="18" charset="0"/>
              </a:rPr>
              <a:t> (</a:t>
            </a:r>
            <a:r>
              <a:rPr lang="en-US" b="1" i="1" dirty="0">
                <a:solidFill>
                  <a:srgbClr val="0033CC"/>
                </a:solidFill>
                <a:latin typeface="Times New Roman" panose="02020603050405020304" pitchFamily="18" charset="0"/>
              </a:rPr>
              <a:t>amorphous</a:t>
            </a:r>
            <a:r>
              <a:rPr lang="en-US" dirty="0">
                <a:latin typeface="Times New Roman" panose="02020603050405020304" pitchFamily="18" charset="0"/>
              </a:rPr>
              <a:t>) structures can be obtained. Some </a:t>
            </a:r>
            <a:r>
              <a:rPr lang="en-US" dirty="0" smtClean="0">
                <a:latin typeface="Times New Roman" panose="02020603050405020304" pitchFamily="18" charset="0"/>
              </a:rPr>
              <a:t>processes which </a:t>
            </a:r>
            <a:r>
              <a:rPr lang="en-US" dirty="0">
                <a:latin typeface="Times New Roman" panose="02020603050405020304" pitchFamily="18" charset="0"/>
              </a:rPr>
              <a:t>can achieve such </a:t>
            </a:r>
            <a:r>
              <a:rPr lang="en-US" b="1" i="1" dirty="0">
                <a:solidFill>
                  <a:srgbClr val="0033CC"/>
                </a:solidFill>
                <a:latin typeface="Times New Roman" panose="02020603050405020304" pitchFamily="18" charset="0"/>
              </a:rPr>
              <a:t>rates are the droplet impact disintegration method</a:t>
            </a:r>
            <a:r>
              <a:rPr lang="en-US" dirty="0" smtClean="0">
                <a:latin typeface="Times New Roman" panose="02020603050405020304" pitchFamily="18" charset="0"/>
              </a:rPr>
              <a:t>, </a:t>
            </a:r>
            <a:r>
              <a:rPr lang="en-US" b="1" i="1" dirty="0">
                <a:solidFill>
                  <a:srgbClr val="0033CC"/>
                </a:solidFill>
                <a:latin typeface="Times New Roman" panose="02020603050405020304" pitchFamily="18" charset="0"/>
              </a:rPr>
              <a:t>planar flow casting or melt extraction which uses a fine edged spinning </a:t>
            </a:r>
            <a:r>
              <a:rPr lang="en-US" b="1" i="1" dirty="0" smtClean="0">
                <a:solidFill>
                  <a:srgbClr val="0033CC"/>
                </a:solidFill>
                <a:latin typeface="Times New Roman" panose="02020603050405020304" pitchFamily="18" charset="0"/>
              </a:rPr>
              <a:t>wheel</a:t>
            </a:r>
            <a:r>
              <a:rPr lang="en-US" dirty="0" smtClean="0">
                <a:latin typeface="Times New Roman" panose="02020603050405020304" pitchFamily="18" charset="0"/>
              </a:rPr>
              <a:t>. These utilize </a:t>
            </a:r>
            <a:r>
              <a:rPr lang="en-US" dirty="0">
                <a:latin typeface="Times New Roman" panose="02020603050405020304" pitchFamily="18" charset="0"/>
              </a:rPr>
              <a:t>chill block cooling and belong to the so called </a:t>
            </a:r>
            <a:r>
              <a:rPr lang="en-US" b="1" i="1" dirty="0">
                <a:solidFill>
                  <a:srgbClr val="0033CC"/>
                </a:solidFill>
                <a:latin typeface="Times New Roman" panose="02020603050405020304" pitchFamily="18" charset="0"/>
              </a:rPr>
              <a:t>rapid solidification </a:t>
            </a:r>
            <a:r>
              <a:rPr lang="en-US" dirty="0" smtClean="0">
                <a:latin typeface="Times New Roman" panose="02020603050405020304" pitchFamily="18" charset="0"/>
              </a:rPr>
              <a:t>methods</a:t>
            </a:r>
            <a:r>
              <a:rPr lang="en-US" dirty="0">
                <a:latin typeface="Times New Roman" panose="02020603050405020304" pitchFamily="18" charset="0"/>
              </a:rPr>
              <a:t>. They are widely used for </a:t>
            </a:r>
            <a:r>
              <a:rPr lang="en-US" b="1" i="1" dirty="0">
                <a:solidFill>
                  <a:srgbClr val="0033CC"/>
                </a:solidFill>
                <a:latin typeface="Times New Roman" panose="02020603050405020304" pitchFamily="18" charset="0"/>
              </a:rPr>
              <a:t>steels, copper, magnesium and aluminium alloys.</a:t>
            </a:r>
            <a:r>
              <a:rPr lang="en-US" dirty="0">
                <a:latin typeface="Times New Roman" panose="02020603050405020304" pitchFamily="18" charset="0"/>
              </a:rPr>
              <a:t> Rapid solidification, in its different forms, is steadily growing </a:t>
            </a:r>
            <a:r>
              <a:rPr lang="en-US" dirty="0" smtClean="0">
                <a:latin typeface="Times New Roman" panose="02020603050405020304" pitchFamily="18" charset="0"/>
              </a:rPr>
              <a:t>in importance</a:t>
            </a:r>
            <a:r>
              <a:rPr lang="en-US" dirty="0">
                <a:latin typeface="Times New Roman" panose="02020603050405020304" pitchFamily="18" charset="0"/>
              </a:rPr>
              <a:t>.</a:t>
            </a:r>
          </a:p>
          <a:p>
            <a:pPr marL="0" indent="0" algn="just">
              <a:lnSpc>
                <a:spcPct val="150000"/>
              </a:lnSpc>
              <a:buNone/>
            </a:pPr>
            <a:r>
              <a:rPr lang="en-US" dirty="0">
                <a:latin typeface="Times New Roman" panose="02020603050405020304" pitchFamily="18" charset="0"/>
              </a:rPr>
              <a:t>The </a:t>
            </a:r>
            <a:r>
              <a:rPr lang="en-US" b="1" i="1" dirty="0">
                <a:solidFill>
                  <a:srgbClr val="0033CC"/>
                </a:solidFill>
                <a:latin typeface="Times New Roman" panose="02020603050405020304" pitchFamily="18" charset="0"/>
              </a:rPr>
              <a:t>dimensions of the </a:t>
            </a:r>
            <a:r>
              <a:rPr lang="en-US" b="1" i="1" dirty="0" smtClean="0">
                <a:solidFill>
                  <a:srgbClr val="0033CC"/>
                </a:solidFill>
                <a:latin typeface="Times New Roman" panose="02020603050405020304" pitchFamily="18" charset="0"/>
              </a:rPr>
              <a:t>atomization </a:t>
            </a:r>
            <a:r>
              <a:rPr lang="en-US" b="1" i="1" dirty="0">
                <a:solidFill>
                  <a:srgbClr val="0033CC"/>
                </a:solidFill>
                <a:latin typeface="Times New Roman" panose="02020603050405020304" pitchFamily="18" charset="0"/>
              </a:rPr>
              <a:t>chamber </a:t>
            </a:r>
            <a:r>
              <a:rPr lang="en-US" dirty="0">
                <a:latin typeface="Times New Roman" panose="02020603050405020304" pitchFamily="18" charset="0"/>
              </a:rPr>
              <a:t>are determined by </a:t>
            </a:r>
            <a:r>
              <a:rPr lang="en-US" dirty="0" smtClean="0">
                <a:latin typeface="Times New Roman" panose="02020603050405020304" pitchFamily="18" charset="0"/>
              </a:rPr>
              <a:t>the </a:t>
            </a:r>
            <a:r>
              <a:rPr lang="en-US" b="1" i="1" dirty="0">
                <a:solidFill>
                  <a:srgbClr val="0033CC"/>
                </a:solidFill>
                <a:latin typeface="Times New Roman" panose="02020603050405020304" pitchFamily="18" charset="0"/>
              </a:rPr>
              <a:t>solidification time and the in-flight velocity of the liquid droplets</a:t>
            </a:r>
            <a:r>
              <a:rPr lang="en-US" dirty="0">
                <a:latin typeface="Times New Roman" panose="02020603050405020304" pitchFamily="18" charset="0"/>
              </a:rPr>
              <a:t>. Therefore, </a:t>
            </a:r>
            <a:r>
              <a:rPr lang="en-US" b="1" i="1" dirty="0">
                <a:solidFill>
                  <a:srgbClr val="0033CC"/>
                </a:solidFill>
                <a:latin typeface="Times New Roman" panose="02020603050405020304" pitchFamily="18" charset="0"/>
              </a:rPr>
              <a:t>large units are required for vacuum processes </a:t>
            </a:r>
            <a:r>
              <a:rPr lang="en-US" dirty="0">
                <a:latin typeface="Times New Roman" panose="02020603050405020304" pitchFamily="18" charset="0"/>
              </a:rPr>
              <a:t>(e.g. centrifugal </a:t>
            </a:r>
            <a:r>
              <a:rPr lang="en-US" dirty="0" smtClean="0">
                <a:latin typeface="Times New Roman" panose="02020603050405020304" pitchFamily="18" charset="0"/>
              </a:rPr>
              <a:t>atomization </a:t>
            </a:r>
            <a:r>
              <a:rPr lang="en-US" dirty="0">
                <a:latin typeface="Times New Roman" panose="02020603050405020304" pitchFamily="18" charset="0"/>
              </a:rPr>
              <a:t>and </a:t>
            </a:r>
            <a:r>
              <a:rPr lang="en-US" dirty="0" smtClean="0">
                <a:latin typeface="Times New Roman" panose="02020603050405020304" pitchFamily="18" charset="0"/>
              </a:rPr>
              <a:t>vacuum atomization</a:t>
            </a:r>
            <a:r>
              <a:rPr lang="en-US" dirty="0">
                <a:latin typeface="Times New Roman" panose="02020603050405020304" pitchFamily="18" charset="0"/>
              </a:rPr>
              <a:t>) and for </a:t>
            </a:r>
            <a:r>
              <a:rPr lang="en-US" b="1" i="1" dirty="0">
                <a:solidFill>
                  <a:srgbClr val="0033CC"/>
                </a:solidFill>
                <a:latin typeface="Times New Roman" panose="02020603050405020304" pitchFamily="18" charset="0"/>
              </a:rPr>
              <a:t>gas atomization with high speed gas streams</a:t>
            </a:r>
            <a:r>
              <a:rPr lang="en-US" dirty="0">
                <a:latin typeface="Times New Roman" panose="02020603050405020304" pitchFamily="18" charset="0"/>
              </a:rPr>
              <a:t>. This </a:t>
            </a:r>
            <a:r>
              <a:rPr lang="en-US" dirty="0" smtClean="0">
                <a:latin typeface="Times New Roman" panose="02020603050405020304" pitchFamily="18" charset="0"/>
              </a:rPr>
              <a:t>problem can </a:t>
            </a:r>
            <a:r>
              <a:rPr lang="en-US" dirty="0">
                <a:latin typeface="Times New Roman" panose="02020603050405020304" pitchFamily="18" charset="0"/>
              </a:rPr>
              <a:t>be reduced by deflector plates, which divert and retard the droplet flow.</a:t>
            </a: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66</a:t>
            </a:fld>
            <a:endParaRPr lang="fa-IR" dirty="0"/>
          </a:p>
        </p:txBody>
      </p:sp>
    </p:spTree>
    <p:extLst>
      <p:ext uri="{BB962C8B-B14F-4D97-AF65-F5344CB8AC3E}">
        <p14:creationId xmlns:p14="http://schemas.microsoft.com/office/powerpoint/2010/main" val="342077882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85027" y="788633"/>
            <a:ext cx="7788538" cy="5932842"/>
          </a:xfrm>
        </p:spPr>
        <p:txBody>
          <a:bodyPr>
            <a:normAutofit fontScale="77500" lnSpcReduction="20000"/>
          </a:bodyPr>
          <a:lstStyle/>
          <a:p>
            <a:pPr marL="0" indent="0" algn="just">
              <a:lnSpc>
                <a:spcPct val="150000"/>
              </a:lnSpc>
              <a:buNone/>
            </a:pPr>
            <a:r>
              <a:rPr lang="en-US" b="1" i="1" dirty="0">
                <a:solidFill>
                  <a:srgbClr val="0033CC"/>
                </a:solidFill>
                <a:latin typeface="Times New Roman" panose="02020603050405020304" pitchFamily="18" charset="0"/>
                <a:cs typeface="Times New Roman" panose="02020603050405020304" pitchFamily="18" charset="0"/>
              </a:rPr>
              <a:t>Particle adhesion to the plates</a:t>
            </a:r>
            <a:r>
              <a:rPr lang="en-US" dirty="0">
                <a:latin typeface="Times New Roman" panose="02020603050405020304" pitchFamily="18" charset="0"/>
                <a:cs typeface="Times New Roman" panose="02020603050405020304" pitchFamily="18" charset="0"/>
              </a:rPr>
              <a:t> can be inhibited by </a:t>
            </a:r>
            <a:r>
              <a:rPr lang="en-US" b="1" i="1" dirty="0">
                <a:solidFill>
                  <a:srgbClr val="0033CC"/>
                </a:solidFill>
                <a:latin typeface="Times New Roman" panose="02020603050405020304" pitchFamily="18" charset="0"/>
                <a:cs typeface="Times New Roman" panose="02020603050405020304" pitchFamily="18" charset="0"/>
              </a:rPr>
              <a:t>coating or by regenerating liquid films</a:t>
            </a:r>
            <a:r>
              <a:rPr lang="en-US" dirty="0">
                <a:latin typeface="Times New Roman" panose="02020603050405020304" pitchFamily="18" charset="0"/>
                <a:cs typeface="Times New Roman" panose="02020603050405020304" pitchFamily="18" charset="0"/>
              </a:rPr>
              <a:t>. Small chamber dimensions are suitable for liquid </a:t>
            </a:r>
            <a:r>
              <a:rPr lang="en-US" dirty="0" smtClean="0">
                <a:latin typeface="Times New Roman" panose="02020603050405020304" pitchFamily="18" charset="0"/>
                <a:cs typeface="Times New Roman" panose="02020603050405020304" pitchFamily="18" charset="0"/>
              </a:rPr>
              <a:t>atomization</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due to </a:t>
            </a:r>
            <a:r>
              <a:rPr lang="en-US" dirty="0">
                <a:latin typeface="Times New Roman" panose="02020603050405020304" pitchFamily="18" charset="0"/>
                <a:cs typeface="Times New Roman" panose="02020603050405020304" pitchFamily="18" charset="0"/>
              </a:rPr>
              <a:t>the high cooling rates, and in ultrasonic </a:t>
            </a:r>
            <a:r>
              <a:rPr lang="en-US" dirty="0" smtClean="0">
                <a:latin typeface="Times New Roman" panose="02020603050405020304" pitchFamily="18" charset="0"/>
                <a:cs typeface="Times New Roman" panose="02020603050405020304" pitchFamily="18" charset="0"/>
              </a:rPr>
              <a:t>atomization</a:t>
            </a:r>
            <a:r>
              <a:rPr lang="en-US" dirty="0">
                <a:latin typeface="Times New Roman" panose="02020603050405020304" pitchFamily="18" charset="0"/>
                <a:cs typeface="Times New Roman" panose="02020603050405020304" pitchFamily="18" charset="0"/>
              </a:rPr>
              <a:t>, where the </a:t>
            </a:r>
            <a:r>
              <a:rPr lang="en-US" dirty="0" smtClean="0">
                <a:latin typeface="Times New Roman" panose="02020603050405020304" pitchFamily="18" charset="0"/>
                <a:cs typeface="Times New Roman" panose="02020603050405020304" pitchFamily="18" charset="0"/>
              </a:rPr>
              <a:t>droplet velocity </a:t>
            </a:r>
            <a:r>
              <a:rPr lang="en-US" dirty="0">
                <a:latin typeface="Times New Roman" panose="02020603050405020304" pitchFamily="18" charset="0"/>
                <a:cs typeface="Times New Roman" panose="02020603050405020304" pitchFamily="18" charset="0"/>
              </a:rPr>
              <a:t>remains moderate.</a:t>
            </a:r>
          </a:p>
          <a:p>
            <a:pPr marL="0" indent="0" algn="just">
              <a:lnSpc>
                <a:spcPct val="150000"/>
              </a:lnSpc>
              <a:buNone/>
            </a:pPr>
            <a:r>
              <a:rPr lang="en-US" dirty="0">
                <a:latin typeface="Times New Roman" panose="02020603050405020304" pitchFamily="18" charset="0"/>
                <a:cs typeface="Times New Roman" panose="02020603050405020304" pitchFamily="18" charset="0"/>
              </a:rPr>
              <a:t>Figure 2.18 shows several powders produced by the most </a:t>
            </a:r>
            <a:r>
              <a:rPr lang="en-US" dirty="0" smtClean="0">
                <a:latin typeface="Times New Roman" panose="02020603050405020304" pitchFamily="18" charset="0"/>
                <a:cs typeface="Times New Roman" panose="02020603050405020304" pitchFamily="18" charset="0"/>
              </a:rPr>
              <a:t>common atomization techniques</a:t>
            </a:r>
            <a:r>
              <a:rPr lang="en-US" dirty="0">
                <a:latin typeface="Times New Roman" panose="02020603050405020304" pitchFamily="18" charset="0"/>
                <a:cs typeface="Times New Roman" panose="02020603050405020304" pitchFamily="18" charset="0"/>
              </a:rPr>
              <a:t>: water, gas and centrifugal </a:t>
            </a:r>
            <a:r>
              <a:rPr lang="en-US" dirty="0" smtClean="0">
                <a:latin typeface="Times New Roman" panose="02020603050405020304" pitchFamily="18" charset="0"/>
                <a:cs typeface="Times New Roman" panose="02020603050405020304" pitchFamily="18" charset="0"/>
              </a:rPr>
              <a:t>atomization</a:t>
            </a:r>
            <a:r>
              <a:rPr lang="en-US" dirty="0">
                <a:latin typeface="Times New Roman" panose="02020603050405020304" pitchFamily="18" charset="0"/>
                <a:cs typeface="Times New Roman" panose="02020603050405020304" pitchFamily="18" charset="0"/>
              </a:rPr>
              <a:t>. </a:t>
            </a:r>
            <a:r>
              <a:rPr lang="en-US" b="1" i="1" dirty="0">
                <a:solidFill>
                  <a:srgbClr val="0033CC"/>
                </a:solidFill>
                <a:latin typeface="Times New Roman" panose="02020603050405020304" pitchFamily="18" charset="0"/>
                <a:cs typeface="Times New Roman" panose="02020603050405020304" pitchFamily="18" charset="0"/>
              </a:rPr>
              <a:t>Spherical particles </a:t>
            </a:r>
            <a:r>
              <a:rPr lang="en-US" b="1" i="1" dirty="0" smtClean="0">
                <a:solidFill>
                  <a:srgbClr val="0033CC"/>
                </a:solidFill>
                <a:latin typeface="Times New Roman" panose="02020603050405020304" pitchFamily="18" charset="0"/>
                <a:cs typeface="Times New Roman" panose="02020603050405020304" pitchFamily="18" charset="0"/>
              </a:rPr>
              <a:t>result from </a:t>
            </a:r>
            <a:r>
              <a:rPr lang="en-US" b="1" i="1" dirty="0">
                <a:solidFill>
                  <a:srgbClr val="0033CC"/>
                </a:solidFill>
                <a:latin typeface="Times New Roman" panose="02020603050405020304" pitchFamily="18" charset="0"/>
                <a:cs typeface="Times New Roman" panose="02020603050405020304" pitchFamily="18" charset="0"/>
              </a:rPr>
              <a:t>the solidifying droplets in gas and centrifugal </a:t>
            </a:r>
            <a:r>
              <a:rPr lang="en-US" b="1" i="1" dirty="0" smtClean="0">
                <a:solidFill>
                  <a:srgbClr val="0033CC"/>
                </a:solidFill>
                <a:latin typeface="Times New Roman" panose="02020603050405020304" pitchFamily="18" charset="0"/>
                <a:cs typeface="Times New Roman" panose="02020603050405020304" pitchFamily="18" charset="0"/>
              </a:rPr>
              <a:t>atomization </a:t>
            </a:r>
            <a:r>
              <a:rPr lang="en-US" b="1" i="1" dirty="0">
                <a:solidFill>
                  <a:srgbClr val="0033CC"/>
                </a:solidFill>
                <a:latin typeface="Times New Roman" panose="02020603050405020304" pitchFamily="18" charset="0"/>
                <a:cs typeface="Times New Roman" panose="02020603050405020304" pitchFamily="18" charset="0"/>
              </a:rPr>
              <a:t>as a result </a:t>
            </a:r>
            <a:r>
              <a:rPr lang="en-US" b="1" i="1" dirty="0" smtClean="0">
                <a:solidFill>
                  <a:srgbClr val="0033CC"/>
                </a:solidFill>
                <a:latin typeface="Times New Roman" panose="02020603050405020304" pitchFamily="18" charset="0"/>
                <a:cs typeface="Times New Roman" panose="02020603050405020304" pitchFamily="18" charset="0"/>
              </a:rPr>
              <a:t>of surface </a:t>
            </a:r>
            <a:r>
              <a:rPr lang="en-US" b="1" i="1" dirty="0">
                <a:solidFill>
                  <a:srgbClr val="0033CC"/>
                </a:solidFill>
                <a:latin typeface="Times New Roman" panose="02020603050405020304" pitchFamily="18" charset="0"/>
                <a:cs typeface="Times New Roman" panose="02020603050405020304" pitchFamily="18" charset="0"/>
              </a:rPr>
              <a:t>tension</a:t>
            </a:r>
            <a:r>
              <a:rPr lang="en-US" dirty="0">
                <a:latin typeface="Times New Roman" panose="02020603050405020304" pitchFamily="18" charset="0"/>
                <a:cs typeface="Times New Roman" panose="02020603050405020304" pitchFamily="18" charset="0"/>
              </a:rPr>
              <a:t>. </a:t>
            </a:r>
            <a:r>
              <a:rPr lang="en-US" b="1" i="1" dirty="0">
                <a:solidFill>
                  <a:srgbClr val="FF0000"/>
                </a:solidFill>
                <a:latin typeface="Times New Roman" panose="02020603050405020304" pitchFamily="18" charset="0"/>
                <a:cs typeface="Times New Roman" panose="02020603050405020304" pitchFamily="18" charset="0"/>
              </a:rPr>
              <a:t>Water </a:t>
            </a:r>
            <a:r>
              <a:rPr lang="en-US" b="1" i="1" dirty="0" smtClean="0">
                <a:solidFill>
                  <a:srgbClr val="FF0000"/>
                </a:solidFill>
                <a:latin typeface="Times New Roman" panose="02020603050405020304" pitchFamily="18" charset="0"/>
                <a:cs typeface="Times New Roman" panose="02020603050405020304" pitchFamily="18" charset="0"/>
              </a:rPr>
              <a:t>atomized </a:t>
            </a:r>
            <a:r>
              <a:rPr lang="en-US" b="1" i="1" dirty="0">
                <a:solidFill>
                  <a:srgbClr val="FF0000"/>
                </a:solidFill>
                <a:latin typeface="Times New Roman" panose="02020603050405020304" pitchFamily="18" charset="0"/>
                <a:cs typeface="Times New Roman" panose="02020603050405020304" pitchFamily="18" charset="0"/>
              </a:rPr>
              <a:t>powders can be produced with very </a:t>
            </a:r>
            <a:r>
              <a:rPr lang="en-US" b="1" i="1" dirty="0" smtClean="0">
                <a:solidFill>
                  <a:srgbClr val="FF0000"/>
                </a:solidFill>
                <a:latin typeface="Times New Roman" panose="02020603050405020304" pitchFamily="18" charset="0"/>
                <a:cs typeface="Times New Roman" panose="02020603050405020304" pitchFamily="18" charset="0"/>
              </a:rPr>
              <a:t>irregular particle </a:t>
            </a:r>
            <a:r>
              <a:rPr lang="en-US" dirty="0">
                <a:latin typeface="Times New Roman" panose="02020603050405020304" pitchFamily="18" charset="0"/>
                <a:cs typeface="Times New Roman" panose="02020603050405020304" pitchFamily="18" charset="0"/>
              </a:rPr>
              <a:t>shapes for </a:t>
            </a:r>
            <a:r>
              <a:rPr lang="en-US" b="1" i="1" dirty="0">
                <a:solidFill>
                  <a:srgbClr val="FF0000"/>
                </a:solidFill>
                <a:latin typeface="Times New Roman" panose="02020603050405020304" pitchFamily="18" charset="0"/>
                <a:cs typeface="Times New Roman" panose="02020603050405020304" pitchFamily="18" charset="0"/>
              </a:rPr>
              <a:t>high green strength requirements</a:t>
            </a:r>
            <a:r>
              <a:rPr lang="en-US" dirty="0">
                <a:latin typeface="Times New Roman" panose="02020603050405020304" pitchFamily="18" charset="0"/>
                <a:cs typeface="Times New Roman" panose="02020603050405020304" pitchFamily="18" charset="0"/>
              </a:rPr>
              <a:t>, but particles close </a:t>
            </a:r>
            <a:r>
              <a:rPr lang="en-US" dirty="0" smtClean="0">
                <a:latin typeface="Times New Roman" panose="02020603050405020304" pitchFamily="18" charset="0"/>
                <a:cs typeface="Times New Roman" panose="02020603050405020304" pitchFamily="18" charset="0"/>
              </a:rPr>
              <a:t>to </a:t>
            </a:r>
            <a:r>
              <a:rPr lang="en-US" b="1" i="1" dirty="0">
                <a:solidFill>
                  <a:srgbClr val="0033CC"/>
                </a:solidFill>
                <a:latin typeface="Times New Roman" panose="02020603050405020304" pitchFamily="18" charset="0"/>
                <a:cs typeface="Times New Roman" panose="02020603050405020304" pitchFamily="18" charset="0"/>
              </a:rPr>
              <a:t>spherical can also be produced if good flowability and tap density are required.</a:t>
            </a:r>
          </a:p>
        </p:txBody>
      </p:sp>
      <p:sp>
        <p:nvSpPr>
          <p:cNvPr id="4" name="Slide Number Placeholder 3"/>
          <p:cNvSpPr>
            <a:spLocks noGrp="1"/>
          </p:cNvSpPr>
          <p:nvPr>
            <p:ph type="sldNum" sz="quarter" idx="12"/>
          </p:nvPr>
        </p:nvSpPr>
        <p:spPr/>
        <p:txBody>
          <a:bodyPr/>
          <a:lstStyle/>
          <a:p>
            <a:fld id="{37665642-A9B0-447A-BA52-3294FC8182FA}" type="slidenum">
              <a:rPr lang="fa-IR" smtClean="0"/>
              <a:t>67</a:t>
            </a:fld>
            <a:endParaRPr lang="fa-IR" dirty="0"/>
          </a:p>
        </p:txBody>
      </p:sp>
      <p:pic>
        <p:nvPicPr>
          <p:cNvPr id="5" name="Picture 4"/>
          <p:cNvPicPr>
            <a:picLocks noChangeAspect="1"/>
          </p:cNvPicPr>
          <p:nvPr/>
        </p:nvPicPr>
        <p:blipFill>
          <a:blip r:embed="rId2"/>
          <a:stretch>
            <a:fillRect/>
          </a:stretch>
        </p:blipFill>
        <p:spPr>
          <a:xfrm>
            <a:off x="8073565" y="1850315"/>
            <a:ext cx="3817269" cy="2633484"/>
          </a:xfrm>
          <a:prstGeom prst="rect">
            <a:avLst/>
          </a:prstGeom>
        </p:spPr>
      </p:pic>
    </p:spTree>
    <p:extLst>
      <p:ext uri="{BB962C8B-B14F-4D97-AF65-F5344CB8AC3E}">
        <p14:creationId xmlns:p14="http://schemas.microsoft.com/office/powerpoint/2010/main" val="292374553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rmAutofit fontScale="70000" lnSpcReduction="20000"/>
          </a:bodyPr>
          <a:lstStyle/>
          <a:p>
            <a:pPr marL="0" indent="0" algn="just">
              <a:lnSpc>
                <a:spcPct val="150000"/>
              </a:lnSpc>
              <a:buNone/>
            </a:pPr>
            <a:r>
              <a:rPr lang="en-US" sz="3200" b="1" dirty="0" smtClean="0">
                <a:latin typeface="Times New Roman" panose="02020603050405020304" pitchFamily="18" charset="0"/>
                <a:cs typeface="Times New Roman" panose="02020603050405020304" pitchFamily="18" charset="0"/>
              </a:rPr>
              <a:t>CHEMICAL </a:t>
            </a:r>
            <a:r>
              <a:rPr lang="en-US" sz="3200" b="1" dirty="0">
                <a:latin typeface="Times New Roman" panose="02020603050405020304" pitchFamily="18" charset="0"/>
                <a:cs typeface="Times New Roman" panose="02020603050405020304" pitchFamily="18" charset="0"/>
              </a:rPr>
              <a:t>PROCESSES</a:t>
            </a:r>
            <a:endParaRPr lang="en-US" sz="2600" b="1" dirty="0" smtClean="0">
              <a:latin typeface="Times New Roman" panose="02020603050405020304" pitchFamily="18" charset="0"/>
              <a:cs typeface="Times New Roman" panose="02020603050405020304" pitchFamily="18" charset="0"/>
            </a:endParaRPr>
          </a:p>
          <a:p>
            <a:pPr marL="0" indent="0" algn="just">
              <a:lnSpc>
                <a:spcPct val="150000"/>
              </a:lnSpc>
              <a:buNone/>
            </a:pPr>
            <a:r>
              <a:rPr lang="en-US" i="1" dirty="0" smtClean="0">
                <a:latin typeface="Times New Roman" panose="02020603050405020304" pitchFamily="18" charset="0"/>
                <a:cs typeface="Times New Roman" panose="02020603050405020304" pitchFamily="18" charset="0"/>
              </a:rPr>
              <a:t>- Reduction</a:t>
            </a:r>
          </a:p>
          <a:p>
            <a:pPr marL="457200" lvl="1" indent="0" algn="just">
              <a:lnSpc>
                <a:spcPct val="150000"/>
              </a:lnSpc>
              <a:buNone/>
            </a:pPr>
            <a:r>
              <a:rPr lang="en-US" i="1" dirty="0">
                <a:latin typeface="Times New Roman" panose="02020603050405020304" pitchFamily="18" charset="0"/>
                <a:cs typeface="Times New Roman" panose="02020603050405020304" pitchFamily="18" charset="0"/>
              </a:rPr>
              <a:t>Hydrogen reduction</a:t>
            </a:r>
            <a:endParaRPr lang="en-US" i="1" dirty="0" smtClean="0">
              <a:latin typeface="Times New Roman" panose="02020603050405020304" pitchFamily="18" charset="0"/>
              <a:cs typeface="Times New Roman" panose="02020603050405020304" pitchFamily="18" charset="0"/>
            </a:endParaRPr>
          </a:p>
          <a:p>
            <a:pPr marL="457200" lvl="1" indent="0" algn="just">
              <a:lnSpc>
                <a:spcPct val="150000"/>
              </a:lnSpc>
              <a:buNone/>
            </a:pPr>
            <a:r>
              <a:rPr lang="en-US" i="1" dirty="0" err="1">
                <a:latin typeface="Times New Roman" panose="02020603050405020304" pitchFamily="18" charset="0"/>
                <a:cs typeface="Times New Roman" panose="02020603050405020304" pitchFamily="18" charset="0"/>
              </a:rPr>
              <a:t>Hydrochemical</a:t>
            </a:r>
            <a:r>
              <a:rPr lang="en-US" i="1" dirty="0">
                <a:latin typeface="Times New Roman" panose="02020603050405020304" pitchFamily="18" charset="0"/>
                <a:cs typeface="Times New Roman" panose="02020603050405020304" pitchFamily="18" charset="0"/>
              </a:rPr>
              <a:t> </a:t>
            </a:r>
            <a:r>
              <a:rPr lang="en-US" i="1" dirty="0" smtClean="0">
                <a:latin typeface="Times New Roman" panose="02020603050405020304" pitchFamily="18" charset="0"/>
                <a:cs typeface="Times New Roman" panose="02020603050405020304" pitchFamily="18" charset="0"/>
              </a:rPr>
              <a:t>reduction</a:t>
            </a:r>
          </a:p>
          <a:p>
            <a:pPr marL="457200" lvl="1" indent="0" algn="just">
              <a:lnSpc>
                <a:spcPct val="150000"/>
              </a:lnSpc>
              <a:buNone/>
            </a:pPr>
            <a:r>
              <a:rPr lang="en-US" i="1" dirty="0">
                <a:latin typeface="Times New Roman" panose="02020603050405020304" pitchFamily="18" charset="0"/>
                <a:cs typeface="Times New Roman" panose="02020603050405020304" pitchFamily="18" charset="0"/>
              </a:rPr>
              <a:t>Carbon </a:t>
            </a:r>
            <a:r>
              <a:rPr lang="en-US" i="1" dirty="0" smtClean="0">
                <a:latin typeface="Times New Roman" panose="02020603050405020304" pitchFamily="18" charset="0"/>
                <a:cs typeface="Times New Roman" panose="02020603050405020304" pitchFamily="18" charset="0"/>
              </a:rPr>
              <a:t>reduction</a:t>
            </a:r>
          </a:p>
          <a:p>
            <a:pPr marL="457200" lvl="1" indent="0" algn="just">
              <a:lnSpc>
                <a:spcPct val="150000"/>
              </a:lnSpc>
              <a:buNone/>
            </a:pPr>
            <a:r>
              <a:rPr lang="en-US" i="1" dirty="0">
                <a:latin typeface="Times New Roman" panose="02020603050405020304" pitchFamily="18" charset="0"/>
                <a:cs typeface="Times New Roman" panose="02020603050405020304" pitchFamily="18" charset="0"/>
              </a:rPr>
              <a:t>Reduction by </a:t>
            </a:r>
            <a:r>
              <a:rPr lang="en-US" i="1" dirty="0" smtClean="0">
                <a:latin typeface="Times New Roman" panose="02020603050405020304" pitchFamily="18" charset="0"/>
                <a:cs typeface="Times New Roman" panose="02020603050405020304" pitchFamily="18" charset="0"/>
              </a:rPr>
              <a:t>metals</a:t>
            </a:r>
          </a:p>
          <a:p>
            <a:pPr marL="0" indent="0" algn="just">
              <a:lnSpc>
                <a:spcPct val="150000"/>
              </a:lnSpc>
              <a:buNone/>
            </a:pPr>
            <a:r>
              <a:rPr lang="en-US" i="1" dirty="0" smtClean="0">
                <a:latin typeface="Times New Roman" panose="02020603050405020304" pitchFamily="18" charset="0"/>
                <a:cs typeface="Times New Roman" panose="02020603050405020304" pitchFamily="18" charset="0"/>
              </a:rPr>
              <a:t>-Carbonyl Processes</a:t>
            </a:r>
          </a:p>
          <a:p>
            <a:pPr marL="0" indent="0" algn="just">
              <a:lnSpc>
                <a:spcPct val="150000"/>
              </a:lnSpc>
              <a:buNone/>
            </a:pPr>
            <a:r>
              <a:rPr lang="en-US" i="1" dirty="0" smtClean="0">
                <a:latin typeface="Times New Roman" panose="02020603050405020304" pitchFamily="18" charset="0"/>
                <a:cs typeface="Times New Roman" panose="02020603050405020304" pitchFamily="18" charset="0"/>
              </a:rPr>
              <a:t>- Hydride-</a:t>
            </a:r>
            <a:r>
              <a:rPr lang="en-US" i="1" dirty="0" err="1" smtClean="0">
                <a:latin typeface="Times New Roman" panose="02020603050405020304" pitchFamily="18" charset="0"/>
                <a:cs typeface="Times New Roman" panose="02020603050405020304" pitchFamily="18" charset="0"/>
              </a:rPr>
              <a:t>Dehydride</a:t>
            </a:r>
            <a:r>
              <a:rPr lang="en-US" i="1" dirty="0" smtClean="0">
                <a:latin typeface="Times New Roman" panose="02020603050405020304" pitchFamily="18" charset="0"/>
                <a:cs typeface="Times New Roman" panose="02020603050405020304" pitchFamily="18" charset="0"/>
              </a:rPr>
              <a:t> Processes</a:t>
            </a:r>
          </a:p>
          <a:p>
            <a:pPr marL="0" indent="0" algn="just">
              <a:lnSpc>
                <a:spcPct val="150000"/>
              </a:lnSpc>
              <a:buNone/>
            </a:pPr>
            <a:r>
              <a:rPr lang="en-US" i="1" dirty="0" smtClean="0">
                <a:latin typeface="Times New Roman" panose="02020603050405020304" pitchFamily="18" charset="0"/>
                <a:cs typeface="Times New Roman" panose="02020603050405020304" pitchFamily="18" charset="0"/>
              </a:rPr>
              <a:t>- Electrochemical Processes</a:t>
            </a:r>
          </a:p>
          <a:p>
            <a:pPr marL="457200" lvl="1" indent="0" algn="just">
              <a:lnSpc>
                <a:spcPct val="150000"/>
              </a:lnSpc>
              <a:buNone/>
            </a:pPr>
            <a:r>
              <a:rPr lang="en-US" i="1" dirty="0">
                <a:latin typeface="Times New Roman" panose="02020603050405020304" pitchFamily="18" charset="0"/>
                <a:cs typeface="Times New Roman" panose="02020603050405020304" pitchFamily="18" charset="0"/>
              </a:rPr>
              <a:t>Electrolysis of aqueous </a:t>
            </a:r>
            <a:r>
              <a:rPr lang="en-US" i="1" dirty="0" smtClean="0">
                <a:latin typeface="Times New Roman" panose="02020603050405020304" pitchFamily="18" charset="0"/>
                <a:cs typeface="Times New Roman" panose="02020603050405020304" pitchFamily="18" charset="0"/>
              </a:rPr>
              <a:t>solutions</a:t>
            </a:r>
          </a:p>
          <a:p>
            <a:pPr marL="457200" lvl="1" indent="0" algn="just">
              <a:lnSpc>
                <a:spcPct val="150000"/>
              </a:lnSpc>
              <a:buNone/>
            </a:pPr>
            <a:r>
              <a:rPr lang="en-US" i="1" dirty="0">
                <a:latin typeface="Times New Roman" panose="02020603050405020304" pitchFamily="18" charset="0"/>
                <a:cs typeface="Times New Roman" panose="02020603050405020304" pitchFamily="18" charset="0"/>
              </a:rPr>
              <a:t>Fused Salt Electrolysis</a:t>
            </a:r>
            <a:endParaRPr lang="en-US" sz="20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68</a:t>
            </a:fld>
            <a:endParaRPr lang="fa-IR" dirty="0"/>
          </a:p>
        </p:txBody>
      </p:sp>
    </p:spTree>
    <p:extLst>
      <p:ext uri="{BB962C8B-B14F-4D97-AF65-F5344CB8AC3E}">
        <p14:creationId xmlns:p14="http://schemas.microsoft.com/office/powerpoint/2010/main" val="35703416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796317"/>
          </a:xfrm>
        </p:spPr>
        <p:txBody>
          <a:bodyPr>
            <a:normAutofit fontScale="77500" lnSpcReduction="20000"/>
          </a:bodyPr>
          <a:lstStyle/>
          <a:p>
            <a:pPr marL="0" indent="0" algn="just">
              <a:lnSpc>
                <a:spcPct val="160000"/>
              </a:lnSpc>
              <a:buNone/>
            </a:pPr>
            <a:r>
              <a:rPr lang="en-US" b="1" i="1" dirty="0">
                <a:solidFill>
                  <a:srgbClr val="FF0000"/>
                </a:solidFill>
                <a:latin typeface="Times New Roman" panose="02020603050405020304" pitchFamily="18" charset="0"/>
                <a:cs typeface="Times New Roman" panose="02020603050405020304" pitchFamily="18" charset="0"/>
              </a:rPr>
              <a:t>Reduction</a:t>
            </a:r>
          </a:p>
          <a:p>
            <a:pPr marL="0" indent="0" algn="just">
              <a:lnSpc>
                <a:spcPct val="160000"/>
              </a:lnSpc>
              <a:buNone/>
            </a:pPr>
            <a:r>
              <a:rPr lang="en-US" i="1" dirty="0">
                <a:latin typeface="Times New Roman" panose="02020603050405020304" pitchFamily="18" charset="0"/>
                <a:cs typeface="Times New Roman" panose="02020603050405020304" pitchFamily="18" charset="0"/>
              </a:rPr>
              <a:t>Principle aspects</a:t>
            </a:r>
          </a:p>
          <a:p>
            <a:pPr marL="0" indent="0" algn="just">
              <a:lnSpc>
                <a:spcPct val="160000"/>
              </a:lnSpc>
              <a:buNone/>
            </a:pPr>
            <a:r>
              <a:rPr lang="en-US" dirty="0">
                <a:latin typeface="Times New Roman" panose="02020603050405020304" pitchFamily="18" charset="0"/>
                <a:cs typeface="Times New Roman" panose="02020603050405020304" pitchFamily="18" charset="0"/>
              </a:rPr>
              <a:t>The main chemical processes in powder metallurgy involve the </a:t>
            </a:r>
            <a:r>
              <a:rPr lang="en-US" b="1" i="1" dirty="0">
                <a:solidFill>
                  <a:srgbClr val="669900"/>
                </a:solidFill>
                <a:latin typeface="Times New Roman" panose="02020603050405020304" pitchFamily="18" charset="0"/>
                <a:cs typeface="Times New Roman" panose="02020603050405020304" pitchFamily="18" charset="0"/>
              </a:rPr>
              <a:t>reduction </a:t>
            </a:r>
            <a:r>
              <a:rPr lang="en-US" b="1" i="1" dirty="0" smtClean="0">
                <a:solidFill>
                  <a:srgbClr val="669900"/>
                </a:solidFill>
                <a:latin typeface="Times New Roman" panose="02020603050405020304" pitchFamily="18" charset="0"/>
                <a:cs typeface="Times New Roman" panose="02020603050405020304" pitchFamily="18" charset="0"/>
              </a:rPr>
              <a:t>of metal </a:t>
            </a:r>
            <a:r>
              <a:rPr lang="en-US" b="1" i="1" dirty="0">
                <a:solidFill>
                  <a:srgbClr val="669900"/>
                </a:solidFill>
                <a:latin typeface="Times New Roman" panose="02020603050405020304" pitchFamily="18" charset="0"/>
                <a:cs typeface="Times New Roman" panose="02020603050405020304" pitchFamily="18" charset="0"/>
              </a:rPr>
              <a:t>compounds </a:t>
            </a:r>
            <a:r>
              <a:rPr lang="en-US" dirty="0">
                <a:latin typeface="Times New Roman" panose="02020603050405020304" pitchFamily="18" charset="0"/>
                <a:cs typeface="Times New Roman" panose="02020603050405020304" pitchFamily="18" charset="0"/>
              </a:rPr>
              <a:t>such as </a:t>
            </a:r>
            <a:r>
              <a:rPr lang="en-US" b="1" i="1" dirty="0">
                <a:solidFill>
                  <a:srgbClr val="669900"/>
                </a:solidFill>
                <a:latin typeface="Times New Roman" panose="02020603050405020304" pitchFamily="18" charset="0"/>
                <a:cs typeface="Times New Roman" panose="02020603050405020304" pitchFamily="18" charset="0"/>
              </a:rPr>
              <a:t>oxides, carbonates, nitrates or </a:t>
            </a:r>
            <a:r>
              <a:rPr lang="en-US" b="1" i="1" dirty="0" err="1">
                <a:solidFill>
                  <a:srgbClr val="669900"/>
                </a:solidFill>
                <a:latin typeface="Times New Roman" panose="02020603050405020304" pitchFamily="18" charset="0"/>
                <a:cs typeface="Times New Roman" panose="02020603050405020304" pitchFamily="18" charset="0"/>
              </a:rPr>
              <a:t>halogenides</a:t>
            </a:r>
            <a:r>
              <a:rPr lang="en-US" b="1" i="1" dirty="0">
                <a:solidFill>
                  <a:srgbClr val="669900"/>
                </a:solidFill>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with </a:t>
            </a:r>
            <a:r>
              <a:rPr lang="en-US" b="1" i="1" dirty="0">
                <a:solidFill>
                  <a:srgbClr val="669900"/>
                </a:solidFill>
                <a:latin typeface="Times New Roman" panose="02020603050405020304" pitchFamily="18" charset="0"/>
                <a:cs typeface="Times New Roman" panose="02020603050405020304" pitchFamily="18" charset="0"/>
              </a:rPr>
              <a:t>gases</a:t>
            </a:r>
            <a:r>
              <a:rPr lang="en-US" dirty="0" smtClean="0">
                <a:latin typeface="Times New Roman" panose="02020603050405020304" pitchFamily="18" charset="0"/>
                <a:cs typeface="Times New Roman" panose="02020603050405020304" pitchFamily="18" charset="0"/>
              </a:rPr>
              <a:t> (generally </a:t>
            </a:r>
            <a:r>
              <a:rPr lang="en-US" b="1" i="1" dirty="0">
                <a:solidFill>
                  <a:srgbClr val="669900"/>
                </a:solidFill>
                <a:latin typeface="Times New Roman" panose="02020603050405020304" pitchFamily="18" charset="0"/>
                <a:cs typeface="Times New Roman" panose="02020603050405020304" pitchFamily="18" charset="0"/>
              </a:rPr>
              <a:t>hydrogen</a:t>
            </a:r>
            <a:r>
              <a:rPr lang="en-US" dirty="0">
                <a:latin typeface="Times New Roman" panose="02020603050405020304" pitchFamily="18" charset="0"/>
                <a:cs typeface="Times New Roman" panose="02020603050405020304" pitchFamily="18" charset="0"/>
              </a:rPr>
              <a:t>) or </a:t>
            </a:r>
            <a:r>
              <a:rPr lang="en-US" b="1" i="1" dirty="0">
                <a:solidFill>
                  <a:srgbClr val="669900"/>
                </a:solidFill>
                <a:latin typeface="Times New Roman" panose="02020603050405020304" pitchFamily="18" charset="0"/>
                <a:cs typeface="Times New Roman" panose="02020603050405020304" pitchFamily="18" charset="0"/>
              </a:rPr>
              <a:t>solids</a:t>
            </a:r>
            <a:r>
              <a:rPr lang="en-US" dirty="0">
                <a:latin typeface="Times New Roman" panose="02020603050405020304" pitchFamily="18" charset="0"/>
                <a:cs typeface="Times New Roman" panose="02020603050405020304" pitchFamily="18" charset="0"/>
              </a:rPr>
              <a:t> (</a:t>
            </a:r>
            <a:r>
              <a:rPr lang="en-US" b="1" i="1" dirty="0">
                <a:solidFill>
                  <a:srgbClr val="669900"/>
                </a:solidFill>
                <a:latin typeface="Times New Roman" panose="02020603050405020304" pitchFamily="18" charset="0"/>
                <a:cs typeface="Times New Roman" panose="02020603050405020304" pitchFamily="18" charset="0"/>
              </a:rPr>
              <a:t>carbon or highly reactive metals</a:t>
            </a:r>
            <a:r>
              <a:rPr lang="en-US" dirty="0">
                <a:latin typeface="Times New Roman" panose="02020603050405020304" pitchFamily="18" charset="0"/>
                <a:cs typeface="Times New Roman" panose="02020603050405020304" pitchFamily="18" charset="0"/>
              </a:rPr>
              <a:t>). In </a:t>
            </a:r>
            <a:r>
              <a:rPr lang="en-US" b="1" i="1" dirty="0">
                <a:solidFill>
                  <a:srgbClr val="0033CC"/>
                </a:solidFill>
                <a:latin typeface="Times New Roman" panose="02020603050405020304" pitchFamily="18" charset="0"/>
                <a:cs typeface="Times New Roman" panose="02020603050405020304" pitchFamily="18" charset="0"/>
              </a:rPr>
              <a:t>most </a:t>
            </a:r>
            <a:r>
              <a:rPr lang="en-US" b="1" i="1" dirty="0" smtClean="0">
                <a:solidFill>
                  <a:srgbClr val="0033CC"/>
                </a:solidFill>
                <a:latin typeface="Times New Roman" panose="02020603050405020304" pitchFamily="18" charset="0"/>
                <a:cs typeface="Times New Roman" panose="02020603050405020304" pitchFamily="18" charset="0"/>
              </a:rPr>
              <a:t>cases the </a:t>
            </a:r>
            <a:r>
              <a:rPr lang="en-US" b="1" i="1" dirty="0">
                <a:solidFill>
                  <a:srgbClr val="0033CC"/>
                </a:solidFill>
                <a:latin typeface="Times New Roman" panose="02020603050405020304" pitchFamily="18" charset="0"/>
                <a:cs typeface="Times New Roman" panose="02020603050405020304" pitchFamily="18" charset="0"/>
              </a:rPr>
              <a:t>metal compounds to be reduced are in the solid state</a:t>
            </a:r>
            <a:r>
              <a:rPr lang="en-US" dirty="0">
                <a:latin typeface="Times New Roman" panose="02020603050405020304" pitchFamily="18" charset="0"/>
                <a:cs typeface="Times New Roman" panose="02020603050405020304" pitchFamily="18" charset="0"/>
              </a:rPr>
              <a:t>. However, </a:t>
            </a:r>
            <a:r>
              <a:rPr lang="en-US" b="1" i="1" dirty="0" smtClean="0">
                <a:solidFill>
                  <a:srgbClr val="FF7C80"/>
                </a:solidFill>
                <a:latin typeface="Times New Roman" panose="02020603050405020304" pitchFamily="18" charset="0"/>
                <a:cs typeface="Times New Roman" panose="02020603050405020304" pitchFamily="18" charset="0"/>
              </a:rPr>
              <a:t>hydrometallurgical processes </a:t>
            </a:r>
            <a:r>
              <a:rPr lang="en-US" dirty="0">
                <a:latin typeface="Times New Roman" panose="02020603050405020304" pitchFamily="18" charset="0"/>
                <a:cs typeface="Times New Roman" panose="02020603050405020304" pitchFamily="18" charset="0"/>
              </a:rPr>
              <a:t>have been developed also, especially for the </a:t>
            </a:r>
            <a:r>
              <a:rPr lang="en-US" b="1" i="1" dirty="0">
                <a:solidFill>
                  <a:srgbClr val="FF7C80"/>
                </a:solidFill>
                <a:latin typeface="Times New Roman" panose="02020603050405020304" pitchFamily="18" charset="0"/>
                <a:cs typeface="Times New Roman" panose="02020603050405020304" pitchFamily="18" charset="0"/>
              </a:rPr>
              <a:t>reduction of nickel and cobalt solutions </a:t>
            </a:r>
            <a:r>
              <a:rPr lang="en-US" dirty="0">
                <a:latin typeface="Times New Roman" panose="02020603050405020304" pitchFamily="18" charset="0"/>
                <a:cs typeface="Times New Roman" panose="02020603050405020304" pitchFamily="18" charset="0"/>
              </a:rPr>
              <a:t>by </a:t>
            </a:r>
            <a:r>
              <a:rPr lang="en-US" b="1" i="1" dirty="0">
                <a:solidFill>
                  <a:srgbClr val="FF7C80"/>
                </a:solidFill>
                <a:latin typeface="Times New Roman" panose="02020603050405020304" pitchFamily="18" charset="0"/>
                <a:cs typeface="Times New Roman" panose="02020603050405020304" pitchFamily="18" charset="0"/>
              </a:rPr>
              <a:t>pressurized hydrogen</a:t>
            </a:r>
            <a:r>
              <a:rPr lang="en-US" dirty="0">
                <a:latin typeface="Times New Roman" panose="02020603050405020304" pitchFamily="18" charset="0"/>
                <a:cs typeface="Times New Roman" panose="02020603050405020304" pitchFamily="18" charset="0"/>
              </a:rPr>
              <a:t>. When the </a:t>
            </a:r>
            <a:r>
              <a:rPr lang="en-US" b="1" i="1" dirty="0">
                <a:solidFill>
                  <a:srgbClr val="FF7C80"/>
                </a:solidFill>
                <a:latin typeface="Times New Roman" panose="02020603050405020304" pitchFamily="18" charset="0"/>
                <a:cs typeface="Times New Roman" panose="02020603050405020304" pitchFamily="18" charset="0"/>
              </a:rPr>
              <a:t>reaction takes </a:t>
            </a:r>
            <a:r>
              <a:rPr lang="en-US" b="1" i="1" dirty="0" smtClean="0">
                <a:solidFill>
                  <a:srgbClr val="FF7C80"/>
                </a:solidFill>
                <a:latin typeface="Times New Roman" panose="02020603050405020304" pitchFamily="18" charset="0"/>
                <a:cs typeface="Times New Roman" panose="02020603050405020304" pitchFamily="18" charset="0"/>
              </a:rPr>
              <a:t>place in </a:t>
            </a:r>
            <a:r>
              <a:rPr lang="en-US" b="1" i="1" dirty="0">
                <a:solidFill>
                  <a:srgbClr val="FF7C80"/>
                </a:solidFill>
                <a:latin typeface="Times New Roman" panose="02020603050405020304" pitchFamily="18" charset="0"/>
                <a:cs typeface="Times New Roman" panose="02020603050405020304" pitchFamily="18" charset="0"/>
              </a:rPr>
              <a:t>the solid state or by solid-gas reaction, no subsequent purification is possible.</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A sufficiently </a:t>
            </a:r>
            <a:r>
              <a:rPr lang="en-US" b="1" i="1" dirty="0">
                <a:solidFill>
                  <a:srgbClr val="FF7C80"/>
                </a:solidFill>
                <a:latin typeface="Times New Roman" panose="02020603050405020304" pitchFamily="18" charset="0"/>
                <a:cs typeface="Times New Roman" panose="02020603050405020304" pitchFamily="18" charset="0"/>
              </a:rPr>
              <a:t>pure raw material </a:t>
            </a:r>
            <a:r>
              <a:rPr lang="en-US" dirty="0">
                <a:latin typeface="Times New Roman" panose="02020603050405020304" pitchFamily="18" charset="0"/>
                <a:cs typeface="Times New Roman" panose="02020603050405020304" pitchFamily="18" charset="0"/>
              </a:rPr>
              <a:t>has, therefore, to be provided as a feedstock. </a:t>
            </a:r>
            <a:r>
              <a:rPr lang="en-US" dirty="0" smtClean="0">
                <a:latin typeface="Times New Roman" panose="02020603050405020304" pitchFamily="18" charset="0"/>
                <a:cs typeface="Times New Roman" panose="02020603050405020304" pitchFamily="18" charset="0"/>
              </a:rPr>
              <a:t>For kinetic </a:t>
            </a:r>
            <a:r>
              <a:rPr lang="en-US" dirty="0">
                <a:latin typeface="Times New Roman" panose="02020603050405020304" pitchFamily="18" charset="0"/>
                <a:cs typeface="Times New Roman" panose="02020603050405020304" pitchFamily="18" charset="0"/>
              </a:rPr>
              <a:t>reasons, the </a:t>
            </a:r>
            <a:r>
              <a:rPr lang="en-US" b="1" i="1" dirty="0">
                <a:solidFill>
                  <a:srgbClr val="FF7C80"/>
                </a:solidFill>
                <a:latin typeface="Times New Roman" panose="02020603050405020304" pitchFamily="18" charset="0"/>
                <a:cs typeface="Times New Roman" panose="02020603050405020304" pitchFamily="18" charset="0"/>
              </a:rPr>
              <a:t>compound to be reduced has to have a suitably small </a:t>
            </a:r>
            <a:r>
              <a:rPr lang="en-US" b="1" i="1" dirty="0" smtClean="0">
                <a:solidFill>
                  <a:srgbClr val="FF7C80"/>
                </a:solidFill>
                <a:latin typeface="Times New Roman" panose="02020603050405020304" pitchFamily="18" charset="0"/>
                <a:cs typeface="Times New Roman" panose="02020603050405020304" pitchFamily="18" charset="0"/>
              </a:rPr>
              <a:t>particle size</a:t>
            </a:r>
            <a:r>
              <a:rPr lang="en-US" dirty="0">
                <a:latin typeface="Times New Roman" panose="02020603050405020304" pitchFamily="18" charset="0"/>
                <a:cs typeface="Times New Roman" panose="02020603050405020304" pitchFamily="18" charset="0"/>
              </a:rPr>
              <a:t>, which should not be </a:t>
            </a:r>
            <a:r>
              <a:rPr lang="en-US" dirty="0" smtClean="0">
                <a:latin typeface="Times New Roman" panose="02020603050405020304" pitchFamily="18" charset="0"/>
                <a:cs typeface="Times New Roman" panose="02020603050405020304" pitchFamily="18" charset="0"/>
              </a:rPr>
              <a:t>exceeded, </a:t>
            </a:r>
            <a:r>
              <a:rPr lang="en-US" dirty="0">
                <a:latin typeface="Times New Roman" panose="02020603050405020304" pitchFamily="18" charset="0"/>
                <a:cs typeface="Times New Roman" panose="02020603050405020304" pitchFamily="18" charset="0"/>
              </a:rPr>
              <a:t>otherwise the controlling diffusion </a:t>
            </a:r>
            <a:r>
              <a:rPr lang="en-US" dirty="0" smtClean="0">
                <a:latin typeface="Times New Roman" panose="02020603050405020304" pitchFamily="18" charset="0"/>
                <a:cs typeface="Times New Roman" panose="02020603050405020304" pitchFamily="18" charset="0"/>
              </a:rPr>
              <a:t>processes may </a:t>
            </a:r>
            <a:r>
              <a:rPr lang="en-US" dirty="0">
                <a:latin typeface="Times New Roman" panose="02020603050405020304" pitchFamily="18" charset="0"/>
                <a:cs typeface="Times New Roman" panose="02020603050405020304" pitchFamily="18" charset="0"/>
              </a:rPr>
              <a:t>lead to very long reaction times which are not acceptable in practice.</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69</a:t>
            </a:fld>
            <a:endParaRPr lang="fa-IR" dirty="0"/>
          </a:p>
        </p:txBody>
      </p:sp>
    </p:spTree>
    <p:extLst>
      <p:ext uri="{BB962C8B-B14F-4D97-AF65-F5344CB8AC3E}">
        <p14:creationId xmlns:p14="http://schemas.microsoft.com/office/powerpoint/2010/main" val="15535356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51460" y="1151068"/>
            <a:ext cx="11521440" cy="5411097"/>
          </a:xfrm>
        </p:spPr>
        <p:txBody>
          <a:bodyPr>
            <a:normAutofit lnSpcReduction="10000"/>
          </a:bodyPr>
          <a:lstStyle/>
          <a:p>
            <a:pPr marL="0" indent="0" algn="just">
              <a:lnSpc>
                <a:spcPct val="150000"/>
              </a:lnSpc>
              <a:buNone/>
            </a:pPr>
            <a:r>
              <a:rPr lang="en-US" dirty="0" smtClean="0">
                <a:latin typeface="Times New Roman" panose="02020603050405020304" pitchFamily="18" charset="0"/>
                <a:cs typeface="+mj-cs"/>
              </a:rPr>
              <a:t>Powder </a:t>
            </a:r>
            <a:r>
              <a:rPr lang="en-US" dirty="0">
                <a:latin typeface="Times New Roman" panose="02020603050405020304" pitchFamily="18" charset="0"/>
                <a:cs typeface="+mj-cs"/>
              </a:rPr>
              <a:t>metallurgy is a forming and fabrication technique consisting of three major processing stages. </a:t>
            </a:r>
            <a:endParaRPr lang="en-US" dirty="0" smtClean="0">
              <a:latin typeface="Times New Roman" panose="02020603050405020304" pitchFamily="18" charset="0"/>
              <a:cs typeface="+mj-cs"/>
            </a:endParaRPr>
          </a:p>
          <a:p>
            <a:pPr marL="0" indent="0" algn="just">
              <a:lnSpc>
                <a:spcPct val="150000"/>
              </a:lnSpc>
              <a:buNone/>
            </a:pPr>
            <a:r>
              <a:rPr lang="en-US" dirty="0" smtClean="0">
                <a:latin typeface="Times New Roman" panose="02020603050405020304" pitchFamily="18" charset="0"/>
                <a:cs typeface="+mj-cs"/>
              </a:rPr>
              <a:t>– </a:t>
            </a:r>
            <a:r>
              <a:rPr lang="en-US" dirty="0">
                <a:latin typeface="Times New Roman" panose="02020603050405020304" pitchFamily="18" charset="0"/>
                <a:cs typeface="+mj-cs"/>
              </a:rPr>
              <a:t>First, the primary material is physically powdered, divided into many small individual particles. </a:t>
            </a:r>
            <a:endParaRPr lang="en-US" dirty="0" smtClean="0">
              <a:latin typeface="Times New Roman" panose="02020603050405020304" pitchFamily="18" charset="0"/>
              <a:cs typeface="+mj-cs"/>
            </a:endParaRPr>
          </a:p>
          <a:p>
            <a:pPr marL="0" indent="0" algn="just">
              <a:lnSpc>
                <a:spcPct val="150000"/>
              </a:lnSpc>
              <a:buNone/>
            </a:pPr>
            <a:r>
              <a:rPr lang="en-US" dirty="0" smtClean="0">
                <a:latin typeface="Times New Roman" panose="02020603050405020304" pitchFamily="18" charset="0"/>
                <a:cs typeface="+mj-cs"/>
              </a:rPr>
              <a:t>– </a:t>
            </a:r>
            <a:r>
              <a:rPr lang="en-US" dirty="0">
                <a:latin typeface="Times New Roman" panose="02020603050405020304" pitchFamily="18" charset="0"/>
                <a:cs typeface="+mj-cs"/>
              </a:rPr>
              <a:t>Next, the powder is injected into a mold or passed through a die to produce a weakly cohesive structure (via cold welding) very near the dimensions of the object ultimately to be manufactured. </a:t>
            </a:r>
            <a:endParaRPr lang="en-US" dirty="0" smtClean="0">
              <a:latin typeface="Times New Roman" panose="02020603050405020304" pitchFamily="18" charset="0"/>
              <a:cs typeface="+mj-cs"/>
            </a:endParaRPr>
          </a:p>
          <a:p>
            <a:pPr marL="0" indent="0" algn="just">
              <a:lnSpc>
                <a:spcPct val="150000"/>
              </a:lnSpc>
              <a:buNone/>
            </a:pPr>
            <a:r>
              <a:rPr lang="en-US" dirty="0" smtClean="0">
                <a:latin typeface="Times New Roman" panose="02020603050405020304" pitchFamily="18" charset="0"/>
                <a:cs typeface="+mj-cs"/>
              </a:rPr>
              <a:t>– </a:t>
            </a:r>
            <a:r>
              <a:rPr lang="en-US" dirty="0">
                <a:latin typeface="Times New Roman" panose="02020603050405020304" pitchFamily="18" charset="0"/>
                <a:cs typeface="+mj-cs"/>
              </a:rPr>
              <a:t>Finally, the end part is formed by applying pressure, </a:t>
            </a:r>
            <a:endParaRPr lang="fa-IR" dirty="0">
              <a:latin typeface="Times New Roman" panose="02020603050405020304" pitchFamily="18" charset="0"/>
              <a:cs typeface="+mj-cs"/>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marL="0" indent="0">
              <a:buNone/>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sz="3200"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en-US" sz="32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7</a:t>
            </a:fld>
            <a:endParaRPr lang="fa-IR" dirty="0"/>
          </a:p>
        </p:txBody>
      </p:sp>
    </p:spTree>
    <p:extLst>
      <p:ext uri="{BB962C8B-B14F-4D97-AF65-F5344CB8AC3E}">
        <p14:creationId xmlns:p14="http://schemas.microsoft.com/office/powerpoint/2010/main" val="1858975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rmAutofit/>
          </a:bodyPr>
          <a:lstStyle/>
          <a:p>
            <a:pPr marL="0" indent="0" algn="just">
              <a:lnSpc>
                <a:spcPct val="150000"/>
              </a:lnSpc>
              <a:buNone/>
            </a:pPr>
            <a:r>
              <a:rPr lang="en-US" dirty="0">
                <a:latin typeface="Times New Roman" panose="02020603050405020304" pitchFamily="18" charset="0"/>
                <a:cs typeface="Times New Roman" panose="02020603050405020304" pitchFamily="18" charset="0"/>
              </a:rPr>
              <a:t>The </a:t>
            </a:r>
            <a:r>
              <a:rPr lang="en-US" b="1" i="1" dirty="0">
                <a:solidFill>
                  <a:srgbClr val="92D050"/>
                </a:solidFill>
                <a:latin typeface="Times New Roman" panose="02020603050405020304" pitchFamily="18" charset="0"/>
                <a:cs typeface="Times New Roman" panose="02020603050405020304" pitchFamily="18" charset="0"/>
              </a:rPr>
              <a:t>process is controlled by its free energy of reaction which has to be </a:t>
            </a:r>
            <a:r>
              <a:rPr lang="en-US" b="1" i="1" dirty="0" smtClean="0">
                <a:solidFill>
                  <a:srgbClr val="92D050"/>
                </a:solidFill>
                <a:latin typeface="Times New Roman" panose="02020603050405020304" pitchFamily="18" charset="0"/>
                <a:cs typeface="Times New Roman" panose="02020603050405020304" pitchFamily="18" charset="0"/>
              </a:rPr>
              <a:t>negative</a:t>
            </a:r>
            <a:r>
              <a:rPr lang="en-US" dirty="0" smtClean="0">
                <a:latin typeface="Times New Roman" panose="02020603050405020304" pitchFamily="18" charset="0"/>
                <a:cs typeface="Times New Roman" panose="02020603050405020304" pitchFamily="18" charset="0"/>
              </a:rPr>
              <a:t>. The </a:t>
            </a:r>
            <a:r>
              <a:rPr lang="en-US" b="1" i="1" dirty="0">
                <a:solidFill>
                  <a:srgbClr val="CC00CC"/>
                </a:solidFill>
                <a:latin typeface="Times New Roman" panose="02020603050405020304" pitchFamily="18" charset="0"/>
                <a:cs typeface="Times New Roman" panose="02020603050405020304" pitchFamily="18" charset="0"/>
              </a:rPr>
              <a:t>more stable the compound, the stronger the reduction media </a:t>
            </a:r>
            <a:r>
              <a:rPr lang="en-US" dirty="0">
                <a:latin typeface="Times New Roman" panose="02020603050405020304" pitchFamily="18" charset="0"/>
                <a:cs typeface="Times New Roman" panose="02020603050405020304" pitchFamily="18" charset="0"/>
              </a:rPr>
              <a:t>have to </a:t>
            </a:r>
            <a:r>
              <a:rPr lang="en-US" dirty="0" smtClean="0">
                <a:latin typeface="Times New Roman" panose="02020603050405020304" pitchFamily="18" charset="0"/>
                <a:cs typeface="Times New Roman" panose="02020603050405020304" pitchFamily="18" charset="0"/>
              </a:rPr>
              <a:t>be. Some </a:t>
            </a:r>
            <a:r>
              <a:rPr lang="en-US" dirty="0">
                <a:latin typeface="Times New Roman" panose="02020603050405020304" pitchFamily="18" charset="0"/>
                <a:cs typeface="Times New Roman" panose="02020603050405020304" pitchFamily="18" charset="0"/>
              </a:rPr>
              <a:t>basic thermodynamic data are </a:t>
            </a:r>
            <a:r>
              <a:rPr lang="en-US" dirty="0" smtClean="0">
                <a:latin typeface="Times New Roman" panose="02020603050405020304" pitchFamily="18" charset="0"/>
                <a:cs typeface="Times New Roman" panose="02020603050405020304" pitchFamily="18" charset="0"/>
              </a:rPr>
              <a:t>used for reduction process. </a:t>
            </a:r>
            <a:r>
              <a:rPr lang="en-US" b="1" i="1" dirty="0">
                <a:solidFill>
                  <a:srgbClr val="00CCFF"/>
                </a:solidFill>
                <a:latin typeface="Times New Roman" panose="02020603050405020304" pitchFamily="18" charset="0"/>
                <a:cs typeface="Times New Roman" panose="02020603050405020304" pitchFamily="18" charset="0"/>
              </a:rPr>
              <a:t>The free energies of </a:t>
            </a:r>
            <a:r>
              <a:rPr lang="en-US" b="1" i="1" dirty="0" smtClean="0">
                <a:solidFill>
                  <a:srgbClr val="00CCFF"/>
                </a:solidFill>
                <a:latin typeface="Times New Roman" panose="02020603050405020304" pitchFamily="18" charset="0"/>
                <a:cs typeface="Times New Roman" panose="02020603050405020304" pitchFamily="18" charset="0"/>
              </a:rPr>
              <a:t>oxidation for </a:t>
            </a:r>
            <a:r>
              <a:rPr lang="en-US" b="1" i="1" dirty="0">
                <a:solidFill>
                  <a:srgbClr val="00CCFF"/>
                </a:solidFill>
                <a:latin typeface="Times New Roman" panose="02020603050405020304" pitchFamily="18" charset="0"/>
                <a:cs typeface="Times New Roman" panose="02020603050405020304" pitchFamily="18" charset="0"/>
              </a:rPr>
              <a:t>some of the reducing agents are included.</a:t>
            </a:r>
            <a:r>
              <a:rPr lang="en-US" dirty="0">
                <a:latin typeface="Times New Roman" panose="02020603050405020304" pitchFamily="18" charset="0"/>
                <a:cs typeface="Times New Roman" panose="02020603050405020304" pitchFamily="18" charset="0"/>
              </a:rPr>
              <a:t> </a:t>
            </a:r>
            <a:r>
              <a:rPr lang="en-US" b="1" i="1" dirty="0">
                <a:solidFill>
                  <a:srgbClr val="00CCFF"/>
                </a:solidFill>
                <a:latin typeface="Times New Roman" panose="02020603050405020304" pitchFamily="18" charset="0"/>
                <a:cs typeface="Times New Roman" panose="02020603050405020304" pitchFamily="18" charset="0"/>
              </a:rPr>
              <a:t>Since alkali, and </a:t>
            </a:r>
            <a:r>
              <a:rPr lang="en-US" b="1" i="1" dirty="0" smtClean="0">
                <a:solidFill>
                  <a:srgbClr val="00CCFF"/>
                </a:solidFill>
                <a:latin typeface="Times New Roman" panose="02020603050405020304" pitchFamily="18" charset="0"/>
                <a:cs typeface="Times New Roman" panose="02020603050405020304" pitchFamily="18" charset="0"/>
              </a:rPr>
              <a:t>especially alkaline </a:t>
            </a:r>
            <a:r>
              <a:rPr lang="en-US" b="1" i="1" dirty="0">
                <a:solidFill>
                  <a:srgbClr val="00CCFF"/>
                </a:solidFill>
                <a:latin typeface="Times New Roman" panose="02020603050405020304" pitchFamily="18" charset="0"/>
                <a:cs typeface="Times New Roman" panose="02020603050405020304" pitchFamily="18" charset="0"/>
              </a:rPr>
              <a:t>earth metals, form very stable oxides, they are very strong reducing </a:t>
            </a:r>
            <a:r>
              <a:rPr lang="en-US" b="1" i="1" dirty="0" smtClean="0">
                <a:solidFill>
                  <a:srgbClr val="00CCFF"/>
                </a:solidFill>
                <a:latin typeface="Times New Roman" panose="02020603050405020304" pitchFamily="18" charset="0"/>
                <a:cs typeface="Times New Roman" panose="02020603050405020304" pitchFamily="18" charset="0"/>
              </a:rPr>
              <a:t>agents.</a:t>
            </a:r>
            <a:r>
              <a:rPr lang="en-US" dirty="0" smtClean="0">
                <a:latin typeface="Times New Roman" panose="02020603050405020304" pitchFamily="18" charset="0"/>
                <a:cs typeface="Times New Roman" panose="02020603050405020304" pitchFamily="18" charset="0"/>
              </a:rPr>
              <a:t> Figure </a:t>
            </a:r>
            <a:r>
              <a:rPr lang="en-US" dirty="0">
                <a:latin typeface="Times New Roman" panose="02020603050405020304" pitchFamily="18" charset="0"/>
                <a:cs typeface="Times New Roman" panose="02020603050405020304" pitchFamily="18" charset="0"/>
              </a:rPr>
              <a:t>2.19 also shows the extreme reducing capability of Ca, which is </a:t>
            </a:r>
            <a:r>
              <a:rPr lang="en-US" dirty="0" smtClean="0">
                <a:latin typeface="Times New Roman" panose="02020603050405020304" pitchFamily="18" charset="0"/>
                <a:cs typeface="Times New Roman" panose="02020603050405020304" pitchFamily="18" charset="0"/>
              </a:rPr>
              <a:t>needed when </a:t>
            </a:r>
            <a:r>
              <a:rPr lang="en-US" dirty="0">
                <a:latin typeface="Times New Roman" panose="02020603050405020304" pitchFamily="18" charset="0"/>
                <a:cs typeface="Times New Roman" panose="02020603050405020304" pitchFamily="18" charset="0"/>
              </a:rPr>
              <a:t>H2, C, CO or Na cannot be used.</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70</a:t>
            </a:fld>
            <a:endParaRPr lang="fa-IR" dirty="0"/>
          </a:p>
        </p:txBody>
      </p:sp>
    </p:spTree>
    <p:extLst>
      <p:ext uri="{BB962C8B-B14F-4D97-AF65-F5344CB8AC3E}">
        <p14:creationId xmlns:p14="http://schemas.microsoft.com/office/powerpoint/2010/main" val="129060747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7942"/>
            <a:ext cx="10515600" cy="1325563"/>
          </a:xfrm>
        </p:spPr>
        <p:txBody>
          <a:bodyPr>
            <a:normAutofit/>
          </a:bodyPr>
          <a:lstStyle/>
          <a:p>
            <a:pPr rtl="1"/>
            <a:r>
              <a:rPr lang="en-US" sz="3600" dirty="0">
                <a:solidFill>
                  <a:srgbClr val="FF00FF"/>
                </a:solidFill>
                <a:latin typeface="Times New Roman" panose="02020603050405020304" pitchFamily="18" charset="0"/>
                <a:cs typeface="Times New Roman" panose="02020603050405020304" pitchFamily="18" charset="0"/>
              </a:rPr>
              <a:t>Powder </a:t>
            </a:r>
            <a:r>
              <a:rPr lang="en-US" sz="3600" dirty="0" smtClean="0">
                <a:solidFill>
                  <a:srgbClr val="FF00FF"/>
                </a:solidFill>
                <a:latin typeface="Times New Roman" panose="02020603050405020304" pitchFamily="18" charset="0"/>
                <a:cs typeface="Times New Roman" panose="02020603050405020304" pitchFamily="18" charset="0"/>
              </a:rPr>
              <a:t>Production Techniques</a:t>
            </a:r>
            <a:endParaRPr lang="en-US" sz="36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rmAutofit/>
          </a:bodyPr>
          <a:lstStyle/>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a:xfrm>
            <a:off x="862834" y="6173786"/>
            <a:ext cx="2743200" cy="365125"/>
          </a:xfrm>
        </p:spPr>
        <p:txBody>
          <a:bodyPr/>
          <a:lstStyle/>
          <a:p>
            <a:fld id="{37665642-A9B0-447A-BA52-3294FC8182FA}" type="slidenum">
              <a:rPr lang="fa-IR" smtClean="0"/>
              <a:t>71</a:t>
            </a:fld>
            <a:endParaRPr lang="fa-IR" dirty="0"/>
          </a:p>
        </p:txBody>
      </p:sp>
      <p:pic>
        <p:nvPicPr>
          <p:cNvPr id="5" name="Picture 4"/>
          <p:cNvPicPr>
            <a:picLocks noChangeAspect="1"/>
          </p:cNvPicPr>
          <p:nvPr/>
        </p:nvPicPr>
        <p:blipFill>
          <a:blip r:embed="rId2"/>
          <a:stretch>
            <a:fillRect/>
          </a:stretch>
        </p:blipFill>
        <p:spPr>
          <a:xfrm>
            <a:off x="6172200" y="0"/>
            <a:ext cx="5759604" cy="6756901"/>
          </a:xfrm>
          <a:prstGeom prst="rect">
            <a:avLst/>
          </a:prstGeom>
        </p:spPr>
      </p:pic>
      <p:sp>
        <p:nvSpPr>
          <p:cNvPr id="6" name="Cloud 5"/>
          <p:cNvSpPr/>
          <p:nvPr/>
        </p:nvSpPr>
        <p:spPr>
          <a:xfrm rot="20318477">
            <a:off x="7132640" y="4211354"/>
            <a:ext cx="3227294" cy="635942"/>
          </a:xfrm>
          <a:prstGeom prst="cloud">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4875402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Autofit/>
          </a:bodyPr>
          <a:lstStyle/>
          <a:p>
            <a:pPr marL="0" indent="0" algn="just">
              <a:lnSpc>
                <a:spcPct val="150000"/>
              </a:lnSpc>
              <a:buNone/>
            </a:pPr>
            <a:r>
              <a:rPr lang="en-US" sz="2400" i="1" dirty="0">
                <a:latin typeface="Times New Roman" panose="02020603050405020304" pitchFamily="18" charset="0"/>
              </a:rPr>
              <a:t>Hydrogen reduction</a:t>
            </a:r>
          </a:p>
          <a:p>
            <a:pPr marL="0" indent="0" algn="just">
              <a:lnSpc>
                <a:spcPct val="150000"/>
              </a:lnSpc>
              <a:buNone/>
            </a:pPr>
            <a:r>
              <a:rPr lang="en-US" sz="2400" dirty="0">
                <a:latin typeface="Times New Roman" panose="02020603050405020304" pitchFamily="18" charset="0"/>
              </a:rPr>
              <a:t>The </a:t>
            </a:r>
            <a:r>
              <a:rPr lang="en-US" sz="2400" b="1" i="1" dirty="0">
                <a:solidFill>
                  <a:srgbClr val="00CCFF"/>
                </a:solidFill>
                <a:latin typeface="Times New Roman" panose="02020603050405020304" pitchFamily="18" charset="0"/>
              </a:rPr>
              <a:t>reduction of oxides or other compounds </a:t>
            </a:r>
            <a:r>
              <a:rPr lang="en-US" sz="2400" dirty="0">
                <a:latin typeface="Times New Roman" panose="02020603050405020304" pitchFamily="18" charset="0"/>
              </a:rPr>
              <a:t>with hydrogen is </a:t>
            </a:r>
            <a:r>
              <a:rPr lang="en-US" sz="2400" dirty="0" smtClean="0">
                <a:latin typeface="Times New Roman" panose="02020603050405020304" pitchFamily="18" charset="0"/>
              </a:rPr>
              <a:t>generally undertaken well </a:t>
            </a:r>
            <a:r>
              <a:rPr lang="en-US" sz="2400" b="1" i="1" dirty="0">
                <a:solidFill>
                  <a:srgbClr val="00CCFF"/>
                </a:solidFill>
                <a:latin typeface="Times New Roman" panose="02020603050405020304" pitchFamily="18" charset="0"/>
              </a:rPr>
              <a:t>below the melting temperature of the metal</a:t>
            </a:r>
            <a:r>
              <a:rPr lang="en-US" sz="2400" dirty="0">
                <a:latin typeface="Times New Roman" panose="02020603050405020304" pitchFamily="18" charset="0"/>
              </a:rPr>
              <a:t>. Examples of </a:t>
            </a:r>
            <a:r>
              <a:rPr lang="en-US" sz="2400" b="1" i="1" dirty="0" smtClean="0">
                <a:solidFill>
                  <a:srgbClr val="00CCFF"/>
                </a:solidFill>
                <a:latin typeface="Times New Roman" panose="02020603050405020304" pitchFamily="18" charset="0"/>
              </a:rPr>
              <a:t>technical importance </a:t>
            </a:r>
            <a:r>
              <a:rPr lang="en-US" sz="2400" b="1" i="1" dirty="0">
                <a:solidFill>
                  <a:srgbClr val="00CCFF"/>
                </a:solidFill>
                <a:latin typeface="Times New Roman" panose="02020603050405020304" pitchFamily="18" charset="0"/>
              </a:rPr>
              <a:t>are refractory metals such as tungsten and molybdenum, ferrous </a:t>
            </a:r>
            <a:r>
              <a:rPr lang="en-US" sz="2400" b="1" i="1" dirty="0" smtClean="0">
                <a:solidFill>
                  <a:srgbClr val="00CCFF"/>
                </a:solidFill>
                <a:latin typeface="Times New Roman" panose="02020603050405020304" pitchFamily="18" charset="0"/>
              </a:rPr>
              <a:t>metals and </a:t>
            </a:r>
            <a:r>
              <a:rPr lang="en-US" sz="2400" b="1" i="1" dirty="0">
                <a:solidFill>
                  <a:srgbClr val="00CCFF"/>
                </a:solidFill>
                <a:latin typeface="Times New Roman" panose="02020603050405020304" pitchFamily="18" charset="0"/>
              </a:rPr>
              <a:t>copper, which form compounds with only moderate stability</a:t>
            </a:r>
            <a:r>
              <a:rPr lang="en-US" sz="2400" b="1" i="1" dirty="0" smtClean="0">
                <a:solidFill>
                  <a:srgbClr val="00CCFF"/>
                </a:solidFill>
                <a:latin typeface="Times New Roman" panose="02020603050405020304" pitchFamily="18" charset="0"/>
              </a:rPr>
              <a:t>. Very pure and fine </a:t>
            </a:r>
            <a:r>
              <a:rPr lang="en-US" sz="2400" b="1" i="1" dirty="0">
                <a:solidFill>
                  <a:srgbClr val="00CCFF"/>
                </a:solidFill>
                <a:latin typeface="Times New Roman" panose="02020603050405020304" pitchFamily="18" charset="0"/>
              </a:rPr>
              <a:t>powders can be obtained</a:t>
            </a:r>
            <a:r>
              <a:rPr lang="en-US" sz="2400" dirty="0">
                <a:latin typeface="Times New Roman" panose="02020603050405020304" pitchFamily="18" charset="0"/>
              </a:rPr>
              <a:t>. The process is often undertaken in </a:t>
            </a:r>
            <a:r>
              <a:rPr lang="en-US" sz="2400" b="1" i="1" dirty="0">
                <a:solidFill>
                  <a:srgbClr val="00CCFF"/>
                </a:solidFill>
                <a:latin typeface="Times New Roman" panose="02020603050405020304" pitchFamily="18" charset="0"/>
              </a:rPr>
              <a:t>tube furnaces</a:t>
            </a:r>
            <a:r>
              <a:rPr lang="en-US" sz="2400" dirty="0">
                <a:latin typeface="Times New Roman" panose="02020603050405020304" pitchFamily="18" charset="0"/>
              </a:rPr>
              <a:t>, </a:t>
            </a:r>
            <a:r>
              <a:rPr lang="en-US" sz="2400" dirty="0" smtClean="0">
                <a:latin typeface="Times New Roman" panose="02020603050405020304" pitchFamily="18" charset="0"/>
              </a:rPr>
              <a:t>in which </a:t>
            </a:r>
            <a:r>
              <a:rPr lang="en-US" sz="2400" dirty="0">
                <a:latin typeface="Times New Roman" panose="02020603050405020304" pitchFamily="18" charset="0"/>
              </a:rPr>
              <a:t>the </a:t>
            </a:r>
            <a:r>
              <a:rPr lang="en-US" sz="2400" b="1" i="1" dirty="0">
                <a:solidFill>
                  <a:srgbClr val="00CCFF"/>
                </a:solidFill>
                <a:latin typeface="Times New Roman" panose="02020603050405020304" pitchFamily="18" charset="0"/>
              </a:rPr>
              <a:t>oxide powder is moved in flat crucibles in the opposite direction to the hydrogen stream</a:t>
            </a:r>
            <a:r>
              <a:rPr lang="en-US" sz="2400" dirty="0" smtClean="0">
                <a:latin typeface="Times New Roman" panose="02020603050405020304" pitchFamily="18" charset="0"/>
              </a:rPr>
              <a:t>. </a:t>
            </a:r>
            <a:r>
              <a:rPr lang="en-US" sz="2400" dirty="0">
                <a:latin typeface="Times New Roman" panose="02020603050405020304" pitchFamily="18" charset="0"/>
              </a:rPr>
              <a:t>The overall reaction equations such </a:t>
            </a:r>
            <a:r>
              <a:rPr lang="en-US" sz="2400" dirty="0" smtClean="0">
                <a:latin typeface="Times New Roman" panose="02020603050405020304" pitchFamily="18" charset="0"/>
              </a:rPr>
              <a:t>as                                                           are </a:t>
            </a:r>
            <a:r>
              <a:rPr lang="en-US" sz="2400" dirty="0">
                <a:latin typeface="Times New Roman" panose="02020603050405020304" pitchFamily="18" charset="0"/>
              </a:rPr>
              <a:t>simple. </a:t>
            </a:r>
            <a:endParaRPr lang="en-US" sz="2000" dirty="0" smtClean="0">
              <a:latin typeface="Times New Roman" panose="02020603050405020304" pitchFamily="18" charset="0"/>
              <a:cs typeface="+mj-cs"/>
            </a:endParaRPr>
          </a:p>
          <a:p>
            <a:pPr marL="0" indent="0" algn="just">
              <a:lnSpc>
                <a:spcPct val="150000"/>
              </a:lnSpc>
              <a:buNone/>
            </a:pPr>
            <a:endParaRPr lang="en-US" sz="2000" dirty="0" smtClean="0">
              <a:latin typeface="Times New Roman" panose="02020603050405020304" pitchFamily="18" charset="0"/>
              <a:cs typeface="+mj-cs"/>
            </a:endParaRPr>
          </a:p>
          <a:p>
            <a:pPr marL="0" indent="0" algn="just">
              <a:lnSpc>
                <a:spcPct val="150000"/>
              </a:lnSpc>
              <a:buNone/>
            </a:pPr>
            <a:endParaRPr lang="en-US" sz="20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72</a:t>
            </a:fld>
            <a:endParaRPr lang="fa-IR" dirty="0"/>
          </a:p>
        </p:txBody>
      </p:sp>
      <p:pic>
        <p:nvPicPr>
          <p:cNvPr id="5" name="Picture 4"/>
          <p:cNvPicPr>
            <a:picLocks noChangeAspect="1"/>
          </p:cNvPicPr>
          <p:nvPr/>
        </p:nvPicPr>
        <p:blipFill>
          <a:blip r:embed="rId2"/>
          <a:stretch>
            <a:fillRect/>
          </a:stretch>
        </p:blipFill>
        <p:spPr>
          <a:xfrm>
            <a:off x="1484517" y="5072579"/>
            <a:ext cx="4015292" cy="452042"/>
          </a:xfrm>
          <a:prstGeom prst="rect">
            <a:avLst/>
          </a:prstGeom>
        </p:spPr>
      </p:pic>
    </p:spTree>
    <p:extLst>
      <p:ext uri="{BB962C8B-B14F-4D97-AF65-F5344CB8AC3E}">
        <p14:creationId xmlns:p14="http://schemas.microsoft.com/office/powerpoint/2010/main" val="382523254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9628095" cy="6121101"/>
          </a:xfrm>
        </p:spPr>
        <p:txBody>
          <a:bodyPr>
            <a:normAutofit fontScale="70000" lnSpcReduction="20000"/>
          </a:bodyPr>
          <a:lstStyle/>
          <a:p>
            <a:pPr marL="0" indent="0" algn="just">
              <a:lnSpc>
                <a:spcPct val="160000"/>
              </a:lnSpc>
              <a:buNone/>
            </a:pPr>
            <a:r>
              <a:rPr lang="en-US" dirty="0" smtClean="0">
                <a:latin typeface="Times New Roman" panose="02020603050405020304" pitchFamily="18" charset="0"/>
              </a:rPr>
              <a:t>In </a:t>
            </a:r>
            <a:r>
              <a:rPr lang="en-US" dirty="0">
                <a:latin typeface="Times New Roman" panose="02020603050405020304" pitchFamily="18" charset="0"/>
              </a:rPr>
              <a:t>reality, several </a:t>
            </a:r>
            <a:r>
              <a:rPr lang="en-US" b="1" i="1" dirty="0">
                <a:solidFill>
                  <a:srgbClr val="00CCFF"/>
                </a:solidFill>
                <a:latin typeface="Times New Roman" panose="02020603050405020304" pitchFamily="18" charset="0"/>
              </a:rPr>
              <a:t>different reaction st</a:t>
            </a:r>
            <a:r>
              <a:rPr lang="en-US" dirty="0">
                <a:latin typeface="Times New Roman" panose="02020603050405020304" pitchFamily="18" charset="0"/>
              </a:rPr>
              <a:t>eps can be involved, </a:t>
            </a:r>
            <a:r>
              <a:rPr lang="en-US" dirty="0" smtClean="0">
                <a:latin typeface="Times New Roman" panose="02020603050405020304" pitchFamily="18" charset="0"/>
              </a:rPr>
              <a:t>depending on </a:t>
            </a:r>
            <a:r>
              <a:rPr lang="en-US" dirty="0">
                <a:latin typeface="Times New Roman" panose="02020603050405020304" pitchFamily="18" charset="0"/>
              </a:rPr>
              <a:t>the </a:t>
            </a:r>
            <a:r>
              <a:rPr lang="en-US" b="1" i="1" dirty="0">
                <a:solidFill>
                  <a:srgbClr val="00CCFF"/>
                </a:solidFill>
                <a:latin typeface="Times New Roman" panose="02020603050405020304" pitchFamily="18" charset="0"/>
              </a:rPr>
              <a:t>lower oxide compounds </a:t>
            </a:r>
            <a:r>
              <a:rPr lang="en-US" dirty="0">
                <a:latin typeface="Times New Roman" panose="02020603050405020304" pitchFamily="18" charset="0"/>
              </a:rPr>
              <a:t>that are </a:t>
            </a:r>
            <a:r>
              <a:rPr lang="en-US" b="1" i="1" dirty="0">
                <a:solidFill>
                  <a:srgbClr val="00CCFF"/>
                </a:solidFill>
                <a:latin typeface="Times New Roman" panose="02020603050405020304" pitchFamily="18" charset="0"/>
              </a:rPr>
              <a:t>stable and the degree of Me-O solid </a:t>
            </a:r>
            <a:r>
              <a:rPr lang="en-US" b="1" i="1" dirty="0" smtClean="0">
                <a:solidFill>
                  <a:srgbClr val="00CCFF"/>
                </a:solidFill>
                <a:latin typeface="Times New Roman" panose="02020603050405020304" pitchFamily="18" charset="0"/>
              </a:rPr>
              <a:t>solution</a:t>
            </a:r>
            <a:r>
              <a:rPr lang="en-US" dirty="0" smtClean="0">
                <a:latin typeface="Times New Roman" panose="02020603050405020304" pitchFamily="18" charset="0"/>
              </a:rPr>
              <a:t>. </a:t>
            </a:r>
            <a:r>
              <a:rPr lang="en-US" dirty="0">
                <a:latin typeface="Times New Roman" panose="02020603050405020304" pitchFamily="18" charset="0"/>
              </a:rPr>
              <a:t>Furthermore, </a:t>
            </a:r>
            <a:r>
              <a:rPr lang="en-US" dirty="0" smtClean="0">
                <a:latin typeface="Times New Roman" panose="02020603050405020304" pitchFamily="18" charset="0"/>
              </a:rPr>
              <a:t>the </a:t>
            </a:r>
            <a:r>
              <a:rPr lang="en-US" dirty="0">
                <a:latin typeface="Times New Roman" panose="02020603050405020304" pitchFamily="18" charset="0"/>
              </a:rPr>
              <a:t>properties of the resulting powder and, consequently, the reproducibility of the product, are strongly dependent upon the </a:t>
            </a:r>
            <a:r>
              <a:rPr lang="en-US" b="1" i="1" dirty="0">
                <a:solidFill>
                  <a:srgbClr val="00CCFF"/>
                </a:solidFill>
                <a:latin typeface="Times New Roman" panose="02020603050405020304" pitchFamily="18" charset="0"/>
              </a:rPr>
              <a:t>reducing conditions</a:t>
            </a:r>
            <a:r>
              <a:rPr lang="en-US" dirty="0">
                <a:latin typeface="Times New Roman" panose="02020603050405020304" pitchFamily="18" charset="0"/>
              </a:rPr>
              <a:t>. Some </a:t>
            </a:r>
            <a:r>
              <a:rPr lang="en-US" dirty="0" smtClean="0">
                <a:latin typeface="Times New Roman" panose="02020603050405020304" pitchFamily="18" charset="0"/>
              </a:rPr>
              <a:t>general rules </a:t>
            </a:r>
            <a:r>
              <a:rPr lang="en-US" dirty="0">
                <a:latin typeface="Times New Roman" panose="02020603050405020304" pitchFamily="18" charset="0"/>
              </a:rPr>
              <a:t>can be stated as follows:</a:t>
            </a:r>
          </a:p>
          <a:p>
            <a:pPr marL="0" indent="0">
              <a:lnSpc>
                <a:spcPct val="160000"/>
              </a:lnSpc>
              <a:buNone/>
            </a:pPr>
            <a:r>
              <a:rPr lang="en-US" dirty="0">
                <a:latin typeface="Times New Roman" panose="02020603050405020304" pitchFamily="18" charset="0"/>
              </a:rPr>
              <a:t>• </a:t>
            </a:r>
            <a:r>
              <a:rPr lang="en-US" b="1" i="1" dirty="0">
                <a:solidFill>
                  <a:srgbClr val="CC00CC"/>
                </a:solidFill>
                <a:latin typeface="Times New Roman" panose="02020603050405020304" pitchFamily="18" charset="0"/>
              </a:rPr>
              <a:t>a higher reduction temperature and a longer time provide</a:t>
            </a:r>
            <a:r>
              <a:rPr lang="en-US" dirty="0">
                <a:latin typeface="Times New Roman" panose="02020603050405020304" pitchFamily="18" charset="0"/>
              </a:rPr>
              <a:t>: </a:t>
            </a:r>
            <a:r>
              <a:rPr lang="en-US" b="1" i="1" dirty="0">
                <a:solidFill>
                  <a:srgbClr val="CC00CC"/>
                </a:solidFill>
                <a:latin typeface="Times New Roman" panose="02020603050405020304" pitchFamily="18" charset="0"/>
              </a:rPr>
              <a:t>larger particle size, lower specific surface, lower residual oxygen content and (possibly) formation of a 'sintered cake'</a:t>
            </a:r>
            <a:r>
              <a:rPr lang="en-US" dirty="0">
                <a:latin typeface="Times New Roman" panose="02020603050405020304" pitchFamily="18" charset="0"/>
              </a:rPr>
              <a:t>.</a:t>
            </a:r>
          </a:p>
          <a:p>
            <a:pPr marL="0" indent="0">
              <a:lnSpc>
                <a:spcPct val="160000"/>
              </a:lnSpc>
              <a:buNone/>
            </a:pPr>
            <a:r>
              <a:rPr lang="en-US" dirty="0">
                <a:latin typeface="Times New Roman" panose="02020603050405020304" pitchFamily="18" charset="0"/>
              </a:rPr>
              <a:t>• </a:t>
            </a:r>
            <a:r>
              <a:rPr lang="en-US" b="1" i="1" dirty="0">
                <a:solidFill>
                  <a:srgbClr val="00CC00"/>
                </a:solidFill>
                <a:latin typeface="Times New Roman" panose="02020603050405020304" pitchFamily="18" charset="0"/>
              </a:rPr>
              <a:t>a lower reduction temperature and a shorter time provide</a:t>
            </a:r>
            <a:r>
              <a:rPr lang="en-US" dirty="0">
                <a:latin typeface="Times New Roman" panose="02020603050405020304" pitchFamily="18" charset="0"/>
              </a:rPr>
              <a:t>: </a:t>
            </a:r>
            <a:r>
              <a:rPr lang="en-US" b="1" i="1" dirty="0">
                <a:solidFill>
                  <a:srgbClr val="00CC00"/>
                </a:solidFill>
                <a:latin typeface="Times New Roman" panose="02020603050405020304" pitchFamily="18" charset="0"/>
              </a:rPr>
              <a:t>smaller particle size, higher specific surface, higher residual oxygen content </a:t>
            </a:r>
            <a:r>
              <a:rPr lang="en-US" dirty="0">
                <a:latin typeface="Times New Roman" panose="02020603050405020304" pitchFamily="18" charset="0"/>
              </a:rPr>
              <a:t>and (</a:t>
            </a:r>
            <a:r>
              <a:rPr lang="en-US" dirty="0" smtClean="0">
                <a:latin typeface="Times New Roman" panose="02020603050405020304" pitchFamily="18" charset="0"/>
              </a:rPr>
              <a:t>possibly) </a:t>
            </a:r>
            <a:r>
              <a:rPr lang="en-US" b="1" i="1" dirty="0">
                <a:solidFill>
                  <a:srgbClr val="00CC00"/>
                </a:solidFill>
                <a:latin typeface="Times New Roman" panose="02020603050405020304" pitchFamily="18" charset="0"/>
              </a:rPr>
              <a:t>pyrophoric powders </a:t>
            </a:r>
            <a:r>
              <a:rPr lang="en-US" dirty="0">
                <a:latin typeface="Times New Roman" panose="02020603050405020304" pitchFamily="18" charset="0"/>
              </a:rPr>
              <a:t>(see section 5.1).</a:t>
            </a:r>
          </a:p>
          <a:p>
            <a:pPr marL="0" indent="0">
              <a:lnSpc>
                <a:spcPct val="160000"/>
              </a:lnSpc>
              <a:buNone/>
            </a:pPr>
            <a:r>
              <a:rPr lang="en-US" dirty="0">
                <a:latin typeface="Times New Roman" panose="02020603050405020304" pitchFamily="18" charset="0"/>
              </a:rPr>
              <a:t>• </a:t>
            </a:r>
            <a:r>
              <a:rPr lang="en-US" sz="2900" b="1" i="1" dirty="0">
                <a:solidFill>
                  <a:srgbClr val="CC00CC"/>
                </a:solidFill>
                <a:latin typeface="Times New Roman" panose="02020603050405020304" pitchFamily="18" charset="0"/>
              </a:rPr>
              <a:t>a high flow rate of hydrogen </a:t>
            </a:r>
            <a:r>
              <a:rPr lang="en-US" dirty="0">
                <a:latin typeface="Times New Roman" panose="02020603050405020304" pitchFamily="18" charset="0"/>
              </a:rPr>
              <a:t>with a </a:t>
            </a:r>
            <a:r>
              <a:rPr lang="en-US" b="1" i="1" dirty="0">
                <a:solidFill>
                  <a:srgbClr val="CC00CC"/>
                </a:solidFill>
                <a:latin typeface="Times New Roman" panose="02020603050405020304" pitchFamily="18" charset="0"/>
              </a:rPr>
              <a:t>low dew-point </a:t>
            </a:r>
            <a:r>
              <a:rPr lang="en-US" dirty="0">
                <a:latin typeface="Times New Roman" panose="02020603050405020304" pitchFamily="18" charset="0"/>
              </a:rPr>
              <a:t>results in a </a:t>
            </a:r>
            <a:r>
              <a:rPr lang="en-US" sz="2900" b="1" i="1" dirty="0">
                <a:solidFill>
                  <a:srgbClr val="CC00CC"/>
                </a:solidFill>
                <a:latin typeface="Times New Roman" panose="02020603050405020304" pitchFamily="18" charset="0"/>
              </a:rPr>
              <a:t>high reduction rate</a:t>
            </a:r>
            <a:r>
              <a:rPr lang="en-US" dirty="0">
                <a:latin typeface="Times New Roman" panose="02020603050405020304" pitchFamily="18" charset="0"/>
              </a:rPr>
              <a:t>, </a:t>
            </a:r>
            <a:r>
              <a:rPr lang="en-US" sz="2900" b="1" i="1" dirty="0">
                <a:solidFill>
                  <a:srgbClr val="CC00CC"/>
                </a:solidFill>
                <a:latin typeface="Times New Roman" panose="02020603050405020304" pitchFamily="18" charset="0"/>
              </a:rPr>
              <a:t>low</a:t>
            </a:r>
            <a:r>
              <a:rPr lang="en-US" dirty="0">
                <a:latin typeface="Times New Roman" panose="02020603050405020304" pitchFamily="18" charset="0"/>
              </a:rPr>
              <a:t> </a:t>
            </a:r>
            <a:r>
              <a:rPr lang="en-US" sz="2900" b="1" i="1" dirty="0">
                <a:solidFill>
                  <a:srgbClr val="CC00CC"/>
                </a:solidFill>
                <a:latin typeface="Times New Roman" panose="02020603050405020304" pitchFamily="18" charset="0"/>
              </a:rPr>
              <a:t>residual oxygen </a:t>
            </a:r>
            <a:r>
              <a:rPr lang="en-US" dirty="0">
                <a:latin typeface="Times New Roman" panose="02020603050405020304" pitchFamily="18" charset="0"/>
              </a:rPr>
              <a:t>content and </a:t>
            </a:r>
            <a:r>
              <a:rPr lang="en-US" sz="2900" b="1" i="1" dirty="0">
                <a:solidFill>
                  <a:srgbClr val="CC00CC"/>
                </a:solidFill>
                <a:latin typeface="Times New Roman" panose="02020603050405020304" pitchFamily="18" charset="0"/>
              </a:rPr>
              <a:t>no, or very little, re-oxidation </a:t>
            </a:r>
            <a:r>
              <a:rPr lang="en-US" dirty="0" smtClean="0">
                <a:latin typeface="Times New Roman" panose="02020603050405020304" pitchFamily="18" charset="0"/>
              </a:rPr>
              <a:t>during the </a:t>
            </a:r>
            <a:r>
              <a:rPr lang="en-US" dirty="0">
                <a:latin typeface="Times New Roman" panose="02020603050405020304" pitchFamily="18" charset="0"/>
              </a:rPr>
              <a:t>cooling period.</a:t>
            </a:r>
            <a:endParaRPr lang="en-US" sz="2400" dirty="0" smtClean="0">
              <a:latin typeface="Times New Roman" panose="02020603050405020304" pitchFamily="18" charset="0"/>
              <a:cs typeface="+mj-cs"/>
            </a:endParaRPr>
          </a:p>
          <a:p>
            <a:pPr marL="0" indent="0" algn="just">
              <a:lnSpc>
                <a:spcPct val="160000"/>
              </a:lnSpc>
              <a:buNone/>
            </a:pPr>
            <a:endParaRPr lang="en-US" sz="2400" dirty="0" smtClean="0">
              <a:latin typeface="Times New Roman" panose="02020603050405020304" pitchFamily="18" charset="0"/>
              <a:cs typeface="+mj-cs"/>
            </a:endParaRPr>
          </a:p>
          <a:p>
            <a:pPr marL="0" indent="0" algn="just">
              <a:lnSpc>
                <a:spcPct val="16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73</a:t>
            </a:fld>
            <a:endParaRPr lang="fa-IR" dirty="0"/>
          </a:p>
        </p:txBody>
      </p:sp>
      <p:pic>
        <p:nvPicPr>
          <p:cNvPr id="6" name="Picture 5"/>
          <p:cNvPicPr>
            <a:picLocks noChangeAspect="1"/>
          </p:cNvPicPr>
          <p:nvPr/>
        </p:nvPicPr>
        <p:blipFill>
          <a:blip r:embed="rId2"/>
          <a:stretch>
            <a:fillRect/>
          </a:stretch>
        </p:blipFill>
        <p:spPr>
          <a:xfrm>
            <a:off x="9580348" y="3347029"/>
            <a:ext cx="1993321" cy="1503269"/>
          </a:xfrm>
          <a:prstGeom prst="rect">
            <a:avLst/>
          </a:prstGeom>
        </p:spPr>
      </p:pic>
      <p:sp>
        <p:nvSpPr>
          <p:cNvPr id="7" name="Rectangle 6"/>
          <p:cNvSpPr/>
          <p:nvPr/>
        </p:nvSpPr>
        <p:spPr>
          <a:xfrm>
            <a:off x="9897034" y="159923"/>
            <a:ext cx="2164079" cy="3139321"/>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The </a:t>
            </a:r>
            <a:r>
              <a:rPr lang="en-US" b="1" i="1" dirty="0">
                <a:solidFill>
                  <a:srgbClr val="CC00CC"/>
                </a:solidFill>
                <a:latin typeface="Times New Roman" panose="02020603050405020304" pitchFamily="18" charset="0"/>
                <a:cs typeface="Times New Roman" panose="02020603050405020304" pitchFamily="18" charset="0"/>
              </a:rPr>
              <a:t>dew point </a:t>
            </a:r>
            <a:r>
              <a:rPr lang="en-US" dirty="0">
                <a:latin typeface="Times New Roman" panose="02020603050405020304" pitchFamily="18" charset="0"/>
                <a:cs typeface="Times New Roman" panose="02020603050405020304" pitchFamily="18" charset="0"/>
              </a:rPr>
              <a:t>or dew point temperature of a gas is the temperature at which </a:t>
            </a:r>
            <a:r>
              <a:rPr lang="en-US" b="1" i="1" dirty="0">
                <a:solidFill>
                  <a:srgbClr val="CC00CC"/>
                </a:solidFill>
                <a:latin typeface="Times New Roman" panose="02020603050405020304" pitchFamily="18" charset="0"/>
                <a:cs typeface="Times New Roman" panose="02020603050405020304" pitchFamily="18" charset="0"/>
              </a:rPr>
              <a:t>the water vapor or low-boiling hydrocarbon derivatives contained in the gas is transformed into the liquid state.</a:t>
            </a:r>
          </a:p>
        </p:txBody>
      </p:sp>
      <p:sp>
        <p:nvSpPr>
          <p:cNvPr id="8" name="Rectangle 7"/>
          <p:cNvSpPr/>
          <p:nvPr/>
        </p:nvSpPr>
        <p:spPr>
          <a:xfrm>
            <a:off x="8359228" y="5580619"/>
            <a:ext cx="3477234" cy="369332"/>
          </a:xfrm>
          <a:prstGeom prst="rect">
            <a:avLst/>
          </a:prstGeom>
        </p:spPr>
        <p:txBody>
          <a:bodyPr wrap="none">
            <a:spAutoFit/>
          </a:bodyPr>
          <a:lstStyle/>
          <a:p>
            <a:r>
              <a:rPr lang="fa-IR" dirty="0">
                <a:cs typeface="B Nazanin" panose="00000400000000000000" pitchFamily="2" charset="-78"/>
              </a:rPr>
              <a:t>یعنی هیدروژنی که </a:t>
            </a:r>
            <a:r>
              <a:rPr lang="fa-IR" b="1" dirty="0">
                <a:cs typeface="B Nazanin" panose="00000400000000000000" pitchFamily="2" charset="-78"/>
              </a:rPr>
              <a:t>رطوبت بسیار کمی </a:t>
            </a:r>
            <a:r>
              <a:rPr lang="fa-IR" b="1" dirty="0" smtClean="0">
                <a:cs typeface="B Nazanin" panose="00000400000000000000" pitchFamily="2" charset="-78"/>
              </a:rPr>
              <a:t>دارد</a:t>
            </a:r>
            <a:r>
              <a:rPr lang="fa-IR" b="1" dirty="0">
                <a:cs typeface="B Nazanin" panose="00000400000000000000" pitchFamily="2" charset="-78"/>
              </a:rPr>
              <a:t>.</a:t>
            </a:r>
            <a:r>
              <a:rPr lang="fa-IR" dirty="0" smtClean="0">
                <a:cs typeface="B Nazanin" panose="00000400000000000000" pitchFamily="2" charset="-78"/>
              </a:rPr>
              <a:t> </a:t>
            </a:r>
            <a:endParaRPr lang="en-US" dirty="0">
              <a:cs typeface="B Nazanin" panose="00000400000000000000" pitchFamily="2" charset="-78"/>
            </a:endParaRPr>
          </a:p>
        </p:txBody>
      </p:sp>
    </p:spTree>
    <p:extLst>
      <p:ext uri="{BB962C8B-B14F-4D97-AF65-F5344CB8AC3E}">
        <p14:creationId xmlns:p14="http://schemas.microsoft.com/office/powerpoint/2010/main" val="84036275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8438479" cy="5718226"/>
          </a:xfrm>
        </p:spPr>
        <p:txBody>
          <a:bodyPr>
            <a:normAutofit fontScale="85000" lnSpcReduction="20000"/>
          </a:bodyPr>
          <a:lstStyle/>
          <a:p>
            <a:pPr algn="just">
              <a:lnSpc>
                <a:spcPct val="150000"/>
              </a:lnSpc>
            </a:pPr>
            <a:r>
              <a:rPr lang="en-US" dirty="0">
                <a:latin typeface="Times New Roman" panose="02020603050405020304" pitchFamily="18" charset="0"/>
                <a:cs typeface="Times New Roman" panose="02020603050405020304" pitchFamily="18" charset="0"/>
              </a:rPr>
              <a:t>a </a:t>
            </a:r>
            <a:r>
              <a:rPr lang="en-US" b="1" i="1" dirty="0">
                <a:solidFill>
                  <a:srgbClr val="FF7C80"/>
                </a:solidFill>
                <a:latin typeface="Times New Roman" panose="02020603050405020304" pitchFamily="18" charset="0"/>
                <a:cs typeface="Times New Roman" panose="02020603050405020304" pitchFamily="18" charset="0"/>
              </a:rPr>
              <a:t>low flow rate of hydrogen with a high dew-point </a:t>
            </a:r>
            <a:r>
              <a:rPr lang="en-US" dirty="0">
                <a:latin typeface="Times New Roman" panose="02020603050405020304" pitchFamily="18" charset="0"/>
                <a:cs typeface="Times New Roman" panose="02020603050405020304" pitchFamily="18" charset="0"/>
              </a:rPr>
              <a:t>would produce </a:t>
            </a:r>
            <a:r>
              <a:rPr lang="en-US" dirty="0" smtClean="0">
                <a:latin typeface="Times New Roman" panose="02020603050405020304" pitchFamily="18" charset="0"/>
                <a:cs typeface="Times New Roman" panose="02020603050405020304" pitchFamily="18" charset="0"/>
              </a:rPr>
              <a:t>the opposite</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results </a:t>
            </a:r>
            <a:r>
              <a:rPr lang="en-US" dirty="0">
                <a:latin typeface="Times New Roman" panose="02020603050405020304" pitchFamily="18" charset="0"/>
                <a:cs typeface="Times New Roman" panose="02020603050405020304" pitchFamily="18" charset="0"/>
              </a:rPr>
              <a:t>and would therefore be generally </a:t>
            </a:r>
            <a:r>
              <a:rPr lang="en-US" b="1" i="1" dirty="0">
                <a:solidFill>
                  <a:srgbClr val="FF7C80"/>
                </a:solidFill>
                <a:latin typeface="Times New Roman" panose="02020603050405020304" pitchFamily="18" charset="0"/>
                <a:cs typeface="Times New Roman" panose="02020603050405020304" pitchFamily="18" charset="0"/>
              </a:rPr>
              <a:t>impracticable</a:t>
            </a:r>
            <a:r>
              <a:rPr lang="en-US" dirty="0">
                <a:latin typeface="Times New Roman" panose="02020603050405020304" pitchFamily="18" charset="0"/>
                <a:cs typeface="Times New Roman" panose="02020603050405020304" pitchFamily="18" charset="0"/>
              </a:rPr>
              <a:t>. The </a:t>
            </a:r>
            <a:r>
              <a:rPr lang="en-US" b="1" i="1" dirty="0">
                <a:solidFill>
                  <a:srgbClr val="00CC00"/>
                </a:solidFill>
                <a:latin typeface="Times New Roman" panose="02020603050405020304" pitchFamily="18" charset="0"/>
                <a:cs typeface="Times New Roman" panose="02020603050405020304" pitchFamily="18" charset="0"/>
              </a:rPr>
              <a:t>danger </a:t>
            </a:r>
            <a:r>
              <a:rPr lang="en-US" b="1" i="1" dirty="0" smtClean="0">
                <a:solidFill>
                  <a:srgbClr val="00CC00"/>
                </a:solidFill>
                <a:latin typeface="Times New Roman" panose="02020603050405020304" pitchFamily="18" charset="0"/>
                <a:cs typeface="Times New Roman" panose="02020603050405020304" pitchFamily="18" charset="0"/>
              </a:rPr>
              <a:t>of re-oxidation </a:t>
            </a:r>
            <a:r>
              <a:rPr lang="en-US" b="1" i="1" dirty="0">
                <a:solidFill>
                  <a:srgbClr val="00CC00"/>
                </a:solidFill>
                <a:latin typeface="Times New Roman" panose="02020603050405020304" pitchFamily="18" charset="0"/>
                <a:cs typeface="Times New Roman" panose="02020603050405020304" pitchFamily="18" charset="0"/>
              </a:rPr>
              <a:t>of reduced powders at low temperatures is caused by </a:t>
            </a:r>
            <a:r>
              <a:rPr lang="en-US" b="1" i="1" dirty="0" smtClean="0">
                <a:solidFill>
                  <a:srgbClr val="00CC00"/>
                </a:solidFill>
                <a:latin typeface="Times New Roman" panose="02020603050405020304" pitchFamily="18" charset="0"/>
                <a:cs typeface="Times New Roman" panose="02020603050405020304" pitchFamily="18" charset="0"/>
              </a:rPr>
              <a:t>the temperature</a:t>
            </a:r>
            <a:r>
              <a:rPr lang="en-US" b="1" i="1" dirty="0">
                <a:solidFill>
                  <a:srgbClr val="00CC00"/>
                </a:solidFill>
                <a:latin typeface="Times New Roman" panose="02020603050405020304" pitchFamily="18" charset="0"/>
                <a:cs typeface="Times New Roman" panose="02020603050405020304" pitchFamily="18" charset="0"/>
              </a:rPr>
              <a:t> </a:t>
            </a:r>
            <a:r>
              <a:rPr lang="en-US" b="1" i="1" dirty="0" smtClean="0">
                <a:solidFill>
                  <a:srgbClr val="00CC00"/>
                </a:solidFill>
                <a:latin typeface="Times New Roman" panose="02020603050405020304" pitchFamily="18" charset="0"/>
                <a:cs typeface="Times New Roman" panose="02020603050405020304" pitchFamily="18" charset="0"/>
              </a:rPr>
              <a:t>dependence </a:t>
            </a:r>
            <a:r>
              <a:rPr lang="en-US" b="1" i="1" dirty="0">
                <a:solidFill>
                  <a:srgbClr val="00CC00"/>
                </a:solidFill>
                <a:latin typeface="Times New Roman" panose="02020603050405020304" pitchFamily="18" charset="0"/>
                <a:cs typeface="Times New Roman" panose="02020603050405020304" pitchFamily="18" charset="0"/>
              </a:rPr>
              <a:t>of the equilibrium according to equation</a:t>
            </a:r>
            <a:r>
              <a:rPr lang="en-US" dirty="0">
                <a:latin typeface="Times New Roman" panose="02020603050405020304" pitchFamily="18" charset="0"/>
                <a:cs typeface="Times New Roman" panose="02020603050405020304" pitchFamily="18" charset="0"/>
              </a:rPr>
              <a:t> (2.10) </a:t>
            </a:r>
            <a:r>
              <a:rPr lang="en-US" dirty="0" smtClean="0">
                <a:latin typeface="Times New Roman" panose="02020603050405020304" pitchFamily="18" charset="0"/>
                <a:cs typeface="Times New Roman" panose="02020603050405020304" pitchFamily="18" charset="0"/>
              </a:rPr>
              <a:t>moving to </a:t>
            </a:r>
            <a:r>
              <a:rPr lang="en-US" dirty="0">
                <a:latin typeface="Times New Roman" panose="02020603050405020304" pitchFamily="18" charset="0"/>
                <a:cs typeface="Times New Roman" panose="02020603050405020304" pitchFamily="18" charset="0"/>
              </a:rPr>
              <a:t>the left hand side at low temperatures. This is shown for </a:t>
            </a:r>
            <a:r>
              <a:rPr lang="en-US" dirty="0" smtClean="0">
                <a:latin typeface="Times New Roman" panose="02020603050405020304" pitchFamily="18" charset="0"/>
                <a:cs typeface="Times New Roman" panose="02020603050405020304" pitchFamily="18" charset="0"/>
              </a:rPr>
              <a:t>the W02 - </a:t>
            </a:r>
            <a:r>
              <a:rPr lang="en-US" dirty="0">
                <a:latin typeface="Times New Roman" panose="02020603050405020304" pitchFamily="18" charset="0"/>
                <a:cs typeface="Times New Roman" panose="02020603050405020304" pitchFamily="18" charset="0"/>
              </a:rPr>
              <a:t>W reduction in Fig. 2.20.</a:t>
            </a:r>
          </a:p>
          <a:p>
            <a:pPr marL="0" indent="0" algn="just">
              <a:lnSpc>
                <a:spcPct val="150000"/>
              </a:lnSpc>
              <a:buNone/>
            </a:pPr>
            <a:r>
              <a:rPr lang="en-US" dirty="0">
                <a:latin typeface="Times New Roman" panose="02020603050405020304" pitchFamily="18" charset="0"/>
                <a:cs typeface="Times New Roman" panose="02020603050405020304" pitchFamily="18" charset="0"/>
              </a:rPr>
              <a:t>Chemical equilibria are generally defined by </a:t>
            </a:r>
            <a:r>
              <a:rPr lang="en-US" dirty="0" smtClean="0">
                <a:latin typeface="Times New Roman" panose="02020603050405020304" pitchFamily="18" charset="0"/>
                <a:cs typeface="Times New Roman" panose="02020603050405020304" pitchFamily="18" charset="0"/>
              </a:rPr>
              <a:t>the equilibrium </a:t>
            </a:r>
            <a:r>
              <a:rPr lang="en-US" dirty="0">
                <a:latin typeface="Times New Roman" panose="02020603050405020304" pitchFamily="18" charset="0"/>
                <a:cs typeface="Times New Roman" panose="02020603050405020304" pitchFamily="18" charset="0"/>
              </a:rPr>
              <a:t>constant K </a:t>
            </a:r>
            <a:r>
              <a:rPr lang="en-US" dirty="0" smtClean="0">
                <a:latin typeface="Times New Roman" panose="02020603050405020304" pitchFamily="18" charset="0"/>
                <a:cs typeface="Times New Roman" panose="02020603050405020304" pitchFamily="18" charset="0"/>
              </a:rPr>
              <a:t>in accordance </a:t>
            </a:r>
            <a:r>
              <a:rPr lang="en-US" dirty="0">
                <a:latin typeface="Times New Roman" panose="02020603050405020304" pitchFamily="18" charset="0"/>
                <a:cs typeface="Times New Roman" panose="02020603050405020304" pitchFamily="18" charset="0"/>
              </a:rPr>
              <a:t>with the law of mass action. </a:t>
            </a:r>
            <a:r>
              <a:rPr lang="en-US" b="1" i="1" dirty="0">
                <a:solidFill>
                  <a:srgbClr val="FF7C80"/>
                </a:solidFill>
                <a:latin typeface="Times New Roman" panose="02020603050405020304" pitchFamily="18" charset="0"/>
                <a:cs typeface="Times New Roman" panose="02020603050405020304" pitchFamily="18" charset="0"/>
              </a:rPr>
              <a:t>K is the ratio of the concentrations </a:t>
            </a:r>
            <a:r>
              <a:rPr lang="en-US" b="1" i="1" dirty="0" smtClean="0">
                <a:solidFill>
                  <a:srgbClr val="FF7C80"/>
                </a:solidFill>
                <a:latin typeface="Times New Roman" panose="02020603050405020304" pitchFamily="18" charset="0"/>
                <a:cs typeface="Times New Roman" panose="02020603050405020304" pitchFamily="18" charset="0"/>
              </a:rPr>
              <a:t>of starting </a:t>
            </a:r>
            <a:r>
              <a:rPr lang="en-US" b="1" i="1" dirty="0">
                <a:solidFill>
                  <a:srgbClr val="FF7C80"/>
                </a:solidFill>
                <a:latin typeface="Times New Roman" panose="02020603050405020304" pitchFamily="18" charset="0"/>
                <a:cs typeface="Times New Roman" panose="02020603050405020304" pitchFamily="18" charset="0"/>
              </a:rPr>
              <a:t>materials to those of reactants</a:t>
            </a:r>
            <a:r>
              <a:rPr lang="en-US" dirty="0">
                <a:latin typeface="Times New Roman" panose="02020603050405020304" pitchFamily="18" charset="0"/>
                <a:cs typeface="Times New Roman" panose="02020603050405020304" pitchFamily="18" charset="0"/>
              </a:rPr>
              <a:t>, given in this </a:t>
            </a:r>
            <a:r>
              <a:rPr lang="en-US" dirty="0" smtClean="0">
                <a:latin typeface="Times New Roman" panose="02020603050405020304" pitchFamily="18" charset="0"/>
                <a:cs typeface="Times New Roman" panose="02020603050405020304" pitchFamily="18" charset="0"/>
              </a:rPr>
              <a:t>case as</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74</a:t>
            </a:fld>
            <a:endParaRPr lang="fa-IR" dirty="0"/>
          </a:p>
        </p:txBody>
      </p:sp>
      <p:pic>
        <p:nvPicPr>
          <p:cNvPr id="5" name="Picture 4"/>
          <p:cNvPicPr>
            <a:picLocks noChangeAspect="1"/>
          </p:cNvPicPr>
          <p:nvPr/>
        </p:nvPicPr>
        <p:blipFill>
          <a:blip r:embed="rId2"/>
          <a:stretch>
            <a:fillRect/>
          </a:stretch>
        </p:blipFill>
        <p:spPr>
          <a:xfrm>
            <a:off x="3116430" y="6108360"/>
            <a:ext cx="3069216" cy="574069"/>
          </a:xfrm>
          <a:prstGeom prst="rect">
            <a:avLst/>
          </a:prstGeom>
        </p:spPr>
      </p:pic>
      <p:pic>
        <p:nvPicPr>
          <p:cNvPr id="6" name="Picture 5"/>
          <p:cNvPicPr>
            <a:picLocks noChangeAspect="1"/>
          </p:cNvPicPr>
          <p:nvPr/>
        </p:nvPicPr>
        <p:blipFill>
          <a:blip r:embed="rId3"/>
          <a:stretch>
            <a:fillRect/>
          </a:stretch>
        </p:blipFill>
        <p:spPr>
          <a:xfrm>
            <a:off x="3560743" y="3948095"/>
            <a:ext cx="3205817" cy="360911"/>
          </a:xfrm>
          <a:prstGeom prst="rect">
            <a:avLst/>
          </a:prstGeom>
          <a:ln w="28575">
            <a:solidFill>
              <a:srgbClr val="00CCFF"/>
            </a:solidFill>
          </a:ln>
        </p:spPr>
      </p:pic>
      <p:sp>
        <p:nvSpPr>
          <p:cNvPr id="7" name="Rectangle 6"/>
          <p:cNvSpPr/>
          <p:nvPr/>
        </p:nvSpPr>
        <p:spPr>
          <a:xfrm>
            <a:off x="7925753" y="140600"/>
            <a:ext cx="4112895" cy="923330"/>
          </a:xfrm>
          <a:prstGeom prst="rect">
            <a:avLst/>
          </a:prstGeom>
        </p:spPr>
        <p:txBody>
          <a:bodyPr wrap="square">
            <a:spAutoFit/>
          </a:bodyPr>
          <a:lstStyle/>
          <a:p>
            <a:pPr algn="r" rtl="1"/>
            <a:r>
              <a:rPr lang="fa-IR" dirty="0" smtClean="0">
                <a:latin typeface="Times New Roman" panose="02020603050405020304" pitchFamily="18" charset="0"/>
                <a:cs typeface="B Nazanin" panose="00000400000000000000" pitchFamily="2" charset="-78"/>
              </a:rPr>
              <a:t>چون اکتیویته </a:t>
            </a:r>
            <a:r>
              <a:rPr lang="fa-IR" dirty="0">
                <a:latin typeface="Times New Roman" panose="02020603050405020304" pitchFamily="18" charset="0"/>
                <a:cs typeface="B Nazanin" panose="00000400000000000000" pitchFamily="2" charset="-78"/>
              </a:rPr>
              <a:t>مواد جامد </a:t>
            </a:r>
            <a:r>
              <a:rPr lang="en-US" dirty="0" err="1" smtClean="0">
                <a:latin typeface="Times New Roman" panose="02020603050405020304" pitchFamily="18" charset="0"/>
                <a:cs typeface="B Nazanin" panose="00000400000000000000" pitchFamily="2" charset="-78"/>
              </a:rPr>
              <a:t>MeO</a:t>
            </a:r>
            <a:r>
              <a:rPr lang="en-US" dirty="0" smtClean="0">
                <a:latin typeface="Times New Roman" panose="02020603050405020304" pitchFamily="18" charset="0"/>
                <a:cs typeface="B Nazanin" panose="00000400000000000000" pitchFamily="2" charset="-78"/>
              </a:rPr>
              <a:t> </a:t>
            </a:r>
            <a:r>
              <a:rPr lang="fa-IR" dirty="0" smtClean="0">
                <a:latin typeface="Times New Roman" panose="02020603050405020304" pitchFamily="18" charset="0"/>
                <a:cs typeface="B Nazanin" panose="00000400000000000000" pitchFamily="2" charset="-78"/>
              </a:rPr>
              <a:t> و </a:t>
            </a:r>
            <a:r>
              <a:rPr lang="en-US" dirty="0" smtClean="0">
                <a:latin typeface="Times New Roman" panose="02020603050405020304" pitchFamily="18" charset="0"/>
                <a:cs typeface="B Nazanin" panose="00000400000000000000" pitchFamily="2" charset="-78"/>
              </a:rPr>
              <a:t>Me </a:t>
            </a:r>
            <a:r>
              <a:rPr lang="fa-IR" dirty="0" smtClean="0">
                <a:latin typeface="Times New Roman" panose="02020603050405020304" pitchFamily="18" charset="0"/>
                <a:cs typeface="B Nazanin" panose="00000400000000000000" pitchFamily="2" charset="-78"/>
              </a:rPr>
              <a:t>تقریباً </a:t>
            </a:r>
            <a:r>
              <a:rPr lang="fa-IR" dirty="0">
                <a:latin typeface="Times New Roman" panose="02020603050405020304" pitchFamily="18" charset="0"/>
                <a:cs typeface="B Nazanin" panose="00000400000000000000" pitchFamily="2" charset="-78"/>
              </a:rPr>
              <a:t>برابر ۱ در نظر گرفته می‌شود، عبارت ثابت تعادل </a:t>
            </a:r>
            <a:r>
              <a:rPr lang="fa-IR" dirty="0" smtClean="0">
                <a:latin typeface="Times New Roman" panose="02020603050405020304" pitchFamily="18" charset="0"/>
                <a:cs typeface="B Nazanin" panose="00000400000000000000" pitchFamily="2" charset="-78"/>
              </a:rPr>
              <a:t>فقط تابع گازهاست.</a:t>
            </a:r>
            <a:r>
              <a:rPr lang="en-US" dirty="0" smtClean="0">
                <a:latin typeface="Times New Roman" panose="02020603050405020304" pitchFamily="18" charset="0"/>
                <a:cs typeface="B Nazanin" panose="00000400000000000000" pitchFamily="2" charset="-78"/>
              </a:rPr>
              <a:t> </a:t>
            </a:r>
            <a:endParaRPr lang="en-US" dirty="0">
              <a:latin typeface="Times New Roman" panose="02020603050405020304" pitchFamily="18" charset="0"/>
              <a:cs typeface="B Nazanin" panose="00000400000000000000" pitchFamily="2" charset="-78"/>
            </a:endParaRPr>
          </a:p>
        </p:txBody>
      </p:sp>
      <p:sp>
        <p:nvSpPr>
          <p:cNvPr id="8" name="Rectangle 7"/>
          <p:cNvSpPr/>
          <p:nvPr/>
        </p:nvSpPr>
        <p:spPr>
          <a:xfrm>
            <a:off x="8710968" y="1390011"/>
            <a:ext cx="3288254" cy="2862322"/>
          </a:xfrm>
          <a:prstGeom prst="rect">
            <a:avLst/>
          </a:prstGeom>
        </p:spPr>
        <p:txBody>
          <a:bodyPr wrap="square">
            <a:spAutoFit/>
          </a:bodyPr>
          <a:lstStyle/>
          <a:p>
            <a:pPr algn="just" rtl="1">
              <a:buFont typeface="Arial" panose="020B0604020202020204" pitchFamily="34" charset="0"/>
              <a:buChar char="•"/>
            </a:pPr>
            <a:r>
              <a:rPr lang="fa-IR" dirty="0" smtClean="0">
                <a:latin typeface="Times New Roman" panose="02020603050405020304" pitchFamily="18" charset="0"/>
                <a:cs typeface="B Nazanin" panose="00000400000000000000" pitchFamily="2" charset="-78"/>
              </a:rPr>
              <a:t>اگر نسبت ​​ </a:t>
            </a:r>
            <a:r>
              <a:rPr lang="fa-IR" dirty="0">
                <a:latin typeface="Times New Roman" panose="02020603050405020304" pitchFamily="18" charset="0"/>
                <a:cs typeface="B Nazanin" panose="00000400000000000000" pitchFamily="2" charset="-78"/>
              </a:rPr>
              <a:t>کوچک باشد → گاز احیایی‌تر است → واکنش به سمت راست (تشکیل فلز) پیش می‌رود.</a:t>
            </a:r>
          </a:p>
          <a:p>
            <a:pPr algn="just" rtl="1">
              <a:buFont typeface="Arial" panose="020B0604020202020204" pitchFamily="34" charset="0"/>
              <a:buChar char="•"/>
            </a:pPr>
            <a:r>
              <a:rPr lang="fa-IR" dirty="0">
                <a:latin typeface="Times New Roman" panose="02020603050405020304" pitchFamily="18" charset="0"/>
                <a:cs typeface="B Nazanin" panose="00000400000000000000" pitchFamily="2" charset="-78"/>
              </a:rPr>
              <a:t>اگر این نسبت زیاد شود → تمایل به تشکیل اکسید افزایش می‌یابد → ممکن است پودر فلز دوباره اکسید شود.</a:t>
            </a:r>
          </a:p>
          <a:p>
            <a:pPr algn="just" rtl="1"/>
            <a:r>
              <a:rPr lang="fa-IR" dirty="0">
                <a:latin typeface="Times New Roman" panose="02020603050405020304" pitchFamily="18" charset="0"/>
                <a:cs typeface="B Nazanin" panose="00000400000000000000" pitchFamily="2" charset="-78"/>
              </a:rPr>
              <a:t>به همین دلیل است که در دماهای پایین (همان‌طور که در جمله‌ی قبلی گفتی)،</a:t>
            </a:r>
          </a:p>
          <a:p>
            <a:pPr algn="just" rtl="1"/>
            <a:r>
              <a:rPr lang="fa-IR" b="1" dirty="0">
                <a:latin typeface="Times New Roman" panose="02020603050405020304" pitchFamily="18" charset="0"/>
                <a:cs typeface="B Nazanin" panose="00000400000000000000" pitchFamily="2" charset="-78"/>
              </a:rPr>
              <a:t>K کاهش می‌یابد</a:t>
            </a:r>
            <a:r>
              <a:rPr lang="fa-IR" dirty="0">
                <a:latin typeface="Times New Roman" panose="02020603050405020304" pitchFamily="18" charset="0"/>
                <a:cs typeface="B Nazanin" panose="00000400000000000000" pitchFamily="2" charset="-78"/>
              </a:rPr>
              <a:t> و تعادل به سمت چپ (= تشکیل MeO) جابه‌جا می‌شود.</a:t>
            </a:r>
          </a:p>
        </p:txBody>
      </p:sp>
      <p:pic>
        <p:nvPicPr>
          <p:cNvPr id="9" name="Picture 8"/>
          <p:cNvPicPr>
            <a:picLocks noChangeAspect="1"/>
          </p:cNvPicPr>
          <p:nvPr/>
        </p:nvPicPr>
        <p:blipFill>
          <a:blip r:embed="rId4"/>
          <a:stretch>
            <a:fillRect/>
          </a:stretch>
        </p:blipFill>
        <p:spPr>
          <a:xfrm>
            <a:off x="8710968" y="4355106"/>
            <a:ext cx="3352800" cy="2040288"/>
          </a:xfrm>
          <a:prstGeom prst="rect">
            <a:avLst/>
          </a:prstGeom>
        </p:spPr>
      </p:pic>
    </p:spTree>
    <p:extLst>
      <p:ext uri="{BB962C8B-B14F-4D97-AF65-F5344CB8AC3E}">
        <p14:creationId xmlns:p14="http://schemas.microsoft.com/office/powerpoint/2010/main" val="340184782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14400"/>
            <a:ext cx="11759683" cy="5943600"/>
          </a:xfrm>
        </p:spPr>
        <p:txBody>
          <a:bodyPr>
            <a:normAutofit fontScale="85000" lnSpcReduction="20000"/>
          </a:bodyPr>
          <a:lstStyle/>
          <a:p>
            <a:pPr marL="0" indent="0" algn="just">
              <a:lnSpc>
                <a:spcPct val="150000"/>
              </a:lnSpc>
              <a:buNone/>
            </a:pPr>
            <a:r>
              <a:rPr lang="en-US" i="1" dirty="0" err="1">
                <a:latin typeface="Times New Roman" panose="02020603050405020304" pitchFamily="18" charset="0"/>
              </a:rPr>
              <a:t>Hydrochemical</a:t>
            </a:r>
            <a:r>
              <a:rPr lang="en-US" i="1" dirty="0">
                <a:latin typeface="Times New Roman" panose="02020603050405020304" pitchFamily="18" charset="0"/>
              </a:rPr>
              <a:t> reduction</a:t>
            </a:r>
          </a:p>
          <a:p>
            <a:pPr marL="0" indent="0" algn="just">
              <a:lnSpc>
                <a:spcPct val="150000"/>
              </a:lnSpc>
              <a:buNone/>
            </a:pPr>
            <a:r>
              <a:rPr lang="en-US" dirty="0">
                <a:latin typeface="Times New Roman" panose="02020603050405020304" pitchFamily="18" charset="0"/>
              </a:rPr>
              <a:t>Several </a:t>
            </a:r>
            <a:r>
              <a:rPr lang="en-US" b="1" i="1" dirty="0">
                <a:solidFill>
                  <a:srgbClr val="00CC00"/>
                </a:solidFill>
                <a:latin typeface="Times New Roman" panose="02020603050405020304" pitchFamily="18" charset="0"/>
              </a:rPr>
              <a:t>metals</a:t>
            </a:r>
            <a:r>
              <a:rPr lang="en-US" dirty="0">
                <a:latin typeface="Times New Roman" panose="02020603050405020304" pitchFamily="18" charset="0"/>
              </a:rPr>
              <a:t> can be produced in </a:t>
            </a:r>
            <a:r>
              <a:rPr lang="en-US" b="1" i="1" dirty="0">
                <a:solidFill>
                  <a:srgbClr val="00CC00"/>
                </a:solidFill>
                <a:latin typeface="Times New Roman" panose="02020603050405020304" pitchFamily="18" charset="0"/>
              </a:rPr>
              <a:t>powder</a:t>
            </a:r>
            <a:r>
              <a:rPr lang="en-US" dirty="0">
                <a:latin typeface="Times New Roman" panose="02020603050405020304" pitchFamily="18" charset="0"/>
              </a:rPr>
              <a:t> form directly from </a:t>
            </a:r>
            <a:r>
              <a:rPr lang="en-US" b="1" i="1" dirty="0">
                <a:solidFill>
                  <a:srgbClr val="00CC00"/>
                </a:solidFill>
                <a:latin typeface="Times New Roman" panose="02020603050405020304" pitchFamily="18" charset="0"/>
              </a:rPr>
              <a:t>aqueous (or organic) solutions by reduction with (preferably) gaseous hydrogen</a:t>
            </a:r>
            <a:r>
              <a:rPr lang="en-US" dirty="0">
                <a:latin typeface="Times New Roman" panose="02020603050405020304" pitchFamily="18" charset="0"/>
              </a:rPr>
              <a:t>. This </a:t>
            </a:r>
            <a:r>
              <a:rPr lang="en-US" dirty="0" smtClean="0">
                <a:latin typeface="Times New Roman" panose="02020603050405020304" pitchFamily="18" charset="0"/>
              </a:rPr>
              <a:t>process has </a:t>
            </a:r>
            <a:r>
              <a:rPr lang="en-US" dirty="0">
                <a:latin typeface="Times New Roman" panose="02020603050405020304" pitchFamily="18" charset="0"/>
              </a:rPr>
              <a:t>been developed by </a:t>
            </a:r>
            <a:r>
              <a:rPr lang="en-US" dirty="0" err="1">
                <a:latin typeface="Times New Roman" panose="02020603050405020304" pitchFamily="18" charset="0"/>
              </a:rPr>
              <a:t>Sherrit</a:t>
            </a:r>
            <a:r>
              <a:rPr lang="en-US" dirty="0">
                <a:latin typeface="Times New Roman" panose="02020603050405020304" pitchFamily="18" charset="0"/>
              </a:rPr>
              <a:t> Gordon Mines Ltd, Canada, especially </a:t>
            </a:r>
            <a:r>
              <a:rPr lang="en-US" dirty="0" smtClean="0">
                <a:latin typeface="Times New Roman" panose="02020603050405020304" pitchFamily="18" charset="0"/>
              </a:rPr>
              <a:t>for the </a:t>
            </a:r>
            <a:r>
              <a:rPr lang="en-US" dirty="0">
                <a:latin typeface="Times New Roman" panose="02020603050405020304" pitchFamily="18" charset="0"/>
              </a:rPr>
              <a:t>production of </a:t>
            </a:r>
            <a:r>
              <a:rPr lang="en-US" b="1" i="1" dirty="0">
                <a:solidFill>
                  <a:srgbClr val="00CC00"/>
                </a:solidFill>
                <a:latin typeface="Times New Roman" panose="02020603050405020304" pitchFamily="18" charset="0"/>
              </a:rPr>
              <a:t>nickel</a:t>
            </a:r>
            <a:r>
              <a:rPr lang="en-US" i="1" dirty="0">
                <a:latin typeface="Times New Roman" panose="02020603050405020304" pitchFamily="18" charset="0"/>
              </a:rPr>
              <a:t> and </a:t>
            </a:r>
            <a:r>
              <a:rPr lang="en-US" b="1" i="1" dirty="0">
                <a:solidFill>
                  <a:srgbClr val="00CC00"/>
                </a:solidFill>
                <a:latin typeface="Times New Roman" panose="02020603050405020304" pitchFamily="18" charset="0"/>
              </a:rPr>
              <a:t>cobalt</a:t>
            </a:r>
            <a:r>
              <a:rPr lang="en-US" i="1" dirty="0">
                <a:latin typeface="Times New Roman" panose="02020603050405020304" pitchFamily="18" charset="0"/>
              </a:rPr>
              <a:t> powder </a:t>
            </a:r>
            <a:r>
              <a:rPr lang="en-US" dirty="0">
                <a:latin typeface="Times New Roman" panose="02020603050405020304" pitchFamily="18" charset="0"/>
              </a:rPr>
              <a:t>from </a:t>
            </a:r>
            <a:r>
              <a:rPr lang="en-US" b="1" i="1" dirty="0" err="1">
                <a:solidFill>
                  <a:srgbClr val="00CC00"/>
                </a:solidFill>
                <a:latin typeface="Times New Roman" panose="02020603050405020304" pitchFamily="18" charset="0"/>
              </a:rPr>
              <a:t>sulphidic</a:t>
            </a:r>
            <a:r>
              <a:rPr lang="en-US" b="1" i="1" dirty="0">
                <a:solidFill>
                  <a:srgbClr val="00CC00"/>
                </a:solidFill>
                <a:latin typeface="Times New Roman" panose="02020603050405020304" pitchFamily="18" charset="0"/>
              </a:rPr>
              <a:t> ores </a:t>
            </a:r>
            <a:r>
              <a:rPr lang="en-US" dirty="0">
                <a:latin typeface="Times New Roman" panose="02020603050405020304" pitchFamily="18" charset="0"/>
              </a:rPr>
              <a:t>containing (</a:t>
            </a:r>
            <a:r>
              <a:rPr lang="en-US" dirty="0" smtClean="0">
                <a:latin typeface="Times New Roman" panose="02020603050405020304" pitchFamily="18" charset="0"/>
              </a:rPr>
              <a:t>preferably) </a:t>
            </a:r>
            <a:r>
              <a:rPr lang="en-US" b="1" i="1" dirty="0">
                <a:solidFill>
                  <a:srgbClr val="00CC00"/>
                </a:solidFill>
                <a:latin typeface="Times New Roman" panose="02020603050405020304" pitchFamily="18" charset="0"/>
              </a:rPr>
              <a:t>Cu</a:t>
            </a:r>
            <a:r>
              <a:rPr lang="en-US" dirty="0">
                <a:latin typeface="Times New Roman" panose="02020603050405020304" pitchFamily="18" charset="0"/>
              </a:rPr>
              <a:t>, </a:t>
            </a:r>
            <a:r>
              <a:rPr lang="en-US" b="1" i="1" dirty="0">
                <a:solidFill>
                  <a:srgbClr val="00CC00"/>
                </a:solidFill>
                <a:latin typeface="Times New Roman" panose="02020603050405020304" pitchFamily="18" charset="0"/>
              </a:rPr>
              <a:t>Ni</a:t>
            </a:r>
            <a:r>
              <a:rPr lang="en-US" dirty="0">
                <a:latin typeface="Times New Roman" panose="02020603050405020304" pitchFamily="18" charset="0"/>
              </a:rPr>
              <a:t>, </a:t>
            </a:r>
            <a:r>
              <a:rPr lang="en-US" b="1" i="1" dirty="0">
                <a:solidFill>
                  <a:srgbClr val="00CC00"/>
                </a:solidFill>
                <a:latin typeface="Times New Roman" panose="02020603050405020304" pitchFamily="18" charset="0"/>
              </a:rPr>
              <a:t>Co</a:t>
            </a:r>
            <a:r>
              <a:rPr lang="en-US" dirty="0">
                <a:latin typeface="Times New Roman" panose="02020603050405020304" pitchFamily="18" charset="0"/>
              </a:rPr>
              <a:t>, </a:t>
            </a:r>
            <a:r>
              <a:rPr lang="en-US" b="1" i="1" dirty="0">
                <a:solidFill>
                  <a:srgbClr val="00CC00"/>
                </a:solidFill>
                <a:latin typeface="Times New Roman" panose="02020603050405020304" pitchFamily="18" charset="0"/>
              </a:rPr>
              <a:t>Fe</a:t>
            </a:r>
            <a:r>
              <a:rPr lang="en-US" dirty="0">
                <a:latin typeface="Times New Roman" panose="02020603050405020304" pitchFamily="18" charset="0"/>
              </a:rPr>
              <a:t> and </a:t>
            </a:r>
            <a:r>
              <a:rPr lang="en-US" b="1" i="1" dirty="0">
                <a:solidFill>
                  <a:srgbClr val="00CC00"/>
                </a:solidFill>
                <a:latin typeface="Times New Roman" panose="02020603050405020304" pitchFamily="18" charset="0"/>
              </a:rPr>
              <a:t>S.A convenient technique </a:t>
            </a:r>
            <a:r>
              <a:rPr lang="en-US" dirty="0">
                <a:latin typeface="Times New Roman" panose="02020603050405020304" pitchFamily="18" charset="0"/>
              </a:rPr>
              <a:t>is the </a:t>
            </a:r>
            <a:r>
              <a:rPr lang="en-US" b="1" i="1" dirty="0">
                <a:solidFill>
                  <a:srgbClr val="00CC00"/>
                </a:solidFill>
                <a:latin typeface="Times New Roman" panose="02020603050405020304" pitchFamily="18" charset="0"/>
              </a:rPr>
              <a:t>separation of a Cu rich and a Ni + Co rich </a:t>
            </a:r>
            <a:r>
              <a:rPr lang="en-US" dirty="0">
                <a:latin typeface="Times New Roman" panose="02020603050405020304" pitchFamily="18" charset="0"/>
              </a:rPr>
              <a:t>fraction by </a:t>
            </a:r>
            <a:r>
              <a:rPr lang="en-US" b="1" i="1" dirty="0">
                <a:solidFill>
                  <a:srgbClr val="00CC00"/>
                </a:solidFill>
                <a:latin typeface="Times New Roman" panose="02020603050405020304" pitchFamily="18" charset="0"/>
              </a:rPr>
              <a:t>flotation</a:t>
            </a:r>
            <a:r>
              <a:rPr lang="en-US" dirty="0">
                <a:latin typeface="Times New Roman" panose="02020603050405020304" pitchFamily="18" charset="0"/>
              </a:rPr>
              <a:t> of the </a:t>
            </a:r>
            <a:r>
              <a:rPr lang="en-US" b="1" i="1" dirty="0">
                <a:solidFill>
                  <a:srgbClr val="00CC00"/>
                </a:solidFill>
                <a:latin typeface="Times New Roman" panose="02020603050405020304" pitchFamily="18" charset="0"/>
              </a:rPr>
              <a:t>fine ore </a:t>
            </a:r>
            <a:r>
              <a:rPr lang="en-US" dirty="0">
                <a:latin typeface="Times New Roman" panose="02020603050405020304" pitchFamily="18" charset="0"/>
              </a:rPr>
              <a:t>with a </a:t>
            </a:r>
            <a:r>
              <a:rPr lang="en-US" dirty="0" smtClean="0">
                <a:latin typeface="Times New Roman" panose="02020603050405020304" pitchFamily="18" charset="0"/>
              </a:rPr>
              <a:t>subsequent </a:t>
            </a:r>
            <a:r>
              <a:rPr lang="en-US" b="1" i="1" dirty="0">
                <a:solidFill>
                  <a:srgbClr val="00CC00"/>
                </a:solidFill>
                <a:latin typeface="Times New Roman" panose="02020603050405020304" pitchFamily="18" charset="0"/>
              </a:rPr>
              <a:t>leaching procedure in autoclaves </a:t>
            </a:r>
            <a:r>
              <a:rPr lang="en-US" dirty="0">
                <a:latin typeface="Times New Roman" panose="02020603050405020304" pitchFamily="18" charset="0"/>
              </a:rPr>
              <a:t>with NH40H under air pressures of 7-9 </a:t>
            </a:r>
            <a:r>
              <a:rPr lang="en-US" dirty="0" smtClean="0">
                <a:latin typeface="Times New Roman" panose="02020603050405020304" pitchFamily="18" charset="0"/>
              </a:rPr>
              <a:t>bar. </a:t>
            </a:r>
            <a:r>
              <a:rPr lang="en-US" b="1" i="1" dirty="0" smtClean="0">
                <a:solidFill>
                  <a:srgbClr val="00CC00"/>
                </a:solidFill>
                <a:latin typeface="Times New Roman" panose="02020603050405020304" pitchFamily="18" charset="0"/>
              </a:rPr>
              <a:t>Ni</a:t>
            </a:r>
            <a:r>
              <a:rPr lang="en-US" b="1" i="1" dirty="0">
                <a:solidFill>
                  <a:srgbClr val="00CC00"/>
                </a:solidFill>
                <a:latin typeface="Times New Roman" panose="02020603050405020304" pitchFamily="18" charset="0"/>
              </a:rPr>
              <a:t>, Co (and the residual Cu) form readily soluble ammines</a:t>
            </a:r>
            <a:r>
              <a:rPr lang="en-US" dirty="0">
                <a:latin typeface="Times New Roman" panose="02020603050405020304" pitchFamily="18" charset="0"/>
              </a:rPr>
              <a:t> (e.g., Ni [</a:t>
            </a:r>
            <a:r>
              <a:rPr lang="en-US" dirty="0" smtClean="0">
                <a:latin typeface="Times New Roman" panose="02020603050405020304" pitchFamily="18" charset="0"/>
              </a:rPr>
              <a:t>NH3]6 S04</a:t>
            </a:r>
            <a:r>
              <a:rPr lang="en-US" dirty="0">
                <a:latin typeface="Times New Roman" panose="02020603050405020304" pitchFamily="18" charset="0"/>
              </a:rPr>
              <a:t>: nickel </a:t>
            </a:r>
            <a:r>
              <a:rPr lang="en-US" dirty="0" err="1">
                <a:latin typeface="Times New Roman" panose="02020603050405020304" pitchFamily="18" charset="0"/>
              </a:rPr>
              <a:t>hexammine</a:t>
            </a:r>
            <a:r>
              <a:rPr lang="en-US" dirty="0">
                <a:latin typeface="Times New Roman" panose="02020603050405020304" pitchFamily="18" charset="0"/>
              </a:rPr>
              <a:t> </a:t>
            </a:r>
            <a:r>
              <a:rPr lang="en-US" dirty="0" err="1">
                <a:latin typeface="Times New Roman" panose="02020603050405020304" pitchFamily="18" charset="0"/>
              </a:rPr>
              <a:t>sulphate</a:t>
            </a:r>
            <a:r>
              <a:rPr lang="en-US" dirty="0">
                <a:latin typeface="Times New Roman" panose="02020603050405020304" pitchFamily="18" charset="0"/>
              </a:rPr>
              <a:t>), </a:t>
            </a:r>
            <a:r>
              <a:rPr lang="en-US" b="1" i="1" dirty="0">
                <a:solidFill>
                  <a:srgbClr val="00CC00"/>
                </a:solidFill>
                <a:latin typeface="Times New Roman" panose="02020603050405020304" pitchFamily="18" charset="0"/>
              </a:rPr>
              <a:t>Fe forms insoluble Fe(OH)3 and the Sulphur is transformed to </a:t>
            </a:r>
            <a:r>
              <a:rPr lang="en-US" b="1" i="1" dirty="0" err="1">
                <a:solidFill>
                  <a:srgbClr val="00CC00"/>
                </a:solidFill>
                <a:latin typeface="Times New Roman" panose="02020603050405020304" pitchFamily="18" charset="0"/>
              </a:rPr>
              <a:t>sulphates</a:t>
            </a:r>
            <a:r>
              <a:rPr lang="en-US" b="1" i="1" dirty="0">
                <a:solidFill>
                  <a:srgbClr val="00CC00"/>
                </a:solidFill>
                <a:latin typeface="Times New Roman" panose="02020603050405020304" pitchFamily="18" charset="0"/>
              </a:rPr>
              <a:t>.</a:t>
            </a:r>
            <a:r>
              <a:rPr lang="en-US" dirty="0">
                <a:latin typeface="Times New Roman" panose="02020603050405020304" pitchFamily="18" charset="0"/>
              </a:rPr>
              <a:t> </a:t>
            </a:r>
            <a:r>
              <a:rPr lang="en-US" b="1" i="1" dirty="0">
                <a:solidFill>
                  <a:srgbClr val="00CC00"/>
                </a:solidFill>
                <a:latin typeface="Times New Roman" panose="02020603050405020304" pitchFamily="18" charset="0"/>
              </a:rPr>
              <a:t>Most of the other constituents of the ore are insoluble in ammonia </a:t>
            </a:r>
            <a:r>
              <a:rPr lang="en-US" dirty="0">
                <a:latin typeface="Times New Roman" panose="02020603050405020304" pitchFamily="18" charset="0"/>
              </a:rPr>
              <a:t>and form a </a:t>
            </a:r>
            <a:r>
              <a:rPr lang="en-US" b="1" i="1" dirty="0">
                <a:solidFill>
                  <a:srgbClr val="00CC00"/>
                </a:solidFill>
                <a:latin typeface="Times New Roman" panose="02020603050405020304" pitchFamily="18" charset="0"/>
              </a:rPr>
              <a:t>solid phase together with Fe(OH)3</a:t>
            </a:r>
            <a:r>
              <a:rPr lang="en-US" dirty="0">
                <a:latin typeface="Times New Roman" panose="02020603050405020304" pitchFamily="18" charset="0"/>
              </a:rPr>
              <a:t>. </a:t>
            </a:r>
            <a:r>
              <a:rPr lang="en-US" dirty="0" smtClean="0">
                <a:latin typeface="Times New Roman" panose="02020603050405020304" pitchFamily="18" charset="0"/>
              </a:rPr>
              <a:t>However, a </a:t>
            </a:r>
            <a:r>
              <a:rPr lang="en-US" dirty="0">
                <a:latin typeface="Times New Roman" panose="02020603050405020304" pitchFamily="18" charset="0"/>
              </a:rPr>
              <a:t>few other metals, like </a:t>
            </a:r>
            <a:r>
              <a:rPr lang="en-US" b="1" i="1" dirty="0">
                <a:solidFill>
                  <a:srgbClr val="00CC00"/>
                </a:solidFill>
                <a:latin typeface="Times New Roman" panose="02020603050405020304" pitchFamily="18" charset="0"/>
              </a:rPr>
              <a:t>Sn and Cd also enter the solution.</a:t>
            </a: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75</a:t>
            </a:fld>
            <a:endParaRPr lang="fa-IR" dirty="0"/>
          </a:p>
        </p:txBody>
      </p:sp>
    </p:spTree>
    <p:extLst>
      <p:ext uri="{BB962C8B-B14F-4D97-AF65-F5344CB8AC3E}">
        <p14:creationId xmlns:p14="http://schemas.microsoft.com/office/powerpoint/2010/main" val="145996212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50606" y="796065"/>
            <a:ext cx="9057940" cy="6239436"/>
          </a:xfrm>
        </p:spPr>
        <p:txBody>
          <a:bodyPr>
            <a:normAutofit fontScale="77500" lnSpcReduction="20000"/>
          </a:bodyPr>
          <a:lstStyle/>
          <a:p>
            <a:pPr marL="0" indent="0" algn="just">
              <a:lnSpc>
                <a:spcPct val="160000"/>
              </a:lnSpc>
              <a:buNone/>
            </a:pPr>
            <a:r>
              <a:rPr lang="en-US" dirty="0">
                <a:latin typeface="Times New Roman" panose="02020603050405020304" pitchFamily="18" charset="0"/>
                <a:cs typeface="Times New Roman" panose="02020603050405020304" pitchFamily="18" charset="0"/>
              </a:rPr>
              <a:t>The </a:t>
            </a:r>
            <a:r>
              <a:rPr lang="en-US" b="1" i="1" dirty="0">
                <a:solidFill>
                  <a:srgbClr val="00CC00"/>
                </a:solidFill>
                <a:latin typeface="Times New Roman" panose="02020603050405020304" pitchFamily="18" charset="0"/>
                <a:cs typeface="Times New Roman" panose="02020603050405020304" pitchFamily="18" charset="0"/>
              </a:rPr>
              <a:t>clean solution </a:t>
            </a:r>
            <a:r>
              <a:rPr lang="en-US" dirty="0">
                <a:latin typeface="Times New Roman" panose="02020603050405020304" pitchFamily="18" charset="0"/>
                <a:cs typeface="Times New Roman" panose="02020603050405020304" pitchFamily="18" charset="0"/>
              </a:rPr>
              <a:t>is then treated with </a:t>
            </a:r>
            <a:r>
              <a:rPr lang="en-US" b="1" i="1" dirty="0">
                <a:solidFill>
                  <a:srgbClr val="00CC00"/>
                </a:solidFill>
                <a:latin typeface="Times New Roman" panose="02020603050405020304" pitchFamily="18" charset="0"/>
                <a:cs typeface="Times New Roman" panose="02020603050405020304" pitchFamily="18" charset="0"/>
              </a:rPr>
              <a:t>gaseous hydrogen under 28-35 bar</a:t>
            </a:r>
          </a:p>
          <a:p>
            <a:pPr marL="0" indent="0" algn="just">
              <a:lnSpc>
                <a:spcPct val="160000"/>
              </a:lnSpc>
              <a:buNone/>
            </a:pPr>
            <a:r>
              <a:rPr lang="en-US" dirty="0">
                <a:latin typeface="Times New Roman" panose="02020603050405020304" pitchFamily="18" charset="0"/>
                <a:cs typeface="Times New Roman" panose="02020603050405020304" pitchFamily="18" charset="0"/>
              </a:rPr>
              <a:t>pressure at </a:t>
            </a:r>
            <a:r>
              <a:rPr lang="en-US" b="1" i="1" dirty="0">
                <a:solidFill>
                  <a:srgbClr val="00CC00"/>
                </a:solidFill>
                <a:latin typeface="Times New Roman" panose="02020603050405020304" pitchFamily="18" charset="0"/>
                <a:cs typeface="Times New Roman" panose="02020603050405020304" pitchFamily="18" charset="0"/>
              </a:rPr>
              <a:t>180-220°C in an autoclave </a:t>
            </a:r>
            <a:r>
              <a:rPr lang="en-US" dirty="0">
                <a:latin typeface="Times New Roman" panose="02020603050405020304" pitchFamily="18" charset="0"/>
                <a:cs typeface="Times New Roman" panose="02020603050405020304" pitchFamily="18" charset="0"/>
              </a:rPr>
              <a:t>when the following reaction occurs</a:t>
            </a:r>
          </a:p>
          <a:p>
            <a:pPr marL="0" indent="0" algn="just">
              <a:lnSpc>
                <a:spcPct val="160000"/>
              </a:lnSpc>
              <a:buNone/>
            </a:pPr>
            <a:r>
              <a:rPr lang="en-US" dirty="0">
                <a:latin typeface="Times New Roman" panose="02020603050405020304" pitchFamily="18" charset="0"/>
                <a:cs typeface="Times New Roman" panose="02020603050405020304" pitchFamily="18" charset="0"/>
              </a:rPr>
              <a:t>(ignoring the complex ions</a:t>
            </a:r>
            <a:r>
              <a:rPr lang="en-US" dirty="0" smtClean="0">
                <a:latin typeface="Times New Roman" panose="02020603050405020304" pitchFamily="18" charset="0"/>
                <a:cs typeface="Times New Roman" panose="02020603050405020304" pitchFamily="18" charset="0"/>
              </a:rPr>
              <a:t>):</a:t>
            </a:r>
          </a:p>
          <a:p>
            <a:pPr marL="0" indent="0" algn="just">
              <a:lnSpc>
                <a:spcPct val="160000"/>
              </a:lnSpc>
              <a:buNone/>
            </a:pPr>
            <a:r>
              <a:rPr lang="en-US" b="1" i="1" dirty="0">
                <a:solidFill>
                  <a:srgbClr val="0033CC"/>
                </a:solidFill>
                <a:latin typeface="Times New Roman" panose="02020603050405020304" pitchFamily="18" charset="0"/>
                <a:cs typeface="Times New Roman" panose="02020603050405020304" pitchFamily="18" charset="0"/>
              </a:rPr>
              <a:t>Low [H+] and high </a:t>
            </a:r>
            <a:r>
              <a:rPr lang="en-US" b="1" i="1" dirty="0" smtClean="0">
                <a:solidFill>
                  <a:srgbClr val="0033CC"/>
                </a:solidFill>
                <a:latin typeface="Times New Roman" panose="02020603050405020304" pitchFamily="18" charset="0"/>
                <a:cs typeface="Times New Roman" panose="02020603050405020304" pitchFamily="18" charset="0"/>
              </a:rPr>
              <a:t>pH2 </a:t>
            </a:r>
            <a:r>
              <a:rPr lang="en-US" b="1" i="1" dirty="0">
                <a:solidFill>
                  <a:srgbClr val="0033CC"/>
                </a:solidFill>
                <a:latin typeface="Times New Roman" panose="02020603050405020304" pitchFamily="18" charset="0"/>
                <a:cs typeface="Times New Roman" panose="02020603050405020304" pitchFamily="18" charset="0"/>
              </a:rPr>
              <a:t>shift the equilibrium to the right </a:t>
            </a:r>
            <a:r>
              <a:rPr lang="en-US" dirty="0">
                <a:latin typeface="Times New Roman" panose="02020603050405020304" pitchFamily="18" charset="0"/>
                <a:cs typeface="Times New Roman" panose="02020603050405020304" pitchFamily="18" charset="0"/>
              </a:rPr>
              <a:t>hand side </a:t>
            </a:r>
            <a:r>
              <a:rPr lang="en-US" dirty="0" smtClean="0">
                <a:latin typeface="Times New Roman" panose="02020603050405020304" pitchFamily="18" charset="0"/>
                <a:cs typeface="Times New Roman" panose="02020603050405020304" pitchFamily="18" charset="0"/>
              </a:rPr>
              <a:t>and facilitate</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metal precipitation. The </a:t>
            </a:r>
            <a:r>
              <a:rPr lang="en-US" dirty="0">
                <a:latin typeface="Times New Roman" panose="02020603050405020304" pitchFamily="18" charset="0"/>
                <a:cs typeface="Times New Roman" panose="02020603050405020304" pitchFamily="18" charset="0"/>
              </a:rPr>
              <a:t>electrochemical conditions for the process are summarized in Fig. </a:t>
            </a:r>
            <a:r>
              <a:rPr lang="en-US" dirty="0" smtClean="0">
                <a:latin typeface="Times New Roman" panose="02020603050405020304" pitchFamily="18" charset="0"/>
                <a:cs typeface="Times New Roman" panose="02020603050405020304" pitchFamily="18" charset="0"/>
              </a:rPr>
              <a:t>2.21. </a:t>
            </a:r>
            <a:r>
              <a:rPr lang="en-US" b="1" i="1" dirty="0" smtClean="0">
                <a:solidFill>
                  <a:srgbClr val="0033CC"/>
                </a:solidFill>
                <a:latin typeface="Times New Roman" panose="02020603050405020304" pitchFamily="18" charset="0"/>
                <a:cs typeface="Times New Roman" panose="02020603050405020304" pitchFamily="18" charset="0"/>
              </a:rPr>
              <a:t>Gaseous </a:t>
            </a:r>
            <a:r>
              <a:rPr lang="en-US" b="1" i="1" dirty="0">
                <a:solidFill>
                  <a:srgbClr val="0033CC"/>
                </a:solidFill>
                <a:latin typeface="Times New Roman" panose="02020603050405020304" pitchFamily="18" charset="0"/>
                <a:cs typeface="Times New Roman" panose="02020603050405020304" pitchFamily="18" charset="0"/>
              </a:rPr>
              <a:t>hydrogen is able to precipitate metals from their ionic solution</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when </a:t>
            </a:r>
            <a:r>
              <a:rPr lang="en-US" b="1" i="1" dirty="0" smtClean="0">
                <a:solidFill>
                  <a:srgbClr val="0033CC"/>
                </a:solidFill>
                <a:latin typeface="Times New Roman" panose="02020603050405020304" pitchFamily="18" charset="0"/>
                <a:cs typeface="Times New Roman" panose="02020603050405020304" pitchFamily="18" charset="0"/>
              </a:rPr>
              <a:t>the </a:t>
            </a:r>
            <a:r>
              <a:rPr lang="en-US" b="1" i="1" dirty="0">
                <a:solidFill>
                  <a:srgbClr val="0033CC"/>
                </a:solidFill>
                <a:latin typeface="Times New Roman" panose="02020603050405020304" pitchFamily="18" charset="0"/>
                <a:cs typeface="Times New Roman" panose="02020603050405020304" pitchFamily="18" charset="0"/>
              </a:rPr>
              <a:t>H2/H</a:t>
            </a:r>
            <a:r>
              <a:rPr lang="en-US" b="1" i="1" baseline="30000" dirty="0">
                <a:solidFill>
                  <a:srgbClr val="0033CC"/>
                </a:solidFill>
                <a:latin typeface="Times New Roman" panose="02020603050405020304" pitchFamily="18" charset="0"/>
                <a:cs typeface="Times New Roman" panose="02020603050405020304" pitchFamily="18" charset="0"/>
              </a:rPr>
              <a:t>+</a:t>
            </a:r>
            <a:r>
              <a:rPr lang="en-US" b="1" i="1" dirty="0">
                <a:solidFill>
                  <a:srgbClr val="0033CC"/>
                </a:solidFill>
                <a:latin typeface="Times New Roman" panose="02020603050405020304" pitchFamily="18" charset="0"/>
                <a:cs typeface="Times New Roman" panose="02020603050405020304" pitchFamily="18" charset="0"/>
              </a:rPr>
              <a:t> potential is more negative than </a:t>
            </a:r>
            <a:r>
              <a:rPr lang="en-US" b="1" i="1" dirty="0" smtClean="0">
                <a:solidFill>
                  <a:srgbClr val="0033CC"/>
                </a:solidFill>
                <a:latin typeface="Times New Roman" panose="02020603050405020304" pitchFamily="18" charset="0"/>
                <a:cs typeface="Times New Roman" panose="02020603050405020304" pitchFamily="18" charset="0"/>
              </a:rPr>
              <a:t>Me/Me</a:t>
            </a:r>
            <a:r>
              <a:rPr lang="en-US" b="1" i="1" baseline="30000" dirty="0" smtClean="0">
                <a:solidFill>
                  <a:srgbClr val="0033CC"/>
                </a:solidFill>
                <a:latin typeface="Times New Roman" panose="02020603050405020304" pitchFamily="18" charset="0"/>
                <a:cs typeface="Times New Roman" panose="02020603050405020304" pitchFamily="18" charset="0"/>
              </a:rPr>
              <a:t>n+</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i.e. in the field below </a:t>
            </a:r>
            <a:r>
              <a:rPr lang="en-US" dirty="0" smtClean="0">
                <a:latin typeface="Times New Roman" panose="02020603050405020304" pitchFamily="18" charset="0"/>
                <a:cs typeface="Times New Roman" panose="02020603050405020304" pitchFamily="18" charset="0"/>
              </a:rPr>
              <a:t>the straight </a:t>
            </a:r>
            <a:r>
              <a:rPr lang="en-US" dirty="0">
                <a:latin typeface="Times New Roman" panose="02020603050405020304" pitchFamily="18" charset="0"/>
                <a:cs typeface="Times New Roman" panose="02020603050405020304" pitchFamily="18" charset="0"/>
              </a:rPr>
              <a:t>lines. There is a small dependence of the H2/H potential on the </a:t>
            </a:r>
            <a:r>
              <a:rPr lang="en-US" dirty="0" smtClean="0">
                <a:latin typeface="Times New Roman" panose="02020603050405020304" pitchFamily="18" charset="0"/>
                <a:cs typeface="Times New Roman" panose="02020603050405020304" pitchFamily="18" charset="0"/>
              </a:rPr>
              <a:t>H2 partial </a:t>
            </a:r>
            <a:r>
              <a:rPr lang="en-US" dirty="0">
                <a:latin typeface="Times New Roman" panose="02020603050405020304" pitchFamily="18" charset="0"/>
                <a:cs typeface="Times New Roman" panose="02020603050405020304" pitchFamily="18" charset="0"/>
              </a:rPr>
              <a:t>pressure (as seen by the small distance between lines a and b), but </a:t>
            </a:r>
            <a:r>
              <a:rPr lang="en-US" dirty="0" smtClean="0">
                <a:latin typeface="Times New Roman" panose="02020603050405020304" pitchFamily="18" charset="0"/>
                <a:cs typeface="Times New Roman" panose="02020603050405020304" pitchFamily="18" charset="0"/>
              </a:rPr>
              <a:t>a large </a:t>
            </a:r>
            <a:r>
              <a:rPr lang="en-US" dirty="0">
                <a:latin typeface="Times New Roman" panose="02020603050405020304" pitchFamily="18" charset="0"/>
                <a:cs typeface="Times New Roman" panose="02020603050405020304" pitchFamily="18" charset="0"/>
              </a:rPr>
              <a:t>dependence on pH value. Thus, most of the metals can be </a:t>
            </a:r>
            <a:r>
              <a:rPr lang="en-US" dirty="0" smtClean="0">
                <a:latin typeface="Times New Roman" panose="02020603050405020304" pitchFamily="18" charset="0"/>
                <a:cs typeface="Times New Roman" panose="02020603050405020304" pitchFamily="18" charset="0"/>
              </a:rPr>
              <a:t>precipitated from </a:t>
            </a:r>
            <a:r>
              <a:rPr lang="en-US" dirty="0">
                <a:latin typeface="Times New Roman" panose="02020603050405020304" pitchFamily="18" charset="0"/>
                <a:cs typeface="Times New Roman" panose="02020603050405020304" pitchFamily="18" charset="0"/>
              </a:rPr>
              <a:t>alkaline solutions and only a few such as Cu and Ag from stronger </a:t>
            </a:r>
            <a:r>
              <a:rPr lang="en-US" dirty="0" smtClean="0">
                <a:latin typeface="Times New Roman" panose="02020603050405020304" pitchFamily="18" charset="0"/>
                <a:cs typeface="Times New Roman" panose="02020603050405020304" pitchFamily="18" charset="0"/>
              </a:rPr>
              <a:t>acidic liquids</a:t>
            </a:r>
            <a:r>
              <a:rPr lang="en-US" dirty="0">
                <a:latin typeface="Times New Roman" panose="02020603050405020304" pitchFamily="18" charset="0"/>
                <a:cs typeface="Times New Roman" panose="02020603050405020304" pitchFamily="18" charset="0"/>
              </a:rPr>
              <a:t>.</a:t>
            </a:r>
            <a:endParaRPr lang="en-US" sz="2400" dirty="0" smtClean="0">
              <a:latin typeface="Times New Roman" panose="02020603050405020304" pitchFamily="18" charset="0"/>
              <a:cs typeface="Times New Roman" panose="02020603050405020304" pitchFamily="18" charset="0"/>
            </a:endParaRPr>
          </a:p>
          <a:p>
            <a:pPr marL="0" indent="0" algn="just">
              <a:lnSpc>
                <a:spcPct val="160000"/>
              </a:lnSpc>
              <a:buNone/>
            </a:pPr>
            <a:endParaRPr lang="en-US" sz="2400" dirty="0" smtClean="0">
              <a:latin typeface="Times New Roman" panose="02020603050405020304" pitchFamily="18" charset="0"/>
              <a:cs typeface="Times New Roman" panose="02020603050405020304" pitchFamily="18" charset="0"/>
            </a:endParaRPr>
          </a:p>
          <a:p>
            <a:pPr marL="0" indent="0" algn="just">
              <a:lnSpc>
                <a:spcPct val="160000"/>
              </a:lnSpc>
              <a:buNone/>
            </a:pP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76</a:t>
            </a:fld>
            <a:endParaRPr lang="fa-IR" dirty="0"/>
          </a:p>
        </p:txBody>
      </p:sp>
      <p:pic>
        <p:nvPicPr>
          <p:cNvPr id="5" name="Picture 4"/>
          <p:cNvPicPr>
            <a:picLocks noChangeAspect="1"/>
          </p:cNvPicPr>
          <p:nvPr/>
        </p:nvPicPr>
        <p:blipFill>
          <a:blip r:embed="rId2"/>
          <a:stretch>
            <a:fillRect/>
          </a:stretch>
        </p:blipFill>
        <p:spPr>
          <a:xfrm>
            <a:off x="3683000" y="2121628"/>
            <a:ext cx="3244926" cy="452772"/>
          </a:xfrm>
          <a:prstGeom prst="rect">
            <a:avLst/>
          </a:prstGeom>
        </p:spPr>
      </p:pic>
      <p:pic>
        <p:nvPicPr>
          <p:cNvPr id="6" name="Picture 5"/>
          <p:cNvPicPr>
            <a:picLocks noChangeAspect="1"/>
          </p:cNvPicPr>
          <p:nvPr/>
        </p:nvPicPr>
        <p:blipFill>
          <a:blip r:embed="rId3"/>
          <a:stretch>
            <a:fillRect/>
          </a:stretch>
        </p:blipFill>
        <p:spPr>
          <a:xfrm>
            <a:off x="9246862" y="2380129"/>
            <a:ext cx="2889858" cy="2640053"/>
          </a:xfrm>
          <a:prstGeom prst="rect">
            <a:avLst/>
          </a:prstGeom>
        </p:spPr>
      </p:pic>
    </p:spTree>
    <p:extLst>
      <p:ext uri="{BB962C8B-B14F-4D97-AF65-F5344CB8AC3E}">
        <p14:creationId xmlns:p14="http://schemas.microsoft.com/office/powerpoint/2010/main" val="310591389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rmAutofit fontScale="85000" lnSpcReduction="20000"/>
          </a:bodyPr>
          <a:lstStyle/>
          <a:p>
            <a:pPr marL="0" indent="0" algn="just">
              <a:lnSpc>
                <a:spcPct val="150000"/>
              </a:lnSpc>
              <a:buNone/>
            </a:pPr>
            <a:r>
              <a:rPr lang="en-US" dirty="0">
                <a:latin typeface="Times New Roman" panose="02020603050405020304" pitchFamily="18" charset="0"/>
              </a:rPr>
              <a:t>A special application of this process is the preparation of </a:t>
            </a:r>
            <a:r>
              <a:rPr lang="en-US" b="1" i="1" dirty="0">
                <a:solidFill>
                  <a:srgbClr val="0033CC"/>
                </a:solidFill>
                <a:latin typeface="Times New Roman" panose="02020603050405020304" pitchFamily="18" charset="0"/>
              </a:rPr>
              <a:t>composite </a:t>
            </a:r>
            <a:r>
              <a:rPr lang="en-US" b="1" i="1" dirty="0" smtClean="0">
                <a:solidFill>
                  <a:srgbClr val="0033CC"/>
                </a:solidFill>
                <a:latin typeface="Times New Roman" panose="02020603050405020304" pitchFamily="18" charset="0"/>
              </a:rPr>
              <a:t>powders</a:t>
            </a:r>
            <a:r>
              <a:rPr lang="en-US" i="1" dirty="0" smtClean="0">
                <a:latin typeface="Times New Roman" panose="02020603050405020304" pitchFamily="18" charset="0"/>
              </a:rPr>
              <a:t>, </a:t>
            </a:r>
            <a:r>
              <a:rPr lang="en-US" dirty="0" smtClean="0">
                <a:latin typeface="Times New Roman" panose="02020603050405020304" pitchFamily="18" charset="0"/>
              </a:rPr>
              <a:t>when </a:t>
            </a:r>
            <a:r>
              <a:rPr lang="en-US" dirty="0">
                <a:latin typeface="Times New Roman" panose="02020603050405020304" pitchFamily="18" charset="0"/>
              </a:rPr>
              <a:t>a 'seed powder' is dispersed in the liquid, which has to be kept in </a:t>
            </a:r>
            <a:r>
              <a:rPr lang="en-US" dirty="0" smtClean="0">
                <a:latin typeface="Times New Roman" panose="02020603050405020304" pitchFamily="18" charset="0"/>
              </a:rPr>
              <a:t>continuous motion </a:t>
            </a:r>
            <a:r>
              <a:rPr lang="en-US" dirty="0">
                <a:latin typeface="Times New Roman" panose="02020603050405020304" pitchFamily="18" charset="0"/>
              </a:rPr>
              <a:t>in order to achieve a homogeneous dispersion. </a:t>
            </a:r>
            <a:r>
              <a:rPr lang="en-US" b="1" i="1" dirty="0">
                <a:solidFill>
                  <a:srgbClr val="0033CC"/>
                </a:solidFill>
                <a:latin typeface="Times New Roman" panose="02020603050405020304" pitchFamily="18" charset="0"/>
              </a:rPr>
              <a:t>Each powder particle acts as a nucleus and is coated by the deposit. </a:t>
            </a:r>
            <a:r>
              <a:rPr lang="en-US" dirty="0">
                <a:latin typeface="Times New Roman" panose="02020603050405020304" pitchFamily="18" charset="0"/>
              </a:rPr>
              <a:t>Examples are </a:t>
            </a:r>
            <a:r>
              <a:rPr lang="en-US" b="1" i="1" dirty="0">
                <a:solidFill>
                  <a:srgbClr val="0033CC"/>
                </a:solidFill>
                <a:latin typeface="Times New Roman" panose="02020603050405020304" pitchFamily="18" charset="0"/>
              </a:rPr>
              <a:t>Ni-coated oxide or graphite and Co-coated diamond particles</a:t>
            </a:r>
            <a:r>
              <a:rPr lang="en-US" dirty="0">
                <a:latin typeface="Times New Roman" panose="02020603050405020304" pitchFamily="18" charset="0"/>
              </a:rPr>
              <a:t>. The uses of </a:t>
            </a:r>
            <a:r>
              <a:rPr lang="en-US" dirty="0" smtClean="0">
                <a:latin typeface="Times New Roman" panose="02020603050405020304" pitchFamily="18" charset="0"/>
              </a:rPr>
              <a:t>composite powders </a:t>
            </a:r>
            <a:r>
              <a:rPr lang="en-US" dirty="0">
                <a:latin typeface="Times New Roman" panose="02020603050405020304" pitchFamily="18" charset="0"/>
              </a:rPr>
              <a:t>(see section 4.3.) include </a:t>
            </a:r>
            <a:r>
              <a:rPr lang="en-US" dirty="0" smtClean="0">
                <a:latin typeface="Times New Roman" panose="02020603050405020304" pitchFamily="18" charset="0"/>
              </a:rPr>
              <a:t>avoiding segregation </a:t>
            </a:r>
            <a:r>
              <a:rPr lang="en-US" dirty="0">
                <a:latin typeface="Times New Roman" panose="02020603050405020304" pitchFamily="18" charset="0"/>
              </a:rPr>
              <a:t>of the </a:t>
            </a:r>
            <a:r>
              <a:rPr lang="en-US" dirty="0" smtClean="0">
                <a:latin typeface="Times New Roman" panose="02020603050405020304" pitchFamily="18" charset="0"/>
              </a:rPr>
              <a:t>components; facilitating </a:t>
            </a:r>
            <a:r>
              <a:rPr lang="en-US" dirty="0">
                <a:latin typeface="Times New Roman" panose="02020603050405020304" pitchFamily="18" charset="0"/>
              </a:rPr>
              <a:t>the even distribution of a dispersant in a matrix (to prevent </a:t>
            </a:r>
            <a:r>
              <a:rPr lang="en-US" dirty="0" smtClean="0">
                <a:latin typeface="Times New Roman" panose="02020603050405020304" pitchFamily="18" charset="0"/>
              </a:rPr>
              <a:t>particle contacts</a:t>
            </a:r>
            <a:r>
              <a:rPr lang="en-US" dirty="0">
                <a:latin typeface="Times New Roman" panose="02020603050405020304" pitchFamily="18" charset="0"/>
              </a:rPr>
              <a:t>); improving the wettability in melts etc. Composite </a:t>
            </a:r>
            <a:r>
              <a:rPr lang="en-US" dirty="0" smtClean="0">
                <a:latin typeface="Times New Roman" panose="02020603050405020304" pitchFamily="18" charset="0"/>
              </a:rPr>
              <a:t>powders can </a:t>
            </a:r>
            <a:r>
              <a:rPr lang="en-US" dirty="0">
                <a:latin typeface="Times New Roman" panose="02020603050405020304" pitchFamily="18" charset="0"/>
              </a:rPr>
              <a:t>also be produced by other methods such as chemical vapour </a:t>
            </a:r>
            <a:r>
              <a:rPr lang="en-US" dirty="0" smtClean="0">
                <a:latin typeface="Times New Roman" panose="02020603050405020304" pitchFamily="18" charset="0"/>
              </a:rPr>
              <a:t>deposition </a:t>
            </a:r>
            <a:r>
              <a:rPr lang="fr-FR" dirty="0">
                <a:latin typeface="Times New Roman" panose="02020603050405020304" pitchFamily="18" charset="0"/>
              </a:rPr>
              <a:t>(CVD</a:t>
            </a:r>
            <a:r>
              <a:rPr lang="fr-FR" dirty="0" smtClean="0">
                <a:latin typeface="Times New Roman" panose="02020603050405020304" pitchFamily="18" charset="0"/>
              </a:rPr>
              <a:t>), </a:t>
            </a:r>
            <a:r>
              <a:rPr lang="fr-FR" dirty="0" err="1" smtClean="0">
                <a:latin typeface="Times New Roman" panose="02020603050405020304" pitchFamily="18" charset="0"/>
              </a:rPr>
              <a:t>physical</a:t>
            </a:r>
            <a:r>
              <a:rPr lang="fr-FR" dirty="0" smtClean="0">
                <a:latin typeface="Times New Roman" panose="02020603050405020304" pitchFamily="18" charset="0"/>
              </a:rPr>
              <a:t> </a:t>
            </a:r>
            <a:r>
              <a:rPr lang="fr-FR" dirty="0">
                <a:latin typeface="Times New Roman" panose="02020603050405020304" pitchFamily="18" charset="0"/>
              </a:rPr>
              <a:t>vapour </a:t>
            </a:r>
            <a:r>
              <a:rPr lang="fr-FR" dirty="0" err="1">
                <a:latin typeface="Times New Roman" panose="02020603050405020304" pitchFamily="18" charset="0"/>
              </a:rPr>
              <a:t>deposition</a:t>
            </a:r>
            <a:r>
              <a:rPr lang="fr-FR" dirty="0">
                <a:latin typeface="Times New Roman" panose="02020603050405020304" pitchFamily="18" charset="0"/>
              </a:rPr>
              <a:t> </a:t>
            </a:r>
            <a:r>
              <a:rPr lang="fr-FR" i="1" dirty="0">
                <a:latin typeface="Times New Roman" panose="02020603050405020304" pitchFamily="18" charset="0"/>
              </a:rPr>
              <a:t>(</a:t>
            </a:r>
            <a:r>
              <a:rPr lang="fr-FR" i="1" dirty="0" smtClean="0">
                <a:latin typeface="Times New Roman" panose="02020603050405020304" pitchFamily="18" charset="0"/>
              </a:rPr>
              <a:t>PVD</a:t>
            </a:r>
            <a:r>
              <a:rPr lang="fr-FR" i="1" dirty="0">
                <a:latin typeface="Times New Roman" panose="02020603050405020304" pitchFamily="18" charset="0"/>
              </a:rPr>
              <a:t>) , </a:t>
            </a:r>
            <a:r>
              <a:rPr lang="fr-FR" dirty="0">
                <a:latin typeface="Times New Roman" panose="02020603050405020304" pitchFamily="18" charset="0"/>
              </a:rPr>
              <a:t>sol/gel </a:t>
            </a:r>
            <a:r>
              <a:rPr lang="fr-FR" dirty="0" err="1">
                <a:latin typeface="Times New Roman" panose="02020603050405020304" pitchFamily="18" charset="0"/>
              </a:rPr>
              <a:t>processes</a:t>
            </a:r>
            <a:r>
              <a:rPr lang="fr-FR" dirty="0">
                <a:latin typeface="Times New Roman" panose="02020603050405020304" pitchFamily="18" charset="0"/>
              </a:rPr>
              <a:t>, etc. </a:t>
            </a:r>
            <a:r>
              <a:rPr lang="fr-FR" dirty="0" err="1" smtClean="0">
                <a:latin typeface="Times New Roman" panose="02020603050405020304" pitchFamily="18" charset="0"/>
              </a:rPr>
              <a:t>Recently</a:t>
            </a:r>
            <a:r>
              <a:rPr lang="fr-FR" dirty="0" smtClean="0">
                <a:latin typeface="Times New Roman" panose="02020603050405020304" pitchFamily="18" charset="0"/>
              </a:rPr>
              <a:t>, </a:t>
            </a:r>
            <a:r>
              <a:rPr lang="en-US" dirty="0" smtClean="0">
                <a:latin typeface="Times New Roman" panose="02020603050405020304" pitchFamily="18" charset="0"/>
              </a:rPr>
              <a:t>WC-Co composite </a:t>
            </a:r>
            <a:r>
              <a:rPr lang="en-US" dirty="0">
                <a:latin typeface="Times New Roman" panose="02020603050405020304" pitchFamily="18" charset="0"/>
              </a:rPr>
              <a:t>powders have been produced in form of </a:t>
            </a:r>
            <a:r>
              <a:rPr lang="en-US" dirty="0" err="1">
                <a:latin typeface="Times New Roman" panose="02020603050405020304" pitchFamily="18" charset="0"/>
              </a:rPr>
              <a:t>nanosized</a:t>
            </a:r>
            <a:r>
              <a:rPr lang="en-US" dirty="0">
                <a:latin typeface="Times New Roman" panose="02020603050405020304" pitchFamily="18" charset="0"/>
              </a:rPr>
              <a:t> (</a:t>
            </a:r>
            <a:r>
              <a:rPr lang="en-US" dirty="0" smtClean="0">
                <a:latin typeface="Times New Roman" panose="02020603050405020304" pitchFamily="18" charset="0"/>
              </a:rPr>
              <a:t>20-40 nm</a:t>
            </a:r>
            <a:r>
              <a:rPr lang="en-US" dirty="0">
                <a:latin typeface="Times New Roman" panose="02020603050405020304" pitchFamily="18" charset="0"/>
              </a:rPr>
              <a:t>) particles (see section 2.4) by a spray drying process for manufacturing </a:t>
            </a:r>
            <a:r>
              <a:rPr lang="en-US" dirty="0" smtClean="0">
                <a:latin typeface="Times New Roman" panose="02020603050405020304" pitchFamily="18" charset="0"/>
              </a:rPr>
              <a:t>of special </a:t>
            </a:r>
            <a:r>
              <a:rPr lang="en-US" dirty="0">
                <a:latin typeface="Times New Roman" panose="02020603050405020304" pitchFamily="18" charset="0"/>
              </a:rPr>
              <a:t>hard metals.</a:t>
            </a: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77</a:t>
            </a:fld>
            <a:endParaRPr lang="fa-IR" dirty="0"/>
          </a:p>
        </p:txBody>
      </p:sp>
    </p:spTree>
    <p:extLst>
      <p:ext uri="{BB962C8B-B14F-4D97-AF65-F5344CB8AC3E}">
        <p14:creationId xmlns:p14="http://schemas.microsoft.com/office/powerpoint/2010/main" val="50937952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rmAutofit fontScale="85000" lnSpcReduction="10000"/>
          </a:bodyPr>
          <a:lstStyle/>
          <a:p>
            <a:pPr marL="0" indent="0" algn="just">
              <a:lnSpc>
                <a:spcPct val="150000"/>
              </a:lnSpc>
              <a:buNone/>
            </a:pPr>
            <a:r>
              <a:rPr lang="en-US" i="1" dirty="0">
                <a:latin typeface="Times New Roman" panose="02020603050405020304" pitchFamily="18" charset="0"/>
              </a:rPr>
              <a:t>Carbon reduction</a:t>
            </a:r>
          </a:p>
          <a:p>
            <a:pPr marL="0" indent="0" algn="just">
              <a:lnSpc>
                <a:spcPct val="150000"/>
              </a:lnSpc>
              <a:buNone/>
            </a:pPr>
            <a:r>
              <a:rPr lang="en-US" dirty="0">
                <a:latin typeface="Times New Roman" panose="02020603050405020304" pitchFamily="18" charset="0"/>
              </a:rPr>
              <a:t>One of the most important powder production processes is the </a:t>
            </a:r>
            <a:r>
              <a:rPr lang="en-US" b="1" i="1" dirty="0">
                <a:solidFill>
                  <a:srgbClr val="00B050"/>
                </a:solidFill>
                <a:latin typeface="Times New Roman" panose="02020603050405020304" pitchFamily="18" charset="0"/>
              </a:rPr>
              <a:t>direct </a:t>
            </a:r>
            <a:r>
              <a:rPr lang="en-US" b="1" i="1" dirty="0" smtClean="0">
                <a:solidFill>
                  <a:srgbClr val="00B050"/>
                </a:solidFill>
                <a:latin typeface="Times New Roman" panose="02020603050405020304" pitchFamily="18" charset="0"/>
              </a:rPr>
              <a:t>reduction of magnetite ores (Fe3O4) by carbon</a:t>
            </a:r>
            <a:r>
              <a:rPr lang="en-US" dirty="0" smtClean="0">
                <a:latin typeface="Times New Roman" panose="02020603050405020304" pitchFamily="18" charset="0"/>
              </a:rPr>
              <a:t>. </a:t>
            </a:r>
            <a:r>
              <a:rPr lang="en-US" dirty="0">
                <a:latin typeface="Times New Roman" panose="02020603050405020304" pitchFamily="18" charset="0"/>
              </a:rPr>
              <a:t>The </a:t>
            </a:r>
            <a:r>
              <a:rPr lang="en-US" b="1" i="1" dirty="0">
                <a:solidFill>
                  <a:srgbClr val="00B050"/>
                </a:solidFill>
                <a:latin typeface="Times New Roman" panose="02020603050405020304" pitchFamily="18" charset="0"/>
              </a:rPr>
              <a:t>final product</a:t>
            </a:r>
            <a:r>
              <a:rPr lang="en-US" dirty="0">
                <a:latin typeface="Times New Roman" panose="02020603050405020304" pitchFamily="18" charset="0"/>
              </a:rPr>
              <a:t>, </a:t>
            </a:r>
            <a:r>
              <a:rPr lang="en-US" b="1" i="1" dirty="0">
                <a:solidFill>
                  <a:srgbClr val="00B050"/>
                </a:solidFill>
                <a:latin typeface="Times New Roman" panose="02020603050405020304" pitchFamily="18" charset="0"/>
              </a:rPr>
              <a:t>sponge iron powder</a:t>
            </a:r>
            <a:r>
              <a:rPr lang="en-US" dirty="0">
                <a:latin typeface="Times New Roman" panose="02020603050405020304" pitchFamily="18" charset="0"/>
              </a:rPr>
              <a:t>, is one </a:t>
            </a:r>
            <a:r>
              <a:rPr lang="en-US" dirty="0" smtClean="0">
                <a:latin typeface="Times New Roman" panose="02020603050405020304" pitchFamily="18" charset="0"/>
              </a:rPr>
              <a:t>of the </a:t>
            </a:r>
            <a:r>
              <a:rPr lang="en-US" dirty="0">
                <a:latin typeface="Times New Roman" panose="02020603050405020304" pitchFamily="18" charset="0"/>
              </a:rPr>
              <a:t>starting materials for the mass production of </a:t>
            </a:r>
            <a:r>
              <a:rPr lang="en-US" b="1" i="1" dirty="0">
                <a:solidFill>
                  <a:srgbClr val="00B050"/>
                </a:solidFill>
                <a:latin typeface="Times New Roman" panose="02020603050405020304" pitchFamily="18" charset="0"/>
              </a:rPr>
              <a:t>sintered iron and steel parts</a:t>
            </a:r>
            <a:r>
              <a:rPr lang="en-US" dirty="0" smtClean="0">
                <a:latin typeface="Times New Roman" panose="02020603050405020304" pitchFamily="18" charset="0"/>
              </a:rPr>
              <a:t>, and </a:t>
            </a:r>
            <a:r>
              <a:rPr lang="en-US" dirty="0">
                <a:latin typeface="Times New Roman" panose="02020603050405020304" pitchFamily="18" charset="0"/>
              </a:rPr>
              <a:t>more than </a:t>
            </a:r>
            <a:r>
              <a:rPr lang="en-US" b="1" i="1" dirty="0">
                <a:solidFill>
                  <a:srgbClr val="00B050"/>
                </a:solidFill>
                <a:latin typeface="Times New Roman" panose="02020603050405020304" pitchFamily="18" charset="0"/>
              </a:rPr>
              <a:t>50% of the iron powder</a:t>
            </a:r>
            <a:r>
              <a:rPr lang="en-US" dirty="0">
                <a:latin typeface="Times New Roman" panose="02020603050405020304" pitchFamily="18" charset="0"/>
              </a:rPr>
              <a:t> used is produced by this </a:t>
            </a:r>
            <a:r>
              <a:rPr lang="en-US" dirty="0" smtClean="0">
                <a:latin typeface="Times New Roman" panose="02020603050405020304" pitchFamily="18" charset="0"/>
              </a:rPr>
              <a:t>process.</a:t>
            </a:r>
            <a:r>
              <a:rPr lang="en-US" dirty="0">
                <a:latin typeface="Times New Roman" panose="02020603050405020304" pitchFamily="18" charset="0"/>
              </a:rPr>
              <a:t> </a:t>
            </a:r>
            <a:r>
              <a:rPr lang="en-US" dirty="0" smtClean="0">
                <a:latin typeface="Times New Roman" panose="02020603050405020304" pitchFamily="18" charset="0"/>
              </a:rPr>
              <a:t>The </a:t>
            </a:r>
            <a:r>
              <a:rPr lang="en-US" b="1" i="1" dirty="0">
                <a:solidFill>
                  <a:srgbClr val="00CCFF"/>
                </a:solidFill>
                <a:latin typeface="Times New Roman" panose="02020603050405020304" pitchFamily="18" charset="0"/>
              </a:rPr>
              <a:t>ore is ground </a:t>
            </a:r>
            <a:r>
              <a:rPr lang="en-US" dirty="0">
                <a:latin typeface="Times New Roman" panose="02020603050405020304" pitchFamily="18" charset="0"/>
              </a:rPr>
              <a:t>to particle sizes </a:t>
            </a:r>
            <a:r>
              <a:rPr lang="en-US" dirty="0" smtClean="0">
                <a:latin typeface="Times New Roman" panose="02020603050405020304" pitchFamily="18" charset="0"/>
              </a:rPr>
              <a:t>of less than 0.5 </a:t>
            </a:r>
            <a:r>
              <a:rPr lang="en-US" dirty="0">
                <a:latin typeface="Times New Roman" panose="02020603050405020304" pitchFamily="18" charset="0"/>
              </a:rPr>
              <a:t>mm and </a:t>
            </a:r>
            <a:r>
              <a:rPr lang="en-US" b="1" i="1" dirty="0">
                <a:solidFill>
                  <a:srgbClr val="00CCFF"/>
                </a:solidFill>
                <a:latin typeface="Times New Roman" panose="02020603050405020304" pitchFamily="18" charset="0"/>
              </a:rPr>
              <a:t>purified by magnetic separation</a:t>
            </a:r>
            <a:r>
              <a:rPr lang="en-US" dirty="0">
                <a:latin typeface="Times New Roman" panose="02020603050405020304" pitchFamily="18" charset="0"/>
              </a:rPr>
              <a:t>, up to the iron content of about 71.5%. (the theoretical value </a:t>
            </a:r>
            <a:r>
              <a:rPr lang="en-US" dirty="0" smtClean="0">
                <a:latin typeface="Times New Roman" panose="02020603050405020304" pitchFamily="18" charset="0"/>
              </a:rPr>
              <a:t>is </a:t>
            </a:r>
            <a:r>
              <a:rPr lang="en-US" i="1" dirty="0" smtClean="0">
                <a:latin typeface="Times New Roman" panose="02020603050405020304" pitchFamily="18" charset="0"/>
              </a:rPr>
              <a:t>72.5</a:t>
            </a:r>
            <a:r>
              <a:rPr lang="en-US" i="1" dirty="0">
                <a:latin typeface="Times New Roman" panose="02020603050405020304" pitchFamily="18" charset="0"/>
              </a:rPr>
              <a:t>%.) </a:t>
            </a:r>
            <a:r>
              <a:rPr lang="en-US" dirty="0">
                <a:latin typeface="Times New Roman" panose="02020603050405020304" pitchFamily="18" charset="0"/>
              </a:rPr>
              <a:t>After </a:t>
            </a:r>
            <a:r>
              <a:rPr lang="en-US" b="1" i="1" dirty="0">
                <a:solidFill>
                  <a:srgbClr val="00CCFF"/>
                </a:solidFill>
                <a:latin typeface="Times New Roman" panose="02020603050405020304" pitchFamily="18" charset="0"/>
              </a:rPr>
              <a:t>drying the ore </a:t>
            </a:r>
            <a:r>
              <a:rPr lang="en-US" dirty="0">
                <a:latin typeface="Times New Roman" panose="02020603050405020304" pitchFamily="18" charset="0"/>
              </a:rPr>
              <a:t>is poured into </a:t>
            </a:r>
            <a:r>
              <a:rPr lang="en-US" b="1" i="1" dirty="0">
                <a:solidFill>
                  <a:srgbClr val="00CCFF"/>
                </a:solidFill>
                <a:latin typeface="Times New Roman" panose="02020603050405020304" pitchFamily="18" charset="0"/>
              </a:rPr>
              <a:t>cylindrical ceramic capsules</a:t>
            </a:r>
            <a:r>
              <a:rPr lang="en-US" dirty="0">
                <a:latin typeface="Times New Roman" panose="02020603050405020304" pitchFamily="18" charset="0"/>
              </a:rPr>
              <a:t>, </a:t>
            </a:r>
            <a:r>
              <a:rPr lang="en-US" dirty="0" smtClean="0">
                <a:latin typeface="Times New Roman" panose="02020603050405020304" pitchFamily="18" charset="0"/>
              </a:rPr>
              <a:t>together with </a:t>
            </a:r>
            <a:r>
              <a:rPr lang="en-US" b="1" i="1" dirty="0">
                <a:solidFill>
                  <a:srgbClr val="00CCFF"/>
                </a:solidFill>
                <a:latin typeface="Times New Roman" panose="02020603050405020304" pitchFamily="18" charset="0"/>
              </a:rPr>
              <a:t>mixtures of fine coke and lime in concentric layers</a:t>
            </a:r>
            <a:r>
              <a:rPr lang="en-US" dirty="0" smtClean="0">
                <a:latin typeface="Times New Roman" panose="02020603050405020304" pitchFamily="18" charset="0"/>
              </a:rPr>
              <a:t>. The </a:t>
            </a:r>
            <a:r>
              <a:rPr lang="en-US" b="1" i="1" dirty="0">
                <a:solidFill>
                  <a:srgbClr val="00CCFF"/>
                </a:solidFill>
                <a:latin typeface="Times New Roman" panose="02020603050405020304" pitchFamily="18" charset="0"/>
              </a:rPr>
              <a:t>lime is used to extract the </a:t>
            </a:r>
            <a:r>
              <a:rPr lang="en-US" b="1" i="1" dirty="0" err="1">
                <a:solidFill>
                  <a:srgbClr val="00CCFF"/>
                </a:solidFill>
                <a:latin typeface="Times New Roman" panose="02020603050405020304" pitchFamily="18" charset="0"/>
              </a:rPr>
              <a:t>sulphur</a:t>
            </a:r>
            <a:r>
              <a:rPr lang="en-US" b="1" i="1" dirty="0">
                <a:solidFill>
                  <a:srgbClr val="00CCFF"/>
                </a:solidFill>
                <a:latin typeface="Times New Roman" panose="02020603050405020304" pitchFamily="18" charset="0"/>
              </a:rPr>
              <a:t> impurities</a:t>
            </a:r>
            <a:r>
              <a:rPr lang="en-US" dirty="0">
                <a:latin typeface="Times New Roman" panose="02020603050405020304" pitchFamily="18" charset="0"/>
              </a:rPr>
              <a:t>. A number of capsules is arranged on a transportation </a:t>
            </a:r>
            <a:r>
              <a:rPr lang="en-US" dirty="0" smtClean="0">
                <a:latin typeface="Times New Roman" panose="02020603050405020304" pitchFamily="18" charset="0"/>
              </a:rPr>
              <a:t>unit which </a:t>
            </a:r>
            <a:r>
              <a:rPr lang="en-US" dirty="0">
                <a:latin typeface="Times New Roman" panose="02020603050405020304" pitchFamily="18" charset="0"/>
              </a:rPr>
              <a:t>is moved through a </a:t>
            </a:r>
            <a:r>
              <a:rPr lang="en-US" b="1" i="1" dirty="0">
                <a:solidFill>
                  <a:srgbClr val="00CCFF"/>
                </a:solidFill>
                <a:latin typeface="Times New Roman" panose="02020603050405020304" pitchFamily="18" charset="0"/>
              </a:rPr>
              <a:t>reduction tunnel furnace</a:t>
            </a:r>
            <a:r>
              <a:rPr lang="en-US" dirty="0">
                <a:latin typeface="Times New Roman" panose="02020603050405020304" pitchFamily="18" charset="0"/>
              </a:rPr>
              <a:t>, </a:t>
            </a:r>
            <a:r>
              <a:rPr lang="en-US" b="1" i="1" dirty="0">
                <a:solidFill>
                  <a:srgbClr val="00CCFF"/>
                </a:solidFill>
                <a:latin typeface="Times New Roman" panose="02020603050405020304" pitchFamily="18" charset="0"/>
              </a:rPr>
              <a:t>heated by natural gas</a:t>
            </a:r>
            <a:r>
              <a:rPr lang="en-US" dirty="0">
                <a:latin typeface="Times New Roman" panose="02020603050405020304" pitchFamily="18" charset="0"/>
              </a:rPr>
              <a:t>.</a:t>
            </a: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78</a:t>
            </a:fld>
            <a:endParaRPr lang="fa-IR" dirty="0"/>
          </a:p>
        </p:txBody>
      </p:sp>
    </p:spTree>
    <p:extLst>
      <p:ext uri="{BB962C8B-B14F-4D97-AF65-F5344CB8AC3E}">
        <p14:creationId xmlns:p14="http://schemas.microsoft.com/office/powerpoint/2010/main" val="398750665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rmAutofit fontScale="85000" lnSpcReduction="10000"/>
          </a:bodyPr>
          <a:lstStyle/>
          <a:p>
            <a:pPr marL="0" indent="0" algn="just">
              <a:lnSpc>
                <a:spcPct val="150000"/>
              </a:lnSpc>
              <a:buNone/>
            </a:pPr>
            <a:r>
              <a:rPr lang="en-US" dirty="0">
                <a:latin typeface="Times New Roman" panose="02020603050405020304" pitchFamily="18" charset="0"/>
              </a:rPr>
              <a:t>The </a:t>
            </a:r>
            <a:r>
              <a:rPr lang="en-US" b="1" i="1" dirty="0">
                <a:solidFill>
                  <a:srgbClr val="FF0066"/>
                </a:solidFill>
                <a:latin typeface="Times New Roman" panose="02020603050405020304" pitchFamily="18" charset="0"/>
              </a:rPr>
              <a:t>furnace is divided </a:t>
            </a:r>
            <a:r>
              <a:rPr lang="en-US" dirty="0">
                <a:latin typeface="Times New Roman" panose="02020603050405020304" pitchFamily="18" charset="0"/>
              </a:rPr>
              <a:t>into a </a:t>
            </a:r>
            <a:r>
              <a:rPr lang="en-US" b="1" i="1" dirty="0">
                <a:solidFill>
                  <a:srgbClr val="FF0066"/>
                </a:solidFill>
                <a:latin typeface="Times New Roman" panose="02020603050405020304" pitchFamily="18" charset="0"/>
              </a:rPr>
              <a:t>heating zone</a:t>
            </a:r>
            <a:r>
              <a:rPr lang="en-US" dirty="0">
                <a:latin typeface="Times New Roman" panose="02020603050405020304" pitchFamily="18" charset="0"/>
              </a:rPr>
              <a:t>, a </a:t>
            </a:r>
            <a:r>
              <a:rPr lang="en-US" b="1" i="1" dirty="0">
                <a:solidFill>
                  <a:srgbClr val="FF0066"/>
                </a:solidFill>
                <a:latin typeface="Times New Roman" panose="02020603050405020304" pitchFamily="18" charset="0"/>
              </a:rPr>
              <a:t>reduction zone </a:t>
            </a:r>
            <a:r>
              <a:rPr lang="en-US" dirty="0">
                <a:latin typeface="Times New Roman" panose="02020603050405020304" pitchFamily="18" charset="0"/>
              </a:rPr>
              <a:t>with a </a:t>
            </a:r>
            <a:r>
              <a:rPr lang="en-US" b="1" i="1" dirty="0">
                <a:solidFill>
                  <a:srgbClr val="FF0066"/>
                </a:solidFill>
                <a:latin typeface="Times New Roman" panose="02020603050405020304" pitchFamily="18" charset="0"/>
              </a:rPr>
              <a:t>maximum</a:t>
            </a:r>
            <a:r>
              <a:rPr lang="en-US" dirty="0" smtClean="0">
                <a:latin typeface="Times New Roman" panose="02020603050405020304" pitchFamily="18" charset="0"/>
              </a:rPr>
              <a:t> temperature </a:t>
            </a:r>
            <a:r>
              <a:rPr lang="en-US" dirty="0">
                <a:latin typeface="Times New Roman" panose="02020603050405020304" pitchFamily="18" charset="0"/>
              </a:rPr>
              <a:t>of about </a:t>
            </a:r>
            <a:r>
              <a:rPr lang="en-US" b="1" i="1" dirty="0">
                <a:solidFill>
                  <a:srgbClr val="FF0066"/>
                </a:solidFill>
                <a:latin typeface="Times New Roman" panose="02020603050405020304" pitchFamily="18" charset="0"/>
              </a:rPr>
              <a:t>1250°C</a:t>
            </a:r>
            <a:r>
              <a:rPr lang="en-US" dirty="0">
                <a:latin typeface="Times New Roman" panose="02020603050405020304" pitchFamily="18" charset="0"/>
              </a:rPr>
              <a:t> and a </a:t>
            </a:r>
            <a:r>
              <a:rPr lang="en-US" b="1" i="1" dirty="0">
                <a:solidFill>
                  <a:srgbClr val="FF0066"/>
                </a:solidFill>
                <a:latin typeface="Times New Roman" panose="02020603050405020304" pitchFamily="18" charset="0"/>
              </a:rPr>
              <a:t>cooling zone</a:t>
            </a:r>
            <a:r>
              <a:rPr lang="en-US" dirty="0">
                <a:latin typeface="Times New Roman" panose="02020603050405020304" pitchFamily="18" charset="0"/>
              </a:rPr>
              <a:t>, with an overall length </a:t>
            </a:r>
            <a:r>
              <a:rPr lang="en-US" dirty="0" smtClean="0">
                <a:latin typeface="Times New Roman" panose="02020603050405020304" pitchFamily="18" charset="0"/>
              </a:rPr>
              <a:t>of about </a:t>
            </a:r>
            <a:r>
              <a:rPr lang="en-US" dirty="0">
                <a:latin typeface="Times New Roman" panose="02020603050405020304" pitchFamily="18" charset="0"/>
              </a:rPr>
              <a:t>270 m. The </a:t>
            </a:r>
            <a:r>
              <a:rPr lang="en-US" b="1" i="1" dirty="0">
                <a:solidFill>
                  <a:srgbClr val="FF0066"/>
                </a:solidFill>
                <a:latin typeface="Times New Roman" panose="02020603050405020304" pitchFamily="18" charset="0"/>
              </a:rPr>
              <a:t>reduction process, starting at 650-700°C,</a:t>
            </a:r>
            <a:r>
              <a:rPr lang="en-US" dirty="0">
                <a:latin typeface="Times New Roman" panose="02020603050405020304" pitchFamily="18" charset="0"/>
              </a:rPr>
              <a:t> lasts </a:t>
            </a:r>
            <a:r>
              <a:rPr lang="en-US" b="1" i="1" dirty="0">
                <a:solidFill>
                  <a:srgbClr val="FF0066"/>
                </a:solidFill>
                <a:latin typeface="Times New Roman" panose="02020603050405020304" pitchFamily="18" charset="0"/>
              </a:rPr>
              <a:t>two to three days</a:t>
            </a:r>
            <a:r>
              <a:rPr lang="en-US" dirty="0">
                <a:latin typeface="Times New Roman" panose="02020603050405020304" pitchFamily="18" charset="0"/>
              </a:rPr>
              <a:t>, works continuously and is fully automated. The reaction product is an </a:t>
            </a:r>
            <a:r>
              <a:rPr lang="en-US" b="1" i="1" dirty="0">
                <a:solidFill>
                  <a:srgbClr val="FF0066"/>
                </a:solidFill>
                <a:latin typeface="Times New Roman" panose="02020603050405020304" pitchFamily="18" charset="0"/>
              </a:rPr>
              <a:t>iron sponge formed by slight reaction sintering</a:t>
            </a:r>
            <a:r>
              <a:rPr lang="en-US" dirty="0">
                <a:latin typeface="Times New Roman" panose="02020603050405020304" pitchFamily="18" charset="0"/>
              </a:rPr>
              <a:t>, which is then </a:t>
            </a:r>
            <a:r>
              <a:rPr lang="en-US" b="1" i="1" dirty="0">
                <a:solidFill>
                  <a:srgbClr val="FF0066"/>
                </a:solidFill>
                <a:latin typeface="Times New Roman" panose="02020603050405020304" pitchFamily="18" charset="0"/>
              </a:rPr>
              <a:t>crushed</a:t>
            </a:r>
            <a:r>
              <a:rPr lang="en-US" dirty="0">
                <a:latin typeface="Times New Roman" panose="02020603050405020304" pitchFamily="18" charset="0"/>
              </a:rPr>
              <a:t>, classified </a:t>
            </a:r>
            <a:r>
              <a:rPr lang="en-US" dirty="0" smtClean="0">
                <a:latin typeface="Times New Roman" panose="02020603050405020304" pitchFamily="18" charset="0"/>
              </a:rPr>
              <a:t>and subjected </a:t>
            </a:r>
            <a:r>
              <a:rPr lang="en-US" dirty="0">
                <a:latin typeface="Times New Roman" panose="02020603050405020304" pitchFamily="18" charset="0"/>
              </a:rPr>
              <a:t>to a </a:t>
            </a:r>
            <a:r>
              <a:rPr lang="en-US" b="1" i="1" dirty="0">
                <a:solidFill>
                  <a:srgbClr val="FF0066"/>
                </a:solidFill>
                <a:latin typeface="Times New Roman" panose="02020603050405020304" pitchFamily="18" charset="0"/>
              </a:rPr>
              <a:t>final treatment to adjust carbon and oxygen contents and to reduce residual stresses</a:t>
            </a:r>
            <a:r>
              <a:rPr lang="en-US" dirty="0">
                <a:latin typeface="Times New Roman" panose="02020603050405020304" pitchFamily="18" charset="0"/>
              </a:rPr>
              <a:t>.</a:t>
            </a:r>
          </a:p>
          <a:p>
            <a:pPr marL="0" indent="0" algn="just">
              <a:lnSpc>
                <a:spcPct val="150000"/>
              </a:lnSpc>
              <a:buNone/>
            </a:pPr>
            <a:r>
              <a:rPr lang="en-US" b="1" i="1" dirty="0">
                <a:solidFill>
                  <a:srgbClr val="00CC00"/>
                </a:solidFill>
                <a:latin typeface="Times New Roman" panose="02020603050405020304" pitchFamily="18" charset="0"/>
              </a:rPr>
              <a:t>Most of the powder </a:t>
            </a:r>
            <a:r>
              <a:rPr lang="en-US" dirty="0">
                <a:latin typeface="Times New Roman" panose="02020603050405020304" pitchFamily="18" charset="0"/>
              </a:rPr>
              <a:t>is milled to particle size distributions suitable for </a:t>
            </a:r>
            <a:r>
              <a:rPr lang="en-US" b="1" i="1" dirty="0">
                <a:solidFill>
                  <a:srgbClr val="00CC00"/>
                </a:solidFill>
                <a:latin typeface="Times New Roman" panose="02020603050405020304" pitchFamily="18" charset="0"/>
              </a:rPr>
              <a:t>powder metallurgy parts </a:t>
            </a:r>
            <a:r>
              <a:rPr lang="en-US" dirty="0">
                <a:latin typeface="Times New Roman" panose="02020603050405020304" pitchFamily="18" charset="0"/>
              </a:rPr>
              <a:t>production, whilst some (particle size&gt; 150 </a:t>
            </a:r>
            <a:r>
              <a:rPr lang="en-US" dirty="0" smtClean="0">
                <a:latin typeface="Times New Roman" panose="02020603050405020304" pitchFamily="18" charset="0"/>
              </a:rPr>
              <a:t>micron) </a:t>
            </a:r>
            <a:r>
              <a:rPr lang="en-US" dirty="0">
                <a:latin typeface="Times New Roman" panose="02020603050405020304" pitchFamily="18" charset="0"/>
              </a:rPr>
              <a:t>is sold for </a:t>
            </a:r>
            <a:r>
              <a:rPr lang="en-US" dirty="0" smtClean="0">
                <a:latin typeface="Times New Roman" panose="02020603050405020304" pitchFamily="18" charset="0"/>
              </a:rPr>
              <a:t>the manufacture </a:t>
            </a:r>
            <a:r>
              <a:rPr lang="en-US" dirty="0">
                <a:latin typeface="Times New Roman" panose="02020603050405020304" pitchFamily="18" charset="0"/>
              </a:rPr>
              <a:t>of </a:t>
            </a:r>
            <a:r>
              <a:rPr lang="en-US" b="1" i="1" dirty="0">
                <a:solidFill>
                  <a:srgbClr val="00CC00"/>
                </a:solidFill>
                <a:latin typeface="Times New Roman" panose="02020603050405020304" pitchFamily="18" charset="0"/>
              </a:rPr>
              <a:t>welding electrodes</a:t>
            </a:r>
            <a:r>
              <a:rPr lang="en-US" dirty="0">
                <a:latin typeface="Times New Roman" panose="02020603050405020304" pitchFamily="18" charset="0"/>
              </a:rPr>
              <a:t>. It is very important to </a:t>
            </a:r>
            <a:r>
              <a:rPr lang="en-US" b="1" i="1" dirty="0">
                <a:solidFill>
                  <a:srgbClr val="00CC00"/>
                </a:solidFill>
                <a:latin typeface="Times New Roman" panose="02020603050405020304" pitchFamily="18" charset="0"/>
              </a:rPr>
              <a:t>reduce the carbon as well as the oxygen content </a:t>
            </a:r>
            <a:r>
              <a:rPr lang="en-US" dirty="0">
                <a:latin typeface="Times New Roman" panose="02020603050405020304" pitchFamily="18" charset="0"/>
              </a:rPr>
              <a:t>(and especially the </a:t>
            </a:r>
            <a:r>
              <a:rPr lang="en-US" b="1" i="1" dirty="0">
                <a:solidFill>
                  <a:srgbClr val="00CC00"/>
                </a:solidFill>
                <a:latin typeface="Times New Roman" panose="02020603050405020304" pitchFamily="18" charset="0"/>
              </a:rPr>
              <a:t>non-metallic oxide inclusions</a:t>
            </a:r>
            <a:r>
              <a:rPr lang="en-US" dirty="0">
                <a:latin typeface="Times New Roman" panose="02020603050405020304" pitchFamily="18" charset="0"/>
              </a:rPr>
              <a:t>) </a:t>
            </a:r>
            <a:r>
              <a:rPr lang="en-US" dirty="0" smtClean="0">
                <a:latin typeface="Times New Roman" panose="02020603050405020304" pitchFamily="18" charset="0"/>
              </a:rPr>
              <a:t>to levels </a:t>
            </a:r>
            <a:r>
              <a:rPr lang="en-US" dirty="0">
                <a:latin typeface="Times New Roman" panose="02020603050405020304" pitchFamily="18" charset="0"/>
              </a:rPr>
              <a:t>acceptable for sintered parts.</a:t>
            </a:r>
            <a:endParaRPr lang="en-US" sz="2400" dirty="0" smtClean="0">
              <a:latin typeface="Times New Roman" panose="02020603050405020304" pitchFamily="18" charset="0"/>
              <a:cs typeface="+mj-cs"/>
            </a:endParaRPr>
          </a:p>
          <a:p>
            <a:pPr marL="0" indent="0" algn="just">
              <a:lnSpc>
                <a:spcPct val="150000"/>
              </a:lnSpc>
              <a:buNone/>
            </a:pPr>
            <a:endParaRPr lang="en-US" sz="2400" dirty="0" smtClean="0">
              <a:latin typeface="Times New Roman" panose="02020603050405020304" pitchFamily="18" charset="0"/>
              <a:cs typeface="+mj-cs"/>
            </a:endParaRPr>
          </a:p>
          <a:p>
            <a:pPr marL="0" indent="0" algn="just">
              <a:lnSpc>
                <a:spcPct val="15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79</a:t>
            </a:fld>
            <a:endParaRPr lang="fa-IR" dirty="0"/>
          </a:p>
        </p:txBody>
      </p:sp>
    </p:spTree>
    <p:extLst>
      <p:ext uri="{BB962C8B-B14F-4D97-AF65-F5344CB8AC3E}">
        <p14:creationId xmlns:p14="http://schemas.microsoft.com/office/powerpoint/2010/main" val="29859116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151068"/>
            <a:ext cx="10515600" cy="5411097"/>
          </a:xfrm>
        </p:spPr>
        <p:txBody>
          <a:bodyPr>
            <a:normAutofit/>
          </a:bodyPr>
          <a:lstStyle/>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fa-IR" dirty="0">
              <a:latin typeface="Times New Roman" panose="02020603050405020304" pitchFamily="18" charset="0"/>
              <a:cs typeface="Times New Roman" panose="02020603050405020304" pitchFamily="18" charset="0"/>
            </a:endParaRPr>
          </a:p>
          <a:p>
            <a:pPr marL="0" indent="0">
              <a:buNone/>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sz="3200" dirty="0" smtClean="0">
              <a:latin typeface="Times New Roman" panose="02020603050405020304" pitchFamily="18" charset="0"/>
              <a:cs typeface="Times New Roman" panose="02020603050405020304" pitchFamily="18" charset="0"/>
            </a:endParaRPr>
          </a:p>
          <a:p>
            <a:pPr algn="l" rtl="0">
              <a:buFont typeface="Wingdings" panose="05000000000000000000" pitchFamily="2" charset="2"/>
              <a:buChar char="q"/>
            </a:pPr>
            <a:endParaRPr lang="en-US" sz="32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8</a:t>
            </a:fld>
            <a:endParaRPr lang="fa-IR"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28820" t="16833" r="7639" b="5000"/>
          <a:stretch/>
        </p:blipFill>
        <p:spPr>
          <a:xfrm>
            <a:off x="1638300" y="1151068"/>
            <a:ext cx="6972300" cy="5360670"/>
          </a:xfrm>
          <a:prstGeom prst="rect">
            <a:avLst/>
          </a:prstGeom>
        </p:spPr>
      </p:pic>
    </p:spTree>
    <p:extLst>
      <p:ext uri="{BB962C8B-B14F-4D97-AF65-F5344CB8AC3E}">
        <p14:creationId xmlns:p14="http://schemas.microsoft.com/office/powerpoint/2010/main" val="294345302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9"/>
            <a:ext cx="11759683" cy="4572000"/>
          </a:xfrm>
        </p:spPr>
        <p:txBody>
          <a:bodyPr>
            <a:normAutofit fontScale="85000" lnSpcReduction="10000"/>
          </a:bodyPr>
          <a:lstStyle/>
          <a:p>
            <a:pPr marL="0" indent="0" algn="just">
              <a:lnSpc>
                <a:spcPct val="150000"/>
              </a:lnSpc>
              <a:buNone/>
            </a:pPr>
            <a:r>
              <a:rPr lang="en-US" dirty="0">
                <a:latin typeface="Times New Roman" panose="02020603050405020304" pitchFamily="18" charset="0"/>
                <a:cs typeface="Times New Roman" panose="02020603050405020304" pitchFamily="18" charset="0"/>
              </a:rPr>
              <a:t>The </a:t>
            </a:r>
            <a:r>
              <a:rPr lang="en-US" b="1" i="1" dirty="0">
                <a:solidFill>
                  <a:srgbClr val="00CC00"/>
                </a:solidFill>
                <a:latin typeface="Times New Roman" panose="02020603050405020304" pitchFamily="18" charset="0"/>
                <a:cs typeface="Times New Roman" panose="02020603050405020304" pitchFamily="18" charset="0"/>
              </a:rPr>
              <a:t>reduction</a:t>
            </a:r>
            <a:r>
              <a:rPr lang="en-US" dirty="0">
                <a:latin typeface="Times New Roman" panose="02020603050405020304" pitchFamily="18" charset="0"/>
                <a:cs typeface="Times New Roman" panose="02020603050405020304" pitchFamily="18" charset="0"/>
              </a:rPr>
              <a:t> process occurs, after an </a:t>
            </a:r>
            <a:r>
              <a:rPr lang="en-US" b="1" i="1" dirty="0">
                <a:solidFill>
                  <a:srgbClr val="00CC00"/>
                </a:solidFill>
                <a:latin typeface="Times New Roman" panose="02020603050405020304" pitchFamily="18" charset="0"/>
                <a:cs typeface="Times New Roman" panose="02020603050405020304" pitchFamily="18" charset="0"/>
              </a:rPr>
              <a:t>early solid state reaction</a:t>
            </a:r>
            <a:r>
              <a:rPr lang="en-US" dirty="0">
                <a:latin typeface="Times New Roman" panose="02020603050405020304" pitchFamily="18" charset="0"/>
                <a:cs typeface="Times New Roman" panose="02020603050405020304" pitchFamily="18" charset="0"/>
              </a:rPr>
              <a:t>, mainly </a:t>
            </a:r>
            <a:r>
              <a:rPr lang="en-US" dirty="0" smtClean="0">
                <a:latin typeface="Times New Roman" panose="02020603050405020304" pitchFamily="18" charset="0"/>
                <a:cs typeface="Times New Roman" panose="02020603050405020304" pitchFamily="18" charset="0"/>
              </a:rPr>
              <a:t>via the </a:t>
            </a:r>
            <a:r>
              <a:rPr lang="en-US" b="1" i="1" dirty="0">
                <a:solidFill>
                  <a:srgbClr val="00CC00"/>
                </a:solidFill>
                <a:latin typeface="Times New Roman" panose="02020603050405020304" pitchFamily="18" charset="0"/>
                <a:cs typeface="Times New Roman" panose="02020603050405020304" pitchFamily="18" charset="0"/>
              </a:rPr>
              <a:t>gas phase, although no reducing gas is introduced</a:t>
            </a:r>
            <a:r>
              <a:rPr lang="en-US" dirty="0">
                <a:latin typeface="Times New Roman" panose="02020603050405020304" pitchFamily="18" charset="0"/>
                <a:cs typeface="Times New Roman" panose="02020603050405020304" pitchFamily="18" charset="0"/>
              </a:rPr>
              <a:t>: </a:t>
            </a:r>
            <a:endParaRPr lang="en-US" dirty="0" smtClean="0">
              <a:latin typeface="Times New Roman" panose="02020603050405020304" pitchFamily="18" charset="0"/>
              <a:cs typeface="Times New Roman" panose="02020603050405020304" pitchFamily="18" charset="0"/>
            </a:endParaRPr>
          </a:p>
          <a:p>
            <a:pPr marL="0" indent="0" algn="just">
              <a:lnSpc>
                <a:spcPct val="150000"/>
              </a:lnSpc>
              <a:buNone/>
            </a:pPr>
            <a:r>
              <a:rPr lang="en-US" b="1" i="1" dirty="0" smtClean="0">
                <a:solidFill>
                  <a:srgbClr val="00CC00"/>
                </a:solidFill>
                <a:latin typeface="Times New Roman" panose="02020603050405020304" pitchFamily="18" charset="0"/>
                <a:cs typeface="Times New Roman" panose="02020603050405020304" pitchFamily="18" charset="0"/>
              </a:rPr>
              <a:t>The </a:t>
            </a:r>
            <a:r>
              <a:rPr lang="en-US" b="1" i="1" dirty="0">
                <a:solidFill>
                  <a:srgbClr val="00CC00"/>
                </a:solidFill>
                <a:latin typeface="Times New Roman" panose="02020603050405020304" pitchFamily="18" charset="0"/>
                <a:cs typeface="Times New Roman" panose="02020603050405020304" pitchFamily="18" charset="0"/>
              </a:rPr>
              <a:t>overall reaction </a:t>
            </a:r>
            <a:r>
              <a:rPr lang="en-US" b="1" i="1" dirty="0" smtClean="0">
                <a:solidFill>
                  <a:srgbClr val="00CC00"/>
                </a:solidFill>
                <a:latin typeface="Times New Roman" panose="02020603050405020304" pitchFamily="18" charset="0"/>
                <a:cs typeface="Times New Roman" panose="02020603050405020304" pitchFamily="18" charset="0"/>
              </a:rPr>
              <a:t>is while the </a:t>
            </a:r>
            <a:r>
              <a:rPr lang="en-US" b="1" i="1" dirty="0">
                <a:solidFill>
                  <a:srgbClr val="00CC00"/>
                </a:solidFill>
                <a:latin typeface="Times New Roman" panose="02020603050405020304" pitchFamily="18" charset="0"/>
                <a:cs typeface="Times New Roman" panose="02020603050405020304" pitchFamily="18" charset="0"/>
              </a:rPr>
              <a:t>carbon is in </a:t>
            </a:r>
            <a:r>
              <a:rPr lang="en-US" b="1" i="1" dirty="0" smtClean="0">
                <a:solidFill>
                  <a:srgbClr val="00CC00"/>
                </a:solidFill>
                <a:latin typeface="Times New Roman" panose="02020603050405020304" pitchFamily="18" charset="0"/>
                <a:cs typeface="Times New Roman" panose="02020603050405020304" pitchFamily="18" charset="0"/>
              </a:rPr>
              <a:t>equilibrium </a:t>
            </a:r>
            <a:r>
              <a:rPr lang="en-US" dirty="0" smtClean="0">
                <a:latin typeface="Times New Roman" panose="02020603050405020304" pitchFamily="18" charset="0"/>
                <a:cs typeface="Times New Roman" panose="02020603050405020304" pitchFamily="18" charset="0"/>
              </a:rPr>
              <a:t>according to </a:t>
            </a:r>
          </a:p>
          <a:p>
            <a:pPr marL="0" indent="0" algn="just">
              <a:lnSpc>
                <a:spcPct val="150000"/>
              </a:lnSpc>
              <a:buNone/>
            </a:pPr>
            <a:r>
              <a:rPr lang="en-US" dirty="0" smtClean="0">
                <a:latin typeface="Times New Roman" panose="02020603050405020304" pitchFamily="18" charset="0"/>
                <a:cs typeface="Times New Roman" panose="02020603050405020304" pitchFamily="18" charset="0"/>
              </a:rPr>
              <a:t>, which is strongly </a:t>
            </a:r>
            <a:r>
              <a:rPr lang="en-US" dirty="0">
                <a:latin typeface="Times New Roman" panose="02020603050405020304" pitchFamily="18" charset="0"/>
                <a:cs typeface="Times New Roman" panose="02020603050405020304" pitchFamily="18" charset="0"/>
              </a:rPr>
              <a:t>dependent on </a:t>
            </a:r>
            <a:r>
              <a:rPr lang="en-US" b="1" i="1" dirty="0" smtClean="0">
                <a:solidFill>
                  <a:srgbClr val="00CC00"/>
                </a:solidFill>
                <a:latin typeface="Times New Roman" panose="02020603050405020304" pitchFamily="18" charset="0"/>
                <a:cs typeface="Times New Roman" panose="02020603050405020304" pitchFamily="18" charset="0"/>
              </a:rPr>
              <a:t>temperature</a:t>
            </a:r>
            <a:r>
              <a:rPr lang="en-US" dirty="0" smtClean="0">
                <a:latin typeface="Times New Roman" panose="02020603050405020304" pitchFamily="18" charset="0"/>
                <a:cs typeface="Times New Roman" panose="02020603050405020304" pitchFamily="18" charset="0"/>
              </a:rPr>
              <a:t>. </a:t>
            </a:r>
            <a:r>
              <a:rPr lang="en-US" b="1" i="1" dirty="0">
                <a:solidFill>
                  <a:srgbClr val="00CC00"/>
                </a:solidFill>
                <a:latin typeface="Times New Roman" panose="02020603050405020304" pitchFamily="18" charset="0"/>
                <a:cs typeface="Times New Roman" panose="02020603050405020304" pitchFamily="18" charset="0"/>
              </a:rPr>
              <a:t>Side reactions, such as the formation of Fe3C, are not important under the processing conditions</a:t>
            </a:r>
            <a:r>
              <a:rPr lang="en-US" dirty="0" smtClean="0">
                <a:latin typeface="Times New Roman" panose="02020603050405020304" pitchFamily="18" charset="0"/>
                <a:cs typeface="Times New Roman" panose="02020603050405020304" pitchFamily="18" charset="0"/>
              </a:rPr>
              <a:t>. The </a:t>
            </a:r>
            <a:r>
              <a:rPr lang="en-US" b="1" i="1" dirty="0">
                <a:solidFill>
                  <a:srgbClr val="FF7C80"/>
                </a:solidFill>
                <a:latin typeface="Times New Roman" panose="02020603050405020304" pitchFamily="18" charset="0"/>
                <a:cs typeface="Times New Roman" panose="02020603050405020304" pitchFamily="18" charset="0"/>
              </a:rPr>
              <a:t>sponge iron powder</a:t>
            </a:r>
            <a:r>
              <a:rPr lang="en-US" dirty="0">
                <a:latin typeface="Times New Roman" panose="02020603050405020304" pitchFamily="18" charset="0"/>
                <a:cs typeface="Times New Roman" panose="02020603050405020304" pitchFamily="18" charset="0"/>
              </a:rPr>
              <a:t> has some </a:t>
            </a:r>
            <a:r>
              <a:rPr lang="en-US" b="1" i="1" dirty="0">
                <a:solidFill>
                  <a:srgbClr val="FF7C80"/>
                </a:solidFill>
                <a:latin typeface="Times New Roman" panose="02020603050405020304" pitchFamily="18" charset="0"/>
                <a:cs typeface="Times New Roman" panose="02020603050405020304" pitchFamily="18" charset="0"/>
              </a:rPr>
              <a:t>internal porosity</a:t>
            </a:r>
            <a:r>
              <a:rPr lang="en-US" dirty="0">
                <a:latin typeface="Times New Roman" panose="02020603050405020304" pitchFamily="18" charset="0"/>
                <a:cs typeface="Times New Roman" panose="02020603050405020304" pitchFamily="18" charset="0"/>
              </a:rPr>
              <a:t>, is of </a:t>
            </a:r>
            <a:r>
              <a:rPr lang="en-US" b="1" i="1" dirty="0">
                <a:solidFill>
                  <a:srgbClr val="FF7C80"/>
                </a:solidFill>
                <a:latin typeface="Times New Roman" panose="02020603050405020304" pitchFamily="18" charset="0"/>
                <a:cs typeface="Times New Roman" panose="02020603050405020304" pitchFamily="18" charset="0"/>
              </a:rPr>
              <a:t>irregular shape </a:t>
            </a:r>
            <a:r>
              <a:rPr lang="en-US" dirty="0" smtClean="0">
                <a:latin typeface="Times New Roman" panose="02020603050405020304" pitchFamily="18" charset="0"/>
                <a:cs typeface="Times New Roman" panose="02020603050405020304" pitchFamily="18" charset="0"/>
              </a:rPr>
              <a:t>and </a:t>
            </a:r>
            <a:r>
              <a:rPr lang="en-US" dirty="0">
                <a:latin typeface="Times New Roman" panose="02020603050405020304" pitchFamily="18" charset="0"/>
                <a:cs typeface="Times New Roman" panose="02020603050405020304" pitchFamily="18" charset="0"/>
              </a:rPr>
              <a:t>has a good </a:t>
            </a:r>
            <a:r>
              <a:rPr lang="en-US" b="1" i="1" dirty="0">
                <a:solidFill>
                  <a:srgbClr val="FF7C80"/>
                </a:solidFill>
                <a:latin typeface="Times New Roman" panose="02020603050405020304" pitchFamily="18" charset="0"/>
                <a:cs typeface="Times New Roman" panose="02020603050405020304" pitchFamily="18" charset="0"/>
              </a:rPr>
              <a:t>compressibility</a:t>
            </a:r>
            <a:r>
              <a:rPr lang="en-US" dirty="0">
                <a:latin typeface="Times New Roman" panose="02020603050405020304" pitchFamily="18" charset="0"/>
                <a:cs typeface="Times New Roman" panose="02020603050405020304" pitchFamily="18" charset="0"/>
              </a:rPr>
              <a:t>, although the </a:t>
            </a:r>
            <a:r>
              <a:rPr lang="en-US" b="1" i="1" dirty="0">
                <a:solidFill>
                  <a:srgbClr val="FF7C80"/>
                </a:solidFill>
                <a:latin typeface="Times New Roman" panose="02020603050405020304" pitchFamily="18" charset="0"/>
                <a:cs typeface="Times New Roman" panose="02020603050405020304" pitchFamily="18" charset="0"/>
              </a:rPr>
              <a:t>pressed density is influenced by its micro-porosity</a:t>
            </a:r>
            <a:r>
              <a:rPr lang="en-US" dirty="0">
                <a:latin typeface="Times New Roman" panose="02020603050405020304" pitchFamily="18" charset="0"/>
                <a:cs typeface="Times New Roman" panose="02020603050405020304" pitchFamily="18" charset="0"/>
              </a:rPr>
              <a:t>. This is a residue of the reduction process and </a:t>
            </a:r>
            <a:r>
              <a:rPr lang="en-US" dirty="0" smtClean="0">
                <a:latin typeface="Times New Roman" panose="02020603050405020304" pitchFamily="18" charset="0"/>
                <a:cs typeface="Times New Roman" panose="02020603050405020304" pitchFamily="18" charset="0"/>
              </a:rPr>
              <a:t>is in </a:t>
            </a:r>
            <a:r>
              <a:rPr lang="en-US" dirty="0">
                <a:latin typeface="Times New Roman" panose="02020603050405020304" pitchFamily="18" charset="0"/>
                <a:cs typeface="Times New Roman" panose="02020603050405020304" pitchFamily="18" charset="0"/>
              </a:rPr>
              <a:t>contrast to the near pore-free microstructure of water </a:t>
            </a:r>
            <a:r>
              <a:rPr lang="en-US" dirty="0" smtClean="0">
                <a:latin typeface="Times New Roman" panose="02020603050405020304" pitchFamily="18" charset="0"/>
                <a:cs typeface="Times New Roman" panose="02020603050405020304" pitchFamily="18" charset="0"/>
              </a:rPr>
              <a:t>atomized particles.</a:t>
            </a:r>
            <a:endParaRPr lang="en-US" sz="2400" dirty="0" smtClean="0">
              <a:latin typeface="Times New Roman" panose="02020603050405020304" pitchFamily="18" charset="0"/>
              <a:cs typeface="Times New Roman" panose="02020603050405020304" pitchFamily="18" charset="0"/>
            </a:endParaRPr>
          </a:p>
          <a:p>
            <a:pPr marL="0" indent="0" algn="just">
              <a:lnSpc>
                <a:spcPct val="150000"/>
              </a:lnSpc>
              <a:buNone/>
            </a:pPr>
            <a:endParaRPr lang="en-US" sz="2400" dirty="0" smtClean="0">
              <a:latin typeface="Times New Roman" panose="02020603050405020304" pitchFamily="18" charset="0"/>
              <a:cs typeface="Times New Roman" panose="02020603050405020304" pitchFamily="18" charset="0"/>
            </a:endParaRPr>
          </a:p>
          <a:p>
            <a:pPr marL="0" indent="0" algn="just">
              <a:lnSpc>
                <a:spcPct val="150000"/>
              </a:lnSpc>
              <a:buNone/>
            </a:pP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80</a:t>
            </a:fld>
            <a:endParaRPr lang="fa-IR" dirty="0"/>
          </a:p>
        </p:txBody>
      </p:sp>
      <p:pic>
        <p:nvPicPr>
          <p:cNvPr id="5" name="Picture 4"/>
          <p:cNvPicPr>
            <a:picLocks noChangeAspect="1"/>
          </p:cNvPicPr>
          <p:nvPr/>
        </p:nvPicPr>
        <p:blipFill>
          <a:blip r:embed="rId2"/>
          <a:stretch>
            <a:fillRect/>
          </a:stretch>
        </p:blipFill>
        <p:spPr>
          <a:xfrm>
            <a:off x="5192169" y="1572527"/>
            <a:ext cx="4321886" cy="592132"/>
          </a:xfrm>
          <a:prstGeom prst="rect">
            <a:avLst/>
          </a:prstGeom>
        </p:spPr>
      </p:pic>
      <p:pic>
        <p:nvPicPr>
          <p:cNvPr id="7" name="Picture 6"/>
          <p:cNvPicPr>
            <a:picLocks noChangeAspect="1"/>
          </p:cNvPicPr>
          <p:nvPr/>
        </p:nvPicPr>
        <p:blipFill rotWithShape="1">
          <a:blip r:embed="rId3"/>
          <a:srcRect l="64111" t="-2255" r="1904" b="2255"/>
          <a:stretch/>
        </p:blipFill>
        <p:spPr>
          <a:xfrm>
            <a:off x="9305366" y="2250722"/>
            <a:ext cx="2140772" cy="477000"/>
          </a:xfrm>
          <a:prstGeom prst="rect">
            <a:avLst/>
          </a:prstGeom>
        </p:spPr>
      </p:pic>
      <p:pic>
        <p:nvPicPr>
          <p:cNvPr id="2050" name="Picture 2" descr="Reduced Iron Powder | Sponge Iron Powder | - Metal Powder Suppliers | CNPC"/>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14055" y="4913780"/>
            <a:ext cx="1442570" cy="1442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013625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rmAutofit fontScale="92500" lnSpcReduction="10000"/>
          </a:bodyPr>
          <a:lstStyle/>
          <a:p>
            <a:pPr marL="0" indent="0" algn="just">
              <a:lnSpc>
                <a:spcPct val="150000"/>
              </a:lnSpc>
              <a:buNone/>
            </a:pPr>
            <a:r>
              <a:rPr lang="en-US" dirty="0">
                <a:latin typeface="Times New Roman" panose="02020603050405020304" pitchFamily="18" charset="0"/>
                <a:cs typeface="Times New Roman" panose="02020603050405020304" pitchFamily="18" charset="0"/>
              </a:rPr>
              <a:t>Attempts have also been made to </a:t>
            </a:r>
            <a:r>
              <a:rPr lang="en-US" b="1" i="1" dirty="0">
                <a:solidFill>
                  <a:srgbClr val="FF7C80"/>
                </a:solidFill>
                <a:latin typeface="Times New Roman" panose="02020603050405020304" pitchFamily="18" charset="0"/>
                <a:cs typeface="Times New Roman" panose="02020603050405020304" pitchFamily="18" charset="0"/>
              </a:rPr>
              <a:t>reduce milling </a:t>
            </a:r>
            <a:r>
              <a:rPr lang="en-US" b="1" i="1" dirty="0" smtClean="0">
                <a:solidFill>
                  <a:srgbClr val="FF7C80"/>
                </a:solidFill>
                <a:latin typeface="Times New Roman" panose="02020603050405020304" pitchFamily="18" charset="0"/>
                <a:cs typeface="Times New Roman" panose="02020603050405020304" pitchFamily="18" charset="0"/>
              </a:rPr>
              <a:t>'scale‘ </a:t>
            </a:r>
            <a:r>
              <a:rPr lang="en-US" dirty="0" smtClean="0">
                <a:latin typeface="Times New Roman" panose="02020603050405020304" pitchFamily="18" charset="0"/>
                <a:cs typeface="Times New Roman" panose="02020603050405020304" pitchFamily="18" charset="0"/>
              </a:rPr>
              <a:t>for </a:t>
            </a:r>
            <a:r>
              <a:rPr lang="en-US" dirty="0">
                <a:latin typeface="Times New Roman" panose="02020603050405020304" pitchFamily="18" charset="0"/>
                <a:cs typeface="Times New Roman" panose="02020603050405020304" pitchFamily="18" charset="0"/>
              </a:rPr>
              <a:t>the production </a:t>
            </a:r>
            <a:r>
              <a:rPr lang="en-US" dirty="0" smtClean="0">
                <a:latin typeface="Times New Roman" panose="02020603050405020304" pitchFamily="18" charset="0"/>
                <a:cs typeface="Times New Roman" panose="02020603050405020304" pitchFamily="18" charset="0"/>
              </a:rPr>
              <a:t>of </a:t>
            </a:r>
            <a:r>
              <a:rPr lang="en-US" b="1" i="1" dirty="0">
                <a:solidFill>
                  <a:srgbClr val="FF7C80"/>
                </a:solidFill>
                <a:latin typeface="Times New Roman" panose="02020603050405020304" pitchFamily="18" charset="0"/>
                <a:cs typeface="Times New Roman" panose="02020603050405020304" pitchFamily="18" charset="0"/>
              </a:rPr>
              <a:t>iron powder. </a:t>
            </a:r>
            <a:r>
              <a:rPr lang="en-US" dirty="0">
                <a:latin typeface="Times New Roman" panose="02020603050405020304" pitchFamily="18" charset="0"/>
                <a:cs typeface="Times New Roman" panose="02020603050405020304" pitchFamily="18" charset="0"/>
              </a:rPr>
              <a:t>Scale is a high </a:t>
            </a:r>
            <a:r>
              <a:rPr lang="en-US" b="1" i="1" dirty="0">
                <a:solidFill>
                  <a:srgbClr val="FF7C80"/>
                </a:solidFill>
                <a:latin typeface="Times New Roman" panose="02020603050405020304" pitchFamily="18" charset="0"/>
                <a:cs typeface="Times New Roman" panose="02020603050405020304" pitchFamily="18" charset="0"/>
              </a:rPr>
              <a:t>temperature oxidation product of iron and steel </a:t>
            </a:r>
            <a:r>
              <a:rPr lang="en-US" dirty="0" smtClean="0">
                <a:latin typeface="Times New Roman" panose="02020603050405020304" pitchFamily="18" charset="0"/>
                <a:cs typeface="Times New Roman" panose="02020603050405020304" pitchFamily="18" charset="0"/>
              </a:rPr>
              <a:t>and </a:t>
            </a:r>
            <a:r>
              <a:rPr lang="en-US" dirty="0">
                <a:latin typeface="Times New Roman" panose="02020603050405020304" pitchFamily="18" charset="0"/>
                <a:cs typeface="Times New Roman" panose="02020603050405020304" pitchFamily="18" charset="0"/>
              </a:rPr>
              <a:t>has an overall composition close to Fe304• Reduction processing is </a:t>
            </a:r>
            <a:r>
              <a:rPr lang="en-US" dirty="0" smtClean="0">
                <a:latin typeface="Times New Roman" panose="02020603050405020304" pitchFamily="18" charset="0"/>
                <a:cs typeface="Times New Roman" panose="02020603050405020304" pitchFamily="18" charset="0"/>
              </a:rPr>
              <a:t>simple in </a:t>
            </a:r>
            <a:r>
              <a:rPr lang="en-US" dirty="0">
                <a:latin typeface="Times New Roman" panose="02020603050405020304" pitchFamily="18" charset="0"/>
                <a:cs typeface="Times New Roman" panose="02020603050405020304" pitchFamily="18" charset="0"/>
              </a:rPr>
              <a:t>principle but technically and commercially feasible only when the </a:t>
            </a:r>
            <a:r>
              <a:rPr lang="en-US" b="1" i="1" dirty="0">
                <a:solidFill>
                  <a:srgbClr val="FF7C80"/>
                </a:solidFill>
                <a:latin typeface="Times New Roman" panose="02020603050405020304" pitchFamily="18" charset="0"/>
                <a:cs typeface="Times New Roman" panose="02020603050405020304" pitchFamily="18" charset="0"/>
              </a:rPr>
              <a:t>scale is available in large quantities,</a:t>
            </a:r>
            <a:r>
              <a:rPr lang="en-US" dirty="0">
                <a:latin typeface="Times New Roman" panose="02020603050405020304" pitchFamily="18" charset="0"/>
                <a:cs typeface="Times New Roman" panose="02020603050405020304" pitchFamily="18" charset="0"/>
              </a:rPr>
              <a:t> i.e. from big milling plants, producing high </a:t>
            </a:r>
            <a:r>
              <a:rPr lang="en-US" dirty="0" smtClean="0">
                <a:latin typeface="Times New Roman" panose="02020603050405020304" pitchFamily="18" charset="0"/>
                <a:cs typeface="Times New Roman" panose="02020603050405020304" pitchFamily="18" charset="0"/>
              </a:rPr>
              <a:t>purity and </a:t>
            </a:r>
            <a:r>
              <a:rPr lang="en-US" dirty="0">
                <a:latin typeface="Times New Roman" panose="02020603050405020304" pitchFamily="18" charset="0"/>
                <a:cs typeface="Times New Roman" panose="02020603050405020304" pitchFamily="18" charset="0"/>
              </a:rPr>
              <a:t>uniform quality over long periods. This </a:t>
            </a:r>
            <a:r>
              <a:rPr lang="en-US" b="1" i="1" dirty="0">
                <a:solidFill>
                  <a:srgbClr val="FF7C80"/>
                </a:solidFill>
                <a:latin typeface="Times New Roman" panose="02020603050405020304" pitchFamily="18" charset="0"/>
                <a:cs typeface="Times New Roman" panose="02020603050405020304" pitchFamily="18" charset="0"/>
              </a:rPr>
              <a:t>cannot be achieved</a:t>
            </a:r>
            <a:r>
              <a:rPr lang="en-US" dirty="0">
                <a:latin typeface="Times New Roman" panose="02020603050405020304" pitchFamily="18" charset="0"/>
                <a:cs typeface="Times New Roman" panose="02020603050405020304" pitchFamily="18" charset="0"/>
              </a:rPr>
              <a:t>, when </a:t>
            </a:r>
            <a:r>
              <a:rPr lang="en-US" b="1" i="1" dirty="0">
                <a:solidFill>
                  <a:srgbClr val="FF7C80"/>
                </a:solidFill>
                <a:latin typeface="Times New Roman" panose="02020603050405020304" pitchFamily="18" charset="0"/>
                <a:cs typeface="Times New Roman" panose="02020603050405020304" pitchFamily="18" charset="0"/>
              </a:rPr>
              <a:t>different (unalloyed and alloyed) steels are milled at the same plant</a:t>
            </a:r>
            <a:r>
              <a:rPr lang="en-US" dirty="0">
                <a:latin typeface="Times New Roman" panose="02020603050405020304" pitchFamily="18" charset="0"/>
                <a:cs typeface="Times New Roman" panose="02020603050405020304" pitchFamily="18" charset="0"/>
              </a:rPr>
              <a:t>, and which </a:t>
            </a:r>
            <a:r>
              <a:rPr lang="en-US" dirty="0" smtClean="0">
                <a:latin typeface="Times New Roman" panose="02020603050405020304" pitchFamily="18" charset="0"/>
                <a:cs typeface="Times New Roman" panose="02020603050405020304" pitchFamily="18" charset="0"/>
              </a:rPr>
              <a:t>contain </a:t>
            </a:r>
            <a:r>
              <a:rPr lang="en-US" dirty="0" err="1" smtClean="0">
                <a:latin typeface="Times New Roman" panose="02020603050405020304" pitchFamily="18" charset="0"/>
                <a:cs typeface="Times New Roman" panose="02020603050405020304" pitchFamily="18" charset="0"/>
              </a:rPr>
              <a:t>Mn</a:t>
            </a:r>
            <a:r>
              <a:rPr lang="en-US" dirty="0">
                <a:latin typeface="Times New Roman" panose="02020603050405020304" pitchFamily="18" charset="0"/>
                <a:cs typeface="Times New Roman" panose="02020603050405020304" pitchFamily="18" charset="0"/>
              </a:rPr>
              <a:t>, Si, Cr, AI, which form </a:t>
            </a:r>
            <a:r>
              <a:rPr lang="en-US" b="1" i="1" dirty="0">
                <a:solidFill>
                  <a:srgbClr val="FF7C80"/>
                </a:solidFill>
                <a:latin typeface="Times New Roman" panose="02020603050405020304" pitchFamily="18" charset="0"/>
                <a:cs typeface="Times New Roman" panose="02020603050405020304" pitchFamily="18" charset="0"/>
              </a:rPr>
              <a:t>oxides in the scale and which cannot be reduced completely by carbon </a:t>
            </a:r>
            <a:r>
              <a:rPr lang="en-US" dirty="0">
                <a:latin typeface="Times New Roman" panose="02020603050405020304" pitchFamily="18" charset="0"/>
                <a:cs typeface="Times New Roman" panose="02020603050405020304" pitchFamily="18" charset="0"/>
              </a:rPr>
              <a:t>- the resulting iron powder containing </a:t>
            </a:r>
            <a:r>
              <a:rPr lang="en-US" dirty="0" smtClean="0">
                <a:latin typeface="Times New Roman" panose="02020603050405020304" pitchFamily="18" charset="0"/>
                <a:cs typeface="Times New Roman" panose="02020603050405020304" pitchFamily="18" charset="0"/>
              </a:rPr>
              <a:t>uncontrollable amounts </a:t>
            </a:r>
            <a:r>
              <a:rPr lang="en-US" dirty="0">
                <a:latin typeface="Times New Roman" panose="02020603050405020304" pitchFamily="18" charset="0"/>
                <a:cs typeface="Times New Roman" panose="02020603050405020304" pitchFamily="18" charset="0"/>
              </a:rPr>
              <a:t>of </a:t>
            </a:r>
            <a:r>
              <a:rPr lang="en-US" b="1" i="1" dirty="0">
                <a:solidFill>
                  <a:srgbClr val="FF7C80"/>
                </a:solidFill>
                <a:latin typeface="Times New Roman" panose="02020603050405020304" pitchFamily="18" charset="0"/>
                <a:cs typeface="Times New Roman" panose="02020603050405020304" pitchFamily="18" charset="0"/>
              </a:rPr>
              <a:t>non-metallic inclusions</a:t>
            </a:r>
            <a:r>
              <a:rPr lang="en-US" dirty="0">
                <a:latin typeface="Times New Roman" panose="02020603050405020304" pitchFamily="18" charset="0"/>
                <a:cs typeface="Times New Roman" panose="02020603050405020304" pitchFamily="18" charset="0"/>
              </a:rPr>
              <a:t>.</a:t>
            </a:r>
            <a:endParaRPr lang="en-US" sz="2400" dirty="0" smtClean="0">
              <a:latin typeface="Times New Roman" panose="02020603050405020304" pitchFamily="18" charset="0"/>
              <a:cs typeface="Times New Roman" panose="02020603050405020304" pitchFamily="18" charset="0"/>
            </a:endParaRPr>
          </a:p>
          <a:p>
            <a:pPr marL="0" indent="0" algn="just">
              <a:lnSpc>
                <a:spcPct val="150000"/>
              </a:lnSpc>
              <a:buNone/>
            </a:pPr>
            <a:endParaRPr lang="en-US" sz="2400" dirty="0" smtClean="0">
              <a:latin typeface="Times New Roman" panose="02020603050405020304" pitchFamily="18" charset="0"/>
              <a:cs typeface="Times New Roman" panose="02020603050405020304" pitchFamily="18" charset="0"/>
            </a:endParaRPr>
          </a:p>
          <a:p>
            <a:pPr marL="0" indent="0" algn="just">
              <a:lnSpc>
                <a:spcPct val="150000"/>
              </a:lnSpc>
              <a:buNone/>
            </a:pP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81</a:t>
            </a:fld>
            <a:endParaRPr lang="fa-IR" dirty="0"/>
          </a:p>
        </p:txBody>
      </p:sp>
    </p:spTree>
    <p:extLst>
      <p:ext uri="{BB962C8B-B14F-4D97-AF65-F5344CB8AC3E}">
        <p14:creationId xmlns:p14="http://schemas.microsoft.com/office/powerpoint/2010/main" val="197622641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rmAutofit fontScale="85000" lnSpcReduction="20000"/>
          </a:bodyPr>
          <a:lstStyle/>
          <a:p>
            <a:pPr marL="0" indent="0" algn="just">
              <a:lnSpc>
                <a:spcPct val="150000"/>
              </a:lnSpc>
              <a:buNone/>
            </a:pPr>
            <a:r>
              <a:rPr lang="en-US" i="1" dirty="0">
                <a:latin typeface="Times New Roman" panose="02020603050405020304" pitchFamily="18" charset="0"/>
                <a:cs typeface="Times New Roman" panose="02020603050405020304" pitchFamily="18" charset="0"/>
              </a:rPr>
              <a:t>Carbonyl Processes</a:t>
            </a:r>
          </a:p>
          <a:p>
            <a:pPr marL="0" indent="0" algn="just">
              <a:lnSpc>
                <a:spcPct val="150000"/>
              </a:lnSpc>
              <a:buNone/>
            </a:pPr>
            <a:r>
              <a:rPr lang="en-US" dirty="0">
                <a:latin typeface="Times New Roman" panose="02020603050405020304" pitchFamily="18" charset="0"/>
                <a:cs typeface="Times New Roman" panose="02020603050405020304" pitchFamily="18" charset="0"/>
              </a:rPr>
              <a:t>Several </a:t>
            </a:r>
            <a:r>
              <a:rPr lang="en-US" b="1" i="1" dirty="0">
                <a:solidFill>
                  <a:srgbClr val="FF0000"/>
                </a:solidFill>
                <a:latin typeface="Times New Roman" panose="02020603050405020304" pitchFamily="18" charset="0"/>
                <a:cs typeface="Times New Roman" panose="02020603050405020304" pitchFamily="18" charset="0"/>
              </a:rPr>
              <a:t>metals react with carbon monoxide </a:t>
            </a:r>
            <a:r>
              <a:rPr lang="en-US" dirty="0">
                <a:latin typeface="Times New Roman" panose="02020603050405020304" pitchFamily="18" charset="0"/>
                <a:cs typeface="Times New Roman" panose="02020603050405020304" pitchFamily="18" charset="0"/>
              </a:rPr>
              <a:t>(CO) under </a:t>
            </a:r>
            <a:r>
              <a:rPr lang="en-US" b="1" i="1" dirty="0">
                <a:solidFill>
                  <a:srgbClr val="FF0000"/>
                </a:solidFill>
                <a:latin typeface="Times New Roman" panose="02020603050405020304" pitchFamily="18" charset="0"/>
                <a:cs typeface="Times New Roman" panose="02020603050405020304" pitchFamily="18" charset="0"/>
              </a:rPr>
              <a:t>certain conditions </a:t>
            </a:r>
            <a:r>
              <a:rPr lang="en-US" dirty="0" smtClean="0">
                <a:latin typeface="Times New Roman" panose="02020603050405020304" pitchFamily="18" charset="0"/>
                <a:cs typeface="Times New Roman" panose="02020603050405020304" pitchFamily="18" charset="0"/>
              </a:rPr>
              <a:t>to form </a:t>
            </a:r>
            <a:r>
              <a:rPr lang="en-US" dirty="0">
                <a:latin typeface="Times New Roman" panose="02020603050405020304" pitchFamily="18" charset="0"/>
                <a:cs typeface="Times New Roman" panose="02020603050405020304" pitchFamily="18" charset="0"/>
              </a:rPr>
              <a:t>metal carbonyls (</a:t>
            </a:r>
            <a:r>
              <a:rPr lang="en-US" b="1" i="1" dirty="0">
                <a:solidFill>
                  <a:srgbClr val="FF0000"/>
                </a:solidFill>
                <a:latin typeface="Times New Roman" panose="02020603050405020304" pitchFamily="18" charset="0"/>
                <a:cs typeface="Times New Roman" panose="02020603050405020304" pitchFamily="18" charset="0"/>
              </a:rPr>
              <a:t>Me(CO)x</a:t>
            </a:r>
            <a:r>
              <a:rPr lang="en-US" dirty="0">
                <a:latin typeface="Times New Roman" panose="02020603050405020304" pitchFamily="18" charset="0"/>
                <a:cs typeface="Times New Roman" panose="02020603050405020304" pitchFamily="18" charset="0"/>
              </a:rPr>
              <a:t>). </a:t>
            </a:r>
            <a:r>
              <a:rPr lang="en-US" b="1" i="1" dirty="0">
                <a:solidFill>
                  <a:srgbClr val="FF0000"/>
                </a:solidFill>
                <a:latin typeface="Times New Roman" panose="02020603050405020304" pitchFamily="18" charset="0"/>
                <a:cs typeface="Times New Roman" panose="02020603050405020304" pitchFamily="18" charset="0"/>
              </a:rPr>
              <a:t>Fine metallic powders </a:t>
            </a:r>
            <a:r>
              <a:rPr lang="en-US" dirty="0">
                <a:latin typeface="Times New Roman" panose="02020603050405020304" pitchFamily="18" charset="0"/>
                <a:cs typeface="Times New Roman" panose="02020603050405020304" pitchFamily="18" charset="0"/>
              </a:rPr>
              <a:t>can be obtained </a:t>
            </a:r>
            <a:r>
              <a:rPr lang="en-US" dirty="0" smtClean="0">
                <a:latin typeface="Times New Roman" panose="02020603050405020304" pitchFamily="18" charset="0"/>
                <a:cs typeface="Times New Roman" panose="02020603050405020304" pitchFamily="18" charset="0"/>
              </a:rPr>
              <a:t>by their </a:t>
            </a:r>
            <a:r>
              <a:rPr lang="en-US" dirty="0">
                <a:latin typeface="Times New Roman" panose="02020603050405020304" pitchFamily="18" charset="0"/>
                <a:cs typeface="Times New Roman" panose="02020603050405020304" pitchFamily="18" charset="0"/>
              </a:rPr>
              <a:t>thermal decomposition. This is especially important with iron </a:t>
            </a:r>
            <a:r>
              <a:rPr lang="en-US" dirty="0" smtClean="0">
                <a:latin typeface="Times New Roman" panose="02020603050405020304" pitchFamily="18" charset="0"/>
                <a:cs typeface="Times New Roman" panose="02020603050405020304" pitchFamily="18" charset="0"/>
              </a:rPr>
              <a:t>carbonyl (Fe(CO)5, boiling </a:t>
            </a:r>
            <a:r>
              <a:rPr lang="en-US" dirty="0">
                <a:latin typeface="Times New Roman" panose="02020603050405020304" pitchFamily="18" charset="0"/>
                <a:cs typeface="Times New Roman" panose="02020603050405020304" pitchFamily="18" charset="0"/>
              </a:rPr>
              <a:t>point = 102.7°C) and nickel carbonyl (</a:t>
            </a:r>
            <a:r>
              <a:rPr lang="en-US" dirty="0" smtClean="0">
                <a:latin typeface="Times New Roman" panose="02020603050405020304" pitchFamily="18" charset="0"/>
                <a:cs typeface="Times New Roman" panose="02020603050405020304" pitchFamily="18" charset="0"/>
              </a:rPr>
              <a:t>Ni(CO)4, boiling point </a:t>
            </a:r>
            <a:r>
              <a:rPr lang="en-US" dirty="0">
                <a:latin typeface="Times New Roman" panose="02020603050405020304" pitchFamily="18" charset="0"/>
                <a:cs typeface="Times New Roman" panose="02020603050405020304" pitchFamily="18" charset="0"/>
              </a:rPr>
              <a:t>= 43°C), from which carbonyl iron and carbonyl nickel powders </a:t>
            </a:r>
            <a:r>
              <a:rPr lang="en-US" dirty="0" smtClean="0">
                <a:latin typeface="Times New Roman" panose="02020603050405020304" pitchFamily="18" charset="0"/>
                <a:cs typeface="Times New Roman" panose="02020603050405020304" pitchFamily="18" charset="0"/>
              </a:rPr>
              <a:t>are obtained</a:t>
            </a:r>
            <a:r>
              <a:rPr lang="en-US" dirty="0">
                <a:latin typeface="Times New Roman" panose="02020603050405020304" pitchFamily="18" charset="0"/>
                <a:cs typeface="Times New Roman" panose="02020603050405020304" pitchFamily="18" charset="0"/>
              </a:rPr>
              <a:t>. Because of the </a:t>
            </a:r>
            <a:r>
              <a:rPr lang="en-US" b="1" i="1" dirty="0">
                <a:solidFill>
                  <a:srgbClr val="FF0000"/>
                </a:solidFill>
                <a:latin typeface="Times New Roman" panose="02020603050405020304" pitchFamily="18" charset="0"/>
                <a:cs typeface="Times New Roman" panose="02020603050405020304" pitchFamily="18" charset="0"/>
              </a:rPr>
              <a:t>low boiling point of the carbonyls </a:t>
            </a:r>
            <a:r>
              <a:rPr lang="en-US" dirty="0">
                <a:latin typeface="Times New Roman" panose="02020603050405020304" pitchFamily="18" charset="0"/>
                <a:cs typeface="Times New Roman" panose="02020603050405020304" pitchFamily="18" charset="0"/>
              </a:rPr>
              <a:t>(which are </a:t>
            </a:r>
            <a:r>
              <a:rPr lang="en-US" dirty="0" smtClean="0">
                <a:latin typeface="Times New Roman" panose="02020603050405020304" pitchFamily="18" charset="0"/>
                <a:cs typeface="Times New Roman" panose="02020603050405020304" pitchFamily="18" charset="0"/>
              </a:rPr>
              <a:t>both toxic </a:t>
            </a:r>
            <a:r>
              <a:rPr lang="en-US" dirty="0">
                <a:latin typeface="Times New Roman" panose="02020603050405020304" pitchFamily="18" charset="0"/>
                <a:cs typeface="Times New Roman" panose="02020603050405020304" pitchFamily="18" charset="0"/>
              </a:rPr>
              <a:t>and flammable) they </a:t>
            </a:r>
            <a:r>
              <a:rPr lang="en-US" b="1" i="1" dirty="0">
                <a:solidFill>
                  <a:srgbClr val="FF0000"/>
                </a:solidFill>
                <a:latin typeface="Times New Roman" panose="02020603050405020304" pitchFamily="18" charset="0"/>
                <a:cs typeface="Times New Roman" panose="02020603050405020304" pitchFamily="18" charset="0"/>
              </a:rPr>
              <a:t>can be purified easily by distillation</a:t>
            </a:r>
            <a:r>
              <a:rPr lang="en-US" dirty="0">
                <a:latin typeface="Times New Roman" panose="02020603050405020304" pitchFamily="18" charset="0"/>
                <a:cs typeface="Times New Roman" panose="02020603050405020304" pitchFamily="18" charset="0"/>
              </a:rPr>
              <a:t>. The </a:t>
            </a:r>
            <a:r>
              <a:rPr lang="en-US" dirty="0" smtClean="0">
                <a:latin typeface="Times New Roman" panose="02020603050405020304" pitchFamily="18" charset="0"/>
                <a:cs typeface="Times New Roman" panose="02020603050405020304" pitchFamily="18" charset="0"/>
              </a:rPr>
              <a:t>resulting </a:t>
            </a:r>
            <a:r>
              <a:rPr lang="en-US" b="1" i="1" dirty="0">
                <a:solidFill>
                  <a:srgbClr val="FF0000"/>
                </a:solidFill>
                <a:latin typeface="Times New Roman" panose="02020603050405020304" pitchFamily="18" charset="0"/>
                <a:cs typeface="Times New Roman" panose="02020603050405020304" pitchFamily="18" charset="0"/>
              </a:rPr>
              <a:t>metal powders </a:t>
            </a:r>
            <a:r>
              <a:rPr lang="en-US" dirty="0">
                <a:latin typeface="Times New Roman" panose="02020603050405020304" pitchFamily="18" charset="0"/>
                <a:cs typeface="Times New Roman" panose="02020603050405020304" pitchFamily="18" charset="0"/>
              </a:rPr>
              <a:t>are therefore </a:t>
            </a:r>
            <a:r>
              <a:rPr lang="en-US" b="1" i="1" dirty="0">
                <a:solidFill>
                  <a:srgbClr val="FF0000"/>
                </a:solidFill>
                <a:latin typeface="Times New Roman" panose="02020603050405020304" pitchFamily="18" charset="0"/>
                <a:cs typeface="Times New Roman" panose="02020603050405020304" pitchFamily="18" charset="0"/>
              </a:rPr>
              <a:t>very pure</a:t>
            </a:r>
            <a:r>
              <a:rPr lang="en-US" dirty="0" smtClean="0">
                <a:latin typeface="Times New Roman" panose="02020603050405020304" pitchFamily="18" charset="0"/>
                <a:cs typeface="Times New Roman" panose="02020603050405020304" pitchFamily="18" charset="0"/>
              </a:rPr>
              <a:t>, except </a:t>
            </a:r>
            <a:r>
              <a:rPr lang="en-US" dirty="0">
                <a:latin typeface="Times New Roman" panose="02020603050405020304" pitchFamily="18" charset="0"/>
                <a:cs typeface="Times New Roman" panose="02020603050405020304" pitchFamily="18" charset="0"/>
              </a:rPr>
              <a:t>for some </a:t>
            </a:r>
            <a:r>
              <a:rPr lang="en-US" b="1" i="1" dirty="0">
                <a:solidFill>
                  <a:srgbClr val="FF0000"/>
                </a:solidFill>
                <a:latin typeface="Times New Roman" panose="02020603050405020304" pitchFamily="18" charset="0"/>
                <a:cs typeface="Times New Roman" panose="02020603050405020304" pitchFamily="18" charset="0"/>
              </a:rPr>
              <a:t>carbon and oxygen impurities</a:t>
            </a:r>
            <a:r>
              <a:rPr lang="en-US" dirty="0">
                <a:latin typeface="Times New Roman" panose="02020603050405020304" pitchFamily="18" charset="0"/>
                <a:cs typeface="Times New Roman" panose="02020603050405020304" pitchFamily="18" charset="0"/>
              </a:rPr>
              <a:t>.</a:t>
            </a:r>
          </a:p>
          <a:p>
            <a:pPr marL="0" indent="0" algn="just">
              <a:lnSpc>
                <a:spcPct val="150000"/>
              </a:lnSpc>
              <a:buNone/>
            </a:pPr>
            <a:r>
              <a:rPr lang="en-US" dirty="0">
                <a:latin typeface="Times New Roman" panose="02020603050405020304" pitchFamily="18" charset="0"/>
                <a:cs typeface="Times New Roman" panose="02020603050405020304" pitchFamily="18" charset="0"/>
              </a:rPr>
              <a:t>For </a:t>
            </a:r>
            <a:r>
              <a:rPr lang="en-US" b="1" i="1" dirty="0">
                <a:solidFill>
                  <a:srgbClr val="FF0000"/>
                </a:solidFill>
                <a:latin typeface="Times New Roman" panose="02020603050405020304" pitchFamily="18" charset="0"/>
                <a:cs typeface="Times New Roman" panose="02020603050405020304" pitchFamily="18" charset="0"/>
              </a:rPr>
              <a:t>carbonyl iron production</a:t>
            </a:r>
            <a:r>
              <a:rPr lang="en-US" dirty="0">
                <a:latin typeface="Times New Roman" panose="02020603050405020304" pitchFamily="18" charset="0"/>
                <a:cs typeface="Times New Roman" panose="02020603050405020304" pitchFamily="18" charset="0"/>
              </a:rPr>
              <a:t>, </a:t>
            </a:r>
            <a:r>
              <a:rPr lang="en-US" b="1" i="1" dirty="0">
                <a:solidFill>
                  <a:srgbClr val="FF0000"/>
                </a:solidFill>
                <a:latin typeface="Times New Roman" panose="02020603050405020304" pitchFamily="18" charset="0"/>
                <a:cs typeface="Times New Roman" panose="02020603050405020304" pitchFamily="18" charset="0"/>
              </a:rPr>
              <a:t>spongy</a:t>
            </a:r>
            <a:r>
              <a:rPr lang="en-US" dirty="0">
                <a:latin typeface="Times New Roman" panose="02020603050405020304" pitchFamily="18" charset="0"/>
                <a:cs typeface="Times New Roman" panose="02020603050405020304" pitchFamily="18" charset="0"/>
              </a:rPr>
              <a:t> iron, having a </a:t>
            </a:r>
            <a:r>
              <a:rPr lang="en-US" b="1" i="1" dirty="0">
                <a:solidFill>
                  <a:srgbClr val="FF0000"/>
                </a:solidFill>
                <a:latin typeface="Times New Roman" panose="02020603050405020304" pitchFamily="18" charset="0"/>
                <a:cs typeface="Times New Roman" panose="02020603050405020304" pitchFamily="18" charset="0"/>
              </a:rPr>
              <a:t>large surface area </a:t>
            </a:r>
            <a:r>
              <a:rPr lang="en-US" dirty="0" smtClean="0">
                <a:latin typeface="Times New Roman" panose="02020603050405020304" pitchFamily="18" charset="0"/>
                <a:cs typeface="Times New Roman" panose="02020603050405020304" pitchFamily="18" charset="0"/>
              </a:rPr>
              <a:t>with </a:t>
            </a:r>
            <a:r>
              <a:rPr lang="en-US" b="1" i="1" dirty="0">
                <a:solidFill>
                  <a:srgbClr val="FF0000"/>
                </a:solidFill>
                <a:latin typeface="Times New Roman" panose="02020603050405020304" pitchFamily="18" charset="0"/>
                <a:cs typeface="Times New Roman" panose="02020603050405020304" pitchFamily="18" charset="0"/>
              </a:rPr>
              <a:t>high</a:t>
            </a:r>
            <a:r>
              <a:rPr lang="en-US" dirty="0" smtClean="0">
                <a:latin typeface="Times New Roman" panose="02020603050405020304" pitchFamily="18" charset="0"/>
                <a:cs typeface="Times New Roman" panose="02020603050405020304" pitchFamily="18" charset="0"/>
              </a:rPr>
              <a:t> </a:t>
            </a:r>
            <a:r>
              <a:rPr lang="en-US" b="1" i="1" dirty="0">
                <a:solidFill>
                  <a:srgbClr val="FF0000"/>
                </a:solidFill>
                <a:latin typeface="Times New Roman" panose="02020603050405020304" pitchFamily="18" charset="0"/>
                <a:cs typeface="Times New Roman" panose="02020603050405020304" pitchFamily="18" charset="0"/>
              </a:rPr>
              <a:t>surface activity</a:t>
            </a:r>
            <a:r>
              <a:rPr lang="en-US" dirty="0">
                <a:latin typeface="Times New Roman" panose="02020603050405020304" pitchFamily="18" charset="0"/>
                <a:cs typeface="Times New Roman" panose="02020603050405020304" pitchFamily="18" charset="0"/>
              </a:rPr>
              <a:t>, is required to obtain an adequate reaction rate.</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82</a:t>
            </a:fld>
            <a:endParaRPr lang="fa-IR" dirty="0"/>
          </a:p>
        </p:txBody>
      </p:sp>
    </p:spTree>
    <p:extLst>
      <p:ext uri="{BB962C8B-B14F-4D97-AF65-F5344CB8AC3E}">
        <p14:creationId xmlns:p14="http://schemas.microsoft.com/office/powerpoint/2010/main" val="165699147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656215"/>
            <a:ext cx="11759683" cy="6314739"/>
          </a:xfrm>
        </p:spPr>
        <p:txBody>
          <a:bodyPr>
            <a:normAutofit fontScale="62500" lnSpcReduction="20000"/>
          </a:bodyPr>
          <a:lstStyle/>
          <a:p>
            <a:pPr marL="0" indent="0" algn="just">
              <a:lnSpc>
                <a:spcPct val="170000"/>
              </a:lnSpc>
              <a:buNone/>
            </a:pPr>
            <a:r>
              <a:rPr lang="en-US" i="1" dirty="0">
                <a:latin typeface="Times New Roman" panose="02020603050405020304" pitchFamily="18" charset="0"/>
                <a:cs typeface="Times New Roman" panose="02020603050405020304" pitchFamily="18" charset="0"/>
              </a:rPr>
              <a:t>Hydride-</a:t>
            </a:r>
            <a:r>
              <a:rPr lang="en-US" i="1" dirty="0" err="1">
                <a:latin typeface="Times New Roman" panose="02020603050405020304" pitchFamily="18" charset="0"/>
                <a:cs typeface="Times New Roman" panose="02020603050405020304" pitchFamily="18" charset="0"/>
              </a:rPr>
              <a:t>Dehydride</a:t>
            </a:r>
            <a:r>
              <a:rPr lang="en-US" i="1" dirty="0">
                <a:latin typeface="Times New Roman" panose="02020603050405020304" pitchFamily="18" charset="0"/>
                <a:cs typeface="Times New Roman" panose="02020603050405020304" pitchFamily="18" charset="0"/>
              </a:rPr>
              <a:t> Processes</a:t>
            </a:r>
          </a:p>
          <a:p>
            <a:pPr marL="0" indent="0" algn="just">
              <a:lnSpc>
                <a:spcPct val="170000"/>
              </a:lnSpc>
              <a:buNone/>
            </a:pPr>
            <a:r>
              <a:rPr lang="en-US" sz="3000" dirty="0">
                <a:latin typeface="Times New Roman" panose="02020603050405020304" pitchFamily="18" charset="0"/>
                <a:cs typeface="Times New Roman" panose="02020603050405020304" pitchFamily="18" charset="0"/>
              </a:rPr>
              <a:t>The hydride route enables </a:t>
            </a:r>
            <a:r>
              <a:rPr lang="en-US" sz="3000" b="1" i="1" dirty="0">
                <a:solidFill>
                  <a:srgbClr val="0033CC"/>
                </a:solidFill>
                <a:latin typeface="Times New Roman" panose="02020603050405020304" pitchFamily="18" charset="0"/>
                <a:cs typeface="Times New Roman" panose="02020603050405020304" pitchFamily="18" charset="0"/>
              </a:rPr>
              <a:t>very fine and reactive powders </a:t>
            </a:r>
            <a:r>
              <a:rPr lang="en-US" sz="3000" dirty="0">
                <a:latin typeface="Times New Roman" panose="02020603050405020304" pitchFamily="18" charset="0"/>
                <a:cs typeface="Times New Roman" panose="02020603050405020304" pitchFamily="18" charset="0"/>
              </a:rPr>
              <a:t>to be produced </a:t>
            </a:r>
            <a:r>
              <a:rPr lang="en-US" sz="3000" dirty="0" smtClean="0">
                <a:latin typeface="Times New Roman" panose="02020603050405020304" pitchFamily="18" charset="0"/>
                <a:cs typeface="Times New Roman" panose="02020603050405020304" pitchFamily="18" charset="0"/>
              </a:rPr>
              <a:t>from metals </a:t>
            </a:r>
            <a:r>
              <a:rPr lang="en-US" sz="3000" dirty="0">
                <a:latin typeface="Times New Roman" panose="02020603050405020304" pitchFamily="18" charset="0"/>
                <a:cs typeface="Times New Roman" panose="02020603050405020304" pitchFamily="18" charset="0"/>
              </a:rPr>
              <a:t>which are capable of forming solid hydrides. The </a:t>
            </a:r>
            <a:r>
              <a:rPr lang="en-US" sz="3000" b="1" i="1" dirty="0">
                <a:solidFill>
                  <a:srgbClr val="0033CC"/>
                </a:solidFill>
                <a:latin typeface="Times New Roman" panose="02020603050405020304" pitchFamily="18" charset="0"/>
                <a:cs typeface="Times New Roman" panose="02020603050405020304" pitchFamily="18" charset="0"/>
              </a:rPr>
              <a:t>hydrides</a:t>
            </a:r>
            <a:r>
              <a:rPr lang="en-US" sz="3000" dirty="0">
                <a:latin typeface="Times New Roman" panose="02020603050405020304" pitchFamily="18" charset="0"/>
                <a:cs typeface="Times New Roman" panose="02020603050405020304" pitchFamily="18" charset="0"/>
              </a:rPr>
              <a:t> are </a:t>
            </a:r>
            <a:r>
              <a:rPr lang="en-US" sz="3000" dirty="0" smtClean="0">
                <a:latin typeface="Times New Roman" panose="02020603050405020304" pitchFamily="18" charset="0"/>
                <a:cs typeface="Times New Roman" panose="02020603050405020304" pitchFamily="18" charset="0"/>
              </a:rPr>
              <a:t>obtained </a:t>
            </a:r>
            <a:r>
              <a:rPr lang="en-US" sz="3000" dirty="0">
                <a:latin typeface="Times New Roman" panose="02020603050405020304" pitchFamily="18" charset="0"/>
                <a:cs typeface="Times New Roman" panose="02020603050405020304" pitchFamily="18" charset="0"/>
              </a:rPr>
              <a:t>by the reaction of </a:t>
            </a:r>
            <a:r>
              <a:rPr lang="en-US" sz="3000" b="1" i="1" dirty="0">
                <a:solidFill>
                  <a:srgbClr val="0033CC"/>
                </a:solidFill>
                <a:latin typeface="Times New Roman" panose="02020603050405020304" pitchFamily="18" charset="0"/>
                <a:cs typeface="Times New Roman" panose="02020603050405020304" pitchFamily="18" charset="0"/>
              </a:rPr>
              <a:t>metal with molecular hydrogen </a:t>
            </a:r>
            <a:r>
              <a:rPr lang="en-US" sz="3000" dirty="0">
                <a:latin typeface="Times New Roman" panose="02020603050405020304" pitchFamily="18" charset="0"/>
                <a:cs typeface="Times New Roman" panose="02020603050405020304" pitchFamily="18" charset="0"/>
              </a:rPr>
              <a:t>at </a:t>
            </a:r>
            <a:r>
              <a:rPr lang="en-US" sz="3000" b="1" i="1" dirty="0">
                <a:solidFill>
                  <a:srgbClr val="0033CC"/>
                </a:solidFill>
                <a:latin typeface="Times New Roman" panose="02020603050405020304" pitchFamily="18" charset="0"/>
                <a:cs typeface="Times New Roman" panose="02020603050405020304" pitchFamily="18" charset="0"/>
              </a:rPr>
              <a:t>elevated</a:t>
            </a:r>
            <a:r>
              <a:rPr lang="en-US" sz="3000" dirty="0">
                <a:latin typeface="Times New Roman" panose="02020603050405020304" pitchFamily="18" charset="0"/>
                <a:cs typeface="Times New Roman" panose="02020603050405020304" pitchFamily="18" charset="0"/>
              </a:rPr>
              <a:t> </a:t>
            </a:r>
            <a:r>
              <a:rPr lang="en-US" sz="3000" b="1" i="1" dirty="0">
                <a:solidFill>
                  <a:srgbClr val="0033CC"/>
                </a:solidFill>
                <a:latin typeface="Times New Roman" panose="02020603050405020304" pitchFamily="18" charset="0"/>
                <a:cs typeface="Times New Roman" panose="02020603050405020304" pitchFamily="18" charset="0"/>
              </a:rPr>
              <a:t>temperatures</a:t>
            </a:r>
            <a:r>
              <a:rPr lang="en-US" sz="3000" dirty="0" smtClean="0">
                <a:latin typeface="Times New Roman" panose="02020603050405020304" pitchFamily="18" charset="0"/>
                <a:cs typeface="Times New Roman" panose="02020603050405020304" pitchFamily="18" charset="0"/>
              </a:rPr>
              <a:t> under </a:t>
            </a:r>
            <a:r>
              <a:rPr lang="en-US" sz="3000" dirty="0">
                <a:latin typeface="Times New Roman" panose="02020603050405020304" pitchFamily="18" charset="0"/>
                <a:cs typeface="Times New Roman" panose="02020603050405020304" pitchFamily="18" charset="0"/>
              </a:rPr>
              <a:t>a </a:t>
            </a:r>
            <a:r>
              <a:rPr lang="en-US" sz="3000" b="1" i="1" dirty="0">
                <a:solidFill>
                  <a:srgbClr val="0033CC"/>
                </a:solidFill>
                <a:latin typeface="Times New Roman" panose="02020603050405020304" pitchFamily="18" charset="0"/>
                <a:cs typeface="Times New Roman" panose="02020603050405020304" pitchFamily="18" charset="0"/>
              </a:rPr>
              <a:t>suitable partial pressure</a:t>
            </a:r>
            <a:r>
              <a:rPr lang="en-US" sz="3000" dirty="0">
                <a:latin typeface="Times New Roman" panose="02020603050405020304" pitchFamily="18" charset="0"/>
                <a:cs typeface="Times New Roman" panose="02020603050405020304" pitchFamily="18" charset="0"/>
              </a:rPr>
              <a:t>. Since they are </a:t>
            </a:r>
            <a:r>
              <a:rPr lang="en-US" sz="3000" b="1" i="1" dirty="0">
                <a:solidFill>
                  <a:srgbClr val="0033CC"/>
                </a:solidFill>
                <a:latin typeface="Times New Roman" panose="02020603050405020304" pitchFamily="18" charset="0"/>
                <a:cs typeface="Times New Roman" panose="02020603050405020304" pitchFamily="18" charset="0"/>
              </a:rPr>
              <a:t>brittle</a:t>
            </a:r>
            <a:r>
              <a:rPr lang="en-US" sz="3000" dirty="0">
                <a:latin typeface="Times New Roman" panose="02020603050405020304" pitchFamily="18" charset="0"/>
                <a:cs typeface="Times New Roman" panose="02020603050405020304" pitchFamily="18" charset="0"/>
              </a:rPr>
              <a:t> they can be </a:t>
            </a:r>
            <a:r>
              <a:rPr lang="en-US" sz="3000" b="1" i="1" dirty="0">
                <a:solidFill>
                  <a:srgbClr val="0033CC"/>
                </a:solidFill>
                <a:latin typeface="Times New Roman" panose="02020603050405020304" pitchFamily="18" charset="0"/>
                <a:cs typeface="Times New Roman" panose="02020603050405020304" pitchFamily="18" charset="0"/>
              </a:rPr>
              <a:t>powdered</a:t>
            </a:r>
            <a:r>
              <a:rPr lang="en-US" sz="3000" dirty="0" smtClean="0">
                <a:latin typeface="Times New Roman" panose="02020603050405020304" pitchFamily="18" charset="0"/>
                <a:cs typeface="Times New Roman" panose="02020603050405020304" pitchFamily="18" charset="0"/>
              </a:rPr>
              <a:t> easily </a:t>
            </a:r>
            <a:r>
              <a:rPr lang="en-US" sz="3000" dirty="0">
                <a:latin typeface="Times New Roman" panose="02020603050405020304" pitchFamily="18" charset="0"/>
                <a:cs typeface="Times New Roman" panose="02020603050405020304" pitchFamily="18" charset="0"/>
              </a:rPr>
              <a:t>and </a:t>
            </a:r>
            <a:r>
              <a:rPr lang="en-US" sz="3000" b="1" i="1" dirty="0">
                <a:solidFill>
                  <a:srgbClr val="0033CC"/>
                </a:solidFill>
                <a:latin typeface="Times New Roman" panose="02020603050405020304" pitchFamily="18" charset="0"/>
                <a:cs typeface="Times New Roman" panose="02020603050405020304" pitchFamily="18" charset="0"/>
              </a:rPr>
              <a:t>dissociated in vacuum at similar or somewhat higher temperatures than those at which they are formed</a:t>
            </a:r>
            <a:r>
              <a:rPr lang="en-US" sz="3000" dirty="0" smtClean="0">
                <a:latin typeface="Times New Roman" panose="02020603050405020304" pitchFamily="18" charset="0"/>
                <a:cs typeface="Times New Roman" panose="02020603050405020304" pitchFamily="18" charset="0"/>
              </a:rPr>
              <a:t>. For </a:t>
            </a:r>
            <a:r>
              <a:rPr lang="en-US" sz="3000" dirty="0">
                <a:latin typeface="Times New Roman" panose="02020603050405020304" pitchFamily="18" charset="0"/>
                <a:cs typeface="Times New Roman" panose="02020603050405020304" pitchFamily="18" charset="0"/>
              </a:rPr>
              <a:t>powder metallurgy, the </a:t>
            </a:r>
            <a:r>
              <a:rPr lang="en-US" sz="3000" b="1" i="1" dirty="0">
                <a:solidFill>
                  <a:srgbClr val="0033CC"/>
                </a:solidFill>
                <a:latin typeface="Times New Roman" panose="02020603050405020304" pitchFamily="18" charset="0"/>
                <a:cs typeface="Times New Roman" panose="02020603050405020304" pitchFamily="18" charset="0"/>
              </a:rPr>
              <a:t>hydrides of </a:t>
            </a:r>
            <a:r>
              <a:rPr lang="en-US" sz="3000" b="1" i="1" dirty="0" err="1">
                <a:solidFill>
                  <a:srgbClr val="0033CC"/>
                </a:solidFill>
                <a:latin typeface="Times New Roman" panose="02020603050405020304" pitchFamily="18" charset="0"/>
                <a:cs typeface="Times New Roman" panose="02020603050405020304" pitchFamily="18" charset="0"/>
              </a:rPr>
              <a:t>Ti</a:t>
            </a:r>
            <a:r>
              <a:rPr lang="en-US" sz="3000" b="1" i="1" dirty="0">
                <a:solidFill>
                  <a:srgbClr val="0033CC"/>
                </a:solidFill>
                <a:latin typeface="Times New Roman" panose="02020603050405020304" pitchFamily="18" charset="0"/>
                <a:cs typeface="Times New Roman" panose="02020603050405020304" pitchFamily="18" charset="0"/>
              </a:rPr>
              <a:t>, </a:t>
            </a:r>
            <a:r>
              <a:rPr lang="en-US" sz="3000" b="1" i="1" dirty="0" err="1">
                <a:solidFill>
                  <a:srgbClr val="0033CC"/>
                </a:solidFill>
                <a:latin typeface="Times New Roman" panose="02020603050405020304" pitchFamily="18" charset="0"/>
                <a:cs typeface="Times New Roman" panose="02020603050405020304" pitchFamily="18" charset="0"/>
              </a:rPr>
              <a:t>Zr</a:t>
            </a:r>
            <a:r>
              <a:rPr lang="en-US" sz="3000" b="1" i="1" dirty="0">
                <a:solidFill>
                  <a:srgbClr val="0033CC"/>
                </a:solidFill>
                <a:latin typeface="Times New Roman" panose="02020603050405020304" pitchFamily="18" charset="0"/>
                <a:cs typeface="Times New Roman" panose="02020603050405020304" pitchFamily="18" charset="0"/>
              </a:rPr>
              <a:t>, </a:t>
            </a:r>
            <a:r>
              <a:rPr lang="en-US" sz="3000" b="1" i="1" dirty="0" err="1">
                <a:solidFill>
                  <a:srgbClr val="0033CC"/>
                </a:solidFill>
                <a:latin typeface="Times New Roman" panose="02020603050405020304" pitchFamily="18" charset="0"/>
                <a:cs typeface="Times New Roman" panose="02020603050405020304" pitchFamily="18" charset="0"/>
              </a:rPr>
              <a:t>Hf</a:t>
            </a:r>
            <a:r>
              <a:rPr lang="en-US" sz="3000" b="1" i="1" dirty="0">
                <a:solidFill>
                  <a:srgbClr val="0033CC"/>
                </a:solidFill>
                <a:latin typeface="Times New Roman" panose="02020603050405020304" pitchFamily="18" charset="0"/>
                <a:cs typeface="Times New Roman" panose="02020603050405020304" pitchFamily="18" charset="0"/>
              </a:rPr>
              <a:t>, Ta, U, </a:t>
            </a:r>
            <a:r>
              <a:rPr lang="en-US" sz="3000" b="1" i="1" dirty="0" err="1">
                <a:solidFill>
                  <a:srgbClr val="0033CC"/>
                </a:solidFill>
                <a:latin typeface="Times New Roman" panose="02020603050405020304" pitchFamily="18" charset="0"/>
                <a:cs typeface="Times New Roman" panose="02020603050405020304" pitchFamily="18" charset="0"/>
              </a:rPr>
              <a:t>Th</a:t>
            </a:r>
            <a:r>
              <a:rPr lang="en-US" sz="3000" b="1" i="1" dirty="0">
                <a:solidFill>
                  <a:srgbClr val="0033CC"/>
                </a:solidFill>
                <a:latin typeface="Times New Roman" panose="02020603050405020304" pitchFamily="18" charset="0"/>
                <a:cs typeface="Times New Roman" panose="02020603050405020304" pitchFamily="18" charset="0"/>
              </a:rPr>
              <a:t>, Y and perhaps Mg </a:t>
            </a:r>
            <a:r>
              <a:rPr lang="en-US" sz="3000" dirty="0">
                <a:latin typeface="Times New Roman" panose="02020603050405020304" pitchFamily="18" charset="0"/>
                <a:cs typeface="Times New Roman" panose="02020603050405020304" pitchFamily="18" charset="0"/>
              </a:rPr>
              <a:t>are of interest</a:t>
            </a:r>
            <a:r>
              <a:rPr lang="en-US" sz="3000" dirty="0" smtClean="0">
                <a:latin typeface="Times New Roman" panose="02020603050405020304" pitchFamily="18" charset="0"/>
                <a:cs typeface="Times New Roman" panose="02020603050405020304" pitchFamily="18" charset="0"/>
              </a:rPr>
              <a:t>. </a:t>
            </a:r>
            <a:r>
              <a:rPr lang="en-US" sz="3000" b="1" i="1" dirty="0">
                <a:solidFill>
                  <a:srgbClr val="0033CC"/>
                </a:solidFill>
                <a:latin typeface="Times New Roman" panose="02020603050405020304" pitchFamily="18" charset="0"/>
                <a:cs typeface="Times New Roman" panose="02020603050405020304" pitchFamily="18" charset="0"/>
              </a:rPr>
              <a:t>Metal powders </a:t>
            </a:r>
            <a:r>
              <a:rPr lang="en-US" sz="3000" dirty="0">
                <a:latin typeface="Times New Roman" panose="02020603050405020304" pitchFamily="18" charset="0"/>
                <a:cs typeface="Times New Roman" panose="02020603050405020304" pitchFamily="18" charset="0"/>
              </a:rPr>
              <a:t>produced from hydrides are highly </a:t>
            </a:r>
            <a:r>
              <a:rPr lang="en-US" sz="3000" b="1" i="1" dirty="0">
                <a:solidFill>
                  <a:srgbClr val="0033CC"/>
                </a:solidFill>
                <a:latin typeface="Times New Roman" panose="02020603050405020304" pitchFamily="18" charset="0"/>
                <a:cs typeface="Times New Roman" panose="02020603050405020304" pitchFamily="18" charset="0"/>
              </a:rPr>
              <a:t>active</a:t>
            </a:r>
            <a:r>
              <a:rPr lang="en-US" sz="3000" dirty="0">
                <a:latin typeface="Times New Roman" panose="02020603050405020304" pitchFamily="18" charset="0"/>
                <a:cs typeface="Times New Roman" panose="02020603050405020304" pitchFamily="18" charset="0"/>
              </a:rPr>
              <a:t> and </a:t>
            </a:r>
            <a:r>
              <a:rPr lang="en-US" sz="3000" dirty="0" smtClean="0">
                <a:latin typeface="Times New Roman" panose="02020603050405020304" pitchFamily="18" charset="0"/>
                <a:cs typeface="Times New Roman" panose="02020603050405020304" pitchFamily="18" charset="0"/>
              </a:rPr>
              <a:t>often </a:t>
            </a:r>
            <a:r>
              <a:rPr lang="en-US" sz="3000" b="1" i="1" dirty="0">
                <a:solidFill>
                  <a:srgbClr val="0033CC"/>
                </a:solidFill>
                <a:latin typeface="Times New Roman" panose="02020603050405020304" pitchFamily="18" charset="0"/>
                <a:cs typeface="Times New Roman" panose="02020603050405020304" pitchFamily="18" charset="0"/>
              </a:rPr>
              <a:t>pyrophoric</a:t>
            </a:r>
            <a:r>
              <a:rPr lang="en-US" sz="3000" dirty="0">
                <a:latin typeface="Times New Roman" panose="02020603050405020304" pitchFamily="18" charset="0"/>
                <a:cs typeface="Times New Roman" panose="02020603050405020304" pitchFamily="18" charset="0"/>
              </a:rPr>
              <a:t>, </a:t>
            </a:r>
            <a:r>
              <a:rPr lang="en-US" sz="3000" b="1" i="1" dirty="0">
                <a:solidFill>
                  <a:srgbClr val="0033CC"/>
                </a:solidFill>
                <a:latin typeface="Times New Roman" panose="02020603050405020304" pitchFamily="18" charset="0"/>
                <a:cs typeface="Times New Roman" panose="02020603050405020304" pitchFamily="18" charset="0"/>
              </a:rPr>
              <a:t>depending on dissociation conditions</a:t>
            </a:r>
            <a:r>
              <a:rPr lang="en-US" sz="3000" dirty="0">
                <a:latin typeface="Times New Roman" panose="02020603050405020304" pitchFamily="18" charset="0"/>
                <a:cs typeface="Times New Roman" panose="02020603050405020304" pitchFamily="18" charset="0"/>
              </a:rPr>
              <a:t>. Special </a:t>
            </a:r>
            <a:r>
              <a:rPr lang="en-US" sz="3000" b="1" i="1" dirty="0">
                <a:solidFill>
                  <a:srgbClr val="00CCFF"/>
                </a:solidFill>
                <a:latin typeface="Times New Roman" panose="02020603050405020304" pitchFamily="18" charset="0"/>
                <a:cs typeface="Times New Roman" panose="02020603050405020304" pitchFamily="18" charset="0"/>
              </a:rPr>
              <a:t>precautions</a:t>
            </a:r>
            <a:r>
              <a:rPr lang="en-US" sz="3000" dirty="0">
                <a:latin typeface="Times New Roman" panose="02020603050405020304" pitchFamily="18" charset="0"/>
                <a:cs typeface="Times New Roman" panose="02020603050405020304" pitchFamily="18" charset="0"/>
              </a:rPr>
              <a:t>, such </a:t>
            </a:r>
            <a:r>
              <a:rPr lang="en-US" sz="3000" dirty="0" smtClean="0">
                <a:latin typeface="Times New Roman" panose="02020603050405020304" pitchFamily="18" charset="0"/>
                <a:cs typeface="Times New Roman" panose="02020603050405020304" pitchFamily="18" charset="0"/>
              </a:rPr>
              <a:t>as </a:t>
            </a:r>
            <a:r>
              <a:rPr lang="en-US" sz="3000" b="1" i="1" dirty="0">
                <a:solidFill>
                  <a:srgbClr val="00CCFF"/>
                </a:solidFill>
                <a:latin typeface="Times New Roman" panose="02020603050405020304" pitchFamily="18" charset="0"/>
                <a:cs typeface="Times New Roman" panose="02020603050405020304" pitchFamily="18" charset="0"/>
              </a:rPr>
              <a:t>inert gas absorption on the powder surfaces</a:t>
            </a:r>
            <a:r>
              <a:rPr lang="en-US" sz="3000" dirty="0">
                <a:latin typeface="Times New Roman" panose="02020603050405020304" pitchFamily="18" charset="0"/>
                <a:cs typeface="Times New Roman" panose="02020603050405020304" pitchFamily="18" charset="0"/>
              </a:rPr>
              <a:t>, are often necessary in order </a:t>
            </a:r>
            <a:r>
              <a:rPr lang="en-US" sz="3000" dirty="0" smtClean="0">
                <a:latin typeface="Times New Roman" panose="02020603050405020304" pitchFamily="18" charset="0"/>
                <a:cs typeface="Times New Roman" panose="02020603050405020304" pitchFamily="18" charset="0"/>
              </a:rPr>
              <a:t>to </a:t>
            </a:r>
            <a:r>
              <a:rPr lang="en-US" sz="3000" b="1" i="1" dirty="0">
                <a:solidFill>
                  <a:srgbClr val="00CCFF"/>
                </a:solidFill>
                <a:latin typeface="Times New Roman" panose="02020603050405020304" pitchFamily="18" charset="0"/>
                <a:cs typeface="Times New Roman" panose="02020603050405020304" pitchFamily="18" charset="0"/>
              </a:rPr>
              <a:t>avoid instantaneous ignition on exposure to air</a:t>
            </a:r>
            <a:r>
              <a:rPr lang="en-US" sz="3000" dirty="0">
                <a:latin typeface="Times New Roman" panose="02020603050405020304" pitchFamily="18" charset="0"/>
                <a:cs typeface="Times New Roman" panose="02020603050405020304" pitchFamily="18" charset="0"/>
              </a:rPr>
              <a:t>. Compacts of zirconium </a:t>
            </a:r>
            <a:r>
              <a:rPr lang="en-US" sz="3000" dirty="0" smtClean="0">
                <a:latin typeface="Times New Roman" panose="02020603050405020304" pitchFamily="18" charset="0"/>
                <a:cs typeface="Times New Roman" panose="02020603050405020304" pitchFamily="18" charset="0"/>
              </a:rPr>
              <a:t>powder produced </a:t>
            </a:r>
            <a:r>
              <a:rPr lang="en-US" sz="3000" dirty="0">
                <a:latin typeface="Times New Roman" panose="02020603050405020304" pitchFamily="18" charset="0"/>
                <a:cs typeface="Times New Roman" panose="02020603050405020304" pitchFamily="18" charset="0"/>
              </a:rPr>
              <a:t>from the hydride can be sintered nearly to full density. </a:t>
            </a:r>
            <a:r>
              <a:rPr lang="en-US" sz="3000" b="1" i="1" dirty="0">
                <a:solidFill>
                  <a:srgbClr val="00CCFF"/>
                </a:solidFill>
                <a:latin typeface="Times New Roman" panose="02020603050405020304" pitchFamily="18" charset="0"/>
                <a:cs typeface="Times New Roman" panose="02020603050405020304" pitchFamily="18" charset="0"/>
              </a:rPr>
              <a:t>Tantalum hydride</a:t>
            </a:r>
            <a:r>
              <a:rPr lang="en-US" sz="3000" dirty="0" smtClean="0">
                <a:latin typeface="Times New Roman" panose="02020603050405020304" pitchFamily="18" charset="0"/>
                <a:cs typeface="Times New Roman" panose="02020603050405020304" pitchFamily="18" charset="0"/>
              </a:rPr>
              <a:t> </a:t>
            </a:r>
            <a:r>
              <a:rPr lang="en-US" sz="3000" dirty="0">
                <a:latin typeface="Times New Roman" panose="02020603050405020304" pitchFamily="18" charset="0"/>
                <a:cs typeface="Times New Roman" panose="02020603050405020304" pitchFamily="18" charset="0"/>
              </a:rPr>
              <a:t>powder is of some importance in obtaining very </a:t>
            </a:r>
            <a:r>
              <a:rPr lang="en-US" sz="3000" b="1" i="1" dirty="0">
                <a:solidFill>
                  <a:srgbClr val="00CCFF"/>
                </a:solidFill>
                <a:latin typeface="Times New Roman" panose="02020603050405020304" pitchFamily="18" charset="0"/>
                <a:cs typeface="Times New Roman" panose="02020603050405020304" pitchFamily="18" charset="0"/>
              </a:rPr>
              <a:t>pure tantalum carbide </a:t>
            </a:r>
            <a:r>
              <a:rPr lang="en-US" sz="3000" dirty="0" smtClean="0">
                <a:latin typeface="Times New Roman" panose="02020603050405020304" pitchFamily="18" charset="0"/>
                <a:cs typeface="Times New Roman" panose="02020603050405020304" pitchFamily="18" charset="0"/>
              </a:rPr>
              <a:t>powder </a:t>
            </a:r>
            <a:r>
              <a:rPr lang="en-US" sz="3000" dirty="0">
                <a:latin typeface="Times New Roman" panose="02020603050405020304" pitchFamily="18" charset="0"/>
                <a:cs typeface="Times New Roman" panose="02020603050405020304" pitchFamily="18" charset="0"/>
              </a:rPr>
              <a:t>by </a:t>
            </a:r>
            <a:r>
              <a:rPr lang="en-US" sz="3000" dirty="0" smtClean="0">
                <a:latin typeface="Times New Roman" panose="02020603050405020304" pitchFamily="18" charset="0"/>
                <a:cs typeface="Times New Roman" panose="02020603050405020304" pitchFamily="18" charset="0"/>
              </a:rPr>
              <a:t>carburization</a:t>
            </a:r>
            <a:r>
              <a:rPr lang="en-US" sz="3000" dirty="0">
                <a:latin typeface="Times New Roman" panose="02020603050405020304" pitchFamily="18" charset="0"/>
                <a:cs typeface="Times New Roman" panose="02020603050405020304" pitchFamily="18" charset="0"/>
              </a:rPr>
              <a:t>, using carbon black. The hydride can be </a:t>
            </a:r>
            <a:r>
              <a:rPr lang="en-US" sz="3000" b="1" i="1" dirty="0">
                <a:solidFill>
                  <a:srgbClr val="00CCFF"/>
                </a:solidFill>
                <a:latin typeface="Times New Roman" panose="02020603050405020304" pitchFamily="18" charset="0"/>
                <a:cs typeface="Times New Roman" panose="02020603050405020304" pitchFamily="18" charset="0"/>
              </a:rPr>
              <a:t>economically obtained from Ta scrap or waste materials</a:t>
            </a:r>
            <a:r>
              <a:rPr lang="en-US" sz="3000" dirty="0" smtClean="0">
                <a:latin typeface="Times New Roman" panose="02020603050405020304" pitchFamily="18" charset="0"/>
                <a:cs typeface="Times New Roman" panose="02020603050405020304" pitchFamily="18" charset="0"/>
              </a:rPr>
              <a:t>. </a:t>
            </a:r>
            <a:r>
              <a:rPr lang="en-US" sz="3000" b="1" i="1" dirty="0" smtClean="0">
                <a:solidFill>
                  <a:srgbClr val="FF0066"/>
                </a:solidFill>
                <a:latin typeface="Times New Roman" panose="02020603050405020304" pitchFamily="18" charset="0"/>
                <a:cs typeface="Times New Roman" panose="02020603050405020304" pitchFamily="18" charset="0"/>
              </a:rPr>
              <a:t>The </a:t>
            </a:r>
            <a:r>
              <a:rPr lang="en-US" sz="3000" b="1" i="1" dirty="0">
                <a:solidFill>
                  <a:srgbClr val="FF0066"/>
                </a:solidFill>
                <a:latin typeface="Times New Roman" panose="02020603050405020304" pitchFamily="18" charset="0"/>
                <a:cs typeface="Times New Roman" panose="02020603050405020304" pitchFamily="18" charset="0"/>
              </a:rPr>
              <a:t>hydride-</a:t>
            </a:r>
            <a:r>
              <a:rPr lang="en-US" sz="3000" b="1" i="1" dirty="0" err="1">
                <a:solidFill>
                  <a:srgbClr val="FF0066"/>
                </a:solidFill>
                <a:latin typeface="Times New Roman" panose="02020603050405020304" pitchFamily="18" charset="0"/>
                <a:cs typeface="Times New Roman" panose="02020603050405020304" pitchFamily="18" charset="0"/>
              </a:rPr>
              <a:t>dehydride</a:t>
            </a:r>
            <a:r>
              <a:rPr lang="en-US" sz="3000" b="1" i="1" dirty="0">
                <a:solidFill>
                  <a:srgbClr val="FF0066"/>
                </a:solidFill>
                <a:latin typeface="Times New Roman" panose="02020603050405020304" pitchFamily="18" charset="0"/>
                <a:cs typeface="Times New Roman" panose="02020603050405020304" pitchFamily="18" charset="0"/>
              </a:rPr>
              <a:t> process does not involve any purification of </a:t>
            </a:r>
            <a:r>
              <a:rPr lang="en-US" sz="3000" b="1" i="1" dirty="0" smtClean="0">
                <a:solidFill>
                  <a:srgbClr val="FF0066"/>
                </a:solidFill>
                <a:latin typeface="Times New Roman" panose="02020603050405020304" pitchFamily="18" charset="0"/>
                <a:cs typeface="Times New Roman" panose="02020603050405020304" pitchFamily="18" charset="0"/>
              </a:rPr>
              <a:t>the metal </a:t>
            </a:r>
            <a:r>
              <a:rPr lang="en-US" sz="3000" b="1" i="1" dirty="0">
                <a:solidFill>
                  <a:srgbClr val="FF0066"/>
                </a:solidFill>
                <a:latin typeface="Times New Roman" panose="02020603050405020304" pitchFamily="18" charset="0"/>
                <a:cs typeface="Times New Roman" panose="02020603050405020304" pitchFamily="18" charset="0"/>
              </a:rPr>
              <a:t>phase. On the contrary, an increase of oxygen and nitrogen can </a:t>
            </a:r>
            <a:r>
              <a:rPr lang="en-US" sz="3000" b="1" i="1" dirty="0" smtClean="0">
                <a:solidFill>
                  <a:srgbClr val="FF0066"/>
                </a:solidFill>
                <a:latin typeface="Times New Roman" panose="02020603050405020304" pitchFamily="18" charset="0"/>
                <a:cs typeface="Times New Roman" panose="02020603050405020304" pitchFamily="18" charset="0"/>
              </a:rPr>
              <a:t>be expected </a:t>
            </a:r>
            <a:r>
              <a:rPr lang="en-US" sz="3000" b="1" i="1" dirty="0">
                <a:solidFill>
                  <a:srgbClr val="FF0066"/>
                </a:solidFill>
                <a:latin typeface="Times New Roman" panose="02020603050405020304" pitchFamily="18" charset="0"/>
                <a:cs typeface="Times New Roman" panose="02020603050405020304" pitchFamily="18" charset="0"/>
              </a:rPr>
              <a:t>in the final metal powder, depending on the quality of hydrogen </a:t>
            </a:r>
            <a:r>
              <a:rPr lang="en-US" sz="3000" b="1" i="1" dirty="0" smtClean="0">
                <a:solidFill>
                  <a:srgbClr val="FF0066"/>
                </a:solidFill>
                <a:latin typeface="Times New Roman" panose="02020603050405020304" pitchFamily="18" charset="0"/>
                <a:cs typeface="Times New Roman" panose="02020603050405020304" pitchFamily="18" charset="0"/>
              </a:rPr>
              <a:t>and the </a:t>
            </a:r>
            <a:r>
              <a:rPr lang="en-US" sz="3000" b="1" i="1" dirty="0">
                <a:solidFill>
                  <a:srgbClr val="FF0066"/>
                </a:solidFill>
                <a:latin typeface="Times New Roman" panose="02020603050405020304" pitchFamily="18" charset="0"/>
                <a:cs typeface="Times New Roman" panose="02020603050405020304" pitchFamily="18" charset="0"/>
              </a:rPr>
              <a:t>vacuum system used.</a:t>
            </a:r>
            <a:endParaRPr lang="en-US" sz="3000" b="1" i="1" dirty="0" smtClean="0">
              <a:solidFill>
                <a:srgbClr val="FF0066"/>
              </a:solidFill>
              <a:latin typeface="Times New Roman" panose="02020603050405020304" pitchFamily="18" charset="0"/>
              <a:cs typeface="Times New Roman" panose="02020603050405020304" pitchFamily="18" charset="0"/>
            </a:endParaRPr>
          </a:p>
          <a:p>
            <a:pPr marL="0" indent="0" algn="just">
              <a:lnSpc>
                <a:spcPct val="170000"/>
              </a:lnSpc>
              <a:buNone/>
            </a:pPr>
            <a:endParaRPr lang="en-US" sz="2400" dirty="0" smtClean="0">
              <a:latin typeface="Times New Roman" panose="02020603050405020304" pitchFamily="18" charset="0"/>
              <a:cs typeface="Times New Roman" panose="02020603050405020304" pitchFamily="18" charset="0"/>
            </a:endParaRPr>
          </a:p>
          <a:p>
            <a:pPr marL="0" indent="0" algn="just">
              <a:lnSpc>
                <a:spcPct val="170000"/>
              </a:lnSpc>
              <a:buNone/>
            </a:pP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83</a:t>
            </a:fld>
            <a:endParaRPr lang="fa-IR" dirty="0"/>
          </a:p>
        </p:txBody>
      </p:sp>
    </p:spTree>
    <p:extLst>
      <p:ext uri="{BB962C8B-B14F-4D97-AF65-F5344CB8AC3E}">
        <p14:creationId xmlns:p14="http://schemas.microsoft.com/office/powerpoint/2010/main" val="154317239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720761"/>
            <a:ext cx="11759683" cy="6260951"/>
          </a:xfrm>
        </p:spPr>
        <p:txBody>
          <a:bodyPr>
            <a:normAutofit fontScale="70000" lnSpcReduction="20000"/>
          </a:bodyPr>
          <a:lstStyle/>
          <a:p>
            <a:pPr marL="0" indent="0" algn="just">
              <a:lnSpc>
                <a:spcPct val="160000"/>
              </a:lnSpc>
              <a:buNone/>
            </a:pPr>
            <a:r>
              <a:rPr lang="en-US" i="1" dirty="0">
                <a:latin typeface="Times New Roman" panose="02020603050405020304" pitchFamily="18" charset="0"/>
              </a:rPr>
              <a:t>Electrochemical </a:t>
            </a:r>
            <a:r>
              <a:rPr lang="en-US" i="1" dirty="0" smtClean="0">
                <a:latin typeface="Times New Roman" panose="02020603050405020304" pitchFamily="18" charset="0"/>
              </a:rPr>
              <a:t>Processes</a:t>
            </a:r>
          </a:p>
          <a:p>
            <a:pPr marL="0" indent="0" algn="just">
              <a:lnSpc>
                <a:spcPct val="160000"/>
              </a:lnSpc>
              <a:buNone/>
            </a:pPr>
            <a:r>
              <a:rPr lang="en-US" dirty="0">
                <a:latin typeface="Times New Roman" panose="02020603050405020304" pitchFamily="18" charset="0"/>
              </a:rPr>
              <a:t>Powder production by </a:t>
            </a:r>
            <a:r>
              <a:rPr lang="en-US" b="1" i="1" dirty="0">
                <a:solidFill>
                  <a:srgbClr val="00CC00"/>
                </a:solidFill>
                <a:latin typeface="Times New Roman" panose="02020603050405020304" pitchFamily="18" charset="0"/>
              </a:rPr>
              <a:t>electrolysis</a:t>
            </a:r>
            <a:r>
              <a:rPr lang="en-US" dirty="0">
                <a:latin typeface="Times New Roman" panose="02020603050405020304" pitchFamily="18" charset="0"/>
              </a:rPr>
              <a:t> is a </a:t>
            </a:r>
            <a:r>
              <a:rPr lang="en-US" sz="2900" b="1" i="1" dirty="0">
                <a:solidFill>
                  <a:srgbClr val="00CC00"/>
                </a:solidFill>
                <a:latin typeface="Times New Roman" panose="02020603050405020304" pitchFamily="18" charset="0"/>
              </a:rPr>
              <a:t>reduction process </a:t>
            </a:r>
            <a:r>
              <a:rPr lang="en-US" dirty="0">
                <a:latin typeface="Times New Roman" panose="02020603050405020304" pitchFamily="18" charset="0"/>
              </a:rPr>
              <a:t>in which the </a:t>
            </a:r>
            <a:r>
              <a:rPr lang="en-US" sz="2900" b="1" i="1" dirty="0">
                <a:solidFill>
                  <a:srgbClr val="00CC00"/>
                </a:solidFill>
                <a:latin typeface="Times New Roman" panose="02020603050405020304" pitchFamily="18" charset="0"/>
              </a:rPr>
              <a:t>metal ions </a:t>
            </a:r>
            <a:r>
              <a:rPr lang="en-US" dirty="0" smtClean="0">
                <a:latin typeface="Times New Roman" panose="02020603050405020304" pitchFamily="18" charset="0"/>
              </a:rPr>
              <a:t>are </a:t>
            </a:r>
            <a:r>
              <a:rPr lang="en-US" sz="2900" b="1" i="1" dirty="0">
                <a:solidFill>
                  <a:srgbClr val="00CC00"/>
                </a:solidFill>
                <a:latin typeface="Times New Roman" panose="02020603050405020304" pitchFamily="18" charset="0"/>
              </a:rPr>
              <a:t>neutralized by the </a:t>
            </a:r>
            <a:r>
              <a:rPr lang="en-US" sz="2900" b="1" i="1" dirty="0" err="1">
                <a:solidFill>
                  <a:srgbClr val="00CC00"/>
                </a:solidFill>
                <a:latin typeface="Times New Roman" panose="02020603050405020304" pitchFamily="18" charset="0"/>
              </a:rPr>
              <a:t>cathodic</a:t>
            </a:r>
            <a:r>
              <a:rPr lang="en-US" sz="2900" b="1" i="1" dirty="0">
                <a:solidFill>
                  <a:srgbClr val="00CC00"/>
                </a:solidFill>
                <a:latin typeface="Times New Roman" panose="02020603050405020304" pitchFamily="18" charset="0"/>
              </a:rPr>
              <a:t> current</a:t>
            </a:r>
            <a:r>
              <a:rPr lang="en-US" dirty="0">
                <a:latin typeface="Times New Roman" panose="02020603050405020304" pitchFamily="18" charset="0"/>
              </a:rPr>
              <a:t>. The </a:t>
            </a:r>
            <a:r>
              <a:rPr lang="en-US" sz="2900" b="1" i="1" dirty="0" err="1">
                <a:solidFill>
                  <a:srgbClr val="00CC00"/>
                </a:solidFill>
                <a:latin typeface="Times New Roman" panose="02020603050405020304" pitchFamily="18" charset="0"/>
              </a:rPr>
              <a:t>cathodic</a:t>
            </a:r>
            <a:r>
              <a:rPr lang="en-US" sz="2900" b="1" i="1" dirty="0">
                <a:solidFill>
                  <a:srgbClr val="00CC00"/>
                </a:solidFill>
                <a:latin typeface="Times New Roman" panose="02020603050405020304" pitchFamily="18" charset="0"/>
              </a:rPr>
              <a:t> potential </a:t>
            </a:r>
            <a:r>
              <a:rPr lang="en-US" dirty="0">
                <a:latin typeface="Times New Roman" panose="02020603050405020304" pitchFamily="18" charset="0"/>
              </a:rPr>
              <a:t>necessary </a:t>
            </a:r>
            <a:r>
              <a:rPr lang="en-US" dirty="0" smtClean="0">
                <a:latin typeface="Times New Roman" panose="02020603050405020304" pitchFamily="18" charset="0"/>
              </a:rPr>
              <a:t>for </a:t>
            </a:r>
            <a:r>
              <a:rPr lang="en-US" sz="2900" b="1" i="1" dirty="0">
                <a:solidFill>
                  <a:srgbClr val="00CC00"/>
                </a:solidFill>
                <a:latin typeface="Times New Roman" panose="02020603050405020304" pitchFamily="18" charset="0"/>
              </a:rPr>
              <a:t>deposition</a:t>
            </a:r>
            <a:r>
              <a:rPr lang="en-US" dirty="0" smtClean="0">
                <a:latin typeface="Times New Roman" panose="02020603050405020304" pitchFamily="18" charset="0"/>
              </a:rPr>
              <a:t> </a:t>
            </a:r>
            <a:r>
              <a:rPr lang="en-US" dirty="0">
                <a:latin typeface="Times New Roman" panose="02020603050405020304" pitchFamily="18" charset="0"/>
              </a:rPr>
              <a:t>depends on the </a:t>
            </a:r>
            <a:r>
              <a:rPr lang="en-US" sz="2900" b="1" i="1" dirty="0">
                <a:solidFill>
                  <a:srgbClr val="00CC00"/>
                </a:solidFill>
                <a:latin typeface="Times New Roman" panose="02020603050405020304" pitchFamily="18" charset="0"/>
              </a:rPr>
              <a:t>position of the metal in the electromotive series </a:t>
            </a:r>
            <a:r>
              <a:rPr lang="en-US" dirty="0" smtClean="0">
                <a:latin typeface="Times New Roman" panose="02020603050405020304" pitchFamily="18" charset="0"/>
              </a:rPr>
              <a:t>and on </a:t>
            </a:r>
            <a:r>
              <a:rPr lang="en-US" sz="2900" b="1" i="1" dirty="0">
                <a:solidFill>
                  <a:srgbClr val="00CC00"/>
                </a:solidFill>
                <a:latin typeface="Times New Roman" panose="02020603050405020304" pitchFamily="18" charset="0"/>
              </a:rPr>
              <a:t>special inhibiting electrode </a:t>
            </a:r>
            <a:r>
              <a:rPr lang="en-US" dirty="0">
                <a:latin typeface="Times New Roman" panose="02020603050405020304" pitchFamily="18" charset="0"/>
              </a:rPr>
              <a:t>processes, which can produce a </a:t>
            </a:r>
            <a:r>
              <a:rPr lang="en-US" sz="2900" b="1" i="1" dirty="0">
                <a:solidFill>
                  <a:srgbClr val="00CC00"/>
                </a:solidFill>
                <a:latin typeface="Times New Roman" panose="02020603050405020304" pitchFamily="18" charset="0"/>
              </a:rPr>
              <a:t>voltage </a:t>
            </a:r>
            <a:r>
              <a:rPr lang="en-US" dirty="0" smtClean="0">
                <a:latin typeface="Times New Roman" panose="02020603050405020304" pitchFamily="18" charset="0"/>
              </a:rPr>
              <a:t>surge necessary </a:t>
            </a:r>
            <a:r>
              <a:rPr lang="en-US" dirty="0">
                <a:latin typeface="Times New Roman" panose="02020603050405020304" pitchFamily="18" charset="0"/>
              </a:rPr>
              <a:t>for deposition. Whenever possible the process is carried out in </a:t>
            </a:r>
            <a:r>
              <a:rPr lang="en-US" b="1" i="1" dirty="0" smtClean="0">
                <a:solidFill>
                  <a:srgbClr val="00CC00"/>
                </a:solidFill>
                <a:latin typeface="Times New Roman" panose="02020603050405020304" pitchFamily="18" charset="0"/>
              </a:rPr>
              <a:t>aqueous solutions </a:t>
            </a:r>
            <a:r>
              <a:rPr lang="en-US" b="1" i="1" dirty="0">
                <a:solidFill>
                  <a:srgbClr val="00CC00"/>
                </a:solidFill>
                <a:latin typeface="Times New Roman" panose="02020603050405020304" pitchFamily="18" charset="0"/>
              </a:rPr>
              <a:t>(e.g. for Cu, Fe, Ni, Co, Zn, </a:t>
            </a:r>
            <a:r>
              <a:rPr lang="en-US" b="1" i="1" dirty="0" err="1">
                <a:solidFill>
                  <a:srgbClr val="00CC00"/>
                </a:solidFill>
                <a:latin typeface="Times New Roman" panose="02020603050405020304" pitchFamily="18" charset="0"/>
              </a:rPr>
              <a:t>etc</a:t>
            </a:r>
            <a:r>
              <a:rPr lang="en-US" dirty="0">
                <a:latin typeface="Times New Roman" panose="02020603050405020304" pitchFamily="18" charset="0"/>
              </a:rPr>
              <a:t>). </a:t>
            </a:r>
            <a:r>
              <a:rPr lang="en-US" sz="2900" b="1" i="1" dirty="0">
                <a:solidFill>
                  <a:srgbClr val="00CC00"/>
                </a:solidFill>
                <a:latin typeface="Times New Roman" panose="02020603050405020304" pitchFamily="18" charset="0"/>
              </a:rPr>
              <a:t>Highly reactive metals (e.g. Be, Ta, </a:t>
            </a:r>
            <a:r>
              <a:rPr lang="en-US" sz="2900" b="1" i="1" dirty="0" err="1">
                <a:solidFill>
                  <a:srgbClr val="00CC00"/>
                </a:solidFill>
                <a:latin typeface="Times New Roman" panose="02020603050405020304" pitchFamily="18" charset="0"/>
              </a:rPr>
              <a:t>Nb</a:t>
            </a:r>
            <a:r>
              <a:rPr lang="en-US" sz="2900" b="1" i="1" dirty="0">
                <a:solidFill>
                  <a:srgbClr val="00CC00"/>
                </a:solidFill>
                <a:latin typeface="Times New Roman" panose="02020603050405020304" pitchFamily="18" charset="0"/>
              </a:rPr>
              <a:t>, </a:t>
            </a:r>
            <a:r>
              <a:rPr lang="en-US" sz="2900" b="1" i="1" dirty="0" err="1">
                <a:solidFill>
                  <a:srgbClr val="00CC00"/>
                </a:solidFill>
                <a:latin typeface="Times New Roman" panose="02020603050405020304" pitchFamily="18" charset="0"/>
              </a:rPr>
              <a:t>Th</a:t>
            </a:r>
            <a:r>
              <a:rPr lang="en-US" sz="2900" b="1" i="1" dirty="0">
                <a:solidFill>
                  <a:srgbClr val="00CC00"/>
                </a:solidFill>
                <a:latin typeface="Times New Roman" panose="02020603050405020304" pitchFamily="18" charset="0"/>
              </a:rPr>
              <a:t>, etc.) which form highly stable oxides, have to be deposited from molten salt electrolytes.</a:t>
            </a:r>
            <a:r>
              <a:rPr lang="en-US" dirty="0">
                <a:latin typeface="Times New Roman" panose="02020603050405020304" pitchFamily="18" charset="0"/>
              </a:rPr>
              <a:t> While </a:t>
            </a:r>
            <a:r>
              <a:rPr lang="en-US" b="1" i="1" dirty="0">
                <a:solidFill>
                  <a:srgbClr val="CC00CC"/>
                </a:solidFill>
                <a:latin typeface="Times New Roman" panose="02020603050405020304" pitchFamily="18" charset="0"/>
              </a:rPr>
              <a:t>aqueous solutions are employed at slightly </a:t>
            </a:r>
            <a:r>
              <a:rPr lang="en-US" b="1" i="1" dirty="0" smtClean="0">
                <a:solidFill>
                  <a:srgbClr val="CC00CC"/>
                </a:solidFill>
                <a:latin typeface="Times New Roman" panose="02020603050405020304" pitchFamily="18" charset="0"/>
              </a:rPr>
              <a:t>elevated </a:t>
            </a:r>
            <a:r>
              <a:rPr lang="en-US" b="1" i="1" dirty="0">
                <a:solidFill>
                  <a:srgbClr val="CC00CC"/>
                </a:solidFill>
                <a:latin typeface="Times New Roman" panose="02020603050405020304" pitchFamily="18" charset="0"/>
              </a:rPr>
              <a:t>temperatures </a:t>
            </a:r>
            <a:r>
              <a:rPr lang="en-US" dirty="0">
                <a:latin typeface="Times New Roman" panose="02020603050405020304" pitchFamily="18" charset="0"/>
              </a:rPr>
              <a:t>(up to 60°C) the </a:t>
            </a:r>
            <a:r>
              <a:rPr lang="en-US" sz="2900" b="1" i="1" dirty="0">
                <a:solidFill>
                  <a:srgbClr val="CC00CC"/>
                </a:solidFill>
                <a:latin typeface="Times New Roman" panose="02020603050405020304" pitchFamily="18" charset="0"/>
              </a:rPr>
              <a:t>molten salt process needs higher temperatures</a:t>
            </a:r>
            <a:r>
              <a:rPr lang="en-US" dirty="0" smtClean="0">
                <a:latin typeface="Times New Roman" panose="02020603050405020304" pitchFamily="18" charset="0"/>
              </a:rPr>
              <a:t>, depending </a:t>
            </a:r>
            <a:r>
              <a:rPr lang="en-US" dirty="0">
                <a:latin typeface="Times New Roman" panose="02020603050405020304" pitchFamily="18" charset="0"/>
              </a:rPr>
              <a:t>on the </a:t>
            </a:r>
            <a:r>
              <a:rPr lang="en-US" sz="2900" b="1" i="1" dirty="0">
                <a:solidFill>
                  <a:srgbClr val="CC00CC"/>
                </a:solidFill>
                <a:latin typeface="Times New Roman" panose="02020603050405020304" pitchFamily="18" charset="0"/>
              </a:rPr>
              <a:t>melting point of suitable (binary or ternary) salt eutectics </a:t>
            </a:r>
            <a:r>
              <a:rPr lang="en-US" dirty="0" smtClean="0">
                <a:latin typeface="Times New Roman" panose="02020603050405020304" pitchFamily="18" charset="0"/>
              </a:rPr>
              <a:t>which </a:t>
            </a:r>
            <a:r>
              <a:rPr lang="en-US" dirty="0">
                <a:latin typeface="Times New Roman" panose="02020603050405020304" pitchFamily="18" charset="0"/>
              </a:rPr>
              <a:t>should contain a reasonable concentration of the metal to </a:t>
            </a:r>
            <a:r>
              <a:rPr lang="en-US" dirty="0" smtClean="0">
                <a:latin typeface="Times New Roman" panose="02020603050405020304" pitchFamily="18" charset="0"/>
              </a:rPr>
              <a:t>be deposited</a:t>
            </a:r>
            <a:r>
              <a:rPr lang="en-US" dirty="0">
                <a:latin typeface="Times New Roman" panose="02020603050405020304" pitchFamily="18" charset="0"/>
              </a:rPr>
              <a:t>. </a:t>
            </a:r>
            <a:r>
              <a:rPr lang="en-US" b="1" i="1" dirty="0">
                <a:solidFill>
                  <a:srgbClr val="00CCFF"/>
                </a:solidFill>
                <a:latin typeface="Times New Roman" panose="02020603050405020304" pitchFamily="18" charset="0"/>
              </a:rPr>
              <a:t>The powder can be obtained directly or indirectly, the latter </a:t>
            </a:r>
            <a:r>
              <a:rPr lang="en-US" b="1" i="1" dirty="0" smtClean="0">
                <a:solidFill>
                  <a:srgbClr val="00CCFF"/>
                </a:solidFill>
                <a:latin typeface="Times New Roman" panose="02020603050405020304" pitchFamily="18" charset="0"/>
              </a:rPr>
              <a:t>by milling </a:t>
            </a:r>
            <a:r>
              <a:rPr lang="en-US" b="1" i="1" dirty="0">
                <a:solidFill>
                  <a:srgbClr val="00CCFF"/>
                </a:solidFill>
                <a:latin typeface="Times New Roman" panose="02020603050405020304" pitchFamily="18" charset="0"/>
              </a:rPr>
              <a:t>of the often hydrogen-</a:t>
            </a:r>
            <a:r>
              <a:rPr lang="en-US" b="1" i="1" dirty="0" err="1">
                <a:solidFill>
                  <a:srgbClr val="00CCFF"/>
                </a:solidFill>
                <a:latin typeface="Times New Roman" panose="02020603050405020304" pitchFamily="18" charset="0"/>
              </a:rPr>
              <a:t>embrittled</a:t>
            </a:r>
            <a:r>
              <a:rPr lang="en-US" b="1" i="1" dirty="0">
                <a:solidFill>
                  <a:srgbClr val="00CCFF"/>
                </a:solidFill>
                <a:latin typeface="Times New Roman" panose="02020603050405020304" pitchFamily="18" charset="0"/>
              </a:rPr>
              <a:t> </a:t>
            </a:r>
            <a:r>
              <a:rPr lang="en-US" b="1" i="1" dirty="0" smtClean="0">
                <a:solidFill>
                  <a:srgbClr val="00CCFF"/>
                </a:solidFill>
                <a:latin typeface="Times New Roman" panose="02020603050405020304" pitchFamily="18" charset="0"/>
              </a:rPr>
              <a:t>deposits. </a:t>
            </a:r>
            <a:r>
              <a:rPr lang="en-US" dirty="0" smtClean="0">
                <a:latin typeface="Times New Roman" panose="02020603050405020304" pitchFamily="18" charset="0"/>
              </a:rPr>
              <a:t>The </a:t>
            </a:r>
            <a:r>
              <a:rPr lang="en-US" dirty="0">
                <a:latin typeface="Times New Roman" panose="02020603050405020304" pitchFamily="18" charset="0"/>
              </a:rPr>
              <a:t>main </a:t>
            </a:r>
            <a:r>
              <a:rPr lang="en-US" sz="2900" b="1" i="1" dirty="0">
                <a:solidFill>
                  <a:srgbClr val="00CCFF"/>
                </a:solidFill>
                <a:latin typeface="Times New Roman" panose="02020603050405020304" pitchFamily="18" charset="0"/>
              </a:rPr>
              <a:t>process parameters </a:t>
            </a:r>
            <a:r>
              <a:rPr lang="en-US" dirty="0">
                <a:latin typeface="Times New Roman" panose="02020603050405020304" pitchFamily="18" charset="0"/>
              </a:rPr>
              <a:t>to be considered are: </a:t>
            </a:r>
            <a:r>
              <a:rPr lang="en-US" sz="2900" b="1" i="1" dirty="0">
                <a:solidFill>
                  <a:srgbClr val="00CCFF"/>
                </a:solidFill>
                <a:latin typeface="Times New Roman" panose="02020603050405020304" pitchFamily="18" charset="0"/>
              </a:rPr>
              <a:t>metal ion concentration, electrolyte conductivity, temperature, voltage, current density and bath circulation, </a:t>
            </a:r>
            <a:r>
              <a:rPr lang="en-US" dirty="0" smtClean="0">
                <a:latin typeface="Times New Roman" panose="02020603050405020304" pitchFamily="18" charset="0"/>
              </a:rPr>
              <a:t>and</a:t>
            </a:r>
            <a:r>
              <a:rPr lang="en-US" dirty="0">
                <a:latin typeface="Times New Roman" panose="02020603050405020304" pitchFamily="18" charset="0"/>
              </a:rPr>
              <a:t>, in special cases, the addition of </a:t>
            </a:r>
            <a:r>
              <a:rPr lang="en-US" sz="2900" b="1" i="1" dirty="0">
                <a:solidFill>
                  <a:srgbClr val="00CCFF"/>
                </a:solidFill>
                <a:latin typeface="Times New Roman" panose="02020603050405020304" pitchFamily="18" charset="0"/>
              </a:rPr>
              <a:t>colloids</a:t>
            </a:r>
            <a:r>
              <a:rPr lang="en-US" dirty="0">
                <a:latin typeface="Times New Roman" panose="02020603050405020304" pitchFamily="18" charset="0"/>
              </a:rPr>
              <a:t> in order to </a:t>
            </a:r>
            <a:r>
              <a:rPr lang="en-US" sz="2900" b="1" i="1" dirty="0">
                <a:solidFill>
                  <a:srgbClr val="00CCFF"/>
                </a:solidFill>
                <a:latin typeface="Times New Roman" panose="02020603050405020304" pitchFamily="18" charset="0"/>
              </a:rPr>
              <a:t>inhibit the growth of nuclei.</a:t>
            </a:r>
            <a:r>
              <a:rPr lang="en-US" dirty="0">
                <a:latin typeface="Times New Roman" panose="02020603050405020304" pitchFamily="18" charset="0"/>
              </a:rPr>
              <a:t> </a:t>
            </a:r>
            <a:r>
              <a:rPr lang="en-US" b="1" i="1" dirty="0">
                <a:solidFill>
                  <a:srgbClr val="0033CC"/>
                </a:solidFill>
                <a:latin typeface="Times New Roman" panose="02020603050405020304" pitchFamily="18" charset="0"/>
              </a:rPr>
              <a:t>In aqueous solutions, low temperature and high current </a:t>
            </a:r>
            <a:r>
              <a:rPr lang="en-US" b="1" i="1" dirty="0" smtClean="0">
                <a:solidFill>
                  <a:srgbClr val="0033CC"/>
                </a:solidFill>
                <a:latin typeface="Times New Roman" panose="02020603050405020304" pitchFamily="18" charset="0"/>
              </a:rPr>
              <a:t>density facilitate </a:t>
            </a:r>
            <a:r>
              <a:rPr lang="en-US" b="1" i="1" dirty="0">
                <a:solidFill>
                  <a:srgbClr val="0033CC"/>
                </a:solidFill>
                <a:latin typeface="Times New Roman" panose="02020603050405020304" pitchFamily="18" charset="0"/>
              </a:rPr>
              <a:t>the precipitation of powder rather than larger deposits.</a:t>
            </a:r>
            <a:endParaRPr lang="en-US" sz="2400" b="1" i="1" dirty="0" smtClean="0">
              <a:solidFill>
                <a:srgbClr val="0033CC"/>
              </a:solidFill>
              <a:latin typeface="Times New Roman" panose="02020603050405020304" pitchFamily="18" charset="0"/>
              <a:cs typeface="+mj-cs"/>
            </a:endParaRPr>
          </a:p>
          <a:p>
            <a:pPr marL="0" indent="0" algn="just">
              <a:lnSpc>
                <a:spcPct val="160000"/>
              </a:lnSpc>
              <a:buNone/>
            </a:pPr>
            <a:endParaRPr lang="en-US" sz="2400" dirty="0" smtClean="0">
              <a:latin typeface="Times New Roman" panose="02020603050405020304" pitchFamily="18" charset="0"/>
              <a:cs typeface="+mj-cs"/>
            </a:endParaRPr>
          </a:p>
          <a:p>
            <a:pPr marL="0" indent="0" algn="just">
              <a:lnSpc>
                <a:spcPct val="160000"/>
              </a:lnSpc>
              <a:buNone/>
            </a:pPr>
            <a:endParaRPr lang="en-US" sz="24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84</a:t>
            </a:fld>
            <a:endParaRPr lang="fa-IR" dirty="0"/>
          </a:p>
        </p:txBody>
      </p:sp>
    </p:spTree>
    <p:extLst>
      <p:ext uri="{BB962C8B-B14F-4D97-AF65-F5344CB8AC3E}">
        <p14:creationId xmlns:p14="http://schemas.microsoft.com/office/powerpoint/2010/main" val="145738072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335859"/>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82879" y="597049"/>
            <a:ext cx="11759683" cy="6384664"/>
          </a:xfrm>
        </p:spPr>
        <p:txBody>
          <a:bodyPr>
            <a:normAutofit fontScale="62500" lnSpcReduction="20000"/>
          </a:bodyPr>
          <a:lstStyle/>
          <a:p>
            <a:pPr marL="0" indent="0" algn="just">
              <a:lnSpc>
                <a:spcPct val="170000"/>
              </a:lnSpc>
              <a:buNone/>
            </a:pPr>
            <a:r>
              <a:rPr lang="en-US" sz="3200" dirty="0">
                <a:latin typeface="Times New Roman" panose="02020603050405020304" pitchFamily="18" charset="0"/>
                <a:cs typeface="Times New Roman" panose="02020603050405020304" pitchFamily="18" charset="0"/>
              </a:rPr>
              <a:t>CERAMIC </a:t>
            </a:r>
            <a:r>
              <a:rPr lang="en-US" sz="3200" dirty="0" smtClean="0">
                <a:latin typeface="Times New Roman" panose="02020603050405020304" pitchFamily="18" charset="0"/>
                <a:cs typeface="Times New Roman" panose="02020603050405020304" pitchFamily="18" charset="0"/>
              </a:rPr>
              <a:t>POWDERS</a:t>
            </a:r>
          </a:p>
          <a:p>
            <a:pPr marL="0" indent="0" algn="just">
              <a:lnSpc>
                <a:spcPct val="170000"/>
              </a:lnSpc>
              <a:buNone/>
            </a:pPr>
            <a:r>
              <a:rPr lang="en-US" sz="3200" dirty="0">
                <a:latin typeface="Times New Roman" panose="02020603050405020304" pitchFamily="18" charset="0"/>
                <a:cs typeface="Times New Roman" panose="02020603050405020304" pitchFamily="18" charset="0"/>
              </a:rPr>
              <a:t>Since the boundaries between powder metallurgy and ceramics are no </a:t>
            </a:r>
            <a:r>
              <a:rPr lang="en-US" sz="3200" dirty="0" smtClean="0">
                <a:latin typeface="Times New Roman" panose="02020603050405020304" pitchFamily="18" charset="0"/>
                <a:cs typeface="Times New Roman" panose="02020603050405020304" pitchFamily="18" charset="0"/>
              </a:rPr>
              <a:t>longer strictly </a:t>
            </a:r>
            <a:r>
              <a:rPr lang="en-US" sz="3200" dirty="0">
                <a:latin typeface="Times New Roman" panose="02020603050405020304" pitchFamily="18" charset="0"/>
                <a:cs typeface="Times New Roman" panose="02020603050405020304" pitchFamily="18" charset="0"/>
              </a:rPr>
              <a:t>defined, some information on ceramic powders is useful in the </a:t>
            </a:r>
            <a:r>
              <a:rPr lang="en-US" sz="3200" dirty="0" smtClean="0">
                <a:latin typeface="Times New Roman" panose="02020603050405020304" pitchFamily="18" charset="0"/>
                <a:cs typeface="Times New Roman" panose="02020603050405020304" pitchFamily="18" charset="0"/>
              </a:rPr>
              <a:t>context of </a:t>
            </a:r>
            <a:r>
              <a:rPr lang="en-US" sz="3200" dirty="0">
                <a:latin typeface="Times New Roman" panose="02020603050405020304" pitchFamily="18" charset="0"/>
                <a:cs typeface="Times New Roman" panose="02020603050405020304" pitchFamily="18" charset="0"/>
              </a:rPr>
              <a:t>powder metallurgy. This applies mainly to advanced ceramics. While for </a:t>
            </a:r>
            <a:r>
              <a:rPr lang="en-US" sz="3200" dirty="0" smtClean="0">
                <a:latin typeface="Times New Roman" panose="02020603050405020304" pitchFamily="18" charset="0"/>
                <a:cs typeface="Times New Roman" panose="02020603050405020304" pitchFamily="18" charset="0"/>
              </a:rPr>
              <a:t>the </a:t>
            </a:r>
            <a:r>
              <a:rPr lang="en-US" sz="3200" b="1" i="1" dirty="0" smtClean="0">
                <a:solidFill>
                  <a:srgbClr val="0033CC"/>
                </a:solidFill>
                <a:latin typeface="Times New Roman" panose="02020603050405020304" pitchFamily="18" charset="0"/>
                <a:cs typeface="Times New Roman" panose="02020603050405020304" pitchFamily="18" charset="0"/>
              </a:rPr>
              <a:t>traditional </a:t>
            </a:r>
            <a:r>
              <a:rPr lang="en-US" sz="3200" b="1" i="1" dirty="0">
                <a:solidFill>
                  <a:srgbClr val="0033CC"/>
                </a:solidFill>
                <a:latin typeface="Times New Roman" panose="02020603050405020304" pitchFamily="18" charset="0"/>
                <a:cs typeface="Times New Roman" panose="02020603050405020304" pitchFamily="18" charset="0"/>
              </a:rPr>
              <a:t>silicate ceramics </a:t>
            </a:r>
            <a:r>
              <a:rPr lang="en-US" sz="3200" dirty="0">
                <a:latin typeface="Times New Roman" panose="02020603050405020304" pitchFamily="18" charset="0"/>
                <a:cs typeface="Times New Roman" panose="02020603050405020304" pitchFamily="18" charset="0"/>
              </a:rPr>
              <a:t>in general use are </a:t>
            </a:r>
            <a:r>
              <a:rPr lang="en-US" sz="3200" b="1" i="1" dirty="0">
                <a:solidFill>
                  <a:srgbClr val="0033CC"/>
                </a:solidFill>
                <a:latin typeface="Times New Roman" panose="02020603050405020304" pitchFamily="18" charset="0"/>
                <a:cs typeface="Times New Roman" panose="02020603050405020304" pitchFamily="18" charset="0"/>
              </a:rPr>
              <a:t>natural raw materials </a:t>
            </a:r>
            <a:r>
              <a:rPr lang="en-US" sz="3200" dirty="0">
                <a:latin typeface="Times New Roman" panose="02020603050405020304" pitchFamily="18" charset="0"/>
                <a:cs typeface="Times New Roman" panose="02020603050405020304" pitchFamily="18" charset="0"/>
              </a:rPr>
              <a:t>(</a:t>
            </a:r>
            <a:r>
              <a:rPr lang="en-US" sz="3200" b="1" i="1" dirty="0">
                <a:solidFill>
                  <a:srgbClr val="0033CC"/>
                </a:solidFill>
                <a:latin typeface="Times New Roman" panose="02020603050405020304" pitchFamily="18" charset="0"/>
                <a:cs typeface="Times New Roman" panose="02020603050405020304" pitchFamily="18" charset="0"/>
              </a:rPr>
              <a:t>clay, kaolin</a:t>
            </a:r>
            <a:r>
              <a:rPr lang="en-US" sz="3200" dirty="0" smtClean="0">
                <a:latin typeface="Times New Roman" panose="02020603050405020304" pitchFamily="18" charset="0"/>
                <a:cs typeface="Times New Roman" panose="02020603050405020304" pitchFamily="18" charset="0"/>
              </a:rPr>
              <a:t>, etc</a:t>
            </a:r>
            <a:r>
              <a:rPr lang="en-US" sz="3200" dirty="0">
                <a:latin typeface="Times New Roman" panose="02020603050405020304" pitchFamily="18" charset="0"/>
                <a:cs typeface="Times New Roman" panose="02020603050405020304" pitchFamily="18" charset="0"/>
              </a:rPr>
              <a:t>.), the processing of advanced ceramics requires pure and </a:t>
            </a:r>
            <a:r>
              <a:rPr lang="en-US" sz="3200" dirty="0" smtClean="0">
                <a:latin typeface="Times New Roman" panose="02020603050405020304" pitchFamily="18" charset="0"/>
                <a:cs typeface="Times New Roman" panose="02020603050405020304" pitchFamily="18" charset="0"/>
              </a:rPr>
              <a:t>well-defined powders </a:t>
            </a:r>
            <a:r>
              <a:rPr lang="en-US" sz="3200" dirty="0">
                <a:latin typeface="Times New Roman" panose="02020603050405020304" pitchFamily="18" charset="0"/>
                <a:cs typeface="Times New Roman" panose="02020603050405020304" pitchFamily="18" charset="0"/>
              </a:rPr>
              <a:t>normally made synthetically. Also the manufacture of ceramic parts </a:t>
            </a:r>
            <a:r>
              <a:rPr lang="en-US" sz="3200" dirty="0" smtClean="0">
                <a:latin typeface="Times New Roman" panose="02020603050405020304" pitchFamily="18" charset="0"/>
                <a:cs typeface="Times New Roman" panose="02020603050405020304" pitchFamily="18" charset="0"/>
              </a:rPr>
              <a:t>is to </a:t>
            </a:r>
            <a:r>
              <a:rPr lang="en-US" sz="3200" dirty="0">
                <a:latin typeface="Times New Roman" panose="02020603050405020304" pitchFamily="18" charset="0"/>
                <a:cs typeface="Times New Roman" panose="02020603050405020304" pitchFamily="18" charset="0"/>
              </a:rPr>
              <a:t>some extent similar to powder </a:t>
            </a:r>
            <a:r>
              <a:rPr lang="en-US" sz="3200" dirty="0" smtClean="0">
                <a:latin typeface="Times New Roman" panose="02020603050405020304" pitchFamily="18" charset="0"/>
                <a:cs typeface="Times New Roman" panose="02020603050405020304" pitchFamily="18" charset="0"/>
              </a:rPr>
              <a:t>metal1urgy processing</a:t>
            </a:r>
            <a:r>
              <a:rPr lang="en-US" sz="3200" dirty="0">
                <a:latin typeface="Times New Roman" panose="02020603050405020304" pitchFamily="18" charset="0"/>
                <a:cs typeface="Times New Roman" panose="02020603050405020304" pitchFamily="18" charset="0"/>
              </a:rPr>
              <a:t>. It is convenient to </a:t>
            </a:r>
            <a:r>
              <a:rPr lang="en-US" sz="3200" dirty="0" smtClean="0">
                <a:latin typeface="Times New Roman" panose="02020603050405020304" pitchFamily="18" charset="0"/>
                <a:cs typeface="Times New Roman" panose="02020603050405020304" pitchFamily="18" charset="0"/>
              </a:rPr>
              <a:t>subdivide this </a:t>
            </a:r>
            <a:r>
              <a:rPr lang="en-US" sz="3200" dirty="0">
                <a:latin typeface="Times New Roman" panose="02020603050405020304" pitchFamily="18" charset="0"/>
                <a:cs typeface="Times New Roman" panose="02020603050405020304" pitchFamily="18" charset="0"/>
              </a:rPr>
              <a:t>field into </a:t>
            </a:r>
            <a:r>
              <a:rPr lang="en-US" sz="3200" b="1" i="1" dirty="0">
                <a:solidFill>
                  <a:srgbClr val="0033CC"/>
                </a:solidFill>
                <a:latin typeface="Times New Roman" panose="02020603050405020304" pitchFamily="18" charset="0"/>
                <a:cs typeface="Times New Roman" panose="02020603050405020304" pitchFamily="18" charset="0"/>
              </a:rPr>
              <a:t>oxide and non-oxide ceramics</a:t>
            </a:r>
            <a:r>
              <a:rPr lang="en-US" sz="3200" dirty="0" smtClean="0">
                <a:latin typeface="Times New Roman" panose="02020603050405020304" pitchFamily="18" charset="0"/>
                <a:cs typeface="Times New Roman" panose="02020603050405020304" pitchFamily="18" charset="0"/>
              </a:rPr>
              <a:t>. The </a:t>
            </a:r>
            <a:r>
              <a:rPr lang="en-US" sz="3200" b="1" i="1" dirty="0">
                <a:solidFill>
                  <a:srgbClr val="0033CC"/>
                </a:solidFill>
                <a:latin typeface="Times New Roman" panose="02020603050405020304" pitchFamily="18" charset="0"/>
                <a:cs typeface="Times New Roman" panose="02020603050405020304" pitchFamily="18" charset="0"/>
              </a:rPr>
              <a:t>synthesis of ceramic powders employs a wide variety of methods</a:t>
            </a: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yielding powders </a:t>
            </a:r>
            <a:r>
              <a:rPr lang="en-US" sz="3200" dirty="0">
                <a:latin typeface="Times New Roman" panose="02020603050405020304" pitchFamily="18" charset="0"/>
                <a:cs typeface="Times New Roman" panose="02020603050405020304" pitchFamily="18" charset="0"/>
              </a:rPr>
              <a:t>of very different particle size distribution and specific surface, </a:t>
            </a:r>
            <a:r>
              <a:rPr lang="en-US" sz="3200" dirty="0" smtClean="0">
                <a:latin typeface="Times New Roman" panose="02020603050405020304" pitchFamily="18" charset="0"/>
                <a:cs typeface="Times New Roman" panose="02020603050405020304" pitchFamily="18" charset="0"/>
              </a:rPr>
              <a:t>chemical and </a:t>
            </a:r>
            <a:r>
              <a:rPr lang="en-US" sz="3200" dirty="0">
                <a:latin typeface="Times New Roman" panose="02020603050405020304" pitchFamily="18" charset="0"/>
                <a:cs typeface="Times New Roman" panose="02020603050405020304" pitchFamily="18" charset="0"/>
              </a:rPr>
              <a:t>phase composition, purity, compactibility, </a:t>
            </a:r>
            <a:r>
              <a:rPr lang="en-US" sz="3200" dirty="0" err="1">
                <a:latin typeface="Times New Roman" panose="02020603050405020304" pitchFamily="18" charset="0"/>
                <a:cs typeface="Times New Roman" panose="02020603050405020304" pitchFamily="18" charset="0"/>
              </a:rPr>
              <a:t>sinterability</a:t>
            </a:r>
            <a:r>
              <a:rPr lang="en-US" sz="3200" dirty="0">
                <a:latin typeface="Times New Roman" panose="02020603050405020304" pitchFamily="18" charset="0"/>
                <a:cs typeface="Times New Roman" panose="02020603050405020304" pitchFamily="18" charset="0"/>
              </a:rPr>
              <a:t>, etc. </a:t>
            </a:r>
            <a:r>
              <a:rPr lang="en-US" sz="3200" b="1" i="1" dirty="0">
                <a:solidFill>
                  <a:srgbClr val="00CC00"/>
                </a:solidFill>
                <a:latin typeface="Times New Roman" panose="02020603050405020304" pitchFamily="18" charset="0"/>
                <a:cs typeface="Times New Roman" panose="02020603050405020304" pitchFamily="18" charset="0"/>
              </a:rPr>
              <a:t>Sinter </a:t>
            </a:r>
            <a:r>
              <a:rPr lang="en-US" sz="3200" b="1" i="1" dirty="0" smtClean="0">
                <a:solidFill>
                  <a:srgbClr val="00CC00"/>
                </a:solidFill>
                <a:latin typeface="Times New Roman" panose="02020603050405020304" pitchFamily="18" charset="0"/>
                <a:cs typeface="Times New Roman" panose="02020603050405020304" pitchFamily="18" charset="0"/>
              </a:rPr>
              <a:t>grade </a:t>
            </a:r>
            <a:r>
              <a:rPr lang="en-US" sz="3200" dirty="0" smtClean="0">
                <a:latin typeface="Times New Roman" panose="02020603050405020304" pitchFamily="18" charset="0"/>
                <a:cs typeface="Times New Roman" panose="02020603050405020304" pitchFamily="18" charset="0"/>
              </a:rPr>
              <a:t>powders </a:t>
            </a:r>
            <a:r>
              <a:rPr lang="en-US" sz="3200" dirty="0">
                <a:latin typeface="Times New Roman" panose="02020603050405020304" pitchFamily="18" charset="0"/>
                <a:cs typeface="Times New Roman" panose="02020603050405020304" pitchFamily="18" charset="0"/>
              </a:rPr>
              <a:t>for manufacturing </a:t>
            </a:r>
            <a:r>
              <a:rPr lang="en-US" sz="3200" b="1" i="1" dirty="0">
                <a:solidFill>
                  <a:srgbClr val="00CC00"/>
                </a:solidFill>
                <a:latin typeface="Times New Roman" panose="02020603050405020304" pitchFamily="18" charset="0"/>
                <a:cs typeface="Times New Roman" panose="02020603050405020304" pitchFamily="18" charset="0"/>
              </a:rPr>
              <a:t>dense, fine-grained parts </a:t>
            </a:r>
            <a:r>
              <a:rPr lang="en-US" sz="3200" dirty="0">
                <a:latin typeface="Times New Roman" panose="02020603050405020304" pitchFamily="18" charset="0"/>
                <a:cs typeface="Times New Roman" panose="02020603050405020304" pitchFamily="18" charset="0"/>
              </a:rPr>
              <a:t>must be produced in </a:t>
            </a:r>
            <a:r>
              <a:rPr lang="en-US" sz="3200" dirty="0" smtClean="0">
                <a:latin typeface="Times New Roman" panose="02020603050405020304" pitchFamily="18" charset="0"/>
                <a:cs typeface="Times New Roman" panose="02020603050405020304" pitchFamily="18" charset="0"/>
              </a:rPr>
              <a:t>the </a:t>
            </a:r>
            <a:r>
              <a:rPr lang="en-US" sz="3200" b="1" i="1" dirty="0">
                <a:solidFill>
                  <a:srgbClr val="00CC00"/>
                </a:solidFill>
                <a:latin typeface="Times New Roman" panose="02020603050405020304" pitchFamily="18" charset="0"/>
                <a:cs typeface="Times New Roman" panose="02020603050405020304" pitchFamily="18" charset="0"/>
              </a:rPr>
              <a:t>lower micron or even sub-micron range </a:t>
            </a:r>
            <a:r>
              <a:rPr lang="en-US" sz="3200" dirty="0">
                <a:latin typeface="Times New Roman" panose="02020603050405020304" pitchFamily="18" charset="0"/>
                <a:cs typeface="Times New Roman" panose="02020603050405020304" pitchFamily="18" charset="0"/>
              </a:rPr>
              <a:t>with </a:t>
            </a:r>
            <a:r>
              <a:rPr lang="en-US" sz="3200" b="1" i="1" dirty="0">
                <a:solidFill>
                  <a:srgbClr val="00CC00"/>
                </a:solidFill>
                <a:latin typeface="Times New Roman" panose="02020603050405020304" pitchFamily="18" charset="0"/>
                <a:cs typeface="Times New Roman" panose="02020603050405020304" pitchFamily="18" charset="0"/>
              </a:rPr>
              <a:t>specific surfaces </a:t>
            </a:r>
            <a:r>
              <a:rPr lang="en-US" sz="3200" dirty="0">
                <a:latin typeface="Times New Roman" panose="02020603050405020304" pitchFamily="18" charset="0"/>
                <a:cs typeface="Times New Roman" panose="02020603050405020304" pitchFamily="18" charset="0"/>
              </a:rPr>
              <a:t>between 5 and </a:t>
            </a:r>
            <a:r>
              <a:rPr lang="en-US" sz="3200" dirty="0" smtClean="0">
                <a:latin typeface="Times New Roman" panose="02020603050405020304" pitchFamily="18" charset="0"/>
                <a:cs typeface="Times New Roman" panose="02020603050405020304" pitchFamily="18" charset="0"/>
              </a:rPr>
              <a:t>15 m</a:t>
            </a:r>
            <a:r>
              <a:rPr lang="en-US" sz="3200" baseline="30000" dirty="0" smtClean="0">
                <a:latin typeface="Times New Roman" panose="02020603050405020304" pitchFamily="18" charset="0"/>
                <a:cs typeface="Times New Roman" panose="02020603050405020304" pitchFamily="18" charset="0"/>
              </a:rPr>
              <a:t>2</a:t>
            </a:r>
            <a:r>
              <a:rPr lang="en-US" sz="3200" dirty="0" smtClean="0">
                <a:latin typeface="Times New Roman" panose="02020603050405020304" pitchFamily="18" charset="0"/>
                <a:cs typeface="Times New Roman" panose="02020603050405020304" pitchFamily="18" charset="0"/>
              </a:rPr>
              <a:t>g</a:t>
            </a:r>
            <a:r>
              <a:rPr lang="en-US" sz="3200" baseline="30000" dirty="0">
                <a:latin typeface="Times New Roman" panose="02020603050405020304" pitchFamily="18" charset="0"/>
                <a:cs typeface="Times New Roman" panose="02020603050405020304" pitchFamily="18" charset="0"/>
              </a:rPr>
              <a:t>-1</a:t>
            </a:r>
            <a:r>
              <a:rPr lang="en-US" sz="3200" dirty="0" smtClean="0">
                <a:latin typeface="Times New Roman" panose="02020603050405020304" pitchFamily="18" charset="0"/>
                <a:cs typeface="Times New Roman" panose="02020603050405020304" pitchFamily="18" charset="0"/>
              </a:rPr>
              <a:t>or </a:t>
            </a:r>
            <a:r>
              <a:rPr lang="en-US" sz="3200" dirty="0">
                <a:latin typeface="Times New Roman" panose="02020603050405020304" pitchFamily="18" charset="0"/>
                <a:cs typeface="Times New Roman" panose="02020603050405020304" pitchFamily="18" charset="0"/>
              </a:rPr>
              <a:t>higher. Applications of coarser powders (</a:t>
            </a:r>
            <a:r>
              <a:rPr lang="en-US" sz="3200" dirty="0" smtClean="0">
                <a:latin typeface="Times New Roman" panose="02020603050405020304" pitchFamily="18" charset="0"/>
                <a:cs typeface="Times New Roman" panose="02020603050405020304" pitchFamily="18" charset="0"/>
              </a:rPr>
              <a:t>Al203</a:t>
            </a:r>
            <a:r>
              <a:rPr lang="en-US" sz="3200" dirty="0">
                <a:latin typeface="Times New Roman" panose="02020603050405020304" pitchFamily="18" charset="0"/>
                <a:cs typeface="Times New Roman" panose="02020603050405020304" pitchFamily="18" charset="0"/>
              </a:rPr>
              <a:t>, SiC) include </a:t>
            </a:r>
            <a:r>
              <a:rPr lang="en-US" sz="3200" dirty="0" smtClean="0">
                <a:latin typeface="Times New Roman" panose="02020603050405020304" pitchFamily="18" charset="0"/>
                <a:cs typeface="Times New Roman" panose="02020603050405020304" pitchFamily="18" charset="0"/>
              </a:rPr>
              <a:t>abrasives, </a:t>
            </a:r>
            <a:r>
              <a:rPr lang="es-ES" sz="3200" dirty="0" err="1" smtClean="0">
                <a:latin typeface="Times New Roman" panose="02020603050405020304" pitchFamily="18" charset="0"/>
                <a:cs typeface="Times New Roman" panose="02020603050405020304" pitchFamily="18" charset="0"/>
              </a:rPr>
              <a:t>refractories</a:t>
            </a:r>
            <a:r>
              <a:rPr lang="es-ES" sz="3200" dirty="0" smtClean="0">
                <a:latin typeface="Times New Roman" panose="02020603050405020304" pitchFamily="18" charset="0"/>
                <a:cs typeface="Times New Roman" panose="02020603050405020304" pitchFamily="18" charset="0"/>
              </a:rPr>
              <a:t> </a:t>
            </a:r>
            <a:r>
              <a:rPr lang="es-ES" sz="3200" dirty="0">
                <a:latin typeface="Times New Roman" panose="02020603050405020304" pitchFamily="18" charset="0"/>
                <a:cs typeface="Times New Roman" panose="02020603050405020304" pitchFamily="18" charset="0"/>
              </a:rPr>
              <a:t>(Al203, </a:t>
            </a:r>
            <a:r>
              <a:rPr lang="es-ES" sz="3200" dirty="0" smtClean="0">
                <a:latin typeface="Times New Roman" panose="02020603050405020304" pitchFamily="18" charset="0"/>
                <a:cs typeface="Times New Roman" panose="02020603050405020304" pitchFamily="18" charset="0"/>
              </a:rPr>
              <a:t>Zr02, </a:t>
            </a:r>
            <a:r>
              <a:rPr lang="es-ES" sz="3200" dirty="0" err="1">
                <a:latin typeface="Times New Roman" panose="02020603050405020304" pitchFamily="18" charset="0"/>
                <a:cs typeface="Times New Roman" panose="02020603050405020304" pitchFamily="18" charset="0"/>
              </a:rPr>
              <a:t>MuIlite</a:t>
            </a:r>
            <a:r>
              <a:rPr lang="es-ES" sz="3200" dirty="0">
                <a:latin typeface="Times New Roman" panose="02020603050405020304" pitchFamily="18" charset="0"/>
                <a:cs typeface="Times New Roman" panose="02020603050405020304" pitchFamily="18" charset="0"/>
              </a:rPr>
              <a:t>), etc.</a:t>
            </a:r>
          </a:p>
          <a:p>
            <a:pPr marL="0" indent="0" algn="just">
              <a:lnSpc>
                <a:spcPct val="170000"/>
              </a:lnSpc>
              <a:buNone/>
            </a:pPr>
            <a:r>
              <a:rPr lang="en-US" sz="3200" dirty="0">
                <a:latin typeface="Times New Roman" panose="02020603050405020304" pitchFamily="18" charset="0"/>
                <a:cs typeface="Times New Roman" panose="02020603050405020304" pitchFamily="18" charset="0"/>
              </a:rPr>
              <a:t>The principle methods for production are as follows:</a:t>
            </a:r>
            <a:endParaRPr lang="en-US" sz="3200" dirty="0" smtClean="0">
              <a:latin typeface="Times New Roman" panose="02020603050405020304" pitchFamily="18" charset="0"/>
              <a:cs typeface="Times New Roman" panose="02020603050405020304" pitchFamily="18" charset="0"/>
            </a:endParaRPr>
          </a:p>
          <a:p>
            <a:pPr marL="0" indent="0" algn="just">
              <a:lnSpc>
                <a:spcPct val="170000"/>
              </a:lnSpc>
              <a:buNone/>
            </a:pPr>
            <a:endParaRPr lang="en-US" sz="2400" dirty="0" smtClean="0">
              <a:latin typeface="Times New Roman" panose="02020603050405020304" pitchFamily="18" charset="0"/>
              <a:cs typeface="Times New Roman" panose="02020603050405020304" pitchFamily="18" charset="0"/>
            </a:endParaRPr>
          </a:p>
          <a:p>
            <a:pPr marL="0" indent="0" algn="just">
              <a:lnSpc>
                <a:spcPct val="170000"/>
              </a:lnSpc>
              <a:buNone/>
            </a:pP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85</a:t>
            </a:fld>
            <a:endParaRPr lang="fa-IR" dirty="0"/>
          </a:p>
        </p:txBody>
      </p:sp>
    </p:spTree>
    <p:extLst>
      <p:ext uri="{BB962C8B-B14F-4D97-AF65-F5344CB8AC3E}">
        <p14:creationId xmlns:p14="http://schemas.microsoft.com/office/powerpoint/2010/main" val="238930280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2" y="925158"/>
            <a:ext cx="7422777" cy="5431191"/>
          </a:xfrm>
        </p:spPr>
        <p:txBody>
          <a:bodyPr>
            <a:normAutofit fontScale="77500" lnSpcReduction="20000"/>
          </a:bodyPr>
          <a:lstStyle/>
          <a:p>
            <a:pPr marL="0" indent="0" algn="just">
              <a:lnSpc>
                <a:spcPct val="150000"/>
              </a:lnSpc>
              <a:buNone/>
            </a:pPr>
            <a:r>
              <a:rPr lang="en-US" b="1" i="1" dirty="0">
                <a:solidFill>
                  <a:srgbClr val="00CC00"/>
                </a:solidFill>
                <a:latin typeface="Times New Roman" panose="02020603050405020304" pitchFamily="18" charset="0"/>
                <a:cs typeface="Times New Roman" panose="02020603050405020304" pitchFamily="18" charset="0"/>
              </a:rPr>
              <a:t>Solid state </a:t>
            </a:r>
            <a:r>
              <a:rPr lang="en-US" b="1" i="1" dirty="0" smtClean="0">
                <a:solidFill>
                  <a:srgbClr val="00CC00"/>
                </a:solidFill>
                <a:latin typeface="Times New Roman" panose="02020603050405020304" pitchFamily="18" charset="0"/>
                <a:cs typeface="Times New Roman" panose="02020603050405020304" pitchFamily="18" charset="0"/>
              </a:rPr>
              <a:t>reactions</a:t>
            </a:r>
            <a:r>
              <a:rPr lang="en-US" i="1" dirty="0" smtClean="0">
                <a:latin typeface="Times New Roman" panose="02020603050405020304" pitchFamily="18" charset="0"/>
                <a:cs typeface="Times New Roman" panose="02020603050405020304" pitchFamily="18" charset="0"/>
              </a:rPr>
              <a:t>: </a:t>
            </a:r>
            <a:r>
              <a:rPr lang="en-US" b="1" i="1" dirty="0">
                <a:solidFill>
                  <a:srgbClr val="CC00CC"/>
                </a:solidFill>
                <a:latin typeface="Times New Roman" panose="02020603050405020304" pitchFamily="18" charset="0"/>
                <a:cs typeface="Times New Roman" panose="02020603050405020304" pitchFamily="18" charset="0"/>
              </a:rPr>
              <a:t>Hydroxides, carbonates, </a:t>
            </a:r>
            <a:r>
              <a:rPr lang="en-US" b="1" i="1" dirty="0" err="1">
                <a:solidFill>
                  <a:srgbClr val="CC00CC"/>
                </a:solidFill>
                <a:latin typeface="Times New Roman" panose="02020603050405020304" pitchFamily="18" charset="0"/>
                <a:cs typeface="Times New Roman" panose="02020603050405020304" pitchFamily="18" charset="0"/>
              </a:rPr>
              <a:t>sulphates</a:t>
            </a:r>
            <a:r>
              <a:rPr lang="en-US" b="1" i="1" dirty="0">
                <a:solidFill>
                  <a:srgbClr val="CC00CC"/>
                </a:solidFill>
                <a:latin typeface="Times New Roman" panose="02020603050405020304" pitchFamily="18" charset="0"/>
                <a:cs typeface="Times New Roman" panose="02020603050405020304" pitchFamily="18" charset="0"/>
              </a:rPr>
              <a:t>, oxalates </a:t>
            </a:r>
            <a:r>
              <a:rPr lang="en-US" dirty="0">
                <a:latin typeface="Times New Roman" panose="02020603050405020304" pitchFamily="18" charset="0"/>
                <a:cs typeface="Times New Roman" panose="02020603050405020304" pitchFamily="18" charset="0"/>
              </a:rPr>
              <a:t>and </a:t>
            </a:r>
            <a:r>
              <a:rPr lang="en-US" dirty="0" smtClean="0">
                <a:latin typeface="Times New Roman" panose="02020603050405020304" pitchFamily="18" charset="0"/>
                <a:cs typeface="Times New Roman" panose="02020603050405020304" pitchFamily="18" charset="0"/>
              </a:rPr>
              <a:t>other compounds </a:t>
            </a:r>
            <a:r>
              <a:rPr lang="en-US" dirty="0">
                <a:latin typeface="Times New Roman" panose="02020603050405020304" pitchFamily="18" charset="0"/>
                <a:cs typeface="Times New Roman" panose="02020603050405020304" pitchFamily="18" charset="0"/>
              </a:rPr>
              <a:t>can be </a:t>
            </a:r>
            <a:r>
              <a:rPr lang="en-US" b="1" i="1" dirty="0">
                <a:solidFill>
                  <a:srgbClr val="CC00CC"/>
                </a:solidFill>
                <a:latin typeface="Times New Roman" panose="02020603050405020304" pitchFamily="18" charset="0"/>
                <a:cs typeface="Times New Roman" panose="02020603050405020304" pitchFamily="18" charset="0"/>
              </a:rPr>
              <a:t>thermally decomposed to oxides </a:t>
            </a:r>
            <a:r>
              <a:rPr lang="en-US" dirty="0">
                <a:latin typeface="Times New Roman" panose="02020603050405020304" pitchFamily="18" charset="0"/>
                <a:cs typeface="Times New Roman" panose="02020603050405020304" pitchFamily="18" charset="0"/>
              </a:rPr>
              <a:t>by well known </a:t>
            </a:r>
            <a:r>
              <a:rPr lang="en-US" dirty="0" smtClean="0">
                <a:latin typeface="Times New Roman" panose="02020603050405020304" pitchFamily="18" charset="0"/>
                <a:cs typeface="Times New Roman" panose="02020603050405020304" pitchFamily="18" charset="0"/>
              </a:rPr>
              <a:t>chemical reactions</a:t>
            </a:r>
            <a:r>
              <a:rPr lang="en-US" dirty="0">
                <a:latin typeface="Times New Roman" panose="02020603050405020304" pitchFamily="18" charset="0"/>
                <a:cs typeface="Times New Roman" panose="02020603050405020304" pitchFamily="18" charset="0"/>
              </a:rPr>
              <a:t>. Depending on </a:t>
            </a:r>
            <a:r>
              <a:rPr lang="en-US" b="1" i="1" dirty="0">
                <a:solidFill>
                  <a:srgbClr val="CC00CC"/>
                </a:solidFill>
                <a:latin typeface="Times New Roman" panose="02020603050405020304" pitchFamily="18" charset="0"/>
                <a:cs typeface="Times New Roman" panose="02020603050405020304" pitchFamily="18" charset="0"/>
              </a:rPr>
              <a:t>temperature-time</a:t>
            </a:r>
            <a:r>
              <a:rPr lang="en-US" dirty="0">
                <a:latin typeface="Times New Roman" panose="02020603050405020304" pitchFamily="18" charset="0"/>
                <a:cs typeface="Times New Roman" panose="02020603050405020304" pitchFamily="18" charset="0"/>
              </a:rPr>
              <a:t>, </a:t>
            </a:r>
            <a:r>
              <a:rPr lang="en-US" b="1" i="1" dirty="0">
                <a:solidFill>
                  <a:srgbClr val="CC00CC"/>
                </a:solidFill>
                <a:latin typeface="Times New Roman" panose="02020603050405020304" pitchFamily="18" charset="0"/>
                <a:cs typeface="Times New Roman" panose="02020603050405020304" pitchFamily="18" charset="0"/>
              </a:rPr>
              <a:t>loose or agglomerated powders or a sintered cake result,</a:t>
            </a:r>
            <a:r>
              <a:rPr lang="en-US" dirty="0">
                <a:latin typeface="Times New Roman" panose="02020603050405020304" pitchFamily="18" charset="0"/>
                <a:cs typeface="Times New Roman" panose="02020603050405020304" pitchFamily="18" charset="0"/>
              </a:rPr>
              <a:t> which have to </a:t>
            </a:r>
            <a:r>
              <a:rPr lang="en-US" b="1" i="1" dirty="0">
                <a:solidFill>
                  <a:srgbClr val="CC00CC"/>
                </a:solidFill>
                <a:latin typeface="Times New Roman" panose="02020603050405020304" pitchFamily="18" charset="0"/>
                <a:cs typeface="Times New Roman" panose="02020603050405020304" pitchFamily="18" charset="0"/>
              </a:rPr>
              <a:t>be milled to the desired particle size</a:t>
            </a:r>
            <a:r>
              <a:rPr lang="en-US" dirty="0" smtClean="0">
                <a:latin typeface="Times New Roman" panose="02020603050405020304" pitchFamily="18" charset="0"/>
                <a:cs typeface="Times New Roman" panose="02020603050405020304" pitchFamily="18" charset="0"/>
              </a:rPr>
              <a:t>. </a:t>
            </a:r>
            <a:r>
              <a:rPr lang="en-US" b="1" i="1" dirty="0">
                <a:solidFill>
                  <a:srgbClr val="CC00CC"/>
                </a:solidFill>
                <a:latin typeface="Times New Roman" panose="02020603050405020304" pitchFamily="18" charset="0"/>
                <a:cs typeface="Times New Roman" panose="02020603050405020304" pitchFamily="18" charset="0"/>
              </a:rPr>
              <a:t>In principle the majority of the oxide powders can be produced by this method.</a:t>
            </a:r>
            <a:r>
              <a:rPr lang="en-US" dirty="0">
                <a:latin typeface="Times New Roman" panose="02020603050405020304" pitchFamily="18" charset="0"/>
                <a:cs typeface="Times New Roman" panose="02020603050405020304" pitchFamily="18" charset="0"/>
              </a:rPr>
              <a:t> </a:t>
            </a:r>
            <a:r>
              <a:rPr lang="en-US" b="1" i="1" dirty="0">
                <a:solidFill>
                  <a:srgbClr val="0033CC"/>
                </a:solidFill>
                <a:latin typeface="Times New Roman" panose="02020603050405020304" pitchFamily="18" charset="0"/>
                <a:cs typeface="Times New Roman" panose="02020603050405020304" pitchFamily="18" charset="0"/>
              </a:rPr>
              <a:t>The precursor compounds are obtained by either liquid or </a:t>
            </a:r>
            <a:r>
              <a:rPr lang="en-US" b="1" i="1" dirty="0" smtClean="0">
                <a:solidFill>
                  <a:srgbClr val="0033CC"/>
                </a:solidFill>
                <a:latin typeface="Times New Roman" panose="02020603050405020304" pitchFamily="18" charset="0"/>
                <a:cs typeface="Times New Roman" panose="02020603050405020304" pitchFamily="18" charset="0"/>
              </a:rPr>
              <a:t>gas processes</a:t>
            </a:r>
            <a:r>
              <a:rPr lang="en-US" b="1" i="1" dirty="0">
                <a:solidFill>
                  <a:srgbClr val="0033CC"/>
                </a:solidFill>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a:t>
            </a:r>
            <a:r>
              <a:rPr lang="en-US" b="1" i="1" dirty="0">
                <a:solidFill>
                  <a:srgbClr val="FFC000"/>
                </a:solidFill>
                <a:latin typeface="Times New Roman" panose="02020603050405020304" pitchFamily="18" charset="0"/>
                <a:cs typeface="Times New Roman" panose="02020603050405020304" pitchFamily="18" charset="0"/>
              </a:rPr>
              <a:t>Carbides are made by reaction of metals or oxides with </a:t>
            </a:r>
            <a:r>
              <a:rPr lang="en-US" b="1" i="1" dirty="0" smtClean="0">
                <a:solidFill>
                  <a:srgbClr val="FFC000"/>
                </a:solidFill>
                <a:latin typeface="Times New Roman" panose="02020603050405020304" pitchFamily="18" charset="0"/>
                <a:cs typeface="Times New Roman" panose="02020603050405020304" pitchFamily="18" charset="0"/>
              </a:rPr>
              <a:t>carbon. </a:t>
            </a:r>
            <a:r>
              <a:rPr lang="en-US" dirty="0" smtClean="0">
                <a:latin typeface="Times New Roman" panose="02020603050405020304" pitchFamily="18" charset="0"/>
                <a:cs typeface="Times New Roman" panose="02020603050405020304" pitchFamily="18" charset="0"/>
              </a:rPr>
              <a:t>One </a:t>
            </a:r>
            <a:r>
              <a:rPr lang="en-US" dirty="0">
                <a:latin typeface="Times New Roman" panose="02020603050405020304" pitchFamily="18" charset="0"/>
                <a:cs typeface="Times New Roman" panose="02020603050405020304" pitchFamily="18" charset="0"/>
              </a:rPr>
              <a:t>of the most important industrial processes is the Acheson method </a:t>
            </a:r>
            <a:r>
              <a:rPr lang="en-US" dirty="0" smtClean="0">
                <a:latin typeface="Times New Roman" panose="02020603050405020304" pitchFamily="18" charset="0"/>
                <a:cs typeface="Times New Roman" panose="02020603050405020304" pitchFamily="18" charset="0"/>
              </a:rPr>
              <a:t>for the </a:t>
            </a:r>
            <a:r>
              <a:rPr lang="en-US" dirty="0">
                <a:latin typeface="Times New Roman" panose="02020603050405020304" pitchFamily="18" charset="0"/>
                <a:cs typeface="Times New Roman" panose="02020603050405020304" pitchFamily="18" charset="0"/>
              </a:rPr>
              <a:t>production of a SiC from </a:t>
            </a:r>
            <a:r>
              <a:rPr lang="en-US" dirty="0" smtClean="0">
                <a:latin typeface="Times New Roman" panose="02020603050405020304" pitchFamily="18" charset="0"/>
                <a:cs typeface="Times New Roman" panose="02020603050405020304" pitchFamily="18" charset="0"/>
              </a:rPr>
              <a:t>SiO2 </a:t>
            </a:r>
            <a:r>
              <a:rPr lang="en-US" dirty="0">
                <a:latin typeface="Times New Roman" panose="02020603050405020304" pitchFamily="18" charset="0"/>
                <a:cs typeface="Times New Roman" panose="02020603050405020304" pitchFamily="18" charset="0"/>
              </a:rPr>
              <a:t>(see section 2.3.4), in which it is </a:t>
            </a:r>
            <a:r>
              <a:rPr lang="en-US" dirty="0" smtClean="0">
                <a:latin typeface="Times New Roman" panose="02020603050405020304" pitchFamily="18" charset="0"/>
                <a:cs typeface="Times New Roman" panose="02020603050405020304" pitchFamily="18" charset="0"/>
              </a:rPr>
              <a:t>possible that </a:t>
            </a:r>
            <a:r>
              <a:rPr lang="en-US" dirty="0">
                <a:latin typeface="Times New Roman" panose="02020603050405020304" pitchFamily="18" charset="0"/>
                <a:cs typeface="Times New Roman" panose="02020603050405020304" pitchFamily="18" charset="0"/>
              </a:rPr>
              <a:t>part of the reaction occurs via the gas phase.</a:t>
            </a:r>
            <a:endParaRPr lang="en-US" sz="2400" dirty="0" smtClean="0">
              <a:latin typeface="Times New Roman" panose="02020603050405020304" pitchFamily="18" charset="0"/>
              <a:cs typeface="Times New Roman" panose="02020603050405020304" pitchFamily="18" charset="0"/>
            </a:endParaRPr>
          </a:p>
          <a:p>
            <a:pPr marL="0" indent="0" algn="just">
              <a:lnSpc>
                <a:spcPct val="150000"/>
              </a:lnSpc>
              <a:buNone/>
            </a:pPr>
            <a:endParaRPr lang="en-US" sz="2400" dirty="0" smtClean="0">
              <a:latin typeface="Times New Roman" panose="02020603050405020304" pitchFamily="18" charset="0"/>
              <a:cs typeface="Times New Roman" panose="02020603050405020304" pitchFamily="18" charset="0"/>
            </a:endParaRPr>
          </a:p>
          <a:p>
            <a:pPr marL="0" indent="0" algn="just">
              <a:lnSpc>
                <a:spcPct val="150000"/>
              </a:lnSpc>
              <a:buNone/>
            </a:pP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86</a:t>
            </a:fld>
            <a:endParaRPr lang="fa-IR" dirty="0"/>
          </a:p>
        </p:txBody>
      </p:sp>
      <p:sp>
        <p:nvSpPr>
          <p:cNvPr id="5" name="Rectangle 4"/>
          <p:cNvSpPr/>
          <p:nvPr/>
        </p:nvSpPr>
        <p:spPr>
          <a:xfrm>
            <a:off x="7767917" y="245056"/>
            <a:ext cx="4428565" cy="5632311"/>
          </a:xfrm>
          <a:prstGeom prst="rect">
            <a:avLst/>
          </a:prstGeom>
        </p:spPr>
        <p:txBody>
          <a:bodyPr wrap="square">
            <a:spAutoFit/>
          </a:bodyPr>
          <a:lstStyle/>
          <a:p>
            <a:pPr algn="r" rtl="1"/>
            <a:r>
              <a:rPr lang="fa-IR" dirty="0">
                <a:cs typeface="B Nazanin" panose="00000400000000000000" pitchFamily="2" charset="-78"/>
              </a:rPr>
              <a:t>این فرآیند بر اساس </a:t>
            </a:r>
            <a:r>
              <a:rPr lang="fa-IR" b="1" dirty="0">
                <a:cs typeface="B Nazanin" panose="00000400000000000000" pitchFamily="2" charset="-78"/>
              </a:rPr>
              <a:t>کربوترمی</a:t>
            </a:r>
            <a:r>
              <a:rPr lang="fa-IR" dirty="0">
                <a:cs typeface="B Nazanin" panose="00000400000000000000" pitchFamily="2" charset="-78"/>
              </a:rPr>
              <a:t> (واکنش در حضور کربن در دمای بالا) استوار است و در یک کوره مقاوم الکتریکی به نام </a:t>
            </a:r>
            <a:r>
              <a:rPr lang="fa-IR" b="1" dirty="0">
                <a:cs typeface="B Nazanin" panose="00000400000000000000" pitchFamily="2" charset="-78"/>
              </a:rPr>
              <a:t>کوره اَچِسون</a:t>
            </a:r>
            <a:r>
              <a:rPr lang="fa-IR" dirty="0">
                <a:cs typeface="B Nazanin" panose="00000400000000000000" pitchFamily="2" charset="-78"/>
              </a:rPr>
              <a:t> انجام می‌گیرد.</a:t>
            </a:r>
          </a:p>
          <a:p>
            <a:pPr algn="r" rtl="1">
              <a:buFont typeface="+mj-lt"/>
              <a:buAutoNum type="arabicPeriod"/>
            </a:pPr>
            <a:r>
              <a:rPr lang="fa-IR" b="1" dirty="0">
                <a:cs typeface="B Nazanin" panose="00000400000000000000" pitchFamily="2" charset="-78"/>
              </a:rPr>
              <a:t>مواد اولیه:</a:t>
            </a:r>
            <a:r>
              <a:rPr lang="fa-IR" dirty="0">
                <a:cs typeface="B Nazanin" panose="00000400000000000000" pitchFamily="2" charset="-78"/>
              </a:rPr>
              <a:t> مخلوطی از </a:t>
            </a:r>
            <a:r>
              <a:rPr lang="fa-IR" b="1" dirty="0">
                <a:cs typeface="B Nazanin" panose="00000400000000000000" pitchFamily="2" charset="-78"/>
              </a:rPr>
              <a:t>سیلیس</a:t>
            </a:r>
            <a:r>
              <a:rPr lang="fa-IR" dirty="0">
                <a:cs typeface="B Nazanin" panose="00000400000000000000" pitchFamily="2" charset="-78"/>
              </a:rPr>
              <a:t> (ماسه کوارتز، </a:t>
            </a:r>
            <a:r>
              <a:rPr lang="fa-IR" dirty="0" smtClean="0">
                <a:cs typeface="B Nazanin" panose="00000400000000000000" pitchFamily="2" charset="-78"/>
              </a:rPr>
              <a:t>2SiO​</a:t>
            </a:r>
            <a:r>
              <a:rPr lang="fa-IR" dirty="0">
                <a:cs typeface="B Nazanin" panose="00000400000000000000" pitchFamily="2" charset="-78"/>
              </a:rPr>
              <a:t>) و </a:t>
            </a:r>
            <a:r>
              <a:rPr lang="fa-IR" b="1" dirty="0">
                <a:cs typeface="B Nazanin" panose="00000400000000000000" pitchFamily="2" charset="-78"/>
              </a:rPr>
              <a:t>کک نفتی</a:t>
            </a:r>
            <a:r>
              <a:rPr lang="fa-IR" dirty="0">
                <a:cs typeface="B Nazanin" panose="00000400000000000000" pitchFamily="2" charset="-78"/>
              </a:rPr>
              <a:t> (کربن خالص</a:t>
            </a:r>
            <a:r>
              <a:rPr lang="fa-IR" dirty="0" smtClean="0">
                <a:cs typeface="B Nazanin" panose="00000400000000000000" pitchFamily="2" charset="-78"/>
              </a:rPr>
              <a:t>،) </a:t>
            </a:r>
            <a:r>
              <a:rPr lang="fa-IR" dirty="0">
                <a:cs typeface="B Nazanin" panose="00000400000000000000" pitchFamily="2" charset="-78"/>
              </a:rPr>
              <a:t>با درصد استوکیومتری تقریبی به دست می‌آید.</a:t>
            </a:r>
          </a:p>
          <a:p>
            <a:pPr algn="r" rtl="1">
              <a:buFont typeface="+mj-lt"/>
              <a:buAutoNum type="arabicPeriod"/>
            </a:pPr>
            <a:r>
              <a:rPr lang="fa-IR" b="1" dirty="0">
                <a:cs typeface="B Nazanin" panose="00000400000000000000" pitchFamily="2" charset="-78"/>
              </a:rPr>
              <a:t>ساختار کوره:</a:t>
            </a:r>
            <a:r>
              <a:rPr lang="fa-IR" dirty="0">
                <a:cs typeface="B Nazanin" panose="00000400000000000000" pitchFamily="2" charset="-78"/>
              </a:rPr>
              <a:t> مواد اولیه در اطراف یک هسته مرکزی گرافیتی قرار داده می‌شوند که به عنوان </a:t>
            </a:r>
            <a:r>
              <a:rPr lang="fa-IR" b="1" dirty="0">
                <a:cs typeface="B Nazanin" panose="00000400000000000000" pitchFamily="2" charset="-78"/>
              </a:rPr>
              <a:t>الکترود مقاومتی</a:t>
            </a:r>
            <a:r>
              <a:rPr lang="fa-IR" dirty="0">
                <a:cs typeface="B Nazanin" panose="00000400000000000000" pitchFamily="2" charset="-78"/>
              </a:rPr>
              <a:t> عمل می‌کند.</a:t>
            </a:r>
          </a:p>
          <a:p>
            <a:pPr algn="r" rtl="1">
              <a:buFont typeface="+mj-lt"/>
              <a:buAutoNum type="arabicPeriod"/>
            </a:pPr>
            <a:r>
              <a:rPr lang="fa-IR" b="1" dirty="0">
                <a:cs typeface="B Nazanin" panose="00000400000000000000" pitchFamily="2" charset="-78"/>
              </a:rPr>
              <a:t>حرارت‌دهی:</a:t>
            </a:r>
            <a:r>
              <a:rPr lang="fa-IR" dirty="0">
                <a:cs typeface="B Nazanin" panose="00000400000000000000" pitchFamily="2" charset="-78"/>
              </a:rPr>
              <a:t> جریان الکتریکی بسیار قوی از طریق الکترود مرکزی عبور داده می‌شود. این امر باعث می‌شود که دمای کوره به شدت بالا برود و به حدود </a:t>
            </a:r>
            <a:r>
              <a:rPr lang="fa-IR" b="1" dirty="0">
                <a:cs typeface="B Nazanin" panose="00000400000000000000" pitchFamily="2" charset="-78"/>
              </a:rPr>
              <a:t>۲۵۰۰ درجه سانتی‌گراد</a:t>
            </a:r>
            <a:r>
              <a:rPr lang="fa-IR" dirty="0">
                <a:cs typeface="B Nazanin" panose="00000400000000000000" pitchFamily="2" charset="-78"/>
              </a:rPr>
              <a:t> برسد.</a:t>
            </a:r>
          </a:p>
          <a:p>
            <a:pPr algn="r" rtl="1">
              <a:buFont typeface="+mj-lt"/>
              <a:buAutoNum type="arabicPeriod"/>
            </a:pPr>
            <a:r>
              <a:rPr lang="fa-IR" b="1" dirty="0">
                <a:cs typeface="B Nazanin" panose="00000400000000000000" pitchFamily="2" charset="-78"/>
              </a:rPr>
              <a:t>واکنش:</a:t>
            </a:r>
            <a:r>
              <a:rPr lang="fa-IR" dirty="0">
                <a:cs typeface="B Nazanin" panose="00000400000000000000" pitchFamily="2" charset="-78"/>
              </a:rPr>
              <a:t> در این دمای بالا، کربن با دی‌اکسید سیلیکون واکنش داده و کاربید سیلیکون تولید می‌کند و آب به عنوان محصول جانبی خارج می‌شود:</a:t>
            </a:r>
          </a:p>
          <a:p>
            <a:pPr algn="r" rtl="1"/>
            <a:r>
              <a:rPr lang="en-US" dirty="0">
                <a:cs typeface="B Nazanin" panose="00000400000000000000" pitchFamily="2" charset="-78"/>
              </a:rPr>
              <a:t>SiO2(s)+3C (s)→High </a:t>
            </a:r>
            <a:r>
              <a:rPr lang="en-US" dirty="0" smtClean="0">
                <a:cs typeface="B Nazanin" panose="00000400000000000000" pitchFamily="2" charset="-78"/>
              </a:rPr>
              <a:t>Temp SiC</a:t>
            </a:r>
            <a:r>
              <a:rPr lang="en-US" dirty="0">
                <a:cs typeface="B Nazanin" panose="00000400000000000000" pitchFamily="2" charset="-78"/>
              </a:rPr>
              <a:t> (s)+2CO (</a:t>
            </a:r>
            <a:r>
              <a:rPr lang="en-US" dirty="0" smtClean="0">
                <a:cs typeface="B Nazanin" panose="00000400000000000000" pitchFamily="2" charset="-78"/>
              </a:rPr>
              <a:t>g)</a:t>
            </a:r>
            <a:endParaRPr lang="en-US" dirty="0">
              <a:cs typeface="B Nazanin" panose="00000400000000000000" pitchFamily="2" charset="-78"/>
            </a:endParaRPr>
          </a:p>
          <a:p>
            <a:pPr algn="r" rtl="1">
              <a:buFont typeface="+mj-lt"/>
              <a:buAutoNum type="arabicPeriod" startAt="5"/>
            </a:pPr>
            <a:r>
              <a:rPr lang="fa-IR" b="1" dirty="0">
                <a:cs typeface="B Nazanin" panose="00000400000000000000" pitchFamily="2" charset="-78"/>
              </a:rPr>
              <a:t>نتیجه:</a:t>
            </a:r>
            <a:r>
              <a:rPr lang="fa-IR" dirty="0">
                <a:cs typeface="B Nazanin" panose="00000400000000000000" pitchFamily="2" charset="-78"/>
              </a:rPr>
              <a:t> پس از سرد شدن، محصول نهایی در اطراف هسته الکترود مرکزی، توده‌ای از کریستال‌های کاربید سیلیکون را تشکیل می‌دهد.</a:t>
            </a:r>
          </a:p>
        </p:txBody>
      </p:sp>
    </p:spTree>
    <p:extLst>
      <p:ext uri="{BB962C8B-B14F-4D97-AF65-F5344CB8AC3E}">
        <p14:creationId xmlns:p14="http://schemas.microsoft.com/office/powerpoint/2010/main" val="243137499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796317"/>
          </a:xfrm>
        </p:spPr>
        <p:txBody>
          <a:bodyPr>
            <a:normAutofit fontScale="70000" lnSpcReduction="20000"/>
          </a:bodyPr>
          <a:lstStyle/>
          <a:p>
            <a:pPr>
              <a:lnSpc>
                <a:spcPct val="170000"/>
              </a:lnSpc>
            </a:pPr>
            <a:r>
              <a:rPr lang="en-US" i="1" dirty="0">
                <a:latin typeface="Times New Roman" panose="02020603050405020304" pitchFamily="18" charset="0"/>
                <a:cs typeface="Times New Roman" panose="02020603050405020304" pitchFamily="18" charset="0"/>
              </a:rPr>
              <a:t>Solid-gas reactions. </a:t>
            </a:r>
            <a:r>
              <a:rPr lang="en-US" b="1" i="1" dirty="0">
                <a:solidFill>
                  <a:srgbClr val="FFC000"/>
                </a:solidFill>
                <a:latin typeface="Times New Roman" panose="02020603050405020304" pitchFamily="18" charset="0"/>
                <a:cs typeface="Times New Roman" panose="02020603050405020304" pitchFamily="18" charset="0"/>
              </a:rPr>
              <a:t>Oxides, carbides and nitrides</a:t>
            </a:r>
            <a:r>
              <a:rPr lang="en-US" dirty="0">
                <a:latin typeface="Times New Roman" panose="02020603050405020304" pitchFamily="18" charset="0"/>
                <a:cs typeface="Times New Roman" panose="02020603050405020304" pitchFamily="18" charset="0"/>
              </a:rPr>
              <a:t> may be </a:t>
            </a:r>
            <a:r>
              <a:rPr lang="en-US" dirty="0" err="1">
                <a:latin typeface="Times New Roman" panose="02020603050405020304" pitchFamily="18" charset="0"/>
                <a:cs typeface="Times New Roman" panose="02020603050405020304" pitchFamily="18" charset="0"/>
              </a:rPr>
              <a:t>synthesised</a:t>
            </a:r>
            <a:r>
              <a:rPr lang="en-US" dirty="0">
                <a:latin typeface="Times New Roman" panose="02020603050405020304" pitchFamily="18" charset="0"/>
                <a:cs typeface="Times New Roman" panose="02020603050405020304" pitchFamily="18" charset="0"/>
              </a:rPr>
              <a:t> by </a:t>
            </a:r>
            <a:r>
              <a:rPr lang="en-US" dirty="0" smtClean="0">
                <a:latin typeface="Times New Roman" panose="02020603050405020304" pitchFamily="18" charset="0"/>
                <a:cs typeface="Times New Roman" panose="02020603050405020304" pitchFamily="18" charset="0"/>
              </a:rPr>
              <a:t>the reaction </a:t>
            </a:r>
            <a:r>
              <a:rPr lang="en-US" dirty="0">
                <a:latin typeface="Times New Roman" panose="02020603050405020304" pitchFamily="18" charset="0"/>
                <a:cs typeface="Times New Roman" panose="02020603050405020304" pitchFamily="18" charset="0"/>
              </a:rPr>
              <a:t>of </a:t>
            </a:r>
            <a:r>
              <a:rPr lang="en-US" b="1" i="1" dirty="0">
                <a:solidFill>
                  <a:srgbClr val="FFC000"/>
                </a:solidFill>
                <a:latin typeface="Times New Roman" panose="02020603050405020304" pitchFamily="18" charset="0"/>
                <a:cs typeface="Times New Roman" panose="02020603050405020304" pitchFamily="18" charset="0"/>
              </a:rPr>
              <a:t>metals with oxygen, hydrocarbons, nitrogen or ammonia </a:t>
            </a:r>
            <a:r>
              <a:rPr lang="en-US" dirty="0" smtClean="0">
                <a:latin typeface="Times New Roman" panose="02020603050405020304" pitchFamily="18" charset="0"/>
                <a:cs typeface="Times New Roman" panose="02020603050405020304" pitchFamily="18" charset="0"/>
              </a:rPr>
              <a:t>respectively. While </a:t>
            </a:r>
            <a:r>
              <a:rPr lang="en-US" dirty="0">
                <a:latin typeface="Times New Roman" panose="02020603050405020304" pitchFamily="18" charset="0"/>
                <a:cs typeface="Times New Roman" panose="02020603050405020304" pitchFamily="18" charset="0"/>
              </a:rPr>
              <a:t>this is </a:t>
            </a:r>
            <a:r>
              <a:rPr lang="en-US" b="1" i="1" dirty="0">
                <a:solidFill>
                  <a:srgbClr val="FFC000"/>
                </a:solidFill>
                <a:latin typeface="Times New Roman" panose="02020603050405020304" pitchFamily="18" charset="0"/>
                <a:cs typeface="Times New Roman" panose="02020603050405020304" pitchFamily="18" charset="0"/>
              </a:rPr>
              <a:t>less important for oxides</a:t>
            </a:r>
            <a:r>
              <a:rPr lang="en-US" dirty="0">
                <a:latin typeface="Times New Roman" panose="02020603050405020304" pitchFamily="18" charset="0"/>
                <a:cs typeface="Times New Roman" panose="02020603050405020304" pitchFamily="18" charset="0"/>
              </a:rPr>
              <a:t>, it is a technique used, </a:t>
            </a:r>
            <a:r>
              <a:rPr lang="en-US" dirty="0" smtClean="0">
                <a:latin typeface="Times New Roman" panose="02020603050405020304" pitchFamily="18" charset="0"/>
                <a:cs typeface="Times New Roman" panose="02020603050405020304" pitchFamily="18" charset="0"/>
              </a:rPr>
              <a:t>for example</a:t>
            </a:r>
            <a:r>
              <a:rPr lang="en-US" dirty="0">
                <a:latin typeface="Times New Roman" panose="02020603050405020304" pitchFamily="18" charset="0"/>
                <a:cs typeface="Times New Roman" panose="02020603050405020304" pitchFamily="18" charset="0"/>
              </a:rPr>
              <a:t>, for the synthesis of ~ </a:t>
            </a:r>
            <a:r>
              <a:rPr lang="en-US" b="1" i="1" dirty="0">
                <a:solidFill>
                  <a:srgbClr val="FFC000"/>
                </a:solidFill>
                <a:latin typeface="Times New Roman" panose="02020603050405020304" pitchFamily="18" charset="0"/>
                <a:cs typeface="Times New Roman" panose="02020603050405020304" pitchFamily="18" charset="0"/>
              </a:rPr>
              <a:t>SiC and Si3N4</a:t>
            </a:r>
            <a:r>
              <a:rPr lang="en-US" dirty="0" smtClean="0">
                <a:latin typeface="Times New Roman" panose="02020603050405020304" pitchFamily="18" charset="0"/>
                <a:cs typeface="Times New Roman" panose="02020603050405020304" pitchFamily="18" charset="0"/>
              </a:rPr>
              <a:t>, the latter sometimes </a:t>
            </a:r>
            <a:r>
              <a:rPr lang="en-US" dirty="0">
                <a:latin typeface="Times New Roman" panose="02020603050405020304" pitchFamily="18" charset="0"/>
                <a:cs typeface="Times New Roman" panose="02020603050405020304" pitchFamily="18" charset="0"/>
              </a:rPr>
              <a:t>under </a:t>
            </a:r>
            <a:r>
              <a:rPr lang="en-US" b="1" i="1" dirty="0">
                <a:solidFill>
                  <a:srgbClr val="FFC000"/>
                </a:solidFill>
                <a:latin typeface="Times New Roman" panose="02020603050405020304" pitchFamily="18" charset="0"/>
                <a:cs typeface="Times New Roman" panose="02020603050405020304" pitchFamily="18" charset="0"/>
              </a:rPr>
              <a:t>increased N2 pressure</a:t>
            </a:r>
            <a:r>
              <a:rPr lang="en-US" dirty="0">
                <a:latin typeface="Times New Roman" panose="02020603050405020304" pitchFamily="18" charset="0"/>
                <a:cs typeface="Times New Roman" panose="02020603050405020304" pitchFamily="18" charset="0"/>
              </a:rPr>
              <a:t>.</a:t>
            </a:r>
          </a:p>
          <a:p>
            <a:pPr marL="0" indent="0">
              <a:lnSpc>
                <a:spcPct val="170000"/>
              </a:lnSpc>
              <a:buNone/>
            </a:pPr>
            <a:r>
              <a:rPr lang="en-US" i="1" dirty="0">
                <a:latin typeface="Times New Roman" panose="02020603050405020304" pitchFamily="18" charset="0"/>
                <a:cs typeface="Times New Roman" panose="02020603050405020304" pitchFamily="18" charset="0"/>
              </a:rPr>
              <a:t>• Gas-phase reaction. </a:t>
            </a:r>
            <a:r>
              <a:rPr lang="en-US" b="1" i="1" dirty="0">
                <a:solidFill>
                  <a:schemeClr val="accent4">
                    <a:lumMod val="50000"/>
                  </a:schemeClr>
                </a:solidFill>
                <a:latin typeface="Times New Roman" panose="02020603050405020304" pitchFamily="18" charset="0"/>
                <a:cs typeface="Times New Roman" panose="02020603050405020304" pitchFamily="18" charset="0"/>
              </a:rPr>
              <a:t>Vapour phase decomposition or hydrolysis in a flame </a:t>
            </a:r>
            <a:r>
              <a:rPr lang="en-US" dirty="0">
                <a:latin typeface="Times New Roman" panose="02020603050405020304" pitchFamily="18" charset="0"/>
                <a:cs typeface="Times New Roman" panose="02020603050405020304" pitchFamily="18" charset="0"/>
              </a:rPr>
              <a:t>is </a:t>
            </a:r>
            <a:r>
              <a:rPr lang="en-US" dirty="0" smtClean="0">
                <a:latin typeface="Times New Roman" panose="02020603050405020304" pitchFamily="18" charset="0"/>
                <a:cs typeface="Times New Roman" panose="02020603050405020304" pitchFamily="18" charset="0"/>
              </a:rPr>
              <a:t>a common </a:t>
            </a:r>
            <a:r>
              <a:rPr lang="en-US" dirty="0">
                <a:latin typeface="Times New Roman" panose="02020603050405020304" pitchFamily="18" charset="0"/>
                <a:cs typeface="Times New Roman" panose="02020603050405020304" pitchFamily="18" charset="0"/>
              </a:rPr>
              <a:t>technique for the production of </a:t>
            </a:r>
            <a:r>
              <a:rPr lang="en-US" b="1" i="1" dirty="0">
                <a:solidFill>
                  <a:schemeClr val="accent4">
                    <a:lumMod val="50000"/>
                  </a:schemeClr>
                </a:solidFill>
                <a:latin typeface="Times New Roman" panose="02020603050405020304" pitchFamily="18" charset="0"/>
                <a:cs typeface="Times New Roman" panose="02020603050405020304" pitchFamily="18" charset="0"/>
              </a:rPr>
              <a:t>TiO2 and SiO2 from </a:t>
            </a:r>
            <a:r>
              <a:rPr lang="en-US" b="1" i="1" dirty="0" err="1">
                <a:solidFill>
                  <a:schemeClr val="accent4">
                    <a:lumMod val="50000"/>
                  </a:schemeClr>
                </a:solidFill>
                <a:latin typeface="Times New Roman" panose="02020603050405020304" pitchFamily="18" charset="0"/>
                <a:cs typeface="Times New Roman" panose="02020603050405020304" pitchFamily="18" charset="0"/>
              </a:rPr>
              <a:t>halogenides</a:t>
            </a:r>
            <a:r>
              <a:rPr lang="en-US" b="1" i="1" dirty="0">
                <a:solidFill>
                  <a:schemeClr val="accent4">
                    <a:lumMod val="50000"/>
                  </a:schemeClr>
                </a:solidFill>
                <a:latin typeface="Times New Roman" panose="02020603050405020304" pitchFamily="18" charset="0"/>
                <a:cs typeface="Times New Roman" panose="02020603050405020304" pitchFamily="18" charset="0"/>
              </a:rPr>
              <a:t> TiCl4 and </a:t>
            </a:r>
            <a:r>
              <a:rPr lang="en-US" b="1" i="1" dirty="0" smtClean="0">
                <a:solidFill>
                  <a:schemeClr val="accent4">
                    <a:lumMod val="50000"/>
                  </a:schemeClr>
                </a:solidFill>
                <a:latin typeface="Times New Roman" panose="02020603050405020304" pitchFamily="18" charset="0"/>
                <a:cs typeface="Times New Roman" panose="02020603050405020304" pitchFamily="18" charset="0"/>
              </a:rPr>
              <a:t>SiCl4</a:t>
            </a:r>
            <a:r>
              <a:rPr lang="en-US" dirty="0">
                <a:latin typeface="Times New Roman" panose="02020603050405020304" pitchFamily="18" charset="0"/>
                <a:cs typeface="Times New Roman" panose="02020603050405020304" pitchFamily="18" charset="0"/>
              </a:rPr>
              <a:t>, according to the reaction (for Si02):</a:t>
            </a:r>
          </a:p>
          <a:p>
            <a:pPr marL="0" indent="0">
              <a:lnSpc>
                <a:spcPct val="170000"/>
              </a:lnSpc>
              <a:buNone/>
            </a:pP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2.34)</a:t>
            </a:r>
          </a:p>
          <a:p>
            <a:pPr marL="0" indent="0">
              <a:lnSpc>
                <a:spcPct val="170000"/>
              </a:lnSpc>
              <a:buNone/>
            </a:pPr>
            <a:r>
              <a:rPr lang="en-US" b="1" i="1" dirty="0">
                <a:solidFill>
                  <a:schemeClr val="accent4">
                    <a:lumMod val="50000"/>
                  </a:schemeClr>
                </a:solidFill>
                <a:latin typeface="Times New Roman" panose="02020603050405020304" pitchFamily="18" charset="0"/>
                <a:cs typeface="Times New Roman" panose="02020603050405020304" pitchFamily="18" charset="0"/>
              </a:rPr>
              <a:t>High purity powders </a:t>
            </a:r>
            <a:r>
              <a:rPr lang="en-US" dirty="0">
                <a:latin typeface="Times New Roman" panose="02020603050405020304" pitchFamily="18" charset="0"/>
                <a:cs typeface="Times New Roman" panose="02020603050405020304" pitchFamily="18" charset="0"/>
              </a:rPr>
              <a:t>with </a:t>
            </a:r>
            <a:r>
              <a:rPr lang="en-US" b="1" i="1" dirty="0">
                <a:solidFill>
                  <a:schemeClr val="accent4">
                    <a:lumMod val="50000"/>
                  </a:schemeClr>
                </a:solidFill>
                <a:latin typeface="Times New Roman" panose="02020603050405020304" pitchFamily="18" charset="0"/>
                <a:cs typeface="Times New Roman" panose="02020603050405020304" pitchFamily="18" charset="0"/>
              </a:rPr>
              <a:t>extremely high specific surface areas </a:t>
            </a:r>
            <a:r>
              <a:rPr lang="en-US" dirty="0">
                <a:latin typeface="Times New Roman" panose="02020603050405020304" pitchFamily="18" charset="0"/>
                <a:cs typeface="Times New Roman" panose="02020603050405020304" pitchFamily="18" charset="0"/>
              </a:rPr>
              <a:t>(100 </a:t>
            </a:r>
            <a:r>
              <a:rPr lang="en-US" dirty="0" smtClean="0">
                <a:latin typeface="Times New Roman" panose="02020603050405020304" pitchFamily="18" charset="0"/>
                <a:cs typeface="Times New Roman" panose="02020603050405020304" pitchFamily="18" charset="0"/>
              </a:rPr>
              <a:t>m</a:t>
            </a:r>
            <a:r>
              <a:rPr lang="en-US" baseline="30000" dirty="0" smtClean="0">
                <a:latin typeface="Times New Roman" panose="02020603050405020304" pitchFamily="18" charset="0"/>
                <a:cs typeface="Times New Roman" panose="02020603050405020304" pitchFamily="18" charset="0"/>
              </a:rPr>
              <a:t>2</a:t>
            </a:r>
            <a:r>
              <a:rPr lang="en-US" dirty="0" smtClean="0">
                <a:latin typeface="Times New Roman" panose="02020603050405020304" pitchFamily="18" charset="0"/>
                <a:cs typeface="Times New Roman" panose="02020603050405020304" pitchFamily="18" charset="0"/>
              </a:rPr>
              <a:t>g</a:t>
            </a:r>
            <a:r>
              <a:rPr lang="en-US" baseline="30000" dirty="0" smtClean="0">
                <a:latin typeface="Times New Roman" panose="02020603050405020304" pitchFamily="18" charset="0"/>
                <a:cs typeface="Times New Roman" panose="02020603050405020304" pitchFamily="18" charset="0"/>
              </a:rPr>
              <a:t>-1</a:t>
            </a:r>
            <a:r>
              <a:rPr lang="en-US" dirty="0" smtClean="0">
                <a:latin typeface="Times New Roman" panose="02020603050405020304" pitchFamily="18" charset="0"/>
                <a:cs typeface="Times New Roman" panose="02020603050405020304" pitchFamily="18" charset="0"/>
              </a:rPr>
              <a:t> and </a:t>
            </a:r>
            <a:r>
              <a:rPr lang="en-US" dirty="0">
                <a:latin typeface="Times New Roman" panose="02020603050405020304" pitchFamily="18" charset="0"/>
                <a:cs typeface="Times New Roman" panose="02020603050405020304" pitchFamily="18" charset="0"/>
              </a:rPr>
              <a:t>higher) with only </a:t>
            </a:r>
            <a:r>
              <a:rPr lang="en-US" b="1" i="1" dirty="0">
                <a:solidFill>
                  <a:schemeClr val="accent4">
                    <a:lumMod val="50000"/>
                  </a:schemeClr>
                </a:solidFill>
                <a:latin typeface="Times New Roman" panose="02020603050405020304" pitchFamily="18" charset="0"/>
                <a:cs typeface="Times New Roman" panose="02020603050405020304" pitchFamily="18" charset="0"/>
              </a:rPr>
              <a:t>very little agglomeration </a:t>
            </a:r>
            <a:r>
              <a:rPr lang="en-US" dirty="0">
                <a:latin typeface="Times New Roman" panose="02020603050405020304" pitchFamily="18" charset="0"/>
                <a:cs typeface="Times New Roman" panose="02020603050405020304" pitchFamily="18" charset="0"/>
              </a:rPr>
              <a:t>of the powder particles, </a:t>
            </a:r>
            <a:r>
              <a:rPr lang="en-US" dirty="0" smtClean="0">
                <a:latin typeface="Times New Roman" panose="02020603050405020304" pitchFamily="18" charset="0"/>
                <a:cs typeface="Times New Roman" panose="02020603050405020304" pitchFamily="18" charset="0"/>
              </a:rPr>
              <a:t>are obtained </a:t>
            </a:r>
            <a:r>
              <a:rPr lang="en-US" dirty="0">
                <a:latin typeface="Times New Roman" panose="02020603050405020304" pitchFamily="18" charset="0"/>
                <a:cs typeface="Times New Roman" panose="02020603050405020304" pitchFamily="18" charset="0"/>
              </a:rPr>
              <a:t>in this continuous process</a:t>
            </a:r>
            <a:r>
              <a:rPr lang="en-US" dirty="0" smtClean="0">
                <a:latin typeface="Times New Roman" panose="02020603050405020304" pitchFamily="18" charset="0"/>
                <a:cs typeface="Times New Roman" panose="02020603050405020304" pitchFamily="18" charset="0"/>
              </a:rPr>
              <a:t>.</a:t>
            </a:r>
          </a:p>
          <a:p>
            <a:pPr algn="just">
              <a:lnSpc>
                <a:spcPct val="170000"/>
              </a:lnSpc>
            </a:pPr>
            <a:r>
              <a:rPr lang="en-US" sz="2900" dirty="0" smtClean="0">
                <a:latin typeface="Times New Roman" panose="02020603050405020304" pitchFamily="18" charset="0"/>
                <a:cs typeface="Times New Roman" panose="02020603050405020304" pitchFamily="18" charset="0"/>
              </a:rPr>
              <a:t>Melting processes</a:t>
            </a:r>
            <a:r>
              <a:rPr lang="en-US" sz="2900" dirty="0">
                <a:latin typeface="Times New Roman" panose="02020603050405020304" pitchFamily="18" charset="0"/>
                <a:cs typeface="Times New Roman" panose="02020603050405020304" pitchFamily="18" charset="0"/>
              </a:rPr>
              <a:t>. Oxides such as </a:t>
            </a:r>
            <a:r>
              <a:rPr lang="en-US" sz="2900" b="1" i="1" dirty="0" smtClean="0">
                <a:solidFill>
                  <a:srgbClr val="99CC00"/>
                </a:solidFill>
                <a:latin typeface="Times New Roman" panose="02020603050405020304" pitchFamily="18" charset="0"/>
                <a:cs typeface="Times New Roman" panose="02020603050405020304" pitchFamily="18" charset="0"/>
              </a:rPr>
              <a:t>Al2O3 </a:t>
            </a:r>
            <a:r>
              <a:rPr lang="en-US" sz="2900" b="1" i="1" dirty="0">
                <a:solidFill>
                  <a:srgbClr val="99CC00"/>
                </a:solidFill>
                <a:latin typeface="Times New Roman" panose="02020603050405020304" pitchFamily="18" charset="0"/>
                <a:cs typeface="Times New Roman" panose="02020603050405020304" pitchFamily="18" charset="0"/>
              </a:rPr>
              <a:t>and </a:t>
            </a:r>
            <a:r>
              <a:rPr lang="en-US" sz="2900" b="1" i="1" dirty="0" smtClean="0">
                <a:solidFill>
                  <a:srgbClr val="99CC00"/>
                </a:solidFill>
                <a:latin typeface="Times New Roman" panose="02020603050405020304" pitchFamily="18" charset="0"/>
                <a:cs typeface="Times New Roman" panose="02020603050405020304" pitchFamily="18" charset="0"/>
              </a:rPr>
              <a:t>ZrO2 </a:t>
            </a:r>
            <a:r>
              <a:rPr lang="en-US" sz="2900" dirty="0">
                <a:latin typeface="Times New Roman" panose="02020603050405020304" pitchFamily="18" charset="0"/>
                <a:cs typeface="Times New Roman" panose="02020603050405020304" pitchFamily="18" charset="0"/>
              </a:rPr>
              <a:t>are manufactured on </a:t>
            </a:r>
            <a:r>
              <a:rPr lang="en-US" sz="2900" b="1" i="1" dirty="0">
                <a:solidFill>
                  <a:srgbClr val="99CC00"/>
                </a:solidFill>
                <a:latin typeface="Times New Roman" panose="02020603050405020304" pitchFamily="18" charset="0"/>
                <a:cs typeface="Times New Roman" panose="02020603050405020304" pitchFamily="18" charset="0"/>
              </a:rPr>
              <a:t>a large scale by arc-melting </a:t>
            </a:r>
            <a:r>
              <a:rPr lang="en-US" sz="2900" dirty="0">
                <a:latin typeface="Times New Roman" panose="02020603050405020304" pitchFamily="18" charset="0"/>
                <a:cs typeface="Times New Roman" panose="02020603050405020304" pitchFamily="18" charset="0"/>
              </a:rPr>
              <a:t>with </a:t>
            </a:r>
            <a:r>
              <a:rPr lang="en-US" sz="2900" b="1" i="1" dirty="0">
                <a:solidFill>
                  <a:srgbClr val="99CC00"/>
                </a:solidFill>
                <a:latin typeface="Times New Roman" panose="02020603050405020304" pitchFamily="18" charset="0"/>
                <a:cs typeface="Times New Roman" panose="02020603050405020304" pitchFamily="18" charset="0"/>
              </a:rPr>
              <a:t>subsequent milling to make powders of different particle size ranges</a:t>
            </a:r>
            <a:r>
              <a:rPr lang="en-US" sz="2900" dirty="0">
                <a:latin typeface="Times New Roman" panose="02020603050405020304" pitchFamily="18" charset="0"/>
                <a:cs typeface="Times New Roman" panose="02020603050405020304" pitchFamily="18" charset="0"/>
              </a:rPr>
              <a:t>. The process is mainly used to produce </a:t>
            </a:r>
            <a:r>
              <a:rPr lang="en-US" sz="2900" b="1" i="1" dirty="0">
                <a:solidFill>
                  <a:srgbClr val="99CC00"/>
                </a:solidFill>
                <a:latin typeface="Times New Roman" panose="02020603050405020304" pitchFamily="18" charset="0"/>
                <a:cs typeface="Times New Roman" panose="02020603050405020304" pitchFamily="18" charset="0"/>
              </a:rPr>
              <a:t>coarse grade powders </a:t>
            </a:r>
            <a:r>
              <a:rPr lang="en-US" sz="2900" dirty="0">
                <a:latin typeface="Times New Roman" panose="02020603050405020304" pitchFamily="18" charset="0"/>
                <a:cs typeface="Times New Roman" panose="02020603050405020304" pitchFamily="18" charset="0"/>
              </a:rPr>
              <a:t>for the manufacture of refractories.</a:t>
            </a:r>
            <a:endParaRPr lang="en-US" sz="2900" dirty="0" smtClean="0">
              <a:latin typeface="Times New Roman" panose="02020603050405020304" pitchFamily="18" charset="0"/>
              <a:cs typeface="Times New Roman" panose="02020603050405020304" pitchFamily="18" charset="0"/>
            </a:endParaRPr>
          </a:p>
          <a:p>
            <a:pPr marL="0" indent="0" algn="just">
              <a:lnSpc>
                <a:spcPct val="170000"/>
              </a:lnSpc>
              <a:buNone/>
            </a:pPr>
            <a:endParaRPr lang="en-US" sz="2400" dirty="0" smtClean="0">
              <a:latin typeface="Times New Roman" panose="02020603050405020304" pitchFamily="18" charset="0"/>
              <a:cs typeface="Times New Roman" panose="02020603050405020304" pitchFamily="18" charset="0"/>
            </a:endParaRPr>
          </a:p>
          <a:p>
            <a:pPr marL="0" indent="0" algn="just">
              <a:lnSpc>
                <a:spcPct val="170000"/>
              </a:lnSpc>
              <a:buNone/>
            </a:pP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87</a:t>
            </a:fld>
            <a:endParaRPr lang="fa-IR" dirty="0"/>
          </a:p>
        </p:txBody>
      </p:sp>
      <p:pic>
        <p:nvPicPr>
          <p:cNvPr id="5" name="Picture 4"/>
          <p:cNvPicPr>
            <a:picLocks noChangeAspect="1"/>
          </p:cNvPicPr>
          <p:nvPr/>
        </p:nvPicPr>
        <p:blipFill rotWithShape="1">
          <a:blip r:embed="rId2"/>
          <a:srcRect l="34506" t="21946" r="34161" b="74729"/>
          <a:stretch/>
        </p:blipFill>
        <p:spPr>
          <a:xfrm>
            <a:off x="1143000" y="3428783"/>
            <a:ext cx="4166683" cy="649850"/>
          </a:xfrm>
          <a:prstGeom prst="rect">
            <a:avLst/>
          </a:prstGeom>
        </p:spPr>
      </p:pic>
    </p:spTree>
    <p:extLst>
      <p:ext uri="{BB962C8B-B14F-4D97-AF65-F5344CB8AC3E}">
        <p14:creationId xmlns:p14="http://schemas.microsoft.com/office/powerpoint/2010/main" val="194774899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932842"/>
          </a:xfrm>
        </p:spPr>
        <p:txBody>
          <a:bodyPr>
            <a:normAutofit fontScale="70000" lnSpcReduction="20000"/>
          </a:bodyPr>
          <a:lstStyle/>
          <a:p>
            <a:pPr marL="0" indent="0" algn="just">
              <a:lnSpc>
                <a:spcPct val="160000"/>
              </a:lnSpc>
              <a:buNone/>
            </a:pPr>
            <a:r>
              <a:rPr lang="en-US" dirty="0" smtClean="0">
                <a:latin typeface="Times New Roman" panose="02020603050405020304" pitchFamily="18" charset="0"/>
                <a:cs typeface="Times New Roman" panose="02020603050405020304" pitchFamily="18" charset="0"/>
              </a:rPr>
              <a:t>POWDERS </a:t>
            </a:r>
            <a:r>
              <a:rPr lang="en-US" dirty="0">
                <a:latin typeface="Times New Roman" panose="02020603050405020304" pitchFamily="18" charset="0"/>
                <a:cs typeface="Times New Roman" panose="02020603050405020304" pitchFamily="18" charset="0"/>
              </a:rPr>
              <a:t>FROM SOLUTIONS</a:t>
            </a:r>
          </a:p>
          <a:p>
            <a:pPr marL="0" indent="0" algn="just">
              <a:lnSpc>
                <a:spcPct val="160000"/>
              </a:lnSpc>
              <a:buNone/>
            </a:pPr>
            <a:r>
              <a:rPr lang="en-US" dirty="0">
                <a:latin typeface="Times New Roman" panose="02020603050405020304" pitchFamily="18" charset="0"/>
                <a:cs typeface="Times New Roman" panose="02020603050405020304" pitchFamily="18" charset="0"/>
              </a:rPr>
              <a:t>In several techniques </a:t>
            </a:r>
            <a:r>
              <a:rPr lang="en-US" b="1" i="1" dirty="0">
                <a:solidFill>
                  <a:schemeClr val="accent4">
                    <a:lumMod val="50000"/>
                  </a:schemeClr>
                </a:solidFill>
                <a:latin typeface="Times New Roman" panose="02020603050405020304" pitchFamily="18" charset="0"/>
                <a:cs typeface="Times New Roman" panose="02020603050405020304" pitchFamily="18" charset="0"/>
              </a:rPr>
              <a:t>an aqueous or non-aqueous solution of salts </a:t>
            </a:r>
            <a:r>
              <a:rPr lang="en-US" dirty="0">
                <a:latin typeface="Times New Roman" panose="02020603050405020304" pitchFamily="18" charset="0"/>
                <a:cs typeface="Times New Roman" panose="02020603050405020304" pitchFamily="18" charset="0"/>
              </a:rPr>
              <a:t>is </a:t>
            </a:r>
            <a:r>
              <a:rPr lang="en-US" dirty="0" smtClean="0">
                <a:latin typeface="Times New Roman" panose="02020603050405020304" pitchFamily="18" charset="0"/>
                <a:cs typeface="Times New Roman" panose="02020603050405020304" pitchFamily="18" charset="0"/>
              </a:rPr>
              <a:t>the </a:t>
            </a:r>
            <a:r>
              <a:rPr lang="en-US" sz="2900" b="1" i="1" dirty="0">
                <a:solidFill>
                  <a:schemeClr val="accent4">
                    <a:lumMod val="50000"/>
                  </a:schemeClr>
                </a:solidFill>
                <a:latin typeface="Times New Roman" panose="02020603050405020304" pitchFamily="18" charset="0"/>
                <a:cs typeface="Times New Roman" panose="02020603050405020304" pitchFamily="18" charset="0"/>
              </a:rPr>
              <a:t>precursor</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for </a:t>
            </a:r>
            <a:r>
              <a:rPr lang="en-US" dirty="0">
                <a:latin typeface="Times New Roman" panose="02020603050405020304" pitchFamily="18" charset="0"/>
                <a:cs typeface="Times New Roman" panose="02020603050405020304" pitchFamily="18" charset="0"/>
              </a:rPr>
              <a:t>preparing powders. After </a:t>
            </a:r>
            <a:r>
              <a:rPr lang="en-US" sz="2900" b="1" i="1" dirty="0">
                <a:solidFill>
                  <a:schemeClr val="accent4">
                    <a:lumMod val="50000"/>
                  </a:schemeClr>
                </a:solidFill>
                <a:latin typeface="Times New Roman" panose="02020603050405020304" pitchFamily="18" charset="0"/>
                <a:cs typeface="Times New Roman" panose="02020603050405020304" pitchFamily="18" charset="0"/>
              </a:rPr>
              <a:t>solvent removal, the solid residue is thermally converted to ceramic or in some cases metallic powders</a:t>
            </a:r>
            <a:r>
              <a:rPr lang="en-US" dirty="0">
                <a:latin typeface="Times New Roman" panose="02020603050405020304" pitchFamily="18" charset="0"/>
                <a:cs typeface="Times New Roman" panose="02020603050405020304" pitchFamily="18" charset="0"/>
              </a:rPr>
              <a:t>. The </a:t>
            </a:r>
            <a:r>
              <a:rPr lang="en-US" b="1" i="1" dirty="0">
                <a:solidFill>
                  <a:schemeClr val="accent4">
                    <a:lumMod val="50000"/>
                  </a:schemeClr>
                </a:solidFill>
                <a:latin typeface="Times New Roman" panose="02020603050405020304" pitchFamily="18" charset="0"/>
                <a:cs typeface="Times New Roman" panose="02020603050405020304" pitchFamily="18" charset="0"/>
              </a:rPr>
              <a:t>solutions</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are </a:t>
            </a:r>
            <a:r>
              <a:rPr lang="en-US" sz="2900" b="1" i="1" dirty="0">
                <a:solidFill>
                  <a:schemeClr val="accent4">
                    <a:lumMod val="50000"/>
                  </a:schemeClr>
                </a:solidFill>
                <a:latin typeface="Times New Roman" panose="02020603050405020304" pitchFamily="18" charset="0"/>
                <a:cs typeface="Times New Roman" panose="02020603050405020304" pitchFamily="18" charset="0"/>
              </a:rPr>
              <a:t>normally homogeneous </a:t>
            </a:r>
            <a:r>
              <a:rPr lang="en-US" dirty="0">
                <a:latin typeface="Times New Roman" panose="02020603050405020304" pitchFamily="18" charset="0"/>
                <a:cs typeface="Times New Roman" panose="02020603050405020304" pitchFamily="18" charset="0"/>
              </a:rPr>
              <a:t>on an atomic scale, but the </a:t>
            </a:r>
            <a:r>
              <a:rPr lang="en-US" sz="2900" b="1" i="1" dirty="0">
                <a:solidFill>
                  <a:schemeClr val="accent4">
                    <a:lumMod val="50000"/>
                  </a:schemeClr>
                </a:solidFill>
                <a:latin typeface="Times New Roman" panose="02020603050405020304" pitchFamily="18" charset="0"/>
                <a:cs typeface="Times New Roman" panose="02020603050405020304" pitchFamily="18" charset="0"/>
              </a:rPr>
              <a:t>degree of homogeneity of the residue</a:t>
            </a:r>
            <a:r>
              <a:rPr lang="en-US" dirty="0">
                <a:latin typeface="Times New Roman" panose="02020603050405020304" pitchFamily="18" charset="0"/>
                <a:cs typeface="Times New Roman" panose="02020603050405020304" pitchFamily="18" charset="0"/>
              </a:rPr>
              <a:t>, </a:t>
            </a:r>
            <a:r>
              <a:rPr lang="en-US" b="1" i="1" dirty="0">
                <a:solidFill>
                  <a:schemeClr val="accent4">
                    <a:lumMod val="50000"/>
                  </a:schemeClr>
                </a:solidFill>
                <a:latin typeface="Times New Roman" panose="02020603050405020304" pitchFamily="18" charset="0"/>
                <a:cs typeface="Times New Roman" panose="02020603050405020304" pitchFamily="18" charset="0"/>
              </a:rPr>
              <a:t>however, depends on the solvent removal technique</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Extremely </a:t>
            </a:r>
            <a:r>
              <a:rPr lang="en-US" sz="2900" b="1" i="1" dirty="0">
                <a:solidFill>
                  <a:schemeClr val="accent4">
                    <a:lumMod val="50000"/>
                  </a:schemeClr>
                </a:solidFill>
                <a:latin typeface="Times New Roman" panose="02020603050405020304" pitchFamily="18" charset="0"/>
                <a:cs typeface="Times New Roman" panose="02020603050405020304" pitchFamily="18" charset="0"/>
              </a:rPr>
              <a:t>fine powders</a:t>
            </a:r>
            <a:r>
              <a:rPr lang="en-US" dirty="0">
                <a:latin typeface="Times New Roman" panose="02020603050405020304" pitchFamily="18" charset="0"/>
                <a:cs typeface="Times New Roman" panose="02020603050405020304" pitchFamily="18" charset="0"/>
              </a:rPr>
              <a:t>, </a:t>
            </a:r>
            <a:r>
              <a:rPr lang="en-US" sz="2900" b="1" i="1" dirty="0">
                <a:solidFill>
                  <a:schemeClr val="accent4">
                    <a:lumMod val="50000"/>
                  </a:schemeClr>
                </a:solidFill>
                <a:latin typeface="Times New Roman" panose="02020603050405020304" pitchFamily="18" charset="0"/>
                <a:cs typeface="Times New Roman" panose="02020603050405020304" pitchFamily="18" charset="0"/>
              </a:rPr>
              <a:t>powder mixtures </a:t>
            </a:r>
            <a:r>
              <a:rPr lang="en-US" dirty="0">
                <a:latin typeface="Times New Roman" panose="02020603050405020304" pitchFamily="18" charset="0"/>
                <a:cs typeface="Times New Roman" panose="02020603050405020304" pitchFamily="18" charset="0"/>
              </a:rPr>
              <a:t>and </a:t>
            </a:r>
            <a:r>
              <a:rPr lang="en-US" sz="2900" b="1" i="1" dirty="0">
                <a:solidFill>
                  <a:schemeClr val="accent4">
                    <a:lumMod val="50000"/>
                  </a:schemeClr>
                </a:solidFill>
                <a:latin typeface="Times New Roman" panose="02020603050405020304" pitchFamily="18" charset="0"/>
                <a:cs typeface="Times New Roman" panose="02020603050405020304" pitchFamily="18" charset="0"/>
              </a:rPr>
              <a:t>powders with uniformly distributed additives </a:t>
            </a:r>
            <a:r>
              <a:rPr lang="en-US" dirty="0" smtClean="0">
                <a:latin typeface="Times New Roman" panose="02020603050405020304" pitchFamily="18" charset="0"/>
                <a:cs typeface="Times New Roman" panose="02020603050405020304" pitchFamily="18" charset="0"/>
              </a:rPr>
              <a:t>(e.g</a:t>
            </a:r>
            <a:r>
              <a:rPr lang="en-US" dirty="0">
                <a:latin typeface="Times New Roman" panose="02020603050405020304" pitchFamily="18" charset="0"/>
                <a:cs typeface="Times New Roman" panose="02020603050405020304" pitchFamily="18" charset="0"/>
              </a:rPr>
              <a:t>., to improve sintering), are obtainable</a:t>
            </a:r>
            <a:r>
              <a:rPr lang="en-US" dirty="0" smtClean="0">
                <a:latin typeface="Times New Roman" panose="02020603050405020304" pitchFamily="18" charset="0"/>
                <a:cs typeface="Times New Roman" panose="02020603050405020304" pitchFamily="18" charset="0"/>
              </a:rPr>
              <a:t>.</a:t>
            </a:r>
          </a:p>
          <a:p>
            <a:pPr marL="0" indent="0" algn="just">
              <a:lnSpc>
                <a:spcPct val="160000"/>
              </a:lnSpc>
              <a:buNone/>
            </a:pPr>
            <a:r>
              <a:rPr lang="en-US" dirty="0">
                <a:latin typeface="Times New Roman" panose="02020603050405020304" pitchFamily="18" charset="0"/>
                <a:cs typeface="Times New Roman" panose="02020603050405020304" pitchFamily="18" charset="0"/>
              </a:rPr>
              <a:t>This field may be subdivided as follows</a:t>
            </a:r>
            <a:r>
              <a:rPr lang="en-US" dirty="0" smtClean="0">
                <a:latin typeface="Times New Roman" panose="02020603050405020304" pitchFamily="18" charset="0"/>
                <a:cs typeface="Times New Roman" panose="02020603050405020304" pitchFamily="18" charset="0"/>
              </a:rPr>
              <a:t>:</a:t>
            </a:r>
          </a:p>
          <a:p>
            <a:pPr marL="0" indent="0" algn="just">
              <a:lnSpc>
                <a:spcPct val="160000"/>
              </a:lnSpc>
              <a:buNone/>
            </a:pPr>
            <a:r>
              <a:rPr lang="en-US" i="1" dirty="0">
                <a:latin typeface="Times New Roman" panose="02020603050405020304" pitchFamily="18" charset="0"/>
                <a:cs typeface="Times New Roman" panose="02020603050405020304" pitchFamily="18" charset="0"/>
              </a:rPr>
              <a:t>Precipitation and filtration of single compounds or mixtures</a:t>
            </a:r>
            <a:r>
              <a:rPr lang="en-US" i="1" dirty="0" smtClean="0">
                <a:latin typeface="Times New Roman" panose="02020603050405020304" pitchFamily="18" charset="0"/>
                <a:cs typeface="Times New Roman" panose="02020603050405020304" pitchFamily="18" charset="0"/>
              </a:rPr>
              <a:t>.</a:t>
            </a:r>
          </a:p>
          <a:p>
            <a:pPr marL="0" indent="0" algn="just">
              <a:lnSpc>
                <a:spcPct val="160000"/>
              </a:lnSpc>
              <a:buNone/>
            </a:pPr>
            <a:r>
              <a:rPr lang="en-US" i="1" dirty="0">
                <a:latin typeface="Times New Roman" panose="02020603050405020304" pitchFamily="18" charset="0"/>
                <a:cs typeface="Times New Roman" panose="02020603050405020304" pitchFamily="18" charset="0"/>
              </a:rPr>
              <a:t>Hydrothermal </a:t>
            </a:r>
            <a:r>
              <a:rPr lang="en-US" i="1" dirty="0" smtClean="0">
                <a:latin typeface="Times New Roman" panose="02020603050405020304" pitchFamily="18" charset="0"/>
                <a:cs typeface="Times New Roman" panose="02020603050405020304" pitchFamily="18" charset="0"/>
              </a:rPr>
              <a:t>reactions</a:t>
            </a:r>
          </a:p>
          <a:p>
            <a:pPr marL="0" indent="0" algn="just">
              <a:lnSpc>
                <a:spcPct val="160000"/>
              </a:lnSpc>
              <a:buNone/>
            </a:pPr>
            <a:r>
              <a:rPr lang="en-US" i="1" dirty="0">
                <a:latin typeface="Times New Roman" panose="02020603050405020304" pitchFamily="18" charset="0"/>
                <a:cs typeface="Times New Roman" panose="02020603050405020304" pitchFamily="18" charset="0"/>
              </a:rPr>
              <a:t>Solution combustion</a:t>
            </a:r>
            <a:r>
              <a:rPr lang="en-US" i="1" dirty="0" smtClean="0">
                <a:latin typeface="Times New Roman" panose="02020603050405020304" pitchFamily="18" charset="0"/>
                <a:cs typeface="Times New Roman" panose="02020603050405020304" pitchFamily="18" charset="0"/>
              </a:rPr>
              <a:t>.</a:t>
            </a:r>
          </a:p>
          <a:p>
            <a:pPr marL="0" indent="0" algn="just">
              <a:lnSpc>
                <a:spcPct val="160000"/>
              </a:lnSpc>
              <a:buNone/>
            </a:pPr>
            <a:r>
              <a:rPr lang="en-US" i="1" dirty="0">
                <a:latin typeface="Times New Roman" panose="02020603050405020304" pitchFamily="18" charset="0"/>
                <a:cs typeface="Times New Roman" panose="02020603050405020304" pitchFamily="18" charset="0"/>
              </a:rPr>
              <a:t>Solvent </a:t>
            </a:r>
            <a:r>
              <a:rPr lang="en-US" i="1" dirty="0" smtClean="0">
                <a:latin typeface="Times New Roman" panose="02020603050405020304" pitchFamily="18" charset="0"/>
                <a:cs typeface="Times New Roman" panose="02020603050405020304" pitchFamily="18" charset="0"/>
              </a:rPr>
              <a:t>vaporization </a:t>
            </a:r>
            <a:r>
              <a:rPr lang="en-US" i="1" dirty="0">
                <a:latin typeface="Times New Roman" panose="02020603050405020304" pitchFamily="18" charset="0"/>
                <a:cs typeface="Times New Roman" panose="02020603050405020304" pitchFamily="18" charset="0"/>
              </a:rPr>
              <a:t>or </a:t>
            </a:r>
            <a:r>
              <a:rPr lang="en-US" i="1" dirty="0" smtClean="0">
                <a:latin typeface="Times New Roman" panose="02020603050405020304" pitchFamily="18" charset="0"/>
                <a:cs typeface="Times New Roman" panose="02020603050405020304" pitchFamily="18" charset="0"/>
              </a:rPr>
              <a:t>dehydration</a:t>
            </a:r>
            <a:endParaRPr lang="en-US" sz="2400" dirty="0" smtClean="0">
              <a:latin typeface="Times New Roman" panose="02020603050405020304" pitchFamily="18" charset="0"/>
              <a:cs typeface="Times New Roman" panose="02020603050405020304" pitchFamily="18" charset="0"/>
            </a:endParaRPr>
          </a:p>
          <a:p>
            <a:pPr marL="0" indent="0" algn="just">
              <a:lnSpc>
                <a:spcPct val="160000"/>
              </a:lnSpc>
              <a:buNone/>
            </a:pPr>
            <a:endParaRPr lang="en-US" sz="2400" dirty="0" smtClean="0">
              <a:latin typeface="Times New Roman" panose="02020603050405020304" pitchFamily="18" charset="0"/>
              <a:cs typeface="Times New Roman" panose="02020603050405020304" pitchFamily="18" charset="0"/>
            </a:endParaRPr>
          </a:p>
          <a:p>
            <a:pPr marL="0" indent="0" algn="just">
              <a:lnSpc>
                <a:spcPct val="160000"/>
              </a:lnSpc>
              <a:buNone/>
            </a:pP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88</a:t>
            </a:fld>
            <a:endParaRPr lang="fa-IR" dirty="0"/>
          </a:p>
        </p:txBody>
      </p:sp>
    </p:spTree>
    <p:extLst>
      <p:ext uri="{BB962C8B-B14F-4D97-AF65-F5344CB8AC3E}">
        <p14:creationId xmlns:p14="http://schemas.microsoft.com/office/powerpoint/2010/main" val="28022367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rmAutofit fontScale="77500" lnSpcReduction="20000"/>
          </a:bodyPr>
          <a:lstStyle/>
          <a:p>
            <a:pPr marL="0" indent="0" algn="just">
              <a:lnSpc>
                <a:spcPct val="160000"/>
              </a:lnSpc>
              <a:buNone/>
            </a:pPr>
            <a:r>
              <a:rPr lang="en-US" i="1" dirty="0">
                <a:latin typeface="Times New Roman" panose="02020603050405020304" pitchFamily="18" charset="0"/>
                <a:cs typeface="Times New Roman" panose="02020603050405020304" pitchFamily="18" charset="0"/>
              </a:rPr>
              <a:t>The Sol-gel Process</a:t>
            </a:r>
          </a:p>
          <a:p>
            <a:pPr marL="0" indent="0" algn="just">
              <a:lnSpc>
                <a:spcPct val="160000"/>
              </a:lnSpc>
              <a:buNone/>
            </a:pPr>
            <a:r>
              <a:rPr lang="en-US" dirty="0">
                <a:latin typeface="Times New Roman" panose="02020603050405020304" pitchFamily="18" charset="0"/>
                <a:cs typeface="Times New Roman" panose="02020603050405020304" pitchFamily="18" charset="0"/>
              </a:rPr>
              <a:t>In a separate sub-group are </a:t>
            </a:r>
            <a:r>
              <a:rPr lang="en-US" b="1" i="1" dirty="0">
                <a:solidFill>
                  <a:srgbClr val="00CC00"/>
                </a:solidFill>
                <a:latin typeface="Times New Roman" panose="02020603050405020304" pitchFamily="18" charset="0"/>
                <a:cs typeface="Times New Roman" panose="02020603050405020304" pitchFamily="18" charset="0"/>
              </a:rPr>
              <a:t>gelation-dehydration techniques </a:t>
            </a:r>
            <a:r>
              <a:rPr lang="en-US" dirty="0">
                <a:latin typeface="Times New Roman" panose="02020603050405020304" pitchFamily="18" charset="0"/>
                <a:cs typeface="Times New Roman" panose="02020603050405020304" pitchFamily="18" charset="0"/>
              </a:rPr>
              <a:t>in which </a:t>
            </a:r>
            <a:r>
              <a:rPr lang="en-US" b="1" i="1" dirty="0">
                <a:solidFill>
                  <a:srgbClr val="00CC00"/>
                </a:solidFill>
                <a:latin typeface="Times New Roman" panose="02020603050405020304" pitchFamily="18" charset="0"/>
                <a:cs typeface="Times New Roman" panose="02020603050405020304" pitchFamily="18" charset="0"/>
              </a:rPr>
              <a:t>liquid droplets are transformed into a gelatinous state from which the powder is obtained</a:t>
            </a:r>
            <a:r>
              <a:rPr lang="en-US" dirty="0">
                <a:latin typeface="Times New Roman" panose="02020603050405020304" pitchFamily="18" charset="0"/>
                <a:cs typeface="Times New Roman" panose="02020603050405020304" pitchFamily="18" charset="0"/>
              </a:rPr>
              <a:t>. These sol-gel techniques now play an increasing role in the </a:t>
            </a:r>
            <a:r>
              <a:rPr lang="en-US" dirty="0" smtClean="0">
                <a:latin typeface="Times New Roman" panose="02020603050405020304" pitchFamily="18" charset="0"/>
                <a:cs typeface="Times New Roman" panose="02020603050405020304" pitchFamily="18" charset="0"/>
              </a:rPr>
              <a:t>preparation of </a:t>
            </a:r>
            <a:r>
              <a:rPr lang="en-US" b="1" i="1" dirty="0">
                <a:solidFill>
                  <a:srgbClr val="00CC00"/>
                </a:solidFill>
                <a:latin typeface="Times New Roman" panose="02020603050405020304" pitchFamily="18" charset="0"/>
                <a:cs typeface="Times New Roman" panose="02020603050405020304" pitchFamily="18" charset="0"/>
              </a:rPr>
              <a:t>advanced ceramics</a:t>
            </a:r>
            <a:r>
              <a:rPr lang="en-US" dirty="0">
                <a:latin typeface="Times New Roman" panose="02020603050405020304" pitchFamily="18" charset="0"/>
                <a:cs typeface="Times New Roman" panose="02020603050405020304" pitchFamily="18" charset="0"/>
              </a:rPr>
              <a:t>. The techniques consist in the formation of a </a:t>
            </a:r>
            <a:r>
              <a:rPr lang="en-US" b="1" i="1" dirty="0">
                <a:solidFill>
                  <a:srgbClr val="00CC00"/>
                </a:solidFill>
                <a:latin typeface="Times New Roman" panose="02020603050405020304" pitchFamily="18" charset="0"/>
                <a:cs typeface="Times New Roman" panose="02020603050405020304" pitchFamily="18" charset="0"/>
              </a:rPr>
              <a:t>three dimensional network of inorganic matter </a:t>
            </a:r>
            <a:r>
              <a:rPr lang="en-US" dirty="0">
                <a:latin typeface="Times New Roman" panose="02020603050405020304" pitchFamily="18" charset="0"/>
                <a:cs typeface="Times New Roman" panose="02020603050405020304" pitchFamily="18" charset="0"/>
              </a:rPr>
              <a:t>(gel) from </a:t>
            </a:r>
            <a:r>
              <a:rPr lang="en-US" b="1" i="1" dirty="0" smtClean="0">
                <a:solidFill>
                  <a:srgbClr val="00CC00"/>
                </a:solidFill>
                <a:latin typeface="Times New Roman" panose="02020603050405020304" pitchFamily="18" charset="0"/>
                <a:cs typeface="Times New Roman" panose="02020603050405020304" pitchFamily="18" charset="0"/>
              </a:rPr>
              <a:t>colloidal </a:t>
            </a:r>
            <a:r>
              <a:rPr lang="en-US" b="1" i="1" dirty="0">
                <a:solidFill>
                  <a:srgbClr val="00CC00"/>
                </a:solidFill>
                <a:latin typeface="Times New Roman" panose="02020603050405020304" pitchFamily="18" charset="0"/>
                <a:cs typeface="Times New Roman" panose="02020603050405020304" pitchFamily="18" charset="0"/>
              </a:rPr>
              <a:t>or </a:t>
            </a:r>
            <a:r>
              <a:rPr lang="en-US" b="1" i="1" dirty="0" smtClean="0">
                <a:solidFill>
                  <a:srgbClr val="00CC00"/>
                </a:solidFill>
                <a:latin typeface="Times New Roman" panose="02020603050405020304" pitchFamily="18" charset="0"/>
                <a:cs typeface="Times New Roman" panose="02020603050405020304" pitchFamily="18" charset="0"/>
              </a:rPr>
              <a:t>molecular solutions </a:t>
            </a:r>
            <a:r>
              <a:rPr lang="en-US" dirty="0">
                <a:latin typeface="Times New Roman" panose="02020603050405020304" pitchFamily="18" charset="0"/>
                <a:cs typeface="Times New Roman" panose="02020603050405020304" pitchFamily="18" charset="0"/>
              </a:rPr>
              <a:t>of the precursor (sol). This </a:t>
            </a:r>
            <a:r>
              <a:rPr lang="en-US" b="1" i="1" dirty="0" smtClean="0">
                <a:solidFill>
                  <a:srgbClr val="CC00CC"/>
                </a:solidFill>
                <a:latin typeface="Times New Roman" panose="02020603050405020304" pitchFamily="18" charset="0"/>
                <a:cs typeface="Times New Roman" panose="02020603050405020304" pitchFamily="18" charset="0"/>
              </a:rPr>
              <a:t>reaction </a:t>
            </a:r>
            <a:r>
              <a:rPr lang="en-US" dirty="0" smtClean="0">
                <a:latin typeface="Times New Roman" panose="02020603050405020304" pitchFamily="18" charset="0"/>
                <a:cs typeface="Times New Roman" panose="02020603050405020304" pitchFamily="18" charset="0"/>
              </a:rPr>
              <a:t>takes </a:t>
            </a:r>
            <a:r>
              <a:rPr lang="en-US" dirty="0">
                <a:latin typeface="Times New Roman" panose="02020603050405020304" pitchFamily="18" charset="0"/>
                <a:cs typeface="Times New Roman" panose="02020603050405020304" pitchFamily="18" charset="0"/>
              </a:rPr>
              <a:t>place in </a:t>
            </a:r>
            <a:r>
              <a:rPr lang="en-US" b="1" i="1" dirty="0">
                <a:solidFill>
                  <a:srgbClr val="CC00CC"/>
                </a:solidFill>
                <a:latin typeface="Times New Roman" panose="02020603050405020304" pitchFamily="18" charset="0"/>
                <a:cs typeface="Times New Roman" panose="02020603050405020304" pitchFamily="18" charset="0"/>
              </a:rPr>
              <a:t>aqueous or </a:t>
            </a:r>
            <a:r>
              <a:rPr lang="en-US" b="1" i="1" dirty="0" err="1">
                <a:solidFill>
                  <a:srgbClr val="CC00CC"/>
                </a:solidFill>
                <a:latin typeface="Times New Roman" panose="02020603050405020304" pitchFamily="18" charset="0"/>
                <a:cs typeface="Times New Roman" panose="02020603050405020304" pitchFamily="18" charset="0"/>
              </a:rPr>
              <a:t>nonaqueous</a:t>
            </a:r>
            <a:r>
              <a:rPr lang="en-US" b="1" i="1" dirty="0">
                <a:solidFill>
                  <a:srgbClr val="CC00CC"/>
                </a:solidFill>
                <a:latin typeface="Times New Roman" panose="02020603050405020304" pitchFamily="18" charset="0"/>
                <a:cs typeface="Times New Roman" panose="02020603050405020304" pitchFamily="18" charset="0"/>
              </a:rPr>
              <a:t> media</a:t>
            </a:r>
            <a:r>
              <a:rPr lang="en-US" dirty="0">
                <a:latin typeface="Times New Roman" panose="02020603050405020304" pitchFamily="18" charset="0"/>
                <a:cs typeface="Times New Roman" panose="02020603050405020304" pitchFamily="18" charset="0"/>
              </a:rPr>
              <a:t>, e.g. by </a:t>
            </a:r>
            <a:r>
              <a:rPr lang="en-US" b="1" i="1" dirty="0">
                <a:solidFill>
                  <a:srgbClr val="CC00CC"/>
                </a:solidFill>
                <a:latin typeface="Times New Roman" panose="02020603050405020304" pitchFamily="18" charset="0"/>
                <a:cs typeface="Times New Roman" panose="02020603050405020304" pitchFamily="18" charset="0"/>
              </a:rPr>
              <a:t>diminishing the water content</a:t>
            </a:r>
            <a:r>
              <a:rPr lang="en-US" dirty="0">
                <a:latin typeface="Times New Roman" panose="02020603050405020304" pitchFamily="18" charset="0"/>
                <a:cs typeface="Times New Roman" panose="02020603050405020304" pitchFamily="18" charset="0"/>
              </a:rPr>
              <a:t>, by </a:t>
            </a:r>
            <a:r>
              <a:rPr lang="en-US" b="1" i="1" dirty="0">
                <a:solidFill>
                  <a:srgbClr val="FF7C80"/>
                </a:solidFill>
                <a:latin typeface="Times New Roman" panose="02020603050405020304" pitchFamily="18" charset="0"/>
                <a:cs typeface="Times New Roman" panose="02020603050405020304" pitchFamily="18" charset="0"/>
              </a:rPr>
              <a:t>changing the </a:t>
            </a:r>
            <a:r>
              <a:rPr lang="en-US" b="1" i="1" dirty="0" smtClean="0">
                <a:solidFill>
                  <a:srgbClr val="FF7C80"/>
                </a:solidFill>
                <a:latin typeface="Times New Roman" panose="02020603050405020304" pitchFamily="18" charset="0"/>
                <a:cs typeface="Times New Roman" panose="02020603050405020304" pitchFamily="18" charset="0"/>
              </a:rPr>
              <a:t>PH-value or </a:t>
            </a:r>
            <a:r>
              <a:rPr lang="en-US" b="1" i="1" dirty="0">
                <a:solidFill>
                  <a:srgbClr val="FF7C80"/>
                </a:solidFill>
                <a:latin typeface="Times New Roman" panose="02020603050405020304" pitchFamily="18" charset="0"/>
                <a:cs typeface="Times New Roman" panose="02020603050405020304" pitchFamily="18" charset="0"/>
              </a:rPr>
              <a:t>the surface charge (zeta potential) of the sol</a:t>
            </a:r>
            <a:r>
              <a:rPr lang="en-US" dirty="0">
                <a:latin typeface="Times New Roman" panose="02020603050405020304" pitchFamily="18" charset="0"/>
                <a:cs typeface="Times New Roman" panose="02020603050405020304" pitchFamily="18" charset="0"/>
              </a:rPr>
              <a:t>, or by other </a:t>
            </a:r>
            <a:r>
              <a:rPr lang="en-US" b="1" i="1" dirty="0">
                <a:solidFill>
                  <a:srgbClr val="CC00CC"/>
                </a:solidFill>
                <a:latin typeface="Times New Roman" panose="02020603050405020304" pitchFamily="18" charset="0"/>
                <a:cs typeface="Times New Roman" panose="02020603050405020304" pitchFamily="18" charset="0"/>
              </a:rPr>
              <a:t>means which can lead to gelation of the liquid precursor</a:t>
            </a:r>
            <a:r>
              <a:rPr lang="en-US" dirty="0">
                <a:latin typeface="Times New Roman" panose="02020603050405020304" pitchFamily="18" charset="0"/>
                <a:cs typeface="Times New Roman" panose="02020603050405020304" pitchFamily="18" charset="0"/>
              </a:rPr>
              <a:t>. A wide variety of methods may be </a:t>
            </a:r>
            <a:r>
              <a:rPr lang="en-US" dirty="0" smtClean="0">
                <a:latin typeface="Times New Roman" panose="02020603050405020304" pitchFamily="18" charset="0"/>
                <a:cs typeface="Times New Roman" panose="02020603050405020304" pitchFamily="18" charset="0"/>
              </a:rPr>
              <a:t>used, producing </a:t>
            </a:r>
            <a:r>
              <a:rPr lang="en-US" dirty="0">
                <a:latin typeface="Times New Roman" panose="02020603050405020304" pitchFamily="18" charset="0"/>
                <a:cs typeface="Times New Roman" panose="02020603050405020304" pitchFamily="18" charset="0"/>
              </a:rPr>
              <a:t>small uniform spheres or powders. The process was developed in </a:t>
            </a:r>
            <a:r>
              <a:rPr lang="en-US" dirty="0" smtClean="0">
                <a:latin typeface="Times New Roman" panose="02020603050405020304" pitchFamily="18" charset="0"/>
                <a:cs typeface="Times New Roman" panose="02020603050405020304" pitchFamily="18" charset="0"/>
              </a:rPr>
              <a:t>the early </a:t>
            </a:r>
            <a:r>
              <a:rPr lang="en-US" dirty="0">
                <a:latin typeface="Times New Roman" panose="02020603050405020304" pitchFamily="18" charset="0"/>
                <a:cs typeface="Times New Roman" panose="02020603050405020304" pitchFamily="18" charset="0"/>
              </a:rPr>
              <a:t>1960s for the preparation of micro-spheres of oxide nuclear fuels, </a:t>
            </a:r>
            <a:r>
              <a:rPr lang="en-US" dirty="0" smtClean="0">
                <a:latin typeface="Times New Roman" panose="02020603050405020304" pitchFamily="18" charset="0"/>
                <a:cs typeface="Times New Roman" panose="02020603050405020304" pitchFamily="18" charset="0"/>
              </a:rPr>
              <a:t>consisting of </a:t>
            </a:r>
            <a:r>
              <a:rPr lang="en-US" dirty="0">
                <a:latin typeface="Times New Roman" panose="02020603050405020304" pitchFamily="18" charset="0"/>
                <a:cs typeface="Times New Roman" panose="02020603050405020304" pitchFamily="18" charset="0"/>
              </a:rPr>
              <a:t>highly reactive agglomerates of very fine particles, which can be </a:t>
            </a:r>
            <a:r>
              <a:rPr lang="en-US" dirty="0" smtClean="0">
                <a:latin typeface="Times New Roman" panose="02020603050405020304" pitchFamily="18" charset="0"/>
                <a:cs typeface="Times New Roman" panose="02020603050405020304" pitchFamily="18" charset="0"/>
              </a:rPr>
              <a:t>sintered at </a:t>
            </a:r>
            <a:r>
              <a:rPr lang="en-US" dirty="0">
                <a:latin typeface="Times New Roman" panose="02020603050405020304" pitchFamily="18" charset="0"/>
                <a:cs typeface="Times New Roman" panose="02020603050405020304" pitchFamily="18" charset="0"/>
              </a:rPr>
              <a:t>low temperatures to very high densities.</a:t>
            </a:r>
            <a:endParaRPr lang="en-US" sz="2400" dirty="0" smtClean="0">
              <a:latin typeface="Times New Roman" panose="02020603050405020304" pitchFamily="18" charset="0"/>
              <a:cs typeface="Times New Roman" panose="02020603050405020304" pitchFamily="18" charset="0"/>
            </a:endParaRPr>
          </a:p>
          <a:p>
            <a:pPr marL="0" indent="0" algn="just">
              <a:lnSpc>
                <a:spcPct val="160000"/>
              </a:lnSpc>
              <a:buNone/>
            </a:pPr>
            <a:endParaRPr lang="en-US" sz="2400" dirty="0" smtClean="0">
              <a:latin typeface="Times New Roman" panose="02020603050405020304" pitchFamily="18" charset="0"/>
              <a:cs typeface="Times New Roman" panose="02020603050405020304" pitchFamily="18" charset="0"/>
            </a:endParaRPr>
          </a:p>
          <a:p>
            <a:pPr marL="0" indent="0" algn="just">
              <a:lnSpc>
                <a:spcPct val="160000"/>
              </a:lnSpc>
              <a:buNone/>
            </a:pP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89</a:t>
            </a:fld>
            <a:endParaRPr lang="fa-IR" dirty="0"/>
          </a:p>
        </p:txBody>
      </p:sp>
    </p:spTree>
    <p:extLst>
      <p:ext uri="{BB962C8B-B14F-4D97-AF65-F5344CB8AC3E}">
        <p14:creationId xmlns:p14="http://schemas.microsoft.com/office/powerpoint/2010/main" val="26825290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smtClean="0">
                <a:solidFill>
                  <a:srgbClr val="FF00FF"/>
                </a:solidFill>
                <a:latin typeface="Times New Roman" panose="02020603050405020304" pitchFamily="18" charset="0"/>
                <a:cs typeface="Times New Roman" panose="02020603050405020304" pitchFamily="18" charset="0"/>
              </a:rPr>
              <a:t>An Introduction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151068"/>
            <a:ext cx="10515600" cy="5411097"/>
          </a:xfrm>
        </p:spPr>
        <p:txBody>
          <a:bodyPr>
            <a:normAutofit/>
          </a:bodyPr>
          <a:lstStyle/>
          <a:p>
            <a:pPr marL="0" indent="0" algn="just">
              <a:buNone/>
            </a:pPr>
            <a:r>
              <a:rPr lang="en-US" dirty="0" smtClean="0">
                <a:latin typeface="Times New Roman" panose="02020603050405020304" pitchFamily="18" charset="0"/>
                <a:cs typeface="+mj-cs"/>
              </a:rPr>
              <a:t>Metal </a:t>
            </a:r>
            <a:r>
              <a:rPr lang="en-US" dirty="0">
                <a:latin typeface="Times New Roman" panose="02020603050405020304" pitchFamily="18" charset="0"/>
                <a:cs typeface="+mj-cs"/>
              </a:rPr>
              <a:t>processing technology in which parts are produced from metallic </a:t>
            </a:r>
            <a:r>
              <a:rPr lang="en-US" dirty="0" smtClean="0">
                <a:latin typeface="Times New Roman" panose="02020603050405020304" pitchFamily="18" charset="0"/>
                <a:cs typeface="+mj-cs"/>
              </a:rPr>
              <a:t>powders.</a:t>
            </a:r>
          </a:p>
          <a:p>
            <a:pPr marL="0" indent="0" algn="just">
              <a:buNone/>
            </a:pPr>
            <a:r>
              <a:rPr lang="en-US" dirty="0" smtClean="0">
                <a:latin typeface="Times New Roman" panose="02020603050405020304" pitchFamily="18" charset="0"/>
                <a:cs typeface="+mj-cs"/>
              </a:rPr>
              <a:t>PM </a:t>
            </a:r>
            <a:r>
              <a:rPr lang="en-US" dirty="0">
                <a:latin typeface="Times New Roman" panose="02020603050405020304" pitchFamily="18" charset="0"/>
                <a:cs typeface="+mj-cs"/>
              </a:rPr>
              <a:t>parts can be mass produced to net shape or near net shape, eliminating or reducing the need for subsequent </a:t>
            </a:r>
            <a:r>
              <a:rPr lang="en-US" dirty="0" smtClean="0">
                <a:latin typeface="Times New Roman" panose="02020603050405020304" pitchFamily="18" charset="0"/>
                <a:cs typeface="+mj-cs"/>
              </a:rPr>
              <a:t>machining.</a:t>
            </a:r>
          </a:p>
          <a:p>
            <a:pPr marL="0" indent="0" algn="just">
              <a:buNone/>
            </a:pPr>
            <a:r>
              <a:rPr lang="en-US" dirty="0" smtClean="0">
                <a:latin typeface="Times New Roman" panose="02020603050405020304" pitchFamily="18" charset="0"/>
                <a:cs typeface="+mj-cs"/>
              </a:rPr>
              <a:t>PM </a:t>
            </a:r>
            <a:r>
              <a:rPr lang="en-US" dirty="0">
                <a:latin typeface="Times New Roman" panose="02020603050405020304" pitchFamily="18" charset="0"/>
                <a:cs typeface="+mj-cs"/>
              </a:rPr>
              <a:t>process wastes very little material ~ 97% of starting powders are converted to </a:t>
            </a:r>
            <a:r>
              <a:rPr lang="en-US" dirty="0" smtClean="0">
                <a:latin typeface="Times New Roman" panose="02020603050405020304" pitchFamily="18" charset="0"/>
                <a:cs typeface="+mj-cs"/>
              </a:rPr>
              <a:t>product.</a:t>
            </a:r>
          </a:p>
          <a:p>
            <a:pPr marL="0" indent="0" algn="just">
              <a:buNone/>
            </a:pPr>
            <a:r>
              <a:rPr lang="en-US" dirty="0" smtClean="0">
                <a:latin typeface="Times New Roman" panose="02020603050405020304" pitchFamily="18" charset="0"/>
                <a:cs typeface="+mj-cs"/>
              </a:rPr>
              <a:t>PM </a:t>
            </a:r>
            <a:r>
              <a:rPr lang="en-US" dirty="0">
                <a:latin typeface="Times New Roman" panose="02020603050405020304" pitchFamily="18" charset="0"/>
                <a:cs typeface="+mj-cs"/>
              </a:rPr>
              <a:t>parts can be made with a specified level of porosity, to produce porous metal </a:t>
            </a:r>
            <a:r>
              <a:rPr lang="en-US" dirty="0" smtClean="0">
                <a:latin typeface="Times New Roman" panose="02020603050405020304" pitchFamily="18" charset="0"/>
                <a:cs typeface="+mj-cs"/>
              </a:rPr>
              <a:t>parts.</a:t>
            </a:r>
          </a:p>
          <a:p>
            <a:pPr marL="0" indent="0" algn="just">
              <a:buNone/>
            </a:pPr>
            <a:r>
              <a:rPr lang="en-US" dirty="0" smtClean="0">
                <a:latin typeface="Times New Roman" panose="02020603050405020304" pitchFamily="18" charset="0"/>
                <a:cs typeface="+mj-cs"/>
              </a:rPr>
              <a:t>Examples</a:t>
            </a:r>
            <a:r>
              <a:rPr lang="en-US" dirty="0">
                <a:latin typeface="Times New Roman" panose="02020603050405020304" pitchFamily="18" charset="0"/>
                <a:cs typeface="+mj-cs"/>
              </a:rPr>
              <a:t>: filters, oil-impregnated bearings and </a:t>
            </a:r>
            <a:r>
              <a:rPr lang="en-US" dirty="0" smtClean="0">
                <a:latin typeface="Times New Roman" panose="02020603050405020304" pitchFamily="18" charset="0"/>
                <a:cs typeface="+mj-cs"/>
              </a:rPr>
              <a:t>gears.</a:t>
            </a:r>
          </a:p>
          <a:p>
            <a:pPr marL="0" indent="0" algn="just">
              <a:buNone/>
            </a:pPr>
            <a:r>
              <a:rPr lang="en-US" dirty="0" smtClean="0">
                <a:latin typeface="Times New Roman" panose="02020603050405020304" pitchFamily="18" charset="0"/>
                <a:cs typeface="+mj-cs"/>
              </a:rPr>
              <a:t>Certain </a:t>
            </a:r>
            <a:r>
              <a:rPr lang="en-US" dirty="0">
                <a:latin typeface="Times New Roman" panose="02020603050405020304" pitchFamily="18" charset="0"/>
                <a:cs typeface="+mj-cs"/>
              </a:rPr>
              <a:t>metals that are difficult to fabricate by other methods can be shaped by </a:t>
            </a:r>
            <a:r>
              <a:rPr lang="en-US" dirty="0" smtClean="0">
                <a:latin typeface="Times New Roman" panose="02020603050405020304" pitchFamily="18" charset="0"/>
                <a:cs typeface="+mj-cs"/>
              </a:rPr>
              <a:t>PM. </a:t>
            </a:r>
            <a:endParaRPr lang="fa-IR" dirty="0" smtClean="0">
              <a:latin typeface="Times New Roman" panose="02020603050405020304" pitchFamily="18" charset="0"/>
              <a:cs typeface="+mj-cs"/>
            </a:endParaRPr>
          </a:p>
          <a:p>
            <a:pPr algn="just" rtl="0">
              <a:buFont typeface="Wingdings" panose="05000000000000000000" pitchFamily="2" charset="2"/>
              <a:buChar char="q"/>
            </a:pPr>
            <a:endParaRPr lang="fa-IR" dirty="0" smtClean="0">
              <a:latin typeface="Times New Roman" panose="02020603050405020304" pitchFamily="18" charset="0"/>
              <a:cs typeface="+mj-cs"/>
            </a:endParaRPr>
          </a:p>
          <a:p>
            <a:pPr algn="just" rtl="0">
              <a:buFont typeface="Wingdings" panose="05000000000000000000" pitchFamily="2" charset="2"/>
              <a:buChar char="q"/>
            </a:pPr>
            <a:endParaRPr lang="fa-IR" dirty="0">
              <a:latin typeface="Times New Roman" panose="02020603050405020304" pitchFamily="18" charset="0"/>
              <a:cs typeface="+mj-cs"/>
            </a:endParaRPr>
          </a:p>
          <a:p>
            <a:pPr algn="just" rtl="0">
              <a:buFont typeface="Wingdings" panose="05000000000000000000" pitchFamily="2" charset="2"/>
              <a:buChar char="q"/>
            </a:pPr>
            <a:endParaRPr lang="fa-IR" dirty="0" smtClean="0">
              <a:latin typeface="Times New Roman" panose="02020603050405020304" pitchFamily="18" charset="0"/>
              <a:cs typeface="+mj-cs"/>
            </a:endParaRPr>
          </a:p>
          <a:p>
            <a:pPr algn="just" rtl="0">
              <a:buFont typeface="Wingdings" panose="05000000000000000000" pitchFamily="2" charset="2"/>
              <a:buChar char="q"/>
            </a:pPr>
            <a:endParaRPr lang="fa-IR" dirty="0" smtClean="0">
              <a:latin typeface="Times New Roman" panose="02020603050405020304" pitchFamily="18" charset="0"/>
              <a:cs typeface="+mj-cs"/>
            </a:endParaRPr>
          </a:p>
          <a:p>
            <a:pPr algn="just" rtl="0">
              <a:buFont typeface="Wingdings" panose="05000000000000000000" pitchFamily="2" charset="2"/>
              <a:buChar char="q"/>
            </a:pPr>
            <a:endParaRPr lang="fa-IR" dirty="0">
              <a:latin typeface="Times New Roman" panose="02020603050405020304" pitchFamily="18" charset="0"/>
              <a:cs typeface="+mj-cs"/>
            </a:endParaRPr>
          </a:p>
          <a:p>
            <a:pPr marL="0" indent="0" algn="just">
              <a:buNone/>
            </a:pPr>
            <a:endParaRPr lang="en-US" dirty="0" smtClean="0">
              <a:latin typeface="Times New Roman" panose="02020603050405020304" pitchFamily="18" charset="0"/>
              <a:cs typeface="+mj-cs"/>
            </a:endParaRPr>
          </a:p>
          <a:p>
            <a:pPr algn="just">
              <a:buFont typeface="Wingdings" panose="05000000000000000000" pitchFamily="2" charset="2"/>
              <a:buChar char="q"/>
            </a:pPr>
            <a:endParaRPr lang="en-US" dirty="0" smtClean="0">
              <a:latin typeface="Times New Roman" panose="02020603050405020304" pitchFamily="18" charset="0"/>
              <a:cs typeface="+mj-cs"/>
            </a:endParaRPr>
          </a:p>
          <a:p>
            <a:pPr algn="just">
              <a:buFont typeface="Wingdings" panose="05000000000000000000" pitchFamily="2" charset="2"/>
              <a:buChar char="q"/>
            </a:pPr>
            <a:endParaRPr lang="en-US" sz="3200" dirty="0" smtClean="0">
              <a:latin typeface="Times New Roman" panose="02020603050405020304" pitchFamily="18" charset="0"/>
              <a:cs typeface="+mj-cs"/>
            </a:endParaRPr>
          </a:p>
          <a:p>
            <a:pPr algn="just" rtl="0">
              <a:buFont typeface="Wingdings" panose="05000000000000000000" pitchFamily="2" charset="2"/>
              <a:buChar char="q"/>
            </a:pPr>
            <a:endParaRPr lang="en-US" sz="3200" dirty="0">
              <a:latin typeface="Times New Roman" panose="02020603050405020304" pitchFamily="18" charset="0"/>
              <a:cs typeface="+mj-cs"/>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9</a:t>
            </a:fld>
            <a:endParaRPr lang="fa-IR" dirty="0"/>
          </a:p>
        </p:txBody>
      </p:sp>
    </p:spTree>
    <p:extLst>
      <p:ext uri="{BB962C8B-B14F-4D97-AF65-F5344CB8AC3E}">
        <p14:creationId xmlns:p14="http://schemas.microsoft.com/office/powerpoint/2010/main" val="26191858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rmAutofit fontScale="77500" lnSpcReduction="20000"/>
          </a:bodyPr>
          <a:lstStyle/>
          <a:p>
            <a:pPr marL="0" indent="0" algn="just">
              <a:lnSpc>
                <a:spcPct val="150000"/>
              </a:lnSpc>
              <a:buNone/>
            </a:pPr>
            <a:r>
              <a:rPr lang="en-US" dirty="0">
                <a:latin typeface="Times New Roman" panose="02020603050405020304" pitchFamily="18" charset="0"/>
                <a:cs typeface="Times New Roman" panose="02020603050405020304" pitchFamily="18" charset="0"/>
              </a:rPr>
              <a:t>ULTRAFINE </a:t>
            </a:r>
            <a:r>
              <a:rPr lang="en-US" dirty="0" smtClean="0">
                <a:latin typeface="Times New Roman" panose="02020603050405020304" pitchFamily="18" charset="0"/>
                <a:cs typeface="Times New Roman" panose="02020603050405020304" pitchFamily="18" charset="0"/>
              </a:rPr>
              <a:t>POWDERS </a:t>
            </a:r>
            <a:r>
              <a:rPr lang="en-US" dirty="0">
                <a:latin typeface="Times New Roman" panose="02020603050405020304" pitchFamily="18" charset="0"/>
                <a:cs typeface="Times New Roman" panose="02020603050405020304" pitchFamily="18" charset="0"/>
              </a:rPr>
              <a:t>(NANOCRYSTALS)</a:t>
            </a:r>
          </a:p>
          <a:p>
            <a:pPr marL="0" indent="0" algn="just">
              <a:lnSpc>
                <a:spcPct val="150000"/>
              </a:lnSpc>
              <a:buNone/>
            </a:pPr>
            <a:r>
              <a:rPr lang="en-US" dirty="0">
                <a:latin typeface="Times New Roman" panose="02020603050405020304" pitchFamily="18" charset="0"/>
                <a:cs typeface="Times New Roman" panose="02020603050405020304" pitchFamily="18" charset="0"/>
              </a:rPr>
              <a:t>Although the terms in the finest particle size range are not clearly defined </a:t>
            </a:r>
            <a:r>
              <a:rPr lang="en-US" dirty="0" smtClean="0">
                <a:latin typeface="Times New Roman" panose="02020603050405020304" pitchFamily="18" charset="0"/>
                <a:cs typeface="Times New Roman" panose="02020603050405020304" pitchFamily="18" charset="0"/>
              </a:rPr>
              <a:t>it may </a:t>
            </a:r>
            <a:r>
              <a:rPr lang="en-US" dirty="0">
                <a:latin typeface="Times New Roman" panose="02020603050405020304" pitchFamily="18" charset="0"/>
                <a:cs typeface="Times New Roman" panose="02020603050405020304" pitchFamily="18" charset="0"/>
              </a:rPr>
              <a:t>be distinguished as follows: </a:t>
            </a:r>
            <a:r>
              <a:rPr lang="en-US" b="1" i="1" dirty="0">
                <a:solidFill>
                  <a:srgbClr val="FF7C80"/>
                </a:solidFill>
                <a:latin typeface="Times New Roman" panose="02020603050405020304" pitchFamily="18" charset="0"/>
                <a:cs typeface="Times New Roman" panose="02020603050405020304" pitchFamily="18" charset="0"/>
              </a:rPr>
              <a:t>submicron particles are per definition below </a:t>
            </a:r>
            <a:r>
              <a:rPr lang="en-US" b="1" i="1" dirty="0" smtClean="0">
                <a:solidFill>
                  <a:srgbClr val="FF7C80"/>
                </a:solidFill>
                <a:latin typeface="Times New Roman" panose="02020603050405020304" pitchFamily="18" charset="0"/>
                <a:cs typeface="Times New Roman" panose="02020603050405020304" pitchFamily="18" charset="0"/>
              </a:rPr>
              <a:t>1 micron</a:t>
            </a:r>
            <a:r>
              <a:rPr lang="en-US" dirty="0" smtClean="0">
                <a:latin typeface="Times New Roman" panose="02020603050405020304" pitchFamily="18" charset="0"/>
                <a:cs typeface="Times New Roman" panose="02020603050405020304" pitchFamily="18" charset="0"/>
              </a:rPr>
              <a:t>, </a:t>
            </a:r>
            <a:r>
              <a:rPr lang="en-US" b="1" i="1" dirty="0">
                <a:solidFill>
                  <a:srgbClr val="FF7C80"/>
                </a:solidFill>
                <a:latin typeface="Times New Roman" panose="02020603050405020304" pitchFamily="18" charset="0"/>
                <a:cs typeface="Times New Roman" panose="02020603050405020304" pitchFamily="18" charset="0"/>
              </a:rPr>
              <a:t>preferably down to 0.5 micron</a:t>
            </a:r>
            <a:r>
              <a:rPr lang="en-US" dirty="0" smtClean="0">
                <a:latin typeface="Times New Roman" panose="02020603050405020304" pitchFamily="18" charset="0"/>
                <a:cs typeface="Times New Roman" panose="02020603050405020304" pitchFamily="18" charset="0"/>
              </a:rPr>
              <a:t>, </a:t>
            </a:r>
            <a:r>
              <a:rPr lang="en-US" b="1" i="1" dirty="0">
                <a:solidFill>
                  <a:srgbClr val="99CC00"/>
                </a:solidFill>
                <a:latin typeface="Times New Roman" panose="02020603050405020304" pitchFamily="18" charset="0"/>
                <a:cs typeface="Times New Roman" panose="02020603050405020304" pitchFamily="18" charset="0"/>
              </a:rPr>
              <a:t>ultrafine particles between 0.5 </a:t>
            </a:r>
            <a:r>
              <a:rPr lang="en-US" b="1" i="1" dirty="0" smtClean="0">
                <a:solidFill>
                  <a:srgbClr val="99CC00"/>
                </a:solidFill>
                <a:latin typeface="Times New Roman" panose="02020603050405020304" pitchFamily="18" charset="0"/>
                <a:cs typeface="Times New Roman" panose="02020603050405020304" pitchFamily="18" charset="0"/>
              </a:rPr>
              <a:t>micron </a:t>
            </a:r>
            <a:r>
              <a:rPr lang="en-US" b="1" i="1" dirty="0">
                <a:solidFill>
                  <a:srgbClr val="99CC00"/>
                </a:solidFill>
                <a:latin typeface="Times New Roman" panose="02020603050405020304" pitchFamily="18" charset="0"/>
                <a:cs typeface="Times New Roman" panose="02020603050405020304" pitchFamily="18" charset="0"/>
              </a:rPr>
              <a:t>and 0.1 </a:t>
            </a:r>
            <a:r>
              <a:rPr lang="en-US" b="1" i="1" dirty="0" smtClean="0">
                <a:solidFill>
                  <a:srgbClr val="99CC00"/>
                </a:solidFill>
                <a:latin typeface="Times New Roman" panose="02020603050405020304" pitchFamily="18" charset="0"/>
                <a:cs typeface="Times New Roman" panose="02020603050405020304" pitchFamily="18" charset="0"/>
              </a:rPr>
              <a:t>micron (100 </a:t>
            </a:r>
            <a:r>
              <a:rPr lang="en-US" b="1" i="1" dirty="0">
                <a:solidFill>
                  <a:srgbClr val="99CC00"/>
                </a:solidFill>
                <a:latin typeface="Times New Roman" panose="02020603050405020304" pitchFamily="18" charset="0"/>
                <a:cs typeface="Times New Roman" panose="02020603050405020304" pitchFamily="18" charset="0"/>
              </a:rPr>
              <a:t>nm) </a:t>
            </a:r>
            <a:r>
              <a:rPr lang="en-US" dirty="0">
                <a:latin typeface="Times New Roman" panose="02020603050405020304" pitchFamily="18" charset="0"/>
                <a:cs typeface="Times New Roman" panose="02020603050405020304" pitchFamily="18" charset="0"/>
              </a:rPr>
              <a:t>and </a:t>
            </a:r>
            <a:r>
              <a:rPr lang="en-US" b="1" i="1" dirty="0" smtClean="0">
                <a:solidFill>
                  <a:srgbClr val="00CCFF"/>
                </a:solidFill>
                <a:latin typeface="Times New Roman" panose="02020603050405020304" pitchFamily="18" charset="0"/>
                <a:cs typeface="Times New Roman" panose="02020603050405020304" pitchFamily="18" charset="0"/>
              </a:rPr>
              <a:t>nano-sized </a:t>
            </a:r>
            <a:r>
              <a:rPr lang="en-US" b="1" i="1" dirty="0">
                <a:solidFill>
                  <a:srgbClr val="00CCFF"/>
                </a:solidFill>
                <a:latin typeface="Times New Roman" panose="02020603050405020304" pitchFamily="18" charset="0"/>
                <a:cs typeface="Times New Roman" panose="02020603050405020304" pitchFamily="18" charset="0"/>
              </a:rPr>
              <a:t>(</a:t>
            </a:r>
            <a:r>
              <a:rPr lang="en-US" b="1" i="1" dirty="0" smtClean="0">
                <a:solidFill>
                  <a:srgbClr val="00CCFF"/>
                </a:solidFill>
                <a:latin typeface="Times New Roman" panose="02020603050405020304" pitchFamily="18" charset="0"/>
                <a:cs typeface="Times New Roman" panose="02020603050405020304" pitchFamily="18" charset="0"/>
              </a:rPr>
              <a:t>nano-crystalline</a:t>
            </a:r>
            <a:r>
              <a:rPr lang="en-US" b="1" i="1" dirty="0">
                <a:solidFill>
                  <a:srgbClr val="00CCFF"/>
                </a:solidFill>
                <a:latin typeface="Times New Roman" panose="02020603050405020304" pitchFamily="18" charset="0"/>
                <a:cs typeface="Times New Roman" panose="02020603050405020304" pitchFamily="18" charset="0"/>
              </a:rPr>
              <a:t>) powders less than 100 nm, many </a:t>
            </a:r>
            <a:r>
              <a:rPr lang="en-US" b="1" i="1" dirty="0" smtClean="0">
                <a:solidFill>
                  <a:srgbClr val="00CCFF"/>
                </a:solidFill>
                <a:latin typeface="Times New Roman" panose="02020603050405020304" pitchFamily="18" charset="0"/>
                <a:cs typeface="Times New Roman" panose="02020603050405020304" pitchFamily="18" charset="0"/>
              </a:rPr>
              <a:t>of them </a:t>
            </a:r>
            <a:r>
              <a:rPr lang="en-US" b="1" i="1" dirty="0">
                <a:solidFill>
                  <a:srgbClr val="00CCFF"/>
                </a:solidFill>
                <a:latin typeface="Times New Roman" panose="02020603050405020304" pitchFamily="18" charset="0"/>
                <a:cs typeface="Times New Roman" panose="02020603050405020304" pitchFamily="18" charset="0"/>
              </a:rPr>
              <a:t>range between 50 and 20 nm</a:t>
            </a:r>
            <a:r>
              <a:rPr lang="en-US" dirty="0">
                <a:latin typeface="Times New Roman" panose="02020603050405020304" pitchFamily="18" charset="0"/>
                <a:cs typeface="Times New Roman" panose="02020603050405020304" pitchFamily="18" charset="0"/>
              </a:rPr>
              <a:t>. Such powders have become of </a:t>
            </a:r>
            <a:r>
              <a:rPr lang="en-US" dirty="0" smtClean="0">
                <a:latin typeface="Times New Roman" panose="02020603050405020304" pitchFamily="18" charset="0"/>
                <a:cs typeface="Times New Roman" panose="02020603050405020304" pitchFamily="18" charset="0"/>
              </a:rPr>
              <a:t>increasing interest </a:t>
            </a:r>
            <a:r>
              <a:rPr lang="en-US" dirty="0">
                <a:latin typeface="Times New Roman" panose="02020603050405020304" pitchFamily="18" charset="0"/>
                <a:cs typeface="Times New Roman" panose="02020603050405020304" pitchFamily="18" charset="0"/>
              </a:rPr>
              <a:t>in the last </a:t>
            </a:r>
            <a:r>
              <a:rPr lang="en-US" dirty="0" smtClean="0">
                <a:latin typeface="Times New Roman" panose="02020603050405020304" pitchFamily="18" charset="0"/>
                <a:cs typeface="Times New Roman" panose="02020603050405020304" pitchFamily="18" charset="0"/>
              </a:rPr>
              <a:t>years </a:t>
            </a:r>
            <a:r>
              <a:rPr lang="en-US" dirty="0">
                <a:latin typeface="Times New Roman" panose="02020603050405020304" pitchFamily="18" charset="0"/>
                <a:cs typeface="Times New Roman" panose="02020603050405020304" pitchFamily="18" charset="0"/>
              </a:rPr>
              <a:t>for both scientific and technical reasons.</a:t>
            </a:r>
          </a:p>
          <a:p>
            <a:pPr marL="0" indent="0" algn="just">
              <a:lnSpc>
                <a:spcPct val="150000"/>
              </a:lnSpc>
              <a:buNone/>
            </a:pPr>
            <a:r>
              <a:rPr lang="en-US" dirty="0">
                <a:latin typeface="Times New Roman" panose="02020603050405020304" pitchFamily="18" charset="0"/>
                <a:cs typeface="Times New Roman" panose="02020603050405020304" pitchFamily="18" charset="0"/>
              </a:rPr>
              <a:t>Their processing, and sintering behaviour </a:t>
            </a:r>
            <a:r>
              <a:rPr lang="en-US" dirty="0" smtClean="0">
                <a:latin typeface="Times New Roman" panose="02020603050405020304" pitchFamily="18" charset="0"/>
                <a:cs typeface="Times New Roman" panose="02020603050405020304" pitchFamily="18" charset="0"/>
              </a:rPr>
              <a:t>is </a:t>
            </a:r>
            <a:r>
              <a:rPr lang="en-US" dirty="0">
                <a:latin typeface="Times New Roman" panose="02020603050405020304" pitchFamily="18" charset="0"/>
                <a:cs typeface="Times New Roman" panose="02020603050405020304" pitchFamily="18" charset="0"/>
              </a:rPr>
              <a:t>unique due </a:t>
            </a:r>
            <a:r>
              <a:rPr lang="en-US" dirty="0" smtClean="0">
                <a:latin typeface="Times New Roman" panose="02020603050405020304" pitchFamily="18" charset="0"/>
                <a:cs typeface="Times New Roman" panose="02020603050405020304" pitchFamily="18" charset="0"/>
              </a:rPr>
              <a:t>to </a:t>
            </a:r>
            <a:r>
              <a:rPr lang="en-US" dirty="0">
                <a:latin typeface="Times New Roman" panose="02020603050405020304" pitchFamily="18" charset="0"/>
                <a:cs typeface="Times New Roman" panose="02020603050405020304" pitchFamily="18" charset="0"/>
              </a:rPr>
              <a:t>their high surface to volume ratio. Several methods have been used in the </a:t>
            </a:r>
            <a:r>
              <a:rPr lang="en-US" dirty="0" smtClean="0">
                <a:latin typeface="Times New Roman" panose="02020603050405020304" pitchFamily="18" charset="0"/>
                <a:cs typeface="Times New Roman" panose="02020603050405020304" pitchFamily="18" charset="0"/>
              </a:rPr>
              <a:t>past in </a:t>
            </a:r>
            <a:r>
              <a:rPr lang="en-US" dirty="0">
                <a:latin typeface="Times New Roman" panose="02020603050405020304" pitchFamily="18" charset="0"/>
                <a:cs typeface="Times New Roman" panose="02020603050405020304" pitchFamily="18" charset="0"/>
              </a:rPr>
              <a:t>order to obtain ultrafine powders</a:t>
            </a:r>
            <a:r>
              <a:rPr lang="en-US" dirty="0" smtClean="0">
                <a:latin typeface="Times New Roman" panose="02020603050405020304" pitchFamily="18" charset="0"/>
                <a:cs typeface="Times New Roman" panose="02020603050405020304" pitchFamily="18" charset="0"/>
              </a:rPr>
              <a:t>, such as:</a:t>
            </a:r>
          </a:p>
          <a:p>
            <a:pPr marL="0" indent="0" algn="just">
              <a:lnSpc>
                <a:spcPct val="150000"/>
              </a:lnSpc>
              <a:buNone/>
            </a:pPr>
            <a:r>
              <a:rPr lang="en-US" dirty="0">
                <a:latin typeface="Times New Roman" panose="02020603050405020304" pitchFamily="18" charset="0"/>
                <a:cs typeface="Times New Roman" panose="02020603050405020304" pitchFamily="18" charset="0"/>
              </a:rPr>
              <a:t>Gas phase reactions in a DC, RF or microwave plasma, Gas phase reaction powered by a laser, Hydrogen reduction of metal chloride </a:t>
            </a:r>
            <a:r>
              <a:rPr lang="en-US" dirty="0" err="1">
                <a:latin typeface="Times New Roman" panose="02020603050405020304" pitchFamily="18" charset="0"/>
                <a:cs typeface="Times New Roman" panose="02020603050405020304" pitchFamily="18" charset="0"/>
              </a:rPr>
              <a:t>vapours</a:t>
            </a:r>
            <a:r>
              <a:rPr lang="en-US" dirty="0">
                <a:latin typeface="Times New Roman" panose="02020603050405020304" pitchFamily="18" charset="0"/>
                <a:cs typeface="Times New Roman" panose="02020603050405020304" pitchFamily="18" charset="0"/>
              </a:rPr>
              <a:t>, Evaporation and condensation techniques, Processing of solutions.</a:t>
            </a:r>
          </a:p>
          <a:p>
            <a:pPr marL="0" indent="0" algn="just">
              <a:lnSpc>
                <a:spcPct val="150000"/>
              </a:lnSpc>
              <a:buNone/>
            </a:pPr>
            <a:endParaRPr lang="en-US" sz="2400" dirty="0" smtClean="0">
              <a:latin typeface="Times New Roman" panose="02020603050405020304" pitchFamily="18" charset="0"/>
              <a:cs typeface="Times New Roman" panose="02020603050405020304" pitchFamily="18" charset="0"/>
            </a:endParaRPr>
          </a:p>
          <a:p>
            <a:pPr marL="0" indent="0" algn="just">
              <a:lnSpc>
                <a:spcPct val="150000"/>
              </a:lnSpc>
              <a:buNone/>
            </a:pP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90</a:t>
            </a:fld>
            <a:endParaRPr lang="fa-IR" dirty="0"/>
          </a:p>
        </p:txBody>
      </p:sp>
    </p:spTree>
    <p:extLst>
      <p:ext uri="{BB962C8B-B14F-4D97-AF65-F5344CB8AC3E}">
        <p14:creationId xmlns:p14="http://schemas.microsoft.com/office/powerpoint/2010/main" val="15118025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rmAutofit fontScale="70000" lnSpcReduction="20000"/>
          </a:bodyPr>
          <a:lstStyle/>
          <a:p>
            <a:pPr marL="0" indent="0" algn="just">
              <a:lnSpc>
                <a:spcPct val="160000"/>
              </a:lnSpc>
              <a:buNone/>
            </a:pPr>
            <a:r>
              <a:rPr lang="en-US" dirty="0">
                <a:latin typeface="Times New Roman" panose="02020603050405020304" pitchFamily="18" charset="0"/>
                <a:cs typeface="Times New Roman" panose="02020603050405020304" pitchFamily="18" charset="0"/>
              </a:rPr>
              <a:t>WHISKERS AND SHORT FIBRES</a:t>
            </a:r>
          </a:p>
          <a:p>
            <a:pPr marL="0" indent="0" algn="just">
              <a:lnSpc>
                <a:spcPct val="160000"/>
              </a:lnSpc>
              <a:buNone/>
            </a:pPr>
            <a:r>
              <a:rPr lang="en-US" b="1" i="1" dirty="0">
                <a:solidFill>
                  <a:srgbClr val="00CCFF"/>
                </a:solidFill>
                <a:latin typeface="Times New Roman" panose="02020603050405020304" pitchFamily="18" charset="0"/>
                <a:cs typeface="Times New Roman" panose="02020603050405020304" pitchFamily="18" charset="0"/>
              </a:rPr>
              <a:t>Whiskers are short metallic or non-metallic, usually monocrystalline </a:t>
            </a:r>
            <a:r>
              <a:rPr lang="en-US" b="1" i="1" dirty="0" err="1">
                <a:solidFill>
                  <a:srgbClr val="00CCFF"/>
                </a:solidFill>
                <a:latin typeface="Times New Roman" panose="02020603050405020304" pitchFamily="18" charset="0"/>
                <a:cs typeface="Times New Roman" panose="02020603050405020304" pitchFamily="18" charset="0"/>
              </a:rPr>
              <a:t>fibres</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which are </a:t>
            </a:r>
            <a:r>
              <a:rPr lang="en-US" dirty="0">
                <a:latin typeface="Times New Roman" panose="02020603050405020304" pitchFamily="18" charset="0"/>
                <a:cs typeface="Times New Roman" panose="02020603050405020304" pitchFamily="18" charset="0"/>
              </a:rPr>
              <a:t>deposited generally by a </a:t>
            </a:r>
            <a:r>
              <a:rPr lang="en-US" sz="2900" b="1" i="1" dirty="0">
                <a:solidFill>
                  <a:srgbClr val="00CCFF"/>
                </a:solidFill>
                <a:latin typeface="Times New Roman" panose="02020603050405020304" pitchFamily="18" charset="0"/>
                <a:cs typeface="Times New Roman" panose="02020603050405020304" pitchFamily="18" charset="0"/>
              </a:rPr>
              <a:t>vapour-phase</a:t>
            </a:r>
            <a:r>
              <a:rPr lang="en-US" dirty="0">
                <a:latin typeface="Times New Roman" panose="02020603050405020304" pitchFamily="18" charset="0"/>
                <a:cs typeface="Times New Roman" panose="02020603050405020304" pitchFamily="18" charset="0"/>
              </a:rPr>
              <a:t> process. Whiskers of metallic </a:t>
            </a:r>
            <a:r>
              <a:rPr lang="en-US" dirty="0" smtClean="0">
                <a:latin typeface="Times New Roman" panose="02020603050405020304" pitchFamily="18" charset="0"/>
                <a:cs typeface="Times New Roman" panose="02020603050405020304" pitchFamily="18" charset="0"/>
              </a:rPr>
              <a:t>elements </a:t>
            </a:r>
            <a:r>
              <a:rPr lang="en-US" dirty="0">
                <a:latin typeface="Times New Roman" panose="02020603050405020304" pitchFamily="18" charset="0"/>
                <a:cs typeface="Times New Roman" panose="02020603050405020304" pitchFamily="18" charset="0"/>
              </a:rPr>
              <a:t>such as Ag and Cu and also </a:t>
            </a:r>
            <a:r>
              <a:rPr lang="en-US" dirty="0" smtClean="0">
                <a:latin typeface="Times New Roman" panose="02020603050405020304" pitchFamily="18" charset="0"/>
                <a:cs typeface="Times New Roman" panose="02020603050405020304" pitchFamily="18" charset="0"/>
              </a:rPr>
              <a:t>of several </a:t>
            </a:r>
            <a:r>
              <a:rPr lang="en-US" dirty="0">
                <a:latin typeface="Times New Roman" panose="02020603050405020304" pitchFamily="18" charset="0"/>
                <a:cs typeface="Times New Roman" panose="02020603050405020304" pitchFamily="18" charset="0"/>
              </a:rPr>
              <a:t>compounds have been known for a </a:t>
            </a:r>
            <a:r>
              <a:rPr lang="en-US" dirty="0" smtClean="0">
                <a:latin typeface="Times New Roman" panose="02020603050405020304" pitchFamily="18" charset="0"/>
                <a:cs typeface="Times New Roman" panose="02020603050405020304" pitchFamily="18" charset="0"/>
              </a:rPr>
              <a:t>very long </a:t>
            </a:r>
            <a:r>
              <a:rPr lang="en-US" dirty="0">
                <a:latin typeface="Times New Roman" panose="02020603050405020304" pitchFamily="18" charset="0"/>
                <a:cs typeface="Times New Roman" panose="02020603050405020304" pitchFamily="18" charset="0"/>
              </a:rPr>
              <a:t>time as naturally grown minerals. Scientific and technical studies of </a:t>
            </a:r>
            <a:r>
              <a:rPr lang="en-US" dirty="0" smtClean="0">
                <a:latin typeface="Times New Roman" panose="02020603050405020304" pitchFamily="18" charset="0"/>
                <a:cs typeface="Times New Roman" panose="02020603050405020304" pitchFamily="18" charset="0"/>
              </a:rPr>
              <a:t>whiskers began </a:t>
            </a:r>
            <a:r>
              <a:rPr lang="en-US" dirty="0">
                <a:latin typeface="Times New Roman" panose="02020603050405020304" pitchFamily="18" charset="0"/>
                <a:cs typeface="Times New Roman" panose="02020603050405020304" pitchFamily="18" charset="0"/>
              </a:rPr>
              <a:t>in the 1940s. The </a:t>
            </a:r>
            <a:r>
              <a:rPr lang="en-US" sz="2900" b="1" i="1" dirty="0">
                <a:solidFill>
                  <a:srgbClr val="00CCFF"/>
                </a:solidFill>
                <a:latin typeface="Times New Roman" panose="02020603050405020304" pitchFamily="18" charset="0"/>
                <a:cs typeface="Times New Roman" panose="02020603050405020304" pitchFamily="18" charset="0"/>
              </a:rPr>
              <a:t>condition for whisker formation </a:t>
            </a:r>
            <a:r>
              <a:rPr lang="en-US" dirty="0">
                <a:latin typeface="Times New Roman" panose="02020603050405020304" pitchFamily="18" charset="0"/>
                <a:cs typeface="Times New Roman" panose="02020603050405020304" pitchFamily="18" charset="0"/>
              </a:rPr>
              <a:t>(instead of </a:t>
            </a:r>
            <a:r>
              <a:rPr lang="en-US" dirty="0" smtClean="0">
                <a:latin typeface="Times New Roman" panose="02020603050405020304" pitchFamily="18" charset="0"/>
                <a:cs typeface="Times New Roman" panose="02020603050405020304" pitchFamily="18" charset="0"/>
              </a:rPr>
              <a:t>'normal‘ crystals </a:t>
            </a:r>
            <a:r>
              <a:rPr lang="en-US" dirty="0">
                <a:latin typeface="Times New Roman" panose="02020603050405020304" pitchFamily="18" charset="0"/>
                <a:cs typeface="Times New Roman" panose="02020603050405020304" pitchFamily="18" charset="0"/>
              </a:rPr>
              <a:t>or crystallites) is a strongly </a:t>
            </a:r>
            <a:r>
              <a:rPr lang="en-US" sz="2900" b="1" i="1" dirty="0">
                <a:solidFill>
                  <a:srgbClr val="00CCFF"/>
                </a:solidFill>
                <a:latin typeface="Times New Roman" panose="02020603050405020304" pitchFamily="18" charset="0"/>
                <a:cs typeface="Times New Roman" panose="02020603050405020304" pitchFamily="18" charset="0"/>
              </a:rPr>
              <a:t>anisotropic unidirectional growth</a:t>
            </a:r>
            <a:r>
              <a:rPr lang="en-US" dirty="0">
                <a:latin typeface="Times New Roman" panose="02020603050405020304" pitchFamily="18" charset="0"/>
                <a:cs typeface="Times New Roman" panose="02020603050405020304" pitchFamily="18" charset="0"/>
              </a:rPr>
              <a:t>, which </a:t>
            </a:r>
            <a:r>
              <a:rPr lang="en-US" b="1" i="1" dirty="0" smtClean="0">
                <a:solidFill>
                  <a:srgbClr val="00CCFF"/>
                </a:solidFill>
                <a:latin typeface="Times New Roman" panose="02020603050405020304" pitchFamily="18" charset="0"/>
                <a:cs typeface="Times New Roman" panose="02020603050405020304" pitchFamily="18" charset="0"/>
              </a:rPr>
              <a:t>often appears </a:t>
            </a:r>
            <a:r>
              <a:rPr lang="en-US" b="1" i="1" dirty="0">
                <a:solidFill>
                  <a:srgbClr val="00CCFF"/>
                </a:solidFill>
                <a:latin typeface="Times New Roman" panose="02020603050405020304" pitchFamily="18" charset="0"/>
                <a:cs typeface="Times New Roman" panose="02020603050405020304" pitchFamily="18" charset="0"/>
              </a:rPr>
              <a:t>under undisturbed growth condition within a certain concentration </a:t>
            </a:r>
            <a:r>
              <a:rPr lang="en-US" b="1" i="1" dirty="0" smtClean="0">
                <a:solidFill>
                  <a:srgbClr val="00CCFF"/>
                </a:solidFill>
                <a:latin typeface="Times New Roman" panose="02020603050405020304" pitchFamily="18" charset="0"/>
                <a:cs typeface="Times New Roman" panose="02020603050405020304" pitchFamily="18" charset="0"/>
              </a:rPr>
              <a:t>and temperature </a:t>
            </a:r>
            <a:r>
              <a:rPr lang="en-US" b="1" i="1" dirty="0">
                <a:solidFill>
                  <a:srgbClr val="00CCFF"/>
                </a:solidFill>
                <a:latin typeface="Times New Roman" panose="02020603050405020304" pitchFamily="18" charset="0"/>
                <a:cs typeface="Times New Roman" panose="02020603050405020304" pitchFamily="18" charset="0"/>
              </a:rPr>
              <a:t>range. </a:t>
            </a:r>
            <a:r>
              <a:rPr lang="en-US" dirty="0">
                <a:latin typeface="Times New Roman" panose="02020603050405020304" pitchFamily="18" charset="0"/>
                <a:cs typeface="Times New Roman" panose="02020603050405020304" pitchFamily="18" charset="0"/>
              </a:rPr>
              <a:t>Whiskers can be easily obtained from most metals and </a:t>
            </a:r>
            <a:r>
              <a:rPr lang="en-US" dirty="0" smtClean="0">
                <a:latin typeface="Times New Roman" panose="02020603050405020304" pitchFamily="18" charset="0"/>
                <a:cs typeface="Times New Roman" panose="02020603050405020304" pitchFamily="18" charset="0"/>
              </a:rPr>
              <a:t>several ceramic </a:t>
            </a:r>
            <a:r>
              <a:rPr lang="en-US" dirty="0">
                <a:latin typeface="Times New Roman" panose="02020603050405020304" pitchFamily="18" charset="0"/>
                <a:cs typeface="Times New Roman" panose="02020603050405020304" pitchFamily="18" charset="0"/>
              </a:rPr>
              <a:t>materials (such as Al203 and SiC). Some are manufactured </a:t>
            </a:r>
            <a:r>
              <a:rPr lang="en-US" dirty="0" smtClean="0">
                <a:latin typeface="Times New Roman" panose="02020603050405020304" pitchFamily="18" charset="0"/>
                <a:cs typeface="Times New Roman" panose="02020603050405020304" pitchFamily="18" charset="0"/>
              </a:rPr>
              <a:t>industrially </a:t>
            </a:r>
            <a:r>
              <a:rPr lang="en-US" dirty="0">
                <a:latin typeface="Times New Roman" panose="02020603050405020304" pitchFamily="18" charset="0"/>
                <a:cs typeface="Times New Roman" panose="02020603050405020304" pitchFamily="18" charset="0"/>
              </a:rPr>
              <a:t>in greater than </a:t>
            </a:r>
            <a:r>
              <a:rPr lang="en-US" dirty="0" smtClean="0">
                <a:latin typeface="Times New Roman" panose="02020603050405020304" pitchFamily="18" charset="0"/>
                <a:cs typeface="Times New Roman" panose="02020603050405020304" pitchFamily="18" charset="0"/>
              </a:rPr>
              <a:t>experimental quantities </a:t>
            </a:r>
            <a:r>
              <a:rPr lang="en-US" dirty="0">
                <a:latin typeface="Times New Roman" panose="02020603050405020304" pitchFamily="18" charset="0"/>
                <a:cs typeface="Times New Roman" panose="02020603050405020304" pitchFamily="18" charset="0"/>
              </a:rPr>
              <a:t>although there is considerable </a:t>
            </a:r>
            <a:r>
              <a:rPr lang="en-US" dirty="0" smtClean="0">
                <a:latin typeface="Times New Roman" panose="02020603050405020304" pitchFamily="18" charset="0"/>
                <a:cs typeface="Times New Roman" panose="02020603050405020304" pitchFamily="18" charset="0"/>
              </a:rPr>
              <a:t>concern about </a:t>
            </a:r>
            <a:r>
              <a:rPr lang="en-US" dirty="0">
                <a:latin typeface="Times New Roman" panose="02020603050405020304" pitchFamily="18" charset="0"/>
                <a:cs typeface="Times New Roman" panose="02020603050405020304" pitchFamily="18" charset="0"/>
              </a:rPr>
              <a:t>the </a:t>
            </a:r>
            <a:r>
              <a:rPr lang="en-US" sz="2900" b="1" i="1" dirty="0">
                <a:solidFill>
                  <a:srgbClr val="00CCFF"/>
                </a:solidFill>
                <a:latin typeface="Times New Roman" panose="02020603050405020304" pitchFamily="18" charset="0"/>
                <a:cs typeface="Times New Roman" panose="02020603050405020304" pitchFamily="18" charset="0"/>
              </a:rPr>
              <a:t>safety of handling whiskers </a:t>
            </a:r>
            <a:r>
              <a:rPr lang="en-US" dirty="0">
                <a:latin typeface="Times New Roman" panose="02020603050405020304" pitchFamily="18" charset="0"/>
                <a:cs typeface="Times New Roman" panose="02020603050405020304" pitchFamily="18" charset="0"/>
              </a:rPr>
              <a:t>which has held back keen </a:t>
            </a:r>
            <a:r>
              <a:rPr lang="en-US" dirty="0" smtClean="0">
                <a:latin typeface="Times New Roman" panose="02020603050405020304" pitchFamily="18" charset="0"/>
                <a:cs typeface="Times New Roman" panose="02020603050405020304" pitchFamily="18" charset="0"/>
              </a:rPr>
              <a:t>exploitation. </a:t>
            </a:r>
            <a:r>
              <a:rPr lang="en-US" b="1" i="1" dirty="0" smtClean="0">
                <a:solidFill>
                  <a:srgbClr val="00CCFF"/>
                </a:solidFill>
                <a:latin typeface="Times New Roman" panose="02020603050405020304" pitchFamily="18" charset="0"/>
                <a:cs typeface="Times New Roman" panose="02020603050405020304" pitchFamily="18" charset="0"/>
              </a:rPr>
              <a:t>For </a:t>
            </a:r>
            <a:r>
              <a:rPr lang="en-US" b="1" i="1" dirty="0">
                <a:solidFill>
                  <a:srgbClr val="00CCFF"/>
                </a:solidFill>
                <a:latin typeface="Times New Roman" panose="02020603050405020304" pitchFamily="18" charset="0"/>
                <a:cs typeface="Times New Roman" panose="02020603050405020304" pitchFamily="18" charset="0"/>
              </a:rPr>
              <a:t>most whisker manufacturing processes volatile compounds are </a:t>
            </a:r>
            <a:r>
              <a:rPr lang="en-US" b="1" i="1" dirty="0" smtClean="0">
                <a:solidFill>
                  <a:srgbClr val="00CCFF"/>
                </a:solidFill>
                <a:latin typeface="Times New Roman" panose="02020603050405020304" pitchFamily="18" charset="0"/>
                <a:cs typeface="Times New Roman" panose="02020603050405020304" pitchFamily="18" charset="0"/>
              </a:rPr>
              <a:t>needed from </a:t>
            </a:r>
            <a:r>
              <a:rPr lang="en-US" b="1" i="1" dirty="0">
                <a:solidFill>
                  <a:srgbClr val="00CCFF"/>
                </a:solidFill>
                <a:latin typeface="Times New Roman" panose="02020603050405020304" pitchFamily="18" charset="0"/>
                <a:cs typeface="Times New Roman" panose="02020603050405020304" pitchFamily="18" charset="0"/>
              </a:rPr>
              <a:t>which the deposition occurs on solid or liquid substrates. </a:t>
            </a:r>
            <a:r>
              <a:rPr lang="en-US" sz="2900" b="1" i="1" dirty="0">
                <a:solidFill>
                  <a:srgbClr val="00CCFF"/>
                </a:solidFill>
                <a:latin typeface="Times New Roman" panose="02020603050405020304" pitchFamily="18" charset="0"/>
                <a:cs typeface="Times New Roman" panose="02020603050405020304" pitchFamily="18" charset="0"/>
              </a:rPr>
              <a:t>Metallic whiskers can be obtained by the reduction of a metal </a:t>
            </a:r>
            <a:r>
              <a:rPr lang="en-US" sz="2900" b="1" i="1" dirty="0" err="1">
                <a:solidFill>
                  <a:srgbClr val="00CCFF"/>
                </a:solidFill>
                <a:latin typeface="Times New Roman" panose="02020603050405020304" pitchFamily="18" charset="0"/>
                <a:cs typeface="Times New Roman" panose="02020603050405020304" pitchFamily="18" charset="0"/>
              </a:rPr>
              <a:t>halogenide</a:t>
            </a:r>
            <a:r>
              <a:rPr lang="en-US" sz="2900" b="1" i="1" dirty="0">
                <a:solidFill>
                  <a:srgbClr val="00CCFF"/>
                </a:solidFill>
                <a:latin typeface="Times New Roman" panose="02020603050405020304" pitchFamily="18" charset="0"/>
                <a:cs typeface="Times New Roman" panose="02020603050405020304" pitchFamily="18" charset="0"/>
              </a:rPr>
              <a:t> vapour with hydrogen in a carrier gas at normal reduction </a:t>
            </a:r>
            <a:r>
              <a:rPr lang="en-US" sz="2900" b="1" i="1" dirty="0" smtClean="0">
                <a:solidFill>
                  <a:srgbClr val="00CCFF"/>
                </a:solidFill>
                <a:latin typeface="Times New Roman" panose="02020603050405020304" pitchFamily="18" charset="0"/>
                <a:cs typeface="Times New Roman" panose="02020603050405020304" pitchFamily="18" charset="0"/>
              </a:rPr>
              <a:t>conditions</a:t>
            </a:r>
            <a:r>
              <a:rPr lang="en-US"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91</a:t>
            </a:fld>
            <a:endParaRPr lang="fa-IR" dirty="0"/>
          </a:p>
        </p:txBody>
      </p:sp>
    </p:spTree>
    <p:extLst>
      <p:ext uri="{BB962C8B-B14F-4D97-AF65-F5344CB8AC3E}">
        <p14:creationId xmlns:p14="http://schemas.microsoft.com/office/powerpoint/2010/main" val="365431692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a:t>
            </a:r>
            <a:r>
              <a:rPr lang="en-US" dirty="0" smtClean="0">
                <a:solidFill>
                  <a:srgbClr val="FF00FF"/>
                </a:solidFill>
                <a:latin typeface="Times New Roman" panose="02020603050405020304" pitchFamily="18" charset="0"/>
                <a:cs typeface="Times New Roman" panose="02020603050405020304" pitchFamily="18" charset="0"/>
              </a:rPr>
              <a:t>Production Techniques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rmAutofit fontScale="70000" lnSpcReduction="20000"/>
          </a:bodyPr>
          <a:lstStyle/>
          <a:p>
            <a:pPr marL="0" indent="0" algn="just">
              <a:lnSpc>
                <a:spcPct val="160000"/>
              </a:lnSpc>
              <a:buNone/>
            </a:pPr>
            <a:r>
              <a:rPr lang="en-US" dirty="0">
                <a:latin typeface="Times New Roman" panose="02020603050405020304" pitchFamily="18" charset="0"/>
                <a:cs typeface="Times New Roman" panose="02020603050405020304" pitchFamily="18" charset="0"/>
              </a:rPr>
              <a:t>Whiskers can be obtained in a </a:t>
            </a:r>
            <a:r>
              <a:rPr lang="en-US" b="1" i="1" dirty="0">
                <a:solidFill>
                  <a:srgbClr val="00CCFF"/>
                </a:solidFill>
                <a:latin typeface="Times New Roman" panose="02020603050405020304" pitchFamily="18" charset="0"/>
                <a:cs typeface="Times New Roman" panose="02020603050405020304" pitchFamily="18" charset="0"/>
              </a:rPr>
              <a:t>wide range of diameters </a:t>
            </a:r>
            <a:r>
              <a:rPr lang="en-US" dirty="0">
                <a:latin typeface="Times New Roman" panose="02020603050405020304" pitchFamily="18" charset="0"/>
                <a:cs typeface="Times New Roman" panose="02020603050405020304" pitchFamily="18" charset="0"/>
              </a:rPr>
              <a:t>(from 0.1 to </a:t>
            </a:r>
            <a:r>
              <a:rPr lang="en-US" dirty="0" smtClean="0">
                <a:latin typeface="Times New Roman" panose="02020603050405020304" pitchFamily="18" charset="0"/>
                <a:cs typeface="Times New Roman" panose="02020603050405020304" pitchFamily="18" charset="0"/>
              </a:rPr>
              <a:t>several </a:t>
            </a:r>
            <a:r>
              <a:rPr lang="en-US" sz="2900" dirty="0">
                <a:latin typeface="Times New Roman" panose="02020603050405020304" pitchFamily="18" charset="0"/>
                <a:cs typeface="Times New Roman" panose="02020603050405020304" pitchFamily="18" charset="0"/>
              </a:rPr>
              <a:t>micron</a:t>
            </a:r>
            <a:r>
              <a:rPr lang="en-US" dirty="0" smtClean="0">
                <a:latin typeface="Times New Roman" panose="02020603050405020304" pitchFamily="18" charset="0"/>
                <a:cs typeface="Times New Roman" panose="02020603050405020304" pitchFamily="18" charset="0"/>
              </a:rPr>
              <a:t>) </a:t>
            </a:r>
            <a:r>
              <a:rPr lang="en-US" b="1" i="1" dirty="0">
                <a:solidFill>
                  <a:srgbClr val="00CCFF"/>
                </a:solidFill>
                <a:latin typeface="Times New Roman" panose="02020603050405020304" pitchFamily="18" charset="0"/>
                <a:cs typeface="Times New Roman" panose="02020603050405020304" pitchFamily="18" charset="0"/>
              </a:rPr>
              <a:t>and lengths </a:t>
            </a:r>
            <a:r>
              <a:rPr lang="en-US" dirty="0">
                <a:latin typeface="Times New Roman" panose="02020603050405020304" pitchFamily="18" charset="0"/>
                <a:cs typeface="Times New Roman" panose="02020603050405020304" pitchFamily="18" charset="0"/>
              </a:rPr>
              <a:t>(10 to several hundred </a:t>
            </a:r>
            <a:r>
              <a:rPr lang="en-US" dirty="0" smtClean="0">
                <a:latin typeface="Times New Roman" panose="02020603050405020304" pitchFamily="18" charset="0"/>
                <a:cs typeface="Times New Roman" panose="02020603050405020304" pitchFamily="18" charset="0"/>
              </a:rPr>
              <a:t>micron; in some </a:t>
            </a:r>
            <a:r>
              <a:rPr lang="en-US" dirty="0">
                <a:latin typeface="Times New Roman" panose="02020603050405020304" pitchFamily="18" charset="0"/>
                <a:cs typeface="Times New Roman" panose="02020603050405020304" pitchFamily="18" charset="0"/>
              </a:rPr>
              <a:t>cases up to several </a:t>
            </a:r>
            <a:r>
              <a:rPr lang="en-US" dirty="0" err="1">
                <a:latin typeface="Times New Roman" panose="02020603050405020304" pitchFamily="18" charset="0"/>
                <a:cs typeface="Times New Roman" panose="02020603050405020304" pitchFamily="18" charset="0"/>
              </a:rPr>
              <a:t>millimetres</a:t>
            </a:r>
            <a:r>
              <a:rPr lang="en-US" dirty="0" smtClean="0">
                <a:latin typeface="Times New Roman" panose="02020603050405020304" pitchFamily="18" charset="0"/>
                <a:cs typeface="Times New Roman" panose="02020603050405020304" pitchFamily="18" charset="0"/>
              </a:rPr>
              <a:t>), </a:t>
            </a:r>
            <a:r>
              <a:rPr lang="en-US" sz="2900" b="1" i="1" dirty="0">
                <a:solidFill>
                  <a:srgbClr val="00CCFF"/>
                </a:solidFill>
                <a:latin typeface="Times New Roman" panose="02020603050405020304" pitchFamily="18" charset="0"/>
                <a:cs typeface="Times New Roman" panose="02020603050405020304" pitchFamily="18" charset="0"/>
              </a:rPr>
              <a:t>depending on the material and the processing conditions.</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The </a:t>
            </a:r>
            <a:r>
              <a:rPr lang="en-US" sz="2900" b="1" i="1" dirty="0">
                <a:solidFill>
                  <a:srgbClr val="00CCFF"/>
                </a:solidFill>
                <a:latin typeface="Times New Roman" panose="02020603050405020304" pitchFamily="18" charset="0"/>
                <a:cs typeface="Times New Roman" panose="02020603050405020304" pitchFamily="18" charset="0"/>
              </a:rPr>
              <a:t>length/diameter ratio ('aspect' ratio) ranges from 20 to several hundred </a:t>
            </a:r>
            <a:r>
              <a:rPr lang="en-US" dirty="0">
                <a:latin typeface="Times New Roman" panose="02020603050405020304" pitchFamily="18" charset="0"/>
                <a:cs typeface="Times New Roman" panose="02020603050405020304" pitchFamily="18" charset="0"/>
              </a:rPr>
              <a:t>and </a:t>
            </a:r>
            <a:r>
              <a:rPr lang="en-US" dirty="0" smtClean="0">
                <a:latin typeface="Times New Roman" panose="02020603050405020304" pitchFamily="18" charset="0"/>
                <a:cs typeface="Times New Roman" panose="02020603050405020304" pitchFamily="18" charset="0"/>
              </a:rPr>
              <a:t>is an </a:t>
            </a:r>
            <a:r>
              <a:rPr lang="en-US" dirty="0">
                <a:latin typeface="Times New Roman" panose="02020603050405020304" pitchFamily="18" charset="0"/>
                <a:cs typeface="Times New Roman" panose="02020603050405020304" pitchFamily="18" charset="0"/>
              </a:rPr>
              <a:t>important figure. The </a:t>
            </a:r>
            <a:r>
              <a:rPr lang="en-US" sz="2900" b="1" i="1" dirty="0">
                <a:solidFill>
                  <a:srgbClr val="00CCFF"/>
                </a:solidFill>
                <a:latin typeface="Times New Roman" panose="02020603050405020304" pitchFamily="18" charset="0"/>
                <a:cs typeface="Times New Roman" panose="02020603050405020304" pitchFamily="18" charset="0"/>
              </a:rPr>
              <a:t>cross section of whiskers </a:t>
            </a:r>
            <a:r>
              <a:rPr lang="en-US" dirty="0">
                <a:latin typeface="Times New Roman" panose="02020603050405020304" pitchFamily="18" charset="0"/>
                <a:cs typeface="Times New Roman" panose="02020603050405020304" pitchFamily="18" charset="0"/>
              </a:rPr>
              <a:t>can be </a:t>
            </a:r>
            <a:r>
              <a:rPr lang="en-US" sz="2900" b="1" i="1" dirty="0">
                <a:solidFill>
                  <a:srgbClr val="00CCFF"/>
                </a:solidFill>
                <a:latin typeface="Times New Roman" panose="02020603050405020304" pitchFamily="18" charset="0"/>
                <a:cs typeface="Times New Roman" panose="02020603050405020304" pitchFamily="18" charset="0"/>
              </a:rPr>
              <a:t>hexagonal, rectangular or even irregular</a:t>
            </a:r>
            <a:r>
              <a:rPr lang="en-US" dirty="0">
                <a:latin typeface="Times New Roman" panose="02020603050405020304" pitchFamily="18" charset="0"/>
                <a:cs typeface="Times New Roman" panose="02020603050405020304" pitchFamily="18" charset="0"/>
              </a:rPr>
              <a:t>, depending upon </a:t>
            </a:r>
            <a:r>
              <a:rPr lang="en-US" sz="2900" b="1" i="1" dirty="0">
                <a:solidFill>
                  <a:srgbClr val="00CCFF"/>
                </a:solidFill>
                <a:latin typeface="Times New Roman" panose="02020603050405020304" pitchFamily="18" charset="0"/>
                <a:cs typeface="Times New Roman" panose="02020603050405020304" pitchFamily="18" charset="0"/>
              </a:rPr>
              <a:t>crystal structure and growth conditions.</a:t>
            </a:r>
            <a:r>
              <a:rPr lang="en-US" dirty="0" smtClean="0">
                <a:latin typeface="Times New Roman" panose="02020603050405020304" pitchFamily="18" charset="0"/>
                <a:cs typeface="Times New Roman" panose="02020603050405020304" pitchFamily="18" charset="0"/>
              </a:rPr>
              <a:t> </a:t>
            </a:r>
            <a:r>
              <a:rPr lang="en-US" b="1" i="1" dirty="0" smtClean="0">
                <a:solidFill>
                  <a:srgbClr val="FF0066"/>
                </a:solidFill>
                <a:latin typeface="Times New Roman" panose="02020603050405020304" pitchFamily="18" charset="0"/>
                <a:cs typeface="Times New Roman" panose="02020603050405020304" pitchFamily="18" charset="0"/>
              </a:rPr>
              <a:t>Hollow </a:t>
            </a:r>
            <a:r>
              <a:rPr lang="en-US" b="1" i="1" dirty="0">
                <a:solidFill>
                  <a:srgbClr val="FF0066"/>
                </a:solidFill>
                <a:latin typeface="Times New Roman" panose="02020603050405020304" pitchFamily="18" charset="0"/>
                <a:cs typeface="Times New Roman" panose="02020603050405020304" pitchFamily="18" charset="0"/>
              </a:rPr>
              <a:t>whiskers, stacking faults, kinks and impurities are frequent </a:t>
            </a:r>
            <a:r>
              <a:rPr lang="en-US" dirty="0">
                <a:latin typeface="Times New Roman" panose="02020603050405020304" pitchFamily="18" charset="0"/>
                <a:cs typeface="Times New Roman" panose="02020603050405020304" pitchFamily="18" charset="0"/>
              </a:rPr>
              <a:t>and </a:t>
            </a:r>
            <a:r>
              <a:rPr lang="en-US" dirty="0" smtClean="0">
                <a:latin typeface="Times New Roman" panose="02020603050405020304" pitchFamily="18" charset="0"/>
                <a:cs typeface="Times New Roman" panose="02020603050405020304" pitchFamily="18" charset="0"/>
              </a:rPr>
              <a:t>determine the </a:t>
            </a:r>
            <a:r>
              <a:rPr lang="en-US" sz="2900" b="1" i="1" dirty="0">
                <a:solidFill>
                  <a:srgbClr val="FF0066"/>
                </a:solidFill>
                <a:latin typeface="Times New Roman" panose="02020603050405020304" pitchFamily="18" charset="0"/>
                <a:cs typeface="Times New Roman" panose="02020603050405020304" pitchFamily="18" charset="0"/>
              </a:rPr>
              <a:t>quality</a:t>
            </a:r>
            <a:r>
              <a:rPr lang="en-US" dirty="0">
                <a:latin typeface="Times New Roman" panose="02020603050405020304" pitchFamily="18" charset="0"/>
                <a:cs typeface="Times New Roman" panose="02020603050405020304" pitchFamily="18" charset="0"/>
              </a:rPr>
              <a:t> of the material and its efficiency for reinforcement </a:t>
            </a:r>
            <a:r>
              <a:rPr lang="en-US" dirty="0" smtClean="0">
                <a:latin typeface="Times New Roman" panose="02020603050405020304" pitchFamily="18" charset="0"/>
                <a:cs typeface="Times New Roman" panose="02020603050405020304" pitchFamily="18" charset="0"/>
              </a:rPr>
              <a:t>purposes. The </a:t>
            </a:r>
            <a:r>
              <a:rPr lang="en-US" dirty="0">
                <a:latin typeface="Times New Roman" panose="02020603050405020304" pitchFamily="18" charset="0"/>
                <a:cs typeface="Times New Roman" panose="02020603050405020304" pitchFamily="18" charset="0"/>
              </a:rPr>
              <a:t>most outstanding property of whiskers is their </a:t>
            </a:r>
            <a:r>
              <a:rPr lang="en-US" b="1" i="1" dirty="0">
                <a:solidFill>
                  <a:srgbClr val="FF0066"/>
                </a:solidFill>
                <a:latin typeface="Times New Roman" panose="02020603050405020304" pitchFamily="18" charset="0"/>
                <a:cs typeface="Times New Roman" panose="02020603050405020304" pitchFamily="18" charset="0"/>
              </a:rPr>
              <a:t>extremely high </a:t>
            </a:r>
            <a:r>
              <a:rPr lang="en-US" b="1" i="1" dirty="0" smtClean="0">
                <a:solidFill>
                  <a:srgbClr val="FF0066"/>
                </a:solidFill>
                <a:latin typeface="Times New Roman" panose="02020603050405020304" pitchFamily="18" charset="0"/>
                <a:cs typeface="Times New Roman" panose="02020603050405020304" pitchFamily="18" charset="0"/>
              </a:rPr>
              <a:t>strength</a:t>
            </a:r>
            <a:r>
              <a:rPr lang="en-US" dirty="0" smtClean="0">
                <a:latin typeface="Times New Roman" panose="02020603050405020304" pitchFamily="18" charset="0"/>
                <a:cs typeface="Times New Roman" panose="02020603050405020304" pitchFamily="18" charset="0"/>
              </a:rPr>
              <a:t>, which </a:t>
            </a:r>
            <a:r>
              <a:rPr lang="en-US" dirty="0">
                <a:latin typeface="Times New Roman" panose="02020603050405020304" pitchFamily="18" charset="0"/>
                <a:cs typeface="Times New Roman" panose="02020603050405020304" pitchFamily="18" charset="0"/>
              </a:rPr>
              <a:t>is strongly dependent on </a:t>
            </a:r>
            <a:r>
              <a:rPr lang="en-US" sz="2900" b="1" i="1" dirty="0">
                <a:solidFill>
                  <a:srgbClr val="FF0066"/>
                </a:solidFill>
                <a:latin typeface="Times New Roman" panose="02020603050405020304" pitchFamily="18" charset="0"/>
                <a:cs typeface="Times New Roman" panose="02020603050405020304" pitchFamily="18" charset="0"/>
              </a:rPr>
              <a:t>diameter</a:t>
            </a:r>
            <a:r>
              <a:rPr lang="en-US" dirty="0">
                <a:latin typeface="Times New Roman" panose="02020603050405020304" pitchFamily="18" charset="0"/>
                <a:cs typeface="Times New Roman" panose="02020603050405020304" pitchFamily="18" charset="0"/>
              </a:rPr>
              <a:t> and </a:t>
            </a:r>
            <a:r>
              <a:rPr lang="en-US" sz="2900" b="1" i="1" dirty="0">
                <a:solidFill>
                  <a:srgbClr val="FF0066"/>
                </a:solidFill>
                <a:latin typeface="Times New Roman" panose="02020603050405020304" pitchFamily="18" charset="0"/>
                <a:cs typeface="Times New Roman" panose="02020603050405020304" pitchFamily="18" charset="0"/>
              </a:rPr>
              <a:t>length</a:t>
            </a:r>
            <a:r>
              <a:rPr lang="en-US" dirty="0">
                <a:latin typeface="Times New Roman" panose="02020603050405020304" pitchFamily="18" charset="0"/>
                <a:cs typeface="Times New Roman" panose="02020603050405020304" pitchFamily="18" charset="0"/>
              </a:rPr>
              <a:t>: the </a:t>
            </a:r>
            <a:r>
              <a:rPr lang="en-US" b="1" i="1" dirty="0">
                <a:solidFill>
                  <a:srgbClr val="FF0066"/>
                </a:solidFill>
                <a:latin typeface="Times New Roman" panose="02020603050405020304" pitchFamily="18" charset="0"/>
                <a:cs typeface="Times New Roman" panose="02020603050405020304" pitchFamily="18" charset="0"/>
              </a:rPr>
              <a:t>smaller the </a:t>
            </a:r>
            <a:r>
              <a:rPr lang="en-US" b="1" i="1" dirty="0" smtClean="0">
                <a:solidFill>
                  <a:srgbClr val="FF0066"/>
                </a:solidFill>
                <a:latin typeface="Times New Roman" panose="02020603050405020304" pitchFamily="18" charset="0"/>
                <a:cs typeface="Times New Roman" panose="02020603050405020304" pitchFamily="18" charset="0"/>
              </a:rPr>
              <a:t>diameter, the </a:t>
            </a:r>
            <a:r>
              <a:rPr lang="en-US" b="1" i="1" dirty="0">
                <a:solidFill>
                  <a:srgbClr val="FF0066"/>
                </a:solidFill>
                <a:latin typeface="Times New Roman" panose="02020603050405020304" pitchFamily="18" charset="0"/>
                <a:cs typeface="Times New Roman" panose="02020603050405020304" pitchFamily="18" charset="0"/>
              </a:rPr>
              <a:t>greater the strength</a:t>
            </a:r>
            <a:r>
              <a:rPr lang="en-US" dirty="0">
                <a:latin typeface="Times New Roman" panose="02020603050405020304" pitchFamily="18" charset="0"/>
                <a:cs typeface="Times New Roman" panose="02020603050405020304" pitchFamily="18" charset="0"/>
              </a:rPr>
              <a:t>. The reason for this is that a smaller section will </a:t>
            </a:r>
            <a:r>
              <a:rPr lang="en-US" dirty="0" smtClean="0">
                <a:latin typeface="Times New Roman" panose="02020603050405020304" pitchFamily="18" charset="0"/>
                <a:cs typeface="Times New Roman" panose="02020603050405020304" pitchFamily="18" charset="0"/>
              </a:rPr>
              <a:t>have </a:t>
            </a:r>
            <a:r>
              <a:rPr lang="en-US" sz="2900" b="1" i="1" dirty="0">
                <a:solidFill>
                  <a:srgbClr val="FF0066"/>
                </a:solidFill>
                <a:latin typeface="Times New Roman" panose="02020603050405020304" pitchFamily="18" charset="0"/>
                <a:cs typeface="Times New Roman" panose="02020603050405020304" pitchFamily="18" charset="0"/>
              </a:rPr>
              <a:t>fewer or no glide dislocations.</a:t>
            </a:r>
            <a:r>
              <a:rPr lang="en-US" dirty="0">
                <a:latin typeface="Times New Roman" panose="02020603050405020304" pitchFamily="18" charset="0"/>
                <a:cs typeface="Times New Roman" panose="02020603050405020304" pitchFamily="18" charset="0"/>
              </a:rPr>
              <a:t> This is important for the </a:t>
            </a:r>
            <a:r>
              <a:rPr lang="en-US" sz="2900" b="1" i="1" dirty="0">
                <a:solidFill>
                  <a:srgbClr val="FF0066"/>
                </a:solidFill>
                <a:latin typeface="Times New Roman" panose="02020603050405020304" pitchFamily="18" charset="0"/>
                <a:cs typeface="Times New Roman" panose="02020603050405020304" pitchFamily="18" charset="0"/>
              </a:rPr>
              <a:t>strength of metallic whiskers</a:t>
            </a:r>
            <a:r>
              <a:rPr lang="en-US" dirty="0">
                <a:latin typeface="Times New Roman" panose="02020603050405020304" pitchFamily="18" charset="0"/>
                <a:cs typeface="Times New Roman" panose="02020603050405020304" pitchFamily="18" charset="0"/>
              </a:rPr>
              <a:t>, while in </a:t>
            </a:r>
            <a:r>
              <a:rPr lang="en-US" sz="2900" b="1" i="1" dirty="0">
                <a:solidFill>
                  <a:srgbClr val="FF0066"/>
                </a:solidFill>
                <a:latin typeface="Times New Roman" panose="02020603050405020304" pitchFamily="18" charset="0"/>
                <a:cs typeface="Times New Roman" panose="02020603050405020304" pitchFamily="18" charset="0"/>
              </a:rPr>
              <a:t>ceramic whiskers minimizing of the flaw size, including surface flaws</a:t>
            </a:r>
            <a:r>
              <a:rPr lang="en-US" dirty="0">
                <a:latin typeface="Times New Roman" panose="02020603050405020304" pitchFamily="18" charset="0"/>
                <a:cs typeface="Times New Roman" panose="02020603050405020304" pitchFamily="18" charset="0"/>
              </a:rPr>
              <a:t>, is the decisive feature. </a:t>
            </a:r>
            <a:r>
              <a:rPr lang="en-US" dirty="0" smtClean="0">
                <a:latin typeface="Times New Roman" panose="02020603050405020304" pitchFamily="18" charset="0"/>
                <a:cs typeface="Times New Roman" panose="02020603050405020304" pitchFamily="18" charset="0"/>
              </a:rPr>
              <a:t>       	</a:t>
            </a:r>
          </a:p>
          <a:p>
            <a:pPr marL="0" indent="0" algn="just">
              <a:lnSpc>
                <a:spcPct val="160000"/>
              </a:lnSpc>
              <a:buNone/>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Surface </a:t>
            </a:r>
            <a:r>
              <a:rPr lang="en-US" dirty="0">
                <a:latin typeface="Times New Roman" panose="02020603050405020304" pitchFamily="18" charset="0"/>
                <a:cs typeface="Times New Roman" panose="02020603050405020304" pitchFamily="18" charset="0"/>
              </a:rPr>
              <a:t>energy, E = elastic modulus, a = atomic distance</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37665642-A9B0-447A-BA52-3294FC8182FA}" type="slidenum">
              <a:rPr lang="fa-IR" smtClean="0"/>
              <a:t>92</a:t>
            </a:fld>
            <a:endParaRPr lang="fa-IR" dirty="0"/>
          </a:p>
        </p:txBody>
      </p:sp>
      <p:pic>
        <p:nvPicPr>
          <p:cNvPr id="5" name="Picture 4"/>
          <p:cNvPicPr>
            <a:picLocks noChangeAspect="1"/>
          </p:cNvPicPr>
          <p:nvPr/>
        </p:nvPicPr>
        <p:blipFill>
          <a:blip r:embed="rId2"/>
          <a:stretch>
            <a:fillRect/>
          </a:stretch>
        </p:blipFill>
        <p:spPr>
          <a:xfrm>
            <a:off x="7586955" y="4838256"/>
            <a:ext cx="2786940" cy="697832"/>
          </a:xfrm>
          <a:prstGeom prst="rect">
            <a:avLst/>
          </a:prstGeom>
        </p:spPr>
      </p:pic>
      <p:pic>
        <p:nvPicPr>
          <p:cNvPr id="6" name="Picture 5"/>
          <p:cNvPicPr>
            <a:picLocks noChangeAspect="1"/>
          </p:cNvPicPr>
          <p:nvPr/>
        </p:nvPicPr>
        <p:blipFill rotWithShape="1">
          <a:blip r:embed="rId2"/>
          <a:srcRect l="70260" r="17219" b="36128"/>
          <a:stretch/>
        </p:blipFill>
        <p:spPr>
          <a:xfrm>
            <a:off x="797763" y="5313228"/>
            <a:ext cx="348915" cy="445721"/>
          </a:xfrm>
          <a:prstGeom prst="rect">
            <a:avLst/>
          </a:prstGeom>
        </p:spPr>
      </p:pic>
    </p:spTree>
    <p:extLst>
      <p:ext uri="{BB962C8B-B14F-4D97-AF65-F5344CB8AC3E}">
        <p14:creationId xmlns:p14="http://schemas.microsoft.com/office/powerpoint/2010/main" val="139306302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9660367" cy="5796317"/>
          </a:xfrm>
        </p:spPr>
        <p:txBody>
          <a:bodyPr>
            <a:normAutofit fontScale="85000" lnSpcReduction="20000"/>
          </a:bodyPr>
          <a:lstStyle/>
          <a:p>
            <a:pPr marL="0" indent="0" algn="just">
              <a:lnSpc>
                <a:spcPct val="160000"/>
              </a:lnSpc>
              <a:buNone/>
            </a:pPr>
            <a:r>
              <a:rPr lang="en-US" sz="2400" dirty="0">
                <a:latin typeface="Times New Roman" panose="02020603050405020304" pitchFamily="18" charset="0"/>
                <a:cs typeface="Times New Roman" panose="02020603050405020304" pitchFamily="18" charset="0"/>
              </a:rPr>
              <a:t>The common powder metallurgy terminology for the description </a:t>
            </a:r>
            <a:r>
              <a:rPr lang="en-US" sz="2400" dirty="0" smtClean="0">
                <a:latin typeface="Times New Roman" panose="02020603050405020304" pitchFamily="18" charset="0"/>
                <a:cs typeface="Times New Roman" panose="02020603050405020304" pitchFamily="18" charset="0"/>
              </a:rPr>
              <a:t>of these </a:t>
            </a:r>
            <a:r>
              <a:rPr lang="en-US" sz="2400" dirty="0">
                <a:latin typeface="Times New Roman" panose="02020603050405020304" pitchFamily="18" charset="0"/>
                <a:cs typeface="Times New Roman" panose="02020603050405020304" pitchFamily="18" charset="0"/>
              </a:rPr>
              <a:t>elements is given in Fig. 3.1. The term </a:t>
            </a:r>
            <a:r>
              <a:rPr lang="en-US" sz="2400" b="1" i="1" dirty="0">
                <a:solidFill>
                  <a:srgbClr val="FF0000"/>
                </a:solidFill>
                <a:latin typeface="Times New Roman" panose="02020603050405020304" pitchFamily="18" charset="0"/>
                <a:cs typeface="Times New Roman" panose="02020603050405020304" pitchFamily="18" charset="0"/>
              </a:rPr>
              <a:t>powder particle </a:t>
            </a:r>
            <a:r>
              <a:rPr lang="en-US" sz="2400" b="1" i="1" dirty="0" smtClean="0">
                <a:solidFill>
                  <a:srgbClr val="FF0000"/>
                </a:solidFill>
                <a:latin typeface="Times New Roman" panose="02020603050405020304" pitchFamily="18" charset="0"/>
                <a:cs typeface="Times New Roman" panose="02020603050405020304" pitchFamily="18" charset="0"/>
              </a:rPr>
              <a:t>always stands </a:t>
            </a:r>
            <a:r>
              <a:rPr lang="en-US" sz="2400" b="1" i="1" dirty="0">
                <a:solidFill>
                  <a:srgbClr val="FF0000"/>
                </a:solidFill>
                <a:latin typeface="Times New Roman" panose="02020603050405020304" pitchFamily="18" charset="0"/>
                <a:cs typeface="Times New Roman" panose="02020603050405020304" pitchFamily="18" charset="0"/>
              </a:rPr>
              <a:t>for </a:t>
            </a:r>
            <a:r>
              <a:rPr lang="en-US" sz="2400" b="1" i="1" dirty="0" smtClean="0">
                <a:solidFill>
                  <a:srgbClr val="FF0000"/>
                </a:solidFill>
                <a:latin typeface="Times New Roman" panose="02020603050405020304" pitchFamily="18" charset="0"/>
                <a:cs typeface="Times New Roman" panose="02020603050405020304" pitchFamily="18" charset="0"/>
              </a:rPr>
              <a:t>the primary </a:t>
            </a:r>
            <a:r>
              <a:rPr lang="en-US" sz="2400" b="1" i="1" dirty="0">
                <a:solidFill>
                  <a:srgbClr val="FF0000"/>
                </a:solidFill>
                <a:latin typeface="Times New Roman" panose="02020603050405020304" pitchFamily="18" charset="0"/>
                <a:cs typeface="Times New Roman" panose="02020603050405020304" pitchFamily="18" charset="0"/>
              </a:rPr>
              <a:t>particles</a:t>
            </a:r>
            <a:r>
              <a:rPr lang="en-US" sz="2400" dirty="0">
                <a:latin typeface="Times New Roman" panose="02020603050405020304" pitchFamily="18" charset="0"/>
                <a:cs typeface="Times New Roman" panose="02020603050405020304" pitchFamily="18" charset="0"/>
              </a:rPr>
              <a:t>, which </a:t>
            </a:r>
            <a:r>
              <a:rPr lang="en-US" sz="2400" b="1" i="1" dirty="0">
                <a:solidFill>
                  <a:srgbClr val="FF0000"/>
                </a:solidFill>
                <a:latin typeface="Times New Roman" panose="02020603050405020304" pitchFamily="18" charset="0"/>
                <a:cs typeface="Times New Roman" panose="02020603050405020304" pitchFamily="18" charset="0"/>
              </a:rPr>
              <a:t>do not develop by agglomeration </a:t>
            </a:r>
            <a:r>
              <a:rPr lang="en-US" sz="2400" dirty="0">
                <a:latin typeface="Times New Roman" panose="02020603050405020304" pitchFamily="18" charset="0"/>
                <a:cs typeface="Times New Roman" panose="02020603050405020304" pitchFamily="18" charset="0"/>
              </a:rPr>
              <a:t>of other particles, </a:t>
            </a:r>
            <a:r>
              <a:rPr lang="en-US" sz="2400" dirty="0" smtClean="0">
                <a:latin typeface="Times New Roman" panose="02020603050405020304" pitchFamily="18" charset="0"/>
                <a:cs typeface="Times New Roman" panose="02020603050405020304" pitchFamily="18" charset="0"/>
              </a:rPr>
              <a:t>but are </a:t>
            </a:r>
            <a:r>
              <a:rPr lang="en-US" sz="2400" dirty="0">
                <a:latin typeface="Times New Roman" panose="02020603050405020304" pitchFamily="18" charset="0"/>
                <a:cs typeface="Times New Roman" panose="02020603050405020304" pitchFamily="18" charset="0"/>
              </a:rPr>
              <a:t>directly formed as individual particles during the production process. </a:t>
            </a:r>
            <a:r>
              <a:rPr lang="en-US" sz="2400" dirty="0" smtClean="0">
                <a:latin typeface="Times New Roman" panose="02020603050405020304" pitchFamily="18" charset="0"/>
                <a:cs typeface="Times New Roman" panose="02020603050405020304" pitchFamily="18" charset="0"/>
              </a:rPr>
              <a:t>These powder </a:t>
            </a:r>
            <a:r>
              <a:rPr lang="en-US" sz="2400" dirty="0">
                <a:latin typeface="Times New Roman" panose="02020603050405020304" pitchFamily="18" charset="0"/>
                <a:cs typeface="Times New Roman" panose="02020603050405020304" pitchFamily="18" charset="0"/>
              </a:rPr>
              <a:t>particles can be </a:t>
            </a:r>
            <a:r>
              <a:rPr lang="en-US" sz="2400" b="1" i="1" dirty="0">
                <a:solidFill>
                  <a:srgbClr val="FF0000"/>
                </a:solidFill>
                <a:latin typeface="Times New Roman" panose="02020603050405020304" pitchFamily="18" charset="0"/>
                <a:cs typeface="Times New Roman" panose="02020603050405020304" pitchFamily="18" charset="0"/>
              </a:rPr>
              <a:t>amorphous or crystalline</a:t>
            </a:r>
            <a:r>
              <a:rPr lang="en-US" sz="2400" dirty="0">
                <a:latin typeface="Times New Roman" panose="02020603050405020304" pitchFamily="18" charset="0"/>
                <a:cs typeface="Times New Roman" panose="02020603050405020304" pitchFamily="18" charset="0"/>
              </a:rPr>
              <a:t>. </a:t>
            </a:r>
            <a:r>
              <a:rPr lang="en-US" sz="2400" b="1" i="1" dirty="0">
                <a:solidFill>
                  <a:srgbClr val="FF0000"/>
                </a:solidFill>
                <a:latin typeface="Times New Roman" panose="02020603050405020304" pitchFamily="18" charset="0"/>
                <a:cs typeface="Times New Roman" panose="02020603050405020304" pitchFamily="18" charset="0"/>
              </a:rPr>
              <a:t>Crystalline particles are either single crystals or consist of several crystals </a:t>
            </a:r>
            <a:r>
              <a:rPr lang="en-US" sz="2400" dirty="0">
                <a:latin typeface="Times New Roman" panose="02020603050405020304" pitchFamily="18" charset="0"/>
                <a:cs typeface="Times New Roman" panose="02020603050405020304" pitchFamily="18" charset="0"/>
              </a:rPr>
              <a:t>or grains (polycrystalline</a:t>
            </a:r>
            <a:r>
              <a:rPr lang="en-US" sz="2400" dirty="0" smtClean="0">
                <a:latin typeface="Times New Roman" panose="02020603050405020304" pitchFamily="18" charset="0"/>
                <a:cs typeface="Times New Roman" panose="02020603050405020304" pitchFamily="18" charset="0"/>
              </a:rPr>
              <a:t>). </a:t>
            </a:r>
            <a:r>
              <a:rPr lang="en-US" sz="2400" b="1" i="1" dirty="0">
                <a:solidFill>
                  <a:srgbClr val="FF0000"/>
                </a:solidFill>
                <a:latin typeface="Times New Roman" panose="02020603050405020304" pitchFamily="18" charset="0"/>
                <a:cs typeface="Times New Roman" panose="02020603050405020304" pitchFamily="18" charset="0"/>
              </a:rPr>
              <a:t>Polycrystalline powders can be single- or multi-phased</a:t>
            </a:r>
            <a:r>
              <a:rPr lang="en-US" sz="2400" dirty="0">
                <a:latin typeface="Times New Roman" panose="02020603050405020304" pitchFamily="18" charset="0"/>
                <a:cs typeface="Times New Roman" panose="02020603050405020304" pitchFamily="18" charset="0"/>
              </a:rPr>
              <a:t>. The powder </a:t>
            </a:r>
            <a:r>
              <a:rPr lang="en-US" sz="2400" dirty="0" smtClean="0">
                <a:latin typeface="Times New Roman" panose="02020603050405020304" pitchFamily="18" charset="0"/>
                <a:cs typeface="Times New Roman" panose="02020603050405020304" pitchFamily="18" charset="0"/>
              </a:rPr>
              <a:t>particles can </a:t>
            </a:r>
            <a:r>
              <a:rPr lang="en-US" sz="2400" dirty="0">
                <a:latin typeface="Times New Roman" panose="02020603050405020304" pitchFamily="18" charset="0"/>
                <a:cs typeface="Times New Roman" panose="02020603050405020304" pitchFamily="18" charset="0"/>
              </a:rPr>
              <a:t>form secondary particles or agglomerates, as shown in Fig. 3.1. In the </a:t>
            </a:r>
            <a:r>
              <a:rPr lang="en-US" sz="2400" dirty="0" smtClean="0">
                <a:latin typeface="Times New Roman" panose="02020603050405020304" pitchFamily="18" charset="0"/>
                <a:cs typeface="Times New Roman" panose="02020603050405020304" pitchFamily="18" charset="0"/>
              </a:rPr>
              <a:t>powder metallurgy </a:t>
            </a:r>
            <a:r>
              <a:rPr lang="en-US" sz="2400" dirty="0">
                <a:latin typeface="Times New Roman" panose="02020603050405020304" pitchFamily="18" charset="0"/>
                <a:cs typeface="Times New Roman" panose="02020603050405020304" pitchFamily="18" charset="0"/>
              </a:rPr>
              <a:t>process, agglomeration often occurs unintentionally, but can also </a:t>
            </a:r>
            <a:r>
              <a:rPr lang="en-US" sz="2400" dirty="0" smtClean="0">
                <a:latin typeface="Times New Roman" panose="02020603050405020304" pitchFamily="18" charset="0"/>
                <a:cs typeface="Times New Roman" panose="02020603050405020304" pitchFamily="18" charset="0"/>
              </a:rPr>
              <a:t>be intentionally </a:t>
            </a:r>
            <a:r>
              <a:rPr lang="en-US" sz="2400" dirty="0">
                <a:latin typeface="Times New Roman" panose="02020603050405020304" pitchFamily="18" charset="0"/>
                <a:cs typeface="Times New Roman" panose="02020603050405020304" pitchFamily="18" charset="0"/>
              </a:rPr>
              <a:t>produced by controlled stages. </a:t>
            </a:r>
            <a:r>
              <a:rPr lang="en-US" sz="2400" b="1" i="1" smtClean="0">
                <a:solidFill>
                  <a:srgbClr val="99CC00"/>
                </a:solidFill>
                <a:latin typeface="Times New Roman" panose="02020603050405020304" pitchFamily="18" charset="0"/>
                <a:cs typeface="Times New Roman" panose="02020603050405020304" pitchFamily="18" charset="0"/>
              </a:rPr>
              <a:t>Agglomerates </a:t>
            </a:r>
            <a:r>
              <a:rPr lang="en-US" sz="2400" dirty="0">
                <a:latin typeface="Times New Roman" panose="02020603050405020304" pitchFamily="18" charset="0"/>
                <a:cs typeface="Times New Roman" panose="02020603050405020304" pitchFamily="18" charset="0"/>
              </a:rPr>
              <a:t>are defined as </a:t>
            </a:r>
            <a:r>
              <a:rPr lang="en-US" sz="2400" b="1" i="1" dirty="0" smtClean="0">
                <a:solidFill>
                  <a:srgbClr val="99CC00"/>
                </a:solidFill>
                <a:latin typeface="Times New Roman" panose="02020603050405020304" pitchFamily="18" charset="0"/>
                <a:cs typeface="Times New Roman" panose="02020603050405020304" pitchFamily="18" charset="0"/>
              </a:rPr>
              <a:t>solid particles </a:t>
            </a:r>
            <a:r>
              <a:rPr lang="en-US" sz="2400" b="1" i="1" dirty="0">
                <a:solidFill>
                  <a:srgbClr val="99CC00"/>
                </a:solidFill>
                <a:latin typeface="Times New Roman" panose="02020603050405020304" pitchFamily="18" charset="0"/>
                <a:cs typeface="Times New Roman" panose="02020603050405020304" pitchFamily="18" charset="0"/>
              </a:rPr>
              <a:t>which are composed of other particles. </a:t>
            </a:r>
            <a:r>
              <a:rPr lang="en-US" sz="2400" dirty="0">
                <a:latin typeface="Times New Roman" panose="02020603050405020304" pitchFamily="18" charset="0"/>
                <a:cs typeface="Times New Roman" panose="02020603050405020304" pitchFamily="18" charset="0"/>
              </a:rPr>
              <a:t>This definition is independent of the nature of the attractive forces which cause the primary particles to form the agglomerate. Sometimes the term </a:t>
            </a:r>
            <a:r>
              <a:rPr lang="en-US" sz="2400" b="1" i="1" dirty="0">
                <a:solidFill>
                  <a:srgbClr val="99CC00"/>
                </a:solidFill>
                <a:latin typeface="Times New Roman" panose="02020603050405020304" pitchFamily="18" charset="0"/>
                <a:cs typeface="Times New Roman" panose="02020603050405020304" pitchFamily="18" charset="0"/>
              </a:rPr>
              <a:t>agglomerate </a:t>
            </a:r>
            <a:r>
              <a:rPr lang="en-US" sz="2400" dirty="0">
                <a:latin typeface="Times New Roman" panose="02020603050405020304" pitchFamily="18" charset="0"/>
                <a:cs typeface="Times New Roman" panose="02020603050405020304" pitchFamily="18" charset="0"/>
              </a:rPr>
              <a:t>is</a:t>
            </a:r>
            <a:r>
              <a:rPr lang="en-US" sz="2400" b="1" i="1" dirty="0">
                <a:solidFill>
                  <a:srgbClr val="99CC00"/>
                </a:solidFill>
                <a:latin typeface="Times New Roman" panose="02020603050405020304" pitchFamily="18" charset="0"/>
                <a:cs typeface="Times New Roman" panose="02020603050405020304" pitchFamily="18" charset="0"/>
              </a:rPr>
              <a:t> restricted to weak </a:t>
            </a:r>
            <a:r>
              <a:rPr lang="en-US" sz="2400" b="1" i="1" dirty="0" smtClean="0">
                <a:solidFill>
                  <a:srgbClr val="99CC00"/>
                </a:solidFill>
                <a:latin typeface="Times New Roman" panose="02020603050405020304" pitchFamily="18" charset="0"/>
                <a:cs typeface="Times New Roman" panose="02020603050405020304" pitchFamily="18" charset="0"/>
              </a:rPr>
              <a:t>bonding between </a:t>
            </a:r>
            <a:r>
              <a:rPr lang="en-US" sz="2400" b="1" i="1" dirty="0">
                <a:solidFill>
                  <a:srgbClr val="99CC00"/>
                </a:solidFill>
                <a:latin typeface="Times New Roman" panose="02020603050405020304" pitchFamily="18" charset="0"/>
                <a:cs typeface="Times New Roman" panose="02020603050405020304" pitchFamily="18" charset="0"/>
              </a:rPr>
              <a:t>the primary particles. </a:t>
            </a:r>
            <a:r>
              <a:rPr lang="en-US" sz="2400" b="1" i="1" dirty="0">
                <a:solidFill>
                  <a:srgbClr val="CC00CC"/>
                </a:solidFill>
                <a:latin typeface="Times New Roman" panose="02020603050405020304" pitchFamily="18" charset="0"/>
                <a:cs typeface="Times New Roman" panose="02020603050405020304" pitchFamily="18" charset="0"/>
              </a:rPr>
              <a:t>Hard agglomerates with strong bonding </a:t>
            </a:r>
            <a:r>
              <a:rPr lang="en-US" sz="2400" b="1" i="1" dirty="0" smtClean="0">
                <a:solidFill>
                  <a:srgbClr val="CC00CC"/>
                </a:solidFill>
                <a:latin typeface="Times New Roman" panose="02020603050405020304" pitchFamily="18" charset="0"/>
                <a:cs typeface="Times New Roman" panose="02020603050405020304" pitchFamily="18" charset="0"/>
              </a:rPr>
              <a:t>are then </a:t>
            </a:r>
            <a:r>
              <a:rPr lang="en-US" sz="2400" b="1" i="1" dirty="0">
                <a:solidFill>
                  <a:srgbClr val="CC00CC"/>
                </a:solidFill>
                <a:latin typeface="Times New Roman" panose="02020603050405020304" pitchFamily="18" charset="0"/>
                <a:cs typeface="Times New Roman" panose="02020603050405020304" pitchFamily="18" charset="0"/>
              </a:rPr>
              <a:t>called aggregates.</a:t>
            </a: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p:cNvPicPr>
            <a:picLocks noChangeAspect="1"/>
          </p:cNvPicPr>
          <p:nvPr/>
        </p:nvPicPr>
        <p:blipFill rotWithShape="1">
          <a:blip r:embed="rId2"/>
          <a:srcRect l="9498"/>
          <a:stretch/>
        </p:blipFill>
        <p:spPr>
          <a:xfrm>
            <a:off x="9832488" y="2482869"/>
            <a:ext cx="2004507" cy="1895280"/>
          </a:xfrm>
          <a:prstGeom prst="rect">
            <a:avLst/>
          </a:prstGeom>
        </p:spPr>
      </p:pic>
    </p:spTree>
    <p:extLst>
      <p:ext uri="{BB962C8B-B14F-4D97-AF65-F5344CB8AC3E}">
        <p14:creationId xmlns:p14="http://schemas.microsoft.com/office/powerpoint/2010/main" val="123472571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431191"/>
          </a:xfrm>
        </p:spPr>
        <p:txBody>
          <a:bodyPr>
            <a:normAutofit fontScale="77500" lnSpcReduction="20000"/>
          </a:bodyPr>
          <a:lstStyle/>
          <a:p>
            <a:pPr marL="0" indent="0" algn="just">
              <a:lnSpc>
                <a:spcPct val="160000"/>
              </a:lnSpc>
              <a:buNone/>
            </a:pPr>
            <a:r>
              <a:rPr lang="en-US" sz="2400" dirty="0">
                <a:latin typeface="Times New Roman" panose="02020603050405020304" pitchFamily="18" charset="0"/>
                <a:cs typeface="Times New Roman" panose="02020603050405020304" pitchFamily="18" charset="0"/>
              </a:rPr>
              <a:t>3.2 PARTICLE SIZE DISTRIBUTION</a:t>
            </a:r>
          </a:p>
          <a:p>
            <a:pPr marL="0" indent="0" algn="just">
              <a:lnSpc>
                <a:spcPct val="160000"/>
              </a:lnSpc>
              <a:buNone/>
            </a:pPr>
            <a:r>
              <a:rPr lang="en-US" sz="2400" dirty="0">
                <a:latin typeface="Times New Roman" panose="02020603050405020304" pitchFamily="18" charset="0"/>
                <a:cs typeface="Times New Roman" panose="02020603050405020304" pitchFamily="18" charset="0"/>
              </a:rPr>
              <a:t>3.2.1 PRINCIPAL ASPECTS</a:t>
            </a:r>
          </a:p>
          <a:p>
            <a:pPr marL="0" indent="0" algn="just">
              <a:lnSpc>
                <a:spcPct val="160000"/>
              </a:lnSpc>
              <a:buNone/>
            </a:pPr>
            <a:r>
              <a:rPr lang="en-US" sz="2400" dirty="0">
                <a:latin typeface="Times New Roman" panose="02020603050405020304" pitchFamily="18" charset="0"/>
                <a:cs typeface="Times New Roman" panose="02020603050405020304" pitchFamily="18" charset="0"/>
              </a:rPr>
              <a:t>For a number of equally sized spheres or cubes the particle size </a:t>
            </a:r>
            <a:r>
              <a:rPr lang="en-US" sz="2400" dirty="0" smtClean="0">
                <a:latin typeface="Times New Roman" panose="02020603050405020304" pitchFamily="18" charset="0"/>
                <a:cs typeface="Times New Roman" panose="02020603050405020304" pitchFamily="18" charset="0"/>
              </a:rPr>
              <a:t>characteristics are </a:t>
            </a:r>
            <a:r>
              <a:rPr lang="en-US" sz="2400" dirty="0">
                <a:latin typeface="Times New Roman" panose="02020603050405020304" pitchFamily="18" charset="0"/>
                <a:cs typeface="Times New Roman" panose="02020603050405020304" pitchFamily="18" charset="0"/>
              </a:rPr>
              <a:t>simply given by one measurement. The individual particles of </a:t>
            </a:r>
            <a:r>
              <a:rPr lang="en-US" sz="2400" dirty="0" smtClean="0">
                <a:latin typeface="Times New Roman" panose="02020603050405020304" pitchFamily="18" charset="0"/>
                <a:cs typeface="Times New Roman" panose="02020603050405020304" pitchFamily="18" charset="0"/>
              </a:rPr>
              <a:t>practical powders </a:t>
            </a:r>
            <a:r>
              <a:rPr lang="en-US" sz="2400" dirty="0">
                <a:latin typeface="Times New Roman" panose="02020603050405020304" pitchFamily="18" charset="0"/>
                <a:cs typeface="Times New Roman" panose="02020603050405020304" pitchFamily="18" charset="0"/>
              </a:rPr>
              <a:t>usually differ in shape and dimensions. </a:t>
            </a:r>
            <a:r>
              <a:rPr lang="en-US" sz="2400" dirty="0" smtClean="0">
                <a:latin typeface="Times New Roman" panose="02020603050405020304" pitchFamily="18" charset="0"/>
                <a:cs typeface="Times New Roman" panose="02020603050405020304" pitchFamily="18" charset="0"/>
              </a:rPr>
              <a:t>The particle </a:t>
            </a:r>
            <a:r>
              <a:rPr lang="en-US" sz="2400" dirty="0">
                <a:latin typeface="Times New Roman" panose="02020603050405020304" pitchFamily="18" charset="0"/>
                <a:cs typeface="Times New Roman" panose="02020603050405020304" pitchFamily="18" charset="0"/>
              </a:rPr>
              <a:t>shape can </a:t>
            </a:r>
            <a:r>
              <a:rPr lang="en-US" sz="2400" dirty="0" smtClean="0">
                <a:latin typeface="Times New Roman" panose="02020603050405020304" pitchFamily="18" charset="0"/>
                <a:cs typeface="Times New Roman" panose="02020603050405020304" pitchFamily="18" charset="0"/>
              </a:rPr>
              <a:t>deviate significantly </a:t>
            </a:r>
            <a:r>
              <a:rPr lang="en-US" sz="2400" dirty="0">
                <a:latin typeface="Times New Roman" panose="02020603050405020304" pitchFamily="18" charset="0"/>
                <a:cs typeface="Times New Roman" panose="02020603050405020304" pitchFamily="18" charset="0"/>
              </a:rPr>
              <a:t>from the ideal geometries mentioned above. The </a:t>
            </a:r>
            <a:r>
              <a:rPr lang="en-US" sz="2400" b="1" i="1" dirty="0">
                <a:solidFill>
                  <a:srgbClr val="CC00CC"/>
                </a:solidFill>
                <a:latin typeface="Times New Roman" panose="02020603050405020304" pitchFamily="18" charset="0"/>
                <a:cs typeface="Times New Roman" panose="02020603050405020304" pitchFamily="18" charset="0"/>
              </a:rPr>
              <a:t>size </a:t>
            </a:r>
            <a:r>
              <a:rPr lang="en-US" sz="2400" b="1" i="1" dirty="0" smtClean="0">
                <a:solidFill>
                  <a:srgbClr val="CC00CC"/>
                </a:solidFill>
                <a:latin typeface="Times New Roman" panose="02020603050405020304" pitchFamily="18" charset="0"/>
                <a:cs typeface="Times New Roman" panose="02020603050405020304" pitchFamily="18" charset="0"/>
              </a:rPr>
              <a:t>characteristics of </a:t>
            </a:r>
            <a:r>
              <a:rPr lang="en-US" sz="2400" dirty="0">
                <a:latin typeface="Times New Roman" panose="02020603050405020304" pitchFamily="18" charset="0"/>
                <a:cs typeface="Times New Roman" panose="02020603050405020304" pitchFamily="18" charset="0"/>
              </a:rPr>
              <a:t>powders have therefore to be treated under two aspects: first, the </a:t>
            </a:r>
            <a:r>
              <a:rPr lang="en-US" sz="2500" b="1" i="1" dirty="0">
                <a:solidFill>
                  <a:srgbClr val="CC00CC"/>
                </a:solidFill>
                <a:latin typeface="Times New Roman" panose="02020603050405020304" pitchFamily="18" charset="0"/>
                <a:cs typeface="Times New Roman" panose="02020603050405020304" pitchFamily="18" charset="0"/>
              </a:rPr>
              <a:t>real meaning of the determined size parameter</a:t>
            </a:r>
            <a:r>
              <a:rPr lang="en-US" sz="2400" dirty="0">
                <a:latin typeface="Times New Roman" panose="02020603050405020304" pitchFamily="18" charset="0"/>
                <a:cs typeface="Times New Roman" panose="02020603050405020304" pitchFamily="18" charset="0"/>
              </a:rPr>
              <a:t>, secondly the </a:t>
            </a:r>
            <a:r>
              <a:rPr lang="en-US" sz="2500" b="1" i="1" dirty="0">
                <a:solidFill>
                  <a:srgbClr val="CC00CC"/>
                </a:solidFill>
                <a:latin typeface="Times New Roman" panose="02020603050405020304" pitchFamily="18" charset="0"/>
                <a:cs typeface="Times New Roman" panose="02020603050405020304" pitchFamily="18" charset="0"/>
              </a:rPr>
              <a:t>statistical distribution </a:t>
            </a:r>
            <a:r>
              <a:rPr lang="en-US" sz="2400" dirty="0" smtClean="0">
                <a:latin typeface="Times New Roman" panose="02020603050405020304" pitchFamily="18" charset="0"/>
                <a:cs typeface="Times New Roman" panose="02020603050405020304" pitchFamily="18" charset="0"/>
              </a:rPr>
              <a:t>of </a:t>
            </a:r>
            <a:r>
              <a:rPr lang="en-US" sz="2400" dirty="0">
                <a:latin typeface="Times New Roman" panose="02020603050405020304" pitchFamily="18" charset="0"/>
                <a:cs typeface="Times New Roman" panose="02020603050405020304" pitchFamily="18" charset="0"/>
              </a:rPr>
              <a:t>this parameter, which has to represent the total number of particles in </a:t>
            </a:r>
            <a:r>
              <a:rPr lang="en-US" sz="2400" dirty="0" smtClean="0">
                <a:latin typeface="Times New Roman" panose="02020603050405020304" pitchFamily="18" charset="0"/>
                <a:cs typeface="Times New Roman" panose="02020603050405020304" pitchFamily="18" charset="0"/>
              </a:rPr>
              <a:t>the powder. </a:t>
            </a:r>
            <a:r>
              <a:rPr lang="en-US" sz="2400" b="1" i="1" dirty="0" smtClean="0">
                <a:solidFill>
                  <a:srgbClr val="00CCFF"/>
                </a:solidFill>
                <a:latin typeface="Times New Roman" panose="02020603050405020304" pitchFamily="18" charset="0"/>
                <a:cs typeface="Times New Roman" panose="02020603050405020304" pitchFamily="18" charset="0"/>
              </a:rPr>
              <a:t>The </a:t>
            </a:r>
            <a:r>
              <a:rPr lang="en-US" sz="2400" b="1" i="1" dirty="0">
                <a:solidFill>
                  <a:srgbClr val="00CCFF"/>
                </a:solidFill>
                <a:latin typeface="Times New Roman" panose="02020603050405020304" pitchFamily="18" charset="0"/>
                <a:cs typeface="Times New Roman" panose="02020603050405020304" pitchFamily="18" charset="0"/>
              </a:rPr>
              <a:t>size parameter is identical with a real linear dimension of the particles </a:t>
            </a:r>
            <a:r>
              <a:rPr lang="en-US" sz="2400" b="1" i="1" dirty="0" smtClean="0">
                <a:solidFill>
                  <a:srgbClr val="00CCFF"/>
                </a:solidFill>
                <a:latin typeface="Times New Roman" panose="02020603050405020304" pitchFamily="18" charset="0"/>
                <a:cs typeface="Times New Roman" panose="02020603050405020304" pitchFamily="18" charset="0"/>
              </a:rPr>
              <a:t>only in </a:t>
            </a:r>
            <a:r>
              <a:rPr lang="en-US" sz="2400" b="1" i="1" dirty="0">
                <a:solidFill>
                  <a:srgbClr val="00CCFF"/>
                </a:solidFill>
                <a:latin typeface="Times New Roman" panose="02020603050405020304" pitchFamily="18" charset="0"/>
                <a:cs typeface="Times New Roman" panose="02020603050405020304" pitchFamily="18" charset="0"/>
              </a:rPr>
              <a:t>some exceptional cases</a:t>
            </a:r>
            <a:r>
              <a:rPr lang="en-US" sz="2400" dirty="0">
                <a:latin typeface="Times New Roman" panose="02020603050405020304" pitchFamily="18" charset="0"/>
                <a:cs typeface="Times New Roman" panose="02020603050405020304" pitchFamily="18" charset="0"/>
              </a:rPr>
              <a:t>. Most methods for particle size measurement yield </a:t>
            </a:r>
            <a:r>
              <a:rPr lang="en-US" sz="2400" dirty="0" smtClean="0">
                <a:latin typeface="Times New Roman" panose="02020603050405020304" pitchFamily="18" charset="0"/>
                <a:cs typeface="Times New Roman" panose="02020603050405020304" pitchFamily="18" charset="0"/>
              </a:rPr>
              <a:t>a size-dependent </a:t>
            </a:r>
            <a:r>
              <a:rPr lang="en-US" sz="2400" dirty="0">
                <a:latin typeface="Times New Roman" panose="02020603050405020304" pitchFamily="18" charset="0"/>
                <a:cs typeface="Times New Roman" panose="02020603050405020304" pitchFamily="18" charset="0"/>
              </a:rPr>
              <a:t>property of the particle. This property is then related to a </a:t>
            </a:r>
            <a:r>
              <a:rPr lang="en-US" sz="2400" dirty="0" smtClean="0">
                <a:latin typeface="Times New Roman" panose="02020603050405020304" pitchFamily="18" charset="0"/>
                <a:cs typeface="Times New Roman" panose="02020603050405020304" pitchFamily="18" charset="0"/>
              </a:rPr>
              <a:t>linear dimension</a:t>
            </a:r>
            <a:r>
              <a:rPr lang="en-US" sz="2400" dirty="0">
                <a:latin typeface="Times New Roman" panose="02020603050405020304" pitchFamily="18" charset="0"/>
                <a:cs typeface="Times New Roman" panose="02020603050405020304" pitchFamily="18" charset="0"/>
              </a:rPr>
              <a:t>. The sieve diameter, for example, is the length of the </a:t>
            </a:r>
            <a:r>
              <a:rPr lang="en-US" sz="2400" dirty="0" smtClean="0">
                <a:latin typeface="Times New Roman" panose="02020603050405020304" pitchFamily="18" charset="0"/>
                <a:cs typeface="Times New Roman" panose="02020603050405020304" pitchFamily="18" charset="0"/>
              </a:rPr>
              <a:t>minimum square </a:t>
            </a:r>
            <a:r>
              <a:rPr lang="en-US" sz="2400" dirty="0">
                <a:latin typeface="Times New Roman" panose="02020603050405020304" pitchFamily="18" charset="0"/>
                <a:cs typeface="Times New Roman" panose="02020603050405020304" pitchFamily="18" charset="0"/>
              </a:rPr>
              <a:t>aperture through which a particle will pass. The particle could be </a:t>
            </a:r>
            <a:r>
              <a:rPr lang="en-US" sz="2400" dirty="0" smtClean="0">
                <a:latin typeface="Times New Roman" panose="02020603050405020304" pitchFamily="18" charset="0"/>
                <a:cs typeface="Times New Roman" panose="02020603050405020304" pitchFamily="18" charset="0"/>
              </a:rPr>
              <a:t>a sphere </a:t>
            </a:r>
            <a:r>
              <a:rPr lang="en-US" sz="2400" dirty="0">
                <a:latin typeface="Times New Roman" panose="02020603050405020304" pitchFamily="18" charset="0"/>
                <a:cs typeface="Times New Roman" panose="02020603050405020304" pitchFamily="18" charset="0"/>
              </a:rPr>
              <a:t>with the diameter of this aperture, or an </a:t>
            </a:r>
            <a:r>
              <a:rPr lang="en-US" sz="2500" b="1" i="1" dirty="0">
                <a:solidFill>
                  <a:srgbClr val="00CCFF"/>
                </a:solidFill>
                <a:latin typeface="Times New Roman" panose="02020603050405020304" pitchFamily="18" charset="0"/>
                <a:cs typeface="Times New Roman" panose="02020603050405020304" pitchFamily="18" charset="0"/>
              </a:rPr>
              <a:t>elongated platelet with only one axis corresponding to the sieve diameter, a second axis much larger, and the third axis possibly smaller than the sieve diameter.</a:t>
            </a: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26623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p:cNvPicPr>
            <a:picLocks noChangeAspect="1"/>
          </p:cNvPicPr>
          <p:nvPr/>
        </p:nvPicPr>
        <p:blipFill>
          <a:blip r:embed="rId2"/>
          <a:stretch>
            <a:fillRect/>
          </a:stretch>
        </p:blipFill>
        <p:spPr>
          <a:xfrm>
            <a:off x="1729705" y="1151068"/>
            <a:ext cx="7938240" cy="4459807"/>
          </a:xfrm>
          <a:prstGeom prst="rect">
            <a:avLst/>
          </a:prstGeom>
        </p:spPr>
      </p:pic>
    </p:spTree>
    <p:extLst>
      <p:ext uri="{BB962C8B-B14F-4D97-AF65-F5344CB8AC3E}">
        <p14:creationId xmlns:p14="http://schemas.microsoft.com/office/powerpoint/2010/main" val="394464270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8438479" cy="5431191"/>
          </a:xfrm>
        </p:spPr>
        <p:txBody>
          <a:bodyPr>
            <a:normAutofit fontScale="92500" lnSpcReduction="10000"/>
          </a:bodyPr>
          <a:lstStyle/>
          <a:p>
            <a:pPr marL="0" indent="0" algn="just">
              <a:lnSpc>
                <a:spcPct val="160000"/>
              </a:lnSpc>
              <a:buNone/>
            </a:pPr>
            <a:r>
              <a:rPr lang="en-US" sz="2400" dirty="0">
                <a:latin typeface="Times New Roman" panose="02020603050405020304" pitchFamily="18" charset="0"/>
                <a:cs typeface="Times New Roman" panose="02020603050405020304" pitchFamily="18" charset="0"/>
              </a:rPr>
              <a:t>In order to calculate the statistical distribution of the size parameter, it </a:t>
            </a:r>
            <a:r>
              <a:rPr lang="en-US" sz="2400" dirty="0" smtClean="0">
                <a:latin typeface="Times New Roman" panose="02020603050405020304" pitchFamily="18" charset="0"/>
                <a:cs typeface="Times New Roman" panose="02020603050405020304" pitchFamily="18" charset="0"/>
              </a:rPr>
              <a:t>is necessary </a:t>
            </a:r>
            <a:r>
              <a:rPr lang="en-US" sz="2400" dirty="0">
                <a:latin typeface="Times New Roman" panose="02020603050405020304" pitchFamily="18" charset="0"/>
                <a:cs typeface="Times New Roman" panose="02020603050405020304" pitchFamily="18" charset="0"/>
              </a:rPr>
              <a:t>to </a:t>
            </a:r>
            <a:r>
              <a:rPr lang="en-US" sz="2400" dirty="0" smtClean="0">
                <a:latin typeface="Times New Roman" panose="02020603050405020304" pitchFamily="18" charset="0"/>
                <a:cs typeface="Times New Roman" panose="02020603050405020304" pitchFamily="18" charset="0"/>
              </a:rPr>
              <a:t>characterize </a:t>
            </a:r>
            <a:r>
              <a:rPr lang="en-US" sz="2400" dirty="0">
                <a:latin typeface="Times New Roman" panose="02020603050405020304" pitchFamily="18" charset="0"/>
                <a:cs typeface="Times New Roman" panose="02020603050405020304" pitchFamily="18" charset="0"/>
              </a:rPr>
              <a:t>a statistically representative sample of the </a:t>
            </a:r>
            <a:r>
              <a:rPr lang="en-US" sz="2400" dirty="0" smtClean="0">
                <a:latin typeface="Times New Roman" panose="02020603050405020304" pitchFamily="18" charset="0"/>
                <a:cs typeface="Times New Roman" panose="02020603050405020304" pitchFamily="18" charset="0"/>
              </a:rPr>
              <a:t>powder. The </a:t>
            </a:r>
            <a:r>
              <a:rPr lang="en-US" sz="2400" dirty="0">
                <a:latin typeface="Times New Roman" panose="02020603050405020304" pitchFamily="18" charset="0"/>
                <a:cs typeface="Times New Roman" panose="02020603050405020304" pitchFamily="18" charset="0"/>
              </a:rPr>
              <a:t>size characteristics can then be presented as distribution functions. </a:t>
            </a:r>
            <a:r>
              <a:rPr lang="en-US" sz="2400" dirty="0" smtClean="0">
                <a:latin typeface="Times New Roman" panose="02020603050405020304" pitchFamily="18" charset="0"/>
                <a:cs typeface="Times New Roman" panose="02020603050405020304" pitchFamily="18" charset="0"/>
              </a:rPr>
              <a:t>These distribution </a:t>
            </a:r>
            <a:r>
              <a:rPr lang="en-US" sz="2400" dirty="0">
                <a:latin typeface="Times New Roman" panose="02020603050405020304" pitchFamily="18" charset="0"/>
                <a:cs typeface="Times New Roman" panose="02020603050405020304" pitchFamily="18" charset="0"/>
              </a:rPr>
              <a:t>functions represent the quantity proportion of particle </a:t>
            </a:r>
            <a:r>
              <a:rPr lang="en-US" sz="2400" dirty="0" smtClean="0">
                <a:latin typeface="Times New Roman" panose="02020603050405020304" pitchFamily="18" charset="0"/>
                <a:cs typeface="Times New Roman" panose="02020603050405020304" pitchFamily="18" charset="0"/>
              </a:rPr>
              <a:t>belonging to </a:t>
            </a:r>
            <a:r>
              <a:rPr lang="en-US" sz="2400" dirty="0">
                <a:latin typeface="Times New Roman" panose="02020603050405020304" pitchFamily="18" charset="0"/>
                <a:cs typeface="Times New Roman" panose="02020603050405020304" pitchFamily="18" charset="0"/>
              </a:rPr>
              <a:t>a given size parameter </a:t>
            </a:r>
            <a:r>
              <a:rPr lang="en-US" sz="2400" dirty="0" err="1">
                <a:latin typeface="Times New Roman" panose="02020603050405020304" pitchFamily="18" charset="0"/>
                <a:cs typeface="Times New Roman" panose="02020603050405020304" pitchFamily="18" charset="0"/>
              </a:rPr>
              <a:t>Zi</a:t>
            </a:r>
            <a:r>
              <a:rPr lang="en-US" sz="2400" dirty="0">
                <a:latin typeface="Times New Roman" panose="02020603050405020304" pitchFamily="18" charset="0"/>
                <a:cs typeface="Times New Roman" panose="02020603050405020304" pitchFamily="18" charset="0"/>
              </a:rPr>
              <a:t>. Quantity proportions are formulated either </a:t>
            </a:r>
            <a:r>
              <a:rPr lang="en-US" sz="2400" dirty="0" smtClean="0">
                <a:latin typeface="Times New Roman" panose="02020603050405020304" pitchFamily="18" charset="0"/>
                <a:cs typeface="Times New Roman" panose="02020603050405020304" pitchFamily="18" charset="0"/>
              </a:rPr>
              <a:t>as cumulative </a:t>
            </a:r>
            <a:r>
              <a:rPr lang="en-US" sz="2400" dirty="0">
                <a:latin typeface="Times New Roman" panose="02020603050405020304" pitchFamily="18" charset="0"/>
                <a:cs typeface="Times New Roman" panose="02020603050405020304" pitchFamily="18" charset="0"/>
              </a:rPr>
              <a:t>distribution Q(</a:t>
            </a:r>
            <a:r>
              <a:rPr lang="en-US" sz="2400" dirty="0" err="1">
                <a:latin typeface="Times New Roman" panose="02020603050405020304" pitchFamily="18" charset="0"/>
                <a:cs typeface="Times New Roman" panose="02020603050405020304" pitchFamily="18" charset="0"/>
              </a:rPr>
              <a:t>Zi</a:t>
            </a:r>
            <a:r>
              <a:rPr lang="en-US" sz="2400" dirty="0">
                <a:latin typeface="Times New Roman" panose="02020603050405020304" pitchFamily="18" charset="0"/>
                <a:cs typeface="Times New Roman" panose="02020603050405020304" pitchFamily="18" charset="0"/>
              </a:rPr>
              <a:t>), or frequency distribution q(</a:t>
            </a:r>
            <a:r>
              <a:rPr lang="en-US" sz="2400" dirty="0" err="1">
                <a:latin typeface="Times New Roman" panose="02020603050405020304" pitchFamily="18" charset="0"/>
                <a:cs typeface="Times New Roman" panose="02020603050405020304" pitchFamily="18" charset="0"/>
              </a:rPr>
              <a:t>Zi</a:t>
            </a:r>
            <a:r>
              <a:rPr lang="en-US" sz="2400" dirty="0">
                <a:latin typeface="Times New Roman" panose="02020603050405020304" pitchFamily="18" charset="0"/>
                <a:cs typeface="Times New Roman" panose="02020603050405020304" pitchFamily="18" charset="0"/>
              </a:rPr>
              <a:t>) (Fig. 3.3). </a:t>
            </a:r>
            <a:r>
              <a:rPr lang="en-US" sz="2400" dirty="0" smtClean="0">
                <a:latin typeface="Times New Roman" panose="02020603050405020304" pitchFamily="18" charset="0"/>
                <a:cs typeface="Times New Roman" panose="02020603050405020304" pitchFamily="18" charset="0"/>
              </a:rPr>
              <a:t>Q(</a:t>
            </a:r>
            <a:r>
              <a:rPr lang="en-US" sz="2400" dirty="0" err="1" smtClean="0">
                <a:latin typeface="Times New Roman" panose="02020603050405020304" pitchFamily="18" charset="0"/>
                <a:cs typeface="Times New Roman" panose="02020603050405020304" pitchFamily="18" charset="0"/>
              </a:rPr>
              <a:t>zi</a:t>
            </a:r>
            <a:r>
              <a:rPr lang="en-US" sz="2400" dirty="0" smtClean="0">
                <a:latin typeface="Times New Roman" panose="02020603050405020304" pitchFamily="18" charset="0"/>
                <a:cs typeface="Times New Roman" panose="02020603050405020304" pitchFamily="18" charset="0"/>
              </a:rPr>
              <a:t>) gives </a:t>
            </a:r>
            <a:r>
              <a:rPr lang="en-US" sz="2400" dirty="0">
                <a:latin typeface="Times New Roman" panose="02020603050405020304" pitchFamily="18" charset="0"/>
                <a:cs typeface="Times New Roman" panose="02020603050405020304" pitchFamily="18" charset="0"/>
              </a:rPr>
              <a:t>the normalized quantity proportion of particles smaller than a size </a:t>
            </a:r>
            <a:r>
              <a:rPr lang="en-US" sz="2400" dirty="0" smtClean="0">
                <a:latin typeface="Times New Roman" panose="02020603050405020304" pitchFamily="18" charset="0"/>
                <a:cs typeface="Times New Roman" panose="02020603050405020304" pitchFamily="18" charset="0"/>
              </a:rPr>
              <a:t>parameter </a:t>
            </a:r>
            <a:r>
              <a:rPr lang="en-US" sz="2400" dirty="0" err="1" smtClean="0">
                <a:latin typeface="Times New Roman" panose="02020603050405020304" pitchFamily="18" charset="0"/>
                <a:cs typeface="Times New Roman" panose="02020603050405020304" pitchFamily="18" charset="0"/>
              </a:rPr>
              <a:t>Zi</a:t>
            </a:r>
            <a:r>
              <a:rPr lang="en-US" sz="2400" dirty="0">
                <a:latin typeface="Times New Roman" panose="02020603050405020304" pitchFamily="18" charset="0"/>
                <a:cs typeface="Times New Roman" panose="02020603050405020304" pitchFamily="18" charset="0"/>
              </a:rPr>
              <a:t>. The frequency distribution q(</a:t>
            </a:r>
            <a:r>
              <a:rPr lang="en-US" sz="2400" dirty="0" err="1">
                <a:latin typeface="Times New Roman" panose="02020603050405020304" pitchFamily="18" charset="0"/>
                <a:cs typeface="Times New Roman" panose="02020603050405020304" pitchFamily="18" charset="0"/>
              </a:rPr>
              <a:t>Zi</a:t>
            </a:r>
            <a:r>
              <a:rPr lang="en-US" sz="2400" dirty="0">
                <a:latin typeface="Times New Roman" panose="02020603050405020304" pitchFamily="18" charset="0"/>
                <a:cs typeface="Times New Roman" panose="02020603050405020304" pitchFamily="18" charset="0"/>
              </a:rPr>
              <a:t>) is defined as the fraction within a size </a:t>
            </a:r>
            <a:r>
              <a:rPr lang="en-US" sz="2400" dirty="0" smtClean="0">
                <a:latin typeface="Times New Roman" panose="02020603050405020304" pitchFamily="18" charset="0"/>
                <a:cs typeface="Times New Roman" panose="02020603050405020304" pitchFamily="18" charset="0"/>
              </a:rPr>
              <a:t>class, divided </a:t>
            </a:r>
            <a:r>
              <a:rPr lang="en-US" sz="2400" dirty="0">
                <a:latin typeface="Times New Roman" panose="02020603050405020304" pitchFamily="18" charset="0"/>
                <a:cs typeface="Times New Roman" panose="02020603050405020304" pitchFamily="18" charset="0"/>
              </a:rPr>
              <a:t>by the class width.</a:t>
            </a: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p:cNvPicPr>
            <a:picLocks noChangeAspect="1"/>
          </p:cNvPicPr>
          <p:nvPr/>
        </p:nvPicPr>
        <p:blipFill>
          <a:blip r:embed="rId2"/>
          <a:stretch>
            <a:fillRect/>
          </a:stretch>
        </p:blipFill>
        <p:spPr>
          <a:xfrm>
            <a:off x="8616435" y="1151068"/>
            <a:ext cx="3556701" cy="5070249"/>
          </a:xfrm>
          <a:prstGeom prst="rect">
            <a:avLst/>
          </a:prstGeom>
        </p:spPr>
      </p:pic>
      <p:pic>
        <p:nvPicPr>
          <p:cNvPr id="6" name="Picture 5"/>
          <p:cNvPicPr>
            <a:picLocks noChangeAspect="1"/>
          </p:cNvPicPr>
          <p:nvPr/>
        </p:nvPicPr>
        <p:blipFill>
          <a:blip r:embed="rId3"/>
          <a:stretch>
            <a:fillRect/>
          </a:stretch>
        </p:blipFill>
        <p:spPr>
          <a:xfrm>
            <a:off x="2517290" y="5726161"/>
            <a:ext cx="4401073" cy="990312"/>
          </a:xfrm>
          <a:prstGeom prst="rect">
            <a:avLst/>
          </a:prstGeom>
        </p:spPr>
      </p:pic>
    </p:spTree>
    <p:extLst>
      <p:ext uri="{BB962C8B-B14F-4D97-AF65-F5344CB8AC3E}">
        <p14:creationId xmlns:p14="http://schemas.microsoft.com/office/powerpoint/2010/main" val="41908878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678840" y="1069023"/>
            <a:ext cx="5330282" cy="3523728"/>
          </a:xfrm>
          <a:prstGeom prst="rect">
            <a:avLst/>
          </a:prstGeom>
          <a:noFill/>
          <a:ln/>
        </p:spPr>
      </p:pic>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88528" y="1027653"/>
            <a:ext cx="5169368" cy="3483052"/>
          </a:xfrm>
          <a:prstGeom prst="rect">
            <a:avLst/>
          </a:prstGeom>
          <a:noFill/>
          <a:ln/>
        </p:spPr>
      </p:pic>
    </p:spTree>
    <p:extLst>
      <p:ext uri="{BB962C8B-B14F-4D97-AF65-F5344CB8AC3E}">
        <p14:creationId xmlns:p14="http://schemas.microsoft.com/office/powerpoint/2010/main" val="483984979"/>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39849" y="902224"/>
            <a:ext cx="9983098" cy="5819251"/>
          </a:xfrm>
        </p:spPr>
        <p:txBody>
          <a:bodyPr>
            <a:normAutofit fontScale="85000" lnSpcReduction="20000"/>
          </a:bodyPr>
          <a:lstStyle/>
          <a:p>
            <a:pPr marL="0" indent="0" algn="just">
              <a:lnSpc>
                <a:spcPct val="160000"/>
              </a:lnSpc>
              <a:buNone/>
            </a:pPr>
            <a:r>
              <a:rPr lang="en-US" sz="2400" dirty="0">
                <a:latin typeface="Times New Roman" panose="02020603050405020304" pitchFamily="18" charset="0"/>
                <a:cs typeface="Times New Roman" panose="02020603050405020304" pitchFamily="18" charset="0"/>
              </a:rPr>
              <a:t>METHODS OF PARTICLE SIZE </a:t>
            </a:r>
            <a:r>
              <a:rPr lang="en-US" sz="2400" dirty="0" smtClean="0">
                <a:latin typeface="Times New Roman" panose="02020603050405020304" pitchFamily="18" charset="0"/>
                <a:cs typeface="Times New Roman" panose="02020603050405020304" pitchFamily="18" charset="0"/>
              </a:rPr>
              <a:t>ANALYSIS</a:t>
            </a:r>
          </a:p>
          <a:p>
            <a:pPr marL="0" indent="0" algn="just">
              <a:lnSpc>
                <a:spcPct val="160000"/>
              </a:lnSpc>
              <a:buNone/>
            </a:pPr>
            <a:r>
              <a:rPr lang="en-US" sz="2400" dirty="0">
                <a:latin typeface="Times New Roman" panose="02020603050405020304" pitchFamily="18" charset="0"/>
                <a:cs typeface="Times New Roman" panose="02020603050405020304" pitchFamily="18" charset="0"/>
              </a:rPr>
              <a:t>These methods can be classified into: </a:t>
            </a:r>
            <a:r>
              <a:rPr lang="en-US" sz="2400" b="1" i="1" dirty="0">
                <a:solidFill>
                  <a:srgbClr val="FF0000"/>
                </a:solidFill>
                <a:latin typeface="Times New Roman" panose="02020603050405020304" pitchFamily="18" charset="0"/>
                <a:cs typeface="Times New Roman" panose="02020603050405020304" pitchFamily="18" charset="0"/>
              </a:rPr>
              <a:t>counting methods, sedimentation </a:t>
            </a:r>
            <a:r>
              <a:rPr lang="en-US" sz="2400" b="1" i="1" dirty="0" smtClean="0">
                <a:solidFill>
                  <a:srgbClr val="FF0000"/>
                </a:solidFill>
                <a:latin typeface="Times New Roman" panose="02020603050405020304" pitchFamily="18" charset="0"/>
                <a:cs typeface="Times New Roman" panose="02020603050405020304" pitchFamily="18" charset="0"/>
              </a:rPr>
              <a:t>methods, separation </a:t>
            </a:r>
            <a:r>
              <a:rPr lang="en-US" sz="2400" b="1" i="1" dirty="0">
                <a:solidFill>
                  <a:srgbClr val="FF0000"/>
                </a:solidFill>
                <a:latin typeface="Times New Roman" panose="02020603050405020304" pitchFamily="18" charset="0"/>
                <a:cs typeface="Times New Roman" panose="02020603050405020304" pitchFamily="18" charset="0"/>
              </a:rPr>
              <a:t>(classification) methods, and light scattering and diffraction methods</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The </a:t>
            </a:r>
            <a:r>
              <a:rPr lang="en-US" sz="2400" b="1" i="1" dirty="0">
                <a:solidFill>
                  <a:srgbClr val="FF0000"/>
                </a:solidFill>
                <a:latin typeface="Times New Roman" panose="02020603050405020304" pitchFamily="18" charset="0"/>
                <a:cs typeface="Times New Roman" panose="02020603050405020304" pitchFamily="18" charset="0"/>
              </a:rPr>
              <a:t>counting methods </a:t>
            </a:r>
            <a:r>
              <a:rPr lang="en-US" sz="2400" dirty="0">
                <a:latin typeface="Times New Roman" panose="02020603050405020304" pitchFamily="18" charset="0"/>
                <a:cs typeface="Times New Roman" panose="02020603050405020304" pitchFamily="18" charset="0"/>
              </a:rPr>
              <a:t>can be subdivided into </a:t>
            </a:r>
            <a:r>
              <a:rPr lang="en-US" sz="2400" b="1" i="1" dirty="0">
                <a:solidFill>
                  <a:srgbClr val="FF0000"/>
                </a:solidFill>
                <a:latin typeface="Times New Roman" panose="02020603050405020304" pitchFamily="18" charset="0"/>
                <a:cs typeface="Times New Roman" panose="02020603050405020304" pitchFamily="18" charset="0"/>
              </a:rPr>
              <a:t>direct and indirect methods</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depending on </a:t>
            </a:r>
            <a:r>
              <a:rPr lang="en-US" sz="2400" dirty="0">
                <a:latin typeface="Times New Roman" panose="02020603050405020304" pitchFamily="18" charset="0"/>
                <a:cs typeface="Times New Roman" panose="02020603050405020304" pitchFamily="18" charset="0"/>
              </a:rPr>
              <a:t>whether the </a:t>
            </a:r>
            <a:r>
              <a:rPr lang="en-US" sz="2400" b="1" i="1" dirty="0">
                <a:solidFill>
                  <a:srgbClr val="FF0000"/>
                </a:solidFill>
                <a:latin typeface="Times New Roman" panose="02020603050405020304" pitchFamily="18" charset="0"/>
                <a:cs typeface="Times New Roman" panose="02020603050405020304" pitchFamily="18" charset="0"/>
              </a:rPr>
              <a:t>particles themselves are measured, or particle images or projections</a:t>
            </a:r>
            <a:r>
              <a:rPr lang="en-US" sz="2400" dirty="0">
                <a:latin typeface="Times New Roman" panose="02020603050405020304" pitchFamily="18" charset="0"/>
                <a:cs typeface="Times New Roman" panose="02020603050405020304" pitchFamily="18" charset="0"/>
              </a:rPr>
              <a:t>. </a:t>
            </a:r>
            <a:r>
              <a:rPr lang="en-US" sz="2400" b="1" i="1" dirty="0">
                <a:solidFill>
                  <a:srgbClr val="FF0000"/>
                </a:solidFill>
                <a:latin typeface="Times New Roman" panose="02020603050405020304" pitchFamily="18" charset="0"/>
                <a:cs typeface="Times New Roman" panose="02020603050405020304" pitchFamily="18" charset="0"/>
              </a:rPr>
              <a:t>Microscopy</a:t>
            </a:r>
            <a:r>
              <a:rPr lang="en-US" sz="2400" dirty="0">
                <a:latin typeface="Times New Roman" panose="02020603050405020304" pitchFamily="18" charset="0"/>
                <a:cs typeface="Times New Roman" panose="02020603050405020304" pitchFamily="18" charset="0"/>
              </a:rPr>
              <a:t>, for example, is an </a:t>
            </a:r>
            <a:r>
              <a:rPr lang="en-US" sz="2400" b="1" i="1" dirty="0">
                <a:solidFill>
                  <a:srgbClr val="FF0000"/>
                </a:solidFill>
                <a:latin typeface="Times New Roman" panose="02020603050405020304" pitchFamily="18" charset="0"/>
                <a:cs typeface="Times New Roman" panose="02020603050405020304" pitchFamily="18" charset="0"/>
              </a:rPr>
              <a:t>indirect counting method</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With direct </a:t>
            </a:r>
            <a:r>
              <a:rPr lang="en-US" sz="2400" dirty="0">
                <a:latin typeface="Times New Roman" panose="02020603050405020304" pitchFamily="18" charset="0"/>
                <a:cs typeface="Times New Roman" panose="02020603050405020304" pitchFamily="18" charset="0"/>
              </a:rPr>
              <a:t>methods, the particles directly trigger the measurement. The </a:t>
            </a:r>
            <a:r>
              <a:rPr lang="en-US" sz="2400" dirty="0" smtClean="0">
                <a:latin typeface="Times New Roman" panose="02020603050405020304" pitchFamily="18" charset="0"/>
                <a:cs typeface="Times New Roman" panose="02020603050405020304" pitchFamily="18" charset="0"/>
              </a:rPr>
              <a:t>Coulter principle </a:t>
            </a:r>
            <a:r>
              <a:rPr lang="en-US" sz="2400" dirty="0">
                <a:latin typeface="Times New Roman" panose="02020603050405020304" pitchFamily="18" charset="0"/>
                <a:cs typeface="Times New Roman" panose="02020603050405020304" pitchFamily="18" charset="0"/>
              </a:rPr>
              <a:t>(see section 3.2.4.5) is such a method. </a:t>
            </a:r>
            <a:r>
              <a:rPr lang="en-US" sz="2400" b="1" i="1" dirty="0">
                <a:solidFill>
                  <a:srgbClr val="00CCFF"/>
                </a:solidFill>
                <a:latin typeface="Times New Roman" panose="02020603050405020304" pitchFamily="18" charset="0"/>
                <a:cs typeface="Times New Roman" panose="02020603050405020304" pitchFamily="18" charset="0"/>
              </a:rPr>
              <a:t>Sedimentation</a:t>
            </a:r>
            <a:r>
              <a:rPr lang="en-US" sz="2400" dirty="0">
                <a:latin typeface="Times New Roman" panose="02020603050405020304" pitchFamily="18" charset="0"/>
                <a:cs typeface="Times New Roman" panose="02020603050405020304" pitchFamily="18" charset="0"/>
              </a:rPr>
              <a:t> methods </a:t>
            </a:r>
            <a:r>
              <a:rPr lang="en-US" sz="2400" dirty="0" smtClean="0">
                <a:latin typeface="Times New Roman" panose="02020603050405020304" pitchFamily="18" charset="0"/>
                <a:cs typeface="Times New Roman" panose="02020603050405020304" pitchFamily="18" charset="0"/>
              </a:rPr>
              <a:t>utilize the </a:t>
            </a:r>
            <a:r>
              <a:rPr lang="en-US" sz="2400" b="1" i="1" dirty="0">
                <a:solidFill>
                  <a:srgbClr val="00CCFF"/>
                </a:solidFill>
                <a:latin typeface="Times New Roman" panose="02020603050405020304" pitchFamily="18" charset="0"/>
                <a:cs typeface="Times New Roman" panose="02020603050405020304" pitchFamily="18" charset="0"/>
              </a:rPr>
              <a:t>free-falling velocity of particles in a gravity or centrifugal field</a:t>
            </a:r>
            <a:r>
              <a:rPr lang="en-US" sz="2400" dirty="0">
                <a:latin typeface="Times New Roman" panose="02020603050405020304" pitchFamily="18" charset="0"/>
                <a:cs typeface="Times New Roman" panose="02020603050405020304" pitchFamily="18" charset="0"/>
              </a:rPr>
              <a:t>. </a:t>
            </a:r>
            <a:r>
              <a:rPr lang="en-US" sz="2400" b="1" i="1" dirty="0">
                <a:solidFill>
                  <a:srgbClr val="99CC00"/>
                </a:solidFill>
                <a:latin typeface="Times New Roman" panose="02020603050405020304" pitchFamily="18" charset="0"/>
                <a:cs typeface="Times New Roman" panose="02020603050405020304" pitchFamily="18" charset="0"/>
              </a:rPr>
              <a:t>Separation </a:t>
            </a:r>
            <a:r>
              <a:rPr lang="en-US" sz="2400" b="1" i="1" dirty="0" smtClean="0">
                <a:solidFill>
                  <a:srgbClr val="99CC00"/>
                </a:solidFill>
                <a:latin typeface="Times New Roman" panose="02020603050405020304" pitchFamily="18" charset="0"/>
                <a:cs typeface="Times New Roman" panose="02020603050405020304" pitchFamily="18" charset="0"/>
              </a:rPr>
              <a:t>of the </a:t>
            </a:r>
            <a:r>
              <a:rPr lang="en-US" sz="2400" b="1" i="1" dirty="0">
                <a:solidFill>
                  <a:srgbClr val="99CC00"/>
                </a:solidFill>
                <a:latin typeface="Times New Roman" panose="02020603050405020304" pitchFamily="18" charset="0"/>
                <a:cs typeface="Times New Roman" panose="02020603050405020304" pitchFamily="18" charset="0"/>
              </a:rPr>
              <a:t>particles into different size classes and measurement of the fractions </a:t>
            </a:r>
            <a:r>
              <a:rPr lang="en-US" sz="2400" b="1" i="1" dirty="0" smtClean="0">
                <a:solidFill>
                  <a:srgbClr val="99CC00"/>
                </a:solidFill>
                <a:latin typeface="Times New Roman" panose="02020603050405020304" pitchFamily="18" charset="0"/>
                <a:cs typeface="Times New Roman" panose="02020603050405020304" pitchFamily="18" charset="0"/>
              </a:rPr>
              <a:t>of every </a:t>
            </a:r>
            <a:r>
              <a:rPr lang="en-US" sz="2400" b="1" i="1" dirty="0">
                <a:solidFill>
                  <a:srgbClr val="99CC00"/>
                </a:solidFill>
                <a:latin typeface="Times New Roman" panose="02020603050405020304" pitchFamily="18" charset="0"/>
                <a:cs typeface="Times New Roman" panose="02020603050405020304" pitchFamily="18" charset="0"/>
              </a:rPr>
              <a:t>size class is realized in classical sieve analysis and in the fluid </a:t>
            </a:r>
            <a:r>
              <a:rPr lang="en-US" sz="2400" b="1" i="1" dirty="0" smtClean="0">
                <a:solidFill>
                  <a:srgbClr val="99CC00"/>
                </a:solidFill>
                <a:latin typeface="Times New Roman" panose="02020603050405020304" pitchFamily="18" charset="0"/>
                <a:cs typeface="Times New Roman" panose="02020603050405020304" pitchFamily="18" charset="0"/>
              </a:rPr>
              <a:t>classification methods</a:t>
            </a:r>
            <a:r>
              <a:rPr lang="en-US" sz="2400" b="1" i="1" dirty="0">
                <a:solidFill>
                  <a:srgbClr val="99CC00"/>
                </a:solidFill>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The </a:t>
            </a:r>
            <a:r>
              <a:rPr lang="en-US" sz="2400" b="1" i="1" dirty="0">
                <a:solidFill>
                  <a:srgbClr val="FF7C80"/>
                </a:solidFill>
                <a:latin typeface="Times New Roman" panose="02020603050405020304" pitchFamily="18" charset="0"/>
                <a:cs typeface="Times New Roman" panose="02020603050405020304" pitchFamily="18" charset="0"/>
              </a:rPr>
              <a:t>light scattering and diffraction methods </a:t>
            </a:r>
            <a:r>
              <a:rPr lang="en-US" sz="2400" dirty="0" smtClean="0">
                <a:latin typeface="Times New Roman" panose="02020603050405020304" pitchFamily="18" charset="0"/>
                <a:cs typeface="Times New Roman" panose="02020603050405020304" pitchFamily="18" charset="0"/>
              </a:rPr>
              <a:t>analyze </a:t>
            </a:r>
            <a:r>
              <a:rPr lang="en-US" sz="2400" b="1" i="1" dirty="0">
                <a:solidFill>
                  <a:srgbClr val="FF7C80"/>
                </a:solidFill>
                <a:latin typeface="Times New Roman" panose="02020603050405020304" pitchFamily="18" charset="0"/>
                <a:cs typeface="Times New Roman" panose="02020603050405020304" pitchFamily="18" charset="0"/>
              </a:rPr>
              <a:t>diffraction patterns of particles</a:t>
            </a:r>
            <a:r>
              <a:rPr lang="en-US" sz="2400" dirty="0">
                <a:latin typeface="Times New Roman" panose="02020603050405020304" pitchFamily="18" charset="0"/>
                <a:cs typeface="Times New Roman" panose="02020603050405020304" pitchFamily="18" charset="0"/>
              </a:rPr>
              <a:t>. Diffraction methods have become increasingly important </a:t>
            </a:r>
            <a:r>
              <a:rPr lang="en-US" sz="2400" dirty="0" smtClean="0">
                <a:latin typeface="Times New Roman" panose="02020603050405020304" pitchFamily="18" charset="0"/>
                <a:cs typeface="Times New Roman" panose="02020603050405020304" pitchFamily="18" charset="0"/>
              </a:rPr>
              <a:t>in powder </a:t>
            </a:r>
            <a:r>
              <a:rPr lang="en-US" sz="2400" dirty="0">
                <a:latin typeface="Times New Roman" panose="02020603050405020304" pitchFamily="18" charset="0"/>
                <a:cs typeface="Times New Roman" panose="02020603050405020304" pitchFamily="18" charset="0"/>
              </a:rPr>
              <a:t>metallurgy and ceramics in recent years because of </a:t>
            </a:r>
            <a:r>
              <a:rPr lang="en-US" sz="2400" b="1" i="1" dirty="0">
                <a:solidFill>
                  <a:srgbClr val="FF7C80"/>
                </a:solidFill>
                <a:latin typeface="Times New Roman" panose="02020603050405020304" pitchFamily="18" charset="0"/>
                <a:cs typeface="Times New Roman" panose="02020603050405020304" pitchFamily="18" charset="0"/>
              </a:rPr>
              <a:t>their versatility regarding measurable size range, and high speed of operation</a:t>
            </a:r>
            <a:r>
              <a:rPr lang="en-US" sz="2400" dirty="0">
                <a:latin typeface="Times New Roman" panose="02020603050405020304" pitchFamily="18" charset="0"/>
                <a:cs typeface="Times New Roman" panose="02020603050405020304" pitchFamily="18" charset="0"/>
              </a:rPr>
              <a:t>. </a:t>
            </a: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Rectangle 4"/>
          <p:cNvSpPr/>
          <p:nvPr/>
        </p:nvSpPr>
        <p:spPr>
          <a:xfrm>
            <a:off x="10269967" y="237593"/>
            <a:ext cx="1922033" cy="5355312"/>
          </a:xfrm>
          <a:prstGeom prst="rect">
            <a:avLst/>
          </a:prstGeom>
        </p:spPr>
        <p:txBody>
          <a:bodyPr wrap="square">
            <a:spAutoFit/>
          </a:bodyPr>
          <a:lstStyle/>
          <a:p>
            <a:pPr algn="just"/>
            <a:r>
              <a:rPr lang="en-US" dirty="0">
                <a:latin typeface="Times New Roman" panose="02020603050405020304" pitchFamily="18" charset="0"/>
                <a:cs typeface="Times New Roman" panose="02020603050405020304" pitchFamily="18" charset="0"/>
              </a:rPr>
              <a:t>The instrument, the </a:t>
            </a:r>
            <a:r>
              <a:rPr lang="en-US" b="1" i="1" dirty="0">
                <a:solidFill>
                  <a:srgbClr val="00CCFF"/>
                </a:solidFill>
                <a:latin typeface="Times New Roman" panose="02020603050405020304" pitchFamily="18" charset="0"/>
                <a:cs typeface="Times New Roman" panose="02020603050405020304" pitchFamily="18" charset="0"/>
              </a:rPr>
              <a:t>Coulter counter</a:t>
            </a:r>
            <a:r>
              <a:rPr lang="en-US" dirty="0">
                <a:latin typeface="Times New Roman" panose="02020603050405020304" pitchFamily="18" charset="0"/>
                <a:cs typeface="Times New Roman" panose="02020603050405020304" pitchFamily="18" charset="0"/>
              </a:rPr>
              <a:t>, measures the </a:t>
            </a:r>
            <a:r>
              <a:rPr lang="en-US" b="1" i="1" dirty="0">
                <a:solidFill>
                  <a:srgbClr val="00CCFF"/>
                </a:solidFill>
                <a:latin typeface="Times New Roman" panose="02020603050405020304" pitchFamily="18" charset="0"/>
                <a:cs typeface="Times New Roman" panose="02020603050405020304" pitchFamily="18" charset="0"/>
              </a:rPr>
              <a:t>number of particles above a preset particle volume </a:t>
            </a:r>
            <a:r>
              <a:rPr lang="en-US" dirty="0">
                <a:latin typeface="Times New Roman" panose="02020603050405020304" pitchFamily="18" charset="0"/>
                <a:cs typeface="Times New Roman" panose="02020603050405020304" pitchFamily="18" charset="0"/>
              </a:rPr>
              <a:t>which are present in a </a:t>
            </a:r>
            <a:r>
              <a:rPr lang="en-US" b="1" i="1" dirty="0">
                <a:solidFill>
                  <a:srgbClr val="00CCFF"/>
                </a:solidFill>
                <a:latin typeface="Times New Roman" panose="02020603050405020304" pitchFamily="18" charset="0"/>
                <a:cs typeface="Times New Roman" panose="02020603050405020304" pitchFamily="18" charset="0"/>
              </a:rPr>
              <a:t>suspension</a:t>
            </a:r>
            <a:r>
              <a:rPr lang="en-US" dirty="0">
                <a:latin typeface="Times New Roman" panose="02020603050405020304" pitchFamily="18" charset="0"/>
                <a:cs typeface="Times New Roman" panose="02020603050405020304" pitchFamily="18" charset="0"/>
              </a:rPr>
              <a:t>. One can determine the particle-size distribution from the counts at different preset threshold volumes and the total particle number per unit volume of the suspension.</a:t>
            </a:r>
          </a:p>
        </p:txBody>
      </p:sp>
    </p:spTree>
    <p:extLst>
      <p:ext uri="{BB962C8B-B14F-4D97-AF65-F5344CB8AC3E}">
        <p14:creationId xmlns:p14="http://schemas.microsoft.com/office/powerpoint/2010/main" val="415450952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5" y="-174495"/>
            <a:ext cx="10515600" cy="1325563"/>
          </a:xfrm>
        </p:spPr>
        <p:txBody>
          <a:bodyPr/>
          <a:lstStyle/>
          <a:p>
            <a:pPr rtl="1"/>
            <a:r>
              <a:rPr lang="en-US" dirty="0">
                <a:solidFill>
                  <a:srgbClr val="FF00FF"/>
                </a:solidFill>
                <a:latin typeface="Times New Roman" panose="02020603050405020304" pitchFamily="18" charset="0"/>
                <a:cs typeface="Times New Roman" panose="02020603050405020304" pitchFamily="18" charset="0"/>
              </a:rPr>
              <a:t>Powder Properties </a:t>
            </a:r>
            <a:r>
              <a:rPr lang="en-US" dirty="0" smtClean="0">
                <a:solidFill>
                  <a:srgbClr val="FF00FF"/>
                </a:solidFill>
                <a:latin typeface="Times New Roman" panose="02020603050405020304" pitchFamily="18" charset="0"/>
                <a:cs typeface="Times New Roman" panose="02020603050405020304" pitchFamily="18" charset="0"/>
              </a:rPr>
              <a:t>and Characteristics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72121" y="925158"/>
            <a:ext cx="11759683" cy="5796317"/>
          </a:xfrm>
        </p:spPr>
        <p:txBody>
          <a:bodyPr>
            <a:normAutofit fontScale="85000" lnSpcReduction="20000"/>
          </a:bodyPr>
          <a:lstStyle/>
          <a:p>
            <a:pPr marL="0" indent="0" algn="just">
              <a:lnSpc>
                <a:spcPct val="160000"/>
              </a:lnSpc>
              <a:buNone/>
            </a:pPr>
            <a:r>
              <a:rPr lang="en-US" sz="2400" dirty="0" smtClean="0">
                <a:latin typeface="Times New Roman" panose="02020603050405020304" pitchFamily="18" charset="0"/>
                <a:cs typeface="Times New Roman" panose="02020603050405020304" pitchFamily="18" charset="0"/>
              </a:rPr>
              <a:t>Sieve Analysis</a:t>
            </a:r>
          </a:p>
          <a:p>
            <a:pPr marL="0" indent="0" algn="just">
              <a:lnSpc>
                <a:spcPct val="160000"/>
              </a:lnSpc>
              <a:buNone/>
            </a:pPr>
            <a:r>
              <a:rPr lang="en-US" sz="2400" dirty="0">
                <a:latin typeface="Times New Roman" panose="02020603050405020304" pitchFamily="18" charset="0"/>
                <a:cs typeface="Times New Roman" panose="02020603050405020304" pitchFamily="18" charset="0"/>
              </a:rPr>
              <a:t>Sieving is an obvious method of powder classification and one of the </a:t>
            </a:r>
            <a:r>
              <a:rPr lang="en-US" sz="2400" b="1" i="1" dirty="0" smtClean="0">
                <a:solidFill>
                  <a:srgbClr val="FF7C80"/>
                </a:solidFill>
                <a:latin typeface="Times New Roman" panose="02020603050405020304" pitchFamily="18" charset="0"/>
                <a:cs typeface="Times New Roman" panose="02020603050405020304" pitchFamily="18" charset="0"/>
              </a:rPr>
              <a:t>simplest</a:t>
            </a:r>
            <a:r>
              <a:rPr lang="en-US" sz="2400" dirty="0" smtClean="0">
                <a:latin typeface="Times New Roman" panose="02020603050405020304" pitchFamily="18" charset="0"/>
                <a:cs typeface="Times New Roman" panose="02020603050405020304" pitchFamily="18" charset="0"/>
              </a:rPr>
              <a:t> and </a:t>
            </a:r>
            <a:r>
              <a:rPr lang="en-US" sz="2400" dirty="0">
                <a:latin typeface="Times New Roman" panose="02020603050405020304" pitchFamily="18" charset="0"/>
                <a:cs typeface="Times New Roman" panose="02020603050405020304" pitchFamily="18" charset="0"/>
              </a:rPr>
              <a:t>most </a:t>
            </a:r>
            <a:r>
              <a:rPr lang="en-US" sz="2400" b="1" i="1" dirty="0">
                <a:solidFill>
                  <a:srgbClr val="FF7C80"/>
                </a:solidFill>
                <a:latin typeface="Times New Roman" panose="02020603050405020304" pitchFamily="18" charset="0"/>
                <a:cs typeface="Times New Roman" panose="02020603050405020304" pitchFamily="18" charset="0"/>
              </a:rPr>
              <a:t>widely used </a:t>
            </a:r>
            <a:r>
              <a:rPr lang="en-US" sz="2400" dirty="0">
                <a:latin typeface="Times New Roman" panose="02020603050405020304" pitchFamily="18" charset="0"/>
                <a:cs typeface="Times New Roman" panose="02020603050405020304" pitchFamily="18" charset="0"/>
              </a:rPr>
              <a:t>in particle size analysis. </a:t>
            </a:r>
            <a:r>
              <a:rPr lang="en-US" sz="2400" dirty="0" smtClean="0">
                <a:latin typeface="Times New Roman" panose="02020603050405020304" pitchFamily="18" charset="0"/>
                <a:cs typeface="Times New Roman" panose="02020603050405020304" pitchFamily="18" charset="0"/>
              </a:rPr>
              <a:t>Sieves are characterized </a:t>
            </a:r>
            <a:r>
              <a:rPr lang="en-US" sz="2400" dirty="0">
                <a:latin typeface="Times New Roman" panose="02020603050405020304" pitchFamily="18" charset="0"/>
                <a:cs typeface="Times New Roman" panose="02020603050405020304" pitchFamily="18" charset="0"/>
              </a:rPr>
              <a:t>by their </a:t>
            </a:r>
            <a:r>
              <a:rPr lang="en-US" sz="2400" b="1" i="1" dirty="0">
                <a:solidFill>
                  <a:srgbClr val="FF7C80"/>
                </a:solidFill>
                <a:latin typeface="Times New Roman" panose="02020603050405020304" pitchFamily="18" charset="0"/>
                <a:cs typeface="Times New Roman" panose="02020603050405020304" pitchFamily="18" charset="0"/>
              </a:rPr>
              <a:t>aperture size in micron or mm</a:t>
            </a:r>
            <a:r>
              <a:rPr lang="en-US" sz="2400" dirty="0">
                <a:latin typeface="Times New Roman" panose="02020603050405020304" pitchFamily="18" charset="0"/>
                <a:cs typeface="Times New Roman" panose="02020603050405020304" pitchFamily="18" charset="0"/>
              </a:rPr>
              <a:t>, and are often also referred </a:t>
            </a:r>
            <a:r>
              <a:rPr lang="en-US" sz="2400" dirty="0" smtClean="0">
                <a:latin typeface="Times New Roman" panose="02020603050405020304" pitchFamily="18" charset="0"/>
                <a:cs typeface="Times New Roman" panose="02020603050405020304" pitchFamily="18" charset="0"/>
              </a:rPr>
              <a:t>to by </a:t>
            </a:r>
            <a:r>
              <a:rPr lang="en-US" sz="2400" dirty="0">
                <a:latin typeface="Times New Roman" panose="02020603050405020304" pitchFamily="18" charset="0"/>
                <a:cs typeface="Times New Roman" panose="02020603050405020304" pitchFamily="18" charset="0"/>
              </a:rPr>
              <a:t>their </a:t>
            </a:r>
            <a:r>
              <a:rPr lang="en-US" sz="2400" b="1" i="1" dirty="0">
                <a:solidFill>
                  <a:srgbClr val="FF7C80"/>
                </a:solidFill>
                <a:latin typeface="Times New Roman" panose="02020603050405020304" pitchFamily="18" charset="0"/>
                <a:cs typeface="Times New Roman" panose="02020603050405020304" pitchFamily="18" charset="0"/>
              </a:rPr>
              <a:t>mesh number</a:t>
            </a:r>
            <a:r>
              <a:rPr lang="en-US" sz="2400" dirty="0">
                <a:latin typeface="Times New Roman" panose="02020603050405020304" pitchFamily="18" charset="0"/>
                <a:cs typeface="Times New Roman" panose="02020603050405020304" pitchFamily="18" charset="0"/>
              </a:rPr>
              <a:t>, which is </a:t>
            </a:r>
            <a:r>
              <a:rPr lang="en-US" sz="2400" b="1" i="1" dirty="0">
                <a:solidFill>
                  <a:srgbClr val="FF7C80"/>
                </a:solidFill>
                <a:latin typeface="Times New Roman" panose="02020603050405020304" pitchFamily="18" charset="0"/>
                <a:cs typeface="Times New Roman" panose="02020603050405020304" pitchFamily="18" charset="0"/>
              </a:rPr>
              <a:t>the number of wires per linear inch</a:t>
            </a:r>
            <a:r>
              <a:rPr lang="en-US" sz="2400" dirty="0">
                <a:latin typeface="Times New Roman" panose="02020603050405020304" pitchFamily="18" charset="0"/>
                <a:cs typeface="Times New Roman" panose="02020603050405020304" pitchFamily="18" charset="0"/>
              </a:rPr>
              <a:t>. A </a:t>
            </a:r>
            <a:r>
              <a:rPr lang="en-US" sz="2400" b="1" i="1" dirty="0">
                <a:solidFill>
                  <a:srgbClr val="FF7C80"/>
                </a:solidFill>
                <a:latin typeface="Times New Roman" panose="02020603050405020304" pitchFamily="18" charset="0"/>
                <a:cs typeface="Times New Roman" panose="02020603050405020304" pitchFamily="18" charset="0"/>
              </a:rPr>
              <a:t>high mesh number thus implies a small aperture, </a:t>
            </a:r>
            <a:r>
              <a:rPr lang="en-US" sz="2400" dirty="0">
                <a:latin typeface="Times New Roman" panose="02020603050405020304" pitchFamily="18" charset="0"/>
                <a:cs typeface="Times New Roman" panose="02020603050405020304" pitchFamily="18" charset="0"/>
              </a:rPr>
              <a:t>for example 400 mesh </a:t>
            </a:r>
            <a:r>
              <a:rPr lang="en-US" sz="2400" dirty="0" smtClean="0">
                <a:latin typeface="Times New Roman" panose="02020603050405020304" pitchFamily="18" charset="0"/>
                <a:cs typeface="Times New Roman" panose="02020603050405020304" pitchFamily="18" charset="0"/>
              </a:rPr>
              <a:t>corresponds to </a:t>
            </a:r>
            <a:r>
              <a:rPr lang="en-US" sz="2400" dirty="0">
                <a:latin typeface="Times New Roman" panose="02020603050405020304" pitchFamily="18" charset="0"/>
                <a:cs typeface="Times New Roman" panose="02020603050405020304" pitchFamily="18" charset="0"/>
              </a:rPr>
              <a:t>a 37 </a:t>
            </a:r>
            <a:r>
              <a:rPr lang="en-US" sz="2400" dirty="0" smtClean="0">
                <a:latin typeface="Times New Roman" panose="02020603050405020304" pitchFamily="18" charset="0"/>
                <a:cs typeface="Times New Roman" panose="02020603050405020304" pitchFamily="18" charset="0"/>
              </a:rPr>
              <a:t>micron </a:t>
            </a:r>
            <a:r>
              <a:rPr lang="en-US" sz="2400" dirty="0">
                <a:latin typeface="Times New Roman" panose="02020603050405020304" pitchFamily="18" charset="0"/>
                <a:cs typeface="Times New Roman" panose="02020603050405020304" pitchFamily="18" charset="0"/>
              </a:rPr>
              <a:t>aperture with a wire thickness of 26.5 </a:t>
            </a:r>
            <a:r>
              <a:rPr lang="en-US" sz="2400" dirty="0" smtClean="0">
                <a:latin typeface="Times New Roman" panose="02020603050405020304" pitchFamily="18" charset="0"/>
                <a:cs typeface="Times New Roman" panose="02020603050405020304" pitchFamily="18" charset="0"/>
              </a:rPr>
              <a:t>micron. The </a:t>
            </a:r>
            <a:r>
              <a:rPr lang="en-US" sz="2400" dirty="0">
                <a:latin typeface="Times New Roman" panose="02020603050405020304" pitchFamily="18" charset="0"/>
                <a:cs typeface="Times New Roman" panose="02020603050405020304" pitchFamily="18" charset="0"/>
              </a:rPr>
              <a:t>sieves are made of either woven wire, punched or electroformed </a:t>
            </a:r>
            <a:r>
              <a:rPr lang="en-US" sz="2400" dirty="0" smtClean="0">
                <a:latin typeface="Times New Roman" panose="02020603050405020304" pitchFamily="18" charset="0"/>
                <a:cs typeface="Times New Roman" panose="02020603050405020304" pitchFamily="18" charset="0"/>
              </a:rPr>
              <a:t>plates. The </a:t>
            </a:r>
            <a:r>
              <a:rPr lang="en-US" sz="2400" b="1" i="1" dirty="0">
                <a:solidFill>
                  <a:srgbClr val="FF7C80"/>
                </a:solidFill>
                <a:latin typeface="Times New Roman" panose="02020603050405020304" pitchFamily="18" charset="0"/>
                <a:cs typeface="Times New Roman" panose="02020603050405020304" pitchFamily="18" charset="0"/>
              </a:rPr>
              <a:t>apertures of woven wire sieves are considered to be squares</a:t>
            </a:r>
            <a:r>
              <a:rPr lang="en-US" sz="2400" dirty="0">
                <a:latin typeface="Times New Roman" panose="02020603050405020304" pitchFamily="18" charset="0"/>
                <a:cs typeface="Times New Roman" panose="02020603050405020304" pitchFamily="18" charset="0"/>
              </a:rPr>
              <a:t>, although </a:t>
            </a:r>
            <a:r>
              <a:rPr lang="en-US" sz="2400" dirty="0" smtClean="0">
                <a:latin typeface="Times New Roman" panose="02020603050405020304" pitchFamily="18" charset="0"/>
                <a:cs typeface="Times New Roman" panose="02020603050405020304" pitchFamily="18" charset="0"/>
              </a:rPr>
              <a:t>they deviate </a:t>
            </a:r>
            <a:r>
              <a:rPr lang="en-US" sz="2400" dirty="0">
                <a:latin typeface="Times New Roman" panose="02020603050405020304" pitchFamily="18" charset="0"/>
                <a:cs typeface="Times New Roman" panose="02020603050405020304" pitchFamily="18" charset="0"/>
              </a:rPr>
              <a:t>somewhat from this shape, due to the three-dimensional structure </a:t>
            </a:r>
            <a:r>
              <a:rPr lang="en-US" sz="2400" dirty="0" smtClean="0">
                <a:latin typeface="Times New Roman" panose="02020603050405020304" pitchFamily="18" charset="0"/>
                <a:cs typeface="Times New Roman" panose="02020603050405020304" pitchFamily="18" charset="0"/>
              </a:rPr>
              <a:t>of the </a:t>
            </a:r>
            <a:r>
              <a:rPr lang="en-US" sz="2400" dirty="0">
                <a:latin typeface="Times New Roman" panose="02020603050405020304" pitchFamily="18" charset="0"/>
                <a:cs typeface="Times New Roman" panose="02020603050405020304" pitchFamily="18" charset="0"/>
              </a:rPr>
              <a:t>weave. </a:t>
            </a:r>
            <a:r>
              <a:rPr lang="en-US" sz="2400" b="1" i="1" dirty="0">
                <a:solidFill>
                  <a:srgbClr val="FF7C80"/>
                </a:solidFill>
                <a:latin typeface="Times New Roman" panose="02020603050405020304" pitchFamily="18" charset="0"/>
                <a:cs typeface="Times New Roman" panose="02020603050405020304" pitchFamily="18" charset="0"/>
              </a:rPr>
              <a:t>Electroformed micromesh sieves are available with round and square apertures</a:t>
            </a:r>
            <a:r>
              <a:rPr lang="en-US" sz="2400" dirty="0" smtClean="0">
                <a:latin typeface="Times New Roman" panose="02020603050405020304" pitchFamily="18" charset="0"/>
                <a:cs typeface="Times New Roman" panose="02020603050405020304" pitchFamily="18" charset="0"/>
              </a:rPr>
              <a:t>. </a:t>
            </a:r>
            <a:r>
              <a:rPr lang="en-US" sz="2400" b="1" i="1" dirty="0" smtClean="0">
                <a:solidFill>
                  <a:srgbClr val="00CC00"/>
                </a:solidFill>
                <a:latin typeface="Times New Roman" panose="02020603050405020304" pitchFamily="18" charset="0"/>
                <a:cs typeface="Times New Roman" panose="02020603050405020304" pitchFamily="18" charset="0"/>
              </a:rPr>
              <a:t>Dry </a:t>
            </a:r>
            <a:r>
              <a:rPr lang="en-US" sz="2400" b="1" i="1" dirty="0">
                <a:solidFill>
                  <a:srgbClr val="00CC00"/>
                </a:solidFill>
                <a:latin typeface="Times New Roman" panose="02020603050405020304" pitchFamily="18" charset="0"/>
                <a:cs typeface="Times New Roman" panose="02020603050405020304" pitchFamily="18" charset="0"/>
              </a:rPr>
              <a:t>sieving is applicable to relatively coarse non-cohesive powders</a:t>
            </a:r>
            <a:r>
              <a:rPr lang="en-US" sz="2400" dirty="0">
                <a:latin typeface="Times New Roman" panose="02020603050405020304" pitchFamily="18" charset="0"/>
                <a:cs typeface="Times New Roman" panose="02020603050405020304" pitchFamily="18" charset="0"/>
              </a:rPr>
              <a:t>, </a:t>
            </a:r>
            <a:r>
              <a:rPr lang="en-US" sz="2400" b="1" i="1" dirty="0" smtClean="0">
                <a:solidFill>
                  <a:srgbClr val="00CC00"/>
                </a:solidFill>
                <a:latin typeface="Times New Roman" panose="02020603050405020304" pitchFamily="18" charset="0"/>
                <a:cs typeface="Times New Roman" panose="02020603050405020304" pitchFamily="18" charset="0"/>
              </a:rPr>
              <a:t>fine </a:t>
            </a:r>
            <a:r>
              <a:rPr lang="en-US" sz="2400" b="1" i="1" dirty="0">
                <a:solidFill>
                  <a:srgbClr val="00CC00"/>
                </a:solidFill>
                <a:latin typeface="Times New Roman" panose="02020603050405020304" pitchFamily="18" charset="0"/>
                <a:cs typeface="Times New Roman" panose="02020603050405020304" pitchFamily="18" charset="0"/>
              </a:rPr>
              <a:t>and cohesive powders have to be </a:t>
            </a:r>
            <a:r>
              <a:rPr lang="en-US" sz="2400" b="1" i="1" dirty="0" err="1">
                <a:solidFill>
                  <a:srgbClr val="00CC00"/>
                </a:solidFill>
                <a:latin typeface="Times New Roman" panose="02020603050405020304" pitchFamily="18" charset="0"/>
                <a:cs typeface="Times New Roman" panose="02020603050405020304" pitchFamily="18" charset="0"/>
              </a:rPr>
              <a:t>analysed</a:t>
            </a:r>
            <a:r>
              <a:rPr lang="en-US" sz="2400" b="1" i="1" dirty="0">
                <a:solidFill>
                  <a:srgbClr val="00CC00"/>
                </a:solidFill>
                <a:latin typeface="Times New Roman" panose="02020603050405020304" pitchFamily="18" charset="0"/>
                <a:cs typeface="Times New Roman" panose="02020603050405020304" pitchFamily="18" charset="0"/>
              </a:rPr>
              <a:t> by wet sieving.</a:t>
            </a:r>
            <a:r>
              <a:rPr lang="en-US" sz="2400" dirty="0">
                <a:latin typeface="Times New Roman" panose="02020603050405020304" pitchFamily="18" charset="0"/>
                <a:cs typeface="Times New Roman" panose="02020603050405020304" pitchFamily="18" charset="0"/>
              </a:rPr>
              <a:t> The </a:t>
            </a:r>
            <a:r>
              <a:rPr lang="en-US" sz="2400" b="1" i="1" dirty="0">
                <a:solidFill>
                  <a:srgbClr val="00CCFF"/>
                </a:solidFill>
                <a:latin typeface="Times New Roman" panose="02020603050405020304" pitchFamily="18" charset="0"/>
                <a:cs typeface="Times New Roman" panose="02020603050405020304" pitchFamily="18" charset="0"/>
              </a:rPr>
              <a:t>sieving operation </a:t>
            </a:r>
            <a:r>
              <a:rPr lang="en-US" sz="2400" dirty="0" smtClean="0">
                <a:latin typeface="Times New Roman" panose="02020603050405020304" pitchFamily="18" charset="0"/>
                <a:cs typeface="Times New Roman" panose="02020603050405020304" pitchFamily="18" charset="0"/>
              </a:rPr>
              <a:t>is either </a:t>
            </a:r>
            <a:r>
              <a:rPr lang="en-US" sz="2400" dirty="0">
                <a:latin typeface="Times New Roman" panose="02020603050405020304" pitchFamily="18" charset="0"/>
                <a:cs typeface="Times New Roman" panose="02020603050405020304" pitchFamily="18" charset="0"/>
              </a:rPr>
              <a:t>performed by </a:t>
            </a:r>
            <a:r>
              <a:rPr lang="en-US" sz="2400" b="1" i="1" dirty="0">
                <a:solidFill>
                  <a:srgbClr val="00CCFF"/>
                </a:solidFill>
                <a:latin typeface="Times New Roman" panose="02020603050405020304" pitchFamily="18" charset="0"/>
                <a:cs typeface="Times New Roman" panose="02020603050405020304" pitchFamily="18" charset="0"/>
              </a:rPr>
              <a:t>hand, or by various types of sieving machines</a:t>
            </a:r>
            <a:r>
              <a:rPr lang="en-US" sz="2400" dirty="0">
                <a:latin typeface="Times New Roman" panose="02020603050405020304" pitchFamily="18" charset="0"/>
                <a:cs typeface="Times New Roman" panose="02020603050405020304" pitchFamily="18" charset="0"/>
              </a:rPr>
              <a:t>. In </a:t>
            </a:r>
            <a:r>
              <a:rPr lang="en-US" sz="2400" dirty="0" smtClean="0">
                <a:latin typeface="Times New Roman" panose="02020603050405020304" pitchFamily="18" charset="0"/>
                <a:cs typeface="Times New Roman" panose="02020603050405020304" pitchFamily="18" charset="0"/>
              </a:rPr>
              <a:t>machine sieving</a:t>
            </a:r>
            <a:r>
              <a:rPr lang="en-US" sz="2400" dirty="0">
                <a:latin typeface="Times New Roman" panose="02020603050405020304" pitchFamily="18" charset="0"/>
                <a:cs typeface="Times New Roman" panose="02020603050405020304" pitchFamily="18" charset="0"/>
              </a:rPr>
              <a:t>, the normal practice is to use a </a:t>
            </a:r>
            <a:r>
              <a:rPr lang="en-US" sz="2400" b="1" i="1" dirty="0">
                <a:solidFill>
                  <a:srgbClr val="00CCFF"/>
                </a:solidFill>
                <a:latin typeface="Times New Roman" panose="02020603050405020304" pitchFamily="18" charset="0"/>
                <a:cs typeface="Times New Roman" panose="02020603050405020304" pitchFamily="18" charset="0"/>
              </a:rPr>
              <a:t>stack of sieves with an ascending order of aperture sizes</a:t>
            </a:r>
            <a:r>
              <a:rPr lang="en-US" sz="2400" dirty="0">
                <a:latin typeface="Times New Roman" panose="02020603050405020304" pitchFamily="18" charset="0"/>
                <a:cs typeface="Times New Roman" panose="02020603050405020304" pitchFamily="18" charset="0"/>
              </a:rPr>
              <a:t>, placing the powder on the top sieve. The sieves </a:t>
            </a:r>
            <a:r>
              <a:rPr lang="en-US" sz="2400" dirty="0" smtClean="0">
                <a:latin typeface="Times New Roman" panose="02020603050405020304" pitchFamily="18" charset="0"/>
                <a:cs typeface="Times New Roman" panose="02020603050405020304" pitchFamily="18" charset="0"/>
              </a:rPr>
              <a:t>are subjected </a:t>
            </a:r>
            <a:r>
              <a:rPr lang="en-US" sz="2400" dirty="0">
                <a:latin typeface="Times New Roman" panose="02020603050405020304" pitchFamily="18" charset="0"/>
                <a:cs typeface="Times New Roman" panose="02020603050405020304" pitchFamily="18" charset="0"/>
              </a:rPr>
              <a:t>to </a:t>
            </a:r>
            <a:r>
              <a:rPr lang="en-US" sz="2400" b="1" i="1" dirty="0">
                <a:solidFill>
                  <a:srgbClr val="00CCFF"/>
                </a:solidFill>
                <a:latin typeface="Times New Roman" panose="02020603050405020304" pitchFamily="18" charset="0"/>
                <a:cs typeface="Times New Roman" panose="02020603050405020304" pitchFamily="18" charset="0"/>
              </a:rPr>
              <a:t>simple vibration or more complicated patterns of movement</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7665642-A9B0-447A-BA52-3294FC8182FA}" type="slidenum">
              <a:rPr kumimoji="0" lang="fa-I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fa-I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535175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26686</TotalTime>
  <Words>14838</Words>
  <Application>Microsoft Office PowerPoint</Application>
  <PresentationFormat>Widescreen</PresentationFormat>
  <Paragraphs>824</Paragraphs>
  <Slides>124</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124</vt:i4>
      </vt:variant>
    </vt:vector>
  </HeadingPairs>
  <TitlesOfParts>
    <vt:vector size="135" baseType="lpstr">
      <vt:lpstr>Arial</vt:lpstr>
      <vt:lpstr>B lotous</vt:lpstr>
      <vt:lpstr>B Lotus</vt:lpstr>
      <vt:lpstr>B Nazanin</vt:lpstr>
      <vt:lpstr>B Zar</vt:lpstr>
      <vt:lpstr>Calibri</vt:lpstr>
      <vt:lpstr>Calibri Light</vt:lpstr>
      <vt:lpstr>Cambria Math</vt:lpstr>
      <vt:lpstr>Times New Roman</vt:lpstr>
      <vt:lpstr>Wingdings</vt:lpstr>
      <vt:lpstr>Office Theme</vt:lpstr>
      <vt:lpstr>دانشکده مهندسی مکانیک و انرژی  مهندسی پودر</vt:lpstr>
      <vt:lpstr>فهرست مطالب</vt:lpstr>
      <vt:lpstr>فهرست مراجع</vt:lpstr>
      <vt:lpstr>شیوه ارزیابی</vt:lpstr>
      <vt:lpstr>سرفصل دروس </vt:lpstr>
      <vt:lpstr>An Introduction</vt:lpstr>
      <vt:lpstr>An Introduction</vt:lpstr>
      <vt:lpstr>An Introduction</vt:lpstr>
      <vt:lpstr>An Introduction</vt:lpstr>
      <vt:lpstr>An Introduction</vt:lpstr>
      <vt:lpstr>An Introduction</vt:lpstr>
      <vt:lpstr>An Introduction</vt:lpstr>
      <vt:lpstr>An Introduction</vt:lpstr>
      <vt:lpstr>An Introduction</vt:lpstr>
      <vt:lpstr>An Introduction</vt:lpstr>
      <vt:lpstr>An Introduction</vt:lpstr>
      <vt:lpstr>An Introduction</vt:lpstr>
      <vt:lpstr>An Introduction</vt:lpstr>
      <vt:lpstr>An Introduction</vt:lpstr>
      <vt:lpstr>An Introduction</vt:lpstr>
      <vt:lpstr>An Introduction</vt:lpstr>
      <vt:lpstr>An Introduction</vt:lpstr>
      <vt:lpstr>An Introduction</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Production Techniques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Powder Properties and Characteristics</vt:lpstr>
      <vt:lpstr>Compaction and Shaping</vt:lpstr>
      <vt:lpstr>Compaction and Shaping</vt:lpstr>
      <vt:lpstr>Compaction and Shaping</vt:lpstr>
      <vt:lpstr>Compaction and Shaping</vt:lpstr>
      <vt:lpstr>Compaction and Shaping</vt:lpstr>
      <vt:lpstr>Compaction and Shaping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دانشکده مهندسی مکانیک و انرژی  مکانیک شکست مقدماتی</dc:title>
  <dc:creator>Asal</dc:creator>
  <cp:lastModifiedBy>Asal</cp:lastModifiedBy>
  <cp:revision>1063</cp:revision>
  <dcterms:created xsi:type="dcterms:W3CDTF">2021-09-13T08:17:32Z</dcterms:created>
  <dcterms:modified xsi:type="dcterms:W3CDTF">2026-01-04T19:31:56Z</dcterms:modified>
</cp:coreProperties>
</file>