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4" r:id="rId2"/>
    <p:sldId id="402" r:id="rId3"/>
    <p:sldId id="405" r:id="rId4"/>
    <p:sldId id="406" r:id="rId5"/>
    <p:sldId id="384" r:id="rId6"/>
    <p:sldId id="393" r:id="rId7"/>
    <p:sldId id="394" r:id="rId8"/>
    <p:sldId id="407" r:id="rId9"/>
    <p:sldId id="395" r:id="rId10"/>
    <p:sldId id="396" r:id="rId11"/>
    <p:sldId id="397" r:id="rId12"/>
    <p:sldId id="398" r:id="rId13"/>
    <p:sldId id="399" r:id="rId14"/>
    <p:sldId id="408" r:id="rId15"/>
    <p:sldId id="401" r:id="rId16"/>
    <p:sldId id="409" r:id="rId17"/>
  </p:sldIdLst>
  <p:sldSz cx="9144000" cy="6858000" type="screen4x3"/>
  <p:notesSz cx="7086600" cy="9429750"/>
  <p:embeddedFontLst>
    <p:embeddedFont>
      <p:font typeface="Arabic Typesetting" panose="03020402040406030203" pitchFamily="66" charset="-78"/>
      <p:regular r:id="rId20"/>
    </p:embeddedFont>
    <p:embeddedFont>
      <p:font typeface="B Titr" panose="00000700000000000000" pitchFamily="2" charset="-78"/>
      <p:bold r:id="rId21"/>
    </p:embeddedFont>
    <p:embeddedFont>
      <p:font typeface="B Mitra" panose="020B0604020202020204" charset="-78"/>
      <p:regular r:id="rId22"/>
      <p:bold r:id="rId23"/>
    </p:embeddedFont>
    <p:embeddedFont>
      <p:font typeface="B Roya" panose="020B0604020202020204" charset="-78"/>
      <p:regular r:id="rId24"/>
      <p:bold r:id="rId25"/>
    </p:embeddedFont>
    <p:embeddedFont>
      <p:font typeface="B Yekan" panose="020B0604020202020204" charset="-78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implified Arabic Fixed" panose="02070309020205020404" pitchFamily="49" charset="-78"/>
      <p:regular r:id="rId31"/>
    </p:embeddedFont>
    <p:embeddedFont>
      <p:font typeface="B Farnaz" panose="020B0604020202020204" charset="-78"/>
      <p:regular r:id="rId32"/>
    </p:embeddedFont>
    <p:embeddedFont>
      <p:font typeface="B Mehr" panose="020B0604020202020204" charset="-78"/>
      <p:bold r:id="rId33"/>
    </p:embeddedFont>
    <p:embeddedFont>
      <p:font typeface="B Sina" panose="020B0604020202020204" charset="-78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7547"/>
    <a:srgbClr val="FFCC28"/>
    <a:srgbClr val="CC9900"/>
    <a:srgbClr val="00FFFF"/>
    <a:srgbClr val="FF9933"/>
    <a:srgbClr val="FF9999"/>
    <a:srgbClr val="99FF33"/>
    <a:srgbClr val="46A325"/>
    <a:srgbClr val="EF501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6828" autoAdjust="0"/>
  </p:normalViewPr>
  <p:slideViewPr>
    <p:cSldViewPr>
      <p:cViewPr varScale="1">
        <p:scale>
          <a:sx n="89" d="100"/>
          <a:sy n="89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0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r">
              <a:defRPr sz="1200"/>
            </a:lvl1pPr>
          </a:lstStyle>
          <a:p>
            <a:fld id="{70258B11-4D65-433A-9C0A-8A46A1D99CF0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56626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956626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r">
              <a:defRPr sz="1200"/>
            </a:lvl1pPr>
          </a:lstStyle>
          <a:p>
            <a:fld id="{AD69036D-26AB-4094-B90D-BB30A8B42F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14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0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r">
              <a:defRPr sz="1200"/>
            </a:lvl1pPr>
          </a:lstStyle>
          <a:p>
            <a:fld id="{2C306380-B8D7-44E7-9634-B4DE797AA215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8025"/>
            <a:ext cx="4711700" cy="3535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75" tIns="47188" rIns="94375" bIns="471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79131"/>
            <a:ext cx="5669280" cy="4243388"/>
          </a:xfrm>
          <a:prstGeom prst="rect">
            <a:avLst/>
          </a:prstGeom>
        </p:spPr>
        <p:txBody>
          <a:bodyPr vert="horz" lIns="94375" tIns="47188" rIns="94375" bIns="471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56626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956626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r">
              <a:defRPr sz="1200"/>
            </a:lvl1pPr>
          </a:lstStyle>
          <a:p>
            <a:fld id="{7F2FA508-7685-46C3-8F83-7EFB997D14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2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FA508-7685-46C3-8F83-7EFB997D14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1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FA508-7685-46C3-8F83-7EFB997D14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8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FA508-7685-46C3-8F83-7EFB997D14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7236296" y="332656"/>
            <a:ext cx="216024" cy="360040"/>
          </a:xfrm>
          <a:prstGeom prst="ellipse">
            <a:avLst/>
          </a:prstGeom>
          <a:solidFill>
            <a:srgbClr val="709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7322486" y="332656"/>
            <a:ext cx="345858" cy="216024"/>
          </a:xfrm>
          <a:prstGeom prst="ellipse">
            <a:avLst/>
          </a:prstGeom>
          <a:solidFill>
            <a:srgbClr val="709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467578" y="548680"/>
            <a:ext cx="288032" cy="144016"/>
          </a:xfrm>
          <a:prstGeom prst="ellipse">
            <a:avLst/>
          </a:prstGeom>
          <a:solidFill>
            <a:srgbClr val="FFCC28"/>
          </a:solidFill>
          <a:ln>
            <a:solidFill>
              <a:srgbClr val="FFC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431574" y="43602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Yekan" pitchFamily="2" charset="-78"/>
              </a:rPr>
              <a:t>7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Yeka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A6C1-28BA-49DA-98D9-6B72C1779FAA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2A6C1-28BA-49DA-98D9-6B72C1779FAA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4BA5-4F2B-4217-B5E8-83D19186B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1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2707453" y="1644349"/>
            <a:ext cx="3945116" cy="3945116"/>
          </a:xfrm>
          <a:prstGeom prst="blockArc">
            <a:avLst>
              <a:gd name="adj1" fmla="val 10800000"/>
              <a:gd name="adj2" fmla="val 16200000"/>
              <a:gd name="adj3" fmla="val 464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707453" y="1644349"/>
            <a:ext cx="3945116" cy="3945116"/>
          </a:xfrm>
          <a:prstGeom prst="blockArc">
            <a:avLst>
              <a:gd name="adj1" fmla="val 5400000"/>
              <a:gd name="adj2" fmla="val 10800000"/>
              <a:gd name="adj3" fmla="val 464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2707453" y="1644349"/>
            <a:ext cx="3945116" cy="3945116"/>
          </a:xfrm>
          <a:prstGeom prst="blockArc">
            <a:avLst>
              <a:gd name="adj1" fmla="val 0"/>
              <a:gd name="adj2" fmla="val 5400000"/>
              <a:gd name="adj3" fmla="val 464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/>
          <p:cNvSpPr/>
          <p:nvPr/>
        </p:nvSpPr>
        <p:spPr>
          <a:xfrm>
            <a:off x="2707453" y="1644349"/>
            <a:ext cx="3945116" cy="3945116"/>
          </a:xfrm>
          <a:prstGeom prst="blockArc">
            <a:avLst>
              <a:gd name="adj1" fmla="val 16200000"/>
              <a:gd name="adj2" fmla="val 0"/>
              <a:gd name="adj3" fmla="val 464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3771473" y="2708369"/>
            <a:ext cx="1817076" cy="1817076"/>
          </a:xfrm>
          <a:custGeom>
            <a:avLst/>
            <a:gdLst>
              <a:gd name="connsiteX0" fmla="*/ 0 w 1817076"/>
              <a:gd name="connsiteY0" fmla="*/ 908538 h 1817076"/>
              <a:gd name="connsiteX1" fmla="*/ 908538 w 1817076"/>
              <a:gd name="connsiteY1" fmla="*/ 0 h 1817076"/>
              <a:gd name="connsiteX2" fmla="*/ 1817076 w 1817076"/>
              <a:gd name="connsiteY2" fmla="*/ 908538 h 1817076"/>
              <a:gd name="connsiteX3" fmla="*/ 908538 w 1817076"/>
              <a:gd name="connsiteY3" fmla="*/ 1817076 h 1817076"/>
              <a:gd name="connsiteX4" fmla="*/ 0 w 1817076"/>
              <a:gd name="connsiteY4" fmla="*/ 908538 h 181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076" h="1817076">
                <a:moveTo>
                  <a:pt x="0" y="908538"/>
                </a:moveTo>
                <a:cubicBezTo>
                  <a:pt x="0" y="406766"/>
                  <a:pt x="406766" y="0"/>
                  <a:pt x="908538" y="0"/>
                </a:cubicBezTo>
                <a:cubicBezTo>
                  <a:pt x="1410310" y="0"/>
                  <a:pt x="1817076" y="406766"/>
                  <a:pt x="1817076" y="908538"/>
                </a:cubicBezTo>
                <a:cubicBezTo>
                  <a:pt x="1817076" y="1410310"/>
                  <a:pt x="1410310" y="1817076"/>
                  <a:pt x="908538" y="1817076"/>
                </a:cubicBezTo>
                <a:cubicBezTo>
                  <a:pt x="406766" y="1817076"/>
                  <a:pt x="0" y="1410310"/>
                  <a:pt x="0" y="908538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282615" tIns="282615" rIns="282615" bIns="28261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300" kern="1200" dirty="0" smtClean="0">
                <a:cs typeface="B Mehr" panose="00000700000000000000" pitchFamily="2" charset="-78"/>
              </a:rPr>
              <a:t>چالش های </a:t>
            </a:r>
            <a:r>
              <a:rPr lang="fa-IR" sz="1300" kern="1200" dirty="0" smtClean="0">
                <a:cs typeface="B Mehr" panose="00000700000000000000" pitchFamily="2" charset="-78"/>
              </a:rPr>
              <a:t>سیاسی،اجتماعی و فرهنگی عصر ائمه(ع)</a:t>
            </a:r>
            <a:endParaRPr lang="en-US" sz="1300" kern="1200" dirty="0">
              <a:cs typeface="B Mehr" panose="00000700000000000000" pitchFamily="2" charset="-7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044035" y="1054163"/>
            <a:ext cx="1271953" cy="1271953"/>
          </a:xfrm>
          <a:custGeom>
            <a:avLst/>
            <a:gdLst>
              <a:gd name="connsiteX0" fmla="*/ 0 w 1271953"/>
              <a:gd name="connsiteY0" fmla="*/ 635977 h 1271953"/>
              <a:gd name="connsiteX1" fmla="*/ 635977 w 1271953"/>
              <a:gd name="connsiteY1" fmla="*/ 0 h 1271953"/>
              <a:gd name="connsiteX2" fmla="*/ 1271954 w 1271953"/>
              <a:gd name="connsiteY2" fmla="*/ 635977 h 1271953"/>
              <a:gd name="connsiteX3" fmla="*/ 635977 w 1271953"/>
              <a:gd name="connsiteY3" fmla="*/ 1271954 h 1271953"/>
              <a:gd name="connsiteX4" fmla="*/ 0 w 1271953"/>
              <a:gd name="connsiteY4" fmla="*/ 635977 h 127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953" h="1271953">
                <a:moveTo>
                  <a:pt x="0" y="635977"/>
                </a:moveTo>
                <a:cubicBezTo>
                  <a:pt x="0" y="284737"/>
                  <a:pt x="284737" y="0"/>
                  <a:pt x="635977" y="0"/>
                </a:cubicBezTo>
                <a:cubicBezTo>
                  <a:pt x="987217" y="0"/>
                  <a:pt x="1271954" y="284737"/>
                  <a:pt x="1271954" y="635977"/>
                </a:cubicBezTo>
                <a:cubicBezTo>
                  <a:pt x="1271954" y="987217"/>
                  <a:pt x="987217" y="1271954"/>
                  <a:pt x="635977" y="1271954"/>
                </a:cubicBezTo>
                <a:cubicBezTo>
                  <a:pt x="284737" y="1271954"/>
                  <a:pt x="0" y="987217"/>
                  <a:pt x="0" y="635977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201513" tIns="201513" rIns="201513" bIns="20151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200" kern="1200" dirty="0" smtClean="0">
                <a:cs typeface="B Mehr" panose="00000700000000000000" pitchFamily="2" charset="-78"/>
              </a:rPr>
              <a:t>ممنوعیت از </a:t>
            </a:r>
            <a:r>
              <a:rPr lang="fa-IR" sz="1200" kern="1200" dirty="0" smtClean="0">
                <a:cs typeface="B Mehr" panose="00000700000000000000" pitchFamily="2" charset="-78"/>
              </a:rPr>
              <a:t>نوشتن احادیث پیامبر(ص)</a:t>
            </a:r>
            <a:endParaRPr lang="en-US" sz="1200" kern="1200" dirty="0">
              <a:cs typeface="B Mehr" panose="00000700000000000000" pitchFamily="2" charset="-78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970802" y="2980931"/>
            <a:ext cx="1271953" cy="1271953"/>
          </a:xfrm>
          <a:custGeom>
            <a:avLst/>
            <a:gdLst>
              <a:gd name="connsiteX0" fmla="*/ 0 w 1271953"/>
              <a:gd name="connsiteY0" fmla="*/ 635977 h 1271953"/>
              <a:gd name="connsiteX1" fmla="*/ 635977 w 1271953"/>
              <a:gd name="connsiteY1" fmla="*/ 0 h 1271953"/>
              <a:gd name="connsiteX2" fmla="*/ 1271954 w 1271953"/>
              <a:gd name="connsiteY2" fmla="*/ 635977 h 1271953"/>
              <a:gd name="connsiteX3" fmla="*/ 635977 w 1271953"/>
              <a:gd name="connsiteY3" fmla="*/ 1271954 h 1271953"/>
              <a:gd name="connsiteX4" fmla="*/ 0 w 1271953"/>
              <a:gd name="connsiteY4" fmla="*/ 635977 h 127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953" h="1271953">
                <a:moveTo>
                  <a:pt x="0" y="635977"/>
                </a:moveTo>
                <a:cubicBezTo>
                  <a:pt x="0" y="284737"/>
                  <a:pt x="284737" y="0"/>
                  <a:pt x="635977" y="0"/>
                </a:cubicBezTo>
                <a:cubicBezTo>
                  <a:pt x="987217" y="0"/>
                  <a:pt x="1271954" y="284737"/>
                  <a:pt x="1271954" y="635977"/>
                </a:cubicBezTo>
                <a:cubicBezTo>
                  <a:pt x="1271954" y="987217"/>
                  <a:pt x="987217" y="1271954"/>
                  <a:pt x="635977" y="1271954"/>
                </a:cubicBezTo>
                <a:cubicBezTo>
                  <a:pt x="284737" y="1271954"/>
                  <a:pt x="0" y="987217"/>
                  <a:pt x="0" y="635977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1513" tIns="201513" rIns="201513" bIns="20151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200" kern="1200" dirty="0" smtClean="0">
                <a:cs typeface="B Mehr" panose="00000700000000000000" pitchFamily="2" charset="-78"/>
              </a:rPr>
              <a:t>تحریف در معارف اسللامی و جعل احادیث</a:t>
            </a:r>
            <a:endParaRPr lang="en-US" sz="1200" kern="1200" dirty="0">
              <a:cs typeface="B Mehr" panose="00000700000000000000" pitchFamily="2" charset="-7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044035" y="4907698"/>
            <a:ext cx="1271953" cy="1271953"/>
          </a:xfrm>
          <a:custGeom>
            <a:avLst/>
            <a:gdLst>
              <a:gd name="connsiteX0" fmla="*/ 0 w 1271953"/>
              <a:gd name="connsiteY0" fmla="*/ 635977 h 1271953"/>
              <a:gd name="connsiteX1" fmla="*/ 635977 w 1271953"/>
              <a:gd name="connsiteY1" fmla="*/ 0 h 1271953"/>
              <a:gd name="connsiteX2" fmla="*/ 1271954 w 1271953"/>
              <a:gd name="connsiteY2" fmla="*/ 635977 h 1271953"/>
              <a:gd name="connsiteX3" fmla="*/ 635977 w 1271953"/>
              <a:gd name="connsiteY3" fmla="*/ 1271954 h 1271953"/>
              <a:gd name="connsiteX4" fmla="*/ 0 w 1271953"/>
              <a:gd name="connsiteY4" fmla="*/ 635977 h 127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953" h="1271953">
                <a:moveTo>
                  <a:pt x="0" y="635977"/>
                </a:moveTo>
                <a:cubicBezTo>
                  <a:pt x="0" y="284737"/>
                  <a:pt x="284737" y="0"/>
                  <a:pt x="635977" y="0"/>
                </a:cubicBezTo>
                <a:cubicBezTo>
                  <a:pt x="987217" y="0"/>
                  <a:pt x="1271954" y="284737"/>
                  <a:pt x="1271954" y="635977"/>
                </a:cubicBezTo>
                <a:cubicBezTo>
                  <a:pt x="1271954" y="987217"/>
                  <a:pt x="987217" y="1271954"/>
                  <a:pt x="635977" y="1271954"/>
                </a:cubicBezTo>
                <a:cubicBezTo>
                  <a:pt x="284737" y="1271954"/>
                  <a:pt x="0" y="987217"/>
                  <a:pt x="0" y="635977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201513" tIns="201513" rIns="201513" bIns="20151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200" kern="1200" dirty="0" smtClean="0">
                <a:cs typeface="B Mehr" panose="00000700000000000000" pitchFamily="2" charset="-78"/>
              </a:rPr>
              <a:t>ارائه ی الگو </a:t>
            </a:r>
            <a:r>
              <a:rPr lang="fa-IR" sz="1200" kern="1200" dirty="0" smtClean="0">
                <a:cs typeface="B Mehr" panose="00000700000000000000" pitchFamily="2" charset="-78"/>
              </a:rPr>
              <a:t>های نا مناسب</a:t>
            </a:r>
            <a:endParaRPr lang="en-US" sz="1200" kern="1200" dirty="0">
              <a:cs typeface="B Mehr" panose="00000700000000000000" pitchFamily="2" charset="-7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117267" y="2980931"/>
            <a:ext cx="1271953" cy="1271953"/>
          </a:xfrm>
          <a:custGeom>
            <a:avLst/>
            <a:gdLst>
              <a:gd name="connsiteX0" fmla="*/ 0 w 1271953"/>
              <a:gd name="connsiteY0" fmla="*/ 635977 h 1271953"/>
              <a:gd name="connsiteX1" fmla="*/ 635977 w 1271953"/>
              <a:gd name="connsiteY1" fmla="*/ 0 h 1271953"/>
              <a:gd name="connsiteX2" fmla="*/ 1271954 w 1271953"/>
              <a:gd name="connsiteY2" fmla="*/ 635977 h 1271953"/>
              <a:gd name="connsiteX3" fmla="*/ 635977 w 1271953"/>
              <a:gd name="connsiteY3" fmla="*/ 1271954 h 1271953"/>
              <a:gd name="connsiteX4" fmla="*/ 0 w 1271953"/>
              <a:gd name="connsiteY4" fmla="*/ 635977 h 127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953" h="1271953">
                <a:moveTo>
                  <a:pt x="0" y="635977"/>
                </a:moveTo>
                <a:cubicBezTo>
                  <a:pt x="0" y="284737"/>
                  <a:pt x="284737" y="0"/>
                  <a:pt x="635977" y="0"/>
                </a:cubicBezTo>
                <a:cubicBezTo>
                  <a:pt x="987217" y="0"/>
                  <a:pt x="1271954" y="284737"/>
                  <a:pt x="1271954" y="635977"/>
                </a:cubicBezTo>
                <a:cubicBezTo>
                  <a:pt x="1271954" y="987217"/>
                  <a:pt x="987217" y="1271954"/>
                  <a:pt x="635977" y="1271954"/>
                </a:cubicBezTo>
                <a:cubicBezTo>
                  <a:pt x="284737" y="1271954"/>
                  <a:pt x="0" y="987217"/>
                  <a:pt x="0" y="635977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201513" tIns="201513" rIns="201513" bIns="20151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200" kern="1200" dirty="0" smtClean="0">
                <a:cs typeface="B Mehr" panose="00000700000000000000" pitchFamily="2" charset="-78"/>
              </a:rPr>
              <a:t>تبدیل</a:t>
            </a:r>
            <a:r>
              <a:rPr lang="fa-IR" sz="1200" kern="1200" dirty="0" smtClean="0"/>
              <a:t> </a:t>
            </a:r>
            <a:r>
              <a:rPr lang="fa-IR" sz="1200" kern="1200" dirty="0" smtClean="0">
                <a:cs typeface="B Mehr" panose="00000700000000000000" pitchFamily="2" charset="-78"/>
              </a:rPr>
              <a:t>حکومت</a:t>
            </a:r>
            <a:r>
              <a:rPr lang="fa-IR" sz="1200" kern="1200" dirty="0" smtClean="0"/>
              <a:t> </a:t>
            </a:r>
            <a:r>
              <a:rPr lang="fa-IR" sz="1200" kern="1200" dirty="0" smtClean="0">
                <a:cs typeface="B Mehr" panose="00000700000000000000" pitchFamily="2" charset="-78"/>
              </a:rPr>
              <a:t>عدل نبوی به سلطنت</a:t>
            </a:r>
            <a:endParaRPr lang="en-US" sz="1200" kern="1200" dirty="0">
              <a:cs typeface="B Meh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501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84586" y="1860784"/>
            <a:ext cx="4214842" cy="10715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افزايش </a:t>
            </a: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احتمال خطا </a:t>
            </a:r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و </a:t>
            </a:r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فراموشي اصل حدیث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84586" y="3146668"/>
            <a:ext cx="4214842" cy="10715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cs typeface="B Roya" pitchFamily="2" charset="-78"/>
              </a:rPr>
              <a:t>فراهم شدن شرایط </a:t>
            </a:r>
            <a:r>
              <a:rPr lang="fa-IR" sz="2800" b="1" dirty="0" smtClean="0">
                <a:cs typeface="B Roya" pitchFamily="2" charset="-78"/>
              </a:rPr>
              <a:t>مناسب برای جاعل </a:t>
            </a:r>
            <a:r>
              <a:rPr lang="fa-IR" sz="2800" b="1" dirty="0" smtClean="0">
                <a:cs typeface="B Roya" pitchFamily="2" charset="-78"/>
              </a:rPr>
              <a:t>حدیث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84586" y="4325395"/>
            <a:ext cx="4214842" cy="10715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spc="-300" dirty="0" smtClean="0">
                <a:cs typeface="B Roya" pitchFamily="2" charset="-78"/>
              </a:rPr>
              <a:t>محروم ماندن مردم و محققان از منبع مهم هدایت و د</a:t>
            </a:r>
            <a:r>
              <a:rPr lang="fa-IR" sz="2800" b="1" spc="-300" dirty="0" smtClean="0">
                <a:cs typeface="B Roya" pitchFamily="2" charset="-78"/>
              </a:rPr>
              <a:t>خا</a:t>
            </a:r>
            <a:r>
              <a:rPr lang="ar-SA" sz="2800" b="1" spc="-300" dirty="0" smtClean="0">
                <a:cs typeface="B Roya" pitchFamily="2" charset="-78"/>
              </a:rPr>
              <a:t>الت </a:t>
            </a:r>
            <a:r>
              <a:rPr lang="fa-IR" sz="2800" b="1" spc="-300" dirty="0" smtClean="0">
                <a:cs typeface="B Roya" pitchFamily="2" charset="-78"/>
              </a:rPr>
              <a:t>ي</a:t>
            </a:r>
            <a:r>
              <a:rPr lang="ar-SA" sz="2800" b="1" spc="-300" dirty="0" smtClean="0">
                <a:cs typeface="B Roya" pitchFamily="2" charset="-78"/>
              </a:rPr>
              <a:t>ا</a:t>
            </a:r>
            <a:r>
              <a:rPr lang="fa-IR" sz="2800" b="1" spc="-300" dirty="0" smtClean="0">
                <a:cs typeface="B Roya" pitchFamily="2" charset="-78"/>
              </a:rPr>
              <a:t>فت</a:t>
            </a:r>
            <a:r>
              <a:rPr lang="ar-SA" sz="2800" b="1" spc="-300" dirty="0" smtClean="0">
                <a:cs typeface="B Roya" pitchFamily="2" charset="-78"/>
              </a:rPr>
              <a:t>ن سلیقه شخصی</a:t>
            </a:r>
            <a:endParaRPr lang="en-US" sz="2800" b="1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22547" y="2551415"/>
            <a:ext cx="1714512" cy="24288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نگهداري و انتقال احاديث با حافظه </a:t>
            </a:r>
            <a:endParaRPr lang="en-US" sz="3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2" name="Right Arrow 11"/>
          <p:cNvSpPr/>
          <p:nvPr/>
        </p:nvSpPr>
        <p:spPr>
          <a:xfrm flipH="1">
            <a:off x="5783248" y="2158506"/>
            <a:ext cx="752126" cy="3214710"/>
          </a:xfrm>
          <a:prstGeom prst="rightArrow">
            <a:avLst>
              <a:gd name="adj1" fmla="val 59340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Yekan" pitchFamily="2" charset="-78"/>
              </a:rPr>
              <a:t>عواقب</a:t>
            </a:r>
            <a:endParaRPr lang="fa-I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601082" y="116632"/>
            <a:ext cx="1271953" cy="1271953"/>
          </a:xfrm>
          <a:custGeom>
            <a:avLst/>
            <a:gdLst>
              <a:gd name="connsiteX0" fmla="*/ 0 w 1271953"/>
              <a:gd name="connsiteY0" fmla="*/ 635977 h 1271953"/>
              <a:gd name="connsiteX1" fmla="*/ 635977 w 1271953"/>
              <a:gd name="connsiteY1" fmla="*/ 0 h 1271953"/>
              <a:gd name="connsiteX2" fmla="*/ 1271954 w 1271953"/>
              <a:gd name="connsiteY2" fmla="*/ 635977 h 1271953"/>
              <a:gd name="connsiteX3" fmla="*/ 635977 w 1271953"/>
              <a:gd name="connsiteY3" fmla="*/ 1271954 h 1271953"/>
              <a:gd name="connsiteX4" fmla="*/ 0 w 1271953"/>
              <a:gd name="connsiteY4" fmla="*/ 635977 h 127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953" h="1271953">
                <a:moveTo>
                  <a:pt x="0" y="635977"/>
                </a:moveTo>
                <a:cubicBezTo>
                  <a:pt x="0" y="284737"/>
                  <a:pt x="284737" y="0"/>
                  <a:pt x="635977" y="0"/>
                </a:cubicBezTo>
                <a:cubicBezTo>
                  <a:pt x="987217" y="0"/>
                  <a:pt x="1271954" y="284737"/>
                  <a:pt x="1271954" y="635977"/>
                </a:cubicBezTo>
                <a:cubicBezTo>
                  <a:pt x="1271954" y="987217"/>
                  <a:pt x="987217" y="1271954"/>
                  <a:pt x="635977" y="1271954"/>
                </a:cubicBezTo>
                <a:cubicBezTo>
                  <a:pt x="284737" y="1271954"/>
                  <a:pt x="0" y="987217"/>
                  <a:pt x="0" y="635977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201513" tIns="201513" rIns="201513" bIns="20151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kern="1200" dirty="0" smtClean="0">
                <a:cs typeface="B Mehr" panose="00000700000000000000" pitchFamily="2" charset="-78"/>
              </a:rPr>
              <a:t>ممنوعیت نوشتن احادیث پیامبر(ص)</a:t>
            </a:r>
            <a:endParaRPr lang="en-US" sz="1600" kern="1200" dirty="0">
              <a:cs typeface="B Mehr" panose="00000700000000000000" pitchFamily="2" charset="-78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899592" y="1781283"/>
            <a:ext cx="7560840" cy="4500570"/>
          </a:xfrm>
          <a:prstGeom prst="flowChartAlternateProcess">
            <a:avLst/>
          </a:prstGeom>
          <a:solidFill>
            <a:schemeClr val="accent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rtl="1"/>
            <a:r>
              <a:rPr lang="fa-I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Roya" pitchFamily="2" charset="-78"/>
              </a:rPr>
              <a:t>اين مسأله مشكلي براي پيروان ائمّه پيش نياورد؛</a:t>
            </a:r>
          </a:p>
          <a:p>
            <a:pPr algn="ctr" rtl="1"/>
            <a:r>
              <a:rPr lang="fa-I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Roya" pitchFamily="2" charset="-78"/>
              </a:rPr>
              <a:t>زيرا احاديث پيامبر(ص) از طريق انسان‌هايي معصوم به آن‌ها رسیده است.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Roy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199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7782799" y="116632"/>
            <a:ext cx="1271953" cy="1271953"/>
          </a:xfrm>
          <a:custGeom>
            <a:avLst/>
            <a:gdLst>
              <a:gd name="connsiteX0" fmla="*/ 0 w 1271953"/>
              <a:gd name="connsiteY0" fmla="*/ 635977 h 1271953"/>
              <a:gd name="connsiteX1" fmla="*/ 635977 w 1271953"/>
              <a:gd name="connsiteY1" fmla="*/ 0 h 1271953"/>
              <a:gd name="connsiteX2" fmla="*/ 1271954 w 1271953"/>
              <a:gd name="connsiteY2" fmla="*/ 635977 h 1271953"/>
              <a:gd name="connsiteX3" fmla="*/ 635977 w 1271953"/>
              <a:gd name="connsiteY3" fmla="*/ 1271954 h 1271953"/>
              <a:gd name="connsiteX4" fmla="*/ 0 w 1271953"/>
              <a:gd name="connsiteY4" fmla="*/ 635977 h 127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953" h="1271953">
                <a:moveTo>
                  <a:pt x="0" y="635977"/>
                </a:moveTo>
                <a:cubicBezTo>
                  <a:pt x="0" y="284737"/>
                  <a:pt x="284737" y="0"/>
                  <a:pt x="635977" y="0"/>
                </a:cubicBezTo>
                <a:cubicBezTo>
                  <a:pt x="987217" y="0"/>
                  <a:pt x="1271954" y="284737"/>
                  <a:pt x="1271954" y="635977"/>
                </a:cubicBezTo>
                <a:cubicBezTo>
                  <a:pt x="1271954" y="987217"/>
                  <a:pt x="987217" y="1271954"/>
                  <a:pt x="635977" y="1271954"/>
                </a:cubicBezTo>
                <a:cubicBezTo>
                  <a:pt x="284737" y="1271954"/>
                  <a:pt x="0" y="987217"/>
                  <a:pt x="0" y="635977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1513" tIns="201513" rIns="201513" bIns="20151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400" kern="1200" dirty="0" smtClean="0">
                <a:cs typeface="B Mehr" panose="00000700000000000000" pitchFamily="2" charset="-78"/>
              </a:rPr>
              <a:t>تحریف در معارف اسلامی و جعل احادیث</a:t>
            </a:r>
            <a:endParaRPr lang="en-US" sz="1400" kern="1200" dirty="0">
              <a:cs typeface="B Mehr" panose="00000700000000000000" pitchFamily="2" charset="-78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7092280" y="1556792"/>
            <a:ext cx="1584176" cy="1152128"/>
          </a:xfrm>
          <a:prstGeom prst="wedgeEllipseCallout">
            <a:avLst>
              <a:gd name="adj1" fmla="val -46638"/>
              <a:gd name="adj2" fmla="val -994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عاملان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evel 3"/>
          <p:cNvSpPr/>
          <p:nvPr/>
        </p:nvSpPr>
        <p:spPr>
          <a:xfrm>
            <a:off x="493756" y="1510695"/>
            <a:ext cx="6408712" cy="1224136"/>
          </a:xfrm>
          <a:prstGeom prst="beve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/>
              <a:t>عالمان وابسته به قدرت و علمای اهل کتاب </a:t>
            </a:r>
            <a:r>
              <a:rPr lang="fa-IR" sz="2400" dirty="0" smtClean="0"/>
              <a:t>مانند کعب الاحبار که به ظاهر مسلمان شدند.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7102050" y="4149080"/>
            <a:ext cx="1800200" cy="1152128"/>
          </a:xfrm>
          <a:prstGeom prst="wedgeEllipseCallout">
            <a:avLst>
              <a:gd name="adj1" fmla="val -46638"/>
              <a:gd name="adj2" fmla="val -994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اقدامات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evel 8"/>
          <p:cNvSpPr/>
          <p:nvPr/>
        </p:nvSpPr>
        <p:spPr>
          <a:xfrm>
            <a:off x="467544" y="3645024"/>
            <a:ext cx="6461136" cy="2880320"/>
          </a:xfrm>
          <a:prstGeom prst="beve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 rtl="1">
              <a:buFont typeface="Wingdings" panose="05000000000000000000" pitchFamily="2" charset="2"/>
              <a:buChar char="v"/>
            </a:pPr>
            <a:r>
              <a:rPr lang="fa-IR" sz="2400" b="1" dirty="0" smtClean="0"/>
              <a:t>تفسیر و تعلیم آیات قرآن و معارف اسلامی </a:t>
            </a:r>
            <a:r>
              <a:rPr lang="fa-IR" sz="2400" dirty="0" smtClean="0"/>
              <a:t>مطابق با افکار خود و به نفع قدرتمندان</a:t>
            </a:r>
          </a:p>
          <a:p>
            <a:pPr marL="342900" indent="-342900" algn="ctr" rtl="1">
              <a:buFont typeface="Wingdings" panose="05000000000000000000" pitchFamily="2" charset="2"/>
              <a:buChar char="v"/>
            </a:pPr>
            <a:endParaRPr lang="fa-IR" sz="2400" dirty="0" smtClean="0"/>
          </a:p>
          <a:p>
            <a:pPr marL="342900" indent="-342900" algn="ctr" rtl="1">
              <a:buFont typeface="Wingdings" panose="05000000000000000000" pitchFamily="2" charset="2"/>
              <a:buChar char="v"/>
            </a:pPr>
            <a:r>
              <a:rPr lang="fa-IR" sz="2400" b="1" dirty="0" smtClean="0"/>
              <a:t>نقل داستان های خرافی </a:t>
            </a:r>
            <a:r>
              <a:rPr lang="fa-IR" sz="2400" dirty="0" smtClean="0"/>
              <a:t>از پیامبر(ص) و راهیابی این مطالب به کتب مسلمانان و گمراهی بسیاری از آنها</a:t>
            </a:r>
            <a:endParaRPr lang="fa-IR" sz="2400" dirty="0" smtClean="0"/>
          </a:p>
        </p:txBody>
      </p:sp>
    </p:spTree>
    <p:extLst>
      <p:ext uri="{BB962C8B-B14F-4D97-AF65-F5344CB8AC3E}">
        <p14:creationId xmlns:p14="http://schemas.microsoft.com/office/powerpoint/2010/main" val="143678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2847" y="1484785"/>
            <a:ext cx="3145057" cy="4312252"/>
            <a:chOff x="562847" y="1591507"/>
            <a:chExt cx="3027981" cy="42055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7" y="1591507"/>
              <a:ext cx="3027981" cy="420552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771800" y="5355575"/>
              <a:ext cx="677418" cy="3776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entagon 5"/>
          <p:cNvSpPr/>
          <p:nvPr/>
        </p:nvSpPr>
        <p:spPr>
          <a:xfrm rot="10800000">
            <a:off x="6812338" y="2308769"/>
            <a:ext cx="1728192" cy="3426831"/>
          </a:xfrm>
          <a:prstGeom prst="homePlate">
            <a:avLst>
              <a:gd name="adj" fmla="val 2862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281280" y="3528006"/>
            <a:ext cx="3312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solidFill>
                  <a:schemeClr val="bg1"/>
                </a:solidFill>
                <a:cs typeface="B Mitra" panose="00000400000000000000" pitchFamily="2" charset="-78"/>
              </a:rPr>
              <a:t>اکثر مردم دنباله رو شخصیت های بر جسته جامعه</a:t>
            </a:r>
            <a:endParaRPr lang="en-US" sz="28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8" name="Chevron 7"/>
          <p:cNvSpPr/>
          <p:nvPr/>
        </p:nvSpPr>
        <p:spPr>
          <a:xfrm rot="10800000">
            <a:off x="6732239" y="2293992"/>
            <a:ext cx="648072" cy="3456383"/>
          </a:xfrm>
          <a:prstGeom prst="chevron">
            <a:avLst>
              <a:gd name="adj" fmla="val 72805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4646399" y="2564904"/>
            <a:ext cx="2232248" cy="1296144"/>
          </a:xfrm>
          <a:prstGeom prst="homePlate">
            <a:avLst>
              <a:gd name="adj" fmla="val 1864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Roya" panose="00000400000000000000" pitchFamily="2" charset="-78"/>
              </a:rPr>
              <a:t>الگو های اصیل اسلامی و اهل بیت</a:t>
            </a:r>
            <a:endParaRPr lang="en-US" dirty="0">
              <a:cs typeface="B Roya" panose="00000400000000000000" pitchFamily="2" charset="-78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4646399" y="4221088"/>
            <a:ext cx="2232248" cy="1296144"/>
          </a:xfrm>
          <a:prstGeom prst="homePlate">
            <a:avLst>
              <a:gd name="adj" fmla="val 1864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Roya" panose="00000400000000000000" pitchFamily="2" charset="-78"/>
              </a:rPr>
              <a:t>الگو های دور از معیار های اسلامی</a:t>
            </a:r>
            <a:endParaRPr lang="en-US" dirty="0">
              <a:cs typeface="B Roya" panose="00000400000000000000" pitchFamily="2" charset="-78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 rot="1513480">
            <a:off x="3657115" y="3158614"/>
            <a:ext cx="1800200" cy="864096"/>
          </a:xfrm>
          <a:prstGeom prst="snip2Diag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rgbClr val="002060"/>
                </a:solidFill>
                <a:cs typeface="B Mehr" panose="00000700000000000000" pitchFamily="2" charset="-78"/>
              </a:rPr>
              <a:t>انزوا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15" name="Snip Diagonal Corner Rectangle 14"/>
          <p:cNvSpPr/>
          <p:nvPr/>
        </p:nvSpPr>
        <p:spPr>
          <a:xfrm rot="1513480">
            <a:off x="3673526" y="4851516"/>
            <a:ext cx="1800200" cy="864096"/>
          </a:xfrm>
          <a:prstGeom prst="snip2Diag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rgbClr val="002060"/>
                </a:solidFill>
                <a:cs typeface="B Mehr" panose="00000700000000000000" pitchFamily="2" charset="-78"/>
              </a:rPr>
              <a:t>شهرت و جایگاه </a:t>
            </a:r>
            <a:endParaRPr lang="en-US" sz="2800" dirty="0">
              <a:solidFill>
                <a:srgbClr val="002060"/>
              </a:solidFill>
              <a:cs typeface="B Mehr" panose="00000700000000000000" pitchFamily="2" charset="-78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778541" y="116632"/>
            <a:ext cx="1271953" cy="1271953"/>
          </a:xfrm>
          <a:custGeom>
            <a:avLst/>
            <a:gdLst>
              <a:gd name="connsiteX0" fmla="*/ 0 w 1271953"/>
              <a:gd name="connsiteY0" fmla="*/ 635977 h 1271953"/>
              <a:gd name="connsiteX1" fmla="*/ 635977 w 1271953"/>
              <a:gd name="connsiteY1" fmla="*/ 0 h 1271953"/>
              <a:gd name="connsiteX2" fmla="*/ 1271954 w 1271953"/>
              <a:gd name="connsiteY2" fmla="*/ 635977 h 1271953"/>
              <a:gd name="connsiteX3" fmla="*/ 635977 w 1271953"/>
              <a:gd name="connsiteY3" fmla="*/ 1271954 h 1271953"/>
              <a:gd name="connsiteX4" fmla="*/ 0 w 1271953"/>
              <a:gd name="connsiteY4" fmla="*/ 635977 h 127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953" h="1271953">
                <a:moveTo>
                  <a:pt x="0" y="635977"/>
                </a:moveTo>
                <a:cubicBezTo>
                  <a:pt x="0" y="284737"/>
                  <a:pt x="284737" y="0"/>
                  <a:pt x="635977" y="0"/>
                </a:cubicBezTo>
                <a:cubicBezTo>
                  <a:pt x="987217" y="0"/>
                  <a:pt x="1271954" y="284737"/>
                  <a:pt x="1271954" y="635977"/>
                </a:cubicBezTo>
                <a:cubicBezTo>
                  <a:pt x="1271954" y="987217"/>
                  <a:pt x="987217" y="1271954"/>
                  <a:pt x="635977" y="1271954"/>
                </a:cubicBezTo>
                <a:cubicBezTo>
                  <a:pt x="284737" y="1271954"/>
                  <a:pt x="0" y="987217"/>
                  <a:pt x="0" y="635977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201513" tIns="201513" rIns="201513" bIns="20151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200" kern="1200" dirty="0" smtClean="0">
                <a:cs typeface="B Mehr" panose="00000700000000000000" pitchFamily="2" charset="-78"/>
              </a:rPr>
              <a:t>ارائه ی الگو </a:t>
            </a:r>
            <a:r>
              <a:rPr lang="fa-IR" sz="1200" kern="1200" dirty="0" smtClean="0">
                <a:cs typeface="B Mehr" panose="00000700000000000000" pitchFamily="2" charset="-78"/>
              </a:rPr>
              <a:t>های نا مناسب</a:t>
            </a:r>
            <a:endParaRPr lang="en-US" sz="1200" kern="1200" dirty="0">
              <a:cs typeface="B Meh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511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740352" y="188640"/>
            <a:ext cx="1271953" cy="1271953"/>
          </a:xfrm>
          <a:custGeom>
            <a:avLst/>
            <a:gdLst>
              <a:gd name="connsiteX0" fmla="*/ 0 w 1271953"/>
              <a:gd name="connsiteY0" fmla="*/ 635977 h 1271953"/>
              <a:gd name="connsiteX1" fmla="*/ 635977 w 1271953"/>
              <a:gd name="connsiteY1" fmla="*/ 0 h 1271953"/>
              <a:gd name="connsiteX2" fmla="*/ 1271954 w 1271953"/>
              <a:gd name="connsiteY2" fmla="*/ 635977 h 1271953"/>
              <a:gd name="connsiteX3" fmla="*/ 635977 w 1271953"/>
              <a:gd name="connsiteY3" fmla="*/ 1271954 h 1271953"/>
              <a:gd name="connsiteX4" fmla="*/ 0 w 1271953"/>
              <a:gd name="connsiteY4" fmla="*/ 635977 h 127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953" h="1271953">
                <a:moveTo>
                  <a:pt x="0" y="635977"/>
                </a:moveTo>
                <a:cubicBezTo>
                  <a:pt x="0" y="284737"/>
                  <a:pt x="284737" y="0"/>
                  <a:pt x="635977" y="0"/>
                </a:cubicBezTo>
                <a:cubicBezTo>
                  <a:pt x="987217" y="0"/>
                  <a:pt x="1271954" y="284737"/>
                  <a:pt x="1271954" y="635977"/>
                </a:cubicBezTo>
                <a:cubicBezTo>
                  <a:pt x="1271954" y="987217"/>
                  <a:pt x="987217" y="1271954"/>
                  <a:pt x="635977" y="1271954"/>
                </a:cubicBezTo>
                <a:cubicBezTo>
                  <a:pt x="284737" y="1271954"/>
                  <a:pt x="0" y="987217"/>
                  <a:pt x="0" y="635977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201513" tIns="201513" rIns="201513" bIns="20151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kern="1200" dirty="0" smtClean="0">
                <a:cs typeface="B Mehr" panose="00000700000000000000" pitchFamily="2" charset="-78"/>
              </a:rPr>
              <a:t>تبدیل</a:t>
            </a:r>
            <a:r>
              <a:rPr lang="fa-IR" sz="1600" kern="1200" dirty="0" smtClean="0"/>
              <a:t> </a:t>
            </a:r>
            <a:r>
              <a:rPr lang="fa-IR" sz="1600" kern="1200" dirty="0" smtClean="0">
                <a:cs typeface="B Mehr" panose="00000700000000000000" pitchFamily="2" charset="-78"/>
              </a:rPr>
              <a:t>حکومت</a:t>
            </a:r>
            <a:r>
              <a:rPr lang="fa-IR" sz="1600" kern="1200" dirty="0" smtClean="0"/>
              <a:t> </a:t>
            </a:r>
            <a:r>
              <a:rPr lang="fa-IR" sz="1600" kern="1200" dirty="0" smtClean="0">
                <a:cs typeface="B Mehr" panose="00000700000000000000" pitchFamily="2" charset="-78"/>
              </a:rPr>
              <a:t>عدل نبوی به سلطنت</a:t>
            </a:r>
            <a:endParaRPr lang="en-US" sz="1600" kern="1200" dirty="0">
              <a:cs typeface="B Mehr" panose="00000700000000000000" pitchFamily="2" charset="-78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6909725" y="3269352"/>
            <a:ext cx="2160240" cy="936104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/>
              <a:t>پس از رحلت پیامبر(ص)</a:t>
            </a:r>
            <a:endParaRPr lang="en-US" sz="20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2707075" y="5301208"/>
            <a:ext cx="2477743" cy="100019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/>
              <a:t>منزلت یافتند</a:t>
            </a:r>
            <a:endParaRPr lang="en-US" sz="3600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2514991" y="2765296"/>
            <a:ext cx="2861912" cy="100811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/>
              <a:t>منزوی شدند</a:t>
            </a:r>
            <a:endParaRPr lang="en-US" sz="3600" dirty="0"/>
          </a:p>
        </p:txBody>
      </p:sp>
      <p:sp>
        <p:nvSpPr>
          <p:cNvPr id="8" name="Folded Corner 7"/>
          <p:cNvSpPr/>
          <p:nvPr/>
        </p:nvSpPr>
        <p:spPr>
          <a:xfrm>
            <a:off x="1259632" y="1242304"/>
            <a:ext cx="5775019" cy="1184665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/>
              <a:t>شخصیت های باتقوا و جهادگر و مورد احترام و اعتماد پیامبر(ص)</a:t>
            </a:r>
            <a:endParaRPr lang="fa-IR" sz="3200" dirty="0"/>
          </a:p>
        </p:txBody>
      </p:sp>
      <p:sp>
        <p:nvSpPr>
          <p:cNvPr id="9" name="Folded Corner 8"/>
          <p:cNvSpPr/>
          <p:nvPr/>
        </p:nvSpPr>
        <p:spPr>
          <a:xfrm>
            <a:off x="1065627" y="4157815"/>
            <a:ext cx="5760640" cy="79335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/>
              <a:t>طالبان قدرت و ثروت</a:t>
            </a:r>
            <a:endParaRPr lang="fa-IR" sz="3200" dirty="0"/>
          </a:p>
        </p:txBody>
      </p:sp>
      <p:sp>
        <p:nvSpPr>
          <p:cNvPr id="12" name="Notched Right Arrow 11"/>
          <p:cNvSpPr/>
          <p:nvPr/>
        </p:nvSpPr>
        <p:spPr>
          <a:xfrm rot="5400000">
            <a:off x="3662173" y="2216961"/>
            <a:ext cx="720081" cy="695889"/>
          </a:xfrm>
          <a:prstGeom prst="notched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 rot="5400000">
            <a:off x="3605309" y="4737240"/>
            <a:ext cx="720081" cy="695889"/>
          </a:xfrm>
          <a:prstGeom prst="notched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8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360898" y="1500174"/>
            <a:ext cx="6572296" cy="1095847"/>
          </a:xfrm>
          <a:custGeom>
            <a:avLst/>
            <a:gdLst>
              <a:gd name="connsiteX0" fmla="*/ 0 w 6572296"/>
              <a:gd name="connsiteY0" fmla="*/ 109585 h 1095847"/>
              <a:gd name="connsiteX1" fmla="*/ 109585 w 6572296"/>
              <a:gd name="connsiteY1" fmla="*/ 0 h 1095847"/>
              <a:gd name="connsiteX2" fmla="*/ 6462711 w 6572296"/>
              <a:gd name="connsiteY2" fmla="*/ 0 h 1095847"/>
              <a:gd name="connsiteX3" fmla="*/ 6572296 w 6572296"/>
              <a:gd name="connsiteY3" fmla="*/ 109585 h 1095847"/>
              <a:gd name="connsiteX4" fmla="*/ 6572296 w 6572296"/>
              <a:gd name="connsiteY4" fmla="*/ 986262 h 1095847"/>
              <a:gd name="connsiteX5" fmla="*/ 6462711 w 6572296"/>
              <a:gd name="connsiteY5" fmla="*/ 1095847 h 1095847"/>
              <a:gd name="connsiteX6" fmla="*/ 109585 w 6572296"/>
              <a:gd name="connsiteY6" fmla="*/ 1095847 h 1095847"/>
              <a:gd name="connsiteX7" fmla="*/ 0 w 6572296"/>
              <a:gd name="connsiteY7" fmla="*/ 986262 h 1095847"/>
              <a:gd name="connsiteX8" fmla="*/ 0 w 6572296"/>
              <a:gd name="connsiteY8" fmla="*/ 109585 h 109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2296" h="1095847">
                <a:moveTo>
                  <a:pt x="0" y="109585"/>
                </a:moveTo>
                <a:cubicBezTo>
                  <a:pt x="0" y="49063"/>
                  <a:pt x="49063" y="0"/>
                  <a:pt x="109585" y="0"/>
                </a:cubicBezTo>
                <a:lnTo>
                  <a:pt x="6462711" y="0"/>
                </a:lnTo>
                <a:cubicBezTo>
                  <a:pt x="6523233" y="0"/>
                  <a:pt x="6572296" y="49063"/>
                  <a:pt x="6572296" y="109585"/>
                </a:cubicBezTo>
                <a:lnTo>
                  <a:pt x="6572296" y="986262"/>
                </a:lnTo>
                <a:cubicBezTo>
                  <a:pt x="6572296" y="1046784"/>
                  <a:pt x="6523233" y="1095847"/>
                  <a:pt x="6462711" y="1095847"/>
                </a:cubicBezTo>
                <a:lnTo>
                  <a:pt x="109585" y="1095847"/>
                </a:lnTo>
                <a:cubicBezTo>
                  <a:pt x="49063" y="1095847"/>
                  <a:pt x="0" y="1046784"/>
                  <a:pt x="0" y="986262"/>
                </a:cubicBezTo>
                <a:lnTo>
                  <a:pt x="0" y="1095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1504054" bIns="80010" numCol="1" spcCol="1270" anchor="t" anchorCtr="0">
            <a:noAutofit/>
          </a:bodyPr>
          <a:lstStyle/>
          <a:p>
            <a:pPr lvl="0" algn="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 dirty="0"/>
          </a:p>
          <a:p>
            <a:pPr marL="171450" lvl="1" indent="-171450" algn="r" defTabSz="7112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600" kern="1200" dirty="0"/>
          </a:p>
          <a:p>
            <a:pPr marL="171450" lvl="1" indent="-171450" algn="r" defTabSz="7112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600" kern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6263904" y="1643055"/>
            <a:ext cx="1804949" cy="876678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360898" y="2705606"/>
            <a:ext cx="6572296" cy="1095847"/>
          </a:xfrm>
          <a:custGeom>
            <a:avLst/>
            <a:gdLst>
              <a:gd name="connsiteX0" fmla="*/ 0 w 6572296"/>
              <a:gd name="connsiteY0" fmla="*/ 109585 h 1095847"/>
              <a:gd name="connsiteX1" fmla="*/ 109585 w 6572296"/>
              <a:gd name="connsiteY1" fmla="*/ 0 h 1095847"/>
              <a:gd name="connsiteX2" fmla="*/ 6462711 w 6572296"/>
              <a:gd name="connsiteY2" fmla="*/ 0 h 1095847"/>
              <a:gd name="connsiteX3" fmla="*/ 6572296 w 6572296"/>
              <a:gd name="connsiteY3" fmla="*/ 109585 h 1095847"/>
              <a:gd name="connsiteX4" fmla="*/ 6572296 w 6572296"/>
              <a:gd name="connsiteY4" fmla="*/ 986262 h 1095847"/>
              <a:gd name="connsiteX5" fmla="*/ 6462711 w 6572296"/>
              <a:gd name="connsiteY5" fmla="*/ 1095847 h 1095847"/>
              <a:gd name="connsiteX6" fmla="*/ 109585 w 6572296"/>
              <a:gd name="connsiteY6" fmla="*/ 1095847 h 1095847"/>
              <a:gd name="connsiteX7" fmla="*/ 0 w 6572296"/>
              <a:gd name="connsiteY7" fmla="*/ 986262 h 1095847"/>
              <a:gd name="connsiteX8" fmla="*/ 0 w 6572296"/>
              <a:gd name="connsiteY8" fmla="*/ 109585 h 109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2296" h="1095847">
                <a:moveTo>
                  <a:pt x="0" y="109585"/>
                </a:moveTo>
                <a:cubicBezTo>
                  <a:pt x="0" y="49063"/>
                  <a:pt x="49063" y="0"/>
                  <a:pt x="109585" y="0"/>
                </a:cubicBezTo>
                <a:lnTo>
                  <a:pt x="6462711" y="0"/>
                </a:lnTo>
                <a:cubicBezTo>
                  <a:pt x="6523233" y="0"/>
                  <a:pt x="6572296" y="49063"/>
                  <a:pt x="6572296" y="109585"/>
                </a:cubicBezTo>
                <a:lnTo>
                  <a:pt x="6572296" y="986262"/>
                </a:lnTo>
                <a:cubicBezTo>
                  <a:pt x="6572296" y="1046784"/>
                  <a:pt x="6523233" y="1095847"/>
                  <a:pt x="6462711" y="1095847"/>
                </a:cubicBezTo>
                <a:lnTo>
                  <a:pt x="109585" y="1095847"/>
                </a:lnTo>
                <a:cubicBezTo>
                  <a:pt x="49063" y="1095847"/>
                  <a:pt x="0" y="1046784"/>
                  <a:pt x="0" y="986262"/>
                </a:cubicBezTo>
                <a:lnTo>
                  <a:pt x="0" y="1095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311292"/>
              <a:satOff val="13270"/>
              <a:lumOff val="2876"/>
              <a:alphaOff val="0"/>
            </a:schemeClr>
          </a:fillRef>
          <a:effectRef idx="3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1504054" bIns="80010" numCol="1" spcCol="1270" anchor="t" anchorCtr="0">
            <a:noAutofit/>
          </a:bodyPr>
          <a:lstStyle/>
          <a:p>
            <a:pPr lvl="0" algn="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 dirty="0"/>
          </a:p>
          <a:p>
            <a:pPr marL="171450" lvl="1" indent="-171450" algn="r" defTabSz="7112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600" kern="1200"/>
          </a:p>
          <a:p>
            <a:pPr marL="171450" lvl="1" indent="-171450" algn="r" defTabSz="7112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600" kern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6263904" y="2815191"/>
            <a:ext cx="1804949" cy="876678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560789"/>
              <a:satOff val="15872"/>
              <a:lumOff val="1402"/>
              <a:alphaOff val="0"/>
            </a:schemeClr>
          </a:fillRef>
          <a:effectRef idx="3">
            <a:schemeClr val="accent5">
              <a:tint val="50000"/>
              <a:hueOff val="-3560789"/>
              <a:satOff val="15872"/>
              <a:lumOff val="14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1360898" y="3911039"/>
            <a:ext cx="6572296" cy="1095847"/>
          </a:xfrm>
          <a:custGeom>
            <a:avLst/>
            <a:gdLst>
              <a:gd name="connsiteX0" fmla="*/ 0 w 6572296"/>
              <a:gd name="connsiteY0" fmla="*/ 109585 h 1095847"/>
              <a:gd name="connsiteX1" fmla="*/ 109585 w 6572296"/>
              <a:gd name="connsiteY1" fmla="*/ 0 h 1095847"/>
              <a:gd name="connsiteX2" fmla="*/ 6462711 w 6572296"/>
              <a:gd name="connsiteY2" fmla="*/ 0 h 1095847"/>
              <a:gd name="connsiteX3" fmla="*/ 6572296 w 6572296"/>
              <a:gd name="connsiteY3" fmla="*/ 109585 h 1095847"/>
              <a:gd name="connsiteX4" fmla="*/ 6572296 w 6572296"/>
              <a:gd name="connsiteY4" fmla="*/ 986262 h 1095847"/>
              <a:gd name="connsiteX5" fmla="*/ 6462711 w 6572296"/>
              <a:gd name="connsiteY5" fmla="*/ 1095847 h 1095847"/>
              <a:gd name="connsiteX6" fmla="*/ 109585 w 6572296"/>
              <a:gd name="connsiteY6" fmla="*/ 1095847 h 1095847"/>
              <a:gd name="connsiteX7" fmla="*/ 0 w 6572296"/>
              <a:gd name="connsiteY7" fmla="*/ 986262 h 1095847"/>
              <a:gd name="connsiteX8" fmla="*/ 0 w 6572296"/>
              <a:gd name="connsiteY8" fmla="*/ 109585 h 109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2296" h="1095847">
                <a:moveTo>
                  <a:pt x="0" y="109585"/>
                </a:moveTo>
                <a:cubicBezTo>
                  <a:pt x="0" y="49063"/>
                  <a:pt x="49063" y="0"/>
                  <a:pt x="109585" y="0"/>
                </a:cubicBezTo>
                <a:lnTo>
                  <a:pt x="6462711" y="0"/>
                </a:lnTo>
                <a:cubicBezTo>
                  <a:pt x="6523233" y="0"/>
                  <a:pt x="6572296" y="49063"/>
                  <a:pt x="6572296" y="109585"/>
                </a:cubicBezTo>
                <a:lnTo>
                  <a:pt x="6572296" y="986262"/>
                </a:lnTo>
                <a:cubicBezTo>
                  <a:pt x="6572296" y="1046784"/>
                  <a:pt x="6523233" y="1095847"/>
                  <a:pt x="6462711" y="1095847"/>
                </a:cubicBezTo>
                <a:lnTo>
                  <a:pt x="109585" y="1095847"/>
                </a:lnTo>
                <a:cubicBezTo>
                  <a:pt x="49063" y="1095847"/>
                  <a:pt x="0" y="1046784"/>
                  <a:pt x="0" y="986262"/>
                </a:cubicBezTo>
                <a:lnTo>
                  <a:pt x="0" y="1095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622584"/>
              <a:satOff val="26541"/>
              <a:lumOff val="5752"/>
              <a:alphaOff val="0"/>
            </a:schemeClr>
          </a:fillRef>
          <a:effectRef idx="3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0" tIns="190500" rIns="1614544" bIns="190500" numCol="1" spcCol="1270" anchor="ctr" anchorCtr="0">
            <a:noAutofit/>
          </a:bodyPr>
          <a:lstStyle/>
          <a:p>
            <a:pPr lvl="0" algn="l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0" kern="1200"/>
          </a:p>
        </p:txBody>
      </p:sp>
      <p:sp>
        <p:nvSpPr>
          <p:cNvPr id="20" name="Rounded Rectangle 19"/>
          <p:cNvSpPr/>
          <p:nvPr/>
        </p:nvSpPr>
        <p:spPr>
          <a:xfrm>
            <a:off x="6263904" y="3997426"/>
            <a:ext cx="1804949" cy="876678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7121577"/>
              <a:satOff val="31745"/>
              <a:lumOff val="2805"/>
              <a:alphaOff val="0"/>
            </a:schemeClr>
          </a:fillRef>
          <a:effectRef idx="3">
            <a:schemeClr val="accent5">
              <a:tint val="50000"/>
              <a:hueOff val="-7121577"/>
              <a:satOff val="31745"/>
              <a:lumOff val="280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/>
          <p:cNvSpPr/>
          <p:nvPr/>
        </p:nvSpPr>
        <p:spPr>
          <a:xfrm>
            <a:off x="1368765" y="5116471"/>
            <a:ext cx="6572296" cy="1095847"/>
          </a:xfrm>
          <a:custGeom>
            <a:avLst/>
            <a:gdLst>
              <a:gd name="connsiteX0" fmla="*/ 0 w 6572296"/>
              <a:gd name="connsiteY0" fmla="*/ 109585 h 1095847"/>
              <a:gd name="connsiteX1" fmla="*/ 109585 w 6572296"/>
              <a:gd name="connsiteY1" fmla="*/ 0 h 1095847"/>
              <a:gd name="connsiteX2" fmla="*/ 6462711 w 6572296"/>
              <a:gd name="connsiteY2" fmla="*/ 0 h 1095847"/>
              <a:gd name="connsiteX3" fmla="*/ 6572296 w 6572296"/>
              <a:gd name="connsiteY3" fmla="*/ 109585 h 1095847"/>
              <a:gd name="connsiteX4" fmla="*/ 6572296 w 6572296"/>
              <a:gd name="connsiteY4" fmla="*/ 986262 h 1095847"/>
              <a:gd name="connsiteX5" fmla="*/ 6462711 w 6572296"/>
              <a:gd name="connsiteY5" fmla="*/ 1095847 h 1095847"/>
              <a:gd name="connsiteX6" fmla="*/ 109585 w 6572296"/>
              <a:gd name="connsiteY6" fmla="*/ 1095847 h 1095847"/>
              <a:gd name="connsiteX7" fmla="*/ 0 w 6572296"/>
              <a:gd name="connsiteY7" fmla="*/ 986262 h 1095847"/>
              <a:gd name="connsiteX8" fmla="*/ 0 w 6572296"/>
              <a:gd name="connsiteY8" fmla="*/ 109585 h 109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2296" h="1095847">
                <a:moveTo>
                  <a:pt x="0" y="109585"/>
                </a:moveTo>
                <a:cubicBezTo>
                  <a:pt x="0" y="49063"/>
                  <a:pt x="49063" y="0"/>
                  <a:pt x="109585" y="0"/>
                </a:cubicBezTo>
                <a:lnTo>
                  <a:pt x="6462711" y="0"/>
                </a:lnTo>
                <a:cubicBezTo>
                  <a:pt x="6523233" y="0"/>
                  <a:pt x="6572296" y="49063"/>
                  <a:pt x="6572296" y="109585"/>
                </a:cubicBezTo>
                <a:lnTo>
                  <a:pt x="6572296" y="986262"/>
                </a:lnTo>
                <a:cubicBezTo>
                  <a:pt x="6572296" y="1046784"/>
                  <a:pt x="6523233" y="1095847"/>
                  <a:pt x="6462711" y="1095847"/>
                </a:cubicBezTo>
                <a:lnTo>
                  <a:pt x="109585" y="1095847"/>
                </a:lnTo>
                <a:cubicBezTo>
                  <a:pt x="49063" y="1095847"/>
                  <a:pt x="0" y="1046784"/>
                  <a:pt x="0" y="986262"/>
                </a:cubicBezTo>
                <a:lnTo>
                  <a:pt x="0" y="1095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0" tIns="190500" rIns="1614544" bIns="190500" numCol="1" spcCol="1270" anchor="ctr" anchorCtr="0">
            <a:noAutofit/>
          </a:bodyPr>
          <a:lstStyle/>
          <a:p>
            <a:pPr lvl="0" algn="l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0" kern="1200"/>
          </a:p>
        </p:txBody>
      </p:sp>
      <p:sp>
        <p:nvSpPr>
          <p:cNvPr id="22" name="Rounded Rectangle 21"/>
          <p:cNvSpPr/>
          <p:nvPr/>
        </p:nvSpPr>
        <p:spPr>
          <a:xfrm>
            <a:off x="6287505" y="5226056"/>
            <a:ext cx="1773481" cy="876678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10682366"/>
              <a:satOff val="47617"/>
              <a:lumOff val="4207"/>
              <a:alphaOff val="0"/>
            </a:schemeClr>
          </a:fillRef>
          <a:effectRef idx="3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6357949" y="1785926"/>
            <a:ext cx="15716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2000" b="1" spc="-1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Farnaz" pitchFamily="2" charset="-78"/>
              </a:rPr>
              <a:t>ممنوعيت نوشتن حدیث</a:t>
            </a:r>
            <a:endParaRPr lang="en-US" sz="2000" b="1" spc="-1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Farnaz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9914" y="1525365"/>
            <a:ext cx="160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400" b="1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احتمال خطا</a:t>
            </a:r>
            <a:endParaRPr lang="en-US" sz="2400" b="1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918" y="2928934"/>
            <a:ext cx="4221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b="1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تحريف در معارف توسط عالم‌نماها</a:t>
            </a:r>
            <a:endParaRPr lang="en-US" sz="3200" b="1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504" y="2928934"/>
            <a:ext cx="170110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3200" b="1" spc="-1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Farnaz" pitchFamily="2" charset="-78"/>
              </a:rPr>
              <a:t>جعل حديث</a:t>
            </a:r>
            <a:endParaRPr lang="en-US" b="1" spc="-1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6421" y="5135766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 rtl="1">
              <a:spcBef>
                <a:spcPct val="20000"/>
              </a:spcBef>
              <a:defRPr/>
            </a:pPr>
            <a:r>
              <a:rPr lang="fa-IR" sz="3500" b="1" spc="-15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تبديل حكومت عدل نبوي(ص) به حکومت ظلم و ثروت اندوزی</a:t>
            </a:r>
            <a:endParaRPr lang="en-US" sz="3500" b="1" spc="-150" dirty="0" smtClean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7950" y="5371474"/>
            <a:ext cx="16431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2800" b="1" spc="-1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Farnaz" pitchFamily="2" charset="-78"/>
              </a:rPr>
              <a:t>سلطنت</a:t>
            </a:r>
            <a:endParaRPr lang="en-US" sz="2800" b="1" spc="-1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Farnaz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2312" y="3949678"/>
            <a:ext cx="4714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b="1" spc="-150" dirty="0" smtClean="0">
                <a:ln w="18415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به انزوا کشاندن الگو های اسلامی و معرفی الگو های غیر قابل اعتماد</a:t>
            </a:r>
            <a:endParaRPr lang="en-US" sz="3200" b="1" spc="-150" dirty="0" smtClean="0">
              <a:ln w="18415" cmpd="sng">
                <a:noFill/>
                <a:prstDash val="solid"/>
              </a:ln>
              <a:solidFill>
                <a:srgbClr val="00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86512" y="4077072"/>
            <a:ext cx="1643074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200" b="1" spc="-1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Farnaz" pitchFamily="2" charset="-78"/>
              </a:rPr>
              <a:t>الگوهای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200" b="1" spc="-1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Farnaz" pitchFamily="2" charset="-78"/>
              </a:rPr>
              <a:t> نا مناسب</a:t>
            </a:r>
            <a:endParaRPr lang="en-US" sz="3200" b="1" spc="-1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Farnaz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1815207"/>
            <a:ext cx="394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شرا</a:t>
            </a:r>
            <a:r>
              <a:rPr lang="fa-IR" sz="2400" b="1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ی</a:t>
            </a:r>
            <a:r>
              <a:rPr lang="fa-IR" sz="2400" b="1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ط </a:t>
            </a:r>
            <a:r>
              <a:rPr lang="fa-IR" sz="2400" b="1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مناسب برای جاعلان</a:t>
            </a:r>
            <a:endParaRPr lang="en-US" sz="2400" b="1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2182505"/>
            <a:ext cx="432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Roya" pitchFamily="2" charset="-78"/>
              </a:rPr>
              <a:t>محروم ماندن مردم از این منبع هدایت</a:t>
            </a:r>
            <a:endParaRPr lang="en-US" sz="2400" b="1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0265" y="273422"/>
            <a:ext cx="322668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5400" b="1" spc="-150" dirty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Farnaz" pitchFamily="2" charset="-78"/>
              </a:rPr>
              <a:t>خلاصه درس</a:t>
            </a:r>
            <a:endParaRPr lang="en-US" sz="5400" b="1" spc="-150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Farnaz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99308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17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109138" y="5805264"/>
            <a:ext cx="792088" cy="792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-48" r="3931" b="5152"/>
          <a:stretch/>
        </p:blipFill>
        <p:spPr>
          <a:xfrm>
            <a:off x="5148064" y="0"/>
            <a:ext cx="399593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35528" y="376780"/>
            <a:ext cx="30963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/>
              <a:t>     جزء 6            سوره مائده </a:t>
            </a:r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وَإِذْ </a:t>
            </a:r>
            <a:r>
              <a:rPr lang="fa-IR" dirty="0"/>
              <a:t>قَالَ مُوسَى لِقَوْمِهِ </a:t>
            </a:r>
            <a:r>
              <a:rPr lang="fa-IR" dirty="0" smtClean="0"/>
              <a:t>يَقَوْمِ </a:t>
            </a:r>
            <a:r>
              <a:rPr lang="fa-IR" dirty="0"/>
              <a:t>اذْكُرُوا نِعْمَةَ اللَّهِ عَلَيْكُمْ إِذْ جَعَلَ فِيكُمْ أَنْبِيَاءَ وَجَعَلَكُمْ مُلُوكًا وَآتَاكُمْ مَا لَمْ يُؤْتِ أَحَدًا مِنَ الْعَالَمِينَ ﴿۲۰﴾ </a:t>
            </a:r>
            <a:r>
              <a:rPr lang="fa-IR" dirty="0" smtClean="0"/>
              <a:t>يَقَوْمِ </a:t>
            </a:r>
            <a:r>
              <a:rPr lang="fa-IR" dirty="0"/>
              <a:t>ادْخُلُوا الْأَرْضَ الْمُقَدَّسَةَ الَّتِي كَتَبَ اللَّهُ لَكُمْ وَلَا تَرْتَدُّوا عَلَى أَدْبَارِكُمْ فَتَنْقَلِبُوا خَاسِرِينَ ﴿۲۱﴾ </a:t>
            </a:r>
            <a:r>
              <a:rPr lang="fa-IR" dirty="0" smtClean="0"/>
              <a:t>قَالُوا </a:t>
            </a:r>
            <a:r>
              <a:rPr lang="fa-IR" dirty="0"/>
              <a:t>يَا مُوسَى إِنَّ فِيهَا قَوْمًا جَبَّارِينَ وَإِنَّا لَنْ نَدْخُلَهَا حَتَّى يَخْرُجُوا مِنْهَا فَإِنْ يَخْرُجُوا مِنْهَا فَإِنَّا دَاخِلُونَ ﴿۲۲﴾ </a:t>
            </a:r>
            <a:r>
              <a:rPr lang="fa-IR" dirty="0" smtClean="0"/>
              <a:t>قَالَ </a:t>
            </a:r>
            <a:r>
              <a:rPr lang="fa-IR" dirty="0"/>
              <a:t>رَجُلَانِ مِنَ الَّذِينَ يَخَافُونَ أَنْعَمَ اللَّهُ عَلَيْهِمَا ادْخُلُوا عَلَيْهِمُ الْبَابَ فَإِذَا دَخَلْتُمُوهُ فَإِنَّكُمْ غَالِبُونَ وَعَلَى اللَّهِ فَتَوَكَّلُوا إِنْ كُنْتُمْ مُؤْمِنِينَ ﴿۲۳﴾ </a:t>
            </a:r>
            <a:r>
              <a:rPr lang="fa-IR" dirty="0" smtClean="0"/>
              <a:t>قَالُوا </a:t>
            </a:r>
            <a:r>
              <a:rPr lang="fa-IR" dirty="0"/>
              <a:t>يَا مُوسَى إِنَّا لَنْ نَدْخُلَهَا أَبَدًا مَا دَامُوا فِيهَا فَاذْهَبْ أَنْتَ وَرَبُّكَ فَقَاتِلَا إِنَّا هَاهُنَا قَاعِدُونَ ﴿۲۴</a:t>
            </a:r>
            <a:r>
              <a:rPr lang="fa-IR" dirty="0" smtClean="0"/>
              <a:t>﴾ </a:t>
            </a:r>
            <a:r>
              <a:rPr lang="fa-IR" dirty="0"/>
              <a:t>قَالَ رَبِّ إِنِّي لَا أَمْلِكُ إِلَّا نَفْسِي وَأَخِي فَافْرُقْ </a:t>
            </a:r>
            <a:r>
              <a:rPr lang="fa-IR" dirty="0" smtClean="0"/>
              <a:t>بَيْنَنَا وَبَيْنَ </a:t>
            </a:r>
            <a:r>
              <a:rPr lang="fa-IR" dirty="0"/>
              <a:t>الْقَوْمِ الْفَاسِقِينَ ﴿۲۵﴾ </a:t>
            </a:r>
            <a:r>
              <a:rPr lang="fa-IR" dirty="0" smtClean="0"/>
              <a:t>قَالَ </a:t>
            </a:r>
            <a:r>
              <a:rPr lang="fa-IR" dirty="0"/>
              <a:t>فَإِنَّهَا مُحَرَّمَةٌ عَلَيْهِمْ أَرْبَعِينَ سَنَةً يَتِيهُونَ فِي الْأَرْضِ فَلَا تَأْسَ </a:t>
            </a:r>
            <a:r>
              <a:rPr lang="fa-IR" dirty="0" smtClean="0"/>
              <a:t> عَلَى </a:t>
            </a:r>
            <a:r>
              <a:rPr lang="fa-IR" dirty="0"/>
              <a:t>الْقَوْمِ الْفَاسِقِينَ </a:t>
            </a:r>
            <a:r>
              <a:rPr lang="fa-IR" dirty="0" smtClean="0"/>
              <a:t>﴿۲۶)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" r="3269" b="4795"/>
          <a:stretch/>
        </p:blipFill>
        <p:spPr>
          <a:xfrm>
            <a:off x="991489" y="25545"/>
            <a:ext cx="417646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453724"/>
            <a:ext cx="35362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/>
              <a:t>        و </a:t>
            </a:r>
            <a:r>
              <a:rPr lang="fa-IR" sz="1600" dirty="0"/>
              <a:t>[ياد كن] زمانى را كه موسى به قوم </a:t>
            </a:r>
            <a:r>
              <a:rPr lang="fa-IR" sz="1600" dirty="0" smtClean="0"/>
              <a:t>             خود </a:t>
            </a:r>
            <a:r>
              <a:rPr lang="fa-IR" sz="1600" dirty="0"/>
              <a:t>گفت اى قوم من نعمت‏ خدا را بر </a:t>
            </a:r>
            <a:r>
              <a:rPr lang="fa-IR" sz="1600" dirty="0" smtClean="0"/>
              <a:t>خود   </a:t>
            </a:r>
            <a:r>
              <a:rPr lang="fa-IR" sz="1600" dirty="0"/>
              <a:t>ياد كنيد آنگاه كه در ميان شما پيامبرانى قرار داد و شما را پادشاهانى ساخت و آنچه را كه به هيچ كس از جهانيان نداده بود به شما داد (</a:t>
            </a:r>
            <a:r>
              <a:rPr lang="fa-IR" sz="1600" dirty="0" smtClean="0"/>
              <a:t>۲۰)اى </a:t>
            </a:r>
            <a:r>
              <a:rPr lang="fa-IR" sz="1600" dirty="0"/>
              <a:t>قوم من به سرزمين مقدسى كه خداوند براى شما مقرر داشته است درآييد و به عقب بازنگرديد كه زيانكار خواهيد شد (۲۱) </a:t>
            </a:r>
            <a:r>
              <a:rPr lang="fa-IR" sz="1600" dirty="0" smtClean="0"/>
              <a:t>گفتند </a:t>
            </a:r>
            <a:r>
              <a:rPr lang="fa-IR" sz="1600" dirty="0"/>
              <a:t>اى موسى در آنجا مردمى زورمندند و تا آنان از آنجا بيرون نروند ما هرگز وارد آن نمى ‏شويم پس اگر از آنجا بيرون بروند ما وارد خواهيم شد (۲۲) </a:t>
            </a:r>
            <a:r>
              <a:rPr lang="fa-IR" sz="1600" dirty="0" smtClean="0"/>
              <a:t>دو </a:t>
            </a:r>
            <a:r>
              <a:rPr lang="fa-IR" sz="1600" dirty="0"/>
              <a:t>مرد از [زمره] كسانى كه [از خدا] مى‏ ترسيدند و خدا به آنان نعمت داده بود گفتند از آن دروازه بر ايشان [بتازيد و] وارد شويد كه اگر از آن درآمديد قطعا پيروز خواهيد شد و اگر مؤمنيد به خدا توكل كنيد (۲۳) </a:t>
            </a:r>
            <a:r>
              <a:rPr lang="fa-IR" sz="1600" dirty="0" smtClean="0"/>
              <a:t>گفتند </a:t>
            </a:r>
            <a:r>
              <a:rPr lang="fa-IR" sz="1600" dirty="0"/>
              <a:t>اى موسى تا وقتى آنان در آن [شهر]ند ما هرگز پاى در آن ننهيم تو و پروردگارت برو[يد] و جنگ كنيد كه ما همين جا مى ‏نشينيم (۲۴) </a:t>
            </a:r>
            <a:r>
              <a:rPr lang="fa-IR" sz="1600" dirty="0" smtClean="0"/>
              <a:t>[</a:t>
            </a:r>
            <a:r>
              <a:rPr lang="fa-IR" sz="1600" dirty="0"/>
              <a:t>موسى] گفت پروردگارا من جز اختيار شخص خود و برادرم را ندارم پس ميان ما و ميان اين قوم نافرمان جدايى بينداز (۲۵) </a:t>
            </a:r>
            <a:r>
              <a:rPr lang="fa-IR" sz="1600" dirty="0" smtClean="0"/>
              <a:t>[</a:t>
            </a:r>
            <a:r>
              <a:rPr lang="fa-IR" sz="1600" dirty="0"/>
              <a:t>خدا به موسى] فرمود [ورود به] آن [سرزمين] چهل سال بر ايشان حرام شد [كه] در بيابان سرگردان </a:t>
            </a:r>
            <a:r>
              <a:rPr lang="fa-IR" sz="1600" dirty="0" smtClean="0"/>
              <a:t>        خواهند </a:t>
            </a:r>
            <a:r>
              <a:rPr lang="fa-IR" sz="1600" dirty="0"/>
              <a:t>بود پس تو بر گروه نافرمانان اندوه </a:t>
            </a:r>
            <a:r>
              <a:rPr lang="fa-IR" sz="1600" dirty="0" smtClean="0"/>
              <a:t>            مخور(۲۶)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365773"/>
            <a:ext cx="1100009" cy="785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Vertical Scroll 13"/>
          <p:cNvSpPr/>
          <p:nvPr/>
        </p:nvSpPr>
        <p:spPr>
          <a:xfrm>
            <a:off x="73641" y="2180204"/>
            <a:ext cx="827584" cy="1667816"/>
          </a:xfrm>
          <a:prstGeom prst="verticalScroll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9967673">
            <a:off x="66207" y="2425749"/>
            <a:ext cx="77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chemeClr val="accent1"/>
                </a:solidFill>
              </a:rPr>
              <a:t>قرائت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080290">
            <a:off x="20258" y="322371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chemeClr val="accent1"/>
                </a:solidFill>
              </a:rPr>
              <a:t>ترجمه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020"/>
            <a:ext cx="971600" cy="856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351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44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0" grpId="0"/>
      <p:bldP spid="14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53"/>
            <a:ext cx="7772400" cy="1470025"/>
          </a:xfrm>
        </p:spPr>
        <p:txBody>
          <a:bodyPr>
            <a:normAutofit/>
          </a:bodyPr>
          <a:lstStyle/>
          <a:p>
            <a:r>
              <a:rPr lang="fa-IR" sz="6000" b="1" dirty="0" smtClean="0">
                <a:solidFill>
                  <a:schemeClr val="accent3">
                    <a:lumMod val="50000"/>
                  </a:schemeClr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درس هفتم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852936"/>
            <a:ext cx="6688832" cy="1752600"/>
          </a:xfrm>
        </p:spPr>
        <p:txBody>
          <a:bodyPr>
            <a:normAutofit/>
          </a:bodyPr>
          <a:lstStyle/>
          <a:p>
            <a:r>
              <a:rPr lang="fa-IR" b="1" dirty="0" smtClean="0"/>
              <a:t>وضعیت فرهنگی،اجتماعی و سیاسی مسلمانان، پس از رسول خدا(ص)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777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>
            <a:normAutofit/>
          </a:bodyPr>
          <a:lstStyle/>
          <a:p>
            <a:r>
              <a:rPr lang="fa-IR" sz="6600" b="1" dirty="0" smtClean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مقدمه ی درس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7632848" cy="2952328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fa-IR" dirty="0" smtClean="0">
                <a:solidFill>
                  <a:schemeClr val="tx1"/>
                </a:solidFill>
              </a:rPr>
              <a:t>     دانستیم که مسئولیت ولایت و حکومت رسول خدا(ص)، پس از ایشان نیز ادامه می یابد براساس تدبیر حکیمانه ی خدا،امیرالمومنین (ع)و امامان معصوم از نسل ایشان جانشینی رسول خدا(ص)را برعده داشتند و از جانب خدا به ولایت و رهبری جامعه برگزیده شدند.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</a:rPr>
              <a:t>    </a:t>
            </a:r>
          </a:p>
          <a:p>
            <a:pPr algn="r"/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    البته پس از رسول خدا(ص) حوادثی پیش آمد که باعث دور افتادن مردم از رهبری و هدایت امامن معصوم(ع)شد. این مسئله شرایط و اوضاع اجتماعی خاصی را در جامعه آن روز پدید آورد.</a:t>
            </a:r>
          </a:p>
          <a:p>
            <a:pPr algn="r"/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  </a:t>
            </a:r>
          </a:p>
          <a:p>
            <a:pPr algn="r"/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    اکنون می خواهیم اوضاع فرهنگی،اجتماعی و سیاسی مسلمانان پس از رسول خدا(ص) و نحوه ی برخورد مسلمانان با ائمه اطهار(ع) را بررسی کنیم.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4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92208"/>
            <a:ext cx="1614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B Roya" pitchFamily="2" charset="-78"/>
              </a:rPr>
              <a:t>سوره آل‌عمران</a:t>
            </a:r>
            <a:endParaRPr lang="en-US" sz="2000" b="1" cap="all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Roya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" y="764704"/>
            <a:ext cx="6742176" cy="21275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" name="aleemran14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4188" y="2906202"/>
            <a:ext cx="424128" cy="424127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 rot="5400000">
            <a:off x="4111982" y="-1055652"/>
            <a:ext cx="648072" cy="2759376"/>
          </a:xfrm>
          <a:prstGeom prst="homePlate">
            <a:avLst>
              <a:gd name="adj" fmla="val 26761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35918" y="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</a:rPr>
              <a:t>تدبر در قرآن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0297" y="3319866"/>
            <a:ext cx="6742176" cy="1569660"/>
          </a:xfrm>
          <a:prstGeom prst="rect">
            <a:avLst/>
          </a:prstGeom>
          <a:solidFill>
            <a:srgbClr val="81754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/>
              <a:t>و محمد نیست، مگر رسولی که پیش از او رسولان دیگری بودند.   </a:t>
            </a:r>
            <a:r>
              <a:rPr lang="en-US" sz="2400" dirty="0" smtClean="0"/>
              <a:t>     </a:t>
            </a:r>
            <a:r>
              <a:rPr lang="fa-IR" sz="2400" dirty="0" smtClean="0"/>
              <a:t>پس اگر او بمیرد یا کشته شود،آیا شما به گذشته(و آیین پیشین خود) باز می گردید؟ و هرکس به گذشته بازگردد، به خدا هیچ گزند و زبانی نرساند و خداوند به زودی سپاسگزاران را پاداش می دهد.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5085184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chemeClr val="accent3">
                    <a:lumMod val="50000"/>
                  </a:schemeClr>
                </a:solidFill>
              </a:rPr>
              <a:t>پرسش:</a:t>
            </a:r>
            <a:endParaRPr lang="fa-IR" dirty="0"/>
          </a:p>
          <a:p>
            <a:pPr algn="r"/>
            <a:r>
              <a:rPr lang="fa-IR" sz="2000" dirty="0" smtClean="0"/>
              <a:t>1-خداوند چه هشداری به مردم زمان پیامبر می دهد؟ </a:t>
            </a:r>
          </a:p>
          <a:p>
            <a:pPr algn="r"/>
            <a:r>
              <a:rPr lang="fa-IR" sz="2000" dirty="0" smtClean="0"/>
              <a:t>2-آیا خطر بازگشت به ارزش های دوران جاهلیت فقط اختصاص به زمان پیامبر دارد؟</a:t>
            </a:r>
          </a:p>
          <a:p>
            <a:pPr algn="r"/>
            <a:r>
              <a:rPr lang="fa-IR" dirty="0" smtClean="0"/>
              <a:t>3</a:t>
            </a:r>
            <a:r>
              <a:rPr lang="fa-IR" sz="2000" dirty="0" smtClean="0"/>
              <a:t>-به نظر شما،سپاسگزاران واقعی نعمت رسالت،در جامعه ی امروزی چه کسانی اند؟</a:t>
            </a:r>
            <a:endParaRPr lang="fa-IR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95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2" grpId="0" animBg="1"/>
      <p:bldP spid="4" grpId="0"/>
      <p:bldP spid="8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ent-Up Arrow 15"/>
          <p:cNvSpPr/>
          <p:nvPr/>
        </p:nvSpPr>
        <p:spPr>
          <a:xfrm rot="5400000" flipV="1">
            <a:off x="2915818" y="3212976"/>
            <a:ext cx="2088232" cy="1368152"/>
          </a:xfrm>
          <a:prstGeom prst="bentUpArrow">
            <a:avLst>
              <a:gd name="adj1" fmla="val 26008"/>
              <a:gd name="adj2" fmla="val 26392"/>
              <a:gd name="adj3" fmla="val 26671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987824" y="404664"/>
            <a:ext cx="302433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Sina" panose="00000700000000000000" pitchFamily="2" charset="-78"/>
              </a:rPr>
              <a:t>پس از رحلت رسول خدا</a:t>
            </a:r>
            <a:r>
              <a:rPr lang="fa-IR" baseline="30000" dirty="0" smtClean="0">
                <a:solidFill>
                  <a:schemeClr val="accent1">
                    <a:lumMod val="50000"/>
                  </a:schemeClr>
                </a:solidFill>
                <a:cs typeface="B Sina" panose="00000700000000000000" pitchFamily="2" charset="-78"/>
              </a:rPr>
              <a:t>(ص)</a:t>
            </a:r>
            <a:endParaRPr lang="en-US" baseline="30000" dirty="0">
              <a:solidFill>
                <a:schemeClr val="accent1">
                  <a:lumMod val="50000"/>
                </a:schemeClr>
              </a:solidFill>
              <a:cs typeface="B Sina" panose="00000700000000000000" pitchFamily="2" charset="-78"/>
            </a:endParaRPr>
          </a:p>
        </p:txBody>
      </p:sp>
      <p:sp>
        <p:nvSpPr>
          <p:cNvPr id="11" name="Bent-Up Arrow 10"/>
          <p:cNvSpPr/>
          <p:nvPr/>
        </p:nvSpPr>
        <p:spPr>
          <a:xfrm rot="5400000">
            <a:off x="4183532" y="1240334"/>
            <a:ext cx="1929064" cy="1728192"/>
          </a:xfrm>
          <a:prstGeom prst="bentUpArrow">
            <a:avLst>
              <a:gd name="adj1" fmla="val 25000"/>
              <a:gd name="adj2" fmla="val 24644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14005" y="2422631"/>
            <a:ext cx="1482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Sina" panose="00000700000000000000" pitchFamily="2" charset="-78"/>
              </a:rPr>
              <a:t>مسیر پیامبر</a:t>
            </a:r>
            <a:endParaRPr lang="en-US" dirty="0">
              <a:cs typeface="B Sina" panose="00000700000000000000" pitchFamily="2" charset="-78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077072"/>
            <a:ext cx="302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/>
              <a:t>.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4087019" y="2492896"/>
            <a:ext cx="5056981" cy="2304256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0" y="4214131"/>
                </a:moveTo>
                <a:lnTo>
                  <a:pt x="0" y="842850"/>
                </a:lnTo>
                <a:cubicBezTo>
                  <a:pt x="0" y="377356"/>
                  <a:pt x="13735" y="3"/>
                  <a:pt x="30679" y="3"/>
                </a:cubicBezTo>
                <a:lnTo>
                  <a:pt x="964803" y="3"/>
                </a:lnTo>
                <a:lnTo>
                  <a:pt x="964803" y="3"/>
                </a:lnTo>
                <a:lnTo>
                  <a:pt x="964803" y="5056978"/>
                </a:lnTo>
                <a:lnTo>
                  <a:pt x="964803" y="5056978"/>
                </a:lnTo>
                <a:lnTo>
                  <a:pt x="30679" y="5056978"/>
                </a:lnTo>
                <a:cubicBezTo>
                  <a:pt x="13735" y="5056978"/>
                  <a:pt x="0" y="4679625"/>
                  <a:pt x="0" y="4214131"/>
                </a:cubicBez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798" tIns="59798" rIns="142240" bIns="59799" numCol="1" spcCol="1270" anchor="ctr" anchorCtr="0">
            <a:noAutofit/>
          </a:bodyPr>
          <a:lstStyle/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a-IR" sz="2000" dirty="0">
                <a:solidFill>
                  <a:schemeClr val="tx1"/>
                </a:solidFill>
                <a:cs typeface="B Roya" panose="00000400000000000000" pitchFamily="2" charset="-78"/>
              </a:rPr>
              <a:t>رهبری امت از این مسیرخارج شد </a:t>
            </a:r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a-IR" sz="2000" dirty="0">
              <a:solidFill>
                <a:schemeClr val="tx1"/>
              </a:solidFill>
              <a:cs typeface="B Roya" panose="00000400000000000000" pitchFamily="2" charset="-78"/>
            </a:endParaRPr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a-IR" sz="2000" dirty="0" smtClean="0">
                <a:solidFill>
                  <a:schemeClr val="tx1"/>
                </a:solidFill>
                <a:cs typeface="B Roya" panose="00000400000000000000" pitchFamily="2" charset="-78"/>
              </a:rPr>
              <a:t> </a:t>
            </a:r>
            <a:r>
              <a:rPr lang="fa-IR" sz="2000" dirty="0">
                <a:solidFill>
                  <a:schemeClr val="tx1"/>
                </a:solidFill>
                <a:cs typeface="B Roya" panose="00000400000000000000" pitchFamily="2" charset="-78"/>
              </a:rPr>
              <a:t>نظام حکومت اسلامی بر مبنای((امامت)) </a:t>
            </a:r>
            <a:r>
              <a:rPr lang="fa-IR" sz="2000" dirty="0" smtClean="0">
                <a:solidFill>
                  <a:schemeClr val="tx1"/>
                </a:solidFill>
                <a:cs typeface="B Roya" panose="00000400000000000000" pitchFamily="2" charset="-78"/>
              </a:rPr>
              <a:t> تحقق </a:t>
            </a:r>
            <a:r>
              <a:rPr lang="fa-IR" sz="2000" dirty="0">
                <a:solidFill>
                  <a:schemeClr val="tx1"/>
                </a:solidFill>
                <a:cs typeface="B Roya" panose="00000400000000000000" pitchFamily="2" charset="-78"/>
              </a:rPr>
              <a:t>نیافت    </a:t>
            </a:r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a-IR" sz="2000" dirty="0">
              <a:solidFill>
                <a:schemeClr val="tx1"/>
              </a:solidFill>
              <a:cs typeface="B Roya" panose="00000400000000000000" pitchFamily="2" charset="-78"/>
            </a:endParaRPr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a-IR" sz="2000" dirty="0" smtClean="0">
                <a:solidFill>
                  <a:schemeClr val="tx1"/>
                </a:solidFill>
                <a:cs typeface="B Roya" panose="00000400000000000000" pitchFamily="2" charset="-78"/>
              </a:rPr>
              <a:t> امامان </a:t>
            </a:r>
            <a:r>
              <a:rPr lang="fa-IR" sz="2000" dirty="0">
                <a:solidFill>
                  <a:schemeClr val="tx1"/>
                </a:solidFill>
                <a:cs typeface="B Roya" panose="00000400000000000000" pitchFamily="2" charset="-78"/>
              </a:rPr>
              <a:t>معصوم(ع)فاقد قدرت و امکانات لازم </a:t>
            </a:r>
            <a:r>
              <a:rPr lang="fa-IR" sz="2000" dirty="0" smtClean="0">
                <a:solidFill>
                  <a:schemeClr val="tx1"/>
                </a:solidFill>
                <a:cs typeface="B Roya" panose="00000400000000000000" pitchFamily="2" charset="-78"/>
              </a:rPr>
              <a:t>برای</a:t>
            </a:r>
          </a:p>
          <a:p>
            <a:pPr marL="0" lvl="1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a-IR" sz="2000" dirty="0">
                <a:solidFill>
                  <a:schemeClr val="tx1"/>
                </a:solidFill>
                <a:cs typeface="B Roya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tx1"/>
                </a:solidFill>
                <a:cs typeface="B Roya" panose="00000400000000000000" pitchFamily="2" charset="-78"/>
              </a:rPr>
              <a:t>   اجرای </a:t>
            </a:r>
            <a:r>
              <a:rPr lang="fa-IR" sz="2000" dirty="0">
                <a:solidFill>
                  <a:schemeClr val="tx1"/>
                </a:solidFill>
                <a:cs typeface="B Roya" panose="00000400000000000000" pitchFamily="2" charset="-78"/>
              </a:rPr>
              <a:t>همه جانبه ی مسئولیت های خود بودند</a:t>
            </a:r>
          </a:p>
        </p:txBody>
      </p:sp>
      <p:sp>
        <p:nvSpPr>
          <p:cNvPr id="15" name="Freeform 14"/>
          <p:cNvSpPr/>
          <p:nvPr/>
        </p:nvSpPr>
        <p:spPr>
          <a:xfrm>
            <a:off x="-52931" y="4077072"/>
            <a:ext cx="3328789" cy="2232250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0" y="4214131"/>
                </a:moveTo>
                <a:lnTo>
                  <a:pt x="0" y="842850"/>
                </a:lnTo>
                <a:cubicBezTo>
                  <a:pt x="0" y="377356"/>
                  <a:pt x="13735" y="3"/>
                  <a:pt x="30679" y="3"/>
                </a:cubicBezTo>
                <a:lnTo>
                  <a:pt x="964803" y="3"/>
                </a:lnTo>
                <a:lnTo>
                  <a:pt x="964803" y="3"/>
                </a:lnTo>
                <a:lnTo>
                  <a:pt x="964803" y="5056978"/>
                </a:lnTo>
                <a:lnTo>
                  <a:pt x="964803" y="5056978"/>
                </a:lnTo>
                <a:lnTo>
                  <a:pt x="30679" y="5056978"/>
                </a:lnTo>
                <a:cubicBezTo>
                  <a:pt x="13735" y="5056978"/>
                  <a:pt x="0" y="4679625"/>
                  <a:pt x="0" y="4214131"/>
                </a:cubicBez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798" tIns="59798" rIns="142240" bIns="59799" numCol="1" spcCol="1270" anchor="ctr" anchorCtr="0">
            <a:noAutofit/>
          </a:bodyPr>
          <a:lstStyle/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a-IR" sz="2000" dirty="0" smtClean="0">
                <a:solidFill>
                  <a:schemeClr val="tx1"/>
                </a:solidFill>
                <a:cs typeface="B Roya" panose="00000400000000000000" pitchFamily="2" charset="-78"/>
              </a:rPr>
              <a:t>بعد </a:t>
            </a:r>
            <a:r>
              <a:rPr lang="fa-IR" sz="2000" dirty="0">
                <a:solidFill>
                  <a:schemeClr val="tx1"/>
                </a:solidFill>
                <a:cs typeface="B Roya" panose="00000400000000000000" pitchFamily="2" charset="-78"/>
              </a:rPr>
              <a:t>از مدت کوتاهی حکومت به دست بنی امیه افتاد کسی که سرسختانه با پیامبر(ص) سر جنگ داشت.  </a:t>
            </a:r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a-IR" sz="2000" dirty="0">
              <a:solidFill>
                <a:schemeClr val="tx1"/>
              </a:solidFill>
              <a:cs typeface="B Roya" panose="00000400000000000000" pitchFamily="2" charset="-78"/>
            </a:endParaRPr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a-IR" sz="2000" dirty="0" smtClean="0">
                <a:solidFill>
                  <a:schemeClr val="tx1"/>
                </a:solidFill>
                <a:cs typeface="B Roya" panose="00000400000000000000" pitchFamily="2" charset="-78"/>
              </a:rPr>
              <a:t>خلافت </a:t>
            </a:r>
            <a:r>
              <a:rPr lang="fa-IR" sz="2000" dirty="0">
                <a:solidFill>
                  <a:schemeClr val="tx1"/>
                </a:solidFill>
                <a:cs typeface="B Roya" panose="00000400000000000000" pitchFamily="2" charset="-78"/>
              </a:rPr>
              <a:t>رسول خدا(ص) به حکومت سلطنتی تبدیل شد</a:t>
            </a:r>
          </a:p>
        </p:txBody>
      </p:sp>
    </p:spTree>
    <p:extLst>
      <p:ext uri="{BB962C8B-B14F-4D97-AF65-F5344CB8AC3E}">
        <p14:creationId xmlns:p14="http://schemas.microsoft.com/office/powerpoint/2010/main" val="66092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11" grpId="0" animBg="1"/>
      <p:bldP spid="13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827085" y="1700824"/>
            <a:ext cx="1039018" cy="1431848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5240" tIns="534749" rIns="15240" bIns="534749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ابوسفیان</a:t>
            </a:r>
            <a:endParaRPr 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447773" y="1700824"/>
            <a:ext cx="5056981" cy="964804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0" y="4214131"/>
                </a:moveTo>
                <a:lnTo>
                  <a:pt x="0" y="842850"/>
                </a:lnTo>
                <a:cubicBezTo>
                  <a:pt x="0" y="377356"/>
                  <a:pt x="13735" y="3"/>
                  <a:pt x="30679" y="3"/>
                </a:cubicBezTo>
                <a:lnTo>
                  <a:pt x="964803" y="3"/>
                </a:lnTo>
                <a:lnTo>
                  <a:pt x="964803" y="3"/>
                </a:lnTo>
                <a:lnTo>
                  <a:pt x="964803" y="5056978"/>
                </a:lnTo>
                <a:lnTo>
                  <a:pt x="964803" y="5056978"/>
                </a:lnTo>
                <a:lnTo>
                  <a:pt x="30679" y="5056978"/>
                </a:lnTo>
                <a:cubicBezTo>
                  <a:pt x="13735" y="5056978"/>
                  <a:pt x="0" y="4679625"/>
                  <a:pt x="0" y="42141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798" tIns="59798" rIns="142240" bIns="59799" numCol="1" spcCol="1270" anchor="ctr" anchorCtr="0">
            <a:noAutofit/>
          </a:bodyPr>
          <a:lstStyle/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a-IR" sz="2000" kern="1200" dirty="0" smtClean="0">
                <a:solidFill>
                  <a:schemeClr val="bg1"/>
                </a:solidFill>
                <a:cs typeface="B Roya" panose="00000400000000000000" pitchFamily="2" charset="-78"/>
              </a:rPr>
              <a:t>رهبر مشرکان در زمان جاهلیت</a:t>
            </a:r>
            <a:endParaRPr lang="en-US" sz="2000" kern="1200" dirty="0">
              <a:solidFill>
                <a:schemeClr val="bg1"/>
              </a:solidFill>
              <a:cs typeface="B Roya" panose="00000400000000000000" pitchFamily="2" charset="-78"/>
            </a:endParaRPr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a-IR" sz="2000" kern="1200" dirty="0" smtClean="0">
                <a:solidFill>
                  <a:schemeClr val="bg1"/>
                </a:solidFill>
                <a:cs typeface="B Roya" panose="00000400000000000000" pitchFamily="2" charset="-78"/>
              </a:rPr>
              <a:t>اسلام ظاهری پس از فتح مکه</a:t>
            </a:r>
            <a:endParaRPr lang="en-US" sz="2000" kern="1200" dirty="0">
              <a:solidFill>
                <a:schemeClr val="bg1"/>
              </a:solidFill>
              <a:cs typeface="B Roya" panose="00000400000000000000" pitchFamily="2" charset="-7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796249" y="3263846"/>
            <a:ext cx="1039018" cy="1461298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5240" tIns="534749" rIns="15240" bIns="534749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معاویه</a:t>
            </a:r>
            <a:endParaRPr 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447772" y="3263399"/>
            <a:ext cx="5056982" cy="964803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0" y="4214131"/>
                </a:moveTo>
                <a:lnTo>
                  <a:pt x="0" y="842850"/>
                </a:lnTo>
                <a:cubicBezTo>
                  <a:pt x="0" y="377356"/>
                  <a:pt x="13735" y="3"/>
                  <a:pt x="30679" y="3"/>
                </a:cubicBezTo>
                <a:lnTo>
                  <a:pt x="964803" y="3"/>
                </a:lnTo>
                <a:lnTo>
                  <a:pt x="964803" y="3"/>
                </a:lnTo>
                <a:lnTo>
                  <a:pt x="964803" y="5056978"/>
                </a:lnTo>
                <a:lnTo>
                  <a:pt x="964803" y="5056978"/>
                </a:lnTo>
                <a:lnTo>
                  <a:pt x="30679" y="5056978"/>
                </a:lnTo>
                <a:cubicBezTo>
                  <a:pt x="13735" y="5056978"/>
                  <a:pt x="0" y="4679625"/>
                  <a:pt x="0" y="42141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799" tIns="59798" rIns="142240" bIns="59798" numCol="1" spcCol="1270" anchor="ctr" anchorCtr="0">
            <a:noAutofit/>
          </a:bodyPr>
          <a:lstStyle/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a-IR" sz="2000" kern="1200" dirty="0" smtClean="0">
                <a:solidFill>
                  <a:schemeClr val="bg1"/>
                </a:solidFill>
                <a:cs typeface="B Roya" panose="00000400000000000000" pitchFamily="2" charset="-78"/>
              </a:rPr>
              <a:t>راه اندازی جنگ صفین بر علیه امام علی (ع)</a:t>
            </a:r>
            <a:endParaRPr lang="en-US" sz="2000" kern="1200" dirty="0">
              <a:solidFill>
                <a:schemeClr val="bg1"/>
              </a:solidFill>
              <a:cs typeface="B Roya" panose="00000400000000000000" pitchFamily="2" charset="-78"/>
            </a:endParaRPr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a-IR" sz="2000" kern="1200" dirty="0" smtClean="0">
                <a:solidFill>
                  <a:schemeClr val="bg1"/>
                </a:solidFill>
                <a:cs typeface="B Roya" panose="00000400000000000000" pitchFamily="2" charset="-78"/>
              </a:rPr>
              <a:t>تبدیل خلافت پیامبر (ص) به سلطنت</a:t>
            </a:r>
            <a:endParaRPr lang="en-US" sz="2000" kern="1200" dirty="0">
              <a:solidFill>
                <a:schemeClr val="bg1"/>
              </a:solidFill>
              <a:cs typeface="B Roya" panose="00000400000000000000" pitchFamily="2" charset="-78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786929" y="4643983"/>
            <a:ext cx="1039018" cy="1484312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5240" tIns="534749" rIns="15240" bIns="534749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یزید</a:t>
            </a:r>
            <a:endParaRPr 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47773" y="4651558"/>
            <a:ext cx="5056981" cy="964803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0" y="4214131"/>
                </a:moveTo>
                <a:lnTo>
                  <a:pt x="0" y="842850"/>
                </a:lnTo>
                <a:cubicBezTo>
                  <a:pt x="0" y="377356"/>
                  <a:pt x="13735" y="3"/>
                  <a:pt x="30679" y="3"/>
                </a:cubicBezTo>
                <a:lnTo>
                  <a:pt x="964803" y="3"/>
                </a:lnTo>
                <a:lnTo>
                  <a:pt x="964803" y="3"/>
                </a:lnTo>
                <a:lnTo>
                  <a:pt x="964803" y="5056978"/>
                </a:lnTo>
                <a:lnTo>
                  <a:pt x="964803" y="5056978"/>
                </a:lnTo>
                <a:lnTo>
                  <a:pt x="30679" y="5056978"/>
                </a:lnTo>
                <a:cubicBezTo>
                  <a:pt x="13735" y="5056978"/>
                  <a:pt x="0" y="4679625"/>
                  <a:pt x="0" y="42141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798" tIns="59798" rIns="142240" bIns="59798" numCol="1" spcCol="1270" anchor="ctr" anchorCtr="0">
            <a:noAutofit/>
          </a:bodyPr>
          <a:lstStyle/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a-IR" sz="2000" kern="1200" dirty="0" smtClean="0">
                <a:solidFill>
                  <a:schemeClr val="bg1"/>
                </a:solidFill>
                <a:cs typeface="B Roya" panose="00000400000000000000" pitchFamily="2" charset="-78"/>
              </a:rPr>
              <a:t>انجام علنی همه ی کارهای زشت و ناپسند</a:t>
            </a:r>
            <a:endParaRPr lang="en-US" sz="2000" kern="1200" dirty="0">
              <a:solidFill>
                <a:schemeClr val="bg1"/>
              </a:solidFill>
              <a:cs typeface="B Roya" panose="00000400000000000000" pitchFamily="2" charset="-78"/>
            </a:endParaRPr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a-IR" sz="2000" kern="1200" dirty="0" smtClean="0">
                <a:solidFill>
                  <a:schemeClr val="bg1"/>
                </a:solidFill>
                <a:cs typeface="B Roya" panose="00000400000000000000" pitchFamily="2" charset="-78"/>
              </a:rPr>
              <a:t>به شهادت رساندن امام حسین(ع) و یارانش</a:t>
            </a:r>
            <a:endParaRPr lang="en-US" sz="2000" kern="1200" dirty="0">
              <a:solidFill>
                <a:schemeClr val="bg1"/>
              </a:solidFill>
              <a:cs typeface="B Roya" panose="00000400000000000000" pitchFamily="2" charset="-78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6504754" y="332656"/>
            <a:ext cx="1656184" cy="1656184"/>
          </a:xfrm>
          <a:prstGeom prst="diamon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ehr" panose="00000700000000000000" pitchFamily="2" charset="-78"/>
              </a:rPr>
              <a:t>بنی امیه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eh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360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rot="5400000">
            <a:off x="7440276" y="-1055652"/>
            <a:ext cx="648072" cy="2759376"/>
          </a:xfrm>
          <a:prstGeom prst="homePlate">
            <a:avLst>
              <a:gd name="adj" fmla="val 26761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65649" y="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</a:rPr>
              <a:t>فعالیت کلاسی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5" y="824442"/>
            <a:ext cx="813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/>
              <a:t>با همفکری دوستلن خود بگویید</a:t>
            </a:r>
            <a:r>
              <a:rPr lang="fa-IR" dirty="0"/>
              <a:t> </a:t>
            </a:r>
            <a:r>
              <a:rPr lang="fa-IR" dirty="0" smtClean="0"/>
              <a:t>چه عواملی باعث شد که بعد از گذشت پنچاه سال از وفات پیامبر(ص)،    نوه ی ایشان یعنی امام حسین (ع) این گونه توسط امت پیامبر(ص) به شهادت برسد؟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59405" y="1483043"/>
            <a:ext cx="532924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cs typeface="B Titr" panose="00000700000000000000" pitchFamily="2" charset="-78"/>
              </a:rPr>
              <a:t>پيش بيني اميرالمؤمنين(ع)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6" name="Pentagon 9"/>
          <p:cNvSpPr/>
          <p:nvPr/>
        </p:nvSpPr>
        <p:spPr>
          <a:xfrm flipH="1">
            <a:off x="982069" y="2182377"/>
            <a:ext cx="7286676" cy="958591"/>
          </a:xfrm>
          <a:prstGeom prst="downArrowCallout">
            <a:avLst>
              <a:gd name="adj1" fmla="val 215346"/>
              <a:gd name="adj2" fmla="val 107673"/>
              <a:gd name="adj3" fmla="val 51140"/>
              <a:gd name="adj4" fmla="val 479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B Roya" pitchFamily="2" charset="-78"/>
              </a:rPr>
              <a:t>براساس تعليمات پيامبر(ص)</a:t>
            </a:r>
            <a:r>
              <a:rPr lang="fa-IR" sz="24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B Roya" pitchFamily="2" charset="-78"/>
              </a:rPr>
              <a:t> و </a:t>
            </a:r>
            <a:r>
              <a:rPr lang="fa-IR" sz="24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B Roya" pitchFamily="2" charset="-78"/>
              </a:rPr>
              <a:t>مشاهده نحوه عمل مسلمين پس از رحلت پيامبر(ص)</a:t>
            </a:r>
            <a:endParaRPr lang="en-US" sz="2400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 Roya" pitchFamily="2" charset="-78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982070" y="2794835"/>
            <a:ext cx="3655344" cy="695322"/>
          </a:xfrm>
          <a:prstGeom prst="homePlate">
            <a:avLst>
              <a:gd name="adj" fmla="val 106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</a:rPr>
              <a:t>ضعف و سستی امت در دفاع از حق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625407" y="2621907"/>
            <a:ext cx="3643338" cy="1038122"/>
          </a:xfrm>
          <a:prstGeom prst="leftArrow">
            <a:avLst>
              <a:gd name="adj1" fmla="val 50000"/>
              <a:gd name="adj2" fmla="val 106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</a:rPr>
              <a:t>نتیجه ی حکومت بنی امیه: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2773375" y="3154074"/>
            <a:ext cx="3728077" cy="874947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</a:rPr>
              <a:t>پیروزی  شامیان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7748" y="4242942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/>
              <a:t>پیروی و فرمانبرداری کامل آنها از معاویه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24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smtClean="0"/>
              <a:t>در مسیر خود(باطل)متحدند درحالیکه  مسلمانان در راه حق تفرقه دارند </a:t>
            </a:r>
            <a:endParaRPr lang="en-US" sz="24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5615677" y="3356992"/>
            <a:ext cx="3204795" cy="6720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</a:rPr>
              <a:t>مهمترین ویژگی حکومت  بنی امیه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Folded Corner 19"/>
          <p:cNvSpPr/>
          <p:nvPr/>
        </p:nvSpPr>
        <p:spPr>
          <a:xfrm>
            <a:off x="6891120" y="4569443"/>
            <a:ext cx="1785950" cy="648072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a-I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B Roya" pitchFamily="2" charset="-78"/>
              </a:rPr>
              <a:t>حلال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cs typeface="B Roya" pitchFamily="2" charset="-78"/>
            </a:endParaRPr>
          </a:p>
        </p:txBody>
      </p:sp>
      <p:sp>
        <p:nvSpPr>
          <p:cNvPr id="21" name="Folded Corner 20"/>
          <p:cNvSpPr/>
          <p:nvPr/>
        </p:nvSpPr>
        <p:spPr>
          <a:xfrm>
            <a:off x="6876487" y="5466866"/>
            <a:ext cx="1785950" cy="71438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a-I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B Roya" pitchFamily="2" charset="-78"/>
              </a:rPr>
              <a:t>حرام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cs typeface="B Roya" pitchFamily="2" charset="-78"/>
            </a:endParaRPr>
          </a:p>
        </p:txBody>
      </p:sp>
      <p:sp>
        <p:nvSpPr>
          <p:cNvPr id="22" name="Curved Right Arrow 21"/>
          <p:cNvSpPr/>
          <p:nvPr/>
        </p:nvSpPr>
        <p:spPr>
          <a:xfrm>
            <a:off x="6615616" y="4861319"/>
            <a:ext cx="500066" cy="1071570"/>
          </a:xfrm>
          <a:prstGeom prst="curvedRightArrow">
            <a:avLst>
              <a:gd name="adj1" fmla="val 25000"/>
              <a:gd name="adj2" fmla="val 65406"/>
              <a:gd name="adj3" fmla="val 25000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Curved Right Arrow 22"/>
          <p:cNvSpPr/>
          <p:nvPr/>
        </p:nvSpPr>
        <p:spPr>
          <a:xfrm flipH="1" flipV="1">
            <a:off x="8427037" y="4861319"/>
            <a:ext cx="500066" cy="1071570"/>
          </a:xfrm>
          <a:prstGeom prst="curvedRightArrow">
            <a:avLst>
              <a:gd name="adj1" fmla="val 25000"/>
              <a:gd name="adj2" fmla="val 65406"/>
              <a:gd name="adj3" fmla="val 25000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Down Arrow Callout 24"/>
          <p:cNvSpPr/>
          <p:nvPr/>
        </p:nvSpPr>
        <p:spPr>
          <a:xfrm>
            <a:off x="1979712" y="4047691"/>
            <a:ext cx="1143008" cy="1214446"/>
          </a:xfrm>
          <a:prstGeom prst="downArrowCallout">
            <a:avLst>
              <a:gd name="adj1" fmla="val 28185"/>
              <a:gd name="adj2" fmla="val 27786"/>
              <a:gd name="adj3" fmla="val 21418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latin typeface="+mj-lt"/>
                <a:cs typeface="B Roya" pitchFamily="2" charset="-78"/>
              </a:rPr>
              <a:t>دنيا مي‌خواهد</a:t>
            </a:r>
            <a:endParaRPr lang="en-US" sz="2400" b="1" dirty="0">
              <a:latin typeface="+mj-lt"/>
              <a:cs typeface="B Roya" pitchFamily="2" charset="-78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628708" y="3356993"/>
            <a:ext cx="3061393" cy="6906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</a:rPr>
              <a:t>حکومتشان دو دسته میشود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" name="Down Arrow Callout 26"/>
          <p:cNvSpPr/>
          <p:nvPr/>
        </p:nvSpPr>
        <p:spPr>
          <a:xfrm>
            <a:off x="779821" y="4044319"/>
            <a:ext cx="1143008" cy="1214446"/>
          </a:xfrm>
          <a:prstGeom prst="downArrowCallout">
            <a:avLst>
              <a:gd name="adj1" fmla="val 28185"/>
              <a:gd name="adj2" fmla="val 27786"/>
              <a:gd name="adj3" fmla="val 21418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latin typeface="+mj-lt"/>
                <a:cs typeface="B Roya" pitchFamily="2" charset="-78"/>
              </a:rPr>
              <a:t>آخرت مي‌خواهد</a:t>
            </a:r>
            <a:endParaRPr lang="en-US" sz="2400" b="1" dirty="0">
              <a:latin typeface="+mj-lt"/>
              <a:cs typeface="B Roya" pitchFamily="2" charset="-78"/>
            </a:endParaRPr>
          </a:p>
        </p:txBody>
      </p:sp>
      <p:sp>
        <p:nvSpPr>
          <p:cNvPr id="28" name="Smiley Face 27"/>
          <p:cNvSpPr/>
          <p:nvPr/>
        </p:nvSpPr>
        <p:spPr>
          <a:xfrm>
            <a:off x="859392" y="5262137"/>
            <a:ext cx="983866" cy="839113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iley Face 28"/>
          <p:cNvSpPr/>
          <p:nvPr/>
        </p:nvSpPr>
        <p:spPr>
          <a:xfrm>
            <a:off x="2059283" y="5262137"/>
            <a:ext cx="983866" cy="839113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4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9" grpId="0"/>
      <p:bldP spid="6" grpId="0" animBg="1"/>
      <p:bldP spid="11" grpId="0" animBg="1"/>
      <p:bldP spid="12" grpId="0" animBg="1"/>
      <p:bldP spid="14" grpId="0" animBg="1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004048" y="2420887"/>
            <a:ext cx="2261782" cy="904714"/>
          </a:xfrm>
          <a:custGeom>
            <a:avLst/>
            <a:gdLst>
              <a:gd name="connsiteX0" fmla="*/ 0 w 2261782"/>
              <a:gd name="connsiteY0" fmla="*/ 0 h 904713"/>
              <a:gd name="connsiteX1" fmla="*/ 1809426 w 2261782"/>
              <a:gd name="connsiteY1" fmla="*/ 0 h 904713"/>
              <a:gd name="connsiteX2" fmla="*/ 2261782 w 2261782"/>
              <a:gd name="connsiteY2" fmla="*/ 452357 h 904713"/>
              <a:gd name="connsiteX3" fmla="*/ 1809426 w 2261782"/>
              <a:gd name="connsiteY3" fmla="*/ 904713 h 904713"/>
              <a:gd name="connsiteX4" fmla="*/ 0 w 2261782"/>
              <a:gd name="connsiteY4" fmla="*/ 904713 h 904713"/>
              <a:gd name="connsiteX5" fmla="*/ 452357 w 2261782"/>
              <a:gd name="connsiteY5" fmla="*/ 452357 h 904713"/>
              <a:gd name="connsiteX6" fmla="*/ 0 w 2261782"/>
              <a:gd name="connsiteY6" fmla="*/ 0 h 90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1782" h="904713">
                <a:moveTo>
                  <a:pt x="2261782" y="904712"/>
                </a:moveTo>
                <a:lnTo>
                  <a:pt x="452356" y="904712"/>
                </a:lnTo>
                <a:lnTo>
                  <a:pt x="0" y="452356"/>
                </a:lnTo>
                <a:lnTo>
                  <a:pt x="452356" y="1"/>
                </a:lnTo>
                <a:lnTo>
                  <a:pt x="2261782" y="1"/>
                </a:lnTo>
                <a:lnTo>
                  <a:pt x="1809425" y="452356"/>
                </a:lnTo>
                <a:lnTo>
                  <a:pt x="2261782" y="904712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73692" tIns="21336" rIns="516365" bIns="2133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b="1" kern="1200" dirty="0" smtClean="0">
                <a:cs typeface="B Roya" panose="00000400000000000000" pitchFamily="2" charset="-78"/>
              </a:rPr>
              <a:t>به دست آوردن حکومت به نام ائمه</a:t>
            </a:r>
            <a:endParaRPr lang="en-US" sz="1600" b="1" kern="1200" dirty="0">
              <a:cs typeface="B Roya" panose="00000400000000000000" pitchFamily="2" charset="-78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203848" y="2420887"/>
            <a:ext cx="2261782" cy="904714"/>
          </a:xfrm>
          <a:custGeom>
            <a:avLst/>
            <a:gdLst>
              <a:gd name="connsiteX0" fmla="*/ 0 w 2261782"/>
              <a:gd name="connsiteY0" fmla="*/ 0 h 904713"/>
              <a:gd name="connsiteX1" fmla="*/ 1809426 w 2261782"/>
              <a:gd name="connsiteY1" fmla="*/ 0 h 904713"/>
              <a:gd name="connsiteX2" fmla="*/ 2261782 w 2261782"/>
              <a:gd name="connsiteY2" fmla="*/ 452357 h 904713"/>
              <a:gd name="connsiteX3" fmla="*/ 1809426 w 2261782"/>
              <a:gd name="connsiteY3" fmla="*/ 904713 h 904713"/>
              <a:gd name="connsiteX4" fmla="*/ 0 w 2261782"/>
              <a:gd name="connsiteY4" fmla="*/ 904713 h 904713"/>
              <a:gd name="connsiteX5" fmla="*/ 452357 w 2261782"/>
              <a:gd name="connsiteY5" fmla="*/ 452357 h 904713"/>
              <a:gd name="connsiteX6" fmla="*/ 0 w 2261782"/>
              <a:gd name="connsiteY6" fmla="*/ 0 h 90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1782" h="904713">
                <a:moveTo>
                  <a:pt x="2261782" y="904712"/>
                </a:moveTo>
                <a:lnTo>
                  <a:pt x="452356" y="904712"/>
                </a:lnTo>
                <a:lnTo>
                  <a:pt x="0" y="452356"/>
                </a:lnTo>
                <a:lnTo>
                  <a:pt x="452356" y="1"/>
                </a:lnTo>
                <a:lnTo>
                  <a:pt x="2261782" y="1"/>
                </a:lnTo>
                <a:lnTo>
                  <a:pt x="1809425" y="452356"/>
                </a:lnTo>
                <a:lnTo>
                  <a:pt x="2261782" y="904712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73692" tIns="21336" rIns="516365" bIns="2133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b="1" kern="1200" dirty="0" smtClean="0">
                <a:cs typeface="B Roya" panose="00000400000000000000" pitchFamily="2" charset="-78"/>
              </a:rPr>
              <a:t>ادامه روش </a:t>
            </a:r>
            <a:r>
              <a:rPr lang="fa-IR" sz="1600" b="1" kern="1200" dirty="0" smtClean="0">
                <a:cs typeface="B Roya" panose="00000400000000000000" pitchFamily="2" charset="-78"/>
              </a:rPr>
              <a:t>سلطنتی </a:t>
            </a:r>
            <a:r>
              <a:rPr lang="fa-IR" sz="1600" b="1" kern="1200" dirty="0" smtClean="0">
                <a:cs typeface="B Roya" panose="00000400000000000000" pitchFamily="2" charset="-78"/>
              </a:rPr>
              <a:t>بنی امیه</a:t>
            </a:r>
            <a:endParaRPr lang="en-US" sz="1600" b="1" kern="1200" dirty="0">
              <a:cs typeface="B Roya" panose="000004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9511" y="1692540"/>
            <a:ext cx="3024337" cy="236141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73692" tIns="21337" rIns="516365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b="1" kern="1200" dirty="0" smtClean="0">
                <a:cs typeface="B Roya" panose="00000400000000000000" pitchFamily="2" charset="-78"/>
              </a:rPr>
              <a:t>ظلم و ستم به اهل بیت(ع) به بهانه ی عموزادگی </a:t>
            </a:r>
            <a:endParaRPr lang="en-US" sz="2000" b="1" kern="1200" dirty="0">
              <a:cs typeface="B Roya" panose="00000400000000000000" pitchFamily="2" charset="-78"/>
            </a:endParaRPr>
          </a:p>
        </p:txBody>
      </p:sp>
      <p:sp>
        <p:nvSpPr>
          <p:cNvPr id="2" name="Left Arrow Callout 1"/>
          <p:cNvSpPr/>
          <p:nvPr/>
        </p:nvSpPr>
        <p:spPr>
          <a:xfrm>
            <a:off x="6998973" y="2420887"/>
            <a:ext cx="1985388" cy="904715"/>
          </a:xfrm>
          <a:prstGeom prst="leftArrowCallout">
            <a:avLst>
              <a:gd name="adj1" fmla="val 50000"/>
              <a:gd name="adj2" fmla="val 25000"/>
              <a:gd name="adj3" fmla="val 25000"/>
              <a:gd name="adj4" fmla="val 9215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بنی امیه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t Arrow Callout 8"/>
          <p:cNvSpPr/>
          <p:nvPr/>
        </p:nvSpPr>
        <p:spPr>
          <a:xfrm>
            <a:off x="6992948" y="2420887"/>
            <a:ext cx="1985388" cy="904715"/>
          </a:xfrm>
          <a:prstGeom prst="leftArrowCallout">
            <a:avLst>
              <a:gd name="adj1" fmla="val 50000"/>
              <a:gd name="adj2" fmla="val 25000"/>
              <a:gd name="adj3" fmla="val 25000"/>
              <a:gd name="adj4" fmla="val 9215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بنی عباس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23401" y="404664"/>
            <a:ext cx="532924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cs typeface="B Titr" panose="00000700000000000000" pitchFamily="2" charset="-78"/>
              </a:rPr>
              <a:t>شیوه ی حکومت داری بنی عباس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156503" y="4725144"/>
            <a:ext cx="2592288" cy="1368152"/>
          </a:xfrm>
          <a:prstGeom prst="leftArrow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میراث پیامبر(ص)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6-Point Star 12"/>
          <p:cNvSpPr/>
          <p:nvPr/>
        </p:nvSpPr>
        <p:spPr>
          <a:xfrm>
            <a:off x="3923928" y="4188928"/>
            <a:ext cx="1893445" cy="1368152"/>
          </a:xfrm>
          <a:prstGeom prst="star6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63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قرآن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6-Point Star 13"/>
          <p:cNvSpPr/>
          <p:nvPr/>
        </p:nvSpPr>
        <p:spPr>
          <a:xfrm rot="738994">
            <a:off x="3688020" y="5285158"/>
            <a:ext cx="1893445" cy="1368152"/>
          </a:xfrm>
          <a:prstGeom prst="star6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63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اهل بیت(ع)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791253" y="5015098"/>
            <a:ext cx="2664296" cy="788244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 جا ماندن دین اسلام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26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animBg="1"/>
      <p:bldP spid="9" grpId="0" animBg="1"/>
      <p:bldP spid="5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19952</TotalTime>
  <Words>1193</Words>
  <Application>Microsoft Office PowerPoint</Application>
  <PresentationFormat>On-screen Show (4:3)</PresentationFormat>
  <Paragraphs>118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Arabic Typesetting</vt:lpstr>
      <vt:lpstr>B Titr</vt:lpstr>
      <vt:lpstr>B Mitra</vt:lpstr>
      <vt:lpstr>B Roya</vt:lpstr>
      <vt:lpstr>B Yekan</vt:lpstr>
      <vt:lpstr>Calibri</vt:lpstr>
      <vt:lpstr>Wingdings</vt:lpstr>
      <vt:lpstr>Simplified Arabic Fixed</vt:lpstr>
      <vt:lpstr>B Farnaz</vt:lpstr>
      <vt:lpstr>B Mehr</vt:lpstr>
      <vt:lpstr>B Sina</vt:lpstr>
      <vt:lpstr>Office Theme</vt:lpstr>
      <vt:lpstr>PowerPoint Presentation</vt:lpstr>
      <vt:lpstr>PowerPoint Presentation</vt:lpstr>
      <vt:lpstr>درس هفتم</vt:lpstr>
      <vt:lpstr>مقدمه ی درس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</dc:creator>
  <cp:lastModifiedBy>user</cp:lastModifiedBy>
  <cp:revision>442</cp:revision>
  <dcterms:created xsi:type="dcterms:W3CDTF">2011-09-25T11:29:43Z</dcterms:created>
  <dcterms:modified xsi:type="dcterms:W3CDTF">2018-02-11T15:37:11Z</dcterms:modified>
</cp:coreProperties>
</file>