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9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78" r:id="rId3"/>
    <p:sldMasterId id="2147483696" r:id="rId4"/>
    <p:sldMasterId id="2147483713" r:id="rId5"/>
    <p:sldMasterId id="2147483730" r:id="rId6"/>
    <p:sldMasterId id="2147483747" r:id="rId7"/>
    <p:sldMasterId id="2147483764" r:id="rId8"/>
    <p:sldMasterId id="2147483782" r:id="rId9"/>
    <p:sldMasterId id="2147483818" r:id="rId10"/>
    <p:sldMasterId id="2147483836" r:id="rId11"/>
  </p:sldMasterIdLst>
  <p:notesMasterIdLst>
    <p:notesMasterId r:id="rId23"/>
  </p:notesMasterIdLst>
  <p:handoutMasterIdLst>
    <p:handoutMasterId r:id="rId24"/>
  </p:handoutMasterIdLst>
  <p:sldIdLst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88825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1" d="100"/>
          <a:sy n="71" d="100"/>
        </p:scale>
        <p:origin x="618" y="6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10/13/2014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10/13/2014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2074333"/>
            <a:ext cx="3679926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91" y="609601"/>
            <a:ext cx="6167419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3445933"/>
            <a:ext cx="3679926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600200"/>
            <a:ext cx="6163048" cy="13716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4290" y="914400"/>
            <a:ext cx="328012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2971800"/>
            <a:ext cx="6163048" cy="1828800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4732865"/>
            <a:ext cx="1012878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243" y="932112"/>
            <a:ext cx="8757546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5299603"/>
            <a:ext cx="10128789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458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09602"/>
            <a:ext cx="10128789" cy="3124199"/>
          </a:xfrm>
        </p:spPr>
        <p:txBody>
          <a:bodyPr anchor="ctr">
            <a:normAutofit/>
          </a:bodyPr>
          <a:lstStyle>
            <a:lvl1pPr algn="l">
              <a:defRPr sz="31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1" y="4343400"/>
            <a:ext cx="1012879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0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5201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148" y="823337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009" y="609602"/>
            <a:ext cx="9547912" cy="2743199"/>
          </a:xfrm>
        </p:spPr>
        <p:txBody>
          <a:bodyPr anchor="ctr">
            <a:normAutofit/>
          </a:bodyPr>
          <a:lstStyle>
            <a:lvl1pPr algn="l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589" y="3352800"/>
            <a:ext cx="933675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287" y="4343400"/>
            <a:ext cx="1014972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4" y="3308581"/>
            <a:ext cx="10128787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4777381"/>
            <a:ext cx="1012878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61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5201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148" y="823337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009" y="609602"/>
            <a:ext cx="9547912" cy="2743199"/>
          </a:xfrm>
        </p:spPr>
        <p:txBody>
          <a:bodyPr anchor="ctr">
            <a:normAutofit/>
          </a:bodyPr>
          <a:lstStyle>
            <a:lvl1pPr algn="l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621" y="3886200"/>
            <a:ext cx="1013279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0" y="4775200"/>
            <a:ext cx="1013279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6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09602"/>
            <a:ext cx="1012878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622" y="3505200"/>
            <a:ext cx="1012879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1" y="4343400"/>
            <a:ext cx="1012879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0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623" y="609601"/>
            <a:ext cx="10128787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6420" y="609600"/>
            <a:ext cx="2157990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609600"/>
            <a:ext cx="783007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1367" y="1964267"/>
            <a:ext cx="7195852" cy="2421464"/>
          </a:xfrm>
        </p:spPr>
        <p:txBody>
          <a:bodyPr anchor="b">
            <a:normAutofit/>
          </a:bodyPr>
          <a:lstStyle>
            <a:lvl1pPr algn="r">
              <a:defRPr sz="4799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1367" y="4385733"/>
            <a:ext cx="7195852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799" cap="all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0232" y="5870576"/>
            <a:ext cx="1599783" cy="377825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1367" y="5870576"/>
            <a:ext cx="4892684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6196" y="5870576"/>
            <a:ext cx="551023" cy="3778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32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3308581"/>
            <a:ext cx="10128789" cy="1468800"/>
          </a:xfrm>
        </p:spPr>
        <p:txBody>
          <a:bodyPr anchor="b"/>
          <a:lstStyle>
            <a:lvl1pPr algn="l">
              <a:defRPr sz="39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0" y="4777381"/>
            <a:ext cx="101287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 cap="all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0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3" y="2142067"/>
            <a:ext cx="4994033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0379" y="2142068"/>
            <a:ext cx="4994031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416" y="2218267"/>
            <a:ext cx="4707828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3" y="2870201"/>
            <a:ext cx="499562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4416" y="2226734"/>
            <a:ext cx="4721583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1967" y="2870201"/>
            <a:ext cx="499403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2074333"/>
            <a:ext cx="3679926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91" y="609601"/>
            <a:ext cx="6167419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3445933"/>
            <a:ext cx="3679926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600200"/>
            <a:ext cx="6163048" cy="13716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4290" y="914400"/>
            <a:ext cx="328012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2971800"/>
            <a:ext cx="6163048" cy="1828800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4732865"/>
            <a:ext cx="1012878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243" y="932112"/>
            <a:ext cx="8757546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5299603"/>
            <a:ext cx="10128789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3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5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09602"/>
            <a:ext cx="10128789" cy="3124199"/>
          </a:xfrm>
        </p:spPr>
        <p:txBody>
          <a:bodyPr anchor="ctr">
            <a:normAutofit/>
          </a:bodyPr>
          <a:lstStyle>
            <a:lvl1pPr algn="l">
              <a:defRPr sz="31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1" y="4343400"/>
            <a:ext cx="1012879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5201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148" y="823337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009" y="609602"/>
            <a:ext cx="9547912" cy="2743199"/>
          </a:xfrm>
        </p:spPr>
        <p:txBody>
          <a:bodyPr anchor="ctr">
            <a:normAutofit/>
          </a:bodyPr>
          <a:lstStyle>
            <a:lvl1pPr algn="l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589" y="3352800"/>
            <a:ext cx="933675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287" y="4343400"/>
            <a:ext cx="1014972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4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4" y="3308581"/>
            <a:ext cx="10128787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4777381"/>
            <a:ext cx="1012878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4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5201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148" y="823337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009" y="609602"/>
            <a:ext cx="9547912" cy="2743199"/>
          </a:xfrm>
        </p:spPr>
        <p:txBody>
          <a:bodyPr anchor="ctr">
            <a:normAutofit/>
          </a:bodyPr>
          <a:lstStyle>
            <a:lvl1pPr algn="l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621" y="3886200"/>
            <a:ext cx="1013279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0" y="4775200"/>
            <a:ext cx="1013279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09602"/>
            <a:ext cx="1012878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622" y="3505200"/>
            <a:ext cx="1012879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1" y="4343400"/>
            <a:ext cx="1012879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5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623" y="609601"/>
            <a:ext cx="10128787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0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6420" y="609600"/>
            <a:ext cx="2157990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609600"/>
            <a:ext cx="783007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1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1"/>
            <a:ext cx="23044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5936" y="1122363"/>
            <a:ext cx="8789286" cy="2387600"/>
          </a:xfrm>
        </p:spPr>
        <p:txBody>
          <a:bodyPr anchor="b">
            <a:normAutofit/>
          </a:bodyPr>
          <a:lstStyle>
            <a:lvl1pPr algn="l"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5936" y="3602038"/>
            <a:ext cx="8789286" cy="1655762"/>
          </a:xfrm>
        </p:spPr>
        <p:txBody>
          <a:bodyPr>
            <a:normAutofit/>
          </a:bodyPr>
          <a:lstStyle>
            <a:lvl1pPr marL="0" indent="0" algn="l">
              <a:buNone/>
              <a:defRPr sz="1999" cap="all" baseline="0">
                <a:solidFill>
                  <a:schemeClr val="tx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5668" y="5410202"/>
            <a:ext cx="2742486" cy="365125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936" y="5410202"/>
            <a:ext cx="51235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4334" y="5410200"/>
            <a:ext cx="77088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1419227"/>
            <a:ext cx="9903420" cy="2852737"/>
          </a:xfrm>
        </p:spPr>
        <p:txBody>
          <a:bodyPr anchor="b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424362"/>
            <a:ext cx="9903420" cy="1374776"/>
          </a:xfrm>
        </p:spPr>
        <p:txBody>
          <a:bodyPr>
            <a:normAutofit/>
          </a:bodyPr>
          <a:lstStyle>
            <a:lvl1pPr marL="0" indent="0">
              <a:buNone/>
              <a:defRPr sz="1799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113" y="2249486"/>
            <a:ext cx="487711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249486"/>
            <a:ext cx="487394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19127"/>
            <a:ext cx="990342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663" y="2249486"/>
            <a:ext cx="464857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113" y="3073398"/>
            <a:ext cx="487712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41" y="2249485"/>
            <a:ext cx="464539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073398"/>
            <a:ext cx="487394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5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407" y="609601"/>
            <a:ext cx="3855033" cy="1639884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858" y="592666"/>
            <a:ext cx="5889675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407" y="2249486"/>
            <a:ext cx="385503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2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5932963" cy="1639886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8799" y="609602"/>
            <a:ext cx="3665735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3" y="2249486"/>
            <a:ext cx="5932966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9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3" y="4304665"/>
            <a:ext cx="9909774" cy="819355"/>
          </a:xfrm>
        </p:spPr>
        <p:txBody>
          <a:bodyPr anchor="b">
            <a:normAutofit/>
          </a:bodyPr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114" y="606426"/>
            <a:ext cx="9909773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199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067" y="5124020"/>
            <a:ext cx="9908278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59" y="609600"/>
            <a:ext cx="9903375" cy="3429000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3" y="4419600"/>
            <a:ext cx="9901880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4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748429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365557"/>
            <a:ext cx="8750020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4" y="4309919"/>
            <a:ext cx="990342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277" y="73239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4626" y="276497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88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3" y="2134042"/>
            <a:ext cx="9903421" cy="2511835"/>
          </a:xfrm>
        </p:spPr>
        <p:txBody>
          <a:bodyPr anchor="b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067" y="4657655"/>
            <a:ext cx="9901926" cy="1140644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3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9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990341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113" y="2674463"/>
            <a:ext cx="319606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625" y="3360263"/>
            <a:ext cx="3207899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3591" y="2677635"/>
            <a:ext cx="318355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3040" y="3363435"/>
            <a:ext cx="319499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397" y="2674463"/>
            <a:ext cx="319413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0397" y="3360263"/>
            <a:ext cx="319413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737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114" y="609600"/>
            <a:ext cx="990341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116" y="4404596"/>
            <a:ext cx="3194408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116" y="2666998"/>
            <a:ext cx="3194408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116" y="4980859"/>
            <a:ext cx="3194408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7884" y="4404596"/>
            <a:ext cx="3199567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7884" y="2666998"/>
            <a:ext cx="319810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6424" y="4980857"/>
            <a:ext cx="3199567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523" y="4404595"/>
            <a:ext cx="318991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0398" y="2666998"/>
            <a:ext cx="319413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0397" y="4980855"/>
            <a:ext cx="319413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519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0046" y="609600"/>
            <a:ext cx="2004489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113" y="609600"/>
            <a:ext cx="7746572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1"/>
            <a:ext cx="23044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5936" y="1122363"/>
            <a:ext cx="8789286" cy="2387600"/>
          </a:xfrm>
        </p:spPr>
        <p:txBody>
          <a:bodyPr anchor="b">
            <a:normAutofit/>
          </a:bodyPr>
          <a:lstStyle>
            <a:lvl1pPr algn="l"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5936" y="3602038"/>
            <a:ext cx="8789286" cy="1655762"/>
          </a:xfrm>
        </p:spPr>
        <p:txBody>
          <a:bodyPr>
            <a:normAutofit/>
          </a:bodyPr>
          <a:lstStyle>
            <a:lvl1pPr marL="0" indent="0" algn="l">
              <a:buNone/>
              <a:defRPr sz="1999" cap="all" baseline="0">
                <a:solidFill>
                  <a:schemeClr val="tx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5668" y="5410202"/>
            <a:ext cx="2742486" cy="365125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936" y="5410202"/>
            <a:ext cx="51235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4334" y="5410200"/>
            <a:ext cx="77088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1419227"/>
            <a:ext cx="9903420" cy="2852737"/>
          </a:xfrm>
        </p:spPr>
        <p:txBody>
          <a:bodyPr anchor="b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424362"/>
            <a:ext cx="9903420" cy="1374776"/>
          </a:xfrm>
        </p:spPr>
        <p:txBody>
          <a:bodyPr>
            <a:normAutofit/>
          </a:bodyPr>
          <a:lstStyle>
            <a:lvl1pPr marL="0" indent="0">
              <a:buNone/>
              <a:defRPr sz="1799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113" y="2249486"/>
            <a:ext cx="487711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249486"/>
            <a:ext cx="487394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4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19127"/>
            <a:ext cx="990342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663" y="2249486"/>
            <a:ext cx="464857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113" y="3073398"/>
            <a:ext cx="487712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41" y="2249485"/>
            <a:ext cx="464539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073398"/>
            <a:ext cx="487394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0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407" y="609601"/>
            <a:ext cx="3855033" cy="1639884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858" y="592666"/>
            <a:ext cx="5889675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407" y="2249486"/>
            <a:ext cx="385503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5932963" cy="1639886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8799" y="609602"/>
            <a:ext cx="3665735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3" y="2249486"/>
            <a:ext cx="5932966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3" y="4304665"/>
            <a:ext cx="9909774" cy="819355"/>
          </a:xfrm>
        </p:spPr>
        <p:txBody>
          <a:bodyPr anchor="b">
            <a:normAutofit/>
          </a:bodyPr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114" y="606426"/>
            <a:ext cx="9909773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199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067" y="5124020"/>
            <a:ext cx="9908278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8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59" y="609600"/>
            <a:ext cx="9903375" cy="3429000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3" y="4419600"/>
            <a:ext cx="9901880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42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748429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365557"/>
            <a:ext cx="8750020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4" y="4309919"/>
            <a:ext cx="990342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277" y="73239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4626" y="276497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14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3" y="2134042"/>
            <a:ext cx="9903421" cy="2511835"/>
          </a:xfrm>
        </p:spPr>
        <p:txBody>
          <a:bodyPr anchor="b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067" y="4657655"/>
            <a:ext cx="9901926" cy="1140644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0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990341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113" y="2674463"/>
            <a:ext cx="319606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625" y="3360263"/>
            <a:ext cx="3207899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3591" y="2677635"/>
            <a:ext cx="318355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3040" y="3363435"/>
            <a:ext cx="319499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397" y="2674463"/>
            <a:ext cx="319413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0397" y="3360263"/>
            <a:ext cx="319413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1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114" y="609600"/>
            <a:ext cx="990341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116" y="4404596"/>
            <a:ext cx="3194408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116" y="2666998"/>
            <a:ext cx="3194408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116" y="4980859"/>
            <a:ext cx="3194408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7884" y="4404596"/>
            <a:ext cx="3199567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7884" y="2666998"/>
            <a:ext cx="319810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6424" y="4980857"/>
            <a:ext cx="3199567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523" y="4404595"/>
            <a:ext cx="318991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0398" y="2666998"/>
            <a:ext cx="319413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0397" y="4980855"/>
            <a:ext cx="319413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1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0046" y="609600"/>
            <a:ext cx="2004489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113" y="609600"/>
            <a:ext cx="7746572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2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7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29898" y="3771174"/>
            <a:ext cx="7277753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125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96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82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5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0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1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649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10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7458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2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1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3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5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06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9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5401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7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1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1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0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1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87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2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8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4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6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7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1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10/13/2014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1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5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8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358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2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644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10/13/2014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2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4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1367" y="1964267"/>
            <a:ext cx="7195852" cy="2421464"/>
          </a:xfrm>
        </p:spPr>
        <p:txBody>
          <a:bodyPr anchor="b">
            <a:normAutofit/>
          </a:bodyPr>
          <a:lstStyle>
            <a:lvl1pPr algn="r">
              <a:defRPr sz="4799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1367" y="4385733"/>
            <a:ext cx="7195852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799" cap="all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0232" y="5870576"/>
            <a:ext cx="1599783" cy="377825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1367" y="5870576"/>
            <a:ext cx="4892684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6196" y="5870576"/>
            <a:ext cx="551023" cy="3778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30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3308581"/>
            <a:ext cx="10128789" cy="1468800"/>
          </a:xfrm>
        </p:spPr>
        <p:txBody>
          <a:bodyPr anchor="b"/>
          <a:lstStyle>
            <a:lvl1pPr algn="l">
              <a:defRPr sz="39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0" y="4777381"/>
            <a:ext cx="101287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 cap="all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0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3" y="2142067"/>
            <a:ext cx="4994033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0379" y="2142068"/>
            <a:ext cx="4994031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416" y="2218267"/>
            <a:ext cx="4707828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3" y="2870201"/>
            <a:ext cx="499562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4416" y="2226734"/>
            <a:ext cx="4721583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1967" y="2870201"/>
            <a:ext cx="499403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3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10/13/2014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4" y="1"/>
            <a:ext cx="12050749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116" y="618518"/>
            <a:ext cx="990341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5" y="2249487"/>
            <a:ext cx="990341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4979" y="5883277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114" y="5883276"/>
            <a:ext cx="6237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3645" y="5883275"/>
            <a:ext cx="77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8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599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399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999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799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6770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30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-786"/>
            <a:ext cx="2356060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6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157"/>
            <a:ext cx="2356060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1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-32"/>
            <a:ext cx="2356060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4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-30"/>
            <a:ext cx="2356060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21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623" y="609601"/>
            <a:ext cx="10128787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3" y="2142068"/>
            <a:ext cx="10128787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7423" y="5870576"/>
            <a:ext cx="159978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2" y="5870576"/>
            <a:ext cx="782562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3387" y="5870576"/>
            <a:ext cx="55102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77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7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623" y="609601"/>
            <a:ext cx="10128787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3" y="2142068"/>
            <a:ext cx="10128787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7423" y="5870576"/>
            <a:ext cx="159978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2" y="5870576"/>
            <a:ext cx="782562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3387" y="5870576"/>
            <a:ext cx="55102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40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7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4" y="1"/>
            <a:ext cx="12050749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116" y="618518"/>
            <a:ext cx="990341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5" y="2249487"/>
            <a:ext cx="990341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4979" y="5883277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114" y="5883276"/>
            <a:ext cx="6237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3645" y="5883275"/>
            <a:ext cx="77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27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5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32012" y="3581400"/>
            <a:ext cx="8229600" cy="1219200"/>
          </a:xfrm>
        </p:spPr>
        <p:txBody>
          <a:bodyPr/>
          <a:lstStyle/>
          <a:p>
            <a:pPr algn="ctr" rtl="1"/>
            <a:r>
              <a:rPr lang="fa-IR" dirty="0" smtClean="0">
                <a:cs typeface="B Morvarid" panose="00000400000000000000" pitchFamily="2" charset="-78"/>
              </a:rPr>
              <a:t>درس 3</a:t>
            </a:r>
            <a:endParaRPr lang="en-US" dirty="0">
              <a:cs typeface="B Morvarid" panose="00000400000000000000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32012" y="533400"/>
            <a:ext cx="8229600" cy="1676400"/>
          </a:xfrm>
        </p:spPr>
        <p:txBody>
          <a:bodyPr>
            <a:noAutofit/>
          </a:bodyPr>
          <a:lstStyle/>
          <a:p>
            <a:pPr algn="ctr" rtl="1"/>
            <a:r>
              <a:rPr lang="it-IT" sz="11500" dirty="0" smtClean="0">
                <a:latin typeface="S Besmellah 1" pitchFamily="2" charset="0"/>
              </a:rPr>
              <a:t>s</a:t>
            </a:r>
            <a:endParaRPr lang="it-IT" sz="11500" dirty="0">
              <a:latin typeface="S Besmellah 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gnews.ir/newsimages/bushehr/mm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533400"/>
            <a:ext cx="5238749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T6XQmeNnBHiTbMkvMRxwXQxmXLvO6SYu1rROBEn6yYBLVyFnb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643731"/>
            <a:ext cx="513791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cdn.yjc.ir/files/fa/news/1392/1/27/1006127_700.jpg"/>
          <p:cNvSpPr>
            <a:spLocks noChangeAspect="1" noChangeArrowheads="1"/>
          </p:cNvSpPr>
          <p:nvPr/>
        </p:nvSpPr>
        <p:spPr bwMode="auto">
          <a:xfrm>
            <a:off x="155575" y="-1470025"/>
            <a:ext cx="4762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http://media.jamnews.ir/Original/1391/12/05/IMG20485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7"/>
            <a:ext cx="5972175" cy="448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yjc.ir/files/fa/news/1392/1/27/1006127_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815" y="764857"/>
            <a:ext cx="5657497" cy="36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1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2  Titr" panose="00000700000000000000" pitchFamily="2" charset="-78"/>
              </a:rPr>
              <a:t>ساختار و تشکیلات دولت</a:t>
            </a:r>
            <a:endParaRPr lang="en-US" dirty="0"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2  Titr" panose="00000700000000000000" pitchFamily="2" charset="-78"/>
              </a:rPr>
              <a:t>حکومت کشور ما جمهوری اسلامی است که به وسیله سه قوّهٔ مقننه، قضائیه و مجریّه، زیر نظر مقام رهبری </a:t>
            </a:r>
            <a:r>
              <a:rPr lang="fa-IR" sz="2400" dirty="0" smtClean="0">
                <a:cs typeface="2  Titr" panose="00000700000000000000" pitchFamily="2" charset="-78"/>
              </a:rPr>
              <a:t>ادارهمی </a:t>
            </a:r>
            <a:r>
              <a:rPr lang="fa-IR" sz="2400" dirty="0">
                <a:cs typeface="2  Titr" panose="00000700000000000000" pitchFamily="2" charset="-78"/>
              </a:rPr>
              <a:t>شود.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2  Titr" panose="00000700000000000000" pitchFamily="2" charset="-78"/>
              </a:rPr>
              <a:t>سال گذشته با </a:t>
            </a:r>
            <a:r>
              <a:rPr lang="fa-IR" sz="2400" dirty="0" smtClean="0">
                <a:cs typeface="2  Titr" panose="00000700000000000000" pitchFamily="2" charset="-78"/>
              </a:rPr>
              <a:t>قوّه </a:t>
            </a:r>
            <a:r>
              <a:rPr lang="fa-IR" sz="2400" dirty="0">
                <a:cs typeface="2  Titr" panose="00000700000000000000" pitchFamily="2" charset="-78"/>
              </a:rPr>
              <a:t>مقننه آشنا شدید. در این فصل با نقش و وظایف قوّه مجریّه یعنی دولت و در فصل بعد نیز با </a:t>
            </a:r>
            <a:r>
              <a:rPr lang="fa-IR" sz="2400" dirty="0" smtClean="0">
                <a:cs typeface="2  Titr" panose="00000700000000000000" pitchFamily="2" charset="-78"/>
              </a:rPr>
              <a:t>وظایف</a:t>
            </a:r>
            <a:r>
              <a:rPr lang="en-US" sz="2400" dirty="0" smtClean="0">
                <a:cs typeface="2  Titr" panose="00000700000000000000" pitchFamily="2" charset="-78"/>
              </a:rPr>
              <a:t> </a:t>
            </a:r>
            <a:r>
              <a:rPr lang="fa-IR" sz="2400" dirty="0" smtClean="0">
                <a:cs typeface="2  Titr" panose="00000700000000000000" pitchFamily="2" charset="-78"/>
              </a:rPr>
              <a:t>قوه </a:t>
            </a:r>
            <a:r>
              <a:rPr lang="fa-IR" sz="2400" dirty="0">
                <a:cs typeface="2  Titr" panose="00000700000000000000" pitchFamily="2" charset="-78"/>
              </a:rPr>
              <a:t>قضائیه آشنا می شوید.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2  Titr" panose="00000700000000000000" pitchFamily="2" charset="-78"/>
              </a:rPr>
              <a:t>اخبار </a:t>
            </a:r>
            <a:r>
              <a:rPr lang="fa-IR" sz="2400" dirty="0">
                <a:cs typeface="2  Titr" panose="00000700000000000000" pitchFamily="2" charset="-78"/>
              </a:rPr>
              <a:t>روزنام هها را بخوانید. در این اخبار شما به واژ ههای دولت، وزیر و وزارت برمی خورید.</a:t>
            </a:r>
            <a:endParaRPr lang="en-US" sz="2400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98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2  Titr" panose="00000700000000000000" pitchFamily="2" charset="-78"/>
              </a:rPr>
              <a:t>درس 3</a:t>
            </a:r>
            <a:endParaRPr lang="en-US" dirty="0"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 smtClean="0">
                <a:cs typeface="B Morvarid" panose="00000400000000000000" pitchFamily="2" charset="-78"/>
              </a:rPr>
              <a:t>قوّه </a:t>
            </a:r>
            <a:r>
              <a:rPr lang="fa-IR" sz="2400" dirty="0">
                <a:cs typeface="B Morvarid" panose="00000400000000000000" pitchFamily="2" charset="-78"/>
              </a:rPr>
              <a:t>مجریه همان دولت و سازمان های وابسته به دولت است. رئیس قوّه مجریه، رئیس جمهور نام دارد که پس از مقام </a:t>
            </a:r>
            <a:r>
              <a:rPr lang="fa-IR" sz="2400" dirty="0" smtClean="0">
                <a:cs typeface="B Morvarid" panose="00000400000000000000" pitchFamily="2" charset="-78"/>
              </a:rPr>
              <a:t>رهبری عالی ترین </a:t>
            </a:r>
            <a:r>
              <a:rPr lang="fa-IR" sz="2400" dirty="0">
                <a:cs typeface="B Morvarid" panose="00000400000000000000" pitchFamily="2" charset="-78"/>
              </a:rPr>
              <a:t>مقام رسمی کشور است و مسئولیت اجرای قانون اساسی و ریاست </a:t>
            </a:r>
            <a:r>
              <a:rPr lang="fa-IR" sz="2400" dirty="0" smtClean="0">
                <a:cs typeface="B Morvarid" panose="00000400000000000000" pitchFamily="2" charset="-78"/>
              </a:rPr>
              <a:t>قوّه </a:t>
            </a:r>
            <a:r>
              <a:rPr lang="fa-IR" sz="2400" dirty="0">
                <a:cs typeface="B Morvarid" panose="00000400000000000000" pitchFamily="2" charset="-78"/>
              </a:rPr>
              <a:t>مجریه را بر عهده دارد. نام رئیس جمهور را در </a:t>
            </a:r>
            <a:r>
              <a:rPr lang="fa-IR" sz="2400" dirty="0" smtClean="0">
                <a:cs typeface="B Morvarid" panose="00000400000000000000" pitchFamily="2" charset="-78"/>
              </a:rPr>
              <a:t>اخبارشنیده </a:t>
            </a:r>
            <a:r>
              <a:rPr lang="fa-IR" sz="2400" dirty="0">
                <a:cs typeface="B Morvarid" panose="00000400000000000000" pitchFamily="2" charset="-78"/>
              </a:rPr>
              <a:t>و تصویر او را در تلویزیون و روزنامه ها دیده اید.</a:t>
            </a:r>
            <a:endParaRPr lang="en-US" sz="2400" dirty="0"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95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Zar" panose="00000400000000000000" pitchFamily="2" charset="-78"/>
              </a:rPr>
              <a:t>رئیس جمهور چگونه انتخاب می شود؟</a:t>
            </a:r>
            <a:br>
              <a:rPr lang="fa-IR" b="1" dirty="0">
                <a:cs typeface="B Zar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 smtClean="0">
                <a:cs typeface="B Zar" panose="00000400000000000000" pitchFamily="2" charset="-78"/>
              </a:rPr>
              <a:t>رئیس </a:t>
            </a:r>
            <a:r>
              <a:rPr lang="fa-IR" sz="2000" dirty="0">
                <a:cs typeface="B Zar" panose="00000400000000000000" pitchFamily="2" charset="-78"/>
              </a:rPr>
              <a:t>جمهور برای مدت چهار سال با </a:t>
            </a:r>
            <a:r>
              <a:rPr lang="fa-IR" sz="2000" dirty="0" smtClean="0">
                <a:cs typeface="B Zar" panose="00000400000000000000" pitchFamily="2" charset="-78"/>
              </a:rPr>
              <a:t>رأی مستقیم </a:t>
            </a:r>
            <a:r>
              <a:rPr lang="fa-IR" sz="2000" dirty="0">
                <a:cs typeface="B Zar" panose="00000400000000000000" pitchFamily="2" charset="-78"/>
              </a:rPr>
              <a:t>مردم انتخاب می شود و تنها برای یک </a:t>
            </a:r>
            <a:r>
              <a:rPr lang="fa-IR" sz="2000" dirty="0" smtClean="0">
                <a:cs typeface="B Zar" panose="00000400000000000000" pitchFamily="2" charset="-78"/>
              </a:rPr>
              <a:t>دوره چهارساله </a:t>
            </a:r>
            <a:r>
              <a:rPr lang="fa-IR" sz="2000" dirty="0">
                <a:cs typeface="B Zar" panose="00000400000000000000" pitchFamily="2" charset="-78"/>
              </a:rPr>
              <a:t>دیگر به صورت متوالی انتخاب مجدد </a:t>
            </a:r>
            <a:r>
              <a:rPr lang="fa-IR" sz="2000" dirty="0" smtClean="0">
                <a:cs typeface="B Zar" panose="00000400000000000000" pitchFamily="2" charset="-78"/>
              </a:rPr>
              <a:t>اومانعی ندارد.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 smtClean="0">
                <a:cs typeface="B Zar" panose="00000400000000000000" pitchFamily="2" charset="-78"/>
              </a:rPr>
              <a:t>کسانی که شرایط ریاست جمهوری رادارند</a:t>
            </a:r>
            <a:r>
              <a:rPr lang="fa-IR" sz="2000" dirty="0">
                <a:cs typeface="B Zar" panose="00000400000000000000" pitchFamily="2" charset="-78"/>
              </a:rPr>
              <a:t>، داوطلب می شوند و پس از آن که </a:t>
            </a:r>
            <a:r>
              <a:rPr lang="fa-IR" sz="2000" dirty="0" smtClean="0">
                <a:cs typeface="B Zar" panose="00000400000000000000" pitchFamily="2" charset="-78"/>
              </a:rPr>
              <a:t>صلاحیتشان توسط </a:t>
            </a:r>
            <a:r>
              <a:rPr lang="fa-IR" sz="2000" dirty="0">
                <a:cs typeface="B Zar" panose="00000400000000000000" pitchFamily="2" charset="-78"/>
              </a:rPr>
              <a:t>شورای نگهبان تأیید شد، برنامه های خود </a:t>
            </a:r>
            <a:r>
              <a:rPr lang="fa-IR" sz="2000" dirty="0" smtClean="0">
                <a:cs typeface="B Zar" panose="00000400000000000000" pitchFamily="2" charset="-78"/>
              </a:rPr>
              <a:t>رابرای </a:t>
            </a:r>
            <a:r>
              <a:rPr lang="fa-IR" sz="2000" dirty="0">
                <a:cs typeface="B Zar" panose="00000400000000000000" pitchFamily="2" charset="-78"/>
              </a:rPr>
              <a:t>مردم بیان می </a:t>
            </a:r>
            <a:r>
              <a:rPr lang="fa-IR" sz="2000" dirty="0" smtClean="0">
                <a:cs typeface="B Zar" panose="00000400000000000000" pitchFamily="2" charset="-78"/>
              </a:rPr>
              <a:t>کنند.آنها </a:t>
            </a:r>
            <a:r>
              <a:rPr lang="fa-IR" sz="2000" dirty="0">
                <a:cs typeface="B Zar" panose="00000400000000000000" pitchFamily="2" charset="-78"/>
              </a:rPr>
              <a:t>از طریق تبلیغات انتخاباتی در صدا </a:t>
            </a:r>
            <a:r>
              <a:rPr lang="fa-IR" sz="2000" dirty="0" smtClean="0">
                <a:cs typeface="B Zar" panose="00000400000000000000" pitchFamily="2" charset="-78"/>
              </a:rPr>
              <a:t>وسیما</a:t>
            </a:r>
            <a:r>
              <a:rPr lang="fa-IR" sz="2000" dirty="0">
                <a:cs typeface="B Zar" panose="00000400000000000000" pitchFamily="2" charset="-78"/>
              </a:rPr>
              <a:t>، </a:t>
            </a:r>
            <a:r>
              <a:rPr lang="fa-IR" sz="2000" dirty="0" smtClean="0">
                <a:cs typeface="B Zar" panose="00000400000000000000" pitchFamily="2" charset="-78"/>
              </a:rPr>
              <a:t>روزنامه ها </a:t>
            </a:r>
            <a:r>
              <a:rPr lang="fa-IR" sz="2000" dirty="0">
                <a:cs typeface="B Zar" panose="00000400000000000000" pitchFamily="2" charset="-78"/>
              </a:rPr>
              <a:t>و مجلات و اینترنت، و سخنرانی در </a:t>
            </a:r>
            <a:r>
              <a:rPr lang="fa-IR" sz="2000" dirty="0" smtClean="0">
                <a:cs typeface="B Zar" panose="00000400000000000000" pitchFamily="2" charset="-78"/>
              </a:rPr>
              <a:t>مساجدو </a:t>
            </a:r>
            <a:r>
              <a:rPr lang="fa-IR" sz="2000" dirty="0">
                <a:cs typeface="B Zar" panose="00000400000000000000" pitchFamily="2" charset="-78"/>
              </a:rPr>
              <a:t>سال نهای اجتماعات، پیا مهای خود را به مردم </a:t>
            </a:r>
            <a:r>
              <a:rPr lang="fa-IR" sz="2000" dirty="0" smtClean="0">
                <a:cs typeface="B Zar" panose="00000400000000000000" pitchFamily="2" charset="-78"/>
              </a:rPr>
              <a:t>می رسانند.در </a:t>
            </a:r>
            <a:r>
              <a:rPr lang="fa-IR" sz="2000" dirty="0">
                <a:cs typeface="B Zar" panose="00000400000000000000" pitchFamily="2" charset="-78"/>
              </a:rPr>
              <a:t>روز </a:t>
            </a:r>
            <a:r>
              <a:rPr lang="fa-IR" sz="2000" dirty="0" smtClean="0">
                <a:cs typeface="B Zar" panose="00000400000000000000" pitchFamily="2" charset="-78"/>
              </a:rPr>
              <a:t>رأی گیری</a:t>
            </a:r>
            <a:r>
              <a:rPr lang="fa-IR" sz="2000" dirty="0">
                <a:cs typeface="B Zar" panose="00000400000000000000" pitchFamily="2" charset="-78"/>
              </a:rPr>
              <a:t>، </a:t>
            </a:r>
            <a:r>
              <a:rPr lang="fa-IR" sz="2000" dirty="0" smtClean="0">
                <a:cs typeface="B Zar" panose="00000400000000000000" pitchFamily="2" charset="-78"/>
              </a:rPr>
              <a:t>همه کسانی </a:t>
            </a:r>
            <a:r>
              <a:rPr lang="fa-IR" sz="2000" dirty="0">
                <a:cs typeface="B Zar" panose="00000400000000000000" pitchFamily="2" charset="-78"/>
              </a:rPr>
              <a:t>که ایرانی و </a:t>
            </a:r>
            <a:r>
              <a:rPr lang="fa-IR" sz="2000" dirty="0" smtClean="0">
                <a:cs typeface="B Zar" panose="00000400000000000000" pitchFamily="2" charset="-78"/>
              </a:rPr>
              <a:t>تبعه جمهوری اسلامی </a:t>
            </a:r>
            <a:r>
              <a:rPr lang="fa-IR" sz="2000" dirty="0">
                <a:cs typeface="B Zar" panose="00000400000000000000" pitchFamily="2" charset="-78"/>
              </a:rPr>
              <a:t>ایران هستند  حتی افرادی که در خارج از </a:t>
            </a:r>
            <a:r>
              <a:rPr lang="fa-IR" sz="2000" dirty="0" smtClean="0">
                <a:cs typeface="B Zar" panose="00000400000000000000" pitchFamily="2" charset="-78"/>
              </a:rPr>
              <a:t>کشورزندگی می کنند  می توانند </a:t>
            </a:r>
            <a:r>
              <a:rPr lang="fa-IR" sz="2000" dirty="0">
                <a:cs typeface="B Zar" panose="00000400000000000000" pitchFamily="2" charset="-78"/>
              </a:rPr>
              <a:t>در انتخابات شرکت کنند و به </a:t>
            </a:r>
            <a:r>
              <a:rPr lang="fa-IR" sz="2000" dirty="0" smtClean="0">
                <a:cs typeface="B Zar" panose="00000400000000000000" pitchFamily="2" charset="-78"/>
              </a:rPr>
              <a:t>فرد مورد </a:t>
            </a:r>
            <a:r>
              <a:rPr lang="fa-IR" sz="2000" dirty="0">
                <a:cs typeface="B Zar" panose="00000400000000000000" pitchFamily="2" charset="-78"/>
              </a:rPr>
              <a:t>نظرشان رأی بدهند. حداقل سن </a:t>
            </a:r>
            <a:r>
              <a:rPr lang="fa-IR" sz="2000" dirty="0" smtClean="0">
                <a:cs typeface="B Zar" panose="00000400000000000000" pitchFamily="2" charset="-78"/>
              </a:rPr>
              <a:t>رأی دهندگان </a:t>
            </a:r>
            <a:r>
              <a:rPr lang="fa-IR" sz="2000" dirty="0">
                <a:cs typeface="B Zar" panose="00000400000000000000" pitchFamily="2" charset="-78"/>
              </a:rPr>
              <a:t>هیجده </a:t>
            </a:r>
            <a:r>
              <a:rPr lang="fa-IR" sz="2000" dirty="0" smtClean="0">
                <a:cs typeface="B Zar" panose="00000400000000000000" pitchFamily="2" charset="-78"/>
              </a:rPr>
              <a:t>سال تعیین </a:t>
            </a:r>
            <a:r>
              <a:rPr lang="fa-IR" sz="2000" dirty="0">
                <a:cs typeface="B Zar" panose="00000400000000000000" pitchFamily="2" charset="-78"/>
              </a:rPr>
              <a:t>شده است.</a:t>
            </a:r>
            <a:endParaRPr lang="en-US" sz="2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21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Morvarid" panose="00000400000000000000" pitchFamily="2" charset="-78"/>
              </a:rPr>
              <a:t>شرایط رئیس جمهور</a:t>
            </a:r>
            <a:br>
              <a:rPr lang="fa-IR" b="1" dirty="0">
                <a:cs typeface="B Morvarid" panose="00000400000000000000" pitchFamily="2" charset="-78"/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2000" dirty="0" smtClean="0">
                <a:cs typeface="B Morvarid" panose="00000400000000000000" pitchFamily="2" charset="-78"/>
              </a:rPr>
              <a:t>برطبق </a:t>
            </a:r>
            <a:r>
              <a:rPr lang="fa-IR" sz="2000" dirty="0">
                <a:cs typeface="B Morvarid" panose="00000400000000000000" pitchFamily="2" charset="-78"/>
              </a:rPr>
              <a:t>اصل 115 قانون جمهوری اسلامی </a:t>
            </a:r>
            <a:r>
              <a:rPr lang="fa-IR" sz="2000" dirty="0" smtClean="0">
                <a:cs typeface="B Morvarid" panose="00000400000000000000" pitchFamily="2" charset="-78"/>
              </a:rPr>
              <a:t>ایران رئیس </a:t>
            </a:r>
            <a:r>
              <a:rPr lang="fa-IR" sz="2000" dirty="0">
                <a:cs typeface="B Morvarid" panose="00000400000000000000" pitchFamily="2" charset="-78"/>
              </a:rPr>
              <a:t>جمهور باید از میان رجال٭ مذهبی و سیاسی </a:t>
            </a:r>
            <a:r>
              <a:rPr lang="fa-IR" sz="2000" dirty="0" smtClean="0">
                <a:cs typeface="B Morvarid" panose="00000400000000000000" pitchFamily="2" charset="-78"/>
              </a:rPr>
              <a:t>که واجد </a:t>
            </a:r>
            <a:r>
              <a:rPr lang="fa-IR" sz="2000" dirty="0">
                <a:cs typeface="B Morvarid" panose="00000400000000000000" pitchFamily="2" charset="-78"/>
              </a:rPr>
              <a:t>شرایط زیر باشند، انتخاب گردد: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000" dirty="0">
                <a:cs typeface="B Morvarid" panose="00000400000000000000" pitchFamily="2" charset="-78"/>
              </a:rPr>
              <a:t>ایرانی الاصل، تابع ایران، مدیر و مدبرّ، </a:t>
            </a:r>
            <a:r>
              <a:rPr lang="fa-IR" sz="2000" dirty="0" smtClean="0">
                <a:cs typeface="B Morvarid" panose="00000400000000000000" pitchFamily="2" charset="-78"/>
              </a:rPr>
              <a:t>دارای حسن </a:t>
            </a:r>
            <a:r>
              <a:rPr lang="fa-IR" sz="2000" dirty="0">
                <a:cs typeface="B Morvarid" panose="00000400000000000000" pitchFamily="2" charset="-78"/>
              </a:rPr>
              <a:t>سابقه و امانت و تقوی، مؤمن و معتقد به </a:t>
            </a:r>
            <a:r>
              <a:rPr lang="fa-IR" sz="2000" dirty="0" smtClean="0">
                <a:cs typeface="B Morvarid" panose="00000400000000000000" pitchFamily="2" charset="-78"/>
              </a:rPr>
              <a:t>مبانی جمهوری </a:t>
            </a:r>
            <a:r>
              <a:rPr lang="fa-IR" sz="2000" dirty="0">
                <a:cs typeface="B Morvarid" panose="00000400000000000000" pitchFamily="2" charset="-78"/>
              </a:rPr>
              <a:t>اسلامی ایران و مذهب رسمی </a:t>
            </a:r>
            <a:r>
              <a:rPr lang="fa-IR" sz="2000" dirty="0" smtClean="0">
                <a:cs typeface="B Morvarid" panose="00000400000000000000" pitchFamily="2" charset="-78"/>
              </a:rPr>
              <a:t>کشوراست</a:t>
            </a:r>
            <a:endParaRPr lang="en-US" sz="2000" dirty="0"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735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671290"/>
          </a:xfrm>
        </p:spPr>
        <p:txBody>
          <a:bodyPr>
            <a:noAutofit/>
          </a:bodyPr>
          <a:lstStyle/>
          <a:p>
            <a:pPr algn="ctr" rtl="1"/>
            <a:r>
              <a:rPr lang="fa-IR" sz="4000" dirty="0">
                <a:cs typeface="2  Titr" panose="00000700000000000000" pitchFamily="2" charset="-78"/>
              </a:rPr>
              <a:t>تنفیذ</a:t>
            </a:r>
            <a:br>
              <a:rPr lang="fa-IR" sz="4000" dirty="0">
                <a:cs typeface="2  Titr" panose="00000700000000000000" pitchFamily="2" charset="-78"/>
              </a:rPr>
            </a:br>
            <a:endParaRPr lang="en-US" sz="4000" dirty="0"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dirty="0" smtClean="0">
                <a:cs typeface="2  Titr" panose="00000700000000000000" pitchFamily="2" charset="-78"/>
              </a:rPr>
              <a:t>پس </a:t>
            </a:r>
            <a:r>
              <a:rPr lang="fa-IR" dirty="0">
                <a:cs typeface="2  Titr" panose="00000700000000000000" pitchFamily="2" charset="-78"/>
              </a:rPr>
              <a:t>از آنکه رئیس جمهور با حداکثر آرای مردم انتخاب شد، </a:t>
            </a:r>
            <a:r>
              <a:rPr lang="fa-IR" dirty="0" smtClean="0">
                <a:cs typeface="2  Titr" panose="00000700000000000000" pitchFamily="2" charset="-78"/>
              </a:rPr>
              <a:t>برای شروع </a:t>
            </a:r>
            <a:r>
              <a:rPr lang="fa-IR" dirty="0">
                <a:cs typeface="2  Titr" panose="00000700000000000000" pitchFamily="2" charset="-78"/>
              </a:rPr>
              <a:t>به کار، حکم وی توسط رهبر امضا و تنفیذ می </a:t>
            </a:r>
            <a:r>
              <a:rPr lang="fa-IR" dirty="0" smtClean="0">
                <a:cs typeface="2  Titr" panose="00000700000000000000" pitchFamily="2" charset="-78"/>
              </a:rPr>
              <a:t>شود.تحلیف </a:t>
            </a:r>
            <a:r>
              <a:rPr lang="en-US" dirty="0" smtClean="0">
                <a:cs typeface="2  Titr" panose="00000700000000000000" pitchFamily="2" charset="-78"/>
              </a:rPr>
              <a:t>)</a:t>
            </a:r>
            <a:r>
              <a:rPr lang="fa-IR" dirty="0" smtClean="0">
                <a:cs typeface="2  Titr" panose="00000700000000000000" pitchFamily="2" charset="-78"/>
              </a:rPr>
              <a:t>سوگند</a:t>
            </a:r>
            <a:r>
              <a:rPr lang="en-US" dirty="0" smtClean="0">
                <a:cs typeface="2  Titr" panose="00000700000000000000" pitchFamily="2" charset="-78"/>
              </a:rPr>
              <a:t>(</a:t>
            </a:r>
            <a:r>
              <a:rPr lang="fa-IR" dirty="0" smtClean="0">
                <a:cs typeface="2  Titr" panose="00000700000000000000" pitchFamily="2" charset="-78"/>
              </a:rPr>
              <a:t>در مرحله</a:t>
            </a:r>
            <a:r>
              <a:rPr lang="en-US" dirty="0" smtClean="0">
                <a:cs typeface="2  Titr" panose="00000700000000000000" pitchFamily="2" charset="-78"/>
              </a:rPr>
              <a:t> </a:t>
            </a:r>
            <a:r>
              <a:rPr lang="fa-IR" dirty="0" smtClean="0">
                <a:cs typeface="2  Titr" panose="00000700000000000000" pitchFamily="2" charset="-78"/>
              </a:rPr>
              <a:t>بعد</a:t>
            </a:r>
            <a:r>
              <a:rPr lang="fa-IR" dirty="0">
                <a:cs typeface="2  Titr" panose="00000700000000000000" pitchFamily="2" charset="-78"/>
              </a:rPr>
              <a:t>، رئیس جمهور در مجلس شورای اسلامی با حضور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dirty="0">
                <a:cs typeface="2  Titr" panose="00000700000000000000" pitchFamily="2" charset="-78"/>
              </a:rPr>
              <a:t>نمایندگان مجلس و شورای نگهبان و رئیس </a:t>
            </a:r>
            <a:r>
              <a:rPr lang="fa-IR" dirty="0" smtClean="0">
                <a:cs typeface="2  Titr" panose="00000700000000000000" pitchFamily="2" charset="-78"/>
              </a:rPr>
              <a:t>قوّه </a:t>
            </a:r>
            <a:r>
              <a:rPr lang="fa-IR" dirty="0">
                <a:cs typeface="2  Titr" panose="00000700000000000000" pitchFamily="2" charset="-78"/>
              </a:rPr>
              <a:t>قضائیه در پیشگاه قرآن </a:t>
            </a:r>
            <a:r>
              <a:rPr lang="fa-IR" dirty="0" smtClean="0">
                <a:cs typeface="2  Titr" panose="00000700000000000000" pitchFamily="2" charset="-78"/>
              </a:rPr>
              <a:t>کریم</a:t>
            </a:r>
            <a:r>
              <a:rPr lang="en-US" dirty="0" smtClean="0">
                <a:cs typeface="2  Titr" panose="00000700000000000000" pitchFamily="2" charset="-78"/>
              </a:rPr>
              <a:t> </a:t>
            </a:r>
            <a:r>
              <a:rPr lang="fa-IR" dirty="0" smtClean="0">
                <a:cs typeface="2  Titr" panose="00000700000000000000" pitchFamily="2" charset="-78"/>
              </a:rPr>
              <a:t>سوگند </a:t>
            </a:r>
            <a:r>
              <a:rPr lang="fa-IR" dirty="0">
                <a:cs typeface="2  Titr" panose="00000700000000000000" pitchFamily="2" charset="-78"/>
              </a:rPr>
              <a:t>یاد </a:t>
            </a:r>
            <a:r>
              <a:rPr lang="fa-IR" dirty="0" smtClean="0">
                <a:cs typeface="2  Titr" panose="00000700000000000000" pitchFamily="2" charset="-78"/>
              </a:rPr>
              <a:t>م</a:t>
            </a:r>
            <a:r>
              <a:rPr lang="fa-IR" dirty="0" smtClean="0">
                <a:cs typeface="2  Titr" panose="00000700000000000000" pitchFamily="2" charset="-78"/>
              </a:rPr>
              <a:t>ی </a:t>
            </a:r>
            <a:r>
              <a:rPr lang="fa-IR" dirty="0" smtClean="0">
                <a:cs typeface="2  Titr" panose="00000700000000000000" pitchFamily="2" charset="-78"/>
              </a:rPr>
              <a:t>کند </a:t>
            </a:r>
            <a:r>
              <a:rPr lang="fa-IR" dirty="0">
                <a:cs typeface="2  Titr" panose="00000700000000000000" pitchFamily="2" charset="-78"/>
              </a:rPr>
              <a:t>که وظایف خود را به درستی انجام دهد. رئیس </a:t>
            </a:r>
            <a:r>
              <a:rPr lang="fa-IR" dirty="0" smtClean="0">
                <a:cs typeface="2  Titr" panose="00000700000000000000" pitchFamily="2" charset="-78"/>
              </a:rPr>
              <a:t>جمهور و </a:t>
            </a:r>
            <a:r>
              <a:rPr lang="fa-IR" dirty="0">
                <a:cs typeface="2  Titr" panose="00000700000000000000" pitchFamily="2" charset="-78"/>
              </a:rPr>
              <a:t>دولتی که تشکیل می دهد در برابر ملت ایران، رهبر و مجلس شورای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dirty="0">
                <a:cs typeface="2  Titr" panose="00000700000000000000" pitchFamily="2" charset="-78"/>
              </a:rPr>
              <a:t>اسلامی مسئول هستند و باید پاسخگو باشند.</a:t>
            </a:r>
            <a:endParaRPr lang="en-US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57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97609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>
                <a:cs typeface="2  Titr" panose="00000700000000000000" pitchFamily="2" charset="-78"/>
              </a:rPr>
              <a:t>تشکیل </a:t>
            </a:r>
            <a:r>
              <a:rPr lang="fa-IR" b="1" dirty="0" smtClean="0">
                <a:cs typeface="2  Titr" panose="00000700000000000000" pitchFamily="2" charset="-78"/>
              </a:rPr>
              <a:t>کابینه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468" y="1981200"/>
            <a:ext cx="8913078" cy="4114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2200" dirty="0" smtClean="0">
                <a:cs typeface="B Morvarid" panose="00000400000000000000" pitchFamily="2" charset="-78"/>
              </a:rPr>
              <a:t>رئیس </a:t>
            </a:r>
            <a:r>
              <a:rPr lang="fa-IR" sz="2200" dirty="0">
                <a:cs typeface="B Morvarid" panose="00000400000000000000" pitchFamily="2" charset="-78"/>
              </a:rPr>
              <a:t>جمهور برای خود معاونانی انتخاب </a:t>
            </a:r>
            <a:r>
              <a:rPr lang="fa-IR" sz="2200" dirty="0" smtClean="0">
                <a:cs typeface="B Morvarid" panose="00000400000000000000" pitchFamily="2" charset="-78"/>
              </a:rPr>
              <a:t>می کند</a:t>
            </a:r>
            <a:r>
              <a:rPr lang="fa-IR" sz="2200" dirty="0">
                <a:cs typeface="B Morvarid" panose="00000400000000000000" pitchFamily="2" charset="-78"/>
              </a:rPr>
              <a:t>. هیئت دولت از رئیس جمهور، معاونان و وزیران تشکیل </a:t>
            </a:r>
            <a:r>
              <a:rPr lang="fa-IR" sz="2200" dirty="0" smtClean="0">
                <a:cs typeface="B Morvarid" panose="00000400000000000000" pitchFamily="2" charset="-78"/>
              </a:rPr>
              <a:t>می شود</a:t>
            </a:r>
            <a:r>
              <a:rPr lang="fa-IR" sz="2200" dirty="0">
                <a:cs typeface="B Morvarid" panose="00000400000000000000" pitchFamily="2" charset="-78"/>
              </a:rPr>
              <a:t>. رئیس </a:t>
            </a:r>
            <a:r>
              <a:rPr lang="fa-IR" sz="2200" dirty="0" smtClean="0">
                <a:cs typeface="B Morvarid" panose="00000400000000000000" pitchFamily="2" charset="-78"/>
              </a:rPr>
              <a:t>جمهور در </a:t>
            </a:r>
            <a:r>
              <a:rPr lang="fa-IR" sz="2200" dirty="0">
                <a:cs typeface="B Morvarid" panose="00000400000000000000" pitchFamily="2" charset="-78"/>
              </a:rPr>
              <a:t>شروع کار خود، وزیرانی را انتخاب و به مجلس معرفی می کند. هر وزیر در برابر نمایندگان ملت در مجلس، برنامه های خود را </a:t>
            </a:r>
            <a:r>
              <a:rPr lang="fa-IR" sz="2200" dirty="0" smtClean="0">
                <a:cs typeface="B Morvarid" panose="00000400000000000000" pitchFamily="2" charset="-78"/>
              </a:rPr>
              <a:t>ارائه می </a:t>
            </a:r>
            <a:r>
              <a:rPr lang="fa-IR" sz="2200" dirty="0">
                <a:cs typeface="B Morvarid" panose="00000400000000000000" pitchFamily="2" charset="-78"/>
              </a:rPr>
              <a:t>دهد. سپس نمایندگان </a:t>
            </a:r>
            <a:r>
              <a:rPr lang="fa-IR" sz="2200" dirty="0" smtClean="0">
                <a:cs typeface="B Morvarid" panose="00000400000000000000" pitchFamily="2" charset="-78"/>
              </a:rPr>
              <a:t>درباره صلاحیت </a:t>
            </a:r>
            <a:r>
              <a:rPr lang="fa-IR" sz="2200" dirty="0">
                <a:cs typeface="B Morvarid" panose="00000400000000000000" pitchFamily="2" charset="-78"/>
              </a:rPr>
              <a:t>او برای وزارت، اظهارنظر می کنند. سپس </a:t>
            </a:r>
            <a:r>
              <a:rPr lang="fa-IR" sz="2200" dirty="0" smtClean="0">
                <a:cs typeface="B Morvarid" panose="00000400000000000000" pitchFamily="2" charset="-78"/>
              </a:rPr>
              <a:t>درباره </a:t>
            </a:r>
            <a:r>
              <a:rPr lang="fa-IR" sz="2200" dirty="0">
                <a:cs typeface="B Morvarid" panose="00000400000000000000" pitchFamily="2" charset="-78"/>
              </a:rPr>
              <a:t>هر وزیر رأی گیری می شود و در صورتی </a:t>
            </a:r>
            <a:r>
              <a:rPr lang="fa-IR" sz="2200" dirty="0" smtClean="0">
                <a:cs typeface="B Morvarid" panose="00000400000000000000" pitchFamily="2" charset="-78"/>
              </a:rPr>
              <a:t>که اکثریت </a:t>
            </a:r>
            <a:r>
              <a:rPr lang="fa-IR" sz="2200" dirty="0">
                <a:cs typeface="B Morvarid" panose="00000400000000000000" pitchFamily="2" charset="-78"/>
              </a:rPr>
              <a:t>نمایندگان مجلس به وزیر رأی </a:t>
            </a:r>
            <a:r>
              <a:rPr lang="fa-IR" sz="2200" dirty="0" smtClean="0">
                <a:cs typeface="B Morvarid" panose="00000400000000000000" pitchFamily="2" charset="-78"/>
              </a:rPr>
              <a:t>اعتماد </a:t>
            </a:r>
            <a:r>
              <a:rPr lang="fa-IR" sz="2200" dirty="0">
                <a:cs typeface="B Morvarid" panose="00000400000000000000" pitchFamily="2" charset="-78"/>
              </a:rPr>
              <a:t>بدهند، او می تواند به عنوان وزیر، کار خود را شروع کند.</a:t>
            </a:r>
            <a:endParaRPr lang="en-US" sz="2200" dirty="0"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347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623" y="1828800"/>
            <a:ext cx="10128787" cy="3962401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2400" dirty="0">
                <a:cs typeface="B Morvarid" panose="00000400000000000000" pitchFamily="2" charset="-78"/>
              </a:rPr>
              <a:t>یک بار دیگر </a:t>
            </a:r>
            <a:r>
              <a:rPr lang="fa-IR" sz="2400" dirty="0" smtClean="0">
                <a:cs typeface="B Morvarid" panose="00000400000000000000" pitchFamily="2" charset="-78"/>
              </a:rPr>
              <a:t>بریده </a:t>
            </a:r>
            <a:r>
              <a:rPr lang="fa-IR" sz="2400" dirty="0">
                <a:cs typeface="B Morvarid" panose="00000400000000000000" pitchFamily="2" charset="-78"/>
              </a:rPr>
              <a:t>روزنامه ها را بخوانید. دولت در چه اموری فعّالیت می کند؟ همان طور که مشاهده می کنید، دولت ها با </a:t>
            </a:r>
            <a:r>
              <a:rPr lang="fa-IR" sz="2400" dirty="0" smtClean="0">
                <a:cs typeface="B Morvarid" panose="00000400000000000000" pitchFamily="2" charset="-78"/>
              </a:rPr>
              <a:t>امور گوناگونی </a:t>
            </a:r>
            <a:r>
              <a:rPr lang="fa-IR" sz="2400" dirty="0">
                <a:cs typeface="B Morvarid" panose="00000400000000000000" pitchFamily="2" charset="-78"/>
              </a:rPr>
              <a:t>سروکار دارند. به همین دلیل امور مختلف کشور را به بخش هایی تقسیم کرده اند و هر بخش را برعهده یک مسئول به نام </a:t>
            </a:r>
            <a:r>
              <a:rPr lang="fa-IR" sz="2400" dirty="0" smtClean="0">
                <a:cs typeface="B Morvarid" panose="00000400000000000000" pitchFamily="2" charset="-78"/>
              </a:rPr>
              <a:t>وزیر گذارده اند</a:t>
            </a:r>
            <a:r>
              <a:rPr lang="fa-IR" sz="2400" dirty="0">
                <a:cs typeface="B Morvarid" panose="00000400000000000000" pitchFamily="2" charset="-78"/>
              </a:rPr>
              <a:t>. هر وزیر مسئول یک وزارتخانه است و ساختمانی که دفتر وزیر در آنجا قرار دارد، وزارتخانه نامیده می شود.</a:t>
            </a:r>
            <a:endParaRPr lang="en-US" sz="2400" b="1" dirty="0">
              <a:cs typeface="B Morvarid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4812" y="685800"/>
            <a:ext cx="8909366" cy="97609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 smtClean="0">
                <a:cs typeface="2  Titr" panose="00000700000000000000" pitchFamily="2" charset="-78"/>
              </a:rPr>
              <a:t>درس 3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6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080248"/>
            <a:ext cx="10128787" cy="4648201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2000" dirty="0">
                <a:cs typeface="2  Titr" panose="00000700000000000000" pitchFamily="2" charset="-78"/>
              </a:rPr>
              <a:t>هیئت دولت در طی سال، جلسات </a:t>
            </a:r>
            <a:r>
              <a:rPr lang="fa-IR" sz="2000" dirty="0" smtClean="0">
                <a:cs typeface="2  Titr" panose="00000700000000000000" pitchFamily="2" charset="-78"/>
              </a:rPr>
              <a:t>متعددی برگزار  می کند </a:t>
            </a:r>
            <a:r>
              <a:rPr lang="fa-IR" sz="2000" dirty="0">
                <a:cs typeface="2  Titr" panose="00000700000000000000" pitchFamily="2" charset="-78"/>
              </a:rPr>
              <a:t>و رئیس جمهور و وزیران در مورد مسائل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000" dirty="0">
                <a:cs typeface="2  Titr" panose="00000700000000000000" pitchFamily="2" charset="-78"/>
              </a:rPr>
              <a:t>مهم کشور و جهان به گفت وگو </a:t>
            </a:r>
            <a:r>
              <a:rPr lang="fa-IR" sz="2000" dirty="0" smtClean="0">
                <a:cs typeface="2  Titr" panose="00000700000000000000" pitchFamily="2" charset="-78"/>
              </a:rPr>
              <a:t>می پردازند </a:t>
            </a:r>
            <a:r>
              <a:rPr lang="fa-IR" sz="2000" dirty="0">
                <a:cs typeface="2  Titr" panose="00000700000000000000" pitchFamily="2" charset="-78"/>
              </a:rPr>
              <a:t>و با </a:t>
            </a:r>
            <a:r>
              <a:rPr lang="fa-IR" sz="2000" dirty="0" smtClean="0">
                <a:cs typeface="2  Titr" panose="00000700000000000000" pitchFamily="2" charset="-78"/>
              </a:rPr>
              <a:t>مشورت یکدیگر</a:t>
            </a:r>
            <a:r>
              <a:rPr lang="fa-IR" sz="2000" dirty="0">
                <a:cs typeface="2  Titr" panose="00000700000000000000" pitchFamily="2" charset="-78"/>
              </a:rPr>
              <a:t>، به راه حل هایی می رسند و در مورد مسائل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000" dirty="0">
                <a:cs typeface="2  Titr" panose="00000700000000000000" pitchFamily="2" charset="-78"/>
              </a:rPr>
              <a:t>تصمیم گیری می </a:t>
            </a:r>
            <a:r>
              <a:rPr lang="fa-IR" sz="2000" dirty="0" smtClean="0">
                <a:cs typeface="2  Titr" panose="00000700000000000000" pitchFamily="2" charset="-78"/>
              </a:rPr>
              <a:t>کنند.مقرّ </a:t>
            </a:r>
            <a:r>
              <a:rPr lang="fa-IR" sz="2000" dirty="0">
                <a:cs typeface="2  Titr" panose="00000700000000000000" pitchFamily="2" charset="-78"/>
              </a:rPr>
              <a:t>هیئت دولت و وزارتخان هها در تهران </a:t>
            </a:r>
            <a:r>
              <a:rPr lang="fa-IR" sz="2000" dirty="0" smtClean="0">
                <a:cs typeface="2  Titr" panose="00000700000000000000" pitchFamily="2" charset="-78"/>
              </a:rPr>
              <a:t>پایتخت کشور </a:t>
            </a:r>
            <a:r>
              <a:rPr lang="fa-IR" sz="2000" dirty="0">
                <a:cs typeface="2  Titr" panose="00000700000000000000" pitchFamily="2" charset="-78"/>
              </a:rPr>
              <a:t>است. وزارتخانه ها در </a:t>
            </a:r>
            <a:r>
              <a:rPr lang="fa-IR" sz="2000" dirty="0" smtClean="0">
                <a:cs typeface="2  Titr" panose="00000700000000000000" pitchFamily="2" charset="-78"/>
              </a:rPr>
              <a:t>همه </a:t>
            </a:r>
            <a:r>
              <a:rPr lang="fa-IR" sz="2000" dirty="0">
                <a:cs typeface="2  Titr" panose="00000700000000000000" pitchFamily="2" charset="-78"/>
              </a:rPr>
              <a:t>استان های </a:t>
            </a:r>
            <a:r>
              <a:rPr lang="fa-IR" sz="2000" dirty="0" smtClean="0">
                <a:cs typeface="2  Titr" panose="00000700000000000000" pitchFamily="2" charset="-78"/>
              </a:rPr>
              <a:t>کشور،سازمان </a:t>
            </a:r>
            <a:r>
              <a:rPr lang="fa-IR" sz="2000" dirty="0">
                <a:cs typeface="2  Titr" panose="00000700000000000000" pitchFamily="2" charset="-78"/>
              </a:rPr>
              <a:t>ها و اداراتی دارند که برنامه های آنها را </a:t>
            </a:r>
            <a:r>
              <a:rPr lang="fa-IR" sz="2000" dirty="0" smtClean="0">
                <a:cs typeface="2  Titr" panose="00000700000000000000" pitchFamily="2" charset="-78"/>
              </a:rPr>
              <a:t>اجرا می </a:t>
            </a:r>
            <a:r>
              <a:rPr lang="fa-IR" sz="2000" dirty="0">
                <a:cs typeface="2  Titr" panose="00000700000000000000" pitchFamily="2" charset="-78"/>
              </a:rPr>
              <a:t>کنند</a:t>
            </a:r>
            <a:r>
              <a:rPr lang="fa-IR" sz="2000" dirty="0" smtClean="0">
                <a:cs typeface="2  Titr" panose="00000700000000000000" pitchFamily="2" charset="-78"/>
              </a:rPr>
              <a:t>.</a:t>
            </a:r>
            <a:endParaRPr lang="fa-IR" sz="2000" dirty="0">
              <a:cs typeface="2 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0212" y="1111624"/>
            <a:ext cx="60928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sz="2800" b="1" dirty="0">
                <a:cs typeface="2  Titr" panose="00000700000000000000" pitchFamily="2" charset="-78"/>
              </a:rPr>
              <a:t>درس 3</a:t>
            </a:r>
            <a:r>
              <a:rPr lang="fa-IR" sz="2800" dirty="0"/>
              <a:t/>
            </a:r>
            <a:br>
              <a:rPr lang="fa-IR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637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11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5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6.xml><?xml version="1.0" encoding="utf-8"?>
<a:theme xmlns:a="http://schemas.openxmlformats.org/drawingml/2006/main" name="3_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7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8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9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709</Words>
  <Application>Microsoft Office PowerPoint</Application>
  <PresentationFormat>Custom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5" baseType="lpstr">
      <vt:lpstr>2  Titr</vt:lpstr>
      <vt:lpstr>Arial</vt:lpstr>
      <vt:lpstr>B Morvarid</vt:lpstr>
      <vt:lpstr>B Zar</vt:lpstr>
      <vt:lpstr>Calibri</vt:lpstr>
      <vt:lpstr>Calibri Light</vt:lpstr>
      <vt:lpstr>Century Gothic</vt:lpstr>
      <vt:lpstr>Corbel</vt:lpstr>
      <vt:lpstr>S Besmellah 1</vt:lpstr>
      <vt:lpstr>Tahoma</vt:lpstr>
      <vt:lpstr>Times New Roman</vt:lpstr>
      <vt:lpstr>Trebuchet MS</vt:lpstr>
      <vt:lpstr>Tw Cen MT</vt:lpstr>
      <vt:lpstr>Wingdings 3</vt:lpstr>
      <vt:lpstr>Digital Blue Tunnel 16x9</vt:lpstr>
      <vt:lpstr>Ion</vt:lpstr>
      <vt:lpstr>Wisp</vt:lpstr>
      <vt:lpstr>1_Wisp</vt:lpstr>
      <vt:lpstr>2_Wisp</vt:lpstr>
      <vt:lpstr>3_Wisp</vt:lpstr>
      <vt:lpstr>Celestial</vt:lpstr>
      <vt:lpstr>1_Celestial</vt:lpstr>
      <vt:lpstr>Circuit</vt:lpstr>
      <vt:lpstr>1_Circuit</vt:lpstr>
      <vt:lpstr>درس 3</vt:lpstr>
      <vt:lpstr>ساختار و تشکیلات دولت</vt:lpstr>
      <vt:lpstr>درس 3</vt:lpstr>
      <vt:lpstr>رئیس جمهور چگونه انتخاب می شود؟ </vt:lpstr>
      <vt:lpstr>شرایط رئیس جمهور </vt:lpstr>
      <vt:lpstr>تنفیذ </vt:lpstr>
      <vt:lpstr>تشکیل کابینه </vt:lpstr>
      <vt:lpstr>درس 3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2014-10-10T13:38:37Z</dcterms:created>
  <dcterms:modified xsi:type="dcterms:W3CDTF">2014-10-13T17:27:45Z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