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6" r:id="rId23"/>
    <p:sldId id="287" r:id="rId24"/>
    <p:sldId id="277" r:id="rId25"/>
    <p:sldId id="278" r:id="rId26"/>
    <p:sldId id="279" r:id="rId27"/>
    <p:sldId id="280" r:id="rId28"/>
    <p:sldId id="281" r:id="rId29"/>
    <p:sldId id="282" r:id="rId30"/>
    <p:sldId id="283" r:id="rId31"/>
    <p:sldId id="284" r:id="rId32"/>
    <p:sldId id="2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309B0-5053-4EC7-88BA-7A97AAB4C570}" type="doc">
      <dgm:prSet loTypeId="urn:microsoft.com/office/officeart/2005/8/layout/matrix1" loCatId="matrix" qsTypeId="urn:microsoft.com/office/officeart/2005/8/quickstyle/simple1" qsCatId="simple" csTypeId="urn:microsoft.com/office/officeart/2005/8/colors/accent3_1" csCatId="accent3" phldr="1"/>
      <dgm:spPr/>
      <dgm:t>
        <a:bodyPr/>
        <a:lstStyle/>
        <a:p>
          <a:endParaRPr lang="en-US"/>
        </a:p>
      </dgm:t>
    </dgm:pt>
    <dgm:pt modelId="{78EDD20B-DDB2-4825-B911-4CD680D97612}">
      <dgm:prSet phldrT="[Text]" custT="1"/>
      <dgm:spPr/>
      <dgm:t>
        <a:bodyPr/>
        <a:lstStyle/>
        <a:p>
          <a:r>
            <a:rPr lang="fa-IR" sz="2400" b="1" smtClean="0">
              <a:cs typeface="B Nazanin" panose="00000400000000000000" pitchFamily="2" charset="-78"/>
            </a:rPr>
            <a:t>اثر بنیادین انقلاب چهارم صنعتی</a:t>
          </a:r>
          <a:endParaRPr lang="en-US" sz="2400" b="1" dirty="0">
            <a:cs typeface="B Nazanin" panose="00000400000000000000" pitchFamily="2" charset="-78"/>
          </a:endParaRPr>
        </a:p>
      </dgm:t>
    </dgm:pt>
    <dgm:pt modelId="{628A8465-404D-495C-8C10-04C47E85D622}" type="parTrans" cxnId="{EBDF57B2-8DA8-4595-9AC9-B914F3623704}">
      <dgm:prSet/>
      <dgm:spPr/>
      <dgm:t>
        <a:bodyPr/>
        <a:lstStyle/>
        <a:p>
          <a:endParaRPr lang="en-US"/>
        </a:p>
      </dgm:t>
    </dgm:pt>
    <dgm:pt modelId="{E8BE50F0-7429-4261-BF62-00E2AC2E16E3}" type="sibTrans" cxnId="{EBDF57B2-8DA8-4595-9AC9-B914F3623704}">
      <dgm:prSet/>
      <dgm:spPr/>
      <dgm:t>
        <a:bodyPr/>
        <a:lstStyle/>
        <a:p>
          <a:endParaRPr lang="en-US"/>
        </a:p>
      </dgm:t>
    </dgm:pt>
    <dgm:pt modelId="{7A9D3106-6497-454E-8AFD-B2C710941684}">
      <dgm:prSet phldrT="[Text]" custT="1"/>
      <dgm:spPr/>
      <dgm:t>
        <a:bodyPr/>
        <a:lstStyle/>
        <a:p>
          <a:r>
            <a:rPr lang="fa-IR" sz="3200" b="1" smtClean="0">
              <a:cs typeface="B Nazanin" panose="00000400000000000000" pitchFamily="2" charset="-78"/>
            </a:rPr>
            <a:t>خواسته های خریدار</a:t>
          </a:r>
          <a:endParaRPr lang="en-US" sz="3200" b="1" dirty="0">
            <a:cs typeface="B Nazanin" panose="00000400000000000000" pitchFamily="2" charset="-78"/>
          </a:endParaRPr>
        </a:p>
      </dgm:t>
    </dgm:pt>
    <dgm:pt modelId="{9EA20D61-A9E1-41F4-9AF3-2E0D4256A34B}" type="parTrans" cxnId="{E5DDB5B1-A2DE-414C-AE11-DE6A317BC96F}">
      <dgm:prSet/>
      <dgm:spPr/>
      <dgm:t>
        <a:bodyPr/>
        <a:lstStyle/>
        <a:p>
          <a:endParaRPr lang="en-US"/>
        </a:p>
      </dgm:t>
    </dgm:pt>
    <dgm:pt modelId="{CD9690C3-B250-4995-AE49-009603739919}" type="sibTrans" cxnId="{E5DDB5B1-A2DE-414C-AE11-DE6A317BC96F}">
      <dgm:prSet/>
      <dgm:spPr/>
      <dgm:t>
        <a:bodyPr/>
        <a:lstStyle/>
        <a:p>
          <a:endParaRPr lang="en-US"/>
        </a:p>
      </dgm:t>
    </dgm:pt>
    <dgm:pt modelId="{F2978C31-EB74-47D1-AABA-A26B4026E011}">
      <dgm:prSet phldrT="[Text]" custT="1"/>
      <dgm:spPr/>
      <dgm:t>
        <a:bodyPr/>
        <a:lstStyle/>
        <a:p>
          <a:r>
            <a:rPr lang="fa-IR" sz="3200" b="1" smtClean="0">
              <a:cs typeface="B Nazanin" panose="00000400000000000000" pitchFamily="2" charset="-78"/>
            </a:rPr>
            <a:t>افزایش تولید کالا</a:t>
          </a:r>
          <a:endParaRPr lang="en-US" sz="3200" b="1" dirty="0">
            <a:cs typeface="B Nazanin" panose="00000400000000000000" pitchFamily="2" charset="-78"/>
          </a:endParaRPr>
        </a:p>
      </dgm:t>
    </dgm:pt>
    <dgm:pt modelId="{5A6BD3CC-55A7-414A-BFB9-B7AE6ADED0A1}" type="parTrans" cxnId="{5D6ED9A8-034B-438E-827F-4177955FFD5F}">
      <dgm:prSet/>
      <dgm:spPr/>
      <dgm:t>
        <a:bodyPr/>
        <a:lstStyle/>
        <a:p>
          <a:endParaRPr lang="en-US"/>
        </a:p>
      </dgm:t>
    </dgm:pt>
    <dgm:pt modelId="{5D665F73-18D9-4B94-874A-B3AE79B5E62B}" type="sibTrans" cxnId="{5D6ED9A8-034B-438E-827F-4177955FFD5F}">
      <dgm:prSet/>
      <dgm:spPr/>
      <dgm:t>
        <a:bodyPr/>
        <a:lstStyle/>
        <a:p>
          <a:endParaRPr lang="en-US"/>
        </a:p>
      </dgm:t>
    </dgm:pt>
    <dgm:pt modelId="{C3E87890-8792-44F5-849F-4CA23027DF67}">
      <dgm:prSet phldrT="[Text]" custT="1"/>
      <dgm:spPr/>
      <dgm:t>
        <a:bodyPr/>
        <a:lstStyle/>
        <a:p>
          <a:r>
            <a:rPr lang="fa-IR" sz="3200" b="1" smtClean="0">
              <a:cs typeface="B Nazanin" panose="00000400000000000000" pitchFamily="2" charset="-78"/>
            </a:rPr>
            <a:t>ساختارهای سازمانی</a:t>
          </a:r>
          <a:endParaRPr lang="en-US" sz="3200" b="1" dirty="0">
            <a:cs typeface="B Nazanin" panose="00000400000000000000" pitchFamily="2" charset="-78"/>
          </a:endParaRPr>
        </a:p>
      </dgm:t>
    </dgm:pt>
    <dgm:pt modelId="{5EB58F8A-E587-4F07-A2AE-0B0F8DEF3604}" type="parTrans" cxnId="{D621CE0F-8740-45BB-A13F-728F48D691B4}">
      <dgm:prSet/>
      <dgm:spPr/>
      <dgm:t>
        <a:bodyPr/>
        <a:lstStyle/>
        <a:p>
          <a:endParaRPr lang="en-US"/>
        </a:p>
      </dgm:t>
    </dgm:pt>
    <dgm:pt modelId="{F56BC99E-91D4-4092-9E92-75C9937E2A1A}" type="sibTrans" cxnId="{D621CE0F-8740-45BB-A13F-728F48D691B4}">
      <dgm:prSet/>
      <dgm:spPr/>
      <dgm:t>
        <a:bodyPr/>
        <a:lstStyle/>
        <a:p>
          <a:endParaRPr lang="en-US"/>
        </a:p>
      </dgm:t>
    </dgm:pt>
    <dgm:pt modelId="{1B74F5F1-8D6F-4064-BE2E-E9833D00F584}">
      <dgm:prSet phldrT="[Text]" custT="1"/>
      <dgm:spPr/>
      <dgm:t>
        <a:bodyPr/>
        <a:lstStyle/>
        <a:p>
          <a:r>
            <a:rPr lang="fa-IR" sz="3200" b="1" dirty="0" smtClean="0">
              <a:cs typeface="B Nazanin" panose="00000400000000000000" pitchFamily="2" charset="-78"/>
            </a:rPr>
            <a:t>نوآوری های مشترک</a:t>
          </a:r>
          <a:endParaRPr lang="en-US" sz="3200" b="1" dirty="0">
            <a:cs typeface="B Nazanin" panose="00000400000000000000" pitchFamily="2" charset="-78"/>
          </a:endParaRPr>
        </a:p>
      </dgm:t>
    </dgm:pt>
    <dgm:pt modelId="{5F5D5BF2-198D-4ED0-9F9D-950AC7DBF8F5}" type="parTrans" cxnId="{E976D0CF-B11A-4359-A7C1-5FDF260E67D2}">
      <dgm:prSet/>
      <dgm:spPr/>
      <dgm:t>
        <a:bodyPr/>
        <a:lstStyle/>
        <a:p>
          <a:endParaRPr lang="en-US"/>
        </a:p>
      </dgm:t>
    </dgm:pt>
    <dgm:pt modelId="{65F12366-8ECD-4667-928C-39AC31A15270}" type="sibTrans" cxnId="{E976D0CF-B11A-4359-A7C1-5FDF260E67D2}">
      <dgm:prSet/>
      <dgm:spPr/>
      <dgm:t>
        <a:bodyPr/>
        <a:lstStyle/>
        <a:p>
          <a:endParaRPr lang="en-US"/>
        </a:p>
      </dgm:t>
    </dgm:pt>
    <dgm:pt modelId="{029290E9-1419-4201-A425-EB9836303396}" type="pres">
      <dgm:prSet presAssocID="{834309B0-5053-4EC7-88BA-7A97AAB4C570}" presName="diagram" presStyleCnt="0">
        <dgm:presLayoutVars>
          <dgm:chMax val="1"/>
          <dgm:dir/>
          <dgm:animLvl val="ctr"/>
          <dgm:resizeHandles val="exact"/>
        </dgm:presLayoutVars>
      </dgm:prSet>
      <dgm:spPr/>
      <dgm:t>
        <a:bodyPr/>
        <a:lstStyle/>
        <a:p>
          <a:endParaRPr lang="en-US"/>
        </a:p>
      </dgm:t>
    </dgm:pt>
    <dgm:pt modelId="{28957A62-77AA-4F20-95E2-9807FC037EC8}" type="pres">
      <dgm:prSet presAssocID="{834309B0-5053-4EC7-88BA-7A97AAB4C570}" presName="matrix" presStyleCnt="0"/>
      <dgm:spPr/>
    </dgm:pt>
    <dgm:pt modelId="{CB5E06C5-F5E3-4D83-9C67-BE6054C973AD}" type="pres">
      <dgm:prSet presAssocID="{834309B0-5053-4EC7-88BA-7A97AAB4C570}" presName="tile1" presStyleLbl="node1" presStyleIdx="0" presStyleCnt="4"/>
      <dgm:spPr/>
      <dgm:t>
        <a:bodyPr/>
        <a:lstStyle/>
        <a:p>
          <a:endParaRPr lang="en-US"/>
        </a:p>
      </dgm:t>
    </dgm:pt>
    <dgm:pt modelId="{346A201F-098D-4294-8EF9-5940534DDAB0}" type="pres">
      <dgm:prSet presAssocID="{834309B0-5053-4EC7-88BA-7A97AAB4C570}" presName="tile1text" presStyleLbl="node1" presStyleIdx="0" presStyleCnt="4">
        <dgm:presLayoutVars>
          <dgm:chMax val="0"/>
          <dgm:chPref val="0"/>
          <dgm:bulletEnabled val="1"/>
        </dgm:presLayoutVars>
      </dgm:prSet>
      <dgm:spPr/>
      <dgm:t>
        <a:bodyPr/>
        <a:lstStyle/>
        <a:p>
          <a:endParaRPr lang="en-US"/>
        </a:p>
      </dgm:t>
    </dgm:pt>
    <dgm:pt modelId="{0C2B2D1C-1B2A-4C63-AC22-CFB5436F67AF}" type="pres">
      <dgm:prSet presAssocID="{834309B0-5053-4EC7-88BA-7A97AAB4C570}" presName="tile2" presStyleLbl="node1" presStyleIdx="1" presStyleCnt="4"/>
      <dgm:spPr/>
      <dgm:t>
        <a:bodyPr/>
        <a:lstStyle/>
        <a:p>
          <a:endParaRPr lang="en-US"/>
        </a:p>
      </dgm:t>
    </dgm:pt>
    <dgm:pt modelId="{B0CF90B4-45AA-4F1B-BFEB-A8C34C2283A3}" type="pres">
      <dgm:prSet presAssocID="{834309B0-5053-4EC7-88BA-7A97AAB4C570}" presName="tile2text" presStyleLbl="node1" presStyleIdx="1" presStyleCnt="4">
        <dgm:presLayoutVars>
          <dgm:chMax val="0"/>
          <dgm:chPref val="0"/>
          <dgm:bulletEnabled val="1"/>
        </dgm:presLayoutVars>
      </dgm:prSet>
      <dgm:spPr/>
      <dgm:t>
        <a:bodyPr/>
        <a:lstStyle/>
        <a:p>
          <a:endParaRPr lang="en-US"/>
        </a:p>
      </dgm:t>
    </dgm:pt>
    <dgm:pt modelId="{5D27B6ED-F545-4960-846D-D2F11C0AE20D}" type="pres">
      <dgm:prSet presAssocID="{834309B0-5053-4EC7-88BA-7A97AAB4C570}" presName="tile3" presStyleLbl="node1" presStyleIdx="2" presStyleCnt="4"/>
      <dgm:spPr/>
      <dgm:t>
        <a:bodyPr/>
        <a:lstStyle/>
        <a:p>
          <a:endParaRPr lang="en-US"/>
        </a:p>
      </dgm:t>
    </dgm:pt>
    <dgm:pt modelId="{6FE29FC8-9C09-412E-8739-ECADA30AB306}" type="pres">
      <dgm:prSet presAssocID="{834309B0-5053-4EC7-88BA-7A97AAB4C570}" presName="tile3text" presStyleLbl="node1" presStyleIdx="2" presStyleCnt="4">
        <dgm:presLayoutVars>
          <dgm:chMax val="0"/>
          <dgm:chPref val="0"/>
          <dgm:bulletEnabled val="1"/>
        </dgm:presLayoutVars>
      </dgm:prSet>
      <dgm:spPr/>
      <dgm:t>
        <a:bodyPr/>
        <a:lstStyle/>
        <a:p>
          <a:endParaRPr lang="en-US"/>
        </a:p>
      </dgm:t>
    </dgm:pt>
    <dgm:pt modelId="{B0FA9BC3-4917-4983-9C12-D2050B64F2F8}" type="pres">
      <dgm:prSet presAssocID="{834309B0-5053-4EC7-88BA-7A97AAB4C570}" presName="tile4" presStyleLbl="node1" presStyleIdx="3" presStyleCnt="4"/>
      <dgm:spPr/>
      <dgm:t>
        <a:bodyPr/>
        <a:lstStyle/>
        <a:p>
          <a:endParaRPr lang="en-US"/>
        </a:p>
      </dgm:t>
    </dgm:pt>
    <dgm:pt modelId="{CE115934-C361-4130-AFCF-2016AEED15F3}" type="pres">
      <dgm:prSet presAssocID="{834309B0-5053-4EC7-88BA-7A97AAB4C570}" presName="tile4text" presStyleLbl="node1" presStyleIdx="3" presStyleCnt="4">
        <dgm:presLayoutVars>
          <dgm:chMax val="0"/>
          <dgm:chPref val="0"/>
          <dgm:bulletEnabled val="1"/>
        </dgm:presLayoutVars>
      </dgm:prSet>
      <dgm:spPr/>
      <dgm:t>
        <a:bodyPr/>
        <a:lstStyle/>
        <a:p>
          <a:endParaRPr lang="en-US"/>
        </a:p>
      </dgm:t>
    </dgm:pt>
    <dgm:pt modelId="{98789ADA-BFE9-489E-B66A-CB09CDDE0CA6}" type="pres">
      <dgm:prSet presAssocID="{834309B0-5053-4EC7-88BA-7A97AAB4C570}" presName="centerTile" presStyleLbl="fgShp" presStyleIdx="0" presStyleCnt="1">
        <dgm:presLayoutVars>
          <dgm:chMax val="0"/>
          <dgm:chPref val="0"/>
        </dgm:presLayoutVars>
      </dgm:prSet>
      <dgm:spPr/>
      <dgm:t>
        <a:bodyPr/>
        <a:lstStyle/>
        <a:p>
          <a:endParaRPr lang="en-US"/>
        </a:p>
      </dgm:t>
    </dgm:pt>
  </dgm:ptLst>
  <dgm:cxnLst>
    <dgm:cxn modelId="{EBDF57B2-8DA8-4595-9AC9-B914F3623704}" srcId="{834309B0-5053-4EC7-88BA-7A97AAB4C570}" destId="{78EDD20B-DDB2-4825-B911-4CD680D97612}" srcOrd="0" destOrd="0" parTransId="{628A8465-404D-495C-8C10-04C47E85D622}" sibTransId="{E8BE50F0-7429-4261-BF62-00E2AC2E16E3}"/>
    <dgm:cxn modelId="{E976D0CF-B11A-4359-A7C1-5FDF260E67D2}" srcId="{78EDD20B-DDB2-4825-B911-4CD680D97612}" destId="{1B74F5F1-8D6F-4064-BE2E-E9833D00F584}" srcOrd="3" destOrd="0" parTransId="{5F5D5BF2-198D-4ED0-9F9D-950AC7DBF8F5}" sibTransId="{65F12366-8ECD-4667-928C-39AC31A15270}"/>
    <dgm:cxn modelId="{A4A71D8C-D2C7-4947-9009-03BC69A43613}" type="presOf" srcId="{7A9D3106-6497-454E-8AFD-B2C710941684}" destId="{CB5E06C5-F5E3-4D83-9C67-BE6054C973AD}" srcOrd="0" destOrd="0" presId="urn:microsoft.com/office/officeart/2005/8/layout/matrix1"/>
    <dgm:cxn modelId="{D621CE0F-8740-45BB-A13F-728F48D691B4}" srcId="{78EDD20B-DDB2-4825-B911-4CD680D97612}" destId="{C3E87890-8792-44F5-849F-4CA23027DF67}" srcOrd="2" destOrd="0" parTransId="{5EB58F8A-E587-4F07-A2AE-0B0F8DEF3604}" sibTransId="{F56BC99E-91D4-4092-9E92-75C9937E2A1A}"/>
    <dgm:cxn modelId="{5E6A7113-E027-4FFF-A313-C5916EA5940F}" type="presOf" srcId="{F2978C31-EB74-47D1-AABA-A26B4026E011}" destId="{0C2B2D1C-1B2A-4C63-AC22-CFB5436F67AF}" srcOrd="0" destOrd="0" presId="urn:microsoft.com/office/officeart/2005/8/layout/matrix1"/>
    <dgm:cxn modelId="{9133CC48-BA64-4E96-A284-6042109935BB}" type="presOf" srcId="{1B74F5F1-8D6F-4064-BE2E-E9833D00F584}" destId="{CE115934-C361-4130-AFCF-2016AEED15F3}" srcOrd="1" destOrd="0" presId="urn:microsoft.com/office/officeart/2005/8/layout/matrix1"/>
    <dgm:cxn modelId="{5D6ED9A8-034B-438E-827F-4177955FFD5F}" srcId="{78EDD20B-DDB2-4825-B911-4CD680D97612}" destId="{F2978C31-EB74-47D1-AABA-A26B4026E011}" srcOrd="1" destOrd="0" parTransId="{5A6BD3CC-55A7-414A-BFB9-B7AE6ADED0A1}" sibTransId="{5D665F73-18D9-4B94-874A-B3AE79B5E62B}"/>
    <dgm:cxn modelId="{D8D910B1-DB72-40BF-B806-3B8EEB616590}" type="presOf" srcId="{C3E87890-8792-44F5-849F-4CA23027DF67}" destId="{6FE29FC8-9C09-412E-8739-ECADA30AB306}" srcOrd="1" destOrd="0" presId="urn:microsoft.com/office/officeart/2005/8/layout/matrix1"/>
    <dgm:cxn modelId="{942A2013-75DD-49FC-8506-CB1F30B9B4FF}" type="presOf" srcId="{78EDD20B-DDB2-4825-B911-4CD680D97612}" destId="{98789ADA-BFE9-489E-B66A-CB09CDDE0CA6}" srcOrd="0" destOrd="0" presId="urn:microsoft.com/office/officeart/2005/8/layout/matrix1"/>
    <dgm:cxn modelId="{E5DDB5B1-A2DE-414C-AE11-DE6A317BC96F}" srcId="{78EDD20B-DDB2-4825-B911-4CD680D97612}" destId="{7A9D3106-6497-454E-8AFD-B2C710941684}" srcOrd="0" destOrd="0" parTransId="{9EA20D61-A9E1-41F4-9AF3-2E0D4256A34B}" sibTransId="{CD9690C3-B250-4995-AE49-009603739919}"/>
    <dgm:cxn modelId="{FAA54456-311B-4AC3-86EA-B6013F7083BA}" type="presOf" srcId="{834309B0-5053-4EC7-88BA-7A97AAB4C570}" destId="{029290E9-1419-4201-A425-EB9836303396}" srcOrd="0" destOrd="0" presId="urn:microsoft.com/office/officeart/2005/8/layout/matrix1"/>
    <dgm:cxn modelId="{49906A89-8D5E-4429-99A9-987EB029DE0D}" type="presOf" srcId="{F2978C31-EB74-47D1-AABA-A26B4026E011}" destId="{B0CF90B4-45AA-4F1B-BFEB-A8C34C2283A3}" srcOrd="1" destOrd="0" presId="urn:microsoft.com/office/officeart/2005/8/layout/matrix1"/>
    <dgm:cxn modelId="{33742F2D-9B4A-43DA-A68C-8C3C143F1092}" type="presOf" srcId="{1B74F5F1-8D6F-4064-BE2E-E9833D00F584}" destId="{B0FA9BC3-4917-4983-9C12-D2050B64F2F8}" srcOrd="0" destOrd="0" presId="urn:microsoft.com/office/officeart/2005/8/layout/matrix1"/>
    <dgm:cxn modelId="{6E7F87F1-D416-43CB-9BA3-FFED3F1DE5FD}" type="presOf" srcId="{C3E87890-8792-44F5-849F-4CA23027DF67}" destId="{5D27B6ED-F545-4960-846D-D2F11C0AE20D}" srcOrd="0" destOrd="0" presId="urn:microsoft.com/office/officeart/2005/8/layout/matrix1"/>
    <dgm:cxn modelId="{6E404530-90B6-40B2-A454-493780EE1B0B}" type="presOf" srcId="{7A9D3106-6497-454E-8AFD-B2C710941684}" destId="{346A201F-098D-4294-8EF9-5940534DDAB0}" srcOrd="1" destOrd="0" presId="urn:microsoft.com/office/officeart/2005/8/layout/matrix1"/>
    <dgm:cxn modelId="{30893EC7-D5C8-452F-8213-7CAD151068A6}" type="presParOf" srcId="{029290E9-1419-4201-A425-EB9836303396}" destId="{28957A62-77AA-4F20-95E2-9807FC037EC8}" srcOrd="0" destOrd="0" presId="urn:microsoft.com/office/officeart/2005/8/layout/matrix1"/>
    <dgm:cxn modelId="{3A56A2A6-73D8-4BF0-BE0E-FFD3100E52E4}" type="presParOf" srcId="{28957A62-77AA-4F20-95E2-9807FC037EC8}" destId="{CB5E06C5-F5E3-4D83-9C67-BE6054C973AD}" srcOrd="0" destOrd="0" presId="urn:microsoft.com/office/officeart/2005/8/layout/matrix1"/>
    <dgm:cxn modelId="{12B45CA5-7622-440E-820B-8F45F6BDDFF5}" type="presParOf" srcId="{28957A62-77AA-4F20-95E2-9807FC037EC8}" destId="{346A201F-098D-4294-8EF9-5940534DDAB0}" srcOrd="1" destOrd="0" presId="urn:microsoft.com/office/officeart/2005/8/layout/matrix1"/>
    <dgm:cxn modelId="{7BB95D91-7E5D-4578-B38C-C677955F8533}" type="presParOf" srcId="{28957A62-77AA-4F20-95E2-9807FC037EC8}" destId="{0C2B2D1C-1B2A-4C63-AC22-CFB5436F67AF}" srcOrd="2" destOrd="0" presId="urn:microsoft.com/office/officeart/2005/8/layout/matrix1"/>
    <dgm:cxn modelId="{F1B00352-B0FD-4648-8A31-5AB6C0A5815C}" type="presParOf" srcId="{28957A62-77AA-4F20-95E2-9807FC037EC8}" destId="{B0CF90B4-45AA-4F1B-BFEB-A8C34C2283A3}" srcOrd="3" destOrd="0" presId="urn:microsoft.com/office/officeart/2005/8/layout/matrix1"/>
    <dgm:cxn modelId="{09EAFFF3-9985-4DFD-A8DB-5A364E87B619}" type="presParOf" srcId="{28957A62-77AA-4F20-95E2-9807FC037EC8}" destId="{5D27B6ED-F545-4960-846D-D2F11C0AE20D}" srcOrd="4" destOrd="0" presId="urn:microsoft.com/office/officeart/2005/8/layout/matrix1"/>
    <dgm:cxn modelId="{862FFE07-C87A-4CDC-B132-72CA8CF67256}" type="presParOf" srcId="{28957A62-77AA-4F20-95E2-9807FC037EC8}" destId="{6FE29FC8-9C09-412E-8739-ECADA30AB306}" srcOrd="5" destOrd="0" presId="urn:microsoft.com/office/officeart/2005/8/layout/matrix1"/>
    <dgm:cxn modelId="{F9E5F8F6-DF73-4C56-8F41-9521F632B46A}" type="presParOf" srcId="{28957A62-77AA-4F20-95E2-9807FC037EC8}" destId="{B0FA9BC3-4917-4983-9C12-D2050B64F2F8}" srcOrd="6" destOrd="0" presId="urn:microsoft.com/office/officeart/2005/8/layout/matrix1"/>
    <dgm:cxn modelId="{580E0D62-9479-4E59-8E36-746DEE27AC2D}" type="presParOf" srcId="{28957A62-77AA-4F20-95E2-9807FC037EC8}" destId="{CE115934-C361-4130-AFCF-2016AEED15F3}" srcOrd="7" destOrd="0" presId="urn:microsoft.com/office/officeart/2005/8/layout/matrix1"/>
    <dgm:cxn modelId="{40EA090B-C593-4326-9CC7-5BA2E5B47F3D}" type="presParOf" srcId="{029290E9-1419-4201-A425-EB9836303396}" destId="{98789ADA-BFE9-489E-B66A-CB09CDDE0CA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285F7D-C19F-4479-B962-BD6479FC2B6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774D38C7-0AE3-4299-B27C-6FE6048FBF31}">
      <dgm:prSet phldrT="[Text]" custT="1"/>
      <dgm:spPr/>
      <dgm:t>
        <a:bodyPr/>
        <a:lstStyle/>
        <a:p>
          <a:r>
            <a:rPr lang="fa-IR" sz="4000" b="1" dirty="0" smtClean="0">
              <a:cs typeface="B Nazanin" panose="00000400000000000000" pitchFamily="2" charset="-78"/>
            </a:rPr>
            <a:t>جایگزینی کارمندان</a:t>
          </a:r>
          <a:endParaRPr lang="en-US" sz="4000" b="1" dirty="0">
            <a:cs typeface="B Nazanin" panose="00000400000000000000" pitchFamily="2" charset="-78"/>
          </a:endParaRPr>
        </a:p>
      </dgm:t>
    </dgm:pt>
    <dgm:pt modelId="{DE8BD3FD-535C-490A-82D1-1928BF14FB2D}" type="parTrans" cxnId="{EBF5292E-948C-4208-993A-1E863DC0DFD4}">
      <dgm:prSet/>
      <dgm:spPr/>
      <dgm:t>
        <a:bodyPr/>
        <a:lstStyle/>
        <a:p>
          <a:endParaRPr lang="en-US"/>
        </a:p>
      </dgm:t>
    </dgm:pt>
    <dgm:pt modelId="{8E1DDEEA-F087-4D6A-A656-E509B75D7FE2}" type="sibTrans" cxnId="{EBF5292E-948C-4208-993A-1E863DC0DFD4}">
      <dgm:prSet/>
      <dgm:spPr/>
      <dgm:t>
        <a:bodyPr/>
        <a:lstStyle/>
        <a:p>
          <a:endParaRPr lang="en-US"/>
        </a:p>
      </dgm:t>
    </dgm:pt>
    <dgm:pt modelId="{E90B1C42-CE02-47E0-B5D2-3340F770564D}">
      <dgm:prSet phldrT="[Text]" custT="1"/>
      <dgm:spPr/>
      <dgm:t>
        <a:bodyPr/>
        <a:lstStyle/>
        <a:p>
          <a:r>
            <a:rPr lang="fa-IR" sz="4000" b="1" dirty="0" smtClean="0">
              <a:cs typeface="B Nazanin" panose="00000400000000000000" pitchFamily="2" charset="-78"/>
            </a:rPr>
            <a:t>آموزش دوباره ی کارمندان</a:t>
          </a:r>
          <a:endParaRPr lang="en-US" sz="4000" b="1" dirty="0">
            <a:cs typeface="B Nazanin" panose="00000400000000000000" pitchFamily="2" charset="-78"/>
          </a:endParaRPr>
        </a:p>
      </dgm:t>
    </dgm:pt>
    <dgm:pt modelId="{0C05BD36-8E3E-49E6-83AF-BA581C536C01}" type="parTrans" cxnId="{5D2F2BB9-7454-4201-A027-D5D01552FF3B}">
      <dgm:prSet/>
      <dgm:spPr/>
      <dgm:t>
        <a:bodyPr/>
        <a:lstStyle/>
        <a:p>
          <a:endParaRPr lang="en-US"/>
        </a:p>
      </dgm:t>
    </dgm:pt>
    <dgm:pt modelId="{D7910FA2-4142-4BBE-BD98-76B12FAE13B7}" type="sibTrans" cxnId="{5D2F2BB9-7454-4201-A027-D5D01552FF3B}">
      <dgm:prSet/>
      <dgm:spPr/>
      <dgm:t>
        <a:bodyPr/>
        <a:lstStyle/>
        <a:p>
          <a:endParaRPr lang="en-US"/>
        </a:p>
      </dgm:t>
    </dgm:pt>
    <dgm:pt modelId="{B5E02CE3-6B55-455A-9630-F2A1483BAD4B}" type="pres">
      <dgm:prSet presAssocID="{74285F7D-C19F-4479-B962-BD6479FC2B6F}" presName="diagram" presStyleCnt="0">
        <dgm:presLayoutVars>
          <dgm:dir/>
          <dgm:resizeHandles val="exact"/>
        </dgm:presLayoutVars>
      </dgm:prSet>
      <dgm:spPr/>
      <dgm:t>
        <a:bodyPr/>
        <a:lstStyle/>
        <a:p>
          <a:endParaRPr lang="en-US"/>
        </a:p>
      </dgm:t>
    </dgm:pt>
    <dgm:pt modelId="{8629DB17-5565-4F18-96C2-1ECDD9433266}" type="pres">
      <dgm:prSet presAssocID="{774D38C7-0AE3-4299-B27C-6FE6048FBF31}" presName="arrow" presStyleLbl="node1" presStyleIdx="0" presStyleCnt="2" custScaleY="100106">
        <dgm:presLayoutVars>
          <dgm:bulletEnabled val="1"/>
        </dgm:presLayoutVars>
      </dgm:prSet>
      <dgm:spPr/>
      <dgm:t>
        <a:bodyPr/>
        <a:lstStyle/>
        <a:p>
          <a:endParaRPr lang="en-US"/>
        </a:p>
      </dgm:t>
    </dgm:pt>
    <dgm:pt modelId="{7A260A19-A09B-42B4-8E66-A5C02F7C7FB2}" type="pres">
      <dgm:prSet presAssocID="{E90B1C42-CE02-47E0-B5D2-3340F770564D}" presName="arrow" presStyleLbl="node1" presStyleIdx="1" presStyleCnt="2" custScaleY="100106">
        <dgm:presLayoutVars>
          <dgm:bulletEnabled val="1"/>
        </dgm:presLayoutVars>
      </dgm:prSet>
      <dgm:spPr/>
      <dgm:t>
        <a:bodyPr/>
        <a:lstStyle/>
        <a:p>
          <a:endParaRPr lang="en-US"/>
        </a:p>
      </dgm:t>
    </dgm:pt>
  </dgm:ptLst>
  <dgm:cxnLst>
    <dgm:cxn modelId="{B7C30995-FACF-44E8-89FA-39991FBC03DC}" type="presOf" srcId="{774D38C7-0AE3-4299-B27C-6FE6048FBF31}" destId="{8629DB17-5565-4F18-96C2-1ECDD9433266}" srcOrd="0" destOrd="0" presId="urn:microsoft.com/office/officeart/2005/8/layout/arrow5"/>
    <dgm:cxn modelId="{5F0D5C6D-99DA-483F-ABD4-EE6969322C16}" type="presOf" srcId="{E90B1C42-CE02-47E0-B5D2-3340F770564D}" destId="{7A260A19-A09B-42B4-8E66-A5C02F7C7FB2}" srcOrd="0" destOrd="0" presId="urn:microsoft.com/office/officeart/2005/8/layout/arrow5"/>
    <dgm:cxn modelId="{EBF5292E-948C-4208-993A-1E863DC0DFD4}" srcId="{74285F7D-C19F-4479-B962-BD6479FC2B6F}" destId="{774D38C7-0AE3-4299-B27C-6FE6048FBF31}" srcOrd="0" destOrd="0" parTransId="{DE8BD3FD-535C-490A-82D1-1928BF14FB2D}" sibTransId="{8E1DDEEA-F087-4D6A-A656-E509B75D7FE2}"/>
    <dgm:cxn modelId="{9DDAF060-D89A-404E-8D23-2345DDA5263A}" type="presOf" srcId="{74285F7D-C19F-4479-B962-BD6479FC2B6F}" destId="{B5E02CE3-6B55-455A-9630-F2A1483BAD4B}" srcOrd="0" destOrd="0" presId="urn:microsoft.com/office/officeart/2005/8/layout/arrow5"/>
    <dgm:cxn modelId="{5D2F2BB9-7454-4201-A027-D5D01552FF3B}" srcId="{74285F7D-C19F-4479-B962-BD6479FC2B6F}" destId="{E90B1C42-CE02-47E0-B5D2-3340F770564D}" srcOrd="1" destOrd="0" parTransId="{0C05BD36-8E3E-49E6-83AF-BA581C536C01}" sibTransId="{D7910FA2-4142-4BBE-BD98-76B12FAE13B7}"/>
    <dgm:cxn modelId="{AC6CB62A-9DA7-44E3-90C9-AF8413FC79A3}" type="presParOf" srcId="{B5E02CE3-6B55-455A-9630-F2A1483BAD4B}" destId="{8629DB17-5565-4F18-96C2-1ECDD9433266}" srcOrd="0" destOrd="0" presId="urn:microsoft.com/office/officeart/2005/8/layout/arrow5"/>
    <dgm:cxn modelId="{5102F76C-92A9-4D0A-BBCE-1DE18EF94575}" type="presParOf" srcId="{B5E02CE3-6B55-455A-9630-F2A1483BAD4B}" destId="{7A260A19-A09B-42B4-8E66-A5C02F7C7FB2}"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ED6C6D-E338-408F-ADC2-C736D20FACE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A07EAC2-B8BA-44B6-BD78-12AB0480741B}">
      <dgm:prSet phldrT="[Text]" phldr="1"/>
      <dgm:spPr/>
      <dgm:t>
        <a:bodyPr/>
        <a:lstStyle/>
        <a:p>
          <a:endParaRPr lang="en-US" dirty="0"/>
        </a:p>
      </dgm:t>
    </dgm:pt>
    <dgm:pt modelId="{094CF83B-F8C2-4176-9583-1B16F9D45782}" type="parTrans" cxnId="{8FB7C216-CECD-4237-9C43-ADA3EDD75C03}">
      <dgm:prSet/>
      <dgm:spPr/>
      <dgm:t>
        <a:bodyPr/>
        <a:lstStyle/>
        <a:p>
          <a:endParaRPr lang="en-US"/>
        </a:p>
      </dgm:t>
    </dgm:pt>
    <dgm:pt modelId="{3D10F3B6-87F2-469D-B7D2-FEDD4641AABD}" type="sibTrans" cxnId="{8FB7C216-CECD-4237-9C43-ADA3EDD75C03}">
      <dgm:prSet/>
      <dgm:spPr/>
      <dgm:t>
        <a:bodyPr/>
        <a:lstStyle/>
        <a:p>
          <a:endParaRPr lang="en-US"/>
        </a:p>
      </dgm:t>
    </dgm:pt>
    <dgm:pt modelId="{AC6B6717-D2D5-4393-80C0-57CB37F4F371}">
      <dgm:prSet phldrT="[Text]" custT="1"/>
      <dgm:spPr/>
      <dgm:t>
        <a:bodyPr/>
        <a:lstStyle/>
        <a:p>
          <a:pPr rtl="1"/>
          <a:r>
            <a:rPr lang="fa-IR" sz="2400" dirty="0" smtClean="0">
              <a:cs typeface="B Nazanin" panose="00000400000000000000" pitchFamily="2" charset="-78"/>
            </a:rPr>
            <a:t>به علت شتاب بسیار زیاد تغییرات حدود 50 درصد دروسی که در سال اول به دانشجوی حوزه ی تکنولوژی آموزش داده می شود در هنگام فارغ التحصیلی قدیمی و تاریخ گذشته محسوب خواهد شد.</a:t>
          </a:r>
        </a:p>
        <a:p>
          <a:pPr rtl="1"/>
          <a:r>
            <a:rPr lang="fa-IR" sz="2400" dirty="0" smtClean="0">
              <a:cs typeface="B Nazanin" panose="00000400000000000000" pitchFamily="2" charset="-78"/>
            </a:rPr>
            <a:t>تخمین زده می شود که تا سال 2020 بیش از یک سوم مهارت مورد نیاز برای یک شغل را مهارت هایی تشکیل خواهند داد که هم اگنون جزو توانایی های ضروری برای این کار نیستند</a:t>
          </a:r>
        </a:p>
      </dgm:t>
    </dgm:pt>
    <dgm:pt modelId="{E99904AE-85B1-46A0-9652-42649A1FF9F0}" type="parTrans" cxnId="{2049182D-1EA6-47EF-A5BA-DA6427FD55C9}">
      <dgm:prSet/>
      <dgm:spPr/>
      <dgm:t>
        <a:bodyPr/>
        <a:lstStyle/>
        <a:p>
          <a:endParaRPr lang="en-US"/>
        </a:p>
      </dgm:t>
    </dgm:pt>
    <dgm:pt modelId="{56A5ECA3-0E77-4F05-AE14-F577535B8CCC}" type="sibTrans" cxnId="{2049182D-1EA6-47EF-A5BA-DA6427FD55C9}">
      <dgm:prSet/>
      <dgm:spPr/>
      <dgm:t>
        <a:bodyPr/>
        <a:lstStyle/>
        <a:p>
          <a:endParaRPr lang="en-US"/>
        </a:p>
      </dgm:t>
    </dgm:pt>
    <dgm:pt modelId="{5E28A861-334E-4969-AE18-7680ABA8320B}" type="pres">
      <dgm:prSet presAssocID="{C8ED6C6D-E338-408F-ADC2-C736D20FACE9}" presName="Name0" presStyleCnt="0">
        <dgm:presLayoutVars>
          <dgm:chMax/>
          <dgm:chPref/>
          <dgm:dir/>
          <dgm:animLvl val="lvl"/>
        </dgm:presLayoutVars>
      </dgm:prSet>
      <dgm:spPr/>
      <dgm:t>
        <a:bodyPr/>
        <a:lstStyle/>
        <a:p>
          <a:endParaRPr lang="en-US"/>
        </a:p>
      </dgm:t>
    </dgm:pt>
    <dgm:pt modelId="{EC7EDB15-5D9A-4A14-8D44-508E3C74FB99}" type="pres">
      <dgm:prSet presAssocID="{8A07EAC2-B8BA-44B6-BD78-12AB0480741B}" presName="composite" presStyleCnt="0"/>
      <dgm:spPr/>
    </dgm:pt>
    <dgm:pt modelId="{F7680FF8-62AC-4BDE-BEDB-258B1FAFFFF5}" type="pres">
      <dgm:prSet presAssocID="{8A07EAC2-B8BA-44B6-BD78-12AB0480741B}" presName="ParentAccentShape" presStyleLbl="trBgShp" presStyleIdx="0" presStyleCnt="2"/>
      <dgm:spPr/>
    </dgm:pt>
    <dgm:pt modelId="{659B08C1-1A56-4946-9130-0340FDE03182}" type="pres">
      <dgm:prSet presAssocID="{8A07EAC2-B8BA-44B6-BD78-12AB0480741B}" presName="ParentText" presStyleLbl="revTx" presStyleIdx="0" presStyleCnt="2">
        <dgm:presLayoutVars>
          <dgm:chMax val="1"/>
          <dgm:chPref val="1"/>
          <dgm:bulletEnabled val="1"/>
        </dgm:presLayoutVars>
      </dgm:prSet>
      <dgm:spPr/>
      <dgm:t>
        <a:bodyPr/>
        <a:lstStyle/>
        <a:p>
          <a:endParaRPr lang="en-US"/>
        </a:p>
      </dgm:t>
    </dgm:pt>
    <dgm:pt modelId="{1EA9843E-A904-4498-9B94-D9A1A8F3C11A}" type="pres">
      <dgm:prSet presAssocID="{8A07EAC2-B8BA-44B6-BD78-12AB0480741B}" presName="ChildText" presStyleLbl="revTx" presStyleIdx="1" presStyleCnt="2" custLinFactNeighborX="946" custLinFactNeighborY="-14762">
        <dgm:presLayoutVars>
          <dgm:chMax val="0"/>
          <dgm:chPref val="0"/>
        </dgm:presLayoutVars>
      </dgm:prSet>
      <dgm:spPr/>
      <dgm:t>
        <a:bodyPr/>
        <a:lstStyle/>
        <a:p>
          <a:endParaRPr lang="en-US"/>
        </a:p>
      </dgm:t>
    </dgm:pt>
    <dgm:pt modelId="{B0738ECB-8B6A-4D58-B9FD-DEE34782CF70}" type="pres">
      <dgm:prSet presAssocID="{8A07EAC2-B8BA-44B6-BD78-12AB0480741B}" presName="ChildAccentShape" presStyleLbl="trBgShp" presStyleIdx="1" presStyleCnt="2"/>
      <dgm:spPr/>
    </dgm:pt>
    <dgm:pt modelId="{DB7AE810-B01B-4D90-A29B-24060AAF979C}" type="pres">
      <dgm:prSet presAssocID="{8A07EAC2-B8BA-44B6-BD78-12AB0480741B}" presName="Image" presStyleLbl="alignImgPlace1" presStyleIdx="0" presStyleCnt="1"/>
      <dgm:spPr/>
    </dgm:pt>
  </dgm:ptLst>
  <dgm:cxnLst>
    <dgm:cxn modelId="{7B9A06E8-9CC6-4441-ACC3-023D7AC35581}" type="presOf" srcId="{8A07EAC2-B8BA-44B6-BD78-12AB0480741B}" destId="{659B08C1-1A56-4946-9130-0340FDE03182}" srcOrd="0" destOrd="0" presId="urn:microsoft.com/office/officeart/2009/3/layout/SnapshotPictureList"/>
    <dgm:cxn modelId="{2049182D-1EA6-47EF-A5BA-DA6427FD55C9}" srcId="{8A07EAC2-B8BA-44B6-BD78-12AB0480741B}" destId="{AC6B6717-D2D5-4393-80C0-57CB37F4F371}" srcOrd="0" destOrd="0" parTransId="{E99904AE-85B1-46A0-9652-42649A1FF9F0}" sibTransId="{56A5ECA3-0E77-4F05-AE14-F577535B8CCC}"/>
    <dgm:cxn modelId="{8FB7C216-CECD-4237-9C43-ADA3EDD75C03}" srcId="{C8ED6C6D-E338-408F-ADC2-C736D20FACE9}" destId="{8A07EAC2-B8BA-44B6-BD78-12AB0480741B}" srcOrd="0" destOrd="0" parTransId="{094CF83B-F8C2-4176-9583-1B16F9D45782}" sibTransId="{3D10F3B6-87F2-469D-B7D2-FEDD4641AABD}"/>
    <dgm:cxn modelId="{C010D627-683F-423B-B40D-57ACD9789F55}" type="presOf" srcId="{AC6B6717-D2D5-4393-80C0-57CB37F4F371}" destId="{1EA9843E-A904-4498-9B94-D9A1A8F3C11A}" srcOrd="0" destOrd="0" presId="urn:microsoft.com/office/officeart/2009/3/layout/SnapshotPictureList"/>
    <dgm:cxn modelId="{3414F3DF-3C7E-4774-8B32-DC9AFDCA44E6}" type="presOf" srcId="{C8ED6C6D-E338-408F-ADC2-C736D20FACE9}" destId="{5E28A861-334E-4969-AE18-7680ABA8320B}" srcOrd="0" destOrd="0" presId="urn:microsoft.com/office/officeart/2009/3/layout/SnapshotPictureList"/>
    <dgm:cxn modelId="{A369EEC9-2A13-45C7-B700-40BCD7711BF0}" type="presParOf" srcId="{5E28A861-334E-4969-AE18-7680ABA8320B}" destId="{EC7EDB15-5D9A-4A14-8D44-508E3C74FB99}" srcOrd="0" destOrd="0" presId="urn:microsoft.com/office/officeart/2009/3/layout/SnapshotPictureList"/>
    <dgm:cxn modelId="{4B560E23-8F96-43AE-88DC-CB24360A3F9F}" type="presParOf" srcId="{EC7EDB15-5D9A-4A14-8D44-508E3C74FB99}" destId="{F7680FF8-62AC-4BDE-BEDB-258B1FAFFFF5}" srcOrd="0" destOrd="0" presId="urn:microsoft.com/office/officeart/2009/3/layout/SnapshotPictureList"/>
    <dgm:cxn modelId="{71A042F5-C890-4E7A-A5EA-03DA5DCA87AF}" type="presParOf" srcId="{EC7EDB15-5D9A-4A14-8D44-508E3C74FB99}" destId="{659B08C1-1A56-4946-9130-0340FDE03182}" srcOrd="1" destOrd="0" presId="urn:microsoft.com/office/officeart/2009/3/layout/SnapshotPictureList"/>
    <dgm:cxn modelId="{217CD863-800E-4B53-9BF1-4B4214BEFAC7}" type="presParOf" srcId="{EC7EDB15-5D9A-4A14-8D44-508E3C74FB99}" destId="{1EA9843E-A904-4498-9B94-D9A1A8F3C11A}" srcOrd="2" destOrd="0" presId="urn:microsoft.com/office/officeart/2009/3/layout/SnapshotPictureList"/>
    <dgm:cxn modelId="{B55B12CC-172E-4B05-BD59-4BF0AD82EA68}" type="presParOf" srcId="{EC7EDB15-5D9A-4A14-8D44-508E3C74FB99}" destId="{B0738ECB-8B6A-4D58-B9FD-DEE34782CF70}" srcOrd="3" destOrd="0" presId="urn:microsoft.com/office/officeart/2009/3/layout/SnapshotPictureList"/>
    <dgm:cxn modelId="{FB950575-0E05-434D-852E-558EFD8E2833}" type="presParOf" srcId="{EC7EDB15-5D9A-4A14-8D44-508E3C74FB99}" destId="{DB7AE810-B01B-4D90-A29B-24060AAF979C}"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949231-2380-4D0E-92B1-E3A15CE4EEB3}"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6E65DC6A-57FC-45FC-B66A-A5A31A3F78A7}">
      <dgm:prSet phldrT="[Text]" custT="1"/>
      <dgm:spPr/>
      <dgm:t>
        <a:bodyPr/>
        <a:lstStyle/>
        <a:p>
          <a:r>
            <a:rPr lang="fa-IR" sz="1400" b="1" dirty="0" smtClean="0">
              <a:cs typeface="B Nazanin" panose="00000400000000000000" pitchFamily="2" charset="-78"/>
            </a:rPr>
            <a:t>راهبرد</a:t>
          </a:r>
          <a:endParaRPr lang="en-US" sz="1400" b="1" dirty="0">
            <a:cs typeface="B Nazanin" panose="00000400000000000000" pitchFamily="2" charset="-78"/>
          </a:endParaRPr>
        </a:p>
      </dgm:t>
    </dgm:pt>
    <dgm:pt modelId="{57E27045-58E2-4F72-AB8A-49AE3B1C9BF0}" type="parTrans" cxnId="{59E751A1-F802-497C-B612-72C1429B3439}">
      <dgm:prSet/>
      <dgm:spPr/>
      <dgm:t>
        <a:bodyPr/>
        <a:lstStyle/>
        <a:p>
          <a:endParaRPr lang="en-US"/>
        </a:p>
      </dgm:t>
    </dgm:pt>
    <dgm:pt modelId="{183CCF33-E2BF-495D-9774-41A8DD236390}" type="sibTrans" cxnId="{59E751A1-F802-497C-B612-72C1429B3439}">
      <dgm:prSet/>
      <dgm:spPr/>
      <dgm:t>
        <a:bodyPr/>
        <a:lstStyle/>
        <a:p>
          <a:endParaRPr lang="en-US"/>
        </a:p>
      </dgm:t>
    </dgm:pt>
    <dgm:pt modelId="{C9F9CA04-AE10-44CF-95F4-78350C83125E}">
      <dgm:prSet phldrT="[Text]" custT="1"/>
      <dgm:spPr/>
      <dgm:t>
        <a:bodyPr/>
        <a:lstStyle/>
        <a:p>
          <a:r>
            <a:rPr lang="fa-IR" sz="1400" b="1" dirty="0" smtClean="0">
              <a:cs typeface="B Nazanin" panose="00000400000000000000" pitchFamily="2" charset="-78"/>
            </a:rPr>
            <a:t>حمایت از تغییر مشاغل و دورکاری</a:t>
          </a:r>
          <a:endParaRPr lang="en-US" sz="1400" b="1" dirty="0">
            <a:cs typeface="B Nazanin" panose="00000400000000000000" pitchFamily="2" charset="-78"/>
          </a:endParaRPr>
        </a:p>
      </dgm:t>
    </dgm:pt>
    <dgm:pt modelId="{A31E2EC6-7937-48B9-A19E-C3A916544397}" type="parTrans" cxnId="{6CB22738-14C9-44D6-98E7-9FC85CCB9E0B}">
      <dgm:prSet/>
      <dgm:spPr/>
      <dgm:t>
        <a:bodyPr/>
        <a:lstStyle/>
        <a:p>
          <a:endParaRPr lang="en-US"/>
        </a:p>
      </dgm:t>
    </dgm:pt>
    <dgm:pt modelId="{14716384-7D89-4B2D-8856-593CEB33E28F}" type="sibTrans" cxnId="{6CB22738-14C9-44D6-98E7-9FC85CCB9E0B}">
      <dgm:prSet/>
      <dgm:spPr/>
      <dgm:t>
        <a:bodyPr/>
        <a:lstStyle/>
        <a:p>
          <a:endParaRPr lang="en-US"/>
        </a:p>
      </dgm:t>
    </dgm:pt>
    <dgm:pt modelId="{B902AA11-2677-485D-8622-A919A56A0FBD}">
      <dgm:prSet phldrT="[Text]" custT="1"/>
      <dgm:spPr/>
      <dgm:t>
        <a:bodyPr/>
        <a:lstStyle/>
        <a:p>
          <a:r>
            <a:rPr lang="fa-IR" sz="1400" b="1" dirty="0" smtClean="0">
              <a:cs typeface="B Nazanin" panose="00000400000000000000" pitchFamily="2" charset="-78"/>
            </a:rPr>
            <a:t>آموزش مهارت های جدید به کارمندان</a:t>
          </a:r>
          <a:endParaRPr lang="en-US" sz="1400" b="1" dirty="0">
            <a:cs typeface="B Nazanin" panose="00000400000000000000" pitchFamily="2" charset="-78"/>
          </a:endParaRPr>
        </a:p>
      </dgm:t>
    </dgm:pt>
    <dgm:pt modelId="{8D0ED2B4-1648-4675-96D3-917D45B41ADF}" type="parTrans" cxnId="{9B5FFFFA-1683-4B5B-9B7E-9C158E2E7A5F}">
      <dgm:prSet/>
      <dgm:spPr/>
      <dgm:t>
        <a:bodyPr/>
        <a:lstStyle/>
        <a:p>
          <a:endParaRPr lang="en-US"/>
        </a:p>
      </dgm:t>
    </dgm:pt>
    <dgm:pt modelId="{1E091826-4004-40F8-AEE2-3E171827E6CF}" type="sibTrans" cxnId="{9B5FFFFA-1683-4B5B-9B7E-9C158E2E7A5F}">
      <dgm:prSet/>
      <dgm:spPr/>
      <dgm:t>
        <a:bodyPr/>
        <a:lstStyle/>
        <a:p>
          <a:endParaRPr lang="en-US"/>
        </a:p>
      </dgm:t>
    </dgm:pt>
    <dgm:pt modelId="{5CB60BC4-63DE-4544-9180-F07B173CD570}">
      <dgm:prSet custT="1"/>
      <dgm:spPr/>
      <dgm:t>
        <a:bodyPr/>
        <a:lstStyle/>
        <a:p>
          <a:endParaRPr lang="en-US" sz="1100" b="1" dirty="0">
            <a:cs typeface="B Nazanin" panose="00000400000000000000" pitchFamily="2" charset="-78"/>
          </a:endParaRPr>
        </a:p>
      </dgm:t>
    </dgm:pt>
    <dgm:pt modelId="{58D2C41A-D7A0-45BC-B326-A0C2CB5525BE}" type="parTrans" cxnId="{CF5CEBB7-EE6B-4CD8-AF0E-4AFF558F739C}">
      <dgm:prSet/>
      <dgm:spPr/>
      <dgm:t>
        <a:bodyPr/>
        <a:lstStyle/>
        <a:p>
          <a:endParaRPr lang="en-US"/>
        </a:p>
      </dgm:t>
    </dgm:pt>
    <dgm:pt modelId="{8D2E906A-4175-43F1-B114-BB4404386BFA}" type="sibTrans" cxnId="{CF5CEBB7-EE6B-4CD8-AF0E-4AFF558F739C}">
      <dgm:prSet/>
      <dgm:spPr/>
      <dgm:t>
        <a:bodyPr/>
        <a:lstStyle/>
        <a:p>
          <a:endParaRPr lang="en-US"/>
        </a:p>
      </dgm:t>
    </dgm:pt>
    <dgm:pt modelId="{D872F21E-A51A-4E40-9D1C-2E79C425AA4D}">
      <dgm:prSet custT="1"/>
      <dgm:spPr/>
      <dgm:t>
        <a:bodyPr/>
        <a:lstStyle/>
        <a:p>
          <a:r>
            <a:rPr lang="fa-IR" sz="1400" b="1" dirty="0" smtClean="0">
              <a:cs typeface="B Nazanin" panose="00000400000000000000" pitchFamily="2" charset="-78"/>
            </a:rPr>
            <a:t>همکاری با مراکز آموزشی</a:t>
          </a:r>
          <a:endParaRPr lang="en-US" sz="1400" b="1" dirty="0">
            <a:cs typeface="B Nazanin" panose="00000400000000000000" pitchFamily="2" charset="-78"/>
          </a:endParaRPr>
        </a:p>
      </dgm:t>
    </dgm:pt>
    <dgm:pt modelId="{9080CB23-576B-4376-A6CD-E99379271875}" type="parTrans" cxnId="{14A60740-7561-4A05-900F-8F125ADF63AF}">
      <dgm:prSet/>
      <dgm:spPr/>
      <dgm:t>
        <a:bodyPr/>
        <a:lstStyle/>
        <a:p>
          <a:endParaRPr lang="en-US"/>
        </a:p>
      </dgm:t>
    </dgm:pt>
    <dgm:pt modelId="{8154F3DD-F716-41F0-8B4A-5ED626F1BA53}" type="sibTrans" cxnId="{14A60740-7561-4A05-900F-8F125ADF63AF}">
      <dgm:prSet/>
      <dgm:spPr/>
      <dgm:t>
        <a:bodyPr/>
        <a:lstStyle/>
        <a:p>
          <a:endParaRPr lang="en-US"/>
        </a:p>
      </dgm:t>
    </dgm:pt>
    <dgm:pt modelId="{E698F18C-6104-44B5-8240-B2B070DE326F}">
      <dgm:prSet custT="1"/>
      <dgm:spPr/>
      <dgm:t>
        <a:bodyPr/>
        <a:lstStyle/>
        <a:p>
          <a:r>
            <a:rPr lang="fa-IR" sz="1400" b="1" dirty="0" smtClean="0">
              <a:cs typeface="B Nazanin" panose="00000400000000000000" pitchFamily="2" charset="-78"/>
            </a:rPr>
            <a:t>جذب استعداد های خارجی</a:t>
          </a:r>
          <a:endParaRPr lang="en-US" sz="1400" b="1" dirty="0">
            <a:cs typeface="B Nazanin" panose="00000400000000000000" pitchFamily="2" charset="-78"/>
          </a:endParaRPr>
        </a:p>
      </dgm:t>
    </dgm:pt>
    <dgm:pt modelId="{F72882E2-C6D6-4111-A7F7-9040C2F23F31}" type="parTrans" cxnId="{67C15A42-E9B2-4926-AF9A-1B15D1B1C958}">
      <dgm:prSet/>
      <dgm:spPr/>
      <dgm:t>
        <a:bodyPr/>
        <a:lstStyle/>
        <a:p>
          <a:endParaRPr lang="en-US"/>
        </a:p>
      </dgm:t>
    </dgm:pt>
    <dgm:pt modelId="{E9FA2D93-0C69-4337-A283-88C6CA75B25A}" type="sibTrans" cxnId="{67C15A42-E9B2-4926-AF9A-1B15D1B1C958}">
      <dgm:prSet/>
      <dgm:spPr/>
      <dgm:t>
        <a:bodyPr/>
        <a:lstStyle/>
        <a:p>
          <a:endParaRPr lang="en-US"/>
        </a:p>
      </dgm:t>
    </dgm:pt>
    <dgm:pt modelId="{9AFEB761-33BA-455D-882F-77860B9DED22}">
      <dgm:prSet custT="1"/>
      <dgm:spPr/>
      <dgm:t>
        <a:bodyPr/>
        <a:lstStyle/>
        <a:p>
          <a:r>
            <a:rPr lang="fa-IR" sz="1400" b="1" dirty="0" smtClean="0">
              <a:cs typeface="B Nazanin" panose="00000400000000000000" pitchFamily="2" charset="-78"/>
            </a:rPr>
            <a:t>پیشنهاد کارآموزی</a:t>
          </a:r>
          <a:endParaRPr lang="en-US" sz="1400" b="1" dirty="0">
            <a:cs typeface="B Nazanin" panose="00000400000000000000" pitchFamily="2" charset="-78"/>
          </a:endParaRPr>
        </a:p>
      </dgm:t>
    </dgm:pt>
    <dgm:pt modelId="{85A7D571-0122-412D-90C8-A402125E937D}" type="parTrans" cxnId="{98BB428B-0D0E-45AF-98AF-EC6E3E4D5A4F}">
      <dgm:prSet/>
      <dgm:spPr/>
      <dgm:t>
        <a:bodyPr/>
        <a:lstStyle/>
        <a:p>
          <a:endParaRPr lang="en-US"/>
        </a:p>
      </dgm:t>
    </dgm:pt>
    <dgm:pt modelId="{4C78271A-5884-4075-8D69-A69522131865}" type="sibTrans" cxnId="{98BB428B-0D0E-45AF-98AF-EC6E3E4D5A4F}">
      <dgm:prSet/>
      <dgm:spPr/>
      <dgm:t>
        <a:bodyPr/>
        <a:lstStyle/>
        <a:p>
          <a:endParaRPr lang="en-US"/>
        </a:p>
      </dgm:t>
    </dgm:pt>
    <dgm:pt modelId="{869CB0A7-CC4A-4A8D-8CC4-86E2C4754FB6}">
      <dgm:prSet custT="1"/>
      <dgm:spPr/>
      <dgm:t>
        <a:bodyPr/>
        <a:lstStyle/>
        <a:p>
          <a:r>
            <a:rPr lang="fa-IR" sz="1400" b="1" dirty="0" smtClean="0">
              <a:cs typeface="B Nazanin" panose="00000400000000000000" pitchFamily="2" charset="-78"/>
            </a:rPr>
            <a:t>جذب استعداد های بانوان</a:t>
          </a:r>
          <a:endParaRPr lang="en-US" sz="1400" b="1" dirty="0">
            <a:cs typeface="B Nazanin" panose="00000400000000000000" pitchFamily="2" charset="-78"/>
          </a:endParaRPr>
        </a:p>
      </dgm:t>
    </dgm:pt>
    <dgm:pt modelId="{CE063AC4-74AA-4370-8FC0-32925ED982ED}" type="parTrans" cxnId="{3BB7ACD6-9146-4A47-A2CB-CF9F5189F53F}">
      <dgm:prSet/>
      <dgm:spPr/>
      <dgm:t>
        <a:bodyPr/>
        <a:lstStyle/>
        <a:p>
          <a:endParaRPr lang="en-US"/>
        </a:p>
      </dgm:t>
    </dgm:pt>
    <dgm:pt modelId="{2BB1CEB1-91E7-452B-A64B-7110998E93C1}" type="sibTrans" cxnId="{3BB7ACD6-9146-4A47-A2CB-CF9F5189F53F}">
      <dgm:prSet/>
      <dgm:spPr/>
      <dgm:t>
        <a:bodyPr/>
        <a:lstStyle/>
        <a:p>
          <a:endParaRPr lang="en-US"/>
        </a:p>
      </dgm:t>
    </dgm:pt>
    <dgm:pt modelId="{1DF86F9F-B37D-49A6-BCFA-75DA251BC288}" type="pres">
      <dgm:prSet presAssocID="{BC949231-2380-4D0E-92B1-E3A15CE4EEB3}" presName="Name0" presStyleCnt="0">
        <dgm:presLayoutVars>
          <dgm:chMax val="1"/>
          <dgm:chPref val="1"/>
          <dgm:dir val="rev"/>
          <dgm:animOne val="branch"/>
          <dgm:animLvl val="lvl"/>
        </dgm:presLayoutVars>
      </dgm:prSet>
      <dgm:spPr/>
      <dgm:t>
        <a:bodyPr/>
        <a:lstStyle/>
        <a:p>
          <a:endParaRPr lang="en-US"/>
        </a:p>
      </dgm:t>
    </dgm:pt>
    <dgm:pt modelId="{49892FE1-3714-458C-A7B2-39788629A515}" type="pres">
      <dgm:prSet presAssocID="{6E65DC6A-57FC-45FC-B66A-A5A31A3F78A7}" presName="Parent" presStyleLbl="node0" presStyleIdx="0" presStyleCnt="1" custLinFactNeighborX="225" custLinFactNeighborY="-678">
        <dgm:presLayoutVars>
          <dgm:chMax val="6"/>
          <dgm:chPref val="6"/>
        </dgm:presLayoutVars>
      </dgm:prSet>
      <dgm:spPr/>
      <dgm:t>
        <a:bodyPr/>
        <a:lstStyle/>
        <a:p>
          <a:endParaRPr lang="en-US"/>
        </a:p>
      </dgm:t>
    </dgm:pt>
    <dgm:pt modelId="{B88007C1-D01F-49AB-8094-D5DF12BAA3B6}" type="pres">
      <dgm:prSet presAssocID="{C9F9CA04-AE10-44CF-95F4-78350C83125E}" presName="Accent1" presStyleCnt="0"/>
      <dgm:spPr/>
    </dgm:pt>
    <dgm:pt modelId="{323B774D-EB94-4480-8493-62DE1665E0C3}" type="pres">
      <dgm:prSet presAssocID="{C9F9CA04-AE10-44CF-95F4-78350C83125E}" presName="Accent" presStyleLbl="bgShp" presStyleIdx="0" presStyleCnt="6"/>
      <dgm:spPr/>
    </dgm:pt>
    <dgm:pt modelId="{77FD863D-D8CD-4D63-9057-0A8D541A2DB8}" type="pres">
      <dgm:prSet presAssocID="{C9F9CA04-AE10-44CF-95F4-78350C83125E}" presName="Child1" presStyleLbl="node1" presStyleIdx="0" presStyleCnt="6">
        <dgm:presLayoutVars>
          <dgm:chMax val="0"/>
          <dgm:chPref val="0"/>
          <dgm:bulletEnabled val="1"/>
        </dgm:presLayoutVars>
      </dgm:prSet>
      <dgm:spPr/>
      <dgm:t>
        <a:bodyPr/>
        <a:lstStyle/>
        <a:p>
          <a:endParaRPr lang="en-US"/>
        </a:p>
      </dgm:t>
    </dgm:pt>
    <dgm:pt modelId="{37414FBC-D114-4921-A819-67840DC13B9F}" type="pres">
      <dgm:prSet presAssocID="{D872F21E-A51A-4E40-9D1C-2E79C425AA4D}" presName="Accent2" presStyleCnt="0"/>
      <dgm:spPr/>
    </dgm:pt>
    <dgm:pt modelId="{7A6E1DE0-9240-43F2-A303-1B99DD6F0F54}" type="pres">
      <dgm:prSet presAssocID="{D872F21E-A51A-4E40-9D1C-2E79C425AA4D}" presName="Accent" presStyleLbl="bgShp" presStyleIdx="1" presStyleCnt="6"/>
      <dgm:spPr/>
    </dgm:pt>
    <dgm:pt modelId="{D8F93DFE-727D-4F9B-A265-A52BC7F11F36}" type="pres">
      <dgm:prSet presAssocID="{D872F21E-A51A-4E40-9D1C-2E79C425AA4D}" presName="Child2" presStyleLbl="node1" presStyleIdx="1" presStyleCnt="6">
        <dgm:presLayoutVars>
          <dgm:chMax val="0"/>
          <dgm:chPref val="0"/>
          <dgm:bulletEnabled val="1"/>
        </dgm:presLayoutVars>
      </dgm:prSet>
      <dgm:spPr/>
      <dgm:t>
        <a:bodyPr/>
        <a:lstStyle/>
        <a:p>
          <a:endParaRPr lang="en-US"/>
        </a:p>
      </dgm:t>
    </dgm:pt>
    <dgm:pt modelId="{24F4247F-E39E-40F7-A669-3828DBA59EF7}" type="pres">
      <dgm:prSet presAssocID="{E698F18C-6104-44B5-8240-B2B070DE326F}" presName="Accent3" presStyleCnt="0"/>
      <dgm:spPr/>
    </dgm:pt>
    <dgm:pt modelId="{13EE5332-6D74-408B-9AF1-D66902F3824B}" type="pres">
      <dgm:prSet presAssocID="{E698F18C-6104-44B5-8240-B2B070DE326F}" presName="Accent" presStyleLbl="bgShp" presStyleIdx="2" presStyleCnt="6"/>
      <dgm:spPr/>
    </dgm:pt>
    <dgm:pt modelId="{1C45C9D3-522D-4ED1-BBF6-B408D3FD6CA9}" type="pres">
      <dgm:prSet presAssocID="{E698F18C-6104-44B5-8240-B2B070DE326F}" presName="Child3" presStyleLbl="node1" presStyleIdx="2" presStyleCnt="6">
        <dgm:presLayoutVars>
          <dgm:chMax val="0"/>
          <dgm:chPref val="0"/>
          <dgm:bulletEnabled val="1"/>
        </dgm:presLayoutVars>
      </dgm:prSet>
      <dgm:spPr/>
      <dgm:t>
        <a:bodyPr/>
        <a:lstStyle/>
        <a:p>
          <a:endParaRPr lang="en-US"/>
        </a:p>
      </dgm:t>
    </dgm:pt>
    <dgm:pt modelId="{C65AB055-96ED-4385-AEEF-64083E4CBC92}" type="pres">
      <dgm:prSet presAssocID="{9AFEB761-33BA-455D-882F-77860B9DED22}" presName="Accent4" presStyleCnt="0"/>
      <dgm:spPr/>
    </dgm:pt>
    <dgm:pt modelId="{37D044A4-61A0-4DE8-9355-9156EC6C23E7}" type="pres">
      <dgm:prSet presAssocID="{9AFEB761-33BA-455D-882F-77860B9DED22}" presName="Accent" presStyleLbl="bgShp" presStyleIdx="3" presStyleCnt="6"/>
      <dgm:spPr/>
    </dgm:pt>
    <dgm:pt modelId="{156FA9DD-7B8F-46C0-A770-BE81BB73EE3E}" type="pres">
      <dgm:prSet presAssocID="{9AFEB761-33BA-455D-882F-77860B9DED22}" presName="Child4" presStyleLbl="node1" presStyleIdx="3" presStyleCnt="6">
        <dgm:presLayoutVars>
          <dgm:chMax val="0"/>
          <dgm:chPref val="0"/>
          <dgm:bulletEnabled val="1"/>
        </dgm:presLayoutVars>
      </dgm:prSet>
      <dgm:spPr/>
      <dgm:t>
        <a:bodyPr/>
        <a:lstStyle/>
        <a:p>
          <a:endParaRPr lang="en-US"/>
        </a:p>
      </dgm:t>
    </dgm:pt>
    <dgm:pt modelId="{B2617831-9CB5-43AC-AC6A-17FF7E6C09A2}" type="pres">
      <dgm:prSet presAssocID="{869CB0A7-CC4A-4A8D-8CC4-86E2C4754FB6}" presName="Accent5" presStyleCnt="0"/>
      <dgm:spPr/>
    </dgm:pt>
    <dgm:pt modelId="{EE2D6E9E-6A26-4CF5-95C8-351EDE32ADE9}" type="pres">
      <dgm:prSet presAssocID="{869CB0A7-CC4A-4A8D-8CC4-86E2C4754FB6}" presName="Accent" presStyleLbl="bgShp" presStyleIdx="4" presStyleCnt="6"/>
      <dgm:spPr/>
    </dgm:pt>
    <dgm:pt modelId="{70472819-7368-45AA-A471-5B85B45C026E}" type="pres">
      <dgm:prSet presAssocID="{869CB0A7-CC4A-4A8D-8CC4-86E2C4754FB6}" presName="Child5" presStyleLbl="node1" presStyleIdx="4" presStyleCnt="6">
        <dgm:presLayoutVars>
          <dgm:chMax val="0"/>
          <dgm:chPref val="0"/>
          <dgm:bulletEnabled val="1"/>
        </dgm:presLayoutVars>
      </dgm:prSet>
      <dgm:spPr/>
      <dgm:t>
        <a:bodyPr/>
        <a:lstStyle/>
        <a:p>
          <a:endParaRPr lang="en-US"/>
        </a:p>
      </dgm:t>
    </dgm:pt>
    <dgm:pt modelId="{1F4BF66D-BDDC-4630-9FFB-21477DC87E29}" type="pres">
      <dgm:prSet presAssocID="{B902AA11-2677-485D-8622-A919A56A0FBD}" presName="Accent6" presStyleCnt="0"/>
      <dgm:spPr/>
    </dgm:pt>
    <dgm:pt modelId="{51B225A2-3501-4907-977E-99766702C43D}" type="pres">
      <dgm:prSet presAssocID="{B902AA11-2677-485D-8622-A919A56A0FBD}" presName="Accent" presStyleLbl="bgShp" presStyleIdx="5" presStyleCnt="6"/>
      <dgm:spPr/>
    </dgm:pt>
    <dgm:pt modelId="{60C01597-3B83-4129-B7D5-57AF5FBB6FA8}" type="pres">
      <dgm:prSet presAssocID="{B902AA11-2677-485D-8622-A919A56A0FBD}" presName="Child6" presStyleLbl="node1" presStyleIdx="5" presStyleCnt="6">
        <dgm:presLayoutVars>
          <dgm:chMax val="0"/>
          <dgm:chPref val="0"/>
          <dgm:bulletEnabled val="1"/>
        </dgm:presLayoutVars>
      </dgm:prSet>
      <dgm:spPr/>
      <dgm:t>
        <a:bodyPr/>
        <a:lstStyle/>
        <a:p>
          <a:endParaRPr lang="en-US"/>
        </a:p>
      </dgm:t>
    </dgm:pt>
  </dgm:ptLst>
  <dgm:cxnLst>
    <dgm:cxn modelId="{2CD0E406-8D6B-422B-BF50-088AE04AA5DB}" type="presOf" srcId="{E698F18C-6104-44B5-8240-B2B070DE326F}" destId="{1C45C9D3-522D-4ED1-BBF6-B408D3FD6CA9}" srcOrd="0" destOrd="0" presId="urn:microsoft.com/office/officeart/2011/layout/HexagonRadial"/>
    <dgm:cxn modelId="{24CE9E44-5E4D-408A-A5C0-EF532F5186ED}" type="presOf" srcId="{869CB0A7-CC4A-4A8D-8CC4-86E2C4754FB6}" destId="{70472819-7368-45AA-A471-5B85B45C026E}" srcOrd="0" destOrd="0" presId="urn:microsoft.com/office/officeart/2011/layout/HexagonRadial"/>
    <dgm:cxn modelId="{59E751A1-F802-497C-B612-72C1429B3439}" srcId="{BC949231-2380-4D0E-92B1-E3A15CE4EEB3}" destId="{6E65DC6A-57FC-45FC-B66A-A5A31A3F78A7}" srcOrd="0" destOrd="0" parTransId="{57E27045-58E2-4F72-AB8A-49AE3B1C9BF0}" sibTransId="{183CCF33-E2BF-495D-9774-41A8DD236390}"/>
    <dgm:cxn modelId="{BA698D6A-87E7-40AC-AADA-E4343DC8BFF3}" type="presOf" srcId="{D872F21E-A51A-4E40-9D1C-2E79C425AA4D}" destId="{D8F93DFE-727D-4F9B-A265-A52BC7F11F36}" srcOrd="0" destOrd="0" presId="urn:microsoft.com/office/officeart/2011/layout/HexagonRadial"/>
    <dgm:cxn modelId="{67C15A42-E9B2-4926-AF9A-1B15D1B1C958}" srcId="{6E65DC6A-57FC-45FC-B66A-A5A31A3F78A7}" destId="{E698F18C-6104-44B5-8240-B2B070DE326F}" srcOrd="2" destOrd="0" parTransId="{F72882E2-C6D6-4111-A7F7-9040C2F23F31}" sibTransId="{E9FA2D93-0C69-4337-A283-88C6CA75B25A}"/>
    <dgm:cxn modelId="{16E026D6-0FF8-49EE-ACAD-E1F3CA223BFD}" type="presOf" srcId="{C9F9CA04-AE10-44CF-95F4-78350C83125E}" destId="{77FD863D-D8CD-4D63-9057-0A8D541A2DB8}" srcOrd="0" destOrd="0" presId="urn:microsoft.com/office/officeart/2011/layout/HexagonRadial"/>
    <dgm:cxn modelId="{98BB428B-0D0E-45AF-98AF-EC6E3E4D5A4F}" srcId="{6E65DC6A-57FC-45FC-B66A-A5A31A3F78A7}" destId="{9AFEB761-33BA-455D-882F-77860B9DED22}" srcOrd="3" destOrd="0" parTransId="{85A7D571-0122-412D-90C8-A402125E937D}" sibTransId="{4C78271A-5884-4075-8D69-A69522131865}"/>
    <dgm:cxn modelId="{9B5FFFFA-1683-4B5B-9B7E-9C158E2E7A5F}" srcId="{6E65DC6A-57FC-45FC-B66A-A5A31A3F78A7}" destId="{B902AA11-2677-485D-8622-A919A56A0FBD}" srcOrd="5" destOrd="0" parTransId="{8D0ED2B4-1648-4675-96D3-917D45B41ADF}" sibTransId="{1E091826-4004-40F8-AEE2-3E171827E6CF}"/>
    <dgm:cxn modelId="{14A60740-7561-4A05-900F-8F125ADF63AF}" srcId="{6E65DC6A-57FC-45FC-B66A-A5A31A3F78A7}" destId="{D872F21E-A51A-4E40-9D1C-2E79C425AA4D}" srcOrd="1" destOrd="0" parTransId="{9080CB23-576B-4376-A6CD-E99379271875}" sibTransId="{8154F3DD-F716-41F0-8B4A-5ED626F1BA53}"/>
    <dgm:cxn modelId="{646DBE2B-13A6-4625-A6A0-5956974EEB68}" type="presOf" srcId="{B902AA11-2677-485D-8622-A919A56A0FBD}" destId="{60C01597-3B83-4129-B7D5-57AF5FBB6FA8}" srcOrd="0" destOrd="0" presId="urn:microsoft.com/office/officeart/2011/layout/HexagonRadial"/>
    <dgm:cxn modelId="{09047965-63FF-4043-AFDD-F4F1B771F7B4}" type="presOf" srcId="{9AFEB761-33BA-455D-882F-77860B9DED22}" destId="{156FA9DD-7B8F-46C0-A770-BE81BB73EE3E}" srcOrd="0" destOrd="0" presId="urn:microsoft.com/office/officeart/2011/layout/HexagonRadial"/>
    <dgm:cxn modelId="{C4892BFB-646C-4B63-8BB6-D6ABA4400F5C}" type="presOf" srcId="{5CB60BC4-63DE-4544-9180-F07B173CD570}" destId="{77FD863D-D8CD-4D63-9057-0A8D541A2DB8}" srcOrd="0" destOrd="1" presId="urn:microsoft.com/office/officeart/2011/layout/HexagonRadial"/>
    <dgm:cxn modelId="{CF5CEBB7-EE6B-4CD8-AF0E-4AFF558F739C}" srcId="{C9F9CA04-AE10-44CF-95F4-78350C83125E}" destId="{5CB60BC4-63DE-4544-9180-F07B173CD570}" srcOrd="0" destOrd="0" parTransId="{58D2C41A-D7A0-45BC-B326-A0C2CB5525BE}" sibTransId="{8D2E906A-4175-43F1-B114-BB4404386BFA}"/>
    <dgm:cxn modelId="{6CB22738-14C9-44D6-98E7-9FC85CCB9E0B}" srcId="{6E65DC6A-57FC-45FC-B66A-A5A31A3F78A7}" destId="{C9F9CA04-AE10-44CF-95F4-78350C83125E}" srcOrd="0" destOrd="0" parTransId="{A31E2EC6-7937-48B9-A19E-C3A916544397}" sibTransId="{14716384-7D89-4B2D-8856-593CEB33E28F}"/>
    <dgm:cxn modelId="{031112AF-20F5-44F5-9471-DD26B55D3AFC}" type="presOf" srcId="{BC949231-2380-4D0E-92B1-E3A15CE4EEB3}" destId="{1DF86F9F-B37D-49A6-BCFA-75DA251BC288}" srcOrd="0" destOrd="0" presId="urn:microsoft.com/office/officeart/2011/layout/HexagonRadial"/>
    <dgm:cxn modelId="{3BB7ACD6-9146-4A47-A2CB-CF9F5189F53F}" srcId="{6E65DC6A-57FC-45FC-B66A-A5A31A3F78A7}" destId="{869CB0A7-CC4A-4A8D-8CC4-86E2C4754FB6}" srcOrd="4" destOrd="0" parTransId="{CE063AC4-74AA-4370-8FC0-32925ED982ED}" sibTransId="{2BB1CEB1-91E7-452B-A64B-7110998E93C1}"/>
    <dgm:cxn modelId="{EDC91438-4852-4F91-A0A7-B7FE395F984B}" type="presOf" srcId="{6E65DC6A-57FC-45FC-B66A-A5A31A3F78A7}" destId="{49892FE1-3714-458C-A7B2-39788629A515}" srcOrd="0" destOrd="0" presId="urn:microsoft.com/office/officeart/2011/layout/HexagonRadial"/>
    <dgm:cxn modelId="{8D1E52AF-9782-4B16-B26A-CB7959EFFCA9}" type="presParOf" srcId="{1DF86F9F-B37D-49A6-BCFA-75DA251BC288}" destId="{49892FE1-3714-458C-A7B2-39788629A515}" srcOrd="0" destOrd="0" presId="urn:microsoft.com/office/officeart/2011/layout/HexagonRadial"/>
    <dgm:cxn modelId="{948767ED-1AA0-4D1F-A207-2367DD6E8625}" type="presParOf" srcId="{1DF86F9F-B37D-49A6-BCFA-75DA251BC288}" destId="{B88007C1-D01F-49AB-8094-D5DF12BAA3B6}" srcOrd="1" destOrd="0" presId="urn:microsoft.com/office/officeart/2011/layout/HexagonRadial"/>
    <dgm:cxn modelId="{255381D0-3CF4-4F7B-8B8D-EE8B12883465}" type="presParOf" srcId="{B88007C1-D01F-49AB-8094-D5DF12BAA3B6}" destId="{323B774D-EB94-4480-8493-62DE1665E0C3}" srcOrd="0" destOrd="0" presId="urn:microsoft.com/office/officeart/2011/layout/HexagonRadial"/>
    <dgm:cxn modelId="{FB76AE15-4E33-4D57-B702-BBA588DB9F35}" type="presParOf" srcId="{1DF86F9F-B37D-49A6-BCFA-75DA251BC288}" destId="{77FD863D-D8CD-4D63-9057-0A8D541A2DB8}" srcOrd="2" destOrd="0" presId="urn:microsoft.com/office/officeart/2011/layout/HexagonRadial"/>
    <dgm:cxn modelId="{7D044077-7215-49E4-BC1D-F5818D2ECE7A}" type="presParOf" srcId="{1DF86F9F-B37D-49A6-BCFA-75DA251BC288}" destId="{37414FBC-D114-4921-A819-67840DC13B9F}" srcOrd="3" destOrd="0" presId="urn:microsoft.com/office/officeart/2011/layout/HexagonRadial"/>
    <dgm:cxn modelId="{BAFD4DC0-1B66-4400-9553-6FB262F66580}" type="presParOf" srcId="{37414FBC-D114-4921-A819-67840DC13B9F}" destId="{7A6E1DE0-9240-43F2-A303-1B99DD6F0F54}" srcOrd="0" destOrd="0" presId="urn:microsoft.com/office/officeart/2011/layout/HexagonRadial"/>
    <dgm:cxn modelId="{458EB670-1CC5-4636-850F-7D24AB19713C}" type="presParOf" srcId="{1DF86F9F-B37D-49A6-BCFA-75DA251BC288}" destId="{D8F93DFE-727D-4F9B-A265-A52BC7F11F36}" srcOrd="4" destOrd="0" presId="urn:microsoft.com/office/officeart/2011/layout/HexagonRadial"/>
    <dgm:cxn modelId="{23FAD56A-CC15-45C1-8AFD-076082CCC4A1}" type="presParOf" srcId="{1DF86F9F-B37D-49A6-BCFA-75DA251BC288}" destId="{24F4247F-E39E-40F7-A669-3828DBA59EF7}" srcOrd="5" destOrd="0" presId="urn:microsoft.com/office/officeart/2011/layout/HexagonRadial"/>
    <dgm:cxn modelId="{4BE313D4-B487-4236-8BFC-42F5B5BBC09E}" type="presParOf" srcId="{24F4247F-E39E-40F7-A669-3828DBA59EF7}" destId="{13EE5332-6D74-408B-9AF1-D66902F3824B}" srcOrd="0" destOrd="0" presId="urn:microsoft.com/office/officeart/2011/layout/HexagonRadial"/>
    <dgm:cxn modelId="{C2394677-66A1-4F72-99F6-0717051E9A56}" type="presParOf" srcId="{1DF86F9F-B37D-49A6-BCFA-75DA251BC288}" destId="{1C45C9D3-522D-4ED1-BBF6-B408D3FD6CA9}" srcOrd="6" destOrd="0" presId="urn:microsoft.com/office/officeart/2011/layout/HexagonRadial"/>
    <dgm:cxn modelId="{9933998F-516B-4FC3-B14B-0BC05CFA9A00}" type="presParOf" srcId="{1DF86F9F-B37D-49A6-BCFA-75DA251BC288}" destId="{C65AB055-96ED-4385-AEEF-64083E4CBC92}" srcOrd="7" destOrd="0" presId="urn:microsoft.com/office/officeart/2011/layout/HexagonRadial"/>
    <dgm:cxn modelId="{38736132-26EE-4825-8147-FBEAF2297AE9}" type="presParOf" srcId="{C65AB055-96ED-4385-AEEF-64083E4CBC92}" destId="{37D044A4-61A0-4DE8-9355-9156EC6C23E7}" srcOrd="0" destOrd="0" presId="urn:microsoft.com/office/officeart/2011/layout/HexagonRadial"/>
    <dgm:cxn modelId="{A29C9A43-0797-49F9-9517-C8725432BC79}" type="presParOf" srcId="{1DF86F9F-B37D-49A6-BCFA-75DA251BC288}" destId="{156FA9DD-7B8F-46C0-A770-BE81BB73EE3E}" srcOrd="8" destOrd="0" presId="urn:microsoft.com/office/officeart/2011/layout/HexagonRadial"/>
    <dgm:cxn modelId="{65F6BECC-CAF7-4115-A51A-E1BCBB4A5A91}" type="presParOf" srcId="{1DF86F9F-B37D-49A6-BCFA-75DA251BC288}" destId="{B2617831-9CB5-43AC-AC6A-17FF7E6C09A2}" srcOrd="9" destOrd="0" presId="urn:microsoft.com/office/officeart/2011/layout/HexagonRadial"/>
    <dgm:cxn modelId="{1509087A-1F2B-4989-9C3F-4C9651E8AFD0}" type="presParOf" srcId="{B2617831-9CB5-43AC-AC6A-17FF7E6C09A2}" destId="{EE2D6E9E-6A26-4CF5-95C8-351EDE32ADE9}" srcOrd="0" destOrd="0" presId="urn:microsoft.com/office/officeart/2011/layout/HexagonRadial"/>
    <dgm:cxn modelId="{4CFD0DF8-37FB-49ED-A219-8BDBC784E252}" type="presParOf" srcId="{1DF86F9F-B37D-49A6-BCFA-75DA251BC288}" destId="{70472819-7368-45AA-A471-5B85B45C026E}" srcOrd="10" destOrd="0" presId="urn:microsoft.com/office/officeart/2011/layout/HexagonRadial"/>
    <dgm:cxn modelId="{C68A8029-B4F1-4D74-94EE-C528C1420BE4}" type="presParOf" srcId="{1DF86F9F-B37D-49A6-BCFA-75DA251BC288}" destId="{1F4BF66D-BDDC-4630-9FFB-21477DC87E29}" srcOrd="11" destOrd="0" presId="urn:microsoft.com/office/officeart/2011/layout/HexagonRadial"/>
    <dgm:cxn modelId="{52EE9262-377F-4501-B832-7DEA332FB4E2}" type="presParOf" srcId="{1F4BF66D-BDDC-4630-9FFB-21477DC87E29}" destId="{51B225A2-3501-4907-977E-99766702C43D}" srcOrd="0" destOrd="0" presId="urn:microsoft.com/office/officeart/2011/layout/HexagonRadial"/>
    <dgm:cxn modelId="{EF9365BC-8E3F-4DF2-A11A-A18B5B41B25C}" type="presParOf" srcId="{1DF86F9F-B37D-49A6-BCFA-75DA251BC288}" destId="{60C01597-3B83-4129-B7D5-57AF5FBB6FA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D4584-CD56-4036-AFEB-A60200D29F43}" type="datetimeFigureOut">
              <a:rPr lang="en-US" smtClean="0"/>
              <a:t>1/11/17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717BA-67E5-4193-86E0-9D20B05AD6DB}" type="slidenum">
              <a:rPr lang="en-US" smtClean="0"/>
              <a:t>‹#›</a:t>
            </a:fld>
            <a:endParaRPr lang="en-US"/>
          </a:p>
        </p:txBody>
      </p:sp>
    </p:spTree>
    <p:extLst>
      <p:ext uri="{BB962C8B-B14F-4D97-AF65-F5344CB8AC3E}">
        <p14:creationId xmlns:p14="http://schemas.microsoft.com/office/powerpoint/2010/main" val="2368320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717BA-67E5-4193-86E0-9D20B05AD6DB}" type="slidenum">
              <a:rPr lang="en-US" smtClean="0"/>
              <a:t>1</a:t>
            </a:fld>
            <a:endParaRPr lang="en-US"/>
          </a:p>
        </p:txBody>
      </p:sp>
    </p:spTree>
    <p:extLst>
      <p:ext uri="{BB962C8B-B14F-4D97-AF65-F5344CB8AC3E}">
        <p14:creationId xmlns:p14="http://schemas.microsoft.com/office/powerpoint/2010/main" val="5461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A2F41F-8758-40A5-9662-FE78527BC874}"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69AAE3-DD3D-4D38-8285-B2E465270F3D}"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40DFF2-46F8-48B3-BE54-1D35DBC8CBDB}"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19D1980-9984-4112-B243-D6D27E901F85}" type="datetime1">
              <a:rPr lang="en-US" smtClean="0"/>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671E4D1-374B-4158-9A78-7B72ABF022F1}" type="datetime1">
              <a:rPr lang="en-US" smtClean="0"/>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363DB045-AF4C-41AA-97F3-9E4D058A7511}" type="datetime1">
              <a:rPr lang="en-US" smtClean="0"/>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0CB69E-954D-4370-97EE-EE24DC32308F}"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2276ED-D6B7-4303-BE28-600B82ABC99B}"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184756-12F3-44A2-93FB-392FC1AB6790}"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B0777-A175-495E-A7CA-10ED287270DF}" type="datetime1">
              <a:rPr lang="en-US" smtClean="0"/>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1899F0-B088-4D67-8B87-29B0F9F961E3}" type="datetime1">
              <a:rPr lang="en-US" smtClean="0"/>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E2093-256C-4DB7-8BD7-8DD5A3AFC1DA}" type="datetime1">
              <a:rPr lang="en-US" smtClean="0"/>
              <a:t>1/11/17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324D140-6134-4F27-B052-34290DE2A8D6}" type="datetime1">
              <a:rPr lang="en-US" smtClean="0"/>
              <a:t>1/11/17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0FC0A-9307-45EC-A798-21B03A0149A6}" type="datetime1">
              <a:rPr lang="en-US" smtClean="0"/>
              <a:t>1/11/17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B4796-B55A-4FBF-9682-C09BB3215BD6}" type="datetime1">
              <a:rPr lang="en-US" smtClean="0"/>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FBD6D6-4D65-415B-B4FE-5E6730A229C2}" type="datetime1">
              <a:rPr lang="en-US" smtClean="0"/>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624F203-7F3B-4C17-A98F-F8198BD6D105}" type="datetime1">
              <a:rPr lang="en-US" smtClean="0"/>
              <a:t>1/11/17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4gnews.ir/memo/2335" TargetMode="External"/><Relationship Id="rId2" Type="http://schemas.openxmlformats.org/officeDocument/2006/relationships/hyperlink" Target="https://mag.digikala.com/%D9%85%D9%82%D8%A7%D9%84%D9%87-article/%DA%86%D9%87%D8%A7%D8%B1%D9%85%DB%8C%D9%86-%D8%A7%D9%86%D9%82%D9%84%D8%A7%D8%A8-%D8%B5%D9%86%D8%B9%D8%AA%DB%8C-industry-4-0/" TargetMode="External"/><Relationship Id="rId1" Type="http://schemas.openxmlformats.org/officeDocument/2006/relationships/slideLayout" Target="../slideLayouts/slideLayout2.xml"/><Relationship Id="rId4" Type="http://schemas.openxmlformats.org/officeDocument/2006/relationships/hyperlink" Target="https://www.weforum.org/reports/the-future-of-job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1540042"/>
            <a:ext cx="8915399" cy="2262781"/>
          </a:xfrm>
        </p:spPr>
        <p:txBody>
          <a:bodyPr>
            <a:noAutofit/>
          </a:bodyPr>
          <a:lstStyle/>
          <a:p>
            <a:pPr algn="ctr"/>
            <a:r>
              <a:rPr lang="fa-IR" sz="6600" b="1" dirty="0">
                <a:solidFill>
                  <a:schemeClr val="accent1">
                    <a:lumMod val="75000"/>
                  </a:schemeClr>
                </a:solidFill>
                <a:cs typeface="B Nazanin" panose="00000400000000000000" pitchFamily="2" charset="-78"/>
              </a:rPr>
              <a:t>آینده‌ی مشاغل</a:t>
            </a:r>
            <a:r>
              <a:rPr lang="en-US" sz="6600" b="1" dirty="0">
                <a:solidFill>
                  <a:schemeClr val="accent1">
                    <a:lumMod val="75000"/>
                  </a:schemeClr>
                </a:solidFill>
                <a:cs typeface="B Nazanin" panose="00000400000000000000" pitchFamily="2" charset="-78"/>
              </a:rPr>
              <a:t/>
            </a:r>
            <a:br>
              <a:rPr lang="en-US" sz="6600" b="1" dirty="0">
                <a:solidFill>
                  <a:schemeClr val="accent1">
                    <a:lumMod val="75000"/>
                  </a:schemeClr>
                </a:solidFill>
                <a:cs typeface="B Nazanin" panose="00000400000000000000" pitchFamily="2" charset="-78"/>
              </a:rPr>
            </a:br>
            <a:r>
              <a:rPr lang="fa-IR" sz="6600" b="1" dirty="0">
                <a:solidFill>
                  <a:schemeClr val="accent1">
                    <a:lumMod val="75000"/>
                  </a:schemeClr>
                </a:solidFill>
                <a:cs typeface="B Nazanin" panose="00000400000000000000" pitchFamily="2" charset="-78"/>
              </a:rPr>
              <a:t>در جریان انقلاب صنعتی چهارم</a:t>
            </a:r>
            <a:endParaRPr lang="en-US" sz="6600" dirty="0">
              <a:solidFill>
                <a:schemeClr val="accent1">
                  <a:lumMod val="75000"/>
                </a:schemeClr>
              </a:solidFill>
              <a:cs typeface="B Nazanin" panose="00000400000000000000" pitchFamily="2" charset="-78"/>
            </a:endParaRPr>
          </a:p>
        </p:txBody>
      </p:sp>
      <p:sp>
        <p:nvSpPr>
          <p:cNvPr id="3" name="Subtitle 2"/>
          <p:cNvSpPr>
            <a:spLocks noGrp="1"/>
          </p:cNvSpPr>
          <p:nvPr>
            <p:ph type="subTitle" idx="1"/>
          </p:nvPr>
        </p:nvSpPr>
        <p:spPr>
          <a:xfrm>
            <a:off x="2589212" y="4392368"/>
            <a:ext cx="8915399" cy="2958926"/>
          </a:xfrm>
        </p:spPr>
        <p:txBody>
          <a:bodyPr>
            <a:normAutofit/>
          </a:bodyPr>
          <a:lstStyle/>
          <a:p>
            <a:pPr algn="ctr"/>
            <a:r>
              <a:rPr lang="fa-IR" sz="2400" dirty="0">
                <a:solidFill>
                  <a:schemeClr val="accent1">
                    <a:lumMod val="50000"/>
                  </a:schemeClr>
                </a:solidFill>
                <a:cs typeface="B Nazanin" panose="00000400000000000000" pitchFamily="2" charset="-78"/>
              </a:rPr>
              <a:t>ارائه‌دهنده :‌ سیده مینا موسوی‌فر</a:t>
            </a:r>
            <a:endParaRPr lang="en-US" sz="2400" dirty="0">
              <a:solidFill>
                <a:schemeClr val="accent1">
                  <a:lumMod val="50000"/>
                </a:schemeClr>
              </a:solidFill>
              <a:cs typeface="B Nazanin" panose="00000400000000000000" pitchFamily="2" charset="-78"/>
            </a:endParaRPr>
          </a:p>
          <a:p>
            <a:pPr algn="ctr"/>
            <a:r>
              <a:rPr lang="fa-IR" sz="2400" dirty="0">
                <a:solidFill>
                  <a:schemeClr val="accent1">
                    <a:lumMod val="50000"/>
                  </a:schemeClr>
                </a:solidFill>
                <a:cs typeface="B Nazanin" panose="00000400000000000000" pitchFamily="2" charset="-78"/>
              </a:rPr>
              <a:t>مدرس درس : آقای ابطحی </a:t>
            </a:r>
            <a:endParaRPr lang="en-US" sz="2400" dirty="0">
              <a:solidFill>
                <a:schemeClr val="accent1">
                  <a:lumMod val="50000"/>
                </a:schemeClr>
              </a:solidFill>
              <a:cs typeface="B Nazanin" panose="00000400000000000000" pitchFamily="2" charset="-78"/>
            </a:endParaRPr>
          </a:p>
          <a:p>
            <a:pPr algn="ctr"/>
            <a:r>
              <a:rPr lang="fa-IR" sz="2400" dirty="0">
                <a:solidFill>
                  <a:schemeClr val="accent1">
                    <a:lumMod val="50000"/>
                  </a:schemeClr>
                </a:solidFill>
                <a:cs typeface="B Nazanin" panose="00000400000000000000" pitchFamily="2" charset="-78"/>
              </a:rPr>
              <a:t>مهندسی کامپیوتر، دانشگاه صنعتی شریف</a:t>
            </a:r>
          </a:p>
          <a:p>
            <a:pPr algn="ctr"/>
            <a:r>
              <a:rPr lang="fa-IR" sz="2400" dirty="0">
                <a:solidFill>
                  <a:schemeClr val="accent1">
                    <a:lumMod val="50000"/>
                  </a:schemeClr>
                </a:solidFill>
                <a:cs typeface="B Nazanin" panose="00000400000000000000" pitchFamily="2" charset="-78"/>
              </a:rPr>
              <a:t>نیم سال اول </a:t>
            </a:r>
            <a:r>
              <a:rPr lang="fa-IR" sz="2400" dirty="0" smtClean="0">
                <a:solidFill>
                  <a:schemeClr val="accent1">
                    <a:lumMod val="50000"/>
                  </a:schemeClr>
                </a:solidFill>
                <a:cs typeface="B Nazanin" panose="00000400000000000000" pitchFamily="2" charset="-78"/>
              </a:rPr>
              <a:t>95-96</a:t>
            </a:r>
            <a:endParaRPr lang="fa-IR" sz="2400" dirty="0">
              <a:solidFill>
                <a:schemeClr val="accent1">
                  <a:lumMod val="50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r>
              <a:rPr lang="fa-IR" dirty="0" smtClean="0"/>
              <a:t>1</a:t>
            </a:r>
            <a:endParaRPr lang="en-US" dirty="0"/>
          </a:p>
        </p:txBody>
      </p:sp>
    </p:spTree>
    <p:extLst>
      <p:ext uri="{BB962C8B-B14F-4D97-AF65-F5344CB8AC3E}">
        <p14:creationId xmlns:p14="http://schemas.microsoft.com/office/powerpoint/2010/main" val="570324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29899"/>
            <a:ext cx="8911687" cy="1280890"/>
          </a:xfrm>
        </p:spPr>
        <p:txBody>
          <a:bodyPr>
            <a:normAutofit/>
          </a:bodyPr>
          <a:lstStyle/>
          <a:p>
            <a:pPr algn="ctr"/>
            <a:r>
              <a:rPr lang="fa-IR" sz="6000" b="1" dirty="0" smtClean="0">
                <a:cs typeface="B Nazanin" panose="00000400000000000000" pitchFamily="2" charset="-78"/>
              </a:rPr>
              <a:t>زمان تاثیر </a:t>
            </a:r>
            <a:r>
              <a:rPr lang="fa-IR" sz="6000" b="1" dirty="0">
                <a:latin typeface="Times New Roman" panose="02020603050405020304" pitchFamily="18" charset="0"/>
                <a:cs typeface="B Nazanin" panose="00000400000000000000" pitchFamily="2" charset="-78"/>
              </a:rPr>
              <a:t>عوامل تغییر</a:t>
            </a:r>
            <a:endParaRPr lang="en-US" sz="6000" b="1" dirty="0">
              <a:cs typeface="B Nazanin" panose="00000400000000000000" pitchFamily="2" charset="-78"/>
            </a:endParaRPr>
          </a:p>
        </p:txBody>
      </p:sp>
      <p:sp>
        <p:nvSpPr>
          <p:cNvPr id="3" name="Content Placeholder 2"/>
          <p:cNvSpPr>
            <a:spLocks noGrp="1"/>
          </p:cNvSpPr>
          <p:nvPr>
            <p:ph idx="1"/>
          </p:nvPr>
        </p:nvSpPr>
        <p:spPr>
          <a:xfrm>
            <a:off x="2589212" y="1440949"/>
            <a:ext cx="8915400" cy="3777622"/>
          </a:xfrm>
        </p:spPr>
        <p:txBody>
          <a:bodyPr>
            <a:normAutofit/>
          </a:bodyPr>
          <a:lstStyle/>
          <a:p>
            <a:pPr marL="0" indent="0" algn="r" rtl="1">
              <a:buNone/>
            </a:pPr>
            <a:r>
              <a:rPr lang="fa-IR" sz="2400" dirty="0" smtClean="0">
                <a:solidFill>
                  <a:schemeClr val="tx1">
                    <a:lumMod val="95000"/>
                    <a:lumOff val="5000"/>
                  </a:schemeClr>
                </a:solidFill>
                <a:cs typeface="B Nazanin" panose="00000400000000000000" pitchFamily="2" charset="-78"/>
              </a:rPr>
              <a:t>زمان برای تاثیر عوامل تفییر بر اساس عوامل تغییر و مدل تجاری هر بخش است.</a:t>
            </a:r>
          </a:p>
          <a:p>
            <a:pPr lvl="1" algn="r" rtl="1">
              <a:buFont typeface="Courier New" panose="02070309020205020404" pitchFamily="49" charset="0"/>
              <a:buChar char="o"/>
            </a:pPr>
            <a:r>
              <a:rPr lang="fa-IR" sz="2000" dirty="0" smtClean="0">
                <a:solidFill>
                  <a:schemeClr val="tx1">
                    <a:lumMod val="95000"/>
                    <a:lumOff val="5000"/>
                  </a:schemeClr>
                </a:solidFill>
                <a:cs typeface="B Nazanin" panose="00000400000000000000" pitchFamily="2" charset="-78"/>
              </a:rPr>
              <a:t>تاثیر بلافاصله ی هوش مصنوعی و داده های حجیم</a:t>
            </a:r>
          </a:p>
          <a:p>
            <a:pPr lvl="1" algn="r" rtl="1">
              <a:buFont typeface="Courier New" panose="02070309020205020404" pitchFamily="49" charset="0"/>
              <a:buChar char="o"/>
            </a:pPr>
            <a:r>
              <a:rPr lang="fa-IR" sz="2000" dirty="0" smtClean="0">
                <a:solidFill>
                  <a:schemeClr val="tx1">
                    <a:lumMod val="95000"/>
                    <a:lumOff val="5000"/>
                  </a:schemeClr>
                </a:solidFill>
                <a:cs typeface="B Nazanin" panose="00000400000000000000" pitchFamily="2" charset="-78"/>
              </a:rPr>
              <a:t>نامعلوم بودن شتاب تغییر صنعت</a:t>
            </a:r>
          </a:p>
          <a:p>
            <a:pPr lvl="1" algn="r" rtl="1">
              <a:buFont typeface="Courier New" panose="02070309020205020404" pitchFamily="49" charset="0"/>
              <a:buChar char="o"/>
            </a:pPr>
            <a:endParaRPr lang="en-US" sz="2000" dirty="0">
              <a:solidFill>
                <a:schemeClr val="tx1">
                  <a:lumMod val="95000"/>
                  <a:lumOff val="5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2844800"/>
            <a:ext cx="11988800" cy="3514436"/>
          </a:xfrm>
          <a:prstGeom prst="rect">
            <a:avLst/>
          </a:prstGeom>
        </p:spPr>
      </p:pic>
    </p:spTree>
    <p:extLst>
      <p:ext uri="{BB962C8B-B14F-4D97-AF65-F5344CB8AC3E}">
        <p14:creationId xmlns:p14="http://schemas.microsoft.com/office/powerpoint/2010/main" val="2906125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a:cs typeface="B Nazanin" panose="00000400000000000000" pitchFamily="2" charset="-78"/>
              </a:rPr>
              <a:t>گرایش های </a:t>
            </a:r>
            <a:r>
              <a:rPr lang="fa-IR" sz="6000" b="1" dirty="0" smtClean="0">
                <a:cs typeface="B Nazanin" panose="00000400000000000000" pitchFamily="2" charset="-78"/>
              </a:rPr>
              <a:t>استخدام</a:t>
            </a:r>
            <a:endParaRPr lang="en-US" sz="60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2702874"/>
              </p:ext>
            </p:extLst>
          </p:nvPr>
        </p:nvGraphicFramePr>
        <p:xfrm>
          <a:off x="3295649" y="2133600"/>
          <a:ext cx="7696201"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
        <p:nvSpPr>
          <p:cNvPr id="6"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145309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599" y="147337"/>
            <a:ext cx="9752013" cy="1280890"/>
          </a:xfrm>
        </p:spPr>
        <p:txBody>
          <a:bodyPr>
            <a:noAutofit/>
          </a:bodyPr>
          <a:lstStyle/>
          <a:p>
            <a:pPr algn="ctr"/>
            <a:r>
              <a:rPr lang="fa-IR" sz="4400" b="1" dirty="0" smtClean="0">
                <a:cs typeface="B Nazanin" panose="00000400000000000000" pitchFamily="2" charset="-78"/>
              </a:rPr>
              <a:t>تاثیرات </a:t>
            </a:r>
            <a:r>
              <a:rPr lang="fa-IR" sz="4400" b="1" dirty="0">
                <a:cs typeface="B Nazanin" panose="00000400000000000000" pitchFamily="2" charset="-78"/>
              </a:rPr>
              <a:t>عوامل </a:t>
            </a:r>
            <a:r>
              <a:rPr lang="fa-IR" sz="4400" b="1" dirty="0" smtClean="0">
                <a:cs typeface="B Nazanin" panose="00000400000000000000" pitchFamily="2" charset="-78"/>
              </a:rPr>
              <a:t>تغییر بر روی گرایش برای استخدام</a:t>
            </a:r>
            <a:endParaRPr lang="en-US" sz="4400" b="1" dirty="0">
              <a:cs typeface="B Nazanin" panose="00000400000000000000" pitchFamily="2" charset="-78"/>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4059" r="48272" b="54188"/>
          <a:stretch/>
        </p:blipFill>
        <p:spPr>
          <a:xfrm>
            <a:off x="1752599" y="970344"/>
            <a:ext cx="4948886" cy="5388892"/>
          </a:xfrm>
        </p:spPr>
      </p:pic>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926" r="49303" b="12037"/>
          <a:stretch/>
        </p:blipFill>
        <p:spPr>
          <a:xfrm>
            <a:off x="6701485" y="970344"/>
            <a:ext cx="5178066" cy="5388892"/>
          </a:xfrm>
          <a:prstGeom prst="rect">
            <a:avLst/>
          </a:prstGeom>
        </p:spPr>
      </p:pic>
      <p:sp>
        <p:nvSpPr>
          <p:cNvPr id="7"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41718579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599" y="147337"/>
            <a:ext cx="9752013" cy="1280890"/>
          </a:xfrm>
        </p:spPr>
        <p:txBody>
          <a:bodyPr>
            <a:noAutofit/>
          </a:bodyPr>
          <a:lstStyle/>
          <a:p>
            <a:pPr algn="ctr"/>
            <a:r>
              <a:rPr lang="fa-IR" sz="4400" b="1" dirty="0" smtClean="0">
                <a:cs typeface="B Nazanin" panose="00000400000000000000" pitchFamily="2" charset="-78"/>
              </a:rPr>
              <a:t>تاثیرات </a:t>
            </a:r>
            <a:r>
              <a:rPr lang="fa-IR" sz="4400" b="1" dirty="0">
                <a:cs typeface="B Nazanin" panose="00000400000000000000" pitchFamily="2" charset="-78"/>
              </a:rPr>
              <a:t>عوامل </a:t>
            </a:r>
            <a:r>
              <a:rPr lang="fa-IR" sz="4400" b="1" dirty="0" smtClean="0">
                <a:cs typeface="B Nazanin" panose="00000400000000000000" pitchFamily="2" charset="-78"/>
              </a:rPr>
              <a:t>تغییر بر روی گرایش برای استخدام</a:t>
            </a:r>
            <a:endParaRPr lang="en-US" sz="4400" b="1"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
        <p:nvSpPr>
          <p:cNvPr id="7"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50053" t="3362" b="51597"/>
          <a:stretch/>
        </p:blipFill>
        <p:spPr>
          <a:xfrm>
            <a:off x="2028782" y="901701"/>
            <a:ext cx="4821765" cy="5457536"/>
          </a:xfrm>
        </p:spPr>
      </p:pic>
      <p:pic>
        <p:nvPicPr>
          <p:cNvPr id="9" name="Content Placeholder 7"/>
          <p:cNvPicPr>
            <a:picLocks noChangeAspect="1"/>
          </p:cNvPicPr>
          <p:nvPr/>
        </p:nvPicPr>
        <p:blipFill rotWithShape="1">
          <a:blip r:embed="rId2">
            <a:extLst>
              <a:ext uri="{28A0092B-C50C-407E-A947-70E740481C1C}">
                <a14:useLocalDpi xmlns:a14="http://schemas.microsoft.com/office/drawing/2010/main" val="0"/>
              </a:ext>
            </a:extLst>
          </a:blip>
          <a:srcRect l="51318" t="48533"/>
          <a:stretch/>
        </p:blipFill>
        <p:spPr>
          <a:xfrm>
            <a:off x="6970138" y="901701"/>
            <a:ext cx="4115775" cy="5461327"/>
          </a:xfrm>
          <a:prstGeom prst="rect">
            <a:avLst/>
          </a:prstGeom>
        </p:spPr>
      </p:pic>
    </p:spTree>
    <p:extLst>
      <p:ext uri="{BB962C8B-B14F-4D97-AF65-F5344CB8AC3E}">
        <p14:creationId xmlns:p14="http://schemas.microsoft.com/office/powerpoint/2010/main" val="2977520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a:cs typeface="B Nazanin" panose="00000400000000000000" pitchFamily="2" charset="-78"/>
              </a:rPr>
              <a:t>گرایش های استخدام</a:t>
            </a:r>
            <a:endParaRPr lang="en-US" sz="6000" dirty="0"/>
          </a:p>
        </p:txBody>
      </p:sp>
      <p:sp>
        <p:nvSpPr>
          <p:cNvPr id="3" name="Content Placeholder 2"/>
          <p:cNvSpPr>
            <a:spLocks noGrp="1"/>
          </p:cNvSpPr>
          <p:nvPr>
            <p:ph idx="1"/>
          </p:nvPr>
        </p:nvSpPr>
        <p:spPr>
          <a:xfrm>
            <a:off x="4978400" y="1839067"/>
            <a:ext cx="6983412" cy="3777622"/>
          </a:xfrm>
        </p:spPr>
        <p:txBody>
          <a:bodyPr>
            <a:noAutofit/>
          </a:bodyPr>
          <a:lstStyle/>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رشد در رشته های مرتبط با کامپیوتر، ریاضی، معماری، مهندسی</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نیروی کاری که از چرخه ی کارهای بدون تقاضا خارج می شوند،   نمی توانند در مشاغلی که فضای کاری دارند ( دارای مهارت بیشتری هستند) استخدام شوند.</a:t>
            </a:r>
          </a:p>
          <a:p>
            <a:pPr algn="r" rtl="1">
              <a:buFont typeface="Wingdings" panose="05000000000000000000" pitchFamily="2" charset="2"/>
              <a:buChar char="v"/>
            </a:pPr>
            <a:r>
              <a:rPr lang="fa-IR" sz="2800" dirty="0">
                <a:solidFill>
                  <a:schemeClr val="tx1">
                    <a:lumMod val="95000"/>
                    <a:lumOff val="5000"/>
                  </a:schemeClr>
                </a:solidFill>
                <a:cs typeface="B Nazanin" panose="00000400000000000000" pitchFamily="2" charset="-78"/>
              </a:rPr>
              <a:t>نیاز مبرم به کشاورزی </a:t>
            </a:r>
            <a:r>
              <a:rPr lang="fa-IR" sz="2800" dirty="0" smtClean="0">
                <a:solidFill>
                  <a:schemeClr val="tx1">
                    <a:lumMod val="95000"/>
                    <a:lumOff val="5000"/>
                  </a:schemeClr>
                </a:solidFill>
                <a:cs typeface="B Nazanin" panose="00000400000000000000" pitchFamily="2" charset="-78"/>
              </a:rPr>
              <a:t>به علت عوامل اجتماعی و جمعیتی هنوز هم وجود دارد.</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افزایش فاصله ی جنسیتی در محیط های کاری، زیرا بانوان در شغل های دره پایین تر بیشتر فعالیت دارند</a:t>
            </a:r>
            <a:endParaRPr lang="en-US" sz="2800" dirty="0">
              <a:solidFill>
                <a:schemeClr val="tx1">
                  <a:lumMod val="95000"/>
                  <a:lumOff val="5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26" y="2400728"/>
            <a:ext cx="4192198" cy="2908300"/>
          </a:xfrm>
          <a:prstGeom prst="rect">
            <a:avLst/>
          </a:prstGeom>
        </p:spPr>
      </p:pic>
    </p:spTree>
    <p:extLst>
      <p:ext uri="{BB962C8B-B14F-4D97-AF65-F5344CB8AC3E}">
        <p14:creationId xmlns:p14="http://schemas.microsoft.com/office/powerpoint/2010/main" val="37236714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smtClean="0">
                <a:cs typeface="B Nazanin" panose="00000400000000000000" pitchFamily="2" charset="-78"/>
              </a:rPr>
              <a:t>تغییر اهمیت مشاغل</a:t>
            </a:r>
            <a:endParaRPr lang="en-US" sz="6000"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smtClean="0">
                <a:solidFill>
                  <a:schemeClr val="tx1">
                    <a:lumMod val="95000"/>
                    <a:lumOff val="5000"/>
                  </a:schemeClr>
                </a:solidFill>
                <a:cs typeface="B Nazanin" panose="00000400000000000000" pitchFamily="2" charset="-78"/>
              </a:rPr>
              <a:t>به علت نیازهای صنایع و جغرافیایی بعضی مشاغل اهمیت بیشتری می یابند:</a:t>
            </a: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تحلیل گران داده</a:t>
            </a: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متخصصین تبلیغات و فروش</a:t>
            </a: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متخصیص مدیریت و ارتقای نیروی انسانی</a:t>
            </a: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مهندسین در زمینه هایی مانند بیوشیمی، نانوتکنولوژی و رباتیک</a:t>
            </a: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دیپلمات ها</a:t>
            </a: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متخصصین سامانه های اطلاعاتی </a:t>
            </a:r>
            <a:r>
              <a:rPr lang="en-US" sz="2000" dirty="0" smtClean="0">
                <a:solidFill>
                  <a:schemeClr val="tx1">
                    <a:lumMod val="95000"/>
                    <a:lumOff val="5000"/>
                  </a:schemeClr>
                </a:solidFill>
                <a:cs typeface="B Nazanin" panose="00000400000000000000" pitchFamily="2" charset="-78"/>
              </a:rPr>
              <a:t>geospatial</a:t>
            </a:r>
            <a:endParaRPr lang="fa-IR" sz="2000" dirty="0" smtClean="0">
              <a:solidFill>
                <a:schemeClr val="tx1">
                  <a:lumMod val="95000"/>
                  <a:lumOff val="5000"/>
                </a:schemeClr>
              </a:solidFill>
              <a:cs typeface="B Nazanin" panose="00000400000000000000" pitchFamily="2" charset="-78"/>
            </a:endParaRPr>
          </a:p>
          <a:p>
            <a:pPr marL="685800" lvl="1" algn="r" rtl="1">
              <a:buFont typeface="Wingdings" panose="05000000000000000000" pitchFamily="2" charset="2"/>
              <a:buChar char="q"/>
            </a:pPr>
            <a:r>
              <a:rPr lang="fa-IR" sz="2000" dirty="0" smtClean="0">
                <a:solidFill>
                  <a:schemeClr val="tx1">
                    <a:lumMod val="95000"/>
                    <a:lumOff val="5000"/>
                  </a:schemeClr>
                </a:solidFill>
                <a:cs typeface="B Nazanin" panose="00000400000000000000" pitchFamily="2" charset="-78"/>
              </a:rPr>
              <a:t>طراحان صنعتی و تبلیغاتی</a:t>
            </a:r>
          </a:p>
          <a:p>
            <a:pPr marL="685800" lvl="1" algn="r" rtl="1">
              <a:buFont typeface="Wingdings" panose="05000000000000000000" pitchFamily="2" charset="2"/>
              <a:buChar char="q"/>
            </a:pPr>
            <a:endParaRPr lang="en-US" sz="2000" dirty="0">
              <a:solidFill>
                <a:schemeClr val="tx1">
                  <a:lumMod val="95000"/>
                  <a:lumOff val="5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7235459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9" y="147337"/>
            <a:ext cx="8911687" cy="1280890"/>
          </a:xfrm>
        </p:spPr>
        <p:txBody>
          <a:bodyPr>
            <a:noAutofit/>
          </a:bodyPr>
          <a:lstStyle/>
          <a:p>
            <a:pPr algn="ctr"/>
            <a:r>
              <a:rPr lang="fa-IR" sz="4400" b="1" dirty="0" smtClean="0">
                <a:cs typeface="B Nazanin" panose="00000400000000000000" pitchFamily="2" charset="-78"/>
              </a:rPr>
              <a:t>تغییر در کیفیت مشاغل و سهولت استخدام</a:t>
            </a:r>
            <a:endParaRPr lang="en-US" sz="4400" b="1" dirty="0">
              <a:cs typeface="B Nazanin" panose="00000400000000000000" pitchFamily="2" charset="-78"/>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5778"/>
          <a:stretch/>
        </p:blipFill>
        <p:spPr>
          <a:xfrm>
            <a:off x="3614443" y="808228"/>
            <a:ext cx="6864937" cy="5551008"/>
          </a:xfrm>
        </p:spPr>
      </p:pic>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
        <p:nvSpPr>
          <p:cNvPr id="6"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8850826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1280890"/>
          </a:xfrm>
        </p:spPr>
        <p:txBody>
          <a:bodyPr>
            <a:normAutofit/>
          </a:bodyPr>
          <a:lstStyle/>
          <a:p>
            <a:pPr algn="ctr"/>
            <a:r>
              <a:rPr lang="fa-IR" sz="6000" b="1" dirty="0">
                <a:cs typeface="B Nazanin" panose="00000400000000000000" pitchFamily="2" charset="-78"/>
              </a:rPr>
              <a:t>عدم ثبات مهارت ها</a:t>
            </a:r>
            <a:endParaRPr lang="en-US" sz="6000" b="1" dirty="0">
              <a:cs typeface="B Nazanin" panose="00000400000000000000" pitchFamily="2" charset="-78"/>
            </a:endParaRPr>
          </a:p>
        </p:txBody>
      </p:sp>
      <p:sp>
        <p:nvSpPr>
          <p:cNvPr id="4" name="Slide Number Placeholder 3"/>
          <p:cNvSpPr>
            <a:spLocks noGrp="1"/>
          </p:cNvSpPr>
          <p:nvPr>
            <p:ph type="sldNum" sz="quarter" idx="12"/>
          </p:nvPr>
        </p:nvSpPr>
        <p:spPr>
          <a:xfrm>
            <a:off x="408981" y="787781"/>
            <a:ext cx="779767" cy="365125"/>
          </a:xfrm>
        </p:spPr>
        <p:txBody>
          <a:bodyPr/>
          <a:lstStyle/>
          <a:p>
            <a:fld id="{D57F1E4F-1CFF-5643-939E-217C01CDF565}" type="slidenum">
              <a:rPr lang="en-US" smtClean="0"/>
              <a:pPr/>
              <a:t>17</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38794701"/>
              </p:ext>
            </p:extLst>
          </p:nvPr>
        </p:nvGraphicFramePr>
        <p:xfrm>
          <a:off x="1211282" y="970344"/>
          <a:ext cx="10980717" cy="5679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748" y="970344"/>
            <a:ext cx="6571217" cy="4653886"/>
          </a:xfrm>
          <a:prstGeom prst="rect">
            <a:avLst/>
          </a:prstGeom>
        </p:spPr>
      </p:pic>
      <p:sp>
        <p:nvSpPr>
          <p:cNvPr id="10"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2220613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9" y="0"/>
            <a:ext cx="8911687" cy="1280890"/>
          </a:xfrm>
        </p:spPr>
        <p:txBody>
          <a:bodyPr>
            <a:normAutofit/>
          </a:bodyPr>
          <a:lstStyle/>
          <a:p>
            <a:pPr algn="ctr"/>
            <a:r>
              <a:rPr lang="fa-IR" sz="6000" b="1" dirty="0" smtClean="0">
                <a:cs typeface="B Nazanin" panose="00000400000000000000" pitchFamily="2" charset="-78"/>
              </a:rPr>
              <a:t>تغییر اهمیت مهارت ها</a:t>
            </a:r>
            <a:endParaRPr lang="en-US" sz="6000" b="1" dirty="0">
              <a:cs typeface="B Nazanin"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968" y="914400"/>
            <a:ext cx="9472259" cy="5427924"/>
          </a:xfrm>
        </p:spPr>
      </p:pic>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13498270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857" y="0"/>
            <a:ext cx="8911687" cy="1280890"/>
          </a:xfrm>
        </p:spPr>
        <p:txBody>
          <a:bodyPr>
            <a:normAutofit fontScale="90000"/>
          </a:bodyPr>
          <a:lstStyle/>
          <a:p>
            <a:pPr algn="ctr"/>
            <a:r>
              <a:rPr lang="fa-IR" sz="6000" b="1" dirty="0" smtClean="0">
                <a:cs typeface="B Nazanin" panose="00000400000000000000" pitchFamily="2" charset="-78"/>
              </a:rPr>
              <a:t>راهبرد مدیریت آینده ی نیروی کاری</a:t>
            </a:r>
            <a:endParaRPr lang="en-US" sz="6000" b="1" dirty="0">
              <a:cs typeface="B Nazanin" panose="00000400000000000000"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527431"/>
              </p:ext>
            </p:extLst>
          </p:nvPr>
        </p:nvGraphicFramePr>
        <p:xfrm>
          <a:off x="8167885" y="1152908"/>
          <a:ext cx="4169691" cy="4838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67" y="1152907"/>
            <a:ext cx="7976646" cy="5206329"/>
          </a:xfrm>
          <a:prstGeom prst="rect">
            <a:avLst/>
          </a:prstGeom>
        </p:spPr>
      </p:pic>
    </p:spTree>
    <p:extLst>
      <p:ext uri="{BB962C8B-B14F-4D97-AF65-F5344CB8AC3E}">
        <p14:creationId xmlns:p14="http://schemas.microsoft.com/office/powerpoint/2010/main" val="23614777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1" y="624110"/>
            <a:ext cx="10072052" cy="1280890"/>
          </a:xfrm>
        </p:spPr>
        <p:txBody>
          <a:bodyPr>
            <a:normAutofit/>
          </a:bodyPr>
          <a:lstStyle/>
          <a:p>
            <a:pPr algn="ctr"/>
            <a:r>
              <a:rPr lang="fa-IR" sz="6000" b="1" dirty="0" smtClean="0">
                <a:cs typeface="B Nazanin" panose="00000400000000000000" pitchFamily="2" charset="-78"/>
              </a:rPr>
              <a:t>فهرست مطالب</a:t>
            </a:r>
            <a:endParaRPr lang="en-US" sz="6000" b="1" dirty="0">
              <a:cs typeface="B Nazanin" panose="00000400000000000000" pitchFamily="2" charset="-78"/>
            </a:endParaRPr>
          </a:p>
        </p:txBody>
      </p:sp>
      <p:sp>
        <p:nvSpPr>
          <p:cNvPr id="3" name="Content Placeholder 2"/>
          <p:cNvSpPr>
            <a:spLocks noGrp="1"/>
          </p:cNvSpPr>
          <p:nvPr>
            <p:ph idx="1"/>
          </p:nvPr>
        </p:nvSpPr>
        <p:spPr>
          <a:xfrm>
            <a:off x="716280" y="2133600"/>
            <a:ext cx="10788332" cy="3777622"/>
          </a:xfrm>
        </p:spPr>
        <p:txBody>
          <a:bodyPr numCol="2" rtlCol="1">
            <a:noAutofit/>
          </a:bodyPr>
          <a:lstStyle/>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انقلاب صنعتی چهارم</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مجمع جهانی اقتصاد</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مقدمه</a:t>
            </a:r>
          </a:p>
          <a:p>
            <a:pPr lvl="1" algn="r" rtl="1">
              <a:buFont typeface="Wingdings" panose="05000000000000000000" pitchFamily="2" charset="2"/>
              <a:buChar char="v"/>
            </a:pPr>
            <a:r>
              <a:rPr lang="fa-IR" sz="2400" dirty="0" smtClean="0">
                <a:solidFill>
                  <a:schemeClr val="tx1">
                    <a:lumMod val="95000"/>
                    <a:lumOff val="5000"/>
                  </a:schemeClr>
                </a:solidFill>
                <a:cs typeface="B Nazanin" panose="00000400000000000000" pitchFamily="2" charset="-78"/>
              </a:rPr>
              <a:t>هدف</a:t>
            </a:r>
          </a:p>
          <a:p>
            <a:pPr lvl="1" algn="r" rtl="1">
              <a:buFont typeface="Wingdings" panose="05000000000000000000" pitchFamily="2" charset="2"/>
              <a:buChar char="v"/>
            </a:pPr>
            <a:r>
              <a:rPr lang="fa-IR" sz="2400" dirty="0" smtClean="0">
                <a:solidFill>
                  <a:schemeClr val="tx1">
                    <a:lumMod val="95000"/>
                    <a:lumOff val="5000"/>
                  </a:schemeClr>
                </a:solidFill>
                <a:cs typeface="B Nazanin" panose="00000400000000000000" pitchFamily="2" charset="-78"/>
              </a:rPr>
              <a:t>روش تحقیق در این گزارش</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عوامل تغییر مشاغل</a:t>
            </a:r>
          </a:p>
          <a:p>
            <a:pPr algn="r" rtl="1">
              <a:buFont typeface="Wingdings" panose="05000000000000000000" pitchFamily="2" charset="2"/>
              <a:buChar char="v"/>
            </a:pPr>
            <a:endParaRPr lang="fa-IR" sz="2800" dirty="0">
              <a:solidFill>
                <a:schemeClr val="tx1">
                  <a:lumMod val="95000"/>
                  <a:lumOff val="5000"/>
                </a:schemeClr>
              </a:solidFill>
              <a:cs typeface="B Nazanin" panose="00000400000000000000" pitchFamily="2" charset="-78"/>
            </a:endParaRPr>
          </a:p>
          <a:p>
            <a:pPr algn="r" rtl="1">
              <a:buFont typeface="Wingdings" panose="05000000000000000000" pitchFamily="2" charset="2"/>
              <a:buChar char="v"/>
            </a:pPr>
            <a:endParaRPr lang="en-US" sz="2800" dirty="0" smtClean="0">
              <a:solidFill>
                <a:schemeClr val="tx1">
                  <a:lumMod val="95000"/>
                  <a:lumOff val="5000"/>
                </a:schemeClr>
              </a:solidFill>
              <a:cs typeface="B Nazanin" panose="00000400000000000000" pitchFamily="2" charset="-78"/>
            </a:endParaRP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گرایش های استخدام</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مهارت های مورد نیاز مشاغل</a:t>
            </a: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راهبرد آینده نیروی کار</a:t>
            </a:r>
            <a:endParaRPr lang="en-US" sz="2800" dirty="0" smtClean="0">
              <a:solidFill>
                <a:schemeClr val="tx1">
                  <a:lumMod val="95000"/>
                  <a:lumOff val="5000"/>
                </a:schemeClr>
              </a:solidFill>
              <a:cs typeface="B Nazanin" panose="00000400000000000000" pitchFamily="2" charset="-78"/>
            </a:endParaRPr>
          </a:p>
          <a:p>
            <a:pPr algn="r" rtl="1">
              <a:buFont typeface="Wingdings" panose="05000000000000000000" pitchFamily="2" charset="2"/>
              <a:buChar char="v"/>
            </a:pPr>
            <a:r>
              <a:rPr lang="fa-IR" sz="2800" dirty="0" smtClean="0">
                <a:solidFill>
                  <a:schemeClr val="tx1">
                    <a:lumMod val="95000"/>
                    <a:lumOff val="5000"/>
                  </a:schemeClr>
                </a:solidFill>
                <a:cs typeface="B Nazanin" panose="00000400000000000000" pitchFamily="2" charset="-78"/>
              </a:rPr>
              <a:t>بررسی مشخصات و تغییرات</a:t>
            </a:r>
          </a:p>
          <a:p>
            <a:pPr lvl="1" algn="r" rtl="1">
              <a:buFont typeface="Wingdings" panose="05000000000000000000" pitchFamily="2" charset="2"/>
              <a:buChar char="v"/>
            </a:pPr>
            <a:r>
              <a:rPr lang="fa-IR" sz="2600" dirty="0" smtClean="0">
                <a:solidFill>
                  <a:schemeClr val="tx1">
                    <a:lumMod val="95000"/>
                    <a:lumOff val="5000"/>
                  </a:schemeClr>
                </a:solidFill>
                <a:cs typeface="B Nazanin" panose="00000400000000000000" pitchFamily="2" charset="-78"/>
              </a:rPr>
              <a:t>صنعتی</a:t>
            </a:r>
          </a:p>
          <a:p>
            <a:pPr lvl="1" algn="r" rtl="1">
              <a:buFont typeface="Wingdings" panose="05000000000000000000" pitchFamily="2" charset="2"/>
              <a:buChar char="v"/>
            </a:pPr>
            <a:r>
              <a:rPr lang="fa-IR" sz="2600" dirty="0" smtClean="0">
                <a:solidFill>
                  <a:schemeClr val="tx1">
                    <a:lumMod val="95000"/>
                    <a:lumOff val="5000"/>
                  </a:schemeClr>
                </a:solidFill>
                <a:cs typeface="B Nazanin" panose="00000400000000000000" pitchFamily="2" charset="-78"/>
              </a:rPr>
              <a:t>منطقه ای</a:t>
            </a:r>
          </a:p>
          <a:p>
            <a:pPr algn="r" rtl="1">
              <a:buFont typeface="Wingdings" panose="05000000000000000000" pitchFamily="2" charset="2"/>
              <a:buChar char="v"/>
            </a:pPr>
            <a:endParaRPr lang="fa-IR" sz="2800" dirty="0" smtClean="0">
              <a:solidFill>
                <a:schemeClr val="tx1">
                  <a:lumMod val="95000"/>
                  <a:lumOff val="5000"/>
                </a:schemeClr>
              </a:solidFill>
              <a:cs typeface="B Nazanin" panose="00000400000000000000" pitchFamily="2" charset="-78"/>
            </a:endParaRPr>
          </a:p>
          <a:p>
            <a:pPr algn="r" rtl="1">
              <a:buFont typeface="Wingdings" panose="05000000000000000000" pitchFamily="2" charset="2"/>
              <a:buChar char="v"/>
            </a:pPr>
            <a:endParaRPr lang="en-US" sz="2800" dirty="0">
              <a:solidFill>
                <a:schemeClr val="tx1">
                  <a:lumMod val="95000"/>
                  <a:lumOff val="5000"/>
                </a:schemeClr>
              </a:solidFill>
              <a:cs typeface="B Nazanin" panose="00000400000000000000" pitchFamily="2" charset="-78"/>
            </a:endParaRPr>
          </a:p>
        </p:txBody>
      </p:sp>
      <p:sp>
        <p:nvSpPr>
          <p:cNvPr id="6"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13285521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182" y="512462"/>
            <a:ext cx="9689460" cy="1280890"/>
          </a:xfrm>
        </p:spPr>
        <p:txBody>
          <a:bodyPr>
            <a:noAutofit/>
          </a:bodyPr>
          <a:lstStyle/>
          <a:p>
            <a:pPr algn="ctr"/>
            <a:r>
              <a:rPr lang="fa-IR" sz="4800" b="1" dirty="0" smtClean="0">
                <a:cs typeface="B Nazanin" panose="00000400000000000000" pitchFamily="2" charset="-78"/>
              </a:rPr>
              <a:t>راهبرد کوتاه مدت مدیریت </a:t>
            </a:r>
            <a:r>
              <a:rPr lang="fa-IR" sz="4800" b="1" dirty="0">
                <a:cs typeface="B Nazanin" panose="00000400000000000000" pitchFamily="2" charset="-78"/>
              </a:rPr>
              <a:t>نیروی کاری</a:t>
            </a:r>
            <a:endParaRPr lang="en-US" sz="4800"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ایجاد کارکرد جدیدی برای منابع انسانی</a:t>
            </a:r>
          </a:p>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استفاده از نتایج حاصل از تحلیل داده</a:t>
            </a:r>
          </a:p>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تنوع استعدادها</a:t>
            </a:r>
          </a:p>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استفاده از استعدادهای برخط و زمان های کاری انعطاف پذیر</a:t>
            </a:r>
            <a:endParaRPr lang="en-US" sz="3200" dirty="0">
              <a:solidFill>
                <a:schemeClr val="tx1">
                  <a:lumMod val="95000"/>
                  <a:lumOff val="5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20901335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800" b="1" dirty="0" smtClean="0">
                <a:cs typeface="B Nazanin" panose="00000400000000000000" pitchFamily="2" charset="-78"/>
              </a:rPr>
              <a:t>راهبرد بلند مدت مدیریت نیروی </a:t>
            </a:r>
            <a:r>
              <a:rPr lang="fa-IR" sz="4800" b="1" dirty="0">
                <a:cs typeface="B Nazanin" panose="00000400000000000000" pitchFamily="2" charset="-78"/>
              </a:rPr>
              <a:t>کاری</a:t>
            </a:r>
            <a:endParaRPr lang="en-US" sz="4800"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تغییر روش و ساختار سیستم آموزشی</a:t>
            </a:r>
          </a:p>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فراهم کردن امکانات مطالعه در تمام عمر</a:t>
            </a:r>
          </a:p>
          <a:p>
            <a:pPr algn="r" rtl="1">
              <a:buFont typeface="Wingdings" panose="05000000000000000000" pitchFamily="2" charset="2"/>
              <a:buChar char="v"/>
            </a:pPr>
            <a:r>
              <a:rPr lang="fa-IR" sz="3200" dirty="0" smtClean="0">
                <a:solidFill>
                  <a:schemeClr val="tx1">
                    <a:lumMod val="95000"/>
                    <a:lumOff val="5000"/>
                  </a:schemeClr>
                </a:solidFill>
                <a:cs typeface="B Nazanin" panose="00000400000000000000" pitchFamily="2" charset="-78"/>
              </a:rPr>
              <a:t>همکاری میان صنایع خصوصی و عمومی</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15788376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0" y="329899"/>
            <a:ext cx="8911687" cy="1280890"/>
          </a:xfrm>
        </p:spPr>
        <p:txBody>
          <a:bodyPr>
            <a:noAutofit/>
          </a:bodyPr>
          <a:lstStyle/>
          <a:p>
            <a:pPr algn="ctr"/>
            <a:r>
              <a:rPr lang="fa-IR" sz="6000" b="1" dirty="0" smtClean="0">
                <a:cs typeface="B Nazanin" panose="00000400000000000000" pitchFamily="2" charset="-78"/>
              </a:rPr>
              <a:t>نحوه ی مطالعه ی نمودارها</a:t>
            </a:r>
            <a:endParaRPr lang="en-US" sz="6000" b="1" dirty="0">
              <a:cs typeface="B Nazanin" panose="00000400000000000000" pitchFamily="2" charset="-78"/>
            </a:endParaRPr>
          </a:p>
        </p:txBody>
      </p:sp>
      <p:sp>
        <p:nvSpPr>
          <p:cNvPr id="3" name="Content Placeholder 2"/>
          <p:cNvSpPr>
            <a:spLocks noGrp="1"/>
          </p:cNvSpPr>
          <p:nvPr>
            <p:ph idx="1"/>
          </p:nvPr>
        </p:nvSpPr>
        <p:spPr>
          <a:xfrm>
            <a:off x="1469036" y="1333457"/>
            <a:ext cx="10667677" cy="5187264"/>
          </a:xfrm>
        </p:spPr>
        <p:txBody>
          <a:bodyPr>
            <a:noAutofit/>
          </a:bodyPr>
          <a:lstStyle/>
          <a:p>
            <a:pPr algn="r" rtl="1">
              <a:buFont typeface="Wingdings" panose="05000000000000000000" pitchFamily="2" charset="2"/>
              <a:buChar char="v"/>
            </a:pP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Drivers of change </a:t>
            </a:r>
            <a:r>
              <a:rPr lang="fa-IR" sz="2000" dirty="0">
                <a:solidFill>
                  <a:schemeClr val="tx1">
                    <a:lumMod val="95000"/>
                    <a:lumOff val="5000"/>
                  </a:schemeClr>
                </a:solidFill>
                <a:cs typeface="B Nazanin" panose="00000400000000000000" pitchFamily="2" charset="-78"/>
              </a:rPr>
              <a:t> </a:t>
            </a:r>
            <a:r>
              <a:rPr lang="fa-IR" sz="2000" dirty="0" smtClean="0">
                <a:solidFill>
                  <a:schemeClr val="tx1">
                    <a:lumMod val="95000"/>
                    <a:lumOff val="5000"/>
                  </a:schemeClr>
                </a:solidFill>
                <a:cs typeface="B Nazanin" panose="00000400000000000000" pitchFamily="2" charset="-78"/>
              </a:rPr>
              <a:t>= عوامل تغییر</a:t>
            </a:r>
          </a:p>
          <a:p>
            <a:pPr lvl="1" algn="r" rtl="1">
              <a:buFont typeface="Wingdings" panose="05000000000000000000" pitchFamily="2" charset="2"/>
              <a:buChar char="v"/>
            </a:pP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Top Trends Impacting Business Models</a:t>
            </a:r>
            <a:r>
              <a:rPr lang="fa-IR"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sz="1800" dirty="0" smtClean="0">
                <a:solidFill>
                  <a:schemeClr val="tx1">
                    <a:lumMod val="95000"/>
                    <a:lumOff val="5000"/>
                  </a:schemeClr>
                </a:solidFill>
                <a:cs typeface="B Nazanin" panose="00000400000000000000" pitchFamily="2" charset="-78"/>
              </a:rPr>
              <a:t>= عواملی که بیشترین تغییر را در این زمینه بوجود می آورد را نشان می دهد.</a:t>
            </a:r>
          </a:p>
          <a:p>
            <a:pPr lvl="1" algn="r" rtl="1">
              <a:buFont typeface="Wingdings" panose="05000000000000000000" pitchFamily="2" charset="2"/>
              <a:buChar char="v"/>
            </a:pP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Expected Time to Impact on Employee Skills</a:t>
            </a:r>
            <a:r>
              <a:rPr lang="fa-IR"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sz="1800" dirty="0" smtClean="0">
                <a:solidFill>
                  <a:schemeClr val="tx1">
                    <a:lumMod val="95000"/>
                    <a:lumOff val="5000"/>
                  </a:schemeClr>
                </a:solidFill>
                <a:cs typeface="B Nazanin" panose="00000400000000000000" pitchFamily="2" charset="-78"/>
              </a:rPr>
              <a:t>= رمانی را نشان می دهد که تغییرات با بیشترین اولویت تا  حدی مدل تجاری را تحت تاثیر قرار داده اند که نیازمند تغییر مهارت های لازم برای آن مشاغل است.</a:t>
            </a:r>
          </a:p>
          <a:p>
            <a:pPr algn="r" rtl="1">
              <a:buFont typeface="Wingdings" panose="05000000000000000000" pitchFamily="2" charset="2"/>
              <a:buChar char="v"/>
            </a:pP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Workforce Disruption</a:t>
            </a:r>
            <a:r>
              <a:rPr lang="fa-IR"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sz="2000" dirty="0" smtClean="0">
                <a:solidFill>
                  <a:schemeClr val="tx1">
                    <a:lumMod val="95000"/>
                    <a:lumOff val="5000"/>
                  </a:schemeClr>
                </a:solidFill>
                <a:cs typeface="B Nazanin" panose="00000400000000000000" pitchFamily="2" charset="-78"/>
              </a:rPr>
              <a:t>= نشان دهنده ی پیشرفت های عمده ی نیروی کاری در هر زمینه ی کاری است.</a:t>
            </a:r>
          </a:p>
          <a:p>
            <a:pPr lvl="1" algn="r" rtl="1">
              <a:buFont typeface="Wingdings" panose="05000000000000000000" pitchFamily="2" charset="2"/>
              <a:buChar char="v"/>
            </a:pP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Industry Average</a:t>
            </a:r>
            <a:r>
              <a:rPr lang="fa-IR"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a-IR" sz="1800" dirty="0" smtClean="0">
                <a:solidFill>
                  <a:schemeClr val="tx1">
                    <a:lumMod val="95000"/>
                    <a:lumOff val="5000"/>
                  </a:schemeClr>
                </a:solidFill>
                <a:cs typeface="B Nazanin" panose="00000400000000000000" pitchFamily="2" charset="-78"/>
              </a:rPr>
              <a:t>= خلاصه ای از آینده ی مورد انتظار برای مشاغل را نشان می دهد</a:t>
            </a:r>
          </a:p>
          <a:p>
            <a:pPr lvl="1" algn="r" rtl="1">
              <a:buFont typeface="Wingdings" panose="05000000000000000000" pitchFamily="2" charset="2"/>
              <a:buChar char="v"/>
            </a:pP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Main Job Families </a:t>
            </a:r>
            <a:r>
              <a:rPr lang="fa-IR"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a-IR" sz="1800" dirty="0" smtClean="0">
                <a:solidFill>
                  <a:schemeClr val="tx1">
                    <a:lumMod val="95000"/>
                    <a:lumOff val="5000"/>
                  </a:schemeClr>
                </a:solidFill>
                <a:cs typeface="B Nazanin" panose="00000400000000000000" pitchFamily="2" charset="-78"/>
              </a:rPr>
              <a:t>= انتظار میزان پیشرفت مشاعل را نشان می دهد:</a:t>
            </a:r>
          </a:p>
          <a:p>
            <a:pPr lvl="2" algn="r" rtl="1">
              <a:buFont typeface="Wingdings" panose="05000000000000000000" pitchFamily="2" charset="2"/>
              <a:buChar char="v"/>
            </a:pPr>
            <a:r>
              <a:rPr lang="en-US" sz="1600" dirty="0" smtClean="0">
                <a:solidFill>
                  <a:schemeClr val="tx1">
                    <a:lumMod val="95000"/>
                    <a:lumOff val="5000"/>
                  </a:schemeClr>
                </a:solidFill>
                <a:latin typeface="Times New Roman" panose="02020603050405020304" pitchFamily="18" charset="0"/>
                <a:cs typeface="Times New Roman" panose="02020603050405020304" pitchFamily="18" charset="0"/>
              </a:rPr>
              <a:t>Expected change, 2015-2020</a:t>
            </a:r>
            <a:r>
              <a:rPr lang="fa-IR" sz="1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a-IR" sz="1600" dirty="0" smtClean="0">
                <a:solidFill>
                  <a:schemeClr val="tx1">
                    <a:lumMod val="95000"/>
                    <a:lumOff val="5000"/>
                  </a:schemeClr>
                </a:solidFill>
                <a:cs typeface="B Nazanin" panose="00000400000000000000" pitchFamily="2" charset="-78"/>
              </a:rPr>
              <a:t>= درصد رشد مشاغل در این بازه را نمایش می دهد که تا 1 درصد را باثبات، تا 5 درصد را کاهش یا رشد و بیشتر از آن را رشد زیاد یا کاهش زیاد گفته شده است.</a:t>
            </a:r>
          </a:p>
          <a:p>
            <a:pPr lvl="2" algn="r" rtl="1">
              <a:buFont typeface="Wingdings" panose="05000000000000000000" pitchFamily="2" charset="2"/>
              <a:buChar char="v"/>
            </a:pPr>
            <a:r>
              <a:rPr lang="en-US" sz="1600" dirty="0" err="1" smtClean="0">
                <a:solidFill>
                  <a:schemeClr val="tx1">
                    <a:lumMod val="95000"/>
                    <a:lumOff val="5000"/>
                  </a:schemeClr>
                </a:solidFill>
                <a:latin typeface="Times New Roman" panose="02020603050405020304" pitchFamily="18" charset="0"/>
                <a:cs typeface="Times New Roman" panose="02020603050405020304" pitchFamily="18" charset="0"/>
              </a:rPr>
              <a:t>Skilll</a:t>
            </a:r>
            <a:r>
              <a:rPr lang="en-US" sz="1600" dirty="0" smtClean="0">
                <a:solidFill>
                  <a:schemeClr val="tx1">
                    <a:lumMod val="95000"/>
                    <a:lumOff val="5000"/>
                  </a:schemeClr>
                </a:solidFill>
                <a:latin typeface="Times New Roman" panose="02020603050405020304" pitchFamily="18" charset="0"/>
                <a:cs typeface="Times New Roman" panose="02020603050405020304" pitchFamily="18" charset="0"/>
              </a:rPr>
              <a:t> stability</a:t>
            </a:r>
            <a:r>
              <a:rPr lang="fa-IR" sz="1600" dirty="0" smtClean="0">
                <a:solidFill>
                  <a:schemeClr val="tx1">
                    <a:lumMod val="95000"/>
                    <a:lumOff val="5000"/>
                  </a:schemeClr>
                </a:solidFill>
                <a:cs typeface="B Nazanin" panose="00000400000000000000" pitchFamily="2" charset="-78"/>
              </a:rPr>
              <a:t>  = بیشترین مهارت های مورد نیاز برای مشاغل را نشان می دهد.</a:t>
            </a:r>
          </a:p>
          <a:p>
            <a:pPr lvl="2" algn="r" rtl="1">
              <a:buFont typeface="Wingdings" panose="05000000000000000000" pitchFamily="2" charset="2"/>
              <a:buChar char="v"/>
            </a:pPr>
            <a:r>
              <a:rPr lang="en-US" sz="1600" dirty="0" smtClean="0">
                <a:solidFill>
                  <a:schemeClr val="tx1">
                    <a:lumMod val="95000"/>
                    <a:lumOff val="5000"/>
                  </a:schemeClr>
                </a:solidFill>
                <a:latin typeface="Times New Roman" panose="02020603050405020304" pitchFamily="18" charset="0"/>
                <a:cs typeface="Times New Roman" panose="02020603050405020304" pitchFamily="18" charset="0"/>
              </a:rPr>
              <a:t>Current share of female workforce</a:t>
            </a:r>
            <a:r>
              <a:rPr lang="fa-IR" sz="1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sz="1600" dirty="0" smtClean="0">
                <a:solidFill>
                  <a:schemeClr val="tx1">
                    <a:lumMod val="95000"/>
                    <a:lumOff val="5000"/>
                  </a:schemeClr>
                </a:solidFill>
                <a:cs typeface="B Nazanin" panose="00000400000000000000" pitchFamily="2" charset="-78"/>
              </a:rPr>
              <a:t>= درصد مشارکت بانوان در مشاغل را نشان می دهد</a:t>
            </a:r>
          </a:p>
          <a:p>
            <a:pPr lvl="2" algn="r" rtl="1">
              <a:buFont typeface="Wingdings" panose="05000000000000000000" pitchFamily="2" charset="2"/>
              <a:buChar char="v"/>
            </a:pPr>
            <a:r>
              <a:rPr lang="en-US" sz="1600" dirty="0" smtClean="0">
                <a:solidFill>
                  <a:schemeClr val="tx1">
                    <a:lumMod val="95000"/>
                    <a:lumOff val="5000"/>
                  </a:schemeClr>
                </a:solidFill>
                <a:latin typeface="Times New Roman" panose="02020603050405020304" pitchFamily="18" charset="0"/>
                <a:cs typeface="Times New Roman" panose="02020603050405020304" pitchFamily="18" charset="0"/>
              </a:rPr>
              <a:t>Ease of recruitment, current </a:t>
            </a:r>
            <a:r>
              <a:rPr lang="fa-IR" sz="1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sz="1600" dirty="0" smtClean="0">
                <a:solidFill>
                  <a:schemeClr val="tx1">
                    <a:lumMod val="95000"/>
                    <a:lumOff val="5000"/>
                  </a:schemeClr>
                </a:solidFill>
                <a:cs typeface="B Nazanin" panose="00000400000000000000" pitchFamily="2" charset="-78"/>
              </a:rPr>
              <a:t>= درصد سهولت استخدام در مشاغل را نشان می دهد، که تا 2 درصد را بسیار آسان یا بسیار سخت، تا 1 درصد را سخت یا آسان، تا 0.5 درصد را طبیعی نشان داده می شود.</a:t>
            </a:r>
          </a:p>
          <a:p>
            <a:pPr lvl="2" algn="r" rtl="1">
              <a:buFont typeface="Wingdings" panose="05000000000000000000" pitchFamily="2" charset="2"/>
              <a:buChar char="v"/>
            </a:pPr>
            <a:r>
              <a:rPr lang="en-US" sz="1600" dirty="0" smtClean="0">
                <a:solidFill>
                  <a:schemeClr val="tx1">
                    <a:lumMod val="95000"/>
                    <a:lumOff val="5000"/>
                  </a:schemeClr>
                </a:solidFill>
                <a:latin typeface="Times New Roman" panose="02020603050405020304" pitchFamily="18" charset="0"/>
                <a:cs typeface="Times New Roman" panose="02020603050405020304" pitchFamily="18" charset="0"/>
              </a:rPr>
              <a:t>Ease of recruitment, 2020</a:t>
            </a:r>
            <a:r>
              <a:rPr lang="fa-IR" sz="1600"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fa-IR" sz="1600" dirty="0" smtClean="0">
                <a:solidFill>
                  <a:schemeClr val="tx1">
                    <a:lumMod val="95000"/>
                    <a:lumOff val="5000"/>
                  </a:schemeClr>
                </a:solidFill>
                <a:cs typeface="B Nazanin" panose="00000400000000000000" pitchFamily="2" charset="-78"/>
              </a:rPr>
              <a:t>درصد سهولت استخدام در سال 2020 را نشان می دهد.</a:t>
            </a:r>
          </a:p>
          <a:p>
            <a:pPr lvl="2" algn="r" rtl="1">
              <a:buFont typeface="Wingdings" panose="05000000000000000000" pitchFamily="2" charset="2"/>
              <a:buChar char="v"/>
            </a:pPr>
            <a:endParaRPr lang="fa-IR" sz="1600" dirty="0">
              <a:solidFill>
                <a:schemeClr val="tx1">
                  <a:lumMod val="95000"/>
                  <a:lumOff val="5000"/>
                </a:schemeClr>
              </a:solidFill>
              <a:cs typeface="B Nazanin" panose="00000400000000000000" pitchFamily="2" charset="-78"/>
            </a:endParaRPr>
          </a:p>
          <a:p>
            <a:pPr lvl="1" algn="r" rtl="1">
              <a:buFont typeface="Wingdings" panose="05000000000000000000" pitchFamily="2" charset="2"/>
              <a:buChar char="v"/>
            </a:pPr>
            <a:endParaRPr lang="en-US" sz="1800" dirty="0">
              <a:solidFill>
                <a:schemeClr val="tx1">
                  <a:lumMod val="95000"/>
                  <a:lumOff val="5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811190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0" y="329899"/>
            <a:ext cx="8911687" cy="1280890"/>
          </a:xfrm>
        </p:spPr>
        <p:txBody>
          <a:bodyPr>
            <a:noAutofit/>
          </a:bodyPr>
          <a:lstStyle/>
          <a:p>
            <a:pPr algn="ctr"/>
            <a:r>
              <a:rPr lang="fa-IR" sz="6000" b="1" dirty="0" smtClean="0">
                <a:cs typeface="B Nazanin" panose="00000400000000000000" pitchFamily="2" charset="-78"/>
              </a:rPr>
              <a:t>نحوه ی مطالعه ی نمودارها</a:t>
            </a:r>
            <a:endParaRPr lang="en-US" sz="6000" b="1" dirty="0">
              <a:cs typeface="B Nazanin" panose="00000400000000000000" pitchFamily="2" charset="-78"/>
            </a:endParaRPr>
          </a:p>
        </p:txBody>
      </p:sp>
      <p:sp>
        <p:nvSpPr>
          <p:cNvPr id="3" name="Content Placeholder 2"/>
          <p:cNvSpPr>
            <a:spLocks noGrp="1"/>
          </p:cNvSpPr>
          <p:nvPr>
            <p:ph idx="1"/>
          </p:nvPr>
        </p:nvSpPr>
        <p:spPr>
          <a:xfrm>
            <a:off x="1469036" y="1333457"/>
            <a:ext cx="10667677" cy="5187264"/>
          </a:xfrm>
        </p:spPr>
        <p:txBody>
          <a:bodyPr>
            <a:noAutofit/>
          </a:bodyPr>
          <a:lstStyle/>
          <a:p>
            <a:pPr lvl="1" algn="r" rtl="1">
              <a:buFont typeface="Wingdings" panose="05000000000000000000" pitchFamily="2" charset="2"/>
              <a:buChar char="v"/>
            </a:pP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Expected Impact on Job Quality</a:t>
            </a:r>
            <a:r>
              <a:rPr lang="fa-IR"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sz="1800" dirty="0" smtClean="0">
                <a:solidFill>
                  <a:schemeClr val="tx1">
                    <a:lumMod val="95000"/>
                    <a:lumOff val="5000"/>
                  </a:schemeClr>
                </a:solidFill>
                <a:cs typeface="B Nazanin" panose="00000400000000000000" pitchFamily="2" charset="-78"/>
              </a:rPr>
              <a:t>= فلش میزان تغییرات در سه جنبه را نشان می دهد که تا 2 درصد را کاهش یا افزایش زیاد نشان داده شده است. جنبه های عبارتند از:</a:t>
            </a:r>
          </a:p>
          <a:p>
            <a:pPr lvl="2"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Compensation </a:t>
            </a:r>
            <a:r>
              <a:rPr lang="fa-IR" dirty="0">
                <a:solidFill>
                  <a:schemeClr val="tx1">
                    <a:lumMod val="95000"/>
                    <a:lumOff val="5000"/>
                  </a:schemeClr>
                </a:solidFill>
                <a:latin typeface="Times New Roman" panose="02020603050405020304" pitchFamily="18" charset="0"/>
                <a:cs typeface="Times New Roman" panose="02020603050405020304" pitchFamily="18" charset="0"/>
              </a:rPr>
              <a:t> </a:t>
            </a:r>
            <a:r>
              <a:rPr lang="fa-IR" dirty="0" smtClean="0">
                <a:solidFill>
                  <a:schemeClr val="tx1">
                    <a:lumMod val="95000"/>
                    <a:lumOff val="5000"/>
                  </a:schemeClr>
                </a:solidFill>
                <a:cs typeface="B Nazanin" panose="00000400000000000000" pitchFamily="2" charset="-78"/>
              </a:rPr>
              <a:t>= حدودی که کار استاندارد و شرایط کاری را تغییر می دهد</a:t>
            </a:r>
          </a:p>
          <a:p>
            <a:pPr lvl="2"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Job security</a:t>
            </a:r>
            <a:r>
              <a:rPr lang="fa-IR"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dirty="0" smtClean="0">
                <a:solidFill>
                  <a:schemeClr val="tx1">
                    <a:lumMod val="95000"/>
                    <a:lumOff val="5000"/>
                  </a:schemeClr>
                </a:solidFill>
                <a:cs typeface="B Nazanin" panose="00000400000000000000" pitchFamily="2" charset="-78"/>
              </a:rPr>
              <a:t>= خطر از دست دادن شغل و نتایح آن است.</a:t>
            </a:r>
          </a:p>
          <a:p>
            <a:pPr lvl="2"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Work-life balance</a:t>
            </a:r>
            <a:r>
              <a:rPr lang="fa-IR"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dirty="0" smtClean="0">
                <a:solidFill>
                  <a:schemeClr val="tx1">
                    <a:lumMod val="95000"/>
                    <a:lumOff val="5000"/>
                  </a:schemeClr>
                </a:solidFill>
                <a:cs typeface="B Nazanin" panose="00000400000000000000" pitchFamily="2" charset="-78"/>
              </a:rPr>
              <a:t>= برنامه های کاری و روابط آن و میزان کار معقول را نشان می دهد..</a:t>
            </a:r>
          </a:p>
          <a:p>
            <a:pPr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Skills Forecast</a:t>
            </a:r>
            <a:r>
              <a:rPr lang="fa-IR" dirty="0" smtClean="0">
                <a:solidFill>
                  <a:schemeClr val="tx1">
                    <a:lumMod val="95000"/>
                    <a:lumOff val="5000"/>
                  </a:schemeClr>
                </a:solidFill>
                <a:cs typeface="B Nazanin" panose="00000400000000000000" pitchFamily="2" charset="-78"/>
              </a:rPr>
              <a:t> = مهارت هایی را نشان می دهد که در آینده برای مشاغل ضروری به شمار می آیند.</a:t>
            </a:r>
          </a:p>
          <a:p>
            <a:pPr lvl="1"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Skills Change, Overall Industry</a:t>
            </a:r>
            <a:r>
              <a:rPr lang="fa-IR"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dirty="0" smtClean="0">
                <a:solidFill>
                  <a:schemeClr val="tx1">
                    <a:lumMod val="95000"/>
                    <a:lumOff val="5000"/>
                  </a:schemeClr>
                </a:solidFill>
                <a:cs typeface="B Nazanin" panose="00000400000000000000" pitchFamily="2" charset="-78"/>
              </a:rPr>
              <a:t>= مهارت هایی که در همه ی مشاغل بیشترین درخواست را دارد را نشان می دهد. قسمتی که دارای رنگ آبی تیره است، مقداری از مهارت است که نیاز برای آن ثابت خواهد ماند، اما رنگ خاکستری مهارت هایی را نشان می دهد که امروره نیاز برای آن وجود دارد اما در آینده این نیاز وجود نخواهد داشت.</a:t>
            </a:r>
          </a:p>
          <a:p>
            <a:pPr lvl="1"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Emerging Job Family in Focus</a:t>
            </a:r>
            <a:r>
              <a:rPr lang="fa-IR"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dirty="0" smtClean="0">
                <a:solidFill>
                  <a:schemeClr val="tx1">
                    <a:lumMod val="95000"/>
                    <a:lumOff val="5000"/>
                  </a:schemeClr>
                </a:solidFill>
                <a:cs typeface="B Nazanin" panose="00000400000000000000" pitchFamily="2" charset="-78"/>
              </a:rPr>
              <a:t>= مشاغلی را نشان می دهد که در سال 2020 بسیار پرطرفدار خواهد شد و در مقابل آن مهارت مورد نیاز برای آن نوشته شده است.</a:t>
            </a:r>
          </a:p>
          <a:p>
            <a:pPr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Change Management And Future Workforce Planning</a:t>
            </a:r>
            <a:r>
              <a:rPr lang="fa-IR" dirty="0" smtClean="0">
                <a:solidFill>
                  <a:schemeClr val="tx1">
                    <a:lumMod val="95000"/>
                    <a:lumOff val="5000"/>
                  </a:schemeClr>
                </a:solidFill>
                <a:cs typeface="B Nazanin" panose="00000400000000000000" pitchFamily="2" charset="-78"/>
              </a:rPr>
              <a:t> = نشان دهنده ی بیشترین راهبرد استفاده شده برای کنترل تغییرات است.</a:t>
            </a:r>
          </a:p>
          <a:p>
            <a:pPr lvl="1"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Barriers</a:t>
            </a:r>
            <a:r>
              <a:rPr lang="fa-IR" dirty="0" smtClean="0">
                <a:solidFill>
                  <a:schemeClr val="tx1">
                    <a:lumMod val="95000"/>
                    <a:lumOff val="5000"/>
                  </a:schemeClr>
                </a:solidFill>
                <a:cs typeface="B Nazanin" panose="00000400000000000000" pitchFamily="2" charset="-78"/>
              </a:rPr>
              <a:t> = بزرگترین موانع برای آماده کردن نیروی کاری برای تغییرات را نشان می دهد.</a:t>
            </a:r>
          </a:p>
          <a:p>
            <a:pPr lvl="1" algn="r" rtl="1">
              <a:buFont typeface="Wingdings" panose="05000000000000000000" pitchFamily="2" charset="2"/>
              <a:buChar char="v"/>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Strategies</a:t>
            </a:r>
            <a:r>
              <a:rPr lang="fa-IR"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a-IR" dirty="0" smtClean="0">
                <a:solidFill>
                  <a:schemeClr val="tx1">
                    <a:lumMod val="95000"/>
                    <a:lumOff val="5000"/>
                  </a:schemeClr>
                </a:solidFill>
                <a:cs typeface="B Nazanin" panose="00000400000000000000" pitchFamily="2" charset="-78"/>
              </a:rPr>
              <a:t> = میزان استفاده از راهبرد مدیریتی برای مدیریت تفییرات را نشان می دهد</a:t>
            </a:r>
            <a:endParaRPr lang="en-US" dirty="0">
              <a:solidFill>
                <a:schemeClr val="tx1">
                  <a:lumMod val="95000"/>
                  <a:lumOff val="5000"/>
                </a:schemeClr>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19439961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9" y="0"/>
            <a:ext cx="8911687" cy="1280890"/>
          </a:xfrm>
        </p:spPr>
        <p:txBody>
          <a:bodyPr>
            <a:normAutofit/>
          </a:bodyPr>
          <a:lstStyle/>
          <a:p>
            <a:pPr algn="ctr"/>
            <a:r>
              <a:rPr lang="fa-IR" sz="6000" b="1" dirty="0" smtClean="0">
                <a:cs typeface="B Nazanin" panose="00000400000000000000" pitchFamily="2" charset="-78"/>
              </a:rPr>
              <a:t>بررسی تغییرات بر روی صنایع</a:t>
            </a:r>
            <a:endParaRPr lang="en-US" sz="6000" b="1" dirty="0">
              <a:cs typeface="B Nazanin" panose="00000400000000000000" pitchFamily="2" charset="-7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1069" y="972263"/>
            <a:ext cx="9023176" cy="5386973"/>
          </a:xfrm>
        </p:spPr>
      </p:pic>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42505158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1280890"/>
          </a:xfrm>
        </p:spPr>
        <p:txBody>
          <a:bodyPr>
            <a:normAutofit/>
          </a:bodyPr>
          <a:lstStyle/>
          <a:p>
            <a:pPr algn="ctr"/>
            <a:r>
              <a:rPr lang="fa-IR" sz="6000" b="1" dirty="0" smtClean="0">
                <a:cs typeface="B Nazanin" panose="00000400000000000000" pitchFamily="2" charset="-78"/>
              </a:rPr>
              <a:t>بررسی تغییرات بر روی صنایع</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293" y="883473"/>
            <a:ext cx="9448950" cy="5475763"/>
          </a:xfrm>
        </p:spPr>
      </p:pic>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972163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1280890"/>
          </a:xfrm>
        </p:spPr>
        <p:txBody>
          <a:bodyPr>
            <a:normAutofit/>
          </a:bodyPr>
          <a:lstStyle/>
          <a:p>
            <a:pPr algn="ctr"/>
            <a:r>
              <a:rPr lang="fa-IR" sz="6000" b="1" dirty="0" smtClean="0">
                <a:cs typeface="B Nazanin" panose="00000400000000000000" pitchFamily="2" charset="-78"/>
              </a:rPr>
              <a:t>بررسی تغییرات بر روی منطقه ها</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1730" y="970344"/>
            <a:ext cx="9389809" cy="5388892"/>
          </a:xfrm>
        </p:spPr>
      </p:pic>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1299901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1280890"/>
          </a:xfrm>
        </p:spPr>
        <p:txBody>
          <a:bodyPr>
            <a:normAutofit/>
          </a:bodyPr>
          <a:lstStyle/>
          <a:p>
            <a:pPr algn="ctr"/>
            <a:r>
              <a:rPr lang="fa-IR" sz="6000" b="1" dirty="0" smtClean="0">
                <a:cs typeface="B Nazanin" panose="00000400000000000000" pitchFamily="2" charset="-78"/>
              </a:rPr>
              <a:t>بررسی تغییرات بر روی منطقه ها</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8107" y="893767"/>
            <a:ext cx="9526138" cy="5461830"/>
          </a:xfrm>
        </p:spPr>
      </p:pic>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2818667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8" y="0"/>
            <a:ext cx="8911687" cy="1280890"/>
          </a:xfrm>
        </p:spPr>
        <p:txBody>
          <a:bodyPr>
            <a:normAutofit/>
          </a:bodyPr>
          <a:lstStyle/>
          <a:p>
            <a:pPr algn="ctr"/>
            <a:r>
              <a:rPr lang="fa-IR" sz="6000" b="1" dirty="0" smtClean="0">
                <a:cs typeface="B Nazanin" panose="00000400000000000000" pitchFamily="2" charset="-78"/>
              </a:rPr>
              <a:t>بررسی تغییرات بر روی منطقه ها</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1067" y="970344"/>
            <a:ext cx="8911687" cy="5388892"/>
          </a:xfrm>
        </p:spPr>
      </p:pic>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848737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8" y="0"/>
            <a:ext cx="8911687" cy="1280890"/>
          </a:xfrm>
        </p:spPr>
        <p:txBody>
          <a:bodyPr>
            <a:normAutofit/>
          </a:bodyPr>
          <a:lstStyle/>
          <a:p>
            <a:pPr algn="ctr"/>
            <a:r>
              <a:rPr lang="fa-IR" sz="6000" b="1" dirty="0" smtClean="0">
                <a:cs typeface="B Nazanin" panose="00000400000000000000" pitchFamily="2" charset="-78"/>
              </a:rPr>
              <a:t>بررسی تغییرات بر روی منطقه ها</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0937" y="890887"/>
            <a:ext cx="9430603" cy="5468350"/>
          </a:xfrm>
        </p:spPr>
      </p:pic>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20143294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a:cs typeface="B Nazanin" panose="00000400000000000000" pitchFamily="2" charset="-78"/>
              </a:rPr>
              <a:t>انقلاب صنعتی </a:t>
            </a:r>
            <a:r>
              <a:rPr lang="fa-IR" sz="6000" b="1" dirty="0" smtClean="0">
                <a:cs typeface="B Nazanin" panose="00000400000000000000" pitchFamily="2" charset="-78"/>
              </a:rPr>
              <a:t>چهارم</a:t>
            </a:r>
            <a:endParaRPr lang="en-US" sz="6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5012" y="1725898"/>
            <a:ext cx="10486988" cy="4633338"/>
          </a:xfrm>
        </p:spPr>
      </p:pic>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5206669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1280890"/>
          </a:xfrm>
        </p:spPr>
        <p:txBody>
          <a:bodyPr>
            <a:normAutofit/>
          </a:bodyPr>
          <a:lstStyle/>
          <a:p>
            <a:pPr algn="ctr"/>
            <a:r>
              <a:rPr lang="fa-IR" sz="6000" b="1" dirty="0" smtClean="0">
                <a:cs typeface="B Nazanin" panose="00000400000000000000" pitchFamily="2" charset="-78"/>
              </a:rPr>
              <a:t>بررسی تغییرات بر روی منطقه ها</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0937" y="968991"/>
            <a:ext cx="9244060" cy="5390245"/>
          </a:xfrm>
        </p:spPr>
      </p:pic>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255102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8" y="0"/>
            <a:ext cx="8911687" cy="1280890"/>
          </a:xfrm>
        </p:spPr>
        <p:txBody>
          <a:bodyPr>
            <a:normAutofit/>
          </a:bodyPr>
          <a:lstStyle/>
          <a:p>
            <a:pPr algn="ctr"/>
            <a:r>
              <a:rPr lang="fa-IR" sz="6000" b="1" dirty="0" smtClean="0">
                <a:cs typeface="B Nazanin" panose="00000400000000000000" pitchFamily="2" charset="-78"/>
              </a:rPr>
              <a:t>بررسی تغییرات بر روی منطقه ها</a:t>
            </a:r>
            <a:endParaRPr lang="en-US" sz="6000" b="1" dirty="0">
              <a:cs typeface="B Nazanin"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3515" y="883864"/>
            <a:ext cx="9469239" cy="5460122"/>
          </a:xfrm>
        </p:spPr>
      </p:pic>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17553999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smtClean="0">
                <a:cs typeface="B Nazanin" panose="00000400000000000000" pitchFamily="2" charset="-78"/>
              </a:rPr>
              <a:t>منابع</a:t>
            </a:r>
            <a:endParaRPr lang="en-US" sz="6000"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en-US" sz="2400" dirty="0" smtClean="0">
                <a:cs typeface="B Nazanin" panose="00000400000000000000" pitchFamily="2" charset="-78"/>
              </a:rPr>
              <a:t>[1]</a:t>
            </a:r>
            <a:r>
              <a:rPr lang="fa-IR" sz="2400" dirty="0" smtClean="0">
                <a:cs typeface="B Nazanin" panose="00000400000000000000" pitchFamily="2" charset="-78"/>
              </a:rPr>
              <a:t>. امیر صادق پور، </a:t>
            </a:r>
            <a:r>
              <a:rPr lang="en-US" sz="2400" dirty="0" smtClean="0">
                <a:cs typeface="B Nazanin" panose="00000400000000000000" pitchFamily="2" charset="-78"/>
              </a:rPr>
              <a:t>“</a:t>
            </a:r>
            <a:r>
              <a:rPr lang="fa-IR" sz="2400" dirty="0">
                <a:cs typeface="B Nazanin" panose="00000400000000000000" pitchFamily="2" charset="-78"/>
              </a:rPr>
              <a:t>از چهارمین انقلاب صنعتی چه می‌دانید</a:t>
            </a:r>
            <a:r>
              <a:rPr lang="fa-IR" sz="2400" dirty="0" smtClean="0">
                <a:cs typeface="B Nazanin" panose="00000400000000000000" pitchFamily="2" charset="-78"/>
              </a:rPr>
              <a:t>؟</a:t>
            </a:r>
            <a:r>
              <a:rPr lang="en-US" sz="2400" dirty="0" smtClean="0">
                <a:cs typeface="B Nazanin" panose="00000400000000000000" pitchFamily="2" charset="-78"/>
              </a:rPr>
              <a:t>”</a:t>
            </a:r>
            <a:r>
              <a:rPr lang="fa-IR" sz="2400" dirty="0">
                <a:cs typeface="B Nazanin" panose="00000400000000000000" pitchFamily="2" charset="-78"/>
              </a:rPr>
              <a:t> </a:t>
            </a:r>
            <a:r>
              <a:rPr lang="fa-IR" sz="2400" dirty="0" smtClean="0">
                <a:cs typeface="B Nazanin" panose="00000400000000000000" pitchFamily="2" charset="-78"/>
              </a:rPr>
              <a:t>، </a:t>
            </a:r>
            <a:r>
              <a:rPr lang="en-US" sz="2400" dirty="0" smtClean="0">
                <a:cs typeface="B Nazanin" panose="00000400000000000000" pitchFamily="2" charset="-78"/>
                <a:hlinkClick r:id="rId2"/>
              </a:rPr>
              <a:t>https://mag.digikala.com/</a:t>
            </a:r>
            <a:r>
              <a:rPr lang="fa-IR" sz="2400" dirty="0" smtClean="0">
                <a:cs typeface="B Nazanin" panose="00000400000000000000" pitchFamily="2" charset="-78"/>
              </a:rPr>
              <a:t>، 5 خرداد 1395</a:t>
            </a:r>
            <a:endParaRPr lang="en-US" sz="2400" dirty="0" smtClean="0">
              <a:cs typeface="B Nazanin" panose="00000400000000000000" pitchFamily="2" charset="-78"/>
            </a:endParaRPr>
          </a:p>
          <a:p>
            <a:pPr marL="0" indent="0" algn="r" rtl="1">
              <a:buNone/>
            </a:pPr>
            <a:r>
              <a:rPr lang="en-US" sz="2400" dirty="0" smtClean="0">
                <a:cs typeface="B Nazanin" panose="00000400000000000000" pitchFamily="2" charset="-78"/>
              </a:rPr>
              <a:t>[2]</a:t>
            </a:r>
            <a:r>
              <a:rPr lang="fa-IR" sz="2400" dirty="0" smtClean="0">
                <a:cs typeface="B Nazanin" panose="00000400000000000000" pitchFamily="2" charset="-78"/>
              </a:rPr>
              <a:t>. ---، </a:t>
            </a:r>
            <a:r>
              <a:rPr lang="fa-IR" sz="2400" dirty="0">
                <a:cs typeface="B Nazanin" panose="00000400000000000000" pitchFamily="2" charset="-78"/>
              </a:rPr>
              <a:t>چهارمین انقلاب صنعتی چیست و چه واکنشی را </a:t>
            </a:r>
            <a:r>
              <a:rPr lang="fa-IR" sz="2400" dirty="0" smtClean="0">
                <a:cs typeface="B Nazanin" panose="00000400000000000000" pitchFamily="2" charset="-78"/>
              </a:rPr>
              <a:t>می‌طلبد؟، </a:t>
            </a:r>
            <a:r>
              <a:rPr lang="en-US" sz="2400" dirty="0">
                <a:cs typeface="B Nazanin" panose="00000400000000000000" pitchFamily="2" charset="-78"/>
                <a:hlinkClick r:id="rId3"/>
              </a:rPr>
              <a:t>http://</a:t>
            </a:r>
            <a:r>
              <a:rPr lang="en-US" sz="2400" dirty="0" smtClean="0">
                <a:cs typeface="B Nazanin" panose="00000400000000000000" pitchFamily="2" charset="-78"/>
                <a:hlinkClick r:id="rId3"/>
              </a:rPr>
              <a:t>www.4gnews.ir/memo/2335</a:t>
            </a:r>
            <a:r>
              <a:rPr lang="fa-IR" sz="2400" dirty="0" smtClean="0">
                <a:cs typeface="B Nazanin" panose="00000400000000000000" pitchFamily="2" charset="-78"/>
              </a:rPr>
              <a:t>، 29 خرداد 1395</a:t>
            </a:r>
          </a:p>
          <a:p>
            <a:pPr marL="0" indent="0">
              <a:buNone/>
            </a:pPr>
            <a:r>
              <a:rPr lang="en-US" sz="2400" dirty="0" smtClean="0">
                <a:cs typeface="B Nazanin" panose="00000400000000000000" pitchFamily="2" charset="-78"/>
              </a:rPr>
              <a:t>[3]. ---,” </a:t>
            </a:r>
            <a:r>
              <a:rPr lang="en-US" sz="2400" dirty="0">
                <a:cs typeface="B Nazanin" panose="00000400000000000000" pitchFamily="2" charset="-78"/>
              </a:rPr>
              <a:t>The Future of Jobs”, </a:t>
            </a:r>
            <a:r>
              <a:rPr lang="en-US" sz="2400" dirty="0">
                <a:cs typeface="B Nazanin" panose="00000400000000000000" pitchFamily="2" charset="-78"/>
                <a:hlinkClick r:id="rId4"/>
              </a:rPr>
              <a:t>https://</a:t>
            </a:r>
            <a:r>
              <a:rPr lang="en-US" sz="2400" dirty="0" smtClean="0">
                <a:cs typeface="B Nazanin" panose="00000400000000000000" pitchFamily="2" charset="-78"/>
                <a:hlinkClick r:id="rId4"/>
              </a:rPr>
              <a:t>www.weforum.org/reports/the-future-of-jobs</a:t>
            </a:r>
            <a:r>
              <a:rPr lang="en-US" sz="2400" dirty="0" smtClean="0">
                <a:cs typeface="B Nazanin" panose="00000400000000000000" pitchFamily="2" charset="-78"/>
              </a:rPr>
              <a:t>, </a:t>
            </a:r>
            <a:r>
              <a:rPr lang="en-US" sz="2400" dirty="0">
                <a:cs typeface="B Nazanin" panose="00000400000000000000" pitchFamily="2" charset="-78"/>
              </a:rPr>
              <a:t>Monday 18 January 2016</a:t>
            </a:r>
            <a:endParaRPr lang="fa-IR" sz="24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848514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a:cs typeface="B Nazanin" panose="00000400000000000000" pitchFamily="2" charset="-78"/>
              </a:rPr>
              <a:t>انقلاب صنعتی چهارم</a:t>
            </a:r>
            <a:endParaRPr lang="en-US" sz="6000" dirty="0"/>
          </a:p>
        </p:txBody>
      </p:sp>
      <p:sp>
        <p:nvSpPr>
          <p:cNvPr id="3" name="Content Placeholder 2"/>
          <p:cNvSpPr>
            <a:spLocks noGrp="1"/>
          </p:cNvSpPr>
          <p:nvPr>
            <p:ph idx="1"/>
          </p:nvPr>
        </p:nvSpPr>
        <p:spPr>
          <a:xfrm>
            <a:off x="1127760" y="1706880"/>
            <a:ext cx="10911840" cy="4204342"/>
          </a:xfrm>
        </p:spPr>
        <p:txBody>
          <a:bodyPr>
            <a:noAutofit/>
          </a:bodyPr>
          <a:lstStyle/>
          <a:p>
            <a:pPr marL="0" indent="0" algn="r" rtl="1">
              <a:buNone/>
            </a:pPr>
            <a:r>
              <a:rPr lang="fa-IR" sz="2800" dirty="0" smtClean="0">
                <a:cs typeface="B Nazanin" panose="00000400000000000000" pitchFamily="2" charset="-78"/>
              </a:rPr>
              <a:t>انقلاب </a:t>
            </a:r>
            <a:r>
              <a:rPr lang="fa-IR" sz="2800" dirty="0">
                <a:cs typeface="B Nazanin" panose="00000400000000000000" pitchFamily="2" charset="-78"/>
              </a:rPr>
              <a:t>چهارم که بر پایه </a:t>
            </a:r>
            <a:r>
              <a:rPr lang="fa-IR" sz="2800" dirty="0" smtClean="0">
                <a:cs typeface="B Nazanin" panose="00000400000000000000" pitchFamily="2" charset="-78"/>
              </a:rPr>
              <a:t>انقلاب </a:t>
            </a:r>
            <a:r>
              <a:rPr lang="fa-IR" sz="2800" dirty="0">
                <a:cs typeface="B Nazanin" panose="00000400000000000000" pitchFamily="2" charset="-78"/>
              </a:rPr>
              <a:t>سوم بنا می شود، </a:t>
            </a:r>
            <a:r>
              <a:rPr lang="fa-IR" sz="2800" dirty="0" smtClean="0">
                <a:cs typeface="B Nazanin" panose="00000400000000000000" pitchFamily="2" charset="-78"/>
              </a:rPr>
              <a:t>انقلابی </a:t>
            </a:r>
            <a:r>
              <a:rPr lang="fa-IR" sz="2800" dirty="0">
                <a:cs typeface="B Nazanin" panose="00000400000000000000" pitchFamily="2" charset="-78"/>
              </a:rPr>
              <a:t>دیجیتالی است که از میانه سده پیشین آغاز شده است و با </a:t>
            </a:r>
            <a:r>
              <a:rPr lang="fa-IR" sz="2800" dirty="0" smtClean="0">
                <a:cs typeface="B Nazanin" panose="00000400000000000000" pitchFamily="2" charset="-78"/>
              </a:rPr>
              <a:t>«هم </a:t>
            </a:r>
            <a:r>
              <a:rPr lang="fa-IR" sz="2800" dirty="0">
                <a:cs typeface="B Nazanin" panose="00000400000000000000" pitchFamily="2" charset="-78"/>
              </a:rPr>
              <a:t>آمیزی فناوری </a:t>
            </a:r>
            <a:r>
              <a:rPr lang="fa-IR" sz="2800" dirty="0" smtClean="0">
                <a:cs typeface="B Nazanin" panose="00000400000000000000" pitchFamily="2" charset="-78"/>
              </a:rPr>
              <a:t>ها» </a:t>
            </a:r>
            <a:r>
              <a:rPr lang="fa-IR" sz="2800" dirty="0">
                <a:cs typeface="B Nazanin" panose="00000400000000000000" pitchFamily="2" charset="-78"/>
              </a:rPr>
              <a:t>شناخته می شود، به گونه ای که مرزهای میان قلمروهای فیزیکی، دیجیتالی و بیولوژیکی را برمی دارد.</a:t>
            </a:r>
            <a:endParaRPr lang="en-US" sz="2800" dirty="0" smtClean="0">
              <a:cs typeface="B Nazanin" panose="00000400000000000000" pitchFamily="2" charset="-78"/>
            </a:endParaRPr>
          </a:p>
          <a:p>
            <a:pPr marL="0" indent="0" algn="r" rtl="1">
              <a:buNone/>
            </a:pPr>
            <a:r>
              <a:rPr lang="fa-IR" sz="2800" dirty="0" smtClean="0">
                <a:cs typeface="B Nazanin" panose="00000400000000000000" pitchFamily="2" charset="-78"/>
              </a:rPr>
              <a:t>ورود به صنعت:</a:t>
            </a:r>
          </a:p>
          <a:p>
            <a:pPr marL="685800" lvl="1" algn="r" rtl="1">
              <a:buFont typeface="Wingdings" panose="05000000000000000000" pitchFamily="2" charset="2"/>
              <a:buChar char="Ø"/>
            </a:pPr>
            <a:r>
              <a:rPr lang="fa-IR" sz="2800" baseline="30000" dirty="0">
                <a:cs typeface="B Nazanin" panose="00000400000000000000" pitchFamily="2" charset="-78"/>
              </a:rPr>
              <a:t> هوش </a:t>
            </a:r>
            <a:r>
              <a:rPr lang="fa-IR" sz="2800" baseline="30000" dirty="0" smtClean="0">
                <a:cs typeface="B Nazanin" panose="00000400000000000000" pitchFamily="2" charset="-78"/>
              </a:rPr>
              <a:t>مصنوعی</a:t>
            </a:r>
            <a:r>
              <a:rPr lang="fa-IR" sz="2800" dirty="0" smtClean="0">
                <a:cs typeface="B Nazanin" panose="00000400000000000000" pitchFamily="2" charset="-78"/>
              </a:rPr>
              <a:t> </a:t>
            </a:r>
            <a:r>
              <a:rPr lang="en-US" sz="2800" dirty="0" smtClean="0">
                <a:cs typeface="B Nazanin" panose="00000400000000000000" pitchFamily="2" charset="-78"/>
              </a:rPr>
              <a:t>AI</a:t>
            </a:r>
            <a:endParaRPr lang="fa-IR" sz="2800" dirty="0" smtClean="0">
              <a:cs typeface="B Nazanin" panose="00000400000000000000" pitchFamily="2" charset="-78"/>
            </a:endParaRPr>
          </a:p>
          <a:p>
            <a:pPr marL="685800" lvl="1" algn="r" rtl="1">
              <a:buFont typeface="Wingdings" panose="05000000000000000000" pitchFamily="2" charset="2"/>
              <a:buChar char="Ø"/>
            </a:pPr>
            <a:r>
              <a:rPr lang="fa-IR" sz="2800" baseline="30000" dirty="0">
                <a:cs typeface="B Nazanin" panose="00000400000000000000" pitchFamily="2" charset="-78"/>
              </a:rPr>
              <a:t>بزرگ داده ها </a:t>
            </a:r>
            <a:r>
              <a:rPr lang="en-US" sz="2800" baseline="30000" dirty="0" smtClean="0">
                <a:cs typeface="B Nazanin" panose="00000400000000000000" pitchFamily="2" charset="-78"/>
              </a:rPr>
              <a:t>Big Data</a:t>
            </a:r>
            <a:endParaRPr lang="fa-IR" sz="2800" dirty="0">
              <a:cs typeface="B Nazanin" panose="00000400000000000000" pitchFamily="2" charset="-78"/>
            </a:endParaRPr>
          </a:p>
          <a:p>
            <a:pPr marL="685800" lvl="1" algn="r" rtl="1">
              <a:buFont typeface="Wingdings" panose="05000000000000000000" pitchFamily="2" charset="2"/>
              <a:buChar char="Ø"/>
            </a:pPr>
            <a:r>
              <a:rPr lang="fa-IR" sz="2800" baseline="30000" dirty="0">
                <a:cs typeface="B Nazanin" panose="00000400000000000000" pitchFamily="2" charset="-78"/>
              </a:rPr>
              <a:t>اینترنت </a:t>
            </a:r>
            <a:r>
              <a:rPr lang="fa-IR" sz="2800" baseline="30000" dirty="0" smtClean="0">
                <a:cs typeface="B Nazanin" panose="00000400000000000000" pitchFamily="2" charset="-78"/>
              </a:rPr>
              <a:t>اشیا </a:t>
            </a:r>
            <a:r>
              <a:rPr lang="en-US" sz="2800" baseline="30000" dirty="0" err="1" smtClean="0">
                <a:cs typeface="B Nazanin" panose="00000400000000000000" pitchFamily="2" charset="-78"/>
              </a:rPr>
              <a:t>IoT</a:t>
            </a:r>
            <a:endParaRPr lang="en-US" sz="2800" baseline="30000" dirty="0" smtClean="0">
              <a:cs typeface="B Nazanin" panose="00000400000000000000" pitchFamily="2" charset="-78"/>
            </a:endParaRPr>
          </a:p>
          <a:p>
            <a:pPr marL="685800" lvl="1" algn="r" rtl="1">
              <a:buFont typeface="Wingdings" panose="05000000000000000000" pitchFamily="2" charset="2"/>
              <a:buChar char="Ø"/>
            </a:pPr>
            <a:endParaRPr lang="fa-IR" sz="2800" dirty="0" smtClean="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579" y="2742343"/>
            <a:ext cx="5277803" cy="3168879"/>
          </a:xfrm>
          <a:prstGeom prst="rect">
            <a:avLst/>
          </a:prstGeom>
        </p:spPr>
      </p:pic>
    </p:spTree>
    <p:extLst>
      <p:ext uri="{BB962C8B-B14F-4D97-AF65-F5344CB8AC3E}">
        <p14:creationId xmlns:p14="http://schemas.microsoft.com/office/powerpoint/2010/main" val="1319668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445" y="512462"/>
            <a:ext cx="8911687" cy="1280890"/>
          </a:xfrm>
        </p:spPr>
        <p:txBody>
          <a:bodyPr>
            <a:normAutofit/>
          </a:bodyPr>
          <a:lstStyle/>
          <a:p>
            <a:pPr algn="ctr"/>
            <a:r>
              <a:rPr lang="fa-IR" sz="6000" b="1" dirty="0">
                <a:cs typeface="B Nazanin" panose="00000400000000000000" pitchFamily="2" charset="-78"/>
              </a:rPr>
              <a:t>انقلاب صنعتی چهارم</a:t>
            </a:r>
            <a:endParaRPr lang="en-US" sz="6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6865650"/>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1937083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000" b="1" dirty="0">
                <a:cs typeface="B Nazanin" panose="00000400000000000000" pitchFamily="2" charset="-78"/>
              </a:rPr>
              <a:t>مجمع جهانی اقتصاد</a:t>
            </a:r>
            <a:br>
              <a:rPr lang="fa-IR" sz="4000" b="1" dirty="0">
                <a:cs typeface="B Nazanin" panose="00000400000000000000" pitchFamily="2" charset="-78"/>
              </a:rPr>
            </a:br>
            <a:r>
              <a:rPr lang="en-US" sz="4000" b="1" dirty="0">
                <a:latin typeface="Times New Roman" panose="02020603050405020304" pitchFamily="18" charset="0"/>
                <a:cs typeface="Times New Roman" panose="02020603050405020304" pitchFamily="18" charset="0"/>
              </a:rPr>
              <a:t>World Economic Forum</a:t>
            </a:r>
            <a:endParaRPr lang="en-US" sz="40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92924" y="2017111"/>
            <a:ext cx="4169555" cy="4230014"/>
          </a:xfrm>
        </p:spPr>
      </p:pic>
      <p:sp>
        <p:nvSpPr>
          <p:cNvPr id="4" name="Content Placeholder 3"/>
          <p:cNvSpPr>
            <a:spLocks noGrp="1"/>
          </p:cNvSpPr>
          <p:nvPr>
            <p:ph sz="half" idx="2"/>
          </p:nvPr>
        </p:nvSpPr>
        <p:spPr>
          <a:xfrm>
            <a:off x="7190747" y="2126222"/>
            <a:ext cx="4313864" cy="3777622"/>
          </a:xfrm>
        </p:spPr>
        <p:txBody>
          <a:bodyPr>
            <a:noAutofit/>
          </a:bodyPr>
          <a:lstStyle/>
          <a:p>
            <a:pPr marL="0" indent="0" algn="r" rtl="1">
              <a:buNone/>
            </a:pPr>
            <a:r>
              <a:rPr lang="fa-IR" sz="2400" dirty="0">
                <a:cs typeface="B Nazanin" panose="00000400000000000000" pitchFamily="2" charset="-78"/>
              </a:rPr>
              <a:t>مجمع جهانی اقتصاد سازمانی بنیادی غیر انتفاعی در سوییس است که ماموریت آن ‪“‬‌بهتر کردن وضعیت دنیا با جمع کردن رهبران تجاری، سیاسی، آکادمیک و سایر رهبران جامعه برای شکل‌دهی برنامه‌های جهانی، منطقه‌ای و صنعتی است</a:t>
            </a:r>
            <a:r>
              <a:rPr lang="fa-IR" sz="2400" dirty="0" smtClean="0">
                <a:cs typeface="B Nazanin" panose="00000400000000000000" pitchFamily="2" charset="-78"/>
              </a:rPr>
              <a:t>.</a:t>
            </a:r>
          </a:p>
          <a:p>
            <a:pPr lvl="1" indent="-342900" algn="r" rtl="1">
              <a:buFont typeface="Arial" panose="020B0604020202020204" pitchFamily="34" charset="0"/>
              <a:buChar char="•"/>
            </a:pPr>
            <a:r>
              <a:rPr lang="fa-IR" sz="2000" dirty="0" smtClean="0">
                <a:cs typeface="B Nazanin" panose="00000400000000000000" pitchFamily="2" charset="-78"/>
              </a:rPr>
              <a:t>برگزاری ملاقات سالانه در ماه ژانویه</a:t>
            </a:r>
          </a:p>
          <a:p>
            <a:pPr lvl="1" indent="-342900" algn="r" rtl="1">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2017 topic: Responsive and responsible leadership</a:t>
            </a:r>
          </a:p>
          <a:p>
            <a:pPr lvl="1" indent="-342900" algn="r" rtl="1">
              <a:buFont typeface="Arial" panose="020B0604020202020204" pitchFamily="34" charset="0"/>
              <a:buChar char="•"/>
            </a:pPr>
            <a:r>
              <a:rPr lang="en-US" sz="2000" dirty="0" err="1" smtClean="0">
                <a:latin typeface="Times New Roman" panose="02020603050405020304" pitchFamily="18" charset="0"/>
                <a:cs typeface="Times New Roman" panose="02020603050405020304" pitchFamily="18" charset="0"/>
              </a:rPr>
              <a:t>Gobal</a:t>
            </a:r>
            <a:r>
              <a:rPr lang="en-US" sz="2000" dirty="0" smtClean="0">
                <a:latin typeface="Times New Roman" panose="02020603050405020304" pitchFamily="18" charset="0"/>
                <a:cs typeface="Times New Roman" panose="02020603050405020304" pitchFamily="18" charset="0"/>
              </a:rPr>
              <a:t> information technology report</a:t>
            </a:r>
            <a:endParaRPr lang="en-US" sz="20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sp>
        <p:nvSpPr>
          <p:cNvPr id="7"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6081117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6000" dirty="0" smtClean="0">
                <a:cs typeface="B Nazanin" panose="00000400000000000000" pitchFamily="2" charset="-78"/>
              </a:rPr>
              <a:t>مقدمه ای بر گزارش</a:t>
            </a:r>
            <a:endParaRPr lang="en-US" sz="6000" dirty="0"/>
          </a:p>
        </p:txBody>
      </p:sp>
      <p:sp>
        <p:nvSpPr>
          <p:cNvPr id="3" name="Content Placeholder 2"/>
          <p:cNvSpPr>
            <a:spLocks noGrp="1"/>
          </p:cNvSpPr>
          <p:nvPr>
            <p:ph idx="1"/>
          </p:nvPr>
        </p:nvSpPr>
        <p:spPr>
          <a:xfrm>
            <a:off x="2105247" y="2133600"/>
            <a:ext cx="9824483" cy="3777622"/>
          </a:xfrm>
        </p:spPr>
        <p:txBody>
          <a:bodyPr>
            <a:normAutofit/>
          </a:bodyPr>
          <a:lstStyle/>
          <a:p>
            <a:pPr algn="r" rtl="1">
              <a:buFont typeface="Wingdings" panose="05000000000000000000" pitchFamily="2" charset="2"/>
              <a:buChar char="q"/>
            </a:pPr>
            <a:r>
              <a:rPr lang="fa-IR" sz="3200" dirty="0" smtClean="0">
                <a:cs typeface="B Nazanin" panose="00000400000000000000" pitchFamily="2" charset="-78"/>
              </a:rPr>
              <a:t>عامل های تغییر : </a:t>
            </a:r>
            <a:r>
              <a:rPr lang="en-US" sz="3200" dirty="0" smtClean="0">
                <a:latin typeface="Times New Roman" panose="02020603050405020304" pitchFamily="18" charset="0"/>
                <a:cs typeface="Times New Roman" panose="02020603050405020304" pitchFamily="18" charset="0"/>
              </a:rPr>
              <a:t>socio-economic, geopolitical, demographic</a:t>
            </a:r>
            <a:r>
              <a:rPr lang="fa-IR" sz="3200" dirty="0" smtClean="0">
                <a:latin typeface="Times New Roman" panose="02020603050405020304" pitchFamily="18" charset="0"/>
                <a:cs typeface="Times New Roman" panose="02020603050405020304" pitchFamily="18" charset="0"/>
              </a:rPr>
              <a:t> </a:t>
            </a:r>
          </a:p>
          <a:p>
            <a:pPr algn="r" rtl="1">
              <a:buFont typeface="Wingdings" panose="05000000000000000000" pitchFamily="2" charset="2"/>
              <a:buChar char="q"/>
            </a:pPr>
            <a:r>
              <a:rPr lang="fa-IR" sz="3200" dirty="0" smtClean="0">
                <a:cs typeface="B Nazanin" panose="00000400000000000000" pitchFamily="2" charset="-78"/>
              </a:rPr>
              <a:t>روش تحقیق</a:t>
            </a:r>
            <a:r>
              <a:rPr lang="fa-IR" sz="3200" dirty="0">
                <a:cs typeface="B Nazanin" panose="00000400000000000000" pitchFamily="2" charset="-78"/>
              </a:rPr>
              <a:t> </a:t>
            </a:r>
            <a:r>
              <a:rPr lang="fa-IR" sz="3200" dirty="0" smtClean="0">
                <a:cs typeface="B Nazanin" panose="00000400000000000000" pitchFamily="2" charset="-78"/>
              </a:rPr>
              <a:t>: مدیر منابع انسانی، کارمندان راهبردی، نیروهای کاری پویا</a:t>
            </a:r>
          </a:p>
          <a:p>
            <a:pPr algn="r" rtl="1">
              <a:buFont typeface="Wingdings" panose="05000000000000000000" pitchFamily="2" charset="2"/>
              <a:buChar char="q"/>
            </a:pPr>
            <a:r>
              <a:rPr lang="fa-IR" sz="3200" dirty="0" smtClean="0">
                <a:cs typeface="B Nazanin" panose="00000400000000000000" pitchFamily="2" charset="-78"/>
              </a:rPr>
              <a:t>مشکلات بر سر راه : بی ثباتی، کمبود استعداد</a:t>
            </a:r>
          </a:p>
          <a:p>
            <a:pPr algn="r" rtl="1">
              <a:buFont typeface="Wingdings" panose="05000000000000000000" pitchFamily="2" charset="2"/>
              <a:buChar char="q"/>
            </a:pPr>
            <a:r>
              <a:rPr lang="fa-IR" sz="3200" dirty="0" smtClean="0">
                <a:cs typeface="B Nazanin" panose="00000400000000000000" pitchFamily="2" charset="-78"/>
              </a:rPr>
              <a:t>راه حل ها : </a:t>
            </a:r>
            <a:r>
              <a:rPr lang="fa-IR" sz="3200" dirty="0">
                <a:cs typeface="B Nazanin" panose="00000400000000000000" pitchFamily="2" charset="-78"/>
              </a:rPr>
              <a:t>ارتقای مهارت و آموزش مهارت </a:t>
            </a:r>
            <a:r>
              <a:rPr lang="fa-IR" sz="3200" dirty="0" smtClean="0">
                <a:cs typeface="B Nazanin" panose="00000400000000000000" pitchFamily="2" charset="-78"/>
              </a:rPr>
              <a:t>جدید</a:t>
            </a:r>
          </a:p>
          <a:p>
            <a:pPr algn="r" rtl="1">
              <a:buFont typeface="Wingdings" panose="05000000000000000000" pitchFamily="2" charset="2"/>
              <a:buChar char="q"/>
            </a:pPr>
            <a:r>
              <a:rPr lang="fa-IR" sz="3200" dirty="0" smtClean="0">
                <a:cs typeface="B Nazanin" panose="00000400000000000000" pitchFamily="2" charset="-78"/>
              </a:rPr>
              <a:t>هدف : مردم بنوانند از تمام پتانسیل خود بهره ببرند، گذر به سلامت از این تغییر، تعادل میان کار و زندگی</a:t>
            </a:r>
            <a:endParaRPr lang="fa-IR" sz="3200" dirty="0">
              <a:cs typeface="B Nazanin" panose="00000400000000000000" pitchFamily="2" charset="-78"/>
            </a:endParaRPr>
          </a:p>
          <a:p>
            <a:pPr marL="0" indent="0" algn="r" rtl="1">
              <a:buNone/>
            </a:pPr>
            <a:endParaRPr lang="en-US" sz="32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3781938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495" y="329899"/>
            <a:ext cx="8911687" cy="1280890"/>
          </a:xfrm>
        </p:spPr>
        <p:txBody>
          <a:bodyPr>
            <a:normAutofit/>
          </a:bodyPr>
          <a:lstStyle/>
          <a:p>
            <a:pPr algn="ctr"/>
            <a:r>
              <a:rPr lang="fa-IR" sz="6000" b="1" dirty="0" smtClean="0">
                <a:latin typeface="Times New Roman" panose="02020603050405020304" pitchFamily="18" charset="0"/>
                <a:cs typeface="B Nazanin" panose="00000400000000000000" pitchFamily="2" charset="-78"/>
              </a:rPr>
              <a:t>عوامل تغییر</a:t>
            </a:r>
            <a:endParaRPr lang="en-US" sz="6000" b="1" dirty="0">
              <a:latin typeface="Times New Roman" panose="02020603050405020304" pitchFamily="18" charset="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sp>
        <p:nvSpPr>
          <p:cNvPr id="5"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101967675"/>
              </p:ext>
            </p:extLst>
          </p:nvPr>
        </p:nvGraphicFramePr>
        <p:xfrm>
          <a:off x="1311577" y="1401238"/>
          <a:ext cx="10747072" cy="4945941"/>
        </p:xfrm>
        <a:graphic>
          <a:graphicData uri="http://schemas.openxmlformats.org/drawingml/2006/table">
            <a:tbl>
              <a:tblPr firstRow="1" bandRow="1" bandCol="1">
                <a:tableStyleId>{72833802-FEF1-4C79-8D5D-14CF1EAF98D9}</a:tableStyleId>
              </a:tblPr>
              <a:tblGrid>
                <a:gridCol w="3165173"/>
                <a:gridCol w="3314700"/>
                <a:gridCol w="1771650"/>
                <a:gridCol w="2495549"/>
              </a:tblGrid>
              <a:tr h="1120280">
                <a:tc>
                  <a:txBody>
                    <a:bodyPr/>
                    <a:lstStyle/>
                    <a:p>
                      <a:pPr algn="ctr" rtl="1"/>
                      <a:r>
                        <a:rPr lang="fa-IR" sz="2400" dirty="0" smtClean="0">
                          <a:latin typeface="Times New Roman" panose="02020603050405020304" pitchFamily="18" charset="0"/>
                          <a:cs typeface="B Nazanin" panose="00000400000000000000" pitchFamily="2" charset="-78"/>
                        </a:rPr>
                        <a:t>تعریف</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زمان</a:t>
                      </a:r>
                      <a:r>
                        <a:rPr lang="fa-IR" sz="2400" baseline="0" dirty="0" smtClean="0">
                          <a:latin typeface="Times New Roman" panose="02020603050405020304" pitchFamily="18" charset="0"/>
                          <a:cs typeface="B Nazanin" panose="00000400000000000000" pitchFamily="2" charset="-78"/>
                        </a:rPr>
                        <a:t> مورد انتظار</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برگزیده</a:t>
                      </a:r>
                      <a:r>
                        <a:rPr lang="fa-IR" sz="2400" baseline="0" dirty="0" smtClean="0">
                          <a:latin typeface="Times New Roman" panose="02020603050405020304" pitchFamily="18" charset="0"/>
                          <a:cs typeface="B Nazanin" panose="00000400000000000000" pitchFamily="2" charset="-78"/>
                        </a:rPr>
                        <a:t> شده به عنوان عامل برتر</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عامل</a:t>
                      </a:r>
                      <a:r>
                        <a:rPr lang="fa-IR" sz="2400" baseline="0" dirty="0" smtClean="0">
                          <a:latin typeface="Times New Roman" panose="02020603050405020304" pitchFamily="18" charset="0"/>
                          <a:cs typeface="B Nazanin" panose="00000400000000000000" pitchFamily="2" charset="-78"/>
                        </a:rPr>
                        <a:t> تغییر</a:t>
                      </a:r>
                      <a:endParaRPr lang="en-US" sz="2400" dirty="0">
                        <a:latin typeface="Times New Roman" panose="02020603050405020304" pitchFamily="18" charset="0"/>
                        <a:cs typeface="B Nazanin" panose="00000400000000000000" pitchFamily="2" charset="-78"/>
                      </a:endParaRPr>
                    </a:p>
                  </a:txBody>
                  <a:tcPr/>
                </a:tc>
              </a:tr>
              <a:tr h="856167">
                <a:tc>
                  <a:txBody>
                    <a:bodyPr/>
                    <a:lstStyle/>
                    <a:p>
                      <a:pPr algn="ctr" rtl="1"/>
                      <a:r>
                        <a:rPr lang="fa-IR" sz="2000" dirty="0" smtClean="0">
                          <a:latin typeface="Times New Roman" panose="02020603050405020304" pitchFamily="18" charset="0"/>
                          <a:cs typeface="B Nazanin" panose="00000400000000000000" pitchFamily="2" charset="-78"/>
                        </a:rPr>
                        <a:t>امکان خلاقیت</a:t>
                      </a:r>
                      <a:r>
                        <a:rPr lang="fa-IR" sz="2000" baseline="0" dirty="0" smtClean="0">
                          <a:latin typeface="Times New Roman" panose="02020603050405020304" pitchFamily="18" charset="0"/>
                          <a:cs typeface="B Nazanin" panose="00000400000000000000" pitchFamily="2" charset="-78"/>
                        </a:rPr>
                        <a:t> در فضای کاری، کارمندان پشتیبان، مشاوران خارجی</a:t>
                      </a:r>
                      <a:endParaRPr lang="en-US" sz="20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تاثیرات</a:t>
                      </a:r>
                      <a:r>
                        <a:rPr lang="fa-IR" sz="2400" baseline="0" dirty="0" smtClean="0">
                          <a:latin typeface="Times New Roman" panose="02020603050405020304" pitchFamily="18" charset="0"/>
                          <a:cs typeface="B Nazanin" panose="00000400000000000000" pitchFamily="2" charset="-78"/>
                        </a:rPr>
                        <a:t> آن هم اکنون دیده می شود</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44 درصد</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تغییر فضای</a:t>
                      </a:r>
                      <a:r>
                        <a:rPr lang="fa-IR" sz="2400" baseline="0" dirty="0" smtClean="0">
                          <a:latin typeface="Times New Roman" panose="02020603050405020304" pitchFamily="18" charset="0"/>
                          <a:cs typeface="B Nazanin" panose="00000400000000000000" pitchFamily="2" charset="-78"/>
                        </a:rPr>
                        <a:t> کار و برنامه های کاری منعطف</a:t>
                      </a:r>
                      <a:endParaRPr lang="en-US" sz="2400" dirty="0">
                        <a:latin typeface="Times New Roman" panose="02020603050405020304" pitchFamily="18" charset="0"/>
                        <a:cs typeface="B Nazanin" panose="00000400000000000000" pitchFamily="2" charset="-78"/>
                      </a:endParaRPr>
                    </a:p>
                  </a:txBody>
                  <a:tcPr/>
                </a:tc>
              </a:tr>
              <a:tr h="856167">
                <a:tc>
                  <a:txBody>
                    <a:bodyPr/>
                    <a:lstStyle/>
                    <a:p>
                      <a:pPr algn="ctr" rtl="1"/>
                      <a:r>
                        <a:rPr lang="fa-IR" sz="2400" dirty="0" smtClean="0">
                          <a:latin typeface="Times New Roman" panose="02020603050405020304" pitchFamily="18" charset="0"/>
                          <a:cs typeface="B Nazanin" panose="00000400000000000000" pitchFamily="2" charset="-78"/>
                        </a:rPr>
                        <a:t>برخوردار</a:t>
                      </a:r>
                      <a:r>
                        <a:rPr lang="fa-IR" sz="2400" baseline="0" dirty="0" smtClean="0">
                          <a:latin typeface="Times New Roman" panose="02020603050405020304" pitchFamily="18" charset="0"/>
                          <a:cs typeface="B Nazanin" panose="00000400000000000000" pitchFamily="2" charset="-78"/>
                        </a:rPr>
                        <a:t> شدن از خدمت ها و فرصت ها برای افزایش تولید</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2017</a:t>
                      </a:r>
                      <a:r>
                        <a:rPr lang="fa-IR" sz="2400" baseline="0" dirty="0" smtClean="0">
                          <a:latin typeface="Times New Roman" panose="02020603050405020304" pitchFamily="18" charset="0"/>
                          <a:cs typeface="B Nazanin" panose="00000400000000000000" pitchFamily="2" charset="-78"/>
                        </a:rPr>
                        <a:t> - 2015</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34 درصد</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اینترنت همراه</a:t>
                      </a:r>
                      <a:r>
                        <a:rPr lang="fa-IR" sz="2400" baseline="0" dirty="0" smtClean="0">
                          <a:latin typeface="Times New Roman" panose="02020603050405020304" pitchFamily="18" charset="0"/>
                          <a:cs typeface="B Nazanin" panose="00000400000000000000" pitchFamily="2" charset="-78"/>
                        </a:rPr>
                        <a:t> و فناوری ابری</a:t>
                      </a:r>
                      <a:endParaRPr lang="en-US" sz="2400" dirty="0">
                        <a:latin typeface="Times New Roman" panose="02020603050405020304" pitchFamily="18" charset="0"/>
                        <a:cs typeface="B Nazanin" panose="00000400000000000000" pitchFamily="2" charset="-78"/>
                      </a:endParaRPr>
                    </a:p>
                  </a:txBody>
                  <a:tcPr/>
                </a:tc>
              </a:tr>
              <a:tr h="1120280">
                <a:tc>
                  <a:txBody>
                    <a:bodyPr/>
                    <a:lstStyle/>
                    <a:p>
                      <a:pPr algn="ctr" rtl="1"/>
                      <a:r>
                        <a:rPr lang="fa-IR" sz="2400" dirty="0" smtClean="0">
                          <a:latin typeface="Times New Roman" panose="02020603050405020304" pitchFamily="18" charset="0"/>
                          <a:cs typeface="B Nazanin" panose="00000400000000000000" pitchFamily="2" charset="-78"/>
                        </a:rPr>
                        <a:t>استفاده</a:t>
                      </a:r>
                      <a:r>
                        <a:rPr lang="fa-IR" sz="2400" baseline="0" dirty="0" smtClean="0">
                          <a:latin typeface="Times New Roman" panose="02020603050405020304" pitchFamily="18" charset="0"/>
                          <a:cs typeface="B Nazanin" panose="00000400000000000000" pitchFamily="2" charset="-78"/>
                        </a:rPr>
                        <a:t> حداکثری از پیشرفت های فناوری</a:t>
                      </a:r>
                      <a:endParaRPr lang="en-US" sz="2400" dirty="0">
                        <a:latin typeface="Times New Roman" panose="02020603050405020304" pitchFamily="18" charset="0"/>
                        <a:cs typeface="B Nazanin" panose="00000400000000000000" pitchFamily="2" charset="-78"/>
                      </a:endParaRPr>
                    </a:p>
                  </a:txBody>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fa-IR" sz="2400" dirty="0" smtClean="0">
                          <a:latin typeface="Times New Roman" panose="02020603050405020304" pitchFamily="18" charset="0"/>
                          <a:cs typeface="B Nazanin" panose="00000400000000000000" pitchFamily="2" charset="-78"/>
                        </a:rPr>
                        <a:t>2017</a:t>
                      </a:r>
                      <a:r>
                        <a:rPr lang="fa-IR" sz="2400" baseline="0" dirty="0" smtClean="0">
                          <a:latin typeface="Times New Roman" panose="02020603050405020304" pitchFamily="18" charset="0"/>
                          <a:cs typeface="B Nazanin" panose="00000400000000000000" pitchFamily="2" charset="-78"/>
                        </a:rPr>
                        <a:t> - 2015</a:t>
                      </a:r>
                      <a:endParaRPr lang="en-US" sz="2400" dirty="0" smtClean="0">
                        <a:latin typeface="Times New Roman" panose="02020603050405020304" pitchFamily="18" charset="0"/>
                        <a:cs typeface="B Nazanin" panose="00000400000000000000" pitchFamily="2" charset="-78"/>
                      </a:endParaRPr>
                    </a:p>
                    <a:p>
                      <a:pPr algn="ctr" rtl="1"/>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26 درصد</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پیشرفت</a:t>
                      </a:r>
                      <a:r>
                        <a:rPr lang="fa-IR" sz="2400" baseline="0" dirty="0" smtClean="0">
                          <a:latin typeface="Times New Roman" panose="02020603050405020304" pitchFamily="18" charset="0"/>
                          <a:cs typeface="B Nazanin" panose="00000400000000000000" pitchFamily="2" charset="-78"/>
                        </a:rPr>
                        <a:t> در قدرت کامپیوتر و داده های حجیم</a:t>
                      </a:r>
                      <a:endParaRPr lang="en-US" sz="2400" dirty="0">
                        <a:latin typeface="Times New Roman" panose="02020603050405020304" pitchFamily="18" charset="0"/>
                        <a:cs typeface="B Nazanin" panose="00000400000000000000" pitchFamily="2" charset="-78"/>
                      </a:endParaRPr>
                    </a:p>
                  </a:txBody>
                  <a:tcPr/>
                </a:tc>
              </a:tr>
              <a:tr h="856167">
                <a:tc>
                  <a:txBody>
                    <a:bodyPr/>
                    <a:lstStyle/>
                    <a:p>
                      <a:pPr algn="ctr" rtl="1"/>
                      <a:r>
                        <a:rPr lang="fa-IR" sz="2400" dirty="0" smtClean="0">
                          <a:latin typeface="Times New Roman" panose="02020603050405020304" pitchFamily="18" charset="0"/>
                          <a:cs typeface="B Nazanin" panose="00000400000000000000" pitchFamily="2" charset="-78"/>
                        </a:rPr>
                        <a:t>تغییر مصرف انرژی جهانی،</a:t>
                      </a:r>
                      <a:r>
                        <a:rPr lang="fa-IR" sz="2400" baseline="0" dirty="0" smtClean="0">
                          <a:latin typeface="Times New Roman" panose="02020603050405020304" pitchFamily="18" charset="0"/>
                          <a:cs typeface="B Nazanin" panose="00000400000000000000" pitchFamily="2" charset="-78"/>
                        </a:rPr>
                        <a:t> دچار مشکل کردن مهره های قدرتمند</a:t>
                      </a:r>
                      <a:endParaRPr lang="en-US" sz="2400" dirty="0">
                        <a:latin typeface="Times New Roman" panose="02020603050405020304" pitchFamily="18" charset="0"/>
                        <a:cs typeface="B Nazanin" panose="00000400000000000000" pitchFamily="2" charset="-78"/>
                      </a:endParaRPr>
                    </a:p>
                  </a:txBody>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fa-IR" sz="2400" dirty="0" smtClean="0">
                          <a:latin typeface="Times New Roman" panose="02020603050405020304" pitchFamily="18" charset="0"/>
                          <a:cs typeface="B Nazanin" panose="00000400000000000000" pitchFamily="2" charset="-78"/>
                        </a:rPr>
                        <a:t>2017</a:t>
                      </a:r>
                      <a:r>
                        <a:rPr lang="fa-IR" sz="2400" baseline="0" dirty="0" smtClean="0">
                          <a:latin typeface="Times New Roman" panose="02020603050405020304" pitchFamily="18" charset="0"/>
                          <a:cs typeface="B Nazanin" panose="00000400000000000000" pitchFamily="2" charset="-78"/>
                        </a:rPr>
                        <a:t> - 2015</a:t>
                      </a:r>
                      <a:endParaRPr lang="en-US" sz="2400" dirty="0" smtClean="0">
                        <a:latin typeface="Times New Roman" panose="02020603050405020304" pitchFamily="18" charset="0"/>
                        <a:cs typeface="B Nazanin" panose="00000400000000000000" pitchFamily="2" charset="-78"/>
                      </a:endParaRPr>
                    </a:p>
                    <a:p>
                      <a:pPr algn="ctr" rtl="1"/>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22 درصد</a:t>
                      </a:r>
                      <a:endParaRPr lang="en-US" sz="2400" dirty="0">
                        <a:latin typeface="Times New Roman" panose="02020603050405020304" pitchFamily="18" charset="0"/>
                        <a:cs typeface="B Nazanin" panose="00000400000000000000" pitchFamily="2" charset="-78"/>
                      </a:endParaRPr>
                    </a:p>
                  </a:txBody>
                  <a:tcPr/>
                </a:tc>
                <a:tc>
                  <a:txBody>
                    <a:bodyPr/>
                    <a:lstStyle/>
                    <a:p>
                      <a:pPr algn="ctr" rtl="1"/>
                      <a:r>
                        <a:rPr lang="fa-IR" sz="2400" dirty="0" smtClean="0">
                          <a:latin typeface="Times New Roman" panose="02020603050405020304" pitchFamily="18" charset="0"/>
                          <a:cs typeface="B Nazanin" panose="00000400000000000000" pitchFamily="2" charset="-78"/>
                        </a:rPr>
                        <a:t>تکنولوژی</a:t>
                      </a:r>
                      <a:r>
                        <a:rPr lang="fa-IR" sz="2400" baseline="0" dirty="0" smtClean="0">
                          <a:latin typeface="Times New Roman" panose="02020603050405020304" pitchFamily="18" charset="0"/>
                          <a:cs typeface="B Nazanin" panose="00000400000000000000" pitchFamily="2" charset="-78"/>
                        </a:rPr>
                        <a:t> و منابع جدید انرژی</a:t>
                      </a:r>
                      <a:endParaRPr lang="en-US" sz="2400" dirty="0">
                        <a:latin typeface="Times New Roman" panose="02020603050405020304" pitchFamily="18" charset="0"/>
                        <a:cs typeface="B Nazanin" panose="00000400000000000000" pitchFamily="2" charset="-78"/>
                      </a:endParaRPr>
                    </a:p>
                  </a:txBody>
                  <a:tcPr/>
                </a:tc>
              </a:tr>
            </a:tbl>
          </a:graphicData>
        </a:graphic>
      </p:graphicFrame>
    </p:spTree>
    <p:extLst>
      <p:ext uri="{BB962C8B-B14F-4D97-AF65-F5344CB8AC3E}">
        <p14:creationId xmlns:p14="http://schemas.microsoft.com/office/powerpoint/2010/main" val="3552089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457" y="0"/>
            <a:ext cx="8911687" cy="1280890"/>
          </a:xfrm>
        </p:spPr>
        <p:txBody>
          <a:bodyPr>
            <a:normAutofit/>
          </a:bodyPr>
          <a:lstStyle/>
          <a:p>
            <a:pPr algn="ctr"/>
            <a:r>
              <a:rPr lang="fa-IR" sz="6000" b="1" dirty="0">
                <a:latin typeface="Times New Roman" panose="02020603050405020304" pitchFamily="18" charset="0"/>
                <a:cs typeface="B Nazanin" panose="00000400000000000000" pitchFamily="2" charset="-78"/>
              </a:rPr>
              <a:t>عوامل تغییر</a:t>
            </a:r>
            <a:endParaRPr lang="en-US" sz="6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7600" y="1003300"/>
            <a:ext cx="8673212" cy="5355936"/>
          </a:xfrm>
        </p:spPr>
      </p:pic>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sp>
        <p:nvSpPr>
          <p:cNvPr id="6" name="Footer Placeholder 3"/>
          <p:cNvSpPr txBox="1">
            <a:spLocks/>
          </p:cNvSpPr>
          <p:nvPr/>
        </p:nvSpPr>
        <p:spPr>
          <a:xfrm>
            <a:off x="1" y="6359236"/>
            <a:ext cx="12192000" cy="498764"/>
          </a:xfrm>
          <a:prstGeom prst="rect">
            <a:avLst/>
          </a:prstGeom>
          <a:solidFill>
            <a:schemeClr val="bg2">
              <a:lumMod val="75000"/>
            </a:schemeClr>
          </a:solidFill>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2000" i="0" u="none" strike="noStrike" kern="1200" cap="none" spc="0" normalizeH="0" baseline="0" noProof="0" dirty="0" smtClean="0">
                <a:ln>
                  <a:noFill/>
                </a:ln>
                <a:solidFill>
                  <a:schemeClr val="tx2">
                    <a:lumMod val="50000"/>
                  </a:schemeClr>
                </a:solidFill>
                <a:effectLst/>
                <a:uLnTx/>
                <a:uFillTx/>
                <a:latin typeface="Garamond" panose="02020404030301010803"/>
                <a:cs typeface="B Nazanin" panose="00000400000000000000" pitchFamily="2" charset="-78"/>
              </a:rPr>
              <a:t>درس مدیریت پروژه های فناوری اطلاعات		آینده‌ی مشاغل در جریان انقلاب صنعتی چهارم		مینا موسوی فر			پاییز 95</a:t>
            </a:r>
            <a:endParaRPr kumimoji="0" lang="en-US" sz="2000" i="0" u="none" strike="noStrike" kern="1200" cap="none" spc="0" normalizeH="0" baseline="0" noProof="0" dirty="0">
              <a:ln>
                <a:noFill/>
              </a:ln>
              <a:solidFill>
                <a:schemeClr val="tx2">
                  <a:lumMod val="50000"/>
                </a:schemeClr>
              </a:solidFill>
              <a:effectLst/>
              <a:uLnTx/>
              <a:uFillTx/>
              <a:latin typeface="Garamond" panose="02020404030301010803"/>
              <a:cs typeface="B Nazanin" panose="00000400000000000000" pitchFamily="2" charset="-78"/>
            </a:endParaRPr>
          </a:p>
        </p:txBody>
      </p:sp>
    </p:spTree>
    <p:extLst>
      <p:ext uri="{BB962C8B-B14F-4D97-AF65-F5344CB8AC3E}">
        <p14:creationId xmlns:p14="http://schemas.microsoft.com/office/powerpoint/2010/main" val="27249033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819</TotalTime>
  <Words>1590</Words>
  <Application>Microsoft Office PowerPoint</Application>
  <PresentationFormat>Widescreen</PresentationFormat>
  <Paragraphs>210</Paragraphs>
  <Slides>32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B Nazanin</vt:lpstr>
      <vt:lpstr>Calibri</vt:lpstr>
      <vt:lpstr>Century Gothic</vt:lpstr>
      <vt:lpstr>Courier New</vt:lpstr>
      <vt:lpstr>Garamond</vt:lpstr>
      <vt:lpstr>Tahoma</vt:lpstr>
      <vt:lpstr>Times New Roman</vt:lpstr>
      <vt:lpstr>Wingdings</vt:lpstr>
      <vt:lpstr>Wingdings 3</vt:lpstr>
      <vt:lpstr>Wisp</vt:lpstr>
      <vt:lpstr>آینده‌ی مشاغل در جریان انقلاب صنعتی چهارم</vt:lpstr>
      <vt:lpstr>فهرست مطالب</vt:lpstr>
      <vt:lpstr>انقلاب صنعتی چهارم</vt:lpstr>
      <vt:lpstr>انقلاب صنعتی چهارم</vt:lpstr>
      <vt:lpstr>انقلاب صنعتی چهارم</vt:lpstr>
      <vt:lpstr>مجمع جهانی اقتصاد World Economic Forum</vt:lpstr>
      <vt:lpstr>مقدمه ای بر گزارش</vt:lpstr>
      <vt:lpstr>عوامل تغییر</vt:lpstr>
      <vt:lpstr>عوامل تغییر</vt:lpstr>
      <vt:lpstr>زمان تاثیر عوامل تغییر</vt:lpstr>
      <vt:lpstr>گرایش های استخدام</vt:lpstr>
      <vt:lpstr>تاثیرات عوامل تغییر بر روی گرایش برای استخدام</vt:lpstr>
      <vt:lpstr>تاثیرات عوامل تغییر بر روی گرایش برای استخدام</vt:lpstr>
      <vt:lpstr>گرایش های استخدام</vt:lpstr>
      <vt:lpstr>تغییر اهمیت مشاغل</vt:lpstr>
      <vt:lpstr>تغییر در کیفیت مشاغل و سهولت استخدام</vt:lpstr>
      <vt:lpstr>عدم ثبات مهارت ها</vt:lpstr>
      <vt:lpstr>تغییر اهمیت مهارت ها</vt:lpstr>
      <vt:lpstr>راهبرد مدیریت آینده ی نیروی کاری</vt:lpstr>
      <vt:lpstr>راهبرد کوتاه مدت مدیریت نیروی کاری</vt:lpstr>
      <vt:lpstr>راهبرد بلند مدت مدیریت نیروی کاری</vt:lpstr>
      <vt:lpstr>نحوه ی مطالعه ی نمودارها</vt:lpstr>
      <vt:lpstr>نحوه ی مطالعه ی نمودارها</vt:lpstr>
      <vt:lpstr>بررسی تغییرات بر روی صنایع</vt:lpstr>
      <vt:lpstr>بررسی تغییرات بر روی صنایع</vt:lpstr>
      <vt:lpstr>بررسی تغییرات بر روی منطقه ها</vt:lpstr>
      <vt:lpstr>بررسی تغییرات بر روی منطقه ها</vt:lpstr>
      <vt:lpstr>بررسی تغییرات بر روی منطقه ها</vt:lpstr>
      <vt:lpstr>بررسی تغییرات بر روی منطقه ها</vt:lpstr>
      <vt:lpstr>بررسی تغییرات بر روی منطقه ها</vt:lpstr>
      <vt:lpstr>بررسی تغییرات بر روی منطقه ها</vt:lpstr>
      <vt:lpstr>منابع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آینده‌ی مشاغل در جریان انقلاب صنعتی چهارم</dc:title>
  <dc:creator>Mina Moosavi</dc:creator>
  <cp:lastModifiedBy>Mina Moosavi</cp:lastModifiedBy>
  <cp:revision>64</cp:revision>
  <dcterms:created xsi:type="dcterms:W3CDTF">2017-01-02T22:48:45Z</dcterms:created>
  <dcterms:modified xsi:type="dcterms:W3CDTF">2017-01-11T18:58:23Z</dcterms:modified>
</cp:coreProperties>
</file>