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90"/>
  </p:notesMasterIdLst>
  <p:handoutMasterIdLst>
    <p:handoutMasterId r:id="rId91"/>
  </p:handoutMasterIdLst>
  <p:sldIdLst>
    <p:sldId id="357" r:id="rId2"/>
    <p:sldId id="388" r:id="rId3"/>
    <p:sldId id="257" r:id="rId4"/>
    <p:sldId id="258" r:id="rId5"/>
    <p:sldId id="367" r:id="rId6"/>
    <p:sldId id="370" r:id="rId7"/>
    <p:sldId id="259" r:id="rId8"/>
    <p:sldId id="353" r:id="rId9"/>
    <p:sldId id="365" r:id="rId10"/>
    <p:sldId id="366" r:id="rId11"/>
    <p:sldId id="375" r:id="rId12"/>
    <p:sldId id="260" r:id="rId13"/>
    <p:sldId id="261" r:id="rId14"/>
    <p:sldId id="262" r:id="rId15"/>
    <p:sldId id="263" r:id="rId16"/>
    <p:sldId id="358" r:id="rId17"/>
    <p:sldId id="354" r:id="rId18"/>
    <p:sldId id="264" r:id="rId19"/>
    <p:sldId id="368" r:id="rId20"/>
    <p:sldId id="268" r:id="rId21"/>
    <p:sldId id="382" r:id="rId22"/>
    <p:sldId id="277" r:id="rId23"/>
    <p:sldId id="369" r:id="rId24"/>
    <p:sldId id="355" r:id="rId25"/>
    <p:sldId id="269" r:id="rId26"/>
    <p:sldId id="275" r:id="rId27"/>
    <p:sldId id="356" r:id="rId28"/>
    <p:sldId id="276" r:id="rId29"/>
    <p:sldId id="359" r:id="rId30"/>
    <p:sldId id="270" r:id="rId31"/>
    <p:sldId id="378" r:id="rId32"/>
    <p:sldId id="371" r:id="rId33"/>
    <p:sldId id="372" r:id="rId34"/>
    <p:sldId id="373" r:id="rId35"/>
    <p:sldId id="381" r:id="rId36"/>
    <p:sldId id="271" r:id="rId37"/>
    <p:sldId id="379" r:id="rId38"/>
    <p:sldId id="383" r:id="rId39"/>
    <p:sldId id="384" r:id="rId40"/>
    <p:sldId id="385" r:id="rId41"/>
    <p:sldId id="386" r:id="rId42"/>
    <p:sldId id="380" r:id="rId43"/>
    <p:sldId id="376" r:id="rId44"/>
    <p:sldId id="272" r:id="rId45"/>
    <p:sldId id="273" r:id="rId46"/>
    <p:sldId id="274" r:id="rId47"/>
    <p:sldId id="387" r:id="rId48"/>
    <p:sldId id="389" r:id="rId49"/>
    <p:sldId id="279" r:id="rId50"/>
    <p:sldId id="374" r:id="rId51"/>
    <p:sldId id="280" r:id="rId52"/>
    <p:sldId id="392" r:id="rId53"/>
    <p:sldId id="281" r:id="rId54"/>
    <p:sldId id="391" r:id="rId55"/>
    <p:sldId id="390" r:id="rId56"/>
    <p:sldId id="394" r:id="rId57"/>
    <p:sldId id="395" r:id="rId58"/>
    <p:sldId id="283" r:id="rId59"/>
    <p:sldId id="284" r:id="rId60"/>
    <p:sldId id="285" r:id="rId61"/>
    <p:sldId id="352" r:id="rId62"/>
    <p:sldId id="302" r:id="rId63"/>
    <p:sldId id="303" r:id="rId64"/>
    <p:sldId id="360" r:id="rId65"/>
    <p:sldId id="317" r:id="rId66"/>
    <p:sldId id="304" r:id="rId67"/>
    <p:sldId id="305" r:id="rId68"/>
    <p:sldId id="306" r:id="rId69"/>
    <p:sldId id="398" r:id="rId70"/>
    <p:sldId id="307" r:id="rId71"/>
    <p:sldId id="361" r:id="rId72"/>
    <p:sldId id="362" r:id="rId73"/>
    <p:sldId id="312" r:id="rId74"/>
    <p:sldId id="310" r:id="rId75"/>
    <p:sldId id="363" r:id="rId76"/>
    <p:sldId id="315" r:id="rId77"/>
    <p:sldId id="399" r:id="rId78"/>
    <p:sldId id="400" r:id="rId79"/>
    <p:sldId id="403" r:id="rId80"/>
    <p:sldId id="402" r:id="rId81"/>
    <p:sldId id="401" r:id="rId82"/>
    <p:sldId id="311" r:id="rId83"/>
    <p:sldId id="364" r:id="rId84"/>
    <p:sldId id="316" r:id="rId85"/>
    <p:sldId id="318" r:id="rId86"/>
    <p:sldId id="320" r:id="rId87"/>
    <p:sldId id="321" r:id="rId88"/>
    <p:sldId id="322" r:id="rId8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25" autoAdjust="0"/>
    <p:restoredTop sz="94746" autoAdjust="0"/>
  </p:normalViewPr>
  <p:slideViewPr>
    <p:cSldViewPr>
      <p:cViewPr varScale="1">
        <p:scale>
          <a:sx n="72" d="100"/>
          <a:sy n="72" d="100"/>
        </p:scale>
        <p:origin x="606" y="54"/>
      </p:cViewPr>
      <p:guideLst>
        <p:guide orient="horz" pos="2160"/>
        <p:guide pos="3840"/>
      </p:guideLst>
    </p:cSldViewPr>
  </p:slideViewPr>
  <p:outlineViewPr>
    <p:cViewPr>
      <p:scale>
        <a:sx n="33" d="100"/>
        <a:sy n="33" d="100"/>
      </p:scale>
      <p:origin x="0" y="105090"/>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2F4352-63BC-4055-A857-FBB8992299D0}"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pPr rtl="1"/>
          <a:endParaRPr lang="fa-IR"/>
        </a:p>
      </dgm:t>
    </dgm:pt>
    <dgm:pt modelId="{38A5922D-1F7D-47B6-B0F0-123863E14EAE}">
      <dgm:prSet phldrT="[Text]"/>
      <dgm:spPr/>
      <dgm:t>
        <a:bodyPr/>
        <a:lstStyle/>
        <a:p>
          <a:pPr rtl="1"/>
          <a:r>
            <a:rPr lang="fa-IR" dirty="0" smtClean="0"/>
            <a:t>شهادت</a:t>
          </a:r>
          <a:endParaRPr lang="fa-IR" dirty="0"/>
        </a:p>
      </dgm:t>
    </dgm:pt>
    <dgm:pt modelId="{4D77C6D8-E2B1-4C88-B931-5B1918242627}" type="parTrans" cxnId="{81DD4A6D-CFE1-42FD-86D7-0B2AEF913525}">
      <dgm:prSet/>
      <dgm:spPr/>
      <dgm:t>
        <a:bodyPr/>
        <a:lstStyle/>
        <a:p>
          <a:pPr rtl="1"/>
          <a:endParaRPr lang="fa-IR"/>
        </a:p>
      </dgm:t>
    </dgm:pt>
    <dgm:pt modelId="{305251F2-C79B-45B9-ABFB-6DF656D644F8}" type="sibTrans" cxnId="{81DD4A6D-CFE1-42FD-86D7-0B2AEF913525}">
      <dgm:prSet/>
      <dgm:spPr/>
      <dgm:t>
        <a:bodyPr/>
        <a:lstStyle/>
        <a:p>
          <a:pPr rtl="1"/>
          <a:endParaRPr lang="fa-IR"/>
        </a:p>
      </dgm:t>
    </dgm:pt>
    <dgm:pt modelId="{015E017E-E734-4151-9BA7-ED127CCE25C8}">
      <dgm:prSet phldrT="[Text]"/>
      <dgm:spPr/>
      <dgm:t>
        <a:bodyPr/>
        <a:lstStyle/>
        <a:p>
          <a:pPr rtl="1"/>
          <a:r>
            <a:rPr lang="fa-IR" dirty="0" smtClean="0"/>
            <a:t>حضور و ادراک حضوری</a:t>
          </a:r>
          <a:endParaRPr lang="fa-IR" dirty="0"/>
        </a:p>
      </dgm:t>
    </dgm:pt>
    <dgm:pt modelId="{4D982CCF-DB33-445E-B940-17AF165D774A}" type="parTrans" cxnId="{183D2591-1F3D-4FE9-81DA-05B56FBCED7F}">
      <dgm:prSet/>
      <dgm:spPr/>
      <dgm:t>
        <a:bodyPr/>
        <a:lstStyle/>
        <a:p>
          <a:pPr rtl="1"/>
          <a:endParaRPr lang="fa-IR"/>
        </a:p>
      </dgm:t>
    </dgm:pt>
    <dgm:pt modelId="{5FE5B13B-E088-46C5-B50E-6CBDC8FD7992}" type="sibTrans" cxnId="{183D2591-1F3D-4FE9-81DA-05B56FBCED7F}">
      <dgm:prSet/>
      <dgm:spPr/>
      <dgm:t>
        <a:bodyPr/>
        <a:lstStyle/>
        <a:p>
          <a:pPr rtl="1"/>
          <a:endParaRPr lang="fa-IR"/>
        </a:p>
      </dgm:t>
    </dgm:pt>
    <dgm:pt modelId="{06900746-F369-488E-91B6-579E026883F9}">
      <dgm:prSet phldrT="[Text]"/>
      <dgm:spPr/>
      <dgm:t>
        <a:bodyPr/>
        <a:lstStyle/>
        <a:p>
          <a:pPr rtl="1"/>
          <a:r>
            <a:rPr lang="fa-IR" dirty="0" smtClean="0"/>
            <a:t>گزارش مشهود</a:t>
          </a:r>
          <a:endParaRPr lang="fa-IR" dirty="0"/>
        </a:p>
      </dgm:t>
    </dgm:pt>
    <dgm:pt modelId="{9A74EB77-A01A-4682-94D3-0B44EC2BC528}" type="parTrans" cxnId="{85D601C6-7568-44E5-990C-AE11030EDB4D}">
      <dgm:prSet/>
      <dgm:spPr/>
      <dgm:t>
        <a:bodyPr/>
        <a:lstStyle/>
        <a:p>
          <a:pPr rtl="1"/>
          <a:endParaRPr lang="fa-IR"/>
        </a:p>
      </dgm:t>
    </dgm:pt>
    <dgm:pt modelId="{CAF093EC-FA05-4C4A-9047-DF8836765F67}" type="sibTrans" cxnId="{85D601C6-7568-44E5-990C-AE11030EDB4D}">
      <dgm:prSet/>
      <dgm:spPr/>
      <dgm:t>
        <a:bodyPr/>
        <a:lstStyle/>
        <a:p>
          <a:pPr rtl="1"/>
          <a:endParaRPr lang="fa-IR"/>
        </a:p>
      </dgm:t>
    </dgm:pt>
    <dgm:pt modelId="{9D38E291-3D17-4F9A-9FB8-F4413208F508}">
      <dgm:prSet phldrT="[Text]"/>
      <dgm:spPr/>
      <dgm:t>
        <a:bodyPr/>
        <a:lstStyle/>
        <a:p>
          <a:pPr rtl="1"/>
          <a:r>
            <a:rPr lang="fa-IR" dirty="0" smtClean="0"/>
            <a:t>از روی حس</a:t>
          </a:r>
          <a:endParaRPr lang="fa-IR" dirty="0"/>
        </a:p>
      </dgm:t>
    </dgm:pt>
    <dgm:pt modelId="{871F3662-0801-46BE-BF88-C0794293298C}" type="parTrans" cxnId="{F758C892-4677-4350-86D0-05D8B8E2F08E}">
      <dgm:prSet/>
      <dgm:spPr/>
      <dgm:t>
        <a:bodyPr/>
        <a:lstStyle/>
        <a:p>
          <a:pPr rtl="1"/>
          <a:endParaRPr lang="fa-IR"/>
        </a:p>
      </dgm:t>
    </dgm:pt>
    <dgm:pt modelId="{EAEB03AB-43EF-4676-971D-8D7E490AB80E}" type="sibTrans" cxnId="{F758C892-4677-4350-86D0-05D8B8E2F08E}">
      <dgm:prSet/>
      <dgm:spPr/>
      <dgm:t>
        <a:bodyPr/>
        <a:lstStyle/>
        <a:p>
          <a:pPr rtl="1"/>
          <a:endParaRPr lang="fa-IR"/>
        </a:p>
      </dgm:t>
    </dgm:pt>
    <dgm:pt modelId="{83939377-C271-4DD7-98AC-0634672EB970}">
      <dgm:prSet phldrT="[Text]"/>
      <dgm:spPr/>
      <dgm:t>
        <a:bodyPr/>
        <a:lstStyle/>
        <a:p>
          <a:pPr rtl="1"/>
          <a:r>
            <a:rPr lang="fa-IR" dirty="0" smtClean="0"/>
            <a:t>شهود قلبی و غیبی</a:t>
          </a:r>
          <a:endParaRPr lang="fa-IR" dirty="0"/>
        </a:p>
      </dgm:t>
    </dgm:pt>
    <dgm:pt modelId="{EDC24E0D-53C9-4C55-86B4-C9571EAAE109}" type="parTrans" cxnId="{B67C43DF-EB0B-46D3-AC76-2C609EFE1457}">
      <dgm:prSet/>
      <dgm:spPr/>
      <dgm:t>
        <a:bodyPr/>
        <a:lstStyle/>
        <a:p>
          <a:pPr rtl="1"/>
          <a:endParaRPr lang="fa-IR"/>
        </a:p>
      </dgm:t>
    </dgm:pt>
    <dgm:pt modelId="{77B3D71F-92CC-465E-9041-1FDC481B6143}" type="sibTrans" cxnId="{B67C43DF-EB0B-46D3-AC76-2C609EFE1457}">
      <dgm:prSet/>
      <dgm:spPr/>
      <dgm:t>
        <a:bodyPr/>
        <a:lstStyle/>
        <a:p>
          <a:pPr rtl="1"/>
          <a:endParaRPr lang="fa-IR"/>
        </a:p>
      </dgm:t>
    </dgm:pt>
    <dgm:pt modelId="{17D1716A-59FD-496B-B050-ED1E0B51506B}" type="pres">
      <dgm:prSet presAssocID="{212F4352-63BC-4055-A857-FBB8992299D0}" presName="Name0" presStyleCnt="0">
        <dgm:presLayoutVars>
          <dgm:chPref val="1"/>
          <dgm:dir val="rev"/>
          <dgm:animOne val="branch"/>
          <dgm:animLvl val="lvl"/>
          <dgm:resizeHandles val="exact"/>
        </dgm:presLayoutVars>
      </dgm:prSet>
      <dgm:spPr/>
      <dgm:t>
        <a:bodyPr/>
        <a:lstStyle/>
        <a:p>
          <a:pPr rtl="1"/>
          <a:endParaRPr lang="fa-IR"/>
        </a:p>
      </dgm:t>
    </dgm:pt>
    <dgm:pt modelId="{D01B23E5-6147-40B3-942F-90313ECBEFE4}" type="pres">
      <dgm:prSet presAssocID="{38A5922D-1F7D-47B6-B0F0-123863E14EAE}" presName="root1" presStyleCnt="0"/>
      <dgm:spPr/>
    </dgm:pt>
    <dgm:pt modelId="{CAEC821E-4E85-40FB-A684-156653FEEA11}" type="pres">
      <dgm:prSet presAssocID="{38A5922D-1F7D-47B6-B0F0-123863E14EAE}" presName="LevelOneTextNode" presStyleLbl="node0" presStyleIdx="0" presStyleCnt="1">
        <dgm:presLayoutVars>
          <dgm:chPref val="3"/>
        </dgm:presLayoutVars>
      </dgm:prSet>
      <dgm:spPr/>
      <dgm:t>
        <a:bodyPr/>
        <a:lstStyle/>
        <a:p>
          <a:pPr rtl="1"/>
          <a:endParaRPr lang="fa-IR"/>
        </a:p>
      </dgm:t>
    </dgm:pt>
    <dgm:pt modelId="{7B671B9C-90A5-4D6D-A242-4CE372D16D87}" type="pres">
      <dgm:prSet presAssocID="{38A5922D-1F7D-47B6-B0F0-123863E14EAE}" presName="level2hierChild" presStyleCnt="0"/>
      <dgm:spPr/>
    </dgm:pt>
    <dgm:pt modelId="{6F6225C2-7A00-48E9-8EAA-1AC55F26D638}" type="pres">
      <dgm:prSet presAssocID="{4D982CCF-DB33-445E-B940-17AF165D774A}" presName="conn2-1" presStyleLbl="parChTrans1D2" presStyleIdx="0" presStyleCnt="2"/>
      <dgm:spPr/>
      <dgm:t>
        <a:bodyPr/>
        <a:lstStyle/>
        <a:p>
          <a:pPr rtl="1"/>
          <a:endParaRPr lang="fa-IR"/>
        </a:p>
      </dgm:t>
    </dgm:pt>
    <dgm:pt modelId="{BB2C6053-5965-4D53-BD08-9A007AD2271D}" type="pres">
      <dgm:prSet presAssocID="{4D982CCF-DB33-445E-B940-17AF165D774A}" presName="connTx" presStyleLbl="parChTrans1D2" presStyleIdx="0" presStyleCnt="2"/>
      <dgm:spPr/>
      <dgm:t>
        <a:bodyPr/>
        <a:lstStyle/>
        <a:p>
          <a:pPr rtl="1"/>
          <a:endParaRPr lang="fa-IR"/>
        </a:p>
      </dgm:t>
    </dgm:pt>
    <dgm:pt modelId="{C0048538-A922-49C9-BDC7-6AD13D22BEEB}" type="pres">
      <dgm:prSet presAssocID="{015E017E-E734-4151-9BA7-ED127CCE25C8}" presName="root2" presStyleCnt="0"/>
      <dgm:spPr/>
    </dgm:pt>
    <dgm:pt modelId="{287B51A3-D54F-4C2C-AEB3-819CDCC8F517}" type="pres">
      <dgm:prSet presAssocID="{015E017E-E734-4151-9BA7-ED127CCE25C8}" presName="LevelTwoTextNode" presStyleLbl="node2" presStyleIdx="0" presStyleCnt="2">
        <dgm:presLayoutVars>
          <dgm:chPref val="3"/>
        </dgm:presLayoutVars>
      </dgm:prSet>
      <dgm:spPr/>
      <dgm:t>
        <a:bodyPr/>
        <a:lstStyle/>
        <a:p>
          <a:pPr rtl="1"/>
          <a:endParaRPr lang="fa-IR"/>
        </a:p>
      </dgm:t>
    </dgm:pt>
    <dgm:pt modelId="{AC15B8C4-B1E6-4424-87FF-0F4E931EA5D8}" type="pres">
      <dgm:prSet presAssocID="{015E017E-E734-4151-9BA7-ED127CCE25C8}" presName="level3hierChild" presStyleCnt="0"/>
      <dgm:spPr/>
    </dgm:pt>
    <dgm:pt modelId="{5E063E3B-2560-41FB-9732-C19ACA2E00E7}" type="pres">
      <dgm:prSet presAssocID="{871F3662-0801-46BE-BF88-C0794293298C}" presName="conn2-1" presStyleLbl="parChTrans1D3" presStyleIdx="0" presStyleCnt="2"/>
      <dgm:spPr/>
      <dgm:t>
        <a:bodyPr/>
        <a:lstStyle/>
        <a:p>
          <a:pPr rtl="1"/>
          <a:endParaRPr lang="fa-IR"/>
        </a:p>
      </dgm:t>
    </dgm:pt>
    <dgm:pt modelId="{242A32F7-4B7F-4FC7-9AE5-2DC8DD5066A9}" type="pres">
      <dgm:prSet presAssocID="{871F3662-0801-46BE-BF88-C0794293298C}" presName="connTx" presStyleLbl="parChTrans1D3" presStyleIdx="0" presStyleCnt="2"/>
      <dgm:spPr/>
      <dgm:t>
        <a:bodyPr/>
        <a:lstStyle/>
        <a:p>
          <a:pPr rtl="1"/>
          <a:endParaRPr lang="fa-IR"/>
        </a:p>
      </dgm:t>
    </dgm:pt>
    <dgm:pt modelId="{A86D37FD-F13E-4DFB-B0F6-C652811A04B8}" type="pres">
      <dgm:prSet presAssocID="{9D38E291-3D17-4F9A-9FB8-F4413208F508}" presName="root2" presStyleCnt="0"/>
      <dgm:spPr/>
    </dgm:pt>
    <dgm:pt modelId="{03A85DE5-9B4C-4592-B0CD-67D211A85740}" type="pres">
      <dgm:prSet presAssocID="{9D38E291-3D17-4F9A-9FB8-F4413208F508}" presName="LevelTwoTextNode" presStyleLbl="node3" presStyleIdx="0" presStyleCnt="2">
        <dgm:presLayoutVars>
          <dgm:chPref val="3"/>
        </dgm:presLayoutVars>
      </dgm:prSet>
      <dgm:spPr/>
      <dgm:t>
        <a:bodyPr/>
        <a:lstStyle/>
        <a:p>
          <a:pPr rtl="1"/>
          <a:endParaRPr lang="fa-IR"/>
        </a:p>
      </dgm:t>
    </dgm:pt>
    <dgm:pt modelId="{8A3CA517-5A46-4BED-B259-20EA42B71F4E}" type="pres">
      <dgm:prSet presAssocID="{9D38E291-3D17-4F9A-9FB8-F4413208F508}" presName="level3hierChild" presStyleCnt="0"/>
      <dgm:spPr/>
    </dgm:pt>
    <dgm:pt modelId="{795F4174-DF14-4792-AA98-EF64ACDE8C0A}" type="pres">
      <dgm:prSet presAssocID="{EDC24E0D-53C9-4C55-86B4-C9571EAAE109}" presName="conn2-1" presStyleLbl="parChTrans1D3" presStyleIdx="1" presStyleCnt="2"/>
      <dgm:spPr/>
      <dgm:t>
        <a:bodyPr/>
        <a:lstStyle/>
        <a:p>
          <a:pPr rtl="1"/>
          <a:endParaRPr lang="fa-IR"/>
        </a:p>
      </dgm:t>
    </dgm:pt>
    <dgm:pt modelId="{E61D46D1-91E0-4FC2-AE3A-0403E97BE088}" type="pres">
      <dgm:prSet presAssocID="{EDC24E0D-53C9-4C55-86B4-C9571EAAE109}" presName="connTx" presStyleLbl="parChTrans1D3" presStyleIdx="1" presStyleCnt="2"/>
      <dgm:spPr/>
      <dgm:t>
        <a:bodyPr/>
        <a:lstStyle/>
        <a:p>
          <a:pPr rtl="1"/>
          <a:endParaRPr lang="fa-IR"/>
        </a:p>
      </dgm:t>
    </dgm:pt>
    <dgm:pt modelId="{1859A1C9-6521-48EE-8AE6-B1597726019B}" type="pres">
      <dgm:prSet presAssocID="{83939377-C271-4DD7-98AC-0634672EB970}" presName="root2" presStyleCnt="0"/>
      <dgm:spPr/>
    </dgm:pt>
    <dgm:pt modelId="{8645B5C4-7426-41BB-983D-BC878EC79F45}" type="pres">
      <dgm:prSet presAssocID="{83939377-C271-4DD7-98AC-0634672EB970}" presName="LevelTwoTextNode" presStyleLbl="node3" presStyleIdx="1" presStyleCnt="2">
        <dgm:presLayoutVars>
          <dgm:chPref val="3"/>
        </dgm:presLayoutVars>
      </dgm:prSet>
      <dgm:spPr/>
      <dgm:t>
        <a:bodyPr/>
        <a:lstStyle/>
        <a:p>
          <a:pPr rtl="1"/>
          <a:endParaRPr lang="fa-IR"/>
        </a:p>
      </dgm:t>
    </dgm:pt>
    <dgm:pt modelId="{EE4D2952-E7F4-4518-B2D7-D1FA2BFD3513}" type="pres">
      <dgm:prSet presAssocID="{83939377-C271-4DD7-98AC-0634672EB970}" presName="level3hierChild" presStyleCnt="0"/>
      <dgm:spPr/>
    </dgm:pt>
    <dgm:pt modelId="{2046BF17-1A4C-4C59-9F54-253F1A02078B}" type="pres">
      <dgm:prSet presAssocID="{9A74EB77-A01A-4682-94D3-0B44EC2BC528}" presName="conn2-1" presStyleLbl="parChTrans1D2" presStyleIdx="1" presStyleCnt="2"/>
      <dgm:spPr/>
      <dgm:t>
        <a:bodyPr/>
        <a:lstStyle/>
        <a:p>
          <a:pPr rtl="1"/>
          <a:endParaRPr lang="fa-IR"/>
        </a:p>
      </dgm:t>
    </dgm:pt>
    <dgm:pt modelId="{F6F7BB1E-22FA-4FF1-A8F1-99E22A9FA7D4}" type="pres">
      <dgm:prSet presAssocID="{9A74EB77-A01A-4682-94D3-0B44EC2BC528}" presName="connTx" presStyleLbl="parChTrans1D2" presStyleIdx="1" presStyleCnt="2"/>
      <dgm:spPr/>
      <dgm:t>
        <a:bodyPr/>
        <a:lstStyle/>
        <a:p>
          <a:pPr rtl="1"/>
          <a:endParaRPr lang="fa-IR"/>
        </a:p>
      </dgm:t>
    </dgm:pt>
    <dgm:pt modelId="{B18B821D-EF01-47F0-B83A-B60EE7BA5E91}" type="pres">
      <dgm:prSet presAssocID="{06900746-F369-488E-91B6-579E026883F9}" presName="root2" presStyleCnt="0"/>
      <dgm:spPr/>
    </dgm:pt>
    <dgm:pt modelId="{D5954AB1-F884-4DF0-86C1-AA1DF290BE0E}" type="pres">
      <dgm:prSet presAssocID="{06900746-F369-488E-91B6-579E026883F9}" presName="LevelTwoTextNode" presStyleLbl="node2" presStyleIdx="1" presStyleCnt="2">
        <dgm:presLayoutVars>
          <dgm:chPref val="3"/>
        </dgm:presLayoutVars>
      </dgm:prSet>
      <dgm:spPr/>
      <dgm:t>
        <a:bodyPr/>
        <a:lstStyle/>
        <a:p>
          <a:pPr rtl="1"/>
          <a:endParaRPr lang="fa-IR"/>
        </a:p>
      </dgm:t>
    </dgm:pt>
    <dgm:pt modelId="{7E895E2F-AC11-4706-B33C-111B544352F6}" type="pres">
      <dgm:prSet presAssocID="{06900746-F369-488E-91B6-579E026883F9}" presName="level3hierChild" presStyleCnt="0"/>
      <dgm:spPr/>
    </dgm:pt>
  </dgm:ptLst>
  <dgm:cxnLst>
    <dgm:cxn modelId="{F288DCA9-5F30-4CD4-8A5C-24E7F3B1EF38}" type="presOf" srcId="{015E017E-E734-4151-9BA7-ED127CCE25C8}" destId="{287B51A3-D54F-4C2C-AEB3-819CDCC8F517}" srcOrd="0" destOrd="0" presId="urn:microsoft.com/office/officeart/2008/layout/HorizontalMultiLevelHierarchy"/>
    <dgm:cxn modelId="{81DD4A6D-CFE1-42FD-86D7-0B2AEF913525}" srcId="{212F4352-63BC-4055-A857-FBB8992299D0}" destId="{38A5922D-1F7D-47B6-B0F0-123863E14EAE}" srcOrd="0" destOrd="0" parTransId="{4D77C6D8-E2B1-4C88-B931-5B1918242627}" sibTransId="{305251F2-C79B-45B9-ABFB-6DF656D644F8}"/>
    <dgm:cxn modelId="{85D601C6-7568-44E5-990C-AE11030EDB4D}" srcId="{38A5922D-1F7D-47B6-B0F0-123863E14EAE}" destId="{06900746-F369-488E-91B6-579E026883F9}" srcOrd="1" destOrd="0" parTransId="{9A74EB77-A01A-4682-94D3-0B44EC2BC528}" sibTransId="{CAF093EC-FA05-4C4A-9047-DF8836765F67}"/>
    <dgm:cxn modelId="{1C9A95B7-4120-481E-A7CB-42B54DDCA6A6}" type="presOf" srcId="{9D38E291-3D17-4F9A-9FB8-F4413208F508}" destId="{03A85DE5-9B4C-4592-B0CD-67D211A85740}" srcOrd="0" destOrd="0" presId="urn:microsoft.com/office/officeart/2008/layout/HorizontalMultiLevelHierarchy"/>
    <dgm:cxn modelId="{27EC4E98-A487-4B3F-BC42-ACF1A85ED909}" type="presOf" srcId="{9A74EB77-A01A-4682-94D3-0B44EC2BC528}" destId="{2046BF17-1A4C-4C59-9F54-253F1A02078B}" srcOrd="0" destOrd="0" presId="urn:microsoft.com/office/officeart/2008/layout/HorizontalMultiLevelHierarchy"/>
    <dgm:cxn modelId="{B4E92430-9BE7-42E8-AB02-E8334F108B2E}" type="presOf" srcId="{38A5922D-1F7D-47B6-B0F0-123863E14EAE}" destId="{CAEC821E-4E85-40FB-A684-156653FEEA11}" srcOrd="0" destOrd="0" presId="urn:microsoft.com/office/officeart/2008/layout/HorizontalMultiLevelHierarchy"/>
    <dgm:cxn modelId="{D5BCA452-A0CB-48A3-8EA7-6CBD28E1DE0A}" type="presOf" srcId="{EDC24E0D-53C9-4C55-86B4-C9571EAAE109}" destId="{795F4174-DF14-4792-AA98-EF64ACDE8C0A}" srcOrd="0" destOrd="0" presId="urn:microsoft.com/office/officeart/2008/layout/HorizontalMultiLevelHierarchy"/>
    <dgm:cxn modelId="{74A47CC2-A27A-44B6-B661-73F8C3BEB672}" type="presOf" srcId="{06900746-F369-488E-91B6-579E026883F9}" destId="{D5954AB1-F884-4DF0-86C1-AA1DF290BE0E}" srcOrd="0" destOrd="0" presId="urn:microsoft.com/office/officeart/2008/layout/HorizontalMultiLevelHierarchy"/>
    <dgm:cxn modelId="{172999F2-6B5D-4B85-AC05-A0ED4BEA7D28}" type="presOf" srcId="{4D982CCF-DB33-445E-B940-17AF165D774A}" destId="{6F6225C2-7A00-48E9-8EAA-1AC55F26D638}" srcOrd="0" destOrd="0" presId="urn:microsoft.com/office/officeart/2008/layout/HorizontalMultiLevelHierarchy"/>
    <dgm:cxn modelId="{0C5B0D06-62EB-4959-898D-F1A2F2658CBC}" type="presOf" srcId="{871F3662-0801-46BE-BF88-C0794293298C}" destId="{5E063E3B-2560-41FB-9732-C19ACA2E00E7}" srcOrd="0" destOrd="0" presId="urn:microsoft.com/office/officeart/2008/layout/HorizontalMultiLevelHierarchy"/>
    <dgm:cxn modelId="{B67C43DF-EB0B-46D3-AC76-2C609EFE1457}" srcId="{015E017E-E734-4151-9BA7-ED127CCE25C8}" destId="{83939377-C271-4DD7-98AC-0634672EB970}" srcOrd="1" destOrd="0" parTransId="{EDC24E0D-53C9-4C55-86B4-C9571EAAE109}" sibTransId="{77B3D71F-92CC-465E-9041-1FDC481B6143}"/>
    <dgm:cxn modelId="{183D2591-1F3D-4FE9-81DA-05B56FBCED7F}" srcId="{38A5922D-1F7D-47B6-B0F0-123863E14EAE}" destId="{015E017E-E734-4151-9BA7-ED127CCE25C8}" srcOrd="0" destOrd="0" parTransId="{4D982CCF-DB33-445E-B940-17AF165D774A}" sibTransId="{5FE5B13B-E088-46C5-B50E-6CBDC8FD7992}"/>
    <dgm:cxn modelId="{A4B166F3-38D6-45C6-9B98-68B4D095E7AC}" type="presOf" srcId="{83939377-C271-4DD7-98AC-0634672EB970}" destId="{8645B5C4-7426-41BB-983D-BC878EC79F45}" srcOrd="0" destOrd="0" presId="urn:microsoft.com/office/officeart/2008/layout/HorizontalMultiLevelHierarchy"/>
    <dgm:cxn modelId="{F758C892-4677-4350-86D0-05D8B8E2F08E}" srcId="{015E017E-E734-4151-9BA7-ED127CCE25C8}" destId="{9D38E291-3D17-4F9A-9FB8-F4413208F508}" srcOrd="0" destOrd="0" parTransId="{871F3662-0801-46BE-BF88-C0794293298C}" sibTransId="{EAEB03AB-43EF-4676-971D-8D7E490AB80E}"/>
    <dgm:cxn modelId="{452B5811-194D-4C51-AD51-32147FBA8457}" type="presOf" srcId="{871F3662-0801-46BE-BF88-C0794293298C}" destId="{242A32F7-4B7F-4FC7-9AE5-2DC8DD5066A9}" srcOrd="1" destOrd="0" presId="urn:microsoft.com/office/officeart/2008/layout/HorizontalMultiLevelHierarchy"/>
    <dgm:cxn modelId="{9E254CDF-C005-4D46-B10D-8FC38783D311}" type="presOf" srcId="{4D982CCF-DB33-445E-B940-17AF165D774A}" destId="{BB2C6053-5965-4D53-BD08-9A007AD2271D}" srcOrd="1" destOrd="0" presId="urn:microsoft.com/office/officeart/2008/layout/HorizontalMultiLevelHierarchy"/>
    <dgm:cxn modelId="{7EDAF17C-9C83-48EF-8F3E-D66811C51893}" type="presOf" srcId="{9A74EB77-A01A-4682-94D3-0B44EC2BC528}" destId="{F6F7BB1E-22FA-4FF1-A8F1-99E22A9FA7D4}" srcOrd="1" destOrd="0" presId="urn:microsoft.com/office/officeart/2008/layout/HorizontalMultiLevelHierarchy"/>
    <dgm:cxn modelId="{7A62A176-6846-4E66-B8C1-D3C75329C3C1}" type="presOf" srcId="{EDC24E0D-53C9-4C55-86B4-C9571EAAE109}" destId="{E61D46D1-91E0-4FC2-AE3A-0403E97BE088}" srcOrd="1" destOrd="0" presId="urn:microsoft.com/office/officeart/2008/layout/HorizontalMultiLevelHierarchy"/>
    <dgm:cxn modelId="{8D5E1317-A965-4652-9173-6BB74CA52A32}" type="presOf" srcId="{212F4352-63BC-4055-A857-FBB8992299D0}" destId="{17D1716A-59FD-496B-B050-ED1E0B51506B}" srcOrd="0" destOrd="0" presId="urn:microsoft.com/office/officeart/2008/layout/HorizontalMultiLevelHierarchy"/>
    <dgm:cxn modelId="{A3A4B761-F7EE-42B6-9482-83120FEB1678}" type="presParOf" srcId="{17D1716A-59FD-496B-B050-ED1E0B51506B}" destId="{D01B23E5-6147-40B3-942F-90313ECBEFE4}" srcOrd="0" destOrd="0" presId="urn:microsoft.com/office/officeart/2008/layout/HorizontalMultiLevelHierarchy"/>
    <dgm:cxn modelId="{246965FE-187B-4FD3-9565-2BB3AA70B7E5}" type="presParOf" srcId="{D01B23E5-6147-40B3-942F-90313ECBEFE4}" destId="{CAEC821E-4E85-40FB-A684-156653FEEA11}" srcOrd="0" destOrd="0" presId="urn:microsoft.com/office/officeart/2008/layout/HorizontalMultiLevelHierarchy"/>
    <dgm:cxn modelId="{BEB04D49-754E-46AB-887A-894EE4BB9743}" type="presParOf" srcId="{D01B23E5-6147-40B3-942F-90313ECBEFE4}" destId="{7B671B9C-90A5-4D6D-A242-4CE372D16D87}" srcOrd="1" destOrd="0" presId="urn:microsoft.com/office/officeart/2008/layout/HorizontalMultiLevelHierarchy"/>
    <dgm:cxn modelId="{2AA519BB-07B6-4217-A081-B784EEC85BD9}" type="presParOf" srcId="{7B671B9C-90A5-4D6D-A242-4CE372D16D87}" destId="{6F6225C2-7A00-48E9-8EAA-1AC55F26D638}" srcOrd="0" destOrd="0" presId="urn:microsoft.com/office/officeart/2008/layout/HorizontalMultiLevelHierarchy"/>
    <dgm:cxn modelId="{6C6990E6-AFD4-4D24-9C37-F0AF64B837EB}" type="presParOf" srcId="{6F6225C2-7A00-48E9-8EAA-1AC55F26D638}" destId="{BB2C6053-5965-4D53-BD08-9A007AD2271D}" srcOrd="0" destOrd="0" presId="urn:microsoft.com/office/officeart/2008/layout/HorizontalMultiLevelHierarchy"/>
    <dgm:cxn modelId="{87B6FE60-4FEA-411C-974C-D8D383A8D203}" type="presParOf" srcId="{7B671B9C-90A5-4D6D-A242-4CE372D16D87}" destId="{C0048538-A922-49C9-BDC7-6AD13D22BEEB}" srcOrd="1" destOrd="0" presId="urn:microsoft.com/office/officeart/2008/layout/HorizontalMultiLevelHierarchy"/>
    <dgm:cxn modelId="{453C8FCE-8E35-4E4D-AE75-5D187FA8A954}" type="presParOf" srcId="{C0048538-A922-49C9-BDC7-6AD13D22BEEB}" destId="{287B51A3-D54F-4C2C-AEB3-819CDCC8F517}" srcOrd="0" destOrd="0" presId="urn:microsoft.com/office/officeart/2008/layout/HorizontalMultiLevelHierarchy"/>
    <dgm:cxn modelId="{9E454E09-EE0C-4386-A0A1-1CE2F4E264C2}" type="presParOf" srcId="{C0048538-A922-49C9-BDC7-6AD13D22BEEB}" destId="{AC15B8C4-B1E6-4424-87FF-0F4E931EA5D8}" srcOrd="1" destOrd="0" presId="urn:microsoft.com/office/officeart/2008/layout/HorizontalMultiLevelHierarchy"/>
    <dgm:cxn modelId="{130786EE-76C8-48A6-8279-C494EF6A5659}" type="presParOf" srcId="{AC15B8C4-B1E6-4424-87FF-0F4E931EA5D8}" destId="{5E063E3B-2560-41FB-9732-C19ACA2E00E7}" srcOrd="0" destOrd="0" presId="urn:microsoft.com/office/officeart/2008/layout/HorizontalMultiLevelHierarchy"/>
    <dgm:cxn modelId="{0F005F01-F533-4A6B-8CF3-5F16F53844AD}" type="presParOf" srcId="{5E063E3B-2560-41FB-9732-C19ACA2E00E7}" destId="{242A32F7-4B7F-4FC7-9AE5-2DC8DD5066A9}" srcOrd="0" destOrd="0" presId="urn:microsoft.com/office/officeart/2008/layout/HorizontalMultiLevelHierarchy"/>
    <dgm:cxn modelId="{C928950C-4B0E-4859-8B28-9E1E0A48DE98}" type="presParOf" srcId="{AC15B8C4-B1E6-4424-87FF-0F4E931EA5D8}" destId="{A86D37FD-F13E-4DFB-B0F6-C652811A04B8}" srcOrd="1" destOrd="0" presId="urn:microsoft.com/office/officeart/2008/layout/HorizontalMultiLevelHierarchy"/>
    <dgm:cxn modelId="{CFE7538D-70C4-4432-8841-44F30588A6E4}" type="presParOf" srcId="{A86D37FD-F13E-4DFB-B0F6-C652811A04B8}" destId="{03A85DE5-9B4C-4592-B0CD-67D211A85740}" srcOrd="0" destOrd="0" presId="urn:microsoft.com/office/officeart/2008/layout/HorizontalMultiLevelHierarchy"/>
    <dgm:cxn modelId="{18B7DC85-8120-4A50-B51D-E05B37450AE6}" type="presParOf" srcId="{A86D37FD-F13E-4DFB-B0F6-C652811A04B8}" destId="{8A3CA517-5A46-4BED-B259-20EA42B71F4E}" srcOrd="1" destOrd="0" presId="urn:microsoft.com/office/officeart/2008/layout/HorizontalMultiLevelHierarchy"/>
    <dgm:cxn modelId="{F447EC63-24AD-4407-AE7F-9160996BFE84}" type="presParOf" srcId="{AC15B8C4-B1E6-4424-87FF-0F4E931EA5D8}" destId="{795F4174-DF14-4792-AA98-EF64ACDE8C0A}" srcOrd="2" destOrd="0" presId="urn:microsoft.com/office/officeart/2008/layout/HorizontalMultiLevelHierarchy"/>
    <dgm:cxn modelId="{ACAEC40B-01A2-4591-8FB0-DD472FBBF0DF}" type="presParOf" srcId="{795F4174-DF14-4792-AA98-EF64ACDE8C0A}" destId="{E61D46D1-91E0-4FC2-AE3A-0403E97BE088}" srcOrd="0" destOrd="0" presId="urn:microsoft.com/office/officeart/2008/layout/HorizontalMultiLevelHierarchy"/>
    <dgm:cxn modelId="{E825B2F5-6F84-411D-911C-0A1767FC34F0}" type="presParOf" srcId="{AC15B8C4-B1E6-4424-87FF-0F4E931EA5D8}" destId="{1859A1C9-6521-48EE-8AE6-B1597726019B}" srcOrd="3" destOrd="0" presId="urn:microsoft.com/office/officeart/2008/layout/HorizontalMultiLevelHierarchy"/>
    <dgm:cxn modelId="{1646385D-50B6-4BD9-8CBB-97902904F68D}" type="presParOf" srcId="{1859A1C9-6521-48EE-8AE6-B1597726019B}" destId="{8645B5C4-7426-41BB-983D-BC878EC79F45}" srcOrd="0" destOrd="0" presId="urn:microsoft.com/office/officeart/2008/layout/HorizontalMultiLevelHierarchy"/>
    <dgm:cxn modelId="{7998A68B-F688-4E49-81FA-6226B7C83127}" type="presParOf" srcId="{1859A1C9-6521-48EE-8AE6-B1597726019B}" destId="{EE4D2952-E7F4-4518-B2D7-D1FA2BFD3513}" srcOrd="1" destOrd="0" presId="urn:microsoft.com/office/officeart/2008/layout/HorizontalMultiLevelHierarchy"/>
    <dgm:cxn modelId="{E1395093-FE30-4ACE-8550-F908D0B8CE03}" type="presParOf" srcId="{7B671B9C-90A5-4D6D-A242-4CE372D16D87}" destId="{2046BF17-1A4C-4C59-9F54-253F1A02078B}" srcOrd="2" destOrd="0" presId="urn:microsoft.com/office/officeart/2008/layout/HorizontalMultiLevelHierarchy"/>
    <dgm:cxn modelId="{8D88AD4C-7FF1-46B2-A957-11EE34F5A42F}" type="presParOf" srcId="{2046BF17-1A4C-4C59-9F54-253F1A02078B}" destId="{F6F7BB1E-22FA-4FF1-A8F1-99E22A9FA7D4}" srcOrd="0" destOrd="0" presId="urn:microsoft.com/office/officeart/2008/layout/HorizontalMultiLevelHierarchy"/>
    <dgm:cxn modelId="{1DD00008-12CF-40DD-8675-E90B91F1CDBB}" type="presParOf" srcId="{7B671B9C-90A5-4D6D-A242-4CE372D16D87}" destId="{B18B821D-EF01-47F0-B83A-B60EE7BA5E91}" srcOrd="3" destOrd="0" presId="urn:microsoft.com/office/officeart/2008/layout/HorizontalMultiLevelHierarchy"/>
    <dgm:cxn modelId="{F90EB48D-B27C-4416-A498-7A8696212875}" type="presParOf" srcId="{B18B821D-EF01-47F0-B83A-B60EE7BA5E91}" destId="{D5954AB1-F884-4DF0-86C1-AA1DF290BE0E}" srcOrd="0" destOrd="0" presId="urn:microsoft.com/office/officeart/2008/layout/HorizontalMultiLevelHierarchy"/>
    <dgm:cxn modelId="{FAA52791-F12F-4E16-99D9-D9719C4FCB74}" type="presParOf" srcId="{B18B821D-EF01-47F0-B83A-B60EE7BA5E91}" destId="{7E895E2F-AC11-4706-B33C-111B544352F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8403B0-28BA-4B26-8F7A-990BEABB36FA}" type="doc">
      <dgm:prSet loTypeId="urn:microsoft.com/office/officeart/2009/3/layout/StepUpProcess" loCatId="process" qsTypeId="urn:microsoft.com/office/officeart/2005/8/quickstyle/simple1" qsCatId="simple" csTypeId="urn:microsoft.com/office/officeart/2005/8/colors/colorful5" csCatId="colorful" phldr="1"/>
      <dgm:spPr/>
      <dgm:t>
        <a:bodyPr/>
        <a:lstStyle/>
        <a:p>
          <a:pPr rtl="1"/>
          <a:endParaRPr lang="fa-IR"/>
        </a:p>
      </dgm:t>
    </dgm:pt>
    <dgm:pt modelId="{A12298B2-C4F0-4D89-B99A-5BD34A00FE1A}">
      <dgm:prSet phldrT="[Text]"/>
      <dgm:spPr/>
      <dgm:t>
        <a:bodyPr/>
        <a:lstStyle/>
        <a:p>
          <a:pPr rtl="1"/>
          <a:r>
            <a:rPr lang="fa-IR" dirty="0" smtClean="0">
              <a:cs typeface="B Traffic" pitchFamily="2" charset="-78"/>
            </a:rPr>
            <a:t>قولی</a:t>
          </a:r>
          <a:endParaRPr lang="fa-IR" dirty="0">
            <a:cs typeface="B Traffic" pitchFamily="2" charset="-78"/>
          </a:endParaRPr>
        </a:p>
      </dgm:t>
    </dgm:pt>
    <dgm:pt modelId="{A7CA7E81-9DD3-4BE8-BEF6-929132D2C2DB}" type="parTrans" cxnId="{4B7E7F3F-57D0-4FE3-99C7-CB29A74D5858}">
      <dgm:prSet/>
      <dgm:spPr/>
      <dgm:t>
        <a:bodyPr/>
        <a:lstStyle/>
        <a:p>
          <a:pPr rtl="1"/>
          <a:endParaRPr lang="fa-IR"/>
        </a:p>
      </dgm:t>
    </dgm:pt>
    <dgm:pt modelId="{1DD145A8-2ED6-4DDF-810F-BFFB7ED09937}" type="sibTrans" cxnId="{4B7E7F3F-57D0-4FE3-99C7-CB29A74D5858}">
      <dgm:prSet/>
      <dgm:spPr/>
      <dgm:t>
        <a:bodyPr/>
        <a:lstStyle/>
        <a:p>
          <a:pPr rtl="1"/>
          <a:endParaRPr lang="fa-IR"/>
        </a:p>
      </dgm:t>
    </dgm:pt>
    <dgm:pt modelId="{263488BE-2772-458C-B1DA-44C11A0CB0A8}">
      <dgm:prSet phldrT="[Text]"/>
      <dgm:spPr/>
      <dgm:t>
        <a:bodyPr/>
        <a:lstStyle/>
        <a:p>
          <a:pPr rtl="1"/>
          <a:r>
            <a:rPr lang="fa-IR" dirty="0" smtClean="0">
              <a:cs typeface="B Traffic" pitchFamily="2" charset="-78"/>
            </a:rPr>
            <a:t>فعلی</a:t>
          </a:r>
          <a:endParaRPr lang="fa-IR" dirty="0">
            <a:cs typeface="B Traffic" pitchFamily="2" charset="-78"/>
          </a:endParaRPr>
        </a:p>
      </dgm:t>
    </dgm:pt>
    <dgm:pt modelId="{F88096E8-2509-467F-8D49-63D73585FB09}" type="parTrans" cxnId="{ABF35B7C-287C-4CF4-8418-700946531B2A}">
      <dgm:prSet/>
      <dgm:spPr/>
      <dgm:t>
        <a:bodyPr/>
        <a:lstStyle/>
        <a:p>
          <a:pPr rtl="1"/>
          <a:endParaRPr lang="fa-IR"/>
        </a:p>
      </dgm:t>
    </dgm:pt>
    <dgm:pt modelId="{B4B7824D-55DC-4BFB-83C5-E03EDE761D83}" type="sibTrans" cxnId="{ABF35B7C-287C-4CF4-8418-700946531B2A}">
      <dgm:prSet/>
      <dgm:spPr/>
      <dgm:t>
        <a:bodyPr/>
        <a:lstStyle/>
        <a:p>
          <a:pPr rtl="1"/>
          <a:endParaRPr lang="fa-IR"/>
        </a:p>
      </dgm:t>
    </dgm:pt>
    <dgm:pt modelId="{F7973050-654D-4842-8A2A-87DDD6BDB8C7}">
      <dgm:prSet phldrT="[Text]"/>
      <dgm:spPr/>
      <dgm:t>
        <a:bodyPr/>
        <a:lstStyle/>
        <a:p>
          <a:pPr rtl="1"/>
          <a:r>
            <a:rPr lang="fa-IR" dirty="0" smtClean="0">
              <a:cs typeface="B Traffic" pitchFamily="2" charset="-78"/>
            </a:rPr>
            <a:t>عینی</a:t>
          </a:r>
          <a:endParaRPr lang="fa-IR" dirty="0">
            <a:cs typeface="B Traffic" pitchFamily="2" charset="-78"/>
          </a:endParaRPr>
        </a:p>
      </dgm:t>
    </dgm:pt>
    <dgm:pt modelId="{7C56CE88-9A27-4CAD-86FB-6C5D251CEFCA}" type="parTrans" cxnId="{2DB12D1D-658E-4C0A-B127-AD0F0E5887C7}">
      <dgm:prSet/>
      <dgm:spPr/>
      <dgm:t>
        <a:bodyPr/>
        <a:lstStyle/>
        <a:p>
          <a:pPr rtl="1"/>
          <a:endParaRPr lang="fa-IR"/>
        </a:p>
      </dgm:t>
    </dgm:pt>
    <dgm:pt modelId="{A3A48CED-FD05-4AB6-81F4-22CD6F965C17}" type="sibTrans" cxnId="{2DB12D1D-658E-4C0A-B127-AD0F0E5887C7}">
      <dgm:prSet/>
      <dgm:spPr/>
      <dgm:t>
        <a:bodyPr/>
        <a:lstStyle/>
        <a:p>
          <a:pPr rtl="1"/>
          <a:endParaRPr lang="fa-IR"/>
        </a:p>
      </dgm:t>
    </dgm:pt>
    <dgm:pt modelId="{4554BE41-3078-4FE6-9FD6-5DDAE4839312}" type="pres">
      <dgm:prSet presAssocID="{F38403B0-28BA-4B26-8F7A-990BEABB36FA}" presName="rootnode" presStyleCnt="0">
        <dgm:presLayoutVars>
          <dgm:chMax/>
          <dgm:chPref/>
          <dgm:dir val="rev"/>
          <dgm:animLvl val="lvl"/>
        </dgm:presLayoutVars>
      </dgm:prSet>
      <dgm:spPr/>
      <dgm:t>
        <a:bodyPr/>
        <a:lstStyle/>
        <a:p>
          <a:pPr rtl="1"/>
          <a:endParaRPr lang="fa-IR"/>
        </a:p>
      </dgm:t>
    </dgm:pt>
    <dgm:pt modelId="{7F111D5F-2004-4B30-87F6-C488339EA948}" type="pres">
      <dgm:prSet presAssocID="{A12298B2-C4F0-4D89-B99A-5BD34A00FE1A}" presName="composite" presStyleCnt="0"/>
      <dgm:spPr/>
    </dgm:pt>
    <dgm:pt modelId="{9DCDCBAB-EAFC-43DE-85D0-B6931068107E}" type="pres">
      <dgm:prSet presAssocID="{A12298B2-C4F0-4D89-B99A-5BD34A00FE1A}" presName="LShape" presStyleLbl="alignNode1" presStyleIdx="0" presStyleCnt="5"/>
      <dgm:spPr/>
    </dgm:pt>
    <dgm:pt modelId="{28F9D58D-0824-4F9D-A43C-5C30DBD11502}" type="pres">
      <dgm:prSet presAssocID="{A12298B2-C4F0-4D89-B99A-5BD34A00FE1A}" presName="ParentText" presStyleLbl="revTx" presStyleIdx="0" presStyleCnt="3">
        <dgm:presLayoutVars>
          <dgm:chMax val="0"/>
          <dgm:chPref val="0"/>
          <dgm:bulletEnabled val="1"/>
        </dgm:presLayoutVars>
      </dgm:prSet>
      <dgm:spPr/>
      <dgm:t>
        <a:bodyPr/>
        <a:lstStyle/>
        <a:p>
          <a:pPr rtl="1"/>
          <a:endParaRPr lang="fa-IR"/>
        </a:p>
      </dgm:t>
    </dgm:pt>
    <dgm:pt modelId="{A70463E3-48BD-44E9-BAC0-1F5DE9BA8E0D}" type="pres">
      <dgm:prSet presAssocID="{A12298B2-C4F0-4D89-B99A-5BD34A00FE1A}" presName="Triangle" presStyleLbl="alignNode1" presStyleIdx="1" presStyleCnt="5"/>
      <dgm:spPr/>
    </dgm:pt>
    <dgm:pt modelId="{9ECED7C8-65D2-4EEB-A59D-A864EB9DC5DB}" type="pres">
      <dgm:prSet presAssocID="{1DD145A8-2ED6-4DDF-810F-BFFB7ED09937}" presName="sibTrans" presStyleCnt="0"/>
      <dgm:spPr/>
    </dgm:pt>
    <dgm:pt modelId="{6340847C-B8CA-4FC3-BD0C-60AF3A1FE157}" type="pres">
      <dgm:prSet presAssocID="{1DD145A8-2ED6-4DDF-810F-BFFB7ED09937}" presName="space" presStyleCnt="0"/>
      <dgm:spPr/>
    </dgm:pt>
    <dgm:pt modelId="{FC633B58-5BD1-4808-AA21-5142AFDD0158}" type="pres">
      <dgm:prSet presAssocID="{263488BE-2772-458C-B1DA-44C11A0CB0A8}" presName="composite" presStyleCnt="0"/>
      <dgm:spPr/>
    </dgm:pt>
    <dgm:pt modelId="{59F9C22A-DD42-462A-9C67-90F7F1C198C6}" type="pres">
      <dgm:prSet presAssocID="{263488BE-2772-458C-B1DA-44C11A0CB0A8}" presName="LShape" presStyleLbl="alignNode1" presStyleIdx="2" presStyleCnt="5"/>
      <dgm:spPr/>
    </dgm:pt>
    <dgm:pt modelId="{FDE7D528-112F-4CE9-81A6-1CADC252C918}" type="pres">
      <dgm:prSet presAssocID="{263488BE-2772-458C-B1DA-44C11A0CB0A8}" presName="ParentText" presStyleLbl="revTx" presStyleIdx="1" presStyleCnt="3">
        <dgm:presLayoutVars>
          <dgm:chMax val="0"/>
          <dgm:chPref val="0"/>
          <dgm:bulletEnabled val="1"/>
        </dgm:presLayoutVars>
      </dgm:prSet>
      <dgm:spPr/>
      <dgm:t>
        <a:bodyPr/>
        <a:lstStyle/>
        <a:p>
          <a:pPr rtl="1"/>
          <a:endParaRPr lang="fa-IR"/>
        </a:p>
      </dgm:t>
    </dgm:pt>
    <dgm:pt modelId="{6B135210-33DD-4E70-BDD4-D50F3611C459}" type="pres">
      <dgm:prSet presAssocID="{263488BE-2772-458C-B1DA-44C11A0CB0A8}" presName="Triangle" presStyleLbl="alignNode1" presStyleIdx="3" presStyleCnt="5"/>
      <dgm:spPr/>
    </dgm:pt>
    <dgm:pt modelId="{5E34CDB7-08A2-407F-B764-24E771BDA4F9}" type="pres">
      <dgm:prSet presAssocID="{B4B7824D-55DC-4BFB-83C5-E03EDE761D83}" presName="sibTrans" presStyleCnt="0"/>
      <dgm:spPr/>
    </dgm:pt>
    <dgm:pt modelId="{AF6B514A-4CBA-41FF-8887-1694A5EF21F6}" type="pres">
      <dgm:prSet presAssocID="{B4B7824D-55DC-4BFB-83C5-E03EDE761D83}" presName="space" presStyleCnt="0"/>
      <dgm:spPr/>
    </dgm:pt>
    <dgm:pt modelId="{30D7B39B-5E33-4510-B101-C6DE97A19544}" type="pres">
      <dgm:prSet presAssocID="{F7973050-654D-4842-8A2A-87DDD6BDB8C7}" presName="composite" presStyleCnt="0"/>
      <dgm:spPr/>
    </dgm:pt>
    <dgm:pt modelId="{D501BF27-FA19-4F9D-85A2-AE4B12665AC7}" type="pres">
      <dgm:prSet presAssocID="{F7973050-654D-4842-8A2A-87DDD6BDB8C7}" presName="LShape" presStyleLbl="alignNode1" presStyleIdx="4" presStyleCnt="5"/>
      <dgm:spPr/>
    </dgm:pt>
    <dgm:pt modelId="{ED25D1D1-D9DC-4C9E-9FFB-B458B6630112}" type="pres">
      <dgm:prSet presAssocID="{F7973050-654D-4842-8A2A-87DDD6BDB8C7}" presName="ParentText" presStyleLbl="revTx" presStyleIdx="2" presStyleCnt="3">
        <dgm:presLayoutVars>
          <dgm:chMax val="0"/>
          <dgm:chPref val="0"/>
          <dgm:bulletEnabled val="1"/>
        </dgm:presLayoutVars>
      </dgm:prSet>
      <dgm:spPr/>
      <dgm:t>
        <a:bodyPr/>
        <a:lstStyle/>
        <a:p>
          <a:pPr rtl="1"/>
          <a:endParaRPr lang="fa-IR"/>
        </a:p>
      </dgm:t>
    </dgm:pt>
  </dgm:ptLst>
  <dgm:cxnLst>
    <dgm:cxn modelId="{61DA8483-1FFF-4974-8988-A6DC552C9C0B}" type="presOf" srcId="{F7973050-654D-4842-8A2A-87DDD6BDB8C7}" destId="{ED25D1D1-D9DC-4C9E-9FFB-B458B6630112}" srcOrd="0" destOrd="0" presId="urn:microsoft.com/office/officeart/2009/3/layout/StepUpProcess"/>
    <dgm:cxn modelId="{4B7E7F3F-57D0-4FE3-99C7-CB29A74D5858}" srcId="{F38403B0-28BA-4B26-8F7A-990BEABB36FA}" destId="{A12298B2-C4F0-4D89-B99A-5BD34A00FE1A}" srcOrd="0" destOrd="0" parTransId="{A7CA7E81-9DD3-4BE8-BEF6-929132D2C2DB}" sibTransId="{1DD145A8-2ED6-4DDF-810F-BFFB7ED09937}"/>
    <dgm:cxn modelId="{ABF35B7C-287C-4CF4-8418-700946531B2A}" srcId="{F38403B0-28BA-4B26-8F7A-990BEABB36FA}" destId="{263488BE-2772-458C-B1DA-44C11A0CB0A8}" srcOrd="1" destOrd="0" parTransId="{F88096E8-2509-467F-8D49-63D73585FB09}" sibTransId="{B4B7824D-55DC-4BFB-83C5-E03EDE761D83}"/>
    <dgm:cxn modelId="{99A706CA-3D69-42D9-9CE1-9609DA52BD48}" type="presOf" srcId="{A12298B2-C4F0-4D89-B99A-5BD34A00FE1A}" destId="{28F9D58D-0824-4F9D-A43C-5C30DBD11502}" srcOrd="0" destOrd="0" presId="urn:microsoft.com/office/officeart/2009/3/layout/StepUpProcess"/>
    <dgm:cxn modelId="{2DB12D1D-658E-4C0A-B127-AD0F0E5887C7}" srcId="{F38403B0-28BA-4B26-8F7A-990BEABB36FA}" destId="{F7973050-654D-4842-8A2A-87DDD6BDB8C7}" srcOrd="2" destOrd="0" parTransId="{7C56CE88-9A27-4CAD-86FB-6C5D251CEFCA}" sibTransId="{A3A48CED-FD05-4AB6-81F4-22CD6F965C17}"/>
    <dgm:cxn modelId="{9977CC44-9B0A-4555-A389-1B14696A2954}" type="presOf" srcId="{F38403B0-28BA-4B26-8F7A-990BEABB36FA}" destId="{4554BE41-3078-4FE6-9FD6-5DDAE4839312}" srcOrd="0" destOrd="0" presId="urn:microsoft.com/office/officeart/2009/3/layout/StepUpProcess"/>
    <dgm:cxn modelId="{45C37B65-4DEB-4AAE-B855-75A60EC25E53}" type="presOf" srcId="{263488BE-2772-458C-B1DA-44C11A0CB0A8}" destId="{FDE7D528-112F-4CE9-81A6-1CADC252C918}" srcOrd="0" destOrd="0" presId="urn:microsoft.com/office/officeart/2009/3/layout/StepUpProcess"/>
    <dgm:cxn modelId="{E02E9973-6D9D-4595-9C72-E253DD26BD18}" type="presParOf" srcId="{4554BE41-3078-4FE6-9FD6-5DDAE4839312}" destId="{7F111D5F-2004-4B30-87F6-C488339EA948}" srcOrd="0" destOrd="0" presId="urn:microsoft.com/office/officeart/2009/3/layout/StepUpProcess"/>
    <dgm:cxn modelId="{8C2EEE40-E952-418B-91D2-9260B705245B}" type="presParOf" srcId="{7F111D5F-2004-4B30-87F6-C488339EA948}" destId="{9DCDCBAB-EAFC-43DE-85D0-B6931068107E}" srcOrd="0" destOrd="0" presId="urn:microsoft.com/office/officeart/2009/3/layout/StepUpProcess"/>
    <dgm:cxn modelId="{C93115B4-DFA5-43DE-B2C0-C5CFD0AF15F1}" type="presParOf" srcId="{7F111D5F-2004-4B30-87F6-C488339EA948}" destId="{28F9D58D-0824-4F9D-A43C-5C30DBD11502}" srcOrd="1" destOrd="0" presId="urn:microsoft.com/office/officeart/2009/3/layout/StepUpProcess"/>
    <dgm:cxn modelId="{1FC7E7E7-7B3A-46BD-BBE3-BDDF82BF44FE}" type="presParOf" srcId="{7F111D5F-2004-4B30-87F6-C488339EA948}" destId="{A70463E3-48BD-44E9-BAC0-1F5DE9BA8E0D}" srcOrd="2" destOrd="0" presId="urn:microsoft.com/office/officeart/2009/3/layout/StepUpProcess"/>
    <dgm:cxn modelId="{092EAAA5-5DF8-451E-BD08-5FD84469F819}" type="presParOf" srcId="{4554BE41-3078-4FE6-9FD6-5DDAE4839312}" destId="{9ECED7C8-65D2-4EEB-A59D-A864EB9DC5DB}" srcOrd="1" destOrd="0" presId="urn:microsoft.com/office/officeart/2009/3/layout/StepUpProcess"/>
    <dgm:cxn modelId="{DCFA56DF-BB75-44BB-936A-501420AF8715}" type="presParOf" srcId="{9ECED7C8-65D2-4EEB-A59D-A864EB9DC5DB}" destId="{6340847C-B8CA-4FC3-BD0C-60AF3A1FE157}" srcOrd="0" destOrd="0" presId="urn:microsoft.com/office/officeart/2009/3/layout/StepUpProcess"/>
    <dgm:cxn modelId="{AB2A5D60-DD7E-4F5C-8D1E-F2C5ABB05A47}" type="presParOf" srcId="{4554BE41-3078-4FE6-9FD6-5DDAE4839312}" destId="{FC633B58-5BD1-4808-AA21-5142AFDD0158}" srcOrd="2" destOrd="0" presId="urn:microsoft.com/office/officeart/2009/3/layout/StepUpProcess"/>
    <dgm:cxn modelId="{5A4C500E-0EF1-4E9C-BC26-49555C028293}" type="presParOf" srcId="{FC633B58-5BD1-4808-AA21-5142AFDD0158}" destId="{59F9C22A-DD42-462A-9C67-90F7F1C198C6}" srcOrd="0" destOrd="0" presId="urn:microsoft.com/office/officeart/2009/3/layout/StepUpProcess"/>
    <dgm:cxn modelId="{0D21B6A0-DA40-483E-B4F6-021B749A56EB}" type="presParOf" srcId="{FC633B58-5BD1-4808-AA21-5142AFDD0158}" destId="{FDE7D528-112F-4CE9-81A6-1CADC252C918}" srcOrd="1" destOrd="0" presId="urn:microsoft.com/office/officeart/2009/3/layout/StepUpProcess"/>
    <dgm:cxn modelId="{EACC13C4-B5C0-4B63-8F1C-9E1D7D323814}" type="presParOf" srcId="{FC633B58-5BD1-4808-AA21-5142AFDD0158}" destId="{6B135210-33DD-4E70-BDD4-D50F3611C459}" srcOrd="2" destOrd="0" presId="urn:microsoft.com/office/officeart/2009/3/layout/StepUpProcess"/>
    <dgm:cxn modelId="{3651F6A6-C532-423E-A813-E3C80050CF40}" type="presParOf" srcId="{4554BE41-3078-4FE6-9FD6-5DDAE4839312}" destId="{5E34CDB7-08A2-407F-B764-24E771BDA4F9}" srcOrd="3" destOrd="0" presId="urn:microsoft.com/office/officeart/2009/3/layout/StepUpProcess"/>
    <dgm:cxn modelId="{ABA63605-DA9F-44D3-ADAA-A07817672B8E}" type="presParOf" srcId="{5E34CDB7-08A2-407F-B764-24E771BDA4F9}" destId="{AF6B514A-4CBA-41FF-8887-1694A5EF21F6}" srcOrd="0" destOrd="0" presId="urn:microsoft.com/office/officeart/2009/3/layout/StepUpProcess"/>
    <dgm:cxn modelId="{01B69DBC-0EE7-4FFF-AD75-1FD5C82C85A6}" type="presParOf" srcId="{4554BE41-3078-4FE6-9FD6-5DDAE4839312}" destId="{30D7B39B-5E33-4510-B101-C6DE97A19544}" srcOrd="4" destOrd="0" presId="urn:microsoft.com/office/officeart/2009/3/layout/StepUpProcess"/>
    <dgm:cxn modelId="{719AC8AB-D8D8-49A7-8512-FAC42305296D}" type="presParOf" srcId="{30D7B39B-5E33-4510-B101-C6DE97A19544}" destId="{D501BF27-FA19-4F9D-85A2-AE4B12665AC7}" srcOrd="0" destOrd="0" presId="urn:microsoft.com/office/officeart/2009/3/layout/StepUpProcess"/>
    <dgm:cxn modelId="{BB2BC655-93F2-42C5-9EC9-5F996BD48813}" type="presParOf" srcId="{30D7B39B-5E33-4510-B101-C6DE97A19544}" destId="{ED25D1D1-D9DC-4C9E-9FFB-B458B663011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85DA8C-915D-4E81-ADD6-D0C4FD1E4B32}" type="doc">
      <dgm:prSet loTypeId="urn:microsoft.com/office/officeart/2005/8/layout/radial3" loCatId="cycle" qsTypeId="urn:microsoft.com/office/officeart/2005/8/quickstyle/simple1" qsCatId="simple" csTypeId="urn:microsoft.com/office/officeart/2005/8/colors/colorful3" csCatId="colorful" phldr="1"/>
      <dgm:spPr/>
      <dgm:t>
        <a:bodyPr/>
        <a:lstStyle/>
        <a:p>
          <a:pPr rtl="1"/>
          <a:endParaRPr lang="fa-IR"/>
        </a:p>
      </dgm:t>
    </dgm:pt>
    <dgm:pt modelId="{B3862FAA-E166-4203-A798-12CC7BEEF346}">
      <dgm:prSet phldrT="[Text]"/>
      <dgm:spPr/>
      <dgm:t>
        <a:bodyPr/>
        <a:lstStyle/>
        <a:p>
          <a:pPr rtl="1"/>
          <a:r>
            <a:rPr lang="fa-IR" dirty="0" smtClean="0">
              <a:cs typeface="B Farnaz" pitchFamily="2" charset="-78"/>
            </a:rPr>
            <a:t>شهدالله</a:t>
          </a:r>
          <a:endParaRPr lang="fa-IR" dirty="0">
            <a:cs typeface="B Farnaz" pitchFamily="2" charset="-78"/>
          </a:endParaRPr>
        </a:p>
      </dgm:t>
    </dgm:pt>
    <dgm:pt modelId="{08FB90DA-3345-4681-B70F-8776D6DB6D24}" type="parTrans" cxnId="{A14CAD0F-78E2-4AE9-8E68-60E10E444779}">
      <dgm:prSet/>
      <dgm:spPr/>
      <dgm:t>
        <a:bodyPr/>
        <a:lstStyle/>
        <a:p>
          <a:pPr rtl="1"/>
          <a:endParaRPr lang="fa-IR"/>
        </a:p>
      </dgm:t>
    </dgm:pt>
    <dgm:pt modelId="{4BB48AA9-047C-46A4-A1C2-160FA5A7C103}" type="sibTrans" cxnId="{A14CAD0F-78E2-4AE9-8E68-60E10E444779}">
      <dgm:prSet/>
      <dgm:spPr/>
      <dgm:t>
        <a:bodyPr/>
        <a:lstStyle/>
        <a:p>
          <a:pPr rtl="1"/>
          <a:endParaRPr lang="fa-IR"/>
        </a:p>
      </dgm:t>
    </dgm:pt>
    <dgm:pt modelId="{50A5AA9F-85E8-488E-8224-16AB08120E33}">
      <dgm:prSet phldrT="[Text]"/>
      <dgm:spPr/>
      <dgm:t>
        <a:bodyPr/>
        <a:lstStyle/>
        <a:p>
          <a:pPr rtl="1"/>
          <a:r>
            <a:rPr lang="fa-IR" dirty="0" smtClean="0">
              <a:cs typeface="B Farnaz" pitchFamily="2" charset="-78"/>
            </a:rPr>
            <a:t>قولی</a:t>
          </a:r>
          <a:endParaRPr lang="fa-IR" dirty="0">
            <a:cs typeface="B Farnaz" pitchFamily="2" charset="-78"/>
          </a:endParaRPr>
        </a:p>
      </dgm:t>
    </dgm:pt>
    <dgm:pt modelId="{5E33FC09-2CED-4B5E-8BD4-39CB220AF7AF}" type="parTrans" cxnId="{81E76A4A-5EA8-434D-96F6-4B4AE26F307A}">
      <dgm:prSet/>
      <dgm:spPr/>
      <dgm:t>
        <a:bodyPr/>
        <a:lstStyle/>
        <a:p>
          <a:pPr rtl="1"/>
          <a:endParaRPr lang="fa-IR"/>
        </a:p>
      </dgm:t>
    </dgm:pt>
    <dgm:pt modelId="{F2B375CD-BCFF-485F-914E-F0E3FDF9177E}" type="sibTrans" cxnId="{81E76A4A-5EA8-434D-96F6-4B4AE26F307A}">
      <dgm:prSet/>
      <dgm:spPr/>
      <dgm:t>
        <a:bodyPr/>
        <a:lstStyle/>
        <a:p>
          <a:pPr rtl="1"/>
          <a:endParaRPr lang="fa-IR"/>
        </a:p>
      </dgm:t>
    </dgm:pt>
    <dgm:pt modelId="{AB68E6C2-1261-445A-8017-8792FFCE02CC}">
      <dgm:prSet phldrT="[Text]"/>
      <dgm:spPr/>
      <dgm:t>
        <a:bodyPr/>
        <a:lstStyle/>
        <a:p>
          <a:pPr rtl="1"/>
          <a:r>
            <a:rPr lang="fa-IR" dirty="0" smtClean="0">
              <a:cs typeface="B Farnaz" pitchFamily="2" charset="-78"/>
            </a:rPr>
            <a:t>فعلی</a:t>
          </a:r>
          <a:endParaRPr lang="fa-IR" dirty="0">
            <a:cs typeface="B Farnaz" pitchFamily="2" charset="-78"/>
          </a:endParaRPr>
        </a:p>
      </dgm:t>
    </dgm:pt>
    <dgm:pt modelId="{492C24D0-1213-4C54-8D58-41615EF691F8}" type="parTrans" cxnId="{5C3DE5F0-9DD3-455C-B817-4EE63F3CC23E}">
      <dgm:prSet/>
      <dgm:spPr/>
      <dgm:t>
        <a:bodyPr/>
        <a:lstStyle/>
        <a:p>
          <a:pPr rtl="1"/>
          <a:endParaRPr lang="fa-IR"/>
        </a:p>
      </dgm:t>
    </dgm:pt>
    <dgm:pt modelId="{C21F562A-A8E6-4615-90BE-FB5D215F2925}" type="sibTrans" cxnId="{5C3DE5F0-9DD3-455C-B817-4EE63F3CC23E}">
      <dgm:prSet/>
      <dgm:spPr/>
      <dgm:t>
        <a:bodyPr/>
        <a:lstStyle/>
        <a:p>
          <a:pPr rtl="1"/>
          <a:endParaRPr lang="fa-IR"/>
        </a:p>
      </dgm:t>
    </dgm:pt>
    <dgm:pt modelId="{8EDF4C63-48C7-4551-B12E-21AF49214718}">
      <dgm:prSet phldrT="[Text]"/>
      <dgm:spPr/>
      <dgm:t>
        <a:bodyPr/>
        <a:lstStyle/>
        <a:p>
          <a:pPr rtl="1"/>
          <a:r>
            <a:rPr lang="fa-IR" dirty="0" smtClean="0">
              <a:cs typeface="B Farnaz" pitchFamily="2" charset="-78"/>
            </a:rPr>
            <a:t>عینی</a:t>
          </a:r>
          <a:endParaRPr lang="fa-IR" dirty="0">
            <a:cs typeface="B Farnaz" pitchFamily="2" charset="-78"/>
          </a:endParaRPr>
        </a:p>
      </dgm:t>
    </dgm:pt>
    <dgm:pt modelId="{3F91B36F-70C9-4639-B828-6D0CA209AD1A}" type="parTrans" cxnId="{6B72C93E-3B55-40F6-B0CA-AE8F6FCB6145}">
      <dgm:prSet/>
      <dgm:spPr/>
      <dgm:t>
        <a:bodyPr/>
        <a:lstStyle/>
        <a:p>
          <a:pPr rtl="1"/>
          <a:endParaRPr lang="fa-IR"/>
        </a:p>
      </dgm:t>
    </dgm:pt>
    <dgm:pt modelId="{154932DB-DEC1-40C5-AD01-28CDFF144DAF}" type="sibTrans" cxnId="{6B72C93E-3B55-40F6-B0CA-AE8F6FCB6145}">
      <dgm:prSet/>
      <dgm:spPr/>
      <dgm:t>
        <a:bodyPr/>
        <a:lstStyle/>
        <a:p>
          <a:pPr rtl="1"/>
          <a:endParaRPr lang="fa-IR"/>
        </a:p>
      </dgm:t>
    </dgm:pt>
    <dgm:pt modelId="{267EF573-63F6-4394-B498-A2696D276357}" type="pres">
      <dgm:prSet presAssocID="{C985DA8C-915D-4E81-ADD6-D0C4FD1E4B32}" presName="composite" presStyleCnt="0">
        <dgm:presLayoutVars>
          <dgm:chMax val="1"/>
          <dgm:dir/>
          <dgm:resizeHandles val="exact"/>
        </dgm:presLayoutVars>
      </dgm:prSet>
      <dgm:spPr/>
      <dgm:t>
        <a:bodyPr/>
        <a:lstStyle/>
        <a:p>
          <a:pPr rtl="1"/>
          <a:endParaRPr lang="fa-IR"/>
        </a:p>
      </dgm:t>
    </dgm:pt>
    <dgm:pt modelId="{DFAD929E-EC4A-45B9-95B6-D79FBA7E8A14}" type="pres">
      <dgm:prSet presAssocID="{C985DA8C-915D-4E81-ADD6-D0C4FD1E4B32}" presName="radial" presStyleCnt="0">
        <dgm:presLayoutVars>
          <dgm:animLvl val="ctr"/>
        </dgm:presLayoutVars>
      </dgm:prSet>
      <dgm:spPr/>
      <dgm:t>
        <a:bodyPr/>
        <a:lstStyle/>
        <a:p>
          <a:pPr rtl="1"/>
          <a:endParaRPr lang="fa-IR"/>
        </a:p>
      </dgm:t>
    </dgm:pt>
    <dgm:pt modelId="{0BFA1619-9C9D-4419-85F2-8A9472E9612E}" type="pres">
      <dgm:prSet presAssocID="{B3862FAA-E166-4203-A798-12CC7BEEF346}" presName="centerShape" presStyleLbl="vennNode1" presStyleIdx="0" presStyleCnt="4"/>
      <dgm:spPr/>
      <dgm:t>
        <a:bodyPr/>
        <a:lstStyle/>
        <a:p>
          <a:pPr rtl="1"/>
          <a:endParaRPr lang="fa-IR"/>
        </a:p>
      </dgm:t>
    </dgm:pt>
    <dgm:pt modelId="{F50AE990-EEA0-40C9-B7C8-F83598617E11}" type="pres">
      <dgm:prSet presAssocID="{50A5AA9F-85E8-488E-8224-16AB08120E33}" presName="node" presStyleLbl="vennNode1" presStyleIdx="1" presStyleCnt="4">
        <dgm:presLayoutVars>
          <dgm:bulletEnabled val="1"/>
        </dgm:presLayoutVars>
      </dgm:prSet>
      <dgm:spPr/>
      <dgm:t>
        <a:bodyPr/>
        <a:lstStyle/>
        <a:p>
          <a:pPr rtl="1"/>
          <a:endParaRPr lang="fa-IR"/>
        </a:p>
      </dgm:t>
    </dgm:pt>
    <dgm:pt modelId="{2A34E86A-F1E6-4D3A-916E-59F27D7E986C}" type="pres">
      <dgm:prSet presAssocID="{AB68E6C2-1261-445A-8017-8792FFCE02CC}" presName="node" presStyleLbl="vennNode1" presStyleIdx="2" presStyleCnt="4">
        <dgm:presLayoutVars>
          <dgm:bulletEnabled val="1"/>
        </dgm:presLayoutVars>
      </dgm:prSet>
      <dgm:spPr/>
      <dgm:t>
        <a:bodyPr/>
        <a:lstStyle/>
        <a:p>
          <a:pPr rtl="1"/>
          <a:endParaRPr lang="fa-IR"/>
        </a:p>
      </dgm:t>
    </dgm:pt>
    <dgm:pt modelId="{045B9888-EF2E-4EE7-A37F-FC87EDC6D914}" type="pres">
      <dgm:prSet presAssocID="{8EDF4C63-48C7-4551-B12E-21AF49214718}" presName="node" presStyleLbl="vennNode1" presStyleIdx="3" presStyleCnt="4">
        <dgm:presLayoutVars>
          <dgm:bulletEnabled val="1"/>
        </dgm:presLayoutVars>
      </dgm:prSet>
      <dgm:spPr/>
      <dgm:t>
        <a:bodyPr/>
        <a:lstStyle/>
        <a:p>
          <a:pPr rtl="1"/>
          <a:endParaRPr lang="fa-IR"/>
        </a:p>
      </dgm:t>
    </dgm:pt>
  </dgm:ptLst>
  <dgm:cxnLst>
    <dgm:cxn modelId="{A14CAD0F-78E2-4AE9-8E68-60E10E444779}" srcId="{C985DA8C-915D-4E81-ADD6-D0C4FD1E4B32}" destId="{B3862FAA-E166-4203-A798-12CC7BEEF346}" srcOrd="0" destOrd="0" parTransId="{08FB90DA-3345-4681-B70F-8776D6DB6D24}" sibTransId="{4BB48AA9-047C-46A4-A1C2-160FA5A7C103}"/>
    <dgm:cxn modelId="{81E76A4A-5EA8-434D-96F6-4B4AE26F307A}" srcId="{B3862FAA-E166-4203-A798-12CC7BEEF346}" destId="{50A5AA9F-85E8-488E-8224-16AB08120E33}" srcOrd="0" destOrd="0" parTransId="{5E33FC09-2CED-4B5E-8BD4-39CB220AF7AF}" sibTransId="{F2B375CD-BCFF-485F-914E-F0E3FDF9177E}"/>
    <dgm:cxn modelId="{91C560EF-B6E8-429F-B63E-98210E7C0A6C}" type="presOf" srcId="{B3862FAA-E166-4203-A798-12CC7BEEF346}" destId="{0BFA1619-9C9D-4419-85F2-8A9472E9612E}" srcOrd="0" destOrd="0" presId="urn:microsoft.com/office/officeart/2005/8/layout/radial3"/>
    <dgm:cxn modelId="{6B72C93E-3B55-40F6-B0CA-AE8F6FCB6145}" srcId="{B3862FAA-E166-4203-A798-12CC7BEEF346}" destId="{8EDF4C63-48C7-4551-B12E-21AF49214718}" srcOrd="2" destOrd="0" parTransId="{3F91B36F-70C9-4639-B828-6D0CA209AD1A}" sibTransId="{154932DB-DEC1-40C5-AD01-28CDFF144DAF}"/>
    <dgm:cxn modelId="{663EC1CD-A3BC-4388-B5FC-497293809D02}" type="presOf" srcId="{50A5AA9F-85E8-488E-8224-16AB08120E33}" destId="{F50AE990-EEA0-40C9-B7C8-F83598617E11}" srcOrd="0" destOrd="0" presId="urn:microsoft.com/office/officeart/2005/8/layout/radial3"/>
    <dgm:cxn modelId="{6ED45619-9308-40A2-B322-9FCB2B25AC00}" type="presOf" srcId="{8EDF4C63-48C7-4551-B12E-21AF49214718}" destId="{045B9888-EF2E-4EE7-A37F-FC87EDC6D914}" srcOrd="0" destOrd="0" presId="urn:microsoft.com/office/officeart/2005/8/layout/radial3"/>
    <dgm:cxn modelId="{910BB2AA-354D-42CF-90FA-A36083357E99}" type="presOf" srcId="{C985DA8C-915D-4E81-ADD6-D0C4FD1E4B32}" destId="{267EF573-63F6-4394-B498-A2696D276357}" srcOrd="0" destOrd="0" presId="urn:microsoft.com/office/officeart/2005/8/layout/radial3"/>
    <dgm:cxn modelId="{5C3DE5F0-9DD3-455C-B817-4EE63F3CC23E}" srcId="{B3862FAA-E166-4203-A798-12CC7BEEF346}" destId="{AB68E6C2-1261-445A-8017-8792FFCE02CC}" srcOrd="1" destOrd="0" parTransId="{492C24D0-1213-4C54-8D58-41615EF691F8}" sibTransId="{C21F562A-A8E6-4615-90BE-FB5D215F2925}"/>
    <dgm:cxn modelId="{E88C49A7-C617-441D-AE93-230A52264E4A}" type="presOf" srcId="{AB68E6C2-1261-445A-8017-8792FFCE02CC}" destId="{2A34E86A-F1E6-4D3A-916E-59F27D7E986C}" srcOrd="0" destOrd="0" presId="urn:microsoft.com/office/officeart/2005/8/layout/radial3"/>
    <dgm:cxn modelId="{A2C003DF-2E55-4452-BFD5-684321FBCE5A}" type="presParOf" srcId="{267EF573-63F6-4394-B498-A2696D276357}" destId="{DFAD929E-EC4A-45B9-95B6-D79FBA7E8A14}" srcOrd="0" destOrd="0" presId="urn:microsoft.com/office/officeart/2005/8/layout/radial3"/>
    <dgm:cxn modelId="{2FDA7F51-2DED-4E57-B6DE-A5BF5E11C002}" type="presParOf" srcId="{DFAD929E-EC4A-45B9-95B6-D79FBA7E8A14}" destId="{0BFA1619-9C9D-4419-85F2-8A9472E9612E}" srcOrd="0" destOrd="0" presId="urn:microsoft.com/office/officeart/2005/8/layout/radial3"/>
    <dgm:cxn modelId="{2AE026E3-2FCD-4C8E-B9ED-CC3CF67B60AF}" type="presParOf" srcId="{DFAD929E-EC4A-45B9-95B6-D79FBA7E8A14}" destId="{F50AE990-EEA0-40C9-B7C8-F83598617E11}" srcOrd="1" destOrd="0" presId="urn:microsoft.com/office/officeart/2005/8/layout/radial3"/>
    <dgm:cxn modelId="{EA5D1008-8322-4E34-A430-8BAD73B62267}" type="presParOf" srcId="{DFAD929E-EC4A-45B9-95B6-D79FBA7E8A14}" destId="{2A34E86A-F1E6-4D3A-916E-59F27D7E986C}" srcOrd="2" destOrd="0" presId="urn:microsoft.com/office/officeart/2005/8/layout/radial3"/>
    <dgm:cxn modelId="{2CD1884B-BD39-4347-92A8-85BE9B1CF0D8}" type="presParOf" srcId="{DFAD929E-EC4A-45B9-95B6-D79FBA7E8A14}" destId="{045B9888-EF2E-4EE7-A37F-FC87EDC6D914}"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724731-D108-423B-A310-44515A34269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fa-IR"/>
        </a:p>
      </dgm:t>
    </dgm:pt>
    <dgm:pt modelId="{1CD210B5-4709-428D-9F2A-242D9AC0E1A8}">
      <dgm:prSet phldrT="[Text]"/>
      <dgm:spPr/>
      <dgm:t>
        <a:bodyPr/>
        <a:lstStyle/>
        <a:p>
          <a:pPr rtl="1"/>
          <a:r>
            <a:rPr lang="fa-IR" dirty="0" smtClean="0">
              <a:cs typeface="B Traffic" pitchFamily="2" charset="-78"/>
            </a:rPr>
            <a:t>شهدالله</a:t>
          </a:r>
          <a:endParaRPr lang="fa-IR" dirty="0">
            <a:cs typeface="B Traffic" pitchFamily="2" charset="-78"/>
          </a:endParaRPr>
        </a:p>
      </dgm:t>
    </dgm:pt>
    <dgm:pt modelId="{6899462B-ED76-46B0-85A1-82AFE5A98DCD}" type="parTrans" cxnId="{AE1F9C7A-82C6-4A85-AFE1-B6984B03BA5F}">
      <dgm:prSet/>
      <dgm:spPr/>
      <dgm:t>
        <a:bodyPr/>
        <a:lstStyle/>
        <a:p>
          <a:pPr rtl="1"/>
          <a:endParaRPr lang="fa-IR"/>
        </a:p>
      </dgm:t>
    </dgm:pt>
    <dgm:pt modelId="{1603F995-9140-4BA2-9E5B-4B74963BC6A7}" type="sibTrans" cxnId="{AE1F9C7A-82C6-4A85-AFE1-B6984B03BA5F}">
      <dgm:prSet/>
      <dgm:spPr/>
      <dgm:t>
        <a:bodyPr/>
        <a:lstStyle/>
        <a:p>
          <a:pPr rtl="1"/>
          <a:endParaRPr lang="fa-IR"/>
        </a:p>
      </dgm:t>
    </dgm:pt>
    <dgm:pt modelId="{F1079BCC-AAA4-4D88-BCC4-00A3331A85E9}">
      <dgm:prSet phldrT="[Text]"/>
      <dgm:spPr/>
      <dgm:t>
        <a:bodyPr/>
        <a:lstStyle/>
        <a:p>
          <a:pPr rtl="1"/>
          <a:r>
            <a:rPr lang="fa-IR" dirty="0" smtClean="0">
              <a:cs typeface="B Traffic" pitchFamily="2" charset="-78"/>
            </a:rPr>
            <a:t>عینی</a:t>
          </a:r>
          <a:endParaRPr lang="fa-IR" dirty="0">
            <a:cs typeface="B Traffic" pitchFamily="2" charset="-78"/>
          </a:endParaRPr>
        </a:p>
      </dgm:t>
    </dgm:pt>
    <dgm:pt modelId="{D5A9FB65-0CD6-4DDF-BA27-31B03B1F3B6A}" type="parTrans" cxnId="{20E7BA99-839D-4F1C-A808-0ECC8B4868F4}">
      <dgm:prSet/>
      <dgm:spPr/>
      <dgm:t>
        <a:bodyPr/>
        <a:lstStyle/>
        <a:p>
          <a:pPr rtl="1"/>
          <a:endParaRPr lang="fa-IR"/>
        </a:p>
      </dgm:t>
    </dgm:pt>
    <dgm:pt modelId="{3E103544-9282-4D87-8B3A-0A6A828D7608}" type="sibTrans" cxnId="{20E7BA99-839D-4F1C-A808-0ECC8B4868F4}">
      <dgm:prSet/>
      <dgm:spPr/>
      <dgm:t>
        <a:bodyPr/>
        <a:lstStyle/>
        <a:p>
          <a:pPr rtl="1"/>
          <a:endParaRPr lang="fa-IR"/>
        </a:p>
      </dgm:t>
    </dgm:pt>
    <dgm:pt modelId="{716B0571-0A0D-4C84-AB09-10FD4297F2B9}">
      <dgm:prSet phldrT="[Text]"/>
      <dgm:spPr/>
      <dgm:t>
        <a:bodyPr/>
        <a:lstStyle/>
        <a:p>
          <a:pPr rtl="1"/>
          <a:r>
            <a:rPr lang="fa-IR" dirty="0" smtClean="0">
              <a:cs typeface="B Traffic" pitchFamily="2" charset="-78"/>
            </a:rPr>
            <a:t>فعلی</a:t>
          </a:r>
          <a:endParaRPr lang="fa-IR" dirty="0">
            <a:cs typeface="B Traffic" pitchFamily="2" charset="-78"/>
          </a:endParaRPr>
        </a:p>
      </dgm:t>
    </dgm:pt>
    <dgm:pt modelId="{F2052B2D-2091-4059-BDA2-138936B507E1}" type="parTrans" cxnId="{4ECCA8CD-232F-433A-AE02-A51E9715AE26}">
      <dgm:prSet/>
      <dgm:spPr/>
      <dgm:t>
        <a:bodyPr/>
        <a:lstStyle/>
        <a:p>
          <a:pPr rtl="1"/>
          <a:endParaRPr lang="fa-IR"/>
        </a:p>
      </dgm:t>
    </dgm:pt>
    <dgm:pt modelId="{248DB68D-F125-453C-A62C-DEA79A2A33AC}" type="sibTrans" cxnId="{4ECCA8CD-232F-433A-AE02-A51E9715AE26}">
      <dgm:prSet/>
      <dgm:spPr/>
      <dgm:t>
        <a:bodyPr/>
        <a:lstStyle/>
        <a:p>
          <a:pPr rtl="1"/>
          <a:endParaRPr lang="fa-IR"/>
        </a:p>
      </dgm:t>
    </dgm:pt>
    <dgm:pt modelId="{BC6EEC10-50D9-49A5-B742-799DEE4F0F72}" type="pres">
      <dgm:prSet presAssocID="{8F724731-D108-423B-A310-44515A342695}" presName="hierChild1" presStyleCnt="0">
        <dgm:presLayoutVars>
          <dgm:chPref val="1"/>
          <dgm:dir/>
          <dgm:animOne val="branch"/>
          <dgm:animLvl val="lvl"/>
          <dgm:resizeHandles/>
        </dgm:presLayoutVars>
      </dgm:prSet>
      <dgm:spPr/>
      <dgm:t>
        <a:bodyPr/>
        <a:lstStyle/>
        <a:p>
          <a:pPr rtl="1"/>
          <a:endParaRPr lang="fa-IR"/>
        </a:p>
      </dgm:t>
    </dgm:pt>
    <dgm:pt modelId="{3841AA83-7511-4689-92EE-D55E96D2148B}" type="pres">
      <dgm:prSet presAssocID="{1CD210B5-4709-428D-9F2A-242D9AC0E1A8}" presName="hierRoot1" presStyleCnt="0"/>
      <dgm:spPr/>
    </dgm:pt>
    <dgm:pt modelId="{423203B5-9FB4-4DFA-ACBC-13656A85ED96}" type="pres">
      <dgm:prSet presAssocID="{1CD210B5-4709-428D-9F2A-242D9AC0E1A8}" presName="composite" presStyleCnt="0"/>
      <dgm:spPr/>
    </dgm:pt>
    <dgm:pt modelId="{AB22065A-9757-448B-95C5-4C7F17D488B6}" type="pres">
      <dgm:prSet presAssocID="{1CD210B5-4709-428D-9F2A-242D9AC0E1A8}" presName="background" presStyleLbl="node0" presStyleIdx="0" presStyleCnt="1"/>
      <dgm:spPr/>
    </dgm:pt>
    <dgm:pt modelId="{E755E1C5-4AE3-46EC-87FC-1BE6242DFEE2}" type="pres">
      <dgm:prSet presAssocID="{1CD210B5-4709-428D-9F2A-242D9AC0E1A8}" presName="text" presStyleLbl="fgAcc0" presStyleIdx="0" presStyleCnt="1">
        <dgm:presLayoutVars>
          <dgm:chPref val="3"/>
        </dgm:presLayoutVars>
      </dgm:prSet>
      <dgm:spPr/>
      <dgm:t>
        <a:bodyPr/>
        <a:lstStyle/>
        <a:p>
          <a:pPr rtl="1"/>
          <a:endParaRPr lang="fa-IR"/>
        </a:p>
      </dgm:t>
    </dgm:pt>
    <dgm:pt modelId="{2FEC91E2-62C3-4FA9-B505-9581B9522D1C}" type="pres">
      <dgm:prSet presAssocID="{1CD210B5-4709-428D-9F2A-242D9AC0E1A8}" presName="hierChild2" presStyleCnt="0"/>
      <dgm:spPr/>
    </dgm:pt>
    <dgm:pt modelId="{A3F5ADB9-75A2-480F-9171-095EB0AF44F7}" type="pres">
      <dgm:prSet presAssocID="{D5A9FB65-0CD6-4DDF-BA27-31B03B1F3B6A}" presName="Name10" presStyleLbl="parChTrans1D2" presStyleIdx="0" presStyleCnt="2"/>
      <dgm:spPr/>
      <dgm:t>
        <a:bodyPr/>
        <a:lstStyle/>
        <a:p>
          <a:pPr rtl="1"/>
          <a:endParaRPr lang="fa-IR"/>
        </a:p>
      </dgm:t>
    </dgm:pt>
    <dgm:pt modelId="{93C5B99D-7F01-4F8C-B039-93EA0356E9F2}" type="pres">
      <dgm:prSet presAssocID="{F1079BCC-AAA4-4D88-BCC4-00A3331A85E9}" presName="hierRoot2" presStyleCnt="0"/>
      <dgm:spPr/>
    </dgm:pt>
    <dgm:pt modelId="{75F34C30-967F-4DEE-A16A-A5610FFEF9AC}" type="pres">
      <dgm:prSet presAssocID="{F1079BCC-AAA4-4D88-BCC4-00A3331A85E9}" presName="composite2" presStyleCnt="0"/>
      <dgm:spPr/>
    </dgm:pt>
    <dgm:pt modelId="{9F55F550-8226-424E-90F3-D728358978BF}" type="pres">
      <dgm:prSet presAssocID="{F1079BCC-AAA4-4D88-BCC4-00A3331A85E9}" presName="background2" presStyleLbl="node2" presStyleIdx="0" presStyleCnt="2"/>
      <dgm:spPr/>
    </dgm:pt>
    <dgm:pt modelId="{D97DD9AF-9E9A-4F47-B7E5-BC5D94BEB33F}" type="pres">
      <dgm:prSet presAssocID="{F1079BCC-AAA4-4D88-BCC4-00A3331A85E9}" presName="text2" presStyleLbl="fgAcc2" presStyleIdx="0" presStyleCnt="2">
        <dgm:presLayoutVars>
          <dgm:chPref val="3"/>
        </dgm:presLayoutVars>
      </dgm:prSet>
      <dgm:spPr/>
      <dgm:t>
        <a:bodyPr/>
        <a:lstStyle/>
        <a:p>
          <a:pPr rtl="1"/>
          <a:endParaRPr lang="fa-IR"/>
        </a:p>
      </dgm:t>
    </dgm:pt>
    <dgm:pt modelId="{62D024E7-99E3-4363-AEF0-C9DEC67D31B7}" type="pres">
      <dgm:prSet presAssocID="{F1079BCC-AAA4-4D88-BCC4-00A3331A85E9}" presName="hierChild3" presStyleCnt="0"/>
      <dgm:spPr/>
    </dgm:pt>
    <dgm:pt modelId="{79FB9132-7351-4D6D-A072-81D05810E71A}" type="pres">
      <dgm:prSet presAssocID="{F2052B2D-2091-4059-BDA2-138936B507E1}" presName="Name10" presStyleLbl="parChTrans1D2" presStyleIdx="1" presStyleCnt="2"/>
      <dgm:spPr/>
      <dgm:t>
        <a:bodyPr/>
        <a:lstStyle/>
        <a:p>
          <a:pPr rtl="1"/>
          <a:endParaRPr lang="fa-IR"/>
        </a:p>
      </dgm:t>
    </dgm:pt>
    <dgm:pt modelId="{26136126-D0BE-46CA-847E-6F690E6DC42B}" type="pres">
      <dgm:prSet presAssocID="{716B0571-0A0D-4C84-AB09-10FD4297F2B9}" presName="hierRoot2" presStyleCnt="0"/>
      <dgm:spPr/>
    </dgm:pt>
    <dgm:pt modelId="{F1A63368-C1AE-4851-AD8B-2FCC6440FE37}" type="pres">
      <dgm:prSet presAssocID="{716B0571-0A0D-4C84-AB09-10FD4297F2B9}" presName="composite2" presStyleCnt="0"/>
      <dgm:spPr/>
    </dgm:pt>
    <dgm:pt modelId="{E0B4737E-65D2-490E-BC98-B36BC2421AF5}" type="pres">
      <dgm:prSet presAssocID="{716B0571-0A0D-4C84-AB09-10FD4297F2B9}" presName="background2" presStyleLbl="node2" presStyleIdx="1" presStyleCnt="2"/>
      <dgm:spPr/>
    </dgm:pt>
    <dgm:pt modelId="{1BD572AD-9EFA-4865-BA02-D8E8A75A0F98}" type="pres">
      <dgm:prSet presAssocID="{716B0571-0A0D-4C84-AB09-10FD4297F2B9}" presName="text2" presStyleLbl="fgAcc2" presStyleIdx="1" presStyleCnt="2">
        <dgm:presLayoutVars>
          <dgm:chPref val="3"/>
        </dgm:presLayoutVars>
      </dgm:prSet>
      <dgm:spPr/>
      <dgm:t>
        <a:bodyPr/>
        <a:lstStyle/>
        <a:p>
          <a:pPr rtl="1"/>
          <a:endParaRPr lang="fa-IR"/>
        </a:p>
      </dgm:t>
    </dgm:pt>
    <dgm:pt modelId="{D3677F03-572D-4DD3-87AD-8A8AFB003218}" type="pres">
      <dgm:prSet presAssocID="{716B0571-0A0D-4C84-AB09-10FD4297F2B9}" presName="hierChild3" presStyleCnt="0"/>
      <dgm:spPr/>
    </dgm:pt>
  </dgm:ptLst>
  <dgm:cxnLst>
    <dgm:cxn modelId="{20E7BA99-839D-4F1C-A808-0ECC8B4868F4}" srcId="{1CD210B5-4709-428D-9F2A-242D9AC0E1A8}" destId="{F1079BCC-AAA4-4D88-BCC4-00A3331A85E9}" srcOrd="0" destOrd="0" parTransId="{D5A9FB65-0CD6-4DDF-BA27-31B03B1F3B6A}" sibTransId="{3E103544-9282-4D87-8B3A-0A6A828D7608}"/>
    <dgm:cxn modelId="{4ECCA8CD-232F-433A-AE02-A51E9715AE26}" srcId="{1CD210B5-4709-428D-9F2A-242D9AC0E1A8}" destId="{716B0571-0A0D-4C84-AB09-10FD4297F2B9}" srcOrd="1" destOrd="0" parTransId="{F2052B2D-2091-4059-BDA2-138936B507E1}" sibTransId="{248DB68D-F125-453C-A62C-DEA79A2A33AC}"/>
    <dgm:cxn modelId="{563FA646-36F6-4357-9A05-5846A12B2604}" type="presOf" srcId="{F2052B2D-2091-4059-BDA2-138936B507E1}" destId="{79FB9132-7351-4D6D-A072-81D05810E71A}" srcOrd="0" destOrd="0" presId="urn:microsoft.com/office/officeart/2005/8/layout/hierarchy1"/>
    <dgm:cxn modelId="{BDEFED7A-799E-4BC5-A740-80E9439B6628}" type="presOf" srcId="{F1079BCC-AAA4-4D88-BCC4-00A3331A85E9}" destId="{D97DD9AF-9E9A-4F47-B7E5-BC5D94BEB33F}" srcOrd="0" destOrd="0" presId="urn:microsoft.com/office/officeart/2005/8/layout/hierarchy1"/>
    <dgm:cxn modelId="{4726852E-230B-46EE-AA85-A0012F41FE4B}" type="presOf" srcId="{8F724731-D108-423B-A310-44515A342695}" destId="{BC6EEC10-50D9-49A5-B742-799DEE4F0F72}" srcOrd="0" destOrd="0" presId="urn:microsoft.com/office/officeart/2005/8/layout/hierarchy1"/>
    <dgm:cxn modelId="{FE90407A-E3FC-4C65-9CDC-77FC7D288A8A}" type="presOf" srcId="{D5A9FB65-0CD6-4DDF-BA27-31B03B1F3B6A}" destId="{A3F5ADB9-75A2-480F-9171-095EB0AF44F7}" srcOrd="0" destOrd="0" presId="urn:microsoft.com/office/officeart/2005/8/layout/hierarchy1"/>
    <dgm:cxn modelId="{AE1F9C7A-82C6-4A85-AFE1-B6984B03BA5F}" srcId="{8F724731-D108-423B-A310-44515A342695}" destId="{1CD210B5-4709-428D-9F2A-242D9AC0E1A8}" srcOrd="0" destOrd="0" parTransId="{6899462B-ED76-46B0-85A1-82AFE5A98DCD}" sibTransId="{1603F995-9140-4BA2-9E5B-4B74963BC6A7}"/>
    <dgm:cxn modelId="{ABBAEA4A-71CA-47EE-B6BB-56A2B2C61F00}" type="presOf" srcId="{1CD210B5-4709-428D-9F2A-242D9AC0E1A8}" destId="{E755E1C5-4AE3-46EC-87FC-1BE6242DFEE2}" srcOrd="0" destOrd="0" presId="urn:microsoft.com/office/officeart/2005/8/layout/hierarchy1"/>
    <dgm:cxn modelId="{4FCA1ED2-AE1D-4B61-A341-275F6B680149}" type="presOf" srcId="{716B0571-0A0D-4C84-AB09-10FD4297F2B9}" destId="{1BD572AD-9EFA-4865-BA02-D8E8A75A0F98}" srcOrd="0" destOrd="0" presId="urn:microsoft.com/office/officeart/2005/8/layout/hierarchy1"/>
    <dgm:cxn modelId="{CACC6DCD-30B7-4A61-BA83-154DDF1A0DA7}" type="presParOf" srcId="{BC6EEC10-50D9-49A5-B742-799DEE4F0F72}" destId="{3841AA83-7511-4689-92EE-D55E96D2148B}" srcOrd="0" destOrd="0" presId="urn:microsoft.com/office/officeart/2005/8/layout/hierarchy1"/>
    <dgm:cxn modelId="{20B5352B-E290-436E-8CA9-7EA21A92B05C}" type="presParOf" srcId="{3841AA83-7511-4689-92EE-D55E96D2148B}" destId="{423203B5-9FB4-4DFA-ACBC-13656A85ED96}" srcOrd="0" destOrd="0" presId="urn:microsoft.com/office/officeart/2005/8/layout/hierarchy1"/>
    <dgm:cxn modelId="{AC7F31A0-E058-4637-AD7F-6FC3A3BF9B58}" type="presParOf" srcId="{423203B5-9FB4-4DFA-ACBC-13656A85ED96}" destId="{AB22065A-9757-448B-95C5-4C7F17D488B6}" srcOrd="0" destOrd="0" presId="urn:microsoft.com/office/officeart/2005/8/layout/hierarchy1"/>
    <dgm:cxn modelId="{53169480-46FD-41E6-8747-0E8A496D70C6}" type="presParOf" srcId="{423203B5-9FB4-4DFA-ACBC-13656A85ED96}" destId="{E755E1C5-4AE3-46EC-87FC-1BE6242DFEE2}" srcOrd="1" destOrd="0" presId="urn:microsoft.com/office/officeart/2005/8/layout/hierarchy1"/>
    <dgm:cxn modelId="{0AEFC232-CA78-4883-AC38-5A15D69DEA93}" type="presParOf" srcId="{3841AA83-7511-4689-92EE-D55E96D2148B}" destId="{2FEC91E2-62C3-4FA9-B505-9581B9522D1C}" srcOrd="1" destOrd="0" presId="urn:microsoft.com/office/officeart/2005/8/layout/hierarchy1"/>
    <dgm:cxn modelId="{CF9512ED-608E-4D60-BD73-CB6036462A8F}" type="presParOf" srcId="{2FEC91E2-62C3-4FA9-B505-9581B9522D1C}" destId="{A3F5ADB9-75A2-480F-9171-095EB0AF44F7}" srcOrd="0" destOrd="0" presId="urn:microsoft.com/office/officeart/2005/8/layout/hierarchy1"/>
    <dgm:cxn modelId="{CEC1E787-BC6C-4AA5-861B-A6A4E4C60669}" type="presParOf" srcId="{2FEC91E2-62C3-4FA9-B505-9581B9522D1C}" destId="{93C5B99D-7F01-4F8C-B039-93EA0356E9F2}" srcOrd="1" destOrd="0" presId="urn:microsoft.com/office/officeart/2005/8/layout/hierarchy1"/>
    <dgm:cxn modelId="{796CC2A5-DC0B-4EDA-B99B-8F569AAFC7D5}" type="presParOf" srcId="{93C5B99D-7F01-4F8C-B039-93EA0356E9F2}" destId="{75F34C30-967F-4DEE-A16A-A5610FFEF9AC}" srcOrd="0" destOrd="0" presId="urn:microsoft.com/office/officeart/2005/8/layout/hierarchy1"/>
    <dgm:cxn modelId="{B89CC62E-B7C4-42BF-B12B-0E385AFF2FA3}" type="presParOf" srcId="{75F34C30-967F-4DEE-A16A-A5610FFEF9AC}" destId="{9F55F550-8226-424E-90F3-D728358978BF}" srcOrd="0" destOrd="0" presId="urn:microsoft.com/office/officeart/2005/8/layout/hierarchy1"/>
    <dgm:cxn modelId="{C6B67A69-AF50-49EF-8BC4-550799A39599}" type="presParOf" srcId="{75F34C30-967F-4DEE-A16A-A5610FFEF9AC}" destId="{D97DD9AF-9E9A-4F47-B7E5-BC5D94BEB33F}" srcOrd="1" destOrd="0" presId="urn:microsoft.com/office/officeart/2005/8/layout/hierarchy1"/>
    <dgm:cxn modelId="{CB34BA25-8371-402A-BE8A-C2414F19C57C}" type="presParOf" srcId="{93C5B99D-7F01-4F8C-B039-93EA0356E9F2}" destId="{62D024E7-99E3-4363-AEF0-C9DEC67D31B7}" srcOrd="1" destOrd="0" presId="urn:microsoft.com/office/officeart/2005/8/layout/hierarchy1"/>
    <dgm:cxn modelId="{8BF5745B-323D-4915-8BB1-134271DF8C30}" type="presParOf" srcId="{2FEC91E2-62C3-4FA9-B505-9581B9522D1C}" destId="{79FB9132-7351-4D6D-A072-81D05810E71A}" srcOrd="2" destOrd="0" presId="urn:microsoft.com/office/officeart/2005/8/layout/hierarchy1"/>
    <dgm:cxn modelId="{AA9F7DFF-5EB2-40DE-908F-B70C3C2DE9A8}" type="presParOf" srcId="{2FEC91E2-62C3-4FA9-B505-9581B9522D1C}" destId="{26136126-D0BE-46CA-847E-6F690E6DC42B}" srcOrd="3" destOrd="0" presId="urn:microsoft.com/office/officeart/2005/8/layout/hierarchy1"/>
    <dgm:cxn modelId="{0614F88D-CC6E-4308-94F3-0983C1C763BD}" type="presParOf" srcId="{26136126-D0BE-46CA-847E-6F690E6DC42B}" destId="{F1A63368-C1AE-4851-AD8B-2FCC6440FE37}" srcOrd="0" destOrd="0" presId="urn:microsoft.com/office/officeart/2005/8/layout/hierarchy1"/>
    <dgm:cxn modelId="{C673460F-F4E7-4A0E-B84A-EA410F39AB3A}" type="presParOf" srcId="{F1A63368-C1AE-4851-AD8B-2FCC6440FE37}" destId="{E0B4737E-65D2-490E-BC98-B36BC2421AF5}" srcOrd="0" destOrd="0" presId="urn:microsoft.com/office/officeart/2005/8/layout/hierarchy1"/>
    <dgm:cxn modelId="{568B1B88-5C39-4D7B-B648-D041944A12C2}" type="presParOf" srcId="{F1A63368-C1AE-4851-AD8B-2FCC6440FE37}" destId="{1BD572AD-9EFA-4865-BA02-D8E8A75A0F98}" srcOrd="1" destOrd="0" presId="urn:microsoft.com/office/officeart/2005/8/layout/hierarchy1"/>
    <dgm:cxn modelId="{CEBB3D21-E368-45BD-85BE-86B6751763CF}" type="presParOf" srcId="{26136126-D0BE-46CA-847E-6F690E6DC42B}" destId="{D3677F03-572D-4DD3-87AD-8A8AFB00321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0F51B8-7789-4342-BCA6-920041AF5364}" type="doc">
      <dgm:prSet loTypeId="urn:microsoft.com/office/officeart/2005/8/layout/arrow5" loCatId="relationship" qsTypeId="urn:microsoft.com/office/officeart/2005/8/quickstyle/simple1" qsCatId="simple" csTypeId="urn:microsoft.com/office/officeart/2005/8/colors/colorful3" csCatId="colorful" phldr="1"/>
      <dgm:spPr/>
      <dgm:t>
        <a:bodyPr/>
        <a:lstStyle/>
        <a:p>
          <a:pPr rtl="1"/>
          <a:endParaRPr lang="fa-IR"/>
        </a:p>
      </dgm:t>
    </dgm:pt>
    <dgm:pt modelId="{22F4F9AF-134F-4758-8709-59A65C2E36F5}">
      <dgm:prSet phldrT="[Text]"/>
      <dgm:spPr/>
      <dgm:t>
        <a:bodyPr/>
        <a:lstStyle/>
        <a:p>
          <a:pPr rtl="1"/>
          <a:r>
            <a:rPr lang="fa-IR" dirty="0" smtClean="0">
              <a:cs typeface="B Traffic" pitchFamily="2" charset="-78"/>
            </a:rPr>
            <a:t>اما آيه (شَهِدَ الله) استدلال بر وحدت خداست و (أو لَم يَكفِ بِرَبِّك... ) استدلال بر اصل وجود اوست.</a:t>
          </a:r>
          <a:endParaRPr lang="fa-IR" dirty="0">
            <a:cs typeface="B Traffic" pitchFamily="2" charset="-78"/>
          </a:endParaRPr>
        </a:p>
      </dgm:t>
    </dgm:pt>
    <dgm:pt modelId="{5F919189-9A4F-46F7-9FFC-785971682A25}" type="parTrans" cxnId="{ADF2A893-FCC5-4D72-B5F2-DAAA4C7CFF68}">
      <dgm:prSet/>
      <dgm:spPr/>
      <dgm:t>
        <a:bodyPr/>
        <a:lstStyle/>
        <a:p>
          <a:pPr rtl="1"/>
          <a:endParaRPr lang="fa-IR"/>
        </a:p>
      </dgm:t>
    </dgm:pt>
    <dgm:pt modelId="{C361A7C1-D35D-4576-B635-AC80CF7D8EDD}" type="sibTrans" cxnId="{ADF2A893-FCC5-4D72-B5F2-DAAA4C7CFF68}">
      <dgm:prSet/>
      <dgm:spPr/>
      <dgm:t>
        <a:bodyPr/>
        <a:lstStyle/>
        <a:p>
          <a:pPr rtl="1"/>
          <a:endParaRPr lang="fa-IR"/>
        </a:p>
      </dgm:t>
    </dgm:pt>
    <dgm:pt modelId="{0B486634-DB1B-4FE0-8F0F-564838EA3B57}">
      <dgm:prSet phldrT="[Text]" custT="1"/>
      <dgm:spPr/>
      <dgm:t>
        <a:bodyPr/>
        <a:lstStyle/>
        <a:p>
          <a:pPr rtl="1"/>
          <a:r>
            <a:rPr lang="fa-IR" sz="2800" dirty="0" smtClean="0">
              <a:cs typeface="B Traffic" pitchFamily="2" charset="-78"/>
            </a:rPr>
            <a:t>در هر دو از راه ذات خدا استدلال مي‏كنند؛</a:t>
          </a:r>
          <a:endParaRPr lang="fa-IR" sz="2800" dirty="0">
            <a:cs typeface="B Traffic" pitchFamily="2" charset="-78"/>
          </a:endParaRPr>
        </a:p>
      </dgm:t>
    </dgm:pt>
    <dgm:pt modelId="{C861D8C4-ADA7-48A3-B813-C6B19E8634DA}" type="parTrans" cxnId="{F8BDECC5-C544-4510-A269-73AD2F5F8865}">
      <dgm:prSet/>
      <dgm:spPr/>
      <dgm:t>
        <a:bodyPr/>
        <a:lstStyle/>
        <a:p>
          <a:pPr rtl="1"/>
          <a:endParaRPr lang="fa-IR"/>
        </a:p>
      </dgm:t>
    </dgm:pt>
    <dgm:pt modelId="{6A537354-5C67-4180-81BD-483A166A8E4B}" type="sibTrans" cxnId="{F8BDECC5-C544-4510-A269-73AD2F5F8865}">
      <dgm:prSet/>
      <dgm:spPr/>
      <dgm:t>
        <a:bodyPr/>
        <a:lstStyle/>
        <a:p>
          <a:pPr rtl="1"/>
          <a:endParaRPr lang="fa-IR"/>
        </a:p>
      </dgm:t>
    </dgm:pt>
    <dgm:pt modelId="{A7941692-9AEB-433A-BD24-A2C4616297FD}" type="pres">
      <dgm:prSet presAssocID="{540F51B8-7789-4342-BCA6-920041AF5364}" presName="diagram" presStyleCnt="0">
        <dgm:presLayoutVars>
          <dgm:dir/>
          <dgm:resizeHandles val="exact"/>
        </dgm:presLayoutVars>
      </dgm:prSet>
      <dgm:spPr/>
      <dgm:t>
        <a:bodyPr/>
        <a:lstStyle/>
        <a:p>
          <a:pPr rtl="1"/>
          <a:endParaRPr lang="fa-IR"/>
        </a:p>
      </dgm:t>
    </dgm:pt>
    <dgm:pt modelId="{3E8544B4-0A8B-4752-A3E9-6CCE064A8462}" type="pres">
      <dgm:prSet presAssocID="{22F4F9AF-134F-4758-8709-59A65C2E36F5}" presName="arrow" presStyleLbl="node1" presStyleIdx="0" presStyleCnt="2">
        <dgm:presLayoutVars>
          <dgm:bulletEnabled val="1"/>
        </dgm:presLayoutVars>
      </dgm:prSet>
      <dgm:spPr/>
      <dgm:t>
        <a:bodyPr/>
        <a:lstStyle/>
        <a:p>
          <a:pPr rtl="1"/>
          <a:endParaRPr lang="fa-IR"/>
        </a:p>
      </dgm:t>
    </dgm:pt>
    <dgm:pt modelId="{0917A50A-8109-489D-AD73-178C7E2D7AF5}" type="pres">
      <dgm:prSet presAssocID="{0B486634-DB1B-4FE0-8F0F-564838EA3B57}" presName="arrow" presStyleLbl="node1" presStyleIdx="1" presStyleCnt="2">
        <dgm:presLayoutVars>
          <dgm:bulletEnabled val="1"/>
        </dgm:presLayoutVars>
      </dgm:prSet>
      <dgm:spPr/>
      <dgm:t>
        <a:bodyPr/>
        <a:lstStyle/>
        <a:p>
          <a:pPr rtl="1"/>
          <a:endParaRPr lang="fa-IR"/>
        </a:p>
      </dgm:t>
    </dgm:pt>
  </dgm:ptLst>
  <dgm:cxnLst>
    <dgm:cxn modelId="{761BB77F-3770-4711-A7BD-667482264168}" type="presOf" srcId="{22F4F9AF-134F-4758-8709-59A65C2E36F5}" destId="{3E8544B4-0A8B-4752-A3E9-6CCE064A8462}" srcOrd="0" destOrd="0" presId="urn:microsoft.com/office/officeart/2005/8/layout/arrow5"/>
    <dgm:cxn modelId="{66FA6F45-737D-4DD3-A5B0-B53A2797A9A1}" type="presOf" srcId="{540F51B8-7789-4342-BCA6-920041AF5364}" destId="{A7941692-9AEB-433A-BD24-A2C4616297FD}" srcOrd="0" destOrd="0" presId="urn:microsoft.com/office/officeart/2005/8/layout/arrow5"/>
    <dgm:cxn modelId="{F8BDECC5-C544-4510-A269-73AD2F5F8865}" srcId="{540F51B8-7789-4342-BCA6-920041AF5364}" destId="{0B486634-DB1B-4FE0-8F0F-564838EA3B57}" srcOrd="1" destOrd="0" parTransId="{C861D8C4-ADA7-48A3-B813-C6B19E8634DA}" sibTransId="{6A537354-5C67-4180-81BD-483A166A8E4B}"/>
    <dgm:cxn modelId="{905E7498-DA4E-42B5-852F-70DED3144BE8}" type="presOf" srcId="{0B486634-DB1B-4FE0-8F0F-564838EA3B57}" destId="{0917A50A-8109-489D-AD73-178C7E2D7AF5}" srcOrd="0" destOrd="0" presId="urn:microsoft.com/office/officeart/2005/8/layout/arrow5"/>
    <dgm:cxn modelId="{ADF2A893-FCC5-4D72-B5F2-DAAA4C7CFF68}" srcId="{540F51B8-7789-4342-BCA6-920041AF5364}" destId="{22F4F9AF-134F-4758-8709-59A65C2E36F5}" srcOrd="0" destOrd="0" parTransId="{5F919189-9A4F-46F7-9FFC-785971682A25}" sibTransId="{C361A7C1-D35D-4576-B635-AC80CF7D8EDD}"/>
    <dgm:cxn modelId="{0DCA0C1D-EDCD-46E6-B987-D64A0CA7A61F}" type="presParOf" srcId="{A7941692-9AEB-433A-BD24-A2C4616297FD}" destId="{3E8544B4-0A8B-4752-A3E9-6CCE064A8462}" srcOrd="0" destOrd="0" presId="urn:microsoft.com/office/officeart/2005/8/layout/arrow5"/>
    <dgm:cxn modelId="{59707C9E-3333-4F93-A913-BD3E57CBB422}" type="presParOf" srcId="{A7941692-9AEB-433A-BD24-A2C4616297FD}" destId="{0917A50A-8109-489D-AD73-178C7E2D7AF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355AE4F4-94C5-4A1C-AD0C-20D25FFBC7E3}" type="datetimeFigureOut">
              <a:rPr lang="fa-IR" smtClean="0"/>
              <a:t>22/06/1436</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fa-IR" smtClean="0"/>
              <a:t>جامعه الزهرا قم/بختیاروند</a:t>
            </a: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68EBD034-3A2D-4889-9EC9-0878977B1DA3}" type="slidenum">
              <a:rPr lang="fa-IR" smtClean="0"/>
              <a:t>‹#›</a:t>
            </a:fld>
            <a:endParaRPr lang="fa-IR"/>
          </a:p>
        </p:txBody>
      </p:sp>
    </p:spTree>
    <p:extLst>
      <p:ext uri="{BB962C8B-B14F-4D97-AF65-F5344CB8AC3E}">
        <p14:creationId xmlns:p14="http://schemas.microsoft.com/office/powerpoint/2010/main" val="21944068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A7102B5-9A18-4B5D-AB3E-A60760E342C2}" type="datetimeFigureOut">
              <a:rPr lang="fa-IR" smtClean="0"/>
              <a:t>22/06/1436</a:t>
            </a:fld>
            <a:endParaRPr lang="fa-I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fa-IR" smtClean="0"/>
              <a:t>جامعه الزهرا قم/بختیاروند</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47EA683-4C61-44F1-ABCD-57A6E4906C4F}" type="slidenum">
              <a:rPr lang="fa-IR" smtClean="0"/>
              <a:t>‹#›</a:t>
            </a:fld>
            <a:endParaRPr lang="fa-IR"/>
          </a:p>
        </p:txBody>
      </p:sp>
    </p:spTree>
    <p:extLst>
      <p:ext uri="{BB962C8B-B14F-4D97-AF65-F5344CB8AC3E}">
        <p14:creationId xmlns:p14="http://schemas.microsoft.com/office/powerpoint/2010/main" val="2975826551"/>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D47EA683-4C61-44F1-ABCD-57A6E4906C4F}" type="slidenum">
              <a:rPr lang="fa-IR" smtClean="0"/>
              <a:t>1</a:t>
            </a:fld>
            <a:endParaRPr lang="fa-IR"/>
          </a:p>
        </p:txBody>
      </p:sp>
    </p:spTree>
    <p:extLst>
      <p:ext uri="{BB962C8B-B14F-4D97-AF65-F5344CB8AC3E}">
        <p14:creationId xmlns:p14="http://schemas.microsoft.com/office/powerpoint/2010/main" val="1744262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fa-IR"/>
          </a:p>
        </p:txBody>
      </p:sp>
      <p:sp>
        <p:nvSpPr>
          <p:cNvPr id="5" name="Slide Number Placeholder 4"/>
          <p:cNvSpPr>
            <a:spLocks noGrp="1"/>
          </p:cNvSpPr>
          <p:nvPr>
            <p:ph type="sldNum" sz="quarter" idx="11"/>
          </p:nvPr>
        </p:nvSpPr>
        <p:spPr/>
        <p:txBody>
          <a:bodyPr/>
          <a:lstStyle/>
          <a:p>
            <a:fld id="{D47EA683-4C61-44F1-ABCD-57A6E4906C4F}" type="slidenum">
              <a:rPr lang="fa-IR" smtClean="0"/>
              <a:t>7</a:t>
            </a:fld>
            <a:endParaRPr lang="fa-IR"/>
          </a:p>
        </p:txBody>
      </p:sp>
    </p:spTree>
    <p:extLst>
      <p:ext uri="{BB962C8B-B14F-4D97-AF65-F5344CB8AC3E}">
        <p14:creationId xmlns:p14="http://schemas.microsoft.com/office/powerpoint/2010/main" val="865716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D47EA683-4C61-44F1-ABCD-57A6E4906C4F}" type="slidenum">
              <a:rPr lang="fa-IR" smtClean="0"/>
              <a:t>20</a:t>
            </a:fld>
            <a:endParaRPr lang="fa-IR"/>
          </a:p>
        </p:txBody>
      </p:sp>
    </p:spTree>
    <p:extLst>
      <p:ext uri="{BB962C8B-B14F-4D97-AF65-F5344CB8AC3E}">
        <p14:creationId xmlns:p14="http://schemas.microsoft.com/office/powerpoint/2010/main" val="2696521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fa-IR" dirty="0" smtClean="0"/>
              <a:t>علم الیقین/عین القین/حق الیقین</a:t>
            </a:r>
            <a:endParaRPr lang="fa-IR" dirty="0"/>
          </a:p>
        </p:txBody>
      </p:sp>
      <p:sp>
        <p:nvSpPr>
          <p:cNvPr id="4" name="Slide Number Placeholder 3"/>
          <p:cNvSpPr>
            <a:spLocks noGrp="1"/>
          </p:cNvSpPr>
          <p:nvPr>
            <p:ph type="sldNum" sz="quarter" idx="10"/>
          </p:nvPr>
        </p:nvSpPr>
        <p:spPr/>
        <p:txBody>
          <a:bodyPr/>
          <a:lstStyle/>
          <a:p>
            <a:fld id="{D47EA683-4C61-44F1-ABCD-57A6E4906C4F}" type="slidenum">
              <a:rPr lang="fa-IR" smtClean="0"/>
              <a:t>70</a:t>
            </a:fld>
            <a:endParaRPr lang="fa-IR"/>
          </a:p>
        </p:txBody>
      </p:sp>
    </p:spTree>
    <p:extLst>
      <p:ext uri="{BB962C8B-B14F-4D97-AF65-F5344CB8AC3E}">
        <p14:creationId xmlns:p14="http://schemas.microsoft.com/office/powerpoint/2010/main" val="2158703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732C8C3-7F54-4B2B-854B-B087F4AA9878}" type="datetime8">
              <a:rPr lang="fa-IR" smtClean="0"/>
              <a:t>11 آوريل 15</a:t>
            </a:fld>
            <a:endParaRPr lang="fa-I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6" name="Slide Number Placeholder 5"/>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6122088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3063BC0-036A-4402-B0BE-BFBD71AA4FDA}" type="datetime8">
              <a:rPr lang="fa-IR" smtClean="0"/>
              <a:t>11 آوريل 15</a:t>
            </a:fld>
            <a:endParaRPr lang="fa-I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6" name="Slide Number Placeholder 5"/>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41418680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E318EEC-8467-461B-BAB3-AE2FE1CEC9F3}" type="datetime8">
              <a:rPr lang="fa-IR" smtClean="0"/>
              <a:t>11 آوريل 15</a:t>
            </a:fld>
            <a:endParaRPr lang="fa-I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6" name="Slide Number Placeholder 5"/>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22665611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8F1A27A-908B-4031-A843-E66449FDB7E3}" type="datetime8">
              <a:rPr lang="fa-IR" smtClean="0"/>
              <a:t>11 آوريل 15</a:t>
            </a:fld>
            <a:endParaRPr lang="fa-I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6" name="Slide Number Placeholder 5"/>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224961020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8F3DF2-A1A6-41F5-81E5-6723D5960DEB}" type="datetime8">
              <a:rPr lang="fa-IR" smtClean="0"/>
              <a:t>11 آوريل 15</a:t>
            </a:fld>
            <a:endParaRPr lang="fa-I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6" name="Slide Number Placeholder 5"/>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25449765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2A4A5EF-00BC-45B6-B8BC-0DB9753F56B5}" type="datetime8">
              <a:rPr lang="fa-IR" smtClean="0"/>
              <a:t>11 آوريل 15</a:t>
            </a:fld>
            <a:endParaRPr lang="fa-IR"/>
          </a:p>
        </p:txBody>
      </p:sp>
      <p:sp>
        <p:nvSpPr>
          <p:cNvPr id="6" name="Footer Placeholder 5"/>
          <p:cNvSpPr>
            <a:spLocks noGrp="1"/>
          </p:cNvSpPr>
          <p:nvPr>
            <p:ph type="ftr" sz="quarter" idx="11"/>
          </p:nvPr>
        </p:nvSpPr>
        <p:spPr/>
        <p:txBody>
          <a:bodyPr/>
          <a:lstStyle/>
          <a:p>
            <a:r>
              <a:rPr lang="fa-IR" smtClean="0"/>
              <a:t>تفسیر جامعه الزهرا قم/93</a:t>
            </a:r>
            <a:endParaRPr lang="fa-IR"/>
          </a:p>
        </p:txBody>
      </p:sp>
      <p:sp>
        <p:nvSpPr>
          <p:cNvPr id="7" name="Slide Number Placeholder 6"/>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10743001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EE05AF81-1EFD-4923-8CEA-8A2F2E6757D9}" type="datetime8">
              <a:rPr lang="fa-IR" smtClean="0"/>
              <a:t>11 آوريل 15</a:t>
            </a:fld>
            <a:endParaRPr lang="fa-IR"/>
          </a:p>
        </p:txBody>
      </p:sp>
      <p:sp>
        <p:nvSpPr>
          <p:cNvPr id="8" name="Footer Placeholder 7"/>
          <p:cNvSpPr>
            <a:spLocks noGrp="1"/>
          </p:cNvSpPr>
          <p:nvPr>
            <p:ph type="ftr" sz="quarter" idx="11"/>
          </p:nvPr>
        </p:nvSpPr>
        <p:spPr/>
        <p:txBody>
          <a:bodyPr/>
          <a:lstStyle/>
          <a:p>
            <a:r>
              <a:rPr lang="fa-IR" smtClean="0"/>
              <a:t>تفسیر جامعه الزهرا قم/93</a:t>
            </a:r>
            <a:endParaRPr lang="fa-IR"/>
          </a:p>
        </p:txBody>
      </p:sp>
      <p:sp>
        <p:nvSpPr>
          <p:cNvPr id="9" name="Slide Number Placeholder 8"/>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10956061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B3FEC23-ECA1-40C9-A5E3-E185200B33D1}" type="datetime8">
              <a:rPr lang="fa-IR" smtClean="0"/>
              <a:t>11 آوريل 15</a:t>
            </a:fld>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
        <p:nvSpPr>
          <p:cNvPr id="5" name="Slide Number Placeholder 4"/>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285916057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DA45F-DA0C-411D-966C-CD668F005B93}" type="datetime8">
              <a:rPr lang="fa-IR" smtClean="0"/>
              <a:t>11 آوريل 15</a:t>
            </a:fld>
            <a:endParaRPr lang="fa-IR"/>
          </a:p>
        </p:txBody>
      </p:sp>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
        <p:nvSpPr>
          <p:cNvPr id="4" name="Slide Number Placeholder 3"/>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20293757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073CE-6FCB-4C9A-8D99-CC8D33A1508D}" type="datetime8">
              <a:rPr lang="fa-IR" smtClean="0"/>
              <a:t>11 آوريل 15</a:t>
            </a:fld>
            <a:endParaRPr lang="fa-IR"/>
          </a:p>
        </p:txBody>
      </p:sp>
      <p:sp>
        <p:nvSpPr>
          <p:cNvPr id="6" name="Footer Placeholder 5"/>
          <p:cNvSpPr>
            <a:spLocks noGrp="1"/>
          </p:cNvSpPr>
          <p:nvPr>
            <p:ph type="ftr" sz="quarter" idx="11"/>
          </p:nvPr>
        </p:nvSpPr>
        <p:spPr/>
        <p:txBody>
          <a:bodyPr/>
          <a:lstStyle/>
          <a:p>
            <a:r>
              <a:rPr lang="fa-IR" smtClean="0"/>
              <a:t>تفسیر جامعه الزهرا قم/93</a:t>
            </a:r>
            <a:endParaRPr lang="fa-IR"/>
          </a:p>
        </p:txBody>
      </p:sp>
      <p:sp>
        <p:nvSpPr>
          <p:cNvPr id="7" name="Slide Number Placeholder 6"/>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382048812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3A9C3E-8D56-4B8A-93BC-7881A01E7A8C}" type="datetime8">
              <a:rPr lang="fa-IR" smtClean="0"/>
              <a:t>11 آوريل 15</a:t>
            </a:fld>
            <a:endParaRPr lang="fa-IR"/>
          </a:p>
        </p:txBody>
      </p:sp>
      <p:sp>
        <p:nvSpPr>
          <p:cNvPr id="6" name="Footer Placeholder 5"/>
          <p:cNvSpPr>
            <a:spLocks noGrp="1"/>
          </p:cNvSpPr>
          <p:nvPr>
            <p:ph type="ftr" sz="quarter" idx="11"/>
          </p:nvPr>
        </p:nvSpPr>
        <p:spPr/>
        <p:txBody>
          <a:bodyPr/>
          <a:lstStyle/>
          <a:p>
            <a:r>
              <a:rPr lang="fa-IR" smtClean="0"/>
              <a:t>تفسیر جامعه الزهرا قم/93</a:t>
            </a:r>
            <a:endParaRPr lang="fa-IR"/>
          </a:p>
        </p:txBody>
      </p:sp>
      <p:sp>
        <p:nvSpPr>
          <p:cNvPr id="7" name="Slide Number Placeholder 6"/>
          <p:cNvSpPr>
            <a:spLocks noGrp="1"/>
          </p:cNvSpPr>
          <p:nvPr>
            <p:ph type="sldNum" sz="quarter" idx="12"/>
          </p:nvPr>
        </p:nvSpPr>
        <p:spPr/>
        <p:txBody>
          <a:bodyPr/>
          <a:lstStyle/>
          <a:p>
            <a:fld id="{B2678853-1CB2-486B-A8D6-04E6BBD83554}" type="slidenum">
              <a:rPr lang="fa-IR" smtClean="0"/>
              <a:t>‹#›</a:t>
            </a:fld>
            <a:endParaRPr lang="fa-IR"/>
          </a:p>
        </p:txBody>
      </p:sp>
    </p:spTree>
    <p:extLst>
      <p:ext uri="{BB962C8B-B14F-4D97-AF65-F5344CB8AC3E}">
        <p14:creationId xmlns:p14="http://schemas.microsoft.com/office/powerpoint/2010/main" val="5350587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442C7A9-7C30-430B-81A7-B541E81A7822}" type="datetime8">
              <a:rPr lang="fa-IR" smtClean="0"/>
              <a:t>11 آوريل 15</a:t>
            </a:fld>
            <a:endParaRPr lang="fa-I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fa-IR" smtClean="0"/>
              <a:t>تفسیر جامعه الزهرا قم/93</a:t>
            </a:r>
            <a:endParaRPr lang="fa-IR"/>
          </a:p>
        </p:txBody>
      </p:sp>
      <p:sp>
        <p:nvSpPr>
          <p:cNvPr id="6" name="Slide Number Placeholder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2678853-1CB2-486B-A8D6-04E6BBD83554}" type="slidenum">
              <a:rPr lang="fa-IR" smtClean="0"/>
              <a:t>‹#›</a:t>
            </a:fld>
            <a:endParaRPr lang="fa-IR"/>
          </a:p>
        </p:txBody>
      </p:sp>
    </p:spTree>
    <p:extLst>
      <p:ext uri="{BB962C8B-B14F-4D97-AF65-F5344CB8AC3E}">
        <p14:creationId xmlns:p14="http://schemas.microsoft.com/office/powerpoint/2010/main" val="40712802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بسم الرحمن الرحیم</a:t>
            </a:r>
            <a:endParaRPr lang="fa-IR" dirty="0"/>
          </a:p>
        </p:txBody>
      </p:sp>
      <p:sp>
        <p:nvSpPr>
          <p:cNvPr id="3" name="Content Placeholder 2"/>
          <p:cNvSpPr>
            <a:spLocks noGrp="1"/>
          </p:cNvSpPr>
          <p:nvPr>
            <p:ph idx="1"/>
          </p:nvPr>
        </p:nvSpPr>
        <p:spPr/>
        <p:txBody>
          <a:bodyPr/>
          <a:lstStyle/>
          <a:p>
            <a:endParaRPr lang="fa-IR" dirty="0" smtClean="0"/>
          </a:p>
          <a:p>
            <a:pPr algn="ctr"/>
            <a:r>
              <a:rPr lang="fa-IR" dirty="0" smtClean="0"/>
              <a:t>تفسیر قرآن</a:t>
            </a:r>
          </a:p>
          <a:p>
            <a:pPr algn="ctr"/>
            <a:r>
              <a:rPr lang="fa-IR" dirty="0" smtClean="0"/>
              <a:t>جامعه </a:t>
            </a:r>
            <a:r>
              <a:rPr lang="fa-IR" smtClean="0"/>
              <a:t>الزهرا (سلام الله علیها) قم</a:t>
            </a:r>
            <a:endParaRPr lang="fa-IR" dirty="0" smtClean="0"/>
          </a:p>
          <a:p>
            <a:pPr algn="ctr"/>
            <a:r>
              <a:rPr lang="fa-IR" dirty="0" smtClean="0"/>
              <a:t>ترم دوم 93-94</a:t>
            </a:r>
          </a:p>
          <a:p>
            <a:pPr algn="ctr"/>
            <a:endParaRPr lang="fa-IR" dirty="0"/>
          </a:p>
          <a:p>
            <a:pPr algn="ctr"/>
            <a:r>
              <a:rPr lang="fa-IR" dirty="0" smtClean="0"/>
              <a:t>تفسیر آیه 18 سوره آل عمران در بیان استاد جوادی آملی</a:t>
            </a:r>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6699392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خلاصه مهم</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8648809"/>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4923529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نکته</a:t>
            </a:r>
            <a:endParaRPr lang="fa-IR"/>
          </a:p>
        </p:txBody>
      </p:sp>
      <p:sp>
        <p:nvSpPr>
          <p:cNvPr id="3" name="Content Placeholder 2"/>
          <p:cNvSpPr>
            <a:spLocks noGrp="1"/>
          </p:cNvSpPr>
          <p:nvPr>
            <p:ph idx="1"/>
          </p:nvPr>
        </p:nvSpPr>
        <p:spPr/>
        <p:txBody>
          <a:bodyPr>
            <a:normAutofit/>
          </a:bodyPr>
          <a:lstStyle/>
          <a:p>
            <a:pPr algn="just"/>
            <a:r>
              <a:rPr lang="fa-IR" smtClean="0"/>
              <a:t>هر چند استاد در بررسی لغوی «شهد» به معنای علم نیز اشاره کردند، اما در تفسیر آیه از اینکه در اینجا نیز شهد به معنای علم می تواند باشد یا نه، سخنی نگفتند و تنها به بررسی «شهد الله» به معنای گزارش از مشهود به می پردازند.</a:t>
            </a:r>
          </a:p>
          <a:p>
            <a:pPr algn="just"/>
            <a:r>
              <a:rPr lang="fa-IR" smtClean="0"/>
              <a:t>اگر «شهد الله» به معنای «علم الله» باشد ـ همان طور که برخی کتب لغت نیز گفته اندـ بیانش این گونه خواهد شد که خداوند نیز بر یگانگی خود علم دارد. پس اگر از وجود غیر خود آگاه بود، حتما به آن خبر می داد. (نیاز به توضیح بیشتر دارد).</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5113712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cs typeface="B Traffic" pitchFamily="2" charset="-78"/>
              </a:rPr>
              <a:t>ادراك حضوري يا گزارش از مشهود</a:t>
            </a:r>
            <a:endParaRPr lang="fa-IR" dirty="0">
              <a:cs typeface="B Traffic" pitchFamily="2" charset="-78"/>
            </a:endParaRPr>
          </a:p>
        </p:txBody>
      </p:sp>
      <p:sp>
        <p:nvSpPr>
          <p:cNvPr id="3" name="Content Placeholder 2"/>
          <p:cNvSpPr>
            <a:spLocks noGrp="1"/>
          </p:cNvSpPr>
          <p:nvPr>
            <p:ph idx="1"/>
          </p:nvPr>
        </p:nvSpPr>
        <p:spPr/>
        <p:txBody>
          <a:bodyPr>
            <a:normAutofit/>
          </a:bodyPr>
          <a:lstStyle/>
          <a:p>
            <a:pPr algn="just"/>
            <a:r>
              <a:rPr lang="fa-IR" dirty="0" smtClean="0">
                <a:cs typeface="B Traffic" pitchFamily="2" charset="-78"/>
              </a:rPr>
              <a:t>گذشت </a:t>
            </a:r>
            <a:r>
              <a:rPr lang="fa-IR" dirty="0">
                <a:cs typeface="B Traffic" pitchFamily="2" charset="-78"/>
              </a:rPr>
              <a:t>كه «شهد» هم به معناي ادراك حضوري و هم به معناي گزارش از مشهود است و هر دو معنا درباره ذات اقدس الهي آمده است: </a:t>
            </a:r>
            <a:endParaRPr lang="fa-IR" dirty="0" smtClean="0">
              <a:cs typeface="B Traffic" pitchFamily="2" charset="-78"/>
            </a:endParaRPr>
          </a:p>
          <a:p>
            <a:pPr algn="just"/>
            <a:r>
              <a:rPr lang="fa-IR" dirty="0" smtClean="0">
                <a:solidFill>
                  <a:srgbClr val="0070C0"/>
                </a:solidFill>
                <a:cs typeface="B Traffic" pitchFamily="2" charset="-78"/>
              </a:rPr>
              <a:t>ادراك </a:t>
            </a:r>
            <a:r>
              <a:rPr lang="fa-IR" dirty="0">
                <a:solidFill>
                  <a:srgbClr val="0070C0"/>
                </a:solidFill>
                <a:cs typeface="B Traffic" pitchFamily="2" charset="-78"/>
              </a:rPr>
              <a:t>حضوري مانند (وما تَكونُ في شَأنٍ وما تَتلوا مِنهُ مِن قُرْآنٍ </a:t>
            </a:r>
            <a:r>
              <a:rPr lang="fa-IR" dirty="0" smtClean="0">
                <a:solidFill>
                  <a:srgbClr val="0070C0"/>
                </a:solidFill>
                <a:cs typeface="B Traffic" pitchFamily="2" charset="-78"/>
              </a:rPr>
              <a:t>ولا تَعمَلونَ </a:t>
            </a:r>
            <a:r>
              <a:rPr lang="fa-IR" dirty="0">
                <a:solidFill>
                  <a:srgbClr val="0070C0"/>
                </a:solidFill>
                <a:cs typeface="B Traffic" pitchFamily="2" charset="-78"/>
              </a:rPr>
              <a:t>مِن عَمَلٍ إلاّكُنّا عَلَيكُم شُهوداً إذ تُفيضونَ فيه</a:t>
            </a:r>
            <a:r>
              <a:rPr lang="fa-IR" dirty="0" smtClean="0">
                <a:solidFill>
                  <a:srgbClr val="0070C0"/>
                </a:solidFill>
                <a:cs typeface="B Traffic" pitchFamily="2" charset="-78"/>
              </a:rPr>
              <a:t>)[یونس/61] </a:t>
            </a:r>
          </a:p>
          <a:p>
            <a:pPr algn="just"/>
            <a:r>
              <a:rPr lang="fa-IR" dirty="0" smtClean="0">
                <a:cs typeface="B Traffic" pitchFamily="2" charset="-78"/>
              </a:rPr>
              <a:t>و </a:t>
            </a:r>
            <a:r>
              <a:rPr lang="fa-IR" dirty="0">
                <a:cs typeface="B Traffic" pitchFamily="2" charset="-78"/>
              </a:rPr>
              <a:t>گزارش از واقعيت همچون (وأرسَلْناكَ لِلنّاسِ رَسولاً وكَفي بِاللهِ شَهيدا</a:t>
            </a:r>
            <a:r>
              <a:rPr lang="fa-IR" dirty="0" smtClean="0">
                <a:cs typeface="B Traffic" pitchFamily="2" charset="-78"/>
              </a:rPr>
              <a:t>) [نساء/79]؛ </a:t>
            </a:r>
            <a:r>
              <a:rPr lang="fa-IR" dirty="0">
                <a:cs typeface="B Traffic" pitchFamily="2" charset="-78"/>
              </a:rPr>
              <a:t>يعني خداوند شاهد كافي بر رسالت توست</a:t>
            </a:r>
            <a:r>
              <a:rPr lang="fa-IR" dirty="0" smtClean="0">
                <a:cs typeface="B Traffic" pitchFamily="2" charset="-78"/>
              </a:rPr>
              <a:t>.</a:t>
            </a:r>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5525054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raffic" pitchFamily="2" charset="-78"/>
              </a:rPr>
              <a:t>گونه‏هاي </a:t>
            </a:r>
            <a:r>
              <a:rPr lang="fa-IR" dirty="0" smtClean="0">
                <a:cs typeface="B Traffic" pitchFamily="2" charset="-78"/>
              </a:rPr>
              <a:t>شهادت</a:t>
            </a:r>
            <a:endParaRPr lang="fa-IR" dirty="0">
              <a:cs typeface="B Traffic" pitchFamily="2" charset="-78"/>
            </a:endParaRPr>
          </a:p>
        </p:txBody>
      </p:sp>
      <p:sp>
        <p:nvSpPr>
          <p:cNvPr id="3" name="Content Placeholder 2"/>
          <p:cNvSpPr>
            <a:spLocks noGrp="1"/>
          </p:cNvSpPr>
          <p:nvPr>
            <p:ph idx="1"/>
          </p:nvPr>
        </p:nvSpPr>
        <p:spPr/>
        <p:txBody>
          <a:bodyPr/>
          <a:lstStyle/>
          <a:p>
            <a:r>
              <a:rPr lang="fa-IR" dirty="0" smtClean="0">
                <a:cs typeface="B Traffic" pitchFamily="2" charset="-78"/>
              </a:rPr>
              <a:t>شهادت </a:t>
            </a:r>
            <a:r>
              <a:rPr lang="fa-IR" dirty="0">
                <a:cs typeface="B Traffic" pitchFamily="2" charset="-78"/>
              </a:rPr>
              <a:t>به معناي گزارش از مشهود، سه قسم است</a:t>
            </a:r>
            <a:r>
              <a:rPr lang="fa-IR" dirty="0" smtClean="0">
                <a:cs typeface="B Traffic" pitchFamily="2" charset="-78"/>
              </a:rPr>
              <a:t>:</a:t>
            </a:r>
            <a:endParaRPr lang="fa-IR" dirty="0">
              <a:cs typeface="B Traffic" pitchFamily="2" charset="-78"/>
            </a:endParaRPr>
          </a:p>
        </p:txBody>
      </p:sp>
      <p:graphicFrame>
        <p:nvGraphicFramePr>
          <p:cNvPr id="4" name="Diagram 3"/>
          <p:cNvGraphicFramePr/>
          <p:nvPr>
            <p:extLst>
              <p:ext uri="{D42A27DB-BD31-4B8C-83A1-F6EECF244321}">
                <p14:modId xmlns:p14="http://schemas.microsoft.com/office/powerpoint/2010/main" val="2560359867"/>
              </p:ext>
            </p:extLst>
          </p:nvPr>
        </p:nvGraphicFramePr>
        <p:xfrm>
          <a:off x="3143672" y="2348880"/>
          <a:ext cx="6096000" cy="3415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9582597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graphicEl>
                                              <a:dgm id="{A70463E3-48BD-44E9-BAC0-1F5DE9BA8E0D}"/>
                                            </p:graphicEl>
                                          </p:spTgt>
                                        </p:tgtEl>
                                        <p:attrNameLst>
                                          <p:attrName>style.visibility</p:attrName>
                                        </p:attrNameLst>
                                      </p:cBhvr>
                                      <p:to>
                                        <p:strVal val="visible"/>
                                      </p:to>
                                    </p:set>
                                    <p:animEffect transition="in" filter="circle(in)">
                                      <p:cBhvr>
                                        <p:cTn id="17" dur="2000"/>
                                        <p:tgtEl>
                                          <p:spTgt spid="4">
                                            <p:graphicEl>
                                              <a:dgm id="{A70463E3-48BD-44E9-BAC0-1F5DE9BA8E0D}"/>
                                            </p:graphic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4">
                                            <p:graphicEl>
                                              <a:dgm id="{9DCDCBAB-EAFC-43DE-85D0-B6931068107E}"/>
                                            </p:graphicEl>
                                          </p:spTgt>
                                        </p:tgtEl>
                                        <p:attrNameLst>
                                          <p:attrName>style.visibility</p:attrName>
                                        </p:attrNameLst>
                                      </p:cBhvr>
                                      <p:to>
                                        <p:strVal val="visible"/>
                                      </p:to>
                                    </p:set>
                                    <p:animEffect transition="in" filter="circle(in)">
                                      <p:cBhvr>
                                        <p:cTn id="20" dur="2000"/>
                                        <p:tgtEl>
                                          <p:spTgt spid="4">
                                            <p:graphicEl>
                                              <a:dgm id="{9DCDCBAB-EAFC-43DE-85D0-B6931068107E}"/>
                                            </p:graphic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4">
                                            <p:graphicEl>
                                              <a:dgm id="{28F9D58D-0824-4F9D-A43C-5C30DBD11502}"/>
                                            </p:graphicEl>
                                          </p:spTgt>
                                        </p:tgtEl>
                                        <p:attrNameLst>
                                          <p:attrName>style.visibility</p:attrName>
                                        </p:attrNameLst>
                                      </p:cBhvr>
                                      <p:to>
                                        <p:strVal val="visible"/>
                                      </p:to>
                                    </p:set>
                                    <p:animEffect transition="in" filter="circle(in)">
                                      <p:cBhvr>
                                        <p:cTn id="23" dur="2000"/>
                                        <p:tgtEl>
                                          <p:spTgt spid="4">
                                            <p:graphicEl>
                                              <a:dgm id="{28F9D58D-0824-4F9D-A43C-5C30DBD1150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4">
                                            <p:graphicEl>
                                              <a:dgm id="{59F9C22A-DD42-462A-9C67-90F7F1C198C6}"/>
                                            </p:graphicEl>
                                          </p:spTgt>
                                        </p:tgtEl>
                                        <p:attrNameLst>
                                          <p:attrName>style.visibility</p:attrName>
                                        </p:attrNameLst>
                                      </p:cBhvr>
                                      <p:to>
                                        <p:strVal val="visible"/>
                                      </p:to>
                                    </p:set>
                                    <p:animEffect transition="in" filter="circle(in)">
                                      <p:cBhvr>
                                        <p:cTn id="28" dur="2000"/>
                                        <p:tgtEl>
                                          <p:spTgt spid="4">
                                            <p:graphicEl>
                                              <a:dgm id="{59F9C22A-DD42-462A-9C67-90F7F1C198C6}"/>
                                            </p:graphic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4">
                                            <p:graphicEl>
                                              <a:dgm id="{6B135210-33DD-4E70-BDD4-D50F3611C459}"/>
                                            </p:graphicEl>
                                          </p:spTgt>
                                        </p:tgtEl>
                                        <p:attrNameLst>
                                          <p:attrName>style.visibility</p:attrName>
                                        </p:attrNameLst>
                                      </p:cBhvr>
                                      <p:to>
                                        <p:strVal val="visible"/>
                                      </p:to>
                                    </p:set>
                                    <p:animEffect transition="in" filter="circle(in)">
                                      <p:cBhvr>
                                        <p:cTn id="31" dur="2000"/>
                                        <p:tgtEl>
                                          <p:spTgt spid="4">
                                            <p:graphicEl>
                                              <a:dgm id="{6B135210-33DD-4E70-BDD4-D50F3611C459}"/>
                                            </p:graphicEl>
                                          </p:spTgt>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4">
                                            <p:graphicEl>
                                              <a:dgm id="{FDE7D528-112F-4CE9-81A6-1CADC252C918}"/>
                                            </p:graphicEl>
                                          </p:spTgt>
                                        </p:tgtEl>
                                        <p:attrNameLst>
                                          <p:attrName>style.visibility</p:attrName>
                                        </p:attrNameLst>
                                      </p:cBhvr>
                                      <p:to>
                                        <p:strVal val="visible"/>
                                      </p:to>
                                    </p:set>
                                    <p:animEffect transition="in" filter="circle(in)">
                                      <p:cBhvr>
                                        <p:cTn id="34" dur="2000"/>
                                        <p:tgtEl>
                                          <p:spTgt spid="4">
                                            <p:graphicEl>
                                              <a:dgm id="{FDE7D528-112F-4CE9-81A6-1CADC252C918}"/>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4">
                                            <p:graphicEl>
                                              <a:dgm id="{D501BF27-FA19-4F9D-85A2-AE4B12665AC7}"/>
                                            </p:graphicEl>
                                          </p:spTgt>
                                        </p:tgtEl>
                                        <p:attrNameLst>
                                          <p:attrName>style.visibility</p:attrName>
                                        </p:attrNameLst>
                                      </p:cBhvr>
                                      <p:to>
                                        <p:strVal val="visible"/>
                                      </p:to>
                                    </p:set>
                                    <p:animEffect transition="in" filter="circle(in)">
                                      <p:cBhvr>
                                        <p:cTn id="39" dur="2000"/>
                                        <p:tgtEl>
                                          <p:spTgt spid="4">
                                            <p:graphicEl>
                                              <a:dgm id="{D501BF27-FA19-4F9D-85A2-AE4B12665AC7}"/>
                                            </p:graphicEl>
                                          </p:spTgt>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4">
                                            <p:graphicEl>
                                              <a:dgm id="{ED25D1D1-D9DC-4C9E-9FFB-B458B6630112}"/>
                                            </p:graphicEl>
                                          </p:spTgt>
                                        </p:tgtEl>
                                        <p:attrNameLst>
                                          <p:attrName>style.visibility</p:attrName>
                                        </p:attrNameLst>
                                      </p:cBhvr>
                                      <p:to>
                                        <p:strVal val="visible"/>
                                      </p:to>
                                    </p:set>
                                    <p:animEffect transition="in" filter="circle(in)">
                                      <p:cBhvr>
                                        <p:cTn id="42" dur="2000"/>
                                        <p:tgtEl>
                                          <p:spTgt spid="4">
                                            <p:graphicEl>
                                              <a:dgm id="{ED25D1D1-D9DC-4C9E-9FFB-B458B663011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Traffic" pitchFamily="2" charset="-78"/>
              </a:rPr>
              <a:t>1. شهادت قولي: </a:t>
            </a:r>
          </a:p>
        </p:txBody>
      </p:sp>
      <p:sp>
        <p:nvSpPr>
          <p:cNvPr id="3" name="Content Placeholder 2"/>
          <p:cNvSpPr>
            <a:spLocks noGrp="1"/>
          </p:cNvSpPr>
          <p:nvPr>
            <p:ph idx="1"/>
          </p:nvPr>
        </p:nvSpPr>
        <p:spPr/>
        <p:txBody>
          <a:bodyPr/>
          <a:lstStyle/>
          <a:p>
            <a:pPr algn="just"/>
            <a:r>
              <a:rPr lang="fa-IR" dirty="0" smtClean="0"/>
              <a:t>همان </a:t>
            </a:r>
            <a:r>
              <a:rPr lang="fa-IR" dirty="0"/>
              <a:t>گزارش مشهود از طريق سخن گفتن است. آياتي مانند (إنَّكَ لَمِنَ المُرسَلين</a:t>
            </a:r>
            <a:r>
              <a:rPr lang="fa-IR" dirty="0" smtClean="0"/>
              <a:t>)[یس/3]، </a:t>
            </a:r>
            <a:r>
              <a:rPr lang="fa-IR" dirty="0"/>
              <a:t>(يا أيُّهَا النَّبِي... </a:t>
            </a:r>
            <a:r>
              <a:rPr lang="fa-IR" dirty="0" smtClean="0"/>
              <a:t>)[انفال/64] </a:t>
            </a:r>
            <a:r>
              <a:rPr lang="fa-IR" dirty="0"/>
              <a:t>و (يا أيُّهَا الرَّسول... </a:t>
            </a:r>
            <a:r>
              <a:rPr lang="fa-IR" dirty="0" smtClean="0"/>
              <a:t>)[مائده/67] </a:t>
            </a:r>
            <a:r>
              <a:rPr lang="fa-IR" dirty="0"/>
              <a:t>شهادت قولي خداي سبحان به نبوت و رسالت نبي اكرم‏(صلي الله عليه و آله و سلم)است.</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0865437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Traffic" pitchFamily="2" charset="-78"/>
              </a:rPr>
              <a:t>2. شهادت فعلي: </a:t>
            </a:r>
          </a:p>
        </p:txBody>
      </p:sp>
      <p:sp>
        <p:nvSpPr>
          <p:cNvPr id="3" name="Content Placeholder 2"/>
          <p:cNvSpPr>
            <a:spLocks noGrp="1"/>
          </p:cNvSpPr>
          <p:nvPr>
            <p:ph idx="1"/>
          </p:nvPr>
        </p:nvSpPr>
        <p:spPr/>
        <p:txBody>
          <a:bodyPr>
            <a:normAutofit lnSpcReduction="10000"/>
          </a:bodyPr>
          <a:lstStyle/>
          <a:p>
            <a:pPr algn="just"/>
            <a:r>
              <a:rPr lang="fa-IR" dirty="0" smtClean="0"/>
              <a:t>گزارش </a:t>
            </a:r>
            <a:r>
              <a:rPr lang="fa-IR" dirty="0"/>
              <a:t>مشهود از راه فعل است. </a:t>
            </a:r>
            <a:endParaRPr lang="fa-IR" dirty="0" smtClean="0"/>
          </a:p>
          <a:p>
            <a:pPr algn="just"/>
            <a:endParaRPr lang="en-US" dirty="0"/>
          </a:p>
          <a:p>
            <a:pPr algn="just"/>
            <a:r>
              <a:rPr lang="fa-IR" dirty="0"/>
              <a:t>دو </a:t>
            </a:r>
            <a:r>
              <a:rPr lang="fa-IR" dirty="0" smtClean="0"/>
              <a:t>مثال برای شهادت فعلی: </a:t>
            </a:r>
            <a:endParaRPr lang="en-US" dirty="0"/>
          </a:p>
          <a:p>
            <a:pPr algn="just"/>
            <a:r>
              <a:rPr lang="fa-IR" dirty="0"/>
              <a:t>الف: شهادت در آيه (ويَقولُ الَّذينَ كَفَروا لَستَ مُرسَلاً قُل كَفي بِاللهِ شَهيداً بَيني وبَينَكُم</a:t>
            </a:r>
            <a:r>
              <a:rPr lang="fa-IR" dirty="0" smtClean="0"/>
              <a:t>)[رعد/43] شهادت</a:t>
            </a:r>
            <a:r>
              <a:rPr lang="fa-IR" dirty="0"/>
              <a:t> </a:t>
            </a:r>
            <a:r>
              <a:rPr lang="fa-IR" dirty="0" smtClean="0"/>
              <a:t>فعلي </a:t>
            </a:r>
            <a:r>
              <a:rPr lang="fa-IR" dirty="0"/>
              <a:t>خداي متعالي به رسالت نبي گرامي اسلام‏(صلي الله عليه و آله و سلم</a:t>
            </a:r>
            <a:r>
              <a:rPr lang="fa-IR" dirty="0" smtClean="0"/>
              <a:t>) است</a:t>
            </a:r>
            <a:r>
              <a:rPr lang="fa-IR" dirty="0"/>
              <a:t>، زيرا در مقام احتجاج با منكران رسالت، استشهاد به قول خدا سودمند نيست، چون منكران رسالت مثلاً در قبال استشهاد پيامبر(صلي الله عليه و آله و سلم)به آيه (إنَّكَ لَمِنَ المُرسَلين</a:t>
            </a:r>
            <a:r>
              <a:rPr lang="fa-IR" dirty="0" smtClean="0"/>
              <a:t>)[یس/3] </a:t>
            </a:r>
            <a:r>
              <a:rPr lang="fa-IR" dirty="0"/>
              <a:t>پاسخ مي‏دهند كه اين سخن خدا نيست، پس تو پيامبر نيستي، در نتيجه احتجاج شكل نمي‏گيرد؛ </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364362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اما استشهاد به فعل خدا براي مقام احتجاج، تمام و حجت بالغ است؛ بدين معنا كه رسول خدا(صلي الله عليه و آله و سلم</a:t>
            </a:r>
            <a:r>
              <a:rPr lang="fa-IR" dirty="0" smtClean="0"/>
              <a:t>) بفرمايند </a:t>
            </a:r>
            <a:r>
              <a:rPr lang="fa-IR" dirty="0"/>
              <a:t>كه </a:t>
            </a:r>
            <a:r>
              <a:rPr lang="fa-IR" dirty="0">
                <a:solidFill>
                  <a:srgbClr val="0070C0"/>
                </a:solidFill>
              </a:rPr>
              <a:t>خدا بر پيامبري من شهادت داده است، چون كلام، كتاب و پيامش را به دست من سپرده است و اگر مي‏پنداريد كه اين كتاب و پيام خدا نيست، سوره‏اي مانند آن بياوريد: (فَأتوا بِسورَةٍ </a:t>
            </a:r>
            <a:r>
              <a:rPr lang="fa-IR" dirty="0" smtClean="0">
                <a:solidFill>
                  <a:srgbClr val="0070C0"/>
                </a:solidFill>
              </a:rPr>
              <a:t>مِن مِثلِه) [بقره/23</a:t>
            </a:r>
            <a:r>
              <a:rPr lang="fa-IR" dirty="0">
                <a:solidFill>
                  <a:srgbClr val="0070C0"/>
                </a:solidFill>
              </a:rPr>
              <a:t>] و چنانچه مي‏پذيريد كه قرآن پيام اوست، بايد پيامبري مرا هم بپذيريد.</a:t>
            </a:r>
            <a:endParaRPr lang="en-US" dirty="0">
              <a:solidFill>
                <a:srgbClr val="0070C0"/>
              </a:solidFill>
            </a:endParaRP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9760500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ب: شهادت در آيه شريفه (شَاهِدينَ عَلي أنفُسِهِم بِالكُفر</a:t>
            </a:r>
            <a:r>
              <a:rPr lang="fa-IR" dirty="0" smtClean="0"/>
              <a:t>) [</a:t>
            </a:r>
            <a:r>
              <a:rPr lang="fa-IR" dirty="0"/>
              <a:t>توبه/17] شهادت فعلي است؛ </a:t>
            </a:r>
            <a:r>
              <a:rPr lang="fa-IR" dirty="0">
                <a:solidFill>
                  <a:srgbClr val="0070C0"/>
                </a:solidFill>
              </a:rPr>
              <a:t>يعني سيره و اعمال برخي بر كفر آنان گواهي مي‏دهد، هرچند شهادت لفظي ندهند كه (إنّا كَفَرنا بِما اُرسِلتُم بِه)[ابراهیم/9]، زيرا با پرستش بت، به كفر خويش شهادت مي‏دهند.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1399974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raffic" pitchFamily="2" charset="-78"/>
              </a:rPr>
              <a:t>3. شهادت عيني: </a:t>
            </a:r>
            <a:endParaRPr lang="fa-IR" dirty="0">
              <a:cs typeface="B Traffic" pitchFamily="2" charset="-78"/>
            </a:endParaRPr>
          </a:p>
        </p:txBody>
      </p:sp>
      <p:sp>
        <p:nvSpPr>
          <p:cNvPr id="3" name="Content Placeholder 2"/>
          <p:cNvSpPr>
            <a:spLocks noGrp="1"/>
          </p:cNvSpPr>
          <p:nvPr>
            <p:ph idx="1"/>
          </p:nvPr>
        </p:nvSpPr>
        <p:spPr/>
        <p:txBody>
          <a:bodyPr>
            <a:normAutofit/>
          </a:bodyPr>
          <a:lstStyle/>
          <a:p>
            <a:pPr algn="just"/>
            <a:r>
              <a:rPr lang="fa-IR" dirty="0" smtClean="0">
                <a:cs typeface="B Traffic" pitchFamily="2" charset="-78"/>
              </a:rPr>
              <a:t>گزارش </a:t>
            </a:r>
            <a:r>
              <a:rPr lang="fa-IR" dirty="0">
                <a:cs typeface="B Traffic" pitchFamily="2" charset="-78"/>
              </a:rPr>
              <a:t>از مشهود با ذات وجود است نه گفتار يا كردار. گونه‏اي از شهادت اعضا و جوارح در قيامت، شهادت عيني است</a:t>
            </a:r>
            <a:r>
              <a:rPr lang="fa-IR" dirty="0" smtClean="0">
                <a:cs typeface="B Traffic" pitchFamily="2" charset="-78"/>
              </a:rPr>
              <a:t>.</a:t>
            </a:r>
          </a:p>
          <a:p>
            <a:pPr algn="just"/>
            <a:endParaRPr lang="en-US" dirty="0">
              <a:cs typeface="B Traffic" pitchFamily="2" charset="-78"/>
            </a:endParaRPr>
          </a:p>
          <a:p>
            <a:pPr marL="0" indent="0" algn="just">
              <a:buNone/>
            </a:pPr>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0867253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شهادت اعضاء و جوارح</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dirty="0" smtClean="0"/>
              <a:t>شهادت </a:t>
            </a:r>
            <a:r>
              <a:rPr lang="fa-IR" dirty="0"/>
              <a:t>اعضا و جوارح دوگونه است: </a:t>
            </a:r>
            <a:endParaRPr lang="fa-IR" dirty="0" smtClean="0"/>
          </a:p>
          <a:p>
            <a:pPr algn="just"/>
            <a:endParaRPr lang="fa-IR" dirty="0"/>
          </a:p>
          <a:p>
            <a:pPr algn="just">
              <a:buFont typeface="Wingdings" pitchFamily="2" charset="2"/>
              <a:buChar char="v"/>
            </a:pPr>
            <a:r>
              <a:rPr lang="fa-IR" dirty="0">
                <a:solidFill>
                  <a:srgbClr val="0070C0"/>
                </a:solidFill>
              </a:rPr>
              <a:t>قولي: (لِمَ شَهِدتُم عَلَينا قالوا أنطَقَنَا اللهُ الَّذي أنطَقَ كُلَّ شي‏ء)[فصلت/21]؛ </a:t>
            </a:r>
          </a:p>
          <a:p>
            <a:pPr algn="just">
              <a:buFont typeface="Wingdings" pitchFamily="2" charset="2"/>
              <a:buChar char="v"/>
            </a:pPr>
            <a:r>
              <a:rPr lang="fa-IR" dirty="0">
                <a:solidFill>
                  <a:srgbClr val="0070C0"/>
                </a:solidFill>
              </a:rPr>
              <a:t>عيني: (يَومَ يُنفَخُ فِي الصّورِ فَتَأتونَ أفواجا)[نباء/18] </a:t>
            </a:r>
            <a:endParaRPr lang="fa-IR" dirty="0" smtClean="0">
              <a:solidFill>
                <a:srgbClr val="0070C0"/>
              </a:solidFill>
            </a:endParaRPr>
          </a:p>
          <a:p>
            <a:pPr algn="just"/>
            <a:endParaRPr lang="fa-IR" dirty="0"/>
          </a:p>
          <a:p>
            <a:pPr algn="just"/>
            <a:r>
              <a:rPr lang="fa-IR" dirty="0"/>
              <a:t>ذيل اين آيه فريقين از رسول خدا(صلي الله عليه و آله و سلم) نقل كرده‏اند كه در قيامت عده‏اي به صورت حيوان محشور مي‏شوند؛ يعني تمامي هستي‏شان بر خُلق و خويشان شهادت مي‏دهد: اگر كسي به شكل سگ محشور شود، هستي‏اش شاهد درنده‏خويي اوست؛ چنانچه به صورت مور باشد، هستي وي شاهد طمّاع بودن وي است و اگر حيواني خزنده باشد، شخصيت حقيقي‏اش بدين‏گونه جلوه كرده است.</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14954128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رهآورد موحد بودن</a:t>
            </a:r>
            <a:endParaRPr lang="fa-IR"/>
          </a:p>
        </p:txBody>
      </p:sp>
      <p:sp>
        <p:nvSpPr>
          <p:cNvPr id="3" name="Content Placeholder 2"/>
          <p:cNvSpPr>
            <a:spLocks noGrp="1"/>
          </p:cNvSpPr>
          <p:nvPr>
            <p:ph idx="1"/>
          </p:nvPr>
        </p:nvSpPr>
        <p:spPr/>
        <p:txBody>
          <a:bodyPr>
            <a:normAutofit fontScale="92500" lnSpcReduction="20000"/>
          </a:bodyPr>
          <a:lstStyle/>
          <a:p>
            <a:pPr algn="just"/>
            <a:r>
              <a:rPr lang="fa-IR"/>
              <a:t>«ريشه همه فضايل و ره‏آوردهاي مثبت علمي و عملي توحيد است؛ چنان‏كه منشأ همه تباهيها و فسادها شرك و الحاد است. از توحيد جز خير نمي‏آيد و از شرك جز شرّ نمي‏خيزد، در دل موحد كه جاي اعتقاد به خداست، بذر فضايل و عقايد و رفتارهاي پاك و خوبيها رشد مي‏كند و همان‏گونه كه فضايل از بالا و رو به بالاست، موحد نيز از بالا و در طي صعود به بالاست و در سرزمين آتشين دل ملحد و مشرك هيچ بذري جز تلخي و زشتي و شرارت به بار نخواهد نشست.</a:t>
            </a:r>
            <a:endParaRPr lang="en-US"/>
          </a:p>
          <a:p>
            <a:pPr algn="just"/>
            <a:r>
              <a:rPr lang="fa-IR"/>
              <a:t>با توحيد است كه عقايد و اخلاق و رفتار جامعه انساني سامان مي‏يابد و بر بنيان محكمِ ايمان به مبدأ و معاد استوار مي‏گردد و بدون اين اصل، هيچ بنايي استوار نخواهد شد. با توحيدِ عاملْ كمبودهاي ديگر موحد جبران مي‏شود و با شركِ عاملْ هيچ عمل صالحي او را نجات نمي‏دهد؛ به همين جهت است كه بزرگ‏ترين ظلم انسان شرك محسوب شده است». </a:t>
            </a:r>
            <a:endParaRPr lang="en-US"/>
          </a:p>
          <a:p>
            <a:pPr algn="just"/>
            <a:r>
              <a:rPr lang="fa-IR"/>
              <a:t>عبدالله جوادی آملی، توحید در قرآن، ص 559.</a:t>
            </a:r>
            <a:endParaRPr lang="en-US"/>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1788380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Homa" pitchFamily="2" charset="-78"/>
              </a:rPr>
              <a:t>تطبیق انواع گزارش از مشهود بر شهود الهی</a:t>
            </a:r>
            <a:endParaRPr lang="fa-IR" dirty="0">
              <a:cs typeface="B Homa"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371686"/>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16139546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0BFA1619-9C9D-4419-85F2-8A9472E9612E}"/>
                                            </p:graphicEl>
                                          </p:spTgt>
                                        </p:tgtEl>
                                        <p:attrNameLst>
                                          <p:attrName>style.visibility</p:attrName>
                                        </p:attrNameLst>
                                      </p:cBhvr>
                                      <p:to>
                                        <p:strVal val="visible"/>
                                      </p:to>
                                    </p:set>
                                    <p:animEffect transition="in" filter="randombar(horizontal)">
                                      <p:cBhvr>
                                        <p:cTn id="12" dur="500"/>
                                        <p:tgtEl>
                                          <p:spTgt spid="4">
                                            <p:graphicEl>
                                              <a:dgm id="{0BFA1619-9C9D-4419-85F2-8A9472E9612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graphicEl>
                                              <a:dgm id="{F50AE990-EEA0-40C9-B7C8-F83598617E11}"/>
                                            </p:graphicEl>
                                          </p:spTgt>
                                        </p:tgtEl>
                                        <p:attrNameLst>
                                          <p:attrName>style.visibility</p:attrName>
                                        </p:attrNameLst>
                                      </p:cBhvr>
                                      <p:to>
                                        <p:strVal val="visible"/>
                                      </p:to>
                                    </p:set>
                                    <p:animEffect transition="in" filter="randombar(horizontal)">
                                      <p:cBhvr>
                                        <p:cTn id="17" dur="500"/>
                                        <p:tgtEl>
                                          <p:spTgt spid="4">
                                            <p:graphicEl>
                                              <a:dgm id="{F50AE990-EEA0-40C9-B7C8-F83598617E1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graphicEl>
                                              <a:dgm id="{2A34E86A-F1E6-4D3A-916E-59F27D7E986C}"/>
                                            </p:graphicEl>
                                          </p:spTgt>
                                        </p:tgtEl>
                                        <p:attrNameLst>
                                          <p:attrName>style.visibility</p:attrName>
                                        </p:attrNameLst>
                                      </p:cBhvr>
                                      <p:to>
                                        <p:strVal val="visible"/>
                                      </p:to>
                                    </p:set>
                                    <p:animEffect transition="in" filter="randombar(horizontal)">
                                      <p:cBhvr>
                                        <p:cTn id="22" dur="500"/>
                                        <p:tgtEl>
                                          <p:spTgt spid="4">
                                            <p:graphicEl>
                                              <a:dgm id="{2A34E86A-F1E6-4D3A-916E-59F27D7E986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graphicEl>
                                              <a:dgm id="{045B9888-EF2E-4EE7-A37F-FC87EDC6D914}"/>
                                            </p:graphicEl>
                                          </p:spTgt>
                                        </p:tgtEl>
                                        <p:attrNameLst>
                                          <p:attrName>style.visibility</p:attrName>
                                        </p:attrNameLst>
                                      </p:cBhvr>
                                      <p:to>
                                        <p:strVal val="visible"/>
                                      </p:to>
                                    </p:set>
                                    <p:animEffect transition="in" filter="randombar(horizontal)">
                                      <p:cBhvr>
                                        <p:cTn id="27" dur="500"/>
                                        <p:tgtEl>
                                          <p:spTgt spid="4">
                                            <p:graphicEl>
                                              <a:dgm id="{045B9888-EF2E-4EE7-A37F-FC87EDC6D91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smtClean="0"/>
          </a:p>
          <a:p>
            <a:endParaRPr lang="fa-IR"/>
          </a:p>
          <a:p>
            <a:pPr algn="ctr"/>
            <a:r>
              <a:rPr lang="fa-IR" sz="7200"/>
              <a:t>شهادت قولی</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4629249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Homa" pitchFamily="2" charset="-78"/>
              </a:rPr>
              <a:t>تبیین شهادت قولی</a:t>
            </a:r>
            <a:endParaRPr lang="fa-IR" dirty="0">
              <a:cs typeface="B Homa" pitchFamily="2" charset="-78"/>
            </a:endParaRPr>
          </a:p>
        </p:txBody>
      </p:sp>
      <p:sp>
        <p:nvSpPr>
          <p:cNvPr id="3" name="Content Placeholder 2"/>
          <p:cNvSpPr>
            <a:spLocks noGrp="1"/>
          </p:cNvSpPr>
          <p:nvPr>
            <p:ph idx="1"/>
          </p:nvPr>
        </p:nvSpPr>
        <p:spPr>
          <a:xfrm>
            <a:off x="1981200" y="2924944"/>
            <a:ext cx="8229600" cy="3933056"/>
          </a:xfrm>
        </p:spPr>
        <p:txBody>
          <a:bodyPr>
            <a:normAutofit/>
          </a:bodyPr>
          <a:lstStyle/>
          <a:p>
            <a:pPr algn="just"/>
            <a:endParaRPr lang="fa-IR" dirty="0">
              <a:cs typeface="B Traffic" pitchFamily="2" charset="-78"/>
            </a:endParaRPr>
          </a:p>
        </p:txBody>
      </p:sp>
      <p:sp>
        <p:nvSpPr>
          <p:cNvPr id="4" name="Rectangle 3"/>
          <p:cNvSpPr/>
          <p:nvPr/>
        </p:nvSpPr>
        <p:spPr>
          <a:xfrm>
            <a:off x="2086372" y="1895624"/>
            <a:ext cx="8064896" cy="144016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شهادت قولی خداوند مبتنی بر پذیرش اصل مبدء است نه توحید آن.</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66953280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ابتدا بايد بررسي كرد كه توحيد با شهادت قولي خداي سبحان در قرآن كريم ثابت مي‏شود يا نه. بايد گفت كه اگر فردي قرآن را سخن خدا بداند، مي‏تواند از تعبيرات قرآن مسئله شهادت را هم استنتاج كند، چون توحيد فرع نبوت و رسالت نيست، بلكه اصلْ اثبات مبدأ است و وحي و رسالت هم فرع بر اثبات مبدأ است نه فرع بر توحيد؛ و ممكن است توحيد مبدأ را از پيامبر فراگرفت؛ يعني بايد خدايي باشد تا فرستاده‏اي اعزام كند؛ امّا وحدانيت و شريك نداشتن از اوصاف حق تعالي است؛ اگر اصل مبدأ ثابت و نيز روشن گردد اين شخص پيام‏آور خداست و معجزه‏اي آورد، مي‏توان به استناد سخن او ثابت كرد كه خدا كفو و شريك ندارد، </a:t>
            </a:r>
          </a:p>
          <a:p>
            <a:pPr algn="just"/>
            <a:endParaRPr lang="fa-IR" dirty="0"/>
          </a:p>
        </p:txBody>
      </p:sp>
      <p:sp>
        <p:nvSpPr>
          <p:cNvPr id="4" name="Rectangle 3"/>
          <p:cNvSpPr/>
          <p:nvPr/>
        </p:nvSpPr>
        <p:spPr>
          <a:xfrm>
            <a:off x="1631504" y="6325852"/>
            <a:ext cx="1440160" cy="360040"/>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a:t>برای مطالعه</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9868779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dirty="0">
                <a:solidFill>
                  <a:schemeClr val="tx2"/>
                </a:solidFill>
              </a:rPr>
              <a:t>پس شهادت قولي را وقتي مي‏توان از آيه برداشت كرد كه بپذيريم وحي و رسالت فقط فرع اصل مبدأ است نه اوصاف مبدأ (توحيد)، </a:t>
            </a:r>
            <a:r>
              <a:rPr lang="fa-IR" dirty="0"/>
              <a:t>در نتيجه پيش از بحث از اوصاف توحيدي مبدأ مي‏توان اصل وحي و رسالت را ثابت كرد؛ آن گاه از آن دو، توحيد مبدأ را. حال اگر نبوت و رسالت فرع اثبات توحيد باشد، استفاده توحيد از شهادت قولي خداي سبحان (وحي)، متفرع بر اثبات توحيد مي‏شود كه اين دوري آشكار است.</a:t>
            </a:r>
            <a:endParaRPr lang="en-US" dirty="0"/>
          </a:p>
          <a:p>
            <a:pPr algn="just"/>
            <a:endParaRPr lang="fa-IR" dirty="0"/>
          </a:p>
        </p:txBody>
      </p:sp>
      <p:sp>
        <p:nvSpPr>
          <p:cNvPr id="4" name="Rectangle 3"/>
          <p:cNvSpPr/>
          <p:nvPr/>
        </p:nvSpPr>
        <p:spPr>
          <a:xfrm>
            <a:off x="1631504" y="6325852"/>
            <a:ext cx="1440160" cy="360040"/>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a:t>برای مطالعه</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8800045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شرایط پذیرش شهادت</a:t>
            </a:r>
            <a:endParaRPr lang="fa-IR" dirty="0">
              <a:cs typeface="B Homa" pitchFamily="2" charset="-78"/>
            </a:endParaRPr>
          </a:p>
        </p:txBody>
      </p:sp>
      <p:sp>
        <p:nvSpPr>
          <p:cNvPr id="3" name="Content Placeholder 2"/>
          <p:cNvSpPr>
            <a:spLocks noGrp="1"/>
          </p:cNvSpPr>
          <p:nvPr>
            <p:ph idx="1"/>
          </p:nvPr>
        </p:nvSpPr>
        <p:spPr/>
        <p:txBody>
          <a:bodyPr/>
          <a:lstStyle/>
          <a:p>
            <a:pPr algn="just"/>
            <a:r>
              <a:rPr lang="fa-IR" dirty="0">
                <a:cs typeface="B Traffic" pitchFamily="2" charset="-78"/>
              </a:rPr>
              <a:t>پذيرش شهادت در هر دادگاهي، در گرو اعتبار مستند شهادت و عدالت شاهد است و شهادت خداي سبحان بر وحدانيتش نيز چنين است</a:t>
            </a:r>
            <a:r>
              <a:rPr lang="fa-IR" dirty="0" smtClean="0">
                <a:cs typeface="B Traffic" pitchFamily="2" charset="-78"/>
              </a:rPr>
              <a:t>:</a:t>
            </a:r>
          </a:p>
          <a:p>
            <a:pPr algn="just">
              <a:buFont typeface="Wingdings" pitchFamily="2" charset="2"/>
              <a:buChar char="ü"/>
            </a:pPr>
            <a:r>
              <a:rPr lang="fa-IR" dirty="0" smtClean="0">
                <a:cs typeface="B Traffic" pitchFamily="2" charset="-78"/>
              </a:rPr>
              <a:t>مستند شهادت</a:t>
            </a:r>
          </a:p>
          <a:p>
            <a:pPr algn="just">
              <a:buFont typeface="Wingdings" pitchFamily="2" charset="2"/>
              <a:buChar char="ü"/>
            </a:pPr>
            <a:r>
              <a:rPr lang="fa-IR" dirty="0" smtClean="0">
                <a:cs typeface="B Traffic" pitchFamily="2" charset="-78"/>
              </a:rPr>
              <a:t>عدالت شاهد</a:t>
            </a:r>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721676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أ. مستند شهادت</a:t>
            </a:r>
            <a:endParaRPr lang="fa-IR" dirty="0">
              <a:cs typeface="B Homa" pitchFamily="2" charset="-78"/>
            </a:endParaRPr>
          </a:p>
        </p:txBody>
      </p:sp>
      <p:sp>
        <p:nvSpPr>
          <p:cNvPr id="3" name="Content Placeholder 2"/>
          <p:cNvSpPr>
            <a:spLocks noGrp="1"/>
          </p:cNvSpPr>
          <p:nvPr>
            <p:ph idx="1"/>
          </p:nvPr>
        </p:nvSpPr>
        <p:spPr>
          <a:xfrm>
            <a:off x="1991544" y="2780928"/>
            <a:ext cx="8229600" cy="3744416"/>
          </a:xfrm>
        </p:spPr>
        <p:txBody>
          <a:bodyPr>
            <a:normAutofit/>
          </a:bodyPr>
          <a:lstStyle/>
          <a:p>
            <a:pPr algn="just"/>
            <a:r>
              <a:rPr lang="fa-IR" dirty="0" smtClean="0">
                <a:cs typeface="B Traffic" pitchFamily="2" charset="-78"/>
              </a:rPr>
              <a:t>اِخبار </a:t>
            </a:r>
            <a:r>
              <a:rPr lang="fa-IR" dirty="0">
                <a:cs typeface="B Traffic" pitchFamily="2" charset="-78"/>
              </a:rPr>
              <a:t>از روي حدس (مانند فتوا و گزارش كارشناسان) شهادت نيست؛ ولي اگر براساس حسّ باشد، شهادت است. پيامبر اكرم‏(صلي الله عليه و آله و سلم</a:t>
            </a:r>
            <a:r>
              <a:rPr lang="fa-IR" dirty="0" smtClean="0">
                <a:cs typeface="B Traffic" pitchFamily="2" charset="-78"/>
              </a:rPr>
              <a:t>) به </a:t>
            </a:r>
            <a:r>
              <a:rPr lang="fa-IR" dirty="0">
                <a:cs typeface="B Traffic" pitchFamily="2" charset="-78"/>
              </a:rPr>
              <a:t>خورشيد اشاره كرد و فرمود كه اگر مطلبي مانند خورشيد براي تو روشن است، شهادت بده، وگرنه رها كن: علي مثلها فاشهد أو </a:t>
            </a:r>
            <a:r>
              <a:rPr lang="fa-IR" dirty="0" smtClean="0">
                <a:cs typeface="B Traffic" pitchFamily="2" charset="-78"/>
              </a:rPr>
              <a:t>دع ، </a:t>
            </a:r>
            <a:r>
              <a:rPr lang="fa-IR" dirty="0">
                <a:cs typeface="B Traffic" pitchFamily="2" charset="-78"/>
              </a:rPr>
              <a:t>پس شهادت بايد </a:t>
            </a:r>
            <a:r>
              <a:rPr lang="fa-IR" dirty="0" smtClean="0">
                <a:cs typeface="B Traffic" pitchFamily="2" charset="-78"/>
              </a:rPr>
              <a:t>بر پايه </a:t>
            </a:r>
            <a:r>
              <a:rPr lang="fa-IR" dirty="0">
                <a:cs typeface="B Traffic" pitchFamily="2" charset="-78"/>
              </a:rPr>
              <a:t>حسّ باشد نه حدس. </a:t>
            </a:r>
          </a:p>
        </p:txBody>
      </p:sp>
      <p:sp>
        <p:nvSpPr>
          <p:cNvPr id="4" name="Rectangle 3"/>
          <p:cNvSpPr/>
          <p:nvPr/>
        </p:nvSpPr>
        <p:spPr>
          <a:xfrm>
            <a:off x="2063552" y="1340768"/>
            <a:ext cx="7920880" cy="144016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مستند شهادت باید از روی حس باشد نه حدس.</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9981018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اگر چيزي روشن و مشهود باشد و گزارش كننده به استناد امري معروف و محسوس خبر دهد، كار او شهادت نام دارد؛ و از آنجا كه عدلِ عالَمْ روشن و محسوس است: (هَل تَري مِن فُطور) و خداي قائم به قسط مي‏فرمايد: (لاإلهَ إلاّهُو)، اين اِخبار حسّي و عيني است، در نتيجه شهادت نام دارد، پس ذات اقدس خداوندي به وحدانيت خويش شهادت داده است.</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9842947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ب: عدالت شاهد</a:t>
            </a:r>
            <a:endParaRPr lang="fa-IR" dirty="0">
              <a:cs typeface="B Homa" pitchFamily="2" charset="-78"/>
            </a:endParaRPr>
          </a:p>
        </p:txBody>
      </p:sp>
      <p:sp>
        <p:nvSpPr>
          <p:cNvPr id="3" name="Content Placeholder 2"/>
          <p:cNvSpPr>
            <a:spLocks noGrp="1"/>
          </p:cNvSpPr>
          <p:nvPr>
            <p:ph idx="1"/>
          </p:nvPr>
        </p:nvSpPr>
        <p:spPr/>
        <p:txBody>
          <a:bodyPr>
            <a:normAutofit/>
          </a:bodyPr>
          <a:lstStyle/>
          <a:p>
            <a:pPr algn="just"/>
            <a:r>
              <a:rPr lang="fa-IR" dirty="0" smtClean="0"/>
              <a:t>شاهد </a:t>
            </a:r>
            <a:r>
              <a:rPr lang="fa-IR" dirty="0"/>
              <a:t>بايد عادل باشد تا گزارش او پذيرفته شود، از اين‏رو در اين كريمه به عدالت شاهد نيز اشاره شده است: (قائِماً بِالقِسط). اين عبارت براي (الله) حال است و عامل آن (</a:t>
            </a:r>
            <a:r>
              <a:rPr lang="fa-IR"/>
              <a:t>شَهِد</a:t>
            </a:r>
            <a:r>
              <a:rPr lang="fa-IR" smtClean="0"/>
              <a:t>).</a:t>
            </a:r>
            <a:endParaRPr lang="en-US"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7853078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تبیین چگونگی پی بردن به عدالت خداوند</a:t>
            </a:r>
            <a:endParaRPr lang="fa-IR"/>
          </a:p>
        </p:txBody>
      </p:sp>
      <p:sp>
        <p:nvSpPr>
          <p:cNvPr id="3" name="Content Placeholder 2"/>
          <p:cNvSpPr>
            <a:spLocks noGrp="1"/>
          </p:cNvSpPr>
          <p:nvPr>
            <p:ph idx="1"/>
          </p:nvPr>
        </p:nvSpPr>
        <p:spPr/>
        <p:txBody>
          <a:bodyPr>
            <a:normAutofit fontScale="92500" lnSpcReduction="20000"/>
          </a:bodyPr>
          <a:lstStyle/>
          <a:p>
            <a:pPr algn="just"/>
            <a:r>
              <a:rPr lang="fa-IR" dirty="0"/>
              <a:t>براي تبيين چگونگي دلالت (قائِماً بِالقِسط) بر عدالت خداي شاهد، بهتر است راه‏هاي شناخت عادل شناسايي شود:</a:t>
            </a:r>
          </a:p>
          <a:p>
            <a:pPr algn="just"/>
            <a:r>
              <a:rPr lang="fa-IR" dirty="0"/>
              <a:t> گاه كسي به استناد تعديل ديگران عادل ناميده مي‏شود و زماني اعمال وي ما را به عدالت او رهنمون مي‏شود كه همان پي بردن از عدل به عادل است؛ همانند مسلماني كه در انجام دادن واجبات و پرهيز از محرمات كوتاهي نمي‏كند و كار او كه متن عدل است، دليل عدالتش هم هست.</a:t>
            </a:r>
          </a:p>
          <a:p>
            <a:pPr algn="just"/>
            <a:r>
              <a:rPr lang="fa-IR" dirty="0">
                <a:solidFill>
                  <a:srgbClr val="0070C0"/>
                </a:solidFill>
              </a:rPr>
              <a:t>اعتدال نظام هستي و انسجام و هماهنگي‏اش فعل خداست، كه عين عدل و نيز دليلي بر قيام به قسط و عادل بودن ذات پاك باري است، در نتيجه خداي عالَم آفرين، شرط شهادت يعني عدالت را دارد و گزارش عادلانه او از هر حقيقتي مسموع و مقبول است.</a:t>
            </a:r>
          </a:p>
          <a:p>
            <a:pPr algn="just"/>
            <a:r>
              <a:rPr lang="fa-IR" smtClean="0">
                <a:solidFill>
                  <a:srgbClr val="C00000"/>
                </a:solidFill>
              </a:rPr>
              <a:t>نتیجه: برپايه </a:t>
            </a:r>
            <a:r>
              <a:rPr lang="fa-IR" dirty="0">
                <a:solidFill>
                  <a:srgbClr val="C00000"/>
                </a:solidFill>
              </a:rPr>
              <a:t>اعتبار مستند شهادت خداي متعالي بر يگانگي خود و اثبات عدالت او مي‏توان شهادت را در اين آيه قولي دانست.</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09694715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raffic" pitchFamily="2" charset="-78"/>
              </a:rPr>
              <a:t>آیه 18 سوره آل عمران</a:t>
            </a:r>
            <a:endParaRPr lang="fa-IR" dirty="0">
              <a:cs typeface="B Traffic" pitchFamily="2" charset="-78"/>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ctr">
              <a:buNone/>
            </a:pPr>
            <a:endParaRPr lang="fa-IR" dirty="0">
              <a:cs typeface="B Davat" pitchFamily="2" charset="-78"/>
            </a:endParaRPr>
          </a:p>
          <a:p>
            <a:pPr algn="ctr"/>
            <a:endParaRPr lang="fa-IR" dirty="0" smtClean="0">
              <a:cs typeface="B Davat" pitchFamily="2" charset="-78"/>
            </a:endParaRPr>
          </a:p>
          <a:p>
            <a:pPr algn="ctr"/>
            <a:r>
              <a:rPr lang="fa-IR" sz="4000" dirty="0">
                <a:latin typeface="_PDMS_Saleem_QuranFont" pitchFamily="2" charset="-78"/>
                <a:cs typeface="B Davat" pitchFamily="2" charset="-78"/>
              </a:rPr>
              <a:t>شَهِدَ اللَّهُ أَنَّهُ لا إِلهَ إِلاَّ هُوَ وَ الْمَلائِكَةُ وَ أُولُوا الْعِلْمِ </a:t>
            </a:r>
          </a:p>
          <a:p>
            <a:pPr algn="ctr"/>
            <a:r>
              <a:rPr lang="fa-IR" sz="4000" dirty="0">
                <a:latin typeface="_PDMS_Saleem_QuranFont" pitchFamily="2" charset="-78"/>
                <a:cs typeface="B Davat" pitchFamily="2" charset="-78"/>
              </a:rPr>
              <a:t>قائِماً بِالْقِسْطِ لا إِلهَ إِلاَّ هُوَ الْعَزيزُ الْحَكيمُ </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7426290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cs typeface="B Homa" pitchFamily="2" charset="-78"/>
              </a:rPr>
              <a:t>نکته آیت الله جوادی: ناتمامی حصر آیه در شهادت قولی</a:t>
            </a:r>
          </a:p>
        </p:txBody>
      </p:sp>
      <p:sp>
        <p:nvSpPr>
          <p:cNvPr id="3" name="Content Placeholder 2"/>
          <p:cNvSpPr>
            <a:spLocks noGrp="1"/>
          </p:cNvSpPr>
          <p:nvPr>
            <p:ph idx="1"/>
          </p:nvPr>
        </p:nvSpPr>
        <p:spPr>
          <a:xfrm>
            <a:off x="609600" y="3212976"/>
            <a:ext cx="10972800" cy="2913188"/>
          </a:xfrm>
        </p:spPr>
        <p:txBody>
          <a:bodyPr>
            <a:normAutofit/>
          </a:bodyPr>
          <a:lstStyle/>
          <a:p>
            <a:pPr algn="just"/>
            <a:r>
              <a:rPr lang="fa-IR" dirty="0"/>
              <a:t>پذيرش شهادت قولي خدا بر وحدت خود، بر اثبات عدالت او استوار است و اثبات عدالت حق متعالي از راه بررسي اعتدال فعل اوست و اعتدال فعل خدا، افزون بر اينكه متن عدالت خداست، ثابت كننده شريك نداشتن وي هم هست، در نتيجه پيش از اينكه از طريق شهادت لفظي خدا به وحدت او پي ببريم، وحدتش را با عدل او ثابت كرده‏ايم و با اين بيان، ديگر به شهادت لفظي او نياز نخواهد بود.</a:t>
            </a:r>
          </a:p>
          <a:p>
            <a:pPr algn="just"/>
            <a:endParaRPr lang="fa-IR" dirty="0">
              <a:cs typeface="B Traffic" pitchFamily="2" charset="-78"/>
            </a:endParaRP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4" name="Rectangle 3"/>
          <p:cNvSpPr/>
          <p:nvPr/>
        </p:nvSpPr>
        <p:spPr>
          <a:xfrm>
            <a:off x="1919536" y="1556792"/>
            <a:ext cx="8136904" cy="136815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پيش از اينكه از طريق شهادت لفظي خدا به وحدت او پي ببريم، وحدتش را با عدل او ثابت كرده‏ايم و با اين بيان، ديگر به شهادت لفظي او نياز نخواهد بود.</a:t>
            </a:r>
          </a:p>
        </p:txBody>
      </p:sp>
    </p:spTree>
    <p:extLst>
      <p:ext uri="{BB962C8B-B14F-4D97-AF65-F5344CB8AC3E}">
        <p14:creationId xmlns:p14="http://schemas.microsoft.com/office/powerpoint/2010/main" val="39005612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a:cs typeface="B Homa" pitchFamily="2" charset="-78"/>
              </a:rPr>
              <a:t>چگونه فعل خداوند عدالت و توحید او را اثبات می کند؟</a:t>
            </a:r>
            <a:endParaRPr lang="fa-IR" sz="3200" dirty="0">
              <a:cs typeface="B Homa" pitchFamily="2" charset="-78"/>
            </a:endParaRPr>
          </a:p>
        </p:txBody>
      </p:sp>
      <p:sp>
        <p:nvSpPr>
          <p:cNvPr id="3" name="Content Placeholder 2"/>
          <p:cNvSpPr>
            <a:spLocks noGrp="1"/>
          </p:cNvSpPr>
          <p:nvPr>
            <p:ph idx="1"/>
          </p:nvPr>
        </p:nvSpPr>
        <p:spPr/>
        <p:txBody>
          <a:bodyPr>
            <a:normAutofit fontScale="85000" lnSpcReduction="20000"/>
          </a:bodyPr>
          <a:lstStyle/>
          <a:p>
            <a:pPr algn="just"/>
            <a:r>
              <a:rPr lang="fa-IR" dirty="0">
                <a:cs typeface="B Traffic" pitchFamily="2" charset="-78"/>
              </a:rPr>
              <a:t>آشفتگي و هرج و مرج مي‏تواند زاييده يكي از اين دو علت باشد: </a:t>
            </a:r>
            <a:endParaRPr lang="fa-IR" dirty="0" smtClean="0">
              <a:cs typeface="B Traffic" pitchFamily="2" charset="-78"/>
            </a:endParaRPr>
          </a:p>
          <a:p>
            <a:pPr algn="just"/>
            <a:r>
              <a:rPr lang="fa-IR" dirty="0" smtClean="0">
                <a:cs typeface="B Traffic" pitchFamily="2" charset="-78"/>
              </a:rPr>
              <a:t>1</a:t>
            </a:r>
            <a:r>
              <a:rPr lang="fa-IR" dirty="0">
                <a:cs typeface="B Traffic" pitchFamily="2" charset="-78"/>
              </a:rPr>
              <a:t>. وجود كارگردان‏هاي متعدد. 2. عادل نبودن كارگردان واحد، پس هماهنگي و اعتدال در صورتي ايجاد مي‏شود كه اوّلاً كارگردان چندتا نباشد و ثانياً كارگردان واحد، عادل باشد.</a:t>
            </a:r>
            <a:endParaRPr lang="en-US" dirty="0">
              <a:cs typeface="B Traffic" pitchFamily="2" charset="-78"/>
            </a:endParaRPr>
          </a:p>
          <a:p>
            <a:pPr algn="just"/>
            <a:r>
              <a:rPr lang="fa-IR" dirty="0">
                <a:cs typeface="B Traffic" pitchFamily="2" charset="-78"/>
              </a:rPr>
              <a:t>قرآن كريم، معتدل بودن جَهان را دليل «توحيد» مي‏داند</a:t>
            </a:r>
            <a:r>
              <a:rPr lang="fa-IR">
                <a:cs typeface="B Traffic" pitchFamily="2" charset="-78"/>
              </a:rPr>
              <a:t>: </a:t>
            </a:r>
            <a:endParaRPr lang="fa-IR" smtClean="0">
              <a:cs typeface="B Traffic" pitchFamily="2" charset="-78"/>
            </a:endParaRPr>
          </a:p>
          <a:p>
            <a:pPr algn="just"/>
            <a:r>
              <a:rPr lang="fa-IR" smtClean="0">
                <a:cs typeface="B Traffic" pitchFamily="2" charset="-78"/>
              </a:rPr>
              <a:t>(</a:t>
            </a:r>
            <a:r>
              <a:rPr lang="fa-IR" dirty="0">
                <a:cs typeface="B Traffic" pitchFamily="2" charset="-78"/>
              </a:rPr>
              <a:t>لَو كانَ فيهِما آلِهَةٌ إلاَّ اللهُ لَفَسَدَتا</a:t>
            </a:r>
            <a:r>
              <a:rPr lang="fa-IR" dirty="0" smtClean="0">
                <a:cs typeface="B Traffic" pitchFamily="2" charset="-78"/>
              </a:rPr>
              <a:t>)؛ </a:t>
            </a:r>
            <a:r>
              <a:rPr lang="fa-IR" dirty="0">
                <a:cs typeface="B Traffic" pitchFamily="2" charset="-78"/>
              </a:rPr>
              <a:t>(هَل تَري مِن فُطور  ثُمَّ ارجِعِ البَصَرَ كَرَّتَينِ يَنقَلِب إلَيكَ البَصَرُ خاسِئاً وهُوَ حَسير</a:t>
            </a:r>
            <a:r>
              <a:rPr lang="fa-IR" dirty="0" smtClean="0">
                <a:cs typeface="B Traffic" pitchFamily="2" charset="-78"/>
              </a:rPr>
              <a:t>). از </a:t>
            </a:r>
            <a:r>
              <a:rPr lang="fa-IR" dirty="0">
                <a:cs typeface="B Traffic" pitchFamily="2" charset="-78"/>
              </a:rPr>
              <a:t>پيوند اين دو آيه، يك قياس استثنايي جامع الاطراف به دست مي‏آيد: جمله (لَو كانَ فيهِما آلِهَةٌ إلاَّ الله) «مقدّم» و (لَفَسَدَتا) «تالي» است كه باطل است، زيرا فرمود: (هَل تَري مِن فُطور)، پس مقدّم نيز كه تعدّد الهه باشد، باطل است.</a:t>
            </a:r>
            <a:endParaRPr lang="en-US" dirty="0">
              <a:cs typeface="B Traffic" pitchFamily="2" charset="-78"/>
            </a:endParaRPr>
          </a:p>
          <a:p>
            <a:pPr algn="just"/>
            <a:r>
              <a:rPr lang="fa-IR" dirty="0">
                <a:cs typeface="B Traffic" pitchFamily="2" charset="-78"/>
              </a:rPr>
              <a:t>آري، اگر چند اِله بود، هر يك كار خود را انجام مي‏داد: (إذاً لَذَهَبَ كُلُّ إلهٍ بِما خَلَق</a:t>
            </a:r>
            <a:r>
              <a:rPr lang="fa-IR" dirty="0" smtClean="0">
                <a:cs typeface="B Traffic" pitchFamily="2" charset="-78"/>
              </a:rPr>
              <a:t>).</a:t>
            </a:r>
            <a:endParaRPr lang="en-US" dirty="0">
              <a:cs typeface="B Traffic" pitchFamily="2" charset="-78"/>
            </a:endParaRPr>
          </a:p>
          <a:p>
            <a:pPr algn="just"/>
            <a:r>
              <a:rPr lang="fa-IR" dirty="0">
                <a:cs typeface="B Traffic" pitchFamily="2" charset="-78"/>
              </a:rPr>
              <a:t>استاد، علامه طباطبايي كه به شهادت قولي خداي سبحان در اين آيه مي‏گرايد، اين مقدمه را لطيف مي‏داند.</a:t>
            </a:r>
            <a:endParaRPr lang="en-US" dirty="0">
              <a:cs typeface="B Traffic" pitchFamily="2" charset="-78"/>
            </a:endParaRPr>
          </a:p>
          <a:p>
            <a:pPr algn="just"/>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3817819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توجه شود .....</a:t>
            </a:r>
            <a:endParaRPr lang="fa-IR"/>
          </a:p>
        </p:txBody>
      </p:sp>
      <p:sp>
        <p:nvSpPr>
          <p:cNvPr id="3" name="Content Placeholder 2"/>
          <p:cNvSpPr>
            <a:spLocks noGrp="1"/>
          </p:cNvSpPr>
          <p:nvPr>
            <p:ph idx="1"/>
          </p:nvPr>
        </p:nvSpPr>
        <p:spPr/>
        <p:txBody>
          <a:bodyPr>
            <a:normAutofit/>
          </a:bodyPr>
          <a:lstStyle/>
          <a:p>
            <a:pPr algn="just"/>
            <a:r>
              <a:rPr lang="fa-IR" smtClean="0"/>
              <a:t>اين </a:t>
            </a:r>
            <a:r>
              <a:rPr lang="fa-IR"/>
              <a:t>مطلب، مستلزم رد احتمال شهادت قولي در آيه مورد بحث نيست، چون </a:t>
            </a:r>
            <a:r>
              <a:rPr lang="fa-IR" b="1" i="1" u="sng">
                <a:solidFill>
                  <a:srgbClr val="002060"/>
                </a:solidFill>
              </a:rPr>
              <a:t>پس از اثبات توحيد از راه برهان عقلي، شهادت لفظي مي‏تواند مؤيد آن به شمار آيد؛ </a:t>
            </a:r>
            <a:r>
              <a:rPr lang="fa-IR"/>
              <a:t>امّا مقتضي ناتمام بودنِ حصرِ آيه در اين وجه است، چون در صورت فعلي يا عيني دانستن شهادت خدا، اين آيه نه در حد مؤيد، بلكه بالاتر از آن، دليلي محكم بر توحيد حق است.</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6725176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نقد و نظر بر استدلال استاد</a:t>
            </a:r>
            <a:endParaRPr lang="fa-IR"/>
          </a:p>
        </p:txBody>
      </p:sp>
      <p:sp>
        <p:nvSpPr>
          <p:cNvPr id="3" name="Content Placeholder 2"/>
          <p:cNvSpPr>
            <a:spLocks noGrp="1"/>
          </p:cNvSpPr>
          <p:nvPr>
            <p:ph idx="1"/>
          </p:nvPr>
        </p:nvSpPr>
        <p:spPr/>
        <p:txBody>
          <a:bodyPr/>
          <a:lstStyle/>
          <a:p>
            <a:pPr algn="just"/>
            <a:r>
              <a:rPr lang="fa-IR" smtClean="0"/>
              <a:t>هر چند ما نیز می پذیریم که آیه نمی تواند حصر در شهادت قولی باشد، اما در بیان استاد اشکالاتی به نظر می رسد:</a:t>
            </a:r>
          </a:p>
          <a:p>
            <a:pPr algn="just"/>
            <a:r>
              <a:rPr lang="fa-IR" smtClean="0"/>
              <a:t>1. تبیین مقدمه اول ناقص و اجمالی است. عدل مفهومی انتزاعی است و عینیت خارجی ندارد. شهادت بر اینکه فردی دزدی کرده و یا دزد است دو شهادت مختلف است. اولی محسوس است، اما دومی می تواند حدسی و یا نتیجه مقدماتی محسوس باشد.</a:t>
            </a:r>
          </a:p>
          <a:p>
            <a:pPr algn="just"/>
            <a:r>
              <a:rPr lang="fa-IR" smtClean="0"/>
              <a:t>جواب: عدل جهان برگرفته از عدلی است که با جهان محسوس عینیت دارد. پس این عدل نیز محسوس است.</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165323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mtClean="0"/>
              <a:t>2. هر چند در مباحث فقهی یکی از شرائط شاهد، گزارش مبتنی بر حس می باشد، اما آیا این شرط در هر شهادت دادن و در هر علمی معتبر است؟ به نظر می رسد بین مباحث فقهی و غیر آن خلط شده است. به عبارت دیگر، نمی توان در غیر از مباحث فقهی، در همه جا فقط شهادت مبتنی بر حس را شرط دانست. بلکه در برخی موارد شهادت حجت است؛ هر چند مبتنی بر حس نباشد. (تحقیق کنید)</a:t>
            </a:r>
          </a:p>
          <a:p>
            <a:pPr algn="just"/>
            <a:r>
              <a:rPr lang="fa-IR" smtClean="0"/>
              <a:t>جواب احتمالی: این موارد را نمی توان شهادت نامید. بلکه اجتهاد و یا حدس هستند. </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9174462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smtClean="0"/>
          </a:p>
          <a:p>
            <a:pPr marL="0" indent="0">
              <a:buNone/>
            </a:pPr>
            <a:endParaRPr lang="fa-IR" smtClean="0"/>
          </a:p>
          <a:p>
            <a:pPr algn="ctr"/>
            <a:r>
              <a:rPr lang="fa-IR" sz="9600"/>
              <a:t>شهادت فعلی</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4599128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تبیین شهادت فعلی</a:t>
            </a:r>
            <a:endParaRPr lang="fa-IR" dirty="0">
              <a:cs typeface="B Homa" pitchFamily="2" charset="-78"/>
            </a:endParaRPr>
          </a:p>
        </p:txBody>
      </p:sp>
      <p:sp>
        <p:nvSpPr>
          <p:cNvPr id="3" name="Content Placeholder 2"/>
          <p:cNvSpPr>
            <a:spLocks noGrp="1"/>
          </p:cNvSpPr>
          <p:nvPr>
            <p:ph idx="1"/>
          </p:nvPr>
        </p:nvSpPr>
        <p:spPr/>
        <p:txBody>
          <a:bodyPr/>
          <a:lstStyle/>
          <a:p>
            <a:pPr algn="just"/>
            <a:r>
              <a:rPr lang="fa-IR" dirty="0"/>
              <a:t>هماهنگي فعل، شهادت فعلي بر وحدت فاعل است، همان‏طور كه ناهماهنگي آن نشان بي‏عدالتي يا تعدد فاعل است: (إذاً لَذَهَبَ كُلُّ إلهٍ بِما خَلَق</a:t>
            </a:r>
            <a:r>
              <a:rPr lang="fa-IR" dirty="0" smtClean="0"/>
              <a:t>).[مومنون/91] </a:t>
            </a:r>
            <a:r>
              <a:rPr lang="fa-IR" dirty="0"/>
              <a:t>شهادت فعلي يعني كار خدا به گونه‏اي است كه توحيد او را ثابت مي‏كند، زيرا هماهنگي عالَم كه فعل خداست، شاهدي بر وحدت فاعل و مدبر آن است</a:t>
            </a:r>
            <a:r>
              <a:rPr lang="fa-IR" dirty="0" smtClean="0"/>
              <a:t>.</a:t>
            </a:r>
          </a:p>
          <a:p>
            <a:pPr algn="just"/>
            <a:endParaRPr lang="en-US" dirty="0">
              <a:cs typeface="B Traffic" pitchFamily="2" charset="-78"/>
            </a:endParaRPr>
          </a:p>
          <a:p>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5669229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توضیح بیشتر برای فهم شهادت فعلی</a:t>
            </a:r>
            <a:endParaRPr lang="fa-IR"/>
          </a:p>
        </p:txBody>
      </p:sp>
      <p:sp>
        <p:nvSpPr>
          <p:cNvPr id="3" name="Content Placeholder 2"/>
          <p:cNvSpPr>
            <a:spLocks noGrp="1"/>
          </p:cNvSpPr>
          <p:nvPr>
            <p:ph idx="1"/>
          </p:nvPr>
        </p:nvSpPr>
        <p:spPr/>
        <p:txBody>
          <a:bodyPr/>
          <a:lstStyle/>
          <a:p>
            <a:pPr algn="ctr"/>
            <a:endParaRPr lang="fa-IR" smtClean="0"/>
          </a:p>
          <a:p>
            <a:pPr algn="ctr"/>
            <a:r>
              <a:rPr lang="fa-IR" smtClean="0"/>
              <a:t>آیا فعل خداوند دارای شهادت است؟</a:t>
            </a:r>
          </a:p>
          <a:p>
            <a:pPr algn="ctr"/>
            <a:r>
              <a:rPr lang="fa-IR" smtClean="0"/>
              <a:t>معنای ملکوت اشیاء در قرآن چیست؟</a:t>
            </a:r>
          </a:p>
          <a:p>
            <a:pPr algn="ctr"/>
            <a:r>
              <a:rPr lang="fa-IR" smtClean="0"/>
              <a:t>آیا ملکوت برای انسان ها قابل رؤیت است؟</a:t>
            </a:r>
          </a:p>
          <a:p>
            <a:pPr algn="ctr"/>
            <a:r>
              <a:rPr lang="fa-IR" smtClean="0"/>
              <a:t>مراد از کلمات الله چیست؟ مراد از اسماء الله چیست؟ جهان خلقت، گوینده و نشانگر چه هستند؟</a:t>
            </a:r>
          </a:p>
          <a:p>
            <a:pPr algn="ctr"/>
            <a:endParaRPr lang="fa-IR"/>
          </a:p>
          <a:p>
            <a:pPr algn="ctr"/>
            <a:endParaRPr lang="fa-IR" smtClean="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2973486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ملکوت در آیات قرآن</a:t>
            </a:r>
            <a:endParaRPr lang="fa-IR"/>
          </a:p>
        </p:txBody>
      </p:sp>
      <p:sp>
        <p:nvSpPr>
          <p:cNvPr id="3" name="Content Placeholder 2"/>
          <p:cNvSpPr>
            <a:spLocks noGrp="1"/>
          </p:cNvSpPr>
          <p:nvPr>
            <p:ph idx="1"/>
          </p:nvPr>
        </p:nvSpPr>
        <p:spPr/>
        <p:txBody>
          <a:bodyPr>
            <a:normAutofit/>
          </a:bodyPr>
          <a:lstStyle/>
          <a:p>
            <a:pPr algn="ctr"/>
            <a:r>
              <a:rPr lang="fa-IR" b="1" i="1"/>
              <a:t>کلمه ملکوت 4 بار در قرآن تکرار شده است</a:t>
            </a:r>
            <a:r>
              <a:rPr lang="fa-IR" b="1" i="1" smtClean="0"/>
              <a:t>:</a:t>
            </a:r>
          </a:p>
          <a:p>
            <a:pPr algn="just"/>
            <a:endParaRPr lang="fa-IR"/>
          </a:p>
          <a:p>
            <a:pPr algn="just"/>
            <a:r>
              <a:rPr lang="fa-IR" smtClean="0"/>
              <a:t>(</a:t>
            </a:r>
            <a:r>
              <a:rPr lang="fa-IR"/>
              <a:t>6) الأنعام : 75 وَ كَذلِكَ نُري إِبْراهيمَ مَلَكُوتَ السَّماواتِ وَ الْأَرْضِ وَ لِيَكُونَ مِنَ الْمُوقِنينَ‏</a:t>
            </a:r>
          </a:p>
          <a:p>
            <a:pPr algn="just"/>
            <a:r>
              <a:rPr lang="fa-IR"/>
              <a:t>(7) الأعراف : 185 أَ وَ لَمْ يَنْظُرُوا في‏ مَلَكُوتِ السَّماواتِ وَ الْأَرْضِ وَ ما خَلَقَ اللَّهُ مِنْ شَيْ‏ءٍ وَ أَنْ عَسى‏ أَنْ يَكُونَ قَدِ اقْتَرَبَ أَجَلُهُمْ فَبِأَيِّ حَديثٍ بَعْدَهُ يُؤْمِنُونَ‏</a:t>
            </a:r>
          </a:p>
          <a:p>
            <a:pPr algn="just"/>
            <a:r>
              <a:rPr lang="fa-IR"/>
              <a:t>(23) المؤمنون : 88 قُلْ مَنْ بِيَدِهِ مَلَكُوتُ كُلِّ شَيْ‏ءٍ وَ هُوَ يُجيرُ وَ لا يُجارُ عَلَيْهِ إِنْ كُنْتُمْ تَعْلَمُونَ‏</a:t>
            </a:r>
          </a:p>
          <a:p>
            <a:pPr algn="just"/>
            <a:r>
              <a:rPr lang="fa-IR"/>
              <a:t>(36) يس : 83 فَسُبْحانَ الَّذي بِيَدِهِ مَلَكُوتُ كُلِّ شَيْ‏ءٍ وَ إِلَيْهِ تُرْجَعُون‏</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3660100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معنای ملکوت در نظر علامه طباطبائی</a:t>
            </a:r>
            <a:endParaRPr lang="fa-IR"/>
          </a:p>
        </p:txBody>
      </p:sp>
      <p:sp>
        <p:nvSpPr>
          <p:cNvPr id="3" name="Content Placeholder 2"/>
          <p:cNvSpPr>
            <a:spLocks noGrp="1"/>
          </p:cNvSpPr>
          <p:nvPr>
            <p:ph idx="1"/>
          </p:nvPr>
        </p:nvSpPr>
        <p:spPr/>
        <p:txBody>
          <a:bodyPr>
            <a:normAutofit fontScale="92500" lnSpcReduction="20000"/>
          </a:bodyPr>
          <a:lstStyle/>
          <a:p>
            <a:pPr algn="just"/>
            <a:r>
              <a:rPr lang="fa-IR"/>
              <a:t>[" ملكوت" همان وجود اشياء است به لحاظ انتسابشان به خدا و رؤيت ملكوت به معناى ديدن خدا است با ديدن اشياء و موجودات‏]</a:t>
            </a:r>
            <a:endParaRPr lang="en-US"/>
          </a:p>
          <a:p>
            <a:pPr algn="just"/>
            <a:r>
              <a:rPr lang="fa-IR"/>
              <a:t>آيه شريفه‏" إِنَّما أَمْرُهُ إِذا أَرادَ شَيْئاً أَنْ يَقُولَ لَهُ كُنْ فَيَكُونُ، فَسُبْحانَ الَّذِي بِيَدِهِ مَلَكُوتُ كُلِّ شَيْ‏ءٍ" «سوره يس آيه 83» نيز به همين معنا تفسير مى‏شود، زيرا آيه دوم بيان مى‏كند كه ملكوت هر چيزى، همان كلمه" كن" است كه خداى سبحان مى‏گويد، و گفتن او عين فعل و ايجاد او است، پس معلوم شد كه ملكوت همان وجود اشياء است، از جهت انتسابى كه به خداى سبحان داشته و قيامى كه به ذات او دارند، و معلوم است كه چنين امرى قابل شركت نبوده و ممكن نيست چيز ديگرى با خداوند، در آن شركت داشته باشد، و بنا بر اين، نظر در ملكوت اشياء به طور قطع آدمى را به توحيد هدايت مى‏كند، هم چنان كه فرمود:</a:t>
            </a:r>
            <a:endParaRPr lang="en-US"/>
          </a:p>
          <a:p>
            <a:pPr algn="just"/>
            <a:r>
              <a:rPr lang="fa-IR"/>
              <a:t>" أَ وَ لَمْ يَنْظُرُوا فِي مَلَكُوتِ السَّماواتِ وَ الْأَرْضِ وَ ما خَلَقَ اللَّهُ مِنْ شَيْ‏ءٍ وَ أَنْ عَسى‏ أَنْ يَكُونَ قَدِ اقْتَرَبَ أَجَلُهُمْ فَبِأَيِّ حَدِيثٍ بَعْدَهُ يُؤْمِنُونَ" «سوره اعراف آيه 185</a:t>
            </a:r>
            <a:r>
              <a:rPr lang="fa-IR" smtClean="0"/>
              <a:t>»...</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051247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Traffic" pitchFamily="2" charset="-78"/>
              </a:rPr>
              <a:t>انتظار می رود دانش پژوه بعد از پایان درس:</a:t>
            </a:r>
            <a:endParaRPr lang="fa-IR" dirty="0">
              <a:cs typeface="B Traffic" pitchFamily="2" charset="-78"/>
            </a:endParaRPr>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fa-IR" dirty="0" smtClean="0">
                <a:cs typeface="B Badr" pitchFamily="2" charset="-78"/>
              </a:rPr>
              <a:t>با واژگان آیه آشنا شود.</a:t>
            </a:r>
          </a:p>
          <a:p>
            <a:pPr marL="514350" indent="-514350" algn="just">
              <a:buFont typeface="+mj-lt"/>
              <a:buAutoNum type="arabicPeriod"/>
            </a:pPr>
            <a:r>
              <a:rPr lang="fa-IR" dirty="0" smtClean="0">
                <a:cs typeface="B Badr" pitchFamily="2" charset="-78"/>
              </a:rPr>
              <a:t>سخن اصلی </a:t>
            </a:r>
            <a:r>
              <a:rPr lang="fa-IR" smtClean="0">
                <a:cs typeface="B Badr" pitchFamily="2" charset="-78"/>
              </a:rPr>
              <a:t>و مراد آیه </a:t>
            </a:r>
            <a:r>
              <a:rPr lang="fa-IR" dirty="0" smtClean="0">
                <a:cs typeface="B Badr" pitchFamily="2" charset="-78"/>
              </a:rPr>
              <a:t>را درک کند.</a:t>
            </a:r>
          </a:p>
          <a:p>
            <a:pPr marL="514350" indent="-514350" algn="just">
              <a:buFont typeface="+mj-lt"/>
              <a:buAutoNum type="arabicPeriod"/>
            </a:pPr>
            <a:r>
              <a:rPr lang="fa-IR" dirty="0" smtClean="0">
                <a:cs typeface="B Badr" pitchFamily="2" charset="-78"/>
              </a:rPr>
              <a:t>معنای شهود و انواع آن را بداند.</a:t>
            </a:r>
          </a:p>
          <a:p>
            <a:pPr marL="514350" indent="-514350" algn="just">
              <a:buFont typeface="+mj-lt"/>
              <a:buAutoNum type="arabicPeriod"/>
            </a:pPr>
            <a:r>
              <a:rPr lang="fa-IR" dirty="0" smtClean="0">
                <a:cs typeface="B Badr" pitchFamily="2" charset="-78"/>
              </a:rPr>
              <a:t>بتواند معنای جمله «لا اله الا هو» را بیان کند.</a:t>
            </a:r>
          </a:p>
          <a:p>
            <a:pPr marL="514350" indent="-514350" algn="just">
              <a:buFont typeface="+mj-lt"/>
              <a:buAutoNum type="arabicPeriod"/>
            </a:pPr>
            <a:r>
              <a:rPr lang="fa-IR" dirty="0" smtClean="0">
                <a:cs typeface="B Badr" pitchFamily="2" charset="-78"/>
              </a:rPr>
              <a:t>تمایز بین شهادت خداوند، فرشتگان و عالمان را بگوید.</a:t>
            </a:r>
          </a:p>
          <a:p>
            <a:pPr marL="514350" indent="-514350" algn="just">
              <a:buFont typeface="+mj-lt"/>
              <a:buAutoNum type="arabicPeriod"/>
            </a:pPr>
            <a:r>
              <a:rPr lang="fa-IR" dirty="0" smtClean="0">
                <a:cs typeface="B Badr" pitchFamily="2" charset="-78"/>
              </a:rPr>
              <a:t>دلیل تکرار یگانگی خداوند در آیه را آگاه شود.</a:t>
            </a:r>
          </a:p>
          <a:p>
            <a:pPr marL="514350" indent="-514350" algn="just">
              <a:buFont typeface="+mj-lt"/>
              <a:buAutoNum type="arabicPeriod"/>
            </a:pPr>
            <a:r>
              <a:rPr lang="fa-IR" dirty="0" smtClean="0">
                <a:cs typeface="B Badr" pitchFamily="2" charset="-78"/>
              </a:rPr>
              <a:t>معنای عزت و حکمت، و نقش آنها در آیه شریفه را بیان کند.</a:t>
            </a:r>
          </a:p>
          <a:p>
            <a:pPr marL="514350" indent="-514350" algn="just">
              <a:buFont typeface="+mj-lt"/>
              <a:buAutoNum type="arabicPeriod"/>
            </a:pPr>
            <a:endParaRPr lang="fa-IR" dirty="0" smtClean="0">
              <a:cs typeface="B Badr"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6673586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
            <a:r>
              <a:rPr lang="fa-IR"/>
              <a:t>با در نظر گرفتن اين مطالب، اگر در جمله‏" وَ كَذلِكَ نُرِي إِبْراهِيمَ مَلَكُوتَ السَّماواتِ وَ الْأَرْضِ ..." و همچنين ساير آيات مربوط به آن دقت شود، به خوبى معلوم مى‏شود كه منظور از نشان دادن ملكوت آسمان و زمين، </a:t>
            </a:r>
            <a:r>
              <a:rPr lang="fa-IR" b="1"/>
              <a:t>به خاطر آن است كه خداوند خود را به ابراهيم نشان دهد منتهى از طريق مشاهده اشياء، و از جهت استنادى كه اشياء به وى دارند، زيرا، وقتى كه اين استناد قابل شركت نبود، هر كسى كه به موجودات عالم نظر كند، بى درنگ حكم مى‏كند به اينكه هيچيك از اين موجودات، مربى ديگران و مدبر نظام جارى در آنها نيست، </a:t>
            </a:r>
            <a:r>
              <a:rPr lang="fa-IR"/>
              <a:t>پس اين بت‏ها مجسمه‏هايى هستند كه دست بشر آنها را تراشيده و بدون اينكه در اين باره از ناحيه خداوند دستورى داشته باشند، اسم خدايى را بر آنها نهاده‏اند، غافل از اينكه معقول نيست دست پرورده انسان مربى و مالك خود او باشد، همچنين قابل پذيرش نيست كه اجرام آسمانى، ستاره، ماه و خورشيد مالك و مدبر تكوينى عالم باشند، در حالى كه خودشان داراى تحول و طلوع و </a:t>
            </a:r>
            <a:r>
              <a:rPr lang="fa-IR" smtClean="0"/>
              <a:t>غروبند....(پایان نقل از المیزان ج 7 ص244)</a:t>
            </a:r>
            <a:endParaRPr lang="fa-IR"/>
          </a:p>
          <a:p>
            <a:pPr algn="just"/>
            <a:endParaRPr lang="fa-IR"/>
          </a:p>
        </p:txBody>
      </p:sp>
      <p:sp>
        <p:nvSpPr>
          <p:cNvPr id="2" name="Footer Placeholder 1"/>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5914710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چند نکته از علامه جوادی در آیه 75 انعام</a:t>
            </a:r>
            <a:endParaRPr lang="fa-IR"/>
          </a:p>
        </p:txBody>
      </p:sp>
      <p:sp>
        <p:nvSpPr>
          <p:cNvPr id="3" name="Content Placeholder 2"/>
          <p:cNvSpPr>
            <a:spLocks noGrp="1"/>
          </p:cNvSpPr>
          <p:nvPr>
            <p:ph idx="1"/>
          </p:nvPr>
        </p:nvSpPr>
        <p:spPr/>
        <p:txBody>
          <a:bodyPr>
            <a:normAutofit fontScale="77500" lnSpcReduction="20000"/>
          </a:bodyPr>
          <a:lstStyle/>
          <a:p>
            <a:pPr algn="just"/>
            <a:r>
              <a:rPr lang="fa-IR" smtClean="0"/>
              <a:t>1. حضرت ابراهیم (علیه السلام) با علم شهودی حقیقت هستی را دید. </a:t>
            </a:r>
            <a:r>
              <a:rPr lang="fa-IR"/>
              <a:t>«</a:t>
            </a:r>
            <a:r>
              <a:rPr lang="fa-IR" smtClean="0"/>
              <a:t>ارائه» نشان دادن است نه تفهیم مفهومی.</a:t>
            </a:r>
          </a:p>
          <a:p>
            <a:pPr algn="just"/>
            <a:r>
              <a:rPr lang="fa-IR" smtClean="0"/>
              <a:t>2. در مرحله بعد حضرت معارف مشهود و مشاهدات قلبی خود را به صورت احتجاج و هدایت از راه علم حصولی به دیگران فهماند که این راه می تواند باعث نقل و انتقال باشد. (تا کسی خود نبیند، نمی تواند به دیگران آموزش دهد/ب)</a:t>
            </a:r>
          </a:p>
          <a:p>
            <a:pPr algn="just"/>
            <a:r>
              <a:rPr lang="fa-IR" smtClean="0"/>
              <a:t>3. هر چیزی ظاهری دارد که بینندگان می توانند با چشم سر آن را ببینند؛ و نیز باطن و ملکوتی دارد که فقط با چشم دل دیدنی است.</a:t>
            </a:r>
          </a:p>
          <a:p>
            <a:pPr algn="just"/>
            <a:r>
              <a:rPr lang="fa-IR" smtClean="0"/>
              <a:t>4. آنچه به حضرت نشان داده شد، ملکوت زمین و آسمان ها بود، ولی مقام بالاتر از آن پیامبر خاتم است که در معراج بالاتر از اینها به او نشان داده شد. (</a:t>
            </a:r>
            <a:r>
              <a:rPr lang="fa-IR"/>
              <a:t>«ثُمَ‏ دَنا فَتَدَلَّى‏ فَكانَ قابَ قَوْسَيْنِ أَوْ أَدْنى‏ فَأَوْحى‏ إِلى‏ عَبْدِهِ ما أَوْحى‏:» النجم- 10</a:t>
            </a:r>
            <a:r>
              <a:rPr lang="fa-IR" smtClean="0"/>
              <a:t>)</a:t>
            </a:r>
          </a:p>
          <a:p>
            <a:pPr algn="just"/>
            <a:r>
              <a:rPr lang="fa-IR" smtClean="0"/>
              <a:t>5. یقین که بهترین رهآورد دیدن ملکوت است، تنها به اسرار جهان و مانند آن تعلق می گیرد، اما ذات اقدس الهی منزه است از انکه مورد شک قرار گیرد و یا یقین بتواند آن را احاطه کند. همانطور که در معراج نیز سخن از (لنریه من آیاتنا) است نه کنه ذات حق.</a:t>
            </a:r>
          </a:p>
          <a:p>
            <a:pPr algn="just"/>
            <a:r>
              <a:rPr lang="fa-IR" smtClean="0"/>
              <a:t>تسنیم ج 26</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1825560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سخن گفتن موجودات، حقیقت یا مجاز</a:t>
            </a:r>
            <a:endParaRPr lang="fa-IR"/>
          </a:p>
        </p:txBody>
      </p:sp>
      <p:sp>
        <p:nvSpPr>
          <p:cNvPr id="3" name="Content Placeholder 2"/>
          <p:cNvSpPr>
            <a:spLocks noGrp="1"/>
          </p:cNvSpPr>
          <p:nvPr>
            <p:ph idx="1"/>
          </p:nvPr>
        </p:nvSpPr>
        <p:spPr/>
        <p:txBody>
          <a:bodyPr/>
          <a:lstStyle/>
          <a:p>
            <a:r>
              <a:rPr lang="fa-IR" smtClean="0"/>
              <a:t>برای تبیین شهادت فعلی می توان از آیاتی که جهان را کلمات الله، یا اسماء الهی می دانند نیز می توان بهره برد. (کار تحقیقی).</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6075488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a:t>خدا قائم به قسط است و سهم و قسط هر موجود ذي سهمي را عادلانه </a:t>
            </a:r>
            <a:r>
              <a:rPr lang="fa-IR" smtClean="0"/>
              <a:t>به او </a:t>
            </a:r>
            <a:r>
              <a:rPr lang="fa-IR"/>
              <a:t>مي‏دهد: (رَبُّنَا الَّذي أعطي كُلَّ شي‏ءٍ خَلقَهُ ثُمَّ هَدي</a:t>
            </a:r>
            <a:r>
              <a:rPr lang="fa-IR" smtClean="0"/>
              <a:t>)؛ </a:t>
            </a:r>
            <a:r>
              <a:rPr lang="fa-IR"/>
              <a:t>(ألَّذي خَلَقَ فَسَوّي  والَّذي قَدَّرَ </a:t>
            </a:r>
            <a:r>
              <a:rPr lang="fa-IR" smtClean="0"/>
              <a:t>فَهَدي) و </a:t>
            </a:r>
            <a:r>
              <a:rPr lang="fa-IR"/>
              <a:t>در آفرينش او كم و زياد نيست، پس يكي است.</a:t>
            </a:r>
          </a:p>
          <a:p>
            <a:pPr algn="just"/>
            <a:r>
              <a:rPr lang="fa-IR"/>
              <a:t>شهادت فعلي يعني نگرشي به جهان كه جمله (هَل تَري مِن </a:t>
            </a:r>
            <a:r>
              <a:rPr lang="fa-IR" smtClean="0"/>
              <a:t>فُطور) را </a:t>
            </a:r>
            <a:r>
              <a:rPr lang="fa-IR"/>
              <a:t>در مقابل انسان جلوه‏گر سازد. اگر كسي مجموع مشاهدات خود و ديگران را كه براي او متواتر است و هر دو به قياس خفي استناد دارند يكجا جمع كند، </a:t>
            </a:r>
            <a:r>
              <a:rPr lang="fa-IR" b="1"/>
              <a:t>به هماهنگي و وحدت نظام جزم مي‏يابد</a:t>
            </a:r>
            <a:r>
              <a:rPr lang="fa-IR"/>
              <a:t>، وگرنه در حال شك مي‏ماند.</a:t>
            </a:r>
          </a:p>
          <a:p>
            <a:pPr algn="just"/>
            <a:endParaRPr lang="fa-IR" smtClean="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7649595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تفاوت شهادت قولی با شهادت فعلی</a:t>
            </a:r>
            <a:endParaRPr lang="fa-IR" dirty="0">
              <a:cs typeface="B Homa" pitchFamily="2" charset="-78"/>
            </a:endParaRPr>
          </a:p>
        </p:txBody>
      </p:sp>
      <p:sp>
        <p:nvSpPr>
          <p:cNvPr id="3" name="Content Placeholder 2"/>
          <p:cNvSpPr>
            <a:spLocks noGrp="1"/>
          </p:cNvSpPr>
          <p:nvPr>
            <p:ph idx="1"/>
          </p:nvPr>
        </p:nvSpPr>
        <p:spPr/>
        <p:txBody>
          <a:bodyPr>
            <a:normAutofit/>
          </a:bodyPr>
          <a:lstStyle/>
          <a:p>
            <a:pPr algn="just"/>
            <a:r>
              <a:rPr lang="fa-IR" dirty="0">
                <a:cs typeface="B Traffic" pitchFamily="2" charset="-78"/>
              </a:rPr>
              <a:t>در شهادت قولي، بررسي اعتدال فعل الهي راهكاري براي احراز عدالت شاهد و پذيرش شهادت اوست؛ امّا در شهادت فعلي، اعتدال فعل خداي سبحان و قيامش به قسط و عدل: (قائِماً بِالقِسط)، متن شهادت وي بر يگانگي خويش است.</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2288470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Homa" pitchFamily="2" charset="-78"/>
              </a:rPr>
              <a:t>ارتكاب مجاز در پذيرش اين احتمال</a:t>
            </a:r>
          </a:p>
        </p:txBody>
      </p:sp>
      <p:sp>
        <p:nvSpPr>
          <p:cNvPr id="3" name="Content Placeholder 2"/>
          <p:cNvSpPr>
            <a:spLocks noGrp="1"/>
          </p:cNvSpPr>
          <p:nvPr>
            <p:ph idx="1"/>
          </p:nvPr>
        </p:nvSpPr>
        <p:spPr/>
        <p:txBody>
          <a:bodyPr/>
          <a:lstStyle/>
          <a:p>
            <a:pPr algn="just"/>
            <a:r>
              <a:rPr lang="fa-IR" dirty="0">
                <a:cs typeface="B Traffic" pitchFamily="2" charset="-78"/>
              </a:rPr>
              <a:t>شهادت فعلي خدا به </a:t>
            </a:r>
            <a:r>
              <a:rPr lang="fa-IR">
                <a:cs typeface="B Traffic" pitchFamily="2" charset="-78"/>
              </a:rPr>
              <a:t>وحدت </a:t>
            </a:r>
            <a:r>
              <a:rPr lang="fa-IR" smtClean="0">
                <a:cs typeface="B Traffic" pitchFamily="2" charset="-78"/>
              </a:rPr>
              <a:t>خويش، </a:t>
            </a:r>
            <a:r>
              <a:rPr lang="fa-IR" dirty="0">
                <a:cs typeface="B Traffic" pitchFamily="2" charset="-78"/>
              </a:rPr>
              <a:t>شهادت دادن نظم عالم به وحدت آفريدگار آن است؛ مانند آيه شريفه (لَو كانَ فيهِما آلِهَةٌ إلاَّ اللهُ </a:t>
            </a:r>
            <a:r>
              <a:rPr lang="fa-IR" dirty="0" smtClean="0">
                <a:cs typeface="B Traffic" pitchFamily="2" charset="-78"/>
              </a:rPr>
              <a:t>لَفَسَدَتا) و </a:t>
            </a:r>
            <a:r>
              <a:rPr lang="fa-IR" dirty="0">
                <a:cs typeface="B Traffic" pitchFamily="2" charset="-78"/>
              </a:rPr>
              <a:t>در اين صورت، مدّعا وحدت خداست و دليل و شاهد، نظم عالم است نه قول خدا. بدين ترتيب، پذيرش شهادت فعلي در اين كريمه، مستلزم ارتكاب مجاز است، چون بايد گفت كه «شهد الله» يعني «شهد العالَم» يا «شهد فعله».</a:t>
            </a:r>
            <a:endParaRPr lang="en-US" dirty="0">
              <a:cs typeface="B Traffic" pitchFamily="2" charset="-78"/>
            </a:endParaRPr>
          </a:p>
          <a:p>
            <a:pPr algn="just"/>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0813602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itchFamily="2" charset="-78"/>
              </a:rPr>
              <a:t>یک نکته بیشتر</a:t>
            </a:r>
            <a:endParaRPr lang="fa-IR" dirty="0">
              <a:cs typeface="B Homa" pitchFamily="2" charset="-78"/>
            </a:endParaRPr>
          </a:p>
        </p:txBody>
      </p:sp>
      <p:sp>
        <p:nvSpPr>
          <p:cNvPr id="3" name="Content Placeholder 2"/>
          <p:cNvSpPr>
            <a:spLocks noGrp="1"/>
          </p:cNvSpPr>
          <p:nvPr>
            <p:ph idx="1"/>
          </p:nvPr>
        </p:nvSpPr>
        <p:spPr>
          <a:xfrm>
            <a:off x="609600" y="2780928"/>
            <a:ext cx="10972800" cy="3816424"/>
          </a:xfrm>
        </p:spPr>
        <p:txBody>
          <a:bodyPr>
            <a:normAutofit fontScale="85000" lnSpcReduction="20000"/>
          </a:bodyPr>
          <a:lstStyle/>
          <a:p>
            <a:pPr algn="just"/>
            <a:r>
              <a:rPr lang="fa-IR" dirty="0">
                <a:cs typeface="B Traffic" pitchFamily="2" charset="-78"/>
              </a:rPr>
              <a:t>ديگر اينكه در اين آيه شهادت «الله» آمده است نه شهادت اسماء الله. «الله» اسم اعظم است و ديگر اسامي زير پوشش آن هستند؛ مثلاً اگر بيماري شفا يابد، خداي شافي او را شفا داده است: (وإذا مَرِضتُ فَهُوَ يَشفين</a:t>
            </a:r>
            <a:r>
              <a:rPr lang="fa-IR" dirty="0" smtClean="0">
                <a:cs typeface="B Traffic" pitchFamily="2" charset="-78"/>
              </a:rPr>
              <a:t>)[شعراء/80]؛ </a:t>
            </a:r>
            <a:r>
              <a:rPr lang="fa-IR" dirty="0">
                <a:cs typeface="B Traffic" pitchFamily="2" charset="-78"/>
              </a:rPr>
              <a:t>امّا اسم «شافي» از اسماي جزئي و زير پوشش «رزاق» است و يكي از </a:t>
            </a:r>
            <a:r>
              <a:rPr lang="fa-IR" dirty="0" smtClean="0">
                <a:cs typeface="B Traffic" pitchFamily="2" charset="-78"/>
              </a:rPr>
              <a:t>ارزاق،</a:t>
            </a:r>
            <a:r>
              <a:rPr lang="fa-IR" dirty="0">
                <a:cs typeface="B Traffic" pitchFamily="2" charset="-78"/>
              </a:rPr>
              <a:t> </a:t>
            </a:r>
            <a:r>
              <a:rPr lang="fa-IR" dirty="0" smtClean="0">
                <a:cs typeface="B Traffic" pitchFamily="2" charset="-78"/>
              </a:rPr>
              <a:t>سلامتي </a:t>
            </a:r>
            <a:r>
              <a:rPr lang="fa-IR" dirty="0">
                <a:cs typeface="B Traffic" pitchFamily="2" charset="-78"/>
              </a:rPr>
              <a:t>است. «رازق» نيز از اسماي جزئي و زير پوشش «خالق» است و يكي از آفريده‏هاي خالق، رزق است. خالق نيز از اسماي جزئي و زير پوشش «قادر» است و قادر نيز از اسماي جزئي و زير پوشش «الله» است.</a:t>
            </a:r>
            <a:endParaRPr lang="en-US" dirty="0">
              <a:cs typeface="B Traffic" pitchFamily="2" charset="-78"/>
            </a:endParaRPr>
          </a:p>
          <a:p>
            <a:pPr algn="just"/>
            <a:r>
              <a:rPr lang="fa-IR" dirty="0">
                <a:cs typeface="B Traffic" pitchFamily="2" charset="-78"/>
              </a:rPr>
              <a:t>اِسناد شهادت اسم اعظم (الله) به اسامي غير اعظم، «اسناد إلي غير ما هو له» و نوعي مجاز است، چون اسناد كار مرحله بالاتر به مراحل پايين‏تر است؛ خصوصاً كه در اين كريمه نيامده كه «شهد الله أنّه لا إله إلاّ الله»، بلكه آمده است: (شَهِدَ اللهُ أنَّهُ لاإلهَ إلاّهُو) و «هو» بالاتر از «الله» است.</a:t>
            </a:r>
            <a:endParaRPr lang="en-US" dirty="0">
              <a:cs typeface="B Traffic" pitchFamily="2" charset="-78"/>
            </a:endParaRPr>
          </a:p>
          <a:p>
            <a:pPr algn="just"/>
            <a:endParaRPr lang="fa-IR" dirty="0">
              <a:cs typeface="B Traffic" pitchFamily="2" charset="-78"/>
            </a:endParaRP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
        <p:nvSpPr>
          <p:cNvPr id="4" name="Rectangle 3"/>
          <p:cNvSpPr/>
          <p:nvPr/>
        </p:nvSpPr>
        <p:spPr>
          <a:xfrm>
            <a:off x="2063552" y="1196752"/>
            <a:ext cx="8064896" cy="151216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raffic" pitchFamily="2" charset="-78"/>
              </a:rPr>
              <a:t>آنچه در شهادت فعلی بر یگانگی خداوند شهادت می دهد، اسماء او-یعنی آفریدگان و ...- هستند، نه الله. اسناد شهادت الله که اسم اعظم است، به اسماء غیر اعظم در این نظریه خود مجاز است.</a:t>
            </a:r>
          </a:p>
        </p:txBody>
      </p:sp>
    </p:spTree>
    <p:extLst>
      <p:ext uri="{BB962C8B-B14F-4D97-AF65-F5344CB8AC3E}">
        <p14:creationId xmlns:p14="http://schemas.microsoft.com/office/powerpoint/2010/main" val="36749900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نکته</a:t>
            </a:r>
            <a:endParaRPr lang="fa-IR"/>
          </a:p>
        </p:txBody>
      </p:sp>
      <p:sp>
        <p:nvSpPr>
          <p:cNvPr id="3" name="Content Placeholder 2"/>
          <p:cNvSpPr>
            <a:spLocks noGrp="1"/>
          </p:cNvSpPr>
          <p:nvPr>
            <p:ph idx="1"/>
          </p:nvPr>
        </p:nvSpPr>
        <p:spPr/>
        <p:txBody>
          <a:bodyPr/>
          <a:lstStyle/>
          <a:p>
            <a:pPr algn="just"/>
            <a:endParaRPr lang="fa-IR" smtClean="0"/>
          </a:p>
          <a:p>
            <a:pPr algn="just"/>
            <a:r>
              <a:rPr lang="fa-IR" smtClean="0"/>
              <a:t>هر چند یکی از ادله یکتائی پروردگار، نظم و یکپارچگی جهان است. یعنی به واقع عالم ملک، به این ملکوت شهادت می دهد که همه چیز تحت خلقت، تدبیر، مالکیت و اطاعت خداوند یگانه است. اما آیه مورد بحث در مقام بیان چنین مطلب صحیحی نیست. بلکه در مقام بیان شهادت قولی و یا شهادت عینی است که در ادامه می آید./ب</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8232570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smtClean="0"/>
          </a:p>
          <a:p>
            <a:pPr marL="0" indent="0">
              <a:buNone/>
            </a:pPr>
            <a:endParaRPr lang="fa-IR" smtClean="0"/>
          </a:p>
          <a:p>
            <a:pPr algn="ctr"/>
            <a:r>
              <a:rPr lang="fa-IR" sz="9600"/>
              <a:t>شهادت عینی</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651331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85800"/>
            <a:ext cx="8229600" cy="1143000"/>
          </a:xfrm>
        </p:spPr>
        <p:txBody>
          <a:bodyPr/>
          <a:lstStyle/>
          <a:p>
            <a:r>
              <a:rPr lang="fa-IR" dirty="0" smtClean="0">
                <a:cs typeface="B Homa" pitchFamily="2" charset="-78"/>
              </a:rPr>
              <a:t>شهادت عینی</a:t>
            </a:r>
            <a:endParaRPr lang="fa-IR" dirty="0">
              <a:cs typeface="B Homa" pitchFamily="2" charset="-78"/>
            </a:endParaRPr>
          </a:p>
        </p:txBody>
      </p:sp>
      <p:sp>
        <p:nvSpPr>
          <p:cNvPr id="3" name="Content Placeholder 2"/>
          <p:cNvSpPr>
            <a:spLocks noGrp="1"/>
          </p:cNvSpPr>
          <p:nvPr>
            <p:ph idx="1"/>
          </p:nvPr>
        </p:nvSpPr>
        <p:spPr>
          <a:xfrm>
            <a:off x="1981200" y="3140968"/>
            <a:ext cx="8229600" cy="3456384"/>
          </a:xfrm>
        </p:spPr>
        <p:txBody>
          <a:bodyPr>
            <a:normAutofit/>
          </a:bodyPr>
          <a:lstStyle/>
          <a:p>
            <a:pPr algn="just"/>
            <a:endParaRPr lang="fa-IR" dirty="0">
              <a:cs typeface="B Traffic" pitchFamily="2" charset="-78"/>
            </a:endParaRPr>
          </a:p>
        </p:txBody>
      </p:sp>
      <p:sp>
        <p:nvSpPr>
          <p:cNvPr id="4" name="Rectangle 3"/>
          <p:cNvSpPr/>
          <p:nvPr/>
        </p:nvSpPr>
        <p:spPr>
          <a:xfrm>
            <a:off x="1919536" y="1700808"/>
            <a:ext cx="8352928" cy="432048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just"/>
            <a:r>
              <a:rPr lang="fa-IR" sz="3200" b="1" dirty="0">
                <a:ln w="900" cmpd="sng">
                  <a:solidFill>
                    <a:srgbClr val="00B0F0">
                      <a:alpha val="55000"/>
                    </a:srgbClr>
                  </a:solidFill>
                  <a:prstDash val="solid"/>
                </a:ln>
                <a:solidFill>
                  <a:schemeClr val="tx1"/>
                </a:solidFill>
                <a:effectLst>
                  <a:innerShdw blurRad="101600" dist="76200" dir="5400000">
                    <a:schemeClr val="accent1">
                      <a:satMod val="190000"/>
                      <a:tint val="100000"/>
                      <a:alpha val="74000"/>
                    </a:schemeClr>
                  </a:innerShdw>
                </a:effectLst>
                <a:cs typeface="B Koodak" pitchFamily="2" charset="-78"/>
              </a:rPr>
              <a:t>شهادت عيني و ذاتي خدا، بدين معناست كه ذات خدا بر وحدت او شهادت مي‏دهد؛ يعني خدا بودن با تعدد سازگار نيست، زيرا ذات خدا نامحدود است و موجود نامحدود، براي غير خود جايي نمي‏گذارد و به سخن ديگر، دليل وحدت موجودي نامحدود، همانا نامحدود بودن آن است و معناي شهادت ذاتي خداي متعالي بر وحدت خويش همين است.</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5727540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تمرین و سؤالات تحقیقی</a:t>
            </a:r>
            <a:endParaRPr lang="fa-IR" dirty="0"/>
          </a:p>
        </p:txBody>
      </p:sp>
      <p:sp>
        <p:nvSpPr>
          <p:cNvPr id="3" name="Content Placeholder 2"/>
          <p:cNvSpPr>
            <a:spLocks noGrp="1"/>
          </p:cNvSpPr>
          <p:nvPr>
            <p:ph idx="1"/>
          </p:nvPr>
        </p:nvSpPr>
        <p:spPr/>
        <p:txBody>
          <a:bodyPr>
            <a:normAutofit lnSpcReduction="10000"/>
          </a:bodyPr>
          <a:lstStyle/>
          <a:p>
            <a:pPr marL="514350" indent="-514350" algn="just">
              <a:buFont typeface="+mj-lt"/>
              <a:buAutoNum type="arabicPeriod"/>
            </a:pPr>
            <a:endParaRPr lang="fa-IR" dirty="0" smtClean="0"/>
          </a:p>
          <a:p>
            <a:pPr marL="514350" indent="-514350" algn="just">
              <a:buFont typeface="+mj-lt"/>
              <a:buAutoNum type="arabicPeriod"/>
            </a:pPr>
            <a:r>
              <a:rPr lang="fa-IR" dirty="0" smtClean="0"/>
              <a:t>آیه 18 سوره آل عمران، مربوط به اثبات وجود خداوند است و یا یگانگی او؟</a:t>
            </a:r>
          </a:p>
          <a:p>
            <a:pPr marL="514350" indent="-514350" algn="just">
              <a:buFont typeface="+mj-lt"/>
              <a:buAutoNum type="arabicPeriod"/>
            </a:pPr>
            <a:r>
              <a:rPr lang="fa-IR" dirty="0" smtClean="0"/>
              <a:t>با توجه به تفسیر آیه، ضعف و قوت دو برهان نظم و برهان صدیقین را مورد مطالعه قرار دهید.</a:t>
            </a:r>
          </a:p>
          <a:p>
            <a:pPr marL="514350" indent="-514350" algn="just">
              <a:buFont typeface="+mj-lt"/>
              <a:buAutoNum type="arabicPeriod"/>
            </a:pPr>
            <a:r>
              <a:rPr lang="fa-IR" dirty="0" smtClean="0"/>
              <a:t>در کنار این آیه با چه آیاتی دیگر آشنا شدید؟</a:t>
            </a:r>
          </a:p>
          <a:p>
            <a:pPr marL="514350" indent="-514350" algn="just">
              <a:buFont typeface="+mj-lt"/>
              <a:buAutoNum type="arabicPeriod"/>
            </a:pPr>
            <a:r>
              <a:rPr lang="fa-IR" dirty="0" smtClean="0"/>
              <a:t>لفظ «هو» را در آیات و روایات کاوش کنید.</a:t>
            </a:r>
          </a:p>
          <a:p>
            <a:pPr marL="514350" indent="-514350" algn="just">
              <a:buFont typeface="+mj-lt"/>
              <a:buAutoNum type="arabicPeriod"/>
            </a:pPr>
            <a:r>
              <a:rPr lang="fa-IR" dirty="0" smtClean="0"/>
              <a:t>آیا از یک لفظ می تواند چند معنا اراده شود.</a:t>
            </a:r>
          </a:p>
          <a:p>
            <a:pPr marL="514350" indent="-514350" algn="just">
              <a:buFont typeface="+mj-lt"/>
              <a:buAutoNum type="arabicPeriod"/>
            </a:pPr>
            <a:r>
              <a:rPr lang="fa-IR" dirty="0" smtClean="0"/>
              <a:t>مراد از ظاهر و باطن قرآن، در آیه شریفه را تحقیق کنید.</a:t>
            </a:r>
          </a:p>
          <a:p>
            <a:pPr marL="514350" indent="-514350" algn="just">
              <a:buFont typeface="+mj-lt"/>
              <a:buAutoNum type="arabicPeriod"/>
            </a:pPr>
            <a:endParaRPr lang="fa-IR" dirty="0" smtClean="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7389099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توضیح بیشتر</a:t>
            </a:r>
            <a:endParaRPr lang="fa-IR"/>
          </a:p>
        </p:txBody>
      </p:sp>
      <p:sp>
        <p:nvSpPr>
          <p:cNvPr id="3" name="Content Placeholder 2"/>
          <p:cNvSpPr>
            <a:spLocks noGrp="1"/>
          </p:cNvSpPr>
          <p:nvPr>
            <p:ph idx="1"/>
          </p:nvPr>
        </p:nvSpPr>
        <p:spPr/>
        <p:txBody>
          <a:bodyPr>
            <a:normAutofit fontScale="92500" lnSpcReduction="10000"/>
          </a:bodyPr>
          <a:lstStyle/>
          <a:p>
            <a:pPr algn="just"/>
            <a:r>
              <a:rPr lang="fa-IR"/>
              <a:t>موجود محدود، امكان وجود غير او در كنارش هست، به همين دليل اثبات وحدت و بي‏شريك‏بودن چنين موجودي، تنها با دليل خارجي ممكن است نه از راه خود او؛ امّا اگر موجودي وجود محض و بي‏نهايت باشد، تأمل در خود آن مايه فهميدن وحدت اوست: آفتاب آمد دليل آفتاب.</a:t>
            </a:r>
          </a:p>
          <a:p>
            <a:pPr algn="just"/>
            <a:r>
              <a:rPr lang="fa-IR"/>
              <a:t>گاه انسان روشني هوا را دليل طلوع آفتاب مي‏داند و زماني از پرتو خورشيد به آفتاب پي مي‏برد؛ امّا هيچ يك از اين‏دو مصداق «آفتاب آمد دليل آفتاب» نيست؛ و هنگامي با نگاه به خود آفتاب، به وجود آفتاب پي مي‏برد كه راه برتر در شناخت خدا همين است؛ يعني گاه كسي با مشاهده نشانه‏هاي بيروني وآيات آفاقي و انفسي به وحدت حق پي مي‏برد و گاه از راه ذات خدا بر وحدت او استدلال مي‏كند، كه بسي برتر از راه گذشته است، هرچند پيمودن آن آسان نيست.</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66657486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624"/>
            <a:ext cx="8229600" cy="1143000"/>
          </a:xfrm>
        </p:spPr>
        <p:txBody>
          <a:bodyPr/>
          <a:lstStyle/>
          <a:p>
            <a:r>
              <a:rPr lang="fa-IR" dirty="0" smtClean="0">
                <a:cs typeface="B Homa" pitchFamily="2" charset="-78"/>
              </a:rPr>
              <a:t>تفاوت شهادت فعلی با شهادت عینی</a:t>
            </a:r>
            <a:endParaRPr lang="fa-IR" dirty="0">
              <a:cs typeface="B Homa" pitchFamily="2" charset="-78"/>
            </a:endParaRPr>
          </a:p>
        </p:txBody>
      </p:sp>
      <p:graphicFrame>
        <p:nvGraphicFramePr>
          <p:cNvPr id="4" name="Diagram 3"/>
          <p:cNvGraphicFramePr/>
          <p:nvPr>
            <p:extLst>
              <p:ext uri="{D42A27DB-BD31-4B8C-83A1-F6EECF244321}">
                <p14:modId xmlns:p14="http://schemas.microsoft.com/office/powerpoint/2010/main" val="3855185658"/>
              </p:ext>
            </p:extLst>
          </p:nvPr>
        </p:nvGraphicFramePr>
        <p:xfrm>
          <a:off x="2999656" y="1124744"/>
          <a:ext cx="6096000" cy="2104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ular Callout 5"/>
          <p:cNvSpPr/>
          <p:nvPr/>
        </p:nvSpPr>
        <p:spPr>
          <a:xfrm>
            <a:off x="6096001" y="3429000"/>
            <a:ext cx="4302855" cy="2952328"/>
          </a:xfrm>
          <a:prstGeom prst="wedgeRectCallout">
            <a:avLst>
              <a:gd name="adj1" fmla="val -38315"/>
              <a:gd name="adj2" fmla="val -60993"/>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dirty="0">
                <a:cs typeface="B Traffic" pitchFamily="2" charset="-78"/>
              </a:rPr>
              <a:t>اولاً استدلال بر وحدت از راه مشاهده آيات و نشانه‏هاي خداست؛</a:t>
            </a:r>
          </a:p>
          <a:p>
            <a:pPr algn="ctr"/>
            <a:r>
              <a:rPr lang="fa-IR" sz="2400" dirty="0">
                <a:cs typeface="B Traffic" pitchFamily="2" charset="-78"/>
              </a:rPr>
              <a:t>ثانياً مانند كريمه (وفِي الأرضِ آياتٌ لِلموقِنين  وفي أنفُسِكُم أفَلا تُبصِرون)[ذاریات/20-21] يا (سَنُريهِم آيَاتِنا فِي‏الآفاقِ وفي أنفُسِهِم حَتّي يَتَبَيَّنَ لَهُم أنَّهُ الحَقّ)[فصلت/53] است؛</a:t>
            </a:r>
          </a:p>
        </p:txBody>
      </p:sp>
      <p:sp>
        <p:nvSpPr>
          <p:cNvPr id="7" name="Rectangular Callout 6"/>
          <p:cNvSpPr/>
          <p:nvPr/>
        </p:nvSpPr>
        <p:spPr>
          <a:xfrm>
            <a:off x="1631504" y="3429000"/>
            <a:ext cx="3816424" cy="2952328"/>
          </a:xfrm>
          <a:prstGeom prst="wedgeRectCallout">
            <a:avLst>
              <a:gd name="adj1" fmla="val 38659"/>
              <a:gd name="adj2" fmla="val -60566"/>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sz="2400" dirty="0">
                <a:cs typeface="B Traffic" pitchFamily="2" charset="-78"/>
              </a:rPr>
              <a:t>چنانچه مراد از شهادت در آن، شهادت عيني وي باشد:</a:t>
            </a:r>
          </a:p>
          <a:p>
            <a:pPr algn="ctr"/>
            <a:r>
              <a:rPr lang="fa-IR" sz="2400" dirty="0">
                <a:cs typeface="B Traffic" pitchFamily="2" charset="-78"/>
              </a:rPr>
              <a:t> اولا: استدلال بر وحدت خدا از راه ذات اوست.</a:t>
            </a:r>
          </a:p>
          <a:p>
            <a:pPr algn="ctr"/>
            <a:r>
              <a:rPr lang="fa-IR" sz="2400" dirty="0">
                <a:cs typeface="B Traffic" pitchFamily="2" charset="-78"/>
              </a:rPr>
              <a:t>ثانیا: مانند آیه مانند (أو لَم يَكفِ بِرَبِّكَ أنَّهُ عَلي كُلِّ شي‏ءٍ شَهيد)[فصلت/53] است.</a:t>
            </a:r>
          </a:p>
        </p:txBody>
      </p:sp>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32715649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graphicEl>
                                              <a:dgm id="{AB22065A-9757-448B-95C5-4C7F17D488B6}"/>
                                            </p:graphicEl>
                                          </p:spTgt>
                                        </p:tgtEl>
                                        <p:attrNameLst>
                                          <p:attrName>style.visibility</p:attrName>
                                        </p:attrNameLst>
                                      </p:cBhvr>
                                      <p:to>
                                        <p:strVal val="visible"/>
                                      </p:to>
                                    </p:set>
                                    <p:animEffect transition="in" filter="circle(in)">
                                      <p:cBhvr>
                                        <p:cTn id="7" dur="2000"/>
                                        <p:tgtEl>
                                          <p:spTgt spid="4">
                                            <p:graphicEl>
                                              <a:dgm id="{AB22065A-9757-448B-95C5-4C7F17D488B6}"/>
                                            </p:graphic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graphicEl>
                                              <a:dgm id="{E755E1C5-4AE3-46EC-87FC-1BE6242DFEE2}"/>
                                            </p:graphicEl>
                                          </p:spTgt>
                                        </p:tgtEl>
                                        <p:attrNameLst>
                                          <p:attrName>style.visibility</p:attrName>
                                        </p:attrNameLst>
                                      </p:cBhvr>
                                      <p:to>
                                        <p:strVal val="visible"/>
                                      </p:to>
                                    </p:set>
                                    <p:animEffect transition="in" filter="circle(in)">
                                      <p:cBhvr>
                                        <p:cTn id="10" dur="2000"/>
                                        <p:tgtEl>
                                          <p:spTgt spid="4">
                                            <p:graphicEl>
                                              <a:dgm id="{E755E1C5-4AE3-46EC-87FC-1BE6242DFEE2}"/>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4">
                                            <p:graphicEl>
                                              <a:dgm id="{A3F5ADB9-75A2-480F-9171-095EB0AF44F7}"/>
                                            </p:graphicEl>
                                          </p:spTgt>
                                        </p:tgtEl>
                                        <p:attrNameLst>
                                          <p:attrName>style.visibility</p:attrName>
                                        </p:attrNameLst>
                                      </p:cBhvr>
                                      <p:to>
                                        <p:strVal val="visible"/>
                                      </p:to>
                                    </p:set>
                                    <p:animEffect transition="in" filter="circle(in)">
                                      <p:cBhvr>
                                        <p:cTn id="15" dur="2000"/>
                                        <p:tgtEl>
                                          <p:spTgt spid="4">
                                            <p:graphicEl>
                                              <a:dgm id="{A3F5ADB9-75A2-480F-9171-095EB0AF44F7}"/>
                                            </p:graphic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4">
                                            <p:graphicEl>
                                              <a:dgm id="{9F55F550-8226-424E-90F3-D728358978BF}"/>
                                            </p:graphicEl>
                                          </p:spTgt>
                                        </p:tgtEl>
                                        <p:attrNameLst>
                                          <p:attrName>style.visibility</p:attrName>
                                        </p:attrNameLst>
                                      </p:cBhvr>
                                      <p:to>
                                        <p:strVal val="visible"/>
                                      </p:to>
                                    </p:set>
                                    <p:animEffect transition="in" filter="circle(in)">
                                      <p:cBhvr>
                                        <p:cTn id="18" dur="2000"/>
                                        <p:tgtEl>
                                          <p:spTgt spid="4">
                                            <p:graphicEl>
                                              <a:dgm id="{9F55F550-8226-424E-90F3-D728358978BF}"/>
                                            </p:graphicEl>
                                          </p:spTgt>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4">
                                            <p:graphicEl>
                                              <a:dgm id="{D97DD9AF-9E9A-4F47-B7E5-BC5D94BEB33F}"/>
                                            </p:graphicEl>
                                          </p:spTgt>
                                        </p:tgtEl>
                                        <p:attrNameLst>
                                          <p:attrName>style.visibility</p:attrName>
                                        </p:attrNameLst>
                                      </p:cBhvr>
                                      <p:to>
                                        <p:strVal val="visible"/>
                                      </p:to>
                                    </p:set>
                                    <p:animEffect transition="in" filter="circle(in)">
                                      <p:cBhvr>
                                        <p:cTn id="21" dur="2000"/>
                                        <p:tgtEl>
                                          <p:spTgt spid="4">
                                            <p:graphicEl>
                                              <a:dgm id="{D97DD9AF-9E9A-4F47-B7E5-BC5D94BEB33F}"/>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4">
                                            <p:graphicEl>
                                              <a:dgm id="{79FB9132-7351-4D6D-A072-81D05810E71A}"/>
                                            </p:graphicEl>
                                          </p:spTgt>
                                        </p:tgtEl>
                                        <p:attrNameLst>
                                          <p:attrName>style.visibility</p:attrName>
                                        </p:attrNameLst>
                                      </p:cBhvr>
                                      <p:to>
                                        <p:strVal val="visible"/>
                                      </p:to>
                                    </p:set>
                                    <p:animEffect transition="in" filter="circle(in)">
                                      <p:cBhvr>
                                        <p:cTn id="26" dur="2000"/>
                                        <p:tgtEl>
                                          <p:spTgt spid="4">
                                            <p:graphicEl>
                                              <a:dgm id="{79FB9132-7351-4D6D-A072-81D05810E71A}"/>
                                            </p:graphicEl>
                                          </p:spTgt>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4">
                                            <p:graphicEl>
                                              <a:dgm id="{E0B4737E-65D2-490E-BC98-B36BC2421AF5}"/>
                                            </p:graphicEl>
                                          </p:spTgt>
                                        </p:tgtEl>
                                        <p:attrNameLst>
                                          <p:attrName>style.visibility</p:attrName>
                                        </p:attrNameLst>
                                      </p:cBhvr>
                                      <p:to>
                                        <p:strVal val="visible"/>
                                      </p:to>
                                    </p:set>
                                    <p:animEffect transition="in" filter="circle(in)">
                                      <p:cBhvr>
                                        <p:cTn id="29" dur="2000"/>
                                        <p:tgtEl>
                                          <p:spTgt spid="4">
                                            <p:graphicEl>
                                              <a:dgm id="{E0B4737E-65D2-490E-BC98-B36BC2421AF5}"/>
                                            </p:graphicEl>
                                          </p:spTgt>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4">
                                            <p:graphicEl>
                                              <a:dgm id="{1BD572AD-9EFA-4865-BA02-D8E8A75A0F98}"/>
                                            </p:graphicEl>
                                          </p:spTgt>
                                        </p:tgtEl>
                                        <p:attrNameLst>
                                          <p:attrName>style.visibility</p:attrName>
                                        </p:attrNameLst>
                                      </p:cBhvr>
                                      <p:to>
                                        <p:strVal val="visible"/>
                                      </p:to>
                                    </p:set>
                                    <p:animEffect transition="in" filter="circle(in)">
                                      <p:cBhvr>
                                        <p:cTn id="32" dur="2000"/>
                                        <p:tgtEl>
                                          <p:spTgt spid="4">
                                            <p:graphicEl>
                                              <a:dgm id="{1BD572AD-9EFA-4865-BA02-D8E8A75A0F9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indent="0" algn="ctr">
              <a:buNone/>
            </a:pPr>
            <a:endParaRPr lang="fa-IR"/>
          </a:p>
          <a:p>
            <a:pPr algn="ctr"/>
            <a:endParaRPr lang="fa-IR" smtClean="0"/>
          </a:p>
          <a:p>
            <a:pPr algn="ctr"/>
            <a:r>
              <a:rPr lang="fa-IR" smtClean="0"/>
              <a:t>بحثی </a:t>
            </a:r>
            <a:r>
              <a:rPr lang="fa-IR"/>
              <a:t>در مورد </a:t>
            </a:r>
            <a:r>
              <a:rPr lang="fa-IR" smtClean="0"/>
              <a:t>عبارت قرآنی </a:t>
            </a:r>
            <a:r>
              <a:rPr lang="fa-IR"/>
              <a:t>(أو لَم يَكفِ بِرَبِّكَ أنَّهُ عَلي كُلِّ شي‏ءٍ شَهيد)</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6510348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mtClean="0">
                <a:cs typeface="B Homa" pitchFamily="2" charset="-78"/>
              </a:rPr>
              <a:t>نکته اول</a:t>
            </a:r>
            <a:endParaRPr lang="fa-IR" dirty="0">
              <a:cs typeface="B Homa" pitchFamily="2" charset="-78"/>
            </a:endParaRPr>
          </a:p>
        </p:txBody>
      </p:sp>
      <p:sp>
        <p:nvSpPr>
          <p:cNvPr id="3" name="Content Placeholder 2"/>
          <p:cNvSpPr>
            <a:spLocks noGrp="1"/>
          </p:cNvSpPr>
          <p:nvPr>
            <p:ph idx="1"/>
          </p:nvPr>
        </p:nvSpPr>
        <p:spPr>
          <a:xfrm>
            <a:off x="1981200" y="1600200"/>
            <a:ext cx="8229600" cy="5069160"/>
          </a:xfrm>
        </p:spPr>
        <p:txBody>
          <a:bodyPr>
            <a:normAutofit/>
          </a:bodyPr>
          <a:lstStyle/>
          <a:p>
            <a:pPr algn="just"/>
            <a:r>
              <a:rPr lang="fa-IR" sz="3600" dirty="0">
                <a:cs typeface="B Badr" panose="00000400000000000000" pitchFamily="2" charset="-78"/>
              </a:rPr>
              <a:t>1- اين آيه پس از آنكه آيات آفاقي و انفسي را شاهد وجود حق دانست، چنين فرمود: (أو لَم يَكفِ بِرَبِّكَ أنَّهُ عَلي كُلِّ شي‏ءٍ شَهيد) ؛ يعني به آيات آفاقي از بيرون و آيات انفسي از درون نيازي نيست و خود خدا كافي است و دليل بر خدايي خدا خود اوست، زيرا خداوند فراتر، بالا و قبل از هر چيز، مشهود است؛ خصوصاً كه اين آيه «بكلّ شي‏ءٍ شهيد» نيست، بلكه (عَلي كُلِّ شي‏ءٍ شَهيد) است.</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5811237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نکته دوم</a:t>
            </a:r>
            <a:endParaRPr lang="fa-IR"/>
          </a:p>
        </p:txBody>
      </p:sp>
      <p:sp>
        <p:nvSpPr>
          <p:cNvPr id="3" name="Content Placeholder 2"/>
          <p:cNvSpPr>
            <a:spLocks noGrp="1"/>
          </p:cNvSpPr>
          <p:nvPr>
            <p:ph idx="1"/>
          </p:nvPr>
        </p:nvSpPr>
        <p:spPr/>
        <p:txBody>
          <a:bodyPr>
            <a:normAutofit fontScale="92500" lnSpcReduction="10000"/>
          </a:bodyPr>
          <a:lstStyle/>
          <a:p>
            <a:pPr algn="just"/>
            <a:r>
              <a:rPr lang="fa-IR"/>
              <a:t>2- در اينجا شهيد كه با حرف «علي» استعمال شده است نه با حرف «با»، به معناي مشهود است نه شاهد و عليم، وگرنه برهان تمام نيست: مضمون آيه اين است كه خدا براي اثبات وجود خود كافي است و براي اثبات او به آيات آفاقي و انفسي نياز نيست؛ </a:t>
            </a:r>
            <a:endParaRPr lang="fa-IR" smtClean="0"/>
          </a:p>
          <a:p>
            <a:pPr algn="just"/>
            <a:r>
              <a:rPr lang="fa-IR" b="1" smtClean="0"/>
              <a:t>اگر </a:t>
            </a:r>
            <a:r>
              <a:rPr lang="fa-IR" b="1"/>
              <a:t>شهيد به معناي «شاهد» باشد، </a:t>
            </a:r>
            <a:r>
              <a:rPr lang="fa-IR"/>
              <a:t>(أنَّهُ عَلي كُلِّ شي‏ءٍ شَهيد) مدّعايي است در كنار مدعاي پيشين نه دليلي بر آن مدّعا؛ </a:t>
            </a:r>
            <a:endParaRPr lang="fa-IR" smtClean="0"/>
          </a:p>
          <a:p>
            <a:pPr algn="just"/>
            <a:r>
              <a:rPr lang="fa-IR" b="1" smtClean="0"/>
              <a:t>امّا </a:t>
            </a:r>
            <a:r>
              <a:rPr lang="fa-IR" b="1"/>
              <a:t>چنانچه به معناي مشهود باشد، </a:t>
            </a:r>
            <a:r>
              <a:rPr lang="fa-IR"/>
              <a:t>دليلِ مدّعاست و هر دو بدين‏گونه تقرير مي‏شود: خدا كافي است، زيرا هرچه را بنگريد، مشهود نخست شما خداست، پس چه نيازي است كه از آيات آفاقي يا انفسي مدد بگيريد. پيش از آنكه به آفاق و آيات آفاقي، يا به انفس و آيات انفسي و به فهم و دليل برسيد، او را مي‏فهميد، بنابراين معناي آيه چنين مي‏شود: «أولم يكف بربّك أنّه علي كلّ شي‏ء مشهود».</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4653908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تکمیل سخن قبل</a:t>
            </a:r>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
        <p:nvSpPr>
          <p:cNvPr id="5" name="Content Placeholder 4"/>
          <p:cNvSpPr>
            <a:spLocks noGrp="1"/>
          </p:cNvSpPr>
          <p:nvPr>
            <p:ph idx="1"/>
          </p:nvPr>
        </p:nvSpPr>
        <p:spPr>
          <a:xfrm>
            <a:off x="1703512" y="1600201"/>
            <a:ext cx="8712968" cy="4525963"/>
          </a:xfrm>
          <a:prstGeom prst="wedgeRoundRectCallout">
            <a:avLst>
              <a:gd name="adj1" fmla="val 18820"/>
              <a:gd name="adj2" fmla="val -59727"/>
              <a:gd name="adj3" fmla="val 16667"/>
            </a:avLst>
          </a:prstGeom>
        </p:spPr>
        <p:style>
          <a:lnRef idx="1">
            <a:schemeClr val="accent3"/>
          </a:lnRef>
          <a:fillRef idx="2">
            <a:schemeClr val="accent3"/>
          </a:fillRef>
          <a:effectRef idx="1">
            <a:schemeClr val="accent3"/>
          </a:effectRef>
          <a:fontRef idx="minor">
            <a:schemeClr val="dk1"/>
          </a:fontRef>
        </p:style>
        <p:txBody>
          <a:bodyPr rtlCol="1" anchor="ctr">
            <a:noAutofit/>
          </a:bodyPr>
          <a:lstStyle/>
          <a:p>
            <a:pPr algn="ctr"/>
            <a:r>
              <a:rPr lang="fa-IR" sz="2400" dirty="0">
                <a:cs typeface="B Badr" pitchFamily="2" charset="-78"/>
              </a:rPr>
              <a:t>اميرمؤمنان، امام علي(عليه‌السلام) نيز در اين باره فرمود كه او به هر مجهولي عالم و نزد هر جاهلي معلوم است: عارف بالمجهول، معروف عند كلّ جاهل؛ يعني خدا را هرگز نمي‏توان انكار كرد، هرچند انسان نداند كه خدا را مي‏شناسد. انسان پيش از آنكه خود يا فهم خود را بفهمد، خدا را مي‏فهمد، چون خدا حق و نامتناهي است و نامتناهي نيز همه‏جا حضور و ظهور دارد و فيض او نيز درون هر چيزي است؛ اما «لا بالممازجة»، پس جايي براي غير و نيازي به استدلال نيست.</a:t>
            </a:r>
            <a:endParaRPr lang="en-US" sz="2400" dirty="0">
              <a:cs typeface="B Badr" pitchFamily="2" charset="-78"/>
            </a:endParaRPr>
          </a:p>
          <a:p>
            <a:pPr algn="ctr"/>
            <a:r>
              <a:rPr lang="fa-IR" sz="2400" dirty="0">
                <a:cs typeface="B Badr" pitchFamily="2" charset="-78"/>
              </a:rPr>
              <a:t>ظهور كسي كه (نورُ السَّمَاوَاتِ والأرض) و نور دليل و استدلال و نور فهم است، نور مفهوم و مستدِل نيز هست. مستدل بايد خود و فهم خويش را بفهمد و دو مقدمه ترتيب دهد تا به نتيجه برسد، با آنكه همه اين امور را نور الهي فرا گرفته است.</a:t>
            </a:r>
            <a:endParaRPr lang="en-US" sz="2400" dirty="0">
              <a:cs typeface="B Badr" pitchFamily="2" charset="-78"/>
            </a:endParaRPr>
          </a:p>
        </p:txBody>
      </p:sp>
    </p:spTree>
    <p:extLst>
      <p:ext uri="{BB962C8B-B14F-4D97-AF65-F5344CB8AC3E}">
        <p14:creationId xmlns:p14="http://schemas.microsoft.com/office/powerpoint/2010/main" val="22118929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sz="1900"/>
              <a:t>بحار الأنوار (ط - بيروت) ؛ ج‏64 ؛ ص142</a:t>
            </a:r>
          </a:p>
          <a:p>
            <a:pPr algn="just"/>
            <a:r>
              <a:rPr lang="fa-IR" sz="1900"/>
              <a:t>وَ فِي كَلَامِ سَيِّدِ الشُّهَدَاءِ أَبِي عَبْدِ اللَّهِ الْحُسَيْنِ صَلَوَاتُ اللَّهِ عَلَى جَدِّهِ وَ أَبِيهِ وَ أُمِّهِ وَ أَخِيهِ وَ عَلَيْهِ وَ بَنِيهِ مَا يُرْشِدُكَ إِلَى هَذَا الْعِيَانِ بَلْ يُغْنِيكَ عَنْ هَذَا الْبَيَانِ حَيْثُ قَالَ فِي دُعَاءِ عَرَفَةَ:</a:t>
            </a:r>
          </a:p>
          <a:p>
            <a:pPr algn="just"/>
            <a:r>
              <a:rPr lang="fa-IR" smtClean="0"/>
              <a:t> كَيْفَ </a:t>
            </a:r>
            <a:r>
              <a:rPr lang="fa-IR"/>
              <a:t>يُسْتَدَلُّ عَلَيْكَ بِمَا هُوَ فِي وُجُودِهِ مُفْتَقِرٌ إِلَيْكَ </a:t>
            </a:r>
            <a:r>
              <a:rPr lang="fa-IR" b="1"/>
              <a:t>أَ يَكُونُ لِغَيْرِكَ مِنَ الظُّهُورِ مَا لَيْسَ لَكَ حَتَّى يَكُونَ هُوَ الْمُظْهِرَ لَكَ</a:t>
            </a:r>
            <a:r>
              <a:rPr lang="fa-IR"/>
              <a:t> </a:t>
            </a:r>
            <a:r>
              <a:rPr lang="fa-IR" b="1" i="1">
                <a:solidFill>
                  <a:srgbClr val="002060"/>
                </a:solidFill>
              </a:rPr>
              <a:t>مَتَى‏ غِبْتَ‏ حَتَّى‏ تَحْتَاجَ إِلَى دَلِيلٍ يَدُلُّ عَلَيْكَ وَ مَتَى بَعُدْتَ حَتَّى تَكُونَ الْآثَارُ هِيَ الَّتِي تُوصِلُ إِلَيْكَ</a:t>
            </a:r>
            <a:r>
              <a:rPr lang="fa-IR"/>
              <a:t> عَمِيَتْ عَيْنٌ لَا تَرَاكَ وَ لَا تَزَالُ عَلَيْهَا رَقِيباً وَ خَسِرَتْ صَفْقَةُ عَبْدٍ لَمْ تَجْعَلْ لَهُ مِنْ حُبِّكَ نَصِيباً وَ قَالَ أَيْضاً تَعَرَّفْتَ لِكُلِّ شَيْ‏ءٍ فَمَا جَهِلَكَ شَيْ‏ءٌ وَ قَالَ تَعَرَّفْتَ إِلَيَّ فِي كُلِّ شَيْ‏ءٍ فَرَأَيْتُكَ ظَاهِراً فِي كُلِّ شَيْ‏ءٍ فَأَنْتَ الظَّاهِرُ لِكُلِّ شَيْ‏ءٍ انْتَهَى</a:t>
            </a:r>
          </a:p>
          <a:p>
            <a:pPr algn="just"/>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graphicFrame>
        <p:nvGraphicFramePr>
          <p:cNvPr id="6" name="Table 5"/>
          <p:cNvGraphicFramePr>
            <a:graphicFrameLocks noGrp="1"/>
          </p:cNvGraphicFramePr>
          <p:nvPr>
            <p:extLst>
              <p:ext uri="{D42A27DB-BD31-4B8C-83A1-F6EECF244321}">
                <p14:modId xmlns:p14="http://schemas.microsoft.com/office/powerpoint/2010/main" val="2689255787"/>
              </p:ext>
            </p:extLst>
          </p:nvPr>
        </p:nvGraphicFramePr>
        <p:xfrm>
          <a:off x="2351584" y="6093296"/>
          <a:ext cx="7406640" cy="281940"/>
        </p:xfrm>
        <a:graphic>
          <a:graphicData uri="http://schemas.openxmlformats.org/drawingml/2006/table">
            <a:tbl>
              <a:tblPr rtl="1" firstRow="1" firstCol="1" bandRow="1">
                <a:tableStyleId>{F5AB1C69-6EDB-4FF4-983F-18BD219EF322}</a:tableStyleId>
              </a:tblPr>
              <a:tblGrid>
                <a:gridCol w="3332988"/>
                <a:gridCol w="740664"/>
                <a:gridCol w="3332988"/>
              </a:tblGrid>
              <a:tr h="0">
                <a:tc>
                  <a:txBody>
                    <a:bodyPr/>
                    <a:lstStyle/>
                    <a:p>
                      <a:pPr algn="ctr" rtl="1">
                        <a:lnSpc>
                          <a:spcPct val="115000"/>
                        </a:lnSpc>
                        <a:spcAft>
                          <a:spcPts val="1000"/>
                        </a:spcAft>
                      </a:pPr>
                      <a:r>
                        <a:rPr lang="fa-IR" sz="1500">
                          <a:effectLst/>
                        </a:rPr>
                        <a:t>دلى كز معرفت نور و صفا ديد</a:t>
                      </a:r>
                      <a:endParaRPr lang="en-US" sz="1100">
                        <a:effectLst/>
                        <a:latin typeface="Calibri"/>
                        <a:ea typeface="Calibri"/>
                        <a:cs typeface="B Badr"/>
                      </a:endParaRPr>
                    </a:p>
                  </a:txBody>
                  <a:tcPr marL="9525" marR="9525" marT="9525" marB="9525" anchor="ctr"/>
                </a:tc>
                <a:tc>
                  <a:txBody>
                    <a:bodyPr/>
                    <a:lstStyle/>
                    <a:p>
                      <a:pPr rtl="1">
                        <a:lnSpc>
                          <a:spcPct val="115000"/>
                        </a:lnSpc>
                      </a:pPr>
                      <a:endParaRPr lang="en-US" sz="1100">
                        <a:effectLst/>
                        <a:latin typeface="Calibri"/>
                      </a:endParaRPr>
                    </a:p>
                  </a:txBody>
                  <a:tcPr marL="9525" marR="9525" marT="9525" marB="9525" anchor="ctr"/>
                </a:tc>
                <a:tc>
                  <a:txBody>
                    <a:bodyPr/>
                    <a:lstStyle/>
                    <a:p>
                      <a:pPr algn="ctr" rtl="1">
                        <a:lnSpc>
                          <a:spcPct val="115000"/>
                        </a:lnSpc>
                        <a:spcAft>
                          <a:spcPts val="1000"/>
                        </a:spcAft>
                      </a:pPr>
                      <a:r>
                        <a:rPr lang="fa-IR" sz="1500">
                          <a:effectLst/>
                        </a:rPr>
                        <a:t>به هر چيزى كه ديد اول خدا ديد</a:t>
                      </a:r>
                      <a:endParaRPr lang="en-US" sz="1100">
                        <a:effectLst/>
                        <a:latin typeface="Calibri"/>
                        <a:ea typeface="Calibri"/>
                        <a:cs typeface="B Badr"/>
                      </a:endParaRPr>
                    </a:p>
                  </a:txBody>
                  <a:tcPr marL="9525" marR="9525" marT="9525" marB="9525" anchor="ctr"/>
                </a:tc>
              </a:tr>
            </a:tbl>
          </a:graphicData>
        </a:graphic>
      </p:graphicFrame>
    </p:spTree>
    <p:extLst>
      <p:ext uri="{BB962C8B-B14F-4D97-AF65-F5344CB8AC3E}">
        <p14:creationId xmlns:p14="http://schemas.microsoft.com/office/powerpoint/2010/main" val="29631247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itle 1"/>
          <p:cNvSpPr>
            <a:spLocks noGrp="1"/>
          </p:cNvSpPr>
          <p:nvPr>
            <p:ph type="title"/>
          </p:nvPr>
        </p:nvSpPr>
        <p:spPr>
          <a:ln>
            <a:gradFill>
              <a:gsLst>
                <a:gs pos="38924">
                  <a:srgbClr val="E9E8DD"/>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normAutofit/>
          </a:bodyPr>
          <a:lstStyle/>
          <a:p>
            <a:r>
              <a:rPr lang="fa-IR" smtClean="0"/>
              <a:t>برای مطالعه بیشتر در مورد روایت دعای عرفه</a:t>
            </a:r>
            <a:endParaRPr lang="fa-IR"/>
          </a:p>
        </p:txBody>
      </p:sp>
      <p:sp>
        <p:nvSpPr>
          <p:cNvPr id="3" name="Content Placeholder 2"/>
          <p:cNvSpPr>
            <a:spLocks noGrp="1"/>
          </p:cNvSpPr>
          <p:nvPr>
            <p:ph idx="1"/>
          </p:nvPr>
        </p:nvSpPr>
        <p:spPr/>
        <p:txBody>
          <a:bodyPr/>
          <a:lstStyle/>
          <a:p>
            <a:endParaRPr lang="fa-IR" smtClean="0"/>
          </a:p>
          <a:p>
            <a:r>
              <a:rPr lang="fa-IR" smtClean="0"/>
              <a:t>1. منظور از آیات انفسی در مقابل آیات آفاقی چیست؟(ادب </a:t>
            </a:r>
            <a:r>
              <a:rPr lang="fa-IR"/>
              <a:t>فناي مقربان </a:t>
            </a:r>
            <a:r>
              <a:rPr lang="fa-IR" smtClean="0"/>
              <a:t>ج 6، ص 435).</a:t>
            </a:r>
          </a:p>
          <a:p>
            <a:r>
              <a:rPr lang="fa-IR" smtClean="0"/>
              <a:t>2. دعای عرفه از نظر سندی چگونه است؟</a:t>
            </a:r>
            <a:endParaRPr lang="fa-IR"/>
          </a:p>
          <a:p>
            <a:r>
              <a:rPr lang="fa-IR" smtClean="0"/>
              <a:t>3. در مورد جملات دعای عرفه بیشتر تحقیق کنید.</a:t>
            </a:r>
          </a:p>
          <a:p>
            <a:r>
              <a:rPr lang="fa-IR" smtClean="0"/>
              <a:t>شرح کافی مولی صالح مازندرانی، ج3، ص115.</a:t>
            </a:r>
          </a:p>
          <a:p>
            <a:r>
              <a:rPr lang="fa-IR" smtClean="0"/>
              <a:t>شرح اصول کافی ملاصدرا، ج 4، 407.</a:t>
            </a:r>
          </a:p>
          <a:p>
            <a:endParaRPr lang="fa-I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5941826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4704"/>
            <a:ext cx="8229600" cy="1143000"/>
          </a:xfrm>
        </p:spPr>
        <p:txBody>
          <a:bodyPr>
            <a:normAutofit fontScale="90000"/>
          </a:bodyPr>
          <a:lstStyle/>
          <a:p>
            <a:r>
              <a:rPr lang="fa-IR" dirty="0" smtClean="0">
                <a:cs typeface="B Homa" pitchFamily="2" charset="-78"/>
              </a:rPr>
              <a:t>شباهت و تفاوت آیه (شهدالله) با آیه (اولم یکف بربک...)</a:t>
            </a:r>
            <a:endParaRPr lang="fa-IR" dirty="0">
              <a:cs typeface="B Homa"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4942677"/>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2494838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Homa" pitchFamily="2" charset="-78"/>
              </a:rPr>
              <a:t>ترجيح احتمال شهادت </a:t>
            </a:r>
            <a:r>
              <a:rPr lang="fa-IR" dirty="0" smtClean="0">
                <a:cs typeface="B Homa" pitchFamily="2" charset="-78"/>
              </a:rPr>
              <a:t>عيني</a:t>
            </a:r>
            <a:endParaRPr lang="fa-IR" dirty="0">
              <a:cs typeface="B Homa" pitchFamily="2" charset="-78"/>
            </a:endParaRPr>
          </a:p>
        </p:txBody>
      </p:sp>
      <p:sp>
        <p:nvSpPr>
          <p:cNvPr id="3" name="Content Placeholder 2"/>
          <p:cNvSpPr>
            <a:spLocks noGrp="1"/>
          </p:cNvSpPr>
          <p:nvPr>
            <p:ph idx="1"/>
          </p:nvPr>
        </p:nvSpPr>
        <p:spPr/>
        <p:txBody>
          <a:bodyPr>
            <a:normAutofit lnSpcReduction="10000"/>
          </a:bodyPr>
          <a:lstStyle/>
          <a:p>
            <a:pPr algn="just"/>
            <a:r>
              <a:rPr lang="fa-IR" dirty="0" smtClean="0">
                <a:cs typeface="B Traffic" pitchFamily="2" charset="-78"/>
              </a:rPr>
              <a:t>حصر </a:t>
            </a:r>
            <a:r>
              <a:rPr lang="fa-IR" dirty="0">
                <a:cs typeface="B Traffic" pitchFamily="2" charset="-78"/>
              </a:rPr>
              <a:t>آيه در شهادت قولي نارواست و نيز اراده شهادت فعلي مستلزم ارتكاب مجاز است؛ امّا با پذيرش شهادت عيني اولاً اين كريمه در شهادت قولي محصور نمي‏گردد و در سطح فقره پاياني آيه 53 سوره فصلت معنا مي‏شود و ثانياً بي‏مجاز در اسناد يا حذف و اضمار تفسير مي‏شود.</a:t>
            </a:r>
            <a:endParaRPr lang="en-US" dirty="0">
              <a:cs typeface="B Traffic" pitchFamily="2" charset="-78"/>
            </a:endParaRPr>
          </a:p>
          <a:p>
            <a:pPr algn="just"/>
            <a:r>
              <a:rPr lang="fa-IR" dirty="0" smtClean="0">
                <a:cs typeface="B Traffic" pitchFamily="2" charset="-78"/>
              </a:rPr>
              <a:t>ترجيح </a:t>
            </a:r>
            <a:r>
              <a:rPr lang="fa-IR" dirty="0">
                <a:cs typeface="B Traffic" pitchFamily="2" charset="-78"/>
              </a:rPr>
              <a:t>اراده شهادت عيني در اين كريمه، بدين معنا نيست كه شهادت فعلي بر توحيد منتفي است، بلكه شهادت آفاقي: (سَنُريهِم آيَاتِنا فِي‏</a:t>
            </a:r>
            <a:r>
              <a:rPr lang="fa-IR" dirty="0" smtClean="0">
                <a:cs typeface="B Traffic" pitchFamily="2" charset="-78"/>
              </a:rPr>
              <a:t>الآفاق) و </a:t>
            </a:r>
            <a:r>
              <a:rPr lang="fa-IR" dirty="0">
                <a:cs typeface="B Traffic" pitchFamily="2" charset="-78"/>
              </a:rPr>
              <a:t>شهادت انفسي: (وفي </a:t>
            </a:r>
            <a:r>
              <a:rPr lang="fa-IR" dirty="0" smtClean="0">
                <a:cs typeface="B Traffic" pitchFamily="2" charset="-78"/>
              </a:rPr>
              <a:t>أنفُسِهِم) نيز </a:t>
            </a:r>
            <a:r>
              <a:rPr lang="fa-IR" dirty="0">
                <a:cs typeface="B Traffic" pitchFamily="2" charset="-78"/>
              </a:rPr>
              <a:t>ثابت‏اند. در همه اين موارد، آيات خداست كه بر يگانگي او گواهي مي‏دهند؛ ولي طبق آيه مورد بحث خود خداي سبحان يگانگي خويش را گواهي مي‏كند: (شَهِدَ اللهُ أنَّهُ لاإلهَ إلاّهُو).</a:t>
            </a:r>
            <a:endParaRPr lang="en-US" dirty="0">
              <a:cs typeface="B Traffic" pitchFamily="2" charset="-78"/>
            </a:endParaRPr>
          </a:p>
          <a:p>
            <a:pPr algn="just"/>
            <a:endParaRPr lang="fa-IR"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8863917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normAutofit lnSpcReduction="10000"/>
          </a:bodyPr>
          <a:lstStyle/>
          <a:p>
            <a:pPr algn="ctr"/>
            <a:r>
              <a:rPr lang="fa-IR" dirty="0"/>
              <a:t>الأمالي (للطوسي) ؛ النص ؛ ص47</a:t>
            </a:r>
          </a:p>
          <a:p>
            <a:pPr algn="just"/>
            <a:r>
              <a:rPr lang="fa-IR" dirty="0"/>
              <a:t>قَالَ أَبُو عَبْدِ اللَّهِ جَعْفَرُ بْنُ مُحَمَّدٍ (عَلَيْهِمَا السَّلَامُ): </a:t>
            </a:r>
            <a:endParaRPr lang="fa-IR" dirty="0" smtClean="0"/>
          </a:p>
          <a:p>
            <a:pPr algn="just"/>
            <a:r>
              <a:rPr lang="fa-IR" dirty="0" smtClean="0"/>
              <a:t>مَنْ</a:t>
            </a:r>
            <a:r>
              <a:rPr lang="fa-IR" dirty="0"/>
              <a:t>‏ تَعَلَّمَ‏ لِلَّهِ‏ (عَزَّ وَ جَلَّ) وَ عَمِلَ لِلَّهِ وَ عَلَّمَ لِلَّهِ، دُعِيَ فِي مَلَكُوتِ السَّمَاوَاتِ عَظِيماً.</a:t>
            </a:r>
          </a:p>
          <a:p>
            <a:pPr algn="just"/>
            <a:endParaRPr lang="fa-IR" dirty="0" smtClean="0"/>
          </a:p>
          <a:p>
            <a:pPr algn="ctr"/>
            <a:r>
              <a:rPr lang="fa-IR" dirty="0" smtClean="0"/>
              <a:t>یادآوری:</a:t>
            </a:r>
            <a:endParaRPr lang="fa-IR" dirty="0"/>
          </a:p>
          <a:p>
            <a:pPr algn="just">
              <a:buFont typeface="Wingdings" pitchFamily="2" charset="2"/>
              <a:buChar char="ü"/>
            </a:pPr>
            <a:r>
              <a:rPr lang="fa-IR" dirty="0" smtClean="0">
                <a:solidFill>
                  <a:srgbClr val="0070C0"/>
                </a:solidFill>
              </a:rPr>
              <a:t>بررسی تعامل باورها با رفتارها.</a:t>
            </a:r>
          </a:p>
          <a:p>
            <a:pPr algn="just">
              <a:buFont typeface="Wingdings" pitchFamily="2" charset="2"/>
              <a:buChar char="ü"/>
            </a:pPr>
            <a:r>
              <a:rPr lang="fa-IR" dirty="0" smtClean="0">
                <a:solidFill>
                  <a:srgbClr val="0070C0"/>
                </a:solidFill>
              </a:rPr>
              <a:t>اهمیت معرفت و شناخت در طی مسیر و رسیدن به کمال.</a:t>
            </a:r>
          </a:p>
          <a:p>
            <a:pPr algn="just">
              <a:buFont typeface="Wingdings" pitchFamily="2" charset="2"/>
              <a:buChar char="ü"/>
            </a:pPr>
            <a:r>
              <a:rPr lang="fa-IR" dirty="0" smtClean="0">
                <a:solidFill>
                  <a:srgbClr val="0070C0"/>
                </a:solidFill>
              </a:rPr>
              <a:t>تأثیر باور بر کمال انسان با توجه به اتحاد علم و عالم و معلوم.</a:t>
            </a:r>
          </a:p>
          <a:p>
            <a:pPr algn="just"/>
            <a:endParaRPr lang="fa-IR" dirty="0" smtClean="0"/>
          </a:p>
          <a:p>
            <a:pPr algn="just"/>
            <a:endParaRPr lang="fa-IR"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178693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down)">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down)">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cs typeface="B Homa" pitchFamily="2" charset="-78"/>
              </a:rPr>
              <a:t>تفاوت اثبات </a:t>
            </a:r>
            <a:r>
              <a:rPr lang="fa-IR">
                <a:cs typeface="B Homa" pitchFamily="2" charset="-78"/>
              </a:rPr>
              <a:t>توحيد </a:t>
            </a:r>
            <a:r>
              <a:rPr lang="fa-IR" smtClean="0">
                <a:cs typeface="B Homa" pitchFamily="2" charset="-78"/>
              </a:rPr>
              <a:t>مبدأ </a:t>
            </a:r>
            <a:br>
              <a:rPr lang="fa-IR" smtClean="0">
                <a:cs typeface="B Homa" pitchFamily="2" charset="-78"/>
              </a:rPr>
            </a:br>
            <a:r>
              <a:rPr lang="fa-IR" smtClean="0">
                <a:cs typeface="B Homa" pitchFamily="2" charset="-78"/>
              </a:rPr>
              <a:t>در شهادت فعلی و عینی</a:t>
            </a:r>
            <a:endParaRPr lang="fa-IR" dirty="0">
              <a:cs typeface="B Homa" pitchFamily="2" charset="-78"/>
            </a:endParaRPr>
          </a:p>
        </p:txBody>
      </p:sp>
      <p:sp>
        <p:nvSpPr>
          <p:cNvPr id="3" name="Content Placeholder 2"/>
          <p:cNvSpPr>
            <a:spLocks noGrp="1"/>
          </p:cNvSpPr>
          <p:nvPr>
            <p:ph idx="1"/>
          </p:nvPr>
        </p:nvSpPr>
        <p:spPr/>
        <p:txBody>
          <a:bodyPr>
            <a:normAutofit/>
          </a:bodyPr>
          <a:lstStyle/>
          <a:p>
            <a:pPr algn="just"/>
            <a:r>
              <a:rPr lang="fa-IR" dirty="0" smtClean="0">
                <a:cs typeface="B Traffic" pitchFamily="2" charset="-78"/>
              </a:rPr>
              <a:t>الف. اگر </a:t>
            </a:r>
            <a:r>
              <a:rPr lang="fa-IR" dirty="0">
                <a:cs typeface="B Traffic" pitchFamily="2" charset="-78"/>
              </a:rPr>
              <a:t>منظور از شهادت، در اين آيه شهادت فعلي يا قولي باشد، «توحيد» درباره اين نظام كيهاني مراد است؛ بدين معنا كه نظام موجود بيش از يك مبدأ ندارد؛ امّا اگر شهادت ذاتي مراد باشد، بدين معناست كه عوالم ديگري در كار باشد يا نباشد و منظومه‏هاي ديگري جز اين آسمان كشف گردد يا نه، خدا واحد است و شريكي ندارد، زيرا هستي خدا نامحدود است و هستي نامحدود با عديل داشتن منافات دارد</a:t>
            </a:r>
            <a:r>
              <a:rPr lang="fa-IR" dirty="0" smtClean="0">
                <a:cs typeface="B Traffic" pitchFamily="2" charset="-78"/>
              </a:rPr>
              <a:t>.</a:t>
            </a:r>
            <a:endParaRPr lang="en-US" dirty="0">
              <a:cs typeface="B Traffic" pitchFamily="2" charset="-78"/>
            </a:endParaRP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1705689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ln>
                <a:solidFill>
                  <a:schemeClr val="accent1"/>
                </a:solidFill>
              </a:ln>
            </a:endParaRPr>
          </a:p>
        </p:txBody>
      </p:sp>
      <p:sp>
        <p:nvSpPr>
          <p:cNvPr id="3" name="Content Placeholder 2"/>
          <p:cNvSpPr>
            <a:spLocks noGrp="1"/>
          </p:cNvSpPr>
          <p:nvPr>
            <p:ph idx="1"/>
          </p:nvPr>
        </p:nvSpPr>
        <p:spPr>
          <a:noFill/>
          <a:ln>
            <a:noFill/>
          </a:ln>
        </p:spPr>
        <p:txBody>
          <a:bodyPr>
            <a:normAutofit lnSpcReduction="10000"/>
          </a:bodyPr>
          <a:lstStyle/>
          <a:p>
            <a:pPr algn="just"/>
            <a:r>
              <a:rPr lang="fa-IR" dirty="0">
                <a:cs typeface="B Traffic" pitchFamily="2" charset="-78"/>
              </a:rPr>
              <a:t>ب. اگر شهادت فعلي منظور باشد، با مضمون (لَو كانَ فيهِما آلِهَةٌ إلاَّ اللهُ لَفَسَدَتا) هماهنگ است كه تنها يك اداره كننده براي اين نظام كيهاني ثابت است؛ ولي چنانچه شهادت عيني اراده شود، مضمون (ولَم يَكُن لَهُ كُفُواً أحَد) را مي‏رساند كه با نكره در سياق نفي، مفيد عموم است و هرگونه شريكي را نه تنها از ربّ و خالق، كه از (اللهُ الصَّمَد) نفي مي‏كند. </a:t>
            </a:r>
            <a:endParaRPr lang="en-US" dirty="0">
              <a:cs typeface="B Traffic" pitchFamily="2" charset="-78"/>
            </a:endParaRPr>
          </a:p>
          <a:p>
            <a:pPr algn="just"/>
            <a:r>
              <a:rPr lang="fa-IR" dirty="0">
                <a:cs typeface="B Traffic" pitchFamily="2" charset="-78"/>
              </a:rPr>
              <a:t>سوره مباركه «توحيد»، مالك هستي را تنها خدا مي‏داند؛ يعني نه تنها آسمان و زمين و نظام كيهاني، بلكه اگر هزاران آسمان و زمين ديگر نيز باشد و ما از آن‏ها بي‏خبر باشيم، مخلوق خداي واحدند و موجودي همتاي «الله» نيست.</a:t>
            </a:r>
            <a:endParaRPr lang="en-US" dirty="0">
              <a:cs typeface="B Traffic" pitchFamily="2" charset="-78"/>
            </a:endParaRPr>
          </a:p>
          <a:p>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68372687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ياد </a:t>
            </a:r>
            <a:r>
              <a:rPr lang="fa-IR" dirty="0" smtClean="0"/>
              <a:t>كردن </a:t>
            </a:r>
            <a:r>
              <a:rPr lang="fa-IR" dirty="0"/>
              <a:t>از ديگران كنار </a:t>
            </a:r>
            <a:r>
              <a:rPr lang="fa-IR" dirty="0" smtClean="0"/>
              <a:t>خدا</a:t>
            </a:r>
            <a:endParaRPr lang="fa-IR" dirty="0"/>
          </a:p>
        </p:txBody>
      </p:sp>
      <p:sp>
        <p:nvSpPr>
          <p:cNvPr id="3" name="Content Placeholder 2"/>
          <p:cNvSpPr>
            <a:spLocks noGrp="1"/>
          </p:cNvSpPr>
          <p:nvPr>
            <p:ph idx="1"/>
          </p:nvPr>
        </p:nvSpPr>
        <p:spPr>
          <a:xfrm>
            <a:off x="609600" y="1600201"/>
            <a:ext cx="11031016" cy="2836912"/>
          </a:xfrm>
        </p:spPr>
        <p:txBody>
          <a:bodyPr/>
          <a:lstStyle/>
          <a:p>
            <a:pPr algn="just"/>
            <a:r>
              <a:rPr lang="fa-IR" dirty="0" smtClean="0"/>
              <a:t>قرآن </a:t>
            </a:r>
            <a:r>
              <a:rPr lang="fa-IR" dirty="0"/>
              <a:t>كريم كنار نام بي‏همتاي خدا از ملائكه و اولوا العلم نام مي‏برد كه به وحدت خداي سبحان شهادت مي‏دهند: (شَهِدَ اللهُ أنَّهُ لاإلهَ إلاّهُوَ والْمَلَائِكَةُ واُولوا العِلم) و اين مجاورت در نام، براي تشويق آن‏ها و تجليل از آنان است؛ نه </a:t>
            </a:r>
            <a:r>
              <a:rPr lang="fa-IR" dirty="0" smtClean="0"/>
              <a:t>استقلال</a:t>
            </a:r>
            <a:r>
              <a:rPr lang="fa-IR" dirty="0"/>
              <a:t>‏بخشيدن به فعل غير خدا</a:t>
            </a:r>
            <a:r>
              <a:rPr lang="fa-IR" dirty="0" smtClean="0"/>
              <a:t>؛</a:t>
            </a:r>
            <a:endParaRPr lang="fa-IR" dirty="0"/>
          </a:p>
        </p:txBody>
      </p:sp>
      <p:sp>
        <p:nvSpPr>
          <p:cNvPr id="4" name="Rectangle 3"/>
          <p:cNvSpPr/>
          <p:nvPr/>
        </p:nvSpPr>
        <p:spPr>
          <a:xfrm>
            <a:off x="1991544" y="4149080"/>
            <a:ext cx="8136904"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400" dirty="0"/>
              <a:t>(33) الأحزاب : 56 إِنَّ اللَّهَ وَ مَلائِكَتَهُ يُصَلُّونَ عَلَى النَّبِيِّ يا أَيُّهَا الَّذينَ آمَنُوا صَلُّوا عَلَيْهِ وَ </a:t>
            </a:r>
            <a:r>
              <a:rPr lang="fa-IR" sz="4400"/>
              <a:t>سَلِّمُوا تَسْليما</a:t>
            </a:r>
            <a:endParaRPr lang="fa-IR" sz="4400" dirty="0"/>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6884021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6632"/>
            <a:ext cx="8229600" cy="1143000"/>
          </a:xfrm>
        </p:spPr>
        <p:txBody>
          <a:bodyPr/>
          <a:lstStyle/>
          <a:p>
            <a:r>
              <a:rPr lang="fa-IR" dirty="0" smtClean="0"/>
              <a:t>توضیح </a:t>
            </a:r>
            <a:endParaRPr lang="fa-IR" dirty="0"/>
          </a:p>
        </p:txBody>
      </p:sp>
      <p:sp>
        <p:nvSpPr>
          <p:cNvPr id="3" name="Content Placeholder 2"/>
          <p:cNvSpPr>
            <a:spLocks noGrp="1"/>
          </p:cNvSpPr>
          <p:nvPr>
            <p:ph idx="1"/>
          </p:nvPr>
        </p:nvSpPr>
        <p:spPr>
          <a:xfrm>
            <a:off x="1981200" y="1052736"/>
            <a:ext cx="8229600" cy="5661248"/>
          </a:xfrm>
        </p:spPr>
        <p:txBody>
          <a:bodyPr>
            <a:noAutofit/>
          </a:bodyPr>
          <a:lstStyle/>
          <a:p>
            <a:pPr marL="0" indent="0" algn="just">
              <a:buNone/>
            </a:pPr>
            <a:r>
              <a:rPr lang="fa-IR" sz="2800" dirty="0"/>
              <a:t>خداوند گاهي فعل يا وصفي را براي خود مي‏آورد؛ آن‏گاه كنار نام مبارك خود از فرشتگان و برخي انسان‏هاي كامل ياد مي‏كند؛ ولي در آيه‏اي ديگر فرموده است كه دارايي فرشتگان يا انسان‏هاي كامل، ظهور و بركت فعل خداوند والاست.</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9254413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«عزّت»، «شفاعت»، «قوت» و... چنين است: گاه درباره توسعه عزّت چنين مي‏فرمايد: (ولِلّهِ العِزَّةُ ولِرَسولِهِ ولِلمُؤمِنين [منافقون/8] و گاه آن را منحصر مي‏كند و عزّت را تنها از آنِ خود مي‏داند: (فَإنَّ العِزَّةَ لِلّهِ جَميعا)[نساء/139]، پس عزّت پيامبر(صلي الله عليه و آله و سلم)و مؤمنان مظهر عزّت خداي عزيز است.</a:t>
            </a:r>
          </a:p>
          <a:p>
            <a:pPr algn="just"/>
            <a:r>
              <a:rPr lang="fa-IR" dirty="0"/>
              <a:t>درباره گستره «قوّت» نيز گاه مي‏فرمايد: (يَا يَحيي خُذِ الكِتَابَ بِقُوَّة)[مریم/12]؛ (وأعِدّوا لَهُم مَا استَطَعتُم مِن قُوَّة)[انفال/60] و درباره حصر آن مي‏فرمايد: (إنَّ اللهَ هُوَ الرَّزّاقُ ذو القُوَّةِ المَتين)[ذاربات/58]؛ (أنَّ القُوَّةَ لِلّهِ جَميعاً).[بقره/165]</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3568403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836712"/>
            <a:ext cx="11521280" cy="5760640"/>
          </a:xfrm>
        </p:spPr>
        <p:txBody>
          <a:bodyPr>
            <a:normAutofit fontScale="92500" lnSpcReduction="10000"/>
          </a:bodyPr>
          <a:lstStyle/>
          <a:p>
            <a:pPr algn="just"/>
            <a:r>
              <a:rPr lang="fa-IR" dirty="0"/>
              <a:t>درباره فراگيري شفاعت هم مي‏فرمايد: (لايَملِكونَ الشَّفَاعَةَ إلاّ مَنِ اتَّخَذَ عِندَ الرَّحمنِ عَهدا</a:t>
            </a:r>
            <a:r>
              <a:rPr lang="fa-IR" dirty="0" smtClean="0"/>
              <a:t>)[مریم/87] </a:t>
            </a:r>
            <a:r>
              <a:rPr lang="fa-IR" dirty="0"/>
              <a:t>و درباره حصر آن: (قُل لِلّهِ الشَّفَاعَةُ جَميعاً</a:t>
            </a:r>
            <a:r>
              <a:rPr lang="fa-IR" dirty="0" smtClean="0"/>
              <a:t>)[زمر/44]، </a:t>
            </a:r>
            <a:r>
              <a:rPr lang="fa-IR" dirty="0"/>
              <a:t>پس هرجا كمالي را براي ممكني ثابت مي‏كند، در آيه‏اي ديگر آن را تنها از آنِ خود مي‏داند.</a:t>
            </a:r>
          </a:p>
          <a:p>
            <a:pPr algn="just"/>
            <a:r>
              <a:rPr lang="fa-IR" dirty="0"/>
              <a:t>درباره شهادت بر «توحيد» نيز در آيه مورد بحث نام ملائكه و اولوا العلم را كنار نام خود مي‏آورد؛ امّا در آيه‏اي ديگر مي‏فرمايد كه هيچ شهادتي بزرگ‏تر از شهادت خدا نيست: (قُل أي شي‏ءٍ أكبَرُ شَهَادَةً قُلِ اللهُ شَهيدٌ بَيني وبَينَكُم</a:t>
            </a:r>
            <a:r>
              <a:rPr lang="fa-IR" dirty="0" smtClean="0"/>
              <a:t>)[انعام/19]؛ </a:t>
            </a:r>
            <a:r>
              <a:rPr lang="fa-IR" dirty="0"/>
              <a:t>اي پيامبر! به آنان بگو كه شما بت‏پرست و مشرك هستيد و من موحدم و براي خدا شريكي نمي‏دانم؛ اگر بر وحدانيت او شاهد مي‏خواهيد، چه شاهدي از خدا بزرگ‏تر كه به وصف در نمي‏آيد.</a:t>
            </a:r>
          </a:p>
          <a:p>
            <a:pPr algn="just"/>
            <a:r>
              <a:rPr lang="fa-IR" dirty="0"/>
              <a:t>درباره شهادت بر حقانيت وحي و رسالت هم شهادت ملائكه را كنار شهادت خود مي‏آورد: (لكِنِ اللهُ يَشهَدُ بِما أنزَلَ إلَيكَ أنزَلَهُ بِعِلمِهِ والْمَلَائِكَةُ يَشهَدون</a:t>
            </a:r>
            <a:r>
              <a:rPr lang="fa-IR" dirty="0" smtClean="0"/>
              <a:t>)[نساء/166]؛ </a:t>
            </a:r>
            <a:r>
              <a:rPr lang="fa-IR" dirty="0"/>
              <a:t>ولي با جمله (كَفي بِاللهِ شَهيدا</a:t>
            </a:r>
            <a:r>
              <a:rPr lang="fa-IR" dirty="0" smtClean="0"/>
              <a:t>)[رعد/43] </a:t>
            </a:r>
            <a:r>
              <a:rPr lang="fa-IR" dirty="0"/>
              <a:t>اعلام مي‏دارد كه اين صفت بالاصاله و بالذات، از آنِ خداست و ديگران مظهر اويند.</a:t>
            </a:r>
          </a:p>
          <a:p>
            <a:endParaRPr lang="fa-IR" dirty="0"/>
          </a:p>
        </p:txBody>
      </p:sp>
      <p:sp>
        <p:nvSpPr>
          <p:cNvPr id="2" name="Footer Placeholder 1"/>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103481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مباحثه امام صادق علیه السلام با ابوحنیفه</a:t>
            </a:r>
            <a:endParaRPr lang="fa-IR" dirty="0"/>
          </a:p>
        </p:txBody>
      </p:sp>
      <p:sp>
        <p:nvSpPr>
          <p:cNvPr id="5" name="Content Placeholder 4"/>
          <p:cNvSpPr>
            <a:spLocks noGrp="1"/>
          </p:cNvSpPr>
          <p:nvPr>
            <p:ph idx="1"/>
          </p:nvPr>
        </p:nvSpPr>
        <p:spPr>
          <a:xfrm>
            <a:off x="1981200" y="1600201"/>
            <a:ext cx="8229600" cy="5121275"/>
          </a:xfrm>
          <a:solidFill>
            <a:schemeClr val="accent1">
              <a:alpha val="36000"/>
            </a:schemeClr>
          </a:solidFill>
        </p:spPr>
        <p:txBody>
          <a:bodyPr>
            <a:noAutofit/>
          </a:bodyPr>
          <a:lstStyle/>
          <a:p>
            <a:pPr marL="0" indent="0" algn="just">
              <a:buNone/>
            </a:pPr>
            <a:r>
              <a:rPr lang="fa-IR" sz="2600" dirty="0"/>
              <a:t>كَنْزُ الْفَوَائِدِ لِلْكَرَاجُكِيِّ، ذَكَرُوا أَنَّ أَبَا حَنِيفَةَ أَكَلَ طَعَاماً مَعَ الْإِمَامِ الصَّادِقِ جَعْفَرِ بْنِ مُحَمَّدٍ عَلَيْهِمَا الصَّلَاةُ وَ السَّلَامُ فَلَمَّا رَفَعَ الصَّادِقُ ع يَدَهُ مِنْ أَكْلِهِ قَالَ الْحَمْدُ لِلَّهِ رَبِّ الْعَالَمِينَ اللَّهُمَّ هَذَا مِنْكَ وَ مِنْ رَسُولِكَ ص فَقَالَ أَبُو حَنِيفَةَ يَا أَبَا عَبْدِ اللَّهِ أَ جَعَلْتَ مَعَ اللَّهِ شَرِيكاً فَقَالَ ع لَهُ وَيْلَكَ إِنَّ اللَّهَ تَبَارَكَ يَقُولُ فِي كِتَابِهِ‏ </a:t>
            </a:r>
          </a:p>
          <a:p>
            <a:pPr algn="just"/>
            <a:r>
              <a:rPr lang="fa-IR" sz="2600" b="1" dirty="0"/>
              <a:t>وَ ما نَقَمُوا إِلَّا أَنْ أَغْناهُمُ اللَّهُ وَ رَسُولُهُ مِنْ فَضْلِهِ‏ (توبه/74)</a:t>
            </a:r>
          </a:p>
          <a:p>
            <a:pPr algn="just"/>
            <a:r>
              <a:rPr lang="fa-IR" sz="2600" b="1" dirty="0"/>
              <a:t>وَ يَقُولُ عَزَّ وَ جَلَّ فِي مَوْضِعٍ آخَرَ وَ لَوْ أَنَّهُمْ رَضُوا ما آتاهُمُ اللَّهُ وَ رَسُولُهُ وَ قالُوا حَسْبُنَا اللَّهُ سَيُؤْتِينَا اللَّهُ مِنْ فَضْلِهِ وَ رَسُولُهُ‏ (توبه/59)</a:t>
            </a:r>
          </a:p>
          <a:p>
            <a:pPr algn="just"/>
            <a:endParaRPr lang="fa-IR" sz="2600" dirty="0"/>
          </a:p>
          <a:p>
            <a:pPr algn="just"/>
            <a:r>
              <a:rPr lang="fa-IR" sz="2600" dirty="0"/>
              <a:t>فَقَالَ أَبُو حَنِيفَةَ وَ اللَّهِ لَكَأَنِّي مَا قَرَأْتُهُمَا قَطُّ مِنْ كِتَابِ اللَّهِ وَ لَا سَمِعْتُهُمَا إِلَّا فِي هَذَا الْوَقْتِ فَقَالَ أَبُو عَبْدِ اللَّهِ ع بَلَى قَدْ قَرَأْتَهُمَا وَ سَمِعْتَهُمَا وَ لَكِنَّ اللَّهَ تَعَالَى أَنْزَلَ فِيكَ وَ فِي أَشْبَاهِكَ‏ أَمْ عَلى‏ قُلُوبٍ أَقْفالُها وَ قَالَ اللَّهُ تَعَالَى‏ كَلَّا بَلْ رانَ عَلى‏ قُلُوبِهِمْ ما كانُوا يَكْسِبُونَ‏. (بحار الأنوار (ط - بيروت) ؛ ج‏10 ؛ ص216)</a:t>
            </a:r>
          </a:p>
          <a:p>
            <a:pPr algn="just"/>
            <a:endParaRPr lang="fa-IR" sz="2600" dirty="0"/>
          </a:p>
          <a:p>
            <a:endParaRPr lang="fa-IR" sz="2600"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8529840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شهادت فرشتگان بر وحدانيت </a:t>
            </a:r>
            <a:r>
              <a:rPr lang="fa-IR" dirty="0" smtClean="0"/>
              <a:t>خدا</a:t>
            </a:r>
            <a:endParaRPr lang="fa-IR" dirty="0"/>
          </a:p>
        </p:txBody>
      </p:sp>
      <p:sp>
        <p:nvSpPr>
          <p:cNvPr id="3" name="Content Placeholder 2"/>
          <p:cNvSpPr>
            <a:spLocks noGrp="1"/>
          </p:cNvSpPr>
          <p:nvPr>
            <p:ph idx="1"/>
          </p:nvPr>
        </p:nvSpPr>
        <p:spPr/>
        <p:txBody>
          <a:bodyPr>
            <a:normAutofit fontScale="92500"/>
          </a:bodyPr>
          <a:lstStyle/>
          <a:p>
            <a:pPr algn="just"/>
            <a:r>
              <a:rPr lang="fa-IR" dirty="0" smtClean="0"/>
              <a:t>شهادت </a:t>
            </a:r>
            <a:r>
              <a:rPr lang="fa-IR" dirty="0"/>
              <a:t>فرشتگان بر وحدانيّت خدا، هم قولي و هم فعلي يعني اطاعت و عبادت موحّدانه است: فرشتگان بندگان مكرّم خدا و مطيع فرمان او هستند: (وقالُوا اتَّخَذَ الرَّحمنُ وَلَداً سُبْحَانَهُ بَل عِبادٌ مُكرَمون  لايَسبِقونَهُ بِالقَولِ وهُم بِأمرِهِ يَعمَلون</a:t>
            </a:r>
            <a:r>
              <a:rPr lang="fa-IR" dirty="0" smtClean="0"/>
              <a:t>)[انبیاء/26و27]؛ </a:t>
            </a:r>
            <a:r>
              <a:rPr lang="fa-IR" dirty="0"/>
              <a:t>(يَخافونَ رَبَّهُم مِن فَوقِهِم ويَفعَلونَ ما يُؤمَرون</a:t>
            </a:r>
            <a:r>
              <a:rPr lang="fa-IR" dirty="0" smtClean="0"/>
              <a:t>)[نحل/50]، </a:t>
            </a:r>
            <a:r>
              <a:rPr lang="fa-IR" dirty="0"/>
              <a:t>پس فرشتگان در مقام عمل به وحدانيّت حق شهادت مي‏دهند، زيرا عبادتگر خداي يگانه‏اي هستند كه شريكي ندارد؛ يعني موحّدانه او را مي‏پرستند.</a:t>
            </a:r>
            <a:endParaRPr lang="en-US" dirty="0"/>
          </a:p>
          <a:p>
            <a:pPr algn="just"/>
            <a:r>
              <a:rPr lang="fa-IR" dirty="0"/>
              <a:t>نيز آنان خدا را از هر عيب و نقصي پيراسته مي‏دانند و سخن ايشان تسبيح است: (يُسَبِّحونَ بِحَمدِ رَبِّهِم</a:t>
            </a:r>
            <a:r>
              <a:rPr lang="fa-IR" dirty="0" smtClean="0"/>
              <a:t>).[زمر/75]</a:t>
            </a:r>
            <a:endParaRPr lang="en-US" dirty="0"/>
          </a:p>
          <a:p>
            <a:pPr algn="just"/>
            <a:r>
              <a:rPr lang="fa-IR" dirty="0"/>
              <a:t>شهادت فرشتگان غير از شهادت فعلي خداوند با آفرينش فرشتگان است؛ يعني فعل خداوند كه آفرينش فرشتگان است شهادت فعلي خداست و عبادت فرشتگان شهادت فعلي خود آن‏هاست.</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597594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شهادت عالمان بر </a:t>
            </a:r>
            <a:r>
              <a:rPr lang="fa-IR" dirty="0" smtClean="0"/>
              <a:t>توحيد</a:t>
            </a:r>
            <a:endParaRPr lang="fa-IR" dirty="0"/>
          </a:p>
        </p:txBody>
      </p:sp>
      <p:sp>
        <p:nvSpPr>
          <p:cNvPr id="3" name="Content Placeholder 2"/>
          <p:cNvSpPr>
            <a:spLocks noGrp="1"/>
          </p:cNvSpPr>
          <p:nvPr>
            <p:ph idx="1"/>
          </p:nvPr>
        </p:nvSpPr>
        <p:spPr/>
        <p:txBody>
          <a:bodyPr>
            <a:normAutofit fontScale="92500" lnSpcReduction="10000"/>
          </a:bodyPr>
          <a:lstStyle/>
          <a:p>
            <a:pPr algn="just"/>
            <a:r>
              <a:rPr lang="fa-IR" dirty="0"/>
              <a:t>خداي سبحان، با اين بيان كه عالمان الهي به وحدانيت حق شهادت مي‏دهند، در حقيقت محكمه‏اي را ترسيم كرده است كه عده‏اي منكر و گروهي مدّعي هستند. در اين محكمه، علماي الهي كه حاضر صحنه بوده‏اند، شهادت مي‏دهند و گواهي آنان سودمند است، وگرنه خداوند بدين‏گونه بيان نمي‏فرمود.</a:t>
            </a:r>
          </a:p>
          <a:p>
            <a:pPr algn="just"/>
            <a:r>
              <a:rPr lang="fa-IR" dirty="0"/>
              <a:t>بر اين اساس، كساني كه توفيق و توان فحص و تحقيق در معارف را ندارند، مي‏توانند به سخن عالمان بزرگ ديني درباره اوصاف الهي اعتماد كنند و اين اعتماد پس از اثبات اصل ذات است و محذور دور را در پي ندارد.</a:t>
            </a:r>
          </a:p>
          <a:p>
            <a:pPr algn="just"/>
            <a:r>
              <a:rPr lang="fa-IR" dirty="0"/>
              <a:t>توحيد، اساس دين است و پس از اثبات آن با شهادت عالمان ربّاني بسياري از مسائل كمالي ديگر و نيز چگونگي بهشت و جهنّم با شهادت آنان پذيرفته مي‏شود و مي‏توان به نظريه تفسيري و شهادتشان اعتماد كرد.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7686037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نکته</a:t>
            </a:r>
            <a:endParaRPr lang="fa-IR" dirty="0"/>
          </a:p>
        </p:txBody>
      </p:sp>
      <p:sp>
        <p:nvSpPr>
          <p:cNvPr id="3" name="Content Placeholder 2"/>
          <p:cNvSpPr>
            <a:spLocks noGrp="1"/>
          </p:cNvSpPr>
          <p:nvPr>
            <p:ph idx="1"/>
          </p:nvPr>
        </p:nvSpPr>
        <p:spPr/>
        <p:txBody>
          <a:bodyPr>
            <a:normAutofit/>
          </a:bodyPr>
          <a:lstStyle/>
          <a:p>
            <a:pPr algn="just"/>
            <a:r>
              <a:rPr lang="fa-IR" dirty="0"/>
              <a:t>خداي سبحان همان‏گونه كه در اين آيه شهادت «اولوا العلم» بر توحيد را ذكر مي‏فرمايد، شهادت (ومَن عِندَهُ عِلمُ الكِتَاب) را نيز در مقابل كافران منكر رسالت بيان مي‏فرمايد: (ويَقولُ الَّذينَ كَفَروا لَستَ مُرسَلاًقُل كَفي بِاللهِ شَهيداً بَيني وبَينَكُم ومَن عِندَهُ عِلمُ </a:t>
            </a:r>
            <a:r>
              <a:rPr lang="fa-IR" dirty="0" smtClean="0"/>
              <a:t>الكِتَاب)[رعد/43]، </a:t>
            </a:r>
            <a:r>
              <a:rPr lang="fa-IR" dirty="0"/>
              <a:t>بنابراين خدا، فرشتگان و </a:t>
            </a:r>
            <a:r>
              <a:rPr lang="fa-IR" dirty="0" smtClean="0"/>
              <a:t>صاحبان علم</a:t>
            </a:r>
            <a:r>
              <a:rPr lang="fa-IR" dirty="0"/>
              <a:t>، هم بر توحيد شهادت مي‏دهند و هم بر حقانيت وحي و رسالت</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9559572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Traffic" pitchFamily="2" charset="-78"/>
              </a:rPr>
              <a:t>معنای شهادت: </a:t>
            </a:r>
            <a:endParaRPr lang="fa-IR" dirty="0">
              <a:cs typeface="B Traffic" pitchFamily="2" charset="-78"/>
            </a:endParaRPr>
          </a:p>
        </p:txBody>
      </p:sp>
      <p:sp>
        <p:nvSpPr>
          <p:cNvPr id="5" name="Content Placeholder 4"/>
          <p:cNvSpPr>
            <a:spLocks noGrp="1"/>
          </p:cNvSpPr>
          <p:nvPr>
            <p:ph idx="1"/>
          </p:nvPr>
        </p:nvSpPr>
        <p:spPr/>
        <p:txBody>
          <a:bodyPr>
            <a:normAutofit lnSpcReduction="10000"/>
          </a:bodyPr>
          <a:lstStyle/>
          <a:p>
            <a:pPr algn="just"/>
            <a:r>
              <a:rPr lang="fa-IR" b="1" dirty="0"/>
              <a:t>مفردات آیه</a:t>
            </a:r>
            <a:r>
              <a:rPr lang="fa-IR" b="1" dirty="0" smtClean="0"/>
              <a:t>:</a:t>
            </a:r>
            <a:endParaRPr lang="fa-IR" b="1" dirty="0"/>
          </a:p>
          <a:p>
            <a:pPr algn="just"/>
            <a:r>
              <a:rPr lang="fa-IR" dirty="0"/>
              <a:t>شهد: «شهادت»، حضور و ادراك حضوري </a:t>
            </a:r>
            <a:r>
              <a:rPr lang="fa-IR" dirty="0" smtClean="0"/>
              <a:t>است، که گاه </a:t>
            </a:r>
            <a:r>
              <a:rPr lang="fa-IR" dirty="0"/>
              <a:t>با حس است كه نازل‏ترين مراتب درجات ادراك حضوري است؛ مانند (وهُم عَلي ما يَفعَلونَ بِالمُؤمِنينَ شُهود)[بروج/7]، (ما شَهِدنا مَهلِكَ أهلِه)[نمل/49] و (وليَشهَد عَذابَهُما طَائِفَةٌ مِنَ المُؤمِنين)[نور/2]؛ </a:t>
            </a:r>
            <a:endParaRPr lang="fa-IR" dirty="0" smtClean="0"/>
          </a:p>
          <a:p>
            <a:pPr algn="just"/>
            <a:r>
              <a:rPr lang="fa-IR" dirty="0" smtClean="0"/>
              <a:t>و </a:t>
            </a:r>
            <a:r>
              <a:rPr lang="fa-IR" dirty="0"/>
              <a:t>زماني شهود قلبي و غيبي است، همچون (</a:t>
            </a:r>
            <a:r>
              <a:rPr lang="fa-IR"/>
              <a:t>كِتابٌ </a:t>
            </a:r>
            <a:r>
              <a:rPr lang="fa-IR" smtClean="0"/>
              <a:t>مَرقوم يَشهَدُهُ </a:t>
            </a:r>
            <a:r>
              <a:rPr lang="fa-IR" dirty="0"/>
              <a:t>المُقَرَّبون</a:t>
            </a:r>
            <a:r>
              <a:rPr lang="fa-IR" dirty="0" smtClean="0"/>
              <a:t>) [</a:t>
            </a:r>
            <a:r>
              <a:rPr lang="fa-IR" dirty="0"/>
              <a:t>مطففین/20-21]؛ </a:t>
            </a:r>
            <a:endParaRPr lang="fa-IR" dirty="0" smtClean="0"/>
          </a:p>
          <a:p>
            <a:pPr algn="just"/>
            <a:r>
              <a:rPr lang="fa-IR" dirty="0" smtClean="0"/>
              <a:t>همچنين </a:t>
            </a:r>
            <a:r>
              <a:rPr lang="fa-IR" dirty="0"/>
              <a:t>گاهي بر اصل علم اطلاق مي‏شود، هرچند مستند حسّي نداشته باشد؛ مانند گفتار برادران يوسف: (ياأبانا إنَّ ابنَكَ سَرَقَ وما شَهِدنا </a:t>
            </a:r>
            <a:r>
              <a:rPr lang="fa-IR" dirty="0" smtClean="0"/>
              <a:t>إلاّ بِما </a:t>
            </a:r>
            <a:r>
              <a:rPr lang="fa-IR" dirty="0"/>
              <a:t>عَلِمنا).[یوسف/81]</a:t>
            </a:r>
          </a:p>
          <a:p>
            <a:pPr algn="just"/>
            <a:endParaRPr lang="fa-IR" dirty="0"/>
          </a:p>
          <a:p>
            <a:pPr algn="just"/>
            <a:endParaRPr lang="fa-IR" dirty="0"/>
          </a:p>
        </p:txBody>
      </p:sp>
      <p:sp>
        <p:nvSpPr>
          <p:cNvPr id="3" name="Footer Placeholder 2"/>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7552273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تفاوت درجات شهادت‏</a:t>
            </a:r>
            <a:r>
              <a:rPr lang="fa-IR" dirty="0" smtClean="0"/>
              <a:t>ها</a:t>
            </a:r>
            <a:endParaRPr lang="fa-IR" dirty="0"/>
          </a:p>
        </p:txBody>
      </p:sp>
      <p:sp>
        <p:nvSpPr>
          <p:cNvPr id="3" name="Content Placeholder 2"/>
          <p:cNvSpPr>
            <a:spLocks noGrp="1"/>
          </p:cNvSpPr>
          <p:nvPr>
            <p:ph idx="1"/>
          </p:nvPr>
        </p:nvSpPr>
        <p:spPr/>
        <p:txBody>
          <a:bodyPr>
            <a:normAutofit lnSpcReduction="10000"/>
          </a:bodyPr>
          <a:lstStyle/>
          <a:p>
            <a:pPr algn="just"/>
            <a:r>
              <a:rPr lang="fa-IR" b="1" dirty="0"/>
              <a:t>شهادت، مستند به علم است و با تفاوت درجات سَنَدِ خودْ گوناگون مي‏شود، زيرا سند شهادت گاهي علم حصولي برخاسته از عقل تجربي يا تجريدي است و زماني علم حضوري است كه آن نيز گاهي در حدّ علم اليقين است و زماني در حدّ حق اليقين؛ همچنين هر يك از علوم ياد شده اختلاف درون </a:t>
            </a:r>
            <a:r>
              <a:rPr lang="fa-IR" b="1" dirty="0" smtClean="0"/>
              <a:t>گروهي دارند</a:t>
            </a:r>
            <a:r>
              <a:rPr lang="fa-IR" b="1" dirty="0"/>
              <a:t>؛ يعني همه علوم حصولي همتاي هم نيستند و هرگز تمام علم اليقين‏ها با هم و همه حق اليقين‏ها با يكديگر برابر نخواهند بود.</a:t>
            </a:r>
          </a:p>
          <a:p>
            <a:pPr algn="just"/>
            <a:r>
              <a:rPr lang="fa-IR" b="1" dirty="0"/>
              <a:t>چون علوم ياد شده كه اَسْناد معتبر شهادت‏اند، هم تفاوت دروني دارند و هم اختلاف بيروني، درجات شهادت نيز در همه موارد يكسان نيست. شهادت خداوند به وحدانيّت اِله، مستند به علم حضوري است نه حصولي؛ و از سنخ حق اليقين است نه عين اليقين.</a:t>
            </a:r>
          </a:p>
          <a:p>
            <a:pPr algn="just"/>
            <a:endParaRPr lang="fa-IR" b="1"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86994410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b="1" dirty="0"/>
              <a:t>درجات علم حضوري ملائكه كه محكوم اصل تفاوت رتبه‏اند و منطق رسمي آنان (وما مِنّا إلاّ لَهُ مَقامٌ مَعلوم)[صافات/164] است مطابق با مراتب وجودي آن‏هاست، چنان‏كه ملائكه مأمورِ علوم وحياني كه در جهت كار حضرت جبرائيل‏اند با فرشتگان مأمور كيل و رزق كه در رديف كار حضرت ميكائيل‏اند برابر نخواهند بود.</a:t>
            </a:r>
          </a:p>
          <a:p>
            <a:endParaRPr lang="fa-IR" b="1"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5061720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dirty="0"/>
              <a:t>اولواالالباب و اولواالعلم كه برخي (همانند متكلمان و حكيمان) از علم حصولي و بعضي (همانند عارفان) از علم شهودي برخوردارند، يكسان نبوده و شهادت آن‏ها نيز همسان نيست، چنان‏كه ارباب عقلِ ناب با اصحاب نقل و نيز با صحابه تلفيق عقل و نقل برابر نخواهند بود، زيرا ارباب عقل ناب اوّل مي‏فهمند و آن‏گاه مي‏پذيرند و اصحاب نقل اول مي‏پذيرند و سپس به اعتماد قول صاحب شريعت مي‏فهمند، هرچند پذيرش اوّلي آن‏ها به استناد علم اجمالي قبلي است.</a:t>
            </a:r>
          </a:p>
          <a:p>
            <a:pPr algn="just"/>
            <a:r>
              <a:rPr lang="fa-IR" dirty="0"/>
              <a:t>گفتني است كه چون عنصر محوري آيه مورد بحث شهادت است كه وابسته به علم است، در آيه عنوان (اُولوا العِلم) آمده است نه اولوا الايمان، همان‏گونه كه در آياتي كه عنصر محوري‏شان پذيرش و عمل است، عنوان «المؤمنون» مطرح مي‏شود.[تسنيم، جلد 13 -  صفحه 412]</a:t>
            </a:r>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7318421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مصداق «اولوا العلم» و اوصاف </a:t>
            </a:r>
            <a:r>
              <a:rPr lang="fa-IR" dirty="0" smtClean="0"/>
              <a:t>آنان</a:t>
            </a:r>
            <a:endParaRPr lang="fa-IR" dirty="0"/>
          </a:p>
        </p:txBody>
      </p:sp>
      <p:sp>
        <p:nvSpPr>
          <p:cNvPr id="3" name="Content Placeholder 2"/>
          <p:cNvSpPr>
            <a:spLocks noGrp="1"/>
          </p:cNvSpPr>
          <p:nvPr>
            <p:ph idx="1"/>
          </p:nvPr>
        </p:nvSpPr>
        <p:spPr/>
        <p:txBody>
          <a:bodyPr>
            <a:normAutofit/>
          </a:bodyPr>
          <a:lstStyle/>
          <a:p>
            <a:pPr algn="just"/>
            <a:r>
              <a:rPr lang="fa-IR" dirty="0" smtClean="0"/>
              <a:t>قرآن </a:t>
            </a:r>
            <a:r>
              <a:rPr lang="fa-IR" dirty="0"/>
              <a:t>كريم به كساني «اولوا العلم» مي‏گويد كه علم در آنان رسوخ دارد و ايشان نيز در علم راسخ‏اند </a:t>
            </a:r>
            <a:r>
              <a:rPr lang="fa-IR" u="sng" dirty="0"/>
              <a:t>و افزون بر اينكه خود به يگانگي خدا گواهي مي‏دهند، جامعه را نيز به سوي يكتاپرستي مي‏برند.</a:t>
            </a:r>
          </a:p>
          <a:p>
            <a:pPr algn="just"/>
            <a:r>
              <a:rPr lang="fa-IR" dirty="0"/>
              <a:t>مقام «اولوا العلم» با عالم و دانشمند تفاوت دارد، چون برخي عالمان اهل بغي‏اند: (إلاّمِن بَعدِ ما جاءَهُمُ العِلمُ بَغياً بَينَهُم</a:t>
            </a:r>
            <a:r>
              <a:rPr lang="fa-IR" dirty="0" smtClean="0"/>
              <a:t>) [آل عمران/19] </a:t>
            </a:r>
            <a:r>
              <a:rPr lang="fa-IR" dirty="0"/>
              <a:t>و نه تنها به وحدانيت حق شهادت نمي‏دهند، زمينه‏ساز اختلاف و پيدايش مذاهب و فِرَق گوناگون هستند.</a:t>
            </a:r>
          </a:p>
          <a:p>
            <a:pPr algn="just"/>
            <a:r>
              <a:rPr lang="fa-IR" dirty="0"/>
              <a:t>بارزترين مصداق (اُولوا العِلم) انبيا و اوليا و عترت اطهار(عليهم‌السلام) هستند. علماي ربّاني نيز از اولياي الهي به‏شمار مي‏آيند</a:t>
            </a:r>
            <a:r>
              <a:rPr lang="fa-IR" dirty="0" smtClean="0"/>
              <a:t>.</a:t>
            </a:r>
            <a:endParaRPr lang="fa-IR"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07911592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چند نکته</a:t>
            </a:r>
            <a:endParaRPr lang="fa-IR" dirty="0"/>
          </a:p>
        </p:txBody>
      </p:sp>
      <p:sp>
        <p:nvSpPr>
          <p:cNvPr id="3" name="Content Placeholder 2"/>
          <p:cNvSpPr>
            <a:spLocks noGrp="1"/>
          </p:cNvSpPr>
          <p:nvPr>
            <p:ph idx="1"/>
          </p:nvPr>
        </p:nvSpPr>
        <p:spPr>
          <a:xfrm>
            <a:off x="335360" y="1600200"/>
            <a:ext cx="11377264" cy="5257800"/>
          </a:xfrm>
        </p:spPr>
        <p:txBody>
          <a:bodyPr>
            <a:normAutofit/>
          </a:bodyPr>
          <a:lstStyle/>
          <a:p>
            <a:pPr algn="just"/>
            <a:r>
              <a:rPr lang="fa-IR" dirty="0"/>
              <a:t>راسخان در علم همان «اولوا الألباب» اند، زيرا اگر «اولوا الألباب» غير از «راسخان در علم» باشند، وسط آيه (</a:t>
            </a:r>
            <a:r>
              <a:rPr lang="fa-IR" dirty="0" smtClean="0"/>
              <a:t>و الراسخون </a:t>
            </a:r>
            <a:r>
              <a:rPr lang="fa-IR" dirty="0"/>
              <a:t>في العلم يقولون آمَنّا بِهِ كُلٌّ مِن عِندِ رَبِّنا </a:t>
            </a:r>
            <a:r>
              <a:rPr lang="fa-IR" dirty="0" smtClean="0"/>
              <a:t>و ما </a:t>
            </a:r>
            <a:r>
              <a:rPr lang="fa-IR" dirty="0"/>
              <a:t>يَذَّكَّرُ إلاّاُولوا الألْبَاب</a:t>
            </a:r>
            <a:r>
              <a:rPr lang="fa-IR" dirty="0" smtClean="0"/>
              <a:t>)[آل عمران/7]، </a:t>
            </a:r>
            <a:r>
              <a:rPr lang="fa-IR" dirty="0"/>
              <a:t>با پايان آن مناسبتي نخواهد داشت.</a:t>
            </a:r>
            <a:endParaRPr lang="en-US" dirty="0"/>
          </a:p>
          <a:p>
            <a:pPr algn="just"/>
            <a:r>
              <a:rPr lang="fa-IR" dirty="0"/>
              <a:t>بهترين سخن «اولوا الالباب» و خردمندان اين است: (رَبَّنا ما خَلَقتَ هذا بَاطِلاً</a:t>
            </a:r>
            <a:r>
              <a:rPr lang="fa-IR" dirty="0" smtClean="0"/>
              <a:t>).[آل عمران/191] </a:t>
            </a:r>
            <a:r>
              <a:rPr lang="fa-IR" dirty="0"/>
              <a:t>نيكوترين گفتار «راسخان در علم» نيز اقرار به توحيد است و در آيه مورد بحث نيز مورد شهادتِ (اُولوا العِلم) وحدانيت خداست، پس اين دو در بسياري مسائل با يكديگر مشترك‏اند.</a:t>
            </a:r>
            <a:endParaRPr lang="en-US" dirty="0"/>
          </a:p>
          <a:p>
            <a:pPr algn="just"/>
            <a:r>
              <a:rPr lang="fa-IR" dirty="0"/>
              <a:t>تذكّر: رسوخ در علم، مقول به تشكيك است، چنان‏كه لبيب بودن نيز مشكَّك است. ممكن است در سنجش مراحل بالاي هر يك با مراتب پايين ديگري تفاوت پديد آيد؛ ولي در ارزيابي جامع شايد اختلافي رخنه نكند.</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7540114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نکته: راه تحصیل مقام «اولوالعلم»</a:t>
            </a:r>
            <a:endParaRPr lang="fa-IR" dirty="0"/>
          </a:p>
        </p:txBody>
      </p:sp>
      <p:sp>
        <p:nvSpPr>
          <p:cNvPr id="3" name="Content Placeholder 2"/>
          <p:cNvSpPr>
            <a:spLocks noGrp="1"/>
          </p:cNvSpPr>
          <p:nvPr>
            <p:ph idx="1"/>
          </p:nvPr>
        </p:nvSpPr>
        <p:spPr>
          <a:xfrm>
            <a:off x="609600" y="1616765"/>
            <a:ext cx="10972800" cy="4739586"/>
          </a:xfrm>
        </p:spPr>
        <p:txBody>
          <a:bodyPr>
            <a:normAutofit/>
          </a:bodyPr>
          <a:lstStyle/>
          <a:p>
            <a:pPr algn="just"/>
            <a:r>
              <a:rPr lang="fa-IR" dirty="0" smtClean="0"/>
              <a:t>مقام </a:t>
            </a:r>
            <a:r>
              <a:rPr lang="fa-IR" dirty="0"/>
              <a:t>(اولوا العلم) نه با تحصيل و تدريس صرف، بلكه با تعليم همراه تزكيه حاصل مي‏شود، زيرا در بيشتر موارد، پس از ذكر استغفار از (اُولوا العِلم) نام برده شده است؛ مانند اينكه در آيه پيشين ابتدا (والمُستَغفِرينَ بِالأسحار)؛ آن‏گاه در آيه مورد بحث از (اُولوا العِلم) ياد شده؛ نيز پس از ذكر نماز شب يكسان نبودن عالم و جاهل گوشزد شده است: (أمَّن هُوَ قَانِتٌ آناءَ الَّيلِ ساجِداً وقائِماً يَحذَرُ الآخِرَةَ ويَرجوا رَحمَةَ رَبِّهِ قُل هَل يَستَوِي الَّذينَ يعلَمونَ والَّذينَ لايَعلَمون)[زمر/9]، </a:t>
            </a:r>
            <a:endParaRPr lang="fa-IR" dirty="0" smtClean="0"/>
          </a:p>
          <a:p>
            <a:pPr algn="just"/>
            <a:r>
              <a:rPr lang="fa-IR" dirty="0" smtClean="0"/>
              <a:t>بنابراين </a:t>
            </a:r>
            <a:r>
              <a:rPr lang="fa-IR" dirty="0"/>
              <a:t>عالمي كه اهل شب زنده‏داري و نيز از مستغفران در اسحار نباشد، مشمول (اُولوا العِلم) و (يَعلَمون) نيست، بلكه ممكن است مصداق (لا يَعلَمون) باشد.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4087413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شهادت در حال قيام به </a:t>
            </a:r>
            <a:r>
              <a:rPr lang="fa-IR" dirty="0" smtClean="0"/>
              <a:t>قسط</a:t>
            </a:r>
            <a:endParaRPr lang="fa-IR" dirty="0"/>
          </a:p>
        </p:txBody>
      </p:sp>
      <p:sp>
        <p:nvSpPr>
          <p:cNvPr id="3" name="Content Placeholder 2"/>
          <p:cNvSpPr>
            <a:spLocks noGrp="1"/>
          </p:cNvSpPr>
          <p:nvPr>
            <p:ph idx="1"/>
          </p:nvPr>
        </p:nvSpPr>
        <p:spPr>
          <a:xfrm>
            <a:off x="767408" y="3356992"/>
            <a:ext cx="11017224" cy="3384376"/>
          </a:xfrm>
        </p:spPr>
        <p:txBody>
          <a:bodyPr>
            <a:normAutofit fontScale="92500" lnSpcReduction="20000"/>
          </a:bodyPr>
          <a:lstStyle/>
          <a:p>
            <a:pPr algn="just"/>
            <a:r>
              <a:rPr lang="fa-IR" dirty="0" smtClean="0"/>
              <a:t>دليل </a:t>
            </a:r>
            <a:r>
              <a:rPr lang="fa-IR" dirty="0"/>
              <a:t>مطلب ياد شده اين است كه (قائِماً بِالقِسط) پس از ذكر دو شاهد ديگر ـ يعني «ملائكه» و «اولواالعلم» ـ آمده است. اگر مقدّم بود، مي‏توانست مانند «توحيد»، «مشهودٌ به» باشد.</a:t>
            </a:r>
          </a:p>
          <a:p>
            <a:pPr algn="just"/>
            <a:r>
              <a:rPr lang="fa-IR" dirty="0"/>
              <a:t>مؤخّر شدن آن مي‏فهماند كه شهادت ملائكه و اُولوا العلم نيز شهادتي در حال قيام به قسط است.</a:t>
            </a:r>
          </a:p>
          <a:p>
            <a:pPr algn="just"/>
            <a:r>
              <a:rPr lang="fa-IR" dirty="0"/>
              <a:t>برخي احتمال داده‏اند كه (قائِماً بِالقِسط) جزء «مشهودٌ به» باشد؛ يعني حال است براي «هو» در جمله (لاإلهَ إلاّهُو) نه حالِ شاهد (فاعل «شَهِدَ») و روايتي هم به همين مضمون نقل كرده‏</a:t>
            </a:r>
            <a:r>
              <a:rPr lang="fa-IR" dirty="0" smtClean="0"/>
              <a:t>اند[مجمع البیان]؛ </a:t>
            </a:r>
            <a:r>
              <a:rPr lang="fa-IR" dirty="0"/>
              <a:t>ولي لازمِ اين احتمال آن است كه (والْمَلَائِكَةُ واُولوا العِلم) پيش از اتمام متعلقات جمله «مشهود به» ذكر شده باشد.</a:t>
            </a:r>
          </a:p>
          <a:p>
            <a:pPr algn="just"/>
            <a:endParaRPr lang="fa-IR" dirty="0"/>
          </a:p>
        </p:txBody>
      </p:sp>
      <p:sp>
        <p:nvSpPr>
          <p:cNvPr id="4" name="Rounded Rectangle 3"/>
          <p:cNvSpPr/>
          <p:nvPr/>
        </p:nvSpPr>
        <p:spPr>
          <a:xfrm>
            <a:off x="609600" y="1340768"/>
            <a:ext cx="11175032" cy="1728192"/>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400" dirty="0"/>
              <a:t>(قائِماً بِالقِسط) حال براي «شاهد» است نه «مشهودٌ به»، پس چنين نيست كه خداوند به وحدت و نيز به قائم به قسط بودن خويش شهادت دهد، بلكه مراد آيه اين است كه خداوند در حالي كه قائم به قسط است، به وحدانيّت خويش گواهي مي‏دهد.</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40324853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هر شهادت با «قائما بالقسط»</a:t>
            </a:r>
            <a:endParaRPr lang="fa-IR" dirty="0"/>
          </a:p>
        </p:txBody>
      </p:sp>
      <p:sp>
        <p:nvSpPr>
          <p:cNvPr id="3" name="Content Placeholder 2"/>
          <p:cNvSpPr>
            <a:spLocks noGrp="1"/>
          </p:cNvSpPr>
          <p:nvPr>
            <p:ph idx="1"/>
          </p:nvPr>
        </p:nvSpPr>
        <p:spPr/>
        <p:txBody>
          <a:bodyPr>
            <a:normAutofit fontScale="92500" lnSpcReduction="10000"/>
          </a:bodyPr>
          <a:lstStyle/>
          <a:p>
            <a:pPr algn="just"/>
            <a:r>
              <a:rPr lang="fa-IR" dirty="0" smtClean="0"/>
              <a:t>گفته </a:t>
            </a:r>
            <a:r>
              <a:rPr lang="fa-IR" dirty="0"/>
              <a:t>شد كه شهادت خدا در اين كريمه مي‏تواند قولي، فعلي يا عيني باشد. رابطه (قائِماً بِالقِسط) با (شَهِد) براساس هر يك از اين احتمالات چنين است:</a:t>
            </a:r>
          </a:p>
          <a:p>
            <a:pPr algn="just"/>
            <a:r>
              <a:rPr lang="fa-IR" dirty="0"/>
              <a:t>1. بر فرض پذيرفتن شهادت قولي، چون (قائِماً بِالقِسط) ناظر به مقام فعل است، رتبه‏اش بالاتر از (شَهِد) قولاً است؛ يعني خدا در مقام قول به توحيد شهادت مي‏دهد و در مقام فعل، عدل او شرط پذيرش شهادت او را تأمين مي‏كند و مقام فعل برتر از مقام قول است.</a:t>
            </a:r>
          </a:p>
          <a:p>
            <a:pPr algn="just"/>
            <a:r>
              <a:rPr lang="fa-IR" dirty="0"/>
              <a:t>2. در صورت قبول شهادت فعلي، (قائِماً بِالقِسط)، همتاي آن است نه برتر يا فروتر، زيرا هر دو در مقام فعل‏اند.</a:t>
            </a:r>
          </a:p>
          <a:p>
            <a:pPr algn="just"/>
            <a:r>
              <a:rPr lang="fa-IR" dirty="0"/>
              <a:t>3. براساس پذيرفتن دقيق‏ترين احتمال كه شهادت در مقام ذات است، رتبه «قائِماً بِالقِسط» پايين‏تر از مرتبه شهادت است، زيرا مقام ذات برتر از مقام فعل است.[تسنيم، جلد 13 -  صفحه 416]</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2426662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دو شهادت </a:t>
            </a:r>
            <a:r>
              <a:rPr lang="fa-IR" b="1" dirty="0" smtClean="0"/>
              <a:t>خداوند</a:t>
            </a:r>
            <a:endParaRPr lang="fa-IR" dirty="0"/>
          </a:p>
        </p:txBody>
      </p:sp>
      <p:sp>
        <p:nvSpPr>
          <p:cNvPr id="3" name="Content Placeholder 2"/>
          <p:cNvSpPr>
            <a:spLocks noGrp="1"/>
          </p:cNvSpPr>
          <p:nvPr>
            <p:ph idx="1"/>
          </p:nvPr>
        </p:nvSpPr>
        <p:spPr/>
        <p:txBody>
          <a:bodyPr>
            <a:normAutofit/>
          </a:bodyPr>
          <a:lstStyle/>
          <a:p>
            <a:pPr algn="just"/>
            <a:r>
              <a:rPr lang="fa-IR" dirty="0" smtClean="0"/>
              <a:t>معارف </a:t>
            </a:r>
            <a:r>
              <a:rPr lang="fa-IR" dirty="0"/>
              <a:t>آيه مورد بحث متعدد است؛ </a:t>
            </a:r>
            <a:endParaRPr lang="fa-IR" dirty="0" smtClean="0"/>
          </a:p>
          <a:p>
            <a:pPr algn="just"/>
            <a:r>
              <a:rPr lang="fa-IR" dirty="0" smtClean="0"/>
              <a:t>ليكن </a:t>
            </a:r>
            <a:r>
              <a:rPr lang="fa-IR" dirty="0"/>
              <a:t>از جهت ترسيم ظاهري به صورت مثلثي ارائه شده است كه ضلع اول و سوم آن را شهادت خداوند تشكيل مي‏دهد و ضلع مياني آن را شهادت ملائكه و علماي اصول دين؛ </a:t>
            </a:r>
            <a:endParaRPr lang="fa-IR" dirty="0" smtClean="0"/>
          </a:p>
          <a:p>
            <a:pPr algn="just"/>
            <a:r>
              <a:rPr lang="fa-IR" dirty="0" smtClean="0"/>
              <a:t>با </a:t>
            </a:r>
            <a:r>
              <a:rPr lang="fa-IR" dirty="0"/>
              <a:t>اين تفاوت كه ضلع اول همراه عنوان شهادت است و ضلع سوم: (لاإلهَ إلاّهُوَ العَزيزُ الحَكيم) متن مشهودٌ به يعني توحيد بي‏كلمه شهادت است؛ ولي در واقع شهادت خداوند به وحدانيت است، هرچند به صورت قول كه شهادت قولي خداست.</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7987095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اين معنا كه آغاز و انجام شهادت توحيد را خود خداوند برعهده دارد، مي‏تواند به استناد اوّل و آخر بودن همان ذات اقدس ربوبي باشد؛ يعني چون (هُوَ الأوَّل) است شهادت آغازين از اوست و چون «هُوَ الآخِر» است شهادت پسين از وي است. </a:t>
            </a:r>
            <a:endParaRPr lang="fa-IR" dirty="0" smtClean="0"/>
          </a:p>
          <a:p>
            <a:pPr algn="just"/>
            <a:r>
              <a:rPr lang="fa-IR" dirty="0" smtClean="0"/>
              <a:t>بر </a:t>
            </a:r>
            <a:r>
              <a:rPr lang="fa-IR" dirty="0"/>
              <a:t>اين اساس، شهادت فرشتگان و اولوا العلم ميان دو شهادت خداوند </a:t>
            </a:r>
            <a:r>
              <a:rPr lang="fa-IR" dirty="0" smtClean="0"/>
              <a:t>است، </a:t>
            </a:r>
            <a:r>
              <a:rPr lang="fa-IR" dirty="0"/>
              <a:t>همان‏طور كه تمام كارهاي خير انسان محفوف به دو احسان و تفضّل الهي است: احسان اول خدا اعطاي توفيق و تهيّه وسايل كار خير و هدايت قلب و مانند آن است تا آدمي كار نيكي را انجام دهد و احسان دوم خدا پذيرش آن كار خير و اعطاي پاداش به آن و ترفيع درجات صاحب آن و دفع سيئات از او و بخشش گناهان وي است.</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95408826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واژه </a:t>
            </a:r>
            <a:r>
              <a:rPr lang="fa-IR" dirty="0"/>
              <a:t>شهادت هم در موارد تحمّل رخداد به كار مي‏رود و هم در اداي آن. </a:t>
            </a:r>
            <a:endParaRPr lang="fa-IR" dirty="0" smtClean="0"/>
          </a:p>
          <a:p>
            <a:pPr algn="just"/>
            <a:r>
              <a:rPr lang="fa-IR" dirty="0" smtClean="0"/>
              <a:t>تحمل </a:t>
            </a:r>
            <a:r>
              <a:rPr lang="fa-IR" dirty="0"/>
              <a:t>شهادت، همان ادراك حضوري است و اداي شهادت، خبر دادن از مشهود؛ و چون اداي همان يافته حضوري است، بر آن هم شهادت اطلاق و مثلاً گفته مي‏شود كه «فلاني شهادت داد».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0692917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 اذان نیز دو شهادت در اول و آخر داریم ..</a:t>
            </a:r>
            <a:endParaRPr lang="fa-IR" dirty="0"/>
          </a:p>
        </p:txBody>
      </p:sp>
      <p:sp>
        <p:nvSpPr>
          <p:cNvPr id="3" name="Content Placeholder 2"/>
          <p:cNvSpPr>
            <a:spLocks noGrp="1"/>
          </p:cNvSpPr>
          <p:nvPr>
            <p:ph idx="1"/>
          </p:nvPr>
        </p:nvSpPr>
        <p:spPr/>
        <p:txBody>
          <a:bodyPr/>
          <a:lstStyle/>
          <a:p>
            <a:pPr algn="just"/>
            <a:r>
              <a:rPr lang="fa-IR" dirty="0"/>
              <a:t>لازم است عنايت شود كه تفاوت شهادت آغاز و انجام، همان‏طور كه اشاره شد، در اين است كه شهادت پيشين مُصرّح به عنوان شهادت است: (شَهِدَ الله... ) و شهادت پسين متن مشهودٌ به بدون عنوان شهادت آمد. همين شيوه در اذان و اقامه ظهور دارد كه در حكم اذن دخول در حرم عبادت خدا و زيارت الهي است؛ يعني در آغاز اذان و نيز اقامه شهادت به وحدانيت با تصريح به واژه شهادت است و در پايانش اصل توحيد كه مشهودٌ به است بي‏تصريح به شهادت آمده است، تا عابد به خُلْق معبود خود متخلّق گردد و به هدف كه همان توحيد است آن قدر نزديك شود كه همان را بر زبان جاري كند نه شهادت به آن با افزودن كلمه شهادت را.</a:t>
            </a:r>
            <a:endParaRPr lang="en-US" dirty="0"/>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7077841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09600" y="1600201"/>
            <a:ext cx="10972800" cy="4925143"/>
          </a:xfrm>
        </p:spPr>
        <p:txBody>
          <a:bodyPr>
            <a:normAutofit fontScale="92500" lnSpcReduction="20000"/>
          </a:bodyPr>
          <a:lstStyle/>
          <a:p>
            <a:pPr algn="just"/>
            <a:r>
              <a:rPr lang="fa-IR" dirty="0"/>
              <a:t>براساس نكته اخير، به گفته برخي مفسران، (لاإلهَ إلاّهُو) در پايان آيه جمع‏بندي نهايي است؛ يعني اكنون كه همگان به توحيد شهادت مي‏</a:t>
            </a:r>
            <a:r>
              <a:rPr lang="fa-IR" dirty="0" smtClean="0"/>
              <a:t>دهند، شما </a:t>
            </a:r>
            <a:r>
              <a:rPr lang="fa-IR" dirty="0"/>
              <a:t>نيز اگر از «اولوا العلم» هستيد، خود شهادت مي‏دهيد، وگرنه هماهنگ با خدا و فرشتگان و اولوا العلم بايد صلاي (لاإلهَ إلاّهُو) سرداد</a:t>
            </a:r>
            <a:r>
              <a:rPr lang="fa-IR" dirty="0" smtClean="0"/>
              <a:t>.</a:t>
            </a:r>
            <a:endParaRPr lang="fa-IR" dirty="0"/>
          </a:p>
          <a:p>
            <a:pPr algn="just"/>
            <a:r>
              <a:rPr lang="fa-IR" dirty="0"/>
              <a:t>توضيح اينكه قرآن حكيم وسيله تعليم علوم وَحْياني و حكمت است: (ويُعَلِّمُهُمُ الكِتَاب والحِكمَة) </a:t>
            </a:r>
            <a:r>
              <a:rPr lang="fa-IR" dirty="0" smtClean="0"/>
              <a:t>و حضرت </a:t>
            </a:r>
            <a:r>
              <a:rPr lang="fa-IR" dirty="0"/>
              <a:t>ختمي نبوّت‏(صلي الله عليه و آله و سلم</a:t>
            </a:r>
            <a:r>
              <a:rPr lang="fa-IR" dirty="0" smtClean="0"/>
              <a:t>) معلّم </a:t>
            </a:r>
            <a:r>
              <a:rPr lang="fa-IR" dirty="0"/>
              <a:t>آن است. بعد از تحليل و جمع‏بندي نهايي و اعلام نتيجه، هدف، رهنمود علمي و عملي جامعه بشر است نه صرف نتيجه‏گيري علمي براي خود پيامبر(صلي الله عليه و آله و سلم)مثلاً، پس تكرار كلمه تهليل براي تعليم ديگران و تربيت آنان هم خواهد بود؛ با اين بيان كه عالمان براساس نظم عالم، به استناد قدرت و حكمت خدا وحدانيت او را ثابت مي‏كنند و به آن شهادت مي‏دهند؛ شما نيز همان‏گونه كه اصل توحيد را از آنان فرا گرفته‏ايد، عزّت و حكمت الهي را هم از ايشان بياموزيد و بگوييد: (لاإلهَ إلاّهُوَ العَزيزُ الحَكيم).</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8439768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عزّت و </a:t>
            </a:r>
            <a:r>
              <a:rPr lang="fa-IR" dirty="0" smtClean="0"/>
              <a:t>حكمت</a:t>
            </a:r>
            <a:endParaRPr lang="fa-IR" dirty="0"/>
          </a:p>
        </p:txBody>
      </p:sp>
      <p:sp>
        <p:nvSpPr>
          <p:cNvPr id="3" name="Content Placeholder 2"/>
          <p:cNvSpPr>
            <a:spLocks noGrp="1"/>
          </p:cNvSpPr>
          <p:nvPr>
            <p:ph idx="1"/>
          </p:nvPr>
        </p:nvSpPr>
        <p:spPr/>
        <p:txBody>
          <a:bodyPr>
            <a:normAutofit/>
          </a:bodyPr>
          <a:lstStyle/>
          <a:p>
            <a:pPr algn="just"/>
            <a:r>
              <a:rPr lang="fa-IR" dirty="0" smtClean="0"/>
              <a:t>لازم </a:t>
            </a:r>
            <a:r>
              <a:rPr lang="fa-IR" dirty="0"/>
              <a:t>«قائم به قسط» بودن خداوند آن است كه «عزيز» و «حكيم» باشد، زيرا كسي كه جهان را با نظم سرپرستي مي‏كند، نه تنها عادل است بلكه «سرپرست عدل» است و كسي كه سرپرست عدل است حتماً عزيز و حكيم خواهد بود؛ يعني ثبوتاً آن دو صفت بر «قيام به قسط» مقدم، و در مقام اثبات و كشف از قيام به قسط مُؤخّرند.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300011515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pPr algn="just"/>
            <a:r>
              <a:rPr lang="fa-IR" dirty="0"/>
              <a:t>تحليل جامع مطلب به اين است كه اگر گفتيم كسي عادل است، يعني براساس شرع مقدّس رفتار مي‏كند و چنانچه گفتيم شرعْ منهاج عدل و صراط مستقيم است، يعني با نظام هستي هماهنگ </a:t>
            </a:r>
            <a:r>
              <a:rPr lang="fa-IR" dirty="0" smtClean="0"/>
              <a:t>است ؛ </a:t>
            </a:r>
            <a:r>
              <a:rPr lang="fa-IR" dirty="0"/>
              <a:t>قيّم نظام هستي هم كه عادلانه است: بالعدل قامت السموات و الأرض ، ذات اقدس خداوند است و از آنجا كه خداوند نه تنها ظالم نيست، بلكه سرپرستي عدل را نيز بر عهده دارد، «قيّم عدل» و قائم به قسط است و قائم به قسط بايد توانايي و دانايي داشته باشد تا هم بتواند و هم بداند كه هر چيزي را در جاي خود قرار دهد، بنابراين «عزيز» و «حكيم» نيز خواهد بود.</a:t>
            </a:r>
          </a:p>
          <a:p>
            <a:pPr algn="just"/>
            <a:r>
              <a:rPr lang="fa-IR" dirty="0"/>
              <a:t>آري «قيام به قسط»، يعني انجام دادن كار به گونه هماهنگ و عادلانه، كه از دو مطلب حكايت مي‏كند: قدرت بر انجام دادن كار و قرار دادن هر چيزي در جاي خود، بنابراين از «قائم به قسط بودن» خداوند مي‏توان به «عزّت» و «حكمت» او پي برد، زيرا خداي سبحان از جهت نفوذ ناپذير بودن «عزيز» است و چون هر چيزي را در جاي خود قرار مي‏دهد، «حكيم» است.</a:t>
            </a:r>
          </a:p>
          <a:p>
            <a:pPr algn="just"/>
            <a:r>
              <a:rPr lang="fa-IR" dirty="0"/>
              <a:t>[تسنيم، جلد 13 -  صفحه 419]</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5868910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9536" y="2564905"/>
            <a:ext cx="8229600" cy="2841179"/>
          </a:xfrm>
        </p:spPr>
        <p:txBody>
          <a:bodyPr/>
          <a:lstStyle/>
          <a:p>
            <a:pPr marL="0" indent="0" algn="ctr">
              <a:buNone/>
            </a:pPr>
            <a:r>
              <a:rPr lang="fa-IR" sz="11500" dirty="0"/>
              <a:t>بحث روایی</a:t>
            </a:r>
          </a:p>
          <a:p>
            <a:endParaRPr lang="fa-IR" dirty="0"/>
          </a:p>
        </p:txBody>
      </p:sp>
      <p:sp>
        <p:nvSpPr>
          <p:cNvPr id="2" name="Footer Placeholder 1"/>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1054888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شهادت الهی پیش از آفرینش</a:t>
            </a:r>
            <a:endParaRPr lang="fa-IR" dirty="0"/>
          </a:p>
        </p:txBody>
      </p:sp>
      <p:sp>
        <p:nvSpPr>
          <p:cNvPr id="3" name="Content Placeholder 2"/>
          <p:cNvSpPr>
            <a:spLocks noGrp="1"/>
          </p:cNvSpPr>
          <p:nvPr>
            <p:ph idx="1"/>
          </p:nvPr>
        </p:nvSpPr>
        <p:spPr>
          <a:xfrm>
            <a:off x="191344" y="1600201"/>
            <a:ext cx="11665296" cy="4349080"/>
          </a:xfrm>
        </p:spPr>
        <p:txBody>
          <a:bodyPr>
            <a:normAutofit fontScale="85000" lnSpcReduction="10000"/>
          </a:bodyPr>
          <a:lstStyle/>
          <a:p>
            <a:pPr algn="just"/>
            <a:r>
              <a:rPr lang="fa-IR" dirty="0"/>
              <a:t>عن ابن عباس: خلق الله تعالي الأرواح قبل الأجساد بأربعة آلاف سنة و </a:t>
            </a:r>
            <a:r>
              <a:rPr lang="fa-IR" dirty="0" smtClean="0"/>
              <a:t>خلق الأرزاق </a:t>
            </a:r>
            <a:r>
              <a:rPr lang="fa-IR" dirty="0"/>
              <a:t>قبل الأرواح بأربعة آلاف سنة؛ فشهد لنفسه قبل خلق الخلق حين كان و لم يكن سماء و لا أرض و لا برّ و لا بحر؛ فقال: (شَهِدَ الله... </a:t>
            </a:r>
            <a:r>
              <a:rPr lang="fa-IR" dirty="0" smtClean="0"/>
              <a:t>).[تفسیر روح البیان،ج2،ص12]</a:t>
            </a:r>
            <a:endParaRPr lang="fa-IR" dirty="0"/>
          </a:p>
          <a:p>
            <a:pPr algn="just"/>
            <a:r>
              <a:rPr lang="fa-IR" dirty="0"/>
              <a:t>اشاره: أ. ابن عباس اين مطلب را به صورت حديث نقل نكرده است؛ ليكن اطمينان بر آن است كه اين‏گونه مطالب غيبي كه نه راه حسّي دارد و نه طريق فكري و حدسي، جز از راه نقل روايي به دست نمي‏آيد، پس ابن عباس آن را حتماً از اهل بيت وحي و نبوّت(عليهم‌السلام) شنيده است. </a:t>
            </a:r>
          </a:p>
          <a:p>
            <a:pPr algn="just"/>
            <a:r>
              <a:rPr lang="fa-IR" dirty="0"/>
              <a:t>ب. اين حديث، شهادت خدا بر توحيد را پيش از آفرينش ارواح، اجساد و ارزاق مي‏داند، پس بايد شهادت ذاتي مراد باشد، زيرا سخن از فعل نيست، بلكه موضوعش شهادت خدا پيش از خلقت عالم و آدم است و آنجا ديگر به شهادت فعل خدا (نظم عالم) نيازي نيست. آن‏گاه كه هنوز بساط جهان آفرينش گسترده نشده بود، او واحد بود و زماني هم كه بساط عالم برچيده مي‏شود و سخن از (لِمَنِ المُلكُ اليَوم</a:t>
            </a:r>
            <a:r>
              <a:rPr lang="fa-IR" dirty="0" smtClean="0"/>
              <a:t>)[غافر/16] </a:t>
            </a:r>
            <a:r>
              <a:rPr lang="fa-IR" dirty="0"/>
              <a:t>است و نيز آن روز كه (والأرضُ جَميعاً قَبضَتُهُ يَومَ الْقِيامَةِ والسَّمَاوَاتُ مَطْويّاتٌ بِيَمينِه</a:t>
            </a:r>
            <a:r>
              <a:rPr lang="fa-IR" dirty="0" smtClean="0"/>
              <a:t>)[زمر/67] </a:t>
            </a:r>
            <a:r>
              <a:rPr lang="fa-IR" dirty="0"/>
              <a:t>باز او يكي است.</a:t>
            </a:r>
          </a:p>
          <a:p>
            <a:pPr algn="just"/>
            <a:endParaRPr lang="fa-IR" dirty="0"/>
          </a:p>
        </p:txBody>
      </p:sp>
      <p:sp>
        <p:nvSpPr>
          <p:cNvPr id="4" name="Rectangle 3"/>
          <p:cNvSpPr/>
          <p:nvPr/>
        </p:nvSpPr>
        <p:spPr>
          <a:xfrm>
            <a:off x="1991544" y="5949280"/>
            <a:ext cx="8064896" cy="792088"/>
          </a:xfrm>
          <a:prstGeom prst="rect">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fa-IR" dirty="0"/>
              <a:t>تفاوت روح با نفس/نقد و جواب مبحث جسمانیه الحدوث بودن نفس ملاصدرا رک.مجموعه مقالات همایش بین المللی آموزه های دینی و مسئله نفس و بدن، مقاله ص 322</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8400836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شناخت خدا با خدا</a:t>
            </a:r>
            <a:endParaRPr lang="fa-IR" dirty="0"/>
          </a:p>
        </p:txBody>
      </p:sp>
      <p:sp>
        <p:nvSpPr>
          <p:cNvPr id="3" name="Content Placeholder 2"/>
          <p:cNvSpPr>
            <a:spLocks noGrp="1"/>
          </p:cNvSpPr>
          <p:nvPr>
            <p:ph idx="1"/>
          </p:nvPr>
        </p:nvSpPr>
        <p:spPr>
          <a:xfrm>
            <a:off x="-168696" y="1600202"/>
            <a:ext cx="11809312" cy="2548879"/>
          </a:xfrm>
        </p:spPr>
        <p:txBody>
          <a:bodyPr>
            <a:normAutofit/>
          </a:bodyPr>
          <a:lstStyle/>
          <a:p>
            <a:pPr algn="just"/>
            <a:r>
              <a:rPr lang="fa-IR" dirty="0"/>
              <a:t>ـ قال الإمام السجّاد(عليه‌السلام): بك عرفتك و أنت دللتني عليك</a:t>
            </a:r>
            <a:r>
              <a:rPr lang="fa-IR" dirty="0" smtClean="0"/>
              <a:t>.</a:t>
            </a:r>
          </a:p>
          <a:p>
            <a:pPr algn="just"/>
            <a:r>
              <a:rPr lang="fa-IR" dirty="0" smtClean="0"/>
              <a:t> ـ </a:t>
            </a:r>
            <a:r>
              <a:rPr lang="fa-IR" dirty="0"/>
              <a:t>قال الإمام علي بن أبي طالب(عليه‌السلام): يا من دلّ علي ذاته بذاته</a:t>
            </a:r>
            <a:r>
              <a:rPr lang="fa-IR" dirty="0" smtClean="0"/>
              <a:t>.</a:t>
            </a:r>
            <a:r>
              <a:rPr lang="fa-IR" dirty="0"/>
              <a:t>  </a:t>
            </a:r>
            <a:endParaRPr lang="en-US" dirty="0"/>
          </a:p>
          <a:p>
            <a:pPr algn="just"/>
            <a:r>
              <a:rPr lang="fa-IR" dirty="0"/>
              <a:t>ـ قال الإمام الحسين بن علي(عليهماالسلام): أيكون لغيرك من الظهور ما ليس </a:t>
            </a:r>
            <a:r>
              <a:rPr lang="fa-IR" dirty="0" smtClean="0"/>
              <a:t>لك.</a:t>
            </a:r>
          </a:p>
        </p:txBody>
      </p:sp>
      <p:sp>
        <p:nvSpPr>
          <p:cNvPr id="4" name="Rounded Rectangle 3"/>
          <p:cNvSpPr/>
          <p:nvPr/>
        </p:nvSpPr>
        <p:spPr>
          <a:xfrm>
            <a:off x="695400" y="4149080"/>
            <a:ext cx="11089232" cy="252028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200" dirty="0"/>
              <a:t>اشاره: بهترين راه شناخت خدا، معرفت وي از راه خود اوست كه همان برهان صدّيقين است. درباره وحدت حق متعالي هم بهترين راه، اثبات از طريق ذات است، بنابراين (شَهِدَ اللهُ أنَّهُ لاإلهَ إلاّهُو) يعني «شهد الألوهية علي أنّ الله واحد»، زيرا هرگز خدايي با دوگانگي سازگار نيست.</a:t>
            </a:r>
          </a:p>
        </p:txBody>
      </p:sp>
      <p:sp>
        <p:nvSpPr>
          <p:cNvPr id="5" name="Footer Placeholder 4"/>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665516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مصادیق «اولوا العلم»</a:t>
            </a:r>
            <a:endParaRPr lang="fa-IR" dirty="0"/>
          </a:p>
        </p:txBody>
      </p:sp>
      <p:sp>
        <p:nvSpPr>
          <p:cNvPr id="3" name="Content Placeholder 2"/>
          <p:cNvSpPr>
            <a:spLocks noGrp="1"/>
          </p:cNvSpPr>
          <p:nvPr>
            <p:ph idx="1"/>
          </p:nvPr>
        </p:nvSpPr>
        <p:spPr/>
        <p:txBody>
          <a:bodyPr>
            <a:normAutofit fontScale="77500" lnSpcReduction="20000"/>
          </a:bodyPr>
          <a:lstStyle/>
          <a:p>
            <a:pPr algn="just"/>
            <a:r>
              <a:rPr lang="fa-IR" dirty="0"/>
              <a:t>عن جابر قال: سألت أبا جعفر(عليه‌السلام) عن هذه الآية: (شَهِدَ اللهُ أنَّهُ لاإلهَ إلاّهُوَ والْمَلَائِكَةُ واُولوا العِلمِ قائِماً بِالقِسطِ لاإلهَ إلاّهُوَ العَزيزُ الحَكيم)، قال أبوجعفر(عليه‌السلام): (شَهِدَ اللهُ أنَّهُ لاإلهَ إلاّهُو) فإنّ الله تبارك و تعالي يشهد بها لنفسه[3] و هو كما قال؛ و فأمّا قوله: (والمَلئِكَة) فإنّه تعالي أكرم الملائكة بالتسليم لربّهم و صدّقوا و شهدوا كما شهد لنفسه؛ و أمّا قوله: (واُولوا العِلمِ قائِماً بِالقِسط) فإنّ أُولي العلم الأنبياء و الأوصياء و هم قيّام بالقسط [و القسط هو العدل في الظاهر، و العدل في الباطن هو </a:t>
            </a:r>
            <a:r>
              <a:rPr lang="fa-IR" dirty="0" smtClean="0"/>
              <a:t>أميرالمؤمنين(عليه‌السلام)</a:t>
            </a:r>
          </a:p>
          <a:p>
            <a:pPr algn="just"/>
            <a:r>
              <a:rPr lang="fa-IR" dirty="0" smtClean="0"/>
              <a:t>عن </a:t>
            </a:r>
            <a:r>
              <a:rPr lang="fa-IR" dirty="0"/>
              <a:t>مرزبان القمي قال: سألت أبا الحسن(عليه‌السلام)[6] عن قول الله: (شَهِدَ </a:t>
            </a:r>
            <a:r>
              <a:rPr lang="fa-IR" dirty="0" smtClean="0"/>
              <a:t>اللهُ أنَّهُ </a:t>
            </a:r>
            <a:r>
              <a:rPr lang="fa-IR" dirty="0"/>
              <a:t>لاإلهَ إلاّهُوَ والْمَلَائِكَةُ واُولوا العِلمِ قائِماً بِالقِسط) قال: هو </a:t>
            </a:r>
            <a:r>
              <a:rPr lang="fa-IR" dirty="0" smtClean="0"/>
              <a:t>الإمام.</a:t>
            </a:r>
          </a:p>
          <a:p>
            <a:pPr algn="just"/>
            <a:endParaRPr lang="fa-IR" dirty="0"/>
          </a:p>
          <a:p>
            <a:pPr algn="just"/>
            <a:r>
              <a:rPr lang="fa-IR" dirty="0" smtClean="0"/>
              <a:t>اشاره</a:t>
            </a:r>
            <a:r>
              <a:rPr lang="fa-IR" dirty="0"/>
              <a:t>: أ. در اين دو حديث شريف، انبيا، اوصيا و ائمّه(عليهم‌السلام) مصداق كامل «اولوا العلم» شمرده شده‏اند.</a:t>
            </a:r>
          </a:p>
          <a:p>
            <a:pPr algn="just"/>
            <a:r>
              <a:rPr lang="fa-IR" dirty="0"/>
              <a:t>در روايت اول، همان‏گونه كه خداوند بر وحدانيّت خويش شهادت مي‏دهد، ملائكه نيز انقياد خويش را بيان و وحدانيّت خدا را گواهي مي‏كنند.</a:t>
            </a:r>
          </a:p>
          <a:p>
            <a:pPr algn="just"/>
            <a:r>
              <a:rPr lang="fa-IR" dirty="0"/>
              <a:t>ب. برپايه حديث نخست، (قائِماً بِالقِسط) حال براي الله، ملائكه و اُولوا العلم است.</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3904117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pPr algn="ctr"/>
            <a:r>
              <a:rPr lang="fa-IR" dirty="0" smtClean="0"/>
              <a:t>والحمدلله رب العالمین</a:t>
            </a:r>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5823991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گفتني است كه مستند شهادت در امور حسي بايد «محسوس» باشد و در امور علمي، «مبرهن»؛ و مستند شهادت اهل كشف و شهود قلبي، «مشاهدات» آن‏هاست</a:t>
            </a:r>
            <a:r>
              <a:rPr lang="fa-IR"/>
              <a:t>. </a:t>
            </a:r>
            <a:endParaRPr lang="fa-IR" smtClean="0"/>
          </a:p>
          <a:p>
            <a:pPr algn="just"/>
            <a:endParaRPr lang="fa-IR"/>
          </a:p>
          <a:p>
            <a:pPr algn="just"/>
            <a:r>
              <a:rPr lang="fa-IR" smtClean="0"/>
              <a:t>آياتي </a:t>
            </a:r>
            <a:r>
              <a:rPr lang="fa-IR" dirty="0"/>
              <a:t>مانند (وما شَهِدنا </a:t>
            </a:r>
            <a:r>
              <a:rPr lang="fa-IR" dirty="0" smtClean="0"/>
              <a:t>إلاّ بِما </a:t>
            </a:r>
            <a:r>
              <a:rPr lang="fa-IR" dirty="0"/>
              <a:t>عَلِمنا)[یوسف/81] بيانگر شهادت برهاني است و شهادت در اين‏گونه مسائل به محسوس اختصاص ندارد.</a:t>
            </a:r>
          </a:p>
          <a:p>
            <a:pPr algn="just"/>
            <a:endParaRPr lang="fa-IR" dirty="0"/>
          </a:p>
        </p:txBody>
      </p:sp>
      <p:sp>
        <p:nvSpPr>
          <p:cNvPr id="4" name="Footer Placeholder 3"/>
          <p:cNvSpPr>
            <a:spLocks noGrp="1"/>
          </p:cNvSpPr>
          <p:nvPr>
            <p:ph type="ftr" sz="quarter" idx="11"/>
          </p:nvPr>
        </p:nvSpPr>
        <p:spPr/>
        <p:txBody>
          <a:bodyPr/>
          <a:lstStyle/>
          <a:p>
            <a:r>
              <a:rPr lang="fa-IR" smtClean="0"/>
              <a:t>تفسیر جامعه الزهرا قم/93</a:t>
            </a:r>
            <a:endParaRPr lang="fa-IR"/>
          </a:p>
        </p:txBody>
      </p:sp>
    </p:spTree>
    <p:extLst>
      <p:ext uri="{BB962C8B-B14F-4D97-AF65-F5344CB8AC3E}">
        <p14:creationId xmlns:p14="http://schemas.microsoft.com/office/powerpoint/2010/main" val="22275749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بدر">
      <a:majorFont>
        <a:latin typeface="Franklin Gothic Medium"/>
        <a:ea typeface=""/>
        <a:cs typeface="B Homa"/>
      </a:majorFont>
      <a:minorFont>
        <a:latin typeface=""/>
        <a:ea typeface=""/>
        <a:cs typeface="B Bad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1113</TotalTime>
  <Words>9914</Words>
  <Application>Microsoft Office PowerPoint</Application>
  <PresentationFormat>Widescreen</PresentationFormat>
  <Paragraphs>414</Paragraphs>
  <Slides>88</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88</vt:i4>
      </vt:variant>
    </vt:vector>
  </HeadingPairs>
  <TitlesOfParts>
    <vt:vector size="100" baseType="lpstr">
      <vt:lpstr>_PDMS_Saleem_QuranFont</vt:lpstr>
      <vt:lpstr>Arial</vt:lpstr>
      <vt:lpstr>B Badr</vt:lpstr>
      <vt:lpstr>B Davat</vt:lpstr>
      <vt:lpstr>B Farnaz</vt:lpstr>
      <vt:lpstr>B Homa</vt:lpstr>
      <vt:lpstr>B Koodak</vt:lpstr>
      <vt:lpstr>B Traffic</vt:lpstr>
      <vt:lpstr>Calibri</vt:lpstr>
      <vt:lpstr>Franklin Gothic Medium</vt:lpstr>
      <vt:lpstr>Wingdings</vt:lpstr>
      <vt:lpstr>Office Theme</vt:lpstr>
      <vt:lpstr>بسم الرحمن الرحیم</vt:lpstr>
      <vt:lpstr>رهآورد موحد بودن</vt:lpstr>
      <vt:lpstr>آیه 18 سوره آل عمران</vt:lpstr>
      <vt:lpstr>انتظار می رود دانش پژوه بعد از پایان درس:</vt:lpstr>
      <vt:lpstr>تمرین و سؤالات تحقیقی</vt:lpstr>
      <vt:lpstr>مقدمه</vt:lpstr>
      <vt:lpstr>معنای شهادت: </vt:lpstr>
      <vt:lpstr>PowerPoint Presentation</vt:lpstr>
      <vt:lpstr>PowerPoint Presentation</vt:lpstr>
      <vt:lpstr>خلاصه مهم</vt:lpstr>
      <vt:lpstr>نکته</vt:lpstr>
      <vt:lpstr>ادراك حضوري يا گزارش از مشهود</vt:lpstr>
      <vt:lpstr>گونه‏هاي شهادت</vt:lpstr>
      <vt:lpstr>1. شهادت قولي: </vt:lpstr>
      <vt:lpstr>2. شهادت فعلي: </vt:lpstr>
      <vt:lpstr>PowerPoint Presentation</vt:lpstr>
      <vt:lpstr>PowerPoint Presentation</vt:lpstr>
      <vt:lpstr>3. شهادت عيني: </vt:lpstr>
      <vt:lpstr>انواع شهادت اعضاء و جوارح</vt:lpstr>
      <vt:lpstr>تطبیق انواع گزارش از مشهود بر شهود الهی</vt:lpstr>
      <vt:lpstr>PowerPoint Presentation</vt:lpstr>
      <vt:lpstr>تبیین شهادت قولی</vt:lpstr>
      <vt:lpstr>PowerPoint Presentation</vt:lpstr>
      <vt:lpstr>PowerPoint Presentation</vt:lpstr>
      <vt:lpstr>شرایط پذیرش شهادت</vt:lpstr>
      <vt:lpstr>أ. مستند شهادت</vt:lpstr>
      <vt:lpstr>PowerPoint Presentation</vt:lpstr>
      <vt:lpstr>ب: عدالت شاهد</vt:lpstr>
      <vt:lpstr>تبیین چگونگی پی بردن به عدالت خداوند</vt:lpstr>
      <vt:lpstr>نکته آیت الله جوادی: ناتمامی حصر آیه در شهادت قولی</vt:lpstr>
      <vt:lpstr>چگونه فعل خداوند عدالت و توحید او را اثبات می کند؟</vt:lpstr>
      <vt:lpstr>توجه شود .....</vt:lpstr>
      <vt:lpstr>نقد و نظر بر استدلال استاد</vt:lpstr>
      <vt:lpstr>PowerPoint Presentation</vt:lpstr>
      <vt:lpstr>PowerPoint Presentation</vt:lpstr>
      <vt:lpstr>تبیین شهادت فعلی</vt:lpstr>
      <vt:lpstr>توضیح بیشتر برای فهم شهادت فعلی</vt:lpstr>
      <vt:lpstr>ملکوت در آیات قرآن</vt:lpstr>
      <vt:lpstr>معنای ملکوت در نظر علامه طباطبائی</vt:lpstr>
      <vt:lpstr>PowerPoint Presentation</vt:lpstr>
      <vt:lpstr>چند نکته از علامه جوادی در آیه 75 انعام</vt:lpstr>
      <vt:lpstr>سخن گفتن موجودات، حقیقت یا مجاز</vt:lpstr>
      <vt:lpstr>PowerPoint Presentation</vt:lpstr>
      <vt:lpstr>تفاوت شهادت قولی با شهادت فعلی</vt:lpstr>
      <vt:lpstr>ارتكاب مجاز در پذيرش اين احتمال</vt:lpstr>
      <vt:lpstr>یک نکته بیشتر</vt:lpstr>
      <vt:lpstr>نکته</vt:lpstr>
      <vt:lpstr>PowerPoint Presentation</vt:lpstr>
      <vt:lpstr>شهادت عینی</vt:lpstr>
      <vt:lpstr>توضیح بیشتر</vt:lpstr>
      <vt:lpstr>تفاوت شهادت فعلی با شهادت عینی</vt:lpstr>
      <vt:lpstr>PowerPoint Presentation</vt:lpstr>
      <vt:lpstr>نکته اول</vt:lpstr>
      <vt:lpstr>نکته دوم</vt:lpstr>
      <vt:lpstr>تکمیل سخن قبل</vt:lpstr>
      <vt:lpstr>PowerPoint Presentation</vt:lpstr>
      <vt:lpstr>برای مطالعه بیشتر در مورد روایت دعای عرفه</vt:lpstr>
      <vt:lpstr>شباهت و تفاوت آیه (شهدالله) با آیه (اولم یکف بربک...)</vt:lpstr>
      <vt:lpstr>ترجيح احتمال شهادت عيني</vt:lpstr>
      <vt:lpstr>تفاوت اثبات توحيد مبدأ  در شهادت فعلی و عینی</vt:lpstr>
      <vt:lpstr>PowerPoint Presentation</vt:lpstr>
      <vt:lpstr>ياد كردن از ديگران كنار خدا</vt:lpstr>
      <vt:lpstr>توضیح </vt:lpstr>
      <vt:lpstr>PowerPoint Presentation</vt:lpstr>
      <vt:lpstr>PowerPoint Presentation</vt:lpstr>
      <vt:lpstr>مباحثه امام صادق علیه السلام با ابوحنیفه</vt:lpstr>
      <vt:lpstr>شهادت فرشتگان بر وحدانيت خدا</vt:lpstr>
      <vt:lpstr>شهادت عالمان بر توحيد</vt:lpstr>
      <vt:lpstr>نکته</vt:lpstr>
      <vt:lpstr>تفاوت درجات شهادت‏ها</vt:lpstr>
      <vt:lpstr>PowerPoint Presentation</vt:lpstr>
      <vt:lpstr>PowerPoint Presentation</vt:lpstr>
      <vt:lpstr>مصداق «اولوا العلم» و اوصاف آنان</vt:lpstr>
      <vt:lpstr>چند نکته</vt:lpstr>
      <vt:lpstr>نکته: راه تحصیل مقام «اولوالعلم»</vt:lpstr>
      <vt:lpstr>شهادت در حال قيام به قسط</vt:lpstr>
      <vt:lpstr>رابطه هر شهادت با «قائما بالقسط»</vt:lpstr>
      <vt:lpstr>دو شهادت خداوند</vt:lpstr>
      <vt:lpstr>PowerPoint Presentation</vt:lpstr>
      <vt:lpstr>در اذان نیز دو شهادت در اول و آخر داریم ..</vt:lpstr>
      <vt:lpstr>PowerPoint Presentation</vt:lpstr>
      <vt:lpstr>عزّت و حكمت</vt:lpstr>
      <vt:lpstr>PowerPoint Presentation</vt:lpstr>
      <vt:lpstr>PowerPoint Presentation</vt:lpstr>
      <vt:lpstr>شهادت الهی پیش از آفرینش</vt:lpstr>
      <vt:lpstr>شناخت خدا با خدا</vt:lpstr>
      <vt:lpstr>مصادیق «اولوا العلم»</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reza</dc:creator>
  <cp:lastModifiedBy>bakhtiarvand</cp:lastModifiedBy>
  <cp:revision>180</cp:revision>
  <dcterms:created xsi:type="dcterms:W3CDTF">2014-02-08T14:51:33Z</dcterms:created>
  <dcterms:modified xsi:type="dcterms:W3CDTF">2015-04-11T15:45:02Z</dcterms:modified>
</cp:coreProperties>
</file>