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26"/>
  </p:notesMasterIdLst>
  <p:handoutMasterIdLst>
    <p:handoutMasterId r:id="rId27"/>
  </p:handoutMasterIdLst>
  <p:sldIdLst>
    <p:sldId id="256" r:id="rId2"/>
    <p:sldId id="414" r:id="rId3"/>
    <p:sldId id="303" r:id="rId4"/>
    <p:sldId id="375" r:id="rId5"/>
    <p:sldId id="376" r:id="rId6"/>
    <p:sldId id="377" r:id="rId7"/>
    <p:sldId id="378" r:id="rId8"/>
    <p:sldId id="379" r:id="rId9"/>
    <p:sldId id="380" r:id="rId10"/>
    <p:sldId id="258" r:id="rId11"/>
    <p:sldId id="342" r:id="rId12"/>
    <p:sldId id="341" r:id="rId13"/>
    <p:sldId id="344" r:id="rId14"/>
    <p:sldId id="345" r:id="rId15"/>
    <p:sldId id="346" r:id="rId16"/>
    <p:sldId id="347" r:id="rId17"/>
    <p:sldId id="373" r:id="rId18"/>
    <p:sldId id="368" r:id="rId19"/>
    <p:sldId id="369" r:id="rId20"/>
    <p:sldId id="370" r:id="rId21"/>
    <p:sldId id="371" r:id="rId22"/>
    <p:sldId id="372" r:id="rId23"/>
    <p:sldId id="413" r:id="rId24"/>
    <p:sldId id="41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a:srgbClr val="006600"/>
    <a:srgbClr val="00CC00"/>
    <a:srgbClr val="FFFF00"/>
    <a:srgbClr val="00FF00"/>
    <a:srgbClr val="FFFFFF"/>
    <a:srgbClr val="66FF33"/>
    <a:srgbClr val="00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76" autoAdjust="0"/>
    <p:restoredTop sz="94885" autoAdjust="0"/>
  </p:normalViewPr>
  <p:slideViewPr>
    <p:cSldViewPr>
      <p:cViewPr varScale="1">
        <p:scale>
          <a:sx n="75" d="100"/>
          <a:sy n="75" d="100"/>
        </p:scale>
        <p:origin x="402" y="60"/>
      </p:cViewPr>
      <p:guideLst>
        <p:guide orient="horz" pos="2160"/>
        <p:guide pos="3840"/>
      </p:guideLst>
    </p:cSldViewPr>
  </p:slideViewPr>
  <p:outlineViewPr>
    <p:cViewPr>
      <p:scale>
        <a:sx n="33" d="100"/>
        <a:sy n="33" d="100"/>
      </p:scale>
      <p:origin x="18" y="125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روش تحقیق - ذاکری</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6077AA-B1B9-4444-B316-91211E578403}" type="datetimeFigureOut">
              <a:rPr lang="en-US" smtClean="0"/>
              <a:pPr/>
              <a:t>9/30/2016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02BDA-4735-4DEF-ADEB-D63DFC189512}" type="slidenum">
              <a:rPr lang="en-US" smtClean="0"/>
              <a:pPr/>
              <a:t>‹#›</a:t>
            </a:fld>
            <a:endParaRPr lang="en-US"/>
          </a:p>
        </p:txBody>
      </p:sp>
    </p:spTree>
    <p:extLst>
      <p:ext uri="{BB962C8B-B14F-4D97-AF65-F5344CB8AC3E}">
        <p14:creationId xmlns:p14="http://schemas.microsoft.com/office/powerpoint/2010/main" val="42520248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روش تحقیق - ذاکری</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C170B-1CCC-4D34-89F0-E160B5517A18}" type="datetimeFigureOut">
              <a:rPr lang="en-US" smtClean="0"/>
              <a:pPr/>
              <a:t>9/30/2016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DC90F-7DE5-4FB2-B713-E19FE86A360B}" type="slidenum">
              <a:rPr lang="en-US" smtClean="0"/>
              <a:pPr/>
              <a:t>‹#›</a:t>
            </a:fld>
            <a:endParaRPr lang="en-US"/>
          </a:p>
        </p:txBody>
      </p:sp>
    </p:spTree>
    <p:extLst>
      <p:ext uri="{BB962C8B-B14F-4D97-AF65-F5344CB8AC3E}">
        <p14:creationId xmlns:p14="http://schemas.microsoft.com/office/powerpoint/2010/main" val="259208530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a:t>
            </a:fld>
            <a:endParaRPr lang="en-US"/>
          </a:p>
        </p:txBody>
      </p:sp>
    </p:spTree>
    <p:extLst>
      <p:ext uri="{BB962C8B-B14F-4D97-AF65-F5344CB8AC3E}">
        <p14:creationId xmlns:p14="http://schemas.microsoft.com/office/powerpoint/2010/main" val="68955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12</a:t>
            </a:fld>
            <a:endParaRPr lang="en-US"/>
          </a:p>
        </p:txBody>
      </p:sp>
    </p:spTree>
    <p:extLst>
      <p:ext uri="{BB962C8B-B14F-4D97-AF65-F5344CB8AC3E}">
        <p14:creationId xmlns:p14="http://schemas.microsoft.com/office/powerpoint/2010/main" val="1929441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13</a:t>
            </a:fld>
            <a:endParaRPr lang="en-US"/>
          </a:p>
        </p:txBody>
      </p:sp>
    </p:spTree>
    <p:extLst>
      <p:ext uri="{BB962C8B-B14F-4D97-AF65-F5344CB8AC3E}">
        <p14:creationId xmlns:p14="http://schemas.microsoft.com/office/powerpoint/2010/main" val="246686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14</a:t>
            </a:fld>
            <a:endParaRPr lang="en-US"/>
          </a:p>
        </p:txBody>
      </p:sp>
    </p:spTree>
    <p:extLst>
      <p:ext uri="{BB962C8B-B14F-4D97-AF65-F5344CB8AC3E}">
        <p14:creationId xmlns:p14="http://schemas.microsoft.com/office/powerpoint/2010/main" val="2476814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15</a:t>
            </a:fld>
            <a:endParaRPr lang="en-US"/>
          </a:p>
        </p:txBody>
      </p:sp>
    </p:spTree>
    <p:extLst>
      <p:ext uri="{BB962C8B-B14F-4D97-AF65-F5344CB8AC3E}">
        <p14:creationId xmlns:p14="http://schemas.microsoft.com/office/powerpoint/2010/main" val="412450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16</a:t>
            </a:fld>
            <a:endParaRPr lang="en-US"/>
          </a:p>
        </p:txBody>
      </p:sp>
    </p:spTree>
    <p:extLst>
      <p:ext uri="{BB962C8B-B14F-4D97-AF65-F5344CB8AC3E}">
        <p14:creationId xmlns:p14="http://schemas.microsoft.com/office/powerpoint/2010/main" val="840741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17</a:t>
            </a:fld>
            <a:endParaRPr lang="en-US"/>
          </a:p>
        </p:txBody>
      </p:sp>
    </p:spTree>
    <p:extLst>
      <p:ext uri="{BB962C8B-B14F-4D97-AF65-F5344CB8AC3E}">
        <p14:creationId xmlns:p14="http://schemas.microsoft.com/office/powerpoint/2010/main" val="321948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4</a:t>
            </a:fld>
            <a:endParaRPr lang="en-US"/>
          </a:p>
        </p:txBody>
      </p:sp>
    </p:spTree>
    <p:extLst>
      <p:ext uri="{BB962C8B-B14F-4D97-AF65-F5344CB8AC3E}">
        <p14:creationId xmlns:p14="http://schemas.microsoft.com/office/powerpoint/2010/main" val="403517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5</a:t>
            </a:fld>
            <a:endParaRPr lang="en-US"/>
          </a:p>
        </p:txBody>
      </p:sp>
    </p:spTree>
    <p:extLst>
      <p:ext uri="{BB962C8B-B14F-4D97-AF65-F5344CB8AC3E}">
        <p14:creationId xmlns:p14="http://schemas.microsoft.com/office/powerpoint/2010/main" val="405445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6</a:t>
            </a:fld>
            <a:endParaRPr lang="en-US"/>
          </a:p>
        </p:txBody>
      </p:sp>
    </p:spTree>
    <p:extLst>
      <p:ext uri="{BB962C8B-B14F-4D97-AF65-F5344CB8AC3E}">
        <p14:creationId xmlns:p14="http://schemas.microsoft.com/office/powerpoint/2010/main" val="51968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7</a:t>
            </a:fld>
            <a:endParaRPr lang="en-US"/>
          </a:p>
        </p:txBody>
      </p:sp>
    </p:spTree>
    <p:extLst>
      <p:ext uri="{BB962C8B-B14F-4D97-AF65-F5344CB8AC3E}">
        <p14:creationId xmlns:p14="http://schemas.microsoft.com/office/powerpoint/2010/main" val="286134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8</a:t>
            </a:fld>
            <a:endParaRPr lang="en-US"/>
          </a:p>
        </p:txBody>
      </p:sp>
    </p:spTree>
    <p:extLst>
      <p:ext uri="{BB962C8B-B14F-4D97-AF65-F5344CB8AC3E}">
        <p14:creationId xmlns:p14="http://schemas.microsoft.com/office/powerpoint/2010/main" val="674777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9</a:t>
            </a:fld>
            <a:endParaRPr lang="en-US"/>
          </a:p>
        </p:txBody>
      </p:sp>
    </p:spTree>
    <p:extLst>
      <p:ext uri="{BB962C8B-B14F-4D97-AF65-F5344CB8AC3E}">
        <p14:creationId xmlns:p14="http://schemas.microsoft.com/office/powerpoint/2010/main" val="163757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10</a:t>
            </a:fld>
            <a:endParaRPr lang="en-US"/>
          </a:p>
        </p:txBody>
      </p:sp>
    </p:spTree>
    <p:extLst>
      <p:ext uri="{BB962C8B-B14F-4D97-AF65-F5344CB8AC3E}">
        <p14:creationId xmlns:p14="http://schemas.microsoft.com/office/powerpoint/2010/main" val="3969304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r>
              <a:rPr lang="fa-IR" smtClean="0"/>
              <a:t>روش تحقیق - ذاکری</a:t>
            </a:r>
            <a:endParaRPr lang="en-US"/>
          </a:p>
        </p:txBody>
      </p:sp>
      <p:sp>
        <p:nvSpPr>
          <p:cNvPr id="4" name="Slide Number Placeholder 3"/>
          <p:cNvSpPr>
            <a:spLocks noGrp="1"/>
          </p:cNvSpPr>
          <p:nvPr>
            <p:ph type="sldNum" sz="quarter" idx="12"/>
          </p:nvPr>
        </p:nvSpPr>
        <p:spPr/>
        <p:txBody>
          <a:bodyPr/>
          <a:lstStyle/>
          <a:p>
            <a:fld id="{DECDC90F-7DE5-4FB2-B713-E19FE86A360B}" type="slidenum">
              <a:rPr lang="en-US" smtClean="0"/>
              <a:pPr/>
              <a:t>11</a:t>
            </a:fld>
            <a:endParaRPr lang="en-US"/>
          </a:p>
        </p:txBody>
      </p:sp>
    </p:spTree>
    <p:extLst>
      <p:ext uri="{BB962C8B-B14F-4D97-AF65-F5344CB8AC3E}">
        <p14:creationId xmlns:p14="http://schemas.microsoft.com/office/powerpoint/2010/main" val="25294576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9A1149-D229-4A28-B07D-359AAF81F374}"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423578620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3C392-0F65-4D0F-82C7-6A44F333945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274423001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3C392-0F65-4D0F-82C7-6A44F333945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849894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3C392-0F65-4D0F-82C7-6A44F333945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155717617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3C392-0F65-4D0F-82C7-6A44F333945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548426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3C392-0F65-4D0F-82C7-6A44F333945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1454590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8C7D9-9F6A-45BF-8A26-391FA3D3E4C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415826573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03DE20-1EB6-4436-9D40-8C79EA51F6BF}"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320840627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3E4459-7936-454B-885F-5B9011281BE9}"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95164053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BF400-13BA-438C-AD48-112B3E84C61A}" type="datetime1">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201458771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30AABE-CC41-4428-8278-0F46F76E3BB4}" type="datetime1">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10837459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D8933D-FD0B-4C85-BBE9-CB01C7D98840}" type="datetime1">
              <a:rPr lang="en-US" smtClean="0"/>
              <a:pPr/>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83860583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2A403A-BD8D-4E79-A274-AB5B76BDD0E9}" type="datetime1">
              <a:rPr lang="en-US" smtClean="0"/>
              <a:pPr/>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406905874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4110F-5242-496B-84D6-6C9499563490}" type="datetime1">
              <a:rPr lang="en-US" smtClean="0"/>
              <a:pPr/>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101374416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2D307-0B06-4899-B74B-4B50253B0965}" type="datetime1">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91EDF-884F-494D-995C-8FAD038E3371}" type="slidenum">
              <a:rPr lang="en-US" smtClean="0"/>
              <a:pPr/>
              <a:t>‹#›</a:t>
            </a:fld>
            <a:endParaRPr lang="en-US"/>
          </a:p>
        </p:txBody>
      </p:sp>
    </p:spTree>
    <p:extLst>
      <p:ext uri="{BB962C8B-B14F-4D97-AF65-F5344CB8AC3E}">
        <p14:creationId xmlns:p14="http://schemas.microsoft.com/office/powerpoint/2010/main" val="312025404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91EDF-884F-494D-995C-8FAD038E3371}" type="slidenum">
              <a:rPr lang="en-US" smtClean="0"/>
              <a:pPr/>
              <a:t>‹#›</a:t>
            </a:fld>
            <a:endParaRPr lang="en-US"/>
          </a:p>
        </p:txBody>
      </p:sp>
      <p:sp>
        <p:nvSpPr>
          <p:cNvPr id="5" name="Date Placeholder 4"/>
          <p:cNvSpPr>
            <a:spLocks noGrp="1"/>
          </p:cNvSpPr>
          <p:nvPr>
            <p:ph type="dt" sz="half" idx="10"/>
          </p:nvPr>
        </p:nvSpPr>
        <p:spPr/>
        <p:txBody>
          <a:bodyPr/>
          <a:lstStyle/>
          <a:p>
            <a:fld id="{352E35D8-80A4-46DE-8B27-052D014D9A66}" type="datetime1">
              <a:rPr lang="en-US" smtClean="0"/>
              <a:pPr/>
              <a:t>9/30/2016</a:t>
            </a:fld>
            <a:endParaRPr lang="en-US"/>
          </a:p>
        </p:txBody>
      </p:sp>
    </p:spTree>
    <p:extLst>
      <p:ext uri="{BB962C8B-B14F-4D97-AF65-F5344CB8AC3E}">
        <p14:creationId xmlns:p14="http://schemas.microsoft.com/office/powerpoint/2010/main" val="68525060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1" name="click.wav"/>
          </p:stSnd>
        </p:sndAc>
      </p:transition>
    </mc:Choice>
    <mc:Fallback xmlns="">
      <p:transition spd="slow">
        <p:fade/>
        <p:sndAc>
          <p:stSnd>
            <p:snd r:embed="rId3"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83C392-0F65-4D0F-82C7-6A44F333945F}" type="datetime1">
              <a:rPr lang="en-US" smtClean="0"/>
              <a:pPr/>
              <a:t>9/30/2016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A91EDF-884F-494D-995C-8FAD038E3371}" type="slidenum">
              <a:rPr lang="en-US" smtClean="0"/>
              <a:pPr/>
              <a:t>‹#›</a:t>
            </a:fld>
            <a:endParaRPr lang="en-US"/>
          </a:p>
        </p:txBody>
      </p:sp>
    </p:spTree>
    <p:extLst>
      <p:ext uri="{BB962C8B-B14F-4D97-AF65-F5344CB8AC3E}">
        <p14:creationId xmlns:p14="http://schemas.microsoft.com/office/powerpoint/2010/main" val="15527909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Lst>
  <mc:AlternateContent xmlns:mc="http://schemas.openxmlformats.org/markup-compatibility/2006" xmlns:p14="http://schemas.microsoft.com/office/powerpoint/2010/main">
    <mc:Choice Requires="p14">
      <p:transition spd="slow" p14:dur="1400">
        <p14:ripple/>
        <p:sndAc>
          <p:stSnd>
            <p:snd r:embed="rId18" name="click.wav"/>
          </p:stSnd>
        </p:sndAc>
      </p:transition>
    </mc:Choice>
    <mc:Fallback xmlns="">
      <p:transition spd="slow">
        <p:fade/>
        <p:sndAc>
          <p:stSnd>
            <p:snd r:embed="rId19" name="click.wav"/>
          </p:stSnd>
        </p:sndAc>
      </p:transition>
    </mc:Fallback>
  </mc:AlternateContent>
  <p:hf sldNum="0"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310" y="692696"/>
            <a:ext cx="7832002" cy="4805726"/>
          </a:xfrm>
        </p:spPr>
        <p:txBody>
          <a:bodyPr>
            <a:noAutofit/>
          </a:bodyPr>
          <a:lstStyle/>
          <a:p>
            <a:pPr algn="ctr" rtl="1">
              <a:lnSpc>
                <a:spcPct val="150000"/>
              </a:lnSpc>
            </a:pPr>
            <a:r>
              <a:rPr lang="fa-IR" sz="9600" dirty="0">
                <a:solidFill>
                  <a:schemeClr val="tx1"/>
                </a:solidFill>
                <a:latin typeface="IranNastaliq" pitchFamily="18" charset="0"/>
                <a:cs typeface="IranNastaliq" pitchFamily="18" charset="0"/>
              </a:rPr>
              <a:t>اصول نگارش </a:t>
            </a:r>
            <a:br>
              <a:rPr lang="fa-IR" sz="9600" dirty="0">
                <a:solidFill>
                  <a:schemeClr val="tx1"/>
                </a:solidFill>
                <a:latin typeface="IranNastaliq" pitchFamily="18" charset="0"/>
                <a:cs typeface="IranNastaliq" pitchFamily="18" charset="0"/>
              </a:rPr>
            </a:br>
            <a:r>
              <a:rPr lang="fa-IR" sz="9600" dirty="0" smtClean="0">
                <a:solidFill>
                  <a:schemeClr val="tx1"/>
                </a:solidFill>
                <a:latin typeface="IranNastaliq" pitchFamily="18" charset="0"/>
                <a:cs typeface="IranNastaliq" pitchFamily="18" charset="0"/>
              </a:rPr>
              <a:t>                                               مقالات پژوهشی                   </a:t>
            </a:r>
            <a:r>
              <a:rPr lang="fa-IR" sz="3200" dirty="0" smtClean="0">
                <a:solidFill>
                  <a:srgbClr val="FF0000"/>
                </a:solidFill>
                <a:latin typeface="IranNastaliq" pitchFamily="18" charset="0"/>
                <a:cs typeface="IranNastaliq" pitchFamily="18" charset="0"/>
              </a:rPr>
              <a:t>محمدجواد ذاکری</a:t>
            </a:r>
            <a:endParaRPr lang="en-US" sz="3200" dirty="0">
              <a:solidFill>
                <a:srgbClr val="FF0000"/>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withEffect">
                                  <p:stCondLst>
                                    <p:cond delay="0"/>
                                  </p:stCondLst>
                                  <p:childTnLst>
                                    <p:animClr clrSpc="hsl" dir="cw">
                                      <p:cBhvr override="childStyle">
                                        <p:cTn id="6" dur="2000" fill="hold"/>
                                        <p:tgtEl>
                                          <p:spTgt spid="2"/>
                                        </p:tgtEl>
                                        <p:attrNameLst>
                                          <p:attrName>style.color</p:attrName>
                                        </p:attrNameLst>
                                      </p:cBhvr>
                                      <p:by>
                                        <p:hsl h="-7200000" s="0" l="0"/>
                                      </p:by>
                                    </p:animClr>
                                    <p:animClr clrSpc="hsl" dir="cw">
                                      <p:cBhvr>
                                        <p:cTn id="7" dur="2000" fill="hold"/>
                                        <p:tgtEl>
                                          <p:spTgt spid="2"/>
                                        </p:tgtEl>
                                        <p:attrNameLst>
                                          <p:attrName>fillcolor</p:attrName>
                                        </p:attrNameLst>
                                      </p:cBhvr>
                                      <p:by>
                                        <p:hsl h="-7200000" s="0" l="0"/>
                                      </p:by>
                                    </p:animClr>
                                    <p:animClr clrSpc="hsl" dir="cw">
                                      <p:cBhvr>
                                        <p:cTn id="8" dur="2000" fill="hold"/>
                                        <p:tgtEl>
                                          <p:spTgt spid="2"/>
                                        </p:tgtEl>
                                        <p:attrNameLst>
                                          <p:attrName>stroke.color</p:attrName>
                                        </p:attrNameLst>
                                      </p:cBhvr>
                                      <p:by>
                                        <p:hsl h="-7200000" s="0" l="0"/>
                                      </p:by>
                                    </p:animClr>
                                    <p:set>
                                      <p:cBhvr>
                                        <p:cTn id="9" dur="2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7430"/>
            <a:ext cx="7772400" cy="1071570"/>
          </a:xfrm>
        </p:spPr>
        <p:txBody>
          <a:bodyPr/>
          <a:lstStyle/>
          <a:p>
            <a:pPr algn="ctr" rtl="1"/>
            <a:r>
              <a:rPr lang="fa-IR" sz="5400" dirty="0">
                <a:latin typeface="IranNastaliq" pitchFamily="18" charset="0"/>
                <a:cs typeface="IranNastaliq" pitchFamily="18" charset="0"/>
              </a:rPr>
              <a:t>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9000"/>
            <a:ext cx="8643998" cy="4929222"/>
          </a:xfrm>
        </p:spPr>
        <p:txBody>
          <a:bodyPr>
            <a:normAutofit/>
          </a:bodyPr>
          <a:lstStyle/>
          <a:p>
            <a:pPr algn="just" rtl="1"/>
            <a:r>
              <a:rPr lang="fa-IR" sz="2800" dirty="0">
                <a:solidFill>
                  <a:srgbClr val="0000CC"/>
                </a:solidFill>
                <a:latin typeface="مسير / ميترا" pitchFamily="2" charset="-78"/>
                <a:ea typeface="مسير / ميترا" pitchFamily="2" charset="-78"/>
                <a:cs typeface="B Mitra" panose="00000400000000000000" pitchFamily="2" charset="-78"/>
              </a:rPr>
              <a:t>عنوان مقاله با وجود </a:t>
            </a:r>
            <a:r>
              <a:rPr lang="fa-IR" sz="2800" dirty="0" smtClean="0">
                <a:solidFill>
                  <a:srgbClr val="0000CC"/>
                </a:solidFill>
                <a:latin typeface="مسير / ميترا" pitchFamily="2" charset="-78"/>
                <a:ea typeface="مسير / ميترا" pitchFamily="2" charset="-78"/>
                <a:cs typeface="B Mitra" panose="00000400000000000000" pitchFamily="2" charset="-78"/>
              </a:rPr>
              <a:t>آن که </a:t>
            </a:r>
            <a:r>
              <a:rPr lang="fa-IR" sz="2800" dirty="0">
                <a:solidFill>
                  <a:srgbClr val="0000CC"/>
                </a:solidFill>
                <a:latin typeface="مسير / ميترا" pitchFamily="2" charset="-78"/>
                <a:ea typeface="مسير / ميترا" pitchFamily="2" charset="-78"/>
                <a:cs typeface="B Mitra" panose="00000400000000000000" pitchFamily="2" charset="-78"/>
              </a:rPr>
              <a:t>چند کلمه‌ای بیش نیست، اما در حقیقت یکی از مهمترین عناصر یک مقاله علمی است. اولین قسمت مقاله که نگاه سردبیر بدان می‌افتد، عنوان مقاله است. پس از چاپ مقاله نیز هنگامی که خوانندگان، صفحه فهرست مجله را باز می‌کنند یا مجله را ورق می‌زنند، نخست به عنوان توجه می‌کنند.</a:t>
            </a:r>
          </a:p>
          <a:p>
            <a:pPr algn="just" rtl="1"/>
            <a:endParaRPr lang="fa-IR" sz="2800" dirty="0">
              <a:solidFill>
                <a:srgbClr val="0000CC"/>
              </a:solidFill>
              <a:latin typeface="مسير / ميترا" pitchFamily="2" charset="-78"/>
              <a:ea typeface="مسير / ميترا" pitchFamily="2" charset="-78"/>
              <a:cs typeface="B Mitra" panose="00000400000000000000" pitchFamily="2" charset="-78"/>
            </a:endParaRPr>
          </a:p>
          <a:p>
            <a:pPr algn="just" rtl="1"/>
            <a:r>
              <a:rPr lang="fa-IR" sz="2800" dirty="0">
                <a:solidFill>
                  <a:srgbClr val="0000CC"/>
                </a:solidFill>
                <a:latin typeface="مسير / ميترا" pitchFamily="2" charset="-78"/>
                <a:ea typeface="مسير / ميترا" pitchFamily="2" charset="-78"/>
                <a:cs typeface="B Mitra" panose="00000400000000000000" pitchFamily="2" charset="-78"/>
              </a:rPr>
              <a:t>عنوان مقاله را می‌توان از موضوع مقاله، هدف مقاله، فرضیه‌های تحقیق یا پرسش‌های تحقیق استخراج کرد.</a:t>
            </a:r>
          </a:p>
          <a:p>
            <a:pPr algn="just" rtl="1"/>
            <a:r>
              <a:rPr lang="fa-IR" sz="2800" dirty="0">
                <a:solidFill>
                  <a:srgbClr val="0000CC"/>
                </a:solidFill>
                <a:latin typeface="مسير / ميترا" pitchFamily="2" charset="-78"/>
                <a:ea typeface="مسير / ميترا" pitchFamily="2" charset="-78"/>
                <a:cs typeface="B Mitra" panose="00000400000000000000" pitchFamily="2" charset="-78"/>
              </a:rPr>
              <a:t>قلمرو تحقیق باید در عنوان مقاله قید شود.</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500" fill="hold"/>
                                        <p:tgtEl>
                                          <p:spTgt spid="2"/>
                                        </p:tgtEl>
                                        <p:attrNameLst>
                                          <p:attrName>r</p:attrName>
                                        </p:attrNameLst>
                                      </p:cBhvr>
                                    </p:animRot>
                                  </p:childTnLst>
                                </p:cTn>
                              </p:par>
                            </p:childTnLst>
                          </p:cTn>
                        </p:par>
                        <p:par>
                          <p:cTn id="7" fill="hold">
                            <p:stCondLst>
                              <p:cond delay="500"/>
                            </p:stCondLst>
                            <p:childTnLst>
                              <p:par>
                                <p:cTn id="8" presetID="5" presetClass="entr" presetSubtype="1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1000"/>
                                        <p:tgtEl>
                                          <p:spTgt spid="3">
                                            <p:txEl>
                                              <p:pRg st="0" end="0"/>
                                            </p:txEl>
                                          </p:spTgt>
                                        </p:tgtEl>
                                      </p:cBhvr>
                                    </p:animEffect>
                                  </p:childTnLst>
                                </p:cTn>
                              </p:par>
                            </p:childTnLst>
                          </p:cTn>
                        </p:par>
                        <p:par>
                          <p:cTn id="11" fill="hold">
                            <p:stCondLst>
                              <p:cond delay="1500"/>
                            </p:stCondLst>
                            <p:childTnLst>
                              <p:par>
                                <p:cTn id="12" presetID="5" presetClass="entr" presetSubtype="1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heckerboard(across)">
                                      <p:cBhvr>
                                        <p:cTn id="14" dur="1000"/>
                                        <p:tgtEl>
                                          <p:spTgt spid="3">
                                            <p:txEl>
                                              <p:pRg st="2" end="2"/>
                                            </p:txEl>
                                          </p:spTgt>
                                        </p:tgtEl>
                                      </p:cBhvr>
                                    </p:animEffect>
                                  </p:childTnLst>
                                </p:cTn>
                              </p:par>
                            </p:childTnLst>
                          </p:cTn>
                        </p:par>
                        <p:par>
                          <p:cTn id="15" fill="hold">
                            <p:stCondLst>
                              <p:cond delay="2500"/>
                            </p:stCondLst>
                            <p:childTnLst>
                              <p:par>
                                <p:cTn id="16" presetID="5" presetClass="entr" presetSubtype="10"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1629272" y="1071570"/>
            <a:ext cx="6768752" cy="4929222"/>
          </a:xfrm>
        </p:spPr>
        <p:txBody>
          <a:bodyPr>
            <a:normAutofit/>
          </a:bodyPr>
          <a:lstStyle/>
          <a:p>
            <a:pPr algn="just" rtl="1"/>
            <a:r>
              <a:rPr lang="fa-IR" sz="3600" dirty="0">
                <a:cs typeface="Zar" pitchFamily="2" charset="-78"/>
              </a:rPr>
              <a:t>1ـ جزئی و محدود باشد.</a:t>
            </a:r>
          </a:p>
          <a:p>
            <a:pPr algn="just" rtl="1"/>
            <a:r>
              <a:rPr lang="fa-IR" sz="3600" dirty="0">
                <a:cs typeface="Zar" pitchFamily="2" charset="-78"/>
              </a:rPr>
              <a:t>2ـ واضح و گویا باشد.</a:t>
            </a:r>
          </a:p>
          <a:p>
            <a:pPr algn="just" rtl="1"/>
            <a:r>
              <a:rPr lang="fa-IR" sz="3600" dirty="0">
                <a:cs typeface="Zar" pitchFamily="2" charset="-78"/>
              </a:rPr>
              <a:t>3ـ جدید و ابتکاری باشد.</a:t>
            </a:r>
          </a:p>
          <a:p>
            <a:pPr algn="just" rtl="1"/>
            <a:r>
              <a:rPr lang="fa-IR" sz="3600" dirty="0">
                <a:cs typeface="Zar" pitchFamily="2" charset="-78"/>
              </a:rPr>
              <a:t>4ـ مختصر باشد.</a:t>
            </a:r>
          </a:p>
          <a:p>
            <a:pPr algn="just" rtl="1"/>
            <a:r>
              <a:rPr lang="fa-IR" sz="3600" dirty="0">
                <a:cs typeface="Zar" pitchFamily="2" charset="-78"/>
              </a:rPr>
              <a:t>5ـ دقیق باشد.</a:t>
            </a:r>
          </a:p>
          <a:p>
            <a:pPr algn="just" rtl="1"/>
            <a:r>
              <a:rPr lang="fa-IR" sz="3600" dirty="0">
                <a:cs typeface="Zar" pitchFamily="2" charset="-78"/>
              </a:rPr>
              <a:t>6ـ جذاب باشد.</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par>
                          <p:cTn id="16" fill="hold">
                            <p:stCondLst>
                              <p:cond delay="2500"/>
                            </p:stCondLst>
                            <p:childTnLst>
                              <p:par>
                                <p:cTn id="17" presetID="5"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1000"/>
                                        <p:tgtEl>
                                          <p:spTgt spid="3">
                                            <p:txEl>
                                              <p:pRg st="2" end="2"/>
                                            </p:txEl>
                                          </p:spTgt>
                                        </p:tgtEl>
                                      </p:cBhvr>
                                    </p:animEffect>
                                  </p:childTnLst>
                                </p:cTn>
                              </p:par>
                            </p:childTnLst>
                          </p:cTn>
                        </p:par>
                        <p:par>
                          <p:cTn id="20" fill="hold">
                            <p:stCondLst>
                              <p:cond delay="3500"/>
                            </p:stCondLst>
                            <p:childTnLst>
                              <p:par>
                                <p:cTn id="21" presetID="5"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1000"/>
                                        <p:tgtEl>
                                          <p:spTgt spid="3">
                                            <p:txEl>
                                              <p:pRg st="3" end="3"/>
                                            </p:txEl>
                                          </p:spTgt>
                                        </p:tgtEl>
                                      </p:cBhvr>
                                    </p:animEffect>
                                  </p:childTnLst>
                                </p:cTn>
                              </p:par>
                            </p:childTnLst>
                          </p:cTn>
                        </p:par>
                        <p:par>
                          <p:cTn id="24" fill="hold">
                            <p:stCondLst>
                              <p:cond delay="4500"/>
                            </p:stCondLst>
                            <p:childTnLst>
                              <p:par>
                                <p:cTn id="25" presetID="5" presetClass="entr" presetSubtype="1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par>
                          <p:cTn id="28" fill="hold">
                            <p:stCondLst>
                              <p:cond delay="5500"/>
                            </p:stCondLst>
                            <p:childTnLst>
                              <p:par>
                                <p:cTn id="29" presetID="5" presetClass="entr" presetSubtype="1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570"/>
            <a:ext cx="8643998" cy="4929222"/>
          </a:xfrm>
        </p:spPr>
        <p:txBody>
          <a:bodyPr>
            <a:normAutofit/>
          </a:bodyPr>
          <a:lstStyle/>
          <a:p>
            <a:pPr algn="ctr" rtl="1"/>
            <a:r>
              <a:rPr lang="fa-IR" sz="3600" dirty="0">
                <a:solidFill>
                  <a:srgbClr val="FF0000"/>
                </a:solidFill>
                <a:cs typeface="B Mitra" panose="00000400000000000000" pitchFamily="2" charset="-78"/>
              </a:rPr>
              <a:t>1ـ جزئی و محدود باشد.</a:t>
            </a:r>
          </a:p>
          <a:p>
            <a:pPr algn="ctr" rtl="1"/>
            <a:endParaRPr lang="fa-IR" sz="3600" dirty="0">
              <a:cs typeface="B Mitra" panose="00000400000000000000" pitchFamily="2" charset="-78"/>
            </a:endParaRPr>
          </a:p>
          <a:p>
            <a:pPr algn="just" rtl="1"/>
            <a:r>
              <a:rPr lang="fa-IR" sz="3600" dirty="0">
                <a:solidFill>
                  <a:srgbClr val="0000CC"/>
                </a:solidFill>
                <a:latin typeface="مسير / ميترا" pitchFamily="2" charset="-78"/>
                <a:ea typeface="مسير / ميترا" pitchFamily="2" charset="-78"/>
                <a:cs typeface="B Mitra" panose="00000400000000000000" pitchFamily="2" charset="-78"/>
              </a:rPr>
              <a:t>عنوان مقاله می‌بایست با اعمال تحدیدهایی، اختصاصی شود. اعمال تحدید در عنوان می‌تواند با در نظر گرفتن م‍ؤلفه‌هایی چون حوزه تحقیق، محدوده زمانی یا مکانی مورد تحقیق و ... صورت گیرد.</a:t>
            </a:r>
          </a:p>
          <a:p>
            <a:pPr algn="just" rtl="1"/>
            <a:endParaRPr lang="fa-IR" sz="3600" dirty="0">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2"/>
                                        </p:tgtEl>
                                      </p:cBhvr>
                                      <p:by x="150000" y="150000"/>
                                    </p:animScale>
                                  </p:childTnLst>
                                </p:cTn>
                              </p:par>
                            </p:childTnLst>
                          </p:cTn>
                        </p:par>
                        <p:par>
                          <p:cTn id="7" fill="hold">
                            <p:stCondLst>
                              <p:cond delay="2000"/>
                            </p:stCondLst>
                            <p:childTnLst>
                              <p:par>
                                <p:cTn id="8" presetID="5" presetClass="entr" presetSubtype="1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1000"/>
                                        <p:tgtEl>
                                          <p:spTgt spid="3">
                                            <p:txEl>
                                              <p:pRg st="0" end="0"/>
                                            </p:txEl>
                                          </p:spTgt>
                                        </p:tgtEl>
                                      </p:cBhvr>
                                    </p:animEffect>
                                  </p:childTnLst>
                                </p:cTn>
                              </p:par>
                            </p:childTnLst>
                          </p:cTn>
                        </p:par>
                        <p:par>
                          <p:cTn id="11" fill="hold">
                            <p:stCondLst>
                              <p:cond delay="3000"/>
                            </p:stCondLst>
                            <p:childTnLst>
                              <p:par>
                                <p:cTn id="12" presetID="5" presetClass="entr" presetSubtype="1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heckerboard(across)">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857"/>
            <a:ext cx="8643998" cy="4929222"/>
          </a:xfrm>
        </p:spPr>
        <p:txBody>
          <a:bodyPr>
            <a:normAutofit lnSpcReduction="10000"/>
          </a:bodyPr>
          <a:lstStyle/>
          <a:p>
            <a:pPr algn="ctr" rtl="1"/>
            <a:r>
              <a:rPr lang="fa-IR" sz="3600" dirty="0">
                <a:solidFill>
                  <a:srgbClr val="FF0000"/>
                </a:solidFill>
                <a:cs typeface="B Mitra" panose="00000400000000000000" pitchFamily="2" charset="-78"/>
              </a:rPr>
              <a:t>2ـ واضح و گویا باشد.</a:t>
            </a:r>
          </a:p>
          <a:p>
            <a:pPr algn="just" rtl="1"/>
            <a:r>
              <a:rPr lang="fa-IR" sz="2400" dirty="0">
                <a:solidFill>
                  <a:srgbClr val="006600"/>
                </a:solidFill>
                <a:latin typeface="مسير / ميترا" pitchFamily="2" charset="-78"/>
                <a:ea typeface="مسير / ميترا" pitchFamily="2" charset="-78"/>
                <a:cs typeface="B Mitra" panose="00000400000000000000" pitchFamily="2" charset="-78"/>
              </a:rPr>
              <a:t>ـ عنوان مقاله باید گویای محتوای آن باشد، </a:t>
            </a:r>
            <a:r>
              <a:rPr lang="fa-IR" sz="2400" dirty="0">
                <a:solidFill>
                  <a:srgbClr val="0000CC"/>
                </a:solidFill>
                <a:latin typeface="مسير / ميترا" pitchFamily="2" charset="-78"/>
                <a:ea typeface="مسير / ميترا" pitchFamily="2" charset="-78"/>
                <a:cs typeface="B Mitra" panose="00000400000000000000" pitchFamily="2" charset="-78"/>
              </a:rPr>
              <a:t>در غیر این‌صورت در فهرست نتایج جستجوهای خوانندگان قرار نمی‌گیرد. </a:t>
            </a:r>
          </a:p>
          <a:p>
            <a:pPr algn="just" rtl="1"/>
            <a:r>
              <a:rPr lang="fa-IR" sz="2400" dirty="0">
                <a:solidFill>
                  <a:srgbClr val="006600"/>
                </a:solidFill>
                <a:latin typeface="مسير / ميترا" pitchFamily="2" charset="-78"/>
                <a:ea typeface="مسير / ميترا" pitchFamily="2" charset="-78"/>
                <a:cs typeface="B Mitra" panose="00000400000000000000" pitchFamily="2" charset="-78"/>
              </a:rPr>
              <a:t>ـ در عنوان مقاله از عبارت‌های شاعرانه خودداری شود؛ </a:t>
            </a:r>
            <a:r>
              <a:rPr lang="fa-IR" sz="2400" dirty="0">
                <a:solidFill>
                  <a:srgbClr val="0000CC"/>
                </a:solidFill>
                <a:latin typeface="مسير / ميترا" pitchFamily="2" charset="-78"/>
                <a:ea typeface="مسير / ميترا" pitchFamily="2" charset="-78"/>
                <a:cs typeface="B Mitra" panose="00000400000000000000" pitchFamily="2" charset="-78"/>
              </a:rPr>
              <a:t>مثلا عنوان «از جبل عامل تا طوس» برای مقاله‌ای که در شخصیت‌شناسی شیخ حر عاملی نوشته شده، مناسب نیست.</a:t>
            </a:r>
          </a:p>
          <a:p>
            <a:pPr algn="just" rtl="1"/>
            <a:r>
              <a:rPr lang="fa-IR" sz="2400" dirty="0">
                <a:solidFill>
                  <a:srgbClr val="006600"/>
                </a:solidFill>
                <a:latin typeface="مسير / ميترا" pitchFamily="2" charset="-78"/>
                <a:ea typeface="مسير / ميترا" pitchFamily="2" charset="-78"/>
                <a:cs typeface="B Mitra" panose="00000400000000000000" pitchFamily="2" charset="-78"/>
              </a:rPr>
              <a:t>ـ در عنوان مقاله از واژه‌های دشوار و پیچیده استفاده نشود؛ </a:t>
            </a:r>
            <a:r>
              <a:rPr lang="fa-IR" sz="2400" dirty="0">
                <a:solidFill>
                  <a:srgbClr val="0000CC"/>
                </a:solidFill>
                <a:latin typeface="مسير / ميترا" pitchFamily="2" charset="-78"/>
                <a:ea typeface="مسير / ميترا" pitchFamily="2" charset="-78"/>
                <a:cs typeface="B Mitra" panose="00000400000000000000" pitchFamily="2" charset="-78"/>
              </a:rPr>
              <a:t>زيرا عنوان بايد قابل فهم، واضح و قابل پردازش باشد و درك و تحليل آن نبايد براي خواننده دشوار باشد. اگر خواننده‌اي براي درك يك عنوان مجبور شود بيش از يك بار آن را بخواند يا براي درك الفاظ آن به منابع ديگر رجوع كند، به احتمال زياد به سبب عدم حوصله و وقت كافي جهت مراجعه به منابع و درك معني لغت خاص در عنوان، از خير خواندن مقاله می‌گذرد؛ </a:t>
            </a:r>
          </a:p>
          <a:p>
            <a:pPr algn="just" rtl="1"/>
            <a:r>
              <a:rPr lang="fa-IR" sz="2400" dirty="0">
                <a:solidFill>
                  <a:srgbClr val="0000CC"/>
                </a:solidFill>
                <a:latin typeface="مسير / ميترا" pitchFamily="2" charset="-78"/>
                <a:ea typeface="مسير / ميترا" pitchFamily="2" charset="-78"/>
                <a:cs typeface="B Mitra" panose="00000400000000000000" pitchFamily="2" charset="-78"/>
              </a:rPr>
              <a:t>براي نمونه «اتيمولوژي واژه مسلمان» نمی‌تواند عنوانی مناسب برای مقاله‌ای باشد که درباره مفهوم‌شناسی واژه مسلمان نگاشته شده است.</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000" tmFilter="0, 0; .2, .5; .8, .5; 1, 0"/>
                                        <p:tgtEl>
                                          <p:spTgt spid="2"/>
                                        </p:tgtEl>
                                      </p:cBhvr>
                                    </p:animEffect>
                                    <p:animScale>
                                      <p:cBhvr>
                                        <p:cTn id="7" dur="1000" autoRev="1" fill="hold"/>
                                        <p:tgtEl>
                                          <p:spTgt spid="2"/>
                                        </p:tgtEl>
                                      </p:cBhvr>
                                      <p:by x="105000" y="105000"/>
                                    </p:animScale>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570"/>
            <a:ext cx="8643998" cy="4929222"/>
          </a:xfrm>
        </p:spPr>
        <p:txBody>
          <a:bodyPr>
            <a:normAutofit/>
          </a:bodyPr>
          <a:lstStyle/>
          <a:p>
            <a:pPr algn="ctr" rtl="1"/>
            <a:r>
              <a:rPr lang="fa-IR" sz="3600" dirty="0">
                <a:solidFill>
                  <a:srgbClr val="FF0000"/>
                </a:solidFill>
                <a:cs typeface="B Mitra" panose="00000400000000000000" pitchFamily="2" charset="-78"/>
              </a:rPr>
              <a:t>3ـ جدید و ابتکاری باشد.</a:t>
            </a:r>
          </a:p>
          <a:p>
            <a:pPr algn="just" rtl="1"/>
            <a:r>
              <a:rPr lang="fa-IR" sz="3200" dirty="0">
                <a:solidFill>
                  <a:srgbClr val="0000CC"/>
                </a:solidFill>
                <a:latin typeface="مسير / ميترا" pitchFamily="2" charset="-78"/>
                <a:ea typeface="مسير / ميترا" pitchFamily="2" charset="-78"/>
                <a:cs typeface="B Mitra" panose="00000400000000000000" pitchFamily="2" charset="-78"/>
              </a:rPr>
              <a:t>ـ مقاله پژوهشي گزارشي نوشته و چاپ شده از نتايج يك پژوهش بديع است و معمولاً در برگيرنده نتايج پژوهشي مهم و اصيل و يا رهيافتي نو به موضوعي تثبيت شده است. عنوانی که برای چنین مقالاتی انتخاب می‌شود باید نو باشد. تکراری بودن عنوان ممکن است این مطلب را به خواننده القا کند که مقاله حرف تازه‌ای برای گفتن ندارد.</a:t>
            </a:r>
          </a:p>
          <a:p>
            <a:pPr algn="just" rtl="1"/>
            <a:r>
              <a:rPr lang="fa-IR" sz="3200" dirty="0">
                <a:solidFill>
                  <a:srgbClr val="0000CC"/>
                </a:solidFill>
                <a:latin typeface="مسير / ميترا" pitchFamily="2" charset="-78"/>
                <a:ea typeface="مسير / ميترا" pitchFamily="2" charset="-78"/>
                <a:cs typeface="B Mitra" panose="00000400000000000000" pitchFamily="2" charset="-78"/>
              </a:rPr>
              <a:t>ـ در هر حال باید توجه داشت که جدید بودن، امری نسبی است.</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3000" tmFilter="0, 0; .2, .5; .8, .5; 1, 0"/>
                                        <p:tgtEl>
                                          <p:spTgt spid="2"/>
                                        </p:tgtEl>
                                      </p:cBhvr>
                                    </p:animEffect>
                                    <p:animScale>
                                      <p:cBhvr>
                                        <p:cTn id="7" dur="1500" autoRev="1" fill="hold"/>
                                        <p:tgtEl>
                                          <p:spTgt spid="2"/>
                                        </p:tgtEl>
                                      </p:cBhvr>
                                      <p:by x="105000" y="105000"/>
                                    </p:animScale>
                                  </p:childTnLst>
                                </p:cTn>
                              </p:par>
                            </p:childTnLst>
                          </p:cTn>
                        </p:par>
                        <p:par>
                          <p:cTn id="8" fill="hold">
                            <p:stCondLst>
                              <p:cond delay="3000"/>
                            </p:stCondLst>
                            <p:childTnLst>
                              <p:par>
                                <p:cTn id="9" presetID="26"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par>
                          <p:cTn id="25" fill="hold">
                            <p:stCondLst>
                              <p:cond delay="5000"/>
                            </p:stCondLst>
                            <p:childTnLst>
                              <p:par>
                                <p:cTn id="26" presetID="26" presetClass="entr" presetSubtype="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par>
                          <p:cTn id="42" fill="hold">
                            <p:stCondLst>
                              <p:cond delay="7000"/>
                            </p:stCondLst>
                            <p:childTnLst>
                              <p:par>
                                <p:cTn id="43" presetID="26" presetClass="entr" presetSubtype="0" fill="hold" grpId="0" nodeType="after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570"/>
            <a:ext cx="8643998" cy="4929222"/>
          </a:xfrm>
        </p:spPr>
        <p:txBody>
          <a:bodyPr>
            <a:normAutofit/>
          </a:bodyPr>
          <a:lstStyle/>
          <a:p>
            <a:pPr algn="ctr" rtl="1"/>
            <a:r>
              <a:rPr lang="fa-IR" sz="3600" dirty="0">
                <a:solidFill>
                  <a:srgbClr val="FF0000"/>
                </a:solidFill>
                <a:cs typeface="B Mitra" panose="00000400000000000000" pitchFamily="2" charset="-78"/>
              </a:rPr>
              <a:t>4ـ مختصر باشد.</a:t>
            </a:r>
          </a:p>
          <a:p>
            <a:pPr algn="just" rtl="1"/>
            <a:r>
              <a:rPr lang="fa-IR" sz="2800" dirty="0">
                <a:solidFill>
                  <a:srgbClr val="0000CC"/>
                </a:solidFill>
                <a:cs typeface="B Mitra" panose="00000400000000000000" pitchFamily="2" charset="-78"/>
              </a:rPr>
              <a:t>ـ عنوان باید حداکثر اطلاعات را در حداقل کلمات به خواننده برساند.</a:t>
            </a:r>
          </a:p>
          <a:p>
            <a:pPr algn="just" rtl="1"/>
            <a:r>
              <a:rPr lang="fa-IR" sz="2800" dirty="0">
                <a:solidFill>
                  <a:srgbClr val="0000CC"/>
                </a:solidFill>
                <a:cs typeface="B Mitra" panose="00000400000000000000" pitchFamily="2" charset="-78"/>
              </a:rPr>
              <a:t>ـ این اطلاعات باید همه کلمات کلیدی مقاله را در بر بگیرد.</a:t>
            </a:r>
          </a:p>
          <a:p>
            <a:pPr algn="just" rtl="1"/>
            <a:r>
              <a:rPr lang="fa-IR" sz="2800" dirty="0">
                <a:solidFill>
                  <a:srgbClr val="0000CC"/>
                </a:solidFill>
                <a:cs typeface="B Mitra" panose="00000400000000000000" pitchFamily="2" charset="-78"/>
              </a:rPr>
              <a:t>ـ از کلماتی مانند «بررسی»، «تحقیق»، «مطالعه» و ... تهی باشد.</a:t>
            </a:r>
          </a:p>
          <a:p>
            <a:pPr algn="just" rtl="1"/>
            <a:r>
              <a:rPr lang="fa-IR" sz="2800" dirty="0">
                <a:solidFill>
                  <a:srgbClr val="0000CC"/>
                </a:solidFill>
                <a:cs typeface="B Mitra" panose="00000400000000000000" pitchFamily="2" charset="-78"/>
              </a:rPr>
              <a:t>ـ از به کار بردن کلمات مترادف و هم‌بر خودداری شود.</a:t>
            </a:r>
          </a:p>
          <a:p>
            <a:pPr algn="just" rtl="1"/>
            <a:r>
              <a:rPr lang="fa-IR" sz="2800" dirty="0">
                <a:solidFill>
                  <a:srgbClr val="0000CC"/>
                </a:solidFill>
                <a:cs typeface="B Mitra" panose="00000400000000000000" pitchFamily="2" charset="-78"/>
              </a:rPr>
              <a:t>ـ مجله انجمن روانشناسی آمریکا (</a:t>
            </a:r>
            <a:r>
              <a:rPr lang="en-US" sz="2800" dirty="0">
                <a:solidFill>
                  <a:srgbClr val="0000CC"/>
                </a:solidFill>
                <a:cs typeface="B Mitra" panose="00000400000000000000" pitchFamily="2" charset="-78"/>
              </a:rPr>
              <a:t>APA</a:t>
            </a:r>
            <a:r>
              <a:rPr lang="fa-IR" sz="2800" dirty="0">
                <a:solidFill>
                  <a:srgbClr val="0000CC"/>
                </a:solidFill>
                <a:cs typeface="B Mitra" panose="00000400000000000000" pitchFamily="2" charset="-78"/>
              </a:rPr>
              <a:t>): عنوان نباید از 12 کلمه تجاوز کند.</a:t>
            </a:r>
          </a:p>
          <a:p>
            <a:pPr algn="just" rtl="1"/>
            <a:r>
              <a:rPr lang="fa-IR" sz="2800" dirty="0">
                <a:solidFill>
                  <a:srgbClr val="0000CC"/>
                </a:solidFill>
                <a:cs typeface="B Mitra" panose="00000400000000000000" pitchFamily="2" charset="-78"/>
              </a:rPr>
              <a:t>ـ در مواردی که کوتاه کردن عنوان مقاله امکان‌پذیر نیست، باید عنوان را به دو بخش عنوان اصلی و عنوان فرعی تقسیم کرد.</a:t>
            </a:r>
          </a:p>
          <a:p>
            <a:pPr algn="just" rtl="1"/>
            <a:endParaRPr lang="fa-IR" sz="3600" dirty="0">
              <a:solidFill>
                <a:srgbClr val="0000CC"/>
              </a:solidFill>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par>
                          <p:cTn id="16" fill="hold">
                            <p:stCondLst>
                              <p:cond delay="2500"/>
                            </p:stCondLst>
                            <p:childTnLst>
                              <p:par>
                                <p:cTn id="17" presetID="5"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1000"/>
                                        <p:tgtEl>
                                          <p:spTgt spid="3">
                                            <p:txEl>
                                              <p:pRg st="2" end="2"/>
                                            </p:txEl>
                                          </p:spTgt>
                                        </p:tgtEl>
                                      </p:cBhvr>
                                    </p:animEffect>
                                  </p:childTnLst>
                                </p:cTn>
                              </p:par>
                            </p:childTnLst>
                          </p:cTn>
                        </p:par>
                        <p:par>
                          <p:cTn id="20" fill="hold">
                            <p:stCondLst>
                              <p:cond delay="3500"/>
                            </p:stCondLst>
                            <p:childTnLst>
                              <p:par>
                                <p:cTn id="21" presetID="5"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1000"/>
                                        <p:tgtEl>
                                          <p:spTgt spid="3">
                                            <p:txEl>
                                              <p:pRg st="3" end="3"/>
                                            </p:txEl>
                                          </p:spTgt>
                                        </p:tgtEl>
                                      </p:cBhvr>
                                    </p:animEffect>
                                  </p:childTnLst>
                                </p:cTn>
                              </p:par>
                            </p:childTnLst>
                          </p:cTn>
                        </p:par>
                        <p:par>
                          <p:cTn id="24" fill="hold">
                            <p:stCondLst>
                              <p:cond delay="4500"/>
                            </p:stCondLst>
                            <p:childTnLst>
                              <p:par>
                                <p:cTn id="25" presetID="5" presetClass="entr" presetSubtype="1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par>
                          <p:cTn id="28" fill="hold">
                            <p:stCondLst>
                              <p:cond delay="5500"/>
                            </p:stCondLst>
                            <p:childTnLst>
                              <p:par>
                                <p:cTn id="29" presetID="5" presetClass="entr" presetSubtype="1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1000"/>
                                        <p:tgtEl>
                                          <p:spTgt spid="3">
                                            <p:txEl>
                                              <p:pRg st="5" end="5"/>
                                            </p:txEl>
                                          </p:spTgt>
                                        </p:tgtEl>
                                      </p:cBhvr>
                                    </p:animEffect>
                                  </p:childTnLst>
                                </p:cTn>
                              </p:par>
                            </p:childTnLst>
                          </p:cTn>
                        </p:par>
                        <p:par>
                          <p:cTn id="32" fill="hold">
                            <p:stCondLst>
                              <p:cond delay="6500"/>
                            </p:stCondLst>
                            <p:childTnLst>
                              <p:par>
                                <p:cTn id="33" presetID="5" presetClass="entr" presetSubtype="1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heckerboard(across)">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بایسته‌های  عنوان مقاله</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570"/>
            <a:ext cx="8643998" cy="4929222"/>
          </a:xfrm>
        </p:spPr>
        <p:txBody>
          <a:bodyPr>
            <a:normAutofit/>
          </a:bodyPr>
          <a:lstStyle/>
          <a:p>
            <a:pPr algn="ctr" rtl="1"/>
            <a:r>
              <a:rPr lang="fa-IR" sz="3600" dirty="0">
                <a:solidFill>
                  <a:srgbClr val="FF0000"/>
                </a:solidFill>
                <a:cs typeface="B Mitra" panose="00000400000000000000" pitchFamily="2" charset="-78"/>
              </a:rPr>
              <a:t>5 و 6 ـ دقیق و جذاب باشد.</a:t>
            </a:r>
          </a:p>
          <a:p>
            <a:pPr algn="just" rtl="1"/>
            <a:r>
              <a:rPr lang="fa-IR" sz="2800" dirty="0">
                <a:solidFill>
                  <a:srgbClr val="0000CC"/>
                </a:solidFill>
                <a:cs typeface="B Mitra" panose="00000400000000000000" pitchFamily="2" charset="-78"/>
              </a:rPr>
              <a:t>ـ در انتخاب واژگان عنوان باید دقت کرد که دقیقا آنچه را که مورد تحقیق قرار گرفته است بیان  کند، نه موارد مشابه را؛ مثلا کاربست عنوان شان نزول به جای سبب نزول در عنوان مقدمه نشان از بی‌دقتی است؛ چون شان نزول با سبب نزول تفاوت دارد.</a:t>
            </a:r>
          </a:p>
          <a:p>
            <a:pPr algn="just" rtl="1"/>
            <a:r>
              <a:rPr lang="fa-IR" sz="2800" dirty="0">
                <a:solidFill>
                  <a:srgbClr val="0000CC"/>
                </a:solidFill>
                <a:cs typeface="B Mitra" panose="00000400000000000000" pitchFamily="2" charset="-78"/>
              </a:rPr>
              <a:t>ـ جذابیت عنوان هم باعث می‌شود مقاله خوانندگان بیشتری بیابد و در نهایت ارجاع به مقاله زیاد شود. </a:t>
            </a:r>
          </a:p>
          <a:p>
            <a:pPr algn="just" rtl="1"/>
            <a:endParaRPr lang="fa-IR" sz="3600" dirty="0">
              <a:solidFill>
                <a:srgbClr val="0000CC"/>
              </a:solidFill>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par>
                          <p:cTn id="16" fill="hold">
                            <p:stCondLst>
                              <p:cond delay="2500"/>
                            </p:stCondLst>
                            <p:childTnLst>
                              <p:par>
                                <p:cTn id="17" presetID="5"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456" y="1844824"/>
            <a:ext cx="7772400" cy="2664296"/>
          </a:xfrm>
        </p:spPr>
        <p:txBody>
          <a:bodyPr>
            <a:normAutofit/>
          </a:bodyPr>
          <a:lstStyle/>
          <a:p>
            <a:pPr algn="ctr" rtl="1">
              <a:lnSpc>
                <a:spcPct val="150000"/>
              </a:lnSpc>
            </a:pPr>
            <a:r>
              <a:rPr lang="fa-IR" sz="5400" dirty="0">
                <a:effectLst>
                  <a:outerShdw blurRad="38100" dist="38100" dir="2700000" algn="tl">
                    <a:srgbClr val="000000">
                      <a:alpha val="43137"/>
                    </a:srgbClr>
                  </a:outerShdw>
                </a:effectLst>
                <a:latin typeface="IranNastaliq" pitchFamily="18" charset="0"/>
                <a:cs typeface="IranNastaliq" pitchFamily="18" charset="0"/>
              </a:rPr>
              <a:t>ارزیابی</a:t>
            </a:r>
            <a:r>
              <a:rPr lang="fa-IR" sz="5400" dirty="0">
                <a:latin typeface="IranNastaliq" pitchFamily="18" charset="0"/>
                <a:cs typeface="IranNastaliq" pitchFamily="18" charset="0"/>
              </a:rPr>
              <a:t> </a:t>
            </a:r>
            <a:r>
              <a:rPr lang="fa-IR" sz="5400" dirty="0">
                <a:effectLst>
                  <a:outerShdw blurRad="38100" dist="38100" dir="2700000" algn="tl">
                    <a:srgbClr val="000000">
                      <a:alpha val="43137"/>
                    </a:srgbClr>
                  </a:outerShdw>
                </a:effectLst>
                <a:latin typeface="IranNastaliq" pitchFamily="18" charset="0"/>
                <a:cs typeface="IranNastaliq" pitchFamily="18" charset="0"/>
              </a:rPr>
              <a:t>عناوین</a:t>
            </a:r>
            <a:r>
              <a:rPr lang="fa-IR" sz="5400" dirty="0">
                <a:latin typeface="IranNastaliq" pitchFamily="18" charset="0"/>
                <a:cs typeface="IranNastaliq" pitchFamily="18" charset="0"/>
              </a:rPr>
              <a:t> </a:t>
            </a:r>
            <a:br>
              <a:rPr lang="fa-IR" sz="5400" dirty="0">
                <a:latin typeface="IranNastaliq" pitchFamily="18" charset="0"/>
                <a:cs typeface="IranNastaliq" pitchFamily="18" charset="0"/>
              </a:rPr>
            </a:br>
            <a:r>
              <a:rPr lang="fa-IR" sz="5400" dirty="0">
                <a:effectLst>
                  <a:outerShdw blurRad="38100" dist="38100" dir="2700000" algn="tl">
                    <a:srgbClr val="000000">
                      <a:alpha val="43137"/>
                    </a:srgbClr>
                  </a:outerShdw>
                </a:effectLst>
                <a:latin typeface="IranNastaliq" pitchFamily="18" charset="0"/>
                <a:cs typeface="IranNastaliq" pitchFamily="18" charset="0"/>
              </a:rPr>
              <a:t>تعدادی</a:t>
            </a:r>
            <a:r>
              <a:rPr lang="fa-IR" sz="5400" dirty="0">
                <a:latin typeface="IranNastaliq" pitchFamily="18" charset="0"/>
                <a:cs typeface="IranNastaliq" pitchFamily="18" charset="0"/>
              </a:rPr>
              <a:t> </a:t>
            </a:r>
            <a:r>
              <a:rPr lang="fa-IR" sz="5400" dirty="0">
                <a:effectLst>
                  <a:outerShdw blurRad="38100" dist="38100" dir="2700000" algn="tl">
                    <a:srgbClr val="000000">
                      <a:alpha val="43137"/>
                    </a:srgbClr>
                  </a:outerShdw>
                </a:effectLst>
                <a:latin typeface="IranNastaliq" pitchFamily="18" charset="0"/>
                <a:cs typeface="IranNastaliq" pitchFamily="18" charset="0"/>
              </a:rPr>
              <a:t>از</a:t>
            </a:r>
            <a:r>
              <a:rPr lang="fa-IR" sz="5400" dirty="0">
                <a:latin typeface="IranNastaliq" pitchFamily="18" charset="0"/>
                <a:cs typeface="IranNastaliq" pitchFamily="18" charset="0"/>
              </a:rPr>
              <a:t> </a:t>
            </a:r>
            <a:r>
              <a:rPr lang="fa-IR" sz="5400" dirty="0">
                <a:effectLst>
                  <a:outerShdw blurRad="38100" dist="38100" dir="2700000" algn="tl">
                    <a:srgbClr val="000000">
                      <a:alpha val="43137"/>
                    </a:srgbClr>
                  </a:outerShdw>
                </a:effectLst>
                <a:latin typeface="IranNastaliq" pitchFamily="18" charset="0"/>
                <a:cs typeface="IranNastaliq" pitchFamily="18" charset="0"/>
              </a:rPr>
              <a:t>مقالات</a:t>
            </a:r>
            <a:r>
              <a:rPr lang="fa-IR" sz="5400" dirty="0">
                <a:latin typeface="IranNastaliq" pitchFamily="18" charset="0"/>
                <a:cs typeface="IranNastaliq" pitchFamily="18" charset="0"/>
              </a:rPr>
              <a:t> </a:t>
            </a:r>
            <a:r>
              <a:rPr lang="fa-IR" sz="5400" dirty="0">
                <a:effectLst>
                  <a:outerShdw blurRad="38100" dist="38100" dir="2700000" algn="tl">
                    <a:srgbClr val="000000">
                      <a:alpha val="43137"/>
                    </a:srgbClr>
                  </a:outerShdw>
                </a:effectLst>
                <a:latin typeface="IranNastaliq" pitchFamily="18" charset="0"/>
                <a:cs typeface="IranNastaliq" pitchFamily="18" charset="0"/>
              </a:rPr>
              <a:t>پژوهشی</a:t>
            </a:r>
            <a:r>
              <a:rPr lang="fa-IR" sz="5400" dirty="0">
                <a:latin typeface="IranNastaliq" pitchFamily="18" charset="0"/>
                <a:cs typeface="IranNastaliq" pitchFamily="18" charset="0"/>
              </a:rPr>
              <a:t> </a:t>
            </a:r>
            <a:r>
              <a:rPr lang="fa-IR" sz="5400" dirty="0">
                <a:effectLst>
                  <a:outerShdw blurRad="38100" dist="38100" dir="2700000" algn="tl">
                    <a:srgbClr val="000000">
                      <a:alpha val="43137"/>
                    </a:srgbClr>
                  </a:outerShdw>
                </a:effectLst>
                <a:latin typeface="IranNastaliq" pitchFamily="18" charset="0"/>
                <a:cs typeface="IranNastaliq" pitchFamily="18" charset="0"/>
              </a:rPr>
              <a:t>منتشرشده</a:t>
            </a:r>
            <a:endParaRPr lang="en-US" sz="5400" dirty="0">
              <a:effectLst>
                <a:outerShdw blurRad="38100" dist="38100" dir="2700000" algn="tl">
                  <a:srgbClr val="000000">
                    <a:alpha val="43137"/>
                  </a:srgbClr>
                </a:outerShdw>
              </a:effectLst>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0"/>
            <a:ext cx="7958166" cy="1000132"/>
          </a:xfrm>
        </p:spPr>
        <p:txBody>
          <a:bodyPr/>
          <a:lstStyle/>
          <a:p>
            <a:pPr algn="ctr"/>
            <a:r>
              <a:rPr lang="fa-IR" sz="4000" dirty="0">
                <a:solidFill>
                  <a:srgbClr val="00FF00"/>
                </a:solidFill>
                <a:latin typeface="IranNastaliq" pitchFamily="18" charset="0"/>
                <a:cs typeface="IranNastaliq" pitchFamily="18" charset="0"/>
              </a:rPr>
              <a:t>ارزیابی عناوین برخی از مقالات منتشرشده</a:t>
            </a:r>
            <a:endParaRPr lang="fa-IR" sz="3600" dirty="0">
              <a:solidFill>
                <a:srgbClr val="00FF00"/>
              </a:solidFill>
            </a:endParaRPr>
          </a:p>
        </p:txBody>
      </p:sp>
      <p:sp>
        <p:nvSpPr>
          <p:cNvPr id="4" name="Content Placeholder 3"/>
          <p:cNvSpPr>
            <a:spLocks noGrp="1"/>
          </p:cNvSpPr>
          <p:nvPr>
            <p:ph idx="1"/>
          </p:nvPr>
        </p:nvSpPr>
        <p:spPr>
          <a:xfrm>
            <a:off x="2387612" y="1000132"/>
            <a:ext cx="5293822" cy="456456"/>
          </a:xfrm>
        </p:spPr>
        <p:txBody>
          <a:bodyPr>
            <a:normAutofit/>
          </a:bodyPr>
          <a:lstStyle/>
          <a:p>
            <a:pPr marL="0" algn="ctr">
              <a:buNone/>
            </a:pPr>
            <a:r>
              <a:rPr lang="fa-IR" dirty="0" smtClean="0">
                <a:solidFill>
                  <a:srgbClr val="FF0000"/>
                </a:solidFill>
                <a:cs typeface="Zar" pitchFamily="2" charset="-78"/>
              </a:rPr>
              <a:t>عناوین مقالاتی که فاقد شرط نخست (جزئی و محدود بودن) هستند:</a:t>
            </a:r>
          </a:p>
          <a:p>
            <a:pPr algn="just" rtl="1">
              <a:buNone/>
            </a:pPr>
            <a:endParaRPr lang="fa-IR" dirty="0">
              <a:solidFill>
                <a:srgbClr val="FF0000"/>
              </a:solidFill>
            </a:endParaRPr>
          </a:p>
        </p:txBody>
      </p:sp>
      <p:sp>
        <p:nvSpPr>
          <p:cNvPr id="3" name="Text Placeholder 2"/>
          <p:cNvSpPr>
            <a:spLocks noGrp="1"/>
          </p:cNvSpPr>
          <p:nvPr>
            <p:ph type="body" sz="half" idx="2"/>
          </p:nvPr>
        </p:nvSpPr>
        <p:spPr>
          <a:xfrm>
            <a:off x="494884" y="1628800"/>
            <a:ext cx="7186550" cy="4897987"/>
          </a:xfrm>
        </p:spPr>
        <p:txBody>
          <a:bodyPr>
            <a:normAutofit fontScale="92500" lnSpcReduction="20000"/>
          </a:bodyPr>
          <a:lstStyle/>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1ـ نگاهی به اسباب صدور حدیث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39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2ـ مصنف عبدالرزاق صنعانی  (موتسکی)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3ـ الغیبه شیخ طوسی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4ـ خاورشناسی و حدیث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39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5ـ اصول و مبانی فهم و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تفسی		       	(شماره </a:t>
            </a:r>
            <a:r>
              <a:rPr lang="fa-IR" sz="2000" b="1" dirty="0">
                <a:solidFill>
                  <a:srgbClr val="0000CC"/>
                </a:solidFill>
                <a:latin typeface="مسير / ميترا" pitchFamily="2" charset="-78"/>
                <a:ea typeface="مسير / ميترا" pitchFamily="2" charset="-78"/>
                <a:cs typeface="B Mitra" panose="00000400000000000000" pitchFamily="2" charset="-78"/>
              </a:rPr>
              <a:t>1 پژوهش‌نامه قرآن و حدیث قم)</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6ـ شب قدر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35و36علوم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7ـ کتاب سلیم بن قیس هلالی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35و36علوم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8ـ جامعه آرمانی در کلام حضرت فاطمه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9ـ سرچشمه‌های احادیث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10ـ سیری در کتاب الوافی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11ـ جمع قرآن (موتسکی)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44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12ـ نگاهی دیگر به تفسیر اثری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43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13ـ غربت و اغتراب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2"/>
                                        </p:tgtEl>
                                      </p:cBhvr>
                                      <p:by x="150000" y="150000"/>
                                    </p:animScale>
                                  </p:childTnLst>
                                </p:cTn>
                              </p:par>
                              <p:par>
                                <p:cTn id="7" presetID="5" presetClass="entr" presetSubtype="1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animEffect transition="in" filter="checkerboard(across)">
                                      <p:cBhvr>
                                        <p:cTn id="9" dur="2000"/>
                                        <p:tgtEl>
                                          <p:spTgt spid="4">
                                            <p:txEl>
                                              <p:pRg st="0" end="0"/>
                                            </p:txEl>
                                          </p:spTgt>
                                        </p:tgtEl>
                                      </p:cBhvr>
                                    </p:animEffect>
                                  </p:childTnLst>
                                </p:cTn>
                              </p:par>
                            </p:childTnLst>
                          </p:cTn>
                        </p:par>
                        <p:par>
                          <p:cTn id="10" fill="hold">
                            <p:stCondLst>
                              <p:cond delay="2000"/>
                            </p:stCondLst>
                            <p:childTnLst>
                              <p:par>
                                <p:cTn id="11" presetID="2" presetClass="entr" presetSubtype="12"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4000"/>
                            </p:stCondLst>
                            <p:childTnLst>
                              <p:par>
                                <p:cTn id="16" presetID="2" presetClass="entr" presetSubtype="12"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6000"/>
                            </p:stCondLst>
                            <p:childTnLst>
                              <p:par>
                                <p:cTn id="21" presetID="2" presetClass="entr" presetSubtype="12"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8000"/>
                            </p:stCondLst>
                            <p:childTnLst>
                              <p:par>
                                <p:cTn id="26" presetID="2" presetClass="entr" presetSubtype="12"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0"/>
                            </p:stCondLst>
                            <p:childTnLst>
                              <p:par>
                                <p:cTn id="31" presetID="2" presetClass="entr" presetSubtype="12"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2000"/>
                            </p:stCondLst>
                            <p:childTnLst>
                              <p:par>
                                <p:cTn id="36" presetID="2" presetClass="entr" presetSubtype="12"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0" fill="hold">
                            <p:stCondLst>
                              <p:cond delay="14000"/>
                            </p:stCondLst>
                            <p:childTnLst>
                              <p:par>
                                <p:cTn id="41" presetID="2" presetClass="entr" presetSubtype="12"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5" fill="hold">
                            <p:stCondLst>
                              <p:cond delay="16000"/>
                            </p:stCondLst>
                            <p:childTnLst>
                              <p:par>
                                <p:cTn id="46" presetID="2" presetClass="entr" presetSubtype="12" fill="hold"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9"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0" fill="hold">
                            <p:stCondLst>
                              <p:cond delay="18000"/>
                            </p:stCondLst>
                            <p:childTnLst>
                              <p:par>
                                <p:cTn id="51" presetID="2" presetClass="entr" presetSubtype="12" fill="hold"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4"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5" fill="hold">
                            <p:stCondLst>
                              <p:cond delay="20000"/>
                            </p:stCondLst>
                            <p:childTnLst>
                              <p:par>
                                <p:cTn id="56" presetID="2" presetClass="entr" presetSubtype="12" fill="hold" nodeType="after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additive="base">
                                        <p:cTn id="58"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9"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0" fill="hold">
                            <p:stCondLst>
                              <p:cond delay="22000"/>
                            </p:stCondLst>
                            <p:childTnLst>
                              <p:par>
                                <p:cTn id="61" presetID="2" presetClass="entr" presetSubtype="12" fill="hold" nodeType="after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2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4"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24000"/>
                            </p:stCondLst>
                            <p:childTnLst>
                              <p:par>
                                <p:cTn id="66" presetID="2" presetClass="entr" presetSubtype="12" fill="hold"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additive="base">
                                        <p:cTn id="68" dur="2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9"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0" fill="hold">
                            <p:stCondLst>
                              <p:cond delay="26000"/>
                            </p:stCondLst>
                            <p:childTnLst>
                              <p:par>
                                <p:cTn id="71" presetID="2" presetClass="entr" presetSubtype="12" fill="hold" nodeType="after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2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4"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6651"/>
            <a:ext cx="7958166" cy="1000132"/>
          </a:xfrm>
        </p:spPr>
        <p:txBody>
          <a:bodyPr/>
          <a:lstStyle/>
          <a:p>
            <a:pPr algn="ctr"/>
            <a:r>
              <a:rPr lang="fa-IR" sz="4000" dirty="0">
                <a:solidFill>
                  <a:srgbClr val="00FF00"/>
                </a:solidFill>
                <a:latin typeface="IranNastaliq" pitchFamily="18" charset="0"/>
                <a:cs typeface="IranNastaliq" pitchFamily="18" charset="0"/>
              </a:rPr>
              <a:t>ارزیابی عناوین برخی از مقالات منتشرشده</a:t>
            </a:r>
            <a:endParaRPr lang="fa-IR" sz="3600" dirty="0">
              <a:solidFill>
                <a:srgbClr val="00FF00"/>
              </a:solidFill>
            </a:endParaRPr>
          </a:p>
        </p:txBody>
      </p:sp>
      <p:sp>
        <p:nvSpPr>
          <p:cNvPr id="4" name="Content Placeholder 3"/>
          <p:cNvSpPr>
            <a:spLocks noGrp="1"/>
          </p:cNvSpPr>
          <p:nvPr>
            <p:ph idx="1"/>
          </p:nvPr>
        </p:nvSpPr>
        <p:spPr>
          <a:xfrm>
            <a:off x="1595524" y="1022237"/>
            <a:ext cx="6877998" cy="534555"/>
          </a:xfrm>
        </p:spPr>
        <p:txBody>
          <a:bodyPr>
            <a:normAutofit/>
          </a:bodyPr>
          <a:lstStyle/>
          <a:p>
            <a:pPr marL="0" algn="ctr">
              <a:buNone/>
            </a:pPr>
            <a:r>
              <a:rPr lang="fa-IR" dirty="0" smtClean="0">
                <a:solidFill>
                  <a:srgbClr val="FF0000"/>
                </a:solidFill>
                <a:cs typeface="Zar" pitchFamily="2" charset="-78"/>
              </a:rPr>
              <a:t>عناوین مقالاتی که فاقد شرط دوم  (وضوح و گویایی)  هستند:</a:t>
            </a:r>
          </a:p>
          <a:p>
            <a:pPr algn="just" rtl="1">
              <a:buNone/>
            </a:pPr>
            <a:endParaRPr lang="fa-IR" dirty="0">
              <a:solidFill>
                <a:srgbClr val="FF0000"/>
              </a:solidFill>
            </a:endParaRPr>
          </a:p>
        </p:txBody>
      </p:sp>
      <p:sp>
        <p:nvSpPr>
          <p:cNvPr id="3" name="Text Placeholder 2"/>
          <p:cNvSpPr>
            <a:spLocks noGrp="1"/>
          </p:cNvSpPr>
          <p:nvPr>
            <p:ph type="body" sz="half" idx="2"/>
          </p:nvPr>
        </p:nvSpPr>
        <p:spPr>
          <a:xfrm>
            <a:off x="47328" y="1628800"/>
            <a:ext cx="7632848" cy="4992960"/>
          </a:xfrm>
        </p:spPr>
        <p:txBody>
          <a:bodyPr>
            <a:normAutofit fontScale="92500" lnSpcReduction="20000"/>
          </a:bodyPr>
          <a:lstStyle/>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1ـ غربت و اغتراب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2ـ سرچشمه‌های احادیث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3ـ چون و چرایی در تشخیص موضوعات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43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4ـ حدیث معمایی در باب قبله در الکافی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51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5ـ نگاهی به یک ترجمه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29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6ـ فاطمه کوثر قرآن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31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7ـ ناخن‌های خود را کوتاه کنید.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35و36علوم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8ـ حضرت عبدالعظیم از نگاهی دیگر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27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9ـ کاستی‌ها و لغزش‌های </a:t>
            </a:r>
            <a:r>
              <a:rPr lang="fa-IR" sz="2000" b="1" dirty="0">
                <a:solidFill>
                  <a:srgbClr val="FF0000"/>
                </a:solidFill>
                <a:latin typeface="مسير / ميترا" pitchFamily="2" charset="-78"/>
                <a:ea typeface="مسير / ميترا" pitchFamily="2" charset="-78"/>
                <a:cs typeface="B Mitra" panose="00000400000000000000" pitchFamily="2" charset="-78"/>
              </a:rPr>
              <a:t>یک نوشته </a:t>
            </a:r>
            <a:r>
              <a:rPr lang="fa-IR" sz="2000" b="1" dirty="0">
                <a:solidFill>
                  <a:srgbClr val="0000CC"/>
                </a:solidFill>
                <a:latin typeface="مسير / ميترا" pitchFamily="2" charset="-78"/>
                <a:ea typeface="مسير / ميترا" pitchFamily="2" charset="-78"/>
                <a:cs typeface="B Mitra" panose="00000400000000000000" pitchFamily="2" charset="-78"/>
              </a:rPr>
              <a:t>در گزارش زندگی فضل بن شاذان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نیشابوری </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10ـ حدیث فضایل و اخلاق فلسفی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41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11ـ شب قدر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35و36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12ـ نگاهی دیگر به تفسیر اثری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43 علوم حدیث)</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par>
                                <p:cTn id="10" presetID="4" presetClass="entr" presetSubtype="16"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3000"/>
                                        <p:tgtEl>
                                          <p:spTgt spid="4">
                                            <p:txEl>
                                              <p:pRg st="0" end="0"/>
                                            </p:txEl>
                                          </p:spTgt>
                                        </p:tgtEl>
                                      </p:cBhvr>
                                    </p:animEffect>
                                  </p:childTnLst>
                                </p:cTn>
                              </p:par>
                            </p:childTnLst>
                          </p:cTn>
                        </p:par>
                        <p:par>
                          <p:cTn id="13" fill="hold">
                            <p:stCondLst>
                              <p:cond delay="3000"/>
                            </p:stCondLst>
                            <p:childTnLst>
                              <p:par>
                                <p:cTn id="14" presetID="2" presetClass="entr" presetSubtype="3"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5000"/>
                            </p:stCondLst>
                            <p:childTnLst>
                              <p:par>
                                <p:cTn id="19" presetID="2" presetClass="entr" presetSubtype="3"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3" fill="hold">
                            <p:stCondLst>
                              <p:cond delay="7000"/>
                            </p:stCondLst>
                            <p:childTnLst>
                              <p:par>
                                <p:cTn id="24" presetID="2" presetClass="entr" presetSubtype="3"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8" fill="hold">
                            <p:stCondLst>
                              <p:cond delay="9000"/>
                            </p:stCondLst>
                            <p:childTnLst>
                              <p:par>
                                <p:cTn id="29" presetID="2" presetClass="entr" presetSubtype="3"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3" fill="hold">
                            <p:stCondLst>
                              <p:cond delay="11000"/>
                            </p:stCondLst>
                            <p:childTnLst>
                              <p:par>
                                <p:cTn id="34" presetID="2" presetClass="entr" presetSubtype="3"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8" fill="hold">
                            <p:stCondLst>
                              <p:cond delay="13000"/>
                            </p:stCondLst>
                            <p:childTnLst>
                              <p:par>
                                <p:cTn id="39" presetID="2" presetClass="entr" presetSubtype="3"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3" fill="hold">
                            <p:stCondLst>
                              <p:cond delay="15000"/>
                            </p:stCondLst>
                            <p:childTnLst>
                              <p:par>
                                <p:cTn id="44" presetID="2" presetClass="entr" presetSubtype="3" fill="hold"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2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48" fill="hold">
                            <p:stCondLst>
                              <p:cond delay="17000"/>
                            </p:stCondLst>
                            <p:childTnLst>
                              <p:par>
                                <p:cTn id="49" presetID="2" presetClass="entr" presetSubtype="3" fill="hold"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2" dur="2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53" fill="hold">
                            <p:stCondLst>
                              <p:cond delay="19000"/>
                            </p:stCondLst>
                            <p:childTnLst>
                              <p:par>
                                <p:cTn id="54" presetID="2" presetClass="entr" presetSubtype="3" fill="hold"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additive="base">
                                        <p:cTn id="56"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7" dur="2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58" fill="hold">
                            <p:stCondLst>
                              <p:cond delay="21000"/>
                            </p:stCondLst>
                            <p:childTnLst>
                              <p:par>
                                <p:cTn id="59" presetID="2" presetClass="entr" presetSubtype="3"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2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par>
                          <p:cTn id="63" fill="hold">
                            <p:stCondLst>
                              <p:cond delay="23000"/>
                            </p:stCondLst>
                            <p:childTnLst>
                              <p:par>
                                <p:cTn id="64" presetID="2" presetClass="entr" presetSubtype="3" fill="hold" nodeType="after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additive="base">
                                        <p:cTn id="66" dur="2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7" dur="20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par>
                          <p:cTn id="68" fill="hold">
                            <p:stCondLst>
                              <p:cond delay="25000"/>
                            </p:stCondLst>
                            <p:childTnLst>
                              <p:par>
                                <p:cTn id="69" presetID="2" presetClass="entr" presetSubtype="3" fill="hold" nodeType="after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2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2" dur="20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par>
                          <p:cTn id="73" fill="hold">
                            <p:stCondLst>
                              <p:cond delay="27000"/>
                            </p:stCondLst>
                            <p:childTnLst>
                              <p:par>
                                <p:cTn id="74" presetID="2" presetClass="entr" presetSubtype="3" fill="hold" nodeType="after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 calcmode="lin" valueType="num">
                                      <p:cBhvr additive="base">
                                        <p:cTn id="76" dur="20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77" dur="20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بسم الله الرحمن الرحیم</a:t>
            </a:r>
            <a:endParaRPr lang="fa-IR" dirty="0"/>
          </a:p>
        </p:txBody>
      </p:sp>
      <p:sp>
        <p:nvSpPr>
          <p:cNvPr id="3" name="Content Placeholder 2"/>
          <p:cNvSpPr>
            <a:spLocks noGrp="1"/>
          </p:cNvSpPr>
          <p:nvPr>
            <p:ph idx="1"/>
          </p:nvPr>
        </p:nvSpPr>
        <p:spPr>
          <a:xfrm>
            <a:off x="677334" y="2160589"/>
            <a:ext cx="8596668" cy="2348531"/>
          </a:xfrm>
        </p:spPr>
        <p:txBody>
          <a:bodyPr>
            <a:normAutofit/>
          </a:bodyPr>
          <a:lstStyle/>
          <a:p>
            <a:pPr marL="0" indent="0" algn="ctr">
              <a:buNone/>
            </a:pPr>
            <a:r>
              <a:rPr lang="fa-IR" sz="5400" dirty="0">
                <a:solidFill>
                  <a:srgbClr val="0000CC"/>
                </a:solidFill>
              </a:rPr>
              <a:t>ن وَ اَلْقَلَمِ وَ </a:t>
            </a:r>
            <a:r>
              <a:rPr lang="fa-IR" sz="5400" dirty="0" smtClean="0">
                <a:solidFill>
                  <a:srgbClr val="0000CC"/>
                </a:solidFill>
              </a:rPr>
              <a:t>ما </a:t>
            </a:r>
            <a:r>
              <a:rPr lang="fa-IR" sz="5400" dirty="0">
                <a:solidFill>
                  <a:srgbClr val="0000CC"/>
                </a:solidFill>
              </a:rPr>
              <a:t>يَسْطُرُونَ  </a:t>
            </a:r>
            <a:r>
              <a:rPr lang="fa-IR" sz="2800" dirty="0" smtClean="0"/>
              <a:t>القلم</a:t>
            </a:r>
            <a:r>
              <a:rPr lang="fa-IR" sz="2800" dirty="0"/>
              <a:t>‏، </a:t>
            </a:r>
            <a:r>
              <a:rPr lang="fa-IR" sz="2800" dirty="0" smtClean="0"/>
              <a:t>1</a:t>
            </a:r>
            <a:endParaRPr lang="fa-IR" sz="5400" dirty="0"/>
          </a:p>
          <a:p>
            <a:pPr marL="0" indent="0" algn="ctr">
              <a:buNone/>
            </a:pPr>
            <a:r>
              <a:rPr lang="fa-IR" sz="3600" dirty="0">
                <a:solidFill>
                  <a:srgbClr val="FF0000"/>
                </a:solidFill>
                <a:cs typeface="+mj-cs"/>
              </a:rPr>
              <a:t>ن، سوگند به قلم و آنچه </a:t>
            </a:r>
            <a:r>
              <a:rPr lang="fa-IR" sz="3600" dirty="0" smtClean="0">
                <a:solidFill>
                  <a:srgbClr val="FF0000"/>
                </a:solidFill>
                <a:cs typeface="+mj-cs"/>
              </a:rPr>
              <a:t>می نویسند</a:t>
            </a:r>
            <a:r>
              <a:rPr lang="fa-IR" sz="3600" dirty="0">
                <a:solidFill>
                  <a:srgbClr val="FF0000"/>
                </a:solidFill>
                <a:cs typeface="+mj-cs"/>
              </a:rPr>
              <a:t>.</a:t>
            </a:r>
          </a:p>
          <a:p>
            <a:pPr marL="0" indent="0">
              <a:buNone/>
            </a:pPr>
            <a:endParaRPr lang="fa-IR" sz="5400" dirty="0"/>
          </a:p>
        </p:txBody>
      </p:sp>
      <p:sp>
        <p:nvSpPr>
          <p:cNvPr id="4" name="Rectangle 3"/>
          <p:cNvSpPr/>
          <p:nvPr/>
        </p:nvSpPr>
        <p:spPr>
          <a:xfrm>
            <a:off x="1919536" y="4739309"/>
            <a:ext cx="6096000" cy="1077218"/>
          </a:xfrm>
          <a:prstGeom prst="rect">
            <a:avLst/>
          </a:prstGeom>
        </p:spPr>
        <p:txBody>
          <a:bodyPr>
            <a:spAutoFit/>
          </a:bodyPr>
          <a:lstStyle/>
          <a:p>
            <a:pPr algn="ctr" rtl="1"/>
            <a:r>
              <a:rPr lang="fa-IR" sz="3200" b="1" dirty="0">
                <a:latin typeface="Scheherazade" panose="01000600020000020003" pitchFamily="2" charset="-78"/>
                <a:cs typeface="Scheherazade" panose="01000600020000020003" pitchFamily="2" charset="-78"/>
              </a:rPr>
              <a:t>صدق الله العلی العظیم</a:t>
            </a:r>
            <a:endParaRPr lang="en-US" sz="3200" b="1" dirty="0">
              <a:latin typeface="Scheherazade" panose="01000600020000020003" pitchFamily="2" charset="-78"/>
              <a:cs typeface="Scheherazade" panose="01000600020000020003" pitchFamily="2" charset="-78"/>
            </a:endParaRPr>
          </a:p>
          <a:p>
            <a:pPr algn="ctr" rtl="1"/>
            <a:r>
              <a:rPr lang="fa-IR" sz="3200" b="1" dirty="0">
                <a:latin typeface="Scheherazade" panose="01000600020000020003" pitchFamily="2" charset="-78"/>
                <a:cs typeface="Scheherazade" panose="01000600020000020003" pitchFamily="2" charset="-78"/>
              </a:rPr>
              <a:t>اللهم صلی علی محمد و آل محمد و عجل فرجهم</a:t>
            </a:r>
            <a:endParaRPr lang="en-US" sz="3200" b="1" dirty="0">
              <a:latin typeface="Scheherazade" panose="01000600020000020003" pitchFamily="2" charset="-78"/>
              <a:cs typeface="Scheherazade" panose="01000600020000020003" pitchFamily="2" charset="-78"/>
            </a:endParaRPr>
          </a:p>
        </p:txBody>
      </p:sp>
    </p:spTree>
    <p:extLst>
      <p:ext uri="{BB962C8B-B14F-4D97-AF65-F5344CB8AC3E}">
        <p14:creationId xmlns:p14="http://schemas.microsoft.com/office/powerpoint/2010/main" val="4249983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0"/>
            <a:ext cx="7958166" cy="1000132"/>
          </a:xfrm>
        </p:spPr>
        <p:txBody>
          <a:bodyPr/>
          <a:lstStyle/>
          <a:p>
            <a:pPr algn="ctr"/>
            <a:r>
              <a:rPr lang="fa-IR" sz="4000" dirty="0">
                <a:solidFill>
                  <a:srgbClr val="00FF00"/>
                </a:solidFill>
                <a:latin typeface="IranNastaliq" pitchFamily="18" charset="0"/>
                <a:cs typeface="IranNastaliq" pitchFamily="18" charset="0"/>
              </a:rPr>
              <a:t>ارزیابی عناوین برخی از مقالات منتشرشده</a:t>
            </a:r>
            <a:endParaRPr lang="fa-IR" sz="3600" dirty="0">
              <a:solidFill>
                <a:srgbClr val="00FF00"/>
              </a:solidFill>
            </a:endParaRPr>
          </a:p>
        </p:txBody>
      </p:sp>
      <p:sp>
        <p:nvSpPr>
          <p:cNvPr id="4" name="Content Placeholder 3"/>
          <p:cNvSpPr>
            <a:spLocks noGrp="1"/>
          </p:cNvSpPr>
          <p:nvPr>
            <p:ph idx="1"/>
          </p:nvPr>
        </p:nvSpPr>
        <p:spPr>
          <a:xfrm>
            <a:off x="2099580" y="1000132"/>
            <a:ext cx="5869886" cy="456456"/>
          </a:xfrm>
        </p:spPr>
        <p:txBody>
          <a:bodyPr>
            <a:normAutofit/>
          </a:bodyPr>
          <a:lstStyle/>
          <a:p>
            <a:pPr marL="0" algn="ctr">
              <a:buNone/>
            </a:pPr>
            <a:r>
              <a:rPr lang="fa-IR" dirty="0" smtClean="0">
                <a:solidFill>
                  <a:srgbClr val="FF0000"/>
                </a:solidFill>
                <a:cs typeface="Zar" pitchFamily="2" charset="-78"/>
              </a:rPr>
              <a:t>عناوین مقالاتی که فاقد شرط سوم (جدید و ابتکاری بودن)  هستند:</a:t>
            </a:r>
          </a:p>
          <a:p>
            <a:pPr algn="just" rtl="1">
              <a:buNone/>
            </a:pPr>
            <a:endParaRPr lang="fa-IR" dirty="0">
              <a:solidFill>
                <a:srgbClr val="FF0000"/>
              </a:solidFill>
            </a:endParaRPr>
          </a:p>
        </p:txBody>
      </p:sp>
      <p:sp>
        <p:nvSpPr>
          <p:cNvPr id="3" name="Text Placeholder 2"/>
          <p:cNvSpPr>
            <a:spLocks noGrp="1"/>
          </p:cNvSpPr>
          <p:nvPr>
            <p:ph type="body" sz="half" idx="2"/>
          </p:nvPr>
        </p:nvSpPr>
        <p:spPr>
          <a:xfrm>
            <a:off x="-96688" y="1628800"/>
            <a:ext cx="7762614" cy="4392488"/>
          </a:xfrm>
        </p:spPr>
        <p:txBody>
          <a:bodyPr>
            <a:normAutofit fontScale="92500" lnSpcReduction="10000"/>
          </a:bodyPr>
          <a:lstStyle/>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1ـ شیوه‌های جعل حدیث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37و38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2ـ میراث مکتوب علوی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37و38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3ـ کتاب سلیم بن قیس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35و36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4ـ شب قدر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35و36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5ـ نقش روایات در فهم </a:t>
            </a:r>
            <a:r>
              <a:rPr lang="fa-IR" sz="2100" b="1" dirty="0">
                <a:solidFill>
                  <a:srgbClr val="0000CC"/>
                </a:solidFill>
                <a:latin typeface="مسير / ميترا" pitchFamily="2" charset="-78"/>
                <a:ea typeface="مسير / ميترا" pitchFamily="2" charset="-78"/>
                <a:cs typeface="B Mitra" panose="00000400000000000000" pitchFamily="2" charset="-78"/>
              </a:rPr>
              <a:t>آیات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35و36 علوم حدیث)</a:t>
            </a:r>
          </a:p>
          <a:p>
            <a:pPr algn="just" rtl="1"/>
            <a:r>
              <a:rPr lang="fa-IR" sz="2100" b="1" dirty="0">
                <a:solidFill>
                  <a:srgbClr val="0000CC"/>
                </a:solidFill>
                <a:latin typeface="مسير / ميترا" pitchFamily="2" charset="-78"/>
                <a:ea typeface="مسير / ميترا" pitchFamily="2" charset="-78"/>
                <a:cs typeface="B Mitra" panose="00000400000000000000" pitchFamily="2" charset="-78"/>
              </a:rPr>
              <a:t>6ـ فاطمه کوثر قرآن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31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7ـ اصول و مبانی فهم و تفسیر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قرآن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(شماره </a:t>
            </a:r>
            <a:r>
              <a:rPr lang="fa-IR" sz="2100" b="1" dirty="0">
                <a:solidFill>
                  <a:srgbClr val="0000CC"/>
                </a:solidFill>
                <a:latin typeface="مسير / ميترا" pitchFamily="2" charset="-78"/>
                <a:ea typeface="مسير / ميترا" pitchFamily="2" charset="-78"/>
                <a:cs typeface="B Mitra" panose="00000400000000000000" pitchFamily="2" charset="-78"/>
              </a:rPr>
              <a:t>1 پژوهش‌نامه قرآن و حدیث قم)</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8ـ پژوهشی در اعتبار احادیث تفسیری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1 پژوهش‌نامه قرآن و حدیث قم)</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9ـ کارکردهای سیاق در تفسیر قرآن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1 پژوهش‌نامه قرآن و حدیث قم)</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10ـ نکاتی درباره اهمیت آثار شیخ صدوق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11ـ سیری در کتاب الوافی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afterEffect">
                                  <p:stCondLst>
                                    <p:cond delay="0"/>
                                  </p:stCondLst>
                                  <p:childTnLst>
                                    <p:animClr clrSpc="hsl" dir="cw">
                                      <p:cBhvr override="childStyle">
                                        <p:cTn id="6" dur="2000" fill="hold"/>
                                        <p:tgtEl>
                                          <p:spTgt spid="2"/>
                                        </p:tgtEl>
                                        <p:attrNameLst>
                                          <p:attrName>style.color</p:attrName>
                                        </p:attrNameLst>
                                      </p:cBhvr>
                                      <p:by>
                                        <p:hsl h="-7200000" s="0" l="0"/>
                                      </p:by>
                                    </p:animClr>
                                    <p:animClr clrSpc="hsl" dir="cw">
                                      <p:cBhvr>
                                        <p:cTn id="7" dur="2000" fill="hold"/>
                                        <p:tgtEl>
                                          <p:spTgt spid="2"/>
                                        </p:tgtEl>
                                        <p:attrNameLst>
                                          <p:attrName>fillcolor</p:attrName>
                                        </p:attrNameLst>
                                      </p:cBhvr>
                                      <p:by>
                                        <p:hsl h="-7200000" s="0" l="0"/>
                                      </p:by>
                                    </p:animClr>
                                    <p:animClr clrSpc="hsl" dir="cw">
                                      <p:cBhvr>
                                        <p:cTn id="8" dur="2000" fill="hold"/>
                                        <p:tgtEl>
                                          <p:spTgt spid="2"/>
                                        </p:tgtEl>
                                        <p:attrNameLst>
                                          <p:attrName>stroke.color</p:attrName>
                                        </p:attrNameLst>
                                      </p:cBhvr>
                                      <p:by>
                                        <p:hsl h="-7200000" s="0" l="0"/>
                                      </p:by>
                                    </p:animClr>
                                    <p:set>
                                      <p:cBhvr>
                                        <p:cTn id="9" dur="2000" fill="hold"/>
                                        <p:tgtEl>
                                          <p:spTgt spid="2"/>
                                        </p:tgtEl>
                                        <p:attrNameLst>
                                          <p:attrName>fill.type</p:attrName>
                                        </p:attrNameLst>
                                      </p:cBhvr>
                                      <p:to>
                                        <p:strVal val="solid"/>
                                      </p:to>
                                    </p:set>
                                  </p:childTnLst>
                                </p:cTn>
                              </p:par>
                              <p:par>
                                <p:cTn id="10" presetID="10"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par>
                          <p:cTn id="13" fill="hold">
                            <p:stCondLst>
                              <p:cond delay="2000"/>
                            </p:stCondLst>
                            <p:childTnLst>
                              <p:par>
                                <p:cTn id="14" presetID="39" presetClass="entr" presetSubtype="0" accel="10000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3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3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3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5000"/>
                            </p:stCondLst>
                            <p:childTnLst>
                              <p:par>
                                <p:cTn id="21" presetID="39" presetClass="entr" presetSubtype="0" accel="10000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3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3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3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7" fill="hold">
                            <p:stCondLst>
                              <p:cond delay="8000"/>
                            </p:stCondLst>
                            <p:childTnLst>
                              <p:par>
                                <p:cTn id="28" presetID="39" presetClass="entr" presetSubtype="0" accel="10000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3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3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3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11000"/>
                            </p:stCondLst>
                            <p:childTnLst>
                              <p:par>
                                <p:cTn id="35" presetID="39" presetClass="entr" presetSubtype="0" accel="100000" fill="hold"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3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3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3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1" fill="hold">
                            <p:stCondLst>
                              <p:cond delay="14000"/>
                            </p:stCondLst>
                            <p:childTnLst>
                              <p:par>
                                <p:cTn id="42" presetID="39" presetClass="entr" presetSubtype="0" accel="100000" fill="hold" nodeType="after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3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3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3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3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48" fill="hold">
                            <p:stCondLst>
                              <p:cond delay="17000"/>
                            </p:stCondLst>
                            <p:childTnLst>
                              <p:par>
                                <p:cTn id="49" presetID="39" presetClass="entr" presetSubtype="0" accel="100000" fill="hold" nodeType="after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3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2" dur="3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3" dur="3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4" dur="3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55" fill="hold">
                            <p:stCondLst>
                              <p:cond delay="20000"/>
                            </p:stCondLst>
                            <p:childTnLst>
                              <p:par>
                                <p:cTn id="56" presetID="39" presetClass="entr" presetSubtype="0" accel="100000" fill="hold" nodeType="after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 calcmode="lin" valueType="num">
                                      <p:cBhvr>
                                        <p:cTn id="58" dur="3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9" dur="3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0" dur="3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1"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62" fill="hold">
                            <p:stCondLst>
                              <p:cond delay="23000"/>
                            </p:stCondLst>
                            <p:childTnLst>
                              <p:par>
                                <p:cTn id="63" presetID="39" presetClass="entr" presetSubtype="0" accel="100000" fill="hold" nodeType="after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p:cTn id="65" dur="3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6" dur="3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7" dur="3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8" dur="3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69" fill="hold">
                            <p:stCondLst>
                              <p:cond delay="26000"/>
                            </p:stCondLst>
                            <p:childTnLst>
                              <p:par>
                                <p:cTn id="70" presetID="39" presetClass="entr" presetSubtype="0" accel="100000" fill="hold" nodeType="after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 calcmode="lin" valueType="num">
                                      <p:cBhvr>
                                        <p:cTn id="72" dur="30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3" dur="30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4" dur="30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5" dur="3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76" fill="hold">
                            <p:stCondLst>
                              <p:cond delay="29000"/>
                            </p:stCondLst>
                            <p:childTnLst>
                              <p:par>
                                <p:cTn id="77" presetID="39" presetClass="entr" presetSubtype="0" accel="100000" fill="hold" nodeType="after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30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30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30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3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83" fill="hold">
                            <p:stCondLst>
                              <p:cond delay="32000"/>
                            </p:stCondLst>
                            <p:childTnLst>
                              <p:par>
                                <p:cTn id="84" presetID="39" presetClass="entr" presetSubtype="0" accel="100000" fill="hold" nodeType="afterEffect">
                                  <p:stCondLst>
                                    <p:cond delay="0"/>
                                  </p:stCondLst>
                                  <p:childTnLst>
                                    <p:set>
                                      <p:cBhvr>
                                        <p:cTn id="85" dur="1" fill="hold">
                                          <p:stCondLst>
                                            <p:cond delay="0"/>
                                          </p:stCondLst>
                                        </p:cTn>
                                        <p:tgtEl>
                                          <p:spTgt spid="3">
                                            <p:txEl>
                                              <p:pRg st="10" end="10"/>
                                            </p:txEl>
                                          </p:spTgt>
                                        </p:tgtEl>
                                        <p:attrNameLst>
                                          <p:attrName>style.visibility</p:attrName>
                                        </p:attrNameLst>
                                      </p:cBhvr>
                                      <p:to>
                                        <p:strVal val="visible"/>
                                      </p:to>
                                    </p:set>
                                    <p:anim calcmode="lin" valueType="num">
                                      <p:cBhvr>
                                        <p:cTn id="86" dur="30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30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30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3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4047"/>
            <a:ext cx="7958166" cy="1000132"/>
          </a:xfrm>
        </p:spPr>
        <p:txBody>
          <a:bodyPr/>
          <a:lstStyle/>
          <a:p>
            <a:pPr algn="ctr"/>
            <a:r>
              <a:rPr lang="fa-IR" sz="4000" dirty="0">
                <a:solidFill>
                  <a:srgbClr val="00FF00"/>
                </a:solidFill>
                <a:latin typeface="IranNastaliq" pitchFamily="18" charset="0"/>
                <a:cs typeface="IranNastaliq" pitchFamily="18" charset="0"/>
              </a:rPr>
              <a:t>ارزیابی عناوین برخی از مقالات منتشرشده</a:t>
            </a:r>
            <a:endParaRPr lang="fa-IR" sz="3600" dirty="0">
              <a:solidFill>
                <a:srgbClr val="00FF00"/>
              </a:solidFill>
            </a:endParaRPr>
          </a:p>
        </p:txBody>
      </p:sp>
      <p:sp>
        <p:nvSpPr>
          <p:cNvPr id="4" name="Content Placeholder 3"/>
          <p:cNvSpPr>
            <a:spLocks noGrp="1"/>
          </p:cNvSpPr>
          <p:nvPr>
            <p:ph idx="1"/>
          </p:nvPr>
        </p:nvSpPr>
        <p:spPr>
          <a:xfrm>
            <a:off x="839440" y="1124744"/>
            <a:ext cx="8390166" cy="792088"/>
          </a:xfrm>
        </p:spPr>
        <p:txBody>
          <a:bodyPr>
            <a:normAutofit/>
          </a:bodyPr>
          <a:lstStyle/>
          <a:p>
            <a:pPr marL="0" algn="ctr">
              <a:buNone/>
            </a:pPr>
            <a:r>
              <a:rPr lang="fa-IR" dirty="0" smtClean="0">
                <a:solidFill>
                  <a:srgbClr val="FF0000"/>
                </a:solidFill>
                <a:cs typeface="Zar" pitchFamily="2" charset="-78"/>
              </a:rPr>
              <a:t>عناوین مقالاتی که فاقد شرط چهارم (اختصار)  هستند:</a:t>
            </a:r>
          </a:p>
          <a:p>
            <a:pPr marL="0" algn="ctr">
              <a:buNone/>
            </a:pPr>
            <a:r>
              <a:rPr lang="fa-IR" dirty="0" smtClean="0">
                <a:solidFill>
                  <a:srgbClr val="FFC000"/>
                </a:solidFill>
                <a:cs typeface="Zar" pitchFamily="2" charset="-78"/>
              </a:rPr>
              <a:t>کلمات زاید   با رنگ </a:t>
            </a:r>
            <a:r>
              <a:rPr lang="fa-IR" dirty="0" smtClean="0">
                <a:solidFill>
                  <a:srgbClr val="FF0000"/>
                </a:solidFill>
                <a:cs typeface="Zar" pitchFamily="2" charset="-78"/>
              </a:rPr>
              <a:t>قرمز</a:t>
            </a:r>
            <a:r>
              <a:rPr lang="fa-IR" dirty="0" smtClean="0">
                <a:solidFill>
                  <a:srgbClr val="FFC000"/>
                </a:solidFill>
                <a:cs typeface="Zar" pitchFamily="2" charset="-78"/>
              </a:rPr>
              <a:t> </a:t>
            </a:r>
            <a:r>
              <a:rPr lang="fa-IR" dirty="0" smtClean="0">
                <a:solidFill>
                  <a:srgbClr val="FF0000"/>
                </a:solidFill>
                <a:cs typeface="Zar" pitchFamily="2" charset="-78"/>
              </a:rPr>
              <a:t> </a:t>
            </a:r>
            <a:r>
              <a:rPr lang="fa-IR" dirty="0" smtClean="0">
                <a:solidFill>
                  <a:srgbClr val="FFC000"/>
                </a:solidFill>
                <a:cs typeface="Zar" pitchFamily="2" charset="-78"/>
              </a:rPr>
              <a:t>مشخص شده است.</a:t>
            </a:r>
          </a:p>
        </p:txBody>
      </p:sp>
      <p:sp>
        <p:nvSpPr>
          <p:cNvPr id="3" name="Text Placeholder 2"/>
          <p:cNvSpPr>
            <a:spLocks noGrp="1"/>
          </p:cNvSpPr>
          <p:nvPr>
            <p:ph type="body" sz="half" idx="2"/>
          </p:nvPr>
        </p:nvSpPr>
        <p:spPr>
          <a:xfrm>
            <a:off x="283508" y="1916832"/>
            <a:ext cx="9502029" cy="4752528"/>
          </a:xfrm>
        </p:spPr>
        <p:txBody>
          <a:bodyPr>
            <a:noAutofit/>
          </a:bodyPr>
          <a:lstStyle/>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1ـ حجیت دانش‌های بشری و نقش آن در فهم و نقد روایات از دیدگاه </a:t>
            </a:r>
            <a:r>
              <a:rPr lang="fa-IR" sz="1900" b="1" dirty="0">
                <a:solidFill>
                  <a:srgbClr val="FF0000"/>
                </a:solidFill>
                <a:latin typeface="مسير / ميترا" pitchFamily="2" charset="-78"/>
                <a:ea typeface="مسير / ميترا" pitchFamily="2" charset="-78"/>
                <a:cs typeface="B Mitra" panose="00000400000000000000" pitchFamily="2" charset="-78"/>
              </a:rPr>
              <a:t>علامه</a:t>
            </a:r>
            <a:r>
              <a:rPr lang="fa-IR" sz="1900" b="1" dirty="0">
                <a:solidFill>
                  <a:srgbClr val="0000CC"/>
                </a:solidFill>
                <a:latin typeface="مسير / ميترا" pitchFamily="2" charset="-78"/>
                <a:ea typeface="مسير / ميترا" pitchFamily="2" charset="-78"/>
                <a:cs typeface="B Mitra" panose="00000400000000000000" pitchFamily="2" charset="-78"/>
              </a:rPr>
              <a:t> شعرانی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48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2ـ کاستی‌ها و لغزش‌های یک نوشته در گزارش زندگی فضل بن شاذان</a:t>
            </a:r>
            <a:r>
              <a:rPr lang="fa-IR" sz="1900" b="1" dirty="0">
                <a:solidFill>
                  <a:srgbClr val="FF0000"/>
                </a:solidFill>
                <a:latin typeface="مسير / ميترا" pitchFamily="2" charset="-78"/>
                <a:ea typeface="مسير / ميترا" pitchFamily="2" charset="-78"/>
                <a:cs typeface="B Mitra" panose="00000400000000000000" pitchFamily="2" charset="-78"/>
              </a:rPr>
              <a:t> نیشابوری</a:t>
            </a:r>
            <a:r>
              <a:rPr lang="fa-IR" sz="1900" b="1" dirty="0">
                <a:solidFill>
                  <a:srgbClr val="0000CC"/>
                </a:solidFill>
                <a:latin typeface="مسير / ميترا" pitchFamily="2" charset="-78"/>
                <a:ea typeface="مسير / ميترا" pitchFamily="2" charset="-78"/>
                <a:cs typeface="B Mitra" panose="00000400000000000000" pitchFamily="2" charset="-78"/>
              </a:rPr>
              <a:t>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48 علوم حدیث</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a:t>
            </a:r>
            <a:endParaRPr lang="fa-IR" sz="1900" b="1" dirty="0">
              <a:solidFill>
                <a:srgbClr val="0000CC"/>
              </a:solidFill>
              <a:latin typeface="مسير / ميترا" pitchFamily="2" charset="-78"/>
              <a:ea typeface="مسير / ميترا" pitchFamily="2" charset="-78"/>
              <a:cs typeface="B Mitra" panose="00000400000000000000" pitchFamily="2" charset="-78"/>
            </a:endParaRP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3ـ </a:t>
            </a:r>
            <a:r>
              <a:rPr lang="fa-IR" sz="1900" b="1" dirty="0">
                <a:solidFill>
                  <a:srgbClr val="FF0000"/>
                </a:solidFill>
                <a:latin typeface="مسير / ميترا" pitchFamily="2" charset="-78"/>
                <a:ea typeface="مسير / ميترا" pitchFamily="2" charset="-78"/>
                <a:cs typeface="B Mitra" panose="00000400000000000000" pitchFamily="2" charset="-78"/>
              </a:rPr>
              <a:t>نگاهی به</a:t>
            </a:r>
            <a:r>
              <a:rPr lang="fa-IR" sz="1900" b="1" dirty="0">
                <a:solidFill>
                  <a:srgbClr val="0000CC"/>
                </a:solidFill>
                <a:latin typeface="مسير / ميترا" pitchFamily="2" charset="-78"/>
                <a:ea typeface="مسير / ميترا" pitchFamily="2" charset="-78"/>
                <a:cs typeface="B Mitra" panose="00000400000000000000" pitchFamily="2" charset="-78"/>
              </a:rPr>
              <a:t> جایگاه علمی علی بن ابراهیم </a:t>
            </a:r>
            <a:r>
              <a:rPr lang="fa-IR" sz="1900" b="1" dirty="0">
                <a:solidFill>
                  <a:srgbClr val="FF0000"/>
                </a:solidFill>
                <a:latin typeface="مسير / ميترا" pitchFamily="2" charset="-78"/>
                <a:ea typeface="مسير / ميترا" pitchFamily="2" charset="-78"/>
                <a:cs typeface="B Mitra" panose="00000400000000000000" pitchFamily="2" charset="-78"/>
              </a:rPr>
              <a:t>قمی </a:t>
            </a:r>
            <a:r>
              <a:rPr lang="fa-IR" sz="1900" b="1" dirty="0">
                <a:solidFill>
                  <a:srgbClr val="0000CC"/>
                </a:solidFill>
                <a:latin typeface="مسير / ميترا" pitchFamily="2" charset="-78"/>
                <a:ea typeface="مسير / ميترا" pitchFamily="2" charset="-78"/>
                <a:cs typeface="B Mitra" panose="00000400000000000000" pitchFamily="2" charset="-78"/>
              </a:rPr>
              <a:t>و دوران و آثار او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4ـ </a:t>
            </a:r>
            <a:r>
              <a:rPr lang="fa-IR" sz="1900" b="1" dirty="0">
                <a:solidFill>
                  <a:srgbClr val="FF0000"/>
                </a:solidFill>
                <a:latin typeface="مسير / ميترا" pitchFamily="2" charset="-78"/>
                <a:ea typeface="مسير / ميترا" pitchFamily="2" charset="-78"/>
                <a:cs typeface="B Mitra" panose="00000400000000000000" pitchFamily="2" charset="-78"/>
              </a:rPr>
              <a:t>پژوهشی درباره</a:t>
            </a:r>
            <a:r>
              <a:rPr lang="fa-IR" sz="1900" b="1" dirty="0">
                <a:solidFill>
                  <a:srgbClr val="0000CC"/>
                </a:solidFill>
                <a:latin typeface="مسير / ميترا" pitchFamily="2" charset="-78"/>
                <a:ea typeface="مسير / ميترا" pitchFamily="2" charset="-78"/>
                <a:cs typeface="B Mitra" panose="00000400000000000000" pitchFamily="2" charset="-78"/>
              </a:rPr>
              <a:t> حدیث السعید سعید فی بطن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امه							(شماره </a:t>
            </a:r>
            <a:r>
              <a:rPr lang="fa-IR" sz="1900" b="1" dirty="0">
                <a:solidFill>
                  <a:srgbClr val="0000CC"/>
                </a:solidFill>
                <a:latin typeface="مسير / ميترا" pitchFamily="2" charset="-78"/>
                <a:ea typeface="مسير / ميترا" pitchFamily="2" charset="-78"/>
                <a:cs typeface="B Mitra" panose="00000400000000000000" pitchFamily="2" charset="-78"/>
              </a:rPr>
              <a:t>44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5ـ </a:t>
            </a:r>
            <a:r>
              <a:rPr lang="fa-IR" sz="1900" b="1" dirty="0">
                <a:solidFill>
                  <a:srgbClr val="FF0000"/>
                </a:solidFill>
                <a:latin typeface="مسير / ميترا" pitchFamily="2" charset="-78"/>
                <a:ea typeface="مسير / ميترا" pitchFamily="2" charset="-78"/>
                <a:cs typeface="B Mitra" panose="00000400000000000000" pitchFamily="2" charset="-78"/>
              </a:rPr>
              <a:t>بررسی کتاب</a:t>
            </a:r>
            <a:r>
              <a:rPr lang="fa-IR" sz="1900" b="1" dirty="0">
                <a:solidFill>
                  <a:srgbClr val="0000CC"/>
                </a:solidFill>
                <a:latin typeface="مسير / ميترا" pitchFamily="2" charset="-78"/>
                <a:ea typeface="مسير / ميترا" pitchFamily="2" charset="-78"/>
                <a:cs typeface="B Mitra" panose="00000400000000000000" pitchFamily="2" charset="-78"/>
              </a:rPr>
              <a:t> التشریف بالمنن فی التعریف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بالفتن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41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6ـ </a:t>
            </a:r>
            <a:r>
              <a:rPr lang="fa-IR" sz="1900" b="1" dirty="0">
                <a:solidFill>
                  <a:srgbClr val="FF0000"/>
                </a:solidFill>
                <a:latin typeface="مسير / ميترا" pitchFamily="2" charset="-78"/>
                <a:ea typeface="مسير / ميترا" pitchFamily="2" charset="-78"/>
                <a:cs typeface="B Mitra" panose="00000400000000000000" pitchFamily="2" charset="-78"/>
              </a:rPr>
              <a:t>نکاتی درباره</a:t>
            </a:r>
            <a:r>
              <a:rPr lang="fa-IR" sz="1900" b="1" dirty="0">
                <a:solidFill>
                  <a:srgbClr val="0000CC"/>
                </a:solidFill>
                <a:latin typeface="مسير / ميترا" pitchFamily="2" charset="-78"/>
                <a:ea typeface="مسير / ميترا" pitchFamily="2" charset="-78"/>
                <a:cs typeface="B Mitra" panose="00000400000000000000" pitchFamily="2" charset="-78"/>
              </a:rPr>
              <a:t> حدیث عنوان بصری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31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7ـ </a:t>
            </a:r>
            <a:r>
              <a:rPr lang="fa-IR" sz="1900" b="1" dirty="0">
                <a:solidFill>
                  <a:srgbClr val="FF0000"/>
                </a:solidFill>
                <a:latin typeface="مسير / ميترا" pitchFamily="2" charset="-78"/>
                <a:ea typeface="مسير / ميترا" pitchFamily="2" charset="-78"/>
                <a:cs typeface="B Mitra" panose="00000400000000000000" pitchFamily="2" charset="-78"/>
              </a:rPr>
              <a:t>پژوهشی در</a:t>
            </a:r>
            <a:r>
              <a:rPr lang="fa-IR" sz="1900" b="1" dirty="0">
                <a:solidFill>
                  <a:srgbClr val="0000CC"/>
                </a:solidFill>
                <a:latin typeface="مسير / ميترا" pitchFamily="2" charset="-78"/>
                <a:ea typeface="مسير / ميترا" pitchFamily="2" charset="-78"/>
                <a:cs typeface="B Mitra" panose="00000400000000000000" pitchFamily="2" charset="-78"/>
              </a:rPr>
              <a:t> اعتبار احادیث تفسیری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(شماره </a:t>
            </a:r>
            <a:r>
              <a:rPr lang="fa-IR" sz="1900" b="1" dirty="0">
                <a:solidFill>
                  <a:srgbClr val="0000CC"/>
                </a:solidFill>
                <a:latin typeface="مسير / ميترا" pitchFamily="2" charset="-78"/>
                <a:ea typeface="مسير / ميترا" pitchFamily="2" charset="-78"/>
                <a:cs typeface="B Mitra" panose="00000400000000000000" pitchFamily="2" charset="-78"/>
              </a:rPr>
              <a:t>1 پژوهش‌نامه قرآن و حدیث قم)</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8ـ </a:t>
            </a:r>
            <a:r>
              <a:rPr lang="fa-IR" sz="1900" b="1" dirty="0">
                <a:solidFill>
                  <a:srgbClr val="FF0000"/>
                </a:solidFill>
                <a:latin typeface="مسير / ميترا" pitchFamily="2" charset="-78"/>
                <a:ea typeface="مسير / ميترا" pitchFamily="2" charset="-78"/>
                <a:cs typeface="B Mitra" panose="00000400000000000000" pitchFamily="2" charset="-78"/>
              </a:rPr>
              <a:t>نکاتی درباره</a:t>
            </a:r>
            <a:r>
              <a:rPr lang="fa-IR" sz="1900" b="1" dirty="0">
                <a:solidFill>
                  <a:srgbClr val="0000CC"/>
                </a:solidFill>
                <a:latin typeface="مسير / ميترا" pitchFamily="2" charset="-78"/>
                <a:ea typeface="مسير / ميترا" pitchFamily="2" charset="-78"/>
                <a:cs typeface="B Mitra" panose="00000400000000000000" pitchFamily="2" charset="-78"/>
              </a:rPr>
              <a:t> اهمیت آثار </a:t>
            </a:r>
            <a:r>
              <a:rPr lang="fa-IR" sz="1900" b="1" dirty="0">
                <a:solidFill>
                  <a:srgbClr val="FF0000"/>
                </a:solidFill>
                <a:latin typeface="مسير / ميترا" pitchFamily="2" charset="-78"/>
                <a:ea typeface="مسير / ميترا" pitchFamily="2" charset="-78"/>
                <a:cs typeface="B Mitra" panose="00000400000000000000" pitchFamily="2" charset="-78"/>
              </a:rPr>
              <a:t>شیخ</a:t>
            </a:r>
            <a:r>
              <a:rPr lang="fa-IR" sz="1900" b="1" dirty="0">
                <a:solidFill>
                  <a:srgbClr val="0000CC"/>
                </a:solidFill>
                <a:latin typeface="مسير / ميترا" pitchFamily="2" charset="-78"/>
                <a:ea typeface="مسير / ميترا" pitchFamily="2" charset="-78"/>
                <a:cs typeface="B Mitra" panose="00000400000000000000" pitchFamily="2" charset="-78"/>
              </a:rPr>
              <a:t> صدوق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30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9ـ سیری در</a:t>
            </a:r>
            <a:r>
              <a:rPr lang="fa-IR" sz="1900" b="1" dirty="0">
                <a:solidFill>
                  <a:srgbClr val="FF0000"/>
                </a:solidFill>
                <a:latin typeface="مسير / ميترا" pitchFamily="2" charset="-78"/>
                <a:ea typeface="مسير / ميترا" pitchFamily="2" charset="-78"/>
                <a:cs typeface="B Mitra" panose="00000400000000000000" pitchFamily="2" charset="-78"/>
              </a:rPr>
              <a:t> کتاب</a:t>
            </a:r>
            <a:r>
              <a:rPr lang="fa-IR" sz="1900" b="1" dirty="0">
                <a:solidFill>
                  <a:srgbClr val="0000CC"/>
                </a:solidFill>
                <a:latin typeface="مسير / ميترا" pitchFamily="2" charset="-78"/>
                <a:ea typeface="مسير / ميترا" pitchFamily="2" charset="-78"/>
                <a:cs typeface="B Mitra" panose="00000400000000000000" pitchFamily="2" charset="-78"/>
              </a:rPr>
              <a:t> الوافی                                                                   </a:t>
            </a:r>
            <a:r>
              <a:rPr lang="fa-IR" sz="19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19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10ـ راههای بسط </a:t>
            </a:r>
            <a:r>
              <a:rPr lang="fa-IR" sz="1900" b="1" dirty="0">
                <a:solidFill>
                  <a:srgbClr val="FF0000"/>
                </a:solidFill>
                <a:latin typeface="مسير / ميترا" pitchFamily="2" charset="-78"/>
                <a:ea typeface="مسير / ميترا" pitchFamily="2" charset="-78"/>
                <a:cs typeface="B Mitra" panose="00000400000000000000" pitchFamily="2" charset="-78"/>
              </a:rPr>
              <a:t>و گسترش و تعمیم</a:t>
            </a:r>
            <a:r>
              <a:rPr lang="fa-IR" sz="1900" b="1" dirty="0">
                <a:solidFill>
                  <a:srgbClr val="0000CC"/>
                </a:solidFill>
                <a:latin typeface="مسير / ميترا" pitchFamily="2" charset="-78"/>
                <a:ea typeface="مسير / ميترا" pitchFamily="2" charset="-78"/>
                <a:cs typeface="B Mitra" panose="00000400000000000000" pitchFamily="2" charset="-78"/>
              </a:rPr>
              <a:t> فرهنگ ایثار در جوامع تازه</a:t>
            </a:r>
            <a:r>
              <a:rPr lang="fa-IR" sz="1900" b="1" dirty="0">
                <a:solidFill>
                  <a:srgbClr val="FF0000"/>
                </a:solidFill>
                <a:latin typeface="مسير / ميترا" pitchFamily="2" charset="-78"/>
                <a:ea typeface="مسير / ميترا" pitchFamily="2" charset="-78"/>
                <a:cs typeface="B Mitra" panose="00000400000000000000" pitchFamily="2" charset="-78"/>
              </a:rPr>
              <a:t> اسلام آورده</a:t>
            </a:r>
          </a:p>
          <a:p>
            <a:pPr algn="just" rtl="1"/>
            <a:r>
              <a:rPr lang="fa-IR" sz="1900" b="1" dirty="0">
                <a:solidFill>
                  <a:srgbClr val="0000CC"/>
                </a:solidFill>
                <a:latin typeface="مسير / ميترا" pitchFamily="2" charset="-78"/>
                <a:ea typeface="مسير / ميترا" pitchFamily="2" charset="-78"/>
                <a:cs typeface="B Mitra" panose="00000400000000000000" pitchFamily="2" charset="-78"/>
              </a:rPr>
              <a:t>11ـ اسالیب ، </a:t>
            </a:r>
            <a:r>
              <a:rPr lang="fa-IR" sz="1900" b="1" dirty="0">
                <a:solidFill>
                  <a:srgbClr val="FF0000"/>
                </a:solidFill>
                <a:latin typeface="مسير / ميترا" pitchFamily="2" charset="-78"/>
                <a:ea typeface="مسير / ميترا" pitchFamily="2" charset="-78"/>
                <a:cs typeface="B Mitra" panose="00000400000000000000" pitchFamily="2" charset="-78"/>
              </a:rPr>
              <a:t>شیوه ها و طرق</a:t>
            </a:r>
            <a:r>
              <a:rPr lang="fa-IR" sz="1900" b="1" dirty="0">
                <a:solidFill>
                  <a:srgbClr val="0000CC"/>
                </a:solidFill>
                <a:latin typeface="مسير / ميترا" pitchFamily="2" charset="-78"/>
                <a:ea typeface="مسير / ميترا" pitchFamily="2" charset="-78"/>
                <a:cs typeface="B Mitra" panose="00000400000000000000" pitchFamily="2" charset="-78"/>
              </a:rPr>
              <a:t> مبارزه با پدیده بدحجابی در جامعه امروز</a:t>
            </a:r>
            <a:endParaRPr lang="en-US" sz="1900" b="1" dirty="0">
              <a:solidFill>
                <a:srgbClr val="0000CC"/>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afterEffect">
                                  <p:stCondLst>
                                    <p:cond delay="0"/>
                                  </p:stCondLst>
                                  <p:childTnLst>
                                    <p:animClr clrSpc="hsl" dir="cw">
                                      <p:cBhvr override="childStyle">
                                        <p:cTn id="6" dur="2000" fill="hold"/>
                                        <p:tgtEl>
                                          <p:spTgt spid="2"/>
                                        </p:tgtEl>
                                        <p:attrNameLst>
                                          <p:attrName>style.color</p:attrName>
                                        </p:attrNameLst>
                                      </p:cBhvr>
                                      <p:by>
                                        <p:hsl h="-7200000" s="0" l="0"/>
                                      </p:by>
                                    </p:animClr>
                                    <p:animClr clrSpc="hsl" dir="cw">
                                      <p:cBhvr>
                                        <p:cTn id="7" dur="2000" fill="hold"/>
                                        <p:tgtEl>
                                          <p:spTgt spid="2"/>
                                        </p:tgtEl>
                                        <p:attrNameLst>
                                          <p:attrName>fillcolor</p:attrName>
                                        </p:attrNameLst>
                                      </p:cBhvr>
                                      <p:by>
                                        <p:hsl h="-7200000" s="0" l="0"/>
                                      </p:by>
                                    </p:animClr>
                                    <p:animClr clrSpc="hsl" dir="cw">
                                      <p:cBhvr>
                                        <p:cTn id="8" dur="2000" fill="hold"/>
                                        <p:tgtEl>
                                          <p:spTgt spid="2"/>
                                        </p:tgtEl>
                                        <p:attrNameLst>
                                          <p:attrName>stroke.color</p:attrName>
                                        </p:attrNameLst>
                                      </p:cBhvr>
                                      <p:by>
                                        <p:hsl h="-7200000" s="0" l="0"/>
                                      </p:by>
                                    </p:animClr>
                                    <p:set>
                                      <p:cBhvr>
                                        <p:cTn id="9" dur="2000" fill="hold"/>
                                        <p:tgtEl>
                                          <p:spTgt spid="2"/>
                                        </p:tgtEl>
                                        <p:attrNameLst>
                                          <p:attrName>fill.type</p:attrName>
                                        </p:attrNameLst>
                                      </p:cBhvr>
                                      <p:to>
                                        <p:strVal val="solid"/>
                                      </p:to>
                                    </p:set>
                                  </p:childTnLst>
                                </p:cTn>
                              </p:par>
                              <p:par>
                                <p:cTn id="10" presetID="10"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childTnLst>
                          </p:cTn>
                        </p:par>
                        <p:par>
                          <p:cTn id="16" fill="hold">
                            <p:stCondLst>
                              <p:cond delay="2000"/>
                            </p:stCondLst>
                            <p:childTnLst>
                              <p:par>
                                <p:cTn id="17" presetID="39" presetClass="entr" presetSubtype="0" accel="10000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3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3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3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0"/>
                            </p:stCondLst>
                            <p:childTnLst>
                              <p:par>
                                <p:cTn id="24" presetID="39" presetClass="entr" presetSubtype="0" accel="100000"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3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3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3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30" fill="hold">
                            <p:stCondLst>
                              <p:cond delay="8000"/>
                            </p:stCondLst>
                            <p:childTnLst>
                              <p:par>
                                <p:cTn id="31" presetID="39" presetClass="entr" presetSubtype="0" accel="100000" fill="hold" nodeType="after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3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3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3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7" fill="hold">
                            <p:stCondLst>
                              <p:cond delay="11000"/>
                            </p:stCondLst>
                            <p:childTnLst>
                              <p:par>
                                <p:cTn id="38" presetID="39" presetClass="entr" presetSubtype="0" accel="100000" fill="hold"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3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3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3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4" fill="hold">
                            <p:stCondLst>
                              <p:cond delay="14000"/>
                            </p:stCondLst>
                            <p:childTnLst>
                              <p:par>
                                <p:cTn id="45" presetID="39" presetClass="entr" presetSubtype="0" accel="100000" fill="hold"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3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3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3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3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51" fill="hold">
                            <p:stCondLst>
                              <p:cond delay="17000"/>
                            </p:stCondLst>
                            <p:childTnLst>
                              <p:par>
                                <p:cTn id="52" presetID="39" presetClass="entr" presetSubtype="0" accel="100000" fill="hold"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3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3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3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3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58" fill="hold">
                            <p:stCondLst>
                              <p:cond delay="20000"/>
                            </p:stCondLst>
                            <p:childTnLst>
                              <p:par>
                                <p:cTn id="59" presetID="39" presetClass="entr" presetSubtype="0" accel="100000" fill="hold" nodeType="after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3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2" dur="3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3" dur="3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4"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65" fill="hold">
                            <p:stCondLst>
                              <p:cond delay="23000"/>
                            </p:stCondLst>
                            <p:childTnLst>
                              <p:par>
                                <p:cTn id="66" presetID="39" presetClass="entr" presetSubtype="0" accel="100000" fill="hold" nodeType="after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3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3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3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3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72" fill="hold">
                            <p:stCondLst>
                              <p:cond delay="26000"/>
                            </p:stCondLst>
                            <p:childTnLst>
                              <p:par>
                                <p:cTn id="73" presetID="39" presetClass="entr" presetSubtype="0" accel="100000" fill="hold" nodeType="after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p:cTn id="75" dur="30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6" dur="30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7" dur="30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8" dur="3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79" fill="hold">
                            <p:stCondLst>
                              <p:cond delay="29000"/>
                            </p:stCondLst>
                            <p:childTnLst>
                              <p:par>
                                <p:cTn id="80" presetID="39" presetClass="entr" presetSubtype="0" accel="100000" fill="hold" nodeType="after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 calcmode="lin" valueType="num">
                                      <p:cBhvr>
                                        <p:cTn id="82" dur="30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3" dur="30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4" dur="30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5" dur="3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86" fill="hold">
                            <p:stCondLst>
                              <p:cond delay="32000"/>
                            </p:stCondLst>
                            <p:childTnLst>
                              <p:par>
                                <p:cTn id="87" presetID="39" presetClass="entr" presetSubtype="0" accel="100000" fill="hold" nodeType="afterEffect">
                                  <p:stCondLst>
                                    <p:cond delay="0"/>
                                  </p:stCondLst>
                                  <p:childTnLst>
                                    <p:set>
                                      <p:cBhvr>
                                        <p:cTn id="88" dur="1" fill="hold">
                                          <p:stCondLst>
                                            <p:cond delay="0"/>
                                          </p:stCondLst>
                                        </p:cTn>
                                        <p:tgtEl>
                                          <p:spTgt spid="3">
                                            <p:txEl>
                                              <p:pRg st="10" end="10"/>
                                            </p:txEl>
                                          </p:spTgt>
                                        </p:tgtEl>
                                        <p:attrNameLst>
                                          <p:attrName>style.visibility</p:attrName>
                                        </p:attrNameLst>
                                      </p:cBhvr>
                                      <p:to>
                                        <p:strVal val="visible"/>
                                      </p:to>
                                    </p:set>
                                    <p:anim calcmode="lin" valueType="num">
                                      <p:cBhvr>
                                        <p:cTn id="89" dur="30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0" dur="30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1" dur="30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2" dur="3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0"/>
            <a:ext cx="7958166" cy="1000132"/>
          </a:xfrm>
        </p:spPr>
        <p:txBody>
          <a:bodyPr/>
          <a:lstStyle/>
          <a:p>
            <a:pPr algn="ctr"/>
            <a:r>
              <a:rPr lang="fa-IR" sz="4000" dirty="0">
                <a:solidFill>
                  <a:srgbClr val="00FF00"/>
                </a:solidFill>
                <a:latin typeface="IranNastaliq" pitchFamily="18" charset="0"/>
                <a:cs typeface="IranNastaliq" pitchFamily="18" charset="0"/>
              </a:rPr>
              <a:t>ارزیابی عناوین برخی از مقالات منتشرشده</a:t>
            </a:r>
            <a:endParaRPr lang="fa-IR" sz="3600" dirty="0">
              <a:solidFill>
                <a:srgbClr val="00FF00"/>
              </a:solidFill>
            </a:endParaRPr>
          </a:p>
        </p:txBody>
      </p:sp>
      <p:sp>
        <p:nvSpPr>
          <p:cNvPr id="4" name="Content Placeholder 3"/>
          <p:cNvSpPr>
            <a:spLocks noGrp="1"/>
          </p:cNvSpPr>
          <p:nvPr>
            <p:ph idx="1"/>
          </p:nvPr>
        </p:nvSpPr>
        <p:spPr>
          <a:xfrm>
            <a:off x="8040216" y="2741579"/>
            <a:ext cx="2500330" cy="2395542"/>
          </a:xfrm>
        </p:spPr>
        <p:txBody>
          <a:bodyPr>
            <a:normAutofit/>
          </a:bodyPr>
          <a:lstStyle/>
          <a:p>
            <a:pPr marL="0" algn="ctr">
              <a:buNone/>
            </a:pPr>
            <a:r>
              <a:rPr lang="fa-IR" dirty="0" smtClean="0">
                <a:solidFill>
                  <a:srgbClr val="FF0000"/>
                </a:solidFill>
                <a:cs typeface="Zar" pitchFamily="2" charset="-78"/>
              </a:rPr>
              <a:t>عناوین مقالاتی که فاقد شروط</a:t>
            </a:r>
          </a:p>
          <a:p>
            <a:pPr marL="0" algn="ctr">
              <a:buNone/>
            </a:pPr>
            <a:r>
              <a:rPr lang="fa-IR" dirty="0" smtClean="0">
                <a:solidFill>
                  <a:srgbClr val="FF0000"/>
                </a:solidFill>
                <a:cs typeface="Zar" pitchFamily="2" charset="-78"/>
              </a:rPr>
              <a:t>(دقت یا جذابیت)</a:t>
            </a:r>
          </a:p>
          <a:p>
            <a:pPr marL="0" algn="ctr">
              <a:buNone/>
            </a:pPr>
            <a:r>
              <a:rPr lang="fa-IR" dirty="0" smtClean="0">
                <a:solidFill>
                  <a:srgbClr val="FF0000"/>
                </a:solidFill>
                <a:cs typeface="Zar" pitchFamily="2" charset="-78"/>
              </a:rPr>
              <a:t> هستند:</a:t>
            </a:r>
          </a:p>
          <a:p>
            <a:pPr marL="0" algn="ctr">
              <a:buNone/>
            </a:pPr>
            <a:endParaRPr lang="fa-IR" dirty="0" smtClean="0">
              <a:solidFill>
                <a:srgbClr val="FF0000"/>
              </a:solidFill>
              <a:cs typeface="Zar" pitchFamily="2" charset="-78"/>
            </a:endParaRPr>
          </a:p>
          <a:p>
            <a:pPr marL="0" algn="ctr">
              <a:buNone/>
            </a:pPr>
            <a:endParaRPr lang="fa-IR" dirty="0" smtClean="0">
              <a:solidFill>
                <a:srgbClr val="FF0000"/>
              </a:solidFill>
              <a:cs typeface="Zar" pitchFamily="2" charset="-78"/>
            </a:endParaRPr>
          </a:p>
          <a:p>
            <a:pPr algn="just" rtl="1">
              <a:buNone/>
            </a:pPr>
            <a:endParaRPr lang="fa-IR" dirty="0">
              <a:solidFill>
                <a:srgbClr val="FF0000"/>
              </a:solidFill>
            </a:endParaRPr>
          </a:p>
        </p:txBody>
      </p:sp>
      <p:sp>
        <p:nvSpPr>
          <p:cNvPr id="3" name="Text Placeholder 2"/>
          <p:cNvSpPr>
            <a:spLocks noGrp="1"/>
          </p:cNvSpPr>
          <p:nvPr>
            <p:ph type="body" sz="half" idx="2"/>
          </p:nvPr>
        </p:nvSpPr>
        <p:spPr>
          <a:xfrm>
            <a:off x="119336" y="1000132"/>
            <a:ext cx="8102443" cy="5878436"/>
          </a:xfrm>
        </p:spPr>
        <p:txBody>
          <a:bodyPr>
            <a:normAutofit fontScale="92500" lnSpcReduction="10000"/>
          </a:bodyPr>
          <a:lstStyle/>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1ـ میراث مکتوب علوی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شماره 37و38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2ـ شب قدر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37و38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3ـ فطری بودن معرفت خدا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1 پژوهشنامه قرآن و حدیث قم)</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4ـ فاطمه کوثر قرآن                                       </a:t>
            </a:r>
            <a:r>
              <a:rPr lang="fa-IR" sz="2100" b="1" dirty="0">
                <a:solidFill>
                  <a:srgbClr val="0000CC"/>
                </a:solidFill>
                <a:latin typeface="مسير / ميترا" pitchFamily="2" charset="-78"/>
                <a:ea typeface="مسير / ميترا" pitchFamily="2" charset="-78"/>
                <a:cs typeface="B Mitra" panose="00000400000000000000" pitchFamily="2" charset="-78"/>
              </a:rPr>
              <a:t> </a:t>
            </a:r>
            <a:r>
              <a:rPr lang="fa-IR" sz="2000" b="1" dirty="0">
                <a:solidFill>
                  <a:srgbClr val="0000CC"/>
                </a:solidFill>
                <a:latin typeface="مسير / ميترا" pitchFamily="2" charset="-78"/>
                <a:ea typeface="مسير / ميترا" pitchFamily="2" charset="-78"/>
                <a:cs typeface="B Mitra" panose="00000400000000000000" pitchFamily="2" charset="-78"/>
              </a:rPr>
              <a:t>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31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5ـ نکاتی درباره اهمیت آثار شیخ </a:t>
            </a:r>
            <a:r>
              <a:rPr lang="fa-IR" sz="2100" b="1" dirty="0">
                <a:solidFill>
                  <a:srgbClr val="0000CC"/>
                </a:solidFill>
                <a:latin typeface="مسير / ميترا" pitchFamily="2" charset="-78"/>
                <a:ea typeface="مسير / ميترا" pitchFamily="2" charset="-78"/>
                <a:cs typeface="B Mitra" panose="00000400000000000000" pitchFamily="2" charset="-78"/>
              </a:rPr>
              <a:t>صدوق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6ـ نگاهی به یک ترجمه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29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7ـ حضرت عبدالعظیم از نگاهی دیگر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27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8ـ نکاتی درباره حدیث عنوان بصری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25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9ـ سرچشمه‌های احادیث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10ـ سیری در کتاب الوافی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47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11ـ مصنف عبدالرزاق صنعانی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12ـ الغیبه شیخ طوسی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40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13ـ جامعه آرمانی در کلام حضرت فاطمه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48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14ـ جمع قرآن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44 علوم حدیث)</a:t>
            </a:r>
          </a:p>
          <a:p>
            <a:pPr algn="just" rtl="1"/>
            <a:r>
              <a:rPr lang="fa-IR" sz="2000" b="1" dirty="0">
                <a:solidFill>
                  <a:srgbClr val="0000CC"/>
                </a:solidFill>
                <a:latin typeface="مسير / ميترا" pitchFamily="2" charset="-78"/>
                <a:ea typeface="مسير / ميترا" pitchFamily="2" charset="-78"/>
                <a:cs typeface="B Mitra" panose="00000400000000000000" pitchFamily="2" charset="-78"/>
              </a:rPr>
              <a:t>15ـ کتاب سلیم بن قیس هلالی                    </a:t>
            </a:r>
            <a:r>
              <a:rPr lang="fa-IR" sz="2000" b="1" dirty="0" smtClean="0">
                <a:solidFill>
                  <a:srgbClr val="0000CC"/>
                </a:solidFill>
                <a:latin typeface="مسير / ميترا" pitchFamily="2" charset="-78"/>
                <a:ea typeface="مسير / ميترا" pitchFamily="2" charset="-78"/>
                <a:cs typeface="B Mitra" panose="00000400000000000000" pitchFamily="2" charset="-78"/>
              </a:rPr>
              <a:t>	</a:t>
            </a:r>
            <a:r>
              <a:rPr lang="fa-IR" sz="2100" b="1" dirty="0" smtClean="0">
                <a:solidFill>
                  <a:srgbClr val="0000CC"/>
                </a:solidFill>
                <a:latin typeface="مسير / ميترا" pitchFamily="2" charset="-78"/>
                <a:ea typeface="مسير / ميترا" pitchFamily="2" charset="-78"/>
                <a:cs typeface="B Mitra" panose="00000400000000000000" pitchFamily="2" charset="-78"/>
              </a:rPr>
              <a:t>(</a:t>
            </a:r>
            <a:r>
              <a:rPr lang="fa-IR" sz="2100" b="1" dirty="0">
                <a:solidFill>
                  <a:srgbClr val="0000CC"/>
                </a:solidFill>
                <a:latin typeface="مسير / ميترا" pitchFamily="2" charset="-78"/>
                <a:ea typeface="مسير / ميترا" pitchFamily="2" charset="-78"/>
                <a:cs typeface="B Mitra" panose="00000400000000000000" pitchFamily="2" charset="-78"/>
              </a:rPr>
              <a:t>شماره 35و36 علوم حدیث)</a:t>
            </a: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afterEffect">
                                  <p:stCondLst>
                                    <p:cond delay="0"/>
                                  </p:stCondLst>
                                  <p:childTnLst>
                                    <p:animClr clrSpc="hsl" dir="cw">
                                      <p:cBhvr override="childStyle">
                                        <p:cTn id="6" dur="2000" fill="hold"/>
                                        <p:tgtEl>
                                          <p:spTgt spid="2"/>
                                        </p:tgtEl>
                                        <p:attrNameLst>
                                          <p:attrName>style.color</p:attrName>
                                        </p:attrNameLst>
                                      </p:cBhvr>
                                      <p:by>
                                        <p:hsl h="-7200000" s="0" l="0"/>
                                      </p:by>
                                    </p:animClr>
                                    <p:animClr clrSpc="hsl" dir="cw">
                                      <p:cBhvr>
                                        <p:cTn id="7" dur="2000" fill="hold"/>
                                        <p:tgtEl>
                                          <p:spTgt spid="2"/>
                                        </p:tgtEl>
                                        <p:attrNameLst>
                                          <p:attrName>fillcolor</p:attrName>
                                        </p:attrNameLst>
                                      </p:cBhvr>
                                      <p:by>
                                        <p:hsl h="-7200000" s="0" l="0"/>
                                      </p:by>
                                    </p:animClr>
                                    <p:animClr clrSpc="hsl" dir="cw">
                                      <p:cBhvr>
                                        <p:cTn id="8" dur="2000" fill="hold"/>
                                        <p:tgtEl>
                                          <p:spTgt spid="2"/>
                                        </p:tgtEl>
                                        <p:attrNameLst>
                                          <p:attrName>stroke.color</p:attrName>
                                        </p:attrNameLst>
                                      </p:cBhvr>
                                      <p:by>
                                        <p:hsl h="-7200000" s="0" l="0"/>
                                      </p:by>
                                    </p:animClr>
                                    <p:set>
                                      <p:cBhvr>
                                        <p:cTn id="9" dur="2000" fill="hold"/>
                                        <p:tgtEl>
                                          <p:spTgt spid="2"/>
                                        </p:tgtEl>
                                        <p:attrNameLst>
                                          <p:attrName>fill.type</p:attrName>
                                        </p:attrNameLst>
                                      </p:cBhvr>
                                      <p:to>
                                        <p:strVal val="solid"/>
                                      </p:to>
                                    </p:set>
                                  </p:childTnLst>
                                </p:cTn>
                              </p:par>
                              <p:par>
                                <p:cTn id="10" presetID="10"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childTnLst>
                          </p:cTn>
                        </p:par>
                        <p:par>
                          <p:cTn id="19" fill="hold">
                            <p:stCondLst>
                              <p:cond delay="2000"/>
                            </p:stCondLst>
                            <p:childTnLst>
                              <p:par>
                                <p:cTn id="20" presetID="39" presetClass="entr" presetSubtype="0" accel="100000" fill="hold"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3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3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3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5000"/>
                            </p:stCondLst>
                            <p:childTnLst>
                              <p:par>
                                <p:cTn id="27" presetID="39" presetClass="entr" presetSubtype="0" accel="10000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3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3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3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33" fill="hold">
                            <p:stCondLst>
                              <p:cond delay="8000"/>
                            </p:stCondLst>
                            <p:childTnLst>
                              <p:par>
                                <p:cTn id="34" presetID="39" presetClass="entr" presetSubtype="0" accel="100000" fill="hold"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3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3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3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40" fill="hold">
                            <p:stCondLst>
                              <p:cond delay="11000"/>
                            </p:stCondLst>
                            <p:childTnLst>
                              <p:par>
                                <p:cTn id="41" presetID="39" presetClass="entr" presetSubtype="0" accel="100000" fill="hold"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3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3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3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7" fill="hold">
                            <p:stCondLst>
                              <p:cond delay="14000"/>
                            </p:stCondLst>
                            <p:childTnLst>
                              <p:par>
                                <p:cTn id="48" presetID="39" presetClass="entr" presetSubtype="0" accel="100000" fill="hold" nodeType="after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3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1" dur="3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2" dur="3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3" dur="3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54" fill="hold">
                            <p:stCondLst>
                              <p:cond delay="17000"/>
                            </p:stCondLst>
                            <p:childTnLst>
                              <p:par>
                                <p:cTn id="55" presetID="39" presetClass="entr" presetSubtype="0" accel="100000" fill="hold" nodeType="after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3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8" dur="3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9" dur="3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0" dur="3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61" fill="hold">
                            <p:stCondLst>
                              <p:cond delay="20000"/>
                            </p:stCondLst>
                            <p:childTnLst>
                              <p:par>
                                <p:cTn id="62" presetID="39" presetClass="entr" presetSubtype="0" accel="100000" fill="hold" nodeType="after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3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3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3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68" fill="hold">
                            <p:stCondLst>
                              <p:cond delay="23000"/>
                            </p:stCondLst>
                            <p:childTnLst>
                              <p:par>
                                <p:cTn id="69" presetID="39" presetClass="entr" presetSubtype="0" accel="100000" fill="hold" nodeType="after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3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3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3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3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75" fill="hold">
                            <p:stCondLst>
                              <p:cond delay="26000"/>
                            </p:stCondLst>
                            <p:childTnLst>
                              <p:par>
                                <p:cTn id="76" presetID="39" presetClass="entr" presetSubtype="0" accel="100000" fill="hold" nodeType="after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30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30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30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3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82" fill="hold">
                            <p:stCondLst>
                              <p:cond delay="29000"/>
                            </p:stCondLst>
                            <p:childTnLst>
                              <p:par>
                                <p:cTn id="83" presetID="39" presetClass="entr" presetSubtype="0" accel="100000" fill="hold" nodeType="afterEffect">
                                  <p:stCondLst>
                                    <p:cond delay="0"/>
                                  </p:stCondLst>
                                  <p:childTnLst>
                                    <p:set>
                                      <p:cBhvr>
                                        <p:cTn id="84" dur="1" fill="hold">
                                          <p:stCondLst>
                                            <p:cond delay="0"/>
                                          </p:stCondLst>
                                        </p:cTn>
                                        <p:tgtEl>
                                          <p:spTgt spid="3">
                                            <p:txEl>
                                              <p:pRg st="9" end="9"/>
                                            </p:txEl>
                                          </p:spTgt>
                                        </p:tgtEl>
                                        <p:attrNameLst>
                                          <p:attrName>style.visibility</p:attrName>
                                        </p:attrNameLst>
                                      </p:cBhvr>
                                      <p:to>
                                        <p:strVal val="visible"/>
                                      </p:to>
                                    </p:set>
                                    <p:anim calcmode="lin" valueType="num">
                                      <p:cBhvr>
                                        <p:cTn id="85" dur="30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6" dur="30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7" dur="30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8" dur="3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89" fill="hold">
                            <p:stCondLst>
                              <p:cond delay="32000"/>
                            </p:stCondLst>
                            <p:childTnLst>
                              <p:par>
                                <p:cTn id="90" presetID="39" presetClass="entr" presetSubtype="0" accel="100000" fill="hold" nodeType="afterEffect">
                                  <p:stCondLst>
                                    <p:cond delay="0"/>
                                  </p:stCondLst>
                                  <p:childTnLst>
                                    <p:set>
                                      <p:cBhvr>
                                        <p:cTn id="91" dur="1" fill="hold">
                                          <p:stCondLst>
                                            <p:cond delay="0"/>
                                          </p:stCondLst>
                                        </p:cTn>
                                        <p:tgtEl>
                                          <p:spTgt spid="3">
                                            <p:txEl>
                                              <p:pRg st="10" end="10"/>
                                            </p:txEl>
                                          </p:spTgt>
                                        </p:tgtEl>
                                        <p:attrNameLst>
                                          <p:attrName>style.visibility</p:attrName>
                                        </p:attrNameLst>
                                      </p:cBhvr>
                                      <p:to>
                                        <p:strVal val="visible"/>
                                      </p:to>
                                    </p:set>
                                    <p:anim calcmode="lin" valueType="num">
                                      <p:cBhvr>
                                        <p:cTn id="92" dur="30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3" dur="30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4" dur="30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5" dur="3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96" fill="hold">
                            <p:stCondLst>
                              <p:cond delay="35000"/>
                            </p:stCondLst>
                            <p:childTnLst>
                              <p:par>
                                <p:cTn id="97" presetID="39" presetClass="entr" presetSubtype="0" accel="100000" fill="hold" nodeType="afterEffect">
                                  <p:stCondLst>
                                    <p:cond delay="0"/>
                                  </p:stCondLst>
                                  <p:childTnLst>
                                    <p:set>
                                      <p:cBhvr>
                                        <p:cTn id="98" dur="1" fill="hold">
                                          <p:stCondLst>
                                            <p:cond delay="0"/>
                                          </p:stCondLst>
                                        </p:cTn>
                                        <p:tgtEl>
                                          <p:spTgt spid="3">
                                            <p:txEl>
                                              <p:pRg st="11" end="11"/>
                                            </p:txEl>
                                          </p:spTgt>
                                        </p:tgtEl>
                                        <p:attrNameLst>
                                          <p:attrName>style.visibility</p:attrName>
                                        </p:attrNameLst>
                                      </p:cBhvr>
                                      <p:to>
                                        <p:strVal val="visible"/>
                                      </p:to>
                                    </p:set>
                                    <p:anim calcmode="lin" valueType="num">
                                      <p:cBhvr>
                                        <p:cTn id="99" dur="3000" fill="hold"/>
                                        <p:tgtEl>
                                          <p:spTgt spid="3">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0" dur="3000" fill="hold"/>
                                        <p:tgtEl>
                                          <p:spTgt spid="3">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1" dur="3000" fill="hold"/>
                                        <p:tgtEl>
                                          <p:spTgt spid="3">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2" dur="3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par>
                          <p:cTn id="103" fill="hold">
                            <p:stCondLst>
                              <p:cond delay="38000"/>
                            </p:stCondLst>
                            <p:childTnLst>
                              <p:par>
                                <p:cTn id="104" presetID="39" presetClass="entr" presetSubtype="0" accel="100000" fill="hold" nodeType="afterEffect">
                                  <p:stCondLst>
                                    <p:cond delay="0"/>
                                  </p:stCondLst>
                                  <p:childTnLst>
                                    <p:set>
                                      <p:cBhvr>
                                        <p:cTn id="105" dur="1" fill="hold">
                                          <p:stCondLst>
                                            <p:cond delay="0"/>
                                          </p:stCondLst>
                                        </p:cTn>
                                        <p:tgtEl>
                                          <p:spTgt spid="3">
                                            <p:txEl>
                                              <p:pRg st="12" end="12"/>
                                            </p:txEl>
                                          </p:spTgt>
                                        </p:tgtEl>
                                        <p:attrNameLst>
                                          <p:attrName>style.visibility</p:attrName>
                                        </p:attrNameLst>
                                      </p:cBhvr>
                                      <p:to>
                                        <p:strVal val="visible"/>
                                      </p:to>
                                    </p:set>
                                    <p:anim calcmode="lin" valueType="num">
                                      <p:cBhvr>
                                        <p:cTn id="106" dur="3000" fill="hold"/>
                                        <p:tgtEl>
                                          <p:spTgt spid="3">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7" dur="3000" fill="hold"/>
                                        <p:tgtEl>
                                          <p:spTgt spid="3">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8" dur="3000" fill="hold"/>
                                        <p:tgtEl>
                                          <p:spTgt spid="3">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9" dur="3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110" fill="hold">
                            <p:stCondLst>
                              <p:cond delay="41000"/>
                            </p:stCondLst>
                            <p:childTnLst>
                              <p:par>
                                <p:cTn id="111" presetID="39" presetClass="entr" presetSubtype="0" accel="100000" fill="hold" nodeType="afterEffect">
                                  <p:stCondLst>
                                    <p:cond delay="0"/>
                                  </p:stCondLst>
                                  <p:childTnLst>
                                    <p:set>
                                      <p:cBhvr>
                                        <p:cTn id="112" dur="1" fill="hold">
                                          <p:stCondLst>
                                            <p:cond delay="0"/>
                                          </p:stCondLst>
                                        </p:cTn>
                                        <p:tgtEl>
                                          <p:spTgt spid="3">
                                            <p:txEl>
                                              <p:pRg st="13" end="13"/>
                                            </p:txEl>
                                          </p:spTgt>
                                        </p:tgtEl>
                                        <p:attrNameLst>
                                          <p:attrName>style.visibility</p:attrName>
                                        </p:attrNameLst>
                                      </p:cBhvr>
                                      <p:to>
                                        <p:strVal val="visible"/>
                                      </p:to>
                                    </p:set>
                                    <p:anim calcmode="lin" valueType="num">
                                      <p:cBhvr>
                                        <p:cTn id="113" dur="3000" fill="hold"/>
                                        <p:tgtEl>
                                          <p:spTgt spid="3">
                                            <p:txEl>
                                              <p:pRg st="13" end="1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4" dur="3000" fill="hold"/>
                                        <p:tgtEl>
                                          <p:spTgt spid="3">
                                            <p:txEl>
                                              <p:pRg st="13" end="1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5" dur="3000" fill="hold"/>
                                        <p:tgtEl>
                                          <p:spTgt spid="3">
                                            <p:txEl>
                                              <p:pRg st="13" end="1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6" dur="3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par>
                          <p:cTn id="117" fill="hold">
                            <p:stCondLst>
                              <p:cond delay="44000"/>
                            </p:stCondLst>
                            <p:childTnLst>
                              <p:par>
                                <p:cTn id="118" presetID="39" presetClass="entr" presetSubtype="0" accel="100000" fill="hold" nodeType="afterEffect">
                                  <p:stCondLst>
                                    <p:cond delay="0"/>
                                  </p:stCondLst>
                                  <p:childTnLst>
                                    <p:set>
                                      <p:cBhvr>
                                        <p:cTn id="119" dur="1" fill="hold">
                                          <p:stCondLst>
                                            <p:cond delay="0"/>
                                          </p:stCondLst>
                                        </p:cTn>
                                        <p:tgtEl>
                                          <p:spTgt spid="3">
                                            <p:txEl>
                                              <p:pRg st="14" end="14"/>
                                            </p:txEl>
                                          </p:spTgt>
                                        </p:tgtEl>
                                        <p:attrNameLst>
                                          <p:attrName>style.visibility</p:attrName>
                                        </p:attrNameLst>
                                      </p:cBhvr>
                                      <p:to>
                                        <p:strVal val="visible"/>
                                      </p:to>
                                    </p:set>
                                    <p:anim calcmode="lin" valueType="num">
                                      <p:cBhvr>
                                        <p:cTn id="120" dur="3000" fill="hold"/>
                                        <p:tgtEl>
                                          <p:spTgt spid="3">
                                            <p:txEl>
                                              <p:pRg st="14" end="1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1" dur="3000" fill="hold"/>
                                        <p:tgtEl>
                                          <p:spTgt spid="3">
                                            <p:txEl>
                                              <p:pRg st="14" end="1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2" dur="3000" fill="hold"/>
                                        <p:tgtEl>
                                          <p:spTgt spid="3">
                                            <p:txEl>
                                              <p:pRg st="14" end="1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3" dur="30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5560" y="620688"/>
            <a:ext cx="5472608" cy="5526437"/>
          </a:xfrm>
        </p:spPr>
        <p:txBody>
          <a:bodyPr/>
          <a:lstStyle/>
          <a:p>
            <a:pPr marL="0" indent="0" algn="ctr">
              <a:buNone/>
            </a:pPr>
            <a:r>
              <a:rPr lang="fa-IR" dirty="0" smtClean="0">
                <a:solidFill>
                  <a:srgbClr val="FF0066"/>
                </a:solidFill>
                <a:cs typeface="+mj-cs"/>
              </a:rPr>
              <a:t>راه های ارتباطی:</a:t>
            </a:r>
          </a:p>
          <a:p>
            <a:pPr marL="0" indent="0">
              <a:buNone/>
            </a:pPr>
            <a:r>
              <a:rPr lang="fa-IR" b="1" dirty="0" smtClean="0">
                <a:solidFill>
                  <a:srgbClr val="00B050"/>
                </a:solidFill>
              </a:rPr>
              <a:t>رایانامه:</a:t>
            </a:r>
            <a:endParaRPr lang="fa-IR" b="1" dirty="0">
              <a:solidFill>
                <a:srgbClr val="00B050"/>
              </a:solidFill>
            </a:endParaRPr>
          </a:p>
          <a:p>
            <a:pPr marL="0" indent="0">
              <a:buNone/>
            </a:pPr>
            <a:r>
              <a:rPr lang="fa-IR" dirty="0" smtClean="0">
                <a:solidFill>
                  <a:srgbClr val="0000CC"/>
                </a:solidFill>
              </a:rPr>
              <a:t>	                                                </a:t>
            </a:r>
            <a:r>
              <a:rPr lang="en-US" dirty="0" smtClean="0">
                <a:solidFill>
                  <a:srgbClr val="0000CC"/>
                </a:solidFill>
              </a:rPr>
              <a:t>Sajjadeh@chmail.ir</a:t>
            </a:r>
            <a:endParaRPr lang="en-US" dirty="0">
              <a:solidFill>
                <a:srgbClr val="0000CC"/>
              </a:solidFill>
            </a:endParaRPr>
          </a:p>
          <a:p>
            <a:pPr marL="0" indent="0">
              <a:buNone/>
            </a:pPr>
            <a:endParaRPr lang="fa-IR" dirty="0" smtClean="0"/>
          </a:p>
          <a:p>
            <a:pPr marL="0" indent="0">
              <a:buNone/>
            </a:pPr>
            <a:r>
              <a:rPr lang="fa-IR" b="1" dirty="0" smtClean="0">
                <a:solidFill>
                  <a:srgbClr val="00B050"/>
                </a:solidFill>
              </a:rPr>
              <a:t>وب </a:t>
            </a:r>
            <a:r>
              <a:rPr lang="fa-IR" b="1" dirty="0">
                <a:solidFill>
                  <a:srgbClr val="00B050"/>
                </a:solidFill>
              </a:rPr>
              <a:t>نوشت:</a:t>
            </a:r>
          </a:p>
          <a:p>
            <a:pPr marL="0" indent="0">
              <a:buNone/>
            </a:pPr>
            <a:r>
              <a:rPr lang="fa-IR" dirty="0" smtClean="0">
                <a:solidFill>
                  <a:srgbClr val="0000CC"/>
                </a:solidFill>
              </a:rPr>
              <a:t>        		                                              </a:t>
            </a:r>
            <a:r>
              <a:rPr lang="en-US" dirty="0" smtClean="0">
                <a:solidFill>
                  <a:srgbClr val="0000CC"/>
                </a:solidFill>
              </a:rPr>
              <a:t>Sajjade@blog.ir</a:t>
            </a:r>
            <a:endParaRPr lang="en-US" dirty="0">
              <a:solidFill>
                <a:srgbClr val="0000CC"/>
              </a:solidFill>
            </a:endParaRPr>
          </a:p>
          <a:p>
            <a:pPr marL="0" indent="0">
              <a:buNone/>
            </a:pPr>
            <a:endParaRPr lang="fa-IR" dirty="0" smtClean="0"/>
          </a:p>
          <a:p>
            <a:pPr marL="0" indent="0">
              <a:buNone/>
            </a:pPr>
            <a:r>
              <a:rPr lang="fa-IR" b="1" dirty="0" smtClean="0">
                <a:solidFill>
                  <a:srgbClr val="00B050"/>
                </a:solidFill>
              </a:rPr>
              <a:t>کانال تلگرامی:</a:t>
            </a:r>
          </a:p>
          <a:p>
            <a:pPr marL="0" indent="0">
              <a:buNone/>
            </a:pPr>
            <a:r>
              <a:rPr lang="fa-IR" dirty="0" smtClean="0">
                <a:solidFill>
                  <a:srgbClr val="0000CC"/>
                </a:solidFill>
              </a:rPr>
              <a:t>                 	                                           </a:t>
            </a:r>
            <a:r>
              <a:rPr lang="en-US" dirty="0" smtClean="0">
                <a:solidFill>
                  <a:srgbClr val="0000CC"/>
                </a:solidFill>
              </a:rPr>
              <a:t>@AL_DARS</a:t>
            </a:r>
          </a:p>
          <a:p>
            <a:pPr marL="0" indent="0">
              <a:buNone/>
            </a:pPr>
            <a:endParaRPr lang="fa-IR" b="1" dirty="0" smtClean="0">
              <a:solidFill>
                <a:schemeClr val="tx1"/>
              </a:solidFill>
            </a:endParaRPr>
          </a:p>
          <a:p>
            <a:pPr marL="0" indent="0" algn="ctr">
              <a:buNone/>
            </a:pPr>
            <a:r>
              <a:rPr lang="fa-IR" b="1" dirty="0">
                <a:solidFill>
                  <a:schemeClr val="tx1"/>
                </a:solidFill>
              </a:rPr>
              <a:t>کار عملی: </a:t>
            </a:r>
            <a:endParaRPr lang="fa-IR" b="1" dirty="0" smtClean="0">
              <a:solidFill>
                <a:schemeClr val="tx1"/>
              </a:solidFill>
            </a:endParaRPr>
          </a:p>
          <a:p>
            <a:pPr marL="0" indent="0" algn="ctr">
              <a:buNone/>
            </a:pPr>
            <a:r>
              <a:rPr lang="fa-IR" b="1" dirty="0" smtClean="0">
                <a:solidFill>
                  <a:schemeClr val="tx1"/>
                </a:solidFill>
              </a:rPr>
              <a:t>تحلیل </a:t>
            </a:r>
            <a:r>
              <a:rPr lang="fa-IR" b="1" dirty="0">
                <a:solidFill>
                  <a:schemeClr val="tx1"/>
                </a:solidFill>
              </a:rPr>
              <a:t>عنوان های مقالات یک مجله.</a:t>
            </a:r>
          </a:p>
          <a:p>
            <a:pPr marL="0" indent="0">
              <a:buNone/>
            </a:pPr>
            <a:r>
              <a:rPr lang="fa-IR" b="1" dirty="0" smtClean="0">
                <a:solidFill>
                  <a:schemeClr val="tx1"/>
                </a:solidFill>
              </a:rPr>
              <a:t>کار عملی را به رایانامه یا گروه تلگرامی </a:t>
            </a:r>
            <a:r>
              <a:rPr lang="fa-IR" b="1" dirty="0" smtClean="0">
                <a:solidFill>
                  <a:srgbClr val="FF0000"/>
                </a:solidFill>
              </a:rPr>
              <a:t>الدرس و الاستاذ </a:t>
            </a:r>
            <a:r>
              <a:rPr lang="fa-IR" b="1" dirty="0" smtClean="0">
                <a:solidFill>
                  <a:schemeClr val="tx1"/>
                </a:solidFill>
              </a:rPr>
              <a:t>ارسال کنید.</a:t>
            </a:r>
          </a:p>
        </p:txBody>
      </p:sp>
    </p:spTree>
    <p:extLst>
      <p:ext uri="{BB962C8B-B14F-4D97-AF65-F5344CB8AC3E}">
        <p14:creationId xmlns:p14="http://schemas.microsoft.com/office/powerpoint/2010/main" val="79930198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lick.wav"/>
          </p:stSnd>
        </p:sndAc>
      </p:transition>
    </mc:Choice>
    <mc:Fallback xmlns="">
      <p:transition spd="slow">
        <p:checker/>
        <p:sndAc>
          <p:stSnd>
            <p:snd r:embed="rId3" name="click.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9600" dirty="0" smtClean="0">
                <a:latin typeface="IranNastaliq" panose="02020505000000020003" pitchFamily="18" charset="0"/>
                <a:cs typeface="IranNastaliq" panose="02020505000000020003" pitchFamily="18" charset="0"/>
              </a:rPr>
              <a:t>اللهم صلی علی محمّد و آل محمّد و عجّل فرجهم</a:t>
            </a:r>
            <a:endParaRPr lang="fa-IR" sz="9600" dirty="0">
              <a:latin typeface="IranNastaliq" panose="02020505000000020003" pitchFamily="18" charset="0"/>
              <a:cs typeface="IranNastaliq" panose="02020505000000020003" pitchFamily="18" charset="0"/>
            </a:endParaRPr>
          </a:p>
        </p:txBody>
      </p:sp>
      <p:sp>
        <p:nvSpPr>
          <p:cNvPr id="3" name="Text Placeholder 2"/>
          <p:cNvSpPr>
            <a:spLocks noGrp="1"/>
          </p:cNvSpPr>
          <p:nvPr>
            <p:ph type="body" idx="1"/>
          </p:nvPr>
        </p:nvSpPr>
        <p:spPr/>
        <p:txBody>
          <a:bodyPr>
            <a:normAutofit/>
          </a:bodyPr>
          <a:lstStyle/>
          <a:p>
            <a:pPr algn="ctr"/>
            <a:r>
              <a:rPr lang="fa-IR" sz="3600" dirty="0" smtClean="0">
                <a:solidFill>
                  <a:srgbClr val="006600"/>
                </a:solidFill>
                <a:latin typeface="IranNastaliq" panose="02020505000000020003" pitchFamily="18" charset="0"/>
                <a:cs typeface="IranNastaliq" panose="02020505000000020003" pitchFamily="18" charset="0"/>
              </a:rPr>
              <a:t>با آرزوی موفقیت در پرتو عنایات حضرت ولی عصر عجل الله تعالی فرجه الشریف</a:t>
            </a:r>
            <a:endParaRPr lang="fa-IR" sz="3600" dirty="0">
              <a:solidFill>
                <a:srgbClr val="006600"/>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11635688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60648"/>
            <a:ext cx="7851648" cy="1214446"/>
          </a:xfrm>
        </p:spPr>
        <p:txBody>
          <a:bodyPr>
            <a:noAutofit/>
          </a:bodyPr>
          <a:lstStyle/>
          <a:p>
            <a:pPr algn="ctr"/>
            <a:r>
              <a:rPr lang="fa-IR" sz="4800" dirty="0">
                <a:latin typeface="IranNastaliq" pitchFamily="18" charset="0"/>
                <a:cs typeface="IranNastaliq" pitchFamily="18" charset="0"/>
              </a:rPr>
              <a:t>ارکان مقالات  پژوهشی</a:t>
            </a:r>
            <a:endParaRPr lang="en-US" sz="4800" dirty="0">
              <a:latin typeface="IranNastaliq" pitchFamily="18" charset="0"/>
              <a:cs typeface="IranNastaliq" pitchFamily="18" charset="0"/>
            </a:endParaRPr>
          </a:p>
        </p:txBody>
      </p:sp>
      <p:sp>
        <p:nvSpPr>
          <p:cNvPr id="3" name="Subtitle 2"/>
          <p:cNvSpPr>
            <a:spLocks noGrp="1"/>
          </p:cNvSpPr>
          <p:nvPr>
            <p:ph type="subTitle" idx="1"/>
          </p:nvPr>
        </p:nvSpPr>
        <p:spPr>
          <a:xfrm rot="10800000" flipV="1">
            <a:off x="407368" y="1695326"/>
            <a:ext cx="8892480" cy="5143537"/>
          </a:xfrm>
        </p:spPr>
        <p:txBody>
          <a:bodyPr>
            <a:normAutofit/>
          </a:bodyPr>
          <a:lstStyle/>
          <a:p>
            <a:pPr algn="just"/>
            <a:r>
              <a:rPr lang="fa-IR" sz="3200" dirty="0">
                <a:solidFill>
                  <a:srgbClr val="FF0000"/>
                </a:solidFill>
                <a:cs typeface="B Nazanin" pitchFamily="2" charset="-78"/>
              </a:rPr>
              <a:t>1ـ عنوان   			</a:t>
            </a:r>
            <a:r>
              <a:rPr lang="en-US" sz="3200" dirty="0">
                <a:solidFill>
                  <a:srgbClr val="FF0000"/>
                </a:solidFill>
                <a:cs typeface="B Nazanin" pitchFamily="2" charset="-78"/>
              </a:rPr>
              <a:t>				</a:t>
            </a:r>
            <a:r>
              <a:rPr lang="en-US" sz="3200" dirty="0" smtClean="0">
                <a:solidFill>
                  <a:srgbClr val="FF0000"/>
                </a:solidFill>
                <a:cs typeface="B Nazanin" pitchFamily="2" charset="-78"/>
              </a:rPr>
              <a:t>	</a:t>
            </a:r>
            <a:r>
              <a:rPr lang="en-US" sz="3200" dirty="0">
                <a:solidFill>
                  <a:srgbClr val="FF0000"/>
                </a:solidFill>
                <a:cs typeface="B Nazanin" pitchFamily="2" charset="-78"/>
              </a:rPr>
              <a:t>				</a:t>
            </a:r>
            <a:r>
              <a:rPr lang="fa-IR"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smtClean="0">
                <a:solidFill>
                  <a:srgbClr val="0000CC"/>
                </a:solidFill>
                <a:cs typeface="B Nazanin" pitchFamily="2" charset="-78"/>
              </a:rPr>
              <a:t>Title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2ـ چکیده </a:t>
            </a:r>
            <a:r>
              <a:rPr lang="en-US" sz="3200" dirty="0">
                <a:solidFill>
                  <a:srgbClr val="FF0000"/>
                </a:solidFill>
                <a:cs typeface="B Nazanin" pitchFamily="2" charset="-78"/>
              </a:rPr>
              <a:t>								</a:t>
            </a:r>
            <a:r>
              <a:rPr lang="en-US" sz="3200" dirty="0" smtClean="0">
                <a:solidFill>
                  <a:srgbClr val="FF0000"/>
                </a:solidFill>
                <a:cs typeface="B Nazanin" pitchFamily="2" charset="-78"/>
              </a:rPr>
              <a:t>	</a:t>
            </a:r>
            <a:r>
              <a:rPr lang="en-US" sz="3200" dirty="0">
                <a:solidFill>
                  <a:srgbClr val="FF0000"/>
                </a:solidFill>
                <a:cs typeface="B Nazanin" pitchFamily="2" charset="-78"/>
              </a:rPr>
              <a:t>			</a:t>
            </a:r>
            <a:r>
              <a:rPr lang="fa-IR"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smtClean="0">
                <a:solidFill>
                  <a:srgbClr val="0000CC"/>
                </a:solidFill>
                <a:cs typeface="B Nazanin" pitchFamily="2" charset="-78"/>
              </a:rPr>
              <a:t>Abstract</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3ـ واژگان کلیدی</a:t>
            </a:r>
            <a:r>
              <a:rPr lang="en-US" sz="3200" dirty="0">
                <a:solidFill>
                  <a:srgbClr val="FF0000"/>
                </a:solidFill>
                <a:cs typeface="B Nazanin" pitchFamily="2" charset="-78"/>
              </a:rPr>
              <a:t> 					</a:t>
            </a:r>
            <a:r>
              <a:rPr lang="en-US" sz="3200" dirty="0" smtClean="0">
                <a:solidFill>
                  <a:srgbClr val="FF0000"/>
                </a:solidFill>
                <a:cs typeface="B Nazanin" pitchFamily="2" charset="-78"/>
              </a:rPr>
              <a:t>	</a:t>
            </a:r>
            <a:r>
              <a:rPr lang="en-US" sz="3200" dirty="0">
                <a:solidFill>
                  <a:srgbClr val="FF0000"/>
                </a:solidFill>
                <a:cs typeface="B Nazanin" pitchFamily="2" charset="-78"/>
              </a:rPr>
              <a:t>			</a:t>
            </a:r>
            <a:r>
              <a:rPr lang="fa-IR"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smtClean="0">
                <a:solidFill>
                  <a:srgbClr val="0000CC"/>
                </a:solidFill>
                <a:cs typeface="B Nazanin" pitchFamily="2" charset="-78"/>
              </a:rPr>
              <a:t>Key</a:t>
            </a:r>
            <a:r>
              <a:rPr lang="en-US" sz="3200" dirty="0" smtClean="0">
                <a:solidFill>
                  <a:srgbClr val="FF0000"/>
                </a:solidFill>
                <a:cs typeface="B Nazanin" pitchFamily="2" charset="-78"/>
              </a:rPr>
              <a:t> </a:t>
            </a:r>
            <a:r>
              <a:rPr lang="en-US" sz="3200" dirty="0">
                <a:solidFill>
                  <a:srgbClr val="0000CC"/>
                </a:solidFill>
                <a:cs typeface="B Nazanin" pitchFamily="2" charset="-78"/>
              </a:rPr>
              <a:t>words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4ـ مقدمه</a:t>
            </a:r>
            <a:r>
              <a:rPr lang="en-US" sz="3200" dirty="0">
                <a:solidFill>
                  <a:srgbClr val="FF0000"/>
                </a:solidFill>
                <a:cs typeface="B Nazanin" pitchFamily="2" charset="-78"/>
              </a:rPr>
              <a:t>							</a:t>
            </a:r>
            <a:r>
              <a:rPr lang="en-US" sz="3200" dirty="0" smtClean="0">
                <a:solidFill>
                  <a:srgbClr val="FF0000"/>
                </a:solidFill>
                <a:cs typeface="B Nazanin" pitchFamily="2" charset="-78"/>
              </a:rPr>
              <a:t>	</a:t>
            </a:r>
            <a:r>
              <a:rPr lang="en-US" sz="3200" dirty="0">
                <a:solidFill>
                  <a:srgbClr val="FF0000"/>
                </a:solidFill>
                <a:cs typeface="B Nazanin" pitchFamily="2" charset="-78"/>
              </a:rPr>
              <a:t>			</a:t>
            </a:r>
            <a:r>
              <a:rPr lang="fa-IR"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smtClean="0">
                <a:solidFill>
                  <a:srgbClr val="0000CC"/>
                </a:solidFill>
                <a:cs typeface="B Nazanin" pitchFamily="2" charset="-78"/>
              </a:rPr>
              <a:t>Introduction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5ـ بحث و بررسی</a:t>
            </a:r>
            <a:r>
              <a:rPr lang="en-US" sz="3200" dirty="0">
                <a:solidFill>
                  <a:srgbClr val="FF0000"/>
                </a:solidFill>
                <a:cs typeface="B Nazanin" pitchFamily="2" charset="-78"/>
              </a:rPr>
              <a:t>					</a:t>
            </a:r>
            <a:r>
              <a:rPr lang="en-US" sz="3200" dirty="0" smtClean="0">
                <a:solidFill>
                  <a:srgbClr val="FF0000"/>
                </a:solidFill>
                <a:cs typeface="B Nazanin" pitchFamily="2" charset="-78"/>
              </a:rPr>
              <a:t>	</a:t>
            </a:r>
            <a:r>
              <a:rPr lang="en-US" sz="3200" dirty="0">
                <a:solidFill>
                  <a:srgbClr val="FF0000"/>
                </a:solidFill>
                <a:cs typeface="B Nazanin" pitchFamily="2" charset="-78"/>
              </a:rPr>
              <a:t>			</a:t>
            </a:r>
            <a:r>
              <a:rPr lang="fa-IR"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err="1" smtClean="0">
                <a:solidFill>
                  <a:srgbClr val="0000CC"/>
                </a:solidFill>
                <a:cs typeface="B Nazanin" pitchFamily="2" charset="-78"/>
              </a:rPr>
              <a:t>Discoution</a:t>
            </a:r>
            <a:r>
              <a:rPr lang="en-US" sz="3200" dirty="0" smtClean="0">
                <a:solidFill>
                  <a:srgbClr val="0000CC"/>
                </a:solidFill>
                <a:cs typeface="B Nazanin" pitchFamily="2" charset="-78"/>
              </a:rPr>
              <a:t>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6ـ نتیجه‌گیری                        </a:t>
            </a:r>
            <a:r>
              <a:rPr lang="fa-IR" sz="3200" dirty="0" smtClean="0">
                <a:solidFill>
                  <a:srgbClr val="FF0000"/>
                </a:solidFill>
                <a:cs typeface="B Nazanin" pitchFamily="2" charset="-78"/>
              </a:rPr>
              <a:t>	            </a:t>
            </a:r>
            <a:r>
              <a:rPr lang="en-US" sz="3200" dirty="0" smtClean="0">
                <a:solidFill>
                  <a:srgbClr val="FF0000"/>
                </a:solidFill>
                <a:cs typeface="B Nazanin" pitchFamily="2" charset="-78"/>
              </a:rPr>
              <a:t>    </a:t>
            </a:r>
            <a:r>
              <a:rPr lang="fa-IR" sz="3200" dirty="0" smtClean="0">
                <a:solidFill>
                  <a:srgbClr val="FF0000"/>
                </a:solidFill>
                <a:cs typeface="B Nazanin" pitchFamily="2" charset="-78"/>
              </a:rPr>
              <a:t> </a:t>
            </a:r>
            <a:r>
              <a:rPr lang="en-US" sz="3200" dirty="0">
                <a:solidFill>
                  <a:srgbClr val="0000CC"/>
                </a:solidFill>
              </a:rPr>
              <a:t>Conclusion</a:t>
            </a:r>
            <a:r>
              <a:rPr lang="en-US" sz="3200" dirty="0">
                <a:solidFill>
                  <a:srgbClr val="0000CC"/>
                </a:solidFill>
                <a:cs typeface="B Nazanin" pitchFamily="2" charset="-78"/>
              </a:rPr>
              <a:t>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7ـ نمودار و جدول (در صورت نیاز)</a:t>
            </a:r>
            <a:r>
              <a:rPr lang="en-US" sz="3200" dirty="0">
                <a:solidFill>
                  <a:srgbClr val="FF0000"/>
                </a:solidFill>
                <a:cs typeface="B Nazanin" pitchFamily="2" charset="-78"/>
              </a:rPr>
              <a:t> 		</a:t>
            </a:r>
            <a:r>
              <a:rPr lang="fa-IR" sz="3200" dirty="0" smtClean="0">
                <a:solidFill>
                  <a:srgbClr val="FF0000"/>
                </a:solidFill>
                <a:cs typeface="B Nazanin" pitchFamily="2" charset="-78"/>
              </a:rPr>
              <a:t> </a:t>
            </a:r>
            <a:r>
              <a:rPr lang="en-US" sz="3200" dirty="0" smtClean="0">
                <a:solidFill>
                  <a:srgbClr val="0000CC"/>
                </a:solidFill>
                <a:cs typeface="B Nazanin" pitchFamily="2" charset="-78"/>
              </a:rPr>
              <a:t>Charts</a:t>
            </a:r>
            <a:r>
              <a:rPr lang="en-US" sz="3200" dirty="0" smtClean="0">
                <a:solidFill>
                  <a:srgbClr val="FF0000"/>
                </a:solidFill>
                <a:cs typeface="B Nazanin" pitchFamily="2" charset="-78"/>
              </a:rPr>
              <a:t> </a:t>
            </a:r>
            <a:r>
              <a:rPr lang="en-US" sz="3200" dirty="0">
                <a:solidFill>
                  <a:srgbClr val="0000CC"/>
                </a:solidFill>
                <a:cs typeface="B Nazanin" pitchFamily="2" charset="-78"/>
              </a:rPr>
              <a:t>and</a:t>
            </a:r>
            <a:r>
              <a:rPr lang="en-US" sz="3200" dirty="0">
                <a:solidFill>
                  <a:srgbClr val="FF0000"/>
                </a:solidFill>
                <a:cs typeface="B Nazanin" pitchFamily="2" charset="-78"/>
              </a:rPr>
              <a:t> </a:t>
            </a:r>
            <a:r>
              <a:rPr lang="en-US" sz="3200" dirty="0">
                <a:solidFill>
                  <a:srgbClr val="0000CC"/>
                </a:solidFill>
                <a:cs typeface="B Nazanin" pitchFamily="2" charset="-78"/>
              </a:rPr>
              <a:t>tables </a:t>
            </a:r>
            <a:endParaRPr lang="fa-IR" sz="3200" dirty="0">
              <a:solidFill>
                <a:srgbClr val="0000CC"/>
              </a:solidFill>
              <a:cs typeface="B Nazanin" pitchFamily="2" charset="-78"/>
            </a:endParaRPr>
          </a:p>
          <a:p>
            <a:pPr algn="just"/>
            <a:r>
              <a:rPr lang="fa-IR" sz="3200" dirty="0">
                <a:solidFill>
                  <a:srgbClr val="FF0000"/>
                </a:solidFill>
                <a:cs typeface="B Nazanin" pitchFamily="2" charset="-78"/>
              </a:rPr>
              <a:t>8ـ کتابشناسی   						</a:t>
            </a:r>
            <a:r>
              <a:rPr lang="fa-IR" sz="3200" dirty="0" smtClean="0">
                <a:solidFill>
                  <a:srgbClr val="FF0000"/>
                </a:solidFill>
                <a:cs typeface="B Nazanin" pitchFamily="2" charset="-78"/>
              </a:rPr>
              <a:t>	</a:t>
            </a:r>
            <a:r>
              <a:rPr lang="fa-IR" sz="3200" dirty="0">
                <a:solidFill>
                  <a:srgbClr val="FF0000"/>
                </a:solidFill>
                <a:cs typeface="B Nazanin" pitchFamily="2" charset="-78"/>
              </a:rPr>
              <a:t>	 	 </a:t>
            </a:r>
            <a:r>
              <a:rPr lang="en-US" sz="3200" dirty="0">
                <a:solidFill>
                  <a:srgbClr val="0000CC"/>
                </a:solidFill>
              </a:rPr>
              <a:t>Bibliography</a:t>
            </a:r>
            <a:r>
              <a:rPr lang="en-US" sz="3200" dirty="0">
                <a:solidFill>
                  <a:srgbClr val="0000CC"/>
                </a:solidFill>
                <a:cs typeface="B Nazanin" pitchFamily="2" charset="-78"/>
              </a:rPr>
              <a:t> </a:t>
            </a:r>
            <a:endParaRPr lang="fa-IR" sz="3200" dirty="0">
              <a:solidFill>
                <a:srgbClr val="0000CC"/>
              </a:solidFill>
              <a:cs typeface="B Nazanin" pitchFamily="2" charset="-78"/>
            </a:endParaRPr>
          </a:p>
          <a:p>
            <a:pPr algn="just"/>
            <a:endParaRPr lang="en-US" sz="3200" dirty="0">
              <a:solidFill>
                <a:srgbClr val="FF0000"/>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click.wav"/>
          </p:stSnd>
        </p:sndAc>
      </p:transition>
    </mc:Choice>
    <mc:Fallback xmlns="">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1" presetClass="emph" presetSubtype="0" fill="hold" grpId="0" nodeType="withEffect">
                                  <p:stCondLst>
                                    <p:cond delay="0"/>
                                  </p:stCondLst>
                                  <p:childTnLst>
                                    <p:animClr clrSpc="hsl" dir="cw">
                                      <p:cBhvr override="childStyle">
                                        <p:cTn id="10" dur="500" fill="hold"/>
                                        <p:tgtEl>
                                          <p:spTgt spid="2"/>
                                        </p:tgtEl>
                                        <p:attrNameLst>
                                          <p:attrName>style.color</p:attrName>
                                        </p:attrNameLst>
                                      </p:cBhvr>
                                      <p:by>
                                        <p:hsl h="7200000" s="0" l="0"/>
                                      </p:by>
                                    </p:animClr>
                                    <p:animClr clrSpc="hsl" dir="cw">
                                      <p:cBhvr>
                                        <p:cTn id="11" dur="500" fill="hold"/>
                                        <p:tgtEl>
                                          <p:spTgt spid="2"/>
                                        </p:tgtEl>
                                        <p:attrNameLst>
                                          <p:attrName>fillcolor</p:attrName>
                                        </p:attrNameLst>
                                      </p:cBhvr>
                                      <p:by>
                                        <p:hsl h="7200000" s="0" l="0"/>
                                      </p:by>
                                    </p:animClr>
                                    <p:animClr clrSpc="hsl" dir="cw">
                                      <p:cBhvr>
                                        <p:cTn id="12" dur="500" fill="hold"/>
                                        <p:tgtEl>
                                          <p:spTgt spid="2"/>
                                        </p:tgtEl>
                                        <p:attrNameLst>
                                          <p:attrName>stroke.color</p:attrName>
                                        </p:attrNameLst>
                                      </p:cBhvr>
                                      <p:by>
                                        <p:hsl h="7200000" s="0" l="0"/>
                                      </p:by>
                                    </p:animClr>
                                    <p:set>
                                      <p:cBhvr>
                                        <p:cTn id="13" dur="500" fill="hold"/>
                                        <p:tgtEl>
                                          <p:spTgt spid="2"/>
                                        </p:tgtEl>
                                        <p:attrNameLst>
                                          <p:attrName>fill.type</p:attrName>
                                        </p:attrNameLst>
                                      </p:cBhvr>
                                      <p:to>
                                        <p:strVal val="solid"/>
                                      </p:to>
                                    </p:set>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000"/>
                            </p:stCondLst>
                            <p:childTnLst>
                              <p:par>
                                <p:cTn id="20" presetID="2" presetClass="entr" presetSubtype="4"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8000"/>
                            </p:stCondLst>
                            <p:childTnLst>
                              <p:par>
                                <p:cTn id="30" presetID="2" presetClass="entr" presetSubtype="4"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0000"/>
                            </p:stCondLst>
                            <p:childTnLst>
                              <p:par>
                                <p:cTn id="35" presetID="2" presetClass="entr" presetSubtype="4"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2000"/>
                            </p:stCondLst>
                            <p:childTnLst>
                              <p:par>
                                <p:cTn id="40" presetID="2" presetClass="entr" presetSubtype="4" fill="hold"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4000"/>
                            </p:stCondLst>
                            <p:childTnLst>
                              <p:par>
                                <p:cTn id="45" presetID="2" presetClass="entr" presetSubtype="4"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142822"/>
          </a:xfrm>
        </p:spPr>
        <p:txBody>
          <a:bodyPr>
            <a:normAutofit/>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74050" y="1142822"/>
            <a:ext cx="8679196" cy="6083768"/>
          </a:xfrm>
        </p:spPr>
        <p:txBody>
          <a:bodyPr>
            <a:noAutofit/>
          </a:bodyPr>
          <a:lstStyle/>
          <a:p>
            <a:pPr algn="ctr" rtl="1"/>
            <a:r>
              <a:rPr lang="fa-IR" b="1" dirty="0">
                <a:solidFill>
                  <a:srgbClr val="FF0000"/>
                </a:solidFill>
                <a:latin typeface="مسير / ميترا" pitchFamily="2" charset="-78"/>
                <a:ea typeface="مسير / ميترا" pitchFamily="2" charset="-78"/>
                <a:cs typeface="B Mitra" panose="00000400000000000000" pitchFamily="2" charset="-78"/>
              </a:rPr>
              <a:t>1ـ طرح مسئله یا انتخاب موضوع</a:t>
            </a:r>
          </a:p>
          <a:p>
            <a:pPr algn="just" rtl="1"/>
            <a:r>
              <a:rPr lang="fa-IR" sz="2800" dirty="0">
                <a:solidFill>
                  <a:srgbClr val="0000CC"/>
                </a:solidFill>
                <a:latin typeface="مسير / ميترا" pitchFamily="2" charset="-78"/>
                <a:ea typeface="مسير / ميترا" pitchFamily="2" charset="-78"/>
                <a:cs typeface="B Mitra" panose="00000400000000000000" pitchFamily="2" charset="-78"/>
              </a:rPr>
              <a:t>تحقیقات را می‌توان به دو دستۀ </a:t>
            </a:r>
            <a:r>
              <a:rPr lang="fa-IR" sz="2800" dirty="0">
                <a:solidFill>
                  <a:srgbClr val="006600"/>
                </a:solidFill>
                <a:latin typeface="مسير / ميترا" pitchFamily="2" charset="-78"/>
                <a:ea typeface="مسير / ميترا" pitchFamily="2" charset="-78"/>
                <a:cs typeface="B Mitra" panose="00000400000000000000" pitchFamily="2" charset="-78"/>
              </a:rPr>
              <a:t>موضوع‌محور</a:t>
            </a:r>
            <a:r>
              <a:rPr lang="fa-IR" sz="2800" dirty="0">
                <a:solidFill>
                  <a:srgbClr val="0000CC"/>
                </a:solidFill>
                <a:latin typeface="مسير / ميترا" pitchFamily="2" charset="-78"/>
                <a:ea typeface="مسير / ميترا" pitchFamily="2" charset="-78"/>
                <a:cs typeface="B Mitra" panose="00000400000000000000" pitchFamily="2" charset="-78"/>
              </a:rPr>
              <a:t> و </a:t>
            </a:r>
            <a:r>
              <a:rPr lang="fa-IR" sz="2800" dirty="0">
                <a:solidFill>
                  <a:srgbClr val="006600"/>
                </a:solidFill>
                <a:latin typeface="مسير / ميترا" pitchFamily="2" charset="-78"/>
                <a:ea typeface="مسير / ميترا" pitchFamily="2" charset="-78"/>
                <a:cs typeface="B Mitra" panose="00000400000000000000" pitchFamily="2" charset="-78"/>
              </a:rPr>
              <a:t>مسئله‌محور</a:t>
            </a:r>
            <a:r>
              <a:rPr lang="fa-IR" sz="2800" dirty="0">
                <a:solidFill>
                  <a:srgbClr val="0000CC"/>
                </a:solidFill>
                <a:latin typeface="مسير / ميترا" pitchFamily="2" charset="-78"/>
                <a:ea typeface="مسير / ميترا" pitchFamily="2" charset="-78"/>
                <a:cs typeface="B Mitra" panose="00000400000000000000" pitchFamily="2" charset="-78"/>
              </a:rPr>
              <a:t> تقسیم کرد. تعیین عنوان تحقیق در هر یک از این دو شیوه، با دیگری متفاوت است. چرا که در تحقیقات مسئله‌محور ما با یک مشکل و دغدغۀ جدید یا تردید و ابهام در مسائل گذشته مواجهیم؛ بنابراین، عنوان تحقیق ما مسئله، مشکل یا معمایی است که در طول تحقیق به دنبال راه حل آنیم. از آنجا که معمولاً بروز</a:t>
            </a:r>
            <a:r>
              <a:rPr lang="fa-IR" sz="3600" dirty="0">
                <a:solidFill>
                  <a:srgbClr val="0000CC"/>
                </a:solidFill>
                <a:latin typeface="مسير / ميترا" pitchFamily="2" charset="-78"/>
                <a:ea typeface="مسير / ميترا" pitchFamily="2" charset="-78"/>
                <a:cs typeface="B Mitra" panose="00000400000000000000" pitchFamily="2" charset="-78"/>
              </a:rPr>
              <a:t> </a:t>
            </a:r>
            <a:r>
              <a:rPr lang="fa-IR" sz="2800" dirty="0">
                <a:solidFill>
                  <a:srgbClr val="0000CC"/>
                </a:solidFill>
                <a:latin typeface="مسير / ميترا" pitchFamily="2" charset="-78"/>
                <a:ea typeface="مسير / ميترا" pitchFamily="2" charset="-78"/>
                <a:cs typeface="B Mitra" panose="00000400000000000000" pitchFamily="2" charset="-78"/>
              </a:rPr>
              <a:t>مشکل و پیدایش مسئله در اختیار انسان نیست، در اینجا از واژۀ «انتخاب» استفاده نمی‌کنیم و می‌گوییم: اولین مرحله از تحقیق، «طرح مسئله» است.</a:t>
            </a:r>
            <a:endParaRPr lang="en-US" sz="2800" dirty="0">
              <a:solidFill>
                <a:srgbClr val="0000CC"/>
              </a:solidFill>
              <a:latin typeface="مسير / ميترا" pitchFamily="2" charset="-78"/>
              <a:ea typeface="مسير / ميترا" pitchFamily="2" charset="-78"/>
              <a:cs typeface="B Mitra" panose="00000400000000000000" pitchFamily="2" charset="-78"/>
            </a:endParaRPr>
          </a:p>
          <a:p>
            <a:pPr algn="just" rtl="1"/>
            <a:r>
              <a:rPr lang="fa-IR" sz="2800" dirty="0">
                <a:solidFill>
                  <a:srgbClr val="0000CC"/>
                </a:solidFill>
                <a:latin typeface="مسير / ميترا" pitchFamily="2" charset="-78"/>
                <a:ea typeface="مسير / ميترا" pitchFamily="2" charset="-78"/>
                <a:cs typeface="B Mitra" panose="00000400000000000000" pitchFamily="2" charset="-78"/>
              </a:rPr>
              <a:t>اما در تحقیقات موضوع‌محور، تلاش می‌شود تمام اطلاعات موجود در مورد یک موضوع جمع‌آوری و تنظیم گردد. در این‌گونه تحقیقات، ما با مشکل خاصی مواجه نشده‌ایم، لذا باید موضوعی را «انتخاب» و اطلاعات مربوط به آن را جمع‌آوری کنیم. </a:t>
            </a:r>
            <a:r>
              <a:rPr lang="fa-IR" sz="2400" dirty="0">
                <a:solidFill>
                  <a:srgbClr val="0000CC"/>
                </a:solidFill>
                <a:latin typeface="مسير / ميترا" pitchFamily="2" charset="-78"/>
                <a:ea typeface="مسير / ميترا" pitchFamily="2" charset="-78"/>
                <a:cs typeface="B Mitra" panose="00000400000000000000" pitchFamily="2" charset="-78"/>
              </a:rPr>
              <a:t> </a:t>
            </a:r>
            <a:r>
              <a:rPr lang="fa-IR" dirty="0">
                <a:solidFill>
                  <a:srgbClr val="0000CC"/>
                </a:solidFill>
                <a:latin typeface="مسير / ميترا" pitchFamily="2" charset="-78"/>
                <a:ea typeface="مسير / ميترا" pitchFamily="2" charset="-78"/>
                <a:cs typeface="B Mitra" panose="00000400000000000000" pitchFamily="2" charset="-78"/>
              </a:rPr>
              <a:t> </a:t>
            </a:r>
            <a:endParaRPr lang="en-US" dirty="0">
              <a:solidFill>
                <a:srgbClr val="0000CC"/>
              </a:solidFill>
              <a:latin typeface="مسير / ميترا" pitchFamily="2" charset="-78"/>
              <a:ea typeface="مسير / ميترا" pitchFamily="2" charset="-78"/>
              <a:cs typeface="B Mitra" panose="00000400000000000000" pitchFamily="2" charset="-78"/>
            </a:endParaRPr>
          </a:p>
          <a:p>
            <a:pPr algn="ctr" rtl="1"/>
            <a:endParaRPr lang="fa-IR" dirty="0">
              <a:solidFill>
                <a:srgbClr val="0000CC"/>
              </a:solidFill>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6" presetClass="emph" presetSubtype="0" fill="hold" nodeType="afterEffect">
                                  <p:stCondLst>
                                    <p:cond delay="0"/>
                                  </p:stCondLst>
                                  <p:childTnLst>
                                    <p:animScale>
                                      <p:cBhvr>
                                        <p:cTn id="10" dur="1000" fill="hold"/>
                                        <p:tgtEl>
                                          <p:spTgt spid="3">
                                            <p:txEl>
                                              <p:pRg st="0" end="0"/>
                                            </p:txEl>
                                          </p:spTgt>
                                        </p:tgtEl>
                                      </p:cBhvr>
                                      <p:by x="150000" y="150000"/>
                                    </p:animScale>
                                  </p:childTnLst>
                                </p:cTn>
                              </p:par>
                            </p:childTnLst>
                          </p:cTn>
                        </p:par>
                        <p:par>
                          <p:cTn id="11" fill="hold">
                            <p:stCondLst>
                              <p:cond delay="1000"/>
                            </p:stCondLst>
                            <p:childTnLst>
                              <p:par>
                                <p:cTn id="12" presetID="5"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1000"/>
                                        <p:tgtEl>
                                          <p:spTgt spid="3">
                                            <p:txEl>
                                              <p:pRg st="1" end="1"/>
                                            </p:txEl>
                                          </p:spTgt>
                                        </p:tgtEl>
                                      </p:cBhvr>
                                    </p:animEffect>
                                  </p:childTnLst>
                                </p:cTn>
                              </p:par>
                            </p:childTnLst>
                          </p:cTn>
                        </p:par>
                        <p:par>
                          <p:cTn id="15" fill="hold">
                            <p:stCondLst>
                              <p:cond delay="2000"/>
                            </p:stCondLst>
                            <p:childTnLst>
                              <p:par>
                                <p:cTn id="16" presetID="5" presetClass="entr" presetSubtype="1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912" y="13436"/>
            <a:ext cx="7772400" cy="1111308"/>
          </a:xfrm>
        </p:spPr>
        <p:txBody>
          <a:bodyPr>
            <a:noAutofit/>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570716" y="1132094"/>
            <a:ext cx="8765644" cy="6041322"/>
          </a:xfrm>
        </p:spPr>
        <p:txBody>
          <a:bodyPr>
            <a:noAutofit/>
          </a:bodyPr>
          <a:lstStyle/>
          <a:p>
            <a:pPr algn="ctr" rtl="1"/>
            <a:r>
              <a:rPr lang="fa-IR" b="1" dirty="0">
                <a:solidFill>
                  <a:srgbClr val="FF0000"/>
                </a:solidFill>
                <a:latin typeface="مسير / ميترا" pitchFamily="2" charset="-78"/>
                <a:ea typeface="مسير / ميترا" pitchFamily="2" charset="-78"/>
                <a:cs typeface="B Mitra" panose="00000400000000000000" pitchFamily="2" charset="-78"/>
              </a:rPr>
              <a:t>1ـ طرح مسئله یا انتخاب موضوع</a:t>
            </a:r>
          </a:p>
          <a:p>
            <a:pPr algn="ctr" rtl="1"/>
            <a:r>
              <a:rPr lang="fa-IR" b="1" dirty="0">
                <a:solidFill>
                  <a:srgbClr val="00CC00"/>
                </a:solidFill>
                <a:latin typeface="مسير / ميترا" pitchFamily="2" charset="-78"/>
                <a:ea typeface="مسير / ميترا" pitchFamily="2" charset="-78"/>
                <a:cs typeface="B Mitra" panose="00000400000000000000" pitchFamily="2" charset="-78"/>
              </a:rPr>
              <a:t>مزایای تحقیق مسئله‌محور</a:t>
            </a:r>
          </a:p>
          <a:p>
            <a:pPr algn="just" rtl="1"/>
            <a:r>
              <a:rPr lang="fa-IR" dirty="0">
                <a:solidFill>
                  <a:srgbClr val="0000CC"/>
                </a:solidFill>
                <a:latin typeface="مسير / ميترا" pitchFamily="2" charset="-78"/>
                <a:ea typeface="مسير / ميترا" pitchFamily="2" charset="-78"/>
                <a:cs typeface="B Mitra" panose="00000400000000000000" pitchFamily="2" charset="-78"/>
              </a:rPr>
              <a:t>1ـ از آنجا که در تحقیق مسئله‌محور، یک مشکل یا دغدغۀ درونی محقق را به سوی پژوهش می‌کشاند، </a:t>
            </a:r>
            <a:r>
              <a:rPr lang="fa-IR" b="1" dirty="0">
                <a:solidFill>
                  <a:srgbClr val="006600"/>
                </a:solidFill>
                <a:latin typeface="مسير / ميترا" pitchFamily="2" charset="-78"/>
                <a:ea typeface="مسير / ميترا" pitchFamily="2" charset="-78"/>
                <a:cs typeface="B Mitra" panose="00000400000000000000" pitchFamily="2" charset="-78"/>
              </a:rPr>
              <a:t>انگیزه و علاقۀ درونی</a:t>
            </a:r>
            <a:r>
              <a:rPr lang="fa-IR" dirty="0">
                <a:solidFill>
                  <a:srgbClr val="0000CC"/>
                </a:solidFill>
                <a:latin typeface="مسير / ميترا" pitchFamily="2" charset="-78"/>
                <a:ea typeface="مسير / ميترا" pitchFamily="2" charset="-78"/>
                <a:cs typeface="B Mitra" panose="00000400000000000000" pitchFamily="2" charset="-78"/>
              </a:rPr>
              <a:t> بیشتری برای انجام و پی‌گیری تحقیق وجود دارد. </a:t>
            </a:r>
          </a:p>
          <a:p>
            <a:pPr algn="just" rtl="1"/>
            <a:r>
              <a:rPr lang="fa-IR" dirty="0">
                <a:solidFill>
                  <a:srgbClr val="0000CC"/>
                </a:solidFill>
                <a:latin typeface="مسير / ميترا" pitchFamily="2" charset="-78"/>
                <a:ea typeface="مسير / ميترا" pitchFamily="2" charset="-78"/>
                <a:cs typeface="B Mitra" panose="00000400000000000000" pitchFamily="2" charset="-78"/>
              </a:rPr>
              <a:t>2ـ در تحقیقات موضوع‌محور، اطلاعات مرتبط با موضوع که در منابع مختلف پراکنده است جمع‌آوری و تنظیم می‌شود، لذا ابتکار و نوآوری چندانی در آن زمینه صورت نمی‌پذیرد. اما از آنجا که در تحقیقات مسئله‌محور، به صورت مستقیم به دنبال حل یک مشکل هستیم، نتایج این‌گونه تحقیقات، همراه با </a:t>
            </a:r>
            <a:r>
              <a:rPr lang="fa-IR" b="1" dirty="0">
                <a:solidFill>
                  <a:srgbClr val="006600"/>
                </a:solidFill>
                <a:latin typeface="مسير / ميترا" pitchFamily="2" charset="-78"/>
                <a:ea typeface="مسير / ميترا" pitchFamily="2" charset="-78"/>
                <a:cs typeface="B Mitra" panose="00000400000000000000" pitchFamily="2" charset="-78"/>
              </a:rPr>
              <a:t>ابتکار و نوآوری</a:t>
            </a:r>
            <a:r>
              <a:rPr lang="fa-IR" dirty="0">
                <a:solidFill>
                  <a:srgbClr val="006600"/>
                </a:solidFill>
                <a:latin typeface="مسير / ميترا" pitchFamily="2" charset="-78"/>
                <a:ea typeface="مسير / ميترا" pitchFamily="2" charset="-78"/>
                <a:cs typeface="B Mitra" panose="00000400000000000000" pitchFamily="2" charset="-78"/>
              </a:rPr>
              <a:t> </a:t>
            </a:r>
            <a:r>
              <a:rPr lang="fa-IR" dirty="0" smtClean="0">
                <a:solidFill>
                  <a:srgbClr val="0000CC"/>
                </a:solidFill>
                <a:latin typeface="مسير / ميترا" pitchFamily="2" charset="-78"/>
                <a:ea typeface="مسير / ميترا" pitchFamily="2" charset="-78"/>
                <a:cs typeface="B Mitra" panose="00000400000000000000" pitchFamily="2" charset="-78"/>
              </a:rPr>
              <a:t>است.</a:t>
            </a:r>
            <a:endParaRPr lang="en-US" dirty="0">
              <a:solidFill>
                <a:srgbClr val="0000CC"/>
              </a:solidFill>
              <a:latin typeface="مسير / ميترا" pitchFamily="2" charset="-78"/>
              <a:ea typeface="مسير / ميترا" pitchFamily="2" charset="-78"/>
              <a:cs typeface="B Mitra" panose="00000400000000000000" pitchFamily="2" charset="-78"/>
            </a:endParaRPr>
          </a:p>
          <a:p>
            <a:pPr algn="just" rtl="1"/>
            <a:r>
              <a:rPr lang="fa-IR" dirty="0">
                <a:solidFill>
                  <a:srgbClr val="0000CC"/>
                </a:solidFill>
                <a:latin typeface="مسير / ميترا" pitchFamily="2" charset="-78"/>
                <a:ea typeface="مسير / ميترا" pitchFamily="2" charset="-78"/>
                <a:cs typeface="B Mitra" panose="00000400000000000000" pitchFamily="2" charset="-78"/>
              </a:rPr>
              <a:t>3ـ از آنجا که در تحقیقات مسئله‌محور دقیقاً می‌دانیم به دنبال پاسخ به کدام پرسش و حل چه مشكلی هستیم، در هنگام جستجوی منابع تحقیق، به آسانی می‌توانیم اطلاعات مرتبط و مفید را از داده‌های بی‌ارتباط تشخیص دهیم. در واقع در این نوع تحقیقات </a:t>
            </a:r>
            <a:r>
              <a:rPr lang="fa-IR" b="1" dirty="0">
                <a:solidFill>
                  <a:srgbClr val="006600"/>
                </a:solidFill>
                <a:latin typeface="مسير / ميترا" pitchFamily="2" charset="-78"/>
                <a:ea typeface="مسير / ميترا" pitchFamily="2" charset="-78"/>
                <a:cs typeface="B Mitra" panose="00000400000000000000" pitchFamily="2" charset="-78"/>
              </a:rPr>
              <a:t>ملاک مشخصی برای انتخاب منابع</a:t>
            </a:r>
            <a:r>
              <a:rPr lang="fa-IR" dirty="0">
                <a:solidFill>
                  <a:srgbClr val="0000CC"/>
                </a:solidFill>
                <a:latin typeface="مسير / ميترا" pitchFamily="2" charset="-78"/>
                <a:ea typeface="مسير / ميترا" pitchFamily="2" charset="-78"/>
                <a:cs typeface="B Mitra" panose="00000400000000000000" pitchFamily="2" charset="-78"/>
              </a:rPr>
              <a:t> در اختیار داریم. اما در تحقیقات موضوع‌محور، هدف تا حدودی کلی و مبهم است و صرفاً می‌دانیم که باید هر گونه مطلب مرتبط با این موضوع را جمع‌آوری کنیم.</a:t>
            </a:r>
          </a:p>
          <a:p>
            <a:pPr algn="just" rtl="1"/>
            <a:r>
              <a:rPr lang="fa-IR" dirty="0">
                <a:solidFill>
                  <a:srgbClr val="0000CC"/>
                </a:solidFill>
                <a:latin typeface="مسير / ميترا" pitchFamily="2" charset="-78"/>
                <a:ea typeface="مسير / ميترا" pitchFamily="2" charset="-78"/>
                <a:cs typeface="B Mitra" panose="00000400000000000000" pitchFamily="2" charset="-78"/>
              </a:rPr>
              <a:t>4ـ به علت مشخص بودن هدف و جهت‌دار بودن تحقیق، </a:t>
            </a:r>
            <a:r>
              <a:rPr lang="fa-IR" b="1" dirty="0">
                <a:solidFill>
                  <a:srgbClr val="006600"/>
                </a:solidFill>
                <a:latin typeface="مسير / ميترا" pitchFamily="2" charset="-78"/>
                <a:ea typeface="مسير / ميترا" pitchFamily="2" charset="-78"/>
                <a:cs typeface="B Mitra" panose="00000400000000000000" pitchFamily="2" charset="-78"/>
              </a:rPr>
              <a:t>تمرکز بر موضوع</a:t>
            </a:r>
            <a:r>
              <a:rPr lang="fa-IR" dirty="0">
                <a:solidFill>
                  <a:srgbClr val="006600"/>
                </a:solidFill>
                <a:latin typeface="مسير / ميترا" pitchFamily="2" charset="-78"/>
                <a:ea typeface="مسير / ميترا" pitchFamily="2" charset="-78"/>
                <a:cs typeface="B Mitra" panose="00000400000000000000" pitchFamily="2" charset="-78"/>
              </a:rPr>
              <a:t> </a:t>
            </a:r>
            <a:r>
              <a:rPr lang="fa-IR" dirty="0">
                <a:solidFill>
                  <a:srgbClr val="0000CC"/>
                </a:solidFill>
                <a:latin typeface="مسير / ميترا" pitchFamily="2" charset="-78"/>
                <a:ea typeface="مسير / ميترا" pitchFamily="2" charset="-78"/>
                <a:cs typeface="B Mitra" panose="00000400000000000000" pitchFamily="2" charset="-78"/>
              </a:rPr>
              <a:t>بیشتر است. </a:t>
            </a:r>
          </a:p>
          <a:p>
            <a:pPr algn="just" rtl="1"/>
            <a:r>
              <a:rPr lang="fa-IR" dirty="0">
                <a:solidFill>
                  <a:srgbClr val="0000CC"/>
                </a:solidFill>
                <a:latin typeface="مسير / ميترا" pitchFamily="2" charset="-78"/>
                <a:ea typeface="مسير / ميترا" pitchFamily="2" charset="-78"/>
                <a:cs typeface="B Mitra" panose="00000400000000000000" pitchFamily="2" charset="-78"/>
              </a:rPr>
              <a:t>5ـ به علت مشخص بودن هدف و معین بودن </a:t>
            </a:r>
            <a:r>
              <a:rPr lang="fa-IR" dirty="0" smtClean="0">
                <a:solidFill>
                  <a:srgbClr val="0000CC"/>
                </a:solidFill>
                <a:latin typeface="مسير / ميترا" pitchFamily="2" charset="-78"/>
                <a:ea typeface="مسير / ميترا" pitchFamily="2" charset="-78"/>
                <a:cs typeface="B Mitra" panose="00000400000000000000" pitchFamily="2" charset="-78"/>
              </a:rPr>
              <a:t>آن چه </a:t>
            </a:r>
            <a:r>
              <a:rPr lang="fa-IR" dirty="0">
                <a:solidFill>
                  <a:srgbClr val="0000CC"/>
                </a:solidFill>
                <a:latin typeface="مسير / ميترا" pitchFamily="2" charset="-78"/>
                <a:ea typeface="مسير / ميترا" pitchFamily="2" charset="-78"/>
                <a:cs typeface="B Mitra" panose="00000400000000000000" pitchFamily="2" charset="-78"/>
              </a:rPr>
              <a:t>که در این نوع تحقیقات به دنبال آن هستیم، امکان بیشتری برای </a:t>
            </a:r>
            <a:r>
              <a:rPr lang="fa-IR" b="1" dirty="0">
                <a:solidFill>
                  <a:srgbClr val="006600"/>
                </a:solidFill>
                <a:latin typeface="مسير / ميترا" pitchFamily="2" charset="-78"/>
                <a:ea typeface="مسير / ميترا" pitchFamily="2" charset="-78"/>
                <a:cs typeface="B Mitra" panose="00000400000000000000" pitchFamily="2" charset="-78"/>
              </a:rPr>
              <a:t>سنجش و ارزیابی</a:t>
            </a:r>
            <a:r>
              <a:rPr lang="fa-IR" dirty="0">
                <a:solidFill>
                  <a:srgbClr val="006600"/>
                </a:solidFill>
                <a:latin typeface="مسير / ميترا" pitchFamily="2" charset="-78"/>
                <a:ea typeface="مسير / ميترا" pitchFamily="2" charset="-78"/>
                <a:cs typeface="B Mitra" panose="00000400000000000000" pitchFamily="2" charset="-78"/>
              </a:rPr>
              <a:t> </a:t>
            </a:r>
            <a:r>
              <a:rPr lang="fa-IR" dirty="0">
                <a:solidFill>
                  <a:srgbClr val="0000CC"/>
                </a:solidFill>
                <a:latin typeface="مسير / ميترا" pitchFamily="2" charset="-78"/>
                <a:ea typeface="مسير / ميترا" pitchFamily="2" charset="-78"/>
                <a:cs typeface="B Mitra" panose="00000400000000000000" pitchFamily="2" charset="-78"/>
              </a:rPr>
              <a:t>نتایج تحقیق در اختیار داریم. </a:t>
            </a:r>
            <a:endParaRPr lang="en-US" sz="2400" dirty="0">
              <a:solidFill>
                <a:srgbClr val="0000CC"/>
              </a:solidFill>
              <a:latin typeface="مسير / ميترا" pitchFamily="2" charset="-78"/>
              <a:ea typeface="مسير / ميترا" pitchFamily="2" charset="-78"/>
              <a:cs typeface="B Mitra" panose="00000400000000000000" pitchFamily="2" charset="-78"/>
            </a:endParaRPr>
          </a:p>
          <a:p>
            <a:pPr algn="ctr" rtl="1"/>
            <a:endParaRPr lang="fa-IR" dirty="0">
              <a:solidFill>
                <a:srgbClr val="0000CC"/>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4"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1000"/>
                            </p:stCondLst>
                            <p:childTnLst>
                              <p:par>
                                <p:cTn id="13" presetID="6" presetClass="emph" presetSubtype="0" fill="hold" nodeType="afterEffect">
                                  <p:stCondLst>
                                    <p:cond delay="0"/>
                                  </p:stCondLst>
                                  <p:childTnLst>
                                    <p:animScale>
                                      <p:cBhvr>
                                        <p:cTn id="14" dur="1000" fill="hold"/>
                                        <p:tgtEl>
                                          <p:spTgt spid="3">
                                            <p:txEl>
                                              <p:pRg st="1" end="1"/>
                                            </p:txEl>
                                          </p:spTgt>
                                        </p:tgtEl>
                                      </p:cBhvr>
                                      <p:by x="150000" y="150000"/>
                                    </p:animScale>
                                  </p:childTnLst>
                                </p:cTn>
                              </p:par>
                            </p:childTnLst>
                          </p:cTn>
                        </p:par>
                        <p:par>
                          <p:cTn id="15" fill="hold">
                            <p:stCondLst>
                              <p:cond delay="2000"/>
                            </p:stCondLst>
                            <p:childTnLst>
                              <p:par>
                                <p:cTn id="16" presetID="5" presetClass="entr" presetSubtype="1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1000"/>
                                        <p:tgtEl>
                                          <p:spTgt spid="3">
                                            <p:txEl>
                                              <p:pRg st="2" end="2"/>
                                            </p:txEl>
                                          </p:spTgt>
                                        </p:tgtEl>
                                      </p:cBhvr>
                                    </p:animEffect>
                                  </p:childTnLst>
                                </p:cTn>
                              </p:par>
                            </p:childTnLst>
                          </p:cTn>
                        </p:par>
                        <p:par>
                          <p:cTn id="19" fill="hold">
                            <p:stCondLst>
                              <p:cond delay="30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par>
                          <p:cTn id="23" fill="hold">
                            <p:stCondLst>
                              <p:cond delay="4000"/>
                            </p:stCondLst>
                            <p:childTnLst>
                              <p:par>
                                <p:cTn id="24" presetID="5" presetClass="entr" presetSubtype="1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1000"/>
                                        <p:tgtEl>
                                          <p:spTgt spid="3">
                                            <p:txEl>
                                              <p:pRg st="4" end="4"/>
                                            </p:txEl>
                                          </p:spTgt>
                                        </p:tgtEl>
                                      </p:cBhvr>
                                    </p:animEffect>
                                  </p:childTnLst>
                                </p:cTn>
                              </p:par>
                            </p:childTnLst>
                          </p:cTn>
                        </p:par>
                        <p:par>
                          <p:cTn id="27" fill="hold">
                            <p:stCondLst>
                              <p:cond delay="5000"/>
                            </p:stCondLst>
                            <p:childTnLst>
                              <p:par>
                                <p:cTn id="28" presetID="5" presetClass="entr" presetSubtype="1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1000"/>
                                        <p:tgtEl>
                                          <p:spTgt spid="3">
                                            <p:txEl>
                                              <p:pRg st="5" end="5"/>
                                            </p:txEl>
                                          </p:spTgt>
                                        </p:tgtEl>
                                      </p:cBhvr>
                                    </p:animEffect>
                                  </p:childTnLst>
                                </p:cTn>
                              </p:par>
                            </p:childTnLst>
                          </p:cTn>
                        </p:par>
                        <p:par>
                          <p:cTn id="31" fill="hold">
                            <p:stCondLst>
                              <p:cond delay="6000"/>
                            </p:stCondLst>
                            <p:childTnLst>
                              <p:par>
                                <p:cTn id="32" presetID="5" presetClass="entr" presetSubtype="1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990" y="28175"/>
            <a:ext cx="7772400" cy="1071570"/>
          </a:xfrm>
        </p:spPr>
        <p:txBody>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1685822" y="1099745"/>
            <a:ext cx="6624736" cy="4357718"/>
          </a:xfrm>
        </p:spPr>
        <p:txBody>
          <a:bodyPr>
            <a:noAutofit/>
          </a:bodyPr>
          <a:lstStyle/>
          <a:p>
            <a:pPr algn="ctr" rtl="1"/>
            <a:r>
              <a:rPr lang="fa-IR" sz="2400" b="1" dirty="0">
                <a:solidFill>
                  <a:schemeClr val="tx1"/>
                </a:solidFill>
                <a:latin typeface="مسير / ميترا" pitchFamily="2" charset="-78"/>
                <a:ea typeface="مسير / ميترا" pitchFamily="2" charset="-78"/>
                <a:cs typeface="B Mitra" panose="00000400000000000000" pitchFamily="2" charset="-78"/>
              </a:rPr>
              <a:t>1ـ طرح مسئله یا انتخاب موضوع</a:t>
            </a:r>
          </a:p>
          <a:p>
            <a:pPr algn="ctr" rtl="1"/>
            <a:r>
              <a:rPr lang="fa-IR" sz="2400" b="1" dirty="0">
                <a:solidFill>
                  <a:srgbClr val="FF0066"/>
                </a:solidFill>
                <a:latin typeface="مسير / ميترا" pitchFamily="2" charset="-78"/>
                <a:ea typeface="مسير / ميترا" pitchFamily="2" charset="-78"/>
                <a:cs typeface="B Mitra" panose="00000400000000000000" pitchFamily="2" charset="-78"/>
              </a:rPr>
              <a:t>منابع مسائل و موضوعات تحقیق</a:t>
            </a:r>
          </a:p>
          <a:p>
            <a:pPr algn="ctr" rtl="1"/>
            <a:endParaRPr lang="fa-IR" sz="2400" b="1"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1ـ کنجکاوی و علاقۀ شخصی</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2ـ مواجهه با مشکلات</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3ـ تجارب شخصی</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dirty="0">
                <a:solidFill>
                  <a:schemeClr val="tx1"/>
                </a:solidFill>
                <a:latin typeface="مسير / ميترا" pitchFamily="2" charset="-78"/>
                <a:ea typeface="مسير / ميترا" pitchFamily="2" charset="-78"/>
                <a:cs typeface="B Mitra" panose="00000400000000000000" pitchFamily="2" charset="-78"/>
              </a:rPr>
              <a:t>4ـ </a:t>
            </a:r>
            <a:r>
              <a:rPr lang="fa-IR" sz="2400" b="1" dirty="0">
                <a:solidFill>
                  <a:schemeClr val="tx1"/>
                </a:solidFill>
                <a:latin typeface="مسير / ميترا" pitchFamily="2" charset="-78"/>
                <a:ea typeface="مسير / ميترا" pitchFamily="2" charset="-78"/>
                <a:cs typeface="B Mitra" panose="00000400000000000000" pitchFamily="2" charset="-78"/>
              </a:rPr>
              <a:t>بهره‌گیری از منابع مکتوب و شفاهی</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5ـ مراجعه به متقاضیان تحقیق</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ctr" rtl="1"/>
            <a:endParaRPr lang="fa-IR" sz="2400" dirty="0">
              <a:solidFill>
                <a:schemeClr val="tx1"/>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iterate type="lt">
                                    <p:tmPct val="0"/>
                                  </p:iterate>
                                  <p:childTnLst>
                                    <p:animRot by="21600000">
                                      <p:cBhvr>
                                        <p:cTn id="6" dur="2000" fill="hold"/>
                                        <p:tgtEl>
                                          <p:spTgt spid="2"/>
                                        </p:tgtEl>
                                        <p:attrNameLst>
                                          <p:attrName>r</p:attrName>
                                        </p:attrNameLst>
                                      </p:cBhvr>
                                    </p:animRot>
                                  </p:childTnLst>
                                </p:cTn>
                              </p:par>
                            </p:childTnLst>
                          </p:cTn>
                        </p:par>
                        <p:par>
                          <p:cTn id="7" fill="hold">
                            <p:stCondLst>
                              <p:cond delay="2000"/>
                            </p:stCondLst>
                            <p:childTnLst>
                              <p:par>
                                <p:cTn id="8" presetID="24"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par>
                          <p:cTn id="11" fill="hold">
                            <p:stCondLst>
                              <p:cond delay="2000"/>
                            </p:stCondLst>
                            <p:childTnLst>
                              <p:par>
                                <p:cTn id="12" presetID="6" presetClass="emph" presetSubtype="0" fill="hold" nodeType="afterEffect">
                                  <p:stCondLst>
                                    <p:cond delay="0"/>
                                  </p:stCondLst>
                                  <p:childTnLst>
                                    <p:animScale>
                                      <p:cBhvr>
                                        <p:cTn id="13" dur="1000" fill="hold"/>
                                        <p:tgtEl>
                                          <p:spTgt spid="3">
                                            <p:txEl>
                                              <p:pRg st="1" end="1"/>
                                            </p:txEl>
                                          </p:spTgt>
                                        </p:tgtEl>
                                      </p:cBhvr>
                                      <p:by x="150000" y="150000"/>
                                    </p:animScale>
                                  </p:childTnLst>
                                </p:cTn>
                              </p:par>
                            </p:childTnLst>
                          </p:cTn>
                        </p:par>
                        <p:par>
                          <p:cTn id="14" fill="hold">
                            <p:stCondLst>
                              <p:cond delay="3000"/>
                            </p:stCondLst>
                            <p:childTnLst>
                              <p:par>
                                <p:cTn id="15" presetID="5" presetClass="entr" presetSubtype="1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1000"/>
                                        <p:tgtEl>
                                          <p:spTgt spid="3">
                                            <p:txEl>
                                              <p:pRg st="3" end="3"/>
                                            </p:txEl>
                                          </p:spTgt>
                                        </p:tgtEl>
                                      </p:cBhvr>
                                    </p:animEffect>
                                  </p:childTnLst>
                                </p:cTn>
                              </p:par>
                            </p:childTnLst>
                          </p:cTn>
                        </p:par>
                        <p:par>
                          <p:cTn id="18" fill="hold">
                            <p:stCondLst>
                              <p:cond delay="4000"/>
                            </p:stCondLst>
                            <p:childTnLst>
                              <p:par>
                                <p:cTn id="19" presetID="5" presetClass="entr" presetSubtype="1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1000"/>
                                        <p:tgtEl>
                                          <p:spTgt spid="3">
                                            <p:txEl>
                                              <p:pRg st="4" end="4"/>
                                            </p:txEl>
                                          </p:spTgt>
                                        </p:tgtEl>
                                      </p:cBhvr>
                                    </p:animEffect>
                                  </p:childTnLst>
                                </p:cTn>
                              </p:par>
                            </p:childTnLst>
                          </p:cTn>
                        </p:par>
                        <p:par>
                          <p:cTn id="22" fill="hold">
                            <p:stCondLst>
                              <p:cond delay="5000"/>
                            </p:stCondLst>
                            <p:childTnLst>
                              <p:par>
                                <p:cTn id="23" presetID="5" presetClass="entr" presetSubtype="1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1000"/>
                                        <p:tgtEl>
                                          <p:spTgt spid="3">
                                            <p:txEl>
                                              <p:pRg st="5" end="5"/>
                                            </p:txEl>
                                          </p:spTgt>
                                        </p:tgtEl>
                                      </p:cBhvr>
                                    </p:animEffect>
                                  </p:childTnLst>
                                </p:cTn>
                              </p:par>
                            </p:childTnLst>
                          </p:cTn>
                        </p:par>
                        <p:par>
                          <p:cTn id="26" fill="hold">
                            <p:stCondLst>
                              <p:cond delay="6000"/>
                            </p:stCondLst>
                            <p:childTnLst>
                              <p:par>
                                <p:cTn id="27" presetID="5" presetClass="entr" presetSubtype="1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1000"/>
                                        <p:tgtEl>
                                          <p:spTgt spid="3">
                                            <p:txEl>
                                              <p:pRg st="6" end="6"/>
                                            </p:txEl>
                                          </p:spTgt>
                                        </p:tgtEl>
                                      </p:cBhvr>
                                    </p:animEffect>
                                  </p:childTnLst>
                                </p:cTn>
                              </p:par>
                            </p:childTnLst>
                          </p:cTn>
                        </p:par>
                        <p:par>
                          <p:cTn id="30" fill="hold">
                            <p:stCondLst>
                              <p:cond delay="7000"/>
                            </p:stCondLst>
                            <p:childTnLst>
                              <p:par>
                                <p:cTn id="31" presetID="5" presetClass="entr" presetSubtype="1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1" nodeType="clickEffect">
                                  <p:stCondLst>
                                    <p:cond delay="0"/>
                                  </p:stCondLst>
                                  <p:iterate type="lt">
                                    <p:tmPct val="10000"/>
                                  </p:iterate>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anim calcmode="lin" valueType="num">
                                      <p:cBhvr>
                                        <p:cTn id="39" dur="500" fill="hold"/>
                                        <p:tgtEl>
                                          <p:spTgt spid="2"/>
                                        </p:tgtEl>
                                        <p:attrNameLst>
                                          <p:attrName>ppt_w</p:attrName>
                                        </p:attrNameLst>
                                      </p:cBhvr>
                                      <p:tavLst>
                                        <p:tav tm="0" fmla="#ppt_w*sin(2.5*pi*$)">
                                          <p:val>
                                            <p:fltVal val="0"/>
                                          </p:val>
                                        </p:tav>
                                        <p:tav tm="100000">
                                          <p:val>
                                            <p:fltVal val="1"/>
                                          </p:val>
                                        </p:tav>
                                      </p:tavLst>
                                    </p:anim>
                                    <p:anim calcmode="lin" valueType="num">
                                      <p:cBhvr>
                                        <p:cTn id="4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18158"/>
            <a:ext cx="7772400" cy="1071570"/>
          </a:xfrm>
        </p:spPr>
        <p:txBody>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1411372" y="1089728"/>
            <a:ext cx="7204551" cy="5616624"/>
          </a:xfrm>
        </p:spPr>
        <p:txBody>
          <a:bodyPr>
            <a:noAutofit/>
          </a:bodyPr>
          <a:lstStyle/>
          <a:p>
            <a:pPr algn="ctr" rtl="1"/>
            <a:r>
              <a:rPr lang="fa-IR" sz="2400" b="1" dirty="0">
                <a:solidFill>
                  <a:schemeClr val="tx1"/>
                </a:solidFill>
                <a:latin typeface="مسير / ميترا" pitchFamily="2" charset="-78"/>
                <a:ea typeface="مسير / ميترا" pitchFamily="2" charset="-78"/>
                <a:cs typeface="B Mitra" panose="00000400000000000000" pitchFamily="2" charset="-78"/>
              </a:rPr>
              <a:t>1ـ طرح مسئله یا انتخاب موضوع</a:t>
            </a:r>
          </a:p>
          <a:p>
            <a:pPr algn="ctr" rtl="1"/>
            <a:r>
              <a:rPr lang="fa-IR" sz="2400" b="1" dirty="0">
                <a:solidFill>
                  <a:srgbClr val="FF0066"/>
                </a:solidFill>
                <a:latin typeface="مسير / ميترا" pitchFamily="2" charset="-78"/>
                <a:ea typeface="مسير / ميترا" pitchFamily="2" charset="-78"/>
                <a:cs typeface="B Mitra" panose="00000400000000000000" pitchFamily="2" charset="-78"/>
              </a:rPr>
              <a:t>شرایط و </a:t>
            </a:r>
            <a:r>
              <a:rPr lang="fa-IR" sz="2400" b="1" dirty="0" smtClean="0">
                <a:solidFill>
                  <a:srgbClr val="FF0066"/>
                </a:solidFill>
                <a:latin typeface="مسير / ميترا" pitchFamily="2" charset="-78"/>
                <a:ea typeface="مسير / ميترا" pitchFamily="2" charset="-78"/>
                <a:cs typeface="B Mitra" panose="00000400000000000000" pitchFamily="2" charset="-78"/>
              </a:rPr>
              <a:t>ملاک های </a:t>
            </a:r>
            <a:r>
              <a:rPr lang="fa-IR" sz="2400" b="1" dirty="0">
                <a:solidFill>
                  <a:srgbClr val="FF0066"/>
                </a:solidFill>
                <a:latin typeface="مسير / ميترا" pitchFamily="2" charset="-78"/>
                <a:ea typeface="مسير / ميترا" pitchFamily="2" charset="-78"/>
                <a:cs typeface="B Mitra" panose="00000400000000000000" pitchFamily="2" charset="-78"/>
              </a:rPr>
              <a:t>انتخاب موضوع</a:t>
            </a:r>
            <a:endParaRPr lang="en-US" sz="2400" dirty="0">
              <a:solidFill>
                <a:srgbClr val="FF0066"/>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1ـ هماهنگی با علاقه و انگیزۀ محقق</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2ـ اهمیت و اولویت داشتن موضوع</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3ـ تکراری نبودن موضوع</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4ـ متناسب بودن با توانایی و تخصص محقق</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5ـ جزئی و محدود بودن موضوع</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b="1" dirty="0">
                <a:solidFill>
                  <a:schemeClr val="tx1"/>
                </a:solidFill>
                <a:latin typeface="مسير / ميترا" pitchFamily="2" charset="-78"/>
                <a:ea typeface="مسير / ميترا" pitchFamily="2" charset="-78"/>
                <a:cs typeface="B Mitra" panose="00000400000000000000" pitchFamily="2" charset="-78"/>
              </a:rPr>
              <a:t>6ـ امکان بررسی و تحقیق دربارۀ موضوع</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lvl="1" algn="just"/>
            <a:r>
              <a:rPr lang="fa-IR" b="1" dirty="0">
                <a:solidFill>
                  <a:schemeClr val="tx1"/>
                </a:solidFill>
                <a:latin typeface="مسير / ميترا" pitchFamily="2" charset="-78"/>
                <a:ea typeface="مسير / ميترا" pitchFamily="2" charset="-78"/>
                <a:cs typeface="B Mitra" panose="00000400000000000000" pitchFamily="2" charset="-78"/>
              </a:rPr>
              <a:t>الف) در دستر‌س بودن اطلاعات و منابع </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lvl="1" algn="just"/>
            <a:r>
              <a:rPr lang="fa-IR" b="1" dirty="0">
                <a:solidFill>
                  <a:schemeClr val="tx1"/>
                </a:solidFill>
                <a:latin typeface="مسير / ميترا" pitchFamily="2" charset="-78"/>
                <a:ea typeface="مسير / ميترا" pitchFamily="2" charset="-78"/>
                <a:cs typeface="B Mitra" panose="00000400000000000000" pitchFamily="2" charset="-78"/>
              </a:rPr>
              <a:t>ب) بودجه و امکانات</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lvl="1" algn="just"/>
            <a:r>
              <a:rPr lang="fa-IR" b="1" dirty="0">
                <a:solidFill>
                  <a:schemeClr val="tx1"/>
                </a:solidFill>
                <a:latin typeface="مسير / ميترا" pitchFamily="2" charset="-78"/>
                <a:ea typeface="مسير / ميترا" pitchFamily="2" charset="-78"/>
                <a:cs typeface="B Mitra" panose="00000400000000000000" pitchFamily="2" charset="-78"/>
              </a:rPr>
              <a:t>ج) توجه به مشکلات احتمالی</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lvl="1" algn="just"/>
            <a:r>
              <a:rPr lang="fa-IR" b="1" dirty="0">
                <a:solidFill>
                  <a:schemeClr val="tx1"/>
                </a:solidFill>
                <a:latin typeface="مسير / ميترا" pitchFamily="2" charset="-78"/>
                <a:ea typeface="مسير / ميترا" pitchFamily="2" charset="-78"/>
                <a:cs typeface="B Mitra" panose="00000400000000000000" pitchFamily="2" charset="-78"/>
              </a:rPr>
              <a:t>د) در نظر گرفتن عامل زمان</a:t>
            </a:r>
            <a:endParaRPr lang="en-US" dirty="0">
              <a:solidFill>
                <a:schemeClr val="tx1"/>
              </a:solidFill>
              <a:latin typeface="مسير / ميترا" pitchFamily="2" charset="-78"/>
              <a:ea typeface="مسير / ميترا" pitchFamily="2" charset="-78"/>
              <a:cs typeface="B Mitra" panose="00000400000000000000" pitchFamily="2" charset="-78"/>
            </a:endParaRPr>
          </a:p>
          <a:p>
            <a:pPr algn="ctr" rtl="1"/>
            <a:endParaRPr lang="fa-IR" sz="2400" dirty="0">
              <a:solidFill>
                <a:schemeClr val="tx1"/>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
                                        </p:tgtEl>
                                        <p:attrNameLst>
                                          <p:attrName>r</p:attrName>
                                        </p:attrNameLst>
                                      </p:cBhvr>
                                    </p:animRot>
                                  </p:childTnLst>
                                </p:cTn>
                              </p:par>
                            </p:childTnLst>
                          </p:cTn>
                        </p:par>
                        <p:par>
                          <p:cTn id="7" fill="hold">
                            <p:stCondLst>
                              <p:cond delay="2000"/>
                            </p:stCondLst>
                            <p:childTnLst>
                              <p:par>
                                <p:cTn id="8" presetID="5" presetClass="entr" presetSubtype="1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heckerboard(across)">
                                      <p:cBhvr>
                                        <p:cTn id="10" dur="1000"/>
                                        <p:tgtEl>
                                          <p:spTgt spid="3">
                                            <p:txEl>
                                              <p:pRg st="0" end="0"/>
                                            </p:txEl>
                                          </p:spTgt>
                                        </p:tgtEl>
                                      </p:cBhvr>
                                    </p:animEffect>
                                  </p:childTnLst>
                                </p:cTn>
                              </p:par>
                            </p:childTnLst>
                          </p:cTn>
                        </p:par>
                        <p:par>
                          <p:cTn id="11" fill="hold">
                            <p:stCondLst>
                              <p:cond delay="3000"/>
                            </p:stCondLst>
                            <p:childTnLst>
                              <p:par>
                                <p:cTn id="12" presetID="5"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1000"/>
                                        <p:tgtEl>
                                          <p:spTgt spid="3">
                                            <p:txEl>
                                              <p:pRg st="1" end="1"/>
                                            </p:txEl>
                                          </p:spTgt>
                                        </p:tgtEl>
                                      </p:cBhvr>
                                    </p:animEffect>
                                  </p:childTnLst>
                                </p:cTn>
                              </p:par>
                            </p:childTnLst>
                          </p:cTn>
                        </p:par>
                        <p:par>
                          <p:cTn id="15" fill="hold">
                            <p:stCondLst>
                              <p:cond delay="4000"/>
                            </p:stCondLst>
                            <p:childTnLst>
                              <p:par>
                                <p:cTn id="16" presetID="5" presetClass="entr" presetSubtype="1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1000"/>
                                        <p:tgtEl>
                                          <p:spTgt spid="3">
                                            <p:txEl>
                                              <p:pRg st="2" end="2"/>
                                            </p:txEl>
                                          </p:spTgt>
                                        </p:tgtEl>
                                      </p:cBhvr>
                                    </p:animEffect>
                                  </p:childTnLst>
                                </p:cTn>
                              </p:par>
                            </p:childTnLst>
                          </p:cTn>
                        </p:par>
                        <p:par>
                          <p:cTn id="19" fill="hold">
                            <p:stCondLst>
                              <p:cond delay="50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par>
                          <p:cTn id="23" fill="hold">
                            <p:stCondLst>
                              <p:cond delay="6000"/>
                            </p:stCondLst>
                            <p:childTnLst>
                              <p:par>
                                <p:cTn id="24" presetID="5" presetClass="entr" presetSubtype="1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1000"/>
                                        <p:tgtEl>
                                          <p:spTgt spid="3">
                                            <p:txEl>
                                              <p:pRg st="4" end="4"/>
                                            </p:txEl>
                                          </p:spTgt>
                                        </p:tgtEl>
                                      </p:cBhvr>
                                    </p:animEffect>
                                  </p:childTnLst>
                                </p:cTn>
                              </p:par>
                            </p:childTnLst>
                          </p:cTn>
                        </p:par>
                        <p:par>
                          <p:cTn id="27" fill="hold">
                            <p:stCondLst>
                              <p:cond delay="7000"/>
                            </p:stCondLst>
                            <p:childTnLst>
                              <p:par>
                                <p:cTn id="28" presetID="5" presetClass="entr" presetSubtype="1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1000"/>
                                        <p:tgtEl>
                                          <p:spTgt spid="3">
                                            <p:txEl>
                                              <p:pRg st="5" end="5"/>
                                            </p:txEl>
                                          </p:spTgt>
                                        </p:tgtEl>
                                      </p:cBhvr>
                                    </p:animEffect>
                                  </p:childTnLst>
                                </p:cTn>
                              </p:par>
                            </p:childTnLst>
                          </p:cTn>
                        </p:par>
                        <p:par>
                          <p:cTn id="31" fill="hold">
                            <p:stCondLst>
                              <p:cond delay="8000"/>
                            </p:stCondLst>
                            <p:childTnLst>
                              <p:par>
                                <p:cTn id="32" presetID="5" presetClass="entr" presetSubtype="1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1000"/>
                                        <p:tgtEl>
                                          <p:spTgt spid="3">
                                            <p:txEl>
                                              <p:pRg st="6" end="6"/>
                                            </p:txEl>
                                          </p:spTgt>
                                        </p:tgtEl>
                                      </p:cBhvr>
                                    </p:animEffect>
                                  </p:childTnLst>
                                </p:cTn>
                              </p:par>
                            </p:childTnLst>
                          </p:cTn>
                        </p:par>
                        <p:par>
                          <p:cTn id="35" fill="hold">
                            <p:stCondLst>
                              <p:cond delay="9000"/>
                            </p:stCondLst>
                            <p:childTnLst>
                              <p:par>
                                <p:cTn id="36" presetID="5" presetClass="entr" presetSubtype="10"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checkerboard(across)">
                                      <p:cBhvr>
                                        <p:cTn id="38" dur="1000"/>
                                        <p:tgtEl>
                                          <p:spTgt spid="3">
                                            <p:txEl>
                                              <p:pRg st="7" end="7"/>
                                            </p:txEl>
                                          </p:spTgt>
                                        </p:tgtEl>
                                      </p:cBhvr>
                                    </p:animEffect>
                                  </p:childTnLst>
                                </p:cTn>
                              </p:par>
                            </p:childTnLst>
                          </p:cTn>
                        </p:par>
                        <p:par>
                          <p:cTn id="39" fill="hold">
                            <p:stCondLst>
                              <p:cond delay="10000"/>
                            </p:stCondLst>
                            <p:childTnLst>
                              <p:par>
                                <p:cTn id="40" presetID="5" presetClass="entr" presetSubtype="10"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1000"/>
                                        <p:tgtEl>
                                          <p:spTgt spid="3">
                                            <p:txEl>
                                              <p:pRg st="8" end="8"/>
                                            </p:txEl>
                                          </p:spTgt>
                                        </p:tgtEl>
                                      </p:cBhvr>
                                    </p:animEffect>
                                  </p:childTnLst>
                                </p:cTn>
                              </p:par>
                            </p:childTnLst>
                          </p:cTn>
                        </p:par>
                        <p:par>
                          <p:cTn id="43" fill="hold">
                            <p:stCondLst>
                              <p:cond delay="11000"/>
                            </p:stCondLst>
                            <p:childTnLst>
                              <p:par>
                                <p:cTn id="44" presetID="5" presetClass="entr" presetSubtype="10"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checkerboard(across)">
                                      <p:cBhvr>
                                        <p:cTn id="46" dur="1000"/>
                                        <p:tgtEl>
                                          <p:spTgt spid="3">
                                            <p:txEl>
                                              <p:pRg st="9" end="9"/>
                                            </p:txEl>
                                          </p:spTgt>
                                        </p:tgtEl>
                                      </p:cBhvr>
                                    </p:animEffect>
                                  </p:childTnLst>
                                </p:cTn>
                              </p:par>
                            </p:childTnLst>
                          </p:cTn>
                        </p:par>
                        <p:par>
                          <p:cTn id="47" fill="hold">
                            <p:stCondLst>
                              <p:cond delay="12000"/>
                            </p:stCondLst>
                            <p:childTnLst>
                              <p:par>
                                <p:cTn id="48" presetID="5" presetClass="entr" presetSubtype="10" fill="hold" nodeType="after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0" dur="1000"/>
                                        <p:tgtEl>
                                          <p:spTgt spid="3">
                                            <p:txEl>
                                              <p:pRg st="10" end="10"/>
                                            </p:txEl>
                                          </p:spTgt>
                                        </p:tgtEl>
                                      </p:cBhvr>
                                    </p:animEffect>
                                  </p:childTnLst>
                                </p:cTn>
                              </p:par>
                            </p:childTnLst>
                          </p:cTn>
                        </p:par>
                        <p:par>
                          <p:cTn id="51" fill="hold">
                            <p:stCondLst>
                              <p:cond delay="13000"/>
                            </p:stCondLst>
                            <p:childTnLst>
                              <p:par>
                                <p:cTn id="52" presetID="5" presetClass="entr" presetSubtype="10" fill="hold" nodeType="after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4"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56226" y="1071570"/>
            <a:ext cx="8714844" cy="5669798"/>
          </a:xfrm>
        </p:spPr>
        <p:txBody>
          <a:bodyPr>
            <a:noAutofit/>
          </a:bodyPr>
          <a:lstStyle/>
          <a:p>
            <a:pPr algn="ctr" rtl="1"/>
            <a:r>
              <a:rPr lang="fa-IR" sz="2400" b="1" dirty="0">
                <a:solidFill>
                  <a:schemeClr val="tx1"/>
                </a:solidFill>
                <a:latin typeface="مسير / ميترا" pitchFamily="2" charset="-78"/>
                <a:ea typeface="مسير / ميترا" pitchFamily="2" charset="-78"/>
                <a:cs typeface="B Mitra" panose="00000400000000000000" pitchFamily="2" charset="-78"/>
              </a:rPr>
              <a:t>2ـ تعریف و تبیین موضوع</a:t>
            </a:r>
            <a:endParaRPr lang="en-US" sz="2400" b="1"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dirty="0">
                <a:solidFill>
                  <a:srgbClr val="0000CC"/>
                </a:solidFill>
                <a:latin typeface="مسير / ميترا" pitchFamily="2" charset="-78"/>
                <a:ea typeface="مسير / ميترا" pitchFamily="2" charset="-78"/>
                <a:cs typeface="B Mitra" panose="00000400000000000000" pitchFamily="2" charset="-78"/>
              </a:rPr>
              <a:t>ـ برخی تصور می‌کنند که برای انجام یک تحقیق علمی تنها کافی است که یک موضوع خوب با منابع فراوان در اختیار داشته باشیم. این در حالی است که </a:t>
            </a:r>
            <a:r>
              <a:rPr lang="fa-IR" sz="2400" dirty="0">
                <a:solidFill>
                  <a:srgbClr val="006600"/>
                </a:solidFill>
                <a:latin typeface="مسير / ميترا" pitchFamily="2" charset="-78"/>
                <a:ea typeface="مسير / ميترا" pitchFamily="2" charset="-78"/>
                <a:cs typeface="B Mitra" panose="00000400000000000000" pitchFamily="2" charset="-78"/>
              </a:rPr>
              <a:t>اگر موضوع را به خوبی نشناسیم </a:t>
            </a:r>
            <a:r>
              <a:rPr lang="fa-IR" sz="2400" dirty="0">
                <a:solidFill>
                  <a:srgbClr val="0000CC"/>
                </a:solidFill>
                <a:latin typeface="مسير / ميترا" pitchFamily="2" charset="-78"/>
                <a:ea typeface="مسير / ميترا" pitchFamily="2" charset="-78"/>
                <a:cs typeface="B Mitra" panose="00000400000000000000" pitchFamily="2" charset="-78"/>
              </a:rPr>
              <a:t>و ابعاد و زوایای آن را به صورت دقیق مشخص نکنیم، ممکن است </a:t>
            </a:r>
            <a:r>
              <a:rPr lang="fa-IR" sz="2400" dirty="0">
                <a:solidFill>
                  <a:srgbClr val="006600"/>
                </a:solidFill>
                <a:latin typeface="مسير / ميترا" pitchFamily="2" charset="-78"/>
                <a:ea typeface="مسير / ميترا" pitchFamily="2" charset="-78"/>
                <a:cs typeface="B Mitra" panose="00000400000000000000" pitchFamily="2" charset="-78"/>
              </a:rPr>
              <a:t>در مراحل بعدی تحقیق با مشکلات</a:t>
            </a:r>
            <a:r>
              <a:rPr lang="fa-IR" sz="2400" dirty="0">
                <a:solidFill>
                  <a:srgbClr val="0000CC"/>
                </a:solidFill>
                <a:latin typeface="مسير / ميترا" pitchFamily="2" charset="-78"/>
                <a:ea typeface="مسير / ميترا" pitchFamily="2" charset="-78"/>
                <a:cs typeface="B Mitra" panose="00000400000000000000" pitchFamily="2" charset="-78"/>
              </a:rPr>
              <a:t> زیادی مواجه شویم. </a:t>
            </a:r>
            <a:r>
              <a:rPr lang="fa-IR" sz="2400" dirty="0" smtClean="0">
                <a:solidFill>
                  <a:srgbClr val="0000CC"/>
                </a:solidFill>
                <a:latin typeface="مسير / ميترا" pitchFamily="2" charset="-78"/>
                <a:ea typeface="مسير / ميترا" pitchFamily="2" charset="-78"/>
                <a:cs typeface="B Mitra" panose="00000400000000000000" pitchFamily="2" charset="-78"/>
              </a:rPr>
              <a:t>مثلاً </a:t>
            </a:r>
            <a:r>
              <a:rPr lang="fa-IR" sz="2400" dirty="0">
                <a:solidFill>
                  <a:srgbClr val="0000CC"/>
                </a:solidFill>
                <a:latin typeface="مسير / ميترا" pitchFamily="2" charset="-78"/>
                <a:ea typeface="مسير / ميترا" pitchFamily="2" charset="-78"/>
                <a:cs typeface="B Mitra" panose="00000400000000000000" pitchFamily="2" charset="-78"/>
              </a:rPr>
              <a:t>به جای مراجعه به منابع مرتبط به منابعی دیگر مراجعه کنیم؛ به‌جای استفاده از اطلاعات مفید و آماده به اطلاعات کم‌فایده روی بیاوریم یا از محصول کار دیگران در آن زمینه بی‌بهره بمانیم.</a:t>
            </a:r>
            <a:endParaRPr lang="en-US" sz="2400" dirty="0">
              <a:solidFill>
                <a:srgbClr val="0000CC"/>
              </a:solidFill>
              <a:latin typeface="مسير / ميترا" pitchFamily="2" charset="-78"/>
              <a:ea typeface="مسير / ميترا" pitchFamily="2" charset="-78"/>
              <a:cs typeface="B Mitra" panose="00000400000000000000" pitchFamily="2" charset="-78"/>
            </a:endParaRPr>
          </a:p>
          <a:p>
            <a:pPr algn="just" rtl="1"/>
            <a:r>
              <a:rPr lang="fa-IR" sz="2400" dirty="0">
                <a:solidFill>
                  <a:srgbClr val="0000CC"/>
                </a:solidFill>
                <a:latin typeface="مسير / ميترا" pitchFamily="2" charset="-78"/>
                <a:ea typeface="مسير / ميترا" pitchFamily="2" charset="-78"/>
                <a:cs typeface="B Mitra" panose="00000400000000000000" pitchFamily="2" charset="-78"/>
              </a:rPr>
              <a:t> ـ بسیاری از افراد گمان می‌کنند نشناختن دقیق مسئله مشکل چندانی ایجاد نمی‌کند. زیرا در ضمن تحقیق و جمع‌آوری اطلاعات پیرامون موضوع، به مرور آن را خواهند شناخت. اما </a:t>
            </a:r>
            <a:r>
              <a:rPr lang="fa-IR" sz="2400" dirty="0">
                <a:solidFill>
                  <a:srgbClr val="006600"/>
                </a:solidFill>
                <a:latin typeface="مسير / ميترا" pitchFamily="2" charset="-78"/>
                <a:ea typeface="مسير / ميترا" pitchFamily="2" charset="-78"/>
                <a:cs typeface="B Mitra" panose="00000400000000000000" pitchFamily="2" charset="-78"/>
              </a:rPr>
              <a:t>در تحقیق به دنبال شناخت مسئله نیستیم؛ بلكه به دنبال پیدا کردن راه حل و پاسخ مسئله‌ایم</a:t>
            </a:r>
            <a:r>
              <a:rPr lang="fa-IR" sz="2400" dirty="0">
                <a:solidFill>
                  <a:srgbClr val="0000CC"/>
                </a:solidFill>
                <a:latin typeface="مسير / ميترا" pitchFamily="2" charset="-78"/>
                <a:ea typeface="مسير / ميترا" pitchFamily="2" charset="-78"/>
                <a:cs typeface="B Mitra" panose="00000400000000000000" pitchFamily="2" charset="-78"/>
              </a:rPr>
              <a:t>. بنابراین، اگر از ابتدا دقیقاً ندانیم مسئلۀ ما چیست، نمی‌توانیم برای یافتن پاسخ آن حرکت کنیم. </a:t>
            </a:r>
          </a:p>
          <a:p>
            <a:pPr algn="just" rtl="1"/>
            <a:r>
              <a:rPr lang="fa-IR" sz="2400" dirty="0">
                <a:solidFill>
                  <a:srgbClr val="0000CC"/>
                </a:solidFill>
                <a:latin typeface="مسير / ميترا" pitchFamily="2" charset="-78"/>
                <a:ea typeface="مسير / ميترا" pitchFamily="2" charset="-78"/>
                <a:cs typeface="B Mitra" panose="00000400000000000000" pitchFamily="2" charset="-78"/>
              </a:rPr>
              <a:t>ـ </a:t>
            </a:r>
            <a:r>
              <a:rPr lang="fa-IR" sz="2400" dirty="0">
                <a:solidFill>
                  <a:srgbClr val="006600"/>
                </a:solidFill>
                <a:latin typeface="مسير / ميترا" pitchFamily="2" charset="-78"/>
                <a:ea typeface="مسير / ميترا" pitchFamily="2" charset="-78"/>
                <a:cs typeface="B Mitra" panose="00000400000000000000" pitchFamily="2" charset="-78"/>
              </a:rPr>
              <a:t>تعریف دقیق</a:t>
            </a:r>
            <a:r>
              <a:rPr lang="fa-IR" sz="2400" dirty="0">
                <a:solidFill>
                  <a:srgbClr val="0000CC"/>
                </a:solidFill>
                <a:latin typeface="مسير / ميترا" pitchFamily="2" charset="-78"/>
                <a:ea typeface="مسير / ميترا" pitchFamily="2" charset="-78"/>
                <a:cs typeface="B Mitra" panose="00000400000000000000" pitchFamily="2" charset="-78"/>
              </a:rPr>
              <a:t> و مشخص کردن ابعاد مسئله یکی از مهم‌ترین مراحل تحقیق است. این کار محقق را از مشکلاتی چون </a:t>
            </a:r>
            <a:r>
              <a:rPr lang="fa-IR" sz="2400" dirty="0">
                <a:solidFill>
                  <a:srgbClr val="006600"/>
                </a:solidFill>
                <a:latin typeface="مسير / ميترا" pitchFamily="2" charset="-78"/>
                <a:ea typeface="مسير / ميترا" pitchFamily="2" charset="-78"/>
                <a:cs typeface="B Mitra" panose="00000400000000000000" pitchFamily="2" charset="-78"/>
              </a:rPr>
              <a:t>مبهم بودن موضوع</a:t>
            </a:r>
            <a:r>
              <a:rPr lang="fa-IR" sz="2400" dirty="0">
                <a:solidFill>
                  <a:srgbClr val="0000CC"/>
                </a:solidFill>
                <a:latin typeface="مسير / ميترا" pitchFamily="2" charset="-78"/>
                <a:ea typeface="مسير / ميترا" pitchFamily="2" charset="-78"/>
                <a:cs typeface="B Mitra" panose="00000400000000000000" pitchFamily="2" charset="-78"/>
              </a:rPr>
              <a:t>، انبوه اطلاعات نامربوط و </a:t>
            </a:r>
            <a:r>
              <a:rPr lang="fa-IR" sz="2400" dirty="0">
                <a:solidFill>
                  <a:srgbClr val="006600"/>
                </a:solidFill>
                <a:latin typeface="مسير / ميترا" pitchFamily="2" charset="-78"/>
                <a:ea typeface="مسير / ميترا" pitchFamily="2" charset="-78"/>
                <a:cs typeface="B Mitra" panose="00000400000000000000" pitchFamily="2" charset="-78"/>
              </a:rPr>
              <a:t>اتلاف وقت </a:t>
            </a:r>
            <a:r>
              <a:rPr lang="fa-IR" sz="2400" dirty="0">
                <a:solidFill>
                  <a:srgbClr val="0000CC"/>
                </a:solidFill>
                <a:latin typeface="مسير / ميترا" pitchFamily="2" charset="-78"/>
                <a:ea typeface="مسير / ميترا" pitchFamily="2" charset="-78"/>
                <a:cs typeface="B Mitra" panose="00000400000000000000" pitchFamily="2" charset="-78"/>
              </a:rPr>
              <a:t>برای نتایجی که مدّ نظر نیست، دور می‌کند.</a:t>
            </a:r>
            <a:endParaRPr lang="en-US" sz="2400" dirty="0">
              <a:solidFill>
                <a:srgbClr val="0000CC"/>
              </a:solidFill>
              <a:latin typeface="مسير / ميترا" pitchFamily="2" charset="-78"/>
              <a:ea typeface="مسير / ميترا" pitchFamily="2" charset="-78"/>
              <a:cs typeface="B Mitra" panose="00000400000000000000" pitchFamily="2" charset="-78"/>
            </a:endParaRPr>
          </a:p>
          <a:p>
            <a:pPr algn="just" rtl="1"/>
            <a:endParaRPr lang="fa-IR" dirty="0">
              <a:solidFill>
                <a:srgbClr val="0000CC"/>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6" presetClass="emph" presetSubtype="0" fill="hold" nodeType="afterEffect">
                                  <p:stCondLst>
                                    <p:cond delay="0"/>
                                  </p:stCondLst>
                                  <p:childTnLst>
                                    <p:animScale>
                                      <p:cBhvr>
                                        <p:cTn id="10" dur="2000" fill="hold"/>
                                        <p:tgtEl>
                                          <p:spTgt spid="3">
                                            <p:txEl>
                                              <p:pRg st="0" end="0"/>
                                            </p:txEl>
                                          </p:spTgt>
                                        </p:tgtEl>
                                      </p:cBhvr>
                                      <p:by x="150000" y="150000"/>
                                    </p:animScale>
                                  </p:childTnLst>
                                </p:cTn>
                              </p:par>
                            </p:childTnLst>
                          </p:cTn>
                        </p:par>
                        <p:par>
                          <p:cTn id="11" fill="hold">
                            <p:stCondLst>
                              <p:cond delay="3000"/>
                            </p:stCondLst>
                            <p:childTnLst>
                              <p:par>
                                <p:cTn id="12" presetID="5"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1000"/>
                                        <p:tgtEl>
                                          <p:spTgt spid="3">
                                            <p:txEl>
                                              <p:pRg st="1" end="1"/>
                                            </p:txEl>
                                          </p:spTgt>
                                        </p:tgtEl>
                                      </p:cBhvr>
                                    </p:animEffect>
                                  </p:childTnLst>
                                </p:cTn>
                              </p:par>
                            </p:childTnLst>
                          </p:cTn>
                        </p:par>
                        <p:par>
                          <p:cTn id="15" fill="hold">
                            <p:stCondLst>
                              <p:cond delay="4000"/>
                            </p:stCondLst>
                            <p:childTnLst>
                              <p:par>
                                <p:cTn id="16" presetID="5" presetClass="entr" presetSubtype="1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1000"/>
                                        <p:tgtEl>
                                          <p:spTgt spid="3">
                                            <p:txEl>
                                              <p:pRg st="2" end="2"/>
                                            </p:txEl>
                                          </p:spTgt>
                                        </p:tgtEl>
                                      </p:cBhvr>
                                    </p:animEffect>
                                  </p:childTnLst>
                                </p:cTn>
                              </p:par>
                            </p:childTnLst>
                          </p:cTn>
                        </p:par>
                        <p:par>
                          <p:cTn id="19" fill="hold">
                            <p:stCondLst>
                              <p:cond delay="5000"/>
                            </p:stCondLst>
                            <p:childTnLst>
                              <p:par>
                                <p:cTn id="20" presetID="5" presetClass="entr" presetSubtype="1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7772400" cy="1071570"/>
          </a:xfrm>
        </p:spPr>
        <p:txBody>
          <a:bodyPr/>
          <a:lstStyle/>
          <a:p>
            <a:pPr algn="ctr" rtl="1"/>
            <a:r>
              <a:rPr lang="fa-IR" sz="5400" dirty="0">
                <a:latin typeface="IranNastaliq" pitchFamily="18" charset="0"/>
                <a:cs typeface="IranNastaliq" pitchFamily="18" charset="0"/>
              </a:rPr>
              <a:t>مراحل انجام یک پژوهش علمی</a:t>
            </a:r>
            <a:endParaRPr lang="en-US" sz="5400" dirty="0">
              <a:latin typeface="IranNastaliq" pitchFamily="18" charset="0"/>
              <a:cs typeface="IranNastaliq" pitchFamily="18" charset="0"/>
            </a:endParaRPr>
          </a:p>
        </p:txBody>
      </p:sp>
      <p:sp>
        <p:nvSpPr>
          <p:cNvPr id="3" name="Text Placeholder 2"/>
          <p:cNvSpPr>
            <a:spLocks noGrp="1"/>
          </p:cNvSpPr>
          <p:nvPr>
            <p:ph type="body" idx="1"/>
          </p:nvPr>
        </p:nvSpPr>
        <p:spPr>
          <a:xfrm>
            <a:off x="691649" y="1071570"/>
            <a:ext cx="8643998" cy="4929222"/>
          </a:xfrm>
        </p:spPr>
        <p:txBody>
          <a:bodyPr>
            <a:noAutofit/>
          </a:bodyPr>
          <a:lstStyle/>
          <a:p>
            <a:pPr algn="ctr" rtl="1"/>
            <a:r>
              <a:rPr lang="fa-IR" sz="2400" b="1" dirty="0">
                <a:solidFill>
                  <a:schemeClr val="tx1"/>
                </a:solidFill>
                <a:latin typeface="مسير / ميترا" pitchFamily="2" charset="-78"/>
                <a:ea typeface="مسير / ميترا" pitchFamily="2" charset="-78"/>
                <a:cs typeface="B Mitra" panose="00000400000000000000" pitchFamily="2" charset="-78"/>
              </a:rPr>
              <a:t>2ـ تعریف و تبیین موضوع</a:t>
            </a:r>
          </a:p>
          <a:p>
            <a:pPr algn="ctr" rtl="1"/>
            <a:r>
              <a:rPr lang="fa-IR" sz="2400" b="1" dirty="0">
                <a:solidFill>
                  <a:srgbClr val="FF0066"/>
                </a:solidFill>
                <a:latin typeface="مسير / ميترا" pitchFamily="2" charset="-78"/>
                <a:ea typeface="مسير / ميترا" pitchFamily="2" charset="-78"/>
                <a:cs typeface="B Mitra" panose="00000400000000000000" pitchFamily="2" charset="-78"/>
              </a:rPr>
              <a:t>چگونگی تعریف و تبیین موضوع</a:t>
            </a:r>
          </a:p>
          <a:p>
            <a:pPr algn="ctr" rtl="1"/>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1ـ مطرح کردن عنوان تحقیق به صورت یک پرسش </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2ـ مشخص کردن معنی دقیق واژه‌ها، اصطلاحات و مفاهیم اصلی</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3ـ جمع‌آوری </a:t>
            </a:r>
            <a:r>
              <a:rPr lang="fa-IR" sz="2400" b="1" dirty="0" smtClean="0">
                <a:solidFill>
                  <a:schemeClr val="tx1"/>
                </a:solidFill>
                <a:latin typeface="مسير / ميترا" pitchFamily="2" charset="-78"/>
                <a:ea typeface="مسير / ميترا" pitchFamily="2" charset="-78"/>
                <a:cs typeface="B Mitra" panose="00000400000000000000" pitchFamily="2" charset="-78"/>
              </a:rPr>
              <a:t>پرسش های </a:t>
            </a:r>
            <a:r>
              <a:rPr lang="fa-IR" sz="2400" b="1" dirty="0">
                <a:solidFill>
                  <a:schemeClr val="tx1"/>
                </a:solidFill>
                <a:latin typeface="مسير / ميترا" pitchFamily="2" charset="-78"/>
                <a:ea typeface="مسير / ميترا" pitchFamily="2" charset="-78"/>
                <a:cs typeface="B Mitra" panose="00000400000000000000" pitchFamily="2" charset="-78"/>
              </a:rPr>
              <a:t>مرتبط با موضوع</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4ـ تعیین دقیق حدود و مرزهای موضوع</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5ـ آشنایی با پیشینۀ تاریخی موضوع</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6ـ آشنایی با سابقۀ تحقیقاتی در مورد موضوع</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r>
              <a:rPr lang="fa-IR" sz="2400" b="1" dirty="0">
                <a:solidFill>
                  <a:schemeClr val="tx1"/>
                </a:solidFill>
                <a:latin typeface="مسير / ميترا" pitchFamily="2" charset="-78"/>
                <a:ea typeface="مسير / ميترا" pitchFamily="2" charset="-78"/>
                <a:cs typeface="B Mitra" panose="00000400000000000000" pitchFamily="2" charset="-78"/>
              </a:rPr>
              <a:t>7ـ بیان اهمیت و آثار تحقیق در آن موضوع</a:t>
            </a:r>
            <a:endParaRPr lang="en-US" sz="2400" dirty="0">
              <a:solidFill>
                <a:schemeClr val="tx1"/>
              </a:solidFill>
              <a:latin typeface="مسير / ميترا" pitchFamily="2" charset="-78"/>
              <a:ea typeface="مسير / ميترا" pitchFamily="2" charset="-78"/>
              <a:cs typeface="B Mitra" panose="00000400000000000000" pitchFamily="2" charset="-78"/>
            </a:endParaRPr>
          </a:p>
          <a:p>
            <a:pPr algn="just" rtl="1"/>
            <a:endParaRPr lang="fa-IR" dirty="0">
              <a:solidFill>
                <a:schemeClr val="tx1"/>
              </a:solidFill>
              <a:latin typeface="مسير / ميترا" pitchFamily="2" charset="-78"/>
              <a:ea typeface="مسير / ميترا" pitchFamily="2" charset="-78"/>
              <a:cs typeface="B Mitr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1000"/>
                                        <p:tgtEl>
                                          <p:spTgt spid="3">
                                            <p:txEl>
                                              <p:pRg st="3" end="3"/>
                                            </p:txEl>
                                          </p:spTgt>
                                        </p:tgtEl>
                                      </p:cBhvr>
                                    </p:animEffect>
                                  </p:childTnLst>
                                </p:cTn>
                              </p:par>
                            </p:childTnLst>
                          </p:cTn>
                        </p:par>
                        <p:par>
                          <p:cTn id="20" fill="hold">
                            <p:stCondLst>
                              <p:cond delay="4000"/>
                            </p:stCondLst>
                            <p:childTnLst>
                              <p:par>
                                <p:cTn id="21" presetID="5"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1000"/>
                                        <p:tgtEl>
                                          <p:spTgt spid="3">
                                            <p:txEl>
                                              <p:pRg st="4" end="4"/>
                                            </p:txEl>
                                          </p:spTgt>
                                        </p:tgtEl>
                                      </p:cBhvr>
                                    </p:animEffect>
                                  </p:childTnLst>
                                </p:cTn>
                              </p:par>
                            </p:childTnLst>
                          </p:cTn>
                        </p:par>
                        <p:par>
                          <p:cTn id="24" fill="hold">
                            <p:stCondLst>
                              <p:cond delay="5000"/>
                            </p:stCondLst>
                            <p:childTnLst>
                              <p:par>
                                <p:cTn id="25" presetID="5"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1000"/>
                                        <p:tgtEl>
                                          <p:spTgt spid="3">
                                            <p:txEl>
                                              <p:pRg st="5" end="5"/>
                                            </p:txEl>
                                          </p:spTgt>
                                        </p:tgtEl>
                                      </p:cBhvr>
                                    </p:animEffect>
                                  </p:childTnLst>
                                </p:cTn>
                              </p:par>
                            </p:childTnLst>
                          </p:cTn>
                        </p:par>
                        <p:par>
                          <p:cTn id="28" fill="hold">
                            <p:stCondLst>
                              <p:cond delay="6000"/>
                            </p:stCondLst>
                            <p:childTnLst>
                              <p:par>
                                <p:cTn id="29" presetID="5" presetClass="entr" presetSubtype="1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1000"/>
                                        <p:tgtEl>
                                          <p:spTgt spid="3">
                                            <p:txEl>
                                              <p:pRg st="6" end="6"/>
                                            </p:txEl>
                                          </p:spTgt>
                                        </p:tgtEl>
                                      </p:cBhvr>
                                    </p:animEffect>
                                  </p:childTnLst>
                                </p:cTn>
                              </p:par>
                            </p:childTnLst>
                          </p:cTn>
                        </p:par>
                        <p:par>
                          <p:cTn id="32" fill="hold">
                            <p:stCondLst>
                              <p:cond delay="7000"/>
                            </p:stCondLst>
                            <p:childTnLst>
                              <p:par>
                                <p:cTn id="33" presetID="5" presetClass="entr" presetSubtype="1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1000"/>
                                        <p:tgtEl>
                                          <p:spTgt spid="3">
                                            <p:txEl>
                                              <p:pRg st="7" end="7"/>
                                            </p:txEl>
                                          </p:spTgt>
                                        </p:tgtEl>
                                      </p:cBhvr>
                                    </p:animEffect>
                                  </p:childTnLst>
                                </p:cTn>
                              </p:par>
                            </p:childTnLst>
                          </p:cTn>
                        </p:par>
                        <p:par>
                          <p:cTn id="36" fill="hold">
                            <p:stCondLst>
                              <p:cond delay="8000"/>
                            </p:stCondLst>
                            <p:childTnLst>
                              <p:par>
                                <p:cTn id="37" presetID="5" presetClass="entr" presetSubtype="1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heckerboard(across)">
                                      <p:cBhvr>
                                        <p:cTn id="39" dur="1000"/>
                                        <p:tgtEl>
                                          <p:spTgt spid="3">
                                            <p:txEl>
                                              <p:pRg st="8" end="8"/>
                                            </p:txEl>
                                          </p:spTgt>
                                        </p:tgtEl>
                                      </p:cBhvr>
                                    </p:animEffect>
                                  </p:childTnLst>
                                </p:cTn>
                              </p:par>
                            </p:childTnLst>
                          </p:cTn>
                        </p:par>
                        <p:par>
                          <p:cTn id="40" fill="hold">
                            <p:stCondLst>
                              <p:cond delay="9000"/>
                            </p:stCondLst>
                            <p:childTnLst>
                              <p:par>
                                <p:cTn id="41" presetID="5" presetClass="entr" presetSubtype="1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heckerboard(across)">
                                      <p:cBhvr>
                                        <p:cTn id="4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فونت">
      <a:majorFont>
        <a:latin typeface="Century Gothic"/>
        <a:ea typeface=""/>
        <a:cs typeface="B Titr"/>
      </a:majorFont>
      <a:minorFont>
        <a:latin typeface="Century Gothic"/>
        <a:ea typeface=""/>
        <a:cs typeface="B Nazani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8967</TotalTime>
  <Words>1725</Words>
  <Application>Microsoft Office PowerPoint</Application>
  <PresentationFormat>Widescreen</PresentationFormat>
  <Paragraphs>226</Paragraphs>
  <Slides>24</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B Mitra</vt:lpstr>
      <vt:lpstr>B Nazanin</vt:lpstr>
      <vt:lpstr>B Titr</vt:lpstr>
      <vt:lpstr>Calibri</vt:lpstr>
      <vt:lpstr>Century Gothic</vt:lpstr>
      <vt:lpstr>IranNastaliq</vt:lpstr>
      <vt:lpstr>Scheherazade</vt:lpstr>
      <vt:lpstr>Wingdings 3</vt:lpstr>
      <vt:lpstr>Zar</vt:lpstr>
      <vt:lpstr>مسير / ميترا</vt:lpstr>
      <vt:lpstr>Facet</vt:lpstr>
      <vt:lpstr>اصول نگارش                                                 مقالات پژوهشی                   محمدجواد ذاکری</vt:lpstr>
      <vt:lpstr>بسم الله الرحمن الرحیم</vt:lpstr>
      <vt:lpstr>ارکان مقالات  پژوهشی</vt:lpstr>
      <vt:lpstr>مراحل انجام یک پژوهش علمی</vt:lpstr>
      <vt:lpstr>مراحل انجام یک پژوهش علمی</vt:lpstr>
      <vt:lpstr>مراحل انجام یک پژوهش علمی</vt:lpstr>
      <vt:lpstr>مراحل انجام یک پژوهش علمی</vt:lpstr>
      <vt:lpstr>مراحل انجام یک پژوهش علمی</vt:lpstr>
      <vt:lpstr>مراحل انجام یک پژوهش علمی</vt:lpstr>
      <vt:lpstr>  عنوان مقاله</vt:lpstr>
      <vt:lpstr>بایسته‌های  عنوان مقاله</vt:lpstr>
      <vt:lpstr>بایسته‌های  عنوان مقاله</vt:lpstr>
      <vt:lpstr>بایسته‌های  عنوان مقاله</vt:lpstr>
      <vt:lpstr>بایسته‌های  عنوان مقاله</vt:lpstr>
      <vt:lpstr>بایسته‌های  عنوان مقاله</vt:lpstr>
      <vt:lpstr>بایسته‌های  عنوان مقاله</vt:lpstr>
      <vt:lpstr>ارزیابی عناوین  تعدادی از مقالات پژوهشی منتشرشده</vt:lpstr>
      <vt:lpstr>ارزیابی عناوین برخی از مقالات منتشرشده</vt:lpstr>
      <vt:lpstr>ارزیابی عناوین برخی از مقالات منتشرشده</vt:lpstr>
      <vt:lpstr>ارزیابی عناوین برخی از مقالات منتشرشده</vt:lpstr>
      <vt:lpstr>ارزیابی عناوین برخی از مقالات منتشرشده</vt:lpstr>
      <vt:lpstr>ارزیابی عناوین برخی از مقالات منتشرشده</vt:lpstr>
      <vt:lpstr>PowerPoint Presentation</vt:lpstr>
      <vt:lpstr>اللهم صلی علی محمّد و آل محمّد و عجّل فرجهم</vt:lpstr>
    </vt:vector>
  </TitlesOfParts>
  <Company>sazgar.com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قواعد زبان عربی</dc:title>
  <dc:creator>Aria TM</dc:creator>
  <cp:lastModifiedBy>Sajjade</cp:lastModifiedBy>
  <cp:revision>426</cp:revision>
  <dcterms:created xsi:type="dcterms:W3CDTF">2010-12-31T07:51:54Z</dcterms:created>
  <dcterms:modified xsi:type="dcterms:W3CDTF">2016-09-30T08:16:43Z</dcterms:modified>
</cp:coreProperties>
</file>