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129.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diagrams/layout1.xml" ContentType="application/vnd.openxmlformats-officedocument.drawingml.diagramLayout+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126.xml" ContentType="application/vnd.openxmlformats-officedocument.presentationml.slide+xml"/>
  <Override PartName="/ppt/slides/slide12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slides/slide124.xml" ContentType="application/vnd.openxmlformats-officedocument.presentationml.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9" r:id="rId3"/>
    <p:sldId id="300" r:id="rId4"/>
    <p:sldId id="301" r:id="rId5"/>
    <p:sldId id="302" r:id="rId6"/>
    <p:sldId id="303" r:id="rId7"/>
    <p:sldId id="304" r:id="rId8"/>
    <p:sldId id="306" r:id="rId9"/>
    <p:sldId id="307" r:id="rId10"/>
    <p:sldId id="308" r:id="rId11"/>
    <p:sldId id="309" r:id="rId12"/>
    <p:sldId id="310" r:id="rId13"/>
    <p:sldId id="257" r:id="rId14"/>
    <p:sldId id="258" r:id="rId15"/>
    <p:sldId id="259" r:id="rId16"/>
    <p:sldId id="260" r:id="rId17"/>
    <p:sldId id="261" r:id="rId18"/>
    <p:sldId id="264" r:id="rId19"/>
    <p:sldId id="262" r:id="rId20"/>
    <p:sldId id="263" r:id="rId21"/>
    <p:sldId id="265" r:id="rId22"/>
    <p:sldId id="266" r:id="rId23"/>
    <p:sldId id="267" r:id="rId24"/>
    <p:sldId id="268" r:id="rId25"/>
    <p:sldId id="269" r:id="rId26"/>
    <p:sldId id="270" r:id="rId27"/>
    <p:sldId id="271" r:id="rId28"/>
    <p:sldId id="272" r:id="rId29"/>
    <p:sldId id="273" r:id="rId30"/>
    <p:sldId id="274" r:id="rId31"/>
    <p:sldId id="275" r:id="rId32"/>
    <p:sldId id="294" r:id="rId33"/>
    <p:sldId id="295" r:id="rId34"/>
    <p:sldId id="276" r:id="rId35"/>
    <p:sldId id="277" r:id="rId36"/>
    <p:sldId id="278" r:id="rId37"/>
    <p:sldId id="279" r:id="rId38"/>
    <p:sldId id="283" r:id="rId39"/>
    <p:sldId id="288" r:id="rId40"/>
    <p:sldId id="284" r:id="rId41"/>
    <p:sldId id="285" r:id="rId42"/>
    <p:sldId id="286" r:id="rId43"/>
    <p:sldId id="287" r:id="rId44"/>
    <p:sldId id="289" r:id="rId45"/>
    <p:sldId id="290" r:id="rId46"/>
    <p:sldId id="291" r:id="rId47"/>
    <p:sldId id="292" r:id="rId48"/>
    <p:sldId id="341" r:id="rId49"/>
    <p:sldId id="293" r:id="rId50"/>
    <p:sldId id="296" r:id="rId51"/>
    <p:sldId id="297" r:id="rId52"/>
    <p:sldId id="298" r:id="rId53"/>
    <p:sldId id="280" r:id="rId54"/>
    <p:sldId id="311" r:id="rId55"/>
    <p:sldId id="312" r:id="rId56"/>
    <p:sldId id="313" r:id="rId57"/>
    <p:sldId id="314" r:id="rId58"/>
    <p:sldId id="315" r:id="rId59"/>
    <p:sldId id="316" r:id="rId60"/>
    <p:sldId id="317" r:id="rId61"/>
    <p:sldId id="321" r:id="rId62"/>
    <p:sldId id="325" r:id="rId63"/>
    <p:sldId id="320" r:id="rId64"/>
    <p:sldId id="322" r:id="rId65"/>
    <p:sldId id="318" r:id="rId66"/>
    <p:sldId id="319" r:id="rId67"/>
    <p:sldId id="323" r:id="rId68"/>
    <p:sldId id="326" r:id="rId69"/>
    <p:sldId id="327" r:id="rId70"/>
    <p:sldId id="324" r:id="rId71"/>
    <p:sldId id="328" r:id="rId72"/>
    <p:sldId id="329" r:id="rId73"/>
    <p:sldId id="330" r:id="rId74"/>
    <p:sldId id="331" r:id="rId75"/>
    <p:sldId id="332" r:id="rId76"/>
    <p:sldId id="333" r:id="rId77"/>
    <p:sldId id="334" r:id="rId78"/>
    <p:sldId id="335" r:id="rId79"/>
    <p:sldId id="336" r:id="rId80"/>
    <p:sldId id="337" r:id="rId81"/>
    <p:sldId id="338" r:id="rId82"/>
    <p:sldId id="339" r:id="rId83"/>
    <p:sldId id="340" r:id="rId84"/>
    <p:sldId id="342" r:id="rId85"/>
    <p:sldId id="343" r:id="rId86"/>
    <p:sldId id="344" r:id="rId87"/>
    <p:sldId id="345" r:id="rId88"/>
    <p:sldId id="347" r:id="rId89"/>
    <p:sldId id="348" r:id="rId90"/>
    <p:sldId id="349" r:id="rId91"/>
    <p:sldId id="350" r:id="rId92"/>
    <p:sldId id="351" r:id="rId93"/>
    <p:sldId id="352" r:id="rId94"/>
    <p:sldId id="353" r:id="rId95"/>
    <p:sldId id="354" r:id="rId96"/>
    <p:sldId id="355" r:id="rId97"/>
    <p:sldId id="357" r:id="rId98"/>
    <p:sldId id="356" r:id="rId99"/>
    <p:sldId id="358" r:id="rId100"/>
    <p:sldId id="359" r:id="rId101"/>
    <p:sldId id="360" r:id="rId102"/>
    <p:sldId id="361" r:id="rId103"/>
    <p:sldId id="362" r:id="rId104"/>
    <p:sldId id="364" r:id="rId105"/>
    <p:sldId id="365" r:id="rId106"/>
    <p:sldId id="366" r:id="rId107"/>
    <p:sldId id="367" r:id="rId108"/>
    <p:sldId id="368" r:id="rId109"/>
    <p:sldId id="369" r:id="rId110"/>
    <p:sldId id="370" r:id="rId111"/>
    <p:sldId id="371" r:id="rId112"/>
    <p:sldId id="372" r:id="rId113"/>
    <p:sldId id="373" r:id="rId114"/>
    <p:sldId id="374" r:id="rId115"/>
    <p:sldId id="375" r:id="rId116"/>
    <p:sldId id="383" r:id="rId117"/>
    <p:sldId id="382" r:id="rId118"/>
    <p:sldId id="376" r:id="rId119"/>
    <p:sldId id="377" r:id="rId120"/>
    <p:sldId id="378" r:id="rId121"/>
    <p:sldId id="379" r:id="rId122"/>
    <p:sldId id="380" r:id="rId123"/>
    <p:sldId id="381" r:id="rId124"/>
    <p:sldId id="384" r:id="rId125"/>
    <p:sldId id="385" r:id="rId126"/>
    <p:sldId id="387" r:id="rId127"/>
    <p:sldId id="386" r:id="rId128"/>
    <p:sldId id="388" r:id="rId129"/>
    <p:sldId id="389" r:id="rId1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theme" Target="theme/theme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13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545B838-8581-4F68-AFCB-0C9F438979F5}" type="doc">
      <dgm:prSet loTypeId="urn:microsoft.com/office/officeart/2005/8/layout/radial1" loCatId="cycle" qsTypeId="urn:microsoft.com/office/officeart/2005/8/quickstyle/simple1" qsCatId="simple" csTypeId="urn:microsoft.com/office/officeart/2005/8/colors/accent1_2" csCatId="accent1" phldr="1"/>
      <dgm:spPr/>
      <dgm:t>
        <a:bodyPr/>
        <a:lstStyle/>
        <a:p>
          <a:pPr rtl="1"/>
          <a:endParaRPr lang="fa-IR"/>
        </a:p>
      </dgm:t>
    </dgm:pt>
    <dgm:pt modelId="{291973A0-70A1-449A-B2B8-2E125FEA8D79}">
      <dgm:prSet phldrT="[Text]">
        <dgm:style>
          <a:lnRef idx="2">
            <a:schemeClr val="dk1"/>
          </a:lnRef>
          <a:fillRef idx="1">
            <a:schemeClr val="lt1"/>
          </a:fillRef>
          <a:effectRef idx="0">
            <a:schemeClr val="dk1"/>
          </a:effectRef>
          <a:fontRef idx="minor">
            <a:schemeClr val="dk1"/>
          </a:fontRef>
        </dgm:style>
      </dgm:prSet>
      <dgm:spPr>
        <a:ln>
          <a:solidFill>
            <a:schemeClr val="bg1"/>
          </a:solidFill>
        </a:ln>
      </dgm:spPr>
      <dgm:t>
        <a:bodyPr/>
        <a:lstStyle/>
        <a:p>
          <a:pPr rtl="1"/>
          <a:r>
            <a:rPr lang="en-US" dirty="0" smtClean="0"/>
            <a:t>P</a:t>
          </a:r>
          <a:endParaRPr lang="fa-IR" dirty="0"/>
        </a:p>
      </dgm:t>
    </dgm:pt>
    <dgm:pt modelId="{28BCAEEE-A4F3-4098-A3D8-0B6E0123D318}" type="parTrans" cxnId="{71DDFD06-A0AB-49B1-8B7D-F31815C7A8BF}">
      <dgm:prSet/>
      <dgm:spPr/>
      <dgm:t>
        <a:bodyPr/>
        <a:lstStyle/>
        <a:p>
          <a:pPr rtl="1"/>
          <a:endParaRPr lang="fa-IR"/>
        </a:p>
      </dgm:t>
    </dgm:pt>
    <dgm:pt modelId="{13CA7609-32D2-4F2C-930F-B9D8E0E15234}" type="sibTrans" cxnId="{71DDFD06-A0AB-49B1-8B7D-F31815C7A8BF}">
      <dgm:prSet/>
      <dgm:spPr/>
      <dgm:t>
        <a:bodyPr/>
        <a:lstStyle/>
        <a:p>
          <a:pPr rtl="1"/>
          <a:endParaRPr lang="fa-IR"/>
        </a:p>
      </dgm:t>
    </dgm:pt>
    <dgm:pt modelId="{147DD295-7379-4067-8E9B-FBB5A39F1834}">
      <dgm:prSet phldrT="[Text]">
        <dgm:style>
          <a:lnRef idx="2">
            <a:schemeClr val="dk1"/>
          </a:lnRef>
          <a:fillRef idx="1">
            <a:schemeClr val="lt1"/>
          </a:fillRef>
          <a:effectRef idx="0">
            <a:schemeClr val="dk1"/>
          </a:effectRef>
          <a:fontRef idx="minor">
            <a:schemeClr val="dk1"/>
          </a:fontRef>
        </dgm:style>
      </dgm:prSet>
      <dgm:spPr>
        <a:ln>
          <a:solidFill>
            <a:schemeClr val="bg1"/>
          </a:solidFill>
        </a:ln>
      </dgm:spPr>
      <dgm:t>
        <a:bodyPr/>
        <a:lstStyle/>
        <a:p>
          <a:pPr rtl="1"/>
          <a:r>
            <a:rPr lang="en-US" dirty="0" smtClean="0"/>
            <a:t>O</a:t>
          </a:r>
          <a:endParaRPr lang="fa-IR" dirty="0"/>
        </a:p>
      </dgm:t>
    </dgm:pt>
    <dgm:pt modelId="{22DE8F52-498E-465D-924C-97FC63ED2C1C}" type="parTrans" cxnId="{C4F98E29-2248-4378-BBCC-542976B61754}">
      <dgm:prSet>
        <dgm:style>
          <a:lnRef idx="2">
            <a:schemeClr val="dk1"/>
          </a:lnRef>
          <a:fillRef idx="1">
            <a:schemeClr val="lt1"/>
          </a:fillRef>
          <a:effectRef idx="0">
            <a:schemeClr val="dk1"/>
          </a:effectRef>
          <a:fontRef idx="minor">
            <a:schemeClr val="dk1"/>
          </a:fontRef>
        </dgm:style>
      </dgm:prSet>
      <dgm:spPr>
        <a:ln>
          <a:solidFill>
            <a:schemeClr val="bg1"/>
          </a:solidFill>
        </a:ln>
      </dgm:spPr>
      <dgm:t>
        <a:bodyPr/>
        <a:lstStyle/>
        <a:p>
          <a:pPr rtl="1"/>
          <a:endParaRPr lang="fa-IR"/>
        </a:p>
      </dgm:t>
    </dgm:pt>
    <dgm:pt modelId="{40CD621E-D8CF-4CC5-AF9E-FC029688F762}" type="sibTrans" cxnId="{C4F98E29-2248-4378-BBCC-542976B61754}">
      <dgm:prSet/>
      <dgm:spPr/>
      <dgm:t>
        <a:bodyPr/>
        <a:lstStyle/>
        <a:p>
          <a:pPr rtl="1"/>
          <a:endParaRPr lang="fa-IR"/>
        </a:p>
      </dgm:t>
    </dgm:pt>
    <dgm:pt modelId="{25AB7A5B-DD0A-4951-82E2-070E214A80C9}">
      <dgm:prSet phldrT="[Text]">
        <dgm:style>
          <a:lnRef idx="2">
            <a:schemeClr val="dk1"/>
          </a:lnRef>
          <a:fillRef idx="1">
            <a:schemeClr val="lt1"/>
          </a:fillRef>
          <a:effectRef idx="0">
            <a:schemeClr val="dk1"/>
          </a:effectRef>
          <a:fontRef idx="minor">
            <a:schemeClr val="dk1"/>
          </a:fontRef>
        </dgm:style>
      </dgm:prSet>
      <dgm:spPr>
        <a:ln>
          <a:solidFill>
            <a:schemeClr val="bg1"/>
          </a:solidFill>
        </a:ln>
      </dgm:spPr>
      <dgm:t>
        <a:bodyPr/>
        <a:lstStyle/>
        <a:p>
          <a:pPr rtl="1"/>
          <a:r>
            <a:rPr lang="en-US" dirty="0" smtClean="0"/>
            <a:t>O</a:t>
          </a:r>
          <a:endParaRPr lang="fa-IR" dirty="0"/>
        </a:p>
      </dgm:t>
    </dgm:pt>
    <dgm:pt modelId="{110C8B47-E28C-4C4F-A675-E80FF43DE23F}" type="parTrans" cxnId="{AF6F186B-19B9-46DB-8AE7-319261C6A405}">
      <dgm:prSet>
        <dgm:style>
          <a:lnRef idx="2">
            <a:schemeClr val="dk1"/>
          </a:lnRef>
          <a:fillRef idx="1">
            <a:schemeClr val="lt1"/>
          </a:fillRef>
          <a:effectRef idx="0">
            <a:schemeClr val="dk1"/>
          </a:effectRef>
          <a:fontRef idx="minor">
            <a:schemeClr val="dk1"/>
          </a:fontRef>
        </dgm:style>
      </dgm:prSet>
      <dgm:spPr>
        <a:ln>
          <a:solidFill>
            <a:schemeClr val="bg1"/>
          </a:solidFill>
        </a:ln>
      </dgm:spPr>
      <dgm:t>
        <a:bodyPr/>
        <a:lstStyle/>
        <a:p>
          <a:pPr rtl="1"/>
          <a:endParaRPr lang="fa-IR"/>
        </a:p>
      </dgm:t>
    </dgm:pt>
    <dgm:pt modelId="{7ABD76B2-9F85-4E61-8F04-E4E827A9200C}" type="sibTrans" cxnId="{AF6F186B-19B9-46DB-8AE7-319261C6A405}">
      <dgm:prSet/>
      <dgm:spPr/>
      <dgm:t>
        <a:bodyPr/>
        <a:lstStyle/>
        <a:p>
          <a:pPr rtl="1"/>
          <a:endParaRPr lang="fa-IR"/>
        </a:p>
      </dgm:t>
    </dgm:pt>
    <dgm:pt modelId="{FF11F364-2B62-4541-86B3-E0780E9A727B}">
      <dgm:prSet phldrT="[Text]">
        <dgm:style>
          <a:lnRef idx="2">
            <a:schemeClr val="dk1"/>
          </a:lnRef>
          <a:fillRef idx="1">
            <a:schemeClr val="lt1"/>
          </a:fillRef>
          <a:effectRef idx="0">
            <a:schemeClr val="dk1"/>
          </a:effectRef>
          <a:fontRef idx="minor">
            <a:schemeClr val="dk1"/>
          </a:fontRef>
        </dgm:style>
      </dgm:prSet>
      <dgm:spPr>
        <a:ln>
          <a:solidFill>
            <a:schemeClr val="bg1"/>
          </a:solidFill>
        </a:ln>
      </dgm:spPr>
      <dgm:t>
        <a:bodyPr/>
        <a:lstStyle/>
        <a:p>
          <a:pPr rtl="1"/>
          <a:r>
            <a:rPr lang="en-US" dirty="0" smtClean="0"/>
            <a:t>O</a:t>
          </a:r>
          <a:endParaRPr lang="fa-IR" dirty="0"/>
        </a:p>
      </dgm:t>
    </dgm:pt>
    <dgm:pt modelId="{298A25F3-A8B9-4FE9-9EAC-C57D6FCF1393}" type="parTrans" cxnId="{FB6A8361-B8E7-49CE-890D-936642891AE9}">
      <dgm:prSet>
        <dgm:style>
          <a:lnRef idx="2">
            <a:schemeClr val="dk1"/>
          </a:lnRef>
          <a:fillRef idx="1">
            <a:schemeClr val="lt1"/>
          </a:fillRef>
          <a:effectRef idx="0">
            <a:schemeClr val="dk1"/>
          </a:effectRef>
          <a:fontRef idx="minor">
            <a:schemeClr val="dk1"/>
          </a:fontRef>
        </dgm:style>
      </dgm:prSet>
      <dgm:spPr>
        <a:ln>
          <a:solidFill>
            <a:schemeClr val="bg1"/>
          </a:solidFill>
        </a:ln>
      </dgm:spPr>
      <dgm:t>
        <a:bodyPr/>
        <a:lstStyle/>
        <a:p>
          <a:pPr rtl="1"/>
          <a:endParaRPr lang="fa-IR"/>
        </a:p>
      </dgm:t>
    </dgm:pt>
    <dgm:pt modelId="{74C9984B-7E62-45D5-89BD-713C0529FCE4}" type="sibTrans" cxnId="{FB6A8361-B8E7-49CE-890D-936642891AE9}">
      <dgm:prSet/>
      <dgm:spPr/>
      <dgm:t>
        <a:bodyPr/>
        <a:lstStyle/>
        <a:p>
          <a:pPr rtl="1"/>
          <a:endParaRPr lang="fa-IR"/>
        </a:p>
      </dgm:t>
    </dgm:pt>
    <dgm:pt modelId="{1F6E8E99-7143-4DB5-8D45-9EB705E13256}">
      <dgm:prSet phldrT="[Text]">
        <dgm:style>
          <a:lnRef idx="2">
            <a:schemeClr val="dk1"/>
          </a:lnRef>
          <a:fillRef idx="1">
            <a:schemeClr val="lt1"/>
          </a:fillRef>
          <a:effectRef idx="0">
            <a:schemeClr val="dk1"/>
          </a:effectRef>
          <a:fontRef idx="minor">
            <a:schemeClr val="dk1"/>
          </a:fontRef>
        </dgm:style>
      </dgm:prSet>
      <dgm:spPr>
        <a:ln>
          <a:solidFill>
            <a:schemeClr val="bg1"/>
          </a:solidFill>
        </a:ln>
      </dgm:spPr>
      <dgm:t>
        <a:bodyPr/>
        <a:lstStyle/>
        <a:p>
          <a:pPr rtl="1"/>
          <a:r>
            <a:rPr lang="en-US" dirty="0" smtClean="0"/>
            <a:t>O</a:t>
          </a:r>
          <a:endParaRPr lang="fa-IR" dirty="0"/>
        </a:p>
      </dgm:t>
    </dgm:pt>
    <dgm:pt modelId="{FC215F51-D02A-4564-B14A-385081116190}" type="parTrans" cxnId="{23269FA4-7B15-4466-9FAC-9F8029ED2F1F}">
      <dgm:prSet>
        <dgm:style>
          <a:lnRef idx="2">
            <a:schemeClr val="dk1"/>
          </a:lnRef>
          <a:fillRef idx="1">
            <a:schemeClr val="lt1"/>
          </a:fillRef>
          <a:effectRef idx="0">
            <a:schemeClr val="dk1"/>
          </a:effectRef>
          <a:fontRef idx="minor">
            <a:schemeClr val="dk1"/>
          </a:fontRef>
        </dgm:style>
      </dgm:prSet>
      <dgm:spPr>
        <a:ln>
          <a:solidFill>
            <a:schemeClr val="bg1"/>
          </a:solidFill>
        </a:ln>
      </dgm:spPr>
      <dgm:t>
        <a:bodyPr/>
        <a:lstStyle/>
        <a:p>
          <a:pPr rtl="1"/>
          <a:endParaRPr lang="fa-IR"/>
        </a:p>
      </dgm:t>
    </dgm:pt>
    <dgm:pt modelId="{7C39EC53-5BB5-4967-AB38-58438A15BA4B}" type="sibTrans" cxnId="{23269FA4-7B15-4466-9FAC-9F8029ED2F1F}">
      <dgm:prSet/>
      <dgm:spPr/>
      <dgm:t>
        <a:bodyPr/>
        <a:lstStyle/>
        <a:p>
          <a:pPr rtl="1"/>
          <a:endParaRPr lang="fa-IR"/>
        </a:p>
      </dgm:t>
    </dgm:pt>
    <dgm:pt modelId="{8962D386-11EE-42F4-B8F0-947857DFC53C}" type="pres">
      <dgm:prSet presAssocID="{7545B838-8581-4F68-AFCB-0C9F438979F5}" presName="cycle" presStyleCnt="0">
        <dgm:presLayoutVars>
          <dgm:chMax val="1"/>
          <dgm:dir/>
          <dgm:animLvl val="ctr"/>
          <dgm:resizeHandles val="exact"/>
        </dgm:presLayoutVars>
      </dgm:prSet>
      <dgm:spPr/>
    </dgm:pt>
    <dgm:pt modelId="{91AD509F-4B14-457B-9AD5-DAC31CFE4781}" type="pres">
      <dgm:prSet presAssocID="{291973A0-70A1-449A-B2B8-2E125FEA8D79}" presName="centerShape" presStyleLbl="node0" presStyleIdx="0" presStyleCnt="1"/>
      <dgm:spPr/>
      <dgm:t>
        <a:bodyPr/>
        <a:lstStyle/>
        <a:p>
          <a:pPr rtl="1"/>
          <a:endParaRPr lang="fa-IR"/>
        </a:p>
      </dgm:t>
    </dgm:pt>
    <dgm:pt modelId="{58CF9626-A2D4-4D74-88D7-4698356F6E46}" type="pres">
      <dgm:prSet presAssocID="{22DE8F52-498E-465D-924C-97FC63ED2C1C}" presName="Name9" presStyleLbl="parChTrans1D2" presStyleIdx="0" presStyleCnt="4"/>
      <dgm:spPr/>
    </dgm:pt>
    <dgm:pt modelId="{B0BA8777-ECC3-45F1-A646-ECBE7C45C77B}" type="pres">
      <dgm:prSet presAssocID="{22DE8F52-498E-465D-924C-97FC63ED2C1C}" presName="connTx" presStyleLbl="parChTrans1D2" presStyleIdx="0" presStyleCnt="4"/>
      <dgm:spPr/>
    </dgm:pt>
    <dgm:pt modelId="{65BFBA71-A6E1-4374-88FB-2576D5AB6FF4}" type="pres">
      <dgm:prSet presAssocID="{147DD295-7379-4067-8E9B-FBB5A39F1834}" presName="node" presStyleLbl="node1" presStyleIdx="0" presStyleCnt="4">
        <dgm:presLayoutVars>
          <dgm:bulletEnabled val="1"/>
        </dgm:presLayoutVars>
      </dgm:prSet>
      <dgm:spPr/>
    </dgm:pt>
    <dgm:pt modelId="{FF05F74D-5330-4090-90A3-CEA26B29B541}" type="pres">
      <dgm:prSet presAssocID="{110C8B47-E28C-4C4F-A675-E80FF43DE23F}" presName="Name9" presStyleLbl="parChTrans1D2" presStyleIdx="1" presStyleCnt="4"/>
      <dgm:spPr/>
    </dgm:pt>
    <dgm:pt modelId="{6C0FE1A2-FF18-460A-BC47-A4758E5EC9E3}" type="pres">
      <dgm:prSet presAssocID="{110C8B47-E28C-4C4F-A675-E80FF43DE23F}" presName="connTx" presStyleLbl="parChTrans1D2" presStyleIdx="1" presStyleCnt="4"/>
      <dgm:spPr/>
    </dgm:pt>
    <dgm:pt modelId="{62EC7636-CF3C-4BFA-96CE-DB9C7FBF10A0}" type="pres">
      <dgm:prSet presAssocID="{25AB7A5B-DD0A-4951-82E2-070E214A80C9}" presName="node" presStyleLbl="node1" presStyleIdx="1" presStyleCnt="4">
        <dgm:presLayoutVars>
          <dgm:bulletEnabled val="1"/>
        </dgm:presLayoutVars>
      </dgm:prSet>
      <dgm:spPr/>
    </dgm:pt>
    <dgm:pt modelId="{A2ACE197-106F-4812-93DB-A7CEC43B6EB4}" type="pres">
      <dgm:prSet presAssocID="{298A25F3-A8B9-4FE9-9EAC-C57D6FCF1393}" presName="Name9" presStyleLbl="parChTrans1D2" presStyleIdx="2" presStyleCnt="4"/>
      <dgm:spPr/>
    </dgm:pt>
    <dgm:pt modelId="{45D36D10-BA6F-4841-A3E6-85EE22A7AA7F}" type="pres">
      <dgm:prSet presAssocID="{298A25F3-A8B9-4FE9-9EAC-C57D6FCF1393}" presName="connTx" presStyleLbl="parChTrans1D2" presStyleIdx="2" presStyleCnt="4"/>
      <dgm:spPr/>
    </dgm:pt>
    <dgm:pt modelId="{10AF3653-7640-4CFE-900E-5F6B6149EC14}" type="pres">
      <dgm:prSet presAssocID="{FF11F364-2B62-4541-86B3-E0780E9A727B}" presName="node" presStyleLbl="node1" presStyleIdx="2" presStyleCnt="4">
        <dgm:presLayoutVars>
          <dgm:bulletEnabled val="1"/>
        </dgm:presLayoutVars>
      </dgm:prSet>
      <dgm:spPr/>
    </dgm:pt>
    <dgm:pt modelId="{6D0C6AE3-364F-4B43-B41D-5FEE3A4EDC71}" type="pres">
      <dgm:prSet presAssocID="{FC215F51-D02A-4564-B14A-385081116190}" presName="Name9" presStyleLbl="parChTrans1D2" presStyleIdx="3" presStyleCnt="4"/>
      <dgm:spPr/>
    </dgm:pt>
    <dgm:pt modelId="{B055B89B-8CE0-4134-98AA-E903B75B461A}" type="pres">
      <dgm:prSet presAssocID="{FC215F51-D02A-4564-B14A-385081116190}" presName="connTx" presStyleLbl="parChTrans1D2" presStyleIdx="3" presStyleCnt="4"/>
      <dgm:spPr/>
    </dgm:pt>
    <dgm:pt modelId="{608AFC4B-DEDC-481B-9042-23669329FEF8}" type="pres">
      <dgm:prSet presAssocID="{1F6E8E99-7143-4DB5-8D45-9EB705E13256}" presName="node" presStyleLbl="node1" presStyleIdx="3" presStyleCnt="4">
        <dgm:presLayoutVars>
          <dgm:bulletEnabled val="1"/>
        </dgm:presLayoutVars>
      </dgm:prSet>
      <dgm:spPr/>
    </dgm:pt>
  </dgm:ptLst>
  <dgm:cxnLst>
    <dgm:cxn modelId="{8EE04D91-8B25-465D-BBE8-6039D762936C}" type="presOf" srcId="{1F6E8E99-7143-4DB5-8D45-9EB705E13256}" destId="{608AFC4B-DEDC-481B-9042-23669329FEF8}" srcOrd="0" destOrd="0" presId="urn:microsoft.com/office/officeart/2005/8/layout/radial1"/>
    <dgm:cxn modelId="{23269FA4-7B15-4466-9FAC-9F8029ED2F1F}" srcId="{291973A0-70A1-449A-B2B8-2E125FEA8D79}" destId="{1F6E8E99-7143-4DB5-8D45-9EB705E13256}" srcOrd="3" destOrd="0" parTransId="{FC215F51-D02A-4564-B14A-385081116190}" sibTransId="{7C39EC53-5BB5-4967-AB38-58438A15BA4B}"/>
    <dgm:cxn modelId="{C5F9C808-C0F1-40D2-935A-7F6E0B8A9D3F}" type="presOf" srcId="{FF11F364-2B62-4541-86B3-E0780E9A727B}" destId="{10AF3653-7640-4CFE-900E-5F6B6149EC14}" srcOrd="0" destOrd="0" presId="urn:microsoft.com/office/officeart/2005/8/layout/radial1"/>
    <dgm:cxn modelId="{88791710-4B08-419B-901C-0F68D5C777BE}" type="presOf" srcId="{147DD295-7379-4067-8E9B-FBB5A39F1834}" destId="{65BFBA71-A6E1-4374-88FB-2576D5AB6FF4}" srcOrd="0" destOrd="0" presId="urn:microsoft.com/office/officeart/2005/8/layout/radial1"/>
    <dgm:cxn modelId="{930EF834-B76D-4CB0-82F6-0F7A56FDA7C4}" type="presOf" srcId="{298A25F3-A8B9-4FE9-9EAC-C57D6FCF1393}" destId="{45D36D10-BA6F-4841-A3E6-85EE22A7AA7F}" srcOrd="1" destOrd="0" presId="urn:microsoft.com/office/officeart/2005/8/layout/radial1"/>
    <dgm:cxn modelId="{526A67BF-7ED0-4F29-9B55-CBCF765304B4}" type="presOf" srcId="{298A25F3-A8B9-4FE9-9EAC-C57D6FCF1393}" destId="{A2ACE197-106F-4812-93DB-A7CEC43B6EB4}" srcOrd="0" destOrd="0" presId="urn:microsoft.com/office/officeart/2005/8/layout/radial1"/>
    <dgm:cxn modelId="{B2A23A6B-364E-419B-9E2A-61175C6A4668}" type="presOf" srcId="{22DE8F52-498E-465D-924C-97FC63ED2C1C}" destId="{58CF9626-A2D4-4D74-88D7-4698356F6E46}" srcOrd="0" destOrd="0" presId="urn:microsoft.com/office/officeart/2005/8/layout/radial1"/>
    <dgm:cxn modelId="{5BD6C643-BFC4-4180-9BEA-DCBD6E6DDEEF}" type="presOf" srcId="{110C8B47-E28C-4C4F-A675-E80FF43DE23F}" destId="{FF05F74D-5330-4090-90A3-CEA26B29B541}" srcOrd="0" destOrd="0" presId="urn:microsoft.com/office/officeart/2005/8/layout/radial1"/>
    <dgm:cxn modelId="{C4F98E29-2248-4378-BBCC-542976B61754}" srcId="{291973A0-70A1-449A-B2B8-2E125FEA8D79}" destId="{147DD295-7379-4067-8E9B-FBB5A39F1834}" srcOrd="0" destOrd="0" parTransId="{22DE8F52-498E-465D-924C-97FC63ED2C1C}" sibTransId="{40CD621E-D8CF-4CC5-AF9E-FC029688F762}"/>
    <dgm:cxn modelId="{A3C3B436-1F1B-440B-9D67-EB6E761E0625}" type="presOf" srcId="{FC215F51-D02A-4564-B14A-385081116190}" destId="{6D0C6AE3-364F-4B43-B41D-5FEE3A4EDC71}" srcOrd="0" destOrd="0" presId="urn:microsoft.com/office/officeart/2005/8/layout/radial1"/>
    <dgm:cxn modelId="{89C424AB-979F-46D5-9825-C8C523B0C8F0}" type="presOf" srcId="{110C8B47-E28C-4C4F-A675-E80FF43DE23F}" destId="{6C0FE1A2-FF18-460A-BC47-A4758E5EC9E3}" srcOrd="1" destOrd="0" presId="urn:microsoft.com/office/officeart/2005/8/layout/radial1"/>
    <dgm:cxn modelId="{AF6F186B-19B9-46DB-8AE7-319261C6A405}" srcId="{291973A0-70A1-449A-B2B8-2E125FEA8D79}" destId="{25AB7A5B-DD0A-4951-82E2-070E214A80C9}" srcOrd="1" destOrd="0" parTransId="{110C8B47-E28C-4C4F-A675-E80FF43DE23F}" sibTransId="{7ABD76B2-9F85-4E61-8F04-E4E827A9200C}"/>
    <dgm:cxn modelId="{5F6D2EB2-9EF5-4001-8A85-D3AC7DC2E6D6}" type="presOf" srcId="{7545B838-8581-4F68-AFCB-0C9F438979F5}" destId="{8962D386-11EE-42F4-B8F0-947857DFC53C}" srcOrd="0" destOrd="0" presId="urn:microsoft.com/office/officeart/2005/8/layout/radial1"/>
    <dgm:cxn modelId="{80440544-7F23-4D9D-AFB1-5AB2C40AA42C}" type="presOf" srcId="{22DE8F52-498E-465D-924C-97FC63ED2C1C}" destId="{B0BA8777-ECC3-45F1-A646-ECBE7C45C77B}" srcOrd="1" destOrd="0" presId="urn:microsoft.com/office/officeart/2005/8/layout/radial1"/>
    <dgm:cxn modelId="{37266083-397E-483C-8D12-700A30B9A02B}" type="presOf" srcId="{25AB7A5B-DD0A-4951-82E2-070E214A80C9}" destId="{62EC7636-CF3C-4BFA-96CE-DB9C7FBF10A0}" srcOrd="0" destOrd="0" presId="urn:microsoft.com/office/officeart/2005/8/layout/radial1"/>
    <dgm:cxn modelId="{FB6A8361-B8E7-49CE-890D-936642891AE9}" srcId="{291973A0-70A1-449A-B2B8-2E125FEA8D79}" destId="{FF11F364-2B62-4541-86B3-E0780E9A727B}" srcOrd="2" destOrd="0" parTransId="{298A25F3-A8B9-4FE9-9EAC-C57D6FCF1393}" sibTransId="{74C9984B-7E62-45D5-89BD-713C0529FCE4}"/>
    <dgm:cxn modelId="{A05B1D60-DAA6-4D54-8CE7-60E2E0C23DD0}" type="presOf" srcId="{FC215F51-D02A-4564-B14A-385081116190}" destId="{B055B89B-8CE0-4134-98AA-E903B75B461A}" srcOrd="1" destOrd="0" presId="urn:microsoft.com/office/officeart/2005/8/layout/radial1"/>
    <dgm:cxn modelId="{D68BDD65-B149-439B-8ABA-9EAF47E64914}" type="presOf" srcId="{291973A0-70A1-449A-B2B8-2E125FEA8D79}" destId="{91AD509F-4B14-457B-9AD5-DAC31CFE4781}" srcOrd="0" destOrd="0" presId="urn:microsoft.com/office/officeart/2005/8/layout/radial1"/>
    <dgm:cxn modelId="{71DDFD06-A0AB-49B1-8B7D-F31815C7A8BF}" srcId="{7545B838-8581-4F68-AFCB-0C9F438979F5}" destId="{291973A0-70A1-449A-B2B8-2E125FEA8D79}" srcOrd="0" destOrd="0" parTransId="{28BCAEEE-A4F3-4098-A3D8-0B6E0123D318}" sibTransId="{13CA7609-32D2-4F2C-930F-B9D8E0E15234}"/>
    <dgm:cxn modelId="{8ECE6446-5B16-4B1F-A8B9-0AE1B58E3FA0}" type="presParOf" srcId="{8962D386-11EE-42F4-B8F0-947857DFC53C}" destId="{91AD509F-4B14-457B-9AD5-DAC31CFE4781}" srcOrd="0" destOrd="0" presId="urn:microsoft.com/office/officeart/2005/8/layout/radial1"/>
    <dgm:cxn modelId="{123ADA34-7467-4429-8A6C-5C409B10C9EC}" type="presParOf" srcId="{8962D386-11EE-42F4-B8F0-947857DFC53C}" destId="{58CF9626-A2D4-4D74-88D7-4698356F6E46}" srcOrd="1" destOrd="0" presId="urn:microsoft.com/office/officeart/2005/8/layout/radial1"/>
    <dgm:cxn modelId="{200001E4-0D30-4010-AE12-497E13F3D425}" type="presParOf" srcId="{58CF9626-A2D4-4D74-88D7-4698356F6E46}" destId="{B0BA8777-ECC3-45F1-A646-ECBE7C45C77B}" srcOrd="0" destOrd="0" presId="urn:microsoft.com/office/officeart/2005/8/layout/radial1"/>
    <dgm:cxn modelId="{F74FB8CB-9E61-4A22-AC50-8C2313FCBD05}" type="presParOf" srcId="{8962D386-11EE-42F4-B8F0-947857DFC53C}" destId="{65BFBA71-A6E1-4374-88FB-2576D5AB6FF4}" srcOrd="2" destOrd="0" presId="urn:microsoft.com/office/officeart/2005/8/layout/radial1"/>
    <dgm:cxn modelId="{765A917B-B58D-4CBF-8DD2-47FD9C59F157}" type="presParOf" srcId="{8962D386-11EE-42F4-B8F0-947857DFC53C}" destId="{FF05F74D-5330-4090-90A3-CEA26B29B541}" srcOrd="3" destOrd="0" presId="urn:microsoft.com/office/officeart/2005/8/layout/radial1"/>
    <dgm:cxn modelId="{7E76DA3A-D664-4B4E-8B4F-D64E547FEFB6}" type="presParOf" srcId="{FF05F74D-5330-4090-90A3-CEA26B29B541}" destId="{6C0FE1A2-FF18-460A-BC47-A4758E5EC9E3}" srcOrd="0" destOrd="0" presId="urn:microsoft.com/office/officeart/2005/8/layout/radial1"/>
    <dgm:cxn modelId="{B5E66FD6-0AD2-427E-ACC1-DF67243B1C3D}" type="presParOf" srcId="{8962D386-11EE-42F4-B8F0-947857DFC53C}" destId="{62EC7636-CF3C-4BFA-96CE-DB9C7FBF10A0}" srcOrd="4" destOrd="0" presId="urn:microsoft.com/office/officeart/2005/8/layout/radial1"/>
    <dgm:cxn modelId="{6A95D26B-8138-4EE3-90C7-64F762F89284}" type="presParOf" srcId="{8962D386-11EE-42F4-B8F0-947857DFC53C}" destId="{A2ACE197-106F-4812-93DB-A7CEC43B6EB4}" srcOrd="5" destOrd="0" presId="urn:microsoft.com/office/officeart/2005/8/layout/radial1"/>
    <dgm:cxn modelId="{F6CD5AC4-674B-4A76-9D77-7182D77DF95F}" type="presParOf" srcId="{A2ACE197-106F-4812-93DB-A7CEC43B6EB4}" destId="{45D36D10-BA6F-4841-A3E6-85EE22A7AA7F}" srcOrd="0" destOrd="0" presId="urn:microsoft.com/office/officeart/2005/8/layout/radial1"/>
    <dgm:cxn modelId="{A3DE326A-313F-475F-8743-7C7F9D59887C}" type="presParOf" srcId="{8962D386-11EE-42F4-B8F0-947857DFC53C}" destId="{10AF3653-7640-4CFE-900E-5F6B6149EC14}" srcOrd="6" destOrd="0" presId="urn:microsoft.com/office/officeart/2005/8/layout/radial1"/>
    <dgm:cxn modelId="{36DA5ACD-820C-4937-9C2B-D21AA00F36BE}" type="presParOf" srcId="{8962D386-11EE-42F4-B8F0-947857DFC53C}" destId="{6D0C6AE3-364F-4B43-B41D-5FEE3A4EDC71}" srcOrd="7" destOrd="0" presId="urn:microsoft.com/office/officeart/2005/8/layout/radial1"/>
    <dgm:cxn modelId="{E896AEA3-A3CD-4246-89F0-4DB525690CE1}" type="presParOf" srcId="{6D0C6AE3-364F-4B43-B41D-5FEE3A4EDC71}" destId="{B055B89B-8CE0-4134-98AA-E903B75B461A}" srcOrd="0" destOrd="0" presId="urn:microsoft.com/office/officeart/2005/8/layout/radial1"/>
    <dgm:cxn modelId="{7E4734E6-EA79-4B12-8354-5D88DBB1EACA}" type="presParOf" srcId="{8962D386-11EE-42F4-B8F0-947857DFC53C}" destId="{608AFC4B-DEDC-481B-9042-23669329FEF8}" srcOrd="8" destOrd="0" presId="urn:microsoft.com/office/officeart/2005/8/layout/radial1"/>
  </dgm:cxnLst>
  <dgm:bg/>
  <dgm:whole/>
</dgm:dataModel>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5/16/2016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a:spLocks/>
          </p:cNvSpPr>
          <p:nvPr/>
        </p:nvSpPr>
        <p:spPr bwMode="ltGray">
          <a:xfrm>
            <a:off x="4702969" y="1381919"/>
            <a:ext cx="3630612" cy="3289300"/>
          </a:xfrm>
          <a:custGeom>
            <a:avLst/>
            <a:gdLst>
              <a:gd name="T0" fmla="*/ 2282 w 2287"/>
              <a:gd name="T1" fmla="*/ 5 h 2072"/>
              <a:gd name="T2" fmla="*/ 2197 w 2287"/>
              <a:gd name="T3" fmla="*/ 203 h 2072"/>
              <a:gd name="T4" fmla="*/ 2027 w 2287"/>
              <a:gd name="T5" fmla="*/ 430 h 2072"/>
              <a:gd name="T6" fmla="*/ 1602 w 2287"/>
              <a:gd name="T7" fmla="*/ 714 h 2072"/>
              <a:gd name="T8" fmla="*/ 1063 w 2287"/>
              <a:gd name="T9" fmla="*/ 855 h 2072"/>
              <a:gd name="T10" fmla="*/ 638 w 2287"/>
              <a:gd name="T11" fmla="*/ 884 h 2072"/>
              <a:gd name="T12" fmla="*/ 382 w 2287"/>
              <a:gd name="T13" fmla="*/ 855 h 2072"/>
              <a:gd name="T14" fmla="*/ 326 w 2287"/>
              <a:gd name="T15" fmla="*/ 799 h 2072"/>
              <a:gd name="T16" fmla="*/ 269 w 2287"/>
              <a:gd name="T17" fmla="*/ 855 h 2072"/>
              <a:gd name="T18" fmla="*/ 156 w 2287"/>
              <a:gd name="T19" fmla="*/ 941 h 2072"/>
              <a:gd name="T20" fmla="*/ 71 w 2287"/>
              <a:gd name="T21" fmla="*/ 1082 h 2072"/>
              <a:gd name="T22" fmla="*/ 14 w 2287"/>
              <a:gd name="T23" fmla="*/ 1281 h 2072"/>
              <a:gd name="T24" fmla="*/ 3 w 2287"/>
              <a:gd name="T25" fmla="*/ 1516 h 2072"/>
              <a:gd name="T26" fmla="*/ 7 w 2287"/>
              <a:gd name="T27" fmla="*/ 2064 h 2072"/>
              <a:gd name="T28" fmla="*/ 42 w 2287"/>
              <a:gd name="T29" fmla="*/ 1564 h 2072"/>
              <a:gd name="T30" fmla="*/ 71 w 2287"/>
              <a:gd name="T31" fmla="*/ 1281 h 2072"/>
              <a:gd name="T32" fmla="*/ 99 w 2287"/>
              <a:gd name="T33" fmla="*/ 1111 h 2072"/>
              <a:gd name="T34" fmla="*/ 156 w 2287"/>
              <a:gd name="T35" fmla="*/ 1054 h 2072"/>
              <a:gd name="T36" fmla="*/ 241 w 2287"/>
              <a:gd name="T37" fmla="*/ 1026 h 2072"/>
              <a:gd name="T38" fmla="*/ 326 w 2287"/>
              <a:gd name="T39" fmla="*/ 1054 h 2072"/>
              <a:gd name="T40" fmla="*/ 354 w 2287"/>
              <a:gd name="T41" fmla="*/ 1082 h 2072"/>
              <a:gd name="T42" fmla="*/ 411 w 2287"/>
              <a:gd name="T43" fmla="*/ 1026 h 2072"/>
              <a:gd name="T44" fmla="*/ 524 w 2287"/>
              <a:gd name="T45" fmla="*/ 1054 h 2072"/>
              <a:gd name="T46" fmla="*/ 864 w 2287"/>
              <a:gd name="T47" fmla="*/ 1054 h 2072"/>
              <a:gd name="T48" fmla="*/ 1176 w 2287"/>
              <a:gd name="T49" fmla="*/ 997 h 2072"/>
              <a:gd name="T50" fmla="*/ 1630 w 2287"/>
              <a:gd name="T51" fmla="*/ 827 h 2072"/>
              <a:gd name="T52" fmla="*/ 1861 w 2287"/>
              <a:gd name="T53" fmla="*/ 677 h 2072"/>
              <a:gd name="T54" fmla="*/ 2027 w 2287"/>
              <a:gd name="T55" fmla="*/ 544 h 2072"/>
              <a:gd name="T56" fmla="*/ 2140 w 2287"/>
              <a:gd name="T57" fmla="*/ 402 h 2072"/>
              <a:gd name="T58" fmla="*/ 2225 w 2287"/>
              <a:gd name="T59" fmla="*/ 232 h 2072"/>
              <a:gd name="T60" fmla="*/ 2282 w 2287"/>
              <a:gd name="T61" fmla="*/ 5 h 207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2287"/>
              <a:gd name="T94" fmla="*/ 0 h 2072"/>
              <a:gd name="T95" fmla="*/ 2287 w 2287"/>
              <a:gd name="T96" fmla="*/ 2072 h 2072"/>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2287" h="2072">
                <a:moveTo>
                  <a:pt x="2282" y="5"/>
                </a:moveTo>
                <a:cubicBezTo>
                  <a:pt x="2277" y="0"/>
                  <a:pt x="2239" y="132"/>
                  <a:pt x="2197" y="203"/>
                </a:cubicBezTo>
                <a:cubicBezTo>
                  <a:pt x="2155" y="274"/>
                  <a:pt x="2126" y="345"/>
                  <a:pt x="2027" y="430"/>
                </a:cubicBezTo>
                <a:cubicBezTo>
                  <a:pt x="1928" y="515"/>
                  <a:pt x="1762" y="643"/>
                  <a:pt x="1602" y="714"/>
                </a:cubicBezTo>
                <a:cubicBezTo>
                  <a:pt x="1442" y="785"/>
                  <a:pt x="1224" y="827"/>
                  <a:pt x="1063" y="855"/>
                </a:cubicBezTo>
                <a:cubicBezTo>
                  <a:pt x="902" y="883"/>
                  <a:pt x="751" y="884"/>
                  <a:pt x="638" y="884"/>
                </a:cubicBezTo>
                <a:cubicBezTo>
                  <a:pt x="525" y="884"/>
                  <a:pt x="434" y="869"/>
                  <a:pt x="382" y="855"/>
                </a:cubicBezTo>
                <a:cubicBezTo>
                  <a:pt x="330" y="841"/>
                  <a:pt x="345" y="799"/>
                  <a:pt x="326" y="799"/>
                </a:cubicBezTo>
                <a:cubicBezTo>
                  <a:pt x="307" y="799"/>
                  <a:pt x="297" y="831"/>
                  <a:pt x="269" y="855"/>
                </a:cubicBezTo>
                <a:cubicBezTo>
                  <a:pt x="241" y="879"/>
                  <a:pt x="189" y="903"/>
                  <a:pt x="156" y="941"/>
                </a:cubicBezTo>
                <a:cubicBezTo>
                  <a:pt x="123" y="979"/>
                  <a:pt x="95" y="1025"/>
                  <a:pt x="71" y="1082"/>
                </a:cubicBezTo>
                <a:cubicBezTo>
                  <a:pt x="47" y="1139"/>
                  <a:pt x="25" y="1209"/>
                  <a:pt x="14" y="1281"/>
                </a:cubicBezTo>
                <a:cubicBezTo>
                  <a:pt x="3" y="1353"/>
                  <a:pt x="4" y="1386"/>
                  <a:pt x="3" y="1516"/>
                </a:cubicBezTo>
                <a:cubicBezTo>
                  <a:pt x="2" y="1646"/>
                  <a:pt x="0" y="2056"/>
                  <a:pt x="7" y="2064"/>
                </a:cubicBezTo>
                <a:cubicBezTo>
                  <a:pt x="14" y="2072"/>
                  <a:pt x="31" y="1694"/>
                  <a:pt x="42" y="1564"/>
                </a:cubicBezTo>
                <a:cubicBezTo>
                  <a:pt x="53" y="1434"/>
                  <a:pt x="62" y="1356"/>
                  <a:pt x="71" y="1281"/>
                </a:cubicBezTo>
                <a:cubicBezTo>
                  <a:pt x="80" y="1206"/>
                  <a:pt x="85" y="1149"/>
                  <a:pt x="99" y="1111"/>
                </a:cubicBezTo>
                <a:cubicBezTo>
                  <a:pt x="113" y="1073"/>
                  <a:pt x="132" y="1068"/>
                  <a:pt x="156" y="1054"/>
                </a:cubicBezTo>
                <a:cubicBezTo>
                  <a:pt x="180" y="1040"/>
                  <a:pt x="213" y="1026"/>
                  <a:pt x="241" y="1026"/>
                </a:cubicBezTo>
                <a:cubicBezTo>
                  <a:pt x="269" y="1026"/>
                  <a:pt x="307" y="1045"/>
                  <a:pt x="326" y="1054"/>
                </a:cubicBezTo>
                <a:cubicBezTo>
                  <a:pt x="345" y="1063"/>
                  <a:pt x="340" y="1087"/>
                  <a:pt x="354" y="1082"/>
                </a:cubicBezTo>
                <a:cubicBezTo>
                  <a:pt x="368" y="1077"/>
                  <a:pt x="383" y="1031"/>
                  <a:pt x="411" y="1026"/>
                </a:cubicBezTo>
                <a:cubicBezTo>
                  <a:pt x="439" y="1021"/>
                  <a:pt x="449" y="1049"/>
                  <a:pt x="524" y="1054"/>
                </a:cubicBezTo>
                <a:cubicBezTo>
                  <a:pt x="599" y="1059"/>
                  <a:pt x="755" y="1064"/>
                  <a:pt x="864" y="1054"/>
                </a:cubicBezTo>
                <a:cubicBezTo>
                  <a:pt x="973" y="1044"/>
                  <a:pt x="1048" y="1035"/>
                  <a:pt x="1176" y="997"/>
                </a:cubicBezTo>
                <a:cubicBezTo>
                  <a:pt x="1304" y="959"/>
                  <a:pt x="1516" y="880"/>
                  <a:pt x="1630" y="827"/>
                </a:cubicBezTo>
                <a:cubicBezTo>
                  <a:pt x="1744" y="774"/>
                  <a:pt x="1795" y="724"/>
                  <a:pt x="1861" y="677"/>
                </a:cubicBezTo>
                <a:cubicBezTo>
                  <a:pt x="1927" y="630"/>
                  <a:pt x="1981" y="590"/>
                  <a:pt x="2027" y="544"/>
                </a:cubicBezTo>
                <a:cubicBezTo>
                  <a:pt x="2073" y="498"/>
                  <a:pt x="2107" y="454"/>
                  <a:pt x="2140" y="402"/>
                </a:cubicBezTo>
                <a:cubicBezTo>
                  <a:pt x="2173" y="350"/>
                  <a:pt x="2201" y="298"/>
                  <a:pt x="2225" y="232"/>
                </a:cubicBezTo>
                <a:cubicBezTo>
                  <a:pt x="2249" y="166"/>
                  <a:pt x="2287" y="10"/>
                  <a:pt x="2282" y="5"/>
                </a:cubicBezTo>
                <a:close/>
              </a:path>
            </a:pathLst>
          </a:custGeom>
          <a:solidFill>
            <a:schemeClr val="tx1"/>
          </a:solidFill>
          <a:ln w="12700">
            <a:noFill/>
            <a:round/>
            <a:headEnd/>
            <a:tailEnd/>
          </a:ln>
          <a:effectLst>
            <a:prstShdw prst="shdw13" dist="53882" dir="13500000">
              <a:srgbClr val="808080">
                <a:alpha val="50000"/>
              </a:srgbClr>
            </a:prst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5" name="Freeform 4"/>
          <p:cNvSpPr>
            <a:spLocks/>
          </p:cNvSpPr>
          <p:nvPr/>
        </p:nvSpPr>
        <p:spPr bwMode="ltGray">
          <a:xfrm>
            <a:off x="7516019" y="2672557"/>
            <a:ext cx="284162" cy="352425"/>
          </a:xfrm>
          <a:custGeom>
            <a:avLst/>
            <a:gdLst>
              <a:gd name="T0" fmla="*/ 56 w 179"/>
              <a:gd name="T1" fmla="*/ 14 h 222"/>
              <a:gd name="T2" fmla="*/ 0 w 179"/>
              <a:gd name="T3" fmla="*/ 156 h 222"/>
              <a:gd name="T4" fmla="*/ 56 w 179"/>
              <a:gd name="T5" fmla="*/ 184 h 222"/>
              <a:gd name="T6" fmla="*/ 85 w 179"/>
              <a:gd name="T7" fmla="*/ 213 h 222"/>
              <a:gd name="T8" fmla="*/ 170 w 179"/>
              <a:gd name="T9" fmla="*/ 128 h 222"/>
              <a:gd name="T10" fmla="*/ 141 w 179"/>
              <a:gd name="T11" fmla="*/ 71 h 222"/>
              <a:gd name="T12" fmla="*/ 56 w 179"/>
              <a:gd name="T13" fmla="*/ 14 h 222"/>
              <a:gd name="T14" fmla="*/ 0 60000 65536"/>
              <a:gd name="T15" fmla="*/ 0 60000 65536"/>
              <a:gd name="T16" fmla="*/ 0 60000 65536"/>
              <a:gd name="T17" fmla="*/ 0 60000 65536"/>
              <a:gd name="T18" fmla="*/ 0 60000 65536"/>
              <a:gd name="T19" fmla="*/ 0 60000 65536"/>
              <a:gd name="T20" fmla="*/ 0 60000 65536"/>
              <a:gd name="T21" fmla="*/ 0 w 179"/>
              <a:gd name="T22" fmla="*/ 0 h 222"/>
              <a:gd name="T23" fmla="*/ 179 w 179"/>
              <a:gd name="T24" fmla="*/ 222 h 2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9" h="222">
                <a:moveTo>
                  <a:pt x="56" y="14"/>
                </a:moveTo>
                <a:cubicBezTo>
                  <a:pt x="33" y="28"/>
                  <a:pt x="0" y="128"/>
                  <a:pt x="0" y="156"/>
                </a:cubicBezTo>
                <a:cubicBezTo>
                  <a:pt x="0" y="184"/>
                  <a:pt x="42" y="175"/>
                  <a:pt x="56" y="184"/>
                </a:cubicBezTo>
                <a:cubicBezTo>
                  <a:pt x="70" y="193"/>
                  <a:pt x="66" y="222"/>
                  <a:pt x="85" y="213"/>
                </a:cubicBezTo>
                <a:cubicBezTo>
                  <a:pt x="104" y="204"/>
                  <a:pt x="161" y="152"/>
                  <a:pt x="170" y="128"/>
                </a:cubicBezTo>
                <a:cubicBezTo>
                  <a:pt x="179" y="104"/>
                  <a:pt x="155" y="90"/>
                  <a:pt x="141" y="71"/>
                </a:cubicBezTo>
                <a:cubicBezTo>
                  <a:pt x="127" y="52"/>
                  <a:pt x="79" y="0"/>
                  <a:pt x="56" y="14"/>
                </a:cubicBezTo>
                <a:close/>
              </a:path>
            </a:pathLst>
          </a:custGeom>
          <a:solidFill>
            <a:schemeClr val="tx1"/>
          </a:solidFill>
          <a:ln w="12700">
            <a:noFill/>
            <a:round/>
            <a:headEnd/>
            <a:tailEnd/>
          </a:ln>
          <a:effectLst>
            <a:prstShdw prst="shdw13" dist="53882" dir="13500000">
              <a:srgbClr val="808080">
                <a:alpha val="50000"/>
              </a:srgbClr>
            </a:prst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6" name="Freeform 5"/>
          <p:cNvSpPr>
            <a:spLocks/>
          </p:cNvSpPr>
          <p:nvPr/>
        </p:nvSpPr>
        <p:spPr bwMode="ltGray">
          <a:xfrm>
            <a:off x="3186906" y="865982"/>
            <a:ext cx="3162300" cy="2762250"/>
          </a:xfrm>
          <a:custGeom>
            <a:avLst/>
            <a:gdLst>
              <a:gd name="T0" fmla="*/ 1906 w 1992"/>
              <a:gd name="T1" fmla="*/ 205 h 1740"/>
              <a:gd name="T2" fmla="*/ 1990 w 1992"/>
              <a:gd name="T3" fmla="*/ 18 h 1740"/>
              <a:gd name="T4" fmla="*/ 1970 w 1992"/>
              <a:gd name="T5" fmla="*/ 357 h 1740"/>
              <a:gd name="T6" fmla="*/ 1948 w 1992"/>
              <a:gd name="T7" fmla="*/ 751 h 1740"/>
              <a:gd name="T8" fmla="*/ 1860 w 1992"/>
              <a:gd name="T9" fmla="*/ 961 h 1740"/>
              <a:gd name="T10" fmla="*/ 1734 w 1992"/>
              <a:gd name="T11" fmla="*/ 1095 h 1740"/>
              <a:gd name="T12" fmla="*/ 1570 w 1992"/>
              <a:gd name="T13" fmla="*/ 1057 h 1740"/>
              <a:gd name="T14" fmla="*/ 1498 w 1992"/>
              <a:gd name="T15" fmla="*/ 934 h 1740"/>
              <a:gd name="T16" fmla="*/ 1569 w 1992"/>
              <a:gd name="T17" fmla="*/ 656 h 1740"/>
              <a:gd name="T18" fmla="*/ 1791 w 1992"/>
              <a:gd name="T19" fmla="*/ 443 h 1740"/>
              <a:gd name="T20" fmla="*/ 1847 w 1992"/>
              <a:gd name="T21" fmla="*/ 548 h 1740"/>
              <a:gd name="T22" fmla="*/ 1819 w 1992"/>
              <a:gd name="T23" fmla="*/ 784 h 1740"/>
              <a:gd name="T24" fmla="*/ 1698 w 1992"/>
              <a:gd name="T25" fmla="*/ 1001 h 1740"/>
              <a:gd name="T26" fmla="*/ 1593 w 1992"/>
              <a:gd name="T27" fmla="*/ 982 h 1740"/>
              <a:gd name="T28" fmla="*/ 1479 w 1992"/>
              <a:gd name="T29" fmla="*/ 1095 h 1740"/>
              <a:gd name="T30" fmla="*/ 1366 w 1992"/>
              <a:gd name="T31" fmla="*/ 1067 h 1740"/>
              <a:gd name="T32" fmla="*/ 1182 w 1992"/>
              <a:gd name="T33" fmla="*/ 1085 h 1740"/>
              <a:gd name="T34" fmla="*/ 1034 w 1992"/>
              <a:gd name="T35" fmla="*/ 1217 h 1740"/>
              <a:gd name="T36" fmla="*/ 824 w 1992"/>
              <a:gd name="T37" fmla="*/ 1469 h 1740"/>
              <a:gd name="T38" fmla="*/ 544 w 1992"/>
              <a:gd name="T39" fmla="*/ 1691 h 1740"/>
              <a:gd name="T40" fmla="*/ 118 w 1992"/>
              <a:gd name="T41" fmla="*/ 1691 h 1740"/>
              <a:gd name="T42" fmla="*/ 5 w 1992"/>
              <a:gd name="T43" fmla="*/ 1407 h 1740"/>
              <a:gd name="T44" fmla="*/ 90 w 1992"/>
              <a:gd name="T45" fmla="*/ 1237 h 1740"/>
              <a:gd name="T46" fmla="*/ 33 w 1992"/>
              <a:gd name="T47" fmla="*/ 1464 h 1740"/>
              <a:gd name="T48" fmla="*/ 214 w 1992"/>
              <a:gd name="T49" fmla="*/ 1673 h 1740"/>
              <a:gd name="T50" fmla="*/ 394 w 1992"/>
              <a:gd name="T51" fmla="*/ 1693 h 1740"/>
              <a:gd name="T52" fmla="*/ 595 w 1992"/>
              <a:gd name="T53" fmla="*/ 1609 h 1740"/>
              <a:gd name="T54" fmla="*/ 790 w 1992"/>
              <a:gd name="T55" fmla="*/ 1435 h 1740"/>
              <a:gd name="T56" fmla="*/ 1054 w 1992"/>
              <a:gd name="T57" fmla="*/ 1095 h 1740"/>
              <a:gd name="T58" fmla="*/ 1234 w 1992"/>
              <a:gd name="T59" fmla="*/ 945 h 1740"/>
              <a:gd name="T60" fmla="*/ 1394 w 1992"/>
              <a:gd name="T61" fmla="*/ 913 h 1740"/>
              <a:gd name="T62" fmla="*/ 1564 w 1992"/>
              <a:gd name="T63" fmla="*/ 954 h 1740"/>
              <a:gd name="T64" fmla="*/ 1621 w 1992"/>
              <a:gd name="T65" fmla="*/ 840 h 1740"/>
              <a:gd name="T66" fmla="*/ 1678 w 1992"/>
              <a:gd name="T67" fmla="*/ 840 h 1740"/>
              <a:gd name="T68" fmla="*/ 1779 w 1992"/>
              <a:gd name="T69" fmla="*/ 805 h 1740"/>
              <a:gd name="T70" fmla="*/ 1794 w 1992"/>
              <a:gd name="T71" fmla="*/ 573 h 1740"/>
              <a:gd name="T72" fmla="*/ 1746 w 1992"/>
              <a:gd name="T73" fmla="*/ 505 h 1740"/>
              <a:gd name="T74" fmla="*/ 1536 w 1992"/>
              <a:gd name="T75" fmla="*/ 840 h 1740"/>
              <a:gd name="T76" fmla="*/ 1649 w 1992"/>
              <a:gd name="T77" fmla="*/ 1067 h 1740"/>
              <a:gd name="T78" fmla="*/ 1888 w 1992"/>
              <a:gd name="T79" fmla="*/ 819 h 1740"/>
              <a:gd name="T80" fmla="*/ 1922 w 1992"/>
              <a:gd name="T81" fmla="*/ 381 h 1740"/>
              <a:gd name="T82" fmla="*/ 1938 w 1992"/>
              <a:gd name="T83" fmla="*/ 213 h 1740"/>
              <a:gd name="T84" fmla="*/ 1848 w 1992"/>
              <a:gd name="T85" fmla="*/ 358 h 1740"/>
              <a:gd name="T86" fmla="*/ 1763 w 1992"/>
              <a:gd name="T87" fmla="*/ 358 h 174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992"/>
              <a:gd name="T133" fmla="*/ 0 h 1740"/>
              <a:gd name="T134" fmla="*/ 1992 w 1992"/>
              <a:gd name="T135" fmla="*/ 1740 h 1740"/>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992" h="1740">
                <a:moveTo>
                  <a:pt x="1763" y="358"/>
                </a:moveTo>
                <a:cubicBezTo>
                  <a:pt x="1782" y="337"/>
                  <a:pt x="1873" y="252"/>
                  <a:pt x="1906" y="205"/>
                </a:cubicBezTo>
                <a:cubicBezTo>
                  <a:pt x="1939" y="158"/>
                  <a:pt x="1947" y="106"/>
                  <a:pt x="1961" y="75"/>
                </a:cubicBezTo>
                <a:cubicBezTo>
                  <a:pt x="1975" y="44"/>
                  <a:pt x="1988" y="0"/>
                  <a:pt x="1990" y="18"/>
                </a:cubicBezTo>
                <a:cubicBezTo>
                  <a:pt x="1992" y="36"/>
                  <a:pt x="1973" y="125"/>
                  <a:pt x="1970" y="181"/>
                </a:cubicBezTo>
                <a:cubicBezTo>
                  <a:pt x="1967" y="237"/>
                  <a:pt x="1971" y="300"/>
                  <a:pt x="1970" y="357"/>
                </a:cubicBezTo>
                <a:cubicBezTo>
                  <a:pt x="1969" y="414"/>
                  <a:pt x="1966" y="455"/>
                  <a:pt x="1962" y="521"/>
                </a:cubicBezTo>
                <a:cubicBezTo>
                  <a:pt x="1958" y="587"/>
                  <a:pt x="1958" y="688"/>
                  <a:pt x="1948" y="751"/>
                </a:cubicBezTo>
                <a:cubicBezTo>
                  <a:pt x="1938" y="814"/>
                  <a:pt x="1919" y="862"/>
                  <a:pt x="1904" y="897"/>
                </a:cubicBezTo>
                <a:cubicBezTo>
                  <a:pt x="1889" y="932"/>
                  <a:pt x="1874" y="942"/>
                  <a:pt x="1860" y="961"/>
                </a:cubicBezTo>
                <a:cubicBezTo>
                  <a:pt x="1846" y="980"/>
                  <a:pt x="1840" y="988"/>
                  <a:pt x="1819" y="1010"/>
                </a:cubicBezTo>
                <a:cubicBezTo>
                  <a:pt x="1798" y="1032"/>
                  <a:pt x="1767" y="1081"/>
                  <a:pt x="1734" y="1095"/>
                </a:cubicBezTo>
                <a:cubicBezTo>
                  <a:pt x="1701" y="1109"/>
                  <a:pt x="1648" y="1101"/>
                  <a:pt x="1621" y="1095"/>
                </a:cubicBezTo>
                <a:cubicBezTo>
                  <a:pt x="1594" y="1089"/>
                  <a:pt x="1585" y="1071"/>
                  <a:pt x="1570" y="1057"/>
                </a:cubicBezTo>
                <a:cubicBezTo>
                  <a:pt x="1555" y="1043"/>
                  <a:pt x="1542" y="1033"/>
                  <a:pt x="1530" y="1013"/>
                </a:cubicBezTo>
                <a:cubicBezTo>
                  <a:pt x="1518" y="993"/>
                  <a:pt x="1503" y="960"/>
                  <a:pt x="1498" y="934"/>
                </a:cubicBezTo>
                <a:cubicBezTo>
                  <a:pt x="1493" y="908"/>
                  <a:pt x="1489" y="905"/>
                  <a:pt x="1501" y="859"/>
                </a:cubicBezTo>
                <a:cubicBezTo>
                  <a:pt x="1513" y="813"/>
                  <a:pt x="1540" y="714"/>
                  <a:pt x="1569" y="656"/>
                </a:cubicBezTo>
                <a:cubicBezTo>
                  <a:pt x="1598" y="598"/>
                  <a:pt x="1641" y="545"/>
                  <a:pt x="1678" y="509"/>
                </a:cubicBezTo>
                <a:cubicBezTo>
                  <a:pt x="1715" y="473"/>
                  <a:pt x="1763" y="459"/>
                  <a:pt x="1791" y="443"/>
                </a:cubicBezTo>
                <a:cubicBezTo>
                  <a:pt x="1819" y="427"/>
                  <a:pt x="1839" y="398"/>
                  <a:pt x="1848" y="415"/>
                </a:cubicBezTo>
                <a:cubicBezTo>
                  <a:pt x="1857" y="432"/>
                  <a:pt x="1847" y="515"/>
                  <a:pt x="1847" y="548"/>
                </a:cubicBezTo>
                <a:cubicBezTo>
                  <a:pt x="1847" y="581"/>
                  <a:pt x="1853" y="574"/>
                  <a:pt x="1848" y="613"/>
                </a:cubicBezTo>
                <a:cubicBezTo>
                  <a:pt x="1843" y="652"/>
                  <a:pt x="1833" y="727"/>
                  <a:pt x="1819" y="784"/>
                </a:cubicBezTo>
                <a:cubicBezTo>
                  <a:pt x="1805" y="841"/>
                  <a:pt x="1783" y="918"/>
                  <a:pt x="1763" y="954"/>
                </a:cubicBezTo>
                <a:cubicBezTo>
                  <a:pt x="1743" y="990"/>
                  <a:pt x="1718" y="992"/>
                  <a:pt x="1698" y="1001"/>
                </a:cubicBezTo>
                <a:cubicBezTo>
                  <a:pt x="1678" y="1010"/>
                  <a:pt x="1659" y="1012"/>
                  <a:pt x="1642" y="1009"/>
                </a:cubicBezTo>
                <a:cubicBezTo>
                  <a:pt x="1625" y="1006"/>
                  <a:pt x="1611" y="972"/>
                  <a:pt x="1593" y="982"/>
                </a:cubicBezTo>
                <a:cubicBezTo>
                  <a:pt x="1575" y="992"/>
                  <a:pt x="1555" y="1048"/>
                  <a:pt x="1536" y="1067"/>
                </a:cubicBezTo>
                <a:cubicBezTo>
                  <a:pt x="1517" y="1086"/>
                  <a:pt x="1498" y="1090"/>
                  <a:pt x="1479" y="1095"/>
                </a:cubicBezTo>
                <a:cubicBezTo>
                  <a:pt x="1460" y="1100"/>
                  <a:pt x="1442" y="1100"/>
                  <a:pt x="1423" y="1095"/>
                </a:cubicBezTo>
                <a:cubicBezTo>
                  <a:pt x="1404" y="1090"/>
                  <a:pt x="1387" y="1075"/>
                  <a:pt x="1366" y="1067"/>
                </a:cubicBezTo>
                <a:cubicBezTo>
                  <a:pt x="1345" y="1059"/>
                  <a:pt x="1329" y="1046"/>
                  <a:pt x="1298" y="1049"/>
                </a:cubicBezTo>
                <a:cubicBezTo>
                  <a:pt x="1267" y="1052"/>
                  <a:pt x="1213" y="1068"/>
                  <a:pt x="1182" y="1085"/>
                </a:cubicBezTo>
                <a:cubicBezTo>
                  <a:pt x="1151" y="1102"/>
                  <a:pt x="1136" y="1130"/>
                  <a:pt x="1111" y="1152"/>
                </a:cubicBezTo>
                <a:cubicBezTo>
                  <a:pt x="1086" y="1174"/>
                  <a:pt x="1062" y="1189"/>
                  <a:pt x="1034" y="1217"/>
                </a:cubicBezTo>
                <a:cubicBezTo>
                  <a:pt x="1006" y="1245"/>
                  <a:pt x="976" y="1280"/>
                  <a:pt x="941" y="1322"/>
                </a:cubicBezTo>
                <a:cubicBezTo>
                  <a:pt x="906" y="1364"/>
                  <a:pt x="862" y="1427"/>
                  <a:pt x="824" y="1469"/>
                </a:cubicBezTo>
                <a:cubicBezTo>
                  <a:pt x="786" y="1511"/>
                  <a:pt x="761" y="1540"/>
                  <a:pt x="714" y="1577"/>
                </a:cubicBezTo>
                <a:cubicBezTo>
                  <a:pt x="667" y="1614"/>
                  <a:pt x="609" y="1664"/>
                  <a:pt x="544" y="1691"/>
                </a:cubicBezTo>
                <a:cubicBezTo>
                  <a:pt x="479" y="1718"/>
                  <a:pt x="393" y="1740"/>
                  <a:pt x="322" y="1740"/>
                </a:cubicBezTo>
                <a:cubicBezTo>
                  <a:pt x="251" y="1740"/>
                  <a:pt x="166" y="1718"/>
                  <a:pt x="118" y="1691"/>
                </a:cubicBezTo>
                <a:cubicBezTo>
                  <a:pt x="70" y="1664"/>
                  <a:pt x="52" y="1624"/>
                  <a:pt x="33" y="1577"/>
                </a:cubicBezTo>
                <a:cubicBezTo>
                  <a:pt x="14" y="1530"/>
                  <a:pt x="0" y="1454"/>
                  <a:pt x="5" y="1407"/>
                </a:cubicBezTo>
                <a:cubicBezTo>
                  <a:pt x="10" y="1360"/>
                  <a:pt x="48" y="1322"/>
                  <a:pt x="62" y="1294"/>
                </a:cubicBezTo>
                <a:cubicBezTo>
                  <a:pt x="76" y="1266"/>
                  <a:pt x="95" y="1227"/>
                  <a:pt x="90" y="1237"/>
                </a:cubicBezTo>
                <a:cubicBezTo>
                  <a:pt x="85" y="1247"/>
                  <a:pt x="43" y="1315"/>
                  <a:pt x="34" y="1353"/>
                </a:cubicBezTo>
                <a:cubicBezTo>
                  <a:pt x="25" y="1391"/>
                  <a:pt x="24" y="1422"/>
                  <a:pt x="33" y="1464"/>
                </a:cubicBezTo>
                <a:cubicBezTo>
                  <a:pt x="42" y="1506"/>
                  <a:pt x="60" y="1571"/>
                  <a:pt x="90" y="1606"/>
                </a:cubicBezTo>
                <a:cubicBezTo>
                  <a:pt x="120" y="1641"/>
                  <a:pt x="176" y="1659"/>
                  <a:pt x="214" y="1673"/>
                </a:cubicBezTo>
                <a:cubicBezTo>
                  <a:pt x="252" y="1687"/>
                  <a:pt x="286" y="1687"/>
                  <a:pt x="316" y="1690"/>
                </a:cubicBezTo>
                <a:cubicBezTo>
                  <a:pt x="346" y="1693"/>
                  <a:pt x="371" y="1695"/>
                  <a:pt x="394" y="1693"/>
                </a:cubicBezTo>
                <a:cubicBezTo>
                  <a:pt x="417" y="1691"/>
                  <a:pt x="421" y="1695"/>
                  <a:pt x="454" y="1681"/>
                </a:cubicBezTo>
                <a:cubicBezTo>
                  <a:pt x="487" y="1667"/>
                  <a:pt x="550" y="1637"/>
                  <a:pt x="595" y="1609"/>
                </a:cubicBezTo>
                <a:cubicBezTo>
                  <a:pt x="640" y="1581"/>
                  <a:pt x="690" y="1539"/>
                  <a:pt x="722" y="1510"/>
                </a:cubicBezTo>
                <a:cubicBezTo>
                  <a:pt x="754" y="1481"/>
                  <a:pt x="754" y="1480"/>
                  <a:pt x="790" y="1435"/>
                </a:cubicBezTo>
                <a:cubicBezTo>
                  <a:pt x="826" y="1390"/>
                  <a:pt x="897" y="1294"/>
                  <a:pt x="941" y="1237"/>
                </a:cubicBezTo>
                <a:cubicBezTo>
                  <a:pt x="985" y="1180"/>
                  <a:pt x="1022" y="1134"/>
                  <a:pt x="1054" y="1095"/>
                </a:cubicBezTo>
                <a:cubicBezTo>
                  <a:pt x="1086" y="1056"/>
                  <a:pt x="1104" y="1026"/>
                  <a:pt x="1134" y="1001"/>
                </a:cubicBezTo>
                <a:cubicBezTo>
                  <a:pt x="1164" y="976"/>
                  <a:pt x="1210" y="958"/>
                  <a:pt x="1234" y="945"/>
                </a:cubicBezTo>
                <a:cubicBezTo>
                  <a:pt x="1258" y="932"/>
                  <a:pt x="1254" y="930"/>
                  <a:pt x="1281" y="925"/>
                </a:cubicBezTo>
                <a:cubicBezTo>
                  <a:pt x="1308" y="920"/>
                  <a:pt x="1356" y="908"/>
                  <a:pt x="1394" y="913"/>
                </a:cubicBezTo>
                <a:cubicBezTo>
                  <a:pt x="1432" y="918"/>
                  <a:pt x="1480" y="947"/>
                  <a:pt x="1508" y="954"/>
                </a:cubicBezTo>
                <a:cubicBezTo>
                  <a:pt x="1536" y="961"/>
                  <a:pt x="1550" y="963"/>
                  <a:pt x="1564" y="954"/>
                </a:cubicBezTo>
                <a:cubicBezTo>
                  <a:pt x="1578" y="945"/>
                  <a:pt x="1584" y="916"/>
                  <a:pt x="1593" y="897"/>
                </a:cubicBezTo>
                <a:cubicBezTo>
                  <a:pt x="1602" y="878"/>
                  <a:pt x="1612" y="854"/>
                  <a:pt x="1621" y="840"/>
                </a:cubicBezTo>
                <a:cubicBezTo>
                  <a:pt x="1630" y="826"/>
                  <a:pt x="1640" y="812"/>
                  <a:pt x="1649" y="812"/>
                </a:cubicBezTo>
                <a:cubicBezTo>
                  <a:pt x="1658" y="812"/>
                  <a:pt x="1664" y="831"/>
                  <a:pt x="1678" y="840"/>
                </a:cubicBezTo>
                <a:cubicBezTo>
                  <a:pt x="1692" y="849"/>
                  <a:pt x="1717" y="875"/>
                  <a:pt x="1734" y="869"/>
                </a:cubicBezTo>
                <a:cubicBezTo>
                  <a:pt x="1751" y="863"/>
                  <a:pt x="1772" y="837"/>
                  <a:pt x="1779" y="805"/>
                </a:cubicBezTo>
                <a:cubicBezTo>
                  <a:pt x="1786" y="773"/>
                  <a:pt x="1776" y="716"/>
                  <a:pt x="1779" y="677"/>
                </a:cubicBezTo>
                <a:cubicBezTo>
                  <a:pt x="1782" y="638"/>
                  <a:pt x="1787" y="607"/>
                  <a:pt x="1794" y="573"/>
                </a:cubicBezTo>
                <a:cubicBezTo>
                  <a:pt x="1801" y="539"/>
                  <a:pt x="1827" y="483"/>
                  <a:pt x="1819" y="472"/>
                </a:cubicBezTo>
                <a:cubicBezTo>
                  <a:pt x="1811" y="461"/>
                  <a:pt x="1779" y="478"/>
                  <a:pt x="1746" y="505"/>
                </a:cubicBezTo>
                <a:cubicBezTo>
                  <a:pt x="1713" y="532"/>
                  <a:pt x="1658" y="580"/>
                  <a:pt x="1623" y="636"/>
                </a:cubicBezTo>
                <a:cubicBezTo>
                  <a:pt x="1588" y="692"/>
                  <a:pt x="1548" y="780"/>
                  <a:pt x="1536" y="840"/>
                </a:cubicBezTo>
                <a:cubicBezTo>
                  <a:pt x="1524" y="900"/>
                  <a:pt x="1531" y="959"/>
                  <a:pt x="1550" y="997"/>
                </a:cubicBezTo>
                <a:cubicBezTo>
                  <a:pt x="1569" y="1035"/>
                  <a:pt x="1609" y="1069"/>
                  <a:pt x="1649" y="1067"/>
                </a:cubicBezTo>
                <a:cubicBezTo>
                  <a:pt x="1689" y="1065"/>
                  <a:pt x="1751" y="1023"/>
                  <a:pt x="1791" y="982"/>
                </a:cubicBezTo>
                <a:cubicBezTo>
                  <a:pt x="1831" y="941"/>
                  <a:pt x="1866" y="891"/>
                  <a:pt x="1888" y="819"/>
                </a:cubicBezTo>
                <a:cubicBezTo>
                  <a:pt x="1910" y="747"/>
                  <a:pt x="1915" y="621"/>
                  <a:pt x="1921" y="548"/>
                </a:cubicBezTo>
                <a:cubicBezTo>
                  <a:pt x="1927" y="475"/>
                  <a:pt x="1920" y="422"/>
                  <a:pt x="1922" y="381"/>
                </a:cubicBezTo>
                <a:cubicBezTo>
                  <a:pt x="1924" y="340"/>
                  <a:pt x="1930" y="330"/>
                  <a:pt x="1933" y="302"/>
                </a:cubicBezTo>
                <a:cubicBezTo>
                  <a:pt x="1936" y="274"/>
                  <a:pt x="1947" y="208"/>
                  <a:pt x="1938" y="213"/>
                </a:cubicBezTo>
                <a:cubicBezTo>
                  <a:pt x="1929" y="218"/>
                  <a:pt x="1891" y="306"/>
                  <a:pt x="1876" y="330"/>
                </a:cubicBezTo>
                <a:cubicBezTo>
                  <a:pt x="1861" y="354"/>
                  <a:pt x="1861" y="355"/>
                  <a:pt x="1848" y="358"/>
                </a:cubicBezTo>
                <a:cubicBezTo>
                  <a:pt x="1835" y="361"/>
                  <a:pt x="1811" y="346"/>
                  <a:pt x="1797" y="346"/>
                </a:cubicBezTo>
                <a:cubicBezTo>
                  <a:pt x="1783" y="346"/>
                  <a:pt x="1770" y="356"/>
                  <a:pt x="1763" y="358"/>
                </a:cubicBezTo>
                <a:close/>
              </a:path>
            </a:pathLst>
          </a:custGeom>
          <a:solidFill>
            <a:schemeClr val="tx1"/>
          </a:solidFill>
          <a:ln w="12700">
            <a:noFill/>
            <a:round/>
            <a:headEnd/>
            <a:tailEnd/>
          </a:ln>
          <a:effectLst>
            <a:prstShdw prst="shdw13" dist="53882" dir="13500000">
              <a:srgbClr val="808080">
                <a:alpha val="50000"/>
              </a:srgbClr>
            </a:prst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7" name="Freeform 6"/>
          <p:cNvSpPr>
            <a:spLocks/>
          </p:cNvSpPr>
          <p:nvPr/>
        </p:nvSpPr>
        <p:spPr bwMode="ltGray">
          <a:xfrm>
            <a:off x="5668169" y="1150144"/>
            <a:ext cx="100012" cy="295275"/>
          </a:xfrm>
          <a:custGeom>
            <a:avLst/>
            <a:gdLst>
              <a:gd name="T0" fmla="*/ 58 w 63"/>
              <a:gd name="T1" fmla="*/ 9 h 186"/>
              <a:gd name="T2" fmla="*/ 30 w 63"/>
              <a:gd name="T3" fmla="*/ 38 h 186"/>
              <a:gd name="T4" fmla="*/ 19 w 63"/>
              <a:gd name="T5" fmla="*/ 131 h 186"/>
              <a:gd name="T6" fmla="*/ 3 w 63"/>
              <a:gd name="T7" fmla="*/ 184 h 186"/>
              <a:gd name="T8" fmla="*/ 36 w 63"/>
              <a:gd name="T9" fmla="*/ 146 h 186"/>
              <a:gd name="T10" fmla="*/ 58 w 63"/>
              <a:gd name="T11" fmla="*/ 94 h 186"/>
              <a:gd name="T12" fmla="*/ 58 w 63"/>
              <a:gd name="T13" fmla="*/ 9 h 186"/>
              <a:gd name="T14" fmla="*/ 0 60000 65536"/>
              <a:gd name="T15" fmla="*/ 0 60000 65536"/>
              <a:gd name="T16" fmla="*/ 0 60000 65536"/>
              <a:gd name="T17" fmla="*/ 0 60000 65536"/>
              <a:gd name="T18" fmla="*/ 0 60000 65536"/>
              <a:gd name="T19" fmla="*/ 0 60000 65536"/>
              <a:gd name="T20" fmla="*/ 0 60000 65536"/>
              <a:gd name="T21" fmla="*/ 0 w 63"/>
              <a:gd name="T22" fmla="*/ 0 h 186"/>
              <a:gd name="T23" fmla="*/ 63 w 63"/>
              <a:gd name="T24" fmla="*/ 186 h 18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 h="186">
                <a:moveTo>
                  <a:pt x="58" y="9"/>
                </a:moveTo>
                <a:cubicBezTo>
                  <a:pt x="53" y="0"/>
                  <a:pt x="37" y="18"/>
                  <a:pt x="30" y="38"/>
                </a:cubicBezTo>
                <a:cubicBezTo>
                  <a:pt x="23" y="58"/>
                  <a:pt x="23" y="107"/>
                  <a:pt x="19" y="131"/>
                </a:cubicBezTo>
                <a:cubicBezTo>
                  <a:pt x="15" y="155"/>
                  <a:pt x="0" y="182"/>
                  <a:pt x="3" y="184"/>
                </a:cubicBezTo>
                <a:cubicBezTo>
                  <a:pt x="6" y="186"/>
                  <a:pt x="27" y="161"/>
                  <a:pt x="36" y="146"/>
                </a:cubicBezTo>
                <a:cubicBezTo>
                  <a:pt x="45" y="131"/>
                  <a:pt x="54" y="117"/>
                  <a:pt x="58" y="94"/>
                </a:cubicBezTo>
                <a:cubicBezTo>
                  <a:pt x="62" y="71"/>
                  <a:pt x="63" y="18"/>
                  <a:pt x="58" y="9"/>
                </a:cubicBezTo>
                <a:close/>
              </a:path>
            </a:pathLst>
          </a:custGeom>
          <a:solidFill>
            <a:schemeClr val="tx1"/>
          </a:solidFill>
          <a:ln w="12700">
            <a:noFill/>
            <a:round/>
            <a:headEnd/>
            <a:tailEnd/>
          </a:ln>
          <a:effectLst>
            <a:prstShdw prst="shdw13" dist="53882" dir="13500000">
              <a:srgbClr val="808080">
                <a:alpha val="50000"/>
              </a:srgbClr>
            </a:prst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8" name="Freeform 7"/>
          <p:cNvSpPr>
            <a:spLocks/>
          </p:cNvSpPr>
          <p:nvPr/>
        </p:nvSpPr>
        <p:spPr bwMode="ltGray">
          <a:xfrm>
            <a:off x="5622131" y="1477169"/>
            <a:ext cx="182563" cy="228600"/>
          </a:xfrm>
          <a:custGeom>
            <a:avLst/>
            <a:gdLst>
              <a:gd name="T0" fmla="*/ 87 w 115"/>
              <a:gd name="T1" fmla="*/ 2 h 144"/>
              <a:gd name="T2" fmla="*/ 92 w 115"/>
              <a:gd name="T3" fmla="*/ 45 h 144"/>
              <a:gd name="T4" fmla="*/ 86 w 115"/>
              <a:gd name="T5" fmla="*/ 74 h 144"/>
              <a:gd name="T6" fmla="*/ 60 w 115"/>
              <a:gd name="T7" fmla="*/ 75 h 144"/>
              <a:gd name="T8" fmla="*/ 42 w 115"/>
              <a:gd name="T9" fmla="*/ 95 h 144"/>
              <a:gd name="T10" fmla="*/ 30 w 115"/>
              <a:gd name="T11" fmla="*/ 115 h 144"/>
              <a:gd name="T12" fmla="*/ 15 w 115"/>
              <a:gd name="T13" fmla="*/ 86 h 144"/>
              <a:gd name="T14" fmla="*/ 21 w 115"/>
              <a:gd name="T15" fmla="*/ 51 h 144"/>
              <a:gd name="T16" fmla="*/ 2 w 115"/>
              <a:gd name="T17" fmla="*/ 87 h 144"/>
              <a:gd name="T18" fmla="*/ 8 w 115"/>
              <a:gd name="T19" fmla="*/ 126 h 144"/>
              <a:gd name="T20" fmla="*/ 30 w 115"/>
              <a:gd name="T21" fmla="*/ 143 h 144"/>
              <a:gd name="T22" fmla="*/ 51 w 115"/>
              <a:gd name="T23" fmla="*/ 117 h 144"/>
              <a:gd name="T24" fmla="*/ 66 w 115"/>
              <a:gd name="T25" fmla="*/ 95 h 144"/>
              <a:gd name="T26" fmla="*/ 87 w 115"/>
              <a:gd name="T27" fmla="*/ 115 h 144"/>
              <a:gd name="T28" fmla="*/ 115 w 115"/>
              <a:gd name="T29" fmla="*/ 58 h 144"/>
              <a:gd name="T30" fmla="*/ 87 w 115"/>
              <a:gd name="T31" fmla="*/ 2 h 14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5"/>
              <a:gd name="T49" fmla="*/ 0 h 144"/>
              <a:gd name="T50" fmla="*/ 115 w 115"/>
              <a:gd name="T51" fmla="*/ 144 h 14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5" h="144">
                <a:moveTo>
                  <a:pt x="87" y="2"/>
                </a:moveTo>
                <a:cubicBezTo>
                  <a:pt x="83" y="0"/>
                  <a:pt x="92" y="33"/>
                  <a:pt x="92" y="45"/>
                </a:cubicBezTo>
                <a:cubicBezTo>
                  <a:pt x="92" y="57"/>
                  <a:pt x="91" y="69"/>
                  <a:pt x="86" y="74"/>
                </a:cubicBezTo>
                <a:cubicBezTo>
                  <a:pt x="81" y="79"/>
                  <a:pt x="67" y="72"/>
                  <a:pt x="60" y="75"/>
                </a:cubicBezTo>
                <a:cubicBezTo>
                  <a:pt x="53" y="78"/>
                  <a:pt x="47" y="88"/>
                  <a:pt x="42" y="95"/>
                </a:cubicBezTo>
                <a:cubicBezTo>
                  <a:pt x="37" y="102"/>
                  <a:pt x="34" y="116"/>
                  <a:pt x="30" y="115"/>
                </a:cubicBezTo>
                <a:cubicBezTo>
                  <a:pt x="26" y="114"/>
                  <a:pt x="16" y="97"/>
                  <a:pt x="15" y="86"/>
                </a:cubicBezTo>
                <a:cubicBezTo>
                  <a:pt x="14" y="75"/>
                  <a:pt x="23" y="51"/>
                  <a:pt x="21" y="51"/>
                </a:cubicBezTo>
                <a:cubicBezTo>
                  <a:pt x="19" y="51"/>
                  <a:pt x="4" y="75"/>
                  <a:pt x="2" y="87"/>
                </a:cubicBezTo>
                <a:cubicBezTo>
                  <a:pt x="0" y="99"/>
                  <a:pt x="3" y="117"/>
                  <a:pt x="8" y="126"/>
                </a:cubicBezTo>
                <a:cubicBezTo>
                  <a:pt x="13" y="135"/>
                  <a:pt x="23" y="144"/>
                  <a:pt x="30" y="143"/>
                </a:cubicBezTo>
                <a:cubicBezTo>
                  <a:pt x="37" y="142"/>
                  <a:pt x="45" y="125"/>
                  <a:pt x="51" y="117"/>
                </a:cubicBezTo>
                <a:cubicBezTo>
                  <a:pt x="57" y="109"/>
                  <a:pt x="60" y="95"/>
                  <a:pt x="66" y="95"/>
                </a:cubicBezTo>
                <a:cubicBezTo>
                  <a:pt x="72" y="95"/>
                  <a:pt x="79" y="121"/>
                  <a:pt x="87" y="115"/>
                </a:cubicBezTo>
                <a:cubicBezTo>
                  <a:pt x="95" y="109"/>
                  <a:pt x="115" y="77"/>
                  <a:pt x="115" y="58"/>
                </a:cubicBezTo>
                <a:cubicBezTo>
                  <a:pt x="115" y="39"/>
                  <a:pt x="92" y="4"/>
                  <a:pt x="87" y="2"/>
                </a:cubicBezTo>
                <a:close/>
              </a:path>
            </a:pathLst>
          </a:custGeom>
          <a:solidFill>
            <a:schemeClr val="tx1"/>
          </a:solidFill>
          <a:ln w="12700">
            <a:noFill/>
            <a:round/>
            <a:headEnd/>
            <a:tailEnd/>
          </a:ln>
          <a:effectLst>
            <a:prstShdw prst="shdw13" dist="53882" dir="13500000">
              <a:srgbClr val="808080">
                <a:alpha val="50000"/>
              </a:srgbClr>
            </a:prst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9" name="Freeform 8"/>
          <p:cNvSpPr>
            <a:spLocks/>
          </p:cNvSpPr>
          <p:nvPr/>
        </p:nvSpPr>
        <p:spPr bwMode="ltGray">
          <a:xfrm>
            <a:off x="4112419" y="821532"/>
            <a:ext cx="1377950" cy="1974850"/>
          </a:xfrm>
          <a:custGeom>
            <a:avLst/>
            <a:gdLst>
              <a:gd name="T0" fmla="*/ 556 w 868"/>
              <a:gd name="T1" fmla="*/ 415 h 1244"/>
              <a:gd name="T2" fmla="*/ 669 w 868"/>
              <a:gd name="T3" fmla="*/ 330 h 1244"/>
              <a:gd name="T4" fmla="*/ 751 w 868"/>
              <a:gd name="T5" fmla="*/ 253 h 1244"/>
              <a:gd name="T6" fmla="*/ 811 w 868"/>
              <a:gd name="T7" fmla="*/ 131 h 1244"/>
              <a:gd name="T8" fmla="*/ 840 w 868"/>
              <a:gd name="T9" fmla="*/ 46 h 1244"/>
              <a:gd name="T10" fmla="*/ 868 w 868"/>
              <a:gd name="T11" fmla="*/ 18 h 1244"/>
              <a:gd name="T12" fmla="*/ 843 w 868"/>
              <a:gd name="T13" fmla="*/ 157 h 1244"/>
              <a:gd name="T14" fmla="*/ 840 w 868"/>
              <a:gd name="T15" fmla="*/ 358 h 1244"/>
              <a:gd name="T16" fmla="*/ 811 w 868"/>
              <a:gd name="T17" fmla="*/ 556 h 1244"/>
              <a:gd name="T18" fmla="*/ 726 w 868"/>
              <a:gd name="T19" fmla="*/ 783 h 1244"/>
              <a:gd name="T20" fmla="*/ 621 w 868"/>
              <a:gd name="T21" fmla="*/ 898 h 1244"/>
              <a:gd name="T22" fmla="*/ 605 w 868"/>
              <a:gd name="T23" fmla="*/ 907 h 1244"/>
              <a:gd name="T24" fmla="*/ 587 w 868"/>
              <a:gd name="T25" fmla="*/ 909 h 1244"/>
              <a:gd name="T26" fmla="*/ 540 w 868"/>
              <a:gd name="T27" fmla="*/ 890 h 1244"/>
              <a:gd name="T28" fmla="*/ 495 w 868"/>
              <a:gd name="T29" fmla="*/ 856 h 1244"/>
              <a:gd name="T30" fmla="*/ 447 w 868"/>
              <a:gd name="T31" fmla="*/ 793 h 1244"/>
              <a:gd name="T32" fmla="*/ 437 w 868"/>
              <a:gd name="T33" fmla="*/ 772 h 1244"/>
              <a:gd name="T34" fmla="*/ 430 w 868"/>
              <a:gd name="T35" fmla="*/ 738 h 1244"/>
              <a:gd name="T36" fmla="*/ 444 w 868"/>
              <a:gd name="T37" fmla="*/ 549 h 1244"/>
              <a:gd name="T38" fmla="*/ 528 w 868"/>
              <a:gd name="T39" fmla="*/ 358 h 1244"/>
              <a:gd name="T40" fmla="*/ 584 w 868"/>
              <a:gd name="T41" fmla="*/ 245 h 1244"/>
              <a:gd name="T42" fmla="*/ 698 w 868"/>
              <a:gd name="T43" fmla="*/ 131 h 1244"/>
              <a:gd name="T44" fmla="*/ 675 w 868"/>
              <a:gd name="T45" fmla="*/ 421 h 1244"/>
              <a:gd name="T46" fmla="*/ 669 w 868"/>
              <a:gd name="T47" fmla="*/ 585 h 1244"/>
              <a:gd name="T48" fmla="*/ 613 w 868"/>
              <a:gd name="T49" fmla="*/ 759 h 1244"/>
              <a:gd name="T50" fmla="*/ 584 w 868"/>
              <a:gd name="T51" fmla="*/ 812 h 1244"/>
              <a:gd name="T52" fmla="*/ 566 w 868"/>
              <a:gd name="T53" fmla="*/ 840 h 1244"/>
              <a:gd name="T54" fmla="*/ 447 w 868"/>
              <a:gd name="T55" fmla="*/ 937 h 1244"/>
              <a:gd name="T56" fmla="*/ 367 w 868"/>
              <a:gd name="T57" fmla="*/ 981 h 1244"/>
              <a:gd name="T58" fmla="*/ 301 w 868"/>
              <a:gd name="T59" fmla="*/ 1095 h 1244"/>
              <a:gd name="T60" fmla="*/ 219 w 868"/>
              <a:gd name="T61" fmla="*/ 1189 h 1244"/>
              <a:gd name="T62" fmla="*/ 131 w 868"/>
              <a:gd name="T63" fmla="*/ 1237 h 1244"/>
              <a:gd name="T64" fmla="*/ 11 w 868"/>
              <a:gd name="T65" fmla="*/ 1229 h 1244"/>
              <a:gd name="T66" fmla="*/ 64 w 868"/>
              <a:gd name="T67" fmla="*/ 1199 h 1244"/>
              <a:gd name="T68" fmla="*/ 159 w 868"/>
              <a:gd name="T69" fmla="*/ 1141 h 1244"/>
              <a:gd name="T70" fmla="*/ 273 w 868"/>
              <a:gd name="T71" fmla="*/ 1010 h 1244"/>
              <a:gd name="T72" fmla="*/ 375 w 868"/>
              <a:gd name="T73" fmla="*/ 893 h 1244"/>
              <a:gd name="T74" fmla="*/ 475 w 868"/>
              <a:gd name="T75" fmla="*/ 825 h 1244"/>
              <a:gd name="T76" fmla="*/ 531 w 868"/>
              <a:gd name="T77" fmla="*/ 805 h 1244"/>
              <a:gd name="T78" fmla="*/ 600 w 868"/>
              <a:gd name="T79" fmla="*/ 705 h 1244"/>
              <a:gd name="T80" fmla="*/ 631 w 868"/>
              <a:gd name="T81" fmla="*/ 501 h 1244"/>
              <a:gd name="T82" fmla="*/ 641 w 868"/>
              <a:gd name="T83" fmla="*/ 358 h 1244"/>
              <a:gd name="T84" fmla="*/ 659 w 868"/>
              <a:gd name="T85" fmla="*/ 237 h 1244"/>
              <a:gd name="T86" fmla="*/ 619 w 868"/>
              <a:gd name="T87" fmla="*/ 257 h 1244"/>
              <a:gd name="T88" fmla="*/ 512 w 868"/>
              <a:gd name="T89" fmla="*/ 467 h 1244"/>
              <a:gd name="T90" fmla="*/ 471 w 868"/>
              <a:gd name="T91" fmla="*/ 641 h 1244"/>
              <a:gd name="T92" fmla="*/ 479 w 868"/>
              <a:gd name="T93" fmla="*/ 777 h 1244"/>
              <a:gd name="T94" fmla="*/ 507 w 868"/>
              <a:gd name="T95" fmla="*/ 848 h 1244"/>
              <a:gd name="T96" fmla="*/ 518 w 868"/>
              <a:gd name="T97" fmla="*/ 856 h 1244"/>
              <a:gd name="T98" fmla="*/ 532 w 868"/>
              <a:gd name="T99" fmla="*/ 854 h 1244"/>
              <a:gd name="T100" fmla="*/ 641 w 868"/>
              <a:gd name="T101" fmla="*/ 812 h 1244"/>
              <a:gd name="T102" fmla="*/ 726 w 868"/>
              <a:gd name="T103" fmla="*/ 670 h 1244"/>
              <a:gd name="T104" fmla="*/ 783 w 868"/>
              <a:gd name="T105" fmla="*/ 500 h 1244"/>
              <a:gd name="T106" fmla="*/ 791 w 868"/>
              <a:gd name="T107" fmla="*/ 325 h 1244"/>
              <a:gd name="T108" fmla="*/ 787 w 868"/>
              <a:gd name="T109" fmla="*/ 249 h 1244"/>
              <a:gd name="T110" fmla="*/ 747 w 868"/>
              <a:gd name="T111" fmla="*/ 325 h 1244"/>
              <a:gd name="T112" fmla="*/ 703 w 868"/>
              <a:gd name="T113" fmla="*/ 357 h 1244"/>
              <a:gd name="T114" fmla="*/ 556 w 868"/>
              <a:gd name="T115" fmla="*/ 415 h 124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68"/>
              <a:gd name="T175" fmla="*/ 0 h 1244"/>
              <a:gd name="T176" fmla="*/ 868 w 868"/>
              <a:gd name="T177" fmla="*/ 1244 h 124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68" h="1244">
                <a:moveTo>
                  <a:pt x="556" y="415"/>
                </a:moveTo>
                <a:cubicBezTo>
                  <a:pt x="551" y="410"/>
                  <a:pt x="637" y="357"/>
                  <a:pt x="669" y="330"/>
                </a:cubicBezTo>
                <a:cubicBezTo>
                  <a:pt x="701" y="303"/>
                  <a:pt x="727" y="286"/>
                  <a:pt x="751" y="253"/>
                </a:cubicBezTo>
                <a:cubicBezTo>
                  <a:pt x="775" y="220"/>
                  <a:pt x="796" y="165"/>
                  <a:pt x="811" y="131"/>
                </a:cubicBezTo>
                <a:cubicBezTo>
                  <a:pt x="826" y="97"/>
                  <a:pt x="831" y="65"/>
                  <a:pt x="840" y="46"/>
                </a:cubicBezTo>
                <a:cubicBezTo>
                  <a:pt x="849" y="27"/>
                  <a:pt x="868" y="0"/>
                  <a:pt x="868" y="18"/>
                </a:cubicBezTo>
                <a:cubicBezTo>
                  <a:pt x="868" y="36"/>
                  <a:pt x="848" y="100"/>
                  <a:pt x="843" y="157"/>
                </a:cubicBezTo>
                <a:cubicBezTo>
                  <a:pt x="838" y="214"/>
                  <a:pt x="845" y="292"/>
                  <a:pt x="840" y="358"/>
                </a:cubicBezTo>
                <a:cubicBezTo>
                  <a:pt x="835" y="424"/>
                  <a:pt x="830" y="485"/>
                  <a:pt x="811" y="556"/>
                </a:cubicBezTo>
                <a:cubicBezTo>
                  <a:pt x="792" y="627"/>
                  <a:pt x="758" y="726"/>
                  <a:pt x="726" y="783"/>
                </a:cubicBezTo>
                <a:cubicBezTo>
                  <a:pt x="694" y="840"/>
                  <a:pt x="641" y="877"/>
                  <a:pt x="621" y="898"/>
                </a:cubicBezTo>
                <a:cubicBezTo>
                  <a:pt x="601" y="919"/>
                  <a:pt x="611" y="905"/>
                  <a:pt x="605" y="907"/>
                </a:cubicBezTo>
                <a:cubicBezTo>
                  <a:pt x="599" y="909"/>
                  <a:pt x="598" y="912"/>
                  <a:pt x="587" y="909"/>
                </a:cubicBezTo>
                <a:cubicBezTo>
                  <a:pt x="576" y="906"/>
                  <a:pt x="555" y="899"/>
                  <a:pt x="540" y="890"/>
                </a:cubicBezTo>
                <a:cubicBezTo>
                  <a:pt x="525" y="881"/>
                  <a:pt x="511" y="872"/>
                  <a:pt x="495" y="856"/>
                </a:cubicBezTo>
                <a:cubicBezTo>
                  <a:pt x="479" y="840"/>
                  <a:pt x="457" y="807"/>
                  <a:pt x="447" y="793"/>
                </a:cubicBezTo>
                <a:cubicBezTo>
                  <a:pt x="437" y="779"/>
                  <a:pt x="440" y="781"/>
                  <a:pt x="437" y="772"/>
                </a:cubicBezTo>
                <a:cubicBezTo>
                  <a:pt x="434" y="763"/>
                  <a:pt x="429" y="775"/>
                  <a:pt x="430" y="738"/>
                </a:cubicBezTo>
                <a:cubicBezTo>
                  <a:pt x="431" y="701"/>
                  <a:pt x="428" y="612"/>
                  <a:pt x="444" y="549"/>
                </a:cubicBezTo>
                <a:cubicBezTo>
                  <a:pt x="460" y="486"/>
                  <a:pt x="505" y="409"/>
                  <a:pt x="528" y="358"/>
                </a:cubicBezTo>
                <a:cubicBezTo>
                  <a:pt x="551" y="307"/>
                  <a:pt x="556" y="283"/>
                  <a:pt x="584" y="245"/>
                </a:cubicBezTo>
                <a:cubicBezTo>
                  <a:pt x="612" y="207"/>
                  <a:pt x="683" y="102"/>
                  <a:pt x="698" y="131"/>
                </a:cubicBezTo>
                <a:cubicBezTo>
                  <a:pt x="713" y="160"/>
                  <a:pt x="680" y="345"/>
                  <a:pt x="675" y="421"/>
                </a:cubicBezTo>
                <a:cubicBezTo>
                  <a:pt x="670" y="497"/>
                  <a:pt x="679" y="529"/>
                  <a:pt x="669" y="585"/>
                </a:cubicBezTo>
                <a:cubicBezTo>
                  <a:pt x="659" y="641"/>
                  <a:pt x="627" y="721"/>
                  <a:pt x="613" y="759"/>
                </a:cubicBezTo>
                <a:cubicBezTo>
                  <a:pt x="599" y="797"/>
                  <a:pt x="592" y="799"/>
                  <a:pt x="584" y="812"/>
                </a:cubicBezTo>
                <a:cubicBezTo>
                  <a:pt x="576" y="825"/>
                  <a:pt x="589" y="819"/>
                  <a:pt x="566" y="840"/>
                </a:cubicBezTo>
                <a:cubicBezTo>
                  <a:pt x="543" y="861"/>
                  <a:pt x="480" y="913"/>
                  <a:pt x="447" y="937"/>
                </a:cubicBezTo>
                <a:cubicBezTo>
                  <a:pt x="414" y="961"/>
                  <a:pt x="391" y="955"/>
                  <a:pt x="367" y="981"/>
                </a:cubicBezTo>
                <a:cubicBezTo>
                  <a:pt x="343" y="1007"/>
                  <a:pt x="326" y="1060"/>
                  <a:pt x="301" y="1095"/>
                </a:cubicBezTo>
                <a:cubicBezTo>
                  <a:pt x="276" y="1130"/>
                  <a:pt x="247" y="1165"/>
                  <a:pt x="219" y="1189"/>
                </a:cubicBezTo>
                <a:cubicBezTo>
                  <a:pt x="191" y="1213"/>
                  <a:pt x="166" y="1230"/>
                  <a:pt x="131" y="1237"/>
                </a:cubicBezTo>
                <a:cubicBezTo>
                  <a:pt x="96" y="1244"/>
                  <a:pt x="22" y="1235"/>
                  <a:pt x="11" y="1229"/>
                </a:cubicBezTo>
                <a:cubicBezTo>
                  <a:pt x="0" y="1223"/>
                  <a:pt x="39" y="1214"/>
                  <a:pt x="64" y="1199"/>
                </a:cubicBezTo>
                <a:cubicBezTo>
                  <a:pt x="89" y="1184"/>
                  <a:pt x="124" y="1172"/>
                  <a:pt x="159" y="1141"/>
                </a:cubicBezTo>
                <a:cubicBezTo>
                  <a:pt x="194" y="1110"/>
                  <a:pt x="237" y="1051"/>
                  <a:pt x="273" y="1010"/>
                </a:cubicBezTo>
                <a:cubicBezTo>
                  <a:pt x="309" y="969"/>
                  <a:pt x="341" y="924"/>
                  <a:pt x="375" y="893"/>
                </a:cubicBezTo>
                <a:cubicBezTo>
                  <a:pt x="409" y="862"/>
                  <a:pt x="449" y="840"/>
                  <a:pt x="475" y="825"/>
                </a:cubicBezTo>
                <a:cubicBezTo>
                  <a:pt x="501" y="810"/>
                  <a:pt x="510" y="825"/>
                  <a:pt x="531" y="805"/>
                </a:cubicBezTo>
                <a:cubicBezTo>
                  <a:pt x="552" y="785"/>
                  <a:pt x="583" y="756"/>
                  <a:pt x="600" y="705"/>
                </a:cubicBezTo>
                <a:cubicBezTo>
                  <a:pt x="617" y="654"/>
                  <a:pt x="624" y="559"/>
                  <a:pt x="631" y="501"/>
                </a:cubicBezTo>
                <a:cubicBezTo>
                  <a:pt x="638" y="443"/>
                  <a:pt x="636" y="402"/>
                  <a:pt x="641" y="358"/>
                </a:cubicBezTo>
                <a:cubicBezTo>
                  <a:pt x="646" y="314"/>
                  <a:pt x="663" y="254"/>
                  <a:pt x="659" y="237"/>
                </a:cubicBezTo>
                <a:cubicBezTo>
                  <a:pt x="655" y="220"/>
                  <a:pt x="643" y="219"/>
                  <a:pt x="619" y="257"/>
                </a:cubicBezTo>
                <a:cubicBezTo>
                  <a:pt x="595" y="295"/>
                  <a:pt x="537" y="403"/>
                  <a:pt x="512" y="467"/>
                </a:cubicBezTo>
                <a:cubicBezTo>
                  <a:pt x="487" y="531"/>
                  <a:pt x="477" y="589"/>
                  <a:pt x="471" y="641"/>
                </a:cubicBezTo>
                <a:cubicBezTo>
                  <a:pt x="465" y="693"/>
                  <a:pt x="473" y="743"/>
                  <a:pt x="479" y="777"/>
                </a:cubicBezTo>
                <a:cubicBezTo>
                  <a:pt x="485" y="811"/>
                  <a:pt x="501" y="835"/>
                  <a:pt x="507" y="848"/>
                </a:cubicBezTo>
                <a:cubicBezTo>
                  <a:pt x="513" y="861"/>
                  <a:pt x="514" y="855"/>
                  <a:pt x="518" y="856"/>
                </a:cubicBezTo>
                <a:cubicBezTo>
                  <a:pt x="522" y="857"/>
                  <a:pt x="512" y="861"/>
                  <a:pt x="532" y="854"/>
                </a:cubicBezTo>
                <a:cubicBezTo>
                  <a:pt x="552" y="847"/>
                  <a:pt x="609" y="843"/>
                  <a:pt x="641" y="812"/>
                </a:cubicBezTo>
                <a:cubicBezTo>
                  <a:pt x="673" y="781"/>
                  <a:pt x="702" y="722"/>
                  <a:pt x="726" y="670"/>
                </a:cubicBezTo>
                <a:cubicBezTo>
                  <a:pt x="750" y="618"/>
                  <a:pt x="772" y="557"/>
                  <a:pt x="783" y="500"/>
                </a:cubicBezTo>
                <a:cubicBezTo>
                  <a:pt x="794" y="443"/>
                  <a:pt x="790" y="367"/>
                  <a:pt x="791" y="325"/>
                </a:cubicBezTo>
                <a:cubicBezTo>
                  <a:pt x="792" y="283"/>
                  <a:pt x="794" y="249"/>
                  <a:pt x="787" y="249"/>
                </a:cubicBezTo>
                <a:cubicBezTo>
                  <a:pt x="780" y="249"/>
                  <a:pt x="761" y="307"/>
                  <a:pt x="747" y="325"/>
                </a:cubicBezTo>
                <a:cubicBezTo>
                  <a:pt x="733" y="343"/>
                  <a:pt x="735" y="342"/>
                  <a:pt x="703" y="357"/>
                </a:cubicBezTo>
                <a:cubicBezTo>
                  <a:pt x="671" y="372"/>
                  <a:pt x="587" y="403"/>
                  <a:pt x="556" y="415"/>
                </a:cubicBezTo>
                <a:close/>
              </a:path>
            </a:pathLst>
          </a:custGeom>
          <a:solidFill>
            <a:schemeClr val="tx1"/>
          </a:solidFill>
          <a:ln w="12700">
            <a:noFill/>
            <a:round/>
            <a:headEnd/>
            <a:tailEnd/>
          </a:ln>
          <a:effectLst>
            <a:prstShdw prst="shdw13" dist="53882" dir="13500000">
              <a:srgbClr val="808080">
                <a:alpha val="50000"/>
              </a:srgbClr>
            </a:prst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10" name="Freeform 9"/>
          <p:cNvSpPr>
            <a:spLocks/>
          </p:cNvSpPr>
          <p:nvPr/>
        </p:nvSpPr>
        <p:spPr bwMode="ltGray">
          <a:xfrm>
            <a:off x="1577181" y="1651794"/>
            <a:ext cx="3252788" cy="4760913"/>
          </a:xfrm>
          <a:custGeom>
            <a:avLst/>
            <a:gdLst>
              <a:gd name="T0" fmla="*/ 1643 w 2049"/>
              <a:gd name="T1" fmla="*/ 147 h 2999"/>
              <a:gd name="T2" fmla="*/ 1671 w 2049"/>
              <a:gd name="T3" fmla="*/ 90 h 2999"/>
              <a:gd name="T4" fmla="*/ 1728 w 2049"/>
              <a:gd name="T5" fmla="*/ 33 h 2999"/>
              <a:gd name="T6" fmla="*/ 1813 w 2049"/>
              <a:gd name="T7" fmla="*/ 5 h 2999"/>
              <a:gd name="T8" fmla="*/ 1955 w 2049"/>
              <a:gd name="T9" fmla="*/ 5 h 2999"/>
              <a:gd name="T10" fmla="*/ 2040 w 2049"/>
              <a:gd name="T11" fmla="*/ 33 h 2999"/>
              <a:gd name="T12" fmla="*/ 2011 w 2049"/>
              <a:gd name="T13" fmla="*/ 90 h 2999"/>
              <a:gd name="T14" fmla="*/ 1955 w 2049"/>
              <a:gd name="T15" fmla="*/ 147 h 2999"/>
              <a:gd name="T16" fmla="*/ 1841 w 2049"/>
              <a:gd name="T17" fmla="*/ 204 h 2999"/>
              <a:gd name="T18" fmla="*/ 1756 w 2049"/>
              <a:gd name="T19" fmla="*/ 232 h 2999"/>
              <a:gd name="T20" fmla="*/ 1728 w 2049"/>
              <a:gd name="T21" fmla="*/ 289 h 2999"/>
              <a:gd name="T22" fmla="*/ 1785 w 2049"/>
              <a:gd name="T23" fmla="*/ 289 h 2999"/>
              <a:gd name="T24" fmla="*/ 1813 w 2049"/>
              <a:gd name="T25" fmla="*/ 345 h 2999"/>
              <a:gd name="T26" fmla="*/ 1784 w 2049"/>
              <a:gd name="T27" fmla="*/ 410 h 2999"/>
              <a:gd name="T28" fmla="*/ 1756 w 2049"/>
              <a:gd name="T29" fmla="*/ 459 h 2999"/>
              <a:gd name="T30" fmla="*/ 1699 w 2049"/>
              <a:gd name="T31" fmla="*/ 487 h 2999"/>
              <a:gd name="T32" fmla="*/ 1473 w 2049"/>
              <a:gd name="T33" fmla="*/ 572 h 2999"/>
              <a:gd name="T34" fmla="*/ 1274 w 2049"/>
              <a:gd name="T35" fmla="*/ 685 h 2999"/>
              <a:gd name="T36" fmla="*/ 1019 w 2049"/>
              <a:gd name="T37" fmla="*/ 827 h 2999"/>
              <a:gd name="T38" fmla="*/ 877 w 2049"/>
              <a:gd name="T39" fmla="*/ 912 h 2999"/>
              <a:gd name="T40" fmla="*/ 594 w 2049"/>
              <a:gd name="T41" fmla="*/ 1082 h 2999"/>
              <a:gd name="T42" fmla="*/ 320 w 2049"/>
              <a:gd name="T43" fmla="*/ 1354 h 2999"/>
              <a:gd name="T44" fmla="*/ 108 w 2049"/>
              <a:gd name="T45" fmla="*/ 1690 h 2999"/>
              <a:gd name="T46" fmla="*/ 72 w 2049"/>
              <a:gd name="T47" fmla="*/ 1814 h 2999"/>
              <a:gd name="T48" fmla="*/ 56 w 2049"/>
              <a:gd name="T49" fmla="*/ 1914 h 2999"/>
              <a:gd name="T50" fmla="*/ 55 w 2049"/>
              <a:gd name="T51" fmla="*/ 2075 h 2999"/>
              <a:gd name="T52" fmla="*/ 164 w 2049"/>
              <a:gd name="T53" fmla="*/ 2450 h 2999"/>
              <a:gd name="T54" fmla="*/ 396 w 2049"/>
              <a:gd name="T55" fmla="*/ 2738 h 2999"/>
              <a:gd name="T56" fmla="*/ 520 w 2049"/>
              <a:gd name="T57" fmla="*/ 2826 h 2999"/>
              <a:gd name="T58" fmla="*/ 536 w 2049"/>
              <a:gd name="T59" fmla="*/ 2926 h 2999"/>
              <a:gd name="T60" fmla="*/ 524 w 2049"/>
              <a:gd name="T61" fmla="*/ 2974 h 2999"/>
              <a:gd name="T62" fmla="*/ 240 w 2049"/>
              <a:gd name="T63" fmla="*/ 2774 h 2999"/>
              <a:gd name="T64" fmla="*/ 64 w 2049"/>
              <a:gd name="T65" fmla="*/ 2502 h 2999"/>
              <a:gd name="T66" fmla="*/ 8 w 2049"/>
              <a:gd name="T67" fmla="*/ 2134 h 2999"/>
              <a:gd name="T68" fmla="*/ 16 w 2049"/>
              <a:gd name="T69" fmla="*/ 1878 h 2999"/>
              <a:gd name="T70" fmla="*/ 72 w 2049"/>
              <a:gd name="T71" fmla="*/ 1650 h 2999"/>
              <a:gd name="T72" fmla="*/ 339 w 2049"/>
              <a:gd name="T73" fmla="*/ 1196 h 2999"/>
              <a:gd name="T74" fmla="*/ 821 w 2049"/>
              <a:gd name="T75" fmla="*/ 827 h 2999"/>
              <a:gd name="T76" fmla="*/ 1331 w 2049"/>
              <a:gd name="T77" fmla="*/ 544 h 2999"/>
              <a:gd name="T78" fmla="*/ 1556 w 2049"/>
              <a:gd name="T79" fmla="*/ 438 h 2999"/>
              <a:gd name="T80" fmla="*/ 1568 w 2049"/>
              <a:gd name="T81" fmla="*/ 402 h 2999"/>
              <a:gd name="T82" fmla="*/ 1614 w 2049"/>
              <a:gd name="T83" fmla="*/ 289 h 2999"/>
              <a:gd name="T84" fmla="*/ 1699 w 2049"/>
              <a:gd name="T85" fmla="*/ 204 h 2999"/>
              <a:gd name="T86" fmla="*/ 1898 w 2049"/>
              <a:gd name="T87" fmla="*/ 118 h 2999"/>
              <a:gd name="T88" fmla="*/ 1926 w 2049"/>
              <a:gd name="T89" fmla="*/ 90 h 2999"/>
              <a:gd name="T90" fmla="*/ 1870 w 2049"/>
              <a:gd name="T91" fmla="*/ 90 h 2999"/>
              <a:gd name="T92" fmla="*/ 1785 w 2049"/>
              <a:gd name="T93" fmla="*/ 62 h 2999"/>
              <a:gd name="T94" fmla="*/ 1728 w 2049"/>
              <a:gd name="T95" fmla="*/ 90 h 2999"/>
              <a:gd name="T96" fmla="*/ 1699 w 2049"/>
              <a:gd name="T97" fmla="*/ 118 h 2999"/>
              <a:gd name="T98" fmla="*/ 1643 w 2049"/>
              <a:gd name="T99" fmla="*/ 147 h 299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049"/>
              <a:gd name="T151" fmla="*/ 0 h 2999"/>
              <a:gd name="T152" fmla="*/ 2049 w 2049"/>
              <a:gd name="T153" fmla="*/ 2999 h 2999"/>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049" h="2999">
                <a:moveTo>
                  <a:pt x="1643" y="147"/>
                </a:moveTo>
                <a:cubicBezTo>
                  <a:pt x="1638" y="142"/>
                  <a:pt x="1657" y="109"/>
                  <a:pt x="1671" y="90"/>
                </a:cubicBezTo>
                <a:cubicBezTo>
                  <a:pt x="1685" y="71"/>
                  <a:pt x="1704" y="47"/>
                  <a:pt x="1728" y="33"/>
                </a:cubicBezTo>
                <a:cubicBezTo>
                  <a:pt x="1752" y="19"/>
                  <a:pt x="1775" y="10"/>
                  <a:pt x="1813" y="5"/>
                </a:cubicBezTo>
                <a:cubicBezTo>
                  <a:pt x="1851" y="0"/>
                  <a:pt x="1917" y="0"/>
                  <a:pt x="1955" y="5"/>
                </a:cubicBezTo>
                <a:cubicBezTo>
                  <a:pt x="1993" y="10"/>
                  <a:pt x="2031" y="19"/>
                  <a:pt x="2040" y="33"/>
                </a:cubicBezTo>
                <a:cubicBezTo>
                  <a:pt x="2049" y="47"/>
                  <a:pt x="2025" y="71"/>
                  <a:pt x="2011" y="90"/>
                </a:cubicBezTo>
                <a:cubicBezTo>
                  <a:pt x="1997" y="109"/>
                  <a:pt x="1983" y="128"/>
                  <a:pt x="1955" y="147"/>
                </a:cubicBezTo>
                <a:cubicBezTo>
                  <a:pt x="1927" y="166"/>
                  <a:pt x="1874" y="190"/>
                  <a:pt x="1841" y="204"/>
                </a:cubicBezTo>
                <a:cubicBezTo>
                  <a:pt x="1808" y="218"/>
                  <a:pt x="1775" y="218"/>
                  <a:pt x="1756" y="232"/>
                </a:cubicBezTo>
                <a:cubicBezTo>
                  <a:pt x="1737" y="246"/>
                  <a:pt x="1723" y="280"/>
                  <a:pt x="1728" y="289"/>
                </a:cubicBezTo>
                <a:cubicBezTo>
                  <a:pt x="1733" y="298"/>
                  <a:pt x="1771" y="280"/>
                  <a:pt x="1785" y="289"/>
                </a:cubicBezTo>
                <a:cubicBezTo>
                  <a:pt x="1799" y="298"/>
                  <a:pt x="1813" y="325"/>
                  <a:pt x="1813" y="345"/>
                </a:cubicBezTo>
                <a:cubicBezTo>
                  <a:pt x="1813" y="365"/>
                  <a:pt x="1794" y="391"/>
                  <a:pt x="1784" y="410"/>
                </a:cubicBezTo>
                <a:cubicBezTo>
                  <a:pt x="1774" y="429"/>
                  <a:pt x="1770" y="446"/>
                  <a:pt x="1756" y="459"/>
                </a:cubicBezTo>
                <a:cubicBezTo>
                  <a:pt x="1742" y="472"/>
                  <a:pt x="1746" y="468"/>
                  <a:pt x="1699" y="487"/>
                </a:cubicBezTo>
                <a:cubicBezTo>
                  <a:pt x="1652" y="506"/>
                  <a:pt x="1544" y="539"/>
                  <a:pt x="1473" y="572"/>
                </a:cubicBezTo>
                <a:cubicBezTo>
                  <a:pt x="1402" y="605"/>
                  <a:pt x="1350" y="642"/>
                  <a:pt x="1274" y="685"/>
                </a:cubicBezTo>
                <a:cubicBezTo>
                  <a:pt x="1198" y="728"/>
                  <a:pt x="1085" y="789"/>
                  <a:pt x="1019" y="827"/>
                </a:cubicBezTo>
                <a:cubicBezTo>
                  <a:pt x="953" y="865"/>
                  <a:pt x="948" y="870"/>
                  <a:pt x="877" y="912"/>
                </a:cubicBezTo>
                <a:cubicBezTo>
                  <a:pt x="806" y="954"/>
                  <a:pt x="687" y="1008"/>
                  <a:pt x="594" y="1082"/>
                </a:cubicBezTo>
                <a:cubicBezTo>
                  <a:pt x="501" y="1156"/>
                  <a:pt x="401" y="1253"/>
                  <a:pt x="320" y="1354"/>
                </a:cubicBezTo>
                <a:cubicBezTo>
                  <a:pt x="239" y="1455"/>
                  <a:pt x="149" y="1613"/>
                  <a:pt x="108" y="1690"/>
                </a:cubicBezTo>
                <a:cubicBezTo>
                  <a:pt x="67" y="1767"/>
                  <a:pt x="81" y="1777"/>
                  <a:pt x="72" y="1814"/>
                </a:cubicBezTo>
                <a:cubicBezTo>
                  <a:pt x="63" y="1851"/>
                  <a:pt x="59" y="1871"/>
                  <a:pt x="56" y="1914"/>
                </a:cubicBezTo>
                <a:cubicBezTo>
                  <a:pt x="53" y="1957"/>
                  <a:pt x="37" y="1986"/>
                  <a:pt x="55" y="2075"/>
                </a:cubicBezTo>
                <a:cubicBezTo>
                  <a:pt x="73" y="2164"/>
                  <a:pt x="107" y="2340"/>
                  <a:pt x="164" y="2450"/>
                </a:cubicBezTo>
                <a:cubicBezTo>
                  <a:pt x="221" y="2560"/>
                  <a:pt x="337" y="2675"/>
                  <a:pt x="396" y="2738"/>
                </a:cubicBezTo>
                <a:cubicBezTo>
                  <a:pt x="455" y="2801"/>
                  <a:pt x="497" y="2795"/>
                  <a:pt x="520" y="2826"/>
                </a:cubicBezTo>
                <a:cubicBezTo>
                  <a:pt x="543" y="2857"/>
                  <a:pt x="535" y="2901"/>
                  <a:pt x="536" y="2926"/>
                </a:cubicBezTo>
                <a:cubicBezTo>
                  <a:pt x="537" y="2951"/>
                  <a:pt x="573" y="2999"/>
                  <a:pt x="524" y="2974"/>
                </a:cubicBezTo>
                <a:cubicBezTo>
                  <a:pt x="475" y="2949"/>
                  <a:pt x="317" y="2853"/>
                  <a:pt x="240" y="2774"/>
                </a:cubicBezTo>
                <a:cubicBezTo>
                  <a:pt x="163" y="2695"/>
                  <a:pt x="103" y="2609"/>
                  <a:pt x="64" y="2502"/>
                </a:cubicBezTo>
                <a:cubicBezTo>
                  <a:pt x="25" y="2395"/>
                  <a:pt x="16" y="2238"/>
                  <a:pt x="8" y="2134"/>
                </a:cubicBezTo>
                <a:cubicBezTo>
                  <a:pt x="0" y="2030"/>
                  <a:pt x="5" y="1959"/>
                  <a:pt x="16" y="1878"/>
                </a:cubicBezTo>
                <a:cubicBezTo>
                  <a:pt x="27" y="1797"/>
                  <a:pt x="18" y="1764"/>
                  <a:pt x="72" y="1650"/>
                </a:cubicBezTo>
                <a:cubicBezTo>
                  <a:pt x="126" y="1536"/>
                  <a:pt x="214" y="1333"/>
                  <a:pt x="339" y="1196"/>
                </a:cubicBezTo>
                <a:cubicBezTo>
                  <a:pt x="464" y="1059"/>
                  <a:pt x="656" y="936"/>
                  <a:pt x="821" y="827"/>
                </a:cubicBezTo>
                <a:cubicBezTo>
                  <a:pt x="986" y="718"/>
                  <a:pt x="1209" y="609"/>
                  <a:pt x="1331" y="544"/>
                </a:cubicBezTo>
                <a:cubicBezTo>
                  <a:pt x="1453" y="479"/>
                  <a:pt x="1516" y="462"/>
                  <a:pt x="1556" y="438"/>
                </a:cubicBezTo>
                <a:cubicBezTo>
                  <a:pt x="1596" y="414"/>
                  <a:pt x="1558" y="427"/>
                  <a:pt x="1568" y="402"/>
                </a:cubicBezTo>
                <a:cubicBezTo>
                  <a:pt x="1578" y="377"/>
                  <a:pt x="1592" y="322"/>
                  <a:pt x="1614" y="289"/>
                </a:cubicBezTo>
                <a:cubicBezTo>
                  <a:pt x="1636" y="256"/>
                  <a:pt x="1652" y="232"/>
                  <a:pt x="1699" y="204"/>
                </a:cubicBezTo>
                <a:cubicBezTo>
                  <a:pt x="1746" y="176"/>
                  <a:pt x="1860" y="137"/>
                  <a:pt x="1898" y="118"/>
                </a:cubicBezTo>
                <a:cubicBezTo>
                  <a:pt x="1936" y="99"/>
                  <a:pt x="1931" y="95"/>
                  <a:pt x="1926" y="90"/>
                </a:cubicBezTo>
                <a:cubicBezTo>
                  <a:pt x="1921" y="85"/>
                  <a:pt x="1893" y="95"/>
                  <a:pt x="1870" y="90"/>
                </a:cubicBezTo>
                <a:cubicBezTo>
                  <a:pt x="1847" y="85"/>
                  <a:pt x="1809" y="62"/>
                  <a:pt x="1785" y="62"/>
                </a:cubicBezTo>
                <a:cubicBezTo>
                  <a:pt x="1761" y="62"/>
                  <a:pt x="1742" y="81"/>
                  <a:pt x="1728" y="90"/>
                </a:cubicBezTo>
                <a:cubicBezTo>
                  <a:pt x="1714" y="99"/>
                  <a:pt x="1713" y="108"/>
                  <a:pt x="1699" y="118"/>
                </a:cubicBezTo>
                <a:cubicBezTo>
                  <a:pt x="1685" y="128"/>
                  <a:pt x="1648" y="152"/>
                  <a:pt x="1643" y="147"/>
                </a:cubicBezTo>
                <a:close/>
              </a:path>
            </a:pathLst>
          </a:custGeom>
          <a:solidFill>
            <a:schemeClr val="tx1"/>
          </a:solidFill>
          <a:ln w="12700">
            <a:noFill/>
            <a:round/>
            <a:headEnd/>
            <a:tailEnd/>
          </a:ln>
          <a:effectLst>
            <a:prstShdw prst="shdw13" dist="53882" dir="13500000">
              <a:srgbClr val="808080">
                <a:alpha val="50000"/>
              </a:srgbClr>
            </a:prst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11" name="Freeform 10"/>
          <p:cNvSpPr>
            <a:spLocks/>
          </p:cNvSpPr>
          <p:nvPr/>
        </p:nvSpPr>
        <p:spPr bwMode="ltGray">
          <a:xfrm>
            <a:off x="3599656" y="2064544"/>
            <a:ext cx="269875" cy="314325"/>
          </a:xfrm>
          <a:custGeom>
            <a:avLst/>
            <a:gdLst>
              <a:gd name="T0" fmla="*/ 56 w 179"/>
              <a:gd name="T1" fmla="*/ 14 h 222"/>
              <a:gd name="T2" fmla="*/ 0 w 179"/>
              <a:gd name="T3" fmla="*/ 156 h 222"/>
              <a:gd name="T4" fmla="*/ 56 w 179"/>
              <a:gd name="T5" fmla="*/ 184 h 222"/>
              <a:gd name="T6" fmla="*/ 85 w 179"/>
              <a:gd name="T7" fmla="*/ 213 h 222"/>
              <a:gd name="T8" fmla="*/ 170 w 179"/>
              <a:gd name="T9" fmla="*/ 128 h 222"/>
              <a:gd name="T10" fmla="*/ 141 w 179"/>
              <a:gd name="T11" fmla="*/ 71 h 222"/>
              <a:gd name="T12" fmla="*/ 56 w 179"/>
              <a:gd name="T13" fmla="*/ 14 h 222"/>
              <a:gd name="T14" fmla="*/ 0 60000 65536"/>
              <a:gd name="T15" fmla="*/ 0 60000 65536"/>
              <a:gd name="T16" fmla="*/ 0 60000 65536"/>
              <a:gd name="T17" fmla="*/ 0 60000 65536"/>
              <a:gd name="T18" fmla="*/ 0 60000 65536"/>
              <a:gd name="T19" fmla="*/ 0 60000 65536"/>
              <a:gd name="T20" fmla="*/ 0 60000 65536"/>
              <a:gd name="T21" fmla="*/ 0 w 179"/>
              <a:gd name="T22" fmla="*/ 0 h 222"/>
              <a:gd name="T23" fmla="*/ 179 w 179"/>
              <a:gd name="T24" fmla="*/ 222 h 2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9" h="222">
                <a:moveTo>
                  <a:pt x="56" y="14"/>
                </a:moveTo>
                <a:cubicBezTo>
                  <a:pt x="33" y="28"/>
                  <a:pt x="0" y="128"/>
                  <a:pt x="0" y="156"/>
                </a:cubicBezTo>
                <a:cubicBezTo>
                  <a:pt x="0" y="184"/>
                  <a:pt x="42" y="175"/>
                  <a:pt x="56" y="184"/>
                </a:cubicBezTo>
                <a:cubicBezTo>
                  <a:pt x="70" y="193"/>
                  <a:pt x="66" y="222"/>
                  <a:pt x="85" y="213"/>
                </a:cubicBezTo>
                <a:cubicBezTo>
                  <a:pt x="104" y="204"/>
                  <a:pt x="161" y="152"/>
                  <a:pt x="170" y="128"/>
                </a:cubicBezTo>
                <a:cubicBezTo>
                  <a:pt x="179" y="104"/>
                  <a:pt x="155" y="90"/>
                  <a:pt x="141" y="71"/>
                </a:cubicBezTo>
                <a:cubicBezTo>
                  <a:pt x="127" y="52"/>
                  <a:pt x="79" y="0"/>
                  <a:pt x="56" y="14"/>
                </a:cubicBezTo>
                <a:close/>
              </a:path>
            </a:pathLst>
          </a:custGeom>
          <a:solidFill>
            <a:schemeClr val="tx1"/>
          </a:solidFill>
          <a:ln w="12700">
            <a:noFill/>
            <a:round/>
            <a:headEnd/>
            <a:tailEnd/>
          </a:ln>
          <a:effectLst>
            <a:prstShdw prst="shdw13" dist="53882" dir="13500000">
              <a:srgbClr val="808080">
                <a:alpha val="50000"/>
              </a:srgbClr>
            </a:prst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12" name="Freeform 11"/>
          <p:cNvSpPr>
            <a:spLocks/>
          </p:cNvSpPr>
          <p:nvPr/>
        </p:nvSpPr>
        <p:spPr bwMode="ltGray">
          <a:xfrm>
            <a:off x="1664494" y="467519"/>
            <a:ext cx="4000500" cy="3217863"/>
          </a:xfrm>
          <a:custGeom>
            <a:avLst/>
            <a:gdLst>
              <a:gd name="T0" fmla="*/ 2077 w 2520"/>
              <a:gd name="T1" fmla="*/ 90 h 2027"/>
              <a:gd name="T2" fmla="*/ 2105 w 2520"/>
              <a:gd name="T3" fmla="*/ 62 h 2027"/>
              <a:gd name="T4" fmla="*/ 2133 w 2520"/>
              <a:gd name="T5" fmla="*/ 33 h 2027"/>
              <a:gd name="T6" fmla="*/ 2162 w 2520"/>
              <a:gd name="T7" fmla="*/ 5 h 2027"/>
              <a:gd name="T8" fmla="*/ 2247 w 2520"/>
              <a:gd name="T9" fmla="*/ 5 h 2027"/>
              <a:gd name="T10" fmla="*/ 2358 w 2520"/>
              <a:gd name="T11" fmla="*/ 35 h 2027"/>
              <a:gd name="T12" fmla="*/ 2412 w 2520"/>
              <a:gd name="T13" fmla="*/ 60 h 2027"/>
              <a:gd name="T14" fmla="*/ 2480 w 2520"/>
              <a:gd name="T15" fmla="*/ 79 h 2027"/>
              <a:gd name="T16" fmla="*/ 2516 w 2520"/>
              <a:gd name="T17" fmla="*/ 67 h 2027"/>
              <a:gd name="T18" fmla="*/ 2504 w 2520"/>
              <a:gd name="T19" fmla="*/ 123 h 2027"/>
              <a:gd name="T20" fmla="*/ 2445 w 2520"/>
              <a:gd name="T21" fmla="*/ 175 h 2027"/>
              <a:gd name="T22" fmla="*/ 2389 w 2520"/>
              <a:gd name="T23" fmla="*/ 203 h 2027"/>
              <a:gd name="T24" fmla="*/ 2168 w 2520"/>
              <a:gd name="T25" fmla="*/ 347 h 2027"/>
              <a:gd name="T26" fmla="*/ 2100 w 2520"/>
              <a:gd name="T27" fmla="*/ 399 h 2027"/>
              <a:gd name="T28" fmla="*/ 2028 w 2520"/>
              <a:gd name="T29" fmla="*/ 447 h 2027"/>
              <a:gd name="T30" fmla="*/ 1822 w 2520"/>
              <a:gd name="T31" fmla="*/ 572 h 2027"/>
              <a:gd name="T32" fmla="*/ 1510 w 2520"/>
              <a:gd name="T33" fmla="*/ 714 h 2027"/>
              <a:gd name="T34" fmla="*/ 1028 w 2520"/>
              <a:gd name="T35" fmla="*/ 799 h 2027"/>
              <a:gd name="T36" fmla="*/ 744 w 2520"/>
              <a:gd name="T37" fmla="*/ 770 h 2027"/>
              <a:gd name="T38" fmla="*/ 624 w 2520"/>
              <a:gd name="T39" fmla="*/ 692 h 2027"/>
              <a:gd name="T40" fmla="*/ 600 w 2520"/>
              <a:gd name="T41" fmla="*/ 651 h 2027"/>
              <a:gd name="T42" fmla="*/ 536 w 2520"/>
              <a:gd name="T43" fmla="*/ 659 h 2027"/>
              <a:gd name="T44" fmla="*/ 484 w 2520"/>
              <a:gd name="T45" fmla="*/ 675 h 2027"/>
              <a:gd name="T46" fmla="*/ 461 w 2520"/>
              <a:gd name="T47" fmla="*/ 714 h 2027"/>
              <a:gd name="T48" fmla="*/ 489 w 2520"/>
              <a:gd name="T49" fmla="*/ 742 h 2027"/>
              <a:gd name="T50" fmla="*/ 546 w 2520"/>
              <a:gd name="T51" fmla="*/ 770 h 2027"/>
              <a:gd name="T52" fmla="*/ 574 w 2520"/>
              <a:gd name="T53" fmla="*/ 799 h 2027"/>
              <a:gd name="T54" fmla="*/ 517 w 2520"/>
              <a:gd name="T55" fmla="*/ 884 h 2027"/>
              <a:gd name="T56" fmla="*/ 472 w 2520"/>
              <a:gd name="T57" fmla="*/ 939 h 2027"/>
              <a:gd name="T58" fmla="*/ 400 w 2520"/>
              <a:gd name="T59" fmla="*/ 963 h 2027"/>
              <a:gd name="T60" fmla="*/ 264 w 2520"/>
              <a:gd name="T61" fmla="*/ 983 h 2027"/>
              <a:gd name="T62" fmla="*/ 149 w 2520"/>
              <a:gd name="T63" fmla="*/ 1054 h 2027"/>
              <a:gd name="T64" fmla="*/ 64 w 2520"/>
              <a:gd name="T65" fmla="*/ 1207 h 2027"/>
              <a:gd name="T66" fmla="*/ 36 w 2520"/>
              <a:gd name="T67" fmla="*/ 1479 h 2027"/>
              <a:gd name="T68" fmla="*/ 20 w 2520"/>
              <a:gd name="T69" fmla="*/ 1975 h 2027"/>
              <a:gd name="T70" fmla="*/ 7 w 2520"/>
              <a:gd name="T71" fmla="*/ 1791 h 2027"/>
              <a:gd name="T72" fmla="*/ 0 w 2520"/>
              <a:gd name="T73" fmla="*/ 1475 h 2027"/>
              <a:gd name="T74" fmla="*/ 7 w 2520"/>
              <a:gd name="T75" fmla="*/ 1337 h 2027"/>
              <a:gd name="T76" fmla="*/ 28 w 2520"/>
              <a:gd name="T77" fmla="*/ 1220 h 2027"/>
              <a:gd name="T78" fmla="*/ 64 w 2520"/>
              <a:gd name="T79" fmla="*/ 1107 h 2027"/>
              <a:gd name="T80" fmla="*/ 149 w 2520"/>
              <a:gd name="T81" fmla="*/ 969 h 2027"/>
              <a:gd name="T82" fmla="*/ 262 w 2520"/>
              <a:gd name="T83" fmla="*/ 884 h 2027"/>
              <a:gd name="T84" fmla="*/ 340 w 2520"/>
              <a:gd name="T85" fmla="*/ 855 h 2027"/>
              <a:gd name="T86" fmla="*/ 372 w 2520"/>
              <a:gd name="T87" fmla="*/ 799 h 2027"/>
              <a:gd name="T88" fmla="*/ 404 w 2520"/>
              <a:gd name="T89" fmla="*/ 714 h 2027"/>
              <a:gd name="T90" fmla="*/ 480 w 2520"/>
              <a:gd name="T91" fmla="*/ 623 h 2027"/>
              <a:gd name="T92" fmla="*/ 516 w 2520"/>
              <a:gd name="T93" fmla="*/ 595 h 2027"/>
              <a:gd name="T94" fmla="*/ 631 w 2520"/>
              <a:gd name="T95" fmla="*/ 544 h 2027"/>
              <a:gd name="T96" fmla="*/ 664 w 2520"/>
              <a:gd name="T97" fmla="*/ 563 h 2027"/>
              <a:gd name="T98" fmla="*/ 943 w 2520"/>
              <a:gd name="T99" fmla="*/ 629 h 2027"/>
              <a:gd name="T100" fmla="*/ 1425 w 2520"/>
              <a:gd name="T101" fmla="*/ 600 h 2027"/>
              <a:gd name="T102" fmla="*/ 1892 w 2520"/>
              <a:gd name="T103" fmla="*/ 427 h 2027"/>
              <a:gd name="T104" fmla="*/ 2077 w 2520"/>
              <a:gd name="T105" fmla="*/ 318 h 2027"/>
              <a:gd name="T106" fmla="*/ 2190 w 2520"/>
              <a:gd name="T107" fmla="*/ 232 h 2027"/>
              <a:gd name="T108" fmla="*/ 2332 w 2520"/>
              <a:gd name="T109" fmla="*/ 147 h 2027"/>
              <a:gd name="T110" fmla="*/ 2303 w 2520"/>
              <a:gd name="T111" fmla="*/ 118 h 2027"/>
              <a:gd name="T112" fmla="*/ 2190 w 2520"/>
              <a:gd name="T113" fmla="*/ 62 h 2027"/>
              <a:gd name="T114" fmla="*/ 2162 w 2520"/>
              <a:gd name="T115" fmla="*/ 62 h 2027"/>
              <a:gd name="T116" fmla="*/ 2107 w 2520"/>
              <a:gd name="T117" fmla="*/ 92 h 2027"/>
              <a:gd name="T118" fmla="*/ 2077 w 2520"/>
              <a:gd name="T119" fmla="*/ 118 h 2027"/>
              <a:gd name="T120" fmla="*/ 2077 w 2520"/>
              <a:gd name="T121" fmla="*/ 90 h 202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520"/>
              <a:gd name="T184" fmla="*/ 0 h 2027"/>
              <a:gd name="T185" fmla="*/ 2520 w 2520"/>
              <a:gd name="T186" fmla="*/ 2027 h 2027"/>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520" h="2027">
                <a:moveTo>
                  <a:pt x="2077" y="90"/>
                </a:moveTo>
                <a:cubicBezTo>
                  <a:pt x="2082" y="81"/>
                  <a:pt x="2096" y="71"/>
                  <a:pt x="2105" y="62"/>
                </a:cubicBezTo>
                <a:cubicBezTo>
                  <a:pt x="2114" y="53"/>
                  <a:pt x="2124" y="42"/>
                  <a:pt x="2133" y="33"/>
                </a:cubicBezTo>
                <a:cubicBezTo>
                  <a:pt x="2142" y="24"/>
                  <a:pt x="2143" y="10"/>
                  <a:pt x="2162" y="5"/>
                </a:cubicBezTo>
                <a:cubicBezTo>
                  <a:pt x="2181" y="0"/>
                  <a:pt x="2214" y="0"/>
                  <a:pt x="2247" y="5"/>
                </a:cubicBezTo>
                <a:cubicBezTo>
                  <a:pt x="2280" y="10"/>
                  <a:pt x="2331" y="26"/>
                  <a:pt x="2358" y="35"/>
                </a:cubicBezTo>
                <a:cubicBezTo>
                  <a:pt x="2385" y="44"/>
                  <a:pt x="2392" y="53"/>
                  <a:pt x="2412" y="60"/>
                </a:cubicBezTo>
                <a:cubicBezTo>
                  <a:pt x="2432" y="67"/>
                  <a:pt x="2463" y="78"/>
                  <a:pt x="2480" y="79"/>
                </a:cubicBezTo>
                <a:cubicBezTo>
                  <a:pt x="2497" y="80"/>
                  <a:pt x="2512" y="60"/>
                  <a:pt x="2516" y="67"/>
                </a:cubicBezTo>
                <a:cubicBezTo>
                  <a:pt x="2520" y="74"/>
                  <a:pt x="2516" y="105"/>
                  <a:pt x="2504" y="123"/>
                </a:cubicBezTo>
                <a:cubicBezTo>
                  <a:pt x="2492" y="141"/>
                  <a:pt x="2464" y="162"/>
                  <a:pt x="2445" y="175"/>
                </a:cubicBezTo>
                <a:cubicBezTo>
                  <a:pt x="2426" y="188"/>
                  <a:pt x="2435" y="174"/>
                  <a:pt x="2389" y="203"/>
                </a:cubicBezTo>
                <a:cubicBezTo>
                  <a:pt x="2343" y="232"/>
                  <a:pt x="2216" y="314"/>
                  <a:pt x="2168" y="347"/>
                </a:cubicBezTo>
                <a:cubicBezTo>
                  <a:pt x="2120" y="380"/>
                  <a:pt x="2123" y="382"/>
                  <a:pt x="2100" y="399"/>
                </a:cubicBezTo>
                <a:cubicBezTo>
                  <a:pt x="2077" y="416"/>
                  <a:pt x="2074" y="418"/>
                  <a:pt x="2028" y="447"/>
                </a:cubicBezTo>
                <a:cubicBezTo>
                  <a:pt x="1982" y="476"/>
                  <a:pt x="1908" y="528"/>
                  <a:pt x="1822" y="572"/>
                </a:cubicBezTo>
                <a:cubicBezTo>
                  <a:pt x="1736" y="616"/>
                  <a:pt x="1642" y="676"/>
                  <a:pt x="1510" y="714"/>
                </a:cubicBezTo>
                <a:cubicBezTo>
                  <a:pt x="1378" y="752"/>
                  <a:pt x="1156" y="790"/>
                  <a:pt x="1028" y="799"/>
                </a:cubicBezTo>
                <a:cubicBezTo>
                  <a:pt x="900" y="808"/>
                  <a:pt x="811" y="788"/>
                  <a:pt x="744" y="770"/>
                </a:cubicBezTo>
                <a:cubicBezTo>
                  <a:pt x="677" y="752"/>
                  <a:pt x="648" y="712"/>
                  <a:pt x="624" y="692"/>
                </a:cubicBezTo>
                <a:cubicBezTo>
                  <a:pt x="600" y="672"/>
                  <a:pt x="615" y="657"/>
                  <a:pt x="600" y="651"/>
                </a:cubicBezTo>
                <a:cubicBezTo>
                  <a:pt x="585" y="645"/>
                  <a:pt x="555" y="655"/>
                  <a:pt x="536" y="659"/>
                </a:cubicBezTo>
                <a:cubicBezTo>
                  <a:pt x="517" y="663"/>
                  <a:pt x="496" y="666"/>
                  <a:pt x="484" y="675"/>
                </a:cubicBezTo>
                <a:cubicBezTo>
                  <a:pt x="472" y="684"/>
                  <a:pt x="460" y="703"/>
                  <a:pt x="461" y="714"/>
                </a:cubicBezTo>
                <a:cubicBezTo>
                  <a:pt x="462" y="725"/>
                  <a:pt x="475" y="733"/>
                  <a:pt x="489" y="742"/>
                </a:cubicBezTo>
                <a:cubicBezTo>
                  <a:pt x="503" y="751"/>
                  <a:pt x="532" y="761"/>
                  <a:pt x="546" y="770"/>
                </a:cubicBezTo>
                <a:cubicBezTo>
                  <a:pt x="560" y="779"/>
                  <a:pt x="579" y="780"/>
                  <a:pt x="574" y="799"/>
                </a:cubicBezTo>
                <a:cubicBezTo>
                  <a:pt x="569" y="818"/>
                  <a:pt x="534" y="861"/>
                  <a:pt x="517" y="884"/>
                </a:cubicBezTo>
                <a:cubicBezTo>
                  <a:pt x="500" y="907"/>
                  <a:pt x="492" y="926"/>
                  <a:pt x="472" y="939"/>
                </a:cubicBezTo>
                <a:cubicBezTo>
                  <a:pt x="452" y="952"/>
                  <a:pt x="435" y="956"/>
                  <a:pt x="400" y="963"/>
                </a:cubicBezTo>
                <a:cubicBezTo>
                  <a:pt x="365" y="970"/>
                  <a:pt x="306" y="968"/>
                  <a:pt x="264" y="983"/>
                </a:cubicBezTo>
                <a:cubicBezTo>
                  <a:pt x="222" y="998"/>
                  <a:pt x="182" y="1017"/>
                  <a:pt x="149" y="1054"/>
                </a:cubicBezTo>
                <a:cubicBezTo>
                  <a:pt x="116" y="1091"/>
                  <a:pt x="83" y="1136"/>
                  <a:pt x="64" y="1207"/>
                </a:cubicBezTo>
                <a:cubicBezTo>
                  <a:pt x="45" y="1278"/>
                  <a:pt x="43" y="1351"/>
                  <a:pt x="36" y="1479"/>
                </a:cubicBezTo>
                <a:cubicBezTo>
                  <a:pt x="29" y="1607"/>
                  <a:pt x="25" y="1923"/>
                  <a:pt x="20" y="1975"/>
                </a:cubicBezTo>
                <a:cubicBezTo>
                  <a:pt x="15" y="2027"/>
                  <a:pt x="10" y="1874"/>
                  <a:pt x="7" y="1791"/>
                </a:cubicBezTo>
                <a:cubicBezTo>
                  <a:pt x="4" y="1708"/>
                  <a:pt x="0" y="1551"/>
                  <a:pt x="0" y="1475"/>
                </a:cubicBezTo>
                <a:cubicBezTo>
                  <a:pt x="0" y="1399"/>
                  <a:pt x="2" y="1379"/>
                  <a:pt x="7" y="1337"/>
                </a:cubicBezTo>
                <a:cubicBezTo>
                  <a:pt x="12" y="1295"/>
                  <a:pt x="19" y="1258"/>
                  <a:pt x="28" y="1220"/>
                </a:cubicBezTo>
                <a:cubicBezTo>
                  <a:pt x="37" y="1182"/>
                  <a:pt x="44" y="1149"/>
                  <a:pt x="64" y="1107"/>
                </a:cubicBezTo>
                <a:cubicBezTo>
                  <a:pt x="84" y="1065"/>
                  <a:pt x="116" y="1006"/>
                  <a:pt x="149" y="969"/>
                </a:cubicBezTo>
                <a:cubicBezTo>
                  <a:pt x="182" y="932"/>
                  <a:pt x="230" y="903"/>
                  <a:pt x="262" y="884"/>
                </a:cubicBezTo>
                <a:cubicBezTo>
                  <a:pt x="294" y="865"/>
                  <a:pt x="322" y="869"/>
                  <a:pt x="340" y="855"/>
                </a:cubicBezTo>
                <a:cubicBezTo>
                  <a:pt x="358" y="841"/>
                  <a:pt x="361" y="822"/>
                  <a:pt x="372" y="799"/>
                </a:cubicBezTo>
                <a:cubicBezTo>
                  <a:pt x="383" y="776"/>
                  <a:pt x="386" y="743"/>
                  <a:pt x="404" y="714"/>
                </a:cubicBezTo>
                <a:cubicBezTo>
                  <a:pt x="422" y="685"/>
                  <a:pt x="461" y="643"/>
                  <a:pt x="480" y="623"/>
                </a:cubicBezTo>
                <a:cubicBezTo>
                  <a:pt x="499" y="603"/>
                  <a:pt x="491" y="608"/>
                  <a:pt x="516" y="595"/>
                </a:cubicBezTo>
                <a:cubicBezTo>
                  <a:pt x="541" y="582"/>
                  <a:pt x="606" y="549"/>
                  <a:pt x="631" y="544"/>
                </a:cubicBezTo>
                <a:cubicBezTo>
                  <a:pt x="656" y="539"/>
                  <a:pt x="612" y="549"/>
                  <a:pt x="664" y="563"/>
                </a:cubicBezTo>
                <a:cubicBezTo>
                  <a:pt x="716" y="577"/>
                  <a:pt x="816" y="623"/>
                  <a:pt x="943" y="629"/>
                </a:cubicBezTo>
                <a:cubicBezTo>
                  <a:pt x="1070" y="635"/>
                  <a:pt x="1267" y="634"/>
                  <a:pt x="1425" y="600"/>
                </a:cubicBezTo>
                <a:cubicBezTo>
                  <a:pt x="1583" y="566"/>
                  <a:pt x="1783" y="474"/>
                  <a:pt x="1892" y="427"/>
                </a:cubicBezTo>
                <a:cubicBezTo>
                  <a:pt x="2001" y="380"/>
                  <a:pt x="2027" y="350"/>
                  <a:pt x="2077" y="318"/>
                </a:cubicBezTo>
                <a:cubicBezTo>
                  <a:pt x="2127" y="286"/>
                  <a:pt x="2148" y="260"/>
                  <a:pt x="2190" y="232"/>
                </a:cubicBezTo>
                <a:cubicBezTo>
                  <a:pt x="2232" y="204"/>
                  <a:pt x="2313" y="166"/>
                  <a:pt x="2332" y="147"/>
                </a:cubicBezTo>
                <a:cubicBezTo>
                  <a:pt x="2351" y="128"/>
                  <a:pt x="2327" y="132"/>
                  <a:pt x="2303" y="118"/>
                </a:cubicBezTo>
                <a:cubicBezTo>
                  <a:pt x="2279" y="104"/>
                  <a:pt x="2213" y="71"/>
                  <a:pt x="2190" y="62"/>
                </a:cubicBezTo>
                <a:cubicBezTo>
                  <a:pt x="2167" y="53"/>
                  <a:pt x="2176" y="57"/>
                  <a:pt x="2162" y="62"/>
                </a:cubicBezTo>
                <a:cubicBezTo>
                  <a:pt x="2148" y="67"/>
                  <a:pt x="2121" y="83"/>
                  <a:pt x="2107" y="92"/>
                </a:cubicBezTo>
                <a:cubicBezTo>
                  <a:pt x="2093" y="101"/>
                  <a:pt x="2082" y="118"/>
                  <a:pt x="2077" y="118"/>
                </a:cubicBezTo>
                <a:cubicBezTo>
                  <a:pt x="2072" y="118"/>
                  <a:pt x="2072" y="99"/>
                  <a:pt x="2077" y="90"/>
                </a:cubicBezTo>
                <a:close/>
              </a:path>
            </a:pathLst>
          </a:custGeom>
          <a:solidFill>
            <a:schemeClr val="tx1"/>
          </a:solidFill>
          <a:ln w="12700">
            <a:noFill/>
            <a:round/>
            <a:headEnd/>
            <a:tailEnd/>
          </a:ln>
          <a:effectLst>
            <a:prstShdw prst="shdw13" dist="53882" dir="13500000">
              <a:srgbClr val="808080">
                <a:alpha val="50000"/>
              </a:srgbClr>
            </a:prst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13" name="Freeform 12"/>
          <p:cNvSpPr>
            <a:spLocks/>
          </p:cNvSpPr>
          <p:nvPr/>
        </p:nvSpPr>
        <p:spPr bwMode="ltGray">
          <a:xfrm>
            <a:off x="2550319" y="1967707"/>
            <a:ext cx="531812" cy="323850"/>
          </a:xfrm>
          <a:custGeom>
            <a:avLst/>
            <a:gdLst>
              <a:gd name="T0" fmla="*/ 9 w 335"/>
              <a:gd name="T1" fmla="*/ 175 h 204"/>
              <a:gd name="T2" fmla="*/ 66 w 335"/>
              <a:gd name="T3" fmla="*/ 203 h 204"/>
              <a:gd name="T4" fmla="*/ 103 w 335"/>
              <a:gd name="T5" fmla="*/ 179 h 204"/>
              <a:gd name="T6" fmla="*/ 139 w 335"/>
              <a:gd name="T7" fmla="*/ 147 h 204"/>
              <a:gd name="T8" fmla="*/ 171 w 335"/>
              <a:gd name="T9" fmla="*/ 139 h 204"/>
              <a:gd name="T10" fmla="*/ 236 w 335"/>
              <a:gd name="T11" fmla="*/ 175 h 204"/>
              <a:gd name="T12" fmla="*/ 321 w 335"/>
              <a:gd name="T13" fmla="*/ 61 h 204"/>
              <a:gd name="T14" fmla="*/ 321 w 335"/>
              <a:gd name="T15" fmla="*/ 33 h 204"/>
              <a:gd name="T16" fmla="*/ 236 w 335"/>
              <a:gd name="T17" fmla="*/ 5 h 204"/>
              <a:gd name="T18" fmla="*/ 179 w 335"/>
              <a:gd name="T19" fmla="*/ 61 h 204"/>
              <a:gd name="T20" fmla="*/ 94 w 335"/>
              <a:gd name="T21" fmla="*/ 33 h 204"/>
              <a:gd name="T22" fmla="*/ 9 w 335"/>
              <a:gd name="T23" fmla="*/ 146 h 204"/>
              <a:gd name="T24" fmla="*/ 38 w 335"/>
              <a:gd name="T25" fmla="*/ 203 h 20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35"/>
              <a:gd name="T40" fmla="*/ 0 h 204"/>
              <a:gd name="T41" fmla="*/ 335 w 335"/>
              <a:gd name="T42" fmla="*/ 204 h 20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35" h="204">
                <a:moveTo>
                  <a:pt x="9" y="175"/>
                </a:moveTo>
                <a:cubicBezTo>
                  <a:pt x="28" y="189"/>
                  <a:pt x="50" y="202"/>
                  <a:pt x="66" y="203"/>
                </a:cubicBezTo>
                <a:cubicBezTo>
                  <a:pt x="82" y="204"/>
                  <a:pt x="91" y="188"/>
                  <a:pt x="103" y="179"/>
                </a:cubicBezTo>
                <a:cubicBezTo>
                  <a:pt x="115" y="170"/>
                  <a:pt x="128" y="154"/>
                  <a:pt x="139" y="147"/>
                </a:cubicBezTo>
                <a:cubicBezTo>
                  <a:pt x="150" y="140"/>
                  <a:pt x="155" y="134"/>
                  <a:pt x="171" y="139"/>
                </a:cubicBezTo>
                <a:cubicBezTo>
                  <a:pt x="187" y="144"/>
                  <a:pt x="211" y="188"/>
                  <a:pt x="236" y="175"/>
                </a:cubicBezTo>
                <a:cubicBezTo>
                  <a:pt x="261" y="162"/>
                  <a:pt x="307" y="85"/>
                  <a:pt x="321" y="61"/>
                </a:cubicBezTo>
                <a:cubicBezTo>
                  <a:pt x="335" y="37"/>
                  <a:pt x="335" y="42"/>
                  <a:pt x="321" y="33"/>
                </a:cubicBezTo>
                <a:cubicBezTo>
                  <a:pt x="307" y="24"/>
                  <a:pt x="260" y="0"/>
                  <a:pt x="236" y="5"/>
                </a:cubicBezTo>
                <a:cubicBezTo>
                  <a:pt x="212" y="10"/>
                  <a:pt x="203" y="56"/>
                  <a:pt x="179" y="61"/>
                </a:cubicBezTo>
                <a:cubicBezTo>
                  <a:pt x="155" y="66"/>
                  <a:pt x="122" y="19"/>
                  <a:pt x="94" y="33"/>
                </a:cubicBezTo>
                <a:cubicBezTo>
                  <a:pt x="66" y="47"/>
                  <a:pt x="18" y="118"/>
                  <a:pt x="9" y="146"/>
                </a:cubicBezTo>
                <a:cubicBezTo>
                  <a:pt x="0" y="174"/>
                  <a:pt x="19" y="188"/>
                  <a:pt x="38" y="203"/>
                </a:cubicBezTo>
              </a:path>
            </a:pathLst>
          </a:custGeom>
          <a:solidFill>
            <a:schemeClr val="tx1"/>
          </a:solidFill>
          <a:ln w="12700">
            <a:noFill/>
            <a:round/>
            <a:headEnd/>
            <a:tailEnd/>
          </a:ln>
          <a:effectLst>
            <a:prstShdw prst="shdw13" dist="53882" dir="13500000">
              <a:srgbClr val="808080">
                <a:alpha val="50000"/>
              </a:srgbClr>
            </a:prst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14" name="Freeform 13"/>
          <p:cNvSpPr>
            <a:spLocks/>
          </p:cNvSpPr>
          <p:nvPr/>
        </p:nvSpPr>
        <p:spPr bwMode="ltGray">
          <a:xfrm>
            <a:off x="2924969" y="445294"/>
            <a:ext cx="1377950" cy="1974850"/>
          </a:xfrm>
          <a:custGeom>
            <a:avLst/>
            <a:gdLst>
              <a:gd name="T0" fmla="*/ 556 w 868"/>
              <a:gd name="T1" fmla="*/ 415 h 1244"/>
              <a:gd name="T2" fmla="*/ 669 w 868"/>
              <a:gd name="T3" fmla="*/ 330 h 1244"/>
              <a:gd name="T4" fmla="*/ 751 w 868"/>
              <a:gd name="T5" fmla="*/ 253 h 1244"/>
              <a:gd name="T6" fmla="*/ 811 w 868"/>
              <a:gd name="T7" fmla="*/ 131 h 1244"/>
              <a:gd name="T8" fmla="*/ 840 w 868"/>
              <a:gd name="T9" fmla="*/ 46 h 1244"/>
              <a:gd name="T10" fmla="*/ 868 w 868"/>
              <a:gd name="T11" fmla="*/ 18 h 1244"/>
              <a:gd name="T12" fmla="*/ 843 w 868"/>
              <a:gd name="T13" fmla="*/ 157 h 1244"/>
              <a:gd name="T14" fmla="*/ 840 w 868"/>
              <a:gd name="T15" fmla="*/ 358 h 1244"/>
              <a:gd name="T16" fmla="*/ 811 w 868"/>
              <a:gd name="T17" fmla="*/ 556 h 1244"/>
              <a:gd name="T18" fmla="*/ 726 w 868"/>
              <a:gd name="T19" fmla="*/ 783 h 1244"/>
              <a:gd name="T20" fmla="*/ 621 w 868"/>
              <a:gd name="T21" fmla="*/ 898 h 1244"/>
              <a:gd name="T22" fmla="*/ 605 w 868"/>
              <a:gd name="T23" fmla="*/ 907 h 1244"/>
              <a:gd name="T24" fmla="*/ 587 w 868"/>
              <a:gd name="T25" fmla="*/ 909 h 1244"/>
              <a:gd name="T26" fmla="*/ 540 w 868"/>
              <a:gd name="T27" fmla="*/ 890 h 1244"/>
              <a:gd name="T28" fmla="*/ 495 w 868"/>
              <a:gd name="T29" fmla="*/ 856 h 1244"/>
              <a:gd name="T30" fmla="*/ 447 w 868"/>
              <a:gd name="T31" fmla="*/ 793 h 1244"/>
              <a:gd name="T32" fmla="*/ 437 w 868"/>
              <a:gd name="T33" fmla="*/ 772 h 1244"/>
              <a:gd name="T34" fmla="*/ 430 w 868"/>
              <a:gd name="T35" fmla="*/ 738 h 1244"/>
              <a:gd name="T36" fmla="*/ 444 w 868"/>
              <a:gd name="T37" fmla="*/ 549 h 1244"/>
              <a:gd name="T38" fmla="*/ 528 w 868"/>
              <a:gd name="T39" fmla="*/ 358 h 1244"/>
              <a:gd name="T40" fmla="*/ 584 w 868"/>
              <a:gd name="T41" fmla="*/ 245 h 1244"/>
              <a:gd name="T42" fmla="*/ 698 w 868"/>
              <a:gd name="T43" fmla="*/ 131 h 1244"/>
              <a:gd name="T44" fmla="*/ 675 w 868"/>
              <a:gd name="T45" fmla="*/ 421 h 1244"/>
              <a:gd name="T46" fmla="*/ 669 w 868"/>
              <a:gd name="T47" fmla="*/ 585 h 1244"/>
              <a:gd name="T48" fmla="*/ 613 w 868"/>
              <a:gd name="T49" fmla="*/ 759 h 1244"/>
              <a:gd name="T50" fmla="*/ 584 w 868"/>
              <a:gd name="T51" fmla="*/ 812 h 1244"/>
              <a:gd name="T52" fmla="*/ 566 w 868"/>
              <a:gd name="T53" fmla="*/ 840 h 1244"/>
              <a:gd name="T54" fmla="*/ 447 w 868"/>
              <a:gd name="T55" fmla="*/ 937 h 1244"/>
              <a:gd name="T56" fmla="*/ 367 w 868"/>
              <a:gd name="T57" fmla="*/ 981 h 1244"/>
              <a:gd name="T58" fmla="*/ 301 w 868"/>
              <a:gd name="T59" fmla="*/ 1095 h 1244"/>
              <a:gd name="T60" fmla="*/ 219 w 868"/>
              <a:gd name="T61" fmla="*/ 1189 h 1244"/>
              <a:gd name="T62" fmla="*/ 131 w 868"/>
              <a:gd name="T63" fmla="*/ 1237 h 1244"/>
              <a:gd name="T64" fmla="*/ 11 w 868"/>
              <a:gd name="T65" fmla="*/ 1229 h 1244"/>
              <a:gd name="T66" fmla="*/ 64 w 868"/>
              <a:gd name="T67" fmla="*/ 1199 h 1244"/>
              <a:gd name="T68" fmla="*/ 159 w 868"/>
              <a:gd name="T69" fmla="*/ 1141 h 1244"/>
              <a:gd name="T70" fmla="*/ 273 w 868"/>
              <a:gd name="T71" fmla="*/ 1010 h 1244"/>
              <a:gd name="T72" fmla="*/ 375 w 868"/>
              <a:gd name="T73" fmla="*/ 893 h 1244"/>
              <a:gd name="T74" fmla="*/ 475 w 868"/>
              <a:gd name="T75" fmla="*/ 825 h 1244"/>
              <a:gd name="T76" fmla="*/ 531 w 868"/>
              <a:gd name="T77" fmla="*/ 805 h 1244"/>
              <a:gd name="T78" fmla="*/ 600 w 868"/>
              <a:gd name="T79" fmla="*/ 705 h 1244"/>
              <a:gd name="T80" fmla="*/ 631 w 868"/>
              <a:gd name="T81" fmla="*/ 501 h 1244"/>
              <a:gd name="T82" fmla="*/ 641 w 868"/>
              <a:gd name="T83" fmla="*/ 358 h 1244"/>
              <a:gd name="T84" fmla="*/ 659 w 868"/>
              <a:gd name="T85" fmla="*/ 237 h 1244"/>
              <a:gd name="T86" fmla="*/ 619 w 868"/>
              <a:gd name="T87" fmla="*/ 257 h 1244"/>
              <a:gd name="T88" fmla="*/ 512 w 868"/>
              <a:gd name="T89" fmla="*/ 467 h 1244"/>
              <a:gd name="T90" fmla="*/ 471 w 868"/>
              <a:gd name="T91" fmla="*/ 641 h 1244"/>
              <a:gd name="T92" fmla="*/ 479 w 868"/>
              <a:gd name="T93" fmla="*/ 777 h 1244"/>
              <a:gd name="T94" fmla="*/ 507 w 868"/>
              <a:gd name="T95" fmla="*/ 848 h 1244"/>
              <a:gd name="T96" fmla="*/ 518 w 868"/>
              <a:gd name="T97" fmla="*/ 856 h 1244"/>
              <a:gd name="T98" fmla="*/ 532 w 868"/>
              <a:gd name="T99" fmla="*/ 854 h 1244"/>
              <a:gd name="T100" fmla="*/ 641 w 868"/>
              <a:gd name="T101" fmla="*/ 812 h 1244"/>
              <a:gd name="T102" fmla="*/ 726 w 868"/>
              <a:gd name="T103" fmla="*/ 670 h 1244"/>
              <a:gd name="T104" fmla="*/ 783 w 868"/>
              <a:gd name="T105" fmla="*/ 500 h 1244"/>
              <a:gd name="T106" fmla="*/ 791 w 868"/>
              <a:gd name="T107" fmla="*/ 325 h 1244"/>
              <a:gd name="T108" fmla="*/ 787 w 868"/>
              <a:gd name="T109" fmla="*/ 249 h 1244"/>
              <a:gd name="T110" fmla="*/ 747 w 868"/>
              <a:gd name="T111" fmla="*/ 325 h 1244"/>
              <a:gd name="T112" fmla="*/ 703 w 868"/>
              <a:gd name="T113" fmla="*/ 357 h 1244"/>
              <a:gd name="T114" fmla="*/ 556 w 868"/>
              <a:gd name="T115" fmla="*/ 415 h 124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68"/>
              <a:gd name="T175" fmla="*/ 0 h 1244"/>
              <a:gd name="T176" fmla="*/ 868 w 868"/>
              <a:gd name="T177" fmla="*/ 1244 h 124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68" h="1244">
                <a:moveTo>
                  <a:pt x="556" y="415"/>
                </a:moveTo>
                <a:cubicBezTo>
                  <a:pt x="551" y="410"/>
                  <a:pt x="637" y="357"/>
                  <a:pt x="669" y="330"/>
                </a:cubicBezTo>
                <a:cubicBezTo>
                  <a:pt x="701" y="303"/>
                  <a:pt x="727" y="286"/>
                  <a:pt x="751" y="253"/>
                </a:cubicBezTo>
                <a:cubicBezTo>
                  <a:pt x="775" y="220"/>
                  <a:pt x="796" y="165"/>
                  <a:pt x="811" y="131"/>
                </a:cubicBezTo>
                <a:cubicBezTo>
                  <a:pt x="826" y="97"/>
                  <a:pt x="831" y="65"/>
                  <a:pt x="840" y="46"/>
                </a:cubicBezTo>
                <a:cubicBezTo>
                  <a:pt x="849" y="27"/>
                  <a:pt x="868" y="0"/>
                  <a:pt x="868" y="18"/>
                </a:cubicBezTo>
                <a:cubicBezTo>
                  <a:pt x="868" y="36"/>
                  <a:pt x="848" y="100"/>
                  <a:pt x="843" y="157"/>
                </a:cubicBezTo>
                <a:cubicBezTo>
                  <a:pt x="838" y="214"/>
                  <a:pt x="845" y="292"/>
                  <a:pt x="840" y="358"/>
                </a:cubicBezTo>
                <a:cubicBezTo>
                  <a:pt x="835" y="424"/>
                  <a:pt x="830" y="485"/>
                  <a:pt x="811" y="556"/>
                </a:cubicBezTo>
                <a:cubicBezTo>
                  <a:pt x="792" y="627"/>
                  <a:pt x="758" y="726"/>
                  <a:pt x="726" y="783"/>
                </a:cubicBezTo>
                <a:cubicBezTo>
                  <a:pt x="694" y="840"/>
                  <a:pt x="641" y="877"/>
                  <a:pt x="621" y="898"/>
                </a:cubicBezTo>
                <a:cubicBezTo>
                  <a:pt x="601" y="919"/>
                  <a:pt x="611" y="905"/>
                  <a:pt x="605" y="907"/>
                </a:cubicBezTo>
                <a:cubicBezTo>
                  <a:pt x="599" y="909"/>
                  <a:pt x="598" y="912"/>
                  <a:pt x="587" y="909"/>
                </a:cubicBezTo>
                <a:cubicBezTo>
                  <a:pt x="576" y="906"/>
                  <a:pt x="555" y="899"/>
                  <a:pt x="540" y="890"/>
                </a:cubicBezTo>
                <a:cubicBezTo>
                  <a:pt x="525" y="881"/>
                  <a:pt x="511" y="872"/>
                  <a:pt x="495" y="856"/>
                </a:cubicBezTo>
                <a:cubicBezTo>
                  <a:pt x="479" y="840"/>
                  <a:pt x="457" y="807"/>
                  <a:pt x="447" y="793"/>
                </a:cubicBezTo>
                <a:cubicBezTo>
                  <a:pt x="437" y="779"/>
                  <a:pt x="440" y="781"/>
                  <a:pt x="437" y="772"/>
                </a:cubicBezTo>
                <a:cubicBezTo>
                  <a:pt x="434" y="763"/>
                  <a:pt x="429" y="775"/>
                  <a:pt x="430" y="738"/>
                </a:cubicBezTo>
                <a:cubicBezTo>
                  <a:pt x="431" y="701"/>
                  <a:pt x="428" y="612"/>
                  <a:pt x="444" y="549"/>
                </a:cubicBezTo>
                <a:cubicBezTo>
                  <a:pt x="460" y="486"/>
                  <a:pt x="505" y="409"/>
                  <a:pt x="528" y="358"/>
                </a:cubicBezTo>
                <a:cubicBezTo>
                  <a:pt x="551" y="307"/>
                  <a:pt x="556" y="283"/>
                  <a:pt x="584" y="245"/>
                </a:cubicBezTo>
                <a:cubicBezTo>
                  <a:pt x="612" y="207"/>
                  <a:pt x="683" y="102"/>
                  <a:pt x="698" y="131"/>
                </a:cubicBezTo>
                <a:cubicBezTo>
                  <a:pt x="713" y="160"/>
                  <a:pt x="680" y="345"/>
                  <a:pt x="675" y="421"/>
                </a:cubicBezTo>
                <a:cubicBezTo>
                  <a:pt x="670" y="497"/>
                  <a:pt x="679" y="529"/>
                  <a:pt x="669" y="585"/>
                </a:cubicBezTo>
                <a:cubicBezTo>
                  <a:pt x="659" y="641"/>
                  <a:pt x="627" y="721"/>
                  <a:pt x="613" y="759"/>
                </a:cubicBezTo>
                <a:cubicBezTo>
                  <a:pt x="599" y="797"/>
                  <a:pt x="592" y="799"/>
                  <a:pt x="584" y="812"/>
                </a:cubicBezTo>
                <a:cubicBezTo>
                  <a:pt x="576" y="825"/>
                  <a:pt x="589" y="819"/>
                  <a:pt x="566" y="840"/>
                </a:cubicBezTo>
                <a:cubicBezTo>
                  <a:pt x="543" y="861"/>
                  <a:pt x="480" y="913"/>
                  <a:pt x="447" y="937"/>
                </a:cubicBezTo>
                <a:cubicBezTo>
                  <a:pt x="414" y="961"/>
                  <a:pt x="391" y="955"/>
                  <a:pt x="367" y="981"/>
                </a:cubicBezTo>
                <a:cubicBezTo>
                  <a:pt x="343" y="1007"/>
                  <a:pt x="326" y="1060"/>
                  <a:pt x="301" y="1095"/>
                </a:cubicBezTo>
                <a:cubicBezTo>
                  <a:pt x="276" y="1130"/>
                  <a:pt x="247" y="1165"/>
                  <a:pt x="219" y="1189"/>
                </a:cubicBezTo>
                <a:cubicBezTo>
                  <a:pt x="191" y="1213"/>
                  <a:pt x="166" y="1230"/>
                  <a:pt x="131" y="1237"/>
                </a:cubicBezTo>
                <a:cubicBezTo>
                  <a:pt x="96" y="1244"/>
                  <a:pt x="22" y="1235"/>
                  <a:pt x="11" y="1229"/>
                </a:cubicBezTo>
                <a:cubicBezTo>
                  <a:pt x="0" y="1223"/>
                  <a:pt x="39" y="1214"/>
                  <a:pt x="64" y="1199"/>
                </a:cubicBezTo>
                <a:cubicBezTo>
                  <a:pt x="89" y="1184"/>
                  <a:pt x="124" y="1172"/>
                  <a:pt x="159" y="1141"/>
                </a:cubicBezTo>
                <a:cubicBezTo>
                  <a:pt x="194" y="1110"/>
                  <a:pt x="237" y="1051"/>
                  <a:pt x="273" y="1010"/>
                </a:cubicBezTo>
                <a:cubicBezTo>
                  <a:pt x="309" y="969"/>
                  <a:pt x="341" y="924"/>
                  <a:pt x="375" y="893"/>
                </a:cubicBezTo>
                <a:cubicBezTo>
                  <a:pt x="409" y="862"/>
                  <a:pt x="449" y="840"/>
                  <a:pt x="475" y="825"/>
                </a:cubicBezTo>
                <a:cubicBezTo>
                  <a:pt x="501" y="810"/>
                  <a:pt x="510" y="825"/>
                  <a:pt x="531" y="805"/>
                </a:cubicBezTo>
                <a:cubicBezTo>
                  <a:pt x="552" y="785"/>
                  <a:pt x="583" y="756"/>
                  <a:pt x="600" y="705"/>
                </a:cubicBezTo>
                <a:cubicBezTo>
                  <a:pt x="617" y="654"/>
                  <a:pt x="624" y="559"/>
                  <a:pt x="631" y="501"/>
                </a:cubicBezTo>
                <a:cubicBezTo>
                  <a:pt x="638" y="443"/>
                  <a:pt x="636" y="402"/>
                  <a:pt x="641" y="358"/>
                </a:cubicBezTo>
                <a:cubicBezTo>
                  <a:pt x="646" y="314"/>
                  <a:pt x="663" y="254"/>
                  <a:pt x="659" y="237"/>
                </a:cubicBezTo>
                <a:cubicBezTo>
                  <a:pt x="655" y="220"/>
                  <a:pt x="643" y="219"/>
                  <a:pt x="619" y="257"/>
                </a:cubicBezTo>
                <a:cubicBezTo>
                  <a:pt x="595" y="295"/>
                  <a:pt x="537" y="403"/>
                  <a:pt x="512" y="467"/>
                </a:cubicBezTo>
                <a:cubicBezTo>
                  <a:pt x="487" y="531"/>
                  <a:pt x="477" y="589"/>
                  <a:pt x="471" y="641"/>
                </a:cubicBezTo>
                <a:cubicBezTo>
                  <a:pt x="465" y="693"/>
                  <a:pt x="473" y="743"/>
                  <a:pt x="479" y="777"/>
                </a:cubicBezTo>
                <a:cubicBezTo>
                  <a:pt x="485" y="811"/>
                  <a:pt x="501" y="835"/>
                  <a:pt x="507" y="848"/>
                </a:cubicBezTo>
                <a:cubicBezTo>
                  <a:pt x="513" y="861"/>
                  <a:pt x="514" y="855"/>
                  <a:pt x="518" y="856"/>
                </a:cubicBezTo>
                <a:cubicBezTo>
                  <a:pt x="522" y="857"/>
                  <a:pt x="512" y="861"/>
                  <a:pt x="532" y="854"/>
                </a:cubicBezTo>
                <a:cubicBezTo>
                  <a:pt x="552" y="847"/>
                  <a:pt x="609" y="843"/>
                  <a:pt x="641" y="812"/>
                </a:cubicBezTo>
                <a:cubicBezTo>
                  <a:pt x="673" y="781"/>
                  <a:pt x="702" y="722"/>
                  <a:pt x="726" y="670"/>
                </a:cubicBezTo>
                <a:cubicBezTo>
                  <a:pt x="750" y="618"/>
                  <a:pt x="772" y="557"/>
                  <a:pt x="783" y="500"/>
                </a:cubicBezTo>
                <a:cubicBezTo>
                  <a:pt x="794" y="443"/>
                  <a:pt x="790" y="367"/>
                  <a:pt x="791" y="325"/>
                </a:cubicBezTo>
                <a:cubicBezTo>
                  <a:pt x="792" y="283"/>
                  <a:pt x="794" y="249"/>
                  <a:pt x="787" y="249"/>
                </a:cubicBezTo>
                <a:cubicBezTo>
                  <a:pt x="780" y="249"/>
                  <a:pt x="761" y="307"/>
                  <a:pt x="747" y="325"/>
                </a:cubicBezTo>
                <a:cubicBezTo>
                  <a:pt x="733" y="343"/>
                  <a:pt x="735" y="342"/>
                  <a:pt x="703" y="357"/>
                </a:cubicBezTo>
                <a:cubicBezTo>
                  <a:pt x="671" y="372"/>
                  <a:pt x="587" y="403"/>
                  <a:pt x="556" y="415"/>
                </a:cubicBezTo>
                <a:close/>
              </a:path>
            </a:pathLst>
          </a:custGeom>
          <a:solidFill>
            <a:schemeClr val="tx1"/>
          </a:solidFill>
          <a:ln w="12700">
            <a:noFill/>
            <a:round/>
            <a:headEnd/>
            <a:tailEnd/>
          </a:ln>
          <a:effectLst>
            <a:prstShdw prst="shdw13" dist="53882" dir="13500000">
              <a:srgbClr val="808080">
                <a:alpha val="50000"/>
              </a:srgbClr>
            </a:prst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15" name="Freeform 14"/>
          <p:cNvSpPr>
            <a:spLocks/>
          </p:cNvSpPr>
          <p:nvPr/>
        </p:nvSpPr>
        <p:spPr bwMode="ltGray">
          <a:xfrm>
            <a:off x="4725194" y="1299369"/>
            <a:ext cx="182562" cy="228600"/>
          </a:xfrm>
          <a:custGeom>
            <a:avLst/>
            <a:gdLst>
              <a:gd name="T0" fmla="*/ 87 w 115"/>
              <a:gd name="T1" fmla="*/ 2 h 144"/>
              <a:gd name="T2" fmla="*/ 92 w 115"/>
              <a:gd name="T3" fmla="*/ 45 h 144"/>
              <a:gd name="T4" fmla="*/ 86 w 115"/>
              <a:gd name="T5" fmla="*/ 74 h 144"/>
              <a:gd name="T6" fmla="*/ 60 w 115"/>
              <a:gd name="T7" fmla="*/ 75 h 144"/>
              <a:gd name="T8" fmla="*/ 42 w 115"/>
              <a:gd name="T9" fmla="*/ 95 h 144"/>
              <a:gd name="T10" fmla="*/ 30 w 115"/>
              <a:gd name="T11" fmla="*/ 115 h 144"/>
              <a:gd name="T12" fmla="*/ 15 w 115"/>
              <a:gd name="T13" fmla="*/ 86 h 144"/>
              <a:gd name="T14" fmla="*/ 21 w 115"/>
              <a:gd name="T15" fmla="*/ 51 h 144"/>
              <a:gd name="T16" fmla="*/ 2 w 115"/>
              <a:gd name="T17" fmla="*/ 87 h 144"/>
              <a:gd name="T18" fmla="*/ 8 w 115"/>
              <a:gd name="T19" fmla="*/ 126 h 144"/>
              <a:gd name="T20" fmla="*/ 30 w 115"/>
              <a:gd name="T21" fmla="*/ 143 h 144"/>
              <a:gd name="T22" fmla="*/ 51 w 115"/>
              <a:gd name="T23" fmla="*/ 117 h 144"/>
              <a:gd name="T24" fmla="*/ 66 w 115"/>
              <a:gd name="T25" fmla="*/ 95 h 144"/>
              <a:gd name="T26" fmla="*/ 87 w 115"/>
              <a:gd name="T27" fmla="*/ 115 h 144"/>
              <a:gd name="T28" fmla="*/ 115 w 115"/>
              <a:gd name="T29" fmla="*/ 58 h 144"/>
              <a:gd name="T30" fmla="*/ 87 w 115"/>
              <a:gd name="T31" fmla="*/ 2 h 14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5"/>
              <a:gd name="T49" fmla="*/ 0 h 144"/>
              <a:gd name="T50" fmla="*/ 115 w 115"/>
              <a:gd name="T51" fmla="*/ 144 h 14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5" h="144">
                <a:moveTo>
                  <a:pt x="87" y="2"/>
                </a:moveTo>
                <a:cubicBezTo>
                  <a:pt x="83" y="0"/>
                  <a:pt x="92" y="33"/>
                  <a:pt x="92" y="45"/>
                </a:cubicBezTo>
                <a:cubicBezTo>
                  <a:pt x="92" y="57"/>
                  <a:pt x="91" y="69"/>
                  <a:pt x="86" y="74"/>
                </a:cubicBezTo>
                <a:cubicBezTo>
                  <a:pt x="81" y="79"/>
                  <a:pt x="67" y="72"/>
                  <a:pt x="60" y="75"/>
                </a:cubicBezTo>
                <a:cubicBezTo>
                  <a:pt x="53" y="78"/>
                  <a:pt x="47" y="88"/>
                  <a:pt x="42" y="95"/>
                </a:cubicBezTo>
                <a:cubicBezTo>
                  <a:pt x="37" y="102"/>
                  <a:pt x="34" y="116"/>
                  <a:pt x="30" y="115"/>
                </a:cubicBezTo>
                <a:cubicBezTo>
                  <a:pt x="26" y="114"/>
                  <a:pt x="16" y="97"/>
                  <a:pt x="15" y="86"/>
                </a:cubicBezTo>
                <a:cubicBezTo>
                  <a:pt x="14" y="75"/>
                  <a:pt x="23" y="51"/>
                  <a:pt x="21" y="51"/>
                </a:cubicBezTo>
                <a:cubicBezTo>
                  <a:pt x="19" y="51"/>
                  <a:pt x="4" y="75"/>
                  <a:pt x="2" y="87"/>
                </a:cubicBezTo>
                <a:cubicBezTo>
                  <a:pt x="0" y="99"/>
                  <a:pt x="3" y="117"/>
                  <a:pt x="8" y="126"/>
                </a:cubicBezTo>
                <a:cubicBezTo>
                  <a:pt x="13" y="135"/>
                  <a:pt x="23" y="144"/>
                  <a:pt x="30" y="143"/>
                </a:cubicBezTo>
                <a:cubicBezTo>
                  <a:pt x="37" y="142"/>
                  <a:pt x="45" y="125"/>
                  <a:pt x="51" y="117"/>
                </a:cubicBezTo>
                <a:cubicBezTo>
                  <a:pt x="57" y="109"/>
                  <a:pt x="60" y="95"/>
                  <a:pt x="66" y="95"/>
                </a:cubicBezTo>
                <a:cubicBezTo>
                  <a:pt x="72" y="95"/>
                  <a:pt x="79" y="121"/>
                  <a:pt x="87" y="115"/>
                </a:cubicBezTo>
                <a:cubicBezTo>
                  <a:pt x="95" y="109"/>
                  <a:pt x="115" y="77"/>
                  <a:pt x="115" y="58"/>
                </a:cubicBezTo>
                <a:cubicBezTo>
                  <a:pt x="115" y="39"/>
                  <a:pt x="92" y="4"/>
                  <a:pt x="87" y="2"/>
                </a:cubicBezTo>
                <a:close/>
              </a:path>
            </a:pathLst>
          </a:custGeom>
          <a:solidFill>
            <a:schemeClr val="tx1"/>
          </a:solidFill>
          <a:ln w="12700">
            <a:noFill/>
            <a:round/>
            <a:headEnd/>
            <a:tailEnd/>
          </a:ln>
          <a:effectLst>
            <a:prstShdw prst="shdw13" dist="53882" dir="13500000">
              <a:srgbClr val="808080">
                <a:alpha val="50000"/>
              </a:srgbClr>
            </a:prst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16" name="Freeform 15"/>
          <p:cNvSpPr>
            <a:spLocks/>
          </p:cNvSpPr>
          <p:nvPr/>
        </p:nvSpPr>
        <p:spPr bwMode="ltGray">
          <a:xfrm>
            <a:off x="3734594" y="534194"/>
            <a:ext cx="182562" cy="228600"/>
          </a:xfrm>
          <a:custGeom>
            <a:avLst/>
            <a:gdLst>
              <a:gd name="T0" fmla="*/ 87 w 115"/>
              <a:gd name="T1" fmla="*/ 2 h 144"/>
              <a:gd name="T2" fmla="*/ 92 w 115"/>
              <a:gd name="T3" fmla="*/ 45 h 144"/>
              <a:gd name="T4" fmla="*/ 86 w 115"/>
              <a:gd name="T5" fmla="*/ 74 h 144"/>
              <a:gd name="T6" fmla="*/ 60 w 115"/>
              <a:gd name="T7" fmla="*/ 75 h 144"/>
              <a:gd name="T8" fmla="*/ 42 w 115"/>
              <a:gd name="T9" fmla="*/ 95 h 144"/>
              <a:gd name="T10" fmla="*/ 30 w 115"/>
              <a:gd name="T11" fmla="*/ 115 h 144"/>
              <a:gd name="T12" fmla="*/ 15 w 115"/>
              <a:gd name="T13" fmla="*/ 86 h 144"/>
              <a:gd name="T14" fmla="*/ 21 w 115"/>
              <a:gd name="T15" fmla="*/ 51 h 144"/>
              <a:gd name="T16" fmla="*/ 2 w 115"/>
              <a:gd name="T17" fmla="*/ 87 h 144"/>
              <a:gd name="T18" fmla="*/ 8 w 115"/>
              <a:gd name="T19" fmla="*/ 126 h 144"/>
              <a:gd name="T20" fmla="*/ 30 w 115"/>
              <a:gd name="T21" fmla="*/ 143 h 144"/>
              <a:gd name="T22" fmla="*/ 51 w 115"/>
              <a:gd name="T23" fmla="*/ 117 h 144"/>
              <a:gd name="T24" fmla="*/ 66 w 115"/>
              <a:gd name="T25" fmla="*/ 95 h 144"/>
              <a:gd name="T26" fmla="*/ 87 w 115"/>
              <a:gd name="T27" fmla="*/ 115 h 144"/>
              <a:gd name="T28" fmla="*/ 115 w 115"/>
              <a:gd name="T29" fmla="*/ 58 h 144"/>
              <a:gd name="T30" fmla="*/ 87 w 115"/>
              <a:gd name="T31" fmla="*/ 2 h 14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5"/>
              <a:gd name="T49" fmla="*/ 0 h 144"/>
              <a:gd name="T50" fmla="*/ 115 w 115"/>
              <a:gd name="T51" fmla="*/ 144 h 14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5" h="144">
                <a:moveTo>
                  <a:pt x="87" y="2"/>
                </a:moveTo>
                <a:cubicBezTo>
                  <a:pt x="83" y="0"/>
                  <a:pt x="92" y="33"/>
                  <a:pt x="92" y="45"/>
                </a:cubicBezTo>
                <a:cubicBezTo>
                  <a:pt x="92" y="57"/>
                  <a:pt x="91" y="69"/>
                  <a:pt x="86" y="74"/>
                </a:cubicBezTo>
                <a:cubicBezTo>
                  <a:pt x="81" y="79"/>
                  <a:pt x="67" y="72"/>
                  <a:pt x="60" y="75"/>
                </a:cubicBezTo>
                <a:cubicBezTo>
                  <a:pt x="53" y="78"/>
                  <a:pt x="47" y="88"/>
                  <a:pt x="42" y="95"/>
                </a:cubicBezTo>
                <a:cubicBezTo>
                  <a:pt x="37" y="102"/>
                  <a:pt x="34" y="116"/>
                  <a:pt x="30" y="115"/>
                </a:cubicBezTo>
                <a:cubicBezTo>
                  <a:pt x="26" y="114"/>
                  <a:pt x="16" y="97"/>
                  <a:pt x="15" y="86"/>
                </a:cubicBezTo>
                <a:cubicBezTo>
                  <a:pt x="14" y="75"/>
                  <a:pt x="23" y="51"/>
                  <a:pt x="21" y="51"/>
                </a:cubicBezTo>
                <a:cubicBezTo>
                  <a:pt x="19" y="51"/>
                  <a:pt x="4" y="75"/>
                  <a:pt x="2" y="87"/>
                </a:cubicBezTo>
                <a:cubicBezTo>
                  <a:pt x="0" y="99"/>
                  <a:pt x="3" y="117"/>
                  <a:pt x="8" y="126"/>
                </a:cubicBezTo>
                <a:cubicBezTo>
                  <a:pt x="13" y="135"/>
                  <a:pt x="23" y="144"/>
                  <a:pt x="30" y="143"/>
                </a:cubicBezTo>
                <a:cubicBezTo>
                  <a:pt x="37" y="142"/>
                  <a:pt x="45" y="125"/>
                  <a:pt x="51" y="117"/>
                </a:cubicBezTo>
                <a:cubicBezTo>
                  <a:pt x="57" y="109"/>
                  <a:pt x="60" y="95"/>
                  <a:pt x="66" y="95"/>
                </a:cubicBezTo>
                <a:cubicBezTo>
                  <a:pt x="72" y="95"/>
                  <a:pt x="79" y="121"/>
                  <a:pt x="87" y="115"/>
                </a:cubicBezTo>
                <a:cubicBezTo>
                  <a:pt x="95" y="109"/>
                  <a:pt x="115" y="77"/>
                  <a:pt x="115" y="58"/>
                </a:cubicBezTo>
                <a:cubicBezTo>
                  <a:pt x="115" y="39"/>
                  <a:pt x="92" y="4"/>
                  <a:pt x="87" y="2"/>
                </a:cubicBezTo>
                <a:close/>
              </a:path>
            </a:pathLst>
          </a:custGeom>
          <a:solidFill>
            <a:schemeClr val="tx1"/>
          </a:solidFill>
          <a:ln w="12700">
            <a:noFill/>
            <a:round/>
            <a:headEnd/>
            <a:tailEnd/>
          </a:ln>
          <a:effectLst>
            <a:prstShdw prst="shdw13" dist="53882" dir="13500000">
              <a:srgbClr val="808080">
                <a:alpha val="50000"/>
              </a:srgbClr>
            </a:prst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17" name="Freeform 16"/>
          <p:cNvSpPr>
            <a:spLocks/>
          </p:cNvSpPr>
          <p:nvPr/>
        </p:nvSpPr>
        <p:spPr bwMode="ltGray">
          <a:xfrm>
            <a:off x="2766219" y="2302669"/>
            <a:ext cx="74612" cy="501650"/>
          </a:xfrm>
          <a:custGeom>
            <a:avLst/>
            <a:gdLst>
              <a:gd name="T0" fmla="*/ 15 w 47"/>
              <a:gd name="T1" fmla="*/ 20 h 316"/>
              <a:gd name="T2" fmla="*/ 40 w 47"/>
              <a:gd name="T3" fmla="*/ 148 h 316"/>
              <a:gd name="T4" fmla="*/ 43 w 47"/>
              <a:gd name="T5" fmla="*/ 219 h 316"/>
              <a:gd name="T6" fmla="*/ 13 w 47"/>
              <a:gd name="T7" fmla="*/ 316 h 316"/>
              <a:gd name="T8" fmla="*/ 25 w 47"/>
              <a:gd name="T9" fmla="*/ 221 h 316"/>
              <a:gd name="T10" fmla="*/ 22 w 47"/>
              <a:gd name="T11" fmla="*/ 164 h 316"/>
              <a:gd name="T12" fmla="*/ 1 w 47"/>
              <a:gd name="T13" fmla="*/ 49 h 316"/>
              <a:gd name="T14" fmla="*/ 15 w 47"/>
              <a:gd name="T15" fmla="*/ 20 h 316"/>
              <a:gd name="T16" fmla="*/ 0 60000 65536"/>
              <a:gd name="T17" fmla="*/ 0 60000 65536"/>
              <a:gd name="T18" fmla="*/ 0 60000 65536"/>
              <a:gd name="T19" fmla="*/ 0 60000 65536"/>
              <a:gd name="T20" fmla="*/ 0 60000 65536"/>
              <a:gd name="T21" fmla="*/ 0 60000 65536"/>
              <a:gd name="T22" fmla="*/ 0 60000 65536"/>
              <a:gd name="T23" fmla="*/ 0 60000 65536"/>
              <a:gd name="T24" fmla="*/ 0 w 47"/>
              <a:gd name="T25" fmla="*/ 0 h 316"/>
              <a:gd name="T26" fmla="*/ 47 w 47"/>
              <a:gd name="T27" fmla="*/ 316 h 31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 h="316">
                <a:moveTo>
                  <a:pt x="15" y="20"/>
                </a:moveTo>
                <a:cubicBezTo>
                  <a:pt x="21" y="36"/>
                  <a:pt x="35" y="115"/>
                  <a:pt x="40" y="148"/>
                </a:cubicBezTo>
                <a:cubicBezTo>
                  <a:pt x="45" y="181"/>
                  <a:pt x="47" y="191"/>
                  <a:pt x="43" y="219"/>
                </a:cubicBezTo>
                <a:cubicBezTo>
                  <a:pt x="39" y="247"/>
                  <a:pt x="16" y="316"/>
                  <a:pt x="13" y="316"/>
                </a:cubicBezTo>
                <a:cubicBezTo>
                  <a:pt x="10" y="316"/>
                  <a:pt x="23" y="246"/>
                  <a:pt x="25" y="221"/>
                </a:cubicBezTo>
                <a:cubicBezTo>
                  <a:pt x="27" y="196"/>
                  <a:pt x="26" y="193"/>
                  <a:pt x="22" y="164"/>
                </a:cubicBezTo>
                <a:cubicBezTo>
                  <a:pt x="18" y="135"/>
                  <a:pt x="2" y="73"/>
                  <a:pt x="1" y="49"/>
                </a:cubicBezTo>
                <a:cubicBezTo>
                  <a:pt x="0" y="25"/>
                  <a:pt x="9" y="0"/>
                  <a:pt x="15" y="20"/>
                </a:cubicBezTo>
                <a:close/>
              </a:path>
            </a:pathLst>
          </a:custGeom>
          <a:solidFill>
            <a:schemeClr val="tx1"/>
          </a:solidFill>
          <a:ln w="12700">
            <a:noFill/>
            <a:round/>
            <a:headEnd/>
            <a:tailEnd/>
          </a:ln>
          <a:effectLst>
            <a:prstShdw prst="shdw13" dist="53882" dir="13500000">
              <a:srgbClr val="808080">
                <a:alpha val="50000"/>
              </a:srgbClr>
            </a:prstShdw>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grpSp>
        <p:nvGrpSpPr>
          <p:cNvPr id="2" name="Group 17"/>
          <p:cNvGrpSpPr>
            <a:grpSpLocks/>
          </p:cNvGrpSpPr>
          <p:nvPr/>
        </p:nvGrpSpPr>
        <p:grpSpPr bwMode="auto">
          <a:xfrm>
            <a:off x="4590256" y="4495007"/>
            <a:ext cx="1065213" cy="887412"/>
            <a:chOff x="493" y="1555"/>
            <a:chExt cx="525" cy="480"/>
          </a:xfrm>
          <a:solidFill>
            <a:schemeClr val="tx1"/>
          </a:solidFill>
        </p:grpSpPr>
        <p:sp>
          <p:nvSpPr>
            <p:cNvPr id="29" name="Freeform 28"/>
            <p:cNvSpPr>
              <a:spLocks/>
            </p:cNvSpPr>
            <p:nvPr/>
          </p:nvSpPr>
          <p:spPr bwMode="auto">
            <a:xfrm>
              <a:off x="493" y="1555"/>
              <a:ext cx="525" cy="480"/>
            </a:xfrm>
            <a:custGeom>
              <a:avLst/>
              <a:gdLst>
                <a:gd name="T0" fmla="*/ 225 w 525"/>
                <a:gd name="T1" fmla="*/ 217 h 480"/>
                <a:gd name="T2" fmla="*/ 133 w 525"/>
                <a:gd name="T3" fmla="*/ 0 h 480"/>
                <a:gd name="T4" fmla="*/ 263 w 525"/>
                <a:gd name="T5" fmla="*/ 193 h 480"/>
                <a:gd name="T6" fmla="*/ 393 w 525"/>
                <a:gd name="T7" fmla="*/ 0 h 480"/>
                <a:gd name="T8" fmla="*/ 299 w 525"/>
                <a:gd name="T9" fmla="*/ 217 h 480"/>
                <a:gd name="T10" fmla="*/ 524 w 525"/>
                <a:gd name="T11" fmla="*/ 240 h 480"/>
                <a:gd name="T12" fmla="*/ 298 w 525"/>
                <a:gd name="T13" fmla="*/ 262 h 480"/>
                <a:gd name="T14" fmla="*/ 393 w 525"/>
                <a:gd name="T15" fmla="*/ 479 h 480"/>
                <a:gd name="T16" fmla="*/ 263 w 525"/>
                <a:gd name="T17" fmla="*/ 286 h 480"/>
                <a:gd name="T18" fmla="*/ 133 w 525"/>
                <a:gd name="T19" fmla="*/ 479 h 480"/>
                <a:gd name="T20" fmla="*/ 224 w 525"/>
                <a:gd name="T21" fmla="*/ 263 h 480"/>
                <a:gd name="T22" fmla="*/ 0 w 525"/>
                <a:gd name="T23" fmla="*/ 240 h 480"/>
                <a:gd name="T24" fmla="*/ 225 w 525"/>
                <a:gd name="T25" fmla="*/ 217 h 4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25"/>
                <a:gd name="T40" fmla="*/ 0 h 480"/>
                <a:gd name="T41" fmla="*/ 525 w 525"/>
                <a:gd name="T42" fmla="*/ 480 h 48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pFill/>
            <a:ln w="9525">
              <a:noFill/>
              <a:round/>
              <a:headEnd type="none" w="sm" len="sm"/>
              <a:tailEnd type="none" w="sm" len="sm"/>
            </a:ln>
            <a:effectLst>
              <a:prstShdw prst="shdw13" dist="53882" dir="13500000">
                <a:srgbClr val="808080">
                  <a:alpha val="50000"/>
                </a:srgbClr>
              </a:prstShdw>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30" name="Freeform 29"/>
            <p:cNvSpPr>
              <a:spLocks/>
            </p:cNvSpPr>
            <p:nvPr/>
          </p:nvSpPr>
          <p:spPr bwMode="auto">
            <a:xfrm>
              <a:off x="565" y="1620"/>
              <a:ext cx="382" cy="350"/>
            </a:xfrm>
            <a:custGeom>
              <a:avLst/>
              <a:gdLst>
                <a:gd name="T0" fmla="*/ 153 w 382"/>
                <a:gd name="T1" fmla="*/ 153 h 350"/>
                <a:gd name="T2" fmla="*/ 95 w 382"/>
                <a:gd name="T3" fmla="*/ 0 h 350"/>
                <a:gd name="T4" fmla="*/ 191 w 382"/>
                <a:gd name="T5" fmla="*/ 128 h 350"/>
                <a:gd name="T6" fmla="*/ 284 w 382"/>
                <a:gd name="T7" fmla="*/ 0 h 350"/>
                <a:gd name="T8" fmla="*/ 227 w 382"/>
                <a:gd name="T9" fmla="*/ 153 h 350"/>
                <a:gd name="T10" fmla="*/ 381 w 382"/>
                <a:gd name="T11" fmla="*/ 175 h 350"/>
                <a:gd name="T12" fmla="*/ 226 w 382"/>
                <a:gd name="T13" fmla="*/ 196 h 350"/>
                <a:gd name="T14" fmla="*/ 284 w 382"/>
                <a:gd name="T15" fmla="*/ 349 h 350"/>
                <a:gd name="T16" fmla="*/ 191 w 382"/>
                <a:gd name="T17" fmla="*/ 221 h 350"/>
                <a:gd name="T18" fmla="*/ 95 w 382"/>
                <a:gd name="T19" fmla="*/ 349 h 350"/>
                <a:gd name="T20" fmla="*/ 152 w 382"/>
                <a:gd name="T21" fmla="*/ 198 h 350"/>
                <a:gd name="T22" fmla="*/ 0 w 382"/>
                <a:gd name="T23" fmla="*/ 175 h 350"/>
                <a:gd name="T24" fmla="*/ 153 w 382"/>
                <a:gd name="T25" fmla="*/ 153 h 3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2"/>
                <a:gd name="T40" fmla="*/ 0 h 350"/>
                <a:gd name="T41" fmla="*/ 382 w 382"/>
                <a:gd name="T42" fmla="*/ 350 h 35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pFill/>
            <a:ln w="9525">
              <a:noFill/>
              <a:round/>
              <a:headEnd type="none" w="sm" len="sm"/>
              <a:tailEnd type="none" w="sm" len="sm"/>
            </a:ln>
            <a:effectLst>
              <a:prstShdw prst="shdw13" dist="53882" dir="13500000">
                <a:srgbClr val="808080">
                  <a:alpha val="50000"/>
                </a:srgbClr>
              </a:prstShdw>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31" name="Freeform 30"/>
            <p:cNvSpPr>
              <a:spLocks/>
            </p:cNvSpPr>
            <p:nvPr/>
          </p:nvSpPr>
          <p:spPr bwMode="auto">
            <a:xfrm>
              <a:off x="621" y="1629"/>
              <a:ext cx="270" cy="332"/>
            </a:xfrm>
            <a:custGeom>
              <a:avLst/>
              <a:gdLst>
                <a:gd name="T0" fmla="*/ 0 w 270"/>
                <a:gd name="T1" fmla="*/ 84 h 332"/>
                <a:gd name="T2" fmla="*/ 122 w 270"/>
                <a:gd name="T3" fmla="*/ 143 h 332"/>
                <a:gd name="T4" fmla="*/ 135 w 270"/>
                <a:gd name="T5" fmla="*/ 0 h 332"/>
                <a:gd name="T6" fmla="*/ 147 w 270"/>
                <a:gd name="T7" fmla="*/ 143 h 332"/>
                <a:gd name="T8" fmla="*/ 268 w 270"/>
                <a:gd name="T9" fmla="*/ 82 h 332"/>
                <a:gd name="T10" fmla="*/ 159 w 270"/>
                <a:gd name="T11" fmla="*/ 166 h 332"/>
                <a:gd name="T12" fmla="*/ 269 w 270"/>
                <a:gd name="T13" fmla="*/ 249 h 332"/>
                <a:gd name="T14" fmla="*/ 147 w 270"/>
                <a:gd name="T15" fmla="*/ 189 h 332"/>
                <a:gd name="T16" fmla="*/ 135 w 270"/>
                <a:gd name="T17" fmla="*/ 331 h 332"/>
                <a:gd name="T18" fmla="*/ 122 w 270"/>
                <a:gd name="T19" fmla="*/ 189 h 332"/>
                <a:gd name="T20" fmla="*/ 0 w 270"/>
                <a:gd name="T21" fmla="*/ 249 h 332"/>
                <a:gd name="T22" fmla="*/ 110 w 270"/>
                <a:gd name="T23" fmla="*/ 166 h 332"/>
                <a:gd name="T24" fmla="*/ 0 w 270"/>
                <a:gd name="T25" fmla="*/ 84 h 3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70"/>
                <a:gd name="T40" fmla="*/ 0 h 332"/>
                <a:gd name="T41" fmla="*/ 270 w 270"/>
                <a:gd name="T42" fmla="*/ 332 h 33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pFill/>
            <a:ln w="9525">
              <a:noFill/>
              <a:round/>
              <a:headEnd type="none" w="sm" len="sm"/>
              <a:tailEnd type="none" w="sm" len="sm"/>
            </a:ln>
            <a:effectLst>
              <a:prstShdw prst="shdw13" dist="53882" dir="13500000">
                <a:srgbClr val="808080">
                  <a:alpha val="50000"/>
                </a:srgbClr>
              </a:prstShdw>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32" name="Freeform 31"/>
            <p:cNvSpPr>
              <a:spLocks/>
            </p:cNvSpPr>
            <p:nvPr/>
          </p:nvSpPr>
          <p:spPr bwMode="auto">
            <a:xfrm>
              <a:off x="722" y="1752"/>
              <a:ext cx="68" cy="85"/>
            </a:xfrm>
            <a:custGeom>
              <a:avLst/>
              <a:gdLst>
                <a:gd name="T0" fmla="*/ 0 w 68"/>
                <a:gd name="T1" fmla="*/ 20 h 85"/>
                <a:gd name="T2" fmla="*/ 27 w 68"/>
                <a:gd name="T3" fmla="*/ 30 h 85"/>
                <a:gd name="T4" fmla="*/ 33 w 68"/>
                <a:gd name="T5" fmla="*/ 0 h 85"/>
                <a:gd name="T6" fmla="*/ 39 w 68"/>
                <a:gd name="T7" fmla="*/ 30 h 85"/>
                <a:gd name="T8" fmla="*/ 67 w 68"/>
                <a:gd name="T9" fmla="*/ 20 h 85"/>
                <a:gd name="T10" fmla="*/ 45 w 68"/>
                <a:gd name="T11" fmla="*/ 42 h 85"/>
                <a:gd name="T12" fmla="*/ 67 w 68"/>
                <a:gd name="T13" fmla="*/ 62 h 85"/>
                <a:gd name="T14" fmla="*/ 39 w 68"/>
                <a:gd name="T15" fmla="*/ 52 h 85"/>
                <a:gd name="T16" fmla="*/ 33 w 68"/>
                <a:gd name="T17" fmla="*/ 84 h 85"/>
                <a:gd name="T18" fmla="*/ 27 w 68"/>
                <a:gd name="T19" fmla="*/ 52 h 85"/>
                <a:gd name="T20" fmla="*/ 0 w 68"/>
                <a:gd name="T21" fmla="*/ 62 h 85"/>
                <a:gd name="T22" fmla="*/ 21 w 68"/>
                <a:gd name="T23" fmla="*/ 42 h 85"/>
                <a:gd name="T24" fmla="*/ 0 w 68"/>
                <a:gd name="T25" fmla="*/ 20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8"/>
                <a:gd name="T40" fmla="*/ 0 h 85"/>
                <a:gd name="T41" fmla="*/ 68 w 68"/>
                <a:gd name="T42" fmla="*/ 85 h 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grpFill/>
            <a:ln w="9525">
              <a:noFill/>
              <a:round/>
              <a:headEnd type="none" w="sm" len="sm"/>
              <a:tailEnd type="none" w="sm" len="sm"/>
            </a:ln>
            <a:effectLst>
              <a:prstShdw prst="shdw13" dist="53882" dir="13500000">
                <a:srgbClr val="808080">
                  <a:alpha val="50000"/>
                </a:srgbClr>
              </a:prstShdw>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grpSp>
      <p:grpSp>
        <p:nvGrpSpPr>
          <p:cNvPr id="3" name="Group 18"/>
          <p:cNvGrpSpPr>
            <a:grpSpLocks/>
          </p:cNvGrpSpPr>
          <p:nvPr/>
        </p:nvGrpSpPr>
        <p:grpSpPr bwMode="auto">
          <a:xfrm>
            <a:off x="810419" y="2469357"/>
            <a:ext cx="1065212" cy="887412"/>
            <a:chOff x="493" y="1555"/>
            <a:chExt cx="525" cy="480"/>
          </a:xfrm>
          <a:solidFill>
            <a:schemeClr val="tx1"/>
          </a:solidFill>
        </p:grpSpPr>
        <p:sp>
          <p:nvSpPr>
            <p:cNvPr id="25" name="Freeform 24"/>
            <p:cNvSpPr>
              <a:spLocks/>
            </p:cNvSpPr>
            <p:nvPr/>
          </p:nvSpPr>
          <p:spPr bwMode="auto">
            <a:xfrm>
              <a:off x="493" y="1555"/>
              <a:ext cx="525" cy="480"/>
            </a:xfrm>
            <a:custGeom>
              <a:avLst/>
              <a:gdLst>
                <a:gd name="T0" fmla="*/ 225 w 525"/>
                <a:gd name="T1" fmla="*/ 217 h 480"/>
                <a:gd name="T2" fmla="*/ 133 w 525"/>
                <a:gd name="T3" fmla="*/ 0 h 480"/>
                <a:gd name="T4" fmla="*/ 263 w 525"/>
                <a:gd name="T5" fmla="*/ 193 h 480"/>
                <a:gd name="T6" fmla="*/ 393 w 525"/>
                <a:gd name="T7" fmla="*/ 0 h 480"/>
                <a:gd name="T8" fmla="*/ 299 w 525"/>
                <a:gd name="T9" fmla="*/ 217 h 480"/>
                <a:gd name="T10" fmla="*/ 524 w 525"/>
                <a:gd name="T11" fmla="*/ 240 h 480"/>
                <a:gd name="T12" fmla="*/ 298 w 525"/>
                <a:gd name="T13" fmla="*/ 262 h 480"/>
                <a:gd name="T14" fmla="*/ 393 w 525"/>
                <a:gd name="T15" fmla="*/ 479 h 480"/>
                <a:gd name="T16" fmla="*/ 263 w 525"/>
                <a:gd name="T17" fmla="*/ 286 h 480"/>
                <a:gd name="T18" fmla="*/ 133 w 525"/>
                <a:gd name="T19" fmla="*/ 479 h 480"/>
                <a:gd name="T20" fmla="*/ 224 w 525"/>
                <a:gd name="T21" fmla="*/ 263 h 480"/>
                <a:gd name="T22" fmla="*/ 0 w 525"/>
                <a:gd name="T23" fmla="*/ 240 h 480"/>
                <a:gd name="T24" fmla="*/ 225 w 525"/>
                <a:gd name="T25" fmla="*/ 217 h 4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25"/>
                <a:gd name="T40" fmla="*/ 0 h 480"/>
                <a:gd name="T41" fmla="*/ 525 w 525"/>
                <a:gd name="T42" fmla="*/ 480 h 48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pFill/>
            <a:ln w="9525">
              <a:noFill/>
              <a:round/>
              <a:headEnd type="none" w="sm" len="sm"/>
              <a:tailEnd type="none" w="sm" len="sm"/>
            </a:ln>
            <a:effectLst>
              <a:prstShdw prst="shdw13" dist="53882" dir="13500000">
                <a:srgbClr val="808080">
                  <a:alpha val="50000"/>
                </a:srgbClr>
              </a:prstShdw>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26" name="Freeform 25"/>
            <p:cNvSpPr>
              <a:spLocks/>
            </p:cNvSpPr>
            <p:nvPr/>
          </p:nvSpPr>
          <p:spPr bwMode="auto">
            <a:xfrm>
              <a:off x="565" y="1620"/>
              <a:ext cx="382" cy="350"/>
            </a:xfrm>
            <a:custGeom>
              <a:avLst/>
              <a:gdLst>
                <a:gd name="T0" fmla="*/ 153 w 382"/>
                <a:gd name="T1" fmla="*/ 153 h 350"/>
                <a:gd name="T2" fmla="*/ 95 w 382"/>
                <a:gd name="T3" fmla="*/ 0 h 350"/>
                <a:gd name="T4" fmla="*/ 191 w 382"/>
                <a:gd name="T5" fmla="*/ 128 h 350"/>
                <a:gd name="T6" fmla="*/ 284 w 382"/>
                <a:gd name="T7" fmla="*/ 0 h 350"/>
                <a:gd name="T8" fmla="*/ 227 w 382"/>
                <a:gd name="T9" fmla="*/ 153 h 350"/>
                <a:gd name="T10" fmla="*/ 381 w 382"/>
                <a:gd name="T11" fmla="*/ 175 h 350"/>
                <a:gd name="T12" fmla="*/ 226 w 382"/>
                <a:gd name="T13" fmla="*/ 196 h 350"/>
                <a:gd name="T14" fmla="*/ 284 w 382"/>
                <a:gd name="T15" fmla="*/ 349 h 350"/>
                <a:gd name="T16" fmla="*/ 191 w 382"/>
                <a:gd name="T17" fmla="*/ 221 h 350"/>
                <a:gd name="T18" fmla="*/ 95 w 382"/>
                <a:gd name="T19" fmla="*/ 349 h 350"/>
                <a:gd name="T20" fmla="*/ 152 w 382"/>
                <a:gd name="T21" fmla="*/ 198 h 350"/>
                <a:gd name="T22" fmla="*/ 0 w 382"/>
                <a:gd name="T23" fmla="*/ 175 h 350"/>
                <a:gd name="T24" fmla="*/ 153 w 382"/>
                <a:gd name="T25" fmla="*/ 153 h 3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2"/>
                <a:gd name="T40" fmla="*/ 0 h 350"/>
                <a:gd name="T41" fmla="*/ 382 w 382"/>
                <a:gd name="T42" fmla="*/ 350 h 35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pFill/>
            <a:ln w="9525">
              <a:noFill/>
              <a:round/>
              <a:headEnd type="none" w="sm" len="sm"/>
              <a:tailEnd type="none" w="sm" len="sm"/>
            </a:ln>
            <a:effectLst>
              <a:prstShdw prst="shdw13" dist="53882" dir="13500000">
                <a:srgbClr val="808080">
                  <a:alpha val="50000"/>
                </a:srgbClr>
              </a:prstShdw>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27" name="Freeform 26"/>
            <p:cNvSpPr>
              <a:spLocks/>
            </p:cNvSpPr>
            <p:nvPr/>
          </p:nvSpPr>
          <p:spPr bwMode="auto">
            <a:xfrm>
              <a:off x="621" y="1629"/>
              <a:ext cx="270" cy="332"/>
            </a:xfrm>
            <a:custGeom>
              <a:avLst/>
              <a:gdLst>
                <a:gd name="T0" fmla="*/ 0 w 270"/>
                <a:gd name="T1" fmla="*/ 84 h 332"/>
                <a:gd name="T2" fmla="*/ 122 w 270"/>
                <a:gd name="T3" fmla="*/ 143 h 332"/>
                <a:gd name="T4" fmla="*/ 135 w 270"/>
                <a:gd name="T5" fmla="*/ 0 h 332"/>
                <a:gd name="T6" fmla="*/ 147 w 270"/>
                <a:gd name="T7" fmla="*/ 143 h 332"/>
                <a:gd name="T8" fmla="*/ 268 w 270"/>
                <a:gd name="T9" fmla="*/ 82 h 332"/>
                <a:gd name="T10" fmla="*/ 159 w 270"/>
                <a:gd name="T11" fmla="*/ 166 h 332"/>
                <a:gd name="T12" fmla="*/ 269 w 270"/>
                <a:gd name="T13" fmla="*/ 249 h 332"/>
                <a:gd name="T14" fmla="*/ 147 w 270"/>
                <a:gd name="T15" fmla="*/ 189 h 332"/>
                <a:gd name="T16" fmla="*/ 135 w 270"/>
                <a:gd name="T17" fmla="*/ 331 h 332"/>
                <a:gd name="T18" fmla="*/ 122 w 270"/>
                <a:gd name="T19" fmla="*/ 189 h 332"/>
                <a:gd name="T20" fmla="*/ 0 w 270"/>
                <a:gd name="T21" fmla="*/ 249 h 332"/>
                <a:gd name="T22" fmla="*/ 110 w 270"/>
                <a:gd name="T23" fmla="*/ 166 h 332"/>
                <a:gd name="T24" fmla="*/ 0 w 270"/>
                <a:gd name="T25" fmla="*/ 84 h 3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70"/>
                <a:gd name="T40" fmla="*/ 0 h 332"/>
                <a:gd name="T41" fmla="*/ 270 w 270"/>
                <a:gd name="T42" fmla="*/ 332 h 33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pFill/>
            <a:ln w="9525">
              <a:noFill/>
              <a:round/>
              <a:headEnd type="none" w="sm" len="sm"/>
              <a:tailEnd type="none" w="sm" len="sm"/>
            </a:ln>
            <a:effectLst>
              <a:prstShdw prst="shdw13" dist="53882" dir="13500000">
                <a:srgbClr val="808080">
                  <a:alpha val="50000"/>
                </a:srgbClr>
              </a:prstShdw>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28" name="Freeform 27"/>
            <p:cNvSpPr>
              <a:spLocks/>
            </p:cNvSpPr>
            <p:nvPr/>
          </p:nvSpPr>
          <p:spPr bwMode="auto">
            <a:xfrm>
              <a:off x="722" y="1752"/>
              <a:ext cx="68" cy="85"/>
            </a:xfrm>
            <a:custGeom>
              <a:avLst/>
              <a:gdLst>
                <a:gd name="T0" fmla="*/ 0 w 68"/>
                <a:gd name="T1" fmla="*/ 20 h 85"/>
                <a:gd name="T2" fmla="*/ 27 w 68"/>
                <a:gd name="T3" fmla="*/ 30 h 85"/>
                <a:gd name="T4" fmla="*/ 33 w 68"/>
                <a:gd name="T5" fmla="*/ 0 h 85"/>
                <a:gd name="T6" fmla="*/ 39 w 68"/>
                <a:gd name="T7" fmla="*/ 30 h 85"/>
                <a:gd name="T8" fmla="*/ 67 w 68"/>
                <a:gd name="T9" fmla="*/ 20 h 85"/>
                <a:gd name="T10" fmla="*/ 45 w 68"/>
                <a:gd name="T11" fmla="*/ 42 h 85"/>
                <a:gd name="T12" fmla="*/ 67 w 68"/>
                <a:gd name="T13" fmla="*/ 62 h 85"/>
                <a:gd name="T14" fmla="*/ 39 w 68"/>
                <a:gd name="T15" fmla="*/ 52 h 85"/>
                <a:gd name="T16" fmla="*/ 33 w 68"/>
                <a:gd name="T17" fmla="*/ 84 h 85"/>
                <a:gd name="T18" fmla="*/ 27 w 68"/>
                <a:gd name="T19" fmla="*/ 52 h 85"/>
                <a:gd name="T20" fmla="*/ 0 w 68"/>
                <a:gd name="T21" fmla="*/ 62 h 85"/>
                <a:gd name="T22" fmla="*/ 21 w 68"/>
                <a:gd name="T23" fmla="*/ 42 h 85"/>
                <a:gd name="T24" fmla="*/ 0 w 68"/>
                <a:gd name="T25" fmla="*/ 20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8"/>
                <a:gd name="T40" fmla="*/ 0 h 85"/>
                <a:gd name="T41" fmla="*/ 68 w 68"/>
                <a:gd name="T42" fmla="*/ 85 h 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grpFill/>
            <a:ln w="9525">
              <a:noFill/>
              <a:round/>
              <a:headEnd type="none" w="sm" len="sm"/>
              <a:tailEnd type="none" w="sm" len="sm"/>
            </a:ln>
            <a:effectLst>
              <a:prstShdw prst="shdw13" dist="53882" dir="13500000">
                <a:srgbClr val="808080">
                  <a:alpha val="50000"/>
                </a:srgbClr>
              </a:prstShdw>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grpSp>
      <p:grpSp>
        <p:nvGrpSpPr>
          <p:cNvPr id="18" name="Group 19"/>
          <p:cNvGrpSpPr>
            <a:grpSpLocks/>
          </p:cNvGrpSpPr>
          <p:nvPr/>
        </p:nvGrpSpPr>
        <p:grpSpPr bwMode="auto">
          <a:xfrm>
            <a:off x="6346031" y="1524794"/>
            <a:ext cx="1065213" cy="887413"/>
            <a:chOff x="493" y="1555"/>
            <a:chExt cx="525" cy="480"/>
          </a:xfrm>
          <a:solidFill>
            <a:schemeClr val="tx1"/>
          </a:solidFill>
        </p:grpSpPr>
        <p:sp>
          <p:nvSpPr>
            <p:cNvPr id="21" name="Freeform 20"/>
            <p:cNvSpPr>
              <a:spLocks/>
            </p:cNvSpPr>
            <p:nvPr/>
          </p:nvSpPr>
          <p:spPr bwMode="auto">
            <a:xfrm>
              <a:off x="493" y="1555"/>
              <a:ext cx="525" cy="480"/>
            </a:xfrm>
            <a:custGeom>
              <a:avLst/>
              <a:gdLst>
                <a:gd name="T0" fmla="*/ 225 w 525"/>
                <a:gd name="T1" fmla="*/ 217 h 480"/>
                <a:gd name="T2" fmla="*/ 133 w 525"/>
                <a:gd name="T3" fmla="*/ 0 h 480"/>
                <a:gd name="T4" fmla="*/ 263 w 525"/>
                <a:gd name="T5" fmla="*/ 193 h 480"/>
                <a:gd name="T6" fmla="*/ 393 w 525"/>
                <a:gd name="T7" fmla="*/ 0 h 480"/>
                <a:gd name="T8" fmla="*/ 299 w 525"/>
                <a:gd name="T9" fmla="*/ 217 h 480"/>
                <a:gd name="T10" fmla="*/ 524 w 525"/>
                <a:gd name="T11" fmla="*/ 240 h 480"/>
                <a:gd name="T12" fmla="*/ 298 w 525"/>
                <a:gd name="T13" fmla="*/ 262 h 480"/>
                <a:gd name="T14" fmla="*/ 393 w 525"/>
                <a:gd name="T15" fmla="*/ 479 h 480"/>
                <a:gd name="T16" fmla="*/ 263 w 525"/>
                <a:gd name="T17" fmla="*/ 286 h 480"/>
                <a:gd name="T18" fmla="*/ 133 w 525"/>
                <a:gd name="T19" fmla="*/ 479 h 480"/>
                <a:gd name="T20" fmla="*/ 224 w 525"/>
                <a:gd name="T21" fmla="*/ 263 h 480"/>
                <a:gd name="T22" fmla="*/ 0 w 525"/>
                <a:gd name="T23" fmla="*/ 240 h 480"/>
                <a:gd name="T24" fmla="*/ 225 w 525"/>
                <a:gd name="T25" fmla="*/ 217 h 4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25"/>
                <a:gd name="T40" fmla="*/ 0 h 480"/>
                <a:gd name="T41" fmla="*/ 525 w 525"/>
                <a:gd name="T42" fmla="*/ 480 h 48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pFill/>
            <a:ln w="9525">
              <a:noFill/>
              <a:round/>
              <a:headEnd type="none" w="sm" len="sm"/>
              <a:tailEnd type="none" w="sm" len="sm"/>
            </a:ln>
            <a:effectLst>
              <a:prstShdw prst="shdw13" dist="53882" dir="13500000">
                <a:srgbClr val="808080">
                  <a:alpha val="50000"/>
                </a:srgbClr>
              </a:prstShdw>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22" name="Freeform 21"/>
            <p:cNvSpPr>
              <a:spLocks/>
            </p:cNvSpPr>
            <p:nvPr/>
          </p:nvSpPr>
          <p:spPr bwMode="auto">
            <a:xfrm>
              <a:off x="565" y="1620"/>
              <a:ext cx="382" cy="350"/>
            </a:xfrm>
            <a:custGeom>
              <a:avLst/>
              <a:gdLst>
                <a:gd name="T0" fmla="*/ 153 w 382"/>
                <a:gd name="T1" fmla="*/ 153 h 350"/>
                <a:gd name="T2" fmla="*/ 95 w 382"/>
                <a:gd name="T3" fmla="*/ 0 h 350"/>
                <a:gd name="T4" fmla="*/ 191 w 382"/>
                <a:gd name="T5" fmla="*/ 128 h 350"/>
                <a:gd name="T6" fmla="*/ 284 w 382"/>
                <a:gd name="T7" fmla="*/ 0 h 350"/>
                <a:gd name="T8" fmla="*/ 227 w 382"/>
                <a:gd name="T9" fmla="*/ 153 h 350"/>
                <a:gd name="T10" fmla="*/ 381 w 382"/>
                <a:gd name="T11" fmla="*/ 175 h 350"/>
                <a:gd name="T12" fmla="*/ 226 w 382"/>
                <a:gd name="T13" fmla="*/ 196 h 350"/>
                <a:gd name="T14" fmla="*/ 284 w 382"/>
                <a:gd name="T15" fmla="*/ 349 h 350"/>
                <a:gd name="T16" fmla="*/ 191 w 382"/>
                <a:gd name="T17" fmla="*/ 221 h 350"/>
                <a:gd name="T18" fmla="*/ 95 w 382"/>
                <a:gd name="T19" fmla="*/ 349 h 350"/>
                <a:gd name="T20" fmla="*/ 152 w 382"/>
                <a:gd name="T21" fmla="*/ 198 h 350"/>
                <a:gd name="T22" fmla="*/ 0 w 382"/>
                <a:gd name="T23" fmla="*/ 175 h 350"/>
                <a:gd name="T24" fmla="*/ 153 w 382"/>
                <a:gd name="T25" fmla="*/ 153 h 3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2"/>
                <a:gd name="T40" fmla="*/ 0 h 350"/>
                <a:gd name="T41" fmla="*/ 382 w 382"/>
                <a:gd name="T42" fmla="*/ 350 h 35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pFill/>
            <a:ln w="9525">
              <a:noFill/>
              <a:round/>
              <a:headEnd type="none" w="sm" len="sm"/>
              <a:tailEnd type="none" w="sm" len="sm"/>
            </a:ln>
            <a:effectLst>
              <a:prstShdw prst="shdw13" dist="53882" dir="13500000">
                <a:srgbClr val="808080">
                  <a:alpha val="50000"/>
                </a:srgbClr>
              </a:prstShdw>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23" name="Freeform 22"/>
            <p:cNvSpPr>
              <a:spLocks/>
            </p:cNvSpPr>
            <p:nvPr/>
          </p:nvSpPr>
          <p:spPr bwMode="auto">
            <a:xfrm>
              <a:off x="621" y="1629"/>
              <a:ext cx="270" cy="332"/>
            </a:xfrm>
            <a:custGeom>
              <a:avLst/>
              <a:gdLst>
                <a:gd name="T0" fmla="*/ 0 w 270"/>
                <a:gd name="T1" fmla="*/ 84 h 332"/>
                <a:gd name="T2" fmla="*/ 122 w 270"/>
                <a:gd name="T3" fmla="*/ 143 h 332"/>
                <a:gd name="T4" fmla="*/ 135 w 270"/>
                <a:gd name="T5" fmla="*/ 0 h 332"/>
                <a:gd name="T6" fmla="*/ 147 w 270"/>
                <a:gd name="T7" fmla="*/ 143 h 332"/>
                <a:gd name="T8" fmla="*/ 268 w 270"/>
                <a:gd name="T9" fmla="*/ 82 h 332"/>
                <a:gd name="T10" fmla="*/ 159 w 270"/>
                <a:gd name="T11" fmla="*/ 166 h 332"/>
                <a:gd name="T12" fmla="*/ 269 w 270"/>
                <a:gd name="T13" fmla="*/ 249 h 332"/>
                <a:gd name="T14" fmla="*/ 147 w 270"/>
                <a:gd name="T15" fmla="*/ 189 h 332"/>
                <a:gd name="T16" fmla="*/ 135 w 270"/>
                <a:gd name="T17" fmla="*/ 331 h 332"/>
                <a:gd name="T18" fmla="*/ 122 w 270"/>
                <a:gd name="T19" fmla="*/ 189 h 332"/>
                <a:gd name="T20" fmla="*/ 0 w 270"/>
                <a:gd name="T21" fmla="*/ 249 h 332"/>
                <a:gd name="T22" fmla="*/ 110 w 270"/>
                <a:gd name="T23" fmla="*/ 166 h 332"/>
                <a:gd name="T24" fmla="*/ 0 w 270"/>
                <a:gd name="T25" fmla="*/ 84 h 3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70"/>
                <a:gd name="T40" fmla="*/ 0 h 332"/>
                <a:gd name="T41" fmla="*/ 270 w 270"/>
                <a:gd name="T42" fmla="*/ 332 h 33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pFill/>
            <a:ln w="9525">
              <a:noFill/>
              <a:round/>
              <a:headEnd type="none" w="sm" len="sm"/>
              <a:tailEnd type="none" w="sm" len="sm"/>
            </a:ln>
            <a:effectLst>
              <a:prstShdw prst="shdw13" dist="53882" dir="13500000">
                <a:srgbClr val="808080">
                  <a:alpha val="50000"/>
                </a:srgbClr>
              </a:prstShdw>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sp>
          <p:nvSpPr>
            <p:cNvPr id="24" name="Freeform 23"/>
            <p:cNvSpPr>
              <a:spLocks/>
            </p:cNvSpPr>
            <p:nvPr/>
          </p:nvSpPr>
          <p:spPr bwMode="auto">
            <a:xfrm>
              <a:off x="722" y="1752"/>
              <a:ext cx="68" cy="85"/>
            </a:xfrm>
            <a:custGeom>
              <a:avLst/>
              <a:gdLst>
                <a:gd name="T0" fmla="*/ 0 w 68"/>
                <a:gd name="T1" fmla="*/ 20 h 85"/>
                <a:gd name="T2" fmla="*/ 27 w 68"/>
                <a:gd name="T3" fmla="*/ 30 h 85"/>
                <a:gd name="T4" fmla="*/ 33 w 68"/>
                <a:gd name="T5" fmla="*/ 0 h 85"/>
                <a:gd name="T6" fmla="*/ 39 w 68"/>
                <a:gd name="T7" fmla="*/ 30 h 85"/>
                <a:gd name="T8" fmla="*/ 67 w 68"/>
                <a:gd name="T9" fmla="*/ 20 h 85"/>
                <a:gd name="T10" fmla="*/ 45 w 68"/>
                <a:gd name="T11" fmla="*/ 42 h 85"/>
                <a:gd name="T12" fmla="*/ 67 w 68"/>
                <a:gd name="T13" fmla="*/ 62 h 85"/>
                <a:gd name="T14" fmla="*/ 39 w 68"/>
                <a:gd name="T15" fmla="*/ 52 h 85"/>
                <a:gd name="T16" fmla="*/ 33 w 68"/>
                <a:gd name="T17" fmla="*/ 84 h 85"/>
                <a:gd name="T18" fmla="*/ 27 w 68"/>
                <a:gd name="T19" fmla="*/ 52 h 85"/>
                <a:gd name="T20" fmla="*/ 0 w 68"/>
                <a:gd name="T21" fmla="*/ 62 h 85"/>
                <a:gd name="T22" fmla="*/ 21 w 68"/>
                <a:gd name="T23" fmla="*/ 42 h 85"/>
                <a:gd name="T24" fmla="*/ 0 w 68"/>
                <a:gd name="T25" fmla="*/ 20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8"/>
                <a:gd name="T40" fmla="*/ 0 h 85"/>
                <a:gd name="T41" fmla="*/ 68 w 68"/>
                <a:gd name="T42" fmla="*/ 85 h 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grpFill/>
            <a:ln w="9525">
              <a:noFill/>
              <a:round/>
              <a:headEnd type="none" w="sm" len="sm"/>
              <a:tailEnd type="none" w="sm" len="sm"/>
            </a:ln>
            <a:effectLst>
              <a:prstShdw prst="shdw13" dist="53882" dir="13500000">
                <a:srgbClr val="808080">
                  <a:alpha val="50000"/>
                </a:srgbClr>
              </a:prstShdw>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a-IR" sz="1800">
                <a:latin typeface="Arial" pitchFamily="34" charset="0"/>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بیشترین درصد بیماری وابسته به توکسین های دریایی در سراسرجهان </a:t>
            </a:r>
          </a:p>
          <a:p>
            <a:pPr algn="r" rtl="1"/>
            <a:r>
              <a:rPr lang="fa-IR" dirty="0" smtClean="0"/>
              <a:t>اکثر میکروارگانیسم های سیگوتوکسیک در کف دریا زندگی می کنند و یا از گونه های کف دریا تغذیه می کنند </a:t>
            </a:r>
          </a:p>
          <a:p>
            <a:pPr algn="r" rtl="1"/>
            <a:r>
              <a:rPr lang="fa-IR" dirty="0" smtClean="0"/>
              <a:t>آلگ های سبزآبی، دینوفلاژلات ها و اکثر باکتری ها </a:t>
            </a:r>
          </a:p>
          <a:p>
            <a:pPr algn="r" rtl="1"/>
            <a:r>
              <a:rPr lang="fa-IR" dirty="0" smtClean="0"/>
              <a:t>ماهیان بزرگتر دارای مقدار بیشتری سم هستند </a:t>
            </a:r>
          </a:p>
          <a:p>
            <a:pPr algn="r" rtl="1"/>
            <a:endParaRPr lang="fa-IR"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تنفس شایع ترین راه ورود آرسنیک به بدن است اما از طریق دستگاه گوارش و پوست هم قابلیت انتقال وجود دارد </a:t>
            </a:r>
          </a:p>
          <a:p>
            <a:pPr algn="r" rtl="1"/>
            <a:endParaRPr lang="fa-IR" dirty="0" smtClean="0"/>
          </a:p>
          <a:p>
            <a:pPr algn="r" rtl="1"/>
            <a:r>
              <a:rPr lang="fa-IR" dirty="0" smtClean="0"/>
              <a:t>آرسنیک یکی از 10 ماده شیمیایی خطرناک است که توسط سازمان جهانی بهداشت به عنوان تهدیدی برای بهداشت عمومی معرفی شده است</a:t>
            </a:r>
            <a:endParaRPr lang="fa-IR"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استنشاق 250 </a:t>
            </a:r>
            <a:r>
              <a:rPr lang="en-US" dirty="0" err="1" smtClean="0"/>
              <a:t>ppm</a:t>
            </a:r>
            <a:r>
              <a:rPr lang="fa-IR" dirty="0" smtClean="0"/>
              <a:t> از گاز آرسنیک منجر به مرگ فوری می شود </a:t>
            </a:r>
          </a:p>
          <a:p>
            <a:pPr algn="r" rtl="1"/>
            <a:r>
              <a:rPr lang="fa-IR" dirty="0" smtClean="0"/>
              <a:t>مواجهه با 25-50 </a:t>
            </a:r>
            <a:r>
              <a:rPr lang="en-US" dirty="0" err="1" smtClean="0"/>
              <a:t>ppm</a:t>
            </a:r>
            <a:r>
              <a:rPr lang="fa-IR" dirty="0" smtClean="0"/>
              <a:t> برای مدت 30 دقیقه نیز کشنده خواهد بود </a:t>
            </a:r>
            <a:endParaRPr lang="fa-IR"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b="1" dirty="0" smtClean="0">
                <a:solidFill>
                  <a:srgbClr val="FF0000"/>
                </a:solidFill>
              </a:rPr>
              <a:t>آرسنات (شکل 5 ظرفیتی آرسنیک) </a:t>
            </a:r>
            <a:r>
              <a:rPr lang="fa-IR" dirty="0" smtClean="0"/>
              <a:t>از لحاظ شکل ساختمانی بسیار مشابه فسفات است و از همان کانال سلولی که یون فسفات وارد می شود آرسنات نیز وارد سلول می شود </a:t>
            </a:r>
          </a:p>
          <a:p>
            <a:pPr algn="r" rtl="1"/>
            <a:r>
              <a:rPr lang="fa-IR" dirty="0" smtClean="0"/>
              <a:t>در تمام واکنش های شیمیایی که فسفات نقش دارد آرسنات به عنوان رقیب وارد می شود </a:t>
            </a:r>
          </a:p>
          <a:p>
            <a:pPr algn="r" rtl="1"/>
            <a:r>
              <a:rPr lang="fa-IR" dirty="0" smtClean="0"/>
              <a:t>آرسنات واکنش ها را از کار نمی اندازد بلکه محصولات کاذب ایجاد می کند </a:t>
            </a:r>
            <a:endParaRPr lang="fa-IR"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600200"/>
          <a:ext cx="34290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2" name="Straight Connector 11"/>
          <p:cNvCxnSpPr/>
          <p:nvPr/>
        </p:nvCxnSpPr>
        <p:spPr>
          <a:xfrm rot="5400000">
            <a:off x="1981994" y="3123406"/>
            <a:ext cx="456406" cy="794"/>
          </a:xfrm>
          <a:prstGeom prst="line">
            <a:avLst/>
          </a:prstGeom>
        </p:spPr>
        <p:style>
          <a:lnRef idx="3">
            <a:schemeClr val="dk1"/>
          </a:lnRef>
          <a:fillRef idx="0">
            <a:schemeClr val="dk1"/>
          </a:fillRef>
          <a:effectRef idx="2">
            <a:schemeClr val="dk1"/>
          </a:effectRef>
          <a:fontRef idx="minor">
            <a:schemeClr val="tx1"/>
          </a:fontRef>
        </p:style>
      </p:cxnSp>
      <p:cxnSp>
        <p:nvCxnSpPr>
          <p:cNvPr id="13" name="Straight Connector 12"/>
          <p:cNvCxnSpPr/>
          <p:nvPr/>
        </p:nvCxnSpPr>
        <p:spPr>
          <a:xfrm rot="5400000">
            <a:off x="1905794" y="3123406"/>
            <a:ext cx="456406" cy="794"/>
          </a:xfrm>
          <a:prstGeom prst="line">
            <a:avLst/>
          </a:prstGeom>
        </p:spPr>
        <p:style>
          <a:lnRef idx="3">
            <a:schemeClr val="dk1"/>
          </a:lnRef>
          <a:fillRef idx="0">
            <a:schemeClr val="dk1"/>
          </a:fillRef>
          <a:effectRef idx="2">
            <a:schemeClr val="dk1"/>
          </a:effectRef>
          <a:fontRef idx="minor">
            <a:schemeClr val="tx1"/>
          </a:fontRef>
        </p:style>
      </p:cxnSp>
      <p:cxnSp>
        <p:nvCxnSpPr>
          <p:cNvPr id="17" name="Straight Connector 16"/>
          <p:cNvCxnSpPr/>
          <p:nvPr/>
        </p:nvCxnSpPr>
        <p:spPr>
          <a:xfrm rot="5400000">
            <a:off x="1905794" y="4418806"/>
            <a:ext cx="456406" cy="794"/>
          </a:xfrm>
          <a:prstGeom prst="line">
            <a:avLst/>
          </a:prstGeom>
        </p:spPr>
        <p:style>
          <a:lnRef idx="3">
            <a:schemeClr val="dk1"/>
          </a:lnRef>
          <a:fillRef idx="0">
            <a:schemeClr val="dk1"/>
          </a:fillRef>
          <a:effectRef idx="2">
            <a:schemeClr val="dk1"/>
          </a:effectRef>
          <a:fontRef idx="minor">
            <a:schemeClr val="tx1"/>
          </a:fontRef>
        </p:style>
      </p:cxnSp>
      <p:cxnSp>
        <p:nvCxnSpPr>
          <p:cNvPr id="18" name="Straight Connector 17"/>
          <p:cNvCxnSpPr/>
          <p:nvPr/>
        </p:nvCxnSpPr>
        <p:spPr>
          <a:xfrm rot="10800000">
            <a:off x="1371600" y="3886200"/>
            <a:ext cx="533400" cy="1588"/>
          </a:xfrm>
          <a:prstGeom prst="line">
            <a:avLst/>
          </a:prstGeom>
        </p:spPr>
        <p:style>
          <a:lnRef idx="3">
            <a:schemeClr val="dk1"/>
          </a:lnRef>
          <a:fillRef idx="0">
            <a:schemeClr val="dk1"/>
          </a:fillRef>
          <a:effectRef idx="2">
            <a:schemeClr val="dk1"/>
          </a:effectRef>
          <a:fontRef idx="minor">
            <a:schemeClr val="tx1"/>
          </a:fontRef>
        </p:style>
      </p:cxnSp>
      <p:cxnSp>
        <p:nvCxnSpPr>
          <p:cNvPr id="19" name="Straight Connector 18"/>
          <p:cNvCxnSpPr/>
          <p:nvPr/>
        </p:nvCxnSpPr>
        <p:spPr>
          <a:xfrm rot="10800000">
            <a:off x="2514600" y="3886200"/>
            <a:ext cx="609600" cy="1588"/>
          </a:xfrm>
          <a:prstGeom prst="line">
            <a:avLst/>
          </a:prstGeom>
        </p:spPr>
        <p:style>
          <a:lnRef idx="3">
            <a:schemeClr val="dk1"/>
          </a:lnRef>
          <a:fillRef idx="0">
            <a:schemeClr val="dk1"/>
          </a:fillRef>
          <a:effectRef idx="2">
            <a:schemeClr val="dk1"/>
          </a:effectRef>
          <a:fontRef idx="minor">
            <a:schemeClr val="tx1"/>
          </a:fontRef>
        </p:style>
      </p:cxnSp>
      <p:grpSp>
        <p:nvGrpSpPr>
          <p:cNvPr id="25" name="Group 24"/>
          <p:cNvGrpSpPr/>
          <p:nvPr/>
        </p:nvGrpSpPr>
        <p:grpSpPr>
          <a:xfrm>
            <a:off x="6172200" y="3447245"/>
            <a:ext cx="951011" cy="951011"/>
            <a:chOff x="1238994" y="1787475"/>
            <a:chExt cx="951011" cy="951011"/>
          </a:xfrm>
        </p:grpSpPr>
        <p:sp>
          <p:nvSpPr>
            <p:cNvPr id="50" name="Oval 49"/>
            <p:cNvSpPr/>
            <p:nvPr/>
          </p:nvSpPr>
          <p:spPr>
            <a:xfrm>
              <a:off x="1238994" y="1787475"/>
              <a:ext cx="951011" cy="951011"/>
            </a:xfrm>
            <a:prstGeom prst="ellipse">
              <a:avLst/>
            </a:prstGeom>
            <a:ln>
              <a:solidFill>
                <a:schemeClr val="bg1"/>
              </a:solidFill>
            </a:ln>
          </p:spPr>
          <p:style>
            <a:lnRef idx="2">
              <a:schemeClr val="dk1"/>
            </a:lnRef>
            <a:fillRef idx="1">
              <a:schemeClr val="lt1"/>
            </a:fillRef>
            <a:effectRef idx="0">
              <a:schemeClr val="dk1"/>
            </a:effectRef>
            <a:fontRef idx="minor">
              <a:schemeClr val="dk1"/>
            </a:fontRef>
          </p:style>
        </p:sp>
        <p:sp>
          <p:nvSpPr>
            <p:cNvPr id="51" name="Oval 4"/>
            <p:cNvSpPr/>
            <p:nvPr/>
          </p:nvSpPr>
          <p:spPr>
            <a:xfrm>
              <a:off x="1378266" y="1926747"/>
              <a:ext cx="672467" cy="672467"/>
            </a:xfrm>
            <a:prstGeom prst="rect">
              <a:avLst/>
            </a:prstGeom>
          </p:spPr>
          <p:style>
            <a:lnRef idx="0">
              <a:scrgbClr r="0" g="0" b="0"/>
            </a:lnRef>
            <a:fillRef idx="0">
              <a:scrgbClr r="0" g="0" b="0"/>
            </a:fillRef>
            <a:effectRef idx="0">
              <a:scrgbClr r="0" g="0" b="0"/>
            </a:effectRef>
            <a:fontRef idx="minor">
              <a:schemeClr val="dk1"/>
            </a:fontRef>
          </p:style>
          <p:txBody>
            <a:bodyPr spcFirstLastPara="0" vert="horz" wrap="square" lIns="27940" tIns="27940" rIns="27940" bIns="27940" numCol="1" spcCol="1270" anchor="ctr" anchorCtr="0">
              <a:noAutofit/>
            </a:bodyPr>
            <a:lstStyle/>
            <a:p>
              <a:pPr lvl="0" algn="ctr" defTabSz="1955800" rtl="1">
                <a:lnSpc>
                  <a:spcPct val="90000"/>
                </a:lnSpc>
                <a:spcBef>
                  <a:spcPct val="0"/>
                </a:spcBef>
                <a:spcAft>
                  <a:spcPct val="35000"/>
                </a:spcAft>
              </a:pPr>
              <a:r>
                <a:rPr lang="en-US" sz="4400" kern="1200" dirty="0" smtClean="0"/>
                <a:t>AS</a:t>
              </a:r>
              <a:endParaRPr lang="fa-IR" sz="4400" kern="1200" dirty="0"/>
            </a:p>
          </p:txBody>
        </p:sp>
      </p:grpSp>
      <p:grpSp>
        <p:nvGrpSpPr>
          <p:cNvPr id="26" name="Group 25"/>
          <p:cNvGrpSpPr/>
          <p:nvPr/>
        </p:nvGrpSpPr>
        <p:grpSpPr>
          <a:xfrm>
            <a:off x="6622745" y="3160812"/>
            <a:ext cx="49921" cy="286433"/>
            <a:chOff x="1689539" y="1501042"/>
            <a:chExt cx="49921" cy="286433"/>
          </a:xfrm>
        </p:grpSpPr>
        <p:sp>
          <p:nvSpPr>
            <p:cNvPr id="48" name="Straight Connector 5"/>
            <p:cNvSpPr/>
            <p:nvPr/>
          </p:nvSpPr>
          <p:spPr>
            <a:xfrm rot="16200000">
              <a:off x="1571283" y="1619298"/>
              <a:ext cx="286433" cy="49921"/>
            </a:xfrm>
            <a:custGeom>
              <a:avLst/>
              <a:gdLst/>
              <a:ahLst/>
              <a:cxnLst/>
              <a:rect l="0" t="0" r="0" b="0"/>
              <a:pathLst>
                <a:path>
                  <a:moveTo>
                    <a:pt x="0" y="24960"/>
                  </a:moveTo>
                  <a:lnTo>
                    <a:pt x="286433" y="24960"/>
                  </a:lnTo>
                </a:path>
              </a:pathLst>
            </a:custGeom>
            <a:noFill/>
            <a:ln>
              <a:solidFill>
                <a:schemeClr val="bg1"/>
              </a:solidFill>
            </a:ln>
          </p:spPr>
          <p:style>
            <a:lnRef idx="2">
              <a:schemeClr val="dk1"/>
            </a:lnRef>
            <a:fillRef idx="1">
              <a:schemeClr val="lt1"/>
            </a:fillRef>
            <a:effectRef idx="0">
              <a:schemeClr val="dk1"/>
            </a:effectRef>
            <a:fontRef idx="minor">
              <a:schemeClr val="tx1">
                <a:hueOff val="0"/>
                <a:satOff val="0"/>
                <a:lumOff val="0"/>
                <a:alphaOff val="0"/>
              </a:schemeClr>
            </a:fontRef>
          </p:style>
        </p:sp>
        <p:sp>
          <p:nvSpPr>
            <p:cNvPr id="49" name="Straight Connector 6"/>
            <p:cNvSpPr/>
            <p:nvPr/>
          </p:nvSpPr>
          <p:spPr>
            <a:xfrm rot="16200000">
              <a:off x="1707339" y="1637098"/>
              <a:ext cx="14321" cy="1432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p:txBody>
        </p:sp>
      </p:grpSp>
      <p:grpSp>
        <p:nvGrpSpPr>
          <p:cNvPr id="27" name="Group 26"/>
          <p:cNvGrpSpPr/>
          <p:nvPr/>
        </p:nvGrpSpPr>
        <p:grpSpPr>
          <a:xfrm>
            <a:off x="6172200" y="2209800"/>
            <a:ext cx="951011" cy="951011"/>
            <a:chOff x="1238994" y="550030"/>
            <a:chExt cx="951011" cy="951011"/>
          </a:xfrm>
        </p:grpSpPr>
        <p:sp>
          <p:nvSpPr>
            <p:cNvPr id="46" name="Oval 45"/>
            <p:cNvSpPr/>
            <p:nvPr/>
          </p:nvSpPr>
          <p:spPr>
            <a:xfrm>
              <a:off x="1238994" y="550030"/>
              <a:ext cx="951011" cy="951011"/>
            </a:xfrm>
            <a:prstGeom prst="ellipse">
              <a:avLst/>
            </a:prstGeom>
            <a:ln>
              <a:solidFill>
                <a:schemeClr val="bg1"/>
              </a:solidFill>
            </a:ln>
          </p:spPr>
          <p:style>
            <a:lnRef idx="2">
              <a:schemeClr val="dk1"/>
            </a:lnRef>
            <a:fillRef idx="1">
              <a:schemeClr val="lt1"/>
            </a:fillRef>
            <a:effectRef idx="0">
              <a:schemeClr val="dk1"/>
            </a:effectRef>
            <a:fontRef idx="minor">
              <a:schemeClr val="dk1"/>
            </a:fontRef>
          </p:style>
        </p:sp>
        <p:sp>
          <p:nvSpPr>
            <p:cNvPr id="47" name="Oval 8"/>
            <p:cNvSpPr/>
            <p:nvPr/>
          </p:nvSpPr>
          <p:spPr>
            <a:xfrm>
              <a:off x="1378266" y="689302"/>
              <a:ext cx="672467" cy="672467"/>
            </a:xfrm>
            <a:prstGeom prst="rect">
              <a:avLst/>
            </a:prstGeom>
          </p:spPr>
          <p:style>
            <a:lnRef idx="0">
              <a:scrgbClr r="0" g="0" b="0"/>
            </a:lnRef>
            <a:fillRef idx="0">
              <a:scrgbClr r="0" g="0" b="0"/>
            </a:fillRef>
            <a:effectRef idx="0">
              <a:scrgbClr r="0" g="0" b="0"/>
            </a:effectRef>
            <a:fontRef idx="minor">
              <a:schemeClr val="dk1"/>
            </a:fontRef>
          </p:style>
          <p:txBody>
            <a:bodyPr spcFirstLastPara="0" vert="horz" wrap="square" lIns="27940" tIns="27940" rIns="27940" bIns="27940" numCol="1" spcCol="1270" anchor="ctr" anchorCtr="0">
              <a:noAutofit/>
            </a:bodyPr>
            <a:lstStyle/>
            <a:p>
              <a:pPr lvl="0" algn="ctr" defTabSz="1955800" rtl="1">
                <a:lnSpc>
                  <a:spcPct val="90000"/>
                </a:lnSpc>
                <a:spcBef>
                  <a:spcPct val="0"/>
                </a:spcBef>
                <a:spcAft>
                  <a:spcPct val="35000"/>
                </a:spcAft>
              </a:pPr>
              <a:r>
                <a:rPr lang="en-US" sz="4400" kern="1200" dirty="0" smtClean="0"/>
                <a:t>O</a:t>
              </a:r>
              <a:endParaRPr lang="fa-IR" sz="4400" kern="1200" dirty="0"/>
            </a:p>
          </p:txBody>
        </p:sp>
      </p:grpSp>
      <p:grpSp>
        <p:nvGrpSpPr>
          <p:cNvPr id="28" name="Group 27"/>
          <p:cNvGrpSpPr/>
          <p:nvPr/>
        </p:nvGrpSpPr>
        <p:grpSpPr>
          <a:xfrm>
            <a:off x="7123211" y="3897790"/>
            <a:ext cx="286433" cy="49921"/>
            <a:chOff x="2190005" y="2238020"/>
            <a:chExt cx="286433" cy="49921"/>
          </a:xfrm>
        </p:grpSpPr>
        <p:sp>
          <p:nvSpPr>
            <p:cNvPr id="44" name="Straight Connector 9"/>
            <p:cNvSpPr/>
            <p:nvPr/>
          </p:nvSpPr>
          <p:spPr>
            <a:xfrm>
              <a:off x="2190005" y="2238020"/>
              <a:ext cx="286433" cy="49921"/>
            </a:xfrm>
            <a:custGeom>
              <a:avLst/>
              <a:gdLst/>
              <a:ahLst/>
              <a:cxnLst/>
              <a:rect l="0" t="0" r="0" b="0"/>
              <a:pathLst>
                <a:path>
                  <a:moveTo>
                    <a:pt x="0" y="24960"/>
                  </a:moveTo>
                  <a:lnTo>
                    <a:pt x="286433" y="24960"/>
                  </a:lnTo>
                </a:path>
              </a:pathLst>
            </a:custGeom>
            <a:noFill/>
            <a:ln>
              <a:solidFill>
                <a:schemeClr val="bg1"/>
              </a:solidFill>
            </a:ln>
          </p:spPr>
          <p:style>
            <a:lnRef idx="2">
              <a:schemeClr val="dk1"/>
            </a:lnRef>
            <a:fillRef idx="1">
              <a:schemeClr val="lt1"/>
            </a:fillRef>
            <a:effectRef idx="0">
              <a:schemeClr val="dk1"/>
            </a:effectRef>
            <a:fontRef idx="minor">
              <a:schemeClr val="tx1">
                <a:hueOff val="0"/>
                <a:satOff val="0"/>
                <a:lumOff val="0"/>
                <a:alphaOff val="0"/>
              </a:schemeClr>
            </a:fontRef>
          </p:style>
        </p:sp>
        <p:sp>
          <p:nvSpPr>
            <p:cNvPr id="45" name="Straight Connector 10"/>
            <p:cNvSpPr/>
            <p:nvPr/>
          </p:nvSpPr>
          <p:spPr>
            <a:xfrm>
              <a:off x="2326061" y="2255820"/>
              <a:ext cx="14321" cy="1432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p:txBody>
        </p:sp>
      </p:grpSp>
      <p:grpSp>
        <p:nvGrpSpPr>
          <p:cNvPr id="29" name="Group 28"/>
          <p:cNvGrpSpPr/>
          <p:nvPr/>
        </p:nvGrpSpPr>
        <p:grpSpPr>
          <a:xfrm>
            <a:off x="7409645" y="3447245"/>
            <a:ext cx="951011" cy="951011"/>
            <a:chOff x="2476439" y="1787475"/>
            <a:chExt cx="951011" cy="951011"/>
          </a:xfrm>
        </p:grpSpPr>
        <p:sp>
          <p:nvSpPr>
            <p:cNvPr id="42" name="Oval 41"/>
            <p:cNvSpPr/>
            <p:nvPr/>
          </p:nvSpPr>
          <p:spPr>
            <a:xfrm>
              <a:off x="2476439" y="1787475"/>
              <a:ext cx="951011" cy="951011"/>
            </a:xfrm>
            <a:prstGeom prst="ellipse">
              <a:avLst/>
            </a:prstGeom>
            <a:ln>
              <a:solidFill>
                <a:schemeClr val="bg1"/>
              </a:solidFill>
            </a:ln>
          </p:spPr>
          <p:style>
            <a:lnRef idx="2">
              <a:schemeClr val="dk1"/>
            </a:lnRef>
            <a:fillRef idx="1">
              <a:schemeClr val="lt1"/>
            </a:fillRef>
            <a:effectRef idx="0">
              <a:schemeClr val="dk1"/>
            </a:effectRef>
            <a:fontRef idx="minor">
              <a:schemeClr val="dk1"/>
            </a:fontRef>
          </p:style>
        </p:sp>
        <p:sp>
          <p:nvSpPr>
            <p:cNvPr id="43" name="Oval 12"/>
            <p:cNvSpPr/>
            <p:nvPr/>
          </p:nvSpPr>
          <p:spPr>
            <a:xfrm>
              <a:off x="2615711" y="1926747"/>
              <a:ext cx="672467" cy="672467"/>
            </a:xfrm>
            <a:prstGeom prst="rect">
              <a:avLst/>
            </a:prstGeom>
          </p:spPr>
          <p:style>
            <a:lnRef idx="0">
              <a:scrgbClr r="0" g="0" b="0"/>
            </a:lnRef>
            <a:fillRef idx="0">
              <a:scrgbClr r="0" g="0" b="0"/>
            </a:fillRef>
            <a:effectRef idx="0">
              <a:scrgbClr r="0" g="0" b="0"/>
            </a:effectRef>
            <a:fontRef idx="minor">
              <a:schemeClr val="dk1"/>
            </a:fontRef>
          </p:style>
          <p:txBody>
            <a:bodyPr spcFirstLastPara="0" vert="horz" wrap="square" lIns="27940" tIns="27940" rIns="27940" bIns="27940" numCol="1" spcCol="1270" anchor="ctr" anchorCtr="0">
              <a:noAutofit/>
            </a:bodyPr>
            <a:lstStyle/>
            <a:p>
              <a:pPr lvl="0" algn="ctr" defTabSz="1955800" rtl="1">
                <a:lnSpc>
                  <a:spcPct val="90000"/>
                </a:lnSpc>
                <a:spcBef>
                  <a:spcPct val="0"/>
                </a:spcBef>
                <a:spcAft>
                  <a:spcPct val="35000"/>
                </a:spcAft>
              </a:pPr>
              <a:r>
                <a:rPr lang="en-US" sz="4400" kern="1200" dirty="0" smtClean="0"/>
                <a:t>O</a:t>
              </a:r>
              <a:endParaRPr lang="fa-IR" sz="4400" kern="1200" dirty="0"/>
            </a:p>
          </p:txBody>
        </p:sp>
      </p:grpSp>
      <p:grpSp>
        <p:nvGrpSpPr>
          <p:cNvPr id="30" name="Group 29"/>
          <p:cNvGrpSpPr/>
          <p:nvPr/>
        </p:nvGrpSpPr>
        <p:grpSpPr>
          <a:xfrm>
            <a:off x="6622745" y="4398257"/>
            <a:ext cx="49921" cy="286433"/>
            <a:chOff x="1689539" y="2738487"/>
            <a:chExt cx="49921" cy="286433"/>
          </a:xfrm>
        </p:grpSpPr>
        <p:sp>
          <p:nvSpPr>
            <p:cNvPr id="40" name="Straight Connector 13"/>
            <p:cNvSpPr/>
            <p:nvPr/>
          </p:nvSpPr>
          <p:spPr>
            <a:xfrm rot="5400000">
              <a:off x="1571283" y="2856743"/>
              <a:ext cx="286433" cy="49921"/>
            </a:xfrm>
            <a:custGeom>
              <a:avLst/>
              <a:gdLst/>
              <a:ahLst/>
              <a:cxnLst/>
              <a:rect l="0" t="0" r="0" b="0"/>
              <a:pathLst>
                <a:path>
                  <a:moveTo>
                    <a:pt x="0" y="24960"/>
                  </a:moveTo>
                  <a:lnTo>
                    <a:pt x="286433" y="24960"/>
                  </a:lnTo>
                </a:path>
              </a:pathLst>
            </a:custGeom>
            <a:noFill/>
            <a:ln>
              <a:solidFill>
                <a:schemeClr val="bg1"/>
              </a:solidFill>
            </a:ln>
          </p:spPr>
          <p:style>
            <a:lnRef idx="2">
              <a:schemeClr val="dk1"/>
            </a:lnRef>
            <a:fillRef idx="1">
              <a:schemeClr val="lt1"/>
            </a:fillRef>
            <a:effectRef idx="0">
              <a:schemeClr val="dk1"/>
            </a:effectRef>
            <a:fontRef idx="minor">
              <a:schemeClr val="tx1">
                <a:hueOff val="0"/>
                <a:satOff val="0"/>
                <a:lumOff val="0"/>
                <a:alphaOff val="0"/>
              </a:schemeClr>
            </a:fontRef>
          </p:style>
        </p:sp>
        <p:sp>
          <p:nvSpPr>
            <p:cNvPr id="41" name="Straight Connector 14"/>
            <p:cNvSpPr/>
            <p:nvPr/>
          </p:nvSpPr>
          <p:spPr>
            <a:xfrm rot="5400000">
              <a:off x="1707339" y="2874543"/>
              <a:ext cx="14321" cy="1432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p:txBody>
        </p:sp>
      </p:grpSp>
      <p:grpSp>
        <p:nvGrpSpPr>
          <p:cNvPr id="31" name="Group 30"/>
          <p:cNvGrpSpPr/>
          <p:nvPr/>
        </p:nvGrpSpPr>
        <p:grpSpPr>
          <a:xfrm>
            <a:off x="6172200" y="4684690"/>
            <a:ext cx="951011" cy="951011"/>
            <a:chOff x="1238994" y="3024920"/>
            <a:chExt cx="951011" cy="951011"/>
          </a:xfrm>
        </p:grpSpPr>
        <p:sp>
          <p:nvSpPr>
            <p:cNvPr id="38" name="Oval 37"/>
            <p:cNvSpPr/>
            <p:nvPr/>
          </p:nvSpPr>
          <p:spPr>
            <a:xfrm>
              <a:off x="1238994" y="3024920"/>
              <a:ext cx="951011" cy="951011"/>
            </a:xfrm>
            <a:prstGeom prst="ellipse">
              <a:avLst/>
            </a:prstGeom>
            <a:ln>
              <a:solidFill>
                <a:schemeClr val="bg1"/>
              </a:solidFill>
            </a:ln>
          </p:spPr>
          <p:style>
            <a:lnRef idx="2">
              <a:schemeClr val="dk1"/>
            </a:lnRef>
            <a:fillRef idx="1">
              <a:schemeClr val="lt1"/>
            </a:fillRef>
            <a:effectRef idx="0">
              <a:schemeClr val="dk1"/>
            </a:effectRef>
            <a:fontRef idx="minor">
              <a:schemeClr val="dk1"/>
            </a:fontRef>
          </p:style>
        </p:sp>
        <p:sp>
          <p:nvSpPr>
            <p:cNvPr id="39" name="Oval 16"/>
            <p:cNvSpPr/>
            <p:nvPr/>
          </p:nvSpPr>
          <p:spPr>
            <a:xfrm>
              <a:off x="1378266" y="3164192"/>
              <a:ext cx="672467" cy="672467"/>
            </a:xfrm>
            <a:prstGeom prst="rect">
              <a:avLst/>
            </a:prstGeom>
          </p:spPr>
          <p:style>
            <a:lnRef idx="0">
              <a:scrgbClr r="0" g="0" b="0"/>
            </a:lnRef>
            <a:fillRef idx="0">
              <a:scrgbClr r="0" g="0" b="0"/>
            </a:fillRef>
            <a:effectRef idx="0">
              <a:scrgbClr r="0" g="0" b="0"/>
            </a:effectRef>
            <a:fontRef idx="minor">
              <a:schemeClr val="dk1"/>
            </a:fontRef>
          </p:style>
          <p:txBody>
            <a:bodyPr spcFirstLastPara="0" vert="horz" wrap="square" lIns="27940" tIns="27940" rIns="27940" bIns="27940" numCol="1" spcCol="1270" anchor="ctr" anchorCtr="0">
              <a:noAutofit/>
            </a:bodyPr>
            <a:lstStyle/>
            <a:p>
              <a:pPr lvl="0" algn="ctr" defTabSz="1955800" rtl="1">
                <a:lnSpc>
                  <a:spcPct val="90000"/>
                </a:lnSpc>
                <a:spcBef>
                  <a:spcPct val="0"/>
                </a:spcBef>
                <a:spcAft>
                  <a:spcPct val="35000"/>
                </a:spcAft>
              </a:pPr>
              <a:r>
                <a:rPr lang="en-US" sz="4400" kern="1200" dirty="0" smtClean="0"/>
                <a:t>O</a:t>
              </a:r>
              <a:endParaRPr lang="fa-IR" sz="4400" kern="1200" dirty="0"/>
            </a:p>
          </p:txBody>
        </p:sp>
      </p:grpSp>
      <p:grpSp>
        <p:nvGrpSpPr>
          <p:cNvPr id="32" name="Group 31"/>
          <p:cNvGrpSpPr/>
          <p:nvPr/>
        </p:nvGrpSpPr>
        <p:grpSpPr>
          <a:xfrm>
            <a:off x="5885766" y="3897790"/>
            <a:ext cx="286433" cy="49921"/>
            <a:chOff x="952560" y="2238020"/>
            <a:chExt cx="286433" cy="49921"/>
          </a:xfrm>
        </p:grpSpPr>
        <p:sp>
          <p:nvSpPr>
            <p:cNvPr id="36" name="Straight Connector 17"/>
            <p:cNvSpPr/>
            <p:nvPr/>
          </p:nvSpPr>
          <p:spPr>
            <a:xfrm rot="10800000">
              <a:off x="952560" y="2238020"/>
              <a:ext cx="286433" cy="49921"/>
            </a:xfrm>
            <a:custGeom>
              <a:avLst/>
              <a:gdLst/>
              <a:ahLst/>
              <a:cxnLst/>
              <a:rect l="0" t="0" r="0" b="0"/>
              <a:pathLst>
                <a:path>
                  <a:moveTo>
                    <a:pt x="0" y="24960"/>
                  </a:moveTo>
                  <a:lnTo>
                    <a:pt x="286433" y="24960"/>
                  </a:lnTo>
                </a:path>
              </a:pathLst>
            </a:custGeom>
            <a:noFill/>
            <a:ln>
              <a:solidFill>
                <a:schemeClr val="bg1"/>
              </a:solidFill>
            </a:ln>
          </p:spPr>
          <p:style>
            <a:lnRef idx="2">
              <a:schemeClr val="dk1"/>
            </a:lnRef>
            <a:fillRef idx="1">
              <a:schemeClr val="lt1"/>
            </a:fillRef>
            <a:effectRef idx="0">
              <a:schemeClr val="dk1"/>
            </a:effectRef>
            <a:fontRef idx="minor">
              <a:schemeClr val="tx1">
                <a:hueOff val="0"/>
                <a:satOff val="0"/>
                <a:lumOff val="0"/>
                <a:alphaOff val="0"/>
              </a:schemeClr>
            </a:fontRef>
          </p:style>
        </p:sp>
        <p:sp>
          <p:nvSpPr>
            <p:cNvPr id="37" name="Straight Connector 18"/>
            <p:cNvSpPr/>
            <p:nvPr/>
          </p:nvSpPr>
          <p:spPr>
            <a:xfrm rot="21600000">
              <a:off x="1088616" y="2255820"/>
              <a:ext cx="14321" cy="1432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p:txBody>
        </p:sp>
      </p:grpSp>
      <p:grpSp>
        <p:nvGrpSpPr>
          <p:cNvPr id="33" name="Group 32"/>
          <p:cNvGrpSpPr/>
          <p:nvPr/>
        </p:nvGrpSpPr>
        <p:grpSpPr>
          <a:xfrm>
            <a:off x="4934755" y="3447245"/>
            <a:ext cx="951011" cy="951011"/>
            <a:chOff x="1549" y="1787475"/>
            <a:chExt cx="951011" cy="951011"/>
          </a:xfrm>
        </p:grpSpPr>
        <p:sp>
          <p:nvSpPr>
            <p:cNvPr id="34" name="Oval 33"/>
            <p:cNvSpPr/>
            <p:nvPr/>
          </p:nvSpPr>
          <p:spPr>
            <a:xfrm>
              <a:off x="1549" y="1787475"/>
              <a:ext cx="951011" cy="951011"/>
            </a:xfrm>
            <a:prstGeom prst="ellipse">
              <a:avLst/>
            </a:prstGeom>
            <a:ln>
              <a:solidFill>
                <a:schemeClr val="bg1"/>
              </a:solidFill>
            </a:ln>
          </p:spPr>
          <p:style>
            <a:lnRef idx="2">
              <a:schemeClr val="dk1"/>
            </a:lnRef>
            <a:fillRef idx="1">
              <a:schemeClr val="lt1"/>
            </a:fillRef>
            <a:effectRef idx="0">
              <a:schemeClr val="dk1"/>
            </a:effectRef>
            <a:fontRef idx="minor">
              <a:schemeClr val="dk1"/>
            </a:fontRef>
          </p:style>
        </p:sp>
        <p:sp>
          <p:nvSpPr>
            <p:cNvPr id="35" name="Oval 20"/>
            <p:cNvSpPr/>
            <p:nvPr/>
          </p:nvSpPr>
          <p:spPr>
            <a:xfrm>
              <a:off x="140821" y="1926747"/>
              <a:ext cx="672467" cy="672467"/>
            </a:xfrm>
            <a:prstGeom prst="rect">
              <a:avLst/>
            </a:prstGeom>
          </p:spPr>
          <p:style>
            <a:lnRef idx="0">
              <a:scrgbClr r="0" g="0" b="0"/>
            </a:lnRef>
            <a:fillRef idx="0">
              <a:scrgbClr r="0" g="0" b="0"/>
            </a:fillRef>
            <a:effectRef idx="0">
              <a:scrgbClr r="0" g="0" b="0"/>
            </a:effectRef>
            <a:fontRef idx="minor">
              <a:schemeClr val="dk1"/>
            </a:fontRef>
          </p:style>
          <p:txBody>
            <a:bodyPr spcFirstLastPara="0" vert="horz" wrap="square" lIns="27940" tIns="27940" rIns="27940" bIns="27940" numCol="1" spcCol="1270" anchor="ctr" anchorCtr="0">
              <a:noAutofit/>
            </a:bodyPr>
            <a:lstStyle/>
            <a:p>
              <a:pPr lvl="0" algn="ctr" defTabSz="1955800" rtl="1">
                <a:lnSpc>
                  <a:spcPct val="90000"/>
                </a:lnSpc>
                <a:spcBef>
                  <a:spcPct val="0"/>
                </a:spcBef>
                <a:spcAft>
                  <a:spcPct val="35000"/>
                </a:spcAft>
              </a:pPr>
              <a:r>
                <a:rPr lang="en-US" sz="4400" kern="1200" dirty="0" smtClean="0"/>
                <a:t>O</a:t>
              </a:r>
              <a:endParaRPr lang="fa-IR" sz="4400" kern="1200" dirty="0"/>
            </a:p>
          </p:txBody>
        </p:sp>
      </p:grpSp>
      <p:cxnSp>
        <p:nvCxnSpPr>
          <p:cNvPr id="53" name="Straight Connector 52"/>
          <p:cNvCxnSpPr/>
          <p:nvPr/>
        </p:nvCxnSpPr>
        <p:spPr>
          <a:xfrm rot="10800000" flipV="1">
            <a:off x="5791200" y="3962400"/>
            <a:ext cx="610394" cy="794"/>
          </a:xfrm>
          <a:prstGeom prst="line">
            <a:avLst/>
          </a:prstGeom>
        </p:spPr>
        <p:style>
          <a:lnRef idx="3">
            <a:schemeClr val="dk1"/>
          </a:lnRef>
          <a:fillRef idx="0">
            <a:schemeClr val="dk1"/>
          </a:fillRef>
          <a:effectRef idx="2">
            <a:schemeClr val="dk1"/>
          </a:effectRef>
          <a:fontRef idx="minor">
            <a:schemeClr val="tx1"/>
          </a:fontRef>
        </p:style>
      </p:cxnSp>
      <p:cxnSp>
        <p:nvCxnSpPr>
          <p:cNvPr id="55" name="Straight Connector 54"/>
          <p:cNvCxnSpPr/>
          <p:nvPr/>
        </p:nvCxnSpPr>
        <p:spPr>
          <a:xfrm rot="5400000">
            <a:off x="6439694" y="3237706"/>
            <a:ext cx="533400" cy="1588"/>
          </a:xfrm>
          <a:prstGeom prst="line">
            <a:avLst/>
          </a:prstGeom>
        </p:spPr>
        <p:style>
          <a:lnRef idx="3">
            <a:schemeClr val="dk1"/>
          </a:lnRef>
          <a:fillRef idx="0">
            <a:schemeClr val="dk1"/>
          </a:fillRef>
          <a:effectRef idx="2">
            <a:schemeClr val="dk1"/>
          </a:effectRef>
          <a:fontRef idx="minor">
            <a:schemeClr val="tx1"/>
          </a:fontRef>
        </p:style>
      </p:cxnSp>
      <p:cxnSp>
        <p:nvCxnSpPr>
          <p:cNvPr id="56" name="Straight Connector 55"/>
          <p:cNvCxnSpPr/>
          <p:nvPr/>
        </p:nvCxnSpPr>
        <p:spPr>
          <a:xfrm rot="10800000" flipV="1">
            <a:off x="7086600" y="3886200"/>
            <a:ext cx="534194" cy="794"/>
          </a:xfrm>
          <a:prstGeom prst="line">
            <a:avLst/>
          </a:prstGeom>
        </p:spPr>
        <p:style>
          <a:lnRef idx="3">
            <a:schemeClr val="dk1"/>
          </a:lnRef>
          <a:fillRef idx="0">
            <a:schemeClr val="dk1"/>
          </a:fillRef>
          <a:effectRef idx="2">
            <a:schemeClr val="dk1"/>
          </a:effectRef>
          <a:fontRef idx="minor">
            <a:schemeClr val="tx1"/>
          </a:fontRef>
        </p:style>
      </p:cxnSp>
      <p:cxnSp>
        <p:nvCxnSpPr>
          <p:cNvPr id="57" name="Straight Connector 56"/>
          <p:cNvCxnSpPr/>
          <p:nvPr/>
        </p:nvCxnSpPr>
        <p:spPr>
          <a:xfrm rot="5400000">
            <a:off x="6363494" y="4456906"/>
            <a:ext cx="533400" cy="1588"/>
          </a:xfrm>
          <a:prstGeom prst="line">
            <a:avLst/>
          </a:prstGeom>
        </p:spPr>
        <p:style>
          <a:lnRef idx="3">
            <a:schemeClr val="dk1"/>
          </a:lnRef>
          <a:fillRef idx="0">
            <a:schemeClr val="dk1"/>
          </a:fillRef>
          <a:effectRef idx="2">
            <a:schemeClr val="dk1"/>
          </a:effectRef>
          <a:fontRef idx="minor">
            <a:schemeClr val="tx1"/>
          </a:fontRef>
        </p:style>
      </p:cxnSp>
      <p:cxnSp>
        <p:nvCxnSpPr>
          <p:cNvPr id="58" name="Straight Connector 57"/>
          <p:cNvCxnSpPr/>
          <p:nvPr/>
        </p:nvCxnSpPr>
        <p:spPr>
          <a:xfrm rot="5400000">
            <a:off x="6363494" y="3237706"/>
            <a:ext cx="533400" cy="1588"/>
          </a:xfrm>
          <a:prstGeom prst="line">
            <a:avLst/>
          </a:prstGeom>
        </p:spPr>
        <p:style>
          <a:lnRef idx="3">
            <a:schemeClr val="dk1"/>
          </a:lnRef>
          <a:fillRef idx="0">
            <a:schemeClr val="dk1"/>
          </a:fillRef>
          <a:effectRef idx="2">
            <a:schemeClr val="dk1"/>
          </a:effectRef>
          <a:fontRef idx="minor">
            <a:schemeClr val="tx1"/>
          </a:fontRef>
        </p:style>
      </p:cxn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2667000" y="381000"/>
            <a:ext cx="2438400" cy="533400"/>
          </a:xfrm>
          <a:prstGeom prst="ellipse">
            <a:avLst/>
          </a:prstGeom>
          <a:ln>
            <a:solidFill>
              <a:schemeClr val="bg1"/>
            </a:solidFill>
          </a:ln>
        </p:spPr>
        <p:style>
          <a:lnRef idx="2">
            <a:schemeClr val="dk1"/>
          </a:lnRef>
          <a:fillRef idx="1">
            <a:schemeClr val="lt1"/>
          </a:fillRef>
          <a:effectRef idx="0">
            <a:schemeClr val="dk1"/>
          </a:effectRef>
          <a:fontRef idx="minor">
            <a:schemeClr val="dk1"/>
          </a:fontRef>
        </p:style>
        <p:txBody>
          <a:bodyPr rtlCol="1" anchor="ctr"/>
          <a:lstStyle/>
          <a:p>
            <a:pPr algn="ctr"/>
            <a:r>
              <a:rPr lang="fa-IR" sz="2000" b="1" dirty="0" smtClean="0"/>
              <a:t>گلوکز</a:t>
            </a:r>
            <a:endParaRPr lang="fa-IR" sz="2000" b="1" dirty="0"/>
          </a:p>
        </p:txBody>
      </p:sp>
      <p:sp>
        <p:nvSpPr>
          <p:cNvPr id="6" name="Oval 5"/>
          <p:cNvSpPr/>
          <p:nvPr/>
        </p:nvSpPr>
        <p:spPr>
          <a:xfrm>
            <a:off x="2438400" y="2057400"/>
            <a:ext cx="2667000" cy="533400"/>
          </a:xfrm>
          <a:prstGeom prst="ellipse">
            <a:avLst/>
          </a:prstGeom>
          <a:ln>
            <a:solidFill>
              <a:schemeClr val="bg1"/>
            </a:solidFill>
          </a:ln>
        </p:spPr>
        <p:style>
          <a:lnRef idx="2">
            <a:schemeClr val="dk1"/>
          </a:lnRef>
          <a:fillRef idx="1">
            <a:schemeClr val="lt1"/>
          </a:fillRef>
          <a:effectRef idx="0">
            <a:schemeClr val="dk1"/>
          </a:effectRef>
          <a:fontRef idx="minor">
            <a:schemeClr val="dk1"/>
          </a:fontRef>
        </p:style>
        <p:txBody>
          <a:bodyPr rtlCol="1" anchor="ctr"/>
          <a:lstStyle/>
          <a:p>
            <a:pPr algn="ctr"/>
            <a:r>
              <a:rPr lang="fa-IR" sz="2000" b="1" dirty="0" smtClean="0"/>
              <a:t>گلیسرآلدهید3فسفات</a:t>
            </a:r>
            <a:endParaRPr lang="fa-IR" sz="2000" b="1" dirty="0"/>
          </a:p>
        </p:txBody>
      </p:sp>
      <p:sp>
        <p:nvSpPr>
          <p:cNvPr id="7" name="Oval 6"/>
          <p:cNvSpPr/>
          <p:nvPr/>
        </p:nvSpPr>
        <p:spPr>
          <a:xfrm>
            <a:off x="1981200" y="3048000"/>
            <a:ext cx="3352800" cy="533400"/>
          </a:xfrm>
          <a:prstGeom prst="ellipse">
            <a:avLst/>
          </a:prstGeom>
          <a:ln>
            <a:solidFill>
              <a:schemeClr val="bg1"/>
            </a:solidFill>
          </a:ln>
        </p:spPr>
        <p:style>
          <a:lnRef idx="2">
            <a:schemeClr val="dk1"/>
          </a:lnRef>
          <a:fillRef idx="1">
            <a:schemeClr val="lt1"/>
          </a:fillRef>
          <a:effectRef idx="0">
            <a:schemeClr val="dk1"/>
          </a:effectRef>
          <a:fontRef idx="minor">
            <a:schemeClr val="dk1"/>
          </a:fontRef>
        </p:style>
        <p:txBody>
          <a:bodyPr rtlCol="1" anchor="ctr"/>
          <a:lstStyle/>
          <a:p>
            <a:pPr algn="ctr"/>
            <a:r>
              <a:rPr lang="fa-IR" sz="2000" b="1" dirty="0" smtClean="0"/>
              <a:t>1و3 بیس فسفو گلیسرات</a:t>
            </a:r>
            <a:endParaRPr lang="fa-IR" sz="2000" b="1" dirty="0"/>
          </a:p>
        </p:txBody>
      </p:sp>
      <p:sp>
        <p:nvSpPr>
          <p:cNvPr id="8" name="Oval 7"/>
          <p:cNvSpPr/>
          <p:nvPr/>
        </p:nvSpPr>
        <p:spPr>
          <a:xfrm>
            <a:off x="2362200" y="4191000"/>
            <a:ext cx="2743200" cy="533400"/>
          </a:xfrm>
          <a:prstGeom prst="ellipse">
            <a:avLst/>
          </a:prstGeom>
          <a:ln>
            <a:solidFill>
              <a:schemeClr val="bg1"/>
            </a:solidFill>
          </a:ln>
        </p:spPr>
        <p:style>
          <a:lnRef idx="2">
            <a:schemeClr val="dk1"/>
          </a:lnRef>
          <a:fillRef idx="1">
            <a:schemeClr val="lt1"/>
          </a:fillRef>
          <a:effectRef idx="0">
            <a:schemeClr val="dk1"/>
          </a:effectRef>
          <a:fontRef idx="minor">
            <a:schemeClr val="dk1"/>
          </a:fontRef>
        </p:style>
        <p:txBody>
          <a:bodyPr rtlCol="1" anchor="ctr"/>
          <a:lstStyle/>
          <a:p>
            <a:pPr algn="ctr"/>
            <a:r>
              <a:rPr lang="fa-IR" sz="2000" b="1" dirty="0" smtClean="0"/>
              <a:t>3 فسفوگلیسرات</a:t>
            </a:r>
            <a:endParaRPr lang="fa-IR" sz="2000" b="1" dirty="0"/>
          </a:p>
        </p:txBody>
      </p:sp>
      <p:sp>
        <p:nvSpPr>
          <p:cNvPr id="10" name="Oval 9"/>
          <p:cNvSpPr/>
          <p:nvPr/>
        </p:nvSpPr>
        <p:spPr>
          <a:xfrm>
            <a:off x="2667000" y="5486400"/>
            <a:ext cx="2438400" cy="533400"/>
          </a:xfrm>
          <a:prstGeom prst="ellipse">
            <a:avLst/>
          </a:prstGeom>
          <a:ln>
            <a:solidFill>
              <a:schemeClr val="bg1"/>
            </a:solidFill>
          </a:ln>
        </p:spPr>
        <p:style>
          <a:lnRef idx="2">
            <a:schemeClr val="dk1"/>
          </a:lnRef>
          <a:fillRef idx="1">
            <a:schemeClr val="lt1"/>
          </a:fillRef>
          <a:effectRef idx="0">
            <a:schemeClr val="dk1"/>
          </a:effectRef>
          <a:fontRef idx="minor">
            <a:schemeClr val="dk1"/>
          </a:fontRef>
        </p:style>
        <p:txBody>
          <a:bodyPr rtlCol="1" anchor="ctr"/>
          <a:lstStyle/>
          <a:p>
            <a:pPr algn="ctr"/>
            <a:r>
              <a:rPr lang="fa-IR" sz="2000" b="1" dirty="0" smtClean="0"/>
              <a:t>پیروات</a:t>
            </a:r>
            <a:endParaRPr lang="fa-IR" sz="2000" b="1" dirty="0"/>
          </a:p>
        </p:txBody>
      </p:sp>
      <p:sp>
        <p:nvSpPr>
          <p:cNvPr id="12" name="Rectangle 11"/>
          <p:cNvSpPr/>
          <p:nvPr/>
        </p:nvSpPr>
        <p:spPr>
          <a:xfrm>
            <a:off x="1752600" y="2590800"/>
            <a:ext cx="914400" cy="381000"/>
          </a:xfrm>
          <a:prstGeom prst="rect">
            <a:avLst/>
          </a:prstGeom>
          <a:ln/>
        </p:spPr>
        <p:style>
          <a:lnRef idx="1">
            <a:schemeClr val="accent2"/>
          </a:lnRef>
          <a:fillRef idx="2">
            <a:schemeClr val="accent2"/>
          </a:fillRef>
          <a:effectRef idx="1">
            <a:schemeClr val="accent2"/>
          </a:effectRef>
          <a:fontRef idx="minor">
            <a:schemeClr val="dk1"/>
          </a:fontRef>
        </p:style>
        <p:txBody>
          <a:bodyPr rtlCol="1" anchor="ctr"/>
          <a:lstStyle/>
          <a:p>
            <a:pPr algn="ctr"/>
            <a:r>
              <a:rPr lang="en-US" sz="2400" b="1" dirty="0" smtClean="0">
                <a:solidFill>
                  <a:schemeClr val="tx1"/>
                </a:solidFill>
              </a:rPr>
              <a:t>Pi</a:t>
            </a:r>
            <a:endParaRPr lang="fa-IR" sz="2400" b="1" dirty="0">
              <a:solidFill>
                <a:schemeClr val="tx1"/>
              </a:solidFill>
            </a:endParaRPr>
          </a:p>
        </p:txBody>
      </p:sp>
      <p:sp>
        <p:nvSpPr>
          <p:cNvPr id="14" name="Rounded Rectangle 13"/>
          <p:cNvSpPr/>
          <p:nvPr/>
        </p:nvSpPr>
        <p:spPr>
          <a:xfrm>
            <a:off x="5334000" y="2514600"/>
            <a:ext cx="1295400" cy="533400"/>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fa-IR" sz="2400" b="1" dirty="0" smtClean="0"/>
              <a:t>آرسنات</a:t>
            </a:r>
            <a:endParaRPr lang="fa-IR" sz="2400" b="1" dirty="0"/>
          </a:p>
        </p:txBody>
      </p:sp>
      <p:sp>
        <p:nvSpPr>
          <p:cNvPr id="15" name="Rounded Rectangle 14"/>
          <p:cNvSpPr/>
          <p:nvPr/>
        </p:nvSpPr>
        <p:spPr>
          <a:xfrm>
            <a:off x="914400" y="3657600"/>
            <a:ext cx="2133600" cy="533400"/>
          </a:xfrm>
          <a:prstGeom prst="roundRect">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en-US" sz="2400" b="1" dirty="0" smtClean="0"/>
              <a:t>ATP        ADP</a:t>
            </a:r>
            <a:endParaRPr lang="fa-IR" sz="2400" b="1" dirty="0"/>
          </a:p>
        </p:txBody>
      </p:sp>
      <p:cxnSp>
        <p:nvCxnSpPr>
          <p:cNvPr id="16" name="Straight Arrow Connector 15"/>
          <p:cNvCxnSpPr/>
          <p:nvPr/>
        </p:nvCxnSpPr>
        <p:spPr>
          <a:xfrm rot="5400000">
            <a:off x="3658394" y="989806"/>
            <a:ext cx="457200"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7" name="Straight Arrow Connector 16"/>
          <p:cNvCxnSpPr/>
          <p:nvPr/>
        </p:nvCxnSpPr>
        <p:spPr>
          <a:xfrm rot="5400000">
            <a:off x="3658394" y="1904206"/>
            <a:ext cx="457200"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8" name="Straight Arrow Connector 17"/>
          <p:cNvCxnSpPr/>
          <p:nvPr/>
        </p:nvCxnSpPr>
        <p:spPr>
          <a:xfrm rot="5400000">
            <a:off x="3658394" y="2818606"/>
            <a:ext cx="457200"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9" name="Straight Arrow Connector 18"/>
          <p:cNvCxnSpPr/>
          <p:nvPr/>
        </p:nvCxnSpPr>
        <p:spPr>
          <a:xfrm rot="5400000">
            <a:off x="3658394" y="3809206"/>
            <a:ext cx="457200"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20" name="Straight Arrow Connector 19"/>
          <p:cNvCxnSpPr/>
          <p:nvPr/>
        </p:nvCxnSpPr>
        <p:spPr>
          <a:xfrm rot="5400000">
            <a:off x="3734594" y="4876006"/>
            <a:ext cx="457200"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22" name="Straight Arrow Connector 21"/>
          <p:cNvCxnSpPr/>
          <p:nvPr/>
        </p:nvCxnSpPr>
        <p:spPr>
          <a:xfrm rot="5400000">
            <a:off x="3734594" y="5180806"/>
            <a:ext cx="457200"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23" name="Straight Arrow Connector 22"/>
          <p:cNvCxnSpPr/>
          <p:nvPr/>
        </p:nvCxnSpPr>
        <p:spPr>
          <a:xfrm rot="5400000">
            <a:off x="3734594" y="5028406"/>
            <a:ext cx="457200"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26" name="Straight Arrow Connector 25"/>
          <p:cNvCxnSpPr/>
          <p:nvPr/>
        </p:nvCxnSpPr>
        <p:spPr>
          <a:xfrm rot="5400000">
            <a:off x="3658394" y="1447006"/>
            <a:ext cx="457200"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27" name="Curved Down Arrow 26"/>
          <p:cNvSpPr/>
          <p:nvPr/>
        </p:nvSpPr>
        <p:spPr>
          <a:xfrm>
            <a:off x="2667000" y="2514600"/>
            <a:ext cx="1063752" cy="350520"/>
          </a:xfrm>
          <a:prstGeom prst="curvedDownArrow">
            <a:avLst/>
          </a:prstGeom>
        </p:spPr>
        <p:style>
          <a:lnRef idx="0">
            <a:schemeClr val="accent2"/>
          </a:lnRef>
          <a:fillRef idx="3">
            <a:schemeClr val="accent2"/>
          </a:fillRef>
          <a:effectRef idx="3">
            <a:schemeClr val="accent2"/>
          </a:effectRef>
          <a:fontRef idx="minor">
            <a:schemeClr val="lt1"/>
          </a:fontRef>
        </p:style>
        <p:txBody>
          <a:bodyPr rtlCol="1" anchor="ctr"/>
          <a:lstStyle/>
          <a:p>
            <a:pPr algn="ctr"/>
            <a:endParaRPr lang="fa-IR">
              <a:solidFill>
                <a:schemeClr val="tx1"/>
              </a:solidFill>
            </a:endParaRPr>
          </a:p>
        </p:txBody>
      </p:sp>
      <p:cxnSp>
        <p:nvCxnSpPr>
          <p:cNvPr id="29" name="Straight Arrow Connector 28"/>
          <p:cNvCxnSpPr/>
          <p:nvPr/>
        </p:nvCxnSpPr>
        <p:spPr>
          <a:xfrm rot="10800000">
            <a:off x="1676400" y="3962400"/>
            <a:ext cx="533400"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31" name="Rounded Rectangle 30"/>
          <p:cNvSpPr/>
          <p:nvPr/>
        </p:nvSpPr>
        <p:spPr>
          <a:xfrm>
            <a:off x="5334000" y="3733800"/>
            <a:ext cx="1295400" cy="533400"/>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fa-IR" sz="2400" b="1" dirty="0" smtClean="0"/>
              <a:t>آرسنات</a:t>
            </a:r>
            <a:endParaRPr lang="fa-IR" sz="2400" b="1" dirty="0"/>
          </a:p>
        </p:txBody>
      </p:sp>
      <p:cxnSp>
        <p:nvCxnSpPr>
          <p:cNvPr id="33" name="Straight Arrow Connector 32"/>
          <p:cNvCxnSpPr/>
          <p:nvPr/>
        </p:nvCxnSpPr>
        <p:spPr>
          <a:xfrm rot="10800000">
            <a:off x="4495800" y="2743200"/>
            <a:ext cx="609600" cy="158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35" name="Straight Arrow Connector 34"/>
          <p:cNvCxnSpPr/>
          <p:nvPr/>
        </p:nvCxnSpPr>
        <p:spPr>
          <a:xfrm flipV="1">
            <a:off x="4419600" y="3962400"/>
            <a:ext cx="685800" cy="158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آرسنات در مسیر سنتز </a:t>
            </a:r>
            <a:r>
              <a:rPr lang="en-US" dirty="0" smtClean="0"/>
              <a:t>ATP</a:t>
            </a:r>
            <a:r>
              <a:rPr lang="fa-IR" dirty="0" smtClean="0"/>
              <a:t> در مسیر فسفریلاسیون اکسیداتیو در میتوکندری و گلیکولیز وارد شده و تولید </a:t>
            </a:r>
            <a:r>
              <a:rPr lang="en-US" dirty="0" smtClean="0"/>
              <a:t>ATP</a:t>
            </a:r>
            <a:r>
              <a:rPr lang="fa-IR" dirty="0" smtClean="0"/>
              <a:t> را مهار می کند </a:t>
            </a: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pPr algn="r" rtl="1"/>
            <a:r>
              <a:rPr lang="fa-IR" dirty="0" smtClean="0"/>
              <a:t>بیماری پای سیاه به دلیل مسمومیت مزمن با آرسنات، اولین بار در سال 1930 در تایوان مشاهده شد </a:t>
            </a:r>
          </a:p>
          <a:p>
            <a:pPr algn="r" rtl="1"/>
            <a:r>
              <a:rPr lang="fa-IR" dirty="0" smtClean="0"/>
              <a:t>در اثر مصرف آب های زیرزمینی </a:t>
            </a:r>
          </a:p>
          <a:p>
            <a:pPr algn="r" rtl="1"/>
            <a:r>
              <a:rPr lang="fa-IR" dirty="0" smtClean="0"/>
              <a:t>شروع علائم با بی رنگی پوست در نقاط انتهایی بدن به خصوص پاها </a:t>
            </a:r>
          </a:p>
          <a:p>
            <a:pPr algn="r" rtl="1"/>
            <a:r>
              <a:rPr lang="fa-IR" dirty="0" smtClean="0"/>
              <a:t>با افزایش کلسیم داخل سلولی و فعال شدن آنزیم کالپین، رشته های اکتین در غشای گلبول های قرمز را ازبین می برد و گلبول قرمز خاصیت چسبندگی پیدا می کند و منجر به انسداد مویرگ می شود </a:t>
            </a:r>
          </a:p>
          <a:p>
            <a:pPr algn="r" rtl="1"/>
            <a:endParaRPr lang="fa-IR"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lstStyle/>
          <a:p>
            <a:pPr algn="r" rtl="1"/>
            <a:r>
              <a:rPr lang="fa-IR" b="1" dirty="0" smtClean="0">
                <a:solidFill>
                  <a:srgbClr val="FF0000"/>
                </a:solidFill>
              </a:rPr>
              <a:t>آرسنیت (شکل 3 ظرفیتی آرسنیک) </a:t>
            </a:r>
            <a:r>
              <a:rPr lang="fa-IR" dirty="0" smtClean="0"/>
              <a:t>تمایل به اتصال به گروه سولفیدریل (تیول) دارد در نتیجه برخی از آنزیم های چرخه کربس، برخی آنزیم های سیستم دفاعی بدن (گلوتاتیون ردکتاز) و برخی آنزیم های مربوط به ترمیم </a:t>
            </a:r>
            <a:r>
              <a:rPr lang="en-US" dirty="0" smtClean="0"/>
              <a:t>DNA</a:t>
            </a:r>
            <a:r>
              <a:rPr lang="fa-IR" dirty="0" smtClean="0"/>
              <a:t> را از کار می اندازد   </a:t>
            </a:r>
          </a:p>
          <a:p>
            <a:pPr algn="r" rtl="1"/>
            <a:r>
              <a:rPr lang="fa-IR" dirty="0" smtClean="0"/>
              <a:t>منجر به باز شدن روزنه غشای میتوکندری (</a:t>
            </a:r>
            <a:r>
              <a:rPr lang="en-US" dirty="0" smtClean="0"/>
              <a:t>NPT</a:t>
            </a:r>
            <a:r>
              <a:rPr lang="fa-IR" dirty="0" smtClean="0"/>
              <a:t> ) و تخلیه </a:t>
            </a:r>
            <a:r>
              <a:rPr lang="en-US" dirty="0" smtClean="0"/>
              <a:t>ATP</a:t>
            </a:r>
            <a:r>
              <a:rPr lang="fa-IR" dirty="0" smtClean="0"/>
              <a:t> می شود </a:t>
            </a:r>
          </a:p>
          <a:p>
            <a:pPr algn="r" rtl="1"/>
            <a:r>
              <a:rPr lang="fa-IR" dirty="0" smtClean="0"/>
              <a:t>ابتلا به دیابت نوع 2 </a:t>
            </a:r>
          </a:p>
          <a:p>
            <a:pPr algn="r" rtl="1"/>
            <a:r>
              <a:rPr lang="fa-IR" dirty="0" smtClean="0"/>
              <a:t>افزایش تولید رادیکال آزاد و استرس اکسیداتیو</a:t>
            </a:r>
          </a:p>
          <a:p>
            <a:pPr algn="r" rtl="1"/>
            <a:endParaRPr lang="fa-IR"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آرسنیت بیشترین سمیت را برای سیستم های بیولوژیک دارد </a:t>
            </a:r>
          </a:p>
          <a:p>
            <a:pPr algn="r" rtl="1"/>
            <a:r>
              <a:rPr lang="fa-IR" dirty="0" smtClean="0"/>
              <a:t>بیشتر ایجاد مسمومیت حاد می کند در حالیکه آرسنات بیشتر عامل مسمومیت مزمن است</a:t>
            </a:r>
            <a:endParaRPr lang="fa-IR"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449763"/>
          </a:xfrm>
        </p:spPr>
        <p:txBody>
          <a:bodyPr/>
          <a:lstStyle/>
          <a:p>
            <a:pPr algn="r" rtl="1"/>
            <a:r>
              <a:rPr lang="fa-IR" dirty="0" smtClean="0"/>
              <a:t>علائم مسمومیت حاد؛</a:t>
            </a:r>
          </a:p>
          <a:p>
            <a:pPr algn="r" rtl="1"/>
            <a:r>
              <a:rPr lang="fa-IR" dirty="0" smtClean="0"/>
              <a:t> تهوع و استفراغ و دردهای شکمی و اسهال (خونی)  </a:t>
            </a:r>
          </a:p>
          <a:p>
            <a:pPr algn="r" rtl="1"/>
            <a:r>
              <a:rPr lang="fa-IR" dirty="0" smtClean="0"/>
              <a:t>ریتم قلبی غیرعادی </a:t>
            </a:r>
          </a:p>
          <a:p>
            <a:pPr algn="r" rtl="1"/>
            <a:r>
              <a:rPr lang="fa-IR" dirty="0" smtClean="0"/>
              <a:t>در صورت مواجهه با دوز بالا منجر به آسیب شدید کلیه و کبد و کلاپس قلبی-تنفسی و مرگ می شود </a:t>
            </a:r>
          </a:p>
          <a:p>
            <a:pPr algn="r" rtl="1"/>
            <a:endParaRPr lang="fa-I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10 هزار تا 50 هزار نفر از مردمی که در مناطق استوایی زندگی میکنند از این بیماری رنج می برند </a:t>
            </a:r>
          </a:p>
          <a:p>
            <a:pPr algn="r" rtl="1"/>
            <a:r>
              <a:rPr lang="fa-IR" dirty="0" smtClean="0"/>
              <a:t>2-10% موارد مسمومیت گزارش می شوند </a:t>
            </a:r>
          </a:p>
          <a:p>
            <a:pPr algn="r" rtl="1"/>
            <a:r>
              <a:rPr lang="fa-IR" dirty="0" smtClean="0"/>
              <a:t>به مقدار 0/08-0/1 </a:t>
            </a:r>
            <a:r>
              <a:rPr lang="en-US" dirty="0" err="1" smtClean="0"/>
              <a:t>ug</a:t>
            </a:r>
            <a:r>
              <a:rPr lang="en-US" dirty="0" smtClean="0"/>
              <a:t>/kg</a:t>
            </a:r>
            <a:r>
              <a:rPr lang="fa-IR" dirty="0" smtClean="0"/>
              <a:t> دارای اثرات سمی در انسان است </a:t>
            </a:r>
          </a:p>
          <a:p>
            <a:pPr algn="r" rtl="1"/>
            <a:endParaRPr lang="fa-IR" dirty="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lstStyle/>
          <a:p>
            <a:pPr algn="r" rtl="1"/>
            <a:r>
              <a:rPr lang="fa-IR" dirty="0" smtClean="0"/>
              <a:t>علائم مسمومیت مزمن؛ </a:t>
            </a:r>
          </a:p>
          <a:p>
            <a:pPr algn="r" rtl="1"/>
            <a:r>
              <a:rPr lang="fa-IR" dirty="0" smtClean="0"/>
              <a:t>تغییر رنگدانه های پوستی </a:t>
            </a:r>
          </a:p>
          <a:p>
            <a:pPr algn="r" rtl="1"/>
            <a:r>
              <a:rPr lang="fa-IR" dirty="0" smtClean="0"/>
              <a:t>ایجاد ضایعات پوستی و ضخیم شدن پوست (هایپرکراتوزیس) که مقدمه ایجاد سرطان پوست می شود (معمولا طی 5 سال مواجهه) </a:t>
            </a:r>
          </a:p>
          <a:p>
            <a:pPr algn="r" rtl="1"/>
            <a:r>
              <a:rPr lang="fa-IR" dirty="0" smtClean="0"/>
              <a:t>ایجاد میخچه و زیگیل در دست و پاها </a:t>
            </a:r>
          </a:p>
          <a:p>
            <a:pPr algn="r" rtl="1"/>
            <a:r>
              <a:rPr lang="fa-IR" dirty="0" smtClean="0"/>
              <a:t>اختلال عملکرد مثانه، کلیه، کبد، ریه و سایر ارگان های بدن </a:t>
            </a:r>
          </a:p>
          <a:p>
            <a:pPr algn="r" rtl="1"/>
            <a:endParaRPr lang="fa-IR" dirty="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lstStyle/>
          <a:p>
            <a:pPr algn="r" rtl="1"/>
            <a:r>
              <a:rPr lang="fa-IR" dirty="0" smtClean="0"/>
              <a:t>پیشگیری با کنترل بهداشت آب ( استفاده از دستگاه های تصفیه آب در مناطق آلوده) </a:t>
            </a:r>
          </a:p>
          <a:p>
            <a:pPr algn="r" rtl="1"/>
            <a:r>
              <a:rPr lang="fa-IR" dirty="0" smtClean="0"/>
              <a:t>کنترل محصولات وارداتی </a:t>
            </a:r>
          </a:p>
          <a:p>
            <a:pPr algn="r" rtl="1"/>
            <a:r>
              <a:rPr lang="fa-IR" dirty="0" smtClean="0"/>
              <a:t>رعایت عدم مواجهه فردی  </a:t>
            </a:r>
          </a:p>
          <a:p>
            <a:pPr algn="r" rtl="1"/>
            <a:endParaRPr lang="fa-IR" dirty="0" smtClean="0"/>
          </a:p>
          <a:p>
            <a:pPr algn="r" rtl="1"/>
            <a:r>
              <a:rPr lang="fa-IR" dirty="0" smtClean="0"/>
              <a:t>برخی دانشمندان معتقدند وجود 10-50 </a:t>
            </a:r>
            <a:r>
              <a:rPr lang="en-US" dirty="0" smtClean="0"/>
              <a:t>ppb</a:t>
            </a:r>
            <a:r>
              <a:rPr lang="fa-IR" dirty="0" smtClean="0"/>
              <a:t> آرسنیک جهت ایجاد هموستازی در بدن لازم می باشد</a:t>
            </a:r>
          </a:p>
          <a:p>
            <a:pPr algn="r" rtl="1"/>
            <a:endParaRPr lang="fa-IR" dirty="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514600"/>
            <a:ext cx="8229600" cy="1143000"/>
          </a:xfrm>
        </p:spPr>
        <p:txBody>
          <a:bodyPr>
            <a:normAutofit/>
          </a:bodyPr>
          <a:lstStyle/>
          <a:p>
            <a:pPr rtl="1"/>
            <a:r>
              <a:rPr lang="fa-IR" sz="6000" b="1" dirty="0" smtClean="0"/>
              <a:t>مایکوتوکسین ها</a:t>
            </a:r>
            <a:endParaRPr lang="fa-IR" sz="6000" b="1" dirty="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297363"/>
          </a:xfrm>
        </p:spPr>
        <p:txBody>
          <a:bodyPr/>
          <a:lstStyle/>
          <a:p>
            <a:pPr algn="r" rtl="1"/>
            <a:r>
              <a:rPr lang="fa-IR" dirty="0" smtClean="0"/>
              <a:t>مایکوتوکسین ها یا سموم قارچی </a:t>
            </a:r>
          </a:p>
          <a:p>
            <a:pPr algn="r" rtl="1"/>
            <a:r>
              <a:rPr lang="fa-IR" dirty="0" smtClean="0"/>
              <a:t>توسط برخی از قارچ ها تولید می شوند و می توانند منجر به مسمومیت، بیماری و مرگ و میر در انسان، حیوانات و گیاهان شوند  </a:t>
            </a:r>
          </a:p>
          <a:p>
            <a:pPr algn="r" rtl="1"/>
            <a:r>
              <a:rPr lang="fa-IR" dirty="0" smtClean="0"/>
              <a:t>به عوارض ناشی از مصرف مایکوتوکسین ها، </a:t>
            </a:r>
            <a:r>
              <a:rPr lang="fa-IR" b="1" dirty="0" smtClean="0"/>
              <a:t>مایکوتوکسیکوزیز</a:t>
            </a:r>
            <a:r>
              <a:rPr lang="fa-IR" dirty="0" smtClean="0"/>
              <a:t> گفته می شود </a:t>
            </a:r>
            <a:endParaRPr lang="fa-IR"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90800"/>
            <a:ext cx="8229600" cy="1143000"/>
          </a:xfrm>
        </p:spPr>
        <p:txBody>
          <a:bodyPr/>
          <a:lstStyle/>
          <a:p>
            <a:pPr rtl="1"/>
            <a:r>
              <a:rPr lang="fa-IR" b="1" dirty="0" smtClean="0"/>
              <a:t>آفلاتوکسین</a:t>
            </a:r>
            <a:endParaRPr lang="fa-IR" b="1" dirty="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229600" cy="4221163"/>
          </a:xfrm>
        </p:spPr>
        <p:txBody>
          <a:bodyPr>
            <a:normAutofit/>
          </a:bodyPr>
          <a:lstStyle/>
          <a:p>
            <a:pPr algn="r" rtl="1"/>
            <a:r>
              <a:rPr lang="fa-IR" dirty="0" smtClean="0"/>
              <a:t>از مشتقات کومارینی است </a:t>
            </a:r>
          </a:p>
          <a:p>
            <a:pPr algn="r" rtl="1"/>
            <a:r>
              <a:rPr lang="fa-IR" dirty="0" smtClean="0"/>
              <a:t>سرطان زاست ( کبد) </a:t>
            </a:r>
          </a:p>
          <a:p>
            <a:pPr algn="r" rtl="1"/>
            <a:r>
              <a:rPr lang="fa-IR" dirty="0" smtClean="0"/>
              <a:t>به وسیله گونه های آسپرژیلوس فلاووس، پارازیتیکوس، تاماری و نومیوس تولید می شود </a:t>
            </a:r>
          </a:p>
          <a:p>
            <a:pPr algn="r" rtl="1"/>
            <a:r>
              <a:rPr lang="fa-IR" dirty="0" smtClean="0"/>
              <a:t>این قارچ ها بیشتر در مناطق گرمسیری و نیمه گرمسیری پراکنده اند </a:t>
            </a: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می تواند در قبل از برداشت محصول و حین رشد و یا بعد از برداشت در حین نگهداری در محصول ایجاد شود </a:t>
            </a:r>
          </a:p>
          <a:p>
            <a:pPr algn="r" rtl="1"/>
            <a:endParaRPr lang="fa-IR" dirty="0" smtClean="0"/>
          </a:p>
          <a:p>
            <a:pPr algn="r" rtl="1"/>
            <a:r>
              <a:rPr lang="fa-IR" dirty="0" smtClean="0"/>
              <a:t>معمولا آسپرژیلوس با گیاه سالم رابطه پارازیتی دارد، زمانی که گیاه تحت استرس قرار می گیرد مانند شرایط خشکسالی، شروع به تولید آفلاتوکسین می کند </a:t>
            </a:r>
            <a:endParaRPr lang="fa-IR" dirty="0"/>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pPr algn="r" rtl="1"/>
            <a:r>
              <a:rPr lang="fa-IR" dirty="0" smtClean="0"/>
              <a:t>18 نوع تا کنون شناسایی شده که </a:t>
            </a:r>
            <a:r>
              <a:rPr lang="en-US" dirty="0" smtClean="0"/>
              <a:t>B1,B2,G1,G2,M1, M2</a:t>
            </a:r>
            <a:r>
              <a:rPr lang="fa-IR" dirty="0" smtClean="0"/>
              <a:t> از بقیه مهم ترند </a:t>
            </a:r>
          </a:p>
          <a:p>
            <a:pPr algn="r" rtl="1"/>
            <a:r>
              <a:rPr lang="en-US" dirty="0" smtClean="0"/>
              <a:t>B1,B2</a:t>
            </a:r>
            <a:r>
              <a:rPr lang="fa-IR" dirty="0" smtClean="0"/>
              <a:t> زیر نور اشعه فرابنفش به رنگ آبی در میاید و می درخشد </a:t>
            </a:r>
          </a:p>
          <a:p>
            <a:pPr algn="r" rtl="1"/>
            <a:r>
              <a:rPr lang="en-US" dirty="0" smtClean="0"/>
              <a:t>G1,G2</a:t>
            </a:r>
            <a:r>
              <a:rPr lang="fa-IR" dirty="0" smtClean="0"/>
              <a:t> با رنگ زرد مایل به سبز مشخص می شوند </a:t>
            </a:r>
          </a:p>
          <a:p>
            <a:pPr algn="r" rtl="1"/>
            <a:r>
              <a:rPr lang="en-US" dirty="0" smtClean="0"/>
              <a:t>M1</a:t>
            </a:r>
            <a:r>
              <a:rPr lang="fa-IR" dirty="0" smtClean="0"/>
              <a:t> در شیر وفراورده های آن وجود دارد، زمانیکه گاوهای شیری از غذای حاوی آفلاتوکسین </a:t>
            </a:r>
            <a:r>
              <a:rPr lang="en-US" dirty="0" smtClean="0"/>
              <a:t>B1</a:t>
            </a:r>
            <a:r>
              <a:rPr lang="fa-IR" dirty="0" smtClean="0"/>
              <a:t> تغذیه کرده باشند</a:t>
            </a:r>
          </a:p>
          <a:p>
            <a:pPr algn="r" rtl="1"/>
            <a:endParaRPr lang="fa-IR" dirty="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pPr algn="r" rtl="1"/>
            <a:r>
              <a:rPr lang="fa-IR" dirty="0" smtClean="0"/>
              <a:t>حد مجاز </a:t>
            </a:r>
            <a:r>
              <a:rPr lang="en-US" dirty="0" smtClean="0"/>
              <a:t>B1,B2,G1,G2</a:t>
            </a:r>
            <a:r>
              <a:rPr lang="fa-IR" dirty="0" smtClean="0"/>
              <a:t> 20 </a:t>
            </a:r>
            <a:r>
              <a:rPr lang="en-US" dirty="0" smtClean="0"/>
              <a:t>ppb</a:t>
            </a:r>
            <a:r>
              <a:rPr lang="fa-IR" dirty="0" smtClean="0"/>
              <a:t> است </a:t>
            </a:r>
          </a:p>
          <a:p>
            <a:pPr algn="r" rtl="1"/>
            <a:r>
              <a:rPr lang="fa-IR" dirty="0" smtClean="0"/>
              <a:t>حد مجاز </a:t>
            </a:r>
            <a:r>
              <a:rPr lang="en-US" dirty="0" smtClean="0"/>
              <a:t>M1</a:t>
            </a:r>
            <a:r>
              <a:rPr lang="fa-IR" dirty="0" smtClean="0"/>
              <a:t> در شیر 0/5 </a:t>
            </a:r>
            <a:r>
              <a:rPr lang="en-US" dirty="0" smtClean="0"/>
              <a:t>ppb</a:t>
            </a:r>
            <a:r>
              <a:rPr lang="fa-IR" dirty="0" smtClean="0"/>
              <a:t> است  </a:t>
            </a:r>
          </a:p>
          <a:p>
            <a:pPr algn="r" rtl="1"/>
            <a:endParaRPr lang="fa-IR" dirty="0" smtClean="0"/>
          </a:p>
          <a:p>
            <a:pPr algn="r" rtl="1"/>
            <a:r>
              <a:rPr lang="fa-IR" dirty="0" smtClean="0"/>
              <a:t>سمیت </a:t>
            </a:r>
            <a:r>
              <a:rPr lang="en-US" dirty="0" smtClean="0"/>
              <a:t>B1</a:t>
            </a:r>
            <a:r>
              <a:rPr lang="fa-IR" dirty="0" smtClean="0"/>
              <a:t> از همه انواع آفلاتوکسین ها بیشتر است </a:t>
            </a:r>
          </a:p>
          <a:p>
            <a:pPr algn="r" rtl="1"/>
            <a:r>
              <a:rPr lang="fa-IR" dirty="0" smtClean="0"/>
              <a:t>خاصیت سرطان زایی </a:t>
            </a:r>
            <a:r>
              <a:rPr lang="en-US" dirty="0" smtClean="0"/>
              <a:t>M1</a:t>
            </a:r>
            <a:r>
              <a:rPr lang="fa-IR" dirty="0" smtClean="0"/>
              <a:t> 0/1 </a:t>
            </a:r>
            <a:r>
              <a:rPr lang="en-US" dirty="0" smtClean="0"/>
              <a:t>B1</a:t>
            </a:r>
            <a:r>
              <a:rPr lang="fa-IR" dirty="0" smtClean="0"/>
              <a:t> و قدرت جهش زایی آن 1/30 ام </a:t>
            </a:r>
            <a:r>
              <a:rPr lang="en-US" dirty="0" smtClean="0"/>
              <a:t>B1</a:t>
            </a:r>
            <a:r>
              <a:rPr lang="fa-IR" dirty="0" smtClean="0"/>
              <a:t> است  </a:t>
            </a:r>
          </a:p>
          <a:p>
            <a:pPr algn="r" rtl="1"/>
            <a:endParaRPr lang="fa-IR" dirty="0" smtClean="0"/>
          </a:p>
          <a:p>
            <a:pPr algn="r" rtl="1"/>
            <a:r>
              <a:rPr lang="en-US" dirty="0" smtClean="0"/>
              <a:t>B1&gt;M1&gt;G1&gt;B2&gt;M2=G2</a:t>
            </a:r>
            <a:endParaRPr lang="fa-IR" dirty="0"/>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بیشترین مواد غذایی در معرض خطر عبارتند از گندم، ذرت، برنج، دانه های روغنی، مغزهای خوراکی (بادام زمینی و پسته)  </a:t>
            </a:r>
          </a:p>
          <a:p>
            <a:pPr algn="r" rtl="1"/>
            <a:r>
              <a:rPr lang="fa-IR" dirty="0" smtClean="0"/>
              <a:t>شیر و فراورده های شیری، گوشت و فراورده های گوشتی </a:t>
            </a:r>
            <a:endParaRPr lang="fa-I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pPr algn="r" rtl="1"/>
            <a:r>
              <a:rPr lang="fa-IR" dirty="0" smtClean="0"/>
              <a:t>علائم بالینی مسمومیت؛ </a:t>
            </a:r>
          </a:p>
          <a:p>
            <a:pPr algn="r" rtl="1"/>
            <a:r>
              <a:rPr lang="fa-IR" dirty="0" smtClean="0"/>
              <a:t>دردهای شکمی، اسهال، تهوع، استفراغ 6-24 ساعت پس از مصرف غذای آلوده </a:t>
            </a:r>
          </a:p>
          <a:p>
            <a:pPr algn="r" rtl="1"/>
            <a:r>
              <a:rPr lang="fa-IR" dirty="0" smtClean="0"/>
              <a:t>افت فشارخون و برادی کاردی </a:t>
            </a:r>
          </a:p>
          <a:p>
            <a:pPr algn="r" rtl="1"/>
            <a:r>
              <a:rPr lang="fa-IR" dirty="0" smtClean="0"/>
              <a:t>بی حسی و خارش در دست ها و پاها و دردهای عضلانی و درد مفاصل </a:t>
            </a:r>
          </a:p>
          <a:p>
            <a:pPr algn="r" rtl="1"/>
            <a:endParaRPr lang="fa-IR" dirty="0"/>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algn="r" rtl="1"/>
            <a:r>
              <a:rPr lang="fa-IR" dirty="0" smtClean="0"/>
              <a:t>در پنیر تهیه شده از شیر آلوده به آفلاتوکسین </a:t>
            </a:r>
            <a:r>
              <a:rPr lang="en-US" dirty="0" smtClean="0"/>
              <a:t>M1</a:t>
            </a:r>
            <a:r>
              <a:rPr lang="fa-IR" dirty="0" smtClean="0"/>
              <a:t> ، 60 درصد سم در آب پنیر و 40 درصد در خود پنیر باقی می ماند </a:t>
            </a:r>
          </a:p>
          <a:p>
            <a:pPr algn="r" rtl="1"/>
            <a:r>
              <a:rPr lang="fa-IR" dirty="0" smtClean="0"/>
              <a:t>در فرایند تولید پنیر میزان سم 3/9-4/9 برابر شیر اولیه می شود و در دوره رسیدگی پنیر (2ماه) و نگهداری (4ماه) مقدار آن افزایش می یابد  </a:t>
            </a:r>
          </a:p>
          <a:p>
            <a:pPr algn="r" rtl="1"/>
            <a:r>
              <a:rPr lang="fa-IR" dirty="0" smtClean="0"/>
              <a:t>در فرایند تولید ماست میزان سم به 13-22 درصد کاهش میابد و در زمان نگهداری ماست و کاهش </a:t>
            </a:r>
            <a:r>
              <a:rPr lang="en-US" dirty="0" smtClean="0"/>
              <a:t>PH</a:t>
            </a:r>
            <a:r>
              <a:rPr lang="fa-IR" dirty="0" smtClean="0"/>
              <a:t> به 4 و 4/6</a:t>
            </a:r>
            <a:r>
              <a:rPr lang="fa-IR" dirty="0" smtClean="0"/>
              <a:t> </a:t>
            </a:r>
            <a:r>
              <a:rPr lang="fa-IR" dirty="0" smtClean="0"/>
              <a:t>میزان کاهش سم 16-34 درصد می شود </a:t>
            </a:r>
            <a:endParaRPr lang="fa-IR" dirty="0"/>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تمام سموم آفلاتوکسین به حرارت مقاوم هستند </a:t>
            </a:r>
          </a:p>
          <a:p>
            <a:pPr algn="r" rtl="1"/>
            <a:r>
              <a:rPr lang="fa-IR" dirty="0" smtClean="0"/>
              <a:t>اثر حرارت بر نابودی سم به درجه حرارت، زمان تماس و رطوبت ماده غذایی و میزان اسیدیته بستگی دارد </a:t>
            </a:r>
          </a:p>
          <a:p>
            <a:pPr algn="r" rtl="1"/>
            <a:endParaRPr lang="fa-IR" dirty="0" smtClean="0"/>
          </a:p>
          <a:p>
            <a:pPr algn="r" rtl="1"/>
            <a:r>
              <a:rPr lang="fa-IR" dirty="0" smtClean="0"/>
              <a:t>دمای 200 درجه به مدت 15 دقیقه معمولا منجر به کاهش 94% آفلاتوکسین می شود </a:t>
            </a:r>
            <a:endParaRPr lang="fa-IR" dirty="0"/>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بهترین دمای رشد قارچ 35 درجه و بهترین دمای تولید آفلاتوکسین 25 درجه است </a:t>
            </a:r>
          </a:p>
          <a:p>
            <a:pPr algn="r" rtl="1"/>
            <a:r>
              <a:rPr lang="fa-IR" dirty="0" smtClean="0"/>
              <a:t>تولید آفلاتوکسین در دمای زیر 7/5 درجه و بالاتر از 40 درجه متوقف می شود </a:t>
            </a:r>
            <a:endParaRPr lang="fa-IR" dirty="0"/>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در سال 1974 حدود 1000 نفر از مردم هندوستان در اثر مصرف ذرت کپک زده دچار مسمومیت با آفلاتوکسین شدند که حدود 100 نفر از آن ها فوت کردند  </a:t>
            </a:r>
          </a:p>
          <a:p>
            <a:pPr algn="r" rtl="1"/>
            <a:endParaRPr lang="fa-IR" dirty="0" smtClean="0"/>
          </a:p>
          <a:p>
            <a:pPr algn="r" rtl="1">
              <a:buNone/>
            </a:pPr>
            <a:endParaRPr lang="fa-IR" dirty="0" smtClean="0"/>
          </a:p>
          <a:p>
            <a:pPr algn="r" rtl="1"/>
            <a:r>
              <a:rPr lang="en-US" dirty="0" smtClean="0"/>
              <a:t>LD50</a:t>
            </a:r>
            <a:r>
              <a:rPr lang="fa-IR" dirty="0" smtClean="0"/>
              <a:t> آفلاتوکسین </a:t>
            </a:r>
            <a:r>
              <a:rPr lang="en-US" dirty="0" smtClean="0"/>
              <a:t>B1</a:t>
            </a:r>
            <a:r>
              <a:rPr lang="fa-IR" dirty="0" smtClean="0"/>
              <a:t> در انسان حدود 5 میلی گرم به ازاء هر کیلوگرم وزن بدن است </a:t>
            </a:r>
            <a:endParaRPr lang="fa-IR" dirty="0"/>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تاثیر توکسین بر حیوانات مختلف و انسان متفاوت است </a:t>
            </a:r>
          </a:p>
          <a:p>
            <a:pPr algn="r" rtl="1"/>
            <a:r>
              <a:rPr lang="fa-IR" dirty="0" smtClean="0"/>
              <a:t>برخی حیوانات مانند جوجه اردک یک روزه، یا سگ بالغ به میزان زیادی به مسمومیت حاد با آفلاتوکسین </a:t>
            </a:r>
            <a:r>
              <a:rPr lang="en-US" dirty="0" smtClean="0"/>
              <a:t>B1</a:t>
            </a:r>
            <a:r>
              <a:rPr lang="fa-IR" dirty="0" smtClean="0"/>
              <a:t> حساس هستند </a:t>
            </a:r>
          </a:p>
          <a:p>
            <a:pPr algn="r" rtl="1"/>
            <a:r>
              <a:rPr lang="en-US" dirty="0" smtClean="0"/>
              <a:t>LD50</a:t>
            </a:r>
            <a:r>
              <a:rPr lang="fa-IR" dirty="0" smtClean="0"/>
              <a:t> در جوجه اردک 0/35 و در سگ 0/5 </a:t>
            </a:r>
            <a:r>
              <a:rPr lang="en-US" dirty="0" smtClean="0"/>
              <a:t>mg/kg</a:t>
            </a:r>
            <a:r>
              <a:rPr lang="fa-IR" dirty="0" smtClean="0"/>
              <a:t> </a:t>
            </a:r>
          </a:p>
          <a:p>
            <a:pPr algn="r" rtl="1"/>
            <a:r>
              <a:rPr lang="fa-IR" dirty="0" smtClean="0"/>
              <a:t>ماهی قزل آلا و ماکیان به سم حساس تر و موش خانگی، گوسفند و خوک مقاوم ترند </a:t>
            </a:r>
          </a:p>
          <a:p>
            <a:pPr algn="r" rtl="1">
              <a:buNone/>
            </a:pPr>
            <a:endParaRPr lang="fa-IR" dirty="0" smtClean="0"/>
          </a:p>
          <a:p>
            <a:pPr algn="r" rtl="1"/>
            <a:endParaRPr lang="fa-IR" dirty="0"/>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lstStyle/>
          <a:p>
            <a:pPr algn="r" rtl="1"/>
            <a:r>
              <a:rPr lang="fa-IR" dirty="0" smtClean="0"/>
              <a:t>آفلاتوکسین با ایجاد اپوکسید منجر به مسمومیت حاد و مزمن و ایجاد سرطان زایی می شود </a:t>
            </a:r>
          </a:p>
          <a:p>
            <a:pPr algn="r" rtl="1"/>
            <a:r>
              <a:rPr lang="fa-IR" dirty="0" smtClean="0"/>
              <a:t>اگر در حیوانی این اپوکسید تولید نشود تقریبا حیوان به سم مقاوم است </a:t>
            </a:r>
          </a:p>
          <a:p>
            <a:pPr algn="r" rtl="1"/>
            <a:r>
              <a:rPr lang="fa-IR" dirty="0" smtClean="0"/>
              <a:t>اگر حیوان اپوکسید را تولید کند اما قادر به متابولیزه آن هم باشد در معرض خطر متوسط قرار دارد </a:t>
            </a:r>
          </a:p>
          <a:p>
            <a:pPr algn="r" rtl="1"/>
            <a:r>
              <a:rPr lang="fa-IR" dirty="0" smtClean="0"/>
              <a:t>در صورتیکه حیوان اپوکسید را تولید کند اما قادر به  متابولیزه کردن آن نباشد در معرض بالاترین حد خطر قرار دارد </a:t>
            </a:r>
          </a:p>
          <a:p>
            <a:pPr algn="r" rtl="1"/>
            <a:endParaRPr lang="fa-IR" dirty="0"/>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4983163"/>
          </a:xfrm>
        </p:spPr>
        <p:txBody>
          <a:bodyPr/>
          <a:lstStyle/>
          <a:p>
            <a:pPr algn="r" rtl="1"/>
            <a:r>
              <a:rPr lang="fa-IR" dirty="0" smtClean="0"/>
              <a:t>تولید اپوکسید آفلاتوکسین در کبد انجام می شود این اپوکسید با اتصال به پروتئین های کبد و مهار عملکرد آن ها منجر به مسمومیت حاد می شود  </a:t>
            </a:r>
          </a:p>
          <a:p>
            <a:pPr algn="r" rtl="1"/>
            <a:endParaRPr lang="fa-IR" dirty="0" smtClean="0"/>
          </a:p>
          <a:p>
            <a:pPr algn="r" rtl="1"/>
            <a:r>
              <a:rPr lang="fa-IR" dirty="0" smtClean="0"/>
              <a:t>مسمومیت حاد نسبتا غیر معمول است و منجر به تجمع چربی در کبد، اختلال انعقاد خون و خونریزی، کاهش پروتئین های سرم، احتقان ریه و گلومرونفریت می شود </a:t>
            </a:r>
            <a:endParaRPr lang="fa-IR" dirty="0"/>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اپوکسید آفلاتوکسین  می تواند با دنباله های گوانین مولکول </a:t>
            </a:r>
            <a:r>
              <a:rPr lang="en-US" dirty="0" smtClean="0"/>
              <a:t>DNA</a:t>
            </a:r>
            <a:r>
              <a:rPr lang="fa-IR" dirty="0" smtClean="0"/>
              <a:t> در نقاط فعال واکنش دهد و منجر به تشکیل زنجیره تک رشته فاصله دار شود در نتیجه آنزیم </a:t>
            </a:r>
            <a:r>
              <a:rPr lang="en-US" dirty="0" smtClean="0"/>
              <a:t>DNA</a:t>
            </a:r>
            <a:r>
              <a:rPr lang="fa-IR" dirty="0" smtClean="0"/>
              <a:t> پلی مراز مهار می شود، یکی از این نقاط فعال، کدون 249 در ژن </a:t>
            </a:r>
            <a:r>
              <a:rPr lang="en-US" dirty="0" smtClean="0"/>
              <a:t>P53</a:t>
            </a:r>
            <a:r>
              <a:rPr lang="fa-IR" dirty="0" smtClean="0"/>
              <a:t> می باشد</a:t>
            </a:r>
          </a:p>
          <a:p>
            <a:pPr algn="r" rtl="1"/>
            <a:r>
              <a:rPr lang="fa-IR" dirty="0" smtClean="0"/>
              <a:t>محصول این ژن در فرایند محافظت از سرطان شرکت می کند</a:t>
            </a:r>
            <a:endParaRPr lang="fa-IR" dirty="0"/>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602163"/>
          </a:xfrm>
        </p:spPr>
        <p:txBody>
          <a:bodyPr/>
          <a:lstStyle/>
          <a:p>
            <a:pPr algn="r" rtl="1"/>
            <a:r>
              <a:rPr lang="fa-IR" dirty="0" smtClean="0"/>
              <a:t>تجمع آفلاتوکسین در بدن با تغییر تولید سیتوکین ها و تغییر تمامیت سلول های روده منجر به سرکوب سیستم ایمنی و توقف رشد در بچه ها می شود </a:t>
            </a:r>
            <a:endParaRPr lang="fa-IR" dirty="0"/>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در مسمومیت مزمن با آفلاتوکسین، اختلال در عملکرد کبد و مجاری صفراوی به همراه خون ریزی و نکروز کبدی و در نهایت سیروز و سرطان کبدی دیده می شود </a:t>
            </a:r>
            <a:endParaRPr lang="fa-I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0"/>
            <a:ext cx="8229600" cy="1143000"/>
          </a:xfrm>
        </p:spPr>
        <p:txBody>
          <a:bodyPr>
            <a:normAutofit/>
          </a:bodyPr>
          <a:lstStyle/>
          <a:p>
            <a:pPr rtl="1"/>
            <a:r>
              <a:rPr lang="fa-IR" sz="4800" b="1" dirty="0" smtClean="0"/>
              <a:t>محرک های مرکزی</a:t>
            </a:r>
            <a:endParaRPr lang="fa-IR" sz="48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منجر به افزایش فعالیت سیستم اعصاب مرکزی </a:t>
            </a:r>
          </a:p>
          <a:p>
            <a:pPr algn="r" rtl="1"/>
            <a:r>
              <a:rPr lang="fa-IR" dirty="0" smtClean="0"/>
              <a:t>یکی از گروه های محرک مرکزی متیل زانتین ها هستند </a:t>
            </a:r>
          </a:p>
          <a:p>
            <a:pPr algn="r" rtl="1"/>
            <a:r>
              <a:rPr lang="fa-IR" dirty="0" smtClean="0"/>
              <a:t>این گروه شامل کافئین، تئوفیلین، تئوبرومین </a:t>
            </a:r>
            <a:endParaRPr lang="fa-I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r>
              <a:rPr lang="fa-IR" dirty="0" smtClean="0"/>
              <a:t>کافئین خالص پودری سفید و ابریشمی است </a:t>
            </a:r>
          </a:p>
          <a:p>
            <a:pPr algn="r" rtl="1"/>
            <a:r>
              <a:rPr lang="fa-IR" dirty="0" smtClean="0"/>
              <a:t>از دانه قهوه و کاکائو و برگ چای بدست می آید </a:t>
            </a:r>
          </a:p>
          <a:p>
            <a:pPr algn="r" rtl="1"/>
            <a:r>
              <a:rPr lang="fa-IR" dirty="0" smtClean="0"/>
              <a:t>دارای طعم تلخ و بدون بو  </a:t>
            </a:r>
          </a:p>
          <a:p>
            <a:pPr algn="r" rtl="1"/>
            <a:r>
              <a:rPr lang="fa-IR" dirty="0" smtClean="0"/>
              <a:t>مصرف طولانی مدت منجر به اعتیاد </a:t>
            </a:r>
          </a:p>
          <a:p>
            <a:pPr algn="r" rtl="1"/>
            <a:r>
              <a:rPr lang="fa-IR" dirty="0" smtClean="0"/>
              <a:t>در کودکان منجر به بی خوابی و ناآرامی  </a:t>
            </a:r>
          </a:p>
          <a:p>
            <a:pPr algn="r" rtl="1"/>
            <a:endParaRPr lang="fa-I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در صورت عدم مصرف در یک روز توسط کودکانی که عادت به مصرف مواد کافئین دار دارند علائمی مانند ناارامی، خستگی، کم اشتهایی و گریه زیاد و بهانه گیری دیده می شود </a:t>
            </a:r>
          </a:p>
          <a:p>
            <a:pPr algn="r" rtl="1"/>
            <a:endParaRPr lang="fa-I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کافئین را نمی توان 100 درصد از قهوه جدا کرد بنابراین قهوه بدون کافئین نیز مقدار اندکی کافئین دارد   </a:t>
            </a:r>
          </a:p>
          <a:p>
            <a:pPr algn="r" rtl="1"/>
            <a:endParaRPr lang="fa-IR" dirty="0" smtClean="0"/>
          </a:p>
          <a:p>
            <a:pPr algn="r" rtl="1"/>
            <a:r>
              <a:rPr lang="fa-IR" dirty="0" smtClean="0"/>
              <a:t>تاثیر کافئین بر بدن افراد بسته به آستانه تحمل آن ها متفاوت است </a:t>
            </a:r>
            <a:r>
              <a:rPr lang="fa-IR" b="1" dirty="0" smtClean="0"/>
              <a:t> </a:t>
            </a:r>
          </a:p>
          <a:p>
            <a:pPr algn="r" rtl="1"/>
            <a:endParaRPr lang="fa-IR" dirty="0" smtClean="0"/>
          </a:p>
          <a:p>
            <a:pPr algn="r" rtl="1"/>
            <a:endParaRPr lang="fa-I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کافئین تولید هورمون های اپی نفرین، نوراپی نفرین، رنین و کاته کولامین را افزایش می دهد </a:t>
            </a:r>
          </a:p>
          <a:p>
            <a:pPr algn="r" rtl="1"/>
            <a:r>
              <a:rPr lang="fa-IR" dirty="0" smtClean="0"/>
              <a:t>در نتیجه افزایش این هورمون ها،  فشارخون و ضربان قلب و حرارت بدن افزایش می یابد</a:t>
            </a:r>
            <a:endParaRPr lang="fa-I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lgn="r" rtl="1"/>
            <a:r>
              <a:rPr lang="fa-IR" b="1" dirty="0" smtClean="0"/>
              <a:t> </a:t>
            </a:r>
            <a:r>
              <a:rPr lang="fa-IR" dirty="0" smtClean="0"/>
              <a:t>کافئین موجود در 250 میلیگرم قهوه در مدت یکساعت می تواند </a:t>
            </a:r>
            <a:r>
              <a:rPr lang="fa-IR" dirty="0" smtClean="0">
                <a:solidFill>
                  <a:srgbClr val="FF0000"/>
                </a:solidFill>
              </a:rPr>
              <a:t>فشارخون</a:t>
            </a:r>
            <a:r>
              <a:rPr lang="fa-IR" dirty="0" smtClean="0"/>
              <a:t> را 10 میلی متر بالا ببرد  </a:t>
            </a:r>
          </a:p>
          <a:p>
            <a:pPr algn="r" rtl="1"/>
            <a:r>
              <a:rPr lang="fa-IR" dirty="0" smtClean="0"/>
              <a:t>با مصرف کافئین ابتدا ضربان قلب کاهش و سپس افزایش می یابد و تا زمانیکه کافئین از بدن خارج نشده به همان صورت باقی می ماند، درصورتیکه دوز کافئین بالا باشد نه تنها </a:t>
            </a:r>
            <a:r>
              <a:rPr lang="fa-IR" dirty="0" smtClean="0">
                <a:solidFill>
                  <a:srgbClr val="FF0000"/>
                </a:solidFill>
              </a:rPr>
              <a:t>تپش قلب </a:t>
            </a:r>
            <a:r>
              <a:rPr lang="fa-IR" dirty="0" smtClean="0"/>
              <a:t>بلکه حرکات نامنظم ماهیچه های قلب نیز پدید می آید </a:t>
            </a:r>
          </a:p>
          <a:p>
            <a:pPr algn="r" rtl="1"/>
            <a:r>
              <a:rPr lang="fa-IR" dirty="0" smtClean="0"/>
              <a:t>نوشیدن بیش از 5 فنجان قهوه در روز بروز سکته قلبی را افزایش می دهد </a:t>
            </a:r>
          </a:p>
          <a:p>
            <a:pPr algn="r" rtl="1"/>
            <a:endParaRPr lang="fa-I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362200"/>
            <a:ext cx="8229600" cy="1143000"/>
          </a:xfrm>
        </p:spPr>
        <p:txBody>
          <a:bodyPr>
            <a:normAutofit/>
          </a:bodyPr>
          <a:lstStyle/>
          <a:p>
            <a:pPr rtl="1"/>
            <a:r>
              <a:rPr lang="fa-IR" sz="6000" b="1" dirty="0" smtClean="0"/>
              <a:t>سموم حیوانی</a:t>
            </a:r>
            <a:endParaRPr lang="fa-IR" sz="6000"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92500" lnSpcReduction="20000"/>
          </a:bodyPr>
          <a:lstStyle/>
          <a:p>
            <a:pPr algn="r" rtl="1"/>
            <a:r>
              <a:rPr lang="fa-IR" dirty="0" smtClean="0"/>
              <a:t>کافئین منجر به کاهش خون رسانی به دستگاه گوارش می شود و ترشح اسید و پپسین معده را افزایش می دهد </a:t>
            </a:r>
          </a:p>
          <a:p>
            <a:pPr algn="r" rtl="1"/>
            <a:endParaRPr lang="fa-IR" dirty="0" smtClean="0"/>
          </a:p>
          <a:p>
            <a:pPr algn="r" rtl="1"/>
            <a:r>
              <a:rPr lang="fa-IR" dirty="0" smtClean="0"/>
              <a:t>با افزایش سطح سروتونین در ایجاد حس آرامش موثر است اما مصرف زیاد آن سبب اضطراب، هیجان، ناآرامی، فراموشی و افسردگی می شود، افرادی که مبتلا به افسردگی هستند نباید بیش از یک گرم در روز کافئین دریافت کنند </a:t>
            </a:r>
          </a:p>
          <a:p>
            <a:pPr algn="r" rtl="1"/>
            <a:endParaRPr lang="fa-IR" dirty="0" smtClean="0"/>
          </a:p>
          <a:p>
            <a:pPr algn="r" rtl="1"/>
            <a:r>
              <a:rPr lang="fa-IR" dirty="0" smtClean="0"/>
              <a:t>کافئین دفع سدیم و پتاسیم را افزایش و جذب آهن را کاهش می دهد </a:t>
            </a:r>
          </a:p>
          <a:p>
            <a:pPr algn="r" rtl="1"/>
            <a:endParaRPr lang="fa-IR" dirty="0" smtClean="0"/>
          </a:p>
          <a:p>
            <a:pPr algn="r" rtl="1"/>
            <a:r>
              <a:rPr lang="fa-IR" dirty="0" smtClean="0"/>
              <a:t>ورود قند به داخل سلول را کاهش و قد خون را افزایش می دهد (توصیه به اجتناب از کافئین زیاد در افراد دیابتی)</a:t>
            </a:r>
            <a:endParaRPr lang="fa-I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pPr algn="r" rtl="1"/>
            <a:r>
              <a:rPr lang="fa-IR" dirty="0" smtClean="0"/>
              <a:t>چنانچه مادری دوفنجان قهوه با کافئین بالا بنوشد و بعد به کودک خود شیر دهد کافئین از طریق شیر مادر به بدن نوزاد وارد می شود علاوه بر اینکه ممکن است منجر به استفراغ کودک شود، به دلیل اینکه آنزیم های کبدی نوزاد برای متابولیزه کردن کافئین کافی نیستند، این کافئین مدت زیادی در بدن نوزاد می ماند و عوارضی مانند ناآرامی، لرزش دست وپا و لب ها، سفت شدن یا شل شدن عضلات بدن، بی خوابی، جیغ زدن و حساسیت به صدا ایجاد می کند</a:t>
            </a:r>
            <a:endParaRPr lang="fa-I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رابطه کافئین دریافتی مادر با ناباروری ؟؟؟ </a:t>
            </a:r>
          </a:p>
          <a:p>
            <a:pPr algn="r" rtl="1"/>
            <a:endParaRPr lang="fa-IR" dirty="0" smtClean="0"/>
          </a:p>
          <a:p>
            <a:pPr algn="r" rtl="1"/>
            <a:r>
              <a:rPr lang="fa-IR" dirty="0" smtClean="0"/>
              <a:t>ارتباط کافئین با سقط </a:t>
            </a:r>
            <a:endParaRPr lang="fa-I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pPr rtl="1"/>
            <a:r>
              <a:rPr lang="fa-IR" b="1" dirty="0" smtClean="0"/>
              <a:t>آنتی پروتئازها</a:t>
            </a:r>
            <a:endParaRPr lang="fa-IR"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این مواد با جایگاه فعال آنزیم های متابولیزه کننده پروتئین واکنش داده و آن را مهار میکند </a:t>
            </a:r>
          </a:p>
          <a:p>
            <a:pPr algn="r" rtl="1"/>
            <a:endParaRPr lang="fa-IR" dirty="0" smtClean="0"/>
          </a:p>
          <a:p>
            <a:pPr algn="r" rtl="1"/>
            <a:r>
              <a:rPr lang="fa-IR" dirty="0" smtClean="0"/>
              <a:t>بیشتر در منابع گیاهی وجود دارند تا حیوانی </a:t>
            </a:r>
            <a:endParaRPr lang="fa-I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normAutofit/>
          </a:bodyPr>
          <a:lstStyle/>
          <a:p>
            <a:pPr algn="r" rtl="1"/>
            <a:r>
              <a:rPr lang="fa-IR" dirty="0" smtClean="0"/>
              <a:t>سویا، یونجه، شیر، گندم، سیب زمینی= آنتی تریپسین و آنتی کیموتریپسین  </a:t>
            </a:r>
          </a:p>
          <a:p>
            <a:pPr algn="r" rtl="1"/>
            <a:endParaRPr lang="fa-IR" dirty="0" smtClean="0"/>
          </a:p>
          <a:p>
            <a:pPr algn="r" rtl="1"/>
            <a:r>
              <a:rPr lang="fa-IR" dirty="0" smtClean="0"/>
              <a:t>سویا، لوبیا قرمز، سیب زمینی = آنتی الاستاز </a:t>
            </a:r>
          </a:p>
          <a:p>
            <a:pPr algn="r" rtl="1"/>
            <a:endParaRPr lang="fa-IR" dirty="0" smtClean="0"/>
          </a:p>
          <a:p>
            <a:pPr algn="r" rtl="1"/>
            <a:r>
              <a:rPr lang="fa-IR" dirty="0" smtClean="0"/>
              <a:t>سفیده تخم مرغ = اووموکوئید ( مهار پپسین)  </a:t>
            </a:r>
          </a:p>
          <a:p>
            <a:pPr algn="r" rtl="1">
              <a:buNone/>
            </a:pPr>
            <a:r>
              <a:rPr lang="fa-IR" dirty="0" smtClean="0"/>
              <a:t> </a:t>
            </a:r>
            <a:endParaRPr lang="fa-I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این مواد نسبت به حرارت مرطوب حساس بوده و از بین می روند (جوشاندن لوبیا به مدت 15-20 دقیقه منجر به غیر فعال شدن آنتی پروتئاز آن می شود)</a:t>
            </a:r>
          </a:p>
          <a:p>
            <a:pPr algn="r" rtl="1"/>
            <a:endParaRPr lang="fa-IR" dirty="0" smtClean="0"/>
          </a:p>
          <a:p>
            <a:pPr algn="r" rtl="1"/>
            <a:endParaRPr lang="fa-I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pPr algn="r" rtl="1"/>
            <a:r>
              <a:rPr lang="fa-IR" dirty="0" smtClean="0"/>
              <a:t>دمای 70 درجه بر آنتی تریپسین شیر بی تاثیر است </a:t>
            </a:r>
          </a:p>
          <a:p>
            <a:pPr algn="r" rtl="1"/>
            <a:r>
              <a:rPr lang="fa-IR" dirty="0" smtClean="0"/>
              <a:t>دمای 72 درجه به مدت 40 ثانیه، فقط 3-4%</a:t>
            </a:r>
          </a:p>
          <a:p>
            <a:pPr algn="r" rtl="1"/>
            <a:r>
              <a:rPr lang="fa-IR" dirty="0" smtClean="0"/>
              <a:t> و دمای 85درجه به مدت 3 ثانیه 45-55% </a:t>
            </a:r>
          </a:p>
          <a:p>
            <a:pPr algn="r" rtl="1"/>
            <a:r>
              <a:rPr lang="fa-IR" dirty="0" smtClean="0"/>
              <a:t>و دمای 95 درجه به مدت یکساعت 73% ماده آنتی تریپسین را ازبین می برد </a:t>
            </a:r>
            <a:endParaRPr lang="fa-I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آنتی تریپسین یونجه، باقلا و آنتی کیموتریپسین سیب زمینی نسبتا به حرارت مقاوم هستند </a:t>
            </a:r>
            <a:endParaRPr lang="fa-I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362200"/>
            <a:ext cx="8229600" cy="1143000"/>
          </a:xfrm>
        </p:spPr>
        <p:txBody>
          <a:bodyPr>
            <a:normAutofit/>
          </a:bodyPr>
          <a:lstStyle/>
          <a:p>
            <a:pPr rtl="1"/>
            <a:r>
              <a:rPr lang="fa-IR" sz="6000" b="1" dirty="0" smtClean="0"/>
              <a:t>لکتین ها</a:t>
            </a:r>
            <a:endParaRPr lang="fa-IR" sz="60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38400"/>
            <a:ext cx="8229600" cy="1143000"/>
          </a:xfrm>
        </p:spPr>
        <p:txBody>
          <a:bodyPr>
            <a:normAutofit/>
          </a:bodyPr>
          <a:lstStyle/>
          <a:p>
            <a:pPr rtl="1"/>
            <a:r>
              <a:rPr lang="fa-IR" sz="5400" b="1" dirty="0" smtClean="0"/>
              <a:t>مسمومیت اسکومبروئید</a:t>
            </a:r>
            <a:endParaRPr lang="fa-IR" sz="5400" b="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به پروتئین ها و گلیکوپروتئین هایی که دارای جایگاه اختصاصی برای ایجاد پیوند با کربوهیدرات های ویژه هستند لکتین گفته می شود </a:t>
            </a:r>
          </a:p>
          <a:p>
            <a:pPr algn="r" rtl="1"/>
            <a:r>
              <a:rPr lang="fa-IR" dirty="0" smtClean="0"/>
              <a:t>توانایی اتصال به دیواره سلولی</a:t>
            </a:r>
          </a:p>
          <a:p>
            <a:pPr algn="r" rtl="1"/>
            <a:r>
              <a:rPr lang="fa-IR" dirty="0" smtClean="0"/>
              <a:t>توانایی اتصال به گیرنده های مخصوص سلولی را دارند بنابراین با آنتی بادی ها رقابت می کنند </a:t>
            </a:r>
          </a:p>
          <a:p>
            <a:pPr algn="r" rtl="1"/>
            <a:r>
              <a:rPr lang="fa-IR" dirty="0" smtClean="0"/>
              <a:t>به جهت اینکه توانایی آگلوتینه کردن گلبول های قرمز را دارند به آن ها هموگلوتین نیز می گویند </a:t>
            </a:r>
            <a:endParaRPr lang="fa-I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در منابع گیاهی بویژه سویا، بادام زمینی، لوبیا قرمز، نخود فرنگی، عدس و نخود و دانه کرچک یافت می شوند </a:t>
            </a:r>
          </a:p>
          <a:p>
            <a:pPr algn="r" rtl="1"/>
            <a:r>
              <a:rPr lang="fa-IR" dirty="0" smtClean="0"/>
              <a:t>با جذب مواد مغذی تداخل دارند </a:t>
            </a:r>
          </a:p>
          <a:p>
            <a:pPr algn="r" rtl="1"/>
            <a:r>
              <a:rPr lang="fa-IR" dirty="0" smtClean="0"/>
              <a:t>تداخل با جذب اسید آمینه، چربی، ویتامین محلول در چربی و ید </a:t>
            </a:r>
          </a:p>
          <a:p>
            <a:pPr algn="r" rtl="1"/>
            <a:r>
              <a:rPr lang="fa-IR" dirty="0" smtClean="0"/>
              <a:t>منجر به تاخیر رشد و مرگ در رت ها می شود </a:t>
            </a:r>
          </a:p>
          <a:p>
            <a:pPr algn="r" rtl="1"/>
            <a:endParaRPr lang="fa-I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لکتین موجود در دانه کرچک ریسین نامیده می شود که جزو سمی ترین مواد طبیعی دسته بندی می شود که 0/05 </a:t>
            </a:r>
            <a:r>
              <a:rPr lang="en-US" dirty="0" smtClean="0"/>
              <a:t>mg/kg</a:t>
            </a:r>
            <a:r>
              <a:rPr lang="fa-IR" dirty="0" smtClean="0"/>
              <a:t> آن کشنده است </a:t>
            </a:r>
          </a:p>
          <a:p>
            <a:pPr algn="r" rtl="1"/>
            <a:r>
              <a:rPr lang="fa-IR" dirty="0" smtClean="0"/>
              <a:t>حرارت دادن منجر به غیر فعال شدن این سم می شود</a:t>
            </a:r>
            <a:endParaRPr lang="fa-I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4525963"/>
          </a:xfrm>
        </p:spPr>
        <p:txBody>
          <a:bodyPr/>
          <a:lstStyle/>
          <a:p>
            <a:pPr algn="r" rtl="1">
              <a:buNone/>
            </a:pPr>
            <a:endParaRPr lang="fa-IR" dirty="0" smtClean="0"/>
          </a:p>
          <a:p>
            <a:pPr algn="r" rtl="1"/>
            <a:r>
              <a:rPr lang="fa-IR" dirty="0" smtClean="0"/>
              <a:t>امکان تخریب سیستم ایمنی بدن در برابر عفونت های باکتریایی </a:t>
            </a:r>
          </a:p>
          <a:p>
            <a:pPr algn="r" rtl="1"/>
            <a:r>
              <a:rPr lang="fa-IR" dirty="0" smtClean="0"/>
              <a:t>علائم مسمومیت؛ تهوع، درد معده، اسهال (مرگ در اثر اسهال شدید) </a:t>
            </a:r>
          </a:p>
          <a:p>
            <a:pPr algn="r" rtl="1"/>
            <a:r>
              <a:rPr lang="fa-IR" dirty="0" smtClean="0"/>
              <a:t>ظهور علائم 1-3 ساعت پس از مصرف و طول دوره علائم 3-4 ساعت</a:t>
            </a:r>
            <a:endParaRPr lang="fa-I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981200"/>
            <a:ext cx="8229600" cy="1143000"/>
          </a:xfrm>
        </p:spPr>
        <p:txBody>
          <a:bodyPr>
            <a:normAutofit/>
          </a:bodyPr>
          <a:lstStyle/>
          <a:p>
            <a:pPr rtl="1"/>
            <a:r>
              <a:rPr lang="fa-IR" sz="4800" b="1" dirty="0" smtClean="0"/>
              <a:t>گوسیپول</a:t>
            </a:r>
            <a:endParaRPr lang="fa-IR" sz="4800" b="1"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رنگدانه زرد در بخش هایی از گیاه پنبه دانه </a:t>
            </a:r>
          </a:p>
          <a:p>
            <a:pPr algn="r" rtl="1"/>
            <a:r>
              <a:rPr lang="fa-IR" dirty="0" smtClean="0"/>
              <a:t>به سه شکل وجود دارد؛ </a:t>
            </a:r>
          </a:p>
          <a:p>
            <a:pPr algn="r" rtl="1"/>
            <a:r>
              <a:rPr lang="fa-IR" dirty="0" smtClean="0"/>
              <a:t>1) توتومر کینوئید فنولیک </a:t>
            </a:r>
          </a:p>
          <a:p>
            <a:pPr algn="r" rtl="1"/>
            <a:r>
              <a:rPr lang="fa-IR" dirty="0" smtClean="0"/>
              <a:t>2) آلدهید </a:t>
            </a:r>
          </a:p>
          <a:p>
            <a:pPr algn="r" rtl="1"/>
            <a:r>
              <a:rPr lang="fa-IR" dirty="0" smtClean="0"/>
              <a:t>3) همی استال</a:t>
            </a:r>
            <a:endParaRPr lang="fa-I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lgn="r" rtl="1"/>
            <a:r>
              <a:rPr lang="fa-IR" dirty="0" smtClean="0"/>
              <a:t>با آهن ترکیب می شود و آن را غیرقابل جذب می سازد </a:t>
            </a:r>
          </a:p>
          <a:p>
            <a:pPr algn="r" rtl="1"/>
            <a:r>
              <a:rPr lang="fa-IR" dirty="0" smtClean="0"/>
              <a:t>با اسید آمینه لیزین ترکیب می شود و جذب آن را مهار می کند </a:t>
            </a:r>
          </a:p>
          <a:p>
            <a:pPr algn="r" rtl="1"/>
            <a:r>
              <a:rPr lang="fa-IR" dirty="0" smtClean="0"/>
              <a:t>افزودن سولفات آهن و هیدروکسید کلسیم از واکنش گوسیپول با لیزین جلوگیری می کند </a:t>
            </a:r>
          </a:p>
          <a:p>
            <a:pPr algn="r" rtl="1"/>
            <a:r>
              <a:rPr lang="fa-IR" dirty="0" smtClean="0"/>
              <a:t>دسترسی زیستی پروتئین های غذایی را کاهش می دهد </a:t>
            </a:r>
          </a:p>
          <a:p>
            <a:pPr algn="r" rtl="1"/>
            <a:r>
              <a:rPr lang="fa-IR" dirty="0" smtClean="0"/>
              <a:t>منجر به غیر فعال کردن آنزیم های مهم بدن می شود </a:t>
            </a:r>
          </a:p>
          <a:p>
            <a:pPr algn="r" rtl="1"/>
            <a:r>
              <a:rPr lang="fa-IR" dirty="0" smtClean="0"/>
              <a:t>عملیات تصفیه و بلانچینگ در دانه های روغنی باعث حذف 80-99 درصد این ماده می شود </a:t>
            </a:r>
          </a:p>
          <a:p>
            <a:pPr algn="r" rtl="1">
              <a:buNone/>
            </a:pPr>
            <a:endParaRPr lang="fa-I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حداکثر مجاز گوسیپول در غذا 0/045 درصد می باشد </a:t>
            </a:r>
            <a:endParaRPr lang="fa-I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62200"/>
            <a:ext cx="8229600" cy="1143000"/>
          </a:xfrm>
        </p:spPr>
        <p:txBody>
          <a:bodyPr>
            <a:normAutofit/>
          </a:bodyPr>
          <a:lstStyle/>
          <a:p>
            <a:pPr rtl="1"/>
            <a:r>
              <a:rPr lang="fa-IR" sz="6000" b="1" dirty="0" smtClean="0"/>
              <a:t>فاویسم</a:t>
            </a:r>
            <a:endParaRPr lang="fa-IR" sz="6000" b="1"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100 میلیون نفر در جهان مبتلا </a:t>
            </a:r>
          </a:p>
          <a:p>
            <a:pPr algn="r" rtl="1"/>
            <a:r>
              <a:rPr lang="fa-IR" dirty="0" smtClean="0"/>
              <a:t>در جمعیت خاورمیانه یا حاشیه دریای مدیترانه، یهودیان آسیایی، یونان، آفریقا شیوع بالاتر </a:t>
            </a:r>
          </a:p>
          <a:p>
            <a:pPr algn="r" rtl="1"/>
            <a:endParaRPr lang="fa-I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یک نوع مسمومیت هیستامینی به علت مصرف ماهی است که خوب نگهداری نشده است یا در یخچال قرار نگرفته است </a:t>
            </a:r>
          </a:p>
          <a:p>
            <a:pPr algn="r" rtl="1"/>
            <a:r>
              <a:rPr lang="fa-IR" dirty="0" smtClean="0"/>
              <a:t>این مسمومیت توسط ماهی های اسکومبروئید مانند تن، ماکرل، اسکیپجک و ... ایجاد می شود اما می توانند توسط سایر ماهی ها نیز ایجاد شود بنابراین می شود به آن مسمومیت آلرژیک ناشی از ماهی نیز گفت</a:t>
            </a:r>
            <a:endParaRPr lang="fa-I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2209800"/>
            <a:ext cx="1295400" cy="762000"/>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1" anchor="ctr"/>
          <a:lstStyle/>
          <a:p>
            <a:pPr algn="ctr"/>
            <a:r>
              <a:rPr lang="en-US" sz="3200" b="1" dirty="0" smtClean="0">
                <a:solidFill>
                  <a:schemeClr val="tx1"/>
                </a:solidFill>
              </a:rPr>
              <a:t>GLC</a:t>
            </a:r>
            <a:endParaRPr lang="fa-IR" sz="3200" b="1" dirty="0">
              <a:solidFill>
                <a:schemeClr val="tx1"/>
              </a:solidFill>
            </a:endParaRPr>
          </a:p>
        </p:txBody>
      </p:sp>
      <p:sp>
        <p:nvSpPr>
          <p:cNvPr id="5" name="Rectangle 4"/>
          <p:cNvSpPr/>
          <p:nvPr/>
        </p:nvSpPr>
        <p:spPr>
          <a:xfrm>
            <a:off x="2895600" y="2133600"/>
            <a:ext cx="2362200" cy="914400"/>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1" anchor="ctr"/>
          <a:lstStyle/>
          <a:p>
            <a:pPr algn="ctr"/>
            <a:r>
              <a:rPr lang="en-US" sz="3200" b="1" dirty="0" smtClean="0">
                <a:solidFill>
                  <a:schemeClr val="tx1"/>
                </a:solidFill>
              </a:rPr>
              <a:t>GLC6P</a:t>
            </a:r>
            <a:endParaRPr lang="fa-IR" sz="3200" b="1" dirty="0">
              <a:solidFill>
                <a:schemeClr val="tx1"/>
              </a:solidFill>
            </a:endParaRPr>
          </a:p>
        </p:txBody>
      </p:sp>
      <p:sp>
        <p:nvSpPr>
          <p:cNvPr id="6" name="Rectangle 5"/>
          <p:cNvSpPr/>
          <p:nvPr/>
        </p:nvSpPr>
        <p:spPr>
          <a:xfrm>
            <a:off x="6477000" y="2057400"/>
            <a:ext cx="2362200" cy="914400"/>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1" anchor="ctr"/>
          <a:lstStyle/>
          <a:p>
            <a:pPr algn="ctr"/>
            <a:r>
              <a:rPr lang="en-US" sz="3200" b="1" dirty="0" smtClean="0">
                <a:solidFill>
                  <a:schemeClr val="tx1"/>
                </a:solidFill>
              </a:rPr>
              <a:t>6PGluconat</a:t>
            </a:r>
            <a:endParaRPr lang="fa-IR" sz="3200" b="1" dirty="0">
              <a:solidFill>
                <a:schemeClr val="tx1"/>
              </a:solidFill>
            </a:endParaRPr>
          </a:p>
        </p:txBody>
      </p:sp>
      <p:cxnSp>
        <p:nvCxnSpPr>
          <p:cNvPr id="8" name="Straight Arrow Connector 7"/>
          <p:cNvCxnSpPr/>
          <p:nvPr/>
        </p:nvCxnSpPr>
        <p:spPr>
          <a:xfrm>
            <a:off x="1600200" y="2667000"/>
            <a:ext cx="1752600"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0" name="Straight Arrow Connector 9"/>
          <p:cNvCxnSpPr/>
          <p:nvPr/>
        </p:nvCxnSpPr>
        <p:spPr>
          <a:xfrm>
            <a:off x="4953000" y="2667000"/>
            <a:ext cx="1600200"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11" name="Rectangle 10"/>
          <p:cNvSpPr/>
          <p:nvPr/>
        </p:nvSpPr>
        <p:spPr>
          <a:xfrm>
            <a:off x="5105400" y="1600200"/>
            <a:ext cx="1371600" cy="914400"/>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1" anchor="ctr"/>
          <a:lstStyle/>
          <a:p>
            <a:pPr algn="ctr"/>
            <a:r>
              <a:rPr lang="en-US" sz="3200" b="1" dirty="0" smtClean="0">
                <a:solidFill>
                  <a:schemeClr val="tx1"/>
                </a:solidFill>
              </a:rPr>
              <a:t>G6PD</a:t>
            </a:r>
            <a:endParaRPr lang="fa-IR" sz="3200" b="1" dirty="0">
              <a:solidFill>
                <a:schemeClr val="tx1"/>
              </a:solidFill>
            </a:endParaRPr>
          </a:p>
        </p:txBody>
      </p:sp>
      <p:sp>
        <p:nvSpPr>
          <p:cNvPr id="12" name="Rectangle 11"/>
          <p:cNvSpPr/>
          <p:nvPr/>
        </p:nvSpPr>
        <p:spPr>
          <a:xfrm>
            <a:off x="1371600" y="1600200"/>
            <a:ext cx="1905000" cy="914400"/>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1" anchor="ctr"/>
          <a:lstStyle/>
          <a:p>
            <a:pPr algn="ctr"/>
            <a:r>
              <a:rPr lang="en-US" sz="2800" b="1" dirty="0" err="1" smtClean="0">
                <a:solidFill>
                  <a:schemeClr val="tx1"/>
                </a:solidFill>
              </a:rPr>
              <a:t>Hexokinaz</a:t>
            </a:r>
            <a:endParaRPr lang="fa-IR" sz="2800" b="1" dirty="0">
              <a:solidFill>
                <a:schemeClr val="tx1"/>
              </a:solidFill>
            </a:endParaRPr>
          </a:p>
        </p:txBody>
      </p:sp>
      <p:sp>
        <p:nvSpPr>
          <p:cNvPr id="13" name="Rectangle 12"/>
          <p:cNvSpPr/>
          <p:nvPr/>
        </p:nvSpPr>
        <p:spPr>
          <a:xfrm>
            <a:off x="4648200" y="3581400"/>
            <a:ext cx="1066800" cy="914400"/>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1" anchor="ctr"/>
          <a:lstStyle/>
          <a:p>
            <a:pPr algn="ctr"/>
            <a:r>
              <a:rPr lang="en-US" sz="2400" b="1" dirty="0" smtClean="0">
                <a:solidFill>
                  <a:schemeClr val="tx1"/>
                </a:solidFill>
              </a:rPr>
              <a:t>NADP</a:t>
            </a:r>
            <a:endParaRPr lang="fa-IR" sz="2400" b="1" dirty="0">
              <a:solidFill>
                <a:schemeClr val="tx1"/>
              </a:solidFill>
            </a:endParaRPr>
          </a:p>
        </p:txBody>
      </p:sp>
      <p:sp>
        <p:nvSpPr>
          <p:cNvPr id="14" name="Rectangle 13"/>
          <p:cNvSpPr/>
          <p:nvPr/>
        </p:nvSpPr>
        <p:spPr>
          <a:xfrm>
            <a:off x="6096000" y="3581400"/>
            <a:ext cx="1143000" cy="914400"/>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1" anchor="ctr"/>
          <a:lstStyle/>
          <a:p>
            <a:pPr algn="ctr"/>
            <a:r>
              <a:rPr lang="en-US" sz="2400" b="1" dirty="0" smtClean="0">
                <a:solidFill>
                  <a:schemeClr val="tx1"/>
                </a:solidFill>
              </a:rPr>
              <a:t>NADPH</a:t>
            </a:r>
            <a:endParaRPr lang="fa-IR" sz="2400" b="1" dirty="0">
              <a:solidFill>
                <a:schemeClr val="tx1"/>
              </a:solidFill>
            </a:endParaRPr>
          </a:p>
        </p:txBody>
      </p:sp>
      <p:sp>
        <p:nvSpPr>
          <p:cNvPr id="17" name="Rectangle 16"/>
          <p:cNvSpPr/>
          <p:nvPr/>
        </p:nvSpPr>
        <p:spPr>
          <a:xfrm>
            <a:off x="4724400" y="5562600"/>
            <a:ext cx="1066800" cy="914400"/>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1" anchor="ctr"/>
          <a:lstStyle/>
          <a:p>
            <a:pPr algn="ctr"/>
            <a:r>
              <a:rPr lang="en-US" sz="2800" b="1" dirty="0" smtClean="0">
                <a:solidFill>
                  <a:schemeClr val="tx1"/>
                </a:solidFill>
              </a:rPr>
              <a:t>GSSG</a:t>
            </a:r>
            <a:endParaRPr lang="fa-IR" sz="2800" b="1" dirty="0">
              <a:solidFill>
                <a:schemeClr val="tx1"/>
              </a:solidFill>
            </a:endParaRPr>
          </a:p>
        </p:txBody>
      </p:sp>
      <p:sp>
        <p:nvSpPr>
          <p:cNvPr id="18" name="Rectangle 17"/>
          <p:cNvSpPr/>
          <p:nvPr/>
        </p:nvSpPr>
        <p:spPr>
          <a:xfrm>
            <a:off x="6324600" y="5562600"/>
            <a:ext cx="914400" cy="914400"/>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1" anchor="ctr"/>
          <a:lstStyle/>
          <a:p>
            <a:pPr algn="ctr"/>
            <a:r>
              <a:rPr lang="en-US" sz="2800" b="1" dirty="0" smtClean="0">
                <a:solidFill>
                  <a:schemeClr val="tx1"/>
                </a:solidFill>
              </a:rPr>
              <a:t>GSH</a:t>
            </a:r>
            <a:endParaRPr lang="fa-IR" sz="2800" b="1" dirty="0">
              <a:solidFill>
                <a:schemeClr val="tx1"/>
              </a:solidFill>
            </a:endParaRPr>
          </a:p>
        </p:txBody>
      </p:sp>
      <p:sp>
        <p:nvSpPr>
          <p:cNvPr id="19" name="Curved Down Arrow 18"/>
          <p:cNvSpPr/>
          <p:nvPr/>
        </p:nvSpPr>
        <p:spPr>
          <a:xfrm>
            <a:off x="5562600" y="2819400"/>
            <a:ext cx="838200" cy="990600"/>
          </a:xfrm>
          <a:prstGeom prst="curvedDownArrow">
            <a:avLst/>
          </a:prstGeom>
        </p:spPr>
        <p:style>
          <a:lnRef idx="0">
            <a:schemeClr val="accent2"/>
          </a:lnRef>
          <a:fillRef idx="3">
            <a:schemeClr val="accent2"/>
          </a:fillRef>
          <a:effectRef idx="3">
            <a:schemeClr val="accent2"/>
          </a:effectRef>
          <a:fontRef idx="minor">
            <a:schemeClr val="lt1"/>
          </a:fontRef>
        </p:style>
        <p:txBody>
          <a:bodyPr rtlCol="1" anchor="ctr"/>
          <a:lstStyle/>
          <a:p>
            <a:pPr algn="ctr"/>
            <a:endParaRPr lang="fa-IR">
              <a:solidFill>
                <a:schemeClr val="tx1"/>
              </a:solidFill>
            </a:endParaRPr>
          </a:p>
        </p:txBody>
      </p:sp>
      <p:sp>
        <p:nvSpPr>
          <p:cNvPr id="20" name="Curved Up Arrow 19"/>
          <p:cNvSpPr/>
          <p:nvPr/>
        </p:nvSpPr>
        <p:spPr>
          <a:xfrm flipH="1">
            <a:off x="5486400" y="4267200"/>
            <a:ext cx="788570" cy="765647"/>
          </a:xfrm>
          <a:prstGeom prst="curvedUpArrow">
            <a:avLst/>
          </a:prstGeom>
        </p:spPr>
        <p:style>
          <a:lnRef idx="0">
            <a:schemeClr val="accent2"/>
          </a:lnRef>
          <a:fillRef idx="3">
            <a:schemeClr val="accent2"/>
          </a:fillRef>
          <a:effectRef idx="3">
            <a:schemeClr val="accent2"/>
          </a:effectRef>
          <a:fontRef idx="minor">
            <a:schemeClr val="lt1"/>
          </a:fontRef>
        </p:style>
        <p:txBody>
          <a:bodyPr rtlCol="1" anchor="ctr"/>
          <a:lstStyle/>
          <a:p>
            <a:pPr algn="ctr"/>
            <a:endParaRPr lang="fa-IR">
              <a:solidFill>
                <a:schemeClr val="tx1"/>
              </a:solidFill>
            </a:endParaRPr>
          </a:p>
        </p:txBody>
      </p:sp>
      <p:sp>
        <p:nvSpPr>
          <p:cNvPr id="21" name="Curved Down Arrow 20"/>
          <p:cNvSpPr/>
          <p:nvPr/>
        </p:nvSpPr>
        <p:spPr>
          <a:xfrm>
            <a:off x="5715000" y="5105400"/>
            <a:ext cx="914400" cy="762000"/>
          </a:xfrm>
          <a:prstGeom prst="curvedDownArrow">
            <a:avLst>
              <a:gd name="adj1" fmla="val 25000"/>
              <a:gd name="adj2" fmla="val 50000"/>
              <a:gd name="adj3" fmla="val 36429"/>
            </a:avLst>
          </a:prstGeom>
        </p:spPr>
        <p:style>
          <a:lnRef idx="0">
            <a:schemeClr val="accent2"/>
          </a:lnRef>
          <a:fillRef idx="3">
            <a:schemeClr val="accent2"/>
          </a:fillRef>
          <a:effectRef idx="3">
            <a:schemeClr val="accent2"/>
          </a:effectRef>
          <a:fontRef idx="minor">
            <a:schemeClr val="lt1"/>
          </a:fontRef>
        </p:style>
        <p:txBody>
          <a:bodyPr rtlCol="1" anchor="ctr"/>
          <a:lstStyle/>
          <a:p>
            <a:pPr algn="ctr"/>
            <a:endParaRPr lang="fa-IR">
              <a:solidFill>
                <a:schemeClr val="tx1"/>
              </a:solidFill>
            </a:endParaRPr>
          </a:p>
        </p:txBody>
      </p:sp>
      <p:sp>
        <p:nvSpPr>
          <p:cNvPr id="26" name="Rounded Rectangle 25"/>
          <p:cNvSpPr/>
          <p:nvPr/>
        </p:nvSpPr>
        <p:spPr>
          <a:xfrm>
            <a:off x="4343400" y="228600"/>
            <a:ext cx="4572000" cy="914400"/>
          </a:xfrm>
          <a:prstGeom prst="roundRect">
            <a:avLst/>
          </a:prstGeom>
        </p:spPr>
        <p:style>
          <a:lnRef idx="1">
            <a:schemeClr val="accent2"/>
          </a:lnRef>
          <a:fillRef idx="2">
            <a:schemeClr val="accent2"/>
          </a:fillRef>
          <a:effectRef idx="1">
            <a:schemeClr val="accent2"/>
          </a:effectRef>
          <a:fontRef idx="minor">
            <a:schemeClr val="dk1"/>
          </a:fontRef>
        </p:style>
        <p:txBody>
          <a:bodyPr rtlCol="1" anchor="ctr"/>
          <a:lstStyle/>
          <a:p>
            <a:pPr algn="ctr" rtl="1"/>
            <a:r>
              <a:rPr lang="fa-IR" sz="2800" b="1" dirty="0" smtClean="0">
                <a:solidFill>
                  <a:schemeClr val="tx1"/>
                </a:solidFill>
              </a:rPr>
              <a:t>کمبود ارثی آنزیم </a:t>
            </a:r>
            <a:r>
              <a:rPr lang="en-US" sz="2800" b="1" dirty="0" smtClean="0">
                <a:solidFill>
                  <a:schemeClr val="tx1"/>
                </a:solidFill>
              </a:rPr>
              <a:t>G6PD</a:t>
            </a:r>
            <a:r>
              <a:rPr lang="fa-IR" sz="2800" b="1" dirty="0" smtClean="0">
                <a:solidFill>
                  <a:schemeClr val="tx1"/>
                </a:solidFill>
              </a:rPr>
              <a:t> در </a:t>
            </a:r>
            <a:r>
              <a:rPr lang="en-US" sz="2800" b="1" dirty="0" smtClean="0">
                <a:solidFill>
                  <a:schemeClr val="tx1"/>
                </a:solidFill>
              </a:rPr>
              <a:t>RBC</a:t>
            </a:r>
            <a:r>
              <a:rPr lang="fa-IR" sz="2800" b="1" dirty="0" smtClean="0">
                <a:solidFill>
                  <a:schemeClr val="tx1"/>
                </a:solidFill>
              </a:rPr>
              <a:t> </a:t>
            </a:r>
            <a:endParaRPr lang="fa-IR" sz="2800" b="1" dirty="0">
              <a:solidFill>
                <a:schemeClr val="tx1"/>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کاهش تولید </a:t>
            </a:r>
            <a:r>
              <a:rPr lang="en-US" dirty="0" smtClean="0"/>
              <a:t>NADPH</a:t>
            </a:r>
            <a:r>
              <a:rPr lang="fa-IR" dirty="0" smtClean="0"/>
              <a:t> منجر به کاهش تولید </a:t>
            </a:r>
            <a:r>
              <a:rPr lang="en-US" dirty="0" smtClean="0"/>
              <a:t>GSH</a:t>
            </a:r>
            <a:r>
              <a:rPr lang="fa-IR" dirty="0" smtClean="0"/>
              <a:t> و در نتیجه منجر به آسیب پذیر شدن غشای </a:t>
            </a:r>
            <a:r>
              <a:rPr lang="en-US" dirty="0" smtClean="0"/>
              <a:t>RBC</a:t>
            </a:r>
            <a:r>
              <a:rPr lang="fa-IR" dirty="0" smtClean="0"/>
              <a:t> در مقابل آسیب اکسیداتیو          رسوب هموگلوبین و تخریب </a:t>
            </a:r>
            <a:r>
              <a:rPr lang="en-US" dirty="0" smtClean="0"/>
              <a:t>RBC</a:t>
            </a:r>
            <a:r>
              <a:rPr lang="fa-IR" dirty="0" smtClean="0"/>
              <a:t>  </a:t>
            </a:r>
            <a:endParaRPr lang="fa-IR" dirty="0"/>
          </a:p>
        </p:txBody>
      </p:sp>
      <p:cxnSp>
        <p:nvCxnSpPr>
          <p:cNvPr id="5" name="Straight Arrow Connector 4"/>
          <p:cNvCxnSpPr/>
          <p:nvPr/>
        </p:nvCxnSpPr>
        <p:spPr>
          <a:xfrm rot="10800000">
            <a:off x="6248400" y="2971800"/>
            <a:ext cx="762000"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ژن آنزیم </a:t>
            </a:r>
            <a:r>
              <a:rPr lang="en-US" dirty="0" smtClean="0"/>
              <a:t>G6PD</a:t>
            </a:r>
            <a:r>
              <a:rPr lang="fa-IR" dirty="0" smtClean="0"/>
              <a:t> بر روی کروموزوم </a:t>
            </a:r>
            <a:r>
              <a:rPr lang="en-US" dirty="0" smtClean="0"/>
              <a:t>X</a:t>
            </a:r>
            <a:r>
              <a:rPr lang="fa-IR" dirty="0" smtClean="0"/>
              <a:t> </a:t>
            </a:r>
          </a:p>
          <a:p>
            <a:pPr algn="r" rtl="1"/>
            <a:r>
              <a:rPr lang="fa-IR" dirty="0" smtClean="0"/>
              <a:t>در مردان شیوع بیشتر </a:t>
            </a:r>
          </a:p>
          <a:p>
            <a:pPr algn="r" rtl="1"/>
            <a:r>
              <a:rPr lang="fa-IR" dirty="0" smtClean="0"/>
              <a:t>زنان هتروزیگوت علامت بالینی ندارند گاهی به علت قانون لیون ( غیرفعال شدن اتفاقی کروموزوم </a:t>
            </a:r>
            <a:r>
              <a:rPr lang="en-US" dirty="0" smtClean="0"/>
              <a:t>X</a:t>
            </a:r>
            <a:r>
              <a:rPr lang="fa-IR" dirty="0" smtClean="0"/>
              <a:t> ) علامت دار می شوند </a:t>
            </a:r>
          </a:p>
          <a:p>
            <a:pPr algn="r" rtl="1"/>
            <a:r>
              <a:rPr lang="fa-IR" dirty="0" smtClean="0"/>
              <a:t>افراد هتروزیگوت برای کمبود آنزیم </a:t>
            </a:r>
            <a:r>
              <a:rPr lang="en-US" dirty="0" smtClean="0"/>
              <a:t>G6PD</a:t>
            </a:r>
            <a:r>
              <a:rPr lang="fa-IR" dirty="0" smtClean="0"/>
              <a:t> نسبت به مالاریا مقاوم می شوند در نتیجه در مناطق با شیوع بالای مالاریا کمبود </a:t>
            </a:r>
            <a:endParaRPr lang="fa-I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algn="r" rtl="1"/>
            <a:r>
              <a:rPr lang="fa-IR" dirty="0" smtClean="0"/>
              <a:t>عامل اصلی در بروز علائم بیماری فاویسم؛ لوبیای فاوا </a:t>
            </a:r>
          </a:p>
          <a:p>
            <a:pPr algn="r" rtl="1">
              <a:buNone/>
            </a:pPr>
            <a:endParaRPr lang="fa-IR" dirty="0"/>
          </a:p>
        </p:txBody>
      </p:sp>
      <p:sp>
        <p:nvSpPr>
          <p:cNvPr id="4" name="Rectangle 3"/>
          <p:cNvSpPr/>
          <p:nvPr/>
        </p:nvSpPr>
        <p:spPr>
          <a:xfrm>
            <a:off x="1981200" y="1752600"/>
            <a:ext cx="4876800" cy="91440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1" anchor="ctr"/>
          <a:lstStyle/>
          <a:p>
            <a:pPr algn="ctr"/>
            <a:r>
              <a:rPr lang="fa-IR" sz="3200" b="1" dirty="0" smtClean="0">
                <a:solidFill>
                  <a:schemeClr val="tx1"/>
                </a:solidFill>
              </a:rPr>
              <a:t>گلیکوزیدهای ویسین و کوویسین </a:t>
            </a:r>
            <a:endParaRPr lang="fa-IR" sz="3200" b="1" dirty="0">
              <a:solidFill>
                <a:schemeClr val="tx1"/>
              </a:solidFill>
            </a:endParaRPr>
          </a:p>
        </p:txBody>
      </p:sp>
      <p:sp>
        <p:nvSpPr>
          <p:cNvPr id="5" name="Rectangle 4"/>
          <p:cNvSpPr/>
          <p:nvPr/>
        </p:nvSpPr>
        <p:spPr>
          <a:xfrm>
            <a:off x="1676400" y="3429000"/>
            <a:ext cx="5943600" cy="91440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1" anchor="ctr"/>
          <a:lstStyle/>
          <a:p>
            <a:pPr algn="ctr"/>
            <a:r>
              <a:rPr lang="fa-IR" sz="3200" b="1" dirty="0" smtClean="0">
                <a:solidFill>
                  <a:schemeClr val="tx1"/>
                </a:solidFill>
              </a:rPr>
              <a:t>مشتقات پیریدین ایزورامیل و دی ویسین </a:t>
            </a:r>
            <a:endParaRPr lang="fa-IR" sz="3200" b="1" dirty="0">
              <a:solidFill>
                <a:schemeClr val="tx1"/>
              </a:solidFill>
            </a:endParaRPr>
          </a:p>
        </p:txBody>
      </p:sp>
      <p:sp>
        <p:nvSpPr>
          <p:cNvPr id="6" name="Rectangle 5"/>
          <p:cNvSpPr/>
          <p:nvPr/>
        </p:nvSpPr>
        <p:spPr>
          <a:xfrm>
            <a:off x="2514600" y="5029200"/>
            <a:ext cx="4191000" cy="91440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1" anchor="ctr"/>
          <a:lstStyle/>
          <a:p>
            <a:pPr algn="ctr"/>
            <a:r>
              <a:rPr lang="fa-IR" sz="3200" b="1" dirty="0" smtClean="0">
                <a:solidFill>
                  <a:schemeClr val="tx1"/>
                </a:solidFill>
              </a:rPr>
              <a:t>تبدیل گلوتاتیون احیا به اکسید</a:t>
            </a:r>
            <a:endParaRPr lang="fa-IR" sz="3200" b="1" dirty="0">
              <a:solidFill>
                <a:schemeClr val="tx1"/>
              </a:solidFill>
            </a:endParaRPr>
          </a:p>
        </p:txBody>
      </p:sp>
      <p:sp>
        <p:nvSpPr>
          <p:cNvPr id="7" name="Down Arrow 6"/>
          <p:cNvSpPr/>
          <p:nvPr/>
        </p:nvSpPr>
        <p:spPr>
          <a:xfrm>
            <a:off x="4191000" y="2667000"/>
            <a:ext cx="484632" cy="685800"/>
          </a:xfrm>
          <a:prstGeom prst="downArrow">
            <a:avLst/>
          </a:prstGeom>
        </p:spPr>
        <p:style>
          <a:lnRef idx="0">
            <a:schemeClr val="accent2"/>
          </a:lnRef>
          <a:fillRef idx="3">
            <a:schemeClr val="accent2"/>
          </a:fillRef>
          <a:effectRef idx="3">
            <a:schemeClr val="accent2"/>
          </a:effectRef>
          <a:fontRef idx="minor">
            <a:schemeClr val="lt1"/>
          </a:fontRef>
        </p:style>
        <p:txBody>
          <a:bodyPr rtlCol="1" anchor="ctr"/>
          <a:lstStyle/>
          <a:p>
            <a:pPr algn="ctr"/>
            <a:endParaRPr lang="fa-IR"/>
          </a:p>
        </p:txBody>
      </p:sp>
      <p:sp>
        <p:nvSpPr>
          <p:cNvPr id="8" name="Down Arrow 7"/>
          <p:cNvSpPr/>
          <p:nvPr/>
        </p:nvSpPr>
        <p:spPr>
          <a:xfrm>
            <a:off x="4191000" y="4343400"/>
            <a:ext cx="484632" cy="685800"/>
          </a:xfrm>
          <a:prstGeom prst="downArrow">
            <a:avLst/>
          </a:prstGeom>
        </p:spPr>
        <p:style>
          <a:lnRef idx="0">
            <a:schemeClr val="accent2"/>
          </a:lnRef>
          <a:fillRef idx="3">
            <a:schemeClr val="accent2"/>
          </a:fillRef>
          <a:effectRef idx="3">
            <a:schemeClr val="accent2"/>
          </a:effectRef>
          <a:fontRef idx="minor">
            <a:schemeClr val="lt1"/>
          </a:fontRef>
        </p:style>
        <p:txBody>
          <a:bodyPr rtlCol="1" anchor="ctr"/>
          <a:lstStyle/>
          <a:p>
            <a:pPr algn="ctr"/>
            <a:endParaRPr lang="fa-I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علائم بالینی فاویسم ؛ </a:t>
            </a:r>
          </a:p>
          <a:p>
            <a:pPr algn="r" rtl="1"/>
            <a:r>
              <a:rPr lang="fa-IR" dirty="0" smtClean="0"/>
              <a:t>آنمی همولیتیک، ایکتر، کومبس مستقیم منفی ( عدم وجود آنتی بادی روی سطح </a:t>
            </a:r>
            <a:r>
              <a:rPr lang="en-US" dirty="0" smtClean="0"/>
              <a:t>RBC</a:t>
            </a:r>
            <a:r>
              <a:rPr lang="fa-IR" dirty="0" smtClean="0"/>
              <a:t>) هموگلوبینوری، </a:t>
            </a:r>
            <a:r>
              <a:rPr lang="en-US" dirty="0" smtClean="0"/>
              <a:t>Bite Cell</a:t>
            </a:r>
            <a:r>
              <a:rPr lang="fa-IR" dirty="0" smtClean="0"/>
              <a:t> (</a:t>
            </a:r>
            <a:r>
              <a:rPr lang="en-US" dirty="0" smtClean="0"/>
              <a:t>RBC</a:t>
            </a:r>
            <a:r>
              <a:rPr lang="fa-IR" dirty="0" smtClean="0"/>
              <a:t> یک سمت کمانی ندارد) </a:t>
            </a:r>
          </a:p>
          <a:p>
            <a:pPr algn="r" rtl="1"/>
            <a:r>
              <a:rPr lang="fa-IR" dirty="0" smtClean="0"/>
              <a:t>علائم ملایم به شکل کسالت، سردرد، تهوع، استفراغ، تب ولرز </a:t>
            </a:r>
          </a:p>
          <a:p>
            <a:pPr algn="r" rtl="1">
              <a:buNone/>
            </a:pPr>
            <a:endParaRPr lang="fa-I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438400"/>
            <a:ext cx="8229600" cy="1143000"/>
          </a:xfrm>
        </p:spPr>
        <p:txBody>
          <a:bodyPr>
            <a:normAutofit/>
          </a:bodyPr>
          <a:lstStyle/>
          <a:p>
            <a:pPr rtl="1"/>
            <a:r>
              <a:rPr lang="fa-IR" sz="6000" b="1" dirty="0" smtClean="0"/>
              <a:t>لاتیریسم </a:t>
            </a:r>
            <a:endParaRPr lang="fa-IR" sz="6000" b="1"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در اثر مصرف نخود هایی از جنس لاتیروس </a:t>
            </a:r>
          </a:p>
          <a:p>
            <a:pPr algn="r" rtl="1"/>
            <a:r>
              <a:rPr lang="fa-IR" dirty="0" smtClean="0"/>
              <a:t>محدود به مناطق هند، بنگلادش و اتیوپی </a:t>
            </a:r>
          </a:p>
          <a:p>
            <a:pPr algn="r" rtl="1"/>
            <a:r>
              <a:rPr lang="fa-IR" dirty="0" smtClean="0"/>
              <a:t>کشت و فروش آن در بسیاری از مناطق هند ممنوع شده </a:t>
            </a:r>
          </a:p>
          <a:p>
            <a:pPr algn="r" rtl="1"/>
            <a:endParaRPr lang="fa-IR" dirty="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ترکیب سمی بتااگزالیل آمینوپروپیونیک اسید (</a:t>
            </a:r>
            <a:r>
              <a:rPr lang="en-US" dirty="0" smtClean="0"/>
              <a:t>BOAP</a:t>
            </a:r>
            <a:r>
              <a:rPr lang="fa-IR" dirty="0" smtClean="0"/>
              <a:t>) تقریبا در اکثر گونه های نخود شیرین وجود دارد و منجر به عارضه نئورولاتیریسم می شود </a:t>
            </a:r>
          </a:p>
          <a:p>
            <a:pPr algn="r" rtl="1"/>
            <a:r>
              <a:rPr lang="fa-IR" dirty="0" smtClean="0"/>
              <a:t>این ماده آنالوگ گلوتامیک اسید است و در عمل گلوتامیک اسید در محل سیناپس های عصبی ایجاد اختلال می کند و منجر به تجمع گلوتامیک اسید در فضای سیناپسی می شود </a:t>
            </a:r>
          </a:p>
          <a:p>
            <a:pPr algn="r" rtl="1"/>
            <a:r>
              <a:rPr lang="fa-IR" dirty="0" smtClean="0"/>
              <a:t>به دنبال ضعف عمومی و سفتی عضلانی منجر به ایجاد فلج در پاها می شود</a:t>
            </a:r>
            <a:endParaRPr lang="fa-IR"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بیشتر در مردان دیده می شود </a:t>
            </a:r>
          </a:p>
          <a:p>
            <a:pPr algn="r" rtl="1"/>
            <a:r>
              <a:rPr lang="fa-IR" dirty="0" smtClean="0"/>
              <a:t>به دلیل عدم قابلیت استفاده از حیوانات آزمایشگاهی، در مورد مطالعه این بیماری مشکلاتی وجود دارد  </a:t>
            </a:r>
          </a:p>
          <a:p>
            <a:pPr algn="r" rtl="1"/>
            <a:r>
              <a:rPr lang="fa-IR" dirty="0" smtClean="0"/>
              <a:t>ظهور علائم به طور ناگهانی اتفاق می افتد اما مصرف طولانی مدت (تقریبا 3 ماه) منجر به بروز علائم می شود </a:t>
            </a:r>
            <a:endParaRPr lang="fa-I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ترکیب سمی بتا آمینوپروپیونیتریل (</a:t>
            </a:r>
            <a:r>
              <a:rPr lang="en-US" dirty="0" smtClean="0"/>
              <a:t>BAPN</a:t>
            </a:r>
            <a:r>
              <a:rPr lang="fa-IR" dirty="0" smtClean="0"/>
              <a:t>) فقط در گونه لاتیروس اودوراتوس وجود دارد که  با تخریب کلاژن در بدن منجر به تغییر شکل اسکلتی و انحطاط مفصلی می شود که عارضه استئولاتیریسم نامیده می شود (ویژه حیوانات) </a:t>
            </a:r>
            <a:endParaRPr lang="fa-I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pPr algn="r" rtl="1"/>
            <a:r>
              <a:rPr lang="fa-IR" dirty="0" smtClean="0"/>
              <a:t>معمولا در اثر دکربوکسیلاسیون باکتریایی اسید آمینه هیستیدین در ماهی ایجاد می شود </a:t>
            </a:r>
          </a:p>
          <a:p>
            <a:pPr algn="r" rtl="1"/>
            <a:r>
              <a:rPr lang="fa-IR" dirty="0" smtClean="0"/>
              <a:t>با شرایط بد نگهداری ماهی و فعالیت باکتریایی میزان هیستامین بالا می رود که تا میزان 5 میلی گرم در گرم ماهی، هیچ طعم نامطلوبی در ماهی ایجاد نمیکند  </a:t>
            </a:r>
          </a:p>
          <a:p>
            <a:pPr algn="r" rtl="1"/>
            <a:r>
              <a:rPr lang="fa-IR" dirty="0" smtClean="0"/>
              <a:t>پختن، فریز کردن و انجماد، سم ایجاد شده را نابود نمی کند </a:t>
            </a:r>
          </a:p>
          <a:p>
            <a:pPr algn="r" rtl="1"/>
            <a:r>
              <a:rPr lang="fa-IR" dirty="0" smtClean="0"/>
              <a:t>دمای 5-60 درجه خطرناک ترین دما برای ایجاد سم است</a:t>
            </a:r>
            <a:endParaRPr lang="fa-I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90800"/>
            <a:ext cx="8229600" cy="1143000"/>
          </a:xfrm>
        </p:spPr>
        <p:txBody>
          <a:bodyPr>
            <a:normAutofit/>
          </a:bodyPr>
          <a:lstStyle/>
          <a:p>
            <a:pPr rtl="1"/>
            <a:r>
              <a:rPr lang="fa-IR" sz="5400" b="1" dirty="0" smtClean="0"/>
              <a:t>آلکالوئیدهای پیرازولینی</a:t>
            </a:r>
            <a:endParaRPr lang="fa-IR" sz="5400" b="1"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pPr algn="r" rtl="1"/>
            <a:r>
              <a:rPr lang="fa-IR" dirty="0" smtClean="0"/>
              <a:t>توکسین های گیاهی تولید شده توسط بیش از 200 گونه گیاهی </a:t>
            </a:r>
          </a:p>
          <a:p>
            <a:pPr algn="r" rtl="1"/>
            <a:r>
              <a:rPr lang="fa-IR" dirty="0" smtClean="0"/>
              <a:t>سطوح این توکسین ها در گیاهان از صفر تا 5 % وزن خشک متغیر است </a:t>
            </a:r>
          </a:p>
          <a:p>
            <a:pPr algn="r" rtl="1"/>
            <a:r>
              <a:rPr lang="fa-IR" dirty="0" smtClean="0"/>
              <a:t>استفاده از چای های گیاهی طبیعی و از طریق گوشت و شیر آلوده  </a:t>
            </a:r>
          </a:p>
          <a:p>
            <a:pPr algn="r" rtl="1"/>
            <a:r>
              <a:rPr lang="fa-IR" dirty="0" smtClean="0"/>
              <a:t>بسته به متابولیسم انجام شده در صورتیکه در ساختار شیمیایی این آلکالوئیدها در موقعیت 1-2 باند دوگانه ایجاد شود اثر جهش زایی و سرطان زایی خواهند داشت</a:t>
            </a:r>
            <a:endParaRPr lang="fa-IR"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3124200" y="2590800"/>
            <a:ext cx="2819400" cy="1588"/>
          </a:xfrm>
          <a:prstGeom prst="line">
            <a:avLst/>
          </a:prstGeom>
        </p:spPr>
        <p:style>
          <a:lnRef idx="2">
            <a:schemeClr val="dk1"/>
          </a:lnRef>
          <a:fillRef idx="1">
            <a:schemeClr val="lt1"/>
          </a:fillRef>
          <a:effectRef idx="0">
            <a:schemeClr val="dk1"/>
          </a:effectRef>
          <a:fontRef idx="minor">
            <a:schemeClr val="dk1"/>
          </a:fontRef>
        </p:style>
      </p:cxnSp>
      <p:cxnSp>
        <p:nvCxnSpPr>
          <p:cNvPr id="9" name="Straight Connector 8"/>
          <p:cNvCxnSpPr/>
          <p:nvPr/>
        </p:nvCxnSpPr>
        <p:spPr>
          <a:xfrm rot="5400000">
            <a:off x="2553494" y="3161506"/>
            <a:ext cx="1143000" cy="1588"/>
          </a:xfrm>
          <a:prstGeom prst="line">
            <a:avLst/>
          </a:prstGeom>
        </p:spPr>
        <p:style>
          <a:lnRef idx="2">
            <a:schemeClr val="dk1"/>
          </a:lnRef>
          <a:fillRef idx="1">
            <a:schemeClr val="lt1"/>
          </a:fillRef>
          <a:effectRef idx="0">
            <a:schemeClr val="dk1"/>
          </a:effectRef>
          <a:fontRef idx="minor">
            <a:schemeClr val="dk1"/>
          </a:fontRef>
        </p:style>
      </p:cxnSp>
      <p:cxnSp>
        <p:nvCxnSpPr>
          <p:cNvPr id="11" name="Straight Connector 10"/>
          <p:cNvCxnSpPr/>
          <p:nvPr/>
        </p:nvCxnSpPr>
        <p:spPr>
          <a:xfrm>
            <a:off x="3124200" y="3733800"/>
            <a:ext cx="762000" cy="609600"/>
          </a:xfrm>
          <a:prstGeom prst="line">
            <a:avLst/>
          </a:prstGeom>
        </p:spPr>
        <p:style>
          <a:lnRef idx="2">
            <a:schemeClr val="dk1"/>
          </a:lnRef>
          <a:fillRef idx="1">
            <a:schemeClr val="lt1"/>
          </a:fillRef>
          <a:effectRef idx="0">
            <a:schemeClr val="dk1"/>
          </a:effectRef>
          <a:fontRef idx="minor">
            <a:schemeClr val="dk1"/>
          </a:fontRef>
        </p:style>
      </p:cxnSp>
      <p:cxnSp>
        <p:nvCxnSpPr>
          <p:cNvPr id="13" name="Straight Connector 12"/>
          <p:cNvCxnSpPr/>
          <p:nvPr/>
        </p:nvCxnSpPr>
        <p:spPr>
          <a:xfrm rot="5400000">
            <a:off x="5410994" y="3123406"/>
            <a:ext cx="1066800" cy="1588"/>
          </a:xfrm>
          <a:prstGeom prst="line">
            <a:avLst/>
          </a:prstGeom>
        </p:spPr>
        <p:style>
          <a:lnRef idx="2">
            <a:schemeClr val="dk1"/>
          </a:lnRef>
          <a:fillRef idx="1">
            <a:schemeClr val="lt1"/>
          </a:fillRef>
          <a:effectRef idx="0">
            <a:schemeClr val="dk1"/>
          </a:effectRef>
          <a:fontRef idx="minor">
            <a:schemeClr val="dk1"/>
          </a:fontRef>
        </p:style>
      </p:cxnSp>
      <p:cxnSp>
        <p:nvCxnSpPr>
          <p:cNvPr id="24" name="Straight Connector 23"/>
          <p:cNvCxnSpPr/>
          <p:nvPr/>
        </p:nvCxnSpPr>
        <p:spPr>
          <a:xfrm rot="5400000" flipH="1" flipV="1">
            <a:off x="5257800" y="3657600"/>
            <a:ext cx="685800" cy="685800"/>
          </a:xfrm>
          <a:prstGeom prst="line">
            <a:avLst/>
          </a:prstGeom>
        </p:spPr>
        <p:style>
          <a:lnRef idx="2">
            <a:schemeClr val="dk1"/>
          </a:lnRef>
          <a:fillRef idx="1">
            <a:schemeClr val="lt1"/>
          </a:fillRef>
          <a:effectRef idx="0">
            <a:schemeClr val="dk1"/>
          </a:effectRef>
          <a:fontRef idx="minor">
            <a:schemeClr val="dk1"/>
          </a:fontRef>
        </p:style>
      </p:cxnSp>
      <p:cxnSp>
        <p:nvCxnSpPr>
          <p:cNvPr id="30" name="Straight Connector 29"/>
          <p:cNvCxnSpPr/>
          <p:nvPr/>
        </p:nvCxnSpPr>
        <p:spPr>
          <a:xfrm rot="5400000">
            <a:off x="3963194" y="3123406"/>
            <a:ext cx="1066800" cy="1588"/>
          </a:xfrm>
          <a:prstGeom prst="line">
            <a:avLst/>
          </a:prstGeom>
        </p:spPr>
        <p:style>
          <a:lnRef idx="2">
            <a:schemeClr val="dk1"/>
          </a:lnRef>
          <a:fillRef idx="1">
            <a:schemeClr val="lt1"/>
          </a:fillRef>
          <a:effectRef idx="0">
            <a:schemeClr val="dk1"/>
          </a:effectRef>
          <a:fontRef idx="minor">
            <a:schemeClr val="dk1"/>
          </a:fontRef>
        </p:style>
      </p:cxnSp>
      <p:cxnSp>
        <p:nvCxnSpPr>
          <p:cNvPr id="42" name="Straight Connector 41"/>
          <p:cNvCxnSpPr/>
          <p:nvPr/>
        </p:nvCxnSpPr>
        <p:spPr>
          <a:xfrm rot="5400000" flipH="1" flipV="1">
            <a:off x="3848100" y="3695700"/>
            <a:ext cx="685800" cy="609600"/>
          </a:xfrm>
          <a:prstGeom prst="line">
            <a:avLst/>
          </a:prstGeom>
        </p:spPr>
        <p:style>
          <a:lnRef idx="2">
            <a:schemeClr val="dk1"/>
          </a:lnRef>
          <a:fillRef idx="1">
            <a:schemeClr val="lt1"/>
          </a:fillRef>
          <a:effectRef idx="0">
            <a:schemeClr val="dk1"/>
          </a:effectRef>
          <a:fontRef idx="minor">
            <a:schemeClr val="dk1"/>
          </a:fontRef>
        </p:style>
      </p:cxnSp>
      <p:cxnSp>
        <p:nvCxnSpPr>
          <p:cNvPr id="44" name="Straight Connector 43"/>
          <p:cNvCxnSpPr/>
          <p:nvPr/>
        </p:nvCxnSpPr>
        <p:spPr>
          <a:xfrm>
            <a:off x="4495800" y="3657600"/>
            <a:ext cx="762000" cy="685800"/>
          </a:xfrm>
          <a:prstGeom prst="line">
            <a:avLst/>
          </a:prstGeom>
        </p:spPr>
        <p:style>
          <a:lnRef idx="2">
            <a:schemeClr val="dk1"/>
          </a:lnRef>
          <a:fillRef idx="1">
            <a:schemeClr val="lt1"/>
          </a:fillRef>
          <a:effectRef idx="0">
            <a:schemeClr val="dk1"/>
          </a:effectRef>
          <a:fontRef idx="minor">
            <a:schemeClr val="dk1"/>
          </a:fontRef>
        </p:style>
      </p:cxnSp>
      <p:cxnSp>
        <p:nvCxnSpPr>
          <p:cNvPr id="56" name="Straight Connector 55"/>
          <p:cNvCxnSpPr/>
          <p:nvPr/>
        </p:nvCxnSpPr>
        <p:spPr>
          <a:xfrm rot="5400000">
            <a:off x="5410994" y="3123406"/>
            <a:ext cx="914400" cy="1588"/>
          </a:xfrm>
          <a:prstGeom prst="line">
            <a:avLst/>
          </a:prstGeom>
        </p:spPr>
        <p:style>
          <a:lnRef idx="2">
            <a:schemeClr val="dk1"/>
          </a:lnRef>
          <a:fillRef idx="1">
            <a:schemeClr val="lt1"/>
          </a:fillRef>
          <a:effectRef idx="0">
            <a:schemeClr val="dk1"/>
          </a:effectRef>
          <a:fontRef idx="minor">
            <a:schemeClr val="dk1"/>
          </a:fontRef>
        </p:style>
      </p:cxnSp>
      <p:cxnSp>
        <p:nvCxnSpPr>
          <p:cNvPr id="59" name="Straight Connector 58"/>
          <p:cNvCxnSpPr/>
          <p:nvPr/>
        </p:nvCxnSpPr>
        <p:spPr>
          <a:xfrm rot="16200000" flipH="1">
            <a:off x="2667000" y="2133600"/>
            <a:ext cx="457200" cy="457200"/>
          </a:xfrm>
          <a:prstGeom prst="line">
            <a:avLst/>
          </a:prstGeom>
        </p:spPr>
        <p:style>
          <a:lnRef idx="2">
            <a:schemeClr val="dk1"/>
          </a:lnRef>
          <a:fillRef idx="1">
            <a:schemeClr val="lt1"/>
          </a:fillRef>
          <a:effectRef idx="0">
            <a:schemeClr val="dk1"/>
          </a:effectRef>
          <a:fontRef idx="minor">
            <a:schemeClr val="dk1"/>
          </a:fontRef>
        </p:style>
      </p:cxnSp>
      <p:cxnSp>
        <p:nvCxnSpPr>
          <p:cNvPr id="62" name="Straight Connector 61"/>
          <p:cNvCxnSpPr/>
          <p:nvPr/>
        </p:nvCxnSpPr>
        <p:spPr>
          <a:xfrm rot="5400000">
            <a:off x="5905500" y="2095500"/>
            <a:ext cx="533400" cy="457200"/>
          </a:xfrm>
          <a:prstGeom prst="line">
            <a:avLst/>
          </a:prstGeom>
        </p:spPr>
        <p:style>
          <a:lnRef idx="2">
            <a:schemeClr val="dk1"/>
          </a:lnRef>
          <a:fillRef idx="1">
            <a:schemeClr val="lt1"/>
          </a:fillRef>
          <a:effectRef idx="0">
            <a:schemeClr val="dk1"/>
          </a:effectRef>
          <a:fontRef idx="minor">
            <a:schemeClr val="dk1"/>
          </a:fontRef>
        </p:style>
      </p:cxnSp>
      <p:sp>
        <p:nvSpPr>
          <p:cNvPr id="65" name="Oval 64"/>
          <p:cNvSpPr/>
          <p:nvPr/>
        </p:nvSpPr>
        <p:spPr>
          <a:xfrm>
            <a:off x="1676400" y="1295400"/>
            <a:ext cx="1066800" cy="914400"/>
          </a:xfrm>
          <a:prstGeom prst="ellipse">
            <a:avLst/>
          </a:prstGeom>
          <a:ln>
            <a:solidFill>
              <a:schemeClr val="bg1"/>
            </a:solidFill>
          </a:ln>
        </p:spPr>
        <p:style>
          <a:lnRef idx="2">
            <a:schemeClr val="dk1"/>
          </a:lnRef>
          <a:fillRef idx="1">
            <a:schemeClr val="lt1"/>
          </a:fillRef>
          <a:effectRef idx="0">
            <a:schemeClr val="dk1"/>
          </a:effectRef>
          <a:fontRef idx="minor">
            <a:schemeClr val="dk1"/>
          </a:fontRef>
        </p:style>
        <p:txBody>
          <a:bodyPr rtlCol="1" anchor="ctr"/>
          <a:lstStyle/>
          <a:p>
            <a:pPr algn="ctr"/>
            <a:r>
              <a:rPr lang="en-US" sz="3200" b="1" dirty="0" smtClean="0">
                <a:solidFill>
                  <a:schemeClr val="tx1"/>
                </a:solidFill>
              </a:rPr>
              <a:t>RO</a:t>
            </a:r>
            <a:endParaRPr lang="fa-IR" sz="3200" b="1" dirty="0">
              <a:solidFill>
                <a:schemeClr val="tx1"/>
              </a:solidFill>
            </a:endParaRPr>
          </a:p>
        </p:txBody>
      </p:sp>
      <p:sp>
        <p:nvSpPr>
          <p:cNvPr id="66" name="Oval 65"/>
          <p:cNvSpPr/>
          <p:nvPr/>
        </p:nvSpPr>
        <p:spPr>
          <a:xfrm>
            <a:off x="6324600" y="1295400"/>
            <a:ext cx="1066800" cy="914400"/>
          </a:xfrm>
          <a:prstGeom prst="ellipse">
            <a:avLst/>
          </a:prstGeom>
          <a:ln>
            <a:solidFill>
              <a:schemeClr val="bg1"/>
            </a:solidFill>
          </a:ln>
        </p:spPr>
        <p:style>
          <a:lnRef idx="2">
            <a:schemeClr val="dk1"/>
          </a:lnRef>
          <a:fillRef idx="1">
            <a:schemeClr val="lt1"/>
          </a:fillRef>
          <a:effectRef idx="0">
            <a:schemeClr val="dk1"/>
          </a:effectRef>
          <a:fontRef idx="minor">
            <a:schemeClr val="dk1"/>
          </a:fontRef>
        </p:style>
        <p:txBody>
          <a:bodyPr rtlCol="1" anchor="ctr"/>
          <a:lstStyle/>
          <a:p>
            <a:pPr algn="ctr"/>
            <a:r>
              <a:rPr lang="en-US" sz="3200" b="1" dirty="0" smtClean="0">
                <a:solidFill>
                  <a:schemeClr val="tx1"/>
                </a:solidFill>
              </a:rPr>
              <a:t>R</a:t>
            </a:r>
            <a:endParaRPr lang="fa-IR" sz="3200" b="1" dirty="0">
              <a:solidFill>
                <a:schemeClr val="tx1"/>
              </a:solidFill>
            </a:endParaRPr>
          </a:p>
        </p:txBody>
      </p:sp>
      <p:sp>
        <p:nvSpPr>
          <p:cNvPr id="67" name="Oval 66"/>
          <p:cNvSpPr/>
          <p:nvPr/>
        </p:nvSpPr>
        <p:spPr>
          <a:xfrm>
            <a:off x="4114800" y="3429000"/>
            <a:ext cx="685800" cy="457200"/>
          </a:xfrm>
          <a:prstGeom prst="ellipse">
            <a:avLst/>
          </a:prstGeom>
          <a:ln>
            <a:solidFill>
              <a:schemeClr val="bg1"/>
            </a:solidFill>
          </a:ln>
        </p:spPr>
        <p:style>
          <a:lnRef idx="2">
            <a:schemeClr val="dk1"/>
          </a:lnRef>
          <a:fillRef idx="1">
            <a:schemeClr val="lt1"/>
          </a:fillRef>
          <a:effectRef idx="0">
            <a:schemeClr val="dk1"/>
          </a:effectRef>
          <a:fontRef idx="minor">
            <a:schemeClr val="dk1"/>
          </a:fontRef>
        </p:style>
        <p:txBody>
          <a:bodyPr rtlCol="1" anchor="ctr"/>
          <a:lstStyle/>
          <a:p>
            <a:pPr algn="ctr"/>
            <a:r>
              <a:rPr lang="en-US" sz="3200" b="1" dirty="0" smtClean="0">
                <a:solidFill>
                  <a:schemeClr val="tx1"/>
                </a:solidFill>
              </a:rPr>
              <a:t>N</a:t>
            </a:r>
            <a:endParaRPr lang="fa-IR" sz="3200" b="1" dirty="0">
              <a:solidFill>
                <a:schemeClr val="tx1"/>
              </a:solidFill>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0"/>
            <a:ext cx="8229600" cy="1143000"/>
          </a:xfrm>
        </p:spPr>
        <p:txBody>
          <a:bodyPr>
            <a:normAutofit/>
          </a:bodyPr>
          <a:lstStyle/>
          <a:p>
            <a:pPr rtl="1"/>
            <a:r>
              <a:rPr lang="fa-IR" sz="5400" b="1" dirty="0" smtClean="0"/>
              <a:t>فلزات سنگین</a:t>
            </a:r>
            <a:endParaRPr lang="fa-IR" sz="5400" b="1"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4600"/>
            <a:ext cx="8229600" cy="1143000"/>
          </a:xfrm>
        </p:spPr>
        <p:txBody>
          <a:bodyPr>
            <a:normAutofit/>
          </a:bodyPr>
          <a:lstStyle/>
          <a:p>
            <a:pPr rtl="1"/>
            <a:r>
              <a:rPr lang="fa-IR" sz="4800" b="1" dirty="0" smtClean="0"/>
              <a:t>جیوه</a:t>
            </a:r>
            <a:endParaRPr lang="fa-IR" sz="4800" b="1"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362200"/>
            <a:ext cx="8229600" cy="3763963"/>
          </a:xfrm>
        </p:spPr>
        <p:txBody>
          <a:bodyPr/>
          <a:lstStyle/>
          <a:p>
            <a:pPr algn="r" rtl="1"/>
            <a:r>
              <a:rPr lang="fa-IR" dirty="0" smtClean="0"/>
              <a:t>فلزی براق، بدون بو، در دمای اتاق مایع، بسیار سمی</a:t>
            </a:r>
            <a:endParaRPr lang="fa-IR"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rtl="1"/>
            <a:r>
              <a:rPr lang="fa-IR" dirty="0" smtClean="0"/>
              <a:t>زمانی که بخارات آن استنشاق می شود بسیار سمی تر است تا توسط غذا بلعیده شود </a:t>
            </a:r>
          </a:p>
          <a:p>
            <a:pPr algn="just" rtl="1"/>
            <a:r>
              <a:rPr lang="fa-IR" dirty="0" smtClean="0"/>
              <a:t>زمانیکه بلعیده می شود میزان جذب آن از روده کم است اما اگر اختلال عملکرد روده وجود داشته باشد و مدت طولانی در روده بماند یونیزه شده و سرعت جذب آن افزایش می یابد و یا در صورت وجود فیستول می تواند به فضای پریتونئال وارد شده و در آنجا اکسید و به اشکال مختلف تبدیل شود</a:t>
            </a:r>
            <a:endParaRPr lang="fa-IR"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راه های ورود جیوه به اتمسفر؛ </a:t>
            </a:r>
          </a:p>
          <a:p>
            <a:pPr algn="r" rtl="1"/>
            <a:r>
              <a:rPr lang="fa-IR" dirty="0" smtClean="0"/>
              <a:t>1) طبیعی؛ آتشفشان، تبخیر از سطح اقیانوس و آب های زیرزمینی</a:t>
            </a:r>
          </a:p>
          <a:p>
            <a:pPr algn="r" rtl="1"/>
            <a:r>
              <a:rPr lang="fa-IR" dirty="0" smtClean="0"/>
              <a:t>2) به وسیله بشر؛ فقط آمریکا سالانه 243 تن جیوه وارد اتمسفر می کند (و تنها در سال 2010،  2000 تن جیوه وارد اتمسفر کرد) (85% از منابع احتراقی)</a:t>
            </a:r>
            <a:endParaRPr lang="fa-IR"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a:bodyPr>
          <a:lstStyle/>
          <a:p>
            <a:pPr algn="r" rtl="1"/>
            <a:r>
              <a:rPr lang="fa-IR" dirty="0" smtClean="0"/>
              <a:t>منابع جیوه در زندگی روزمره؛ </a:t>
            </a:r>
          </a:p>
          <a:p>
            <a:pPr algn="r" rtl="1"/>
            <a:r>
              <a:rPr lang="fa-IR" dirty="0" smtClean="0"/>
              <a:t>تولید سلولز در داروسازی، صنعت پلاستیک سازی، تولید دستگاه های الکتریکی، سوزاندن زغال سنگ، </a:t>
            </a:r>
            <a:r>
              <a:rPr lang="fa-IR" dirty="0" smtClean="0">
                <a:solidFill>
                  <a:srgbClr val="FF0000"/>
                </a:solidFill>
              </a:rPr>
              <a:t>آمالگام</a:t>
            </a:r>
            <a:r>
              <a:rPr lang="fa-IR" dirty="0" smtClean="0"/>
              <a:t>، آونگ ساعت، لامپ فلورسنت، برخی باتری ها، دماسنج و فشارسنج، مواد آرایشی، کفش های بچه گانه که خاصیت نورافشانی دارد، رنگ ها، فاضلاب کارخانه ها (از دی اتیل و دی وینیل مرکوری در تصفیه دانه های روغنی استفاده می شود)</a:t>
            </a:r>
          </a:p>
          <a:p>
            <a:pPr algn="r" rtl="1"/>
            <a:r>
              <a:rPr lang="fa-IR" dirty="0" smtClean="0"/>
              <a:t>مقدار اندکی جیوه در تیمروسول وجود دارد که این ماده به عنوان ضدعفونی کننده و نگهدارنده به واکسن ها یا محلول لنزهای تماسی یا افشانه های بینی یا داروهای گیاهی اضافه می شود</a:t>
            </a:r>
            <a:endParaRPr lang="fa-IR"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منبع دیگر جیوه در زندگی روزمره هوای آلوده به جیوه و غذاهای دریایی است </a:t>
            </a:r>
          </a:p>
          <a:p>
            <a:pPr algn="r" rtl="1"/>
            <a:r>
              <a:rPr lang="fa-IR" dirty="0" smtClean="0"/>
              <a:t>اولین مسمومیت با جیوه در تراژدی میناماتا در سال 1956 در ژاپن دیده شد؛ </a:t>
            </a:r>
          </a:p>
          <a:p>
            <a:pPr algn="r" rtl="1"/>
            <a:r>
              <a:rPr lang="fa-IR" dirty="0" smtClean="0"/>
              <a:t>احداث کارخانه در نزدیکی خلیج و ورود فاضلاب کارخانه به دریا و مسموم شدن افرادی که از ماهی های دریا تغذیه کردند</a:t>
            </a:r>
          </a:p>
          <a:p>
            <a:pPr algn="r" rtl="1"/>
            <a:endParaRPr lang="fa-I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533400" y="1397000"/>
          <a:ext cx="8077200" cy="3911600"/>
        </p:xfrm>
        <a:graphic>
          <a:graphicData uri="http://schemas.openxmlformats.org/drawingml/2006/table">
            <a:tbl>
              <a:tblPr rtl="1" firstRow="1" bandRow="1">
                <a:tableStyleId>{5DA37D80-6434-44D0-A028-1B22A696006F}</a:tableStyleId>
              </a:tblPr>
              <a:tblGrid>
                <a:gridCol w="3418114"/>
                <a:gridCol w="4659086"/>
              </a:tblGrid>
              <a:tr h="772160">
                <a:tc>
                  <a:txBody>
                    <a:bodyPr/>
                    <a:lstStyle/>
                    <a:p>
                      <a:pPr algn="ctr" rtl="1"/>
                      <a:r>
                        <a:rPr lang="fa-IR" sz="3600" b="1" dirty="0" smtClean="0"/>
                        <a:t>منبع</a:t>
                      </a:r>
                      <a:endParaRPr lang="fa-IR" sz="3600" b="1" dirty="0"/>
                    </a:p>
                  </a:txBody>
                  <a:tcPr/>
                </a:tc>
                <a:tc>
                  <a:txBody>
                    <a:bodyPr/>
                    <a:lstStyle/>
                    <a:p>
                      <a:pPr algn="ctr" rtl="1"/>
                      <a:r>
                        <a:rPr lang="fa-IR" sz="3600" b="1" dirty="0" smtClean="0"/>
                        <a:t>ارگانیسم</a:t>
                      </a:r>
                      <a:endParaRPr lang="fa-IR" sz="3600" b="1" dirty="0"/>
                    </a:p>
                  </a:txBody>
                  <a:tcPr/>
                </a:tc>
              </a:tr>
              <a:tr h="772160">
                <a:tc>
                  <a:txBody>
                    <a:bodyPr/>
                    <a:lstStyle/>
                    <a:p>
                      <a:pPr algn="ctr" rtl="1"/>
                      <a:r>
                        <a:rPr lang="fa-IR" sz="2400" b="1" dirty="0" smtClean="0"/>
                        <a:t>اسکیپجک، تن </a:t>
                      </a:r>
                      <a:endParaRPr lang="fa-IR" sz="2400" b="1"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sz="2400" b="1" dirty="0" smtClean="0"/>
                        <a:t> کلستریدیوم پرفرنجنس و انتروباکترآئروژنز</a:t>
                      </a:r>
                    </a:p>
                    <a:p>
                      <a:pPr algn="ctr" rtl="1"/>
                      <a:endParaRPr lang="fa-IR" sz="2400" b="1" dirty="0"/>
                    </a:p>
                  </a:txBody>
                  <a:tcPr/>
                </a:tc>
              </a:tr>
              <a:tr h="772160">
                <a:tc>
                  <a:txBody>
                    <a:bodyPr/>
                    <a:lstStyle/>
                    <a:p>
                      <a:pPr algn="ctr" rtl="1"/>
                      <a:r>
                        <a:rPr lang="fa-IR" sz="2400" b="1" dirty="0" smtClean="0"/>
                        <a:t>ماکرل</a:t>
                      </a:r>
                      <a:endParaRPr lang="fa-IR" sz="2400" b="1" dirty="0"/>
                    </a:p>
                  </a:txBody>
                  <a:tcPr/>
                </a:tc>
                <a:tc>
                  <a:txBody>
                    <a:bodyPr/>
                    <a:lstStyle/>
                    <a:p>
                      <a:pPr algn="ctr" rtl="1"/>
                      <a:r>
                        <a:rPr lang="fa-IR" sz="2400" b="1" dirty="0" smtClean="0"/>
                        <a:t>ویبریو</a:t>
                      </a:r>
                      <a:endParaRPr lang="fa-IR" sz="2400" b="1" dirty="0"/>
                    </a:p>
                  </a:txBody>
                  <a:tcPr/>
                </a:tc>
              </a:tr>
              <a:tr h="772160">
                <a:tc>
                  <a:txBody>
                    <a:bodyPr/>
                    <a:lstStyle/>
                    <a:p>
                      <a:pPr algn="ctr" rtl="1"/>
                      <a:r>
                        <a:rPr lang="fa-IR" sz="2400" b="1" dirty="0" smtClean="0"/>
                        <a:t>تن</a:t>
                      </a:r>
                      <a:endParaRPr lang="fa-IR" sz="2400" b="1" dirty="0"/>
                    </a:p>
                  </a:txBody>
                  <a:tcPr/>
                </a:tc>
                <a:tc>
                  <a:txBody>
                    <a:bodyPr/>
                    <a:lstStyle/>
                    <a:p>
                      <a:pPr algn="ctr" rtl="1"/>
                      <a:r>
                        <a:rPr lang="fa-IR" sz="2400" b="1" dirty="0" smtClean="0"/>
                        <a:t>اشرشیاکلای</a:t>
                      </a:r>
                      <a:endParaRPr lang="fa-IR" sz="2400" b="1" dirty="0"/>
                    </a:p>
                  </a:txBody>
                  <a:tcPr/>
                </a:tc>
              </a:tr>
              <a:tr h="772160">
                <a:tc>
                  <a:txBody>
                    <a:bodyPr/>
                    <a:lstStyle/>
                    <a:p>
                      <a:pPr algn="ctr" rtl="1"/>
                      <a:r>
                        <a:rPr lang="fa-IR" sz="2400" b="1" dirty="0" smtClean="0"/>
                        <a:t>تن،اسکیپجک،ماکرل</a:t>
                      </a:r>
                    </a:p>
                  </a:txBody>
                  <a:tcPr/>
                </a:tc>
                <a:tc>
                  <a:txBody>
                    <a:bodyPr/>
                    <a:lstStyle/>
                    <a:p>
                      <a:pPr algn="ctr" rtl="1"/>
                      <a:r>
                        <a:rPr lang="fa-IR" sz="2400" b="1" dirty="0" smtClean="0"/>
                        <a:t>پروتئازمورگان</a:t>
                      </a:r>
                      <a:endParaRPr lang="fa-IR" sz="2400" b="1" dirty="0"/>
                    </a:p>
                  </a:txBody>
                  <a:tcPr/>
                </a:tc>
              </a:tr>
            </a:tbl>
          </a:graphicData>
        </a:graphic>
      </p:graphicFrame>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علائمی که در مردم منطقه دیده شد به شکل عدم تعادل در صحبت کردن و راه رفتن، ضعف و تاری دید، سوزن سوزن و گزگز کردن پاها، درگیری اعصاب حسی </a:t>
            </a:r>
          </a:p>
          <a:p>
            <a:pPr algn="r" rtl="1"/>
            <a:r>
              <a:rPr lang="fa-IR" dirty="0" smtClean="0"/>
              <a:t>به مدت 36 سال متوالی علائم وجود داشت </a:t>
            </a:r>
          </a:p>
          <a:p>
            <a:pPr algn="r" rtl="1"/>
            <a:endParaRPr lang="fa-IR" dirty="0" smtClean="0"/>
          </a:p>
          <a:p>
            <a:pPr algn="r" rtl="1"/>
            <a:r>
              <a:rPr lang="fa-IR" dirty="0" smtClean="0"/>
              <a:t>اخیرا مشابه این واقعه در شدت کمتر در کانادا و نیوزیلند و عراق دیده شد که سازمان های مسئول را به اعمال قوانین سنگین تری وادار کرد</a:t>
            </a:r>
            <a:endParaRPr lang="fa-IR"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نیمه عمر جیوه در آب 200 روز است اما زمانیکه وارد بدن جانوران می شود و در بافت چربی بدن قرار می گیرد نیمه عمر آن 9 ماه می شود</a:t>
            </a:r>
            <a:endParaRPr lang="fa-IR"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lnSpcReduction="10000"/>
          </a:bodyPr>
          <a:lstStyle/>
          <a:p>
            <a:pPr algn="r" rtl="1"/>
            <a:r>
              <a:rPr lang="fa-IR" dirty="0" smtClean="0"/>
              <a:t>مقاله شیلا دین ( چه چیزی در چربی هایی است که در کاهش وزن ازدست می دهید؟) </a:t>
            </a:r>
          </a:p>
          <a:p>
            <a:pPr algn="r" rtl="1"/>
            <a:r>
              <a:rPr lang="fa-IR" dirty="0" smtClean="0"/>
              <a:t>زمانیکه ترکیبات سمی بیش تر از ظرفیت سم زدایی بدن باشد در بافت چربی بدن تجمع یافته و خودش منجر به چاقی بیشتر می شود و زمانیکه فرد وزن خود را کاهش می دهد این مواد آزاد شده و با کارکردهای طبیعی بدن حتی کاهش وزن بیشتر مقابله میکند، این مواد سمی می تواند به میتوکندری و سیستم غدد درون ریز آسیب بزند و التهاب و استرس داخلی بدن را افزایش بدهد و میزان هورمون های تیروئید را کاهش بدهد و بر ریتم شبانه روزی بدن و سیستم عصبی خودمختار موثر باشد</a:t>
            </a:r>
            <a:endParaRPr lang="fa-IR"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در میان غذاهای دریایی میگو و قزل آلای آب شیرین کمترین میزان جیوه را دارا هستند  </a:t>
            </a:r>
          </a:p>
          <a:p>
            <a:pPr algn="r" rtl="1"/>
            <a:r>
              <a:rPr lang="fa-IR" dirty="0" smtClean="0"/>
              <a:t>ماهیان بزرگتر میزان ذخایر جیوه بالاتری نسبت به ماهیان کوچکتر دارند</a:t>
            </a:r>
          </a:p>
          <a:p>
            <a:pPr algn="r" rtl="1"/>
            <a:endParaRPr lang="fa-IR" dirty="0" smtClean="0"/>
          </a:p>
          <a:p>
            <a:pPr algn="r" rtl="1"/>
            <a:r>
              <a:rPr lang="fa-IR" dirty="0" smtClean="0"/>
              <a:t>مصرف این ماهی ها به صورت 2 بار در هفته نگرانی را ایجاد نمی کند</a:t>
            </a:r>
            <a:endParaRPr lang="fa-IR"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en-US" dirty="0" smtClean="0"/>
              <a:t>EPA</a:t>
            </a:r>
            <a:r>
              <a:rPr lang="fa-IR" dirty="0" smtClean="0"/>
              <a:t> (</a:t>
            </a:r>
            <a:r>
              <a:rPr lang="en-US" dirty="0" smtClean="0"/>
              <a:t>US Environmental Protection </a:t>
            </a:r>
            <a:r>
              <a:rPr lang="en-US" dirty="0" err="1" smtClean="0"/>
              <a:t>Ageny</a:t>
            </a:r>
            <a:r>
              <a:rPr lang="fa-IR" dirty="0" smtClean="0"/>
              <a:t> ) ماکزیمم مقدار قابل قبول جیوه در آب آشامیدنی را 2 </a:t>
            </a:r>
            <a:r>
              <a:rPr lang="en-US" dirty="0" smtClean="0"/>
              <a:t>ppb</a:t>
            </a:r>
            <a:r>
              <a:rPr lang="fa-IR" dirty="0" smtClean="0"/>
              <a:t> و </a:t>
            </a:r>
            <a:r>
              <a:rPr lang="en-US" dirty="0" smtClean="0"/>
              <a:t>FDA</a:t>
            </a:r>
            <a:r>
              <a:rPr lang="fa-IR" dirty="0" smtClean="0"/>
              <a:t> ماکزیمم مقدار جیوه در غذاهای دریایی را 1 </a:t>
            </a:r>
            <a:r>
              <a:rPr lang="en-US" dirty="0" err="1" smtClean="0"/>
              <a:t>ppm</a:t>
            </a:r>
            <a:r>
              <a:rPr lang="fa-IR" dirty="0" smtClean="0"/>
              <a:t> عنوان کرده اند</a:t>
            </a:r>
            <a:endParaRPr lang="fa-IR"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lstStyle/>
          <a:p>
            <a:pPr algn="r" rtl="1"/>
            <a:r>
              <a:rPr lang="fa-IR" dirty="0" smtClean="0"/>
              <a:t>شکل آلی جیوه نسبت به نمک های معدنی آن سمیت بسیار بیشتری دارد، خطرناک ترین فرم جیوه، بخارات آن و متیل جیوه است </a:t>
            </a:r>
          </a:p>
          <a:p>
            <a:pPr algn="r" rtl="1"/>
            <a:endParaRPr lang="fa-IR" dirty="0" smtClean="0"/>
          </a:p>
          <a:p>
            <a:pPr algn="r" rtl="1"/>
            <a:r>
              <a:rPr lang="fa-IR" dirty="0" smtClean="0"/>
              <a:t>بخارجیوه یک اتمی است که به راحتی وارد سلول های مغزی می شود و در آنجا اکسید می شود </a:t>
            </a:r>
          </a:p>
          <a:p>
            <a:pPr algn="r" rtl="1"/>
            <a:r>
              <a:rPr lang="fa-IR" dirty="0" smtClean="0"/>
              <a:t>هوایی که میزان جیوه آن 0/01-0/12 </a:t>
            </a:r>
            <a:r>
              <a:rPr lang="en-US" dirty="0" smtClean="0"/>
              <a:t>mg/L</a:t>
            </a:r>
            <a:r>
              <a:rPr lang="fa-IR" dirty="0" smtClean="0"/>
              <a:t> باشد خطرناک است ( بیش از 0/1 </a:t>
            </a:r>
            <a:r>
              <a:rPr lang="en-US" dirty="0" smtClean="0"/>
              <a:t>mg</a:t>
            </a:r>
            <a:r>
              <a:rPr lang="fa-IR" dirty="0" smtClean="0"/>
              <a:t> در مترمکعب)</a:t>
            </a:r>
            <a:endParaRPr lang="fa-IR"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علائم حاد مسمومیت با جیوه؛ سرفه، تنگی نفس و درد قفسه سینه </a:t>
            </a:r>
          </a:p>
          <a:p>
            <a:pPr algn="r" rtl="1"/>
            <a:r>
              <a:rPr lang="fa-IR" dirty="0" smtClean="0"/>
              <a:t>علائم مزمن مسمومیت؛ راش، ترمور،کاهش وزن </a:t>
            </a:r>
          </a:p>
          <a:p>
            <a:pPr algn="r" rtl="1"/>
            <a:r>
              <a:rPr lang="fa-IR" dirty="0" smtClean="0"/>
              <a:t>علائم شدید مسمومیت با جیوه در بزرگسالان به صورت آسیب جدی عصبی که منجر به بی حسی، احساس گزگز، از دست دادن تعادل،ازبین رفتن شنوایی و کاهش بینایی می شود و در کودکان در حال رشد منجر به صدمات عصبی غیرقابل برگشت در مغز می شود</a:t>
            </a:r>
          </a:p>
          <a:p>
            <a:pPr algn="r" rtl="1"/>
            <a:endParaRPr lang="fa-IR"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سیستم عصبی حساس ترین عضو بدن به ترکیبات جیوه است </a:t>
            </a:r>
          </a:p>
          <a:p>
            <a:pPr algn="r" rtl="1"/>
            <a:r>
              <a:rPr lang="fa-IR" dirty="0" smtClean="0"/>
              <a:t>جیوه علاقه دارد با غلاف میلین رشته های عصبی واکنش دهد و به عنوان یک عامل خارجی برای سیستم ایمنی شناخته شده و منجر به حمله سیستم ایمنی به سیستم عصبی و تخریب آن می شود</a:t>
            </a:r>
            <a:endParaRPr lang="fa-IR"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فرایند سم زدایی در بدن در دو مرحله کلاسیکال به عنوان فاز 1 و فاز 2 اتفاق می افتد </a:t>
            </a:r>
          </a:p>
          <a:p>
            <a:pPr algn="r" rtl="1"/>
            <a:r>
              <a:rPr lang="fa-IR" dirty="0" smtClean="0"/>
              <a:t>در فاز اول آنزیم های سیتوکروم اکسیداز مواد سمی را به مواد دیگری تبدیل می کنند که متابولیت های میانجی ای هستند که ممکن است منجر به تخریب بافت شوند بنابراین در فاز دوم عموما موادی با میانجی های حاصل شده از واکنش فاز اول واکنش داده و منجر به کونژوگوئه شدن سم می شوند و از این طریق سمیت مواد را کاهش می دهند</a:t>
            </a:r>
            <a:endParaRPr lang="fa-IR"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یکی از موادی که در واکنش فاز دوم به مواد میانجی فاز یک اضافه می شود متیل است که منجر به کاهش سمیت مواد می شود </a:t>
            </a:r>
          </a:p>
          <a:p>
            <a:pPr algn="r" rtl="1"/>
            <a:endParaRPr lang="fa-IR" dirty="0" smtClean="0"/>
          </a:p>
          <a:p>
            <a:pPr algn="r" rtl="1"/>
            <a:r>
              <a:rPr lang="fa-IR" dirty="0" smtClean="0"/>
              <a:t>جیوه تنها سمی است که با متیله شدن سمیت اش بیشتر می شود </a:t>
            </a:r>
            <a:endParaRPr lang="fa-I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در صورتیکه آمین بیوژن دیگری غیر از هیستامین در ماهی باشد بر هیستامین اثر سینرژیست دارد </a:t>
            </a:r>
          </a:p>
          <a:p>
            <a:pPr algn="r" rtl="1"/>
            <a:r>
              <a:rPr lang="fa-IR" dirty="0" smtClean="0"/>
              <a:t>علائم بالینی؛ </a:t>
            </a:r>
          </a:p>
          <a:p>
            <a:pPr algn="r" rtl="1"/>
            <a:r>
              <a:rPr lang="fa-IR" dirty="0" smtClean="0"/>
              <a:t>تهوع، استفراغ، سوزش گلو، سردرد، بی حسی عصبی، خارش، سوزش، کهیر </a:t>
            </a:r>
          </a:p>
          <a:p>
            <a:pPr algn="r" rtl="1"/>
            <a:r>
              <a:rPr lang="fa-IR" dirty="0" smtClean="0"/>
              <a:t>شروع علائم؛ 2 ساعت بعد از مصرف غذای آلوده </a:t>
            </a:r>
          </a:p>
          <a:p>
            <a:pPr algn="r" rtl="1"/>
            <a:r>
              <a:rPr lang="fa-IR" dirty="0" smtClean="0"/>
              <a:t>علائم معمولا در فاصله 8-12 ساعت از بین می رود </a:t>
            </a:r>
            <a:endParaRPr lang="fa-IR"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مطالعاتی در ارتباط با اثر سلنیوم، ویتامین </a:t>
            </a:r>
            <a:r>
              <a:rPr lang="en-US" dirty="0" smtClean="0"/>
              <a:t>E</a:t>
            </a:r>
            <a:r>
              <a:rPr lang="fa-IR" dirty="0" smtClean="0"/>
              <a:t>، ویتامین </a:t>
            </a:r>
            <a:r>
              <a:rPr lang="en-US" dirty="0" smtClean="0"/>
              <a:t>C</a:t>
            </a:r>
            <a:r>
              <a:rPr lang="fa-IR" dirty="0" smtClean="0"/>
              <a:t> و روی بر کاهش سمیت جیوه انجام شده است </a:t>
            </a:r>
          </a:p>
          <a:p>
            <a:pPr algn="r" rtl="1"/>
            <a:r>
              <a:rPr lang="fa-IR" dirty="0" smtClean="0"/>
              <a:t>دلیل زنده ماندن بسیاری از ارگانیسم های دریایی شاید به دلیل نسبت 1 به 1 جیوه و سلنیوم در بافت های بدنشان است  </a:t>
            </a:r>
          </a:p>
          <a:p>
            <a:pPr algn="r" rtl="1"/>
            <a:r>
              <a:rPr lang="fa-IR" dirty="0" smtClean="0"/>
              <a:t>مطالعاتی نیز اثر کورکومین بر کاهش سمیت جیوه را نشان داده اند</a:t>
            </a:r>
            <a:endParaRPr lang="fa-IR"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819400"/>
            <a:ext cx="8229600" cy="1143000"/>
          </a:xfrm>
        </p:spPr>
        <p:txBody>
          <a:bodyPr>
            <a:normAutofit/>
          </a:bodyPr>
          <a:lstStyle/>
          <a:p>
            <a:pPr rtl="1"/>
            <a:r>
              <a:rPr lang="fa-IR" sz="6000" b="1" dirty="0" smtClean="0"/>
              <a:t>سرب</a:t>
            </a:r>
            <a:endParaRPr lang="fa-IR" sz="6000" b="1"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lstStyle/>
          <a:p>
            <a:pPr algn="r" rtl="1"/>
            <a:r>
              <a:rPr lang="fa-IR" dirty="0" smtClean="0"/>
              <a:t>منابع سرب در زندگی روزمره؛ </a:t>
            </a:r>
          </a:p>
          <a:p>
            <a:pPr algn="r" rtl="1"/>
            <a:r>
              <a:rPr lang="fa-IR" dirty="0" smtClean="0"/>
              <a:t>ظروف سرامیکی یا سفالی دارای پوشش لعاب دار حاوی سرب به خصوص اگر مواد اسیدی در آن ریخته شود</a:t>
            </a:r>
          </a:p>
          <a:p>
            <a:pPr algn="r" rtl="1"/>
            <a:r>
              <a:rPr lang="fa-IR" dirty="0" smtClean="0"/>
              <a:t>لوله های سربی </a:t>
            </a:r>
          </a:p>
          <a:p>
            <a:pPr algn="r" rtl="1"/>
            <a:r>
              <a:rPr lang="fa-IR" dirty="0" smtClean="0"/>
              <a:t>رنگ های نقاشی </a:t>
            </a:r>
          </a:p>
          <a:p>
            <a:pPr algn="r" rtl="1"/>
            <a:r>
              <a:rPr lang="fa-IR" dirty="0" smtClean="0"/>
              <a:t>بنزین اتومبیل به شکل تترا اتیل سرب </a:t>
            </a:r>
          </a:p>
          <a:p>
            <a:pPr algn="r" rtl="1"/>
            <a:r>
              <a:rPr lang="fa-IR" dirty="0" smtClean="0"/>
              <a:t>سرب موجود در خاک و ورود آن به گیاهان (گیاهان رشد یافته در مناطق صنعتی و نزدیک بزرگراه ها حاوی سرب بیشتر) </a:t>
            </a:r>
          </a:p>
          <a:p>
            <a:pPr algn="r" rtl="1"/>
            <a:endParaRPr lang="fa-IR"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در کودکان نزدیک به 30 درصد سرب وارد شده به بدن از طریق گوارش (پیکا، بردن دست در دهان) و در بزرگسالان 10 درصد از طریق گوارش است </a:t>
            </a:r>
          </a:p>
          <a:p>
            <a:pPr algn="r" rtl="1"/>
            <a:r>
              <a:rPr lang="fa-IR" dirty="0" smtClean="0"/>
              <a:t>به دلیل اینکه سدخونی مغزی تا 3 سالگی تکامل کامل پیدا نکرده است کودکان در معرض خطر بیشتری هستند </a:t>
            </a:r>
            <a:endParaRPr lang="fa-IR"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به طور متوسط میزان ورود روزانه سرب به بدن، از طریق غذا 0/2-0/4 میلی گرم و از طریق آب 0/01 میلی گرم می باشد </a:t>
            </a:r>
            <a:endParaRPr lang="fa-IR"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میزان جذب سرب از طریق دستگاه گوارش تابع فاکتورهای متعددی است؛ </a:t>
            </a:r>
          </a:p>
          <a:p>
            <a:pPr algn="r" rtl="1"/>
            <a:r>
              <a:rPr lang="fa-IR" dirty="0" smtClean="0"/>
              <a:t>1) شکل شیمیایی سرب </a:t>
            </a:r>
          </a:p>
          <a:p>
            <a:pPr algn="r" rtl="1"/>
            <a:r>
              <a:rPr lang="fa-IR" dirty="0" smtClean="0"/>
              <a:t>2) سن افراد </a:t>
            </a:r>
          </a:p>
          <a:p>
            <a:pPr algn="r" rtl="1"/>
            <a:r>
              <a:rPr lang="fa-IR" dirty="0" smtClean="0"/>
              <a:t>3) فاکتورهای تغذیه ای (میزان کلسیم، روی و آهن دریافتی) </a:t>
            </a:r>
            <a:endParaRPr lang="fa-IR"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توزیع سرب در بافت های مختلف بدن یکسان نیست به گونه ای که حدود 95% در استخوان، و مابقی در بافت های نرم بدن و خون تجمع می یابد</a:t>
            </a:r>
            <a:endParaRPr lang="fa-IR"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دفع سرب از بدن بسیار آهسته است و 15% آن از طریق مدفوع و 75% از طریق ادرار انجام می شود </a:t>
            </a:r>
          </a:p>
          <a:p>
            <a:pPr algn="r" rtl="1"/>
            <a:endParaRPr lang="fa-IR" dirty="0" smtClean="0"/>
          </a:p>
          <a:p>
            <a:pPr algn="r" rtl="1"/>
            <a:r>
              <a:rPr lang="fa-IR" dirty="0" smtClean="0"/>
              <a:t>افراد مسن یا با نقص سیستم ادراری بیشتر در معرض مسمومیت اند </a:t>
            </a:r>
            <a:endParaRPr lang="fa-IR"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مسمومیت با سرب دارای 3 مرحله است؛ </a:t>
            </a:r>
          </a:p>
          <a:p>
            <a:pPr algn="r" rtl="1"/>
            <a:r>
              <a:rPr lang="fa-IR" dirty="0" smtClean="0"/>
              <a:t>مرحله اول؛ بدون علامت، همراه با افزایش دفع ادراری </a:t>
            </a:r>
            <a:r>
              <a:rPr lang="en-US" dirty="0" smtClean="0"/>
              <a:t>ALA</a:t>
            </a:r>
            <a:r>
              <a:rPr lang="fa-IR" dirty="0" smtClean="0"/>
              <a:t> (دلتا آمینولولینیک اسید) و آنمی </a:t>
            </a:r>
          </a:p>
          <a:p>
            <a:pPr algn="r" rtl="1"/>
            <a:r>
              <a:rPr lang="fa-IR" dirty="0" smtClean="0"/>
              <a:t>سرب منجر به مهار آنزیم  </a:t>
            </a:r>
            <a:r>
              <a:rPr lang="en-US" dirty="0" smtClean="0"/>
              <a:t>ALA</a:t>
            </a:r>
            <a:r>
              <a:rPr lang="fa-IR" dirty="0" smtClean="0"/>
              <a:t> دهیدراتاز و فروشلاتاز می شود در نتیجه سطح </a:t>
            </a:r>
            <a:r>
              <a:rPr lang="en-US" dirty="0" smtClean="0"/>
              <a:t>ALA</a:t>
            </a:r>
            <a:r>
              <a:rPr lang="fa-IR" dirty="0" smtClean="0"/>
              <a:t> و پورتوپورفیرین 3 در خون بالا می رود و دفع ادراری </a:t>
            </a:r>
            <a:r>
              <a:rPr lang="en-US" dirty="0" smtClean="0"/>
              <a:t>ALA</a:t>
            </a:r>
            <a:r>
              <a:rPr lang="fa-IR" dirty="0" smtClean="0"/>
              <a:t> افزایش می یابد و مقادیر هماتوکریت و هموگلوبین خون به مقدار زیاد کاهش می یابد </a:t>
            </a:r>
            <a:endParaRPr lang="fa-IR"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مرحله دوم مسمومیت؛ بروز کم خونی واضح </a:t>
            </a:r>
          </a:p>
          <a:p>
            <a:pPr algn="r" rtl="1"/>
            <a:r>
              <a:rPr lang="fa-IR" dirty="0" smtClean="0"/>
              <a:t>اختلالات سیستم عصبی مرکزی، اختلالات یادگیری و تمرکز بروز می کند ( با مهار گیرنده های </a:t>
            </a:r>
            <a:r>
              <a:rPr lang="en-US" dirty="0" smtClean="0"/>
              <a:t>N</a:t>
            </a:r>
            <a:r>
              <a:rPr lang="fa-IR" dirty="0" smtClean="0"/>
              <a:t> متیل دی آسپارت </a:t>
            </a:r>
            <a:r>
              <a:rPr lang="en-US" dirty="0" smtClean="0"/>
              <a:t>NMDA</a:t>
            </a:r>
            <a:r>
              <a:rPr lang="fa-IR" dirty="0" smtClean="0"/>
              <a:t> ، که یک گیرنده گلوتامات در پایانه های سیناپسی است و کانال پروتئینی عبور کلسیم است) </a:t>
            </a:r>
            <a:endParaRPr lang="fa-I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67000"/>
            <a:ext cx="8229600" cy="1143000"/>
          </a:xfrm>
        </p:spPr>
        <p:txBody>
          <a:bodyPr>
            <a:normAutofit/>
          </a:bodyPr>
          <a:lstStyle/>
          <a:p>
            <a:pPr rtl="1"/>
            <a:r>
              <a:rPr lang="fa-IR" sz="6000" b="1" dirty="0" smtClean="0"/>
              <a:t>مسمومیت سیگوآترا</a:t>
            </a:r>
            <a:endParaRPr lang="fa-IR" sz="6000" b="1"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با ادامه در معرض قرار گرفتن با سرب مرحله سوم که شامل نارسایی کلیه، نقرس، تشنج، کما و مرگ می باشد شروع می شود </a:t>
            </a:r>
            <a:endParaRPr lang="fa-IR"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معمولا علائم خفیف تا متوسط مسمومیت با سرب به شکل سردرد، استفراغ، کاهش وزن، ناراحتی شکمی، رنگ پریدگی، خستگی، تغییرات رفتاری و پرخاشگری بروز می کند</a:t>
            </a:r>
            <a:endParaRPr lang="fa-IR"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در مسومیت شدید طعم فلزی در دهان، ضعف عضلانی، کرامپ شدید، یبوست و در کودکان بیشتر به شکل انسفالوپاتی ناشی از سرب و تشنج، اغما، نقایص عصبی و  عقب ماندگی ذهنی دیده می شود </a:t>
            </a:r>
            <a:endParaRPr lang="fa-IR"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مسمومیت طولانی مدت با سرب می تواند منجر به پوکی استخوان، پیری زودرس و افسردگی شود</a:t>
            </a:r>
            <a:endParaRPr lang="fa-IR"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276600"/>
            <a:ext cx="8229600" cy="1143000"/>
          </a:xfrm>
        </p:spPr>
        <p:txBody>
          <a:bodyPr>
            <a:normAutofit/>
          </a:bodyPr>
          <a:lstStyle/>
          <a:p>
            <a:pPr rtl="1"/>
            <a:r>
              <a:rPr lang="fa-IR" sz="6600" b="1" dirty="0" smtClean="0"/>
              <a:t>کادمیوم</a:t>
            </a:r>
            <a:endParaRPr lang="fa-IR" sz="6600" b="1"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a:bodyPr>
          <a:lstStyle/>
          <a:p>
            <a:pPr algn="r" rtl="1"/>
            <a:r>
              <a:rPr lang="fa-IR" dirty="0" smtClean="0"/>
              <a:t>معمولا در طبیعت همراه با روی یافت می شود </a:t>
            </a:r>
          </a:p>
          <a:p>
            <a:pPr algn="r" rtl="1"/>
            <a:r>
              <a:rPr lang="fa-IR" dirty="0" smtClean="0"/>
              <a:t>اکثرا در غذا به شکل معدنی است </a:t>
            </a:r>
          </a:p>
          <a:p>
            <a:pPr algn="r" rtl="1"/>
            <a:r>
              <a:rPr lang="fa-IR" dirty="0" smtClean="0"/>
              <a:t>منابع عمده دریافت؛ آب و غذا، دخانیات، صنایع لاستیک سازی، رنگ، باتری سازی، کود کشاورزی، صنایع ذوب آهن </a:t>
            </a:r>
          </a:p>
          <a:p>
            <a:pPr algn="r" rtl="1"/>
            <a:r>
              <a:rPr lang="fa-IR" dirty="0" smtClean="0"/>
              <a:t>هر فرد سیگاری روزانه 4 میکروگرم کادمیوم را وارد بدن خود میکند </a:t>
            </a:r>
          </a:p>
          <a:p>
            <a:pPr algn="r" rtl="1"/>
            <a:r>
              <a:rPr lang="fa-IR" dirty="0" smtClean="0"/>
              <a:t>سطح کادمیوم گوشت ها 0/03 و همبرگر 0/07 </a:t>
            </a:r>
            <a:r>
              <a:rPr lang="en-US" dirty="0" err="1" smtClean="0"/>
              <a:t>ppm</a:t>
            </a:r>
            <a:r>
              <a:rPr lang="fa-IR" dirty="0" smtClean="0"/>
              <a:t> است</a:t>
            </a:r>
            <a:endParaRPr lang="fa-IR"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جذب کادمیوم در سنین پایین تر بیشتر است (در رت های 2 ساعته، میزان جذب سرب نسبت به رت های 6 هفته ای ده برابر است) </a:t>
            </a:r>
          </a:p>
          <a:p>
            <a:pPr algn="r" rtl="1">
              <a:buNone/>
            </a:pPr>
            <a:endParaRPr lang="fa-IR"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در شرایط کمبود پروتئین یا کلسیم یا آهن و روی جذب کادمیوم 2 برابر می شود </a:t>
            </a:r>
          </a:p>
          <a:p>
            <a:pPr algn="r" rtl="1"/>
            <a:r>
              <a:rPr lang="fa-IR" dirty="0" smtClean="0"/>
              <a:t>غذاهای با فیبر بالا و کم چربی با جذب کادمیوم ایجاد تداخل می کنند </a:t>
            </a:r>
          </a:p>
          <a:p>
            <a:pPr algn="r" rtl="1"/>
            <a:r>
              <a:rPr lang="fa-IR" dirty="0" smtClean="0"/>
              <a:t>جذب کادمیوم از طریق تنفس 4-5 برابر بیشتر است </a:t>
            </a:r>
          </a:p>
          <a:p>
            <a:pPr algn="r" rtl="1"/>
            <a:r>
              <a:rPr lang="fa-IR" dirty="0" smtClean="0"/>
              <a:t>جذب از دستگاه گوارش کند است </a:t>
            </a:r>
            <a:endParaRPr lang="fa-IR"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بیماری ایتای ایتای در ژاپن در اثر مصرف برنج آلوده، که در نزدیکی معادن سرب، روی، کادمیوم کشت شده بود </a:t>
            </a:r>
          </a:p>
          <a:p>
            <a:pPr algn="r" rtl="1"/>
            <a:r>
              <a:rPr lang="fa-IR" dirty="0" smtClean="0"/>
              <a:t>اختلالات اسکلتی با درد شدید همراه با آسیب کلیه و پروتئینوری </a:t>
            </a:r>
          </a:p>
          <a:p>
            <a:pPr algn="r" rtl="1"/>
            <a:endParaRPr lang="fa-IR" dirty="0" smtClean="0"/>
          </a:p>
          <a:p>
            <a:pPr algn="r" rtl="1">
              <a:buNone/>
            </a:pPr>
            <a:endParaRPr lang="fa-IR"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مسمومیت حاد بر کبد و سیستم سازنده </a:t>
            </a:r>
            <a:r>
              <a:rPr lang="en-US" dirty="0" smtClean="0"/>
              <a:t>RBC</a:t>
            </a:r>
            <a:r>
              <a:rPr lang="fa-IR" dirty="0" smtClean="0"/>
              <a:t> موثر است و در مسمومیت مزمن استخوان و کلیه در گیر می شود </a:t>
            </a:r>
          </a:p>
          <a:p>
            <a:pPr algn="r" rtl="1"/>
            <a:r>
              <a:rPr lang="fa-IR" dirty="0" smtClean="0"/>
              <a:t>مسمومیت با کادمیوم علائمش را خیلی دیر نشان می دهد </a:t>
            </a:r>
            <a:endParaRPr lang="fa-I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در صورت مصرف ماهی های آب های گرم که از غذاهای سمی استفاده کرده باشند این نوع مسمومیت اتفاق می افتد</a:t>
            </a:r>
            <a:endParaRPr lang="fa-IR"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نیمه عمر بیولوژیک آن 20-40 سال است </a:t>
            </a:r>
          </a:p>
          <a:p>
            <a:pPr algn="r" rtl="1"/>
            <a:r>
              <a:rPr lang="fa-IR" dirty="0" smtClean="0"/>
              <a:t>در بدن بسیار پایدار است </a:t>
            </a:r>
          </a:p>
          <a:p>
            <a:pPr algn="r" rtl="1"/>
            <a:r>
              <a:rPr lang="fa-IR" dirty="0" smtClean="0"/>
              <a:t>به سختی از طریق ادرار و مدفوع دفع می شود </a:t>
            </a:r>
          </a:p>
          <a:p>
            <a:pPr algn="r" rtl="1"/>
            <a:r>
              <a:rPr lang="fa-IR" dirty="0" smtClean="0"/>
              <a:t>با پروتئین متالوتیونین واکنش می دهد و در این شرایط کمپلکس بسیار سمی تر است و نیمه عمرش افزایش می یابد </a:t>
            </a:r>
          </a:p>
          <a:p>
            <a:pPr algn="r" rtl="1"/>
            <a:r>
              <a:rPr lang="fa-IR" dirty="0" smtClean="0"/>
              <a:t>در پاسخ به تماس با کادمیوم و روی سنتز متالوتیونین افزایش می یابد</a:t>
            </a:r>
            <a:endParaRPr lang="fa-IR"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کمپلکس کادمیوم متالوتیونین توسط پروتئاز های کلیه تخریب می شود و همین امر منجر به آسیب به کلیه می شود </a:t>
            </a:r>
          </a:p>
          <a:p>
            <a:pPr algn="r" rtl="1"/>
            <a:r>
              <a:rPr lang="fa-IR" dirty="0" smtClean="0"/>
              <a:t> بتا2میکروگلوبولین، شاخص تخریب کلیه است</a:t>
            </a:r>
            <a:endParaRPr lang="fa-IR"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کادمیوم با اثر بر کبد منجر به افزایش گلوکونئوژنز و هایپرگلایسمی می شود و با اثر بر پانکراس منجر به کاهش انسولین در خون می شود  </a:t>
            </a:r>
          </a:p>
          <a:p>
            <a:pPr algn="r" rtl="1"/>
            <a:r>
              <a:rPr lang="fa-IR" dirty="0" smtClean="0"/>
              <a:t>در دوز بالا (2 میلی گرم /کیلوگرم) منجر به تحلیل بیضه ها، غدد پروستات، بزرگ شدن غدد فوق کلیه و افزایش سطح اپی نفرین و نوراپی نفرین می شود </a:t>
            </a:r>
          </a:p>
          <a:p>
            <a:pPr algn="r" rtl="1"/>
            <a:r>
              <a:rPr lang="fa-IR" dirty="0" smtClean="0"/>
              <a:t>سطح دوپامین در مغز را افزایش می دهد </a:t>
            </a:r>
            <a:endParaRPr lang="fa-IR"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روی، سلنیم، مس، آهن و ویتامین </a:t>
            </a:r>
            <a:r>
              <a:rPr lang="en-US" dirty="0" smtClean="0"/>
              <a:t>C</a:t>
            </a:r>
            <a:r>
              <a:rPr lang="fa-IR" dirty="0" smtClean="0"/>
              <a:t> می توانند اثرات سمی کادمیوم را کاهش دهند یا حذف کنند </a:t>
            </a:r>
            <a:endParaRPr lang="fa-IR"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95600"/>
            <a:ext cx="8229600" cy="1143000"/>
          </a:xfrm>
        </p:spPr>
        <p:txBody>
          <a:bodyPr>
            <a:normAutofit/>
          </a:bodyPr>
          <a:lstStyle/>
          <a:p>
            <a:pPr rtl="1"/>
            <a:r>
              <a:rPr lang="fa-IR" sz="6000" b="1" dirty="0" smtClean="0"/>
              <a:t>آرسنیک</a:t>
            </a:r>
            <a:endParaRPr lang="fa-IR" sz="6000" b="1"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شبه فلز </a:t>
            </a:r>
          </a:p>
          <a:p>
            <a:pPr algn="r" rtl="1"/>
            <a:r>
              <a:rPr lang="fa-IR" dirty="0" smtClean="0"/>
              <a:t>به 3 شکل زرد، سیاه، خاکستری </a:t>
            </a:r>
          </a:p>
          <a:p>
            <a:pPr algn="r" rtl="1"/>
            <a:r>
              <a:rPr lang="fa-IR" dirty="0" smtClean="0"/>
              <a:t>در اثر حرارت دادن و اکسید شدن، بویی مشابه سیر ایجاد می کند  </a:t>
            </a:r>
          </a:p>
          <a:p>
            <a:pPr algn="r" rtl="1"/>
            <a:r>
              <a:rPr lang="fa-IR" dirty="0" smtClean="0"/>
              <a:t>مرگ موش یا قرص برنج</a:t>
            </a:r>
            <a:endParaRPr lang="fa-IR"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r" rtl="1"/>
            <a:r>
              <a:rPr lang="fa-IR" dirty="0" smtClean="0"/>
              <a:t>به طور طبیعی در آب آشامیدنی و مواد غذایی وجود دارد </a:t>
            </a:r>
          </a:p>
          <a:p>
            <a:pPr algn="r" rtl="1"/>
            <a:r>
              <a:rPr lang="fa-IR" dirty="0" smtClean="0"/>
              <a:t>برخی آب های زیرزمینی دارای مقدار بالایی از آرسنیک هستند که می تواند تهدید کننده سلامتی باشد </a:t>
            </a:r>
          </a:p>
          <a:p>
            <a:pPr algn="r" rtl="1"/>
            <a:r>
              <a:rPr lang="fa-IR" dirty="0" smtClean="0"/>
              <a:t>کشورهای آرژانتین، بنگلادش، شیلی، چین، هند، مکزیک و ایالات متحده آب های زیرزمینی آلوده به آرسنیک دارند </a:t>
            </a:r>
          </a:p>
          <a:p>
            <a:pPr algn="r" rtl="1"/>
            <a:r>
              <a:rPr lang="fa-IR" dirty="0" smtClean="0"/>
              <a:t>در کشور ایران هم بعضی مناطق که نزدیک به مراکز صنعتی یا آلوده کننده هستند دارای آب های زیرزمینی آلوده هستند مانند شهر رفسنجان به جهت نزدیکی به مجتمع مس سرچشمه</a:t>
            </a:r>
            <a:endParaRPr lang="fa-IR"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حداکثر مقدار مجاز آرسنیک در آب آشامیدنی 0/05 میلی گرم در لیتر است </a:t>
            </a:r>
            <a:endParaRPr lang="fa-IR"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در بین مواد غذایی بیشترین مسمومیت ناشی از منابع گیاهی است که در خاک آلوده رشد کرده اند و یا با آب های آلوده آبیاری شده اند (برنج در میان گیاهان دارای جذب بالاتر آرسنیک است)</a:t>
            </a:r>
          </a:p>
          <a:p>
            <a:pPr algn="r" rtl="1"/>
            <a:r>
              <a:rPr lang="fa-IR" dirty="0" smtClean="0"/>
              <a:t>خطر مسمومیت از منابع حیوانی بسیار کم است، همچنین آرسنیک در بدن جانوران مخصوصا ماهی ها به شکل آلی است که مسمومیت آن کمتر است</a:t>
            </a:r>
            <a:endParaRPr lang="fa-IR"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در صنعت برای تولید آفت کش و تولید سم، شیشه، رنگدانه، منسوجات، کاغذ، چسب فلز، مواد نگهدارنده چوب، مواد آتش زا، داروسازی، مواد آرایشی بهداشتی (موبرها) استفاده می شود  </a:t>
            </a:r>
          </a:p>
          <a:p>
            <a:pPr algn="r" rtl="1"/>
            <a:r>
              <a:rPr lang="fa-IR" dirty="0" smtClean="0"/>
              <a:t>کارگرانی که در کارخانجات ذوب فلز و تولید آزبست کار می کنند بیشترین احتمال مواجهه و مسمومیت را دارند </a:t>
            </a:r>
            <a:endParaRPr lang="fa-I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878</TotalTime>
  <Words>4999</Words>
  <Application>Microsoft Office PowerPoint</Application>
  <PresentationFormat>On-screen Show (4:3)</PresentationFormat>
  <Paragraphs>368</Paragraphs>
  <Slides>129</Slides>
  <Notes>0</Notes>
  <HiddenSlides>0</HiddenSlides>
  <MMClips>0</MMClips>
  <ScaleCrop>false</ScaleCrop>
  <HeadingPairs>
    <vt:vector size="4" baseType="variant">
      <vt:variant>
        <vt:lpstr>Theme</vt:lpstr>
      </vt:variant>
      <vt:variant>
        <vt:i4>1</vt:i4>
      </vt:variant>
      <vt:variant>
        <vt:lpstr>Slide Titles</vt:lpstr>
      </vt:variant>
      <vt:variant>
        <vt:i4>129</vt:i4>
      </vt:variant>
    </vt:vector>
  </HeadingPairs>
  <TitlesOfParts>
    <vt:vector size="130" baseType="lpstr">
      <vt:lpstr>Office Theme</vt:lpstr>
      <vt:lpstr>Slide 1</vt:lpstr>
      <vt:lpstr>سموم حیوانی</vt:lpstr>
      <vt:lpstr>مسمومیت اسکومبروئید</vt:lpstr>
      <vt:lpstr>Slide 4</vt:lpstr>
      <vt:lpstr>Slide 5</vt:lpstr>
      <vt:lpstr>Slide 6</vt:lpstr>
      <vt:lpstr>Slide 7</vt:lpstr>
      <vt:lpstr>مسمومیت سیگوآترا</vt:lpstr>
      <vt:lpstr>Slide 9</vt:lpstr>
      <vt:lpstr>Slide 10</vt:lpstr>
      <vt:lpstr>Slide 11</vt:lpstr>
      <vt:lpstr>Slide 12</vt:lpstr>
      <vt:lpstr>محرک های مرکزی</vt:lpstr>
      <vt:lpstr>Slide 14</vt:lpstr>
      <vt:lpstr>Slide 15</vt:lpstr>
      <vt:lpstr>Slide 16</vt:lpstr>
      <vt:lpstr>Slide 17</vt:lpstr>
      <vt:lpstr>Slide 18</vt:lpstr>
      <vt:lpstr>Slide 19</vt:lpstr>
      <vt:lpstr>Slide 20</vt:lpstr>
      <vt:lpstr>Slide 21</vt:lpstr>
      <vt:lpstr>Slide 22</vt:lpstr>
      <vt:lpstr>آنتی پروتئازها</vt:lpstr>
      <vt:lpstr>Slide 24</vt:lpstr>
      <vt:lpstr>Slide 25</vt:lpstr>
      <vt:lpstr>Slide 26</vt:lpstr>
      <vt:lpstr>Slide 27</vt:lpstr>
      <vt:lpstr>Slide 28</vt:lpstr>
      <vt:lpstr>لکتین ها</vt:lpstr>
      <vt:lpstr>Slide 30</vt:lpstr>
      <vt:lpstr>Slide 31</vt:lpstr>
      <vt:lpstr>Slide 32</vt:lpstr>
      <vt:lpstr>Slide 33</vt:lpstr>
      <vt:lpstr>گوسیپول</vt:lpstr>
      <vt:lpstr>Slide 35</vt:lpstr>
      <vt:lpstr>Slide 36</vt:lpstr>
      <vt:lpstr>Slide 37</vt:lpstr>
      <vt:lpstr>فاویسم</vt:lpstr>
      <vt:lpstr>Slide 39</vt:lpstr>
      <vt:lpstr>Slide 40</vt:lpstr>
      <vt:lpstr>Slide 41</vt:lpstr>
      <vt:lpstr>Slide 42</vt:lpstr>
      <vt:lpstr>Slide 43</vt:lpstr>
      <vt:lpstr>Slide 44</vt:lpstr>
      <vt:lpstr>لاتیریسم </vt:lpstr>
      <vt:lpstr>Slide 46</vt:lpstr>
      <vt:lpstr>Slide 47</vt:lpstr>
      <vt:lpstr>Slide 48</vt:lpstr>
      <vt:lpstr>Slide 49</vt:lpstr>
      <vt:lpstr>آلکالوئیدهای پیرازولینی</vt:lpstr>
      <vt:lpstr>Slide 51</vt:lpstr>
      <vt:lpstr>Slide 52</vt:lpstr>
      <vt:lpstr>فلزات سنگین</vt:lpstr>
      <vt:lpstr>جیوه</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سرب</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کادمیوم</vt:lpstr>
      <vt:lpstr>Slide 85</vt:lpstr>
      <vt:lpstr>Slide 86</vt:lpstr>
      <vt:lpstr>Slide 87</vt:lpstr>
      <vt:lpstr>Slide 88</vt:lpstr>
      <vt:lpstr>Slide 89</vt:lpstr>
      <vt:lpstr>Slide 90</vt:lpstr>
      <vt:lpstr>Slide 91</vt:lpstr>
      <vt:lpstr>Slide 92</vt:lpstr>
      <vt:lpstr>Slide 93</vt:lpstr>
      <vt:lpstr>آرسنیک</vt:lpstr>
      <vt:lpstr>Slide 95</vt:lpstr>
      <vt:lpstr>Slide 96</vt:lpstr>
      <vt:lpstr>Slide 97</vt:lpstr>
      <vt:lpstr>Slide 98</vt:lpstr>
      <vt:lpstr>Slide 99</vt:lpstr>
      <vt:lpstr>Slide 100</vt:lpstr>
      <vt:lpstr>Slide 101</vt:lpstr>
      <vt:lpstr>Slide 102</vt:lpstr>
      <vt:lpstr>Slide 103</vt:lpstr>
      <vt:lpstr>Slide 104</vt:lpstr>
      <vt:lpstr>Slide 105</vt:lpstr>
      <vt:lpstr>Slide 106</vt:lpstr>
      <vt:lpstr>Slide 107</vt:lpstr>
      <vt:lpstr>Slide 108</vt:lpstr>
      <vt:lpstr>Slide 109</vt:lpstr>
      <vt:lpstr>Slide 110</vt:lpstr>
      <vt:lpstr>Slide 111</vt:lpstr>
      <vt:lpstr>مایکوتوکسین ها</vt:lpstr>
      <vt:lpstr>Slide 113</vt:lpstr>
      <vt:lpstr>آفلاتوکسین</vt:lpstr>
      <vt:lpstr>Slide 115</vt:lpstr>
      <vt:lpstr>Slide 116</vt:lpstr>
      <vt:lpstr>Slide 117</vt:lpstr>
      <vt:lpstr>Slide 118</vt:lpstr>
      <vt:lpstr>Slide 119</vt:lpstr>
      <vt:lpstr>Slide 120</vt:lpstr>
      <vt:lpstr>Slide 121</vt:lpstr>
      <vt:lpstr>Slide 122</vt:lpstr>
      <vt:lpstr>Slide 123</vt:lpstr>
      <vt:lpstr>Slide 124</vt:lpstr>
      <vt:lpstr>Slide 125</vt:lpstr>
      <vt:lpstr>Slide 126</vt:lpstr>
      <vt:lpstr>Slide 127</vt:lpstr>
      <vt:lpstr>Slide 128</vt:lpstr>
      <vt:lpstr>Slide 129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Fatemeh</dc:creator>
  <cp:lastModifiedBy>Fatemeh</cp:lastModifiedBy>
  <cp:revision>96</cp:revision>
  <dcterms:created xsi:type="dcterms:W3CDTF">2006-08-16T00:00:00Z</dcterms:created>
  <dcterms:modified xsi:type="dcterms:W3CDTF">2016-05-16T15:18:42Z</dcterms:modified>
</cp:coreProperties>
</file>