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256" r:id="rId3"/>
    <p:sldId id="257" r:id="rId4"/>
    <p:sldId id="267" r:id="rId5"/>
    <p:sldId id="268" r:id="rId6"/>
    <p:sldId id="269" r:id="rId7"/>
    <p:sldId id="270" r:id="rId8"/>
    <p:sldId id="271" r:id="rId9"/>
    <p:sldId id="272" r:id="rId10"/>
    <p:sldId id="273" r:id="rId11"/>
    <p:sldId id="274" r:id="rId12"/>
    <p:sldId id="258" r:id="rId13"/>
    <p:sldId id="259" r:id="rId14"/>
    <p:sldId id="275" r:id="rId15"/>
    <p:sldId id="278" r:id="rId16"/>
    <p:sldId id="276" r:id="rId17"/>
    <p:sldId id="277" r:id="rId18"/>
    <p:sldId id="279" r:id="rId19"/>
    <p:sldId id="260" r:id="rId20"/>
    <p:sldId id="280" r:id="rId21"/>
    <p:sldId id="303"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308" r:id="rId36"/>
    <p:sldId id="304" r:id="rId37"/>
    <p:sldId id="305" r:id="rId38"/>
    <p:sldId id="306" r:id="rId39"/>
    <p:sldId id="307" r:id="rId40"/>
    <p:sldId id="294" r:id="rId41"/>
    <p:sldId id="295" r:id="rId42"/>
    <p:sldId id="296" r:id="rId43"/>
    <p:sldId id="297" r:id="rId44"/>
    <p:sldId id="298" r:id="rId45"/>
    <p:sldId id="299" r:id="rId46"/>
    <p:sldId id="300" r:id="rId47"/>
    <p:sldId id="301" r:id="rId48"/>
    <p:sldId id="302" r:id="rId49"/>
    <p:sldId id="309" r:id="rId50"/>
    <p:sldId id="310"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143000" y="990600"/>
            <a:ext cx="7543800" cy="51054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r" rtl="1"/>
            <a:r>
              <a:rPr lang="fa-IR" dirty="0" smtClean="0"/>
              <a:t>در سس مایونز چنانچه </a:t>
            </a:r>
            <a:r>
              <a:rPr lang="en-US" dirty="0" smtClean="0"/>
              <a:t>PH</a:t>
            </a:r>
            <a:r>
              <a:rPr lang="fa-IR" dirty="0" smtClean="0"/>
              <a:t> کمتر از 4 باشد در مدت چندروز ازبین می رود اما در 24 ساعت اول مرگ و میر کم است.</a:t>
            </a:r>
          </a:p>
          <a:p>
            <a:pPr algn="r" rtl="1"/>
            <a:r>
              <a:rPr lang="fa-IR" dirty="0" smtClean="0"/>
              <a:t>شیرهای خام بطور قطع حاوی سالمونلا هستند. </a:t>
            </a:r>
          </a:p>
          <a:p>
            <a:pPr algn="r" rtl="1"/>
            <a:r>
              <a:rPr lang="fa-IR" dirty="0" smtClean="0"/>
              <a:t>در شیرخشک قادر به رشد نیست. </a:t>
            </a:r>
          </a:p>
          <a:p>
            <a:pPr algn="r" rtl="1"/>
            <a:r>
              <a:rPr lang="fa-IR" dirty="0" smtClean="0"/>
              <a:t>ماهی و فراورده های آن گاهی اوقات به سالمونلا آلوده می باشند. ماهی های آب های آلوده و میگوها بیشترین آلودگی را دارند. </a:t>
            </a:r>
          </a:p>
          <a:p>
            <a:pPr algn="r" rtl="1"/>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611563"/>
          </a:xfrm>
        </p:spPr>
        <p:txBody>
          <a:bodyPr/>
          <a:lstStyle/>
          <a:p>
            <a:pPr algn="r" rtl="1"/>
            <a:r>
              <a:rPr lang="fa-IR" dirty="0" smtClean="0"/>
              <a:t>استفاده از ضایعات و کودهای حیوانی برای حاصلخیزی خاک، به هنگام برداشت میوه و سبزی می تواند سبب آلودگی در انسان شود. </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مسمومیتهاي غذایی ناشی از سالمونلا</a:t>
            </a:r>
            <a:endParaRPr lang="fa-IR" dirty="0"/>
          </a:p>
        </p:txBody>
      </p:sp>
      <p:sp>
        <p:nvSpPr>
          <p:cNvPr id="3" name="Content Placeholder 2"/>
          <p:cNvSpPr>
            <a:spLocks noGrp="1"/>
          </p:cNvSpPr>
          <p:nvPr>
            <p:ph idx="1"/>
          </p:nvPr>
        </p:nvSpPr>
        <p:spPr/>
        <p:txBody>
          <a:bodyPr/>
          <a:lstStyle/>
          <a:p>
            <a:pPr algn="r" rtl="1"/>
            <a:r>
              <a:rPr lang="fa-IR" dirty="0" smtClean="0"/>
              <a:t>مواد غذایی مستعد به این عفونت؛ گوشت، مرغ، تخم مرغ، ماهی دودي و شیر </a:t>
            </a:r>
          </a:p>
          <a:p>
            <a:pPr algn="r" rtl="1"/>
            <a:endParaRPr lang="fa-IR" dirty="0" smtClean="0"/>
          </a:p>
          <a:p>
            <a:pPr algn="r" rtl="1"/>
            <a:r>
              <a:rPr lang="fa-IR" dirty="0" smtClean="0"/>
              <a:t>احتمال آلودگی غذاهاي با محتواي پروتئینی بالا (مانند شیر و صدف خوراکی) با گونه خاصی از این باکتري به نام سالمونلا تیفی(عامل تب تیفوئید) وجود دارد</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پس از مصرف غذاهاي پخته اي که قبل از مصرف مجدد خوب گرم نشده اند یا سرد مصرف شده اند، ممکن است این نوع مسمومیت بروز نماید </a:t>
            </a:r>
          </a:p>
          <a:p>
            <a:pPr algn="r" rtl="1"/>
            <a:endParaRPr lang="fa-IR" dirty="0" smtClean="0"/>
          </a:p>
          <a:p>
            <a:pPr algn="r" rtl="1"/>
            <a:r>
              <a:rPr lang="fa-IR" dirty="0" smtClean="0"/>
              <a:t>ممکن است 12 تا 24 ساعت بعد از مصرف غذاي آلوده، علایم در فرد مسموم بروز کند</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pPr algn="r" rtl="1"/>
            <a:r>
              <a:rPr lang="fa-IR" dirty="0" smtClean="0"/>
              <a:t>برای ایجاد مسمومیت باید باکتری زنده به وسیله آب یا ماده غذایی ای وارد بدن انسان شود. </a:t>
            </a:r>
          </a:p>
          <a:p>
            <a:pPr algn="r" rtl="1"/>
            <a:r>
              <a:rPr lang="fa-IR" dirty="0" smtClean="0"/>
              <a:t>نوع پولوروم عفونت زایی کمتری دارد بنابراین تعداد چندصد میلیون یا بیلیون باکتری زنده باید وارد بدن شود تا ایجاد عفونت غذایی کند </a:t>
            </a:r>
          </a:p>
          <a:p>
            <a:pPr algn="r" rtl="1"/>
            <a:r>
              <a:rPr lang="fa-IR" dirty="0" smtClean="0"/>
              <a:t>نوع انتریتیدیس عفونت زایی بیشتری دارد و حدود یک میلیون از آن جهت ایجاد بیماری کافی است.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r" rtl="1">
              <a:buNone/>
            </a:pPr>
            <a:r>
              <a:rPr lang="fa-IR" dirty="0" smtClean="0"/>
              <a:t>در غذاهای چرب مانند پنیر چرب یا شکلات به دلیل اینکه باکتری نسبت به اسید معده محافظت می شود و به راحتی می تواند از این سد عبور کند بنابراین تعداد کمی از باکتری (10-100) می تواند ایجاد عفونت کند.  </a:t>
            </a:r>
          </a:p>
          <a:p>
            <a:pPr algn="r" rtl="1">
              <a:buNone/>
            </a:pPr>
            <a:endParaRPr lang="fa-IR" dirty="0" smtClean="0"/>
          </a:p>
          <a:p>
            <a:pPr algn="r" rtl="1">
              <a:buNone/>
            </a:pPr>
            <a:endParaRPr lang="fa-IR" dirty="0" smtClean="0"/>
          </a:p>
          <a:p>
            <a:pPr algn="r" rtl="1">
              <a:buNone/>
            </a:pPr>
            <a:r>
              <a:rPr lang="fa-IR" dirty="0" smtClean="0"/>
              <a:t>همچنین آلودگی آب با دوز کم باکتری (200) هم می تواند منجر به عفونت شود چرا که آب به سرعت از معده عبور می کند. </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بعد از ورود باکتری زنده به بدن، سالمونلا به موکوس دیواره روده کوچک حمله کرده و در سلول های اپیتلیوم تکثیر نموده و تولید توکسین می کند که این توکسین منجر به واکنش های التهابی و تجمع مایعات در روده می شود. </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r>
              <a:rPr lang="fa-IR" dirty="0" smtClean="0"/>
              <a:t>علایم کلینیکی آلودگی با سالمونلا: انتریتیس (التهاب روده) و بیماری سیستمیک  </a:t>
            </a:r>
          </a:p>
          <a:p>
            <a:pPr algn="r" rtl="1"/>
            <a:r>
              <a:rPr lang="fa-IR" dirty="0" smtClean="0"/>
              <a:t>در التهاب روده بسته به میزان آلودگی می تواند بدون علامت تا اسهال شدید متغیرباشد. </a:t>
            </a:r>
          </a:p>
          <a:p>
            <a:pPr algn="r" rtl="1"/>
            <a:r>
              <a:rPr lang="fa-IR" dirty="0" smtClean="0"/>
              <a:t>دوره کمون 6-48 ساعت است و علایم شامل تب خفیف، تهوع و استفراغ، دردهای شکمی و اسهال می باشد، که ممکن است برای چند روز ادامه داشته باشد. در برخی موارد ممکن است علایم برای یک هفته یا بیشتر هم طول بکشد. </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fa-IR" dirty="0" smtClean="0"/>
              <a:t>بیماری سیستمیک </a:t>
            </a:r>
          </a:p>
          <a:p>
            <a:pPr algn="r" rtl="1"/>
            <a:r>
              <a:rPr lang="fa-IR" dirty="0" smtClean="0"/>
              <a:t>سالمونلا پس از حمله به به مخاط روده و انتقال به گره لنفی مزانتریک، در آنجا تکثیر نموده و سپس به داخل خون رها می شود و از این طریق به تمام نقاط بدن مهاجرت می کند و در نهایت می تواند منجر به سپتی سمی شود. در این حالت تب، سردرد، یبوست و ظهور لکه های قرمز و صورتی در بدن روی می دهد. در مرحله بعد ارگانیسم به کیسه صفرا رسیده و در آنجا شروع به تکثیر میکند و سبب التهاب و زخم در روده و در مراحل شدیدتر منجر به زخم های خونریزی دهنده می شود. </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بیشترین شیوع عفونت با سالمونلا مربوط به یکسال اول زندگیست. مرگ و میر ناشی از سالمونلوزیس در سال اول زندگی 5/8% و بعد از سال اول تا 50 سالگی 2% و در بالای 50 سال 15% می باشد. </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rtl="1"/>
            <a:r>
              <a:rPr lang="fa-IR" sz="6600" b="1" dirty="0" smtClean="0"/>
              <a:t>سموم باکتریایی</a:t>
            </a:r>
            <a:endParaRPr lang="fa-IR" sz="6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کنترل و پیشگیری</a:t>
            </a:r>
            <a:endParaRPr lang="fa-IR" dirty="0"/>
          </a:p>
        </p:txBody>
      </p:sp>
      <p:sp>
        <p:nvSpPr>
          <p:cNvPr id="3" name="Content Placeholder 2"/>
          <p:cNvSpPr>
            <a:spLocks noGrp="1"/>
          </p:cNvSpPr>
          <p:nvPr>
            <p:ph idx="1"/>
          </p:nvPr>
        </p:nvSpPr>
        <p:spPr/>
        <p:txBody>
          <a:bodyPr/>
          <a:lstStyle/>
          <a:p>
            <a:pPr algn="r" rtl="1"/>
            <a:r>
              <a:rPr lang="fa-IR" dirty="0" smtClean="0"/>
              <a:t>جدانگه داشتن مواد خام از پخته .</a:t>
            </a:r>
          </a:p>
          <a:p>
            <a:pPr algn="r" rtl="1"/>
            <a:r>
              <a:rPr lang="fa-IR" dirty="0" smtClean="0"/>
              <a:t>پخت کامل مواد غذایی تا حرارت 60-70 درجه .</a:t>
            </a:r>
          </a:p>
          <a:p>
            <a:pPr algn="r" rtl="1"/>
            <a:r>
              <a:rPr lang="fa-IR" dirty="0" smtClean="0"/>
              <a:t>برای نگه داری غذای پخته، ماده غذایی را سریعا سرد و در دمای پایین نگه داری کرد.  </a:t>
            </a:r>
          </a:p>
          <a:p>
            <a:pPr algn="r" rtl="1"/>
            <a:r>
              <a:rPr lang="fa-IR" dirty="0" smtClean="0"/>
              <a:t>از نگهداری طولانی مدت غذا در دمای 10-50 درجه خودداری شود. </a:t>
            </a:r>
          </a:p>
          <a:p>
            <a:pPr algn="r" rtl="1"/>
            <a:r>
              <a:rPr lang="fa-IR" dirty="0" smtClean="0"/>
              <a:t>رعایت موازین بهداشتی در تهیه و توزیع مواد غذایی.</a:t>
            </a:r>
          </a:p>
          <a:p>
            <a:pPr algn="r" rtl="1"/>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کلستریدیوم بوتولینیوم</a:t>
            </a:r>
            <a:endParaRPr lang="fa-IR" dirty="0"/>
          </a:p>
        </p:txBody>
      </p:sp>
      <p:sp>
        <p:nvSpPr>
          <p:cNvPr id="3" name="Content Placeholder 2"/>
          <p:cNvSpPr>
            <a:spLocks noGrp="1"/>
          </p:cNvSpPr>
          <p:nvPr>
            <p:ph idx="1"/>
          </p:nvPr>
        </p:nvSpPr>
        <p:spPr/>
        <p:txBody>
          <a:bodyPr/>
          <a:lstStyle/>
          <a:p>
            <a:pPr algn="r" rtl="1"/>
            <a:r>
              <a:rPr lang="fa-IR" dirty="0" smtClean="0"/>
              <a:t>در سال 1735 برای اولین بار این مسمومیت در اثر خوردن سوسیس پیدا شد.  </a:t>
            </a:r>
          </a:p>
          <a:p>
            <a:pPr algn="r" rtl="1"/>
            <a:r>
              <a:rPr lang="fa-IR" dirty="0" smtClean="0"/>
              <a:t>در سال 1895 باکتری کلستریدیوم بوتولینیوم کشف شد. </a:t>
            </a:r>
          </a:p>
          <a:p>
            <a:pPr algn="r" rtl="1"/>
            <a:r>
              <a:rPr lang="fa-IR" dirty="0" smtClean="0"/>
              <a:t> در سال 1989 </a:t>
            </a:r>
            <a:r>
              <a:rPr lang="en-US" dirty="0" smtClean="0"/>
              <a:t>FDA</a:t>
            </a:r>
            <a:r>
              <a:rPr lang="fa-IR" dirty="0" smtClean="0"/>
              <a:t> استفاده از این سم را برای درمان دوبینی، بی اختیاری پلک زدن و اسپاسم صورت و در سال 2002 برای درمان چین و چروک صورت تایید کرد.</a:t>
            </a: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کلستریدیوم بوتولینیوم</a:t>
            </a:r>
            <a:endParaRPr lang="fa-IR" dirty="0"/>
          </a:p>
        </p:txBody>
      </p:sp>
      <p:sp>
        <p:nvSpPr>
          <p:cNvPr id="3" name="Content Placeholder 2"/>
          <p:cNvSpPr>
            <a:spLocks noGrp="1"/>
          </p:cNvSpPr>
          <p:nvPr>
            <p:ph idx="1"/>
          </p:nvPr>
        </p:nvSpPr>
        <p:spPr/>
        <p:txBody>
          <a:bodyPr/>
          <a:lstStyle/>
          <a:p>
            <a:pPr algn="r" rtl="1"/>
            <a:r>
              <a:rPr lang="fa-IR" dirty="0" smtClean="0"/>
              <a:t>باسیل گرم مثبت </a:t>
            </a:r>
          </a:p>
          <a:p>
            <a:pPr algn="r" rtl="1"/>
            <a:r>
              <a:rPr lang="fa-IR" dirty="0" smtClean="0"/>
              <a:t>اسپورزا </a:t>
            </a:r>
          </a:p>
          <a:p>
            <a:pPr algn="r" rtl="1"/>
            <a:r>
              <a:rPr lang="fa-IR" dirty="0" smtClean="0"/>
              <a:t>بی هوازی مطلق </a:t>
            </a:r>
          </a:p>
          <a:p>
            <a:pPr algn="r" rtl="1"/>
            <a:r>
              <a:rPr lang="fa-IR" dirty="0" smtClean="0"/>
              <a:t>حرارت 25-37 مطلوب برای رشد </a:t>
            </a:r>
          </a:p>
          <a:p>
            <a:pPr algn="r" rtl="1"/>
            <a:r>
              <a:rPr lang="en-US" dirty="0" smtClean="0"/>
              <a:t>PH</a:t>
            </a:r>
            <a:r>
              <a:rPr lang="fa-IR" dirty="0" smtClean="0"/>
              <a:t> مطلوب رشد: نزدیک به خنثی </a:t>
            </a:r>
          </a:p>
          <a:p>
            <a:pPr algn="r" rtl="1">
              <a:buNone/>
            </a:pPr>
            <a:r>
              <a:rPr lang="fa-IR" dirty="0" smtClean="0"/>
              <a:t>بر اساس تفاوت های فیزیولوژیک به 4 گروه تقسیم بندی می شوند:</a:t>
            </a: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lstStyle/>
          <a:p>
            <a:pPr algn="r" rtl="1"/>
            <a:r>
              <a:rPr lang="fa-IR" dirty="0" smtClean="0"/>
              <a:t>گروه اول </a:t>
            </a:r>
          </a:p>
          <a:p>
            <a:pPr algn="r" rtl="1"/>
            <a:r>
              <a:rPr lang="fa-IR" dirty="0" smtClean="0"/>
              <a:t>دارای خاصیت پروتئولیتیک قوی </a:t>
            </a:r>
          </a:p>
          <a:p>
            <a:pPr algn="r" rtl="1"/>
            <a:r>
              <a:rPr lang="fa-IR" dirty="0" smtClean="0"/>
              <a:t>در صورت آلودگی با ماده غذایی بوی پنیری تندی ایجاد میکنند </a:t>
            </a:r>
          </a:p>
          <a:p>
            <a:pPr algn="r" rtl="1"/>
            <a:r>
              <a:rPr lang="fa-IR" dirty="0" smtClean="0"/>
              <a:t>در سرمای یخچال قادر به رشد نیستند </a:t>
            </a:r>
          </a:p>
          <a:p>
            <a:pPr algn="r" rtl="1"/>
            <a:r>
              <a:rPr lang="fa-IR" dirty="0" smtClean="0"/>
              <a:t>قادر به تولید اسپورهای مقاوم به حرارت </a:t>
            </a:r>
          </a:p>
          <a:p>
            <a:pPr algn="r" rtl="1"/>
            <a:r>
              <a:rPr lang="fa-IR" dirty="0" smtClean="0"/>
              <a:t>قادر به تولید توکسین </a:t>
            </a:r>
            <a:r>
              <a:rPr lang="en-US" dirty="0" smtClean="0"/>
              <a:t>A,B,F</a:t>
            </a:r>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lnSpcReduction="10000"/>
          </a:bodyPr>
          <a:lstStyle/>
          <a:p>
            <a:pPr algn="r" rtl="1"/>
            <a:r>
              <a:rPr lang="fa-IR" dirty="0" smtClean="0"/>
              <a:t>گروه دوم </a:t>
            </a:r>
          </a:p>
          <a:p>
            <a:pPr algn="r" rtl="1"/>
            <a:r>
              <a:rPr lang="fa-IR" dirty="0" smtClean="0"/>
              <a:t>غیر پروتئولیتیک </a:t>
            </a:r>
          </a:p>
          <a:p>
            <a:pPr algn="r" rtl="1"/>
            <a:r>
              <a:rPr lang="fa-IR" dirty="0" smtClean="0"/>
              <a:t>قادر به رشد در دمای کم (3درجه)، اما رشد و تولید توکسین آهسته (درنتیجه به 2-3 ماه وقت برای تولید توکسین کافی برای بیماری نیاز دارد) </a:t>
            </a:r>
          </a:p>
          <a:p>
            <a:pPr algn="r" rtl="1"/>
            <a:r>
              <a:rPr lang="fa-IR" dirty="0" smtClean="0"/>
              <a:t>تولید توکسین </a:t>
            </a:r>
            <a:r>
              <a:rPr lang="en-US" dirty="0" smtClean="0"/>
              <a:t>F,B,E</a:t>
            </a:r>
            <a:r>
              <a:rPr lang="fa-IR" dirty="0" smtClean="0"/>
              <a:t> </a:t>
            </a:r>
          </a:p>
          <a:p>
            <a:pPr algn="r" rtl="1"/>
            <a:r>
              <a:rPr lang="fa-IR" dirty="0" smtClean="0"/>
              <a:t>اکثر موارد بیماری بوتولینیوم در انسان به علت توکسین </a:t>
            </a:r>
            <a:r>
              <a:rPr lang="en-US" dirty="0" smtClean="0"/>
              <a:t>A,B,E</a:t>
            </a:r>
            <a:r>
              <a:rPr lang="fa-IR" dirty="0" smtClean="0"/>
              <a:t> می باشد و بروز توسط توکسین های دیگرنادر است.</a:t>
            </a:r>
          </a:p>
          <a:p>
            <a:pPr algn="r" rtl="1"/>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گروه سوم  </a:t>
            </a:r>
          </a:p>
          <a:p>
            <a:pPr algn="r" rtl="1"/>
            <a:r>
              <a:rPr lang="fa-IR" dirty="0" smtClean="0"/>
              <a:t>غیر پروتئولیتیک</a:t>
            </a:r>
          </a:p>
          <a:p>
            <a:pPr algn="r" rtl="1"/>
            <a:r>
              <a:rPr lang="fa-IR" dirty="0" smtClean="0"/>
              <a:t>تولید توکسین </a:t>
            </a:r>
            <a:r>
              <a:rPr lang="en-US" dirty="0" smtClean="0"/>
              <a:t>C,D</a:t>
            </a:r>
            <a:r>
              <a:rPr lang="fa-IR" dirty="0" smtClean="0"/>
              <a:t> می کنند که منجر به بروز بیماری در حیوانات و پرندگان می شود. </a:t>
            </a:r>
          </a:p>
          <a:p>
            <a:pPr algn="r" rtl="1">
              <a:buNone/>
            </a:pP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pPr algn="r" rtl="1"/>
            <a:r>
              <a:rPr lang="fa-IR" dirty="0" smtClean="0"/>
              <a:t>گروه چهارم </a:t>
            </a:r>
          </a:p>
          <a:p>
            <a:pPr algn="r" rtl="1"/>
            <a:r>
              <a:rPr lang="fa-IR" dirty="0" smtClean="0"/>
              <a:t>دارای خاصیت پروتئولیتیک</a:t>
            </a:r>
          </a:p>
          <a:p>
            <a:pPr algn="r" rtl="1"/>
            <a:r>
              <a:rPr lang="fa-IR" dirty="0" smtClean="0"/>
              <a:t>توکسین </a:t>
            </a:r>
            <a:r>
              <a:rPr lang="en-US" dirty="0" smtClean="0"/>
              <a:t>G</a:t>
            </a:r>
            <a:r>
              <a:rPr lang="fa-IR" dirty="0" smtClean="0"/>
              <a:t> تولید می کنند. </a:t>
            </a:r>
          </a:p>
          <a:p>
            <a:pPr algn="r" rtl="1"/>
            <a:r>
              <a:rPr lang="fa-IR" dirty="0" smtClean="0"/>
              <a:t>در مواردیکه منجر به مرگ ناگهانی و غیر منتظره شده این نوع وجود داشته است. اما بوتولیسم در این موارد الزاما منجر به مرگ نمی شود و بیماری زایی آن در انسان هنوز مورد سوال است. </a:t>
            </a:r>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2865120"/>
        </p:xfrm>
        <a:graphic>
          <a:graphicData uri="http://schemas.openxmlformats.org/drawingml/2006/table">
            <a:tbl>
              <a:tblPr rtl="1" firstRow="1" bandRow="1">
                <a:tableStyleId>{5DA37D80-6434-44D0-A028-1B22A696006F}</a:tableStyleId>
              </a:tblPr>
              <a:tblGrid>
                <a:gridCol w="1291772"/>
                <a:gridCol w="1338942"/>
                <a:gridCol w="1404258"/>
                <a:gridCol w="1632856"/>
                <a:gridCol w="2561772"/>
              </a:tblGrid>
              <a:tr h="370840">
                <a:tc>
                  <a:txBody>
                    <a:bodyPr/>
                    <a:lstStyle/>
                    <a:p>
                      <a:pPr algn="ctr" rtl="1"/>
                      <a:r>
                        <a:rPr lang="fa-IR" dirty="0" smtClean="0"/>
                        <a:t>گروه 4</a:t>
                      </a:r>
                      <a:endParaRPr lang="fa-IR" dirty="0"/>
                    </a:p>
                  </a:txBody>
                  <a:tcPr/>
                </a:tc>
                <a:tc>
                  <a:txBody>
                    <a:bodyPr/>
                    <a:lstStyle/>
                    <a:p>
                      <a:pPr algn="ctr" rtl="1"/>
                      <a:r>
                        <a:rPr lang="fa-IR" dirty="0" smtClean="0"/>
                        <a:t>گروه 3</a:t>
                      </a:r>
                      <a:endParaRPr lang="fa-IR" dirty="0"/>
                    </a:p>
                  </a:txBody>
                  <a:tcPr/>
                </a:tc>
                <a:tc>
                  <a:txBody>
                    <a:bodyPr/>
                    <a:lstStyle/>
                    <a:p>
                      <a:pPr algn="ctr" rtl="1"/>
                      <a:r>
                        <a:rPr lang="fa-IR" dirty="0" smtClean="0"/>
                        <a:t>گروه 2</a:t>
                      </a:r>
                      <a:endParaRPr lang="fa-IR" dirty="0"/>
                    </a:p>
                  </a:txBody>
                  <a:tcPr/>
                </a:tc>
                <a:tc>
                  <a:txBody>
                    <a:bodyPr/>
                    <a:lstStyle/>
                    <a:p>
                      <a:pPr algn="ctr" rtl="1"/>
                      <a:r>
                        <a:rPr lang="fa-IR" dirty="0" smtClean="0"/>
                        <a:t>گروه 1</a:t>
                      </a:r>
                      <a:endParaRPr lang="fa-IR" dirty="0"/>
                    </a:p>
                  </a:txBody>
                  <a:tcPr/>
                </a:tc>
                <a:tc>
                  <a:txBody>
                    <a:bodyPr/>
                    <a:lstStyle/>
                    <a:p>
                      <a:pPr algn="ctr" rtl="1"/>
                      <a:r>
                        <a:rPr lang="fa-IR" dirty="0" smtClean="0"/>
                        <a:t>ویژگی</a:t>
                      </a:r>
                      <a:endParaRPr lang="fa-IR" dirty="0"/>
                    </a:p>
                  </a:txBody>
                  <a:tcPr/>
                </a:tc>
              </a:tr>
              <a:tr h="370840">
                <a:tc>
                  <a:txBody>
                    <a:bodyPr/>
                    <a:lstStyle/>
                    <a:p>
                      <a:pPr algn="ctr" rtl="1"/>
                      <a:r>
                        <a:rPr lang="en-US" dirty="0" smtClean="0"/>
                        <a:t>G</a:t>
                      </a:r>
                      <a:endParaRPr lang="fa-IR" dirty="0"/>
                    </a:p>
                  </a:txBody>
                  <a:tcPr/>
                </a:tc>
                <a:tc>
                  <a:txBody>
                    <a:bodyPr/>
                    <a:lstStyle/>
                    <a:p>
                      <a:pPr algn="ctr" rtl="1"/>
                      <a:r>
                        <a:rPr lang="en-US" dirty="0" smtClean="0"/>
                        <a:t>C,D</a:t>
                      </a:r>
                      <a:endParaRPr lang="fa-IR" dirty="0"/>
                    </a:p>
                  </a:txBody>
                  <a:tcPr/>
                </a:tc>
                <a:tc>
                  <a:txBody>
                    <a:bodyPr/>
                    <a:lstStyle/>
                    <a:p>
                      <a:pPr algn="ctr" rtl="1"/>
                      <a:r>
                        <a:rPr lang="en-US" dirty="0" smtClean="0"/>
                        <a:t>B,E,F</a:t>
                      </a:r>
                      <a:endParaRPr lang="fa-IR" dirty="0"/>
                    </a:p>
                  </a:txBody>
                  <a:tcPr/>
                </a:tc>
                <a:tc>
                  <a:txBody>
                    <a:bodyPr/>
                    <a:lstStyle/>
                    <a:p>
                      <a:pPr algn="ctr" rtl="1"/>
                      <a:r>
                        <a:rPr lang="en-US" dirty="0" smtClean="0"/>
                        <a:t>A,B,F</a:t>
                      </a:r>
                      <a:endParaRPr lang="fa-IR" dirty="0"/>
                    </a:p>
                  </a:txBody>
                  <a:tcPr/>
                </a:tc>
                <a:tc>
                  <a:txBody>
                    <a:bodyPr/>
                    <a:lstStyle/>
                    <a:p>
                      <a:pPr algn="ctr" rtl="1"/>
                      <a:r>
                        <a:rPr lang="fa-IR" dirty="0" smtClean="0"/>
                        <a:t>تولید توکسین</a:t>
                      </a:r>
                      <a:endParaRPr lang="fa-IR" dirty="0"/>
                    </a:p>
                  </a:txBody>
                  <a:tcPr/>
                </a:tc>
              </a:tr>
              <a:tr h="370840">
                <a:tc>
                  <a:txBody>
                    <a:bodyPr/>
                    <a:lstStyle/>
                    <a:p>
                      <a:pPr algn="ctr" rtl="1"/>
                      <a:r>
                        <a:rPr lang="en-US" dirty="0" smtClean="0"/>
                        <a:t>+</a:t>
                      </a:r>
                      <a:endParaRPr lang="fa-IR" dirty="0"/>
                    </a:p>
                  </a:txBody>
                  <a:tcPr/>
                </a:tc>
                <a:tc>
                  <a:txBody>
                    <a:bodyPr/>
                    <a:lstStyle/>
                    <a:p>
                      <a:pPr algn="ctr" rtl="1"/>
                      <a:r>
                        <a:rPr lang="en-US" dirty="0" smtClean="0"/>
                        <a:t>-</a:t>
                      </a:r>
                      <a:endParaRPr lang="fa-IR" dirty="0"/>
                    </a:p>
                  </a:txBody>
                  <a:tcPr/>
                </a:tc>
                <a:tc>
                  <a:txBody>
                    <a:bodyPr/>
                    <a:lstStyle/>
                    <a:p>
                      <a:pPr algn="ctr" rtl="1"/>
                      <a:r>
                        <a:rPr lang="en-US" dirty="0" smtClean="0"/>
                        <a:t>-</a:t>
                      </a:r>
                      <a:endParaRPr lang="fa-IR" dirty="0"/>
                    </a:p>
                  </a:txBody>
                  <a:tcPr/>
                </a:tc>
                <a:tc>
                  <a:txBody>
                    <a:bodyPr/>
                    <a:lstStyle/>
                    <a:p>
                      <a:pPr algn="ctr" rtl="1"/>
                      <a:r>
                        <a:rPr lang="en-US" dirty="0" smtClean="0"/>
                        <a:t>+</a:t>
                      </a:r>
                      <a:endParaRPr lang="fa-IR" dirty="0"/>
                    </a:p>
                  </a:txBody>
                  <a:tcPr/>
                </a:tc>
                <a:tc>
                  <a:txBody>
                    <a:bodyPr/>
                    <a:lstStyle/>
                    <a:p>
                      <a:pPr algn="ctr" rtl="1"/>
                      <a:r>
                        <a:rPr lang="fa-IR" dirty="0" smtClean="0"/>
                        <a:t>پروتئولیز</a:t>
                      </a:r>
                      <a:endParaRPr lang="fa-IR" dirty="0"/>
                    </a:p>
                  </a:txBody>
                  <a:tcPr/>
                </a:tc>
              </a:tr>
              <a:tr h="370840">
                <a:tc>
                  <a:txBody>
                    <a:bodyPr/>
                    <a:lstStyle/>
                    <a:p>
                      <a:pPr algn="ctr" rtl="1"/>
                      <a:r>
                        <a:rPr lang="en-US" dirty="0" smtClean="0"/>
                        <a:t>-</a:t>
                      </a:r>
                      <a:endParaRPr lang="fa-IR" dirty="0"/>
                    </a:p>
                  </a:txBody>
                  <a:tcPr/>
                </a:tc>
                <a:tc>
                  <a:txBody>
                    <a:bodyPr/>
                    <a:lstStyle/>
                    <a:p>
                      <a:pPr algn="ctr" rtl="1"/>
                      <a:r>
                        <a:rPr lang="en-US" dirty="0" smtClean="0"/>
                        <a:t>+</a:t>
                      </a:r>
                      <a:endParaRPr lang="fa-IR" dirty="0"/>
                    </a:p>
                  </a:txBody>
                  <a:tcPr/>
                </a:tc>
                <a:tc>
                  <a:txBody>
                    <a:bodyPr/>
                    <a:lstStyle/>
                    <a:p>
                      <a:pPr algn="ctr" rtl="1"/>
                      <a:r>
                        <a:rPr lang="en-US" dirty="0" smtClean="0"/>
                        <a:t>+</a:t>
                      </a:r>
                      <a:endParaRPr lang="fa-IR" dirty="0"/>
                    </a:p>
                  </a:txBody>
                  <a:tcPr/>
                </a:tc>
                <a:tc>
                  <a:txBody>
                    <a:bodyPr/>
                    <a:lstStyle/>
                    <a:p>
                      <a:pPr algn="ctr" rtl="1"/>
                      <a:r>
                        <a:rPr lang="en-US" dirty="0" smtClean="0"/>
                        <a:t>+</a:t>
                      </a:r>
                      <a:endParaRPr lang="fa-IR" dirty="0"/>
                    </a:p>
                  </a:txBody>
                  <a:tcPr/>
                </a:tc>
                <a:tc>
                  <a:txBody>
                    <a:bodyPr/>
                    <a:lstStyle/>
                    <a:p>
                      <a:pPr algn="ctr" rtl="1"/>
                      <a:r>
                        <a:rPr lang="fa-IR" dirty="0" smtClean="0"/>
                        <a:t>لیپاز</a:t>
                      </a:r>
                      <a:endParaRPr lang="fa-IR" dirty="0"/>
                    </a:p>
                  </a:txBody>
                  <a:tcPr/>
                </a:tc>
              </a:tr>
              <a:tr h="370840">
                <a:tc>
                  <a:txBody>
                    <a:bodyPr/>
                    <a:lstStyle/>
                    <a:p>
                      <a:pPr algn="ctr" rtl="1"/>
                      <a:r>
                        <a:rPr lang="en-US" dirty="0" smtClean="0"/>
                        <a:t>37</a:t>
                      </a:r>
                      <a:endParaRPr lang="fa-IR" dirty="0"/>
                    </a:p>
                  </a:txBody>
                  <a:tcPr/>
                </a:tc>
                <a:tc>
                  <a:txBody>
                    <a:bodyPr/>
                    <a:lstStyle/>
                    <a:p>
                      <a:pPr algn="ctr" rtl="1"/>
                      <a:r>
                        <a:rPr lang="en-US" dirty="0" smtClean="0"/>
                        <a:t>40</a:t>
                      </a:r>
                      <a:endParaRPr lang="fa-IR" dirty="0"/>
                    </a:p>
                  </a:txBody>
                  <a:tcPr/>
                </a:tc>
                <a:tc>
                  <a:txBody>
                    <a:bodyPr/>
                    <a:lstStyle/>
                    <a:p>
                      <a:pPr algn="ctr" rtl="1"/>
                      <a:r>
                        <a:rPr lang="en-US" dirty="0" smtClean="0"/>
                        <a:t>25-37</a:t>
                      </a:r>
                      <a:endParaRPr lang="fa-IR" dirty="0"/>
                    </a:p>
                  </a:txBody>
                  <a:tcPr/>
                </a:tc>
                <a:tc>
                  <a:txBody>
                    <a:bodyPr/>
                    <a:lstStyle/>
                    <a:p>
                      <a:pPr algn="ctr" rtl="1"/>
                      <a:r>
                        <a:rPr lang="en-US" dirty="0" smtClean="0"/>
                        <a:t>30-40</a:t>
                      </a:r>
                      <a:endParaRPr lang="fa-IR" dirty="0"/>
                    </a:p>
                  </a:txBody>
                  <a:tcPr/>
                </a:tc>
                <a:tc>
                  <a:txBody>
                    <a:bodyPr/>
                    <a:lstStyle/>
                    <a:p>
                      <a:pPr algn="ctr" rtl="1"/>
                      <a:r>
                        <a:rPr lang="fa-IR" dirty="0" smtClean="0"/>
                        <a:t>درجه حرارت مناسب رشد</a:t>
                      </a:r>
                      <a:endParaRPr lang="fa-IR" dirty="0"/>
                    </a:p>
                  </a:txBody>
                  <a:tcPr/>
                </a:tc>
              </a:tr>
              <a:tr h="370840">
                <a:tc>
                  <a:txBody>
                    <a:bodyPr/>
                    <a:lstStyle/>
                    <a:p>
                      <a:pPr algn="ctr" rtl="1"/>
                      <a:r>
                        <a:rPr lang="en-US" dirty="0" smtClean="0"/>
                        <a:t>NR</a:t>
                      </a:r>
                      <a:endParaRPr lang="fa-IR" dirty="0"/>
                    </a:p>
                  </a:txBody>
                  <a:tcPr/>
                </a:tc>
                <a:tc>
                  <a:txBody>
                    <a:bodyPr/>
                    <a:lstStyle/>
                    <a:p>
                      <a:pPr algn="ctr" rtl="1"/>
                      <a:r>
                        <a:rPr lang="en-US" dirty="0" smtClean="0"/>
                        <a:t>15</a:t>
                      </a:r>
                      <a:endParaRPr lang="fa-IR" dirty="0"/>
                    </a:p>
                  </a:txBody>
                  <a:tcPr/>
                </a:tc>
                <a:tc>
                  <a:txBody>
                    <a:bodyPr/>
                    <a:lstStyle/>
                    <a:p>
                      <a:pPr algn="ctr" rtl="1"/>
                      <a:r>
                        <a:rPr lang="en-US" dirty="0" smtClean="0"/>
                        <a:t>3</a:t>
                      </a:r>
                      <a:endParaRPr lang="fa-IR" dirty="0"/>
                    </a:p>
                  </a:txBody>
                  <a:tcPr/>
                </a:tc>
                <a:tc>
                  <a:txBody>
                    <a:bodyPr/>
                    <a:lstStyle/>
                    <a:p>
                      <a:pPr algn="ctr" rtl="1"/>
                      <a:r>
                        <a:rPr lang="en-US" dirty="0" smtClean="0"/>
                        <a:t>10-12</a:t>
                      </a:r>
                      <a:endParaRPr lang="fa-IR" dirty="0"/>
                    </a:p>
                  </a:txBody>
                  <a:tcPr/>
                </a:tc>
                <a:tc>
                  <a:txBody>
                    <a:bodyPr/>
                    <a:lstStyle/>
                    <a:p>
                      <a:pPr algn="ctr" rtl="1"/>
                      <a:r>
                        <a:rPr lang="fa-IR" dirty="0" smtClean="0"/>
                        <a:t>حداقل حرارت رشد</a:t>
                      </a:r>
                      <a:endParaRPr lang="fa-IR"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t>متوسط</a:t>
                      </a:r>
                    </a:p>
                    <a:p>
                      <a:pPr algn="ctr" rtl="1"/>
                      <a:endParaRPr lang="fa-IR" dirty="0" smtClean="0"/>
                    </a:p>
                  </a:txBody>
                  <a:tcPr/>
                </a:tc>
                <a:tc>
                  <a:txBody>
                    <a:bodyPr/>
                    <a:lstStyle/>
                    <a:p>
                      <a:pPr algn="ctr" rtl="1"/>
                      <a:r>
                        <a:rPr lang="fa-IR" dirty="0" smtClean="0"/>
                        <a:t>متوسط</a:t>
                      </a:r>
                      <a:endParaRPr lang="fa-IR" dirty="0"/>
                    </a:p>
                  </a:txBody>
                  <a:tcPr/>
                </a:tc>
                <a:tc>
                  <a:txBody>
                    <a:bodyPr/>
                    <a:lstStyle/>
                    <a:p>
                      <a:pPr algn="ctr" rtl="1"/>
                      <a:r>
                        <a:rPr lang="fa-IR" dirty="0" smtClean="0"/>
                        <a:t>کم</a:t>
                      </a:r>
                      <a:endParaRPr lang="fa-IR" dirty="0"/>
                    </a:p>
                  </a:txBody>
                  <a:tcPr/>
                </a:tc>
                <a:tc>
                  <a:txBody>
                    <a:bodyPr/>
                    <a:lstStyle/>
                    <a:p>
                      <a:pPr algn="ctr" rtl="1"/>
                      <a:r>
                        <a:rPr lang="fa-IR" dirty="0" smtClean="0"/>
                        <a:t>بالا</a:t>
                      </a:r>
                      <a:endParaRPr lang="fa-IR" dirty="0"/>
                    </a:p>
                  </a:txBody>
                  <a:tcPr/>
                </a:tc>
                <a:tc>
                  <a:txBody>
                    <a:bodyPr/>
                    <a:lstStyle/>
                    <a:p>
                      <a:pPr algn="ctr" rtl="1"/>
                      <a:r>
                        <a:rPr lang="fa-IR" dirty="0" smtClean="0"/>
                        <a:t>اسپور مقاوم به حرارت</a:t>
                      </a:r>
                      <a:endParaRPr lang="fa-IR" dirty="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pPr algn="r" rtl="1"/>
            <a:r>
              <a:rPr lang="fa-IR" dirty="0" smtClean="0"/>
              <a:t>گونه های کلستریدیوم بوتولینیوم قادر به تولید هفت نوع توکسین (</a:t>
            </a:r>
            <a:r>
              <a:rPr lang="en-US" dirty="0" smtClean="0"/>
              <a:t>A,B,C,D,E,F,G</a:t>
            </a:r>
            <a:r>
              <a:rPr lang="fa-IR" dirty="0" smtClean="0"/>
              <a:t>) می باشند. که برخی در انسان و برخی در حیوانات قادر به تولید بیماری می باشند.  </a:t>
            </a:r>
          </a:p>
          <a:p>
            <a:pPr algn="r" rtl="1">
              <a:buNone/>
            </a:pPr>
            <a:endParaRPr lang="fa-IR" dirty="0" smtClean="0"/>
          </a:p>
          <a:p>
            <a:pPr algn="r" rtl="1"/>
            <a:r>
              <a:rPr lang="fa-IR" dirty="0" smtClean="0"/>
              <a:t>در انسان عوامل اصلی بوتولیسم، توکسین های </a:t>
            </a:r>
            <a:r>
              <a:rPr lang="en-US" dirty="0" smtClean="0"/>
              <a:t>A,B,E</a:t>
            </a:r>
            <a:r>
              <a:rPr lang="fa-IR" dirty="0" smtClean="0"/>
              <a:t> می باشد. </a:t>
            </a:r>
          </a:p>
          <a:p>
            <a:pPr algn="r" rtl="1">
              <a:buNone/>
            </a:pPr>
            <a:endParaRPr lang="fa-IR" dirty="0" smtClean="0"/>
          </a:p>
          <a:p>
            <a:pPr algn="r" rtl="1"/>
            <a:r>
              <a:rPr lang="fa-IR" dirty="0" smtClean="0"/>
              <a:t>نوع </a:t>
            </a:r>
            <a:r>
              <a:rPr lang="en-US" dirty="0" smtClean="0"/>
              <a:t>A</a:t>
            </a:r>
            <a:r>
              <a:rPr lang="fa-IR" dirty="0" smtClean="0"/>
              <a:t> از دو نوع دیگر قوی تر است.(0/1 میکروگرم از آن یک انسان و یا 30 هزار موش را میکشد) </a:t>
            </a:r>
          </a:p>
          <a:p>
            <a:pPr algn="r" rtl="1">
              <a:buNone/>
            </a:pPr>
            <a:endParaRPr lang="fa-IR" dirty="0" smtClean="0"/>
          </a:p>
          <a:p>
            <a:pPr algn="r" rtl="1"/>
            <a:r>
              <a:rPr lang="fa-IR" dirty="0" smtClean="0"/>
              <a:t>سموم </a:t>
            </a:r>
            <a:r>
              <a:rPr lang="en-US" dirty="0" smtClean="0"/>
              <a:t>C,D</a:t>
            </a:r>
            <a:r>
              <a:rPr lang="fa-IR" dirty="0" smtClean="0"/>
              <a:t> در بوتولیسم حیوانات نقش دارند. </a:t>
            </a:r>
          </a:p>
          <a:p>
            <a:pPr algn="r" rtl="1"/>
            <a:r>
              <a:rPr lang="fa-IR" dirty="0" smtClean="0"/>
              <a:t>توکسین های </a:t>
            </a:r>
            <a:r>
              <a:rPr lang="en-US" dirty="0" smtClean="0"/>
              <a:t>G,F</a:t>
            </a:r>
            <a:r>
              <a:rPr lang="fa-IR" dirty="0" smtClean="0"/>
              <a:t> در انسان هم ایجاد بوتولیسم میکند. </a:t>
            </a: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pPr algn="r" rtl="1"/>
            <a:r>
              <a:rPr lang="fa-IR" dirty="0" smtClean="0"/>
              <a:t>حداقل </a:t>
            </a:r>
            <a:r>
              <a:rPr lang="en-US" dirty="0" smtClean="0"/>
              <a:t>PH</a:t>
            </a:r>
            <a:r>
              <a:rPr lang="fa-IR" dirty="0" smtClean="0"/>
              <a:t> برای رشد کلستریدیوم بوتولینیوم 4/6 است. باکتری های گروه دوم در برابر اسید تحمل کمتری دارند و حداقل </a:t>
            </a:r>
            <a:r>
              <a:rPr lang="en-US" dirty="0" smtClean="0"/>
              <a:t>PH</a:t>
            </a:r>
            <a:r>
              <a:rPr lang="fa-IR" dirty="0" smtClean="0"/>
              <a:t> که در آن رشد می کنند 5 است.  </a:t>
            </a:r>
          </a:p>
          <a:p>
            <a:pPr algn="r" rtl="1"/>
            <a:endParaRPr lang="fa-IR" dirty="0" smtClean="0"/>
          </a:p>
          <a:p>
            <a:pPr algn="r" rtl="1">
              <a:buNone/>
            </a:pPr>
            <a:endParaRPr lang="fa-IR" dirty="0" smtClean="0"/>
          </a:p>
          <a:p>
            <a:pPr algn="r" rtl="1"/>
            <a:r>
              <a:rPr lang="fa-IR" dirty="0" smtClean="0"/>
              <a:t>گاهی رشد کپک و مخمر در یک ماده غذایی با افزایش </a:t>
            </a:r>
            <a:r>
              <a:rPr lang="en-US" dirty="0" smtClean="0"/>
              <a:t>PH</a:t>
            </a:r>
            <a:r>
              <a:rPr lang="fa-IR" dirty="0" smtClean="0"/>
              <a:t> آن ماده غذایی شرایط را برای رشد باکتری بوتولینیوم آماده می کند. </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متداولترین باکتریهایی که مسمومیت غذایی ایجاد می کنند: سالمونلا، کلستریدیوم بوتولینوم، کلستریدیوم پرفرنژنس، استافیلوکوك طلائی ، ایی کولاي ، شیگلا، یرسینیا و باسیلوس سرئوس</a:t>
            </a:r>
            <a:endParaRPr lang="fa-I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نمک یکی از مهمترین عواملی است که رشد کلستریدیوم بوتولینیوم را کنترل می کند. </a:t>
            </a:r>
          </a:p>
          <a:p>
            <a:pPr algn="r" rtl="1"/>
            <a:r>
              <a:rPr lang="fa-IR" dirty="0" smtClean="0"/>
              <a:t>غلظت 8% نمک از رشد باکتری جلوگیری می کند و تولید توکسین را کاهش می دهد. </a:t>
            </a:r>
          </a:p>
          <a:p>
            <a:pPr algn="r" rtl="1"/>
            <a:r>
              <a:rPr lang="fa-IR" dirty="0" smtClean="0"/>
              <a:t>در فراورده های گوشتی و پنیر ها استفاده از نیترات سدیم و فسفات سدیم می تواند تولید توکسین و رشد باکتری را کاهش دهد. </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r" rtl="1"/>
            <a:r>
              <a:rPr lang="fa-IR" dirty="0" smtClean="0"/>
              <a:t>استفاده از نیترات در فراورده های گوشتی باعث مهار رشد کلستریدیوم بوتولینیوم می شود. </a:t>
            </a:r>
          </a:p>
          <a:p>
            <a:pPr algn="r" rtl="1"/>
            <a:r>
              <a:rPr lang="fa-IR" dirty="0" smtClean="0"/>
              <a:t>نیترات فعالیت ضد میکروبی کمی دارد اما زمانیکه  به نیتریت تبدیل شود خاصیت ضد میکروبی دارد.</a:t>
            </a:r>
          </a:p>
          <a:p>
            <a:pPr algn="r" rtl="1"/>
            <a:endParaRPr lang="fa-IR" dirty="0" smtClean="0"/>
          </a:p>
          <a:p>
            <a:pPr algn="r" rtl="1">
              <a:buNone/>
            </a:pPr>
            <a:endParaRPr lang="fa-IR" dirty="0" smtClean="0"/>
          </a:p>
          <a:p>
            <a:pPr algn="r" rtl="1"/>
            <a:r>
              <a:rPr lang="fa-IR" dirty="0" smtClean="0"/>
              <a:t>سایر افزودنی هایی که می توانند بر علیه این باکتری فعال باشند عبارتند از: سوربات، پارابن، نایسین، ترکیبات فنولی، آنتی اکسیدان، پلی فسفات، اسکوربات، </a:t>
            </a:r>
            <a:r>
              <a:rPr lang="en-US" dirty="0" smtClean="0"/>
              <a:t>EDTA</a:t>
            </a:r>
            <a:r>
              <a:rPr lang="fa-IR" dirty="0" smtClean="0"/>
              <a:t> وفومارات و لاکتات.   </a:t>
            </a: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باکتری های اسید لاکتیک شامل لاکتوباسیلوس ها در فراورده های گوشتی می توانند با کاهش </a:t>
            </a:r>
            <a:r>
              <a:rPr lang="en-US" dirty="0" smtClean="0"/>
              <a:t>PH</a:t>
            </a:r>
            <a:r>
              <a:rPr lang="fa-IR" dirty="0" smtClean="0"/>
              <a:t> و نیز تولید باکتریوسین ها از رشد باکتری ممانعت به عمل آورند.  </a:t>
            </a:r>
          </a:p>
          <a:p>
            <a:pPr algn="r" rtl="1"/>
            <a:endParaRPr lang="fa-IR" dirty="0" smtClean="0"/>
          </a:p>
          <a:p>
            <a:pPr algn="r" rtl="1"/>
            <a:r>
              <a:rPr lang="fa-IR" dirty="0" smtClean="0"/>
              <a:t>استفاده از دود طبیعی در فراوری ماهی بطور قابل توجهی بر علیه این باکتری موثر است ولی در گوشت اثر مهارکنندگی قابل توجهی ندارد</a:t>
            </a:r>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algn="r" rtl="1"/>
            <a:r>
              <a:rPr lang="fa-IR" dirty="0" smtClean="0"/>
              <a:t>ترکیب ماده غذایی بر تولید توکسین موثر است به طوریکه تولید توکسین در سبزیجات بیشتر از میوه جات است زیرا </a:t>
            </a:r>
            <a:r>
              <a:rPr lang="en-US" dirty="0" smtClean="0"/>
              <a:t>PH</a:t>
            </a:r>
            <a:r>
              <a:rPr lang="fa-IR" dirty="0" smtClean="0"/>
              <a:t> میوه جات اسیدی تر است.</a:t>
            </a:r>
          </a:p>
          <a:p>
            <a:pPr algn="r" rtl="1">
              <a:buNone/>
            </a:pPr>
            <a:endParaRPr lang="fa-IR" dirty="0" smtClean="0"/>
          </a:p>
          <a:p>
            <a:pPr algn="r" rtl="1"/>
            <a:r>
              <a:rPr lang="fa-IR" dirty="0" smtClean="0"/>
              <a:t> در کنسرو ذرت تولید توکسین بیشتر از کنسرو نخود فرنگی و در نخود فرنگی بیشتر از لوبیا سبز و اسفناج است.  </a:t>
            </a:r>
          </a:p>
          <a:p>
            <a:pPr algn="r" rtl="1">
              <a:buNone/>
            </a:pPr>
            <a:endParaRPr lang="fa-IR" dirty="0" smtClean="0"/>
          </a:p>
          <a:p>
            <a:pPr algn="r" rtl="1"/>
            <a:r>
              <a:rPr lang="fa-IR" dirty="0" smtClean="0"/>
              <a:t>برای رشد و تولید توکسین توسط گروه پروتئولیتیک به کربوهیدرات نیازی نیست ولی برای گروه غیر پروتئولیتیک وجود کربوهیدرات لازم است. </a:t>
            </a:r>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جایگاه باکتری</a:t>
            </a:r>
            <a:endParaRPr lang="fa-IR" dirty="0"/>
          </a:p>
        </p:txBody>
      </p:sp>
      <p:sp>
        <p:nvSpPr>
          <p:cNvPr id="3" name="Content Placeholder 2"/>
          <p:cNvSpPr>
            <a:spLocks noGrp="1"/>
          </p:cNvSpPr>
          <p:nvPr>
            <p:ph idx="1"/>
          </p:nvPr>
        </p:nvSpPr>
        <p:spPr/>
        <p:txBody>
          <a:bodyPr/>
          <a:lstStyle/>
          <a:p>
            <a:pPr algn="r" rtl="1"/>
            <a:r>
              <a:rPr lang="fa-IR" dirty="0" smtClean="0"/>
              <a:t>به طور گسترده ای در خاک وجود دارد </a:t>
            </a:r>
          </a:p>
          <a:p>
            <a:pPr algn="r" rtl="1"/>
            <a:r>
              <a:rPr lang="fa-IR" dirty="0" smtClean="0"/>
              <a:t>برخی انواع می توانند در آب دریا و موجودات دریایی وجود داشته باشند. انواع پروتئولیتیک در منابع آبی بیشتر وجود دارند تا خاک </a:t>
            </a:r>
          </a:p>
          <a:p>
            <a:pPr algn="r" rtl="1"/>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r" rtl="1"/>
            <a:r>
              <a:rPr lang="fa-IR" b="1" dirty="0" smtClean="0"/>
              <a:t>انواع بوتولیسم </a:t>
            </a:r>
          </a:p>
          <a:p>
            <a:pPr algn="r" rtl="1">
              <a:buNone/>
            </a:pPr>
            <a:endParaRPr lang="fa-IR" dirty="0" smtClean="0"/>
          </a:p>
          <a:p>
            <a:pPr algn="r" rtl="1"/>
            <a:r>
              <a:rPr lang="fa-IR" dirty="0" smtClean="0"/>
              <a:t>بوتولیسم نوزادان </a:t>
            </a:r>
          </a:p>
          <a:p>
            <a:pPr algn="r" rtl="1"/>
            <a:r>
              <a:rPr lang="fa-IR" dirty="0" smtClean="0"/>
              <a:t>بوتولیسم زخم </a:t>
            </a:r>
          </a:p>
          <a:p>
            <a:pPr algn="r" rtl="1"/>
            <a:r>
              <a:rPr lang="fa-IR" dirty="0" smtClean="0"/>
              <a:t>بوتولیسم عفونی بزرگسالان  </a:t>
            </a:r>
          </a:p>
          <a:p>
            <a:pPr algn="r" rtl="1"/>
            <a:r>
              <a:rPr lang="fa-IR" dirty="0" smtClean="0"/>
              <a:t>بوتولیسم غذایی</a:t>
            </a:r>
          </a:p>
          <a:p>
            <a:pPr algn="r" rtl="1"/>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بوتولیسم نوزادان</a:t>
            </a:r>
            <a:endParaRPr lang="fa-IR" dirty="0"/>
          </a:p>
        </p:txBody>
      </p:sp>
      <p:sp>
        <p:nvSpPr>
          <p:cNvPr id="3" name="Content Placeholder 2"/>
          <p:cNvSpPr>
            <a:spLocks noGrp="1"/>
          </p:cNvSpPr>
          <p:nvPr>
            <p:ph idx="1"/>
          </p:nvPr>
        </p:nvSpPr>
        <p:spPr/>
        <p:txBody>
          <a:bodyPr/>
          <a:lstStyle/>
          <a:p>
            <a:pPr algn="r" rtl="1"/>
            <a:r>
              <a:rPr lang="fa-IR" dirty="0" smtClean="0"/>
              <a:t>اولین بار در سال 1976 توصیف شد. </a:t>
            </a:r>
          </a:p>
          <a:p>
            <a:pPr algn="r" rtl="1"/>
            <a:r>
              <a:rPr lang="fa-IR" dirty="0" smtClean="0"/>
              <a:t>در کودکان زیر یکسال بروز میکند. </a:t>
            </a:r>
          </a:p>
          <a:p>
            <a:pPr algn="r" rtl="1"/>
            <a:r>
              <a:rPr lang="fa-IR" dirty="0" smtClean="0"/>
              <a:t>توسط مصرف اسپور کلستریدیوم بوتولینیوم، در روده نوزاد به دلیل اسیدیته کم آن و نبود فلور میکروبی کامل، رشد میکند و تشکیل کلنی می دهد و تولید سم می کند و این سم با ورود به خون منجر به فلج عضلانی نوزاد می شود. </a:t>
            </a: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بوتولیسم زخم </a:t>
            </a:r>
            <a:endParaRPr lang="fa-IR" dirty="0"/>
          </a:p>
        </p:txBody>
      </p:sp>
      <p:sp>
        <p:nvSpPr>
          <p:cNvPr id="3" name="Content Placeholder 2"/>
          <p:cNvSpPr>
            <a:spLocks noGrp="1"/>
          </p:cNvSpPr>
          <p:nvPr>
            <p:ph idx="1"/>
          </p:nvPr>
        </p:nvSpPr>
        <p:spPr/>
        <p:txBody>
          <a:bodyPr/>
          <a:lstStyle/>
          <a:p>
            <a:pPr algn="r" rtl="1"/>
            <a:r>
              <a:rPr lang="fa-IR" dirty="0" smtClean="0"/>
              <a:t>اولین بار در سال 1951 گزارش شد. </a:t>
            </a:r>
          </a:p>
          <a:p>
            <a:pPr algn="r" rtl="1"/>
            <a:r>
              <a:rPr lang="fa-IR" dirty="0" smtClean="0"/>
              <a:t>باکتری از طریق زخم یا جراحتی در بدن می تواند وارد بدن شود و تولید توکسین کند</a:t>
            </a:r>
            <a:endParaRPr lang="fa-I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بوتولیسم عفونی بزرگسالان</a:t>
            </a:r>
            <a:endParaRPr lang="fa-IR" dirty="0"/>
          </a:p>
        </p:txBody>
      </p:sp>
      <p:sp>
        <p:nvSpPr>
          <p:cNvPr id="3" name="Content Placeholder 2"/>
          <p:cNvSpPr>
            <a:spLocks noGrp="1"/>
          </p:cNvSpPr>
          <p:nvPr>
            <p:ph idx="1"/>
          </p:nvPr>
        </p:nvSpPr>
        <p:spPr/>
        <p:txBody>
          <a:bodyPr/>
          <a:lstStyle/>
          <a:p>
            <a:pPr algn="r" rtl="1"/>
            <a:r>
              <a:rPr lang="fa-IR" dirty="0" smtClean="0"/>
              <a:t>در شرایطی که فلور طبیعی روده با آنتی بیوتیک تراپی از بین برود با ورود باکتری در بدن و ایجاد کلنی و تولید توکسین می تواند منجر به بوتولیسم شود. </a:t>
            </a:r>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بوتولیسم غذایی</a:t>
            </a:r>
            <a:endParaRPr lang="fa-IR" dirty="0"/>
          </a:p>
        </p:txBody>
      </p:sp>
      <p:sp>
        <p:nvSpPr>
          <p:cNvPr id="3" name="Content Placeholder 2"/>
          <p:cNvSpPr>
            <a:spLocks noGrp="1"/>
          </p:cNvSpPr>
          <p:nvPr>
            <p:ph idx="1"/>
          </p:nvPr>
        </p:nvSpPr>
        <p:spPr/>
        <p:txBody>
          <a:bodyPr/>
          <a:lstStyle/>
          <a:p>
            <a:pPr algn="r" rtl="1"/>
            <a:r>
              <a:rPr lang="fa-IR" dirty="0" smtClean="0"/>
              <a:t>در اثر ورود توکسین باکتری به بدن از طریق غذای آلوده ایجاد می شود. </a:t>
            </a:r>
          </a:p>
          <a:p>
            <a:pPr algn="r" rtl="1"/>
            <a:r>
              <a:rPr lang="fa-IR" dirty="0" smtClean="0"/>
              <a:t>در نتیجه خوردن هر غذایی که پاتوژن اجازه رشد تا مرحله نهایی بیابد و تولید توکسین کند و یا هر غذایی که اجازه جوانه زدن اسپورها و تولید توکسین را بدهد می تواند منجر به بوتولیسم شود. </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سالمونلا</a:t>
            </a:r>
            <a:endParaRPr lang="fa-IR" dirty="0"/>
          </a:p>
        </p:txBody>
      </p:sp>
      <p:sp>
        <p:nvSpPr>
          <p:cNvPr id="3" name="Content Placeholder 2"/>
          <p:cNvSpPr>
            <a:spLocks noGrp="1"/>
          </p:cNvSpPr>
          <p:nvPr>
            <p:ph idx="1"/>
          </p:nvPr>
        </p:nvSpPr>
        <p:spPr/>
        <p:txBody>
          <a:bodyPr>
            <a:normAutofit/>
          </a:bodyPr>
          <a:lstStyle/>
          <a:p>
            <a:pPr algn="r" rtl="1"/>
            <a:r>
              <a:rPr lang="fa-IR" dirty="0" smtClean="0"/>
              <a:t>گرم منفی </a:t>
            </a:r>
          </a:p>
          <a:p>
            <a:pPr algn="r" rtl="1"/>
            <a:r>
              <a:rPr lang="fa-IR" dirty="0" smtClean="0"/>
              <a:t>میله ای شکل </a:t>
            </a:r>
          </a:p>
          <a:p>
            <a:pPr algn="r" rtl="1"/>
            <a:r>
              <a:rPr lang="fa-IR" dirty="0" smtClean="0"/>
              <a:t>فاقد اسپور </a:t>
            </a:r>
          </a:p>
          <a:p>
            <a:pPr algn="r" rtl="1"/>
            <a:r>
              <a:rPr lang="fa-IR" dirty="0" smtClean="0"/>
              <a:t>هوازی و بی هوازی اختیاری </a:t>
            </a:r>
          </a:p>
          <a:p>
            <a:pPr algn="r" rtl="1"/>
            <a:r>
              <a:rPr lang="fa-IR" dirty="0" smtClean="0"/>
              <a:t>قادر به تخمیر قندهای ساده به جز لاکتوز و ساکارز </a:t>
            </a:r>
          </a:p>
          <a:p>
            <a:pPr algn="r" rtl="1">
              <a:buNone/>
            </a:pPr>
            <a:endParaRPr lang="fa-IR" dirty="0" smtClean="0"/>
          </a:p>
          <a:p>
            <a:pPr algn="r" rtl="1"/>
            <a:endParaRPr lang="fa-I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توکسین این باکتری یکی از سموم قوی طبیعی است به طوری که یک گرم از آن قادر به کشتن صد میلیون انسان است. </a:t>
            </a:r>
          </a:p>
          <a:p>
            <a:pPr algn="r" rtl="1"/>
            <a:r>
              <a:rPr lang="fa-IR" dirty="0" smtClean="0"/>
              <a:t>دوز کشنده آن 0/1 -2 میکروگرم در غذا </a:t>
            </a:r>
          </a:p>
          <a:p>
            <a:pPr algn="r" rtl="1"/>
            <a:r>
              <a:rPr lang="fa-IR" dirty="0" smtClean="0"/>
              <a:t>توکسین این باکتری یک نوروتوکسین است و عمدتا اعصاب کولینرژیک سیستم اعصاب محیطی را تحت تاثیر قرار می دهد. </a:t>
            </a:r>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توکسین با اتصال به انتهای اعصاب عضلانی از آزاد شدن استیل کولین جلوگیری کرده و باعث فلج در عضلات می شود. </a:t>
            </a:r>
          </a:p>
          <a:p>
            <a:pPr algn="r" rtl="1"/>
            <a:r>
              <a:rPr lang="fa-IR" dirty="0" smtClean="0"/>
              <a:t>توکسین بوتولیسم مولکولی بزرگ و پروتئینی است و نسبت به اسید معده مقاوم است. اما نسبت به حرارت حساس است و در حرارت 80 درجه به مدت 10 دقیقه و در حرارت جوش در چند دقیقه غیر فعال می شود. </a:t>
            </a:r>
            <a:endParaRPr lang="fa-I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دوره کمون مسمومیت از 8 ساعت تا 8 روز متغیر است ولی معمولا 12- 48 ساعت پس از مصرف غذای آلوده ظاهر می شود. </a:t>
            </a:r>
            <a:endParaRPr lang="fa-I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علایم ابتدایی شامل استفراغ، یبوست،احتباس ادرار و سردرد </a:t>
            </a:r>
          </a:p>
          <a:p>
            <a:pPr algn="r" rtl="1"/>
            <a:r>
              <a:rPr lang="fa-IR" dirty="0" smtClean="0"/>
              <a:t>نشانه های نهایی شامل دوبینی، سختی در بلع، اشکال در صحبت کردن، خشک شدن دهان و در نهایت خفگی یا ایست قلبی </a:t>
            </a:r>
          </a:p>
          <a:p>
            <a:pPr algn="r" rtl="1"/>
            <a:r>
              <a:rPr lang="fa-IR" dirty="0" smtClean="0"/>
              <a:t>بیمار تا هنگام مرگ هوشیار است </a:t>
            </a:r>
          </a:p>
          <a:p>
            <a:pPr algn="r" rtl="1"/>
            <a:r>
              <a:rPr lang="fa-IR" dirty="0" smtClean="0"/>
              <a:t>بیمارانی که زنده می مانند ممکن است 8 ماه روند بهبودی کامل آن ها طول بکشد. </a:t>
            </a:r>
            <a:endParaRPr lang="fa-I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ارتباط باکتری با غذا </a:t>
            </a:r>
            <a:endParaRPr lang="fa-IR" dirty="0"/>
          </a:p>
        </p:txBody>
      </p:sp>
      <p:sp>
        <p:nvSpPr>
          <p:cNvPr id="3" name="Content Placeholder 2"/>
          <p:cNvSpPr>
            <a:spLocks noGrp="1"/>
          </p:cNvSpPr>
          <p:nvPr>
            <p:ph idx="1"/>
          </p:nvPr>
        </p:nvSpPr>
        <p:spPr/>
        <p:txBody>
          <a:bodyPr/>
          <a:lstStyle/>
          <a:p>
            <a:pPr algn="r" rtl="1"/>
            <a:r>
              <a:rPr lang="fa-IR" dirty="0" smtClean="0"/>
              <a:t>گیاهان به دلیل مواجه با خاک احتمال آلودگی بیشتری دارند. سبزیجات به ویژه سبزیجات ریشه ای احتمال آلودگی بیشتری دارند. خطر بوتولیسم بیشتر در اثر مصرف سبزیجات کنسرو شده که فرایند حرارتی آنها جهت ازبین بردن اسپورهای موجود در غذا کامل نبوده وجود دارد.  </a:t>
            </a:r>
          </a:p>
          <a:p>
            <a:pPr algn="r" rtl="1"/>
            <a:r>
              <a:rPr lang="fa-IR" dirty="0" smtClean="0"/>
              <a:t>کنسرو های خانگی از مهمترین علل بروز بوتولیسم هستند. </a:t>
            </a:r>
          </a:p>
          <a:p>
            <a:pPr algn="r" rtl="1"/>
            <a:r>
              <a:rPr lang="fa-IR" dirty="0" smtClean="0"/>
              <a:t>کنسرو های کم اسید از نظر قدرت تولید توکسین خطر بیشتری دارند. </a:t>
            </a:r>
            <a:endParaRPr lang="fa-I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باکتری کلستریدیوم بوتولینیوم بویژه نوع </a:t>
            </a:r>
            <a:r>
              <a:rPr lang="en-US" dirty="0" smtClean="0"/>
              <a:t>E</a:t>
            </a:r>
            <a:r>
              <a:rPr lang="fa-IR" dirty="0" smtClean="0"/>
              <a:t> بطور طبیعی در دستگاه گوارش ماهی وجود دارد و مصرف محصولات نپخته ماهی ممکن است منجر به بروز بیماری شود. </a:t>
            </a:r>
          </a:p>
          <a:p>
            <a:pPr algn="r" rtl="1"/>
            <a:r>
              <a:rPr lang="fa-IR" dirty="0" smtClean="0"/>
              <a:t>در ماهی های دودی که بدون گرم کردن مصرف می شوند باید حداقل غلظت نمک 3% باشد و درجه حرارت حین دودی کردن کمتر از 63 درجه نباشد و فراورده در دمای کمتر از 4 درجه نگهداری شود. </a:t>
            </a:r>
            <a:endParaRPr lang="fa-I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غذاهایی مثل سالاد الویه و سیب زمینی که در حرارت نامناسب و نیز در شرایط بی هوازی مانند بسته بندی تحت خلاء و پوشاندن بافویل تهیه می شوند احتمال آلودگی را دارند. </a:t>
            </a:r>
          </a:p>
          <a:p>
            <a:pPr algn="r" rtl="1"/>
            <a:r>
              <a:rPr lang="fa-IR" dirty="0" smtClean="0"/>
              <a:t>سبزیجاتی مانند قارچ که به صورت خام مصرف می شوند و در درجه حرارت نامناسب و بسته بندی های تحت خلا نگه داری می شوند ممکن است رشد باکتری را تقویت کنند. </a:t>
            </a:r>
            <a:endParaRPr lang="fa-I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در برخی از نمونه های عسل تعداد نسبتا زیادی اسپور باکتری گزارش شده است و در چندین مورد بوتولیسم کودکان در اثر مصرف عسل گزارش شده است.</a:t>
            </a:r>
            <a:endParaRPr lang="fa-I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پیشگیری و کنترل </a:t>
            </a:r>
            <a:endParaRPr lang="fa-IR" dirty="0"/>
          </a:p>
        </p:txBody>
      </p:sp>
      <p:sp>
        <p:nvSpPr>
          <p:cNvPr id="3" name="Content Placeholder 2"/>
          <p:cNvSpPr>
            <a:spLocks noGrp="1"/>
          </p:cNvSpPr>
          <p:nvPr>
            <p:ph idx="1"/>
          </p:nvPr>
        </p:nvSpPr>
        <p:spPr/>
        <p:txBody>
          <a:bodyPr/>
          <a:lstStyle/>
          <a:p>
            <a:pPr algn="r" rtl="1"/>
            <a:r>
              <a:rPr lang="fa-IR" dirty="0" smtClean="0"/>
              <a:t>فرایند حرارتی مناسب </a:t>
            </a:r>
          </a:p>
          <a:p>
            <a:pPr algn="r" rtl="1"/>
            <a:r>
              <a:rPr lang="fa-IR" dirty="0" smtClean="0"/>
              <a:t>اضافه کرن نیتریت و نمک به محصولات گوشتی </a:t>
            </a:r>
          </a:p>
          <a:p>
            <a:pPr algn="r" rtl="1"/>
            <a:r>
              <a:rPr lang="fa-IR" dirty="0" smtClean="0"/>
              <a:t>شستشوی کامل میوه و سبزی </a:t>
            </a:r>
          </a:p>
          <a:p>
            <a:pPr algn="r" rtl="1"/>
            <a:r>
              <a:rPr lang="fa-IR" dirty="0" smtClean="0"/>
              <a:t>جوشاندن 10 دقیقه ای کنسرو ها قبل از مصرف</a:t>
            </a:r>
            <a:endParaRPr lang="fa-I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smtClean="0"/>
              <a:t>D Value</a:t>
            </a:r>
            <a:r>
              <a:rPr lang="fa-IR" dirty="0" smtClean="0"/>
              <a:t> : زمان در یک دمای خاص که باعث کاهش یک سیکل لگاریتمی در تعداد سلول های زنده می گردد  </a:t>
            </a:r>
          </a:p>
          <a:p>
            <a:pPr algn="r" rtl="1"/>
            <a:endParaRPr lang="fa-IR" dirty="0" smtClean="0"/>
          </a:p>
          <a:p>
            <a:pPr algn="r" rtl="1"/>
            <a:r>
              <a:rPr lang="fa-IR" dirty="0" smtClean="0"/>
              <a:t>فرایند </a:t>
            </a:r>
            <a:r>
              <a:rPr lang="en-US" dirty="0" smtClean="0"/>
              <a:t>D</a:t>
            </a:r>
            <a:r>
              <a:rPr lang="fa-IR" dirty="0" smtClean="0"/>
              <a:t>12</a:t>
            </a:r>
            <a:r>
              <a:rPr lang="en-US" dirty="0" smtClean="0"/>
              <a:t> </a:t>
            </a:r>
            <a:r>
              <a:rPr lang="fa-IR" dirty="0" smtClean="0"/>
              <a:t>: فرایندی متشکل از دما و زمان که اسپورهای کلستریدیوم بوتولینیوم را 12 سیکل لگاریتمی کاهش خواهد داد   </a:t>
            </a:r>
          </a:p>
          <a:p>
            <a:pPr algn="r" rtl="1"/>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مزوفیل (5-47 درجه قادر به رشد) (در دمای 25-43 سریع ترین رشد) (مناسب ترین درجه: 37) </a:t>
            </a:r>
          </a:p>
          <a:p>
            <a:pPr algn="r" rtl="1"/>
            <a:r>
              <a:rPr lang="fa-IR" dirty="0" smtClean="0"/>
              <a:t>در دمای یخچال (4-10) نیز قادر به رشد هست </a:t>
            </a:r>
          </a:p>
          <a:p>
            <a:pPr algn="r" rtl="1"/>
            <a:r>
              <a:rPr lang="fa-IR" dirty="0" smtClean="0"/>
              <a:t>حساس در مقابل حرارت پاستوریزاسیون </a:t>
            </a:r>
          </a:p>
          <a:p>
            <a:pPr algn="r" rtl="1"/>
            <a:r>
              <a:rPr lang="fa-IR" dirty="0" smtClean="0"/>
              <a:t>گاهی در دمای زیر صفر درجه قادر به ادامه حیات می باشد </a:t>
            </a:r>
          </a:p>
          <a:p>
            <a:pPr algn="r" rtl="1"/>
            <a:r>
              <a:rPr lang="fa-IR" dirty="0" smtClean="0"/>
              <a:t>مقاومت باکتری در دمای انجماد بستگی به نوع باکتری و ترکیب ماده غذایی دارد</a:t>
            </a:r>
          </a:p>
          <a:p>
            <a:pPr algn="r" rtl="1"/>
            <a:endParaRPr lang="fa-I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en-US" dirty="0" smtClean="0"/>
              <a:t>Z Value</a:t>
            </a:r>
            <a:r>
              <a:rPr lang="fa-IR" dirty="0" smtClean="0"/>
              <a:t> : میزان تغییر دما که باعث کاهش 10 برابری در </a:t>
            </a:r>
            <a:r>
              <a:rPr lang="en-US" dirty="0" smtClean="0"/>
              <a:t>D Value</a:t>
            </a:r>
            <a:r>
              <a:rPr lang="fa-IR" dirty="0" smtClean="0"/>
              <a:t> ارگانیسم تحت شرایط خاص می گردد  </a:t>
            </a:r>
          </a:p>
          <a:p>
            <a:pPr algn="r" rtl="1"/>
            <a:endParaRPr lang="fa-IR" dirty="0" smtClean="0"/>
          </a:p>
          <a:p>
            <a:pPr algn="r" rtl="1"/>
            <a:r>
              <a:rPr lang="en-US" dirty="0" smtClean="0"/>
              <a:t>F Value</a:t>
            </a:r>
            <a:r>
              <a:rPr lang="fa-IR" dirty="0" smtClean="0"/>
              <a:t>: زمان مورد نیاز در دمای 121 درجه که باعث کشته شدن جمعیت اسپورها یا سلول ها می  گردد  </a:t>
            </a:r>
          </a:p>
          <a:p>
            <a:pPr algn="r" rtl="1">
              <a:buNone/>
            </a:pPr>
            <a:endParaRPr lang="fa-IR" dirty="0" smtClean="0"/>
          </a:p>
          <a:p>
            <a:pPr algn="r" rtl="1"/>
            <a:r>
              <a:rPr lang="en-US" dirty="0" smtClean="0"/>
              <a:t>F0</a:t>
            </a:r>
            <a:r>
              <a:rPr lang="fa-IR" dirty="0" smtClean="0"/>
              <a:t> : زمان لازم در دمای 121 درجه سانتی گراد تا یک محصول تجاری استریل تولید گردد </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r" rtl="1"/>
            <a:r>
              <a:rPr lang="fa-IR" dirty="0" smtClean="0"/>
              <a:t>قادر است </a:t>
            </a:r>
            <a:r>
              <a:rPr lang="en-US" dirty="0" smtClean="0"/>
              <a:t>PH</a:t>
            </a:r>
            <a:r>
              <a:rPr lang="fa-IR" dirty="0" smtClean="0"/>
              <a:t> 4 تا 14 را تحمل کند ولی </a:t>
            </a:r>
            <a:r>
              <a:rPr lang="en-US" dirty="0" smtClean="0"/>
              <a:t>PH</a:t>
            </a:r>
            <a:r>
              <a:rPr lang="fa-IR" dirty="0" smtClean="0"/>
              <a:t> مناسب رشدش 6.8 تا 8.6 است </a:t>
            </a:r>
          </a:p>
          <a:p>
            <a:pPr algn="r" rtl="1"/>
            <a:r>
              <a:rPr lang="fa-IR" dirty="0" smtClean="0"/>
              <a:t>رشد باکتری در دمای 37 تا 43 در مقایسه با رشد آن در حرارت پایین، مقاومت آن را به اسید بیشتر میکند.  </a:t>
            </a:r>
          </a:p>
          <a:p>
            <a:pPr algn="r" rtl="1"/>
            <a:r>
              <a:rPr lang="fa-IR" dirty="0" smtClean="0"/>
              <a:t>در محصولات تخمیری ایمنی محصول در برابر رشد این باکتری، در اثر تولید اسید افزایش می یابد. </a:t>
            </a:r>
          </a:p>
          <a:p>
            <a:pPr algn="r" rtl="1"/>
            <a:r>
              <a:rPr lang="fa-IR" dirty="0" smtClean="0"/>
              <a:t>شواهد تحقیقاتی نشان می دهد اسید استیک در مقایسه با اسید سیتریک و اسید لاکتیک اثر باکتریواستاتیک بیشتری دارد. </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pPr algn="r" rtl="1"/>
            <a:r>
              <a:rPr lang="fa-IR" dirty="0" smtClean="0"/>
              <a:t>سالمونلا در غلظت بیشتر از 3 % نمک قادر به رشد نمی باشد.  </a:t>
            </a:r>
          </a:p>
          <a:p>
            <a:pPr algn="r" rtl="1">
              <a:buNone/>
            </a:pPr>
            <a:endParaRPr lang="fa-IR" dirty="0" smtClean="0"/>
          </a:p>
          <a:p>
            <a:pPr algn="r" rtl="1"/>
            <a:r>
              <a:rPr lang="fa-IR" dirty="0" smtClean="0"/>
              <a:t>افزایش درجه حرارت محیط در محدوده 10 تا 30 درجه سانتی گراد، باعث افزایش تحمل آن به نمک و اسید می شود. در حالیکه درجه حرارت سرد اثر باکتریواستاتیک نمک و اسید را افزایش می دهد.  </a:t>
            </a:r>
          </a:p>
          <a:p>
            <a:pPr algn="r" rtl="1">
              <a:buNone/>
            </a:pP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جایگاه طبیعی سالمونلا </a:t>
            </a:r>
            <a:endParaRPr lang="fa-IR" dirty="0"/>
          </a:p>
        </p:txBody>
      </p:sp>
      <p:sp>
        <p:nvSpPr>
          <p:cNvPr id="3" name="Content Placeholder 2"/>
          <p:cNvSpPr>
            <a:spLocks noGrp="1"/>
          </p:cNvSpPr>
          <p:nvPr>
            <p:ph idx="1"/>
          </p:nvPr>
        </p:nvSpPr>
        <p:spPr/>
        <p:txBody>
          <a:bodyPr/>
          <a:lstStyle/>
          <a:p>
            <a:pPr algn="r" rtl="1"/>
            <a:r>
              <a:rPr lang="fa-IR" dirty="0" smtClean="0"/>
              <a:t>به طور طبیعی در روده بسیاری از حیوانات وجود دارد. </a:t>
            </a:r>
          </a:p>
          <a:p>
            <a:pPr algn="r" rtl="1"/>
            <a:r>
              <a:rPr lang="fa-IR" dirty="0" smtClean="0"/>
              <a:t>نوع تیفی (سالمونلا تیفی) فقط مربوط به انسان می باشد. </a:t>
            </a:r>
          </a:p>
          <a:p>
            <a:pPr algn="r" rtl="1"/>
            <a:r>
              <a:rPr lang="fa-IR" dirty="0" smtClean="0"/>
              <a:t>علاوه بر روده در طحال، کبد، صفرا و گره های لنفی نیز وجود دارد. </a:t>
            </a:r>
          </a:p>
          <a:p>
            <a:pPr algn="r" rtl="1"/>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ارتباط باکتری با غذا </a:t>
            </a:r>
            <a:endParaRPr lang="fa-IR" dirty="0"/>
          </a:p>
        </p:txBody>
      </p:sp>
      <p:sp>
        <p:nvSpPr>
          <p:cNvPr id="3" name="Content Placeholder 2"/>
          <p:cNvSpPr>
            <a:spLocks noGrp="1"/>
          </p:cNvSpPr>
          <p:nvPr>
            <p:ph idx="1"/>
          </p:nvPr>
        </p:nvSpPr>
        <p:spPr/>
        <p:txBody>
          <a:bodyPr/>
          <a:lstStyle/>
          <a:p>
            <a:pPr algn="r" rtl="1"/>
            <a:r>
              <a:rPr lang="fa-IR" dirty="0" smtClean="0"/>
              <a:t>سالمونلا عفونت مشترک دام و انسان است </a:t>
            </a:r>
          </a:p>
          <a:p>
            <a:pPr algn="r" rtl="1"/>
            <a:r>
              <a:rPr lang="fa-IR" dirty="0" smtClean="0"/>
              <a:t>از اینرو غذاهای حیوانی عمده ترین مواد غذایی حامل است</a:t>
            </a:r>
          </a:p>
          <a:p>
            <a:pPr algn="r" rtl="1"/>
            <a:r>
              <a:rPr lang="fa-IR" dirty="0" smtClean="0"/>
              <a:t>مهمترین این مواد گوشت، شیرو تخم پرندگان می باشد. </a:t>
            </a:r>
          </a:p>
          <a:p>
            <a:pPr algn="r" rtl="1"/>
            <a:r>
              <a:rPr lang="fa-IR" dirty="0" smtClean="0"/>
              <a:t>گوشت دام حین عملیات کشتار آلوده می شود.  </a:t>
            </a:r>
          </a:p>
          <a:p>
            <a:pPr algn="r" rtl="1"/>
            <a:r>
              <a:rPr lang="fa-IR" dirty="0" smtClean="0"/>
              <a:t>آلودگی در تخم مرغ بیشتر در اثر آلودگی پوسته با مدفوع ایجاد می شود.آلودگی محتویات داخلی تخم مرغ در نتیجه توانایی سالمونلا در مهاجرت به داخل زرده می باشد. </a:t>
            </a:r>
          </a:p>
          <a:p>
            <a:pPr algn="r" rtl="1">
              <a:buNone/>
            </a:pPr>
            <a:endParaRPr lang="fa-I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TotalTime>
  <Words>2501</Words>
  <Application>Microsoft Office PowerPoint</Application>
  <PresentationFormat>On-screen Show (4:3)</PresentationFormat>
  <Paragraphs>207</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Slide 1</vt:lpstr>
      <vt:lpstr>سموم باکتریایی</vt:lpstr>
      <vt:lpstr>Slide 3</vt:lpstr>
      <vt:lpstr>سالمونلا</vt:lpstr>
      <vt:lpstr>Slide 5</vt:lpstr>
      <vt:lpstr>Slide 6</vt:lpstr>
      <vt:lpstr>Slide 7</vt:lpstr>
      <vt:lpstr>جایگاه طبیعی سالمونلا </vt:lpstr>
      <vt:lpstr>ارتباط باکتری با غذا </vt:lpstr>
      <vt:lpstr>Slide 10</vt:lpstr>
      <vt:lpstr>Slide 11</vt:lpstr>
      <vt:lpstr>مسمومیتهاي غذایی ناشی از سالمونلا</vt:lpstr>
      <vt:lpstr>Slide 13</vt:lpstr>
      <vt:lpstr>Slide 14</vt:lpstr>
      <vt:lpstr>Slide 15</vt:lpstr>
      <vt:lpstr>Slide 16</vt:lpstr>
      <vt:lpstr>Slide 17</vt:lpstr>
      <vt:lpstr>Slide 18</vt:lpstr>
      <vt:lpstr>Slide 19</vt:lpstr>
      <vt:lpstr>کنترل و پیشگیری</vt:lpstr>
      <vt:lpstr>کلستریدیوم بوتولینیوم</vt:lpstr>
      <vt:lpstr>کلستریدیوم بوتولینیوم</vt:lpstr>
      <vt:lpstr>Slide 23</vt:lpstr>
      <vt:lpstr>Slide 24</vt:lpstr>
      <vt:lpstr>Slide 25</vt:lpstr>
      <vt:lpstr>Slide 26</vt:lpstr>
      <vt:lpstr>Slide 27</vt:lpstr>
      <vt:lpstr>Slide 28</vt:lpstr>
      <vt:lpstr>Slide 29</vt:lpstr>
      <vt:lpstr>Slide 30</vt:lpstr>
      <vt:lpstr>Slide 31</vt:lpstr>
      <vt:lpstr>Slide 32</vt:lpstr>
      <vt:lpstr>Slide 33</vt:lpstr>
      <vt:lpstr>جایگاه باکتری</vt:lpstr>
      <vt:lpstr>Slide 35</vt:lpstr>
      <vt:lpstr>بوتولیسم نوزادان</vt:lpstr>
      <vt:lpstr>بوتولیسم زخم </vt:lpstr>
      <vt:lpstr>بوتولیسم عفونی بزرگسالان</vt:lpstr>
      <vt:lpstr>بوتولیسم غذایی</vt:lpstr>
      <vt:lpstr>Slide 40</vt:lpstr>
      <vt:lpstr>Slide 41</vt:lpstr>
      <vt:lpstr>Slide 42</vt:lpstr>
      <vt:lpstr>Slide 43</vt:lpstr>
      <vt:lpstr>ارتباط باکتری با غذا </vt:lpstr>
      <vt:lpstr>Slide 45</vt:lpstr>
      <vt:lpstr>Slide 46</vt:lpstr>
      <vt:lpstr>Slide 47</vt:lpstr>
      <vt:lpstr>پیشگیری و کنترل </vt:lpstr>
      <vt:lpstr>Slide 49</vt:lpstr>
      <vt:lpstr>Slide 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سموم طبیعی</dc:title>
  <dc:creator>Fatemeh</dc:creator>
  <cp:lastModifiedBy>Fatemeh</cp:lastModifiedBy>
  <cp:revision>49</cp:revision>
  <dcterms:created xsi:type="dcterms:W3CDTF">2006-08-16T00:00:00Z</dcterms:created>
  <dcterms:modified xsi:type="dcterms:W3CDTF">2016-04-04T17:55:54Z</dcterms:modified>
</cp:coreProperties>
</file>