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61" d="100"/>
          <a:sy n="61" d="100"/>
        </p:scale>
        <p:origin x="1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4/13/2014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69765" y="-247973"/>
            <a:ext cx="9627729" cy="6276814"/>
          </a:xfrm>
        </p:spPr>
        <p:txBody>
          <a:bodyPr>
            <a:normAutofit/>
          </a:bodyPr>
          <a:lstStyle/>
          <a:p>
            <a:pPr rtl="1"/>
            <a:r>
              <a:rPr lang="fa-IR" dirty="0" smtClean="0">
                <a:cs typeface="B Nazanin" panose="00000400000000000000" pitchFamily="2" charset="-78"/>
              </a:rPr>
              <a:t>اصول تعلیم و تربیت از بعد اجتماعی از </a:t>
            </a:r>
            <a:br>
              <a:rPr lang="fa-IR" dirty="0" smtClean="0">
                <a:cs typeface="B Nazanin" panose="00000400000000000000" pitchFamily="2" charset="-78"/>
              </a:rPr>
            </a:br>
            <a:r>
              <a:rPr lang="fa-IR" dirty="0">
                <a:cs typeface="B Nazanin" panose="00000400000000000000" pitchFamily="2" charset="-78"/>
              </a:rPr>
              <a:t/>
            </a:r>
            <a:br>
              <a:rPr lang="fa-IR" dirty="0">
                <a:cs typeface="B Nazanin" panose="00000400000000000000" pitchFamily="2" charset="-78"/>
              </a:rPr>
            </a:br>
            <a:r>
              <a:rPr lang="fa-IR" dirty="0" smtClean="0">
                <a:cs typeface="B Nazanin" panose="00000400000000000000" pitchFamily="2" charset="-78"/>
              </a:rPr>
              <a:t>نظر دکتر شریعتمداری</a:t>
            </a:r>
            <a:r>
              <a:rPr lang="en-US" dirty="0" smtClean="0">
                <a:cs typeface="B Nazanin" panose="00000400000000000000" pitchFamily="2" charset="-78"/>
              </a:rPr>
              <a:t/>
            </a:r>
            <a:br>
              <a:rPr lang="en-US" dirty="0" smtClean="0">
                <a:cs typeface="B Nazanin" panose="00000400000000000000" pitchFamily="2" charset="-78"/>
              </a:rPr>
            </a:br>
            <a:r>
              <a:rPr lang="en-US" dirty="0">
                <a:cs typeface="B Nazanin" panose="00000400000000000000" pitchFamily="2" charset="-78"/>
              </a:rPr>
              <a:t/>
            </a:r>
            <a:br>
              <a:rPr lang="en-US" dirty="0">
                <a:cs typeface="B Nazanin" panose="00000400000000000000" pitchFamily="2" charset="-78"/>
              </a:rPr>
            </a:br>
            <a:endParaRPr lang="en-US" dirty="0">
              <a:cs typeface="B Nazanin" panose="00000400000000000000" pitchFamily="2" charset="-78"/>
            </a:endParaRPr>
          </a:p>
        </p:txBody>
      </p:sp>
      <p:sp>
        <p:nvSpPr>
          <p:cNvPr id="3" name="Subtitle 2"/>
          <p:cNvSpPr>
            <a:spLocks noGrp="1"/>
          </p:cNvSpPr>
          <p:nvPr>
            <p:ph type="subTitle" idx="1"/>
          </p:nvPr>
        </p:nvSpPr>
        <p:spPr>
          <a:xfrm>
            <a:off x="-754047" y="5469466"/>
            <a:ext cx="6987645" cy="1388534"/>
          </a:xfrm>
        </p:spPr>
        <p:txBody>
          <a:bodyPr/>
          <a:lstStyle/>
          <a:p>
            <a:endParaRPr lang="en-US" dirty="0"/>
          </a:p>
        </p:txBody>
      </p:sp>
    </p:spTree>
    <p:extLst>
      <p:ext uri="{BB962C8B-B14F-4D97-AF65-F5344CB8AC3E}">
        <p14:creationId xmlns:p14="http://schemas.microsoft.com/office/powerpoint/2010/main" val="2993510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6751" y="-197603"/>
            <a:ext cx="10018713" cy="1752599"/>
          </a:xfrm>
        </p:spPr>
        <p:txBody>
          <a:bodyPr/>
          <a:lstStyle/>
          <a:p>
            <a:pPr algn="r" rtl="1"/>
            <a:r>
              <a:rPr lang="fa-IR" dirty="0" smtClean="0">
                <a:cs typeface="B Nazanin" panose="00000400000000000000" pitchFamily="2" charset="-78"/>
              </a:rPr>
              <a:t>مقدمه:</a:t>
            </a:r>
            <a:endParaRPr lang="en-US" dirty="0">
              <a:cs typeface="B Nazanin" panose="00000400000000000000" pitchFamily="2" charset="-78"/>
            </a:endParaRPr>
          </a:p>
        </p:txBody>
      </p:sp>
      <p:sp>
        <p:nvSpPr>
          <p:cNvPr id="3" name="Content Placeholder 2"/>
          <p:cNvSpPr>
            <a:spLocks noGrp="1"/>
          </p:cNvSpPr>
          <p:nvPr>
            <p:ph idx="1"/>
          </p:nvPr>
        </p:nvSpPr>
        <p:spPr>
          <a:xfrm>
            <a:off x="1131376" y="931188"/>
            <a:ext cx="10805600" cy="5926811"/>
          </a:xfrm>
        </p:spPr>
        <p:txBody>
          <a:bodyPr>
            <a:noAutofit/>
          </a:bodyPr>
          <a:lstStyle/>
          <a:p>
            <a:pPr marL="0" indent="0" algn="just" rtl="1">
              <a:lnSpc>
                <a:spcPct val="150000"/>
              </a:lnSpc>
              <a:buNone/>
            </a:pPr>
            <a:r>
              <a:rPr lang="fa-IR" dirty="0">
                <a:latin typeface="Arial" panose="020B0604020202020204" pitchFamily="34" charset="0"/>
                <a:cs typeface="Arial" panose="020B0604020202020204" pitchFamily="34" charset="0"/>
              </a:rPr>
              <a:t>اصول، راهنمای عمل مربیان برای تقویت قوای ذهنی و تقویت استعداد افراد در جریان های اجتماعی است.</a:t>
            </a:r>
          </a:p>
          <a:p>
            <a:pPr marL="0" indent="0" algn="just" rtl="1">
              <a:lnSpc>
                <a:spcPct val="150000"/>
              </a:lnSpc>
              <a:buNone/>
            </a:pPr>
            <a:r>
              <a:rPr lang="fa-IR" dirty="0">
                <a:latin typeface="Arial" panose="020B0604020202020204" pitchFamily="34" charset="0"/>
                <a:cs typeface="Arial" panose="020B0604020202020204" pitchFamily="34" charset="0"/>
              </a:rPr>
              <a:t>معلم باید در سازگاری اجتماعی به شاگردان کمک کند.آنها را برای زندگی اجتماعی آماده سازد، مسائل اجتماعی را برای ایشان تشریح کند و برای برخورد به شرایط متغیر در زندگی اجتماعی، آنها را آماده کند.شاگرد باید به عنوان یک فرد کم رشد و ناآشنا به جامعه باید توسط معلم ساختار اجتماعی را مورد بررسی قرار دهد و برای تامین احتیاجات شخصی رویه ای را که مورد قبول جامعه است اتخاذ کند.</a:t>
            </a:r>
          </a:p>
          <a:p>
            <a:pPr marL="0" indent="0" algn="just" rtl="1">
              <a:lnSpc>
                <a:spcPct val="150000"/>
              </a:lnSpc>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1463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868" y="597974"/>
            <a:ext cx="11654726" cy="1184330"/>
          </a:xfrm>
        </p:spPr>
        <p:txBody>
          <a:bodyPr/>
          <a:lstStyle/>
          <a:p>
            <a:pPr marL="0" indent="0" algn="ctr">
              <a:lnSpc>
                <a:spcPct val="150000"/>
              </a:lnSpc>
              <a:buNone/>
            </a:pPr>
            <a:r>
              <a:rPr lang="fa-IR" dirty="0" smtClean="0">
                <a:latin typeface="Arial" panose="020B0604020202020204" pitchFamily="34" charset="0"/>
                <a:cs typeface="Arial" panose="020B0604020202020204" pitchFamily="34" charset="0"/>
              </a:rPr>
              <a:t>اصول تعلیم و تربیت و جریان های اجتماعی</a:t>
            </a:r>
            <a:endParaRPr lang="en-US" dirty="0">
              <a:latin typeface="Arial" panose="020B0604020202020204" pitchFamily="34" charset="0"/>
              <a:cs typeface="Arial" panose="020B0604020202020204" pitchFamily="34" charset="0"/>
            </a:endParaRPr>
          </a:p>
        </p:txBody>
      </p:sp>
      <p:cxnSp>
        <p:nvCxnSpPr>
          <p:cNvPr id="4" name="Straight Connector 3"/>
          <p:cNvCxnSpPr/>
          <p:nvPr/>
        </p:nvCxnSpPr>
        <p:spPr>
          <a:xfrm>
            <a:off x="8196106" y="1743558"/>
            <a:ext cx="1797803" cy="1487837"/>
          </a:xfrm>
          <a:prstGeom prst="line">
            <a:avLst/>
          </a:prstGeom>
        </p:spPr>
        <p:style>
          <a:lnRef idx="3">
            <a:schemeClr val="dk1"/>
          </a:lnRef>
          <a:fillRef idx="0">
            <a:schemeClr val="dk1"/>
          </a:fillRef>
          <a:effectRef idx="2">
            <a:schemeClr val="dk1"/>
          </a:effectRef>
          <a:fontRef idx="minor">
            <a:schemeClr val="tx1"/>
          </a:fontRef>
        </p:style>
      </p:cxnSp>
      <p:cxnSp>
        <p:nvCxnSpPr>
          <p:cNvPr id="5" name="Straight Connector 4"/>
          <p:cNvCxnSpPr/>
          <p:nvPr/>
        </p:nvCxnSpPr>
        <p:spPr>
          <a:xfrm flipV="1">
            <a:off x="2141692" y="1704812"/>
            <a:ext cx="2212366" cy="1818789"/>
          </a:xfrm>
          <a:prstGeom prst="line">
            <a:avLst/>
          </a:prstGeom>
        </p:spPr>
        <p:style>
          <a:lnRef idx="3">
            <a:schemeClr val="dk1"/>
          </a:lnRef>
          <a:fillRef idx="0">
            <a:schemeClr val="dk1"/>
          </a:fillRef>
          <a:effectRef idx="2">
            <a:schemeClr val="dk1"/>
          </a:effectRef>
          <a:fontRef idx="minor">
            <a:schemeClr val="tx1"/>
          </a:fontRef>
        </p:style>
      </p:cxnSp>
      <p:cxnSp>
        <p:nvCxnSpPr>
          <p:cNvPr id="6" name="Straight Connector 5"/>
          <p:cNvCxnSpPr/>
          <p:nvPr/>
        </p:nvCxnSpPr>
        <p:spPr>
          <a:xfrm flipH="1">
            <a:off x="5251707" y="1766800"/>
            <a:ext cx="340761" cy="1619575"/>
          </a:xfrm>
          <a:prstGeom prst="line">
            <a:avLst/>
          </a:prstGeom>
        </p:spPr>
        <p:style>
          <a:lnRef idx="3">
            <a:schemeClr val="dk1"/>
          </a:lnRef>
          <a:fillRef idx="0">
            <a:schemeClr val="dk1"/>
          </a:fillRef>
          <a:effectRef idx="2">
            <a:schemeClr val="dk1"/>
          </a:effectRef>
          <a:fontRef idx="minor">
            <a:schemeClr val="tx1"/>
          </a:fontRef>
        </p:style>
      </p:cxnSp>
      <p:cxnSp>
        <p:nvCxnSpPr>
          <p:cNvPr id="7" name="Straight Connector 6"/>
          <p:cNvCxnSpPr>
            <a:endCxn id="19" idx="0"/>
          </p:cNvCxnSpPr>
          <p:nvPr/>
        </p:nvCxnSpPr>
        <p:spPr>
          <a:xfrm>
            <a:off x="6846057" y="1805548"/>
            <a:ext cx="1537585" cy="3171656"/>
          </a:xfrm>
          <a:prstGeom prst="line">
            <a:avLst/>
          </a:prstGeom>
        </p:spPr>
        <p:style>
          <a:lnRef idx="3">
            <a:schemeClr val="dk1"/>
          </a:lnRef>
          <a:fillRef idx="0">
            <a:schemeClr val="dk1"/>
          </a:fillRef>
          <a:effectRef idx="2">
            <a:schemeClr val="dk1"/>
          </a:effectRef>
          <a:fontRef idx="minor">
            <a:schemeClr val="tx1"/>
          </a:fontRef>
        </p:style>
      </p:cxnSp>
      <p:sp>
        <p:nvSpPr>
          <p:cNvPr id="18" name="Title 1"/>
          <p:cNvSpPr txBox="1">
            <a:spLocks/>
          </p:cNvSpPr>
          <p:nvPr/>
        </p:nvSpPr>
        <p:spPr>
          <a:xfrm>
            <a:off x="-359420" y="3386375"/>
            <a:ext cx="4218821" cy="87952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a-IR" dirty="0" smtClean="0">
                <a:latin typeface="Arial" panose="020B0604020202020204" pitchFamily="34" charset="0"/>
                <a:cs typeface="Arial" panose="020B0604020202020204" pitchFamily="34" charset="0"/>
              </a:rPr>
              <a:t>اصل توافق</a:t>
            </a:r>
            <a:endParaRPr lang="en-US" dirty="0">
              <a:latin typeface="Arial" panose="020B0604020202020204" pitchFamily="34" charset="0"/>
              <a:cs typeface="Arial" panose="020B0604020202020204" pitchFamily="34" charset="0"/>
            </a:endParaRPr>
          </a:p>
        </p:txBody>
      </p:sp>
      <p:sp>
        <p:nvSpPr>
          <p:cNvPr id="19" name="Title 1"/>
          <p:cNvSpPr txBox="1">
            <a:spLocks/>
          </p:cNvSpPr>
          <p:nvPr/>
        </p:nvSpPr>
        <p:spPr>
          <a:xfrm>
            <a:off x="6274231" y="4977204"/>
            <a:ext cx="4218821" cy="87952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a-IR" dirty="0" smtClean="0">
                <a:latin typeface="Arial" panose="020B0604020202020204" pitchFamily="34" charset="0"/>
                <a:cs typeface="Arial" panose="020B0604020202020204" pitchFamily="34" charset="0"/>
              </a:rPr>
              <a:t>اصل سازگاری اجتماعی</a:t>
            </a:r>
            <a:endParaRPr lang="en-US" dirty="0">
              <a:latin typeface="Arial" panose="020B0604020202020204" pitchFamily="34" charset="0"/>
              <a:cs typeface="Arial" panose="020B0604020202020204" pitchFamily="34" charset="0"/>
            </a:endParaRPr>
          </a:p>
        </p:txBody>
      </p:sp>
      <p:sp>
        <p:nvSpPr>
          <p:cNvPr id="20" name="Title 1"/>
          <p:cNvSpPr>
            <a:spLocks noGrp="1"/>
          </p:cNvSpPr>
          <p:nvPr>
            <p:ph type="title"/>
          </p:nvPr>
        </p:nvSpPr>
        <p:spPr>
          <a:xfrm>
            <a:off x="2627236" y="3617230"/>
            <a:ext cx="4218821" cy="879529"/>
          </a:xfrm>
        </p:spPr>
        <p:txBody>
          <a:bodyPr/>
          <a:lstStyle/>
          <a:p>
            <a:r>
              <a:rPr lang="fa-IR" dirty="0" smtClean="0">
                <a:latin typeface="Arial" panose="020B0604020202020204" pitchFamily="34" charset="0"/>
                <a:cs typeface="Arial" panose="020B0604020202020204" pitchFamily="34" charset="0"/>
              </a:rPr>
              <a:t>اصل مخالفت</a:t>
            </a:r>
            <a:endParaRPr lang="en-US" dirty="0">
              <a:latin typeface="Arial" panose="020B0604020202020204" pitchFamily="34" charset="0"/>
              <a:cs typeface="Arial" panose="020B0604020202020204" pitchFamily="34" charset="0"/>
            </a:endParaRPr>
          </a:p>
        </p:txBody>
      </p:sp>
      <p:sp>
        <p:nvSpPr>
          <p:cNvPr id="21" name="Title 1"/>
          <p:cNvSpPr txBox="1">
            <a:spLocks/>
          </p:cNvSpPr>
          <p:nvPr/>
        </p:nvSpPr>
        <p:spPr>
          <a:xfrm>
            <a:off x="8416825" y="3083837"/>
            <a:ext cx="4218821" cy="87952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a-IR" dirty="0" smtClean="0">
                <a:latin typeface="Arial" panose="020B0604020202020204" pitchFamily="34" charset="0"/>
                <a:cs typeface="Arial" panose="020B0604020202020204" pitchFamily="34" charset="0"/>
              </a:rPr>
              <a:t>اصل همکاری</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6545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2765" y="-120112"/>
            <a:ext cx="10018713" cy="1752599"/>
          </a:xfrm>
        </p:spPr>
        <p:txBody>
          <a:bodyPr>
            <a:normAutofit/>
          </a:bodyPr>
          <a:lstStyle/>
          <a:p>
            <a:pPr lvl="0" algn="r" rtl="1"/>
            <a:r>
              <a:rPr lang="fa-IR" dirty="0" smtClean="0">
                <a:latin typeface="Arial" panose="020B0604020202020204" pitchFamily="34" charset="0"/>
                <a:cs typeface="Arial" panose="020B0604020202020204" pitchFamily="34" charset="0"/>
              </a:rPr>
              <a:t>اصل همکاری:</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00380" y="1146876"/>
            <a:ext cx="10976081" cy="5711124"/>
          </a:xfrm>
        </p:spPr>
        <p:txBody>
          <a:bodyPr>
            <a:normAutofit/>
          </a:bodyPr>
          <a:lstStyle/>
          <a:p>
            <a:pPr marL="0" marR="0" indent="0" algn="r" rtl="1">
              <a:lnSpc>
                <a:spcPct val="107000"/>
              </a:lnSpc>
              <a:spcBef>
                <a:spcPts val="0"/>
              </a:spcBef>
              <a:spcAft>
                <a:spcPts val="800"/>
              </a:spcAft>
              <a:buNone/>
            </a:pPr>
            <a:r>
              <a:rPr lang="fa-IR" sz="2800" dirty="0">
                <a:latin typeface="Calibri" panose="020F0502020204030204" pitchFamily="34" charset="0"/>
                <a:ea typeface="Calibri" panose="020F0502020204030204" pitchFamily="34" charset="0"/>
                <a:cs typeface="B Nazanin" panose="00000400000000000000" pitchFamily="2" charset="-78"/>
              </a:rPr>
              <a:t>همکاری از لحاظ جامعه شناسی جریانی است که در آن افراد و گروه ها برای رسیدن به اهداف عمومی فعالیت های خود را متحد میکنند و از کمک یکدیگر برخوردار میشوند و در نتیجه موفقیت یک فرد یا گروه مثل موفقیت افراد و گروه های دیگر است و ادامه حیات اجتماعی تا حد زیادی تحت تاثیر همکاری افراد جامعه است.عادات به همکاری و ادراک ارزش آن در زندگی اجتماعی امری است که باید مورد توجه مربیان باشد.شرکت دادن بچه ها فعالیتهای تربیتی و تعلیماتی و اقدام به کارهای دسته جمعی روح همکاری را در میان آنها تقویت میکند.اساس کارهای تربیتی باید بر همکاری معلم، شاگرد و والدین استوار باشد.روی این اصل معلم باید در تهیه برنامه، انتخاب مواد درسی، تعیین هدفهای تربیتی و ارزش سنجی پیشرفت شاگردان با انها همکاری نماید و در حل مسائل شخصی و اجتماعی با هر یک از شاگردان اشتراک مساعی کند.</a:t>
            </a:r>
            <a:endParaRPr lang="en-US"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60000"/>
              </a:lnSpc>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309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9261" y="0"/>
            <a:ext cx="10018713" cy="1752599"/>
          </a:xfrm>
        </p:spPr>
        <p:txBody>
          <a:bodyPr/>
          <a:lstStyle/>
          <a:p>
            <a:pPr lvl="0" algn="r" rtl="1"/>
            <a:r>
              <a:rPr lang="fa-IR" dirty="0" smtClean="0">
                <a:latin typeface="Arial" panose="020B0604020202020204" pitchFamily="34" charset="0"/>
                <a:cs typeface="Arial" panose="020B0604020202020204" pitchFamily="34" charset="0"/>
              </a:rPr>
              <a:t>اصل سازگاری اجتماعی:</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84310" y="1689315"/>
            <a:ext cx="10707689" cy="5168685"/>
          </a:xfrm>
        </p:spPr>
        <p:txBody>
          <a:bodyPr>
            <a:normAutofit/>
          </a:bodyPr>
          <a:lstStyle/>
          <a:p>
            <a:pPr marL="0" marR="0" indent="0" algn="r" rtl="1">
              <a:lnSpc>
                <a:spcPct val="120000"/>
              </a:lnSpc>
              <a:spcBef>
                <a:spcPts val="0"/>
              </a:spcBef>
              <a:spcAft>
                <a:spcPts val="800"/>
              </a:spcAft>
              <a:buNone/>
            </a:pPr>
            <a:r>
              <a:rPr lang="fa-IR" dirty="0">
                <a:latin typeface="Calibri" panose="020F0502020204030204" pitchFamily="34" charset="0"/>
                <a:ea typeface="Calibri" panose="020F0502020204030204" pitchFamily="34" charset="0"/>
                <a:cs typeface="B Nazanin" panose="00000400000000000000" pitchFamily="2" charset="-78"/>
              </a:rPr>
              <a:t>جریانی که در آن روابط افراد و گروه طوری تنظیم شده است که باعث رضایت آنهاست مثلا تقلید و رشد تمایل موافق نوعی سازگاری اجتماعی است، از لحاظ تربیتی نیز سازگاری تا حدی ضروری است.بچه درمدرسه، درخانه و سایر موقعیت ها با آداب و رسوم قوانین و میزانهای خاصی روبرو میشود.پاره ای از این امور برای ادامه زندگی ضروری است و فرد اجبارا باید از آنها پیروی کند تا بتواند در یک وضع رضایت آمیز با دیگران به سر برد.</a:t>
            </a:r>
            <a:r>
              <a:rPr lang="fa-IR" b="1" dirty="0">
                <a:latin typeface="Calibri" panose="020F0502020204030204" pitchFamily="34" charset="0"/>
                <a:ea typeface="Calibri" panose="020F0502020204030204" pitchFamily="34" charset="0"/>
                <a:cs typeface="B Nazanin" panose="00000400000000000000" pitchFamily="2" charset="-78"/>
              </a:rPr>
              <a:t>کار معلم آشنا کردن بچه ها با ارزش و اهمیت این گونه امور میباشد </a:t>
            </a:r>
            <a:r>
              <a:rPr lang="fa-IR" dirty="0">
                <a:latin typeface="Calibri" panose="020F0502020204030204" pitchFamily="34" charset="0"/>
                <a:ea typeface="Calibri" panose="020F0502020204030204" pitchFamily="34" charset="0"/>
                <a:cs typeface="B Nazanin" panose="00000400000000000000" pitchFamily="2" charset="-78"/>
              </a:rPr>
              <a:t>نکته مهم در سازگاری این است که مربی نباید انتظار داشته باشد که فرد حالت پذیرندگی و انفعالی به خود بگیرد و خود را تسلیم محیط و موقعیت کند.در این صورت خصوصیات فردی شخص مضمحل می گردد و حالت استقلال وی از میان میرود.مثال:تقلید از دانش آموزان زرنگ برای سازگارشدن با هدف کلاس که همان درس خواندن خوب است.</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70000"/>
              </a:lnSpc>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3733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7390" y="0"/>
            <a:ext cx="11184610" cy="6857999"/>
          </a:xfrm>
        </p:spPr>
        <p:txBody>
          <a:bodyPr>
            <a:normAutofit/>
          </a:bodyPr>
          <a:lstStyle/>
          <a:p>
            <a:pPr marL="0" indent="0" algn="r" rtl="1">
              <a:lnSpc>
                <a:spcPct val="170000"/>
              </a:lnSpc>
              <a:buNone/>
            </a:pPr>
            <a:r>
              <a:rPr lang="fa-IR" sz="3600" dirty="0" smtClean="0">
                <a:latin typeface="Arial" panose="020B0604020202020204" pitchFamily="34" charset="0"/>
                <a:cs typeface="Arial" panose="020B0604020202020204" pitchFamily="34" charset="0"/>
              </a:rPr>
              <a:t>اصل مخالفت:</a:t>
            </a:r>
            <a:endParaRPr lang="en-US" sz="3600" dirty="0">
              <a:latin typeface="Arial" panose="020B0604020202020204" pitchFamily="34" charset="0"/>
              <a:cs typeface="Arial" panose="020B0604020202020204" pitchFamily="34" charset="0"/>
            </a:endParaRPr>
          </a:p>
          <a:p>
            <a:pPr marL="0" marR="0" indent="0" algn="r" rtl="1">
              <a:lnSpc>
                <a:spcPct val="107000"/>
              </a:lnSpc>
              <a:spcBef>
                <a:spcPts val="0"/>
              </a:spcBef>
              <a:spcAft>
                <a:spcPts val="800"/>
              </a:spcAft>
              <a:buNone/>
            </a:pPr>
            <a:r>
              <a:rPr lang="fa-IR" dirty="0">
                <a:latin typeface="Calibri" panose="020F0502020204030204" pitchFamily="34" charset="0"/>
                <a:ea typeface="Calibri" panose="020F0502020204030204" pitchFamily="34" charset="0"/>
                <a:cs typeface="B Nazanin" panose="00000400000000000000" pitchFamily="2" charset="-78"/>
              </a:rPr>
              <a:t>یکی دیگر از جریان های اجتماعی مخالفت است.از لحاظ جامعه شناسی مخالفت به آن دسته از عکس العمل ها اطلاق میگردد که فرد به وسیله آنهامیخواهد از شرایط و عوامل معینی برای نیل به هدف های خود استفاده نماید در صورتی که همین شرایط مانع موفقیت دیگران در نیل به اهداف است. مخالفت شامل تضاد و رقابت است و ممکن است درونی یا بیرونی باشد یعنی فرد برای ترجیح یک میزان یا انتخاب یک راه در خود احساس تضاد نماید.گاهی مخالفت میان فرد وشخص یا گروههای مختلف ظاهر میگردد.از لحاظ تربیتی معلم وظیفه خاصی در مقابل این جریان دارد.در موقع مخالفتهای درونی مثل تضاد میان استعداد و تمایلات و مصلحت فرد معلم باید به افراد کمک کند تا خود را بهتر بشناسند.استعداد، احتیاج، رغبتها و مصالح خویشتن را بهتر تشخیص دهند و تمایلات خود را تحت نظر عقل و خرد خویش در آورند.در مورد مخالفت میان اشخاص، مربی باید افراد را به حقوق و وظائف خود آشنا سازد و اختلاف نظر افراد را وسیله ای برای رشد فکری و اخلاقی ایشان قراردهد و به ایشان کمک کند تا درباره یکدیگر بهتر قضاوت کنند وروابط صحیح تری میان هم برقرار سازند.از همین طریق میتوان مخالفت گروهها را به طور منطقی و عقلانی از میان برد یا تقلیل داد.</a:t>
            </a:r>
            <a:r>
              <a:rPr lang="fa-IR" dirty="0">
                <a:latin typeface="Arial" panose="020B0604020202020204" pitchFamily="34" charset="0"/>
                <a:ea typeface="Calibri" panose="020F0502020204030204" pitchFamily="34" charset="0"/>
                <a:cs typeface="B Nazanin" panose="00000400000000000000" pitchFamily="2" charset="-78"/>
              </a:rPr>
              <a:t>باید توجه داشت که اختلاف افکار و عقاید تا حدی برای رشد جامعه سودمند است ولی این اختلاف نباید به صورت دشمنی و مخالفتهای غیراصولی ظاهر گردد.</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dirty="0"/>
          </a:p>
        </p:txBody>
      </p:sp>
    </p:spTree>
    <p:extLst>
      <p:ext uri="{BB962C8B-B14F-4D97-AF65-F5344CB8AC3E}">
        <p14:creationId xmlns:p14="http://schemas.microsoft.com/office/powerpoint/2010/main" val="15624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287" y="0"/>
            <a:ext cx="10018713" cy="1752599"/>
          </a:xfrm>
        </p:spPr>
        <p:txBody>
          <a:bodyPr/>
          <a:lstStyle/>
          <a:p>
            <a:pPr lvl="0" algn="r" rtl="1"/>
            <a:r>
              <a:rPr lang="fa-IR" dirty="0" smtClean="0">
                <a:latin typeface="Arial" panose="020B0604020202020204" pitchFamily="34" charset="0"/>
                <a:cs typeface="Arial" panose="020B0604020202020204" pitchFamily="34" charset="0"/>
              </a:rPr>
              <a:t>اصل توافق:</a:t>
            </a:r>
            <a:endParaRPr lang="en-US" dirty="0"/>
          </a:p>
        </p:txBody>
      </p:sp>
      <p:sp>
        <p:nvSpPr>
          <p:cNvPr id="3" name="Content Placeholder 2"/>
          <p:cNvSpPr>
            <a:spLocks noGrp="1"/>
          </p:cNvSpPr>
          <p:nvPr>
            <p:ph idx="1"/>
          </p:nvPr>
        </p:nvSpPr>
        <p:spPr>
          <a:xfrm>
            <a:off x="1069383" y="1115878"/>
            <a:ext cx="11122617" cy="6005594"/>
          </a:xfrm>
        </p:spPr>
        <p:txBody>
          <a:bodyPr>
            <a:normAutofit/>
          </a:bodyPr>
          <a:lstStyle/>
          <a:p>
            <a:pPr marL="0" marR="0" indent="0" algn="r" rtl="1">
              <a:lnSpc>
                <a:spcPct val="107000"/>
              </a:lnSpc>
              <a:spcBef>
                <a:spcPts val="0"/>
              </a:spcBef>
              <a:spcAft>
                <a:spcPts val="800"/>
              </a:spcAft>
              <a:buNone/>
            </a:pPr>
            <a:r>
              <a:rPr lang="fa-IR" dirty="0" smtClean="0">
                <a:latin typeface="Arial" panose="020B0604020202020204" pitchFamily="34" charset="0"/>
                <a:ea typeface="Calibri" panose="020F0502020204030204" pitchFamily="34" charset="0"/>
                <a:cs typeface="B Nazanin" panose="00000400000000000000" pitchFamily="2" charset="-78"/>
              </a:rPr>
              <a:t>توافق </a:t>
            </a:r>
            <a:r>
              <a:rPr lang="fa-IR" dirty="0">
                <a:latin typeface="Arial" panose="020B0604020202020204" pitchFamily="34" charset="0"/>
                <a:ea typeface="Calibri" panose="020F0502020204030204" pitchFamily="34" charset="0"/>
                <a:cs typeface="B Nazanin" panose="00000400000000000000" pitchFamily="2" charset="-78"/>
              </a:rPr>
              <a:t>یکی از جریانها اجتماعی است که در آن روابط اشخاص به منظور جلوگیری از تضاد یا تقلیل و ازبین بردن آن تغییر میابد و سازش میان افراد توسعه پیدا میکند.توافق و سازش متقابل در زندگی اجتمعی کمال اهمیت را دارد.چون غالب اوقات رفع اختلافات فکری به طور کلی میسر نیست بنابراین توافق و سازش میان افرادی که دارای افکار و عقاید مختلف هستند ضروری به نظر میرسد.</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marR="0" indent="0" algn="r" rtl="1">
              <a:lnSpc>
                <a:spcPct val="107000"/>
              </a:lnSpc>
              <a:spcBef>
                <a:spcPts val="0"/>
              </a:spcBef>
              <a:spcAft>
                <a:spcPts val="800"/>
              </a:spcAft>
              <a:buNone/>
            </a:pPr>
            <a:r>
              <a:rPr lang="fa-IR" dirty="0">
                <a:latin typeface="Arial" panose="020B0604020202020204" pitchFamily="34" charset="0"/>
                <a:ea typeface="Calibri" panose="020F0502020204030204" pitchFamily="34" charset="0"/>
                <a:cs typeface="B Nazanin" panose="00000400000000000000" pitchFamily="2" charset="-78"/>
              </a:rPr>
              <a:t>از نظر تربیتی این جریان اهمیت خاصی دارد.در دنیای امروز اقوام مختلف در اثر پیشرفت وسایل ارتباطی به یکدیگر در تماس هستند.ادامه این تماسها برای توسعه و پیشرفت تفاهم بین المللی امری ضروری است.بنابراین افراد باید خود را برای برخورد با افکار و نظریات مختلف آماده سازند.</a:t>
            </a:r>
            <a:r>
              <a:rPr lang="fa-IR" b="1" dirty="0">
                <a:latin typeface="Arial" panose="020B0604020202020204" pitchFamily="34" charset="0"/>
                <a:ea typeface="Calibri" panose="020F0502020204030204" pitchFamily="34" charset="0"/>
                <a:cs typeface="B Nazanin" panose="00000400000000000000" pitchFamily="2" charset="-78"/>
              </a:rPr>
              <a:t>رشد قضاوت صحیح </a:t>
            </a:r>
            <a:r>
              <a:rPr lang="fa-IR" dirty="0">
                <a:latin typeface="Arial" panose="020B0604020202020204" pitchFamily="34" charset="0"/>
                <a:ea typeface="Calibri" panose="020F0502020204030204" pitchFamily="34" charset="0"/>
                <a:cs typeface="B Nazanin" panose="00000400000000000000" pitchFamily="2" charset="-78"/>
              </a:rPr>
              <a:t>در افراد آنها را برای برخورد عقاید و افکار مختلف آماده میسازد.معلم نیز در مدرسه دائما با افکار و عقاید مختلف سرو کار دارد.او باید از هرگونه تعصبی عاری باشد و قدرت تحمل یا «سعه صدر»داشته باشد تا بتواند دربررسی افکار و نظریات مختلف به شاگردان کمک کند و طرز تفکر علمی را میان ایشان رسوخ دهد.</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r" rtl="1">
              <a:lnSpc>
                <a:spcPct val="160000"/>
              </a:lnSpc>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458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TC103457496[[fn=Parallax]]</Template>
  <TotalTime>66</TotalTime>
  <Words>853</Words>
  <Application>Microsoft Office PowerPoint</Application>
  <PresentationFormat>Widescreen</PresentationFormat>
  <Paragraphs>18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 Nazanin</vt:lpstr>
      <vt:lpstr>Calibri</vt:lpstr>
      <vt:lpstr>Corbel</vt:lpstr>
      <vt:lpstr>Parallax</vt:lpstr>
      <vt:lpstr>اصول تعلیم و تربیت از بعد اجتماعی از   نظر دکتر شریعتمداری  </vt:lpstr>
      <vt:lpstr>مقدمه:</vt:lpstr>
      <vt:lpstr>اصل مخالفت</vt:lpstr>
      <vt:lpstr>اصل همکاری:</vt:lpstr>
      <vt:lpstr>اصل سازگاری اجتماعی:</vt:lpstr>
      <vt:lpstr>PowerPoint Presentation</vt:lpstr>
      <vt:lpstr>اصل توافق:</vt:lpstr>
    </vt:vector>
  </TitlesOfParts>
  <Company>Zargar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تعلیم و تربیت از بعد اجتماعی از   نظر دکتر شریعتمداری</dc:title>
  <dc:creator>Bahman</dc:creator>
  <cp:lastModifiedBy>Bahman</cp:lastModifiedBy>
  <cp:revision>7</cp:revision>
  <dcterms:created xsi:type="dcterms:W3CDTF">2014-03-07T09:22:53Z</dcterms:created>
  <dcterms:modified xsi:type="dcterms:W3CDTF">2014-04-13T16:44:54Z</dcterms:modified>
</cp:coreProperties>
</file>