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1" r:id="rId1"/>
  </p:sldMasterIdLst>
  <p:sldIdLst>
    <p:sldId id="256" r:id="rId2"/>
    <p:sldId id="257" r:id="rId3"/>
    <p:sldId id="258" r:id="rId4"/>
    <p:sldId id="259" r:id="rId5"/>
    <p:sldId id="284" r:id="rId6"/>
    <p:sldId id="261" r:id="rId7"/>
    <p:sldId id="263" r:id="rId8"/>
    <p:sldId id="269" r:id="rId9"/>
    <p:sldId id="277" r:id="rId10"/>
    <p:sldId id="278" r:id="rId11"/>
    <p:sldId id="282" r:id="rId12"/>
    <p:sldId id="283" r:id="rId13"/>
    <p:sldId id="28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280" autoAdjust="0"/>
  </p:normalViewPr>
  <p:slideViewPr>
    <p:cSldViewPr snapToGrid="0">
      <p:cViewPr varScale="1">
        <p:scale>
          <a:sx n="70" d="100"/>
          <a:sy n="70" d="100"/>
        </p:scale>
        <p:origin x="738"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124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0134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109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24395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2916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10/2/2016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393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10/2/2016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86084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4444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707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605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035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09219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12042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278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582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81980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345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10/2/2016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0724737"/>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tmp"/><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image" Target="../media/image18.tmp"/><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tm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tmp"/><Relationship Id="rId5" Type="http://schemas.openxmlformats.org/officeDocument/2006/relationships/image" Target="../media/image15.png"/><Relationship Id="rId10" Type="http://schemas.openxmlformats.org/officeDocument/2006/relationships/image" Target="../media/image20.tmp"/><Relationship Id="rId4" Type="http://schemas.openxmlformats.org/officeDocument/2006/relationships/image" Target="../media/image14.png"/><Relationship Id="rId9" Type="http://schemas.openxmlformats.org/officeDocument/2006/relationships/image" Target="../media/image19.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935210" y="345780"/>
            <a:ext cx="2036134" cy="830997"/>
          </a:xfrm>
          <a:prstGeom prst="rect">
            <a:avLst/>
          </a:prstGeom>
        </p:spPr>
        <p:txBody>
          <a:bodyPr wrap="none">
            <a:spAutoFit/>
          </a:bodyPr>
          <a:lstStyle/>
          <a:p>
            <a:pPr algn="ctr"/>
            <a:r>
              <a:rPr lang="fa-IR" sz="4800" dirty="0">
                <a:latin typeface="Andalus" panose="02020603050405020304" pitchFamily="18" charset="-78"/>
                <a:cs typeface="Andalus" panose="02020603050405020304" pitchFamily="18" charset="-78"/>
              </a:rPr>
              <a:t>به نام خدا</a:t>
            </a:r>
            <a:endParaRPr lang="en-US" sz="4800" dirty="0">
              <a:latin typeface="Andalus" panose="02020603050405020304" pitchFamily="18" charset="-78"/>
              <a:cs typeface="Andalus" panose="02020603050405020304" pitchFamily="18" charset="-78"/>
            </a:endParaRPr>
          </a:p>
        </p:txBody>
      </p:sp>
      <p:sp>
        <p:nvSpPr>
          <p:cNvPr id="5" name="Rectangle 4"/>
          <p:cNvSpPr/>
          <p:nvPr/>
        </p:nvSpPr>
        <p:spPr>
          <a:xfrm>
            <a:off x="8303741" y="1977093"/>
            <a:ext cx="1524776" cy="830997"/>
          </a:xfrm>
          <a:prstGeom prst="rect">
            <a:avLst/>
          </a:prstGeom>
        </p:spPr>
        <p:txBody>
          <a:bodyPr wrap="none">
            <a:spAutoFit/>
          </a:bodyPr>
          <a:lstStyle/>
          <a:p>
            <a:r>
              <a:rPr lang="fa-IR" sz="4800" dirty="0"/>
              <a:t>فصل1</a:t>
            </a:r>
            <a:endParaRPr lang="en-US" sz="4800" dirty="0"/>
          </a:p>
        </p:txBody>
      </p:sp>
      <p:sp>
        <p:nvSpPr>
          <p:cNvPr id="6" name="Rectangle 5"/>
          <p:cNvSpPr/>
          <p:nvPr/>
        </p:nvSpPr>
        <p:spPr>
          <a:xfrm>
            <a:off x="3430344" y="4697956"/>
            <a:ext cx="5436104" cy="830997"/>
          </a:xfrm>
          <a:prstGeom prst="rect">
            <a:avLst/>
          </a:prstGeom>
        </p:spPr>
        <p:txBody>
          <a:bodyPr wrap="none">
            <a:spAutoFit/>
          </a:bodyPr>
          <a:lstStyle/>
          <a:p>
            <a:pPr lvl="0" algn="ctr"/>
            <a:r>
              <a:rPr lang="fa-IR" sz="4800" b="1" u="sng" dirty="0">
                <a:solidFill>
                  <a:prstClr val="white"/>
                </a:solidFill>
                <a:latin typeface="Andalus" panose="02020603050405020304" pitchFamily="18" charset="-78"/>
                <a:cs typeface="Andalus" panose="02020603050405020304" pitchFamily="18" charset="-78"/>
              </a:rPr>
              <a:t>مواد و نقش آنها در زندگی</a:t>
            </a:r>
            <a:endParaRPr lang="en-US" sz="4800" b="1" u="sng" dirty="0">
              <a:solidFill>
                <a:prstClr val="white"/>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78272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15663"/>
          </a:xfrm>
          <a:prstGeom prst="rect">
            <a:avLst/>
          </a:prstGeom>
        </p:spPr>
        <p:txBody>
          <a:bodyPr wrap="square">
            <a:spAutoFit/>
          </a:bodyPr>
          <a:lstStyle/>
          <a:p>
            <a:pPr algn="ctr"/>
            <a:r>
              <a:rPr lang="fa-IR" sz="2000" b="1" dirty="0" smtClean="0">
                <a:effectLst>
                  <a:outerShdw blurRad="38100" dist="38100" dir="2700000" algn="tl">
                    <a:srgbClr val="000000">
                      <a:alpha val="43137"/>
                    </a:srgbClr>
                  </a:outerShdw>
                </a:effectLst>
              </a:rPr>
              <a:t>جمع آوری اطلاعات</a:t>
            </a:r>
          </a:p>
          <a:p>
            <a:pPr algn="ctr"/>
            <a:r>
              <a:rPr lang="fa-IR" sz="2000" b="1" dirty="0" smtClean="0">
                <a:effectLst>
                  <a:outerShdw blurRad="38100" dist="38100" dir="2700000" algn="tl">
                    <a:srgbClr val="000000">
                      <a:alpha val="43137"/>
                    </a:srgbClr>
                  </a:outerShdw>
                </a:effectLst>
              </a:rPr>
              <a:t>با </a:t>
            </a:r>
            <a:r>
              <a:rPr lang="fa-IR" sz="2000" b="1" dirty="0">
                <a:effectLst>
                  <a:outerShdw blurRad="38100" dist="38100" dir="2700000" algn="tl">
                    <a:srgbClr val="000000">
                      <a:alpha val="43137"/>
                    </a:srgbClr>
                  </a:outerShdw>
                </a:effectLst>
              </a:rPr>
              <a:t>مراجعه به منابع معتبر درباره چگونگی به کارگیری فلز های مختلف از زمان کشف تاکنون </a:t>
            </a:r>
            <a:r>
              <a:rPr lang="fa-IR" sz="2000" b="1" dirty="0" smtClean="0">
                <a:effectLst>
                  <a:outerShdw blurRad="38100" dist="38100" dir="2700000" algn="tl">
                    <a:srgbClr val="000000">
                      <a:alpha val="43137"/>
                    </a:srgbClr>
                  </a:outerShdw>
                </a:effectLst>
              </a:rPr>
              <a:t>ٔ</a:t>
            </a:r>
          </a:p>
          <a:p>
            <a:pPr algn="ctr"/>
            <a:r>
              <a:rPr lang="fa-IR" sz="2000" b="1" dirty="0">
                <a:effectLst>
                  <a:outerShdw blurRad="38100" dist="38100" dir="2700000" algn="tl">
                    <a:srgbClr val="000000">
                      <a:alpha val="43137"/>
                    </a:srgbClr>
                  </a:outerShdw>
                </a:effectLst>
              </a:rPr>
              <a:t>اطلاعاتی را جمع آوری کنید و به کلاس گزارش دهید</a:t>
            </a:r>
            <a:r>
              <a:rPr lang="fa-IR" sz="2000" b="1" dirty="0" smtClean="0">
                <a:effectLst>
                  <a:outerShdw blurRad="38100" dist="38100" dir="2700000" algn="tl">
                    <a:srgbClr val="000000">
                      <a:alpha val="43137"/>
                    </a:srgbClr>
                  </a:outerShdw>
                </a:effectLst>
              </a:rPr>
              <a:t>.</a:t>
            </a:r>
            <a:endParaRPr lang="fa-IR" sz="2000" b="1" dirty="0">
              <a:effectLst>
                <a:outerShdw blurRad="38100" dist="38100" dir="2700000" algn="tl">
                  <a:srgbClr val="000000">
                    <a:alpha val="43137"/>
                  </a:srgbClr>
                </a:outerShdw>
              </a:effectLst>
            </a:endParaRPr>
          </a:p>
        </p:txBody>
      </p:sp>
      <p:sp>
        <p:nvSpPr>
          <p:cNvPr id="3" name="Double Wave 2"/>
          <p:cNvSpPr/>
          <p:nvPr/>
        </p:nvSpPr>
        <p:spPr>
          <a:xfrm>
            <a:off x="0" y="1015663"/>
            <a:ext cx="12192000" cy="3125337"/>
          </a:xfrm>
          <a:prstGeom prst="doubleWav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dirty="0"/>
          </a:p>
        </p:txBody>
      </p:sp>
      <p:sp>
        <p:nvSpPr>
          <p:cNvPr id="9" name="Rectangle 8"/>
          <p:cNvSpPr/>
          <p:nvPr/>
        </p:nvSpPr>
        <p:spPr>
          <a:xfrm>
            <a:off x="56271" y="1701168"/>
            <a:ext cx="12079457" cy="1938992"/>
          </a:xfrm>
          <a:prstGeom prst="rect">
            <a:avLst/>
          </a:prstGeom>
        </p:spPr>
        <p:txBody>
          <a:bodyPr wrap="square">
            <a:spAutoFit/>
          </a:bodyPr>
          <a:lstStyle/>
          <a:p>
            <a:pPr algn="r"/>
            <a:r>
              <a:rPr lang="fa-IR" sz="20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آزمایش </a:t>
            </a:r>
            <a:r>
              <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کنید</a:t>
            </a:r>
            <a:endPar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endParaRPr>
          </a:p>
          <a:p>
            <a:pPr algn="r"/>
            <a:r>
              <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1ـ </a:t>
            </a:r>
            <a:r>
              <a:rPr lang="fa-IR" sz="20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سه بشر را شماره گذاری کنید و درون هر یک تا یک سوم حجم آن، آب بریزید. </a:t>
            </a:r>
            <a:endPar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endParaRPr>
          </a:p>
          <a:p>
            <a:pPr algn="r"/>
            <a:r>
              <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2ـ </a:t>
            </a:r>
            <a:r>
              <a:rPr lang="fa-IR" sz="20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یک قاشق چای خوری کات کبود در هر یک از بشر ها حل کنید</a:t>
            </a:r>
            <a:r>
              <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a:t>
            </a:r>
          </a:p>
          <a:p>
            <a:pPr algn="r"/>
            <a:r>
              <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3ـ </a:t>
            </a:r>
            <a:r>
              <a:rPr lang="fa-IR" sz="20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در بشر شماره(1)تیغه ی آهن در بشر </a:t>
            </a:r>
            <a:r>
              <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شماره(2)تیغه منیزیم در بشر شماره(3)تیغه روی را قراز دهید</a:t>
            </a:r>
          </a:p>
          <a:p>
            <a:pPr algn="r"/>
            <a:r>
              <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4ـ </a:t>
            </a:r>
            <a:r>
              <a:rPr lang="fa-IR" sz="20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سرعت تغییر رنگ در سه بشر را با هم مقایسه کنید</a:t>
            </a:r>
            <a:r>
              <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a:t>
            </a:r>
          </a:p>
          <a:p>
            <a:pPr algn="r"/>
            <a:r>
              <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5ـ </a:t>
            </a:r>
            <a:r>
              <a:rPr lang="fa-IR" sz="20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کدام فلز واکنش پذیرتر </a:t>
            </a:r>
            <a:r>
              <a:rPr lang="fa-IR"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rPr>
              <a:t>است؟</a:t>
            </a:r>
            <a:endParaRPr lang="fa-IR" sz="20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cs typeface="B Nazanin" panose="00000400000000000000" pitchFamily="2" charset="-78"/>
            </a:endParaRPr>
          </a:p>
        </p:txBody>
      </p:sp>
    </p:spTree>
    <p:extLst>
      <p:ext uri="{BB962C8B-B14F-4D97-AF65-F5344CB8AC3E}">
        <p14:creationId xmlns:p14="http://schemas.microsoft.com/office/powerpoint/2010/main" val="987276405"/>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923330"/>
          </a:xfrm>
          <a:prstGeom prst="rect">
            <a:avLst/>
          </a:prstGeom>
        </p:spPr>
        <p:txBody>
          <a:bodyPr wrap="square">
            <a:spAutoFit/>
          </a:bodyPr>
          <a:lstStyle/>
          <a:p>
            <a:pPr algn="r"/>
            <a:r>
              <a:rPr lang="fa-IR" b="1" dirty="0">
                <a:effectLst>
                  <a:outerShdw blurRad="38100" dist="38100" dir="2700000" algn="tl">
                    <a:srgbClr val="000000">
                      <a:alpha val="43137"/>
                    </a:srgbClr>
                  </a:outerShdw>
                </a:effectLst>
                <a:cs typeface="B Sina" panose="00000700000000000000" pitchFamily="2" charset="-78"/>
              </a:rPr>
              <a:t>گفت وگوکنید </a:t>
            </a:r>
            <a:endParaRPr lang="fa-IR" b="1" dirty="0" smtClean="0">
              <a:effectLst>
                <a:outerShdw blurRad="38100" dist="38100" dir="2700000" algn="tl">
                  <a:srgbClr val="000000">
                    <a:alpha val="43137"/>
                  </a:srgbClr>
                </a:outerShdw>
              </a:effectLst>
              <a:cs typeface="B Sina" panose="00000700000000000000" pitchFamily="2" charset="-78"/>
            </a:endParaRPr>
          </a:p>
          <a:p>
            <a:pPr algn="r"/>
            <a:r>
              <a:rPr lang="fa-IR" b="1" dirty="0">
                <a:effectLst>
                  <a:outerShdw blurRad="38100" dist="38100" dir="2700000" algn="tl">
                    <a:srgbClr val="000000">
                      <a:alpha val="43137"/>
                    </a:srgbClr>
                  </a:outerShdw>
                </a:effectLst>
                <a:cs typeface="B Sina" panose="00000700000000000000" pitchFamily="2" charset="-78"/>
              </a:rPr>
              <a:t>تصویر زیر چرخه ی  ساده ای از نیتروژن را در طبیعت نشان می دهد. درباره ی این چرخه و نقش آن در زندگی، در کلاس گفت وگو کنید.</a:t>
            </a:r>
            <a:endParaRPr lang="fa-IR" b="1" dirty="0" smtClean="0">
              <a:effectLst>
                <a:outerShdw blurRad="38100" dist="38100" dir="2700000" algn="tl">
                  <a:srgbClr val="000000">
                    <a:alpha val="43137"/>
                  </a:srgbClr>
                </a:outerShdw>
              </a:effectLst>
              <a:cs typeface="B Sina"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738" y="778988"/>
            <a:ext cx="1470521" cy="9815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752" y="2185134"/>
            <a:ext cx="1245427" cy="997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Arrow Connector 5"/>
          <p:cNvCxnSpPr>
            <a:endCxn id="4" idx="0"/>
          </p:cNvCxnSpPr>
          <p:nvPr/>
        </p:nvCxnSpPr>
        <p:spPr>
          <a:xfrm>
            <a:off x="6095465" y="1514901"/>
            <a:ext cx="1" cy="6702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406" y="2195410"/>
            <a:ext cx="1317773" cy="987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1" name="Straight Arrow Connector 10"/>
          <p:cNvCxnSpPr>
            <a:endCxn id="9" idx="1"/>
          </p:cNvCxnSpPr>
          <p:nvPr/>
        </p:nvCxnSpPr>
        <p:spPr>
          <a:xfrm>
            <a:off x="6578221" y="2683801"/>
            <a:ext cx="1310185" cy="51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7134" y="3899854"/>
            <a:ext cx="1304125" cy="987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4" name="Straight Arrow Connector 13"/>
          <p:cNvCxnSpPr>
            <a:stCxn id="9" idx="2"/>
            <a:endCxn id="12" idx="3"/>
          </p:cNvCxnSpPr>
          <p:nvPr/>
        </p:nvCxnSpPr>
        <p:spPr>
          <a:xfrm flipH="1">
            <a:off x="6831259" y="3182468"/>
            <a:ext cx="1716034" cy="12109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0746" y="2195410"/>
            <a:ext cx="1483812" cy="987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7" name="Straight Arrow Connector 16"/>
          <p:cNvCxnSpPr>
            <a:stCxn id="12" idx="1"/>
            <a:endCxn id="15" idx="2"/>
          </p:cNvCxnSpPr>
          <p:nvPr/>
        </p:nvCxnSpPr>
        <p:spPr>
          <a:xfrm flipH="1" flipV="1">
            <a:off x="3812652" y="3182819"/>
            <a:ext cx="1714482" cy="12105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5" idx="0"/>
            <a:endCxn id="3" idx="1"/>
          </p:cNvCxnSpPr>
          <p:nvPr/>
        </p:nvCxnSpPr>
        <p:spPr>
          <a:xfrm flipV="1">
            <a:off x="3812652" y="1269775"/>
            <a:ext cx="1548086" cy="9256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3812652" y="2880731"/>
            <a:ext cx="4734641" cy="3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15" idx="3"/>
            <a:endCxn id="4" idx="1"/>
          </p:cNvCxnSpPr>
          <p:nvPr/>
        </p:nvCxnSpPr>
        <p:spPr>
          <a:xfrm flipV="1">
            <a:off x="4554558" y="2683801"/>
            <a:ext cx="918194" cy="53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a:stCxn id="3" idx="3"/>
            <a:endCxn id="9" idx="0"/>
          </p:cNvCxnSpPr>
          <p:nvPr/>
        </p:nvCxnSpPr>
        <p:spPr>
          <a:xfrm>
            <a:off x="6831259" y="1269775"/>
            <a:ext cx="1716034" cy="9256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Rectangle 35"/>
          <p:cNvSpPr/>
          <p:nvPr/>
        </p:nvSpPr>
        <p:spPr>
          <a:xfrm>
            <a:off x="0" y="5013132"/>
            <a:ext cx="12192000" cy="892552"/>
          </a:xfrm>
          <a:prstGeom prst="rect">
            <a:avLst/>
          </a:prstGeom>
        </p:spPr>
        <p:txBody>
          <a:bodyPr wrap="square">
            <a:spAutoFit/>
          </a:bodyPr>
          <a:lstStyle/>
          <a:p>
            <a:pPr algn="r"/>
            <a:r>
              <a:rPr lang="fa-IR" sz="2600" dirty="0"/>
              <a:t>گفت </a:t>
            </a:r>
            <a:r>
              <a:rPr lang="fa-IR" sz="2600" dirty="0" smtClean="0"/>
              <a:t>وگوکنید</a:t>
            </a:r>
          </a:p>
          <a:p>
            <a:pPr algn="r"/>
            <a:r>
              <a:rPr lang="fa-IR" sz="2600" dirty="0" smtClean="0"/>
              <a:t>درباره ی </a:t>
            </a:r>
            <a:endParaRPr lang="fa-IR" sz="2600" dirty="0"/>
          </a:p>
        </p:txBody>
      </p:sp>
    </p:spTree>
    <p:extLst>
      <p:ext uri="{BB962C8B-B14F-4D97-AF65-F5344CB8AC3E}">
        <p14:creationId xmlns:p14="http://schemas.microsoft.com/office/powerpoint/2010/main" val="3573067744"/>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633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fa-IR" sz="3600" b="1" dirty="0">
                <a:ln/>
                <a:solidFill>
                  <a:schemeClr val="accent4"/>
                </a:solidFill>
                <a:latin typeface="BMitraBold"/>
              </a:rPr>
              <a:t>برخی مواد نافلزند یا از نافلز ساخته شده اند</a:t>
            </a:r>
            <a:endParaRPr lang="en-US" sz="3600" b="1" dirty="0">
              <a:ln/>
              <a:solidFill>
                <a:schemeClr val="accent4"/>
              </a:solidFill>
            </a:endParaRPr>
          </a:p>
        </p:txBody>
      </p:sp>
      <p:sp>
        <p:nvSpPr>
          <p:cNvPr id="3" name="Rectangle 2"/>
          <p:cNvSpPr/>
          <p:nvPr/>
        </p:nvSpPr>
        <p:spPr>
          <a:xfrm>
            <a:off x="0" y="646331"/>
            <a:ext cx="12192000" cy="2677656"/>
          </a:xfrm>
          <a:prstGeom prst="rect">
            <a:avLst/>
          </a:prstGeom>
        </p:spPr>
        <p:txBody>
          <a:bodyPr wrap="square">
            <a:spAutoFit/>
          </a:bodyPr>
          <a:lstStyle/>
          <a:p>
            <a:pPr algn="r"/>
            <a:r>
              <a:rPr lang="fa-IR" sz="2400" b="1" dirty="0">
                <a:effectLst>
                  <a:outerShdw blurRad="38100" dist="38100" dir="2700000" algn="tl">
                    <a:srgbClr val="000000">
                      <a:alpha val="43137"/>
                    </a:srgbClr>
                  </a:outerShdw>
                </a:effectLst>
                <a:cs typeface="B Kamran" panose="00000400000000000000" pitchFamily="2" charset="-78"/>
              </a:rPr>
              <a:t>در علوم هشتم آموختید، هوای پاک یک مخلوط گازی  و همگن است. مهم ترین اجزای تشکیل دهنده هوا، گازهای نیترو ژن، اکسیژن، آرگون، کربن دی اکسید و بخار آب است.اکسیژن یکی از گاز های تشکیل دهنده هوا است که به صورت مولکول دو اتمی وجود دارد. شکل دیگری از این عنصر، گاز اوزون </a:t>
            </a:r>
            <a:r>
              <a:rPr lang="fa-IR" sz="2400" b="1" dirty="0" smtClean="0">
                <a:effectLst>
                  <a:outerShdw blurRad="38100" dist="38100" dir="2700000" algn="tl">
                    <a:srgbClr val="000000">
                      <a:alpha val="43137"/>
                    </a:srgbClr>
                  </a:outerShdw>
                </a:effectLst>
                <a:cs typeface="B Kamran" panose="00000400000000000000" pitchFamily="2" charset="-78"/>
              </a:rPr>
              <a:t>است که از مولوکول های </a:t>
            </a:r>
            <a:r>
              <a:rPr lang="fa-IR" sz="2400" b="1" dirty="0">
                <a:effectLst>
                  <a:outerShdw blurRad="38100" dist="38100" dir="2700000" algn="tl">
                    <a:srgbClr val="000000">
                      <a:alpha val="43137"/>
                    </a:srgbClr>
                  </a:outerShdw>
                </a:effectLst>
                <a:cs typeface="B Kamran" panose="00000400000000000000" pitchFamily="2" charset="-78"/>
              </a:rPr>
              <a:t>سه اتمی تشکیل شده است.این گاز  در لایه های بالایی هوای اطراف زمین و همچنین در هوای آلوده یافت می شود. گاز اوزون  از رسیدن پرتوهای پرانرژی و خطرناک فرابنفش </a:t>
            </a:r>
            <a:r>
              <a:rPr lang="fa-IR" sz="2400" b="1" dirty="0" smtClean="0">
                <a:effectLst>
                  <a:outerShdw blurRad="38100" dist="38100" dir="2700000" algn="tl">
                    <a:srgbClr val="000000">
                      <a:alpha val="43137"/>
                    </a:srgbClr>
                  </a:outerShdw>
                </a:effectLst>
                <a:cs typeface="B Kamran" panose="00000400000000000000" pitchFamily="2" charset="-78"/>
              </a:rPr>
              <a:t>به زمین جلوگیری میکند و بصورت ی لایه محافظ عمل میکند.</a:t>
            </a:r>
          </a:p>
          <a:p>
            <a:pPr algn="r"/>
            <a:r>
              <a:rPr lang="fa-IR" sz="2400" b="1" dirty="0" smtClean="0">
                <a:effectLst>
                  <a:outerShdw blurRad="38100" dist="38100" dir="2700000" algn="tl">
                    <a:srgbClr val="000000">
                      <a:alpha val="43137"/>
                    </a:srgbClr>
                  </a:outerShdw>
                </a:effectLst>
                <a:cs typeface="B Kamran" panose="00000400000000000000" pitchFamily="2" charset="-78"/>
              </a:rPr>
              <a:t>عنصر اکسیژن افزون بر اینکه گازی تنفسی است در صنعت نیز نقش مهمی دارد. این عنصر در ساختار بسیاری از ترکیب ها وجود دارد.یکی از این ترکیب ها سولفوریک اسید با فرمول</a:t>
            </a:r>
            <a:r>
              <a:rPr lang="fa-IR" sz="2400" b="1" dirty="0">
                <a:effectLst>
                  <a:outerShdw blurRad="38100" dist="38100" dir="2700000" algn="tl">
                    <a:srgbClr val="000000">
                      <a:alpha val="43137"/>
                    </a:srgbClr>
                  </a:outerShdw>
                </a:effectLst>
                <a:cs typeface="B Kamran" panose="00000400000000000000" pitchFamily="2" charset="-78"/>
              </a:rPr>
              <a:t>،</a:t>
            </a:r>
            <a:endParaRPr lang="fa-IR" sz="2400" b="1" dirty="0" smtClean="0">
              <a:effectLst>
                <a:outerShdw blurRad="38100" dist="38100" dir="2700000" algn="tl">
                  <a:srgbClr val="000000">
                    <a:alpha val="43137"/>
                  </a:srgbClr>
                </a:outerShdw>
              </a:effectLst>
              <a:cs typeface="B Kamran" panose="00000400000000000000" pitchFamily="2" charset="-78"/>
            </a:endParaRPr>
          </a:p>
          <a:p>
            <a:pPr algn="r"/>
            <a:r>
              <a:rPr lang="fa-IR" sz="2400" b="1" dirty="0" smtClean="0">
                <a:effectLst>
                  <a:outerShdw blurRad="38100" dist="38100" dir="2700000" algn="tl">
                    <a:srgbClr val="000000">
                      <a:alpha val="43137"/>
                    </a:srgbClr>
                  </a:outerShdw>
                </a:effectLst>
                <a:cs typeface="B Kamran" panose="00000400000000000000" pitchFamily="2" charset="-78"/>
              </a:rPr>
              <a:t>است که کاربردهای گوناگونی دارد.</a:t>
            </a:r>
            <a:r>
              <a:rPr lang="en-US" sz="2400" b="1" dirty="0" smtClean="0">
                <a:effectLst>
                  <a:outerShdw blurRad="38100" dist="38100" dir="2700000" algn="tl">
                    <a:srgbClr val="000000">
                      <a:alpha val="43137"/>
                    </a:srgbClr>
                  </a:outerShdw>
                </a:effectLst>
                <a:cs typeface="B Kamran" panose="00000400000000000000" pitchFamily="2" charset="-78"/>
              </a:rPr>
              <a:t>(H2SO4)</a:t>
            </a:r>
            <a:endParaRPr lang="fa-IR" sz="2400" b="1" dirty="0">
              <a:effectLst>
                <a:outerShdw blurRad="38100" dist="38100" dir="2700000" algn="tl">
                  <a:srgbClr val="000000">
                    <a:alpha val="43137"/>
                  </a:srgbClr>
                </a:outerShdw>
              </a:effectLst>
              <a:cs typeface="B Kamran" panose="00000400000000000000" pitchFamily="2" charset="-78"/>
            </a:endParaRPr>
          </a:p>
        </p:txBody>
      </p:sp>
      <p:sp>
        <p:nvSpPr>
          <p:cNvPr id="8" name="Title 1"/>
          <p:cNvSpPr>
            <a:spLocks noGrp="1"/>
          </p:cNvSpPr>
          <p:nvPr>
            <p:ph type="ctrTitle"/>
          </p:nvPr>
        </p:nvSpPr>
        <p:spPr>
          <a:xfrm>
            <a:off x="220124" y="3476142"/>
            <a:ext cx="11779046" cy="1716260"/>
          </a:xfrm>
        </p:spPr>
        <p:txBody>
          <a:bodyPr>
            <a:prstTxWarp prst="textCanUp">
              <a:avLst/>
            </a:prstTxWarp>
            <a:normAutofit/>
          </a:bodyPr>
          <a:lstStyle/>
          <a:p>
            <a:r>
              <a:rPr lang="fa-IR" sz="2800" dirty="0">
                <a:effectLst>
                  <a:outerShdw blurRad="38100" dist="38100" dir="2700000" algn="tl">
                    <a:srgbClr val="000000">
                      <a:alpha val="43137"/>
                    </a:srgbClr>
                  </a:outerShdw>
                </a:effectLst>
                <a:cs typeface="B Kamran" panose="00000400000000000000" pitchFamily="2" charset="-78"/>
              </a:rPr>
              <a:t>در فرمول شیمیایی سولفوریک اسید علاوه</a:t>
            </a:r>
            <a:br>
              <a:rPr lang="fa-IR" sz="2800" dirty="0">
                <a:effectLst>
                  <a:outerShdw blurRad="38100" dist="38100" dir="2700000" algn="tl">
                    <a:srgbClr val="000000">
                      <a:alpha val="43137"/>
                    </a:srgbClr>
                  </a:outerShdw>
                </a:effectLst>
                <a:cs typeface="B Kamran" panose="00000400000000000000" pitchFamily="2" charset="-78"/>
              </a:rPr>
            </a:br>
            <a:r>
              <a:rPr lang="fa-IR" sz="2800" dirty="0">
                <a:effectLst>
                  <a:outerShdw blurRad="38100" dist="38100" dir="2700000" algn="tl">
                    <a:srgbClr val="000000">
                      <a:alpha val="43137"/>
                    </a:srgbClr>
                  </a:outerShdw>
                </a:effectLst>
                <a:cs typeface="B Kamran" panose="00000400000000000000" pitchFamily="2" charset="-78"/>
              </a:rPr>
              <a:t> </a:t>
            </a:r>
            <a:r>
              <a:rPr lang="en-US" sz="2800" dirty="0">
                <a:effectLst>
                  <a:outerShdw blurRad="38100" dist="38100" dir="2700000" algn="tl">
                    <a:srgbClr val="000000">
                      <a:alpha val="43137"/>
                    </a:srgbClr>
                  </a:outerShdw>
                </a:effectLst>
                <a:cs typeface="B Kamran" panose="00000400000000000000" pitchFamily="2" charset="-78"/>
              </a:rPr>
              <a:t>H</a:t>
            </a:r>
            <a:r>
              <a:rPr lang="fa-IR" sz="2800" dirty="0">
                <a:effectLst>
                  <a:outerShdw blurRad="38100" dist="38100" dir="2700000" algn="tl">
                    <a:srgbClr val="000000">
                      <a:alpha val="43137"/>
                    </a:srgbClr>
                  </a:outerShdw>
                </a:effectLst>
                <a:cs typeface="B Kamran" panose="00000400000000000000" pitchFamily="2" charset="-78"/>
              </a:rPr>
              <a:t>و</a:t>
            </a:r>
            <a:r>
              <a:rPr lang="en-US" sz="2800" dirty="0">
                <a:effectLst>
                  <a:outerShdw blurRad="38100" dist="38100" dir="2700000" algn="tl">
                    <a:srgbClr val="000000">
                      <a:alpha val="43137"/>
                    </a:srgbClr>
                  </a:outerShdw>
                </a:effectLst>
                <a:cs typeface="B Kamran" panose="00000400000000000000" pitchFamily="2" charset="-78"/>
              </a:rPr>
              <a:t>O</a:t>
            </a:r>
            <a:r>
              <a:rPr lang="fa-IR" sz="2800" dirty="0">
                <a:effectLst>
                  <a:outerShdw blurRad="38100" dist="38100" dir="2700000" algn="tl">
                    <a:srgbClr val="000000">
                      <a:alpha val="43137"/>
                    </a:srgbClr>
                  </a:outerShdw>
                </a:effectLst>
                <a:cs typeface="B Kamran" panose="00000400000000000000" pitchFamily="2" charset="-78"/>
              </a:rPr>
              <a:t>بر عنصر های</a:t>
            </a:r>
            <a:br>
              <a:rPr lang="fa-IR" sz="2800" dirty="0">
                <a:effectLst>
                  <a:outerShdw blurRad="38100" dist="38100" dir="2700000" algn="tl">
                    <a:srgbClr val="000000">
                      <a:alpha val="43137"/>
                    </a:srgbClr>
                  </a:outerShdw>
                </a:effectLst>
                <a:cs typeface="B Kamran" panose="00000400000000000000" pitchFamily="2" charset="-78"/>
              </a:rPr>
            </a:br>
            <a:r>
              <a:rPr lang="fa-IR" sz="2800" dirty="0" smtClean="0">
                <a:effectLst>
                  <a:outerShdw blurRad="38100" dist="38100" dir="2700000" algn="tl">
                    <a:srgbClr val="000000">
                      <a:alpha val="43137"/>
                    </a:srgbClr>
                  </a:outerShdw>
                </a:effectLst>
                <a:cs typeface="B Kamran" panose="00000400000000000000" pitchFamily="2" charset="-78"/>
              </a:rPr>
              <a:t>عنصر </a:t>
            </a:r>
            <a:r>
              <a:rPr lang="fa-IR" sz="2800" dirty="0">
                <a:effectLst>
                  <a:outerShdw blurRad="38100" dist="38100" dir="2700000" algn="tl">
                    <a:srgbClr val="000000">
                      <a:alpha val="43137"/>
                    </a:srgbClr>
                  </a:outerShdw>
                </a:effectLst>
                <a:cs typeface="B Kamran" panose="00000400000000000000" pitchFamily="2" charset="-78"/>
              </a:rPr>
              <a:t>گوگرد با نشانه </a:t>
            </a:r>
            <a:r>
              <a:rPr lang="fa-IR" sz="2800" dirty="0" smtClean="0">
                <a:effectLst>
                  <a:outerShdw blurRad="38100" dist="38100" dir="2700000" algn="tl">
                    <a:srgbClr val="000000">
                      <a:alpha val="43137"/>
                    </a:srgbClr>
                  </a:outerShdw>
                </a:effectLst>
                <a:cs typeface="B Kamran" panose="00000400000000000000" pitchFamily="2" charset="-78"/>
              </a:rPr>
              <a:t>شیمیای</a:t>
            </a:r>
            <a:r>
              <a:rPr lang="en-US" sz="2800" dirty="0" smtClean="0">
                <a:effectLst>
                  <a:outerShdw blurRad="38100" dist="38100" dir="2700000" algn="tl">
                    <a:srgbClr val="000000">
                      <a:alpha val="43137"/>
                    </a:srgbClr>
                  </a:outerShdw>
                </a:effectLst>
                <a:cs typeface="B Kamran" panose="00000400000000000000" pitchFamily="2" charset="-78"/>
              </a:rPr>
              <a:t>s</a:t>
            </a:r>
            <a:r>
              <a:rPr lang="fa-IR" sz="2800" dirty="0" smtClean="0">
                <a:effectLst>
                  <a:outerShdw blurRad="38100" dist="38100" dir="2700000" algn="tl">
                    <a:srgbClr val="000000">
                      <a:alpha val="43137"/>
                    </a:srgbClr>
                  </a:outerShdw>
                </a:effectLst>
                <a:cs typeface="B Kamran" panose="00000400000000000000" pitchFamily="2" charset="-78"/>
              </a:rPr>
              <a:t> شرکت دارد.</a:t>
            </a:r>
            <a:r>
              <a:rPr lang="fa-IR" sz="2800" dirty="0">
                <a:effectLst>
                  <a:outerShdw blurRad="38100" dist="38100" dir="2700000" algn="tl">
                    <a:srgbClr val="000000">
                      <a:alpha val="43137"/>
                    </a:srgbClr>
                  </a:outerShdw>
                </a:effectLst>
                <a:cs typeface="B Kamran" panose="00000400000000000000" pitchFamily="2" charset="-78"/>
              </a:rPr>
              <a:t/>
            </a:r>
            <a:br>
              <a:rPr lang="fa-IR" sz="2800" dirty="0">
                <a:effectLst>
                  <a:outerShdw blurRad="38100" dist="38100" dir="2700000" algn="tl">
                    <a:srgbClr val="000000">
                      <a:alpha val="43137"/>
                    </a:srgbClr>
                  </a:outerShdw>
                </a:effectLst>
                <a:cs typeface="B Kamran" panose="00000400000000000000" pitchFamily="2" charset="-78"/>
              </a:rPr>
            </a:br>
            <a:r>
              <a:rPr lang="fa-IR" sz="2800" dirty="0">
                <a:effectLst>
                  <a:outerShdw blurRad="38100" dist="38100" dir="2700000" algn="tl">
                    <a:srgbClr val="000000">
                      <a:alpha val="43137"/>
                    </a:srgbClr>
                  </a:outerShdw>
                </a:effectLst>
                <a:cs typeface="B Kamran" panose="00000400000000000000" pitchFamily="2" charset="-78"/>
              </a:rPr>
              <a:t>گوگرد جامدی زرد رنگ است و در دهانه های آتشفشان های فعال یا نیمه خاموش یافت میشود</a:t>
            </a:r>
            <a:endParaRPr lang="en-US" sz="2800" dirty="0">
              <a:effectLst>
                <a:outerShdw blurRad="38100" dist="38100" dir="2700000" algn="tl">
                  <a:srgbClr val="000000">
                    <a:alpha val="43137"/>
                  </a:srgbClr>
                </a:outerShdw>
              </a:effectLst>
              <a:cs typeface="B Kamran" panose="00000400000000000000" pitchFamily="2" charset="-78"/>
            </a:endParaRPr>
          </a:p>
        </p:txBody>
      </p:sp>
      <p:sp>
        <p:nvSpPr>
          <p:cNvPr id="9" name="Rectangle 8"/>
          <p:cNvSpPr/>
          <p:nvPr/>
        </p:nvSpPr>
        <p:spPr>
          <a:xfrm>
            <a:off x="1295669" y="5128201"/>
            <a:ext cx="9627957" cy="461665"/>
          </a:xfrm>
          <a:prstGeom prst="rect">
            <a:avLst/>
          </a:prstGeom>
        </p:spPr>
        <p:txBody>
          <a:bodyPr wrap="none">
            <a:prstTxWarp prst="textCanUp">
              <a:avLst/>
            </a:prstTxWarp>
            <a:spAutoFit/>
          </a:bodyPr>
          <a:lstStyle/>
          <a:p>
            <a:r>
              <a:rPr lang="fa-IR" sz="2400" b="1" dirty="0">
                <a:effectLst>
                  <a:outerShdw blurRad="38100" dist="38100" dir="2700000" algn="tl">
                    <a:srgbClr val="000000">
                      <a:alpha val="43137"/>
                    </a:srgbClr>
                  </a:outerShdw>
                </a:effectLst>
                <a:latin typeface="AmuzehNewNormalPS"/>
                <a:cs typeface="B Kamran" panose="00000400000000000000" pitchFamily="2" charset="-78"/>
              </a:rPr>
              <a:t>یافت می شود. </a:t>
            </a:r>
            <a:r>
              <a:rPr lang="en-US" sz="2400" b="1" dirty="0">
                <a:effectLst>
                  <a:outerShdw blurRad="38100" dist="38100" dir="2700000" algn="tl">
                    <a:srgbClr val="000000">
                      <a:alpha val="43137"/>
                    </a:srgbClr>
                  </a:outerShdw>
                </a:effectLst>
                <a:latin typeface="AmuzehNewNormalPS"/>
                <a:cs typeface="B Kamran" panose="00000400000000000000" pitchFamily="2" charset="-78"/>
              </a:rPr>
              <a:t>N </a:t>
            </a:r>
            <a:r>
              <a:rPr lang="fa-IR" sz="2400" b="1" dirty="0">
                <a:effectLst>
                  <a:outerShdw blurRad="38100" dist="38100" dir="2700000" algn="tl">
                    <a:srgbClr val="000000">
                      <a:alpha val="43137"/>
                    </a:srgbClr>
                  </a:outerShdw>
                </a:effectLst>
                <a:latin typeface="AmuzehNewNormalPS"/>
                <a:cs typeface="B Kamran" panose="00000400000000000000" pitchFamily="2" charset="-78"/>
              </a:rPr>
              <a:t>عنصر مهم دیگر در هوا نیتروژن است که به صورت گاز دو اتمی نیتروژن </a:t>
            </a:r>
            <a:r>
              <a:rPr lang="fa-IR" sz="1100" b="1" dirty="0">
                <a:effectLst>
                  <a:outerShdw blurRad="38100" dist="38100" dir="2700000" algn="tl">
                    <a:srgbClr val="000000">
                      <a:alpha val="43137"/>
                    </a:srgbClr>
                  </a:outerShdw>
                </a:effectLst>
                <a:latin typeface="AmuzehNewNormalPS"/>
                <a:cs typeface="B Kamran" panose="00000400000000000000" pitchFamily="2" charset="-78"/>
              </a:rPr>
              <a:t>2</a:t>
            </a:r>
            <a:endParaRPr lang="en-US" sz="3200" b="1" dirty="0">
              <a:effectLst>
                <a:outerShdw blurRad="38100" dist="38100" dir="2700000" algn="tl">
                  <a:srgbClr val="000000">
                    <a:alpha val="43137"/>
                  </a:srgbClr>
                </a:outerShdw>
              </a:effectLst>
              <a:cs typeface="B Kamran" panose="00000400000000000000" pitchFamily="2" charset="-78"/>
            </a:endParaRPr>
          </a:p>
        </p:txBody>
      </p:sp>
      <p:sp>
        <p:nvSpPr>
          <p:cNvPr id="10" name="Rectangle 9"/>
          <p:cNvSpPr/>
          <p:nvPr/>
        </p:nvSpPr>
        <p:spPr>
          <a:xfrm>
            <a:off x="1295669" y="5589866"/>
            <a:ext cx="9259369" cy="892552"/>
          </a:xfrm>
          <a:prstGeom prst="rect">
            <a:avLst/>
          </a:prstGeom>
        </p:spPr>
        <p:txBody>
          <a:bodyPr wrap="square">
            <a:prstTxWarp prst="textCanUp">
              <a:avLst/>
            </a:prstTxWarp>
            <a:spAutoFit/>
          </a:bodyPr>
          <a:lstStyle/>
          <a:p>
            <a:pPr algn="ctr"/>
            <a:r>
              <a:rPr lang="fa-IR" sz="2600" b="1" dirty="0">
                <a:effectLst>
                  <a:outerShdw blurRad="38100" dist="38100" dir="2700000" algn="tl">
                    <a:srgbClr val="000000">
                      <a:alpha val="43137"/>
                    </a:srgbClr>
                  </a:outerShdw>
                </a:effectLst>
                <a:latin typeface="AmuzehNewNormalPS"/>
                <a:cs typeface="B Kamran" panose="00000400000000000000" pitchFamily="2" charset="-78"/>
              </a:rPr>
              <a:t>بخش </a:t>
            </a:r>
            <a:r>
              <a:rPr lang="fa-IR" sz="2600" b="1" dirty="0" smtClean="0">
                <a:effectLst>
                  <a:outerShdw blurRad="38100" dist="38100" dir="2700000" algn="tl">
                    <a:srgbClr val="000000">
                      <a:alpha val="43137"/>
                    </a:srgbClr>
                  </a:outerShdw>
                </a:effectLst>
                <a:latin typeface="AmuzehNewNormalPS"/>
                <a:cs typeface="B Kamran" panose="00000400000000000000" pitchFamily="2" charset="-78"/>
              </a:rPr>
              <a:t>عمده </a:t>
            </a:r>
            <a:r>
              <a:rPr lang="fa-IR" sz="2600" b="1" dirty="0">
                <a:effectLst>
                  <a:outerShdw blurRad="38100" dist="38100" dir="2700000" algn="tl">
                    <a:srgbClr val="000000">
                      <a:alpha val="43137"/>
                    </a:srgbClr>
                  </a:outerShdw>
                </a:effectLst>
                <a:latin typeface="AmuzehNewNormalPS"/>
                <a:cs typeface="B Kamran" panose="00000400000000000000" pitchFamily="2" charset="-78"/>
              </a:rPr>
              <a:t>گاز نیتروژن به عنوان </a:t>
            </a:r>
            <a:r>
              <a:rPr lang="fa-IR" sz="2600" b="1" dirty="0" smtClean="0">
                <a:effectLst>
                  <a:outerShdw blurRad="38100" dist="38100" dir="2700000" algn="tl">
                    <a:srgbClr val="000000">
                      <a:alpha val="43137"/>
                    </a:srgbClr>
                  </a:outerShdw>
                </a:effectLst>
                <a:latin typeface="AmuzehNewNormalPS"/>
                <a:cs typeface="B Kamran" panose="00000400000000000000" pitchFamily="2" charset="-78"/>
              </a:rPr>
              <a:t>ماده </a:t>
            </a:r>
            <a:r>
              <a:rPr lang="fa-IR" sz="2600" b="1" dirty="0">
                <a:effectLst>
                  <a:outerShdw blurRad="38100" dist="38100" dir="2700000" algn="tl">
                    <a:srgbClr val="000000">
                      <a:alpha val="43137"/>
                    </a:srgbClr>
                  </a:outerShdw>
                </a:effectLst>
                <a:latin typeface="AmuzehNewNormalPS"/>
                <a:cs typeface="B Kamran" panose="00000400000000000000" pitchFamily="2" charset="-78"/>
              </a:rPr>
              <a:t>اولیه برای تولید آمونیاک به کار می رود.</a:t>
            </a:r>
          </a:p>
          <a:p>
            <a:pPr algn="ctr"/>
            <a:r>
              <a:rPr lang="fa-IR" sz="2600" b="1" dirty="0">
                <a:effectLst>
                  <a:outerShdw blurRad="38100" dist="38100" dir="2700000" algn="tl">
                    <a:srgbClr val="000000">
                      <a:alpha val="43137"/>
                    </a:srgbClr>
                  </a:outerShdw>
                </a:effectLst>
                <a:latin typeface="AmuzehNewNormalPS"/>
                <a:cs typeface="B Kamran" panose="00000400000000000000" pitchFamily="2" charset="-78"/>
              </a:rPr>
              <a:t>گاز آمونیاک </a:t>
            </a:r>
            <a:r>
              <a:rPr lang="fa-IR" sz="2600" b="1" dirty="0">
                <a:effectLst>
                  <a:outerShdw blurRad="38100" dist="38100" dir="2700000" algn="tl">
                    <a:srgbClr val="000000">
                      <a:alpha val="43137"/>
                    </a:srgbClr>
                  </a:outerShdw>
                </a:effectLst>
                <a:latin typeface="TimesNewRomanPSMT"/>
                <a:cs typeface="B Kamran" panose="00000400000000000000" pitchFamily="2" charset="-78"/>
              </a:rPr>
              <a:t>→ </a:t>
            </a:r>
            <a:r>
              <a:rPr lang="fa-IR" sz="2600" b="1" dirty="0">
                <a:effectLst>
                  <a:outerShdw blurRad="38100" dist="38100" dir="2700000" algn="tl">
                    <a:srgbClr val="000000">
                      <a:alpha val="43137"/>
                    </a:srgbClr>
                  </a:outerShdw>
                </a:effectLst>
                <a:latin typeface="AmuzehNewNormalPS"/>
                <a:cs typeface="B Kamran" panose="00000400000000000000" pitchFamily="2" charset="-78"/>
              </a:rPr>
              <a:t>گاز هیدروژن + گاز نیتروژن</a:t>
            </a:r>
            <a:endParaRPr lang="en-US" sz="2600" b="1" dirty="0">
              <a:effectLst>
                <a:outerShdw blurRad="38100" dist="38100" dir="2700000" algn="tl">
                  <a:srgbClr val="000000">
                    <a:alpha val="43137"/>
                  </a:srgbClr>
                </a:outerShdw>
              </a:effectLst>
              <a:cs typeface="B Kamran" panose="00000400000000000000" pitchFamily="2" charset="-78"/>
            </a:endParaRPr>
          </a:p>
        </p:txBody>
      </p:sp>
    </p:spTree>
    <p:extLst>
      <p:ext uri="{BB962C8B-B14F-4D97-AF65-F5344CB8AC3E}">
        <p14:creationId xmlns:p14="http://schemas.microsoft.com/office/powerpoint/2010/main" val="2554080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645898"/>
            <a:ext cx="10353762" cy="3695136"/>
          </a:xfrm>
        </p:spPr>
        <p:txBody>
          <a:bodyPr>
            <a:normAutofit fontScale="92500"/>
          </a:bodyPr>
          <a:lstStyle/>
          <a:p>
            <a:pPr marL="0" indent="0" algn="ctr">
              <a:buNone/>
            </a:pPr>
            <a:r>
              <a:rPr lang="fa-IR" sz="16600" i="1"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پایان فصل یک</a:t>
            </a:r>
            <a:endParaRPr lang="en-US" sz="16600" i="1"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572907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1588">
              <a:srgbClr val="FF0000"/>
            </a:gs>
            <a:gs pos="0">
              <a:schemeClr val="bg1"/>
            </a:gs>
            <a:gs pos="74000">
              <a:srgbClr val="FFFF00"/>
            </a:gs>
            <a:gs pos="83000">
              <a:srgbClr val="7030A0"/>
            </a:gs>
            <a:gs pos="100000">
              <a:schemeClr val="bg2"/>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0" y="279699"/>
            <a:ext cx="12192000" cy="3170099"/>
          </a:xfrm>
          <a:prstGeom prst="rect">
            <a:avLst/>
          </a:prstGeom>
        </p:spPr>
        <p:txBody>
          <a:bodyPr wrap="square">
            <a:prstTxWarp prst="textDoubleWave1">
              <a:avLst/>
            </a:prstTxWarp>
            <a:spAutoFit/>
          </a:bodyPr>
          <a:lstStyle/>
          <a:p>
            <a:pPr algn="ctr"/>
            <a:r>
              <a:rPr lang="fa-IR" sz="1200" dirty="0">
                <a:ln w="0"/>
                <a:solidFill>
                  <a:schemeClr val="accent1"/>
                </a:solidFill>
                <a:effectLst>
                  <a:outerShdw blurRad="38100" dist="25400" dir="5400000" algn="ctr" rotWithShape="0">
                    <a:srgbClr val="6E747A">
                      <a:alpha val="43000"/>
                    </a:srgbClr>
                  </a:outerShdw>
                </a:effectLst>
                <a:latin typeface="AmuzehNewNormalPS"/>
              </a:rPr>
              <a:t>همهٔ چیزهایی که شما در زندگی روزمره از آنها استفاده میکنید، از موادی مانند سنگ، چوب، فلز،</a:t>
            </a:r>
          </a:p>
          <a:p>
            <a:pPr algn="ctr"/>
            <a:r>
              <a:rPr lang="fa-IR" sz="1200" dirty="0">
                <a:ln w="0"/>
                <a:solidFill>
                  <a:schemeClr val="accent1"/>
                </a:solidFill>
                <a:effectLst>
                  <a:outerShdw blurRad="38100" dist="25400" dir="5400000" algn="ctr" rotWithShape="0">
                    <a:srgbClr val="6E747A">
                      <a:alpha val="43000"/>
                    </a:srgbClr>
                  </a:outerShdw>
                </a:effectLst>
                <a:latin typeface="AmuzehNewNormalPS"/>
              </a:rPr>
              <a:t>شیشه، پلاستیک و...ساخته شده اند.</a:t>
            </a:r>
          </a:p>
          <a:p>
            <a:pPr algn="ctr"/>
            <a:r>
              <a:rPr lang="fa-IR" sz="1400" dirty="0">
                <a:ln w="0"/>
                <a:solidFill>
                  <a:schemeClr val="accent1"/>
                </a:solidFill>
                <a:effectLst>
                  <a:outerShdw blurRad="38100" dist="25400" dir="5400000" algn="ctr" rotWithShape="0">
                    <a:srgbClr val="6E747A">
                      <a:alpha val="43000"/>
                    </a:srgbClr>
                  </a:outerShdw>
                </a:effectLst>
                <a:latin typeface="AmuzehNewNormalPS"/>
              </a:rPr>
              <a:t>هر یک از این مواد، خود از یک یا چند ماده تشکیل شده اند.</a:t>
            </a:r>
          </a:p>
          <a:p>
            <a:pPr algn="ctr"/>
            <a:r>
              <a:rPr lang="fa-IR" sz="1200" dirty="0">
                <a:ln w="0"/>
                <a:solidFill>
                  <a:schemeClr val="accent1"/>
                </a:solidFill>
                <a:effectLst>
                  <a:outerShdw blurRad="38100" dist="25400" dir="5400000" algn="ctr" rotWithShape="0">
                    <a:srgbClr val="6E747A">
                      <a:alpha val="43000"/>
                    </a:srgbClr>
                  </a:outerShdw>
                </a:effectLst>
                <a:latin typeface="AmuzehNewNormalPS"/>
              </a:rPr>
              <a:t>برخی مواد خالص و بعضی مخلوط اند.مواد خالص عنصر یا ترکیب اند.از طرف دیگر مواد ممکن</a:t>
            </a:r>
          </a:p>
          <a:p>
            <a:pPr algn="ctr"/>
            <a:r>
              <a:rPr lang="fa-IR" sz="1200" dirty="0">
                <a:ln w="0"/>
                <a:solidFill>
                  <a:schemeClr val="accent1"/>
                </a:solidFill>
                <a:effectLst>
                  <a:outerShdw blurRad="38100" dist="25400" dir="5400000" algn="ctr" rotWithShape="0">
                    <a:srgbClr val="6E747A">
                      <a:alpha val="43000"/>
                    </a:srgbClr>
                  </a:outerShdw>
                </a:effectLst>
                <a:latin typeface="AmuzehNewNormalPS"/>
              </a:rPr>
              <a:t>است طبیعی یا مصنوعی باشند. دانشمندان با مطالعه خواص مواد و ایجاد تغییر در آنها همواره در</a:t>
            </a:r>
          </a:p>
          <a:p>
            <a:pPr algn="ctr"/>
            <a:r>
              <a:rPr lang="fa-IR" sz="1200" dirty="0">
                <a:ln w="0"/>
                <a:solidFill>
                  <a:schemeClr val="accent1"/>
                </a:solidFill>
                <a:effectLst>
                  <a:outerShdw blurRad="38100" dist="25400" dir="5400000" algn="ctr" rotWithShape="0">
                    <a:srgbClr val="6E747A">
                      <a:alpha val="43000"/>
                    </a:srgbClr>
                  </a:outerShdw>
                </a:effectLst>
                <a:latin typeface="AmuzehNewNormalPS"/>
              </a:rPr>
              <a:t>تلاش اند فراورده های جدیدتر و با کارایی و خواص بهتر را عرضه کنند. در این فصل با برخی مواد و</a:t>
            </a:r>
          </a:p>
          <a:p>
            <a:pPr algn="ctr"/>
            <a:r>
              <a:rPr lang="fa-IR" sz="1200" dirty="0">
                <a:ln w="0"/>
                <a:solidFill>
                  <a:schemeClr val="accent1"/>
                </a:solidFill>
                <a:effectLst>
                  <a:outerShdw blurRad="38100" dist="25400" dir="5400000" algn="ctr" rotWithShape="0">
                    <a:srgbClr val="6E747A">
                      <a:alpha val="43000"/>
                    </a:srgbClr>
                  </a:outerShdw>
                </a:effectLst>
                <a:latin typeface="AmuzehNewNormalPS"/>
              </a:rPr>
              <a:t>نقش آنها در زندگی انسان آشنا می شوید.</a:t>
            </a:r>
            <a:endParaRPr lang="en-US" sz="140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0" y="3567785"/>
            <a:ext cx="12192000" cy="1938992"/>
          </a:xfrm>
          <a:prstGeom prst="rect">
            <a:avLst/>
          </a:prstGeom>
        </p:spPr>
        <p:txBody>
          <a:bodyPr wrap="square">
            <a:spAutoFit/>
          </a:bodyPr>
          <a:lstStyle/>
          <a:p>
            <a:pPr algn="ctr"/>
            <a:r>
              <a:rPr lang="fa-IR" sz="2400" b="1" u="sng" dirty="0">
                <a:solidFill>
                  <a:srgbClr val="002060"/>
                </a:solidFill>
                <a:latin typeface="B Nazanin"/>
                <a:cs typeface="B Kamran" panose="00000400000000000000" pitchFamily="2" charset="-78"/>
              </a:rPr>
              <a:t>برخی مواد فلزند یا از فلز ساخته شده اند</a:t>
            </a:r>
          </a:p>
          <a:p>
            <a:pPr algn="ctr"/>
            <a:r>
              <a:rPr lang="fa-IR" sz="2400" b="1" dirty="0">
                <a:solidFill>
                  <a:srgbClr val="002060"/>
                </a:solidFill>
                <a:latin typeface="B Nazanin"/>
                <a:cs typeface="B Kamran" panose="00000400000000000000" pitchFamily="2" charset="-78"/>
              </a:rPr>
              <a:t>در علوم هفتم با </a:t>
            </a:r>
            <a:r>
              <a:rPr lang="fa-IR" sz="2400" b="1" dirty="0" smtClean="0">
                <a:solidFill>
                  <a:srgbClr val="002060"/>
                </a:solidFill>
                <a:latin typeface="B Nazanin"/>
                <a:cs typeface="B Kamran" panose="00000400000000000000" pitchFamily="2" charset="-78"/>
              </a:rPr>
              <a:t>طبقه بندی </a:t>
            </a:r>
            <a:r>
              <a:rPr lang="fa-IR" sz="2400" b="1" dirty="0">
                <a:solidFill>
                  <a:srgbClr val="002060"/>
                </a:solidFill>
                <a:latin typeface="B Nazanin"/>
                <a:cs typeface="B Kamran" panose="00000400000000000000" pitchFamily="2" charset="-78"/>
              </a:rPr>
              <a:t>عنصرها به دو دسته فلز و نافلز آشنا شدید. انسان از هزاران سال پیش فلزها</a:t>
            </a:r>
          </a:p>
          <a:p>
            <a:pPr algn="ctr"/>
            <a:r>
              <a:rPr lang="fa-IR" sz="2400" b="1" dirty="0">
                <a:solidFill>
                  <a:srgbClr val="002060"/>
                </a:solidFill>
                <a:latin typeface="B Nazanin"/>
                <a:cs typeface="B Kamran" panose="00000400000000000000" pitchFamily="2" charset="-78"/>
              </a:rPr>
              <a:t>را شناخته و راه های استفاده از آنها را یاد گرفته است. با کشف فلزها و شناخت آنها، روش هایی برای</a:t>
            </a:r>
          </a:p>
          <a:p>
            <a:pPr algn="ctr"/>
            <a:r>
              <a:rPr lang="fa-IR" sz="2400" b="1" dirty="0">
                <a:solidFill>
                  <a:srgbClr val="002060"/>
                </a:solidFill>
                <a:latin typeface="B Nazanin"/>
                <a:cs typeface="B Kamran" panose="00000400000000000000" pitchFamily="2" charset="-78"/>
              </a:rPr>
              <a:t>ساخت اشیای مفید و گوناگون ارائه کرده است. در دنیای امروز فلز ها نقش مهمی در زندگی روزانه دارند. از فلز ها در ساخت خانه، پل، زیورآلات، ابزار، وسایل حمل و نقل و...استفاده میشود.</a:t>
            </a:r>
            <a:endParaRPr lang="en-US" sz="3200" b="1" dirty="0">
              <a:solidFill>
                <a:srgbClr val="002060"/>
              </a:solidFill>
              <a:latin typeface="B Nazanin"/>
              <a:cs typeface="B Kamran" panose="00000400000000000000" pitchFamily="2" charset="-78"/>
            </a:endParaRPr>
          </a:p>
        </p:txBody>
      </p:sp>
      <p:pic>
        <p:nvPicPr>
          <p:cNvPr id="12" name="Picture 11" descr="Screen Clipping"/>
          <p:cNvPicPr>
            <a:picLocks noChangeAspect="1"/>
          </p:cNvPicPr>
          <p:nvPr/>
        </p:nvPicPr>
        <p:blipFill>
          <a:blip r:embed="rId2"/>
          <a:stretch>
            <a:fillRect/>
          </a:stretch>
        </p:blipFill>
        <p:spPr>
          <a:xfrm>
            <a:off x="2617349" y="5514788"/>
            <a:ext cx="5944430" cy="1343212"/>
          </a:xfrm>
          <a:prstGeom prst="rect">
            <a:avLst/>
          </a:prstGeom>
        </p:spPr>
      </p:pic>
    </p:spTree>
    <p:extLst>
      <p:ext uri="{BB962C8B-B14F-4D97-AF65-F5344CB8AC3E}">
        <p14:creationId xmlns:p14="http://schemas.microsoft.com/office/powerpoint/2010/main" val="3366784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anim calcmode="lin" valueType="num">
                                      <p:cBhvr>
                                        <p:cTn id="15" dur="500" fill="hold"/>
                                        <p:tgtEl>
                                          <p:spTgt spid="7">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7">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7">
                                            <p:txEl>
                                              <p:pRg st="1" end="1"/>
                                            </p:txEl>
                                          </p:spTgt>
                                        </p:tgtEl>
                                      </p:cBhvr>
                                    </p:animEffect>
                                    <p:anim calcmode="lin" valueType="num">
                                      <p:cBhvr>
                                        <p:cTn id="24" dur="500" fill="hold"/>
                                        <p:tgtEl>
                                          <p:spTgt spid="7">
                                            <p:txEl>
                                              <p:pRg st="1" end="1"/>
                                            </p:txEl>
                                          </p:spTgt>
                                        </p:tgtEl>
                                        <p:attrNameLst>
                                          <p:attrName>ppt_x</p:attrName>
                                        </p:attrNameLst>
                                      </p:cBhvr>
                                      <p:tavLst>
                                        <p:tav tm="0">
                                          <p:val>
                                            <p:fltVal val="0.5"/>
                                          </p:val>
                                        </p:tav>
                                        <p:tav tm="100000">
                                          <p:val>
                                            <p:strVal val="#ppt_x"/>
                                          </p:val>
                                        </p:tav>
                                      </p:tavLst>
                                    </p:anim>
                                    <p:anim calcmode="lin" valueType="num">
                                      <p:cBhvr>
                                        <p:cTn id="25" dur="500" fill="hold"/>
                                        <p:tgtEl>
                                          <p:spTgt spid="7">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7">
                                            <p:txEl>
                                              <p:pRg st="2" end="2"/>
                                            </p:txEl>
                                          </p:spTgt>
                                        </p:tgtEl>
                                      </p:cBhvr>
                                    </p:animEffect>
                                    <p:anim calcmode="lin" valueType="num">
                                      <p:cBhvr>
                                        <p:cTn id="33" dur="500" fill="hold"/>
                                        <p:tgtEl>
                                          <p:spTgt spid="7">
                                            <p:txEl>
                                              <p:pRg st="2" end="2"/>
                                            </p:txEl>
                                          </p:spTgt>
                                        </p:tgtEl>
                                        <p:attrNameLst>
                                          <p:attrName>ppt_x</p:attrName>
                                        </p:attrNameLst>
                                      </p:cBhvr>
                                      <p:tavLst>
                                        <p:tav tm="0">
                                          <p:val>
                                            <p:fltVal val="0.5"/>
                                          </p:val>
                                        </p:tav>
                                        <p:tav tm="100000">
                                          <p:val>
                                            <p:strVal val="#ppt_x"/>
                                          </p:val>
                                        </p:tav>
                                      </p:tavLst>
                                    </p:anim>
                                    <p:anim calcmode="lin" valueType="num">
                                      <p:cBhvr>
                                        <p:cTn id="34" dur="500" fill="hold"/>
                                        <p:tgtEl>
                                          <p:spTgt spid="7">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p:cTn id="3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7">
                                            <p:txEl>
                                              <p:pRg st="3" end="3"/>
                                            </p:txEl>
                                          </p:spTgt>
                                        </p:tgtEl>
                                      </p:cBhvr>
                                    </p:animEffect>
                                    <p:anim calcmode="lin" valueType="num">
                                      <p:cBhvr>
                                        <p:cTn id="42" dur="500" fill="hold"/>
                                        <p:tgtEl>
                                          <p:spTgt spid="7">
                                            <p:txEl>
                                              <p:pRg st="3" end="3"/>
                                            </p:txEl>
                                          </p:spTgt>
                                        </p:tgtEl>
                                        <p:attrNameLst>
                                          <p:attrName>ppt_x</p:attrName>
                                        </p:attrNameLst>
                                      </p:cBhvr>
                                      <p:tavLst>
                                        <p:tav tm="0">
                                          <p:val>
                                            <p:fltVal val="0.5"/>
                                          </p:val>
                                        </p:tav>
                                        <p:tav tm="100000">
                                          <p:val>
                                            <p:strVal val="#ppt_x"/>
                                          </p:val>
                                        </p:tav>
                                      </p:tavLst>
                                    </p:anim>
                                    <p:anim calcmode="lin" valueType="num">
                                      <p:cBhvr>
                                        <p:cTn id="43" dur="500" fill="hold"/>
                                        <p:tgtEl>
                                          <p:spTgt spid="7">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1955">
              <a:srgbClr val="00B0F0"/>
            </a:gs>
            <a:gs pos="52219">
              <a:srgbClr val="7030A0"/>
            </a:gs>
            <a:gs pos="41588">
              <a:srgbClr val="FFFF00"/>
            </a:gs>
            <a:gs pos="56000">
              <a:schemeClr val="tx2"/>
            </a:gs>
            <a:gs pos="8856">
              <a:schemeClr val="tx1"/>
            </a:gs>
            <a:gs pos="59000">
              <a:schemeClr val="bg2"/>
            </a:gs>
            <a:gs pos="0">
              <a:schemeClr val="bg1"/>
            </a:gs>
            <a:gs pos="51000">
              <a:srgbClr val="00B050"/>
            </a:gs>
            <a:gs pos="88000">
              <a:srgbClr val="7030A0"/>
            </a:gs>
            <a:gs pos="100000">
              <a:schemeClr val="bg2"/>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square">
            <a:spAutoFit/>
          </a:bodyPr>
          <a:lstStyle/>
          <a:p>
            <a:pPr algn="ctr" rtl="1"/>
            <a:r>
              <a:rPr lang="fa-IR" sz="2400" b="1" dirty="0">
                <a:latin typeface="AmuzehNewNormalPS"/>
                <a:cs typeface="B Kamran" panose="00000400000000000000" pitchFamily="2" charset="-78"/>
              </a:rPr>
              <a:t>در سال های گذشته با برخی از خواص آهن، آلومینیوم و طلا آشنا شدید.مس یکی دیگر از </a:t>
            </a:r>
            <a:r>
              <a:rPr lang="fa-IR" sz="2000" b="1" dirty="0">
                <a:latin typeface="AmuzehNewNormalPS"/>
                <a:cs typeface="B Kamran" panose="00000400000000000000" pitchFamily="2" charset="-78"/>
              </a:rPr>
              <a:t>فلزهای</a:t>
            </a:r>
            <a:endParaRPr lang="fa-IR" sz="2400" b="1" dirty="0">
              <a:latin typeface="AmuzehNewNormalPS"/>
              <a:cs typeface="B Kamran" panose="00000400000000000000" pitchFamily="2" charset="-78"/>
            </a:endParaRPr>
          </a:p>
          <a:p>
            <a:pPr algn="ctr" rtl="1"/>
            <a:r>
              <a:rPr lang="fa-IR" sz="2400" b="1" dirty="0">
                <a:latin typeface="AmuzehNewNormalPS"/>
                <a:cs typeface="B Kamran" panose="00000400000000000000" pitchFamily="2" charset="-78"/>
              </a:rPr>
              <a:t>پرکاربرد در زندگی است. آیا تا به حال به سیم هایی که در سیم کشی ساختمان به کارمیرود، دقت کرده اید؟</a:t>
            </a:r>
          </a:p>
          <a:p>
            <a:pPr algn="ctr" rtl="1"/>
            <a:r>
              <a:rPr lang="fa-IR" sz="2400" b="1" dirty="0">
                <a:latin typeface="AmuzehNewNormalPS"/>
                <a:cs typeface="B Kamran" panose="00000400000000000000" pitchFamily="2" charset="-78"/>
              </a:rPr>
              <a:t>اگر قسمتی از روکش آن را کنار بزنید، فلز براق و سر خرنگی را مشاهده میکنید. این فلز مس نام دارد.</a:t>
            </a:r>
          </a:p>
          <a:p>
            <a:pPr algn="ctr" rtl="1"/>
            <a:r>
              <a:rPr lang="fa-IR" sz="2400" b="1" dirty="0">
                <a:latin typeface="AmuzehNewNormalPS"/>
                <a:cs typeface="B Kamran" panose="00000400000000000000" pitchFamily="2" charset="-78"/>
              </a:rPr>
              <a:t>مس اولین فلز استخراج شده از سنگ معدن است. فلز مس از طریق ذوب سنگ معدن آن در دمای بالا به دست می آید و نقش مهمی در صنعت کشور دارد.</a:t>
            </a:r>
            <a:endParaRPr lang="en-US" sz="3200" b="1" dirty="0">
              <a:cs typeface="B Kamran" panose="00000400000000000000" pitchFamily="2" charset="-78"/>
            </a:endParaRPr>
          </a:p>
        </p:txBody>
      </p:sp>
      <p:sp>
        <p:nvSpPr>
          <p:cNvPr id="6" name="Title 5"/>
          <p:cNvSpPr>
            <a:spLocks noGrp="1"/>
          </p:cNvSpPr>
          <p:nvPr>
            <p:ph type="title"/>
          </p:nvPr>
        </p:nvSpPr>
        <p:spPr>
          <a:xfrm>
            <a:off x="4094278" y="6055072"/>
            <a:ext cx="4430151" cy="584778"/>
          </a:xfrm>
        </p:spPr>
        <p:txBody>
          <a:bodyPr>
            <a:noAutofit/>
          </a:bodyPr>
          <a:lstStyle/>
          <a:p>
            <a:pPr algn="ctr"/>
            <a:r>
              <a:rPr lang="fa-IR" sz="3600" dirty="0"/>
              <a:t>تولید مس از سنگ معدن مس</a:t>
            </a:r>
            <a:endParaRPr lang="en-US" sz="3600" dirty="0"/>
          </a:p>
        </p:txBody>
      </p:sp>
      <p:sp>
        <p:nvSpPr>
          <p:cNvPr id="8" name="Rectangle 7"/>
          <p:cNvSpPr/>
          <p:nvPr/>
        </p:nvSpPr>
        <p:spPr>
          <a:xfrm>
            <a:off x="8803017" y="4200985"/>
            <a:ext cx="3388983" cy="646331"/>
          </a:xfrm>
          <a:prstGeom prst="rect">
            <a:avLst/>
          </a:prstGeom>
        </p:spPr>
        <p:txBody>
          <a:bodyPr wrap="square">
            <a:spAutoFit/>
          </a:bodyPr>
          <a:lstStyle/>
          <a:p>
            <a:pPr algn="ctr"/>
            <a:r>
              <a:rPr lang="fa-IR" sz="3600" dirty="0" smtClean="0">
                <a:cs typeface="B Kamran" panose="00000400000000000000" pitchFamily="2" charset="-78"/>
              </a:rPr>
              <a:t>استخراج مس</a:t>
            </a:r>
            <a:endParaRPr lang="en-US" sz="3600" dirty="0">
              <a:cs typeface="B Kamran" panose="00000400000000000000" pitchFamily="2" charset="-78"/>
            </a:endParaRPr>
          </a:p>
        </p:txBody>
      </p:sp>
      <p:sp>
        <p:nvSpPr>
          <p:cNvPr id="9" name="Rectangle 8"/>
          <p:cNvSpPr/>
          <p:nvPr/>
        </p:nvSpPr>
        <p:spPr>
          <a:xfrm>
            <a:off x="3692597" y="3941730"/>
            <a:ext cx="4768947" cy="646331"/>
          </a:xfrm>
          <a:prstGeom prst="rect">
            <a:avLst/>
          </a:prstGeom>
        </p:spPr>
        <p:txBody>
          <a:bodyPr wrap="square">
            <a:spAutoFit/>
          </a:bodyPr>
          <a:lstStyle/>
          <a:p>
            <a:pPr algn="ctr"/>
            <a:r>
              <a:rPr lang="fa-IR" sz="3600" dirty="0">
                <a:cs typeface="B Kamran" panose="00000400000000000000" pitchFamily="2" charset="-78"/>
              </a:rPr>
              <a:t>بردن مس به کارخانه</a:t>
            </a:r>
            <a:endParaRPr lang="en-US" sz="3600" dirty="0">
              <a:cs typeface="B Kamran" panose="00000400000000000000" pitchFamily="2" charset="-78"/>
            </a:endParaRPr>
          </a:p>
        </p:txBody>
      </p:sp>
      <p:sp>
        <p:nvSpPr>
          <p:cNvPr id="10" name="Rectangle 9"/>
          <p:cNvSpPr/>
          <p:nvPr/>
        </p:nvSpPr>
        <p:spPr>
          <a:xfrm>
            <a:off x="283216" y="4198460"/>
            <a:ext cx="2429301" cy="646331"/>
          </a:xfrm>
          <a:prstGeom prst="rect">
            <a:avLst/>
          </a:prstGeom>
        </p:spPr>
        <p:txBody>
          <a:bodyPr wrap="square">
            <a:spAutoFit/>
          </a:bodyPr>
          <a:lstStyle/>
          <a:p>
            <a:pPr algn="ctr"/>
            <a:r>
              <a:rPr lang="fa-IR" sz="3600" dirty="0">
                <a:cs typeface="B Kamran" panose="00000400000000000000" pitchFamily="2" charset="-78"/>
              </a:rPr>
              <a:t>تولید شدن مس</a:t>
            </a:r>
            <a:endParaRPr lang="en-US" sz="3600" dirty="0">
              <a:cs typeface="B Kamran" panose="00000400000000000000" pitchFamily="2" charset="-78"/>
            </a:endParaRPr>
          </a:p>
        </p:txBody>
      </p:sp>
      <p:pic>
        <p:nvPicPr>
          <p:cNvPr id="7" name="Picture 6"/>
          <p:cNvPicPr>
            <a:picLocks noChangeAspect="1"/>
          </p:cNvPicPr>
          <p:nvPr/>
        </p:nvPicPr>
        <p:blipFill>
          <a:blip r:embed="rId2"/>
          <a:stretch>
            <a:fillRect/>
          </a:stretch>
        </p:blipFill>
        <p:spPr>
          <a:xfrm>
            <a:off x="-1" y="1933896"/>
            <a:ext cx="2995736" cy="2267089"/>
          </a:xfrm>
          <a:prstGeom prst="rect">
            <a:avLst/>
          </a:prstGeom>
        </p:spPr>
      </p:pic>
      <p:pic>
        <p:nvPicPr>
          <p:cNvPr id="11" name="Picture 10"/>
          <p:cNvPicPr>
            <a:picLocks noChangeAspect="1"/>
          </p:cNvPicPr>
          <p:nvPr/>
        </p:nvPicPr>
        <p:blipFill>
          <a:blip r:embed="rId3"/>
          <a:stretch>
            <a:fillRect/>
          </a:stretch>
        </p:blipFill>
        <p:spPr>
          <a:xfrm>
            <a:off x="4366924" y="1938992"/>
            <a:ext cx="3458151" cy="2002738"/>
          </a:xfrm>
          <a:prstGeom prst="rect">
            <a:avLst/>
          </a:prstGeom>
        </p:spPr>
      </p:pic>
      <p:pic>
        <p:nvPicPr>
          <p:cNvPr id="12" name="Picture 11"/>
          <p:cNvPicPr>
            <a:picLocks noChangeAspect="1"/>
          </p:cNvPicPr>
          <p:nvPr/>
        </p:nvPicPr>
        <p:blipFill>
          <a:blip r:embed="rId4"/>
          <a:stretch>
            <a:fillRect/>
          </a:stretch>
        </p:blipFill>
        <p:spPr>
          <a:xfrm>
            <a:off x="9135871" y="1933896"/>
            <a:ext cx="3056129" cy="2267089"/>
          </a:xfrm>
          <a:prstGeom prst="rect">
            <a:avLst/>
          </a:prstGeom>
        </p:spPr>
      </p:pic>
    </p:spTree>
    <p:extLst>
      <p:ext uri="{BB962C8B-B14F-4D97-AF65-F5344CB8AC3E}">
        <p14:creationId xmlns:p14="http://schemas.microsoft.com/office/powerpoint/2010/main" val="2662258296"/>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80">
                                          <p:stCondLst>
                                            <p:cond delay="0"/>
                                          </p:stCondLst>
                                        </p:cTn>
                                        <p:tgtEl>
                                          <p:spTgt spid="2">
                                            <p:bg/>
                                          </p:spTgt>
                                        </p:tgtEl>
                                      </p:cBhvr>
                                    </p:animEffect>
                                    <p:anim calcmode="lin" valueType="num">
                                      <p:cBhvr>
                                        <p:cTn id="8" dur="1822" tmFilter="0,0; 0.14,0.36; 0.43,0.73; 0.71,0.91; 1.0,1.0">
                                          <p:stCondLst>
                                            <p:cond delay="0"/>
                                          </p:stCondLst>
                                        </p:cTn>
                                        <p:tgtEl>
                                          <p:spTgt spid="2">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bg/>
                                          </p:spTgt>
                                        </p:tgtEl>
                                      </p:cBhvr>
                                      <p:to x="100000" y="60000"/>
                                    </p:animScale>
                                    <p:animScale>
                                      <p:cBhvr>
                                        <p:cTn id="14" dur="166" decel="50000">
                                          <p:stCondLst>
                                            <p:cond delay="676"/>
                                          </p:stCondLst>
                                        </p:cTn>
                                        <p:tgtEl>
                                          <p:spTgt spid="2">
                                            <p:bg/>
                                          </p:spTgt>
                                        </p:tgtEl>
                                      </p:cBhvr>
                                      <p:to x="100000" y="100000"/>
                                    </p:animScale>
                                    <p:animScale>
                                      <p:cBhvr>
                                        <p:cTn id="15" dur="26">
                                          <p:stCondLst>
                                            <p:cond delay="1312"/>
                                          </p:stCondLst>
                                        </p:cTn>
                                        <p:tgtEl>
                                          <p:spTgt spid="2">
                                            <p:bg/>
                                          </p:spTgt>
                                        </p:tgtEl>
                                      </p:cBhvr>
                                      <p:to x="100000" y="80000"/>
                                    </p:animScale>
                                    <p:animScale>
                                      <p:cBhvr>
                                        <p:cTn id="16" dur="166" decel="50000">
                                          <p:stCondLst>
                                            <p:cond delay="1338"/>
                                          </p:stCondLst>
                                        </p:cTn>
                                        <p:tgtEl>
                                          <p:spTgt spid="2">
                                            <p:bg/>
                                          </p:spTgt>
                                        </p:tgtEl>
                                      </p:cBhvr>
                                      <p:to x="100000" y="100000"/>
                                    </p:animScale>
                                    <p:animScale>
                                      <p:cBhvr>
                                        <p:cTn id="17" dur="26">
                                          <p:stCondLst>
                                            <p:cond delay="1642"/>
                                          </p:stCondLst>
                                        </p:cTn>
                                        <p:tgtEl>
                                          <p:spTgt spid="2">
                                            <p:bg/>
                                          </p:spTgt>
                                        </p:tgtEl>
                                      </p:cBhvr>
                                      <p:to x="100000" y="90000"/>
                                    </p:animScale>
                                    <p:animScale>
                                      <p:cBhvr>
                                        <p:cTn id="18" dur="166" decel="50000">
                                          <p:stCondLst>
                                            <p:cond delay="1668"/>
                                          </p:stCondLst>
                                        </p:cTn>
                                        <p:tgtEl>
                                          <p:spTgt spid="2">
                                            <p:bg/>
                                          </p:spTgt>
                                        </p:tgtEl>
                                      </p:cBhvr>
                                      <p:to x="100000" y="100000"/>
                                    </p:animScale>
                                    <p:animScale>
                                      <p:cBhvr>
                                        <p:cTn id="19" dur="26">
                                          <p:stCondLst>
                                            <p:cond delay="1808"/>
                                          </p:stCondLst>
                                        </p:cTn>
                                        <p:tgtEl>
                                          <p:spTgt spid="2">
                                            <p:bg/>
                                          </p:spTgt>
                                        </p:tgtEl>
                                      </p:cBhvr>
                                      <p:to x="100000" y="95000"/>
                                    </p:animScale>
                                    <p:animScale>
                                      <p:cBhvr>
                                        <p:cTn id="20" dur="166" decel="50000">
                                          <p:stCondLst>
                                            <p:cond delay="1834"/>
                                          </p:stCondLst>
                                        </p:cTn>
                                        <p:tgtEl>
                                          <p:spTgt spid="2">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down)">
                                      <p:cBhvr>
                                        <p:cTn id="43" dur="580">
                                          <p:stCondLst>
                                            <p:cond delay="0"/>
                                          </p:stCondLst>
                                        </p:cTn>
                                        <p:tgtEl>
                                          <p:spTgt spid="2">
                                            <p:txEl>
                                              <p:pRg st="1" end="1"/>
                                            </p:txEl>
                                          </p:spTgt>
                                        </p:tgtEl>
                                      </p:cBhvr>
                                    </p:animEffect>
                                    <p:anim calcmode="lin" valueType="num">
                                      <p:cBhvr>
                                        <p:cTn id="4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1" end="1"/>
                                            </p:txEl>
                                          </p:spTgt>
                                        </p:tgtEl>
                                      </p:cBhvr>
                                      <p:to x="100000" y="60000"/>
                                    </p:animScale>
                                    <p:animScale>
                                      <p:cBhvr>
                                        <p:cTn id="50" dur="166" decel="50000">
                                          <p:stCondLst>
                                            <p:cond delay="676"/>
                                          </p:stCondLst>
                                        </p:cTn>
                                        <p:tgtEl>
                                          <p:spTgt spid="2">
                                            <p:txEl>
                                              <p:pRg st="1" end="1"/>
                                            </p:txEl>
                                          </p:spTgt>
                                        </p:tgtEl>
                                      </p:cBhvr>
                                      <p:to x="100000" y="100000"/>
                                    </p:animScale>
                                    <p:animScale>
                                      <p:cBhvr>
                                        <p:cTn id="51" dur="26">
                                          <p:stCondLst>
                                            <p:cond delay="1312"/>
                                          </p:stCondLst>
                                        </p:cTn>
                                        <p:tgtEl>
                                          <p:spTgt spid="2">
                                            <p:txEl>
                                              <p:pRg st="1" end="1"/>
                                            </p:txEl>
                                          </p:spTgt>
                                        </p:tgtEl>
                                      </p:cBhvr>
                                      <p:to x="100000" y="80000"/>
                                    </p:animScale>
                                    <p:animScale>
                                      <p:cBhvr>
                                        <p:cTn id="52" dur="166" decel="50000">
                                          <p:stCondLst>
                                            <p:cond delay="1338"/>
                                          </p:stCondLst>
                                        </p:cTn>
                                        <p:tgtEl>
                                          <p:spTgt spid="2">
                                            <p:txEl>
                                              <p:pRg st="1" end="1"/>
                                            </p:txEl>
                                          </p:spTgt>
                                        </p:tgtEl>
                                      </p:cBhvr>
                                      <p:to x="100000" y="100000"/>
                                    </p:animScale>
                                    <p:animScale>
                                      <p:cBhvr>
                                        <p:cTn id="53" dur="26">
                                          <p:stCondLst>
                                            <p:cond delay="1642"/>
                                          </p:stCondLst>
                                        </p:cTn>
                                        <p:tgtEl>
                                          <p:spTgt spid="2">
                                            <p:txEl>
                                              <p:pRg st="1" end="1"/>
                                            </p:txEl>
                                          </p:spTgt>
                                        </p:tgtEl>
                                      </p:cBhvr>
                                      <p:to x="100000" y="90000"/>
                                    </p:animScale>
                                    <p:animScale>
                                      <p:cBhvr>
                                        <p:cTn id="54" dur="166" decel="50000">
                                          <p:stCondLst>
                                            <p:cond delay="1668"/>
                                          </p:stCondLst>
                                        </p:cTn>
                                        <p:tgtEl>
                                          <p:spTgt spid="2">
                                            <p:txEl>
                                              <p:pRg st="1" end="1"/>
                                            </p:txEl>
                                          </p:spTgt>
                                        </p:tgtEl>
                                      </p:cBhvr>
                                      <p:to x="100000" y="100000"/>
                                    </p:animScale>
                                    <p:animScale>
                                      <p:cBhvr>
                                        <p:cTn id="55" dur="26">
                                          <p:stCondLst>
                                            <p:cond delay="1808"/>
                                          </p:stCondLst>
                                        </p:cTn>
                                        <p:tgtEl>
                                          <p:spTgt spid="2">
                                            <p:txEl>
                                              <p:pRg st="1" end="1"/>
                                            </p:txEl>
                                          </p:spTgt>
                                        </p:tgtEl>
                                      </p:cBhvr>
                                      <p:to x="100000" y="95000"/>
                                    </p:animScale>
                                    <p:animScale>
                                      <p:cBhvr>
                                        <p:cTn id="56" dur="166" decel="50000">
                                          <p:stCondLst>
                                            <p:cond delay="1834"/>
                                          </p:stCondLst>
                                        </p:cTn>
                                        <p:tgtEl>
                                          <p:spTgt spid="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down)">
                                      <p:cBhvr>
                                        <p:cTn id="61" dur="580">
                                          <p:stCondLst>
                                            <p:cond delay="0"/>
                                          </p:stCondLst>
                                        </p:cTn>
                                        <p:tgtEl>
                                          <p:spTgt spid="2">
                                            <p:txEl>
                                              <p:pRg st="2" end="2"/>
                                            </p:txEl>
                                          </p:spTgt>
                                        </p:tgtEl>
                                      </p:cBhvr>
                                    </p:animEffect>
                                    <p:anim calcmode="lin" valueType="num">
                                      <p:cBhvr>
                                        <p:cTn id="62"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2" end="2"/>
                                            </p:txEl>
                                          </p:spTgt>
                                        </p:tgtEl>
                                      </p:cBhvr>
                                      <p:to x="100000" y="60000"/>
                                    </p:animScale>
                                    <p:animScale>
                                      <p:cBhvr>
                                        <p:cTn id="68" dur="166" decel="50000">
                                          <p:stCondLst>
                                            <p:cond delay="676"/>
                                          </p:stCondLst>
                                        </p:cTn>
                                        <p:tgtEl>
                                          <p:spTgt spid="2">
                                            <p:txEl>
                                              <p:pRg st="2" end="2"/>
                                            </p:txEl>
                                          </p:spTgt>
                                        </p:tgtEl>
                                      </p:cBhvr>
                                      <p:to x="100000" y="100000"/>
                                    </p:animScale>
                                    <p:animScale>
                                      <p:cBhvr>
                                        <p:cTn id="69" dur="26">
                                          <p:stCondLst>
                                            <p:cond delay="1312"/>
                                          </p:stCondLst>
                                        </p:cTn>
                                        <p:tgtEl>
                                          <p:spTgt spid="2">
                                            <p:txEl>
                                              <p:pRg st="2" end="2"/>
                                            </p:txEl>
                                          </p:spTgt>
                                        </p:tgtEl>
                                      </p:cBhvr>
                                      <p:to x="100000" y="80000"/>
                                    </p:animScale>
                                    <p:animScale>
                                      <p:cBhvr>
                                        <p:cTn id="70" dur="166" decel="50000">
                                          <p:stCondLst>
                                            <p:cond delay="1338"/>
                                          </p:stCondLst>
                                        </p:cTn>
                                        <p:tgtEl>
                                          <p:spTgt spid="2">
                                            <p:txEl>
                                              <p:pRg st="2" end="2"/>
                                            </p:txEl>
                                          </p:spTgt>
                                        </p:tgtEl>
                                      </p:cBhvr>
                                      <p:to x="100000" y="100000"/>
                                    </p:animScale>
                                    <p:animScale>
                                      <p:cBhvr>
                                        <p:cTn id="71" dur="26">
                                          <p:stCondLst>
                                            <p:cond delay="1642"/>
                                          </p:stCondLst>
                                        </p:cTn>
                                        <p:tgtEl>
                                          <p:spTgt spid="2">
                                            <p:txEl>
                                              <p:pRg st="2" end="2"/>
                                            </p:txEl>
                                          </p:spTgt>
                                        </p:tgtEl>
                                      </p:cBhvr>
                                      <p:to x="100000" y="90000"/>
                                    </p:animScale>
                                    <p:animScale>
                                      <p:cBhvr>
                                        <p:cTn id="72" dur="166" decel="50000">
                                          <p:stCondLst>
                                            <p:cond delay="1668"/>
                                          </p:stCondLst>
                                        </p:cTn>
                                        <p:tgtEl>
                                          <p:spTgt spid="2">
                                            <p:txEl>
                                              <p:pRg st="2" end="2"/>
                                            </p:txEl>
                                          </p:spTgt>
                                        </p:tgtEl>
                                      </p:cBhvr>
                                      <p:to x="100000" y="100000"/>
                                    </p:animScale>
                                    <p:animScale>
                                      <p:cBhvr>
                                        <p:cTn id="73" dur="26">
                                          <p:stCondLst>
                                            <p:cond delay="1808"/>
                                          </p:stCondLst>
                                        </p:cTn>
                                        <p:tgtEl>
                                          <p:spTgt spid="2">
                                            <p:txEl>
                                              <p:pRg st="2" end="2"/>
                                            </p:txEl>
                                          </p:spTgt>
                                        </p:tgtEl>
                                      </p:cBhvr>
                                      <p:to x="100000" y="95000"/>
                                    </p:animScale>
                                    <p:animScale>
                                      <p:cBhvr>
                                        <p:cTn id="74" dur="166" decel="50000">
                                          <p:stCondLst>
                                            <p:cond delay="1834"/>
                                          </p:stCondLst>
                                        </p:cTn>
                                        <p:tgtEl>
                                          <p:spTgt spid="2">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down)">
                                      <p:cBhvr>
                                        <p:cTn id="79" dur="580">
                                          <p:stCondLst>
                                            <p:cond delay="0"/>
                                          </p:stCondLst>
                                        </p:cTn>
                                        <p:tgtEl>
                                          <p:spTgt spid="2">
                                            <p:txEl>
                                              <p:pRg st="3" end="3"/>
                                            </p:txEl>
                                          </p:spTgt>
                                        </p:tgtEl>
                                      </p:cBhvr>
                                    </p:animEffect>
                                    <p:anim calcmode="lin" valueType="num">
                                      <p:cBhvr>
                                        <p:cTn id="80"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3" end="3"/>
                                            </p:txEl>
                                          </p:spTgt>
                                        </p:tgtEl>
                                      </p:cBhvr>
                                      <p:to x="100000" y="60000"/>
                                    </p:animScale>
                                    <p:animScale>
                                      <p:cBhvr>
                                        <p:cTn id="86" dur="166" decel="50000">
                                          <p:stCondLst>
                                            <p:cond delay="676"/>
                                          </p:stCondLst>
                                        </p:cTn>
                                        <p:tgtEl>
                                          <p:spTgt spid="2">
                                            <p:txEl>
                                              <p:pRg st="3" end="3"/>
                                            </p:txEl>
                                          </p:spTgt>
                                        </p:tgtEl>
                                      </p:cBhvr>
                                      <p:to x="100000" y="100000"/>
                                    </p:animScale>
                                    <p:animScale>
                                      <p:cBhvr>
                                        <p:cTn id="87" dur="26">
                                          <p:stCondLst>
                                            <p:cond delay="1312"/>
                                          </p:stCondLst>
                                        </p:cTn>
                                        <p:tgtEl>
                                          <p:spTgt spid="2">
                                            <p:txEl>
                                              <p:pRg st="3" end="3"/>
                                            </p:txEl>
                                          </p:spTgt>
                                        </p:tgtEl>
                                      </p:cBhvr>
                                      <p:to x="100000" y="80000"/>
                                    </p:animScale>
                                    <p:animScale>
                                      <p:cBhvr>
                                        <p:cTn id="88" dur="166" decel="50000">
                                          <p:stCondLst>
                                            <p:cond delay="1338"/>
                                          </p:stCondLst>
                                        </p:cTn>
                                        <p:tgtEl>
                                          <p:spTgt spid="2">
                                            <p:txEl>
                                              <p:pRg st="3" end="3"/>
                                            </p:txEl>
                                          </p:spTgt>
                                        </p:tgtEl>
                                      </p:cBhvr>
                                      <p:to x="100000" y="100000"/>
                                    </p:animScale>
                                    <p:animScale>
                                      <p:cBhvr>
                                        <p:cTn id="89" dur="26">
                                          <p:stCondLst>
                                            <p:cond delay="1642"/>
                                          </p:stCondLst>
                                        </p:cTn>
                                        <p:tgtEl>
                                          <p:spTgt spid="2">
                                            <p:txEl>
                                              <p:pRg st="3" end="3"/>
                                            </p:txEl>
                                          </p:spTgt>
                                        </p:tgtEl>
                                      </p:cBhvr>
                                      <p:to x="100000" y="90000"/>
                                    </p:animScale>
                                    <p:animScale>
                                      <p:cBhvr>
                                        <p:cTn id="90" dur="166" decel="50000">
                                          <p:stCondLst>
                                            <p:cond delay="1668"/>
                                          </p:stCondLst>
                                        </p:cTn>
                                        <p:tgtEl>
                                          <p:spTgt spid="2">
                                            <p:txEl>
                                              <p:pRg st="3" end="3"/>
                                            </p:txEl>
                                          </p:spTgt>
                                        </p:tgtEl>
                                      </p:cBhvr>
                                      <p:to x="100000" y="100000"/>
                                    </p:animScale>
                                    <p:animScale>
                                      <p:cBhvr>
                                        <p:cTn id="91" dur="26">
                                          <p:stCondLst>
                                            <p:cond delay="1808"/>
                                          </p:stCondLst>
                                        </p:cTn>
                                        <p:tgtEl>
                                          <p:spTgt spid="2">
                                            <p:txEl>
                                              <p:pRg st="3" end="3"/>
                                            </p:txEl>
                                          </p:spTgt>
                                        </p:tgtEl>
                                      </p:cBhvr>
                                      <p:to x="100000" y="95000"/>
                                    </p:animScale>
                                    <p:animScale>
                                      <p:cBhvr>
                                        <p:cTn id="92"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p:cNvSpPr/>
          <p:nvPr/>
        </p:nvSpPr>
        <p:spPr>
          <a:xfrm>
            <a:off x="1195754" y="0"/>
            <a:ext cx="10199077" cy="1569660"/>
          </a:xfrm>
          <a:prstGeom prst="rect">
            <a:avLst/>
          </a:prstGeom>
        </p:spPr>
        <p:txBody>
          <a:bodyPr wrap="square">
            <a:spAutoFit/>
          </a:bodyPr>
          <a:lstStyle/>
          <a:p>
            <a:pPr algn="ctr"/>
            <a:r>
              <a:rPr lang="fa-IR" sz="2400" b="1" u="sng" dirty="0">
                <a:solidFill>
                  <a:schemeClr val="accent6"/>
                </a:solidFill>
                <a:effectLst>
                  <a:outerShdw blurRad="38100" dist="38100" dir="2700000" algn="tl">
                    <a:srgbClr val="000000">
                      <a:alpha val="43137"/>
                    </a:srgbClr>
                  </a:outerShdw>
                </a:effectLst>
                <a:cs typeface="B Kamran" panose="00000400000000000000" pitchFamily="2" charset="-78"/>
              </a:rPr>
              <a:t>فلز مس به علت رسانایی الکتریکی زیاد، مقاومت در برابر خوردگی و قابلیت مفتول شدن، کاربرد</a:t>
            </a:r>
          </a:p>
          <a:p>
            <a:pPr algn="ctr"/>
            <a:r>
              <a:rPr lang="fa-IR" sz="2400" b="1" u="sng" dirty="0">
                <a:solidFill>
                  <a:schemeClr val="accent6"/>
                </a:solidFill>
                <a:effectLst>
                  <a:outerShdw blurRad="38100" dist="38100" dir="2700000" algn="tl">
                    <a:srgbClr val="000000">
                      <a:alpha val="43137"/>
                    </a:srgbClr>
                  </a:outerShdw>
                </a:effectLst>
                <a:cs typeface="B Kamran" panose="00000400000000000000" pitchFamily="2" charset="-78"/>
              </a:rPr>
              <a:t>گسترده ای در زندگی امروز دارد</a:t>
            </a:r>
            <a:r>
              <a:rPr lang="fa-IR" sz="2400" b="1" dirty="0">
                <a:solidFill>
                  <a:schemeClr val="accent6">
                    <a:lumMod val="40000"/>
                    <a:lumOff val="60000"/>
                  </a:schemeClr>
                </a:solidFill>
                <a:effectLst>
                  <a:outerShdw blurRad="38100" dist="38100" dir="2700000" algn="tl">
                    <a:srgbClr val="000000">
                      <a:alpha val="43137"/>
                    </a:srgbClr>
                  </a:outerShdw>
                </a:effectLst>
                <a:cs typeface="B Kamran" panose="00000400000000000000" pitchFamily="2" charset="-78"/>
              </a:rPr>
              <a:t>. </a:t>
            </a:r>
            <a:r>
              <a:rPr lang="fa-IR" sz="2400" b="1" u="sng" dirty="0">
                <a:solidFill>
                  <a:schemeClr val="accent1"/>
                </a:solidFill>
                <a:effectLst>
                  <a:outerShdw blurRad="38100" dist="38100" dir="2700000" algn="tl">
                    <a:srgbClr val="000000">
                      <a:alpha val="43137"/>
                    </a:srgbClr>
                  </a:outerShdw>
                </a:effectLst>
                <a:cs typeface="B Kamran" panose="00000400000000000000" pitchFamily="2" charset="-78"/>
              </a:rPr>
              <a:t>استفاده از ظروف مسی برای پختن غذا و سیم های مسی در</a:t>
            </a:r>
          </a:p>
          <a:p>
            <a:pPr algn="ctr"/>
            <a:r>
              <a:rPr lang="fa-IR" sz="2400" b="1" u="sng" dirty="0">
                <a:solidFill>
                  <a:schemeClr val="accent1"/>
                </a:solidFill>
                <a:effectLst>
                  <a:outerShdw blurRad="38100" dist="38100" dir="2700000" algn="tl">
                    <a:srgbClr val="000000">
                      <a:alpha val="43137"/>
                    </a:srgbClr>
                  </a:outerShdw>
                </a:effectLst>
                <a:cs typeface="B Kamran" panose="00000400000000000000" pitchFamily="2" charset="-78"/>
              </a:rPr>
              <a:t>سیم کشی ساختمان نمونه هایی از کاربردهای این فلز می باشند</a:t>
            </a:r>
            <a:r>
              <a:rPr lang="fa-IR" sz="2400" b="1" dirty="0">
                <a:solidFill>
                  <a:schemeClr val="accent6">
                    <a:lumMod val="40000"/>
                    <a:lumOff val="60000"/>
                  </a:schemeClr>
                </a:solidFill>
                <a:effectLst>
                  <a:outerShdw blurRad="38100" dist="38100" dir="2700000" algn="tl">
                    <a:srgbClr val="000000">
                      <a:alpha val="43137"/>
                    </a:srgbClr>
                  </a:outerShdw>
                </a:effectLst>
                <a:cs typeface="B Kamran" panose="00000400000000000000" pitchFamily="2" charset="-78"/>
              </a:rPr>
              <a:t>. شما چه کاربرد های دیگری از مس و</a:t>
            </a:r>
          </a:p>
          <a:p>
            <a:pPr algn="ctr"/>
            <a:r>
              <a:rPr lang="fa-IR" sz="2400" b="1" dirty="0">
                <a:solidFill>
                  <a:schemeClr val="accent6">
                    <a:lumMod val="40000"/>
                    <a:lumOff val="60000"/>
                  </a:schemeClr>
                </a:solidFill>
                <a:effectLst>
                  <a:outerShdw blurRad="38100" dist="38100" dir="2700000" algn="tl">
                    <a:srgbClr val="000000">
                      <a:alpha val="43137"/>
                    </a:srgbClr>
                  </a:outerShdw>
                </a:effectLst>
                <a:cs typeface="B Kamran" panose="00000400000000000000" pitchFamily="2" charset="-78"/>
              </a:rPr>
              <a:t>ترکیب های آن سراغ دارید؟</a:t>
            </a:r>
            <a:endParaRPr lang="en-US" sz="2400" b="1" dirty="0">
              <a:solidFill>
                <a:schemeClr val="accent6">
                  <a:lumMod val="40000"/>
                  <a:lumOff val="60000"/>
                </a:schemeClr>
              </a:solidFill>
              <a:effectLst>
                <a:outerShdw blurRad="38100" dist="38100" dir="2700000" algn="tl">
                  <a:srgbClr val="000000">
                    <a:alpha val="43137"/>
                  </a:srgbClr>
                </a:outerShdw>
              </a:effectLst>
              <a:cs typeface="B Kamran" panose="00000400000000000000" pitchFamily="2" charset="-78"/>
            </a:endParaRPr>
          </a:p>
        </p:txBody>
      </p:sp>
      <p:sp>
        <p:nvSpPr>
          <p:cNvPr id="3" name="Rectangle 2"/>
          <p:cNvSpPr/>
          <p:nvPr/>
        </p:nvSpPr>
        <p:spPr>
          <a:xfrm>
            <a:off x="1" y="2294264"/>
            <a:ext cx="12191999" cy="1200329"/>
          </a:xfrm>
          <a:prstGeom prst="rect">
            <a:avLst/>
          </a:prstGeom>
        </p:spPr>
        <p:txBody>
          <a:bodyPr wrap="square">
            <a:spAutoFit/>
          </a:bodyPr>
          <a:lstStyle/>
          <a:p>
            <a:pPr algn="ctr"/>
            <a:r>
              <a:rPr lang="fa-IR" sz="2400" b="1" u="sng" dirty="0">
                <a:cs typeface="B Compset" panose="00000400000000000000" pitchFamily="2" charset="-78"/>
              </a:rPr>
              <a:t>فلزها واکنش پذیری یکسانی ندارند</a:t>
            </a:r>
          </a:p>
          <a:p>
            <a:pPr algn="ctr"/>
            <a:r>
              <a:rPr lang="fa-IR" sz="2400" dirty="0">
                <a:cs typeface="B Compset" panose="00000400000000000000" pitchFamily="2" charset="-78"/>
              </a:rPr>
              <a:t>می دانید که آهن با اکسیژن به کندی واکنش می دهد و به زنگ آهن تبدیل می شود. فلز مس نیز با اکسیژن</a:t>
            </a:r>
          </a:p>
          <a:p>
            <a:pPr algn="ctr"/>
            <a:r>
              <a:rPr lang="fa-IR" sz="2400" dirty="0">
                <a:cs typeface="B Compset" panose="00000400000000000000" pitchFamily="2" charset="-78"/>
              </a:rPr>
              <a:t>به کندی ترکیب و به مس اکسید تبدیل می شود.</a:t>
            </a:r>
            <a:endParaRPr lang="en-US" sz="2400" dirty="0">
              <a:cs typeface="B Compset" panose="00000400000000000000" pitchFamily="2" charset="-78"/>
            </a:endParaRPr>
          </a:p>
        </p:txBody>
      </p:sp>
      <p:sp>
        <p:nvSpPr>
          <p:cNvPr id="4" name="Rectangle 3"/>
          <p:cNvSpPr/>
          <p:nvPr/>
        </p:nvSpPr>
        <p:spPr>
          <a:xfrm>
            <a:off x="2803702" y="3775097"/>
            <a:ext cx="2629246" cy="523220"/>
          </a:xfrm>
          <a:prstGeom prst="rect">
            <a:avLst/>
          </a:prstGeom>
        </p:spPr>
        <p:txBody>
          <a:bodyPr wrap="none">
            <a:spAutoFit/>
          </a:bodyPr>
          <a:lstStyle/>
          <a:p>
            <a:r>
              <a:rPr lang="fa-IR" sz="2800" dirty="0"/>
              <a:t>گاز اکسیژن+فلز مس</a:t>
            </a:r>
            <a:endParaRPr lang="en-US" sz="2800" dirty="0"/>
          </a:p>
        </p:txBody>
      </p:sp>
      <p:cxnSp>
        <p:nvCxnSpPr>
          <p:cNvPr id="8" name="Straight Arrow Connector 7"/>
          <p:cNvCxnSpPr/>
          <p:nvPr/>
        </p:nvCxnSpPr>
        <p:spPr>
          <a:xfrm>
            <a:off x="5579015" y="4078189"/>
            <a:ext cx="1033970" cy="0"/>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9" name="Title 8"/>
          <p:cNvSpPr>
            <a:spLocks noGrp="1"/>
          </p:cNvSpPr>
          <p:nvPr>
            <p:ph type="title"/>
          </p:nvPr>
        </p:nvSpPr>
        <p:spPr>
          <a:xfrm>
            <a:off x="6759052" y="3816178"/>
            <a:ext cx="1948850" cy="524021"/>
          </a:xfrm>
        </p:spPr>
        <p:txBody>
          <a:bodyPr>
            <a:noAutofit/>
          </a:bodyPr>
          <a:lstStyle/>
          <a:p>
            <a:pPr algn="l"/>
            <a:r>
              <a:rPr lang="fa-IR" sz="2800" dirty="0"/>
              <a:t>مس اکسید</a:t>
            </a:r>
            <a:endParaRPr lang="en-US" sz="2800" dirty="0"/>
          </a:p>
        </p:txBody>
      </p:sp>
      <p:sp>
        <p:nvSpPr>
          <p:cNvPr id="10" name="Rectangle 9"/>
          <p:cNvSpPr/>
          <p:nvPr/>
        </p:nvSpPr>
        <p:spPr>
          <a:xfrm>
            <a:off x="0" y="5148878"/>
            <a:ext cx="12192000" cy="830997"/>
          </a:xfrm>
          <a:prstGeom prst="rect">
            <a:avLst/>
          </a:prstGeom>
        </p:spPr>
        <p:txBody>
          <a:bodyPr wrap="square">
            <a:spAutoFit/>
          </a:bodyPr>
          <a:lstStyle/>
          <a:p>
            <a:pPr algn="ctr"/>
            <a:r>
              <a:rPr lang="fa-IR" sz="2400" dirty="0">
                <a:solidFill>
                  <a:schemeClr val="accent1"/>
                </a:solidFill>
              </a:rPr>
              <a:t>درحالی که اگر یک تکه نوار منیزیم را روی شعله چراغ بگیرید، به سرعت می سوزد و نور خیره کننده ای</a:t>
            </a:r>
          </a:p>
          <a:p>
            <a:pPr algn="ctr"/>
            <a:r>
              <a:rPr lang="fa-IR" sz="2400" dirty="0">
                <a:solidFill>
                  <a:schemeClr val="accent1"/>
                </a:solidFill>
              </a:rPr>
              <a:t>تولید م یکند؛ اما طلا برخلاف این سه فلز با اکسیژن ترکیب نمی شود.</a:t>
            </a:r>
            <a:endParaRPr lang="en-US" sz="2400" dirty="0">
              <a:solidFill>
                <a:schemeClr val="accent1"/>
              </a:solidFill>
            </a:endParaRPr>
          </a:p>
        </p:txBody>
      </p:sp>
    </p:spTree>
    <p:extLst>
      <p:ext uri="{BB962C8B-B14F-4D97-AF65-F5344CB8AC3E}">
        <p14:creationId xmlns:p14="http://schemas.microsoft.com/office/powerpoint/2010/main" val="1879818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633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fa-IR" sz="3600" b="1" dirty="0">
                <a:ln/>
                <a:solidFill>
                  <a:schemeClr val="accent4"/>
                </a:solidFill>
                <a:latin typeface="BMitraBold"/>
              </a:rPr>
              <a:t>برخی مواد نافلزند یا از نافلز ساخته شده اند</a:t>
            </a:r>
            <a:endParaRPr lang="en-US" sz="3600" b="1" dirty="0">
              <a:ln/>
              <a:solidFill>
                <a:schemeClr val="accent4"/>
              </a:solidFill>
            </a:endParaRPr>
          </a:p>
        </p:txBody>
      </p:sp>
      <p:sp>
        <p:nvSpPr>
          <p:cNvPr id="3" name="Rectangle 2"/>
          <p:cNvSpPr/>
          <p:nvPr/>
        </p:nvSpPr>
        <p:spPr>
          <a:xfrm>
            <a:off x="0" y="646331"/>
            <a:ext cx="12192000" cy="2677656"/>
          </a:xfrm>
          <a:prstGeom prst="rect">
            <a:avLst/>
          </a:prstGeom>
        </p:spPr>
        <p:txBody>
          <a:bodyPr wrap="square">
            <a:spAutoFit/>
          </a:bodyPr>
          <a:lstStyle/>
          <a:p>
            <a:pPr algn="r"/>
            <a:r>
              <a:rPr lang="fa-IR" sz="2400" b="1" dirty="0">
                <a:effectLst>
                  <a:outerShdw blurRad="38100" dist="38100" dir="2700000" algn="tl">
                    <a:srgbClr val="000000">
                      <a:alpha val="43137"/>
                    </a:srgbClr>
                  </a:outerShdw>
                </a:effectLst>
                <a:cs typeface="B Kamran" panose="00000400000000000000" pitchFamily="2" charset="-78"/>
              </a:rPr>
              <a:t>در علوم هشتم آموختید، هوای پاک یک مخلوط گازی  و همگن است. مهم ترین اجزای تشکیل دهنده هوا، گازهای نیترو ژن، اکسیژن، آرگون، کربن دی اکسید و بخار آب است.اکسیژن یکی از گاز های تشکیل دهنده هوا است که به صورت مولکول دو اتمی وجود دارد. شکل دیگری از این عنصر، گاز اوزون </a:t>
            </a:r>
            <a:r>
              <a:rPr lang="fa-IR" sz="2400" b="1" dirty="0" smtClean="0">
                <a:effectLst>
                  <a:outerShdw blurRad="38100" dist="38100" dir="2700000" algn="tl">
                    <a:srgbClr val="000000">
                      <a:alpha val="43137"/>
                    </a:srgbClr>
                  </a:outerShdw>
                </a:effectLst>
                <a:cs typeface="B Kamran" panose="00000400000000000000" pitchFamily="2" charset="-78"/>
              </a:rPr>
              <a:t>است که از مولوکول های </a:t>
            </a:r>
            <a:r>
              <a:rPr lang="fa-IR" sz="2400" b="1" dirty="0">
                <a:effectLst>
                  <a:outerShdw blurRad="38100" dist="38100" dir="2700000" algn="tl">
                    <a:srgbClr val="000000">
                      <a:alpha val="43137"/>
                    </a:srgbClr>
                  </a:outerShdw>
                </a:effectLst>
                <a:cs typeface="B Kamran" panose="00000400000000000000" pitchFamily="2" charset="-78"/>
              </a:rPr>
              <a:t>سه اتمی تشکیل شده است.این گاز  در لایه های بالایی هوای اطراف زمین و همچنین در هوای آلوده یافت می شود. گاز اوزون  از رسیدن پرتوهای پرانرژی و خطرناک فرابنفش </a:t>
            </a:r>
            <a:r>
              <a:rPr lang="fa-IR" sz="2400" b="1" dirty="0" smtClean="0">
                <a:effectLst>
                  <a:outerShdw blurRad="38100" dist="38100" dir="2700000" algn="tl">
                    <a:srgbClr val="000000">
                      <a:alpha val="43137"/>
                    </a:srgbClr>
                  </a:outerShdw>
                </a:effectLst>
                <a:cs typeface="B Kamran" panose="00000400000000000000" pitchFamily="2" charset="-78"/>
              </a:rPr>
              <a:t>به زمین جلوگیری میکند و بصورت ی لایه محافظ عمل میکند.</a:t>
            </a:r>
          </a:p>
          <a:p>
            <a:pPr algn="r"/>
            <a:r>
              <a:rPr lang="fa-IR" sz="2400" b="1" dirty="0" smtClean="0">
                <a:effectLst>
                  <a:outerShdw blurRad="38100" dist="38100" dir="2700000" algn="tl">
                    <a:srgbClr val="000000">
                      <a:alpha val="43137"/>
                    </a:srgbClr>
                  </a:outerShdw>
                </a:effectLst>
                <a:cs typeface="B Kamran" panose="00000400000000000000" pitchFamily="2" charset="-78"/>
              </a:rPr>
              <a:t>عنصر اکسیژن افزون بر اینکه گازی تنفسی است در صنعت نیز نقش مهمی دارد. این عنصر در ساختار بسیاری از ترکیب ها وجود دارد.یکی از این ترکیب ها سولفوریک اسید با فرمول</a:t>
            </a:r>
            <a:r>
              <a:rPr lang="fa-IR" sz="2400" b="1" dirty="0">
                <a:effectLst>
                  <a:outerShdw blurRad="38100" dist="38100" dir="2700000" algn="tl">
                    <a:srgbClr val="000000">
                      <a:alpha val="43137"/>
                    </a:srgbClr>
                  </a:outerShdw>
                </a:effectLst>
                <a:cs typeface="B Kamran" panose="00000400000000000000" pitchFamily="2" charset="-78"/>
              </a:rPr>
              <a:t>،</a:t>
            </a:r>
            <a:endParaRPr lang="fa-IR" sz="2400" b="1" dirty="0" smtClean="0">
              <a:effectLst>
                <a:outerShdw blurRad="38100" dist="38100" dir="2700000" algn="tl">
                  <a:srgbClr val="000000">
                    <a:alpha val="43137"/>
                  </a:srgbClr>
                </a:outerShdw>
              </a:effectLst>
              <a:cs typeface="B Kamran" panose="00000400000000000000" pitchFamily="2" charset="-78"/>
            </a:endParaRPr>
          </a:p>
          <a:p>
            <a:pPr algn="r"/>
            <a:r>
              <a:rPr lang="fa-IR" sz="2400" b="1" dirty="0" smtClean="0">
                <a:effectLst>
                  <a:outerShdw blurRad="38100" dist="38100" dir="2700000" algn="tl">
                    <a:srgbClr val="000000">
                      <a:alpha val="43137"/>
                    </a:srgbClr>
                  </a:outerShdw>
                </a:effectLst>
                <a:cs typeface="B Kamran" panose="00000400000000000000" pitchFamily="2" charset="-78"/>
              </a:rPr>
              <a:t>است که کاربردهای گوناگونی دارد.</a:t>
            </a:r>
            <a:r>
              <a:rPr lang="en-US" sz="2400" b="1" dirty="0" smtClean="0">
                <a:effectLst>
                  <a:outerShdw blurRad="38100" dist="38100" dir="2700000" algn="tl">
                    <a:srgbClr val="000000">
                      <a:alpha val="43137"/>
                    </a:srgbClr>
                  </a:outerShdw>
                </a:effectLst>
                <a:cs typeface="B Kamran" panose="00000400000000000000" pitchFamily="2" charset="-78"/>
              </a:rPr>
              <a:t>(H2SO4)</a:t>
            </a:r>
            <a:endParaRPr lang="fa-IR" sz="2400" b="1" dirty="0">
              <a:effectLst>
                <a:outerShdw blurRad="38100" dist="38100" dir="2700000" algn="tl">
                  <a:srgbClr val="000000">
                    <a:alpha val="43137"/>
                  </a:srgbClr>
                </a:outerShdw>
              </a:effectLst>
              <a:cs typeface="B Kamran" panose="00000400000000000000" pitchFamily="2" charset="-78"/>
            </a:endParaRPr>
          </a:p>
        </p:txBody>
      </p:sp>
      <p:sp>
        <p:nvSpPr>
          <p:cNvPr id="8" name="Title 1"/>
          <p:cNvSpPr>
            <a:spLocks noGrp="1"/>
          </p:cNvSpPr>
          <p:nvPr>
            <p:ph type="ctrTitle"/>
          </p:nvPr>
        </p:nvSpPr>
        <p:spPr>
          <a:xfrm>
            <a:off x="220124" y="3476142"/>
            <a:ext cx="11779046" cy="1716260"/>
          </a:xfrm>
        </p:spPr>
        <p:txBody>
          <a:bodyPr>
            <a:prstTxWarp prst="textCanUp">
              <a:avLst/>
            </a:prstTxWarp>
            <a:normAutofit/>
          </a:bodyPr>
          <a:lstStyle/>
          <a:p>
            <a:r>
              <a:rPr lang="fa-IR" sz="2800" dirty="0">
                <a:effectLst>
                  <a:outerShdw blurRad="38100" dist="38100" dir="2700000" algn="tl">
                    <a:srgbClr val="000000">
                      <a:alpha val="43137"/>
                    </a:srgbClr>
                  </a:outerShdw>
                </a:effectLst>
                <a:cs typeface="B Kamran" panose="00000400000000000000" pitchFamily="2" charset="-78"/>
              </a:rPr>
              <a:t>در فرمول شیمیایی سولفوریک اسید علاوه</a:t>
            </a:r>
            <a:br>
              <a:rPr lang="fa-IR" sz="2800" dirty="0">
                <a:effectLst>
                  <a:outerShdw blurRad="38100" dist="38100" dir="2700000" algn="tl">
                    <a:srgbClr val="000000">
                      <a:alpha val="43137"/>
                    </a:srgbClr>
                  </a:outerShdw>
                </a:effectLst>
                <a:cs typeface="B Kamran" panose="00000400000000000000" pitchFamily="2" charset="-78"/>
              </a:rPr>
            </a:br>
            <a:r>
              <a:rPr lang="fa-IR" sz="2800" dirty="0">
                <a:effectLst>
                  <a:outerShdw blurRad="38100" dist="38100" dir="2700000" algn="tl">
                    <a:srgbClr val="000000">
                      <a:alpha val="43137"/>
                    </a:srgbClr>
                  </a:outerShdw>
                </a:effectLst>
                <a:cs typeface="B Kamran" panose="00000400000000000000" pitchFamily="2" charset="-78"/>
              </a:rPr>
              <a:t> </a:t>
            </a:r>
            <a:r>
              <a:rPr lang="en-US" sz="2800" dirty="0">
                <a:effectLst>
                  <a:outerShdw blurRad="38100" dist="38100" dir="2700000" algn="tl">
                    <a:srgbClr val="000000">
                      <a:alpha val="43137"/>
                    </a:srgbClr>
                  </a:outerShdw>
                </a:effectLst>
                <a:cs typeface="B Kamran" panose="00000400000000000000" pitchFamily="2" charset="-78"/>
              </a:rPr>
              <a:t>H</a:t>
            </a:r>
            <a:r>
              <a:rPr lang="fa-IR" sz="2800" dirty="0">
                <a:effectLst>
                  <a:outerShdw blurRad="38100" dist="38100" dir="2700000" algn="tl">
                    <a:srgbClr val="000000">
                      <a:alpha val="43137"/>
                    </a:srgbClr>
                  </a:outerShdw>
                </a:effectLst>
                <a:cs typeface="B Kamran" panose="00000400000000000000" pitchFamily="2" charset="-78"/>
              </a:rPr>
              <a:t>و</a:t>
            </a:r>
            <a:r>
              <a:rPr lang="en-US" sz="2800" dirty="0">
                <a:effectLst>
                  <a:outerShdw blurRad="38100" dist="38100" dir="2700000" algn="tl">
                    <a:srgbClr val="000000">
                      <a:alpha val="43137"/>
                    </a:srgbClr>
                  </a:outerShdw>
                </a:effectLst>
                <a:cs typeface="B Kamran" panose="00000400000000000000" pitchFamily="2" charset="-78"/>
              </a:rPr>
              <a:t>O</a:t>
            </a:r>
            <a:r>
              <a:rPr lang="fa-IR" sz="2800" dirty="0">
                <a:effectLst>
                  <a:outerShdw blurRad="38100" dist="38100" dir="2700000" algn="tl">
                    <a:srgbClr val="000000">
                      <a:alpha val="43137"/>
                    </a:srgbClr>
                  </a:outerShdw>
                </a:effectLst>
                <a:cs typeface="B Kamran" panose="00000400000000000000" pitchFamily="2" charset="-78"/>
              </a:rPr>
              <a:t>بر عنصر های</a:t>
            </a:r>
            <a:br>
              <a:rPr lang="fa-IR" sz="2800" dirty="0">
                <a:effectLst>
                  <a:outerShdw blurRad="38100" dist="38100" dir="2700000" algn="tl">
                    <a:srgbClr val="000000">
                      <a:alpha val="43137"/>
                    </a:srgbClr>
                  </a:outerShdw>
                </a:effectLst>
                <a:cs typeface="B Kamran" panose="00000400000000000000" pitchFamily="2" charset="-78"/>
              </a:rPr>
            </a:br>
            <a:r>
              <a:rPr lang="fa-IR" sz="2800" dirty="0" smtClean="0">
                <a:effectLst>
                  <a:outerShdw blurRad="38100" dist="38100" dir="2700000" algn="tl">
                    <a:srgbClr val="000000">
                      <a:alpha val="43137"/>
                    </a:srgbClr>
                  </a:outerShdw>
                </a:effectLst>
                <a:cs typeface="B Kamran" panose="00000400000000000000" pitchFamily="2" charset="-78"/>
              </a:rPr>
              <a:t>عنصر </a:t>
            </a:r>
            <a:r>
              <a:rPr lang="fa-IR" sz="2800" dirty="0">
                <a:effectLst>
                  <a:outerShdw blurRad="38100" dist="38100" dir="2700000" algn="tl">
                    <a:srgbClr val="000000">
                      <a:alpha val="43137"/>
                    </a:srgbClr>
                  </a:outerShdw>
                </a:effectLst>
                <a:cs typeface="B Kamran" panose="00000400000000000000" pitchFamily="2" charset="-78"/>
              </a:rPr>
              <a:t>گوگرد با نشانه </a:t>
            </a:r>
            <a:r>
              <a:rPr lang="fa-IR" sz="2800" dirty="0" smtClean="0">
                <a:effectLst>
                  <a:outerShdw blurRad="38100" dist="38100" dir="2700000" algn="tl">
                    <a:srgbClr val="000000">
                      <a:alpha val="43137"/>
                    </a:srgbClr>
                  </a:outerShdw>
                </a:effectLst>
                <a:cs typeface="B Kamran" panose="00000400000000000000" pitchFamily="2" charset="-78"/>
              </a:rPr>
              <a:t>شیمیای</a:t>
            </a:r>
            <a:r>
              <a:rPr lang="en-US" sz="2800" dirty="0" smtClean="0">
                <a:effectLst>
                  <a:outerShdw blurRad="38100" dist="38100" dir="2700000" algn="tl">
                    <a:srgbClr val="000000">
                      <a:alpha val="43137"/>
                    </a:srgbClr>
                  </a:outerShdw>
                </a:effectLst>
                <a:cs typeface="B Kamran" panose="00000400000000000000" pitchFamily="2" charset="-78"/>
              </a:rPr>
              <a:t>s</a:t>
            </a:r>
            <a:r>
              <a:rPr lang="fa-IR" sz="2800" dirty="0" smtClean="0">
                <a:effectLst>
                  <a:outerShdw blurRad="38100" dist="38100" dir="2700000" algn="tl">
                    <a:srgbClr val="000000">
                      <a:alpha val="43137"/>
                    </a:srgbClr>
                  </a:outerShdw>
                </a:effectLst>
                <a:cs typeface="B Kamran" panose="00000400000000000000" pitchFamily="2" charset="-78"/>
              </a:rPr>
              <a:t> شرکت دارد.</a:t>
            </a:r>
            <a:r>
              <a:rPr lang="fa-IR" sz="2800" dirty="0">
                <a:effectLst>
                  <a:outerShdw blurRad="38100" dist="38100" dir="2700000" algn="tl">
                    <a:srgbClr val="000000">
                      <a:alpha val="43137"/>
                    </a:srgbClr>
                  </a:outerShdw>
                </a:effectLst>
                <a:cs typeface="B Kamran" panose="00000400000000000000" pitchFamily="2" charset="-78"/>
              </a:rPr>
              <a:t/>
            </a:r>
            <a:br>
              <a:rPr lang="fa-IR" sz="2800" dirty="0">
                <a:effectLst>
                  <a:outerShdw blurRad="38100" dist="38100" dir="2700000" algn="tl">
                    <a:srgbClr val="000000">
                      <a:alpha val="43137"/>
                    </a:srgbClr>
                  </a:outerShdw>
                </a:effectLst>
                <a:cs typeface="B Kamran" panose="00000400000000000000" pitchFamily="2" charset="-78"/>
              </a:rPr>
            </a:br>
            <a:r>
              <a:rPr lang="fa-IR" sz="2800" dirty="0">
                <a:effectLst>
                  <a:outerShdw blurRad="38100" dist="38100" dir="2700000" algn="tl">
                    <a:srgbClr val="000000">
                      <a:alpha val="43137"/>
                    </a:srgbClr>
                  </a:outerShdw>
                </a:effectLst>
                <a:cs typeface="B Kamran" panose="00000400000000000000" pitchFamily="2" charset="-78"/>
              </a:rPr>
              <a:t>گوگرد جامدی زرد رنگ است و در دهانه های آتشفشان های فعال یا نیمه خاموش یافت میشود</a:t>
            </a:r>
            <a:endParaRPr lang="en-US" sz="2800" dirty="0">
              <a:effectLst>
                <a:outerShdw blurRad="38100" dist="38100" dir="2700000" algn="tl">
                  <a:srgbClr val="000000">
                    <a:alpha val="43137"/>
                  </a:srgbClr>
                </a:outerShdw>
              </a:effectLst>
              <a:cs typeface="B Kamran" panose="00000400000000000000" pitchFamily="2" charset="-78"/>
            </a:endParaRPr>
          </a:p>
        </p:txBody>
      </p:sp>
      <p:sp>
        <p:nvSpPr>
          <p:cNvPr id="9" name="Rectangle 8"/>
          <p:cNvSpPr/>
          <p:nvPr/>
        </p:nvSpPr>
        <p:spPr>
          <a:xfrm>
            <a:off x="1295669" y="5128201"/>
            <a:ext cx="9627957" cy="461665"/>
          </a:xfrm>
          <a:prstGeom prst="rect">
            <a:avLst/>
          </a:prstGeom>
        </p:spPr>
        <p:txBody>
          <a:bodyPr wrap="none">
            <a:prstTxWarp prst="textCanUp">
              <a:avLst/>
            </a:prstTxWarp>
            <a:spAutoFit/>
          </a:bodyPr>
          <a:lstStyle/>
          <a:p>
            <a:r>
              <a:rPr lang="fa-IR" sz="2400" b="1" dirty="0">
                <a:effectLst>
                  <a:outerShdw blurRad="38100" dist="38100" dir="2700000" algn="tl">
                    <a:srgbClr val="000000">
                      <a:alpha val="43137"/>
                    </a:srgbClr>
                  </a:outerShdw>
                </a:effectLst>
                <a:latin typeface="AmuzehNewNormalPS"/>
                <a:cs typeface="B Kamran" panose="00000400000000000000" pitchFamily="2" charset="-78"/>
              </a:rPr>
              <a:t>یافت می شود. </a:t>
            </a:r>
            <a:r>
              <a:rPr lang="en-US" sz="2400" b="1" dirty="0">
                <a:effectLst>
                  <a:outerShdw blurRad="38100" dist="38100" dir="2700000" algn="tl">
                    <a:srgbClr val="000000">
                      <a:alpha val="43137"/>
                    </a:srgbClr>
                  </a:outerShdw>
                </a:effectLst>
                <a:latin typeface="AmuzehNewNormalPS"/>
                <a:cs typeface="B Kamran" panose="00000400000000000000" pitchFamily="2" charset="-78"/>
              </a:rPr>
              <a:t>N </a:t>
            </a:r>
            <a:r>
              <a:rPr lang="fa-IR" sz="2400" b="1" dirty="0">
                <a:effectLst>
                  <a:outerShdw blurRad="38100" dist="38100" dir="2700000" algn="tl">
                    <a:srgbClr val="000000">
                      <a:alpha val="43137"/>
                    </a:srgbClr>
                  </a:outerShdw>
                </a:effectLst>
                <a:latin typeface="AmuzehNewNormalPS"/>
                <a:cs typeface="B Kamran" panose="00000400000000000000" pitchFamily="2" charset="-78"/>
              </a:rPr>
              <a:t>عنصر مهم دیگر در هوا نیتروژن است که به صورت گاز دو اتمی نیتروژن </a:t>
            </a:r>
            <a:r>
              <a:rPr lang="fa-IR" sz="1100" b="1" dirty="0">
                <a:effectLst>
                  <a:outerShdw blurRad="38100" dist="38100" dir="2700000" algn="tl">
                    <a:srgbClr val="000000">
                      <a:alpha val="43137"/>
                    </a:srgbClr>
                  </a:outerShdw>
                </a:effectLst>
                <a:latin typeface="AmuzehNewNormalPS"/>
                <a:cs typeface="B Kamran" panose="00000400000000000000" pitchFamily="2" charset="-78"/>
              </a:rPr>
              <a:t>2</a:t>
            </a:r>
            <a:endParaRPr lang="en-US" sz="3200" b="1" dirty="0">
              <a:effectLst>
                <a:outerShdw blurRad="38100" dist="38100" dir="2700000" algn="tl">
                  <a:srgbClr val="000000">
                    <a:alpha val="43137"/>
                  </a:srgbClr>
                </a:outerShdw>
              </a:effectLst>
              <a:cs typeface="B Kamran" panose="00000400000000000000" pitchFamily="2" charset="-78"/>
            </a:endParaRPr>
          </a:p>
        </p:txBody>
      </p:sp>
      <p:sp>
        <p:nvSpPr>
          <p:cNvPr id="10" name="Rectangle 9"/>
          <p:cNvSpPr/>
          <p:nvPr/>
        </p:nvSpPr>
        <p:spPr>
          <a:xfrm>
            <a:off x="1295669" y="5589866"/>
            <a:ext cx="9259369" cy="892552"/>
          </a:xfrm>
          <a:prstGeom prst="rect">
            <a:avLst/>
          </a:prstGeom>
        </p:spPr>
        <p:txBody>
          <a:bodyPr wrap="square">
            <a:prstTxWarp prst="textCanUp">
              <a:avLst/>
            </a:prstTxWarp>
            <a:spAutoFit/>
          </a:bodyPr>
          <a:lstStyle/>
          <a:p>
            <a:pPr algn="ctr"/>
            <a:r>
              <a:rPr lang="fa-IR" sz="2600" b="1" dirty="0">
                <a:effectLst>
                  <a:outerShdw blurRad="38100" dist="38100" dir="2700000" algn="tl">
                    <a:srgbClr val="000000">
                      <a:alpha val="43137"/>
                    </a:srgbClr>
                  </a:outerShdw>
                </a:effectLst>
                <a:latin typeface="AmuzehNewNormalPS"/>
                <a:cs typeface="B Kamran" panose="00000400000000000000" pitchFamily="2" charset="-78"/>
              </a:rPr>
              <a:t>بخش </a:t>
            </a:r>
            <a:r>
              <a:rPr lang="fa-IR" sz="2600" b="1" dirty="0" smtClean="0">
                <a:effectLst>
                  <a:outerShdw blurRad="38100" dist="38100" dir="2700000" algn="tl">
                    <a:srgbClr val="000000">
                      <a:alpha val="43137"/>
                    </a:srgbClr>
                  </a:outerShdw>
                </a:effectLst>
                <a:latin typeface="AmuzehNewNormalPS"/>
                <a:cs typeface="B Kamran" panose="00000400000000000000" pitchFamily="2" charset="-78"/>
              </a:rPr>
              <a:t>عمده </a:t>
            </a:r>
            <a:r>
              <a:rPr lang="fa-IR" sz="2600" b="1" dirty="0">
                <a:effectLst>
                  <a:outerShdw blurRad="38100" dist="38100" dir="2700000" algn="tl">
                    <a:srgbClr val="000000">
                      <a:alpha val="43137"/>
                    </a:srgbClr>
                  </a:outerShdw>
                </a:effectLst>
                <a:latin typeface="AmuzehNewNormalPS"/>
                <a:cs typeface="B Kamran" panose="00000400000000000000" pitchFamily="2" charset="-78"/>
              </a:rPr>
              <a:t>گاز نیتروژن به عنوان </a:t>
            </a:r>
            <a:r>
              <a:rPr lang="fa-IR" sz="2600" b="1" dirty="0" smtClean="0">
                <a:effectLst>
                  <a:outerShdw blurRad="38100" dist="38100" dir="2700000" algn="tl">
                    <a:srgbClr val="000000">
                      <a:alpha val="43137"/>
                    </a:srgbClr>
                  </a:outerShdw>
                </a:effectLst>
                <a:latin typeface="AmuzehNewNormalPS"/>
                <a:cs typeface="B Kamran" panose="00000400000000000000" pitchFamily="2" charset="-78"/>
              </a:rPr>
              <a:t>ماده </a:t>
            </a:r>
            <a:r>
              <a:rPr lang="fa-IR" sz="2600" b="1" dirty="0">
                <a:effectLst>
                  <a:outerShdw blurRad="38100" dist="38100" dir="2700000" algn="tl">
                    <a:srgbClr val="000000">
                      <a:alpha val="43137"/>
                    </a:srgbClr>
                  </a:outerShdw>
                </a:effectLst>
                <a:latin typeface="AmuzehNewNormalPS"/>
                <a:cs typeface="B Kamran" panose="00000400000000000000" pitchFamily="2" charset="-78"/>
              </a:rPr>
              <a:t>اولیه برای تولید آمونیاک به کار می رود.</a:t>
            </a:r>
          </a:p>
          <a:p>
            <a:pPr algn="ctr"/>
            <a:r>
              <a:rPr lang="fa-IR" sz="2600" b="1" dirty="0">
                <a:effectLst>
                  <a:outerShdw blurRad="38100" dist="38100" dir="2700000" algn="tl">
                    <a:srgbClr val="000000">
                      <a:alpha val="43137"/>
                    </a:srgbClr>
                  </a:outerShdw>
                </a:effectLst>
                <a:latin typeface="AmuzehNewNormalPS"/>
                <a:cs typeface="B Kamran" panose="00000400000000000000" pitchFamily="2" charset="-78"/>
              </a:rPr>
              <a:t>گاز آمونیاک </a:t>
            </a:r>
            <a:r>
              <a:rPr lang="fa-IR" sz="2600" b="1" dirty="0">
                <a:effectLst>
                  <a:outerShdw blurRad="38100" dist="38100" dir="2700000" algn="tl">
                    <a:srgbClr val="000000">
                      <a:alpha val="43137"/>
                    </a:srgbClr>
                  </a:outerShdw>
                </a:effectLst>
                <a:latin typeface="TimesNewRomanPSMT"/>
                <a:cs typeface="B Kamran" panose="00000400000000000000" pitchFamily="2" charset="-78"/>
              </a:rPr>
              <a:t>→ </a:t>
            </a:r>
            <a:r>
              <a:rPr lang="fa-IR" sz="2600" b="1" dirty="0">
                <a:effectLst>
                  <a:outerShdw blurRad="38100" dist="38100" dir="2700000" algn="tl">
                    <a:srgbClr val="000000">
                      <a:alpha val="43137"/>
                    </a:srgbClr>
                  </a:outerShdw>
                </a:effectLst>
                <a:latin typeface="AmuzehNewNormalPS"/>
                <a:cs typeface="B Kamran" panose="00000400000000000000" pitchFamily="2" charset="-78"/>
              </a:rPr>
              <a:t>گاز هیدروژن + گاز نیتروژن</a:t>
            </a:r>
            <a:endParaRPr lang="en-US" sz="2600" b="1" dirty="0">
              <a:effectLst>
                <a:outerShdw blurRad="38100" dist="38100" dir="2700000" algn="tl">
                  <a:srgbClr val="000000">
                    <a:alpha val="43137"/>
                  </a:srgbClr>
                </a:outerShdw>
              </a:effectLst>
              <a:cs typeface="B Kamran" panose="00000400000000000000" pitchFamily="2" charset="-78"/>
            </a:endParaRPr>
          </a:p>
        </p:txBody>
      </p:sp>
    </p:spTree>
    <p:extLst>
      <p:ext uri="{BB962C8B-B14F-4D97-AF65-F5344CB8AC3E}">
        <p14:creationId xmlns:p14="http://schemas.microsoft.com/office/powerpoint/2010/main" val="20917454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292662"/>
          </a:xfrm>
          <a:prstGeom prst="rect">
            <a:avLst/>
          </a:prstGeom>
        </p:spPr>
        <p:txBody>
          <a:bodyPr wrap="square">
            <a:spAutoFit/>
          </a:bodyPr>
          <a:lstStyle/>
          <a:p>
            <a:pPr lvl="0" algn="r"/>
            <a:r>
              <a:rPr lang="fa-IR" sz="2600" b="1" dirty="0">
                <a:solidFill>
                  <a:srgbClr val="FF0000"/>
                </a:solidFill>
                <a:effectLst>
                  <a:outerShdw blurRad="38100" dist="38100" dir="2700000" algn="tl">
                    <a:srgbClr val="000000">
                      <a:alpha val="43137"/>
                    </a:srgbClr>
                  </a:outerShdw>
                </a:effectLst>
                <a:latin typeface="AmuzehNewNormalPS"/>
                <a:cs typeface="B Kamran" panose="00000400000000000000" pitchFamily="2" charset="-78"/>
              </a:rPr>
              <a:t>آمونیاک نیز در </a:t>
            </a:r>
            <a:r>
              <a:rPr lang="fa-IR" sz="2600" b="1" dirty="0" smtClean="0">
                <a:solidFill>
                  <a:srgbClr val="FF0000"/>
                </a:solidFill>
                <a:effectLst>
                  <a:outerShdw blurRad="38100" dist="38100" dir="2700000" algn="tl">
                    <a:srgbClr val="000000">
                      <a:alpha val="43137"/>
                    </a:srgbClr>
                  </a:outerShdw>
                </a:effectLst>
                <a:latin typeface="AmuzehNewNormalPS"/>
                <a:cs typeface="B Kamran" panose="00000400000000000000" pitchFamily="2" charset="-78"/>
              </a:rPr>
              <a:t>تهیه </a:t>
            </a:r>
            <a:r>
              <a:rPr lang="fa-IR" sz="2600" b="1" dirty="0">
                <a:solidFill>
                  <a:srgbClr val="FF0000"/>
                </a:solidFill>
                <a:effectLst>
                  <a:outerShdw blurRad="38100" dist="38100" dir="2700000" algn="tl">
                    <a:srgbClr val="000000">
                      <a:alpha val="43137"/>
                    </a:srgbClr>
                  </a:outerShdw>
                </a:effectLst>
                <a:latin typeface="AmuzehNewNormalPS"/>
                <a:cs typeface="B Kamran" panose="00000400000000000000" pitchFamily="2" charset="-78"/>
              </a:rPr>
              <a:t>کودهای شیمیایی و مواد منفجره کاربرد </a:t>
            </a:r>
            <a:r>
              <a:rPr lang="fa-IR" sz="2600" b="1" dirty="0">
                <a:solidFill>
                  <a:srgbClr val="FF0000"/>
                </a:solidFill>
                <a:effectLst>
                  <a:outerShdw blurRad="38100" dist="38100" dir="2700000" algn="tl">
                    <a:srgbClr val="000000">
                      <a:alpha val="43137"/>
                    </a:srgbClr>
                  </a:outerShdw>
                </a:effectLst>
                <a:latin typeface="AmuzehNewNormalPS"/>
                <a:cs typeface="B Kamran" panose="00000400000000000000" pitchFamily="2" charset="-78"/>
              </a:rPr>
              <a:t>دارد. فسفر و کربن عنصرهای نافلز دیگری هستند که در صنعت کاربرد وسیعی دارند.</a:t>
            </a:r>
            <a:endParaRPr lang="en-US" sz="2600" b="1" dirty="0">
              <a:solidFill>
                <a:srgbClr val="FF0000"/>
              </a:solidFill>
              <a:effectLst>
                <a:outerShdw blurRad="38100" dist="38100" dir="2700000" algn="tl">
                  <a:srgbClr val="000000">
                    <a:alpha val="43137"/>
                  </a:srgbClr>
                </a:outerShdw>
              </a:effectLst>
              <a:cs typeface="B Kamran" panose="00000400000000000000" pitchFamily="2" charset="-78"/>
            </a:endParaRPr>
          </a:p>
          <a:p>
            <a:pPr algn="r"/>
            <a:r>
              <a:rPr lang="fa-IR" sz="2600" b="1" dirty="0">
                <a:solidFill>
                  <a:schemeClr val="accent1"/>
                </a:solidFill>
                <a:effectLst>
                  <a:outerShdw blurRad="38100" dist="38100" dir="2700000" algn="tl">
                    <a:srgbClr val="000000">
                      <a:alpha val="43137"/>
                    </a:srgbClr>
                  </a:outerShdw>
                </a:effectLst>
                <a:latin typeface="AmuzehNewNormalPS"/>
                <a:cs typeface="B Kamran" panose="00000400000000000000" pitchFamily="2" charset="-78"/>
              </a:rPr>
              <a:t>آیا تا به حال به نوشته های روی جلد خمیر دندان دقت کرده اید؟ معمولاً روی جلد خمیر دندان مواد تشکیل دهنده آن نوشته شده است</a:t>
            </a:r>
            <a:r>
              <a:rPr lang="fa-IR" sz="2600" b="1" dirty="0" smtClean="0">
                <a:solidFill>
                  <a:schemeClr val="accent1"/>
                </a:solidFill>
                <a:effectLst>
                  <a:outerShdw blurRad="38100" dist="38100" dir="2700000" algn="tl">
                    <a:srgbClr val="000000">
                      <a:alpha val="43137"/>
                    </a:srgbClr>
                  </a:outerShdw>
                </a:effectLst>
                <a:latin typeface="AmuzehNewNormalPS"/>
                <a:cs typeface="B Kamran" panose="00000400000000000000" pitchFamily="2" charset="-78"/>
              </a:rPr>
              <a:t>.</a:t>
            </a:r>
            <a:endParaRPr lang="en-US" sz="2600" b="1" dirty="0">
              <a:solidFill>
                <a:schemeClr val="accent1"/>
              </a:solidFill>
              <a:effectLst>
                <a:outerShdw blurRad="38100" dist="38100" dir="2700000" algn="tl">
                  <a:srgbClr val="000000">
                    <a:alpha val="43137"/>
                  </a:srgbClr>
                </a:outerShdw>
              </a:effectLst>
              <a:cs typeface="B Kamran" panose="00000400000000000000" pitchFamily="2" charset="-78"/>
            </a:endParaRPr>
          </a:p>
        </p:txBody>
      </p:sp>
      <p:sp>
        <p:nvSpPr>
          <p:cNvPr id="12" name="Rectangle 11"/>
          <p:cNvSpPr/>
          <p:nvPr/>
        </p:nvSpPr>
        <p:spPr>
          <a:xfrm>
            <a:off x="109182" y="1292662"/>
            <a:ext cx="12191999" cy="1292662"/>
          </a:xfrm>
          <a:prstGeom prst="rect">
            <a:avLst/>
          </a:prstGeom>
        </p:spPr>
        <p:txBody>
          <a:bodyPr wrap="square">
            <a:spAutoFit/>
          </a:bodyPr>
          <a:lstStyle/>
          <a:p>
            <a:pPr algn="ctr"/>
            <a:r>
              <a:rPr lang="fa-IR" sz="2600" b="1" dirty="0">
                <a:ln w="0"/>
                <a:solidFill>
                  <a:srgbClr val="002060"/>
                </a:solidFill>
                <a:effectLst>
                  <a:outerShdw blurRad="38100" dist="25400" dir="5400000" algn="ctr" rotWithShape="0">
                    <a:srgbClr val="6E747A">
                      <a:alpha val="43000"/>
                    </a:srgbClr>
                  </a:outerShdw>
                </a:effectLst>
                <a:latin typeface="_PDMS_Saleem_QuranFont" panose="02010000000000000000" pitchFamily="2" charset="-78"/>
                <a:cs typeface="_PDMS_Saleem_QuranFont" panose="02010000000000000000" pitchFamily="2" charset="-78"/>
              </a:rPr>
              <a:t>فلوئور یکی از موادی است که به خمیردندان می افزایند تا از پوسیدگی دندان جلوگیری شود. این</a:t>
            </a:r>
            <a:endParaRPr lang="en-US" sz="2600" b="1" dirty="0">
              <a:ln w="0"/>
              <a:solidFill>
                <a:srgbClr val="002060"/>
              </a:solidFill>
              <a:effectLst>
                <a:outerShdw blurRad="38100" dist="25400" dir="5400000" algn="ctr" rotWithShape="0">
                  <a:srgbClr val="6E747A">
                    <a:alpha val="43000"/>
                  </a:srgbClr>
                </a:outerShdw>
              </a:effectLst>
              <a:latin typeface="_PDMS_Saleem_QuranFont" panose="02010000000000000000" pitchFamily="2" charset="-78"/>
              <a:cs typeface="_PDMS_Saleem_QuranFont" panose="02010000000000000000" pitchFamily="2" charset="-78"/>
            </a:endParaRPr>
          </a:p>
          <a:p>
            <a:pPr algn="ctr"/>
            <a:r>
              <a:rPr lang="fa-IR" sz="2600" b="1" dirty="0">
                <a:ln w="0"/>
                <a:solidFill>
                  <a:srgbClr val="002060"/>
                </a:solidFill>
                <a:effectLst>
                  <a:outerShdw blurRad="38100" dist="25400" dir="5400000" algn="ctr" rotWithShape="0">
                    <a:srgbClr val="6E747A">
                      <a:alpha val="43000"/>
                    </a:srgbClr>
                  </a:outerShdw>
                </a:effectLst>
                <a:latin typeface="_PDMS_Saleem_QuranFont" panose="02010000000000000000" pitchFamily="2" charset="-78"/>
                <a:cs typeface="_PDMS_Saleem_QuranFont" panose="02010000000000000000" pitchFamily="2" charset="-78"/>
              </a:rPr>
              <a:t>نیز از نظر تعداد الکترون مدار آخر مشابه فلوئور</a:t>
            </a:r>
            <a:r>
              <a:rPr lang="en-US" sz="2600" b="1" dirty="0">
                <a:ln w="0"/>
                <a:solidFill>
                  <a:srgbClr val="002060"/>
                </a:solidFill>
                <a:effectLst>
                  <a:outerShdw blurRad="38100" dist="25400" dir="5400000" algn="ctr" rotWithShape="0">
                    <a:srgbClr val="6E747A">
                      <a:alpha val="43000"/>
                    </a:srgbClr>
                  </a:outerShdw>
                </a:effectLst>
                <a:latin typeface="_PDMS_Saleem_QuranFont" panose="02010000000000000000" pitchFamily="2" charset="-78"/>
                <a:cs typeface="_PDMS_Saleem_QuranFont" panose="02010000000000000000" pitchFamily="2" charset="-78"/>
              </a:rPr>
              <a:t>cl</a:t>
            </a:r>
            <a:r>
              <a:rPr lang="fa-IR" sz="2600" b="1" dirty="0">
                <a:ln w="0"/>
                <a:solidFill>
                  <a:srgbClr val="002060"/>
                </a:solidFill>
                <a:effectLst>
                  <a:outerShdw blurRad="38100" dist="25400" dir="5400000" algn="ctr" rotWithShape="0">
                    <a:srgbClr val="6E747A">
                      <a:alpha val="43000"/>
                    </a:srgbClr>
                  </a:outerShdw>
                </a:effectLst>
                <a:latin typeface="_PDMS_Saleem_QuranFont" panose="02010000000000000000" pitchFamily="2" charset="-78"/>
                <a:cs typeface="_PDMS_Saleem_QuranFont" panose="02010000000000000000" pitchFamily="2" charset="-78"/>
              </a:rPr>
              <a:t>عنصر در مدار آخر خود 7 الکترون دارد.کلر</a:t>
            </a:r>
          </a:p>
          <a:p>
            <a:pPr algn="ctr"/>
            <a:r>
              <a:rPr lang="fa-IR" sz="2600" b="1" dirty="0">
                <a:ln w="0"/>
                <a:solidFill>
                  <a:srgbClr val="002060"/>
                </a:solidFill>
                <a:effectLst>
                  <a:outerShdw blurRad="38100" dist="25400" dir="5400000" algn="ctr" rotWithShape="0">
                    <a:srgbClr val="6E747A">
                      <a:alpha val="43000"/>
                    </a:srgbClr>
                  </a:outerShdw>
                </a:effectLst>
                <a:latin typeface="_PDMS_Saleem_QuranFont" panose="02010000000000000000" pitchFamily="2" charset="-78"/>
                <a:cs typeface="_PDMS_Saleem_QuranFont" panose="02010000000000000000" pitchFamily="2" charset="-78"/>
              </a:rPr>
              <a:t>است. در شکل 7 برخی کاربردهای کلر و ترکیب های آن را مشاهده می کنید.</a:t>
            </a:r>
          </a:p>
        </p:txBody>
      </p:sp>
      <p:pic>
        <p:nvPicPr>
          <p:cNvPr id="13" name="Picture 12" descr="Screen Clipping"/>
          <p:cNvPicPr>
            <a:picLocks noChangeAspect="1"/>
          </p:cNvPicPr>
          <p:nvPr/>
        </p:nvPicPr>
        <p:blipFill>
          <a:blip r:embed="rId2"/>
          <a:stretch>
            <a:fillRect/>
          </a:stretch>
        </p:blipFill>
        <p:spPr>
          <a:xfrm>
            <a:off x="8184925" y="2585324"/>
            <a:ext cx="2164282" cy="1336542"/>
          </a:xfrm>
          <a:prstGeom prst="rect">
            <a:avLst/>
          </a:prstGeom>
        </p:spPr>
      </p:pic>
      <p:pic>
        <p:nvPicPr>
          <p:cNvPr id="14" name="Picture 13"/>
          <p:cNvPicPr>
            <a:picLocks noChangeAspect="1"/>
          </p:cNvPicPr>
          <p:nvPr/>
        </p:nvPicPr>
        <p:blipFill>
          <a:blip r:embed="rId3"/>
          <a:stretch>
            <a:fillRect/>
          </a:stretch>
        </p:blipFill>
        <p:spPr>
          <a:xfrm>
            <a:off x="1891863" y="2585324"/>
            <a:ext cx="2115209" cy="1336542"/>
          </a:xfrm>
          <a:prstGeom prst="rect">
            <a:avLst/>
          </a:prstGeom>
        </p:spPr>
      </p:pic>
      <p:pic>
        <p:nvPicPr>
          <p:cNvPr id="15" name="Picture 14"/>
          <p:cNvPicPr>
            <a:picLocks noChangeAspect="1"/>
          </p:cNvPicPr>
          <p:nvPr/>
        </p:nvPicPr>
        <p:blipFill>
          <a:blip r:embed="rId4"/>
          <a:stretch>
            <a:fillRect/>
          </a:stretch>
        </p:blipFill>
        <p:spPr>
          <a:xfrm>
            <a:off x="1891863" y="5248187"/>
            <a:ext cx="2115209" cy="1336542"/>
          </a:xfrm>
          <a:prstGeom prst="rect">
            <a:avLst/>
          </a:prstGeom>
        </p:spPr>
      </p:pic>
      <p:pic>
        <p:nvPicPr>
          <p:cNvPr id="16" name="Picture 15"/>
          <p:cNvPicPr>
            <a:picLocks noChangeAspect="1"/>
          </p:cNvPicPr>
          <p:nvPr/>
        </p:nvPicPr>
        <p:blipFill>
          <a:blip r:embed="rId5"/>
          <a:stretch>
            <a:fillRect/>
          </a:stretch>
        </p:blipFill>
        <p:spPr>
          <a:xfrm>
            <a:off x="8468750" y="5248187"/>
            <a:ext cx="2164282" cy="1336542"/>
          </a:xfrm>
          <a:prstGeom prst="rect">
            <a:avLst/>
          </a:prstGeom>
        </p:spPr>
      </p:pic>
      <p:sp>
        <p:nvSpPr>
          <p:cNvPr id="17" name="Title 7"/>
          <p:cNvSpPr txBox="1">
            <a:spLocks/>
          </p:cNvSpPr>
          <p:nvPr/>
        </p:nvSpPr>
        <p:spPr>
          <a:xfrm>
            <a:off x="4859151" y="3921866"/>
            <a:ext cx="2473695" cy="1326321"/>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lnSpcReduction="10000"/>
          </a:bodyPr>
          <a:lstStyle>
            <a:lvl1pPr algn="ctr" defTabSz="914400" rtl="1" eaLnBrk="1" latinLnBrk="0" hangingPunct="1">
              <a:lnSpc>
                <a:spcPct val="90000"/>
              </a:lnSpc>
              <a:spcBef>
                <a:spcPct val="0"/>
              </a:spcBef>
              <a:buNone/>
              <a:defRPr sz="4800" b="1" i="0" kern="1200" cap="all">
                <a:solidFill>
                  <a:schemeClr val="lt1"/>
                </a:solidFill>
                <a:effectLst>
                  <a:outerShdw blurRad="50800" dist="63500" dir="2700000" algn="tl" rotWithShape="0">
                    <a:srgbClr val="000000">
                      <a:alpha val="48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smtClean="0">
                <a:cs typeface="B Nazanin" panose="00000400000000000000" pitchFamily="2" charset="-78"/>
              </a:rPr>
              <a:t>کاربرد های کلر</a:t>
            </a:r>
            <a:endParaRPr lang="en-US" dirty="0">
              <a:cs typeface="B Nazanin" panose="00000400000000000000" pitchFamily="2" charset="-78"/>
            </a:endParaRPr>
          </a:p>
        </p:txBody>
      </p:sp>
      <p:cxnSp>
        <p:nvCxnSpPr>
          <p:cNvPr id="18" name="Connector: Elbow 9"/>
          <p:cNvCxnSpPr>
            <a:stCxn id="17" idx="1"/>
            <a:endCxn id="14" idx="3"/>
          </p:cNvCxnSpPr>
          <p:nvPr/>
        </p:nvCxnSpPr>
        <p:spPr>
          <a:xfrm rot="10800000">
            <a:off x="4007073" y="3253595"/>
            <a:ext cx="852079" cy="1331432"/>
          </a:xfrm>
          <a:prstGeom prst="bentConnector3">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9" name="Connector: Elbow 11"/>
          <p:cNvCxnSpPr>
            <a:stCxn id="17" idx="3"/>
            <a:endCxn id="16" idx="1"/>
          </p:cNvCxnSpPr>
          <p:nvPr/>
        </p:nvCxnSpPr>
        <p:spPr>
          <a:xfrm>
            <a:off x="7332846" y="4585027"/>
            <a:ext cx="1135904" cy="1331431"/>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Arrow: Curved Left 12"/>
          <p:cNvSpPr/>
          <p:nvPr/>
        </p:nvSpPr>
        <p:spPr>
          <a:xfrm rot="2747654">
            <a:off x="4304714" y="4861327"/>
            <a:ext cx="863849" cy="1723402"/>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21" name="Picture 20"/>
          <p:cNvPicPr>
            <a:picLocks noChangeAspect="1"/>
          </p:cNvPicPr>
          <p:nvPr/>
        </p:nvPicPr>
        <p:blipFill>
          <a:blip r:embed="rId6"/>
          <a:stretch>
            <a:fillRect/>
          </a:stretch>
        </p:blipFill>
        <p:spPr>
          <a:xfrm rot="11323527">
            <a:off x="6888255" y="2738597"/>
            <a:ext cx="1383912" cy="1450974"/>
          </a:xfrm>
          <a:prstGeom prst="rect">
            <a:avLst/>
          </a:prstGeom>
        </p:spPr>
      </p:pic>
      <p:sp>
        <p:nvSpPr>
          <p:cNvPr id="22" name="Rectangle 21"/>
          <p:cNvSpPr/>
          <p:nvPr/>
        </p:nvSpPr>
        <p:spPr>
          <a:xfrm>
            <a:off x="8502762" y="4791539"/>
            <a:ext cx="1968809" cy="492443"/>
          </a:xfrm>
          <a:prstGeom prst="rect">
            <a:avLst/>
          </a:prstGeom>
        </p:spPr>
        <p:txBody>
          <a:bodyPr wrap="none">
            <a:spAutoFit/>
          </a:bodyPr>
          <a:lstStyle/>
          <a:p>
            <a:r>
              <a:rPr lang="fa-IR" sz="2600" b="1" dirty="0">
                <a:solidFill>
                  <a:srgbClr val="FF0000"/>
                </a:solidFill>
                <a:cs typeface="B Nazanin" panose="00000400000000000000" pitchFamily="2" charset="-78"/>
              </a:rPr>
              <a:t>سموم کشاورزی</a:t>
            </a:r>
            <a:endParaRPr lang="en-US" sz="2600" b="1" dirty="0">
              <a:solidFill>
                <a:srgbClr val="FF0000"/>
              </a:solidFill>
              <a:cs typeface="B Nazanin" panose="00000400000000000000" pitchFamily="2" charset="-78"/>
            </a:endParaRPr>
          </a:p>
        </p:txBody>
      </p:sp>
      <p:sp>
        <p:nvSpPr>
          <p:cNvPr id="23" name="Rectangle 22"/>
          <p:cNvSpPr/>
          <p:nvPr/>
        </p:nvSpPr>
        <p:spPr>
          <a:xfrm>
            <a:off x="983607" y="3877986"/>
            <a:ext cx="3304110" cy="492443"/>
          </a:xfrm>
          <a:prstGeom prst="rect">
            <a:avLst/>
          </a:prstGeom>
        </p:spPr>
        <p:txBody>
          <a:bodyPr wrap="none">
            <a:spAutoFit/>
          </a:bodyPr>
          <a:lstStyle/>
          <a:p>
            <a:r>
              <a:rPr lang="fa-IR" sz="2600" b="1" dirty="0">
                <a:solidFill>
                  <a:srgbClr val="FF0000"/>
                </a:solidFill>
                <a:cs typeface="B Nazanin" panose="00000400000000000000" pitchFamily="2" charset="-78"/>
              </a:rPr>
              <a:t>ضد عفونی کردن آب استخر</a:t>
            </a:r>
            <a:endParaRPr lang="en-US" sz="2600" b="1" dirty="0">
              <a:solidFill>
                <a:srgbClr val="FF0000"/>
              </a:solidFill>
              <a:cs typeface="B Nazanin" panose="00000400000000000000" pitchFamily="2" charset="-78"/>
            </a:endParaRPr>
          </a:p>
        </p:txBody>
      </p:sp>
      <p:sp>
        <p:nvSpPr>
          <p:cNvPr id="24" name="Rectangle 23"/>
          <p:cNvSpPr/>
          <p:nvPr/>
        </p:nvSpPr>
        <p:spPr>
          <a:xfrm>
            <a:off x="2140431" y="4833222"/>
            <a:ext cx="1523174" cy="492443"/>
          </a:xfrm>
          <a:prstGeom prst="rect">
            <a:avLst/>
          </a:prstGeom>
        </p:spPr>
        <p:txBody>
          <a:bodyPr wrap="none">
            <a:spAutoFit/>
          </a:bodyPr>
          <a:lstStyle/>
          <a:p>
            <a:r>
              <a:rPr lang="fa-IR" sz="2600" b="1" dirty="0">
                <a:solidFill>
                  <a:srgbClr val="FF0000"/>
                </a:solidFill>
                <a:cs typeface="B Nazanin" panose="00000400000000000000" pitchFamily="2" charset="-78"/>
              </a:rPr>
              <a:t>جرم ضدایی</a:t>
            </a:r>
            <a:endParaRPr lang="en-US" sz="2600" b="1" dirty="0">
              <a:solidFill>
                <a:srgbClr val="FF0000"/>
              </a:solidFill>
              <a:cs typeface="B Nazanin" panose="00000400000000000000" pitchFamily="2" charset="-78"/>
            </a:endParaRPr>
          </a:p>
        </p:txBody>
      </p:sp>
      <p:sp>
        <p:nvSpPr>
          <p:cNvPr id="25" name="Rectangle 24"/>
          <p:cNvSpPr/>
          <p:nvPr/>
        </p:nvSpPr>
        <p:spPr>
          <a:xfrm>
            <a:off x="8268282" y="3885593"/>
            <a:ext cx="1983235" cy="492443"/>
          </a:xfrm>
          <a:prstGeom prst="rect">
            <a:avLst/>
          </a:prstGeom>
        </p:spPr>
        <p:txBody>
          <a:bodyPr wrap="none">
            <a:spAutoFit/>
          </a:bodyPr>
          <a:lstStyle/>
          <a:p>
            <a:r>
              <a:rPr lang="fa-IR" sz="2600" b="1" dirty="0">
                <a:solidFill>
                  <a:srgbClr val="FF0000"/>
                </a:solidFill>
                <a:cs typeface="B Nazanin" panose="00000400000000000000" pitchFamily="2" charset="-78"/>
              </a:rPr>
              <a:t>اسید آزمایشگاه</a:t>
            </a:r>
            <a:endParaRPr lang="en-US" sz="26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59903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72" y="-78013"/>
            <a:ext cx="12066770" cy="2862322"/>
          </a:xfrm>
          <a:prstGeom prst="rect">
            <a:avLst/>
          </a:prstGeom>
        </p:spPr>
        <p:txBody>
          <a:bodyPr wrap="square">
            <a:spAutoFit/>
            <a:scene3d>
              <a:camera prst="orthographicFront"/>
              <a:lightRig rig="threePt" dir="t"/>
            </a:scene3d>
            <a:sp3d extrusionH="57150">
              <a:bevelT w="57150" h="38100" prst="artDeco"/>
            </a:sp3d>
          </a:bodyPr>
          <a:lstStyle/>
          <a:p>
            <a:pPr algn="ctr"/>
            <a:r>
              <a:rPr lang="fa-IR" sz="2000" b="1" dirty="0">
                <a:ln w="76200">
                  <a:solidFill>
                    <a:schemeClr val="tx1"/>
                  </a:solidFill>
                </a:ln>
                <a:effectLst>
                  <a:outerShdw blurRad="38100" dist="38100" dir="2700000" algn="tl">
                    <a:srgbClr val="000000">
                      <a:alpha val="43137"/>
                    </a:srgbClr>
                  </a:outerShdw>
                  <a:reflection blurRad="6350" stA="50000" endA="300" endPos="50000" dist="60007" dir="5400000" sy="-100000" algn="bl" rotWithShape="0"/>
                </a:effectLst>
                <a:latin typeface="BMitraBold"/>
                <a:cs typeface="B Kamran" panose="00000400000000000000" pitchFamily="2" charset="-78"/>
              </a:rPr>
              <a:t>طبقه بندی عنصرها</a:t>
            </a:r>
          </a:p>
          <a:p>
            <a:pPr algn="ctr"/>
            <a:r>
              <a:rPr lang="fa-IR" sz="2000" b="1" dirty="0">
                <a:ln w="76200">
                  <a:solidFill>
                    <a:schemeClr val="tx1"/>
                  </a:solidFill>
                </a:ln>
                <a:effectLst>
                  <a:outerShdw blurRad="38100" dist="38100" dir="2700000" algn="tl">
                    <a:srgbClr val="000000">
                      <a:alpha val="43137"/>
                    </a:srgbClr>
                  </a:outerShdw>
                  <a:reflection blurRad="6350" stA="50000" endA="300" endPos="50000" dist="60007" dir="5400000" sy="-100000" algn="bl" rotWithShape="0"/>
                </a:effectLst>
                <a:latin typeface="AmuzehNewNormalPS"/>
                <a:cs typeface="B Kamran" panose="00000400000000000000" pitchFamily="2" charset="-78"/>
              </a:rPr>
              <a:t>آیا تابه حال به چگونگی چیدمان کتاب ها در کتابخانه و همچنین مواد و وسایل در فروشگاه دقت کرده اید؟</a:t>
            </a:r>
          </a:p>
          <a:p>
            <a:pPr algn="ctr"/>
            <a:r>
              <a:rPr lang="fa-IR" sz="2000" b="1" dirty="0">
                <a:ln w="76200">
                  <a:solidFill>
                    <a:schemeClr val="tx1"/>
                  </a:solidFill>
                </a:ln>
                <a:effectLst>
                  <a:outerShdw blurRad="38100" dist="38100" dir="2700000" algn="tl">
                    <a:srgbClr val="000000">
                      <a:alpha val="43137"/>
                    </a:srgbClr>
                  </a:outerShdw>
                  <a:reflection blurRad="6350" stA="50000" endA="300" endPos="50000" dist="60007" dir="5400000" sy="-100000" algn="bl" rotWithShape="0"/>
                </a:effectLst>
                <a:latin typeface="AmuzehNewNormalPS"/>
                <a:cs typeface="B Kamran" panose="00000400000000000000" pitchFamily="2" charset="-78"/>
              </a:rPr>
              <a:t>چه ویژگی مشترکی در آنها مشاهده می کنید؟ همان طور که در کتابخانه برای سهولت دسترسی به کتاب</a:t>
            </a:r>
          </a:p>
          <a:p>
            <a:pPr algn="ctr"/>
            <a:r>
              <a:rPr lang="fa-IR" sz="2000" b="1" dirty="0">
                <a:ln w="76200">
                  <a:solidFill>
                    <a:schemeClr val="tx1"/>
                  </a:solidFill>
                </a:ln>
                <a:effectLst>
                  <a:outerShdw blurRad="38100" dist="38100" dir="2700000" algn="tl">
                    <a:srgbClr val="000000">
                      <a:alpha val="43137"/>
                    </a:srgbClr>
                  </a:outerShdw>
                  <a:reflection blurRad="6350" stA="50000" endA="300" endPos="50000" dist="60007" dir="5400000" sy="-100000" algn="bl" rotWithShape="0"/>
                </a:effectLst>
                <a:latin typeface="AmuzehNewNormalPS"/>
                <a:cs typeface="B Kamran" panose="00000400000000000000" pitchFamily="2" charset="-78"/>
              </a:rPr>
              <a:t>مورد نظر کتاب ها را براساس ویژگی های مشترک طبقه بندی می کنند، دانشمندان نیز عنصرها را</a:t>
            </a:r>
          </a:p>
          <a:p>
            <a:pPr algn="ctr"/>
            <a:r>
              <a:rPr lang="fa-IR" sz="2000" b="1" dirty="0">
                <a:ln w="76200">
                  <a:solidFill>
                    <a:schemeClr val="tx1"/>
                  </a:solidFill>
                </a:ln>
                <a:effectLst>
                  <a:outerShdw blurRad="38100" dist="38100" dir="2700000" algn="tl">
                    <a:srgbClr val="000000">
                      <a:alpha val="43137"/>
                    </a:srgbClr>
                  </a:outerShdw>
                  <a:reflection blurRad="6350" stA="50000" endA="300" endPos="50000" dist="60007" dir="5400000" sy="-100000" algn="bl" rotWithShape="0"/>
                </a:effectLst>
                <a:latin typeface="AmuzehNewNormalPS"/>
                <a:cs typeface="B Kamran" panose="00000400000000000000" pitchFamily="2" charset="-78"/>
              </a:rPr>
              <a:t>طبقه بندی می کنند. طبقه بندی، مطالعه عنصرها را آسانتر میسازد؛ زیرا عنصرهایی که در یک طبقه قرار</a:t>
            </a:r>
          </a:p>
          <a:p>
            <a:pPr algn="ctr"/>
            <a:r>
              <a:rPr lang="fa-IR" sz="2000" b="1" dirty="0">
                <a:ln w="76200">
                  <a:solidFill>
                    <a:schemeClr val="tx1"/>
                  </a:solidFill>
                </a:ln>
                <a:effectLst>
                  <a:outerShdw blurRad="38100" dist="38100" dir="2700000" algn="tl">
                    <a:srgbClr val="000000">
                      <a:alpha val="43137"/>
                    </a:srgbClr>
                  </a:outerShdw>
                  <a:reflection blurRad="6350" stA="50000" endA="300" endPos="50000" dist="60007" dir="5400000" sy="-100000" algn="bl" rotWithShape="0"/>
                </a:effectLst>
                <a:latin typeface="AmuzehNewNormalPS"/>
                <a:cs typeface="B Kamran" panose="00000400000000000000" pitchFamily="2" charset="-78"/>
              </a:rPr>
              <a:t>میگیرند، خواص نسبتاً مشابهی دارند. یکی از ویژگی هایی که میتوان براساس آن عنصرها را طبق هبندی</a:t>
            </a:r>
          </a:p>
          <a:p>
            <a:pPr algn="ctr"/>
            <a:r>
              <a:rPr lang="fa-IR" sz="2000" b="1" dirty="0">
                <a:ln w="76200">
                  <a:solidFill>
                    <a:schemeClr val="tx1"/>
                  </a:solidFill>
                </a:ln>
                <a:effectLst>
                  <a:outerShdw blurRad="38100" dist="38100" dir="2700000" algn="tl">
                    <a:srgbClr val="000000">
                      <a:alpha val="43137"/>
                    </a:srgbClr>
                  </a:outerShdw>
                  <a:reflection blurRad="6350" stA="50000" endA="300" endPos="50000" dist="60007" dir="5400000" sy="-100000" algn="bl" rotWithShape="0"/>
                </a:effectLst>
                <a:latin typeface="AmuzehNewNormalPS"/>
                <a:cs typeface="B Kamran" panose="00000400000000000000" pitchFamily="2" charset="-78"/>
              </a:rPr>
              <a:t>کرد، تعداد الکترون های مدار آخر اتم آنهاست. در این طبقه بندی عنصرهایی که تعداد الکترون مدار آخر</a:t>
            </a:r>
          </a:p>
          <a:p>
            <a:pPr algn="ctr"/>
            <a:r>
              <a:rPr lang="fa-IR" sz="2000" b="1" dirty="0">
                <a:ln w="76200">
                  <a:solidFill>
                    <a:schemeClr val="tx1"/>
                  </a:solidFill>
                </a:ln>
                <a:effectLst>
                  <a:outerShdw blurRad="38100" dist="38100" dir="2700000" algn="tl">
                    <a:srgbClr val="000000">
                      <a:alpha val="43137"/>
                    </a:srgbClr>
                  </a:outerShdw>
                  <a:reflection blurRad="6350" stA="50000" endA="300" endPos="50000" dist="60007" dir="5400000" sy="-100000" algn="bl" rotWithShape="0"/>
                </a:effectLst>
                <a:latin typeface="AmuzehNewNormalPS"/>
                <a:cs typeface="B Kamran" panose="00000400000000000000" pitchFamily="2" charset="-78"/>
              </a:rPr>
              <a:t>اتم آنها برابر است، در یک ستون قرار میگیرند. بر این اساس دانشمندان عنصرها را از عدد اتمی 1 تا</a:t>
            </a:r>
          </a:p>
          <a:p>
            <a:pPr algn="ctr"/>
            <a:r>
              <a:rPr lang="fa-IR" sz="2000" b="1" dirty="0">
                <a:ln w="76200">
                  <a:solidFill>
                    <a:schemeClr val="tx1"/>
                  </a:solidFill>
                </a:ln>
                <a:effectLst>
                  <a:outerShdw blurRad="38100" dist="38100" dir="2700000" algn="tl">
                    <a:srgbClr val="000000">
                      <a:alpha val="43137"/>
                    </a:srgbClr>
                  </a:outerShdw>
                  <a:reflection blurRad="6350" stA="50000" endA="300" endPos="50000" dist="60007" dir="5400000" sy="-100000" algn="bl" rotWithShape="0"/>
                </a:effectLst>
                <a:latin typeface="AmuzehNewNormalPS"/>
                <a:cs typeface="B Kamran" panose="00000400000000000000" pitchFamily="2" charset="-78"/>
              </a:rPr>
              <a:t>18 در جدولی در هشت ستون به صورت زیر طبقه بندی کرده اند.</a:t>
            </a:r>
            <a:endParaRPr lang="en-US" sz="2000" b="1" dirty="0">
              <a:ln w="76200">
                <a:solidFill>
                  <a:schemeClr val="tx1"/>
                </a:solidFill>
              </a:ln>
              <a:effectLst>
                <a:outerShdw blurRad="38100" dist="38100" dir="2700000" algn="tl">
                  <a:srgbClr val="000000">
                    <a:alpha val="43137"/>
                  </a:srgbClr>
                </a:outerShdw>
                <a:reflection blurRad="6350" stA="50000" endA="300" endPos="50000" dist="60007" dir="5400000" sy="-100000" algn="bl" rotWithShape="0"/>
              </a:effectLst>
              <a:cs typeface="B Kamra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123329626"/>
              </p:ext>
            </p:extLst>
          </p:nvPr>
        </p:nvGraphicFramePr>
        <p:xfrm>
          <a:off x="1" y="2799473"/>
          <a:ext cx="12192000" cy="405852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30489868"/>
                    </a:ext>
                  </a:extLst>
                </a:gridCol>
                <a:gridCol w="1524000">
                  <a:extLst>
                    <a:ext uri="{9D8B030D-6E8A-4147-A177-3AD203B41FA5}">
                      <a16:colId xmlns:a16="http://schemas.microsoft.com/office/drawing/2014/main" xmlns="" val="3137023905"/>
                    </a:ext>
                  </a:extLst>
                </a:gridCol>
                <a:gridCol w="1524000">
                  <a:extLst>
                    <a:ext uri="{9D8B030D-6E8A-4147-A177-3AD203B41FA5}">
                      <a16:colId xmlns:a16="http://schemas.microsoft.com/office/drawing/2014/main" xmlns="" val="2425391311"/>
                    </a:ext>
                  </a:extLst>
                </a:gridCol>
                <a:gridCol w="1524000">
                  <a:extLst>
                    <a:ext uri="{9D8B030D-6E8A-4147-A177-3AD203B41FA5}">
                      <a16:colId xmlns:a16="http://schemas.microsoft.com/office/drawing/2014/main" xmlns="" val="1321228395"/>
                    </a:ext>
                  </a:extLst>
                </a:gridCol>
                <a:gridCol w="1524000">
                  <a:extLst>
                    <a:ext uri="{9D8B030D-6E8A-4147-A177-3AD203B41FA5}">
                      <a16:colId xmlns:a16="http://schemas.microsoft.com/office/drawing/2014/main" xmlns="" val="2528571397"/>
                    </a:ext>
                  </a:extLst>
                </a:gridCol>
                <a:gridCol w="1524000">
                  <a:extLst>
                    <a:ext uri="{9D8B030D-6E8A-4147-A177-3AD203B41FA5}">
                      <a16:colId xmlns:a16="http://schemas.microsoft.com/office/drawing/2014/main" xmlns="" val="439176698"/>
                    </a:ext>
                  </a:extLst>
                </a:gridCol>
                <a:gridCol w="1524000">
                  <a:extLst>
                    <a:ext uri="{9D8B030D-6E8A-4147-A177-3AD203B41FA5}">
                      <a16:colId xmlns:a16="http://schemas.microsoft.com/office/drawing/2014/main" xmlns="" val="1414093506"/>
                    </a:ext>
                  </a:extLst>
                </a:gridCol>
                <a:gridCol w="1524000">
                  <a:extLst>
                    <a:ext uri="{9D8B030D-6E8A-4147-A177-3AD203B41FA5}">
                      <a16:colId xmlns:a16="http://schemas.microsoft.com/office/drawing/2014/main" xmlns="" val="50490418"/>
                    </a:ext>
                  </a:extLst>
                </a:gridCol>
              </a:tblGrid>
              <a:tr h="1352842">
                <a:tc>
                  <a:txBody>
                    <a:bodyPr/>
                    <a:lstStyle/>
                    <a:p>
                      <a:endParaRPr lang="en-US" dirty="0"/>
                    </a:p>
                  </a:txBody>
                  <a:tcPr/>
                </a:tc>
                <a:tc>
                  <a:txBody>
                    <a:bodyPr/>
                    <a:lstStyle/>
                    <a:p>
                      <a:pPr algn="ctr"/>
                      <a:endParaRPr lang="fa-IR" dirty="0"/>
                    </a:p>
                    <a:p>
                      <a:pPr algn="ctr"/>
                      <a:endParaRPr lang="fa-IR" dirty="0"/>
                    </a:p>
                    <a:p>
                      <a:pPr algn="ct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049495888"/>
                  </a:ext>
                </a:extLst>
              </a:tr>
              <a:tr h="135284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412067459"/>
                  </a:ext>
                </a:extLst>
              </a:tr>
              <a:tr h="135284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174268087"/>
                  </a:ext>
                </a:extLst>
              </a:tr>
            </a:tbl>
          </a:graphicData>
        </a:graphic>
      </p:graphicFrame>
      <p:sp>
        <p:nvSpPr>
          <p:cNvPr id="4" name="Flowchart: Connector 3"/>
          <p:cNvSpPr/>
          <p:nvPr/>
        </p:nvSpPr>
        <p:spPr>
          <a:xfrm>
            <a:off x="211014" y="2940148"/>
            <a:ext cx="1139483" cy="1041009"/>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0876621" y="2920361"/>
            <a:ext cx="1158340" cy="1060796"/>
          </a:xfrm>
          <a:prstGeom prst="rect">
            <a:avLst/>
          </a:prstGeom>
        </p:spPr>
      </p:pic>
      <p:sp>
        <p:nvSpPr>
          <p:cNvPr id="7" name="Oval 6"/>
          <p:cNvSpPr/>
          <p:nvPr/>
        </p:nvSpPr>
        <p:spPr>
          <a:xfrm>
            <a:off x="98472" y="4195307"/>
            <a:ext cx="1364566" cy="123482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stretch>
            <a:fillRect/>
          </a:stretch>
        </p:blipFill>
        <p:spPr>
          <a:xfrm>
            <a:off x="253405" y="4348793"/>
            <a:ext cx="1054699" cy="975445"/>
          </a:xfrm>
          <a:prstGeom prst="rect">
            <a:avLst/>
          </a:prstGeom>
        </p:spPr>
      </p:pic>
      <p:sp>
        <p:nvSpPr>
          <p:cNvPr id="17" name="Oval 16"/>
          <p:cNvSpPr/>
          <p:nvPr/>
        </p:nvSpPr>
        <p:spPr>
          <a:xfrm>
            <a:off x="1617971" y="4219104"/>
            <a:ext cx="1364566" cy="123482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4"/>
          <a:stretch>
            <a:fillRect/>
          </a:stretch>
        </p:blipFill>
        <p:spPr>
          <a:xfrm>
            <a:off x="1772904" y="4358405"/>
            <a:ext cx="1054699" cy="975445"/>
          </a:xfrm>
          <a:prstGeom prst="rect">
            <a:avLst/>
          </a:prstGeom>
        </p:spPr>
      </p:pic>
      <p:sp>
        <p:nvSpPr>
          <p:cNvPr id="19" name="Oval 18"/>
          <p:cNvSpPr/>
          <p:nvPr/>
        </p:nvSpPr>
        <p:spPr>
          <a:xfrm>
            <a:off x="10773508" y="4207231"/>
            <a:ext cx="1364566" cy="123482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0" name="Oval 19"/>
          <p:cNvSpPr/>
          <p:nvPr/>
        </p:nvSpPr>
        <p:spPr>
          <a:xfrm>
            <a:off x="9237733" y="4173779"/>
            <a:ext cx="1364566" cy="123482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1" name="Oval 20"/>
          <p:cNvSpPr/>
          <p:nvPr/>
        </p:nvSpPr>
        <p:spPr>
          <a:xfrm>
            <a:off x="7701824" y="4207231"/>
            <a:ext cx="1364566" cy="123482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2" name="Oval 21"/>
          <p:cNvSpPr/>
          <p:nvPr/>
        </p:nvSpPr>
        <p:spPr>
          <a:xfrm>
            <a:off x="6176468" y="4186995"/>
            <a:ext cx="1364566" cy="123482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3" name="Oval 22"/>
          <p:cNvSpPr/>
          <p:nvPr/>
        </p:nvSpPr>
        <p:spPr>
          <a:xfrm>
            <a:off x="4668600" y="4186995"/>
            <a:ext cx="1364566" cy="123482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4" name="Oval 23"/>
          <p:cNvSpPr/>
          <p:nvPr/>
        </p:nvSpPr>
        <p:spPr>
          <a:xfrm>
            <a:off x="3137470" y="4186995"/>
            <a:ext cx="1364566" cy="123482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5"/>
          <a:stretch>
            <a:fillRect/>
          </a:stretch>
        </p:blipFill>
        <p:spPr>
          <a:xfrm>
            <a:off x="10946604" y="4358405"/>
            <a:ext cx="1054699" cy="975445"/>
          </a:xfrm>
          <a:prstGeom prst="rect">
            <a:avLst/>
          </a:prstGeom>
        </p:spPr>
      </p:pic>
      <p:pic>
        <p:nvPicPr>
          <p:cNvPr id="26" name="Picture 25"/>
          <p:cNvPicPr>
            <a:picLocks noChangeAspect="1"/>
          </p:cNvPicPr>
          <p:nvPr/>
        </p:nvPicPr>
        <p:blipFill>
          <a:blip r:embed="rId4"/>
          <a:stretch>
            <a:fillRect/>
          </a:stretch>
        </p:blipFill>
        <p:spPr>
          <a:xfrm>
            <a:off x="9392599" y="4336919"/>
            <a:ext cx="1054699" cy="975445"/>
          </a:xfrm>
          <a:prstGeom prst="rect">
            <a:avLst/>
          </a:prstGeom>
        </p:spPr>
      </p:pic>
      <p:pic>
        <p:nvPicPr>
          <p:cNvPr id="27" name="Picture 26"/>
          <p:cNvPicPr>
            <a:picLocks noChangeAspect="1"/>
          </p:cNvPicPr>
          <p:nvPr/>
        </p:nvPicPr>
        <p:blipFill>
          <a:blip r:embed="rId4"/>
          <a:stretch>
            <a:fillRect/>
          </a:stretch>
        </p:blipFill>
        <p:spPr>
          <a:xfrm>
            <a:off x="7867243" y="4376647"/>
            <a:ext cx="1054699" cy="975445"/>
          </a:xfrm>
          <a:prstGeom prst="rect">
            <a:avLst/>
          </a:prstGeom>
        </p:spPr>
      </p:pic>
      <p:pic>
        <p:nvPicPr>
          <p:cNvPr id="28" name="Picture 27"/>
          <p:cNvPicPr>
            <a:picLocks noChangeAspect="1"/>
          </p:cNvPicPr>
          <p:nvPr/>
        </p:nvPicPr>
        <p:blipFill>
          <a:blip r:embed="rId4"/>
          <a:stretch>
            <a:fillRect/>
          </a:stretch>
        </p:blipFill>
        <p:spPr>
          <a:xfrm>
            <a:off x="6320916" y="4336918"/>
            <a:ext cx="1054699" cy="975445"/>
          </a:xfrm>
          <a:prstGeom prst="rect">
            <a:avLst/>
          </a:prstGeom>
        </p:spPr>
      </p:pic>
      <p:pic>
        <p:nvPicPr>
          <p:cNvPr id="29" name="Picture 28"/>
          <p:cNvPicPr>
            <a:picLocks noChangeAspect="1"/>
          </p:cNvPicPr>
          <p:nvPr/>
        </p:nvPicPr>
        <p:blipFill>
          <a:blip r:embed="rId4"/>
          <a:stretch>
            <a:fillRect/>
          </a:stretch>
        </p:blipFill>
        <p:spPr>
          <a:xfrm>
            <a:off x="4807377" y="4348792"/>
            <a:ext cx="1054699" cy="975445"/>
          </a:xfrm>
          <a:prstGeom prst="rect">
            <a:avLst/>
          </a:prstGeom>
        </p:spPr>
      </p:pic>
      <p:pic>
        <p:nvPicPr>
          <p:cNvPr id="30" name="Picture 29"/>
          <p:cNvPicPr>
            <a:picLocks noChangeAspect="1"/>
          </p:cNvPicPr>
          <p:nvPr/>
        </p:nvPicPr>
        <p:blipFill>
          <a:blip r:embed="rId4"/>
          <a:stretch>
            <a:fillRect/>
          </a:stretch>
        </p:blipFill>
        <p:spPr>
          <a:xfrm>
            <a:off x="3303537" y="4316683"/>
            <a:ext cx="1054699" cy="975445"/>
          </a:xfrm>
          <a:prstGeom prst="rect">
            <a:avLst/>
          </a:prstGeom>
        </p:spPr>
      </p:pic>
      <p:sp>
        <p:nvSpPr>
          <p:cNvPr id="31" name="Flowchart: Connector 30"/>
          <p:cNvSpPr/>
          <p:nvPr/>
        </p:nvSpPr>
        <p:spPr>
          <a:xfrm flipV="1">
            <a:off x="604906" y="2834257"/>
            <a:ext cx="351696" cy="2887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6"/>
          <a:stretch>
            <a:fillRect/>
          </a:stretch>
        </p:blipFill>
        <p:spPr>
          <a:xfrm>
            <a:off x="11269846" y="2843707"/>
            <a:ext cx="371888" cy="304826"/>
          </a:xfrm>
          <a:prstGeom prst="rect">
            <a:avLst/>
          </a:prstGeom>
        </p:spPr>
      </p:pic>
      <p:pic>
        <p:nvPicPr>
          <p:cNvPr id="33" name="Picture 32"/>
          <p:cNvPicPr>
            <a:picLocks noChangeAspect="1"/>
          </p:cNvPicPr>
          <p:nvPr/>
        </p:nvPicPr>
        <p:blipFill>
          <a:blip r:embed="rId6"/>
          <a:stretch>
            <a:fillRect/>
          </a:stretch>
        </p:blipFill>
        <p:spPr>
          <a:xfrm>
            <a:off x="11239837" y="3752369"/>
            <a:ext cx="371888" cy="304826"/>
          </a:xfrm>
          <a:prstGeom prst="rect">
            <a:avLst/>
          </a:prstGeom>
        </p:spPr>
      </p:pic>
      <p:pic>
        <p:nvPicPr>
          <p:cNvPr id="34" name="Picture 33"/>
          <p:cNvPicPr>
            <a:picLocks noChangeAspect="1"/>
          </p:cNvPicPr>
          <p:nvPr/>
        </p:nvPicPr>
        <p:blipFill>
          <a:blip r:embed="rId6"/>
          <a:stretch>
            <a:fillRect/>
          </a:stretch>
        </p:blipFill>
        <p:spPr>
          <a:xfrm>
            <a:off x="563800" y="4987302"/>
            <a:ext cx="371888" cy="304826"/>
          </a:xfrm>
          <a:prstGeom prst="rect">
            <a:avLst/>
          </a:prstGeom>
        </p:spPr>
      </p:pic>
      <p:pic>
        <p:nvPicPr>
          <p:cNvPr id="35" name="Picture 34"/>
          <p:cNvPicPr>
            <a:picLocks noChangeAspect="1"/>
          </p:cNvPicPr>
          <p:nvPr/>
        </p:nvPicPr>
        <p:blipFill>
          <a:blip r:embed="rId6"/>
          <a:stretch>
            <a:fillRect/>
          </a:stretch>
        </p:blipFill>
        <p:spPr>
          <a:xfrm>
            <a:off x="547858" y="4314840"/>
            <a:ext cx="371888" cy="304826"/>
          </a:xfrm>
          <a:prstGeom prst="rect">
            <a:avLst/>
          </a:prstGeom>
        </p:spPr>
      </p:pic>
      <p:pic>
        <p:nvPicPr>
          <p:cNvPr id="36" name="Picture 35"/>
          <p:cNvPicPr>
            <a:picLocks noChangeAspect="1"/>
          </p:cNvPicPr>
          <p:nvPr/>
        </p:nvPicPr>
        <p:blipFill>
          <a:blip r:embed="rId6"/>
          <a:stretch>
            <a:fillRect/>
          </a:stretch>
        </p:blipFill>
        <p:spPr>
          <a:xfrm>
            <a:off x="1069910" y="4251414"/>
            <a:ext cx="238194" cy="195241"/>
          </a:xfrm>
          <a:prstGeom prst="rect">
            <a:avLst/>
          </a:prstGeom>
        </p:spPr>
      </p:pic>
      <p:pic>
        <p:nvPicPr>
          <p:cNvPr id="37" name="Picture 36"/>
          <p:cNvPicPr>
            <a:picLocks noChangeAspect="1"/>
          </p:cNvPicPr>
          <p:nvPr/>
        </p:nvPicPr>
        <p:blipFill>
          <a:blip r:embed="rId7"/>
          <a:stretch>
            <a:fillRect/>
          </a:stretch>
        </p:blipFill>
        <p:spPr>
          <a:xfrm>
            <a:off x="2181370" y="4358405"/>
            <a:ext cx="237765" cy="195089"/>
          </a:xfrm>
          <a:prstGeom prst="rect">
            <a:avLst/>
          </a:prstGeom>
        </p:spPr>
      </p:pic>
      <p:pic>
        <p:nvPicPr>
          <p:cNvPr id="38" name="Picture 37"/>
          <p:cNvPicPr>
            <a:picLocks noChangeAspect="1"/>
          </p:cNvPicPr>
          <p:nvPr/>
        </p:nvPicPr>
        <p:blipFill>
          <a:blip r:embed="rId7"/>
          <a:stretch>
            <a:fillRect/>
          </a:stretch>
        </p:blipFill>
        <p:spPr>
          <a:xfrm>
            <a:off x="1487457" y="4748582"/>
            <a:ext cx="237765" cy="195089"/>
          </a:xfrm>
          <a:prstGeom prst="rect">
            <a:avLst/>
          </a:prstGeom>
        </p:spPr>
      </p:pic>
      <p:pic>
        <p:nvPicPr>
          <p:cNvPr id="39" name="Picture 38"/>
          <p:cNvPicPr>
            <a:picLocks noChangeAspect="1"/>
          </p:cNvPicPr>
          <p:nvPr/>
        </p:nvPicPr>
        <p:blipFill>
          <a:blip r:embed="rId7"/>
          <a:stretch>
            <a:fillRect/>
          </a:stretch>
        </p:blipFill>
        <p:spPr>
          <a:xfrm>
            <a:off x="2837729" y="4748582"/>
            <a:ext cx="237765" cy="195089"/>
          </a:xfrm>
          <a:prstGeom prst="rect">
            <a:avLst/>
          </a:prstGeom>
        </p:spPr>
      </p:pic>
      <p:pic>
        <p:nvPicPr>
          <p:cNvPr id="40" name="Picture 39"/>
          <p:cNvPicPr>
            <a:picLocks noChangeAspect="1"/>
          </p:cNvPicPr>
          <p:nvPr/>
        </p:nvPicPr>
        <p:blipFill>
          <a:blip r:embed="rId7"/>
          <a:stretch>
            <a:fillRect/>
          </a:stretch>
        </p:blipFill>
        <p:spPr>
          <a:xfrm>
            <a:off x="2157710" y="5060441"/>
            <a:ext cx="237765" cy="195089"/>
          </a:xfrm>
          <a:prstGeom prst="rect">
            <a:avLst/>
          </a:prstGeom>
        </p:spPr>
      </p:pic>
      <p:pic>
        <p:nvPicPr>
          <p:cNvPr id="41" name="Picture 40"/>
          <p:cNvPicPr>
            <a:picLocks noChangeAspect="1"/>
          </p:cNvPicPr>
          <p:nvPr/>
        </p:nvPicPr>
        <p:blipFill>
          <a:blip r:embed="rId7"/>
          <a:stretch>
            <a:fillRect/>
          </a:stretch>
        </p:blipFill>
        <p:spPr>
          <a:xfrm>
            <a:off x="3712004" y="4314840"/>
            <a:ext cx="237765" cy="195089"/>
          </a:xfrm>
          <a:prstGeom prst="rect">
            <a:avLst/>
          </a:prstGeom>
        </p:spPr>
      </p:pic>
      <p:pic>
        <p:nvPicPr>
          <p:cNvPr id="42" name="Picture 41"/>
          <p:cNvPicPr>
            <a:picLocks noChangeAspect="1"/>
          </p:cNvPicPr>
          <p:nvPr/>
        </p:nvPicPr>
        <p:blipFill>
          <a:blip r:embed="rId7"/>
          <a:stretch>
            <a:fillRect/>
          </a:stretch>
        </p:blipFill>
        <p:spPr>
          <a:xfrm>
            <a:off x="3696159" y="4987302"/>
            <a:ext cx="237765" cy="195089"/>
          </a:xfrm>
          <a:prstGeom prst="rect">
            <a:avLst/>
          </a:prstGeom>
        </p:spPr>
      </p:pic>
      <p:pic>
        <p:nvPicPr>
          <p:cNvPr id="43" name="Picture 42"/>
          <p:cNvPicPr>
            <a:picLocks noChangeAspect="1"/>
          </p:cNvPicPr>
          <p:nvPr/>
        </p:nvPicPr>
        <p:blipFill>
          <a:blip r:embed="rId7"/>
          <a:stretch>
            <a:fillRect/>
          </a:stretch>
        </p:blipFill>
        <p:spPr>
          <a:xfrm>
            <a:off x="4344666" y="4693645"/>
            <a:ext cx="237765" cy="195089"/>
          </a:xfrm>
          <a:prstGeom prst="rect">
            <a:avLst/>
          </a:prstGeom>
        </p:spPr>
      </p:pic>
      <p:pic>
        <p:nvPicPr>
          <p:cNvPr id="44" name="Picture 43"/>
          <p:cNvPicPr>
            <a:picLocks noChangeAspect="1"/>
          </p:cNvPicPr>
          <p:nvPr/>
        </p:nvPicPr>
        <p:blipFill>
          <a:blip r:embed="rId7"/>
          <a:stretch>
            <a:fillRect/>
          </a:stretch>
        </p:blipFill>
        <p:spPr>
          <a:xfrm>
            <a:off x="3303537" y="4272164"/>
            <a:ext cx="237765" cy="195089"/>
          </a:xfrm>
          <a:prstGeom prst="rect">
            <a:avLst/>
          </a:prstGeom>
        </p:spPr>
      </p:pic>
      <p:pic>
        <p:nvPicPr>
          <p:cNvPr id="45" name="Picture 44"/>
          <p:cNvPicPr>
            <a:picLocks noChangeAspect="1"/>
          </p:cNvPicPr>
          <p:nvPr/>
        </p:nvPicPr>
        <p:blipFill>
          <a:blip r:embed="rId7"/>
          <a:stretch>
            <a:fillRect/>
          </a:stretch>
        </p:blipFill>
        <p:spPr>
          <a:xfrm>
            <a:off x="3262045" y="5106389"/>
            <a:ext cx="237765" cy="195089"/>
          </a:xfrm>
          <a:prstGeom prst="rect">
            <a:avLst/>
          </a:prstGeom>
        </p:spPr>
      </p:pic>
      <p:pic>
        <p:nvPicPr>
          <p:cNvPr id="46" name="Picture 45"/>
          <p:cNvPicPr>
            <a:picLocks noChangeAspect="1"/>
          </p:cNvPicPr>
          <p:nvPr/>
        </p:nvPicPr>
        <p:blipFill>
          <a:blip r:embed="rId7"/>
          <a:stretch>
            <a:fillRect/>
          </a:stretch>
        </p:blipFill>
        <p:spPr>
          <a:xfrm>
            <a:off x="5182692" y="4370430"/>
            <a:ext cx="237765" cy="195089"/>
          </a:xfrm>
          <a:prstGeom prst="rect">
            <a:avLst/>
          </a:prstGeom>
        </p:spPr>
      </p:pic>
      <p:pic>
        <p:nvPicPr>
          <p:cNvPr id="47" name="Picture 46"/>
          <p:cNvPicPr>
            <a:picLocks noChangeAspect="1"/>
          </p:cNvPicPr>
          <p:nvPr/>
        </p:nvPicPr>
        <p:blipFill>
          <a:blip r:embed="rId7"/>
          <a:stretch>
            <a:fillRect/>
          </a:stretch>
        </p:blipFill>
        <p:spPr>
          <a:xfrm>
            <a:off x="5318466" y="5037682"/>
            <a:ext cx="237765" cy="195089"/>
          </a:xfrm>
          <a:prstGeom prst="rect">
            <a:avLst/>
          </a:prstGeom>
        </p:spPr>
      </p:pic>
      <p:pic>
        <p:nvPicPr>
          <p:cNvPr id="48" name="Picture 47"/>
          <p:cNvPicPr>
            <a:picLocks noChangeAspect="1"/>
          </p:cNvPicPr>
          <p:nvPr/>
        </p:nvPicPr>
        <p:blipFill>
          <a:blip r:embed="rId7"/>
          <a:stretch>
            <a:fillRect/>
          </a:stretch>
        </p:blipFill>
        <p:spPr>
          <a:xfrm>
            <a:off x="5725296" y="4272164"/>
            <a:ext cx="237765" cy="195089"/>
          </a:xfrm>
          <a:prstGeom prst="rect">
            <a:avLst/>
          </a:prstGeom>
        </p:spPr>
      </p:pic>
      <p:pic>
        <p:nvPicPr>
          <p:cNvPr id="49" name="Picture 48"/>
          <p:cNvPicPr>
            <a:picLocks noChangeAspect="1"/>
          </p:cNvPicPr>
          <p:nvPr/>
        </p:nvPicPr>
        <p:blipFill>
          <a:blip r:embed="rId7"/>
          <a:stretch>
            <a:fillRect/>
          </a:stretch>
        </p:blipFill>
        <p:spPr>
          <a:xfrm>
            <a:off x="4654790" y="5028990"/>
            <a:ext cx="237765" cy="195089"/>
          </a:xfrm>
          <a:prstGeom prst="rect">
            <a:avLst/>
          </a:prstGeom>
        </p:spPr>
      </p:pic>
      <p:pic>
        <p:nvPicPr>
          <p:cNvPr id="50" name="Picture 49"/>
          <p:cNvPicPr>
            <a:picLocks noChangeAspect="1"/>
          </p:cNvPicPr>
          <p:nvPr/>
        </p:nvPicPr>
        <p:blipFill>
          <a:blip r:embed="rId7"/>
          <a:stretch>
            <a:fillRect/>
          </a:stretch>
        </p:blipFill>
        <p:spPr>
          <a:xfrm>
            <a:off x="5740480" y="5084846"/>
            <a:ext cx="237765" cy="195089"/>
          </a:xfrm>
          <a:prstGeom prst="rect">
            <a:avLst/>
          </a:prstGeom>
        </p:spPr>
      </p:pic>
      <p:pic>
        <p:nvPicPr>
          <p:cNvPr id="51" name="Picture 50"/>
          <p:cNvPicPr>
            <a:picLocks noChangeAspect="1"/>
          </p:cNvPicPr>
          <p:nvPr/>
        </p:nvPicPr>
        <p:blipFill>
          <a:blip r:embed="rId7"/>
          <a:stretch>
            <a:fillRect/>
          </a:stretch>
        </p:blipFill>
        <p:spPr>
          <a:xfrm>
            <a:off x="4767334" y="4314840"/>
            <a:ext cx="237765" cy="195089"/>
          </a:xfrm>
          <a:prstGeom prst="rect">
            <a:avLst/>
          </a:prstGeom>
        </p:spPr>
      </p:pic>
      <p:pic>
        <p:nvPicPr>
          <p:cNvPr id="52" name="Picture 51"/>
          <p:cNvPicPr>
            <a:picLocks noChangeAspect="1"/>
          </p:cNvPicPr>
          <p:nvPr/>
        </p:nvPicPr>
        <p:blipFill>
          <a:blip r:embed="rId7"/>
          <a:stretch>
            <a:fillRect/>
          </a:stretch>
        </p:blipFill>
        <p:spPr>
          <a:xfrm>
            <a:off x="6799889" y="4328226"/>
            <a:ext cx="237765" cy="195089"/>
          </a:xfrm>
          <a:prstGeom prst="rect">
            <a:avLst/>
          </a:prstGeom>
        </p:spPr>
      </p:pic>
      <p:pic>
        <p:nvPicPr>
          <p:cNvPr id="53" name="Picture 52"/>
          <p:cNvPicPr>
            <a:picLocks noChangeAspect="1"/>
          </p:cNvPicPr>
          <p:nvPr/>
        </p:nvPicPr>
        <p:blipFill>
          <a:blip r:embed="rId7"/>
          <a:stretch>
            <a:fillRect/>
          </a:stretch>
        </p:blipFill>
        <p:spPr>
          <a:xfrm>
            <a:off x="6748613" y="5048434"/>
            <a:ext cx="237765" cy="195089"/>
          </a:xfrm>
          <a:prstGeom prst="rect">
            <a:avLst/>
          </a:prstGeom>
        </p:spPr>
      </p:pic>
      <p:pic>
        <p:nvPicPr>
          <p:cNvPr id="54" name="Picture 53"/>
          <p:cNvPicPr>
            <a:picLocks noChangeAspect="1"/>
          </p:cNvPicPr>
          <p:nvPr/>
        </p:nvPicPr>
        <p:blipFill>
          <a:blip r:embed="rId7"/>
          <a:stretch>
            <a:fillRect/>
          </a:stretch>
        </p:blipFill>
        <p:spPr>
          <a:xfrm>
            <a:off x="6187104" y="4370430"/>
            <a:ext cx="237765" cy="195089"/>
          </a:xfrm>
          <a:prstGeom prst="rect">
            <a:avLst/>
          </a:prstGeom>
        </p:spPr>
      </p:pic>
      <p:pic>
        <p:nvPicPr>
          <p:cNvPr id="55" name="Picture 54"/>
          <p:cNvPicPr>
            <a:picLocks noChangeAspect="1"/>
          </p:cNvPicPr>
          <p:nvPr/>
        </p:nvPicPr>
        <p:blipFill>
          <a:blip r:embed="rId7"/>
          <a:stretch>
            <a:fillRect/>
          </a:stretch>
        </p:blipFill>
        <p:spPr>
          <a:xfrm>
            <a:off x="6763828" y="4109686"/>
            <a:ext cx="237765" cy="195089"/>
          </a:xfrm>
          <a:prstGeom prst="rect">
            <a:avLst/>
          </a:prstGeom>
        </p:spPr>
      </p:pic>
      <p:pic>
        <p:nvPicPr>
          <p:cNvPr id="56" name="Picture 55"/>
          <p:cNvPicPr>
            <a:picLocks noChangeAspect="1"/>
          </p:cNvPicPr>
          <p:nvPr/>
        </p:nvPicPr>
        <p:blipFill>
          <a:blip r:embed="rId7"/>
          <a:stretch>
            <a:fillRect/>
          </a:stretch>
        </p:blipFill>
        <p:spPr>
          <a:xfrm>
            <a:off x="7257512" y="4314840"/>
            <a:ext cx="237765" cy="195089"/>
          </a:xfrm>
          <a:prstGeom prst="rect">
            <a:avLst/>
          </a:prstGeom>
        </p:spPr>
      </p:pic>
      <p:pic>
        <p:nvPicPr>
          <p:cNvPr id="57" name="Picture 56"/>
          <p:cNvPicPr>
            <a:picLocks noChangeAspect="1"/>
          </p:cNvPicPr>
          <p:nvPr/>
        </p:nvPicPr>
        <p:blipFill>
          <a:blip r:embed="rId7"/>
          <a:stretch>
            <a:fillRect/>
          </a:stretch>
        </p:blipFill>
        <p:spPr>
          <a:xfrm>
            <a:off x="6479899" y="5245781"/>
            <a:ext cx="237765" cy="195089"/>
          </a:xfrm>
          <a:prstGeom prst="rect">
            <a:avLst/>
          </a:prstGeom>
        </p:spPr>
      </p:pic>
      <p:pic>
        <p:nvPicPr>
          <p:cNvPr id="58" name="Picture 57"/>
          <p:cNvPicPr>
            <a:picLocks noChangeAspect="1"/>
          </p:cNvPicPr>
          <p:nvPr/>
        </p:nvPicPr>
        <p:blipFill>
          <a:blip r:embed="rId7"/>
          <a:stretch>
            <a:fillRect/>
          </a:stretch>
        </p:blipFill>
        <p:spPr>
          <a:xfrm>
            <a:off x="6986378" y="5232771"/>
            <a:ext cx="237765" cy="195089"/>
          </a:xfrm>
          <a:prstGeom prst="rect">
            <a:avLst/>
          </a:prstGeom>
        </p:spPr>
      </p:pic>
      <p:pic>
        <p:nvPicPr>
          <p:cNvPr id="59" name="Picture 58"/>
          <p:cNvPicPr>
            <a:picLocks noChangeAspect="1"/>
          </p:cNvPicPr>
          <p:nvPr/>
        </p:nvPicPr>
        <p:blipFill>
          <a:blip r:embed="rId7"/>
          <a:stretch>
            <a:fillRect/>
          </a:stretch>
        </p:blipFill>
        <p:spPr>
          <a:xfrm>
            <a:off x="8260761" y="4404236"/>
            <a:ext cx="237765" cy="195089"/>
          </a:xfrm>
          <a:prstGeom prst="rect">
            <a:avLst/>
          </a:prstGeom>
        </p:spPr>
      </p:pic>
      <p:pic>
        <p:nvPicPr>
          <p:cNvPr id="60" name="Picture 59"/>
          <p:cNvPicPr>
            <a:picLocks noChangeAspect="1"/>
          </p:cNvPicPr>
          <p:nvPr/>
        </p:nvPicPr>
        <p:blipFill>
          <a:blip r:embed="rId7"/>
          <a:stretch>
            <a:fillRect/>
          </a:stretch>
        </p:blipFill>
        <p:spPr>
          <a:xfrm>
            <a:off x="8269306" y="5060441"/>
            <a:ext cx="237765" cy="195089"/>
          </a:xfrm>
          <a:prstGeom prst="rect">
            <a:avLst/>
          </a:prstGeom>
        </p:spPr>
      </p:pic>
      <p:pic>
        <p:nvPicPr>
          <p:cNvPr id="61" name="Picture 60"/>
          <p:cNvPicPr>
            <a:picLocks noChangeAspect="1"/>
          </p:cNvPicPr>
          <p:nvPr/>
        </p:nvPicPr>
        <p:blipFill>
          <a:blip r:embed="rId7"/>
          <a:stretch>
            <a:fillRect/>
          </a:stretch>
        </p:blipFill>
        <p:spPr>
          <a:xfrm>
            <a:off x="7787889" y="4314840"/>
            <a:ext cx="237765" cy="195089"/>
          </a:xfrm>
          <a:prstGeom prst="rect">
            <a:avLst/>
          </a:prstGeom>
        </p:spPr>
      </p:pic>
      <p:pic>
        <p:nvPicPr>
          <p:cNvPr id="62" name="Picture 61"/>
          <p:cNvPicPr>
            <a:picLocks noChangeAspect="1"/>
          </p:cNvPicPr>
          <p:nvPr/>
        </p:nvPicPr>
        <p:blipFill>
          <a:blip r:embed="rId7"/>
          <a:stretch>
            <a:fillRect/>
          </a:stretch>
        </p:blipFill>
        <p:spPr>
          <a:xfrm>
            <a:off x="8269306" y="4150077"/>
            <a:ext cx="237765" cy="195089"/>
          </a:xfrm>
          <a:prstGeom prst="rect">
            <a:avLst/>
          </a:prstGeom>
        </p:spPr>
      </p:pic>
      <p:pic>
        <p:nvPicPr>
          <p:cNvPr id="63" name="Picture 62"/>
          <p:cNvPicPr>
            <a:picLocks noChangeAspect="1"/>
          </p:cNvPicPr>
          <p:nvPr/>
        </p:nvPicPr>
        <p:blipFill>
          <a:blip r:embed="rId7"/>
          <a:stretch>
            <a:fillRect/>
          </a:stretch>
        </p:blipFill>
        <p:spPr>
          <a:xfrm>
            <a:off x="8678175" y="4259200"/>
            <a:ext cx="237765" cy="195089"/>
          </a:xfrm>
          <a:prstGeom prst="rect">
            <a:avLst/>
          </a:prstGeom>
        </p:spPr>
      </p:pic>
      <p:pic>
        <p:nvPicPr>
          <p:cNvPr id="64" name="Picture 63"/>
          <p:cNvPicPr>
            <a:picLocks noChangeAspect="1"/>
          </p:cNvPicPr>
          <p:nvPr/>
        </p:nvPicPr>
        <p:blipFill>
          <a:blip r:embed="rId7"/>
          <a:stretch>
            <a:fillRect/>
          </a:stretch>
        </p:blipFill>
        <p:spPr>
          <a:xfrm>
            <a:off x="8733812" y="5131554"/>
            <a:ext cx="237765" cy="195089"/>
          </a:xfrm>
          <a:prstGeom prst="rect">
            <a:avLst/>
          </a:prstGeom>
        </p:spPr>
      </p:pic>
      <p:pic>
        <p:nvPicPr>
          <p:cNvPr id="65" name="Picture 64"/>
          <p:cNvPicPr>
            <a:picLocks noChangeAspect="1"/>
          </p:cNvPicPr>
          <p:nvPr/>
        </p:nvPicPr>
        <p:blipFill>
          <a:blip r:embed="rId7"/>
          <a:stretch>
            <a:fillRect/>
          </a:stretch>
        </p:blipFill>
        <p:spPr>
          <a:xfrm>
            <a:off x="8268821" y="5270888"/>
            <a:ext cx="237765" cy="195089"/>
          </a:xfrm>
          <a:prstGeom prst="rect">
            <a:avLst/>
          </a:prstGeom>
        </p:spPr>
      </p:pic>
      <p:pic>
        <p:nvPicPr>
          <p:cNvPr id="66" name="Picture 65"/>
          <p:cNvPicPr>
            <a:picLocks noChangeAspect="1"/>
          </p:cNvPicPr>
          <p:nvPr/>
        </p:nvPicPr>
        <p:blipFill>
          <a:blip r:embed="rId7"/>
          <a:stretch>
            <a:fillRect/>
          </a:stretch>
        </p:blipFill>
        <p:spPr>
          <a:xfrm>
            <a:off x="7762287" y="5134524"/>
            <a:ext cx="237765" cy="195089"/>
          </a:xfrm>
          <a:prstGeom prst="rect">
            <a:avLst/>
          </a:prstGeom>
        </p:spPr>
      </p:pic>
      <p:pic>
        <p:nvPicPr>
          <p:cNvPr id="67" name="Picture 66"/>
          <p:cNvPicPr>
            <a:picLocks noChangeAspect="1"/>
          </p:cNvPicPr>
          <p:nvPr/>
        </p:nvPicPr>
        <p:blipFill>
          <a:blip r:embed="rId7"/>
          <a:stretch>
            <a:fillRect/>
          </a:stretch>
        </p:blipFill>
        <p:spPr>
          <a:xfrm>
            <a:off x="9766239" y="4314840"/>
            <a:ext cx="237765" cy="195089"/>
          </a:xfrm>
          <a:prstGeom prst="rect">
            <a:avLst/>
          </a:prstGeom>
        </p:spPr>
      </p:pic>
      <p:pic>
        <p:nvPicPr>
          <p:cNvPr id="68" name="Picture 67"/>
          <p:cNvPicPr>
            <a:picLocks noChangeAspect="1"/>
          </p:cNvPicPr>
          <p:nvPr/>
        </p:nvPicPr>
        <p:blipFill>
          <a:blip r:embed="rId7"/>
          <a:stretch>
            <a:fillRect/>
          </a:stretch>
        </p:blipFill>
        <p:spPr>
          <a:xfrm>
            <a:off x="9766239" y="5060441"/>
            <a:ext cx="237765" cy="195089"/>
          </a:xfrm>
          <a:prstGeom prst="rect">
            <a:avLst/>
          </a:prstGeom>
        </p:spPr>
      </p:pic>
      <p:pic>
        <p:nvPicPr>
          <p:cNvPr id="69" name="Picture 68"/>
          <p:cNvPicPr>
            <a:picLocks noChangeAspect="1"/>
          </p:cNvPicPr>
          <p:nvPr/>
        </p:nvPicPr>
        <p:blipFill>
          <a:blip r:embed="rId7"/>
          <a:stretch>
            <a:fillRect/>
          </a:stretch>
        </p:blipFill>
        <p:spPr>
          <a:xfrm>
            <a:off x="10279182" y="4314840"/>
            <a:ext cx="237765" cy="195089"/>
          </a:xfrm>
          <a:prstGeom prst="rect">
            <a:avLst/>
          </a:prstGeom>
        </p:spPr>
      </p:pic>
      <p:pic>
        <p:nvPicPr>
          <p:cNvPr id="70" name="Picture 69"/>
          <p:cNvPicPr>
            <a:picLocks noChangeAspect="1"/>
          </p:cNvPicPr>
          <p:nvPr/>
        </p:nvPicPr>
        <p:blipFill>
          <a:blip r:embed="rId7"/>
          <a:stretch>
            <a:fillRect/>
          </a:stretch>
        </p:blipFill>
        <p:spPr>
          <a:xfrm>
            <a:off x="9737891" y="4107981"/>
            <a:ext cx="237765" cy="195089"/>
          </a:xfrm>
          <a:prstGeom prst="rect">
            <a:avLst/>
          </a:prstGeom>
        </p:spPr>
      </p:pic>
      <p:pic>
        <p:nvPicPr>
          <p:cNvPr id="71" name="Picture 70"/>
          <p:cNvPicPr>
            <a:picLocks noChangeAspect="1"/>
          </p:cNvPicPr>
          <p:nvPr/>
        </p:nvPicPr>
        <p:blipFill>
          <a:blip r:embed="rId7"/>
          <a:stretch>
            <a:fillRect/>
          </a:stretch>
        </p:blipFill>
        <p:spPr>
          <a:xfrm>
            <a:off x="9299586" y="4314840"/>
            <a:ext cx="237765" cy="195089"/>
          </a:xfrm>
          <a:prstGeom prst="rect">
            <a:avLst/>
          </a:prstGeom>
        </p:spPr>
      </p:pic>
      <p:pic>
        <p:nvPicPr>
          <p:cNvPr id="72" name="Picture 71"/>
          <p:cNvPicPr>
            <a:picLocks noChangeAspect="1"/>
          </p:cNvPicPr>
          <p:nvPr/>
        </p:nvPicPr>
        <p:blipFill>
          <a:blip r:embed="rId7"/>
          <a:stretch>
            <a:fillRect/>
          </a:stretch>
        </p:blipFill>
        <p:spPr>
          <a:xfrm>
            <a:off x="10272615" y="5075799"/>
            <a:ext cx="237765" cy="195089"/>
          </a:xfrm>
          <a:prstGeom prst="rect">
            <a:avLst/>
          </a:prstGeom>
        </p:spPr>
      </p:pic>
      <p:pic>
        <p:nvPicPr>
          <p:cNvPr id="73" name="Picture 72"/>
          <p:cNvPicPr>
            <a:picLocks noChangeAspect="1"/>
          </p:cNvPicPr>
          <p:nvPr/>
        </p:nvPicPr>
        <p:blipFill>
          <a:blip r:embed="rId7"/>
          <a:stretch>
            <a:fillRect/>
          </a:stretch>
        </p:blipFill>
        <p:spPr>
          <a:xfrm>
            <a:off x="9299508" y="5090222"/>
            <a:ext cx="237765" cy="195089"/>
          </a:xfrm>
          <a:prstGeom prst="rect">
            <a:avLst/>
          </a:prstGeom>
        </p:spPr>
      </p:pic>
      <p:pic>
        <p:nvPicPr>
          <p:cNvPr id="74" name="Picture 73"/>
          <p:cNvPicPr>
            <a:picLocks noChangeAspect="1"/>
          </p:cNvPicPr>
          <p:nvPr/>
        </p:nvPicPr>
        <p:blipFill>
          <a:blip r:embed="rId7"/>
          <a:stretch>
            <a:fillRect/>
          </a:stretch>
        </p:blipFill>
        <p:spPr>
          <a:xfrm>
            <a:off x="9805884" y="5277268"/>
            <a:ext cx="237765" cy="195089"/>
          </a:xfrm>
          <a:prstGeom prst="rect">
            <a:avLst/>
          </a:prstGeom>
        </p:spPr>
      </p:pic>
      <p:pic>
        <p:nvPicPr>
          <p:cNvPr id="75" name="Picture 74"/>
          <p:cNvPicPr>
            <a:picLocks noChangeAspect="1"/>
          </p:cNvPicPr>
          <p:nvPr/>
        </p:nvPicPr>
        <p:blipFill>
          <a:blip r:embed="rId7"/>
          <a:stretch>
            <a:fillRect/>
          </a:stretch>
        </p:blipFill>
        <p:spPr>
          <a:xfrm>
            <a:off x="10405883" y="4706860"/>
            <a:ext cx="237765" cy="195089"/>
          </a:xfrm>
          <a:prstGeom prst="rect">
            <a:avLst/>
          </a:prstGeom>
        </p:spPr>
      </p:pic>
      <p:pic>
        <p:nvPicPr>
          <p:cNvPr id="76" name="Picture 75"/>
          <p:cNvPicPr>
            <a:picLocks noChangeAspect="1"/>
          </p:cNvPicPr>
          <p:nvPr/>
        </p:nvPicPr>
        <p:blipFill>
          <a:blip r:embed="rId7"/>
          <a:stretch>
            <a:fillRect/>
          </a:stretch>
        </p:blipFill>
        <p:spPr>
          <a:xfrm>
            <a:off x="11332158" y="4389904"/>
            <a:ext cx="237765" cy="195089"/>
          </a:xfrm>
          <a:prstGeom prst="rect">
            <a:avLst/>
          </a:prstGeom>
        </p:spPr>
      </p:pic>
      <p:pic>
        <p:nvPicPr>
          <p:cNvPr id="77" name="Picture 76"/>
          <p:cNvPicPr>
            <a:picLocks noChangeAspect="1"/>
          </p:cNvPicPr>
          <p:nvPr/>
        </p:nvPicPr>
        <p:blipFill>
          <a:blip r:embed="rId7"/>
          <a:stretch>
            <a:fillRect/>
          </a:stretch>
        </p:blipFill>
        <p:spPr>
          <a:xfrm>
            <a:off x="11350914" y="5048433"/>
            <a:ext cx="237765" cy="195089"/>
          </a:xfrm>
          <a:prstGeom prst="rect">
            <a:avLst/>
          </a:prstGeom>
        </p:spPr>
      </p:pic>
      <p:pic>
        <p:nvPicPr>
          <p:cNvPr id="78" name="Picture 77"/>
          <p:cNvPicPr>
            <a:picLocks noChangeAspect="1"/>
          </p:cNvPicPr>
          <p:nvPr/>
        </p:nvPicPr>
        <p:blipFill>
          <a:blip r:embed="rId7"/>
          <a:stretch>
            <a:fillRect/>
          </a:stretch>
        </p:blipFill>
        <p:spPr>
          <a:xfrm>
            <a:off x="10983702" y="4247621"/>
            <a:ext cx="237765" cy="195089"/>
          </a:xfrm>
          <a:prstGeom prst="rect">
            <a:avLst/>
          </a:prstGeom>
        </p:spPr>
      </p:pic>
      <p:pic>
        <p:nvPicPr>
          <p:cNvPr id="79" name="Picture 78"/>
          <p:cNvPicPr>
            <a:picLocks noChangeAspect="1"/>
          </p:cNvPicPr>
          <p:nvPr/>
        </p:nvPicPr>
        <p:blipFill>
          <a:blip r:embed="rId7"/>
          <a:stretch>
            <a:fillRect/>
          </a:stretch>
        </p:blipFill>
        <p:spPr>
          <a:xfrm>
            <a:off x="11474484" y="4174619"/>
            <a:ext cx="237765" cy="195089"/>
          </a:xfrm>
          <a:prstGeom prst="rect">
            <a:avLst/>
          </a:prstGeom>
        </p:spPr>
      </p:pic>
      <p:pic>
        <p:nvPicPr>
          <p:cNvPr id="80" name="Picture 79"/>
          <p:cNvPicPr>
            <a:picLocks noChangeAspect="1"/>
          </p:cNvPicPr>
          <p:nvPr/>
        </p:nvPicPr>
        <p:blipFill>
          <a:blip r:embed="rId7"/>
          <a:stretch>
            <a:fillRect/>
          </a:stretch>
        </p:blipFill>
        <p:spPr>
          <a:xfrm>
            <a:off x="11900309" y="4415885"/>
            <a:ext cx="237765" cy="195089"/>
          </a:xfrm>
          <a:prstGeom prst="rect">
            <a:avLst/>
          </a:prstGeom>
        </p:spPr>
      </p:pic>
      <p:pic>
        <p:nvPicPr>
          <p:cNvPr id="81" name="Picture 80"/>
          <p:cNvPicPr>
            <a:picLocks noChangeAspect="1"/>
          </p:cNvPicPr>
          <p:nvPr/>
        </p:nvPicPr>
        <p:blipFill>
          <a:blip r:embed="rId7"/>
          <a:stretch>
            <a:fillRect/>
          </a:stretch>
        </p:blipFill>
        <p:spPr>
          <a:xfrm>
            <a:off x="11927478" y="4928969"/>
            <a:ext cx="237765" cy="195089"/>
          </a:xfrm>
          <a:prstGeom prst="rect">
            <a:avLst/>
          </a:prstGeom>
        </p:spPr>
      </p:pic>
      <p:pic>
        <p:nvPicPr>
          <p:cNvPr id="82" name="Picture 81"/>
          <p:cNvPicPr>
            <a:picLocks noChangeAspect="1"/>
          </p:cNvPicPr>
          <p:nvPr/>
        </p:nvPicPr>
        <p:blipFill>
          <a:blip r:embed="rId7"/>
          <a:stretch>
            <a:fillRect/>
          </a:stretch>
        </p:blipFill>
        <p:spPr>
          <a:xfrm>
            <a:off x="11649747" y="5270888"/>
            <a:ext cx="237765" cy="195089"/>
          </a:xfrm>
          <a:prstGeom prst="rect">
            <a:avLst/>
          </a:prstGeom>
        </p:spPr>
      </p:pic>
      <p:pic>
        <p:nvPicPr>
          <p:cNvPr id="83" name="Picture 82"/>
          <p:cNvPicPr>
            <a:picLocks noChangeAspect="1"/>
          </p:cNvPicPr>
          <p:nvPr/>
        </p:nvPicPr>
        <p:blipFill>
          <a:blip r:embed="rId7"/>
          <a:stretch>
            <a:fillRect/>
          </a:stretch>
        </p:blipFill>
        <p:spPr>
          <a:xfrm>
            <a:off x="10983702" y="5231713"/>
            <a:ext cx="237765" cy="195089"/>
          </a:xfrm>
          <a:prstGeom prst="rect">
            <a:avLst/>
          </a:prstGeom>
        </p:spPr>
      </p:pic>
      <p:pic>
        <p:nvPicPr>
          <p:cNvPr id="84" name="Picture 83"/>
          <p:cNvPicPr>
            <a:picLocks noChangeAspect="1"/>
          </p:cNvPicPr>
          <p:nvPr/>
        </p:nvPicPr>
        <p:blipFill>
          <a:blip r:embed="rId7"/>
          <a:stretch>
            <a:fillRect/>
          </a:stretch>
        </p:blipFill>
        <p:spPr>
          <a:xfrm>
            <a:off x="10659600" y="4864369"/>
            <a:ext cx="237765" cy="195089"/>
          </a:xfrm>
          <a:prstGeom prst="rect">
            <a:avLst/>
          </a:prstGeom>
        </p:spPr>
      </p:pic>
      <p:pic>
        <p:nvPicPr>
          <p:cNvPr id="85" name="Picture 84"/>
          <p:cNvPicPr>
            <a:picLocks noChangeAspect="1"/>
          </p:cNvPicPr>
          <p:nvPr/>
        </p:nvPicPr>
        <p:blipFill>
          <a:blip r:embed="rId7"/>
          <a:stretch>
            <a:fillRect/>
          </a:stretch>
        </p:blipFill>
        <p:spPr>
          <a:xfrm>
            <a:off x="10760918" y="4513429"/>
            <a:ext cx="237765" cy="195089"/>
          </a:xfrm>
          <a:prstGeom prst="rect">
            <a:avLst/>
          </a:prstGeom>
        </p:spPr>
      </p:pic>
      <p:pic>
        <p:nvPicPr>
          <p:cNvPr id="86" name="Picture 85" descr="Screen Clipping"/>
          <p:cNvPicPr>
            <a:picLocks noChangeAspect="1"/>
          </p:cNvPicPr>
          <p:nvPr/>
        </p:nvPicPr>
        <p:blipFill>
          <a:blip r:embed="rId8"/>
          <a:stretch>
            <a:fillRect/>
          </a:stretch>
        </p:blipFill>
        <p:spPr>
          <a:xfrm>
            <a:off x="10659600" y="5497476"/>
            <a:ext cx="1532399" cy="1340538"/>
          </a:xfrm>
          <a:prstGeom prst="rect">
            <a:avLst/>
          </a:prstGeom>
        </p:spPr>
      </p:pic>
      <p:pic>
        <p:nvPicPr>
          <p:cNvPr id="87" name="Picture 86" descr="Screen Clipping"/>
          <p:cNvPicPr>
            <a:picLocks noChangeAspect="1"/>
          </p:cNvPicPr>
          <p:nvPr/>
        </p:nvPicPr>
        <p:blipFill>
          <a:blip r:embed="rId9"/>
          <a:stretch>
            <a:fillRect/>
          </a:stretch>
        </p:blipFill>
        <p:spPr>
          <a:xfrm>
            <a:off x="7666023" y="5521600"/>
            <a:ext cx="1443359" cy="1316506"/>
          </a:xfrm>
          <a:prstGeom prst="rect">
            <a:avLst/>
          </a:prstGeom>
        </p:spPr>
      </p:pic>
      <p:pic>
        <p:nvPicPr>
          <p:cNvPr id="88" name="Picture 87" descr="Screen Clipping"/>
          <p:cNvPicPr>
            <a:picLocks noChangeAspect="1"/>
          </p:cNvPicPr>
          <p:nvPr/>
        </p:nvPicPr>
        <p:blipFill>
          <a:blip r:embed="rId10"/>
          <a:stretch>
            <a:fillRect/>
          </a:stretch>
        </p:blipFill>
        <p:spPr>
          <a:xfrm>
            <a:off x="6115806" y="5496699"/>
            <a:ext cx="1503348" cy="1358621"/>
          </a:xfrm>
          <a:prstGeom prst="rect">
            <a:avLst/>
          </a:prstGeom>
        </p:spPr>
      </p:pic>
      <p:pic>
        <p:nvPicPr>
          <p:cNvPr id="89" name="Picture 88" descr="Screen Clipping"/>
          <p:cNvPicPr>
            <a:picLocks noChangeAspect="1"/>
          </p:cNvPicPr>
          <p:nvPr/>
        </p:nvPicPr>
        <p:blipFill>
          <a:blip r:embed="rId11"/>
          <a:stretch>
            <a:fillRect/>
          </a:stretch>
        </p:blipFill>
        <p:spPr>
          <a:xfrm>
            <a:off x="3063515" y="5472357"/>
            <a:ext cx="1486505" cy="1395385"/>
          </a:xfrm>
          <a:prstGeom prst="rect">
            <a:avLst/>
          </a:prstGeom>
        </p:spPr>
      </p:pic>
      <p:pic>
        <p:nvPicPr>
          <p:cNvPr id="90" name="Picture 89" descr="Screen Clipping"/>
          <p:cNvPicPr>
            <a:picLocks noChangeAspect="1"/>
          </p:cNvPicPr>
          <p:nvPr/>
        </p:nvPicPr>
        <p:blipFill>
          <a:blip r:embed="rId12"/>
          <a:stretch>
            <a:fillRect/>
          </a:stretch>
        </p:blipFill>
        <p:spPr>
          <a:xfrm>
            <a:off x="-19104" y="5496699"/>
            <a:ext cx="1562063" cy="1375100"/>
          </a:xfrm>
          <a:prstGeom prst="rect">
            <a:avLst/>
          </a:prstGeom>
        </p:spPr>
      </p:pic>
    </p:spTree>
    <p:extLst>
      <p:ext uri="{BB962C8B-B14F-4D97-AF65-F5344CB8AC3E}">
        <p14:creationId xmlns:p14="http://schemas.microsoft.com/office/powerpoint/2010/main" val="3844267976"/>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137"/>
            <a:ext cx="12192000" cy="1015663"/>
          </a:xfrm>
          <a:prstGeom prst="rect">
            <a:avLst/>
          </a:prstGeom>
        </p:spPr>
        <p:txBody>
          <a:bodyPr wrap="square">
            <a:spAutoFit/>
          </a:bodyPr>
          <a:lstStyle/>
          <a:p>
            <a:pPr algn="ctr"/>
            <a:r>
              <a:rPr lang="fa-IR" sz="2000" dirty="0">
                <a:solidFill>
                  <a:schemeClr val="bg2">
                    <a:lumMod val="20000"/>
                    <a:lumOff val="80000"/>
                  </a:schemeClr>
                </a:solidFill>
                <a:latin typeface="AmuzehNewNormalPS"/>
              </a:rPr>
              <a:t>عنصرها در فعالیت های بدن نیز نقش مهمی دارند؛ برای نمونه آهن در ساختمان هموگلوبین خون، سدیم</a:t>
            </a:r>
          </a:p>
          <a:p>
            <a:pPr algn="ctr"/>
            <a:r>
              <a:rPr lang="fa-IR" sz="2000" dirty="0">
                <a:solidFill>
                  <a:schemeClr val="bg2">
                    <a:lumMod val="20000"/>
                    <a:lumOff val="80000"/>
                  </a:schemeClr>
                </a:solidFill>
                <a:latin typeface="AmuzehNewNormalPS"/>
              </a:rPr>
              <a:t>و پتاسیم در فعالیت های قلب، ید در تنظیم فعالیت های بدن و کلسیم در رشد استخوان ها مؤثرند.</a:t>
            </a:r>
          </a:p>
          <a:p>
            <a:pPr algn="ctr"/>
            <a:endParaRPr lang="en-US" sz="2000" dirty="0">
              <a:solidFill>
                <a:schemeClr val="bg2">
                  <a:lumMod val="20000"/>
                  <a:lumOff val="80000"/>
                </a:schemeClr>
              </a:solidFill>
            </a:endParaRPr>
          </a:p>
        </p:txBody>
      </p:sp>
      <p:sp>
        <p:nvSpPr>
          <p:cNvPr id="3" name="Rectangle 2"/>
          <p:cNvSpPr/>
          <p:nvPr/>
        </p:nvSpPr>
        <p:spPr>
          <a:xfrm>
            <a:off x="8062441" y="1478432"/>
            <a:ext cx="2642070" cy="461665"/>
          </a:xfrm>
          <a:prstGeom prst="rect">
            <a:avLst/>
          </a:prstGeom>
        </p:spPr>
        <p:txBody>
          <a:bodyPr wrap="none">
            <a:spAutoFit/>
          </a:bodyPr>
          <a:lstStyle/>
          <a:p>
            <a:r>
              <a:rPr lang="fa-IR" sz="2400" b="1" dirty="0">
                <a:solidFill>
                  <a:srgbClr val="FFFF00"/>
                </a:solidFill>
                <a:latin typeface="BMitraBold"/>
                <a:cs typeface="B Nazanin" panose="00000400000000000000" pitchFamily="2" charset="-78"/>
              </a:rPr>
              <a:t>الیاف طبیعی و مصنوعی</a:t>
            </a:r>
            <a:endParaRPr lang="en-US" sz="2400" dirty="0">
              <a:solidFill>
                <a:srgbClr val="FFFF00"/>
              </a:solidFill>
              <a:cs typeface="B Nazanin" panose="00000400000000000000" pitchFamily="2" charset="-78"/>
            </a:endParaRPr>
          </a:p>
        </p:txBody>
      </p:sp>
      <p:sp>
        <p:nvSpPr>
          <p:cNvPr id="6" name="Rectangle 5"/>
          <p:cNvSpPr/>
          <p:nvPr/>
        </p:nvSpPr>
        <p:spPr>
          <a:xfrm>
            <a:off x="0" y="1904348"/>
            <a:ext cx="12192000" cy="1323439"/>
          </a:xfrm>
          <a:prstGeom prst="rect">
            <a:avLst/>
          </a:prstGeom>
        </p:spPr>
        <p:txBody>
          <a:bodyPr wrap="square">
            <a:spAutoFit/>
          </a:bodyPr>
          <a:lstStyle/>
          <a:p>
            <a:pPr algn="ctr"/>
            <a:r>
              <a:rPr lang="fa-IR" sz="2000" b="1" dirty="0" smtClean="0">
                <a:effectLst>
                  <a:outerShdw blurRad="38100" dist="38100" dir="2700000" algn="tl">
                    <a:srgbClr val="000000">
                      <a:alpha val="43137"/>
                    </a:srgbClr>
                  </a:outerShdw>
                </a:effectLst>
                <a:cs typeface="B Kamran" panose="00000400000000000000" pitchFamily="2" charset="-78"/>
              </a:rPr>
              <a:t>تاکنون با موادی مانند گاز اکسیژن گاز آمونیاگ و سولفوریک اسید آشنا شده اید. در مولکول این مواد تعداد اتم ها محدود است. به طوری که این مولکول ها به مولکول های کوچک مشهورند، اما در برخی مواد، هر مولکول از تعداد بسیار زیادی اتم ساخته شده است. برای مثال، سلولز از تعداد بسیار زیادی اتم های</a:t>
            </a:r>
          </a:p>
          <a:p>
            <a:pPr algn="ctr"/>
            <a:r>
              <a:rPr lang="fa-IR" sz="2000" b="1" dirty="0" smtClean="0">
                <a:effectLst>
                  <a:outerShdw blurRad="38100" dist="38100" dir="2700000" algn="tl">
                    <a:srgbClr val="000000">
                      <a:alpha val="43137"/>
                    </a:srgbClr>
                  </a:outerShdw>
                </a:effectLst>
                <a:cs typeface="B Kamran" panose="00000400000000000000" pitchFamily="2" charset="-78"/>
              </a:rPr>
              <a:t> تشکیل شده است. مولکول های سلولز درشت اند. مولکول چربی و مولکول هموگلوبین نیز درشت اند. چنین موادی را درشت مولکول </a:t>
            </a:r>
            <a:r>
              <a:rPr lang="en-US" sz="2000" b="1" dirty="0" smtClean="0">
                <a:effectLst>
                  <a:outerShdw blurRad="38100" dist="38100" dir="2700000" algn="tl">
                    <a:srgbClr val="000000">
                      <a:alpha val="43137"/>
                    </a:srgbClr>
                  </a:outerShdw>
                </a:effectLst>
                <a:cs typeface="B Kamran" panose="00000400000000000000" pitchFamily="2" charset="-78"/>
              </a:rPr>
              <a:t>O,H</a:t>
            </a:r>
            <a:r>
              <a:rPr lang="fa-IR" sz="2000" b="1" dirty="0" smtClean="0">
                <a:effectLst>
                  <a:outerShdw blurRad="38100" dist="38100" dir="2700000" algn="tl">
                    <a:srgbClr val="000000">
                      <a:alpha val="43137"/>
                    </a:srgbClr>
                  </a:outerShdw>
                </a:effectLst>
                <a:cs typeface="B Kamran" panose="00000400000000000000" pitchFamily="2" charset="-78"/>
              </a:rPr>
              <a:t>،</a:t>
            </a:r>
            <a:r>
              <a:rPr lang="en-US" sz="2000" b="1" dirty="0" smtClean="0">
                <a:effectLst>
                  <a:outerShdw blurRad="38100" dist="38100" dir="2700000" algn="tl">
                    <a:srgbClr val="000000">
                      <a:alpha val="43137"/>
                    </a:srgbClr>
                  </a:outerShdw>
                </a:effectLst>
                <a:cs typeface="B Kamran" panose="00000400000000000000" pitchFamily="2" charset="-78"/>
              </a:rPr>
              <a:t>C</a:t>
            </a:r>
          </a:p>
          <a:p>
            <a:pPr algn="ctr"/>
            <a:r>
              <a:rPr lang="fa-IR" sz="2000" b="1" dirty="0" smtClean="0">
                <a:effectLst>
                  <a:outerShdw blurRad="38100" dist="38100" dir="2700000" algn="tl">
                    <a:srgbClr val="000000">
                      <a:alpha val="43137"/>
                    </a:srgbClr>
                  </a:outerShdw>
                </a:effectLst>
                <a:cs typeface="B Kamran" panose="00000400000000000000" pitchFamily="2" charset="-78"/>
              </a:rPr>
              <a:t>می نامند. دسته ای از درشت مولکول ها، پلیمر نام دارد. هر پلیمر از زنجیرهای بلندی تشکیل شده است که از اتصال تعداد زیادی مولکول کوچک به یکدیگر به دست می آید. </a:t>
            </a:r>
            <a:endParaRPr lang="fa-IR" sz="2000" b="1" dirty="0">
              <a:effectLst>
                <a:outerShdw blurRad="38100" dist="38100" dir="2700000" algn="tl">
                  <a:srgbClr val="000000">
                    <a:alpha val="43137"/>
                  </a:srgbClr>
                </a:outerShdw>
              </a:effectLst>
              <a:cs typeface="B Kamran" panose="00000400000000000000" pitchFamily="2" charset="-78"/>
            </a:endParaRPr>
          </a:p>
        </p:txBody>
      </p:sp>
      <p:sp>
        <p:nvSpPr>
          <p:cNvPr id="7" name="Rectangle 6"/>
          <p:cNvSpPr/>
          <p:nvPr/>
        </p:nvSpPr>
        <p:spPr>
          <a:xfrm>
            <a:off x="0" y="4291168"/>
            <a:ext cx="12192000" cy="1077218"/>
          </a:xfrm>
          <a:prstGeom prst="rect">
            <a:avLst/>
          </a:prstGeom>
        </p:spPr>
        <p:txBody>
          <a:bodyPr wrap="square">
            <a:spAutoFit/>
          </a:bodyPr>
          <a:lstStyle/>
          <a:p>
            <a:pPr algn="ctr"/>
            <a:r>
              <a:rPr lang="fa-IR" sz="3200" b="1" dirty="0">
                <a:effectLst>
                  <a:outerShdw blurRad="38100" dist="38100" dir="2700000" algn="tl">
                    <a:srgbClr val="000000">
                      <a:alpha val="43137"/>
                    </a:srgbClr>
                  </a:outerShdw>
                </a:effectLst>
                <a:cs typeface="B Kamran" panose="00000400000000000000" pitchFamily="2" charset="-78"/>
              </a:rPr>
              <a:t>پلیمرها ممکن است طبیعی یا مصنوعی باشد. سلولز، نشاسته، گوشت، پشم، ابریشم و پنبه، نمونه هایی از پلیمرهای طبیعی اند. این پلیمرها از گیاهان یا جانوران به دست می آیند </a:t>
            </a:r>
          </a:p>
        </p:txBody>
      </p:sp>
    </p:spTree>
    <p:extLst>
      <p:ext uri="{BB962C8B-B14F-4D97-AF65-F5344CB8AC3E}">
        <p14:creationId xmlns:p14="http://schemas.microsoft.com/office/powerpoint/2010/main" val="76709460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6726" y="2921168"/>
            <a:ext cx="8567225" cy="1200329"/>
          </a:xfrm>
          <a:prstGeom prst="rect">
            <a:avLst/>
          </a:prstGeom>
        </p:spPr>
        <p:txBody>
          <a:bodyPr wrap="square">
            <a:spAutoFit/>
          </a:bodyPr>
          <a:lstStyle/>
          <a:p>
            <a:pPr algn="ctr"/>
            <a:r>
              <a:rPr lang="fa-IR" sz="2400" b="1" dirty="0">
                <a:solidFill>
                  <a:srgbClr val="FFFF00"/>
                </a:solidFill>
                <a:effectLst>
                  <a:outerShdw blurRad="38100" dist="38100" dir="2700000" algn="tl">
                    <a:srgbClr val="000000">
                      <a:alpha val="43137"/>
                    </a:srgbClr>
                  </a:outerShdw>
                </a:effectLst>
                <a:latin typeface="AmuzehNewNormalPS"/>
                <a:cs typeface="B Vahid" panose="00000700000000000000" pitchFamily="2" charset="-78"/>
              </a:rPr>
              <a:t>پلاستیک ها در محیط زیست به راحتی تجزیه نمیشوند و برای مدت طولانی در طبیعت باقی</a:t>
            </a:r>
            <a:endParaRPr lang="en-US" sz="2400" b="1" dirty="0">
              <a:solidFill>
                <a:srgbClr val="FFFF00"/>
              </a:solidFill>
              <a:effectLst>
                <a:outerShdw blurRad="38100" dist="38100" dir="2700000" algn="tl">
                  <a:srgbClr val="000000">
                    <a:alpha val="43137"/>
                  </a:srgbClr>
                </a:outerShdw>
              </a:effectLst>
              <a:latin typeface="AmuzehNewNormalPS"/>
              <a:cs typeface="B Vahid" panose="00000700000000000000" pitchFamily="2" charset="-78"/>
            </a:endParaRPr>
          </a:p>
          <a:p>
            <a:pPr algn="ctr"/>
            <a:r>
              <a:rPr lang="fa-IR" sz="2400" b="1" dirty="0">
                <a:solidFill>
                  <a:srgbClr val="FFFF00"/>
                </a:solidFill>
                <a:effectLst>
                  <a:outerShdw blurRad="38100" dist="38100" dir="2700000" algn="tl">
                    <a:srgbClr val="000000">
                      <a:alpha val="43137"/>
                    </a:srgbClr>
                  </a:outerShdw>
                </a:effectLst>
                <a:latin typeface="AmuzehNewNormalPS"/>
                <a:cs typeface="B Vahid" panose="00000700000000000000" pitchFamily="2" charset="-78"/>
              </a:rPr>
              <a:t>می مانند. سوزاندن آنها نیز بخارات سمی وارد هوا می کند. به همین دلیل آنها را بازگردانی می کنند.</a:t>
            </a:r>
            <a:endParaRPr lang="en-US" sz="2400" b="1" dirty="0">
              <a:solidFill>
                <a:srgbClr val="FFFF00"/>
              </a:solidFill>
              <a:effectLst>
                <a:outerShdw blurRad="38100" dist="38100" dir="2700000" algn="tl">
                  <a:srgbClr val="000000">
                    <a:alpha val="43137"/>
                  </a:srgbClr>
                </a:outerShdw>
              </a:effectLst>
              <a:cs typeface="B Vahid" panose="00000700000000000000" pitchFamily="2" charset="-78"/>
            </a:endParaRPr>
          </a:p>
        </p:txBody>
      </p:sp>
      <p:sp>
        <p:nvSpPr>
          <p:cNvPr id="5" name="Rectangle 4"/>
          <p:cNvSpPr/>
          <p:nvPr/>
        </p:nvSpPr>
        <p:spPr>
          <a:xfrm>
            <a:off x="608528" y="4488120"/>
            <a:ext cx="10903623" cy="236988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fa-IR" sz="4000" b="1" dirty="0">
                <a:ln/>
                <a:solidFill>
                  <a:schemeClr val="accent4"/>
                </a:solidFill>
                <a:effectLst>
                  <a:outerShdw blurRad="38100" dist="38100" dir="2700000" algn="tl">
                    <a:srgbClr val="000000">
                      <a:alpha val="43137"/>
                    </a:srgbClr>
                  </a:outerShdw>
                </a:effectLst>
                <a:latin typeface="Aldhabi" panose="01000000000000000000" pitchFamily="2" charset="-78"/>
                <a:cs typeface="B Nazanin" panose="00000400000000000000" pitchFamily="2" charset="-78"/>
              </a:rPr>
              <a:t>خانة شما از چه موادی ساخته شده است؟</a:t>
            </a:r>
            <a:endParaRPr lang="en-US" sz="4000" b="1" dirty="0">
              <a:ln/>
              <a:solidFill>
                <a:schemeClr val="accent4"/>
              </a:solidFill>
              <a:effectLst>
                <a:outerShdw blurRad="38100" dist="38100" dir="2700000" algn="tl">
                  <a:srgbClr val="000000">
                    <a:alpha val="43137"/>
                  </a:srgbClr>
                </a:outerShdw>
              </a:effectLst>
              <a:latin typeface="Aldhabi" panose="01000000000000000000" pitchFamily="2" charset="-78"/>
              <a:cs typeface="B Nazanin" panose="00000400000000000000" pitchFamily="2" charset="-78"/>
            </a:endParaRPr>
          </a:p>
          <a:p>
            <a:pPr algn="ctr"/>
            <a:r>
              <a:rPr lang="fa-IR" sz="3600" b="1"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Aldhabi" panose="01000000000000000000" pitchFamily="2" charset="-78"/>
                <a:cs typeface="B Nazanin" panose="00000400000000000000" pitchFamily="2" charset="-78"/>
              </a:rPr>
              <a:t>آیا تا به حال درباره اجزای سازنده خانه خود فکر کرده اید؟ پشت بام، آشپزخانه، حمام، اتاق خواب،دیوار ها و... هر یک از چه موادی ساخته شده اند؟ مواد اولیه سازنده وسایل زندگی شما چیست؟</a:t>
            </a:r>
            <a:endParaRPr lang="en-US" sz="4000" b="1"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Aldhabi" panose="01000000000000000000" pitchFamily="2" charset="-78"/>
              <a:cs typeface="B Nazanin" panose="00000400000000000000" pitchFamily="2" charset="-78"/>
            </a:endParaRPr>
          </a:p>
        </p:txBody>
      </p:sp>
      <p:sp>
        <p:nvSpPr>
          <p:cNvPr id="2" name="Rectangle 1"/>
          <p:cNvSpPr/>
          <p:nvPr/>
        </p:nvSpPr>
        <p:spPr>
          <a:xfrm>
            <a:off x="-35661" y="0"/>
            <a:ext cx="12192000" cy="2554545"/>
          </a:xfrm>
          <a:prstGeom prst="rect">
            <a:avLst/>
          </a:prstGeom>
        </p:spPr>
        <p:txBody>
          <a:bodyPr wrap="square">
            <a:spAutoFit/>
          </a:bodyPr>
          <a:lstStyle/>
          <a:p>
            <a:pPr algn="ctr"/>
            <a:r>
              <a:rPr lang="fa-IR" sz="3200" b="1" dirty="0">
                <a:effectLst>
                  <a:outerShdw blurRad="38100" dist="38100" dir="2700000" algn="tl">
                    <a:srgbClr val="000000">
                      <a:alpha val="43137"/>
                    </a:srgbClr>
                  </a:outerShdw>
                </a:effectLst>
                <a:cs typeface="B Kamran" panose="00000400000000000000" pitchFamily="2" charset="-78"/>
              </a:rPr>
              <a:t>با افزایش روزافزون جمعیت، تقاضا برای مصرف پلیمرها نیز افزایش یافت. به طوری که به کارگیری پلیمرهای طبیعی به تنهایی نتوانست پاسخگوی این نیاز باشد علاوه بر این تهیه ی وسایل از آنها پرهزینه شد. در چنین شرایطی تولید پلیمرهای مصنوعی از </a:t>
            </a:r>
            <a:r>
              <a:rPr lang="fa-IR" sz="3200" b="1" dirty="0" smtClean="0">
                <a:effectLst>
                  <a:outerShdw blurRad="38100" dist="38100" dir="2700000" algn="tl">
                    <a:srgbClr val="000000">
                      <a:alpha val="43137"/>
                    </a:srgbClr>
                  </a:outerShdw>
                </a:effectLst>
                <a:cs typeface="B Kamran" panose="00000400000000000000" pitchFamily="2" charset="-78"/>
              </a:rPr>
              <a:t>نفت </a:t>
            </a:r>
            <a:r>
              <a:rPr lang="fa-IR" sz="3200" b="1" dirty="0">
                <a:effectLst>
                  <a:outerShdw blurRad="38100" dist="38100" dir="2700000" algn="tl">
                    <a:srgbClr val="000000">
                      <a:alpha val="43137"/>
                    </a:srgbClr>
                  </a:outerShdw>
                </a:effectLst>
                <a:cs typeface="B Kamran" panose="00000400000000000000" pitchFamily="2" charset="-78"/>
              </a:rPr>
              <a:t>مورد توجه شیمیدان ها و متخصصان قرار گرفت. پلاستیک  نمونه ای از پلیمرهای مصنوعی است که در ساخت قطعات خودرو، مصالح ساختمانی، مواد بسته بندی، بطری و وسایل شخصی، به کار می رود. پلیمر های مصنوعی کاربرد های گوناگون و گسترده ای در زندگی دارند </a:t>
            </a:r>
          </a:p>
        </p:txBody>
      </p:sp>
    </p:spTree>
    <p:extLst>
      <p:ext uri="{BB962C8B-B14F-4D97-AF65-F5344CB8AC3E}">
        <p14:creationId xmlns:p14="http://schemas.microsoft.com/office/powerpoint/2010/main" val="15022327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TM04033921[[fn=Damask]]</Template>
  <TotalTime>447</TotalTime>
  <Words>1719</Words>
  <Application>Microsoft Office PowerPoint</Application>
  <PresentationFormat>Widescreen</PresentationFormat>
  <Paragraphs>95</Paragraphs>
  <Slides>13</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_PDMS_Saleem_QuranFont</vt:lpstr>
      <vt:lpstr>Aldhabi</vt:lpstr>
      <vt:lpstr>AmuzehNewNormalPS</vt:lpstr>
      <vt:lpstr>Andalus</vt:lpstr>
      <vt:lpstr>Arial</vt:lpstr>
      <vt:lpstr>B Compset</vt:lpstr>
      <vt:lpstr>B Kamran</vt:lpstr>
      <vt:lpstr>B Nazanin</vt:lpstr>
      <vt:lpstr>B Sina</vt:lpstr>
      <vt:lpstr>B Vahid</vt:lpstr>
      <vt:lpstr>BMitraBold</vt:lpstr>
      <vt:lpstr>Bookman Old Style</vt:lpstr>
      <vt:lpstr>Rockwell</vt:lpstr>
      <vt:lpstr>Times New Roman</vt:lpstr>
      <vt:lpstr>TimesNewRomanPSMT</vt:lpstr>
      <vt:lpstr>Damask</vt:lpstr>
      <vt:lpstr>PowerPoint Presentation</vt:lpstr>
      <vt:lpstr>PowerPoint Presentation</vt:lpstr>
      <vt:lpstr>تولید مس از سنگ معدن مس</vt:lpstr>
      <vt:lpstr>مس اکسید</vt:lpstr>
      <vt:lpstr>در فرمول شیمیایی سولفوریک اسید علاوه  HوOبر عنصر های عنصر گوگرد با نشانه شیمیایs شرکت دارد. گوگرد جامدی زرد رنگ است و در دهانه های آتشفشان های فعال یا نیمه خاموش یافت میشود</vt:lpstr>
      <vt:lpstr>PowerPoint Presentation</vt:lpstr>
      <vt:lpstr>PowerPoint Presentation</vt:lpstr>
      <vt:lpstr>PowerPoint Presentation</vt:lpstr>
      <vt:lpstr>PowerPoint Presentation</vt:lpstr>
      <vt:lpstr>PowerPoint Presentation</vt:lpstr>
      <vt:lpstr>PowerPoint Presentation</vt:lpstr>
      <vt:lpstr>در فرمول شیمیایی سولفوریک اسید علاوه  HوOبر عنصر های عنصر گوگرد با نشانه شیمیایs شرکت دارد. گوگرد جامدی زرد رنگ است و در دهانه های آتشفشان های فعال یا نیمه خاموش یافت میشود</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perspolis</dc:creator>
  <cp:lastModifiedBy>ya hossein</cp:lastModifiedBy>
  <cp:revision>46</cp:revision>
  <dcterms:created xsi:type="dcterms:W3CDTF">2016-09-28T14:26:33Z</dcterms:created>
  <dcterms:modified xsi:type="dcterms:W3CDTF">2016-10-02T11:56:21Z</dcterms:modified>
</cp:coreProperties>
</file>