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0"/>
  </p:notesMasterIdLst>
  <p:sldIdLst>
    <p:sldId id="420" r:id="rId4"/>
    <p:sldId id="428" r:id="rId5"/>
    <p:sldId id="429" r:id="rId6"/>
    <p:sldId id="430" r:id="rId7"/>
    <p:sldId id="431" r:id="rId8"/>
    <p:sldId id="4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  <a:srgbClr val="FF33CC"/>
    <a:srgbClr val="00FFFF"/>
    <a:srgbClr val="2C3929"/>
    <a:srgbClr val="97BAFF"/>
    <a:srgbClr val="7E9D77"/>
    <a:srgbClr val="FFFF00"/>
    <a:srgbClr val="A9D18E"/>
    <a:srgbClr val="405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01/01/1445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۲۲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دایره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زاویهٔ مرکزی و محاطی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3113" y="1955936"/>
            <a:ext cx="78196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</a:rPr>
              <a:t>اندازۀ زاویۀ مرکزی برابر با اندازۀ کمان روبروی آن است</a:t>
            </a:r>
            <a:r>
              <a:rPr lang="fa-IR" sz="2400" dirty="0" smtClean="0">
                <a:solidFill>
                  <a:schemeClr val="bg1"/>
                </a:solidFill>
              </a:rPr>
              <a:t>.</a:t>
            </a:r>
            <a:endParaRPr lang="fa-IR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113" y="2941447"/>
            <a:ext cx="78196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</a:rPr>
              <a:t>اندازۀ </a:t>
            </a:r>
            <a:r>
              <a:rPr lang="fa-IR" sz="2400" dirty="0">
                <a:solidFill>
                  <a:schemeClr val="bg1"/>
                </a:solidFill>
              </a:rPr>
              <a:t>زاویۀ محاطی برابر با نصف اندازۀ کمان روبروی آن است.</a:t>
            </a:r>
          </a:p>
        </p:txBody>
      </p:sp>
      <p:sp>
        <p:nvSpPr>
          <p:cNvPr id="7" name="Oval 6"/>
          <p:cNvSpPr/>
          <p:nvPr/>
        </p:nvSpPr>
        <p:spPr>
          <a:xfrm>
            <a:off x="2344726" y="3695935"/>
            <a:ext cx="2305970" cy="2305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004951" y="4848920"/>
            <a:ext cx="488162" cy="10486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6"/>
          </p:cNvCxnSpPr>
          <p:nvPr/>
        </p:nvCxnSpPr>
        <p:spPr>
          <a:xfrm>
            <a:off x="3493113" y="4848920"/>
            <a:ext cx="115758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2340128" y="3695935"/>
            <a:ext cx="2305970" cy="2305970"/>
          </a:xfrm>
          <a:prstGeom prst="arc">
            <a:avLst>
              <a:gd name="adj1" fmla="val 59807"/>
              <a:gd name="adj2" fmla="val 6907440"/>
            </a:avLst>
          </a:prstGeom>
          <a:ln w="28575">
            <a:solidFill>
              <a:schemeClr val="accent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18585" y="4517121"/>
                <a:ext cx="609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585" y="4517121"/>
                <a:ext cx="60930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21515" y="4689614"/>
                <a:ext cx="609300" cy="318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515" y="4689614"/>
                <a:ext cx="609300" cy="318611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39732" y="5933594"/>
                <a:ext cx="609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32" y="5933594"/>
                <a:ext cx="6093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91576" y="4795889"/>
                <a:ext cx="609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576" y="4795889"/>
                <a:ext cx="6093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2499491" y="4286131"/>
            <a:ext cx="2146607" cy="56278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9" idx="2"/>
          </p:cNvCxnSpPr>
          <p:nvPr/>
        </p:nvCxnSpPr>
        <p:spPr>
          <a:xfrm>
            <a:off x="2499491" y="4293265"/>
            <a:ext cx="504089" cy="159955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37230" y="4317066"/>
                <a:ext cx="609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30" y="4317066"/>
                <a:ext cx="609300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444080" y="4807670"/>
            <a:ext cx="103337" cy="10333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573207" y="3695935"/>
            <a:ext cx="2790687" cy="2305970"/>
            <a:chOff x="6573207" y="3695935"/>
            <a:chExt cx="2790687" cy="2305970"/>
          </a:xfrm>
        </p:grpSpPr>
        <p:sp>
          <p:nvSpPr>
            <p:cNvPr id="33" name="Oval 32"/>
            <p:cNvSpPr/>
            <p:nvPr/>
          </p:nvSpPr>
          <p:spPr>
            <a:xfrm>
              <a:off x="6577805" y="3695935"/>
              <a:ext cx="2305970" cy="23059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endCxn id="33" idx="6"/>
            </p:cNvCxnSpPr>
            <p:nvPr/>
          </p:nvCxnSpPr>
          <p:spPr>
            <a:xfrm>
              <a:off x="6573207" y="4848920"/>
              <a:ext cx="231056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>
              <a:off x="6573207" y="3695935"/>
              <a:ext cx="2305970" cy="2305970"/>
            </a:xfrm>
            <a:prstGeom prst="arc">
              <a:avLst>
                <a:gd name="adj1" fmla="val 59807"/>
                <a:gd name="adj2" fmla="val 10800109"/>
              </a:avLst>
            </a:prstGeom>
            <a:ln w="28575">
              <a:solidFill>
                <a:schemeClr val="accent2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339786" y="4535579"/>
                  <a:ext cx="609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9786" y="4535579"/>
                  <a:ext cx="60930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754594" y="4689614"/>
                  <a:ext cx="609300" cy="318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4594" y="4689614"/>
                  <a:ext cx="609300" cy="318611"/>
                </a:xfrm>
                <a:prstGeom prst="rect">
                  <a:avLst/>
                </a:prstGeom>
                <a:blipFill>
                  <a:blip r:embed="rId8"/>
                  <a:stretch>
                    <a:fillRect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415640" y="4832352"/>
                  <a:ext cx="609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640" y="4832352"/>
                  <a:ext cx="609300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>
            <a:xfrm>
              <a:off x="6732570" y="4286131"/>
              <a:ext cx="2146607" cy="5627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33" idx="2"/>
            </p:cNvCxnSpPr>
            <p:nvPr/>
          </p:nvCxnSpPr>
          <p:spPr>
            <a:xfrm flipH="1">
              <a:off x="6577805" y="4293265"/>
              <a:ext cx="154765" cy="55565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670309" y="4317066"/>
                  <a:ext cx="609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309" y="4317066"/>
                  <a:ext cx="60930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>
            <a:xfrm rot="17079412">
              <a:off x="6718720" y="4323423"/>
              <a:ext cx="174464" cy="17446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76822" y="4807669"/>
              <a:ext cx="103337" cy="10333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75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چهار نقطهٔ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dirty="0" smtClean="0"/>
                  <a:t> روی دایره‌ای به قطر ۱۰ چنان قرار دارند که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یک چهارضلعی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fa-IR" dirty="0" smtClean="0"/>
                  <a:t> قطر دایره است.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fa-IR" dirty="0" smtClean="0"/>
                  <a:t> نیمساز زاویهٔ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𝐵𝐴𝐷</m:t>
                    </m:r>
                  </m:oMath>
                </a14:m>
                <a:r>
                  <a:rPr lang="fa-IR" dirty="0" smtClean="0"/>
                  <a:t> و اندازهٔ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fa-IR" dirty="0" smtClean="0"/>
                  <a:t> برابر ۶ باشد، محیط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کدام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95" r="-683" b="-1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۱۳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۷۱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۱۴</m:t>
                      </m:r>
                      <m:r>
                        <a:rPr lang="fa-IR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۱۰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۱۴</m:t>
                      </m:r>
                      <m:r>
                        <a:rPr lang="fa-I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۱۰</m:t>
                      </m:r>
                      <m:rad>
                        <m:radPr>
                          <m:degHide m:val="on"/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۲۴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729257" y="3046532"/>
            <a:ext cx="3109578" cy="2912393"/>
            <a:chOff x="729257" y="3046532"/>
            <a:chExt cx="3109578" cy="2912393"/>
          </a:xfrm>
        </p:grpSpPr>
        <p:sp>
          <p:nvSpPr>
            <p:cNvPr id="10" name="Oval 9"/>
            <p:cNvSpPr/>
            <p:nvPr/>
          </p:nvSpPr>
          <p:spPr>
            <a:xfrm>
              <a:off x="1136192" y="3332862"/>
              <a:ext cx="2305970" cy="23059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2519351" y="3366625"/>
              <a:ext cx="893699" cy="78742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10051" y="4154048"/>
                  <a:ext cx="609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051" y="4154048"/>
                  <a:ext cx="60930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9257" y="4744470"/>
                  <a:ext cx="609300" cy="3186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257" y="4744470"/>
                  <a:ext cx="609300" cy="318611"/>
                </a:xfrm>
                <a:prstGeom prst="rect">
                  <a:avLst/>
                </a:prstGeom>
                <a:blipFill>
                  <a:blip r:embed="rId7"/>
                  <a:stretch>
                    <a:fillRect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87214" y="3046532"/>
                  <a:ext cx="609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7214" y="3046532"/>
                  <a:ext cx="609300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 flipV="1">
              <a:off x="1186759" y="4162425"/>
              <a:ext cx="2216047" cy="68060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86761" y="3366625"/>
              <a:ext cx="1328023" cy="146630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229535" y="3974881"/>
                  <a:ext cx="609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9535" y="3974881"/>
                  <a:ext cx="609300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2235546" y="4444597"/>
              <a:ext cx="103337" cy="10333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186759" y="4843031"/>
              <a:ext cx="1430317" cy="74785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628356" y="4171950"/>
              <a:ext cx="769688" cy="141893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376434" y="5558815"/>
                  <a:ext cx="609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434" y="5558815"/>
                  <a:ext cx="609300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/>
            <p:nvPr/>
          </p:nvCxnSpPr>
          <p:spPr>
            <a:xfrm>
              <a:off x="2514601" y="3367088"/>
              <a:ext cx="109537" cy="2224087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شکل زیر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fa-IR" dirty="0" smtClean="0"/>
                  <a:t> نیمساز زاویهٔ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 smtClean="0"/>
                  <a:t> است. کدام رابطه درست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𝑨𝑫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𝑨𝑫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𝑨𝑬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677" t="13891" r="78654" b="7970"/>
          <a:stretch/>
        </p:blipFill>
        <p:spPr>
          <a:xfrm>
            <a:off x="1079500" y="3557412"/>
            <a:ext cx="2129568" cy="206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486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803" y="1583657"/>
                <a:ext cx="10701007" cy="1303488"/>
              </a:xfrm>
            </p:spPr>
            <p:txBody>
              <a:bodyPr/>
              <a:lstStyle/>
              <a:p>
                <a:r>
                  <a:rPr lang="fa-IR" dirty="0" smtClean="0"/>
                  <a:t>نیمدایره‌ای به قطر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fa-IR" dirty="0" smtClean="0"/>
                  <a:t> و به مرکز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dirty="0" smtClean="0"/>
                  <a:t> داده شده است. دو نقطهٔ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dirty="0" smtClean="0"/>
                  <a:t> بر نیمدایره و نقطهٔ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 smtClean="0"/>
                  <a:t> بر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𝐶𝑁</m:t>
                    </m:r>
                  </m:oMath>
                </a14:m>
                <a:r>
                  <a:rPr lang="fa-IR" dirty="0" smtClean="0"/>
                  <a:t> طوری واقع شده‌اند که هر یک از دو زاویهٔ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𝐶𝐴𝑃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𝐶𝐵𝑃</m:t>
                    </m:r>
                  </m:oMath>
                </a14:m>
                <a:r>
                  <a:rPr lang="fa-IR" dirty="0" smtClean="0"/>
                  <a:t> به اندازهٔ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۱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a-IR" dirty="0" smtClean="0"/>
                  <a:t> است. اگر کمان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fa-IR" dirty="0" smtClean="0"/>
                  <a:t> به اندازهٔ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</a:rPr>
                      <m:t>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a-IR" dirty="0" smtClean="0"/>
                  <a:t> باشد، اندازهٔ کمان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𝐵𝑁</m:t>
                    </m:r>
                  </m:oMath>
                </a14:m>
                <a:r>
                  <a:rPr lang="fa-IR" dirty="0" smtClean="0"/>
                  <a:t> چقدر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803" y="1583657"/>
                <a:ext cx="10701007" cy="1303488"/>
              </a:xfrm>
              <a:blipFill>
                <a:blip r:embed="rId2"/>
                <a:stretch>
                  <a:fillRect l="-1595" r="-683" b="-29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۱۵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۲۰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۳۰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8932" y="4404555"/>
            <a:ext cx="3339443" cy="183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1145491" y="3225693"/>
            <a:ext cx="3384469" cy="3054277"/>
            <a:chOff x="1145491" y="3225693"/>
            <a:chExt cx="3384469" cy="30542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45491" y="3225693"/>
              <a:ext cx="3384469" cy="30542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4" name="Oval 13"/>
            <p:cNvSpPr/>
            <p:nvPr/>
          </p:nvSpPr>
          <p:spPr>
            <a:xfrm>
              <a:off x="1786759" y="3394464"/>
              <a:ext cx="2490951" cy="2490951"/>
            </a:xfrm>
            <a:prstGeom prst="ellipse">
              <a:avLst/>
            </a:prstGeom>
            <a:noFill/>
            <a:ln w="1905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3005" y="3574192"/>
            <a:ext cx="3986639" cy="2987694"/>
            <a:chOff x="5353005" y="3574192"/>
            <a:chExt cx="3986639" cy="2987694"/>
          </a:xfrm>
        </p:grpSpPr>
        <p:grpSp>
          <p:nvGrpSpPr>
            <p:cNvPr id="23" name="Group 22"/>
            <p:cNvGrpSpPr/>
            <p:nvPr/>
          </p:nvGrpSpPr>
          <p:grpSpPr>
            <a:xfrm>
              <a:off x="5353005" y="3574192"/>
              <a:ext cx="3964867" cy="2598162"/>
              <a:chOff x="5353005" y="3574192"/>
              <a:chExt cx="3964867" cy="25981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353005" y="3574192"/>
                    <a:ext cx="33773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𝐴𝐶𝑀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۴۰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𝐴𝐶𝑃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۱۴۰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3005" y="3574192"/>
                    <a:ext cx="3377338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940534" y="4034351"/>
                    <a:ext cx="33773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𝐴𝐵𝑃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۴۰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534" y="4034351"/>
                    <a:ext cx="337733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940534" y="4483019"/>
                    <a:ext cx="33773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۳۰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534" y="4483019"/>
                    <a:ext cx="337733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40534" y="4945680"/>
                    <a:ext cx="33773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𝐶𝐴𝐵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۳۰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534" y="4945680"/>
                    <a:ext cx="337733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940534" y="5381612"/>
                    <a:ext cx="33773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𝑃𝐴𝐵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۲۰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534" y="5381612"/>
                    <a:ext cx="337733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940534" y="5772244"/>
                    <a:ext cx="33773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𝑃𝐶𝐵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۲۰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534" y="5772244"/>
                    <a:ext cx="337733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62306" y="6161776"/>
                  <a:ext cx="337733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𝐵𝑁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a-I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۲۰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2306" y="6161776"/>
                  <a:ext cx="337733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53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    قسمت ۲۲ / دایره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شکل زیر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۰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a-IR" dirty="0" smtClean="0"/>
                  <a:t> آنگاه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 smtClean="0"/>
                  <a:t> چند درجه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۴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۸۰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۹۰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۱۲۰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۱۳۵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651" t="14218" r="48101" b="6885"/>
          <a:stretch/>
        </p:blipFill>
        <p:spPr>
          <a:xfrm>
            <a:off x="1012372" y="3685339"/>
            <a:ext cx="4158342" cy="2645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12" name="Straight Connector 11"/>
          <p:cNvCxnSpPr/>
          <p:nvPr/>
        </p:nvCxnSpPr>
        <p:spPr>
          <a:xfrm flipV="1">
            <a:off x="3265714" y="3951514"/>
            <a:ext cx="0" cy="2379054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339340" y="4579620"/>
            <a:ext cx="926374" cy="1447800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9741</TotalTime>
  <Words>323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زاویهٔ مرکزی و محاطی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364</cp:revision>
  <dcterms:created xsi:type="dcterms:W3CDTF">2023-04-12T10:55:12Z</dcterms:created>
  <dcterms:modified xsi:type="dcterms:W3CDTF">2023-07-18T18:53:47Z</dcterms:modified>
</cp:coreProperties>
</file>