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  <p:sldMasterId id="2147483696" r:id="rId3"/>
    <p:sldMasterId id="2147483721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7" r:id="rId6"/>
    <p:sldId id="288" r:id="rId7"/>
    <p:sldId id="289" r:id="rId8"/>
    <p:sldId id="290" r:id="rId9"/>
    <p:sldId id="291" r:id="rId10"/>
    <p:sldId id="28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274" autoAdjust="0"/>
  </p:normalViewPr>
  <p:slideViewPr>
    <p:cSldViewPr snapToGrid="0">
      <p:cViewPr>
        <p:scale>
          <a:sx n="70" d="100"/>
          <a:sy n="70" d="100"/>
        </p:scale>
        <p:origin x="96" y="8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10/2/2014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10/2/2014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8620" y="4497935"/>
            <a:ext cx="10791155" cy="122164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620" y="5719575"/>
            <a:ext cx="10791155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227" y="1443835"/>
            <a:ext cx="10791153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227" y="2207361"/>
            <a:ext cx="10791153" cy="4123035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</a:defRPr>
            </a:lvl1pPr>
            <a:lvl2pPr algn="l">
              <a:defRPr>
                <a:solidFill>
                  <a:srgbClr val="002060"/>
                </a:solidFill>
              </a:defRPr>
            </a:lvl2pPr>
            <a:lvl3pPr algn="l">
              <a:defRPr>
                <a:solidFill>
                  <a:srgbClr val="002060"/>
                </a:solidFill>
              </a:defRPr>
            </a:lvl3pPr>
            <a:lvl4pPr algn="l">
              <a:defRPr>
                <a:solidFill>
                  <a:srgbClr val="002060"/>
                </a:solidFill>
              </a:defRPr>
            </a:lvl4pPr>
            <a:lvl5pPr algn="l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3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1081" y="527605"/>
            <a:ext cx="8958692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1082" y="1443835"/>
            <a:ext cx="8958692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19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6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3015"/>
            <a:ext cx="109728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5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226" y="1596540"/>
            <a:ext cx="10769193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227" y="2207360"/>
            <a:ext cx="5386917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227" y="2837223"/>
            <a:ext cx="5386917" cy="3035058"/>
          </a:xfrm>
        </p:spPr>
        <p:txBody>
          <a:bodyPr/>
          <a:lstStyle>
            <a:lvl1pPr algn="l">
              <a:defRPr sz="2400">
                <a:solidFill>
                  <a:srgbClr val="002060"/>
                </a:solidFill>
              </a:defRPr>
            </a:lvl1pPr>
            <a:lvl2pPr algn="l">
              <a:defRPr sz="2000">
                <a:solidFill>
                  <a:srgbClr val="002060"/>
                </a:solidFill>
              </a:defRPr>
            </a:lvl2pPr>
            <a:lvl3pPr algn="l">
              <a:defRPr sz="1800">
                <a:solidFill>
                  <a:srgbClr val="002060"/>
                </a:solidFill>
              </a:defRPr>
            </a:lvl3pPr>
            <a:lvl4pPr algn="l">
              <a:defRPr sz="1600">
                <a:solidFill>
                  <a:srgbClr val="002060"/>
                </a:solidFill>
              </a:defRPr>
            </a:lvl4pPr>
            <a:lvl5pPr algn="l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2388" y="2207360"/>
            <a:ext cx="5389033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2388" y="2837223"/>
            <a:ext cx="5389033" cy="3035058"/>
          </a:xfrm>
        </p:spPr>
        <p:txBody>
          <a:bodyPr/>
          <a:lstStyle>
            <a:lvl1pPr algn="l">
              <a:defRPr sz="2400">
                <a:solidFill>
                  <a:srgbClr val="002060"/>
                </a:solidFill>
              </a:defRPr>
            </a:lvl1pPr>
            <a:lvl2pPr algn="l">
              <a:defRPr sz="2000">
                <a:solidFill>
                  <a:srgbClr val="002060"/>
                </a:solidFill>
              </a:defRPr>
            </a:lvl2pPr>
            <a:lvl3pPr algn="l">
              <a:defRPr sz="1800">
                <a:solidFill>
                  <a:srgbClr val="002060"/>
                </a:solidFill>
              </a:defRPr>
            </a:lvl3pPr>
            <a:lvl4pPr algn="l">
              <a:defRPr sz="1600">
                <a:solidFill>
                  <a:srgbClr val="002060"/>
                </a:solidFill>
              </a:defRPr>
            </a:lvl4pPr>
            <a:lvl5pPr algn="l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8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4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9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8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5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9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9440" y="4650641"/>
            <a:ext cx="103632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1160" y="5486096"/>
            <a:ext cx="85344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EAA0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69770"/>
            <a:ext cx="109728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2771"/>
            <a:ext cx="109728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7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261" y="374900"/>
            <a:ext cx="9773119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0261" y="1544098"/>
            <a:ext cx="9773119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272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2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7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620" y="1250465"/>
            <a:ext cx="109728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620" y="2493727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620" y="3123590"/>
            <a:ext cx="5386917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2388" y="2493727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2388" y="3123590"/>
            <a:ext cx="5389033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9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4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3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8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0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6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4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10/2/2014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10/2/2014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1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9247" y="0"/>
            <a:ext cx="9360418" cy="2263258"/>
          </a:xfrm>
        </p:spPr>
        <p:txBody>
          <a:bodyPr/>
          <a:lstStyle/>
          <a:p>
            <a:r>
              <a:rPr lang="fa-IR" dirty="0" smtClean="0">
                <a:cs typeface="2  Titr" panose="00000700000000000000" pitchFamily="2" charset="-78"/>
              </a:rPr>
              <a:t>به نام خدا</a:t>
            </a:r>
            <a:endParaRPr lang="en-US" dirty="0">
              <a:cs typeface="2  Titr" panose="00000700000000000000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81288" y="2866882"/>
            <a:ext cx="6916336" cy="1771600"/>
          </a:xfrm>
        </p:spPr>
        <p:txBody>
          <a:bodyPr/>
          <a:lstStyle/>
          <a:p>
            <a:pPr rtl="1"/>
            <a:r>
              <a:rPr lang="fa-IR" b="1" dirty="0">
                <a:cs typeface="B Kidnap" panose="00000400000000000000" pitchFamily="2" charset="-78"/>
              </a:rPr>
              <a:t>تعاون </a:t>
            </a:r>
            <a:r>
              <a:rPr lang="fa-IR" b="1" dirty="0" smtClean="0">
                <a:cs typeface="B Kidnap" panose="00000400000000000000" pitchFamily="2" charset="-78"/>
              </a:rPr>
              <a:t>(2)</a:t>
            </a:r>
            <a:endParaRPr lang="en-US" dirty="0">
              <a:cs typeface="B Kidnap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r" rtl="1">
              <a:buNone/>
            </a:pPr>
            <a:r>
              <a:rPr lang="fa-IR" sz="2400" dirty="0">
                <a:cs typeface="2  Titr" panose="00000700000000000000" pitchFamily="2" charset="-78"/>
              </a:rPr>
              <a:t>تعاون، تنها به خانه و مدرسه و محلّه، محدود </a:t>
            </a:r>
            <a:r>
              <a:rPr lang="fa-IR" sz="2400" dirty="0" smtClean="0">
                <a:cs typeface="2  Titr" panose="00000700000000000000" pitchFamily="2" charset="-78"/>
              </a:rPr>
              <a:t>نمی شود</a:t>
            </a:r>
            <a:r>
              <a:rPr lang="fa-IR" sz="2400" dirty="0">
                <a:cs typeface="2  Titr" panose="00000700000000000000" pitchFamily="2" charset="-78"/>
              </a:rPr>
              <a:t>. گاهی افراد نیکوکار در سطح جامعه به صورت فردی و </a:t>
            </a:r>
            <a:r>
              <a:rPr lang="fa-IR" sz="2400" dirty="0" smtClean="0">
                <a:cs typeface="2  Titr" panose="00000700000000000000" pitchFamily="2" charset="-78"/>
              </a:rPr>
              <a:t>گاهی به </a:t>
            </a:r>
            <a:r>
              <a:rPr lang="fa-IR" sz="2400" dirty="0">
                <a:cs typeface="2  Titr" panose="00000700000000000000" pitchFamily="2" charset="-78"/>
              </a:rPr>
              <a:t>صورت گروهی به دیگران یاری می رسانند و کمک </a:t>
            </a:r>
            <a:r>
              <a:rPr lang="fa-IR" sz="2400" dirty="0" smtClean="0">
                <a:cs typeface="2  Titr" panose="00000700000000000000" pitchFamily="2" charset="-78"/>
              </a:rPr>
              <a:t>می کنند</a:t>
            </a:r>
            <a:r>
              <a:rPr lang="fa-IR" sz="2400" dirty="0">
                <a:cs typeface="2  Titr" panose="00000700000000000000" pitchFamily="2" charset="-78"/>
              </a:rPr>
              <a:t>. موقعیت های </a:t>
            </a:r>
            <a:r>
              <a:rPr lang="fa-IR" sz="2400" dirty="0" smtClean="0">
                <a:cs typeface="2  Titr" panose="00000700000000000000" pitchFamily="2" charset="-78"/>
              </a:rPr>
              <a:t>زیر </a:t>
            </a:r>
            <a:r>
              <a:rPr lang="fa-IR" sz="2400" dirty="0">
                <a:cs typeface="2  Titr" panose="00000700000000000000" pitchFamily="2" charset="-78"/>
              </a:rPr>
              <a:t>را بخوانید</a:t>
            </a:r>
            <a:r>
              <a:rPr lang="fa-IR" sz="2400" dirty="0" smtClean="0">
                <a:cs typeface="2  Titr" panose="00000700000000000000" pitchFamily="2" charset="-78"/>
              </a:rPr>
              <a:t>.</a:t>
            </a:r>
          </a:p>
          <a:p>
            <a:pPr marL="45720" indent="0" algn="r" rtl="1">
              <a:buNone/>
            </a:pPr>
            <a:r>
              <a:rPr lang="fa-IR" dirty="0" smtClean="0">
                <a:cs typeface="2  Titr" panose="00000700000000000000" pitchFamily="2" charset="-78"/>
                <a:hlinkClick r:id="" action="ppaction://hlinkshowjump?jump=nextslide"/>
              </a:rPr>
              <a:t>موقعیت1:</a:t>
            </a:r>
            <a:endParaRPr lang="fa-IR" dirty="0" smtClean="0">
              <a:cs typeface="2  Titr" panose="00000700000000000000" pitchFamily="2" charset="-78"/>
            </a:endParaRPr>
          </a:p>
          <a:p>
            <a:pPr marL="45720" indent="0" algn="r" rtl="1">
              <a:buNone/>
            </a:pPr>
            <a:r>
              <a:rPr lang="fa-IR" dirty="0" smtClean="0">
                <a:cs typeface="2  Titr" panose="00000700000000000000" pitchFamily="2" charset="-78"/>
                <a:hlinkClick r:id="rId2" action="ppaction://hlinksldjump"/>
              </a:rPr>
              <a:t>موقعیت2:</a:t>
            </a:r>
            <a:endParaRPr lang="fa-IR" dirty="0" smtClean="0">
              <a:cs typeface="2  Titr" panose="00000700000000000000" pitchFamily="2" charset="-78"/>
            </a:endParaRPr>
          </a:p>
          <a:p>
            <a:pPr marL="45720" indent="0" algn="r" rtl="1">
              <a:buNone/>
            </a:pPr>
            <a:r>
              <a:rPr lang="fa-IR" dirty="0" smtClean="0">
                <a:cs typeface="2  Titr" panose="00000700000000000000" pitchFamily="2" charset="-78"/>
                <a:hlinkClick r:id="rId3" action="ppaction://hlinksldjump"/>
              </a:rPr>
              <a:t>موقعیت3:</a:t>
            </a:r>
            <a:endParaRPr lang="fa-IR" dirty="0" smtClean="0">
              <a:cs typeface="2  Titr" panose="00000700000000000000" pitchFamily="2" charset="-78"/>
            </a:endParaRPr>
          </a:p>
          <a:p>
            <a:pPr marL="45720" indent="0" algn="r" rtl="1">
              <a:buNone/>
            </a:pPr>
            <a:r>
              <a:rPr lang="fa-IR" dirty="0" smtClean="0">
                <a:cs typeface="2  Titr" panose="00000700000000000000" pitchFamily="2" charset="-78"/>
                <a:hlinkClick r:id="rId4" action="ppaction://hlinksldjump"/>
              </a:rPr>
              <a:t>موقعیت4:</a:t>
            </a:r>
            <a:endParaRPr lang="fa-IR" dirty="0">
              <a:cs typeface="2  Titr" panose="00000700000000000000" pitchFamily="2" charset="-78"/>
            </a:endParaRPr>
          </a:p>
          <a:p>
            <a:pPr marL="45720" indent="0" algn="r" rtl="1">
              <a:buNone/>
            </a:pPr>
            <a:endParaRPr lang="fa-IR" dirty="0">
              <a:cs typeface="2  Titr" panose="00000700000000000000" pitchFamily="2" charset="-78"/>
            </a:endParaRPr>
          </a:p>
          <a:p>
            <a:pPr marL="45720" indent="0" algn="r" rtl="1">
              <a:buNone/>
            </a:pPr>
            <a:endParaRPr lang="fa-IR" dirty="0" smtClean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4712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cs typeface="B Morvarid" panose="00000400000000000000" pitchFamily="2" charset="-78"/>
              </a:rPr>
              <a:t>موقعیت(1)</a:t>
            </a:r>
            <a:endParaRPr lang="en-US" dirty="0">
              <a:cs typeface="B Morvarid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b="1" dirty="0">
                <a:cs typeface="2  Titr" panose="00000700000000000000" pitchFamily="2" charset="-78"/>
              </a:rPr>
              <a:t>نرگس دانشجوی سال دوم دانشگاه است. او </a:t>
            </a:r>
            <a:r>
              <a:rPr lang="fa-IR" b="1" dirty="0" smtClean="0">
                <a:cs typeface="2  Titr" panose="00000700000000000000" pitchFamily="2" charset="-78"/>
              </a:rPr>
              <a:t>با مسئولان </a:t>
            </a:r>
            <a:r>
              <a:rPr lang="fa-IR" b="1" dirty="0">
                <a:cs typeface="2  Titr" panose="00000700000000000000" pitchFamily="2" charset="-78"/>
              </a:rPr>
              <a:t>یک پرورشگاه که در آن کودکان </a:t>
            </a:r>
            <a:r>
              <a:rPr lang="fa-IR" b="1" dirty="0" smtClean="0">
                <a:cs typeface="2  Titr" panose="00000700000000000000" pitchFamily="2" charset="-78"/>
              </a:rPr>
              <a:t>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b="1" dirty="0" smtClean="0">
                <a:cs typeface="2  Titr" panose="00000700000000000000" pitchFamily="2" charset="-78"/>
              </a:rPr>
              <a:t>بی سرپرست نگهداری می شوند</a:t>
            </a:r>
            <a:r>
              <a:rPr lang="fa-IR" b="1" dirty="0">
                <a:cs typeface="2  Titr" panose="00000700000000000000" pitchFamily="2" charset="-78"/>
              </a:rPr>
              <a:t>، گفت وگو کرده و با هماهنگی آنها هفته </a:t>
            </a:r>
            <a:r>
              <a:rPr lang="fa-IR" b="1" dirty="0" smtClean="0">
                <a:cs typeface="2  Titr" panose="00000700000000000000" pitchFamily="2" charset="-78"/>
              </a:rPr>
              <a:t>ای چند </a:t>
            </a:r>
            <a:r>
              <a:rPr lang="fa-IR" b="1" dirty="0">
                <a:cs typeface="2  Titr" panose="00000700000000000000" pitchFamily="2" charset="-78"/>
              </a:rPr>
              <a:t>ساعت به پرورشگاه می رود و در مراقبت از کودکان </a:t>
            </a:r>
            <a:r>
              <a:rPr lang="fa-IR" b="1" dirty="0" smtClean="0">
                <a:cs typeface="2  Titr" panose="00000700000000000000" pitchFamily="2" charset="-78"/>
              </a:rPr>
              <a:t>وانجام </a:t>
            </a:r>
            <a:r>
              <a:rPr lang="fa-IR" b="1" dirty="0">
                <a:cs typeface="2  Titr" panose="00000700000000000000" pitchFamily="2" charset="-78"/>
              </a:rPr>
              <a:t>فعّالیت های گروهی و مسابقات ورزشی با </a:t>
            </a:r>
            <a:r>
              <a:rPr lang="fa-IR" b="1" dirty="0" smtClean="0">
                <a:cs typeface="2  Titr" panose="00000700000000000000" pitchFamily="2" charset="-78"/>
              </a:rPr>
              <a:t>مددکاران</a:t>
            </a:r>
            <a:r>
              <a:rPr lang="fa-IR" dirty="0">
                <a:cs typeface="2  Titr" panose="00000700000000000000" pitchFamily="2" charset="-78"/>
              </a:rPr>
              <a:t> </a:t>
            </a:r>
            <a:r>
              <a:rPr lang="fa-IR" b="1" dirty="0" smtClean="0">
                <a:cs typeface="2  Titr" panose="00000700000000000000" pitchFamily="2" charset="-78"/>
              </a:rPr>
              <a:t>همکاری </a:t>
            </a:r>
            <a:r>
              <a:rPr lang="fa-IR" b="1" dirty="0">
                <a:cs typeface="2  Titr" panose="00000700000000000000" pitchFamily="2" charset="-78"/>
              </a:rPr>
              <a:t>می کند.</a:t>
            </a:r>
            <a:endParaRPr lang="en-US" dirty="0">
              <a:cs typeface="2  Titr" panose="00000700000000000000" pitchFamily="2" charset="-78"/>
            </a:endParaRPr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1296537" y="5377218"/>
            <a:ext cx="1037230" cy="95317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4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cs typeface="B Kidnap" panose="00000400000000000000" pitchFamily="2" charset="-78"/>
              </a:rPr>
              <a:t>موقیعت(2)</a:t>
            </a:r>
            <a:endParaRPr lang="en-US" dirty="0">
              <a:cs typeface="B Kidnap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lnSpc>
                <a:spcPct val="300000"/>
              </a:lnSpc>
              <a:buNone/>
            </a:pPr>
            <a:r>
              <a:rPr lang="fa-IR" sz="3200" b="1" dirty="0">
                <a:latin typeface="IranNastaliq" panose="02000503000000020003" pitchFamily="2" charset="0"/>
                <a:cs typeface="IranNastaliq" panose="02000503000000020003" pitchFamily="2" charset="0"/>
              </a:rPr>
              <a:t>خانم احسانی و همسرش یک کارگاه تولیدی </a:t>
            </a:r>
            <a:r>
              <a:rPr lang="fa-IR" sz="3200" b="1" dirty="0" smtClean="0">
                <a:latin typeface="IranNastaliq" panose="02000503000000020003" pitchFamily="2" charset="0"/>
                <a:cs typeface="IranNastaliq" panose="02000503000000020003" pitchFamily="2" charset="0"/>
              </a:rPr>
              <a:t>لباس</a:t>
            </a:r>
            <a:r>
              <a:rPr lang="en-US" sz="3200" b="1" dirty="0" smtClean="0">
                <a:latin typeface="IranNastaliq" panose="02000503000000020003" pitchFamily="2" charset="0"/>
                <a:cs typeface="IranNastaliq" panose="02000503000000020003" pitchFamily="2" charset="0"/>
              </a:rPr>
              <a:t> </a:t>
            </a:r>
            <a:r>
              <a:rPr lang="fa-IR" sz="3200" b="1" dirty="0" smtClean="0">
                <a:latin typeface="IranNastaliq" panose="02000503000000020003" pitchFamily="2" charset="0"/>
                <a:cs typeface="IranNastaliq" panose="02000503000000020003" pitchFamily="2" charset="0"/>
              </a:rPr>
              <a:t>دارند</a:t>
            </a:r>
            <a:r>
              <a:rPr lang="fa-IR" sz="3200" b="1" dirty="0">
                <a:latin typeface="IranNastaliq" panose="02000503000000020003" pitchFamily="2" charset="0"/>
                <a:cs typeface="IranNastaliq" panose="02000503000000020003" pitchFamily="2" charset="0"/>
              </a:rPr>
              <a:t>، آنها هر چند ماه یکبار تعدادی از لباس هایی را </a:t>
            </a:r>
            <a:r>
              <a:rPr lang="fa-IR" sz="3200" b="1" dirty="0" smtClean="0">
                <a:latin typeface="IranNastaliq" panose="02000503000000020003" pitchFamily="2" charset="0"/>
                <a:cs typeface="IranNastaliq" panose="02000503000000020003" pitchFamily="2" charset="0"/>
              </a:rPr>
              <a:t>که</a:t>
            </a:r>
            <a:r>
              <a:rPr lang="en-US" sz="3200" b="1" dirty="0" smtClean="0">
                <a:latin typeface="IranNastaliq" panose="02000503000000020003" pitchFamily="2" charset="0"/>
                <a:cs typeface="IranNastaliq" panose="02000503000000020003" pitchFamily="2" charset="0"/>
              </a:rPr>
              <a:t> </a:t>
            </a:r>
            <a:r>
              <a:rPr lang="fa-IR" sz="3200" b="1" dirty="0" smtClean="0">
                <a:latin typeface="IranNastaliq" panose="02000503000000020003" pitchFamily="2" charset="0"/>
                <a:cs typeface="IranNastaliq" panose="02000503000000020003" pitchFamily="2" charset="0"/>
              </a:rPr>
              <a:t>می </a:t>
            </a:r>
            <a:r>
              <a:rPr lang="fa-IR" sz="3200" b="1" dirty="0">
                <a:latin typeface="IranNastaliq" panose="02000503000000020003" pitchFamily="2" charset="0"/>
                <a:cs typeface="IranNastaliq" panose="02000503000000020003" pitchFamily="2" charset="0"/>
              </a:rPr>
              <a:t>دوزند به نیازمندان هدیه می دهند و بخشی از </a:t>
            </a:r>
            <a:r>
              <a:rPr lang="fa-IR" sz="3200" b="1" dirty="0" smtClean="0">
                <a:latin typeface="IranNastaliq" panose="02000503000000020003" pitchFamily="2" charset="0"/>
                <a:cs typeface="IranNastaliq" panose="02000503000000020003" pitchFamily="2" charset="0"/>
              </a:rPr>
              <a:t>درآمد</a:t>
            </a:r>
            <a:r>
              <a:rPr lang="en-US" sz="3200" b="1" dirty="0" smtClean="0">
                <a:latin typeface="IranNastaliq" panose="02000503000000020003" pitchFamily="2" charset="0"/>
                <a:cs typeface="IranNastaliq" panose="02000503000000020003" pitchFamily="2" charset="0"/>
              </a:rPr>
              <a:t> </a:t>
            </a:r>
            <a:r>
              <a:rPr lang="fa-IR" sz="3200" b="1" dirty="0" smtClean="0">
                <a:latin typeface="IranNastaliq" panose="02000503000000020003" pitchFamily="2" charset="0"/>
                <a:cs typeface="IranNastaliq" panose="02000503000000020003" pitchFamily="2" charset="0"/>
              </a:rPr>
              <a:t>خود </a:t>
            </a:r>
            <a:r>
              <a:rPr lang="fa-IR" sz="3200" b="1" dirty="0">
                <a:latin typeface="IranNastaliq" panose="02000503000000020003" pitchFamily="2" charset="0"/>
                <a:cs typeface="IranNastaliq" panose="02000503000000020003" pitchFamily="2" charset="0"/>
              </a:rPr>
              <a:t>را نیز برای افراد بی بضاعت صرف می کنند.</a:t>
            </a:r>
            <a:endParaRPr lang="en-US" sz="3200" dirty="0">
              <a:latin typeface="IranNastaliq" panose="02000503000000020003" pitchFamily="2" charset="0"/>
              <a:cs typeface="IranNastaliq" panose="02000503000000020003" pitchFamily="2" charset="0"/>
            </a:endParaRP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600501" y="5036024"/>
            <a:ext cx="832514" cy="107817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50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078" y="1443004"/>
            <a:ext cx="109728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cs typeface="B Vosta" panose="00000400000000000000" pitchFamily="2" charset="-78"/>
              </a:rPr>
              <a:t>موقعیت(3)</a:t>
            </a:r>
            <a:endParaRPr lang="en-US" sz="4400" dirty="0">
              <a:cs typeface="B Vost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250000"/>
              </a:lnSpc>
              <a:buNone/>
            </a:pPr>
            <a:r>
              <a:rPr lang="fa-IR" b="1" dirty="0">
                <a:cs typeface="B Morvarid" panose="00000400000000000000" pitchFamily="2" charset="-78"/>
              </a:rPr>
              <a:t>پروانه معلم است. او در ایام تابستان که </a:t>
            </a:r>
            <a:r>
              <a:rPr lang="fa-IR" b="1" dirty="0" smtClean="0">
                <a:cs typeface="B Morvarid" panose="00000400000000000000" pitchFamily="2" charset="-78"/>
              </a:rPr>
              <a:t>مدارس تعطیل </a:t>
            </a:r>
            <a:r>
              <a:rPr lang="fa-IR" b="1" dirty="0">
                <a:cs typeface="B Morvarid" panose="00000400000000000000" pitchFamily="2" charset="-78"/>
              </a:rPr>
              <a:t>است هفته ای دو روز به روستای نزدیک </a:t>
            </a:r>
            <a:r>
              <a:rPr lang="fa-IR" b="1" dirty="0" smtClean="0">
                <a:cs typeface="B Morvarid" panose="00000400000000000000" pitchFamily="2" charset="-78"/>
              </a:rPr>
              <a:t>محل زندگیشان </a:t>
            </a:r>
            <a:r>
              <a:rPr lang="fa-IR" b="1" dirty="0">
                <a:cs typeface="B Morvarid" panose="00000400000000000000" pitchFamily="2" charset="-78"/>
              </a:rPr>
              <a:t>می رود و برای بچه ها کلاس تشکیل می دهد </a:t>
            </a:r>
            <a:r>
              <a:rPr lang="fa-IR" b="1" dirty="0" smtClean="0">
                <a:cs typeface="B Morvarid" panose="00000400000000000000" pitchFamily="2" charset="-78"/>
              </a:rPr>
              <a:t>پروانه هم </a:t>
            </a:r>
            <a:r>
              <a:rPr lang="fa-IR" b="1" dirty="0">
                <a:cs typeface="B Morvarid" panose="00000400000000000000" pitchFamily="2" charset="-78"/>
              </a:rPr>
              <a:t>به کودکانی که مشکل و ضعف درسی </a:t>
            </a:r>
            <a:r>
              <a:rPr lang="fa-IR" b="1" dirty="0" smtClean="0">
                <a:cs typeface="B Morvarid" panose="00000400000000000000" pitchFamily="2" charset="-78"/>
              </a:rPr>
              <a:t>دارند آموزش </a:t>
            </a:r>
            <a:r>
              <a:rPr lang="fa-IR" b="1" dirty="0">
                <a:cs typeface="B Morvarid" panose="00000400000000000000" pitchFamily="2" charset="-78"/>
              </a:rPr>
              <a:t>می </a:t>
            </a:r>
            <a:r>
              <a:rPr lang="fa-IR" b="1" dirty="0" smtClean="0">
                <a:cs typeface="B Morvarid" panose="00000400000000000000" pitchFamily="2" charset="-78"/>
              </a:rPr>
              <a:t>دهد و </a:t>
            </a:r>
            <a:r>
              <a:rPr lang="fa-IR" b="1" dirty="0">
                <a:cs typeface="B Morvarid" panose="00000400000000000000" pitchFamily="2" charset="-78"/>
              </a:rPr>
              <a:t>هم به آنها کارهای هنری یاد </a:t>
            </a:r>
            <a:r>
              <a:rPr lang="fa-IR" b="1" dirty="0" smtClean="0">
                <a:cs typeface="B Morvarid" panose="00000400000000000000" pitchFamily="2" charset="-78"/>
              </a:rPr>
              <a:t>می دهد </a:t>
            </a:r>
            <a:r>
              <a:rPr lang="fa-IR" b="1" dirty="0">
                <a:cs typeface="B Morvarid" panose="00000400000000000000" pitchFamily="2" charset="-78"/>
              </a:rPr>
              <a:t>.</a:t>
            </a:r>
            <a:endParaRPr lang="en-US" dirty="0">
              <a:cs typeface="B Morvarid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787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EntezareZohoor E3" panose="00000700000000000000" pitchFamily="2" charset="-78"/>
              </a:rPr>
              <a:t>موقعیت(4)</a:t>
            </a:r>
            <a:endParaRPr lang="en-US" dirty="0">
              <a:cs typeface="EntezareZohoor E3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300000"/>
              </a:lnSpc>
              <a:buNone/>
            </a:pPr>
            <a:r>
              <a:rPr lang="fa-IR" b="1" dirty="0">
                <a:cs typeface="B Morvarid" panose="00000400000000000000" pitchFamily="2" charset="-78"/>
              </a:rPr>
              <a:t>آقای صدیقی، مردی چهل ساله و مهندس </a:t>
            </a:r>
            <a:r>
              <a:rPr lang="fa-IR" b="1" dirty="0" smtClean="0">
                <a:cs typeface="B Morvarid" panose="00000400000000000000" pitchFamily="2" charset="-78"/>
              </a:rPr>
              <a:t>است.او </a:t>
            </a:r>
            <a:r>
              <a:rPr lang="fa-IR" b="1" dirty="0">
                <a:cs typeface="B Morvarid" panose="00000400000000000000" pitchFamily="2" charset="-78"/>
              </a:rPr>
              <a:t>نذر کرده که ماهی یکبار به آسایشگاه معلولان </a:t>
            </a:r>
            <a:r>
              <a:rPr lang="fa-IR" b="1" dirty="0" smtClean="0">
                <a:cs typeface="B Morvarid" panose="00000400000000000000" pitchFamily="2" charset="-78"/>
              </a:rPr>
              <a:t>شهرشانبرود </a:t>
            </a:r>
            <a:r>
              <a:rPr lang="fa-IR" b="1" dirty="0">
                <a:cs typeface="B Morvarid" panose="00000400000000000000" pitchFamily="2" charset="-78"/>
              </a:rPr>
              <a:t>و در حمام کردن افراد معلول به </a:t>
            </a:r>
            <a:r>
              <a:rPr lang="fa-IR" b="1" dirty="0" smtClean="0">
                <a:cs typeface="B Morvarid" panose="00000400000000000000" pitchFamily="2" charset="-78"/>
              </a:rPr>
              <a:t>مدد کاران آسایشگاه، کمک کند.ُُ</a:t>
            </a:r>
            <a:endParaRPr lang="en-US" dirty="0">
              <a:cs typeface="B Morvarid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23487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Have 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Great </a:t>
            </a:r>
            <a:r>
              <a:rPr lang="en-US" dirty="0"/>
              <a:t>Year!</a:t>
            </a:r>
          </a:p>
        </p:txBody>
      </p:sp>
    </p:spTree>
    <p:extLst>
      <p:ext uri="{BB962C8B-B14F-4D97-AF65-F5344CB8AC3E}">
        <p14:creationId xmlns:p14="http://schemas.microsoft.com/office/powerpoint/2010/main" val="278717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00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9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0D0D3A-9AE6-4D0B-B18A-D57038E002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Back to elementary school presentation (widescreen)</Template>
  <TotalTime>0</TotalTime>
  <Words>253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2  Titr</vt:lpstr>
      <vt:lpstr>Arial</vt:lpstr>
      <vt:lpstr>B Kidnap</vt:lpstr>
      <vt:lpstr>B Morvarid</vt:lpstr>
      <vt:lpstr>B Vosta</vt:lpstr>
      <vt:lpstr>Calibri</vt:lpstr>
      <vt:lpstr>Cambria</vt:lpstr>
      <vt:lpstr>EntezareZohoor E3</vt:lpstr>
      <vt:lpstr>IranNastaliq</vt:lpstr>
      <vt:lpstr>Back to School 16x9</vt:lpstr>
      <vt:lpstr>3005</vt:lpstr>
      <vt:lpstr>2910</vt:lpstr>
      <vt:lpstr>به نام خدا</vt:lpstr>
      <vt:lpstr>PowerPoint Presentation</vt:lpstr>
      <vt:lpstr>موقعیت(1)</vt:lpstr>
      <vt:lpstr>موقیعت(2)</vt:lpstr>
      <vt:lpstr>موقعیت(3)</vt:lpstr>
      <vt:lpstr>موقعیت(4)</vt:lpstr>
      <vt:lpstr>Let’s Have a Great Year!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2014-10-02T12:41:26Z</dcterms:created>
  <dcterms:modified xsi:type="dcterms:W3CDTF">2014-10-02T13:12:34Z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TC028952709991</vt:lpwstr>
  </property>
</Properties>
</file>