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85" r:id="rId3"/>
    <p:sldId id="287" r:id="rId4"/>
    <p:sldId id="288" r:id="rId5"/>
    <p:sldId id="289" r:id="rId6"/>
    <p:sldId id="290" r:id="rId7"/>
    <p:sldId id="291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2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24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2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Relationship Id="rId22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43953" y="1085367"/>
            <a:ext cx="85915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05" algn="ctr" rtl="1">
              <a:lnSpc>
                <a:spcPct val="200000"/>
              </a:lnSpc>
            </a:pPr>
            <a:r>
              <a:rPr lang="fa-IR" sz="60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ریاضی پایه هشتم</a:t>
            </a:r>
          </a:p>
          <a:p>
            <a:pPr indent="-1905" algn="ctr" rtl="1">
              <a:lnSpc>
                <a:spcPct val="200000"/>
              </a:lnSpc>
            </a:pPr>
            <a:r>
              <a:rPr lang="fa-IR" sz="48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مبحث : توازی و تعامد</a:t>
            </a:r>
            <a:endParaRPr lang="en-US" sz="480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580390"/>
              </p:ext>
            </p:extLst>
          </p:nvPr>
        </p:nvGraphicFramePr>
        <p:xfrm>
          <a:off x="4394200" y="2362200"/>
          <a:ext cx="9144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914400" imgH="272160" progId="Equation.DSMT4">
                  <p:embed/>
                </p:oleObj>
              </mc:Choice>
              <mc:Fallback>
                <p:oleObj name="Equation" r:id="rId3" imgW="914400" imgH="27216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362200"/>
                        <a:ext cx="914400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84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188259" y="1783976"/>
            <a:ext cx="11716875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اگر خطی مانند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a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دو خط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m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و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n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را قطع کند و روی آن ها زاویه های مساوی بسازد، می گوییم دو خط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m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و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n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موازی هستند، </a:t>
            </a:r>
            <a:endParaRPr kumimoji="0" lang="fa-I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3612776" y="3030071"/>
          <a:ext cx="2358464" cy="1129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5" name="Equation" r:id="rId3" imgW="1435100" imgH="685800" progId="Equation.DSMT4">
                  <p:embed/>
                </p:oleObj>
              </mc:Choice>
              <mc:Fallback>
                <p:oleObj name="Equation" r:id="rId3" imgW="1435100" imgH="685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2776" y="3030071"/>
                        <a:ext cx="2358464" cy="1129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302" name="Straight Arrow Connector 4"/>
          <p:cNvCxnSpPr>
            <a:cxnSpLocks noChangeShapeType="1"/>
          </p:cNvCxnSpPr>
          <p:nvPr/>
        </p:nvCxnSpPr>
        <p:spPr bwMode="auto">
          <a:xfrm>
            <a:off x="820830" y="4331634"/>
            <a:ext cx="187642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55303" name="Straight Arrow Connector 6"/>
          <p:cNvCxnSpPr>
            <a:cxnSpLocks noChangeShapeType="1"/>
          </p:cNvCxnSpPr>
          <p:nvPr/>
        </p:nvCxnSpPr>
        <p:spPr bwMode="auto">
          <a:xfrm flipV="1">
            <a:off x="1207994" y="3925420"/>
            <a:ext cx="1209675" cy="12954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9" name="Straight Arrow Connector 4"/>
          <p:cNvCxnSpPr>
            <a:cxnSpLocks noChangeShapeType="1"/>
          </p:cNvCxnSpPr>
          <p:nvPr/>
        </p:nvCxnSpPr>
        <p:spPr bwMode="auto">
          <a:xfrm>
            <a:off x="820830" y="4878481"/>
            <a:ext cx="187642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12694" y="4084170"/>
          <a:ext cx="2540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Equation" r:id="rId5" imgW="253800" imgH="177480" progId="Equation.DSMT4">
                  <p:embed/>
                </p:oleObj>
              </mc:Choice>
              <mc:Fallback>
                <p:oleObj name="Equation" r:id="rId5" imgW="25380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94" y="4084170"/>
                        <a:ext cx="2540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7359" y="4774453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Equation" r:id="rId7" imgW="177480" imgH="177480" progId="Equation.DSMT4">
                  <p:embed/>
                </p:oleObj>
              </mc:Choice>
              <mc:Fallback>
                <p:oleObj name="Equation" r:id="rId7" imgW="17748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59" y="4774453"/>
                        <a:ext cx="177800" cy="17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496297" y="3799914"/>
          <a:ext cx="1651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Equation" r:id="rId9" imgW="164880" imgH="190440" progId="Equation.DSMT4">
                  <p:embed/>
                </p:oleObj>
              </mc:Choice>
              <mc:Fallback>
                <p:oleObj name="Equation" r:id="rId9" imgW="164880" imgH="1904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6297" y="3799914"/>
                        <a:ext cx="1651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rc 1"/>
          <p:cNvSpPr/>
          <p:nvPr/>
        </p:nvSpPr>
        <p:spPr>
          <a:xfrm>
            <a:off x="2161801" y="4133850"/>
            <a:ext cx="185457" cy="43927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/>
          <p:cNvSpPr/>
          <p:nvPr/>
        </p:nvSpPr>
        <p:spPr>
          <a:xfrm rot="16200000">
            <a:off x="2034895" y="4099370"/>
            <a:ext cx="185457" cy="43927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/>
          <p:cNvSpPr/>
          <p:nvPr/>
        </p:nvSpPr>
        <p:spPr>
          <a:xfrm rot="1560000" flipV="1">
            <a:off x="1826736" y="4168928"/>
            <a:ext cx="337856" cy="22262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/>
          <p:cNvSpPr/>
          <p:nvPr/>
        </p:nvSpPr>
        <p:spPr>
          <a:xfrm rot="-2340000" flipH="1">
            <a:off x="1833962" y="4294709"/>
            <a:ext cx="185457" cy="43927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7162946"/>
              </p:ext>
            </p:extLst>
          </p:nvPr>
        </p:nvGraphicFramePr>
        <p:xfrm>
          <a:off x="1649446" y="4361407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Equation" r:id="rId11" imgW="114120" imgH="215640" progId="Equation.DSMT4">
                  <p:embed/>
                </p:oleObj>
              </mc:Choice>
              <mc:Fallback>
                <p:oleObj name="Equation" r:id="rId11" imgW="1141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49446" y="4361407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155803"/>
              </p:ext>
            </p:extLst>
          </p:nvPr>
        </p:nvGraphicFramePr>
        <p:xfrm>
          <a:off x="1887538" y="3981450"/>
          <a:ext cx="1651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Equation" r:id="rId13" imgW="164880" imgH="228600" progId="Equation.DSMT4">
                  <p:embed/>
                </p:oleObj>
              </mc:Choice>
              <mc:Fallback>
                <p:oleObj name="Equation" r:id="rId13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87538" y="3981450"/>
                        <a:ext cx="1651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598111"/>
              </p:ext>
            </p:extLst>
          </p:nvPr>
        </p:nvGraphicFramePr>
        <p:xfrm>
          <a:off x="2389188" y="4037013"/>
          <a:ext cx="152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Equation" r:id="rId15" imgW="152280" imgH="228600" progId="Equation.DSMT4">
                  <p:embed/>
                </p:oleObj>
              </mc:Choice>
              <mc:Fallback>
                <p:oleObj name="Equation" r:id="rId15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89188" y="4037013"/>
                        <a:ext cx="1524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693565"/>
              </p:ext>
            </p:extLst>
          </p:nvPr>
        </p:nvGraphicFramePr>
        <p:xfrm>
          <a:off x="2073275" y="4389438"/>
          <a:ext cx="152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Equation" r:id="rId17" imgW="152280" imgH="215640" progId="Equation.DSMT4">
                  <p:embed/>
                </p:oleObj>
              </mc:Choice>
              <mc:Fallback>
                <p:oleObj name="Equation" r:id="rId17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073275" y="4389438"/>
                        <a:ext cx="152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752318"/>
              </p:ext>
            </p:extLst>
          </p:nvPr>
        </p:nvGraphicFramePr>
        <p:xfrm>
          <a:off x="1420813" y="4603750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3" name="Equation" r:id="rId19" imgW="164880" imgH="228600" progId="Equation.DSMT4">
                  <p:embed/>
                </p:oleObj>
              </mc:Choice>
              <mc:Fallback>
                <p:oleObj name="Equation" r:id="rId19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420813" y="4603750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028761"/>
              </p:ext>
            </p:extLst>
          </p:nvPr>
        </p:nvGraphicFramePr>
        <p:xfrm>
          <a:off x="1687513" y="4659313"/>
          <a:ext cx="150812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4" name="Equation" r:id="rId21" imgW="177480" imgH="228600" progId="Equation.DSMT4">
                  <p:embed/>
                </p:oleObj>
              </mc:Choice>
              <mc:Fallback>
                <p:oleObj name="Equation" r:id="rId21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687513" y="4659313"/>
                        <a:ext cx="150812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727121"/>
              </p:ext>
            </p:extLst>
          </p:nvPr>
        </p:nvGraphicFramePr>
        <p:xfrm>
          <a:off x="1497013" y="4892675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5" name="Equation" r:id="rId23" imgW="164880" imgH="228600" progId="Equation.DSMT4">
                  <p:embed/>
                </p:oleObj>
              </mc:Choice>
              <mc:Fallback>
                <p:oleObj name="Equation" r:id="rId23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497013" y="4892675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248664"/>
              </p:ext>
            </p:extLst>
          </p:nvPr>
        </p:nvGraphicFramePr>
        <p:xfrm>
          <a:off x="1238250" y="4887770"/>
          <a:ext cx="1285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6" name="Equation" r:id="rId25" imgW="152280" imgH="215640" progId="Equation.DSMT4">
                  <p:embed/>
                </p:oleObj>
              </mc:Choice>
              <mc:Fallback>
                <p:oleObj name="Equation" r:id="rId25" imgW="152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238250" y="4887770"/>
                        <a:ext cx="128588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53429" y="2034099"/>
            <a:ext cx="1669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/>
              <a:t>موازی بودن دو خط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599730" y="2007205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 m</a:t>
            </a:r>
            <a:r>
              <a:rPr lang="fa-IR" b="1" dirty="0" smtClean="0"/>
              <a:t> و </a:t>
            </a:r>
            <a:r>
              <a:rPr lang="en-US" b="1" dirty="0" smtClean="0"/>
              <a:t>n</a:t>
            </a:r>
            <a:r>
              <a:rPr lang="fa-IR" b="1" dirty="0" smtClean="0"/>
              <a:t> را به صورت </a:t>
            </a:r>
            <a:endParaRPr lang="en-US" dirty="0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5" name="Object 1"/>
          <p:cNvGraphicFramePr>
            <a:graphicFrameLocks noChangeAspect="1"/>
          </p:cNvGraphicFramePr>
          <p:nvPr/>
        </p:nvGraphicFramePr>
        <p:xfrm>
          <a:off x="8175812" y="2070847"/>
          <a:ext cx="519953" cy="266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8" name="Equation" r:id="rId3" imgW="406048" imgH="203024" progId="Equation.DSMT4">
                  <p:embed/>
                </p:oleObj>
              </mc:Choice>
              <mc:Fallback>
                <p:oleObj name="Equation" r:id="rId3" imgW="406048" imgH="203024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812" y="2070847"/>
                        <a:ext cx="519953" cy="2661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819395" y="2025135"/>
            <a:ext cx="3467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/>
              <a:t>نشان می دهیم و اگر </a:t>
            </a:r>
            <a:r>
              <a:rPr lang="en-US" b="1" dirty="0" smtClean="0"/>
              <a:t>m</a:t>
            </a:r>
            <a:r>
              <a:rPr lang="fa-IR" b="1" dirty="0" smtClean="0"/>
              <a:t> و </a:t>
            </a:r>
            <a:r>
              <a:rPr lang="en-US" b="1" dirty="0" smtClean="0"/>
              <a:t>n </a:t>
            </a:r>
            <a:r>
              <a:rPr lang="fa-IR" b="1" dirty="0" smtClean="0"/>
              <a:t> موازی نباشند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4692" y="200720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/>
              <a:t>( یا متقاطع باشند) می نویسیم:</a:t>
            </a:r>
            <a:endParaRPr lang="en-US" dirty="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2106706" y="2070847"/>
          <a:ext cx="484094" cy="247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39" name="Equation" r:id="rId5" imgW="406048" imgH="203024" progId="Equation.DSMT4">
                  <p:embed/>
                </p:oleObj>
              </mc:Choice>
              <mc:Fallback>
                <p:oleObj name="Equation" r:id="rId5" imgW="406048" imgH="203024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6706" y="2070847"/>
                        <a:ext cx="484094" cy="247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7983569" y="2626659"/>
            <a:ext cx="39036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در شکل بالا به خط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a</a:t>
            </a:r>
            <a:r>
              <a:rPr kumimoji="0" lang="fa-I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، خط مورب گفته می شود.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395560" y="3746358"/>
            <a:ext cx="2509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/>
              <a:t>مثال: در شکل های زیر دو خط</a:t>
            </a:r>
            <a:endParaRPr lang="en-US" dirty="0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8928847" y="3783105"/>
          <a:ext cx="510988" cy="294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0" name="Equation" r:id="rId7" imgW="393529" imgH="228501" progId="Equation.DSMT4">
                  <p:embed/>
                </p:oleObj>
              </mc:Choice>
              <mc:Fallback>
                <p:oleObj name="Equation" r:id="rId7" imgW="393529" imgH="228501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8847" y="3783105"/>
                        <a:ext cx="510988" cy="294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/>
        </p:nvGraphicFramePr>
        <p:xfrm>
          <a:off x="8373035" y="3774141"/>
          <a:ext cx="510988" cy="294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1" name="Equation" r:id="rId9" imgW="393529" imgH="228501" progId="Equation.DSMT4">
                  <p:embed/>
                </p:oleObj>
              </mc:Choice>
              <mc:Fallback>
                <p:oleObj name="Equation" r:id="rId9" imgW="393529" imgH="228501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3035" y="3774141"/>
                        <a:ext cx="510988" cy="294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7" name="Rectangle 13"/>
          <p:cNvSpPr>
            <a:spLocks noChangeArrowheads="1"/>
          </p:cNvSpPr>
          <p:nvPr/>
        </p:nvSpPr>
        <p:spPr bwMode="auto">
          <a:xfrm>
            <a:off x="6115686" y="3720353"/>
            <a:ext cx="225734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با هم موازی اند و  می نویسیم: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598" name="Object 14"/>
          <p:cNvGraphicFramePr>
            <a:graphicFrameLocks noChangeAspect="1"/>
          </p:cNvGraphicFramePr>
          <p:nvPr/>
        </p:nvGraphicFramePr>
        <p:xfrm>
          <a:off x="7064188" y="4616823"/>
          <a:ext cx="1111620" cy="277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2" name="Equation" r:id="rId11" imgW="914400" imgH="228600" progId="Equation.DSMT4">
                  <p:embed/>
                </p:oleObj>
              </mc:Choice>
              <mc:Fallback>
                <p:oleObj name="Equation" r:id="rId11" imgW="91440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188" y="4616823"/>
                        <a:ext cx="1111620" cy="27790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7600" name="Straight Arrow Connector 23"/>
          <p:cNvCxnSpPr>
            <a:cxnSpLocks noChangeShapeType="1"/>
          </p:cNvCxnSpPr>
          <p:nvPr/>
        </p:nvCxnSpPr>
        <p:spPr bwMode="auto">
          <a:xfrm>
            <a:off x="4394387" y="4558553"/>
            <a:ext cx="151447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7601" name="Straight Arrow Connector 25"/>
          <p:cNvCxnSpPr>
            <a:cxnSpLocks noChangeShapeType="1"/>
          </p:cNvCxnSpPr>
          <p:nvPr/>
        </p:nvCxnSpPr>
        <p:spPr bwMode="auto">
          <a:xfrm>
            <a:off x="4403912" y="4882403"/>
            <a:ext cx="151447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7602" name="Straight Arrow Connector 20"/>
          <p:cNvCxnSpPr>
            <a:cxnSpLocks noChangeShapeType="1"/>
          </p:cNvCxnSpPr>
          <p:nvPr/>
        </p:nvCxnSpPr>
        <p:spPr bwMode="auto">
          <a:xfrm flipV="1">
            <a:off x="1661272" y="4094630"/>
            <a:ext cx="800100" cy="1019175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7603" name="Straight Arrow Connector 22"/>
          <p:cNvCxnSpPr>
            <a:cxnSpLocks noChangeShapeType="1"/>
          </p:cNvCxnSpPr>
          <p:nvPr/>
        </p:nvCxnSpPr>
        <p:spPr bwMode="auto">
          <a:xfrm flipV="1">
            <a:off x="1813672" y="4247030"/>
            <a:ext cx="800100" cy="1019175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sp>
        <p:nvSpPr>
          <p:cNvPr id="67605" name="Rectangle 2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604" name="Object 20"/>
          <p:cNvGraphicFramePr>
            <a:graphicFrameLocks noChangeAspect="1"/>
          </p:cNvGraphicFramePr>
          <p:nvPr/>
        </p:nvGraphicFramePr>
        <p:xfrm>
          <a:off x="2259106" y="3836895"/>
          <a:ext cx="1682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3" name="Equation" r:id="rId13" imgW="165028" imgH="228501" progId="Equation.DSMT4">
                  <p:embed/>
                </p:oleObj>
              </mc:Choice>
              <mc:Fallback>
                <p:oleObj name="Equation" r:id="rId13" imgW="165028" imgH="228501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106" y="3836895"/>
                        <a:ext cx="1682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606" name="Object 22"/>
          <p:cNvGraphicFramePr>
            <a:graphicFrameLocks noChangeAspect="1"/>
          </p:cNvGraphicFramePr>
          <p:nvPr/>
        </p:nvGraphicFramePr>
        <p:xfrm>
          <a:off x="2644586" y="4213411"/>
          <a:ext cx="17462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4" name="Equation" r:id="rId15" imgW="177646" imgH="228402" progId="Equation.DSMT4">
                  <p:embed/>
                </p:oleObj>
              </mc:Choice>
              <mc:Fallback>
                <p:oleObj name="Equation" r:id="rId15" imgW="177646" imgH="228402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586" y="4213411"/>
                        <a:ext cx="17462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09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608" name="Object 24"/>
          <p:cNvGraphicFramePr>
            <a:graphicFrameLocks noChangeAspect="1"/>
          </p:cNvGraphicFramePr>
          <p:nvPr/>
        </p:nvGraphicFramePr>
        <p:xfrm>
          <a:off x="5898776" y="4446494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5" name="Equation" r:id="rId17" imgW="190500" imgH="228600" progId="Equation.DSMT4">
                  <p:embed/>
                </p:oleObj>
              </mc:Choice>
              <mc:Fallback>
                <p:oleObj name="Equation" r:id="rId17" imgW="190500" imgH="2286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8776" y="4446494"/>
                        <a:ext cx="1905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11" name="Rectangle 2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7610" name="Object 26"/>
          <p:cNvGraphicFramePr>
            <a:graphicFrameLocks noChangeAspect="1"/>
          </p:cNvGraphicFramePr>
          <p:nvPr/>
        </p:nvGraphicFramePr>
        <p:xfrm>
          <a:off x="5943600" y="4787153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6" name="Equation" r:id="rId19" imgW="190500" imgH="228600" progId="Equation.DSMT4">
                  <p:embed/>
                </p:oleObj>
              </mc:Choice>
              <mc:Fallback>
                <p:oleObj name="Equation" r:id="rId19" imgW="190500" imgH="2286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787153"/>
                        <a:ext cx="1905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502024" y="1707239"/>
            <a:ext cx="115106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مثال :</a:t>
            </a: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در شکل الف دو خط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a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و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b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موازی اند، زیرا زاویه های تند تشکیل شده برابرند و  شکل ب، دو خط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e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و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f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 موازی نیستند، زیرا زاویه های باز ایجاد شده مساوی نیستند.</a:t>
            </a:r>
            <a:endParaRPr kumimoji="0" lang="fa-I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634" name="Straight Arrow Connector 35"/>
          <p:cNvCxnSpPr>
            <a:cxnSpLocks noChangeShapeType="1"/>
          </p:cNvCxnSpPr>
          <p:nvPr/>
        </p:nvCxnSpPr>
        <p:spPr bwMode="auto">
          <a:xfrm>
            <a:off x="1316691" y="4319308"/>
            <a:ext cx="199072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9635" name="Straight Arrow Connector 37"/>
          <p:cNvCxnSpPr>
            <a:cxnSpLocks noChangeShapeType="1"/>
          </p:cNvCxnSpPr>
          <p:nvPr/>
        </p:nvCxnSpPr>
        <p:spPr bwMode="auto">
          <a:xfrm>
            <a:off x="1345266" y="4928908"/>
            <a:ext cx="1990725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9636" name="Straight Arrow Connector 40"/>
          <p:cNvCxnSpPr>
            <a:cxnSpLocks noChangeShapeType="1"/>
          </p:cNvCxnSpPr>
          <p:nvPr/>
        </p:nvCxnSpPr>
        <p:spPr bwMode="auto">
          <a:xfrm>
            <a:off x="1707216" y="3862108"/>
            <a:ext cx="1276350" cy="1704975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9637" name="Straight Arrow Connector 47"/>
          <p:cNvCxnSpPr>
            <a:cxnSpLocks noChangeShapeType="1"/>
          </p:cNvCxnSpPr>
          <p:nvPr/>
        </p:nvCxnSpPr>
        <p:spPr bwMode="auto">
          <a:xfrm>
            <a:off x="6692152" y="3994897"/>
            <a:ext cx="0" cy="1590675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9638" name="Straight Arrow Connector 48"/>
          <p:cNvCxnSpPr>
            <a:cxnSpLocks noChangeShapeType="1"/>
          </p:cNvCxnSpPr>
          <p:nvPr/>
        </p:nvCxnSpPr>
        <p:spPr bwMode="auto">
          <a:xfrm>
            <a:off x="7101727" y="3994897"/>
            <a:ext cx="0" cy="1590675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69639" name="Straight Arrow Connector 49"/>
          <p:cNvCxnSpPr>
            <a:cxnSpLocks noChangeShapeType="1"/>
          </p:cNvCxnSpPr>
          <p:nvPr/>
        </p:nvCxnSpPr>
        <p:spPr bwMode="auto">
          <a:xfrm>
            <a:off x="6368302" y="4566397"/>
            <a:ext cx="1114425" cy="40005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88838" y="4167467"/>
          <a:ext cx="1651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3" imgW="164880" imgH="190440" progId="Equation.DSMT4">
                  <p:embed/>
                </p:oleObj>
              </mc:Choice>
              <mc:Fallback>
                <p:oleObj name="Equation" r:id="rId3" imgW="164880" imgH="1904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8838" y="4167467"/>
                        <a:ext cx="1651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064558" y="4823385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Equation" r:id="rId5" imgW="177480" imgH="241200" progId="Equation.DSMT4">
                  <p:embed/>
                </p:oleObj>
              </mc:Choice>
              <mc:Fallback>
                <p:oleObj name="Equation" r:id="rId5" imgW="17748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558" y="4823385"/>
                        <a:ext cx="1778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5" name="Text Box 52"/>
          <p:cNvSpPr txBox="1">
            <a:spLocks noChangeArrowheads="1"/>
          </p:cNvSpPr>
          <p:nvPr/>
        </p:nvSpPr>
        <p:spPr bwMode="auto">
          <a:xfrm>
            <a:off x="2872628" y="5651126"/>
            <a:ext cx="552450" cy="400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الف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6" name="Text Box 50"/>
          <p:cNvSpPr txBox="1">
            <a:spLocks noChangeArrowheads="1"/>
          </p:cNvSpPr>
          <p:nvPr/>
        </p:nvSpPr>
        <p:spPr bwMode="auto">
          <a:xfrm>
            <a:off x="6558243" y="5525621"/>
            <a:ext cx="295275" cy="400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f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7" name="Text Box 51"/>
          <p:cNvSpPr txBox="1">
            <a:spLocks noChangeArrowheads="1"/>
          </p:cNvSpPr>
          <p:nvPr/>
        </p:nvSpPr>
        <p:spPr bwMode="auto">
          <a:xfrm>
            <a:off x="7003210" y="5489762"/>
            <a:ext cx="295275" cy="400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9648" name="Text Box 53"/>
          <p:cNvSpPr txBox="1">
            <a:spLocks noChangeArrowheads="1"/>
          </p:cNvSpPr>
          <p:nvPr/>
        </p:nvSpPr>
        <p:spPr bwMode="auto">
          <a:xfrm>
            <a:off x="7515412" y="4826373"/>
            <a:ext cx="552450" cy="4000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a-I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ب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866042"/>
              </p:ext>
            </p:extLst>
          </p:nvPr>
        </p:nvGraphicFramePr>
        <p:xfrm>
          <a:off x="7219950" y="4587875"/>
          <a:ext cx="279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1" name="Equation" r:id="rId7" imgW="330120" imgH="228600" progId="Equation.DSMT4">
                  <p:embed/>
                </p:oleObj>
              </mc:Choice>
              <mc:Fallback>
                <p:oleObj name="Equation" r:id="rId7" imgW="330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19950" y="4587875"/>
                        <a:ext cx="2794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876025"/>
              </p:ext>
            </p:extLst>
          </p:nvPr>
        </p:nvGraphicFramePr>
        <p:xfrm>
          <a:off x="6392573" y="4682545"/>
          <a:ext cx="290512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2" name="Equation" r:id="rId9" imgW="342720" imgH="228600" progId="Equation.DSMT4">
                  <p:embed/>
                </p:oleObj>
              </mc:Choice>
              <mc:Fallback>
                <p:oleObj name="Equation" r:id="rId9" imgW="34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92573" y="4682545"/>
                        <a:ext cx="290512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284270"/>
              </p:ext>
            </p:extLst>
          </p:nvPr>
        </p:nvGraphicFramePr>
        <p:xfrm>
          <a:off x="1681163" y="4089400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3" name="Equation" r:id="rId11" imgW="253800" imgH="228600" progId="Equation.DSMT4">
                  <p:embed/>
                </p:oleObj>
              </mc:Choice>
              <mc:Fallback>
                <p:oleObj name="Equation" r:id="rId11" imgW="253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81163" y="4089400"/>
                        <a:ext cx="2159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046063"/>
              </p:ext>
            </p:extLst>
          </p:nvPr>
        </p:nvGraphicFramePr>
        <p:xfrm>
          <a:off x="2705846" y="4936548"/>
          <a:ext cx="2159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4" name="Equation" r:id="rId13" imgW="253800" imgH="228600" progId="Equation.DSMT4">
                  <p:embed/>
                </p:oleObj>
              </mc:Choice>
              <mc:Fallback>
                <p:oleObj name="Equation" r:id="rId13" imgW="253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05846" y="4936548"/>
                        <a:ext cx="2159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ChangeArrowheads="1"/>
          </p:cNvSpPr>
          <p:nvPr/>
        </p:nvSpPr>
        <p:spPr bwMode="auto">
          <a:xfrm>
            <a:off x="224119" y="1713603"/>
            <a:ext cx="1177065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اگر به جای دو خط موازی، سه یا چهار یا چند خط موازی باشند و خط موربی آن ها را قطع کند باز هم زاویه های تند تشکیل شده با هم و زاویه های باز به وجود آمده با هم مساوی اند و همین طور هر زاویه یتند و باز مکمل هستند.</a:t>
            </a: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36092" y="4122874"/>
            <a:ext cx="3238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مثال: در شکل مقابل خط های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7646894" y="4222377"/>
          <a:ext cx="1165412" cy="34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1" name="Equation" r:id="rId3" imgW="774364" imgH="228501" progId="Equation.DSMT4">
                  <p:embed/>
                </p:oleObj>
              </mc:Choice>
              <mc:Fallback>
                <p:oleObj name="Equation" r:id="rId3" imgW="774364" imgH="228501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6894" y="4222377"/>
                        <a:ext cx="1165412" cy="34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864660" y="4114799"/>
            <a:ext cx="594746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موازی اند، زیرا زاویه های تند ایجاد شده همگی برابرند.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709" name="Straight Arrow Connector 31"/>
          <p:cNvCxnSpPr>
            <a:cxnSpLocks noChangeShapeType="1"/>
          </p:cNvCxnSpPr>
          <p:nvPr/>
        </p:nvCxnSpPr>
        <p:spPr bwMode="auto">
          <a:xfrm>
            <a:off x="691964" y="5531784"/>
            <a:ext cx="2819400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2710" name="Straight Arrow Connector 43"/>
          <p:cNvCxnSpPr>
            <a:cxnSpLocks noChangeShapeType="1"/>
          </p:cNvCxnSpPr>
          <p:nvPr/>
        </p:nvCxnSpPr>
        <p:spPr bwMode="auto">
          <a:xfrm flipH="1">
            <a:off x="818964" y="4845984"/>
            <a:ext cx="1016000" cy="13335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2711" name="Straight Arrow Connector 58"/>
          <p:cNvCxnSpPr>
            <a:cxnSpLocks noChangeShapeType="1"/>
          </p:cNvCxnSpPr>
          <p:nvPr/>
        </p:nvCxnSpPr>
        <p:spPr bwMode="auto">
          <a:xfrm flipH="1">
            <a:off x="1206314" y="4998384"/>
            <a:ext cx="1016000" cy="13335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2712" name="Straight Arrow Connector 59"/>
          <p:cNvCxnSpPr>
            <a:cxnSpLocks noChangeShapeType="1"/>
          </p:cNvCxnSpPr>
          <p:nvPr/>
        </p:nvCxnSpPr>
        <p:spPr bwMode="auto">
          <a:xfrm flipH="1">
            <a:off x="1682564" y="5074584"/>
            <a:ext cx="1016000" cy="13335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2713" name="Straight Arrow Connector 60"/>
          <p:cNvCxnSpPr>
            <a:cxnSpLocks noChangeShapeType="1"/>
          </p:cNvCxnSpPr>
          <p:nvPr/>
        </p:nvCxnSpPr>
        <p:spPr bwMode="auto">
          <a:xfrm flipH="1">
            <a:off x="2158814" y="5103159"/>
            <a:ext cx="1016000" cy="13335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16430" y="6194612"/>
          <a:ext cx="168153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2" name="Equation" r:id="rId5" imgW="228600" imgH="330120" progId="Equation.DSMT4">
                  <p:embed/>
                </p:oleObj>
              </mc:Choice>
              <mc:Fallback>
                <p:oleObj name="Equation" r:id="rId5" imgW="228600" imgH="3301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0" y="6194612"/>
                        <a:ext cx="168153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5" name="Object 11"/>
          <p:cNvGraphicFramePr>
            <a:graphicFrameLocks noChangeAspect="1"/>
          </p:cNvGraphicFramePr>
          <p:nvPr/>
        </p:nvGraphicFramePr>
        <p:xfrm>
          <a:off x="1043081" y="6213101"/>
          <a:ext cx="1968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3" name="Equation" r:id="rId7" imgW="266400" imgH="330120" progId="Equation.DSMT4">
                  <p:embed/>
                </p:oleObj>
              </mc:Choice>
              <mc:Fallback>
                <p:oleObj name="Equation" r:id="rId7" imgW="266400" imgH="33012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081" y="6213101"/>
                        <a:ext cx="196850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6" name="Object 12"/>
          <p:cNvGraphicFramePr>
            <a:graphicFrameLocks noChangeAspect="1"/>
          </p:cNvGraphicFramePr>
          <p:nvPr/>
        </p:nvGraphicFramePr>
        <p:xfrm>
          <a:off x="1469278" y="6303870"/>
          <a:ext cx="206375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4" name="Equation" r:id="rId9" imgW="279360" imgH="330120" progId="Equation.DSMT4">
                  <p:embed/>
                </p:oleObj>
              </mc:Choice>
              <mc:Fallback>
                <p:oleObj name="Equation" r:id="rId9" imgW="279360" imgH="33012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9278" y="6303870"/>
                        <a:ext cx="206375" cy="242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7" name="Object 13"/>
          <p:cNvGraphicFramePr>
            <a:graphicFrameLocks noChangeAspect="1"/>
          </p:cNvGraphicFramePr>
          <p:nvPr/>
        </p:nvGraphicFramePr>
        <p:xfrm>
          <a:off x="1959629" y="6425453"/>
          <a:ext cx="1968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5" name="Equation" r:id="rId11" imgW="266400" imgH="342720" progId="Equation.DSMT4">
                  <p:embed/>
                </p:oleObj>
              </mc:Choice>
              <mc:Fallback>
                <p:oleObj name="Equation" r:id="rId11" imgW="266400" imgH="34272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9629" y="6425453"/>
                        <a:ext cx="19685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923252"/>
              </p:ext>
            </p:extLst>
          </p:nvPr>
        </p:nvGraphicFramePr>
        <p:xfrm>
          <a:off x="1498600" y="5272088"/>
          <a:ext cx="2047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6" name="Equation" r:id="rId13" imgW="241200" imgH="215640" progId="Equation.DSMT4">
                  <p:embed/>
                </p:oleObj>
              </mc:Choice>
              <mc:Fallback>
                <p:oleObj name="Equation" r:id="rId13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98600" y="5272088"/>
                        <a:ext cx="204788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rc 1"/>
          <p:cNvSpPr/>
          <p:nvPr/>
        </p:nvSpPr>
        <p:spPr>
          <a:xfrm>
            <a:off x="1400003" y="5380038"/>
            <a:ext cx="45719" cy="28509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538097"/>
              </p:ext>
            </p:extLst>
          </p:nvPr>
        </p:nvGraphicFramePr>
        <p:xfrm>
          <a:off x="2025076" y="5258228"/>
          <a:ext cx="2047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7" name="Equation" r:id="rId15" imgW="241200" imgH="215640" progId="Equation.DSMT4">
                  <p:embed/>
                </p:oleObj>
              </mc:Choice>
              <mc:Fallback>
                <p:oleObj name="Equation" r:id="rId15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025076" y="5258228"/>
                        <a:ext cx="204788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rc 18"/>
          <p:cNvSpPr/>
          <p:nvPr/>
        </p:nvSpPr>
        <p:spPr>
          <a:xfrm>
            <a:off x="1926479" y="5366178"/>
            <a:ext cx="45719" cy="28509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926782"/>
              </p:ext>
            </p:extLst>
          </p:nvPr>
        </p:nvGraphicFramePr>
        <p:xfrm>
          <a:off x="2551167" y="5272088"/>
          <a:ext cx="2047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8" name="Equation" r:id="rId16" imgW="241200" imgH="215640" progId="Equation.DSMT4">
                  <p:embed/>
                </p:oleObj>
              </mc:Choice>
              <mc:Fallback>
                <p:oleObj name="Equation" r:id="rId16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51167" y="5272088"/>
                        <a:ext cx="204788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rc 20"/>
          <p:cNvSpPr/>
          <p:nvPr/>
        </p:nvSpPr>
        <p:spPr>
          <a:xfrm>
            <a:off x="2452570" y="5380038"/>
            <a:ext cx="45719" cy="28509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719399"/>
              </p:ext>
            </p:extLst>
          </p:nvPr>
        </p:nvGraphicFramePr>
        <p:xfrm>
          <a:off x="3036507" y="5272088"/>
          <a:ext cx="204788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9" name="Equation" r:id="rId17" imgW="241200" imgH="215640" progId="Equation.DSMT4">
                  <p:embed/>
                </p:oleObj>
              </mc:Choice>
              <mc:Fallback>
                <p:oleObj name="Equation" r:id="rId17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36507" y="5272088"/>
                        <a:ext cx="204788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rc 22"/>
          <p:cNvSpPr/>
          <p:nvPr/>
        </p:nvSpPr>
        <p:spPr>
          <a:xfrm>
            <a:off x="2937910" y="5380038"/>
            <a:ext cx="45719" cy="28509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21756" y="1805678"/>
            <a:ext cx="4870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مثال: در شکل مقابل مقدار                را بیابید.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12221" y="1833827"/>
            <a:ext cx="9156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cs typeface="B Nazanin" pitchFamily="2" charset="-78"/>
              </a:rPr>
              <a:t>x</a:t>
            </a:r>
            <a:r>
              <a:rPr lang="fa-IR" b="1" dirty="0" smtClean="0">
                <a:cs typeface="B Nazanin" pitchFamily="2" charset="-78"/>
              </a:rPr>
              <a:t> و </a:t>
            </a:r>
            <a:r>
              <a:rPr lang="en-US" b="1" dirty="0" smtClean="0">
                <a:cs typeface="B Nazanin" pitchFamily="2" charset="-78"/>
              </a:rPr>
              <a:t>y</a:t>
            </a:r>
            <a:r>
              <a:rPr lang="fa-IR" b="1" dirty="0" smtClean="0">
                <a:cs typeface="B Nazanin" pitchFamily="2" charset="-78"/>
              </a:rPr>
              <a:t> و </a:t>
            </a:r>
            <a:r>
              <a:rPr lang="en-US" b="1" dirty="0" smtClean="0">
                <a:cs typeface="B Nazanin" pitchFamily="2" charset="-78"/>
              </a:rPr>
              <a:t>z</a:t>
            </a:r>
            <a:r>
              <a:rPr lang="fa-IR" b="1" dirty="0" smtClean="0">
                <a:cs typeface="B Nazanin" pitchFamily="2" charset="-78"/>
              </a:rPr>
              <a:t> </a:t>
            </a:r>
            <a:endParaRPr lang="en-US" dirty="0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6117336" y="1901952"/>
          <a:ext cx="1289304" cy="339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Equation" r:id="rId3" imgW="952087" imgH="253890" progId="Equation.DSMT4">
                  <p:embed/>
                </p:oleObj>
              </mc:Choice>
              <mc:Fallback>
                <p:oleObj name="Equation" r:id="rId3" imgW="952087" imgH="25389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7336" y="1901952"/>
                        <a:ext cx="1289304" cy="3395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0484481" y="2679558"/>
            <a:ext cx="1707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پاسخ: چون سه خط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9583270" y="2707342"/>
          <a:ext cx="932329" cy="31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1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3270" y="2707342"/>
                        <a:ext cx="932329" cy="3107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441298" y="2642969"/>
            <a:ext cx="81419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B Nazanin" pitchFamily="2" charset="-78"/>
              </a:rPr>
              <a:t>موازی هستند، پس همه ی زاویه های تند با هم و  همه ی زاویه های باز با هم مساوی هستند، 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340808" y="3333981"/>
            <a:ext cx="639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Times New Roman" pitchFamily="18" charset="0"/>
                <a:cs typeface="B Nazanin" pitchFamily="2" charset="-78"/>
              </a:rPr>
              <a:t>پس: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7996518" y="3424516"/>
          <a:ext cx="3406588" cy="37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2" name="Equation" r:id="rId7" imgW="2082800" imgH="228600" progId="Equation.DSMT4">
                  <p:embed/>
                </p:oleObj>
              </mc:Choice>
              <mc:Fallback>
                <p:oleObj name="Equation" r:id="rId7" imgW="20828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6518" y="3424516"/>
                        <a:ext cx="3406588" cy="374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1688" name="Straight Arrow Connector 66"/>
          <p:cNvCxnSpPr>
            <a:cxnSpLocks noChangeShapeType="1"/>
          </p:cNvCxnSpPr>
          <p:nvPr/>
        </p:nvCxnSpPr>
        <p:spPr bwMode="auto">
          <a:xfrm>
            <a:off x="688601" y="3598769"/>
            <a:ext cx="1924050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1689" name="Straight Arrow Connector 67"/>
          <p:cNvCxnSpPr>
            <a:cxnSpLocks noChangeShapeType="1"/>
          </p:cNvCxnSpPr>
          <p:nvPr/>
        </p:nvCxnSpPr>
        <p:spPr bwMode="auto">
          <a:xfrm>
            <a:off x="694951" y="4132169"/>
            <a:ext cx="1924050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1690" name="Straight Arrow Connector 68"/>
          <p:cNvCxnSpPr>
            <a:cxnSpLocks noChangeShapeType="1"/>
          </p:cNvCxnSpPr>
          <p:nvPr/>
        </p:nvCxnSpPr>
        <p:spPr bwMode="auto">
          <a:xfrm>
            <a:off x="698126" y="4636994"/>
            <a:ext cx="1924050" cy="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71691" name="Straight Arrow Connector 69"/>
          <p:cNvCxnSpPr>
            <a:cxnSpLocks noChangeShapeType="1"/>
          </p:cNvCxnSpPr>
          <p:nvPr/>
        </p:nvCxnSpPr>
        <p:spPr bwMode="auto">
          <a:xfrm>
            <a:off x="1031501" y="3274919"/>
            <a:ext cx="1190625" cy="1905000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6485187"/>
              </p:ext>
            </p:extLst>
          </p:nvPr>
        </p:nvGraphicFramePr>
        <p:xfrm>
          <a:off x="1952481" y="4432174"/>
          <a:ext cx="1397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3" name="Equation" r:id="rId9" imgW="164880" imgH="177480" progId="Equation.DSMT4">
                  <p:embed/>
                </p:oleObj>
              </mc:Choice>
              <mc:Fallback>
                <p:oleObj name="Equation" r:id="rId9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52481" y="4432174"/>
                        <a:ext cx="1397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997419"/>
              </p:ext>
            </p:extLst>
          </p:nvPr>
        </p:nvGraphicFramePr>
        <p:xfrm>
          <a:off x="1408403" y="4178158"/>
          <a:ext cx="150812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4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08403" y="4178158"/>
                        <a:ext cx="150812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224652"/>
              </p:ext>
            </p:extLst>
          </p:nvPr>
        </p:nvGraphicFramePr>
        <p:xfrm>
          <a:off x="1259178" y="3923003"/>
          <a:ext cx="149225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5" name="Equation" r:id="rId13" imgW="177480" imgH="177480" progId="Equation.DSMT4">
                  <p:embed/>
                </p:oleObj>
              </mc:Choice>
              <mc:Fallback>
                <p:oleObj name="Equation" r:id="rId13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59178" y="3923003"/>
                        <a:ext cx="149225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9795891"/>
              </p:ext>
            </p:extLst>
          </p:nvPr>
        </p:nvGraphicFramePr>
        <p:xfrm>
          <a:off x="1259178" y="3354486"/>
          <a:ext cx="3206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6" name="Equation" r:id="rId15" imgW="380880" imgH="228600" progId="Equation.DSMT4">
                  <p:embed/>
                </p:oleObj>
              </mc:Choice>
              <mc:Fallback>
                <p:oleObj name="Equation" r:id="rId15" imgW="380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59178" y="3354486"/>
                        <a:ext cx="320675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42877"/>
              </p:ext>
            </p:extLst>
          </p:nvPr>
        </p:nvGraphicFramePr>
        <p:xfrm>
          <a:off x="396156" y="3333981"/>
          <a:ext cx="2444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7" name="Equation" r:id="rId17" imgW="291960" imgH="330120" progId="Equation.DSMT4">
                  <p:embed/>
                </p:oleObj>
              </mc:Choice>
              <mc:Fallback>
                <p:oleObj name="Equation" r:id="rId17" imgW="2919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96156" y="3333981"/>
                        <a:ext cx="244475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901653"/>
              </p:ext>
            </p:extLst>
          </p:nvPr>
        </p:nvGraphicFramePr>
        <p:xfrm>
          <a:off x="393700" y="3897313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8" name="Equation" r:id="rId19" imgW="317160" imgH="330120" progId="Equation.DSMT4">
                  <p:embed/>
                </p:oleObj>
              </mc:Choice>
              <mc:Fallback>
                <p:oleObj name="Equation" r:id="rId19" imgW="3171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93700" y="3897313"/>
                        <a:ext cx="266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050558"/>
              </p:ext>
            </p:extLst>
          </p:nvPr>
        </p:nvGraphicFramePr>
        <p:xfrm>
          <a:off x="395288" y="4432300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9" name="Equation" r:id="rId21" imgW="317160" imgH="330120" progId="Equation.DSMT4">
                  <p:embed/>
                </p:oleObj>
              </mc:Choice>
              <mc:Fallback>
                <p:oleObj name="Equation" r:id="rId21" imgW="31716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95288" y="4432300"/>
                        <a:ext cx="266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74750" y="1980311"/>
            <a:ext cx="2879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مثال: در شکل مقابل زاویه</a:t>
            </a:r>
            <a:endParaRPr lang="en-US" sz="2400" dirty="0">
              <a:cs typeface="B Nazanin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05938" y="1971345"/>
            <a:ext cx="2008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itchFamily="2" charset="-78"/>
              </a:rPr>
              <a:t>چند درجه است؟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8859280" y="2016170"/>
            <a:ext cx="3722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cs typeface="B Nazanin" pitchFamily="2" charset="-78"/>
              </a:rPr>
              <a:t>m</a:t>
            </a:r>
            <a:endParaRPr lang="en-US" dirty="0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0657" name="Object 1"/>
          <p:cNvGraphicFramePr>
            <a:graphicFrameLocks noChangeAspect="1"/>
          </p:cNvGraphicFramePr>
          <p:nvPr/>
        </p:nvGraphicFramePr>
        <p:xfrm>
          <a:off x="6347012" y="1981200"/>
          <a:ext cx="717176" cy="375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Equation" r:id="rId3" imgW="482391" imgH="253890" progId="Equation.DSMT4">
                  <p:embed/>
                </p:oleObj>
              </mc:Choice>
              <mc:Fallback>
                <p:oleObj name="Equation" r:id="rId3" imgW="482391" imgH="25389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7012" y="1981200"/>
                        <a:ext cx="717176" cy="375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3569507" y="3244334"/>
            <a:ext cx="5052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b="1" dirty="0" smtClean="0"/>
              <a:t>پاسخ: از نقطه ی </a:t>
            </a:r>
            <a:r>
              <a:rPr lang="en-US" b="1" dirty="0" smtClean="0"/>
              <a:t>m</a:t>
            </a:r>
            <a:r>
              <a:rPr lang="fa-IR" b="1" dirty="0" smtClean="0"/>
              <a:t> خطی موازی </a:t>
            </a:r>
            <a:r>
              <a:rPr lang="en-US" b="1" dirty="0" smtClean="0"/>
              <a:t>a</a:t>
            </a:r>
            <a:r>
              <a:rPr lang="fa-IR" b="1" dirty="0" smtClean="0"/>
              <a:t> و </a:t>
            </a:r>
            <a:r>
              <a:rPr lang="en-US" b="1" dirty="0" smtClean="0"/>
              <a:t>b</a:t>
            </a:r>
            <a:r>
              <a:rPr lang="fa-IR" b="1" dirty="0" smtClean="0"/>
              <a:t> رسم می کنیم و داریم: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6682" y="1803042"/>
            <a:ext cx="6967470" cy="3000778"/>
          </a:xfrm>
          <a:prstGeom prst="roundRect">
            <a:avLst/>
          </a:prstGeom>
          <a:ln w="57150">
            <a:solidFill>
              <a:srgbClr val="C00000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27301" y="2511380"/>
            <a:ext cx="3284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9600" dirty="0" smtClean="0">
                <a:cs typeface="B Titr" panose="00000700000000000000" pitchFamily="2" charset="-78"/>
              </a:rPr>
              <a:t>پایان</a:t>
            </a:r>
            <a:endParaRPr lang="en-US" sz="9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3078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288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RayanGostar</cp:lastModifiedBy>
  <cp:revision>92</cp:revision>
  <dcterms:created xsi:type="dcterms:W3CDTF">2015-07-06T05:06:21Z</dcterms:created>
  <dcterms:modified xsi:type="dcterms:W3CDTF">2016-02-23T12:11:29Z</dcterms:modified>
</cp:coreProperties>
</file>