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14" r:id="rId27"/>
    <p:sldId id="315" r:id="rId28"/>
    <p:sldId id="316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1" r:id="rId47"/>
    <p:sldId id="350" r:id="rId48"/>
    <p:sldId id="352" r:id="rId49"/>
    <p:sldId id="353" r:id="rId50"/>
    <p:sldId id="354" r:id="rId51"/>
    <p:sldId id="355" r:id="rId52"/>
    <p:sldId id="265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6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3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7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3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2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8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4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E2A4E-3265-48B6-A12E-377F737C077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0B100-984A-4625-8783-5AF100E4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3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4665" y="578223"/>
            <a:ext cx="767710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8000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cs typeface="B Nazanin" panose="00000400000000000000" pitchFamily="2" charset="-78"/>
              </a:rPr>
              <a:t>تاریخ سال چهارم انسانی</a:t>
            </a:r>
          </a:p>
          <a:p>
            <a:pPr algn="ctr">
              <a:lnSpc>
                <a:spcPct val="150000"/>
              </a:lnSpc>
            </a:pPr>
            <a:r>
              <a:rPr lang="fa-IR" sz="8000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cs typeface="B Nazanin" panose="00000400000000000000" pitchFamily="2" charset="-78"/>
              </a:rPr>
              <a:t>ادبیات و تاریخ</a:t>
            </a:r>
          </a:p>
          <a:p>
            <a:pPr algn="ctr"/>
            <a:endParaRPr lang="fa-IR" sz="8000" dirty="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15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081" y="2744502"/>
            <a:ext cx="113762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سیاست نامه ها اگرچه روش کشورداری است و تاریخی نیست ولی محتوای آن برای تاریخ نویسی مهم است.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در این کتاب ها برخی خبرهای تاریخی معتبر نیست اما برای آگاهی از اندیشه های سیاسی و روش کشورداری می توان استفاده کرد.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نویسندگان این آداب برای تاثیر بیشتر و دلنشینی مطالب از حکایات شیرین و لطیف استفاده می کردند. مثال: کتاب سیرالملوک یا سیاست نامه ی خواجه نظام الملک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جنبه های اهمیت آداب الملوک یا سیاست نامه</a:t>
            </a:r>
          </a:p>
        </p:txBody>
      </p:sp>
    </p:spTree>
    <p:extLst>
      <p:ext uri="{BB962C8B-B14F-4D97-AF65-F5344CB8AC3E}">
        <p14:creationId xmlns:p14="http://schemas.microsoft.com/office/powerpoint/2010/main" val="380382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623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اندرزنامه آداب الملوک است با متنی ادبی نه تاریخی. </a:t>
            </a:r>
          </a:p>
          <a:p>
            <a:pPr algn="r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ویژگی های اندرزنامه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اندرزنامه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85937" y="3572305"/>
            <a:ext cx="66050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توضیح روش و اخلاق کشورداری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شرح اخلاق فردی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بیانی ادبی</a:t>
            </a:r>
          </a:p>
        </p:txBody>
      </p:sp>
      <p:sp>
        <p:nvSpPr>
          <p:cNvPr id="5" name="Right Brace 4"/>
          <p:cNvSpPr/>
          <p:nvPr/>
        </p:nvSpPr>
        <p:spPr>
          <a:xfrm>
            <a:off x="8390965" y="3814761"/>
            <a:ext cx="295835" cy="15464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7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بهترین اندرزنامه، « قابوسنامه » اثر عنصرالمعالی کیکاووس بن اسکندر است.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نکته کلیدی </a:t>
            </a:r>
          </a:p>
        </p:txBody>
      </p:sp>
    </p:spTree>
    <p:extLst>
      <p:ext uri="{BB962C8B-B14F-4D97-AF65-F5344CB8AC3E}">
        <p14:creationId xmlns:p14="http://schemas.microsoft.com/office/powerpoint/2010/main" val="222744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57447" y="3213801"/>
            <a:ext cx="25297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اخبار تاریخی در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دیوان شعر شاعران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تاریخ در آینه ی ادبیات</a:t>
            </a:r>
          </a:p>
        </p:txBody>
      </p:sp>
      <p:sp>
        <p:nvSpPr>
          <p:cNvPr id="6" name="Right Brace 5"/>
          <p:cNvSpPr/>
          <p:nvPr/>
        </p:nvSpPr>
        <p:spPr>
          <a:xfrm>
            <a:off x="8915400" y="2276589"/>
            <a:ext cx="484094" cy="34962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987553" y="2583023"/>
            <a:ext cx="95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غزل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97638" y="4910568"/>
            <a:ext cx="10892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قصیده</a:t>
            </a:r>
          </a:p>
        </p:txBody>
      </p:sp>
      <p:sp>
        <p:nvSpPr>
          <p:cNvPr id="9" name="Right Brace 8"/>
          <p:cNvSpPr/>
          <p:nvPr/>
        </p:nvSpPr>
        <p:spPr>
          <a:xfrm>
            <a:off x="7913594" y="1865613"/>
            <a:ext cx="255494" cy="23141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5748" y="1822382"/>
            <a:ext cx="76648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در بیشتر دوره های شعر فارسی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برای بیان احساسات شاعر و کاملا شخصی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در دوره هایی مفاهیم اساسی و اجتماعی را بیان می کند.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غزل های حافظ معرف اوضاع اجتماعی و فرهنگی شیراز در دوران آل اینجو و آل مظفر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نمونه های دیگر 	    غزل های مشروطه 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7890061" y="4321337"/>
            <a:ext cx="248771" cy="21486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862918" y="3970918"/>
            <a:ext cx="6185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46812" y="4329640"/>
            <a:ext cx="3143250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سبک خراسانی (قرن 5 ه.ق)</a:t>
            </a:r>
            <a:endParaRPr lang="fa-IR" sz="2000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کتاب هایی که بیانگر اوضاع اجتماعی و آشفته ی خراسان در اثر تاخت و تاز صحرانشینان 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5096436" y="4231342"/>
            <a:ext cx="174812" cy="8714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040592" y="4144300"/>
            <a:ext cx="314325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مدح سلاطین و پادشاهان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شرح اوضاع اجتماعی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4803963" y="5160128"/>
            <a:ext cx="174812" cy="8714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45459" y="5073086"/>
            <a:ext cx="4165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راحه الصدور و آیه السرور، اثر: راوندی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قصیده ی انوری ابیوردی (نامه ی اهل خراسان)</a:t>
            </a:r>
          </a:p>
        </p:txBody>
      </p:sp>
    </p:spTree>
    <p:extLst>
      <p:ext uri="{BB962C8B-B14F-4D97-AF65-F5344CB8AC3E}">
        <p14:creationId xmlns:p14="http://schemas.microsoft.com/office/powerpoint/2010/main" val="9516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0480" y="2556243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نهضت شعوبیه	       شعر بهترین ابزار برای بیان اندیشه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sz="2800" b="1" dirty="0">
              <a:cs typeface="B Nazanin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جنبش اسماعیلیان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sz="2800" b="1" dirty="0">
              <a:cs typeface="B Nazanin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فرقه های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نهضت هایی که از شعر برای بیان عقاید استفاده می کردند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8216153" y="3012141"/>
            <a:ext cx="98163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02765" y="3468040"/>
            <a:ext cx="4147859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در اشعار ناصرخسرو قبادیانی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در اشعار نزاری قهستانی</a:t>
            </a:r>
          </a:p>
        </p:txBody>
      </p:sp>
      <p:sp>
        <p:nvSpPr>
          <p:cNvPr id="8" name="Right Brace 7"/>
          <p:cNvSpPr/>
          <p:nvPr/>
        </p:nvSpPr>
        <p:spPr>
          <a:xfrm>
            <a:off x="8350624" y="3721692"/>
            <a:ext cx="215153" cy="9930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77141" y="4819242"/>
            <a:ext cx="4147859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حروفیه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نقطویه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9525000" y="5072894"/>
            <a:ext cx="215153" cy="9930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0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941" y="2273855"/>
            <a:ext cx="116989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در بسیاری از دوره ها که استبداد سیاسی، دست و زبان نویسندگان را بسته بود، طنز و ادبیات رمزی به نویسندگان کمک می کرد.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مهم ترین طنزنویس ایران 	  عبید زاکانی</a:t>
            </a:r>
          </a:p>
          <a:p>
            <a:pPr algn="r" rtl="1">
              <a:lnSpc>
                <a:spcPct val="15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مهم ترین ویژگی تاریخی عصر عبید زاکانی				   باعث اضمحلال حکومت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طنز، ادبیات رمزی و تاریخ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8108574" y="4007224"/>
            <a:ext cx="6723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38280" y="4183524"/>
            <a:ext cx="26552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هرج و مرج سیاسی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آشفتگی اوضاع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بحران اقتصادی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468033" y="4464424"/>
            <a:ext cx="165140" cy="1653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5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448667"/>
            <a:ext cx="10358437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در هنگام فضای بسته و نبود آزادی سیاسی از این نوع نوشته استفاده می شد، یعنی در نوشته ی ادبی نویسنده از سمبل ها یا نمادهایی برای بیان مقصودش استفاده می کند.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تعریف ادبیات رمزی</a:t>
            </a:r>
          </a:p>
        </p:txBody>
      </p:sp>
    </p:spTree>
    <p:extLst>
      <p:ext uri="{BB962C8B-B14F-4D97-AF65-F5344CB8AC3E}">
        <p14:creationId xmlns:p14="http://schemas.microsoft.com/office/powerpoint/2010/main" val="40167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حرف از زبان زنان و دیوانگان و دیوانه نماها بیان می شود.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sz="2800" b="1" dirty="0">
              <a:cs typeface="B Nazanin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بیان نوشته ها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sz="2800" b="1" dirty="0">
              <a:cs typeface="B Nazanin" panose="000004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حقیقت تاریخی طوری بیان می شود که صاحبان خرد و بصیرت درمی یابند بدون آنکه کسی در بیان واقعیت احساس خطر کند.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ویژگی های ادبیات رمزی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5235" y="2923797"/>
            <a:ext cx="19694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کنایه آمیز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غیرمستقیم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استعاری</a:t>
            </a:r>
          </a:p>
        </p:txBody>
      </p:sp>
      <p:sp>
        <p:nvSpPr>
          <p:cNvPr id="5" name="Right Brace 4"/>
          <p:cNvSpPr/>
          <p:nvPr/>
        </p:nvSpPr>
        <p:spPr>
          <a:xfrm>
            <a:off x="8894669" y="3105741"/>
            <a:ext cx="121023" cy="16674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4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117" y="2273855"/>
            <a:ext cx="110013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مهم ترین عرصه ی استفاده از رمز و تمثیل 		نوشته های عرفانی یا ادبیات صوفیه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منطق الطیر 		اثر عطار نیشابوری اثری با داستان های رمزی است.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378824" y="2689412"/>
            <a:ext cx="10085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8960224" y="3366248"/>
            <a:ext cx="10085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46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منشآت : نثری ادیبانه که منشیان و نویسندگان، توانایی ادبی خود را در این آثار ارائه می کنند.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مکاتبات و منشآت از جنبه ها ی زیر کاملا در حوزه تاریخ قرار می گیرند: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مضمون و محتوا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منشآت مربوط به سلاطین (سلطانیات)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نامه ها و مکاتبات اداری (دیوانیات)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منشآت و مکاتبات</a:t>
            </a:r>
          </a:p>
        </p:txBody>
      </p:sp>
    </p:spTree>
    <p:extLst>
      <p:ext uri="{BB962C8B-B14F-4D97-AF65-F5344CB8AC3E}">
        <p14:creationId xmlns:p14="http://schemas.microsoft.com/office/powerpoint/2010/main" val="4064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در تاریخ ما، ادبیات </a:t>
            </a:r>
            <a:r>
              <a:rPr lang="fa-IR" sz="2800" b="1" u="sng" dirty="0" smtClean="0">
                <a:cs typeface="B Nazanin" panose="00000400000000000000" pitchFamily="2" charset="-78"/>
              </a:rPr>
              <a:t>ابزاری برای بیان رویدادهای تاریخی</a:t>
            </a:r>
            <a:r>
              <a:rPr lang="fa-IR" sz="2800" b="1" dirty="0" smtClean="0">
                <a:cs typeface="B Nazanin" panose="00000400000000000000" pitchFamily="2" charset="-78"/>
              </a:rPr>
              <a:t> و </a:t>
            </a:r>
            <a:r>
              <a:rPr lang="fa-IR" sz="2800" b="1" u="sng" dirty="0" smtClean="0">
                <a:cs typeface="B Nazanin" panose="00000400000000000000" pitchFamily="2" charset="-78"/>
              </a:rPr>
              <a:t>موثر در چگونگی وقوع این رویدادها</a:t>
            </a:r>
            <a:r>
              <a:rPr lang="fa-IR" sz="2800" b="1" dirty="0" smtClean="0">
                <a:cs typeface="B Nazanin" panose="00000400000000000000" pitchFamily="2" charset="-78"/>
              </a:rPr>
              <a:t> است.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متون تاریخی و متون ادبی با هم ارتباط نزدیکی دارند، گاهی این ارتباط آنقدر نزدیک است که فرقی بین آن ها نمی توان قائل شد.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برای نوشتن تاریخ اجتماعی و فرهنگی یک ملت باید از گنجینه های ادبی آن ملت استفاده کرد.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مرز تاریخ و ادبیات</a:t>
            </a:r>
          </a:p>
        </p:txBody>
      </p:sp>
    </p:spTree>
    <p:extLst>
      <p:ext uri="{BB962C8B-B14F-4D97-AF65-F5344CB8AC3E}">
        <p14:creationId xmlns:p14="http://schemas.microsoft.com/office/powerpoint/2010/main" val="295034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7374" y="2610031"/>
            <a:ext cx="1035843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به نامه های شخصی و مکاتبات دوستانه، اخوانیات گفته می شود.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نکته کلیدی</a:t>
            </a:r>
          </a:p>
        </p:txBody>
      </p:sp>
    </p:spTree>
    <p:extLst>
      <p:ext uri="{BB962C8B-B14F-4D97-AF65-F5344CB8AC3E}">
        <p14:creationId xmlns:p14="http://schemas.microsoft.com/office/powerpoint/2010/main" val="206270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3174808"/>
            <a:ext cx="10358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نسخه یا اصل نامه ها در دست نیست و در چندین مرحله نسخه برداری شده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وجه ادبی نامه برای منشیان در منشآت اهمیت خاصی داشته و انتقال خبر تاریخی مهم نبوده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259" y="958599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دلایل یکی نبودن منشآت و اسناد تاریخی</a:t>
            </a:r>
          </a:p>
        </p:txBody>
      </p:sp>
    </p:spTree>
    <p:extLst>
      <p:ext uri="{BB962C8B-B14F-4D97-AF65-F5344CB8AC3E}">
        <p14:creationId xmlns:p14="http://schemas.microsoft.com/office/powerpoint/2010/main" val="27445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6691" y="3242043"/>
            <a:ext cx="103584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بازسازی نظام ادا ری کشور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روابط میان کشورها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اهمیت منشآت برای مورخان</a:t>
            </a:r>
          </a:p>
        </p:txBody>
      </p:sp>
    </p:spTree>
    <p:extLst>
      <p:ext uri="{BB962C8B-B14F-4D97-AF65-F5344CB8AC3E}">
        <p14:creationId xmlns:p14="http://schemas.microsoft.com/office/powerpoint/2010/main" val="349436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7715" y="3121020"/>
            <a:ext cx="10358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از ادبیات رمزی اروپا 	     کتاب قلعه ی حیوانات اثر جرج اورول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 (بیانگر روند و مراحل وقوع انقلاب در جوامع که مدل تئوریک آن « کتاب کالبد شکافی چهار انقلاب » اثر کرین برینتون می باشد. 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بیشتر بدانیم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8323729" y="3563471"/>
            <a:ext cx="7261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45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7032" y="2744502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شهرآشوب : در این شعر معشوقی توصیف می شده که با زیبایی خود شهری را آشفته کرده است.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چون قبل از وصف معشوق، شهری که در آن زندگی می کرد وصف می شد و درباره ی خصوصیات شهر توضیح داده می شد، این نوع شعر به صورت نوعی تاریخ محلی منظوم درآمد.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مضمون شهرآشوب ها: توصیف پیشه وران و صاحبان صنایع در حِرَف شهرها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نخستین شهرآشوب: نوشته ی مسعود سلمان در زندان در وصف لاهور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شعر شهرآشوب ها و تاریخ اجتماعی</a:t>
            </a:r>
          </a:p>
        </p:txBody>
      </p:sp>
    </p:spTree>
    <p:extLst>
      <p:ext uri="{BB962C8B-B14F-4D97-AF65-F5344CB8AC3E}">
        <p14:creationId xmlns:p14="http://schemas.microsoft.com/office/powerpoint/2010/main" val="25229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9761" y="3147914"/>
            <a:ext cx="103584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دوره ی تیموری : رشد و رونق یافت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دوره ی صفوی : اوج سرودن شهرآشوب ها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دوران تاریخی شهرآشوب</a:t>
            </a:r>
          </a:p>
        </p:txBody>
      </p:sp>
    </p:spTree>
    <p:extLst>
      <p:ext uri="{BB962C8B-B14F-4D97-AF65-F5344CB8AC3E}">
        <p14:creationId xmlns:p14="http://schemas.microsoft.com/office/powerpoint/2010/main" val="175368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9456" y="3107573"/>
            <a:ext cx="10358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سیفی بخاری		صنایع البدایع</a:t>
            </a:r>
          </a:p>
          <a:p>
            <a:pPr algn="r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لسانی شیرازی		مجمع الاصناف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مهم ترین شهرآشوب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637930" y="3563471"/>
            <a:ext cx="17750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7732059" y="4814047"/>
            <a:ext cx="140521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07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2047" y="2986549"/>
            <a:ext cx="1035843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شهرآشوب هایی درباره ی تبریز، اصفهان و هرات سروده شده است.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684739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نکته کلیدی</a:t>
            </a:r>
          </a:p>
        </p:txBody>
      </p:sp>
    </p:spTree>
    <p:extLst>
      <p:ext uri="{BB962C8B-B14F-4D97-AF65-F5344CB8AC3E}">
        <p14:creationId xmlns:p14="http://schemas.microsoft.com/office/powerpoint/2010/main" val="281480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70494" y="3403408"/>
            <a:ext cx="55687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انواع ادبیات عامیانه که زبان حال مردم است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ادبیات عامه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5317" y="2160796"/>
            <a:ext cx="35763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شعر فولکور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قصه ها یا افسانه های بلند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متل ها یا قصه های کوتاه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ضرب المثل ها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لالایی ها</a:t>
            </a:r>
          </a:p>
        </p:txBody>
      </p:sp>
      <p:sp>
        <p:nvSpPr>
          <p:cNvPr id="6" name="Right Brace 5"/>
          <p:cNvSpPr/>
          <p:nvPr/>
        </p:nvSpPr>
        <p:spPr>
          <a:xfrm>
            <a:off x="5782235" y="2393576"/>
            <a:ext cx="242047" cy="2864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78270" y="2919314"/>
            <a:ext cx="36996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راهی برای نگهداری و حفظ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کاربرد ادبیات عامه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951" y="1955608"/>
            <a:ext cx="20770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فرهنگ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آیین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آداب و رسوم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اعتقادات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597587" y="2218765"/>
            <a:ext cx="322729" cy="22053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58951" y="5001746"/>
            <a:ext cx="3699622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حفظ ابعاد اجتماعی زندگی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081" y="4159422"/>
            <a:ext cx="4773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فرهنگ بازی ها، جشن ها، شادمانی ها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ماتم ها و عزاداری ها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جنگ ها و دوستی ها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عشق ها و نفرت ها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748050" y="4395591"/>
            <a:ext cx="322729" cy="22053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 flipH="1">
            <a:off x="6070779" y="5498250"/>
            <a:ext cx="19436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93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کتاب تاریخ بیهقی و تاریخ جهانگشای جوینی کتاب های تاریخی و ادبی هستند.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نکته کلیدی</a:t>
            </a:r>
          </a:p>
        </p:txBody>
      </p:sp>
    </p:spTree>
    <p:extLst>
      <p:ext uri="{BB962C8B-B14F-4D97-AF65-F5344CB8AC3E}">
        <p14:creationId xmlns:p14="http://schemas.microsoft.com/office/powerpoint/2010/main" val="110041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91" y="2743201"/>
            <a:ext cx="12009904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>
                <a:cs typeface="B Nazanin" panose="00000400000000000000" pitchFamily="2" charset="-78"/>
              </a:rPr>
              <a:t>لالایی های محلی (سرچشمه آگاهی تاریخ اجتماعی و فرهنگی): 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شکوه ی مادران از ستم کاری و بیداد</a:t>
            </a:r>
          </a:p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دلاوری و ظلم ستیزی پدران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>
                <a:cs typeface="B Nazanin" panose="00000400000000000000" pitchFamily="2" charset="-78"/>
              </a:rPr>
              <a:t>نوعی آهنگ حزن آور که در گذشته در مناطق جنوب ایران مرسوم بود : «شروه»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>
                <a:cs typeface="B Nazanin" panose="00000400000000000000" pitchFamily="2" charset="-78"/>
              </a:rPr>
              <a:t>در قصه ها  و ترانه های آذری در آذربایجان اشارات فراوانی به شاه اسماعیل و شاه عباس صفوی شده است یا خاطره ی قهرمانی های رئیس علی دلواری در مبارزه متجاوزان انگلیسی در شروه های تنگستانی وجود دارد 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>
                <a:cs typeface="B Nazanin" panose="00000400000000000000" pitchFamily="2" charset="-78"/>
              </a:rPr>
              <a:t>در لالایی های مردم گیلان می توان ذهنیت اجتماعی آنها را درباره ی میرزا کوچک خان جنگلی و قیام او دید.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>
                <a:cs typeface="B Nazanin" panose="00000400000000000000" pitchFamily="2" charset="-78"/>
              </a:rPr>
              <a:t>در ترانه ها و تصنیف های عامیانه مردم فارس و کرمان نشانه هایی از سلاطین خوش نام زندیه مانند لطفعلی خان می توان دید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نکته کلیدی</a:t>
            </a:r>
          </a:p>
        </p:txBody>
      </p:sp>
    </p:spTree>
    <p:extLst>
      <p:ext uri="{BB962C8B-B14F-4D97-AF65-F5344CB8AC3E}">
        <p14:creationId xmlns:p14="http://schemas.microsoft.com/office/powerpoint/2010/main" val="374044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8506" y="2892421"/>
            <a:ext cx="2449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داستان بلندی که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رمان تاریخی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97028" y="2246090"/>
            <a:ext cx="4484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دارای مضمون تاریخی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شکل گرفتن در یک دوره ی تاریخی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درباره یک شخصیت تاریخی</a:t>
            </a:r>
          </a:p>
        </p:txBody>
      </p:sp>
      <p:sp>
        <p:nvSpPr>
          <p:cNvPr id="5" name="Right Brace 4"/>
          <p:cNvSpPr/>
          <p:nvPr/>
        </p:nvSpPr>
        <p:spPr>
          <a:xfrm>
            <a:off x="8686933" y="2460812"/>
            <a:ext cx="389832" cy="1653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76365" y="4981041"/>
            <a:ext cx="54611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رمان هایی که در زمان نویسنده نوشته شد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5035" y="4657875"/>
            <a:ext cx="4901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بینوایان	ویکتور هوگو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جنگ و صلح		لئون تولستوی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876365" y="4761245"/>
            <a:ext cx="174679" cy="1178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047565" y="5109882"/>
            <a:ext cx="73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307977" y="5737634"/>
            <a:ext cx="739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16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از کدام قرن به بعد سرودن منظومه های تاریخی بیشتر شد؟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7 هجری قمری		2) 6 هجری قمری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8 هجری قمری		4) 5 هجری قمری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کدام یک از کتاب های زیر جزو متون تاریخی-ادبی نمی باشد؟</a:t>
            </a: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تاریخ بیهقی			2) تاریخ جهانگشای		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ترجمه تاریخ طبری		4) ظفرنامه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خودآزمایی پیش دانشگاهی</a:t>
            </a:r>
          </a:p>
        </p:txBody>
      </p:sp>
    </p:spTree>
    <p:extLst>
      <p:ext uri="{BB962C8B-B14F-4D97-AF65-F5344CB8AC3E}">
        <p14:creationId xmlns:p14="http://schemas.microsoft.com/office/powerpoint/2010/main" val="350621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موارد زیر جزو منظومه های تاریخی اند بجز...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ظفرنامه			2) سیاست نامه		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شهنشاهنامه		4) تیمورنامه</a:t>
            </a:r>
          </a:p>
        </p:txBody>
      </p:sp>
    </p:spTree>
    <p:extLst>
      <p:ext uri="{BB962C8B-B14F-4D97-AF65-F5344CB8AC3E}">
        <p14:creationId xmlns:p14="http://schemas.microsoft.com/office/powerpoint/2010/main" val="356197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4) منشات از چه نظر برای مورخ اهمیت دارد؟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بازسازی </a:t>
            </a:r>
            <a:r>
              <a:rPr lang="fa-IR" sz="2800" b="1" dirty="0">
                <a:cs typeface="B Nazanin" panose="00000400000000000000" pitchFamily="2" charset="-78"/>
              </a:rPr>
              <a:t>نظام اداری کشور و </a:t>
            </a:r>
            <a:r>
              <a:rPr lang="fa-IR" sz="2800" b="1" dirty="0" smtClean="0">
                <a:cs typeface="B Nazanin" panose="00000400000000000000" pitchFamily="2" charset="-78"/>
              </a:rPr>
              <a:t>روابط </a:t>
            </a:r>
            <a:r>
              <a:rPr lang="fa-IR" sz="2800" b="1" dirty="0">
                <a:cs typeface="B Nazanin" panose="00000400000000000000" pitchFamily="2" charset="-78"/>
              </a:rPr>
              <a:t>میان </a:t>
            </a:r>
            <a:r>
              <a:rPr lang="fa-IR" sz="2800" b="1" dirty="0" smtClean="0">
                <a:cs typeface="B Nazanin" panose="00000400000000000000" pitchFamily="2" charset="-78"/>
              </a:rPr>
              <a:t>کشورها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نگهداری و حفظ فرهنگ و آداب و رسوم مردم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اطلاع از زبان حال مردم در نسل های مختلف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 آگاهی از تاریخ اجتماعی، اقتصادی و فرهنگی شهرها</a:t>
            </a:r>
          </a:p>
        </p:txBody>
      </p:sp>
    </p:spTree>
    <p:extLst>
      <p:ext uri="{BB962C8B-B14F-4D97-AF65-F5344CB8AC3E}">
        <p14:creationId xmlns:p14="http://schemas.microsoft.com/office/powerpoint/2010/main" val="106268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5) ادبیات رمزی در چه دوره هایی پدید آمده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1) دوره های نداشتن آگاهی از اوضاع سیاسی	    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2) نگهداری و حفظ فرهنگ و آداب و </a:t>
            </a:r>
            <a:r>
              <a:rPr lang="fa-IR" sz="2800" b="1" dirty="0" smtClean="0">
                <a:cs typeface="B Nazanin" panose="00000400000000000000" pitchFamily="2" charset="-78"/>
              </a:rPr>
              <a:t>رسوم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دورهای نبود آزادی سیاسی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 شکوفایی فرهنگ و ادبیات</a:t>
            </a:r>
            <a:endParaRPr lang="fa-IR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63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76" y="2273855"/>
            <a:ext cx="1188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6) سرون اشعار شهرآشوب ها در دوره ی .... رونق بیشتری یافت و در دوره ی .... به اوج خود رسید.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تیموریان، صفویان		2) صفویان، تیموریان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غزنویان، سلجوقیان	4) سلجوقیان، غزنویان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7) کدام شاعر برای نخستین بار شهرآشوب ها را در وصف شهر لاهور سروده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تیموریان			2) سیفی بخاری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انوری ابیوردی		4) مسعودسعد سلمان</a:t>
            </a:r>
          </a:p>
        </p:txBody>
      </p:sp>
    </p:spTree>
    <p:extLst>
      <p:ext uri="{BB962C8B-B14F-4D97-AF65-F5344CB8AC3E}">
        <p14:creationId xmlns:p14="http://schemas.microsoft.com/office/powerpoint/2010/main" val="321831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729" y="2273855"/>
            <a:ext cx="115644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8) در دوره ی کدام سلسله شهرآشوب ها که یکی از انواع شعر در زبان فارسی است به اوج خود رسید؟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1)تیموریان		2) سلجوقیان		 3) صفوی		4) غزنوی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9) یکی از بهترین نمونه های اندرزنامه با متن ادبی .... است که به وسیله ی ... نوشته شده است.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سیاست نامه، خواجه نظام الملک		2) طبقات ناصری، منهاج سراج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قابوسنامه، عنصرالمعالی			4) منشآت، قائم مقام فراهانی</a:t>
            </a:r>
          </a:p>
        </p:txBody>
      </p:sp>
    </p:spTree>
    <p:extLst>
      <p:ext uri="{BB962C8B-B14F-4D97-AF65-F5344CB8AC3E}">
        <p14:creationId xmlns:p14="http://schemas.microsoft.com/office/powerpoint/2010/main" val="362018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9930" y="2205318"/>
            <a:ext cx="10678646" cy="2746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10) کتاب  «سیرالملوک» که مربوط به آداب سیاسی و کشورداری می باشد، به وسیله ی کدام سیاست مدار ایرانی نوشته شده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ملک شاه			2) نظام الملک طوسی		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3)آلب ارسلان		4) خواجه نصیر طوسی</a:t>
            </a:r>
          </a:p>
        </p:txBody>
      </p:sp>
    </p:spTree>
    <p:extLst>
      <p:ext uri="{BB962C8B-B14F-4D97-AF65-F5344CB8AC3E}">
        <p14:creationId xmlns:p14="http://schemas.microsoft.com/office/powerpoint/2010/main" val="385738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در مطالعه ی پدیده های تاریخی کدام روش استفاده می شود؟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تکرار تجربه		2) تجربه ی حسی	3) تجربه ی عقلی	4) خیال پردازی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نام ماه های سال خورشیدی از کدام تقویم باستانی در ایران اقتباس شده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اوستایی		2) مصری		3) دوازده حیوانی	4) بابلی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ایجاد سازگاری با زندگی کشاورزی ایرانیان در پیدایش کدام تقویم موثر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هجری قمری	2) دوازده حیوانی	3) جلالی		4) اوستایی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پرسش های دوره ای </a:t>
            </a:r>
          </a:p>
        </p:txBody>
      </p:sp>
    </p:spTree>
    <p:extLst>
      <p:ext uri="{BB962C8B-B14F-4D97-AF65-F5344CB8AC3E}">
        <p14:creationId xmlns:p14="http://schemas.microsoft.com/office/powerpoint/2010/main" val="428318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408325"/>
            <a:ext cx="103584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وظایف نویسندگان در زمان پیدایش زبان فارسی :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باید متون و صنایع ادبی را بدانند.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وقایع تاریخی مربوط به حکومت معاصر خود را بنویسند.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کتاب هایشان ترکیبی باشد از : مواد تاریخی + خصوصیات ادبی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ادبیات در آینه ی تاریخ</a:t>
            </a:r>
          </a:p>
        </p:txBody>
      </p:sp>
    </p:spTree>
    <p:extLst>
      <p:ext uri="{BB962C8B-B14F-4D97-AF65-F5344CB8AC3E}">
        <p14:creationId xmlns:p14="http://schemas.microsoft.com/office/powerpoint/2010/main" val="249011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 سال 1210 هجری قمری برابر با چه سالی میلادی است؟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1759		2) 1795		3) 182			4) 1873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5) دلیل غیرمشخص و غیر دقیق بودن افسانه ها چیست؟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آرمانی بودن				2) تخیلی بودن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شفاهی بودن و تکیه بر حافظه	4) عدم توجه به زمان و مکان پدیده ها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18871"/>
              </p:ext>
            </p:extLst>
          </p:nvPr>
        </p:nvGraphicFramePr>
        <p:xfrm>
          <a:off x="5407212" y="3238967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52280" imgH="215640" progId="Equation.DSMT4">
                  <p:embed/>
                </p:oleObj>
              </mc:Choice>
              <mc:Fallback>
                <p:oleObj name="Equation" r:id="rId3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7212" y="3238967"/>
                        <a:ext cx="152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78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3890"/>
            <a:ext cx="1195443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6) کدام توضیح درباره ی تفاوت میان افسانه و حماسه درست نیست؟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افسانه ها بیشتر راجع به اوایل پیدایش پدیده ها هستند، اما حماسه از حفظ جوامع از دستبرد دشمنان حکایت می کند.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حماسه ها بیش از افسانه ها مورد مورد توجه ملت ها هستند.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دگرگونی وقایع تاریخی در افسانه ها بیش از حماسه ها هستند.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 وقایع تاریخی در افسانه ها کاملا دگرگون شده اند ولی در حماسه ها کم و بیش بدون تغییر باقی ماندند.</a:t>
            </a:r>
          </a:p>
        </p:txBody>
      </p:sp>
    </p:spTree>
    <p:extLst>
      <p:ext uri="{BB962C8B-B14F-4D97-AF65-F5344CB8AC3E}">
        <p14:creationId xmlns:p14="http://schemas.microsoft.com/office/powerpoint/2010/main" val="23868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7) در تاریخ ایران پیش از اسلام دوران حماسی به چه دوره ای اطلاق می شود؟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از فرمانروایی کیانیان تا سراسر دوره ی اشکانیان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از فرمانروایی کیخسرو تا اواخر دوره ی کیانیان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از پیشدادایان تا اوایل دوره ی کیانیان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 از اشکانیان تا اواخر سلسله ی ساسانیان </a:t>
            </a:r>
          </a:p>
        </p:txBody>
      </p:sp>
    </p:spTree>
    <p:extLst>
      <p:ext uri="{BB962C8B-B14F-4D97-AF65-F5344CB8AC3E}">
        <p14:creationId xmlns:p14="http://schemas.microsoft.com/office/powerpoint/2010/main" val="237422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327642"/>
            <a:ext cx="11120717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8) کدام پادشاه کیانی با گرفتن انتقام خون سیاوش از افراسیاب از فرمانروایی کناره گرفت؟ 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1) کیقباد		2) کیکاووس		3) کیخسرو		4) گشتاسب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9) در تاریخ ایران پیش از اسلام، دوران تاریخی شامل چه مرحله ای می شود؟ 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1) از فرمانروایی کیخسرو تا اواخر دوره ی کیانیان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2) از سال های پایانی کیانیان تا سراسر دوران اشکانیان و ساسانیان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3) دوران فرمانروایی سلجوقیان و اشکانیان و ساسانیان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4) از پیشدادیان تا دوره ی فرمانروایی کیخسرو</a:t>
            </a:r>
          </a:p>
        </p:txBody>
      </p:sp>
    </p:spTree>
    <p:extLst>
      <p:ext uri="{BB962C8B-B14F-4D97-AF65-F5344CB8AC3E}">
        <p14:creationId xmlns:p14="http://schemas.microsoft.com/office/powerpoint/2010/main" val="385398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10) مشکل ترین مرحله کار باستان شناسی کدام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کشف و شناسایی مکان های باستانی 	2) کاوش و حفاری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استخراج و تنظیم اطلاعات			4) بررسی قدمت آثار باستانی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11) سکه ی کرزوسی در دوره ی کدام پادشاه هخامنشی در ایران رواج یافت؟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کمبوجیه		2) کوروش		3) داریوش		4) اردشیراول</a:t>
            </a:r>
          </a:p>
        </p:txBody>
      </p:sp>
    </p:spTree>
    <p:extLst>
      <p:ext uri="{BB962C8B-B14F-4D97-AF65-F5344CB8AC3E}">
        <p14:creationId xmlns:p14="http://schemas.microsoft.com/office/powerpoint/2010/main" val="139313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6691" y="2246961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12) کهن ترین سکه ی ایرانی مربوط به زمان کدام پادشاه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داریوش اول		2) سناخریب		3) کرزوس 		4) کوروش	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13) در دوره ی اسلامی واژه ی « مهر » در واحد پولی از کدام ریشه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هندی 		2) ترکی		3) یونانی		4) مغولی</a:t>
            </a:r>
          </a:p>
          <a:p>
            <a:pPr algn="r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778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14) تقویم هجری قمری که با گسترش اسلام در سرزمین های اسلامی به ویژه در ایران رواج یافت مبتنی بر حرکت .... است</a:t>
            </a:r>
            <a:r>
              <a:rPr lang="fa-IR" sz="2800" b="1" dirty="0" smtClean="0">
                <a:cs typeface="B Nazanin" panose="00000400000000000000" pitchFamily="2" charset="-78"/>
              </a:rPr>
              <a:t>؟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زمین به دور ماه			2) ماه به دور زمین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زمین به دور خورشید		4) ماه به دور خورشید</a:t>
            </a:r>
          </a:p>
          <a:p>
            <a:pPr algn="r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عنوان</a:t>
            </a:r>
          </a:p>
        </p:txBody>
      </p:sp>
    </p:spTree>
    <p:extLst>
      <p:ext uri="{BB962C8B-B14F-4D97-AF65-F5344CB8AC3E}">
        <p14:creationId xmlns:p14="http://schemas.microsoft.com/office/powerpoint/2010/main" val="56783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15) نظر روژه دیون، جغرافی دان فرانسوی، در خصوص جغرافیای تاریخی کدام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به روند حرکت های جمعیتی در کشورها می پردازد.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نوعی جغرافیای انسانی است که به گذشته توجه دارد.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به مطالعه و بررسی محل وقوع جنگ ها باید توجه بیشتری شود.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 تاثیر محیط بر زندگی انسان باید در گذشته مورد مطالعه قرار گیرد. </a:t>
            </a:r>
          </a:p>
        </p:txBody>
      </p:sp>
    </p:spTree>
    <p:extLst>
      <p:ext uri="{BB962C8B-B14F-4D97-AF65-F5344CB8AC3E}">
        <p14:creationId xmlns:p14="http://schemas.microsoft.com/office/powerpoint/2010/main" val="32754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507" y="2314196"/>
            <a:ext cx="105962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16) بر طبق تقویم هجری شمسی که بر پایه ی تقویم ... تدوین گردید، اسامی ماه های سال ... است.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یزدگردی، بابلی			2) یزدگردی، اوستایی		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جلالی، بابلی			4) جلالی، اوستایی</a:t>
            </a:r>
          </a:p>
        </p:txBody>
      </p:sp>
    </p:spTree>
    <p:extLst>
      <p:ext uri="{BB962C8B-B14F-4D97-AF65-F5344CB8AC3E}">
        <p14:creationId xmlns:p14="http://schemas.microsoft.com/office/powerpoint/2010/main" val="91416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17) به عقیده ی بسیاری از محققان، گاه شماری اوستایی در دوره ی ... در ایران رایج و هر سال .... ماه بود</a:t>
            </a:r>
            <a:r>
              <a:rPr lang="fa-IR" sz="2800" b="1" dirty="0" smtClean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خشایارشا، بابلی		2) کورش، یازده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 داریوش یکم، دوازده	4) کمبوجیه، سوم</a:t>
            </a:r>
          </a:p>
        </p:txBody>
      </p:sp>
    </p:spTree>
    <p:extLst>
      <p:ext uri="{BB962C8B-B14F-4D97-AF65-F5344CB8AC3E}">
        <p14:creationId xmlns:p14="http://schemas.microsoft.com/office/powerpoint/2010/main" val="313290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ترجمه ی تاریخ طبری		ابوعلی بلعمی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تاریخ بیهقی		ابوالفضل بیهقی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تاریخ جهانگشای جوینی	      عطاملک جوینی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مهم ترین کتاب های ادبی- نظری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799294" y="2716306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8825753" y="3352800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413812" y="4025152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06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18) اجرای کدام نمایش آیینی در دوره ی صفویه و همگام با رسمی شدن آیین تشیع در ایران مرسوم گردید؟ </a:t>
            </a: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نقالی		2) پرده خوانی		3) شاهنامه خوانی	4) شبیه خوانی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19) تقویم میلادی که امروزه مورد استفاده قرار می گیرد، بر اساس کدام تقویم تنظیم گردیده است؟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مصری		2) رومی		3) اوستایی		4) بابلی</a:t>
            </a:r>
            <a:endParaRPr lang="fa-IR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989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20) ضرب المثل ها جزء کدام دسته از منابع اطلاعاتی محسوب می شوند؟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منقولات	</a:t>
            </a:r>
            <a:r>
              <a:rPr lang="fa-IR" sz="2800" b="1" smtClean="0">
                <a:cs typeface="B Nazanin" panose="00000400000000000000" pitchFamily="2" charset="-78"/>
              </a:rPr>
              <a:t>	2) محسوسات		3) مکتوبات		4) معقولات</a:t>
            </a: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507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03812" y="2232212"/>
            <a:ext cx="5029200" cy="2218764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42637" y="2618319"/>
            <a:ext cx="21515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8800" dirty="0" smtClean="0">
                <a:effectLst>
                  <a:reflection blurRad="6350" stA="55000" endA="300" endPos="45500" dir="5400000" sy="-100000" algn="bl" rotWithShape="0"/>
                </a:effectLst>
                <a:cs typeface="B Titr" panose="00000700000000000000" pitchFamily="2" charset="-78"/>
              </a:rPr>
              <a:t>پایان</a:t>
            </a:r>
            <a:endParaRPr lang="en-US" sz="8800" dirty="0">
              <a:effectLst>
                <a:reflection blurRad="6350" stA="55000" endA="300" endPos="45500" dir="5400000" sy="-100000" algn="bl" rotWithShape="0"/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739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مورخان شاعر، نوشتن وقایع تاریخی به صورت شعر را موثرتر و ماندگارتر می دانند.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شاهنامه : حکیم ابوالقاسم فردوسی	    از شناخته شده ترین منظومه های حماسی و تاریخی زبان فارسی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بیشتر شدن سرودن منظومه های تاریخی		از قرن 7 ه.ق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تاریخ های منظوم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679141" y="3980329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105400" y="5329517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40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718" y="2273855"/>
            <a:ext cx="106248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در دوره ی مغولان 		نوشتن منظومه های تاریخی مورد علاقه ی نویسندگان بود. 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در دوره ی تیموریان، صفویان و قاجار	        نوشتن تاریخ با انگیزه ی منظومه تاریخی رواج یافت.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منظومه های تاریخی در دوره های مختلف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7799294" y="2743200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437094" y="3971365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ظفرنامه 		حمدالله مستوفی(متعلق به دوران تیموریان)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تیمورنامه 		عبدالله هاتفی(متعلق به دوران تیموریان)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شاهنامه ی صادقی		صادقی بیگ افشار(متعلق به دوران صفویه)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b="1" dirty="0" smtClean="0">
                <a:cs typeface="B Nazanin" panose="00000400000000000000" pitchFamily="2" charset="-78"/>
              </a:rPr>
              <a:t>شهنشاه نامه 	    فتحعلی خان صبا(متعلق به دوران قاجار)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مهم ترین کتاب های منظوم تاریخی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8754035" y="3321424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7772400" y="3984812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8449235" y="4607859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8892988" y="2702859"/>
            <a:ext cx="887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90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118" y="2273855"/>
            <a:ext cx="108534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کتاب هایی که شیوه ی حکومت، کشورداری و سیاست را به فرمانروایان توصیه می کنند		آداب الملوک (سیاست نامه)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آداب الملوک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9695330" y="3334870"/>
            <a:ext cx="968188" cy="1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09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9711592-03A5-4B42-A36B-AEA3D454CD0B}" vid="{BC50ED07-599E-4414-ABB3-82541E7BF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4575</TotalTime>
  <Words>1720</Words>
  <Application>Microsoft Office PowerPoint</Application>
  <PresentationFormat>Widescreen</PresentationFormat>
  <Paragraphs>250</Paragraphs>
  <Slides>52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B Nazanin</vt:lpstr>
      <vt:lpstr>B Titr</vt:lpstr>
      <vt:lpstr>Calibri</vt:lpstr>
      <vt:lpstr>Calibri Light</vt:lpstr>
      <vt:lpstr>Theme1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hanieh</dc:creator>
  <cp:lastModifiedBy>hamidazimi</cp:lastModifiedBy>
  <cp:revision>263</cp:revision>
  <dcterms:created xsi:type="dcterms:W3CDTF">2015-11-12T17:53:35Z</dcterms:created>
  <dcterms:modified xsi:type="dcterms:W3CDTF">2017-05-19T02:40:43Z</dcterms:modified>
</cp:coreProperties>
</file>