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handoutMasterIdLst>
    <p:handoutMasterId r:id="rId20"/>
  </p:handoutMasterIdLst>
  <p:sldIdLst>
    <p:sldId id="256" r:id="rId2"/>
    <p:sldId id="278" r:id="rId3"/>
    <p:sldId id="257" r:id="rId4"/>
    <p:sldId id="280" r:id="rId5"/>
    <p:sldId id="275" r:id="rId6"/>
    <p:sldId id="258" r:id="rId7"/>
    <p:sldId id="259" r:id="rId8"/>
    <p:sldId id="260" r:id="rId9"/>
    <p:sldId id="261" r:id="rId10"/>
    <p:sldId id="265" r:id="rId11"/>
    <p:sldId id="266" r:id="rId12"/>
    <p:sldId id="267" r:id="rId13"/>
    <p:sldId id="268" r:id="rId14"/>
    <p:sldId id="274" r:id="rId15"/>
    <p:sldId id="270" r:id="rId16"/>
    <p:sldId id="281" r:id="rId17"/>
    <p:sldId id="282" r:id="rId18"/>
    <p:sldId id="27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95896205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407A33C6-1E51-43B6-A1B5-AA3991A07746}" type="datetimeFigureOut">
              <a:rPr lang="en-US" smtClean="0"/>
              <a:pPr/>
              <a:t>2/16/2016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4BEA44F0-05BD-44FE-81AB-AD8569CE70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7A33C6-1E51-43B6-A1B5-AA3991A07746}" type="datetimeFigureOut">
              <a:rPr lang="en-US" smtClean="0"/>
              <a:pPr/>
              <a:t>2/16/2016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BEA44F0-05BD-44FE-81AB-AD8569CE70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7A33C6-1E51-43B6-A1B5-AA3991A07746}" type="datetimeFigureOut">
              <a:rPr lang="en-US" smtClean="0"/>
              <a:pPr/>
              <a:t>2/16/2016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BEA44F0-05BD-44FE-81AB-AD8569CE70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7A33C6-1E51-43B6-A1B5-AA3991A07746}" type="datetimeFigureOut">
              <a:rPr lang="en-US" smtClean="0"/>
              <a:pPr/>
              <a:t>2/16/2016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BEA44F0-05BD-44FE-81AB-AD8569CE70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07A33C6-1E51-43B6-A1B5-AA3991A07746}" type="datetimeFigureOut">
              <a:rPr lang="en-US" smtClean="0"/>
              <a:pPr/>
              <a:t>2/16/2016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BEA44F0-05BD-44FE-81AB-AD8569CE70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07A33C6-1E51-43B6-A1B5-AA3991A07746}" type="datetimeFigureOut">
              <a:rPr lang="en-US" smtClean="0"/>
              <a:pPr/>
              <a:t>2/16/2016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BEA44F0-05BD-44FE-81AB-AD8569CE70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07A33C6-1E51-43B6-A1B5-AA3991A07746}" type="datetimeFigureOut">
              <a:rPr lang="en-US" smtClean="0"/>
              <a:pPr/>
              <a:t>2/16/2016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BEA44F0-05BD-44FE-81AB-AD8569CE70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07A33C6-1E51-43B6-A1B5-AA3991A07746}" type="datetimeFigureOut">
              <a:rPr lang="en-US" smtClean="0"/>
              <a:pPr/>
              <a:t>2/16/2016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BEA44F0-05BD-44FE-81AB-AD8569CE70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07A33C6-1E51-43B6-A1B5-AA3991A07746}" type="datetimeFigureOut">
              <a:rPr lang="en-US" smtClean="0"/>
              <a:pPr/>
              <a:t>2/16/2016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BEA44F0-05BD-44FE-81AB-AD8569CE70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07A33C6-1E51-43B6-A1B5-AA3991A07746}" type="datetimeFigureOut">
              <a:rPr lang="en-US" smtClean="0"/>
              <a:pPr/>
              <a:t>2/16/2016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BEA44F0-05BD-44FE-81AB-AD8569CE70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07A33C6-1E51-43B6-A1B5-AA3991A07746}" type="datetimeFigureOut">
              <a:rPr lang="en-US" smtClean="0"/>
              <a:pPr/>
              <a:t>2/16/2016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BEA44F0-05BD-44FE-81AB-AD8569CE7018}"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07A33C6-1E51-43B6-A1B5-AA3991A07746}" type="datetimeFigureOut">
              <a:rPr lang="en-US" smtClean="0"/>
              <a:pPr/>
              <a:t>2/16/2016</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BEA44F0-05BD-44FE-81AB-AD8569CE70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219200"/>
            <a:ext cx="6172200" cy="1219200"/>
          </a:xfrm>
        </p:spPr>
        <p:txBody>
          <a:bodyPr/>
          <a:lstStyle/>
          <a:p>
            <a:pPr algn="ctr"/>
            <a:r>
              <a:rPr lang="fa-IR" dirty="0" smtClean="0"/>
              <a:t>به نام خدا</a:t>
            </a:r>
            <a:endParaRPr lang="en-US" dirty="0"/>
          </a:p>
        </p:txBody>
      </p:sp>
      <p:sp>
        <p:nvSpPr>
          <p:cNvPr id="3" name="Subtitle 2"/>
          <p:cNvSpPr>
            <a:spLocks noGrp="1"/>
          </p:cNvSpPr>
          <p:nvPr>
            <p:ph type="subTitle" idx="1"/>
          </p:nvPr>
        </p:nvSpPr>
        <p:spPr>
          <a:xfrm>
            <a:off x="2286000" y="2819400"/>
            <a:ext cx="6400800" cy="3555522"/>
          </a:xfrm>
        </p:spPr>
        <p:txBody>
          <a:bodyPr/>
          <a:lstStyle/>
          <a:p>
            <a:r>
              <a:rPr lang="ar-SA" sz="4000" b="1" dirty="0"/>
              <a:t>نظارت و راهنمایی </a:t>
            </a:r>
            <a:r>
              <a:rPr lang="ar-SA" sz="4000" b="1" dirty="0" smtClean="0"/>
              <a:t>بالینی</a:t>
            </a:r>
            <a:endParaRPr lang="en-US" sz="4000" b="1" dirty="0" smtClean="0"/>
          </a:p>
          <a:p>
            <a:endParaRPr lang="en-US" sz="4000" dirty="0" smtClean="0"/>
          </a:p>
          <a:p>
            <a:r>
              <a:rPr lang="fa-IR" sz="4000" dirty="0" smtClean="0"/>
              <a:t>بهروزانصاری</a:t>
            </a:r>
            <a:r>
              <a:rPr lang="ar-SA" b="1" dirty="0" smtClean="0"/>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761999"/>
          </a:xfrm>
        </p:spPr>
        <p:txBody>
          <a:bodyPr>
            <a:normAutofit fontScale="90000"/>
          </a:bodyPr>
          <a:lstStyle/>
          <a:p>
            <a:pPr algn="ctr"/>
            <a:r>
              <a:rPr lang="ar-SA" b="1" dirty="0"/>
              <a:t>انواع روشها در  فرایند مشاهده</a:t>
            </a:r>
            <a:endParaRPr lang="en-US" dirty="0"/>
          </a:p>
        </p:txBody>
      </p:sp>
      <p:sp>
        <p:nvSpPr>
          <p:cNvPr id="3" name="Subtitle 2"/>
          <p:cNvSpPr>
            <a:spLocks noGrp="1"/>
          </p:cNvSpPr>
          <p:nvPr>
            <p:ph type="subTitle" idx="1"/>
          </p:nvPr>
        </p:nvSpPr>
        <p:spPr>
          <a:xfrm>
            <a:off x="228600" y="1066800"/>
            <a:ext cx="8686800" cy="5562600"/>
          </a:xfrm>
        </p:spPr>
        <p:txBody>
          <a:bodyPr>
            <a:noAutofit/>
          </a:bodyPr>
          <a:lstStyle/>
          <a:p>
            <a:pPr algn="r" rtl="1"/>
            <a:r>
              <a:rPr lang="ar-SA" sz="2800" b="1" dirty="0"/>
              <a:t>روشها و رفتارهای كه راهنمای آموزشی در مشاهده كلاسی برای اصلاح فرآیند یادگیری یا موضوع مشخص شده استفاده می كند عبارتند از : .</a:t>
            </a:r>
            <a:endParaRPr lang="en-US" sz="2800" dirty="0"/>
          </a:p>
          <a:p>
            <a:pPr algn="r" rtl="1"/>
            <a:r>
              <a:rPr lang="ar-SA" sz="2800" b="1" i="1" dirty="0"/>
              <a:t>1ـ </a:t>
            </a:r>
            <a:r>
              <a:rPr lang="ar-SA" sz="2800" b="1" i="1" dirty="0">
                <a:solidFill>
                  <a:srgbClr val="FF0000"/>
                </a:solidFill>
              </a:rPr>
              <a:t>روش كنترل دستوری </a:t>
            </a:r>
            <a:r>
              <a:rPr lang="ar-SA" sz="2800" b="1" dirty="0"/>
              <a:t>: در این روش  راهنمای آموزشی تا حد بسیاری از اختیاراتش استفاده كرده ومعلم را متقاعد می سازد  كه برای بهبود  مشكلش باید چه فعالیت های را انجام دهد .معمولاً اگر او از چنین روشی استفاده كند فرض بر این است كه در زمینه مشكل معلم  دانش و تخصص بیشتری دارد </a:t>
            </a:r>
            <a:endParaRPr lang="en-US" sz="2800" b="1" dirty="0" smtClean="0"/>
          </a:p>
          <a:p>
            <a:pPr algn="r" rtl="1"/>
            <a:r>
              <a:rPr lang="ar-SA" sz="2800" b="1" dirty="0"/>
              <a:t> مراحل  كنترل دستوری راهنمای آموزشی </a:t>
            </a:r>
            <a:r>
              <a:rPr lang="ar-SA" sz="2800" dirty="0"/>
              <a:t>:کاربردروش كنترل دستوری </a:t>
            </a:r>
          </a:p>
          <a:p>
            <a:pPr algn="r" rtl="1"/>
            <a:r>
              <a:rPr lang="ar-SA" sz="2800" dirty="0"/>
              <a:t>از روش كنترل دستوری وقتی می توان استفاده كرد كه </a:t>
            </a:r>
            <a:r>
              <a:rPr lang="ar-SA" sz="2800" dirty="0">
                <a:solidFill>
                  <a:srgbClr val="FF0000"/>
                </a:solidFill>
              </a:rPr>
              <a:t>معلمان در سطوح رشدی بسیارپایینی عمل می كنند .</a:t>
            </a:r>
          </a:p>
          <a:p>
            <a:pPr algn="r" rtl="1"/>
            <a:endParaRPr lang="en-US" dirty="0"/>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685799"/>
          </a:xfrm>
        </p:spPr>
        <p:txBody>
          <a:bodyPr>
            <a:normAutofit/>
          </a:bodyPr>
          <a:lstStyle/>
          <a:p>
            <a:pPr algn="ctr"/>
            <a:r>
              <a:rPr lang="ar-SA" b="1" i="1" dirty="0"/>
              <a:t>2ـ روش اطلاعاتی  دستوری</a:t>
            </a:r>
            <a:endParaRPr lang="en-US" dirty="0"/>
          </a:p>
        </p:txBody>
      </p:sp>
      <p:sp>
        <p:nvSpPr>
          <p:cNvPr id="3" name="Subtitle 2"/>
          <p:cNvSpPr>
            <a:spLocks noGrp="1"/>
          </p:cNvSpPr>
          <p:nvPr>
            <p:ph type="subTitle" idx="1"/>
          </p:nvPr>
        </p:nvSpPr>
        <p:spPr>
          <a:xfrm>
            <a:off x="152400" y="762000"/>
            <a:ext cx="8763000" cy="5867400"/>
          </a:xfrm>
        </p:spPr>
        <p:txBody>
          <a:bodyPr>
            <a:normAutofit/>
          </a:bodyPr>
          <a:lstStyle/>
          <a:p>
            <a:pPr algn="r" rtl="1"/>
            <a:r>
              <a:rPr lang="ar-SA" sz="2800" b="1" dirty="0"/>
              <a:t>در این  روش راهنما یك منبع اطلاعاتی فرض شده و را ه حلهای مختلف عملی را به معلمان پیشنهاد كرده  و آنان از میان راه حلها یكی را انتخاب می كنند . </a:t>
            </a:r>
            <a:r>
              <a:rPr lang="ar-SA" sz="2800" b="1" dirty="0" smtClean="0"/>
              <a:t>در </a:t>
            </a:r>
            <a:r>
              <a:rPr lang="ar-SA" sz="2800" b="1" dirty="0"/>
              <a:t>روش اطلا عاتی دستوری راهنمای آموزشی می تواند مراحل ذیل را در كار با معلم رعایت نماید</a:t>
            </a:r>
            <a:r>
              <a:rPr lang="ar-SA" sz="2800" b="1" dirty="0" smtClean="0"/>
              <a:t>:</a:t>
            </a:r>
            <a:endParaRPr lang="en-US" sz="2800" b="1" dirty="0" smtClean="0"/>
          </a:p>
          <a:p>
            <a:pPr algn="r" rtl="1"/>
            <a:r>
              <a:rPr lang="fa-IR" sz="3200" dirty="0">
                <a:solidFill>
                  <a:srgbClr val="FF0000"/>
                </a:solidFill>
              </a:rPr>
              <a:t>کاربرد  روش اطلاعاتی دستوری :</a:t>
            </a:r>
          </a:p>
          <a:p>
            <a:pPr algn="r" rtl="1"/>
            <a:r>
              <a:rPr lang="fa-IR" sz="3200" dirty="0">
                <a:solidFill>
                  <a:srgbClr val="FF0000"/>
                </a:solidFill>
              </a:rPr>
              <a:t>زمانی كه معلم دانش لازم را در مورد موضوعی ندارد و راهنمای آموزشی بوضوح آن دانش معرفت  را دارد . معلم در موردآنچه باید انجام دهد دچار تردید است. معلم راهنمای آموزشی را فردی با درایت  و دارای اعتبار وبا تجربه  می داند  وقت كم باشد مشكلات مشخص هستند, و اتخاذ اقدامات سریع ضروری است .</a:t>
            </a:r>
          </a:p>
          <a:p>
            <a:pPr algn="r" rtl="1"/>
            <a:endParaRPr lang="en-US" sz="2000" dirty="0"/>
          </a:p>
        </p:txBody>
      </p:sp>
    </p:spTree>
  </p:cSld>
  <p:clrMapOvr>
    <a:masterClrMapping/>
  </p:clrMapOvr>
  <p:transition>
    <p:split orient="ver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761999"/>
          </a:xfrm>
        </p:spPr>
        <p:txBody>
          <a:bodyPr>
            <a:normAutofit/>
          </a:bodyPr>
          <a:lstStyle/>
          <a:p>
            <a:r>
              <a:rPr lang="ar-SA" b="1" i="1" dirty="0"/>
              <a:t>3ـ روش مبتنی بر همكاری مشترك یا تشریك مساعی </a:t>
            </a:r>
            <a:endParaRPr lang="en-US" dirty="0"/>
          </a:p>
        </p:txBody>
      </p:sp>
      <p:sp>
        <p:nvSpPr>
          <p:cNvPr id="3" name="Subtitle 2"/>
          <p:cNvSpPr>
            <a:spLocks noGrp="1"/>
          </p:cNvSpPr>
          <p:nvPr>
            <p:ph type="subTitle" idx="1"/>
          </p:nvPr>
        </p:nvSpPr>
        <p:spPr>
          <a:xfrm>
            <a:off x="152400" y="762000"/>
            <a:ext cx="8839200" cy="5867400"/>
          </a:xfrm>
        </p:spPr>
        <p:txBody>
          <a:bodyPr>
            <a:normAutofit/>
          </a:bodyPr>
          <a:lstStyle/>
          <a:p>
            <a:pPr algn="r" rtl="1"/>
            <a:r>
              <a:rPr lang="ar-SA" sz="2800" b="1" dirty="0"/>
              <a:t>در این روش راهنما شكل و مساله را بطور مشترك و با همكاری متقابل با معلم حل می نماید . اساس و پایه این نوع نظارت , تشریك مساعی بین راهنمای آموزشی   ومعلم است </a:t>
            </a:r>
            <a:r>
              <a:rPr lang="ar-SA" sz="2000" b="1" dirty="0" smtClean="0"/>
              <a:t>.</a:t>
            </a:r>
            <a:endParaRPr lang="en-US" sz="2000" b="1" dirty="0" smtClean="0"/>
          </a:p>
          <a:p>
            <a:pPr algn="r" rtl="1"/>
            <a:r>
              <a:rPr lang="fa-IR" sz="3200" dirty="0"/>
              <a:t>کاربرد  روش نظارت و راهنمایی مبتنی بر تشریك مساعی: </a:t>
            </a:r>
          </a:p>
          <a:p>
            <a:pPr algn="r" rtl="1"/>
            <a:r>
              <a:rPr lang="fa-IR" sz="3200" dirty="0">
                <a:solidFill>
                  <a:srgbClr val="FF0000"/>
                </a:solidFill>
              </a:rPr>
              <a:t>زمانی كه معلم در سطوح رشدی  متوسطی عمل می كند. هر دو بطور تقریباً یكسانی در موضوع یا مسا له مورد نظر تخصص دارند . هر دو در اجرای تصمیم دخالت دارند  وباید درقبال نتایج پاسخگو باشند </a:t>
            </a:r>
            <a:r>
              <a:rPr lang="fa-IR" sz="3200" dirty="0"/>
              <a:t>. </a:t>
            </a:r>
            <a:endParaRPr lang="en-US" sz="3200" dirty="0" smtClean="0"/>
          </a:p>
          <a:p>
            <a:pPr algn="r" rtl="1"/>
            <a:endParaRPr lang="fa-IR" sz="3200" dirty="0"/>
          </a:p>
          <a:p>
            <a:pPr algn="r" rtl="1"/>
            <a:endParaRPr lang="fa-IR" sz="3200" dirty="0"/>
          </a:p>
          <a:p>
            <a:pPr algn="r" rtl="1"/>
            <a:endParaRPr lang="en-US" sz="3200" dirty="0"/>
          </a:p>
        </p:txBody>
      </p:sp>
    </p:spTree>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685799"/>
          </a:xfrm>
        </p:spPr>
        <p:txBody>
          <a:bodyPr>
            <a:normAutofit/>
          </a:bodyPr>
          <a:lstStyle/>
          <a:p>
            <a:pPr algn="ctr"/>
            <a:r>
              <a:rPr lang="ar-SA" b="1" dirty="0"/>
              <a:t>4 ـ  روش غیر دستوری</a:t>
            </a:r>
            <a:r>
              <a:rPr lang="ar-SA" b="1" i="1" dirty="0"/>
              <a:t> </a:t>
            </a:r>
            <a:endParaRPr lang="en-US" dirty="0"/>
          </a:p>
        </p:txBody>
      </p:sp>
      <p:sp>
        <p:nvSpPr>
          <p:cNvPr id="3" name="Subtitle 2"/>
          <p:cNvSpPr>
            <a:spLocks noGrp="1"/>
          </p:cNvSpPr>
          <p:nvPr>
            <p:ph type="subTitle" idx="1"/>
          </p:nvPr>
        </p:nvSpPr>
        <p:spPr>
          <a:xfrm>
            <a:off x="152400" y="685800"/>
            <a:ext cx="8763000" cy="5943600"/>
          </a:xfrm>
        </p:spPr>
        <p:txBody>
          <a:bodyPr>
            <a:noAutofit/>
          </a:bodyPr>
          <a:lstStyle/>
          <a:p>
            <a:pPr algn="r" rtl="1"/>
            <a:r>
              <a:rPr lang="ar-SA" sz="2400" b="1" dirty="0"/>
              <a:t>در این روش معلم بطور مستقل تصمیم گیری می كند و نقش راهنما صرفاً كمك كردن به معلم در باره فعالیت ها و عملیاتی است كه در صدد انجام دادنآنهاست . نظارت و راهنمایی غیر دستوری  بر این  فرض استوار است  كه خود معلم به بهترین وجه می داند كه چه تغییراتی آموزشی ای باید در كارش انجام گیرد  و به طور مستقل توانایی فكر كردن و عمل كردن  در مورد آنها را دارد  </a:t>
            </a:r>
            <a:r>
              <a:rPr lang="ar-SA" sz="2400" b="1" dirty="0" smtClean="0"/>
              <a:t>.</a:t>
            </a:r>
            <a:endParaRPr lang="en-US" b="1" dirty="0" smtClean="0"/>
          </a:p>
          <a:p>
            <a:pPr algn="r" rtl="1"/>
            <a:r>
              <a:rPr lang="fa-IR" sz="2400" dirty="0"/>
              <a:t>کاربرد  از روش نظارت و راهنمایی غیر دستوری :</a:t>
            </a:r>
          </a:p>
          <a:p>
            <a:pPr algn="r" rtl="1"/>
            <a:r>
              <a:rPr lang="fa-IR" sz="2800" dirty="0">
                <a:solidFill>
                  <a:srgbClr val="FF0000"/>
                </a:solidFill>
              </a:rPr>
              <a:t>وقتی كه معلم در سطوح بالایی از رشد حرفه ای عمل می كند . وقتی كه دانش و تخصص معلم در مورد موضوع از دانش و تخصص راهنمای آموزشی بیشتر است . معلم در قبالاجرای تصمیماتش مسئولیت تام دارد . زمانی كه معلم نسبت به حل مسا له تعهد دارد .در حقیقت معیارهایی كه برای روش غیر دستوری بیان شد یعنی سطح رشد, تخصص , مسئولیت , و تعهد باید به طور بارزی در كار معلمان مشاهده شود .در مجموع , روش نظارت و راهنمایی غیر دستوری در كمك به معلمان برای رشد فردی بسیار موثر و سود مند است </a:t>
            </a:r>
            <a:endParaRPr lang="en-US" sz="2800" dirty="0">
              <a:solidFill>
                <a:srgbClr val="FF0000"/>
              </a:solidFill>
            </a:endParaRPr>
          </a:p>
        </p:txBody>
      </p:sp>
    </p:spTree>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609600"/>
            <a:ext cx="8305800" cy="5993922"/>
          </a:xfrm>
        </p:spPr>
        <p:txBody>
          <a:bodyPr>
            <a:normAutofit/>
          </a:bodyPr>
          <a:lstStyle/>
          <a:p>
            <a:pPr algn="ctr" rtl="1"/>
            <a:r>
              <a:rPr lang="ar-SA" sz="2000" dirty="0" smtClean="0"/>
              <a:t>نتيجه گيري</a:t>
            </a:r>
            <a:endParaRPr lang="en-US" sz="2000" dirty="0" smtClean="0"/>
          </a:p>
          <a:p>
            <a:pPr algn="r" rtl="1"/>
            <a:r>
              <a:rPr lang="ar-SA" sz="2800" dirty="0" smtClean="0"/>
              <a:t>يكي از عناصري كه برنامه نظارت و راهنمايي آموزشي، آن بطور مستقيم سروكار دارد معلم است. معلم بهترين فرد در فرايند تدريس در كلاس درس است.</a:t>
            </a:r>
            <a:endParaRPr lang="en-US" sz="2800" dirty="0" smtClean="0"/>
          </a:p>
          <a:p>
            <a:pPr algn="r" rtl="1"/>
            <a:r>
              <a:rPr lang="ar-SA" sz="2000" dirty="0" smtClean="0"/>
              <a:t>از اين رو راهنمايان آموزشي، بايد از ويژگيهاي شخصي و حرفه اي معلمان كه قرار است با آنان كار كنند شناخت دقيقي داشته باشند اين شناخت به آنان كمك مي كند تا درك و بينش صحيح تري نسبت به معلمان تحت نظارت خود پيدا كنند و در فرايند نظارت و راهنمايي بدانند، با چه كسي همكاري و او در چه سطحي از رشد و پيشرفت حرفه اي قرار دارد. </a:t>
            </a:r>
            <a:endParaRPr lang="en-US" sz="2000" dirty="0" smtClean="0"/>
          </a:p>
          <a:p>
            <a:pPr algn="r" rtl="1"/>
            <a:r>
              <a:rPr lang="ar-SA" sz="2000" dirty="0" smtClean="0"/>
              <a:t>شناخت راهنماي آموزشي از معلم ضرورتي سازماني و حرفه اي است او بايد دانش و مهارتها تگرشها، نيازهاي انگيزشي، انتظارات معلم و انتظارات مدرسه و اثر بخشي معلم  را مورد بررسي قرار مي دهند بدين ترتيب مي توان گفت اتخاذ روشهاي آزاد منشانه در امر نظارت و راهنمايي آموزشي يعني روشي كه بر اساس همكاري حرفه اي و مشاركت و همفكري گروهي براي رسيدن به هدفهاي آموزشي استوار است باعث مي شود معلمان مسئوليت پذيرتر شوند به كارشان بيشتر علاقمند گردند بيشتر احساس رضايت كنند و سرانجام اينكه ميزان كارآيي و بازدهي شان افزايش يابد. افزايش بازدهي معلمان با اتخاذ شيوه هاي آزادمنشانه از اصول اساسي برنامه هاي نظارت و راهنمايي آموزشي است.(وايليز، 1397)</a:t>
            </a:r>
            <a:endParaRPr lang="en-US" sz="2000" dirty="0" smtClean="0"/>
          </a:p>
          <a:p>
            <a:pPr algn="r" rtl="1"/>
            <a:r>
              <a:rPr lang="ar-SA" sz="2000" dirty="0" smtClean="0"/>
              <a:t> </a:t>
            </a:r>
            <a:endParaRPr lang="en-US" sz="2000" dirty="0" smtClean="0"/>
          </a:p>
          <a:p>
            <a:pPr algn="r"/>
            <a:endParaRPr lang="en-US" sz="2000" dirty="0"/>
          </a:p>
        </p:txBody>
      </p:sp>
    </p:spTree>
  </p:cSld>
  <p:clrMapOvr>
    <a:masterClrMapping/>
  </p:clrMapOvr>
  <p:transition>
    <p:pull dir="l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8600"/>
            <a:ext cx="8382000" cy="5029200"/>
          </a:xfrm>
        </p:spPr>
        <p:txBody>
          <a:bodyPr>
            <a:normAutofit fontScale="90000"/>
          </a:bodyPr>
          <a:lstStyle/>
          <a:p>
            <a:pPr algn="r">
              <a:lnSpc>
                <a:spcPct val="150000"/>
              </a:lnSpc>
            </a:pPr>
            <a:r>
              <a:rPr lang="fa-IR" sz="3200" dirty="0" smtClean="0">
                <a:solidFill>
                  <a:srgbClr val="FF0000"/>
                </a:solidFill>
                <a:latin typeface="Arial" pitchFamily="34" charset="0"/>
                <a:cs typeface="Arial" pitchFamily="34" charset="0"/>
              </a:rPr>
              <a:t>مزایای نظارت بالینی : </a:t>
            </a:r>
            <a:r>
              <a:rPr lang="en-US" sz="3200" dirty="0" smtClean="0">
                <a:solidFill>
                  <a:srgbClr val="FFFF00"/>
                </a:solidFill>
                <a:latin typeface="Arial" pitchFamily="34" charset="0"/>
                <a:cs typeface="Arial" pitchFamily="34" charset="0"/>
              </a:rPr>
              <a:t/>
            </a:r>
            <a:br>
              <a:rPr lang="en-US" sz="3200" dirty="0" smtClean="0">
                <a:solidFill>
                  <a:srgbClr val="FFFF00"/>
                </a:solidFill>
                <a:latin typeface="Arial" pitchFamily="34" charset="0"/>
                <a:cs typeface="Arial" pitchFamily="34" charset="0"/>
              </a:rPr>
            </a:br>
            <a:r>
              <a:rPr lang="fa-IR" sz="3200" dirty="0" smtClean="0">
                <a:solidFill>
                  <a:schemeClr val="tx1"/>
                </a:solidFill>
                <a:latin typeface="Arial" pitchFamily="34" charset="0"/>
                <a:cs typeface="Arial" pitchFamily="34" charset="0"/>
              </a:rPr>
              <a:t>1- ناظران و معلمان با یکدیگر به سوی یک هدف مشترک همکاری دارند . </a:t>
            </a:r>
            <a:r>
              <a:rPr lang="en-US" sz="3200" dirty="0" smtClean="0">
                <a:solidFill>
                  <a:schemeClr val="tx1"/>
                </a:solidFill>
                <a:latin typeface="Arial" pitchFamily="34" charset="0"/>
                <a:cs typeface="Arial" pitchFamily="34" charset="0"/>
              </a:rPr>
              <a:t/>
            </a:r>
            <a:br>
              <a:rPr lang="en-US" sz="3200" dirty="0" smtClean="0">
                <a:solidFill>
                  <a:schemeClr val="tx1"/>
                </a:solidFill>
                <a:latin typeface="Arial" pitchFamily="34" charset="0"/>
                <a:cs typeface="Arial" pitchFamily="34" charset="0"/>
              </a:rPr>
            </a:br>
            <a:r>
              <a:rPr lang="fa-IR" sz="3200" dirty="0" smtClean="0">
                <a:solidFill>
                  <a:schemeClr val="tx1"/>
                </a:solidFill>
                <a:latin typeface="Arial" pitchFamily="34" charset="0"/>
                <a:cs typeface="Arial" pitchFamily="34" charset="0"/>
              </a:rPr>
              <a:t>2- ناظران به میزان بیشتر بر رفتار  تدریس اثر می گذارند . </a:t>
            </a:r>
            <a:r>
              <a:rPr lang="en-US" sz="3200" dirty="0" smtClean="0">
                <a:solidFill>
                  <a:schemeClr val="tx1"/>
                </a:solidFill>
                <a:latin typeface="Arial" pitchFamily="34" charset="0"/>
                <a:cs typeface="Arial" pitchFamily="34" charset="0"/>
              </a:rPr>
              <a:t/>
            </a:r>
            <a:br>
              <a:rPr lang="en-US" sz="3200" dirty="0" smtClean="0">
                <a:solidFill>
                  <a:schemeClr val="tx1"/>
                </a:solidFill>
                <a:latin typeface="Arial" pitchFamily="34" charset="0"/>
                <a:cs typeface="Arial" pitchFamily="34" charset="0"/>
              </a:rPr>
            </a:br>
            <a:r>
              <a:rPr lang="fa-IR" sz="3200" dirty="0" smtClean="0">
                <a:solidFill>
                  <a:schemeClr val="tx1"/>
                </a:solidFill>
                <a:latin typeface="Arial" pitchFamily="34" charset="0"/>
                <a:cs typeface="Arial" pitchFamily="34" charset="0"/>
              </a:rPr>
              <a:t>3- معلمان و ناظران احساسات مثبتی نسبت به فرایند نظارتی دارند . </a:t>
            </a:r>
            <a:r>
              <a:rPr lang="en-US" sz="3200" dirty="0" smtClean="0">
                <a:solidFill>
                  <a:srgbClr val="FFFF00"/>
                </a:solidFill>
                <a:latin typeface="Arial" pitchFamily="34" charset="0"/>
                <a:cs typeface="Arial" pitchFamily="34" charset="0"/>
              </a:rPr>
              <a:t/>
            </a:r>
            <a:br>
              <a:rPr lang="en-US" sz="3200" dirty="0" smtClean="0">
                <a:solidFill>
                  <a:srgbClr val="FFFF00"/>
                </a:solidFill>
                <a:latin typeface="Arial" pitchFamily="34" charset="0"/>
                <a:cs typeface="Arial" pitchFamily="34" charset="0"/>
              </a:rPr>
            </a:br>
            <a:r>
              <a:rPr lang="fa-IR" sz="3200" dirty="0" smtClean="0">
                <a:solidFill>
                  <a:srgbClr val="FFFF00"/>
                </a:solidFill>
                <a:latin typeface="Arial" pitchFamily="34" charset="0"/>
                <a:cs typeface="Arial" pitchFamily="34" charset="0"/>
              </a:rPr>
              <a:t>ر</a:t>
            </a:r>
            <a:r>
              <a:rPr lang="en-US" sz="3200" dirty="0" smtClean="0">
                <a:solidFill>
                  <a:srgbClr val="FFFF00"/>
                </a:solidFill>
                <a:latin typeface="Zr" pitchFamily="2" charset="2"/>
                <a:cs typeface="2  Zar" pitchFamily="2" charset="-78"/>
              </a:rPr>
              <a:t/>
            </a:r>
            <a:br>
              <a:rPr lang="en-US" sz="3200" dirty="0" smtClean="0">
                <a:solidFill>
                  <a:srgbClr val="FFFF00"/>
                </a:solidFill>
                <a:latin typeface="Zr" pitchFamily="2" charset="2"/>
                <a:cs typeface="2  Zar" pitchFamily="2" charset="-78"/>
              </a:rPr>
            </a:br>
            <a:endParaRPr lang="en-US" dirty="0"/>
          </a:p>
        </p:txBody>
      </p:sp>
      <p:sp>
        <p:nvSpPr>
          <p:cNvPr id="3" name="Subtitle 2"/>
          <p:cNvSpPr>
            <a:spLocks noGrp="1"/>
          </p:cNvSpPr>
          <p:nvPr>
            <p:ph type="subTitle" idx="1"/>
          </p:nvPr>
        </p:nvSpPr>
        <p:spPr/>
        <p:txBody>
          <a:bodyPr>
            <a:normAutofit/>
          </a:bodyPr>
          <a:lstStyle/>
          <a:p>
            <a:endParaRPr lang="en-US" sz="2400" dirty="0"/>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3776373154"/>
              </p:ext>
            </p:extLst>
          </p:nvPr>
        </p:nvGraphicFramePr>
        <p:xfrm>
          <a:off x="2" y="-228598"/>
          <a:ext cx="9143998" cy="7238998"/>
        </p:xfrm>
        <a:graphic>
          <a:graphicData uri="http://schemas.openxmlformats.org/drawingml/2006/table">
            <a:tbl>
              <a:tblPr rtl="1" firstRow="1" firstCol="1" bandRow="1">
                <a:tableStyleId>{5C22544A-7EE6-4342-B048-85BDC9FD1C3A}</a:tableStyleId>
              </a:tblPr>
              <a:tblGrid>
                <a:gridCol w="914734"/>
                <a:gridCol w="5880438"/>
                <a:gridCol w="678511"/>
                <a:gridCol w="452342"/>
                <a:gridCol w="527732"/>
                <a:gridCol w="690241"/>
              </a:tblGrid>
              <a:tr h="986904">
                <a:tc gridSpan="6">
                  <a:txBody>
                    <a:bodyPr/>
                    <a:lstStyle/>
                    <a:p>
                      <a:pPr algn="ctr" rtl="1">
                        <a:lnSpc>
                          <a:spcPct val="115000"/>
                        </a:lnSpc>
                        <a:spcAft>
                          <a:spcPts val="1000"/>
                        </a:spcAft>
                      </a:pPr>
                      <a:r>
                        <a:rPr lang="fa-IR" sz="700">
                          <a:effectLst/>
                        </a:rPr>
                        <a:t>نمون برگ نظارت و راهنمایی بالینی (پيشنهادي) -  فرم تخصصی بازدید از کلاس (شماره 2)</a:t>
                      </a:r>
                      <a:endParaRPr lang="en-US" sz="700">
                        <a:effectLst/>
                      </a:endParaRPr>
                    </a:p>
                    <a:p>
                      <a:pPr algn="ctr" rtl="1">
                        <a:lnSpc>
                          <a:spcPct val="115000"/>
                        </a:lnSpc>
                        <a:spcAft>
                          <a:spcPts val="1000"/>
                        </a:spcAft>
                      </a:pPr>
                      <a:r>
                        <a:rPr lang="fa-IR" sz="600">
                          <a:effectLst/>
                        </a:rPr>
                        <a:t>(ویژه سرگروه های درسی)</a:t>
                      </a:r>
                      <a:endParaRPr lang="en-US" sz="700">
                        <a:effectLst/>
                      </a:endParaRPr>
                    </a:p>
                    <a:p>
                      <a:pPr algn="r" rtl="1">
                        <a:lnSpc>
                          <a:spcPct val="115000"/>
                        </a:lnSpc>
                        <a:spcAft>
                          <a:spcPts val="1000"/>
                        </a:spcAft>
                      </a:pPr>
                      <a:r>
                        <a:rPr lang="fa-IR" sz="700">
                          <a:effectLst/>
                        </a:rPr>
                        <a:t>نام دبیر:              کدپرسنلی:            سابقه:      رشته تحصیلی:             نام آموزشگاه:             موضوع درس:             پایه:          منطقه/ناحیه:          </a:t>
                      </a:r>
                      <a:endParaRPr lang="en-US" sz="700">
                        <a:effectLst/>
                        <a:latin typeface="Calibri"/>
                        <a:ea typeface="Calibri"/>
                        <a:cs typeface="Arial"/>
                      </a:endParaRPr>
                    </a:p>
                  </a:txBody>
                  <a:tcPr marL="43993" marR="43993"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82616">
                <a:tc>
                  <a:txBody>
                    <a:bodyPr/>
                    <a:lstStyle/>
                    <a:p>
                      <a:pPr algn="ctr" rtl="1">
                        <a:lnSpc>
                          <a:spcPct val="115000"/>
                        </a:lnSpc>
                        <a:spcAft>
                          <a:spcPts val="1000"/>
                        </a:spcAft>
                      </a:pPr>
                      <a:r>
                        <a:rPr lang="fa-IR" sz="600">
                          <a:effectLst/>
                        </a:rPr>
                        <a:t>ردیف</a:t>
                      </a:r>
                      <a:endParaRPr lang="en-US" sz="700">
                        <a:effectLst/>
                        <a:latin typeface="Calibri"/>
                        <a:ea typeface="Calibri"/>
                        <a:cs typeface="Arial"/>
                      </a:endParaRPr>
                    </a:p>
                  </a:txBody>
                  <a:tcPr marL="43993" marR="43993" marT="0" marB="0"/>
                </a:tc>
                <a:tc>
                  <a:txBody>
                    <a:bodyPr/>
                    <a:lstStyle/>
                    <a:p>
                      <a:pPr algn="ctr" rtl="1">
                        <a:lnSpc>
                          <a:spcPct val="115000"/>
                        </a:lnSpc>
                        <a:spcAft>
                          <a:spcPts val="1000"/>
                        </a:spcAft>
                      </a:pPr>
                      <a:r>
                        <a:rPr lang="fa-IR" sz="800">
                          <a:effectLst/>
                        </a:rPr>
                        <a:t>عوامل عملکردی تخصصی درس مطالعات اجتماعی</a:t>
                      </a:r>
                      <a:endParaRPr lang="en-US" sz="700">
                        <a:effectLst/>
                        <a:latin typeface="Calibri"/>
                        <a:ea typeface="Calibri"/>
                        <a:cs typeface="Arial"/>
                      </a:endParaRPr>
                    </a:p>
                  </a:txBody>
                  <a:tcPr marL="43993" marR="43993" marT="0" marB="0"/>
                </a:tc>
                <a:tc>
                  <a:txBody>
                    <a:bodyPr/>
                    <a:lstStyle/>
                    <a:p>
                      <a:pPr algn="ctr" rtl="1">
                        <a:lnSpc>
                          <a:spcPct val="115000"/>
                        </a:lnSpc>
                        <a:spcAft>
                          <a:spcPts val="1000"/>
                        </a:spcAft>
                      </a:pPr>
                      <a:r>
                        <a:rPr lang="fa-IR" sz="400">
                          <a:effectLst/>
                        </a:rPr>
                        <a:t>بسیار خوب</a:t>
                      </a:r>
                      <a:endParaRPr lang="en-US" sz="700">
                        <a:effectLst/>
                      </a:endParaRPr>
                    </a:p>
                    <a:p>
                      <a:pPr algn="ctr" rtl="1">
                        <a:lnSpc>
                          <a:spcPct val="115000"/>
                        </a:lnSpc>
                        <a:spcAft>
                          <a:spcPts val="1000"/>
                        </a:spcAft>
                      </a:pPr>
                      <a:r>
                        <a:rPr lang="fa-IR" sz="400">
                          <a:effectLst/>
                        </a:rPr>
                        <a:t>4</a:t>
                      </a:r>
                      <a:endParaRPr lang="en-US" sz="700">
                        <a:effectLst/>
                        <a:latin typeface="Calibri"/>
                        <a:ea typeface="Calibri"/>
                        <a:cs typeface="Arial"/>
                      </a:endParaRPr>
                    </a:p>
                  </a:txBody>
                  <a:tcPr marL="43993" marR="43993" marT="0" marB="0"/>
                </a:tc>
                <a:tc>
                  <a:txBody>
                    <a:bodyPr/>
                    <a:lstStyle/>
                    <a:p>
                      <a:pPr algn="ctr" rtl="1">
                        <a:lnSpc>
                          <a:spcPct val="115000"/>
                        </a:lnSpc>
                        <a:spcAft>
                          <a:spcPts val="1000"/>
                        </a:spcAft>
                      </a:pPr>
                      <a:r>
                        <a:rPr lang="fa-IR" sz="400">
                          <a:effectLst/>
                        </a:rPr>
                        <a:t>خوب</a:t>
                      </a:r>
                      <a:endParaRPr lang="en-US" sz="700">
                        <a:effectLst/>
                      </a:endParaRPr>
                    </a:p>
                    <a:p>
                      <a:pPr algn="ctr" rtl="1">
                        <a:lnSpc>
                          <a:spcPct val="115000"/>
                        </a:lnSpc>
                        <a:spcAft>
                          <a:spcPts val="1000"/>
                        </a:spcAft>
                      </a:pPr>
                      <a:r>
                        <a:rPr lang="fa-IR" sz="400">
                          <a:effectLst/>
                        </a:rPr>
                        <a:t>3</a:t>
                      </a:r>
                      <a:endParaRPr lang="en-US" sz="700">
                        <a:effectLst/>
                        <a:latin typeface="Calibri"/>
                        <a:ea typeface="Calibri"/>
                        <a:cs typeface="Arial"/>
                      </a:endParaRPr>
                    </a:p>
                  </a:txBody>
                  <a:tcPr marL="43993" marR="43993" marT="0" marB="0"/>
                </a:tc>
                <a:tc>
                  <a:txBody>
                    <a:bodyPr/>
                    <a:lstStyle/>
                    <a:p>
                      <a:pPr algn="ctr" rtl="1">
                        <a:lnSpc>
                          <a:spcPct val="115000"/>
                        </a:lnSpc>
                        <a:spcAft>
                          <a:spcPts val="1000"/>
                        </a:spcAft>
                      </a:pPr>
                      <a:r>
                        <a:rPr lang="fa-IR" sz="400">
                          <a:effectLst/>
                        </a:rPr>
                        <a:t>متوسط</a:t>
                      </a:r>
                      <a:endParaRPr lang="en-US" sz="700">
                        <a:effectLst/>
                      </a:endParaRPr>
                    </a:p>
                    <a:p>
                      <a:pPr algn="ctr" rtl="1">
                        <a:lnSpc>
                          <a:spcPct val="115000"/>
                        </a:lnSpc>
                        <a:spcAft>
                          <a:spcPts val="1000"/>
                        </a:spcAft>
                      </a:pPr>
                      <a:r>
                        <a:rPr lang="fa-IR" sz="400">
                          <a:effectLst/>
                        </a:rPr>
                        <a:t>2</a:t>
                      </a:r>
                      <a:endParaRPr lang="en-US" sz="700">
                        <a:effectLst/>
                        <a:latin typeface="Calibri"/>
                        <a:ea typeface="Calibri"/>
                        <a:cs typeface="Arial"/>
                      </a:endParaRPr>
                    </a:p>
                  </a:txBody>
                  <a:tcPr marL="43993" marR="43993" marT="0" marB="0"/>
                </a:tc>
                <a:tc>
                  <a:txBody>
                    <a:bodyPr/>
                    <a:lstStyle/>
                    <a:p>
                      <a:pPr algn="ctr" rtl="1">
                        <a:lnSpc>
                          <a:spcPct val="115000"/>
                        </a:lnSpc>
                        <a:spcAft>
                          <a:spcPts val="1000"/>
                        </a:spcAft>
                      </a:pPr>
                      <a:r>
                        <a:rPr lang="fa-IR" sz="400">
                          <a:effectLst/>
                        </a:rPr>
                        <a:t>ضعیف</a:t>
                      </a:r>
                      <a:endParaRPr lang="en-US" sz="700">
                        <a:effectLst/>
                      </a:endParaRPr>
                    </a:p>
                    <a:p>
                      <a:pPr algn="ctr" rtl="1">
                        <a:lnSpc>
                          <a:spcPct val="115000"/>
                        </a:lnSpc>
                        <a:spcAft>
                          <a:spcPts val="1000"/>
                        </a:spcAft>
                      </a:pPr>
                      <a:r>
                        <a:rPr lang="fa-IR" sz="400">
                          <a:effectLst/>
                        </a:rPr>
                        <a:t>1</a:t>
                      </a:r>
                      <a:endParaRPr lang="en-US" sz="700">
                        <a:effectLst/>
                        <a:latin typeface="Calibri"/>
                        <a:ea typeface="Calibri"/>
                        <a:cs typeface="Arial"/>
                      </a:endParaRPr>
                    </a:p>
                  </a:txBody>
                  <a:tcPr marL="43993" marR="43993" marT="0" marB="0"/>
                </a:tc>
              </a:tr>
              <a:tr h="349965">
                <a:tc>
                  <a:txBody>
                    <a:bodyPr/>
                    <a:lstStyle/>
                    <a:p>
                      <a:pPr algn="ctr" rtl="1">
                        <a:lnSpc>
                          <a:spcPct val="115000"/>
                        </a:lnSpc>
                        <a:spcAft>
                          <a:spcPts val="1000"/>
                        </a:spcAft>
                      </a:pPr>
                      <a:r>
                        <a:rPr lang="fa-IR" sz="600">
                          <a:effectLst/>
                        </a:rPr>
                        <a:t>1</a:t>
                      </a:r>
                      <a:endParaRPr lang="en-US" sz="700">
                        <a:effectLst/>
                        <a:latin typeface="Calibri"/>
                        <a:ea typeface="Calibri"/>
                        <a:cs typeface="Arial"/>
                      </a:endParaRPr>
                    </a:p>
                  </a:txBody>
                  <a:tcPr marL="43993" marR="43993" marT="0" marB="0"/>
                </a:tc>
                <a:tc>
                  <a:txBody>
                    <a:bodyPr/>
                    <a:lstStyle/>
                    <a:p>
                      <a:pPr algn="r" rtl="0">
                        <a:lnSpc>
                          <a:spcPct val="115000"/>
                        </a:lnSpc>
                        <a:spcAft>
                          <a:spcPts val="1000"/>
                        </a:spcAft>
                      </a:pPr>
                      <a:r>
                        <a:rPr lang="fa-IR" sz="600">
                          <a:effectLst/>
                        </a:rPr>
                        <a:t>مناسب بودن طرح درس از لحاظ رعایت اصول، وضوح، قابلیت فهم و مطابقت آن با اهداف اصلی درس</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r>
              <a:tr h="359881">
                <a:tc>
                  <a:txBody>
                    <a:bodyPr/>
                    <a:lstStyle/>
                    <a:p>
                      <a:pPr algn="ctr" rtl="1">
                        <a:lnSpc>
                          <a:spcPct val="115000"/>
                        </a:lnSpc>
                        <a:spcAft>
                          <a:spcPts val="1000"/>
                        </a:spcAft>
                      </a:pPr>
                      <a:r>
                        <a:rPr lang="fa-IR" sz="600">
                          <a:effectLst/>
                        </a:rPr>
                        <a:t>2</a:t>
                      </a:r>
                      <a:endParaRPr lang="en-US" sz="700">
                        <a:effectLst/>
                        <a:latin typeface="Calibri"/>
                        <a:ea typeface="Calibri"/>
                        <a:cs typeface="Arial"/>
                      </a:endParaRPr>
                    </a:p>
                  </a:txBody>
                  <a:tcPr marL="43993" marR="43993" marT="0" marB="0"/>
                </a:tc>
                <a:tc>
                  <a:txBody>
                    <a:bodyPr/>
                    <a:lstStyle/>
                    <a:p>
                      <a:pPr algn="r" rtl="0">
                        <a:lnSpc>
                          <a:spcPct val="115000"/>
                        </a:lnSpc>
                        <a:spcAft>
                          <a:spcPts val="1000"/>
                        </a:spcAft>
                      </a:pPr>
                      <a:r>
                        <a:rPr lang="fa-IR" sz="600">
                          <a:effectLst/>
                        </a:rPr>
                        <a:t>انطباق تدریس  عملی با طرح درس و اجرای  مناسب مراحل الگوی پیش بینی شده</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r>
              <a:tr h="359881">
                <a:tc>
                  <a:txBody>
                    <a:bodyPr/>
                    <a:lstStyle/>
                    <a:p>
                      <a:pPr algn="ctr" rtl="1">
                        <a:lnSpc>
                          <a:spcPct val="115000"/>
                        </a:lnSpc>
                        <a:spcAft>
                          <a:spcPts val="1000"/>
                        </a:spcAft>
                      </a:pPr>
                      <a:r>
                        <a:rPr lang="fa-IR" sz="600">
                          <a:effectLst/>
                        </a:rPr>
                        <a:t>3</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600">
                          <a:effectLst/>
                        </a:rPr>
                        <a:t>تسلط کافی معلم بر موضوع درس وتوانایی انتقال پیام واهداف درس به فراگیران</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r>
              <a:tr h="359881">
                <a:tc>
                  <a:txBody>
                    <a:bodyPr/>
                    <a:lstStyle/>
                    <a:p>
                      <a:pPr algn="ctr" rtl="1">
                        <a:lnSpc>
                          <a:spcPct val="115000"/>
                        </a:lnSpc>
                        <a:spcAft>
                          <a:spcPts val="1000"/>
                        </a:spcAft>
                      </a:pPr>
                      <a:r>
                        <a:rPr lang="fa-IR" sz="600">
                          <a:effectLst/>
                        </a:rPr>
                        <a:t>4</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600">
                          <a:effectLst/>
                        </a:rPr>
                        <a:t>استفاده از چیدمان مناسب کلاس  وگروه بندی دانش آموزان با توجه به شیوه ی تدریس</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r>
              <a:tr h="349965">
                <a:tc>
                  <a:txBody>
                    <a:bodyPr/>
                    <a:lstStyle/>
                    <a:p>
                      <a:pPr algn="ctr" rtl="1">
                        <a:lnSpc>
                          <a:spcPct val="115000"/>
                        </a:lnSpc>
                        <a:spcAft>
                          <a:spcPts val="1000"/>
                        </a:spcAft>
                      </a:pPr>
                      <a:r>
                        <a:rPr lang="fa-IR" sz="600">
                          <a:effectLst/>
                        </a:rPr>
                        <a:t>5</a:t>
                      </a:r>
                      <a:endParaRPr lang="en-US" sz="700">
                        <a:effectLst/>
                        <a:latin typeface="Calibri"/>
                        <a:ea typeface="Calibri"/>
                        <a:cs typeface="Arial"/>
                      </a:endParaRPr>
                    </a:p>
                  </a:txBody>
                  <a:tcPr marL="43993" marR="43993" marT="0" marB="0"/>
                </a:tc>
                <a:tc>
                  <a:txBody>
                    <a:bodyPr/>
                    <a:lstStyle/>
                    <a:p>
                      <a:pPr algn="r" rtl="1">
                        <a:lnSpc>
                          <a:spcPct val="115000"/>
                        </a:lnSpc>
                        <a:spcAft>
                          <a:spcPts val="0"/>
                        </a:spcAft>
                      </a:pPr>
                      <a:r>
                        <a:rPr lang="fa-IR" sz="600">
                          <a:effectLst/>
                        </a:rPr>
                        <a:t>  توجه به نکات دینی،اخلاقی ،تربیتی،اجتماعی و....درفرآیندتدریس</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r>
              <a:tr h="349965">
                <a:tc>
                  <a:txBody>
                    <a:bodyPr/>
                    <a:lstStyle/>
                    <a:p>
                      <a:pPr algn="ctr" rtl="1">
                        <a:lnSpc>
                          <a:spcPct val="115000"/>
                        </a:lnSpc>
                        <a:spcAft>
                          <a:spcPts val="1000"/>
                        </a:spcAft>
                      </a:pPr>
                      <a:r>
                        <a:rPr lang="fa-IR" sz="600">
                          <a:effectLst/>
                        </a:rPr>
                        <a:t>6</a:t>
                      </a:r>
                      <a:endParaRPr lang="en-US" sz="700">
                        <a:effectLst/>
                        <a:latin typeface="Calibri"/>
                        <a:ea typeface="Calibri"/>
                        <a:cs typeface="Arial"/>
                      </a:endParaRPr>
                    </a:p>
                  </a:txBody>
                  <a:tcPr marL="43993" marR="43993" marT="0" marB="0"/>
                </a:tc>
                <a:tc>
                  <a:txBody>
                    <a:bodyPr/>
                    <a:lstStyle/>
                    <a:p>
                      <a:pPr algn="r" rtl="1">
                        <a:lnSpc>
                          <a:spcPct val="115000"/>
                        </a:lnSpc>
                        <a:spcAft>
                          <a:spcPts val="0"/>
                        </a:spcAft>
                      </a:pPr>
                      <a:r>
                        <a:rPr lang="fa-IR" sz="600">
                          <a:effectLst/>
                        </a:rPr>
                        <a:t>هدایت فراگیران به منظوریافتن زمینه های کاربردی وروزمره آموخته ها</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r>
              <a:tr h="359881">
                <a:tc>
                  <a:txBody>
                    <a:bodyPr/>
                    <a:lstStyle/>
                    <a:p>
                      <a:pPr algn="ctr" rtl="1">
                        <a:lnSpc>
                          <a:spcPct val="115000"/>
                        </a:lnSpc>
                        <a:spcAft>
                          <a:spcPts val="1000"/>
                        </a:spcAft>
                      </a:pPr>
                      <a:r>
                        <a:rPr lang="fa-IR" sz="600">
                          <a:effectLst/>
                        </a:rPr>
                        <a:t>7</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600">
                          <a:effectLst/>
                        </a:rPr>
                        <a:t>به کارگیری ومیزان استفاده ازفن آوری نوین(وسایل کمک آموزشی،محتوای الکترونیکی، نقشه، فیلم و....)</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r>
              <a:tr h="359881">
                <a:tc>
                  <a:txBody>
                    <a:bodyPr/>
                    <a:lstStyle/>
                    <a:p>
                      <a:pPr algn="ctr" rtl="1">
                        <a:lnSpc>
                          <a:spcPct val="115000"/>
                        </a:lnSpc>
                        <a:spcAft>
                          <a:spcPts val="1000"/>
                        </a:spcAft>
                      </a:pPr>
                      <a:r>
                        <a:rPr lang="fa-IR" sz="600">
                          <a:effectLst/>
                        </a:rPr>
                        <a:t>8</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600">
                          <a:effectLst/>
                        </a:rPr>
                        <a:t>سرعت مناسب ارائه مطالب با توجه به سرعت یادگیری دانش آموزان و تفاوت های فردی بین آن ها</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r>
              <a:tr h="359881">
                <a:tc>
                  <a:txBody>
                    <a:bodyPr/>
                    <a:lstStyle/>
                    <a:p>
                      <a:pPr algn="ctr" rtl="1">
                        <a:lnSpc>
                          <a:spcPct val="115000"/>
                        </a:lnSpc>
                        <a:spcAft>
                          <a:spcPts val="1000"/>
                        </a:spcAft>
                      </a:pPr>
                      <a:r>
                        <a:rPr lang="fa-IR" sz="600">
                          <a:effectLst/>
                        </a:rPr>
                        <a:t>9</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600">
                          <a:effectLst/>
                        </a:rPr>
                        <a:t>استفاده از روش های مناسب ارزشیابی تکوینی  وپایانی درفرآیندیاددهی-یادگیری (بحث وگفتگوی کلاسی، مشاهده، سوال و جواب در گروه ها، خود ارزیابی، عملکردی، پوشه کار و غیره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r>
              <a:tr h="359881">
                <a:tc>
                  <a:txBody>
                    <a:bodyPr/>
                    <a:lstStyle/>
                    <a:p>
                      <a:pPr algn="ctr" rtl="1">
                        <a:lnSpc>
                          <a:spcPct val="115000"/>
                        </a:lnSpc>
                        <a:spcAft>
                          <a:spcPts val="1000"/>
                        </a:spcAft>
                      </a:pPr>
                      <a:r>
                        <a:rPr lang="fa-IR" sz="600">
                          <a:effectLst/>
                        </a:rPr>
                        <a:t>10</a:t>
                      </a:r>
                      <a:endParaRPr lang="en-US" sz="700">
                        <a:effectLst/>
                        <a:latin typeface="Calibri"/>
                        <a:ea typeface="Calibri"/>
                        <a:cs typeface="Arial"/>
                      </a:endParaRPr>
                    </a:p>
                  </a:txBody>
                  <a:tcPr marL="43993" marR="43993" marT="0" marB="0"/>
                </a:tc>
                <a:tc>
                  <a:txBody>
                    <a:bodyPr/>
                    <a:lstStyle/>
                    <a:p>
                      <a:pPr algn="r" rtl="1">
                        <a:lnSpc>
                          <a:spcPct val="115000"/>
                        </a:lnSpc>
                        <a:spcAft>
                          <a:spcPts val="0"/>
                        </a:spcAft>
                      </a:pPr>
                      <a:r>
                        <a:rPr lang="fa-IR" sz="700">
                          <a:effectLst/>
                        </a:rPr>
                        <a:t>استمرار ارتباط وتعامل بادانش آموزان وفراهم نمودن  زمینه فرصت سوال کردن توسط دانش آموزان وپاسخ دهی مناسب</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r>
              <a:tr h="359881">
                <a:tc gridSpan="2">
                  <a:txBody>
                    <a:bodyPr/>
                    <a:lstStyle/>
                    <a:p>
                      <a:pPr algn="r" rtl="1">
                        <a:lnSpc>
                          <a:spcPct val="115000"/>
                        </a:lnSpc>
                        <a:spcAft>
                          <a:spcPts val="1000"/>
                        </a:spcAft>
                      </a:pPr>
                      <a:r>
                        <a:rPr lang="fa-IR" sz="600">
                          <a:effectLst/>
                        </a:rPr>
                        <a:t>جمع امتیازات هر ستون</a:t>
                      </a:r>
                      <a:endParaRPr lang="en-US" sz="700">
                        <a:effectLst/>
                        <a:latin typeface="Calibri"/>
                        <a:ea typeface="Calibri"/>
                        <a:cs typeface="Arial"/>
                      </a:endParaRPr>
                    </a:p>
                  </a:txBody>
                  <a:tcPr marL="43993" marR="43993" marT="0" marB="0"/>
                </a:tc>
                <a:tc hMerge="1">
                  <a:txBody>
                    <a:bodyPr/>
                    <a:lstStyle/>
                    <a:p>
                      <a:endParaRPr lang="en-US"/>
                    </a:p>
                  </a:txBody>
                  <a:tcPr/>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r>
              <a:tr h="359881">
                <a:tc gridSpan="2">
                  <a:txBody>
                    <a:bodyPr/>
                    <a:lstStyle/>
                    <a:p>
                      <a:pPr algn="r" rtl="1">
                        <a:lnSpc>
                          <a:spcPct val="115000"/>
                        </a:lnSpc>
                        <a:spcAft>
                          <a:spcPts val="1000"/>
                        </a:spcAft>
                      </a:pPr>
                      <a:r>
                        <a:rPr lang="fa-IR" sz="600">
                          <a:effectLst/>
                        </a:rPr>
                        <a:t>جمع کل امتیازات از  40 </a:t>
                      </a:r>
                      <a:endParaRPr lang="en-US" sz="700">
                        <a:effectLst/>
                        <a:latin typeface="Calibri"/>
                        <a:ea typeface="Calibri"/>
                        <a:cs typeface="Arial"/>
                      </a:endParaRPr>
                    </a:p>
                  </a:txBody>
                  <a:tcPr marL="43993" marR="43993" marT="0" marB="0"/>
                </a:tc>
                <a:tc hMerge="1">
                  <a:txBody>
                    <a:bodyPr/>
                    <a:lstStyle/>
                    <a:p>
                      <a:endParaRPr lang="en-US"/>
                    </a:p>
                  </a:txBody>
                  <a:tcPr/>
                </a:tc>
                <a:tc gridSpan="4">
                  <a:txBody>
                    <a:bodyPr/>
                    <a:lstStyle/>
                    <a:p>
                      <a:pPr algn="r" rtl="1">
                        <a:lnSpc>
                          <a:spcPct val="115000"/>
                        </a:lnSpc>
                        <a:spcAft>
                          <a:spcPts val="1000"/>
                        </a:spcAft>
                      </a:pPr>
                      <a:r>
                        <a:rPr lang="fa-IR" sz="700">
                          <a:effectLst/>
                        </a:rPr>
                        <a:t> </a:t>
                      </a:r>
                      <a:endParaRPr lang="en-US" sz="700">
                        <a:effectLst/>
                        <a:latin typeface="Calibri"/>
                        <a:ea typeface="Calibri"/>
                        <a:cs typeface="Arial"/>
                      </a:endParaRPr>
                    </a:p>
                  </a:txBody>
                  <a:tcPr marL="43993" marR="43993" marT="0" marB="0"/>
                </a:tc>
                <a:tc hMerge="1">
                  <a:txBody>
                    <a:bodyPr/>
                    <a:lstStyle/>
                    <a:p>
                      <a:endParaRPr lang="en-US"/>
                    </a:p>
                  </a:txBody>
                  <a:tcPr/>
                </a:tc>
                <a:tc hMerge="1">
                  <a:txBody>
                    <a:bodyPr/>
                    <a:lstStyle/>
                    <a:p>
                      <a:endParaRPr lang="en-US"/>
                    </a:p>
                  </a:txBody>
                  <a:tcPr/>
                </a:tc>
                <a:tc hMerge="1">
                  <a:txBody>
                    <a:bodyPr/>
                    <a:lstStyle/>
                    <a:p>
                      <a:endParaRPr lang="en-US"/>
                    </a:p>
                  </a:txBody>
                  <a:tcPr/>
                </a:tc>
              </a:tr>
              <a:tr h="1580654">
                <a:tc gridSpan="6">
                  <a:txBody>
                    <a:bodyPr/>
                    <a:lstStyle/>
                    <a:p>
                      <a:pPr algn="l" rtl="1">
                        <a:lnSpc>
                          <a:spcPct val="115000"/>
                        </a:lnSpc>
                        <a:spcAft>
                          <a:spcPts val="1000"/>
                        </a:spcAft>
                      </a:pPr>
                      <a:r>
                        <a:rPr lang="fa-IR" sz="700" dirty="0">
                          <a:effectLst/>
                        </a:rPr>
                        <a:t> </a:t>
                      </a:r>
                      <a:endParaRPr lang="en-US" sz="700" dirty="0">
                        <a:effectLst/>
                      </a:endParaRPr>
                    </a:p>
                    <a:p>
                      <a:pPr algn="r" rtl="1">
                        <a:lnSpc>
                          <a:spcPct val="115000"/>
                        </a:lnSpc>
                        <a:spcAft>
                          <a:spcPts val="1000"/>
                        </a:spcAft>
                      </a:pPr>
                      <a:r>
                        <a:rPr lang="fa-IR" sz="700" dirty="0">
                          <a:effectLst/>
                        </a:rPr>
                        <a:t>نام </a:t>
                      </a:r>
                      <a:r>
                        <a:rPr lang="fa-IR" sz="600" dirty="0">
                          <a:effectLst/>
                        </a:rPr>
                        <a:t>و نام خانوادگی ناظر: امضاء                                                                     نام و نام خانوادگی مدیر مدرس : مهر و امضاء</a:t>
                      </a:r>
                      <a:endParaRPr lang="en-US" sz="700" dirty="0">
                        <a:effectLst/>
                      </a:endParaRPr>
                    </a:p>
                    <a:p>
                      <a:pPr algn="r" rtl="1">
                        <a:lnSpc>
                          <a:spcPct val="115000"/>
                        </a:lnSpc>
                        <a:spcAft>
                          <a:spcPts val="1000"/>
                        </a:spcAft>
                      </a:pPr>
                      <a:r>
                        <a:rPr lang="fa-IR" sz="600" dirty="0">
                          <a:effectLst/>
                        </a:rPr>
                        <a:t> </a:t>
                      </a:r>
                      <a:endParaRPr lang="en-US" sz="700" dirty="0">
                        <a:effectLst/>
                      </a:endParaRPr>
                    </a:p>
                    <a:p>
                      <a:pPr algn="r" rtl="1">
                        <a:lnSpc>
                          <a:spcPct val="115000"/>
                        </a:lnSpc>
                        <a:spcAft>
                          <a:spcPts val="1000"/>
                        </a:spcAft>
                      </a:pPr>
                      <a:r>
                        <a:rPr lang="fa-IR" sz="700" dirty="0">
                          <a:effectLst/>
                        </a:rPr>
                        <a:t> </a:t>
                      </a:r>
                      <a:endParaRPr lang="en-US" sz="700" dirty="0">
                        <a:effectLst/>
                      </a:endParaRPr>
                    </a:p>
                    <a:p>
                      <a:pPr algn="r" rtl="1">
                        <a:lnSpc>
                          <a:spcPct val="115000"/>
                        </a:lnSpc>
                        <a:spcAft>
                          <a:spcPts val="1000"/>
                        </a:spcAft>
                      </a:pPr>
                      <a:r>
                        <a:rPr lang="fa-IR" sz="700" dirty="0">
                          <a:effectLst/>
                        </a:rPr>
                        <a:t> </a:t>
                      </a:r>
                      <a:endParaRPr lang="en-US" sz="700" dirty="0">
                        <a:effectLst/>
                        <a:latin typeface="Calibri"/>
                        <a:ea typeface="Calibri"/>
                        <a:cs typeface="Arial"/>
                      </a:endParaRPr>
                    </a:p>
                  </a:txBody>
                  <a:tcPr marL="43993" marR="43993"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xmlns="" val="9708852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lstStyle/>
          <a:p>
            <a:pPr algn="ctr"/>
            <a:r>
              <a:rPr lang="fa-IR" dirty="0" smtClean="0"/>
              <a:t>سایرمواردقابل بررسی درنظارت</a:t>
            </a:r>
            <a:endParaRPr lang="en-US" dirty="0"/>
          </a:p>
        </p:txBody>
      </p:sp>
      <p:sp>
        <p:nvSpPr>
          <p:cNvPr id="3" name="Content Placeholder 2"/>
          <p:cNvSpPr>
            <a:spLocks noGrp="1"/>
          </p:cNvSpPr>
          <p:nvPr>
            <p:ph idx="1"/>
          </p:nvPr>
        </p:nvSpPr>
        <p:spPr>
          <a:xfrm>
            <a:off x="0" y="914400"/>
            <a:ext cx="9067800" cy="5943600"/>
          </a:xfrm>
        </p:spPr>
        <p:txBody>
          <a:bodyPr>
            <a:normAutofit lnSpcReduction="10000"/>
          </a:bodyPr>
          <a:lstStyle/>
          <a:p>
            <a:pPr algn="r"/>
            <a:r>
              <a:rPr lang="fa-IR" dirty="0" smtClean="0"/>
              <a:t>-</a:t>
            </a:r>
            <a:r>
              <a:rPr lang="fa-IR" sz="3200" dirty="0" smtClean="0"/>
              <a:t>داشتن طرح درس روزانه</a:t>
            </a:r>
          </a:p>
          <a:p>
            <a:pPr algn="r"/>
            <a:r>
              <a:rPr lang="fa-IR" sz="3200" dirty="0" smtClean="0"/>
              <a:t>-بررسی سوالات امت</a:t>
            </a:r>
            <a:r>
              <a:rPr lang="fa-IR" sz="3200" dirty="0"/>
              <a:t>ح</a:t>
            </a:r>
            <a:r>
              <a:rPr lang="fa-IR" sz="3200" dirty="0" smtClean="0"/>
              <a:t>انی نوبت اول</a:t>
            </a:r>
          </a:p>
          <a:p>
            <a:pPr algn="r"/>
            <a:r>
              <a:rPr lang="fa-IR" sz="3200" dirty="0" smtClean="0"/>
              <a:t>-رعایت بودجه بندی کتاب</a:t>
            </a:r>
          </a:p>
          <a:p>
            <a:pPr algn="r"/>
            <a:r>
              <a:rPr lang="fa-IR" sz="3200" dirty="0" smtClean="0"/>
              <a:t>-تلاش درجهت کلاس های موضوعی</a:t>
            </a:r>
          </a:p>
          <a:p>
            <a:pPr algn="r"/>
            <a:r>
              <a:rPr lang="fa-IR" sz="3200" dirty="0" smtClean="0"/>
              <a:t>-تحلیل نمرات نوبت اول</a:t>
            </a:r>
          </a:p>
          <a:p>
            <a:pPr algn="r"/>
            <a:r>
              <a:rPr lang="fa-IR" sz="3200" dirty="0" smtClean="0"/>
              <a:t>-استفاده مستمر ازشیوه های نوین تدریس درکلاس</a:t>
            </a:r>
          </a:p>
          <a:p>
            <a:pPr algn="r"/>
            <a:r>
              <a:rPr lang="fa-IR" sz="3200" dirty="0" smtClean="0"/>
              <a:t>-استفاده ازوسایل کمک آموزشی</a:t>
            </a:r>
          </a:p>
          <a:p>
            <a:pPr algn="r"/>
            <a:r>
              <a:rPr lang="fa-IR" sz="3200" dirty="0" smtClean="0"/>
              <a:t>-ثبت نمرات مستمردانش آموزان</a:t>
            </a:r>
          </a:p>
          <a:p>
            <a:pPr algn="r"/>
            <a:r>
              <a:rPr lang="fa-IR" sz="3200" dirty="0"/>
              <a:t>-خلاقیت ونوآوری</a:t>
            </a:r>
          </a:p>
          <a:p>
            <a:pPr algn="r"/>
            <a:r>
              <a:rPr lang="fa-IR" sz="3200" dirty="0" smtClean="0"/>
              <a:t>-توجه به تحقیق وپژوهش دانش آموزی</a:t>
            </a:r>
          </a:p>
          <a:p>
            <a:r>
              <a:rPr lang="fa-IR" sz="3200" dirty="0">
                <a:solidFill>
                  <a:srgbClr val="FF0000"/>
                </a:solidFill>
              </a:rPr>
              <a:t>باتشکر ازحسن توجه شما انصاری</a:t>
            </a:r>
          </a:p>
          <a:p>
            <a:pPr algn="r"/>
            <a:endParaRPr lang="en-US" dirty="0"/>
          </a:p>
        </p:txBody>
      </p:sp>
    </p:spTree>
    <p:extLst>
      <p:ext uri="{BB962C8B-B14F-4D97-AF65-F5344CB8AC3E}">
        <p14:creationId xmlns:p14="http://schemas.microsoft.com/office/powerpoint/2010/main" xmlns="" val="3503752753"/>
      </p:ext>
    </p:extLst>
  </p:cSld>
  <p:clrMapOvr>
    <a:masterClrMapping/>
  </p:clrMapOvr>
  <mc:AlternateContent xmlns:mc="http://schemas.openxmlformats.org/markup-compatibility/2006">
    <mc:Choice xmlns:p14="http://schemas.microsoft.com/office/powerpoint/2010/main" xmlns="" Requires="p14">
      <p:transition spd="slow" p14:dur="3000">
        <p14:shred/>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Administrator\Desktop\جملات تربیتی\8beheshtgroup_gift_of_the_day_902e_m.jpg"/>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Administrator\Desktop\جملات تربیتی\8beheshtgroup_gift_of_the_day_892e_m.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6019799"/>
          </a:xfrm>
        </p:spPr>
        <p:txBody>
          <a:bodyPr>
            <a:normAutofit fontScale="90000"/>
          </a:bodyPr>
          <a:lstStyle/>
          <a:p>
            <a:pPr algn="r"/>
            <a:r>
              <a:rPr lang="ar-SA" b="1" dirty="0" smtClean="0"/>
              <a:t>  </a:t>
            </a:r>
            <a:r>
              <a:rPr lang="ar-SA" sz="4000" b="1" dirty="0" smtClean="0">
                <a:solidFill>
                  <a:srgbClr val="FF0000"/>
                </a:solidFill>
              </a:rPr>
              <a:t>نظارت و راهنمایی بالینی</a:t>
            </a:r>
            <a:r>
              <a:rPr lang="fa-IR" sz="4000" b="1" dirty="0" smtClean="0">
                <a:solidFill>
                  <a:srgbClr val="FF0000"/>
                </a:solidFill>
              </a:rPr>
              <a:t>:</a:t>
            </a:r>
            <a:r>
              <a:rPr lang="ar-SA" sz="4000" b="1" dirty="0" smtClean="0">
                <a:solidFill>
                  <a:srgbClr val="FF0000"/>
                </a:solidFill>
              </a:rPr>
              <a:t> </a:t>
            </a:r>
            <a:r>
              <a:rPr lang="ar-SA" sz="4000" b="1" dirty="0" smtClean="0"/>
              <a:t>یعنی مطالعه رفتار معلم در كلاس درس با روش منظم در محیط  صمیمی و اقدام  متقابل است (مشاهده مستقیم رفتار معلمان در كلاس درس ) و </a:t>
            </a:r>
            <a:r>
              <a:rPr lang="ar-SA" sz="4000" dirty="0" smtClean="0"/>
              <a:t>مجموعه فعالیت های كه برای اصلاح فرآیند </a:t>
            </a:r>
            <a:r>
              <a:rPr lang="fa-IR" sz="4000" b="1" dirty="0" smtClean="0"/>
              <a:t/>
            </a:r>
            <a:br>
              <a:rPr lang="fa-IR" sz="4000" b="1" dirty="0" smtClean="0"/>
            </a:br>
            <a:r>
              <a:rPr lang="ar-SA" sz="4000" dirty="0" smtClean="0"/>
              <a:t> یادگیری طراحی شده است </a:t>
            </a:r>
            <a:r>
              <a:rPr lang="fa-IR" sz="4000" dirty="0" smtClean="0"/>
              <a:t/>
            </a:r>
            <a:br>
              <a:rPr lang="fa-IR" sz="4000" dirty="0" smtClean="0"/>
            </a:br>
            <a:r>
              <a:rPr lang="en-US" sz="4000" b="1" dirty="0" smtClean="0"/>
              <a:t/>
            </a:r>
            <a:br>
              <a:rPr lang="en-US" sz="4000" b="1" dirty="0" smtClean="0"/>
            </a:br>
            <a:r>
              <a:rPr lang="ar-SA" sz="4000" b="1" dirty="0" smtClean="0">
                <a:solidFill>
                  <a:srgbClr val="FF0000"/>
                </a:solidFill>
              </a:rPr>
              <a:t>هدف</a:t>
            </a:r>
            <a:r>
              <a:rPr lang="ar-SA" sz="4000" b="1" dirty="0" smtClean="0"/>
              <a:t> : اصلاح روشهای تدریس معلمان.</a:t>
            </a:r>
            <a:r>
              <a:rPr lang="en-US" sz="4000" dirty="0" smtClean="0"/>
              <a:t/>
            </a:r>
            <a:br>
              <a:rPr lang="en-US" sz="4000" dirty="0" smtClean="0"/>
            </a:br>
            <a:endParaRPr lang="en-US" sz="4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Administrator\Desktop\جملات تربیتی\8beheshtgroup_gift_of_the_day_918e_m.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81000"/>
            <a:ext cx="8458200" cy="6248400"/>
          </a:xfrm>
        </p:spPr>
        <p:txBody>
          <a:bodyPr>
            <a:normAutofit/>
          </a:bodyPr>
          <a:lstStyle/>
          <a:p>
            <a:pPr algn="r" rtl="1"/>
            <a:r>
              <a:rPr lang="ar-SA" sz="2800" dirty="0" smtClean="0">
                <a:solidFill>
                  <a:srgbClr val="FF0000"/>
                </a:solidFill>
              </a:rPr>
              <a:t>ج)ماهیت نظارت و راهنمایی در مدارس:</a:t>
            </a:r>
            <a:endParaRPr lang="en-US" sz="2800" dirty="0" smtClean="0">
              <a:solidFill>
                <a:srgbClr val="FF0000"/>
              </a:solidFill>
            </a:endParaRPr>
          </a:p>
          <a:p>
            <a:pPr algn="r" rtl="1"/>
            <a:r>
              <a:rPr lang="ar-SA" sz="2800" dirty="0" smtClean="0"/>
              <a:t> نظارت و راهنمایی در مدارس مبتنی برهمکاری حرفه ای کارکنان آموزشی است  و برای اصلاح فرایند تدریس و یادگیری طراحی شده است و ماهیتی کنترل کنند ه ندارد و هدف آن نه قضاوت در باره ی شایستگی معلمان ونه کنترل کار آنان است ،بلکه همکاری با آنان برای اصلاح آموزش است.</a:t>
            </a:r>
            <a:endParaRPr lang="en-US" sz="2800" dirty="0" smtClean="0"/>
          </a:p>
          <a:p>
            <a:pPr algn="r" rtl="1"/>
            <a:r>
              <a:rPr lang="ar-SA" sz="2800" dirty="0" smtClean="0"/>
              <a:t>تشکیل یک تیم مرکب از متخصصین ذیل :</a:t>
            </a:r>
            <a:endParaRPr lang="en-US" sz="2800" dirty="0" smtClean="0"/>
          </a:p>
          <a:p>
            <a:pPr algn="r"/>
            <a:r>
              <a:rPr lang="ar-SA" sz="2800" dirty="0" smtClean="0"/>
              <a:t>مدیر</a:t>
            </a:r>
            <a:r>
              <a:rPr lang="en-US" sz="2800" dirty="0" smtClean="0"/>
              <a:t> </a:t>
            </a:r>
            <a:r>
              <a:rPr lang="fa-IR" sz="2800" dirty="0" smtClean="0"/>
              <a:t>1-</a:t>
            </a:r>
            <a:r>
              <a:rPr lang="en-US" sz="2800" dirty="0" smtClean="0"/>
              <a:t> </a:t>
            </a:r>
          </a:p>
          <a:p>
            <a:pPr algn="r"/>
            <a:r>
              <a:rPr lang="fa-IR" sz="2800" dirty="0" smtClean="0"/>
              <a:t>2-</a:t>
            </a:r>
            <a:r>
              <a:rPr lang="ar-SA" sz="2800" dirty="0" smtClean="0"/>
              <a:t>روانشناس یا مشاور</a:t>
            </a:r>
            <a:endParaRPr lang="en-US" sz="2800" dirty="0" smtClean="0"/>
          </a:p>
          <a:p>
            <a:pPr algn="r"/>
            <a:r>
              <a:rPr lang="fa-IR" sz="2800" dirty="0" smtClean="0"/>
              <a:t>3-</a:t>
            </a:r>
            <a:r>
              <a:rPr lang="ar-SA" sz="2800" dirty="0" smtClean="0"/>
              <a:t>متخصص</a:t>
            </a:r>
            <a:r>
              <a:rPr lang="fa-IR" sz="2800" dirty="0" smtClean="0"/>
              <a:t> </a:t>
            </a:r>
            <a:r>
              <a:rPr lang="ar-SA" sz="2800" dirty="0" smtClean="0"/>
              <a:t>علوم تربیتی</a:t>
            </a:r>
            <a:endParaRPr lang="en-US" sz="2800" dirty="0" smtClean="0"/>
          </a:p>
          <a:p>
            <a:pPr algn="r"/>
            <a:r>
              <a:rPr lang="fa-IR" sz="2800" dirty="0" smtClean="0"/>
              <a:t>4-</a:t>
            </a:r>
            <a:r>
              <a:rPr lang="ar-SA" sz="2800" dirty="0" smtClean="0"/>
              <a:t>سنجش  و ارزیاب تحصیلی</a:t>
            </a:r>
            <a:endParaRPr lang="en-US" sz="2800" dirty="0" smtClean="0"/>
          </a:p>
          <a:p>
            <a:pPr algn="r"/>
            <a:r>
              <a:rPr lang="fa-IR" sz="2800" dirty="0" smtClean="0"/>
              <a:t>5-</a:t>
            </a:r>
            <a:r>
              <a:rPr lang="ar-SA" sz="2800" dirty="0" smtClean="0"/>
              <a:t>سرگروه آموزشی(شهرستان یامدرسه) یا یک دبیرمتخصص آن رشته</a:t>
            </a:r>
            <a:endParaRPr lang="en-US" sz="2800" dirty="0" smtClean="0"/>
          </a:p>
          <a:p>
            <a:pPr algn="r"/>
            <a:endParaRPr lang="en-US" sz="2800" dirty="0"/>
          </a:p>
        </p:txBody>
      </p:sp>
    </p:spTree>
  </p:cSld>
  <p:clrMapOvr>
    <a:masterClrMapping/>
  </p:clrMapOvr>
  <p:transition>
    <p:split orient="vert"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685799"/>
          </a:xfrm>
        </p:spPr>
        <p:txBody>
          <a:bodyPr>
            <a:normAutofit fontScale="90000"/>
          </a:bodyPr>
          <a:lstStyle/>
          <a:p>
            <a:pPr algn="ctr"/>
            <a:r>
              <a:rPr lang="ar-SA" b="1" dirty="0"/>
              <a:t>مراحل نظارت :</a:t>
            </a:r>
            <a:r>
              <a:rPr lang="en-US" dirty="0"/>
              <a:t/>
            </a:r>
            <a:br>
              <a:rPr lang="en-US" dirty="0"/>
            </a:br>
            <a:endParaRPr lang="en-US" dirty="0"/>
          </a:p>
        </p:txBody>
      </p:sp>
      <p:sp>
        <p:nvSpPr>
          <p:cNvPr id="3" name="Subtitle 2"/>
          <p:cNvSpPr>
            <a:spLocks noGrp="1"/>
          </p:cNvSpPr>
          <p:nvPr>
            <p:ph type="subTitle" idx="1"/>
          </p:nvPr>
        </p:nvSpPr>
        <p:spPr>
          <a:xfrm>
            <a:off x="457200" y="990600"/>
            <a:ext cx="8382000" cy="5410200"/>
          </a:xfrm>
        </p:spPr>
        <p:txBody>
          <a:bodyPr>
            <a:normAutofit/>
          </a:bodyPr>
          <a:lstStyle/>
          <a:p>
            <a:pPr algn="r" rtl="1"/>
            <a:r>
              <a:rPr lang="ar-SA" sz="3200" b="1" dirty="0"/>
              <a:t>نظارت و راهنمایی بالینی در سه مرحله : </a:t>
            </a:r>
            <a:r>
              <a:rPr lang="ar-SA" sz="3200" dirty="0">
                <a:solidFill>
                  <a:srgbClr val="00B050"/>
                </a:solidFill>
              </a:rPr>
              <a:t>الف –  قبل از مشاهده     ب – حین مشاهده      ج- بعد از مشاهده</a:t>
            </a:r>
            <a:r>
              <a:rPr lang="ar-SA" sz="3200" b="1" dirty="0">
                <a:solidFill>
                  <a:srgbClr val="00B050"/>
                </a:solidFill>
              </a:rPr>
              <a:t> </a:t>
            </a:r>
            <a:endParaRPr lang="en-US" sz="3200" dirty="0">
              <a:solidFill>
                <a:srgbClr val="00B050"/>
              </a:solidFill>
            </a:endParaRPr>
          </a:p>
          <a:p>
            <a:pPr algn="r" rtl="1"/>
            <a:r>
              <a:rPr lang="ar-SA" sz="3200" b="1" dirty="0"/>
              <a:t>الف -</a:t>
            </a:r>
            <a:r>
              <a:rPr lang="ar-SA" sz="3200" b="1" dirty="0">
                <a:solidFill>
                  <a:srgbClr val="00B0F0"/>
                </a:solidFill>
              </a:rPr>
              <a:t>قبل از مشاهده </a:t>
            </a:r>
            <a:r>
              <a:rPr lang="ar-SA" sz="3200" b="1" dirty="0"/>
              <a:t>: شامل  مراحل ایجاد و برقراری ارتباط با معلم ,برنامه ریزی درسی, برنامه ریزی برای مشاهده است . </a:t>
            </a:r>
            <a:endParaRPr lang="en-US" sz="3200" dirty="0"/>
          </a:p>
          <a:p>
            <a:pPr algn="r" rtl="1"/>
            <a:r>
              <a:rPr lang="ar-SA" sz="3200" b="1" dirty="0"/>
              <a:t>ب ـ </a:t>
            </a:r>
            <a:r>
              <a:rPr lang="ar-SA" sz="3200" b="1" dirty="0">
                <a:solidFill>
                  <a:srgbClr val="0070C0"/>
                </a:solidFill>
              </a:rPr>
              <a:t>حین مشاهده </a:t>
            </a:r>
            <a:r>
              <a:rPr lang="ar-SA" sz="3200" b="1" dirty="0"/>
              <a:t>: شامل اجرای تدریس و بکارگیری روشهای تدریس چند پایه </a:t>
            </a:r>
            <a:endParaRPr lang="en-US" sz="3200" dirty="0"/>
          </a:p>
          <a:p>
            <a:pPr algn="r" rtl="1"/>
            <a:r>
              <a:rPr lang="ar-SA" sz="3200" b="1" dirty="0"/>
              <a:t>ج ـ </a:t>
            </a:r>
            <a:r>
              <a:rPr lang="ar-SA" sz="3200" b="1" dirty="0">
                <a:solidFill>
                  <a:srgbClr val="C00000"/>
                </a:solidFill>
              </a:rPr>
              <a:t>پس ازمشاهده </a:t>
            </a:r>
            <a:r>
              <a:rPr lang="ar-SA" sz="3200" b="1" dirty="0"/>
              <a:t>: شامل تحلیل مشاهده , برنامه ریزی برای نشست و گفتگو با معلم , تجدید نظر در برنامه ریزی.</a:t>
            </a:r>
            <a:endParaRPr lang="en-US" sz="3200" dirty="0"/>
          </a:p>
          <a:p>
            <a:endParaRPr lang="en-US" dirty="0"/>
          </a:p>
        </p:txBody>
      </p:sp>
    </p:spTree>
  </p:cSld>
  <p:clrMapOvr>
    <a:masterClrMapping/>
  </p:clrMapOvr>
  <p:transition>
    <p:cut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1295399"/>
          </a:xfrm>
        </p:spPr>
        <p:txBody>
          <a:bodyPr>
            <a:normAutofit fontScale="90000"/>
          </a:bodyPr>
          <a:lstStyle/>
          <a:p>
            <a:r>
              <a:rPr lang="ar-SA" b="1" dirty="0"/>
              <a:t>الف  - مرحله قبل از مشاهده: ا زسه  برنامه تشكیل شده است :</a:t>
            </a:r>
            <a:r>
              <a:rPr lang="en-US" dirty="0"/>
              <a:t/>
            </a:r>
            <a:br>
              <a:rPr lang="en-US" dirty="0"/>
            </a:br>
            <a:endParaRPr lang="en-US" dirty="0"/>
          </a:p>
        </p:txBody>
      </p:sp>
      <p:sp>
        <p:nvSpPr>
          <p:cNvPr id="3" name="Subtitle 2"/>
          <p:cNvSpPr>
            <a:spLocks noGrp="1"/>
          </p:cNvSpPr>
          <p:nvPr>
            <p:ph type="subTitle" idx="1"/>
          </p:nvPr>
        </p:nvSpPr>
        <p:spPr>
          <a:xfrm>
            <a:off x="304800" y="1143000"/>
            <a:ext cx="8534400" cy="5334000"/>
          </a:xfrm>
        </p:spPr>
        <p:txBody>
          <a:bodyPr>
            <a:normAutofit/>
          </a:bodyPr>
          <a:lstStyle/>
          <a:p>
            <a:pPr algn="r" rtl="1"/>
            <a:r>
              <a:rPr lang="fa-IR" b="1" dirty="0" smtClean="0"/>
              <a:t>1</a:t>
            </a:r>
            <a:r>
              <a:rPr lang="ar-SA" sz="2400" b="1" dirty="0" smtClean="0"/>
              <a:t>-</a:t>
            </a:r>
            <a:r>
              <a:rPr lang="ar-SA" sz="2400" b="1" dirty="0"/>
              <a:t>  </a:t>
            </a:r>
            <a:r>
              <a:rPr lang="ar-SA" sz="2400" b="1" dirty="0">
                <a:solidFill>
                  <a:srgbClr val="00B0F0"/>
                </a:solidFill>
              </a:rPr>
              <a:t>برقراری ارتباط بین راهنمای آموزشی و معلم است</a:t>
            </a:r>
            <a:r>
              <a:rPr lang="ar-SA" sz="2400" b="1" dirty="0"/>
              <a:t> یعنی معلم را در برنامه های مشاهده بالینی شركت داده و با </a:t>
            </a:r>
            <a:r>
              <a:rPr lang="ar-SA" sz="2400" b="1" dirty="0" smtClean="0"/>
              <a:t>از</a:t>
            </a:r>
            <a:r>
              <a:rPr lang="ar-SA" sz="2400" b="1" dirty="0"/>
              <a:t>  بین بردن تشویش و اضطراب معلم از جریان مشاهده راهنمای آموزشی, طرفین برای ادامه كار آماده می شوند .</a:t>
            </a:r>
            <a:endParaRPr lang="en-US" sz="2400" dirty="0"/>
          </a:p>
          <a:p>
            <a:pPr algn="r" rtl="1"/>
            <a:r>
              <a:rPr lang="ar-SA" sz="2400" b="1" dirty="0"/>
              <a:t>2-  </a:t>
            </a:r>
            <a:r>
              <a:rPr lang="ar-SA" sz="2400" b="1" dirty="0">
                <a:solidFill>
                  <a:srgbClr val="00B0F0"/>
                </a:solidFill>
              </a:rPr>
              <a:t>تدوین طرح درسی است كه باید با همكاری معلم و راهنمای آموزشی انجام گیرد </a:t>
            </a:r>
            <a:r>
              <a:rPr lang="ar-SA" sz="2400" b="1" dirty="0"/>
              <a:t>. یعنی طرح درس آن روز نوشته  و مشخص می گردد و در آن اهداف كاری معلم و   دانش آموز مشخص شده و روشها و فنون تدریس و زمان بندی  </a:t>
            </a:r>
            <a:br>
              <a:rPr lang="ar-SA" sz="2400" b="1" dirty="0"/>
            </a:br>
            <a:r>
              <a:rPr lang="ar-SA" sz="2400" b="1" dirty="0"/>
              <a:t> آنها و ارزشیابی دانش آموزان تعیین می گردد .</a:t>
            </a:r>
            <a:endParaRPr lang="en-US" sz="2400" dirty="0"/>
          </a:p>
          <a:p>
            <a:pPr algn="r" rtl="1"/>
            <a:r>
              <a:rPr lang="ar-SA" sz="2400" b="1" dirty="0"/>
              <a:t>3-  </a:t>
            </a:r>
            <a:r>
              <a:rPr lang="ar-SA" sz="2400" b="1" dirty="0">
                <a:solidFill>
                  <a:srgbClr val="00B0F0"/>
                </a:solidFill>
              </a:rPr>
              <a:t>برنامه ریزی برای مرحله بعدی که مشاهده است</a:t>
            </a:r>
            <a:r>
              <a:rPr lang="ar-SA" sz="2400" b="1" dirty="0"/>
              <a:t> و دراین مرحله بایدهدفهای مشاهده نحوه جمع آوری اطلاعات </a:t>
            </a:r>
            <a:r>
              <a:rPr lang="ar-SA" sz="2400" b="1" dirty="0" smtClean="0"/>
              <a:t>و</a:t>
            </a:r>
            <a:r>
              <a:rPr lang="ar-SA" sz="2400" b="1" dirty="0"/>
              <a:t> تعیین زمان یا وقت برای مشاهده كلاس درس  مشخص شود </a:t>
            </a:r>
            <a:r>
              <a:rPr lang="ar-SA" b="1" dirty="0"/>
              <a:t>.</a:t>
            </a:r>
            <a:endParaRPr lang="en-US" dirty="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914400"/>
          </a:xfrm>
        </p:spPr>
        <p:txBody>
          <a:bodyPr>
            <a:normAutofit fontScale="90000"/>
          </a:bodyPr>
          <a:lstStyle/>
          <a:p>
            <a:pPr algn="ctr"/>
            <a:r>
              <a:rPr lang="ar-SA" b="1" dirty="0"/>
              <a:t>          ب - مرحله مشاهده: </a:t>
            </a:r>
            <a:r>
              <a:rPr lang="en-US" dirty="0"/>
              <a:t/>
            </a:r>
            <a:br>
              <a:rPr lang="en-US" dirty="0"/>
            </a:br>
            <a:endParaRPr lang="en-US" dirty="0"/>
          </a:p>
        </p:txBody>
      </p:sp>
      <p:sp>
        <p:nvSpPr>
          <p:cNvPr id="3" name="Subtitle 2"/>
          <p:cNvSpPr>
            <a:spLocks noGrp="1"/>
          </p:cNvSpPr>
          <p:nvPr>
            <p:ph type="subTitle" idx="1"/>
          </p:nvPr>
        </p:nvSpPr>
        <p:spPr>
          <a:xfrm>
            <a:off x="228600" y="1447800"/>
            <a:ext cx="8686800" cy="5029200"/>
          </a:xfrm>
        </p:spPr>
        <p:txBody>
          <a:bodyPr>
            <a:normAutofit lnSpcReduction="10000"/>
          </a:bodyPr>
          <a:lstStyle/>
          <a:p>
            <a:pPr algn="r"/>
            <a:r>
              <a:rPr lang="ar-SA" sz="4000" b="1" dirty="0"/>
              <a:t>در این مرحله پس از اجرای سه مرحله قبلی  راهنمای آموزشی بر  اساس  برنامه ریزهای انجام شده و توافقهای به عمل آمده با معلم  به مشاهده </a:t>
            </a:r>
            <a:r>
              <a:rPr lang="ar-SA" sz="4000" b="1" dirty="0" smtClean="0"/>
              <a:t>و </a:t>
            </a:r>
            <a:r>
              <a:rPr lang="ar-SA" sz="4000" b="1" dirty="0"/>
              <a:t>ثبت  رویدادهای كلاسی می پردازد و عملكرد معلم  را  به دقت زیر نظر می گیرد تا نتایج را كه در صدد كسب آن هستند به دست آورند</a:t>
            </a:r>
            <a:r>
              <a:rPr lang="ar-SA" sz="4000" dirty="0"/>
              <a:t> .</a:t>
            </a:r>
            <a:endParaRPr lang="en-US" sz="4000" dirty="0"/>
          </a:p>
          <a:p>
            <a:pPr algn="r"/>
            <a:endParaRPr lang="en-US" sz="4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ar-SA" b="1" dirty="0"/>
              <a:t>   ج - مرحله پس ا ز مشاهده : كه خود از </a:t>
            </a:r>
            <a:r>
              <a:rPr lang="fa-IR" b="1" dirty="0" smtClean="0"/>
              <a:t>4</a:t>
            </a:r>
            <a:r>
              <a:rPr lang="ar-SA" b="1" dirty="0" smtClean="0"/>
              <a:t> </a:t>
            </a:r>
            <a:r>
              <a:rPr lang="ar-SA" b="1" dirty="0"/>
              <a:t>برنامه تشكیل گردیده است</a:t>
            </a:r>
            <a:endParaRPr lang="en-US" dirty="0"/>
          </a:p>
        </p:txBody>
      </p:sp>
      <p:sp>
        <p:nvSpPr>
          <p:cNvPr id="3" name="Content Placeholder 2"/>
          <p:cNvSpPr>
            <a:spLocks noGrp="1"/>
          </p:cNvSpPr>
          <p:nvPr>
            <p:ph idx="1"/>
          </p:nvPr>
        </p:nvSpPr>
        <p:spPr>
          <a:xfrm>
            <a:off x="228600" y="1295400"/>
            <a:ext cx="8686800" cy="5181600"/>
          </a:xfrm>
        </p:spPr>
        <p:txBody>
          <a:bodyPr>
            <a:normAutofit fontScale="92500" lnSpcReduction="20000"/>
          </a:bodyPr>
          <a:lstStyle/>
          <a:p>
            <a:pPr algn="r" rtl="1">
              <a:buNone/>
            </a:pPr>
            <a:r>
              <a:rPr lang="ar-SA" b="1" dirty="0" smtClean="0"/>
              <a:t> </a:t>
            </a:r>
            <a:r>
              <a:rPr lang="ar-SA" b="1" dirty="0"/>
              <a:t> 1</a:t>
            </a:r>
            <a:r>
              <a:rPr lang="ar-SA" sz="2600" b="1" dirty="0"/>
              <a:t> ـ </a:t>
            </a:r>
            <a:r>
              <a:rPr lang="ar-SA" sz="2600" b="1" dirty="0">
                <a:solidFill>
                  <a:srgbClr val="FF0000"/>
                </a:solidFill>
              </a:rPr>
              <a:t>دراین برنامه، معلم و راهنمای آموزشی اطلاعاتی را كه راهنما ی آموزشی درمرحله مشاهده  جمع آوری و ثبت كرده است تحلیل </a:t>
            </a:r>
            <a:r>
              <a:rPr lang="ar-SA" sz="2600" b="1" dirty="0" smtClean="0">
                <a:solidFill>
                  <a:srgbClr val="FF0000"/>
                </a:solidFill>
              </a:rPr>
              <a:t>وتفسیر</a:t>
            </a:r>
            <a:r>
              <a:rPr lang="ar-SA" sz="2600" b="1" dirty="0">
                <a:solidFill>
                  <a:srgbClr val="FF0000"/>
                </a:solidFill>
              </a:rPr>
              <a:t> </a:t>
            </a:r>
            <a:r>
              <a:rPr lang="ar-SA" sz="2600" b="1" dirty="0" smtClean="0">
                <a:solidFill>
                  <a:srgbClr val="FF0000"/>
                </a:solidFill>
              </a:rPr>
              <a:t>می </a:t>
            </a:r>
            <a:r>
              <a:rPr lang="ar-SA" sz="2600" b="1" dirty="0">
                <a:solidFill>
                  <a:srgbClr val="FF0000"/>
                </a:solidFill>
              </a:rPr>
              <a:t>كنند .</a:t>
            </a:r>
            <a:endParaRPr lang="en-US" sz="2600" dirty="0">
              <a:solidFill>
                <a:srgbClr val="FF0000"/>
              </a:solidFill>
            </a:endParaRPr>
          </a:p>
          <a:p>
            <a:pPr algn="r" rtl="1">
              <a:buNone/>
            </a:pPr>
            <a:r>
              <a:rPr lang="ar-SA" sz="2600" b="1" dirty="0"/>
              <a:t>2 ـ </a:t>
            </a:r>
            <a:r>
              <a:rPr lang="ar-SA" sz="2600" b="1" dirty="0">
                <a:solidFill>
                  <a:srgbClr val="00B050"/>
                </a:solidFill>
              </a:rPr>
              <a:t>پس ا ز مطرح شدن تحلیل های هر یك از طرفین وجوه اشتراك و افتراق نظرهای آنان مشخص و در مورد آن تصمیم گیری می شود در مواردی كه اختلاف نظر بین هر دو حل نشد می توان از شخص ثالثی مثل مدیر مدرسه یا یكی از معلمان صاحب نظر برایتبادل نظر استفاده كرد </a:t>
            </a:r>
            <a:endParaRPr lang="en-US" sz="2600" dirty="0">
              <a:solidFill>
                <a:srgbClr val="00B050"/>
              </a:solidFill>
            </a:endParaRPr>
          </a:p>
          <a:p>
            <a:pPr algn="r" rtl="1"/>
            <a:r>
              <a:rPr lang="ar-SA" sz="2600" b="1" dirty="0" smtClean="0"/>
              <a:t>3 </a:t>
            </a:r>
            <a:r>
              <a:rPr lang="ar-SA" sz="2600" b="1" dirty="0"/>
              <a:t>ـ  مرحله نشست و گفتگو با معلم در این مرحله بحث و گفتگو وتحلیل سازنده از فرایندیادگیری و عملكرد كلاس بین راهنمای آموزشی و معلم شروع وراهنما به شكلهای مختلف نوشتاری ـ  ترسیمی یا تصویری ـ   تفسیرهای مفید و موثری از عملكرد كلاسی به عمل آورد .</a:t>
            </a:r>
            <a:endParaRPr lang="en-US" sz="2600" dirty="0"/>
          </a:p>
          <a:p>
            <a:pPr algn="r" rtl="1"/>
            <a:r>
              <a:rPr lang="ar-SA" sz="2600" b="1" dirty="0" smtClean="0">
                <a:solidFill>
                  <a:srgbClr val="00B0F0"/>
                </a:solidFill>
              </a:rPr>
              <a:t>4 </a:t>
            </a:r>
            <a:r>
              <a:rPr lang="ar-SA" sz="2600" b="1" dirty="0">
                <a:solidFill>
                  <a:srgbClr val="00B0F0"/>
                </a:solidFill>
              </a:rPr>
              <a:t>ـ تجدید نظر در برنامه ریزی , هر دو تعیین می كنند كه چه تغییراتی باید در روش تدریس معلم ایجاد گردد و چه رفتارهای باید عوض شود یا تقویت گردد یا  حذف </a:t>
            </a:r>
            <a:r>
              <a:rPr lang="ar-SA" sz="2600" b="1" dirty="0" smtClean="0">
                <a:solidFill>
                  <a:srgbClr val="00B0F0"/>
                </a:solidFill>
              </a:rPr>
              <a:t>شود</a:t>
            </a:r>
            <a:endParaRPr lang="en-US" sz="2600" dirty="0">
              <a:solidFill>
                <a:srgbClr val="00B0F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66</TotalTime>
  <Words>606</Words>
  <Application>Microsoft Office PowerPoint</Application>
  <PresentationFormat>On-screen Show (4:3)</PresentationFormat>
  <Paragraphs>150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Aspect</vt:lpstr>
      <vt:lpstr>به نام خدا</vt:lpstr>
      <vt:lpstr>Slide 2</vt:lpstr>
      <vt:lpstr>  نظارت و راهنمایی بالینی: یعنی مطالعه رفتار معلم در كلاس درس با روش منظم در محیط  صمیمی و اقدام  متقابل است (مشاهده مستقیم رفتار معلمان در كلاس درس ) و مجموعه فعالیت های كه برای اصلاح فرآیند   یادگیری طراحی شده است   هدف : اصلاح روشهای تدریس معلمان. </vt:lpstr>
      <vt:lpstr>Slide 4</vt:lpstr>
      <vt:lpstr>Slide 5</vt:lpstr>
      <vt:lpstr>مراحل نظارت : </vt:lpstr>
      <vt:lpstr>الف  - مرحله قبل از مشاهده: ا زسه  برنامه تشكیل شده است : </vt:lpstr>
      <vt:lpstr>          ب - مرحله مشاهده:  </vt:lpstr>
      <vt:lpstr>   ج - مرحله پس ا ز مشاهده : كه خود از 4 برنامه تشكیل گردیده است</vt:lpstr>
      <vt:lpstr>انواع روشها در  فرایند مشاهده</vt:lpstr>
      <vt:lpstr>2ـ روش اطلاعاتی  دستوری</vt:lpstr>
      <vt:lpstr>3ـ روش مبتنی بر همكاری مشترك یا تشریك مساعی </vt:lpstr>
      <vt:lpstr>4 ـ  روش غیر دستوری </vt:lpstr>
      <vt:lpstr>Slide 14</vt:lpstr>
      <vt:lpstr>مزایای نظارت بالینی :  1- ناظران و معلمان با یکدیگر به سوی یک هدف مشترک همکاری دارند .  2- ناظران به میزان بیشتر بر رفتار  تدریس اثر می گذارند .  3- معلمان و ناظران احساسات مثبتی نسبت به فرایند نظارتی دارند .  ر </vt:lpstr>
      <vt:lpstr>Slide 16</vt:lpstr>
      <vt:lpstr>سایرمواردقابل بررسی درنظارت</vt:lpstr>
      <vt:lpstr>Slide 18</vt:lpstr>
    </vt:vector>
  </TitlesOfParts>
  <Company>Gerdoo.Net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Gerdoo</dc:creator>
  <cp:lastModifiedBy>111</cp:lastModifiedBy>
  <cp:revision>18</cp:revision>
  <dcterms:created xsi:type="dcterms:W3CDTF">2014-09-18T13:05:21Z</dcterms:created>
  <dcterms:modified xsi:type="dcterms:W3CDTF">2016-02-17T05:11:27Z</dcterms:modified>
</cp:coreProperties>
</file>