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7"/>
  </p:notesMasterIdLst>
  <p:sldIdLst>
    <p:sldId id="350" r:id="rId4"/>
    <p:sldId id="256" r:id="rId5"/>
    <p:sldId id="288" r:id="rId6"/>
    <p:sldId id="290" r:id="rId7"/>
    <p:sldId id="291" r:id="rId8"/>
    <p:sldId id="316" r:id="rId9"/>
    <p:sldId id="346" r:id="rId10"/>
    <p:sldId id="347" r:id="rId11"/>
    <p:sldId id="318" r:id="rId12"/>
    <p:sldId id="343" r:id="rId13"/>
    <p:sldId id="325" r:id="rId14"/>
    <p:sldId id="334" r:id="rId15"/>
    <p:sldId id="292" r:id="rId16"/>
    <p:sldId id="342" r:id="rId17"/>
    <p:sldId id="341" r:id="rId18"/>
    <p:sldId id="339" r:id="rId19"/>
    <p:sldId id="349" r:id="rId20"/>
    <p:sldId id="348" r:id="rId21"/>
    <p:sldId id="298" r:id="rId22"/>
    <p:sldId id="299" r:id="rId23"/>
    <p:sldId id="300" r:id="rId24"/>
    <p:sldId id="301" r:id="rId25"/>
    <p:sldId id="30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9DC3E6"/>
    <a:srgbClr val="000000"/>
    <a:srgbClr val="BDD7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90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D2A146-4229-4829-8C46-1551D297CBEF}" type="doc">
      <dgm:prSet loTypeId="urn:microsoft.com/office/officeart/2005/8/layout/vList5" loCatId="list" qsTypeId="urn:microsoft.com/office/officeart/2005/8/quickstyle/3d9" qsCatId="3D" csTypeId="urn:microsoft.com/office/officeart/2005/8/colors/accent1_4" csCatId="accent1" phldr="1"/>
      <dgm:spPr/>
      <dgm:t>
        <a:bodyPr/>
        <a:lstStyle/>
        <a:p>
          <a:pPr rtl="1"/>
          <a:endParaRPr lang="fa-IR"/>
        </a:p>
      </dgm:t>
    </dgm:pt>
    <dgm:pt modelId="{0B801693-4678-45A0-BC71-8BFCA3311F48}">
      <dgm:prSet phldrT="[Text]" custT="1"/>
      <dgm:spPr/>
      <dgm:t>
        <a:bodyPr/>
        <a:lstStyle/>
        <a:p>
          <a:pPr algn="r" rtl="1"/>
          <a:r>
            <a:rPr lang="fa-IR" sz="4000" b="1" dirty="0" smtClean="0">
              <a:cs typeface="B Yekan" pitchFamily="2" charset="-78"/>
            </a:rPr>
            <a:t>وظیفه ای</a:t>
          </a:r>
          <a:endParaRPr lang="fa-IR" sz="4000" b="1" dirty="0">
            <a:cs typeface="B Yekan" pitchFamily="2" charset="-78"/>
          </a:endParaRPr>
        </a:p>
      </dgm:t>
    </dgm:pt>
    <dgm:pt modelId="{449D96AC-CD9E-43E0-BEB7-F2859758727E}" type="parTrans" cxnId="{AB6CBE2E-9AC9-4D33-9094-C7FD6BBBB35B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C8901DCE-8581-4ED5-8BB4-C20DD7871AC0}" type="sibTrans" cxnId="{AB6CBE2E-9AC9-4D33-9094-C7FD6BBBB35B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47375F7F-100F-45BC-8080-07583E9A3708}">
      <dgm:prSet phldrT="[Text]" custT="1"/>
      <dgm:spPr/>
      <dgm:t>
        <a:bodyPr/>
        <a:lstStyle/>
        <a:p>
          <a:pPr algn="r" rtl="1"/>
          <a:r>
            <a:rPr lang="fa-IR" sz="2800" b="1" dirty="0" smtClean="0">
              <a:solidFill>
                <a:srgbClr val="FF0000"/>
              </a:solidFill>
              <a:cs typeface="B Yekan" pitchFamily="2" charset="-78"/>
            </a:rPr>
            <a:t>تشکیل دوایرسازمانی</a:t>
          </a:r>
          <a:endParaRPr lang="fa-IR" sz="2800" b="1" dirty="0">
            <a:solidFill>
              <a:srgbClr val="FF0000"/>
            </a:solidFill>
            <a:cs typeface="B Yekan" pitchFamily="2" charset="-78"/>
          </a:endParaRPr>
        </a:p>
      </dgm:t>
    </dgm:pt>
    <dgm:pt modelId="{2F5B5C1D-158A-4997-A530-CEFECDAAF64D}" type="parTrans" cxnId="{1C2F1497-386F-4B4E-A8AA-C854EC00B50D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E5AF3D61-B155-410F-A27E-0CBBF0D8FCBF}" type="sibTrans" cxnId="{1C2F1497-386F-4B4E-A8AA-C854EC00B50D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B03A18B8-0D51-4E46-B5E7-121697FB03AC}">
      <dgm:prSet phldrT="[Text]"/>
      <dgm:spPr/>
      <dgm:t>
        <a:bodyPr/>
        <a:lstStyle/>
        <a:p>
          <a:pPr algn="r" rtl="1"/>
          <a:r>
            <a:rPr lang="fa-IR" b="1" dirty="0" smtClean="0">
              <a:cs typeface="B Yekan" pitchFamily="2" charset="-78"/>
            </a:rPr>
            <a:t>محصول</a:t>
          </a:r>
          <a:endParaRPr lang="fa-IR" b="1" dirty="0">
            <a:cs typeface="B Yekan" pitchFamily="2" charset="-78"/>
          </a:endParaRPr>
        </a:p>
      </dgm:t>
    </dgm:pt>
    <dgm:pt modelId="{36C52020-E9E5-4280-A5F6-F50BEEF1D5AD}" type="parTrans" cxnId="{F7B77B35-1548-4124-9EFE-E14BD7521DC3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3F18040F-7229-46DB-BDA2-C076FAA51041}" type="sibTrans" cxnId="{F7B77B35-1548-4124-9EFE-E14BD7521DC3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BA7C6412-726F-4333-AEA8-43C2E9F1B25F}">
      <dgm:prSet phldrT="[Text]" custT="1"/>
      <dgm:spPr/>
      <dgm:t>
        <a:bodyPr/>
        <a:lstStyle/>
        <a:p>
          <a:pPr algn="r" rtl="1"/>
          <a:r>
            <a:rPr lang="fa-IR" sz="2400" b="1" dirty="0" smtClean="0">
              <a:cs typeface="B Yekan" pitchFamily="2" charset="-78"/>
            </a:rPr>
            <a:t>برحسب فرایند تولید</a:t>
          </a:r>
          <a:endParaRPr lang="fa-IR" sz="2400" b="1" dirty="0">
            <a:cs typeface="B Yekan" pitchFamily="2" charset="-78"/>
          </a:endParaRPr>
        </a:p>
      </dgm:t>
    </dgm:pt>
    <dgm:pt modelId="{A1BBC96D-5254-4FA1-9AC7-A5EDD2221934}" type="parTrans" cxnId="{98700D0A-A3D2-47CD-B78F-78A7550DD41F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4F23336B-E5CD-4473-A3B5-E6509A8AB81D}" type="sibTrans" cxnId="{98700D0A-A3D2-47CD-B78F-78A7550DD41F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8E42930A-C2E9-4F25-86A9-747546D01777}">
      <dgm:prSet phldrT="[Text]"/>
      <dgm:spPr/>
      <dgm:t>
        <a:bodyPr/>
        <a:lstStyle/>
        <a:p>
          <a:pPr algn="r" rtl="1"/>
          <a:r>
            <a:rPr lang="fa-IR" b="1" dirty="0" smtClean="0">
              <a:cs typeface="B Yekan" pitchFamily="2" charset="-78"/>
            </a:rPr>
            <a:t>جغرافیایی</a:t>
          </a:r>
          <a:endParaRPr lang="fa-IR" b="1" dirty="0">
            <a:cs typeface="B Yekan" pitchFamily="2" charset="-78"/>
          </a:endParaRPr>
        </a:p>
      </dgm:t>
    </dgm:pt>
    <dgm:pt modelId="{58C8734F-D689-4CE8-B73D-46EA629AD86A}" type="parTrans" cxnId="{2EFEBB70-C012-4002-8265-B78CAAB84924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66D426C4-1CED-4EEF-87B8-4A03EACFF75A}" type="sibTrans" cxnId="{2EFEBB70-C012-4002-8265-B78CAAB84924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D2765584-2CAA-4463-B3F3-BA901FFDF759}">
      <dgm:prSet phldrT="[Text]" custT="1"/>
      <dgm:spPr/>
      <dgm:t>
        <a:bodyPr/>
        <a:lstStyle/>
        <a:p>
          <a:pPr algn="r" rtl="1"/>
          <a:r>
            <a:rPr lang="fa-IR" sz="2800" b="1" dirty="0" smtClean="0">
              <a:cs typeface="B Yekan" pitchFamily="2" charset="-78"/>
            </a:rPr>
            <a:t>برحسب نوع مشتری</a:t>
          </a:r>
          <a:endParaRPr lang="fa-IR" sz="2800" b="1" dirty="0">
            <a:cs typeface="B Yekan" pitchFamily="2" charset="-78"/>
          </a:endParaRPr>
        </a:p>
      </dgm:t>
    </dgm:pt>
    <dgm:pt modelId="{76959504-3AA0-48D0-8608-646D65ED8F29}" type="parTrans" cxnId="{A8DAF057-AFF9-4A0D-8124-79F783220798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5B2F5C06-0BB8-40A4-95E7-01E6CD0B6063}" type="sibTrans" cxnId="{A8DAF057-AFF9-4A0D-8124-79F783220798}">
      <dgm:prSet/>
      <dgm:spPr/>
      <dgm:t>
        <a:bodyPr/>
        <a:lstStyle/>
        <a:p>
          <a:pPr algn="r" rtl="1"/>
          <a:endParaRPr lang="fa-IR">
            <a:cs typeface="B Yekan" pitchFamily="2" charset="-78"/>
          </a:endParaRPr>
        </a:p>
      </dgm:t>
    </dgm:pt>
    <dgm:pt modelId="{80B0295E-659B-4A22-B7CC-2D1735425847}" type="pres">
      <dgm:prSet presAssocID="{6BD2A146-4229-4829-8C46-1551D297CB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CF064A-9A4A-4E1D-B207-DD7469E759BD}" type="pres">
      <dgm:prSet presAssocID="{0B801693-4678-45A0-BC71-8BFCA3311F48}" presName="linNode" presStyleCnt="0"/>
      <dgm:spPr/>
    </dgm:pt>
    <dgm:pt modelId="{0067F532-23B8-4603-8DA3-4F3AD773BBEE}" type="pres">
      <dgm:prSet presAssocID="{0B801693-4678-45A0-BC71-8BFCA3311F48}" presName="parentText" presStyleLbl="node1" presStyleIdx="0" presStyleCnt="3" custLinFactNeighborX="105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FD253-E9BA-427F-9E1D-3B4407ACED30}" type="pres">
      <dgm:prSet presAssocID="{0B801693-4678-45A0-BC71-8BFCA3311F48}" presName="descendantText" presStyleLbl="alignAccFollowNode1" presStyleIdx="0" presStyleCnt="3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499BDBE-1461-42BF-B462-31DBAF61F3CA}" type="pres">
      <dgm:prSet presAssocID="{C8901DCE-8581-4ED5-8BB4-C20DD7871AC0}" presName="sp" presStyleCnt="0"/>
      <dgm:spPr/>
    </dgm:pt>
    <dgm:pt modelId="{E8A39071-8261-42C3-B624-AC74EEDE7BE2}" type="pres">
      <dgm:prSet presAssocID="{B03A18B8-0D51-4E46-B5E7-121697FB03AC}" presName="linNode" presStyleCnt="0"/>
      <dgm:spPr/>
    </dgm:pt>
    <dgm:pt modelId="{33C57976-E996-46AE-925A-4754426FB33C}" type="pres">
      <dgm:prSet presAssocID="{B03A18B8-0D51-4E46-B5E7-121697FB03A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8C6F7-2BC6-46BF-9444-DC107830AA85}" type="pres">
      <dgm:prSet presAssocID="{B03A18B8-0D51-4E46-B5E7-121697FB03A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AE2F781-A321-4A9C-997E-B7A3FEE52E75}" type="pres">
      <dgm:prSet presAssocID="{3F18040F-7229-46DB-BDA2-C076FAA51041}" presName="sp" presStyleCnt="0"/>
      <dgm:spPr/>
    </dgm:pt>
    <dgm:pt modelId="{143452C6-9F81-4E64-AC05-3279E8E87DFB}" type="pres">
      <dgm:prSet presAssocID="{8E42930A-C2E9-4F25-86A9-747546D01777}" presName="linNode" presStyleCnt="0"/>
      <dgm:spPr/>
    </dgm:pt>
    <dgm:pt modelId="{0097FF80-C40D-4E7D-AB98-C3064EF628DB}" type="pres">
      <dgm:prSet presAssocID="{8E42930A-C2E9-4F25-86A9-747546D0177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0F192-16E3-4E44-9EB2-70EDFF0BE5ED}" type="pres">
      <dgm:prSet presAssocID="{8E42930A-C2E9-4F25-86A9-747546D0177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961F577-E0CF-4AB5-98FF-6545C708B69B}" type="presOf" srcId="{47375F7F-100F-45BC-8080-07583E9A3708}" destId="{5F2FD253-E9BA-427F-9E1D-3B4407ACED30}" srcOrd="0" destOrd="0" presId="urn:microsoft.com/office/officeart/2005/8/layout/vList5"/>
    <dgm:cxn modelId="{6161F289-82EE-4257-BCE5-A4697B999B56}" type="presOf" srcId="{0B801693-4678-45A0-BC71-8BFCA3311F48}" destId="{0067F532-23B8-4603-8DA3-4F3AD773BBEE}" srcOrd="0" destOrd="0" presId="urn:microsoft.com/office/officeart/2005/8/layout/vList5"/>
    <dgm:cxn modelId="{98700D0A-A3D2-47CD-B78F-78A7550DD41F}" srcId="{B03A18B8-0D51-4E46-B5E7-121697FB03AC}" destId="{BA7C6412-726F-4333-AEA8-43C2E9F1B25F}" srcOrd="0" destOrd="0" parTransId="{A1BBC96D-5254-4FA1-9AC7-A5EDD2221934}" sibTransId="{4F23336B-E5CD-4473-A3B5-E6509A8AB81D}"/>
    <dgm:cxn modelId="{1C2F1497-386F-4B4E-A8AA-C854EC00B50D}" srcId="{0B801693-4678-45A0-BC71-8BFCA3311F48}" destId="{47375F7F-100F-45BC-8080-07583E9A3708}" srcOrd="0" destOrd="0" parTransId="{2F5B5C1D-158A-4997-A530-CEFECDAAF64D}" sibTransId="{E5AF3D61-B155-410F-A27E-0CBBF0D8FCBF}"/>
    <dgm:cxn modelId="{409581EB-EF3F-4D50-8005-0F311751B98C}" type="presOf" srcId="{BA7C6412-726F-4333-AEA8-43C2E9F1B25F}" destId="{8338C6F7-2BC6-46BF-9444-DC107830AA85}" srcOrd="0" destOrd="0" presId="urn:microsoft.com/office/officeart/2005/8/layout/vList5"/>
    <dgm:cxn modelId="{A8DAF057-AFF9-4A0D-8124-79F783220798}" srcId="{8E42930A-C2E9-4F25-86A9-747546D01777}" destId="{D2765584-2CAA-4463-B3F3-BA901FFDF759}" srcOrd="0" destOrd="0" parTransId="{76959504-3AA0-48D0-8608-646D65ED8F29}" sibTransId="{5B2F5C06-0BB8-40A4-95E7-01E6CD0B6063}"/>
    <dgm:cxn modelId="{32B1C7E0-6102-450F-ADCD-02B96F8A4526}" type="presOf" srcId="{6BD2A146-4229-4829-8C46-1551D297CBEF}" destId="{80B0295E-659B-4A22-B7CC-2D1735425847}" srcOrd="0" destOrd="0" presId="urn:microsoft.com/office/officeart/2005/8/layout/vList5"/>
    <dgm:cxn modelId="{2EFEBB70-C012-4002-8265-B78CAAB84924}" srcId="{6BD2A146-4229-4829-8C46-1551D297CBEF}" destId="{8E42930A-C2E9-4F25-86A9-747546D01777}" srcOrd="2" destOrd="0" parTransId="{58C8734F-D689-4CE8-B73D-46EA629AD86A}" sibTransId="{66D426C4-1CED-4EEF-87B8-4A03EACFF75A}"/>
    <dgm:cxn modelId="{A39C88C7-4665-4918-87FA-40293BE8429B}" type="presOf" srcId="{8E42930A-C2E9-4F25-86A9-747546D01777}" destId="{0097FF80-C40D-4E7D-AB98-C3064EF628DB}" srcOrd="0" destOrd="0" presId="urn:microsoft.com/office/officeart/2005/8/layout/vList5"/>
    <dgm:cxn modelId="{AB6CBE2E-9AC9-4D33-9094-C7FD6BBBB35B}" srcId="{6BD2A146-4229-4829-8C46-1551D297CBEF}" destId="{0B801693-4678-45A0-BC71-8BFCA3311F48}" srcOrd="0" destOrd="0" parTransId="{449D96AC-CD9E-43E0-BEB7-F2859758727E}" sibTransId="{C8901DCE-8581-4ED5-8BB4-C20DD7871AC0}"/>
    <dgm:cxn modelId="{5A862A90-BFCE-4544-A584-B1C960B8E1BD}" type="presOf" srcId="{B03A18B8-0D51-4E46-B5E7-121697FB03AC}" destId="{33C57976-E996-46AE-925A-4754426FB33C}" srcOrd="0" destOrd="0" presId="urn:microsoft.com/office/officeart/2005/8/layout/vList5"/>
    <dgm:cxn modelId="{9F6BDDDC-36F0-4A99-9163-BC14630B9F28}" type="presOf" srcId="{D2765584-2CAA-4463-B3F3-BA901FFDF759}" destId="{E390F192-16E3-4E44-9EB2-70EDFF0BE5ED}" srcOrd="0" destOrd="0" presId="urn:microsoft.com/office/officeart/2005/8/layout/vList5"/>
    <dgm:cxn modelId="{F7B77B35-1548-4124-9EFE-E14BD7521DC3}" srcId="{6BD2A146-4229-4829-8C46-1551D297CBEF}" destId="{B03A18B8-0D51-4E46-B5E7-121697FB03AC}" srcOrd="1" destOrd="0" parTransId="{36C52020-E9E5-4280-A5F6-F50BEEF1D5AD}" sibTransId="{3F18040F-7229-46DB-BDA2-C076FAA51041}"/>
    <dgm:cxn modelId="{6CA9771A-2B96-4387-BC99-EB0A068D9CAA}" type="presParOf" srcId="{80B0295E-659B-4A22-B7CC-2D1735425847}" destId="{4ACF064A-9A4A-4E1D-B207-DD7469E759BD}" srcOrd="0" destOrd="0" presId="urn:microsoft.com/office/officeart/2005/8/layout/vList5"/>
    <dgm:cxn modelId="{02940277-995A-4929-8CAD-FF3CBAC324ED}" type="presParOf" srcId="{4ACF064A-9A4A-4E1D-B207-DD7469E759BD}" destId="{0067F532-23B8-4603-8DA3-4F3AD773BBEE}" srcOrd="0" destOrd="0" presId="urn:microsoft.com/office/officeart/2005/8/layout/vList5"/>
    <dgm:cxn modelId="{4317E1B8-9AAC-467E-9D32-677C51B99B19}" type="presParOf" srcId="{4ACF064A-9A4A-4E1D-B207-DD7469E759BD}" destId="{5F2FD253-E9BA-427F-9E1D-3B4407ACED30}" srcOrd="1" destOrd="0" presId="urn:microsoft.com/office/officeart/2005/8/layout/vList5"/>
    <dgm:cxn modelId="{0CC3EBE9-C3DF-4BC4-8C48-16465D862E0D}" type="presParOf" srcId="{80B0295E-659B-4A22-B7CC-2D1735425847}" destId="{9499BDBE-1461-42BF-B462-31DBAF61F3CA}" srcOrd="1" destOrd="0" presId="urn:microsoft.com/office/officeart/2005/8/layout/vList5"/>
    <dgm:cxn modelId="{7A302737-5908-4DCD-8C77-20D71C060585}" type="presParOf" srcId="{80B0295E-659B-4A22-B7CC-2D1735425847}" destId="{E8A39071-8261-42C3-B624-AC74EEDE7BE2}" srcOrd="2" destOrd="0" presId="urn:microsoft.com/office/officeart/2005/8/layout/vList5"/>
    <dgm:cxn modelId="{62CE332E-553D-4D2D-9E6A-D60F8F352871}" type="presParOf" srcId="{E8A39071-8261-42C3-B624-AC74EEDE7BE2}" destId="{33C57976-E996-46AE-925A-4754426FB33C}" srcOrd="0" destOrd="0" presId="urn:microsoft.com/office/officeart/2005/8/layout/vList5"/>
    <dgm:cxn modelId="{C8F0EE93-0F8E-4159-AC62-1609574DFB6C}" type="presParOf" srcId="{E8A39071-8261-42C3-B624-AC74EEDE7BE2}" destId="{8338C6F7-2BC6-46BF-9444-DC107830AA85}" srcOrd="1" destOrd="0" presId="urn:microsoft.com/office/officeart/2005/8/layout/vList5"/>
    <dgm:cxn modelId="{F1B6A26E-3708-464F-B72A-74E57BC3FEFA}" type="presParOf" srcId="{80B0295E-659B-4A22-B7CC-2D1735425847}" destId="{1AE2F781-A321-4A9C-997E-B7A3FEE52E75}" srcOrd="3" destOrd="0" presId="urn:microsoft.com/office/officeart/2005/8/layout/vList5"/>
    <dgm:cxn modelId="{E65523FF-9FDD-41A3-A463-204D7FCDCFAA}" type="presParOf" srcId="{80B0295E-659B-4A22-B7CC-2D1735425847}" destId="{143452C6-9F81-4E64-AC05-3279E8E87DFB}" srcOrd="4" destOrd="0" presId="urn:microsoft.com/office/officeart/2005/8/layout/vList5"/>
    <dgm:cxn modelId="{735F12E3-4EBF-41FA-B963-22F880EA087E}" type="presParOf" srcId="{143452C6-9F81-4E64-AC05-3279E8E87DFB}" destId="{0097FF80-C40D-4E7D-AB98-C3064EF628DB}" srcOrd="0" destOrd="0" presId="urn:microsoft.com/office/officeart/2005/8/layout/vList5"/>
    <dgm:cxn modelId="{7093BA79-C018-489D-A55F-D8977ADD3D72}" type="presParOf" srcId="{143452C6-9F81-4E64-AC05-3279E8E87DFB}" destId="{E390F192-16E3-4E44-9EB2-70EDFF0BE5E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C144EA-1A97-49C1-B0B9-CBB633ADDE19}" type="doc">
      <dgm:prSet loTypeId="urn:microsoft.com/office/officeart/2005/8/layout/radial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pPr rtl="1"/>
          <a:endParaRPr lang="fa-IR"/>
        </a:p>
      </dgm:t>
    </dgm:pt>
    <dgm:pt modelId="{C33AFD5D-314F-4CF3-82D2-DB6F79EDFD66}">
      <dgm:prSet phldrT="[Text]" custT="1"/>
      <dgm:spPr/>
      <dgm:t>
        <a:bodyPr/>
        <a:lstStyle/>
        <a:p>
          <a:pPr rtl="1"/>
          <a:r>
            <a:rPr lang="fa-IR" sz="4200" b="1" dirty="0" smtClean="0">
              <a:cs typeface="B Yekan" pitchFamily="2" charset="-78"/>
            </a:rPr>
            <a:t>انواع </a:t>
          </a:r>
          <a:r>
            <a:rPr lang="fa-IR" sz="4800" b="1" dirty="0" smtClean="0">
              <a:cs typeface="B Yekan" pitchFamily="2" charset="-78"/>
            </a:rPr>
            <a:t>ساختار سازمانی</a:t>
          </a:r>
          <a:endParaRPr lang="fa-IR" sz="4200" b="1" dirty="0">
            <a:cs typeface="B Yekan" pitchFamily="2" charset="-78"/>
          </a:endParaRPr>
        </a:p>
      </dgm:t>
    </dgm:pt>
    <dgm:pt modelId="{5926FFB2-4CA7-46EA-BD90-073A91CC4B09}" type="parTrans" cxnId="{5711A56D-B04A-4CE6-86F6-50F15586E0E8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E3D9E794-38B4-46A2-A6FC-F4189A43CAEE}" type="sibTrans" cxnId="{5711A56D-B04A-4CE6-86F6-50F15586E0E8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297D48F5-E832-4F21-B63D-FABAA8E80F6B}">
      <dgm:prSet phldrT="[Text]"/>
      <dgm:spPr/>
      <dgm:t>
        <a:bodyPr/>
        <a:lstStyle/>
        <a:p>
          <a:pPr rtl="1"/>
          <a:r>
            <a:rPr lang="fa-IR" dirty="0" smtClean="0">
              <a:cs typeface="B Yekan" pitchFamily="2" charset="-78"/>
            </a:rPr>
            <a:t>ساده</a:t>
          </a:r>
          <a:endParaRPr lang="fa-IR" dirty="0">
            <a:cs typeface="B Yekan" pitchFamily="2" charset="-78"/>
          </a:endParaRPr>
        </a:p>
      </dgm:t>
    </dgm:pt>
    <dgm:pt modelId="{5E9D50F8-3D67-4FD4-8AC0-C4F3E5611BAD}" type="parTrans" cxnId="{76141E21-B1D9-4DC6-A85E-2E7020B4F915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C912AF86-9EF0-45A0-912D-5700007F7601}" type="sibTrans" cxnId="{76141E21-B1D9-4DC6-A85E-2E7020B4F915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73417926-7A4B-476B-AA9C-AF8D6ECDF539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Yekan" pitchFamily="2" charset="-78"/>
            </a:rPr>
            <a:t>دیوانسالار</a:t>
          </a:r>
          <a:r>
            <a:rPr lang="fa-IR" sz="2800" b="1" dirty="0" smtClean="0">
              <a:cs typeface="B Yekan" pitchFamily="2" charset="-78"/>
            </a:rPr>
            <a:t>ی</a:t>
          </a:r>
          <a:r>
            <a:rPr lang="fa-IR" sz="2000" dirty="0" smtClean="0">
              <a:cs typeface="B Yekan" pitchFamily="2" charset="-78"/>
            </a:rPr>
            <a:t> </a:t>
          </a:r>
          <a:r>
            <a:rPr lang="fa-IR" sz="2400" b="1" dirty="0" smtClean="0">
              <a:cs typeface="B Yekan" pitchFamily="2" charset="-78"/>
            </a:rPr>
            <a:t>(بروکراسی)</a:t>
          </a:r>
          <a:endParaRPr lang="fa-IR" sz="2000" b="1" dirty="0">
            <a:cs typeface="B Yekan" pitchFamily="2" charset="-78"/>
          </a:endParaRPr>
        </a:p>
      </dgm:t>
    </dgm:pt>
    <dgm:pt modelId="{227D0D8E-E002-4200-B052-344E27F5DE26}" type="parTrans" cxnId="{B17FE44D-FE9D-45E4-AD68-54FA0180DF59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AEF6AF9A-3F47-4C5C-93A1-A56E1AB316F1}" type="sibTrans" cxnId="{B17FE44D-FE9D-45E4-AD68-54FA0180DF59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6DF4FD78-A257-474D-9DDB-10300F58BD60}">
      <dgm:prSet phldrT="[Text]" custT="1"/>
      <dgm:spPr/>
      <dgm:t>
        <a:bodyPr/>
        <a:lstStyle/>
        <a:p>
          <a:pPr rtl="1"/>
          <a:r>
            <a:rPr lang="fa-IR" sz="3200" b="1" dirty="0" smtClean="0">
              <a:cs typeface="B Yekan" pitchFamily="2" charset="-78"/>
            </a:rPr>
            <a:t>ماتریسی</a:t>
          </a:r>
          <a:endParaRPr lang="fa-IR" sz="3200" b="1" dirty="0">
            <a:cs typeface="B Yekan" pitchFamily="2" charset="-78"/>
          </a:endParaRPr>
        </a:p>
      </dgm:t>
    </dgm:pt>
    <dgm:pt modelId="{BBD04886-AE56-4E56-B8C1-CD6BF3E3CABD}" type="parTrans" cxnId="{F51EA911-1910-4A00-853F-38FB021BABD8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E63DF328-99E5-4237-A7E3-92A20B8FFC48}" type="sibTrans" cxnId="{F51EA911-1910-4A00-853F-38FB021BABD8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D2A19F22-9513-4171-A086-C86B9AE64B36}">
      <dgm:prSet phldrT="[Text]"/>
      <dgm:spPr/>
      <dgm:t>
        <a:bodyPr/>
        <a:lstStyle/>
        <a:p>
          <a:pPr rtl="1"/>
          <a:endParaRPr lang="fa-IR" dirty="0">
            <a:cs typeface="B Yekan" pitchFamily="2" charset="-78"/>
          </a:endParaRPr>
        </a:p>
      </dgm:t>
    </dgm:pt>
    <dgm:pt modelId="{E9593712-4B88-44F1-BC1C-4E4B55E78586}" type="parTrans" cxnId="{79813294-9025-4ABD-932B-83356BEDD16B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39CB3BF4-A555-4D7B-8B17-D357C7738908}" type="sibTrans" cxnId="{79813294-9025-4ABD-932B-83356BEDD16B}">
      <dgm:prSet/>
      <dgm:spPr/>
      <dgm:t>
        <a:bodyPr/>
        <a:lstStyle/>
        <a:p>
          <a:pPr rtl="1"/>
          <a:endParaRPr lang="fa-IR">
            <a:cs typeface="B Yekan" pitchFamily="2" charset="-78"/>
          </a:endParaRPr>
        </a:p>
      </dgm:t>
    </dgm:pt>
    <dgm:pt modelId="{BE0CC93B-AA34-4E0C-9823-EDB048036773}" type="pres">
      <dgm:prSet presAssocID="{F0C144EA-1A97-49C1-B0B9-CBB633ADDE1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8460F5-EAF3-4768-B313-BF7E8E2DF4C4}" type="pres">
      <dgm:prSet presAssocID="{F0C144EA-1A97-49C1-B0B9-CBB633ADDE19}" presName="radial" presStyleCnt="0">
        <dgm:presLayoutVars>
          <dgm:animLvl val="ctr"/>
        </dgm:presLayoutVars>
      </dgm:prSet>
      <dgm:spPr/>
    </dgm:pt>
    <dgm:pt modelId="{18BE0A7E-C573-434F-A30A-28242ED63B6C}" type="pres">
      <dgm:prSet presAssocID="{C33AFD5D-314F-4CF3-82D2-DB6F79EDFD66}" presName="centerShape" presStyleLbl="vennNode1" presStyleIdx="0" presStyleCnt="4"/>
      <dgm:spPr/>
      <dgm:t>
        <a:bodyPr/>
        <a:lstStyle/>
        <a:p>
          <a:endParaRPr lang="en-US"/>
        </a:p>
      </dgm:t>
    </dgm:pt>
    <dgm:pt modelId="{4398ADBD-B097-4CB4-936D-EDE5354008C0}" type="pres">
      <dgm:prSet presAssocID="{297D48F5-E832-4F21-B63D-FABAA8E80F6B}" presName="node" presStyleLbl="vennNode1" presStyleIdx="1" presStyleCnt="4" custScaleX="124416" custScaleY="1126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23DBE-D17B-4DE6-A2A7-E9526B532BF5}" type="pres">
      <dgm:prSet presAssocID="{73417926-7A4B-476B-AA9C-AF8D6ECDF539}" presName="node" presStyleLbl="vennNode1" presStyleIdx="2" presStyleCnt="4" custScaleX="134084" custScaleY="127909" custRadScaleRad="101094" custRadScaleInc="-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BD16E-7A41-4D42-A4ED-53B1A96E912A}" type="pres">
      <dgm:prSet presAssocID="{6DF4FD78-A257-474D-9DDB-10300F58BD60}" presName="node" presStyleLbl="vennNode1" presStyleIdx="3" presStyleCnt="4" custScaleX="125214" custScaleY="1220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11A56D-B04A-4CE6-86F6-50F15586E0E8}" srcId="{F0C144EA-1A97-49C1-B0B9-CBB633ADDE19}" destId="{C33AFD5D-314F-4CF3-82D2-DB6F79EDFD66}" srcOrd="0" destOrd="0" parTransId="{5926FFB2-4CA7-46EA-BD90-073A91CC4B09}" sibTransId="{E3D9E794-38B4-46A2-A6FC-F4189A43CAEE}"/>
    <dgm:cxn modelId="{F51EA911-1910-4A00-853F-38FB021BABD8}" srcId="{C33AFD5D-314F-4CF3-82D2-DB6F79EDFD66}" destId="{6DF4FD78-A257-474D-9DDB-10300F58BD60}" srcOrd="2" destOrd="0" parTransId="{BBD04886-AE56-4E56-B8C1-CD6BF3E3CABD}" sibTransId="{E63DF328-99E5-4237-A7E3-92A20B8FFC48}"/>
    <dgm:cxn modelId="{54069BA4-B0A9-424E-8E08-29C875C86478}" type="presOf" srcId="{6DF4FD78-A257-474D-9DDB-10300F58BD60}" destId="{9ABBD16E-7A41-4D42-A4ED-53B1A96E912A}" srcOrd="0" destOrd="0" presId="urn:microsoft.com/office/officeart/2005/8/layout/radial3"/>
    <dgm:cxn modelId="{218C1320-85CB-4FAF-B211-D9ECAF1AA9D2}" type="presOf" srcId="{297D48F5-E832-4F21-B63D-FABAA8E80F6B}" destId="{4398ADBD-B097-4CB4-936D-EDE5354008C0}" srcOrd="0" destOrd="0" presId="urn:microsoft.com/office/officeart/2005/8/layout/radial3"/>
    <dgm:cxn modelId="{79813294-9025-4ABD-932B-83356BEDD16B}" srcId="{F0C144EA-1A97-49C1-B0B9-CBB633ADDE19}" destId="{D2A19F22-9513-4171-A086-C86B9AE64B36}" srcOrd="1" destOrd="0" parTransId="{E9593712-4B88-44F1-BC1C-4E4B55E78586}" sibTransId="{39CB3BF4-A555-4D7B-8B17-D357C7738908}"/>
    <dgm:cxn modelId="{CD3DAB84-D35C-4DB2-8CF1-196E4185844B}" type="presOf" srcId="{F0C144EA-1A97-49C1-B0B9-CBB633ADDE19}" destId="{BE0CC93B-AA34-4E0C-9823-EDB048036773}" srcOrd="0" destOrd="0" presId="urn:microsoft.com/office/officeart/2005/8/layout/radial3"/>
    <dgm:cxn modelId="{B17FE44D-FE9D-45E4-AD68-54FA0180DF59}" srcId="{C33AFD5D-314F-4CF3-82D2-DB6F79EDFD66}" destId="{73417926-7A4B-476B-AA9C-AF8D6ECDF539}" srcOrd="1" destOrd="0" parTransId="{227D0D8E-E002-4200-B052-344E27F5DE26}" sibTransId="{AEF6AF9A-3F47-4C5C-93A1-A56E1AB316F1}"/>
    <dgm:cxn modelId="{76141E21-B1D9-4DC6-A85E-2E7020B4F915}" srcId="{C33AFD5D-314F-4CF3-82D2-DB6F79EDFD66}" destId="{297D48F5-E832-4F21-B63D-FABAA8E80F6B}" srcOrd="0" destOrd="0" parTransId="{5E9D50F8-3D67-4FD4-8AC0-C4F3E5611BAD}" sibTransId="{C912AF86-9EF0-45A0-912D-5700007F7601}"/>
    <dgm:cxn modelId="{526BAD05-E50A-4B3C-9306-E76AC58ED42B}" type="presOf" srcId="{73417926-7A4B-476B-AA9C-AF8D6ECDF539}" destId="{51823DBE-D17B-4DE6-A2A7-E9526B532BF5}" srcOrd="0" destOrd="0" presId="urn:microsoft.com/office/officeart/2005/8/layout/radial3"/>
    <dgm:cxn modelId="{145162E6-38F5-4D3E-840A-B50C56C09577}" type="presOf" srcId="{C33AFD5D-314F-4CF3-82D2-DB6F79EDFD66}" destId="{18BE0A7E-C573-434F-A30A-28242ED63B6C}" srcOrd="0" destOrd="0" presId="urn:microsoft.com/office/officeart/2005/8/layout/radial3"/>
    <dgm:cxn modelId="{F2FFED68-C0D4-4022-B32C-E43CC9A7CBB0}" type="presParOf" srcId="{BE0CC93B-AA34-4E0C-9823-EDB048036773}" destId="{5D8460F5-EAF3-4768-B313-BF7E8E2DF4C4}" srcOrd="0" destOrd="0" presId="urn:microsoft.com/office/officeart/2005/8/layout/radial3"/>
    <dgm:cxn modelId="{CFC45104-BABF-42A8-BF45-5486407D6663}" type="presParOf" srcId="{5D8460F5-EAF3-4768-B313-BF7E8E2DF4C4}" destId="{18BE0A7E-C573-434F-A30A-28242ED63B6C}" srcOrd="0" destOrd="0" presId="urn:microsoft.com/office/officeart/2005/8/layout/radial3"/>
    <dgm:cxn modelId="{30A8EDC3-6C88-4E8F-8F99-A6518492D607}" type="presParOf" srcId="{5D8460F5-EAF3-4768-B313-BF7E8E2DF4C4}" destId="{4398ADBD-B097-4CB4-936D-EDE5354008C0}" srcOrd="1" destOrd="0" presId="urn:microsoft.com/office/officeart/2005/8/layout/radial3"/>
    <dgm:cxn modelId="{2D99A75B-6956-4404-A465-703A1DD077D9}" type="presParOf" srcId="{5D8460F5-EAF3-4768-B313-BF7E8E2DF4C4}" destId="{51823DBE-D17B-4DE6-A2A7-E9526B532BF5}" srcOrd="2" destOrd="0" presId="urn:microsoft.com/office/officeart/2005/8/layout/radial3"/>
    <dgm:cxn modelId="{BF64C3C9-199D-4495-A11D-51A5A7F09E14}" type="presParOf" srcId="{5D8460F5-EAF3-4768-B313-BF7E8E2DF4C4}" destId="{9ABBD16E-7A41-4D42-A4ED-53B1A96E912A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C144EA-1A97-49C1-B0B9-CBB633ADDE19}" type="doc">
      <dgm:prSet loTypeId="urn:microsoft.com/office/officeart/2005/8/layout/radial3" loCatId="cycle" qsTypeId="urn:microsoft.com/office/officeart/2005/8/quickstyle/3d6" qsCatId="3D" csTypeId="urn:microsoft.com/office/officeart/2005/8/colors/accent4_5" csCatId="accent4" phldr="1"/>
      <dgm:spPr/>
      <dgm:t>
        <a:bodyPr/>
        <a:lstStyle/>
        <a:p>
          <a:pPr rtl="1"/>
          <a:endParaRPr lang="fa-IR"/>
        </a:p>
      </dgm:t>
    </dgm:pt>
    <dgm:pt modelId="{C33AFD5D-314F-4CF3-82D2-DB6F79EDFD66}">
      <dgm:prSet phldrT="[Text]" custT="1"/>
      <dgm:spPr>
        <a:solidFill>
          <a:schemeClr val="tx1">
            <a:lumMod val="50000"/>
            <a:lumOff val="50000"/>
            <a:alpha val="50000"/>
          </a:schemeClr>
        </a:solidFill>
      </dgm:spPr>
      <dgm:t>
        <a:bodyPr/>
        <a:lstStyle/>
        <a:p>
          <a:pPr rtl="1"/>
          <a:r>
            <a:rPr lang="fa-IR" sz="4800" dirty="0" smtClean="0">
              <a:solidFill>
                <a:schemeClr val="bg1"/>
              </a:solidFill>
              <a:cs typeface="B Yekan" pitchFamily="2" charset="-78"/>
            </a:rPr>
            <a:t>ساختار سازمانی</a:t>
          </a:r>
          <a:endParaRPr lang="fa-IR" sz="4800" dirty="0">
            <a:solidFill>
              <a:schemeClr val="bg1"/>
            </a:solidFill>
            <a:cs typeface="B Yekan" pitchFamily="2" charset="-78"/>
          </a:endParaRPr>
        </a:p>
      </dgm:t>
    </dgm:pt>
    <dgm:pt modelId="{5926FFB2-4CA7-46EA-BD90-073A91CC4B09}" type="parTrans" cxnId="{5711A56D-B04A-4CE6-86F6-50F15586E0E8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E3D9E794-38B4-46A2-A6FC-F4189A43CAEE}" type="sibTrans" cxnId="{5711A56D-B04A-4CE6-86F6-50F15586E0E8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297D48F5-E832-4F21-B63D-FABAA8E80F6B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Yekan" pitchFamily="2" charset="-78"/>
            </a:rPr>
            <a:t>استراتژی</a:t>
          </a:r>
          <a:endParaRPr lang="fa-IR" sz="2400" b="1" dirty="0">
            <a:cs typeface="B Yekan" pitchFamily="2" charset="-78"/>
          </a:endParaRPr>
        </a:p>
      </dgm:t>
    </dgm:pt>
    <dgm:pt modelId="{5E9D50F8-3D67-4FD4-8AC0-C4F3E5611BAD}" type="parTrans" cxnId="{76141E21-B1D9-4DC6-A85E-2E7020B4F915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C912AF86-9EF0-45A0-912D-5700007F7601}" type="sibTrans" cxnId="{76141E21-B1D9-4DC6-A85E-2E7020B4F915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73417926-7A4B-476B-AA9C-AF8D6ECDF539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Yekan" pitchFamily="2" charset="-78"/>
            </a:rPr>
            <a:t>تکنولوژی</a:t>
          </a:r>
          <a:endParaRPr lang="fa-IR" sz="2400" b="1" dirty="0">
            <a:cs typeface="B Yekan" pitchFamily="2" charset="-78"/>
          </a:endParaRPr>
        </a:p>
      </dgm:t>
    </dgm:pt>
    <dgm:pt modelId="{227D0D8E-E002-4200-B052-344E27F5DE26}" type="parTrans" cxnId="{B17FE44D-FE9D-45E4-AD68-54FA0180DF59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AEF6AF9A-3F47-4C5C-93A1-A56E1AB316F1}" type="sibTrans" cxnId="{B17FE44D-FE9D-45E4-AD68-54FA0180DF59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6DF4FD78-A257-474D-9DDB-10300F58BD60}">
      <dgm:prSet phldrT="[Text]" custT="1"/>
      <dgm:spPr/>
      <dgm:t>
        <a:bodyPr/>
        <a:lstStyle/>
        <a:p>
          <a:pPr rtl="1"/>
          <a:r>
            <a:rPr lang="fa-IR" sz="2800" b="1" dirty="0" smtClean="0">
              <a:cs typeface="B Yekan" pitchFamily="2" charset="-78"/>
            </a:rPr>
            <a:t>اندازه</a:t>
          </a:r>
          <a:endParaRPr lang="fa-IR" sz="2800" b="1" dirty="0">
            <a:cs typeface="B Yekan" pitchFamily="2" charset="-78"/>
          </a:endParaRPr>
        </a:p>
      </dgm:t>
    </dgm:pt>
    <dgm:pt modelId="{BBD04886-AE56-4E56-B8C1-CD6BF3E3CABD}" type="parTrans" cxnId="{F51EA911-1910-4A00-853F-38FB021BABD8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E63DF328-99E5-4237-A7E3-92A20B8FFC48}" type="sibTrans" cxnId="{F51EA911-1910-4A00-853F-38FB021BABD8}">
      <dgm:prSet/>
      <dgm:spPr/>
      <dgm:t>
        <a:bodyPr/>
        <a:lstStyle/>
        <a:p>
          <a:pPr rtl="1"/>
          <a:endParaRPr lang="fa-IR" sz="1800">
            <a:cs typeface="B Yekan" pitchFamily="2" charset="-78"/>
          </a:endParaRPr>
        </a:p>
      </dgm:t>
    </dgm:pt>
    <dgm:pt modelId="{90D237A8-95A7-44A7-9ABA-37D714B6D34C}">
      <dgm:prSet phldrT="[Text]" custT="1"/>
      <dgm:spPr/>
      <dgm:t>
        <a:bodyPr/>
        <a:lstStyle/>
        <a:p>
          <a:pPr rtl="1"/>
          <a:r>
            <a:rPr lang="fa-IR" sz="3200" b="1" dirty="0" smtClean="0">
              <a:cs typeface="B Yekan" pitchFamily="2" charset="-78"/>
            </a:rPr>
            <a:t>محیط</a:t>
          </a:r>
          <a:endParaRPr lang="fa-IR" sz="3200" b="1" dirty="0">
            <a:cs typeface="B Yekan" pitchFamily="2" charset="-78"/>
          </a:endParaRPr>
        </a:p>
      </dgm:t>
    </dgm:pt>
    <dgm:pt modelId="{DE97CC2B-9B4D-4B2F-A748-4C511BCE2DB5}" type="parTrans" cxnId="{691D0CB2-832D-4DA7-9135-72F639ABB97F}">
      <dgm:prSet/>
      <dgm:spPr/>
      <dgm:t>
        <a:bodyPr/>
        <a:lstStyle/>
        <a:p>
          <a:pPr rtl="1"/>
          <a:endParaRPr lang="fa-IR" sz="1800"/>
        </a:p>
      </dgm:t>
    </dgm:pt>
    <dgm:pt modelId="{4935A5AB-EF22-44C2-8A68-98866A4828D9}" type="sibTrans" cxnId="{691D0CB2-832D-4DA7-9135-72F639ABB97F}">
      <dgm:prSet/>
      <dgm:spPr/>
      <dgm:t>
        <a:bodyPr/>
        <a:lstStyle/>
        <a:p>
          <a:pPr rtl="1"/>
          <a:endParaRPr lang="fa-IR" sz="1800"/>
        </a:p>
      </dgm:t>
    </dgm:pt>
    <dgm:pt modelId="{BE0CC93B-AA34-4E0C-9823-EDB048036773}" type="pres">
      <dgm:prSet presAssocID="{F0C144EA-1A97-49C1-B0B9-CBB633ADDE1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D8460F5-EAF3-4768-B313-BF7E8E2DF4C4}" type="pres">
      <dgm:prSet presAssocID="{F0C144EA-1A97-49C1-B0B9-CBB633ADDE19}" presName="radial" presStyleCnt="0">
        <dgm:presLayoutVars>
          <dgm:animLvl val="ctr"/>
        </dgm:presLayoutVars>
      </dgm:prSet>
      <dgm:spPr/>
    </dgm:pt>
    <dgm:pt modelId="{18BE0A7E-C573-434F-A30A-28242ED63B6C}" type="pres">
      <dgm:prSet presAssocID="{C33AFD5D-314F-4CF3-82D2-DB6F79EDFD66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4398ADBD-B097-4CB4-936D-EDE5354008C0}" type="pres">
      <dgm:prSet presAssocID="{297D48F5-E832-4F21-B63D-FABAA8E80F6B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23DBE-D17B-4DE6-A2A7-E9526B532BF5}" type="pres">
      <dgm:prSet presAssocID="{73417926-7A4B-476B-AA9C-AF8D6ECDF539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BD16E-7A41-4D42-A4ED-53B1A96E912A}" type="pres">
      <dgm:prSet presAssocID="{6DF4FD78-A257-474D-9DDB-10300F58BD60}" presName="node" presStyleLbl="vennNode1" presStyleIdx="3" presStyleCnt="5" custRadScaleRad="87846" custRadScaleInc="-4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51168AB-224C-4A95-AE9A-1D34F95CF818}" type="pres">
      <dgm:prSet presAssocID="{90D237A8-95A7-44A7-9ABA-37D714B6D34C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E1AA81-905F-41CF-96CC-AD29ED35C37B}" type="presOf" srcId="{F0C144EA-1A97-49C1-B0B9-CBB633ADDE19}" destId="{BE0CC93B-AA34-4E0C-9823-EDB048036773}" srcOrd="0" destOrd="0" presId="urn:microsoft.com/office/officeart/2005/8/layout/radial3"/>
    <dgm:cxn modelId="{5711A56D-B04A-4CE6-86F6-50F15586E0E8}" srcId="{F0C144EA-1A97-49C1-B0B9-CBB633ADDE19}" destId="{C33AFD5D-314F-4CF3-82D2-DB6F79EDFD66}" srcOrd="0" destOrd="0" parTransId="{5926FFB2-4CA7-46EA-BD90-073A91CC4B09}" sibTransId="{E3D9E794-38B4-46A2-A6FC-F4189A43CAEE}"/>
    <dgm:cxn modelId="{F51EA911-1910-4A00-853F-38FB021BABD8}" srcId="{C33AFD5D-314F-4CF3-82D2-DB6F79EDFD66}" destId="{6DF4FD78-A257-474D-9DDB-10300F58BD60}" srcOrd="2" destOrd="0" parTransId="{BBD04886-AE56-4E56-B8C1-CD6BF3E3CABD}" sibTransId="{E63DF328-99E5-4237-A7E3-92A20B8FFC48}"/>
    <dgm:cxn modelId="{C8D77B49-61AB-4BC5-B2AF-2389E3D64161}" type="presOf" srcId="{6DF4FD78-A257-474D-9DDB-10300F58BD60}" destId="{9ABBD16E-7A41-4D42-A4ED-53B1A96E912A}" srcOrd="0" destOrd="0" presId="urn:microsoft.com/office/officeart/2005/8/layout/radial3"/>
    <dgm:cxn modelId="{CC16D214-E7E1-49E8-B19F-0DC948CC5FDC}" type="presOf" srcId="{C33AFD5D-314F-4CF3-82D2-DB6F79EDFD66}" destId="{18BE0A7E-C573-434F-A30A-28242ED63B6C}" srcOrd="0" destOrd="0" presId="urn:microsoft.com/office/officeart/2005/8/layout/radial3"/>
    <dgm:cxn modelId="{C43ADDB3-C917-4696-ABCF-6C307546C33A}" type="presOf" srcId="{90D237A8-95A7-44A7-9ABA-37D714B6D34C}" destId="{051168AB-224C-4A95-AE9A-1D34F95CF818}" srcOrd="0" destOrd="0" presId="urn:microsoft.com/office/officeart/2005/8/layout/radial3"/>
    <dgm:cxn modelId="{B17FE44D-FE9D-45E4-AD68-54FA0180DF59}" srcId="{C33AFD5D-314F-4CF3-82D2-DB6F79EDFD66}" destId="{73417926-7A4B-476B-AA9C-AF8D6ECDF539}" srcOrd="1" destOrd="0" parTransId="{227D0D8E-E002-4200-B052-344E27F5DE26}" sibTransId="{AEF6AF9A-3F47-4C5C-93A1-A56E1AB316F1}"/>
    <dgm:cxn modelId="{76141E21-B1D9-4DC6-A85E-2E7020B4F915}" srcId="{C33AFD5D-314F-4CF3-82D2-DB6F79EDFD66}" destId="{297D48F5-E832-4F21-B63D-FABAA8E80F6B}" srcOrd="0" destOrd="0" parTransId="{5E9D50F8-3D67-4FD4-8AC0-C4F3E5611BAD}" sibTransId="{C912AF86-9EF0-45A0-912D-5700007F7601}"/>
    <dgm:cxn modelId="{39BD08FB-4BD8-4A79-B7CE-A907FA508E84}" type="presOf" srcId="{297D48F5-E832-4F21-B63D-FABAA8E80F6B}" destId="{4398ADBD-B097-4CB4-936D-EDE5354008C0}" srcOrd="0" destOrd="0" presId="urn:microsoft.com/office/officeart/2005/8/layout/radial3"/>
    <dgm:cxn modelId="{20F978EC-78C0-4ADF-AB5E-22B820758857}" type="presOf" srcId="{73417926-7A4B-476B-AA9C-AF8D6ECDF539}" destId="{51823DBE-D17B-4DE6-A2A7-E9526B532BF5}" srcOrd="0" destOrd="0" presId="urn:microsoft.com/office/officeart/2005/8/layout/radial3"/>
    <dgm:cxn modelId="{691D0CB2-832D-4DA7-9135-72F639ABB97F}" srcId="{C33AFD5D-314F-4CF3-82D2-DB6F79EDFD66}" destId="{90D237A8-95A7-44A7-9ABA-37D714B6D34C}" srcOrd="3" destOrd="0" parTransId="{DE97CC2B-9B4D-4B2F-A748-4C511BCE2DB5}" sibTransId="{4935A5AB-EF22-44C2-8A68-98866A4828D9}"/>
    <dgm:cxn modelId="{CC00410B-D424-4E20-A21F-256CD2EEB270}" type="presParOf" srcId="{BE0CC93B-AA34-4E0C-9823-EDB048036773}" destId="{5D8460F5-EAF3-4768-B313-BF7E8E2DF4C4}" srcOrd="0" destOrd="0" presId="urn:microsoft.com/office/officeart/2005/8/layout/radial3"/>
    <dgm:cxn modelId="{255E5F7D-685E-4B5F-B4C4-5F0BC5D0F4F9}" type="presParOf" srcId="{5D8460F5-EAF3-4768-B313-BF7E8E2DF4C4}" destId="{18BE0A7E-C573-434F-A30A-28242ED63B6C}" srcOrd="0" destOrd="0" presId="urn:microsoft.com/office/officeart/2005/8/layout/radial3"/>
    <dgm:cxn modelId="{B9C41D6D-3F92-4F24-BE63-7DC3110596E3}" type="presParOf" srcId="{5D8460F5-EAF3-4768-B313-BF7E8E2DF4C4}" destId="{4398ADBD-B097-4CB4-936D-EDE5354008C0}" srcOrd="1" destOrd="0" presId="urn:microsoft.com/office/officeart/2005/8/layout/radial3"/>
    <dgm:cxn modelId="{59DE4044-07BE-4603-B138-C0DBABFF50BC}" type="presParOf" srcId="{5D8460F5-EAF3-4768-B313-BF7E8E2DF4C4}" destId="{51823DBE-D17B-4DE6-A2A7-E9526B532BF5}" srcOrd="2" destOrd="0" presId="urn:microsoft.com/office/officeart/2005/8/layout/radial3"/>
    <dgm:cxn modelId="{066A37E0-C7A2-41F8-BAC0-2D8413C62567}" type="presParOf" srcId="{5D8460F5-EAF3-4768-B313-BF7E8E2DF4C4}" destId="{9ABBD16E-7A41-4D42-A4ED-53B1A96E912A}" srcOrd="3" destOrd="0" presId="urn:microsoft.com/office/officeart/2005/8/layout/radial3"/>
    <dgm:cxn modelId="{975F00CD-CDD9-49D7-9EE3-A7DF9FF8D3EC}" type="presParOf" srcId="{5D8460F5-EAF3-4768-B313-BF7E8E2DF4C4}" destId="{051168AB-224C-4A95-AE9A-1D34F95CF81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2FD253-E9BA-427F-9E1D-3B4407ACED30}">
      <dsp:nvSpPr>
        <dsp:cNvPr id="0" name=""/>
        <dsp:cNvSpPr/>
      </dsp:nvSpPr>
      <dsp:spPr>
        <a:xfrm rot="5400000">
          <a:off x="3699505" y="-1396658"/>
          <a:ext cx="879175" cy="3895617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800" b="1" kern="1200" dirty="0" smtClean="0">
              <a:solidFill>
                <a:srgbClr val="FF0000"/>
              </a:solidFill>
              <a:cs typeface="B Yekan" pitchFamily="2" charset="-78"/>
            </a:rPr>
            <a:t>تشکیل دوایرسازمانی</a:t>
          </a:r>
          <a:endParaRPr lang="fa-IR" sz="2800" b="1" kern="1200" dirty="0">
            <a:solidFill>
              <a:srgbClr val="FF0000"/>
            </a:solidFill>
            <a:cs typeface="B Yekan" pitchFamily="2" charset="-78"/>
          </a:endParaRPr>
        </a:p>
      </dsp:txBody>
      <dsp:txXfrm rot="5400000">
        <a:off x="3699505" y="-1396658"/>
        <a:ext cx="879175" cy="3895617"/>
      </dsp:txXfrm>
    </dsp:sp>
    <dsp:sp modelId="{0067F532-23B8-4603-8DA3-4F3AD773BBEE}">
      <dsp:nvSpPr>
        <dsp:cNvPr id="0" name=""/>
        <dsp:cNvSpPr/>
      </dsp:nvSpPr>
      <dsp:spPr>
        <a:xfrm>
          <a:off x="40942" y="1665"/>
          <a:ext cx="2191284" cy="1098969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  <a:sp3d extrusionH="28000" prstMaterial="matte"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000" b="1" kern="1200" dirty="0" smtClean="0">
              <a:cs typeface="B Yekan" pitchFamily="2" charset="-78"/>
            </a:rPr>
            <a:t>وظیفه ای</a:t>
          </a:r>
          <a:endParaRPr lang="fa-IR" sz="4000" b="1" kern="1200" dirty="0">
            <a:cs typeface="B Yekan" pitchFamily="2" charset="-78"/>
          </a:endParaRPr>
        </a:p>
      </dsp:txBody>
      <dsp:txXfrm>
        <a:off x="40942" y="1665"/>
        <a:ext cx="2191284" cy="1098969"/>
      </dsp:txXfrm>
    </dsp:sp>
    <dsp:sp modelId="{8338C6F7-2BC6-46BF-9444-DC107830AA85}">
      <dsp:nvSpPr>
        <dsp:cNvPr id="0" name=""/>
        <dsp:cNvSpPr/>
      </dsp:nvSpPr>
      <dsp:spPr>
        <a:xfrm rot="5400000">
          <a:off x="3699505" y="-242741"/>
          <a:ext cx="879175" cy="3895617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kern="1200" dirty="0" smtClean="0">
              <a:cs typeface="B Yekan" pitchFamily="2" charset="-78"/>
            </a:rPr>
            <a:t>برحسب فرایند تولید</a:t>
          </a:r>
          <a:endParaRPr lang="fa-IR" sz="2400" b="1" kern="1200" dirty="0">
            <a:cs typeface="B Yekan" pitchFamily="2" charset="-78"/>
          </a:endParaRPr>
        </a:p>
      </dsp:txBody>
      <dsp:txXfrm rot="5400000">
        <a:off x="3699505" y="-242741"/>
        <a:ext cx="879175" cy="3895617"/>
      </dsp:txXfrm>
    </dsp:sp>
    <dsp:sp modelId="{33C57976-E996-46AE-925A-4754426FB33C}">
      <dsp:nvSpPr>
        <dsp:cNvPr id="0" name=""/>
        <dsp:cNvSpPr/>
      </dsp:nvSpPr>
      <dsp:spPr>
        <a:xfrm>
          <a:off x="0" y="1155582"/>
          <a:ext cx="2191284" cy="1098969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  <a:sp3d extrusionH="28000" prstMaterial="matte"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Yekan" pitchFamily="2" charset="-78"/>
            </a:rPr>
            <a:t>محصول</a:t>
          </a:r>
          <a:endParaRPr lang="fa-IR" sz="3600" b="1" kern="1200" dirty="0">
            <a:cs typeface="B Yekan" pitchFamily="2" charset="-78"/>
          </a:endParaRPr>
        </a:p>
      </dsp:txBody>
      <dsp:txXfrm>
        <a:off x="0" y="1155582"/>
        <a:ext cx="2191284" cy="1098969"/>
      </dsp:txXfrm>
    </dsp:sp>
    <dsp:sp modelId="{E390F192-16E3-4E44-9EB2-70EDFF0BE5ED}">
      <dsp:nvSpPr>
        <dsp:cNvPr id="0" name=""/>
        <dsp:cNvSpPr/>
      </dsp:nvSpPr>
      <dsp:spPr>
        <a:xfrm rot="5400000">
          <a:off x="3699505" y="911176"/>
          <a:ext cx="879175" cy="3895617"/>
        </a:xfrm>
        <a:prstGeom prst="round2SameRect">
          <a:avLst/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r" defTabSz="1244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800" b="1" kern="1200" dirty="0" smtClean="0">
              <a:cs typeface="B Yekan" pitchFamily="2" charset="-78"/>
            </a:rPr>
            <a:t>برحسب نوع مشتری</a:t>
          </a:r>
          <a:endParaRPr lang="fa-IR" sz="2800" b="1" kern="1200" dirty="0">
            <a:cs typeface="B Yekan" pitchFamily="2" charset="-78"/>
          </a:endParaRPr>
        </a:p>
      </dsp:txBody>
      <dsp:txXfrm rot="5400000">
        <a:off x="3699505" y="911176"/>
        <a:ext cx="879175" cy="3895617"/>
      </dsp:txXfrm>
    </dsp:sp>
    <dsp:sp modelId="{0097FF80-C40D-4E7D-AB98-C3064EF628DB}">
      <dsp:nvSpPr>
        <dsp:cNvPr id="0" name=""/>
        <dsp:cNvSpPr/>
      </dsp:nvSpPr>
      <dsp:spPr>
        <a:xfrm>
          <a:off x="0" y="2309500"/>
          <a:ext cx="2191284" cy="1098969"/>
        </a:xfrm>
        <a:prstGeom prst="roundRect">
          <a:avLst/>
        </a:prstGeom>
        <a:solidFill>
          <a:schemeClr val="accent1">
            <a:shade val="50000"/>
            <a:hueOff val="222839"/>
            <a:satOff val="5970"/>
            <a:lumOff val="26302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  <a:sp3d extrusionH="28000" prstMaterial="matte"/>
        </a:bodyPr>
        <a:lstStyle/>
        <a:p>
          <a:pPr lvl="0" algn="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b="1" kern="1200" dirty="0" smtClean="0">
              <a:cs typeface="B Yekan" pitchFamily="2" charset="-78"/>
            </a:rPr>
            <a:t>جغرافیایی</a:t>
          </a:r>
          <a:endParaRPr lang="fa-IR" sz="3600" b="1" kern="1200" dirty="0">
            <a:cs typeface="B Yekan" pitchFamily="2" charset="-78"/>
          </a:endParaRPr>
        </a:p>
      </dsp:txBody>
      <dsp:txXfrm>
        <a:off x="0" y="2309500"/>
        <a:ext cx="2191284" cy="109896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BE0A7E-C573-434F-A30A-28242ED63B6C}">
      <dsp:nvSpPr>
        <dsp:cNvPr id="0" name=""/>
        <dsp:cNvSpPr/>
      </dsp:nvSpPr>
      <dsp:spPr>
        <a:xfrm>
          <a:off x="2275746" y="1601043"/>
          <a:ext cx="3498918" cy="349891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200" b="1" kern="1200" dirty="0" smtClean="0">
              <a:cs typeface="B Yekan" pitchFamily="2" charset="-78"/>
            </a:rPr>
            <a:t>انواع </a:t>
          </a:r>
          <a:r>
            <a:rPr lang="fa-IR" sz="4800" b="1" kern="1200" dirty="0" smtClean="0">
              <a:cs typeface="B Yekan" pitchFamily="2" charset="-78"/>
            </a:rPr>
            <a:t>ساختار سازمانی</a:t>
          </a:r>
          <a:endParaRPr lang="fa-IR" sz="4200" b="1" kern="1200" dirty="0">
            <a:cs typeface="B Yekan" pitchFamily="2" charset="-78"/>
          </a:endParaRPr>
        </a:p>
      </dsp:txBody>
      <dsp:txXfrm>
        <a:off x="2275746" y="1601043"/>
        <a:ext cx="3498918" cy="3498918"/>
      </dsp:txXfrm>
    </dsp:sp>
    <dsp:sp modelId="{4398ADBD-B097-4CB4-936D-EDE5354008C0}">
      <dsp:nvSpPr>
        <dsp:cNvPr id="0" name=""/>
        <dsp:cNvSpPr/>
      </dsp:nvSpPr>
      <dsp:spPr>
        <a:xfrm>
          <a:off x="2936902" y="88624"/>
          <a:ext cx="2176607" cy="1971010"/>
        </a:xfrm>
        <a:prstGeom prst="ellipse">
          <a:avLst/>
        </a:prstGeom>
        <a:solidFill>
          <a:schemeClr val="accent4">
            <a:alpha val="50000"/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6000" kern="1200" dirty="0" smtClean="0">
              <a:cs typeface="B Yekan" pitchFamily="2" charset="-78"/>
            </a:rPr>
            <a:t>ساده</a:t>
          </a:r>
          <a:endParaRPr lang="fa-IR" sz="6000" kern="1200" dirty="0">
            <a:cs typeface="B Yekan" pitchFamily="2" charset="-78"/>
          </a:endParaRPr>
        </a:p>
      </dsp:txBody>
      <dsp:txXfrm>
        <a:off x="2936902" y="88624"/>
        <a:ext cx="2176607" cy="1971010"/>
      </dsp:txXfrm>
    </dsp:sp>
    <dsp:sp modelId="{51823DBE-D17B-4DE6-A2A7-E9526B532BF5}">
      <dsp:nvSpPr>
        <dsp:cNvPr id="0" name=""/>
        <dsp:cNvSpPr/>
      </dsp:nvSpPr>
      <dsp:spPr>
        <a:xfrm>
          <a:off x="4852440" y="3369822"/>
          <a:ext cx="2345744" cy="2237715"/>
        </a:xfrm>
        <a:prstGeom prst="ellipse">
          <a:avLst/>
        </a:prstGeom>
        <a:solidFill>
          <a:schemeClr val="accent4">
            <a:alpha val="50000"/>
            <a:hueOff val="6930462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Yekan" pitchFamily="2" charset="-78"/>
            </a:rPr>
            <a:t>دیوانسالار</a:t>
          </a:r>
          <a:r>
            <a:rPr lang="fa-IR" sz="2800" b="1" kern="1200" dirty="0" smtClean="0">
              <a:cs typeface="B Yekan" pitchFamily="2" charset="-78"/>
            </a:rPr>
            <a:t>ی</a:t>
          </a:r>
          <a:r>
            <a:rPr lang="fa-IR" sz="2000" kern="1200" dirty="0" smtClean="0">
              <a:cs typeface="B Yekan" pitchFamily="2" charset="-78"/>
            </a:rPr>
            <a:t> </a:t>
          </a:r>
          <a:r>
            <a:rPr lang="fa-IR" sz="2400" b="1" kern="1200" dirty="0" smtClean="0">
              <a:cs typeface="B Yekan" pitchFamily="2" charset="-78"/>
            </a:rPr>
            <a:t>(بروکراسی)</a:t>
          </a:r>
          <a:endParaRPr lang="fa-IR" sz="2000" b="1" kern="1200" dirty="0">
            <a:cs typeface="B Yekan" pitchFamily="2" charset="-78"/>
          </a:endParaRPr>
        </a:p>
      </dsp:txBody>
      <dsp:txXfrm>
        <a:off x="4852440" y="3369822"/>
        <a:ext cx="2345744" cy="2237715"/>
      </dsp:txXfrm>
    </dsp:sp>
    <dsp:sp modelId="{9ABBD16E-7A41-4D42-A4ED-53B1A96E912A}">
      <dsp:nvSpPr>
        <dsp:cNvPr id="0" name=""/>
        <dsp:cNvSpPr/>
      </dsp:nvSpPr>
      <dsp:spPr>
        <a:xfrm>
          <a:off x="958524" y="3421397"/>
          <a:ext cx="2190567" cy="2134584"/>
        </a:xfrm>
        <a:prstGeom prst="ellipse">
          <a:avLst/>
        </a:prstGeom>
        <a:solidFill>
          <a:schemeClr val="accent4">
            <a:alpha val="50000"/>
            <a:hueOff val="10395693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Yekan" pitchFamily="2" charset="-78"/>
            </a:rPr>
            <a:t>ماتریسی</a:t>
          </a:r>
          <a:endParaRPr lang="fa-IR" sz="3200" b="1" kern="1200" dirty="0">
            <a:cs typeface="B Yekan" pitchFamily="2" charset="-78"/>
          </a:endParaRPr>
        </a:p>
      </dsp:txBody>
      <dsp:txXfrm>
        <a:off x="958524" y="3421397"/>
        <a:ext cx="2190567" cy="21345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8BE0A7E-C573-434F-A30A-28242ED63B6C}">
      <dsp:nvSpPr>
        <dsp:cNvPr id="0" name=""/>
        <dsp:cNvSpPr/>
      </dsp:nvSpPr>
      <dsp:spPr>
        <a:xfrm>
          <a:off x="2676705" y="1580468"/>
          <a:ext cx="3937307" cy="3937307"/>
        </a:xfrm>
        <a:prstGeom prst="ellipse">
          <a:avLst/>
        </a:prstGeom>
        <a:solidFill>
          <a:schemeClr val="tx1">
            <a:lumMod val="50000"/>
            <a:lumOff val="50000"/>
            <a:alpha val="500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4800" kern="1200" dirty="0" smtClean="0">
              <a:solidFill>
                <a:schemeClr val="bg1"/>
              </a:solidFill>
              <a:cs typeface="B Yekan" pitchFamily="2" charset="-78"/>
            </a:rPr>
            <a:t>ساختار سازمانی</a:t>
          </a:r>
          <a:endParaRPr lang="fa-IR" sz="4800" kern="1200" dirty="0">
            <a:solidFill>
              <a:schemeClr val="bg1"/>
            </a:solidFill>
            <a:cs typeface="B Yekan" pitchFamily="2" charset="-78"/>
          </a:endParaRPr>
        </a:p>
      </dsp:txBody>
      <dsp:txXfrm>
        <a:off x="2676705" y="1580468"/>
        <a:ext cx="3937307" cy="3937307"/>
      </dsp:txXfrm>
    </dsp:sp>
    <dsp:sp modelId="{4398ADBD-B097-4CB4-936D-EDE5354008C0}">
      <dsp:nvSpPr>
        <dsp:cNvPr id="0" name=""/>
        <dsp:cNvSpPr/>
      </dsp:nvSpPr>
      <dsp:spPr>
        <a:xfrm>
          <a:off x="3661032" y="702"/>
          <a:ext cx="1968653" cy="1968653"/>
        </a:xfrm>
        <a:prstGeom prst="ellipse">
          <a:avLst/>
        </a:prstGeom>
        <a:solidFill>
          <a:schemeClr val="accent4">
            <a:shade val="80000"/>
            <a:alpha val="50000"/>
            <a:hueOff val="1195"/>
            <a:satOff val="0"/>
            <a:lumOff val="1171"/>
            <a:alphaOff val="75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Yekan" pitchFamily="2" charset="-78"/>
            </a:rPr>
            <a:t>استراتژی</a:t>
          </a:r>
          <a:endParaRPr lang="fa-IR" sz="2400" b="1" kern="1200" dirty="0">
            <a:cs typeface="B Yekan" pitchFamily="2" charset="-78"/>
          </a:endParaRPr>
        </a:p>
      </dsp:txBody>
      <dsp:txXfrm>
        <a:off x="3661032" y="702"/>
        <a:ext cx="1968653" cy="1968653"/>
      </dsp:txXfrm>
    </dsp:sp>
    <dsp:sp modelId="{51823DBE-D17B-4DE6-A2A7-E9526B532BF5}">
      <dsp:nvSpPr>
        <dsp:cNvPr id="0" name=""/>
        <dsp:cNvSpPr/>
      </dsp:nvSpPr>
      <dsp:spPr>
        <a:xfrm>
          <a:off x="6225125" y="2564795"/>
          <a:ext cx="1968653" cy="1968653"/>
        </a:xfrm>
        <a:prstGeom prst="ellipse">
          <a:avLst/>
        </a:prstGeom>
        <a:solidFill>
          <a:schemeClr val="accent4">
            <a:shade val="80000"/>
            <a:alpha val="50000"/>
            <a:hueOff val="2390"/>
            <a:satOff val="0"/>
            <a:lumOff val="2341"/>
            <a:alphaOff val="150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cs typeface="B Yekan" pitchFamily="2" charset="-78"/>
            </a:rPr>
            <a:t>تکنولوژی</a:t>
          </a:r>
          <a:endParaRPr lang="fa-IR" sz="2400" b="1" kern="1200" dirty="0">
            <a:cs typeface="B Yekan" pitchFamily="2" charset="-78"/>
          </a:endParaRPr>
        </a:p>
      </dsp:txBody>
      <dsp:txXfrm>
        <a:off x="6225125" y="2564795"/>
        <a:ext cx="1968653" cy="1968653"/>
      </dsp:txXfrm>
    </dsp:sp>
    <dsp:sp modelId="{9ABBD16E-7A41-4D42-A4ED-53B1A96E912A}">
      <dsp:nvSpPr>
        <dsp:cNvPr id="0" name=""/>
        <dsp:cNvSpPr/>
      </dsp:nvSpPr>
      <dsp:spPr>
        <a:xfrm>
          <a:off x="3675538" y="4817201"/>
          <a:ext cx="1968653" cy="1968653"/>
        </a:xfrm>
        <a:prstGeom prst="ellipse">
          <a:avLst/>
        </a:prstGeom>
        <a:solidFill>
          <a:schemeClr val="accent4">
            <a:shade val="80000"/>
            <a:alpha val="50000"/>
            <a:hueOff val="3585"/>
            <a:satOff val="0"/>
            <a:lumOff val="3512"/>
            <a:alphaOff val="225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b="1" kern="1200" dirty="0" smtClean="0">
              <a:cs typeface="B Yekan" pitchFamily="2" charset="-78"/>
            </a:rPr>
            <a:t>اندازه</a:t>
          </a:r>
          <a:endParaRPr lang="fa-IR" sz="2800" b="1" kern="1200" dirty="0">
            <a:cs typeface="B Yekan" pitchFamily="2" charset="-78"/>
          </a:endParaRPr>
        </a:p>
      </dsp:txBody>
      <dsp:txXfrm>
        <a:off x="3675538" y="4817201"/>
        <a:ext cx="1968653" cy="1968653"/>
      </dsp:txXfrm>
    </dsp:sp>
    <dsp:sp modelId="{051168AB-224C-4A95-AE9A-1D34F95CF818}">
      <dsp:nvSpPr>
        <dsp:cNvPr id="0" name=""/>
        <dsp:cNvSpPr/>
      </dsp:nvSpPr>
      <dsp:spPr>
        <a:xfrm>
          <a:off x="1096939" y="2564795"/>
          <a:ext cx="1968653" cy="1968653"/>
        </a:xfrm>
        <a:prstGeom prst="ellipse">
          <a:avLst/>
        </a:prstGeom>
        <a:solidFill>
          <a:schemeClr val="accent4">
            <a:shade val="80000"/>
            <a:alpha val="50000"/>
            <a:hueOff val="4780"/>
            <a:satOff val="0"/>
            <a:lumOff val="4683"/>
            <a:alphaOff val="300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cs typeface="B Yekan" pitchFamily="2" charset="-78"/>
            </a:rPr>
            <a:t>محیط</a:t>
          </a:r>
          <a:endParaRPr lang="fa-IR" sz="3200" b="1" kern="1200" dirty="0">
            <a:cs typeface="B Yekan" pitchFamily="2" charset="-78"/>
          </a:endParaRPr>
        </a:p>
      </dsp:txBody>
      <dsp:txXfrm>
        <a:off x="1096939" y="2564795"/>
        <a:ext cx="1968653" cy="19686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BF26-AED6-4520-A191-A2C011854E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0C073-895B-4846-B2E7-5E5B8302D0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161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50C073-895B-4846-B2E7-5E5B8302D02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252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52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143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07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22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6492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1265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7325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2061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8564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23364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8741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2869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8296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7901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93068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94247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40517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4074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81420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203925"/>
      </p:ext>
    </p:extLst>
  </p:cSld>
  <p:clrMapOvr>
    <a:masterClrMapping/>
  </p:clrMapOvr>
  <p:transition spd="slow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11640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3475447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871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2624316"/>
      </p:ext>
    </p:extLst>
  </p:cSld>
  <p:clrMapOvr>
    <a:masterClrMapping/>
  </p:clrMapOvr>
  <p:transition spd="slow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6270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750214"/>
      </p:ext>
    </p:extLst>
  </p:cSld>
  <p:clrMapOvr>
    <a:masterClrMapping/>
  </p:clrMapOvr>
  <p:transition spd="slow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094511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2444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283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5842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132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3634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5403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7260D-08CD-4820-81E6-562261585961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C0C77-D831-44FB-AFDB-E4C5A64631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215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32A53-39B7-441B-B76B-3E67BEFCBB0C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01057-9A8A-4F44-8D18-63B2C278B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39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7260D-08CD-4820-81E6-56226158596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C0C77-D831-44FB-AFDB-E4C5A64631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373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Oval 98"/>
          <p:cNvSpPr/>
          <p:nvPr/>
        </p:nvSpPr>
        <p:spPr>
          <a:xfrm>
            <a:off x="-995082" y="14514"/>
            <a:ext cx="10300447" cy="10300447"/>
          </a:xfrm>
          <a:prstGeom prst="ellipse">
            <a:avLst/>
          </a:prstGeom>
          <a:noFill/>
          <a:ln w="889000">
            <a:solidFill>
              <a:srgbClr val="F2F2F2">
                <a:alpha val="5882"/>
              </a:srgb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075329" y="-3975847"/>
            <a:ext cx="10300447" cy="10300447"/>
          </a:xfrm>
          <a:prstGeom prst="ellipse">
            <a:avLst/>
          </a:prstGeom>
          <a:noFill/>
          <a:ln w="889000">
            <a:solidFill>
              <a:srgbClr val="F2F2F2">
                <a:alpha val="5882"/>
              </a:srgb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-3653118" y="-3975847"/>
            <a:ext cx="10300447" cy="10300447"/>
          </a:xfrm>
          <a:prstGeom prst="ellipse">
            <a:avLst/>
          </a:prstGeom>
          <a:noFill/>
          <a:ln w="889000">
            <a:solidFill>
              <a:srgbClr val="F2F2F2">
                <a:alpha val="5882"/>
              </a:srgb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2294965" y="1492623"/>
            <a:ext cx="7851648" cy="1828800"/>
          </a:xfrm>
        </p:spPr>
        <p:txBody>
          <a:bodyPr>
            <a:noAutofit/>
          </a:bodyPr>
          <a:lstStyle/>
          <a:p>
            <a:pPr algn="ctr" rtl="1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</a:b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/>
            </a:r>
            <a:b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/>
            </a:r>
            <a:b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</a:br>
            <a:r>
              <a:rPr lang="fa-IR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ساختار سازمانی</a:t>
            </a:r>
            <a:r>
              <a:rPr lang="fa-I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</a:b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810435" y="3455894"/>
            <a:ext cx="6777318" cy="1588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155141" y="5581934"/>
            <a:ext cx="7851648" cy="10802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               </a:t>
            </a:r>
            <a:r>
              <a:rPr lang="fa-I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طایفه / رئیسی                                             </a:t>
            </a:r>
            <a:endParaRPr lang="fa-IR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  <a:p>
            <a:r>
              <a:rPr lang="fa-I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  دانشجویان کارشناسی ارشد صنایع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73270" y="3457482"/>
            <a:ext cx="7851648" cy="54013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استاد: جناب آقای دکتر پارسا</a:t>
            </a:r>
          </a:p>
        </p:txBody>
      </p:sp>
    </p:spTree>
    <p:extLst>
      <p:ext uri="{BB962C8B-B14F-4D97-AF65-F5344CB8AC3E}">
        <p14:creationId xmlns:p14="http://schemas.microsoft.com/office/powerpoint/2010/main" xmlns="" val="275406428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9" grpId="0" animBg="1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66831" y="464024"/>
            <a:ext cx="2313744" cy="995187"/>
          </a:xfrm>
        </p:spPr>
        <p:txBody>
          <a:bodyPr>
            <a:normAutofit/>
          </a:bodyPr>
          <a:lstStyle/>
          <a:p>
            <a:pPr algn="r" rtl="1"/>
            <a:r>
              <a:rPr lang="fa-IR" sz="4400" b="1" dirty="0" smtClean="0">
                <a:solidFill>
                  <a:schemeClr val="bg1"/>
                </a:solidFill>
                <a:cs typeface="B Narm" pitchFamily="2" charset="-78"/>
              </a:rPr>
              <a:t>حوزه کنترل</a:t>
            </a:r>
            <a:endParaRPr lang="en-US" sz="44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7937"/>
            <a:ext cx="7905688" cy="5901543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حوزه کنترل تعیین میکند که چند نفر (کارمند یا کارگر) باید زیر دست یک مدیر کار کند تا کارها بصورتی موثر و با راندمانی بالا انجام شود.</a:t>
            </a:r>
            <a:endParaRPr lang="fa-IR" sz="2800" b="1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>
              <a:solidFill>
                <a:srgbClr val="FFFFFF"/>
              </a:solidFill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مزایای افزایش حوزه: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2800" b="1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کاستن هزینه های حقوق</a:t>
            </a: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/سرعت در تصمیم گیری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افزایش انعطاف پذیری/تفویض اختیار به کارکنان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endParaRPr lang="fa-IR" sz="3200" b="1" dirty="0" smtClean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معایب افزایش حوزه: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2800" b="1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افزایش حقوق مدیریت/افزایش ارتباطات عمودی </a:t>
            </a:r>
            <a:endParaRPr lang="fa-IR" sz="2400" b="1" dirty="0" smtClean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9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0" y="2961564"/>
            <a:ext cx="2879677" cy="3220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5861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7943" y="682171"/>
            <a:ext cx="3002631" cy="777040"/>
          </a:xfrm>
        </p:spPr>
        <p:txBody>
          <a:bodyPr>
            <a:noAutofit/>
          </a:bodyPr>
          <a:lstStyle/>
          <a:p>
            <a:pPr algn="r" rtl="1"/>
            <a:r>
              <a:rPr lang="fa-IR" sz="4400" b="1" dirty="0">
                <a:solidFill>
                  <a:schemeClr val="bg1"/>
                </a:solidFill>
                <a:cs typeface="B Narm" pitchFamily="2" charset="-78"/>
              </a:rPr>
              <a:t>تمرکز و عدم تمرکز</a:t>
            </a:r>
            <a:endParaRPr lang="en-US" sz="44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674222"/>
            <a:ext cx="7905688" cy="5235258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cs typeface="B Yekan" pitchFamily="2" charset="-78"/>
              </a:rPr>
              <a:t>ب</a:t>
            </a: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ه </a:t>
            </a:r>
            <a:r>
              <a:rPr lang="fa-IR" sz="3200" b="1" dirty="0">
                <a:solidFill>
                  <a:srgbClr val="FFFFFF"/>
                </a:solidFill>
                <a:cs typeface="B Yekan" pitchFamily="2" charset="-78"/>
              </a:rPr>
              <a:t>آن سطح از اختیارات گفته می‌شود، که قدرت تصمیم‌گیری </a:t>
            </a: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را به مدیران میدهد.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>
              <a:solidFill>
                <a:srgbClr val="FFFFFF"/>
              </a:solidFill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هنگامی </a:t>
            </a:r>
            <a:r>
              <a:rPr lang="fa-IR" sz="3200" b="1" dirty="0">
                <a:solidFill>
                  <a:srgbClr val="FFFFFF"/>
                </a:solidFill>
                <a:cs typeface="B Yekan" pitchFamily="2" charset="-78"/>
              </a:rPr>
              <a:t>که تصمیم در رده‌های بالای سازمانی گرفته شود، آن سازمان را </a:t>
            </a:r>
            <a:r>
              <a:rPr lang="fa-IR" sz="3200" b="1" dirty="0">
                <a:solidFill>
                  <a:srgbClr val="FFFF00"/>
                </a:solidFill>
                <a:cs typeface="B Yekan" pitchFamily="2" charset="-78"/>
              </a:rPr>
              <a:t>متمرکز</a:t>
            </a:r>
            <a:r>
              <a:rPr lang="fa-IR" sz="3200" b="1" dirty="0">
                <a:solidFill>
                  <a:srgbClr val="FFFFFF"/>
                </a:solidFill>
                <a:cs typeface="B Yekan" pitchFamily="2" charset="-78"/>
              </a:rPr>
              <a:t> می‌نامند. هنگامی که تصمیم‌گیری‌ها به سطوح پایین‌تر سازمان واگذار گردد، سازمان را </a:t>
            </a:r>
            <a:r>
              <a:rPr lang="fa-IR" sz="3200" b="1" dirty="0">
                <a:solidFill>
                  <a:srgbClr val="FFFF00"/>
                </a:solidFill>
                <a:cs typeface="B Yekan" pitchFamily="2" charset="-78"/>
              </a:rPr>
              <a:t>غیر متمرکز </a:t>
            </a:r>
            <a:r>
              <a:rPr lang="fa-IR" sz="3200" b="1" dirty="0">
                <a:solidFill>
                  <a:srgbClr val="FFFFFF"/>
                </a:solidFill>
                <a:cs typeface="B Yekan" pitchFamily="2" charset="-78"/>
              </a:rPr>
              <a:t>می‌گویند.</a:t>
            </a:r>
            <a:endParaRPr lang="fa-IR" sz="3200" b="1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10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57397" y="2797791"/>
            <a:ext cx="3166281" cy="2634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5861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1045" y="272955"/>
            <a:ext cx="2709529" cy="1186256"/>
          </a:xfrm>
        </p:spPr>
        <p:txBody>
          <a:bodyPr>
            <a:noAutofit/>
          </a:bodyPr>
          <a:lstStyle/>
          <a:p>
            <a:pPr algn="r" rtl="1"/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رسمی و غیررسمی بودن</a:t>
            </a:r>
            <a:endParaRPr lang="en-US" sz="36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57358" y="0"/>
            <a:ext cx="7905688" cy="5677468"/>
          </a:xfrm>
        </p:spPr>
        <p:txBody>
          <a:bodyPr>
            <a:normAutofit lnSpcReduction="10000"/>
          </a:bodyPr>
          <a:lstStyle/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200" dirty="0">
                <a:solidFill>
                  <a:schemeClr val="bg1"/>
                </a:solidFill>
                <a:cs typeface="B Yekan" pitchFamily="2" charset="-78"/>
              </a:rPr>
              <a:t>حدی که یک سازمان برای جهت دهی رفتار کارکنانش، به قوانین،‌مقررات و رویه ها متکی </a:t>
            </a:r>
            <a:r>
              <a:rPr lang="fa-IR" sz="3200" dirty="0" smtClean="0">
                <a:solidFill>
                  <a:schemeClr val="bg1"/>
                </a:solidFill>
                <a:cs typeface="B Yekan" pitchFamily="2" charset="-78"/>
              </a:rPr>
              <a:t>است.</a:t>
            </a:r>
          </a:p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000" dirty="0">
                <a:solidFill>
                  <a:schemeClr val="bg1"/>
                </a:solidFill>
                <a:cs typeface="B Yekan" pitchFamily="2" charset="-78"/>
              </a:rPr>
              <a:t>در </a:t>
            </a:r>
            <a:r>
              <a:rPr lang="fa-IR" sz="3000" dirty="0">
                <a:solidFill>
                  <a:srgbClr val="FFFF00"/>
                </a:solidFill>
                <a:cs typeface="B Yekan" pitchFamily="2" charset="-78"/>
              </a:rPr>
              <a:t>سازمان رسمی</a:t>
            </a:r>
            <a:r>
              <a:rPr lang="fa-IR" sz="3000" dirty="0">
                <a:solidFill>
                  <a:schemeClr val="bg1"/>
                </a:solidFill>
                <a:cs typeface="B Yekan" pitchFamily="2" charset="-78"/>
              </a:rPr>
              <a:t>، روابط سازمانی به‌طور مکتوب و دقیق و طبق نمودار سازمانی برای کارکنان، تشریح می‌شود و در صورت لزوم، تغییرات بعدی نیز به‌طور رسمی توسط مدیر، ابلاغ می‌گردد؛ ولی در </a:t>
            </a:r>
            <a:r>
              <a:rPr lang="fa-IR" sz="3000" dirty="0">
                <a:solidFill>
                  <a:srgbClr val="FFFF00"/>
                </a:solidFill>
                <a:cs typeface="B Yekan" pitchFamily="2" charset="-78"/>
              </a:rPr>
              <a:t>سازمان غیر رسمی</a:t>
            </a:r>
            <a:r>
              <a:rPr lang="fa-IR" sz="3000" dirty="0">
                <a:solidFill>
                  <a:schemeClr val="bg1"/>
                </a:solidFill>
                <a:cs typeface="B Yekan" pitchFamily="2" charset="-78"/>
              </a:rPr>
              <a:t>، روابط سازمانی به‌طور شفاهی برای کارکنان بیان می‌شود و در صورت لزوم، به‌طور طبیعی تغییر می‌یابند</a:t>
            </a:r>
            <a:endParaRPr lang="fa-IR" sz="3000" dirty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11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35319" y="1486782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22543" y="2838734"/>
            <a:ext cx="3187487" cy="3111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55715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  چه سازمانی</a:t>
            </a:r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/>
            </a:r>
            <a:b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</a:br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  </a:t>
            </a:r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چه ساختاری؟</a:t>
            </a:r>
            <a:endParaRPr lang="en-US" sz="36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12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362364" y="1473958"/>
            <a:ext cx="2120854" cy="1282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29851" y="2634018"/>
            <a:ext cx="3480179" cy="3534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2344538387"/>
              </p:ext>
            </p:extLst>
          </p:nvPr>
        </p:nvGraphicFramePr>
        <p:xfrm>
          <a:off x="26507" y="-144462"/>
          <a:ext cx="8128000" cy="5696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53283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48466" y="615175"/>
            <a:ext cx="2532109" cy="844036"/>
          </a:xfrm>
        </p:spPr>
        <p:txBody>
          <a:bodyPr>
            <a:no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ساختار ساده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7937"/>
            <a:ext cx="7905688" cy="5901543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برای تعریف این ساختار از برهان خلف استفاده میکنن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dirty="0" smtClean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نیاز به تدبیراندیشی ندارد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باوجودحوزه کنترل وسیع،گروهبندی درسطح پائین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معمولا یک نفر در راس سازمان تصمیم میگیرد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ترکیب منسجمی از کارکنان ندارد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کارها جنب رسمی ندارد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ساختارساده بیشتر درسطح افقی انجام میشود،تعداد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عمودی کم است</a:t>
            </a:r>
            <a:endParaRPr lang="fa-IR" sz="2400" dirty="0" smtClean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13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25385" y="3002507"/>
            <a:ext cx="3398293" cy="3220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9714" y="4615543"/>
            <a:ext cx="2888344" cy="1857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435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5385" y="163773"/>
            <a:ext cx="2955190" cy="1295438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بروکراسی (دیوانسالاری)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-391886"/>
            <a:ext cx="7905688" cy="6301367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600" dirty="0" smtClean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استاندارد واژه و کلیداصلی همه ی سازمانهای بروکراسی است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دراین سازمانها: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dirty="0" smtClean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کار به صورت تکراری انجام میشود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تخصص در کار باید زیاد باشد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قوانین و مقررات رسمی حرف اول را میزند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کارها برحسب وظیفه گروهبندی میشود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اختیارات سازمان متمرکز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حوزه قلمرو محدود 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dirty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14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02806" y="2811439"/>
            <a:ext cx="3207224" cy="3070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435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8024" y="300251"/>
            <a:ext cx="1972550" cy="1158960"/>
          </a:xfrm>
        </p:spPr>
        <p:txBody>
          <a:bodyPr>
            <a:no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ساختار ماتریسی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-1"/>
            <a:ext cx="7905688" cy="6226629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chemeClr val="bg1"/>
                </a:solidFill>
                <a:cs typeface="B Yekan" pitchFamily="2" charset="-78"/>
              </a:rPr>
              <a:t>این 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ساختارگروههای متخصص را گرد هم جمع میکند و درهنگام رویارویی با کارهای پیچیده و متعدد که وابستگی به هم ندارند،به راحتی هماهنگ میشوند.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b="1" dirty="0" smtClean="0">
              <a:solidFill>
                <a:schemeClr val="bg1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دراین ساختار وحدت فرماندهی از بین میرود و کارکنان دارای دو رئیس میشوند که همین امر باعث ایجاد تنش و ابهام میشود.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ابهام و سردرگمی موجب میشود بذر نفاق کاشته شود و جنگ برسرکسب قدرت بوجود  آید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b="1" dirty="0" smtClean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         </a:t>
            </a:r>
            <a:r>
              <a:rPr lang="fa-IR" sz="36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دو رئیس = ابهام،تنش،ناآرامی و جنگ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 smtClean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15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85586" y="3493828"/>
            <a:ext cx="3138092" cy="2582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" name="Right Arrow 19"/>
          <p:cNvSpPr/>
          <p:nvPr/>
        </p:nvSpPr>
        <p:spPr>
          <a:xfrm>
            <a:off x="2931886" y="5515429"/>
            <a:ext cx="2438399" cy="8474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5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16955" y="327546"/>
            <a:ext cx="2163620" cy="1131665"/>
          </a:xfrm>
        </p:spPr>
        <p:txBody>
          <a:bodyPr>
            <a:no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ساختارهای جدید 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57358" y="-144463"/>
            <a:ext cx="7905688" cy="5821931"/>
          </a:xfrm>
        </p:spPr>
        <p:txBody>
          <a:bodyPr>
            <a:normAutofit/>
          </a:bodyPr>
          <a:lstStyle/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0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ساختارتیمی: </a:t>
            </a:r>
            <a:r>
              <a:rPr lang="fa-IR" sz="30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دراین ساختارسد بین دوایر فرو میریزد، تصمیم گیری ها غیرمتمرکز میشود وتیم تصمیمات لازم را میگیرد.</a:t>
            </a:r>
          </a:p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0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سازمانهای مجازی: </a:t>
            </a:r>
            <a:r>
              <a:rPr lang="fa-IR" sz="30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بسیارمتمرکز،تامین منابع از دیگر سازمانها وانعطاف پذیری از مشخصات این سازمان است</a:t>
            </a:r>
          </a:p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0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سازمانهای بدون مرز: </a:t>
            </a:r>
            <a:r>
              <a:rPr lang="fa-IR" sz="30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در این سازمان زنجیره فرماندهی از بین میرود.قلمروکنترل برداشته میشود.سلسله اختیارات سطح افقی افزایش میابد</a:t>
            </a:r>
            <a:endParaRPr lang="fa-IR" sz="3000" dirty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16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35319" y="1486782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6704" y="2715904"/>
            <a:ext cx="2893326" cy="30025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55715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47314" y="493486"/>
            <a:ext cx="3120352" cy="1364425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متغیر های اثرگذار </a:t>
            </a:r>
            <a:b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</a:br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بر ساختار سازمانی</a:t>
            </a:r>
            <a:endParaRPr lang="en-US" sz="36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17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8974658" y="2087283"/>
            <a:ext cx="25166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02098" y="3207224"/>
            <a:ext cx="3107932" cy="2663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3353924103"/>
              </p:ext>
            </p:extLst>
          </p:nvPr>
        </p:nvGraphicFramePr>
        <p:xfrm>
          <a:off x="-493486" y="-1262743"/>
          <a:ext cx="9290719" cy="7098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107877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استراتژی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-144463"/>
            <a:ext cx="7905688" cy="6053943"/>
          </a:xfrm>
        </p:spPr>
        <p:txBody>
          <a:bodyPr>
            <a:normAutofit/>
          </a:bodyPr>
          <a:lstStyle/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استراتژی متفاوت = ساختار متفاوت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FF"/>
                </a:solidFill>
                <a:cs typeface="B Yekan" pitchFamily="2" charset="-78"/>
              </a:rPr>
              <a:t>بیشتر سازمانها دراستراتژی خود به 3بعد توجه میکنند: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- نوآوری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- کاهش هزینه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- تقلید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cs typeface="B Yekan" pitchFamily="2" charset="-78"/>
              </a:rPr>
              <a:t>ساختار مناسب باتوجه به استراتژی سازمان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استراتژی نوآوری</a:t>
            </a:r>
            <a:r>
              <a:rPr lang="fa-IR" sz="28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.................</a:t>
            </a: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ساختار ارگانیک</a:t>
            </a:r>
            <a:endParaRPr lang="fa-IR" sz="2400" dirty="0" smtClean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استراتژی کاهش هزینه</a:t>
            </a:r>
            <a:r>
              <a:rPr lang="fa-IR" sz="28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..........</a:t>
            </a: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ساختارمکانیکی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استراتژی تقلید</a:t>
            </a:r>
            <a:r>
              <a:rPr lang="fa-IR" sz="28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..............</a:t>
            </a:r>
            <a:r>
              <a:rPr lang="fa-IR" sz="28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ترکیبی از دو ساختار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18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6180" y="3316406"/>
            <a:ext cx="3267497" cy="2887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0378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1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523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سازمان چیست؟</a:t>
            </a:r>
            <a:endParaRPr lang="en-US" sz="36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400" y="578688"/>
            <a:ext cx="7621795" cy="5235258"/>
          </a:xfrm>
        </p:spPr>
        <p:txBody>
          <a:bodyPr>
            <a:normAutofit/>
          </a:bodyPr>
          <a:lstStyle/>
          <a:p>
            <a:pPr algn="r" rtl="1"/>
            <a:endParaRPr lang="fa-IR" sz="3200" b="1" dirty="0" smtClean="0">
              <a:solidFill>
                <a:schemeClr val="bg1"/>
              </a:solidFill>
              <a:cs typeface="B Yekan" pitchFamily="2" charset="-78"/>
            </a:endParaRPr>
          </a:p>
          <a:p>
            <a:pPr algn="r" rtl="1"/>
            <a:r>
              <a:rPr lang="fa-IR" sz="3600" b="1" dirty="0" smtClean="0">
                <a:solidFill>
                  <a:srgbClr val="FFFF00"/>
                </a:solidFill>
                <a:cs typeface="B Yekan" pitchFamily="2" charset="-78"/>
              </a:rPr>
              <a:t>سازمان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 </a:t>
            </a:r>
          </a:p>
          <a:p>
            <a:pPr algn="r" rtl="1"/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يک </a:t>
            </a:r>
            <a:r>
              <a:rPr lang="fa-IR" sz="3200" b="1" dirty="0">
                <a:solidFill>
                  <a:schemeClr val="bg1"/>
                </a:solidFill>
                <a:cs typeface="B Yekan" pitchFamily="2" charset="-78"/>
              </a:rPr>
              <a:t>نهاد اجتماعی است 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.متشکل از دو یا چندین نفر که با انجام کارهای هماهنگ و برنامه ریزی شده در پی رسیدن به یک هدف مشترک تلاش میکنند.</a:t>
            </a:r>
          </a:p>
          <a:p>
            <a:pPr algn="r" rtl="1"/>
            <a:endParaRPr lang="fa-IR" sz="3200" b="1" dirty="0">
              <a:solidFill>
                <a:schemeClr val="bg1"/>
              </a:solidFill>
              <a:cs typeface="B Yekan" pitchFamily="2" charset="-78"/>
            </a:endParaRPr>
          </a:p>
          <a:p>
            <a:pPr algn="r" rtl="1"/>
            <a:endParaRPr lang="fa-IR" dirty="0">
              <a:solidFill>
                <a:schemeClr val="bg1"/>
              </a:solidFill>
              <a:cs typeface="B Yekan" pitchFamily="2" charset="-78"/>
            </a:endParaRPr>
          </a:p>
          <a:p>
            <a:pPr algn="r" rtl="1"/>
            <a:endParaRPr lang="fa-IR" dirty="0" smtClean="0">
              <a:solidFill>
                <a:schemeClr val="bg1"/>
              </a:solidFill>
              <a:cs typeface="B Yekan" pitchFamily="2" charset="-78"/>
            </a:endParaRPr>
          </a:p>
          <a:p>
            <a:pPr algn="r" rtl="1"/>
            <a:endParaRPr lang="fa-IR" dirty="0">
              <a:solidFill>
                <a:schemeClr val="bg1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289812" y="1514078"/>
            <a:ext cx="20705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79976" y="3016155"/>
            <a:ext cx="3330053" cy="31253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63516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090057"/>
            <a:ext cx="9639502" cy="894805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4400" b="1" dirty="0" smtClean="0">
                <a:solidFill>
                  <a:schemeClr val="bg1"/>
                </a:solidFill>
                <a:cs typeface="B Narm" pitchFamily="2" charset="-78"/>
              </a:rPr>
              <a:t>اندازه</a:t>
            </a:r>
            <a:endParaRPr lang="en-US" sz="44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449943"/>
            <a:ext cx="7905688" cy="5459537"/>
          </a:xfrm>
        </p:spPr>
        <p:txBody>
          <a:bodyPr>
            <a:normAutofit/>
          </a:bodyPr>
          <a:lstStyle/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رشد سازمان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افزایش تخصص در کارها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افزایش قوانین و مقررات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تشکیل دوایر وظیفه ایی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افزایش سطوح عمودی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تغییر ساختار سازمانی</a:t>
            </a: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19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8340" y="3466531"/>
            <a:ext cx="3111689" cy="2727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Down Arrow 9"/>
          <p:cNvSpPr/>
          <p:nvPr/>
        </p:nvSpPr>
        <p:spPr>
          <a:xfrm>
            <a:off x="3480180" y="1230295"/>
            <a:ext cx="545910" cy="544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3566616" y="3765856"/>
            <a:ext cx="545910" cy="544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438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  <p:bldP spid="10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4400" b="1" dirty="0" smtClean="0">
                <a:solidFill>
                  <a:schemeClr val="bg1"/>
                </a:solidFill>
                <a:cs typeface="B Narm" pitchFamily="2" charset="-78"/>
              </a:rPr>
              <a:t>تکنولوژی</a:t>
            </a:r>
            <a:endParaRPr lang="en-US" sz="44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674222"/>
            <a:ext cx="7905688" cy="1400238"/>
          </a:xfrm>
        </p:spPr>
        <p:txBody>
          <a:bodyPr>
            <a:normAutofit/>
          </a:bodyPr>
          <a:lstStyle/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ورودی           </a:t>
            </a:r>
            <a:r>
              <a:rPr lang="en-US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                                     </a:t>
            </a: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     خروجی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en-US" sz="28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OUTPUT</a:t>
            </a:r>
            <a:r>
              <a:rPr lang="en-US" sz="2800" b="1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                                                          </a:t>
            </a:r>
            <a:r>
              <a:rPr lang="en-US" sz="2800" b="1" dirty="0" smtClean="0">
                <a:solidFill>
                  <a:srgbClr val="FFFF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INPUT</a:t>
            </a:r>
            <a:endParaRPr lang="fa-IR" sz="2800" b="1" dirty="0">
              <a:solidFill>
                <a:srgbClr val="FFFFFF"/>
              </a:solidFill>
              <a:latin typeface="Verdana" pitchFamily="34" charset="0"/>
              <a:ea typeface="Verdana" pitchFamily="34" charset="0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20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6180" y="3452884"/>
            <a:ext cx="3226553" cy="2621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Left Arrow 8"/>
          <p:cNvSpPr/>
          <p:nvPr/>
        </p:nvSpPr>
        <p:spPr>
          <a:xfrm>
            <a:off x="5349922" y="555137"/>
            <a:ext cx="914400" cy="13489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 Arrow 13"/>
          <p:cNvSpPr/>
          <p:nvPr/>
        </p:nvSpPr>
        <p:spPr>
          <a:xfrm>
            <a:off x="1872018" y="587366"/>
            <a:ext cx="914400" cy="13489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Alternate Process 9"/>
          <p:cNvSpPr/>
          <p:nvPr/>
        </p:nvSpPr>
        <p:spPr>
          <a:xfrm>
            <a:off x="3029803" y="395785"/>
            <a:ext cx="2210937" cy="170597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 smtClean="0">
                <a:cs typeface="B Yekan" pitchFamily="2" charset="-78"/>
              </a:rPr>
              <a:t>فرایند</a:t>
            </a:r>
            <a:endParaRPr lang="en-US" sz="3600" b="1" dirty="0">
              <a:cs typeface="B Yekan" pitchFamily="2" charset="-78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998794" y="1936351"/>
            <a:ext cx="423081" cy="11071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452295" y="2417929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مهارت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718915" y="2868302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دانش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759958" y="3063922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ابزار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674961" y="2868302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تجهیزات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1667301" y="2627194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ماشین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55374" y="2210938"/>
            <a:ext cx="1323833" cy="83251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Yekan" pitchFamily="2" charset="-78"/>
              </a:rPr>
              <a:t>کامپیوتر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itchFamily="2" charset="-78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3364173" y="3910082"/>
            <a:ext cx="1692322" cy="5868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390940" y="4416173"/>
            <a:ext cx="6815078" cy="140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28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پیچیدگی بیشتر = ساختار پیچیده 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28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پیچیدگی کمتر = ساختار مکانیکی و رسمیت بیشتر</a:t>
            </a:r>
          </a:p>
        </p:txBody>
      </p:sp>
    </p:spTree>
    <p:extLst>
      <p:ext uri="{BB962C8B-B14F-4D97-AF65-F5344CB8AC3E}">
        <p14:creationId xmlns:p14="http://schemas.microsoft.com/office/powerpoint/2010/main" xmlns="" val="487217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750"/>
                            </p:stCondLst>
                            <p:childTnLst>
                              <p:par>
                                <p:cTn id="7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25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75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  <p:bldP spid="9" grpId="0" animBg="1"/>
      <p:bldP spid="14" grpId="0" animBg="1"/>
      <p:bldP spid="10" grpId="0" animBg="1"/>
      <p:bldP spid="11" grpId="0" animBg="1"/>
      <p:bldP spid="12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>
                <a:solidFill>
                  <a:schemeClr val="bg1"/>
                </a:solidFill>
                <a:cs typeface="B Narm" pitchFamily="2" charset="-78"/>
              </a:rPr>
              <a:t>محیط</a:t>
            </a:r>
            <a:endParaRPr lang="en-US" sz="44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674222"/>
            <a:ext cx="7905688" cy="5235258"/>
          </a:xfrm>
        </p:spPr>
        <p:txBody>
          <a:bodyPr>
            <a:normAutofit/>
          </a:bodyPr>
          <a:lstStyle/>
          <a:p>
            <a:pPr rtl="1"/>
            <a:r>
              <a:rPr lang="fa-IR" sz="3600" b="1" dirty="0">
                <a:solidFill>
                  <a:schemeClr val="bg1"/>
                </a:solidFill>
                <a:cs typeface="B Yekan" pitchFamily="2" charset="-78"/>
              </a:rPr>
              <a:t>نهادها و يا نيروهاي خارج از سازمان كه به طور بالقوه بر </a:t>
            </a:r>
            <a:r>
              <a:rPr lang="fa-IR" sz="3600" b="1" dirty="0" smtClean="0">
                <a:solidFill>
                  <a:schemeClr val="bg1"/>
                </a:solidFill>
                <a:cs typeface="B Yekan" pitchFamily="2" charset="-78"/>
              </a:rPr>
              <a:t>عملكرد سازمان </a:t>
            </a:r>
            <a:r>
              <a:rPr lang="fa-IR" sz="3600" b="1" dirty="0">
                <a:solidFill>
                  <a:schemeClr val="bg1"/>
                </a:solidFill>
                <a:cs typeface="B Yekan" pitchFamily="2" charset="-78"/>
              </a:rPr>
              <a:t>تاثير مي </a:t>
            </a:r>
            <a:r>
              <a:rPr lang="fa-IR" sz="3600" b="1" dirty="0" smtClean="0">
                <a:solidFill>
                  <a:schemeClr val="bg1"/>
                </a:solidFill>
                <a:cs typeface="B Yekan" pitchFamily="2" charset="-78"/>
              </a:rPr>
              <a:t>گذارد و ساختار سازمان را دستخوش تغییر میکنند.</a:t>
            </a:r>
          </a:p>
          <a:p>
            <a:pPr rtl="1"/>
            <a:endParaRPr lang="fa-IR" sz="2800" b="1" dirty="0" smtClean="0">
              <a:solidFill>
                <a:schemeClr val="bg1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21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48216" y="3166282"/>
            <a:ext cx="3275462" cy="2825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07771" y="2815772"/>
            <a:ext cx="3541486" cy="2830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3211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84693" y="300250"/>
            <a:ext cx="3098041" cy="2893326"/>
          </a:xfrm>
        </p:spPr>
        <p:txBody>
          <a:bodyPr>
            <a:noAutofit/>
          </a:bodyPr>
          <a:lstStyle/>
          <a:p>
            <a:pPr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از </a:t>
            </a:r>
            <a:r>
              <a:rPr lang="fa-IR" sz="3600" b="1" dirty="0" smtClean="0">
                <a:solidFill>
                  <a:schemeClr val="bg1"/>
                </a:solidFill>
                <a:cs typeface="B Narm" pitchFamily="2" charset="-78"/>
              </a:rPr>
              <a:t>اینکه باماهمراه </a:t>
            </a:r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بودید</a:t>
            </a:r>
            <a:r>
              <a:rPr lang="fa-IR" sz="4400" b="1" dirty="0" smtClean="0">
                <a:solidFill>
                  <a:schemeClr val="bg1"/>
                </a:solidFill>
                <a:cs typeface="B Narm" pitchFamily="2" charset="-78"/>
              </a:rPr>
              <a:t> </a:t>
            </a:r>
            <a:r>
              <a:rPr lang="fa-IR" sz="4800" dirty="0" smtClean="0">
                <a:solidFill>
                  <a:schemeClr val="bg1"/>
                </a:solidFill>
                <a:cs typeface="B Narm" pitchFamily="2" charset="-78"/>
              </a:rPr>
              <a:t>متشکریم</a:t>
            </a:r>
            <a:endParaRPr lang="en-US" sz="44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259307"/>
            <a:ext cx="7905688" cy="5650173"/>
          </a:xfrm>
        </p:spPr>
        <p:txBody>
          <a:bodyPr>
            <a:normAutofit/>
          </a:bodyPr>
          <a:lstStyle/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b="1" dirty="0" smtClean="0">
                <a:solidFill>
                  <a:srgbClr val="FFFF00"/>
                </a:solidFill>
                <a:cs typeface="B Yekan" pitchFamily="2" charset="-78"/>
              </a:rPr>
              <a:t>منبع:</a:t>
            </a:r>
            <a:endParaRPr lang="fa-IR" sz="3600" b="1" dirty="0" smtClean="0">
              <a:solidFill>
                <a:srgbClr val="FFFF00"/>
              </a:solidFill>
              <a:cs typeface="B Yekan" pitchFamily="2" charset="-78"/>
            </a:endParaRP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dirty="0" smtClean="0">
                <a:solidFill>
                  <a:srgbClr val="FFFFFF"/>
                </a:solidFill>
                <a:cs typeface="B Yekan" pitchFamily="2" charset="-78"/>
              </a:rPr>
              <a:t>مبانی رفتارسازمانی</a:t>
            </a:r>
            <a:endParaRPr lang="fa-IR" sz="2400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2800" dirty="0" smtClean="0">
                <a:solidFill>
                  <a:srgbClr val="FFFFFF"/>
                </a:solidFill>
                <a:cs typeface="B Yekan" pitchFamily="2" charset="-78"/>
              </a:rPr>
              <a:t>استیفن پی .رابینز</a:t>
            </a:r>
            <a:endParaRPr lang="en-US" sz="2800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en-US" sz="4000" dirty="0" smtClean="0">
                <a:solidFill>
                  <a:srgbClr val="FFFFFF"/>
                </a:solidFill>
                <a:cs typeface="B Yekan" pitchFamily="2" charset="-78"/>
              </a:rPr>
              <a:t>Essentials of Organizational Behavior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en-US" sz="2800" dirty="0" smtClean="0">
                <a:solidFill>
                  <a:srgbClr val="FFFFFF"/>
                </a:solidFill>
                <a:cs typeface="B Yekan" pitchFamily="2" charset="-78"/>
              </a:rPr>
              <a:t>Stephen P . Robbins</a:t>
            </a:r>
            <a:endParaRPr lang="fa-IR" sz="2800" dirty="0" smtClean="0">
              <a:solidFill>
                <a:srgbClr val="FFFFFF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22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80227" y="4176215"/>
            <a:ext cx="2825086" cy="2060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120571" y="3686629"/>
            <a:ext cx="1756230" cy="2140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94974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2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2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2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523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ویژگی سازمان</a:t>
            </a:r>
            <a:endParaRPr lang="en-US" sz="36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400" y="578688"/>
            <a:ext cx="7621795" cy="5235258"/>
          </a:xfrm>
        </p:spPr>
        <p:txBody>
          <a:bodyPr>
            <a:normAutofit/>
          </a:bodyPr>
          <a:lstStyle/>
          <a:p>
            <a:pPr algn="r" rtl="1"/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هدف 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دارد</a:t>
            </a:r>
          </a:p>
          <a:p>
            <a:pPr algn="r" rtl="1"/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برای رسیدن به هدف، </a:t>
            </a:r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برنامه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 دارد</a:t>
            </a:r>
          </a:p>
          <a:p>
            <a:pPr algn="r" rtl="1"/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استراتژی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 دارد</a:t>
            </a:r>
          </a:p>
          <a:p>
            <a:pPr algn="r" rtl="1"/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منابع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 خود را میشناسد</a:t>
            </a:r>
          </a:p>
          <a:p>
            <a:pPr algn="r" rtl="1"/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وابسته به </a:t>
            </a:r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اطلاعات</a:t>
            </a:r>
            <a:r>
              <a:rPr lang="fa-IR" sz="3200" b="1" dirty="0" smtClean="0">
                <a:solidFill>
                  <a:schemeClr val="bg1"/>
                </a:solidFill>
                <a:cs typeface="B Yekan" pitchFamily="2" charset="-78"/>
              </a:rPr>
              <a:t> است</a:t>
            </a:r>
          </a:p>
          <a:p>
            <a:pPr algn="r" rtl="1"/>
            <a:endParaRPr lang="fa-IR" sz="3600" dirty="0" smtClean="0">
              <a:solidFill>
                <a:srgbClr val="FFFF00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2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289812" y="1514078"/>
            <a:ext cx="207057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16704" y="3452885"/>
            <a:ext cx="2729553" cy="2567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183288" y="694080"/>
            <a:ext cx="5603363" cy="5235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b="1" dirty="0" smtClean="0">
                <a:solidFill>
                  <a:srgbClr val="FFFF00"/>
                </a:solidFill>
                <a:cs typeface="B Yekan" pitchFamily="2" charset="-78"/>
              </a:rPr>
              <a:t>Goal</a:t>
            </a:r>
          </a:p>
          <a:p>
            <a:pPr algn="l"/>
            <a:r>
              <a:rPr lang="en-US" sz="3200" b="1" dirty="0" smtClean="0">
                <a:solidFill>
                  <a:srgbClr val="FFFF00"/>
                </a:solidFill>
                <a:cs typeface="B Yekan" pitchFamily="2" charset="-78"/>
              </a:rPr>
              <a:t>Plan</a:t>
            </a:r>
          </a:p>
          <a:p>
            <a:pPr algn="l"/>
            <a:r>
              <a:rPr lang="en-US" sz="3200" b="1" dirty="0" smtClean="0">
                <a:solidFill>
                  <a:srgbClr val="FFFF00"/>
                </a:solidFill>
                <a:cs typeface="B Yekan" pitchFamily="2" charset="-78"/>
              </a:rPr>
              <a:t>Strategy</a:t>
            </a:r>
          </a:p>
          <a:p>
            <a:pPr algn="l"/>
            <a:r>
              <a:rPr lang="en-US" sz="3200" b="1" dirty="0" smtClean="0">
                <a:solidFill>
                  <a:srgbClr val="FFFF00"/>
                </a:solidFill>
                <a:cs typeface="B Yekan" pitchFamily="2" charset="-78"/>
              </a:rPr>
              <a:t>Resource</a:t>
            </a:r>
          </a:p>
          <a:p>
            <a:pPr algn="l"/>
            <a:r>
              <a:rPr lang="en-US" sz="3200" b="1" dirty="0" smtClean="0">
                <a:solidFill>
                  <a:srgbClr val="FFFF00"/>
                </a:solidFill>
                <a:cs typeface="B Yekan" pitchFamily="2" charset="-78"/>
              </a:rPr>
              <a:t>Information</a:t>
            </a:r>
          </a:p>
          <a:p>
            <a:pPr algn="l"/>
            <a:endParaRPr lang="fa-IR" sz="3200" b="1" dirty="0" smtClean="0">
              <a:solidFill>
                <a:srgbClr val="FFFF00"/>
              </a:solidFill>
              <a:cs typeface="B Yekan" pitchFamily="2" charset="-78"/>
            </a:endParaRPr>
          </a:p>
          <a:p>
            <a:pPr algn="r" rtl="1"/>
            <a:endParaRPr lang="fa-IR" sz="3600" dirty="0" smtClean="0">
              <a:solidFill>
                <a:srgbClr val="FFFF00"/>
              </a:solidFill>
              <a:cs typeface="B Yek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33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6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6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6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6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78856" y="-2058274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ساختار سازمانی</a:t>
            </a:r>
            <a:endParaRPr lang="en-US" sz="36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400" y="578688"/>
            <a:ext cx="7621795" cy="5235258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 چارچوبی</a:t>
            </a:r>
            <a:r>
              <a:rPr lang="fa-IR" sz="3200" dirty="0" smtClean="0">
                <a:solidFill>
                  <a:schemeClr val="bg1"/>
                </a:solidFill>
                <a:cs typeface="B Yekan" pitchFamily="2" charset="-78"/>
              </a:rPr>
              <a:t> است که مدیران برای تقسیم کارو هماهنگی  اعضای سازمان ، آن را ایجاد می کنند .</a:t>
            </a:r>
          </a:p>
          <a:p>
            <a:pPr algn="r" rtl="1"/>
            <a:endParaRPr lang="fa-IR" sz="3200" dirty="0" smtClean="0">
              <a:solidFill>
                <a:srgbClr val="FFFF00"/>
              </a:solidFill>
              <a:cs typeface="B Yekan" pitchFamily="2" charset="-78"/>
            </a:endParaRPr>
          </a:p>
          <a:p>
            <a:pPr algn="r" rtl="1"/>
            <a:r>
              <a:rPr lang="fa-IR" sz="3200" dirty="0" smtClean="0">
                <a:solidFill>
                  <a:srgbClr val="FFFF00"/>
                </a:solidFill>
                <a:cs typeface="B Yekan" pitchFamily="2" charset="-78"/>
              </a:rPr>
              <a:t>هدف مدیران از طراحی ساختار سازمانی :</a:t>
            </a:r>
          </a:p>
          <a:p>
            <a:pPr algn="r" rtl="1"/>
            <a:r>
              <a:rPr lang="fa-IR" sz="3200" dirty="0" smtClean="0">
                <a:solidFill>
                  <a:schemeClr val="bg1"/>
                </a:solidFill>
                <a:cs typeface="B Yekan" pitchFamily="2" charset="-78"/>
              </a:rPr>
              <a:t>برای استفاده بهینه از منابع باید اولویت فعالیتها و اقدامات سازمان توسط مدیر ارشد در آغاز کار برنامه های سازمان باشد . پس در شروع کار منابع در اختیار خود را ارنج کرده و به آن الگویی مناسب می بخشد .</a:t>
            </a:r>
          </a:p>
          <a:p>
            <a:pPr algn="r" rtl="1"/>
            <a:endParaRPr lang="fa-IR" sz="3200" dirty="0">
              <a:solidFill>
                <a:schemeClr val="bg1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3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8966578" y="1486782"/>
            <a:ext cx="25166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34568" y="4148919"/>
            <a:ext cx="3275462" cy="2224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9246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ساختار سازمانی</a:t>
            </a:r>
            <a:endParaRPr lang="en-US" sz="36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940" y="575189"/>
            <a:ext cx="7621795" cy="6053943"/>
          </a:xfrm>
        </p:spPr>
        <p:txBody>
          <a:bodyPr>
            <a:normAutofit/>
          </a:bodyPr>
          <a:lstStyle/>
          <a:p>
            <a:pPr marL="571500" indent="-571500" algn="r" rtl="1"/>
            <a:r>
              <a:rPr lang="fa-IR" sz="3600" b="1" dirty="0" smtClean="0">
                <a:solidFill>
                  <a:srgbClr val="FFFF00"/>
                </a:solidFill>
                <a:cs typeface="B Yekan" pitchFamily="2" charset="-78"/>
              </a:rPr>
              <a:t>       به ما نشان می دهد </a:t>
            </a:r>
          </a:p>
          <a:p>
            <a:pPr marL="571500" indent="-571500" algn="r" rtl="1">
              <a:buFont typeface="Wingdings" pitchFamily="2" charset="2"/>
              <a:buChar char="v"/>
            </a:pPr>
            <a:endParaRPr lang="fa-IR" sz="3600" dirty="0" smtClean="0">
              <a:solidFill>
                <a:schemeClr val="bg1"/>
              </a:solidFill>
              <a:cs typeface="B Yekan" pitchFamily="2" charset="-78"/>
            </a:endParaRPr>
          </a:p>
          <a:p>
            <a:pPr marL="571500" indent="-571500" algn="r" rtl="1">
              <a:buFont typeface="Wingdings" pitchFamily="2" charset="2"/>
              <a:buChar char="v"/>
            </a:pP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وظایف</a:t>
            </a:r>
            <a:r>
              <a:rPr lang="fa-IR" sz="3600" dirty="0">
                <a:solidFill>
                  <a:schemeClr val="bg1"/>
                </a:solidFill>
                <a:cs typeface="B Yekan" pitchFamily="2" charset="-78"/>
              </a:rPr>
              <a:t>، چگونه تخصیص داده </a:t>
            </a: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شوند</a:t>
            </a:r>
          </a:p>
          <a:p>
            <a:pPr marL="571500" indent="-571500" algn="r" rtl="1">
              <a:buFont typeface="Wingdings" pitchFamily="2" charset="2"/>
              <a:buChar char="v"/>
            </a:pP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چه </a:t>
            </a:r>
            <a:r>
              <a:rPr lang="fa-IR" sz="3600" dirty="0">
                <a:solidFill>
                  <a:schemeClr val="bg1"/>
                </a:solidFill>
                <a:cs typeface="B Yekan" pitchFamily="2" charset="-78"/>
              </a:rPr>
              <a:t>شخصی به چه کسی گزارش </a:t>
            </a: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دهد</a:t>
            </a:r>
          </a:p>
          <a:p>
            <a:pPr marL="571500" indent="-571500" algn="r" rtl="1">
              <a:buFont typeface="Wingdings" pitchFamily="2" charset="2"/>
              <a:buChar char="v"/>
            </a:pP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 ساز و کارهای </a:t>
            </a:r>
            <a:r>
              <a:rPr lang="fa-IR" sz="3600" dirty="0">
                <a:solidFill>
                  <a:schemeClr val="bg1"/>
                </a:solidFill>
                <a:cs typeface="B Yekan" pitchFamily="2" charset="-78"/>
              </a:rPr>
              <a:t>هماهنگی </a:t>
            </a: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رسمی</a:t>
            </a:r>
          </a:p>
          <a:p>
            <a:pPr marL="571500" indent="-571500" algn="r" rtl="1">
              <a:buFont typeface="Wingdings" pitchFamily="2" charset="2"/>
              <a:buChar char="v"/>
            </a:pP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الگوهای </a:t>
            </a:r>
            <a:r>
              <a:rPr lang="fa-IR" sz="3600" dirty="0">
                <a:solidFill>
                  <a:schemeClr val="bg1"/>
                </a:solidFill>
                <a:cs typeface="B Yekan" pitchFamily="2" charset="-78"/>
              </a:rPr>
              <a:t>تعاملی سازمانی که باید رعایت </a:t>
            </a:r>
            <a:r>
              <a:rPr lang="fa-IR" sz="3600" dirty="0" smtClean="0">
                <a:solidFill>
                  <a:schemeClr val="bg1"/>
                </a:solidFill>
                <a:cs typeface="B Yekan" pitchFamily="2" charset="-78"/>
              </a:rPr>
              <a:t>شوند</a:t>
            </a:r>
            <a:endParaRPr lang="en-US" sz="3600" dirty="0">
              <a:solidFill>
                <a:schemeClr val="bg1"/>
              </a:solidFill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4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8966578" y="1486782"/>
            <a:ext cx="25166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1738" y="3057099"/>
            <a:ext cx="3398292" cy="3084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11383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20918" y="504967"/>
            <a:ext cx="3179929" cy="928048"/>
          </a:xfrm>
        </p:spPr>
        <p:txBody>
          <a:bodyPr>
            <a:normAutofit/>
          </a:bodyPr>
          <a:lstStyle/>
          <a:p>
            <a:pPr algn="r" rtl="1"/>
            <a:r>
              <a:rPr lang="fa-IR" sz="3600" dirty="0" smtClean="0">
                <a:solidFill>
                  <a:schemeClr val="bg1"/>
                </a:solidFill>
                <a:cs typeface="B Narm" pitchFamily="2" charset="-78"/>
              </a:rPr>
              <a:t>   طراحی ساختار</a:t>
            </a:r>
            <a:endParaRPr lang="en-US" sz="36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-232012"/>
            <a:ext cx="7905688" cy="6141492"/>
          </a:xfrm>
        </p:spPr>
        <p:txBody>
          <a:bodyPr>
            <a:normAutofit/>
          </a:bodyPr>
          <a:lstStyle/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dirty="0" smtClean="0">
                <a:cs typeface="B Yekan" pitchFamily="2" charset="-78"/>
              </a:rPr>
              <a:t>6</a:t>
            </a:r>
            <a:r>
              <a:rPr lang="fa-IR" sz="4000" dirty="0" smtClean="0">
                <a:solidFill>
                  <a:srgbClr val="FFFF00"/>
                </a:solidFill>
                <a:cs typeface="B Yekan" pitchFamily="2" charset="-78"/>
              </a:rPr>
              <a:t>   </a:t>
            </a:r>
          </a:p>
          <a:p>
            <a:pPr marL="0" lvl="1" rtl="1" eaLnBrk="0" hangingPunct="0">
              <a:buClr>
                <a:schemeClr val="tx1"/>
              </a:buClr>
              <a:buSzPct val="65000"/>
              <a:defRPr/>
            </a:pPr>
            <a:r>
              <a:rPr lang="fa-IR" sz="4000" dirty="0" smtClean="0">
                <a:solidFill>
                  <a:srgbClr val="FFFF00"/>
                </a:solidFill>
                <a:cs typeface="B Yekan" pitchFamily="2" charset="-78"/>
              </a:rPr>
              <a:t>6عامل مورد توجه مدیران در طراحی    ساختار سازمان</a:t>
            </a:r>
            <a:endParaRPr lang="fa-IR" sz="4400" dirty="0" smtClean="0">
              <a:solidFill>
                <a:srgbClr val="FFFF00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-تقسیم کار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-زنجیره فرماندهی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-گروه بندی کارها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-حوزه کنترل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-تمرکز و عدم تمرکز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600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-رسمی بودن</a:t>
            </a:r>
            <a:endParaRPr lang="fa-IR" sz="2800" dirty="0" smtClean="0">
              <a:solidFill>
                <a:schemeClr val="bg1"/>
              </a:solidFill>
              <a:latin typeface="Zar" pitchFamily="2" charset="-78"/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600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5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56180" y="3330054"/>
            <a:ext cx="3267498" cy="2745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2890" y="3031935"/>
            <a:ext cx="2760970" cy="2152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435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6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39535" y="464024"/>
            <a:ext cx="2341040" cy="995187"/>
          </a:xfrm>
        </p:spPr>
        <p:txBody>
          <a:bodyPr>
            <a:normAutofit/>
          </a:bodyPr>
          <a:lstStyle/>
          <a:p>
            <a:pPr algn="r" rtl="1"/>
            <a:r>
              <a:rPr lang="fa-IR" sz="4400" dirty="0" smtClean="0">
                <a:solidFill>
                  <a:schemeClr val="bg1"/>
                </a:solidFill>
                <a:cs typeface="B Narm" pitchFamily="2" charset="-78"/>
              </a:rPr>
              <a:t>تقسیم کار</a:t>
            </a:r>
            <a:endParaRPr lang="en-US" sz="40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400" y="728814"/>
            <a:ext cx="7905688" cy="5235258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مقصود از تقسیم کار این است بجای اینکه تمام کار بوسیله یک نفر انجام شود باید آن را به مراحل کوچکتر تقسیم کرد وهر </a:t>
            </a:r>
            <a:r>
              <a:rPr lang="fa-IR" sz="3200" b="1" dirty="0" smtClean="0">
                <a:solidFill>
                  <a:srgbClr val="FFFF00"/>
                </a:solidFill>
                <a:cs typeface="B Yekan" pitchFamily="2" charset="-78"/>
              </a:rPr>
              <a:t>مرحله را به فردی خاص</a:t>
            </a: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 سپرد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2800" b="1" dirty="0">
              <a:solidFill>
                <a:srgbClr val="FFFFFF"/>
              </a:solidFill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با تقسیم کار میزان کارائی سازمان بالا میرفت و در هزینه ها صرفه جویی اقتصادی میشد.</a:t>
            </a:r>
            <a:endParaRPr lang="fa-IR" sz="3200" b="1" dirty="0">
              <a:solidFill>
                <a:srgbClr val="FFFFFF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6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30100" y="2975212"/>
            <a:ext cx="3193579" cy="29888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5861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34818" y="259307"/>
            <a:ext cx="2579427" cy="1282889"/>
          </a:xfrm>
        </p:spPr>
        <p:txBody>
          <a:bodyPr>
            <a:noAutofit/>
          </a:bodyPr>
          <a:lstStyle/>
          <a:p>
            <a:pPr algn="r" rtl="1"/>
            <a:r>
              <a:rPr lang="fa-IR" sz="4400" b="1" dirty="0" smtClean="0">
                <a:solidFill>
                  <a:schemeClr val="bg1"/>
                </a:solidFill>
                <a:cs typeface="B Narm" pitchFamily="2" charset="-78"/>
              </a:rPr>
              <a:t>زنجیره فرماندهی</a:t>
            </a:r>
            <a:endParaRPr lang="en-US" sz="4000" b="1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82676" y="160338"/>
            <a:ext cx="7905688" cy="5749142"/>
          </a:xfrm>
        </p:spPr>
        <p:txBody>
          <a:bodyPr>
            <a:normAutofit/>
          </a:bodyPr>
          <a:lstStyle/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منظور از زنجیره یک خط ناگسسته از اختیارات سازمانی است که از اهرم سازمان به پایین کشیده میشود.</a:t>
            </a:r>
          </a:p>
          <a:p>
            <a:pPr marL="0" lvl="1" algn="r" rtl="1" eaLnBrk="0" hangingPunct="0">
              <a:buClr>
                <a:schemeClr val="tx1"/>
              </a:buClr>
              <a:buSzPct val="65000"/>
              <a:defRPr/>
            </a:pPr>
            <a:endParaRPr lang="fa-IR" sz="3200" b="1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FF"/>
                </a:solidFill>
                <a:cs typeface="B Yekan" pitchFamily="2" charset="-78"/>
              </a:rPr>
              <a:t>وجود زنجیره فرماندهی باعث میشود که کارمندان به اینگونه پرسشهای خود پاسخ بدهند...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endParaRPr lang="fa-IR" sz="3200" b="1" dirty="0" smtClean="0">
              <a:solidFill>
                <a:srgbClr val="FFFFFF"/>
              </a:solidFill>
              <a:cs typeface="B Yekan" pitchFamily="2" charset="-78"/>
            </a:endParaRP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-من در برابر چه کسی مسئولم؟</a:t>
            </a:r>
          </a:p>
          <a:p>
            <a:pPr marL="0" lvl="1" algn="just" rtl="1" eaLnBrk="0" hangingPunct="0"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-اگر</a:t>
            </a:r>
            <a:r>
              <a:rPr lang="fa-IR" sz="3200" b="1" dirty="0" smtClean="0">
                <a:solidFill>
                  <a:srgbClr val="FFFFFF"/>
                </a:solidFill>
                <a:latin typeface="Zar" pitchFamily="2" charset="-78"/>
                <a:cs typeface="B Yekan" pitchFamily="2" charset="-78"/>
              </a:rPr>
              <a:t> </a:t>
            </a: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مسئله ای داشتم ،به چه کسی مراجعه   کنم؟</a:t>
            </a:r>
            <a:endParaRPr lang="fa-IR" sz="3200" b="1" dirty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7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76263" y="1459486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25636" y="2879678"/>
            <a:ext cx="3084395" cy="2906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58611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-924265" y="-2194751"/>
            <a:ext cx="9639502" cy="905275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762000">
            <a:solidFill>
              <a:schemeClr val="bg1">
                <a:alpha val="30196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83477" y="615175"/>
            <a:ext cx="2797098" cy="844036"/>
          </a:xfrm>
        </p:spPr>
        <p:txBody>
          <a:bodyPr>
            <a:normAutofit/>
          </a:bodyPr>
          <a:lstStyle/>
          <a:p>
            <a:pPr algn="r" rtl="1"/>
            <a:r>
              <a:rPr lang="fa-IR" sz="4000" b="1" dirty="0" smtClean="0">
                <a:solidFill>
                  <a:schemeClr val="bg1"/>
                </a:solidFill>
                <a:cs typeface="B Narm" pitchFamily="2" charset="-78"/>
              </a:rPr>
              <a:t>گروهبندی </a:t>
            </a:r>
            <a:r>
              <a:rPr lang="fa-IR" sz="4000" dirty="0" smtClean="0">
                <a:solidFill>
                  <a:schemeClr val="bg1"/>
                </a:solidFill>
                <a:cs typeface="B Narm" pitchFamily="2" charset="-78"/>
              </a:rPr>
              <a:t>کار</a:t>
            </a:r>
            <a:endParaRPr lang="en-US" sz="4000" dirty="0">
              <a:solidFill>
                <a:schemeClr val="bg1"/>
              </a:solidFill>
              <a:cs typeface="B Narm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400" y="7937"/>
            <a:ext cx="7621795" cy="5901543"/>
          </a:xfrm>
        </p:spPr>
        <p:txBody>
          <a:bodyPr>
            <a:normAutofit/>
          </a:bodyPr>
          <a:lstStyle/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chemeClr val="bg1"/>
                </a:solidFill>
                <a:latin typeface="Zar" pitchFamily="2" charset="-78"/>
                <a:cs typeface="B Yekan" pitchFamily="2" charset="-78"/>
              </a:rPr>
              <a:t>با دسته بندی اعضا و کارکنان میتوان بر میزان کارایی سازمان افزود .با گروهبندی کارکنان عملکرد بهبود یافته و سرعت انجام کار بالا میرود.</a:t>
            </a:r>
          </a:p>
          <a:p>
            <a:pPr marL="0" lvl="1" algn="r" rtl="1" eaLnBrk="0" hangingPunct="0">
              <a:lnSpc>
                <a:spcPct val="150000"/>
              </a:lnSpc>
              <a:buClr>
                <a:schemeClr val="tx1"/>
              </a:buClr>
              <a:buSzPct val="65000"/>
              <a:defRPr/>
            </a:pPr>
            <a:r>
              <a:rPr lang="fa-IR" sz="32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انواع گروه</a:t>
            </a:r>
            <a:r>
              <a:rPr lang="fa-IR" sz="2800" b="1" dirty="0" smtClean="0">
                <a:solidFill>
                  <a:srgbClr val="FFFF00"/>
                </a:solidFill>
                <a:latin typeface="Zar" pitchFamily="2" charset="-78"/>
                <a:cs typeface="B Yekan" pitchFamily="2" charset="-78"/>
              </a:rPr>
              <a:t>:</a:t>
            </a:r>
            <a:endParaRPr lang="fa-IR" sz="2800" b="1" dirty="0">
              <a:solidFill>
                <a:srgbClr val="FFFF00"/>
              </a:solidFill>
              <a:latin typeface="Zar" pitchFamily="2" charset="-78"/>
              <a:cs typeface="B Yekan" pitchFamily="2" charset="-78"/>
            </a:endParaRPr>
          </a:p>
        </p:txBody>
      </p:sp>
      <p:sp>
        <p:nvSpPr>
          <p:cNvPr id="4" name="Oval 3"/>
          <p:cNvSpPr/>
          <p:nvPr/>
        </p:nvSpPr>
        <p:spPr>
          <a:xfrm>
            <a:off x="-267096" y="6007160"/>
            <a:ext cx="1154992" cy="1084688"/>
          </a:xfrm>
          <a:prstGeom prst="ellipse">
            <a:avLst/>
          </a:prstGeom>
          <a:noFill/>
          <a:ln w="127000">
            <a:solidFill>
              <a:schemeClr val="bg1">
                <a:alpha val="16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561197" y="1082115"/>
            <a:ext cx="157076" cy="147515"/>
          </a:xfrm>
          <a:prstGeom prst="ellipse">
            <a:avLst/>
          </a:prstGeom>
          <a:ln w="38100"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507" y="6135758"/>
            <a:ext cx="728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 smtClean="0">
                <a:solidFill>
                  <a:schemeClr val="bg1"/>
                </a:solidFill>
                <a:cs typeface="B Yekan" panose="00000400000000000000" pitchFamily="2" charset="-78"/>
              </a:rPr>
              <a:t>8</a:t>
            </a:r>
            <a:endParaRPr lang="en-US" sz="3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635319" y="1486782"/>
            <a:ext cx="192978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hlinkClick r:id="" action="ppaction://hlinkshowjump?jump=nextslide"/>
          </p:cNvPr>
          <p:cNvSpPr/>
          <p:nvPr/>
        </p:nvSpPr>
        <p:spPr>
          <a:xfrm>
            <a:off x="11822602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→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46" name="Rectangle 45">
            <a:hlinkClick r:id="" action="ppaction://hlinkshowjump?jump=previousslide"/>
          </p:cNvPr>
          <p:cNvSpPr/>
          <p:nvPr/>
        </p:nvSpPr>
        <p:spPr>
          <a:xfrm>
            <a:off x="11491298" y="6494529"/>
            <a:ext cx="296874" cy="2968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←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7" name="AutoShape 2" descr="data:image/jpeg;base64,/9j/4AAQSkZJRgABAQAAAQABAAD/2wCEAAkGBhQSERQUExQWFBUWFxQWFhYYFhQXFxUUFxUVFRQVFxcXHCYeFxkjGhUVHy8gIycpLCwsFR4xNTAqNSYrLCkBCQoKDgwOGg8PGiwlHSUsLywqLCwsLCksLCwpLCwsLCksKSwsKSksLCksLCwsLCksLCwsLCwsLCwsLCwsLCwsLP/AABEIALsBDgMBIgACEQEDEQH/xAAcAAAABwEBAAAAAAAAAAAAAAABAgMEBQYHAAj/xABEEAACAQIDBQYDBQUHAwQDAAABAgMAEQQSIQUGMUFRBxMiYXGBMpGhFEJSscEjYnLR8BUkM4KSorIIQ+FTc4PxFjTC/8QAGgEAAwEBAQEAAAAAAAAAAAAAAQIDBAAFBv/EAC4RAAICAQMDAwMDBAMAAAAAAAABAhEDEiExBEFRImFxE5HRUqHwBYGx4SMywf/aAAwDAQACEQMRAD8A0+Goze/bf2bDMVNnfwr78T7CpKE1Se1LHBRCOJuxI8rWrRjipTSZmbaWxQHktx1pEzr50m20hf8Aw2rhtWM8QV9RavT1LyRp+BPEyKfKoPHgXABuSalMc6kaaVDrH4r1myu3RaCJTDLZQKcg2prDRy9MmdQ5h41qGwd8xLBDAU7srlTOdRoLDTzrLcMeI860jcvYIlUs/Kx96ScYyj6uAanFrTyT2J2rBFL9neUFyM2vCnO6OHglllUvnKEMqcgDfXz1+WlZvvNg8uKJYakE69OAom7u2Gw+KikTiGCkfiVjlKn5/O1Rj0kWtX2ND6uaWn7m/wAMIQWUWFGNGoLVlOE2WiZaWIopFMmLQmY6DJSlqCjZ1ABKOFoRRhQbCkcBQ0Irr0oQDXKK40NccdQ3oKz/ALVt4JcOkYjkKBw+bLxIFr3PLjyoDFj3g3ygwikswZuSKRc/yrMNt9q+IlJEdoRbS2p+ZH6VRpdsF73ux6n6UxkxJOvOmOotWA7TcbAw/al1/C+oP6it32BtT7RhoptB3iK9gQbXF7XFeXoIgxJa/wDKtD7Itv8Ac4gwEkrLYIOQcXP1F64DRtrGkqMaCuFOtRHktXO9MZ5CTTpWJKVDCB6yLeOR5cVKzG9mKgdADYCtB2Pt9JV6G3A1ne05LzSHqzfnWjpGpNtC54ShsxplFRu0Jo/hb8qkJDYVFY5hbUXrdN7EIrci5IwPhNxRVGtL92MulFjj1rG1uaULxUqq0msZ6U7gw551RKxWK7Mw+aS3Lia2zceELhix5k/Ssu2PgMmp4nWtE2jtgYDZikkd462jXqza8Og4+1dlVQS8k4u5WZ9vrtnvcXIw0VPAPb/zSXZ9s77VtCFCLqpMri/BU1B/15B71WMViiTlvck3Y+Z1N62PsQ2EqYeXFfelYoCeUcfG3Tx5vkKSU9Mdh1G2abaurBd/u1PES4l48LK0WHjJQFLBpSDZnLWzBb6AKRoL630dbtdtM0ItigcQlgAVCrKD5k2VtOtjpxNYaL2bcaqm/u+q4CHSxlb4V6D8RHSl9ndomCnTNHLmNgSmVs634Bhbw1lHaRFiMbOTGuZVvw5DkKSctOxXHjc7fgIO1zHu9w6BegTT6m9ahuFvl9tQrJZZV4gcGH4h/KvPuFuinMCD5jnVo7LdrONpQquoYspHkVJP5UsZOxpwVHoi1DQUTEPZSfKqECob+7+fZB3UOsxGp0IQH828qoOC2pinfvmme97lmdgPYA2+VWDH7jCSRpXkLNcsb86z3bO2GLsvAKSoHAC2lQcrexrWNRVs2Tc/fRZ5Dh2bNIFuD+IDj78KuFYP2Q4ZpdpK4vaNHZzy8QyqD6kn/Sa3mqRdozzVPYCqTvvs5cUrIeWgPQ1ads4wxwuyi7WsB51W8PN3ihuBI1B686E5VsiuGF7swnH7AlgkZWUkcjbiKLDsWRhfKVUcWINq3l8Ah1ZQfWq5v1lXCOFAFJ9Rl/pRMmawIVeH9a1aOy7Zxm2hFbhHmkY+Siw+bEfWqjgsJJK+SJWdibWH6ngK3zsz3HbZ8DGUhp5SC9tQigeFAefMk9TV0Y5FyIpNzRzSbGmRJiL02kpzJTKVxVETaKDsDZQdkjLZM+ma17GxI0+lQG9O75weJaItnFgyta2ZWvxHUEEe1S+19pdwI2QjOHVlHXIc3y0qW7UIxNBhsUguGGW/7si50P0PzodE/pqN8Ss1da9cml2KXsbdmbFyIqo6o7Fe+KOY1IUnVgLcrceJAqL313ZfAziF2V7oHV1BAKkstrHgQVOmvEVrPZNii2DdTxSZv9LKrfnmqK7VN3xicds1C2RZTNCzAXI0R1sDz0Ye9bJ5W8mjsY4w2sxtBSkSVZN+Ny/7OnSMSd6siF1JXKRY5SDYkHkb6ceFQKJQjvuhmLwpU7sfYxkBciyKL36noKfbs7qNiFVpAVQG9+bDp6Vcdq4NUiWJRYaaDpVNSvSiUnSsp8S5Fzt8I1I8ulVnfDe5sVIHOgAyxp+Ecz6n9BWlQbv/AGi0N8ob4jzC87edVXta2Nh48Zh4sOixlIPGFFhYtaK/U+F6GZ7qK5Bg3uTKZsnCFrc3chQDzZiAo+ZFbXv7ixszYy4eFgkkgWFbGzHMbzuLa5suc35FhWQ4aPu5IpGvaOWKQgcwjq5t8qeb8b4naWL7wArFGMkSniAbF3PmxA9lHnWbLtUTTHd2V2VQF6U3SQmnWOXw03jjOgHE2A9TwqBQ1Ps/2d3ezzMRrNKQP4V8I9rqT71YJnyRMVFzxt1o+0xHhtnYWNb2UxKB95iRY2HM6k1A7W3kXBSL3wbK+qe3HSsWaLc9jd08orHuKzYWHERMHjsdeIsfWluyzcF4MU88gIRVIjLCxZm4mx5AaX/eq4bubIhmRMUf2neorpceFVIzCw6+dJb6b7/YWjRFDO4Ztb2VRYX06k/Q1bFiae5DPnUlS+5b6jdsSgjJe1weH0rP9kb8YrF4mOMMFUnxZVA8I1OpuanMTtAh2IOoYjXoDanzLRHcn0/rl8C3ed0Asje/86y7efc/ET47LhYy4ksbj4VPMs3BRzq/7V27GkDyMMwA1PInoKcdme9seIR4yoRwxI/eFvzFQjF2n2NOSaSa7kt2f7mLs7DZL55XOaV+rclHRVGg9zxNWeuorNYEngKuZCP2uQQqkjje3lVb2lhGbWJsjDgRVU3W3pOLxE5ZiWeRnQ2JURA2jUei2/PnU5tXe6HDEJI4DHgOdJkxyvg04pRUeR3hWnC/tcp8+FVbeyaJrLPMsSE9eNI70doixqUi8bnhroPM1l+MleZy8rFmPyHoK5dPNv1bDPqIxW25eId4sPhFKYMiRibmQjw39fvVddgdsMb2XErkP40uV914j2vWJILaUcSWrXHHFKjHkyym7Z6hwO24ZxeKRX9CLj1HEUu7V5hwu1pIyGR2UjgQbGtT7NN/ZcRL9mnIZspZH4E24huR48aWUK3QiZoTg0g8dPilN5HApAMxXbgOaP0P151eNgf3zY8sHF4swX1X9rF7fd9qoJDzN4VZyOSgtYegq49momhxLI8UipKhF2RwA6arqRYaF/pWnNicOnSXMd/sD6mvK32Yl2TY5hJiULfFGjqOhQkMf96/KrFv0nj2dKPuY7DX/hkJiP8AzFVjYsP2TbxitZXMqr/BIhmW3ldQvtVy3uivgw3/AKUuHk9BFiI2J+SmvJ6rJXWY8l+mST/ev8MviX/G4+CnduOUS4ZmOvdzAezR3/OswwW8aQyqzRd6o4re1aH/ANRaHNgSOmKB+eHI/X5VjZFelHI1GkS0K7ZtuzO1jBNGC5MJ/ARwt6aU+2PvAmPZjDdlBCg24k9KwMrW/djmyBh9nLiJBbPmdb9Cfi9+Aro5dHqf9vknkw6lS/iLxDhYcOFzZQ4UsznTT7xPl/KsT3u2uuL2hLLGQyeFEYcCqjiPK5arTvnvjEizCe5M8bIijW1wQB6a1U90N0cTiUUxRErYftD4UOnEMfi9r1eCqbc3/GJFpw9KIja0uWM+lV/AScudTG+ELQyvC9g6MVYdCNfkQQR5EVGYDDi16lnlqnsWxqkHx7aVYOznYf2rHRqRdI/2j9NPhB9T+VQ+F2TLiZVihUuxPsB1Y8hW9bj7oJgIMtw0jayP1PQeQqPuO32C727WhwEBxDxCQrZRYDNcmwAJ4VkkZl3h2jHGQIEVHJt4ikQK5j0zklQOQvz4VM9sW9KzOMNGbqhzOeWa2g9uNSf/AE94AXxk1tbxRA+QBc/8h8hQB2NbweDWGNI0FlRQqjoFFhWHb/bSM20ptdI8sY/yi5+rGt5fga8zzYzvMVOxN80jtfyLm30tTw5A0Xbs22d3mIZvwL9SdPyq/wCJ2IjEswuOPl6mqz2VRaTN1Kj5C/61Lb/bwdxD3an9pJoP3V5mmklJ0xYycbaZn2+22ftEndoLRR6AD7zDQn0qL2PK0TXUldQdOII53otqQlxVjlXU/lT0u4Dctyt5Ti4mzDxR2Bbk17205HTWontO7Q4MDh5YQ4OJkjZUjXUpmBAd/wAKi99dTbSg7IsIBhHk1LPIQTyIUCwA9zVO7b9wfEcfECQ2VcQPwmwVJfTQKf8AKetRpaiiew87O9ld3h1ewGYA38qoe++NWbGyFdVWy36kcT8/yq3f22cPsOGx/aOojU/mfYAms0zVtlL0mTFHdthqPkpNTRs1QNIVjRVFAza0cMK44MFq2dl6sdpRFRoocn0tb8yKqneAcb1qvYrFCyTSAgy3Ckc1TiPmb/LyoT4AaZIxNNnWnLikHqKOZEbg4WDD4RLOhdxmc3F7nl7cParQcYn4hWe4XYzYdWaxB42txNXKI5kU9QONJOUpbvk0RhG6XA8OHjYhmVSRYqxAJHQg1G7Y2b9ow+IgJy94jpf8PeJYN7E39qdyR3S3McK5eOvEqPmP/uvF6mTWh/pdfdbfvRaKW5m//ULFfDYR+Ymdf9URJ/4CsSy16Z7Rt0f7SwQiDZJFYSRHlnCsLHyIYivOjbv4lcR9lMMhxF7d2FJY/vC2hX97h5ivcgZe9EluJugdo4xIde6XxztrpED8N+TMfCPc8q37aWFeYrBAmWKMAX+FBYWAHUAchSHZruWNn4QI1jNJ452H4yNEB/Co0+Z51cFUAWAsByqWOdz+p44/IckLjp+5VsN2c4XvFmnQYiRPhzi8ac7iPgTpxN/K1WoC2g0oCaDNVZScnbFjFRVIxjt53UIeLHINGtDNbk3/AGnPrqhP8FZuhCp0AFepNq7NjxMMkMozRyKVYeR5g8iOIPIisAwW5Eo2smAkGiuHZ9CHwy+ISW6NYIehY9K6ISY2hgpNk7HE1ymKxbIBwJRSC2XyIQE+tUaHffGAZDjJLHkWW/ztetw29uCdpYvNi2dcNCAmHhRguckXklYgXF9FAB4J51aNj7sYXDRrHDBGirw8ILE9SxuzHzJvQs6keXcZhJFYd4rqzDN4wQSD97Xjet27DoANlg2ALTTEkcWs5UX9AtvQCqn254cDG4c2+KFh/ofX/mKvfZGqDZUOTrKW/jMr5hXBLNtfHrBBJI2oVSbcyeSjzJsPevMbYaXv7BSzHMbKPc6dK9MbSw6y2VtVGtuRPK9Z5vjsrDYJZMQF/bTKYoVBtkNjmkH0+Q60IzV6QuLSsHst2mqwzFjYCzk+Vv8AxVP29tw4nESSngT4fJB8I/X3qMgxTohRWKq2jW5jpTPFT2FhWiyKQvisdpZedKQRWXXjzNMdm+KT0qw4eHPJGtuLop9CwB/OmjvudLwbHuBhcmz8OPxJnOlvjJb9af7y4MS4PERsLh4ZVt6oafRgAAAWAAAHQUljsWkUbySsFjVSzsdAFA1J9qz3vZTseWZNuNLhoIjwiB+tqaAXoMXIhlkMYyxGSQxg8RGXJQH0WwoBJWmTtk4pJbCmWgOlBnokjaUBgI9aA4fzptFIRT+CYNpzoLcDAWJgPiNXfsl2p3eOCsP8VSgI6jxC/wAjVLkny/dq49kuMibaC5zZsjd2Orc/e360ZUkK7N0akHpdjSDmooLIfFbDxL4lZTKDGhuItbcLcuJ9b1I7X2h3EJkIPh1Nhf10FKx4XFDjNEf/AISPyko74KVuLx/6Gsf91LKN8FceSuUHweMDorjgygj0OtGfLcHUHgLcNfLhRY4raaaaaaD2FFlOtv6/rjWbOk6TSa9/I0HbbWw5QjKBxt140RsoOYKM1rZreLL0v0oInA1oOJ8zwqtJx0LwTtp6h9CRbSjE0UaC1AWpkktkGwSaLegJot6ILD3pCTBoZBLlHeKpQNbxZCQSt+lwD7UpehvRAQG8G9XcSRooBJBLA9NAP68qlNibU75ScuW1Mts7uRzHOVuwFrjjanew8EIY7C/EnXjU6lq9jRcNCS5M67e1AXBtzzSrf1VWt/tqY7FJ77OI/DNKPmQ361E9vkJOFwzgaJPYnpmjcD62HvSvYRjs2DmThkmPvmVW/WqURs0kRWuTwF6wvfTa/wBrxTMDdEJWP+G+p9z+la7vxjGjwE7LxyWv0DEKT8iawlJLC54UccEtzpTb2EpGtoNTSU8FhdtSfpSmGxfeXdeRt6gU3xeIvxqgo62LBozDmdParhuZgzLjIgRopzt6LqPraq3smICNfPWrx2d4QnEtJwCIR6lj/wCKbiIvLNSz1kvbJvSGtg0bQWeW3M/cQ+X3j7Ved6950wWHaRtW4IvNnPAV52xmJaRnkc5ndmZj5k3PtSQXcZ+BkcMDrRWwvSnMZ0Fc4byqlAGy3FBIaNIzU3MZJpWwhok48xzPIe9Ld30rbdkbgxnY/wBmIAeRA5e2veaMrexA+VYvisA8Ujxvo6MVYeY/Tn70UA5WfnY1ZezXAK204XOmUObdWtYfrUBCbDWpfd7EmLFwSA6CRR7HQ/nTNWhGz0PIabu1Cz3pvI9SSCycFDRM1AXqY1jddSfU0TELzpCXDEm4bTpRSGA1ufrXTjaFjKmKYWW41/q9O8OlySDw0HrUOjsCdDx0qcw65VA+fqeNco6Yh1KUgWZhyBpFsXbiCPr+VOCaKRXDDYY9PxD8qUEwNFlwqtxANIHZq8rj0JFcAeBqMDUecM44OfcA13eyjiA3oSK44kQa5vKmK7Rt8SMPr+VKptBDzt66VwbK52hbtNtDCGBTkYOrq3EXU8xzHGqr2e7t7Q2fMUcI2Hc3ax1zWsGX9RWph1bmK4x01i7mfdtO1WjwKKmb9pIuYgGwRQXOY8hcAe9YjNtMyC1xby516pliB4i489aq+3ezrA4q5eBUc/8Acj8De5Xj711HKVcmF7ExIAZfcUtMbm3WrNt7sUxEXiwkomA+63gk9iPC3yFU3DYGePEiKWORZNbIwNyfLk3tR9mNafBZYZQqgaAgc61HcPZXd4VZnb47uegXl9Ky6fY+IUeKFx55b/lWr7M2Ys+zIoJi6K0Sh8pKm1tRcagUZStbM7TT3Rku/e9/27FeE/skusQ/F+J/fl5etV/EjSnu31w32x1wi2iiGTMSTnYaM2vLl7Gmri4p1ugPkRW1hXZrUQqRpxFFZDROOd6dbAwve4uCO180iXHkDc/QGmBU8qv3Y1sLvMaZW1ES/wC5tB9AfnQOk6RuUagKBbQACvNu/i5dqYuwt+0BHoY0NeljWFdr2CBxnerzVUb1FyPoaSLS5GSbTrsU6JgwqQ2S1pohy7xP+QqIj8JqRwGK8asOKsp+RFXRFnpJFWw9BRGiWi4Zbop6gH6VzxVGjrH9dQ0F6mONsRs1HN9VPVWZD7lSL+9Nm2M3LESjytEfzS/1qSvQXrrYKQxw2ycrXaV5PJsgH+1RUhaig0N65s5JIGuoL11cMDXV16YSbaS+WO8rfhQXt6t8I+dFRb4FckuR/auy00w/fE3fIg/ALsfdrgX9BTyg1QU7CmOk2woPKlibVwYUAjRtnr6UH2RhwY/OntdeuOGdpBzB9RXZm5qPY07zUGauOGh/hI+VNMZs6OSxYajVWtqp8jUqWohajuDjcreL2fIrK0bBl4Op4kdR50tisQwhkGU3CNlFuJsbWqdAoHWkUEnsXedyVSVnk/BI8bMkqsj8SrAq3mbHzp73lejtq7uQYgWmiR/MgX+dUfbHY3E1zh5GjP4W8S/XX61pi0lRmcjKaPepza/Z7jcPcmLvFH3o9dPNeP51XJHKmzAqRxBBB+RprCnfAdq2/ss2P9nwt3Uq8hzG4tpy+lYzsFM2IiOUsqupawJ0BBr0hhcajqMtiLCkYbrYWxeICoTfgKwfframeTLzJLH9K07fvFhITlJVjoLGsY3twkilJSDlYWv5jh+tQdPIl4NUbjhb8/4I9Xo2XUMpswNx6jXXrTGHF/ipwkl+d61pmRnpHdjbH2jCQy2sWRSR0NrG1SRkqmdmGML7PQH7hZB6A6VaZHpKEJagJoCaAmpDnXrr0W9FklCgliABxJNgPc11AsVvQ3qJ/t0PpBG8/wC8PDF6942hH8OainZ+Il/xpu6X/wBODQ+jSt4j/lC1T6f6tv54E1/p3HuO2xDDbvJApPBeLt6INT8qaDaM8v8AhQ92v45vD8ox4vnanWA2RFD/AIaAE8W4u3q7XY+5p5XXBcK/n8B9T5f2/JGDYmfWeRpj+H4Yx/kXj73qRiiVRZQFHQAAfSjUR5QOJA5a6elK5OWwUlHcUvXZqTzdNf660GaloYUkUMLV3DQgW8qIZBzNvWjBq6jrDAjkf696Av7+lAwBoCPahQbB7wca5ZAeBohiHMa9VNifW3H60g+CufCwv5+FvmvD3U1xw7tQ6Gm8U5zZWU3te+hHzH8hRpS2ttdNBzv60QWI7X2qmGiMjBm1VVVdWdmNlVQTqSaZx7YmYXOCnX1fDX+ktVftC3iaJI/7rJK4ZWQ2LRg3s4dEOYHJmAa3PiDUfu92oYKcZZJJcHINDmkZ478Pie4Gv4gKdREbb4L2221X/Eini8zGXA9WizADzNOcHi4plzQyJIOqsGsehtwNRMpxGUNDOjA8GcKyt0IMZWqxh918ZicUZcd3KIlwr4RnjlkvwzyDxZRxt1o6QajQWjqI2turhsSLSxI/mQL+xqL2cMYmImiinSWOMRlUxFzLZ1JIzpqADoGIPppUt/brR/8A7MDxDnIv7WLz8SjMo82UV1NcHWhhsXciDC5u5W2bjclvqafPh2j4D5VK4adXUMjBlPAqQQfcUqy0NVDJGSb64xncD8Otqhd4cV3uDyWsRa3qK2DaOwIpvjQE9edVXbG4lwcpNrHz41B425akbIdRFR0yMGV9OV/Oi96T5ehpxtTZTxYh4SCzKdLAkkHgbU/w+5eLZcywMR6rf5E1obrZkFFvhGh9n+9sEeFSESZZF1YPpmY8Sp4GrVFvPcXZD7VhON2bLDpLG8Z5ZlIHz4VqW6m1BPhY25gZW/iH9Xq0KexCcaNavSMmKUacT0GpoO4J+I+w0FKIgHAWrPSDbGzd63C0Y6nxN8uA+tEXY8dwz3lYaguc1j1C/CvsKe3rqbU1wDSu4YUN6LQ3pRg1dSM+JVFLMQqjiSbAVT9o79PJIIsFH3jX+IgkH0Xp+8bVbFgnl/6rbz2Jzyxhs2Xao7H7GSVg0mY2+7c5T7fypfAPIY1MoUP94KSVHuacXqacoS2e508cMsamrXuV7GbKcnNMSIo7ZI4c2tuAFuGml/XhSDs8tpZHaGBPhRSQz9Bfib/11q0Xpvi9nJLbOoNuHEW61ph1P6l/r4Xl+TBk6GSt45e9Nvd9rfNL9KpFcm/vB72c93hkPhX8R4e58/W3M1PNtKFIlkzAR6BTxHQAfL6eVNcfsMzOuZv2S8IwLcPfn16VHz4Jp5f2qmOCIaKdBlH01A1twAtVWseVLekuy7e3u35IRyZ+ntONybpN93y262jFdl/slsdt6KJA5JKtly21ve+vpbnTpMehKjMAzgMqnRiD+6darkSjEzd6+kMQ0HKw1UdOVyPQUngXzyy4uThGDkHmRZV9gfm1K+mio78rn5fC/JWP9Q1zWmqfHwl6pfHZfBb71zMBxsP51U4tsTHBSySHVjkjI8J10LD0ubcPhpptcyPhMNGzFnkYtc24cEBt/GPlSx6NuVN96/ay2Tr4xi5RV+nV27ul55L0oFGqtR4p/wC0e7DHuxHYryuFuD5HUVPHEAC5It1vpx0rNkxOFe6v7mvFnjk1V2bX2OxeBSRSrDQ6aEg/MVRN5uy2Bl7yEMsg0zX1A43sB4/81aArUWeQKtzwFv5UibRVpMyD/wDFcXg3KwOeWiERd5pf/De8MrE8bBG86e4btGlhkCYyNriwGRDC463hlOVh5o59K0xYUY5wFYn72hpjLs9pDIMQsDQ28CFSxsNS7O2g/hC6W4m+jahNJX8PvRs/GSBgyrKAQHciCdV4kqWIYroPKpnCYuVUVlIxURAIdbLLl620WQc7jL6Gq6ez3AYyMSQZ4Q4uALgW/wDbkBFvQVX5+y7aMDj7LiFMYJIAlnw7LwI8KEo3yF6Ox1MvR2fHIWlwcohmv4soujN+GeA216nwt50bYG96TzPhZcsWKjF2jDh1dbX7yJvvL5EBhzHOspgixzyCbFYWfEKhZPFazqCVYXyhyNDxFSm4G7Lfb2xkURggRnHcnUqWWxRdbgC99R96ua2OTo2ErSTiijFK4tmI/r5UEOHZdM1xyv8A1r86SqC3fBFY/diCZ87IBIBYOBZh786iMbsPERf4dpF8tGt6cG+lWlsUAbNpyvY2+o/8edL2oSinyUxZpY+CksudbEXNtVYa+wNVxdnRRljF+zzG7AcCRfW3I1qc+HV/iUH2qtbU3Fw8jZhnjJ45GIB9V4VOMJRdxZtfU4pqskS23oL0F6LerHnBr0NEvRga44NTXaWKeNCyIXPJQbU5vXGitnbBJWqTooqbJxOOfNOTHGD8PD/Sv6mrdsrY8WHXLGoHU8Wb1NKYmLMpUkgEWuDY/McKabI2WYA15XkX7obXKPXia15c7ywq6S4iuDHh6dYpXVt8yfP8+CVLW401wW1Ypb93Ir2JBsQbWqmbzbYmxD/Z4VZVJsdCC/8AJanN1N0UwoznxSkWLfhH4Vrp9NHHi1ZH6nwvyNj6n6uRxgtlyyxWrrUN6ou/m9RX+7wsQxt3jLxHRFI5moYMMs09MS+XLHHG5F5v1oHjDC1gQdLEAi3S1Q+6WHnXDj7Q5d21ANrovJSRxNTVqScdEmk7oeL1RtoY4rZStH3afswTfwgW6635cPkKjdq7LkECRRrmF7uRYEn06XP0FWCuvTwzyi0+d7/uZc3RY8sXHi1W3jwu37FU25AAIMMvK3+pjlB+eY+9LbQjDYyGMfCgTT0u35AVZHw6sQSAbai4Gh6g0zGx17/vrm/Q2twtcdNKvHqVW/ZP7sw5f6fk1XB7OUPaox7ETglvjpT0Vh8si1F4CDNgZ1uTZkIvwGqk/kandnbMdJ5XYaMHsQb/ABNe3rUdsaO+HxI8v/5P8q0qapuL40fsYW5pqOSNOX1fK7f+k9sF74aLyRR/pGX9KeYpWKMF+Kxy34ZrXW/le1Ru67f3cDoWH1v+tS9ebmWnJL5PoOjn9Tp4S8xX+BhhAsqJLHdM6hunEcGHUcKcrLbRhY9eR9+XvUZsx+6xE2HOgP7ePplkJ71faTMf/kFS5FJNaX7F4u0IY/B97GUzMl7eJDZhY30PLpTCXFy4dZ5ZrSQpZkEas0oiCjOWufGwOY2GthzOlSfdW+H5Hh7dKKcSB8Xh8zw+f86UYI0Ucy6qGB6jXXqDqPeo7+xjCBHhIsPBFqxKo1w+lrRR5Q1xfXNfQaGnkuykZ0cM6FL5ckjBbEWsUvlYeRFqTxW1xDIiSK/juFkWN2QEC9nIBCE62vxtR+DvkbQBmEdleYOMxlISIpzCsh8QbW2UrpbU3pTDYjxOsbhjG2WRbi6MQGAYeYIPvUhJFHIPEqsOtgfrSWE2PFCrCCNIc5zMURRmbq34j60dQukPE2Yarb14fI0cxC1gLdCOXr/Km4Lp8Wo6j+XKjJMDwPtXUdYiDICbhWHVePuP/qm+NxNrcR52J/Kn8kmutr2vpp9fakTMDz+f0pkIwHxyjiRTZ9tRj7wqifaGPFiaUU16i6GK5Z576xvhF2G3I+tLR7UQ86pUZpxGaSXSRGj1Mi7pKDwNKXqq4Cdr8TVkhbSseXFoZrx5NYtehFMHlOfjTpjpUaNEo6UmHEK3vYX60pekIWpauYiILerbxgjsvxtoDyXqagNzt2+8f7RKLgG63+834j1q6YzCq62ZQfWucZIvD4bDS3KtmPqNGH6cFTfLMM+meTOsk3cVwh3Q0hhXJGtLisLVHoJ2CKECgo1AIlJMq2uwW+gubXPlSl6ovacx/YDldz76a1ZN0nJwcJJJOXiSSePU1png04Y5b5JRyXNw8EsBRDhlObQeIWNtLj+jSorqzW0VcU+RlszZohBCkkEk68uX6U8oa6jKTk7YuPHHHFQgqSILeb9kYcUP+y9pP/YlssnyOR/8lTQ8qR2lEGhkVhcFHBHUFTTHdOYtgcMzG5MSXJ4nSnfqxp+HX33/ACBbTrzuStcRfjXGgFRKDc4XLrGbfun4T/L2oq4yxs4ynz+E+h/nTo0SVARYi9MK14I99l5WZ4XKMxuytdo2OgNlv4L2+7pfW1ybukxBFg/hPzU+h/nTTCSEOy38ItYdKf2vcHUUz9xE74Dd71pCfBq2o0PUU0VyshUHw6acevWnEjWvajVHOVrcaSiRP3x9aZttOMnU5fI6fWpjNcVFbRwysRdQfaqxp8kp2laP/9k="/>
          <p:cNvSpPr>
            <a:spLocks noChangeAspect="1" noChangeArrowheads="1"/>
          </p:cNvSpPr>
          <p:nvPr/>
        </p:nvSpPr>
        <p:spPr bwMode="auto">
          <a:xfrm>
            <a:off x="119713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a-I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57397" y="3330053"/>
            <a:ext cx="3166280" cy="2893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xmlns="" val="1695872536"/>
              </p:ext>
            </p:extLst>
          </p:nvPr>
        </p:nvGraphicFramePr>
        <p:xfrm>
          <a:off x="723332" y="3084394"/>
          <a:ext cx="6086902" cy="3410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660109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"/>
                            </p:stCondLst>
                            <p:childTnLst>
                              <p:par>
                                <p:cTn id="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1080"/>
                                  </p:stCondLst>
                                  <p:childTnLst>
                                    <p:animRot by="21600000">
                                      <p:cBhvr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6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6" grpId="1" animBg="1"/>
      <p:bldGraphic spid="10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</TotalTime>
  <Words>1016</Words>
  <Application>Microsoft Office PowerPoint</Application>
  <PresentationFormat>Custom</PresentationFormat>
  <Paragraphs>253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Custom Design</vt:lpstr>
      <vt:lpstr>1_Office Theme</vt:lpstr>
      <vt:lpstr>    ساختار سازمانی </vt:lpstr>
      <vt:lpstr>سازمان چیست؟</vt:lpstr>
      <vt:lpstr>ویژگی سازمان</vt:lpstr>
      <vt:lpstr>ساختار سازمانی</vt:lpstr>
      <vt:lpstr>ساختار سازمانی</vt:lpstr>
      <vt:lpstr>   طراحی ساختار</vt:lpstr>
      <vt:lpstr>تقسیم کار</vt:lpstr>
      <vt:lpstr>زنجیره فرماندهی</vt:lpstr>
      <vt:lpstr>گروهبندی کار</vt:lpstr>
      <vt:lpstr>حوزه کنترل</vt:lpstr>
      <vt:lpstr>تمرکز و عدم تمرکز</vt:lpstr>
      <vt:lpstr>رسمی و غیررسمی بودن</vt:lpstr>
      <vt:lpstr>  چه سازمانی   چه ساختاری؟</vt:lpstr>
      <vt:lpstr>ساختار ساده</vt:lpstr>
      <vt:lpstr>بروکراسی (دیوانسالاری)</vt:lpstr>
      <vt:lpstr>ساختار ماتریسی</vt:lpstr>
      <vt:lpstr>ساختارهای جدید </vt:lpstr>
      <vt:lpstr>متغیر های اثرگذار  بر ساختار سازمانی</vt:lpstr>
      <vt:lpstr>استراتژی</vt:lpstr>
      <vt:lpstr>اندازه</vt:lpstr>
      <vt:lpstr>تکنولوژی</vt:lpstr>
      <vt:lpstr>محیط</vt:lpstr>
      <vt:lpstr>از اینکه باماهمراه بودید متشکریم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تریز چیست؟!</dc:title>
  <dc:creator>Moudi</dc:creator>
  <cp:lastModifiedBy>M</cp:lastModifiedBy>
  <cp:revision>186</cp:revision>
  <dcterms:created xsi:type="dcterms:W3CDTF">2013-11-16T18:09:32Z</dcterms:created>
  <dcterms:modified xsi:type="dcterms:W3CDTF">2015-05-06T18:55:25Z</dcterms:modified>
</cp:coreProperties>
</file>