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78" r:id="rId2"/>
    <p:sldId id="256" r:id="rId3"/>
    <p:sldId id="351" r:id="rId4"/>
    <p:sldId id="375" r:id="rId5"/>
    <p:sldId id="384" r:id="rId6"/>
    <p:sldId id="355" r:id="rId7"/>
    <p:sldId id="381" r:id="rId8"/>
    <p:sldId id="383" r:id="rId9"/>
    <p:sldId id="382" r:id="rId10"/>
    <p:sldId id="379" r:id="rId11"/>
    <p:sldId id="389" r:id="rId12"/>
    <p:sldId id="360" r:id="rId13"/>
    <p:sldId id="390" r:id="rId14"/>
    <p:sldId id="391" r:id="rId15"/>
    <p:sldId id="392" r:id="rId16"/>
    <p:sldId id="393" r:id="rId17"/>
    <p:sldId id="341" r:id="rId18"/>
    <p:sldId id="343" r:id="rId19"/>
    <p:sldId id="388" r:id="rId20"/>
    <p:sldId id="374" r:id="rId21"/>
    <p:sldId id="396" r:id="rId22"/>
    <p:sldId id="394" r:id="rId23"/>
    <p:sldId id="395"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24" autoAdjust="0"/>
  </p:normalViewPr>
  <p:slideViewPr>
    <p:cSldViewPr>
      <p:cViewPr varScale="1">
        <p:scale>
          <a:sx n="69" d="100"/>
          <a:sy n="69" d="100"/>
        </p:scale>
        <p:origin x="-540" y="-102"/>
      </p:cViewPr>
      <p:guideLst>
        <p:guide orient="horz" pos="2160"/>
        <p:guide pos="2880"/>
      </p:guideLst>
    </p:cSldViewPr>
  </p:slideViewPr>
  <p:outlineViewPr>
    <p:cViewPr>
      <p:scale>
        <a:sx n="33" d="100"/>
        <a:sy n="33" d="100"/>
      </p:scale>
      <p:origin x="24" y="783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C927E3-CD02-4BB5-B3F9-EEAF4D5B870B}" type="doc">
      <dgm:prSet loTypeId="urn:microsoft.com/office/officeart/2005/8/layout/arrow5" loCatId="process" qsTypeId="urn:microsoft.com/office/officeart/2005/8/quickstyle/simple1" qsCatId="simple" csTypeId="urn:microsoft.com/office/officeart/2005/8/colors/accent1_2" csCatId="accent1" phldr="1"/>
      <dgm:spPr/>
      <dgm:t>
        <a:bodyPr/>
        <a:lstStyle/>
        <a:p>
          <a:endParaRPr lang="en-US"/>
        </a:p>
      </dgm:t>
    </dgm:pt>
    <dgm:pt modelId="{0FFF8CFB-55D4-4BBC-9CD4-449D758C0B27}">
      <dgm:prSet phldrT="[Text]"/>
      <dgm:spPr/>
      <dgm:t>
        <a:bodyPr/>
        <a:lstStyle/>
        <a:p>
          <a:r>
            <a:rPr lang="fa-IR" dirty="0" smtClean="0"/>
            <a:t>تفضیلی</a:t>
          </a:r>
          <a:endParaRPr lang="en-US" dirty="0"/>
        </a:p>
      </dgm:t>
    </dgm:pt>
    <dgm:pt modelId="{57F1878A-8548-41E8-9330-6933301B6CCB}" type="parTrans" cxnId="{AA8EE690-261F-475D-BAB4-0AE9864BC025}">
      <dgm:prSet/>
      <dgm:spPr/>
      <dgm:t>
        <a:bodyPr/>
        <a:lstStyle/>
        <a:p>
          <a:endParaRPr lang="en-US"/>
        </a:p>
      </dgm:t>
    </dgm:pt>
    <dgm:pt modelId="{F0718CD7-DA39-4A79-B252-7E6A5234D3BA}" type="sibTrans" cxnId="{AA8EE690-261F-475D-BAB4-0AE9864BC025}">
      <dgm:prSet/>
      <dgm:spPr/>
      <dgm:t>
        <a:bodyPr/>
        <a:lstStyle/>
        <a:p>
          <a:endParaRPr lang="en-US"/>
        </a:p>
      </dgm:t>
    </dgm:pt>
    <dgm:pt modelId="{86F4A252-E0EF-458A-932E-30052997185A}">
      <dgm:prSet phldrT="[Text]"/>
      <dgm:spPr/>
      <dgm:t>
        <a:bodyPr/>
        <a:lstStyle/>
        <a:p>
          <a:r>
            <a:rPr lang="fa-IR" dirty="0" smtClean="0"/>
            <a:t>کلی</a:t>
          </a:r>
          <a:endParaRPr lang="en-US" dirty="0"/>
        </a:p>
      </dgm:t>
    </dgm:pt>
    <dgm:pt modelId="{5BB4A6E2-6E9C-4D06-AB0D-4355487A18B7}" type="parTrans" cxnId="{F62EB474-4B10-455F-8D60-3AB46E8EFA8A}">
      <dgm:prSet/>
      <dgm:spPr/>
      <dgm:t>
        <a:bodyPr/>
        <a:lstStyle/>
        <a:p>
          <a:endParaRPr lang="en-US"/>
        </a:p>
      </dgm:t>
    </dgm:pt>
    <dgm:pt modelId="{59D6A5D2-6400-473E-9CC7-CD6CE40A50CA}" type="sibTrans" cxnId="{F62EB474-4B10-455F-8D60-3AB46E8EFA8A}">
      <dgm:prSet/>
      <dgm:spPr/>
      <dgm:t>
        <a:bodyPr/>
        <a:lstStyle/>
        <a:p>
          <a:endParaRPr lang="en-US"/>
        </a:p>
      </dgm:t>
    </dgm:pt>
    <dgm:pt modelId="{2F169237-0D57-4E3D-B9AC-A7C51E8E8247}" type="pres">
      <dgm:prSet presAssocID="{3EC927E3-CD02-4BB5-B3F9-EEAF4D5B870B}" presName="diagram" presStyleCnt="0">
        <dgm:presLayoutVars>
          <dgm:dir/>
          <dgm:resizeHandles val="exact"/>
        </dgm:presLayoutVars>
      </dgm:prSet>
      <dgm:spPr/>
      <dgm:t>
        <a:bodyPr/>
        <a:lstStyle/>
        <a:p>
          <a:endParaRPr lang="en-US"/>
        </a:p>
      </dgm:t>
    </dgm:pt>
    <dgm:pt modelId="{B7598321-B875-46E5-BE7B-506CCA5BD092}" type="pres">
      <dgm:prSet presAssocID="{0FFF8CFB-55D4-4BBC-9CD4-449D758C0B27}" presName="arrow" presStyleLbl="node1" presStyleIdx="0" presStyleCnt="2" custAng="18461001" custRadScaleRad="105048" custRadScaleInc="8735">
        <dgm:presLayoutVars>
          <dgm:bulletEnabled val="1"/>
        </dgm:presLayoutVars>
      </dgm:prSet>
      <dgm:spPr/>
      <dgm:t>
        <a:bodyPr/>
        <a:lstStyle/>
        <a:p>
          <a:endParaRPr lang="en-US"/>
        </a:p>
      </dgm:t>
    </dgm:pt>
    <dgm:pt modelId="{8CFB6AB3-7124-46C4-AC6B-97B96A4E8073}" type="pres">
      <dgm:prSet presAssocID="{86F4A252-E0EF-458A-932E-30052997185A}" presName="arrow" presStyleLbl="node1" presStyleIdx="1" presStyleCnt="2" custAng="2997599" custRadScaleRad="94185" custRadScaleInc="-1794">
        <dgm:presLayoutVars>
          <dgm:bulletEnabled val="1"/>
        </dgm:presLayoutVars>
      </dgm:prSet>
      <dgm:spPr/>
      <dgm:t>
        <a:bodyPr/>
        <a:lstStyle/>
        <a:p>
          <a:endParaRPr lang="en-US"/>
        </a:p>
      </dgm:t>
    </dgm:pt>
  </dgm:ptLst>
  <dgm:cxnLst>
    <dgm:cxn modelId="{771D4B9A-BAD7-4FAB-802B-214D41788A59}" type="presOf" srcId="{0FFF8CFB-55D4-4BBC-9CD4-449D758C0B27}" destId="{B7598321-B875-46E5-BE7B-506CCA5BD092}" srcOrd="0" destOrd="0" presId="urn:microsoft.com/office/officeart/2005/8/layout/arrow5"/>
    <dgm:cxn modelId="{A71C10C7-4CA9-4727-9B19-AC35A9298E5E}" type="presOf" srcId="{3EC927E3-CD02-4BB5-B3F9-EEAF4D5B870B}" destId="{2F169237-0D57-4E3D-B9AC-A7C51E8E8247}" srcOrd="0" destOrd="0" presId="urn:microsoft.com/office/officeart/2005/8/layout/arrow5"/>
    <dgm:cxn modelId="{F62EB474-4B10-455F-8D60-3AB46E8EFA8A}" srcId="{3EC927E3-CD02-4BB5-B3F9-EEAF4D5B870B}" destId="{86F4A252-E0EF-458A-932E-30052997185A}" srcOrd="1" destOrd="0" parTransId="{5BB4A6E2-6E9C-4D06-AB0D-4355487A18B7}" sibTransId="{59D6A5D2-6400-473E-9CC7-CD6CE40A50CA}"/>
    <dgm:cxn modelId="{AA8EE690-261F-475D-BAB4-0AE9864BC025}" srcId="{3EC927E3-CD02-4BB5-B3F9-EEAF4D5B870B}" destId="{0FFF8CFB-55D4-4BBC-9CD4-449D758C0B27}" srcOrd="0" destOrd="0" parTransId="{57F1878A-8548-41E8-9330-6933301B6CCB}" sibTransId="{F0718CD7-DA39-4A79-B252-7E6A5234D3BA}"/>
    <dgm:cxn modelId="{DB8CD840-3519-43C2-800D-2B4795633C9D}" type="presOf" srcId="{86F4A252-E0EF-458A-932E-30052997185A}" destId="{8CFB6AB3-7124-46C4-AC6B-97B96A4E8073}" srcOrd="0" destOrd="0" presId="urn:microsoft.com/office/officeart/2005/8/layout/arrow5"/>
    <dgm:cxn modelId="{15C4FB76-35C3-4E90-8ABB-CCF6BDFB8E32}" type="presParOf" srcId="{2F169237-0D57-4E3D-B9AC-A7C51E8E8247}" destId="{B7598321-B875-46E5-BE7B-506CCA5BD092}" srcOrd="0" destOrd="0" presId="urn:microsoft.com/office/officeart/2005/8/layout/arrow5"/>
    <dgm:cxn modelId="{FD1E298D-7B38-45FF-B261-4E02C1DAB124}" type="presParOf" srcId="{2F169237-0D57-4E3D-B9AC-A7C51E8E8247}" destId="{8CFB6AB3-7124-46C4-AC6B-97B96A4E8073}" srcOrd="1" destOrd="0" presId="urn:microsoft.com/office/officeart/2005/8/layout/arrow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9D55760-0BFC-40FB-9083-C53912914D13}" type="doc">
      <dgm:prSet loTypeId="urn:microsoft.com/office/officeart/2005/8/layout/pyramid1" loCatId="pyramid" qsTypeId="urn:microsoft.com/office/officeart/2005/8/quickstyle/simple1" qsCatId="simple" csTypeId="urn:microsoft.com/office/officeart/2005/8/colors/accent1_2" csCatId="accent1" phldr="1"/>
      <dgm:spPr/>
    </dgm:pt>
    <dgm:pt modelId="{AE677EBB-66DE-4178-9F30-3F6C00D76331}">
      <dgm:prSet phldrT="[Text]" custT="1"/>
      <dgm:spPr/>
      <dgm:t>
        <a:bodyPr/>
        <a:lstStyle/>
        <a:p>
          <a:r>
            <a:rPr lang="fa-IR" sz="2400" dirty="0" smtClean="0">
              <a:cs typeface="B Mitra" pitchFamily="2" charset="-78"/>
            </a:rPr>
            <a:t>مدیر ارشد</a:t>
          </a:r>
          <a:endParaRPr lang="en-US" sz="2400" dirty="0" smtClean="0">
            <a:cs typeface="B Mitra" pitchFamily="2" charset="-78"/>
          </a:endParaRPr>
        </a:p>
      </dgm:t>
    </dgm:pt>
    <dgm:pt modelId="{1745C4E1-B89B-45CD-A3BF-A3C659FE369C}" type="parTrans" cxnId="{4DC03FF8-A02F-463D-9E5E-A57BF1619F13}">
      <dgm:prSet/>
      <dgm:spPr/>
      <dgm:t>
        <a:bodyPr/>
        <a:lstStyle/>
        <a:p>
          <a:endParaRPr lang="en-US"/>
        </a:p>
      </dgm:t>
    </dgm:pt>
    <dgm:pt modelId="{18180265-58D6-4D14-B0DA-E7CA68519686}" type="sibTrans" cxnId="{4DC03FF8-A02F-463D-9E5E-A57BF1619F13}">
      <dgm:prSet/>
      <dgm:spPr/>
      <dgm:t>
        <a:bodyPr/>
        <a:lstStyle/>
        <a:p>
          <a:endParaRPr lang="en-US"/>
        </a:p>
      </dgm:t>
    </dgm:pt>
    <dgm:pt modelId="{BA2A5AFD-0078-480C-9BA3-0CB8F955E65E}">
      <dgm:prSet phldrT="[Text]" custT="1"/>
      <dgm:spPr/>
      <dgm:t>
        <a:bodyPr/>
        <a:lstStyle/>
        <a:p>
          <a:r>
            <a:rPr lang="fa-IR" sz="3600" dirty="0" smtClean="0">
              <a:cs typeface="B Mitra" pitchFamily="2" charset="-78"/>
            </a:rPr>
            <a:t>مدیر میانی</a:t>
          </a:r>
          <a:endParaRPr lang="en-US" sz="3600" dirty="0" smtClean="0">
            <a:cs typeface="B Mitra" pitchFamily="2" charset="-78"/>
          </a:endParaRPr>
        </a:p>
      </dgm:t>
    </dgm:pt>
    <dgm:pt modelId="{8C247356-4BEE-45A0-82CA-599BB1C5DF45}" type="parTrans" cxnId="{356C48EF-5BA5-4388-87A0-857218002DC1}">
      <dgm:prSet/>
      <dgm:spPr/>
      <dgm:t>
        <a:bodyPr/>
        <a:lstStyle/>
        <a:p>
          <a:endParaRPr lang="en-US"/>
        </a:p>
      </dgm:t>
    </dgm:pt>
    <dgm:pt modelId="{AB63CC78-E123-435D-9219-067CC1FF80DD}" type="sibTrans" cxnId="{356C48EF-5BA5-4388-87A0-857218002DC1}">
      <dgm:prSet/>
      <dgm:spPr/>
      <dgm:t>
        <a:bodyPr/>
        <a:lstStyle/>
        <a:p>
          <a:endParaRPr lang="en-US"/>
        </a:p>
      </dgm:t>
    </dgm:pt>
    <dgm:pt modelId="{714ADBEE-5C5E-4204-9814-4DA027B6EE6A}">
      <dgm:prSet phldrT="[Text]" custT="1"/>
      <dgm:spPr/>
      <dgm:t>
        <a:bodyPr/>
        <a:lstStyle/>
        <a:p>
          <a:r>
            <a:rPr lang="fa-IR" sz="4400" dirty="0" smtClean="0">
              <a:cs typeface="B Mitra" pitchFamily="2" charset="-78"/>
            </a:rPr>
            <a:t>مدیر عملیاتی</a:t>
          </a:r>
          <a:endParaRPr lang="en-US" sz="4400" dirty="0">
            <a:cs typeface="B Mitra" pitchFamily="2" charset="-78"/>
          </a:endParaRPr>
        </a:p>
      </dgm:t>
    </dgm:pt>
    <dgm:pt modelId="{01A2EB5F-D58B-413F-B6F4-7F4F0E9B5108}" type="parTrans" cxnId="{52A1B052-C3F5-4CEB-941A-CBA0AE4362ED}">
      <dgm:prSet/>
      <dgm:spPr/>
      <dgm:t>
        <a:bodyPr/>
        <a:lstStyle/>
        <a:p>
          <a:endParaRPr lang="en-US"/>
        </a:p>
      </dgm:t>
    </dgm:pt>
    <dgm:pt modelId="{D619FF44-D51C-4EE0-9140-C36B9FDA608E}" type="sibTrans" cxnId="{52A1B052-C3F5-4CEB-941A-CBA0AE4362ED}">
      <dgm:prSet/>
      <dgm:spPr/>
      <dgm:t>
        <a:bodyPr/>
        <a:lstStyle/>
        <a:p>
          <a:endParaRPr lang="en-US"/>
        </a:p>
      </dgm:t>
    </dgm:pt>
    <dgm:pt modelId="{14B64590-C1DA-4D90-9ADA-12A931CAC532}" type="pres">
      <dgm:prSet presAssocID="{E9D55760-0BFC-40FB-9083-C53912914D13}" presName="Name0" presStyleCnt="0">
        <dgm:presLayoutVars>
          <dgm:dir/>
          <dgm:animLvl val="lvl"/>
          <dgm:resizeHandles val="exact"/>
        </dgm:presLayoutVars>
      </dgm:prSet>
      <dgm:spPr/>
    </dgm:pt>
    <dgm:pt modelId="{B41C5E14-F1D7-4EF5-AE91-0AE936F0311C}" type="pres">
      <dgm:prSet presAssocID="{AE677EBB-66DE-4178-9F30-3F6C00D76331}" presName="Name8" presStyleCnt="0"/>
      <dgm:spPr/>
    </dgm:pt>
    <dgm:pt modelId="{B291D0EA-6EE2-452E-AD7F-6EED00E61F38}" type="pres">
      <dgm:prSet presAssocID="{AE677EBB-66DE-4178-9F30-3F6C00D76331}" presName="level" presStyleLbl="node1" presStyleIdx="0" presStyleCnt="3">
        <dgm:presLayoutVars>
          <dgm:chMax val="1"/>
          <dgm:bulletEnabled val="1"/>
        </dgm:presLayoutVars>
      </dgm:prSet>
      <dgm:spPr/>
      <dgm:t>
        <a:bodyPr/>
        <a:lstStyle/>
        <a:p>
          <a:endParaRPr lang="en-US"/>
        </a:p>
      </dgm:t>
    </dgm:pt>
    <dgm:pt modelId="{4B7993A9-903A-4D1E-9161-D96B5C3DB7A6}" type="pres">
      <dgm:prSet presAssocID="{AE677EBB-66DE-4178-9F30-3F6C00D76331}" presName="levelTx" presStyleLbl="revTx" presStyleIdx="0" presStyleCnt="0">
        <dgm:presLayoutVars>
          <dgm:chMax val="1"/>
          <dgm:bulletEnabled val="1"/>
        </dgm:presLayoutVars>
      </dgm:prSet>
      <dgm:spPr/>
      <dgm:t>
        <a:bodyPr/>
        <a:lstStyle/>
        <a:p>
          <a:endParaRPr lang="en-US"/>
        </a:p>
      </dgm:t>
    </dgm:pt>
    <dgm:pt modelId="{A5BA46AA-2B2D-4695-B405-7E6B3052160D}" type="pres">
      <dgm:prSet presAssocID="{BA2A5AFD-0078-480C-9BA3-0CB8F955E65E}" presName="Name8" presStyleCnt="0"/>
      <dgm:spPr/>
    </dgm:pt>
    <dgm:pt modelId="{5250AD86-7BDC-40C5-A788-4D0A97ABC4C3}" type="pres">
      <dgm:prSet presAssocID="{BA2A5AFD-0078-480C-9BA3-0CB8F955E65E}" presName="level" presStyleLbl="node1" presStyleIdx="1" presStyleCnt="3">
        <dgm:presLayoutVars>
          <dgm:chMax val="1"/>
          <dgm:bulletEnabled val="1"/>
        </dgm:presLayoutVars>
      </dgm:prSet>
      <dgm:spPr/>
      <dgm:t>
        <a:bodyPr/>
        <a:lstStyle/>
        <a:p>
          <a:endParaRPr lang="en-US"/>
        </a:p>
      </dgm:t>
    </dgm:pt>
    <dgm:pt modelId="{EF9D7957-F0F4-419C-93F9-767CE963FB70}" type="pres">
      <dgm:prSet presAssocID="{BA2A5AFD-0078-480C-9BA3-0CB8F955E65E}" presName="levelTx" presStyleLbl="revTx" presStyleIdx="0" presStyleCnt="0">
        <dgm:presLayoutVars>
          <dgm:chMax val="1"/>
          <dgm:bulletEnabled val="1"/>
        </dgm:presLayoutVars>
      </dgm:prSet>
      <dgm:spPr/>
      <dgm:t>
        <a:bodyPr/>
        <a:lstStyle/>
        <a:p>
          <a:endParaRPr lang="en-US"/>
        </a:p>
      </dgm:t>
    </dgm:pt>
    <dgm:pt modelId="{3385EC2B-2ACF-42B9-AC30-9555E8EA8B98}" type="pres">
      <dgm:prSet presAssocID="{714ADBEE-5C5E-4204-9814-4DA027B6EE6A}" presName="Name8" presStyleCnt="0"/>
      <dgm:spPr/>
    </dgm:pt>
    <dgm:pt modelId="{DCD525B5-16BD-4D97-9627-53DD7BFB4DB9}" type="pres">
      <dgm:prSet presAssocID="{714ADBEE-5C5E-4204-9814-4DA027B6EE6A}" presName="level" presStyleLbl="node1" presStyleIdx="2" presStyleCnt="3">
        <dgm:presLayoutVars>
          <dgm:chMax val="1"/>
          <dgm:bulletEnabled val="1"/>
        </dgm:presLayoutVars>
      </dgm:prSet>
      <dgm:spPr/>
      <dgm:t>
        <a:bodyPr/>
        <a:lstStyle/>
        <a:p>
          <a:endParaRPr lang="en-US"/>
        </a:p>
      </dgm:t>
    </dgm:pt>
    <dgm:pt modelId="{40A540C4-EF54-4B68-A461-5C866988E299}" type="pres">
      <dgm:prSet presAssocID="{714ADBEE-5C5E-4204-9814-4DA027B6EE6A}" presName="levelTx" presStyleLbl="revTx" presStyleIdx="0" presStyleCnt="0">
        <dgm:presLayoutVars>
          <dgm:chMax val="1"/>
          <dgm:bulletEnabled val="1"/>
        </dgm:presLayoutVars>
      </dgm:prSet>
      <dgm:spPr/>
      <dgm:t>
        <a:bodyPr/>
        <a:lstStyle/>
        <a:p>
          <a:endParaRPr lang="en-US"/>
        </a:p>
      </dgm:t>
    </dgm:pt>
  </dgm:ptLst>
  <dgm:cxnLst>
    <dgm:cxn modelId="{BC1A18FD-0DE4-4C3E-BE94-A6C86F9C8FDE}" type="presOf" srcId="{AE677EBB-66DE-4178-9F30-3F6C00D76331}" destId="{B291D0EA-6EE2-452E-AD7F-6EED00E61F38}" srcOrd="0" destOrd="0" presId="urn:microsoft.com/office/officeart/2005/8/layout/pyramid1"/>
    <dgm:cxn modelId="{356C48EF-5BA5-4388-87A0-857218002DC1}" srcId="{E9D55760-0BFC-40FB-9083-C53912914D13}" destId="{BA2A5AFD-0078-480C-9BA3-0CB8F955E65E}" srcOrd="1" destOrd="0" parTransId="{8C247356-4BEE-45A0-82CA-599BB1C5DF45}" sibTransId="{AB63CC78-E123-435D-9219-067CC1FF80DD}"/>
    <dgm:cxn modelId="{A61BCC91-A102-4B9F-9738-9FDC66F3A487}" type="presOf" srcId="{714ADBEE-5C5E-4204-9814-4DA027B6EE6A}" destId="{40A540C4-EF54-4B68-A461-5C866988E299}" srcOrd="1" destOrd="0" presId="urn:microsoft.com/office/officeart/2005/8/layout/pyramid1"/>
    <dgm:cxn modelId="{85159525-117B-4327-8337-F2E648A32EB9}" type="presOf" srcId="{BA2A5AFD-0078-480C-9BA3-0CB8F955E65E}" destId="{EF9D7957-F0F4-419C-93F9-767CE963FB70}" srcOrd="1" destOrd="0" presId="urn:microsoft.com/office/officeart/2005/8/layout/pyramid1"/>
    <dgm:cxn modelId="{4DC03FF8-A02F-463D-9E5E-A57BF1619F13}" srcId="{E9D55760-0BFC-40FB-9083-C53912914D13}" destId="{AE677EBB-66DE-4178-9F30-3F6C00D76331}" srcOrd="0" destOrd="0" parTransId="{1745C4E1-B89B-45CD-A3BF-A3C659FE369C}" sibTransId="{18180265-58D6-4D14-B0DA-E7CA68519686}"/>
    <dgm:cxn modelId="{A817780F-5320-49E9-9D74-E66BC706CC75}" type="presOf" srcId="{E9D55760-0BFC-40FB-9083-C53912914D13}" destId="{14B64590-C1DA-4D90-9ADA-12A931CAC532}" srcOrd="0" destOrd="0" presId="urn:microsoft.com/office/officeart/2005/8/layout/pyramid1"/>
    <dgm:cxn modelId="{2D294EC5-4906-4139-A1E7-E2A79D6902DF}" type="presOf" srcId="{AE677EBB-66DE-4178-9F30-3F6C00D76331}" destId="{4B7993A9-903A-4D1E-9161-D96B5C3DB7A6}" srcOrd="1" destOrd="0" presId="urn:microsoft.com/office/officeart/2005/8/layout/pyramid1"/>
    <dgm:cxn modelId="{52A1B052-C3F5-4CEB-941A-CBA0AE4362ED}" srcId="{E9D55760-0BFC-40FB-9083-C53912914D13}" destId="{714ADBEE-5C5E-4204-9814-4DA027B6EE6A}" srcOrd="2" destOrd="0" parTransId="{01A2EB5F-D58B-413F-B6F4-7F4F0E9B5108}" sibTransId="{D619FF44-D51C-4EE0-9140-C36B9FDA608E}"/>
    <dgm:cxn modelId="{7511A64A-1B69-4C2C-A6A3-249CE96038DB}" type="presOf" srcId="{714ADBEE-5C5E-4204-9814-4DA027B6EE6A}" destId="{DCD525B5-16BD-4D97-9627-53DD7BFB4DB9}" srcOrd="0" destOrd="0" presId="urn:microsoft.com/office/officeart/2005/8/layout/pyramid1"/>
    <dgm:cxn modelId="{E4AB6EB9-A188-4D96-86C4-729ECF8F5626}" type="presOf" srcId="{BA2A5AFD-0078-480C-9BA3-0CB8F955E65E}" destId="{5250AD86-7BDC-40C5-A788-4D0A97ABC4C3}" srcOrd="0" destOrd="0" presId="urn:microsoft.com/office/officeart/2005/8/layout/pyramid1"/>
    <dgm:cxn modelId="{428AEEFB-33DA-4D87-BABB-4A1F3C9F986E}" type="presParOf" srcId="{14B64590-C1DA-4D90-9ADA-12A931CAC532}" destId="{B41C5E14-F1D7-4EF5-AE91-0AE936F0311C}" srcOrd="0" destOrd="0" presId="urn:microsoft.com/office/officeart/2005/8/layout/pyramid1"/>
    <dgm:cxn modelId="{E5412665-B7B1-4E84-96FC-CD46FDC6AD1D}" type="presParOf" srcId="{B41C5E14-F1D7-4EF5-AE91-0AE936F0311C}" destId="{B291D0EA-6EE2-452E-AD7F-6EED00E61F38}" srcOrd="0" destOrd="0" presId="urn:microsoft.com/office/officeart/2005/8/layout/pyramid1"/>
    <dgm:cxn modelId="{4765D798-8FF3-465A-BAA6-193B78B5C1F4}" type="presParOf" srcId="{B41C5E14-F1D7-4EF5-AE91-0AE936F0311C}" destId="{4B7993A9-903A-4D1E-9161-D96B5C3DB7A6}" srcOrd="1" destOrd="0" presId="urn:microsoft.com/office/officeart/2005/8/layout/pyramid1"/>
    <dgm:cxn modelId="{2FD9712C-9A2D-4942-92F2-55F0E29879E2}" type="presParOf" srcId="{14B64590-C1DA-4D90-9ADA-12A931CAC532}" destId="{A5BA46AA-2B2D-4695-B405-7E6B3052160D}" srcOrd="1" destOrd="0" presId="urn:microsoft.com/office/officeart/2005/8/layout/pyramid1"/>
    <dgm:cxn modelId="{9D6370B6-ACF6-48D5-89B1-6E7F50771AFA}" type="presParOf" srcId="{A5BA46AA-2B2D-4695-B405-7E6B3052160D}" destId="{5250AD86-7BDC-40C5-A788-4D0A97ABC4C3}" srcOrd="0" destOrd="0" presId="urn:microsoft.com/office/officeart/2005/8/layout/pyramid1"/>
    <dgm:cxn modelId="{3A391D62-4E0F-4B52-8B2C-57C6D9BA6B27}" type="presParOf" srcId="{A5BA46AA-2B2D-4695-B405-7E6B3052160D}" destId="{EF9D7957-F0F4-419C-93F9-767CE963FB70}" srcOrd="1" destOrd="0" presId="urn:microsoft.com/office/officeart/2005/8/layout/pyramid1"/>
    <dgm:cxn modelId="{FE43B86E-8771-4067-81ED-216D8CD5F2E7}" type="presParOf" srcId="{14B64590-C1DA-4D90-9ADA-12A931CAC532}" destId="{3385EC2B-2ACF-42B9-AC30-9555E8EA8B98}" srcOrd="2" destOrd="0" presId="urn:microsoft.com/office/officeart/2005/8/layout/pyramid1"/>
    <dgm:cxn modelId="{B0775868-E2B7-4011-B4E7-9ABC941FA557}" type="presParOf" srcId="{3385EC2B-2ACF-42B9-AC30-9555E8EA8B98}" destId="{DCD525B5-16BD-4D97-9627-53DD7BFB4DB9}" srcOrd="0" destOrd="0" presId="urn:microsoft.com/office/officeart/2005/8/layout/pyramid1"/>
    <dgm:cxn modelId="{9E1ED13B-CE1C-41A7-BDC9-9AA98DDAF2E7}" type="presParOf" srcId="{3385EC2B-2ACF-42B9-AC30-9555E8EA8B98}" destId="{40A540C4-EF54-4B68-A461-5C866988E299}"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7598321-B875-46E5-BE7B-506CCA5BD092}">
      <dsp:nvSpPr>
        <dsp:cNvPr id="0" name=""/>
        <dsp:cNvSpPr/>
      </dsp:nvSpPr>
      <dsp:spPr>
        <a:xfrm rot="13061001">
          <a:off x="-20998" y="197618"/>
          <a:ext cx="3668762" cy="3668762"/>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ctr" anchorCtr="0">
          <a:noAutofit/>
        </a:bodyPr>
        <a:lstStyle/>
        <a:p>
          <a:pPr lvl="0" algn="ctr" defTabSz="2889250">
            <a:lnSpc>
              <a:spcPct val="90000"/>
            </a:lnSpc>
            <a:spcBef>
              <a:spcPct val="0"/>
            </a:spcBef>
            <a:spcAft>
              <a:spcPct val="35000"/>
            </a:spcAft>
          </a:pPr>
          <a:r>
            <a:rPr lang="fa-IR" sz="6500" kern="1200" dirty="0" smtClean="0"/>
            <a:t>تفضیلی</a:t>
          </a:r>
          <a:endParaRPr lang="en-US" sz="6500" kern="1200" dirty="0"/>
        </a:p>
      </dsp:txBody>
      <dsp:txXfrm rot="13061001">
        <a:off x="-20998" y="197618"/>
        <a:ext cx="3668762" cy="3668762"/>
      </dsp:txXfrm>
    </dsp:sp>
    <dsp:sp modelId="{8CFB6AB3-7124-46C4-AC6B-97B96A4E8073}">
      <dsp:nvSpPr>
        <dsp:cNvPr id="0" name=""/>
        <dsp:cNvSpPr/>
      </dsp:nvSpPr>
      <dsp:spPr>
        <a:xfrm rot="8397599">
          <a:off x="3758867" y="94858"/>
          <a:ext cx="3668762" cy="3668762"/>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ctr" anchorCtr="0">
          <a:noAutofit/>
        </a:bodyPr>
        <a:lstStyle/>
        <a:p>
          <a:pPr lvl="0" algn="ctr" defTabSz="2889250">
            <a:lnSpc>
              <a:spcPct val="90000"/>
            </a:lnSpc>
            <a:spcBef>
              <a:spcPct val="0"/>
            </a:spcBef>
            <a:spcAft>
              <a:spcPct val="35000"/>
            </a:spcAft>
          </a:pPr>
          <a:r>
            <a:rPr lang="fa-IR" sz="6500" kern="1200" dirty="0" smtClean="0"/>
            <a:t>کلی</a:t>
          </a:r>
          <a:endParaRPr lang="en-US" sz="6500" kern="1200" dirty="0"/>
        </a:p>
      </dsp:txBody>
      <dsp:txXfrm rot="8397599">
        <a:off x="3758867" y="94858"/>
        <a:ext cx="3668762" cy="366876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291D0EA-6EE2-452E-AD7F-6EED00E61F38}">
      <dsp:nvSpPr>
        <dsp:cNvPr id="0" name=""/>
        <dsp:cNvSpPr/>
      </dsp:nvSpPr>
      <dsp:spPr>
        <a:xfrm>
          <a:off x="2794000" y="0"/>
          <a:ext cx="2794000" cy="1574799"/>
        </a:xfrm>
        <a:prstGeom prst="trapezoid">
          <a:avLst>
            <a:gd name="adj" fmla="val 8871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fa-IR" sz="2400" kern="1200" dirty="0" smtClean="0">
              <a:cs typeface="B Mitra" pitchFamily="2" charset="-78"/>
            </a:rPr>
            <a:t>مدیر ارشد</a:t>
          </a:r>
          <a:endParaRPr lang="en-US" sz="2400" kern="1200" dirty="0" smtClean="0">
            <a:cs typeface="B Mitra" pitchFamily="2" charset="-78"/>
          </a:endParaRPr>
        </a:p>
      </dsp:txBody>
      <dsp:txXfrm>
        <a:off x="2794000" y="0"/>
        <a:ext cx="2794000" cy="1574799"/>
      </dsp:txXfrm>
    </dsp:sp>
    <dsp:sp modelId="{5250AD86-7BDC-40C5-A788-4D0A97ABC4C3}">
      <dsp:nvSpPr>
        <dsp:cNvPr id="0" name=""/>
        <dsp:cNvSpPr/>
      </dsp:nvSpPr>
      <dsp:spPr>
        <a:xfrm>
          <a:off x="1397000" y="1574799"/>
          <a:ext cx="5588000" cy="1574799"/>
        </a:xfrm>
        <a:prstGeom prst="trapezoid">
          <a:avLst>
            <a:gd name="adj" fmla="val 8871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fa-IR" sz="3600" kern="1200" dirty="0" smtClean="0">
              <a:cs typeface="B Mitra" pitchFamily="2" charset="-78"/>
            </a:rPr>
            <a:t>مدیر میانی</a:t>
          </a:r>
          <a:endParaRPr lang="en-US" sz="3600" kern="1200" dirty="0" smtClean="0">
            <a:cs typeface="B Mitra" pitchFamily="2" charset="-78"/>
          </a:endParaRPr>
        </a:p>
      </dsp:txBody>
      <dsp:txXfrm>
        <a:off x="2374899" y="1574799"/>
        <a:ext cx="3632200" cy="1574799"/>
      </dsp:txXfrm>
    </dsp:sp>
    <dsp:sp modelId="{DCD525B5-16BD-4D97-9627-53DD7BFB4DB9}">
      <dsp:nvSpPr>
        <dsp:cNvPr id="0" name=""/>
        <dsp:cNvSpPr/>
      </dsp:nvSpPr>
      <dsp:spPr>
        <a:xfrm>
          <a:off x="0" y="3149599"/>
          <a:ext cx="8382000" cy="1574799"/>
        </a:xfrm>
        <a:prstGeom prst="trapezoid">
          <a:avLst>
            <a:gd name="adj" fmla="val 8871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lang="fa-IR" sz="4400" kern="1200" dirty="0" smtClean="0">
              <a:cs typeface="B Mitra" pitchFamily="2" charset="-78"/>
            </a:rPr>
            <a:t>مدیر عملیاتی</a:t>
          </a:r>
          <a:endParaRPr lang="en-US" sz="4400" kern="1200" dirty="0">
            <a:cs typeface="B Mitra" pitchFamily="2" charset="-78"/>
          </a:endParaRPr>
        </a:p>
      </dsp:txBody>
      <dsp:txXfrm>
        <a:off x="1466849" y="3149599"/>
        <a:ext cx="5448300" cy="1574799"/>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04800" y="76200"/>
            <a:ext cx="8534400" cy="838200"/>
          </a:xfrm>
        </p:spPr>
        <p:txBody>
          <a:bodyPr/>
          <a:lstStyle>
            <a:lvl1pPr>
              <a:defRPr>
                <a:solidFill>
                  <a:srgbClr val="CC0000"/>
                </a:solidFill>
              </a:defRPr>
            </a:lvl1pPr>
          </a:lstStyle>
          <a:p>
            <a:r>
              <a:rPr lang="en-US"/>
              <a:t>Click to edit Master title style</a:t>
            </a:r>
          </a:p>
        </p:txBody>
      </p:sp>
      <p:sp>
        <p:nvSpPr>
          <p:cNvPr id="3075" name="Rectangle 3"/>
          <p:cNvSpPr>
            <a:spLocks noGrp="1" noChangeArrowheads="1"/>
          </p:cNvSpPr>
          <p:nvPr>
            <p:ph type="subTitle" idx="1"/>
          </p:nvPr>
        </p:nvSpPr>
        <p:spPr>
          <a:xfrm>
            <a:off x="1371600" y="990600"/>
            <a:ext cx="6400800" cy="685800"/>
          </a:xfrm>
        </p:spPr>
        <p:txBody>
          <a:bodyPr/>
          <a:lstStyle>
            <a:lvl1pPr marL="0" indent="0" algn="ctr">
              <a:buFontTx/>
              <a:buNone/>
              <a:defRPr/>
            </a:lvl1pPr>
          </a:lstStyle>
          <a:p>
            <a:r>
              <a:rPr lang="en-US"/>
              <a:t>Click to edit Master subtitle style</a:t>
            </a:r>
          </a:p>
        </p:txBody>
      </p:sp>
      <p:sp>
        <p:nvSpPr>
          <p:cNvPr id="4" name="Rectangle 6"/>
          <p:cNvSpPr>
            <a:spLocks noGrp="1" noChangeArrowheads="1"/>
          </p:cNvSpPr>
          <p:nvPr>
            <p:ph type="sldNum" sz="quarter" idx="10"/>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396DAB2D-98AB-44C7-9A93-294517BFA1E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152400"/>
            <a:ext cx="2095500" cy="6400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52400"/>
            <a:ext cx="613410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6553200" y="6245225"/>
            <a:ext cx="2133600" cy="476250"/>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457200" y="6245225"/>
            <a:ext cx="2133600" cy="476250"/>
          </a:xfrm>
          <a:prstGeom prst="rect">
            <a:avLst/>
          </a:prstGeom>
          <a:ln/>
        </p:spPr>
        <p:txBody>
          <a:bodyPr/>
          <a:lstStyle>
            <a:lvl1pPr>
              <a:defRPr/>
            </a:lvl1pPr>
          </a:lstStyle>
          <a:p>
            <a:pPr>
              <a:defRPr/>
            </a:pPr>
            <a:fld id="{F276E92F-97AF-49A6-8B7F-0B70E497FF5C}" type="slidenum">
              <a:rPr lang="fa-IR"/>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828800"/>
            <a:ext cx="41148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41148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152400"/>
            <a:ext cx="8382000" cy="1219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81000" y="1828800"/>
            <a:ext cx="83820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95"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6" r:id="rId12"/>
  </p:sldLayoutIdLst>
  <p:txStyles>
    <p:titleStyle>
      <a:lvl1pPr algn="ctr" rtl="0" eaLnBrk="0" fontAlgn="base" hangingPunct="0">
        <a:spcBef>
          <a:spcPct val="0"/>
        </a:spcBef>
        <a:spcAft>
          <a:spcPct val="0"/>
        </a:spcAft>
        <a:defRPr sz="4400" b="1">
          <a:solidFill>
            <a:schemeClr val="bg1"/>
          </a:solidFill>
          <a:latin typeface="+mj-lt"/>
          <a:ea typeface="+mj-ea"/>
          <a:cs typeface="+mj-cs"/>
        </a:defRPr>
      </a:lvl1pPr>
      <a:lvl2pPr algn="ctr" rtl="0" eaLnBrk="0" fontAlgn="base" hangingPunct="0">
        <a:spcBef>
          <a:spcPct val="0"/>
        </a:spcBef>
        <a:spcAft>
          <a:spcPct val="0"/>
        </a:spcAft>
        <a:defRPr sz="4400" b="1">
          <a:solidFill>
            <a:schemeClr val="bg1"/>
          </a:solidFill>
          <a:latin typeface="Century Gothic" pitchFamily="34" charset="0"/>
          <a:cs typeface="Arial" charset="0"/>
        </a:defRPr>
      </a:lvl2pPr>
      <a:lvl3pPr algn="ctr" rtl="0" eaLnBrk="0" fontAlgn="base" hangingPunct="0">
        <a:spcBef>
          <a:spcPct val="0"/>
        </a:spcBef>
        <a:spcAft>
          <a:spcPct val="0"/>
        </a:spcAft>
        <a:defRPr sz="4400" b="1">
          <a:solidFill>
            <a:schemeClr val="bg1"/>
          </a:solidFill>
          <a:latin typeface="Century Gothic" pitchFamily="34" charset="0"/>
          <a:cs typeface="Arial" charset="0"/>
        </a:defRPr>
      </a:lvl3pPr>
      <a:lvl4pPr algn="ctr" rtl="0" eaLnBrk="0" fontAlgn="base" hangingPunct="0">
        <a:spcBef>
          <a:spcPct val="0"/>
        </a:spcBef>
        <a:spcAft>
          <a:spcPct val="0"/>
        </a:spcAft>
        <a:defRPr sz="4400" b="1">
          <a:solidFill>
            <a:schemeClr val="bg1"/>
          </a:solidFill>
          <a:latin typeface="Century Gothic" pitchFamily="34" charset="0"/>
          <a:cs typeface="Arial" charset="0"/>
        </a:defRPr>
      </a:lvl4pPr>
      <a:lvl5pPr algn="ctr" rtl="0" eaLnBrk="0" fontAlgn="base" hangingPunct="0">
        <a:spcBef>
          <a:spcPct val="0"/>
        </a:spcBef>
        <a:spcAft>
          <a:spcPct val="0"/>
        </a:spcAft>
        <a:defRPr sz="4400" b="1">
          <a:solidFill>
            <a:schemeClr val="bg1"/>
          </a:solidFill>
          <a:latin typeface="Century Gothic" pitchFamily="34" charset="0"/>
          <a:cs typeface="Arial" charset="0"/>
        </a:defRPr>
      </a:lvl5pPr>
      <a:lvl6pPr marL="457200" algn="ctr" rtl="0" fontAlgn="base">
        <a:spcBef>
          <a:spcPct val="0"/>
        </a:spcBef>
        <a:spcAft>
          <a:spcPct val="0"/>
        </a:spcAft>
        <a:defRPr sz="4400" b="1">
          <a:solidFill>
            <a:schemeClr val="bg1"/>
          </a:solidFill>
          <a:latin typeface="Century Gothic" pitchFamily="34" charset="0"/>
          <a:cs typeface="Arial" charset="0"/>
        </a:defRPr>
      </a:lvl6pPr>
      <a:lvl7pPr marL="914400" algn="ctr" rtl="0" fontAlgn="base">
        <a:spcBef>
          <a:spcPct val="0"/>
        </a:spcBef>
        <a:spcAft>
          <a:spcPct val="0"/>
        </a:spcAft>
        <a:defRPr sz="4400" b="1">
          <a:solidFill>
            <a:schemeClr val="bg1"/>
          </a:solidFill>
          <a:latin typeface="Century Gothic" pitchFamily="34" charset="0"/>
          <a:cs typeface="Arial" charset="0"/>
        </a:defRPr>
      </a:lvl7pPr>
      <a:lvl8pPr marL="1371600" algn="ctr" rtl="0" fontAlgn="base">
        <a:spcBef>
          <a:spcPct val="0"/>
        </a:spcBef>
        <a:spcAft>
          <a:spcPct val="0"/>
        </a:spcAft>
        <a:defRPr sz="4400" b="1">
          <a:solidFill>
            <a:schemeClr val="bg1"/>
          </a:solidFill>
          <a:latin typeface="Century Gothic" pitchFamily="34" charset="0"/>
          <a:cs typeface="Arial" charset="0"/>
        </a:defRPr>
      </a:lvl8pPr>
      <a:lvl9pPr marL="1828800" algn="ctr" rtl="0" fontAlgn="base">
        <a:spcBef>
          <a:spcPct val="0"/>
        </a:spcBef>
        <a:spcAft>
          <a:spcPct val="0"/>
        </a:spcAft>
        <a:defRPr sz="4400" b="1">
          <a:solidFill>
            <a:schemeClr val="bg1"/>
          </a:solidFill>
          <a:latin typeface="Century Gothic" pitchFamily="34"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13.xml"/><Relationship Id="rId1" Type="http://schemas.openxmlformats.org/officeDocument/2006/relationships/slideLayout" Target="../slideLayouts/slideLayout12.xml"/><Relationship Id="rId5" Type="http://schemas.openxmlformats.org/officeDocument/2006/relationships/slide" Target="slide17.xml"/><Relationship Id="rId4" Type="http://schemas.openxmlformats.org/officeDocument/2006/relationships/slide" Target="slide15.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modiriatebartaremaa.blogfa.com/"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6.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8.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تصویر بسم الله الرحمن الرحیم.jpg"/>
          <p:cNvPicPr>
            <a:picLocks noGrp="1" noChangeAspect="1"/>
          </p:cNvPicPr>
          <p:nvPr>
            <p:ph idx="1"/>
          </p:nvPr>
        </p:nvPicPr>
        <p:blipFill>
          <a:blip r:embed="rId2" cstate="print"/>
          <a:stretch>
            <a:fillRect/>
          </a:stretch>
        </p:blipFill>
        <p:spPr>
          <a:xfrm>
            <a:off x="0" y="-15240"/>
            <a:ext cx="9144000" cy="6873240"/>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تعاریف</a:t>
            </a:r>
            <a:endParaRPr lang="en-US" dirty="0">
              <a:cs typeface="B Nazanin" pitchFamily="2" charset="-78"/>
            </a:endParaRPr>
          </a:p>
        </p:txBody>
      </p:sp>
      <p:sp>
        <p:nvSpPr>
          <p:cNvPr id="3" name="Content Placeholder 2"/>
          <p:cNvSpPr>
            <a:spLocks noGrp="1"/>
          </p:cNvSpPr>
          <p:nvPr>
            <p:ph idx="1"/>
          </p:nvPr>
        </p:nvSpPr>
        <p:spPr/>
        <p:txBody>
          <a:bodyPr/>
          <a:lstStyle/>
          <a:p>
            <a:pPr algn="r" rtl="1">
              <a:buFont typeface="Wingdings" pitchFamily="2" charset="2"/>
              <a:buChar char="v"/>
            </a:pPr>
            <a:r>
              <a:rPr lang="fa-IR" dirty="0" smtClean="0">
                <a:cs typeface="B Nazanin" pitchFamily="2" charset="-78"/>
              </a:rPr>
              <a:t>مدیران برتر</a:t>
            </a:r>
          </a:p>
          <a:p>
            <a:pPr algn="r" rtl="1">
              <a:buFont typeface="Wingdings" pitchFamily="2" charset="2"/>
              <a:buChar char="v"/>
            </a:pPr>
            <a:r>
              <a:rPr lang="fa-IR" dirty="0" smtClean="0">
                <a:cs typeface="B Nazanin" pitchFamily="2" charset="-78"/>
              </a:rPr>
              <a:t>عملکرد</a:t>
            </a:r>
          </a:p>
          <a:p>
            <a:pPr algn="r" rtl="1">
              <a:buFont typeface="Wingdings" pitchFamily="2" charset="2"/>
              <a:buChar char="v"/>
            </a:pPr>
            <a:r>
              <a:rPr lang="fa-IR" smtClean="0">
                <a:cs typeface="B Nazanin" pitchFamily="2" charset="-78"/>
              </a:rPr>
              <a:t>عملکرد برتر</a:t>
            </a:r>
            <a:endParaRPr lang="fa-IR" dirty="0" smtClean="0">
              <a:cs typeface="B Nazanin" pitchFamily="2" charset="-78"/>
            </a:endParaRPr>
          </a:p>
        </p:txBody>
      </p:sp>
      <p:pic>
        <p:nvPicPr>
          <p:cNvPr id="5" name="Picture 6" descr="https://encrypted-tbn0.gstatic.com/images?q=tbn:ANd9GcQG5ZFQ8ayVeXYIfRtuQuI1hQ3lFNndMuV0cZ4Ve365CwIHZnyF"/>
          <p:cNvPicPr>
            <a:picLocks noChangeAspect="1" noChangeArrowheads="1"/>
          </p:cNvPicPr>
          <p:nvPr/>
        </p:nvPicPr>
        <p:blipFill>
          <a:blip r:embed="rId2" cstate="print"/>
          <a:srcRect/>
          <a:stretch>
            <a:fillRect/>
          </a:stretch>
        </p:blipFill>
        <p:spPr bwMode="auto">
          <a:xfrm>
            <a:off x="838200" y="3962400"/>
            <a:ext cx="2200275" cy="20764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28600"/>
            <a:ext cx="8686800" cy="6096000"/>
          </a:xfrm>
        </p:spPr>
        <p:txBody>
          <a:bodyPr anchor="t"/>
          <a:lstStyle/>
          <a:p>
            <a:pPr algn="r" rtl="1">
              <a:lnSpc>
                <a:spcPct val="150000"/>
              </a:lnSpc>
            </a:pPr>
            <a:r>
              <a:rPr lang="fa-IR" sz="3200" dirty="0" smtClean="0">
                <a:solidFill>
                  <a:schemeClr val="tx1"/>
                </a:solidFill>
                <a:latin typeface="B Nazanin+ Black" pitchFamily="2" charset="-78"/>
                <a:cs typeface="B Nazanin" pitchFamily="2" charset="-78"/>
              </a:rPr>
              <a:t>در سازمان مورد بررسی، انتخاب مدیران نمونه در دو مرحله صورت می گیرد:</a:t>
            </a:r>
            <a:br>
              <a:rPr lang="fa-IR" sz="3200" dirty="0" smtClean="0">
                <a:solidFill>
                  <a:schemeClr val="tx1"/>
                </a:solidFill>
                <a:latin typeface="B Nazanin+ Black" pitchFamily="2" charset="-78"/>
                <a:cs typeface="B Nazanin" pitchFamily="2" charset="-78"/>
              </a:rPr>
            </a:br>
            <a:r>
              <a:rPr lang="fa-IR" sz="3200" dirty="0" smtClean="0">
                <a:solidFill>
                  <a:schemeClr val="tx1"/>
                </a:solidFill>
                <a:latin typeface="B Nazanin+ Black" pitchFamily="2" charset="-78"/>
                <a:cs typeface="B Nazanin" pitchFamily="2" charset="-78"/>
              </a:rPr>
              <a:t>1- انتخاب کاندیداها</a:t>
            </a:r>
            <a:br>
              <a:rPr lang="fa-IR" sz="3200" dirty="0" smtClean="0">
                <a:solidFill>
                  <a:schemeClr val="tx1"/>
                </a:solidFill>
                <a:latin typeface="B Nazanin+ Black" pitchFamily="2" charset="-78"/>
                <a:cs typeface="B Nazanin" pitchFamily="2" charset="-78"/>
              </a:rPr>
            </a:br>
            <a:r>
              <a:rPr lang="fa-IR" sz="3200" dirty="0" smtClean="0">
                <a:solidFill>
                  <a:schemeClr val="tx1"/>
                </a:solidFill>
                <a:latin typeface="B Nazanin+ Black" pitchFamily="2" charset="-78"/>
                <a:cs typeface="B Nazanin" pitchFamily="2" charset="-78"/>
              </a:rPr>
              <a:t>2- انتخاب مدیران نمونه از بین کاندیداها پس از طی نمودن خود اظهاری کاندیداها و داوری</a:t>
            </a:r>
            <a:endParaRPr lang="en-US" sz="3200" dirty="0" smtClean="0">
              <a:solidFill>
                <a:schemeClr val="tx1"/>
              </a:solidFill>
              <a:latin typeface="B Nazanin+ Black" pitchFamily="2" charset="-78"/>
              <a:cs typeface="B Nazanin" pitchFamily="2" charset="-78"/>
            </a:endParaRPr>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AutoShape 15"/>
          <p:cNvSpPr>
            <a:spLocks noChangeArrowheads="1"/>
          </p:cNvSpPr>
          <p:nvPr/>
        </p:nvSpPr>
        <p:spPr bwMode="auto">
          <a:xfrm>
            <a:off x="1752600" y="2438400"/>
            <a:ext cx="5184775" cy="1368425"/>
          </a:xfrm>
          <a:prstGeom prst="flowChartAlternateProcess">
            <a:avLst/>
          </a:prstGeom>
          <a:solidFill>
            <a:schemeClr val="accent1"/>
          </a:solidFill>
          <a:ln w="9525">
            <a:solidFill>
              <a:schemeClr val="tx1"/>
            </a:solidFill>
            <a:miter lim="800000"/>
            <a:headEnd/>
            <a:tailEnd/>
          </a:ln>
        </p:spPr>
        <p:txBody>
          <a:bodyPr wrap="none" anchor="ctr"/>
          <a:lstStyle/>
          <a:p>
            <a:pPr algn="ctr"/>
            <a:r>
              <a:rPr lang="fa-IR" sz="3200" b="1" dirty="0" smtClean="0">
                <a:cs typeface="B Nazanin" pitchFamily="2" charset="-78"/>
              </a:rPr>
              <a:t>معیارهای ارزیابی</a:t>
            </a:r>
            <a:endParaRPr lang="en-US" sz="3200" b="1" dirty="0">
              <a:cs typeface="B Nazanin" pitchFamily="2" charset="-78"/>
            </a:endParaRPr>
          </a:p>
        </p:txBody>
      </p:sp>
      <p:sp>
        <p:nvSpPr>
          <p:cNvPr id="9219" name="AutoShape 16"/>
          <p:cNvSpPr>
            <a:spLocks noChangeArrowheads="1"/>
          </p:cNvSpPr>
          <p:nvPr/>
        </p:nvSpPr>
        <p:spPr bwMode="auto">
          <a:xfrm>
            <a:off x="6400800" y="3886200"/>
            <a:ext cx="485775" cy="976312"/>
          </a:xfrm>
          <a:prstGeom prst="downArrow">
            <a:avLst>
              <a:gd name="adj1" fmla="val 50000"/>
              <a:gd name="adj2" fmla="val 50245"/>
            </a:avLst>
          </a:prstGeom>
          <a:solidFill>
            <a:schemeClr val="accent1"/>
          </a:solidFill>
          <a:ln w="9525">
            <a:solidFill>
              <a:schemeClr val="tx1"/>
            </a:solidFill>
            <a:miter lim="800000"/>
            <a:headEnd/>
            <a:tailEnd/>
          </a:ln>
        </p:spPr>
        <p:txBody>
          <a:bodyPr wrap="none" anchor="ctr"/>
          <a:lstStyle/>
          <a:p>
            <a:endParaRPr lang="en-US" sz="2000"/>
          </a:p>
        </p:txBody>
      </p:sp>
      <p:sp>
        <p:nvSpPr>
          <p:cNvPr id="9220" name="AutoShape 17"/>
          <p:cNvSpPr>
            <a:spLocks noChangeArrowheads="1"/>
          </p:cNvSpPr>
          <p:nvPr/>
        </p:nvSpPr>
        <p:spPr bwMode="auto">
          <a:xfrm>
            <a:off x="6019800" y="4876800"/>
            <a:ext cx="2519363" cy="1223962"/>
          </a:xfrm>
          <a:prstGeom prst="flowChartAlternateProcess">
            <a:avLst/>
          </a:prstGeom>
          <a:solidFill>
            <a:schemeClr val="accent1"/>
          </a:solidFill>
          <a:ln w="9525">
            <a:solidFill>
              <a:schemeClr val="tx1"/>
            </a:solidFill>
            <a:miter lim="800000"/>
            <a:headEnd/>
            <a:tailEnd/>
          </a:ln>
        </p:spPr>
        <p:txBody>
          <a:bodyPr wrap="none" anchor="ctr"/>
          <a:lstStyle/>
          <a:p>
            <a:pPr algn="ctr"/>
            <a:r>
              <a:rPr lang="fa-IR" sz="1400" b="1" dirty="0" smtClean="0">
                <a:cs typeface="B Nazanin" pitchFamily="2" charset="-78"/>
              </a:rPr>
              <a:t>امتیاز اخذ شده از فرم </a:t>
            </a:r>
            <a:r>
              <a:rPr lang="fa-IR" sz="1400" b="1" dirty="0" smtClean="0">
                <a:cs typeface="B Nazanin" pitchFamily="2" charset="-78"/>
                <a:hlinkClick r:id="rId2" action="ppaction://hlinksldjump"/>
              </a:rPr>
              <a:t>مدیریت</a:t>
            </a:r>
            <a:r>
              <a:rPr lang="fa-IR" sz="1400" b="1" dirty="0" smtClean="0">
                <a:cs typeface="B Nazanin" pitchFamily="2" charset="-78"/>
              </a:rPr>
              <a:t> عملکرد</a:t>
            </a:r>
            <a:endParaRPr lang="en-US" sz="1400" b="1" dirty="0">
              <a:cs typeface="B Nazanin" pitchFamily="2" charset="-78"/>
            </a:endParaRPr>
          </a:p>
        </p:txBody>
      </p:sp>
      <p:sp>
        <p:nvSpPr>
          <p:cNvPr id="9221" name="AutoShape 18"/>
          <p:cNvSpPr>
            <a:spLocks noChangeArrowheads="1"/>
          </p:cNvSpPr>
          <p:nvPr/>
        </p:nvSpPr>
        <p:spPr bwMode="auto">
          <a:xfrm>
            <a:off x="3429000" y="4953000"/>
            <a:ext cx="2209800" cy="1152525"/>
          </a:xfrm>
          <a:prstGeom prst="flowChartAlternateProcess">
            <a:avLst/>
          </a:prstGeom>
          <a:solidFill>
            <a:schemeClr val="accent1"/>
          </a:solidFill>
          <a:ln w="9525">
            <a:solidFill>
              <a:schemeClr val="tx1"/>
            </a:solidFill>
            <a:miter lim="800000"/>
            <a:headEnd/>
            <a:tailEnd/>
          </a:ln>
        </p:spPr>
        <p:txBody>
          <a:bodyPr wrap="none" anchor="ctr"/>
          <a:lstStyle/>
          <a:p>
            <a:pPr algn="ctr"/>
            <a:r>
              <a:rPr lang="fa-IR" sz="1400" b="1" dirty="0" smtClean="0">
                <a:cs typeface="B Nazanin" pitchFamily="2" charset="-78"/>
              </a:rPr>
              <a:t>امتیاز عملکرد </a:t>
            </a:r>
            <a:r>
              <a:rPr lang="fa-IR" sz="1400" b="1" dirty="0" smtClean="0">
                <a:cs typeface="B Nazanin" pitchFamily="2" charset="-78"/>
                <a:hlinkClick r:id="rId3" action="ppaction://hlinksldjump"/>
              </a:rPr>
              <a:t>معاونت </a:t>
            </a:r>
            <a:r>
              <a:rPr lang="fa-IR" sz="1400" b="1" dirty="0" smtClean="0">
                <a:cs typeface="B Nazanin" pitchFamily="2" charset="-78"/>
              </a:rPr>
              <a:t>ها</a:t>
            </a:r>
            <a:endParaRPr lang="fa-IR" sz="1400" b="1" dirty="0">
              <a:cs typeface="B Nazanin" pitchFamily="2" charset="-78"/>
            </a:endParaRPr>
          </a:p>
        </p:txBody>
      </p:sp>
      <p:sp>
        <p:nvSpPr>
          <p:cNvPr id="9222" name="AutoShape 19"/>
          <p:cNvSpPr>
            <a:spLocks noChangeArrowheads="1"/>
          </p:cNvSpPr>
          <p:nvPr/>
        </p:nvSpPr>
        <p:spPr bwMode="auto">
          <a:xfrm>
            <a:off x="381000" y="4953000"/>
            <a:ext cx="2638425" cy="1152525"/>
          </a:xfrm>
          <a:prstGeom prst="flowChartAlternateProcess">
            <a:avLst/>
          </a:prstGeom>
          <a:solidFill>
            <a:schemeClr val="accent1"/>
          </a:solidFill>
          <a:ln w="9525">
            <a:solidFill>
              <a:schemeClr val="tx1"/>
            </a:solidFill>
            <a:miter lim="800000"/>
            <a:headEnd/>
            <a:tailEnd/>
          </a:ln>
        </p:spPr>
        <p:txBody>
          <a:bodyPr wrap="none" anchor="ctr"/>
          <a:lstStyle/>
          <a:p>
            <a:pPr algn="ctr"/>
            <a:r>
              <a:rPr lang="fa-IR" sz="1400" b="1" dirty="0" smtClean="0">
                <a:cs typeface="B Nazanin" pitchFamily="2" charset="-78"/>
              </a:rPr>
              <a:t>امتیاز پرسشنامه </a:t>
            </a:r>
            <a:r>
              <a:rPr lang="fa-IR" sz="1400" b="1" dirty="0" smtClean="0">
                <a:cs typeface="B Nazanin" pitchFamily="2" charset="-78"/>
                <a:hlinkClick r:id="rId4" action="ppaction://hlinksldjump"/>
              </a:rPr>
              <a:t>ارزیابی</a:t>
            </a:r>
            <a:r>
              <a:rPr lang="fa-IR" sz="1400" b="1" dirty="0" smtClean="0">
                <a:cs typeface="B Nazanin" pitchFamily="2" charset="-78"/>
              </a:rPr>
              <a:t> تفکر </a:t>
            </a:r>
          </a:p>
          <a:p>
            <a:pPr algn="ctr"/>
            <a:r>
              <a:rPr lang="fa-IR" sz="1400" b="1" dirty="0" smtClean="0">
                <a:cs typeface="B Nazanin" pitchFamily="2" charset="-78"/>
              </a:rPr>
              <a:t>سیستمی ، راهبردی و رویکردهای مدیریتی</a:t>
            </a:r>
            <a:endParaRPr lang="en-US" sz="1400" b="1" dirty="0">
              <a:cs typeface="B Nazanin" pitchFamily="2" charset="-78"/>
            </a:endParaRPr>
          </a:p>
        </p:txBody>
      </p:sp>
      <p:sp>
        <p:nvSpPr>
          <p:cNvPr id="9223" name="AutoShape 20"/>
          <p:cNvSpPr>
            <a:spLocks noChangeArrowheads="1"/>
          </p:cNvSpPr>
          <p:nvPr/>
        </p:nvSpPr>
        <p:spPr bwMode="auto">
          <a:xfrm>
            <a:off x="4267200" y="3962400"/>
            <a:ext cx="485775" cy="976312"/>
          </a:xfrm>
          <a:prstGeom prst="downArrow">
            <a:avLst>
              <a:gd name="adj1" fmla="val 50000"/>
              <a:gd name="adj2" fmla="val 50245"/>
            </a:avLst>
          </a:prstGeom>
          <a:solidFill>
            <a:schemeClr val="accent1"/>
          </a:solidFill>
          <a:ln w="9525">
            <a:solidFill>
              <a:schemeClr val="tx1"/>
            </a:solidFill>
            <a:miter lim="800000"/>
            <a:headEnd/>
            <a:tailEnd/>
          </a:ln>
        </p:spPr>
        <p:txBody>
          <a:bodyPr wrap="none" anchor="ctr"/>
          <a:lstStyle/>
          <a:p>
            <a:endParaRPr lang="en-US" sz="2000"/>
          </a:p>
        </p:txBody>
      </p:sp>
      <p:sp>
        <p:nvSpPr>
          <p:cNvPr id="9224" name="AutoShape 21">
            <a:hlinkClick r:id="rId5" action="ppaction://hlinksldjump"/>
          </p:cNvPr>
          <p:cNvSpPr>
            <a:spLocks noChangeArrowheads="1"/>
          </p:cNvSpPr>
          <p:nvPr/>
        </p:nvSpPr>
        <p:spPr bwMode="auto">
          <a:xfrm>
            <a:off x="1905000" y="3962400"/>
            <a:ext cx="485775" cy="976313"/>
          </a:xfrm>
          <a:prstGeom prst="downArrow">
            <a:avLst>
              <a:gd name="adj1" fmla="val 50000"/>
              <a:gd name="adj2" fmla="val 50245"/>
            </a:avLst>
          </a:prstGeom>
          <a:solidFill>
            <a:schemeClr val="accent1"/>
          </a:solidFill>
          <a:ln w="9525">
            <a:solidFill>
              <a:schemeClr val="tx1"/>
            </a:solidFill>
            <a:miter lim="800000"/>
            <a:headEnd/>
            <a:tailEnd/>
          </a:ln>
        </p:spPr>
        <p:txBody>
          <a:bodyPr wrap="none" anchor="ctr"/>
          <a:lstStyle/>
          <a:p>
            <a:endParaRPr 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diamond(in)">
                                      <p:cBhvr>
                                        <p:cTn id="7" dur="20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9219"/>
                                        </p:tgtEl>
                                        <p:attrNameLst>
                                          <p:attrName>style.visibility</p:attrName>
                                        </p:attrNameLst>
                                      </p:cBhvr>
                                      <p:to>
                                        <p:strVal val="visible"/>
                                      </p:to>
                                    </p:set>
                                    <p:animEffect transition="in" filter="diamond(in)">
                                      <p:cBhvr>
                                        <p:cTn id="12" dur="2000"/>
                                        <p:tgtEl>
                                          <p:spTgt spid="921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220"/>
                                        </p:tgtEl>
                                        <p:attrNameLst>
                                          <p:attrName>style.visibility</p:attrName>
                                        </p:attrNameLst>
                                      </p:cBhvr>
                                      <p:to>
                                        <p:strVal val="visible"/>
                                      </p:to>
                                    </p:set>
                                    <p:animEffect transition="in" filter="blinds(horizontal)">
                                      <p:cBhvr>
                                        <p:cTn id="17" dur="500"/>
                                        <p:tgtEl>
                                          <p:spTgt spid="9220"/>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9223"/>
                                        </p:tgtEl>
                                        <p:attrNameLst>
                                          <p:attrName>style.visibility</p:attrName>
                                        </p:attrNameLst>
                                      </p:cBhvr>
                                      <p:to>
                                        <p:strVal val="visible"/>
                                      </p:to>
                                    </p:set>
                                    <p:animEffect transition="in" filter="checkerboard(across)">
                                      <p:cBhvr>
                                        <p:cTn id="22" dur="500"/>
                                        <p:tgtEl>
                                          <p:spTgt spid="9223"/>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9221"/>
                                        </p:tgtEl>
                                        <p:attrNameLst>
                                          <p:attrName>style.visibility</p:attrName>
                                        </p:attrNameLst>
                                      </p:cBhvr>
                                      <p:to>
                                        <p:strVal val="visible"/>
                                      </p:to>
                                    </p:set>
                                    <p:anim calcmode="lin" valueType="num">
                                      <p:cBhvr additive="base">
                                        <p:cTn id="27" dur="500" fill="hold"/>
                                        <p:tgtEl>
                                          <p:spTgt spid="9221"/>
                                        </p:tgtEl>
                                        <p:attrNameLst>
                                          <p:attrName>ppt_x</p:attrName>
                                        </p:attrNameLst>
                                      </p:cBhvr>
                                      <p:tavLst>
                                        <p:tav tm="0">
                                          <p:val>
                                            <p:strVal val="#ppt_x"/>
                                          </p:val>
                                        </p:tav>
                                        <p:tav tm="100000">
                                          <p:val>
                                            <p:strVal val="#ppt_x"/>
                                          </p:val>
                                        </p:tav>
                                      </p:tavLst>
                                    </p:anim>
                                    <p:anim calcmode="lin" valueType="num">
                                      <p:cBhvr additive="base">
                                        <p:cTn id="28" dur="500" fill="hold"/>
                                        <p:tgtEl>
                                          <p:spTgt spid="9221"/>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 presetClass="entr" presetSubtype="10" fill="hold" grpId="0" nodeType="clickEffect">
                                  <p:stCondLst>
                                    <p:cond delay="0"/>
                                  </p:stCondLst>
                                  <p:childTnLst>
                                    <p:set>
                                      <p:cBhvr>
                                        <p:cTn id="32" dur="1" fill="hold">
                                          <p:stCondLst>
                                            <p:cond delay="0"/>
                                          </p:stCondLst>
                                        </p:cTn>
                                        <p:tgtEl>
                                          <p:spTgt spid="9224"/>
                                        </p:tgtEl>
                                        <p:attrNameLst>
                                          <p:attrName>style.visibility</p:attrName>
                                        </p:attrNameLst>
                                      </p:cBhvr>
                                      <p:to>
                                        <p:strVal val="visible"/>
                                      </p:to>
                                    </p:set>
                                    <p:animEffect transition="in" filter="checkerboard(across)">
                                      <p:cBhvr>
                                        <p:cTn id="33" dur="500"/>
                                        <p:tgtEl>
                                          <p:spTgt spid="9224"/>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9222"/>
                                        </p:tgtEl>
                                        <p:attrNameLst>
                                          <p:attrName>style.visibility</p:attrName>
                                        </p:attrNameLst>
                                      </p:cBhvr>
                                      <p:to>
                                        <p:strVal val="visible"/>
                                      </p:to>
                                    </p:set>
                                    <p:animEffect transition="in" filter="box(in)">
                                      <p:cBhvr>
                                        <p:cTn id="38" dur="50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9219" grpId="0" animBg="1"/>
      <p:bldP spid="9220" grpId="0" animBg="1"/>
      <p:bldP spid="9221" grpId="0" animBg="1"/>
      <p:bldP spid="9222" grpId="0" animBg="1"/>
      <p:bldP spid="9223" grpId="0" animBg="1"/>
      <p:bldP spid="92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endParaRPr lang="en-US" smtClean="0"/>
          </a:p>
        </p:txBody>
      </p:sp>
      <p:sp>
        <p:nvSpPr>
          <p:cNvPr id="5123" name="Content Placeholder 2"/>
          <p:cNvSpPr>
            <a:spLocks noGrp="1"/>
          </p:cNvSpPr>
          <p:nvPr>
            <p:ph idx="1"/>
          </p:nvPr>
        </p:nvSpPr>
        <p:spPr/>
        <p:txBody>
          <a:bodyPr/>
          <a:lstStyle/>
          <a:p>
            <a:endParaRPr lang="en-US" smtClean="0"/>
          </a:p>
        </p:txBody>
      </p:sp>
      <p:pic>
        <p:nvPicPr>
          <p:cNvPr id="5" name="Content Placeholder 5" descr="Untitled333.jpg">
            <a:hlinkClick r:id="rId2" action="ppaction://hlinksldjump"/>
          </p:cNvPr>
          <p:cNvPicPr>
            <a:picLocks noChangeAspect="1"/>
          </p:cNvPicPr>
          <p:nvPr/>
        </p:nvPicPr>
        <p:blipFill>
          <a:blip r:embed="rId3" cstate="print"/>
          <a:stretch>
            <a:fillRect/>
          </a:stretch>
        </p:blipFill>
        <p:spPr bwMode="auto">
          <a:xfrm>
            <a:off x="0" y="0"/>
            <a:ext cx="914399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جدول برنامه کاری مدیریت مهندسی صنایع</a:t>
            </a:r>
            <a:endParaRPr lang="en-US" dirty="0">
              <a:cs typeface="B Nazanin" pitchFamily="2" charset="-78"/>
            </a:endParaRPr>
          </a:p>
        </p:txBody>
      </p:sp>
      <p:graphicFrame>
        <p:nvGraphicFramePr>
          <p:cNvPr id="4" name="Content Placeholder 3"/>
          <p:cNvGraphicFramePr>
            <a:graphicFrameLocks noGrp="1"/>
          </p:cNvGraphicFramePr>
          <p:nvPr>
            <p:ph idx="1"/>
          </p:nvPr>
        </p:nvGraphicFramePr>
        <p:xfrm>
          <a:off x="3" y="1653006"/>
          <a:ext cx="9143999" cy="5821682"/>
        </p:xfrm>
        <a:graphic>
          <a:graphicData uri="http://schemas.openxmlformats.org/drawingml/2006/table">
            <a:tbl>
              <a:tblPr firstRow="1" bandRow="1">
                <a:tableStyleId>{5C22544A-7EE6-4342-B048-85BDC9FD1C3A}</a:tableStyleId>
              </a:tblPr>
              <a:tblGrid>
                <a:gridCol w="520391"/>
                <a:gridCol w="520391"/>
                <a:gridCol w="520390"/>
                <a:gridCol w="817756"/>
                <a:gridCol w="520390"/>
                <a:gridCol w="446048"/>
                <a:gridCol w="446048"/>
                <a:gridCol w="520390"/>
                <a:gridCol w="2973659"/>
                <a:gridCol w="966439"/>
                <a:gridCol w="892097"/>
              </a:tblGrid>
              <a:tr h="252854">
                <a:tc>
                  <a:txBody>
                    <a:bodyPr/>
                    <a:lstStyle/>
                    <a:p>
                      <a:pPr algn="ctr" rtl="1" fontAlgn="ctr"/>
                      <a:endParaRPr lang="fa-IR" sz="1100" b="1" i="0" u="none" strike="noStrike" dirty="0">
                        <a:solidFill>
                          <a:srgbClr val="000000"/>
                        </a:solidFill>
                        <a:latin typeface="B Nazanin"/>
                        <a:cs typeface="B Nazanin" pitchFamily="2" charset="-78"/>
                      </a:endParaRPr>
                    </a:p>
                  </a:txBody>
                  <a:tcPr marL="9525" marR="9525" marT="9525" marB="0" anchor="ctr"/>
                </a:tc>
                <a:tc gridSpan="10">
                  <a:txBody>
                    <a:bodyPr/>
                    <a:lstStyle/>
                    <a:p>
                      <a:pPr algn="ctr" rtl="1" fontAlgn="ctr"/>
                      <a:r>
                        <a:rPr lang="fa-IR" sz="1100" b="1" i="0" u="none" strike="noStrike" dirty="0">
                          <a:solidFill>
                            <a:srgbClr val="000000"/>
                          </a:solidFill>
                          <a:latin typeface="B Nazanin"/>
                          <a:cs typeface="B Nazanin" pitchFamily="2" charset="-78"/>
                        </a:rPr>
                        <a:t>جدول برنامه کاری مدیریت مهندسی صنایع ( آبان ماه 93)</a:t>
                      </a:r>
                    </a:p>
                  </a:txBody>
                  <a:tcPr marL="9525" marR="9525" marT="9525"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87969">
                <a:tc>
                  <a:txBody>
                    <a:bodyPr/>
                    <a:lstStyle/>
                    <a:p>
                      <a:pPr algn="ctr" rtl="1" fontAlgn="ctr"/>
                      <a:r>
                        <a:rPr lang="fa-IR" sz="1100" b="1" i="0" u="none" strike="noStrike" dirty="0">
                          <a:solidFill>
                            <a:srgbClr val="000000"/>
                          </a:solidFill>
                          <a:latin typeface="B Nazanin"/>
                          <a:cs typeface="B Nazanin" pitchFamily="2" charset="-78"/>
                        </a:rPr>
                        <a:t>ملاحظات</a:t>
                      </a:r>
                    </a:p>
                  </a:txBody>
                  <a:tcPr marL="9525" marR="9525" marT="9525" marB="0" anchor="ctr"/>
                </a:tc>
                <a:tc>
                  <a:txBody>
                    <a:bodyPr/>
                    <a:lstStyle/>
                    <a:p>
                      <a:pPr algn="ctr" rtl="1" fontAlgn="ctr"/>
                      <a:r>
                        <a:rPr lang="fa-IR" sz="1100" b="1" i="0" u="none" strike="noStrike" dirty="0">
                          <a:solidFill>
                            <a:srgbClr val="000000"/>
                          </a:solidFill>
                          <a:latin typeface="B Nazanin"/>
                          <a:cs typeface="B Nazanin" pitchFamily="2" charset="-78"/>
                        </a:rPr>
                        <a:t>علت کسر</a:t>
                      </a:r>
                    </a:p>
                  </a:txBody>
                  <a:tcPr marL="9525" marR="9525" marT="9525" marB="0" anchor="ctr"/>
                </a:tc>
                <a:tc>
                  <a:txBody>
                    <a:bodyPr/>
                    <a:lstStyle/>
                    <a:p>
                      <a:pPr algn="ctr" rtl="1" fontAlgn="ctr"/>
                      <a:r>
                        <a:rPr lang="fa-IR" sz="1000" b="1" i="0" u="none" strike="noStrike" dirty="0">
                          <a:solidFill>
                            <a:srgbClr val="000000"/>
                          </a:solidFill>
                          <a:latin typeface="B Nazanin"/>
                          <a:cs typeface="B Nazanin" pitchFamily="2" charset="-78"/>
                        </a:rPr>
                        <a:t>نفر ساعت</a:t>
                      </a:r>
                    </a:p>
                  </a:txBody>
                  <a:tcPr marL="9525" marR="9525" marT="9525" marB="0" anchor="ctr"/>
                </a:tc>
                <a:tc>
                  <a:txBody>
                    <a:bodyPr/>
                    <a:lstStyle/>
                    <a:p>
                      <a:pPr algn="ctr" rtl="1" fontAlgn="ctr"/>
                      <a:r>
                        <a:rPr lang="fa-IR" sz="1000" b="1" i="0" u="none" strike="noStrike" dirty="0">
                          <a:solidFill>
                            <a:srgbClr val="000000"/>
                          </a:solidFill>
                          <a:latin typeface="B Nazanin"/>
                          <a:cs typeface="B Nazanin" pitchFamily="2" charset="-78"/>
                        </a:rPr>
                        <a:t>نفر ساعت برنامه</a:t>
                      </a:r>
                    </a:p>
                  </a:txBody>
                  <a:tcPr marL="9525" marR="9525" marT="9525" marB="0" anchor="ctr"/>
                </a:tc>
                <a:tc>
                  <a:txBody>
                    <a:bodyPr/>
                    <a:lstStyle/>
                    <a:p>
                      <a:pPr algn="ctr" rtl="1" fontAlgn="ctr"/>
                      <a:r>
                        <a:rPr lang="fa-IR" sz="1100" b="1" i="0" u="none" strike="noStrike" dirty="0">
                          <a:solidFill>
                            <a:srgbClr val="000000"/>
                          </a:solidFill>
                          <a:latin typeface="B Nazanin"/>
                          <a:cs typeface="B Nazanin" pitchFamily="2" charset="-78"/>
                        </a:rPr>
                        <a:t>درصد</a:t>
                      </a:r>
                    </a:p>
                  </a:txBody>
                  <a:tcPr marL="9525" marR="9525" marT="9525" marB="0" anchor="ctr"/>
                </a:tc>
                <a:tc>
                  <a:txBody>
                    <a:bodyPr/>
                    <a:lstStyle/>
                    <a:p>
                      <a:pPr algn="ctr" rtl="1" fontAlgn="ctr"/>
                      <a:r>
                        <a:rPr lang="fa-IR" sz="1100" b="1" i="0" u="none" strike="noStrike" dirty="0">
                          <a:solidFill>
                            <a:srgbClr val="000000"/>
                          </a:solidFill>
                          <a:latin typeface="B Nazanin"/>
                          <a:cs typeface="B Nazanin" pitchFamily="2" charset="-78"/>
                        </a:rPr>
                        <a:t>درصد</a:t>
                      </a:r>
                    </a:p>
                  </a:txBody>
                  <a:tcPr marL="9525" marR="9525" marT="9525" marB="0" anchor="ctr"/>
                </a:tc>
                <a:tc>
                  <a:txBody>
                    <a:bodyPr/>
                    <a:lstStyle/>
                    <a:p>
                      <a:pPr algn="ctr" rtl="1" fontAlgn="ctr"/>
                      <a:r>
                        <a:rPr lang="fa-IR" sz="1100" b="1" i="0" u="none" strike="noStrike" dirty="0">
                          <a:solidFill>
                            <a:srgbClr val="000000"/>
                          </a:solidFill>
                          <a:latin typeface="B Nazanin"/>
                          <a:cs typeface="B Nazanin" pitchFamily="2" charset="-78"/>
                        </a:rPr>
                        <a:t>درصد</a:t>
                      </a:r>
                    </a:p>
                  </a:txBody>
                  <a:tcPr marL="9525" marR="9525" marT="9525" marB="0" anchor="ctr"/>
                </a:tc>
                <a:tc>
                  <a:txBody>
                    <a:bodyPr/>
                    <a:lstStyle/>
                    <a:p>
                      <a:pPr algn="ctr" rtl="1" fontAlgn="ctr"/>
                      <a:r>
                        <a:rPr lang="fa-IR" sz="1100" b="1" i="0" u="none" strike="noStrike" dirty="0">
                          <a:solidFill>
                            <a:srgbClr val="000000"/>
                          </a:solidFill>
                          <a:latin typeface="B Nazanin"/>
                          <a:cs typeface="B Nazanin" pitchFamily="2" charset="-78"/>
                        </a:rPr>
                        <a:t>اولویت</a:t>
                      </a:r>
                    </a:p>
                  </a:txBody>
                  <a:tcPr marL="9525" marR="9525" marT="9525" marB="0" anchor="ctr"/>
                </a:tc>
                <a:tc>
                  <a:txBody>
                    <a:bodyPr/>
                    <a:lstStyle/>
                    <a:p>
                      <a:pPr algn="ctr" rtl="1" fontAlgn="ctr"/>
                      <a:r>
                        <a:rPr lang="fa-IR" sz="1100" b="1" i="0" u="none" strike="noStrike" dirty="0">
                          <a:solidFill>
                            <a:srgbClr val="000000"/>
                          </a:solidFill>
                          <a:latin typeface="B Nazanin"/>
                          <a:cs typeface="B Nazanin" pitchFamily="2" charset="-78"/>
                        </a:rPr>
                        <a:t>نام فعالیت</a:t>
                      </a:r>
                    </a:p>
                  </a:txBody>
                  <a:tcPr marL="9525" marR="9525" marT="9525" marB="0" anchor="ctr"/>
                </a:tc>
                <a:tc>
                  <a:txBody>
                    <a:bodyPr/>
                    <a:lstStyle/>
                    <a:p>
                      <a:pPr algn="ctr" rtl="1" fontAlgn="ctr"/>
                      <a:r>
                        <a:rPr lang="fa-IR" sz="1100" b="1" i="0" u="none" strike="noStrike" dirty="0">
                          <a:solidFill>
                            <a:srgbClr val="000000"/>
                          </a:solidFill>
                          <a:latin typeface="B Nazanin"/>
                          <a:cs typeface="B Nazanin" pitchFamily="2" charset="-78"/>
                        </a:rPr>
                        <a:t>متولی انجام</a:t>
                      </a:r>
                    </a:p>
                  </a:txBody>
                  <a:tcPr marL="9525" marR="9525" marT="9525" marB="0" anchor="ctr"/>
                </a:tc>
                <a:tc>
                  <a:txBody>
                    <a:bodyPr/>
                    <a:lstStyle/>
                    <a:p>
                      <a:pPr algn="ctr" rtl="1" fontAlgn="ctr"/>
                      <a:r>
                        <a:rPr lang="fa-IR" sz="1000" b="1" i="0" u="none" strike="noStrike" dirty="0">
                          <a:solidFill>
                            <a:srgbClr val="000000"/>
                          </a:solidFill>
                          <a:latin typeface="B Nazanin"/>
                          <a:cs typeface="B Nazanin" pitchFamily="2" charset="-78"/>
                        </a:rPr>
                        <a:t>واحد تعریف کننده</a:t>
                      </a:r>
                    </a:p>
                  </a:txBody>
                  <a:tcPr marL="9525" marR="9525" marT="9525" marB="0" anchor="ctr"/>
                </a:tc>
              </a:tr>
              <a:tr h="985636">
                <a:tc>
                  <a:txBody>
                    <a:bodyPr/>
                    <a:lstStyle/>
                    <a:p>
                      <a:pPr algn="ctr" rtl="1" fontAlgn="ctr"/>
                      <a:r>
                        <a:rPr lang="fa-IR" sz="1400" b="0" i="0" u="none" strike="noStrike">
                          <a:solidFill>
                            <a:srgbClr val="000000"/>
                          </a:solidFill>
                          <a:latin typeface="B Nazanin"/>
                          <a:cs typeface="B Nazanin" pitchFamily="2" charset="-78"/>
                        </a:rPr>
                        <a:t>شرکت در جلسات تعیین شده و اجرای مصوبات مربوطه</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10</a:t>
                      </a:r>
                    </a:p>
                  </a:txBody>
                  <a:tcPr marL="9525" marR="9525" marT="9525" marB="0" anchor="ctr"/>
                </a:tc>
                <a:tc>
                  <a:txBody>
                    <a:bodyPr/>
                    <a:lstStyle/>
                    <a:p>
                      <a:pPr algn="ctr" rtl="0" fontAlgn="ctr"/>
                      <a:r>
                        <a:rPr lang="en-US" sz="1400" b="0" i="0" u="none" strike="noStrike" dirty="0">
                          <a:solidFill>
                            <a:srgbClr val="000000"/>
                          </a:solidFill>
                          <a:latin typeface="B Nazanin"/>
                          <a:cs typeface="B Nazanin" pitchFamily="2" charset="-78"/>
                        </a:rPr>
                        <a:t>100%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100%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a:t>
                      </a:r>
                    </a:p>
                  </a:txBody>
                  <a:tcPr marL="9525" marR="9525" marT="9525" marB="0" anchor="ctr"/>
                </a:tc>
                <a:tc>
                  <a:txBody>
                    <a:bodyPr/>
                    <a:lstStyle/>
                    <a:p>
                      <a:pPr algn="ctr" rtl="1" fontAlgn="ctr"/>
                      <a:r>
                        <a:rPr lang="fa-IR" sz="1400" b="0" i="0" u="none" strike="noStrike">
                          <a:solidFill>
                            <a:srgbClr val="000000"/>
                          </a:solidFill>
                          <a:latin typeface="B Nazanin"/>
                          <a:cs typeface="B Nazanin" pitchFamily="2" charset="-78"/>
                        </a:rPr>
                        <a:t>انجام مصوبات سیستم پشتیبان گیری و نسخ پشتیبان</a:t>
                      </a:r>
                    </a:p>
                  </a:txBody>
                  <a:tcPr marL="9525" marR="9525" marT="9525" marB="0" anchor="ctr"/>
                </a:tc>
                <a:tc>
                  <a:txBody>
                    <a:bodyPr/>
                    <a:lstStyle/>
                    <a:p>
                      <a:pPr algn="ctr" rtl="1" fontAlgn="ctr"/>
                      <a:r>
                        <a:rPr lang="fa-IR" sz="1400" b="0" i="0" u="none" strike="noStrike">
                          <a:solidFill>
                            <a:srgbClr val="000000"/>
                          </a:solidFill>
                          <a:latin typeface="B Nazanin"/>
                          <a:cs typeface="B Nazanin" pitchFamily="2" charset="-78"/>
                        </a:rPr>
                        <a:t>مدیریت فناوری اطلاعات</a:t>
                      </a:r>
                    </a:p>
                  </a:txBody>
                  <a:tcPr marL="9525" marR="9525" marT="9525" marB="0" anchor="ctr"/>
                </a:tc>
                <a:tc>
                  <a:txBody>
                    <a:bodyPr/>
                    <a:lstStyle/>
                    <a:p>
                      <a:pPr algn="ctr" rtl="1" fontAlgn="ctr"/>
                      <a:r>
                        <a:rPr lang="fa-IR" sz="1400" b="0" i="0" u="none" strike="noStrike" dirty="0">
                          <a:solidFill>
                            <a:srgbClr val="000000"/>
                          </a:solidFill>
                          <a:latin typeface="B Nazanin"/>
                          <a:cs typeface="B Nazanin" pitchFamily="2" charset="-78"/>
                        </a:rPr>
                        <a:t>مدیریت مهندسی صنایع</a:t>
                      </a:r>
                    </a:p>
                  </a:txBody>
                  <a:tcPr marL="9525" marR="9525" marT="9525" marB="0" anchor="ctr"/>
                </a:tc>
              </a:tr>
              <a:tr h="423472">
                <a:tc>
                  <a:txBody>
                    <a:bodyPr/>
                    <a:lstStyle/>
                    <a:p>
                      <a:pPr algn="ctr" rtl="1" fontAlgn="ctr"/>
                      <a:r>
                        <a:rPr lang="fa-IR" sz="1400" b="0" i="0" u="none" strike="noStrike" dirty="0">
                          <a:solidFill>
                            <a:srgbClr val="000000"/>
                          </a:solidFill>
                          <a:latin typeface="B Nazanin"/>
                          <a:cs typeface="B Nazanin" pitchFamily="2" charset="-78"/>
                        </a:rPr>
                        <a:t>عدم </a:t>
                      </a:r>
                      <a:r>
                        <a:rPr lang="fa-IR" sz="1400" b="0" i="0" u="none" strike="noStrike" dirty="0">
                          <a:solidFill>
                            <a:srgbClr val="000000"/>
                          </a:solidFill>
                          <a:latin typeface="B Nazanin"/>
                          <a:cs typeface="B Nazanin" pitchFamily="2" charset="-78"/>
                          <a:hlinkClick r:id="rId2" action="ppaction://hlinksldjump"/>
                        </a:rPr>
                        <a:t>همکاری</a:t>
                      </a:r>
                      <a:endParaRPr lang="fa-IR" sz="1400" b="0" i="0" u="none" strike="noStrike" dirty="0">
                        <a:solidFill>
                          <a:srgbClr val="000000"/>
                        </a:solidFill>
                        <a:latin typeface="B Nazanin"/>
                        <a:cs typeface="B Nazanin" pitchFamily="2" charset="-78"/>
                      </a:endParaRP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 </a:t>
                      </a:r>
                    </a:p>
                  </a:txBody>
                  <a:tcPr marL="9525" marR="9525" marT="9525" marB="0" anchor="ctr"/>
                </a:tc>
                <a:tc>
                  <a:txBody>
                    <a:bodyPr/>
                    <a:lstStyle/>
                    <a:p>
                      <a:pPr algn="ctr" rtl="0" fontAlgn="ctr"/>
                      <a:endParaRPr lang="en-US" sz="1400" b="0" i="0" u="none" strike="noStrike" dirty="0">
                        <a:solidFill>
                          <a:srgbClr val="000000"/>
                        </a:solidFill>
                        <a:latin typeface="B Nazanin"/>
                        <a:cs typeface="B Nazanin" pitchFamily="2" charset="-78"/>
                      </a:endParaRPr>
                    </a:p>
                  </a:txBody>
                  <a:tcPr marL="9525" marR="9525" marT="9525" marB="0" anchor="ctr">
                    <a:solidFill>
                      <a:srgbClr val="FF0000"/>
                    </a:solidFill>
                  </a:tcPr>
                </a:tc>
                <a:tc>
                  <a:txBody>
                    <a:bodyPr/>
                    <a:lstStyle/>
                    <a:p>
                      <a:pPr algn="ctr" rtl="0" fontAlgn="ctr"/>
                      <a:r>
                        <a:rPr lang="en-US" sz="1400" b="0" i="0" u="none" strike="noStrike">
                          <a:solidFill>
                            <a:srgbClr val="000000"/>
                          </a:solidFill>
                          <a:latin typeface="B Nazanin"/>
                          <a:cs typeface="B Nazanin" pitchFamily="2" charset="-78"/>
                        </a:rPr>
                        <a:t>20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100%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a:t>
                      </a:r>
                    </a:p>
                  </a:txBody>
                  <a:tcPr marL="9525" marR="9525" marT="9525" marB="0" anchor="ctr"/>
                </a:tc>
                <a:tc>
                  <a:txBody>
                    <a:bodyPr/>
                    <a:lstStyle/>
                    <a:p>
                      <a:pPr algn="ctr" rtl="1" fontAlgn="ctr"/>
                      <a:r>
                        <a:rPr lang="fa-IR" sz="1400" b="0" i="0" u="none" strike="noStrike" dirty="0">
                          <a:solidFill>
                            <a:srgbClr val="000000"/>
                          </a:solidFill>
                          <a:latin typeface="B Nazanin"/>
                          <a:cs typeface="B Nazanin" pitchFamily="2" charset="-78"/>
                        </a:rPr>
                        <a:t>تعامل و همکاری در اجرای امور محوله در حوزه پروژه های بهبود طرح ریزی ساختار </a:t>
                      </a:r>
                      <a:r>
                        <a:rPr lang="en-US" sz="1400" b="0" i="0" u="none" strike="noStrike" dirty="0">
                          <a:solidFill>
                            <a:srgbClr val="000000"/>
                          </a:solidFill>
                          <a:latin typeface="B Nazanin"/>
                          <a:cs typeface="B Nazanin" pitchFamily="2" charset="-78"/>
                        </a:rPr>
                        <a:t>PMO</a:t>
                      </a:r>
                    </a:p>
                  </a:txBody>
                  <a:tcPr marL="9525" marR="9525" marT="9525" marB="0" anchor="ctr"/>
                </a:tc>
                <a:tc>
                  <a:txBody>
                    <a:bodyPr/>
                    <a:lstStyle/>
                    <a:p>
                      <a:pPr algn="ctr" rtl="1" fontAlgn="ctr"/>
                      <a:r>
                        <a:rPr lang="fa-IR" sz="1400" b="0" i="0" u="none" strike="noStrike">
                          <a:solidFill>
                            <a:srgbClr val="000000"/>
                          </a:solidFill>
                          <a:latin typeface="B Nazanin"/>
                          <a:cs typeface="B Nazanin" pitchFamily="2" charset="-78"/>
                        </a:rPr>
                        <a:t>مدیریت کنترل پروژه</a:t>
                      </a:r>
                    </a:p>
                  </a:txBody>
                  <a:tcPr marL="9525" marR="9525" marT="9525" marB="0" anchor="ctr"/>
                </a:tc>
                <a:tc>
                  <a:txBody>
                    <a:bodyPr/>
                    <a:lstStyle/>
                    <a:p>
                      <a:pPr algn="ctr" rtl="1" fontAlgn="ctr"/>
                      <a:r>
                        <a:rPr lang="fa-IR" sz="1400" b="0" i="0" u="none" strike="noStrike" dirty="0">
                          <a:solidFill>
                            <a:srgbClr val="000000"/>
                          </a:solidFill>
                          <a:latin typeface="B Nazanin"/>
                          <a:cs typeface="B Nazanin" pitchFamily="2" charset="-78"/>
                        </a:rPr>
                        <a:t>مدیریت مهندسی صنایع</a:t>
                      </a:r>
                    </a:p>
                  </a:txBody>
                  <a:tcPr marL="9525" marR="9525" marT="9525" marB="0" anchor="ctr"/>
                </a:tc>
              </a:tr>
              <a:tr h="478705">
                <a:tc>
                  <a:txBody>
                    <a:bodyPr/>
                    <a:lstStyle/>
                    <a:p>
                      <a:pPr algn="ctr" rtl="0" fontAlgn="ctr"/>
                      <a:r>
                        <a:rPr lang="en-US" sz="1400" b="0" i="0" u="none" strike="noStrike">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dirty="0">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35</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35</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100%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100%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a:t>
                      </a:r>
                    </a:p>
                  </a:txBody>
                  <a:tcPr marL="9525" marR="9525" marT="9525" marB="0" anchor="ctr"/>
                </a:tc>
                <a:tc>
                  <a:txBody>
                    <a:bodyPr/>
                    <a:lstStyle/>
                    <a:p>
                      <a:pPr algn="ctr" rtl="1" fontAlgn="ctr"/>
                      <a:r>
                        <a:rPr lang="fa-IR" sz="1400" b="0" i="0" u="none" strike="noStrike" dirty="0">
                          <a:solidFill>
                            <a:srgbClr val="000000"/>
                          </a:solidFill>
                          <a:latin typeface="B Nazanin"/>
                          <a:cs typeface="B Nazanin" pitchFamily="2" charset="-78"/>
                        </a:rPr>
                        <a:t>انجام امور مربوط به آراستگی</a:t>
                      </a:r>
                    </a:p>
                  </a:txBody>
                  <a:tcPr marL="9525" marR="9525" marT="9525" marB="0" anchor="ctr"/>
                </a:tc>
                <a:tc>
                  <a:txBody>
                    <a:bodyPr/>
                    <a:lstStyle/>
                    <a:p>
                      <a:pPr algn="ctr" rtl="1" fontAlgn="ctr"/>
                      <a:r>
                        <a:rPr lang="fa-IR" sz="1400" b="0" i="0" u="none" strike="noStrike">
                          <a:solidFill>
                            <a:srgbClr val="000000"/>
                          </a:solidFill>
                          <a:latin typeface="B Nazanin"/>
                          <a:cs typeface="B Nazanin" pitchFamily="2" charset="-78"/>
                        </a:rPr>
                        <a:t>مدیریت مهندسی صنایع</a:t>
                      </a:r>
                    </a:p>
                  </a:txBody>
                  <a:tcPr marL="9525" marR="9525" marT="9525" marB="0" anchor="ctr"/>
                </a:tc>
                <a:tc>
                  <a:txBody>
                    <a:bodyPr/>
                    <a:lstStyle/>
                    <a:p>
                      <a:pPr algn="ctr" rtl="1" fontAlgn="ctr"/>
                      <a:r>
                        <a:rPr lang="fa-IR" sz="1400" b="0" i="0" u="none" strike="noStrike" dirty="0">
                          <a:solidFill>
                            <a:srgbClr val="000000"/>
                          </a:solidFill>
                          <a:latin typeface="B Nazanin"/>
                          <a:cs typeface="B Nazanin" pitchFamily="2" charset="-78"/>
                        </a:rPr>
                        <a:t>مدیریت مهندسی صنایع</a:t>
                      </a:r>
                    </a:p>
                  </a:txBody>
                  <a:tcPr marL="9525" marR="9525" marT="9525" marB="0" anchor="ctr"/>
                </a:tc>
              </a:tr>
              <a:tr h="423472">
                <a:tc>
                  <a:txBody>
                    <a:bodyPr/>
                    <a:lstStyle/>
                    <a:p>
                      <a:pPr algn="ctr" rtl="0" fontAlgn="ctr"/>
                      <a:r>
                        <a:rPr lang="en-US" sz="1400" b="0" i="0" u="none" strike="noStrike">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10</a:t>
                      </a:r>
                    </a:p>
                  </a:txBody>
                  <a:tcPr marL="9525" marR="9525" marT="9525" marB="0" anchor="ctr"/>
                </a:tc>
                <a:tc>
                  <a:txBody>
                    <a:bodyPr/>
                    <a:lstStyle/>
                    <a:p>
                      <a:pPr algn="ctr" rtl="0" fontAlgn="ctr"/>
                      <a:r>
                        <a:rPr lang="en-US" sz="1400" b="0" i="0" u="none" strike="noStrike" dirty="0">
                          <a:solidFill>
                            <a:srgbClr val="000000"/>
                          </a:solidFill>
                          <a:latin typeface="B Nazanin"/>
                          <a:cs typeface="B Nazanin" pitchFamily="2" charset="-78"/>
                        </a:rPr>
                        <a:t>100%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100%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a:t>
                      </a:r>
                    </a:p>
                  </a:txBody>
                  <a:tcPr marL="9525" marR="9525" marT="9525" marB="0" anchor="ctr"/>
                </a:tc>
                <a:tc>
                  <a:txBody>
                    <a:bodyPr/>
                    <a:lstStyle/>
                    <a:p>
                      <a:pPr algn="ctr" rtl="1" fontAlgn="ctr"/>
                      <a:r>
                        <a:rPr lang="fa-IR" sz="1400" b="0" i="0" u="none" strike="noStrike">
                          <a:solidFill>
                            <a:srgbClr val="000000"/>
                          </a:solidFill>
                          <a:latin typeface="B Nazanin"/>
                          <a:cs typeface="B Nazanin" pitchFamily="2" charset="-78"/>
                        </a:rPr>
                        <a:t>بررسی و تایید گانت و منشور پروژه های بهبود پیشنهادی</a:t>
                      </a:r>
                    </a:p>
                  </a:txBody>
                  <a:tcPr marL="9525" marR="9525" marT="9525" marB="0" anchor="ctr"/>
                </a:tc>
                <a:tc>
                  <a:txBody>
                    <a:bodyPr/>
                    <a:lstStyle/>
                    <a:p>
                      <a:pPr algn="ctr" rtl="1" fontAlgn="ctr"/>
                      <a:r>
                        <a:rPr lang="fa-IR" sz="1400" b="0" i="0" u="none" strike="noStrike">
                          <a:solidFill>
                            <a:srgbClr val="000000"/>
                          </a:solidFill>
                          <a:latin typeface="B Nazanin"/>
                          <a:cs typeface="B Nazanin" pitchFamily="2" charset="-78"/>
                        </a:rPr>
                        <a:t>مدیریت مهندسی صنایع</a:t>
                      </a:r>
                    </a:p>
                  </a:txBody>
                  <a:tcPr marL="9525" marR="9525" marT="9525" marB="0" anchor="ctr"/>
                </a:tc>
                <a:tc>
                  <a:txBody>
                    <a:bodyPr/>
                    <a:lstStyle/>
                    <a:p>
                      <a:pPr algn="ctr" rtl="1" fontAlgn="ctr"/>
                      <a:r>
                        <a:rPr lang="fa-IR" sz="1400" b="0" i="0" u="none" strike="noStrike" dirty="0">
                          <a:solidFill>
                            <a:srgbClr val="000000"/>
                          </a:solidFill>
                          <a:latin typeface="B Nazanin"/>
                          <a:cs typeface="B Nazanin" pitchFamily="2" charset="-78"/>
                        </a:rPr>
                        <a:t>مدیریت مهندسی صنایع</a:t>
                      </a:r>
                    </a:p>
                  </a:txBody>
                  <a:tcPr marL="9525" marR="9525" marT="9525" marB="0" anchor="ctr"/>
                </a:tc>
              </a:tr>
              <a:tr h="423472">
                <a:tc>
                  <a:txBody>
                    <a:bodyPr/>
                    <a:lstStyle/>
                    <a:p>
                      <a:pPr algn="ctr" rtl="0" fontAlgn="ctr"/>
                      <a:r>
                        <a:rPr lang="en-US" sz="1400" b="0" i="0" u="none" strike="noStrike">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25</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25</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100%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100%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a:t>
                      </a:r>
                    </a:p>
                  </a:txBody>
                  <a:tcPr marL="9525" marR="9525" marT="9525" marB="0" anchor="ctr"/>
                </a:tc>
                <a:tc>
                  <a:txBody>
                    <a:bodyPr/>
                    <a:lstStyle/>
                    <a:p>
                      <a:pPr algn="ctr" rtl="1" fontAlgn="ctr"/>
                      <a:r>
                        <a:rPr lang="fa-IR" sz="1400" b="0" i="0" u="none" strike="noStrike">
                          <a:solidFill>
                            <a:srgbClr val="000000"/>
                          </a:solidFill>
                          <a:latin typeface="B Nazanin"/>
                          <a:cs typeface="B Nazanin" pitchFamily="2" charset="-78"/>
                        </a:rPr>
                        <a:t>ارزیابی و پایش پروژه های بهبود (کلیه پروژه های بهبود)</a:t>
                      </a:r>
                    </a:p>
                  </a:txBody>
                  <a:tcPr marL="9525" marR="9525" marT="9525" marB="0" anchor="ctr"/>
                </a:tc>
                <a:tc>
                  <a:txBody>
                    <a:bodyPr/>
                    <a:lstStyle/>
                    <a:p>
                      <a:pPr algn="ctr" rtl="1" fontAlgn="ctr"/>
                      <a:r>
                        <a:rPr lang="fa-IR" sz="1400" b="0" i="0" u="none" strike="noStrike">
                          <a:solidFill>
                            <a:srgbClr val="000000"/>
                          </a:solidFill>
                          <a:latin typeface="B Nazanin"/>
                          <a:cs typeface="B Nazanin" pitchFamily="2" charset="-78"/>
                        </a:rPr>
                        <a:t>مدیریت مهندسی صنایع</a:t>
                      </a:r>
                    </a:p>
                  </a:txBody>
                  <a:tcPr marL="9525" marR="9525" marT="9525" marB="0" anchor="ctr"/>
                </a:tc>
                <a:tc>
                  <a:txBody>
                    <a:bodyPr/>
                    <a:lstStyle/>
                    <a:p>
                      <a:pPr algn="ctr" rtl="1" fontAlgn="ctr"/>
                      <a:r>
                        <a:rPr lang="fa-IR" sz="1400" b="0" i="0" u="none" strike="noStrike" dirty="0">
                          <a:solidFill>
                            <a:srgbClr val="000000"/>
                          </a:solidFill>
                          <a:latin typeface="B Nazanin"/>
                          <a:cs typeface="B Nazanin" pitchFamily="2" charset="-78"/>
                        </a:rPr>
                        <a:t>مدیریت مهندسی صنایع</a:t>
                      </a:r>
                    </a:p>
                  </a:txBody>
                  <a:tcPr marL="9525" marR="9525" marT="9525" marB="0" anchor="ctr"/>
                </a:tc>
              </a:tr>
              <a:tr h="452005">
                <a:tc>
                  <a:txBody>
                    <a:bodyPr/>
                    <a:lstStyle/>
                    <a:p>
                      <a:pPr algn="ctr" rtl="0" fontAlgn="ctr"/>
                      <a:r>
                        <a:rPr lang="en-US" sz="1400" b="0" i="0" u="none" strike="noStrike">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5</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5</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100%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a:t>
                      </a:r>
                    </a:p>
                  </a:txBody>
                  <a:tcPr marL="9525" marR="9525" marT="9525" marB="0" anchor="ctr"/>
                </a:tc>
                <a:tc>
                  <a:txBody>
                    <a:bodyPr/>
                    <a:lstStyle/>
                    <a:p>
                      <a:pPr algn="ctr" rtl="1" fontAlgn="ctr"/>
                      <a:r>
                        <a:rPr lang="fa-IR" sz="1400" b="0" i="0" u="none" strike="noStrike">
                          <a:solidFill>
                            <a:srgbClr val="000000"/>
                          </a:solidFill>
                          <a:latin typeface="B Nazanin"/>
                          <a:cs typeface="B Nazanin" pitchFamily="2" charset="-78"/>
                        </a:rPr>
                        <a:t>تشکیل جلسه با واحد </a:t>
                      </a:r>
                      <a:r>
                        <a:rPr lang="en-US" sz="1400" b="0" i="0" u="none" strike="noStrike">
                          <a:solidFill>
                            <a:srgbClr val="000000"/>
                          </a:solidFill>
                          <a:latin typeface="B Nazanin"/>
                          <a:cs typeface="B Nazanin" pitchFamily="2" charset="-78"/>
                        </a:rPr>
                        <a:t>IT </a:t>
                      </a:r>
                      <a:r>
                        <a:rPr lang="fa-IR" sz="1400" b="0" i="0" u="none" strike="noStrike">
                          <a:solidFill>
                            <a:srgbClr val="000000"/>
                          </a:solidFill>
                          <a:latin typeface="B Nazanin"/>
                          <a:cs typeface="B Nazanin" pitchFamily="2" charset="-78"/>
                        </a:rPr>
                        <a:t>جهت پروژه نرم افزار عدم انطباق ها</a:t>
                      </a:r>
                    </a:p>
                  </a:txBody>
                  <a:tcPr marL="9525" marR="9525" marT="9525" marB="0" anchor="ctr"/>
                </a:tc>
                <a:tc>
                  <a:txBody>
                    <a:bodyPr/>
                    <a:lstStyle/>
                    <a:p>
                      <a:pPr algn="ctr" rtl="1" fontAlgn="ctr"/>
                      <a:r>
                        <a:rPr lang="fa-IR" sz="1400" b="0" i="0" u="none" strike="noStrike">
                          <a:solidFill>
                            <a:srgbClr val="000000"/>
                          </a:solidFill>
                          <a:latin typeface="B Nazanin"/>
                          <a:cs typeface="B Nazanin" pitchFamily="2" charset="-78"/>
                        </a:rPr>
                        <a:t>مدیریت مهندسی صنایع</a:t>
                      </a:r>
                    </a:p>
                  </a:txBody>
                  <a:tcPr marL="9525" marR="9525" marT="9525" marB="0" anchor="ctr"/>
                </a:tc>
                <a:tc>
                  <a:txBody>
                    <a:bodyPr/>
                    <a:lstStyle/>
                    <a:p>
                      <a:pPr algn="ctr" rtl="1" fontAlgn="ctr"/>
                      <a:r>
                        <a:rPr lang="fa-IR" sz="1400" b="0" i="0" u="none" strike="noStrike" dirty="0">
                          <a:solidFill>
                            <a:srgbClr val="000000"/>
                          </a:solidFill>
                          <a:latin typeface="B Nazanin"/>
                          <a:cs typeface="B Nazanin" pitchFamily="2" charset="-78"/>
                        </a:rPr>
                        <a:t>مدیریت مهندسی صنایع</a:t>
                      </a:r>
                    </a:p>
                  </a:txBody>
                  <a:tcPr marL="9525" marR="9525" marT="9525" marB="0" anchor="ctr"/>
                </a:tc>
              </a:tr>
              <a:tr h="478705">
                <a:tc>
                  <a:txBody>
                    <a:bodyPr/>
                    <a:lstStyle/>
                    <a:p>
                      <a:pPr algn="ctr" rtl="0" fontAlgn="ctr"/>
                      <a:r>
                        <a:rPr lang="en-US" sz="1400" b="0" i="0" u="none" strike="noStrike">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15</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15</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100%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100%</a:t>
                      </a:r>
                    </a:p>
                  </a:txBody>
                  <a:tcPr marL="9525" marR="9525" marT="9525" marB="0" anchor="ctr"/>
                </a:tc>
                <a:tc>
                  <a:txBody>
                    <a:bodyPr/>
                    <a:lstStyle/>
                    <a:p>
                      <a:pPr algn="ctr" rtl="0" fontAlgn="ctr"/>
                      <a:r>
                        <a:rPr lang="en-US" sz="1400" b="0" i="0" u="none" strike="noStrike" dirty="0">
                          <a:solidFill>
                            <a:srgbClr val="000000"/>
                          </a:solidFill>
                          <a:latin typeface="B Nazanin"/>
                          <a:cs typeface="B Nazanin" pitchFamily="2" charset="-78"/>
                        </a:rPr>
                        <a:t>1</a:t>
                      </a:r>
                    </a:p>
                  </a:txBody>
                  <a:tcPr marL="9525" marR="9525" marT="9525" marB="0" anchor="ctr"/>
                </a:tc>
                <a:tc>
                  <a:txBody>
                    <a:bodyPr/>
                    <a:lstStyle/>
                    <a:p>
                      <a:pPr algn="ctr" rtl="1" fontAlgn="ctr"/>
                      <a:r>
                        <a:rPr lang="fa-IR" sz="1400" b="0" i="0" u="none" strike="noStrike">
                          <a:solidFill>
                            <a:srgbClr val="000000"/>
                          </a:solidFill>
                          <a:latin typeface="B Nazanin"/>
                          <a:cs typeface="B Nazanin" pitchFamily="2" charset="-78"/>
                        </a:rPr>
                        <a:t>اعلام نظر رویه ها و دستورالعمل های داخلی</a:t>
                      </a:r>
                    </a:p>
                  </a:txBody>
                  <a:tcPr marL="9525" marR="9525" marT="9525" marB="0" anchor="ctr"/>
                </a:tc>
                <a:tc>
                  <a:txBody>
                    <a:bodyPr/>
                    <a:lstStyle/>
                    <a:p>
                      <a:pPr algn="ctr" rtl="1" fontAlgn="ctr"/>
                      <a:r>
                        <a:rPr lang="fa-IR" sz="1400" b="0" i="0" u="none" strike="noStrike">
                          <a:solidFill>
                            <a:srgbClr val="000000"/>
                          </a:solidFill>
                          <a:latin typeface="B Nazanin"/>
                          <a:cs typeface="B Nazanin" pitchFamily="2" charset="-78"/>
                        </a:rPr>
                        <a:t>مدیریت مهندسی صنایع</a:t>
                      </a:r>
                    </a:p>
                  </a:txBody>
                  <a:tcPr marL="9525" marR="9525" marT="9525" marB="0" anchor="ctr"/>
                </a:tc>
                <a:tc>
                  <a:txBody>
                    <a:bodyPr/>
                    <a:lstStyle/>
                    <a:p>
                      <a:pPr algn="ctr" rtl="1" fontAlgn="ctr"/>
                      <a:r>
                        <a:rPr lang="fa-IR" sz="1400" b="0" i="0" u="none" strike="noStrike" dirty="0">
                          <a:solidFill>
                            <a:srgbClr val="000000"/>
                          </a:solidFill>
                          <a:latin typeface="B Nazanin"/>
                          <a:cs typeface="B Nazanin" pitchFamily="2" charset="-78"/>
                        </a:rPr>
                        <a:t>مدیریت مهندسی صنایع</a:t>
                      </a:r>
                    </a:p>
                  </a:txBody>
                  <a:tcPr marL="9525" marR="9525" marT="9525" marB="0" anchor="ctr"/>
                </a:tc>
              </a:tr>
              <a:tr h="478705">
                <a:tc>
                  <a:txBody>
                    <a:bodyPr/>
                    <a:lstStyle/>
                    <a:p>
                      <a:pPr algn="ctr" rtl="0" fontAlgn="ctr"/>
                      <a:r>
                        <a:rPr lang="en-US" sz="1400" b="0" i="0" u="none" strike="noStrike" dirty="0">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dirty="0">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dirty="0">
                          <a:solidFill>
                            <a:srgbClr val="000000"/>
                          </a:solidFill>
                          <a:latin typeface="B Nazanin"/>
                          <a:cs typeface="B Nazanin" pitchFamily="2" charset="-78"/>
                        </a:rPr>
                        <a:t>20</a:t>
                      </a:r>
                    </a:p>
                  </a:txBody>
                  <a:tcPr marL="9525" marR="9525" marT="9525" marB="0" anchor="ctr"/>
                </a:tc>
                <a:tc>
                  <a:txBody>
                    <a:bodyPr/>
                    <a:lstStyle/>
                    <a:p>
                      <a:pPr algn="ctr" rtl="0" fontAlgn="ctr"/>
                      <a:r>
                        <a:rPr lang="en-US" sz="1400" b="0" i="0" u="none" strike="noStrike">
                          <a:solidFill>
                            <a:srgbClr val="000000"/>
                          </a:solidFill>
                          <a:latin typeface="B Nazanin"/>
                          <a:cs typeface="B Nazanin" pitchFamily="2" charset="-78"/>
                        </a:rPr>
                        <a:t>20</a:t>
                      </a:r>
                    </a:p>
                  </a:txBody>
                  <a:tcPr marL="9525" marR="9525" marT="9525" marB="0" anchor="ctr"/>
                </a:tc>
                <a:tc>
                  <a:txBody>
                    <a:bodyPr/>
                    <a:lstStyle/>
                    <a:p>
                      <a:pPr algn="ctr" rtl="0" fontAlgn="ctr"/>
                      <a:r>
                        <a:rPr lang="en-US" sz="1400" b="0" i="0" u="none" strike="noStrike" dirty="0">
                          <a:solidFill>
                            <a:srgbClr val="000000"/>
                          </a:solidFill>
                          <a:latin typeface="B Nazanin"/>
                          <a:cs typeface="B Nazanin" pitchFamily="2" charset="-78"/>
                        </a:rPr>
                        <a:t>80%</a:t>
                      </a:r>
                    </a:p>
                  </a:txBody>
                  <a:tcPr marL="9525" marR="9525" marT="9525" marB="0" anchor="ctr"/>
                </a:tc>
                <a:tc>
                  <a:txBody>
                    <a:bodyPr/>
                    <a:lstStyle/>
                    <a:p>
                      <a:pPr algn="ctr" rtl="0" fontAlgn="ctr"/>
                      <a:r>
                        <a:rPr lang="en-US" sz="1400" b="0" i="0" u="none" strike="noStrike" dirty="0">
                          <a:solidFill>
                            <a:srgbClr val="000000"/>
                          </a:solidFill>
                          <a:latin typeface="B Nazanin"/>
                          <a:cs typeface="B Nazanin" pitchFamily="2" charset="-78"/>
                        </a:rPr>
                        <a:t> </a:t>
                      </a:r>
                    </a:p>
                  </a:txBody>
                  <a:tcPr marL="9525" marR="9525" marT="9525" marB="0" anchor="ctr"/>
                </a:tc>
                <a:tc>
                  <a:txBody>
                    <a:bodyPr/>
                    <a:lstStyle/>
                    <a:p>
                      <a:pPr algn="ctr" rtl="0" fontAlgn="ctr"/>
                      <a:r>
                        <a:rPr lang="en-US" sz="1400" b="0" i="0" u="none" strike="noStrike" dirty="0">
                          <a:solidFill>
                            <a:srgbClr val="000000"/>
                          </a:solidFill>
                          <a:latin typeface="B Nazanin"/>
                          <a:cs typeface="B Nazanin" pitchFamily="2" charset="-78"/>
                        </a:rPr>
                        <a:t>80%</a:t>
                      </a:r>
                    </a:p>
                  </a:txBody>
                  <a:tcPr marL="9525" marR="9525" marT="9525" marB="0" anchor="ctr"/>
                </a:tc>
                <a:tc>
                  <a:txBody>
                    <a:bodyPr/>
                    <a:lstStyle/>
                    <a:p>
                      <a:pPr algn="ctr" rtl="0" fontAlgn="ctr"/>
                      <a:r>
                        <a:rPr lang="en-US" sz="1400" b="0" i="0" u="none" strike="noStrike" dirty="0">
                          <a:solidFill>
                            <a:srgbClr val="000000"/>
                          </a:solidFill>
                          <a:latin typeface="B Nazanin"/>
                          <a:cs typeface="B Nazanin" pitchFamily="2" charset="-78"/>
                        </a:rPr>
                        <a:t>2</a:t>
                      </a:r>
                    </a:p>
                  </a:txBody>
                  <a:tcPr marL="9525" marR="9525" marT="9525" marB="0" anchor="ctr"/>
                </a:tc>
                <a:tc>
                  <a:txBody>
                    <a:bodyPr/>
                    <a:lstStyle/>
                    <a:p>
                      <a:pPr algn="ctr" rtl="1" fontAlgn="ctr"/>
                      <a:r>
                        <a:rPr lang="fa-IR" sz="1400" b="0" i="0" u="none" strike="noStrike" dirty="0">
                          <a:solidFill>
                            <a:srgbClr val="000000"/>
                          </a:solidFill>
                          <a:latin typeface="B Nazanin"/>
                          <a:cs typeface="B Nazanin" pitchFamily="2" charset="-78"/>
                        </a:rPr>
                        <a:t>پروژه سازماندهی تیم پروژه های سیستمی صنعت</a:t>
                      </a:r>
                    </a:p>
                  </a:txBody>
                  <a:tcPr marL="9525" marR="9525" marT="9525" marB="0" anchor="ctr"/>
                </a:tc>
                <a:tc>
                  <a:txBody>
                    <a:bodyPr/>
                    <a:lstStyle/>
                    <a:p>
                      <a:pPr algn="ctr" rtl="1" fontAlgn="ctr"/>
                      <a:r>
                        <a:rPr lang="fa-IR" sz="1400" b="0" i="0" u="none" strike="noStrike" dirty="0">
                          <a:solidFill>
                            <a:srgbClr val="000000"/>
                          </a:solidFill>
                          <a:latin typeface="B Nazanin"/>
                          <a:cs typeface="B Nazanin" pitchFamily="2" charset="-78"/>
                        </a:rPr>
                        <a:t>مدیریت مهندسی صنایع</a:t>
                      </a:r>
                    </a:p>
                  </a:txBody>
                  <a:tcPr marL="9525" marR="9525" marT="9525" marB="0" anchor="ctr"/>
                </a:tc>
                <a:tc>
                  <a:txBody>
                    <a:bodyPr/>
                    <a:lstStyle/>
                    <a:p>
                      <a:pPr algn="ctr" rtl="1" fontAlgn="ctr"/>
                      <a:r>
                        <a:rPr lang="fa-IR" sz="1400" b="0" i="0" u="none" strike="noStrike" dirty="0">
                          <a:solidFill>
                            <a:srgbClr val="000000"/>
                          </a:solidFill>
                          <a:latin typeface="B Nazanin"/>
                          <a:cs typeface="B Nazanin" pitchFamily="2" charset="-78"/>
                        </a:rPr>
                        <a:t>مدیریت مهندسی صنایع</a:t>
                      </a:r>
                    </a:p>
                  </a:txBody>
                  <a:tcPr marL="9525" marR="9525" marT="9525" marB="0" anchor="ctr"/>
                </a:tc>
              </a:tr>
              <a:tr h="267599">
                <a:tc>
                  <a:txBody>
                    <a:bodyPr/>
                    <a:lstStyle/>
                    <a:p>
                      <a:pPr marL="0" marR="0" algn="r" rtl="1">
                        <a:lnSpc>
                          <a:spcPct val="115000"/>
                        </a:lnSpc>
                        <a:spcBef>
                          <a:spcPts val="0"/>
                        </a:spcBef>
                        <a:spcAft>
                          <a:spcPts val="0"/>
                        </a:spcAft>
                      </a:pPr>
                      <a:endParaRPr lang="en-US" sz="1400" dirty="0">
                        <a:latin typeface="Calibri"/>
                        <a:ea typeface="Calibri"/>
                        <a:cs typeface="B Nazanin" pitchFamily="2" charset="-78"/>
                      </a:endParaRPr>
                    </a:p>
                  </a:txBody>
                  <a:tcPr marL="68580" marR="68580" marT="0" marB="0"/>
                </a:tc>
                <a:tc>
                  <a:txBody>
                    <a:bodyPr/>
                    <a:lstStyle/>
                    <a:p>
                      <a:pPr marL="0" marR="0" algn="r" rtl="1">
                        <a:lnSpc>
                          <a:spcPct val="115000"/>
                        </a:lnSpc>
                        <a:spcBef>
                          <a:spcPts val="0"/>
                        </a:spcBef>
                        <a:spcAft>
                          <a:spcPts val="0"/>
                        </a:spcAft>
                      </a:pPr>
                      <a:endParaRPr lang="en-US" sz="1400" dirty="0">
                        <a:latin typeface="Calibri"/>
                        <a:ea typeface="Calibri"/>
                        <a:cs typeface="B Nazanin" pitchFamily="2" charset="-78"/>
                      </a:endParaRPr>
                    </a:p>
                  </a:txBody>
                  <a:tcPr marL="68580" marR="68580" marT="0" marB="0"/>
                </a:tc>
                <a:tc>
                  <a:txBody>
                    <a:bodyPr/>
                    <a:lstStyle/>
                    <a:p>
                      <a:pPr marL="0" marR="0" algn="r" rtl="1">
                        <a:lnSpc>
                          <a:spcPct val="115000"/>
                        </a:lnSpc>
                        <a:spcBef>
                          <a:spcPts val="0"/>
                        </a:spcBef>
                        <a:spcAft>
                          <a:spcPts val="0"/>
                        </a:spcAft>
                      </a:pPr>
                      <a:endParaRPr lang="en-US" sz="1400" dirty="0">
                        <a:latin typeface="Calibri"/>
                        <a:ea typeface="Calibri"/>
                        <a:cs typeface="B Nazanin" pitchFamily="2" charset="-78"/>
                      </a:endParaRPr>
                    </a:p>
                  </a:txBody>
                  <a:tcPr marL="68580" marR="68580" marT="0" marB="0"/>
                </a:tc>
                <a:tc>
                  <a:txBody>
                    <a:bodyPr/>
                    <a:lstStyle/>
                    <a:p>
                      <a:pPr algn="ctr" rtl="0" fontAlgn="ctr"/>
                      <a:r>
                        <a:rPr lang="en-US" sz="1400" b="0" i="0" u="none" strike="noStrike" dirty="0">
                          <a:solidFill>
                            <a:srgbClr val="000000"/>
                          </a:solidFill>
                          <a:latin typeface="B Nazanin"/>
                          <a:cs typeface="B Nazanin" pitchFamily="2" charset="-78"/>
                        </a:rPr>
                        <a:t>11</a:t>
                      </a:r>
                    </a:p>
                  </a:txBody>
                  <a:tcPr marL="9525" marR="9525" marT="9525" marB="0" anchor="ctr">
                    <a:solidFill>
                      <a:srgbClr val="FFFF00"/>
                    </a:solidFill>
                  </a:tcPr>
                </a:tc>
                <a:tc>
                  <a:txBody>
                    <a:bodyPr/>
                    <a:lstStyle/>
                    <a:p>
                      <a:pPr marL="0" marR="0" algn="r" rtl="1">
                        <a:lnSpc>
                          <a:spcPct val="115000"/>
                        </a:lnSpc>
                        <a:spcBef>
                          <a:spcPts val="0"/>
                        </a:spcBef>
                        <a:spcAft>
                          <a:spcPts val="0"/>
                        </a:spcAft>
                      </a:pPr>
                      <a:endParaRPr lang="en-US" sz="1400" dirty="0">
                        <a:latin typeface="Calibri"/>
                        <a:ea typeface="Calibri"/>
                        <a:cs typeface="B Nazanin" pitchFamily="2" charset="-78"/>
                      </a:endParaRPr>
                    </a:p>
                  </a:txBody>
                  <a:tcPr marL="68580" marR="68580" marT="0" marB="0"/>
                </a:tc>
                <a:tc>
                  <a:txBody>
                    <a:bodyPr/>
                    <a:lstStyle/>
                    <a:p>
                      <a:pPr marL="0" marR="0" algn="r" rtl="1">
                        <a:lnSpc>
                          <a:spcPct val="115000"/>
                        </a:lnSpc>
                        <a:spcBef>
                          <a:spcPts val="0"/>
                        </a:spcBef>
                        <a:spcAft>
                          <a:spcPts val="0"/>
                        </a:spcAft>
                      </a:pPr>
                      <a:endParaRPr lang="en-US" sz="1400" dirty="0">
                        <a:latin typeface="Calibri"/>
                        <a:ea typeface="Calibri"/>
                        <a:cs typeface="B Nazanin" pitchFamily="2" charset="-78"/>
                      </a:endParaRPr>
                    </a:p>
                  </a:txBody>
                  <a:tcPr marL="68580" marR="68580" marT="0" marB="0"/>
                </a:tc>
                <a:tc>
                  <a:txBody>
                    <a:bodyPr/>
                    <a:lstStyle/>
                    <a:p>
                      <a:pPr marL="0" marR="0" algn="r" rtl="1">
                        <a:lnSpc>
                          <a:spcPct val="115000"/>
                        </a:lnSpc>
                        <a:spcBef>
                          <a:spcPts val="0"/>
                        </a:spcBef>
                        <a:spcAft>
                          <a:spcPts val="0"/>
                        </a:spcAft>
                      </a:pPr>
                      <a:endParaRPr lang="en-US" sz="1400" dirty="0">
                        <a:latin typeface="Calibri"/>
                        <a:ea typeface="Calibri"/>
                        <a:cs typeface="B Nazanin" pitchFamily="2" charset="-78"/>
                      </a:endParaRPr>
                    </a:p>
                  </a:txBody>
                  <a:tcPr marL="68580" marR="68580" marT="0" marB="0"/>
                </a:tc>
                <a:tc>
                  <a:txBody>
                    <a:bodyPr/>
                    <a:lstStyle/>
                    <a:p>
                      <a:pPr marL="0" marR="0" algn="r" rtl="1">
                        <a:lnSpc>
                          <a:spcPct val="115000"/>
                        </a:lnSpc>
                        <a:spcBef>
                          <a:spcPts val="0"/>
                        </a:spcBef>
                        <a:spcAft>
                          <a:spcPts val="0"/>
                        </a:spcAft>
                      </a:pPr>
                      <a:endParaRPr lang="en-US" sz="1400" dirty="0">
                        <a:latin typeface="Calibri"/>
                        <a:ea typeface="Calibri"/>
                        <a:cs typeface="B Nazanin" pitchFamily="2" charset="-78"/>
                      </a:endParaRPr>
                    </a:p>
                  </a:txBody>
                  <a:tcPr marL="68580" marR="68580" marT="0" marB="0"/>
                </a:tc>
                <a:tc>
                  <a:txBody>
                    <a:bodyPr/>
                    <a:lstStyle/>
                    <a:p>
                      <a:pPr marL="0" marR="0" algn="r" rtl="1">
                        <a:lnSpc>
                          <a:spcPct val="115000"/>
                        </a:lnSpc>
                        <a:spcBef>
                          <a:spcPts val="0"/>
                        </a:spcBef>
                        <a:spcAft>
                          <a:spcPts val="0"/>
                        </a:spcAft>
                      </a:pPr>
                      <a:endParaRPr lang="en-US" sz="1400" dirty="0">
                        <a:latin typeface="Calibri"/>
                        <a:ea typeface="Calibri"/>
                        <a:cs typeface="B Nazanin" pitchFamily="2" charset="-78"/>
                      </a:endParaRPr>
                    </a:p>
                  </a:txBody>
                  <a:tcPr marL="68580" marR="68580" marT="0" marB="0"/>
                </a:tc>
                <a:tc>
                  <a:txBody>
                    <a:bodyPr/>
                    <a:lstStyle/>
                    <a:p>
                      <a:pPr marL="0" marR="0" algn="r" rtl="1">
                        <a:lnSpc>
                          <a:spcPct val="115000"/>
                        </a:lnSpc>
                        <a:spcBef>
                          <a:spcPts val="0"/>
                        </a:spcBef>
                        <a:spcAft>
                          <a:spcPts val="0"/>
                        </a:spcAft>
                      </a:pPr>
                      <a:endParaRPr lang="en-US" sz="1400" dirty="0">
                        <a:latin typeface="Calibri"/>
                        <a:ea typeface="Calibri"/>
                        <a:cs typeface="B Nazanin" pitchFamily="2" charset="-78"/>
                      </a:endParaRPr>
                    </a:p>
                  </a:txBody>
                  <a:tcPr marL="68580" marR="68580" marT="0" marB="0"/>
                </a:tc>
                <a:tc>
                  <a:txBody>
                    <a:bodyPr/>
                    <a:lstStyle/>
                    <a:p>
                      <a:pPr marL="0" marR="0" algn="r" rtl="1">
                        <a:lnSpc>
                          <a:spcPct val="115000"/>
                        </a:lnSpc>
                        <a:spcBef>
                          <a:spcPts val="0"/>
                        </a:spcBef>
                        <a:spcAft>
                          <a:spcPts val="0"/>
                        </a:spcAft>
                      </a:pPr>
                      <a:endParaRPr lang="en-US" sz="1400" dirty="0">
                        <a:latin typeface="Calibri"/>
                        <a:ea typeface="Calibri"/>
                        <a:cs typeface="B Nazanin" pitchFamily="2" charset="-78"/>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چک لیست تفکر سیستمی ، راهبردی و رویکردهای مدیریتی</a:t>
            </a:r>
            <a:endParaRPr lang="en-US" dirty="0">
              <a:cs typeface="B Nazanin" pitchFamily="2" charset="-78"/>
            </a:endParaRPr>
          </a:p>
        </p:txBody>
      </p:sp>
      <p:graphicFrame>
        <p:nvGraphicFramePr>
          <p:cNvPr id="4" name="Content Placeholder 3"/>
          <p:cNvGraphicFramePr>
            <a:graphicFrameLocks noGrp="1"/>
          </p:cNvGraphicFramePr>
          <p:nvPr>
            <p:ph idx="1"/>
          </p:nvPr>
        </p:nvGraphicFramePr>
        <p:xfrm>
          <a:off x="152400" y="1752599"/>
          <a:ext cx="8991600" cy="5191497"/>
        </p:xfrm>
        <a:graphic>
          <a:graphicData uri="http://schemas.openxmlformats.org/drawingml/2006/table">
            <a:tbl>
              <a:tblPr firstRow="1" bandRow="1">
                <a:tableStyleId>{5C22544A-7EE6-4342-B048-85BDC9FD1C3A}</a:tableStyleId>
              </a:tblPr>
              <a:tblGrid>
                <a:gridCol w="685800"/>
                <a:gridCol w="685807"/>
                <a:gridCol w="314318"/>
                <a:gridCol w="295275"/>
                <a:gridCol w="685800"/>
                <a:gridCol w="609600"/>
                <a:gridCol w="1056640"/>
                <a:gridCol w="162560"/>
                <a:gridCol w="561975"/>
                <a:gridCol w="1123950"/>
                <a:gridCol w="1123950"/>
                <a:gridCol w="561975"/>
                <a:gridCol w="561975"/>
                <a:gridCol w="561975"/>
              </a:tblGrid>
              <a:tr h="325870">
                <a:tc gridSpan="3">
                  <a:txBody>
                    <a:bodyPr/>
                    <a:lstStyle/>
                    <a:p>
                      <a:pPr marL="0" marR="0" algn="r" rtl="0">
                        <a:lnSpc>
                          <a:spcPct val="115000"/>
                        </a:lnSpc>
                        <a:spcBef>
                          <a:spcPts val="0"/>
                        </a:spcBef>
                        <a:spcAft>
                          <a:spcPts val="0"/>
                        </a:spcAft>
                      </a:pPr>
                      <a:endParaRPr lang="en-US" sz="14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gridSpan="9">
                  <a:txBody>
                    <a:bodyPr/>
                    <a:lstStyle/>
                    <a:p>
                      <a:pPr marL="0" marR="0" algn="ctr" rtl="1">
                        <a:lnSpc>
                          <a:spcPct val="115000"/>
                        </a:lnSpc>
                        <a:spcBef>
                          <a:spcPts val="0"/>
                        </a:spcBef>
                        <a:spcAft>
                          <a:spcPts val="0"/>
                        </a:spcAft>
                      </a:pPr>
                      <a:r>
                        <a:rPr lang="fa-IR" sz="1400" b="1" dirty="0">
                          <a:solidFill>
                            <a:srgbClr val="000000"/>
                          </a:solidFill>
                          <a:latin typeface="Calibri"/>
                          <a:ea typeface="Calibri"/>
                          <a:cs typeface="B Nazanin" pitchFamily="2" charset="-78"/>
                        </a:rPr>
                        <a:t>چک لیست ارزیابی تفکر سیستمی، راهبردی و رویکردهای مدیریتی</a:t>
                      </a:r>
                      <a:endParaRPr lang="en-US" sz="14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r" rtl="0">
                        <a:lnSpc>
                          <a:spcPct val="115000"/>
                        </a:lnSpc>
                        <a:spcBef>
                          <a:spcPts val="0"/>
                        </a:spcBef>
                        <a:spcAft>
                          <a:spcPts val="0"/>
                        </a:spcAft>
                      </a:pPr>
                      <a:endParaRPr lang="en-US" sz="1400" dirty="0">
                        <a:latin typeface="Calibri"/>
                        <a:ea typeface="Calibri"/>
                        <a:cs typeface="B Nazanin" pitchFamily="2" charset="-78"/>
                      </a:endParaRPr>
                    </a:p>
                  </a:txBody>
                  <a:tcPr marL="68580" marR="68580" marT="0" marB="0"/>
                </a:tc>
                <a:tc hMerge="1">
                  <a:txBody>
                    <a:bodyPr/>
                    <a:lstStyle/>
                    <a:p>
                      <a:endParaRPr lang="en-US"/>
                    </a:p>
                  </a:txBody>
                  <a:tcPr/>
                </a:tc>
              </a:tr>
              <a:tr h="429771">
                <a:tc gridSpan="3">
                  <a:txBody>
                    <a:bodyPr/>
                    <a:lstStyle/>
                    <a:p>
                      <a:pPr marL="0" marR="0" algn="ctr" rtl="1">
                        <a:lnSpc>
                          <a:spcPct val="115000"/>
                        </a:lnSpc>
                        <a:spcBef>
                          <a:spcPts val="0"/>
                        </a:spcBef>
                        <a:spcAft>
                          <a:spcPts val="0"/>
                        </a:spcAft>
                      </a:pPr>
                      <a:r>
                        <a:rPr lang="ar-SA" sz="1400" b="1">
                          <a:latin typeface="Calibri"/>
                          <a:ea typeface="Calibri"/>
                          <a:cs typeface="B Nazanin" pitchFamily="2" charset="-78"/>
                        </a:rPr>
                        <a:t>بارکد مدیر ارزیابی شونده</a:t>
                      </a:r>
                      <a:endParaRPr lang="en-US" sz="140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gridSpan="6">
                  <a:txBody>
                    <a:bodyPr/>
                    <a:lstStyle/>
                    <a:p>
                      <a:pPr marL="0" marR="0" algn="ctr" rtl="1">
                        <a:lnSpc>
                          <a:spcPct val="115000"/>
                        </a:lnSpc>
                        <a:spcBef>
                          <a:spcPts val="0"/>
                        </a:spcBef>
                        <a:spcAft>
                          <a:spcPts val="0"/>
                        </a:spcAft>
                      </a:pPr>
                      <a:r>
                        <a:rPr lang="ar-SA" sz="1400" b="1" dirty="0">
                          <a:latin typeface="Calibri"/>
                          <a:ea typeface="Calibri"/>
                          <a:cs typeface="B Nazanin" pitchFamily="2" charset="-78"/>
                        </a:rPr>
                        <a:t>نام و نام خانوادگی مدیر ارزیابی شونده</a:t>
                      </a:r>
                      <a:endParaRPr lang="en-US" sz="14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15000"/>
                        </a:lnSpc>
                        <a:spcBef>
                          <a:spcPts val="0"/>
                        </a:spcBef>
                        <a:spcAft>
                          <a:spcPts val="0"/>
                        </a:spcAft>
                      </a:pPr>
                      <a:r>
                        <a:rPr lang="ar-SA" sz="1400" b="1">
                          <a:latin typeface="Calibri"/>
                          <a:ea typeface="Calibri"/>
                          <a:cs typeface="B Nazanin" pitchFamily="2" charset="-78"/>
                        </a:rPr>
                        <a:t>مدیریت</a:t>
                      </a:r>
                      <a:endParaRPr lang="en-US" sz="140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gridSpan="2">
                  <a:txBody>
                    <a:bodyPr/>
                    <a:lstStyle/>
                    <a:p>
                      <a:pPr marL="0" marR="0" algn="ctr" rtl="1">
                        <a:lnSpc>
                          <a:spcPct val="115000"/>
                        </a:lnSpc>
                        <a:spcBef>
                          <a:spcPts val="0"/>
                        </a:spcBef>
                        <a:spcAft>
                          <a:spcPts val="0"/>
                        </a:spcAft>
                      </a:pPr>
                      <a:r>
                        <a:rPr lang="ar-SA" sz="1400" b="1" dirty="0">
                          <a:latin typeface="Calibri"/>
                          <a:ea typeface="Calibri"/>
                          <a:cs typeface="B Nazanin" pitchFamily="2" charset="-78"/>
                        </a:rPr>
                        <a:t>معاونت</a:t>
                      </a:r>
                      <a:endParaRPr lang="en-US" sz="1400" dirty="0">
                        <a:latin typeface="Calibri"/>
                        <a:ea typeface="Calibri"/>
                        <a:cs typeface="B Nazanin" pitchFamily="2" charset="-78"/>
                      </a:endParaRPr>
                    </a:p>
                  </a:txBody>
                  <a:tcPr marL="68580" marR="68580" marT="0" marB="0"/>
                </a:tc>
                <a:tc hMerge="1">
                  <a:txBody>
                    <a:bodyPr/>
                    <a:lstStyle/>
                    <a:p>
                      <a:endParaRPr lang="en-US"/>
                    </a:p>
                  </a:txBody>
                  <a:tcPr/>
                </a:tc>
              </a:tr>
              <a:tr h="247654">
                <a:tc gridSpan="3">
                  <a:txBody>
                    <a:bodyPr/>
                    <a:lstStyle/>
                    <a:p>
                      <a:pPr marL="0" marR="0" algn="r" rtl="0">
                        <a:lnSpc>
                          <a:spcPct val="115000"/>
                        </a:lnSpc>
                        <a:spcBef>
                          <a:spcPts val="0"/>
                        </a:spcBef>
                        <a:spcAft>
                          <a:spcPts val="0"/>
                        </a:spcAft>
                      </a:pPr>
                      <a:endParaRPr lang="en-US" sz="140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gridSpan="6">
                  <a:txBody>
                    <a:bodyPr/>
                    <a:lstStyle/>
                    <a:p>
                      <a:pPr marL="0" marR="0" algn="r" rtl="0">
                        <a:lnSpc>
                          <a:spcPct val="115000"/>
                        </a:lnSpc>
                        <a:spcBef>
                          <a:spcPts val="0"/>
                        </a:spcBef>
                        <a:spcAft>
                          <a:spcPts val="0"/>
                        </a:spcAft>
                      </a:pPr>
                      <a:endParaRPr lang="en-US" sz="140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r" rtl="0">
                        <a:lnSpc>
                          <a:spcPct val="115000"/>
                        </a:lnSpc>
                        <a:spcBef>
                          <a:spcPts val="0"/>
                        </a:spcBef>
                        <a:spcAft>
                          <a:spcPts val="0"/>
                        </a:spcAft>
                      </a:pPr>
                      <a:endParaRPr lang="en-US" sz="140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gridSpan="2">
                  <a:txBody>
                    <a:bodyPr/>
                    <a:lstStyle/>
                    <a:p>
                      <a:pPr marL="0" marR="0" algn="r" rtl="0">
                        <a:lnSpc>
                          <a:spcPct val="115000"/>
                        </a:lnSpc>
                        <a:spcBef>
                          <a:spcPts val="0"/>
                        </a:spcBef>
                        <a:spcAft>
                          <a:spcPts val="0"/>
                        </a:spcAft>
                      </a:pPr>
                      <a:endParaRPr lang="en-US" sz="1400" dirty="0">
                        <a:latin typeface="Calibri"/>
                        <a:ea typeface="Calibri"/>
                        <a:cs typeface="B Nazanin" pitchFamily="2" charset="-78"/>
                      </a:endParaRPr>
                    </a:p>
                  </a:txBody>
                  <a:tcPr marL="68580" marR="68580" marT="0" marB="0"/>
                </a:tc>
                <a:tc hMerge="1">
                  <a:txBody>
                    <a:bodyPr/>
                    <a:lstStyle/>
                    <a:p>
                      <a:endParaRPr lang="en-US"/>
                    </a:p>
                  </a:txBody>
                  <a:tcPr/>
                </a:tc>
              </a:tr>
              <a:tr h="325870">
                <a:tc gridSpan="14">
                  <a:txBody>
                    <a:bodyPr/>
                    <a:lstStyle/>
                    <a:p>
                      <a:pPr marL="0" marR="0" algn="ctr" rtl="1">
                        <a:lnSpc>
                          <a:spcPct val="115000"/>
                        </a:lnSpc>
                        <a:spcBef>
                          <a:spcPts val="0"/>
                        </a:spcBef>
                        <a:spcAft>
                          <a:spcPts val="0"/>
                        </a:spcAft>
                      </a:pPr>
                      <a:r>
                        <a:rPr lang="ar-SA" sz="1400" b="1" dirty="0">
                          <a:latin typeface="Calibri"/>
                          <a:ea typeface="Calibri"/>
                          <a:cs typeface="B Nazanin" pitchFamily="2" charset="-78"/>
                        </a:rPr>
                        <a:t>لطفاً هر یک از محورهای زیر را برای مدیران منتصب زیر مجموعه خود امتیازدهی نموده و شواهد آن را به این فرم ضمیمه نمایید.</a:t>
                      </a:r>
                      <a:endParaRPr lang="en-US" sz="14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42963">
                <a:tc>
                  <a:txBody>
                    <a:bodyPr/>
                    <a:lstStyle/>
                    <a:p>
                      <a:pPr marL="0" marR="0" algn="ctr" rtl="1">
                        <a:lnSpc>
                          <a:spcPct val="115000"/>
                        </a:lnSpc>
                        <a:spcBef>
                          <a:spcPts val="0"/>
                        </a:spcBef>
                        <a:spcAft>
                          <a:spcPts val="0"/>
                        </a:spcAft>
                      </a:pPr>
                      <a:r>
                        <a:rPr lang="fa-IR" sz="1400" b="1" dirty="0" smtClean="0">
                          <a:latin typeface="Calibri"/>
                          <a:ea typeface="Calibri"/>
                          <a:cs typeface="B Nazanin" pitchFamily="2" charset="-78"/>
                        </a:rPr>
                        <a:t>ا</a:t>
                      </a:r>
                      <a:r>
                        <a:rPr lang="ar-SA" sz="1400" b="1" dirty="0" smtClean="0">
                          <a:latin typeface="Calibri"/>
                          <a:ea typeface="Calibri"/>
                          <a:cs typeface="B Nazanin" pitchFamily="2" charset="-78"/>
                        </a:rPr>
                        <a:t>متیاز</a:t>
                      </a:r>
                      <a:endParaRPr lang="en-US" sz="1400" b="1" dirty="0">
                        <a:latin typeface="Calibri"/>
                        <a:ea typeface="Calibri"/>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ar-SA" sz="1400" b="1" dirty="0">
                          <a:latin typeface="Calibri"/>
                          <a:ea typeface="Calibri"/>
                          <a:cs typeface="B Nazanin" pitchFamily="2" charset="-78"/>
                        </a:rPr>
                        <a:t>خیلی </a:t>
                      </a:r>
                      <a:r>
                        <a:rPr lang="ar-SA" sz="1400" b="1" dirty="0" smtClean="0">
                          <a:latin typeface="Calibri"/>
                          <a:ea typeface="Calibri"/>
                          <a:cs typeface="B Nazanin" pitchFamily="2" charset="-78"/>
                        </a:rPr>
                        <a:t>خوب</a:t>
                      </a:r>
                      <a:endParaRPr lang="fa-IR" sz="1400" b="1" dirty="0" smtClean="0">
                        <a:latin typeface="Calibri"/>
                        <a:ea typeface="Calibri"/>
                        <a:cs typeface="B Nazanin" pitchFamily="2" charset="-78"/>
                      </a:endParaRPr>
                    </a:p>
                    <a:p>
                      <a:pPr marL="0" marR="0" algn="ctr" rtl="1">
                        <a:lnSpc>
                          <a:spcPct val="115000"/>
                        </a:lnSpc>
                        <a:spcBef>
                          <a:spcPts val="0"/>
                        </a:spcBef>
                        <a:spcAft>
                          <a:spcPts val="0"/>
                        </a:spcAft>
                      </a:pPr>
                      <a:r>
                        <a:rPr lang="ar-SA" sz="1400" b="1" dirty="0" smtClean="0">
                          <a:latin typeface="Calibri"/>
                          <a:ea typeface="Calibri"/>
                          <a:cs typeface="B Nazanin" pitchFamily="2" charset="-78"/>
                        </a:rPr>
                        <a:t> 5</a:t>
                      </a:r>
                      <a:endParaRPr lang="fa-IR" sz="1400" b="1" dirty="0" smtClean="0">
                        <a:latin typeface="Calibri"/>
                        <a:ea typeface="Calibri"/>
                        <a:cs typeface="B Nazanin" pitchFamily="2" charset="-78"/>
                      </a:endParaRPr>
                    </a:p>
                    <a:p>
                      <a:pPr marL="0" marR="0" algn="ctr" rtl="1">
                        <a:lnSpc>
                          <a:spcPct val="115000"/>
                        </a:lnSpc>
                        <a:spcBef>
                          <a:spcPts val="0"/>
                        </a:spcBef>
                        <a:spcAft>
                          <a:spcPts val="0"/>
                        </a:spcAft>
                      </a:pPr>
                      <a:endParaRPr lang="en-US" sz="1400" b="1" dirty="0">
                        <a:latin typeface="Calibri"/>
                        <a:ea typeface="Calibri"/>
                        <a:cs typeface="B Nazanin" pitchFamily="2" charset="-78"/>
                      </a:endParaRPr>
                    </a:p>
                  </a:txBody>
                  <a:tcPr marL="68580" marR="68580" marT="0" marB="0"/>
                </a:tc>
                <a:tc gridSpan="2">
                  <a:txBody>
                    <a:bodyPr/>
                    <a:lstStyle/>
                    <a:p>
                      <a:pPr marL="0" marR="0" algn="ctr" rtl="1">
                        <a:lnSpc>
                          <a:spcPct val="115000"/>
                        </a:lnSpc>
                        <a:spcBef>
                          <a:spcPts val="0"/>
                        </a:spcBef>
                        <a:spcAft>
                          <a:spcPts val="0"/>
                        </a:spcAft>
                      </a:pPr>
                      <a:r>
                        <a:rPr lang="ar-SA" sz="1400" b="1" dirty="0" smtClean="0">
                          <a:latin typeface="Calibri"/>
                          <a:ea typeface="Calibri"/>
                          <a:cs typeface="B Nazanin" pitchFamily="2" charset="-78"/>
                        </a:rPr>
                        <a:t>خوب</a:t>
                      </a:r>
                      <a:r>
                        <a:rPr lang="fa-IR" sz="1400" b="1" dirty="0" smtClean="0">
                          <a:latin typeface="Calibri"/>
                          <a:ea typeface="Calibri"/>
                          <a:cs typeface="B Nazanin" pitchFamily="2" charset="-78"/>
                        </a:rPr>
                        <a:t> </a:t>
                      </a:r>
                      <a:r>
                        <a:rPr lang="ar-SA" sz="1400" b="1" dirty="0" smtClean="0">
                          <a:latin typeface="Calibri"/>
                          <a:ea typeface="Calibri"/>
                          <a:cs typeface="B Nazanin" pitchFamily="2" charset="-78"/>
                        </a:rPr>
                        <a:t> </a:t>
                      </a:r>
                      <a:r>
                        <a:rPr lang="ar-SA" sz="1400" b="1" dirty="0">
                          <a:latin typeface="Calibri"/>
                          <a:ea typeface="Calibri"/>
                          <a:cs typeface="B Nazanin" pitchFamily="2" charset="-78"/>
                        </a:rPr>
                        <a:t>4</a:t>
                      </a:r>
                      <a:endParaRPr lang="en-US" sz="1400" b="1" dirty="0">
                        <a:latin typeface="Calibri"/>
                        <a:ea typeface="Calibri"/>
                        <a:cs typeface="B Nazanin" pitchFamily="2" charset="-78"/>
                      </a:endParaRPr>
                    </a:p>
                  </a:txBody>
                  <a:tcPr marL="68580" marR="68580" marT="0" marB="0"/>
                </a:tc>
                <a:tc hMerge="1">
                  <a:txBody>
                    <a:bodyPr/>
                    <a:lstStyle/>
                    <a:p>
                      <a:pPr marL="0" marR="0" algn="ctr" rtl="1">
                        <a:lnSpc>
                          <a:spcPct val="115000"/>
                        </a:lnSpc>
                        <a:spcBef>
                          <a:spcPts val="0"/>
                        </a:spcBef>
                        <a:spcAft>
                          <a:spcPts val="0"/>
                        </a:spcAft>
                      </a:pPr>
                      <a:endParaRPr lang="en-US" sz="1400" b="1" dirty="0">
                        <a:latin typeface="Calibri"/>
                        <a:ea typeface="Calibri"/>
                        <a:cs typeface="Arial"/>
                      </a:endParaRPr>
                    </a:p>
                  </a:txBody>
                  <a:tcPr marL="68580" marR="68580" marT="0" marB="0"/>
                </a:tc>
                <a:tc>
                  <a:txBody>
                    <a:bodyPr/>
                    <a:lstStyle/>
                    <a:p>
                      <a:pPr marL="0" marR="0" algn="ctr" rtl="1">
                        <a:lnSpc>
                          <a:spcPct val="115000"/>
                        </a:lnSpc>
                        <a:spcBef>
                          <a:spcPts val="0"/>
                        </a:spcBef>
                        <a:spcAft>
                          <a:spcPts val="0"/>
                        </a:spcAft>
                      </a:pPr>
                      <a:r>
                        <a:rPr lang="ar-SA" sz="1400" b="1" dirty="0" smtClean="0">
                          <a:latin typeface="Calibri"/>
                          <a:ea typeface="Calibri"/>
                          <a:cs typeface="B Nazanin" pitchFamily="2" charset="-78"/>
                        </a:rPr>
                        <a:t>متوسط</a:t>
                      </a:r>
                      <a:r>
                        <a:rPr lang="fa-IR" sz="1400" b="1" dirty="0" smtClean="0">
                          <a:latin typeface="Calibri"/>
                          <a:ea typeface="Calibri"/>
                          <a:cs typeface="B Nazanin" pitchFamily="2" charset="-78"/>
                        </a:rPr>
                        <a:t> </a:t>
                      </a:r>
                    </a:p>
                    <a:p>
                      <a:pPr marL="0" marR="0" algn="ctr" rtl="1">
                        <a:lnSpc>
                          <a:spcPct val="115000"/>
                        </a:lnSpc>
                        <a:spcBef>
                          <a:spcPts val="0"/>
                        </a:spcBef>
                        <a:spcAft>
                          <a:spcPts val="0"/>
                        </a:spcAft>
                      </a:pPr>
                      <a:r>
                        <a:rPr lang="ar-SA" sz="1400" b="1" dirty="0" smtClean="0">
                          <a:latin typeface="Calibri"/>
                          <a:ea typeface="Calibri"/>
                          <a:cs typeface="B Nazanin" pitchFamily="2" charset="-78"/>
                        </a:rPr>
                        <a:t> </a:t>
                      </a:r>
                      <a:r>
                        <a:rPr lang="ar-SA" sz="1400" b="1" dirty="0">
                          <a:latin typeface="Calibri"/>
                          <a:ea typeface="Calibri"/>
                          <a:cs typeface="B Nazanin" pitchFamily="2" charset="-78"/>
                        </a:rPr>
                        <a:t>3</a:t>
                      </a:r>
                      <a:endParaRPr lang="en-US" sz="1400" b="1" dirty="0">
                        <a:latin typeface="Calibri"/>
                        <a:ea typeface="Calibri"/>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ar-SA" sz="1400" b="1" dirty="0" smtClean="0">
                          <a:latin typeface="Calibri"/>
                          <a:ea typeface="Calibri"/>
                          <a:cs typeface="B Nazanin" pitchFamily="2" charset="-78"/>
                        </a:rPr>
                        <a:t>ضعیف</a:t>
                      </a:r>
                      <a:r>
                        <a:rPr lang="fa-IR" sz="1400" b="1" dirty="0" smtClean="0">
                          <a:latin typeface="Calibri"/>
                          <a:ea typeface="Calibri"/>
                          <a:cs typeface="B Nazanin" pitchFamily="2" charset="-78"/>
                        </a:rPr>
                        <a:t> </a:t>
                      </a:r>
                    </a:p>
                    <a:p>
                      <a:pPr marL="0" marR="0" algn="ctr" rtl="1">
                        <a:lnSpc>
                          <a:spcPct val="115000"/>
                        </a:lnSpc>
                        <a:spcBef>
                          <a:spcPts val="0"/>
                        </a:spcBef>
                        <a:spcAft>
                          <a:spcPts val="0"/>
                        </a:spcAft>
                      </a:pPr>
                      <a:r>
                        <a:rPr lang="ar-SA" sz="1400" b="1" dirty="0" smtClean="0">
                          <a:latin typeface="Calibri"/>
                          <a:ea typeface="Calibri"/>
                          <a:cs typeface="B Nazanin" pitchFamily="2" charset="-78"/>
                        </a:rPr>
                        <a:t> </a:t>
                      </a:r>
                      <a:r>
                        <a:rPr lang="ar-SA" sz="1400" b="1" dirty="0">
                          <a:latin typeface="Calibri"/>
                          <a:ea typeface="Calibri"/>
                          <a:cs typeface="B Nazanin" pitchFamily="2" charset="-78"/>
                        </a:rPr>
                        <a:t>2</a:t>
                      </a:r>
                      <a:endParaRPr lang="en-US" sz="1400" b="1" dirty="0">
                        <a:latin typeface="Calibri"/>
                        <a:ea typeface="Calibri"/>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ar-SA" sz="1400" b="1" dirty="0">
                          <a:latin typeface="Calibri"/>
                          <a:ea typeface="Calibri"/>
                          <a:cs typeface="B Nazanin" pitchFamily="2" charset="-78"/>
                        </a:rPr>
                        <a:t>خیلی </a:t>
                      </a:r>
                      <a:r>
                        <a:rPr lang="ar-SA" sz="1400" b="1" dirty="0" smtClean="0">
                          <a:latin typeface="Calibri"/>
                          <a:ea typeface="Calibri"/>
                          <a:cs typeface="B Nazanin" pitchFamily="2" charset="-78"/>
                        </a:rPr>
                        <a:t>ضعیف</a:t>
                      </a:r>
                      <a:endParaRPr lang="fa-IR" sz="1400" b="1" dirty="0" smtClean="0">
                        <a:latin typeface="Calibri"/>
                        <a:ea typeface="Calibri"/>
                        <a:cs typeface="B Nazanin" pitchFamily="2" charset="-78"/>
                      </a:endParaRPr>
                    </a:p>
                    <a:p>
                      <a:pPr marL="0" marR="0" algn="ctr" rtl="1">
                        <a:lnSpc>
                          <a:spcPct val="115000"/>
                        </a:lnSpc>
                        <a:spcBef>
                          <a:spcPts val="0"/>
                        </a:spcBef>
                        <a:spcAft>
                          <a:spcPts val="0"/>
                        </a:spcAft>
                      </a:pPr>
                      <a:r>
                        <a:rPr lang="ar-SA" sz="1400" b="1" dirty="0" smtClean="0">
                          <a:latin typeface="Calibri"/>
                          <a:ea typeface="Calibri"/>
                          <a:cs typeface="B Nazanin" pitchFamily="2" charset="-78"/>
                        </a:rPr>
                        <a:t> </a:t>
                      </a:r>
                      <a:r>
                        <a:rPr lang="ar-SA" sz="1400" b="1" dirty="0">
                          <a:latin typeface="Calibri"/>
                          <a:ea typeface="Calibri"/>
                          <a:cs typeface="B Nazanin" pitchFamily="2" charset="-78"/>
                        </a:rPr>
                        <a:t>1</a:t>
                      </a:r>
                      <a:endParaRPr lang="en-US" sz="1400" b="1" dirty="0">
                        <a:latin typeface="Calibri"/>
                        <a:ea typeface="Calibri"/>
                        <a:cs typeface="B Nazanin" pitchFamily="2" charset="-78"/>
                      </a:endParaRPr>
                    </a:p>
                  </a:txBody>
                  <a:tcPr marL="68580" marR="68580" marT="0" marB="0"/>
                </a:tc>
                <a:tc gridSpan="7">
                  <a:txBody>
                    <a:bodyPr/>
                    <a:lstStyle/>
                    <a:p>
                      <a:pPr marL="0" marR="0" algn="ctr" rtl="1">
                        <a:lnSpc>
                          <a:spcPct val="115000"/>
                        </a:lnSpc>
                        <a:spcBef>
                          <a:spcPts val="0"/>
                        </a:spcBef>
                        <a:spcAft>
                          <a:spcPts val="0"/>
                        </a:spcAft>
                      </a:pPr>
                      <a:r>
                        <a:rPr lang="ar-SA" sz="1400" b="1" dirty="0">
                          <a:latin typeface="Calibri"/>
                          <a:ea typeface="Calibri"/>
                          <a:cs typeface="B Nazanin" pitchFamily="2" charset="-78"/>
                        </a:rPr>
                        <a:t>محورهای ارزیابی</a:t>
                      </a:r>
                      <a:endParaRPr lang="en-US" sz="1400" b="1"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0038">
                <a:tc>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100" dirty="0">
                        <a:latin typeface="Calibri"/>
                        <a:ea typeface="Calibri"/>
                        <a:cs typeface="B Nazanin" pitchFamily="2" charset="-78"/>
                      </a:endParaRPr>
                    </a:p>
                  </a:txBody>
                  <a:tcPr marL="68580" marR="68580" marT="0" marB="0"/>
                </a:tc>
                <a:tc gridSpan="2">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hMerge="1">
                  <a:txBody>
                    <a:bodyPr/>
                    <a:lstStyle/>
                    <a:p>
                      <a:endParaRPr lang="en-US"/>
                    </a:p>
                  </a:txBody>
                  <a:tcPr marL="68580" marR="68580" marT="0" marB="0"/>
                </a:tc>
                <a:tc>
                  <a:txBody>
                    <a:bodyPr/>
                    <a:lstStyle/>
                    <a:p>
                      <a:endParaRPr lang="en-US">
                        <a:cs typeface="B Nazanin" pitchFamily="2" charset="-78"/>
                      </a:endParaRPr>
                    </a:p>
                  </a:txBody>
                  <a:tcPr marL="68580" marR="68580" marT="0" marB="0"/>
                </a:tc>
                <a:tc>
                  <a:txBody>
                    <a:bodyPr/>
                    <a:lstStyle/>
                    <a:p>
                      <a:endParaRPr lang="en-US">
                        <a:cs typeface="B Nazanin" pitchFamily="2" charset="-78"/>
                      </a:endParaRPr>
                    </a:p>
                  </a:txBody>
                  <a:tcPr marL="68580" marR="68580" marT="0" marB="0"/>
                </a:tc>
                <a:tc>
                  <a:txBody>
                    <a:bodyPr/>
                    <a:lstStyle/>
                    <a:p>
                      <a:endParaRPr lang="en-US">
                        <a:cs typeface="B Nazanin" pitchFamily="2" charset="-78"/>
                      </a:endParaRPr>
                    </a:p>
                  </a:txBody>
                  <a:tcPr marL="68580" marR="68580" marT="0" marB="0"/>
                </a:tc>
                <a:tc gridSpan="7">
                  <a:txBody>
                    <a:bodyPr/>
                    <a:lstStyle/>
                    <a:p>
                      <a:pPr marL="0" marR="0" algn="r" rtl="1">
                        <a:lnSpc>
                          <a:spcPct val="115000"/>
                        </a:lnSpc>
                        <a:spcBef>
                          <a:spcPts val="0"/>
                        </a:spcBef>
                        <a:spcAft>
                          <a:spcPts val="0"/>
                        </a:spcAft>
                      </a:pPr>
                      <a:r>
                        <a:rPr lang="ar-SA" sz="1400" dirty="0">
                          <a:latin typeface="Calibri"/>
                          <a:ea typeface="Calibri"/>
                          <a:cs typeface="B Nazanin" pitchFamily="2" charset="-78"/>
                        </a:rPr>
                        <a:t>شناسایی نیازها و انتظارات ذینفعان واحد خود و تلاش جهت برآورده نمودن آن ها</a:t>
                      </a:r>
                      <a:endParaRPr lang="en-US" sz="14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21391">
                <a:tc>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gridSpan="2">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hMerge="1">
                  <a:txBody>
                    <a:bodyPr/>
                    <a:lstStyle/>
                    <a:p>
                      <a:endParaRPr lang="en-US"/>
                    </a:p>
                  </a:txBody>
                  <a:tcPr marL="68580" marR="68580" marT="0" marB="0"/>
                </a:tc>
                <a:tc>
                  <a:txBody>
                    <a:bodyPr/>
                    <a:lstStyle/>
                    <a:p>
                      <a:endParaRPr lang="en-US">
                        <a:cs typeface="B Nazanin" pitchFamily="2" charset="-78"/>
                      </a:endParaRPr>
                    </a:p>
                  </a:txBody>
                  <a:tcPr marL="68580" marR="68580" marT="0" marB="0"/>
                </a:tc>
                <a:tc>
                  <a:txBody>
                    <a:bodyPr/>
                    <a:lstStyle/>
                    <a:p>
                      <a:endParaRPr lang="en-US">
                        <a:cs typeface="B Nazanin" pitchFamily="2" charset="-78"/>
                      </a:endParaRPr>
                    </a:p>
                  </a:txBody>
                  <a:tcPr marL="68580" marR="68580" marT="0" marB="0"/>
                </a:tc>
                <a:tc>
                  <a:txBody>
                    <a:bodyPr/>
                    <a:lstStyle/>
                    <a:p>
                      <a:endParaRPr lang="en-US">
                        <a:cs typeface="B Nazanin" pitchFamily="2" charset="-78"/>
                      </a:endParaRPr>
                    </a:p>
                  </a:txBody>
                  <a:tcPr marL="68580" marR="68580" marT="0" marB="0"/>
                </a:tc>
                <a:tc gridSpan="7">
                  <a:txBody>
                    <a:bodyPr/>
                    <a:lstStyle/>
                    <a:p>
                      <a:pPr marL="0" marR="0" algn="r" rtl="1">
                        <a:lnSpc>
                          <a:spcPct val="115000"/>
                        </a:lnSpc>
                        <a:spcBef>
                          <a:spcPts val="0"/>
                        </a:spcBef>
                        <a:spcAft>
                          <a:spcPts val="0"/>
                        </a:spcAft>
                      </a:pPr>
                      <a:r>
                        <a:rPr lang="ar-SA" sz="1400" dirty="0">
                          <a:latin typeface="Calibri"/>
                          <a:ea typeface="Calibri"/>
                          <a:cs typeface="B Nazanin" pitchFamily="2" charset="-78"/>
                        </a:rPr>
                        <a:t>تبیین جهت گیری روشن و اهداف کلان واحد تحت مدیریت خود </a:t>
                      </a:r>
                      <a:endParaRPr lang="en-US" sz="1400" dirty="0">
                        <a:latin typeface="Calibri"/>
                        <a:ea typeface="Calibri"/>
                        <a:cs typeface="B Nazanin" pitchFamily="2" charset="-78"/>
                      </a:endParaRPr>
                    </a:p>
                    <a:p>
                      <a:pPr marL="0" marR="0" algn="r" rtl="1">
                        <a:lnSpc>
                          <a:spcPct val="115000"/>
                        </a:lnSpc>
                        <a:spcBef>
                          <a:spcPts val="0"/>
                        </a:spcBef>
                        <a:spcAft>
                          <a:spcPts val="0"/>
                        </a:spcAft>
                      </a:pPr>
                      <a:r>
                        <a:rPr lang="ar-SA" sz="1400" dirty="0">
                          <a:latin typeface="Calibri"/>
                          <a:ea typeface="Calibri"/>
                          <a:cs typeface="B Nazanin" pitchFamily="2" charset="-78"/>
                        </a:rPr>
                        <a:t>(آینده واحد تحت مدیریت خود را می داند و واقف است که به کجا می خواهد برسد.)</a:t>
                      </a:r>
                      <a:endParaRPr lang="en-US" sz="14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0038">
                <a:tc>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gridSpan="2">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hMerge="1">
                  <a:txBody>
                    <a:bodyPr/>
                    <a:lstStyle/>
                    <a:p>
                      <a:endParaRPr lang="en-US"/>
                    </a:p>
                  </a:txBody>
                  <a:tcPr marL="68580" marR="68580" marT="0" marB="0"/>
                </a:tc>
                <a:tc>
                  <a:txBody>
                    <a:bodyPr/>
                    <a:lstStyle/>
                    <a:p>
                      <a:endParaRPr lang="en-US">
                        <a:cs typeface="B Nazanin" pitchFamily="2" charset="-78"/>
                      </a:endParaRPr>
                    </a:p>
                  </a:txBody>
                  <a:tcPr marL="68580" marR="68580" marT="0" marB="0"/>
                </a:tc>
                <a:tc>
                  <a:txBody>
                    <a:bodyPr/>
                    <a:lstStyle/>
                    <a:p>
                      <a:endParaRPr lang="en-US">
                        <a:cs typeface="B Nazanin" pitchFamily="2" charset="-78"/>
                      </a:endParaRPr>
                    </a:p>
                  </a:txBody>
                  <a:tcPr marL="68580" marR="68580" marT="0" marB="0"/>
                </a:tc>
                <a:tc>
                  <a:txBody>
                    <a:bodyPr/>
                    <a:lstStyle/>
                    <a:p>
                      <a:endParaRPr lang="en-US">
                        <a:cs typeface="B Nazanin" pitchFamily="2" charset="-78"/>
                      </a:endParaRPr>
                    </a:p>
                  </a:txBody>
                  <a:tcPr marL="68580" marR="68580" marT="0" marB="0"/>
                </a:tc>
                <a:tc gridSpan="7">
                  <a:txBody>
                    <a:bodyPr/>
                    <a:lstStyle/>
                    <a:p>
                      <a:pPr marL="0" marR="0" algn="r" rtl="1">
                        <a:lnSpc>
                          <a:spcPct val="115000"/>
                        </a:lnSpc>
                        <a:spcBef>
                          <a:spcPts val="0"/>
                        </a:spcBef>
                        <a:spcAft>
                          <a:spcPts val="0"/>
                        </a:spcAft>
                      </a:pPr>
                      <a:r>
                        <a:rPr lang="ar-SA" sz="1400" dirty="0">
                          <a:latin typeface="Calibri"/>
                          <a:ea typeface="Calibri"/>
                          <a:cs typeface="B Nazanin" pitchFamily="2" charset="-78"/>
                        </a:rPr>
                        <a:t>الگو بودن درپایبندی به ارزش ها، فضایل اخلاقی و مسئولیت پذیری</a:t>
                      </a:r>
                      <a:endParaRPr lang="en-US" sz="14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0038">
                <a:tc>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gridSpan="2">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hMerge="1">
                  <a:txBody>
                    <a:bodyPr/>
                    <a:lstStyle/>
                    <a:p>
                      <a:endParaRPr lang="en-US"/>
                    </a:p>
                  </a:txBody>
                  <a:tcPr marL="68580" marR="68580" marT="0" marB="0"/>
                </a:tc>
                <a:tc>
                  <a:txBody>
                    <a:bodyPr/>
                    <a:lstStyle/>
                    <a:p>
                      <a:endParaRPr lang="en-US">
                        <a:cs typeface="B Nazanin" pitchFamily="2" charset="-78"/>
                      </a:endParaRPr>
                    </a:p>
                  </a:txBody>
                  <a:tcPr marL="68580" marR="68580" marT="0" marB="0"/>
                </a:tc>
                <a:tc>
                  <a:txBody>
                    <a:bodyPr/>
                    <a:lstStyle/>
                    <a:p>
                      <a:endParaRPr lang="en-US">
                        <a:cs typeface="B Nazanin" pitchFamily="2" charset="-78"/>
                      </a:endParaRPr>
                    </a:p>
                  </a:txBody>
                  <a:tcPr marL="68580" marR="68580" marT="0" marB="0"/>
                </a:tc>
                <a:tc>
                  <a:txBody>
                    <a:bodyPr/>
                    <a:lstStyle/>
                    <a:p>
                      <a:endParaRPr lang="en-US" dirty="0">
                        <a:cs typeface="B Nazanin" pitchFamily="2" charset="-78"/>
                      </a:endParaRPr>
                    </a:p>
                  </a:txBody>
                  <a:tcPr marL="68580" marR="68580" marT="0" marB="0"/>
                </a:tc>
                <a:tc gridSpan="7">
                  <a:txBody>
                    <a:bodyPr/>
                    <a:lstStyle/>
                    <a:p>
                      <a:pPr marL="0" marR="0" algn="r" rtl="1">
                        <a:lnSpc>
                          <a:spcPct val="115000"/>
                        </a:lnSpc>
                        <a:spcBef>
                          <a:spcPts val="0"/>
                        </a:spcBef>
                        <a:spcAft>
                          <a:spcPts val="0"/>
                        </a:spcAft>
                      </a:pPr>
                      <a:r>
                        <a:rPr lang="ar-SA" sz="1400" dirty="0">
                          <a:latin typeface="Calibri"/>
                          <a:ea typeface="Calibri"/>
                          <a:cs typeface="B Nazanin" pitchFamily="2" charset="-78"/>
                        </a:rPr>
                        <a:t>مورد بازنگری قراردادن اثربخشی رفتارها و نگرش های خود</a:t>
                      </a:r>
                      <a:endParaRPr lang="en-US" sz="14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0038">
                <a:tc>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gridSpan="2">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hMerge="1">
                  <a:txBody>
                    <a:bodyPr/>
                    <a:lstStyle/>
                    <a:p>
                      <a:endParaRPr lang="en-US"/>
                    </a:p>
                  </a:txBody>
                  <a:tcPr marL="68580" marR="68580" marT="0" marB="0"/>
                </a:tc>
                <a:tc>
                  <a:txBody>
                    <a:bodyPr/>
                    <a:lstStyle/>
                    <a:p>
                      <a:endParaRPr lang="en-US">
                        <a:cs typeface="B Nazanin" pitchFamily="2" charset="-78"/>
                      </a:endParaRPr>
                    </a:p>
                  </a:txBody>
                  <a:tcPr marL="68580" marR="68580" marT="0" marB="0"/>
                </a:tc>
                <a:tc>
                  <a:txBody>
                    <a:bodyPr/>
                    <a:lstStyle/>
                    <a:p>
                      <a:endParaRPr lang="en-US">
                        <a:cs typeface="B Nazanin" pitchFamily="2" charset="-78"/>
                      </a:endParaRPr>
                    </a:p>
                  </a:txBody>
                  <a:tcPr marL="68580" marR="68580" marT="0" marB="0"/>
                </a:tc>
                <a:tc>
                  <a:txBody>
                    <a:bodyPr/>
                    <a:lstStyle/>
                    <a:p>
                      <a:endParaRPr lang="en-US">
                        <a:cs typeface="B Nazanin" pitchFamily="2" charset="-78"/>
                      </a:endParaRPr>
                    </a:p>
                  </a:txBody>
                  <a:tcPr marL="68580" marR="68580" marT="0" marB="0"/>
                </a:tc>
                <a:tc gridSpan="7">
                  <a:txBody>
                    <a:bodyPr/>
                    <a:lstStyle/>
                    <a:p>
                      <a:pPr marL="0" marR="0" algn="r" rtl="1">
                        <a:lnSpc>
                          <a:spcPct val="115000"/>
                        </a:lnSpc>
                        <a:spcBef>
                          <a:spcPts val="0"/>
                        </a:spcBef>
                        <a:spcAft>
                          <a:spcPts val="0"/>
                        </a:spcAft>
                      </a:pPr>
                      <a:r>
                        <a:rPr lang="ar-SA" sz="1400" dirty="0">
                          <a:latin typeface="Calibri"/>
                          <a:ea typeface="Calibri"/>
                          <a:cs typeface="B Nazanin" pitchFamily="2" charset="-78"/>
                        </a:rPr>
                        <a:t>زمینه سازی، حمایت و مشارکت در فعالیت های بهبود، یادگیری و نوآوری</a:t>
                      </a:r>
                      <a:endParaRPr lang="en-US" sz="14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21391">
                <a:tc>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100" dirty="0">
                        <a:latin typeface="Calibri"/>
                        <a:ea typeface="Calibri"/>
                        <a:cs typeface="B Nazanin" pitchFamily="2" charset="-78"/>
                      </a:endParaRPr>
                    </a:p>
                  </a:txBody>
                  <a:tcPr marL="68580" marR="68580" marT="0" marB="0"/>
                </a:tc>
                <a:tc gridSpan="2">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hMerge="1">
                  <a:txBody>
                    <a:bodyPr/>
                    <a:lstStyle/>
                    <a:p>
                      <a:endParaRPr lang="en-US"/>
                    </a:p>
                  </a:txBody>
                  <a:tcPr marL="68580" marR="68580" marT="0" marB="0"/>
                </a:tc>
                <a:tc>
                  <a:txBody>
                    <a:bodyPr/>
                    <a:lstStyle/>
                    <a:p>
                      <a:endParaRPr lang="en-US">
                        <a:cs typeface="B Nazanin" pitchFamily="2" charset="-78"/>
                      </a:endParaRPr>
                    </a:p>
                  </a:txBody>
                  <a:tcPr marL="68580" marR="68580" marT="0" marB="0"/>
                </a:tc>
                <a:tc>
                  <a:txBody>
                    <a:bodyPr/>
                    <a:lstStyle/>
                    <a:p>
                      <a:endParaRPr lang="en-US" dirty="0">
                        <a:cs typeface="B Nazanin" pitchFamily="2" charset="-78"/>
                      </a:endParaRPr>
                    </a:p>
                  </a:txBody>
                  <a:tcPr marL="68580" marR="68580" marT="0" marB="0"/>
                </a:tc>
                <a:tc>
                  <a:txBody>
                    <a:bodyPr/>
                    <a:lstStyle/>
                    <a:p>
                      <a:endParaRPr lang="en-US">
                        <a:cs typeface="B Nazanin" pitchFamily="2" charset="-78"/>
                      </a:endParaRPr>
                    </a:p>
                  </a:txBody>
                  <a:tcPr marL="68580" marR="68580" marT="0" marB="0"/>
                </a:tc>
                <a:tc gridSpan="7">
                  <a:txBody>
                    <a:bodyPr/>
                    <a:lstStyle/>
                    <a:p>
                      <a:pPr marL="0" marR="0" algn="r" rtl="1">
                        <a:lnSpc>
                          <a:spcPct val="115000"/>
                        </a:lnSpc>
                        <a:spcBef>
                          <a:spcPts val="0"/>
                        </a:spcBef>
                        <a:spcAft>
                          <a:spcPts val="0"/>
                        </a:spcAft>
                      </a:pPr>
                      <a:r>
                        <a:rPr lang="ar-SA" sz="1400" dirty="0">
                          <a:latin typeface="Calibri"/>
                          <a:ea typeface="Calibri"/>
                          <a:cs typeface="B Nazanin" pitchFamily="2" charset="-78"/>
                        </a:rPr>
                        <a:t>اطمینان از ایجاد و استقرار فرآیندی برای توسعه، جاری سازی و به روزآوری خط مشی و استراتژی بخشی در واحد تحت مدیریت خود</a:t>
                      </a:r>
                      <a:endParaRPr lang="en-US" sz="14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8971">
                <a:tc rowSpan="2" gridSpan="5">
                  <a:txBody>
                    <a:bodyPr/>
                    <a:lstStyle/>
                    <a:p>
                      <a:pPr marL="0" marR="0" algn="ctr" rtl="1">
                        <a:lnSpc>
                          <a:spcPct val="115000"/>
                        </a:lnSpc>
                        <a:spcBef>
                          <a:spcPts val="0"/>
                        </a:spcBef>
                        <a:spcAft>
                          <a:spcPts val="0"/>
                        </a:spcAft>
                      </a:pPr>
                      <a:r>
                        <a:rPr lang="ar-SA" sz="1100" dirty="0">
                          <a:latin typeface="Calibri"/>
                          <a:ea typeface="Calibri"/>
                          <a:cs typeface="B Nazanin" pitchFamily="2" charset="-78"/>
                        </a:rPr>
                        <a:t>محل درج مهر اعتبار</a:t>
                      </a:r>
                      <a:endParaRPr lang="en-US" sz="1100" dirty="0">
                        <a:latin typeface="Calibri"/>
                        <a:ea typeface="Calibri"/>
                        <a:cs typeface="B Nazanin" pitchFamily="2" charset="-78"/>
                      </a:endParaRPr>
                    </a:p>
                  </a:txBody>
                  <a:tcPr marL="68580" marR="68580" marT="0" marB="0"/>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gridSpan="2">
                  <a:txBody>
                    <a:bodyPr/>
                    <a:lstStyle/>
                    <a:p>
                      <a:pPr marL="0" marR="0" algn="ctr" rtl="1">
                        <a:lnSpc>
                          <a:spcPct val="115000"/>
                        </a:lnSpc>
                        <a:spcBef>
                          <a:spcPts val="0"/>
                        </a:spcBef>
                        <a:spcAft>
                          <a:spcPts val="0"/>
                        </a:spcAft>
                      </a:pPr>
                      <a:r>
                        <a:rPr lang="ar-SA" sz="1100">
                          <a:latin typeface="Calibri"/>
                          <a:ea typeface="Calibri"/>
                          <a:cs typeface="B Nazanin" pitchFamily="2" charset="-78"/>
                        </a:rPr>
                        <a:t>طبقه بندی</a:t>
                      </a:r>
                      <a:endParaRPr lang="en-US" sz="1100">
                        <a:latin typeface="Calibri"/>
                        <a:ea typeface="Calibri"/>
                        <a:cs typeface="B Nazanin" pitchFamily="2" charset="-78"/>
                      </a:endParaRPr>
                    </a:p>
                  </a:txBody>
                  <a:tcPr marL="68580" marR="68580" marT="0" marB="0"/>
                </a:tc>
                <a:tc hMerge="1">
                  <a:txBody>
                    <a:bodyPr/>
                    <a:lstStyle/>
                    <a:p>
                      <a:endParaRPr lang="en-US"/>
                    </a:p>
                  </a:txBody>
                  <a:tcPr/>
                </a:tc>
                <a:tc>
                  <a:txBody>
                    <a:bodyPr/>
                    <a:lstStyle/>
                    <a:p>
                      <a:pPr marL="0" marR="0" algn="ctr" rtl="1">
                        <a:lnSpc>
                          <a:spcPct val="115000"/>
                        </a:lnSpc>
                        <a:spcBef>
                          <a:spcPts val="0"/>
                        </a:spcBef>
                        <a:spcAft>
                          <a:spcPts val="0"/>
                        </a:spcAft>
                      </a:pPr>
                      <a:r>
                        <a:rPr lang="ar-SA" sz="1100">
                          <a:latin typeface="Calibri"/>
                          <a:ea typeface="Calibri"/>
                          <a:cs typeface="B Nazanin" pitchFamily="2" charset="-78"/>
                        </a:rPr>
                        <a:t>2</a:t>
                      </a:r>
                      <a:endParaRPr lang="en-US" sz="1100">
                        <a:latin typeface="Calibri"/>
                        <a:ea typeface="Calibri"/>
                        <a:cs typeface="B Nazanin" pitchFamily="2" charset="-78"/>
                      </a:endParaRPr>
                    </a:p>
                  </a:txBody>
                  <a:tcPr marL="68580" marR="68580" marT="0" marB="0"/>
                </a:tc>
                <a:tc gridSpan="2">
                  <a:txBody>
                    <a:bodyPr/>
                    <a:lstStyle/>
                    <a:p>
                      <a:pPr marL="0" marR="0" algn="ctr" rtl="1">
                        <a:lnSpc>
                          <a:spcPct val="115000"/>
                        </a:lnSpc>
                        <a:spcBef>
                          <a:spcPts val="0"/>
                        </a:spcBef>
                        <a:spcAft>
                          <a:spcPts val="0"/>
                        </a:spcAft>
                      </a:pPr>
                      <a:r>
                        <a:rPr lang="ar-SA" sz="1100">
                          <a:latin typeface="Calibri"/>
                          <a:ea typeface="Calibri"/>
                          <a:cs typeface="B Nazanin" pitchFamily="2" charset="-78"/>
                        </a:rPr>
                        <a:t>1</a:t>
                      </a:r>
                      <a:endParaRPr lang="en-US" sz="1100">
                        <a:latin typeface="Calibri"/>
                        <a:ea typeface="Calibri"/>
                        <a:cs typeface="B Nazanin" pitchFamily="2" charset="-78"/>
                      </a:endParaRPr>
                    </a:p>
                  </a:txBody>
                  <a:tcPr marL="68580" marR="68580" marT="0" marB="0"/>
                </a:tc>
                <a:tc hMerge="1">
                  <a:txBody>
                    <a:bodyPr/>
                    <a:lstStyle/>
                    <a:p>
                      <a:endParaRPr lang="en-US"/>
                    </a:p>
                  </a:txBody>
                  <a:tcPr/>
                </a:tc>
                <a:tc>
                  <a:txBody>
                    <a:bodyPr/>
                    <a:lstStyle/>
                    <a:p>
                      <a:pPr marL="0" marR="0" algn="ctr" rtl="1">
                        <a:lnSpc>
                          <a:spcPct val="115000"/>
                        </a:lnSpc>
                        <a:spcBef>
                          <a:spcPts val="0"/>
                        </a:spcBef>
                        <a:spcAft>
                          <a:spcPts val="0"/>
                        </a:spcAft>
                      </a:pPr>
                      <a:r>
                        <a:rPr lang="ar-SA" sz="1100">
                          <a:latin typeface="Calibri"/>
                          <a:ea typeface="Calibri"/>
                          <a:cs typeface="B Nazanin" pitchFamily="2" charset="-78"/>
                        </a:rPr>
                        <a:t>0</a:t>
                      </a:r>
                      <a:endParaRPr lang="en-US" sz="1100">
                        <a:latin typeface="Calibri"/>
                        <a:ea typeface="Calibri"/>
                        <a:cs typeface="B Nazanin" pitchFamily="2" charset="-78"/>
                      </a:endParaRPr>
                    </a:p>
                  </a:txBody>
                  <a:tcPr marL="68580" marR="68580" marT="0" marB="0"/>
                </a:tc>
                <a:tc gridSpan="2">
                  <a:txBody>
                    <a:bodyPr/>
                    <a:lstStyle/>
                    <a:p>
                      <a:pPr marL="0" marR="0" algn="ctr" rtl="1">
                        <a:lnSpc>
                          <a:spcPct val="115000"/>
                        </a:lnSpc>
                        <a:spcBef>
                          <a:spcPts val="0"/>
                        </a:spcBef>
                        <a:spcAft>
                          <a:spcPts val="0"/>
                        </a:spcAft>
                      </a:pPr>
                      <a:r>
                        <a:rPr lang="ar-SA" sz="1100">
                          <a:latin typeface="Calibri"/>
                          <a:ea typeface="Calibri"/>
                          <a:cs typeface="B Nazanin" pitchFamily="2" charset="-78"/>
                        </a:rPr>
                        <a:t>شماره</a:t>
                      </a:r>
                      <a:endParaRPr lang="en-US" sz="1100">
                        <a:latin typeface="Calibri"/>
                        <a:ea typeface="Calibri"/>
                        <a:cs typeface="B Nazanin" pitchFamily="2" charset="-78"/>
                      </a:endParaRPr>
                    </a:p>
                  </a:txBody>
                  <a:tcPr marL="68580" marR="68580" marT="0" marB="0"/>
                </a:tc>
                <a:tc hMerge="1">
                  <a:txBody>
                    <a:bodyPr/>
                    <a:lstStyle/>
                    <a:p>
                      <a:endParaRPr lang="en-US"/>
                    </a:p>
                  </a:txBody>
                  <a:tcPr/>
                </a:tc>
                <a:tc rowSpan="2">
                  <a:txBody>
                    <a:bodyPr/>
                    <a:lstStyle/>
                    <a:p>
                      <a:pPr marL="0" marR="0" algn="ctr" rtl="1">
                        <a:lnSpc>
                          <a:spcPct val="115000"/>
                        </a:lnSpc>
                        <a:spcBef>
                          <a:spcPts val="0"/>
                        </a:spcBef>
                        <a:spcAft>
                          <a:spcPts val="0"/>
                        </a:spcAft>
                      </a:pPr>
                      <a:r>
                        <a:rPr lang="ar-SA" sz="1100" dirty="0">
                          <a:latin typeface="Calibri"/>
                          <a:ea typeface="Calibri"/>
                          <a:cs typeface="B Nazanin" pitchFamily="2" charset="-78"/>
                        </a:rPr>
                        <a:t>بازنگری</a:t>
                      </a:r>
                      <a:endParaRPr lang="en-US" sz="1100" dirty="0">
                        <a:latin typeface="Calibri"/>
                        <a:ea typeface="Calibri"/>
                        <a:cs typeface="B Nazanin" pitchFamily="2" charset="-78"/>
                      </a:endParaRPr>
                    </a:p>
                  </a:txBody>
                  <a:tcPr marL="68580" marR="68580" marT="0" marB="0" anchor="ctr"/>
                </a:tc>
              </a:tr>
              <a:tr h="238971">
                <a:tc gridSpan="5"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gridSpan="2">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hMerge="1">
                  <a:txBody>
                    <a:bodyPr/>
                    <a:lstStyle/>
                    <a:p>
                      <a:endParaRPr lang="en-US"/>
                    </a:p>
                  </a:txBody>
                  <a:tcPr/>
                </a:tc>
                <a:tc>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gridSpan="2">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hMerge="1">
                  <a:txBody>
                    <a:bodyPr/>
                    <a:lstStyle/>
                    <a:p>
                      <a:endParaRPr lang="en-US"/>
                    </a:p>
                  </a:txBody>
                  <a:tcPr/>
                </a:tc>
                <a:tc>
                  <a:txBody>
                    <a:bodyPr/>
                    <a:lstStyle/>
                    <a:p>
                      <a:pPr marL="0" marR="0" algn="r" rtl="0">
                        <a:lnSpc>
                          <a:spcPct val="115000"/>
                        </a:lnSpc>
                        <a:spcBef>
                          <a:spcPts val="0"/>
                        </a:spcBef>
                        <a:spcAft>
                          <a:spcPts val="0"/>
                        </a:spcAft>
                      </a:pPr>
                      <a:endParaRPr lang="en-US" sz="1100">
                        <a:latin typeface="Calibri"/>
                        <a:ea typeface="Calibri"/>
                        <a:cs typeface="B Nazanin" pitchFamily="2" charset="-78"/>
                      </a:endParaRPr>
                    </a:p>
                  </a:txBody>
                  <a:tcPr marL="68580" marR="68580" marT="0" marB="0"/>
                </a:tc>
                <a:tc gridSpan="2">
                  <a:txBody>
                    <a:bodyPr/>
                    <a:lstStyle/>
                    <a:p>
                      <a:pPr marL="0" marR="0" algn="ctr" rtl="1">
                        <a:lnSpc>
                          <a:spcPct val="115000"/>
                        </a:lnSpc>
                        <a:spcBef>
                          <a:spcPts val="0"/>
                        </a:spcBef>
                        <a:spcAft>
                          <a:spcPts val="0"/>
                        </a:spcAft>
                      </a:pPr>
                      <a:r>
                        <a:rPr lang="ar-SA" sz="1100" dirty="0">
                          <a:latin typeface="Calibri"/>
                          <a:ea typeface="Calibri"/>
                          <a:cs typeface="B Nazanin" pitchFamily="2" charset="-78"/>
                        </a:rPr>
                        <a:t>تاریخ</a:t>
                      </a:r>
                      <a:endParaRPr lang="en-US" sz="1100" dirty="0">
                        <a:latin typeface="Calibri"/>
                        <a:ea typeface="Calibri"/>
                        <a:cs typeface="B Nazanin" pitchFamily="2" charset="-78"/>
                      </a:endParaRPr>
                    </a:p>
                  </a:txBody>
                  <a:tcPr marL="68580" marR="68580" marT="0" marB="0"/>
                </a:tc>
                <a:tc hMerge="1">
                  <a:txBody>
                    <a:bodyPr/>
                    <a:lstStyle/>
                    <a:p>
                      <a:endParaRPr lang="en-US"/>
                    </a:p>
                  </a:txBody>
                  <a:tcPr/>
                </a:tc>
                <a:tc v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چک لیست تفکر سیستمی ، راهبردی و رویکردهای مدیریتی</a:t>
            </a:r>
            <a:endParaRPr lang="en-US" dirty="0">
              <a:cs typeface="B Nazanin" pitchFamily="2" charset="-78"/>
            </a:endParaRPr>
          </a:p>
        </p:txBody>
      </p:sp>
      <p:graphicFrame>
        <p:nvGraphicFramePr>
          <p:cNvPr id="4" name="Content Placeholder 3"/>
          <p:cNvGraphicFramePr>
            <a:graphicFrameLocks noGrp="1"/>
          </p:cNvGraphicFramePr>
          <p:nvPr>
            <p:ph idx="1"/>
          </p:nvPr>
        </p:nvGraphicFramePr>
        <p:xfrm>
          <a:off x="152399" y="1752599"/>
          <a:ext cx="8839210" cy="4953001"/>
        </p:xfrm>
        <a:graphic>
          <a:graphicData uri="http://schemas.openxmlformats.org/drawingml/2006/table">
            <a:tbl>
              <a:tblPr firstRow="1" bandRow="1">
                <a:tableStyleId>{5C22544A-7EE6-4342-B048-85BDC9FD1C3A}</a:tableStyleId>
              </a:tblPr>
              <a:tblGrid>
                <a:gridCol w="457208"/>
                <a:gridCol w="761995"/>
                <a:gridCol w="438149"/>
                <a:gridCol w="552451"/>
                <a:gridCol w="609600"/>
                <a:gridCol w="495300"/>
                <a:gridCol w="342899"/>
                <a:gridCol w="762002"/>
                <a:gridCol w="552451"/>
                <a:gridCol w="1104901"/>
                <a:gridCol w="1104901"/>
                <a:gridCol w="552451"/>
                <a:gridCol w="552451"/>
                <a:gridCol w="552451"/>
              </a:tblGrid>
              <a:tr h="235473">
                <a:tc gridSpan="3">
                  <a:txBody>
                    <a:bodyPr/>
                    <a:lstStyle/>
                    <a:p>
                      <a:pPr marL="0" marR="0" algn="r" rtl="0">
                        <a:lnSpc>
                          <a:spcPct val="115000"/>
                        </a:lnSpc>
                        <a:spcBef>
                          <a:spcPts val="0"/>
                        </a:spcBef>
                        <a:spcAft>
                          <a:spcPts val="0"/>
                        </a:spcAft>
                      </a:pPr>
                      <a:endParaRPr lang="en-US" sz="1200" b="1"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gridSpan="9">
                  <a:txBody>
                    <a:bodyPr/>
                    <a:lstStyle/>
                    <a:p>
                      <a:pPr marL="0" marR="0" algn="ctr" rtl="1">
                        <a:lnSpc>
                          <a:spcPct val="115000"/>
                        </a:lnSpc>
                        <a:spcBef>
                          <a:spcPts val="0"/>
                        </a:spcBef>
                        <a:spcAft>
                          <a:spcPts val="0"/>
                        </a:spcAft>
                      </a:pPr>
                      <a:r>
                        <a:rPr lang="fa-IR" sz="1200" b="1" dirty="0">
                          <a:solidFill>
                            <a:srgbClr val="000000"/>
                          </a:solidFill>
                          <a:latin typeface="Calibri"/>
                          <a:ea typeface="Calibri"/>
                          <a:cs typeface="B Nazanin" pitchFamily="2" charset="-78"/>
                        </a:rPr>
                        <a:t>چک لیست ارزیابی تفکر سیستمی، راهبردی و رویکردهای مدیریتی</a:t>
                      </a:r>
                      <a:endParaRPr lang="en-US" sz="1200" b="1"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hMerge="1">
                  <a:txBody>
                    <a:bodyPr/>
                    <a:lstStyle/>
                    <a:p>
                      <a:endParaRPr lang="en-US"/>
                    </a:p>
                  </a:txBody>
                  <a:tcPr/>
                </a:tc>
              </a:tr>
              <a:tr h="296506">
                <a:tc gridSpan="3">
                  <a:txBody>
                    <a:bodyPr/>
                    <a:lstStyle/>
                    <a:p>
                      <a:pPr marL="0" marR="0" algn="ctr" rtl="1">
                        <a:lnSpc>
                          <a:spcPct val="115000"/>
                        </a:lnSpc>
                        <a:spcBef>
                          <a:spcPts val="0"/>
                        </a:spcBef>
                        <a:spcAft>
                          <a:spcPts val="0"/>
                        </a:spcAft>
                      </a:pPr>
                      <a:r>
                        <a:rPr lang="ar-SA" sz="1200" b="1">
                          <a:latin typeface="Calibri"/>
                          <a:ea typeface="Calibri"/>
                          <a:cs typeface="B Nazanin" pitchFamily="2" charset="-78"/>
                        </a:rPr>
                        <a:t>بارکد مدیر ارزیابی شونده</a:t>
                      </a:r>
                      <a:endParaRPr lang="en-US" sz="1200" b="1">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gridSpan="6">
                  <a:txBody>
                    <a:bodyPr/>
                    <a:lstStyle/>
                    <a:p>
                      <a:pPr marL="0" marR="0" algn="ctr" rtl="1">
                        <a:lnSpc>
                          <a:spcPct val="115000"/>
                        </a:lnSpc>
                        <a:spcBef>
                          <a:spcPts val="0"/>
                        </a:spcBef>
                        <a:spcAft>
                          <a:spcPts val="0"/>
                        </a:spcAft>
                      </a:pPr>
                      <a:r>
                        <a:rPr lang="ar-SA" sz="1200" b="1" dirty="0">
                          <a:latin typeface="Calibri"/>
                          <a:ea typeface="Calibri"/>
                          <a:cs typeface="B Nazanin" pitchFamily="2" charset="-78"/>
                        </a:rPr>
                        <a:t>نام و نام خانوادگی مدیر ارزیابی شونده</a:t>
                      </a:r>
                      <a:endParaRPr lang="en-US" sz="1200" b="1"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ctr" rtl="1">
                        <a:lnSpc>
                          <a:spcPct val="115000"/>
                        </a:lnSpc>
                        <a:spcBef>
                          <a:spcPts val="0"/>
                        </a:spcBef>
                        <a:spcAft>
                          <a:spcPts val="0"/>
                        </a:spcAft>
                      </a:pPr>
                      <a:r>
                        <a:rPr lang="ar-SA" sz="1200" b="1" dirty="0">
                          <a:latin typeface="Calibri"/>
                          <a:ea typeface="Calibri"/>
                          <a:cs typeface="B Nazanin" pitchFamily="2" charset="-78"/>
                        </a:rPr>
                        <a:t>مدیریت</a:t>
                      </a:r>
                      <a:endParaRPr lang="en-US" sz="1200" b="1"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gridSpan="2">
                  <a:txBody>
                    <a:bodyPr/>
                    <a:lstStyle/>
                    <a:p>
                      <a:pPr marL="0" marR="0" algn="ctr" rtl="1">
                        <a:lnSpc>
                          <a:spcPct val="115000"/>
                        </a:lnSpc>
                        <a:spcBef>
                          <a:spcPts val="0"/>
                        </a:spcBef>
                        <a:spcAft>
                          <a:spcPts val="0"/>
                        </a:spcAft>
                      </a:pPr>
                      <a:r>
                        <a:rPr lang="ar-SA" sz="1200" b="1" dirty="0">
                          <a:latin typeface="Calibri"/>
                          <a:ea typeface="Calibri"/>
                          <a:cs typeface="B Nazanin" pitchFamily="2" charset="-78"/>
                        </a:rPr>
                        <a:t>معاونت</a:t>
                      </a:r>
                      <a:endParaRPr lang="en-US" sz="1050" dirty="0">
                        <a:latin typeface="Calibri"/>
                        <a:ea typeface="Calibri"/>
                        <a:cs typeface="B Nazanin" pitchFamily="2" charset="-78"/>
                      </a:endParaRPr>
                    </a:p>
                  </a:txBody>
                  <a:tcPr marL="68580" marR="68580" marT="0" marB="0"/>
                </a:tc>
                <a:tc hMerge="1">
                  <a:txBody>
                    <a:bodyPr/>
                    <a:lstStyle/>
                    <a:p>
                      <a:endParaRPr lang="en-US"/>
                    </a:p>
                  </a:txBody>
                  <a:tcPr/>
                </a:tc>
              </a:tr>
              <a:tr h="235473">
                <a:tc gridSpan="3">
                  <a:txBody>
                    <a:bodyPr/>
                    <a:lstStyle/>
                    <a:p>
                      <a:pPr marL="0" marR="0" algn="r" rtl="0">
                        <a:lnSpc>
                          <a:spcPct val="115000"/>
                        </a:lnSpc>
                        <a:spcBef>
                          <a:spcPts val="0"/>
                        </a:spcBef>
                        <a:spcAft>
                          <a:spcPts val="0"/>
                        </a:spcAft>
                      </a:pPr>
                      <a:endParaRPr lang="en-US" sz="1200" b="1">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gridSpan="6">
                  <a:txBody>
                    <a:bodyPr/>
                    <a:lstStyle/>
                    <a:p>
                      <a:pPr marL="0" marR="0" algn="r" rtl="0">
                        <a:lnSpc>
                          <a:spcPct val="115000"/>
                        </a:lnSpc>
                        <a:spcBef>
                          <a:spcPts val="0"/>
                        </a:spcBef>
                        <a:spcAft>
                          <a:spcPts val="0"/>
                        </a:spcAft>
                      </a:pPr>
                      <a:endParaRPr lang="en-US" sz="1200" b="1">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r" rtl="0">
                        <a:lnSpc>
                          <a:spcPct val="115000"/>
                        </a:lnSpc>
                        <a:spcBef>
                          <a:spcPts val="0"/>
                        </a:spcBef>
                        <a:spcAft>
                          <a:spcPts val="0"/>
                        </a:spcAft>
                      </a:pPr>
                      <a:endParaRPr lang="en-US" sz="1200" b="1"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gridSpan="2">
                  <a:txBody>
                    <a:bodyPr/>
                    <a:lstStyle/>
                    <a:p>
                      <a:pPr marL="0" marR="0" algn="r" rtl="0">
                        <a:lnSpc>
                          <a:spcPct val="115000"/>
                        </a:lnSpc>
                        <a:spcBef>
                          <a:spcPts val="0"/>
                        </a:spcBef>
                        <a:spcAft>
                          <a:spcPts val="0"/>
                        </a:spcAft>
                      </a:pPr>
                      <a:endParaRPr lang="en-US" sz="1050" dirty="0">
                        <a:latin typeface="Calibri"/>
                        <a:ea typeface="Calibri"/>
                        <a:cs typeface="B Nazanin" pitchFamily="2" charset="-78"/>
                      </a:endParaRPr>
                    </a:p>
                  </a:txBody>
                  <a:tcPr marL="68580" marR="68580" marT="0" marB="0"/>
                </a:tc>
                <a:tc hMerge="1">
                  <a:txBody>
                    <a:bodyPr/>
                    <a:lstStyle/>
                    <a:p>
                      <a:endParaRPr lang="en-US"/>
                    </a:p>
                  </a:txBody>
                  <a:tcPr/>
                </a:tc>
              </a:tr>
              <a:tr h="235473">
                <a:tc gridSpan="14">
                  <a:txBody>
                    <a:bodyPr/>
                    <a:lstStyle/>
                    <a:p>
                      <a:pPr marL="0" marR="0" algn="ctr" rtl="1">
                        <a:lnSpc>
                          <a:spcPct val="115000"/>
                        </a:lnSpc>
                        <a:spcBef>
                          <a:spcPts val="0"/>
                        </a:spcBef>
                        <a:spcAft>
                          <a:spcPts val="0"/>
                        </a:spcAft>
                      </a:pPr>
                      <a:r>
                        <a:rPr lang="ar-SA" sz="1200" b="1" dirty="0">
                          <a:latin typeface="Calibri"/>
                          <a:ea typeface="Calibri"/>
                          <a:cs typeface="B Nazanin" pitchFamily="2" charset="-78"/>
                        </a:rPr>
                        <a:t>لطفاً هر یک از محورهای زیر را برای مدیران منتصب زیر مجموعه خود امتیازدهی نموده و شواهد آن را به این فرم ضمیمه نمایید.</a:t>
                      </a:r>
                      <a:endParaRPr lang="en-US" sz="1200" b="1"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06419">
                <a:tc>
                  <a:txBody>
                    <a:bodyPr/>
                    <a:lstStyle/>
                    <a:p>
                      <a:pPr marL="0" marR="0" algn="ctr" rtl="1">
                        <a:lnSpc>
                          <a:spcPct val="115000"/>
                        </a:lnSpc>
                        <a:spcBef>
                          <a:spcPts val="0"/>
                        </a:spcBef>
                        <a:spcAft>
                          <a:spcPts val="0"/>
                        </a:spcAft>
                      </a:pPr>
                      <a:r>
                        <a:rPr lang="ar-SA" sz="1200" b="1" dirty="0">
                          <a:latin typeface="Calibri"/>
                          <a:ea typeface="Calibri"/>
                          <a:cs typeface="B Nazanin" pitchFamily="2" charset="-78"/>
                        </a:rPr>
                        <a:t>امتیاز</a:t>
                      </a:r>
                      <a:endParaRPr lang="en-US" sz="1200" b="1" dirty="0">
                        <a:latin typeface="Calibri"/>
                        <a:ea typeface="Calibri"/>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ar-SA" sz="1200" b="1" dirty="0">
                          <a:latin typeface="Calibri"/>
                          <a:ea typeface="Calibri"/>
                          <a:cs typeface="B Nazanin" pitchFamily="2" charset="-78"/>
                        </a:rPr>
                        <a:t>خیلی خوب 5</a:t>
                      </a:r>
                      <a:endParaRPr lang="en-US" sz="1200" b="1" dirty="0">
                        <a:latin typeface="Calibri"/>
                        <a:ea typeface="Calibri"/>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ar-SA" sz="1200" b="1" dirty="0" smtClean="0">
                          <a:latin typeface="Calibri"/>
                          <a:ea typeface="Calibri"/>
                          <a:cs typeface="B Nazanin" pitchFamily="2" charset="-78"/>
                        </a:rPr>
                        <a:t>خوب</a:t>
                      </a:r>
                      <a:r>
                        <a:rPr lang="fa-IR" sz="1200" b="1" dirty="0" smtClean="0">
                          <a:latin typeface="Calibri"/>
                          <a:ea typeface="Calibri"/>
                          <a:cs typeface="B Nazanin" pitchFamily="2" charset="-78"/>
                        </a:rPr>
                        <a:t> </a:t>
                      </a:r>
                      <a:r>
                        <a:rPr lang="ar-SA" sz="1200" b="1" dirty="0" smtClean="0">
                          <a:latin typeface="Calibri"/>
                          <a:ea typeface="Calibri"/>
                          <a:cs typeface="B Nazanin" pitchFamily="2" charset="-78"/>
                        </a:rPr>
                        <a:t> </a:t>
                      </a:r>
                      <a:r>
                        <a:rPr lang="ar-SA" sz="1200" b="1" dirty="0">
                          <a:latin typeface="Calibri"/>
                          <a:ea typeface="Calibri"/>
                          <a:cs typeface="B Nazanin" pitchFamily="2" charset="-78"/>
                        </a:rPr>
                        <a:t>4</a:t>
                      </a:r>
                      <a:endParaRPr lang="en-US" sz="1200" b="1" dirty="0">
                        <a:latin typeface="Calibri"/>
                        <a:ea typeface="Calibri"/>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ar-SA" sz="1200" b="1" dirty="0" smtClean="0">
                          <a:latin typeface="Calibri"/>
                          <a:ea typeface="Calibri"/>
                          <a:cs typeface="B Nazanin" pitchFamily="2" charset="-78"/>
                        </a:rPr>
                        <a:t>متوسط</a:t>
                      </a:r>
                      <a:r>
                        <a:rPr lang="fa-IR" sz="1200" b="1" dirty="0" smtClean="0">
                          <a:latin typeface="Calibri"/>
                          <a:ea typeface="Calibri"/>
                          <a:cs typeface="B Nazanin" pitchFamily="2" charset="-78"/>
                        </a:rPr>
                        <a:t> </a:t>
                      </a:r>
                    </a:p>
                    <a:p>
                      <a:pPr marL="0" marR="0" algn="ctr" rtl="1">
                        <a:lnSpc>
                          <a:spcPct val="115000"/>
                        </a:lnSpc>
                        <a:spcBef>
                          <a:spcPts val="0"/>
                        </a:spcBef>
                        <a:spcAft>
                          <a:spcPts val="0"/>
                        </a:spcAft>
                      </a:pPr>
                      <a:r>
                        <a:rPr lang="ar-SA" sz="1200" b="1" dirty="0" smtClean="0">
                          <a:latin typeface="Calibri"/>
                          <a:ea typeface="Calibri"/>
                          <a:cs typeface="B Nazanin" pitchFamily="2" charset="-78"/>
                        </a:rPr>
                        <a:t> </a:t>
                      </a:r>
                      <a:r>
                        <a:rPr lang="ar-SA" sz="1200" b="1" dirty="0">
                          <a:latin typeface="Calibri"/>
                          <a:ea typeface="Calibri"/>
                          <a:cs typeface="B Nazanin" pitchFamily="2" charset="-78"/>
                        </a:rPr>
                        <a:t>3</a:t>
                      </a:r>
                      <a:endParaRPr lang="en-US" sz="1200" b="1" dirty="0">
                        <a:latin typeface="Calibri"/>
                        <a:ea typeface="Calibri"/>
                        <a:cs typeface="B Nazanin" pitchFamily="2" charset="-78"/>
                      </a:endParaRPr>
                    </a:p>
                  </a:txBody>
                  <a:tcPr marL="68580" marR="68580" marT="0" marB="0"/>
                </a:tc>
                <a:tc>
                  <a:txBody>
                    <a:bodyPr/>
                    <a:lstStyle/>
                    <a:p>
                      <a:pPr marL="0" marR="0" algn="ctr" rtl="1">
                        <a:lnSpc>
                          <a:spcPct val="115000"/>
                        </a:lnSpc>
                        <a:spcBef>
                          <a:spcPts val="0"/>
                        </a:spcBef>
                        <a:spcAft>
                          <a:spcPts val="0"/>
                        </a:spcAft>
                      </a:pPr>
                      <a:r>
                        <a:rPr lang="ar-SA" sz="1200" b="1" dirty="0" smtClean="0">
                          <a:latin typeface="Calibri"/>
                          <a:ea typeface="Calibri"/>
                          <a:cs typeface="B Nazanin" pitchFamily="2" charset="-78"/>
                        </a:rPr>
                        <a:t>ضعیف</a:t>
                      </a:r>
                      <a:r>
                        <a:rPr lang="fa-IR" sz="1200" b="1" dirty="0" smtClean="0">
                          <a:latin typeface="Calibri"/>
                          <a:ea typeface="Calibri"/>
                          <a:cs typeface="B Nazanin" pitchFamily="2" charset="-78"/>
                        </a:rPr>
                        <a:t> </a:t>
                      </a:r>
                    </a:p>
                    <a:p>
                      <a:pPr marL="0" marR="0" algn="ctr" rtl="1">
                        <a:lnSpc>
                          <a:spcPct val="115000"/>
                        </a:lnSpc>
                        <a:spcBef>
                          <a:spcPts val="0"/>
                        </a:spcBef>
                        <a:spcAft>
                          <a:spcPts val="0"/>
                        </a:spcAft>
                      </a:pPr>
                      <a:r>
                        <a:rPr lang="ar-SA" sz="1200" b="1" dirty="0" smtClean="0">
                          <a:latin typeface="Calibri"/>
                          <a:ea typeface="Calibri"/>
                          <a:cs typeface="B Nazanin" pitchFamily="2" charset="-78"/>
                        </a:rPr>
                        <a:t> </a:t>
                      </a:r>
                      <a:r>
                        <a:rPr lang="ar-SA" sz="1200" b="1" dirty="0">
                          <a:latin typeface="Calibri"/>
                          <a:ea typeface="Calibri"/>
                          <a:cs typeface="B Nazanin" pitchFamily="2" charset="-78"/>
                        </a:rPr>
                        <a:t>2</a:t>
                      </a:r>
                      <a:endParaRPr lang="en-US" sz="1200" b="1" dirty="0">
                        <a:latin typeface="Calibri"/>
                        <a:ea typeface="Calibri"/>
                        <a:cs typeface="B Nazanin" pitchFamily="2" charset="-78"/>
                      </a:endParaRPr>
                    </a:p>
                  </a:txBody>
                  <a:tcPr marL="68580" marR="68580" marT="0" marB="0"/>
                </a:tc>
                <a:tc gridSpan="2">
                  <a:txBody>
                    <a:bodyPr/>
                    <a:lstStyle/>
                    <a:p>
                      <a:pPr marL="0" marR="0" algn="ctr" rtl="1">
                        <a:lnSpc>
                          <a:spcPct val="115000"/>
                        </a:lnSpc>
                        <a:spcBef>
                          <a:spcPts val="0"/>
                        </a:spcBef>
                        <a:spcAft>
                          <a:spcPts val="0"/>
                        </a:spcAft>
                      </a:pPr>
                      <a:r>
                        <a:rPr lang="ar-SA" sz="1200" b="1" dirty="0">
                          <a:latin typeface="Calibri"/>
                          <a:ea typeface="Calibri"/>
                          <a:cs typeface="B Nazanin" pitchFamily="2" charset="-78"/>
                        </a:rPr>
                        <a:t>خیلی </a:t>
                      </a:r>
                      <a:r>
                        <a:rPr lang="ar-SA" sz="1200" b="1" dirty="0" smtClean="0">
                          <a:latin typeface="Calibri"/>
                          <a:ea typeface="Calibri"/>
                          <a:cs typeface="B Nazanin" pitchFamily="2" charset="-78"/>
                        </a:rPr>
                        <a:t>ضعیف</a:t>
                      </a:r>
                      <a:endParaRPr lang="fa-IR" sz="1200" b="1" dirty="0" smtClean="0">
                        <a:latin typeface="Calibri"/>
                        <a:ea typeface="Calibri"/>
                        <a:cs typeface="B Nazanin" pitchFamily="2" charset="-78"/>
                      </a:endParaRPr>
                    </a:p>
                    <a:p>
                      <a:pPr marL="0" marR="0" algn="ctr" rtl="1">
                        <a:lnSpc>
                          <a:spcPct val="115000"/>
                        </a:lnSpc>
                        <a:spcBef>
                          <a:spcPts val="0"/>
                        </a:spcBef>
                        <a:spcAft>
                          <a:spcPts val="0"/>
                        </a:spcAft>
                      </a:pPr>
                      <a:r>
                        <a:rPr lang="ar-SA" sz="1200" b="1" dirty="0" smtClean="0">
                          <a:latin typeface="Calibri"/>
                          <a:ea typeface="Calibri"/>
                          <a:cs typeface="B Nazanin" pitchFamily="2" charset="-78"/>
                        </a:rPr>
                        <a:t> </a:t>
                      </a:r>
                      <a:r>
                        <a:rPr lang="ar-SA" sz="1200" b="1" dirty="0">
                          <a:latin typeface="Calibri"/>
                          <a:ea typeface="Calibri"/>
                          <a:cs typeface="B Nazanin" pitchFamily="2" charset="-78"/>
                        </a:rPr>
                        <a:t>1</a:t>
                      </a:r>
                      <a:endParaRPr lang="en-US" sz="1200" b="1" dirty="0">
                        <a:latin typeface="Calibri"/>
                        <a:ea typeface="Calibri"/>
                        <a:cs typeface="B Nazanin" pitchFamily="2" charset="-78"/>
                      </a:endParaRPr>
                    </a:p>
                  </a:txBody>
                  <a:tcPr marL="68580" marR="68580" marT="0" marB="0"/>
                </a:tc>
                <a:tc hMerge="1">
                  <a:txBody>
                    <a:bodyPr/>
                    <a:lstStyle/>
                    <a:p>
                      <a:pPr marL="0" marR="0" algn="ctr" rtl="1">
                        <a:lnSpc>
                          <a:spcPct val="115000"/>
                        </a:lnSpc>
                        <a:spcBef>
                          <a:spcPts val="0"/>
                        </a:spcBef>
                        <a:spcAft>
                          <a:spcPts val="0"/>
                        </a:spcAft>
                      </a:pPr>
                      <a:endParaRPr lang="en-US" sz="1400" b="1" dirty="0">
                        <a:latin typeface="Calibri"/>
                        <a:ea typeface="Calibri"/>
                        <a:cs typeface="Arial"/>
                      </a:endParaRPr>
                    </a:p>
                  </a:txBody>
                  <a:tcPr marL="68580" marR="68580" marT="0" marB="0"/>
                </a:tc>
                <a:tc gridSpan="7">
                  <a:txBody>
                    <a:bodyPr/>
                    <a:lstStyle/>
                    <a:p>
                      <a:pPr marL="0" marR="0" algn="ctr" rtl="1">
                        <a:lnSpc>
                          <a:spcPct val="115000"/>
                        </a:lnSpc>
                        <a:spcBef>
                          <a:spcPts val="0"/>
                        </a:spcBef>
                        <a:spcAft>
                          <a:spcPts val="0"/>
                        </a:spcAft>
                      </a:pPr>
                      <a:r>
                        <a:rPr lang="ar-SA" sz="1200" b="1" dirty="0">
                          <a:latin typeface="Calibri"/>
                          <a:ea typeface="Calibri"/>
                          <a:cs typeface="B Nazanin" pitchFamily="2" charset="-78"/>
                        </a:rPr>
                        <a:t>محورهای ارزیابی</a:t>
                      </a:r>
                      <a:endParaRPr lang="en-US" sz="1200" b="1"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262">
                <a:tc>
                  <a:txBody>
                    <a:bodyPr/>
                    <a:lstStyle/>
                    <a:p>
                      <a:pPr marL="0" marR="0" algn="r" rtl="0">
                        <a:lnSpc>
                          <a:spcPct val="115000"/>
                        </a:lnSpc>
                        <a:spcBef>
                          <a:spcPts val="0"/>
                        </a:spcBef>
                        <a:spcAft>
                          <a:spcPts val="0"/>
                        </a:spcAft>
                      </a:pPr>
                      <a:endParaRPr lang="en-US" sz="1050" dirty="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endParaRPr lang="en-US" sz="1600">
                        <a:cs typeface="B Nazanin" pitchFamily="2" charset="-78"/>
                      </a:endParaRPr>
                    </a:p>
                  </a:txBody>
                  <a:tcPr marL="68580" marR="68580" marT="0" marB="0"/>
                </a:tc>
                <a:tc>
                  <a:txBody>
                    <a:bodyPr/>
                    <a:lstStyle/>
                    <a:p>
                      <a:endParaRPr lang="en-US" sz="1600" dirty="0">
                        <a:cs typeface="B Nazanin" pitchFamily="2" charset="-78"/>
                      </a:endParaRPr>
                    </a:p>
                  </a:txBody>
                  <a:tcPr marL="68580" marR="68580" marT="0" marB="0"/>
                </a:tc>
                <a:tc gridSpan="2">
                  <a:txBody>
                    <a:bodyPr/>
                    <a:lstStyle/>
                    <a:p>
                      <a:endParaRPr lang="en-US" sz="1600" dirty="0">
                        <a:cs typeface="B Nazanin" pitchFamily="2" charset="-78"/>
                      </a:endParaRPr>
                    </a:p>
                  </a:txBody>
                  <a:tcPr marL="68580" marR="68580" marT="0" marB="0"/>
                </a:tc>
                <a:tc hMerge="1">
                  <a:txBody>
                    <a:bodyPr/>
                    <a:lstStyle/>
                    <a:p>
                      <a:pPr marL="0" marR="0" algn="r" rtl="1">
                        <a:lnSpc>
                          <a:spcPct val="115000"/>
                        </a:lnSpc>
                        <a:spcBef>
                          <a:spcPts val="0"/>
                        </a:spcBef>
                        <a:spcAft>
                          <a:spcPts val="0"/>
                        </a:spcAft>
                      </a:pPr>
                      <a:endParaRPr lang="en-US" sz="1400" dirty="0">
                        <a:latin typeface="Calibri"/>
                        <a:ea typeface="Calibri"/>
                        <a:cs typeface="Arial"/>
                      </a:endParaRPr>
                    </a:p>
                  </a:txBody>
                  <a:tcPr marL="68580" marR="68580" marT="0" marB="0"/>
                </a:tc>
                <a:tc gridSpan="7">
                  <a:txBody>
                    <a:bodyPr/>
                    <a:lstStyle/>
                    <a:p>
                      <a:pPr marL="0" marR="0" algn="r" rtl="1">
                        <a:lnSpc>
                          <a:spcPct val="115000"/>
                        </a:lnSpc>
                        <a:spcBef>
                          <a:spcPts val="0"/>
                        </a:spcBef>
                        <a:spcAft>
                          <a:spcPts val="0"/>
                        </a:spcAft>
                      </a:pPr>
                      <a:r>
                        <a:rPr lang="fa-IR" sz="1200" dirty="0" smtClean="0">
                          <a:latin typeface="Calibri"/>
                          <a:ea typeface="Calibri"/>
                          <a:cs typeface="B Nazanin" pitchFamily="2" charset="-78"/>
                        </a:rPr>
                        <a:t>قدردانی</a:t>
                      </a:r>
                      <a:r>
                        <a:rPr lang="fa-IR" sz="1200" baseline="0" dirty="0" smtClean="0">
                          <a:latin typeface="Calibri"/>
                          <a:ea typeface="Calibri"/>
                          <a:cs typeface="B Nazanin" pitchFamily="2" charset="-78"/>
                        </a:rPr>
                        <a:t> به موقع و مناسب از تلاش های فردی و تیمی در واحد تحت مدیریت خود</a:t>
                      </a:r>
                      <a:endParaRPr lang="en-US" sz="12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262">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endParaRPr lang="en-US" sz="1600">
                        <a:cs typeface="B Nazanin" pitchFamily="2" charset="-78"/>
                      </a:endParaRPr>
                    </a:p>
                  </a:txBody>
                  <a:tcPr marL="68580" marR="68580" marT="0" marB="0"/>
                </a:tc>
                <a:tc>
                  <a:txBody>
                    <a:bodyPr/>
                    <a:lstStyle/>
                    <a:p>
                      <a:endParaRPr lang="en-US" sz="1600">
                        <a:cs typeface="B Nazanin" pitchFamily="2" charset="-78"/>
                      </a:endParaRPr>
                    </a:p>
                  </a:txBody>
                  <a:tcPr marL="68580" marR="68580" marT="0" marB="0"/>
                </a:tc>
                <a:tc gridSpan="2">
                  <a:txBody>
                    <a:bodyPr/>
                    <a:lstStyle/>
                    <a:p>
                      <a:endParaRPr lang="en-US" sz="1600">
                        <a:cs typeface="B Nazanin" pitchFamily="2" charset="-78"/>
                      </a:endParaRPr>
                    </a:p>
                  </a:txBody>
                  <a:tcPr marL="68580" marR="68580" marT="0" marB="0"/>
                </a:tc>
                <a:tc hMerge="1">
                  <a:txBody>
                    <a:bodyPr/>
                    <a:lstStyle/>
                    <a:p>
                      <a:pPr marL="0" marR="0" algn="r" rtl="1">
                        <a:lnSpc>
                          <a:spcPct val="115000"/>
                        </a:lnSpc>
                        <a:spcBef>
                          <a:spcPts val="0"/>
                        </a:spcBef>
                        <a:spcAft>
                          <a:spcPts val="0"/>
                        </a:spcAft>
                      </a:pPr>
                      <a:endParaRPr lang="en-US" sz="1400" dirty="0">
                        <a:latin typeface="Calibri"/>
                        <a:ea typeface="Calibri"/>
                        <a:cs typeface="Arial"/>
                      </a:endParaRPr>
                    </a:p>
                  </a:txBody>
                  <a:tcPr marL="68580" marR="68580" marT="0" marB="0"/>
                </a:tc>
                <a:tc gridSpan="7">
                  <a:txBody>
                    <a:bodyPr/>
                    <a:lstStyle/>
                    <a:p>
                      <a:pPr marL="0" marR="0" algn="r" rtl="1">
                        <a:lnSpc>
                          <a:spcPct val="115000"/>
                        </a:lnSpc>
                        <a:spcBef>
                          <a:spcPts val="0"/>
                        </a:spcBef>
                        <a:spcAft>
                          <a:spcPts val="0"/>
                        </a:spcAft>
                      </a:pPr>
                      <a:r>
                        <a:rPr lang="fa-IR" sz="1200" dirty="0" smtClean="0">
                          <a:latin typeface="Calibri"/>
                          <a:ea typeface="Calibri"/>
                          <a:cs typeface="B Nazanin" pitchFamily="2" charset="-78"/>
                        </a:rPr>
                        <a:t>اهتمام</a:t>
                      </a:r>
                      <a:r>
                        <a:rPr lang="fa-IR" sz="1200" baseline="0" dirty="0" smtClean="0">
                          <a:latin typeface="Calibri"/>
                          <a:ea typeface="Calibri"/>
                          <a:cs typeface="B Nazanin" pitchFamily="2" charset="-78"/>
                        </a:rPr>
                        <a:t> به توسعه فرصت های برابر و از بین بردن زمینه های تبعیض</a:t>
                      </a:r>
                      <a:endParaRPr lang="en-US" sz="12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1891">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endParaRPr lang="en-US" sz="1600">
                        <a:cs typeface="B Nazanin" pitchFamily="2" charset="-78"/>
                      </a:endParaRPr>
                    </a:p>
                  </a:txBody>
                  <a:tcPr marL="68580" marR="68580" marT="0" marB="0"/>
                </a:tc>
                <a:tc>
                  <a:txBody>
                    <a:bodyPr/>
                    <a:lstStyle/>
                    <a:p>
                      <a:endParaRPr lang="en-US" sz="1600">
                        <a:cs typeface="B Nazanin" pitchFamily="2" charset="-78"/>
                      </a:endParaRPr>
                    </a:p>
                  </a:txBody>
                  <a:tcPr marL="68580" marR="68580" marT="0" marB="0"/>
                </a:tc>
                <a:tc gridSpan="2">
                  <a:txBody>
                    <a:bodyPr/>
                    <a:lstStyle/>
                    <a:p>
                      <a:endParaRPr lang="en-US" sz="1600">
                        <a:cs typeface="B Nazanin" pitchFamily="2" charset="-78"/>
                      </a:endParaRPr>
                    </a:p>
                  </a:txBody>
                  <a:tcPr marL="68580" marR="68580" marT="0" marB="0"/>
                </a:tc>
                <a:tc hMerge="1">
                  <a:txBody>
                    <a:bodyPr/>
                    <a:lstStyle/>
                    <a:p>
                      <a:pPr marL="0" marR="0" algn="r" rtl="1">
                        <a:lnSpc>
                          <a:spcPct val="115000"/>
                        </a:lnSpc>
                        <a:spcBef>
                          <a:spcPts val="0"/>
                        </a:spcBef>
                        <a:spcAft>
                          <a:spcPts val="0"/>
                        </a:spcAft>
                      </a:pPr>
                      <a:endParaRPr lang="en-US" sz="1400" dirty="0">
                        <a:latin typeface="Calibri"/>
                        <a:ea typeface="Calibri"/>
                        <a:cs typeface="Arial"/>
                      </a:endParaRPr>
                    </a:p>
                  </a:txBody>
                  <a:tcPr marL="68580" marR="68580" marT="0" marB="0"/>
                </a:tc>
                <a:tc gridSpan="7">
                  <a:txBody>
                    <a:bodyPr/>
                    <a:lstStyle/>
                    <a:p>
                      <a:pPr marL="0" marR="0" algn="r" rtl="1">
                        <a:lnSpc>
                          <a:spcPct val="115000"/>
                        </a:lnSpc>
                        <a:spcBef>
                          <a:spcPts val="0"/>
                        </a:spcBef>
                        <a:spcAft>
                          <a:spcPts val="0"/>
                        </a:spcAft>
                      </a:pPr>
                      <a:r>
                        <a:rPr lang="fa-IR" sz="1200" dirty="0" smtClean="0">
                          <a:latin typeface="Calibri"/>
                          <a:ea typeface="Calibri"/>
                          <a:cs typeface="B Nazanin" pitchFamily="2" charset="-78"/>
                        </a:rPr>
                        <a:t>داشتن</a:t>
                      </a:r>
                      <a:r>
                        <a:rPr lang="fa-IR" sz="1200" baseline="0" dirty="0" smtClean="0">
                          <a:latin typeface="Calibri"/>
                          <a:ea typeface="Calibri"/>
                          <a:cs typeface="B Nazanin" pitchFamily="2" charset="-78"/>
                        </a:rPr>
                        <a:t> الگو و مبنایی مشخص برای پرداخت مزایای داخلی کارکنان واحد تحت مدیریت خود</a:t>
                      </a:r>
                      <a:endParaRPr lang="en-US" sz="12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70946">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endParaRPr lang="en-US" sz="1600">
                        <a:cs typeface="B Nazanin" pitchFamily="2" charset="-78"/>
                      </a:endParaRPr>
                    </a:p>
                  </a:txBody>
                  <a:tcPr marL="68580" marR="68580" marT="0" marB="0"/>
                </a:tc>
                <a:tc>
                  <a:txBody>
                    <a:bodyPr/>
                    <a:lstStyle/>
                    <a:p>
                      <a:endParaRPr lang="en-US" sz="1600">
                        <a:cs typeface="B Nazanin" pitchFamily="2" charset="-78"/>
                      </a:endParaRPr>
                    </a:p>
                  </a:txBody>
                  <a:tcPr marL="68580" marR="68580" marT="0" marB="0"/>
                </a:tc>
                <a:tc gridSpan="2">
                  <a:txBody>
                    <a:bodyPr/>
                    <a:lstStyle/>
                    <a:p>
                      <a:endParaRPr lang="en-US" sz="1600">
                        <a:cs typeface="B Nazanin" pitchFamily="2" charset="-78"/>
                      </a:endParaRPr>
                    </a:p>
                  </a:txBody>
                  <a:tcPr marL="68580" marR="68580" marT="0" marB="0"/>
                </a:tc>
                <a:tc hMerge="1">
                  <a:txBody>
                    <a:bodyPr/>
                    <a:lstStyle/>
                    <a:p>
                      <a:pPr marL="0" marR="0" algn="r" rtl="1">
                        <a:lnSpc>
                          <a:spcPct val="115000"/>
                        </a:lnSpc>
                        <a:spcBef>
                          <a:spcPts val="0"/>
                        </a:spcBef>
                        <a:spcAft>
                          <a:spcPts val="0"/>
                        </a:spcAft>
                      </a:pPr>
                      <a:endParaRPr lang="en-US" sz="1400" dirty="0">
                        <a:latin typeface="Calibri"/>
                        <a:ea typeface="Calibri"/>
                        <a:cs typeface="Arial"/>
                      </a:endParaRPr>
                    </a:p>
                  </a:txBody>
                  <a:tcPr marL="68580" marR="68580" marT="0" marB="0"/>
                </a:tc>
                <a:tc gridSpan="7">
                  <a:txBody>
                    <a:bodyPr/>
                    <a:lstStyle/>
                    <a:p>
                      <a:pPr marL="0" marR="0" algn="r" rtl="1">
                        <a:lnSpc>
                          <a:spcPct val="115000"/>
                        </a:lnSpc>
                        <a:spcBef>
                          <a:spcPts val="0"/>
                        </a:spcBef>
                        <a:spcAft>
                          <a:spcPts val="0"/>
                        </a:spcAft>
                      </a:pPr>
                      <a:r>
                        <a:rPr lang="fa-IR" sz="1200" dirty="0" smtClean="0">
                          <a:latin typeface="Calibri"/>
                          <a:ea typeface="Calibri"/>
                          <a:cs typeface="B Nazanin" pitchFamily="2" charset="-78"/>
                        </a:rPr>
                        <a:t>در دسترس کارکنان بودن</a:t>
                      </a:r>
                      <a:r>
                        <a:rPr lang="fa-IR" sz="1200" baseline="0" dirty="0" smtClean="0">
                          <a:latin typeface="Calibri"/>
                          <a:ea typeface="Calibri"/>
                          <a:cs typeface="B Nazanin" pitchFamily="2" charset="-78"/>
                        </a:rPr>
                        <a:t> به طور فعال و الهام بخش با آنان گفتگو کردن آن ها را متحد کردن و پاسخ گوی آنان بودن</a:t>
                      </a:r>
                      <a:endParaRPr lang="en-US" sz="12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70946">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endParaRPr lang="en-US" sz="1600">
                        <a:cs typeface="B Nazanin" pitchFamily="2" charset="-78"/>
                      </a:endParaRPr>
                    </a:p>
                  </a:txBody>
                  <a:tcPr marL="68580" marR="68580" marT="0" marB="0"/>
                </a:tc>
                <a:tc>
                  <a:txBody>
                    <a:bodyPr/>
                    <a:lstStyle/>
                    <a:p>
                      <a:endParaRPr lang="en-US" sz="1600">
                        <a:cs typeface="B Nazanin" pitchFamily="2" charset="-78"/>
                      </a:endParaRPr>
                    </a:p>
                  </a:txBody>
                  <a:tcPr marL="68580" marR="68580" marT="0" marB="0"/>
                </a:tc>
                <a:tc gridSpan="2">
                  <a:txBody>
                    <a:bodyPr/>
                    <a:lstStyle/>
                    <a:p>
                      <a:endParaRPr lang="en-US" sz="1600">
                        <a:cs typeface="B Nazanin" pitchFamily="2" charset="-78"/>
                      </a:endParaRPr>
                    </a:p>
                  </a:txBody>
                  <a:tcPr marL="68580" marR="68580" marT="0" marB="0"/>
                </a:tc>
                <a:tc hMerge="1">
                  <a:txBody>
                    <a:bodyPr/>
                    <a:lstStyle/>
                    <a:p>
                      <a:pPr marL="0" marR="0" algn="r" rtl="1">
                        <a:lnSpc>
                          <a:spcPct val="115000"/>
                        </a:lnSpc>
                        <a:spcBef>
                          <a:spcPts val="0"/>
                        </a:spcBef>
                        <a:spcAft>
                          <a:spcPts val="0"/>
                        </a:spcAft>
                      </a:pPr>
                      <a:endParaRPr lang="en-US" sz="1400" dirty="0">
                        <a:latin typeface="Calibri"/>
                        <a:ea typeface="Calibri"/>
                        <a:cs typeface="Arial"/>
                      </a:endParaRPr>
                    </a:p>
                  </a:txBody>
                  <a:tcPr marL="68580" marR="68580" marT="0" marB="0"/>
                </a:tc>
                <a:tc gridSpan="7">
                  <a:txBody>
                    <a:bodyPr/>
                    <a:lstStyle/>
                    <a:p>
                      <a:pPr marL="0" marR="0" algn="r" rtl="1">
                        <a:lnSpc>
                          <a:spcPct val="115000"/>
                        </a:lnSpc>
                        <a:spcBef>
                          <a:spcPts val="0"/>
                        </a:spcBef>
                        <a:spcAft>
                          <a:spcPts val="0"/>
                        </a:spcAft>
                      </a:pPr>
                      <a:r>
                        <a:rPr lang="fa-IR" sz="1200" dirty="0" smtClean="0">
                          <a:latin typeface="Calibri"/>
                          <a:ea typeface="Calibri"/>
                          <a:cs typeface="B Nazanin" pitchFamily="2" charset="-78"/>
                        </a:rPr>
                        <a:t>صیانت و حمایت از سرمایه های انسانی دانشی</a:t>
                      </a:r>
                      <a:r>
                        <a:rPr lang="fa-IR" sz="1200" baseline="0" dirty="0" smtClean="0">
                          <a:latin typeface="Calibri"/>
                          <a:ea typeface="Calibri"/>
                          <a:cs typeface="B Nazanin" pitchFamily="2" charset="-78"/>
                        </a:rPr>
                        <a:t> و نخبه با هدف دست یابی آن ها به برنامه ها ، اهداف و مقاصد واحد تحت مدیریت خود</a:t>
                      </a:r>
                      <a:endParaRPr lang="en-US" sz="12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262">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endParaRPr lang="en-US" sz="1600">
                        <a:cs typeface="B Nazanin" pitchFamily="2" charset="-78"/>
                      </a:endParaRPr>
                    </a:p>
                  </a:txBody>
                  <a:tcPr marL="68580" marR="68580" marT="0" marB="0"/>
                </a:tc>
                <a:tc>
                  <a:txBody>
                    <a:bodyPr/>
                    <a:lstStyle/>
                    <a:p>
                      <a:endParaRPr lang="en-US" sz="1600">
                        <a:cs typeface="B Nazanin" pitchFamily="2" charset="-78"/>
                      </a:endParaRPr>
                    </a:p>
                  </a:txBody>
                  <a:tcPr marL="68580" marR="68580" marT="0" marB="0"/>
                </a:tc>
                <a:tc gridSpan="2">
                  <a:txBody>
                    <a:bodyPr/>
                    <a:lstStyle/>
                    <a:p>
                      <a:endParaRPr lang="en-US" sz="1600">
                        <a:cs typeface="B Nazanin" pitchFamily="2" charset="-78"/>
                      </a:endParaRPr>
                    </a:p>
                  </a:txBody>
                  <a:tcPr marL="68580" marR="68580" marT="0" marB="0"/>
                </a:tc>
                <a:tc hMerge="1">
                  <a:txBody>
                    <a:bodyPr/>
                    <a:lstStyle/>
                    <a:p>
                      <a:pPr marL="0" marR="0" algn="r" rtl="1">
                        <a:lnSpc>
                          <a:spcPct val="115000"/>
                        </a:lnSpc>
                        <a:spcBef>
                          <a:spcPts val="0"/>
                        </a:spcBef>
                        <a:spcAft>
                          <a:spcPts val="0"/>
                        </a:spcAft>
                      </a:pPr>
                      <a:endParaRPr lang="en-US" sz="1400" dirty="0">
                        <a:latin typeface="Calibri"/>
                        <a:ea typeface="Calibri"/>
                        <a:cs typeface="Arial"/>
                      </a:endParaRPr>
                    </a:p>
                  </a:txBody>
                  <a:tcPr marL="68580" marR="68580" marT="0" marB="0"/>
                </a:tc>
                <a:tc gridSpan="7">
                  <a:txBody>
                    <a:bodyPr/>
                    <a:lstStyle/>
                    <a:p>
                      <a:pPr marL="0" marR="0" algn="r" rtl="1">
                        <a:lnSpc>
                          <a:spcPct val="115000"/>
                        </a:lnSpc>
                        <a:spcBef>
                          <a:spcPts val="0"/>
                        </a:spcBef>
                        <a:spcAft>
                          <a:spcPts val="0"/>
                        </a:spcAft>
                      </a:pPr>
                      <a:r>
                        <a:rPr lang="fa-IR" sz="1200" dirty="0" smtClean="0">
                          <a:latin typeface="Calibri"/>
                          <a:ea typeface="Calibri"/>
                          <a:cs typeface="B Nazanin" pitchFamily="2" charset="-78"/>
                        </a:rPr>
                        <a:t>مشخص نمودن مالک و مسئول</a:t>
                      </a:r>
                      <a:r>
                        <a:rPr lang="fa-IR" sz="1200" baseline="0" dirty="0" smtClean="0">
                          <a:latin typeface="Calibri"/>
                          <a:ea typeface="Calibri"/>
                          <a:cs typeface="B Nazanin" pitchFamily="2" charset="-78"/>
                        </a:rPr>
                        <a:t> هر فرآیند بطور شفاف</a:t>
                      </a:r>
                      <a:endParaRPr lang="en-US" sz="12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70946">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050" dirty="0">
                        <a:latin typeface="Calibri"/>
                        <a:ea typeface="Calibri"/>
                        <a:cs typeface="B Nazanin" pitchFamily="2" charset="-78"/>
                      </a:endParaRPr>
                    </a:p>
                  </a:txBody>
                  <a:tcPr marL="68580" marR="68580" marT="0" marB="0"/>
                </a:tc>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a:txBody>
                    <a:bodyPr/>
                    <a:lstStyle/>
                    <a:p>
                      <a:endParaRPr lang="en-US" sz="1600">
                        <a:cs typeface="B Nazanin" pitchFamily="2" charset="-78"/>
                      </a:endParaRPr>
                    </a:p>
                  </a:txBody>
                  <a:tcPr marL="68580" marR="68580" marT="0" marB="0"/>
                </a:tc>
                <a:tc>
                  <a:txBody>
                    <a:bodyPr/>
                    <a:lstStyle/>
                    <a:p>
                      <a:endParaRPr lang="en-US" sz="1600">
                        <a:cs typeface="B Nazanin" pitchFamily="2" charset="-78"/>
                      </a:endParaRPr>
                    </a:p>
                  </a:txBody>
                  <a:tcPr marL="68580" marR="68580" marT="0" marB="0"/>
                </a:tc>
                <a:tc gridSpan="2">
                  <a:txBody>
                    <a:bodyPr/>
                    <a:lstStyle/>
                    <a:p>
                      <a:endParaRPr lang="en-US" sz="1600">
                        <a:cs typeface="B Nazanin" pitchFamily="2" charset="-78"/>
                      </a:endParaRPr>
                    </a:p>
                  </a:txBody>
                  <a:tcPr marL="68580" marR="68580" marT="0" marB="0"/>
                </a:tc>
                <a:tc hMerge="1">
                  <a:txBody>
                    <a:bodyPr/>
                    <a:lstStyle/>
                    <a:p>
                      <a:pPr marL="0" marR="0" algn="r" rtl="1">
                        <a:lnSpc>
                          <a:spcPct val="115000"/>
                        </a:lnSpc>
                        <a:spcBef>
                          <a:spcPts val="0"/>
                        </a:spcBef>
                        <a:spcAft>
                          <a:spcPts val="0"/>
                        </a:spcAft>
                      </a:pPr>
                      <a:endParaRPr lang="en-US" sz="1400" dirty="0">
                        <a:latin typeface="Calibri"/>
                        <a:ea typeface="Calibri"/>
                        <a:cs typeface="Arial"/>
                      </a:endParaRPr>
                    </a:p>
                  </a:txBody>
                  <a:tcPr marL="68580" marR="68580" marT="0" marB="0"/>
                </a:tc>
                <a:tc gridSpan="7">
                  <a:txBody>
                    <a:bodyPr/>
                    <a:lstStyle/>
                    <a:p>
                      <a:pPr marL="0" marR="0" algn="r" rtl="1">
                        <a:lnSpc>
                          <a:spcPct val="115000"/>
                        </a:lnSpc>
                        <a:spcBef>
                          <a:spcPts val="0"/>
                        </a:spcBef>
                        <a:spcAft>
                          <a:spcPts val="0"/>
                        </a:spcAft>
                      </a:pPr>
                      <a:r>
                        <a:rPr lang="fa-IR" sz="1200" dirty="0" smtClean="0">
                          <a:latin typeface="Calibri"/>
                          <a:ea typeface="Calibri"/>
                          <a:cs typeface="B Nazanin" pitchFamily="2" charset="-78"/>
                        </a:rPr>
                        <a:t>اطمینان</a:t>
                      </a:r>
                      <a:r>
                        <a:rPr lang="fa-IR" sz="1200" baseline="0" dirty="0" smtClean="0">
                          <a:latin typeface="Calibri"/>
                          <a:ea typeface="Calibri"/>
                          <a:cs typeface="B Nazanin" pitchFamily="2" charset="-78"/>
                        </a:rPr>
                        <a:t> از ایجاد و استقرار فرآیندی به منظور اندازه گیری، بازنگری و بهبود نتایج کلیدی واحد تحت مدیریت خود</a:t>
                      </a:r>
                      <a:endParaRPr lang="en-US" sz="1200"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9112">
                <a:tc gridSpan="14">
                  <a:txBody>
                    <a:bodyPr/>
                    <a:lstStyle/>
                    <a:p>
                      <a:pPr marL="0" marR="0" algn="ctr" rtl="1">
                        <a:lnSpc>
                          <a:spcPct val="115000"/>
                        </a:lnSpc>
                        <a:spcBef>
                          <a:spcPts val="0"/>
                        </a:spcBef>
                        <a:spcAft>
                          <a:spcPts val="0"/>
                        </a:spcAft>
                      </a:pPr>
                      <a:r>
                        <a:rPr lang="fa-IR" sz="1400" b="1" dirty="0" smtClean="0">
                          <a:latin typeface="Calibri"/>
                          <a:ea typeface="Calibri"/>
                          <a:cs typeface="B Nazanin" pitchFamily="2" charset="-78"/>
                        </a:rPr>
                        <a:t>مجموع </a:t>
                      </a:r>
                      <a:r>
                        <a:rPr lang="fa-IR" sz="1400" b="1" dirty="0" smtClean="0">
                          <a:latin typeface="Calibri"/>
                          <a:ea typeface="Calibri"/>
                          <a:cs typeface="B Nazanin" pitchFamily="2" charset="-78"/>
                          <a:hlinkClick r:id="rId2" action="ppaction://hlinksldjump"/>
                        </a:rPr>
                        <a:t>امتیازات</a:t>
                      </a:r>
                      <a:endParaRPr lang="ar-SA" sz="1400" b="1" dirty="0">
                        <a:latin typeface="Calibri"/>
                        <a:ea typeface="Calibri"/>
                        <a:cs typeface="B Nazanin" pitchFamily="2" charset="-78"/>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5015">
                <a:tc rowSpan="2" gridSpan="4">
                  <a:txBody>
                    <a:bodyPr/>
                    <a:lstStyle/>
                    <a:p>
                      <a:pPr marL="0" marR="0" algn="ctr" rtl="1">
                        <a:lnSpc>
                          <a:spcPct val="115000"/>
                        </a:lnSpc>
                        <a:spcBef>
                          <a:spcPts val="0"/>
                        </a:spcBef>
                        <a:spcAft>
                          <a:spcPts val="0"/>
                        </a:spcAft>
                      </a:pPr>
                      <a:r>
                        <a:rPr lang="ar-SA" sz="1050" dirty="0">
                          <a:latin typeface="Calibri"/>
                          <a:ea typeface="Calibri"/>
                          <a:cs typeface="B Nazanin" pitchFamily="2" charset="-78"/>
                        </a:rPr>
                        <a:t>محل درج مهر اعتبار</a:t>
                      </a:r>
                      <a:endParaRPr lang="en-US" sz="1050" dirty="0">
                        <a:latin typeface="Calibri"/>
                        <a:ea typeface="Calibri"/>
                        <a:cs typeface="B Nazanin" pitchFamily="2" charset="-78"/>
                      </a:endParaRPr>
                    </a:p>
                  </a:txBody>
                  <a:tcPr marL="68580" marR="68580" marT="0" marB="0"/>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gridSpan="2">
                  <a:txBody>
                    <a:bodyPr/>
                    <a:lstStyle/>
                    <a:p>
                      <a:pPr marL="0" marR="0" algn="ctr" rtl="1">
                        <a:lnSpc>
                          <a:spcPct val="115000"/>
                        </a:lnSpc>
                        <a:spcBef>
                          <a:spcPts val="0"/>
                        </a:spcBef>
                        <a:spcAft>
                          <a:spcPts val="0"/>
                        </a:spcAft>
                      </a:pPr>
                      <a:r>
                        <a:rPr lang="ar-SA" sz="1050" dirty="0">
                          <a:latin typeface="Calibri"/>
                          <a:ea typeface="Calibri"/>
                          <a:cs typeface="B Nazanin" pitchFamily="2" charset="-78"/>
                        </a:rPr>
                        <a:t>طبقه بندی</a:t>
                      </a:r>
                      <a:endParaRPr lang="en-US" sz="1050" dirty="0">
                        <a:latin typeface="Calibri"/>
                        <a:ea typeface="Calibri"/>
                        <a:cs typeface="B Nazanin" pitchFamily="2" charset="-78"/>
                      </a:endParaRPr>
                    </a:p>
                  </a:txBody>
                  <a:tcPr marL="68580" marR="68580" marT="0" marB="0"/>
                </a:tc>
                <a:tc hMerge="1">
                  <a:txBody>
                    <a:bodyPr/>
                    <a:lstStyle/>
                    <a:p>
                      <a:endParaRPr lang="en-US"/>
                    </a:p>
                  </a:txBody>
                  <a:tcPr/>
                </a:tc>
                <a:tc gridSpan="2">
                  <a:txBody>
                    <a:bodyPr/>
                    <a:lstStyle/>
                    <a:p>
                      <a:pPr marL="0" marR="0" algn="ctr" rtl="1">
                        <a:lnSpc>
                          <a:spcPct val="115000"/>
                        </a:lnSpc>
                        <a:spcBef>
                          <a:spcPts val="0"/>
                        </a:spcBef>
                        <a:spcAft>
                          <a:spcPts val="0"/>
                        </a:spcAft>
                      </a:pPr>
                      <a:r>
                        <a:rPr lang="ar-SA" sz="1050">
                          <a:latin typeface="Calibri"/>
                          <a:ea typeface="Calibri"/>
                          <a:cs typeface="B Nazanin" pitchFamily="2" charset="-78"/>
                        </a:rPr>
                        <a:t>2</a:t>
                      </a:r>
                      <a:endParaRPr lang="en-US" sz="1050">
                        <a:latin typeface="Calibri"/>
                        <a:ea typeface="Calibri"/>
                        <a:cs typeface="B Nazanin" pitchFamily="2" charset="-78"/>
                      </a:endParaRPr>
                    </a:p>
                  </a:txBody>
                  <a:tcPr marL="68580" marR="68580" marT="0" marB="0"/>
                </a:tc>
                <a:tc hMerge="1">
                  <a:txBody>
                    <a:bodyPr/>
                    <a:lstStyle/>
                    <a:p>
                      <a:endParaRPr lang="en-US"/>
                    </a:p>
                  </a:txBody>
                  <a:tcPr/>
                </a:tc>
                <a:tc gridSpan="2">
                  <a:txBody>
                    <a:bodyPr/>
                    <a:lstStyle/>
                    <a:p>
                      <a:pPr marL="0" marR="0" algn="ctr" rtl="1">
                        <a:lnSpc>
                          <a:spcPct val="115000"/>
                        </a:lnSpc>
                        <a:spcBef>
                          <a:spcPts val="0"/>
                        </a:spcBef>
                        <a:spcAft>
                          <a:spcPts val="0"/>
                        </a:spcAft>
                      </a:pPr>
                      <a:r>
                        <a:rPr lang="ar-SA" sz="1050">
                          <a:latin typeface="Calibri"/>
                          <a:ea typeface="Calibri"/>
                          <a:cs typeface="B Nazanin" pitchFamily="2" charset="-78"/>
                        </a:rPr>
                        <a:t>1</a:t>
                      </a:r>
                      <a:endParaRPr lang="en-US" sz="1050">
                        <a:latin typeface="Calibri"/>
                        <a:ea typeface="Calibri"/>
                        <a:cs typeface="B Nazanin" pitchFamily="2" charset="-78"/>
                      </a:endParaRPr>
                    </a:p>
                  </a:txBody>
                  <a:tcPr marL="68580" marR="68580" marT="0" marB="0"/>
                </a:tc>
                <a:tc hMerge="1">
                  <a:txBody>
                    <a:bodyPr/>
                    <a:lstStyle/>
                    <a:p>
                      <a:endParaRPr lang="en-US"/>
                    </a:p>
                  </a:txBody>
                  <a:tcPr/>
                </a:tc>
                <a:tc>
                  <a:txBody>
                    <a:bodyPr/>
                    <a:lstStyle/>
                    <a:p>
                      <a:pPr marL="0" marR="0" algn="ctr" rtl="1">
                        <a:lnSpc>
                          <a:spcPct val="115000"/>
                        </a:lnSpc>
                        <a:spcBef>
                          <a:spcPts val="0"/>
                        </a:spcBef>
                        <a:spcAft>
                          <a:spcPts val="0"/>
                        </a:spcAft>
                      </a:pPr>
                      <a:r>
                        <a:rPr lang="ar-SA" sz="1050">
                          <a:latin typeface="Calibri"/>
                          <a:ea typeface="Calibri"/>
                          <a:cs typeface="B Nazanin" pitchFamily="2" charset="-78"/>
                        </a:rPr>
                        <a:t>0</a:t>
                      </a:r>
                      <a:endParaRPr lang="en-US" sz="1050">
                        <a:latin typeface="Calibri"/>
                        <a:ea typeface="Calibri"/>
                        <a:cs typeface="B Nazanin" pitchFamily="2" charset="-78"/>
                      </a:endParaRPr>
                    </a:p>
                  </a:txBody>
                  <a:tcPr marL="68580" marR="68580" marT="0" marB="0"/>
                </a:tc>
                <a:tc gridSpan="2">
                  <a:txBody>
                    <a:bodyPr/>
                    <a:lstStyle/>
                    <a:p>
                      <a:pPr marL="0" marR="0" algn="ctr" rtl="1">
                        <a:lnSpc>
                          <a:spcPct val="115000"/>
                        </a:lnSpc>
                        <a:spcBef>
                          <a:spcPts val="0"/>
                        </a:spcBef>
                        <a:spcAft>
                          <a:spcPts val="0"/>
                        </a:spcAft>
                      </a:pPr>
                      <a:r>
                        <a:rPr lang="ar-SA" sz="1050">
                          <a:latin typeface="Calibri"/>
                          <a:ea typeface="Calibri"/>
                          <a:cs typeface="B Nazanin" pitchFamily="2" charset="-78"/>
                        </a:rPr>
                        <a:t>شماره</a:t>
                      </a:r>
                      <a:endParaRPr lang="en-US" sz="1050">
                        <a:latin typeface="Calibri"/>
                        <a:ea typeface="Calibri"/>
                        <a:cs typeface="B Nazanin" pitchFamily="2" charset="-78"/>
                      </a:endParaRPr>
                    </a:p>
                  </a:txBody>
                  <a:tcPr marL="68580" marR="68580" marT="0" marB="0"/>
                </a:tc>
                <a:tc hMerge="1">
                  <a:txBody>
                    <a:bodyPr/>
                    <a:lstStyle/>
                    <a:p>
                      <a:endParaRPr lang="en-US"/>
                    </a:p>
                  </a:txBody>
                  <a:tcPr/>
                </a:tc>
                <a:tc rowSpan="2">
                  <a:txBody>
                    <a:bodyPr/>
                    <a:lstStyle/>
                    <a:p>
                      <a:pPr marL="0" marR="0" algn="ctr" rtl="1">
                        <a:lnSpc>
                          <a:spcPct val="115000"/>
                        </a:lnSpc>
                        <a:spcBef>
                          <a:spcPts val="0"/>
                        </a:spcBef>
                        <a:spcAft>
                          <a:spcPts val="0"/>
                        </a:spcAft>
                      </a:pPr>
                      <a:r>
                        <a:rPr lang="ar-SA" sz="1050" dirty="0">
                          <a:latin typeface="Calibri"/>
                          <a:ea typeface="Calibri"/>
                          <a:cs typeface="B Nazanin" pitchFamily="2" charset="-78"/>
                        </a:rPr>
                        <a:t>بازنگری</a:t>
                      </a:r>
                      <a:endParaRPr lang="en-US" sz="1050" dirty="0">
                        <a:latin typeface="Calibri"/>
                        <a:ea typeface="Calibri"/>
                        <a:cs typeface="B Nazanin" pitchFamily="2" charset="-78"/>
                      </a:endParaRPr>
                    </a:p>
                  </a:txBody>
                  <a:tcPr marL="68580" marR="68580" marT="0" marB="0" anchor="ctr"/>
                </a:tc>
              </a:tr>
              <a:tr h="185015">
                <a:tc gridSpan="4"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gridSpan="2">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hMerge="1">
                  <a:txBody>
                    <a:bodyPr/>
                    <a:lstStyle/>
                    <a:p>
                      <a:endParaRPr lang="en-US"/>
                    </a:p>
                  </a:txBody>
                  <a:tcPr/>
                </a:tc>
                <a:tc gridSpan="2">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hMerge="1">
                  <a:txBody>
                    <a:bodyPr/>
                    <a:lstStyle/>
                    <a:p>
                      <a:endParaRPr lang="en-US"/>
                    </a:p>
                  </a:txBody>
                  <a:tcPr/>
                </a:tc>
                <a:tc gridSpan="2">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hMerge="1">
                  <a:txBody>
                    <a:bodyPr/>
                    <a:lstStyle/>
                    <a:p>
                      <a:endParaRPr lang="en-US"/>
                    </a:p>
                  </a:txBody>
                  <a:tcPr/>
                </a:tc>
                <a:tc>
                  <a:txBody>
                    <a:bodyPr/>
                    <a:lstStyle/>
                    <a:p>
                      <a:pPr marL="0" marR="0" algn="r" rtl="0">
                        <a:lnSpc>
                          <a:spcPct val="115000"/>
                        </a:lnSpc>
                        <a:spcBef>
                          <a:spcPts val="0"/>
                        </a:spcBef>
                        <a:spcAft>
                          <a:spcPts val="0"/>
                        </a:spcAft>
                      </a:pPr>
                      <a:endParaRPr lang="en-US" sz="1050">
                        <a:latin typeface="Calibri"/>
                        <a:ea typeface="Calibri"/>
                        <a:cs typeface="B Nazanin" pitchFamily="2" charset="-78"/>
                      </a:endParaRPr>
                    </a:p>
                  </a:txBody>
                  <a:tcPr marL="68580" marR="68580" marT="0" marB="0"/>
                </a:tc>
                <a:tc gridSpan="2">
                  <a:txBody>
                    <a:bodyPr/>
                    <a:lstStyle/>
                    <a:p>
                      <a:pPr marL="0" marR="0" algn="ctr" rtl="1">
                        <a:lnSpc>
                          <a:spcPct val="115000"/>
                        </a:lnSpc>
                        <a:spcBef>
                          <a:spcPts val="0"/>
                        </a:spcBef>
                        <a:spcAft>
                          <a:spcPts val="0"/>
                        </a:spcAft>
                      </a:pPr>
                      <a:r>
                        <a:rPr lang="ar-SA" sz="1050" dirty="0">
                          <a:latin typeface="Calibri"/>
                          <a:ea typeface="Calibri"/>
                          <a:cs typeface="B Nazanin" pitchFamily="2" charset="-78"/>
                        </a:rPr>
                        <a:t>تاریخ</a:t>
                      </a:r>
                      <a:endParaRPr lang="en-US" sz="1050" dirty="0">
                        <a:latin typeface="Calibri"/>
                        <a:ea typeface="Calibri"/>
                        <a:cs typeface="B Nazanin" pitchFamily="2" charset="-78"/>
                      </a:endParaRPr>
                    </a:p>
                  </a:txBody>
                  <a:tcPr marL="68580" marR="68580" marT="0" marB="0"/>
                </a:tc>
                <a:tc hMerge="1">
                  <a:txBody>
                    <a:bodyPr/>
                    <a:lstStyle/>
                    <a:p>
                      <a:endParaRPr lang="en-US"/>
                    </a:p>
                  </a:txBody>
                  <a:tcPr/>
                </a:tc>
                <a:tc v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28600"/>
            <a:ext cx="8686800" cy="6096000"/>
          </a:xfrm>
        </p:spPr>
        <p:txBody>
          <a:bodyPr rtlCol="0" anchor="t">
            <a:noAutofit/>
          </a:bodyPr>
          <a:lstStyle/>
          <a:p>
            <a:pPr algn="r" rtl="1" fontAlgn="auto">
              <a:spcAft>
                <a:spcPts val="0"/>
              </a:spcAft>
              <a:defRPr/>
            </a:pPr>
            <a:r>
              <a:rPr lang="en-US" sz="1900" dirty="0" smtClean="0">
                <a:solidFill>
                  <a:schemeClr val="bg1"/>
                </a:solidFill>
                <a:cs typeface="B Nazanin" pitchFamily="2" charset="-78"/>
              </a:rPr>
              <a:t/>
            </a:r>
            <a:br>
              <a:rPr lang="en-US" sz="1900" dirty="0" smtClean="0">
                <a:solidFill>
                  <a:schemeClr val="bg1"/>
                </a:solidFill>
                <a:cs typeface="B Nazanin" pitchFamily="2" charset="-78"/>
              </a:rPr>
            </a:br>
            <a:r>
              <a:rPr lang="fa-IR" sz="2000" dirty="0" smtClean="0">
                <a:solidFill>
                  <a:schemeClr val="bg1"/>
                </a:solidFill>
                <a:cs typeface="B Nazanin" pitchFamily="2" charset="-78"/>
              </a:rPr>
              <a:t>میانگین امتیاز ارزیابی عملکرد 6 ماهه هر فرد:</a:t>
            </a:r>
            <a:r>
              <a:rPr lang="fa-IR" sz="1900" dirty="0" smtClean="0">
                <a:solidFill>
                  <a:schemeClr val="bg1"/>
                </a:solidFill>
                <a:cs typeface="B Nazanin" pitchFamily="2" charset="-78"/>
              </a:rPr>
              <a:t/>
            </a:r>
            <a:br>
              <a:rPr lang="fa-IR" sz="1900" dirty="0" smtClean="0">
                <a:solidFill>
                  <a:schemeClr val="bg1"/>
                </a:solidFill>
                <a:cs typeface="B Nazanin" pitchFamily="2" charset="-78"/>
              </a:rPr>
            </a:br>
            <a:r>
              <a:rPr lang="fa-IR" sz="1900" dirty="0" smtClean="0">
                <a:solidFill>
                  <a:schemeClr val="tx1"/>
                </a:solidFill>
                <a:latin typeface="B Nazanin+ Black" pitchFamily="2" charset="-78"/>
                <a:cs typeface="B Nazanin" pitchFamily="2" charset="-78"/>
              </a:rPr>
              <a:t/>
            </a:r>
            <a:br>
              <a:rPr lang="fa-IR" sz="1900" dirty="0" smtClean="0">
                <a:solidFill>
                  <a:schemeClr val="tx1"/>
                </a:solidFill>
                <a:latin typeface="B Nazanin+ Black" pitchFamily="2" charset="-78"/>
                <a:cs typeface="B Nazanin" pitchFamily="2" charset="-78"/>
              </a:rPr>
            </a:br>
            <a:r>
              <a:rPr lang="en-US" sz="1900" dirty="0" smtClean="0">
                <a:solidFill>
                  <a:schemeClr val="tx1"/>
                </a:solidFill>
                <a:latin typeface="B Nazanin+ Black" pitchFamily="2" charset="-78"/>
                <a:cs typeface="B Nazanin" pitchFamily="2" charset="-78"/>
              </a:rPr>
              <a:t/>
            </a:r>
            <a:br>
              <a:rPr lang="en-US" sz="1900" dirty="0" smtClean="0">
                <a:solidFill>
                  <a:schemeClr val="tx1"/>
                </a:solidFill>
                <a:latin typeface="B Nazanin+ Black" pitchFamily="2" charset="-78"/>
                <a:cs typeface="B Nazanin" pitchFamily="2" charset="-78"/>
              </a:rPr>
            </a:br>
            <a:r>
              <a:rPr lang="en-US" sz="1900" dirty="0" smtClean="0">
                <a:solidFill>
                  <a:schemeClr val="tx1"/>
                </a:solidFill>
                <a:latin typeface="B Nazanin+ Black" pitchFamily="2" charset="-78"/>
                <a:cs typeface="B Nazanin" pitchFamily="2" charset="-78"/>
              </a:rPr>
              <a:t/>
            </a:r>
            <a:br>
              <a:rPr lang="en-US" sz="1900" dirty="0" smtClean="0">
                <a:solidFill>
                  <a:schemeClr val="tx1"/>
                </a:solidFill>
                <a:latin typeface="B Nazanin+ Black" pitchFamily="2" charset="-78"/>
                <a:cs typeface="B Nazanin" pitchFamily="2" charset="-78"/>
              </a:rPr>
            </a:br>
            <a:r>
              <a:rPr lang="fa-IR" sz="1900" dirty="0" smtClean="0">
                <a:solidFill>
                  <a:schemeClr val="tx1"/>
                </a:solidFill>
                <a:latin typeface="B Nazanin+ Black" pitchFamily="2" charset="-78"/>
                <a:cs typeface="B Nazanin" pitchFamily="2" charset="-78"/>
              </a:rPr>
              <a:t/>
            </a:r>
            <a:br>
              <a:rPr lang="fa-IR" sz="1900" dirty="0" smtClean="0">
                <a:solidFill>
                  <a:schemeClr val="tx1"/>
                </a:solidFill>
                <a:latin typeface="B Nazanin+ Black" pitchFamily="2" charset="-78"/>
                <a:cs typeface="B Nazanin" pitchFamily="2" charset="-78"/>
              </a:rPr>
            </a:br>
            <a:r>
              <a:rPr lang="fa-IR" sz="1900" dirty="0" smtClean="0">
                <a:solidFill>
                  <a:schemeClr val="tx1"/>
                </a:solidFill>
                <a:latin typeface="B Nazanin+ Black" pitchFamily="2" charset="-78"/>
                <a:cs typeface="B Nazanin" pitchFamily="2" charset="-78"/>
              </a:rPr>
              <a:t>مثال:  </a:t>
            </a:r>
            <a:br>
              <a:rPr lang="fa-IR" sz="1900" dirty="0" smtClean="0">
                <a:solidFill>
                  <a:schemeClr val="tx1"/>
                </a:solidFill>
                <a:latin typeface="B Nazanin+ Black" pitchFamily="2" charset="-78"/>
                <a:cs typeface="B Nazanin" pitchFamily="2" charset="-78"/>
              </a:rPr>
            </a:br>
            <a:r>
              <a:rPr lang="fa-IR" sz="1900" dirty="0" smtClean="0">
                <a:solidFill>
                  <a:schemeClr val="tx1"/>
                </a:solidFill>
                <a:latin typeface="B Nazanin+ Black" pitchFamily="2" charset="-78"/>
                <a:cs typeface="B Nazanin" pitchFamily="2" charset="-78"/>
              </a:rPr>
              <a:t>امتیاز عملکرد آقای یونسی(مدیر فناوری ساخت)، در شش ماهه گذشته به شرح ذیل بوده است:</a:t>
            </a:r>
            <a:br>
              <a:rPr lang="fa-IR" sz="1900" dirty="0" smtClean="0">
                <a:solidFill>
                  <a:schemeClr val="tx1"/>
                </a:solidFill>
                <a:latin typeface="B Nazanin+ Black" pitchFamily="2" charset="-78"/>
                <a:cs typeface="B Nazanin" pitchFamily="2" charset="-78"/>
              </a:rPr>
            </a:br>
            <a:r>
              <a:rPr lang="fa-IR" sz="1900" dirty="0" smtClean="0">
                <a:solidFill>
                  <a:schemeClr val="tx1"/>
                </a:solidFill>
                <a:latin typeface="B Nazanin+ Black" pitchFamily="2" charset="-78"/>
                <a:cs typeface="B Nazanin" pitchFamily="2" charset="-78"/>
              </a:rPr>
              <a:t>فرورردین: 94</a:t>
            </a:r>
            <a:br>
              <a:rPr lang="fa-IR" sz="1900" dirty="0" smtClean="0">
                <a:solidFill>
                  <a:schemeClr val="tx1"/>
                </a:solidFill>
                <a:latin typeface="B Nazanin+ Black" pitchFamily="2" charset="-78"/>
                <a:cs typeface="B Nazanin" pitchFamily="2" charset="-78"/>
              </a:rPr>
            </a:br>
            <a:r>
              <a:rPr lang="fa-IR" sz="1900" dirty="0" smtClean="0">
                <a:solidFill>
                  <a:schemeClr val="tx1"/>
                </a:solidFill>
                <a:latin typeface="B Nazanin+ Black" pitchFamily="2" charset="-78"/>
                <a:cs typeface="B Nazanin" pitchFamily="2" charset="-78"/>
              </a:rPr>
              <a:t>ارذیبهشت:90</a:t>
            </a:r>
            <a:br>
              <a:rPr lang="fa-IR" sz="1900" dirty="0" smtClean="0">
                <a:solidFill>
                  <a:schemeClr val="tx1"/>
                </a:solidFill>
                <a:latin typeface="B Nazanin+ Black" pitchFamily="2" charset="-78"/>
                <a:cs typeface="B Nazanin" pitchFamily="2" charset="-78"/>
              </a:rPr>
            </a:br>
            <a:r>
              <a:rPr lang="fa-IR" sz="1900" dirty="0" smtClean="0">
                <a:solidFill>
                  <a:schemeClr val="tx1"/>
                </a:solidFill>
                <a:latin typeface="B Nazanin+ Black" pitchFamily="2" charset="-78"/>
                <a:cs typeface="B Nazanin" pitchFamily="2" charset="-78"/>
              </a:rPr>
              <a:t>خرداد:100</a:t>
            </a:r>
            <a:br>
              <a:rPr lang="fa-IR" sz="1900" dirty="0" smtClean="0">
                <a:solidFill>
                  <a:schemeClr val="tx1"/>
                </a:solidFill>
                <a:latin typeface="B Nazanin+ Black" pitchFamily="2" charset="-78"/>
                <a:cs typeface="B Nazanin" pitchFamily="2" charset="-78"/>
              </a:rPr>
            </a:br>
            <a:r>
              <a:rPr lang="fa-IR" sz="1900" dirty="0" smtClean="0">
                <a:solidFill>
                  <a:schemeClr val="tx1"/>
                </a:solidFill>
                <a:latin typeface="B Nazanin+ Black" pitchFamily="2" charset="-78"/>
                <a:cs typeface="B Nazanin" pitchFamily="2" charset="-78"/>
              </a:rPr>
              <a:t>تیر:89</a:t>
            </a:r>
            <a:br>
              <a:rPr lang="fa-IR" sz="1900" dirty="0" smtClean="0">
                <a:solidFill>
                  <a:schemeClr val="tx1"/>
                </a:solidFill>
                <a:latin typeface="B Nazanin+ Black" pitchFamily="2" charset="-78"/>
                <a:cs typeface="B Nazanin" pitchFamily="2" charset="-78"/>
              </a:rPr>
            </a:br>
            <a:r>
              <a:rPr lang="fa-IR" sz="1900" dirty="0" smtClean="0">
                <a:solidFill>
                  <a:schemeClr val="tx1"/>
                </a:solidFill>
                <a:latin typeface="B Nazanin+ Black" pitchFamily="2" charset="-78"/>
                <a:cs typeface="B Nazanin" pitchFamily="2" charset="-78"/>
              </a:rPr>
              <a:t>مرداد:98</a:t>
            </a:r>
            <a:br>
              <a:rPr lang="fa-IR" sz="1900" dirty="0" smtClean="0">
                <a:solidFill>
                  <a:schemeClr val="tx1"/>
                </a:solidFill>
                <a:latin typeface="B Nazanin+ Black" pitchFamily="2" charset="-78"/>
                <a:cs typeface="B Nazanin" pitchFamily="2" charset="-78"/>
              </a:rPr>
            </a:br>
            <a:r>
              <a:rPr lang="fa-IR" sz="1900" dirty="0" smtClean="0">
                <a:solidFill>
                  <a:schemeClr val="tx1"/>
                </a:solidFill>
                <a:latin typeface="B Nazanin+ Black" pitchFamily="2" charset="-78"/>
                <a:cs typeface="B Nazanin" pitchFamily="2" charset="-78"/>
              </a:rPr>
              <a:t>شهریور:95</a:t>
            </a:r>
            <a:br>
              <a:rPr lang="fa-IR" sz="1900" dirty="0" smtClean="0">
                <a:solidFill>
                  <a:schemeClr val="tx1"/>
                </a:solidFill>
                <a:latin typeface="B Nazanin+ Black" pitchFamily="2" charset="-78"/>
                <a:cs typeface="B Nazanin" pitchFamily="2" charset="-78"/>
              </a:rPr>
            </a:br>
            <a:r>
              <a:rPr lang="en-US" sz="1900" dirty="0" smtClean="0">
                <a:solidFill>
                  <a:schemeClr val="tx1"/>
                </a:solidFill>
                <a:latin typeface="B Nazanin+ Black" pitchFamily="2" charset="-78"/>
                <a:cs typeface="B Nazanin" pitchFamily="2" charset="-78"/>
              </a:rPr>
              <a:t/>
            </a:r>
            <a:br>
              <a:rPr lang="en-US" sz="1900" dirty="0" smtClean="0">
                <a:solidFill>
                  <a:schemeClr val="tx1"/>
                </a:solidFill>
                <a:latin typeface="B Nazanin+ Black" pitchFamily="2" charset="-78"/>
                <a:cs typeface="B Nazanin" pitchFamily="2" charset="-78"/>
              </a:rPr>
            </a:br>
            <a:r>
              <a:rPr lang="fa-IR" sz="1900" dirty="0" smtClean="0">
                <a:solidFill>
                  <a:schemeClr val="tx1"/>
                </a:solidFill>
                <a:latin typeface="B Nazanin+ Black" pitchFamily="2" charset="-78"/>
                <a:cs typeface="B Nazanin" pitchFamily="2" charset="-78"/>
              </a:rPr>
              <a:t/>
            </a:r>
            <a:br>
              <a:rPr lang="fa-IR" sz="1900" dirty="0" smtClean="0">
                <a:solidFill>
                  <a:schemeClr val="tx1"/>
                </a:solidFill>
                <a:latin typeface="B Nazanin+ Black" pitchFamily="2" charset="-78"/>
                <a:cs typeface="B Nazanin" pitchFamily="2" charset="-78"/>
              </a:rPr>
            </a:br>
            <a:r>
              <a:rPr lang="en-US" sz="1900" dirty="0" smtClean="0">
                <a:solidFill>
                  <a:schemeClr val="tx1"/>
                </a:solidFill>
                <a:latin typeface="B Nazanin+ Black" pitchFamily="2" charset="-78"/>
                <a:cs typeface="B Nazanin" pitchFamily="2" charset="-78"/>
              </a:rPr>
              <a:t/>
            </a:r>
            <a:br>
              <a:rPr lang="en-US" sz="1900" dirty="0" smtClean="0">
                <a:solidFill>
                  <a:schemeClr val="tx1"/>
                </a:solidFill>
                <a:latin typeface="B Nazanin+ Black" pitchFamily="2" charset="-78"/>
                <a:cs typeface="B Nazanin" pitchFamily="2" charset="-78"/>
              </a:rPr>
            </a:br>
            <a:endParaRPr lang="en-US" sz="1900" dirty="0">
              <a:solidFill>
                <a:schemeClr val="tx1"/>
              </a:solidFill>
              <a:latin typeface="B Nazanin+ Black" pitchFamily="2" charset="-78"/>
              <a:cs typeface="B Nazanin" pitchFamily="2" charset="-78"/>
            </a:endParaRPr>
          </a:p>
        </p:txBody>
      </p:sp>
      <p:sp>
        <p:nvSpPr>
          <p:cNvPr id="3" name="Left Arrow 2"/>
          <p:cNvSpPr/>
          <p:nvPr/>
        </p:nvSpPr>
        <p:spPr>
          <a:xfrm>
            <a:off x="4648200" y="4724400"/>
            <a:ext cx="2819400" cy="1143000"/>
          </a:xfrm>
          <a:prstGeom prst="leftArrow">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r>
              <a:rPr lang="fa-IR" dirty="0">
                <a:solidFill>
                  <a:schemeClr val="tx1"/>
                </a:solidFill>
                <a:cs typeface="B Titr" pitchFamily="2" charset="-78"/>
              </a:rPr>
              <a:t>میانگین عملکرد شش ماهه آقای یونسی</a:t>
            </a:r>
            <a:endParaRPr lang="en-US" dirty="0">
              <a:solidFill>
                <a:schemeClr val="tx1"/>
              </a:solidFill>
              <a:cs typeface="B Titr" pitchFamily="2" charset="-78"/>
            </a:endParaRPr>
          </a:p>
        </p:txBody>
      </p:sp>
      <p:sp>
        <p:nvSpPr>
          <p:cNvPr id="4" name="Rectangle 3"/>
          <p:cNvSpPr/>
          <p:nvPr/>
        </p:nvSpPr>
        <p:spPr>
          <a:xfrm>
            <a:off x="3124200" y="4754563"/>
            <a:ext cx="1524000" cy="9906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3200" b="1" dirty="0"/>
              <a:t>94.3</a:t>
            </a:r>
          </a:p>
        </p:txBody>
      </p:sp>
      <p:sp>
        <p:nvSpPr>
          <p:cNvPr id="5" name="Left Arrow 4"/>
          <p:cNvSpPr/>
          <p:nvPr/>
        </p:nvSpPr>
        <p:spPr>
          <a:xfrm>
            <a:off x="257175" y="4735513"/>
            <a:ext cx="2819400" cy="1143000"/>
          </a:xfrm>
          <a:prstGeom prst="leftArrow">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r>
              <a:rPr lang="fa-IR" sz="1600" dirty="0">
                <a:solidFill>
                  <a:schemeClr val="tx1"/>
                </a:solidFill>
                <a:cs typeface="B Titr" pitchFamily="2" charset="-78"/>
              </a:rPr>
              <a:t>توسط منابع انسانی به مهندسی صنایع اعلام می شود.</a:t>
            </a:r>
            <a:endParaRPr lang="en-US" sz="1600" dirty="0">
              <a:solidFill>
                <a:schemeClr val="tx1"/>
              </a:solidFill>
              <a:cs typeface="B Titr" pitchFamily="2" charset="-78"/>
            </a:endParaRPr>
          </a:p>
        </p:txBody>
      </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28600"/>
            <a:ext cx="8686800" cy="6096000"/>
          </a:xfrm>
        </p:spPr>
        <p:txBody>
          <a:bodyPr rtlCol="0" anchor="t">
            <a:noAutofit/>
          </a:bodyPr>
          <a:lstStyle/>
          <a:p>
            <a:pPr algn="r" rtl="1" fontAlgn="auto">
              <a:spcAft>
                <a:spcPts val="0"/>
              </a:spcAft>
              <a:defRPr/>
            </a:pPr>
            <a:r>
              <a:rPr lang="en-US" sz="2000" dirty="0" smtClean="0">
                <a:solidFill>
                  <a:schemeClr val="bg1"/>
                </a:solidFill>
                <a:cs typeface="B Nazanin" pitchFamily="2" charset="-78"/>
              </a:rPr>
              <a:t/>
            </a:r>
            <a:br>
              <a:rPr lang="en-US" sz="2000" dirty="0" smtClean="0">
                <a:solidFill>
                  <a:schemeClr val="bg1"/>
                </a:solidFill>
                <a:cs typeface="B Nazanin" pitchFamily="2" charset="-78"/>
              </a:rPr>
            </a:br>
            <a:r>
              <a:rPr lang="en-US" sz="2000" dirty="0" smtClean="0">
                <a:solidFill>
                  <a:schemeClr val="bg1"/>
                </a:solidFill>
                <a:cs typeface="B Nazanin" pitchFamily="2" charset="-78"/>
              </a:rPr>
              <a:t/>
            </a:r>
            <a:br>
              <a:rPr lang="en-US" sz="2000" dirty="0" smtClean="0">
                <a:solidFill>
                  <a:schemeClr val="bg1"/>
                </a:solidFill>
                <a:cs typeface="B Nazanin" pitchFamily="2" charset="-78"/>
              </a:rPr>
            </a:br>
            <a:r>
              <a:rPr lang="fa-IR" sz="2400" dirty="0" smtClean="0">
                <a:solidFill>
                  <a:schemeClr val="bg1"/>
                </a:solidFill>
                <a:cs typeface="B Nazanin" pitchFamily="2" charset="-78"/>
              </a:rPr>
              <a:t>میانگین امتیاز عملکرد معاونت(واحدی که کاندیدا در آن فعالیت می کند):</a:t>
            </a:r>
            <a:r>
              <a:rPr lang="fa-IR" sz="2000" dirty="0" smtClean="0">
                <a:solidFill>
                  <a:schemeClr val="tx1"/>
                </a:solidFill>
                <a:latin typeface="B Nazanin+ Black" pitchFamily="2" charset="-78"/>
                <a:cs typeface="B Nazanin" pitchFamily="2" charset="-78"/>
              </a:rPr>
              <a:t/>
            </a:r>
            <a:br>
              <a:rPr lang="fa-IR" sz="2000" dirty="0" smtClean="0">
                <a:solidFill>
                  <a:schemeClr val="tx1"/>
                </a:solidFill>
                <a:latin typeface="B Nazanin+ Black" pitchFamily="2" charset="-78"/>
                <a:cs typeface="B Nazanin" pitchFamily="2" charset="-78"/>
              </a:rPr>
            </a:br>
            <a:r>
              <a:rPr lang="fa-IR" sz="2000" dirty="0" smtClean="0">
                <a:solidFill>
                  <a:schemeClr val="tx1"/>
                </a:solidFill>
                <a:latin typeface="B Nazanin+ Black" pitchFamily="2" charset="-78"/>
                <a:cs typeface="B Nazanin" pitchFamily="2" charset="-78"/>
              </a:rPr>
              <a:t/>
            </a:r>
            <a:br>
              <a:rPr lang="fa-IR" sz="2000" dirty="0" smtClean="0">
                <a:solidFill>
                  <a:schemeClr val="tx1"/>
                </a:solidFill>
                <a:latin typeface="B Nazanin+ Black" pitchFamily="2" charset="-78"/>
                <a:cs typeface="B Nazanin" pitchFamily="2" charset="-78"/>
              </a:rPr>
            </a:br>
            <a:r>
              <a:rPr lang="fa-IR" sz="2000" dirty="0" smtClean="0">
                <a:solidFill>
                  <a:schemeClr val="tx1"/>
                </a:solidFill>
                <a:latin typeface="B Nazanin+ Black" pitchFamily="2" charset="-78"/>
                <a:cs typeface="B Nazanin" pitchFamily="2" charset="-78"/>
              </a:rPr>
              <a:t/>
            </a:r>
            <a:br>
              <a:rPr lang="fa-IR" sz="2000" dirty="0" smtClean="0">
                <a:solidFill>
                  <a:schemeClr val="tx1"/>
                </a:solidFill>
                <a:latin typeface="B Nazanin+ Black" pitchFamily="2" charset="-78"/>
                <a:cs typeface="B Nazanin" pitchFamily="2" charset="-78"/>
              </a:rPr>
            </a:br>
            <a:r>
              <a:rPr lang="fa-IR" sz="1800" dirty="0" smtClean="0">
                <a:solidFill>
                  <a:schemeClr val="tx1"/>
                </a:solidFill>
                <a:latin typeface="B Nazanin+ Black" pitchFamily="2" charset="-78"/>
                <a:cs typeface="B Nazanin" pitchFamily="2" charset="-78"/>
              </a:rPr>
              <a:t>واحد طرح و برنامه، در ابتدای هر ماه، منطبق با ماموریتها و اهداف سازمانی، برای سایر واحدها برنامه کاری تعریف می کند و در انتهای ماه، میزان تحقق این برنامه ها را سنجیده، ماحصل ان به صورت عدد عملکردی هر معاونت ثبت و اعلام شده و یکی از ورودیهای سیستم حقوق و مزایاست. نمونه فرم در اسلاید بعدی اورده شده است.</a:t>
            </a:r>
            <a:br>
              <a:rPr lang="fa-IR" sz="1800" dirty="0" smtClean="0">
                <a:solidFill>
                  <a:schemeClr val="tx1"/>
                </a:solidFill>
                <a:latin typeface="B Nazanin+ Black" pitchFamily="2" charset="-78"/>
                <a:cs typeface="B Nazanin" pitchFamily="2" charset="-78"/>
              </a:rPr>
            </a:br>
            <a:r>
              <a:rPr lang="fa-IR" sz="1800" dirty="0" smtClean="0">
                <a:solidFill>
                  <a:schemeClr val="tx1"/>
                </a:solidFill>
                <a:latin typeface="B Nazanin+ Black" pitchFamily="2" charset="-78"/>
                <a:cs typeface="B Nazanin" pitchFamily="2" charset="-78"/>
              </a:rPr>
              <a:t>لذا عدد عملکردی هر ماه واحدها در طرح و برنامه ثبت شده و میانگین عدد ان در انتهای شش ماه به مهندسی صنایع اعلام می شود.</a:t>
            </a:r>
            <a:br>
              <a:rPr lang="fa-IR" sz="1800" dirty="0" smtClean="0">
                <a:solidFill>
                  <a:schemeClr val="tx1"/>
                </a:solidFill>
                <a:latin typeface="B Nazanin+ Black" pitchFamily="2" charset="-78"/>
                <a:cs typeface="B Nazanin" pitchFamily="2" charset="-78"/>
              </a:rPr>
            </a:br>
            <a:r>
              <a:rPr lang="fa-IR" sz="1800" dirty="0" smtClean="0">
                <a:solidFill>
                  <a:schemeClr val="tx1"/>
                </a:solidFill>
                <a:latin typeface="B Nazanin+ Black" pitchFamily="2" charset="-78"/>
                <a:cs typeface="B Nazanin" pitchFamily="2" charset="-78"/>
              </a:rPr>
              <a:t>مثال: عملکرد معاونت مونتاژ طی شش ماهه ابتدای سال به شرح ذیل بوده است:</a:t>
            </a:r>
            <a:br>
              <a:rPr lang="fa-IR" sz="1800" dirty="0" smtClean="0">
                <a:solidFill>
                  <a:schemeClr val="tx1"/>
                </a:solidFill>
                <a:latin typeface="B Nazanin+ Black" pitchFamily="2" charset="-78"/>
                <a:cs typeface="B Nazanin" pitchFamily="2" charset="-78"/>
              </a:rPr>
            </a:br>
            <a:r>
              <a:rPr lang="fa-IR" sz="2400" dirty="0">
                <a:solidFill>
                  <a:schemeClr val="tx1"/>
                </a:solidFill>
                <a:latin typeface="B Nazanin+ Black" pitchFamily="2" charset="-78"/>
                <a:cs typeface="B Nazanin" pitchFamily="2" charset="-78"/>
              </a:rPr>
              <a:t>فرورردین: </a:t>
            </a:r>
            <a:r>
              <a:rPr lang="fa-IR" sz="2400" dirty="0" smtClean="0">
                <a:solidFill>
                  <a:schemeClr val="tx1"/>
                </a:solidFill>
                <a:latin typeface="B Nazanin+ Black" pitchFamily="2" charset="-78"/>
                <a:cs typeface="B Nazanin" pitchFamily="2" charset="-78"/>
              </a:rPr>
              <a:t>90</a:t>
            </a:r>
            <a:r>
              <a:rPr lang="fa-IR" sz="2400" dirty="0">
                <a:solidFill>
                  <a:schemeClr val="tx1"/>
                </a:solidFill>
                <a:latin typeface="B Nazanin+ Black" pitchFamily="2" charset="-78"/>
                <a:cs typeface="B Nazanin" pitchFamily="2" charset="-78"/>
              </a:rPr>
              <a:t/>
            </a:r>
            <a:br>
              <a:rPr lang="fa-IR" sz="2400" dirty="0">
                <a:solidFill>
                  <a:schemeClr val="tx1"/>
                </a:solidFill>
                <a:latin typeface="B Nazanin+ Black" pitchFamily="2" charset="-78"/>
                <a:cs typeface="B Nazanin" pitchFamily="2" charset="-78"/>
              </a:rPr>
            </a:br>
            <a:r>
              <a:rPr lang="fa-IR" sz="2400" dirty="0" smtClean="0">
                <a:solidFill>
                  <a:schemeClr val="tx1"/>
                </a:solidFill>
                <a:latin typeface="B Nazanin+ Black" pitchFamily="2" charset="-78"/>
                <a:cs typeface="B Nazanin" pitchFamily="2" charset="-78"/>
              </a:rPr>
              <a:t>اردیبهشت:80</a:t>
            </a:r>
            <a:r>
              <a:rPr lang="fa-IR" sz="2400" dirty="0">
                <a:solidFill>
                  <a:schemeClr val="tx1"/>
                </a:solidFill>
                <a:latin typeface="B Nazanin+ Black" pitchFamily="2" charset="-78"/>
                <a:cs typeface="B Nazanin" pitchFamily="2" charset="-78"/>
              </a:rPr>
              <a:t/>
            </a:r>
            <a:br>
              <a:rPr lang="fa-IR" sz="2400" dirty="0">
                <a:solidFill>
                  <a:schemeClr val="tx1"/>
                </a:solidFill>
                <a:latin typeface="B Nazanin+ Black" pitchFamily="2" charset="-78"/>
                <a:cs typeface="B Nazanin" pitchFamily="2" charset="-78"/>
              </a:rPr>
            </a:br>
            <a:r>
              <a:rPr lang="fa-IR" sz="2400" dirty="0" smtClean="0">
                <a:solidFill>
                  <a:schemeClr val="tx1"/>
                </a:solidFill>
                <a:latin typeface="B Nazanin+ Black" pitchFamily="2" charset="-78"/>
                <a:cs typeface="B Nazanin" pitchFamily="2" charset="-78"/>
              </a:rPr>
              <a:t>خرداد:88</a:t>
            </a:r>
            <a:r>
              <a:rPr lang="fa-IR" sz="2400" dirty="0">
                <a:solidFill>
                  <a:schemeClr val="tx1"/>
                </a:solidFill>
                <a:latin typeface="B Nazanin+ Black" pitchFamily="2" charset="-78"/>
                <a:cs typeface="B Nazanin" pitchFamily="2" charset="-78"/>
              </a:rPr>
              <a:t/>
            </a:r>
            <a:br>
              <a:rPr lang="fa-IR" sz="2400" dirty="0">
                <a:solidFill>
                  <a:schemeClr val="tx1"/>
                </a:solidFill>
                <a:latin typeface="B Nazanin+ Black" pitchFamily="2" charset="-78"/>
                <a:cs typeface="B Nazanin" pitchFamily="2" charset="-78"/>
              </a:rPr>
            </a:br>
            <a:r>
              <a:rPr lang="fa-IR" sz="2400" dirty="0" smtClean="0">
                <a:solidFill>
                  <a:schemeClr val="tx1"/>
                </a:solidFill>
                <a:latin typeface="B Nazanin+ Black" pitchFamily="2" charset="-78"/>
                <a:cs typeface="B Nazanin" pitchFamily="2" charset="-78"/>
              </a:rPr>
              <a:t>تیر:97</a:t>
            </a:r>
            <a:br>
              <a:rPr lang="fa-IR" sz="2400" dirty="0" smtClean="0">
                <a:solidFill>
                  <a:schemeClr val="tx1"/>
                </a:solidFill>
                <a:latin typeface="B Nazanin+ Black" pitchFamily="2" charset="-78"/>
                <a:cs typeface="B Nazanin" pitchFamily="2" charset="-78"/>
              </a:rPr>
            </a:br>
            <a:r>
              <a:rPr lang="fa-IR" sz="2400" dirty="0" smtClean="0">
                <a:solidFill>
                  <a:schemeClr val="tx1"/>
                </a:solidFill>
                <a:latin typeface="B Nazanin+ Black" pitchFamily="2" charset="-78"/>
                <a:cs typeface="B Nazanin" pitchFamily="2" charset="-78"/>
              </a:rPr>
              <a:t>مرداد:58</a:t>
            </a:r>
            <a:r>
              <a:rPr lang="fa-IR" sz="2400" dirty="0">
                <a:solidFill>
                  <a:schemeClr val="tx1"/>
                </a:solidFill>
                <a:latin typeface="B Nazanin+ Black" pitchFamily="2" charset="-78"/>
                <a:cs typeface="B Nazanin" pitchFamily="2" charset="-78"/>
              </a:rPr>
              <a:t/>
            </a:r>
            <a:br>
              <a:rPr lang="fa-IR" sz="2400" dirty="0">
                <a:solidFill>
                  <a:schemeClr val="tx1"/>
                </a:solidFill>
                <a:latin typeface="B Nazanin+ Black" pitchFamily="2" charset="-78"/>
                <a:cs typeface="B Nazanin" pitchFamily="2" charset="-78"/>
              </a:rPr>
            </a:br>
            <a:r>
              <a:rPr lang="fa-IR" sz="2400" dirty="0" smtClean="0">
                <a:solidFill>
                  <a:schemeClr val="tx1"/>
                </a:solidFill>
                <a:latin typeface="B Nazanin+ Black" pitchFamily="2" charset="-78"/>
                <a:cs typeface="B Nazanin" pitchFamily="2" charset="-78"/>
              </a:rPr>
              <a:t>شهریور:79</a:t>
            </a:r>
            <a:r>
              <a:rPr lang="en-US" sz="2000" dirty="0">
                <a:solidFill>
                  <a:schemeClr val="tx1"/>
                </a:solidFill>
                <a:latin typeface="B Nazanin+ Black" pitchFamily="2" charset="-78"/>
                <a:cs typeface="B Nazanin" pitchFamily="2" charset="-78"/>
              </a:rPr>
              <a:t/>
            </a:r>
            <a:br>
              <a:rPr lang="en-US" sz="2000" dirty="0">
                <a:solidFill>
                  <a:schemeClr val="tx1"/>
                </a:solidFill>
                <a:latin typeface="B Nazanin+ Black" pitchFamily="2" charset="-78"/>
                <a:cs typeface="B Nazanin" pitchFamily="2" charset="-78"/>
              </a:rPr>
            </a:br>
            <a:endParaRPr lang="en-US" sz="2000" dirty="0">
              <a:solidFill>
                <a:schemeClr val="tx1"/>
              </a:solidFill>
              <a:latin typeface="B Nazanin+ Black" pitchFamily="2" charset="-78"/>
              <a:cs typeface="B Nazanin" pitchFamily="2" charset="-78"/>
            </a:endParaRPr>
          </a:p>
        </p:txBody>
      </p:sp>
      <p:sp>
        <p:nvSpPr>
          <p:cNvPr id="3" name="Left Arrow 2"/>
          <p:cNvSpPr/>
          <p:nvPr/>
        </p:nvSpPr>
        <p:spPr>
          <a:xfrm>
            <a:off x="4648200" y="4724400"/>
            <a:ext cx="2819400" cy="1143000"/>
          </a:xfrm>
          <a:prstGeom prst="leftArrow">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r>
              <a:rPr lang="fa-IR" dirty="0">
                <a:solidFill>
                  <a:schemeClr val="tx1"/>
                </a:solidFill>
                <a:cs typeface="B Titr" pitchFamily="2" charset="-78"/>
              </a:rPr>
              <a:t>میانگین عملکرد شش ماهه معاونت مونتاژ</a:t>
            </a:r>
            <a:endParaRPr lang="en-US" dirty="0">
              <a:solidFill>
                <a:schemeClr val="tx1"/>
              </a:solidFill>
              <a:cs typeface="B Titr" pitchFamily="2" charset="-78"/>
            </a:endParaRPr>
          </a:p>
        </p:txBody>
      </p:sp>
      <p:sp>
        <p:nvSpPr>
          <p:cNvPr id="4" name="Rectangle 3"/>
          <p:cNvSpPr/>
          <p:nvPr/>
        </p:nvSpPr>
        <p:spPr>
          <a:xfrm>
            <a:off x="3124200" y="4754563"/>
            <a:ext cx="1524000" cy="9906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fa-IR" sz="3200" b="1" dirty="0"/>
              <a:t>82</a:t>
            </a:r>
            <a:endParaRPr lang="en-US" sz="3200" b="1" dirty="0"/>
          </a:p>
        </p:txBody>
      </p:sp>
      <p:sp>
        <p:nvSpPr>
          <p:cNvPr id="5" name="Left Arrow 4"/>
          <p:cNvSpPr/>
          <p:nvPr/>
        </p:nvSpPr>
        <p:spPr>
          <a:xfrm>
            <a:off x="257175" y="4735513"/>
            <a:ext cx="2819400" cy="1143000"/>
          </a:xfrm>
          <a:prstGeom prst="leftArrow">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r>
              <a:rPr lang="fa-IR" sz="1600" dirty="0">
                <a:solidFill>
                  <a:schemeClr val="tx1"/>
                </a:solidFill>
                <a:cs typeface="B Titr" pitchFamily="2" charset="-78"/>
              </a:rPr>
              <a:t>توسط طرح و برنامه به مهندسی صنایع اعلام می شود.</a:t>
            </a:r>
            <a:endParaRPr lang="en-US" sz="1600" dirty="0">
              <a:solidFill>
                <a:schemeClr val="tx1"/>
              </a:solidFill>
              <a:cs typeface="B Titr" pitchFamily="2" charset="-78"/>
            </a:endParaRPr>
          </a:p>
        </p:txBody>
      </p:sp>
    </p:spTree>
  </p:cSld>
  <p:clrMapOvr>
    <a:overrideClrMapping bg1="lt1" tx1="dk1" bg2="lt2" tx2="dk2" accent1="accent1" accent2="accent2" accent3="accent3" accent4="accent4" accent5="accent5" accent6="accent6" hlink="hlink" folHlink="folHlink"/>
  </p:clrMapOvr>
  <p:transition spd="slow">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جدول معیارهای ارزیابی مدیران و معاونین</a:t>
            </a:r>
            <a:endParaRPr lang="en-US" dirty="0">
              <a:cs typeface="B Nazanin" pitchFamily="2" charset="-78"/>
            </a:endParaRPr>
          </a:p>
        </p:txBody>
      </p:sp>
      <p:graphicFrame>
        <p:nvGraphicFramePr>
          <p:cNvPr id="4" name="Content Placeholder 3"/>
          <p:cNvGraphicFramePr>
            <a:graphicFrameLocks noGrp="1"/>
          </p:cNvGraphicFramePr>
          <p:nvPr>
            <p:ph idx="1"/>
          </p:nvPr>
        </p:nvGraphicFramePr>
        <p:xfrm>
          <a:off x="381000" y="1828800"/>
          <a:ext cx="8458200" cy="2971800"/>
        </p:xfrm>
        <a:graphic>
          <a:graphicData uri="http://schemas.openxmlformats.org/drawingml/2006/table">
            <a:tbl>
              <a:tblPr firstRow="1" bandRow="1">
                <a:tableStyleId>{5C22544A-7EE6-4342-B048-85BDC9FD1C3A}</a:tableStyleId>
              </a:tblPr>
              <a:tblGrid>
                <a:gridCol w="2438400"/>
                <a:gridCol w="1219200"/>
                <a:gridCol w="1676400"/>
                <a:gridCol w="3124200"/>
              </a:tblGrid>
              <a:tr h="742950">
                <a:tc>
                  <a:txBody>
                    <a:bodyPr/>
                    <a:lstStyle/>
                    <a:p>
                      <a:pPr algn="ctr" rtl="1"/>
                      <a:r>
                        <a:rPr lang="fa-IR" dirty="0" smtClean="0">
                          <a:solidFill>
                            <a:srgbClr val="003366"/>
                          </a:solidFill>
                          <a:cs typeface="B Nazanin" pitchFamily="2" charset="-78"/>
                        </a:rPr>
                        <a:t>متولی معیار</a:t>
                      </a:r>
                      <a:endParaRPr lang="en-US" dirty="0">
                        <a:solidFill>
                          <a:srgbClr val="003366"/>
                        </a:solidFill>
                        <a:cs typeface="B Nazanin" pitchFamily="2" charset="-78"/>
                      </a:endParaRPr>
                    </a:p>
                  </a:txBody>
                  <a:tcPr/>
                </a:tc>
                <a:tc>
                  <a:txBody>
                    <a:bodyPr/>
                    <a:lstStyle/>
                    <a:p>
                      <a:pPr algn="ctr" rtl="1"/>
                      <a:r>
                        <a:rPr lang="fa-IR" dirty="0" smtClean="0">
                          <a:solidFill>
                            <a:srgbClr val="003366"/>
                          </a:solidFill>
                          <a:cs typeface="B Nazanin" pitchFamily="2" charset="-78"/>
                        </a:rPr>
                        <a:t>نماد معیار</a:t>
                      </a:r>
                      <a:endParaRPr lang="en-US" dirty="0">
                        <a:solidFill>
                          <a:srgbClr val="003366"/>
                        </a:solidFill>
                        <a:cs typeface="B Nazanin" pitchFamily="2" charset="-78"/>
                      </a:endParaRPr>
                    </a:p>
                  </a:txBody>
                  <a:tcPr/>
                </a:tc>
                <a:tc>
                  <a:txBody>
                    <a:bodyPr/>
                    <a:lstStyle/>
                    <a:p>
                      <a:pPr algn="ctr" rtl="1"/>
                      <a:r>
                        <a:rPr lang="fa-IR" dirty="0" smtClean="0">
                          <a:solidFill>
                            <a:srgbClr val="003366"/>
                          </a:solidFill>
                          <a:cs typeface="B Nazanin" pitchFamily="2" charset="-78"/>
                        </a:rPr>
                        <a:t>معیار امتیاز</a:t>
                      </a:r>
                      <a:endParaRPr lang="en-US" dirty="0">
                        <a:solidFill>
                          <a:srgbClr val="003366"/>
                        </a:solidFill>
                        <a:cs typeface="B Nazanin" pitchFamily="2" charset="-78"/>
                      </a:endParaRPr>
                    </a:p>
                  </a:txBody>
                  <a:tcPr/>
                </a:tc>
                <a:tc>
                  <a:txBody>
                    <a:bodyPr/>
                    <a:lstStyle/>
                    <a:p>
                      <a:pPr algn="ctr" rtl="1"/>
                      <a:r>
                        <a:rPr lang="fa-IR" dirty="0" smtClean="0">
                          <a:solidFill>
                            <a:srgbClr val="003366"/>
                          </a:solidFill>
                          <a:cs typeface="B Nazanin" pitchFamily="2" charset="-78"/>
                        </a:rPr>
                        <a:t>معیارهای</a:t>
                      </a:r>
                      <a:r>
                        <a:rPr lang="fa-IR" baseline="0" dirty="0" smtClean="0">
                          <a:solidFill>
                            <a:srgbClr val="003366"/>
                          </a:solidFill>
                          <a:cs typeface="B Nazanin" pitchFamily="2" charset="-78"/>
                        </a:rPr>
                        <a:t> ارزیابی</a:t>
                      </a:r>
                      <a:endParaRPr lang="en-US" dirty="0">
                        <a:solidFill>
                          <a:srgbClr val="003366"/>
                        </a:solidFill>
                        <a:cs typeface="B Nazanin" pitchFamily="2" charset="-78"/>
                      </a:endParaRPr>
                    </a:p>
                  </a:txBody>
                  <a:tcPr/>
                </a:tc>
              </a:tr>
              <a:tr h="742950">
                <a:tc>
                  <a:txBody>
                    <a:bodyPr/>
                    <a:lstStyle/>
                    <a:p>
                      <a:pPr algn="r" rtl="1"/>
                      <a:r>
                        <a:rPr lang="fa-IR" dirty="0" smtClean="0">
                          <a:cs typeface="B Nazanin" pitchFamily="2" charset="-78"/>
                        </a:rPr>
                        <a:t>مدیریت</a:t>
                      </a:r>
                      <a:r>
                        <a:rPr lang="fa-IR" baseline="0" dirty="0" smtClean="0">
                          <a:cs typeface="B Nazanin" pitchFamily="2" charset="-78"/>
                        </a:rPr>
                        <a:t> منابع انسانی</a:t>
                      </a:r>
                      <a:endParaRPr lang="en-US" dirty="0">
                        <a:cs typeface="B Nazanin" pitchFamily="2" charset="-78"/>
                      </a:endParaRPr>
                    </a:p>
                  </a:txBody>
                  <a:tcPr/>
                </a:tc>
                <a:tc>
                  <a:txBody>
                    <a:bodyPr/>
                    <a:lstStyle/>
                    <a:p>
                      <a:pPr algn="r" rtl="1"/>
                      <a:r>
                        <a:rPr lang="en-US" dirty="0" smtClean="0">
                          <a:cs typeface="B Nazanin" pitchFamily="2" charset="-78"/>
                        </a:rPr>
                        <a:t>A</a:t>
                      </a:r>
                      <a:endParaRPr lang="en-US" dirty="0">
                        <a:cs typeface="B Nazanin" pitchFamily="2" charset="-78"/>
                      </a:endParaRPr>
                    </a:p>
                  </a:txBody>
                  <a:tcPr/>
                </a:tc>
                <a:tc>
                  <a:txBody>
                    <a:bodyPr/>
                    <a:lstStyle/>
                    <a:p>
                      <a:pPr algn="r" rtl="1"/>
                      <a:r>
                        <a:rPr lang="fa-IR" dirty="0" smtClean="0">
                          <a:cs typeface="B Nazanin" pitchFamily="2" charset="-78"/>
                        </a:rPr>
                        <a:t>از 100</a:t>
                      </a:r>
                      <a:endParaRPr lang="en-US" dirty="0">
                        <a:cs typeface="B Nazanin" pitchFamily="2" charset="-78"/>
                      </a:endParaRPr>
                    </a:p>
                  </a:txBody>
                  <a:tcPr/>
                </a:tc>
                <a:tc>
                  <a:txBody>
                    <a:bodyPr/>
                    <a:lstStyle/>
                    <a:p>
                      <a:pPr algn="r" rtl="1"/>
                      <a:r>
                        <a:rPr lang="fa-IR" dirty="0" smtClean="0">
                          <a:cs typeface="B Nazanin" pitchFamily="2" charset="-78"/>
                        </a:rPr>
                        <a:t>امتیاز اخذ</a:t>
                      </a:r>
                      <a:r>
                        <a:rPr lang="fa-IR" baseline="0" dirty="0" smtClean="0">
                          <a:cs typeface="B Nazanin" pitchFamily="2" charset="-78"/>
                        </a:rPr>
                        <a:t> شده از فرم های مدیریت عملکرد</a:t>
                      </a:r>
                      <a:endParaRPr lang="en-US" dirty="0">
                        <a:cs typeface="B Nazanin" pitchFamily="2" charset="-78"/>
                      </a:endParaRPr>
                    </a:p>
                  </a:txBody>
                  <a:tcPr/>
                </a:tc>
              </a:tr>
              <a:tr h="742950">
                <a:tc>
                  <a:txBody>
                    <a:bodyPr/>
                    <a:lstStyle/>
                    <a:p>
                      <a:pPr algn="r" rtl="1"/>
                      <a:r>
                        <a:rPr lang="fa-IR" dirty="0" smtClean="0">
                          <a:cs typeface="B Nazanin" pitchFamily="2" charset="-78"/>
                        </a:rPr>
                        <a:t>مدیریت برنامه ریزی و کنترل</a:t>
                      </a:r>
                      <a:endParaRPr lang="en-US" dirty="0">
                        <a:cs typeface="B Nazanin" pitchFamily="2" charset="-78"/>
                      </a:endParaRPr>
                    </a:p>
                  </a:txBody>
                  <a:tcPr/>
                </a:tc>
                <a:tc>
                  <a:txBody>
                    <a:bodyPr/>
                    <a:lstStyle/>
                    <a:p>
                      <a:pPr algn="r" rtl="1"/>
                      <a:r>
                        <a:rPr lang="en-US" dirty="0" smtClean="0">
                          <a:cs typeface="B Nazanin" pitchFamily="2" charset="-78"/>
                        </a:rPr>
                        <a:t>B</a:t>
                      </a:r>
                      <a:endParaRPr lang="en-US" dirty="0">
                        <a:cs typeface="B Nazanin" pitchFamily="2" charset="-78"/>
                      </a:endParaRPr>
                    </a:p>
                  </a:txBody>
                  <a:tcPr/>
                </a:tc>
                <a:tc>
                  <a:txBody>
                    <a:bodyPr/>
                    <a:lstStyle/>
                    <a:p>
                      <a:pPr algn="r" rtl="1"/>
                      <a:r>
                        <a:rPr lang="fa-IR" dirty="0" smtClean="0">
                          <a:cs typeface="B Nazanin" pitchFamily="2" charset="-78"/>
                        </a:rPr>
                        <a:t>از</a:t>
                      </a:r>
                      <a:r>
                        <a:rPr lang="fa-IR" baseline="0" dirty="0" smtClean="0">
                          <a:cs typeface="B Nazanin" pitchFamily="2" charset="-78"/>
                        </a:rPr>
                        <a:t> 100</a:t>
                      </a:r>
                      <a:endParaRPr lang="en-US" dirty="0">
                        <a:cs typeface="B Nazanin" pitchFamily="2" charset="-78"/>
                      </a:endParaRPr>
                    </a:p>
                  </a:txBody>
                  <a:tcPr/>
                </a:tc>
                <a:tc>
                  <a:txBody>
                    <a:bodyPr/>
                    <a:lstStyle/>
                    <a:p>
                      <a:pPr algn="r" rtl="1"/>
                      <a:r>
                        <a:rPr lang="fa-IR" dirty="0" smtClean="0">
                          <a:cs typeface="B Nazanin" pitchFamily="2" charset="-78"/>
                        </a:rPr>
                        <a:t>امتیاز عملکرد</a:t>
                      </a:r>
                      <a:r>
                        <a:rPr lang="fa-IR" baseline="0" dirty="0" smtClean="0">
                          <a:cs typeface="B Nazanin" pitchFamily="2" charset="-78"/>
                        </a:rPr>
                        <a:t> معاونت ها</a:t>
                      </a:r>
                      <a:endParaRPr lang="en-US" dirty="0">
                        <a:cs typeface="B Nazanin" pitchFamily="2" charset="-78"/>
                      </a:endParaRPr>
                    </a:p>
                  </a:txBody>
                  <a:tcPr/>
                </a:tc>
              </a:tr>
              <a:tr h="742950">
                <a:tc>
                  <a:txBody>
                    <a:bodyPr/>
                    <a:lstStyle/>
                    <a:p>
                      <a:pPr algn="r" rtl="1"/>
                      <a:r>
                        <a:rPr lang="fa-IR" dirty="0" smtClean="0">
                          <a:cs typeface="B Nazanin" pitchFamily="2" charset="-78"/>
                        </a:rPr>
                        <a:t>مدیریت مهندسی</a:t>
                      </a:r>
                      <a:r>
                        <a:rPr lang="fa-IR" baseline="0" dirty="0" smtClean="0">
                          <a:cs typeface="B Nazanin" pitchFamily="2" charset="-78"/>
                        </a:rPr>
                        <a:t> صنایع</a:t>
                      </a:r>
                      <a:endParaRPr lang="en-US" dirty="0">
                        <a:cs typeface="B Nazanin" pitchFamily="2" charset="-78"/>
                      </a:endParaRPr>
                    </a:p>
                  </a:txBody>
                  <a:tcPr/>
                </a:tc>
                <a:tc>
                  <a:txBody>
                    <a:bodyPr/>
                    <a:lstStyle/>
                    <a:p>
                      <a:pPr algn="r" rtl="1"/>
                      <a:r>
                        <a:rPr lang="en-US" dirty="0" smtClean="0">
                          <a:cs typeface="B Nazanin" pitchFamily="2" charset="-78"/>
                        </a:rPr>
                        <a:t>C</a:t>
                      </a:r>
                      <a:endParaRPr lang="en-US" dirty="0">
                        <a:cs typeface="B Nazanin" pitchFamily="2" charset="-78"/>
                      </a:endParaRPr>
                    </a:p>
                  </a:txBody>
                  <a:tcPr/>
                </a:tc>
                <a:tc>
                  <a:txBody>
                    <a:bodyPr/>
                    <a:lstStyle/>
                    <a:p>
                      <a:pPr algn="r" rtl="1"/>
                      <a:r>
                        <a:rPr lang="fa-IR" dirty="0" smtClean="0">
                          <a:cs typeface="B Nazanin" pitchFamily="2" charset="-78"/>
                        </a:rPr>
                        <a:t>از 100</a:t>
                      </a:r>
                      <a:endParaRPr lang="en-US" dirty="0">
                        <a:cs typeface="B Nazanin" pitchFamily="2" charset="-78"/>
                      </a:endParaRPr>
                    </a:p>
                  </a:txBody>
                  <a:tcPr/>
                </a:tc>
                <a:tc>
                  <a:txBody>
                    <a:bodyPr/>
                    <a:lstStyle/>
                    <a:p>
                      <a:pPr algn="r" rtl="1"/>
                      <a:r>
                        <a:rPr lang="fa-IR" dirty="0" smtClean="0">
                          <a:cs typeface="B Nazanin" pitchFamily="2" charset="-78"/>
                        </a:rPr>
                        <a:t>امتیاز پرسشنامه</a:t>
                      </a:r>
                      <a:r>
                        <a:rPr lang="fa-IR" baseline="0" dirty="0" smtClean="0">
                          <a:cs typeface="B Nazanin" pitchFamily="2" charset="-78"/>
                        </a:rPr>
                        <a:t> ارزیابی تفکر سیستمی، راهبردی و رویکردهای مدیریتی</a:t>
                      </a:r>
                      <a:endParaRPr lang="en-US" dirty="0">
                        <a:cs typeface="B Nazanin" pitchFamily="2" charset="-78"/>
                      </a:endParaRPr>
                    </a:p>
                  </a:txBody>
                  <a:tcPr/>
                </a:tc>
              </a:tr>
            </a:tbl>
          </a:graphicData>
        </a:graphic>
      </p:graphicFrame>
      <p:graphicFrame>
        <p:nvGraphicFramePr>
          <p:cNvPr id="5" name="Table 4"/>
          <p:cNvGraphicFramePr>
            <a:graphicFrameLocks noGrp="1"/>
          </p:cNvGraphicFramePr>
          <p:nvPr/>
        </p:nvGraphicFramePr>
        <p:xfrm>
          <a:off x="1600200" y="4953000"/>
          <a:ext cx="6096000" cy="1143000"/>
        </p:xfrm>
        <a:graphic>
          <a:graphicData uri="http://schemas.openxmlformats.org/drawingml/2006/table">
            <a:tbl>
              <a:tblPr firstRow="1" bandRow="1">
                <a:tableStyleId>{5C22544A-7EE6-4342-B048-85BDC9FD1C3A}</a:tableStyleId>
              </a:tblPr>
              <a:tblGrid>
                <a:gridCol w="6096000"/>
              </a:tblGrid>
              <a:tr h="1143000">
                <a:tc>
                  <a:txBody>
                    <a:bodyPr/>
                    <a:lstStyle/>
                    <a:p>
                      <a:pPr algn="r" rtl="1"/>
                      <a:r>
                        <a:rPr lang="fa-IR" dirty="0" smtClean="0">
                          <a:solidFill>
                            <a:srgbClr val="003366"/>
                          </a:solidFill>
                          <a:cs typeface="B Titr" pitchFamily="2" charset="-78"/>
                        </a:rPr>
                        <a:t>فرمول امتیاز دهی برای انتخاب کاندیداهای</a:t>
                      </a:r>
                      <a:r>
                        <a:rPr lang="fa-IR" baseline="0" dirty="0" smtClean="0">
                          <a:solidFill>
                            <a:srgbClr val="003366"/>
                          </a:solidFill>
                          <a:cs typeface="B Titr" pitchFamily="2" charset="-78"/>
                        </a:rPr>
                        <a:t> مدیران برتر:</a:t>
                      </a:r>
                      <a:endParaRPr lang="en-US" baseline="0" dirty="0" smtClean="0">
                        <a:solidFill>
                          <a:srgbClr val="003366"/>
                        </a:solidFill>
                        <a:cs typeface="B Titr" pitchFamily="2" charset="-78"/>
                      </a:endParaRPr>
                    </a:p>
                    <a:p>
                      <a:pPr algn="r" rtl="1"/>
                      <a:endParaRPr lang="fa-IR" baseline="0" dirty="0" smtClean="0">
                        <a:solidFill>
                          <a:srgbClr val="003366"/>
                        </a:solidFill>
                        <a:cs typeface="B Titr" pitchFamily="2" charset="-78"/>
                      </a:endParaRPr>
                    </a:p>
                    <a:p>
                      <a:pPr algn="l" rtl="0"/>
                      <a:r>
                        <a:rPr lang="fa-IR" dirty="0" smtClean="0">
                          <a:solidFill>
                            <a:srgbClr val="003366"/>
                          </a:solidFill>
                          <a:cs typeface="B Titr" pitchFamily="2" charset="-78"/>
                        </a:rPr>
                        <a:t>=امتیاز</a:t>
                      </a:r>
                      <a:r>
                        <a:rPr lang="fa-IR" baseline="0" dirty="0" smtClean="0">
                          <a:solidFill>
                            <a:srgbClr val="003366"/>
                          </a:solidFill>
                          <a:cs typeface="B Titr" pitchFamily="2" charset="-78"/>
                        </a:rPr>
                        <a:t> کاندیداها</a:t>
                      </a:r>
                      <a:r>
                        <a:rPr lang="fa-IR" dirty="0" smtClean="0">
                          <a:solidFill>
                            <a:srgbClr val="003366"/>
                          </a:solidFill>
                          <a:cs typeface="B Titr" pitchFamily="2" charset="-78"/>
                        </a:rPr>
                        <a:t> </a:t>
                      </a:r>
                      <a:r>
                        <a:rPr lang="en-US" dirty="0" smtClean="0">
                          <a:solidFill>
                            <a:srgbClr val="003366"/>
                          </a:solidFill>
                          <a:cs typeface="B Titr" pitchFamily="2" charset="-78"/>
                        </a:rPr>
                        <a:t>(A*0.4)+(B*0.3)+(C*0.3)</a:t>
                      </a:r>
                      <a:endParaRPr lang="en-US" dirty="0">
                        <a:solidFill>
                          <a:srgbClr val="003366"/>
                        </a:solidFill>
                        <a:cs typeface="B Titr" pitchFamily="2" charset="-78"/>
                      </a:endParaRPr>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04800" y="76200"/>
            <a:ext cx="8534400" cy="1447800"/>
          </a:xfrm>
        </p:spPr>
        <p:txBody>
          <a:bodyPr/>
          <a:lstStyle/>
          <a:p>
            <a:pPr eaLnBrk="1" hangingPunct="1"/>
            <a:r>
              <a:rPr lang="fa-IR" sz="4000" dirty="0" smtClean="0">
                <a:cs typeface="B Nazanin" pitchFamily="2" charset="-78"/>
              </a:rPr>
              <a:t>روش اجرایی ارزیابی و انتخاب کاندیداهای مدیران برتر</a:t>
            </a:r>
            <a:endParaRPr lang="en-US" sz="4000" dirty="0" smtClean="0">
              <a:cs typeface="B Nazanin" pitchFamily="2" charset="-78"/>
            </a:endParaRPr>
          </a:p>
        </p:txBody>
      </p:sp>
      <p:sp>
        <p:nvSpPr>
          <p:cNvPr id="5" name="Rectangle 4"/>
          <p:cNvSpPr/>
          <p:nvPr/>
        </p:nvSpPr>
        <p:spPr>
          <a:xfrm>
            <a:off x="838200" y="2286000"/>
            <a:ext cx="7772400" cy="5016758"/>
          </a:xfrm>
          <a:prstGeom prst="rect">
            <a:avLst/>
          </a:prstGeom>
        </p:spPr>
        <p:txBody>
          <a:bodyPr wrap="square">
            <a:spAutoFit/>
          </a:bodyPr>
          <a:lstStyle/>
          <a:p>
            <a:pPr algn="ctr" eaLnBrk="1" hangingPunct="1"/>
            <a:r>
              <a:rPr lang="fa-IR" sz="4000" b="1" dirty="0" smtClean="0">
                <a:cs typeface="B Nazanin" pitchFamily="2" charset="-78"/>
              </a:rPr>
              <a:t>استاد :</a:t>
            </a:r>
          </a:p>
          <a:p>
            <a:pPr algn="ctr" rtl="1" eaLnBrk="1" hangingPunct="1"/>
            <a:r>
              <a:rPr lang="fa-IR" sz="4000" dirty="0" smtClean="0">
                <a:cs typeface="B Nazanin" pitchFamily="2" charset="-78"/>
              </a:rPr>
              <a:t>جناب آقای دکتر پارسا</a:t>
            </a:r>
            <a:endParaRPr lang="en-US" sz="4000" dirty="0" smtClean="0">
              <a:cs typeface="B Nazanin" pitchFamily="2" charset="-78"/>
            </a:endParaRPr>
          </a:p>
          <a:p>
            <a:pPr algn="ctr" rtl="1" eaLnBrk="1" hangingPunct="1"/>
            <a:endParaRPr lang="en-US" sz="4000" dirty="0" smtClean="0">
              <a:cs typeface="B Nazanin" pitchFamily="2" charset="-78"/>
            </a:endParaRPr>
          </a:p>
          <a:p>
            <a:pPr algn="ctr" rtl="1" eaLnBrk="1" hangingPunct="1"/>
            <a:endParaRPr lang="en-US" sz="4000" dirty="0" smtClean="0">
              <a:cs typeface="B Nazanin" pitchFamily="2" charset="-78"/>
            </a:endParaRPr>
          </a:p>
          <a:p>
            <a:pPr algn="ctr" eaLnBrk="1" hangingPunct="1"/>
            <a:r>
              <a:rPr lang="fa-IR" sz="4000" b="1" dirty="0" smtClean="0">
                <a:cs typeface="B Nazanin" pitchFamily="2" charset="-78"/>
              </a:rPr>
              <a:t>گردآورندگان:</a:t>
            </a:r>
            <a:r>
              <a:rPr lang="fa-IR" sz="4000" dirty="0" smtClean="0">
                <a:cs typeface="B Nazanin" pitchFamily="2" charset="-78"/>
              </a:rPr>
              <a:t> </a:t>
            </a:r>
          </a:p>
          <a:p>
            <a:pPr algn="r"/>
            <a:r>
              <a:rPr lang="en-US" sz="4000" smtClean="0">
                <a:cs typeface="B Nazanin" pitchFamily="2" charset="-78"/>
              </a:rPr>
              <a:t> </a:t>
            </a:r>
            <a:r>
              <a:rPr lang="fa-IR" sz="4000" smtClean="0">
                <a:cs typeface="B Nazanin" pitchFamily="2" charset="-78"/>
              </a:rPr>
              <a:t>پگاه </a:t>
            </a:r>
            <a:r>
              <a:rPr lang="fa-IR" sz="4000" dirty="0" smtClean="0">
                <a:cs typeface="B Nazanin" pitchFamily="2" charset="-78"/>
              </a:rPr>
              <a:t>ماستری فراهانی           مرضیه گیوی</a:t>
            </a:r>
          </a:p>
          <a:p>
            <a:pPr algn="r" eaLnBrk="1" hangingPunct="1"/>
            <a:endParaRPr lang="fa-IR" sz="4000" dirty="0" smtClean="0">
              <a:cs typeface="B Nazanin" pitchFamily="2" charset="-78"/>
            </a:endParaRPr>
          </a:p>
          <a:p>
            <a:pPr eaLnBrk="1" hangingPunct="1"/>
            <a:r>
              <a:rPr lang="fa-IR" sz="4000" dirty="0" smtClean="0">
                <a:cs typeface="B Nazanin" pitchFamily="2" charset="-78"/>
              </a:rPr>
              <a:t>  </a:t>
            </a:r>
          </a:p>
        </p:txBody>
      </p:sp>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فرم اطلاعات فردی مدیران برتر</a:t>
            </a:r>
            <a:endParaRPr lang="en-US" dirty="0">
              <a:cs typeface="B Nazanin" pitchFamily="2" charset="-78"/>
            </a:endParaRPr>
          </a:p>
        </p:txBody>
      </p:sp>
      <p:sp>
        <p:nvSpPr>
          <p:cNvPr id="3" name="Content Placeholder 2"/>
          <p:cNvSpPr>
            <a:spLocks noGrp="1"/>
          </p:cNvSpPr>
          <p:nvPr>
            <p:ph idx="1"/>
          </p:nvPr>
        </p:nvSpPr>
        <p:spPr>
          <a:xfrm>
            <a:off x="152400" y="1600200"/>
            <a:ext cx="8839200" cy="5105400"/>
          </a:xfrm>
        </p:spPr>
        <p:style>
          <a:lnRef idx="2">
            <a:schemeClr val="accent2"/>
          </a:lnRef>
          <a:fillRef idx="1">
            <a:schemeClr val="lt1"/>
          </a:fillRef>
          <a:effectRef idx="0">
            <a:schemeClr val="accent2"/>
          </a:effectRef>
          <a:fontRef idx="minor">
            <a:schemeClr val="dk1"/>
          </a:fontRef>
        </p:style>
        <p:txBody>
          <a:bodyPr/>
          <a:lstStyle/>
          <a:p>
            <a:pPr algn="r" rtl="1">
              <a:buNone/>
            </a:pPr>
            <a:r>
              <a:rPr lang="fa-IR" sz="900" b="1" dirty="0" smtClean="0">
                <a:cs typeface="B Nazanin" pitchFamily="2" charset="-78"/>
              </a:rPr>
              <a:t>فرم اطلاعات فردی مدیران برتر</a:t>
            </a:r>
            <a:endParaRPr lang="en-US" sz="900" dirty="0" smtClean="0">
              <a:cs typeface="B Nazanin" pitchFamily="2" charset="-78"/>
            </a:endParaRPr>
          </a:p>
          <a:p>
            <a:pPr algn="r" rtl="1">
              <a:buNone/>
            </a:pPr>
            <a:r>
              <a:rPr lang="fa-IR" sz="900" dirty="0" smtClean="0">
                <a:cs typeface="B Nazanin" pitchFamily="2" charset="-78"/>
              </a:rPr>
              <a:t>	</a:t>
            </a:r>
            <a:r>
              <a:rPr lang="fa-IR" sz="900" b="1" dirty="0" smtClean="0">
                <a:cs typeface="B Nazanin" pitchFamily="2" charset="-78"/>
              </a:rPr>
              <a:t>همکار گرامی جناب آقای .......................................</a:t>
            </a:r>
            <a:endParaRPr lang="en-US" sz="900" dirty="0" smtClean="0">
              <a:cs typeface="B Nazanin" pitchFamily="2" charset="-78"/>
            </a:endParaRPr>
          </a:p>
          <a:p>
            <a:pPr algn="r" rtl="1">
              <a:buNone/>
            </a:pPr>
            <a:r>
              <a:rPr lang="en-US" sz="900" dirty="0" smtClean="0">
                <a:cs typeface="B Nazanin" pitchFamily="2" charset="-78"/>
              </a:rPr>
              <a:t>   </a:t>
            </a:r>
            <a:r>
              <a:rPr lang="fa-IR" sz="900" dirty="0" smtClean="0">
                <a:cs typeface="B Nazanin" pitchFamily="2" charset="-78"/>
              </a:rPr>
              <a:t>ضمن تبریک بدینوسیله اعلام می دارد جنابعالی به عنوان کاندیدای انتخاب مدیر برتر .................... شش ماهه ............. سال ................ انتخاب گردیده اید. لذا خواهشمن است نسبت به تکمیل دقیق این فرم اقدام نموده و فرم تکمیل شده را حداکثر تا پایان وقت اداری ............... مورخ ........................... به واحد منابع انسانی تحویل نمایید. بدیهی است عدم تکمیل فرم تا زمان مذکور به منزله ی انصراف تلقی خواهد شد.</a:t>
            </a:r>
            <a:endParaRPr lang="en-US" sz="900" dirty="0" smtClean="0">
              <a:cs typeface="B Nazanin" pitchFamily="2" charset="-78"/>
            </a:endParaRPr>
          </a:p>
          <a:p>
            <a:pPr algn="r" rtl="1"/>
            <a:r>
              <a:rPr lang="fa-IR" sz="900" dirty="0" smtClean="0">
                <a:cs typeface="B Nazanin" pitchFamily="2" charset="-78"/>
              </a:rPr>
              <a:t>در ذیل تعدادی شاخص ذکر گردیده است. هر کدام از شاخص ها که طی شش ماه گذشته در آن حوزه فعالیت داشته اید را علامت زده و توضیح دهید.</a:t>
            </a:r>
            <a:endParaRPr lang="en-US" sz="900" dirty="0" smtClean="0">
              <a:cs typeface="B Nazanin" pitchFamily="2" charset="-78"/>
            </a:endParaRPr>
          </a:p>
          <a:p>
            <a:pPr algn="r" rtl="1"/>
            <a:r>
              <a:rPr lang="fa-IR" sz="900" dirty="0" smtClean="0">
                <a:cs typeface="B Nazanin" pitchFamily="2" charset="-78"/>
              </a:rPr>
              <a:t>فرم ها پس از تکمیل جهت داوری به افراد ذیربط ارسال می گردد. لذا هر چقدر توضیحات شما کامل تر و شفاف تر باشد امکان کسب امتیاز بالاتر می رود. در این راستا چنانچه مدارک یا اسنادی وجود دارد که اظهارات شما را تایید می کند پیوست فرم نمایید.</a:t>
            </a:r>
            <a:endParaRPr lang="en-US" sz="900" dirty="0" smtClean="0">
              <a:cs typeface="B Nazanin" pitchFamily="2" charset="-78"/>
            </a:endParaRPr>
          </a:p>
          <a:p>
            <a:pPr algn="r" rtl="1"/>
            <a:r>
              <a:rPr lang="fa-IR" sz="900" dirty="0" smtClean="0">
                <a:cs typeface="B Nazanin" pitchFamily="2" charset="-78"/>
              </a:rPr>
              <a:t>چنانچه توضیحات شما بیشتر از فضای این فرم می باشد یک برگ پیوست فرم نموده و توضیحات خود را در آن درج کنید.</a:t>
            </a:r>
            <a:endParaRPr lang="en-US" sz="900" dirty="0" smtClean="0">
              <a:cs typeface="B Nazanin" pitchFamily="2" charset="-78"/>
            </a:endParaRPr>
          </a:p>
          <a:p>
            <a:pPr algn="r" rtl="1"/>
            <a:r>
              <a:rPr lang="fa-IR" sz="900" dirty="0" smtClean="0">
                <a:cs typeface="B Nazanin" pitchFamily="2" charset="-78"/>
              </a:rPr>
              <a:t>فرم تکمیل شده را به تایید مافوق خود رسانده و تحویل واحد منابع انسانی نمایید.</a:t>
            </a:r>
            <a:endParaRPr lang="en-US" sz="900" dirty="0" smtClean="0">
              <a:cs typeface="B Nazanin" pitchFamily="2" charset="-78"/>
            </a:endParaRPr>
          </a:p>
          <a:p>
            <a:pPr algn="r" rtl="1">
              <a:buNone/>
            </a:pPr>
            <a:endParaRPr lang="en-US" sz="900" dirty="0" smtClean="0">
              <a:cs typeface="B Nazanin" pitchFamily="2" charset="-78"/>
            </a:endParaRPr>
          </a:p>
          <a:p>
            <a:pPr lvl="0" algn="r" rtl="1">
              <a:buFont typeface="Wingdings" pitchFamily="2" charset="2"/>
              <a:buChar char="v"/>
            </a:pPr>
            <a:r>
              <a:rPr lang="fa-IR" sz="900" dirty="0" smtClean="0">
                <a:cs typeface="B Nazanin" pitchFamily="2" charset="-78"/>
              </a:rPr>
              <a:t>جایگزینی فرآیندهای سنتی با فرآیندهای جدید و سیستمی</a:t>
            </a:r>
            <a:endParaRPr lang="en-US" sz="900" dirty="0" smtClean="0">
              <a:cs typeface="B Nazanin" pitchFamily="2" charset="-78"/>
            </a:endParaRPr>
          </a:p>
          <a:p>
            <a:pPr lvl="0" algn="r" rtl="1">
              <a:buFont typeface="Wingdings" pitchFamily="2" charset="2"/>
              <a:buChar char="v"/>
            </a:pPr>
            <a:r>
              <a:rPr lang="fa-IR" sz="900" dirty="0" smtClean="0">
                <a:cs typeface="B Nazanin" pitchFamily="2" charset="-78"/>
              </a:rPr>
              <a:t>اجرای صحیح فرآیندهای منابع انسانی ( مدیریت عملکرد، گفتمان، جانشین پروری و ...)</a:t>
            </a:r>
            <a:endParaRPr lang="en-US" sz="900" dirty="0" smtClean="0">
              <a:cs typeface="B Nazanin" pitchFamily="2" charset="-78"/>
            </a:endParaRPr>
          </a:p>
          <a:p>
            <a:pPr lvl="0" algn="r" rtl="1">
              <a:buFont typeface="Wingdings" pitchFamily="2" charset="2"/>
              <a:buChar char="v"/>
            </a:pPr>
            <a:r>
              <a:rPr lang="fa-IR" sz="900" dirty="0" smtClean="0">
                <a:cs typeface="B Nazanin" pitchFamily="2" charset="-78"/>
              </a:rPr>
              <a:t>افزایش در شاخص های تعیین شده در گزارشات تحلیلی</a:t>
            </a:r>
            <a:endParaRPr lang="en-US" sz="900" dirty="0" smtClean="0">
              <a:cs typeface="B Nazanin" pitchFamily="2" charset="-78"/>
            </a:endParaRPr>
          </a:p>
          <a:p>
            <a:pPr lvl="0" algn="r" rtl="1">
              <a:buFont typeface="Wingdings" pitchFamily="2" charset="2"/>
              <a:buChar char="v"/>
            </a:pPr>
            <a:r>
              <a:rPr lang="fa-IR" sz="900" dirty="0" smtClean="0">
                <a:cs typeface="B Nazanin" pitchFamily="2" charset="-78"/>
              </a:rPr>
              <a:t>کسب روش های علمی جدید و اجرا و بکارگیری آن ها</a:t>
            </a:r>
            <a:endParaRPr lang="en-US" sz="900" dirty="0" smtClean="0">
              <a:cs typeface="B Nazanin" pitchFamily="2" charset="-78"/>
            </a:endParaRPr>
          </a:p>
          <a:p>
            <a:pPr lvl="0" algn="r" rtl="1">
              <a:buFont typeface="Wingdings" pitchFamily="2" charset="2"/>
              <a:buChar char="v"/>
            </a:pPr>
            <a:r>
              <a:rPr lang="fa-IR" sz="900" dirty="0" smtClean="0">
                <a:cs typeface="B Nazanin" pitchFamily="2" charset="-78"/>
              </a:rPr>
              <a:t>انتقال دانش ها و تجربیات کسب شده</a:t>
            </a:r>
            <a:endParaRPr lang="en-US" sz="900" dirty="0" smtClean="0">
              <a:cs typeface="B Nazanin" pitchFamily="2" charset="-78"/>
            </a:endParaRPr>
          </a:p>
          <a:p>
            <a:pPr lvl="0" algn="r" rtl="1">
              <a:buFont typeface="Wingdings" pitchFamily="2" charset="2"/>
              <a:buChar char="v"/>
            </a:pPr>
            <a:r>
              <a:rPr lang="fa-IR" sz="900" dirty="0" smtClean="0">
                <a:cs typeface="B Nazanin" pitchFamily="2" charset="-78"/>
              </a:rPr>
              <a:t>تعریف و اجرای برنامه های استراتژیک در راستای استراتژی سازمان</a:t>
            </a:r>
            <a:endParaRPr lang="en-US" sz="900" dirty="0" smtClean="0">
              <a:cs typeface="B Nazanin" pitchFamily="2" charset="-78"/>
            </a:endParaRPr>
          </a:p>
          <a:p>
            <a:pPr lvl="0" algn="r" rtl="1">
              <a:buFont typeface="Wingdings" pitchFamily="2" charset="2"/>
              <a:buChar char="v"/>
            </a:pPr>
            <a:r>
              <a:rPr lang="fa-IR" sz="900" dirty="0" smtClean="0">
                <a:cs typeface="B Nazanin" pitchFamily="2" charset="-78"/>
              </a:rPr>
              <a:t>درصد تحقق برنامه ی کاری تعیین شده</a:t>
            </a:r>
            <a:endParaRPr lang="en-US" sz="900" dirty="0" smtClean="0">
              <a:cs typeface="B Nazanin" pitchFamily="2" charset="-78"/>
            </a:endParaRPr>
          </a:p>
          <a:p>
            <a:pPr lvl="0" algn="r" rtl="1">
              <a:buFont typeface="Wingdings" pitchFamily="2" charset="2"/>
              <a:buChar char="v"/>
            </a:pPr>
            <a:r>
              <a:rPr lang="fa-IR" sz="900" dirty="0" smtClean="0">
                <a:cs typeface="B Nazanin" pitchFamily="2" charset="-78"/>
              </a:rPr>
              <a:t>افزایش و حفظ رضایت مشتریان داخلی و خارجی</a:t>
            </a:r>
            <a:endParaRPr lang="en-US" sz="900" dirty="0" smtClean="0">
              <a:cs typeface="B Nazanin" pitchFamily="2" charset="-78"/>
            </a:endParaRPr>
          </a:p>
          <a:p>
            <a:pPr lvl="0" algn="r" rtl="1">
              <a:buFont typeface="Wingdings" pitchFamily="2" charset="2"/>
              <a:buChar char="v"/>
            </a:pPr>
            <a:r>
              <a:rPr lang="fa-IR" sz="900" dirty="0" smtClean="0">
                <a:cs typeface="B Nazanin" pitchFamily="2" charset="-78"/>
              </a:rPr>
              <a:t>پیشنهاد پذیرفته شده به نظام پیشنهادات</a:t>
            </a:r>
            <a:endParaRPr lang="en-US" sz="900" dirty="0" smtClean="0">
              <a:cs typeface="B Nazanin" pitchFamily="2" charset="-78"/>
            </a:endParaRPr>
          </a:p>
          <a:p>
            <a:pPr lvl="0" algn="r" rtl="1">
              <a:buFont typeface="Wingdings" pitchFamily="2" charset="2"/>
              <a:buChar char="v"/>
            </a:pPr>
            <a:r>
              <a:rPr lang="fa-IR" sz="900" dirty="0" smtClean="0">
                <a:cs typeface="B Nazanin" pitchFamily="2" charset="-78"/>
              </a:rPr>
              <a:t>افزایش رضایت نیروهای تحت امر</a:t>
            </a:r>
            <a:endParaRPr lang="en-US" sz="900" dirty="0" smtClean="0">
              <a:cs typeface="B Nazanin" pitchFamily="2" charset="-78"/>
            </a:endParaRPr>
          </a:p>
          <a:p>
            <a:pPr lvl="0" algn="r" rtl="1">
              <a:buFont typeface="Wingdings" pitchFamily="2" charset="2"/>
              <a:buChar char="v"/>
            </a:pPr>
            <a:r>
              <a:rPr lang="fa-IR" sz="900" dirty="0" smtClean="0">
                <a:cs typeface="B Nazanin" pitchFamily="2" charset="-78"/>
              </a:rPr>
              <a:t>اقدام جهت کاهش نواقص و خطاهای موجود در فرآیندهای کاری</a:t>
            </a:r>
            <a:endParaRPr lang="en-US" sz="900" dirty="0" smtClean="0">
              <a:cs typeface="B Nazanin" pitchFamily="2" charset="-78"/>
            </a:endParaRPr>
          </a:p>
          <a:p>
            <a:pPr lvl="0" algn="r" rtl="1">
              <a:buFont typeface="Wingdings" pitchFamily="2" charset="2"/>
              <a:buChar char="v"/>
            </a:pPr>
            <a:r>
              <a:rPr lang="fa-IR" sz="900" dirty="0" smtClean="0">
                <a:cs typeface="B Nazanin" pitchFamily="2" charset="-78"/>
              </a:rPr>
              <a:t>مشارکت در فعالیت های مدیریت بحران</a:t>
            </a:r>
            <a:endParaRPr lang="en-US" sz="900" dirty="0" smtClean="0">
              <a:cs typeface="B Nazanin" pitchFamily="2" charset="-78"/>
            </a:endParaRPr>
          </a:p>
          <a:p>
            <a:pPr lvl="0" algn="r" rtl="1">
              <a:buFont typeface="Wingdings" pitchFamily="2" charset="2"/>
              <a:buChar char="v"/>
            </a:pPr>
            <a:r>
              <a:rPr lang="fa-IR" sz="900" dirty="0" smtClean="0">
                <a:cs typeface="B Nazanin" pitchFamily="2" charset="-78"/>
              </a:rPr>
              <a:t>مشارکت در اجرای پروژ ها </a:t>
            </a:r>
            <a:endParaRPr lang="en-US" sz="900" dirty="0" smtClean="0">
              <a:cs typeface="B Nazanin" pitchFamily="2" charset="-78"/>
            </a:endParaRPr>
          </a:p>
          <a:p>
            <a:pPr lvl="0" algn="r" rtl="1">
              <a:buFont typeface="Wingdings" pitchFamily="2" charset="2"/>
              <a:buChar char="v"/>
            </a:pPr>
            <a:r>
              <a:rPr lang="fa-IR" sz="900" dirty="0" smtClean="0">
                <a:cs typeface="B Nazanin" pitchFamily="2" charset="-78"/>
              </a:rPr>
              <a:t>همکاری در فعالیت های تعالی، سیستمی و کیفیت ( مانند </a:t>
            </a:r>
            <a:r>
              <a:rPr lang="en-US" sz="900" dirty="0" smtClean="0">
                <a:cs typeface="B Nazanin" pitchFamily="2" charset="-78"/>
              </a:rPr>
              <a:t>ISO</a:t>
            </a:r>
            <a:r>
              <a:rPr lang="fa-IR" sz="900" dirty="0" smtClean="0">
                <a:cs typeface="B Nazanin" pitchFamily="2" charset="-78"/>
              </a:rPr>
              <a:t>، </a:t>
            </a:r>
            <a:r>
              <a:rPr lang="en-US" sz="900" dirty="0" smtClean="0">
                <a:cs typeface="B Nazanin" pitchFamily="2" charset="-78"/>
              </a:rPr>
              <a:t>S5</a:t>
            </a:r>
            <a:r>
              <a:rPr lang="fa-IR" sz="900" dirty="0" smtClean="0">
                <a:cs typeface="B Nazanin" pitchFamily="2" charset="-78"/>
              </a:rPr>
              <a:t> و ...)</a:t>
            </a:r>
            <a:endParaRPr lang="en-US" sz="900" dirty="0" smtClean="0">
              <a:cs typeface="B Nazanin" pitchFamily="2" charset="-78"/>
            </a:endParaRPr>
          </a:p>
          <a:p>
            <a:pPr lvl="0" algn="r" rtl="1">
              <a:buFont typeface="Wingdings" pitchFamily="2" charset="2"/>
              <a:buChar char="v"/>
            </a:pPr>
            <a:r>
              <a:rPr lang="fa-IR" sz="900" dirty="0" smtClean="0">
                <a:cs typeface="B Nazanin" pitchFamily="2" charset="-78"/>
              </a:rPr>
              <a:t> کسب رتبه های فردی یا تیمی</a:t>
            </a:r>
            <a:endParaRPr lang="en-US" sz="900" dirty="0" smtClean="0">
              <a:cs typeface="B Nazanin" pitchFamily="2" charset="-78"/>
            </a:endParaRPr>
          </a:p>
          <a:p>
            <a:pPr lvl="0" algn="r" rtl="1">
              <a:buFont typeface="Wingdings" pitchFamily="2" charset="2"/>
              <a:buChar char="v"/>
            </a:pPr>
            <a:r>
              <a:rPr lang="fa-IR" sz="900" dirty="0" smtClean="0">
                <a:cs typeface="B Nazanin" pitchFamily="2" charset="-78"/>
              </a:rPr>
              <a:t>دریافت تقدیرنامه</a:t>
            </a:r>
            <a:endParaRPr lang="en-US" sz="900" dirty="0" smtClean="0">
              <a:cs typeface="B Nazanin" pitchFamily="2" charset="-78"/>
            </a:endParaRPr>
          </a:p>
          <a:p>
            <a:pPr algn="r" rtl="1">
              <a:buNone/>
            </a:pPr>
            <a:r>
              <a:rPr lang="fa-IR" sz="900" dirty="0" smtClean="0">
                <a:cs typeface="B Nazanin" pitchFamily="2" charset="-78"/>
              </a:rPr>
              <a:t>وضعیت انضباطی:</a:t>
            </a:r>
            <a:endParaRPr lang="en-US" sz="900" dirty="0" smtClean="0">
              <a:cs typeface="B Nazanin" pitchFamily="2" charset="-78"/>
            </a:endParaRPr>
          </a:p>
          <a:p>
            <a:pPr algn="r" rtl="1">
              <a:buNone/>
            </a:pPr>
            <a:r>
              <a:rPr lang="fa-IR" sz="900" dirty="0" smtClean="0">
                <a:cs typeface="B Nazanin" pitchFamily="2" charset="-78"/>
              </a:rPr>
              <a:t>نامبرده طی یکسال گذشته دارای ...... روز غیبت و ........ ساعت تاخیر می باشد. همچنین ایشان دارای / فاقد تنبیهات انضباطی موثر می باشد.									مدیر منابع انسانی</a:t>
            </a:r>
            <a:endParaRPr lang="en-US" sz="900" dirty="0" smtClean="0">
              <a:cs typeface="B Nazanin" pitchFamily="2" charset="-78"/>
            </a:endParaRPr>
          </a:p>
          <a:p>
            <a:pPr algn="r" rtl="1">
              <a:buNone/>
            </a:pPr>
            <a:r>
              <a:rPr lang="fa-IR" sz="900" dirty="0" smtClean="0">
                <a:cs typeface="B Nazanin" pitchFamily="2" charset="-78"/>
              </a:rPr>
              <a:t>نام و امضای داوران</a:t>
            </a:r>
            <a:endParaRPr lang="en-US" sz="900" dirty="0" smtClean="0">
              <a:cs typeface="B Nazanin" pitchFamily="2" charset="-78"/>
            </a:endParaRPr>
          </a:p>
          <a:p>
            <a:pPr algn="r" rtl="1">
              <a:buNone/>
            </a:pPr>
            <a:r>
              <a:rPr lang="fa-IR" sz="900" dirty="0" smtClean="0">
                <a:cs typeface="B Nazanin" pitchFamily="2" charset="-78"/>
              </a:rPr>
              <a:t>همکار گرامی جناب آقای ...................... </a:t>
            </a:r>
            <a:endParaRPr lang="en-US" sz="900" dirty="0" smtClean="0">
              <a:cs typeface="B Nazanin" pitchFamily="2" charset="-78"/>
            </a:endParaRPr>
          </a:p>
          <a:p>
            <a:pPr algn="r" rtl="1">
              <a:buNone/>
            </a:pPr>
            <a:r>
              <a:rPr lang="en-US" sz="1000" dirty="0" smtClean="0">
                <a:cs typeface="B Nazanin" pitchFamily="2" charset="-78"/>
              </a:rPr>
              <a:t> </a:t>
            </a:r>
            <a:endParaRPr lang="en-US" sz="1000" dirty="0">
              <a:cs typeface="B Nazanin" pitchFamily="2" charset="-78"/>
            </a:endParaRPr>
          </a:p>
        </p:txBody>
      </p:sp>
      <p:cxnSp>
        <p:nvCxnSpPr>
          <p:cNvPr id="6" name="Straight Connector 5"/>
          <p:cNvCxnSpPr/>
          <p:nvPr/>
        </p:nvCxnSpPr>
        <p:spPr>
          <a:xfrm>
            <a:off x="609600" y="3124200"/>
            <a:ext cx="78486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fa-IR" dirty="0" smtClean="0">
                <a:cs typeface="B Nazanin" pitchFamily="2" charset="-78"/>
              </a:rPr>
              <a:t>اعضای کمیته انتخاب مدیران برتر</a:t>
            </a:r>
            <a:endParaRPr lang="en-US" dirty="0">
              <a:cs typeface="B Nazanin" pitchFamily="2" charset="-78"/>
            </a:endParaRPr>
          </a:p>
        </p:txBody>
      </p:sp>
      <p:sp>
        <p:nvSpPr>
          <p:cNvPr id="23" name="Title 1"/>
          <p:cNvSpPr txBox="1">
            <a:spLocks/>
          </p:cNvSpPr>
          <p:nvPr/>
        </p:nvSpPr>
        <p:spPr bwMode="auto">
          <a:xfrm>
            <a:off x="381000" y="152400"/>
            <a:ext cx="8382000" cy="1219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4400" b="1" i="0" u="none" strike="noStrike" kern="0" cap="none" spc="0" normalizeH="0" baseline="0" noProof="0" dirty="0">
              <a:ln>
                <a:noFill/>
              </a:ln>
              <a:solidFill>
                <a:schemeClr val="bg1"/>
              </a:solidFill>
              <a:effectLst/>
              <a:uLnTx/>
              <a:uFillTx/>
              <a:latin typeface="+mj-lt"/>
              <a:ea typeface="+mj-ea"/>
              <a:cs typeface="+mj-cs"/>
            </a:endParaRPr>
          </a:p>
        </p:txBody>
      </p:sp>
      <p:pic>
        <p:nvPicPr>
          <p:cNvPr id="24" name="Content Placeholder 3" descr="управление проектом 1.png"/>
          <p:cNvPicPr>
            <a:picLocks noGrp="1" noChangeAspect="1"/>
          </p:cNvPicPr>
          <p:nvPr>
            <p:ph idx="1"/>
          </p:nvPr>
        </p:nvPicPr>
        <p:blipFill>
          <a:blip r:embed="rId2" cstate="print"/>
          <a:stretch>
            <a:fillRect/>
          </a:stretch>
        </p:blipFill>
        <p:spPr>
          <a:xfrm>
            <a:off x="1143000" y="1905000"/>
            <a:ext cx="6547818" cy="3829050"/>
          </a:xfrm>
        </p:spPr>
      </p:pic>
      <p:sp>
        <p:nvSpPr>
          <p:cNvPr id="25" name="Oval 24"/>
          <p:cNvSpPr/>
          <p:nvPr/>
        </p:nvSpPr>
        <p:spPr>
          <a:xfrm>
            <a:off x="2286000" y="3276600"/>
            <a:ext cx="609600" cy="6096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p:cNvSpPr/>
          <p:nvPr/>
        </p:nvSpPr>
        <p:spPr>
          <a:xfrm rot="1026164">
            <a:off x="1623873" y="1641316"/>
            <a:ext cx="1981200" cy="9771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B Mitra" pitchFamily="2" charset="-78"/>
              </a:rPr>
              <a:t>مدیریت سازمان</a:t>
            </a:r>
            <a:endParaRPr lang="en-US" dirty="0">
              <a:solidFill>
                <a:schemeClr val="tx1"/>
              </a:solidFill>
              <a:cs typeface="B Mitra" pitchFamily="2" charset="-78"/>
            </a:endParaRPr>
          </a:p>
        </p:txBody>
      </p:sp>
      <p:sp>
        <p:nvSpPr>
          <p:cNvPr id="27" name="Left Arrow 26"/>
          <p:cNvSpPr/>
          <p:nvPr/>
        </p:nvSpPr>
        <p:spPr>
          <a:xfrm rot="1883011">
            <a:off x="6295110" y="3788933"/>
            <a:ext cx="2667000" cy="1447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cs typeface="B Mitra" pitchFamily="2" charset="-78"/>
              </a:rPr>
              <a:t>معاونت طرح و برنامه</a:t>
            </a:r>
            <a:endParaRPr lang="en-US" dirty="0">
              <a:solidFill>
                <a:schemeClr val="tx1"/>
              </a:solidFill>
              <a:cs typeface="B Mitra" pitchFamily="2" charset="-78"/>
            </a:endParaRPr>
          </a:p>
        </p:txBody>
      </p:sp>
      <p:sp>
        <p:nvSpPr>
          <p:cNvPr id="9" name="Rounded Rectangle 8"/>
          <p:cNvSpPr/>
          <p:nvPr/>
        </p:nvSpPr>
        <p:spPr>
          <a:xfrm>
            <a:off x="6248400" y="1981200"/>
            <a:ext cx="1371600" cy="9906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rot="19007454">
            <a:off x="63494" y="3906425"/>
            <a:ext cx="2742220" cy="17166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cs typeface="B Mitra" pitchFamily="2" charset="-78"/>
              </a:rPr>
              <a:t>مدیریت اداری و منابع انسانی</a:t>
            </a:r>
          </a:p>
          <a:p>
            <a:pPr algn="ctr"/>
            <a:r>
              <a:rPr lang="fa-IR" b="1" dirty="0" smtClean="0">
                <a:solidFill>
                  <a:schemeClr val="tx1"/>
                </a:solidFill>
                <a:cs typeface="B Mitra" pitchFamily="2" charset="-78"/>
              </a:rPr>
              <a:t>(دبیر کمیته)</a:t>
            </a:r>
            <a:endParaRPr lang="en-US" b="1" dirty="0">
              <a:solidFill>
                <a:schemeClr val="tx1"/>
              </a:solidFill>
              <a:cs typeface="B Mitra"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
                                            <p:bg/>
                                          </p:spTgt>
                                        </p:tgtEl>
                                        <p:attrNameLst>
                                          <p:attrName>style.visibility</p:attrName>
                                        </p:attrNameLst>
                                      </p:cBhvr>
                                      <p:to>
                                        <p:strVal val="visible"/>
                                      </p:to>
                                    </p:set>
                                    <p:anim calcmode="lin" valueType="num">
                                      <p:cBhvr additive="base">
                                        <p:cTn id="7" dur="500" fill="hold"/>
                                        <p:tgtEl>
                                          <p:spTgt spid="27">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7">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7">
                                            <p:txEl>
                                              <p:pRg st="0" end="0"/>
                                            </p:txEl>
                                          </p:spTgt>
                                        </p:tgtEl>
                                        <p:attrNameLst>
                                          <p:attrName>style.visibility</p:attrName>
                                        </p:attrNameLst>
                                      </p:cBhvr>
                                      <p:to>
                                        <p:strVal val="visible"/>
                                      </p:to>
                                    </p:set>
                                    <p:anim calcmode="lin" valueType="num">
                                      <p:cBhvr additive="base">
                                        <p:cTn id="11"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6">
                                            <p:bg/>
                                          </p:spTgt>
                                        </p:tgtEl>
                                        <p:attrNameLst>
                                          <p:attrName>style.visibility</p:attrName>
                                        </p:attrNameLst>
                                      </p:cBhvr>
                                      <p:to>
                                        <p:strVal val="visible"/>
                                      </p:to>
                                    </p:set>
                                    <p:anim calcmode="lin" valueType="num">
                                      <p:cBhvr additive="base">
                                        <p:cTn id="17" dur="500" fill="hold"/>
                                        <p:tgtEl>
                                          <p:spTgt spid="2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2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6">
                                            <p:txEl>
                                              <p:pRg st="0" end="0"/>
                                            </p:txEl>
                                          </p:spTgt>
                                        </p:tgtEl>
                                        <p:attrNameLst>
                                          <p:attrName>style.visibility</p:attrName>
                                        </p:attrNameLst>
                                      </p:cBhvr>
                                      <p:to>
                                        <p:strVal val="visible"/>
                                      </p:to>
                                    </p:set>
                                    <p:anim calcmode="lin" valueType="num">
                                      <p:cBhvr additive="base">
                                        <p:cTn id="21"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0">
                                            <p:bg/>
                                          </p:spTgt>
                                        </p:tgtEl>
                                        <p:attrNameLst>
                                          <p:attrName>style.visibility</p:attrName>
                                        </p:attrNameLst>
                                      </p:cBhvr>
                                      <p:to>
                                        <p:strVal val="visible"/>
                                      </p:to>
                                    </p:set>
                                    <p:anim calcmode="lin" valueType="num">
                                      <p:cBhvr additive="base">
                                        <p:cTn id="2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10">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anim calcmode="lin" valueType="num">
                                      <p:cBhvr additive="base">
                                        <p:cTn id="3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
                                            <p:txEl>
                                              <p:pRg st="1" end="1"/>
                                            </p:txEl>
                                          </p:spTgt>
                                        </p:tgtEl>
                                        <p:attrNameLst>
                                          <p:attrName>style.visibility</p:attrName>
                                        </p:attrNameLst>
                                      </p:cBhvr>
                                      <p:to>
                                        <p:strVal val="visible"/>
                                      </p:to>
                                    </p:set>
                                    <p:anim calcmode="lin" valueType="num">
                                      <p:cBhvr additive="base">
                                        <p:cTn id="3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allAtOnce" animBg="1"/>
      <p:bldP spid="27" grpId="0" build="allAtOnce" animBg="1"/>
      <p:bldP spid="10" grpId="0" build="allAtOnce"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منابع</a:t>
            </a:r>
            <a:endParaRPr lang="en-US" dirty="0">
              <a:cs typeface="B Nazanin" pitchFamily="2" charset="-78"/>
            </a:endParaRPr>
          </a:p>
        </p:txBody>
      </p:sp>
      <p:sp>
        <p:nvSpPr>
          <p:cNvPr id="3" name="Content Placeholder 2"/>
          <p:cNvSpPr>
            <a:spLocks noGrp="1"/>
          </p:cNvSpPr>
          <p:nvPr>
            <p:ph idx="1"/>
          </p:nvPr>
        </p:nvSpPr>
        <p:spPr/>
        <p:txBody>
          <a:bodyPr/>
          <a:lstStyle/>
          <a:p>
            <a:pPr algn="r" rtl="1">
              <a:buFont typeface="Wingdings" pitchFamily="2" charset="2"/>
              <a:buChar char="v"/>
            </a:pPr>
            <a:r>
              <a:rPr lang="fa-IR" sz="2400" dirty="0" smtClean="0">
                <a:cs typeface="B Nazanin" pitchFamily="2" charset="-78"/>
              </a:rPr>
              <a:t>تئوری سازمان رابینز</a:t>
            </a:r>
          </a:p>
          <a:p>
            <a:pPr algn="r" rtl="1">
              <a:buFont typeface="Wingdings" pitchFamily="2" charset="2"/>
              <a:buChar char="v"/>
            </a:pPr>
            <a:r>
              <a:rPr lang="fa-IR" sz="2400" dirty="0" smtClean="0">
                <a:cs typeface="B Nazanin" pitchFamily="2" charset="-78"/>
              </a:rPr>
              <a:t>رفتار سازمانی مورهد/گریفین ترجمه دکتر مهدی الوانی و دکتر غلامرضا معمارزاده</a:t>
            </a:r>
          </a:p>
          <a:p>
            <a:pPr algn="r" rtl="1">
              <a:buFont typeface="Wingdings" pitchFamily="2" charset="2"/>
              <a:buChar char="v"/>
            </a:pPr>
            <a:r>
              <a:rPr lang="fa-IR" sz="2400" dirty="0" smtClean="0">
                <a:cs typeface="B Nazanin" pitchFamily="2" charset="-78"/>
              </a:rPr>
              <a:t>تئوری سازمان و مدیریت سی ری گلت و هربرت</a:t>
            </a:r>
          </a:p>
          <a:p>
            <a:pPr algn="r" rtl="1">
              <a:buFont typeface="Wingdings" pitchFamily="2" charset="2"/>
              <a:buChar char="v"/>
            </a:pPr>
            <a:r>
              <a:rPr lang="fa-IR" sz="2400" dirty="0" smtClean="0">
                <a:cs typeface="B Nazanin" pitchFamily="2" charset="-78"/>
              </a:rPr>
              <a:t>مقاله معيارهاي انتخاب و انتصاب مديران با رويكرد شايسته گزيني در نهج البلاغه نوشته دكتر زهره موسي زاده*مريم عدلي*</a:t>
            </a:r>
          </a:p>
          <a:p>
            <a:pPr>
              <a:buFont typeface="Wingdings" pitchFamily="2" charset="2"/>
              <a:buChar char="v"/>
            </a:pPr>
            <a:r>
              <a:rPr lang="en-US" sz="2400" dirty="0" smtClean="0">
                <a:cs typeface="B Nazanin" pitchFamily="2" charset="-78"/>
              </a:rPr>
              <a:t>http:// www.modirbartar.blogfa.com</a:t>
            </a:r>
          </a:p>
          <a:p>
            <a:pPr>
              <a:buFont typeface="Wingdings" pitchFamily="2" charset="2"/>
              <a:buChar char="v"/>
            </a:pPr>
            <a:r>
              <a:rPr lang="en-US" sz="2400" dirty="0" smtClean="0">
                <a:cs typeface="B Nazanin" pitchFamily="2" charset="-78"/>
              </a:rPr>
              <a:t>http://www.hamayeshfarzan.org</a:t>
            </a:r>
          </a:p>
          <a:p>
            <a:pPr>
              <a:buFont typeface="Wingdings" pitchFamily="2" charset="2"/>
              <a:buChar char="v"/>
            </a:pPr>
            <a:r>
              <a:rPr lang="en-US" sz="2400" dirty="0" smtClean="0">
                <a:cs typeface="B Nazanin" pitchFamily="2" charset="-78"/>
              </a:rPr>
              <a:t>http:// www.usb.ac.ir</a:t>
            </a:r>
          </a:p>
          <a:p>
            <a:pPr>
              <a:buFont typeface="Wingdings" pitchFamily="2" charset="2"/>
              <a:buChar char="v"/>
            </a:pPr>
            <a:r>
              <a:rPr lang="en-US" sz="2400" dirty="0" smtClean="0">
                <a:cs typeface="B Nazanin" pitchFamily="2" charset="-78"/>
                <a:hlinkClick r:id="rId2"/>
              </a:rPr>
              <a:t>http://www.modiriatebartaremaa.blogfa.com</a:t>
            </a:r>
            <a:endParaRPr lang="en-US" sz="2400" dirty="0" smtClean="0">
              <a:cs typeface="B Nazanin" pitchFamily="2" charset="-78"/>
            </a:endParaRPr>
          </a:p>
          <a:p>
            <a:pPr algn="r" rtl="1">
              <a:buFont typeface="Wingdings" pitchFamily="2" charset="2"/>
              <a:buChar char="v"/>
            </a:pPr>
            <a:r>
              <a:rPr lang="fa-IR" sz="2400" dirty="0" smtClean="0">
                <a:cs typeface="B Nazanin" pitchFamily="2" charset="-78"/>
              </a:rPr>
              <a:t>و سایر منابع اینترنتی</a:t>
            </a:r>
            <a:endParaRPr lang="en-US" sz="2400" dirty="0" smtClean="0">
              <a:cs typeface="B Nazanin" pitchFamily="2" charset="-78"/>
            </a:endParaRPr>
          </a:p>
          <a:p>
            <a:pPr algn="r" rtl="1">
              <a:buFont typeface="Wingdings" pitchFamily="2" charset="2"/>
              <a:buChar char="v"/>
            </a:pPr>
            <a:endParaRPr lang="fa-IR" sz="2400" dirty="0" smtClean="0">
              <a:cs typeface="B Nazanin" pitchFamily="2" charset="-78"/>
            </a:endParaRPr>
          </a:p>
          <a:p>
            <a:endParaRPr lang="en-US" sz="2400" dirty="0">
              <a:cs typeface="B Nazanin" pitchFamily="2" charset="-7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rtl="1">
              <a:buNone/>
            </a:pPr>
            <a:r>
              <a:rPr lang="fa-IR" sz="6000" dirty="0" smtClean="0">
                <a:cs typeface="B Nazanin" pitchFamily="2" charset="-78"/>
              </a:rPr>
              <a:t>با تشکر از توجه شما دوستان عزیز</a:t>
            </a:r>
            <a:endParaRPr lang="en-US" sz="6000" dirty="0">
              <a:cs typeface="B Nazanin"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مقدمه</a:t>
            </a:r>
            <a:endParaRPr lang="en-US" dirty="0"/>
          </a:p>
        </p:txBody>
      </p:sp>
      <p:sp>
        <p:nvSpPr>
          <p:cNvPr id="3" name="Content Placeholder 2"/>
          <p:cNvSpPr>
            <a:spLocks noGrp="1"/>
          </p:cNvSpPr>
          <p:nvPr>
            <p:ph idx="1"/>
          </p:nvPr>
        </p:nvSpPr>
        <p:spPr/>
        <p:txBody>
          <a:bodyPr/>
          <a:lstStyle/>
          <a:p>
            <a:pPr algn="justLow" rtl="1">
              <a:buNone/>
            </a:pPr>
            <a:r>
              <a:rPr lang="fa-IR" b="1" dirty="0" smtClean="0">
                <a:latin typeface="B Nazanin+ Black" pitchFamily="2" charset="-78"/>
                <a:ea typeface="+mj-ea"/>
                <a:cs typeface="B Nazanin" pitchFamily="2" charset="-78"/>
              </a:rPr>
              <a:t>    </a:t>
            </a:r>
            <a:r>
              <a:rPr lang="fa-IR" dirty="0" smtClean="0">
                <a:latin typeface="B Nazanin+ Black" pitchFamily="2" charset="-78"/>
                <a:ea typeface="+mj-ea"/>
                <a:cs typeface="B Nazanin" pitchFamily="2" charset="-78"/>
              </a:rPr>
              <a:t>انتخاب ومعرفی شایسته ها سابقه ای دیرین در زیست اجتماعی تکاملی بشر دارد.در سازمان ها نیز اقدام برای انتخاب و معرفی شایسته ها هم تکلیف و هم شدیداً مورد توقع است زیرا که هر جمعی مشتاق هستند برترین های خویش را به صورت رسمی بشناسند و هر برتری میل دارد که شناخته شود.</a:t>
            </a:r>
            <a:endParaRPr lang="en-US" dirty="0" smtClean="0">
              <a:latin typeface="B Nazanin+ Black" pitchFamily="2" charset="-78"/>
              <a:ea typeface="+mj-ea"/>
              <a:cs typeface="B Nazanin" pitchFamily="2" charset="-78"/>
            </a:endParaRPr>
          </a:p>
        </p:txBody>
      </p:sp>
      <p:pic>
        <p:nvPicPr>
          <p:cNvPr id="26626" name="Picture 2" descr="نتیجه تصویری برای ‪best manager‬‏"/>
          <p:cNvPicPr>
            <a:picLocks noChangeAspect="1" noChangeArrowheads="1"/>
          </p:cNvPicPr>
          <p:nvPr/>
        </p:nvPicPr>
        <p:blipFill>
          <a:blip r:embed="rId2" cstate="print"/>
          <a:srcRect/>
          <a:stretch>
            <a:fillRect/>
          </a:stretch>
        </p:blipFill>
        <p:spPr bwMode="auto">
          <a:xfrm>
            <a:off x="457200" y="4343400"/>
            <a:ext cx="2219326" cy="2219326"/>
          </a:xfrm>
          <a:prstGeom prst="rect">
            <a:avLst/>
          </a:prstGeom>
          <a:noFill/>
        </p:spPr>
      </p:pic>
    </p:spTree>
  </p:cSld>
  <p:clrMapOvr>
    <a:masterClrMapping/>
  </p:clrMapOvr>
  <p:transition>
    <p:comb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انتخاب مدیر برتر از </a:t>
            </a:r>
            <a:r>
              <a:rPr lang="fa-IR" smtClean="0">
                <a:cs typeface="B Nazanin" pitchFamily="2" charset="-78"/>
              </a:rPr>
              <a:t>دیدگاه </a:t>
            </a:r>
            <a:r>
              <a:rPr lang="fa-IR" smtClean="0">
                <a:cs typeface="B Nazanin" pitchFamily="2" charset="-78"/>
              </a:rPr>
              <a:t>اسلام</a:t>
            </a:r>
            <a:endParaRPr lang="en-US" dirty="0">
              <a:cs typeface="B Nazanin" pitchFamily="2" charset="-78"/>
            </a:endParaRPr>
          </a:p>
        </p:txBody>
      </p:sp>
      <p:sp>
        <p:nvSpPr>
          <p:cNvPr id="3" name="Content Placeholder 2"/>
          <p:cNvSpPr>
            <a:spLocks noGrp="1"/>
          </p:cNvSpPr>
          <p:nvPr>
            <p:ph idx="1"/>
          </p:nvPr>
        </p:nvSpPr>
        <p:spPr/>
        <p:txBody>
          <a:bodyPr/>
          <a:lstStyle/>
          <a:p>
            <a:pPr algn="r" rtl="1">
              <a:buFont typeface="Wingdings" pitchFamily="2" charset="2"/>
              <a:buChar char="v"/>
            </a:pPr>
            <a:r>
              <a:rPr lang="fa-IR" dirty="0" smtClean="0">
                <a:cs typeface="B Nazanin" pitchFamily="2" charset="-78"/>
              </a:rPr>
              <a:t>از دیدگاه نهج البلاغه</a:t>
            </a:r>
          </a:p>
          <a:p>
            <a:pPr algn="r" rtl="1">
              <a:buFont typeface="Wingdings" pitchFamily="2" charset="2"/>
              <a:buChar char="v"/>
            </a:pPr>
            <a:endParaRPr lang="fa-IR" dirty="0" smtClean="0">
              <a:cs typeface="B Nazanin" pitchFamily="2" charset="-78"/>
            </a:endParaRPr>
          </a:p>
          <a:p>
            <a:pPr algn="r" rtl="1">
              <a:buNone/>
            </a:pPr>
            <a:endParaRPr lang="fa-IR" dirty="0" smtClean="0">
              <a:cs typeface="B Nazanin" pitchFamily="2" charset="-78"/>
            </a:endParaRPr>
          </a:p>
          <a:p>
            <a:pPr algn="r" rtl="1">
              <a:buFont typeface="Wingdings" pitchFamily="2" charset="2"/>
              <a:buChar char="v"/>
            </a:pPr>
            <a:r>
              <a:rPr lang="fa-IR" dirty="0" smtClean="0">
                <a:cs typeface="B Nazanin" pitchFamily="2" charset="-78"/>
              </a:rPr>
              <a:t>از دیدگاه قرآن کریم</a:t>
            </a:r>
          </a:p>
        </p:txBody>
      </p:sp>
      <p:pic>
        <p:nvPicPr>
          <p:cNvPr id="25604" name="Picture 4" descr="نتیجه تصویری برای مدیر شایسته"/>
          <p:cNvPicPr>
            <a:picLocks noChangeAspect="1" noChangeArrowheads="1"/>
          </p:cNvPicPr>
          <p:nvPr/>
        </p:nvPicPr>
        <p:blipFill>
          <a:blip r:embed="rId2" cstate="print"/>
          <a:srcRect/>
          <a:stretch>
            <a:fillRect/>
          </a:stretch>
        </p:blipFill>
        <p:spPr bwMode="auto">
          <a:xfrm>
            <a:off x="313791" y="3657600"/>
            <a:ext cx="3039009" cy="2590800"/>
          </a:xfrm>
          <a:prstGeom prst="rect">
            <a:avLst/>
          </a:prstGeom>
          <a:noFill/>
        </p:spPr>
      </p:pic>
      <p:sp>
        <p:nvSpPr>
          <p:cNvPr id="7" name="Rectangle 6"/>
          <p:cNvSpPr/>
          <p:nvPr/>
        </p:nvSpPr>
        <p:spPr>
          <a:xfrm>
            <a:off x="1981200" y="3962400"/>
            <a:ext cx="1219200" cy="8382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اهداف</a:t>
            </a:r>
            <a:endParaRPr lang="en-US" dirty="0"/>
          </a:p>
        </p:txBody>
      </p:sp>
      <p:graphicFrame>
        <p:nvGraphicFramePr>
          <p:cNvPr id="5" name="Diagram 4"/>
          <p:cNvGraphicFramePr/>
          <p:nvPr/>
        </p:nvGraphicFramePr>
        <p:xfrm>
          <a:off x="762000" y="1397000"/>
          <a:ext cx="7543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1986" name="Picture 2" descr="http://www.pdu4pm.com/pmpblog/wp-content/uploads/2013/04/stick_figures_reporting_to_manager_800_wht_9595.png"/>
          <p:cNvPicPr>
            <a:picLocks noChangeAspect="1" noChangeArrowheads="1"/>
          </p:cNvPicPr>
          <p:nvPr/>
        </p:nvPicPr>
        <p:blipFill>
          <a:blip r:embed="rId7" cstate="print"/>
          <a:srcRect/>
          <a:stretch>
            <a:fillRect/>
          </a:stretch>
        </p:blipFill>
        <p:spPr bwMode="auto">
          <a:xfrm>
            <a:off x="3124200" y="4267200"/>
            <a:ext cx="2209800" cy="2209800"/>
          </a:xfrm>
          <a:prstGeom prst="rect">
            <a:avLst/>
          </a:prstGeom>
          <a:noFill/>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cs typeface="B Nazanin" pitchFamily="2" charset="-78"/>
              </a:rPr>
              <a:t> سطوح انتخاب افراد شایسته</a:t>
            </a:r>
            <a:endParaRPr lang="en-US" dirty="0">
              <a:cs typeface="B Nazanin" pitchFamily="2" charset="-78"/>
            </a:endParaRPr>
          </a:p>
        </p:txBody>
      </p:sp>
      <p:sp>
        <p:nvSpPr>
          <p:cNvPr id="3" name="Content Placeholder 2"/>
          <p:cNvSpPr>
            <a:spLocks noGrp="1"/>
          </p:cNvSpPr>
          <p:nvPr>
            <p:ph idx="1"/>
          </p:nvPr>
        </p:nvSpPr>
        <p:spPr/>
        <p:txBody>
          <a:bodyPr/>
          <a:lstStyle/>
          <a:p>
            <a:pPr algn="r" rtl="1">
              <a:buFont typeface="Wingdings" pitchFamily="2" charset="2"/>
              <a:buChar char="v"/>
            </a:pPr>
            <a:r>
              <a:rPr lang="fa-IR" dirty="0" smtClean="0">
                <a:cs typeface="B Nazanin" pitchFamily="2" charset="-78"/>
              </a:rPr>
              <a:t>مدیران</a:t>
            </a:r>
          </a:p>
          <a:p>
            <a:pPr algn="r" rtl="1">
              <a:buFont typeface="Wingdings" pitchFamily="2" charset="2"/>
              <a:buChar char="v"/>
            </a:pPr>
            <a:r>
              <a:rPr lang="fa-IR" dirty="0" smtClean="0">
                <a:cs typeface="B Nazanin" pitchFamily="2" charset="-78"/>
              </a:rPr>
              <a:t>کارشناسان</a:t>
            </a:r>
          </a:p>
          <a:p>
            <a:pPr algn="r" rtl="1">
              <a:buFont typeface="Wingdings" pitchFamily="2" charset="2"/>
              <a:buChar char="v"/>
            </a:pPr>
            <a:r>
              <a:rPr lang="fa-IR" dirty="0" smtClean="0">
                <a:cs typeface="B Nazanin" pitchFamily="2" charset="-78"/>
              </a:rPr>
              <a:t>کارکنان</a:t>
            </a:r>
          </a:p>
          <a:p>
            <a:pPr algn="r" rtl="1">
              <a:buFont typeface="Wingdings" pitchFamily="2" charset="2"/>
              <a:buChar char="v"/>
            </a:pPr>
            <a:r>
              <a:rPr lang="fa-IR" dirty="0" smtClean="0">
                <a:cs typeface="B Nazanin" pitchFamily="2" charset="-78"/>
              </a:rPr>
              <a:t>کارگران</a:t>
            </a:r>
          </a:p>
        </p:txBody>
      </p:sp>
      <p:pic>
        <p:nvPicPr>
          <p:cNvPr id="23554" name="Picture 2" descr="نتیجه تصویری برای مدیر برتر"/>
          <p:cNvPicPr>
            <a:picLocks noChangeAspect="1" noChangeArrowheads="1"/>
          </p:cNvPicPr>
          <p:nvPr/>
        </p:nvPicPr>
        <p:blipFill>
          <a:blip r:embed="rId2" cstate="print"/>
          <a:srcRect/>
          <a:stretch>
            <a:fillRect/>
          </a:stretch>
        </p:blipFill>
        <p:spPr bwMode="auto">
          <a:xfrm>
            <a:off x="762000" y="4394062"/>
            <a:ext cx="2514600" cy="18829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cs typeface="B Nazanin" pitchFamily="2" charset="-78"/>
              </a:rPr>
              <a:t> سطوح انتخاب مدیران برتر</a:t>
            </a:r>
            <a:endParaRPr lang="en-US" dirty="0">
              <a:cs typeface="B Nazanin" pitchFamily="2" charset="-78"/>
            </a:endParaRPr>
          </a:p>
        </p:txBody>
      </p:sp>
      <p:graphicFrame>
        <p:nvGraphicFramePr>
          <p:cNvPr id="4" name="Content Placeholder 3"/>
          <p:cNvGraphicFramePr>
            <a:graphicFrameLocks noGrp="1"/>
          </p:cNvGraphicFramePr>
          <p:nvPr>
            <p:ph idx="1"/>
          </p:nvPr>
        </p:nvGraphicFramePr>
        <p:xfrm>
          <a:off x="381000" y="1828800"/>
          <a:ext cx="83820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http://www.mobin-group.com/image/reg/images/1767balance_resize.jpg"/>
          <p:cNvPicPr>
            <a:picLocks noChangeAspect="1" noChangeArrowheads="1"/>
          </p:cNvPicPr>
          <p:nvPr/>
        </p:nvPicPr>
        <p:blipFill>
          <a:blip r:embed="rId7" cstate="print"/>
          <a:srcRect/>
          <a:stretch>
            <a:fillRect/>
          </a:stretch>
        </p:blipFill>
        <p:spPr bwMode="auto">
          <a:xfrm>
            <a:off x="381000" y="1752600"/>
            <a:ext cx="2518196" cy="1676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graphicEl>
                                              <a:dgm id="{B291D0EA-6EE2-452E-AD7F-6EED00E61F38}"/>
                                            </p:graphicEl>
                                          </p:spTgt>
                                        </p:tgtEl>
                                        <p:attrNameLst>
                                          <p:attrName>style.visibility</p:attrName>
                                        </p:attrNameLst>
                                      </p:cBhvr>
                                      <p:to>
                                        <p:strVal val="visible"/>
                                      </p:to>
                                    </p:set>
                                    <p:animEffect transition="in" filter="wipe(down)">
                                      <p:cBhvr>
                                        <p:cTn id="7" dur="500"/>
                                        <p:tgtEl>
                                          <p:spTgt spid="4">
                                            <p:graphicEl>
                                              <a:dgm id="{B291D0EA-6EE2-452E-AD7F-6EED00E61F3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graphicEl>
                                              <a:dgm id="{5250AD86-7BDC-40C5-A788-4D0A97ABC4C3}"/>
                                            </p:graphicEl>
                                          </p:spTgt>
                                        </p:tgtEl>
                                        <p:attrNameLst>
                                          <p:attrName>style.visibility</p:attrName>
                                        </p:attrNameLst>
                                      </p:cBhvr>
                                      <p:to>
                                        <p:strVal val="visible"/>
                                      </p:to>
                                    </p:set>
                                    <p:animEffect transition="in" filter="wipe(down)">
                                      <p:cBhvr>
                                        <p:cTn id="12" dur="500"/>
                                        <p:tgtEl>
                                          <p:spTgt spid="4">
                                            <p:graphicEl>
                                              <a:dgm id="{5250AD86-7BDC-40C5-A788-4D0A97ABC4C3}"/>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graphicEl>
                                              <a:dgm id="{DCD525B5-16BD-4D97-9627-53DD7BFB4DB9}"/>
                                            </p:graphicEl>
                                          </p:spTgt>
                                        </p:tgtEl>
                                        <p:attrNameLst>
                                          <p:attrName>style.visibility</p:attrName>
                                        </p:attrNameLst>
                                      </p:cBhvr>
                                      <p:to>
                                        <p:strVal val="visible"/>
                                      </p:to>
                                    </p:set>
                                    <p:animEffect transition="in" filter="wipe(down)">
                                      <p:cBhvr>
                                        <p:cTn id="17" dur="500"/>
                                        <p:tgtEl>
                                          <p:spTgt spid="4">
                                            <p:graphicEl>
                                              <a:dgm id="{DCD525B5-16BD-4D97-9627-53DD7BFB4DB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Nazanin" pitchFamily="2" charset="-78"/>
              </a:rPr>
              <a:t>فرایند انتخاب</a:t>
            </a:r>
            <a:endParaRPr lang="en-US" dirty="0">
              <a:cs typeface="B Nazanin" pitchFamily="2" charset="-78"/>
            </a:endParaRPr>
          </a:p>
        </p:txBody>
      </p:sp>
      <p:sp>
        <p:nvSpPr>
          <p:cNvPr id="3" name="Content Placeholder 2"/>
          <p:cNvSpPr>
            <a:spLocks noGrp="1"/>
          </p:cNvSpPr>
          <p:nvPr>
            <p:ph idx="1"/>
          </p:nvPr>
        </p:nvSpPr>
        <p:spPr/>
        <p:txBody>
          <a:bodyPr/>
          <a:lstStyle/>
          <a:p>
            <a:pPr algn="r" rtl="1">
              <a:buFont typeface="Wingdings" pitchFamily="2" charset="2"/>
              <a:buChar char="v"/>
            </a:pPr>
            <a:r>
              <a:rPr lang="fa-IR" dirty="0" smtClean="0">
                <a:cs typeface="B Nazanin" pitchFamily="2" charset="-78"/>
              </a:rPr>
              <a:t>بر مبنای شاخص ها و معیارها</a:t>
            </a:r>
          </a:p>
          <a:p>
            <a:pPr algn="r" rtl="1">
              <a:buNone/>
            </a:pPr>
            <a:endParaRPr lang="fa-IR" dirty="0" smtClean="0">
              <a:cs typeface="B Nazanin" pitchFamily="2" charset="-78"/>
            </a:endParaRPr>
          </a:p>
          <a:p>
            <a:pPr algn="r" rtl="1">
              <a:buFont typeface="Wingdings" pitchFamily="2" charset="2"/>
              <a:buChar char="v"/>
            </a:pPr>
            <a:r>
              <a:rPr lang="fa-IR" dirty="0" smtClean="0">
                <a:cs typeface="B Nazanin" pitchFamily="2" charset="-78"/>
              </a:rPr>
              <a:t>بر حسب مورد دارای فعالیت خاص یا اقدام ویژه به تشخیص کمیته مدیریتی</a:t>
            </a:r>
            <a:endParaRPr lang="en-US" dirty="0">
              <a:cs typeface="B Nazanin" pitchFamily="2" charset="-78"/>
            </a:endParaRPr>
          </a:p>
        </p:txBody>
      </p:sp>
      <p:pic>
        <p:nvPicPr>
          <p:cNvPr id="5"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09600" y="4419600"/>
            <a:ext cx="2667000" cy="1774767"/>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cs typeface="B Nazanin" pitchFamily="2" charset="-78"/>
              </a:rPr>
              <a:t>  معیارها و شاخص ها </a:t>
            </a:r>
            <a:endParaRPr lang="en-US" dirty="0">
              <a:cs typeface="B Nazanin" pitchFamily="2" charset="-78"/>
            </a:endParaRPr>
          </a:p>
        </p:txBody>
      </p:sp>
      <p:sp>
        <p:nvSpPr>
          <p:cNvPr id="3" name="Content Placeholder 2"/>
          <p:cNvSpPr>
            <a:spLocks noGrp="1"/>
          </p:cNvSpPr>
          <p:nvPr>
            <p:ph idx="1"/>
          </p:nvPr>
        </p:nvSpPr>
        <p:spPr/>
        <p:txBody>
          <a:bodyPr/>
          <a:lstStyle/>
          <a:p>
            <a:pPr algn="r" rtl="1">
              <a:buNone/>
            </a:pPr>
            <a:endParaRPr lang="fa-IR" sz="1800" b="1" dirty="0" smtClean="0">
              <a:solidFill>
                <a:srgbClr val="003366"/>
              </a:solidFill>
              <a:cs typeface="B Nazanin" pitchFamily="2" charset="-78"/>
            </a:endParaRPr>
          </a:p>
          <a:p>
            <a:pPr algn="r" rtl="1"/>
            <a:r>
              <a:rPr lang="fa-IR" sz="1800" b="1" dirty="0" smtClean="0">
                <a:cs typeface="B Nazanin" pitchFamily="2" charset="-78"/>
              </a:rPr>
              <a:t>ارزشها</a:t>
            </a:r>
          </a:p>
          <a:p>
            <a:pPr algn="r" rtl="1"/>
            <a:r>
              <a:rPr lang="fa-IR" sz="1800" b="1" dirty="0" smtClean="0">
                <a:cs typeface="B Nazanin" pitchFamily="2" charset="-78"/>
              </a:rPr>
              <a:t>وجدان کاري</a:t>
            </a:r>
          </a:p>
          <a:p>
            <a:pPr algn="r" rtl="1"/>
            <a:r>
              <a:rPr lang="fa-IR" sz="1800" b="1" dirty="0" smtClean="0">
                <a:cs typeface="B Nazanin" pitchFamily="2" charset="-78"/>
              </a:rPr>
              <a:t>انضباط اداري، اجتماعی و اقتصادي</a:t>
            </a:r>
          </a:p>
          <a:p>
            <a:pPr algn="r" rtl="1"/>
            <a:r>
              <a:rPr lang="fa-IR" sz="1800" b="1" dirty="0" smtClean="0">
                <a:cs typeface="B Nazanin" pitchFamily="2" charset="-78"/>
              </a:rPr>
              <a:t>مهارت و تخصص</a:t>
            </a:r>
          </a:p>
          <a:p>
            <a:pPr algn="r" rtl="1"/>
            <a:r>
              <a:rPr lang="fa-IR" sz="1800" b="1" dirty="0" smtClean="0">
                <a:cs typeface="B Nazanin" pitchFamily="2" charset="-78"/>
              </a:rPr>
              <a:t>حسن شهرت</a:t>
            </a:r>
          </a:p>
          <a:p>
            <a:pPr algn="r" rtl="1"/>
            <a:r>
              <a:rPr lang="fa-IR" sz="1800" b="1" dirty="0" smtClean="0">
                <a:cs typeface="B Nazanin" pitchFamily="2" charset="-78"/>
              </a:rPr>
              <a:t>خلاقیت و نوآوري</a:t>
            </a:r>
          </a:p>
          <a:p>
            <a:pPr algn="r" rtl="1"/>
            <a:r>
              <a:rPr lang="fa-IR" sz="1800" b="1" dirty="0" smtClean="0">
                <a:cs typeface="B Nazanin" pitchFamily="2" charset="-78"/>
              </a:rPr>
              <a:t>ارتقاء بهره وري</a:t>
            </a:r>
          </a:p>
          <a:p>
            <a:pPr algn="r" rtl="1"/>
            <a:r>
              <a:rPr lang="fa-IR" sz="1800" b="1" dirty="0" smtClean="0">
                <a:cs typeface="B Nazanin" pitchFamily="2" charset="-78"/>
              </a:rPr>
              <a:t>تقویت روحیه کار گروهی ومشارکت کارکنان</a:t>
            </a:r>
          </a:p>
          <a:p>
            <a:pPr algn="r" rtl="1"/>
            <a:r>
              <a:rPr lang="fa-IR" sz="1800" b="1" dirty="0" smtClean="0">
                <a:cs typeface="B Nazanin" pitchFamily="2" charset="-78"/>
              </a:rPr>
              <a:t>توجه به عملکرد کارکنان و افزایش کارآیی واحد</a:t>
            </a:r>
          </a:p>
          <a:p>
            <a:pPr algn="r" rtl="1"/>
            <a:r>
              <a:rPr lang="fa-IR" sz="1800" b="1" dirty="0" smtClean="0">
                <a:cs typeface="B Nazanin" pitchFamily="2" charset="-78"/>
              </a:rPr>
              <a:t>ویژگیهاي عمومی مدیریتی</a:t>
            </a:r>
          </a:p>
          <a:p>
            <a:pPr algn="r" rtl="1">
              <a:buNone/>
            </a:pPr>
            <a:r>
              <a:rPr lang="fa-IR" sz="1800" dirty="0" smtClean="0">
                <a:cs typeface="B Nazanin" pitchFamily="2" charset="-78"/>
              </a:rPr>
              <a:t>  </a:t>
            </a:r>
            <a:endParaRPr lang="en-US" sz="1800" dirty="0">
              <a:cs typeface="B Nazanin" pitchFamily="2" charset="-78"/>
            </a:endParaRPr>
          </a:p>
        </p:txBody>
      </p:sp>
      <p:pic>
        <p:nvPicPr>
          <p:cNvPr id="4" name="Content Placeholder 3" descr="1217_633928362002847500_l.jpg"/>
          <p:cNvPicPr>
            <a:picLocks noChangeAspect="1"/>
          </p:cNvPicPr>
          <p:nvPr/>
        </p:nvPicPr>
        <p:blipFill>
          <a:blip r:embed="rId2" cstate="print"/>
          <a:stretch>
            <a:fillRect/>
          </a:stretch>
        </p:blipFill>
        <p:spPr bwMode="auto">
          <a:xfrm>
            <a:off x="457200" y="2438400"/>
            <a:ext cx="3543300" cy="357873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additive="base">
                                        <p:cTn id="2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additive="base">
                                        <p:cTn id="2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 calcmode="lin" valueType="num">
                                      <p:cBhvr additive="base">
                                        <p:cTn id="3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 calcmode="lin" valueType="num">
                                      <p:cBhvr additive="base">
                                        <p:cTn id="3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 calcmode="lin" valueType="num">
                                      <p:cBhvr additive="base">
                                        <p:cTn id="4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 calcmode="lin" valueType="num">
                                      <p:cBhvr additive="base">
                                        <p:cTn id="44"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3">
                                            <p:txEl>
                                              <p:pRg st="10" end="10"/>
                                            </p:txEl>
                                          </p:spTgt>
                                        </p:tgtEl>
                                        <p:attrNameLst>
                                          <p:attrName>style.visibility</p:attrName>
                                        </p:attrNameLst>
                                      </p:cBhvr>
                                      <p:to>
                                        <p:strVal val="visible"/>
                                      </p:to>
                                    </p:set>
                                    <p:anim calcmode="lin" valueType="num">
                                      <p:cBhvr additive="base">
                                        <p:cTn id="48"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 calcmode="lin" valueType="num">
                                      <p:cBhvr additive="base">
                                        <p:cTn id="52"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theme/theme1.xml><?xml version="1.0" encoding="utf-8"?>
<a:theme xmlns:a="http://schemas.openxmlformats.org/drawingml/2006/main" name="Office Theme">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Theme">
      <a:majorFont>
        <a:latin typeface="Century Gothic"/>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127</TotalTime>
  <Words>1072</Words>
  <PresentationFormat>On-screen Show (4:3)</PresentationFormat>
  <Paragraphs>296</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Slide 1</vt:lpstr>
      <vt:lpstr>روش اجرایی ارزیابی و انتخاب کاندیداهای مدیران برتر</vt:lpstr>
      <vt:lpstr>مقدمه</vt:lpstr>
      <vt:lpstr>انتخاب مدیر برتر از دیدگاه اسلام</vt:lpstr>
      <vt:lpstr>اهداف</vt:lpstr>
      <vt:lpstr> سطوح انتخاب افراد شایسته</vt:lpstr>
      <vt:lpstr> سطوح انتخاب مدیران برتر</vt:lpstr>
      <vt:lpstr>فرایند انتخاب</vt:lpstr>
      <vt:lpstr>  معیارها و شاخص ها </vt:lpstr>
      <vt:lpstr>تعاریف</vt:lpstr>
      <vt:lpstr>در سازمان مورد بررسی، انتخاب مدیران نمونه در دو مرحله صورت می گیرد: 1- انتخاب کاندیداها 2- انتخاب مدیران نمونه از بین کاندیداها پس از طی نمودن خود اظهاری کاندیداها و داوری</vt:lpstr>
      <vt:lpstr>Slide 12</vt:lpstr>
      <vt:lpstr>Slide 13</vt:lpstr>
      <vt:lpstr>جدول برنامه کاری مدیریت مهندسی صنایع</vt:lpstr>
      <vt:lpstr>چک لیست تفکر سیستمی ، راهبردی و رویکردهای مدیریتی</vt:lpstr>
      <vt:lpstr>چک لیست تفکر سیستمی ، راهبردی و رویکردهای مدیریتی</vt:lpstr>
      <vt:lpstr> میانگین امتیاز ارزیابی عملکرد 6 ماهه هر فرد:     مثال:   امتیاز عملکرد آقای یونسی(مدیر فناوری ساخت)، در شش ماهه گذشته به شرح ذیل بوده است: فرورردین: 94 ارذیبهشت:90 خرداد:100 تیر:89 مرداد:98 شهریور:95    </vt:lpstr>
      <vt:lpstr>  میانگین امتیاز عملکرد معاونت(واحدی که کاندیدا در آن فعالیت می کند):   واحد طرح و برنامه، در ابتدای هر ماه، منطبق با ماموریتها و اهداف سازمانی، برای سایر واحدها برنامه کاری تعریف می کند و در انتهای ماه، میزان تحقق این برنامه ها را سنجیده، ماحصل ان به صورت عدد عملکردی هر معاونت ثبت و اعلام شده و یکی از ورودیهای سیستم حقوق و مزایاست. نمونه فرم در اسلاید بعدی اورده شده است. لذا عدد عملکردی هر ماه واحدها در طرح و برنامه ثبت شده و میانگین عدد ان در انتهای شش ماه به مهندسی صنایع اعلام می شود. مثال: عملکرد معاونت مونتاژ طی شش ماهه ابتدای سال به شرح ذیل بوده است: فرورردین: 90 اردیبهشت:80 خرداد:88 تیر:97 مرداد:58 شهریور:79 </vt:lpstr>
      <vt:lpstr>جدول معیارهای ارزیابی مدیران و معاونین</vt:lpstr>
      <vt:lpstr>فرم اطلاعات فردی مدیران برتر</vt:lpstr>
      <vt:lpstr>اعضای کمیته انتخاب مدیران برتر</vt:lpstr>
      <vt:lpstr>منابع</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Givi</dc:creator>
  <cp:lastModifiedBy>PARAND</cp:lastModifiedBy>
  <cp:revision>43</cp:revision>
  <dcterms:modified xsi:type="dcterms:W3CDTF">2015-04-16T06:07:59Z</dcterms:modified>
</cp:coreProperties>
</file>