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967" autoAdjust="0"/>
    <p:restoredTop sz="94660"/>
  </p:normalViewPr>
  <p:slideViewPr>
    <p:cSldViewPr snapToGrid="0">
      <p:cViewPr varScale="1">
        <p:scale>
          <a:sx n="61" d="100"/>
          <a:sy n="61" d="100"/>
        </p:scale>
        <p:origin x="54"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A4D5EA1E-24B2-45BA-A577-78EB2405F961}" type="datetimeFigureOut">
              <a:rPr lang="fa-IR" smtClean="0"/>
              <a:t>17/06/1436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21227289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4D5EA1E-24B2-45BA-A577-78EB2405F961}" type="datetimeFigureOut">
              <a:rPr lang="fa-IR" smtClean="0"/>
              <a:t>17/06/1436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18132345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4D5EA1E-24B2-45BA-A577-78EB2405F961}" type="datetimeFigureOut">
              <a:rPr lang="fa-IR" smtClean="0"/>
              <a:t>17/06/1436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142671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4D5EA1E-24B2-45BA-A577-78EB2405F961}" type="datetimeFigureOut">
              <a:rPr lang="fa-IR" smtClean="0"/>
              <a:t>17/06/1436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31637904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4D5EA1E-24B2-45BA-A577-78EB2405F961}" type="datetimeFigureOut">
              <a:rPr lang="fa-IR" smtClean="0"/>
              <a:t>17/06/1436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33783198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D5EA1E-24B2-45BA-A577-78EB2405F961}" type="datetimeFigureOut">
              <a:rPr lang="fa-IR" smtClean="0"/>
              <a:t>17/06/1436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8869785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A4D5EA1E-24B2-45BA-A577-78EB2405F961}" type="datetimeFigureOut">
              <a:rPr lang="fa-IR" smtClean="0"/>
              <a:t>17/06/1436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27834850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A4D5EA1E-24B2-45BA-A577-78EB2405F961}" type="datetimeFigureOut">
              <a:rPr lang="fa-IR" smtClean="0"/>
              <a:t>17/06/1436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32188143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A4D5EA1E-24B2-45BA-A577-78EB2405F961}" type="datetimeFigureOut">
              <a:rPr lang="fa-IR" smtClean="0"/>
              <a:t>17/06/1436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2248069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D5EA1E-24B2-45BA-A577-78EB2405F961}" type="datetimeFigureOut">
              <a:rPr lang="fa-IR" smtClean="0"/>
              <a:t>17/06/1436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30901150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5EA1E-24B2-45BA-A577-78EB2405F961}" type="datetimeFigureOut">
              <a:rPr lang="fa-IR" smtClean="0"/>
              <a:t>17/06/1436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20486591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5EA1E-24B2-45BA-A577-78EB2405F961}" type="datetimeFigureOut">
              <a:rPr lang="fa-IR" smtClean="0"/>
              <a:t>17/06/1436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B31563C-ADEA-4A99-976E-D4597B7AB0B9}" type="slidenum">
              <a:rPr lang="fa-IR" smtClean="0"/>
              <a:t>‹#›</a:t>
            </a:fld>
            <a:endParaRPr lang="fa-IR"/>
          </a:p>
        </p:txBody>
      </p:sp>
    </p:spTree>
    <p:extLst>
      <p:ext uri="{BB962C8B-B14F-4D97-AF65-F5344CB8AC3E}">
        <p14:creationId xmlns:p14="http://schemas.microsoft.com/office/powerpoint/2010/main" val="7380487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2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4D5EA1E-24B2-45BA-A577-78EB2405F961}" type="datetimeFigureOut">
              <a:rPr lang="fa-IR" smtClean="0"/>
              <a:t>17/06/1436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31563C-ADEA-4A99-976E-D4597B7AB0B9}" type="slidenum">
              <a:rPr lang="fa-IR" smtClean="0"/>
              <a:t>‹#›</a:t>
            </a:fld>
            <a:endParaRPr lang="fa-IR"/>
          </a:p>
        </p:txBody>
      </p:sp>
    </p:spTree>
    <p:extLst>
      <p:ext uri="{BB962C8B-B14F-4D97-AF65-F5344CB8AC3E}">
        <p14:creationId xmlns:p14="http://schemas.microsoft.com/office/powerpoint/2010/main" val="3499214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بسم الله الرحمن الرحیم</a:t>
            </a:r>
          </a:p>
        </p:txBody>
      </p:sp>
      <p:sp>
        <p:nvSpPr>
          <p:cNvPr id="3" name="Text Placeholder 2"/>
          <p:cNvSpPr>
            <a:spLocks noGrp="1"/>
          </p:cNvSpPr>
          <p:nvPr>
            <p:ph type="body" idx="1"/>
          </p:nvPr>
        </p:nvSpPr>
        <p:spPr/>
        <p:txBody>
          <a:bodyPr/>
          <a:lstStyle/>
          <a:p>
            <a:pPr marR="0" lvl="0" rtl="1"/>
            <a:r>
              <a:rPr lang="fa-IR" b="1" i="0" u="none" strike="noStrike" baseline="0" dirty="0" smtClean="0">
                <a:solidFill>
                  <a:srgbClr val="525252"/>
                </a:solidFill>
                <a:cs typeface="B Badr" panose="00000400000000000000" pitchFamily="2" charset="-78"/>
              </a:rPr>
              <a:t>درس سى و پنجم </a:t>
            </a:r>
          </a:p>
          <a:p>
            <a:pPr marR="0" lvl="0" rtl="1"/>
            <a:r>
              <a:rPr lang="fa-IR" b="1" i="0" u="none" strike="noStrike" baseline="0" dirty="0" smtClean="0">
                <a:solidFill>
                  <a:srgbClr val="525252"/>
                </a:solidFill>
                <a:cs typeface="B Mitra" panose="00000400000000000000" pitchFamily="2" charset="-78"/>
              </a:rPr>
              <a:t>آموزش عقائد آیت الله مصباح یزدی</a:t>
            </a:r>
          </a:p>
          <a:p>
            <a:pPr marR="0" lvl="0" rtl="1"/>
            <a:r>
              <a:rPr lang="fa-IR" b="1" i="0" u="none" strike="noStrike" baseline="0" dirty="0" smtClean="0">
                <a:solidFill>
                  <a:srgbClr val="525252"/>
                </a:solidFill>
                <a:cs typeface="B Badr" panose="00000400000000000000" pitchFamily="2" charset="-78"/>
              </a:rPr>
              <a:t>خاتميّت</a:t>
            </a:r>
          </a:p>
          <a:p>
            <a:pPr marR="0" lvl="1" rtl="1"/>
            <a:r>
              <a:rPr lang="fa-IR" b="0" i="0" u="none" strike="noStrike" baseline="0" dirty="0" smtClean="0">
                <a:solidFill>
                  <a:srgbClr val="1F4D78"/>
                </a:solidFill>
                <a:cs typeface="B Badr" panose="00000400000000000000" pitchFamily="2" charset="-78"/>
              </a:rPr>
              <a:t>ـ مقدمه</a:t>
            </a:r>
          </a:p>
          <a:p>
            <a:pPr marR="0" lvl="1" rtl="1"/>
            <a:r>
              <a:rPr lang="fa-IR" b="0" i="0" u="none" strike="noStrike" baseline="0" dirty="0" smtClean="0">
                <a:solidFill>
                  <a:srgbClr val="1F4D78"/>
                </a:solidFill>
                <a:cs typeface="B Badr" panose="00000400000000000000" pitchFamily="2" charset="-78"/>
              </a:rPr>
              <a:t>ـ دليل قرآنى بر خاتميّت</a:t>
            </a:r>
          </a:p>
          <a:p>
            <a:pPr marR="0" lvl="1" rtl="1"/>
            <a:r>
              <a:rPr lang="fa-IR" b="0" i="0" u="none" strike="noStrike" baseline="0" dirty="0" smtClean="0">
                <a:solidFill>
                  <a:srgbClr val="1F4D78"/>
                </a:solidFill>
                <a:cs typeface="B Badr" panose="00000400000000000000" pitchFamily="2" charset="-78"/>
              </a:rPr>
              <a:t>شامل: دلايل روائى بر خاتميّت</a:t>
            </a:r>
          </a:p>
          <a:p>
            <a:pPr marR="0" lvl="1" rtl="1"/>
            <a:r>
              <a:rPr lang="fa-IR" b="0" i="0" u="none" strike="noStrike" baseline="0" dirty="0" smtClean="0">
                <a:solidFill>
                  <a:srgbClr val="1F4D78"/>
                </a:solidFill>
                <a:cs typeface="B Badr" panose="00000400000000000000" pitchFamily="2" charset="-78"/>
              </a:rPr>
              <a:t>ـ راز ختم نبوّت</a:t>
            </a:r>
          </a:p>
          <a:p>
            <a:pPr marR="0" lvl="1" rtl="1"/>
            <a:r>
              <a:rPr lang="fa-IR" b="0" i="0" u="none" strike="noStrike" baseline="0" dirty="0" smtClean="0">
                <a:solidFill>
                  <a:srgbClr val="1F4D78"/>
                </a:solidFill>
                <a:cs typeface="B Badr" panose="00000400000000000000" pitchFamily="2" charset="-78"/>
              </a:rPr>
              <a:t>ـ پاسخ به يك شبهه</a:t>
            </a:r>
          </a:p>
        </p:txBody>
      </p:sp>
    </p:spTree>
    <p:extLst>
      <p:ext uri="{BB962C8B-B14F-4D97-AF65-F5344CB8AC3E}">
        <p14:creationId xmlns:p14="http://schemas.microsoft.com/office/powerpoint/2010/main" val="4332466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متن حدیث منزلت</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هنگامى كه پيامبر اكرم(ص) براى جنگ تبوك از مدينه حركت مى‌كردند اميرمؤمنان على (عليه السلام) را براى رسيدگى به كارهاى مسلمانان بجاى خود گماشتند. آن حضرت از اينكه از فيض شركت در اين جهاد، محروم مى‌شوند اندوهگين شدند و اشك از چشمانشان جارى شد. پيامبر اكرم(ص) به آن حضرت فرمودند: اَما تَرْضى اَن تَكُونَ مِنّى بِمَنزِلَةِ هارُون مِنْ مُوسى الّا انّه لا نَبِيَّ بَعدى» آيا راضى نيستى كه نسبت به من همانند هارون نسبت به موسى باشى؟ و بلافاصله اين جمله را اضافه كردند: «با اين تفاوت كه بعد از من پيامبرى نيست» تا جاى هيچگونه توهّمى باقى نماند.</a:t>
            </a:r>
          </a:p>
        </p:txBody>
      </p:sp>
    </p:spTree>
    <p:extLst>
      <p:ext uri="{BB962C8B-B14F-4D97-AF65-F5344CB8AC3E}">
        <p14:creationId xmlns:p14="http://schemas.microsoft.com/office/powerpoint/2010/main" val="22152736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2. حدیث دوم</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در روايت ديگرى از پيامبر اكرم(ص) نقل شده كه فرمود: أَيُّهَا النّاسُ إِنَّهُ لا نَبِيَّ بَعدى و لا سنّةَ بَعد سنّتى...».</a:t>
            </a:r>
          </a:p>
        </p:txBody>
      </p:sp>
    </p:spTree>
    <p:extLst>
      <p:ext uri="{BB962C8B-B14F-4D97-AF65-F5344CB8AC3E}">
        <p14:creationId xmlns:p14="http://schemas.microsoft.com/office/powerpoint/2010/main" val="33592398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3. احادیث نهج البلاغه</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نهج البلاغه، خطبه اول، خطبه 69، 83، 87، 129، 168، 193، 230</a:t>
            </a:r>
          </a:p>
          <a:p>
            <a:pPr marR="0" lvl="0" rtl="1"/>
            <a:r>
              <a:rPr lang="fa-IR" b="1" i="0" u="none" strike="noStrike" baseline="0" smtClean="0">
                <a:solidFill>
                  <a:srgbClr val="006A0F"/>
                </a:solidFill>
                <a:cs typeface="B Mitra" panose="00000400000000000000" pitchFamily="2" charset="-78"/>
              </a:rPr>
              <a:t>فَأَيْنَ تَذْهَبُونَ‏</a:t>
            </a:r>
            <a:r>
              <a:rPr lang="fa-IR" b="1" i="0" u="none" strike="noStrike" baseline="0" smtClean="0">
                <a:solidFill>
                  <a:srgbClr val="242887"/>
                </a:solidFill>
                <a:cs typeface="B Mitra" panose="00000400000000000000" pitchFamily="2" charset="-78"/>
              </a:rPr>
              <a:t> وَ أَنَّى تُؤْفَكُونَ وَ الْأَعْلَامُ قَائِمَةٌ وَ الْآيَاتُ وَاضِحَةٌ وَ الْمَنَارُ مَنْصُوبَةٌ فَأَيْنَ يُتَاهُ بِكُمْ وَ كَيْفَ تَعْمَهُونَ‏ وَ بَيْنَكُمْ عِتْرَةُ نَبِيِّكُمْ وَ هُمْ أَزِمَّةُ الْحَقِّ وَ أَعْلَامُ الدِّينِ وَ أَلْسِنَةُ الصِّدْقِ فَأَنْزِلُوهُمْ بِأَحْسَنِ مَنَازِلِ الْقُرْآنِ وَ رِدُوهُمْ وُرُودَ الْهِيمِ الْعِطَاشِ أَيُّهَا النَّاسُ خُذُوهَا عَنْ </a:t>
            </a:r>
            <a:r>
              <a:rPr lang="fa-IR" b="1" i="0" u="none" strike="noStrike" baseline="0" smtClean="0">
                <a:solidFill>
                  <a:srgbClr val="D30000"/>
                </a:solidFill>
                <a:cs typeface="B Mitra" panose="00000400000000000000" pitchFamily="2" charset="-78"/>
              </a:rPr>
              <a:t>خَاتَمِ‏</a:t>
            </a:r>
            <a:r>
              <a:rPr lang="fa-IR" b="1" i="0" u="none" strike="noStrike" baseline="0" smtClean="0">
                <a:solidFill>
                  <a:srgbClr val="242887"/>
                </a:solidFill>
                <a:cs typeface="B Mitra" panose="00000400000000000000" pitchFamily="2" charset="-78"/>
              </a:rPr>
              <a:t> </a:t>
            </a:r>
            <a:r>
              <a:rPr lang="fa-IR" b="1" i="0" u="none" strike="noStrike" baseline="0" smtClean="0">
                <a:solidFill>
                  <a:srgbClr val="D30000"/>
                </a:solidFill>
                <a:cs typeface="B Mitra" panose="00000400000000000000" pitchFamily="2" charset="-78"/>
              </a:rPr>
              <a:t>النَّبِيِّينَ‏</a:t>
            </a:r>
            <a:r>
              <a:rPr lang="fa-IR" b="1" i="0" u="none" strike="noStrike" baseline="0" smtClean="0">
                <a:solidFill>
                  <a:srgbClr val="242887"/>
                </a:solidFill>
                <a:cs typeface="B Mitra" panose="00000400000000000000" pitchFamily="2" charset="-78"/>
              </a:rPr>
              <a:t> ص‏ .....</a:t>
            </a:r>
            <a:r>
              <a:rPr lang="fa-IR" b="1" i="0" u="none" strike="noStrike" baseline="0" smtClean="0">
                <a:solidFill>
                  <a:srgbClr val="525252"/>
                </a:solidFill>
                <a:cs typeface="B Mitra" panose="00000400000000000000" pitchFamily="2" charset="-78"/>
              </a:rPr>
              <a:t> </a:t>
            </a:r>
            <a:r>
              <a:rPr lang="fa-IR" b="1" i="0" u="none" strike="noStrike" baseline="0" smtClean="0">
                <a:solidFill>
                  <a:srgbClr val="525252"/>
                </a:solidFill>
                <a:latin typeface="Times New Roman" panose="02020603050405020304" pitchFamily="18" charset="0"/>
                <a:cs typeface="Times New Roman" panose="02020603050405020304" pitchFamily="18" charset="0"/>
              </a:rPr>
              <a:t>نهج</a:t>
            </a:r>
            <a:r>
              <a:rPr lang="fa-IR" b="1" i="0" u="none" strike="noStrike" baseline="0" smtClean="0">
                <a:solidFill>
                  <a:srgbClr val="525252"/>
                </a:solidFill>
                <a:latin typeface="Times New Roman" panose="02020603050405020304" pitchFamily="18" charset="0"/>
                <a:cs typeface="B Mitra" panose="00000400000000000000" pitchFamily="2" charset="-78"/>
              </a:rPr>
              <a:t> </a:t>
            </a:r>
            <a:r>
              <a:rPr lang="fa-IR" b="1" i="0" u="none" strike="noStrike" baseline="0" smtClean="0">
                <a:solidFill>
                  <a:srgbClr val="525252"/>
                </a:solidFill>
                <a:latin typeface="Times New Roman" panose="02020603050405020304" pitchFamily="18" charset="0"/>
                <a:cs typeface="Times New Roman" panose="02020603050405020304" pitchFamily="18" charset="0"/>
              </a:rPr>
              <a:t>البلاغة</a:t>
            </a:r>
            <a:r>
              <a:rPr lang="fa-IR" b="1" i="0" u="none" strike="noStrike" baseline="0" smtClean="0">
                <a:solidFill>
                  <a:srgbClr val="525252"/>
                </a:solidFill>
                <a:latin typeface="Times New Roman" panose="02020603050405020304" pitchFamily="18" charset="0"/>
                <a:cs typeface="B Mitra" panose="00000400000000000000" pitchFamily="2" charset="-78"/>
              </a:rPr>
              <a:t> (</a:t>
            </a:r>
            <a:r>
              <a:rPr lang="fa-IR" b="1" i="0" u="none" strike="noStrike" baseline="0" smtClean="0">
                <a:solidFill>
                  <a:srgbClr val="525252"/>
                </a:solidFill>
                <a:latin typeface="Times New Roman" panose="02020603050405020304" pitchFamily="18" charset="0"/>
                <a:cs typeface="Times New Roman" panose="02020603050405020304" pitchFamily="18" charset="0"/>
              </a:rPr>
              <a:t>للصبحي</a:t>
            </a:r>
            <a:r>
              <a:rPr lang="fa-IR" b="1" i="0" u="none" strike="noStrike" baseline="0" smtClean="0">
                <a:solidFill>
                  <a:srgbClr val="525252"/>
                </a:solidFill>
                <a:latin typeface="Times New Roman" panose="02020603050405020304" pitchFamily="18" charset="0"/>
                <a:cs typeface="B Mitra" panose="00000400000000000000" pitchFamily="2" charset="-78"/>
              </a:rPr>
              <a:t> </a:t>
            </a:r>
            <a:r>
              <a:rPr lang="fa-IR" b="1" i="0" u="none" strike="noStrike" baseline="0" smtClean="0">
                <a:solidFill>
                  <a:srgbClr val="525252"/>
                </a:solidFill>
                <a:latin typeface="Times New Roman" panose="02020603050405020304" pitchFamily="18" charset="0"/>
                <a:cs typeface="Times New Roman" panose="02020603050405020304" pitchFamily="18" charset="0"/>
              </a:rPr>
              <a:t>صالح</a:t>
            </a:r>
            <a:r>
              <a:rPr lang="fa-IR" b="1" i="0" u="none" strike="noStrike" baseline="0" smtClean="0">
                <a:solidFill>
                  <a:srgbClr val="525252"/>
                </a:solidFill>
                <a:latin typeface="Times New Roman" panose="02020603050405020304" pitchFamily="18" charset="0"/>
                <a:cs typeface="B Mitra" panose="00000400000000000000" pitchFamily="2" charset="-78"/>
              </a:rPr>
              <a:t>) </a:t>
            </a:r>
            <a:r>
              <a:rPr lang="fa-IR" b="1" i="0" u="none" strike="noStrike" baseline="0" smtClean="0">
                <a:solidFill>
                  <a:srgbClr val="525252"/>
                </a:solidFill>
                <a:latin typeface="Times New Roman" panose="02020603050405020304" pitchFamily="18" charset="0"/>
                <a:cs typeface="Times New Roman" panose="02020603050405020304" pitchFamily="18" charset="0"/>
              </a:rPr>
              <a:t>؛</a:t>
            </a:r>
            <a:r>
              <a:rPr lang="fa-IR" b="1" i="0" u="none" strike="noStrike" baseline="0" smtClean="0">
                <a:solidFill>
                  <a:srgbClr val="525252"/>
                </a:solidFill>
                <a:latin typeface="Times New Roman" panose="02020603050405020304" pitchFamily="18" charset="0"/>
                <a:cs typeface="B Mitra" panose="00000400000000000000" pitchFamily="2" charset="-78"/>
              </a:rPr>
              <a:t> </a:t>
            </a:r>
            <a:r>
              <a:rPr lang="fa-IR" b="1" i="0" u="none" strike="noStrike" baseline="0" smtClean="0">
                <a:solidFill>
                  <a:srgbClr val="525252"/>
                </a:solidFill>
                <a:latin typeface="Times New Roman" panose="02020603050405020304" pitchFamily="18" charset="0"/>
                <a:cs typeface="Times New Roman" panose="02020603050405020304" pitchFamily="18" charset="0"/>
              </a:rPr>
              <a:t>؛</a:t>
            </a:r>
            <a:r>
              <a:rPr lang="fa-IR" b="1" i="0" u="none" strike="noStrike" baseline="0" smtClean="0">
                <a:solidFill>
                  <a:srgbClr val="525252"/>
                </a:solidFill>
                <a:latin typeface="Times New Roman" panose="02020603050405020304" pitchFamily="18" charset="0"/>
                <a:cs typeface="B Mitra" panose="00000400000000000000" pitchFamily="2" charset="-78"/>
              </a:rPr>
              <a:t> </a:t>
            </a:r>
            <a:r>
              <a:rPr lang="fa-IR" b="1" i="0" u="none" strike="noStrike" baseline="0" smtClean="0">
                <a:solidFill>
                  <a:srgbClr val="525252"/>
                </a:solidFill>
                <a:latin typeface="Times New Roman" panose="02020603050405020304" pitchFamily="18" charset="0"/>
                <a:cs typeface="Times New Roman" panose="02020603050405020304" pitchFamily="18" charset="0"/>
              </a:rPr>
              <a:t>ص</a:t>
            </a:r>
            <a:r>
              <a:rPr lang="fa-IR" b="1" i="0" u="none" strike="noStrike" baseline="0" smtClean="0">
                <a:solidFill>
                  <a:srgbClr val="525252"/>
                </a:solidFill>
                <a:latin typeface="Times New Roman" panose="02020603050405020304" pitchFamily="18" charset="0"/>
                <a:cs typeface="B Mitra" panose="00000400000000000000" pitchFamily="2" charset="-78"/>
              </a:rPr>
              <a:t>119</a:t>
            </a:r>
            <a:endParaRPr lang="fa-IR" b="1" i="0" u="none" strike="noStrike" baseline="0" smtClean="0">
              <a:solidFill>
                <a:prstClr val="black"/>
              </a:solidFill>
              <a:latin typeface="Times New Roman" panose="02020603050405020304" pitchFamily="18" charset="0"/>
              <a:cs typeface="B Mitra" panose="00000400000000000000" pitchFamily="2" charset="-78"/>
            </a:endParaRPr>
          </a:p>
        </p:txBody>
      </p:sp>
    </p:spTree>
    <p:extLst>
      <p:ext uri="{BB962C8B-B14F-4D97-AF65-F5344CB8AC3E}">
        <p14:creationId xmlns:p14="http://schemas.microsoft.com/office/powerpoint/2010/main" val="20854114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4. برخی ادعیه و روایات دیگر</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 (15) اللَّهُمَّ صَلِّ عَلَى مُحَمَّدٍ </a:t>
            </a:r>
            <a:r>
              <a:rPr lang="fa-IR" b="0" i="0" u="none" strike="noStrike" baseline="0" smtClean="0">
                <a:solidFill>
                  <a:srgbClr val="D30000"/>
                </a:solidFill>
                <a:cs typeface="B Badr" panose="00000400000000000000" pitchFamily="2" charset="-78"/>
              </a:rPr>
              <a:t>خَاتَمِ‏</a:t>
            </a:r>
            <a:r>
              <a:rPr lang="fa-IR" b="0" i="0" u="none" strike="noStrike" baseline="0" smtClean="0">
                <a:solidFill>
                  <a:srgbClr val="1F4D78"/>
                </a:solidFill>
                <a:cs typeface="B Badr" panose="00000400000000000000" pitchFamily="2" charset="-78"/>
              </a:rPr>
              <a:t> </a:t>
            </a:r>
            <a:r>
              <a:rPr lang="fa-IR" b="0" i="0" u="none" strike="noStrike" baseline="0" smtClean="0">
                <a:solidFill>
                  <a:srgbClr val="D30000"/>
                </a:solidFill>
                <a:cs typeface="B Badr" panose="00000400000000000000" pitchFamily="2" charset="-78"/>
              </a:rPr>
              <a:t>النَّبِيِّينَ‏</a:t>
            </a:r>
            <a:r>
              <a:rPr lang="fa-IR" b="0" i="0" u="none" strike="noStrike" baseline="0" smtClean="0">
                <a:solidFill>
                  <a:srgbClr val="1F4D78"/>
                </a:solidFill>
                <a:cs typeface="B Badr" panose="00000400000000000000" pitchFamily="2" charset="-78"/>
              </a:rPr>
              <a:t> وَ سَيِّدِ الْمُرْسَلِينَ وَ عَلَى أَهْلِ بَيْتِهِ الطَّيِّبِينَ الطَّاهِرِينَ، وَ أَعِذْنَا وَ أَهَالِيَنَا وَ إِخْوَانَنَا وَ جَمِيعَ الْمُؤْمِنِينَ وَ الْمُؤْمِنَاتِ مِمَّا اسْتَعَذْنَا مِنْهُ، وَ أَجِرْنَا مِمَّا اسْتَجَرْنَا بِكَ مِنْ خَوْفِه‏</a:t>
            </a:r>
            <a:r>
              <a:rPr lang="fa-IR" b="1" i="0" u="none" strike="noStrike" baseline="0" smtClean="0">
                <a:solidFill>
                  <a:srgbClr val="552B2B"/>
                </a:solidFill>
                <a:cs typeface="B Badr" panose="00000400000000000000" pitchFamily="2" charset="-78"/>
              </a:rPr>
              <a:t> .... الصحيفة السجادية ؛ ؛ ص88</a:t>
            </a:r>
          </a:p>
          <a:p>
            <a:pPr marR="0" lvl="2" rtl="1"/>
            <a:r>
              <a:rPr lang="fa-IR" b="0" i="1" u="none" strike="noStrike" baseline="0" smtClean="0">
                <a:solidFill>
                  <a:srgbClr val="2E74B5"/>
                </a:solidFill>
                <a:latin typeface="Scheherazade" panose="01000600020000020003" pitchFamily="2" charset="-78"/>
                <a:cs typeface="Scheherazade" panose="01000600020000020003" pitchFamily="2" charset="-78"/>
              </a:rPr>
              <a:t>فَقَالَ لَهُ: «تَقُولُ: اللَّهُمَّ رَبَّ السَّمَاوَاتِ السَّبْعِ وَ مَا فِيهِنَّ، وَ رَبَّ الْأَرَضِينَ السَّبْعِ وَ مَا فِيهِنَّ، وَ رَبَّ الْعَرْشِ الْعَظِيمِ، وَ رَبَّ مُحَمَّدٍ </a:t>
            </a:r>
            <a:r>
              <a:rPr lang="fa-IR" b="0" i="1" u="none" strike="noStrike" baseline="0" smtClean="0">
                <a:solidFill>
                  <a:srgbClr val="D30000"/>
                </a:solidFill>
                <a:latin typeface="Scheherazade" panose="01000600020000020003" pitchFamily="2" charset="-78"/>
                <a:cs typeface="Scheherazade" panose="01000600020000020003" pitchFamily="2" charset="-78"/>
              </a:rPr>
              <a:t>خَاتَمِ‏</a:t>
            </a:r>
            <a:r>
              <a:rPr lang="fa-IR" b="0" i="1" u="none" strike="noStrike" baseline="0" smtClean="0">
                <a:solidFill>
                  <a:srgbClr val="2E74B5"/>
                </a:solidFill>
                <a:latin typeface="Scheherazade" panose="01000600020000020003" pitchFamily="2" charset="-78"/>
                <a:cs typeface="Scheherazade" panose="01000600020000020003" pitchFamily="2" charset="-78"/>
              </a:rPr>
              <a:t> </a:t>
            </a:r>
            <a:r>
              <a:rPr lang="fa-IR" b="0" i="1" u="none" strike="noStrike" baseline="0" smtClean="0">
                <a:solidFill>
                  <a:srgbClr val="D30000"/>
                </a:solidFill>
                <a:latin typeface="Scheherazade" panose="01000600020000020003" pitchFamily="2" charset="-78"/>
                <a:cs typeface="Scheherazade" panose="01000600020000020003" pitchFamily="2" charset="-78"/>
              </a:rPr>
              <a:t>النَّبِيِّينَ‏</a:t>
            </a:r>
            <a:r>
              <a:rPr lang="fa-IR" b="0" i="1" u="none" strike="noStrike" baseline="0" smtClean="0">
                <a:solidFill>
                  <a:srgbClr val="2E74B5"/>
                </a:solidFill>
                <a:latin typeface="Scheherazade" panose="01000600020000020003" pitchFamily="2" charset="-78"/>
                <a:cs typeface="Scheherazade" panose="01000600020000020003" pitchFamily="2" charset="-78"/>
              </a:rPr>
              <a:t>. أَسْأَلُكَ بِاسْمِكَ الَّذِي بِهِ تَقُومُ السَّمَاءُ، وَ بِهِ تَقُومُ الْأَرْضُ، وَ بِهِ تُفَرِّقُ الْجَمْعَ، وَ بِهِ تَجْمَعُ الْمُتَفَرِّقَ، وَ بِهِ تَرْزُقُ الْأَحْيَاءَ، وَ بِهِ أَحْصَيْتَ عَدَدَ الثَّرَى وَ الرَّمْلِ وَ وَرَقِ الشَّجَرِ وَ قَطْرِ الْبُحُورِ، أَنْ تُصَلِّيَ عَلَى مُحَمَّدٍ وَ آلِ مُحَمَّدٍ. وَ تَسْأَلُ حَاجَتَكَ، وَ أَلِحَّ فِي الطَّلَبِ، فَإِنَّهُ يُحِبُّ إِلْحَاحَ الْمُلِحِّينَ مِنْ عِبَادِهِ الْمُؤْمِنِينَ»..</a:t>
            </a:r>
            <a:r>
              <a:rPr lang="fa-IR" b="1" i="1" u="none" strike="noStrike" baseline="0" smtClean="0">
                <a:solidFill>
                  <a:srgbClr val="552B2B"/>
                </a:solidFill>
                <a:latin typeface="Scheherazade" panose="01000600020000020003" pitchFamily="2" charset="-78"/>
                <a:cs typeface="Scheherazade" panose="01000600020000020003" pitchFamily="2" charset="-78"/>
              </a:rPr>
              <a:t>.  قرب الإسناد (ط - الحديثة) ؛ متن ؛ ص6</a:t>
            </a:r>
            <a:endParaRPr lang="fa-IR" b="0" i="1" u="none" strike="noStrike" baseline="0" smtClean="0">
              <a:solidFill>
                <a:srgbClr val="2E74B5"/>
              </a:solidFill>
              <a:latin typeface="Times New Roman" panose="02020603050405020304" pitchFamily="18" charset="0"/>
              <a:cs typeface="Scheherazade" panose="01000600020000020003" pitchFamily="2" charset="-78"/>
            </a:endParaRPr>
          </a:p>
        </p:txBody>
      </p:sp>
    </p:spTree>
    <p:extLst>
      <p:ext uri="{BB962C8B-B14F-4D97-AF65-F5344CB8AC3E}">
        <p14:creationId xmlns:p14="http://schemas.microsoft.com/office/powerpoint/2010/main" val="14601781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راز ختم نبوّت</a:t>
            </a:r>
          </a:p>
        </p:txBody>
      </p:sp>
      <p:sp>
        <p:nvSpPr>
          <p:cNvPr id="3" name="Text Placeholder 2"/>
          <p:cNvSpPr>
            <a:spLocks noGrp="1"/>
          </p:cNvSpPr>
          <p:nvPr>
            <p:ph type="body" idx="1"/>
          </p:nvPr>
        </p:nvSpPr>
        <p:spPr/>
        <p:txBody>
          <a:bodyPr/>
          <a:lstStyle/>
          <a:p>
            <a:pPr marR="0" lvl="1" rtl="1"/>
            <a:r>
              <a:rPr lang="fa-IR" b="0" i="0" u="none" strike="noStrike" baseline="0" dirty="0" smtClean="0">
                <a:solidFill>
                  <a:srgbClr val="1F4D78"/>
                </a:solidFill>
                <a:cs typeface="B Badr" panose="00000400000000000000" pitchFamily="2" charset="-78"/>
              </a:rPr>
              <a:t>حكمت تعدّد پيامبران و پى در پى آمدن آنان اين است كه از سويى در زمانهاى پيشين، تبليغ رسالت الهى در همه اقطار زمين و در ميان همه امتها بوسيله يك فرد، ميسّر نبوده است؛ و از سوى ديگر، گسترش و پيچيده شدن روابط و پيدايش پديده هاى اجتماعى نوين، وضع قوانين جديد، يا تغيير قوانين قبلى را مى‌طلبيده است؛ و از سوى ديگر، تحريفها و دگرگونيهايى كه به مرور زمان و در اثر دخالتهاى جاهلانه و مغرضانه افراد و گروههايى پديد مى‌آمده نياز به تصحيح تعاليم الهى را به وسيله پيامبر ديگرى بوجود مى‌آورده است.</a:t>
            </a:r>
          </a:p>
        </p:txBody>
      </p:sp>
    </p:spTree>
    <p:extLst>
      <p:ext uri="{BB962C8B-B14F-4D97-AF65-F5344CB8AC3E}">
        <p14:creationId xmlns:p14="http://schemas.microsoft.com/office/powerpoint/2010/main" val="41767285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بنابراين، در شرايطى كه تبليغ رسالت الهى در همه جهان بوسيله يك پيامبر و به كمك ياران و جانشينان وى ميسّر باشد؛ و احكام و قوانين يك شريعت، پاسخگوى نيازهاى حال و آينده جامعه باشد و پيش بينى هاى لازم براى مسائل نوظهور، در آن شريعت شده باشد؛ و نيز تضمينى براى بقاء و مصونيّت آن از تحريفات، وجود داشته باشد ديگر موجبى براى مبعوث شدن پيامبر ديگرى نخواهد بود.</a:t>
            </a:r>
          </a:p>
          <a:p>
            <a:pPr marR="0" lvl="1" rtl="1"/>
            <a:r>
              <a:rPr lang="fa-IR" b="0" i="0" u="none" strike="noStrike" baseline="0" smtClean="0">
                <a:solidFill>
                  <a:srgbClr val="1F4D78"/>
                </a:solidFill>
                <a:cs typeface="B Badr" panose="00000400000000000000" pitchFamily="2" charset="-78"/>
              </a:rPr>
              <a:t>اما دانشهاى عادى انسانها توان تشخيص چنين شرايطى را ندارد و خداى متعال است كه با علم نامتناهى خود، زمان تحقق اين شرايط را مى‌داند و اوست كه مى‌تواند ختم نبوّت را اعلام كند چنانكه اين كار را در آخرين كتاب آسمانيش انجام داده است.</a:t>
            </a:r>
          </a:p>
        </p:txBody>
      </p:sp>
    </p:spTree>
    <p:extLst>
      <p:ext uri="{BB962C8B-B14F-4D97-AF65-F5344CB8AC3E}">
        <p14:creationId xmlns:p14="http://schemas.microsoft.com/office/powerpoint/2010/main" val="35984956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ولى ختم نبوّت به معناى قطع رابطه هدايت بين خدا و بندگان نيست بلكه هرگاه خداى متعال صلاح بداند مى‌تواند از علوم غيبى، به بندگان شايسته‌اش افاضه فرمايد هر چند بصورت «وحى نبوّت» نباشد چنانكه به عقيده شيعه، چنين علومى را به امامان معصوم (عليهم الصلوة و السلام) عطا كرده است. و به خواست خدا در درسهاى آينده به بررسى مطالب مربوط به امامت خواهيم پرداخت.</a:t>
            </a:r>
          </a:p>
        </p:txBody>
      </p:sp>
    </p:spTree>
    <p:extLst>
      <p:ext uri="{BB962C8B-B14F-4D97-AF65-F5344CB8AC3E}">
        <p14:creationId xmlns:p14="http://schemas.microsoft.com/office/powerpoint/2010/main" val="22959141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پاسخ به يك شبهه</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از بيان فوق بدست آمد كه راز ختم نبوت اين است كه اولا پيامبر اسلام(ص) مى‌توانست به كمك ياران و جانشينانش رسالت خود را به گوش جهانيان برساند، و ثانياً مصونيّت كتاب آسمانى وى از هرگونه تحريفى تضمين شده است، و ثالثاً شريعت اسلام، توان پاسخگويى به نيازهاى بشر تا پايان جهان را دارد.</a:t>
            </a:r>
          </a:p>
          <a:p>
            <a:pPr marR="0" lvl="0" rtl="1"/>
            <a:r>
              <a:rPr lang="fa-IR" b="1" i="0" u="none" strike="noStrike" baseline="0" smtClean="0">
                <a:solidFill>
                  <a:srgbClr val="525252"/>
                </a:solidFill>
                <a:cs typeface="B Mitra" panose="00000400000000000000" pitchFamily="2" charset="-78"/>
              </a:rPr>
              <a:t>ولى ممكن است كسى درباره مطلب اخير، شبهه‌اى را به اين صورت، مطرح كند: همانگونه كه در گذشته، پيچيده شدن روابط اجتماعى، اقتضاى وضع احكام جديد يا تغيير احكام پيشين را داشته و از اينروى، پيامبر ديگرى مبعوث مى‌شده است و بعد از پيامبر اسلام(ص) هم دگرگونيهاى چشمگيرى رخ داده و روابط اجتماعى، پيچيده‌تر شده است، و از كجا اين گونه تحولات، اقتضاى شريعت جديدى نداشته باشد؟</a:t>
            </a:r>
          </a:p>
        </p:txBody>
      </p:sp>
    </p:spTree>
    <p:extLst>
      <p:ext uri="{BB962C8B-B14F-4D97-AF65-F5344CB8AC3E}">
        <p14:creationId xmlns:p14="http://schemas.microsoft.com/office/powerpoint/2010/main" val="17429728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پاسخ شبهه</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در پاسخ بايد گفت: همانگونه كه اشاره شد تعيين اينكه چگونه تحوّلاتى اقتضاى تغيير قوانين بنيادى را دارد در حدّ توان انسانهاى عادى نيست زيرا ما احاطه به علل و حكمتهاى احكام و قوانين نداريم بلكه از دلايل جاودانى بودن اسلام و خاتميّت پيامبر اكرم(ص) كشف مى‌كنيم كه احتياجى به تغيير قوانين بنيادى اسلام نخواهد بود.</a:t>
            </a:r>
          </a:p>
        </p:txBody>
      </p:sp>
    </p:spTree>
    <p:extLst>
      <p:ext uri="{BB962C8B-B14F-4D97-AF65-F5344CB8AC3E}">
        <p14:creationId xmlns:p14="http://schemas.microsoft.com/office/powerpoint/2010/main" val="398148538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البته ما پيدايش پاره‌اى از پديده هاى اجتماعى نوين كه اقتضاى وضع مقررات جديد دارد را نفى نمى‌كنيم اما در شريعت اسلام براى وضع اين گونه مقررات جزئى، اصول و قواعدى پيش بينى شده كه مقامات صلاحيت دار مى‌توانند براساس آنها مقررات لازم را وضع كنند و به اجراء در آورند. و تفصيل مطلب را بايد در فقه اسلام در مبحث اختيارات حكومت اسلامى (امام معصوم و ولى فقيه) جستجو كرد.</a:t>
            </a:r>
          </a:p>
        </p:txBody>
      </p:sp>
    </p:spTree>
    <p:extLst>
      <p:ext uri="{BB962C8B-B14F-4D97-AF65-F5344CB8AC3E}">
        <p14:creationId xmlns:p14="http://schemas.microsoft.com/office/powerpoint/2010/main" val="35532421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مقدّمه </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با توجه به جاودانى بودن دين اسلام، احتمال مبعوث شدن پيامبرى كه شريعت اسلام را نسخ كند نفى مى‌شود اما جاى چنين توهّمى باقى مى‌ماند كه پيامبر ديگرى بيايد كه مبلغ و مروّج اسلام باشد، چنانكه بسيارى از پيامبران پيشين چنين مسئوليتى را بعهده داشته‌اند خواه پيامبرانى كه معاصر پيامبر صاحب شريعت بوده‌اند مانند حضرت لوط (ع) كه معاصر حضرت ابراهيم (ع) و تابع شريعت وى بود، و خواه پيامبرانى كه بعد از پيامبر صاحب شريعت، مبعوث مى‌شدند و از او تبعيت مى‌كردند مانند اكثر انبياء بنى اسرائيل، از اينروى، بايد موضوع خاتميّت پيامبر اسلام(ص) را جداگانه مورد بحث قرار دهيم تا جاى چنين توهّمى نيز باقى نماند.</a:t>
            </a:r>
          </a:p>
        </p:txBody>
      </p:sp>
    </p:spTree>
    <p:extLst>
      <p:ext uri="{BB962C8B-B14F-4D97-AF65-F5344CB8AC3E}">
        <p14:creationId xmlns:p14="http://schemas.microsoft.com/office/powerpoint/2010/main" val="39492266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والحمدلله رب العالمین</a:t>
            </a:r>
            <a:endParaRPr lang="en-US"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41213321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دليل قرآنى بر خاتميّت</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يكى از ضروريّات اسلام اين است كه سلسله پيامبران (عليهم الصلوة و السلام) با پيغمبر اسلام(ص) ختم شده و بعد از آن حضرت هيچ پيامبرى نيامده و نخواهد آمد. و حتى بيگانگان نيز مى‌دانند كه اين موضوع، از جمله اعتقادات اسلامى است كه بايد هر مسلمان به آن، معتقد باشد و از اينروى، مانند ساير ضروريّات دين، نيازى به استدلال نخواهد داشت. در عين حال، مى‌توان اين مطلب را هم از قرآن كريم هم از روايات متواتر، استفاده كرد.</a:t>
            </a:r>
          </a:p>
        </p:txBody>
      </p:sp>
    </p:spTree>
    <p:extLst>
      <p:ext uri="{BB962C8B-B14F-4D97-AF65-F5344CB8AC3E}">
        <p14:creationId xmlns:p14="http://schemas.microsoft.com/office/powerpoint/2010/main" val="2836389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دلیل قرآنی</a:t>
            </a:r>
          </a:p>
        </p:txBody>
      </p:sp>
      <p:sp>
        <p:nvSpPr>
          <p:cNvPr id="3" name="Text Placeholder 2"/>
          <p:cNvSpPr>
            <a:spLocks noGrp="1"/>
          </p:cNvSpPr>
          <p:nvPr>
            <p:ph type="body" idx="1"/>
          </p:nvPr>
        </p:nvSpPr>
        <p:spPr/>
        <p:txBody>
          <a:bodyPr/>
          <a:lstStyle/>
          <a:p>
            <a:pPr marR="0" lvl="2" rtl="1"/>
            <a:r>
              <a:rPr lang="fa-IR" b="0" i="1" u="none" strike="noStrike" baseline="0" smtClean="0">
                <a:solidFill>
                  <a:srgbClr val="2E74B5"/>
                </a:solidFill>
                <a:latin typeface="Scheherazade" panose="01000600020000020003" pitchFamily="2" charset="-78"/>
                <a:cs typeface="Scheherazade" panose="01000600020000020003" pitchFamily="2" charset="-78"/>
              </a:rPr>
              <a:t>مَا کَانَ مُحَمَّدٌ أَبَا أَحَدٍ مِنْ رِجَالِکُمْ وَ ل</a:t>
            </a:r>
            <a:r>
              <a:rPr lang="fa-IR" b="0" i="1" u="none" strike="noStrike" baseline="0" smtClean="0">
                <a:solidFill>
                  <a:srgbClr val="2E74B5"/>
                </a:solidFill>
                <a:latin typeface="Sakkal Majalla" panose="02000000000000000000" pitchFamily="2" charset="-78"/>
                <a:cs typeface="Sakkal Majalla" panose="02000000000000000000" pitchFamily="2" charset="-78"/>
              </a:rPr>
              <a:t>ٰ</a:t>
            </a:r>
            <a:r>
              <a:rPr lang="fa-IR" b="0" i="1" u="none" strike="noStrike" baseline="0" smtClean="0">
                <a:solidFill>
                  <a:srgbClr val="2E74B5"/>
                </a:solidFill>
                <a:latin typeface="Sakkal Majalla" panose="02000000000000000000" pitchFamily="2" charset="-78"/>
                <a:cs typeface="B Badr" panose="00000400000000000000" pitchFamily="2" charset="-78"/>
              </a:rPr>
              <a:t>کِنْ</a:t>
            </a:r>
            <a:r>
              <a:rPr lang="fa-IR" b="0" i="1" u="none" strike="noStrike" baseline="0" smtClean="0">
                <a:solidFill>
                  <a:srgbClr val="2E74B5"/>
                </a:solidFill>
                <a:latin typeface="Scheherazade" panose="01000600020000020003" pitchFamily="2" charset="-78"/>
                <a:cs typeface="Scheherazade" panose="01000600020000020003" pitchFamily="2" charset="-78"/>
              </a:rPr>
              <a:t> رَسُولَ اللَّهِ وَ خَاتَمَ النَّبِيِّينَ وَ کَانَ اللَّهُ بِکُلِّ شَيْ‌ءٍ عَلِيماً (40) </a:t>
            </a:r>
          </a:p>
          <a:p>
            <a:pPr marR="0" lvl="2" rtl="1"/>
            <a:r>
              <a:rPr lang="fa-IR" b="0" i="1" u="none" strike="noStrike" baseline="0" smtClean="0">
                <a:solidFill>
                  <a:srgbClr val="000000"/>
                </a:solidFill>
                <a:latin typeface="Nazli" panose="01000506000000020004" pitchFamily="2" charset="-78"/>
                <a:cs typeface="Nazli" panose="01000506000000020004" pitchFamily="2" charset="-78"/>
              </a:rPr>
              <a:t>محمّد (ص) پدر هیچ یک از مردان شما نبوده و نیست؛ ولی رسول خدا و ختم‌کننده و آخرین پیامبران است؛ و خداوند به همه چیز آگاه است!</a:t>
            </a:r>
          </a:p>
          <a:p>
            <a:pPr marR="0" lvl="2" rtl="1"/>
            <a:r>
              <a:rPr lang="fa-IR" b="0" i="1" u="none" strike="noStrike" baseline="0" smtClean="0">
                <a:solidFill>
                  <a:srgbClr val="993300"/>
                </a:solidFill>
                <a:latin typeface="Sakkal Majalla" panose="02000000000000000000" pitchFamily="2" charset="-78"/>
                <a:cs typeface="Sakkal Majalla" panose="02000000000000000000" pitchFamily="2" charset="-78"/>
              </a:rPr>
              <a:t>﴿</a:t>
            </a:r>
            <a:r>
              <a:rPr lang="fa-IR" b="0" i="1" u="none" strike="noStrike" baseline="0" smtClean="0">
                <a:solidFill>
                  <a:srgbClr val="993300"/>
                </a:solidFill>
                <a:latin typeface="Scheherazade" panose="01000600020000020003" pitchFamily="2" charset="-78"/>
                <a:cs typeface="Scheherazade" panose="01000600020000020003" pitchFamily="2" charset="-78"/>
              </a:rPr>
              <a:t>الأحزاب‏، 40</a:t>
            </a:r>
            <a:r>
              <a:rPr lang="fa-IR" b="0" i="1" u="none" strike="noStrike" baseline="0" smtClean="0">
                <a:solidFill>
                  <a:srgbClr val="993300"/>
                </a:solidFill>
                <a:latin typeface="Sakkal Majalla" panose="02000000000000000000" pitchFamily="2" charset="-78"/>
                <a:cs typeface="Sakkal Majalla" panose="02000000000000000000" pitchFamily="2" charset="-78"/>
              </a:rPr>
              <a:t>﴾</a:t>
            </a:r>
            <a:endParaRPr lang="fa-IR" b="0" i="1" u="none" strike="noStrike" baseline="0" smtClean="0">
              <a:solidFill>
                <a:srgbClr val="993300"/>
              </a:solidFill>
              <a:latin typeface="Scheherazade" panose="01000600020000020003" pitchFamily="2" charset="-78"/>
              <a:cs typeface="Scheherazade" panose="01000600020000020003" pitchFamily="2" charset="-78"/>
            </a:endParaRPr>
          </a:p>
        </p:txBody>
      </p:sp>
    </p:spTree>
    <p:extLst>
      <p:ext uri="{BB962C8B-B14F-4D97-AF65-F5344CB8AC3E}">
        <p14:creationId xmlns:p14="http://schemas.microsoft.com/office/powerpoint/2010/main" val="8014261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دو اشکال در مورد آیه</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بعضى از دشمنان اسلام درباره دلالت اين آيه بر خاتميّت پيامبر اكرم(ص) دو اشكال را مطرح كرده اند: </a:t>
            </a:r>
          </a:p>
          <a:p>
            <a:pPr marR="0" lvl="1" rtl="1"/>
            <a:r>
              <a:rPr lang="fa-IR" b="0" i="0" u="none" strike="noStrike" baseline="0" smtClean="0">
                <a:solidFill>
                  <a:srgbClr val="1F4D78"/>
                </a:solidFill>
                <a:cs typeface="B Badr" panose="00000400000000000000" pitchFamily="2" charset="-78"/>
              </a:rPr>
              <a:t>يكى آنكه: واژه «خاتم» به معناى انگشترى نيز آمده است، و شايد در اين آيه هم همين معنى «انگشترى» منظور باشد.</a:t>
            </a:r>
          </a:p>
          <a:p>
            <a:pPr marR="0" lvl="1" rtl="1"/>
            <a:r>
              <a:rPr lang="fa-IR" b="0" i="0" u="none" strike="noStrike" baseline="0" smtClean="0">
                <a:solidFill>
                  <a:srgbClr val="1F4D78"/>
                </a:solidFill>
                <a:cs typeface="B Badr" panose="00000400000000000000" pitchFamily="2" charset="-78"/>
              </a:rPr>
              <a:t>دو ديگر آنكه: به فرض اينكه خاتم به همان معناى معروف باشد مفاد آيه اين است كه سلسله «نبييّن» بوسيله آن حضرت ختم شده نه اينكه سلسله «رسولان» هم ختم شده باشد.</a:t>
            </a:r>
          </a:p>
        </p:txBody>
      </p:sp>
    </p:spTree>
    <p:extLst>
      <p:ext uri="{BB962C8B-B14F-4D97-AF65-F5344CB8AC3E}">
        <p14:creationId xmlns:p14="http://schemas.microsoft.com/office/powerpoint/2010/main" val="18420470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پاسخ اشکال اول</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خاتم به معناى وسيله ختم كردن و پايان دادن (= ما يَخْتِم به الشى) است و انگشترى هم از اين جهت خاتم ناميده شده كه بوسيله آن، نامه و مانند آنرا ختم و مهر مى‌كرده اند.</a:t>
            </a:r>
          </a:p>
        </p:txBody>
      </p:sp>
    </p:spTree>
    <p:extLst>
      <p:ext uri="{BB962C8B-B14F-4D97-AF65-F5344CB8AC3E}">
        <p14:creationId xmlns:p14="http://schemas.microsoft.com/office/powerpoint/2010/main" val="40445637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پاسخ اشكال دوم </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هر پيامبرى كه داراى مقام رسالت باشد داراى مقام نبوت هم هست و با پايان يافتن سلسله انبياء، سلسله رسولان هم پايان مى‌يابد و چنانكه قبلا نيز گفته شد هر چند مفهوم «نبى» اعم از مفهوم «رسول» نباشد اما از نظر مورد، نبى اعم از رسول است.</a:t>
            </a:r>
          </a:p>
        </p:txBody>
      </p:sp>
    </p:spTree>
    <p:extLst>
      <p:ext uri="{BB962C8B-B14F-4D97-AF65-F5344CB8AC3E}">
        <p14:creationId xmlns:p14="http://schemas.microsoft.com/office/powerpoint/2010/main" val="20532864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دلايل روایى بر خاتميّت</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525252"/>
                </a:solidFill>
                <a:cs typeface="B Mitra" panose="00000400000000000000" pitchFamily="2" charset="-78"/>
              </a:rPr>
              <a:t>دو روایت</a:t>
            </a:r>
          </a:p>
          <a:p>
            <a:pPr marR="0" lvl="1" rtl="1"/>
            <a:endParaRPr lang="fa-IR" b="0" i="0" u="none" strike="noStrike" baseline="0" smtClean="0">
              <a:solidFill>
                <a:srgbClr val="1F4D78"/>
              </a:solidFill>
              <a:cs typeface="B Badr" panose="00000400000000000000" pitchFamily="2" charset="-78"/>
            </a:endParaRPr>
          </a:p>
        </p:txBody>
      </p:sp>
    </p:spTree>
    <p:extLst>
      <p:ext uri="{BB962C8B-B14F-4D97-AF65-F5344CB8AC3E}">
        <p14:creationId xmlns:p14="http://schemas.microsoft.com/office/powerpoint/2010/main" val="2475531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1. حدیث منزلت</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موضوع خاتميّت پيغمبر اسلام(ص) در صدها روايت نيز مورد تصريح و تأكيد قرار گرفته كه از جمله آنها حديث «منزلت» است كه شيعه و سنّى به تواتر، آنرا از پيامبر اكرم(ص) نقل كرده‌اند به طورى كه جاى هيچ شك و شبهه‌اى در صدور مضمون آن، باقى نمى‌ماند.</a:t>
            </a:r>
          </a:p>
          <a:p>
            <a:pPr marR="0" lvl="2" rtl="1"/>
            <a:r>
              <a:rPr lang="fa-IR" b="0" i="1" u="none" strike="noStrike" baseline="0" smtClean="0">
                <a:solidFill>
                  <a:srgbClr val="2E74B5"/>
                </a:solidFill>
                <a:latin typeface="Scheherazade" panose="01000600020000020003" pitchFamily="2" charset="-78"/>
                <a:cs typeface="Scheherazade" panose="01000600020000020003" pitchFamily="2" charset="-78"/>
              </a:rPr>
              <a:t>منبع حدیث منزلت: ر. ك: بحارالانوار: ج 37، ص 254-289، صحيح بخارى: ج 3،، ص 58، صحيح مسلم: ج 2، ص 323، سن ابن ماجه: ج 1، ص 28، مستدرك حاكم: ج 3، ص 109، مسندابن حنبل: ج 1، ص 331، و ج 2، ص 437.</a:t>
            </a:r>
          </a:p>
        </p:txBody>
      </p:sp>
    </p:spTree>
    <p:extLst>
      <p:ext uri="{BB962C8B-B14F-4D97-AF65-F5344CB8AC3E}">
        <p14:creationId xmlns:p14="http://schemas.microsoft.com/office/powerpoint/2010/main" val="1683559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درس ها">
      <a:majorFont>
        <a:latin typeface="Franklin Gothic Medium"/>
        <a:ea typeface=""/>
        <a:cs typeface="B Homa"/>
      </a:majorFont>
      <a:minorFont>
        <a:latin typeface=""/>
        <a:ea typeface=""/>
        <a:cs typeface="B Bad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Template>
  <TotalTime>4</TotalTime>
  <Words>1630</Words>
  <Application>Microsoft Office PowerPoint</Application>
  <PresentationFormat>Widescreen</PresentationFormat>
  <Paragraphs>52</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B Badr</vt:lpstr>
      <vt:lpstr>B Homa</vt:lpstr>
      <vt:lpstr>B Mitra</vt:lpstr>
      <vt:lpstr>Franklin Gothic Medium</vt:lpstr>
      <vt:lpstr>Nazli</vt:lpstr>
      <vt:lpstr>Sakkal Majalla</vt:lpstr>
      <vt:lpstr>Scheherazade</vt:lpstr>
      <vt:lpstr>Times New Roman</vt:lpstr>
      <vt:lpstr>Office Theme</vt:lpstr>
      <vt:lpstr>بسم الله الرحمن الرحیم</vt:lpstr>
      <vt:lpstr>مقدّمه </vt:lpstr>
      <vt:lpstr>دليل قرآنى بر خاتميّت</vt:lpstr>
      <vt:lpstr>دلیل قرآنی</vt:lpstr>
      <vt:lpstr>دو اشکال در مورد آیه</vt:lpstr>
      <vt:lpstr>پاسخ اشکال اول</vt:lpstr>
      <vt:lpstr>پاسخ اشكال دوم </vt:lpstr>
      <vt:lpstr>دلايل روایى بر خاتميّت</vt:lpstr>
      <vt:lpstr>1. حدیث منزلت</vt:lpstr>
      <vt:lpstr>متن حدیث منزلت</vt:lpstr>
      <vt:lpstr>2. حدیث دوم</vt:lpstr>
      <vt:lpstr>3. احادیث نهج البلاغه</vt:lpstr>
      <vt:lpstr>4. برخی ادعیه و روایات دیگر</vt:lpstr>
      <vt:lpstr>راز ختم نبوّت</vt:lpstr>
      <vt:lpstr>PowerPoint Presentation</vt:lpstr>
      <vt:lpstr>PowerPoint Presentation</vt:lpstr>
      <vt:lpstr>پاسخ به يك شبهه</vt:lpstr>
      <vt:lpstr>پاسخ شبهه</vt:lpstr>
      <vt:lpstr>PowerPoint Presentation</vt:lpstr>
      <vt:lpstr>والحمدلله رب العالمین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bakhtiarvand</dc:creator>
  <cp:lastModifiedBy>bakhtiarvand</cp:lastModifiedBy>
  <cp:revision>1</cp:revision>
  <dcterms:created xsi:type="dcterms:W3CDTF">2015-04-06T16:32:31Z</dcterms:created>
  <dcterms:modified xsi:type="dcterms:W3CDTF">2015-04-06T16:37:06Z</dcterms:modified>
</cp:coreProperties>
</file>