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34"/>
  </p:notesMasterIdLst>
  <p:handoutMasterIdLst>
    <p:handoutMasterId r:id="rId35"/>
  </p:handoutMasterIdLst>
  <p:sldIdLst>
    <p:sldId id="257" r:id="rId2"/>
    <p:sldId id="287" r:id="rId3"/>
    <p:sldId id="273" r:id="rId4"/>
    <p:sldId id="259" r:id="rId5"/>
    <p:sldId id="274" r:id="rId6"/>
    <p:sldId id="260" r:id="rId7"/>
    <p:sldId id="275" r:id="rId8"/>
    <p:sldId id="261" r:id="rId9"/>
    <p:sldId id="271" r:id="rId10"/>
    <p:sldId id="262" r:id="rId11"/>
    <p:sldId id="263" r:id="rId12"/>
    <p:sldId id="264" r:id="rId13"/>
    <p:sldId id="265" r:id="rId14"/>
    <p:sldId id="266" r:id="rId15"/>
    <p:sldId id="267" r:id="rId16"/>
    <p:sldId id="288" r:id="rId17"/>
    <p:sldId id="289" r:id="rId18"/>
    <p:sldId id="290" r:id="rId19"/>
    <p:sldId id="291" r:id="rId20"/>
    <p:sldId id="292" r:id="rId21"/>
    <p:sldId id="293" r:id="rId22"/>
    <p:sldId id="294" r:id="rId23"/>
    <p:sldId id="296" r:id="rId24"/>
    <p:sldId id="297" r:id="rId25"/>
    <p:sldId id="298" r:id="rId26"/>
    <p:sldId id="299" r:id="rId27"/>
    <p:sldId id="300" r:id="rId28"/>
    <p:sldId id="301" r:id="rId29"/>
    <p:sldId id="302" r:id="rId30"/>
    <p:sldId id="303" r:id="rId31"/>
    <p:sldId id="304" r:id="rId32"/>
    <p:sldId id="295" r:id="rId3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0" d="100"/>
          <a:sy n="80" d="100"/>
        </p:scale>
        <p:origin x="-5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07D0A7C3-505C-4BF2-972C-9A734211B09C}" type="datetimeFigureOut">
              <a:rPr lang="fa-IR" smtClean="0"/>
              <a:pPr/>
              <a:t>1435/04/23</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F1805785-2A82-48B0-818E-075322E7C39C}" type="slidenum">
              <a:rPr lang="fa-IR" smtClean="0"/>
              <a:pPr/>
              <a:t>‹#›</a:t>
            </a:fld>
            <a:endParaRPr lang="fa-IR"/>
          </a:p>
        </p:txBody>
      </p:sp>
    </p:spTree>
    <p:extLst>
      <p:ext uri="{BB962C8B-B14F-4D97-AF65-F5344CB8AC3E}">
        <p14:creationId xmlns:p14="http://schemas.microsoft.com/office/powerpoint/2010/main" xmlns="" val="30636751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3B93336-C8CB-46CC-9D98-83389C677809}" type="datetimeFigureOut">
              <a:rPr lang="fa-IR" smtClean="0"/>
              <a:pPr/>
              <a:t>1435/04/23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3DB0A4B-8E6C-4233-8375-23A72B5E797B}" type="slidenum">
              <a:rPr lang="fa-IR" smtClean="0"/>
              <a:pPr/>
              <a:t>‹#›</a:t>
            </a:fld>
            <a:endParaRPr lang="fa-IR"/>
          </a:p>
        </p:txBody>
      </p:sp>
    </p:spTree>
    <p:extLst>
      <p:ext uri="{BB962C8B-B14F-4D97-AF65-F5344CB8AC3E}">
        <p14:creationId xmlns:p14="http://schemas.microsoft.com/office/powerpoint/2010/main" xmlns="" val="1587500674"/>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23DB0A4B-8E6C-4233-8375-23A72B5E797B}" type="slidenum">
              <a:rPr lang="fa-IR" smtClean="0"/>
              <a:pPr/>
              <a:t>1</a:t>
            </a:fld>
            <a:endParaRPr lang="fa-IR"/>
          </a:p>
        </p:txBody>
      </p:sp>
    </p:spTree>
    <p:extLst>
      <p:ext uri="{BB962C8B-B14F-4D97-AF65-F5344CB8AC3E}">
        <p14:creationId xmlns:p14="http://schemas.microsoft.com/office/powerpoint/2010/main" xmlns="" val="190135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23DB0A4B-8E6C-4233-8375-23A72B5E797B}" type="slidenum">
              <a:rPr lang="fa-IR" smtClean="0"/>
              <a:pPr/>
              <a:t>32</a:t>
            </a:fld>
            <a:endParaRPr lang="fa-IR"/>
          </a:p>
        </p:txBody>
      </p:sp>
    </p:spTree>
    <p:extLst>
      <p:ext uri="{BB962C8B-B14F-4D97-AF65-F5344CB8AC3E}">
        <p14:creationId xmlns:p14="http://schemas.microsoft.com/office/powerpoint/2010/main" xmlns="" val="3957559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152FA6-612E-4A6C-9879-20DCEC41FC54}"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A9656-4A02-4140-B4FA-09D7013D24F3}"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EC2FD3-7DF1-4494-9567-271960994DE0}"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F59EB4-845D-4734-A8E8-53D9CE32E736}"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05130-9298-42BD-B8D5-97332DFAEA8E}"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A15F40C-2142-4431-B321-DB6B9A0CEDBB}" type="datetime8">
              <a:rPr lang="fa-IR" smtClean="0"/>
              <a:pPr/>
              <a:t>14/فوريه/23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F47505-105F-4A85-B009-8A0A01D8B5AE}" type="slidenum">
              <a:rPr lang="fa-IR" smtClean="0"/>
              <a:pPr/>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D7BEAE-95C7-40CC-9D2B-06B08CAB73D3}" type="datetime8">
              <a:rPr lang="fa-IR" smtClean="0"/>
              <a:pPr/>
              <a:t>14/فوريه/23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6F47505-105F-4A85-B009-8A0A01D8B5AE}" type="slidenum">
              <a:rPr lang="fa-IR" smtClean="0"/>
              <a:pPr/>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0861DD-9AE8-41FE-9F2F-FC764C2395BC}" type="datetime8">
              <a:rPr lang="fa-IR" smtClean="0"/>
              <a:pPr/>
              <a:t>14/فوريه/23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BF51D-E0E4-4E29-ADCC-4A2D045CF43A}" type="datetime8">
              <a:rPr lang="fa-IR" smtClean="0"/>
              <a:pPr/>
              <a:t>14/فوريه/23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A182A-E968-4A1E-9665-8B0B7EE3454A}" type="datetime8">
              <a:rPr lang="fa-IR" smtClean="0"/>
              <a:pPr/>
              <a:t>14/فوريه/23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F339-FDAE-444D-A9DA-03848F1A3884}" type="datetime8">
              <a:rPr lang="fa-IR" smtClean="0"/>
              <a:pPr/>
              <a:t>14/فوريه/23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F47505-105F-4A85-B009-8A0A01D8B5AE}" type="slidenum">
              <a:rPr lang="fa-IR" smtClean="0"/>
              <a:pPr/>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A161289-B439-4ACD-B230-6FF81FF6BA5A}" type="datetime8">
              <a:rPr lang="fa-IR" smtClean="0"/>
              <a:pPr/>
              <a:t>14/فوريه/23</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6F47505-105F-4A85-B009-8A0A01D8B5A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hdr="0" ftr="0" dt="0"/>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Grp="1"/>
          </p:cNvSpPr>
          <p:nvPr>
            <p:ph type="subTitle" idx="1"/>
          </p:nvPr>
        </p:nvSpPr>
        <p:spPr>
          <a:xfrm>
            <a:off x="467544" y="3526270"/>
            <a:ext cx="8280920" cy="2837309"/>
          </a:xfrm>
        </p:spPr>
        <p:txBody>
          <a:bodyPr rtlCol="0">
            <a:normAutofit fontScale="55000" lnSpcReduction="20000"/>
          </a:bodyPr>
          <a:lstStyle/>
          <a:p>
            <a:pPr marL="107950" algn="ctr" eaLnBrk="1" fontAlgn="auto" hangingPunct="1">
              <a:lnSpc>
                <a:spcPct val="210000"/>
              </a:lnSpc>
              <a:spcAft>
                <a:spcPts val="0"/>
              </a:spcAft>
              <a:buFont typeface="Wingdings 3" pitchFamily="18" charset="2"/>
              <a:buNone/>
              <a:defRPr/>
            </a:pPr>
            <a:r>
              <a:rPr lang="fa-IR" sz="3600" b="1" dirty="0" smtClean="0">
                <a:solidFill>
                  <a:schemeClr val="accent5"/>
                </a:solidFill>
                <a:latin typeface="IranNastaliq" pitchFamily="18" charset="0"/>
                <a:cs typeface="B Titr" pitchFamily="2" charset="-78"/>
              </a:rPr>
              <a:t>استـاد</a:t>
            </a:r>
            <a:r>
              <a:rPr lang="en-US" sz="3600" b="1" dirty="0" smtClean="0">
                <a:solidFill>
                  <a:schemeClr val="accent5"/>
                </a:solidFill>
                <a:latin typeface="IranNastaliq" pitchFamily="18" charset="0"/>
                <a:cs typeface="B Titr" pitchFamily="2" charset="-78"/>
              </a:rPr>
              <a:t> </a:t>
            </a:r>
            <a:r>
              <a:rPr lang="fa-IR" sz="3600" b="1" dirty="0" smtClean="0">
                <a:solidFill>
                  <a:schemeClr val="accent5"/>
                </a:solidFill>
                <a:latin typeface="IranNastaliq" pitchFamily="18" charset="0"/>
                <a:cs typeface="B Titr" pitchFamily="2" charset="-78"/>
              </a:rPr>
              <a:t> محترم: </a:t>
            </a:r>
            <a:r>
              <a:rPr lang="fa-IR" sz="3600" b="1" dirty="0" smtClean="0">
                <a:solidFill>
                  <a:schemeClr val="accent6">
                    <a:lumMod val="50000"/>
                  </a:schemeClr>
                </a:solidFill>
                <a:latin typeface="IranNastaliq" pitchFamily="18" charset="0"/>
                <a:cs typeface="B Titr" pitchFamily="2" charset="-78"/>
              </a:rPr>
              <a:t>جناب آقای دکتـر محمدی</a:t>
            </a:r>
          </a:p>
          <a:p>
            <a:pPr marL="107950" algn="ctr" eaLnBrk="1" fontAlgn="auto" hangingPunct="1">
              <a:lnSpc>
                <a:spcPct val="210000"/>
              </a:lnSpc>
              <a:spcAft>
                <a:spcPts val="0"/>
              </a:spcAft>
              <a:buFont typeface="Wingdings 3" pitchFamily="18" charset="2"/>
              <a:buNone/>
              <a:defRPr/>
            </a:pPr>
            <a:r>
              <a:rPr lang="fa-IR" sz="3600" b="1" dirty="0" smtClean="0">
                <a:solidFill>
                  <a:schemeClr val="accent5"/>
                </a:solidFill>
                <a:latin typeface="IranNastaliq" pitchFamily="18" charset="0"/>
                <a:cs typeface="B Titr" pitchFamily="2" charset="-78"/>
              </a:rPr>
              <a:t>ارائه دهنـده:  </a:t>
            </a:r>
            <a:r>
              <a:rPr lang="fa-IR" sz="3600" b="1" dirty="0" smtClean="0">
                <a:solidFill>
                  <a:schemeClr val="accent6">
                    <a:lumMod val="50000"/>
                  </a:schemeClr>
                </a:solidFill>
                <a:latin typeface="IranNastaliq" pitchFamily="18" charset="0"/>
                <a:cs typeface="B Titr" pitchFamily="2" charset="-78"/>
              </a:rPr>
              <a:t>عبید کریمی</a:t>
            </a:r>
          </a:p>
          <a:p>
            <a:pPr marL="107950" algn="ctr" eaLnBrk="1" fontAlgn="auto" hangingPunct="1">
              <a:lnSpc>
                <a:spcPct val="210000"/>
              </a:lnSpc>
              <a:spcAft>
                <a:spcPts val="0"/>
              </a:spcAft>
              <a:buFont typeface="Wingdings 3" pitchFamily="18" charset="2"/>
              <a:buNone/>
              <a:defRPr/>
            </a:pPr>
            <a:r>
              <a:rPr lang="fa-IR" sz="3600" b="1" dirty="0" smtClean="0">
                <a:solidFill>
                  <a:schemeClr val="accent5"/>
                </a:solidFill>
                <a:latin typeface="IranNastaliq" pitchFamily="18" charset="0"/>
                <a:cs typeface="B Titr" pitchFamily="2" charset="-78"/>
              </a:rPr>
              <a:t>درس : </a:t>
            </a:r>
            <a:r>
              <a:rPr lang="fa-IR" sz="3600" b="1" dirty="0" smtClean="0">
                <a:solidFill>
                  <a:schemeClr val="accent6">
                    <a:lumMod val="50000"/>
                  </a:schemeClr>
                </a:solidFill>
                <a:latin typeface="IranNastaliq" pitchFamily="18" charset="0"/>
                <a:cs typeface="B Titr" pitchFamily="2" charset="-78"/>
              </a:rPr>
              <a:t>حسابداری دولتی پیشرفته </a:t>
            </a:r>
          </a:p>
          <a:p>
            <a:pPr marL="107950" algn="ctr" eaLnBrk="1" fontAlgn="auto" hangingPunct="1">
              <a:lnSpc>
                <a:spcPct val="210000"/>
              </a:lnSpc>
              <a:spcAft>
                <a:spcPts val="0"/>
              </a:spcAft>
              <a:buFont typeface="Wingdings 3" pitchFamily="18" charset="2"/>
              <a:buNone/>
              <a:defRPr/>
            </a:pPr>
            <a:r>
              <a:rPr lang="fa-IR" sz="3600" b="1" dirty="0" smtClean="0">
                <a:solidFill>
                  <a:schemeClr val="accent6">
                    <a:lumMod val="50000"/>
                  </a:schemeClr>
                </a:solidFill>
                <a:latin typeface="IranNastaliq" pitchFamily="18" charset="0"/>
                <a:cs typeface="B Titr" pitchFamily="2" charset="-78"/>
              </a:rPr>
              <a:t>پاییز 92</a:t>
            </a:r>
          </a:p>
          <a:p>
            <a:pPr marL="107950" eaLnBrk="1" fontAlgn="auto" hangingPunct="1">
              <a:spcAft>
                <a:spcPts val="0"/>
              </a:spcAft>
              <a:buFont typeface="Wingdings 2"/>
              <a:buNone/>
              <a:defRPr/>
            </a:pPr>
            <a:r>
              <a:rPr lang="fa-IR" sz="2600" dirty="0" smtClean="0">
                <a:latin typeface="IranNastaliq" pitchFamily="18" charset="0"/>
                <a:ea typeface="+mn-ea"/>
              </a:rPr>
              <a:t>                     </a:t>
            </a:r>
          </a:p>
        </p:txBody>
      </p:sp>
      <p:sp>
        <p:nvSpPr>
          <p:cNvPr id="9219" name="TextBox 1"/>
          <p:cNvSpPr txBox="1">
            <a:spLocks noChangeArrowheads="1"/>
          </p:cNvSpPr>
          <p:nvPr/>
        </p:nvSpPr>
        <p:spPr bwMode="auto">
          <a:xfrm>
            <a:off x="179512" y="2173756"/>
            <a:ext cx="8784976"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fa-IR" sz="2800" b="1" dirty="0" smtClean="0"/>
              <a:t>تطبیق </a:t>
            </a:r>
            <a:r>
              <a:rPr lang="fa-IR" sz="2800" b="1" dirty="0"/>
              <a:t>سیستم حسابداری دولتی کشورهای </a:t>
            </a:r>
            <a:r>
              <a:rPr lang="fa-IR" sz="2800" b="1" dirty="0" smtClean="0"/>
              <a:t>آمریکا، </a:t>
            </a:r>
            <a:r>
              <a:rPr lang="fa-IR" sz="2800" b="1" dirty="0"/>
              <a:t>کانادا، انگلیس، و بین الملل</a:t>
            </a:r>
            <a:endParaRPr lang="en-US" sz="2800" b="1" dirty="0">
              <a:solidFill>
                <a:schemeClr val="accent6">
                  <a:lumMod val="50000"/>
                </a:schemeClr>
              </a:solidFill>
              <a:cs typeface="Mitra" pitchFamily="2" charset="-78"/>
            </a:endParaRPr>
          </a:p>
        </p:txBody>
      </p:sp>
      <p:sp>
        <p:nvSpPr>
          <p:cNvPr id="15365" name="Rectangle 4"/>
          <p:cNvSpPr>
            <a:spLocks noChangeArrowheads="1"/>
          </p:cNvSpPr>
          <p:nvPr/>
        </p:nvSpPr>
        <p:spPr bwMode="auto">
          <a:xfrm>
            <a:off x="179512" y="411132"/>
            <a:ext cx="878497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fa-IR" sz="3600" dirty="0">
                <a:latin typeface="IranNastaliq" pitchFamily="18" charset="0"/>
                <a:cs typeface="B Esfehan" pitchFamily="2" charset="-78"/>
              </a:rPr>
              <a:t>واحد علوم و تحقیقات </a:t>
            </a:r>
            <a:r>
              <a:rPr lang="fa-IR" sz="3600" dirty="0" smtClean="0">
                <a:latin typeface="IranNastaliq" pitchFamily="18" charset="0"/>
                <a:cs typeface="B Esfehan" pitchFamily="2" charset="-78"/>
              </a:rPr>
              <a:t>کردستان</a:t>
            </a:r>
            <a:endParaRPr lang="fa-IR" sz="3600" b="1" dirty="0">
              <a:solidFill>
                <a:srgbClr val="C00000"/>
              </a:solidFill>
              <a:latin typeface="Angsana New" pitchFamily="18" charset="-34"/>
              <a:cs typeface="B Esfehan" pitchFamily="2" charset="-78"/>
            </a:endParaRPr>
          </a:p>
        </p:txBody>
      </p:sp>
      <p:sp>
        <p:nvSpPr>
          <p:cNvPr id="2" name="Slide Number Placeholder 1"/>
          <p:cNvSpPr>
            <a:spLocks noGrp="1"/>
          </p:cNvSpPr>
          <p:nvPr>
            <p:ph type="sldNum" sz="quarter" idx="12"/>
          </p:nvPr>
        </p:nvSpPr>
        <p:spPr/>
        <p:txBody>
          <a:bodyPr/>
          <a:lstStyle/>
          <a:p>
            <a:fld id="{96F47505-105F-4A85-B009-8A0A01D8B5AE}" type="slidenum">
              <a:rPr lang="fa-IR" smtClean="0"/>
              <a:pPr/>
              <a:t>1</a:t>
            </a:fld>
            <a:endParaRPr lang="fa-IR"/>
          </a:p>
        </p:txBody>
      </p:sp>
    </p:spTree>
    <p:extLst>
      <p:ext uri="{BB962C8B-B14F-4D97-AF65-F5344CB8AC3E}">
        <p14:creationId xmlns:p14="http://schemas.microsoft.com/office/powerpoint/2010/main" xmlns="" val="14353457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wheel(1)">
                                      <p:cBhvr>
                                        <p:cTn id="7" dur="500"/>
                                        <p:tgtEl>
                                          <p:spTgt spid="9219"/>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9218">
                                            <p:txEl>
                                              <p:pRg st="0" end="0"/>
                                            </p:txEl>
                                          </p:spTgt>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9218">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218">
                                            <p:txEl>
                                              <p:pRg st="2" end="2"/>
                                            </p:txEl>
                                          </p:spTgt>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9218">
                                            <p:txEl>
                                              <p:pRg st="3" end="3"/>
                                            </p:txEl>
                                          </p:spTgt>
                                        </p:tgtEl>
                                        <p:attrNameLst>
                                          <p:attrName>style.visibility</p:attrName>
                                        </p:attrNameLst>
                                      </p:cBhvr>
                                      <p:to>
                                        <p:strVal val="visible"/>
                                      </p:to>
                                    </p:set>
                                  </p:childTnLst>
                                </p:cTn>
                              </p:par>
                            </p:childTnLst>
                          </p:cTn>
                        </p:par>
                        <p:par>
                          <p:cTn id="20" fill="hold" nodeType="afterGroup">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92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advAuto="0"/>
      <p:bldP spid="921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90397"/>
            <a:ext cx="7992888" cy="5441939"/>
          </a:xfrm>
          <a:prstGeom prst="rect">
            <a:avLst/>
          </a:prstGeom>
          <a:noFill/>
        </p:spPr>
        <p:txBody>
          <a:bodyPr wrap="square">
            <a:spAutoFit/>
          </a:bodyPr>
          <a:lstStyle/>
          <a:p>
            <a:pPr>
              <a:lnSpc>
                <a:spcPct val="150000"/>
              </a:lnSpc>
            </a:pPr>
            <a:r>
              <a:rPr lang="fa-IR" b="1" dirty="0">
                <a:solidFill>
                  <a:schemeClr val="bg2">
                    <a:lumMod val="50000"/>
                  </a:schemeClr>
                </a:solidFill>
              </a:rPr>
              <a:t>کانادا</a:t>
            </a:r>
            <a:endParaRPr lang="en-US" b="1" dirty="0">
              <a:solidFill>
                <a:schemeClr val="bg2">
                  <a:lumMod val="50000"/>
                </a:schemeClr>
              </a:solidFill>
            </a:endParaRPr>
          </a:p>
          <a:p>
            <a:pPr>
              <a:lnSpc>
                <a:spcPct val="150000"/>
              </a:lnSpc>
            </a:pPr>
            <a:r>
              <a:rPr lang="fa-IR" b="1" dirty="0"/>
              <a:t>از مبنای </a:t>
            </a:r>
            <a:r>
              <a:rPr lang="fa-IR" b="1" dirty="0">
                <a:solidFill>
                  <a:srgbClr val="FF0000"/>
                </a:solidFill>
              </a:rPr>
              <a:t>تعهدی کامل </a:t>
            </a:r>
            <a:r>
              <a:rPr lang="fa-IR" b="1" dirty="0"/>
              <a:t>با تأکید بر معیار جریان منابع اقتصادی استفاده می‌کند.</a:t>
            </a:r>
            <a:endParaRPr lang="en-US" b="1" dirty="0"/>
          </a:p>
          <a:p>
            <a:pPr>
              <a:lnSpc>
                <a:spcPct val="150000"/>
              </a:lnSpc>
            </a:pPr>
            <a:r>
              <a:rPr lang="fa-IR" b="1" dirty="0">
                <a:solidFill>
                  <a:schemeClr val="bg2">
                    <a:lumMod val="50000"/>
                  </a:schemeClr>
                </a:solidFill>
              </a:rPr>
              <a:t>انگلیس</a:t>
            </a:r>
            <a:endParaRPr lang="en-US" b="1" dirty="0">
              <a:solidFill>
                <a:schemeClr val="bg2">
                  <a:lumMod val="50000"/>
                </a:schemeClr>
              </a:solidFill>
            </a:endParaRPr>
          </a:p>
          <a:p>
            <a:pPr>
              <a:lnSpc>
                <a:spcPct val="150000"/>
              </a:lnSpc>
            </a:pPr>
            <a:r>
              <a:rPr lang="fa-IR" b="1" dirty="0"/>
              <a:t>از مبنای </a:t>
            </a:r>
            <a:r>
              <a:rPr lang="fa-IR" b="1" dirty="0">
                <a:solidFill>
                  <a:srgbClr val="FF0000"/>
                </a:solidFill>
              </a:rPr>
              <a:t>تعهدی</a:t>
            </a:r>
            <a:r>
              <a:rPr lang="fa-IR" b="1" dirty="0"/>
              <a:t> با تأکید بر معیار جریان منابع اقتصادی استفاده می‌کند.</a:t>
            </a:r>
            <a:endParaRPr lang="en-US" b="1" dirty="0"/>
          </a:p>
          <a:p>
            <a:pPr>
              <a:lnSpc>
                <a:spcPct val="150000"/>
              </a:lnSpc>
            </a:pPr>
            <a:r>
              <a:rPr lang="fa-IR" b="1" dirty="0" smtClean="0">
                <a:solidFill>
                  <a:schemeClr val="bg2">
                    <a:lumMod val="50000"/>
                  </a:schemeClr>
                </a:solidFill>
              </a:rPr>
              <a:t>بین‌الملل</a:t>
            </a:r>
            <a:endParaRPr lang="en-US" b="1" dirty="0">
              <a:solidFill>
                <a:schemeClr val="bg2">
                  <a:lumMod val="50000"/>
                </a:schemeClr>
              </a:solidFill>
            </a:endParaRPr>
          </a:p>
          <a:p>
            <a:pPr>
              <a:lnSpc>
                <a:spcPct val="150000"/>
              </a:lnSpc>
            </a:pPr>
            <a:r>
              <a:rPr lang="fa-IR" b="1" dirty="0"/>
              <a:t>صورتهای مالی بر مبنای </a:t>
            </a:r>
            <a:r>
              <a:rPr lang="fa-IR" b="1" dirty="0">
                <a:solidFill>
                  <a:srgbClr val="FF0000"/>
                </a:solidFill>
              </a:rPr>
              <a:t>تعهدی کامل </a:t>
            </a:r>
            <a:r>
              <a:rPr lang="fa-IR" b="1" dirty="0"/>
              <a:t>و با تأکید بر جریان منابع اقتصادی تهیه می‌شود. مبنای اندازه‌گیری بکار رفته بهای تمام شده تاریخی است که بابت تجدید ارزیابی داراییها تعدیل می‌شود.</a:t>
            </a:r>
            <a:endParaRPr lang="en-US" b="1" dirty="0"/>
          </a:p>
          <a:p>
            <a:pPr>
              <a:lnSpc>
                <a:spcPct val="150000"/>
              </a:lnSpc>
            </a:pPr>
            <a:r>
              <a:rPr lang="fa-IR" b="1" dirty="0"/>
              <a:t>هیئت استانداردهای بین‌المللی حسابداری بخش عمومی به منظور برطرف ساختن نیاز کشورهای </a:t>
            </a:r>
            <a:r>
              <a:rPr lang="fa-IR" b="1" dirty="0">
                <a:solidFill>
                  <a:srgbClr val="FF0000"/>
                </a:solidFill>
              </a:rPr>
              <a:t>در حال توسعه </a:t>
            </a:r>
            <a:r>
              <a:rPr lang="fa-IR" b="1" dirty="0"/>
              <a:t>که حسابداری دولتی آنها کماکان </a:t>
            </a:r>
            <a:r>
              <a:rPr lang="fa-IR" b="1" dirty="0">
                <a:solidFill>
                  <a:srgbClr val="FF0000"/>
                </a:solidFill>
              </a:rPr>
              <a:t>برمبنای نقدی </a:t>
            </a:r>
            <a:r>
              <a:rPr lang="fa-IR" b="1" dirty="0"/>
              <a:t>است، بیانیه‌ای تحت عنوان ”گزارشگری مالی بر مبنای نقدی“ منتشر کرده است.</a:t>
            </a:r>
            <a:endParaRPr lang="en-US" dirty="0">
              <a:solidFill>
                <a:schemeClr val="accent6">
                  <a:lumMod val="50000"/>
                </a:schemeClr>
              </a:solidFill>
              <a:cs typeface="Mitra"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10</a:t>
            </a:fld>
            <a:endParaRPr lang="fa-IR"/>
          </a:p>
        </p:txBody>
      </p:sp>
    </p:spTree>
    <p:extLst>
      <p:ext uri="{BB962C8B-B14F-4D97-AF65-F5344CB8AC3E}">
        <p14:creationId xmlns:p14="http://schemas.microsoft.com/office/powerpoint/2010/main" xmlns="" val="1007088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741368"/>
          </a:xfrm>
          <a:noFill/>
        </p:spPr>
        <p:txBody>
          <a:bodyPr>
            <a:noAutofit/>
          </a:bodyPr>
          <a:lstStyle/>
          <a:p>
            <a:pPr lvl="1" algn="r"/>
            <a:r>
              <a:rPr lang="fa-IR" sz="3200" dirty="0">
                <a:solidFill>
                  <a:srgbClr val="FF0000"/>
                </a:solidFill>
                <a:effectLst/>
              </a:rPr>
              <a:t>حسابهای مستقل</a:t>
            </a:r>
            <a:r>
              <a:rPr lang="en-US" sz="2000" dirty="0">
                <a:solidFill>
                  <a:srgbClr val="FF0000"/>
                </a:solidFill>
                <a:effectLst/>
              </a:rPr>
              <a:t/>
            </a:r>
            <a:br>
              <a:rPr lang="en-US" sz="2000" dirty="0">
                <a:solidFill>
                  <a:srgbClr val="FF0000"/>
                </a:solidFill>
                <a:effectLst/>
              </a:rPr>
            </a:br>
            <a:r>
              <a:rPr lang="fa-IR" sz="2000" dirty="0">
                <a:solidFill>
                  <a:schemeClr val="bg2">
                    <a:lumMod val="50000"/>
                  </a:schemeClr>
                </a:solidFill>
                <a:effectLst/>
              </a:rPr>
              <a:t>آمریکا</a:t>
            </a:r>
            <a:r>
              <a:rPr lang="en-US" sz="2000" dirty="0">
                <a:effectLst/>
              </a:rPr>
              <a:t/>
            </a:r>
            <a:br>
              <a:rPr lang="en-US" sz="2000" dirty="0">
                <a:effectLst/>
              </a:rPr>
            </a:br>
            <a:r>
              <a:rPr lang="fa-IR" sz="2000" dirty="0">
                <a:effectLst/>
              </a:rPr>
              <a:t>حسابهای مستقل در سطح دولتهای محلی و ایالتی</a:t>
            </a:r>
            <a:r>
              <a:rPr lang="en-US" sz="2000" dirty="0">
                <a:effectLst/>
              </a:rPr>
              <a:t/>
            </a:r>
            <a:br>
              <a:rPr lang="en-US" sz="2000" dirty="0">
                <a:effectLst/>
              </a:rPr>
            </a:br>
            <a:r>
              <a:rPr lang="fa-IR" sz="2000" dirty="0">
                <a:effectLst/>
              </a:rPr>
              <a:t>حسابهای مستقل وجوه دولتی شامل دو دسته کلی:</a:t>
            </a:r>
            <a:r>
              <a:rPr lang="en-US" sz="2000" dirty="0">
                <a:effectLst/>
              </a:rPr>
              <a:t/>
            </a:r>
            <a:br>
              <a:rPr lang="en-US" sz="2000" dirty="0">
                <a:effectLst/>
              </a:rPr>
            </a:br>
            <a:r>
              <a:rPr lang="fa-IR" sz="2000" dirty="0">
                <a:solidFill>
                  <a:srgbClr val="FF0000"/>
                </a:solidFill>
                <a:effectLst/>
              </a:rPr>
              <a:t>قابل مصرف (</a:t>
            </a:r>
            <a:r>
              <a:rPr lang="en-US" sz="2000" dirty="0">
                <a:solidFill>
                  <a:srgbClr val="FF0000"/>
                </a:solidFill>
                <a:effectLst/>
              </a:rPr>
              <a:t>Spendable</a:t>
            </a:r>
            <a:r>
              <a:rPr lang="fa-IR" sz="2000" dirty="0">
                <a:solidFill>
                  <a:srgbClr val="FF0000"/>
                </a:solidFill>
                <a:effectLst/>
              </a:rPr>
              <a:t>)</a:t>
            </a:r>
            <a:r>
              <a:rPr lang="fa-IR" sz="2000" dirty="0">
                <a:effectLst/>
              </a:rPr>
              <a:t> که خود شامل 4 نوع وجوه می شود.</a:t>
            </a:r>
            <a:r>
              <a:rPr lang="en-US" sz="2000" dirty="0">
                <a:effectLst/>
              </a:rPr>
              <a:t/>
            </a:r>
            <a:br>
              <a:rPr lang="en-US" sz="2000" dirty="0">
                <a:effectLst/>
              </a:rPr>
            </a:br>
            <a:r>
              <a:rPr lang="fa-IR" sz="2000" dirty="0" smtClean="0">
                <a:effectLst/>
              </a:rPr>
              <a:t>1-وجوه </a:t>
            </a:r>
            <a:r>
              <a:rPr lang="fa-IR" sz="2000" dirty="0">
                <a:effectLst/>
              </a:rPr>
              <a:t>محدود </a:t>
            </a:r>
            <a:r>
              <a:rPr lang="fa-IR" sz="2000" dirty="0" smtClean="0">
                <a:effectLst/>
              </a:rPr>
              <a:t>شده</a:t>
            </a:r>
            <a:r>
              <a:rPr lang="en-US" sz="2000" dirty="0">
                <a:effectLst/>
              </a:rPr>
              <a:t/>
            </a:r>
            <a:br>
              <a:rPr lang="en-US" sz="2000" dirty="0">
                <a:effectLst/>
              </a:rPr>
            </a:br>
            <a:r>
              <a:rPr lang="fa-IR" sz="2000" dirty="0" smtClean="0">
                <a:effectLst/>
              </a:rPr>
              <a:t>2-وجوه </a:t>
            </a:r>
            <a:r>
              <a:rPr lang="fa-IR" sz="2000" dirty="0">
                <a:effectLst/>
              </a:rPr>
              <a:t>تعهد </a:t>
            </a:r>
            <a:r>
              <a:rPr lang="fa-IR" sz="2000" dirty="0" smtClean="0">
                <a:effectLst/>
              </a:rPr>
              <a:t>شده</a:t>
            </a:r>
            <a:r>
              <a:rPr lang="en-US" sz="2000" dirty="0">
                <a:effectLst/>
              </a:rPr>
              <a:t/>
            </a:r>
            <a:br>
              <a:rPr lang="en-US" sz="2000" dirty="0">
                <a:effectLst/>
              </a:rPr>
            </a:br>
            <a:r>
              <a:rPr lang="fa-IR" sz="2000" dirty="0" smtClean="0">
                <a:effectLst/>
              </a:rPr>
              <a:t>3-وجوه </a:t>
            </a:r>
            <a:r>
              <a:rPr lang="fa-IR" sz="2000" dirty="0">
                <a:effectLst/>
              </a:rPr>
              <a:t>تخصیص </a:t>
            </a:r>
            <a:r>
              <a:rPr lang="fa-IR" sz="2000" dirty="0" smtClean="0">
                <a:effectLst/>
              </a:rPr>
              <a:t>یافته</a:t>
            </a:r>
            <a:r>
              <a:rPr lang="en-US" sz="2000" dirty="0">
                <a:effectLst/>
              </a:rPr>
              <a:t/>
            </a:r>
            <a:br>
              <a:rPr lang="en-US" sz="2000" dirty="0">
                <a:effectLst/>
              </a:rPr>
            </a:br>
            <a:r>
              <a:rPr lang="fa-IR" sz="2000" dirty="0" smtClean="0">
                <a:effectLst/>
              </a:rPr>
              <a:t>4-وجوه </a:t>
            </a:r>
            <a:r>
              <a:rPr lang="fa-IR" sz="2000" dirty="0">
                <a:effectLst/>
              </a:rPr>
              <a:t>تخصیص </a:t>
            </a:r>
            <a:r>
              <a:rPr lang="fa-IR" sz="2000" dirty="0" smtClean="0">
                <a:effectLst/>
              </a:rPr>
              <a:t>نیافته</a:t>
            </a:r>
            <a:r>
              <a:rPr lang="en-US" sz="2000" dirty="0">
                <a:effectLst/>
              </a:rPr>
              <a:t/>
            </a:r>
            <a:br>
              <a:rPr lang="en-US" sz="2000" dirty="0">
                <a:effectLst/>
              </a:rPr>
            </a:br>
            <a:r>
              <a:rPr lang="en-US" sz="2000" dirty="0">
                <a:solidFill>
                  <a:srgbClr val="FF0000"/>
                </a:solidFill>
                <a:effectLst/>
              </a:rPr>
              <a:t>/Non spendable</a:t>
            </a:r>
            <a:r>
              <a:rPr lang="fa-IR" sz="2000" dirty="0">
                <a:solidFill>
                  <a:srgbClr val="FF0000"/>
                </a:solidFill>
                <a:effectLst/>
              </a:rPr>
              <a:t> غیرقابل مصرف</a:t>
            </a:r>
            <a:r>
              <a:rPr lang="fa-IR" sz="2000" dirty="0">
                <a:effectLst/>
              </a:rPr>
              <a:t>: </a:t>
            </a:r>
            <a:r>
              <a:rPr lang="en-US" sz="2000" dirty="0">
                <a:effectLst/>
              </a:rPr>
              <a:t/>
            </a:r>
            <a:br>
              <a:rPr lang="en-US" sz="2000" dirty="0">
                <a:effectLst/>
              </a:rPr>
            </a:br>
            <a:r>
              <a:rPr lang="fa-IR" sz="2000" dirty="0">
                <a:effectLst/>
              </a:rPr>
              <a:t>اقلامی که قابل خرج کردن نمی‌باشند (مثل موجودی کالا) یا اقلامی که مجوز مصرف آنها وجود ندارد (مثل وجوه موقوفه</a:t>
            </a:r>
            <a:r>
              <a:rPr lang="fa-IR" sz="2000" dirty="0" smtClean="0">
                <a:effectLst/>
              </a:rPr>
              <a:t>).</a:t>
            </a:r>
            <a:br>
              <a:rPr lang="fa-IR" sz="2000" dirty="0" smtClean="0">
                <a:effectLst/>
              </a:rPr>
            </a:br>
            <a:r>
              <a:rPr lang="fa-IR" sz="2000" dirty="0">
                <a:solidFill>
                  <a:srgbClr val="FF0000"/>
                </a:solidFill>
                <a:effectLst/>
              </a:rPr>
              <a:t>حسابهای مستقل وجوه سرمایه‌ای شامل</a:t>
            </a:r>
            <a:r>
              <a:rPr lang="fa-IR" sz="2000" dirty="0">
                <a:effectLst/>
              </a:rPr>
              <a:t>:</a:t>
            </a:r>
            <a:r>
              <a:rPr lang="en-US" sz="2000" dirty="0">
                <a:effectLst/>
              </a:rPr>
              <a:t/>
            </a:r>
            <a:br>
              <a:rPr lang="en-US" sz="2000" dirty="0">
                <a:effectLst/>
              </a:rPr>
            </a:br>
            <a:r>
              <a:rPr lang="fa-IR" sz="2000" dirty="0" smtClean="0">
                <a:effectLst/>
              </a:rPr>
              <a:t>1-وجوه </a:t>
            </a:r>
            <a:r>
              <a:rPr lang="fa-IR" sz="2000" dirty="0">
                <a:effectLst/>
              </a:rPr>
              <a:t>خدمات و تدارکات </a:t>
            </a:r>
            <a:r>
              <a:rPr lang="fa-IR" sz="2000" dirty="0" smtClean="0">
                <a:effectLst/>
              </a:rPr>
              <a:t>داخلی</a:t>
            </a:r>
            <a:br>
              <a:rPr lang="fa-IR" sz="2000" dirty="0" smtClean="0">
                <a:effectLst/>
              </a:rPr>
            </a:br>
            <a:r>
              <a:rPr lang="fa-IR" sz="2000" dirty="0" smtClean="0">
                <a:effectLst/>
              </a:rPr>
              <a:t>2-حساب </a:t>
            </a:r>
            <a:r>
              <a:rPr lang="fa-IR" sz="2000" dirty="0">
                <a:effectLst/>
              </a:rPr>
              <a:t>مستقل وجوه انتفاعی</a:t>
            </a:r>
            <a:r>
              <a:rPr lang="en-US" sz="2000" dirty="0">
                <a:effectLst/>
              </a:rPr>
              <a:t/>
            </a:r>
            <a:br>
              <a:rPr lang="en-US" sz="2000" dirty="0">
                <a:effectLst/>
              </a:rPr>
            </a:br>
            <a:r>
              <a:rPr lang="fa-IR" sz="2000" dirty="0">
                <a:solidFill>
                  <a:srgbClr val="FF0000"/>
                </a:solidFill>
                <a:effectLst/>
              </a:rPr>
              <a:t>حسابهای مستقل وجوه امانی شامل</a:t>
            </a:r>
            <a:r>
              <a:rPr lang="fa-IR" sz="2000" dirty="0">
                <a:effectLst/>
              </a:rPr>
              <a:t>:</a:t>
            </a:r>
            <a:r>
              <a:rPr lang="en-US" sz="2000" dirty="0">
                <a:effectLst/>
              </a:rPr>
              <a:t/>
            </a:r>
            <a:br>
              <a:rPr lang="en-US" sz="2000" dirty="0">
                <a:effectLst/>
              </a:rPr>
            </a:br>
            <a:r>
              <a:rPr lang="fa-IR" sz="2000" dirty="0">
                <a:effectLst/>
              </a:rPr>
              <a:t>وجوه امانی </a:t>
            </a:r>
            <a:r>
              <a:rPr lang="fa-IR" sz="2000" dirty="0" smtClean="0">
                <a:effectLst/>
              </a:rPr>
              <a:t>بازنشستگی</a:t>
            </a:r>
            <a:br>
              <a:rPr lang="fa-IR" sz="2000" dirty="0" smtClean="0">
                <a:effectLst/>
              </a:rPr>
            </a:br>
            <a:r>
              <a:rPr lang="fa-IR" sz="2000" b="1" dirty="0"/>
              <a:t>وجوه امانی با اهداف خصوصی</a:t>
            </a:r>
            <a:r>
              <a:rPr lang="en-US" sz="2000" b="1" dirty="0"/>
              <a:t/>
            </a:r>
            <a:br>
              <a:rPr lang="en-US" sz="2000" b="1" dirty="0"/>
            </a:br>
            <a:r>
              <a:rPr lang="fa-IR" sz="2000" b="1" dirty="0"/>
              <a:t>وجوه امانی سرمایه‌گذاری</a:t>
            </a:r>
            <a:r>
              <a:rPr lang="en-US" sz="2000" b="1" dirty="0"/>
              <a:t/>
            </a:r>
            <a:br>
              <a:rPr lang="en-US" sz="2000" b="1" dirty="0"/>
            </a:br>
            <a:r>
              <a:rPr lang="fa-IR" sz="2000" b="1" dirty="0"/>
              <a:t>وجوه نمایندگی</a:t>
            </a:r>
            <a:r>
              <a:rPr lang="en-US" sz="2400" dirty="0">
                <a:effectLst/>
              </a:rPr>
              <a:t/>
            </a:r>
            <a:br>
              <a:rPr lang="en-US" sz="2400" dirty="0">
                <a:effectLst/>
              </a:rPr>
            </a:br>
            <a:r>
              <a:rPr lang="en-US" sz="2400" dirty="0" smtClean="0">
                <a:effectLst/>
              </a:rPr>
              <a:t/>
            </a:r>
            <a:br>
              <a:rPr lang="en-US" sz="2400" dirty="0" smtClean="0">
                <a:effectLst/>
              </a:rPr>
            </a:br>
            <a:r>
              <a:rPr lang="en-US" sz="2400" dirty="0">
                <a:effectLst/>
              </a:rPr>
              <a:t/>
            </a:r>
            <a:br>
              <a:rPr lang="en-US" sz="2400" dirty="0">
                <a:effectLst/>
              </a:rPr>
            </a:br>
            <a:endParaRPr lang="fa-IR" sz="2400" dirty="0">
              <a:cs typeface="Mitra"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11</a:t>
            </a:fld>
            <a:endParaRPr lang="fa-IR"/>
          </a:p>
        </p:txBody>
      </p:sp>
    </p:spTree>
    <p:extLst>
      <p:ext uri="{BB962C8B-B14F-4D97-AF65-F5344CB8AC3E}">
        <p14:creationId xmlns:p14="http://schemas.microsoft.com/office/powerpoint/2010/main" xmlns="" val="2634820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24506" y="188640"/>
            <a:ext cx="8204407" cy="52954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809370" rIns="91440" bIns="45720" numCol="1" anchor="ctr" anchorCtr="0" compatLnSpc="1">
            <a:prstTxWarp prst="textNoShape">
              <a:avLst/>
            </a:prstTxWarp>
            <a:spAutoFit/>
          </a:bodyPr>
          <a:lstStyle/>
          <a:p>
            <a:r>
              <a:rPr lang="fa-IR" sz="2400" b="1" dirty="0"/>
              <a:t>حساب های مستقل در سطح دولت مرکزی </a:t>
            </a:r>
            <a:endParaRPr lang="en-US" sz="2400" b="1" dirty="0"/>
          </a:p>
          <a:p>
            <a:r>
              <a:rPr lang="fa-IR" sz="2400" b="1" dirty="0"/>
              <a:t>استانداردهای حسابداری دولت مرکزی ایالات متحده (که توسط </a:t>
            </a:r>
            <a:r>
              <a:rPr lang="en-US" sz="2400" b="1" dirty="0"/>
              <a:t>(FASAB)</a:t>
            </a:r>
            <a:r>
              <a:rPr lang="fa-IR" sz="2400" b="1" dirty="0"/>
              <a:t> منتشر می‌شود بر حسابداری حسابهای مستقل تمرکز </a:t>
            </a:r>
            <a:r>
              <a:rPr lang="fa-IR" sz="2400" b="1" dirty="0" smtClean="0"/>
              <a:t>نمی‌کند.</a:t>
            </a:r>
          </a:p>
          <a:p>
            <a:r>
              <a:rPr lang="fa-IR" sz="2400" b="1" dirty="0"/>
              <a:t>2 گروه کلی حساب مستقل در حسابداری دولت مرکزی یافت می‌شود</a:t>
            </a:r>
            <a:r>
              <a:rPr lang="fa-IR" sz="2400" b="1" dirty="0" smtClean="0"/>
              <a:t>:</a:t>
            </a:r>
          </a:p>
          <a:p>
            <a:r>
              <a:rPr lang="fa-IR" sz="2400" b="1" dirty="0" smtClean="0"/>
              <a:t> </a:t>
            </a:r>
            <a:r>
              <a:rPr lang="fa-IR" sz="2400" b="1" dirty="0"/>
              <a:t>(1) حسابهای مستقل که برای منابع حاصل از مالیات عمومی و قدرت درآمد استفاده می‌شود یا حساب مستقلهایی که به عملیات تجاری دولت </a:t>
            </a:r>
            <a:r>
              <a:rPr lang="fa-IR" sz="2400" b="1" dirty="0" smtClean="0"/>
              <a:t>می‌پردازند</a:t>
            </a:r>
          </a:p>
          <a:p>
            <a:r>
              <a:rPr lang="fa-IR" sz="2400" b="1" dirty="0" smtClean="0"/>
              <a:t> </a:t>
            </a:r>
            <a:r>
              <a:rPr lang="fa-IR" sz="2400" b="1" dirty="0"/>
              <a:t>(2) حسابهای مستقلی که برای منابع نگهداری شده و مدیریت شده توسط دولت به نیابت از دیگران یا به صورت امانی به حساب گرفته </a:t>
            </a:r>
            <a:r>
              <a:rPr lang="fa-IR" sz="2400" b="1" dirty="0" smtClean="0"/>
              <a:t>می‌شوند.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12</a:t>
            </a:fld>
            <a:endParaRPr lang="fa-IR"/>
          </a:p>
        </p:txBody>
      </p:sp>
    </p:spTree>
    <p:extLst>
      <p:ext uri="{BB962C8B-B14F-4D97-AF65-F5344CB8AC3E}">
        <p14:creationId xmlns:p14="http://schemas.microsoft.com/office/powerpoint/2010/main" xmlns="" val="4284726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39552" y="466798"/>
            <a:ext cx="7992888" cy="58785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150000"/>
              </a:lnSpc>
            </a:pPr>
            <a:r>
              <a:rPr lang="fa-IR" sz="2000" b="1" dirty="0" smtClean="0"/>
              <a:t>در هر دو نوع </a:t>
            </a:r>
            <a:r>
              <a:rPr lang="fa-IR" sz="2000" b="1" dirty="0"/>
              <a:t>اصلی 6 گروه حساب مستقل قرار دارد:</a:t>
            </a:r>
            <a:endParaRPr lang="en-US" sz="2000" b="1" dirty="0"/>
          </a:p>
          <a:p>
            <a:pPr>
              <a:lnSpc>
                <a:spcPct val="150000"/>
              </a:lnSpc>
            </a:pPr>
            <a:r>
              <a:rPr lang="fa-IR" sz="2000" b="1" i="1" dirty="0"/>
              <a:t>حسابهای مستقل وجوه عمومی:</a:t>
            </a:r>
            <a:r>
              <a:rPr lang="fa-IR" sz="2000" b="1" dirty="0"/>
              <a:t> منابع حاصل از مالیات بر درآمد و منابعی که محدودیتی بر آنها تحمیل نشده است </a:t>
            </a:r>
            <a:r>
              <a:rPr lang="fa-IR" sz="2000" b="1" dirty="0" smtClean="0"/>
              <a:t>.</a:t>
            </a:r>
          </a:p>
          <a:p>
            <a:pPr>
              <a:lnSpc>
                <a:spcPct val="150000"/>
              </a:lnSpc>
            </a:pPr>
            <a:r>
              <a:rPr lang="fa-IR" sz="2000" b="1" i="1" dirty="0">
                <a:solidFill>
                  <a:srgbClr val="FF0000"/>
                </a:solidFill>
              </a:rPr>
              <a:t>حسابهای مستقل وجوه عمومی</a:t>
            </a:r>
            <a:endParaRPr lang="en-US" sz="2000" b="1" dirty="0">
              <a:solidFill>
                <a:srgbClr val="FF0000"/>
              </a:solidFill>
            </a:endParaRPr>
          </a:p>
          <a:p>
            <a:pPr lvl="0">
              <a:lnSpc>
                <a:spcPct val="150000"/>
              </a:lnSpc>
            </a:pPr>
            <a:r>
              <a:rPr lang="fa-IR" sz="2000" b="1" i="1" dirty="0">
                <a:solidFill>
                  <a:srgbClr val="FF0000"/>
                </a:solidFill>
              </a:rPr>
              <a:t>حساب مستقل وجوه </a:t>
            </a:r>
            <a:r>
              <a:rPr lang="fa-IR" sz="2000" b="1" i="1" dirty="0" smtClean="0">
                <a:solidFill>
                  <a:srgbClr val="FF0000"/>
                </a:solidFill>
              </a:rPr>
              <a:t>اختصاصی</a:t>
            </a:r>
            <a:r>
              <a:rPr lang="fa-IR" sz="2000" b="1" dirty="0" smtClean="0">
                <a:solidFill>
                  <a:srgbClr val="FF0000"/>
                </a:solidFill>
              </a:rPr>
              <a:t>.</a:t>
            </a:r>
            <a:endParaRPr lang="en-US" sz="2000" b="1" dirty="0">
              <a:solidFill>
                <a:srgbClr val="FF0000"/>
              </a:solidFill>
            </a:endParaRPr>
          </a:p>
          <a:p>
            <a:pPr lvl="0">
              <a:lnSpc>
                <a:spcPct val="150000"/>
              </a:lnSpc>
            </a:pPr>
            <a:r>
              <a:rPr lang="fa-IR" sz="2000" b="1" i="1" dirty="0">
                <a:solidFill>
                  <a:srgbClr val="FF0000"/>
                </a:solidFill>
              </a:rPr>
              <a:t>حساب مستقل وجوه انتفاعی:</a:t>
            </a:r>
            <a:r>
              <a:rPr lang="fa-IR" sz="2000" b="1" dirty="0">
                <a:solidFill>
                  <a:srgbClr val="FF0000"/>
                </a:solidFill>
              </a:rPr>
              <a:t> </a:t>
            </a:r>
            <a:endParaRPr lang="fa-IR" sz="2000" b="1" dirty="0" smtClean="0">
              <a:solidFill>
                <a:srgbClr val="FF0000"/>
              </a:solidFill>
            </a:endParaRPr>
          </a:p>
          <a:p>
            <a:pPr lvl="0">
              <a:lnSpc>
                <a:spcPct val="150000"/>
              </a:lnSpc>
            </a:pPr>
            <a:r>
              <a:rPr lang="fa-IR" sz="2000" b="1" dirty="0" smtClean="0">
                <a:solidFill>
                  <a:srgbClr val="FF0000"/>
                </a:solidFill>
              </a:rPr>
              <a:t>مدیریت </a:t>
            </a:r>
            <a:r>
              <a:rPr lang="fa-IR" sz="2000" b="1" dirty="0">
                <a:solidFill>
                  <a:srgbClr val="FF0000"/>
                </a:solidFill>
              </a:rPr>
              <a:t>(شامل حساب مستقل وجوه): </a:t>
            </a:r>
            <a:r>
              <a:rPr lang="fa-IR" sz="2000" b="1" dirty="0"/>
              <a:t>این حسابهای مستقل وجوه حاصل از 2 یا چند اعتبارات پیش‌بینی شده در بودجه را به منظور انجام یک هدف یا پروژه مشترک ادغام می‌کند اما دربردارنده چرخه عملیاتی نیست.</a:t>
            </a:r>
            <a:endParaRPr lang="en-US" sz="2000" b="1" dirty="0"/>
          </a:p>
          <a:p>
            <a:pPr lvl="0">
              <a:lnSpc>
                <a:spcPct val="150000"/>
              </a:lnSpc>
            </a:pPr>
            <a:r>
              <a:rPr lang="fa-IR" sz="2000" b="1" dirty="0">
                <a:solidFill>
                  <a:srgbClr val="FF0000"/>
                </a:solidFill>
              </a:rPr>
              <a:t>حساب مستقل وجوه </a:t>
            </a:r>
            <a:r>
              <a:rPr lang="fa-IR" sz="2000" b="1" dirty="0" smtClean="0">
                <a:solidFill>
                  <a:srgbClr val="FF0000"/>
                </a:solidFill>
              </a:rPr>
              <a:t>امانی .</a:t>
            </a:r>
          </a:p>
          <a:p>
            <a:pPr lvl="0">
              <a:lnSpc>
                <a:spcPct val="150000"/>
              </a:lnSpc>
            </a:pPr>
            <a:r>
              <a:rPr lang="fa-IR" sz="2000" b="1" dirty="0" smtClean="0">
                <a:solidFill>
                  <a:srgbClr val="FF0000"/>
                </a:solidFill>
              </a:rPr>
              <a:t>حساب </a:t>
            </a:r>
            <a:r>
              <a:rPr lang="fa-IR" sz="2000" b="1" dirty="0">
                <a:solidFill>
                  <a:srgbClr val="FF0000"/>
                </a:solidFill>
              </a:rPr>
              <a:t>مستقل وجوه </a:t>
            </a:r>
            <a:r>
              <a:rPr lang="fa-IR" sz="2000" b="1" dirty="0" smtClean="0">
                <a:solidFill>
                  <a:srgbClr val="FF0000"/>
                </a:solidFill>
              </a:rPr>
              <a:t>سپرده</a:t>
            </a:r>
            <a:r>
              <a:rPr lang="fa-IR" sz="2000" b="1" dirty="0" smtClean="0"/>
              <a:t>.</a:t>
            </a:r>
            <a:endParaRPr lang="en-US" sz="2000" b="1" dirty="0"/>
          </a:p>
          <a:p>
            <a:pPr marL="0" marR="0" lvl="0" indent="0" algn="ctr" defTabSz="914400" rtl="1" eaLnBrk="0" fontAlgn="base" latinLnBrk="0" hangingPunct="0">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96F47505-105F-4A85-B009-8A0A01D8B5AE}" type="slidenum">
              <a:rPr lang="fa-IR" smtClean="0"/>
              <a:pPr/>
              <a:t>13</a:t>
            </a:fld>
            <a:endParaRPr lang="fa-IR"/>
          </a:p>
        </p:txBody>
      </p:sp>
    </p:spTree>
    <p:extLst>
      <p:ext uri="{BB962C8B-B14F-4D97-AF65-F5344CB8AC3E}">
        <p14:creationId xmlns:p14="http://schemas.microsoft.com/office/powerpoint/2010/main" xmlns="" val="725579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6178698"/>
          </a:xfrm>
          <a:noFill/>
        </p:spPr>
        <p:txBody>
          <a:bodyPr>
            <a:noAutofit/>
          </a:bodyPr>
          <a:lstStyle/>
          <a:p>
            <a:pPr marL="0" indent="0">
              <a:lnSpc>
                <a:spcPct val="200000"/>
              </a:lnSpc>
              <a:buNone/>
            </a:pPr>
            <a:r>
              <a:rPr lang="fa-IR" sz="2000" dirty="0">
                <a:solidFill>
                  <a:srgbClr val="FF0000"/>
                </a:solidFill>
                <a:effectLst/>
              </a:rPr>
              <a:t>کانادا</a:t>
            </a:r>
            <a:r>
              <a:rPr lang="en-US" sz="2000" dirty="0">
                <a:effectLst/>
              </a:rPr>
              <a:t/>
            </a:r>
            <a:br>
              <a:rPr lang="en-US" sz="2000" dirty="0">
                <a:effectLst/>
              </a:rPr>
            </a:br>
            <a:r>
              <a:rPr lang="fa-IR" sz="2000" dirty="0">
                <a:effectLst/>
              </a:rPr>
              <a:t>در مورد واحدهای غیرانتفاعی حساب مستقل تعریف می‌شود اما در مورد واحدهای عمومی (دولتی) حساب مستقل تعریف نمی‌شود</a:t>
            </a:r>
            <a:r>
              <a:rPr lang="fa-IR" sz="2000" dirty="0" smtClean="0">
                <a:effectLst/>
              </a:rPr>
              <a:t>.</a:t>
            </a:r>
            <a:br>
              <a:rPr lang="fa-IR" sz="2000" dirty="0" smtClean="0">
                <a:effectLst/>
              </a:rPr>
            </a:br>
            <a:r>
              <a:rPr lang="fa-IR" sz="2000" dirty="0" smtClean="0">
                <a:solidFill>
                  <a:srgbClr val="FF0000"/>
                </a:solidFill>
                <a:effectLst/>
              </a:rPr>
              <a:t>انگلیس</a:t>
            </a:r>
            <a:r>
              <a:rPr lang="en-US" sz="2000" dirty="0">
                <a:effectLst/>
              </a:rPr>
              <a:t/>
            </a:r>
            <a:br>
              <a:rPr lang="en-US" sz="2000" dirty="0">
                <a:effectLst/>
              </a:rPr>
            </a:br>
            <a:r>
              <a:rPr lang="fa-IR" sz="2000" dirty="0">
                <a:effectLst/>
              </a:rPr>
              <a:t>در سیستم حسابداری دولتی تنها یک حساب مستقل تجاری وجود دارد و حسابهای مستقلی برای وجوه و منابع دولتی یا امانی وجود ندارد</a:t>
            </a:r>
            <a:r>
              <a:rPr lang="fa-IR" sz="2000" dirty="0" smtClean="0">
                <a:effectLst/>
              </a:rPr>
              <a:t>.</a:t>
            </a:r>
            <a:br>
              <a:rPr lang="fa-IR" sz="2000" dirty="0" smtClean="0">
                <a:effectLst/>
              </a:rPr>
            </a:br>
            <a:r>
              <a:rPr lang="fa-IR" sz="2000" dirty="0" smtClean="0">
                <a:solidFill>
                  <a:srgbClr val="FF0000"/>
                </a:solidFill>
                <a:effectLst/>
              </a:rPr>
              <a:t>بین‌الملل</a:t>
            </a:r>
            <a:r>
              <a:rPr lang="en-US" sz="2000" dirty="0">
                <a:solidFill>
                  <a:srgbClr val="FF0000"/>
                </a:solidFill>
                <a:effectLst/>
              </a:rPr>
              <a:t/>
            </a:r>
            <a:br>
              <a:rPr lang="en-US" sz="2000" dirty="0">
                <a:solidFill>
                  <a:srgbClr val="FF0000"/>
                </a:solidFill>
                <a:effectLst/>
              </a:rPr>
            </a:br>
            <a:r>
              <a:rPr lang="fa-IR" sz="2000" dirty="0">
                <a:effectLst/>
              </a:rPr>
              <a:t>حساب مستقل ندارد</a:t>
            </a:r>
            <a:r>
              <a:rPr lang="en-US" sz="2000" dirty="0">
                <a:effectLst/>
              </a:rPr>
              <a:t/>
            </a:r>
            <a:br>
              <a:rPr lang="en-US" sz="2000" dirty="0">
                <a:effectLst/>
              </a:rPr>
            </a:br>
            <a:r>
              <a:rPr lang="en-US" sz="2000" b="1" dirty="0">
                <a:cs typeface="B Koodak" pitchFamily="2" charset="-78"/>
              </a:rPr>
              <a:t/>
            </a:r>
            <a:br>
              <a:rPr lang="en-US" sz="2000" b="1" dirty="0">
                <a:cs typeface="B Koodak" pitchFamily="2" charset="-78"/>
              </a:rPr>
            </a:br>
            <a:endParaRPr lang="fa-IR" sz="2000" dirty="0">
              <a:cs typeface="B Koodak"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14</a:t>
            </a:fld>
            <a:endParaRPr lang="fa-IR"/>
          </a:p>
        </p:txBody>
      </p:sp>
    </p:spTree>
    <p:extLst>
      <p:ext uri="{BB962C8B-B14F-4D97-AF65-F5344CB8AC3E}">
        <p14:creationId xmlns:p14="http://schemas.microsoft.com/office/powerpoint/2010/main" xmlns="" val="2178119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noFill/>
        </p:spPr>
        <p:txBody>
          <a:bodyPr anchor="ctr">
            <a:normAutofit/>
          </a:bodyPr>
          <a:lstStyle/>
          <a:p>
            <a:r>
              <a:rPr lang="fa-IR" sz="2000" dirty="0">
                <a:effectLst/>
              </a:rPr>
              <a:t>صورتهای مالی اساسی و سایر گزارشها</a:t>
            </a:r>
            <a:r>
              <a:rPr lang="en-US" sz="2000" dirty="0">
                <a:effectLst/>
              </a:rPr>
              <a:t/>
            </a:r>
            <a:br>
              <a:rPr lang="en-US" sz="2000" dirty="0">
                <a:effectLst/>
              </a:rPr>
            </a:br>
            <a:r>
              <a:rPr lang="fa-IR" sz="2000" dirty="0" smtClean="0">
                <a:solidFill>
                  <a:srgbClr val="FF0000"/>
                </a:solidFill>
                <a:effectLst/>
              </a:rPr>
              <a:t>آمریکا</a:t>
            </a:r>
            <a:r>
              <a:rPr lang="fa-IR" sz="2000" dirty="0" smtClean="0">
                <a:effectLst/>
              </a:rPr>
              <a:t/>
            </a:r>
            <a:br>
              <a:rPr lang="fa-IR" sz="2000" dirty="0" smtClean="0">
                <a:effectLst/>
              </a:rPr>
            </a:br>
            <a:r>
              <a:rPr lang="fa-IR" sz="2000" i="1" dirty="0">
                <a:solidFill>
                  <a:schemeClr val="accent3">
                    <a:lumMod val="50000"/>
                  </a:schemeClr>
                </a:solidFill>
                <a:effectLst/>
              </a:rPr>
              <a:t>: گزارشگری مالی دولتهای ایالتی و محلی </a:t>
            </a:r>
            <a:r>
              <a:rPr lang="fa-IR" sz="2000" i="1" dirty="0" smtClean="0">
                <a:solidFill>
                  <a:schemeClr val="accent3">
                    <a:lumMod val="50000"/>
                  </a:schemeClr>
                </a:solidFill>
                <a:effectLst/>
              </a:rPr>
              <a:t>آمریکا</a:t>
            </a:r>
            <a:br>
              <a:rPr lang="fa-IR" sz="2000" i="1" dirty="0" smtClean="0">
                <a:solidFill>
                  <a:schemeClr val="accent3">
                    <a:lumMod val="50000"/>
                  </a:schemeClr>
                </a:solidFill>
                <a:effectLst/>
              </a:rPr>
            </a:br>
            <a:r>
              <a:rPr lang="fa-IR" sz="2000" dirty="0">
                <a:solidFill>
                  <a:srgbClr val="FF0000"/>
                </a:solidFill>
                <a:effectLst/>
              </a:rPr>
              <a:t>تجزیه و تحلیل </a:t>
            </a:r>
            <a:r>
              <a:rPr lang="fa-IR" sz="2000" dirty="0" smtClean="0">
                <a:solidFill>
                  <a:srgbClr val="FF0000"/>
                </a:solidFill>
                <a:effectLst/>
              </a:rPr>
              <a:t>مدیریت:</a:t>
            </a:r>
            <a:r>
              <a:rPr lang="fa-IR" sz="2000" dirty="0">
                <a:solidFill>
                  <a:schemeClr val="tx1"/>
                </a:solidFill>
                <a:effectLst/>
              </a:rPr>
              <a:t>در </a:t>
            </a:r>
            <a:r>
              <a:rPr lang="fa-IR" sz="2000" dirty="0">
                <a:effectLst/>
              </a:rPr>
              <a:t>این صورت باید صورتهای مالی اساسی معرفی شده و نتایج بررسی تحلیلی از فعالیتهای مالی دولت </a:t>
            </a:r>
            <a:r>
              <a:rPr lang="fa-IR" sz="2000" dirty="0" smtClean="0">
                <a:effectLst/>
              </a:rPr>
              <a:t>،اطلاعات </a:t>
            </a:r>
            <a:r>
              <a:rPr lang="fa-IR" sz="2000" dirty="0">
                <a:effectLst/>
              </a:rPr>
              <a:t>مقایسه‌ای صورتهای مالی جامع سال جاری با سال قبل </a:t>
            </a:r>
            <a:r>
              <a:rPr lang="fa-IR" sz="2000" dirty="0" smtClean="0">
                <a:effectLst/>
              </a:rPr>
              <a:t>،</a:t>
            </a:r>
            <a:r>
              <a:rPr lang="fa-IR" sz="2000" dirty="0">
                <a:effectLst/>
              </a:rPr>
              <a:t> تحلیلی از تغییرات قابل ملاحظه‌ای که در حسابهای مستقل رخ داده و انحرافات بودجه‌ای عمده </a:t>
            </a:r>
            <a:r>
              <a:rPr lang="fa-IR" sz="2000" dirty="0" smtClean="0">
                <a:effectLst/>
              </a:rPr>
              <a:t>و</a:t>
            </a:r>
            <a:r>
              <a:rPr lang="fa-IR" sz="2000" dirty="0">
                <a:effectLst/>
              </a:rPr>
              <a:t>در مورد داراییهای سرمایه‌ای و بدهیهای بلند مدت </a:t>
            </a:r>
            <a:r>
              <a:rPr lang="fa-IR" sz="2000" dirty="0" smtClean="0">
                <a:effectLst/>
              </a:rPr>
              <a:t>و </a:t>
            </a:r>
            <a:r>
              <a:rPr lang="fa-IR" sz="2000" dirty="0">
                <a:effectLst/>
              </a:rPr>
              <a:t>توصیفی از فعالیتهای انجام شده در طی سال ارائه گردد</a:t>
            </a:r>
            <a:r>
              <a:rPr lang="fa-IR" sz="2000" dirty="0" smtClean="0">
                <a:effectLst/>
              </a:rPr>
              <a:t>.</a:t>
            </a:r>
            <a:br>
              <a:rPr lang="fa-IR" sz="2000" dirty="0" smtClean="0">
                <a:effectLst/>
              </a:rPr>
            </a:br>
            <a:r>
              <a:rPr lang="fa-IR" sz="2000" dirty="0">
                <a:solidFill>
                  <a:srgbClr val="FF0000"/>
                </a:solidFill>
                <a:effectLst/>
              </a:rPr>
              <a:t>صورتهای مالی </a:t>
            </a:r>
            <a:r>
              <a:rPr lang="fa-IR" sz="2000" dirty="0" smtClean="0">
                <a:solidFill>
                  <a:srgbClr val="FF0000"/>
                </a:solidFill>
                <a:effectLst/>
              </a:rPr>
              <a:t>اساسی:</a:t>
            </a:r>
            <a:br>
              <a:rPr lang="fa-IR" sz="2000" dirty="0" smtClean="0">
                <a:solidFill>
                  <a:srgbClr val="FF0000"/>
                </a:solidFill>
                <a:effectLst/>
              </a:rPr>
            </a:br>
            <a:r>
              <a:rPr lang="fa-IR" sz="2000" dirty="0">
                <a:effectLst/>
              </a:rPr>
              <a:t>صورتهای مالی حسابهای </a:t>
            </a:r>
            <a:r>
              <a:rPr lang="fa-IR" sz="2000" dirty="0" smtClean="0">
                <a:effectLst/>
              </a:rPr>
              <a:t>مستقل</a:t>
            </a:r>
            <a:br>
              <a:rPr lang="fa-IR" sz="2000" dirty="0" smtClean="0">
                <a:effectLst/>
              </a:rPr>
            </a:br>
            <a:r>
              <a:rPr lang="fa-IR" sz="2000" dirty="0" smtClean="0">
                <a:effectLst/>
              </a:rPr>
              <a:t/>
            </a:r>
            <a:br>
              <a:rPr lang="fa-IR" sz="2000" dirty="0" smtClean="0">
                <a:effectLst/>
              </a:rPr>
            </a:br>
            <a:r>
              <a:rPr lang="fa-IR" sz="2000" dirty="0" smtClean="0">
                <a:effectLst/>
              </a:rPr>
              <a:t>صورتهای </a:t>
            </a:r>
            <a:r>
              <a:rPr lang="fa-IR" sz="2000" dirty="0">
                <a:effectLst/>
              </a:rPr>
              <a:t>مالی </a:t>
            </a:r>
            <a:r>
              <a:rPr lang="fa-IR" sz="2000" dirty="0" smtClean="0">
                <a:effectLst/>
              </a:rPr>
              <a:t>جامع</a:t>
            </a:r>
            <a:br>
              <a:rPr lang="fa-IR" sz="2000" dirty="0" smtClean="0">
                <a:effectLst/>
              </a:rPr>
            </a:br>
            <a:r>
              <a:rPr lang="fa-IR" sz="2000" dirty="0">
                <a:effectLst/>
              </a:rPr>
              <a:t/>
            </a:r>
            <a:br>
              <a:rPr lang="fa-IR" sz="2000" dirty="0">
                <a:effectLst/>
              </a:rPr>
            </a:br>
            <a:r>
              <a:rPr lang="fa-IR" sz="2000" dirty="0">
                <a:effectLst/>
              </a:rPr>
              <a:t>یادداشتهای همراه صورتهای مالی</a:t>
            </a:r>
            <a:endParaRPr lang="fa-IR" sz="2000" dirty="0">
              <a:solidFill>
                <a:srgbClr val="FF0000"/>
              </a:solidFill>
              <a:cs typeface="B Mitra"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15</a:t>
            </a:fld>
            <a:endParaRPr lang="fa-IR"/>
          </a:p>
        </p:txBody>
      </p:sp>
    </p:spTree>
    <p:extLst>
      <p:ext uri="{BB962C8B-B14F-4D97-AF65-F5344CB8AC3E}">
        <p14:creationId xmlns:p14="http://schemas.microsoft.com/office/powerpoint/2010/main" xmlns="" val="769274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16</a:t>
            </a:fld>
            <a:endParaRPr lang="fa-IR"/>
          </a:p>
        </p:txBody>
      </p:sp>
      <p:sp>
        <p:nvSpPr>
          <p:cNvPr id="3" name="Rectangle 2"/>
          <p:cNvSpPr/>
          <p:nvPr/>
        </p:nvSpPr>
        <p:spPr>
          <a:xfrm>
            <a:off x="295357" y="404664"/>
            <a:ext cx="8280920" cy="4462760"/>
          </a:xfrm>
          <a:prstGeom prst="rect">
            <a:avLst/>
          </a:prstGeom>
        </p:spPr>
        <p:txBody>
          <a:bodyPr wrap="square">
            <a:spAutoFit/>
          </a:bodyPr>
          <a:lstStyle/>
          <a:p>
            <a:pPr lvl="1" algn="justLow"/>
            <a:r>
              <a:rPr lang="fa-IR" b="1" dirty="0">
                <a:solidFill>
                  <a:schemeClr val="accent3">
                    <a:lumMod val="50000"/>
                  </a:schemeClr>
                </a:solidFill>
              </a:rPr>
              <a:t>حسابهای مستقل وجوه دولتی که عبارتند از</a:t>
            </a:r>
            <a:r>
              <a:rPr lang="fa-IR" b="1" dirty="0"/>
              <a:t>:</a:t>
            </a:r>
            <a:endParaRPr lang="en-US" sz="1400" b="1" dirty="0"/>
          </a:p>
          <a:p>
            <a:pPr lvl="0" algn="justLow"/>
            <a:r>
              <a:rPr lang="fa-IR" b="1" dirty="0" smtClean="0"/>
              <a:t>ترازنامه </a:t>
            </a:r>
          </a:p>
          <a:p>
            <a:pPr lvl="0" algn="justLow"/>
            <a:r>
              <a:rPr lang="fa-IR" b="1" dirty="0" smtClean="0"/>
              <a:t>صورت </a:t>
            </a:r>
            <a:r>
              <a:rPr lang="fa-IR" b="1" dirty="0"/>
              <a:t>درآمد، هزینه، و تغییرات در حساب مازاد تخصیص </a:t>
            </a:r>
            <a:r>
              <a:rPr lang="fa-IR" b="1" dirty="0" smtClean="0"/>
              <a:t>نیافته</a:t>
            </a:r>
          </a:p>
          <a:p>
            <a:pPr lvl="0" algn="justLow"/>
            <a:endParaRPr lang="fa-IR" b="1" dirty="0" smtClean="0"/>
          </a:p>
          <a:p>
            <a:pPr lvl="0" algn="justLow"/>
            <a:endParaRPr lang="fa-IR" b="1" dirty="0" smtClean="0"/>
          </a:p>
          <a:p>
            <a:pPr lvl="1" algn="justLow"/>
            <a:r>
              <a:rPr lang="fa-IR" b="1" dirty="0" smtClean="0">
                <a:solidFill>
                  <a:schemeClr val="accent3">
                    <a:lumMod val="50000"/>
                  </a:schemeClr>
                </a:solidFill>
              </a:rPr>
              <a:t>حسابهای </a:t>
            </a:r>
            <a:r>
              <a:rPr lang="fa-IR" b="1" dirty="0">
                <a:solidFill>
                  <a:schemeClr val="accent3">
                    <a:lumMod val="50000"/>
                  </a:schemeClr>
                </a:solidFill>
              </a:rPr>
              <a:t>مستقل وجوه سرمایه‌ای که عبارتند از:</a:t>
            </a:r>
            <a:endParaRPr lang="en-US" sz="1400" b="1" dirty="0">
              <a:solidFill>
                <a:schemeClr val="accent3">
                  <a:lumMod val="50000"/>
                </a:schemeClr>
              </a:solidFill>
            </a:endParaRPr>
          </a:p>
          <a:p>
            <a:pPr lvl="0" algn="justLow"/>
            <a:r>
              <a:rPr lang="fa-IR" b="1" dirty="0"/>
              <a:t>صورت خالص داراییها (ترازنامه</a:t>
            </a:r>
            <a:r>
              <a:rPr lang="fa-IR" b="1" dirty="0" smtClean="0"/>
              <a:t>)</a:t>
            </a:r>
          </a:p>
          <a:p>
            <a:pPr lvl="0" algn="justLow"/>
            <a:endParaRPr lang="en-US" sz="1400" b="1" dirty="0"/>
          </a:p>
          <a:p>
            <a:pPr lvl="0" algn="justLow"/>
            <a:r>
              <a:rPr lang="fa-IR" b="1" dirty="0"/>
              <a:t>صورت درآمدها، هزینه‌ها، و تغییرات در خالص داراییهای حساب مستقل (حقوق مالکانه)</a:t>
            </a:r>
            <a:endParaRPr lang="en-US" sz="1400" b="1" dirty="0"/>
          </a:p>
          <a:p>
            <a:pPr lvl="0" algn="justLow"/>
            <a:r>
              <a:rPr lang="fa-IR" b="1" dirty="0"/>
              <a:t>صورت جریان وجوه نقد</a:t>
            </a:r>
            <a:endParaRPr lang="en-US" sz="1400" b="1" dirty="0"/>
          </a:p>
          <a:p>
            <a:pPr lvl="1" algn="justLow"/>
            <a:endParaRPr lang="fa-IR" b="1" dirty="0" smtClean="0"/>
          </a:p>
          <a:p>
            <a:pPr lvl="1" algn="justLow"/>
            <a:r>
              <a:rPr lang="fa-IR" b="1" dirty="0" smtClean="0"/>
              <a:t>حسابهای </a:t>
            </a:r>
            <a:r>
              <a:rPr lang="fa-IR" b="1" dirty="0"/>
              <a:t>مستقل وجوه امانی</a:t>
            </a:r>
            <a:endParaRPr lang="en-US" sz="1400" b="1" dirty="0"/>
          </a:p>
          <a:p>
            <a:pPr lvl="0" algn="justLow"/>
            <a:r>
              <a:rPr lang="fa-IR" b="1" dirty="0"/>
              <a:t>صورت خالص داراییهای امانی</a:t>
            </a:r>
            <a:endParaRPr lang="en-US" sz="1400" b="1" dirty="0"/>
          </a:p>
          <a:p>
            <a:pPr algn="justLow"/>
            <a:r>
              <a:rPr lang="fa-IR" b="1" dirty="0"/>
              <a:t>صورت تغییرات در خالص داراییهای </a:t>
            </a:r>
            <a:r>
              <a:rPr lang="fa-IR" b="1" dirty="0" smtClean="0"/>
              <a:t>امانی</a:t>
            </a:r>
          </a:p>
          <a:p>
            <a:pPr algn="justLow"/>
            <a:endParaRPr lang="fa-IR" b="1" dirty="0"/>
          </a:p>
        </p:txBody>
      </p:sp>
    </p:spTree>
    <p:extLst>
      <p:ext uri="{BB962C8B-B14F-4D97-AF65-F5344CB8AC3E}">
        <p14:creationId xmlns:p14="http://schemas.microsoft.com/office/powerpoint/2010/main" xmlns="" val="1931855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17</a:t>
            </a:fld>
            <a:endParaRPr lang="fa-IR"/>
          </a:p>
        </p:txBody>
      </p:sp>
      <p:sp>
        <p:nvSpPr>
          <p:cNvPr id="3" name="Rectangle 2"/>
          <p:cNvSpPr/>
          <p:nvPr/>
        </p:nvSpPr>
        <p:spPr>
          <a:xfrm>
            <a:off x="395536" y="404664"/>
            <a:ext cx="8352928" cy="4524315"/>
          </a:xfrm>
          <a:prstGeom prst="rect">
            <a:avLst/>
          </a:prstGeom>
        </p:spPr>
        <p:txBody>
          <a:bodyPr wrap="square">
            <a:spAutoFit/>
          </a:bodyPr>
          <a:lstStyle/>
          <a:p>
            <a:pPr algn="justLow"/>
            <a:r>
              <a:rPr lang="fa-IR" b="1" dirty="0">
                <a:solidFill>
                  <a:schemeClr val="accent3">
                    <a:lumMod val="50000"/>
                  </a:schemeClr>
                </a:solidFill>
              </a:rPr>
              <a:t>صورتهای مالی جامع</a:t>
            </a:r>
            <a:r>
              <a:rPr lang="fa-IR" b="1" dirty="0" smtClean="0">
                <a:solidFill>
                  <a:schemeClr val="accent3">
                    <a:lumMod val="50000"/>
                  </a:schemeClr>
                </a:solidFill>
              </a:rPr>
              <a:t>:</a:t>
            </a:r>
          </a:p>
          <a:p>
            <a:pPr algn="justLow"/>
            <a:endParaRPr lang="fa-IR" b="1" dirty="0">
              <a:solidFill>
                <a:schemeClr val="accent3">
                  <a:lumMod val="50000"/>
                </a:schemeClr>
              </a:solidFill>
            </a:endParaRPr>
          </a:p>
          <a:p>
            <a:pPr algn="justLow"/>
            <a:r>
              <a:rPr lang="fa-IR" b="1" dirty="0"/>
              <a:t>این صورتها برمبنای </a:t>
            </a:r>
            <a:r>
              <a:rPr lang="fa-IR" b="1" dirty="0" smtClean="0"/>
              <a:t>حسابداری </a:t>
            </a:r>
            <a:r>
              <a:rPr lang="fa-IR" b="1" dirty="0"/>
              <a:t>تعهدی و معیار اندازه‌گیری جریانهای منابع اقتصادی اطلاعات مربوط به فعالیتهای دولتی و فعالیتهای انتفاعی تهیه </a:t>
            </a:r>
            <a:r>
              <a:rPr lang="fa-IR" b="1" dirty="0" smtClean="0"/>
              <a:t>می‌شود.</a:t>
            </a:r>
            <a:r>
              <a:rPr lang="fa-IR" b="1" dirty="0"/>
              <a:t> این صورتهای مالی به شرح زیرند:</a:t>
            </a:r>
            <a:endParaRPr lang="en-US" b="1" dirty="0"/>
          </a:p>
          <a:p>
            <a:pPr algn="justLow"/>
            <a:endParaRPr lang="fa-IR" b="1" dirty="0" smtClean="0"/>
          </a:p>
          <a:p>
            <a:pPr algn="justLow"/>
            <a:r>
              <a:rPr lang="fa-IR" b="1" dirty="0"/>
              <a:t>صورت خالص داراییهای </a:t>
            </a:r>
            <a:r>
              <a:rPr lang="fa-IR" b="1" dirty="0" smtClean="0"/>
              <a:t>دولت</a:t>
            </a:r>
          </a:p>
          <a:p>
            <a:pPr algn="justLow"/>
            <a:r>
              <a:rPr lang="fa-IR" b="1" dirty="0"/>
              <a:t>صورتحساب فعالیتهای </a:t>
            </a:r>
            <a:r>
              <a:rPr lang="fa-IR" b="1" dirty="0" smtClean="0"/>
              <a:t>دولت</a:t>
            </a:r>
          </a:p>
          <a:p>
            <a:pPr algn="justLow"/>
            <a:endParaRPr lang="fa-IR" b="1" dirty="0" smtClean="0"/>
          </a:p>
          <a:p>
            <a:pPr algn="justLow"/>
            <a:endParaRPr lang="fa-IR" b="1" dirty="0" smtClean="0"/>
          </a:p>
          <a:p>
            <a:pPr algn="justLow"/>
            <a:r>
              <a:rPr lang="fa-IR" b="1" dirty="0">
                <a:solidFill>
                  <a:schemeClr val="accent3">
                    <a:lumMod val="50000"/>
                  </a:schemeClr>
                </a:solidFill>
              </a:rPr>
              <a:t>یادداشتهای همراه صورتهای </a:t>
            </a:r>
            <a:r>
              <a:rPr lang="fa-IR" b="1" dirty="0" smtClean="0">
                <a:solidFill>
                  <a:schemeClr val="accent3">
                    <a:lumMod val="50000"/>
                  </a:schemeClr>
                </a:solidFill>
              </a:rPr>
              <a:t>مالی</a:t>
            </a:r>
          </a:p>
          <a:p>
            <a:pPr algn="justLow"/>
            <a:endParaRPr lang="fa-IR" b="1" dirty="0" smtClean="0">
              <a:solidFill>
                <a:schemeClr val="accent3">
                  <a:lumMod val="50000"/>
                </a:schemeClr>
              </a:solidFill>
            </a:endParaRPr>
          </a:p>
          <a:p>
            <a:pPr algn="justLow"/>
            <a:r>
              <a:rPr lang="fa-IR" b="1" dirty="0" smtClean="0"/>
              <a:t>اطلاعات ضروری </a:t>
            </a:r>
            <a:r>
              <a:rPr lang="fa-IR" b="1" dirty="0"/>
              <a:t>جهت تسهیل فرآیند درک صورتهای مالی </a:t>
            </a:r>
            <a:r>
              <a:rPr lang="fa-IR" b="1" dirty="0" smtClean="0"/>
              <a:t>توسط استفاده کنندگان </a:t>
            </a:r>
          </a:p>
          <a:p>
            <a:pPr algn="justLow"/>
            <a:endParaRPr lang="fa-IR" b="1" dirty="0" smtClean="0"/>
          </a:p>
          <a:p>
            <a:pPr algn="justLow"/>
            <a:r>
              <a:rPr lang="fa-IR" b="1" dirty="0" smtClean="0"/>
              <a:t> </a:t>
            </a:r>
            <a:endParaRPr lang="fa-IR" dirty="0">
              <a:solidFill>
                <a:schemeClr val="accent3">
                  <a:lumMod val="50000"/>
                </a:schemeClr>
              </a:solidFill>
            </a:endParaRPr>
          </a:p>
        </p:txBody>
      </p:sp>
    </p:spTree>
    <p:extLst>
      <p:ext uri="{BB962C8B-B14F-4D97-AF65-F5344CB8AC3E}">
        <p14:creationId xmlns:p14="http://schemas.microsoft.com/office/powerpoint/2010/main" xmlns="" val="394959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18</a:t>
            </a:fld>
            <a:endParaRPr lang="fa-IR"/>
          </a:p>
        </p:txBody>
      </p:sp>
      <p:sp>
        <p:nvSpPr>
          <p:cNvPr id="3" name="Rectangle 2"/>
          <p:cNvSpPr/>
          <p:nvPr/>
        </p:nvSpPr>
        <p:spPr>
          <a:xfrm>
            <a:off x="539552" y="476672"/>
            <a:ext cx="8136904" cy="5355312"/>
          </a:xfrm>
          <a:prstGeom prst="rect">
            <a:avLst/>
          </a:prstGeom>
        </p:spPr>
        <p:txBody>
          <a:bodyPr wrap="square">
            <a:spAutoFit/>
          </a:bodyPr>
          <a:lstStyle/>
          <a:p>
            <a:r>
              <a:rPr lang="fa-IR" b="1" i="1" dirty="0" smtClean="0"/>
              <a:t> </a:t>
            </a:r>
            <a:r>
              <a:rPr lang="fa-IR" b="1" i="1" dirty="0">
                <a:solidFill>
                  <a:srgbClr val="FF0000"/>
                </a:solidFill>
              </a:rPr>
              <a:t>گزارشگری مالی </a:t>
            </a:r>
            <a:r>
              <a:rPr lang="fa-IR" b="1" i="1" dirty="0" smtClean="0">
                <a:solidFill>
                  <a:srgbClr val="FF0000"/>
                </a:solidFill>
              </a:rPr>
              <a:t>خود دولت مرکزی</a:t>
            </a:r>
          </a:p>
          <a:p>
            <a:endParaRPr lang="fa-IR" b="1" i="1" dirty="0" smtClean="0">
              <a:solidFill>
                <a:srgbClr val="FF0000"/>
              </a:solidFill>
            </a:endParaRPr>
          </a:p>
          <a:p>
            <a:r>
              <a:rPr lang="fa-IR" b="1" dirty="0">
                <a:solidFill>
                  <a:srgbClr val="00B050"/>
                </a:solidFill>
              </a:rPr>
              <a:t>صورت خالص هزینه‌ها</a:t>
            </a:r>
            <a:r>
              <a:rPr lang="fa-IR" b="1" dirty="0"/>
              <a:t>: این صورت خالص هزینه‌های عملیات دولت را طی یک سال مالی نشان می‌دهد </a:t>
            </a:r>
            <a:r>
              <a:rPr lang="fa-IR" b="1" dirty="0" smtClean="0"/>
              <a:t>.</a:t>
            </a:r>
          </a:p>
          <a:p>
            <a:pPr lvl="0"/>
            <a:r>
              <a:rPr lang="fa-IR" b="1" dirty="0" smtClean="0">
                <a:solidFill>
                  <a:srgbClr val="00B050"/>
                </a:solidFill>
              </a:rPr>
              <a:t>صورت </a:t>
            </a:r>
            <a:r>
              <a:rPr lang="fa-IR" b="1" dirty="0">
                <a:solidFill>
                  <a:srgbClr val="00B050"/>
                </a:solidFill>
              </a:rPr>
              <a:t>عملیات و تغییرات در خالص وضعیت</a:t>
            </a:r>
            <a:endParaRPr lang="en-US" b="1" dirty="0">
              <a:solidFill>
                <a:srgbClr val="00B050"/>
              </a:solidFill>
            </a:endParaRPr>
          </a:p>
          <a:p>
            <a:pPr rtl="0"/>
            <a:r>
              <a:rPr lang="fa-IR" b="1" dirty="0"/>
              <a:t>این صورت مالی نتایج عملیات دولت را که شامل نتایج فعالیت حسابهای مستقل می‌باشد، نشان می‌دهد و شامل درآمدهای کسب شده‌ای است </a:t>
            </a:r>
            <a:endParaRPr lang="en-US" b="1" dirty="0" smtClean="0"/>
          </a:p>
          <a:p>
            <a:pPr rtl="0"/>
            <a:r>
              <a:rPr lang="fa-IR" b="1" dirty="0" smtClean="0"/>
              <a:t>که </a:t>
            </a:r>
            <a:r>
              <a:rPr lang="fa-IR" b="1" dirty="0"/>
              <a:t>اساساً از طریق اخذ مالیات، جرایم و غرامتها ایجاد شده </a:t>
            </a:r>
            <a:r>
              <a:rPr lang="fa-IR" b="1" dirty="0" smtClean="0"/>
              <a:t>است</a:t>
            </a:r>
            <a:endParaRPr lang="en-US" b="1" dirty="0" smtClean="0"/>
          </a:p>
          <a:p>
            <a:pPr rtl="0"/>
            <a:r>
              <a:rPr lang="fa-IR" b="1" dirty="0" smtClean="0">
                <a:solidFill>
                  <a:srgbClr val="00B050"/>
                </a:solidFill>
              </a:rPr>
              <a:t>صورت </a:t>
            </a:r>
            <a:r>
              <a:rPr lang="fa-IR" b="1" dirty="0">
                <a:solidFill>
                  <a:srgbClr val="00B050"/>
                </a:solidFill>
              </a:rPr>
              <a:t>مغایرت درآمد (یا هزینه) خالص عملیاتی و مازاد (یا کسری) بودجه </a:t>
            </a:r>
            <a:endParaRPr lang="en-US" b="1" dirty="0" smtClean="0">
              <a:solidFill>
                <a:srgbClr val="00B050"/>
              </a:solidFill>
            </a:endParaRPr>
          </a:p>
          <a:p>
            <a:pPr rtl="0"/>
            <a:r>
              <a:rPr lang="en-US" b="1" dirty="0" smtClean="0">
                <a:solidFill>
                  <a:srgbClr val="00B050"/>
                </a:solidFill>
              </a:rPr>
              <a:t>.</a:t>
            </a:r>
            <a:r>
              <a:rPr lang="fa-IR" b="1" dirty="0" smtClean="0">
                <a:solidFill>
                  <a:srgbClr val="00B050"/>
                </a:solidFill>
              </a:rPr>
              <a:t>واحد</a:t>
            </a:r>
            <a:endParaRPr lang="en-US" b="1" dirty="0" smtClean="0">
              <a:solidFill>
                <a:srgbClr val="00B050"/>
              </a:solidFill>
            </a:endParaRPr>
          </a:p>
          <a:p>
            <a:pPr lvl="0"/>
            <a:r>
              <a:rPr lang="fa-IR" b="1" dirty="0" smtClean="0">
                <a:solidFill>
                  <a:srgbClr val="00B050"/>
                </a:solidFill>
              </a:rPr>
              <a:t>صورت </a:t>
            </a:r>
            <a:r>
              <a:rPr lang="fa-IR" b="1" dirty="0">
                <a:solidFill>
                  <a:srgbClr val="00B050"/>
                </a:solidFill>
              </a:rPr>
              <a:t>تغییرات در وضعیت نقدی دولت با بودجه واحد</a:t>
            </a:r>
            <a:endParaRPr lang="en-US" b="1" dirty="0">
              <a:solidFill>
                <a:srgbClr val="00B050"/>
              </a:solidFill>
            </a:endParaRPr>
          </a:p>
          <a:p>
            <a:r>
              <a:rPr lang="fa-IR" b="1" dirty="0"/>
              <a:t>هدف اصلی این صورت، گزارش رابطه کسری بودجه واحد با تغییر در تراز نقدی عملیاتی دولت و مانده بدهیها است</a:t>
            </a:r>
            <a:r>
              <a:rPr lang="fa-IR" b="1" dirty="0" smtClean="0"/>
              <a:t>.</a:t>
            </a:r>
          </a:p>
          <a:p>
            <a:pPr lvl="0"/>
            <a:r>
              <a:rPr lang="fa-IR" b="1" dirty="0" smtClean="0">
                <a:solidFill>
                  <a:srgbClr val="00B050"/>
                </a:solidFill>
              </a:rPr>
              <a:t>ترازنامه</a:t>
            </a:r>
            <a:endParaRPr lang="en-US" b="1" dirty="0">
              <a:solidFill>
                <a:srgbClr val="00B050"/>
              </a:solidFill>
            </a:endParaRPr>
          </a:p>
          <a:p>
            <a:r>
              <a:rPr lang="fa-IR" b="1" dirty="0"/>
              <a:t>در ترازنامه داراییها و بدهیهای دولت نشان داده </a:t>
            </a:r>
            <a:r>
              <a:rPr lang="fa-IR" b="1" dirty="0" smtClean="0"/>
              <a:t>می‌شود</a:t>
            </a:r>
          </a:p>
          <a:p>
            <a:pPr lvl="0"/>
            <a:r>
              <a:rPr lang="fa-IR" b="1" dirty="0">
                <a:solidFill>
                  <a:srgbClr val="00B050"/>
                </a:solidFill>
              </a:rPr>
              <a:t>صورت تأمین </a:t>
            </a:r>
            <a:r>
              <a:rPr lang="fa-IR" b="1" dirty="0" smtClean="0">
                <a:solidFill>
                  <a:srgbClr val="00B050"/>
                </a:solidFill>
              </a:rPr>
              <a:t>اجتماعی</a:t>
            </a:r>
            <a:endParaRPr lang="en-US" b="1" dirty="0" smtClean="0">
              <a:solidFill>
                <a:srgbClr val="00B050"/>
              </a:solidFill>
            </a:endParaRPr>
          </a:p>
          <a:p>
            <a:r>
              <a:rPr lang="fa-IR" b="1" dirty="0" smtClean="0"/>
              <a:t>در این صورت برآوردی از وضعیت مهمترین برنامه‌های خدمات اجتماعی، امنیت اجتماعی، خدمات پزشکی و درمانی، راه‌آهن و سایر نهادهای اجتماعی فراهم می‌آورد.</a:t>
            </a:r>
            <a:endParaRPr lang="en-US" b="1" dirty="0">
              <a:solidFill>
                <a:srgbClr val="00B050"/>
              </a:solidFill>
            </a:endParaRPr>
          </a:p>
        </p:txBody>
      </p:sp>
    </p:spTree>
    <p:extLst>
      <p:ext uri="{BB962C8B-B14F-4D97-AF65-F5344CB8AC3E}">
        <p14:creationId xmlns:p14="http://schemas.microsoft.com/office/powerpoint/2010/main" xmlns="" val="12818419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19</a:t>
            </a:fld>
            <a:endParaRPr lang="fa-IR"/>
          </a:p>
        </p:txBody>
      </p:sp>
      <p:sp>
        <p:nvSpPr>
          <p:cNvPr id="3" name="Rectangle 2"/>
          <p:cNvSpPr/>
          <p:nvPr/>
        </p:nvSpPr>
        <p:spPr>
          <a:xfrm>
            <a:off x="539552" y="335846"/>
            <a:ext cx="8064896" cy="5755422"/>
          </a:xfrm>
          <a:prstGeom prst="rect">
            <a:avLst/>
          </a:prstGeom>
        </p:spPr>
        <p:txBody>
          <a:bodyPr wrap="square">
            <a:spAutoFit/>
          </a:bodyPr>
          <a:lstStyle/>
          <a:p>
            <a:pPr lvl="0"/>
            <a:r>
              <a:rPr lang="fa-IR" b="1" i="1" dirty="0">
                <a:solidFill>
                  <a:srgbClr val="FF0000"/>
                </a:solidFill>
              </a:rPr>
              <a:t>گزارشگری سازمان های دولت مرکزی</a:t>
            </a:r>
            <a:r>
              <a:rPr lang="fa-IR" b="1" i="1" dirty="0" smtClean="0">
                <a:solidFill>
                  <a:srgbClr val="FF0000"/>
                </a:solidFill>
              </a:rPr>
              <a:t>:</a:t>
            </a:r>
          </a:p>
          <a:p>
            <a:pPr lvl="0"/>
            <a:endParaRPr lang="en-US" sz="1400" b="1" dirty="0">
              <a:solidFill>
                <a:srgbClr val="FF0000"/>
              </a:solidFill>
            </a:endParaRPr>
          </a:p>
          <a:p>
            <a:pPr lvl="1"/>
            <a:r>
              <a:rPr lang="fa-IR" b="1" dirty="0">
                <a:solidFill>
                  <a:schemeClr val="accent3">
                    <a:lumMod val="50000"/>
                  </a:schemeClr>
                </a:solidFill>
              </a:rPr>
              <a:t>ترازنامه (یا صورت وضعیت مالی</a:t>
            </a:r>
            <a:r>
              <a:rPr lang="fa-IR" b="1" dirty="0" smtClean="0">
                <a:solidFill>
                  <a:schemeClr val="accent3">
                    <a:lumMod val="50000"/>
                  </a:schemeClr>
                </a:solidFill>
              </a:rPr>
              <a:t>)</a:t>
            </a:r>
          </a:p>
          <a:p>
            <a:pPr lvl="1"/>
            <a:endParaRPr lang="en-US" sz="1400" b="1" dirty="0">
              <a:solidFill>
                <a:schemeClr val="accent3">
                  <a:lumMod val="50000"/>
                </a:schemeClr>
              </a:solidFill>
            </a:endParaRPr>
          </a:p>
          <a:p>
            <a:pPr lvl="1"/>
            <a:r>
              <a:rPr lang="fa-IR" b="1" dirty="0">
                <a:solidFill>
                  <a:schemeClr val="accent3">
                    <a:lumMod val="50000"/>
                  </a:schemeClr>
                </a:solidFill>
              </a:rPr>
              <a:t>صورت خالص هزینه </a:t>
            </a:r>
            <a:r>
              <a:rPr lang="fa-IR" b="1" dirty="0" smtClean="0">
                <a:solidFill>
                  <a:schemeClr val="accent3">
                    <a:lumMod val="50000"/>
                  </a:schemeClr>
                </a:solidFill>
              </a:rPr>
              <a:t>ها</a:t>
            </a:r>
          </a:p>
          <a:p>
            <a:pPr lvl="1"/>
            <a:endParaRPr lang="en-US" sz="1400" b="1" dirty="0">
              <a:solidFill>
                <a:schemeClr val="accent3">
                  <a:lumMod val="50000"/>
                </a:schemeClr>
              </a:solidFill>
            </a:endParaRPr>
          </a:p>
          <a:p>
            <a:pPr lvl="1"/>
            <a:r>
              <a:rPr lang="fa-IR" b="1" dirty="0">
                <a:solidFill>
                  <a:schemeClr val="accent3">
                    <a:lumMod val="50000"/>
                  </a:schemeClr>
                </a:solidFill>
              </a:rPr>
              <a:t>صورت تغییرات در خالص </a:t>
            </a:r>
            <a:r>
              <a:rPr lang="fa-IR" b="1" dirty="0" smtClean="0">
                <a:solidFill>
                  <a:schemeClr val="accent3">
                    <a:lumMod val="50000"/>
                  </a:schemeClr>
                </a:solidFill>
              </a:rPr>
              <a:t>وضعیت</a:t>
            </a:r>
          </a:p>
          <a:p>
            <a:pPr lvl="1"/>
            <a:endParaRPr lang="en-US" sz="1400" b="1" dirty="0">
              <a:solidFill>
                <a:schemeClr val="accent3">
                  <a:lumMod val="50000"/>
                </a:schemeClr>
              </a:solidFill>
            </a:endParaRPr>
          </a:p>
          <a:p>
            <a:pPr lvl="1"/>
            <a:r>
              <a:rPr lang="fa-IR" b="1" dirty="0">
                <a:solidFill>
                  <a:schemeClr val="accent3">
                    <a:lumMod val="50000"/>
                  </a:schemeClr>
                </a:solidFill>
              </a:rPr>
              <a:t>صورت منابع بودجه ای</a:t>
            </a:r>
            <a:r>
              <a:rPr lang="fa-IR" b="1" dirty="0"/>
              <a:t>: این صورت مالی بر مبنای بودجه (و نه مبنای تعهدی) تهیه می شود. منابع نقدی در دسترس و پرداختهای نقدی طی سال را نمایش می دهد</a:t>
            </a:r>
            <a:r>
              <a:rPr lang="fa-IR" b="1" dirty="0" smtClean="0"/>
              <a:t>.</a:t>
            </a:r>
          </a:p>
          <a:p>
            <a:pPr lvl="1"/>
            <a:endParaRPr lang="en-US" sz="1400" b="1" dirty="0"/>
          </a:p>
          <a:p>
            <a:pPr lvl="1"/>
            <a:r>
              <a:rPr lang="fa-IR" b="1" dirty="0">
                <a:solidFill>
                  <a:schemeClr val="accent3">
                    <a:lumMod val="50000"/>
                  </a:schemeClr>
                </a:solidFill>
              </a:rPr>
              <a:t>صورت فعالیتهای تامین مالی</a:t>
            </a:r>
            <a:r>
              <a:rPr lang="fa-IR" b="1" dirty="0"/>
              <a:t>: صورت منابع بودجه ای را به صورت خالص هزینه ها مرتبط می سازد. در واقع این صورت، صورت مغایرت بین صورت خالص هزینه ها (که برمبنای تعهدی تهیه می شود) و بودجه (که نقدی است) می باشد</a:t>
            </a:r>
            <a:r>
              <a:rPr lang="fa-IR" b="1" dirty="0" smtClean="0"/>
              <a:t>.</a:t>
            </a:r>
          </a:p>
          <a:p>
            <a:pPr lvl="1"/>
            <a:endParaRPr lang="en-US" sz="1400" b="1" dirty="0"/>
          </a:p>
          <a:p>
            <a:pPr lvl="1"/>
            <a:r>
              <a:rPr lang="fa-IR" b="1" dirty="0">
                <a:solidFill>
                  <a:schemeClr val="accent3">
                    <a:lumMod val="50000"/>
                  </a:schemeClr>
                </a:solidFill>
              </a:rPr>
              <a:t>صورت فعالیتهای امانی</a:t>
            </a:r>
            <a:r>
              <a:rPr lang="fa-IR" b="1" dirty="0"/>
              <a:t>: برای سازمان های دولت مرکزی تهیه می شود که وجوهی را دریافت می کنند و باید این وجوه رابه خزانه داری انتقال دهند</a:t>
            </a:r>
            <a:r>
              <a:rPr lang="fa-IR" b="1" dirty="0" smtClean="0"/>
              <a:t>.</a:t>
            </a:r>
          </a:p>
          <a:p>
            <a:pPr lvl="1"/>
            <a:endParaRPr lang="en-US" sz="1400" b="1" dirty="0"/>
          </a:p>
          <a:p>
            <a:pPr lvl="1"/>
            <a:r>
              <a:rPr lang="fa-IR" b="1" dirty="0">
                <a:solidFill>
                  <a:schemeClr val="accent3">
                    <a:lumMod val="50000"/>
                  </a:schemeClr>
                </a:solidFill>
              </a:rPr>
              <a:t>صورت بیمه اجتماعی</a:t>
            </a:r>
            <a:endParaRPr lang="en-US" sz="1400" b="1" dirty="0">
              <a:solidFill>
                <a:schemeClr val="accent3">
                  <a:lumMod val="50000"/>
                </a:schemeClr>
              </a:solidFill>
            </a:endParaRPr>
          </a:p>
        </p:txBody>
      </p:sp>
    </p:spTree>
    <p:extLst>
      <p:ext uri="{BB962C8B-B14F-4D97-AF65-F5344CB8AC3E}">
        <p14:creationId xmlns:p14="http://schemas.microsoft.com/office/powerpoint/2010/main" xmlns="" val="1006623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188640"/>
            <a:ext cx="5966666" cy="432048"/>
          </a:xfrm>
        </p:spPr>
        <p:txBody>
          <a:bodyPr/>
          <a:lstStyle/>
          <a:p>
            <a:pPr algn="ctr"/>
            <a:r>
              <a:rPr lang="fa-IR" sz="2000" dirty="0">
                <a:effectLst/>
              </a:rPr>
              <a:t>چارچوب نظری</a:t>
            </a:r>
            <a:endParaRPr lang="fa-IR" sz="2000" dirty="0"/>
          </a:p>
        </p:txBody>
      </p:sp>
      <p:sp>
        <p:nvSpPr>
          <p:cNvPr id="3" name="Text Placeholder 2"/>
          <p:cNvSpPr>
            <a:spLocks noGrp="1"/>
          </p:cNvSpPr>
          <p:nvPr>
            <p:ph type="body" idx="1"/>
          </p:nvPr>
        </p:nvSpPr>
        <p:spPr>
          <a:xfrm>
            <a:off x="179512" y="692696"/>
            <a:ext cx="8712968" cy="5688632"/>
          </a:xfrm>
        </p:spPr>
        <p:txBody>
          <a:bodyPr>
            <a:noAutofit/>
          </a:bodyPr>
          <a:lstStyle/>
          <a:p>
            <a:r>
              <a:rPr lang="fa-IR" sz="1600" b="1" dirty="0"/>
              <a:t>آمریکا</a:t>
            </a:r>
            <a:endParaRPr lang="en-US" sz="1600" b="1" dirty="0"/>
          </a:p>
          <a:p>
            <a:r>
              <a:rPr lang="fa-IR" sz="1600" b="1" dirty="0"/>
              <a:t>در آمریکا دو نهاد </a:t>
            </a:r>
            <a:r>
              <a:rPr lang="en-US" sz="1600" b="1" dirty="0"/>
              <a:t>“GASB”</a:t>
            </a:r>
            <a:r>
              <a:rPr lang="fa-IR" sz="1600" b="1" dirty="0"/>
              <a:t> و </a:t>
            </a:r>
            <a:r>
              <a:rPr lang="en-US" sz="1600" b="1" dirty="0"/>
              <a:t>“FASAB”</a:t>
            </a:r>
            <a:r>
              <a:rPr lang="fa-IR" sz="1600" b="1" dirty="0"/>
              <a:t> مسئول تدوین استانداردهای حسابداری بخش عمومی هستند که </a:t>
            </a:r>
            <a:r>
              <a:rPr lang="en-US" sz="1600" b="1" dirty="0"/>
              <a:t>FASAB</a:t>
            </a:r>
            <a:r>
              <a:rPr lang="fa-IR" sz="1600" b="1" dirty="0"/>
              <a:t> مفاهیم و استانداردهایی را برای دولت مرکزی و نهادهای آن، و </a:t>
            </a:r>
            <a:r>
              <a:rPr lang="en-US" sz="1600" b="1" dirty="0"/>
              <a:t>GASB</a:t>
            </a:r>
            <a:r>
              <a:rPr lang="fa-IR" sz="1600" b="1" dirty="0"/>
              <a:t> نیز مفاهیم و استانداردهایی را برای دولتهای محلی و نماینده‌های آنها منتشر ساخته‌اند</a:t>
            </a:r>
            <a:r>
              <a:rPr lang="fa-IR" sz="1600" b="1" dirty="0" smtClean="0"/>
              <a:t>.</a:t>
            </a:r>
          </a:p>
          <a:p>
            <a:endParaRPr lang="fa-IR" sz="1600" b="1" dirty="0" smtClean="0"/>
          </a:p>
          <a:p>
            <a:r>
              <a:rPr lang="fa-IR" sz="1600" b="1" dirty="0" smtClean="0"/>
              <a:t>الف</a:t>
            </a:r>
            <a:r>
              <a:rPr lang="fa-IR" sz="1600" b="1" dirty="0"/>
              <a:t>.	</a:t>
            </a:r>
            <a:r>
              <a:rPr lang="en-US" sz="1600" b="1" dirty="0"/>
              <a:t>FASAB</a:t>
            </a:r>
          </a:p>
          <a:p>
            <a:pPr lvl="0"/>
            <a:r>
              <a:rPr lang="fa-IR" sz="1600" b="1" dirty="0"/>
              <a:t>مفهوم شماره 1: اهداف گزارشگری مالی دولت مرکزی</a:t>
            </a:r>
            <a:endParaRPr lang="en-US" sz="1600" b="1" dirty="0"/>
          </a:p>
          <a:p>
            <a:pPr lvl="0"/>
            <a:r>
              <a:rPr lang="fa-IR" sz="1600" b="1" dirty="0"/>
              <a:t>مفهوم شماره 2: واحد گزارشگر و گزارشگری آن</a:t>
            </a:r>
            <a:endParaRPr lang="en-US" sz="1600" b="1" dirty="0"/>
          </a:p>
          <a:p>
            <a:pPr lvl="0"/>
            <a:r>
              <a:rPr lang="fa-IR" sz="1600" b="1" dirty="0"/>
              <a:t>مفهوم شماره 3: بحث و تحلیل مدیریت</a:t>
            </a:r>
            <a:endParaRPr lang="en-US" sz="1600" b="1" dirty="0"/>
          </a:p>
          <a:p>
            <a:pPr lvl="0"/>
            <a:r>
              <a:rPr lang="fa-IR" sz="1600" b="1" dirty="0"/>
              <a:t>مفهوم شماره 4: استفاده‌کنندگان و ویژگیهای کیفی گزارش مالی تلفیقی دولت مرکزی آمریکا</a:t>
            </a:r>
            <a:endParaRPr lang="en-US" sz="1600" b="1" dirty="0"/>
          </a:p>
          <a:p>
            <a:pPr lvl="0"/>
            <a:r>
              <a:rPr lang="fa-IR" sz="1600" b="1" dirty="0"/>
              <a:t>مفهوم شماره 5: تعاریف عناصر و معیارهای اولیه شناخت صورتهای مالی بر مبنای تعهدی</a:t>
            </a:r>
            <a:endParaRPr lang="en-US" sz="1600" b="1" dirty="0"/>
          </a:p>
          <a:p>
            <a:r>
              <a:rPr lang="fa-IR" sz="1600" b="1" dirty="0"/>
              <a:t>مفهوم شماره 6: تفکیک اطلاعات اساسی، اطلاعات تکمیلی الزامی، و سایر اطلاعات همراه</a:t>
            </a:r>
            <a:endParaRPr lang="fa-IR" sz="1600" dirty="0"/>
          </a:p>
        </p:txBody>
      </p:sp>
      <p:sp>
        <p:nvSpPr>
          <p:cNvPr id="4" name="Slide Number Placeholder 3"/>
          <p:cNvSpPr>
            <a:spLocks noGrp="1"/>
          </p:cNvSpPr>
          <p:nvPr>
            <p:ph type="sldNum" sz="quarter" idx="12"/>
          </p:nvPr>
        </p:nvSpPr>
        <p:spPr>
          <a:xfrm>
            <a:off x="3779912" y="6093296"/>
            <a:ext cx="1828800" cy="365125"/>
          </a:xfrm>
        </p:spPr>
        <p:txBody>
          <a:bodyPr/>
          <a:lstStyle/>
          <a:p>
            <a:fld id="{96F47505-105F-4A85-B009-8A0A01D8B5AE}" type="slidenum">
              <a:rPr lang="fa-IR" smtClean="0"/>
              <a:pPr/>
              <a:t>2</a:t>
            </a:fld>
            <a:endParaRPr lang="fa-IR"/>
          </a:p>
        </p:txBody>
      </p:sp>
    </p:spTree>
    <p:extLst>
      <p:ext uri="{BB962C8B-B14F-4D97-AF65-F5344CB8AC3E}">
        <p14:creationId xmlns:p14="http://schemas.microsoft.com/office/powerpoint/2010/main" xmlns="" val="1291617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20</a:t>
            </a:fld>
            <a:endParaRPr lang="fa-IR"/>
          </a:p>
        </p:txBody>
      </p:sp>
      <p:sp>
        <p:nvSpPr>
          <p:cNvPr id="3" name="Rectangle 2"/>
          <p:cNvSpPr/>
          <p:nvPr/>
        </p:nvSpPr>
        <p:spPr>
          <a:xfrm>
            <a:off x="395536" y="404664"/>
            <a:ext cx="8280920" cy="5355312"/>
          </a:xfrm>
          <a:prstGeom prst="rect">
            <a:avLst/>
          </a:prstGeom>
        </p:spPr>
        <p:txBody>
          <a:bodyPr wrap="square">
            <a:spAutoFit/>
          </a:bodyPr>
          <a:lstStyle/>
          <a:p>
            <a:r>
              <a:rPr lang="fa-IR" b="1" dirty="0">
                <a:solidFill>
                  <a:srgbClr val="FF0000"/>
                </a:solidFill>
              </a:rPr>
              <a:t>کانادا</a:t>
            </a:r>
            <a:endParaRPr lang="en-US" b="1" dirty="0">
              <a:solidFill>
                <a:schemeClr val="accent3">
                  <a:lumMod val="50000"/>
                </a:schemeClr>
              </a:solidFill>
            </a:endParaRPr>
          </a:p>
          <a:p>
            <a:r>
              <a:rPr lang="fa-IR" b="1" dirty="0">
                <a:solidFill>
                  <a:schemeClr val="accent3">
                    <a:lumMod val="50000"/>
                  </a:schemeClr>
                </a:solidFill>
              </a:rPr>
              <a:t>صورتهای مالی فشرده </a:t>
            </a:r>
            <a:r>
              <a:rPr lang="en-US" b="1" dirty="0">
                <a:solidFill>
                  <a:schemeClr val="accent3">
                    <a:lumMod val="50000"/>
                  </a:schemeClr>
                </a:solidFill>
              </a:rPr>
              <a:t>(</a:t>
            </a:r>
            <a:r>
              <a:rPr lang="en-US" b="1" dirty="0" err="1">
                <a:solidFill>
                  <a:schemeClr val="accent3">
                    <a:lumMod val="50000"/>
                  </a:schemeClr>
                </a:solidFill>
              </a:rPr>
              <a:t>Summory</a:t>
            </a:r>
            <a:r>
              <a:rPr lang="en-US" b="1" dirty="0">
                <a:solidFill>
                  <a:schemeClr val="accent3">
                    <a:lumMod val="50000"/>
                  </a:schemeClr>
                </a:solidFill>
              </a:rPr>
              <a:t> Financial Statements)</a:t>
            </a:r>
            <a:r>
              <a:rPr lang="fa-IR" b="1" dirty="0">
                <a:solidFill>
                  <a:schemeClr val="accent3">
                    <a:lumMod val="50000"/>
                  </a:schemeClr>
                </a:solidFill>
              </a:rPr>
              <a:t>: </a:t>
            </a:r>
            <a:r>
              <a:rPr lang="fa-IR" b="1" dirty="0"/>
              <a:t>مشخصة اصلی گزارشگری دولت می‌باشد. و با آن به عنوان یک اصل برخورد می‌شود بدین معنا که دولت مسئولیت پاسخگویی خود را در قبال منابع و امور مالی که به آن سپرده شده است از طریق صورتهای مالی فشرده افشاء می‌سازد</a:t>
            </a:r>
            <a:r>
              <a:rPr lang="fa-IR" b="1" dirty="0" smtClean="0"/>
              <a:t>.</a:t>
            </a:r>
          </a:p>
          <a:p>
            <a:endParaRPr lang="fa-IR" b="1" dirty="0" smtClean="0"/>
          </a:p>
          <a:p>
            <a:r>
              <a:rPr lang="fa-IR" b="1" dirty="0">
                <a:solidFill>
                  <a:schemeClr val="accent3">
                    <a:lumMod val="50000"/>
                  </a:schemeClr>
                </a:solidFill>
              </a:rPr>
              <a:t>صورتهای مالی در بخش دولتی </a:t>
            </a:r>
            <a:r>
              <a:rPr lang="fa-IR" b="1" dirty="0" smtClean="0">
                <a:solidFill>
                  <a:schemeClr val="accent3">
                    <a:lumMod val="50000"/>
                  </a:schemeClr>
                </a:solidFill>
              </a:rPr>
              <a:t>کانادا</a:t>
            </a:r>
          </a:p>
          <a:p>
            <a:r>
              <a:rPr lang="fa-IR" b="1" dirty="0"/>
              <a:t>از اول ژانویه 2009، تمام سطوح دولت در کانادا با استفاده از یک مدل به گزارشگری می‌پردازند. 4 صورت مالی وجود دارد که باید ارائه شود: </a:t>
            </a:r>
            <a:endParaRPr lang="fa-IR" b="1" dirty="0" smtClean="0"/>
          </a:p>
          <a:p>
            <a:endParaRPr lang="fa-IR" b="1" dirty="0" smtClean="0"/>
          </a:p>
          <a:p>
            <a:pPr lvl="0"/>
            <a:r>
              <a:rPr lang="fa-IR" b="1" dirty="0" smtClean="0"/>
              <a:t>صورت </a:t>
            </a:r>
            <a:r>
              <a:rPr lang="fa-IR" b="1" dirty="0"/>
              <a:t>وضعیت </a:t>
            </a:r>
            <a:r>
              <a:rPr lang="fa-IR" b="1" dirty="0" smtClean="0"/>
              <a:t>مالی(</a:t>
            </a:r>
            <a:r>
              <a:rPr lang="fa-IR" b="1" dirty="0"/>
              <a:t>منابع نقدی </a:t>
            </a:r>
            <a:r>
              <a:rPr lang="fa-IR" b="1" dirty="0" smtClean="0"/>
              <a:t>دولت،خالص </a:t>
            </a:r>
            <a:r>
              <a:rPr lang="fa-IR" b="1" dirty="0"/>
              <a:t>وضعیت بدهی </a:t>
            </a:r>
            <a:r>
              <a:rPr lang="fa-IR" b="1" dirty="0" smtClean="0"/>
              <a:t>،</a:t>
            </a:r>
            <a:r>
              <a:rPr lang="fa-IR" b="1" dirty="0"/>
              <a:t> داراییهای غیرمالی </a:t>
            </a:r>
            <a:r>
              <a:rPr lang="fa-IR" b="1" dirty="0" smtClean="0"/>
              <a:t>و </a:t>
            </a:r>
            <a:r>
              <a:rPr lang="fa-IR" b="1" dirty="0"/>
              <a:t>مازاد/کسری انباشته </a:t>
            </a:r>
            <a:r>
              <a:rPr lang="fa-IR" b="1" dirty="0" smtClean="0"/>
              <a:t>)</a:t>
            </a:r>
          </a:p>
          <a:p>
            <a:pPr lvl="0"/>
            <a:endParaRPr lang="fa-IR" b="1" dirty="0" smtClean="0"/>
          </a:p>
          <a:p>
            <a:r>
              <a:rPr lang="fa-IR" b="1" dirty="0" smtClean="0"/>
              <a:t> </a:t>
            </a:r>
            <a:r>
              <a:rPr lang="fa-IR" b="1" dirty="0"/>
              <a:t>صورت </a:t>
            </a:r>
            <a:r>
              <a:rPr lang="fa-IR" b="1" dirty="0" smtClean="0"/>
              <a:t>عملیات</a:t>
            </a:r>
          </a:p>
          <a:p>
            <a:endParaRPr lang="fa-IR" b="1" dirty="0" smtClean="0"/>
          </a:p>
          <a:p>
            <a:r>
              <a:rPr lang="fa-IR" b="1" dirty="0" smtClean="0"/>
              <a:t>صورت </a:t>
            </a:r>
            <a:r>
              <a:rPr lang="fa-IR" b="1" dirty="0"/>
              <a:t>تغییرات در خالص </a:t>
            </a:r>
            <a:r>
              <a:rPr lang="fa-IR" b="1" dirty="0" smtClean="0"/>
              <a:t>بدهی</a:t>
            </a:r>
          </a:p>
          <a:p>
            <a:endParaRPr lang="fa-IR" b="1" dirty="0" smtClean="0"/>
          </a:p>
          <a:p>
            <a:r>
              <a:rPr lang="fa-IR" b="1" dirty="0" smtClean="0"/>
              <a:t> </a:t>
            </a:r>
            <a:r>
              <a:rPr lang="fa-IR" b="1" dirty="0"/>
              <a:t>صورت جریان وجوه نقد.</a:t>
            </a:r>
            <a:endParaRPr lang="en-US" b="1" dirty="0"/>
          </a:p>
          <a:p>
            <a:endParaRPr lang="fa-IR" dirty="0">
              <a:solidFill>
                <a:schemeClr val="accent3">
                  <a:lumMod val="50000"/>
                </a:schemeClr>
              </a:solidFill>
            </a:endParaRPr>
          </a:p>
        </p:txBody>
      </p:sp>
    </p:spTree>
    <p:extLst>
      <p:ext uri="{BB962C8B-B14F-4D97-AF65-F5344CB8AC3E}">
        <p14:creationId xmlns:p14="http://schemas.microsoft.com/office/powerpoint/2010/main" xmlns="" val="1067517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21</a:t>
            </a:fld>
            <a:endParaRPr lang="fa-IR"/>
          </a:p>
        </p:txBody>
      </p:sp>
      <p:graphicFrame>
        <p:nvGraphicFramePr>
          <p:cNvPr id="3" name="Table 2"/>
          <p:cNvGraphicFramePr>
            <a:graphicFrameLocks noGrp="1"/>
          </p:cNvGraphicFramePr>
          <p:nvPr>
            <p:extLst>
              <p:ext uri="{D42A27DB-BD31-4B8C-83A1-F6EECF244321}">
                <p14:modId xmlns:p14="http://schemas.microsoft.com/office/powerpoint/2010/main" xmlns="" val="278423334"/>
              </p:ext>
            </p:extLst>
          </p:nvPr>
        </p:nvGraphicFramePr>
        <p:xfrm>
          <a:off x="611558" y="260649"/>
          <a:ext cx="8064898" cy="2520282"/>
        </p:xfrm>
        <a:graphic>
          <a:graphicData uri="http://schemas.openxmlformats.org/drawingml/2006/table">
            <a:tbl>
              <a:tblPr rtl="1" firstRow="1" firstCol="1" lastRow="1" lastCol="1" bandRow="1" bandCol="1">
                <a:tableStyleId>{5C22544A-7EE6-4342-B048-85BDC9FD1C3A}</a:tableStyleId>
              </a:tblPr>
              <a:tblGrid>
                <a:gridCol w="3697464"/>
                <a:gridCol w="891184"/>
                <a:gridCol w="1112400"/>
                <a:gridCol w="1251450"/>
                <a:gridCol w="1112400"/>
              </a:tblGrid>
              <a:tr h="239532">
                <a:tc gridSpan="5">
                  <a:txBody>
                    <a:bodyPr/>
                    <a:lstStyle/>
                    <a:p>
                      <a:pPr algn="ctr" rtl="1">
                        <a:lnSpc>
                          <a:spcPts val="1900"/>
                        </a:lnSpc>
                        <a:spcAft>
                          <a:spcPts val="0"/>
                        </a:spcAft>
                      </a:pPr>
                      <a:r>
                        <a:rPr lang="fa-IR" sz="1200" dirty="0">
                          <a:solidFill>
                            <a:schemeClr val="tx1"/>
                          </a:solidFill>
                          <a:effectLst/>
                        </a:rPr>
                        <a:t>صورت وضعیت مالی</a:t>
                      </a:r>
                      <a:endParaRPr lang="en-US" sz="1100" b="1" dirty="0">
                        <a:solidFill>
                          <a:schemeClr val="tx1"/>
                        </a:solidFill>
                        <a:effectLst/>
                        <a:latin typeface="CG Times"/>
                        <a:ea typeface="Times New Roman"/>
                        <a:cs typeface="B Lotus"/>
                      </a:endParaRPr>
                    </a:p>
                  </a:txBody>
                  <a:tcPr marL="68580" marR="68580" marT="0" marB="0">
                    <a:solidFill>
                      <a:schemeClr val="bg1">
                        <a:lumMod val="85000"/>
                      </a:schemeClr>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14494">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6×13</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7×13</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r>
              <a:tr h="245756">
                <a:tc>
                  <a:txBody>
                    <a:bodyPr/>
                    <a:lstStyle/>
                    <a:p>
                      <a:pPr algn="justLow" rtl="1">
                        <a:lnSpc>
                          <a:spcPts val="1900"/>
                        </a:lnSpc>
                        <a:spcAft>
                          <a:spcPts val="0"/>
                        </a:spcAft>
                      </a:pPr>
                      <a:r>
                        <a:rPr lang="fa-IR" sz="1400">
                          <a:solidFill>
                            <a:schemeClr val="tx1"/>
                          </a:solidFill>
                          <a:effectLst/>
                        </a:rPr>
                        <a:t>داراییهای مالی</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dirty="0">
                          <a:solidFill>
                            <a:schemeClr val="tx1"/>
                          </a:solidFill>
                          <a:effectLst/>
                        </a:rPr>
                        <a:t>××</a:t>
                      </a:r>
                      <a:endParaRPr lang="en-US" sz="1100" b="1" dirty="0">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r>
              <a:tr h="514494">
                <a:tc>
                  <a:txBody>
                    <a:bodyPr/>
                    <a:lstStyle/>
                    <a:p>
                      <a:pPr algn="justLow" rtl="1">
                        <a:lnSpc>
                          <a:spcPts val="1900"/>
                        </a:lnSpc>
                        <a:spcAft>
                          <a:spcPts val="0"/>
                        </a:spcAft>
                      </a:pPr>
                      <a:r>
                        <a:rPr lang="fa-IR" sz="1400" dirty="0">
                          <a:solidFill>
                            <a:schemeClr val="tx1"/>
                          </a:solidFill>
                          <a:effectLst/>
                        </a:rPr>
                        <a:t>بدهیها</a:t>
                      </a:r>
                      <a:endParaRPr lang="en-US" sz="1100" b="1" dirty="0">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dirty="0">
                          <a:solidFill>
                            <a:schemeClr val="tx1"/>
                          </a:solidFill>
                          <a:effectLst/>
                        </a:rPr>
                        <a:t> </a:t>
                      </a:r>
                      <a:endParaRPr lang="en-US" sz="1100" b="1" dirty="0">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r>
              <a:tr h="245756">
                <a:tc>
                  <a:txBody>
                    <a:bodyPr/>
                    <a:lstStyle/>
                    <a:p>
                      <a:pPr algn="justLow" rtl="1">
                        <a:lnSpc>
                          <a:spcPts val="1900"/>
                        </a:lnSpc>
                        <a:spcAft>
                          <a:spcPts val="0"/>
                        </a:spcAft>
                      </a:pPr>
                      <a:r>
                        <a:rPr lang="fa-IR" sz="1400">
                          <a:solidFill>
                            <a:schemeClr val="tx1"/>
                          </a:solidFill>
                          <a:effectLst/>
                        </a:rPr>
                        <a:t>خالص بدهی</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r>
              <a:tr h="245756">
                <a:tc>
                  <a:txBody>
                    <a:bodyPr/>
                    <a:lstStyle/>
                    <a:p>
                      <a:pPr algn="justLow" rtl="1">
                        <a:lnSpc>
                          <a:spcPts val="1900"/>
                        </a:lnSpc>
                        <a:spcAft>
                          <a:spcPts val="0"/>
                        </a:spcAft>
                      </a:pPr>
                      <a:r>
                        <a:rPr lang="fa-IR" sz="1400">
                          <a:solidFill>
                            <a:schemeClr val="tx1"/>
                          </a:solidFill>
                          <a:effectLst/>
                        </a:rPr>
                        <a:t>داراییهای غیرمالی</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r>
              <a:tr h="514494">
                <a:tc>
                  <a:txBody>
                    <a:bodyPr/>
                    <a:lstStyle/>
                    <a:p>
                      <a:pPr algn="justLow" rtl="1">
                        <a:lnSpc>
                          <a:spcPts val="1900"/>
                        </a:lnSpc>
                        <a:spcAft>
                          <a:spcPts val="0"/>
                        </a:spcAft>
                      </a:pPr>
                      <a:r>
                        <a:rPr lang="fa-IR" sz="1400">
                          <a:solidFill>
                            <a:schemeClr val="tx1"/>
                          </a:solidFill>
                          <a:effectLst/>
                        </a:rPr>
                        <a:t>مازاد(کسری) انباشته</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justLow" rtl="1">
                        <a:lnSpc>
                          <a:spcPts val="1900"/>
                        </a:lnSpc>
                        <a:spcAft>
                          <a:spcPts val="0"/>
                        </a:spcAft>
                      </a:pPr>
                      <a:r>
                        <a:rPr lang="fa-IR" sz="1400" dirty="0">
                          <a:solidFill>
                            <a:schemeClr val="tx1"/>
                          </a:solidFill>
                          <a:effectLst/>
                        </a:rPr>
                        <a:t> </a:t>
                      </a:r>
                      <a:endParaRPr lang="en-US" sz="1100" b="1" dirty="0">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bg1">
                        <a:lumMod val="85000"/>
                      </a:schemeClr>
                    </a:solidFill>
                  </a:tcPr>
                </a:tc>
                <a:tc>
                  <a:txBody>
                    <a:bodyPr/>
                    <a:lstStyle/>
                    <a:p>
                      <a:pPr algn="ctr" rtl="1">
                        <a:lnSpc>
                          <a:spcPts val="1900"/>
                        </a:lnSpc>
                        <a:spcAft>
                          <a:spcPts val="0"/>
                        </a:spcAft>
                      </a:pPr>
                      <a:r>
                        <a:rPr lang="fa-IR" sz="1400" dirty="0">
                          <a:solidFill>
                            <a:schemeClr val="tx1"/>
                          </a:solidFill>
                          <a:effectLst/>
                        </a:rPr>
                        <a:t>××</a:t>
                      </a:r>
                      <a:endParaRPr lang="en-US" sz="1100" b="1" dirty="0">
                        <a:solidFill>
                          <a:schemeClr val="tx1"/>
                        </a:solidFill>
                        <a:effectLst/>
                        <a:latin typeface="CG Times"/>
                        <a:ea typeface="Times New Roman"/>
                        <a:cs typeface="B Lotus"/>
                      </a:endParaRPr>
                    </a:p>
                  </a:txBody>
                  <a:tcPr marL="68580" marR="68580" marT="0" marB="0">
                    <a:solidFill>
                      <a:schemeClr val="bg1">
                        <a:lumMod val="85000"/>
                      </a:schemeClr>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xmlns="" val="3526097003"/>
              </p:ext>
            </p:extLst>
          </p:nvPr>
        </p:nvGraphicFramePr>
        <p:xfrm>
          <a:off x="611560" y="3068960"/>
          <a:ext cx="7992889" cy="2722488"/>
        </p:xfrm>
        <a:graphic>
          <a:graphicData uri="http://schemas.openxmlformats.org/drawingml/2006/table">
            <a:tbl>
              <a:tblPr rtl="1" firstRow="1" firstCol="1" lastRow="1" lastCol="1" bandRow="1" bandCol="1">
                <a:tableStyleId>{5C22544A-7EE6-4342-B048-85BDC9FD1C3A}</a:tableStyleId>
              </a:tblPr>
              <a:tblGrid>
                <a:gridCol w="3736620"/>
                <a:gridCol w="380929"/>
                <a:gridCol w="968835"/>
                <a:gridCol w="363313"/>
                <a:gridCol w="968835"/>
                <a:gridCol w="472307"/>
                <a:gridCol w="1102050"/>
              </a:tblGrid>
              <a:tr h="340311">
                <a:tc gridSpan="7">
                  <a:txBody>
                    <a:bodyPr/>
                    <a:lstStyle/>
                    <a:p>
                      <a:pPr algn="ctr" rtl="1">
                        <a:lnSpc>
                          <a:spcPts val="1900"/>
                        </a:lnSpc>
                        <a:spcAft>
                          <a:spcPts val="0"/>
                        </a:spcAft>
                      </a:pPr>
                      <a:r>
                        <a:rPr lang="fa-IR" sz="1200" dirty="0">
                          <a:solidFill>
                            <a:schemeClr val="tx1"/>
                          </a:solidFill>
                          <a:effectLst/>
                        </a:rPr>
                        <a:t>صورت عملیات</a:t>
                      </a:r>
                      <a:endParaRPr lang="en-US" sz="1100" b="1" dirty="0">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40311">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6×13</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7×13</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7×13</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r h="340311">
                <a:tc>
                  <a:txBody>
                    <a:bodyPr/>
                    <a:lstStyle/>
                    <a:p>
                      <a:pPr algn="justLow" rtl="1">
                        <a:lnSpc>
                          <a:spcPts val="1900"/>
                        </a:lnSpc>
                        <a:spcAft>
                          <a:spcPts val="0"/>
                        </a:spcAft>
                      </a:pPr>
                      <a:r>
                        <a:rPr lang="fa-IR" sz="1400" dirty="0">
                          <a:solidFill>
                            <a:schemeClr val="tx1"/>
                          </a:solidFill>
                          <a:effectLst/>
                        </a:rPr>
                        <a:t> </a:t>
                      </a:r>
                      <a:endParaRPr lang="en-US" sz="1100" b="1" dirty="0">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واقعی</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واقعی</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بودجه‌ای</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r h="340311">
                <a:tc>
                  <a:txBody>
                    <a:bodyPr/>
                    <a:lstStyle/>
                    <a:p>
                      <a:pPr algn="justLow" rtl="1">
                        <a:lnSpc>
                          <a:spcPts val="1900"/>
                        </a:lnSpc>
                        <a:spcAft>
                          <a:spcPts val="0"/>
                        </a:spcAft>
                      </a:pPr>
                      <a:r>
                        <a:rPr lang="fa-IR" sz="1400" dirty="0">
                          <a:solidFill>
                            <a:schemeClr val="tx1"/>
                          </a:solidFill>
                          <a:effectLst/>
                        </a:rPr>
                        <a:t>درآمدها</a:t>
                      </a:r>
                      <a:endParaRPr lang="en-US" sz="1100" b="1" dirty="0">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r h="340311">
                <a:tc>
                  <a:txBody>
                    <a:bodyPr/>
                    <a:lstStyle/>
                    <a:p>
                      <a:pPr algn="justLow" rtl="1">
                        <a:lnSpc>
                          <a:spcPts val="1900"/>
                        </a:lnSpc>
                        <a:spcAft>
                          <a:spcPts val="0"/>
                        </a:spcAft>
                      </a:pPr>
                      <a:r>
                        <a:rPr lang="fa-IR" sz="1400">
                          <a:solidFill>
                            <a:schemeClr val="tx1"/>
                          </a:solidFill>
                          <a:effectLst/>
                        </a:rPr>
                        <a:t>هزینه‌ها</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r h="340311">
                <a:tc>
                  <a:txBody>
                    <a:bodyPr/>
                    <a:lstStyle/>
                    <a:p>
                      <a:pPr algn="justLow" rtl="1">
                        <a:lnSpc>
                          <a:spcPts val="1900"/>
                        </a:lnSpc>
                        <a:spcAft>
                          <a:spcPts val="0"/>
                        </a:spcAft>
                      </a:pPr>
                      <a:r>
                        <a:rPr lang="fa-IR" sz="1400">
                          <a:solidFill>
                            <a:schemeClr val="tx1"/>
                          </a:solidFill>
                          <a:effectLst/>
                        </a:rPr>
                        <a:t>مازاد سالانه</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r h="340311">
                <a:tc>
                  <a:txBody>
                    <a:bodyPr/>
                    <a:lstStyle/>
                    <a:p>
                      <a:pPr algn="justLow" rtl="1">
                        <a:lnSpc>
                          <a:spcPts val="1900"/>
                        </a:lnSpc>
                        <a:spcAft>
                          <a:spcPts val="0"/>
                        </a:spcAft>
                      </a:pPr>
                      <a:r>
                        <a:rPr lang="fa-IR" sz="1400" dirty="0">
                          <a:solidFill>
                            <a:schemeClr val="tx1"/>
                          </a:solidFill>
                          <a:effectLst/>
                        </a:rPr>
                        <a:t>مازاده/(کسری) انباشته ابتدای دوره</a:t>
                      </a:r>
                      <a:endParaRPr lang="en-US" sz="1100" b="1" dirty="0">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r h="340311">
                <a:tc>
                  <a:txBody>
                    <a:bodyPr/>
                    <a:lstStyle/>
                    <a:p>
                      <a:pPr algn="justLow" rtl="1">
                        <a:lnSpc>
                          <a:spcPts val="1900"/>
                        </a:lnSpc>
                        <a:spcAft>
                          <a:spcPts val="0"/>
                        </a:spcAft>
                      </a:pPr>
                      <a:r>
                        <a:rPr lang="fa-IR" sz="1400" dirty="0">
                          <a:solidFill>
                            <a:schemeClr val="tx1"/>
                          </a:solidFill>
                          <a:effectLst/>
                        </a:rPr>
                        <a:t>مازاده/(کسری) انباشته پایان دوره</a:t>
                      </a:r>
                      <a:endParaRPr lang="en-US" sz="1100" b="1" dirty="0">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justLow"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a:solidFill>
                            <a:schemeClr val="tx1"/>
                          </a:solidFill>
                          <a:effectLst/>
                        </a:rPr>
                        <a:t> </a:t>
                      </a:r>
                      <a:endParaRPr lang="en-US" sz="1100" b="1">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c>
                  <a:txBody>
                    <a:bodyPr/>
                    <a:lstStyle/>
                    <a:p>
                      <a:pPr algn="ctr" rtl="1">
                        <a:lnSpc>
                          <a:spcPts val="1900"/>
                        </a:lnSpc>
                        <a:spcAft>
                          <a:spcPts val="0"/>
                        </a:spcAft>
                      </a:pPr>
                      <a:r>
                        <a:rPr lang="fa-IR" sz="1400" dirty="0">
                          <a:solidFill>
                            <a:schemeClr val="tx1"/>
                          </a:solidFill>
                          <a:effectLst/>
                        </a:rPr>
                        <a:t>××</a:t>
                      </a:r>
                      <a:endParaRPr lang="en-US" sz="1100" b="1" dirty="0">
                        <a:solidFill>
                          <a:schemeClr val="tx1"/>
                        </a:solidFill>
                        <a:effectLst/>
                        <a:latin typeface="CG Times"/>
                        <a:ea typeface="Times New Roman"/>
                        <a:cs typeface="B Lotus"/>
                      </a:endParaRPr>
                    </a:p>
                  </a:txBody>
                  <a:tcPr marL="68580" marR="68580" marT="0" marB="0">
                    <a:solidFill>
                      <a:schemeClr val="accent1">
                        <a:lumMod val="40000"/>
                        <a:lumOff val="60000"/>
                      </a:schemeClr>
                    </a:solidFill>
                  </a:tcPr>
                </a:tc>
              </a:tr>
            </a:tbl>
          </a:graphicData>
        </a:graphic>
      </p:graphicFrame>
    </p:spTree>
    <p:extLst>
      <p:ext uri="{BB962C8B-B14F-4D97-AF65-F5344CB8AC3E}">
        <p14:creationId xmlns:p14="http://schemas.microsoft.com/office/powerpoint/2010/main" xmlns="" val="2820599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22</a:t>
            </a:fld>
            <a:endParaRPr lang="fa-IR"/>
          </a:p>
        </p:txBody>
      </p:sp>
      <p:sp>
        <p:nvSpPr>
          <p:cNvPr id="3" name="Rectangle 2"/>
          <p:cNvSpPr/>
          <p:nvPr/>
        </p:nvSpPr>
        <p:spPr>
          <a:xfrm>
            <a:off x="611560" y="123011"/>
            <a:ext cx="8136904" cy="6186309"/>
          </a:xfrm>
          <a:prstGeom prst="rect">
            <a:avLst/>
          </a:prstGeom>
        </p:spPr>
        <p:txBody>
          <a:bodyPr wrap="square">
            <a:spAutoFit/>
          </a:bodyPr>
          <a:lstStyle/>
          <a:p>
            <a:r>
              <a:rPr lang="fa-IR" b="1" dirty="0">
                <a:solidFill>
                  <a:srgbClr val="FF0000"/>
                </a:solidFill>
              </a:rPr>
              <a:t>انگلیس:</a:t>
            </a:r>
            <a:endParaRPr lang="en-US" b="1" dirty="0">
              <a:solidFill>
                <a:srgbClr val="FF0000"/>
              </a:solidFill>
            </a:endParaRPr>
          </a:p>
          <a:p>
            <a:pPr lvl="0"/>
            <a:r>
              <a:rPr lang="fa-IR" b="1" dirty="0">
                <a:solidFill>
                  <a:srgbClr val="FF0000"/>
                </a:solidFill>
              </a:rPr>
              <a:t>صورت تدارک پارلمانی</a:t>
            </a:r>
            <a:endParaRPr lang="en-US" b="1" dirty="0">
              <a:solidFill>
                <a:srgbClr val="FF0000"/>
              </a:solidFill>
            </a:endParaRPr>
          </a:p>
          <a:p>
            <a:r>
              <a:rPr lang="fa-IR" b="1" dirty="0"/>
              <a:t>این صورت برای پاسخگویی به پارلمان تهیه شده و در آن موارد زیر به پارلمان گزارش می‌شود:</a:t>
            </a:r>
            <a:endParaRPr lang="en-US" b="1" dirty="0"/>
          </a:p>
          <a:p>
            <a:r>
              <a:rPr lang="fa-IR" b="1" dirty="0" smtClean="0">
                <a:solidFill>
                  <a:schemeClr val="accent3">
                    <a:lumMod val="50000"/>
                  </a:schemeClr>
                </a:solidFill>
              </a:rPr>
              <a:t>الف.خلاصه </a:t>
            </a:r>
            <a:r>
              <a:rPr lang="fa-IR" b="1" dirty="0">
                <a:solidFill>
                  <a:schemeClr val="accent3">
                    <a:lumMod val="50000"/>
                  </a:schemeClr>
                </a:solidFill>
              </a:rPr>
              <a:t>بازده منابع</a:t>
            </a:r>
            <a:r>
              <a:rPr lang="fa-IR" b="1" dirty="0"/>
              <a:t>: بازده‌ها در مقابل منابع برآوردی قرار می‌گیرد که به تصویب پارلمان رسیده است. این خلاصه، مخارج ناخالص، درآمد تخصیص یافته و مخارج خالص را نشان می‌دهد.</a:t>
            </a:r>
            <a:endParaRPr lang="en-US" b="1" dirty="0"/>
          </a:p>
          <a:p>
            <a:r>
              <a:rPr lang="fa-IR" b="1" dirty="0">
                <a:solidFill>
                  <a:schemeClr val="accent3">
                    <a:lumMod val="50000"/>
                  </a:schemeClr>
                </a:solidFill>
              </a:rPr>
              <a:t>ب </a:t>
            </a:r>
            <a:r>
              <a:rPr lang="fa-IR" b="1" dirty="0" smtClean="0">
                <a:solidFill>
                  <a:schemeClr val="accent3">
                    <a:lumMod val="50000"/>
                  </a:schemeClr>
                </a:solidFill>
              </a:rPr>
              <a:t>.خلاصه </a:t>
            </a:r>
            <a:r>
              <a:rPr lang="fa-IR" b="1" dirty="0">
                <a:solidFill>
                  <a:schemeClr val="accent3">
                    <a:lumMod val="50000"/>
                  </a:schemeClr>
                </a:solidFill>
              </a:rPr>
              <a:t>خالص وجوه نقد مورد نیاز </a:t>
            </a:r>
            <a:r>
              <a:rPr lang="fa-IR" b="1" dirty="0"/>
              <a:t>به همراه مقایسه بازده منابع با منابع برآوردی مصوب پارلمان.</a:t>
            </a:r>
            <a:endParaRPr lang="en-US" b="1" dirty="0"/>
          </a:p>
          <a:p>
            <a:r>
              <a:rPr lang="fa-IR" b="1" dirty="0">
                <a:solidFill>
                  <a:schemeClr val="accent3">
                    <a:lumMod val="50000"/>
                  </a:schemeClr>
                </a:solidFill>
              </a:rPr>
              <a:t>ج </a:t>
            </a:r>
            <a:r>
              <a:rPr lang="fa-IR" b="1" dirty="0" smtClean="0">
                <a:solidFill>
                  <a:schemeClr val="accent3">
                    <a:lumMod val="50000"/>
                  </a:schemeClr>
                </a:solidFill>
              </a:rPr>
              <a:t>.خلاصه </a:t>
            </a:r>
            <a:r>
              <a:rPr lang="fa-IR" b="1" dirty="0">
                <a:solidFill>
                  <a:schemeClr val="accent3">
                    <a:lumMod val="50000"/>
                  </a:schemeClr>
                </a:solidFill>
              </a:rPr>
              <a:t>درآمد تخصیص نیافته</a:t>
            </a:r>
            <a:endParaRPr lang="en-US" b="1" dirty="0">
              <a:solidFill>
                <a:schemeClr val="accent3">
                  <a:lumMod val="50000"/>
                </a:schemeClr>
              </a:solidFill>
            </a:endParaRPr>
          </a:p>
          <a:p>
            <a:pPr lvl="0"/>
            <a:r>
              <a:rPr lang="fa-IR" b="1" dirty="0" smtClean="0">
                <a:solidFill>
                  <a:srgbClr val="FF0000"/>
                </a:solidFill>
              </a:rPr>
              <a:t>صورت هزینه‌های عملیاتی </a:t>
            </a:r>
            <a:r>
              <a:rPr lang="fa-IR" b="1" dirty="0"/>
              <a:t>(</a:t>
            </a:r>
            <a:r>
              <a:rPr lang="fa-IR" b="1" dirty="0" smtClean="0"/>
              <a:t>و </a:t>
            </a:r>
            <a:r>
              <a:rPr lang="fa-IR" b="1" dirty="0"/>
              <a:t>صورت سود و زیان شناسایی شده)</a:t>
            </a:r>
            <a:endParaRPr lang="en-US" b="1" dirty="0"/>
          </a:p>
          <a:p>
            <a:r>
              <a:rPr lang="fa-IR" b="1" dirty="0"/>
              <a:t>صورت هزینه‌های عملیاتی در واقع همان به کارگیری حساب سود و زیان است. در این صورت، درآمدهای سازمان دولتی در مقابل هزینه‌های آن سازمان قرار می‌گیرد.</a:t>
            </a:r>
            <a:endParaRPr lang="en-US" b="1" dirty="0"/>
          </a:p>
          <a:p>
            <a:pPr lvl="0"/>
            <a:r>
              <a:rPr lang="fa-IR" b="1" dirty="0">
                <a:solidFill>
                  <a:srgbClr val="FF0000"/>
                </a:solidFill>
              </a:rPr>
              <a:t>ترازنامه</a:t>
            </a:r>
            <a:endParaRPr lang="en-US" b="1" dirty="0">
              <a:solidFill>
                <a:srgbClr val="FF0000"/>
              </a:solidFill>
            </a:endParaRPr>
          </a:p>
          <a:p>
            <a:pPr lvl="0"/>
            <a:r>
              <a:rPr lang="fa-IR" b="1" dirty="0">
                <a:solidFill>
                  <a:srgbClr val="FF0000"/>
                </a:solidFill>
              </a:rPr>
              <a:t>صورت جریان وجوه نقد</a:t>
            </a:r>
            <a:endParaRPr lang="en-US" b="1" dirty="0">
              <a:solidFill>
                <a:srgbClr val="FF0000"/>
              </a:solidFill>
            </a:endParaRPr>
          </a:p>
          <a:p>
            <a:pPr lvl="0"/>
            <a:r>
              <a:rPr lang="fa-IR" b="1" dirty="0">
                <a:solidFill>
                  <a:srgbClr val="FF0000"/>
                </a:solidFill>
              </a:rPr>
              <a:t>صورت هزینه‌های عملیاتی </a:t>
            </a:r>
            <a:r>
              <a:rPr lang="fa-IR" b="1" dirty="0"/>
              <a:t>برمبنای اهداف و مقاصد سازمانی</a:t>
            </a:r>
            <a:endParaRPr lang="en-US" b="1" dirty="0"/>
          </a:p>
          <a:p>
            <a:r>
              <a:rPr lang="fa-IR" b="1" dirty="0"/>
              <a:t>در این صورت منابع مصرف شده (که در صورت هزینه‌های عملیاتی نیز نشان داده شده است) با اهداف استراتژیک سازمان دولتی مرتبط می‌شود. برای نمونه چنانچه سازمان دارای 5 هدف باشد، هزینه‌های مرتبط با هر هدف مشخص می‌شود.</a:t>
            </a:r>
            <a:endParaRPr lang="en-US" b="1" dirty="0"/>
          </a:p>
          <a:p>
            <a:pPr lvl="0"/>
            <a:r>
              <a:rPr lang="fa-IR" b="1" dirty="0">
                <a:solidFill>
                  <a:srgbClr val="FF0000"/>
                </a:solidFill>
              </a:rPr>
              <a:t>یادداشتهای توضیحی</a:t>
            </a:r>
            <a:endParaRPr lang="en-US" b="1" dirty="0">
              <a:solidFill>
                <a:srgbClr val="FF0000"/>
              </a:solidFill>
            </a:endParaRPr>
          </a:p>
        </p:txBody>
      </p:sp>
    </p:spTree>
    <p:extLst>
      <p:ext uri="{BB962C8B-B14F-4D97-AF65-F5344CB8AC3E}">
        <p14:creationId xmlns:p14="http://schemas.microsoft.com/office/powerpoint/2010/main" xmlns="" val="2757195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23</a:t>
            </a:fld>
            <a:endParaRPr lang="fa-IR"/>
          </a:p>
        </p:txBody>
      </p:sp>
      <p:sp>
        <p:nvSpPr>
          <p:cNvPr id="3" name="Rectangle 2"/>
          <p:cNvSpPr/>
          <p:nvPr/>
        </p:nvSpPr>
        <p:spPr>
          <a:xfrm>
            <a:off x="611560" y="476672"/>
            <a:ext cx="7920880" cy="4247317"/>
          </a:xfrm>
          <a:prstGeom prst="rect">
            <a:avLst/>
          </a:prstGeom>
        </p:spPr>
        <p:txBody>
          <a:bodyPr wrap="square">
            <a:spAutoFit/>
          </a:bodyPr>
          <a:lstStyle/>
          <a:p>
            <a:r>
              <a:rPr lang="fa-IR" b="1" dirty="0" smtClean="0">
                <a:solidFill>
                  <a:srgbClr val="FF0000"/>
                </a:solidFill>
              </a:rPr>
              <a:t>بین‌الملل</a:t>
            </a:r>
          </a:p>
          <a:p>
            <a:endParaRPr lang="en-US" b="1" dirty="0"/>
          </a:p>
          <a:p>
            <a:pPr lvl="0"/>
            <a:r>
              <a:rPr lang="fa-IR" b="1" dirty="0"/>
              <a:t>صورت وضعیت </a:t>
            </a:r>
            <a:r>
              <a:rPr lang="fa-IR" b="1" dirty="0" smtClean="0"/>
              <a:t>مالی</a:t>
            </a:r>
          </a:p>
          <a:p>
            <a:pPr lvl="0"/>
            <a:endParaRPr lang="en-US" b="1" dirty="0"/>
          </a:p>
          <a:p>
            <a:pPr lvl="0"/>
            <a:r>
              <a:rPr lang="fa-IR" b="1" dirty="0"/>
              <a:t>صورت عملکرد مالی</a:t>
            </a:r>
            <a:endParaRPr lang="en-US" b="1" dirty="0"/>
          </a:p>
          <a:p>
            <a:pPr lvl="0"/>
            <a:endParaRPr lang="fa-IR" b="1" dirty="0" smtClean="0"/>
          </a:p>
          <a:p>
            <a:pPr lvl="0"/>
            <a:r>
              <a:rPr lang="fa-IR" b="1" dirty="0" smtClean="0"/>
              <a:t>صورت </a:t>
            </a:r>
            <a:r>
              <a:rPr lang="fa-IR" b="1" dirty="0"/>
              <a:t>تغییرات در خالص داراییها/ ارزش ویژه</a:t>
            </a:r>
            <a:endParaRPr lang="en-US" b="1" dirty="0"/>
          </a:p>
          <a:p>
            <a:pPr lvl="0"/>
            <a:endParaRPr lang="fa-IR" b="1" dirty="0" smtClean="0"/>
          </a:p>
          <a:p>
            <a:pPr lvl="0"/>
            <a:r>
              <a:rPr lang="fa-IR" b="1" dirty="0" smtClean="0"/>
              <a:t>صورت </a:t>
            </a:r>
            <a:r>
              <a:rPr lang="fa-IR" b="1" dirty="0"/>
              <a:t>جریانهای نقدی</a:t>
            </a:r>
            <a:endParaRPr lang="en-US" b="1" dirty="0"/>
          </a:p>
          <a:p>
            <a:pPr lvl="0"/>
            <a:endParaRPr lang="fa-IR" b="1" dirty="0" smtClean="0"/>
          </a:p>
          <a:p>
            <a:pPr lvl="0"/>
            <a:r>
              <a:rPr lang="fa-IR" b="1" dirty="0" smtClean="0"/>
              <a:t>صورت </a:t>
            </a:r>
            <a:r>
              <a:rPr lang="fa-IR" b="1" dirty="0"/>
              <a:t>مقایسه بودجه و عملکرد واقعی یا یک ستون بودجه در صورتهای مالی</a:t>
            </a:r>
            <a:endParaRPr lang="en-US" b="1" dirty="0"/>
          </a:p>
          <a:p>
            <a:pPr lvl="0"/>
            <a:endParaRPr lang="fa-IR" b="1" dirty="0" smtClean="0"/>
          </a:p>
          <a:p>
            <a:pPr lvl="0"/>
            <a:r>
              <a:rPr lang="fa-IR" b="1" dirty="0" smtClean="0"/>
              <a:t>یادداشتهای </a:t>
            </a:r>
            <a:r>
              <a:rPr lang="fa-IR" b="1" dirty="0"/>
              <a:t>همراه متشکل از خلاصه رویه‌های حسابداری و سایر یادداشتهای توضیحی</a:t>
            </a:r>
            <a:endParaRPr lang="en-US" b="1" dirty="0"/>
          </a:p>
        </p:txBody>
      </p:sp>
    </p:spTree>
    <p:extLst>
      <p:ext uri="{BB962C8B-B14F-4D97-AF65-F5344CB8AC3E}">
        <p14:creationId xmlns:p14="http://schemas.microsoft.com/office/powerpoint/2010/main" xmlns="" val="3647862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24</a:t>
            </a:fld>
            <a:endParaRPr lang="fa-IR"/>
          </a:p>
        </p:txBody>
      </p:sp>
      <p:sp>
        <p:nvSpPr>
          <p:cNvPr id="3" name="Rectangle 2"/>
          <p:cNvSpPr/>
          <p:nvPr/>
        </p:nvSpPr>
        <p:spPr>
          <a:xfrm>
            <a:off x="251520" y="332656"/>
            <a:ext cx="8640960" cy="6186309"/>
          </a:xfrm>
          <a:prstGeom prst="rect">
            <a:avLst/>
          </a:prstGeom>
        </p:spPr>
        <p:txBody>
          <a:bodyPr wrap="square">
            <a:spAutoFit/>
          </a:bodyPr>
          <a:lstStyle/>
          <a:p>
            <a:r>
              <a:rPr lang="fa-IR" b="1" dirty="0">
                <a:solidFill>
                  <a:srgbClr val="CCCC00"/>
                </a:solidFill>
              </a:rPr>
              <a:t>مبانی </a:t>
            </a:r>
            <a:r>
              <a:rPr lang="fa-IR" b="1" dirty="0" smtClean="0">
                <a:solidFill>
                  <a:srgbClr val="CCCC00"/>
                </a:solidFill>
              </a:rPr>
              <a:t>بودجه‌بندی</a:t>
            </a:r>
          </a:p>
          <a:p>
            <a:endParaRPr lang="en-US" b="1" dirty="0"/>
          </a:p>
          <a:p>
            <a:r>
              <a:rPr lang="fa-IR" b="1" dirty="0">
                <a:solidFill>
                  <a:srgbClr val="FF0000"/>
                </a:solidFill>
              </a:rPr>
              <a:t>آمریکا</a:t>
            </a:r>
            <a:endParaRPr lang="en-US" b="1" dirty="0">
              <a:solidFill>
                <a:srgbClr val="FF0000"/>
              </a:solidFill>
            </a:endParaRPr>
          </a:p>
          <a:p>
            <a:r>
              <a:rPr lang="fa-IR" b="1" dirty="0"/>
              <a:t>مبنای بودجه‌بندی هم در سطح دولت مرکزی و هم در سطح دولتهای محلی و ایالتی نقدی </a:t>
            </a:r>
            <a:r>
              <a:rPr lang="fa-IR" b="1" dirty="0" smtClean="0"/>
              <a:t>است.</a:t>
            </a:r>
          </a:p>
          <a:p>
            <a:endParaRPr lang="fa-IR" b="1" dirty="0"/>
          </a:p>
          <a:p>
            <a:r>
              <a:rPr lang="fa-IR" b="1" dirty="0">
                <a:solidFill>
                  <a:srgbClr val="FF0000"/>
                </a:solidFill>
              </a:rPr>
              <a:t>کانادا</a:t>
            </a:r>
            <a:endParaRPr lang="en-US" b="1" dirty="0">
              <a:solidFill>
                <a:srgbClr val="FF0000"/>
              </a:solidFill>
            </a:endParaRPr>
          </a:p>
          <a:p>
            <a:r>
              <a:rPr lang="fa-IR" b="1" dirty="0"/>
              <a:t>مبنای بودجه‌بندی در دولتهای محلی کانادا بر مبنای حسابداری تعهدی است، اما در مورد دولت مرکزی کانادا، در برآوردها از مبنای نقدی تعدیل شده استفاده می‌شود </a:t>
            </a:r>
            <a:r>
              <a:rPr lang="fa-IR" b="1" dirty="0" smtClean="0"/>
              <a:t>.</a:t>
            </a:r>
          </a:p>
          <a:p>
            <a:endParaRPr lang="fa-IR" b="1" dirty="0" smtClean="0"/>
          </a:p>
          <a:p>
            <a:r>
              <a:rPr lang="fa-IR" b="1" dirty="0">
                <a:solidFill>
                  <a:srgbClr val="FF0000"/>
                </a:solidFill>
              </a:rPr>
              <a:t>انگلیس</a:t>
            </a:r>
            <a:endParaRPr lang="en-US" b="1" dirty="0">
              <a:solidFill>
                <a:srgbClr val="FF0000"/>
              </a:solidFill>
            </a:endParaRPr>
          </a:p>
          <a:p>
            <a:r>
              <a:rPr lang="fa-IR" b="1" dirty="0"/>
              <a:t>بودجه‌بندی در انگلستان برمبنای تعهدی است. برخلاف مبنای نقدی، در بودجه‌بندی تعهدی منابع آنچه اهمیت دارد زمان مصرف منابع است و نه زمان پرداخت وجه بابت </a:t>
            </a:r>
            <a:r>
              <a:rPr lang="fa-IR" b="1" dirty="0" smtClean="0"/>
              <a:t>منابع.</a:t>
            </a:r>
          </a:p>
          <a:p>
            <a:endParaRPr lang="fa-IR" dirty="0" smtClean="0"/>
          </a:p>
          <a:p>
            <a:r>
              <a:rPr lang="fa-IR" b="1" dirty="0">
                <a:solidFill>
                  <a:srgbClr val="FF0000"/>
                </a:solidFill>
              </a:rPr>
              <a:t>بین‌الملل</a:t>
            </a:r>
            <a:endParaRPr lang="en-US" b="1" dirty="0">
              <a:solidFill>
                <a:srgbClr val="FF0000"/>
              </a:solidFill>
            </a:endParaRPr>
          </a:p>
          <a:p>
            <a:r>
              <a:rPr lang="fa-IR" b="1" dirty="0"/>
              <a:t>مبنای بودجه‌بندی خاصی تجویز نشده است و تنها این موضوع مطرح شده است که اگر در کشوری، مبنای حسابداری با مبنای بودجه‌بندی متفاوت بود، باید صورت مغایرت بودجه و نتایج حاصل از فرآیند حسابداری (گزارش تفریغ بودجه) تهیه شود و در غیر این صورت نیازی به تهیه صورت مغایرت نمی‌باشد.</a:t>
            </a:r>
            <a:endParaRPr lang="en-US" b="1" dirty="0"/>
          </a:p>
          <a:p>
            <a:endParaRPr lang="fa-IR" dirty="0"/>
          </a:p>
        </p:txBody>
      </p:sp>
    </p:spTree>
    <p:extLst>
      <p:ext uri="{BB962C8B-B14F-4D97-AF65-F5344CB8AC3E}">
        <p14:creationId xmlns:p14="http://schemas.microsoft.com/office/powerpoint/2010/main" xmlns="" val="22635833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25</a:t>
            </a:fld>
            <a:endParaRPr lang="fa-IR"/>
          </a:p>
        </p:txBody>
      </p:sp>
      <p:sp>
        <p:nvSpPr>
          <p:cNvPr id="3" name="Rectangle 2"/>
          <p:cNvSpPr/>
          <p:nvPr/>
        </p:nvSpPr>
        <p:spPr>
          <a:xfrm>
            <a:off x="395536" y="188640"/>
            <a:ext cx="8515886" cy="6463308"/>
          </a:xfrm>
          <a:prstGeom prst="rect">
            <a:avLst/>
          </a:prstGeom>
        </p:spPr>
        <p:txBody>
          <a:bodyPr wrap="square">
            <a:spAutoFit/>
          </a:bodyPr>
          <a:lstStyle/>
          <a:p>
            <a:r>
              <a:rPr lang="fa-IR" b="1" dirty="0">
                <a:solidFill>
                  <a:srgbClr val="CCCC00"/>
                </a:solidFill>
              </a:rPr>
              <a:t>ارتباط بین سیستم حسابداری و </a:t>
            </a:r>
            <a:r>
              <a:rPr lang="fa-IR" b="1" dirty="0" smtClean="0">
                <a:solidFill>
                  <a:srgbClr val="CCCC00"/>
                </a:solidFill>
              </a:rPr>
              <a:t>بودجه</a:t>
            </a:r>
          </a:p>
          <a:p>
            <a:r>
              <a:rPr lang="fa-IR" b="1" dirty="0">
                <a:solidFill>
                  <a:srgbClr val="FF0000"/>
                </a:solidFill>
              </a:rPr>
              <a:t>آمریکا</a:t>
            </a:r>
            <a:endParaRPr lang="en-US" b="1" dirty="0">
              <a:solidFill>
                <a:srgbClr val="FF0000"/>
              </a:solidFill>
            </a:endParaRPr>
          </a:p>
          <a:p>
            <a:pPr lvl="0"/>
            <a:r>
              <a:rPr lang="fa-IR" b="1" dirty="0" smtClean="0">
                <a:solidFill>
                  <a:schemeClr val="accent3">
                    <a:lumMod val="50000"/>
                  </a:schemeClr>
                </a:solidFill>
              </a:rPr>
              <a:t>در </a:t>
            </a:r>
            <a:r>
              <a:rPr lang="fa-IR" b="1" dirty="0">
                <a:solidFill>
                  <a:schemeClr val="accent3">
                    <a:lumMod val="50000"/>
                  </a:schemeClr>
                </a:solidFill>
              </a:rPr>
              <a:t>سطح دولتهای محلی و ایالتی</a:t>
            </a:r>
            <a:endParaRPr lang="en-US" b="1" dirty="0">
              <a:solidFill>
                <a:schemeClr val="accent3">
                  <a:lumMod val="50000"/>
                </a:schemeClr>
              </a:solidFill>
            </a:endParaRPr>
          </a:p>
          <a:p>
            <a:r>
              <a:rPr lang="fa-IR" b="1" dirty="0"/>
              <a:t>طبق بیانیه شماره 34، صورت مقایسه‌ای بودجه باید برای حساب مستقل عمومی و هر حساب مستقل درآمدی خاص عمده‌ای که به لحاظ قانونی در بودجه سالانه پذیرفته شده است، تهیه شود. </a:t>
            </a:r>
            <a:endParaRPr lang="fa-IR" b="1" dirty="0" smtClean="0"/>
          </a:p>
          <a:p>
            <a:pPr lvl="0"/>
            <a:r>
              <a:rPr lang="fa-IR" b="1" dirty="0">
                <a:solidFill>
                  <a:schemeClr val="accent3">
                    <a:lumMod val="50000"/>
                  </a:schemeClr>
                </a:solidFill>
              </a:rPr>
              <a:t>در سطح دولت مرکزی:</a:t>
            </a:r>
            <a:endParaRPr lang="en-US" b="1" dirty="0">
              <a:solidFill>
                <a:schemeClr val="accent3">
                  <a:lumMod val="50000"/>
                </a:schemeClr>
              </a:solidFill>
            </a:endParaRPr>
          </a:p>
          <a:p>
            <a:r>
              <a:rPr lang="fa-IR" b="1" dirty="0"/>
              <a:t>طبق بیانیه‌های </a:t>
            </a:r>
            <a:r>
              <a:rPr lang="en-US" b="1" dirty="0"/>
              <a:t>FASAB</a:t>
            </a:r>
            <a:r>
              <a:rPr lang="fa-IR" b="1" dirty="0"/>
              <a:t>، دولت مرکزی باید صورتهای مقایسه‌ای بودجه‌ای تهیه کند که در آن صورتها، درآمد یا هزینه خالص عملیاتی با مازاد یا کسری بودجه واحد مطابقت داده شود. در این صورتها همچنین باید تغییر در وضعیت نقدی دولت با مازاد یا کسری بودجه واحد نیز مطابقت داده شود</a:t>
            </a:r>
            <a:r>
              <a:rPr lang="fa-IR" b="1" dirty="0" smtClean="0"/>
              <a:t>.</a:t>
            </a:r>
          </a:p>
          <a:p>
            <a:r>
              <a:rPr lang="fa-IR" b="1" dirty="0">
                <a:solidFill>
                  <a:srgbClr val="FF0000"/>
                </a:solidFill>
              </a:rPr>
              <a:t>کانادا</a:t>
            </a:r>
            <a:endParaRPr lang="en-US" b="1" dirty="0">
              <a:solidFill>
                <a:srgbClr val="FF0000"/>
              </a:solidFill>
            </a:endParaRPr>
          </a:p>
          <a:p>
            <a:r>
              <a:rPr lang="fa-IR" b="1" dirty="0"/>
              <a:t>به دلیل عملیاتی بودن بودجه‌بندی و وجود سیستم حسابداری تعهدی این گزارش تهیه نمی‌شود.</a:t>
            </a:r>
            <a:endParaRPr lang="en-US" b="1" dirty="0"/>
          </a:p>
          <a:p>
            <a:r>
              <a:rPr lang="fa-IR" b="1" dirty="0">
                <a:solidFill>
                  <a:srgbClr val="FF0000"/>
                </a:solidFill>
              </a:rPr>
              <a:t>انگلیس</a:t>
            </a:r>
            <a:endParaRPr lang="en-US" b="1" dirty="0">
              <a:solidFill>
                <a:srgbClr val="FF0000"/>
              </a:solidFill>
            </a:endParaRPr>
          </a:p>
          <a:p>
            <a:r>
              <a:rPr lang="fa-IR" b="1" dirty="0"/>
              <a:t>بودجه‌بندی عملیاتی </a:t>
            </a:r>
            <a:r>
              <a:rPr lang="fa-IR" b="1" dirty="0" smtClean="0"/>
              <a:t>بر</a:t>
            </a:r>
            <a:r>
              <a:rPr lang="fa-IR" b="1" dirty="0"/>
              <a:t> مبنای تعهدی است بنابراین گزارش تطبیقی تهیه نمی‌شود.</a:t>
            </a:r>
            <a:endParaRPr lang="en-US" b="1" dirty="0"/>
          </a:p>
          <a:p>
            <a:r>
              <a:rPr lang="fa-IR" b="1" dirty="0">
                <a:solidFill>
                  <a:srgbClr val="FF0000"/>
                </a:solidFill>
              </a:rPr>
              <a:t>بین‌الملل</a:t>
            </a:r>
            <a:endParaRPr lang="en-US" b="1" dirty="0">
              <a:solidFill>
                <a:srgbClr val="FF0000"/>
              </a:solidFill>
            </a:endParaRPr>
          </a:p>
          <a:p>
            <a:r>
              <a:rPr lang="fa-IR" b="1" dirty="0"/>
              <a:t>فقط در مواریکه بودجه‌بندی نقدی است، توصیه شده که گزارش تطبیقی تهیه شود و در مواردیکه مبنای حسابداری و بودجه بندی یکسان است، واحدهای گزارشگر باید یک ستون به صورتهای مالی خود اضافه نموده و در آن اطلاعات بودجه ای را ارائه نمایند</a:t>
            </a:r>
            <a:r>
              <a:rPr lang="fa-IR" b="1" dirty="0" smtClean="0"/>
              <a:t>.</a:t>
            </a:r>
            <a:endParaRPr lang="en-US" b="1" dirty="0"/>
          </a:p>
          <a:p>
            <a:endParaRPr lang="fa-IR" dirty="0"/>
          </a:p>
        </p:txBody>
      </p:sp>
    </p:spTree>
    <p:extLst>
      <p:ext uri="{BB962C8B-B14F-4D97-AF65-F5344CB8AC3E}">
        <p14:creationId xmlns:p14="http://schemas.microsoft.com/office/powerpoint/2010/main" xmlns="" val="30954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26</a:t>
            </a:fld>
            <a:endParaRPr lang="fa-IR"/>
          </a:p>
        </p:txBody>
      </p:sp>
      <p:sp>
        <p:nvSpPr>
          <p:cNvPr id="3" name="Rectangle 2"/>
          <p:cNvSpPr/>
          <p:nvPr/>
        </p:nvSpPr>
        <p:spPr>
          <a:xfrm>
            <a:off x="465854" y="188640"/>
            <a:ext cx="8208912" cy="4955203"/>
          </a:xfrm>
          <a:prstGeom prst="rect">
            <a:avLst/>
          </a:prstGeom>
        </p:spPr>
        <p:txBody>
          <a:bodyPr wrap="square">
            <a:spAutoFit/>
          </a:bodyPr>
          <a:lstStyle/>
          <a:p>
            <a:r>
              <a:rPr lang="fa-IR" b="1" dirty="0" smtClean="0">
                <a:solidFill>
                  <a:srgbClr val="FF0000"/>
                </a:solidFill>
              </a:rPr>
              <a:t>استانداردها</a:t>
            </a:r>
          </a:p>
          <a:p>
            <a:endParaRPr lang="en-US" b="1" dirty="0">
              <a:solidFill>
                <a:srgbClr val="FF0000"/>
              </a:solidFill>
            </a:endParaRPr>
          </a:p>
          <a:p>
            <a:r>
              <a:rPr lang="fa-IR" sz="2000" b="1" dirty="0">
                <a:solidFill>
                  <a:srgbClr val="FF0000"/>
                </a:solidFill>
              </a:rPr>
              <a:t>آمریکا</a:t>
            </a:r>
            <a:endParaRPr lang="en-US" sz="2000" b="1" dirty="0">
              <a:solidFill>
                <a:srgbClr val="FF0000"/>
              </a:solidFill>
            </a:endParaRPr>
          </a:p>
          <a:p>
            <a:r>
              <a:rPr lang="fa-IR" sz="2000" b="1" dirty="0"/>
              <a:t>استانداردهای حسابداری دولتی در آمریکا در دو بخش دولتهای محلی و ایالتی و دولت مرکزی تهیه می‌شوند. مسئول تدوین استانداردها دولتهای محلی و ایالتی، </a:t>
            </a:r>
            <a:r>
              <a:rPr lang="en-US" sz="2000" b="1" dirty="0"/>
              <a:t>GASB</a:t>
            </a:r>
            <a:r>
              <a:rPr lang="fa-IR" sz="2000" b="1" dirty="0"/>
              <a:t> و مسئول تدوین استانداردهای دولت مرکزی </a:t>
            </a:r>
            <a:r>
              <a:rPr lang="en-US" sz="2000" b="1" dirty="0"/>
              <a:t>FASAB</a:t>
            </a:r>
            <a:r>
              <a:rPr lang="fa-IR" sz="2000" b="1" dirty="0"/>
              <a:t> است</a:t>
            </a:r>
            <a:r>
              <a:rPr lang="fa-IR" sz="2000" b="1" dirty="0" smtClean="0"/>
              <a:t>.</a:t>
            </a:r>
          </a:p>
          <a:p>
            <a:endParaRPr lang="fa-IR" sz="2000" b="1" dirty="0" smtClean="0">
              <a:solidFill>
                <a:schemeClr val="accent5"/>
              </a:solidFill>
            </a:endParaRPr>
          </a:p>
          <a:p>
            <a:r>
              <a:rPr lang="fa-IR" sz="2000" b="1" dirty="0" smtClean="0">
                <a:solidFill>
                  <a:schemeClr val="accent5"/>
                </a:solidFill>
              </a:rPr>
              <a:t>فعالیت </a:t>
            </a:r>
            <a:r>
              <a:rPr lang="en-US" sz="2000" b="1" dirty="0" smtClean="0">
                <a:solidFill>
                  <a:schemeClr val="accent5"/>
                </a:solidFill>
              </a:rPr>
              <a:t> </a:t>
            </a:r>
            <a:r>
              <a:rPr lang="fa-IR" sz="2000" b="1" dirty="0" smtClean="0">
                <a:solidFill>
                  <a:schemeClr val="accent5"/>
                </a:solidFill>
              </a:rPr>
              <a:t> </a:t>
            </a:r>
            <a:r>
              <a:rPr lang="en-US" sz="2000" b="1" dirty="0">
                <a:solidFill>
                  <a:schemeClr val="accent5"/>
                </a:solidFill>
              </a:rPr>
              <a:t>GASB</a:t>
            </a:r>
            <a:endParaRPr lang="fa-IR" sz="2000" b="1" dirty="0">
              <a:solidFill>
                <a:schemeClr val="accent5"/>
              </a:solidFill>
            </a:endParaRPr>
          </a:p>
          <a:p>
            <a:r>
              <a:rPr lang="fa-IR" sz="2000" b="1" dirty="0">
                <a:solidFill>
                  <a:schemeClr val="accent6">
                    <a:lumMod val="50000"/>
                  </a:schemeClr>
                </a:solidFill>
              </a:rPr>
              <a:t>این مرکز  تا بحال با 56 استاندارد مصوب و 5 بیانیه مفهومی   به ایالات متحده تحویل داده است و دولت های محلی ملزم به رعایت می باشند .</a:t>
            </a:r>
          </a:p>
          <a:p>
            <a:endParaRPr lang="fa-IR" sz="2000" b="1" dirty="0"/>
          </a:p>
          <a:p>
            <a:pPr lvl="0"/>
            <a:r>
              <a:rPr lang="fa-IR" sz="2000" b="1" dirty="0">
                <a:solidFill>
                  <a:schemeClr val="accent5"/>
                </a:solidFill>
              </a:rPr>
              <a:t>فعالیت  </a:t>
            </a:r>
            <a:r>
              <a:rPr lang="en-US" sz="2000" b="1" dirty="0">
                <a:solidFill>
                  <a:schemeClr val="accent5"/>
                </a:solidFill>
              </a:rPr>
              <a:t>FASAB</a:t>
            </a:r>
            <a:endParaRPr lang="fa-IR" sz="2000" b="1" dirty="0">
              <a:solidFill>
                <a:schemeClr val="accent5"/>
              </a:solidFill>
            </a:endParaRPr>
          </a:p>
          <a:p>
            <a:pPr lvl="0"/>
            <a:r>
              <a:rPr lang="fa-IR" sz="2000" b="1" dirty="0">
                <a:solidFill>
                  <a:schemeClr val="accent6">
                    <a:lumMod val="50000"/>
                  </a:schemeClr>
                </a:solidFill>
              </a:rPr>
              <a:t>این مرکز تا بحال  33 استاندارد  مصوب  و 6 بیانیه مفهومی به ایالات متحده تحویل داده است  و دولت مرکزی ملزم به رعایت می باشد.</a:t>
            </a:r>
          </a:p>
        </p:txBody>
      </p:sp>
    </p:spTree>
    <p:extLst>
      <p:ext uri="{BB962C8B-B14F-4D97-AF65-F5344CB8AC3E}">
        <p14:creationId xmlns:p14="http://schemas.microsoft.com/office/powerpoint/2010/main" xmlns="" val="76611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27</a:t>
            </a:fld>
            <a:endParaRPr lang="fa-IR"/>
          </a:p>
        </p:txBody>
      </p:sp>
      <p:sp>
        <p:nvSpPr>
          <p:cNvPr id="3" name="Rectangle 2"/>
          <p:cNvSpPr/>
          <p:nvPr/>
        </p:nvSpPr>
        <p:spPr>
          <a:xfrm>
            <a:off x="539552" y="344845"/>
            <a:ext cx="8064896" cy="5355312"/>
          </a:xfrm>
          <a:prstGeom prst="rect">
            <a:avLst/>
          </a:prstGeom>
        </p:spPr>
        <p:txBody>
          <a:bodyPr wrap="square">
            <a:spAutoFit/>
          </a:bodyPr>
          <a:lstStyle/>
          <a:p>
            <a:r>
              <a:rPr lang="fa-IR" b="1" dirty="0">
                <a:solidFill>
                  <a:srgbClr val="FF0000"/>
                </a:solidFill>
              </a:rPr>
              <a:t>کانادا</a:t>
            </a:r>
            <a:endParaRPr lang="en-US" b="1" dirty="0">
              <a:solidFill>
                <a:srgbClr val="FF0000"/>
              </a:solidFill>
            </a:endParaRPr>
          </a:p>
          <a:p>
            <a:r>
              <a:rPr lang="fa-IR" b="1" dirty="0"/>
              <a:t>در کانادا، سازمانهای مختلف بخش عمومی، از استانداردهای مختلفی استفاده می‌کنند. این سازمانها و استانداردهای مربوط به آنها به شرح زیر است:</a:t>
            </a:r>
            <a:endParaRPr lang="en-US" b="1" dirty="0"/>
          </a:p>
          <a:p>
            <a:pPr lvl="0"/>
            <a:r>
              <a:rPr lang="fa-IR" b="1" dirty="0">
                <a:solidFill>
                  <a:srgbClr val="FF0000"/>
                </a:solidFill>
              </a:rPr>
              <a:t>دولتهای مرکزی، ایالتی، محلی، و بومی:</a:t>
            </a:r>
            <a:endParaRPr lang="en-US" b="1" dirty="0">
              <a:solidFill>
                <a:srgbClr val="FF0000"/>
              </a:solidFill>
            </a:endParaRPr>
          </a:p>
          <a:p>
            <a:r>
              <a:rPr lang="fa-IR" b="1" dirty="0"/>
              <a:t>کتابچه راهنمای حسابداری بخش دولتی که توسط انجمن حسابداران خبره کانادا </a:t>
            </a:r>
            <a:r>
              <a:rPr lang="en-US" b="1" dirty="0"/>
              <a:t>(CICA)</a:t>
            </a:r>
            <a:r>
              <a:rPr lang="fa-IR" b="1" dirty="0"/>
              <a:t> منتشر می‌شود</a:t>
            </a:r>
            <a:r>
              <a:rPr lang="fa-IR" b="1" dirty="0" smtClean="0"/>
              <a:t>.</a:t>
            </a:r>
          </a:p>
          <a:p>
            <a:endParaRPr lang="en-US" b="1" dirty="0"/>
          </a:p>
          <a:p>
            <a:pPr lvl="0"/>
            <a:r>
              <a:rPr lang="fa-IR" b="1" dirty="0">
                <a:solidFill>
                  <a:srgbClr val="FF0000"/>
                </a:solidFill>
              </a:rPr>
              <a:t>مؤسسات انتفاعی دولتی و مؤسسات شبه تجاری دولتی:</a:t>
            </a:r>
            <a:endParaRPr lang="en-US" b="1" dirty="0">
              <a:solidFill>
                <a:srgbClr val="FF0000"/>
              </a:solidFill>
            </a:endParaRPr>
          </a:p>
          <a:p>
            <a:r>
              <a:rPr lang="fa-IR" b="1" dirty="0"/>
              <a:t>استانداردهای گزارشگری مالی </a:t>
            </a:r>
            <a:r>
              <a:rPr lang="fa-IR" b="1" dirty="0" smtClean="0"/>
              <a:t>بین‌المللی</a:t>
            </a:r>
          </a:p>
          <a:p>
            <a:endParaRPr lang="en-US" b="1" dirty="0"/>
          </a:p>
          <a:p>
            <a:pPr lvl="0"/>
            <a:r>
              <a:rPr lang="fa-IR" b="1" dirty="0">
                <a:solidFill>
                  <a:srgbClr val="FF0000"/>
                </a:solidFill>
              </a:rPr>
              <a:t>سازمانهای غیرانتفاعی دولتی:</a:t>
            </a:r>
            <a:endParaRPr lang="en-US" b="1" dirty="0">
              <a:solidFill>
                <a:srgbClr val="FF0000"/>
              </a:solidFill>
            </a:endParaRPr>
          </a:p>
          <a:p>
            <a:r>
              <a:rPr lang="fa-IR" b="1" dirty="0"/>
              <a:t>کتابچه راهنمای حسابداری سازمانهای غیرانتفاعی که توسط انجمن حسابداران خبره کانادا </a:t>
            </a:r>
            <a:r>
              <a:rPr lang="en-US" b="1" dirty="0"/>
              <a:t>(CICA)</a:t>
            </a:r>
            <a:r>
              <a:rPr lang="fa-IR" b="1" dirty="0"/>
              <a:t> تهیه می‌شود</a:t>
            </a:r>
            <a:r>
              <a:rPr lang="fa-IR" b="1" dirty="0" smtClean="0"/>
              <a:t>.</a:t>
            </a:r>
          </a:p>
          <a:p>
            <a:endParaRPr lang="en-US" b="1" dirty="0"/>
          </a:p>
          <a:p>
            <a:pPr lvl="0"/>
            <a:r>
              <a:rPr lang="fa-IR" b="1" dirty="0">
                <a:solidFill>
                  <a:srgbClr val="FF0000"/>
                </a:solidFill>
              </a:rPr>
              <a:t>سایر سازمانهای دولتی:</a:t>
            </a:r>
            <a:endParaRPr lang="en-US" b="1" dirty="0">
              <a:solidFill>
                <a:srgbClr val="FF0000"/>
              </a:solidFill>
            </a:endParaRPr>
          </a:p>
          <a:p>
            <a:r>
              <a:rPr lang="fa-IR" b="1" dirty="0"/>
              <a:t>با توجه به اهداف سازمان، می‌توانند از استانداردهای گزارشگری مالی بین‌المللی و یا از کتابچه راهنمای حسابداری بخش دولتی که توسط انجمن حسابداران خبره کانادا </a:t>
            </a:r>
            <a:r>
              <a:rPr lang="en-US" b="1" dirty="0"/>
              <a:t>(CICA)</a:t>
            </a:r>
            <a:r>
              <a:rPr lang="fa-IR" b="1" dirty="0"/>
              <a:t> تهیه شده است، استفاده کنند.</a:t>
            </a:r>
            <a:endParaRPr lang="en-US" b="1" dirty="0"/>
          </a:p>
        </p:txBody>
      </p:sp>
    </p:spTree>
    <p:extLst>
      <p:ext uri="{BB962C8B-B14F-4D97-AF65-F5344CB8AC3E}">
        <p14:creationId xmlns:p14="http://schemas.microsoft.com/office/powerpoint/2010/main" xmlns="" val="2376176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28</a:t>
            </a:fld>
            <a:endParaRPr lang="fa-IR"/>
          </a:p>
        </p:txBody>
      </p:sp>
      <p:sp>
        <p:nvSpPr>
          <p:cNvPr id="3" name="Rectangle 2"/>
          <p:cNvSpPr/>
          <p:nvPr/>
        </p:nvSpPr>
        <p:spPr>
          <a:xfrm>
            <a:off x="395536" y="260648"/>
            <a:ext cx="8424936" cy="3693319"/>
          </a:xfrm>
          <a:prstGeom prst="rect">
            <a:avLst/>
          </a:prstGeom>
        </p:spPr>
        <p:txBody>
          <a:bodyPr wrap="square">
            <a:spAutoFit/>
          </a:bodyPr>
          <a:lstStyle/>
          <a:p>
            <a:r>
              <a:rPr lang="fa-IR" b="1" dirty="0" smtClean="0">
                <a:solidFill>
                  <a:srgbClr val="FF0000"/>
                </a:solidFill>
              </a:rPr>
              <a:t>انگلیس</a:t>
            </a:r>
          </a:p>
          <a:p>
            <a:endParaRPr lang="en-US" b="1" dirty="0">
              <a:solidFill>
                <a:srgbClr val="FF0000"/>
              </a:solidFill>
            </a:endParaRPr>
          </a:p>
          <a:p>
            <a:r>
              <a:rPr lang="fa-IR" b="1" dirty="0"/>
              <a:t>از سال 2005 تمامی کشورهای عضو اتحادیه اروپا ملزم به بکارگیری استانداردهای بین‌المللی گزارشگری مالی (</a:t>
            </a:r>
            <a:r>
              <a:rPr lang="en-US" b="1" dirty="0"/>
              <a:t>IFRS</a:t>
            </a:r>
            <a:r>
              <a:rPr lang="fa-IR" b="1" dirty="0"/>
              <a:t>ها) شده‌اند</a:t>
            </a:r>
            <a:r>
              <a:rPr lang="fa-IR" b="1" dirty="0" smtClean="0"/>
              <a:t>.</a:t>
            </a:r>
          </a:p>
          <a:p>
            <a:endParaRPr lang="fa-IR" b="1" dirty="0"/>
          </a:p>
          <a:p>
            <a:r>
              <a:rPr lang="fa-IR" b="1" dirty="0" smtClean="0">
                <a:solidFill>
                  <a:srgbClr val="FF0000"/>
                </a:solidFill>
              </a:rPr>
              <a:t>بین‌الملل</a:t>
            </a:r>
          </a:p>
          <a:p>
            <a:endParaRPr lang="en-US" b="1" dirty="0">
              <a:solidFill>
                <a:srgbClr val="FF0000"/>
              </a:solidFill>
            </a:endParaRPr>
          </a:p>
          <a:p>
            <a:r>
              <a:rPr lang="fa-IR" b="1" dirty="0"/>
              <a:t>فدراسیون بین‌المللی حسابداران در مورد بخش عمومی تعداد 27 استاندارد منتشر کرده است. همانطور که اشاره شد، مبنای حسابداری در استانداردهای بین‌المللی مبنای تعهدی است. اما با توجه به اینکه استانداردهای این نهاد باید پاسخگوی نیاز کشورهای مختلفی باشد، و از طرفی هم برخی کشورها وجود دارند که از مبنای نقدی استفاده می‌کنند، بنابراین استاندارد جداگانه‌ای برای این منظور تدوین شده است.</a:t>
            </a:r>
            <a:endParaRPr lang="fa-IR" dirty="0"/>
          </a:p>
        </p:txBody>
      </p:sp>
    </p:spTree>
    <p:extLst>
      <p:ext uri="{BB962C8B-B14F-4D97-AF65-F5344CB8AC3E}">
        <p14:creationId xmlns:p14="http://schemas.microsoft.com/office/powerpoint/2010/main" xmlns="" val="4332095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29</a:t>
            </a:fld>
            <a:endParaRPr lang="fa-IR"/>
          </a:p>
        </p:txBody>
      </p:sp>
      <p:sp>
        <p:nvSpPr>
          <p:cNvPr id="3" name="Rectangle 2"/>
          <p:cNvSpPr/>
          <p:nvPr/>
        </p:nvSpPr>
        <p:spPr>
          <a:xfrm>
            <a:off x="323528" y="260648"/>
            <a:ext cx="8064896" cy="6401753"/>
          </a:xfrm>
          <a:prstGeom prst="rect">
            <a:avLst/>
          </a:prstGeom>
        </p:spPr>
        <p:txBody>
          <a:bodyPr wrap="square">
            <a:spAutoFit/>
          </a:bodyPr>
          <a:lstStyle/>
          <a:p>
            <a:r>
              <a:rPr lang="fa-IR" b="1" dirty="0">
                <a:solidFill>
                  <a:srgbClr val="FF0000"/>
                </a:solidFill>
              </a:rPr>
              <a:t>قوانین و مقررات مرتبط با حسابداری </a:t>
            </a:r>
            <a:r>
              <a:rPr lang="fa-IR" b="1" dirty="0" smtClean="0">
                <a:solidFill>
                  <a:srgbClr val="FF0000"/>
                </a:solidFill>
              </a:rPr>
              <a:t>دولتی</a:t>
            </a:r>
          </a:p>
          <a:p>
            <a:r>
              <a:rPr lang="fa-IR" sz="1400" b="1" dirty="0" smtClean="0"/>
              <a:t>آمریکا</a:t>
            </a:r>
          </a:p>
          <a:p>
            <a:pPr marL="342900" lvl="0" indent="-342900" algn="justLow">
              <a:buFont typeface="+mj-lt"/>
              <a:buAutoNum type="alphaUcPeriod"/>
            </a:pPr>
            <a:r>
              <a:rPr lang="fa-IR" sz="1400" b="1" dirty="0" smtClean="0"/>
              <a:t>دستورالعمل </a:t>
            </a:r>
            <a:r>
              <a:rPr lang="fa-IR" sz="1400" b="1" dirty="0"/>
              <a:t>مقررات دولت مرکزی</a:t>
            </a:r>
            <a:endParaRPr lang="en-US" sz="1400" b="1" dirty="0"/>
          </a:p>
          <a:p>
            <a:pPr marL="342900" lvl="0" indent="-342900" algn="justLow">
              <a:buFont typeface="+mj-lt"/>
              <a:buAutoNum type="alphaUcPeriod"/>
            </a:pPr>
            <a:r>
              <a:rPr lang="fa-IR" sz="1400" b="1" dirty="0"/>
              <a:t>قانون اعتبارات تلفیقی 2004</a:t>
            </a:r>
            <a:endParaRPr lang="en-US" sz="1400" b="1" dirty="0"/>
          </a:p>
          <a:p>
            <a:pPr marL="342900" lvl="0" indent="-342900" algn="justLow">
              <a:buFont typeface="+mj-lt"/>
              <a:buAutoNum type="alphaUcPeriod"/>
            </a:pPr>
            <a:r>
              <a:rPr lang="fa-IR" sz="1400" b="1" dirty="0"/>
              <a:t>قانون مدیریت اطلاعات اوراق بهادار دولت مرکزی 2002</a:t>
            </a:r>
            <a:endParaRPr lang="en-US" sz="1400" b="1" dirty="0"/>
          </a:p>
          <a:p>
            <a:pPr marL="342900" lvl="0" indent="-342900" algn="justLow">
              <a:buFont typeface="+mj-lt"/>
              <a:buAutoNum type="alphaUcPeriod"/>
            </a:pPr>
            <a:r>
              <a:rPr lang="fa-IR" sz="1400" b="1" dirty="0"/>
              <a:t>قانون اطلاعات پرداختهای نادرست 2002</a:t>
            </a:r>
            <a:endParaRPr lang="en-US" sz="1400" b="1" dirty="0"/>
          </a:p>
          <a:p>
            <a:pPr marL="342900" lvl="0" indent="-342900" algn="justLow">
              <a:buFont typeface="+mj-lt"/>
              <a:buAutoNum type="alphaUcPeriod"/>
            </a:pPr>
            <a:r>
              <a:rPr lang="fa-IR" sz="1400" b="1" dirty="0"/>
              <a:t>قانون پاسخگوی وجوه حاصل از مالیات 2002</a:t>
            </a:r>
            <a:endParaRPr lang="en-US" sz="1400" b="1" dirty="0"/>
          </a:p>
          <a:p>
            <a:pPr marL="342900" lvl="0" indent="-342900" algn="justLow">
              <a:buFont typeface="+mj-lt"/>
              <a:buAutoNum type="alphaUcPeriod"/>
            </a:pPr>
            <a:r>
              <a:rPr lang="fa-IR" sz="1400" b="1" dirty="0"/>
              <a:t>قانون حسابرسی بازیافتی 2002</a:t>
            </a:r>
            <a:endParaRPr lang="en-US" sz="1400" b="1" dirty="0"/>
          </a:p>
          <a:p>
            <a:pPr marL="342900" lvl="0" indent="-342900" algn="justLow">
              <a:buFont typeface="+mj-lt"/>
              <a:buAutoNum type="alphaUcPeriod"/>
            </a:pPr>
            <a:r>
              <a:rPr lang="fa-IR" sz="1400" b="1" dirty="0"/>
              <a:t>قانون تلفیق گزارشات 2000</a:t>
            </a:r>
            <a:endParaRPr lang="en-US" sz="1400" b="1" dirty="0"/>
          </a:p>
          <a:p>
            <a:pPr marL="342900" lvl="0" indent="-342900" algn="justLow">
              <a:buFont typeface="+mj-lt"/>
              <a:buAutoNum type="alphaUcPeriod"/>
            </a:pPr>
            <a:r>
              <a:rPr lang="fa-IR" sz="1400" b="1" dirty="0" smtClean="0"/>
              <a:t>قانون بهبود مدیریت دستیاری مالی دولت مرکزی 1999</a:t>
            </a:r>
          </a:p>
          <a:p>
            <a:pPr marL="342900" lvl="0" indent="-342900" algn="justLow">
              <a:buFont typeface="+mj-lt"/>
              <a:buAutoNum type="alphaUcPeriod"/>
            </a:pPr>
            <a:r>
              <a:rPr lang="fa-IR" sz="1400" b="1" dirty="0" smtClean="0"/>
              <a:t>قانون بهبود مدیریت مالی دولت مرکزی 1996</a:t>
            </a:r>
            <a:endParaRPr lang="en-US" sz="1400" b="1" dirty="0" smtClean="0"/>
          </a:p>
          <a:p>
            <a:pPr marL="342900" lvl="0" indent="-342900" algn="justLow">
              <a:buFont typeface="+mj-lt"/>
              <a:buAutoNum type="alphaUcPeriod"/>
            </a:pPr>
            <a:r>
              <a:rPr lang="fa-IR" sz="1400" b="1" dirty="0" smtClean="0"/>
              <a:t>اصلاحیه قانون حسابرسی منفرد 1996</a:t>
            </a:r>
            <a:endParaRPr lang="en-US" sz="1400" b="1" dirty="0" smtClean="0"/>
          </a:p>
          <a:p>
            <a:pPr marL="342900" lvl="0" indent="-342900" algn="justLow">
              <a:buFont typeface="+mj-lt"/>
              <a:buAutoNum type="alphaUcPeriod"/>
            </a:pPr>
            <a:r>
              <a:rPr lang="fa-IR" sz="1400" b="1" dirty="0" smtClean="0"/>
              <a:t>قانون بهبود جمع‌آوری بدهی ها 1996</a:t>
            </a:r>
            <a:endParaRPr lang="en-US" sz="1400" b="1" dirty="0" smtClean="0"/>
          </a:p>
          <a:p>
            <a:pPr marL="342900" lvl="0" indent="-342900" algn="justLow">
              <a:buFont typeface="+mj-lt"/>
              <a:buAutoNum type="alphaUcPeriod"/>
            </a:pPr>
            <a:r>
              <a:rPr lang="fa-IR" sz="1400" b="1" dirty="0" smtClean="0"/>
              <a:t>قانون تحول مدیریت فن‌آوری اطلاعات 1994</a:t>
            </a:r>
          </a:p>
          <a:p>
            <a:pPr marL="342900" lvl="0" indent="-342900" algn="justLow">
              <a:buFont typeface="+mj-lt"/>
              <a:buAutoNum type="alphaUcPeriod"/>
            </a:pPr>
            <a:r>
              <a:rPr lang="fa-IR" sz="1400" b="1" dirty="0" smtClean="0"/>
              <a:t>قانون تحول مدیریت دولتی 1994</a:t>
            </a:r>
            <a:endParaRPr lang="en-US" sz="1400" b="1" dirty="0" smtClean="0"/>
          </a:p>
          <a:p>
            <a:pPr marL="342900" lvl="0" indent="-342900" algn="justLow">
              <a:buFont typeface="+mj-lt"/>
              <a:buAutoNum type="alphaUcPeriod"/>
            </a:pPr>
            <a:r>
              <a:rPr lang="fa-IR" sz="1400" b="1" dirty="0" smtClean="0"/>
              <a:t>قانون کنترل کسری بودجه 1985</a:t>
            </a:r>
            <a:endParaRPr lang="en-US" sz="1400" b="1" dirty="0" smtClean="0"/>
          </a:p>
          <a:p>
            <a:pPr marL="342900" lvl="0" indent="-342900" algn="justLow">
              <a:buFont typeface="+mj-lt"/>
              <a:buAutoNum type="alphaUcPeriod"/>
            </a:pPr>
            <a:r>
              <a:rPr lang="fa-IR" sz="1400" b="1" dirty="0" smtClean="0"/>
              <a:t>قانون عملکرد و نتایج دولت 1993</a:t>
            </a:r>
            <a:endParaRPr lang="en-US" sz="1400" b="1" dirty="0" smtClean="0"/>
          </a:p>
          <a:p>
            <a:pPr marL="342900" lvl="0" indent="-342900" algn="justLow">
              <a:buFont typeface="+mj-lt"/>
              <a:buAutoNum type="alphaUcPeriod"/>
            </a:pPr>
            <a:r>
              <a:rPr lang="fa-IR" sz="1400" b="1" dirty="0" smtClean="0"/>
              <a:t>قانون مدیران مالی 1990</a:t>
            </a:r>
            <a:endParaRPr lang="en-US" sz="1400" b="1" dirty="0" smtClean="0"/>
          </a:p>
          <a:p>
            <a:pPr marL="342900" lvl="0" indent="-342900" algn="justLow">
              <a:buFont typeface="+mj-lt"/>
              <a:buAutoNum type="alphaUcPeriod"/>
            </a:pPr>
            <a:r>
              <a:rPr lang="fa-IR" sz="1400" b="1" dirty="0" smtClean="0"/>
              <a:t>قانون حسابرسی منفرد 1984</a:t>
            </a:r>
            <a:endParaRPr lang="en-US" sz="1400" b="1" dirty="0" smtClean="0"/>
          </a:p>
          <a:p>
            <a:pPr marL="342900" lvl="0" indent="-342900" algn="justLow">
              <a:buFont typeface="+mj-lt"/>
              <a:buAutoNum type="alphaUcPeriod"/>
            </a:pPr>
            <a:r>
              <a:rPr lang="fa-IR" sz="1400" b="1" dirty="0" smtClean="0"/>
              <a:t>قانون درستکاری مالی مدیران دولت مرکزی 1982</a:t>
            </a:r>
            <a:endParaRPr lang="en-US" sz="1400" b="1" dirty="0" smtClean="0"/>
          </a:p>
          <a:p>
            <a:pPr marL="342900" lvl="0" indent="-342900" algn="justLow">
              <a:buFont typeface="+mj-lt"/>
              <a:buAutoNum type="alphaUcPeriod"/>
            </a:pPr>
            <a:r>
              <a:rPr lang="fa-IR" sz="1400" b="1" dirty="0" smtClean="0"/>
              <a:t>قانون پرداخت فوری 1982 (بازنگری شده در سال 1999)</a:t>
            </a:r>
            <a:endParaRPr lang="en-US" sz="1400" b="1" dirty="0" smtClean="0"/>
          </a:p>
          <a:p>
            <a:pPr marL="342900" lvl="0" indent="-342900" algn="justLow">
              <a:buFont typeface="+mj-lt"/>
              <a:buAutoNum type="alphaUcPeriod"/>
            </a:pPr>
            <a:r>
              <a:rPr lang="fa-IR" sz="1400" b="1" dirty="0" smtClean="0"/>
              <a:t>قانون بازرس کل 1978</a:t>
            </a:r>
            <a:endParaRPr lang="en-US" sz="1400" b="1" dirty="0" smtClean="0"/>
          </a:p>
          <a:p>
            <a:pPr marL="342900" lvl="0" indent="-342900" algn="justLow">
              <a:buFont typeface="+mj-lt"/>
              <a:buAutoNum type="alphaUcPeriod"/>
            </a:pPr>
            <a:r>
              <a:rPr lang="fa-IR" sz="1400" b="1" dirty="0" smtClean="0"/>
              <a:t>قانون توافق مشارکت و کمکهای بلاعوض دولت مرکزی 1977</a:t>
            </a:r>
            <a:endParaRPr lang="en-US" sz="1400" b="1" dirty="0" smtClean="0"/>
          </a:p>
          <a:p>
            <a:pPr marL="342900" lvl="0" indent="-342900" algn="justLow">
              <a:buFont typeface="+mj-lt"/>
              <a:buAutoNum type="alphaUcPeriod"/>
            </a:pPr>
            <a:r>
              <a:rPr lang="fa-IR" sz="1400" b="1" dirty="0" smtClean="0"/>
              <a:t>قانون رویه‌های بودجه و حسابداری 1950</a:t>
            </a:r>
            <a:endParaRPr lang="en-US" sz="1400" b="1" dirty="0" smtClean="0"/>
          </a:p>
          <a:p>
            <a:pPr marL="342900" lvl="0" indent="-342900" algn="justLow">
              <a:buFont typeface="+mj-lt"/>
              <a:buAutoNum type="alphaUcPeriod"/>
            </a:pPr>
            <a:r>
              <a:rPr lang="fa-IR" sz="1400" b="1" dirty="0" smtClean="0"/>
              <a:t>قانون اموال و خدمات اجرای دولت مرکزی 1949</a:t>
            </a:r>
            <a:endParaRPr lang="en-US" sz="1400" b="1" dirty="0" smtClean="0"/>
          </a:p>
          <a:p>
            <a:pPr marL="342900" lvl="0" indent="-342900" algn="justLow">
              <a:buFont typeface="+mj-lt"/>
              <a:buAutoNum type="alphaUcPeriod"/>
            </a:pPr>
            <a:r>
              <a:rPr lang="fa-IR" sz="1400" b="1" dirty="0" smtClean="0"/>
              <a:t>قانون اصول تخصیص اعتبار دولت مرکزی (کتاب قرمز)</a:t>
            </a:r>
            <a:endParaRPr lang="en-US" sz="1400" b="1" dirty="0" smtClean="0"/>
          </a:p>
          <a:p>
            <a:pPr marL="342900" lvl="0" indent="-342900" algn="justLow">
              <a:buFont typeface="+mj-lt"/>
              <a:buAutoNum type="alphaUcPeriod"/>
            </a:pPr>
            <a:r>
              <a:rPr lang="fa-IR" sz="1400" b="1" dirty="0" smtClean="0"/>
              <a:t>قانون بازیافت و سرمایه‌گذاری مجدد 2009</a:t>
            </a:r>
            <a:endParaRPr lang="en-US" sz="1400" b="1" dirty="0" smtClean="0"/>
          </a:p>
          <a:p>
            <a:pPr marL="342900" lvl="0" indent="-342900" algn="justLow">
              <a:buFont typeface="+mj-lt"/>
              <a:buAutoNum type="alphaUcPeriod"/>
            </a:pPr>
            <a:r>
              <a:rPr lang="fa-IR" sz="1400" b="1" dirty="0" smtClean="0"/>
              <a:t>قانون سارین آلکسی 2002</a:t>
            </a:r>
            <a:endParaRPr lang="en-US" sz="1400" b="1" dirty="0" smtClean="0"/>
          </a:p>
          <a:p>
            <a:pPr marL="342900" indent="-342900" algn="justLow">
              <a:buFont typeface="+mj-lt"/>
              <a:buAutoNum type="alphaUcPeriod"/>
            </a:pPr>
            <a:r>
              <a:rPr lang="fa-IR" sz="1400" b="1" dirty="0" smtClean="0"/>
              <a:t>قانون کنترل شرکتهای دولتی 1945</a:t>
            </a:r>
            <a:endParaRPr lang="en-US" sz="1400" b="1" dirty="0"/>
          </a:p>
        </p:txBody>
      </p:sp>
    </p:spTree>
    <p:extLst>
      <p:ext uri="{BB962C8B-B14F-4D97-AF65-F5344CB8AC3E}">
        <p14:creationId xmlns:p14="http://schemas.microsoft.com/office/powerpoint/2010/main" xmlns="" val="333428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886" y="764704"/>
            <a:ext cx="8496944" cy="3901068"/>
          </a:xfrm>
          <a:prstGeom prst="rect">
            <a:avLst/>
          </a:prstGeom>
          <a:noFill/>
        </p:spPr>
        <p:txBody>
          <a:bodyPr wrap="square">
            <a:spAutoFit/>
          </a:bodyPr>
          <a:lstStyle/>
          <a:p>
            <a:pPr>
              <a:lnSpc>
                <a:spcPct val="200000"/>
              </a:lnSpc>
            </a:pPr>
            <a:r>
              <a:rPr lang="fa-IR" b="1" dirty="0"/>
              <a:t>ب .	</a:t>
            </a:r>
            <a:r>
              <a:rPr lang="en-US" b="1" dirty="0"/>
              <a:t>GASB</a:t>
            </a:r>
            <a:r>
              <a:rPr lang="fa-IR" b="1" dirty="0"/>
              <a:t>:</a:t>
            </a:r>
            <a:endParaRPr lang="en-US" b="1" dirty="0"/>
          </a:p>
          <a:p>
            <a:pPr lvl="0">
              <a:lnSpc>
                <a:spcPct val="200000"/>
              </a:lnSpc>
            </a:pPr>
            <a:r>
              <a:rPr lang="fa-IR" b="1" dirty="0"/>
              <a:t>مفهوم شماره 1: اهداف گزارشگری مالی</a:t>
            </a:r>
            <a:endParaRPr lang="en-US" b="1" dirty="0"/>
          </a:p>
          <a:p>
            <a:pPr lvl="0">
              <a:lnSpc>
                <a:spcPct val="200000"/>
              </a:lnSpc>
            </a:pPr>
            <a:r>
              <a:rPr lang="fa-IR" b="1" dirty="0"/>
              <a:t>مفهوم شماره 2: گزارشگری امور خدماتی دولت </a:t>
            </a:r>
            <a:endParaRPr lang="en-US" b="1" dirty="0"/>
          </a:p>
          <a:p>
            <a:pPr lvl="0">
              <a:lnSpc>
                <a:spcPct val="200000"/>
              </a:lnSpc>
            </a:pPr>
            <a:r>
              <a:rPr lang="fa-IR" b="1" dirty="0"/>
              <a:t>مفهوم شماره 3: روشهای اطلاع‌رسانی در گزارشهای مالی خارجی با مقاصد عام که شامل صورتهای مالی اساسی است.</a:t>
            </a:r>
            <a:endParaRPr lang="en-US" b="1" dirty="0"/>
          </a:p>
          <a:p>
            <a:pPr lvl="0">
              <a:lnSpc>
                <a:spcPct val="200000"/>
              </a:lnSpc>
            </a:pPr>
            <a:r>
              <a:rPr lang="fa-IR" b="1" dirty="0"/>
              <a:t>مفهوم شماره 4: عناصر صورتهای مالی</a:t>
            </a:r>
            <a:endParaRPr lang="en-US" b="1" dirty="0"/>
          </a:p>
          <a:p>
            <a:pPr>
              <a:lnSpc>
                <a:spcPct val="200000"/>
              </a:lnSpc>
            </a:pPr>
            <a:r>
              <a:rPr lang="fa-IR" b="1" dirty="0"/>
              <a:t>مفهوم شماره 5: تجدیدنظر شده مفهوم شماره 2</a:t>
            </a:r>
            <a:endParaRPr lang="fa-IR" dirty="0">
              <a:solidFill>
                <a:schemeClr val="accent6">
                  <a:lumMod val="50000"/>
                </a:schemeClr>
              </a:solidFill>
              <a:cs typeface="Mitra"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3</a:t>
            </a:fld>
            <a:endParaRPr lang="fa-IR"/>
          </a:p>
        </p:txBody>
      </p:sp>
    </p:spTree>
    <p:extLst>
      <p:ext uri="{BB962C8B-B14F-4D97-AF65-F5344CB8AC3E}">
        <p14:creationId xmlns:p14="http://schemas.microsoft.com/office/powerpoint/2010/main" xmlns="" val="35994911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30</a:t>
            </a:fld>
            <a:endParaRPr lang="fa-IR"/>
          </a:p>
        </p:txBody>
      </p:sp>
      <p:sp>
        <p:nvSpPr>
          <p:cNvPr id="3" name="Rectangle 2"/>
          <p:cNvSpPr/>
          <p:nvPr/>
        </p:nvSpPr>
        <p:spPr>
          <a:xfrm>
            <a:off x="395536" y="316969"/>
            <a:ext cx="8352928" cy="5632311"/>
          </a:xfrm>
          <a:prstGeom prst="rect">
            <a:avLst/>
          </a:prstGeom>
        </p:spPr>
        <p:txBody>
          <a:bodyPr wrap="square">
            <a:spAutoFit/>
          </a:bodyPr>
          <a:lstStyle/>
          <a:p>
            <a:r>
              <a:rPr lang="fa-IR" b="1" dirty="0">
                <a:solidFill>
                  <a:srgbClr val="FF0000"/>
                </a:solidFill>
              </a:rPr>
              <a:t>کانادا</a:t>
            </a:r>
            <a:endParaRPr lang="en-US" b="1" dirty="0">
              <a:solidFill>
                <a:srgbClr val="FF0000"/>
              </a:solidFill>
            </a:endParaRPr>
          </a:p>
          <a:p>
            <a:pPr marL="342900" lvl="0" indent="-342900">
              <a:buFont typeface="+mj-lt"/>
              <a:buAutoNum type="alphaUcPeriod"/>
            </a:pPr>
            <a:r>
              <a:rPr lang="fa-IR" b="1" dirty="0"/>
              <a:t>قانون اجرای بودجه</a:t>
            </a:r>
            <a:endParaRPr lang="en-US" b="1" dirty="0"/>
          </a:p>
          <a:p>
            <a:pPr marL="342900" lvl="0" indent="-342900">
              <a:buFont typeface="+mj-lt"/>
              <a:buAutoNum type="alphaUcPeriod"/>
            </a:pPr>
            <a:r>
              <a:rPr lang="fa-IR" b="1" dirty="0"/>
              <a:t>قانون مدیریت مالی </a:t>
            </a:r>
            <a:r>
              <a:rPr lang="en-US" b="1" dirty="0"/>
              <a:t>(FAA)</a:t>
            </a:r>
            <a:r>
              <a:rPr lang="fa-IR" b="1" dirty="0"/>
              <a:t>: سنگ بنای چارچوب قانونی مدیریت مالی عمومی و پاسخگویی سازمانهای بخش عمومی است. این قانون اصول اساسی چگونگی تصویب مخارج عمومی، چگونگی انجام مخارج عمومی و غیره را مشخص می‌کند و رویه‌هایی برای کنترل داخلی حسابهای مستقل تخصیص یافته به دوایر و سازمانها و چگونگی تهیه حسابهای عمومی که در صورتهای مالی گنجانده می‌شود را مشخص می‌کند.</a:t>
            </a:r>
            <a:endParaRPr lang="en-US" b="1" dirty="0"/>
          </a:p>
          <a:p>
            <a:pPr marL="342900" lvl="0" indent="-342900">
              <a:buFont typeface="+mj-lt"/>
              <a:buAutoNum type="alphaUcPeriod"/>
            </a:pPr>
            <a:r>
              <a:rPr lang="fa-IR" b="1" dirty="0"/>
              <a:t>قانون مالیات بر درآمد</a:t>
            </a:r>
            <a:endParaRPr lang="en-US" b="1" dirty="0"/>
          </a:p>
          <a:p>
            <a:pPr marL="342900" lvl="0" indent="-342900">
              <a:buFont typeface="+mj-lt"/>
              <a:buAutoNum type="alphaUcPeriod"/>
            </a:pPr>
            <a:r>
              <a:rPr lang="fa-IR" b="1" dirty="0"/>
              <a:t>قانون دسترسی به اطلاعات</a:t>
            </a:r>
            <a:endParaRPr lang="en-US" b="1" dirty="0"/>
          </a:p>
          <a:p>
            <a:pPr marL="342900" lvl="0" indent="-342900">
              <a:buFont typeface="+mj-lt"/>
              <a:buAutoNum type="alphaUcPeriod"/>
            </a:pPr>
            <a:r>
              <a:rPr lang="fa-IR" b="1" dirty="0"/>
              <a:t>قانون حسابرسان عمومی</a:t>
            </a:r>
            <a:endParaRPr lang="en-US" b="1" dirty="0"/>
          </a:p>
          <a:p>
            <a:pPr marL="342900" lvl="0" indent="-342900">
              <a:buFont typeface="+mj-lt"/>
              <a:buAutoNum type="alphaUcPeriod"/>
            </a:pPr>
            <a:r>
              <a:rPr lang="fa-IR" b="1" dirty="0"/>
              <a:t>قانون حسابهای مستقل وجوه انتفاعی</a:t>
            </a:r>
            <a:endParaRPr lang="en-US" b="1" dirty="0"/>
          </a:p>
          <a:p>
            <a:pPr marL="342900" lvl="0" indent="-342900">
              <a:buFont typeface="+mj-lt"/>
              <a:buAutoNum type="alphaUcPeriod"/>
            </a:pPr>
            <a:r>
              <a:rPr lang="fa-IR" b="1" dirty="0"/>
              <a:t>قانون مبارزه با پولشویی</a:t>
            </a:r>
            <a:endParaRPr lang="en-US" b="1" dirty="0"/>
          </a:p>
          <a:p>
            <a:pPr marL="342900" lvl="0" indent="-342900">
              <a:buFont typeface="+mj-lt"/>
              <a:buAutoNum type="alphaUcPeriod"/>
            </a:pPr>
            <a:r>
              <a:rPr lang="fa-IR" b="1" dirty="0"/>
              <a:t>قانون نهادهای مالی عمومی</a:t>
            </a:r>
            <a:endParaRPr lang="en-US" b="1" dirty="0"/>
          </a:p>
          <a:p>
            <a:pPr marL="342900" lvl="0" indent="-342900">
              <a:buFont typeface="+mj-lt"/>
              <a:buAutoNum type="alphaUcPeriod"/>
            </a:pPr>
            <a:r>
              <a:rPr lang="fa-IR" b="1" dirty="0"/>
              <a:t>قانون نخستین مدیریت مالی و آماری مالی</a:t>
            </a:r>
            <a:endParaRPr lang="en-US" b="1" dirty="0"/>
          </a:p>
          <a:p>
            <a:pPr marL="342900" lvl="0" indent="-342900">
              <a:buFont typeface="+mj-lt"/>
              <a:buAutoNum type="alphaUcPeriod"/>
            </a:pPr>
            <a:r>
              <a:rPr lang="fa-IR" b="1" dirty="0"/>
              <a:t>قانون سازماندهی مالی دولت مرکزی – استانها</a:t>
            </a:r>
            <a:endParaRPr lang="en-US" b="1" dirty="0"/>
          </a:p>
          <a:p>
            <a:pPr marL="342900" lvl="0" indent="-342900">
              <a:buFont typeface="+mj-lt"/>
              <a:buAutoNum type="alphaUcPeriod"/>
            </a:pPr>
            <a:r>
              <a:rPr lang="fa-IR" b="1" dirty="0"/>
              <a:t>قانون دستیار مالی</a:t>
            </a:r>
            <a:endParaRPr lang="en-US" b="1" dirty="0"/>
          </a:p>
          <a:p>
            <a:pPr marL="342900" lvl="0" indent="-342900">
              <a:buFont typeface="+mj-lt"/>
              <a:buAutoNum type="alphaUcPeriod"/>
            </a:pPr>
            <a:r>
              <a:rPr lang="fa-IR" b="1" dirty="0"/>
              <a:t>قانون اداره نظارت بر نهادهای مالی</a:t>
            </a:r>
            <a:endParaRPr lang="en-US" b="1" dirty="0"/>
          </a:p>
          <a:p>
            <a:pPr marL="342900" lvl="0" indent="-342900">
              <a:buFont typeface="+mj-lt"/>
              <a:buAutoNum type="alphaUcPeriod"/>
            </a:pPr>
            <a:r>
              <a:rPr lang="fa-IR" b="1" dirty="0"/>
              <a:t>قانون توسعه رسمی پاسخگویی</a:t>
            </a:r>
            <a:endParaRPr lang="en-US" b="1" dirty="0"/>
          </a:p>
          <a:p>
            <a:pPr marL="342900" lvl="0" indent="-342900">
              <a:buFont typeface="+mj-lt"/>
              <a:buAutoNum type="alphaUcPeriod"/>
            </a:pPr>
            <a:r>
              <a:rPr lang="fa-IR" b="1" dirty="0"/>
              <a:t>قانون ورشکستگی تجاری</a:t>
            </a:r>
            <a:endParaRPr lang="en-US" b="1" dirty="0"/>
          </a:p>
        </p:txBody>
      </p:sp>
    </p:spTree>
    <p:extLst>
      <p:ext uri="{BB962C8B-B14F-4D97-AF65-F5344CB8AC3E}">
        <p14:creationId xmlns:p14="http://schemas.microsoft.com/office/powerpoint/2010/main" xmlns="" val="23013261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31</a:t>
            </a:fld>
            <a:endParaRPr lang="fa-IR"/>
          </a:p>
        </p:txBody>
      </p:sp>
      <p:sp>
        <p:nvSpPr>
          <p:cNvPr id="3" name="Rectangle 2"/>
          <p:cNvSpPr/>
          <p:nvPr/>
        </p:nvSpPr>
        <p:spPr>
          <a:xfrm>
            <a:off x="395536" y="332656"/>
            <a:ext cx="8208912" cy="3970318"/>
          </a:xfrm>
          <a:prstGeom prst="rect">
            <a:avLst/>
          </a:prstGeom>
        </p:spPr>
        <p:txBody>
          <a:bodyPr wrap="square">
            <a:spAutoFit/>
          </a:bodyPr>
          <a:lstStyle/>
          <a:p>
            <a:r>
              <a:rPr lang="fa-IR" b="1" dirty="0" smtClean="0">
                <a:solidFill>
                  <a:srgbClr val="FF0000"/>
                </a:solidFill>
              </a:rPr>
              <a:t>انگلیس</a:t>
            </a:r>
          </a:p>
          <a:p>
            <a:pPr>
              <a:lnSpc>
                <a:spcPct val="150000"/>
              </a:lnSpc>
            </a:pPr>
            <a:endParaRPr lang="en-US" b="1" dirty="0">
              <a:solidFill>
                <a:srgbClr val="FF0000"/>
              </a:solidFill>
            </a:endParaRPr>
          </a:p>
          <a:p>
            <a:pPr marL="342900" lvl="0" indent="-342900">
              <a:lnSpc>
                <a:spcPct val="150000"/>
              </a:lnSpc>
              <a:buFont typeface="+mj-lt"/>
              <a:buAutoNum type="arabicPeriod"/>
            </a:pPr>
            <a:r>
              <a:rPr lang="fa-IR" b="1" dirty="0"/>
              <a:t>قانون حسابرسی عمومی 1983</a:t>
            </a:r>
            <a:endParaRPr lang="en-US" b="1" dirty="0"/>
          </a:p>
          <a:p>
            <a:pPr marL="342900" lvl="0" indent="-342900">
              <a:lnSpc>
                <a:spcPct val="150000"/>
              </a:lnSpc>
              <a:buFont typeface="+mj-lt"/>
              <a:buAutoNum type="arabicPeriod"/>
            </a:pPr>
            <a:r>
              <a:rPr lang="fa-IR" b="1" dirty="0"/>
              <a:t>قانون کمیسیون حسابرسی 1998</a:t>
            </a:r>
            <a:endParaRPr lang="en-US" b="1" dirty="0"/>
          </a:p>
          <a:p>
            <a:pPr marL="342900" lvl="0" indent="-342900">
              <a:lnSpc>
                <a:spcPct val="150000"/>
              </a:lnSpc>
              <a:buFont typeface="+mj-lt"/>
              <a:buAutoNum type="arabicPeriod"/>
            </a:pPr>
            <a:r>
              <a:rPr lang="fa-IR" b="1" dirty="0"/>
              <a:t>قوانین دولتهای محلی</a:t>
            </a:r>
            <a:endParaRPr lang="en-US" b="1" dirty="0"/>
          </a:p>
          <a:p>
            <a:pPr marL="342900" lvl="0" indent="-342900">
              <a:lnSpc>
                <a:spcPct val="150000"/>
              </a:lnSpc>
              <a:buFont typeface="+mj-lt"/>
              <a:buAutoNum type="arabicPeriod"/>
            </a:pPr>
            <a:r>
              <a:rPr lang="fa-IR" b="1" dirty="0"/>
              <a:t>قانون فساد مالی 1998</a:t>
            </a:r>
            <a:endParaRPr lang="en-US" b="1" dirty="0"/>
          </a:p>
          <a:p>
            <a:pPr marL="342900" lvl="0" indent="-342900">
              <a:lnSpc>
                <a:spcPct val="150000"/>
              </a:lnSpc>
              <a:buFont typeface="+mj-lt"/>
              <a:buAutoNum type="arabicPeriod"/>
            </a:pPr>
            <a:r>
              <a:rPr lang="fa-IR" b="1" dirty="0"/>
              <a:t>قانون منابع و حسابهای دولتی</a:t>
            </a:r>
            <a:endParaRPr lang="en-US" b="1" dirty="0"/>
          </a:p>
          <a:p>
            <a:pPr marL="342900" lvl="0" indent="-342900">
              <a:lnSpc>
                <a:spcPct val="150000"/>
              </a:lnSpc>
              <a:buFont typeface="+mj-lt"/>
              <a:buAutoNum type="arabicPeriod"/>
            </a:pPr>
            <a:r>
              <a:rPr lang="fa-IR" b="1" dirty="0"/>
              <a:t>قانون شرکت 2006 (مهمترین قانون مؤثر بر حسابداری بخش عمومی انگلستان)</a:t>
            </a:r>
            <a:endParaRPr lang="en-US" b="1" dirty="0"/>
          </a:p>
          <a:p>
            <a:r>
              <a:rPr lang="fa-IR" b="1" dirty="0"/>
              <a:t> </a:t>
            </a:r>
            <a:endParaRPr lang="en-US" b="1" dirty="0"/>
          </a:p>
        </p:txBody>
      </p:sp>
    </p:spTree>
    <p:extLst>
      <p:ext uri="{BB962C8B-B14F-4D97-AF65-F5344CB8AC3E}">
        <p14:creationId xmlns:p14="http://schemas.microsoft.com/office/powerpoint/2010/main" xmlns="" val="11758102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67544" y="764704"/>
            <a:ext cx="8136904" cy="3096344"/>
          </a:xfrm>
        </p:spPr>
        <p:txBody>
          <a:bodyPr>
            <a:noAutofit/>
          </a:bodyPr>
          <a:lstStyle/>
          <a:p>
            <a:pPr algn="r"/>
            <a:r>
              <a:rPr lang="fa-IR" sz="2800" dirty="0" smtClean="0">
                <a:solidFill>
                  <a:srgbClr val="FF0000"/>
                </a:solidFill>
                <a:cs typeface="Titr" pitchFamily="2" charset="-78"/>
              </a:rPr>
              <a:t>منبع: </a:t>
            </a:r>
            <a:r>
              <a:rPr lang="fa-IR" sz="2800" b="1" dirty="0" smtClean="0">
                <a:cs typeface="B Compset" pitchFamily="2" charset="-78"/>
              </a:rPr>
              <a:t>گزارش </a:t>
            </a:r>
            <a:r>
              <a:rPr lang="fa-IR" sz="2800" b="1" dirty="0">
                <a:cs typeface="B Compset" pitchFamily="2" charset="-78"/>
              </a:rPr>
              <a:t>تطبیقی سیستم حسابداری دولتی کشورهای آمریکا، استرالیا، نیوزیلند، کانادا، انگلیس، و بین الملل</a:t>
            </a:r>
            <a:endParaRPr lang="en-US" sz="2800" b="1" dirty="0">
              <a:cs typeface="B Compset" pitchFamily="2" charset="-78"/>
            </a:endParaRPr>
          </a:p>
          <a:p>
            <a:pPr algn="r"/>
            <a:r>
              <a:rPr lang="fa-IR" sz="2800" b="1" dirty="0">
                <a:cs typeface="B Compset" pitchFamily="2" charset="-78"/>
              </a:rPr>
              <a:t>تهيه شده توسط:</a:t>
            </a:r>
            <a:endParaRPr lang="en-US" sz="2800" b="1" dirty="0">
              <a:cs typeface="B Compset" pitchFamily="2" charset="-78"/>
            </a:endParaRPr>
          </a:p>
          <a:p>
            <a:pPr algn="r"/>
            <a:r>
              <a:rPr lang="fa-IR" sz="2800" b="1" dirty="0">
                <a:cs typeface="B Compset" pitchFamily="2" charset="-78"/>
              </a:rPr>
              <a:t> گروه كارشناسي مديريت تدوين استانداردهاي حسابداري بخش عمومي</a:t>
            </a:r>
            <a:endParaRPr lang="fa-IR" sz="2800" dirty="0">
              <a:cs typeface="B Compset"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32</a:t>
            </a:fld>
            <a:endParaRPr lang="fa-IR"/>
          </a:p>
        </p:txBody>
      </p:sp>
      <p:sp>
        <p:nvSpPr>
          <p:cNvPr id="2" name="Title 1"/>
          <p:cNvSpPr>
            <a:spLocks noGrp="1"/>
          </p:cNvSpPr>
          <p:nvPr>
            <p:ph type="ctrTitle"/>
          </p:nvPr>
        </p:nvSpPr>
        <p:spPr>
          <a:xfrm>
            <a:off x="755576" y="4437112"/>
            <a:ext cx="7175351" cy="1793167"/>
          </a:xfrm>
        </p:spPr>
        <p:txBody>
          <a:bodyPr/>
          <a:lstStyle/>
          <a:p>
            <a:pPr marL="0" indent="0" algn="l">
              <a:buNone/>
            </a:pPr>
            <a:r>
              <a:rPr lang="fa-IR" sz="5400" dirty="0" smtClean="0"/>
              <a:t>پایان</a:t>
            </a:r>
            <a:endParaRPr lang="fa-IR" sz="5400" dirty="0"/>
          </a:p>
        </p:txBody>
      </p:sp>
    </p:spTree>
    <p:extLst>
      <p:ext uri="{BB962C8B-B14F-4D97-AF65-F5344CB8AC3E}">
        <p14:creationId xmlns:p14="http://schemas.microsoft.com/office/powerpoint/2010/main" xmlns="" val="2208155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179512" y="188640"/>
            <a:ext cx="8503096" cy="6297563"/>
          </a:xfrm>
          <a:noFill/>
        </p:spPr>
        <p:txBody>
          <a:bodyPr>
            <a:noAutofit/>
          </a:bodyPr>
          <a:lstStyle/>
          <a:p>
            <a:pPr marL="45720" indent="0">
              <a:buNone/>
            </a:pPr>
            <a:r>
              <a:rPr lang="fa-IR" sz="1600" b="1" dirty="0" smtClean="0"/>
              <a:t>انگلیس</a:t>
            </a:r>
          </a:p>
          <a:p>
            <a:pPr marL="45720" indent="0">
              <a:buNone/>
            </a:pPr>
            <a:r>
              <a:rPr lang="fa-IR" sz="1600" b="1" dirty="0"/>
              <a:t>در سال 1999 بیانیه اصول گزارشگری مالی برای بخش خصوصی منتشر شد ولی همزمان برای بخش خصوصی و بخش عمومی کاربرد داشت. پس از انتشار این بیانیه رهنمودی برای نحوه بکارگیری آن در بخش عمومی منتشر گردید. با این حال در سال 2005 پیش‌نویس بیانیه جدیدی به نام ”بیانیه اصول گزارشگری مالی: تفسیر پیشنهادی برای واحدهای با منافع عمومی“ منتشر گردید. از این تاریخ به بعد تدوین استانداردهای بخش عمومی با توجه به این چارچوب صورت می‌گرفت. اما با توجه به پروژه هماهنگی انگلیس با بخش بین‌الملل، ضرورت تجدیدنظر در این بیانیه به منظور هماهنگی با بین‌الملل احساس می‌شود. با این وجود این بیانیه در سال 2006 به تصویب رسیده و برای بخش عمومی کاربرد دارد. در این بیانیه موارد زیر مطرح می‌شود</a:t>
            </a:r>
            <a:r>
              <a:rPr lang="fa-IR" sz="1600" b="1" dirty="0" smtClean="0"/>
              <a:t>:</a:t>
            </a:r>
          </a:p>
          <a:p>
            <a:pPr marL="45720" indent="0">
              <a:buNone/>
            </a:pPr>
            <a:endParaRPr lang="en-US" sz="1600" b="1" dirty="0"/>
          </a:p>
          <a:p>
            <a:pPr marL="45720" lvl="0" indent="0">
              <a:buNone/>
            </a:pPr>
            <a:r>
              <a:rPr lang="fa-IR" sz="1600" b="1" dirty="0"/>
              <a:t>اهداف صورتهای مالی</a:t>
            </a:r>
            <a:endParaRPr lang="en-US" sz="1600" b="1" dirty="0"/>
          </a:p>
          <a:p>
            <a:pPr marL="45720" lvl="0" indent="0">
              <a:buNone/>
            </a:pPr>
            <a:r>
              <a:rPr lang="fa-IR" sz="1600" b="1" dirty="0"/>
              <a:t>واحد گزارشگر</a:t>
            </a:r>
            <a:endParaRPr lang="en-US" sz="1600" b="1" dirty="0"/>
          </a:p>
          <a:p>
            <a:pPr marL="45720" lvl="0" indent="0">
              <a:buNone/>
            </a:pPr>
            <a:r>
              <a:rPr lang="fa-IR" sz="1600" b="1" dirty="0"/>
              <a:t>ویژگیهای کیفی اطلاعات مالی</a:t>
            </a:r>
            <a:endParaRPr lang="en-US" sz="1600" b="1" dirty="0"/>
          </a:p>
          <a:p>
            <a:pPr marL="45720" lvl="0" indent="0">
              <a:buNone/>
            </a:pPr>
            <a:r>
              <a:rPr lang="fa-IR" sz="1600" b="1" dirty="0"/>
              <a:t>عناصر صورتهای مالی</a:t>
            </a:r>
            <a:endParaRPr lang="en-US" sz="1600" b="1" dirty="0"/>
          </a:p>
          <a:p>
            <a:pPr marL="45720" lvl="0" indent="0">
              <a:buNone/>
            </a:pPr>
            <a:r>
              <a:rPr lang="fa-IR" sz="1600" b="1" dirty="0"/>
              <a:t>شناخت در صورتهای مالی</a:t>
            </a:r>
            <a:endParaRPr lang="en-US" sz="1600" b="1" dirty="0"/>
          </a:p>
          <a:p>
            <a:pPr marL="45720" lvl="0" indent="0">
              <a:buNone/>
            </a:pPr>
            <a:r>
              <a:rPr lang="fa-IR" sz="1600" b="1" dirty="0"/>
              <a:t>اندازه‌گیری در صورتهای مالی</a:t>
            </a:r>
            <a:endParaRPr lang="en-US" sz="1600" b="1" dirty="0"/>
          </a:p>
          <a:p>
            <a:pPr marL="45720" lvl="0" indent="0">
              <a:buNone/>
            </a:pPr>
            <a:r>
              <a:rPr lang="fa-IR" sz="1600" b="1" dirty="0"/>
              <a:t>ارائه صورتهای مالی</a:t>
            </a:r>
            <a:endParaRPr lang="en-US" sz="1600" b="1" dirty="0"/>
          </a:p>
          <a:p>
            <a:pPr marL="45720" indent="0">
              <a:buNone/>
            </a:pPr>
            <a:r>
              <a:rPr lang="fa-IR" sz="1600" b="1" dirty="0"/>
              <a:t>حسابداری منافع (حقوق) در دیگر واحدها</a:t>
            </a:r>
            <a:endParaRPr lang="en-US" sz="1600" b="1" dirty="0"/>
          </a:p>
        </p:txBody>
      </p:sp>
      <p:sp>
        <p:nvSpPr>
          <p:cNvPr id="2" name="Slide Number Placeholder 1"/>
          <p:cNvSpPr>
            <a:spLocks noGrp="1"/>
          </p:cNvSpPr>
          <p:nvPr>
            <p:ph type="sldNum" sz="quarter" idx="12"/>
          </p:nvPr>
        </p:nvSpPr>
        <p:spPr/>
        <p:txBody>
          <a:bodyPr/>
          <a:lstStyle/>
          <a:p>
            <a:fld id="{96F47505-105F-4A85-B009-8A0A01D8B5AE}" type="slidenum">
              <a:rPr lang="fa-IR" smtClean="0"/>
              <a:pPr/>
              <a:t>4</a:t>
            </a:fld>
            <a:endParaRPr lang="fa-IR"/>
          </a:p>
        </p:txBody>
      </p:sp>
    </p:spTree>
    <p:extLst>
      <p:ext uri="{BB962C8B-B14F-4D97-AF65-F5344CB8AC3E}">
        <p14:creationId xmlns:p14="http://schemas.microsoft.com/office/powerpoint/2010/main" xmlns="" val="2535339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48484"/>
            <a:ext cx="8640960" cy="6186309"/>
          </a:xfrm>
          <a:prstGeom prst="rect">
            <a:avLst/>
          </a:prstGeom>
          <a:noFill/>
        </p:spPr>
        <p:txBody>
          <a:bodyPr wrap="square">
            <a:spAutoFit/>
          </a:bodyPr>
          <a:lstStyle/>
          <a:p>
            <a:r>
              <a:rPr lang="fa-IR" b="1" dirty="0" smtClean="0"/>
              <a:t>کانادا</a:t>
            </a:r>
          </a:p>
          <a:p>
            <a:endParaRPr lang="en-US" b="1" dirty="0"/>
          </a:p>
          <a:p>
            <a:pPr algn="justLow">
              <a:lnSpc>
                <a:spcPct val="150000"/>
              </a:lnSpc>
            </a:pPr>
            <a:r>
              <a:rPr lang="fa-IR" sz="1600" b="1" dirty="0"/>
              <a:t>در چارچوب نظری کانادا مشخص شده است که چه اطلاعاتی باید در صورتهای مالی ارائه شوند و نام این صورتها باید چه </a:t>
            </a:r>
            <a:r>
              <a:rPr lang="fa-IR" sz="1600" b="1" dirty="0" smtClean="0"/>
              <a:t>باشد.</a:t>
            </a:r>
          </a:p>
          <a:p>
            <a:pPr algn="justLow">
              <a:lnSpc>
                <a:spcPct val="150000"/>
              </a:lnSpc>
            </a:pPr>
            <a:r>
              <a:rPr lang="fa-IR" sz="1600" b="1" dirty="0" smtClean="0"/>
              <a:t> </a:t>
            </a:r>
            <a:r>
              <a:rPr lang="fa-IR" sz="1600" b="1" dirty="0"/>
              <a:t>استاندارد گزارشگری مالی جداگانه‌ای </a:t>
            </a:r>
            <a:r>
              <a:rPr lang="fa-IR" sz="1600" b="1" dirty="0" smtClean="0"/>
              <a:t>وجود دارد در</a:t>
            </a:r>
            <a:r>
              <a:rPr lang="fa-IR" sz="1600" b="1" dirty="0"/>
              <a:t> مورد نوع و نحوه تهیه صورتهای مالی </a:t>
            </a:r>
            <a:r>
              <a:rPr lang="fa-IR" sz="1600" b="1" dirty="0" smtClean="0"/>
              <a:t>.</a:t>
            </a:r>
          </a:p>
          <a:p>
            <a:pPr algn="justLow">
              <a:lnSpc>
                <a:spcPct val="150000"/>
              </a:lnSpc>
            </a:pPr>
            <a:r>
              <a:rPr lang="fa-IR" sz="1600" b="1" dirty="0" smtClean="0"/>
              <a:t> </a:t>
            </a:r>
            <a:r>
              <a:rPr lang="fa-IR" sz="1600" b="1" dirty="0"/>
              <a:t>چارچوب نظری کانادا در مورد استفاده‌کنندگان و نیازهای آنها نیز مسائلی را مطرح </a:t>
            </a:r>
            <a:r>
              <a:rPr lang="fa-IR" sz="1600" b="1" dirty="0" smtClean="0"/>
              <a:t>نموده. </a:t>
            </a:r>
          </a:p>
          <a:p>
            <a:pPr algn="justLow">
              <a:lnSpc>
                <a:spcPct val="150000"/>
              </a:lnSpc>
            </a:pPr>
            <a:r>
              <a:rPr lang="fa-IR" sz="1600" b="1" dirty="0" smtClean="0"/>
              <a:t>در </a:t>
            </a:r>
            <a:r>
              <a:rPr lang="fa-IR" sz="1600" b="1" dirty="0"/>
              <a:t>چارچوب نظری به مدنظر قرار دادن موضوع ”</a:t>
            </a:r>
            <a:r>
              <a:rPr lang="fa-IR" sz="1600" b="1" dirty="0">
                <a:solidFill>
                  <a:schemeClr val="accent6"/>
                </a:solidFill>
              </a:rPr>
              <a:t>فزونی منافع بر مخارج</a:t>
            </a:r>
            <a:r>
              <a:rPr lang="fa-IR" sz="1600" b="1" dirty="0"/>
              <a:t>“ نیز در بحث افشای اضافی اطلاعات اشاره شده است.</a:t>
            </a:r>
            <a:endParaRPr lang="en-US" sz="1600" b="1" dirty="0"/>
          </a:p>
          <a:p>
            <a:pPr algn="justLow">
              <a:lnSpc>
                <a:spcPct val="150000"/>
              </a:lnSpc>
            </a:pPr>
            <a:r>
              <a:rPr lang="fa-IR" sz="1600" b="1" dirty="0"/>
              <a:t>تعاریف ”دارایی مالی“، ”دارایی غیرمالی“، و ”داراییهای ثابت مشهود“ نیز د ر چارچوب نظری کانادا تعریف </a:t>
            </a:r>
            <a:r>
              <a:rPr lang="fa-IR" sz="1600" b="1" dirty="0" smtClean="0"/>
              <a:t>شده‌اند.</a:t>
            </a:r>
          </a:p>
          <a:p>
            <a:pPr algn="justLow">
              <a:lnSpc>
                <a:spcPct val="150000"/>
              </a:lnSpc>
            </a:pPr>
            <a:r>
              <a:rPr lang="fa-IR" sz="1600" b="1" dirty="0" smtClean="0"/>
              <a:t>چارچوب </a:t>
            </a:r>
            <a:r>
              <a:rPr lang="fa-IR" sz="1600" b="1" dirty="0"/>
              <a:t>نظری کانادا شامل تعریف درآمد نمی‌شود اما تعریف کلی از درآمد در </a:t>
            </a:r>
            <a:r>
              <a:rPr lang="fa-IR" sz="1600" b="1" dirty="0" smtClean="0"/>
              <a:t>استانداردهای </a:t>
            </a:r>
            <a:r>
              <a:rPr lang="fa-IR" sz="1600" b="1" dirty="0"/>
              <a:t>مربوط به ارائه صورتهای مالی ارائه شده است. </a:t>
            </a:r>
            <a:endParaRPr lang="fa-IR" sz="1600" b="1" dirty="0" smtClean="0"/>
          </a:p>
          <a:p>
            <a:pPr algn="justLow">
              <a:lnSpc>
                <a:spcPct val="150000"/>
              </a:lnSpc>
            </a:pPr>
            <a:r>
              <a:rPr lang="fa-IR" sz="1600" b="1" dirty="0" smtClean="0"/>
              <a:t>چارچوب </a:t>
            </a:r>
            <a:r>
              <a:rPr lang="fa-IR" sz="1600" b="1" dirty="0"/>
              <a:t>نظری به منزله یک استاندارد گزارشگری مالی نیست اما در مواردیکه در </a:t>
            </a:r>
            <a:r>
              <a:rPr lang="fa-IR" sz="1600" b="1" dirty="0" smtClean="0"/>
              <a:t>موضوعی </a:t>
            </a:r>
            <a:r>
              <a:rPr lang="fa-IR" sz="1600" b="1" dirty="0"/>
              <a:t>مورد توجه قرار نگرفته باشد، هر گونه رهنمود و دستورالعملی در این رابطه باید با چارچوب نظری هماهنگی داشته باشد.</a:t>
            </a:r>
            <a:endParaRPr lang="en-US" sz="1600" b="1" dirty="0"/>
          </a:p>
          <a:p>
            <a:pPr algn="justLow">
              <a:lnSpc>
                <a:spcPct val="150000"/>
              </a:lnSpc>
            </a:pPr>
            <a:r>
              <a:rPr lang="fa-IR" sz="1600" b="1" dirty="0"/>
              <a:t>کانادا دارای استاندارد گزارشگری مالی جداگانه‌ای است که واحد گزارشگر و خصوصیاتش، در آن تعریف می‌شود.</a:t>
            </a:r>
            <a:endParaRPr lang="en-US" sz="1600" b="1" dirty="0"/>
          </a:p>
        </p:txBody>
      </p:sp>
      <p:sp>
        <p:nvSpPr>
          <p:cNvPr id="3" name="Slide Number Placeholder 2"/>
          <p:cNvSpPr>
            <a:spLocks noGrp="1"/>
          </p:cNvSpPr>
          <p:nvPr>
            <p:ph type="sldNum" sz="quarter" idx="12"/>
          </p:nvPr>
        </p:nvSpPr>
        <p:spPr/>
        <p:txBody>
          <a:bodyPr/>
          <a:lstStyle/>
          <a:p>
            <a:fld id="{96F47505-105F-4A85-B009-8A0A01D8B5AE}" type="slidenum">
              <a:rPr lang="fa-IR" smtClean="0"/>
              <a:pPr/>
              <a:t>5</a:t>
            </a:fld>
            <a:endParaRPr lang="fa-IR"/>
          </a:p>
        </p:txBody>
      </p:sp>
    </p:spTree>
    <p:extLst>
      <p:ext uri="{BB962C8B-B14F-4D97-AF65-F5344CB8AC3E}">
        <p14:creationId xmlns:p14="http://schemas.microsoft.com/office/powerpoint/2010/main" xmlns="" val="2401539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179512" y="188640"/>
            <a:ext cx="8856984" cy="6297563"/>
          </a:xfrm>
          <a:noFill/>
        </p:spPr>
        <p:txBody>
          <a:bodyPr>
            <a:noAutofit/>
          </a:bodyPr>
          <a:lstStyle/>
          <a:p>
            <a:pPr marL="45720" indent="0">
              <a:buNone/>
            </a:pPr>
            <a:r>
              <a:rPr lang="fa-IR" sz="2000" b="1" dirty="0">
                <a:solidFill>
                  <a:srgbClr val="FF0000"/>
                </a:solidFill>
              </a:rPr>
              <a:t>بین‌الملل</a:t>
            </a:r>
            <a:endParaRPr lang="en-US" sz="1800" b="1" dirty="0">
              <a:solidFill>
                <a:srgbClr val="FF0000"/>
              </a:solidFill>
            </a:endParaRPr>
          </a:p>
          <a:p>
            <a:pPr marL="45720" indent="0">
              <a:buNone/>
            </a:pPr>
            <a:r>
              <a:rPr lang="fa-IR" sz="2000" b="1" dirty="0"/>
              <a:t>هیئت استانداردهای بین‌المللی حسابداری بخش عمومی </a:t>
            </a:r>
            <a:r>
              <a:rPr lang="en-US" sz="2400" b="1" dirty="0">
                <a:solidFill>
                  <a:schemeClr val="accent6"/>
                </a:solidFill>
              </a:rPr>
              <a:t>(IPSASB)</a:t>
            </a:r>
            <a:r>
              <a:rPr lang="fa-IR" sz="2000" b="1" dirty="0"/>
              <a:t> در سپتامبر سال 2008 پیش‌نویس چارچوب نظری گزارشگری مالی با مقاصد عمومی دستگاهها و نهادهای بخش عمومی را منتشر کرده است. در این چارچوب نظری موارد زیر تعریف و مشخص شده است:</a:t>
            </a:r>
            <a:endParaRPr lang="en-US" sz="1600" b="1" dirty="0"/>
          </a:p>
          <a:p>
            <a:pPr marL="45720" indent="0">
              <a:buNone/>
            </a:pPr>
            <a:r>
              <a:rPr lang="fa-IR" sz="2000" b="1" dirty="0"/>
              <a:t>الف.	</a:t>
            </a:r>
            <a:r>
              <a:rPr lang="fa-IR" sz="2000" b="1" dirty="0">
                <a:solidFill>
                  <a:schemeClr val="accent6"/>
                </a:solidFill>
              </a:rPr>
              <a:t>اهداف گزارشگری مالی</a:t>
            </a:r>
            <a:endParaRPr lang="en-US" sz="1600" b="1" dirty="0">
              <a:solidFill>
                <a:schemeClr val="accent6"/>
              </a:solidFill>
            </a:endParaRPr>
          </a:p>
          <a:p>
            <a:pPr marL="502920" lvl="0" indent="-457200">
              <a:buFont typeface="+mj-lt"/>
              <a:buAutoNum type="alphaUcPeriod"/>
            </a:pPr>
            <a:r>
              <a:rPr lang="fa-IR" sz="2000" b="1" dirty="0"/>
              <a:t>ارائه اطلاعات مفید برای استفاده‌کنندگان گزارشگری مالی، شامل مالیات‌دهندگان و سایر تأمین‌کنندگان منابع، شهروندان و سایر دریافت‌کنندگان خدمات از دولت، نهادهای قانونگذار و نظارتی و ...</a:t>
            </a:r>
            <a:endParaRPr lang="en-US" sz="1600" b="1" dirty="0"/>
          </a:p>
          <a:p>
            <a:pPr marL="502920" lvl="0" indent="-457200">
              <a:buFont typeface="+mj-lt"/>
              <a:buAutoNum type="alphaUcPeriod"/>
            </a:pPr>
            <a:r>
              <a:rPr lang="fa-IR" sz="2000" b="1" dirty="0"/>
              <a:t>برآورده‌ساختن نیازهای اطلاعاتی استفاده‌کنندگان از صورتهای مالی شامل:</a:t>
            </a:r>
            <a:endParaRPr lang="en-US" sz="1600" b="1" dirty="0"/>
          </a:p>
          <a:p>
            <a:pPr marL="708660" lvl="1" indent="-342900">
              <a:buFont typeface="+mj-lt"/>
              <a:buAutoNum type="arabicPeriod"/>
            </a:pPr>
            <a:r>
              <a:rPr lang="fa-IR" sz="1800" b="1" dirty="0"/>
              <a:t>منابع تأمین شده برای دولت و سایر واحدهای بخش عمومی و مبالغ مصرف شده برای ارائه خدمات طی دوره</a:t>
            </a:r>
            <a:endParaRPr lang="en-US" sz="1400" b="1" dirty="0"/>
          </a:p>
          <a:p>
            <a:pPr marL="708660" lvl="1" indent="-342900">
              <a:buFont typeface="+mj-lt"/>
              <a:buAutoNum type="arabicPeriod"/>
            </a:pPr>
            <a:r>
              <a:rPr lang="fa-IR" sz="1800" b="1" dirty="0"/>
              <a:t>میزان، انواع و هزینه ارائه خدمات در طول دوره و انطباق آن با بودجه مصوب</a:t>
            </a:r>
            <a:endParaRPr lang="en-US" sz="1400" b="1" dirty="0"/>
          </a:p>
          <a:p>
            <a:pPr marL="708660" lvl="1" indent="-342900">
              <a:buFont typeface="+mj-lt"/>
              <a:buAutoNum type="arabicPeriod"/>
            </a:pPr>
            <a:r>
              <a:rPr lang="fa-IR" sz="1800" b="1" dirty="0"/>
              <a:t>اهداف و فعالیتهای ارائه خدمات مورد انتظار از بنگاه در آینده</a:t>
            </a:r>
            <a:endParaRPr lang="en-US" sz="1400" b="1" dirty="0"/>
          </a:p>
          <a:p>
            <a:pPr marL="502920" lvl="0" indent="-457200">
              <a:buFont typeface="+mj-lt"/>
              <a:buAutoNum type="alphaUcPeriod"/>
            </a:pPr>
            <a:r>
              <a:rPr lang="fa-IR" sz="2000" b="1" dirty="0"/>
              <a:t>فراهم ساختن اطلاعات مورد نیاز برای پاسخگویی، مباشرت، و تصمیم‌گیری.</a:t>
            </a:r>
            <a:endParaRPr lang="en-US" sz="1600" b="1" dirty="0"/>
          </a:p>
        </p:txBody>
      </p:sp>
      <p:sp>
        <p:nvSpPr>
          <p:cNvPr id="2" name="Slide Number Placeholder 1"/>
          <p:cNvSpPr>
            <a:spLocks noGrp="1"/>
          </p:cNvSpPr>
          <p:nvPr>
            <p:ph type="sldNum" sz="quarter" idx="12"/>
          </p:nvPr>
        </p:nvSpPr>
        <p:spPr/>
        <p:txBody>
          <a:bodyPr/>
          <a:lstStyle/>
          <a:p>
            <a:fld id="{96F47505-105F-4A85-B009-8A0A01D8B5AE}" type="slidenum">
              <a:rPr lang="fa-IR" smtClean="0"/>
              <a:pPr/>
              <a:t>6</a:t>
            </a:fld>
            <a:endParaRPr lang="fa-IR"/>
          </a:p>
        </p:txBody>
      </p:sp>
    </p:spTree>
    <p:extLst>
      <p:ext uri="{BB962C8B-B14F-4D97-AF65-F5344CB8AC3E}">
        <p14:creationId xmlns:p14="http://schemas.microsoft.com/office/powerpoint/2010/main" xmlns="" val="426532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440" y="227132"/>
            <a:ext cx="8424936" cy="5632311"/>
          </a:xfrm>
          <a:prstGeom prst="rect">
            <a:avLst/>
          </a:prstGeom>
          <a:noFill/>
        </p:spPr>
        <p:txBody>
          <a:bodyPr wrap="square">
            <a:spAutoFit/>
          </a:bodyPr>
          <a:lstStyle/>
          <a:p>
            <a:r>
              <a:rPr lang="fa-IR" b="1" dirty="0"/>
              <a:t>ب .	</a:t>
            </a:r>
            <a:r>
              <a:rPr lang="fa-IR" b="1" dirty="0">
                <a:solidFill>
                  <a:schemeClr val="accent6"/>
                </a:solidFill>
              </a:rPr>
              <a:t>دامنه کاربرد گزارشگری مالی</a:t>
            </a:r>
            <a:endParaRPr lang="en-US" sz="1400" b="1" dirty="0">
              <a:solidFill>
                <a:schemeClr val="accent6"/>
              </a:solidFill>
            </a:endParaRPr>
          </a:p>
          <a:p>
            <a:pPr marL="800100" lvl="1" indent="-342900">
              <a:buFont typeface="+mj-lt"/>
              <a:buAutoNum type="arabicPeriod"/>
            </a:pPr>
            <a:r>
              <a:rPr lang="fa-IR" b="1" dirty="0"/>
              <a:t>اطلاعات ارائه شده در صورتهای مالی</a:t>
            </a:r>
            <a:endParaRPr lang="en-US" sz="1400" b="1" dirty="0"/>
          </a:p>
          <a:p>
            <a:pPr marL="800100" lvl="1" indent="-342900">
              <a:buFont typeface="+mj-lt"/>
              <a:buAutoNum type="arabicPeriod"/>
            </a:pPr>
            <a:r>
              <a:rPr lang="fa-IR" b="1" dirty="0"/>
              <a:t>منابع اقتصادی، ادعاها نسبت به این منابع و تغییرات در آنها</a:t>
            </a:r>
            <a:endParaRPr lang="en-US" sz="1400" b="1" dirty="0"/>
          </a:p>
          <a:p>
            <a:pPr marL="800100" lvl="1" indent="-342900">
              <a:buFont typeface="+mj-lt"/>
              <a:buAutoNum type="arabicPeriod"/>
            </a:pPr>
            <a:r>
              <a:rPr lang="fa-IR" b="1" dirty="0"/>
              <a:t>رعایت قوانین، مقررات و بودجه مصوب</a:t>
            </a:r>
            <a:endParaRPr lang="en-US" sz="1400" b="1" dirty="0"/>
          </a:p>
          <a:p>
            <a:pPr marL="800100" lvl="1" indent="-342900">
              <a:buFont typeface="+mj-lt"/>
              <a:buAutoNum type="arabicPeriod"/>
            </a:pPr>
            <a:r>
              <a:rPr lang="fa-IR" b="1" dirty="0"/>
              <a:t>تحقق اهداف ارائه خدمات</a:t>
            </a:r>
            <a:endParaRPr lang="en-US" sz="1400" b="1" dirty="0"/>
          </a:p>
          <a:p>
            <a:pPr marL="800100" lvl="1" indent="-342900">
              <a:buFont typeface="+mj-lt"/>
              <a:buAutoNum type="arabicPeriod"/>
            </a:pPr>
            <a:r>
              <a:rPr lang="fa-IR" b="1" dirty="0"/>
              <a:t>اطلاعات مالی پیش‌بینی شده و سایر اطلاعات</a:t>
            </a:r>
            <a:endParaRPr lang="en-US" sz="1400" b="1" dirty="0"/>
          </a:p>
          <a:p>
            <a:pPr marL="800100" lvl="1" indent="-342900">
              <a:buFont typeface="+mj-lt"/>
              <a:buAutoNum type="arabicPeriod"/>
            </a:pPr>
            <a:r>
              <a:rPr lang="fa-IR" b="1" dirty="0"/>
              <a:t>اطلاعات توضیحی</a:t>
            </a:r>
            <a:endParaRPr lang="en-US" sz="1400" b="1" dirty="0"/>
          </a:p>
          <a:p>
            <a:r>
              <a:rPr lang="fa-IR" b="1" dirty="0"/>
              <a:t>ج .	</a:t>
            </a:r>
            <a:r>
              <a:rPr lang="fa-IR" b="1" dirty="0">
                <a:solidFill>
                  <a:schemeClr val="accent6"/>
                </a:solidFill>
              </a:rPr>
              <a:t>ویژگیهای کیفی اطلاعات ارائه شده در گزارشهای مالی با مقاصد عمومی</a:t>
            </a:r>
            <a:endParaRPr lang="en-US" sz="1400" b="1" dirty="0">
              <a:solidFill>
                <a:schemeClr val="accent6"/>
              </a:solidFill>
            </a:endParaRPr>
          </a:p>
          <a:p>
            <a:pPr lvl="1"/>
            <a:r>
              <a:rPr lang="fa-IR" b="1" dirty="0"/>
              <a:t>ویژگیهای کیفی شامل:</a:t>
            </a:r>
            <a:endParaRPr lang="en-US" sz="1400" b="1" dirty="0"/>
          </a:p>
          <a:p>
            <a:pPr marL="1257300" lvl="2" indent="-342900">
              <a:buFont typeface="+mj-lt"/>
              <a:buAutoNum type="arabicPeriod"/>
            </a:pPr>
            <a:r>
              <a:rPr lang="fa-IR" b="1" dirty="0"/>
              <a:t>مربوط بودن</a:t>
            </a:r>
            <a:endParaRPr lang="en-US" sz="1400" b="1" dirty="0"/>
          </a:p>
          <a:p>
            <a:pPr marL="1257300" lvl="2" indent="-342900">
              <a:buFont typeface="+mj-lt"/>
              <a:buAutoNum type="arabicPeriod"/>
            </a:pPr>
            <a:r>
              <a:rPr lang="fa-IR" b="1" dirty="0"/>
              <a:t>ارائه منصفانه</a:t>
            </a:r>
            <a:endParaRPr lang="en-US" sz="1400" b="1" dirty="0"/>
          </a:p>
          <a:p>
            <a:pPr marL="1257300" lvl="2" indent="-342900">
              <a:buFont typeface="+mj-lt"/>
              <a:buAutoNum type="arabicPeriod"/>
            </a:pPr>
            <a:r>
              <a:rPr lang="fa-IR" b="1" dirty="0"/>
              <a:t>قابل فهم بودن</a:t>
            </a:r>
            <a:endParaRPr lang="en-US" sz="1400" b="1" dirty="0"/>
          </a:p>
          <a:p>
            <a:pPr marL="1257300" lvl="2" indent="-342900">
              <a:buFont typeface="+mj-lt"/>
              <a:buAutoNum type="arabicPeriod"/>
            </a:pPr>
            <a:r>
              <a:rPr lang="fa-IR" b="1" dirty="0"/>
              <a:t>به موقع بودن</a:t>
            </a:r>
            <a:endParaRPr lang="en-US" sz="1400" b="1" dirty="0"/>
          </a:p>
          <a:p>
            <a:pPr marL="1257300" lvl="2" indent="-342900">
              <a:buFont typeface="+mj-lt"/>
              <a:buAutoNum type="arabicPeriod"/>
            </a:pPr>
            <a:r>
              <a:rPr lang="fa-IR" b="1" dirty="0"/>
              <a:t>قابل مقایسه بودن</a:t>
            </a:r>
            <a:endParaRPr lang="en-US" sz="1400" b="1" dirty="0"/>
          </a:p>
          <a:p>
            <a:pPr marL="1257300" lvl="2" indent="-342900">
              <a:buFont typeface="+mj-lt"/>
              <a:buAutoNum type="arabicPeriod"/>
            </a:pPr>
            <a:r>
              <a:rPr lang="fa-IR" b="1" dirty="0"/>
              <a:t>تأییدپذیری</a:t>
            </a:r>
            <a:endParaRPr lang="en-US" sz="1400" b="1" dirty="0"/>
          </a:p>
          <a:p>
            <a:pPr marL="800100" lvl="1" indent="-342900">
              <a:buFont typeface="+mj-lt"/>
              <a:buAutoNum type="arabicPeriod"/>
            </a:pPr>
            <a:r>
              <a:rPr lang="fa-IR" b="1" dirty="0"/>
              <a:t>محدودیتها (میثاقها)ی اطلاعات</a:t>
            </a:r>
            <a:endParaRPr lang="en-US" sz="1400" b="1" dirty="0"/>
          </a:p>
          <a:p>
            <a:pPr marL="1257300" lvl="2" indent="-342900">
              <a:buFont typeface="+mj-lt"/>
              <a:buAutoNum type="arabicPeriod"/>
            </a:pPr>
            <a:r>
              <a:rPr lang="fa-IR" b="1" dirty="0"/>
              <a:t>اهمیت</a:t>
            </a:r>
            <a:endParaRPr lang="en-US" sz="1400" b="1" dirty="0"/>
          </a:p>
          <a:p>
            <a:pPr marL="1257300" lvl="2" indent="-342900">
              <a:buFont typeface="+mj-lt"/>
              <a:buAutoNum type="arabicPeriod"/>
            </a:pPr>
            <a:r>
              <a:rPr lang="fa-IR" b="1" dirty="0"/>
              <a:t>هزینه</a:t>
            </a:r>
            <a:endParaRPr lang="en-US" sz="1400" b="1" dirty="0"/>
          </a:p>
          <a:p>
            <a:pPr marL="1257300" lvl="2" indent="-342900">
              <a:buFont typeface="+mj-lt"/>
              <a:buAutoNum type="arabicPeriod"/>
            </a:pPr>
            <a:r>
              <a:rPr lang="fa-IR" b="1" dirty="0"/>
              <a:t>موازنه بین ویژگیهای </a:t>
            </a:r>
            <a:r>
              <a:rPr lang="fa-IR" b="1" dirty="0" smtClean="0"/>
              <a:t>کیفی</a:t>
            </a:r>
            <a:endParaRPr lang="en-US" sz="1400" b="1" dirty="0"/>
          </a:p>
        </p:txBody>
      </p:sp>
      <p:sp>
        <p:nvSpPr>
          <p:cNvPr id="3" name="Slide Number Placeholder 2"/>
          <p:cNvSpPr>
            <a:spLocks noGrp="1"/>
          </p:cNvSpPr>
          <p:nvPr>
            <p:ph type="sldNum" sz="quarter" idx="12"/>
          </p:nvPr>
        </p:nvSpPr>
        <p:spPr/>
        <p:txBody>
          <a:bodyPr/>
          <a:lstStyle/>
          <a:p>
            <a:fld id="{96F47505-105F-4A85-B009-8A0A01D8B5AE}" type="slidenum">
              <a:rPr lang="fa-IR" smtClean="0"/>
              <a:pPr/>
              <a:t>7</a:t>
            </a:fld>
            <a:endParaRPr lang="fa-IR"/>
          </a:p>
        </p:txBody>
      </p:sp>
    </p:spTree>
    <p:extLst>
      <p:ext uri="{BB962C8B-B14F-4D97-AF65-F5344CB8AC3E}">
        <p14:creationId xmlns:p14="http://schemas.microsoft.com/office/powerpoint/2010/main" xmlns="" val="2039043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4"/>
          </p:nvPr>
        </p:nvSpPr>
        <p:spPr>
          <a:xfrm>
            <a:off x="323528" y="188640"/>
            <a:ext cx="8359080" cy="6297563"/>
          </a:xfrm>
          <a:noFill/>
        </p:spPr>
        <p:txBody>
          <a:bodyPr>
            <a:noAutofit/>
          </a:bodyPr>
          <a:lstStyle/>
          <a:p>
            <a:pPr marL="45720" indent="0">
              <a:buNone/>
            </a:pPr>
            <a:r>
              <a:rPr lang="fa-IR" b="1" dirty="0" smtClean="0"/>
              <a:t> د </a:t>
            </a:r>
            <a:r>
              <a:rPr lang="fa-IR" b="1" dirty="0"/>
              <a:t>.	</a:t>
            </a:r>
            <a:r>
              <a:rPr lang="fa-IR" b="1" dirty="0">
                <a:solidFill>
                  <a:schemeClr val="accent6"/>
                </a:solidFill>
              </a:rPr>
              <a:t>واحد گزارشگر</a:t>
            </a:r>
            <a:endParaRPr lang="en-US" sz="1400" b="1" dirty="0">
              <a:solidFill>
                <a:schemeClr val="accent6"/>
              </a:solidFill>
            </a:endParaRPr>
          </a:p>
          <a:p>
            <a:pPr marL="822960" lvl="1" indent="-457200">
              <a:buFont typeface="+mj-lt"/>
              <a:buAutoNum type="arabicPeriod"/>
            </a:pPr>
            <a:r>
              <a:rPr lang="fa-IR" b="1" dirty="0"/>
              <a:t>تعریف واحد گزارشگر</a:t>
            </a:r>
            <a:endParaRPr lang="en-US" sz="1400" b="1" dirty="0"/>
          </a:p>
          <a:p>
            <a:pPr marL="822960" lvl="1" indent="-457200">
              <a:buFont typeface="+mj-lt"/>
              <a:buAutoNum type="arabicPeriod"/>
            </a:pPr>
            <a:r>
              <a:rPr lang="fa-IR" b="1" dirty="0"/>
              <a:t>خصوصیات واحد گزارشگر</a:t>
            </a:r>
            <a:endParaRPr lang="en-US" sz="1400" b="1" dirty="0"/>
          </a:p>
          <a:p>
            <a:pPr marL="822960" lvl="1" indent="-457200">
              <a:buFont typeface="+mj-lt"/>
              <a:buAutoNum type="arabicPeriod"/>
            </a:pPr>
            <a:r>
              <a:rPr lang="fa-IR" b="1" dirty="0"/>
              <a:t>گروه واحد گزارشگر</a:t>
            </a:r>
            <a:endParaRPr lang="en-US" sz="1400" b="1" dirty="0"/>
          </a:p>
          <a:p>
            <a:pPr marL="640080" lvl="2" indent="0">
              <a:buNone/>
            </a:pPr>
            <a:r>
              <a:rPr lang="fa-IR" b="1" dirty="0" smtClean="0"/>
              <a:t>1-معیارهای </a:t>
            </a:r>
            <a:r>
              <a:rPr lang="fa-IR" b="1" dirty="0"/>
              <a:t>شمول در گروه واحد گزارشگر کل دولت</a:t>
            </a:r>
            <a:endParaRPr lang="en-US" sz="1400" b="1" dirty="0"/>
          </a:p>
          <a:p>
            <a:pPr marL="640080" lvl="2" indent="0">
              <a:buNone/>
            </a:pPr>
            <a:r>
              <a:rPr lang="fa-IR" b="1" dirty="0" smtClean="0"/>
              <a:t>2-معیار </a:t>
            </a:r>
            <a:r>
              <a:rPr lang="fa-IR" b="1" dirty="0"/>
              <a:t>قدرت</a:t>
            </a:r>
            <a:endParaRPr lang="en-US" sz="1400" b="1" dirty="0"/>
          </a:p>
          <a:p>
            <a:pPr marL="45720" indent="0">
              <a:buNone/>
            </a:pPr>
            <a:r>
              <a:rPr lang="fa-IR" b="1" dirty="0" smtClean="0"/>
              <a:t>       3-تفاوت </a:t>
            </a:r>
            <a:r>
              <a:rPr lang="fa-IR" b="1" dirty="0"/>
              <a:t>بین کشورها</a:t>
            </a:r>
            <a:endParaRPr lang="fa-IR" sz="6000" dirty="0">
              <a:solidFill>
                <a:schemeClr val="accent6">
                  <a:lumMod val="50000"/>
                </a:schemeClr>
              </a:solidFill>
              <a:cs typeface="Mitra" pitchFamily="2" charset="-78"/>
            </a:endParaRPr>
          </a:p>
        </p:txBody>
      </p:sp>
      <p:sp>
        <p:nvSpPr>
          <p:cNvPr id="3" name="Slide Number Placeholder 2"/>
          <p:cNvSpPr>
            <a:spLocks noGrp="1"/>
          </p:cNvSpPr>
          <p:nvPr>
            <p:ph type="sldNum" sz="quarter" idx="12"/>
          </p:nvPr>
        </p:nvSpPr>
        <p:spPr/>
        <p:txBody>
          <a:bodyPr/>
          <a:lstStyle/>
          <a:p>
            <a:fld id="{96F47505-105F-4A85-B009-8A0A01D8B5AE}" type="slidenum">
              <a:rPr lang="fa-IR" smtClean="0"/>
              <a:pPr/>
              <a:t>8</a:t>
            </a:fld>
            <a:endParaRPr lang="fa-IR"/>
          </a:p>
        </p:txBody>
      </p:sp>
    </p:spTree>
    <p:extLst>
      <p:ext uri="{BB962C8B-B14F-4D97-AF65-F5344CB8AC3E}">
        <p14:creationId xmlns:p14="http://schemas.microsoft.com/office/powerpoint/2010/main" xmlns="" val="1796018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424936" cy="5078313"/>
          </a:xfrm>
          <a:prstGeom prst="rect">
            <a:avLst/>
          </a:prstGeom>
          <a:noFill/>
        </p:spPr>
        <p:txBody>
          <a:bodyPr wrap="square">
            <a:spAutoFit/>
          </a:bodyPr>
          <a:lstStyle/>
          <a:p>
            <a:pPr algn="ctr"/>
            <a:r>
              <a:rPr lang="fa-IR" sz="2400" b="1" dirty="0">
                <a:solidFill>
                  <a:srgbClr val="FF0000"/>
                </a:solidFill>
              </a:rPr>
              <a:t>مبانی حسابداری</a:t>
            </a:r>
            <a:endParaRPr lang="en-US" sz="2400" b="1" dirty="0">
              <a:solidFill>
                <a:srgbClr val="FF0000"/>
              </a:solidFill>
            </a:endParaRPr>
          </a:p>
          <a:p>
            <a:pPr>
              <a:lnSpc>
                <a:spcPct val="150000"/>
              </a:lnSpc>
            </a:pPr>
            <a:r>
              <a:rPr lang="fa-IR" sz="2000" b="1" dirty="0">
                <a:solidFill>
                  <a:schemeClr val="bg2">
                    <a:lumMod val="50000"/>
                  </a:schemeClr>
                </a:solidFill>
              </a:rPr>
              <a:t>آمریکا</a:t>
            </a:r>
            <a:endParaRPr lang="en-US" sz="2000" b="1" dirty="0">
              <a:solidFill>
                <a:schemeClr val="bg2">
                  <a:lumMod val="50000"/>
                </a:schemeClr>
              </a:solidFill>
            </a:endParaRPr>
          </a:p>
          <a:p>
            <a:pPr>
              <a:lnSpc>
                <a:spcPct val="150000"/>
              </a:lnSpc>
            </a:pPr>
            <a:r>
              <a:rPr lang="fa-IR" sz="2000" b="1" dirty="0"/>
              <a:t>در سطح حسابهای مستقل دولتی از مبنای </a:t>
            </a:r>
            <a:r>
              <a:rPr lang="fa-IR" sz="2000" b="1" dirty="0">
                <a:solidFill>
                  <a:srgbClr val="FF0000"/>
                </a:solidFill>
              </a:rPr>
              <a:t>تعهدی تعدیل شده </a:t>
            </a:r>
            <a:r>
              <a:rPr lang="fa-IR" sz="2000" b="1" dirty="0"/>
              <a:t>با تاکید بر معیار جریان منابع مالی جاری استفاده می شود.  </a:t>
            </a:r>
            <a:endParaRPr lang="en-US" sz="2000" b="1" dirty="0"/>
          </a:p>
          <a:p>
            <a:pPr>
              <a:lnSpc>
                <a:spcPct val="150000"/>
              </a:lnSpc>
            </a:pPr>
            <a:r>
              <a:rPr lang="fa-IR" sz="2000" b="1" dirty="0"/>
              <a:t>در سطح حسابهای مستقل وجوه سرمایه‌ای و حسابهای مستقل وجوه امانی از مبنای </a:t>
            </a:r>
            <a:r>
              <a:rPr lang="fa-IR" sz="2000" b="1" dirty="0">
                <a:solidFill>
                  <a:srgbClr val="FF0000"/>
                </a:solidFill>
              </a:rPr>
              <a:t>تعهدی کامل </a:t>
            </a:r>
            <a:r>
              <a:rPr lang="fa-IR" sz="2000" b="1" dirty="0"/>
              <a:t>با تأکید بر جریان منابع اقتصادی استفاده می‌شود.</a:t>
            </a:r>
            <a:endParaRPr lang="en-US" sz="2000" b="1" dirty="0"/>
          </a:p>
          <a:p>
            <a:pPr>
              <a:lnSpc>
                <a:spcPct val="150000"/>
              </a:lnSpc>
            </a:pPr>
            <a:r>
              <a:rPr lang="fa-IR" sz="2000" b="1" dirty="0"/>
              <a:t>مبنای مورد استفاده در تهیه صورتهای مالی جامع، مبنای </a:t>
            </a:r>
            <a:r>
              <a:rPr lang="fa-IR" sz="2000" b="1" dirty="0">
                <a:solidFill>
                  <a:srgbClr val="FF0000"/>
                </a:solidFill>
              </a:rPr>
              <a:t>تعهدی کامل </a:t>
            </a:r>
            <a:r>
              <a:rPr lang="fa-IR" sz="2000" b="1" dirty="0"/>
              <a:t>با تأکید بر جریان منابع اقتصادی است.</a:t>
            </a:r>
            <a:endParaRPr lang="en-US" sz="2000" b="1" dirty="0"/>
          </a:p>
          <a:p>
            <a:pPr>
              <a:lnSpc>
                <a:spcPct val="150000"/>
              </a:lnSpc>
            </a:pPr>
            <a:r>
              <a:rPr lang="fa-IR" sz="2000" b="1" dirty="0"/>
              <a:t>مبنای مورد استفاده در تهیه صورتهای مالی دولت مرکزی آمریکا، </a:t>
            </a:r>
            <a:r>
              <a:rPr lang="fa-IR" sz="2000" b="1" dirty="0">
                <a:solidFill>
                  <a:srgbClr val="FF0000"/>
                </a:solidFill>
              </a:rPr>
              <a:t>تعهدی کامل</a:t>
            </a:r>
            <a:r>
              <a:rPr lang="fa-IR" sz="2000" b="1" dirty="0"/>
              <a:t> با تأکید بر جریان منابع اقتصادی است.</a:t>
            </a:r>
            <a:endParaRPr lang="en-US" sz="2000" b="1" dirty="0"/>
          </a:p>
        </p:txBody>
      </p:sp>
      <p:sp>
        <p:nvSpPr>
          <p:cNvPr id="3" name="Slide Number Placeholder 2"/>
          <p:cNvSpPr>
            <a:spLocks noGrp="1"/>
          </p:cNvSpPr>
          <p:nvPr>
            <p:ph type="sldNum" sz="quarter" idx="12"/>
          </p:nvPr>
        </p:nvSpPr>
        <p:spPr/>
        <p:txBody>
          <a:bodyPr/>
          <a:lstStyle/>
          <a:p>
            <a:fld id="{96F47505-105F-4A85-B009-8A0A01D8B5AE}" type="slidenum">
              <a:rPr lang="fa-IR" smtClean="0"/>
              <a:pPr/>
              <a:t>9</a:t>
            </a:fld>
            <a:endParaRPr lang="fa-IR"/>
          </a:p>
        </p:txBody>
      </p:sp>
    </p:spTree>
    <p:extLst>
      <p:ext uri="{BB962C8B-B14F-4D97-AF65-F5344CB8AC3E}">
        <p14:creationId xmlns:p14="http://schemas.microsoft.com/office/powerpoint/2010/main" xmlns="" val="2069064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951</TotalTime>
  <Words>1696</Words>
  <Application>Microsoft Office PowerPoint</Application>
  <PresentationFormat>On-screen Show (4:3)</PresentationFormat>
  <Paragraphs>431</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Slipstream</vt:lpstr>
      <vt:lpstr>Slide 1</vt:lpstr>
      <vt:lpstr>چارچوب نظری</vt:lpstr>
      <vt:lpstr>Slide 3</vt:lpstr>
      <vt:lpstr>Slide 4</vt:lpstr>
      <vt:lpstr>Slide 5</vt:lpstr>
      <vt:lpstr>Slide 6</vt:lpstr>
      <vt:lpstr>Slide 7</vt:lpstr>
      <vt:lpstr>Slide 8</vt:lpstr>
      <vt:lpstr>Slide 9</vt:lpstr>
      <vt:lpstr>Slide 10</vt:lpstr>
      <vt:lpstr>حسابهای مستقل آمریکا حسابهای مستقل در سطح دولتهای محلی و ایالتی حسابهای مستقل وجوه دولتی شامل دو دسته کلی: قابل مصرف (Spendable) که خود شامل 4 نوع وجوه می شود. 1-وجوه محدود شده 2-وجوه تعهد شده 3-وجوه تخصیص یافته 4-وجوه تخصیص نیافته /Non spendable غیرقابل مصرف:  اقلامی که قابل خرج کردن نمی‌باشند (مثل موجودی کالا) یا اقلامی که مجوز مصرف آنها وجود ندارد (مثل وجوه موقوفه). حسابهای مستقل وجوه سرمایه‌ای شامل: 1-وجوه خدمات و تدارکات داخلی 2-حساب مستقل وجوه انتفاعی حسابهای مستقل وجوه امانی شامل: وجوه امانی بازنشستگی وجوه امانی با اهداف خصوصی وجوه امانی سرمایه‌گذاری وجوه نمایندگی   </vt:lpstr>
      <vt:lpstr>Slide 12</vt:lpstr>
      <vt:lpstr>Slide 13</vt:lpstr>
      <vt:lpstr>کانادا در مورد واحدهای غیرانتفاعی حساب مستقل تعریف می‌شود اما در مورد واحدهای عمومی (دولتی) حساب مستقل تعریف نمی‌شود. انگلیس در سیستم حسابداری دولتی تنها یک حساب مستقل تجاری وجود دارد و حسابهای مستقلی برای وجوه و منابع دولتی یا امانی وجود ندارد. بین‌الملل حساب مستقل ندارد  </vt:lpstr>
      <vt:lpstr>صورتهای مالی اساسی و سایر گزارشها آمریکا : گزارشگری مالی دولتهای ایالتی و محلی آمریکا تجزیه و تحلیل مدیریت:در این صورت باید صورتهای مالی اساسی معرفی شده و نتایج بررسی تحلیلی از فعالیتهای مالی دولت ،اطلاعات مقایسه‌ای صورتهای مالی جامع سال جاری با سال قبل ، تحلیلی از تغییرات قابل ملاحظه‌ای که در حسابهای مستقل رخ داده و انحرافات بودجه‌ای عمده ودر مورد داراییهای سرمایه‌ای و بدهیهای بلند مدت و توصیفی از فعالیتهای انجام شده در طی سال ارائه گردد. صورتهای مالی اساسی: صورتهای مالی حسابهای مستقل  صورتهای مالی جامع  یادداشتهای همراه صورتهای مالی</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پایان</vt:lpstr>
    </vt:vector>
  </TitlesOfParts>
  <Company>Novin Pendar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Novin Pendar</dc:creator>
  <cp:lastModifiedBy>Administrator</cp:lastModifiedBy>
  <cp:revision>91</cp:revision>
  <dcterms:created xsi:type="dcterms:W3CDTF">2013-10-21T16:11:57Z</dcterms:created>
  <dcterms:modified xsi:type="dcterms:W3CDTF">2014-02-23T08:19:30Z</dcterms:modified>
</cp:coreProperties>
</file>