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31" r:id="rId3"/>
    <p:sldId id="362" r:id="rId4"/>
    <p:sldId id="363" r:id="rId5"/>
    <p:sldId id="364" r:id="rId6"/>
    <p:sldId id="365" r:id="rId7"/>
    <p:sldId id="394" r:id="rId8"/>
    <p:sldId id="395" r:id="rId9"/>
    <p:sldId id="396" r:id="rId10"/>
    <p:sldId id="401" r:id="rId11"/>
    <p:sldId id="391" r:id="rId12"/>
    <p:sldId id="397" r:id="rId13"/>
    <p:sldId id="392" r:id="rId14"/>
    <p:sldId id="393" r:id="rId15"/>
    <p:sldId id="368" r:id="rId16"/>
    <p:sldId id="390" r:id="rId17"/>
    <p:sldId id="398" r:id="rId18"/>
    <p:sldId id="370" r:id="rId19"/>
    <p:sldId id="404" r:id="rId20"/>
    <p:sldId id="375" r:id="rId21"/>
    <p:sldId id="334" r:id="rId22"/>
    <p:sldId id="403" r:id="rId23"/>
    <p:sldId id="352" r:id="rId24"/>
    <p:sldId id="353" r:id="rId25"/>
    <p:sldId id="355" r:id="rId26"/>
    <p:sldId id="359" r:id="rId27"/>
    <p:sldId id="358" r:id="rId28"/>
    <p:sldId id="367" r:id="rId29"/>
    <p:sldId id="357" r:id="rId30"/>
    <p:sldId id="371" r:id="rId31"/>
    <p:sldId id="369" r:id="rId32"/>
    <p:sldId id="376" r:id="rId33"/>
    <p:sldId id="361" r:id="rId34"/>
    <p:sldId id="402" r:id="rId35"/>
    <p:sldId id="382" r:id="rId36"/>
    <p:sldId id="360" r:id="rId37"/>
    <p:sldId id="406" r:id="rId38"/>
    <p:sldId id="407" r:id="rId39"/>
    <p:sldId id="408" r:id="rId40"/>
    <p:sldId id="351" r:id="rId41"/>
    <p:sldId id="405" r:id="rId42"/>
    <p:sldId id="354" r:id="rId43"/>
    <p:sldId id="356" r:id="rId44"/>
    <p:sldId id="366" r:id="rId45"/>
    <p:sldId id="379" r:id="rId46"/>
    <p:sldId id="372" r:id="rId47"/>
    <p:sldId id="381" r:id="rId48"/>
    <p:sldId id="373" r:id="rId49"/>
    <p:sldId id="374" r:id="rId50"/>
    <p:sldId id="377" r:id="rId51"/>
    <p:sldId id="380" r:id="rId52"/>
    <p:sldId id="383" r:id="rId53"/>
    <p:sldId id="378" r:id="rId54"/>
    <p:sldId id="400" r:id="rId55"/>
    <p:sldId id="384" r:id="rId56"/>
    <p:sldId id="385" r:id="rId57"/>
    <p:sldId id="386" r:id="rId58"/>
    <p:sldId id="399" r:id="rId59"/>
    <p:sldId id="387" r:id="rId60"/>
    <p:sldId id="388" r:id="rId61"/>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0000"/>
    <a:srgbClr val="239F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9" d="100"/>
          <a:sy n="49" d="100"/>
        </p:scale>
        <p:origin x="2334" y="54"/>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ED738-BEA6-4933-8B99-C00A7EFFD6DE}" type="datetimeFigureOut">
              <a:rPr lang="en-US" smtClean="0"/>
              <a:t>1/15/2016</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DE9DB-C279-4EAD-8949-9DC2C6B9C4F7}" type="slidenum">
              <a:rPr lang="en-US" smtClean="0"/>
              <a:t>‹#›</a:t>
            </a:fld>
            <a:endParaRPr lang="en-US"/>
          </a:p>
        </p:txBody>
      </p:sp>
    </p:spTree>
    <p:extLst>
      <p:ext uri="{BB962C8B-B14F-4D97-AF65-F5344CB8AC3E}">
        <p14:creationId xmlns:p14="http://schemas.microsoft.com/office/powerpoint/2010/main" val="385988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DE9DB-C279-4EAD-8949-9DC2C6B9C4F7}" type="slidenum">
              <a:rPr lang="en-US" smtClean="0"/>
              <a:t>44</a:t>
            </a:fld>
            <a:endParaRPr lang="en-US"/>
          </a:p>
        </p:txBody>
      </p:sp>
    </p:spTree>
    <p:extLst>
      <p:ext uri="{BB962C8B-B14F-4D97-AF65-F5344CB8AC3E}">
        <p14:creationId xmlns:p14="http://schemas.microsoft.com/office/powerpoint/2010/main" val="1027437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3"/>
            <a:ext cx="5829300" cy="2123369"/>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6800BB-232C-4C50-B4EF-28EEC9F3DB75}"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6800BB-232C-4C50-B4EF-28EEC9F3DB75}"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29697"/>
            <a:ext cx="1157288" cy="11268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6" y="529697"/>
            <a:ext cx="3357563" cy="11268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6800BB-232C-4C50-B4EF-28EEC9F3DB75}"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6800BB-232C-4C50-B4EF-28EEC9F3DB75}"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2"/>
            <a:ext cx="5829300" cy="196744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6800BB-232C-4C50-B4EF-28EEC9F3DB75}"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6"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1"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6800BB-232C-4C50-B4EF-28EEC9F3DB75}" type="datetimeFigureOut">
              <a:rPr lang="en-US" smtClean="0"/>
              <a:pPr/>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6800BB-232C-4C50-B4EF-28EEC9F3DB75}" type="datetimeFigureOut">
              <a:rPr lang="en-US" smtClean="0"/>
              <a:pPr/>
              <a:t>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6800BB-232C-4C50-B4EF-28EEC9F3DB75}" type="datetimeFigureOut">
              <a:rPr lang="en-US" smtClean="0"/>
              <a:pPr/>
              <a:t>1/15/2016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800BB-232C-4C50-B4EF-28EEC9F3DB75}" type="datetimeFigureOut">
              <a:rPr lang="en-US" smtClean="0"/>
              <a:pPr/>
              <a:t>1/15/2016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94406"/>
            <a:ext cx="2256235" cy="167851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800BB-232C-4C50-B4EF-28EEC9F3DB75}" type="datetimeFigureOut">
              <a:rPr lang="en-US" smtClean="0"/>
              <a:pPr/>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1"/>
            <a:ext cx="4114800" cy="81862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800BB-232C-4C50-B4EF-28EEC9F3DB75}" type="datetimeFigureOut">
              <a:rPr lang="en-US" smtClean="0"/>
              <a:pPr/>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3D26A8-EADD-4A1D-8CA3-C4C709D39A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446800BB-232C-4C50-B4EF-28EEC9F3DB75}" type="datetimeFigureOut">
              <a:rPr lang="en-US" smtClean="0"/>
              <a:pPr/>
              <a:t>1/15/2016</a:t>
            </a:fld>
            <a:endParaRPr lang="en-US"/>
          </a:p>
        </p:txBody>
      </p:sp>
      <p:sp>
        <p:nvSpPr>
          <p:cNvPr id="5" name="Footer Placeholder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9181396"/>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9A3D26A8-EADD-4A1D-8CA3-C4C709D39A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hyperlink" Target="http://s5.picofile.com/file/8105466076/%D9%85%D8%B1%D8%A7%D8%AD%D9%84_%D8%AA%D8%B1%D8%B3%DB%8C%D9%85_%D9%BE%D8%B1%DA%86%D9%85_3_.jpg" TargetMode="External"/><Relationship Id="rId7" Type="http://schemas.openxmlformats.org/officeDocument/2006/relationships/hyperlink" Target="http://s5.picofile.com/file/8105466284/%D9%85%D8%B1%D8%A7%D8%AD%D9%84_%D8%AA%D8%B1%D8%B3%DB%8C%D9%85_%D9%BE%D8%B1%DA%86%D9%85_7_.jpg" TargetMode="Externa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http://s5.picofile.com/file/8105466434/%D9%85%D8%B1%D8%A7%D8%AD%D9%84_%D8%AA%D8%B1%D8%B3%DB%8C%D9%85_%D9%BE%D8%B1%DA%86%D9%85_5_.jpg" TargetMode="External"/><Relationship Id="rId10" Type="http://schemas.openxmlformats.org/officeDocument/2006/relationships/image" Target="../media/image75.jpeg"/><Relationship Id="rId4" Type="http://schemas.openxmlformats.org/officeDocument/2006/relationships/image" Target="../media/image72.jpeg"/><Relationship Id="rId9" Type="http://schemas.openxmlformats.org/officeDocument/2006/relationships/hyperlink" Target="http://s5.picofile.com/file/8105466318/%D9%85%D8%B1%D8%A7%D8%AD%D9%84_%D8%AA%D8%B1%D8%B3%DB%8C%D9%85_%D9%BE%D8%B1%DA%86%D9%85_8.jp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208584"/>
            <a:ext cx="5829300" cy="2123369"/>
          </a:xfrm>
          <a:solidFill>
            <a:srgbClr val="000000"/>
          </a:solidFill>
        </p:spPr>
        <p:txBody>
          <a:bodyPr>
            <a:noAutofit/>
          </a:bodyPr>
          <a:lstStyle/>
          <a:p>
            <a:pPr rtl="1"/>
            <a:r>
              <a:rPr lang="fa-IR" sz="13800" b="1" dirty="0" smtClean="0">
                <a:solidFill>
                  <a:srgbClr val="239F40"/>
                </a:solidFill>
                <a:latin typeface="_PDMS_Saleem_QuranFont" panose="02010000000000000000" pitchFamily="2" charset="-78"/>
                <a:cs typeface="_PDMS_Saleem_QuranFont" panose="02010000000000000000" pitchFamily="2" charset="-78"/>
              </a:rPr>
              <a:t>ده</a:t>
            </a:r>
            <a:r>
              <a:rPr lang="fa-IR" sz="13800" b="1" dirty="0" smtClean="0">
                <a:solidFill>
                  <a:schemeClr val="bg1"/>
                </a:solidFill>
                <a:latin typeface="_PDMS_Saleem_QuranFont" panose="02010000000000000000" pitchFamily="2" charset="-78"/>
                <a:cs typeface="_PDMS_Saleem_QuranFont" panose="02010000000000000000" pitchFamily="2" charset="-78"/>
              </a:rPr>
              <a:t>ه ف</a:t>
            </a:r>
            <a:r>
              <a:rPr lang="fa-IR" sz="13800" b="1" dirty="0" smtClean="0">
                <a:solidFill>
                  <a:srgbClr val="DA0000"/>
                </a:solidFill>
                <a:latin typeface="_PDMS_Saleem_QuranFont" panose="02010000000000000000" pitchFamily="2" charset="-78"/>
                <a:cs typeface="_PDMS_Saleem_QuranFont" panose="02010000000000000000" pitchFamily="2" charset="-78"/>
              </a:rPr>
              <a:t>جر</a:t>
            </a:r>
            <a:endParaRPr lang="en-US" sz="34400" b="1" dirty="0">
              <a:solidFill>
                <a:srgbClr val="DA0000"/>
              </a:solidFill>
              <a:latin typeface="_PDMS_Saleem_QuranFont" panose="02010000000000000000" pitchFamily="2" charset="-78"/>
              <a:cs typeface="_PDMS_Saleem_QuranFont" panose="02010000000000000000" pitchFamily="2" charset="-78"/>
            </a:endParaRP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57530" y="3800872"/>
            <a:ext cx="5618752" cy="51845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2696" y="1848184"/>
            <a:ext cx="5256584" cy="7169135"/>
          </a:xfrm>
          <a:prstGeom prst="rect">
            <a:avLst/>
          </a:prstGeom>
        </p:spPr>
      </p:pic>
    </p:spTree>
    <p:extLst>
      <p:ext uri="{BB962C8B-B14F-4D97-AF65-F5344CB8AC3E}">
        <p14:creationId xmlns:p14="http://schemas.microsoft.com/office/powerpoint/2010/main" val="60210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696" y="1931657"/>
            <a:ext cx="5472608" cy="7296810"/>
          </a:xfrm>
        </p:spPr>
      </p:pic>
    </p:spTree>
    <p:extLst>
      <p:ext uri="{BB962C8B-B14F-4D97-AF65-F5344CB8AC3E}">
        <p14:creationId xmlns:p14="http://schemas.microsoft.com/office/powerpoint/2010/main" val="62236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2553817"/>
            <a:ext cx="6172200" cy="6052490"/>
          </a:xfrm>
        </p:spPr>
      </p:pic>
    </p:spTree>
    <p:extLst>
      <p:ext uri="{BB962C8B-B14F-4D97-AF65-F5344CB8AC3E}">
        <p14:creationId xmlns:p14="http://schemas.microsoft.com/office/powerpoint/2010/main" val="223986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008" y="2936776"/>
            <a:ext cx="6329984" cy="4104456"/>
          </a:xfrm>
        </p:spPr>
      </p:pic>
    </p:spTree>
    <p:extLst>
      <p:ext uri="{BB962C8B-B14F-4D97-AF65-F5344CB8AC3E}">
        <p14:creationId xmlns:p14="http://schemas.microsoft.com/office/powerpoint/2010/main" val="285062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2496402"/>
            <a:ext cx="6172200" cy="6167320"/>
          </a:xfrm>
        </p:spPr>
      </p:pic>
    </p:spTree>
    <p:extLst>
      <p:ext uri="{BB962C8B-B14F-4D97-AF65-F5344CB8AC3E}">
        <p14:creationId xmlns:p14="http://schemas.microsoft.com/office/powerpoint/2010/main" val="2987028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8640" y="3124556"/>
            <a:ext cx="6440119" cy="5461585"/>
          </a:xfrm>
          <a:prstGeom prst="rect">
            <a:avLst/>
          </a:prstGeom>
        </p:spPr>
      </p:pic>
    </p:spTree>
    <p:extLst>
      <p:ext uri="{BB962C8B-B14F-4D97-AF65-F5344CB8AC3E}">
        <p14:creationId xmlns:p14="http://schemas.microsoft.com/office/powerpoint/2010/main" val="303611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519" y="2576735"/>
            <a:ext cx="5813801" cy="5952225"/>
          </a:xfrm>
        </p:spPr>
      </p:pic>
    </p:spTree>
    <p:extLst>
      <p:ext uri="{BB962C8B-B14F-4D97-AF65-F5344CB8AC3E}">
        <p14:creationId xmlns:p14="http://schemas.microsoft.com/office/powerpoint/2010/main" val="160549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3539379"/>
            <a:ext cx="6172200" cy="4081367"/>
          </a:xfrm>
        </p:spPr>
      </p:pic>
    </p:spTree>
    <p:extLst>
      <p:ext uri="{BB962C8B-B14F-4D97-AF65-F5344CB8AC3E}">
        <p14:creationId xmlns:p14="http://schemas.microsoft.com/office/powerpoint/2010/main" val="1925882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648" y="2432720"/>
            <a:ext cx="6373324" cy="6102119"/>
          </a:xfrm>
          <a:prstGeom prst="rect">
            <a:avLst/>
          </a:prstGeom>
        </p:spPr>
      </p:pic>
    </p:spTree>
    <p:extLst>
      <p:ext uri="{BB962C8B-B14F-4D97-AF65-F5344CB8AC3E}">
        <p14:creationId xmlns:p14="http://schemas.microsoft.com/office/powerpoint/2010/main" val="1227519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16200000">
            <a:off x="1115725" y="2311400"/>
            <a:ext cx="4626550" cy="6537325"/>
          </a:xfrm>
          <a:prstGeom prst="rect">
            <a:avLst/>
          </a:prstGeom>
        </p:spPr>
      </p:pic>
    </p:spTree>
    <p:extLst>
      <p:ext uri="{BB962C8B-B14F-4D97-AF65-F5344CB8AC3E}">
        <p14:creationId xmlns:p14="http://schemas.microsoft.com/office/powerpoint/2010/main" val="347928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1196752" y="3104019"/>
            <a:ext cx="4091175" cy="3888432"/>
            <a:chOff x="1066017" y="6105128"/>
            <a:chExt cx="2867039" cy="2376264"/>
          </a:xfrm>
        </p:grpSpPr>
        <p:pic>
          <p:nvPicPr>
            <p:cNvPr id="7" name="Picture 3"/>
            <p:cNvPicPr>
              <a:picLocks noChangeAspect="1" noChangeArrowheads="1"/>
            </p:cNvPicPr>
            <p:nvPr/>
          </p:nvPicPr>
          <p:blipFill rotWithShape="1">
            <a:blip r:embed="rId2" cstate="print"/>
            <a:srcRect r="66179" b="64499"/>
            <a:stretch/>
          </p:blipFill>
          <p:spPr bwMode="auto">
            <a:xfrm>
              <a:off x="1066017" y="6105128"/>
              <a:ext cx="2150577" cy="2376264"/>
            </a:xfrm>
            <a:prstGeom prst="rect">
              <a:avLst/>
            </a:prstGeom>
            <a:noFill/>
            <a:ln w="9525">
              <a:noFill/>
              <a:miter lim="800000"/>
              <a:headEnd/>
              <a:tailEnd/>
            </a:ln>
            <a:effectLst/>
          </p:spPr>
        </p:pic>
        <p:pic>
          <p:nvPicPr>
            <p:cNvPr id="8" name="Picture 5"/>
            <p:cNvPicPr>
              <a:picLocks noChangeAspect="1" noChangeArrowheads="1"/>
            </p:cNvPicPr>
            <p:nvPr/>
          </p:nvPicPr>
          <p:blipFill rotWithShape="1">
            <a:blip r:embed="rId3" cstate="print"/>
            <a:srcRect l="48240" t="54901" r="25144" b="3922"/>
            <a:stretch/>
          </p:blipFill>
          <p:spPr bwMode="auto">
            <a:xfrm>
              <a:off x="2780928" y="6393160"/>
              <a:ext cx="1152128" cy="1512168"/>
            </a:xfrm>
            <a:prstGeom prst="rect">
              <a:avLst/>
            </a:prstGeom>
            <a:noFill/>
            <a:ln w="9525">
              <a:noFill/>
              <a:miter lim="800000"/>
              <a:headEnd/>
              <a:tailEnd/>
            </a:ln>
            <a:effectLst/>
          </p:spPr>
        </p:pic>
      </p:grpSp>
      <p:sp>
        <p:nvSpPr>
          <p:cNvPr id="2" name="Title 1"/>
          <p:cNvSpPr>
            <a:spLocks noGrp="1"/>
          </p:cNvSpPr>
          <p:nvPr>
            <p:ph type="title"/>
          </p:nvPr>
        </p:nvSpPr>
        <p:spPr/>
        <p:txBody>
          <a:bodyPr/>
          <a:lstStyle/>
          <a:p>
            <a:endParaRPr lang="en-US"/>
          </a:p>
        </p:txBody>
      </p:sp>
      <p:sp>
        <p:nvSpPr>
          <p:cNvPr id="5" name="TextBox 4"/>
          <p:cNvSpPr txBox="1"/>
          <p:nvPr/>
        </p:nvSpPr>
        <p:spPr>
          <a:xfrm>
            <a:off x="3555798" y="4592960"/>
            <a:ext cx="1728192" cy="1077218"/>
          </a:xfrm>
          <a:prstGeom prst="rect">
            <a:avLst/>
          </a:prstGeom>
          <a:noFill/>
        </p:spPr>
        <p:txBody>
          <a:bodyPr wrap="square" rtlCol="0">
            <a:spAutoFit/>
          </a:bodyPr>
          <a:lstStyle/>
          <a:p>
            <a:pPr algn="ctr"/>
            <a:r>
              <a:rPr lang="fa-IR" sz="3200" dirty="0" smtClean="0">
                <a:cs typeface="B Titr" panose="00000700000000000000" pitchFamily="2" charset="-78"/>
              </a:rPr>
              <a:t>رنگ آمیزی</a:t>
            </a:r>
            <a:endParaRPr lang="en-US" sz="3200" dirty="0">
              <a:cs typeface="B Titr" panose="00000700000000000000" pitchFamily="2" charset="-78"/>
            </a:endParaRPr>
          </a:p>
        </p:txBody>
      </p:sp>
    </p:spTree>
    <p:extLst>
      <p:ext uri="{BB962C8B-B14F-4D97-AF65-F5344CB8AC3E}">
        <p14:creationId xmlns:p14="http://schemas.microsoft.com/office/powerpoint/2010/main" val="3725455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2900" y="2936776"/>
            <a:ext cx="6172200" cy="6537502"/>
          </a:xfrm>
        </p:spPr>
        <p:txBody>
          <a:bodyPr>
            <a:noAutofit/>
          </a:bodyPr>
          <a:lstStyle/>
          <a:p>
            <a:pPr marL="0" indent="0" algn="r" rtl="1">
              <a:buNone/>
            </a:pPr>
            <a:r>
              <a:rPr lang="fa-IR" sz="1200" dirty="0" smtClean="0">
                <a:cs typeface="B Nazanin" panose="00000400000000000000" pitchFamily="2" charset="-78"/>
              </a:rPr>
              <a:t>مهدی </a:t>
            </a:r>
            <a:r>
              <a:rPr lang="fa-IR" sz="1200" dirty="0">
                <a:cs typeface="B Nazanin" panose="00000400000000000000" pitchFamily="2" charset="-78"/>
              </a:rPr>
              <a:t>باکری</a:t>
            </a:r>
          </a:p>
          <a:p>
            <a:pPr marL="0" indent="0" algn="r" rtl="1">
              <a:buNone/>
            </a:pPr>
            <a:r>
              <a:rPr lang="fa-IR" sz="1200" dirty="0">
                <a:cs typeface="B Nazanin" panose="00000400000000000000" pitchFamily="2" charset="-78"/>
              </a:rPr>
              <a:t>تولد: 1333، میاندوآب</a:t>
            </a:r>
          </a:p>
          <a:p>
            <a:pPr marL="0" indent="0" algn="r" rtl="1">
              <a:buNone/>
            </a:pPr>
            <a:r>
              <a:rPr lang="fa-IR" sz="1200" dirty="0">
                <a:cs typeface="B Nazanin" panose="00000400000000000000" pitchFamily="2" charset="-78"/>
              </a:rPr>
              <a:t>شهادت: 25 اسفند 1363</a:t>
            </a:r>
          </a:p>
          <a:p>
            <a:pPr marL="0" indent="0" algn="r" rtl="1">
              <a:buNone/>
            </a:pPr>
            <a:r>
              <a:rPr lang="fa-IR" sz="1200" dirty="0">
                <a:cs typeface="B Nazanin" panose="00000400000000000000" pitchFamily="2" charset="-78"/>
              </a:rPr>
              <a:t>محل شهادت: جزیره‌ی مجنون</a:t>
            </a:r>
          </a:p>
          <a:p>
            <a:pPr marL="0" indent="0" algn="r" rtl="1">
              <a:buNone/>
            </a:pPr>
            <a:r>
              <a:rPr lang="fa-IR" sz="1200" dirty="0">
                <a:cs typeface="B Nazanin" panose="00000400000000000000" pitchFamily="2" charset="-78"/>
              </a:rPr>
              <a:t>آیا شنیده بودید که یک شهردار، بسیجی باشد؟ یعنی هم در جبهه‌ی جنگ، با دشمنان بجنگد، هم در پشت جبهه، به مردم خدمت کند؛ وقتی از جبهه به شهر آمد، شب و روزش را برای خدمت به مردم بگذارد؛ مثل مولایش امام علی(ع)، ناشناس و پنهانی به آدم‌های فقیر و ضعیف شهر کمک کند؛ حال‌شان را بپرسد و گره از سختی‌های زندگی‌شان باز کند.</a:t>
            </a:r>
          </a:p>
          <a:p>
            <a:pPr marL="0" indent="0" algn="r" rtl="1">
              <a:buNone/>
            </a:pPr>
            <a:r>
              <a:rPr lang="fa-IR" sz="1200" dirty="0">
                <a:cs typeface="B Nazanin" panose="00000400000000000000" pitchFamily="2" charset="-78"/>
              </a:rPr>
              <a:t>من باور می‌کنم هنوز هم مردانی هستند که این‌گونه باشند. درست مثل شما که اسم قشنگ‌تان را همه‌ی گل‌ها و گنجشک‌ها بلدند: شهیدمهدی باکری.</a:t>
            </a:r>
          </a:p>
          <a:p>
            <a:pPr marL="0" indent="0" algn="r" rtl="1">
              <a:buNone/>
            </a:pPr>
            <a:r>
              <a:rPr lang="fa-IR" sz="1200" dirty="0">
                <a:cs typeface="B Nazanin" panose="00000400000000000000" pitchFamily="2" charset="-78"/>
              </a:rPr>
              <a:t>شهید باکری کیست؟</a:t>
            </a:r>
          </a:p>
          <a:p>
            <a:pPr marL="0" indent="0" algn="r" rtl="1">
              <a:buNone/>
            </a:pPr>
            <a:r>
              <a:rPr lang="fa-IR" sz="1200" dirty="0">
                <a:cs typeface="B Nazanin" panose="00000400000000000000" pitchFamily="2" charset="-78"/>
              </a:rPr>
              <a:t>یک مرد واقعی! یک رزمنده‌ی شجاع که در جبهه، فرمانده شده بود. عراقی‌ها از او وحشت زیادی داشتند؛ چون دلِ نترسی داشت. یک خصوصیت مهم دیگر هم داشت. او شهردار ارومیه بود؛ به همین خاطر در کنار جبهه، به مردم شهر هم خدمت می‌کرد. او یک مهندس دانا، درست‌کار و پاک بود. مردم ارومیه از او خاطرات خوبی دارند.</a:t>
            </a:r>
          </a:p>
          <a:p>
            <a:pPr marL="0" indent="0" algn="r" rtl="1">
              <a:buNone/>
            </a:pPr>
            <a:r>
              <a:rPr lang="fa-IR" sz="1200" dirty="0">
                <a:cs typeface="B Nazanin" panose="00000400000000000000" pitchFamily="2" charset="-78"/>
              </a:rPr>
              <a:t>آن پیرزن چه گفت؟</a:t>
            </a:r>
          </a:p>
          <a:p>
            <a:pPr marL="0" indent="0" algn="r" rtl="1">
              <a:buNone/>
            </a:pPr>
            <a:r>
              <a:rPr lang="fa-IR" sz="1200" dirty="0">
                <a:cs typeface="B Nazanin" panose="00000400000000000000" pitchFamily="2" charset="-78"/>
              </a:rPr>
              <a:t>وقتی آقامهدی شهردار ارومیه بود، یک شب باران شدیدی بارید. سیل در بعضی از قسمت‌های شهر به راه افتاد. آقامهدی جلوتر از بقیه‌ی کارمندان شهرداری، به راه افتاد تا به مردم کمک کند. پیرزنی از مردم کمک می‌خواست. اسباب و اثاثیه‌ی او زیر آب مانده بود. آقامهدی مشغول به کار شد تا آن‌ها را بیرون بکشد. پیرزن گفت: «خدا خیرت بدهد مادر! نمی‌دانم این شهردار کجاست تا شما را ببیند و غیرت و کار را ازتان یاد بگیرد!»</a:t>
            </a:r>
          </a:p>
          <a:p>
            <a:pPr marL="0" indent="0" algn="r" rtl="1">
              <a:buNone/>
            </a:pPr>
            <a:r>
              <a:rPr lang="fa-IR" sz="1200" dirty="0">
                <a:cs typeface="B Nazanin" panose="00000400000000000000" pitchFamily="2" charset="-78"/>
              </a:rPr>
              <a:t>آقامهدی خندید و گفت: «راست می‌گویی مادر، کاش یاد می‌گرفت!»</a:t>
            </a:r>
          </a:p>
          <a:p>
            <a:pPr marL="0" indent="0" algn="r" rtl="1">
              <a:buNone/>
            </a:pPr>
            <a:r>
              <a:rPr lang="fa-IR" sz="1200" dirty="0">
                <a:cs typeface="B Nazanin" panose="00000400000000000000" pitchFamily="2" charset="-78"/>
              </a:rPr>
              <a:t>به خاطر نماز</a:t>
            </a:r>
          </a:p>
          <a:p>
            <a:pPr marL="0" indent="0" algn="r" rtl="1">
              <a:buNone/>
            </a:pPr>
            <a:r>
              <a:rPr lang="fa-IR" sz="1200" dirty="0">
                <a:cs typeface="B Nazanin" panose="00000400000000000000" pitchFamily="2" charset="-78"/>
              </a:rPr>
              <a:t>هرجا که جلسه بود، وقت نماز کارش را رها می‌کرد و مشغول نماز می‌شد. می‌گفت نماز از کار مهم‌تر است.</a:t>
            </a:r>
          </a:p>
          <a:p>
            <a:pPr marL="0" indent="0" algn="r" rtl="1">
              <a:buNone/>
            </a:pPr>
            <a:r>
              <a:rPr lang="fa-IR" sz="1200" dirty="0">
                <a:cs typeface="B Nazanin" panose="00000400000000000000" pitchFamily="2" charset="-78"/>
              </a:rPr>
              <a:t>مثل بسیجی‌ها</a:t>
            </a:r>
          </a:p>
          <a:p>
            <a:pPr marL="0" indent="0" algn="r" rtl="1">
              <a:buNone/>
            </a:pPr>
            <a:r>
              <a:rPr lang="fa-IR" sz="1200" dirty="0">
                <a:cs typeface="B Nazanin" panose="00000400000000000000" pitchFamily="2" charset="-78"/>
              </a:rPr>
              <a:t>او یک سردار بزرگ بود؛ فرمانده‌ی لشکر عاشورا. لشکری که بچه‌های دلاور آذربایجان عضو آن بودند؛ اما تیپ و قیافه‌اش مثل بسیجی‌ها بود. ساده می‌آمد و ساده می‌رفت. خیلی راحت و دوست‌داشتنی حرف می‌زد و اصلاً خودش را نمی‌گرفت.</a:t>
            </a:r>
          </a:p>
          <a:p>
            <a:pPr marL="0" indent="0" algn="r" rtl="1">
              <a:buNone/>
            </a:pPr>
            <a:r>
              <a:rPr lang="fa-IR" sz="1200" dirty="0">
                <a:cs typeface="B Nazanin" panose="00000400000000000000" pitchFamily="2" charset="-78"/>
              </a:rPr>
              <a:t>در میان آب‌ها</a:t>
            </a:r>
          </a:p>
          <a:p>
            <a:pPr marL="0" indent="0" algn="r" rtl="1">
              <a:buNone/>
            </a:pPr>
            <a:r>
              <a:rPr lang="fa-IR" sz="1200" dirty="0">
                <a:cs typeface="B Nazanin" panose="00000400000000000000" pitchFamily="2" charset="-78"/>
              </a:rPr>
              <a:t>آقامهدی در عملیات‌های زیادی شرکت کرد. با دشمن جنگید و اجازه نداد خاک کشورمان اشغال بشود؛ اما عشق به شهادت داشت و آرزویش دیدار با خدا بود.</a:t>
            </a:r>
          </a:p>
          <a:p>
            <a:pPr marL="0" indent="0" algn="r" rtl="1">
              <a:buNone/>
            </a:pPr>
            <a:r>
              <a:rPr lang="fa-IR" sz="1200" dirty="0">
                <a:cs typeface="B Nazanin" panose="00000400000000000000" pitchFamily="2" charset="-78"/>
              </a:rPr>
              <a:t>روز 25 اسفند در عملیات بدر تیر خورد و شهید شد. پیکرش را توی قایق گذاشتند تا از طریق آب رودخانه‌ی اروندرود، به پشت جبهه برسانند؛ اما عراقی‌ها به قایق او آرپی‌جی زدند و آن را منفجر کردند. جنازه‌ی پاک آقامهدی در میان آب‌ها گم شد. آقامهدی دیگر به خانه برنگشت؛ خانه‌ی او در بهشت است!</a:t>
            </a:r>
          </a:p>
          <a:p>
            <a:pPr marL="0" indent="0" algn="r" rtl="1">
              <a:buNone/>
            </a:pPr>
            <a:r>
              <a:rPr lang="fa-IR" sz="1200" dirty="0">
                <a:cs typeface="B Nazanin" panose="00000400000000000000" pitchFamily="2" charset="-78"/>
              </a:rPr>
              <a:t>مجله پوپک</a:t>
            </a:r>
          </a:p>
          <a:p>
            <a:pPr marL="0" indent="0" algn="r" rtl="1">
              <a:buNone/>
            </a:pPr>
            <a:endParaRPr lang="en-US" sz="1200" dirty="0">
              <a:cs typeface="B Nazanin"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1640632"/>
            <a:ext cx="1406476" cy="2219292"/>
          </a:xfrm>
          <a:prstGeom prst="rect">
            <a:avLst/>
          </a:prstGeom>
        </p:spPr>
      </p:pic>
    </p:spTree>
    <p:extLst>
      <p:ext uri="{BB962C8B-B14F-4D97-AF65-F5344CB8AC3E}">
        <p14:creationId xmlns:p14="http://schemas.microsoft.com/office/powerpoint/2010/main" val="1480328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1196752" y="3104019"/>
            <a:ext cx="4091175" cy="3888432"/>
            <a:chOff x="1066017" y="6105128"/>
            <a:chExt cx="2867039" cy="2376264"/>
          </a:xfrm>
        </p:grpSpPr>
        <p:pic>
          <p:nvPicPr>
            <p:cNvPr id="7" name="Picture 3"/>
            <p:cNvPicPr>
              <a:picLocks noChangeAspect="1" noChangeArrowheads="1"/>
            </p:cNvPicPr>
            <p:nvPr/>
          </p:nvPicPr>
          <p:blipFill rotWithShape="1">
            <a:blip r:embed="rId2" cstate="print"/>
            <a:srcRect r="66179" b="64499"/>
            <a:stretch/>
          </p:blipFill>
          <p:spPr bwMode="auto">
            <a:xfrm>
              <a:off x="1066017" y="6105128"/>
              <a:ext cx="2150577" cy="2376264"/>
            </a:xfrm>
            <a:prstGeom prst="rect">
              <a:avLst/>
            </a:prstGeom>
            <a:noFill/>
            <a:ln w="9525">
              <a:noFill/>
              <a:miter lim="800000"/>
              <a:headEnd/>
              <a:tailEnd/>
            </a:ln>
            <a:effectLst/>
          </p:spPr>
        </p:pic>
        <p:pic>
          <p:nvPicPr>
            <p:cNvPr id="8" name="Picture 5"/>
            <p:cNvPicPr>
              <a:picLocks noChangeAspect="1" noChangeArrowheads="1"/>
            </p:cNvPicPr>
            <p:nvPr/>
          </p:nvPicPr>
          <p:blipFill rotWithShape="1">
            <a:blip r:embed="rId3" cstate="print"/>
            <a:srcRect l="48240" t="54901" r="25144" b="3922"/>
            <a:stretch/>
          </p:blipFill>
          <p:spPr bwMode="auto">
            <a:xfrm>
              <a:off x="2780928" y="6393160"/>
              <a:ext cx="1152128" cy="1512168"/>
            </a:xfrm>
            <a:prstGeom prst="rect">
              <a:avLst/>
            </a:prstGeom>
            <a:noFill/>
            <a:ln w="9525">
              <a:noFill/>
              <a:miter lim="800000"/>
              <a:headEnd/>
              <a:tailEnd/>
            </a:ln>
            <a:effectLst/>
          </p:spPr>
        </p:pic>
      </p:grpSp>
      <p:sp>
        <p:nvSpPr>
          <p:cNvPr id="2" name="Title 1"/>
          <p:cNvSpPr>
            <a:spLocks noGrp="1"/>
          </p:cNvSpPr>
          <p:nvPr>
            <p:ph type="title"/>
          </p:nvPr>
        </p:nvSpPr>
        <p:spPr/>
        <p:txBody>
          <a:bodyPr/>
          <a:lstStyle/>
          <a:p>
            <a:endParaRPr lang="en-US"/>
          </a:p>
        </p:txBody>
      </p:sp>
      <p:sp>
        <p:nvSpPr>
          <p:cNvPr id="5" name="TextBox 4"/>
          <p:cNvSpPr txBox="1"/>
          <p:nvPr/>
        </p:nvSpPr>
        <p:spPr>
          <a:xfrm>
            <a:off x="3555798" y="4755847"/>
            <a:ext cx="1728192" cy="584775"/>
          </a:xfrm>
          <a:prstGeom prst="rect">
            <a:avLst/>
          </a:prstGeom>
          <a:noFill/>
        </p:spPr>
        <p:txBody>
          <a:bodyPr wrap="square" rtlCol="0">
            <a:spAutoFit/>
          </a:bodyPr>
          <a:lstStyle/>
          <a:p>
            <a:pPr algn="ctr"/>
            <a:r>
              <a:rPr lang="fa-IR" sz="3200" dirty="0" smtClean="0">
                <a:cs typeface="B Titr" panose="00000700000000000000" pitchFamily="2" charset="-78"/>
              </a:rPr>
              <a:t>کاردستی</a:t>
            </a:r>
            <a:endParaRPr lang="en-US" sz="3200" dirty="0">
              <a:cs typeface="B Titr" panose="00000700000000000000" pitchFamily="2" charset="-78"/>
            </a:endParaRPr>
          </a:p>
        </p:txBody>
      </p:sp>
    </p:spTree>
    <p:extLst>
      <p:ext uri="{BB962C8B-B14F-4D97-AF65-F5344CB8AC3E}">
        <p14:creationId xmlns:p14="http://schemas.microsoft.com/office/powerpoint/2010/main" val="2510010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ts3.mm.bing.net/th?id=HN.608028414480353106&amp;pid=15.1&amp;H=213&amp;W=1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6711" y="2047699"/>
            <a:ext cx="5245707" cy="698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297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2900" y="2047699"/>
            <a:ext cx="6172200" cy="6801205"/>
          </a:xfrm>
        </p:spPr>
        <p:txBody>
          <a:bodyPr>
            <a:noAutofit/>
          </a:bodyPr>
          <a:lstStyle/>
          <a:p>
            <a:pPr algn="r" rtl="1"/>
            <a:r>
              <a:rPr lang="fa-IR" sz="1600" dirty="0" smtClean="0">
                <a:cs typeface="B Nazanin" panose="00000400000000000000" pitchFamily="2" charset="-78"/>
              </a:rPr>
              <a:t>یک </a:t>
            </a:r>
            <a:r>
              <a:rPr lang="fa-IR" sz="1600" dirty="0">
                <a:cs typeface="B Nazanin" panose="00000400000000000000" pitchFamily="2" charset="-78"/>
              </a:rPr>
              <a:t>مقوای مستطیل ببرید و مثل شکل زیر بهم منگنه کنید</a:t>
            </a:r>
          </a:p>
          <a:p>
            <a:pPr algn="r" rtl="1"/>
            <a:r>
              <a:rPr lang="fa-IR" sz="1600" dirty="0" smtClean="0">
                <a:cs typeface="B Nazanin" panose="00000400000000000000" pitchFamily="2" charset="-78"/>
              </a:rPr>
              <a:t>برای </a:t>
            </a:r>
            <a:r>
              <a:rPr lang="fa-IR" sz="1600" dirty="0">
                <a:cs typeface="B Nazanin" panose="00000400000000000000" pitchFamily="2" charset="-78"/>
              </a:rPr>
              <a:t>این کار می تونید از لوله ی دستمال کاغذی هم استفاده کنید</a:t>
            </a:r>
          </a:p>
          <a:p>
            <a:pPr algn="r" rtl="1"/>
            <a:r>
              <a:rPr lang="fa-IR" sz="1600" dirty="0" smtClean="0">
                <a:cs typeface="B Nazanin" panose="00000400000000000000" pitchFamily="2" charset="-78"/>
              </a:rPr>
              <a:t>حالا </a:t>
            </a:r>
            <a:r>
              <a:rPr lang="fa-IR" sz="1600" dirty="0">
                <a:cs typeface="B Nazanin" panose="00000400000000000000" pitchFamily="2" charset="-78"/>
              </a:rPr>
              <a:t>یک طرف لوله رو از دو طرف یکم می بریم برای وارد شدن گل لاله</a:t>
            </a:r>
          </a:p>
          <a:p>
            <a:pPr algn="r" rtl="1"/>
            <a:r>
              <a:rPr lang="fa-IR" sz="1600" dirty="0" smtClean="0">
                <a:cs typeface="B Nazanin" panose="00000400000000000000" pitchFamily="2" charset="-78"/>
              </a:rPr>
              <a:t>الگوی </a:t>
            </a:r>
            <a:r>
              <a:rPr lang="fa-IR" sz="1600" dirty="0">
                <a:cs typeface="B Nazanin" panose="00000400000000000000" pitchFamily="2" charset="-78"/>
              </a:rPr>
              <a:t>گل لاله رو پرینت کنید رنگ کنید و ببرید</a:t>
            </a:r>
          </a:p>
          <a:p>
            <a:pPr algn="r" rtl="1"/>
            <a:r>
              <a:rPr lang="fa-IR" sz="1600" dirty="0" smtClean="0">
                <a:cs typeface="B Nazanin" panose="00000400000000000000" pitchFamily="2" charset="-78"/>
              </a:rPr>
              <a:t>گل </a:t>
            </a:r>
            <a:r>
              <a:rPr lang="fa-IR" sz="1600" dirty="0">
                <a:cs typeface="B Nazanin" panose="00000400000000000000" pitchFamily="2" charset="-78"/>
              </a:rPr>
              <a:t>رو وارد بردیگی لوله یا همون ساقه گل کنید</a:t>
            </a:r>
          </a:p>
          <a:p>
            <a:pPr algn="r" rtl="1"/>
            <a:r>
              <a:rPr lang="fa-IR" sz="1600" dirty="0" smtClean="0">
                <a:cs typeface="B Nazanin" panose="00000400000000000000" pitchFamily="2" charset="-78"/>
              </a:rPr>
              <a:t>حالا </a:t>
            </a:r>
            <a:r>
              <a:rPr lang="fa-IR" sz="1600" dirty="0">
                <a:cs typeface="B Nazanin" panose="00000400000000000000" pitchFamily="2" charset="-78"/>
              </a:rPr>
              <a:t>دو تا برگ هم بچسبونید</a:t>
            </a:r>
          </a:p>
          <a:p>
            <a:pPr algn="r" rtl="1"/>
            <a:r>
              <a:rPr lang="fa-IR" sz="1600" dirty="0" smtClean="0">
                <a:cs typeface="B Nazanin" panose="00000400000000000000" pitchFamily="2" charset="-78"/>
              </a:rPr>
              <a:t>به </a:t>
            </a:r>
            <a:r>
              <a:rPr lang="fa-IR" sz="1600" dirty="0">
                <a:cs typeface="B Nazanin" panose="00000400000000000000" pitchFamily="2" charset="-78"/>
              </a:rPr>
              <a:t>همین سادگی گل لاله ی زیبا ساختید</a:t>
            </a:r>
          </a:p>
          <a:p>
            <a:pPr algn="r" rtl="1"/>
            <a:endParaRPr lang="fa-IR" sz="1600" dirty="0">
              <a:cs typeface="B Nazanin" panose="00000400000000000000" pitchFamily="2" charset="-78"/>
            </a:endParaRPr>
          </a:p>
          <a:p>
            <a:pPr algn="r" rtl="1"/>
            <a:endParaRPr lang="en-US" sz="1600" dirty="0">
              <a:cs typeface="B Nazanin" panose="00000400000000000000" pitchFamily="2" charset="-78"/>
            </a:endParaRPr>
          </a:p>
        </p:txBody>
      </p:sp>
      <p:pic>
        <p:nvPicPr>
          <p:cNvPr id="1033" name="Picture 9" descr="http://www.astroupload.com/uploads/13908474675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204" y="4161311"/>
            <a:ext cx="2315607" cy="14665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astroupload.com/uploads/13908474675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22" y="4262326"/>
            <a:ext cx="2250104" cy="133506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www.astroupload.com/uploads/13908474676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305" y="5838444"/>
            <a:ext cx="2272524" cy="14392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astroupload.com/uploads/13908474676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381" y="5794626"/>
            <a:ext cx="1248564" cy="140949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www.astroupload.com/uploads/139084746766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3250" y="5834943"/>
            <a:ext cx="2031850" cy="13748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astroupload.com/uploads/139084746754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5649" y="7506012"/>
            <a:ext cx="2857500"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253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krokotak.com/wp-content/uploads/2010/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032" y="6803453"/>
            <a:ext cx="2852941" cy="24641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krokotak.com/wp-content/uploads/2009/05/aplikazia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4" y="1864562"/>
            <a:ext cx="3383734" cy="114660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krokotak.com/wp-content/uploads/2010/0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32" y="3033806"/>
            <a:ext cx="3409601" cy="23512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krokotak.com/wp-content/uploads/2010/0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40" y="5638979"/>
            <a:ext cx="3599758" cy="2482373"/>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http://krokotak.com/wp-content/uploads/2010/0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41" y="8193361"/>
            <a:ext cx="3634520" cy="13140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a:spLocks noChangeArrowheads="1"/>
          </p:cNvSpPr>
          <p:nvPr/>
        </p:nvSpPr>
        <p:spPr bwMode="auto">
          <a:xfrm>
            <a:off x="2240321" y="1574849"/>
            <a:ext cx="4329652"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r>
            <a:b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b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اول الگوی گل ها و پروانه ها رو مثل شکل</a:t>
            </a:r>
            <a:endParaRPr kumimoji="0" lang="fa-IR"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ببرید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حالا یک مقوا به رنگ سبز بردارید و</a:t>
            </a:r>
            <a:endParaRPr kumimoji="0" lang="fa-IR"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از وسط تا کنید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بعد اون رو برش بدید مثل شکل</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و بعد به همون صورت دو لا تا کنید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حالا مقوا رو باز کنید و برش ها رو به </a:t>
            </a:r>
            <a:endParaRPr kumimoji="0" lang="fa-IR"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داخل حجم دار کنید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می تونید دور کادر رو هم مدل بدید </a:t>
            </a:r>
            <a:endParaRPr kumimoji="0" lang="fa-IR"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که مستطیل نباشه</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حالا الگوهای گل رو روی برجستگی ها</a:t>
            </a:r>
            <a:endParaRPr kumimoji="0" lang="fa-IR"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بچسبونید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پروانه ها رو هم بچسبونید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در پایان کارت نهایی شما مثل شکل</a:t>
            </a:r>
            <a:endParaRPr kumimoji="0" lang="fa-IR"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زیر میشه</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endParaRPr kumimoji="0" lang="en-US" altLang="en-US" sz="113000"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endParaRPr>
          </a:p>
        </p:txBody>
      </p:sp>
    </p:spTree>
    <p:extLst>
      <p:ext uri="{BB962C8B-B14F-4D97-AF65-F5344CB8AC3E}">
        <p14:creationId xmlns:p14="http://schemas.microsoft.com/office/powerpoint/2010/main" val="3500082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47111739"/>
              </p:ext>
            </p:extLst>
          </p:nvPr>
        </p:nvGraphicFramePr>
        <p:xfrm>
          <a:off x="342900" y="1864371"/>
          <a:ext cx="6172200" cy="2080517"/>
        </p:xfrm>
        <a:graphic>
          <a:graphicData uri="http://schemas.openxmlformats.org/drawingml/2006/table">
            <a:tbl>
              <a:tblPr rtl="1"/>
              <a:tblGrid>
                <a:gridCol w="6172200"/>
              </a:tblGrid>
              <a:tr h="2080517">
                <a:tc>
                  <a:txBody>
                    <a:bodyPr/>
                    <a:lstStyle/>
                    <a:p>
                      <a:pPr algn="r"/>
                      <a:r>
                        <a:rPr lang="fa-IR" sz="1600" dirty="0">
                          <a:effectLst/>
                          <a:cs typeface="B Nazanin" panose="00000400000000000000" pitchFamily="2" charset="-78"/>
                        </a:rPr>
                        <a:t>اول دست خودتون رو روی مقوا بکشید و ببرید</a:t>
                      </a:r>
                    </a:p>
                    <a:p>
                      <a:pPr algn="r"/>
                      <a:r>
                        <a:rPr lang="fa-IR" sz="1600" dirty="0">
                          <a:effectLst/>
                          <a:cs typeface="B Nazanin" panose="00000400000000000000" pitchFamily="2" charset="-78"/>
                        </a:rPr>
                        <a:t>بعد گل های زیر یا گل لاله رو ببرید و روی هر انگشت بچسبونید</a:t>
                      </a:r>
                    </a:p>
                    <a:p>
                      <a:pPr algn="r"/>
                      <a:r>
                        <a:rPr lang="fa-IR" sz="1600" dirty="0">
                          <a:effectLst/>
                          <a:cs typeface="B Nazanin" panose="00000400000000000000" pitchFamily="2" charset="-78"/>
                        </a:rPr>
                        <a:t>با کاغذ های باطله یا کاغذهای دیگه یک گلدان بکشید و ببرید</a:t>
                      </a:r>
                    </a:p>
                    <a:p>
                      <a:pPr algn="r"/>
                      <a:r>
                        <a:rPr lang="fa-IR" sz="1600" dirty="0">
                          <a:effectLst/>
                          <a:cs typeface="B Nazanin" panose="00000400000000000000" pitchFamily="2" charset="-78"/>
                        </a:rPr>
                        <a:t>حالا مثل شکل روی ورق اچار بچسبونید</a:t>
                      </a:r>
                    </a:p>
                    <a:p>
                      <a:pPr algn="r"/>
                      <a:r>
                        <a:rPr lang="fa-IR" sz="1600" dirty="0">
                          <a:effectLst/>
                          <a:cs typeface="B Nazanin" panose="00000400000000000000" pitchFamily="2" charset="-78"/>
                        </a:rPr>
                        <a:t>حالا دورش رو ببرید و بعد روی کارت بچسبونید</a:t>
                      </a:r>
                    </a:p>
                    <a:p>
                      <a:pPr algn="r"/>
                      <a:r>
                        <a:rPr lang="fa-IR" sz="1600" dirty="0">
                          <a:effectLst/>
                          <a:cs typeface="B Nazanin" panose="00000400000000000000" pitchFamily="2" charset="-78"/>
                        </a:rPr>
                        <a:t>حالا این کارت رو می تونید به عنوان یک کارت دهه فجر به دوستاتون تقدیم کنید</a:t>
                      </a:r>
                    </a:p>
                    <a:p>
                      <a:pPr algn="ctr"/>
                      <a:r>
                        <a:rPr lang="fa-IR" sz="1600" dirty="0">
                          <a:effectLst/>
                          <a:cs typeface="B Nazanin" panose="00000400000000000000" pitchFamily="2" charset="-78"/>
                        </a:rPr>
                        <a:t> </a:t>
                      </a:r>
                    </a:p>
                    <a:p>
                      <a:pPr algn="ctr"/>
                      <a:r>
                        <a:rPr lang="fa-IR" sz="1600" dirty="0">
                          <a:effectLst/>
                          <a:cs typeface="B Nazanin" panose="00000400000000000000" pitchFamily="2" charset="-78"/>
                        </a:rPr>
                        <a:t> </a:t>
                      </a:r>
                    </a:p>
                  </a:txBody>
                  <a:tcPr marL="83221" marR="83221" marT="41610" marB="41610">
                    <a:lnL>
                      <a:noFill/>
                    </a:lnL>
                    <a:lnR>
                      <a:noFill/>
                    </a:lnR>
                    <a:lnT>
                      <a:noFill/>
                    </a:lnT>
                    <a:lnB>
                      <a:noFill/>
                    </a:lnB>
                  </a:tcPr>
                </a:tc>
              </a:tr>
            </a:tbl>
          </a:graphicData>
        </a:graphic>
      </p:graphicFrame>
      <p:pic>
        <p:nvPicPr>
          <p:cNvPr id="3073" name="Picture 1" descr="http://krokotak.com/wp-content/uploads/2010/02/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89" y="3546044"/>
            <a:ext cx="4686541" cy="37112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krokotak.com/wp-content/uploads/2010/02/3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840" y="7329264"/>
            <a:ext cx="4676991" cy="1847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52961" y="1352600"/>
            <a:ext cx="1771639" cy="369332"/>
          </a:xfrm>
          <a:prstGeom prst="rect">
            <a:avLst/>
          </a:prstGeom>
        </p:spPr>
        <p:txBody>
          <a:bodyPr wrap="none">
            <a:spAutoFit/>
          </a:bodyPr>
          <a:lstStyle/>
          <a:p>
            <a:r>
              <a:rPr lang="fa-IR" b="1" dirty="0">
                <a:solidFill>
                  <a:srgbClr val="2E2E2E"/>
                </a:solidFill>
                <a:latin typeface="tahoma" panose="020B0604030504040204" pitchFamily="34" charset="0"/>
                <a:cs typeface="B Titr" panose="00000700000000000000" pitchFamily="2" charset="-78"/>
              </a:rPr>
              <a:t>کارت پستال گل لاله</a:t>
            </a:r>
            <a:endParaRPr lang="en-US" b="1" dirty="0">
              <a:cs typeface="B Titr" panose="00000700000000000000" pitchFamily="2" charset="-78"/>
            </a:endParaRPr>
          </a:p>
        </p:txBody>
      </p:sp>
    </p:spTree>
    <p:extLst>
      <p:ext uri="{BB962C8B-B14F-4D97-AF65-F5344CB8AC3E}">
        <p14:creationId xmlns:p14="http://schemas.microsoft.com/office/powerpoint/2010/main" val="1698634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astroupload.com/uploads/13914496877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68" y="1856657"/>
            <a:ext cx="3508753" cy="48245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astroupload.com/uploads/139144968792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45024" y="5457056"/>
            <a:ext cx="3089458" cy="414749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677122" y="1136576"/>
            <a:ext cx="2149996" cy="6950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sz="1600" dirty="0" smtClean="0">
                <a:cs typeface="B Titr" panose="00000700000000000000" pitchFamily="2" charset="-78"/>
              </a:rPr>
              <a:t>کارت گل لاله</a:t>
            </a:r>
            <a:endParaRPr lang="en-US" sz="1600" dirty="0">
              <a:cs typeface="B Titr" panose="00000700000000000000" pitchFamily="2" charset="-78"/>
            </a:endParaRPr>
          </a:p>
        </p:txBody>
      </p:sp>
    </p:spTree>
    <p:extLst>
      <p:ext uri="{BB962C8B-B14F-4D97-AF65-F5344CB8AC3E}">
        <p14:creationId xmlns:p14="http://schemas.microsoft.com/office/powerpoint/2010/main" val="2548636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http://www.astroupload.com/uploads/13914496882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231" y="5241032"/>
            <a:ext cx="3138514" cy="43638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www.astroupload.com/uploads/13914496881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00" y="1843793"/>
            <a:ext cx="4143375" cy="562927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677122" y="1136576"/>
            <a:ext cx="2149996" cy="6950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sz="1600" dirty="0" smtClean="0">
                <a:cs typeface="B Titr" panose="00000700000000000000" pitchFamily="2" charset="-78"/>
              </a:rPr>
              <a:t>گلدان گل لاله</a:t>
            </a:r>
            <a:endParaRPr lang="en-US" sz="1600" dirty="0">
              <a:cs typeface="B Titr" panose="00000700000000000000" pitchFamily="2" charset="-78"/>
            </a:endParaRPr>
          </a:p>
        </p:txBody>
      </p:sp>
    </p:spTree>
    <p:extLst>
      <p:ext uri="{BB962C8B-B14F-4D97-AF65-F5344CB8AC3E}">
        <p14:creationId xmlns:p14="http://schemas.microsoft.com/office/powerpoint/2010/main" val="1477786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725144" y="3113848"/>
            <a:ext cx="1524000" cy="1762125"/>
          </a:xfrm>
          <a:prstGeom prst="rect">
            <a:avLst/>
          </a:prstGeom>
        </p:spPr>
      </p:pic>
      <p:pic>
        <p:nvPicPr>
          <p:cNvPr id="5" name="Picture 4"/>
          <p:cNvPicPr>
            <a:picLocks noChangeAspect="1"/>
          </p:cNvPicPr>
          <p:nvPr/>
        </p:nvPicPr>
        <p:blipFill>
          <a:blip r:embed="rId3"/>
          <a:stretch>
            <a:fillRect/>
          </a:stretch>
        </p:blipFill>
        <p:spPr>
          <a:xfrm>
            <a:off x="2779142" y="3118611"/>
            <a:ext cx="1524000" cy="1781175"/>
          </a:xfrm>
          <a:prstGeom prst="rect">
            <a:avLst/>
          </a:prstGeom>
        </p:spPr>
      </p:pic>
      <p:pic>
        <p:nvPicPr>
          <p:cNvPr id="6" name="Picture 5"/>
          <p:cNvPicPr>
            <a:picLocks noChangeAspect="1"/>
          </p:cNvPicPr>
          <p:nvPr/>
        </p:nvPicPr>
        <p:blipFill>
          <a:blip r:embed="rId4"/>
          <a:stretch>
            <a:fillRect/>
          </a:stretch>
        </p:blipFill>
        <p:spPr>
          <a:xfrm>
            <a:off x="679995" y="3118611"/>
            <a:ext cx="1524000" cy="1819275"/>
          </a:xfrm>
          <a:prstGeom prst="rect">
            <a:avLst/>
          </a:prstGeom>
        </p:spPr>
      </p:pic>
      <p:pic>
        <p:nvPicPr>
          <p:cNvPr id="12290" name="Picture 2" descr="http://s5.picofile.com/file/811185077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44" y="4937886"/>
            <a:ext cx="1524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2779142" y="5014087"/>
            <a:ext cx="1524000" cy="1771650"/>
          </a:xfrm>
          <a:prstGeom prst="rect">
            <a:avLst/>
          </a:prstGeom>
        </p:spPr>
      </p:pic>
      <p:pic>
        <p:nvPicPr>
          <p:cNvPr id="8" name="Picture 7"/>
          <p:cNvPicPr>
            <a:picLocks noChangeAspect="1"/>
          </p:cNvPicPr>
          <p:nvPr/>
        </p:nvPicPr>
        <p:blipFill>
          <a:blip r:embed="rId7"/>
          <a:stretch>
            <a:fillRect/>
          </a:stretch>
        </p:blipFill>
        <p:spPr>
          <a:xfrm>
            <a:off x="679995" y="4995037"/>
            <a:ext cx="1524000" cy="1790700"/>
          </a:xfrm>
          <a:prstGeom prst="rect">
            <a:avLst/>
          </a:prstGeom>
        </p:spPr>
      </p:pic>
      <p:pic>
        <p:nvPicPr>
          <p:cNvPr id="9" name="Picture 8"/>
          <p:cNvPicPr>
            <a:picLocks noChangeAspect="1"/>
          </p:cNvPicPr>
          <p:nvPr/>
        </p:nvPicPr>
        <p:blipFill>
          <a:blip r:embed="rId8"/>
          <a:stretch>
            <a:fillRect/>
          </a:stretch>
        </p:blipFill>
        <p:spPr>
          <a:xfrm>
            <a:off x="2218767" y="6785737"/>
            <a:ext cx="2648322" cy="2648322"/>
          </a:xfrm>
          <a:prstGeom prst="rect">
            <a:avLst/>
          </a:prstGeom>
        </p:spPr>
      </p:pic>
      <p:pic>
        <p:nvPicPr>
          <p:cNvPr id="10" name="Picture 9"/>
          <p:cNvPicPr>
            <a:picLocks noChangeAspect="1"/>
          </p:cNvPicPr>
          <p:nvPr/>
        </p:nvPicPr>
        <p:blipFill>
          <a:blip r:embed="rId9"/>
          <a:stretch>
            <a:fillRect/>
          </a:stretch>
        </p:blipFill>
        <p:spPr>
          <a:xfrm>
            <a:off x="2231167" y="1864419"/>
            <a:ext cx="2395666" cy="1255043"/>
          </a:xfrm>
          <a:prstGeom prst="rect">
            <a:avLst/>
          </a:prstGeom>
        </p:spPr>
      </p:pic>
    </p:spTree>
    <p:extLst>
      <p:ext uri="{BB962C8B-B14F-4D97-AF65-F5344CB8AC3E}">
        <p14:creationId xmlns:p14="http://schemas.microsoft.com/office/powerpoint/2010/main" val="2687780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122" y="1136576"/>
            <a:ext cx="2149996" cy="695099"/>
          </a:xfrm>
        </p:spPr>
        <p:txBody>
          <a:bodyPr>
            <a:normAutofit/>
          </a:bodyPr>
          <a:lstStyle/>
          <a:p>
            <a:r>
              <a:rPr lang="fa-IR" sz="1600" dirty="0" smtClean="0">
                <a:cs typeface="B Titr" panose="00000700000000000000" pitchFamily="2" charset="-78"/>
              </a:rPr>
              <a:t>اوریگامی گل لاله</a:t>
            </a:r>
            <a:endParaRPr lang="en-US" sz="1600" dirty="0">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342900" y="2144204"/>
            <a:ext cx="6209508" cy="6913252"/>
          </a:xfrm>
          <a:prstGeom prst="rect">
            <a:avLst/>
          </a:prstGeom>
        </p:spPr>
      </p:pic>
    </p:spTree>
    <p:extLst>
      <p:ext uri="{BB962C8B-B14F-4D97-AF65-F5344CB8AC3E}">
        <p14:creationId xmlns:p14="http://schemas.microsoft.com/office/powerpoint/2010/main" val="263646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122" y="1136576"/>
            <a:ext cx="2149996" cy="695099"/>
          </a:xfrm>
        </p:spPr>
        <p:txBody>
          <a:bodyPr>
            <a:normAutofit/>
          </a:bodyPr>
          <a:lstStyle/>
          <a:p>
            <a:r>
              <a:rPr lang="fa-IR" sz="1600" dirty="0" smtClean="0">
                <a:cs typeface="B Titr" panose="00000700000000000000" pitchFamily="2" charset="-78"/>
              </a:rPr>
              <a:t>نقاشی گل لاله</a:t>
            </a:r>
            <a:endParaRPr lang="en-US" sz="1600" dirty="0">
              <a:cs typeface="B Titr" panose="00000700000000000000" pitchFamily="2" charset="-78"/>
            </a:endParaRPr>
          </a:p>
        </p:txBody>
      </p:sp>
      <p:pic>
        <p:nvPicPr>
          <p:cNvPr id="5" name="Content Placeholder 4"/>
          <p:cNvPicPr>
            <a:picLocks noGrp="1" noChangeAspect="1"/>
          </p:cNvPicPr>
          <p:nvPr>
            <p:ph idx="1"/>
          </p:nvPr>
        </p:nvPicPr>
        <p:blipFill>
          <a:blip r:embed="rId2"/>
          <a:stretch>
            <a:fillRect/>
          </a:stretch>
        </p:blipFill>
        <p:spPr>
          <a:xfrm>
            <a:off x="352292" y="1920902"/>
            <a:ext cx="2828659" cy="1879970"/>
          </a:xfrm>
          <a:prstGeom prst="rect">
            <a:avLst/>
          </a:prstGeom>
        </p:spPr>
      </p:pic>
      <p:pic>
        <p:nvPicPr>
          <p:cNvPr id="6" name="Picture 5"/>
          <p:cNvPicPr>
            <a:picLocks noChangeAspect="1"/>
          </p:cNvPicPr>
          <p:nvPr/>
        </p:nvPicPr>
        <p:blipFill>
          <a:blip r:embed="rId3"/>
          <a:stretch>
            <a:fillRect/>
          </a:stretch>
        </p:blipFill>
        <p:spPr>
          <a:xfrm>
            <a:off x="3284984" y="2753704"/>
            <a:ext cx="3213820" cy="1957958"/>
          </a:xfrm>
          <a:prstGeom prst="rect">
            <a:avLst/>
          </a:prstGeom>
        </p:spPr>
      </p:pic>
      <p:pic>
        <p:nvPicPr>
          <p:cNvPr id="7" name="Picture 6"/>
          <p:cNvPicPr>
            <a:picLocks noChangeAspect="1"/>
          </p:cNvPicPr>
          <p:nvPr/>
        </p:nvPicPr>
        <p:blipFill>
          <a:blip r:embed="rId4"/>
          <a:stretch>
            <a:fillRect/>
          </a:stretch>
        </p:blipFill>
        <p:spPr>
          <a:xfrm>
            <a:off x="1629519" y="6458827"/>
            <a:ext cx="4031729" cy="2958669"/>
          </a:xfrm>
          <a:prstGeom prst="rect">
            <a:avLst/>
          </a:prstGeom>
        </p:spPr>
      </p:pic>
      <p:pic>
        <p:nvPicPr>
          <p:cNvPr id="8194" name="Picture 2" descr="http://www.astroupload.com/uploads/13907492976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656" y="4304928"/>
            <a:ext cx="2845950" cy="189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403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3408362"/>
            <a:ext cx="5943600" cy="4343400"/>
          </a:xfrm>
          <a:prstGeom prst="rect">
            <a:avLst/>
          </a:prstGeom>
        </p:spPr>
      </p:pic>
    </p:spTree>
    <p:extLst>
      <p:ext uri="{BB962C8B-B14F-4D97-AF65-F5344CB8AC3E}">
        <p14:creationId xmlns:p14="http://schemas.microsoft.com/office/powerpoint/2010/main" val="191643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8228" y="2047699"/>
            <a:ext cx="4027037" cy="3096344"/>
          </a:xfrm>
          <a:prstGeom prst="rect">
            <a:avLst/>
          </a:prstGeom>
        </p:spPr>
      </p:pic>
      <p:pic>
        <p:nvPicPr>
          <p:cNvPr id="5" name="Picture 4"/>
          <p:cNvPicPr>
            <a:picLocks noChangeAspect="1"/>
          </p:cNvPicPr>
          <p:nvPr/>
        </p:nvPicPr>
        <p:blipFill>
          <a:blip r:embed="rId3"/>
          <a:stretch>
            <a:fillRect/>
          </a:stretch>
        </p:blipFill>
        <p:spPr>
          <a:xfrm>
            <a:off x="655130" y="5369654"/>
            <a:ext cx="2773870" cy="3868819"/>
          </a:xfrm>
          <a:prstGeom prst="rect">
            <a:avLst/>
          </a:prstGeom>
        </p:spPr>
      </p:pic>
      <p:pic>
        <p:nvPicPr>
          <p:cNvPr id="6" name="Picture 5"/>
          <p:cNvPicPr>
            <a:picLocks noChangeAspect="1"/>
          </p:cNvPicPr>
          <p:nvPr/>
        </p:nvPicPr>
        <p:blipFill>
          <a:blip r:embed="rId4"/>
          <a:stretch>
            <a:fillRect/>
          </a:stretch>
        </p:blipFill>
        <p:spPr>
          <a:xfrm>
            <a:off x="3717032" y="5961112"/>
            <a:ext cx="2673967" cy="2685904"/>
          </a:xfrm>
          <a:prstGeom prst="rect">
            <a:avLst/>
          </a:prstGeom>
        </p:spPr>
      </p:pic>
    </p:spTree>
    <p:extLst>
      <p:ext uri="{BB962C8B-B14F-4D97-AF65-F5344CB8AC3E}">
        <p14:creationId xmlns:p14="http://schemas.microsoft.com/office/powerpoint/2010/main" val="1974239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s://encrypted-tbn0.gstatic.com/images?q=tbn:ANd9GcRT1G4BKiRGc5r4M7z1H8PFk-0EYHMWxGHKgdWrH2WJNfZJJEs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9105" y="3296816"/>
            <a:ext cx="579979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943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
          <p:cNvSpPr>
            <a:spLocks noChangeArrowheads="1"/>
          </p:cNvSpPr>
          <p:nvPr/>
        </p:nvSpPr>
        <p:spPr bwMode="auto">
          <a:xfrm>
            <a:off x="750664" y="1222199"/>
            <a:ext cx="576975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r>
            <a:b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b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تصویر الگوی می تونید بکشید یا پرینت کنید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حالا تصویر رو ببرید</a:t>
            </a: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هر جا خط هست ببرید..نقطه چین ها محل تا هستند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r>
              <a:rPr kumimoji="0" lang="fa-IR"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ح</a:t>
            </a: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الا نقطه چین ها رو تا کنید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برای اینکه بدونید درست تا کردید یا نه به شکل زیر نگاه کنید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پرنده شما کامل شد میتونید با مقوا و کاغذهای مختلف انجام بدید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روی کارت پایینش هم می تونید پیغام بنویسید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دهه فجر مبارک و  اسم مهد و پیش دبستانی رو هم بنویسید</a:t>
            </a:r>
            <a:endParaRPr kumimoji="0" lang="en-US" altLang="en-US" sz="1200" b="0" i="0" u="none" strike="noStrike" cap="none" normalizeH="0" baseline="0" dirty="0" smtClean="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rPr>
              <a:t>  </a:t>
            </a:r>
            <a:endParaRPr kumimoji="0" lang="en-US" altLang="en-US" sz="76800" b="0" i="0" u="none" strike="noStrike" cap="none" normalizeH="0" baseline="0" dirty="0" smtClean="0">
              <a:ln>
                <a:noFill/>
              </a:ln>
              <a:solidFill>
                <a:srgbClr val="2E2E2E"/>
              </a:solidFill>
              <a:effectLst/>
              <a:latin typeface="Tahoma" panose="020B0604030504040204" pitchFamily="34" charset="0"/>
              <a:cs typeface="B Nazanin" panose="00000400000000000000" pitchFamily="2" charset="-78"/>
            </a:endParaRPr>
          </a:p>
        </p:txBody>
      </p:sp>
      <p:pic>
        <p:nvPicPr>
          <p:cNvPr id="7170" name="Picture 2" descr="http://www.astroupload.com/uploads/1391591497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86" y="1882707"/>
            <a:ext cx="2187149" cy="99049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http://www.astroupload.com/uploads/1391591498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584" y="4088904"/>
            <a:ext cx="303873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astroupload.com/uploads/13915914981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96" y="6179888"/>
            <a:ext cx="1969433" cy="3434301"/>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www.astroupload.com/uploads/139159149819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584" y="6537176"/>
            <a:ext cx="3043842" cy="2985467"/>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http://www.astroupload.com/uploads/1391591498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672" y="4077018"/>
            <a:ext cx="2462460" cy="2057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29200" y="1352600"/>
            <a:ext cx="1359668" cy="369332"/>
          </a:xfrm>
          <a:prstGeom prst="rect">
            <a:avLst/>
          </a:prstGeom>
        </p:spPr>
        <p:txBody>
          <a:bodyPr wrap="none">
            <a:spAutoFit/>
          </a:bodyPr>
          <a:lstStyle/>
          <a:p>
            <a:r>
              <a:rPr lang="fa-IR" dirty="0" smtClean="0">
                <a:solidFill>
                  <a:srgbClr val="2E2E2E"/>
                </a:solidFill>
                <a:latin typeface="tahoma" panose="020B0604030504040204" pitchFamily="34" charset="0"/>
                <a:cs typeface="B Titr" panose="00000700000000000000" pitchFamily="2" charset="-78"/>
              </a:rPr>
              <a:t>پرنده رومیزی</a:t>
            </a:r>
            <a:r>
              <a:rPr lang="fa-IR" dirty="0">
                <a:solidFill>
                  <a:srgbClr val="2E2E2E"/>
                </a:solidFill>
                <a:latin typeface="tahoma" panose="020B0604030504040204" pitchFamily="34" charset="0"/>
                <a:cs typeface="B Titr" panose="00000700000000000000" pitchFamily="2" charset="-78"/>
              </a:rPr>
              <a:t> </a:t>
            </a:r>
            <a:endParaRPr lang="en-US" dirty="0">
              <a:cs typeface="B Titr" panose="00000700000000000000" pitchFamily="2" charset="-78"/>
            </a:endParaRPr>
          </a:p>
        </p:txBody>
      </p:sp>
    </p:spTree>
    <p:extLst>
      <p:ext uri="{BB962C8B-B14F-4D97-AF65-F5344CB8AC3E}">
        <p14:creationId xmlns:p14="http://schemas.microsoft.com/office/powerpoint/2010/main" val="2091361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inheritingourplanet.com/wp-content/uploads/2014/01/clothespin-kids-craf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3473974" y="2072680"/>
            <a:ext cx="2762399" cy="183699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www.inheritingourplanet.com/wp-content/uploads/2014/01/clothespin-airplane-kids-cra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53395" y="2076657"/>
            <a:ext cx="2762399" cy="18369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inheritingourplanet.com/wp-content/uploads/2014/01/clothespin-airplane-kids-craf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458566" y="4304928"/>
            <a:ext cx="2762399" cy="18369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www.inheritingourplanet.com/wp-content/uploads/2014/01/clothespin-airplane-kids-craf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53394" y="4304927"/>
            <a:ext cx="2762399" cy="18369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inheritingourplanet.com/wp-content/uploads/2014/01/clothespin-airplane-kids-craft-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0163" y="11709400"/>
            <a:ext cx="2762399" cy="18369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inheritingourplanet.com/wp-content/uploads/2014/01/clothespin-airplane-kids-craft-3.jpg"/>
          <p:cNvPicPr>
            <a:picLocks noChangeAspect="1" noChangeArrowheads="1"/>
          </p:cNvPicPr>
          <p:nvPr/>
        </p:nvPicPr>
        <p:blipFill rotWithShape="1">
          <a:blip r:embed="rId7">
            <a:extLst>
              <a:ext uri="{28A0092B-C50C-407E-A947-70E740481C1C}">
                <a14:useLocalDpi xmlns:a14="http://schemas.microsoft.com/office/drawing/2010/main" val="0"/>
              </a:ext>
            </a:extLst>
          </a:blip>
          <a:srcRect t="20842" b="14738"/>
          <a:stretch/>
        </p:blipFill>
        <p:spPr bwMode="auto">
          <a:xfrm>
            <a:off x="462522" y="6558888"/>
            <a:ext cx="5715000"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225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46713" y="1928664"/>
            <a:ext cx="2582623" cy="2304256"/>
          </a:xfrm>
          <a:prstGeom prst="rect">
            <a:avLst/>
          </a:prstGeom>
        </p:spPr>
      </p:pic>
      <p:pic>
        <p:nvPicPr>
          <p:cNvPr id="5" name="Picture 4" descr="http://s5.picofile.com/file/8105466076/%D9%85%D8%B1%D8%A7%D8%AD%D9%84_%D8%AA%D8%B1%D8%B3%DB%8C%D9%85_%D9%BE%D8%B1%DA%86%D9%85_3_.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20688" y="1856656"/>
            <a:ext cx="2520280" cy="2032322"/>
          </a:xfrm>
          <a:prstGeom prst="rect">
            <a:avLst/>
          </a:prstGeom>
          <a:noFill/>
          <a:ln>
            <a:noFill/>
          </a:ln>
        </p:spPr>
      </p:pic>
      <p:pic>
        <p:nvPicPr>
          <p:cNvPr id="6" name="Picture 5" descr="http://s5.picofile.com/file/8105466434/%D9%85%D8%B1%D8%A7%D8%AD%D9%84_%D8%AA%D8%B1%D8%B3%DB%8C%D9%85_%D9%BE%D8%B1%DA%86%D9%85_5_.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3604828" y="4088904"/>
            <a:ext cx="2724508" cy="2399264"/>
          </a:xfrm>
          <a:prstGeom prst="rect">
            <a:avLst/>
          </a:prstGeom>
          <a:noFill/>
          <a:ln>
            <a:noFill/>
          </a:ln>
        </p:spPr>
      </p:pic>
      <p:pic>
        <p:nvPicPr>
          <p:cNvPr id="7" name="Picture 6" descr="http://s5.picofile.com/file/8105466284/%D9%85%D8%B1%D8%A7%D8%AD%D9%84_%D8%AA%D8%B1%D8%B3%DB%8C%D9%85_%D9%BE%D8%B1%DA%86%D9%85_7_.jpg">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620688" y="4232920"/>
            <a:ext cx="2796180" cy="2185800"/>
          </a:xfrm>
          <a:prstGeom prst="rect">
            <a:avLst/>
          </a:prstGeom>
          <a:noFill/>
          <a:ln>
            <a:noFill/>
          </a:ln>
        </p:spPr>
      </p:pic>
      <p:pic>
        <p:nvPicPr>
          <p:cNvPr id="8" name="Picture 7" descr="http://s5.picofile.com/file/8105466318/%D9%85%D8%B1%D8%A7%D8%AD%D9%84_%D8%AA%D8%B1%D8%B3%DB%8C%D9%85_%D9%BE%D8%B1%DA%86%D9%85_8.jpg">
            <a:hlinkClick r:id="rId9"/>
          </p:cNvPr>
          <p:cNvPicPr/>
          <p:nvPr/>
        </p:nvPicPr>
        <p:blipFill>
          <a:blip r:embed="rId10">
            <a:extLst>
              <a:ext uri="{28A0092B-C50C-407E-A947-70E740481C1C}">
                <a14:useLocalDpi xmlns:a14="http://schemas.microsoft.com/office/drawing/2010/main" val="0"/>
              </a:ext>
            </a:extLst>
          </a:blip>
          <a:srcRect/>
          <a:stretch>
            <a:fillRect/>
          </a:stretch>
        </p:blipFill>
        <p:spPr bwMode="auto">
          <a:xfrm>
            <a:off x="1988840" y="6762662"/>
            <a:ext cx="2664296" cy="2288598"/>
          </a:xfrm>
          <a:prstGeom prst="rect">
            <a:avLst/>
          </a:prstGeom>
          <a:noFill/>
          <a:ln>
            <a:noFill/>
          </a:ln>
        </p:spPr>
      </p:pic>
    </p:spTree>
    <p:extLst>
      <p:ext uri="{BB962C8B-B14F-4D97-AF65-F5344CB8AC3E}">
        <p14:creationId xmlns:p14="http://schemas.microsoft.com/office/powerpoint/2010/main" val="4042624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www.astroupload.com/uploads/1359036580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6823" y="2047700"/>
            <a:ext cx="5587697" cy="680102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677122" y="1136576"/>
            <a:ext cx="2149996" cy="6950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sz="1600" dirty="0" smtClean="0">
                <a:cs typeface="B Titr" panose="00000700000000000000" pitchFamily="2" charset="-78"/>
              </a:rPr>
              <a:t>توپ تزئینی</a:t>
            </a:r>
            <a:endParaRPr lang="en-US" sz="1600" dirty="0">
              <a:cs typeface="B Titr" panose="00000700000000000000" pitchFamily="2" charset="-78"/>
            </a:endParaRPr>
          </a:p>
        </p:txBody>
      </p:sp>
    </p:spTree>
    <p:extLst>
      <p:ext uri="{BB962C8B-B14F-4D97-AF65-F5344CB8AC3E}">
        <p14:creationId xmlns:p14="http://schemas.microsoft.com/office/powerpoint/2010/main" val="1400897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63559" y="2936776"/>
            <a:ext cx="6017769" cy="4513327"/>
          </a:xfrm>
          <a:prstGeom prst="rect">
            <a:avLst/>
          </a:prstGeom>
        </p:spPr>
      </p:pic>
    </p:spTree>
    <p:extLst>
      <p:ext uri="{BB962C8B-B14F-4D97-AF65-F5344CB8AC3E}">
        <p14:creationId xmlns:p14="http://schemas.microsoft.com/office/powerpoint/2010/main" val="3792852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78031" y="3366926"/>
            <a:ext cx="5901937" cy="4426453"/>
          </a:xfrm>
          <a:prstGeom prst="rect">
            <a:avLst/>
          </a:prstGeom>
        </p:spPr>
      </p:pic>
    </p:spTree>
    <p:extLst>
      <p:ext uri="{BB962C8B-B14F-4D97-AF65-F5344CB8AC3E}">
        <p14:creationId xmlns:p14="http://schemas.microsoft.com/office/powerpoint/2010/main" val="2964510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2900" y="3265487"/>
            <a:ext cx="6172200" cy="4629150"/>
          </a:xfrm>
          <a:prstGeom prst="rect">
            <a:avLst/>
          </a:prstGeom>
        </p:spPr>
      </p:pic>
    </p:spTree>
    <p:extLst>
      <p:ext uri="{BB962C8B-B14F-4D97-AF65-F5344CB8AC3E}">
        <p14:creationId xmlns:p14="http://schemas.microsoft.com/office/powerpoint/2010/main" val="373053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www.astroupload.com/uploads/1360076323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0688" y="1856656"/>
            <a:ext cx="5490807" cy="36004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astroupload.com/uploads/13600763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60" y="5459588"/>
            <a:ext cx="4572372" cy="402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93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1196752" y="3104019"/>
            <a:ext cx="4091175" cy="3888432"/>
            <a:chOff x="1066017" y="6105128"/>
            <a:chExt cx="2867039" cy="2376264"/>
          </a:xfrm>
        </p:grpSpPr>
        <p:pic>
          <p:nvPicPr>
            <p:cNvPr id="7" name="Picture 3"/>
            <p:cNvPicPr>
              <a:picLocks noChangeAspect="1" noChangeArrowheads="1"/>
            </p:cNvPicPr>
            <p:nvPr/>
          </p:nvPicPr>
          <p:blipFill rotWithShape="1">
            <a:blip r:embed="rId2" cstate="print"/>
            <a:srcRect r="66179" b="64499"/>
            <a:stretch/>
          </p:blipFill>
          <p:spPr bwMode="auto">
            <a:xfrm>
              <a:off x="1066017" y="6105128"/>
              <a:ext cx="2150577" cy="2376264"/>
            </a:xfrm>
            <a:prstGeom prst="rect">
              <a:avLst/>
            </a:prstGeom>
            <a:noFill/>
            <a:ln w="9525">
              <a:noFill/>
              <a:miter lim="800000"/>
              <a:headEnd/>
              <a:tailEnd/>
            </a:ln>
            <a:effectLst/>
          </p:spPr>
        </p:pic>
        <p:pic>
          <p:nvPicPr>
            <p:cNvPr id="8" name="Picture 5"/>
            <p:cNvPicPr>
              <a:picLocks noChangeAspect="1" noChangeArrowheads="1"/>
            </p:cNvPicPr>
            <p:nvPr/>
          </p:nvPicPr>
          <p:blipFill rotWithShape="1">
            <a:blip r:embed="rId3" cstate="print"/>
            <a:srcRect l="48240" t="54901" r="25144" b="3922"/>
            <a:stretch/>
          </p:blipFill>
          <p:spPr bwMode="auto">
            <a:xfrm>
              <a:off x="2780928" y="6393160"/>
              <a:ext cx="1152128" cy="1512168"/>
            </a:xfrm>
            <a:prstGeom prst="rect">
              <a:avLst/>
            </a:prstGeom>
            <a:noFill/>
            <a:ln w="9525">
              <a:noFill/>
              <a:miter lim="800000"/>
              <a:headEnd/>
              <a:tailEnd/>
            </a:ln>
            <a:effectLst/>
          </p:spPr>
        </p:pic>
      </p:grpSp>
      <p:sp>
        <p:nvSpPr>
          <p:cNvPr id="2" name="Title 1"/>
          <p:cNvSpPr>
            <a:spLocks noGrp="1"/>
          </p:cNvSpPr>
          <p:nvPr>
            <p:ph type="title"/>
          </p:nvPr>
        </p:nvSpPr>
        <p:spPr/>
        <p:txBody>
          <a:bodyPr/>
          <a:lstStyle/>
          <a:p>
            <a:endParaRPr lang="en-US"/>
          </a:p>
        </p:txBody>
      </p:sp>
      <p:sp>
        <p:nvSpPr>
          <p:cNvPr id="5" name="TextBox 4"/>
          <p:cNvSpPr txBox="1"/>
          <p:nvPr/>
        </p:nvSpPr>
        <p:spPr>
          <a:xfrm>
            <a:off x="3555798" y="4755847"/>
            <a:ext cx="1728192" cy="584775"/>
          </a:xfrm>
          <a:prstGeom prst="rect">
            <a:avLst/>
          </a:prstGeom>
          <a:noFill/>
        </p:spPr>
        <p:txBody>
          <a:bodyPr wrap="square" rtlCol="0">
            <a:spAutoFit/>
          </a:bodyPr>
          <a:lstStyle/>
          <a:p>
            <a:pPr algn="ctr"/>
            <a:r>
              <a:rPr lang="fa-IR" sz="3200" dirty="0" smtClean="0">
                <a:cs typeface="B Titr" panose="00000700000000000000" pitchFamily="2" charset="-78"/>
              </a:rPr>
              <a:t>شعر</a:t>
            </a:r>
            <a:endParaRPr lang="en-US" sz="3200" dirty="0">
              <a:cs typeface="B Titr" panose="00000700000000000000" pitchFamily="2" charset="-78"/>
            </a:endParaRPr>
          </a:p>
        </p:txBody>
      </p:sp>
    </p:spTree>
    <p:extLst>
      <p:ext uri="{BB962C8B-B14F-4D97-AF65-F5344CB8AC3E}">
        <p14:creationId xmlns:p14="http://schemas.microsoft.com/office/powerpoint/2010/main" val="2732608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47500" lnSpcReduction="20000"/>
          </a:bodyPr>
          <a:lstStyle/>
          <a:p>
            <a:pPr marL="0" indent="0" algn="ctr" rtl="1">
              <a:buNone/>
            </a:pPr>
            <a:r>
              <a:rPr lang="fa-IR" dirty="0">
                <a:cs typeface="B Nazanin" panose="00000400000000000000" pitchFamily="2" charset="-78"/>
              </a:rPr>
              <a:t>شعر بسیج به مناسبت  5 آذر سالروز تشکیل بسیج مستضعفین</a:t>
            </a:r>
          </a:p>
          <a:p>
            <a:pPr marL="0" indent="0" algn="ctr" rtl="1">
              <a:buNone/>
            </a:pPr>
            <a:endParaRPr lang="fa-IR" dirty="0">
              <a:cs typeface="B Nazanin" panose="00000400000000000000" pitchFamily="2" charset="-78"/>
            </a:endParaRPr>
          </a:p>
          <a:p>
            <a:pPr marL="0" indent="0" algn="ctr" rtl="1">
              <a:buNone/>
            </a:pPr>
            <a:endParaRPr lang="fa-IR" dirty="0">
              <a:cs typeface="B Nazanin" panose="00000400000000000000" pitchFamily="2" charset="-78"/>
            </a:endParaRPr>
          </a:p>
          <a:p>
            <a:pPr marL="0" indent="0" algn="ctr" rtl="1">
              <a:buNone/>
            </a:pPr>
            <a:r>
              <a:rPr lang="fa-IR" dirty="0">
                <a:cs typeface="B Nazanin" panose="00000400000000000000" pitchFamily="2" charset="-78"/>
              </a:rPr>
              <a:t>در سال پنجاه و هشت</a:t>
            </a:r>
          </a:p>
          <a:p>
            <a:pPr marL="0" indent="0" algn="ctr" rtl="1">
              <a:buNone/>
            </a:pPr>
            <a:r>
              <a:rPr lang="fa-IR" dirty="0">
                <a:cs typeface="B Nazanin" panose="00000400000000000000" pitchFamily="2" charset="-78"/>
              </a:rPr>
              <a:t>در روز پنج آذر</a:t>
            </a:r>
          </a:p>
          <a:p>
            <a:pPr marL="0" indent="0" algn="ctr" rtl="1">
              <a:buNone/>
            </a:pPr>
            <a:r>
              <a:rPr lang="fa-IR" dirty="0">
                <a:cs typeface="B Nazanin" panose="00000400000000000000" pitchFamily="2" charset="-78"/>
              </a:rPr>
              <a:t>امام خوب امت</a:t>
            </a:r>
          </a:p>
          <a:p>
            <a:pPr marL="0" indent="0" algn="ctr" rtl="1">
              <a:buNone/>
            </a:pPr>
            <a:r>
              <a:rPr lang="fa-IR" dirty="0">
                <a:cs typeface="B Nazanin" panose="00000400000000000000" pitchFamily="2" charset="-78"/>
              </a:rPr>
              <a:t>یه فرمان جدید داد</a:t>
            </a:r>
          </a:p>
          <a:p>
            <a:pPr marL="0" indent="0" algn="ctr" rtl="1">
              <a:buNone/>
            </a:pPr>
            <a:r>
              <a:rPr lang="fa-IR" dirty="0">
                <a:cs typeface="B Nazanin" panose="00000400000000000000" pitchFamily="2" charset="-78"/>
              </a:rPr>
              <a:t>تشکیل یک بسیج داد</a:t>
            </a:r>
          </a:p>
          <a:p>
            <a:pPr marL="0" indent="0" algn="ctr" rtl="1">
              <a:buNone/>
            </a:pPr>
            <a:r>
              <a:rPr lang="fa-IR" dirty="0">
                <a:cs typeface="B Nazanin" panose="00000400000000000000" pitchFamily="2" charset="-78"/>
              </a:rPr>
              <a:t>آن روز مردم ما</a:t>
            </a:r>
          </a:p>
          <a:p>
            <a:pPr marL="0" indent="0" algn="ctr" rtl="1">
              <a:buNone/>
            </a:pPr>
            <a:r>
              <a:rPr lang="fa-IR" dirty="0">
                <a:cs typeface="B Nazanin" panose="00000400000000000000" pitchFamily="2" charset="-78"/>
              </a:rPr>
              <a:t>حرف امام شنیدند</a:t>
            </a:r>
          </a:p>
          <a:p>
            <a:pPr marL="0" indent="0" algn="ctr" rtl="1">
              <a:buNone/>
            </a:pPr>
            <a:r>
              <a:rPr lang="fa-IR" dirty="0">
                <a:cs typeface="B Nazanin" panose="00000400000000000000" pitchFamily="2" charset="-78"/>
              </a:rPr>
              <a:t>هم با دل و هم با جان</a:t>
            </a:r>
          </a:p>
          <a:p>
            <a:pPr marL="0" indent="0" algn="ctr" rtl="1">
              <a:buNone/>
            </a:pPr>
            <a:r>
              <a:rPr lang="fa-IR" dirty="0">
                <a:cs typeface="B Nazanin" panose="00000400000000000000" pitchFamily="2" charset="-78"/>
              </a:rPr>
              <a:t>به سوی اون دویدند</a:t>
            </a:r>
          </a:p>
          <a:p>
            <a:pPr marL="0" indent="0" algn="ctr" rtl="1">
              <a:buNone/>
            </a:pPr>
            <a:r>
              <a:rPr lang="fa-IR" dirty="0">
                <a:cs typeface="B Nazanin" panose="00000400000000000000" pitchFamily="2" charset="-78"/>
              </a:rPr>
              <a:t>در جای جای ایران</a:t>
            </a:r>
          </a:p>
          <a:p>
            <a:pPr marL="0" indent="0" algn="ctr" rtl="1">
              <a:buNone/>
            </a:pPr>
            <a:r>
              <a:rPr lang="fa-IR" dirty="0">
                <a:cs typeface="B Nazanin" panose="00000400000000000000" pitchFamily="2" charset="-78"/>
              </a:rPr>
              <a:t>هم کودک و هم جوان</a:t>
            </a:r>
          </a:p>
          <a:p>
            <a:pPr marL="0" indent="0" algn="ctr" rtl="1">
              <a:buNone/>
            </a:pPr>
            <a:r>
              <a:rPr lang="fa-IR" dirty="0">
                <a:cs typeface="B Nazanin" panose="00000400000000000000" pitchFamily="2" charset="-78"/>
              </a:rPr>
              <a:t>به پیروی از رهبر</a:t>
            </a:r>
          </a:p>
          <a:p>
            <a:pPr marL="0" indent="0" algn="ctr" rtl="1">
              <a:buNone/>
            </a:pPr>
            <a:r>
              <a:rPr lang="fa-IR" dirty="0">
                <a:cs typeface="B Nazanin" panose="00000400000000000000" pitchFamily="2" charset="-78"/>
              </a:rPr>
              <a:t>خود را فدایی کردند</a:t>
            </a:r>
          </a:p>
          <a:p>
            <a:pPr marL="0" indent="0" algn="ctr" rtl="1">
              <a:buNone/>
            </a:pPr>
            <a:r>
              <a:rPr lang="fa-IR" dirty="0">
                <a:cs typeface="B Nazanin" panose="00000400000000000000" pitchFamily="2" charset="-78"/>
              </a:rPr>
              <a:t>آماده هر کاری</a:t>
            </a:r>
          </a:p>
          <a:p>
            <a:pPr marL="0" indent="0" algn="ctr" rtl="1">
              <a:buNone/>
            </a:pPr>
            <a:r>
              <a:rPr lang="fa-IR" dirty="0">
                <a:cs typeface="B Nazanin" panose="00000400000000000000" pitchFamily="2" charset="-78"/>
              </a:rPr>
              <a:t>یا جان نثاری کردند</a:t>
            </a:r>
          </a:p>
          <a:p>
            <a:pPr marL="0" indent="0" algn="ctr" rtl="1">
              <a:buNone/>
            </a:pPr>
            <a:r>
              <a:rPr lang="fa-IR" dirty="0">
                <a:cs typeface="B Nazanin" panose="00000400000000000000" pitchFamily="2" charset="-78"/>
              </a:rPr>
              <a:t>وقتی امام امت</a:t>
            </a:r>
          </a:p>
          <a:p>
            <a:pPr marL="0" indent="0" algn="ctr" rtl="1">
              <a:buNone/>
            </a:pPr>
            <a:r>
              <a:rPr lang="fa-IR" dirty="0">
                <a:cs typeface="B Nazanin" panose="00000400000000000000" pitchFamily="2" charset="-78"/>
              </a:rPr>
              <a:t>شور بسیجیان دید</a:t>
            </a:r>
          </a:p>
          <a:p>
            <a:pPr marL="0" indent="0" algn="ctr" rtl="1">
              <a:buNone/>
            </a:pPr>
            <a:r>
              <a:rPr lang="fa-IR" dirty="0">
                <a:cs typeface="B Nazanin" panose="00000400000000000000" pitchFamily="2" charset="-78"/>
              </a:rPr>
              <a:t>یه روز تو جمع ملت</a:t>
            </a:r>
          </a:p>
          <a:p>
            <a:pPr marL="0" indent="0" algn="ctr" rtl="1">
              <a:buNone/>
            </a:pPr>
            <a:r>
              <a:rPr lang="fa-IR" dirty="0">
                <a:cs typeface="B Nazanin" panose="00000400000000000000" pitchFamily="2" charset="-78"/>
              </a:rPr>
              <a:t>خود را بسیجی نامید</a:t>
            </a:r>
          </a:p>
          <a:p>
            <a:pPr marL="0" indent="0" algn="ctr" rtl="1">
              <a:buNone/>
            </a:pPr>
            <a:r>
              <a:rPr lang="fa-IR" dirty="0">
                <a:cs typeface="B Nazanin" panose="00000400000000000000" pitchFamily="2" charset="-78"/>
              </a:rPr>
              <a:t>و افتخار می کرد</a:t>
            </a:r>
          </a:p>
          <a:p>
            <a:pPr marL="0" indent="0" algn="ctr" rtl="1">
              <a:buNone/>
            </a:pPr>
            <a:r>
              <a:rPr lang="fa-IR" dirty="0">
                <a:cs typeface="B Nazanin" panose="00000400000000000000" pitchFamily="2" charset="-78"/>
              </a:rPr>
              <a:t>به اینکه یک بسیجی است</a:t>
            </a:r>
          </a:p>
          <a:p>
            <a:pPr marL="0" indent="0" algn="ctr" rtl="1">
              <a:buNone/>
            </a:pPr>
            <a:r>
              <a:rPr lang="fa-IR" dirty="0">
                <a:cs typeface="B Nazanin" panose="00000400000000000000" pitchFamily="2" charset="-78"/>
              </a:rPr>
              <a:t>*شاعر : ط. شامحمدی</a:t>
            </a:r>
          </a:p>
          <a:p>
            <a:pPr marL="0" indent="0" algn="ctr" rtl="1">
              <a:buNone/>
            </a:pPr>
            <a:endParaRPr lang="en-US" dirty="0">
              <a:cs typeface="B Nazanin" panose="00000400000000000000" pitchFamily="2" charset="-78"/>
            </a:endParaRPr>
          </a:p>
        </p:txBody>
      </p:sp>
    </p:spTree>
    <p:extLst>
      <p:ext uri="{BB962C8B-B14F-4D97-AF65-F5344CB8AC3E}">
        <p14:creationId xmlns:p14="http://schemas.microsoft.com/office/powerpoint/2010/main" val="1471056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656" y="2000672"/>
            <a:ext cx="6172200" cy="6537502"/>
          </a:xfrm>
        </p:spPr>
        <p:txBody>
          <a:bodyPr>
            <a:noAutofit/>
          </a:bodyPr>
          <a:lstStyle/>
          <a:p>
            <a:pPr marL="0" indent="0" algn="r" rtl="1">
              <a:spcBef>
                <a:spcPts val="0"/>
              </a:spcBef>
              <a:buNone/>
            </a:pPr>
            <a:r>
              <a:rPr lang="fa-IR" sz="1200" dirty="0" smtClean="0">
                <a:cs typeface="B Nazanin" panose="00000400000000000000" pitchFamily="2" charset="-78"/>
              </a:rPr>
              <a:t>یکی </a:t>
            </a:r>
            <a:r>
              <a:rPr lang="fa-IR" sz="1200" dirty="0">
                <a:cs typeface="B Nazanin" panose="00000400000000000000" pitchFamily="2" charset="-78"/>
              </a:rPr>
              <a:t>می تونه تک خوان بشه و بقیه الله رو تکرار کنن.</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 الله 4 بار</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 الله الله لا اله الا الله 3 بار</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مرد مسلمان</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فرزند قرآن</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فخر شجاعان</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یار اسیران</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بگو یا الله</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بگو یا الله</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 الله 2 بار</a:t>
            </a:r>
          </a:p>
          <a:p>
            <a:pPr marL="0" indent="0" algn="ctr" rtl="1">
              <a:spcBef>
                <a:spcPts val="0"/>
              </a:spcBef>
              <a:buNone/>
            </a:pPr>
            <a:endParaRPr lang="fa-IR" sz="1200" dirty="0">
              <a:cs typeface="B Nazanin" panose="00000400000000000000" pitchFamily="2" charset="-78"/>
            </a:endParaRPr>
          </a:p>
          <a:p>
            <a:pPr marL="0" indent="0" algn="ctr" rtl="1">
              <a:spcBef>
                <a:spcPts val="0"/>
              </a:spcBef>
              <a:buNone/>
            </a:pPr>
            <a:r>
              <a:rPr lang="fa-IR" sz="1200" dirty="0">
                <a:cs typeface="B Nazanin" panose="00000400000000000000" pitchFamily="2" charset="-78"/>
              </a:rPr>
              <a:t>الله الله الله لا اله الا الله 3 بار</a:t>
            </a:r>
            <a:endParaRPr lang="en-US" sz="1200" dirty="0">
              <a:cs typeface="B Nazanin" panose="00000400000000000000" pitchFamily="2" charset="-78"/>
            </a:endParaRPr>
          </a:p>
        </p:txBody>
      </p:sp>
      <p:sp>
        <p:nvSpPr>
          <p:cNvPr id="4" name="Rectangle 3"/>
          <p:cNvSpPr/>
          <p:nvPr/>
        </p:nvSpPr>
        <p:spPr>
          <a:xfrm>
            <a:off x="4437112" y="1280592"/>
            <a:ext cx="2226892" cy="369332"/>
          </a:xfrm>
          <a:prstGeom prst="rect">
            <a:avLst/>
          </a:prstGeom>
        </p:spPr>
        <p:txBody>
          <a:bodyPr wrap="none">
            <a:spAutoFit/>
          </a:bodyPr>
          <a:lstStyle/>
          <a:p>
            <a:pPr algn="ctr" rtl="1"/>
            <a:r>
              <a:rPr lang="fa-IR" dirty="0">
                <a:cs typeface="B Nazanin" panose="00000400000000000000" pitchFamily="2" charset="-78"/>
              </a:rPr>
              <a:t>شعر همخوانی برای دهه  فجر</a:t>
            </a:r>
          </a:p>
        </p:txBody>
      </p:sp>
    </p:spTree>
    <p:extLst>
      <p:ext uri="{BB962C8B-B14F-4D97-AF65-F5344CB8AC3E}">
        <p14:creationId xmlns:p14="http://schemas.microsoft.com/office/powerpoint/2010/main" val="3086441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2072680"/>
            <a:ext cx="6172200" cy="6537502"/>
          </a:xfrm>
        </p:spPr>
        <p:txBody>
          <a:bodyPr>
            <a:noAutofit/>
          </a:bodyPr>
          <a:lstStyle/>
          <a:p>
            <a:pPr marL="0" indent="0" algn="ctr" rtl="1">
              <a:spcBef>
                <a:spcPts val="0"/>
              </a:spcBef>
              <a:buNone/>
            </a:pPr>
            <a:r>
              <a:rPr lang="fa-IR" sz="1400" dirty="0">
                <a:cs typeface="B Nazanin" panose="00000400000000000000" pitchFamily="2" charset="-78"/>
              </a:rPr>
              <a:t>مثل غنچه بود آن روز</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غنچه ای که روئیده</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در هوای بهمن ماه</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بر درخت خشکیده</a:t>
            </a:r>
          </a:p>
          <a:p>
            <a:pPr marL="0" indent="0" algn="ctr" rtl="1">
              <a:spcBef>
                <a:spcPts val="0"/>
              </a:spcBef>
              <a:buNone/>
            </a:pPr>
            <a:r>
              <a:rPr lang="fa-IR" sz="1400" dirty="0" smtClean="0">
                <a:cs typeface="B Nazanin" panose="00000400000000000000" pitchFamily="2" charset="-78"/>
              </a:rPr>
              <a:t>  </a:t>
            </a:r>
            <a:endParaRPr lang="fa-IR" sz="1400" dirty="0">
              <a:cs typeface="B Nazanin" panose="00000400000000000000" pitchFamily="2" charset="-78"/>
            </a:endParaRP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مثل آب بود آن روز</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آب چشمه ای شیرین</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چشمه ای که می بیند</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مرد تشنه ای غمگین</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گرچه در زمستان بود</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چون بهار بود آن روز</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سرزمین ما ایران</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لاله زار بود آن روز</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روز خنده ی ما بود</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روز گریه ی دشمن</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روز خوب پیروزی</a:t>
            </a:r>
          </a:p>
          <a:p>
            <a:pPr marL="0" indent="0" algn="ctr" rtl="1">
              <a:spcBef>
                <a:spcPts val="0"/>
              </a:spcBef>
              <a:buNone/>
            </a:pPr>
            <a:endParaRPr lang="fa-IR" sz="1400" dirty="0">
              <a:cs typeface="B Nazanin" panose="00000400000000000000" pitchFamily="2" charset="-78"/>
            </a:endParaRPr>
          </a:p>
          <a:p>
            <a:pPr marL="0" indent="0" algn="ctr" rtl="1">
              <a:spcBef>
                <a:spcPts val="0"/>
              </a:spcBef>
              <a:buNone/>
            </a:pPr>
            <a:r>
              <a:rPr lang="fa-IR" sz="1400" dirty="0">
                <a:cs typeface="B Nazanin" panose="00000400000000000000" pitchFamily="2" charset="-78"/>
              </a:rPr>
              <a:t>بیست و دوم بهمن</a:t>
            </a:r>
            <a:endParaRPr lang="en-US" sz="1400" dirty="0">
              <a:cs typeface="B Nazanin" panose="00000400000000000000" pitchFamily="2" charset="-78"/>
            </a:endParaRPr>
          </a:p>
        </p:txBody>
      </p:sp>
      <p:sp>
        <p:nvSpPr>
          <p:cNvPr id="4" name="Rectangle 3"/>
          <p:cNvSpPr/>
          <p:nvPr/>
        </p:nvSpPr>
        <p:spPr>
          <a:xfrm>
            <a:off x="4221088" y="1343308"/>
            <a:ext cx="2390398" cy="369332"/>
          </a:xfrm>
          <a:prstGeom prst="rect">
            <a:avLst/>
          </a:prstGeom>
        </p:spPr>
        <p:txBody>
          <a:bodyPr wrap="none">
            <a:spAutoFit/>
          </a:bodyPr>
          <a:lstStyle/>
          <a:p>
            <a:r>
              <a:rPr lang="fa-IR" dirty="0" smtClean="0">
                <a:cs typeface="B Titr" panose="00000700000000000000" pitchFamily="2" charset="-78"/>
              </a:rPr>
              <a:t>سرود مثل </a:t>
            </a:r>
            <a:r>
              <a:rPr lang="fa-IR" dirty="0">
                <a:cs typeface="B Titr" panose="00000700000000000000" pitchFamily="2" charset="-78"/>
              </a:rPr>
              <a:t>غنچه بود آن روز</a:t>
            </a:r>
          </a:p>
        </p:txBody>
      </p:sp>
    </p:spTree>
    <p:extLst>
      <p:ext uri="{BB962C8B-B14F-4D97-AF65-F5344CB8AC3E}">
        <p14:creationId xmlns:p14="http://schemas.microsoft.com/office/powerpoint/2010/main" val="2219048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r" rtl="1">
              <a:spcBef>
                <a:spcPts val="0"/>
              </a:spcBef>
              <a:buNone/>
            </a:pPr>
            <a:r>
              <a:rPr lang="fa-IR" sz="1800" dirty="0">
                <a:cs typeface="B Nazanin" panose="00000400000000000000" pitchFamily="2" charset="-78"/>
              </a:rPr>
              <a:t>این شعر بر وزن آهنگ گل پامچال خوانده می­شود.</a:t>
            </a:r>
            <a:endParaRPr lang="en-US" sz="1800" dirty="0">
              <a:cs typeface="B Nazanin" panose="00000400000000000000" pitchFamily="2" charset="-78"/>
            </a:endParaRPr>
          </a:p>
          <a:p>
            <a:pPr marL="0" indent="0" algn="r" rtl="1">
              <a:spcBef>
                <a:spcPts val="0"/>
              </a:spcBef>
              <a:buNone/>
            </a:pPr>
            <a:endParaRPr lang="fa-IR" sz="1800" b="1" dirty="0" smtClean="0">
              <a:cs typeface="B Nazanin" panose="00000400000000000000" pitchFamily="2" charset="-78"/>
            </a:endParaRPr>
          </a:p>
          <a:p>
            <a:pPr marL="0" indent="0" algn="ctr" rtl="1">
              <a:spcBef>
                <a:spcPts val="0"/>
              </a:spcBef>
              <a:buNone/>
            </a:pPr>
            <a:r>
              <a:rPr lang="fa-IR" sz="1800" dirty="0" smtClean="0">
                <a:cs typeface="B Nazanin" panose="00000400000000000000" pitchFamily="2" charset="-78"/>
              </a:rPr>
              <a:t>اومد بهمن، </a:t>
            </a:r>
            <a:r>
              <a:rPr lang="fa-IR" sz="1800" dirty="0">
                <a:cs typeface="B Nazanin" panose="00000400000000000000" pitchFamily="2" charset="-78"/>
              </a:rPr>
              <a:t>اومد بهمن              ماه خوب من، ماه خوب من</a:t>
            </a:r>
          </a:p>
          <a:p>
            <a:pPr marL="0" indent="0" algn="ctr" rtl="1">
              <a:spcBef>
                <a:spcPts val="0"/>
              </a:spcBef>
              <a:buNone/>
            </a:pPr>
            <a:endParaRPr lang="fa-IR" sz="1800" dirty="0">
              <a:cs typeface="B Nazanin" panose="00000400000000000000" pitchFamily="2" charset="-78"/>
            </a:endParaRPr>
          </a:p>
          <a:p>
            <a:pPr marL="0" indent="0" algn="ctr" rtl="1">
              <a:spcBef>
                <a:spcPts val="0"/>
              </a:spcBef>
              <a:buNone/>
            </a:pPr>
            <a:r>
              <a:rPr lang="fa-IR" sz="1800" dirty="0">
                <a:cs typeface="B Nazanin" panose="00000400000000000000" pitchFamily="2" charset="-78"/>
              </a:rPr>
              <a:t> خرم چون بهاره                     بهارِ لاله زارِ</a:t>
            </a:r>
          </a:p>
          <a:p>
            <a:pPr marL="0" indent="0" algn="ctr" rtl="1">
              <a:spcBef>
                <a:spcPts val="0"/>
              </a:spcBef>
              <a:buNone/>
            </a:pPr>
            <a:endParaRPr lang="fa-IR" sz="1800" dirty="0">
              <a:cs typeface="B Nazanin" panose="00000400000000000000" pitchFamily="2" charset="-78"/>
            </a:endParaRPr>
          </a:p>
          <a:p>
            <a:pPr marL="0" indent="0" algn="ctr" rtl="1">
              <a:spcBef>
                <a:spcPts val="0"/>
              </a:spcBef>
              <a:buNone/>
            </a:pPr>
            <a:r>
              <a:rPr lang="fa-IR" sz="1800" dirty="0">
                <a:cs typeface="B Nazanin" panose="00000400000000000000" pitchFamily="2" charset="-78"/>
              </a:rPr>
              <a:t>شادی </a:t>
            </a:r>
            <a:r>
              <a:rPr lang="fa-IR" sz="1800" dirty="0" smtClean="0">
                <a:cs typeface="B Nazanin" panose="00000400000000000000" pitchFamily="2" charset="-78"/>
              </a:rPr>
              <a:t>کنیم، </a:t>
            </a:r>
            <a:r>
              <a:rPr lang="fa-IR" sz="1800" dirty="0">
                <a:cs typeface="B Nazanin" panose="00000400000000000000" pitchFamily="2" charset="-78"/>
              </a:rPr>
              <a:t>شادی کنیم         خوشحالی </a:t>
            </a:r>
            <a:r>
              <a:rPr lang="fa-IR" sz="1800" dirty="0" smtClean="0">
                <a:cs typeface="B Nazanin" panose="00000400000000000000" pitchFamily="2" charset="-78"/>
              </a:rPr>
              <a:t>کنیم، </a:t>
            </a:r>
            <a:r>
              <a:rPr lang="fa-IR" sz="1800" dirty="0">
                <a:cs typeface="B Nazanin" panose="00000400000000000000" pitchFamily="2" charset="-78"/>
              </a:rPr>
              <a:t>خوشحالی کنیم</a:t>
            </a:r>
          </a:p>
          <a:p>
            <a:pPr marL="0" indent="0" algn="ctr" rtl="1">
              <a:spcBef>
                <a:spcPts val="0"/>
              </a:spcBef>
              <a:buNone/>
            </a:pPr>
            <a:endParaRPr lang="fa-IR" sz="1800" dirty="0">
              <a:cs typeface="B Nazanin" panose="00000400000000000000" pitchFamily="2" charset="-78"/>
            </a:endParaRPr>
          </a:p>
          <a:p>
            <a:pPr marL="0" indent="0" algn="ctr" rtl="1">
              <a:spcBef>
                <a:spcPts val="0"/>
              </a:spcBef>
              <a:buNone/>
            </a:pPr>
            <a:r>
              <a:rPr lang="fa-IR" sz="1800" dirty="0">
                <a:cs typeface="B Nazanin" panose="00000400000000000000" pitchFamily="2" charset="-78"/>
              </a:rPr>
              <a:t>ماهِ پر زبارِ                            بهمن شادی میاره</a:t>
            </a:r>
          </a:p>
          <a:p>
            <a:pPr marL="0" indent="0" algn="ctr" rtl="1">
              <a:spcBef>
                <a:spcPts val="0"/>
              </a:spcBef>
              <a:buNone/>
            </a:pPr>
            <a:endParaRPr lang="fa-IR" sz="1800" dirty="0">
              <a:cs typeface="B Nazanin" panose="00000400000000000000" pitchFamily="2" charset="-78"/>
            </a:endParaRPr>
          </a:p>
          <a:p>
            <a:pPr marL="0" indent="0" algn="ctr" rtl="1">
              <a:spcBef>
                <a:spcPts val="0"/>
              </a:spcBef>
              <a:buNone/>
            </a:pPr>
            <a:r>
              <a:rPr lang="fa-IR" sz="1800" dirty="0">
                <a:cs typeface="B Nazanin" panose="00000400000000000000" pitchFamily="2" charset="-78"/>
              </a:rPr>
              <a:t>در این ماه شاد و خوب            رهبر محبوب</a:t>
            </a:r>
          </a:p>
          <a:p>
            <a:pPr marL="0" indent="0" algn="ctr" rtl="1">
              <a:spcBef>
                <a:spcPts val="0"/>
              </a:spcBef>
              <a:buNone/>
            </a:pPr>
            <a:endParaRPr lang="fa-IR" sz="1800" dirty="0">
              <a:cs typeface="B Nazanin" panose="00000400000000000000" pitchFamily="2" charset="-78"/>
            </a:endParaRPr>
          </a:p>
          <a:p>
            <a:pPr marL="0" indent="0" algn="ctr" rtl="1">
              <a:spcBef>
                <a:spcPts val="0"/>
              </a:spcBef>
              <a:buNone/>
            </a:pPr>
            <a:r>
              <a:rPr lang="fa-IR" sz="1800" dirty="0">
                <a:cs typeface="B Nazanin" panose="00000400000000000000" pitchFamily="2" charset="-78"/>
              </a:rPr>
              <a:t>پیروزی آورده                         جانم پیروزی آورده</a:t>
            </a:r>
          </a:p>
          <a:p>
            <a:pPr marL="0" indent="0" algn="ctr" rtl="1">
              <a:spcBef>
                <a:spcPts val="0"/>
              </a:spcBef>
              <a:buNone/>
            </a:pPr>
            <a:endParaRPr lang="fa-IR" sz="1800" dirty="0">
              <a:cs typeface="B Nazanin" panose="00000400000000000000" pitchFamily="2" charset="-78"/>
            </a:endParaRPr>
          </a:p>
          <a:p>
            <a:pPr marL="0" indent="0" algn="ctr" rtl="1">
              <a:spcBef>
                <a:spcPts val="0"/>
              </a:spcBef>
              <a:buNone/>
            </a:pPr>
            <a:r>
              <a:rPr lang="fa-IR" sz="1800" dirty="0">
                <a:cs typeface="B Nazanin" panose="00000400000000000000" pitchFamily="2" charset="-78"/>
              </a:rPr>
              <a:t>در این ماه شاد و خوب           رهبر محبوب</a:t>
            </a:r>
          </a:p>
          <a:p>
            <a:pPr marL="0" indent="0" algn="ctr" rtl="1">
              <a:spcBef>
                <a:spcPts val="0"/>
              </a:spcBef>
              <a:buNone/>
            </a:pPr>
            <a:endParaRPr lang="fa-IR" sz="1800" dirty="0">
              <a:cs typeface="B Nazanin" panose="00000400000000000000" pitchFamily="2" charset="-78"/>
            </a:endParaRPr>
          </a:p>
          <a:p>
            <a:pPr marL="0" indent="0" algn="ctr" rtl="1">
              <a:spcBef>
                <a:spcPts val="0"/>
              </a:spcBef>
              <a:buNone/>
            </a:pPr>
            <a:r>
              <a:rPr lang="fa-IR" sz="1800" dirty="0">
                <a:cs typeface="B Nazanin" panose="00000400000000000000" pitchFamily="2" charset="-78"/>
              </a:rPr>
              <a:t>آزادی آورده                            جانم آزادی آورده</a:t>
            </a:r>
          </a:p>
          <a:p>
            <a:pPr marL="0" indent="0" algn="ctr" rtl="1">
              <a:spcBef>
                <a:spcPts val="0"/>
              </a:spcBef>
              <a:buNone/>
            </a:pPr>
            <a:endParaRPr lang="fa-IR" sz="1800" dirty="0">
              <a:cs typeface="B Nazanin" panose="00000400000000000000" pitchFamily="2" charset="-78"/>
            </a:endParaRPr>
          </a:p>
          <a:p>
            <a:pPr marL="0" indent="0" algn="ctr" rtl="1">
              <a:spcBef>
                <a:spcPts val="0"/>
              </a:spcBef>
              <a:buNone/>
            </a:pPr>
            <a:r>
              <a:rPr lang="fa-IR" sz="1800" dirty="0" smtClean="0">
                <a:cs typeface="B Nazanin" panose="00000400000000000000" pitchFamily="2" charset="-78"/>
              </a:rPr>
              <a:t>هدف: ایجاد </a:t>
            </a:r>
            <a:r>
              <a:rPr lang="fa-IR" sz="1800" dirty="0">
                <a:cs typeface="B Nazanin" panose="00000400000000000000" pitchFamily="2" charset="-78"/>
              </a:rPr>
              <a:t>حس شادی در کودک نسبت به آمدن ماه بهمن و جشن های انقلاب و آغاز آشنا کردن او با امام خمینی(ره) و انقلاب</a:t>
            </a:r>
          </a:p>
          <a:p>
            <a:pPr marL="0" indent="0" algn="ctr" rtl="1">
              <a:spcBef>
                <a:spcPts val="0"/>
              </a:spcBef>
              <a:buNone/>
            </a:pPr>
            <a:endParaRPr lang="fa-IR" sz="1800" dirty="0">
              <a:cs typeface="B Nazanin" panose="00000400000000000000" pitchFamily="2" charset="-78"/>
            </a:endParaRPr>
          </a:p>
        </p:txBody>
      </p:sp>
      <p:sp>
        <p:nvSpPr>
          <p:cNvPr id="4" name="Rectangle 3"/>
          <p:cNvSpPr/>
          <p:nvPr/>
        </p:nvSpPr>
        <p:spPr>
          <a:xfrm>
            <a:off x="4221088" y="1343308"/>
            <a:ext cx="2390398" cy="369332"/>
          </a:xfrm>
          <a:prstGeom prst="rect">
            <a:avLst/>
          </a:prstGeom>
        </p:spPr>
        <p:txBody>
          <a:bodyPr wrap="none">
            <a:spAutoFit/>
          </a:bodyPr>
          <a:lstStyle/>
          <a:p>
            <a:r>
              <a:rPr lang="fa-IR" dirty="0" smtClean="0">
                <a:cs typeface="B Titr" panose="00000700000000000000" pitchFamily="2" charset="-78"/>
              </a:rPr>
              <a:t>سرود مثل </a:t>
            </a:r>
            <a:r>
              <a:rPr lang="fa-IR" dirty="0">
                <a:cs typeface="B Titr" panose="00000700000000000000" pitchFamily="2" charset="-78"/>
              </a:rPr>
              <a:t>غنچه بود آن روز</a:t>
            </a:r>
          </a:p>
        </p:txBody>
      </p:sp>
    </p:spTree>
    <p:extLst>
      <p:ext uri="{BB962C8B-B14F-4D97-AF65-F5344CB8AC3E}">
        <p14:creationId xmlns:p14="http://schemas.microsoft.com/office/powerpoint/2010/main" val="3890407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rtl="1">
              <a:buNone/>
            </a:pPr>
            <a:r>
              <a:rPr lang="fa-IR" sz="2400" dirty="0" smtClean="0">
                <a:cs typeface="B Nazanin" panose="00000400000000000000" pitchFamily="2" charset="-78"/>
              </a:rPr>
              <a:t>دهه </a:t>
            </a:r>
            <a:r>
              <a:rPr lang="fa-IR" sz="2400" dirty="0">
                <a:cs typeface="B Nazanin" panose="00000400000000000000" pitchFamily="2" charset="-78"/>
              </a:rPr>
              <a:t>فجر اومده                  شور و غوغا اومده</a:t>
            </a:r>
          </a:p>
          <a:p>
            <a:pPr marL="0" indent="0" algn="ctr" rtl="1">
              <a:buNone/>
            </a:pPr>
            <a:r>
              <a:rPr lang="fa-IR" sz="2400" dirty="0">
                <a:cs typeface="B Nazanin" panose="00000400000000000000" pitchFamily="2" charset="-78"/>
              </a:rPr>
              <a:t>امام خوب ماها                 به وطن باز اومده</a:t>
            </a:r>
          </a:p>
          <a:p>
            <a:pPr marL="0" indent="0" algn="ctr" rtl="1">
              <a:buNone/>
            </a:pPr>
            <a:r>
              <a:rPr lang="fa-IR" sz="2400" dirty="0">
                <a:cs typeface="B Nazanin" panose="00000400000000000000" pitchFamily="2" charset="-78"/>
              </a:rPr>
              <a:t>شاه بد جنس بلا               اون که بود مثل خلا</a:t>
            </a:r>
          </a:p>
          <a:p>
            <a:pPr marL="0" indent="0" algn="ctr" rtl="1">
              <a:buNone/>
            </a:pPr>
            <a:r>
              <a:rPr lang="fa-IR" sz="2400" dirty="0">
                <a:cs typeface="B Nazanin" panose="00000400000000000000" pitchFamily="2" charset="-78"/>
              </a:rPr>
              <a:t>پا گذاشت به فرار              تا بره از این دیار</a:t>
            </a:r>
          </a:p>
          <a:p>
            <a:pPr marL="0" indent="0" algn="ctr" rtl="1">
              <a:buNone/>
            </a:pPr>
            <a:r>
              <a:rPr lang="fa-IR" sz="2400" dirty="0">
                <a:cs typeface="B Nazanin" panose="00000400000000000000" pitchFamily="2" charset="-78"/>
              </a:rPr>
              <a:t>آره ای شاه برو                 ای امام ما بیا</a:t>
            </a:r>
          </a:p>
          <a:p>
            <a:pPr marL="0" indent="0" algn="ctr" rtl="1">
              <a:buNone/>
            </a:pPr>
            <a:r>
              <a:rPr lang="fa-IR" sz="2400" dirty="0">
                <a:cs typeface="B Nazanin" panose="00000400000000000000" pitchFamily="2" charset="-78"/>
              </a:rPr>
              <a:t>بعد از این همه بلا            تا بیاد شور و صفا</a:t>
            </a:r>
          </a:p>
          <a:p>
            <a:pPr marL="0" indent="0" algn="ctr" rtl="1">
              <a:buNone/>
            </a:pPr>
            <a:endParaRPr lang="en-US" sz="2400" dirty="0">
              <a:cs typeface="B Nazanin" panose="00000400000000000000" pitchFamily="2" charset="-78"/>
            </a:endParaRPr>
          </a:p>
        </p:txBody>
      </p:sp>
      <p:sp>
        <p:nvSpPr>
          <p:cNvPr id="4" name="Rectangle 3"/>
          <p:cNvSpPr/>
          <p:nvPr/>
        </p:nvSpPr>
        <p:spPr>
          <a:xfrm>
            <a:off x="5175368" y="1352600"/>
            <a:ext cx="1399742" cy="369332"/>
          </a:xfrm>
          <a:prstGeom prst="rect">
            <a:avLst/>
          </a:prstGeom>
        </p:spPr>
        <p:txBody>
          <a:bodyPr wrap="none">
            <a:spAutoFit/>
          </a:bodyPr>
          <a:lstStyle/>
          <a:p>
            <a:pPr algn="ctr" rtl="1"/>
            <a:r>
              <a:rPr lang="fa-IR" dirty="0">
                <a:cs typeface="B Titr" panose="00000700000000000000" pitchFamily="2" charset="-78"/>
              </a:rPr>
              <a:t>دهه فجر اومده</a:t>
            </a:r>
          </a:p>
        </p:txBody>
      </p:sp>
    </p:spTree>
    <p:extLst>
      <p:ext uri="{BB962C8B-B14F-4D97-AF65-F5344CB8AC3E}">
        <p14:creationId xmlns:p14="http://schemas.microsoft.com/office/powerpoint/2010/main" val="2303789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marL="0" indent="0" algn="ctr" rtl="1">
              <a:buNone/>
            </a:pPr>
            <a:r>
              <a:rPr lang="fa-IR" sz="2000" dirty="0">
                <a:cs typeface="B Nazanin" panose="00000400000000000000" pitchFamily="2" charset="-78"/>
              </a:rPr>
              <a:t>سلام به لاله</a:t>
            </a:r>
          </a:p>
          <a:p>
            <a:pPr marL="0" indent="0" algn="ctr" rtl="1">
              <a:buNone/>
            </a:pPr>
            <a:r>
              <a:rPr lang="fa-IR" sz="2000" dirty="0">
                <a:cs typeface="B Nazanin" panose="00000400000000000000" pitchFamily="2" charset="-78"/>
              </a:rPr>
              <a:t>سلام به لاله هايي</a:t>
            </a:r>
          </a:p>
          <a:p>
            <a:pPr marL="0" indent="0" algn="ctr" rtl="1">
              <a:buNone/>
            </a:pPr>
            <a:r>
              <a:rPr lang="fa-IR" sz="2000" dirty="0">
                <a:cs typeface="B Nazanin" panose="00000400000000000000" pitchFamily="2" charset="-78"/>
              </a:rPr>
              <a:t>كه انقلاب كردند</a:t>
            </a:r>
          </a:p>
          <a:p>
            <a:pPr marL="0" indent="0" algn="ctr" rtl="1">
              <a:buNone/>
            </a:pPr>
            <a:r>
              <a:rPr lang="fa-IR" sz="2000" dirty="0">
                <a:cs typeface="B Nazanin" panose="00000400000000000000" pitchFamily="2" charset="-78"/>
              </a:rPr>
              <a:t>ژاله رو غرق نور و</a:t>
            </a:r>
          </a:p>
          <a:p>
            <a:pPr marL="0" indent="0" algn="ctr" rtl="1">
              <a:buNone/>
            </a:pPr>
            <a:r>
              <a:rPr lang="fa-IR" sz="2000" dirty="0">
                <a:cs typeface="B Nazanin" panose="00000400000000000000" pitchFamily="2" charset="-78"/>
              </a:rPr>
              <a:t>عطر گلاب كردند</a:t>
            </a:r>
          </a:p>
          <a:p>
            <a:pPr marL="0" indent="0" algn="ctr" rtl="1">
              <a:buNone/>
            </a:pPr>
            <a:r>
              <a:rPr lang="fa-IR" sz="2000" dirty="0">
                <a:cs typeface="B Nazanin" panose="00000400000000000000" pitchFamily="2" charset="-78"/>
              </a:rPr>
              <a:t> </a:t>
            </a:r>
          </a:p>
          <a:p>
            <a:pPr marL="0" indent="0" algn="ctr" rtl="1">
              <a:buNone/>
            </a:pPr>
            <a:r>
              <a:rPr lang="fa-IR" sz="2000" dirty="0">
                <a:cs typeface="B Nazanin" panose="00000400000000000000" pitchFamily="2" charset="-78"/>
              </a:rPr>
              <a:t>سلام به روح خدا</a:t>
            </a:r>
          </a:p>
          <a:p>
            <a:pPr marL="0" indent="0" algn="ctr" rtl="1">
              <a:buNone/>
            </a:pPr>
            <a:r>
              <a:rPr lang="fa-IR" sz="2000" dirty="0">
                <a:cs typeface="B Nazanin" panose="00000400000000000000" pitchFamily="2" charset="-78"/>
              </a:rPr>
              <a:t>سلام به ماه بهمن</a:t>
            </a:r>
          </a:p>
          <a:p>
            <a:pPr marL="0" indent="0" algn="ctr" rtl="1">
              <a:buNone/>
            </a:pPr>
            <a:r>
              <a:rPr lang="fa-IR" sz="2000" dirty="0">
                <a:cs typeface="B Nazanin" panose="00000400000000000000" pitchFamily="2" charset="-78"/>
              </a:rPr>
              <a:t>سلام به انقلاب و</a:t>
            </a:r>
          </a:p>
          <a:p>
            <a:pPr marL="0" indent="0" algn="ctr" rtl="1">
              <a:buNone/>
            </a:pPr>
            <a:r>
              <a:rPr lang="fa-IR" sz="2000" dirty="0">
                <a:cs typeface="B Nazanin" panose="00000400000000000000" pitchFamily="2" charset="-78"/>
              </a:rPr>
              <a:t>به بچه هاي ميهن</a:t>
            </a:r>
          </a:p>
          <a:p>
            <a:pPr marL="0" indent="0" algn="ctr" rtl="1">
              <a:buNone/>
            </a:pPr>
            <a:r>
              <a:rPr lang="fa-IR" sz="2000" dirty="0">
                <a:cs typeface="B Nazanin" panose="00000400000000000000" pitchFamily="2" charset="-78"/>
              </a:rPr>
              <a:t>سلام به پرچمي كه</a:t>
            </a:r>
          </a:p>
          <a:p>
            <a:pPr marL="0" indent="0" algn="ctr" rtl="1">
              <a:buNone/>
            </a:pPr>
            <a:r>
              <a:rPr lang="fa-IR" sz="2000" dirty="0">
                <a:cs typeface="B Nazanin" panose="00000400000000000000" pitchFamily="2" charset="-78"/>
              </a:rPr>
              <a:t>نشان ايميان ماست</a:t>
            </a:r>
          </a:p>
          <a:p>
            <a:pPr marL="0" indent="0" algn="ctr" rtl="1">
              <a:buNone/>
            </a:pPr>
            <a:r>
              <a:rPr lang="fa-IR" sz="2000" dirty="0">
                <a:cs typeface="B Nazanin" panose="00000400000000000000" pitchFamily="2" charset="-78"/>
              </a:rPr>
              <a:t>سبز و سفيد و قرمز</a:t>
            </a:r>
          </a:p>
          <a:p>
            <a:pPr marL="0" indent="0" algn="ctr" rtl="1">
              <a:buNone/>
            </a:pPr>
            <a:r>
              <a:rPr lang="fa-IR" sz="2000" dirty="0">
                <a:cs typeface="B Nazanin" panose="00000400000000000000" pitchFamily="2" charset="-78"/>
              </a:rPr>
              <a:t>پرچم ايران </a:t>
            </a:r>
            <a:r>
              <a:rPr lang="fa-IR" sz="2000" dirty="0" smtClean="0">
                <a:cs typeface="B Nazanin" panose="00000400000000000000" pitchFamily="2" charset="-78"/>
              </a:rPr>
              <a:t>ماست</a:t>
            </a:r>
            <a:endParaRPr lang="en-US" sz="2000" dirty="0" smtClean="0">
              <a:cs typeface="B Nazanin" panose="00000400000000000000" pitchFamily="2" charset="-78"/>
            </a:endParaRPr>
          </a:p>
          <a:p>
            <a:pPr marL="0" indent="0" algn="ctr" rtl="1">
              <a:buNone/>
            </a:pPr>
            <a:endParaRPr lang="fa-IR" sz="2000" dirty="0">
              <a:cs typeface="B Nazanin" panose="00000400000000000000" pitchFamily="2" charset="-78"/>
            </a:endParaRPr>
          </a:p>
          <a:p>
            <a:pPr marL="0" indent="0" algn="ctr" rtl="1">
              <a:buNone/>
            </a:pPr>
            <a:r>
              <a:rPr lang="fa-IR" sz="2000" dirty="0">
                <a:cs typeface="B Nazanin" panose="00000400000000000000" pitchFamily="2" charset="-78"/>
              </a:rPr>
              <a:t>شاعر: رودابه حمزه اي</a:t>
            </a:r>
          </a:p>
          <a:p>
            <a:pPr marL="0" indent="0" algn="ctr" rtl="1">
              <a:buNone/>
            </a:pPr>
            <a:endParaRPr lang="en-US" sz="2000" dirty="0">
              <a:cs typeface="B Nazanin" panose="00000400000000000000" pitchFamily="2" charset="-78"/>
            </a:endParaRPr>
          </a:p>
        </p:txBody>
      </p:sp>
      <p:sp>
        <p:nvSpPr>
          <p:cNvPr id="4" name="Rectangle 3"/>
          <p:cNvSpPr/>
          <p:nvPr/>
        </p:nvSpPr>
        <p:spPr>
          <a:xfrm>
            <a:off x="5562807" y="1243304"/>
            <a:ext cx="930063" cy="369332"/>
          </a:xfrm>
          <a:prstGeom prst="rect">
            <a:avLst/>
          </a:prstGeom>
        </p:spPr>
        <p:txBody>
          <a:bodyPr wrap="none">
            <a:spAutoFit/>
          </a:bodyPr>
          <a:lstStyle/>
          <a:p>
            <a:r>
              <a:rPr lang="fa-IR" dirty="0" smtClean="0">
                <a:cs typeface="B Titr" panose="00000700000000000000" pitchFamily="2" charset="-78"/>
              </a:rPr>
              <a:t>شعر سلام</a:t>
            </a:r>
            <a:endParaRPr lang="fa-IR" dirty="0">
              <a:cs typeface="B Titr" panose="00000700000000000000" pitchFamily="2" charset="-78"/>
            </a:endParaRPr>
          </a:p>
        </p:txBody>
      </p:sp>
    </p:spTree>
    <p:extLst>
      <p:ext uri="{BB962C8B-B14F-4D97-AF65-F5344CB8AC3E}">
        <p14:creationId xmlns:p14="http://schemas.microsoft.com/office/powerpoint/2010/main" val="3944009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rtl="1">
              <a:spcBef>
                <a:spcPts val="0"/>
              </a:spcBef>
              <a:spcAft>
                <a:spcPts val="800"/>
              </a:spcAft>
              <a:buNone/>
            </a:pP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مردم بلند مي گفتن     </a:t>
            </a:r>
            <a:r>
              <a:rPr lang="en-US"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ar-SA"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خميني </a:t>
            </a: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ar-SA"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نازنينه</a:t>
            </a:r>
            <a:endParaRPr lang="en-US" sz="2000" dirty="0">
              <a:latin typeface="Calibri" panose="020F0502020204030204" pitchFamily="34" charset="0"/>
              <a:ea typeface="Calibri" panose="020F0502020204030204" pitchFamily="34" charset="0"/>
              <a:cs typeface="B Nazanin" panose="00000400000000000000" pitchFamily="2" charset="-78"/>
            </a:endParaRPr>
          </a:p>
          <a:p>
            <a:pPr marL="0" indent="0" algn="ctr" rtl="1">
              <a:spcBef>
                <a:spcPts val="0"/>
              </a:spcBef>
              <a:spcAft>
                <a:spcPts val="800"/>
              </a:spcAft>
              <a:buNone/>
            </a:pP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رهبر  </a:t>
            </a:r>
            <a:r>
              <a:rPr lang="ar-SA"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 انقلاب  و </a:t>
            </a: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en-US"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en-US"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مردِ </a:t>
            </a:r>
            <a:r>
              <a:rPr lang="ar-SA"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بزرگِ </a:t>
            </a: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ar-SA"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دينه</a:t>
            </a:r>
            <a:endParaRPr lang="en-US" sz="2000" dirty="0">
              <a:latin typeface="Calibri" panose="020F0502020204030204" pitchFamily="34" charset="0"/>
              <a:ea typeface="Calibri" panose="020F0502020204030204" pitchFamily="34" charset="0"/>
              <a:cs typeface="B Nazanin" panose="00000400000000000000" pitchFamily="2" charset="-78"/>
            </a:endParaRPr>
          </a:p>
          <a:p>
            <a:pPr marL="0" indent="0" algn="ctr" rtl="1">
              <a:spcBef>
                <a:spcPts val="0"/>
              </a:spcBef>
              <a:spcAft>
                <a:spcPts val="800"/>
              </a:spcAft>
              <a:buNone/>
            </a:pP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حرفاي  اون  هميشه    </a:t>
            </a:r>
            <a:r>
              <a:rPr lang="en-US"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تو قلب ما مي شينه</a:t>
            </a:r>
            <a:endParaRPr lang="en-US" sz="2000" dirty="0">
              <a:latin typeface="Calibri" panose="020F0502020204030204" pitchFamily="34" charset="0"/>
              <a:ea typeface="Calibri" panose="020F0502020204030204" pitchFamily="34" charset="0"/>
              <a:cs typeface="B Nazanin" panose="00000400000000000000" pitchFamily="2" charset="-78"/>
            </a:endParaRPr>
          </a:p>
          <a:p>
            <a:pPr marL="0" indent="0" algn="ctr" rtl="1">
              <a:spcBef>
                <a:spcPts val="0"/>
              </a:spcBef>
              <a:spcAft>
                <a:spcPts val="800"/>
              </a:spcAft>
              <a:buNone/>
            </a:pP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هدف اون ، تو هر جا    </a:t>
            </a:r>
            <a:r>
              <a:rPr lang="en-US" sz="2400" dirty="0" smtClean="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ar-SA" sz="24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وحدتِ   مسلمينه</a:t>
            </a:r>
            <a:endParaRPr lang="en-US" sz="2000" dirty="0">
              <a:latin typeface="Calibri" panose="020F0502020204030204" pitchFamily="34" charset="0"/>
              <a:ea typeface="Calibri" panose="020F0502020204030204" pitchFamily="34" charset="0"/>
              <a:cs typeface="B Nazanin" panose="00000400000000000000" pitchFamily="2" charset="-78"/>
            </a:endParaRPr>
          </a:p>
          <a:p>
            <a:pPr marL="0" indent="0" algn="ctr" rtl="1">
              <a:spcBef>
                <a:spcPts val="0"/>
              </a:spcBef>
              <a:buNone/>
            </a:pPr>
            <a:endParaRPr lang="en-US" sz="2400" dirty="0">
              <a:cs typeface="B Nazanin" panose="00000400000000000000" pitchFamily="2" charset="-78"/>
            </a:endParaRPr>
          </a:p>
        </p:txBody>
      </p:sp>
    </p:spTree>
    <p:extLst>
      <p:ext uri="{BB962C8B-B14F-4D97-AF65-F5344CB8AC3E}">
        <p14:creationId xmlns:p14="http://schemas.microsoft.com/office/powerpoint/2010/main" val="2760992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ctr" rtl="1">
              <a:buNone/>
            </a:pPr>
            <a:r>
              <a:rPr lang="fa-IR" sz="2000" dirty="0" smtClean="0">
                <a:cs typeface="B Nazanin" panose="00000400000000000000" pitchFamily="2" charset="-78"/>
              </a:rPr>
              <a:t>شهیدِ </a:t>
            </a:r>
            <a:r>
              <a:rPr lang="fa-IR" sz="2000" dirty="0">
                <a:cs typeface="B Nazanin" panose="00000400000000000000" pitchFamily="2" charset="-78"/>
              </a:rPr>
              <a:t>بی نشونه                      حالا تو قلبمونه</a:t>
            </a:r>
          </a:p>
          <a:p>
            <a:pPr marL="0" indent="0" algn="ctr" rtl="1">
              <a:buNone/>
            </a:pPr>
            <a:r>
              <a:rPr lang="fa-IR" sz="2000" dirty="0">
                <a:cs typeface="B Nazanin" panose="00000400000000000000" pitchFamily="2" charset="-78"/>
              </a:rPr>
              <a:t>نمیشناسیمش ولی                  می دونیم مهربونه</a:t>
            </a:r>
          </a:p>
          <a:p>
            <a:pPr marL="0" indent="0" algn="ctr" rtl="1">
              <a:buNone/>
            </a:pPr>
            <a:r>
              <a:rPr lang="fa-IR" sz="2000" dirty="0">
                <a:cs typeface="B Nazanin" panose="00000400000000000000" pitchFamily="2" charset="-78"/>
              </a:rPr>
              <a:t>مامان ! چرا شهیده ؟                چرا که بی نشونه؟</a:t>
            </a:r>
          </a:p>
          <a:p>
            <a:pPr marL="0" indent="0" algn="ctr" rtl="1">
              <a:buNone/>
            </a:pPr>
            <a:r>
              <a:rPr lang="fa-IR" sz="2000" dirty="0">
                <a:cs typeface="B Nazanin" panose="00000400000000000000" pitchFamily="2" charset="-78"/>
              </a:rPr>
              <a:t>چرا اسمی نداره؟                    کی گفت که مهربونه؟</a:t>
            </a:r>
          </a:p>
          <a:p>
            <a:pPr marL="0" indent="0" algn="ctr" rtl="1">
              <a:buNone/>
            </a:pPr>
            <a:r>
              <a:rPr lang="fa-IR" sz="2000" dirty="0">
                <a:cs typeface="B Nazanin" panose="00000400000000000000" pitchFamily="2" charset="-78"/>
              </a:rPr>
              <a:t>دخترک عزیز                            میگم برا تو کم کم</a:t>
            </a:r>
          </a:p>
          <a:p>
            <a:pPr marL="0" indent="0" algn="ctr" rtl="1">
              <a:buNone/>
            </a:pPr>
            <a:r>
              <a:rPr lang="fa-IR" sz="2000" dirty="0">
                <a:cs typeface="B Nazanin" panose="00000400000000000000" pitchFamily="2" charset="-78"/>
              </a:rPr>
              <a:t>قصه ی این غصه رو                  با این اشکهای نم نم</a:t>
            </a:r>
          </a:p>
          <a:p>
            <a:pPr marL="0" indent="0" algn="ctr" rtl="1">
              <a:buNone/>
            </a:pPr>
            <a:r>
              <a:rPr lang="fa-IR" sz="2000" dirty="0">
                <a:cs typeface="B Nazanin" panose="00000400000000000000" pitchFamily="2" charset="-78"/>
              </a:rPr>
              <a:t>یه روز اومد یه غولی                 به سرزمین شیران</a:t>
            </a:r>
          </a:p>
          <a:p>
            <a:pPr marL="0" indent="0" algn="ctr" rtl="1">
              <a:buNone/>
            </a:pPr>
            <a:r>
              <a:rPr lang="fa-IR" sz="2000" dirty="0">
                <a:cs typeface="B Nazanin" panose="00000400000000000000" pitchFamily="2" charset="-78"/>
              </a:rPr>
              <a:t>هر چی جلو پاش رسید           کوبید ، برداشت از میان</a:t>
            </a:r>
          </a:p>
          <a:p>
            <a:pPr marL="0" indent="0" algn="ctr" rtl="1">
              <a:buNone/>
            </a:pPr>
            <a:r>
              <a:rPr lang="fa-IR" sz="2000" dirty="0">
                <a:cs typeface="B Nazanin" panose="00000400000000000000" pitchFamily="2" charset="-78"/>
              </a:rPr>
              <a:t>خونه ها رو خراب کرد              دلامون رو کباب کرد</a:t>
            </a:r>
          </a:p>
          <a:p>
            <a:pPr marL="0" indent="0" algn="ctr" rtl="1">
              <a:buNone/>
            </a:pPr>
            <a:r>
              <a:rPr lang="fa-IR" sz="2000" dirty="0">
                <a:cs typeface="B Nazanin" panose="00000400000000000000" pitchFamily="2" charset="-78"/>
              </a:rPr>
              <a:t>با اونهمه خرابی                    آرزو رو سراب کرد</a:t>
            </a:r>
          </a:p>
          <a:p>
            <a:pPr marL="0" indent="0" algn="ctr" rtl="1">
              <a:buNone/>
            </a:pPr>
            <a:r>
              <a:rPr lang="fa-IR" sz="2000" dirty="0">
                <a:cs typeface="B Nazanin" panose="00000400000000000000" pitchFamily="2" charset="-78"/>
              </a:rPr>
              <a:t>هر جایی که می رسید          هزار تا گل رو می چید</a:t>
            </a:r>
          </a:p>
          <a:p>
            <a:pPr marL="0" indent="0" algn="ctr" rtl="1">
              <a:buNone/>
            </a:pPr>
            <a:r>
              <a:rPr lang="fa-IR" sz="2000" dirty="0">
                <a:cs typeface="B Nazanin" panose="00000400000000000000" pitchFamily="2" charset="-78"/>
              </a:rPr>
              <a:t>بدتر از اون رو انگار                 دیگه کسی نمی دید</a:t>
            </a:r>
          </a:p>
          <a:p>
            <a:pPr marL="0" indent="0" algn="ctr" rtl="1">
              <a:buNone/>
            </a:pPr>
            <a:r>
              <a:rPr lang="fa-IR" sz="2000" dirty="0">
                <a:cs typeface="B Nazanin" panose="00000400000000000000" pitchFamily="2" charset="-78"/>
              </a:rPr>
              <a:t>اما عزیز مادر!                       فرشته از راه رسید</a:t>
            </a:r>
          </a:p>
          <a:p>
            <a:pPr marL="0" indent="0" algn="ctr" rtl="1">
              <a:buNone/>
            </a:pPr>
            <a:r>
              <a:rPr lang="fa-IR" sz="2000" dirty="0">
                <a:cs typeface="B Nazanin" panose="00000400000000000000" pitchFamily="2" charset="-78"/>
              </a:rPr>
              <a:t>رحمت و لطف خدا                از آسمون ها رسید</a:t>
            </a:r>
          </a:p>
          <a:p>
            <a:pPr marL="0" indent="0" algn="ctr" rtl="1">
              <a:buNone/>
            </a:pPr>
            <a:r>
              <a:rPr lang="fa-IR" sz="2000" dirty="0">
                <a:cs typeface="B Nazanin" panose="00000400000000000000" pitchFamily="2" charset="-78"/>
              </a:rPr>
              <a:t>فرشته ی قصه مون              از بس که مهربون بود</a:t>
            </a:r>
          </a:p>
          <a:p>
            <a:pPr marL="0" indent="0" algn="ctr" rtl="1">
              <a:buNone/>
            </a:pPr>
            <a:r>
              <a:rPr lang="fa-IR" sz="2000" dirty="0">
                <a:cs typeface="B Nazanin" panose="00000400000000000000" pitchFamily="2" charset="-78"/>
              </a:rPr>
              <a:t>هزار تا دوست خوب داشت          از جوونای ایرون</a:t>
            </a:r>
          </a:p>
          <a:p>
            <a:pPr marL="0" indent="0" algn="ctr" rtl="1">
              <a:buNone/>
            </a:pPr>
            <a:endParaRPr lang="en-US" sz="2000" dirty="0">
              <a:cs typeface="B Nazanin" panose="00000400000000000000" pitchFamily="2" charset="-78"/>
            </a:endParaRPr>
          </a:p>
        </p:txBody>
      </p:sp>
      <p:sp>
        <p:nvSpPr>
          <p:cNvPr id="4" name="Rectangle 3"/>
          <p:cNvSpPr/>
          <p:nvPr/>
        </p:nvSpPr>
        <p:spPr>
          <a:xfrm>
            <a:off x="5161844" y="1222199"/>
            <a:ext cx="1353256" cy="646331"/>
          </a:xfrm>
          <a:prstGeom prst="rect">
            <a:avLst/>
          </a:prstGeom>
        </p:spPr>
        <p:txBody>
          <a:bodyPr wrap="none">
            <a:spAutoFit/>
          </a:bodyPr>
          <a:lstStyle/>
          <a:p>
            <a:r>
              <a:rPr lang="fa-IR" dirty="0">
                <a:cs typeface="B Titr" panose="00000700000000000000" pitchFamily="2" charset="-78"/>
              </a:rPr>
              <a:t>شهید بی نشون</a:t>
            </a:r>
          </a:p>
          <a:p>
            <a:endParaRPr lang="fa-IR" dirty="0">
              <a:cs typeface="B Titr" panose="00000700000000000000" pitchFamily="2" charset="-78"/>
            </a:endParaRPr>
          </a:p>
        </p:txBody>
      </p:sp>
    </p:spTree>
    <p:extLst>
      <p:ext uri="{BB962C8B-B14F-4D97-AF65-F5344CB8AC3E}">
        <p14:creationId xmlns:p14="http://schemas.microsoft.com/office/powerpoint/2010/main" val="3104551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rtl="1">
              <a:buNone/>
            </a:pPr>
            <a:r>
              <a:rPr lang="fa-IR" sz="2400" dirty="0">
                <a:cs typeface="B Nazanin" panose="00000400000000000000" pitchFamily="2" charset="-78"/>
              </a:rPr>
              <a:t>مرگ بر شاه  مرگ بر شاه </a:t>
            </a:r>
          </a:p>
          <a:p>
            <a:pPr marL="0" indent="0" algn="ctr" rtl="1">
              <a:buNone/>
            </a:pPr>
            <a:r>
              <a:rPr lang="fa-IR" sz="2400" dirty="0">
                <a:cs typeface="B Nazanin" panose="00000400000000000000" pitchFamily="2" charset="-78"/>
              </a:rPr>
              <a:t>مرگ بر شاه!</a:t>
            </a:r>
          </a:p>
          <a:p>
            <a:pPr marL="0" indent="0" algn="ctr" rtl="1">
              <a:buNone/>
            </a:pPr>
            <a:r>
              <a:rPr lang="fa-IR" sz="2400" dirty="0">
                <a:cs typeface="B Nazanin" panose="00000400000000000000" pitchFamily="2" charset="-78"/>
              </a:rPr>
              <a:t>کدوم شاه؟</a:t>
            </a:r>
          </a:p>
          <a:p>
            <a:pPr marL="0" indent="0" algn="ctr" rtl="1">
              <a:buNone/>
            </a:pPr>
            <a:r>
              <a:rPr lang="fa-IR" sz="2400" dirty="0">
                <a:cs typeface="B Nazanin" panose="00000400000000000000" pitchFamily="2" charset="-78"/>
              </a:rPr>
              <a:t>همون شاه که بلا بود</a:t>
            </a:r>
          </a:p>
          <a:p>
            <a:pPr marL="0" indent="0" algn="ctr" rtl="1">
              <a:buNone/>
            </a:pPr>
            <a:r>
              <a:rPr lang="fa-IR" sz="2400" dirty="0">
                <a:cs typeface="B Nazanin" panose="00000400000000000000" pitchFamily="2" charset="-78"/>
              </a:rPr>
              <a:t>رفیق اون خلا بود</a:t>
            </a:r>
          </a:p>
          <a:p>
            <a:pPr marL="0" indent="0" algn="ctr" rtl="1">
              <a:buNone/>
            </a:pPr>
            <a:r>
              <a:rPr lang="fa-IR" sz="2400" dirty="0">
                <a:cs typeface="B Nazanin" panose="00000400000000000000" pitchFamily="2" charset="-78"/>
              </a:rPr>
              <a:t>ملعون تو دلا بود</a:t>
            </a:r>
          </a:p>
          <a:p>
            <a:pPr marL="0" indent="0" algn="ctr" rtl="1">
              <a:buNone/>
            </a:pPr>
            <a:r>
              <a:rPr lang="fa-IR" sz="2400" dirty="0">
                <a:cs typeface="B Nazanin" panose="00000400000000000000" pitchFamily="2" charset="-78"/>
              </a:rPr>
              <a:t>یه روزی اون بالا بود!</a:t>
            </a:r>
          </a:p>
          <a:p>
            <a:pPr marL="0" indent="0" algn="ctr" rtl="1">
              <a:buNone/>
            </a:pPr>
            <a:r>
              <a:rPr lang="fa-IR" sz="2400" dirty="0">
                <a:cs typeface="B Nazanin" panose="00000400000000000000" pitchFamily="2" charset="-78"/>
              </a:rPr>
              <a:t>اما چی شد؟</a:t>
            </a:r>
          </a:p>
          <a:p>
            <a:pPr marL="0" indent="0" algn="ctr" rtl="1">
              <a:buNone/>
            </a:pPr>
            <a:r>
              <a:rPr lang="fa-IR" sz="2400" dirty="0">
                <a:cs typeface="B Nazanin" panose="00000400000000000000" pitchFamily="2" charset="-78"/>
              </a:rPr>
              <a:t>وقتی که اومد رهبر</a:t>
            </a:r>
          </a:p>
          <a:p>
            <a:pPr marL="0" indent="0" algn="ctr" rtl="1">
              <a:buNone/>
            </a:pPr>
            <a:r>
              <a:rPr lang="fa-IR" sz="2400" dirty="0">
                <a:cs typeface="B Nazanin" panose="00000400000000000000" pitchFamily="2" charset="-78"/>
              </a:rPr>
              <a:t>یواشکی رفت دردر</a:t>
            </a:r>
          </a:p>
          <a:p>
            <a:pPr marL="0" indent="0" algn="ctr" rtl="1">
              <a:buNone/>
            </a:pPr>
            <a:r>
              <a:rPr lang="fa-IR" sz="2400" dirty="0">
                <a:cs typeface="B Nazanin" panose="00000400000000000000" pitchFamily="2" charset="-78"/>
              </a:rPr>
              <a:t>خدا که بود تاج سر</a:t>
            </a:r>
          </a:p>
          <a:p>
            <a:pPr marL="0" indent="0" algn="ctr" rtl="1">
              <a:buNone/>
            </a:pPr>
            <a:r>
              <a:rPr lang="fa-IR" sz="2400" dirty="0">
                <a:cs typeface="B Nazanin" panose="00000400000000000000" pitchFamily="2" charset="-78"/>
              </a:rPr>
              <a:t>کرده اونو در به در</a:t>
            </a:r>
          </a:p>
          <a:p>
            <a:pPr marL="0" indent="0" algn="ctr" rtl="1">
              <a:buNone/>
            </a:pPr>
            <a:endParaRPr lang="en-US" sz="2400" dirty="0">
              <a:cs typeface="B Nazanin" panose="00000400000000000000" pitchFamily="2" charset="-78"/>
            </a:endParaRPr>
          </a:p>
        </p:txBody>
      </p:sp>
      <p:sp>
        <p:nvSpPr>
          <p:cNvPr id="4" name="Rectangle 3"/>
          <p:cNvSpPr/>
          <p:nvPr/>
        </p:nvSpPr>
        <p:spPr>
          <a:xfrm>
            <a:off x="5157192" y="1280592"/>
            <a:ext cx="1284326" cy="400110"/>
          </a:xfrm>
          <a:prstGeom prst="rect">
            <a:avLst/>
          </a:prstGeom>
        </p:spPr>
        <p:txBody>
          <a:bodyPr wrap="none">
            <a:spAutoFit/>
          </a:bodyPr>
          <a:lstStyle/>
          <a:p>
            <a:r>
              <a:rPr lang="fa-IR" sz="2000" b="1" dirty="0">
                <a:cs typeface="B Titr" panose="00000700000000000000" pitchFamily="2" charset="-78"/>
              </a:rPr>
              <a:t>مرگ بر شاه </a:t>
            </a:r>
            <a:endParaRPr lang="en-US" sz="2000" b="1" dirty="0">
              <a:cs typeface="B Titr" panose="00000700000000000000" pitchFamily="2" charset="-78"/>
            </a:endParaRPr>
          </a:p>
        </p:txBody>
      </p:sp>
    </p:spTree>
    <p:extLst>
      <p:ext uri="{BB962C8B-B14F-4D97-AF65-F5344CB8AC3E}">
        <p14:creationId xmlns:p14="http://schemas.microsoft.com/office/powerpoint/2010/main" val="21412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2696" y="1849600"/>
            <a:ext cx="5445434" cy="7423880"/>
          </a:xfrm>
          <a:prstGeom prst="rect">
            <a:avLst/>
          </a:prstGeom>
        </p:spPr>
      </p:pic>
    </p:spTree>
    <p:extLst>
      <p:ext uri="{BB962C8B-B14F-4D97-AF65-F5344CB8AC3E}">
        <p14:creationId xmlns:p14="http://schemas.microsoft.com/office/powerpoint/2010/main" val="989919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2742377"/>
              </p:ext>
            </p:extLst>
          </p:nvPr>
        </p:nvGraphicFramePr>
        <p:xfrm>
          <a:off x="980728" y="2576736"/>
          <a:ext cx="4848225" cy="3587496"/>
        </p:xfrm>
        <a:graphic>
          <a:graphicData uri="http://schemas.openxmlformats.org/drawingml/2006/table">
            <a:tbl>
              <a:tblPr rtl="1" firstRow="1" firstCol="1" bandRow="1">
                <a:tableStyleId>{5C22544A-7EE6-4342-B048-85BDC9FD1C3A}</a:tableStyleId>
              </a:tblPr>
              <a:tblGrid>
                <a:gridCol w="2339975"/>
                <a:gridCol w="228600"/>
                <a:gridCol w="2279650"/>
              </a:tblGrid>
              <a:tr h="0">
                <a:tc>
                  <a:txBody>
                    <a:bodyPr/>
                    <a:lstStyle/>
                    <a:p>
                      <a:pPr algn="l" rtl="1">
                        <a:lnSpc>
                          <a:spcPct val="107000"/>
                        </a:lnSpc>
                        <a:spcAft>
                          <a:spcPts val="0"/>
                        </a:spcAft>
                      </a:pPr>
                      <a:r>
                        <a:rPr lang="ar-SA" sz="2000" b="0" dirty="0">
                          <a:solidFill>
                            <a:schemeClr val="tx1"/>
                          </a:solidFill>
                          <a:effectLst/>
                          <a:cs typeface="B Nazanin" panose="00000400000000000000" pitchFamily="2" charset="-78"/>
                        </a:rPr>
                        <a:t>آی دسته دسته دسته</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مرگ بر شاه ظالم</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آی خنده خنده خنده</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شاه فراری شده</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آی غنچه غنچه غنچه</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از سفر آمد امام</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آی باغچه باغچه باغچه</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پیروز شد انقلاب</a:t>
                      </a:r>
                      <a:endParaRPr lang="en-US" sz="18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oFill/>
                  </a:tcPr>
                </a:tc>
                <a:tc>
                  <a:txBody>
                    <a:bodyPr/>
                    <a:lstStyle/>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cs typeface="B Nazanin" panose="00000400000000000000" pitchFamily="2" charset="-78"/>
                      </a:endParaRPr>
                    </a:p>
                    <a:p>
                      <a:pPr algn="l"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oFill/>
                  </a:tcPr>
                </a:tc>
                <a:tc>
                  <a:txBody>
                    <a:bodyPr/>
                    <a:lstStyle/>
                    <a:p>
                      <a:pPr algn="r" rtl="1">
                        <a:lnSpc>
                          <a:spcPct val="107000"/>
                        </a:lnSpc>
                        <a:spcAft>
                          <a:spcPts val="0"/>
                        </a:spcAft>
                      </a:pPr>
                      <a:r>
                        <a:rPr lang="ar-SA" sz="2000" b="0" dirty="0">
                          <a:solidFill>
                            <a:schemeClr val="tx1"/>
                          </a:solidFill>
                          <a:effectLst/>
                          <a:cs typeface="B Nazanin" panose="00000400000000000000" pitchFamily="2" charset="-78"/>
                        </a:rPr>
                        <a:t>قفل قفس شکسته</a:t>
                      </a:r>
                      <a:endParaRPr lang="en-US" sz="1800" b="0" dirty="0">
                        <a:solidFill>
                          <a:schemeClr val="tx1"/>
                        </a:solidFill>
                        <a:effectLst/>
                        <a:cs typeface="B Nazanin" panose="00000400000000000000" pitchFamily="2" charset="-78"/>
                      </a:endParaRPr>
                    </a:p>
                    <a:p>
                      <a:pPr algn="r" rtl="1">
                        <a:lnSpc>
                          <a:spcPct val="107000"/>
                        </a:lnSpc>
                        <a:spcAft>
                          <a:spcPts val="0"/>
                        </a:spcAft>
                      </a:pPr>
                      <a:r>
                        <a:rPr lang="ar-SA" sz="2000" b="0" dirty="0">
                          <a:solidFill>
                            <a:schemeClr val="tx1"/>
                          </a:solidFill>
                          <a:effectLst/>
                          <a:cs typeface="B Nazanin" panose="00000400000000000000" pitchFamily="2" charset="-78"/>
                        </a:rPr>
                        <a:t>گفتیم دسته دسته</a:t>
                      </a:r>
                      <a:endParaRPr lang="en-US" sz="1800" b="0" dirty="0">
                        <a:solidFill>
                          <a:schemeClr val="tx1"/>
                        </a:solidFill>
                        <a:effectLst/>
                        <a:cs typeface="B Nazanin" panose="00000400000000000000" pitchFamily="2" charset="-78"/>
                      </a:endParaRPr>
                    </a:p>
                    <a:p>
                      <a:pPr algn="r" rtl="1">
                        <a:lnSpc>
                          <a:spcPct val="107000"/>
                        </a:lnSpc>
                        <a:spcAft>
                          <a:spcPts val="0"/>
                        </a:spcAft>
                      </a:pPr>
                      <a:r>
                        <a:rPr lang="ar-SA" sz="2000" b="0" dirty="0">
                          <a:solidFill>
                            <a:schemeClr val="tx1"/>
                          </a:solidFill>
                          <a:effectLst/>
                          <a:cs typeface="B Nazanin" panose="00000400000000000000" pitchFamily="2" charset="-78"/>
                        </a:rPr>
                        <a:t>توی هوا پرنده</a:t>
                      </a:r>
                      <a:endParaRPr lang="en-US" sz="1800" b="0" dirty="0">
                        <a:solidFill>
                          <a:schemeClr val="tx1"/>
                        </a:solidFill>
                        <a:effectLst/>
                        <a:cs typeface="B Nazanin" panose="00000400000000000000" pitchFamily="2" charset="-78"/>
                      </a:endParaRPr>
                    </a:p>
                    <a:p>
                      <a:pPr algn="r" rtl="1">
                        <a:lnSpc>
                          <a:spcPct val="107000"/>
                        </a:lnSpc>
                        <a:spcAft>
                          <a:spcPts val="0"/>
                        </a:spcAft>
                      </a:pPr>
                      <a:r>
                        <a:rPr lang="ar-SA" sz="2000" b="0" dirty="0">
                          <a:solidFill>
                            <a:schemeClr val="tx1"/>
                          </a:solidFill>
                          <a:effectLst/>
                          <a:cs typeface="B Nazanin" panose="00000400000000000000" pitchFamily="2" charset="-78"/>
                        </a:rPr>
                        <a:t>آمده وقت خنده</a:t>
                      </a:r>
                      <a:endParaRPr lang="en-US" sz="1800" b="0" dirty="0">
                        <a:solidFill>
                          <a:schemeClr val="tx1"/>
                        </a:solidFill>
                        <a:effectLst/>
                        <a:cs typeface="B Nazanin" panose="00000400000000000000" pitchFamily="2" charset="-78"/>
                      </a:endParaRPr>
                    </a:p>
                    <a:p>
                      <a:pPr algn="r" rtl="1">
                        <a:lnSpc>
                          <a:spcPct val="107000"/>
                        </a:lnSpc>
                        <a:spcAft>
                          <a:spcPts val="0"/>
                        </a:spcAft>
                      </a:pPr>
                      <a:r>
                        <a:rPr lang="ar-SA" sz="2000" b="0" dirty="0">
                          <a:solidFill>
                            <a:schemeClr val="tx1"/>
                          </a:solidFill>
                          <a:effectLst/>
                          <a:cs typeface="B Nazanin" panose="00000400000000000000" pitchFamily="2" charset="-78"/>
                        </a:rPr>
                        <a:t>سینی و نقل و غنچه</a:t>
                      </a:r>
                      <a:endParaRPr lang="en-US" sz="1800" b="0" dirty="0">
                        <a:solidFill>
                          <a:schemeClr val="tx1"/>
                        </a:solidFill>
                        <a:effectLst/>
                        <a:cs typeface="B Nazanin" panose="00000400000000000000" pitchFamily="2" charset="-78"/>
                      </a:endParaRPr>
                    </a:p>
                    <a:p>
                      <a:pPr algn="r" rtl="1">
                        <a:lnSpc>
                          <a:spcPct val="107000"/>
                        </a:lnSpc>
                        <a:spcAft>
                          <a:spcPts val="0"/>
                        </a:spcAft>
                      </a:pPr>
                      <a:r>
                        <a:rPr lang="ar-SA" sz="2000" b="0" dirty="0">
                          <a:solidFill>
                            <a:schemeClr val="tx1"/>
                          </a:solidFill>
                          <a:effectLst/>
                          <a:cs typeface="B Nazanin" panose="00000400000000000000" pitchFamily="2" charset="-78"/>
                        </a:rPr>
                        <a:t>وا شد دهان غنچه</a:t>
                      </a:r>
                      <a:endParaRPr lang="en-US" sz="1800" b="0" dirty="0">
                        <a:solidFill>
                          <a:schemeClr val="tx1"/>
                        </a:solidFill>
                        <a:effectLst/>
                        <a:cs typeface="B Nazanin" panose="00000400000000000000" pitchFamily="2" charset="-78"/>
                      </a:endParaRPr>
                    </a:p>
                    <a:p>
                      <a:pPr algn="r" rtl="1">
                        <a:lnSpc>
                          <a:spcPct val="107000"/>
                        </a:lnSpc>
                        <a:spcAft>
                          <a:spcPts val="0"/>
                        </a:spcAft>
                      </a:pPr>
                      <a:r>
                        <a:rPr lang="ar-SA" sz="2000" b="0" dirty="0">
                          <a:solidFill>
                            <a:schemeClr val="tx1"/>
                          </a:solidFill>
                          <a:effectLst/>
                          <a:cs typeface="B Nazanin" panose="00000400000000000000" pitchFamily="2" charset="-78"/>
                        </a:rPr>
                        <a:t>خورشید روی طاقچه</a:t>
                      </a:r>
                      <a:endParaRPr lang="en-US" sz="1800" b="0" dirty="0">
                        <a:solidFill>
                          <a:schemeClr val="tx1"/>
                        </a:solidFill>
                        <a:effectLst/>
                        <a:cs typeface="B Nazanin" panose="00000400000000000000" pitchFamily="2" charset="-78"/>
                      </a:endParaRPr>
                    </a:p>
                    <a:p>
                      <a:pPr algn="r" rtl="1">
                        <a:lnSpc>
                          <a:spcPct val="107000"/>
                        </a:lnSpc>
                        <a:spcAft>
                          <a:spcPts val="0"/>
                        </a:spcAft>
                      </a:pPr>
                      <a:r>
                        <a:rPr lang="ar-SA" sz="2000" b="0" dirty="0">
                          <a:solidFill>
                            <a:schemeClr val="tx1"/>
                          </a:solidFill>
                          <a:effectLst/>
                          <a:cs typeface="B Nazanin" panose="00000400000000000000" pitchFamily="2" charset="-78"/>
                        </a:rPr>
                        <a:t>گل داد باغ و باغچه</a:t>
                      </a:r>
                      <a:endParaRPr lang="en-US" sz="1800" b="0" dirty="0">
                        <a:solidFill>
                          <a:schemeClr val="tx1"/>
                        </a:solidFill>
                        <a:effectLst/>
                        <a:cs typeface="B Nazanin" panose="00000400000000000000" pitchFamily="2" charset="-78"/>
                      </a:endParaRPr>
                    </a:p>
                    <a:p>
                      <a:pPr algn="r" rtl="1">
                        <a:lnSpc>
                          <a:spcPct val="107000"/>
                        </a:lnSpc>
                        <a:spcAft>
                          <a:spcPts val="0"/>
                        </a:spcAft>
                      </a:pPr>
                      <a:r>
                        <a:rPr lang="ar-SA" sz="2000" b="0" dirty="0">
                          <a:solidFill>
                            <a:schemeClr val="tx1"/>
                          </a:solidFill>
                          <a:effectLst/>
                          <a:cs typeface="B Nazanin" panose="00000400000000000000" pitchFamily="2" charset="-78"/>
                        </a:rPr>
                        <a:t> </a:t>
                      </a:r>
                      <a:endParaRPr lang="en-US" sz="18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oFill/>
                  </a:tcPr>
                </a:tc>
              </a:tr>
            </a:tbl>
          </a:graphicData>
        </a:graphic>
      </p:graphicFrame>
    </p:spTree>
    <p:extLst>
      <p:ext uri="{BB962C8B-B14F-4D97-AF65-F5344CB8AC3E}">
        <p14:creationId xmlns:p14="http://schemas.microsoft.com/office/powerpoint/2010/main" val="1075467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2900" y="2065208"/>
            <a:ext cx="6172200" cy="6992248"/>
          </a:xfrm>
        </p:spPr>
        <p:txBody>
          <a:bodyPr>
            <a:noAutofit/>
          </a:bodyPr>
          <a:lstStyle/>
          <a:p>
            <a:pPr marL="0" indent="0" algn="ctr" rtl="1">
              <a:spcBef>
                <a:spcPts val="0"/>
              </a:spcBef>
              <a:buNone/>
            </a:pPr>
            <a:r>
              <a:rPr lang="fa-IR" sz="2000" b="1"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۲۲</a:t>
            </a: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 بهمن ، </a:t>
            </a:r>
            <a:r>
              <a:rPr lang="fa-IR"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۲۲</a:t>
            </a: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 بهمن</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داره می رسه از راه</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روز شکست دشمن</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یادش بخیر بچه ها</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یک وقتی توی ایران</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ظلم و بدی به پا بود</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شاهنشاه طاغوتی</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دشمن خلق ما بود</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ملت خوب ایران</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بچه و پیر و جوان</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به روی غم خندیدند</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با دشمنا جنگیدند</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رهبر ما خمینی</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که روح اون شاد باشه</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بنا کرد این انقلاب</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که ایران آزاد باشه</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خامنه ای این رهبر خوب ما</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بمونه و بگیره ، انتقام از دشمنا</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مرگ بر آمریکا</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این دشمن خلق ما</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مرگ بر انگلیس</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2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اون بدتر از </a:t>
            </a:r>
            <a:r>
              <a:rPr lang="ar-SA" sz="2000" dirty="0" smtClean="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امریکا</a:t>
            </a:r>
            <a:endParaRPr lang="en-US" sz="2000" dirty="0" smtClean="0">
              <a:solidFill>
                <a:srgbClr val="333333"/>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r>
              <a:rPr lang="ar-SA" sz="1000" dirty="0">
                <a:solidFill>
                  <a:srgbClr val="333333"/>
                </a:solidFill>
                <a:latin typeface="Times New Roman" panose="02020603050405020304" pitchFamily="18" charset="0"/>
                <a:ea typeface="Times New Roman" panose="02020603050405020304" pitchFamily="18" charset="0"/>
                <a:cs typeface="B Nazanin" panose="00000400000000000000" pitchFamily="2" charset="-78"/>
              </a:rPr>
              <a:t>شعر از استاد عاشورخانی</a:t>
            </a:r>
            <a:endParaRPr lang="en-US" sz="16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ctr" rtl="1">
              <a:spcBef>
                <a:spcPts val="0"/>
              </a:spcBef>
              <a:buNone/>
            </a:pPr>
            <a:endParaRPr lang="en-US" sz="2000" dirty="0">
              <a:cs typeface="B Nazanin" panose="00000400000000000000" pitchFamily="2" charset="-78"/>
            </a:endParaRPr>
          </a:p>
        </p:txBody>
      </p:sp>
    </p:spTree>
    <p:extLst>
      <p:ext uri="{BB962C8B-B14F-4D97-AF65-F5344CB8AC3E}">
        <p14:creationId xmlns:p14="http://schemas.microsoft.com/office/powerpoint/2010/main" val="3360498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rtl="1">
              <a:buNone/>
            </a:pPr>
            <a:endParaRPr lang="fa-IR" sz="2000" dirty="0">
              <a:cs typeface="B Nazanin" panose="00000400000000000000" pitchFamily="2" charset="-78"/>
            </a:endParaRPr>
          </a:p>
          <a:p>
            <a:pPr marL="0" indent="0" algn="ctr" rtl="1">
              <a:buNone/>
            </a:pPr>
            <a:r>
              <a:rPr lang="fa-IR" sz="2000" dirty="0">
                <a:cs typeface="B Nazanin" panose="00000400000000000000" pitchFamily="2" charset="-78"/>
              </a:rPr>
              <a:t>      آی بچه ها بازی کنید            آی بچه ها شادی کنید</a:t>
            </a:r>
          </a:p>
          <a:p>
            <a:pPr marL="0" indent="0" algn="ctr" rtl="1">
              <a:buNone/>
            </a:pPr>
            <a:r>
              <a:rPr lang="fa-IR" sz="2000" dirty="0">
                <a:cs typeface="B Nazanin" panose="00000400000000000000" pitchFamily="2" charset="-78"/>
              </a:rPr>
              <a:t>بیست و دومه بهمنه            جشن تمام میهنه</a:t>
            </a:r>
          </a:p>
          <a:p>
            <a:pPr marL="0" indent="0" algn="ctr" rtl="1">
              <a:buNone/>
            </a:pPr>
            <a:r>
              <a:rPr lang="fa-IR" sz="2000" dirty="0">
                <a:cs typeface="B Nazanin" panose="00000400000000000000" pitchFamily="2" charset="-78"/>
              </a:rPr>
              <a:t> جشن بزرگ انقلاب             مرگ و عزای دشمنه</a:t>
            </a:r>
          </a:p>
          <a:p>
            <a:pPr marL="0" indent="0" algn="ctr" rtl="1">
              <a:buNone/>
            </a:pPr>
            <a:r>
              <a:rPr lang="fa-IR" sz="2000" dirty="0">
                <a:cs typeface="B Nazanin" panose="00000400000000000000" pitchFamily="2" charset="-78"/>
              </a:rPr>
              <a:t>بیست و دوم بهمن شده      آزادی ملت شده</a:t>
            </a:r>
          </a:p>
          <a:p>
            <a:pPr marL="0" indent="0" algn="ctr" rtl="1">
              <a:buNone/>
            </a:pPr>
            <a:r>
              <a:rPr lang="fa-IR" sz="2000" dirty="0">
                <a:cs typeface="B Nazanin" panose="00000400000000000000" pitchFamily="2" charset="-78"/>
              </a:rPr>
              <a:t>روز شکوه و شادیه              سرود ما آزادیه</a:t>
            </a:r>
          </a:p>
          <a:p>
            <a:pPr marL="0" indent="0" algn="ctr" rtl="1">
              <a:buNone/>
            </a:pPr>
            <a:r>
              <a:rPr lang="fa-IR" sz="2000" dirty="0">
                <a:cs typeface="B Nazanin" panose="00000400000000000000" pitchFamily="2" charset="-78"/>
              </a:rPr>
              <a:t>        میهن سراسر لاله شد        زنجیر ظلم صد پاره شد</a:t>
            </a:r>
          </a:p>
          <a:p>
            <a:pPr marL="0" indent="0" algn="ctr" rtl="1">
              <a:buNone/>
            </a:pPr>
            <a:r>
              <a:rPr lang="fa-IR" sz="2000" dirty="0">
                <a:cs typeface="B Nazanin" panose="00000400000000000000" pitchFamily="2" charset="-78"/>
              </a:rPr>
              <a:t>         گوییم دوباره یک صدا          مرگ بر تو باد ای </a:t>
            </a:r>
            <a:r>
              <a:rPr lang="fa-IR" sz="2000" dirty="0" smtClean="0">
                <a:cs typeface="B Nazanin" panose="00000400000000000000" pitchFamily="2" charset="-78"/>
              </a:rPr>
              <a:t>آمریکا</a:t>
            </a:r>
            <a:endParaRPr lang="en-US" sz="2000" dirty="0" smtClean="0">
              <a:cs typeface="B Nazanin" panose="00000400000000000000" pitchFamily="2" charset="-78"/>
            </a:endParaRPr>
          </a:p>
          <a:p>
            <a:pPr marL="0" indent="0" algn="ctr" rtl="1">
              <a:buNone/>
            </a:pPr>
            <a:endParaRPr lang="en-US" sz="2000" dirty="0">
              <a:cs typeface="B Nazanin" panose="00000400000000000000" pitchFamily="2" charset="-78"/>
            </a:endParaRPr>
          </a:p>
          <a:p>
            <a:pPr marL="0" indent="0" algn="ctr" rtl="1">
              <a:buNone/>
            </a:pPr>
            <a:endParaRPr lang="fa-IR" sz="2000" dirty="0">
              <a:cs typeface="B Nazanin" panose="00000400000000000000" pitchFamily="2" charset="-78"/>
            </a:endParaRPr>
          </a:p>
          <a:p>
            <a:pPr marL="0" indent="0" algn="ctr" rtl="1">
              <a:buNone/>
            </a:pPr>
            <a:r>
              <a:rPr lang="fa-IR" sz="2000" dirty="0">
                <a:cs typeface="B Nazanin" panose="00000400000000000000" pitchFamily="2" charset="-78"/>
              </a:rPr>
              <a:t>منبع:کتاب مجموعه واحد های کار مکتب القرآن کریم</a:t>
            </a:r>
          </a:p>
          <a:p>
            <a:pPr marL="0" indent="0" algn="ctr" rtl="1">
              <a:buNone/>
            </a:pPr>
            <a:endParaRPr lang="en-US" sz="2000" dirty="0">
              <a:cs typeface="B Nazanin" panose="00000400000000000000" pitchFamily="2" charset="-78"/>
            </a:endParaRPr>
          </a:p>
        </p:txBody>
      </p:sp>
      <p:sp>
        <p:nvSpPr>
          <p:cNvPr id="4" name="Rectangle 3"/>
          <p:cNvSpPr/>
          <p:nvPr/>
        </p:nvSpPr>
        <p:spPr>
          <a:xfrm>
            <a:off x="5589240" y="1250636"/>
            <a:ext cx="886781" cy="369332"/>
          </a:xfrm>
          <a:prstGeom prst="rect">
            <a:avLst/>
          </a:prstGeom>
        </p:spPr>
        <p:txBody>
          <a:bodyPr wrap="none">
            <a:spAutoFit/>
          </a:bodyPr>
          <a:lstStyle/>
          <a:p>
            <a:pPr algn="r" rtl="1"/>
            <a:r>
              <a:rPr lang="fa-IR" dirty="0" smtClean="0">
                <a:cs typeface="B Titr" panose="00000700000000000000" pitchFamily="2" charset="-78"/>
              </a:rPr>
              <a:t>22</a:t>
            </a:r>
            <a:r>
              <a:rPr lang="en-US" dirty="0" smtClean="0">
                <a:cs typeface="B Titr" panose="00000700000000000000" pitchFamily="2" charset="-78"/>
              </a:rPr>
              <a:t> </a:t>
            </a:r>
            <a:r>
              <a:rPr lang="fa-IR" dirty="0" smtClean="0">
                <a:cs typeface="B Titr" panose="00000700000000000000" pitchFamily="2" charset="-78"/>
              </a:rPr>
              <a:t>بهمن</a:t>
            </a:r>
            <a:endParaRPr lang="en-US" dirty="0">
              <a:cs typeface="B Titr" panose="00000700000000000000" pitchFamily="2" charset="-78"/>
            </a:endParaRPr>
          </a:p>
        </p:txBody>
      </p:sp>
    </p:spTree>
    <p:extLst>
      <p:ext uri="{BB962C8B-B14F-4D97-AF65-F5344CB8AC3E}">
        <p14:creationId xmlns:p14="http://schemas.microsoft.com/office/powerpoint/2010/main" val="3485037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rtl="1">
              <a:lnSpc>
                <a:spcPct val="107000"/>
              </a:lnSpc>
              <a:spcBef>
                <a:spcPts val="600"/>
              </a:spcBef>
              <a:spcAft>
                <a:spcPts val="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۲۲</a:t>
            </a:r>
            <a:r>
              <a:rPr lang="ar-SA"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بهمن </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ct val="107000"/>
              </a:lnSpc>
              <a:spcBef>
                <a:spcPts val="600"/>
              </a:spcBef>
              <a:spcAft>
                <a:spcPts val="0"/>
              </a:spcAft>
              <a:buNone/>
            </a:pPr>
            <a:r>
              <a:rPr lang="ar-SA"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a:t>
            </a: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یه روز تو ماه بهمن</a:t>
            </a:r>
            <a:b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b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 خنده نشست رو لبها</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چونکه اومد به میهن</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امام و رهبر ما </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میون کوچه هامون</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گلدون گل گذاشتیم</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پَر می زدیم زشادی </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درد و غمی نداشتیم</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بیا با هم بخونیم؛</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بازم مثل همیشه </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شعار اون شهیدان؛</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که رو دیوار نوشته </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تا خون در رگ ماست؛</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خمینی رهبر ماست</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تا خون در رگ ماست؛</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lnSpc>
                <a:spcPts val="1200"/>
              </a:lnSpc>
              <a:spcBef>
                <a:spcPts val="600"/>
              </a:spcBef>
              <a:spcAft>
                <a:spcPts val="800"/>
              </a:spcAft>
              <a:buNone/>
            </a:pPr>
            <a:r>
              <a:rPr lang="fa-IR" sz="1600" dirty="0">
                <a:solidFill>
                  <a:srgbClr val="333333"/>
                </a:solidFill>
                <a:latin typeface="Calibri" panose="020F0502020204030204" pitchFamily="34" charset="0"/>
                <a:ea typeface="Times New Roman" panose="02020603050405020304" pitchFamily="18" charset="0"/>
                <a:cs typeface="B Nazanin" panose="00000400000000000000" pitchFamily="2" charset="-78"/>
              </a:rPr>
              <a:t>ایران میهن ماست</a:t>
            </a:r>
            <a:endParaRPr lang="en-US" sz="1600" dirty="0">
              <a:latin typeface="Calibri" panose="020F0502020204030204" pitchFamily="34" charset="0"/>
              <a:ea typeface="Calibri" panose="020F0502020204030204" pitchFamily="34" charset="0"/>
              <a:cs typeface="B Nazanin" panose="00000400000000000000" pitchFamily="2" charset="-78"/>
            </a:endParaRPr>
          </a:p>
          <a:p>
            <a:pPr marL="0" indent="0" algn="ctr" rtl="1">
              <a:spcBef>
                <a:spcPts val="600"/>
              </a:spcBef>
              <a:buNone/>
            </a:pPr>
            <a:endParaRPr lang="en-US" sz="1600" dirty="0">
              <a:cs typeface="B Nazanin" panose="00000400000000000000" pitchFamily="2" charset="-78"/>
            </a:endParaRPr>
          </a:p>
        </p:txBody>
      </p:sp>
    </p:spTree>
    <p:extLst>
      <p:ext uri="{BB962C8B-B14F-4D97-AF65-F5344CB8AC3E}">
        <p14:creationId xmlns:p14="http://schemas.microsoft.com/office/powerpoint/2010/main" val="257991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96752" y="3104019"/>
            <a:ext cx="4091175" cy="3888432"/>
            <a:chOff x="1066017" y="6105128"/>
            <a:chExt cx="2867039" cy="2376264"/>
          </a:xfrm>
        </p:grpSpPr>
        <p:pic>
          <p:nvPicPr>
            <p:cNvPr id="7" name="Picture 3"/>
            <p:cNvPicPr>
              <a:picLocks noChangeAspect="1" noChangeArrowheads="1"/>
            </p:cNvPicPr>
            <p:nvPr/>
          </p:nvPicPr>
          <p:blipFill rotWithShape="1">
            <a:blip r:embed="rId2" cstate="print"/>
            <a:srcRect r="66179" b="64499"/>
            <a:stretch/>
          </p:blipFill>
          <p:spPr bwMode="auto">
            <a:xfrm>
              <a:off x="1066017" y="6105128"/>
              <a:ext cx="2150577" cy="2376264"/>
            </a:xfrm>
            <a:prstGeom prst="rect">
              <a:avLst/>
            </a:prstGeom>
            <a:noFill/>
            <a:ln w="9525">
              <a:noFill/>
              <a:miter lim="800000"/>
              <a:headEnd/>
              <a:tailEnd/>
            </a:ln>
            <a:effectLst/>
          </p:spPr>
        </p:pic>
        <p:pic>
          <p:nvPicPr>
            <p:cNvPr id="8" name="Picture 5"/>
            <p:cNvPicPr>
              <a:picLocks noChangeAspect="1" noChangeArrowheads="1"/>
            </p:cNvPicPr>
            <p:nvPr/>
          </p:nvPicPr>
          <p:blipFill rotWithShape="1">
            <a:blip r:embed="rId3" cstate="print"/>
            <a:srcRect l="48240" t="54901" r="25144" b="3922"/>
            <a:stretch/>
          </p:blipFill>
          <p:spPr bwMode="auto">
            <a:xfrm>
              <a:off x="2780928" y="6393160"/>
              <a:ext cx="1152128" cy="1512168"/>
            </a:xfrm>
            <a:prstGeom prst="rect">
              <a:avLst/>
            </a:prstGeom>
            <a:noFill/>
            <a:ln w="9525">
              <a:noFill/>
              <a:miter lim="800000"/>
              <a:headEnd/>
              <a:tailEnd/>
            </a:ln>
            <a:effectLst/>
          </p:spPr>
        </p:pic>
      </p:grpSp>
      <p:sp>
        <p:nvSpPr>
          <p:cNvPr id="2" name="Title 1"/>
          <p:cNvSpPr>
            <a:spLocks noGrp="1"/>
          </p:cNvSpPr>
          <p:nvPr>
            <p:ph type="title"/>
          </p:nvPr>
        </p:nvSpPr>
        <p:spPr/>
        <p:txBody>
          <a:bodyPr/>
          <a:lstStyle/>
          <a:p>
            <a:endParaRPr lang="en-US"/>
          </a:p>
        </p:txBody>
      </p:sp>
      <p:sp>
        <p:nvSpPr>
          <p:cNvPr id="5" name="TextBox 4"/>
          <p:cNvSpPr txBox="1"/>
          <p:nvPr/>
        </p:nvSpPr>
        <p:spPr>
          <a:xfrm>
            <a:off x="3555798" y="4755847"/>
            <a:ext cx="1728192" cy="584775"/>
          </a:xfrm>
          <a:prstGeom prst="rect">
            <a:avLst/>
          </a:prstGeom>
          <a:noFill/>
        </p:spPr>
        <p:txBody>
          <a:bodyPr wrap="square" rtlCol="0">
            <a:spAutoFit/>
          </a:bodyPr>
          <a:lstStyle/>
          <a:p>
            <a:pPr algn="ctr"/>
            <a:r>
              <a:rPr lang="fa-IR" sz="3200" smtClean="0">
                <a:cs typeface="B Titr" panose="00000700000000000000" pitchFamily="2" charset="-78"/>
              </a:rPr>
              <a:t>عکس</a:t>
            </a:r>
            <a:endParaRPr lang="en-US" sz="3200" dirty="0">
              <a:cs typeface="B Titr" panose="00000700000000000000" pitchFamily="2" charset="-78"/>
            </a:endParaRPr>
          </a:p>
        </p:txBody>
      </p:sp>
    </p:spTree>
    <p:extLst>
      <p:ext uri="{BB962C8B-B14F-4D97-AF65-F5344CB8AC3E}">
        <p14:creationId xmlns:p14="http://schemas.microsoft.com/office/powerpoint/2010/main" val="1404491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58924" y="1821075"/>
            <a:ext cx="5678388" cy="7596421"/>
          </a:xfrm>
          <a:prstGeom prst="rect">
            <a:avLst/>
          </a:prstGeom>
        </p:spPr>
      </p:pic>
    </p:spTree>
    <p:extLst>
      <p:ext uri="{BB962C8B-B14F-4D97-AF65-F5344CB8AC3E}">
        <p14:creationId xmlns:p14="http://schemas.microsoft.com/office/powerpoint/2010/main" val="3742688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2900" y="3080792"/>
            <a:ext cx="6172200" cy="4937760"/>
          </a:xfrm>
          <a:prstGeom prst="rect">
            <a:avLst/>
          </a:prstGeom>
        </p:spPr>
      </p:pic>
    </p:spTree>
    <p:extLst>
      <p:ext uri="{BB962C8B-B14F-4D97-AF65-F5344CB8AC3E}">
        <p14:creationId xmlns:p14="http://schemas.microsoft.com/office/powerpoint/2010/main" val="3355835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7783" y="3224808"/>
            <a:ext cx="6377852" cy="4464496"/>
          </a:xfrm>
          <a:prstGeom prst="rect">
            <a:avLst/>
          </a:prstGeom>
        </p:spPr>
      </p:pic>
    </p:spTree>
    <p:extLst>
      <p:ext uri="{BB962C8B-B14F-4D97-AF65-F5344CB8AC3E}">
        <p14:creationId xmlns:p14="http://schemas.microsoft.com/office/powerpoint/2010/main" val="1554649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136" y="3080792"/>
            <a:ext cx="6203467" cy="5543523"/>
          </a:xfrm>
        </p:spPr>
      </p:pic>
    </p:spTree>
    <p:extLst>
      <p:ext uri="{BB962C8B-B14F-4D97-AF65-F5344CB8AC3E}">
        <p14:creationId xmlns:p14="http://schemas.microsoft.com/office/powerpoint/2010/main" val="2103227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2899" y="2792760"/>
            <a:ext cx="6199449" cy="5880620"/>
          </a:xfrm>
          <a:prstGeom prst="rect">
            <a:avLst/>
          </a:prstGeom>
        </p:spPr>
      </p:pic>
    </p:spTree>
    <p:extLst>
      <p:ext uri="{BB962C8B-B14F-4D97-AF65-F5344CB8AC3E}">
        <p14:creationId xmlns:p14="http://schemas.microsoft.com/office/powerpoint/2010/main" val="1991393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08720" y="1856656"/>
            <a:ext cx="5030316" cy="3494295"/>
          </a:xfrm>
          <a:prstGeom prst="rect">
            <a:avLst/>
          </a:prstGeom>
        </p:spPr>
      </p:pic>
      <p:pic>
        <p:nvPicPr>
          <p:cNvPr id="11266" name="Picture 2" descr="http://www.astroupload.com/uploads/136007632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215" y="5844479"/>
            <a:ext cx="4505325"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949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24744" y="1856656"/>
            <a:ext cx="4324417" cy="7534096"/>
          </a:xfrm>
          <a:prstGeom prst="rect">
            <a:avLst/>
          </a:prstGeom>
        </p:spPr>
      </p:pic>
    </p:spTree>
    <p:extLst>
      <p:ext uri="{BB962C8B-B14F-4D97-AF65-F5344CB8AC3E}">
        <p14:creationId xmlns:p14="http://schemas.microsoft.com/office/powerpoint/2010/main" val="133246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489" y="3080792"/>
            <a:ext cx="6107611" cy="4324189"/>
          </a:xfrm>
        </p:spPr>
      </p:pic>
    </p:spTree>
    <p:extLst>
      <p:ext uri="{BB962C8B-B14F-4D97-AF65-F5344CB8AC3E}">
        <p14:creationId xmlns:p14="http://schemas.microsoft.com/office/powerpoint/2010/main" val="313818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058" y="2279692"/>
            <a:ext cx="6005041" cy="5586085"/>
          </a:xfrm>
        </p:spPr>
      </p:pic>
    </p:spTree>
    <p:extLst>
      <p:ext uri="{BB962C8B-B14F-4D97-AF65-F5344CB8AC3E}">
        <p14:creationId xmlns:p14="http://schemas.microsoft.com/office/powerpoint/2010/main" val="2292710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076" y="2648744"/>
            <a:ext cx="5810384" cy="5697378"/>
          </a:xfrm>
        </p:spPr>
      </p:pic>
    </p:spTree>
    <p:extLst>
      <p:ext uri="{BB962C8B-B14F-4D97-AF65-F5344CB8AC3E}">
        <p14:creationId xmlns:p14="http://schemas.microsoft.com/office/powerpoint/2010/main" val="3826491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4681</TotalTime>
  <Words>1428</Words>
  <Application>Microsoft Office PowerPoint</Application>
  <PresentationFormat>A4 Paper (210x297 mm)</PresentationFormat>
  <Paragraphs>327</Paragraphs>
  <Slides>60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_PDMS_Saleem_QuranFont</vt:lpstr>
      <vt:lpstr>Arial</vt:lpstr>
      <vt:lpstr>B Nazanin</vt:lpstr>
      <vt:lpstr>B Titr</vt:lpstr>
      <vt:lpstr>Calibri</vt:lpstr>
      <vt:lpstr>Tahoma</vt:lpstr>
      <vt:lpstr>Tahoma</vt:lpstr>
      <vt:lpstr>Times New Roman</vt:lpstr>
      <vt:lpstr>Office Theme</vt:lpstr>
      <vt:lpstr>دهه فجر</vt:lpstr>
      <vt:lpstr>PowerPoint Presentation</vt:lpstr>
      <vt:lpstr>نقاشی گل لاله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اوریگامی گل لاله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new</dc:creator>
  <cp:lastModifiedBy>mp</cp:lastModifiedBy>
  <cp:revision>117</cp:revision>
  <dcterms:created xsi:type="dcterms:W3CDTF">2005-05-23T05:53:01Z</dcterms:created>
  <dcterms:modified xsi:type="dcterms:W3CDTF">2016-01-15T19:06:36Z</dcterms:modified>
</cp:coreProperties>
</file>