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5" r:id="rId1"/>
    <p:sldMasterId id="2147483837" r:id="rId2"/>
  </p:sldMasterIdLst>
  <p:notesMasterIdLst>
    <p:notesMasterId r:id="rId24"/>
  </p:notesMasterIdLst>
  <p:sldIdLst>
    <p:sldId id="274" r:id="rId3"/>
    <p:sldId id="256" r:id="rId4"/>
    <p:sldId id="258" r:id="rId5"/>
    <p:sldId id="259" r:id="rId6"/>
    <p:sldId id="260" r:id="rId7"/>
    <p:sldId id="261" r:id="rId8"/>
    <p:sldId id="262" r:id="rId9"/>
    <p:sldId id="263" r:id="rId10"/>
    <p:sldId id="265" r:id="rId11"/>
    <p:sldId id="267" r:id="rId12"/>
    <p:sldId id="266" r:id="rId13"/>
    <p:sldId id="264" r:id="rId14"/>
    <p:sldId id="278" r:id="rId15"/>
    <p:sldId id="279" r:id="rId16"/>
    <p:sldId id="276" r:id="rId17"/>
    <p:sldId id="277" r:id="rId18"/>
    <p:sldId id="270" r:id="rId19"/>
    <p:sldId id="280" r:id="rId20"/>
    <p:sldId id="271" r:id="rId21"/>
    <p:sldId id="272" r:id="rId22"/>
    <p:sldId id="273" r:id="rId23"/>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snapToGrid="0">
      <p:cViewPr varScale="1">
        <p:scale>
          <a:sx n="66" d="100"/>
          <a:sy n="66" d="100"/>
        </p:scale>
        <p:origin x="-864"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95762D34-B40E-45BA-9F81-E2443C878BA1}" type="datetimeFigureOut">
              <a:rPr lang="fa-IR" smtClean="0"/>
              <a:pPr/>
              <a:t>1437/05/15</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DF662511-BFFC-4FF8-9A13-39C358D0DF35}" type="slidenum">
              <a:rPr lang="fa-IR" smtClean="0"/>
              <a:pPr/>
              <a:t>‹#›</a:t>
            </a:fld>
            <a:endParaRPr lang="fa-IR"/>
          </a:p>
        </p:txBody>
      </p:sp>
    </p:spTree>
    <p:extLst>
      <p:ext uri="{BB962C8B-B14F-4D97-AF65-F5344CB8AC3E}">
        <p14:creationId xmlns="" xmlns:p14="http://schemas.microsoft.com/office/powerpoint/2010/main" val="115145380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DF662511-BFFC-4FF8-9A13-39C358D0DF35}" type="slidenum">
              <a:rPr lang="fa-IR" smtClean="0"/>
              <a:pPr/>
              <a:t>8</a:t>
            </a:fld>
            <a:endParaRPr lang="fa-IR"/>
          </a:p>
        </p:txBody>
      </p:sp>
    </p:spTree>
    <p:extLst>
      <p:ext uri="{BB962C8B-B14F-4D97-AF65-F5344CB8AC3E}">
        <p14:creationId xmlns="" xmlns:p14="http://schemas.microsoft.com/office/powerpoint/2010/main" val="3645473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fa-IR" dirty="0" smtClean="0">
              <a:cs typeface="B Lotus" pitchFamily="2" charset="-78"/>
            </a:endParaRPr>
          </a:p>
          <a:p>
            <a:pPr algn="r" rtl="1"/>
            <a:r>
              <a:rPr lang="fa-IR" dirty="0" smtClean="0">
                <a:cs typeface="B Lotus" pitchFamily="2" charset="-78"/>
              </a:rPr>
              <a:t/>
            </a:r>
            <a:br>
              <a:rPr lang="fa-IR" dirty="0" smtClean="0">
                <a:cs typeface="B Lotus" pitchFamily="2" charset="-78"/>
              </a:rPr>
            </a:br>
            <a:endParaRPr lang="fa-IR" dirty="0" smtClean="0">
              <a:cs typeface="B Lotus"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fa-IR" dirty="0" smtClean="0">
              <a:cs typeface="B Lotus"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fa-IR" dirty="0" smtClean="0">
              <a:cs typeface="B Lotus"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fa-IR" dirty="0" smtClean="0">
              <a:cs typeface="B Lotus"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cs typeface="B Lotus" pitchFamily="2" charset="-78"/>
              </a:rPr>
              <a:t/>
            </a:r>
            <a:br>
              <a:rPr lang="fa-IR" dirty="0" smtClean="0">
                <a:cs typeface="B Lotus" pitchFamily="2" charset="-78"/>
              </a:rPr>
            </a:br>
            <a:endParaRPr lang="fa-IR" dirty="0" smtClean="0">
              <a:cs typeface="B Lotus" pitchFamily="2" charset="-78"/>
            </a:endParaRPr>
          </a:p>
          <a:p>
            <a:pPr algn="r" rtl="1"/>
            <a:endParaRPr lang="fa-IR" dirty="0" smtClean="0">
              <a:cs typeface="B Lotus" pitchFamily="2" charset="-78"/>
            </a:endParaRPr>
          </a:p>
          <a:p>
            <a:endParaRPr lang="fa-IR" dirty="0"/>
          </a:p>
        </p:txBody>
      </p:sp>
      <p:sp>
        <p:nvSpPr>
          <p:cNvPr id="4" name="Slide Number Placeholder 3"/>
          <p:cNvSpPr>
            <a:spLocks noGrp="1"/>
          </p:cNvSpPr>
          <p:nvPr>
            <p:ph type="sldNum" sz="quarter" idx="10"/>
          </p:nvPr>
        </p:nvSpPr>
        <p:spPr/>
        <p:txBody>
          <a:bodyPr/>
          <a:lstStyle/>
          <a:p>
            <a:fld id="{DF662511-BFFC-4FF8-9A13-39C358D0DF35}" type="slidenum">
              <a:rPr lang="fa-IR" smtClean="0"/>
              <a:pPr/>
              <a:t>12</a:t>
            </a:fld>
            <a:endParaRPr lang="fa-IR"/>
          </a:p>
        </p:txBody>
      </p:sp>
    </p:spTree>
    <p:extLst>
      <p:ext uri="{BB962C8B-B14F-4D97-AF65-F5344CB8AC3E}">
        <p14:creationId xmlns="" xmlns:p14="http://schemas.microsoft.com/office/powerpoint/2010/main" val="2785107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DF662511-BFFC-4FF8-9A13-39C358D0DF35}" type="slidenum">
              <a:rPr lang="fa-IR" smtClean="0">
                <a:solidFill>
                  <a:prstClr val="black"/>
                </a:solidFill>
              </a:rPr>
              <a:pPr/>
              <a:t>15</a:t>
            </a:fld>
            <a:endParaRPr lang="fa-IR">
              <a:solidFill>
                <a:prstClr val="black"/>
              </a:solidFill>
            </a:endParaRPr>
          </a:p>
        </p:txBody>
      </p:sp>
    </p:spTree>
    <p:extLst>
      <p:ext uri="{BB962C8B-B14F-4D97-AF65-F5344CB8AC3E}">
        <p14:creationId xmlns="" xmlns:p14="http://schemas.microsoft.com/office/powerpoint/2010/main" val="1695245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DF662511-BFFC-4FF8-9A13-39C358D0DF35}" type="slidenum">
              <a:rPr lang="fa-IR" smtClean="0"/>
              <a:pPr/>
              <a:t>16</a:t>
            </a:fld>
            <a:endParaRPr lang="fa-IR"/>
          </a:p>
        </p:txBody>
      </p:sp>
    </p:spTree>
    <p:extLst>
      <p:ext uri="{BB962C8B-B14F-4D97-AF65-F5344CB8AC3E}">
        <p14:creationId xmlns="" xmlns:p14="http://schemas.microsoft.com/office/powerpoint/2010/main" val="377817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DF662511-BFFC-4FF8-9A13-39C358D0DF35}" type="slidenum">
              <a:rPr lang="fa-IR" smtClean="0"/>
              <a:pPr/>
              <a:t>19</a:t>
            </a:fld>
            <a:endParaRPr lang="fa-IR"/>
          </a:p>
        </p:txBody>
      </p:sp>
    </p:spTree>
    <p:extLst>
      <p:ext uri="{BB962C8B-B14F-4D97-AF65-F5344CB8AC3E}">
        <p14:creationId xmlns="" xmlns:p14="http://schemas.microsoft.com/office/powerpoint/2010/main" val="1569332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3BF5F5E1-C30D-4598-86E4-488446F42949}" type="datetimeFigureOut">
              <a:rPr lang="fa-IR" smtClean="0"/>
              <a:pPr/>
              <a:t>1437/05/15</a:t>
            </a:fld>
            <a:endParaRPr lang="fa-IR"/>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fa-IR"/>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6E0761D0-B2AE-49FF-9648-B9A01AD55E38}" type="slidenum">
              <a:rPr lang="fa-IR" smtClean="0"/>
              <a:pPr/>
              <a:t>‹#›</a:t>
            </a:fld>
            <a:endParaRPr lang="fa-IR"/>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041361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53626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10231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20" name="Footer Placeholder 19"/>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rtl="0"/>
            <a:endParaRPr lang="en-US" sz="1800">
              <a:solidFill>
                <a:prstClr val="black"/>
              </a:solidFill>
            </a:endParaRPr>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rtl="0"/>
            <a:endParaRPr lang="en-US" sz="1800">
              <a:solidFill>
                <a:prstClr val="black"/>
              </a:solidFill>
            </a:endParaRPr>
          </a:p>
        </p:txBody>
      </p:sp>
    </p:spTree>
    <p:extLst>
      <p:ext uri="{BB962C8B-B14F-4D97-AF65-F5344CB8AC3E}">
        <p14:creationId xmlns="" xmlns:p14="http://schemas.microsoft.com/office/powerpoint/2010/main" val="1826720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 xmlns:p14="http://schemas.microsoft.com/office/powerpoint/2010/main" val="2368738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rtl="0"/>
            <a:endParaRPr lang="en-US" sz="1800">
              <a:solidFill>
                <a:prstClr val="black"/>
              </a:solidFill>
            </a:endParaRPr>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rtl="0"/>
            <a:endParaRPr lang="en-US" sz="1800">
              <a:solidFill>
                <a:prstClr val="black"/>
              </a:solidFill>
            </a:endParaRPr>
          </a:p>
        </p:txBody>
      </p:sp>
    </p:spTree>
    <p:extLst>
      <p:ext uri="{BB962C8B-B14F-4D97-AF65-F5344CB8AC3E}">
        <p14:creationId xmlns="" xmlns:p14="http://schemas.microsoft.com/office/powerpoint/2010/main" val="39290037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 xmlns:p14="http://schemas.microsoft.com/office/powerpoint/2010/main" val="468041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8" name="Footer Placeholder 7"/>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 xmlns:p14="http://schemas.microsoft.com/office/powerpoint/2010/main" val="2201656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4" name="Footer Placeholder 3"/>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 xmlns:p14="http://schemas.microsoft.com/office/powerpoint/2010/main" val="19232102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3" name="Footer Placeholder 2"/>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Tree>
    <p:extLst>
      <p:ext uri="{BB962C8B-B14F-4D97-AF65-F5344CB8AC3E}">
        <p14:creationId xmlns="" xmlns:p14="http://schemas.microsoft.com/office/powerpoint/2010/main" val="21128043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 xmlns:p14="http://schemas.microsoft.com/office/powerpoint/2010/main" val="151377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22144555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indent="-283464" algn="l" rtl="0">
              <a:lnSpc>
                <a:spcPts val="3000"/>
              </a:lnSpc>
              <a:spcBef>
                <a:spcPts val="600"/>
              </a:spcBef>
              <a:buClr>
                <a:srgbClr val="3891A7"/>
              </a:buClr>
              <a:buSzPct val="80000"/>
              <a:buFont typeface="Wingdings 2"/>
              <a:buNone/>
            </a:pPr>
            <a:endParaRPr lang="en-US" sz="3200">
              <a:solidFill>
                <a:prstClr val="black"/>
              </a:solidFill>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dirty="0">
              <a:solidFill>
                <a:prstClr val="white"/>
              </a:solidFill>
            </a:endParaRPr>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extLst>
      <p:ext uri="{BB962C8B-B14F-4D97-AF65-F5344CB8AC3E}">
        <p14:creationId xmlns="" xmlns:p14="http://schemas.microsoft.com/office/powerpoint/2010/main" val="2455465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 xmlns:p14="http://schemas.microsoft.com/office/powerpoint/2010/main" val="4321354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2/23/2016</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 xmlns:p14="http://schemas.microsoft.com/office/powerpoint/2010/main" val="314215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E0761D0-B2AE-49FF-9648-B9A01AD55E38}" type="slidenum">
              <a:rPr lang="fa-IR" smtClean="0"/>
              <a:pPr/>
              <a:t>‹#›</a:t>
            </a:fld>
            <a:endParaRPr lang="fa-IR"/>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036091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50217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2721740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375858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942896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417505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F5F5E1-C30D-4598-86E4-488446F42949}" type="datetimeFigureOut">
              <a:rPr lang="fa-IR" smtClean="0"/>
              <a:pPr/>
              <a:t>1437/05/15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470514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3BF5F5E1-C30D-4598-86E4-488446F42949}" type="datetimeFigureOut">
              <a:rPr lang="fa-IR" smtClean="0"/>
              <a:pPr/>
              <a:t>1437/05/15</a:t>
            </a:fld>
            <a:endParaRPr lang="fa-I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fa-I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6E0761D0-B2AE-49FF-9648-B9A01AD55E38}" type="slidenum">
              <a:rPr lang="fa-IR" smtClean="0"/>
              <a:pPr/>
              <a:t>‹#›</a:t>
            </a:fld>
            <a:endParaRPr lang="fa-IR"/>
          </a:p>
        </p:txBody>
      </p:sp>
    </p:spTree>
    <p:extLst>
      <p:ext uri="{BB962C8B-B14F-4D97-AF65-F5344CB8AC3E}">
        <p14:creationId xmlns="" xmlns:p14="http://schemas.microsoft.com/office/powerpoint/2010/main" val="2102733602"/>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xStyles>
    <p:titleStyle>
      <a:lvl1pPr algn="l" defTabSz="914400" rtl="1"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rtl="0"/>
            <a:fld id="{1D8BD707-D9CF-40AE-B4C6-C98DA3205C09}" type="datetimeFigureOut">
              <a:rPr lang="en-US" smtClean="0">
                <a:solidFill>
                  <a:srgbClr val="E7DEC9">
                    <a:shade val="50000"/>
                    <a:satMod val="200000"/>
                  </a:srgbClr>
                </a:solidFill>
              </a:rPr>
              <a:pPr rtl="0"/>
              <a:t>2/23/2016</a:t>
            </a:fld>
            <a:endParaRPr lang="en-US">
              <a:solidFill>
                <a:srgbClr val="E7DEC9">
                  <a:shade val="50000"/>
                  <a:satMod val="200000"/>
                </a:srgbClr>
              </a:solidFill>
            </a:endParaRPr>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lgn="l" rtl="0"/>
            <a:endParaRPr lang="en-US">
              <a:solidFill>
                <a:srgbClr val="E7DEC9">
                  <a:shade val="50000"/>
                  <a:satMod val="200000"/>
                </a:srgbClr>
              </a:solidFill>
            </a:endParaRP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rtl="0"/>
            <a:fld id="{B6F15528-21DE-4FAA-801E-634DDDAF4B2B}" type="slidenum">
              <a:rPr lang="en-US" smtClean="0">
                <a:solidFill>
                  <a:srgbClr val="E7DEC9">
                    <a:shade val="50000"/>
                    <a:satMod val="200000"/>
                  </a:srgbClr>
                </a:solidFill>
              </a:rPr>
              <a:pPr rtl="0"/>
              <a:t>‹#›</a:t>
            </a:fld>
            <a:endParaRPr lang="en-US">
              <a:solidFill>
                <a:srgbClr val="E7DEC9">
                  <a:shade val="50000"/>
                  <a:satMod val="200000"/>
                </a:srgbClr>
              </a:solidFill>
            </a:endParaRP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sz="1800">
              <a:solidFill>
                <a:prstClr val="white"/>
              </a:solidFill>
            </a:endParaRPr>
          </a:p>
        </p:txBody>
      </p:sp>
    </p:spTree>
    <p:extLst>
      <p:ext uri="{BB962C8B-B14F-4D97-AF65-F5344CB8AC3E}">
        <p14:creationId xmlns="" xmlns:p14="http://schemas.microsoft.com/office/powerpoint/2010/main" val="2471612707"/>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2057" name="Picture 9" descr="C:\Users\ZZ\Desktop\2201161872462241746188106182349923377177195.jpg"/>
          <p:cNvPicPr>
            <a:picLocks noGrp="1" noChangeAspect="1" noChangeArrowheads="1"/>
          </p:cNvPicPr>
          <p:nvPr>
            <p:ph idx="1"/>
          </p:nvPr>
        </p:nvPicPr>
        <p:blipFill>
          <a:blip r:embed="rId2"/>
          <a:srcRect/>
          <a:stretch>
            <a:fillRect/>
          </a:stretch>
        </p:blipFill>
        <p:spPr bwMode="auto">
          <a:xfrm>
            <a:off x="0" y="0"/>
            <a:ext cx="12192000" cy="6858000"/>
          </a:xfrm>
          <a:prstGeom prst="rect">
            <a:avLst/>
          </a:prstGeom>
          <a:noFill/>
        </p:spPr>
      </p:pic>
    </p:spTree>
    <p:extLst>
      <p:ext uri="{BB962C8B-B14F-4D97-AF65-F5344CB8AC3E}">
        <p14:creationId xmlns="" xmlns:p14="http://schemas.microsoft.com/office/powerpoint/2010/main" val="2155130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344" y="420914"/>
            <a:ext cx="11524342" cy="6096000"/>
          </a:xfrm>
        </p:spPr>
        <p:txBody>
          <a:bodyPr>
            <a:normAutofit/>
          </a:bodyPr>
          <a:lstStyle/>
          <a:p>
            <a:pPr marL="342900" indent="-342900">
              <a:lnSpc>
                <a:spcPct val="100000"/>
              </a:lnSpc>
              <a:spcBef>
                <a:spcPts val="0"/>
              </a:spcBef>
              <a:buClr>
                <a:srgbClr val="FF0000"/>
              </a:buClr>
              <a:buSzTx/>
              <a:buFont typeface="Wingdings" panose="05000000000000000000" pitchFamily="2" charset="2"/>
              <a:buChar char="Ø"/>
              <a:defRPr/>
            </a:pPr>
            <a:r>
              <a:rPr lang="fa-IR" sz="2400" b="1" dirty="0">
                <a:solidFill>
                  <a:schemeClr val="tx1"/>
                </a:solidFill>
                <a:cs typeface="B Nazanin" panose="00000400000000000000" pitchFamily="2" charset="-78"/>
              </a:rPr>
              <a:t>سوربیک </a:t>
            </a:r>
            <a:r>
              <a:rPr lang="fa-IR" sz="2400" b="1" dirty="0" smtClean="0">
                <a:solidFill>
                  <a:schemeClr val="tx1"/>
                </a:solidFill>
                <a:cs typeface="B Nazanin" panose="00000400000000000000" pitchFamily="2" charset="-78"/>
              </a:rPr>
              <a:t>اسید </a:t>
            </a:r>
            <a:r>
              <a:rPr lang="en-US" sz="2400" b="1" dirty="0" smtClean="0">
                <a:solidFill>
                  <a:schemeClr val="tx1"/>
                </a:solidFill>
                <a:cs typeface="B Nazanin" panose="00000400000000000000" pitchFamily="2" charset="-78"/>
              </a:rPr>
              <a:t> :</a:t>
            </a:r>
            <a:endParaRPr lang="fa-IR" sz="2400" dirty="0" smtClean="0">
              <a:solidFill>
                <a:schemeClr val="tx1"/>
              </a:solidFill>
              <a:cs typeface="B Nazanin" panose="00000400000000000000" pitchFamily="2" charset="-78"/>
            </a:endParaRPr>
          </a:p>
          <a:p>
            <a:pPr marL="342900" indent="-342900">
              <a:lnSpc>
                <a:spcPct val="100000"/>
              </a:lnSpc>
              <a:spcBef>
                <a:spcPts val="0"/>
              </a:spcBef>
              <a:buClr>
                <a:srgbClr val="FF0000"/>
              </a:buClr>
              <a:buSzTx/>
              <a:buFont typeface="Wingdings" panose="05000000000000000000" pitchFamily="2" charset="2"/>
              <a:buChar char="ü"/>
              <a:defRPr/>
            </a:pPr>
            <a:r>
              <a:rPr lang="fa-IR" sz="2400" dirty="0" smtClean="0">
                <a:solidFill>
                  <a:schemeClr val="tx1"/>
                </a:solidFill>
                <a:cs typeface="B Nazanin" panose="00000400000000000000" pitchFamily="2" charset="-78"/>
              </a:rPr>
              <a:t>اسید </a:t>
            </a:r>
            <a:r>
              <a:rPr lang="fa-IR" sz="2400" dirty="0">
                <a:solidFill>
                  <a:schemeClr val="tx1"/>
                </a:solidFill>
                <a:cs typeface="B Nazanin" panose="00000400000000000000" pitchFamily="2" charset="-78"/>
              </a:rPr>
              <a:t>سوربیک و </a:t>
            </a:r>
            <a:r>
              <a:rPr lang="fa-IR" sz="2400" dirty="0" smtClean="0">
                <a:solidFill>
                  <a:schemeClr val="tx1"/>
                </a:solidFill>
                <a:cs typeface="B Nazanin" panose="00000400000000000000" pitchFamily="2" charset="-78"/>
              </a:rPr>
              <a:t>سوربات های </a:t>
            </a:r>
            <a:r>
              <a:rPr lang="fa-IR" sz="2400" dirty="0">
                <a:solidFill>
                  <a:schemeClr val="tx1"/>
                </a:solidFill>
                <a:cs typeface="B Nazanin" panose="00000400000000000000" pitchFamily="2" charset="-78"/>
              </a:rPr>
              <a:t>دیگر </a:t>
            </a:r>
            <a:r>
              <a:rPr lang="fa-IR" sz="2400" dirty="0" smtClean="0">
                <a:solidFill>
                  <a:schemeClr val="tx1"/>
                </a:solidFill>
                <a:cs typeface="B Nazanin" panose="00000400000000000000" pitchFamily="2" charset="-78"/>
              </a:rPr>
              <a:t>موثر بر </a:t>
            </a:r>
            <a:r>
              <a:rPr lang="fa-IR" sz="2400" dirty="0">
                <a:solidFill>
                  <a:schemeClr val="tx1"/>
                </a:solidFill>
                <a:cs typeface="B Nazanin" panose="00000400000000000000" pitchFamily="2" charset="-78"/>
              </a:rPr>
              <a:t>علیه مخمرها و کپک </a:t>
            </a:r>
            <a:endParaRPr lang="fa-IR" sz="2400" dirty="0" smtClean="0">
              <a:solidFill>
                <a:schemeClr val="tx1"/>
              </a:solidFill>
              <a:cs typeface="B Nazanin" panose="00000400000000000000" pitchFamily="2" charset="-78"/>
            </a:endParaRPr>
          </a:p>
          <a:p>
            <a:pPr marL="342900" indent="-342900">
              <a:lnSpc>
                <a:spcPct val="100000"/>
              </a:lnSpc>
              <a:spcBef>
                <a:spcPts val="0"/>
              </a:spcBef>
              <a:buClr>
                <a:srgbClr val="FF0000"/>
              </a:buClr>
              <a:buSzTx/>
              <a:buFont typeface="Wingdings" panose="05000000000000000000" pitchFamily="2" charset="2"/>
              <a:buChar char="ü"/>
              <a:defRPr/>
            </a:pPr>
            <a:r>
              <a:rPr lang="fa-IR" sz="2400" dirty="0" smtClean="0">
                <a:solidFill>
                  <a:schemeClr val="tx1"/>
                </a:solidFill>
                <a:cs typeface="B Nazanin" panose="00000400000000000000" pitchFamily="2" charset="-78"/>
              </a:rPr>
              <a:t>سوربات ها          مهار </a:t>
            </a:r>
            <a:r>
              <a:rPr lang="fa-IR" sz="2400" dirty="0">
                <a:solidFill>
                  <a:schemeClr val="tx1"/>
                </a:solidFill>
                <a:cs typeface="B Nazanin" panose="00000400000000000000" pitchFamily="2" charset="-78"/>
              </a:rPr>
              <a:t>رشد مخمرها در انواع غذاها از </a:t>
            </a:r>
            <a:r>
              <a:rPr lang="fa-IR" sz="2400" dirty="0" smtClean="0">
                <a:solidFill>
                  <a:schemeClr val="tx1"/>
                </a:solidFill>
                <a:cs typeface="B Nazanin" panose="00000400000000000000" pitchFamily="2" charset="-78"/>
              </a:rPr>
              <a:t>جمله </a:t>
            </a:r>
            <a:r>
              <a:rPr lang="fa-IR" sz="2400" dirty="0">
                <a:solidFill>
                  <a:schemeClr val="tx1"/>
                </a:solidFill>
                <a:cs typeface="B Nazanin" panose="00000400000000000000" pitchFamily="2" charset="-78"/>
              </a:rPr>
              <a:t>آب میوه، میوه خشک، پنیر، گوشت، و محصولات </a:t>
            </a:r>
            <a:r>
              <a:rPr lang="fa-IR" sz="2400" dirty="0" smtClean="0">
                <a:solidFill>
                  <a:schemeClr val="tx1"/>
                </a:solidFill>
                <a:cs typeface="B Nazanin" panose="00000400000000000000" pitchFamily="2" charset="-78"/>
              </a:rPr>
              <a:t>ماهی، موثر در افزایش ماندگاری محصولات </a:t>
            </a:r>
            <a:r>
              <a:rPr lang="fa-IR" sz="2400" dirty="0">
                <a:solidFill>
                  <a:schemeClr val="tx1"/>
                </a:solidFill>
                <a:cs typeface="B Nazanin" panose="00000400000000000000" pitchFamily="2" charset="-78"/>
              </a:rPr>
              <a:t>با</a:t>
            </a:r>
            <a:r>
              <a:rPr lang="en-US" sz="2400" dirty="0">
                <a:solidFill>
                  <a:schemeClr val="tx1"/>
                </a:solidFill>
                <a:cs typeface="B Nazanin" panose="00000400000000000000" pitchFamily="2" charset="-78"/>
              </a:rPr>
              <a:t>pH </a:t>
            </a:r>
            <a:r>
              <a:rPr lang="fa-IR" sz="2400" dirty="0" smtClean="0">
                <a:solidFill>
                  <a:schemeClr val="tx1"/>
                </a:solidFill>
                <a:cs typeface="B Nazanin" panose="00000400000000000000" pitchFamily="2" charset="-78"/>
              </a:rPr>
              <a:t> پایین مانند سس </a:t>
            </a:r>
            <a:r>
              <a:rPr lang="fa-IR" sz="2400" dirty="0">
                <a:solidFill>
                  <a:schemeClr val="tx1"/>
                </a:solidFill>
                <a:cs typeface="B Nazanin" panose="00000400000000000000" pitchFamily="2" charset="-78"/>
              </a:rPr>
              <a:t>سالاد، محصولات گوجه فرنگی، نوشابه های </a:t>
            </a:r>
            <a:r>
              <a:rPr lang="fa-IR" sz="2400" dirty="0" smtClean="0">
                <a:solidFill>
                  <a:schemeClr val="tx1"/>
                </a:solidFill>
                <a:cs typeface="B Nazanin" panose="00000400000000000000" pitchFamily="2" charset="-78"/>
              </a:rPr>
              <a:t>گازدار </a:t>
            </a:r>
          </a:p>
          <a:p>
            <a:pPr marL="45720" indent="0">
              <a:buNone/>
            </a:pPr>
            <a:endParaRPr lang="fa-IR" sz="2400" b="1" dirty="0" smtClean="0">
              <a:solidFill>
                <a:schemeClr val="tx1"/>
              </a:solidFill>
              <a:cs typeface="B Nazanin" panose="00000400000000000000" pitchFamily="2" charset="-78"/>
            </a:endParaRPr>
          </a:p>
          <a:p>
            <a:pPr>
              <a:buFont typeface="Wingdings" panose="05000000000000000000" pitchFamily="2" charset="2"/>
              <a:buChar char="Ø"/>
            </a:pPr>
            <a:r>
              <a:rPr lang="fa-IR" sz="2400" b="1" dirty="0" smtClean="0">
                <a:solidFill>
                  <a:schemeClr val="tx1"/>
                </a:solidFill>
                <a:cs typeface="B Nazanin" panose="00000400000000000000" pitchFamily="2" charset="-78"/>
              </a:rPr>
              <a:t>سولفیت ها :</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استفاده از دی </a:t>
            </a:r>
            <a:r>
              <a:rPr lang="fa-IR" sz="2400" dirty="0">
                <a:solidFill>
                  <a:schemeClr val="tx1"/>
                </a:solidFill>
                <a:cs typeface="B Nazanin" panose="00000400000000000000" pitchFamily="2" charset="-78"/>
              </a:rPr>
              <a:t>اکسید گوگرد(سولفور) و </a:t>
            </a:r>
            <a:r>
              <a:rPr lang="fa-IR" sz="2400" dirty="0" smtClean="0">
                <a:solidFill>
                  <a:schemeClr val="tx1"/>
                </a:solidFill>
                <a:cs typeface="B Nazanin" panose="00000400000000000000" pitchFamily="2" charset="-78"/>
              </a:rPr>
              <a:t>سولفیت ها هم </a:t>
            </a:r>
            <a:r>
              <a:rPr lang="fa-IR" sz="2400" dirty="0">
                <a:solidFill>
                  <a:schemeClr val="tx1"/>
                </a:solidFill>
                <a:cs typeface="B Nazanin" panose="00000400000000000000" pitchFamily="2" charset="-78"/>
              </a:rPr>
              <a:t>به عنوان ماده ضد میکروبی و هم به عنوان آنتی اکسیدان </a:t>
            </a:r>
          </a:p>
          <a:p>
            <a:pPr>
              <a:buFont typeface="Wingdings" panose="05000000000000000000" pitchFamily="2" charset="2"/>
              <a:buChar char="ü"/>
            </a:pPr>
            <a:r>
              <a:rPr lang="fa-IR" sz="2400" dirty="0" smtClean="0">
                <a:solidFill>
                  <a:schemeClr val="tx1"/>
                </a:solidFill>
                <a:cs typeface="B Nazanin" panose="00000400000000000000" pitchFamily="2" charset="-78"/>
              </a:rPr>
              <a:t>استفاده از </a:t>
            </a:r>
            <a:r>
              <a:rPr lang="en-US" sz="2400" dirty="0">
                <a:solidFill>
                  <a:schemeClr val="tx1"/>
                </a:solidFill>
                <a:cs typeface="B Nazanin" panose="00000400000000000000" pitchFamily="2" charset="-78"/>
              </a:rPr>
              <a:t>SO2 </a:t>
            </a:r>
            <a:r>
              <a:rPr lang="fa-IR" sz="2400" dirty="0" smtClean="0">
                <a:solidFill>
                  <a:schemeClr val="tx1"/>
                </a:solidFill>
                <a:cs typeface="B Nazanin" panose="00000400000000000000" pitchFamily="2" charset="-78"/>
              </a:rPr>
              <a:t>در : محصولات </a:t>
            </a:r>
            <a:r>
              <a:rPr lang="fa-IR" sz="2400" dirty="0">
                <a:solidFill>
                  <a:schemeClr val="tx1"/>
                </a:solidFill>
                <a:cs typeface="B Nazanin" panose="00000400000000000000" pitchFamily="2" charset="-78"/>
              </a:rPr>
              <a:t>گوشتی، میوه های خشک و سبزیجات خشک.</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en-US" sz="2400" dirty="0">
                <a:solidFill>
                  <a:schemeClr val="tx1"/>
                </a:solidFill>
                <a:cs typeface="B Nazanin" panose="00000400000000000000" pitchFamily="2" charset="-78"/>
              </a:rPr>
              <a:t>SO2</a:t>
            </a:r>
            <a:r>
              <a:rPr lang="fa-IR" sz="2400" dirty="0">
                <a:solidFill>
                  <a:schemeClr val="tx1"/>
                </a:solidFill>
                <a:cs typeface="B Nazanin" panose="00000400000000000000" pitchFamily="2" charset="-78"/>
              </a:rPr>
              <a:t> نه تنها خاصیت ضد میکروبی دارد بلکه باعث جلوگیری از بد رنگ شدن بوسیله بلوکه کردن گروه کربونیل فعال (واکنش میلارد، قهوه ای شدن غیر آنزیمی) یا جلوگیری از اکسید شدن  فنول ها بوسیله آنزیم فنول اکسیداز (قهوه ای شدن آنزیمی) می شود</a:t>
            </a:r>
            <a:r>
              <a:rPr lang="fa-IR" sz="2400" dirty="0" smtClean="0">
                <a:solidFill>
                  <a:schemeClr val="tx1"/>
                </a:solidFill>
                <a:cs typeface="B Nazanin" panose="00000400000000000000" pitchFamily="2" charset="-78"/>
              </a:rPr>
              <a:t>.</a:t>
            </a:r>
          </a:p>
          <a:p>
            <a:pPr>
              <a:buFont typeface="Wingdings" panose="05000000000000000000" pitchFamily="2" charset="2"/>
              <a:buChar char="v"/>
            </a:pPr>
            <a:r>
              <a:rPr lang="fa-IR" sz="2400" dirty="0" smtClean="0">
                <a:solidFill>
                  <a:schemeClr val="tx1"/>
                </a:solidFill>
                <a:cs typeface="B Nazanin" panose="00000400000000000000" pitchFamily="2" charset="-78"/>
              </a:rPr>
              <a:t>استفاده </a:t>
            </a:r>
            <a:r>
              <a:rPr lang="fa-IR" sz="2400" dirty="0">
                <a:solidFill>
                  <a:schemeClr val="tx1"/>
                </a:solidFill>
                <a:cs typeface="B Nazanin" panose="00000400000000000000" pitchFamily="2" charset="-78"/>
              </a:rPr>
              <a:t>از </a:t>
            </a:r>
            <a:r>
              <a:rPr lang="en-US" sz="2400" dirty="0">
                <a:solidFill>
                  <a:schemeClr val="tx1"/>
                </a:solidFill>
                <a:cs typeface="B Nazanin" panose="00000400000000000000" pitchFamily="2" charset="-78"/>
              </a:rPr>
              <a:t>SO2 </a:t>
            </a:r>
            <a:r>
              <a:rPr lang="fa-IR" sz="2400" dirty="0">
                <a:solidFill>
                  <a:schemeClr val="tx1"/>
                </a:solidFill>
                <a:cs typeface="B Nazanin" panose="00000400000000000000" pitchFamily="2" charset="-78"/>
              </a:rPr>
              <a:t>در غذاهایی که حاوی مقادیر قابل توجهی از تیامین </a:t>
            </a:r>
            <a:r>
              <a:rPr lang="fa-IR" sz="2400" dirty="0" smtClean="0">
                <a:solidFill>
                  <a:schemeClr val="tx1"/>
                </a:solidFill>
                <a:cs typeface="B Nazanin" panose="00000400000000000000" pitchFamily="2" charset="-78"/>
              </a:rPr>
              <a:t>هستند، </a:t>
            </a:r>
            <a:r>
              <a:rPr lang="fa-IR" sz="2400" dirty="0">
                <a:solidFill>
                  <a:schemeClr val="tx1"/>
                </a:solidFill>
                <a:cs typeface="B Nazanin" panose="00000400000000000000" pitchFamily="2" charset="-78"/>
              </a:rPr>
              <a:t>مجاز </a:t>
            </a:r>
            <a:r>
              <a:rPr lang="fa-IR" sz="2400" dirty="0" smtClean="0">
                <a:solidFill>
                  <a:schemeClr val="tx1"/>
                </a:solidFill>
                <a:cs typeface="B Nazanin" panose="00000400000000000000" pitchFamily="2" charset="-78"/>
              </a:rPr>
              <a:t>نیست. </a:t>
            </a:r>
            <a:r>
              <a:rPr lang="fa-IR" sz="2400" dirty="0">
                <a:solidFill>
                  <a:schemeClr val="tx1"/>
                </a:solidFill>
                <a:cs typeface="B Nazanin" panose="00000400000000000000" pitchFamily="2" charset="-78"/>
              </a:rPr>
              <a:t>زیرا این ویتامین توسط </a:t>
            </a:r>
            <a:r>
              <a:rPr lang="en-US" sz="2400" dirty="0">
                <a:solidFill>
                  <a:schemeClr val="tx1"/>
                </a:solidFill>
                <a:cs typeface="B Nazanin" panose="00000400000000000000" pitchFamily="2" charset="-78"/>
              </a:rPr>
              <a:t>SO2 </a:t>
            </a:r>
            <a:r>
              <a:rPr lang="fa-IR" sz="2400" dirty="0">
                <a:solidFill>
                  <a:schemeClr val="tx1"/>
                </a:solidFill>
                <a:cs typeface="B Nazanin" panose="00000400000000000000" pitchFamily="2" charset="-78"/>
              </a:rPr>
              <a:t>نابود می شود. </a:t>
            </a:r>
          </a:p>
          <a:p>
            <a:pPr marL="45720" indent="0">
              <a:buNone/>
            </a:pPr>
            <a:endParaRPr lang="fa-IR" sz="2400" dirty="0"/>
          </a:p>
          <a:p>
            <a:pPr marL="45720" indent="0">
              <a:buNone/>
            </a:pPr>
            <a:endParaRPr lang="fa-IR" sz="2400" dirty="0">
              <a:solidFill>
                <a:schemeClr val="tx1"/>
              </a:solidFill>
              <a:cs typeface="B Nazanin" panose="00000400000000000000" pitchFamily="2" charset="-78"/>
            </a:endParaRPr>
          </a:p>
        </p:txBody>
      </p:sp>
      <p:cxnSp>
        <p:nvCxnSpPr>
          <p:cNvPr id="5" name="Straight Arrow Connector 4"/>
          <p:cNvCxnSpPr/>
          <p:nvPr/>
        </p:nvCxnSpPr>
        <p:spPr>
          <a:xfrm flipH="1">
            <a:off x="9855200" y="1436914"/>
            <a:ext cx="537029"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 xmlns:p14="http://schemas.microsoft.com/office/powerpoint/2010/main" val="3619416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829" y="406400"/>
            <a:ext cx="11495313" cy="6110514"/>
          </a:xfrm>
        </p:spPr>
        <p:txBody>
          <a:bodyPr>
            <a:normAutofit/>
          </a:bodyPr>
          <a:lstStyle/>
          <a:p>
            <a:pPr>
              <a:buFont typeface="Wingdings" panose="05000000000000000000" pitchFamily="2" charset="2"/>
              <a:buChar char="Ø"/>
            </a:pPr>
            <a:r>
              <a:rPr lang="fa-IR" sz="2400" b="1" dirty="0">
                <a:solidFill>
                  <a:schemeClr val="tx1"/>
                </a:solidFill>
                <a:cs typeface="B Nazanin" panose="00000400000000000000" pitchFamily="2" charset="-78"/>
              </a:rPr>
              <a:t>نیتریت و نیترات </a:t>
            </a:r>
            <a:r>
              <a:rPr lang="fa-IR" sz="2400" b="1" dirty="0" smtClean="0">
                <a:solidFill>
                  <a:schemeClr val="tx1"/>
                </a:solidFill>
                <a:cs typeface="B Nazanin" panose="00000400000000000000" pitchFamily="2" charset="-78"/>
              </a:rPr>
              <a:t>ها : </a:t>
            </a:r>
            <a:r>
              <a:rPr lang="fa-IR" sz="2400" dirty="0" smtClean="0">
                <a:solidFill>
                  <a:schemeClr val="tx1"/>
                </a:solidFill>
                <a:cs typeface="B Nazanin" panose="00000400000000000000" pitchFamily="2" charset="-78"/>
              </a:rPr>
              <a:t>موثر در بهبود رنگ </a:t>
            </a:r>
            <a:r>
              <a:rPr lang="fa-IR" sz="2400" dirty="0">
                <a:solidFill>
                  <a:schemeClr val="tx1"/>
                </a:solidFill>
                <a:cs typeface="B Nazanin" panose="00000400000000000000" pitchFamily="2" charset="-78"/>
              </a:rPr>
              <a:t>و طعم فراورده های گوشتی </a:t>
            </a:r>
          </a:p>
          <a:p>
            <a:pPr>
              <a:buFont typeface="Wingdings" panose="05000000000000000000" pitchFamily="2" charset="2"/>
              <a:buChar char="ü"/>
            </a:pPr>
            <a:r>
              <a:rPr lang="fa-IR" sz="2400" dirty="0" smtClean="0">
                <a:solidFill>
                  <a:schemeClr val="tx1"/>
                </a:solidFill>
                <a:cs typeface="B Nazanin" panose="00000400000000000000" pitchFamily="2" charset="-78"/>
              </a:rPr>
              <a:t>در </a:t>
            </a:r>
            <a:r>
              <a:rPr lang="fa-IR" sz="2400" dirty="0">
                <a:solidFill>
                  <a:schemeClr val="tx1"/>
                </a:solidFill>
                <a:cs typeface="B Nazanin" panose="00000400000000000000" pitchFamily="2" charset="-78"/>
              </a:rPr>
              <a:t>محصولات گوشتی فرآوری شده 5-20 پی پی ام برای تولید رنگ قرمز مناسب، 50 پی پی ام برای ایجاد مزه مناسب و 100 پی پی ام برای ایجاد اثر ضد میکروبی مناسب نیتریت مورد نیاز است.  </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عمل </a:t>
            </a:r>
            <a:r>
              <a:rPr lang="fa-IR" sz="2400" dirty="0">
                <a:solidFill>
                  <a:schemeClr val="tx1"/>
                </a:solidFill>
                <a:cs typeface="B Nazanin" panose="00000400000000000000" pitchFamily="2" charset="-78"/>
              </a:rPr>
              <a:t>نیترات در عمل آوری گوشت </a:t>
            </a:r>
            <a:r>
              <a:rPr lang="fa-IR" sz="2400" dirty="0" smtClean="0">
                <a:solidFill>
                  <a:schemeClr val="tx1"/>
                </a:solidFill>
                <a:cs typeface="B Nazanin" panose="00000400000000000000" pitchFamily="2" charset="-78"/>
              </a:rPr>
              <a:t>       مهار </a:t>
            </a:r>
            <a:r>
              <a:rPr lang="fa-IR" sz="2400" dirty="0">
                <a:solidFill>
                  <a:schemeClr val="tx1"/>
                </a:solidFill>
                <a:cs typeface="B Nazanin" panose="00000400000000000000" pitchFamily="2" charset="-78"/>
              </a:rPr>
              <a:t>تشکیل سم کلستریدیوم بوتولینوم است که عامل مهمی در ایجاد ایمنی محصولات گوشتی عمل آوری شده </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نگرانی </a:t>
            </a:r>
            <a:r>
              <a:rPr lang="fa-IR" sz="2400" dirty="0">
                <a:solidFill>
                  <a:schemeClr val="tx1"/>
                </a:solidFill>
                <a:cs typeface="B Nazanin" panose="00000400000000000000" pitchFamily="2" charset="-78"/>
              </a:rPr>
              <a:t>عمده در مورد استفاده از نیتریت، آمین های ثانویه در غذاها هستند که ممکن است با نیتریت واکنش دهند </a:t>
            </a:r>
            <a:r>
              <a:rPr lang="fa-IR" sz="2400" dirty="0" smtClean="0">
                <a:solidFill>
                  <a:schemeClr val="tx1"/>
                </a:solidFill>
                <a:cs typeface="B Nazanin" panose="00000400000000000000" pitchFamily="2" charset="-78"/>
              </a:rPr>
              <a:t>و </a:t>
            </a:r>
            <a:r>
              <a:rPr lang="fa-IR" sz="2400" dirty="0">
                <a:solidFill>
                  <a:schemeClr val="tx1"/>
                </a:solidFill>
                <a:cs typeface="B Nazanin" panose="00000400000000000000" pitchFamily="2" charset="-78"/>
              </a:rPr>
              <a:t>باعث ایجاد نیتروزآمین شوند.</a:t>
            </a:r>
            <a:r>
              <a:rPr lang="en-US" sz="2400" dirty="0">
                <a:solidFill>
                  <a:schemeClr val="tx1"/>
                </a:solidFill>
                <a:cs typeface="B Nazanin" panose="00000400000000000000" pitchFamily="2" charset="-78"/>
              </a:rPr>
              <a:t> </a:t>
            </a:r>
            <a:r>
              <a:rPr lang="fa-IR" sz="2400" dirty="0" smtClean="0">
                <a:solidFill>
                  <a:schemeClr val="tx1"/>
                </a:solidFill>
                <a:cs typeface="B Nazanin" panose="00000400000000000000" pitchFamily="2" charset="-78"/>
              </a:rPr>
              <a:t>نیتروزآمین ها </a:t>
            </a:r>
            <a:r>
              <a:rPr lang="fa-IR" sz="2400" dirty="0">
                <a:solidFill>
                  <a:schemeClr val="tx1"/>
                </a:solidFill>
                <a:cs typeface="B Nazanin" panose="00000400000000000000" pitchFamily="2" charset="-78"/>
              </a:rPr>
              <a:t>ترکیبات سرطان زای قدرتمندی هستند که ممکن است باعث جهش زایی شوند.  </a:t>
            </a:r>
            <a:r>
              <a:rPr lang="fa-IR" sz="2400" dirty="0" smtClean="0">
                <a:solidFill>
                  <a:schemeClr val="tx1"/>
                </a:solidFill>
                <a:cs typeface="B Nazanin" panose="00000400000000000000" pitchFamily="2" charset="-78"/>
              </a:rPr>
              <a:t> </a:t>
            </a:r>
          </a:p>
          <a:p>
            <a:pPr>
              <a:buFont typeface="Wingdings" panose="05000000000000000000" pitchFamily="2" charset="2"/>
              <a:buChar char="Ø"/>
            </a:pPr>
            <a:r>
              <a:rPr lang="fa-IR" sz="2400" b="1" dirty="0" smtClean="0">
                <a:solidFill>
                  <a:schemeClr val="tx1"/>
                </a:solidFill>
                <a:cs typeface="B Nazanin" panose="00000400000000000000" pitchFamily="2" charset="-78"/>
              </a:rPr>
              <a:t>کلرید سدیم : </a:t>
            </a:r>
            <a:r>
              <a:rPr lang="fa-IR" sz="2400" dirty="0" smtClean="0">
                <a:solidFill>
                  <a:schemeClr val="tx1"/>
                </a:solidFill>
                <a:cs typeface="B Nazanin" panose="00000400000000000000" pitchFamily="2" charset="-78"/>
              </a:rPr>
              <a:t>استفاده از آن </a:t>
            </a:r>
            <a:r>
              <a:rPr lang="fa-IR" sz="2400" dirty="0">
                <a:solidFill>
                  <a:schemeClr val="tx1"/>
                </a:solidFill>
                <a:cs typeface="B Nazanin" panose="00000400000000000000" pitchFamily="2" charset="-78"/>
              </a:rPr>
              <a:t>برای جلوگیری از فساد مواد غذایی برای قرن ها </a:t>
            </a:r>
            <a:br>
              <a:rPr lang="fa-IR" sz="2400" dirty="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حفظ و افزایش ماندگاری ماهی</a:t>
            </a:r>
            <a:r>
              <a:rPr lang="fa-IR" sz="2400" dirty="0">
                <a:solidFill>
                  <a:schemeClr val="tx1"/>
                </a:solidFill>
                <a:cs typeface="B Nazanin" panose="00000400000000000000" pitchFamily="2" charset="-78"/>
              </a:rPr>
              <a:t>، گوشت و سبزیجات با </a:t>
            </a:r>
            <a:r>
              <a:rPr lang="fa-IR" sz="2400" dirty="0" smtClean="0">
                <a:solidFill>
                  <a:schemeClr val="tx1"/>
                </a:solidFill>
                <a:cs typeface="B Nazanin" panose="00000400000000000000" pitchFamily="2" charset="-78"/>
              </a:rPr>
              <a:t>نمک</a:t>
            </a:r>
            <a:r>
              <a:rPr lang="fa-IR" sz="2400" dirty="0">
                <a:solidFill>
                  <a:schemeClr val="tx1"/>
                </a:solidFill>
                <a:cs typeface="B Nazanin" panose="00000400000000000000" pitchFamily="2" charset="-78"/>
              </a:rPr>
              <a:t/>
            </a:r>
            <a:br>
              <a:rPr lang="fa-IR" sz="2400" dirty="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فعالیت </a:t>
            </a:r>
            <a:r>
              <a:rPr lang="fa-IR" sz="2400" dirty="0">
                <a:solidFill>
                  <a:schemeClr val="tx1"/>
                </a:solidFill>
                <a:cs typeface="B Nazanin" panose="00000400000000000000" pitchFamily="2" charset="-78"/>
              </a:rPr>
              <a:t>ضد میکروبی نمک مربوط به </a:t>
            </a:r>
            <a:r>
              <a:rPr lang="fa-IR" sz="2400" dirty="0" smtClean="0">
                <a:solidFill>
                  <a:schemeClr val="tx1"/>
                </a:solidFill>
                <a:cs typeface="B Nazanin" panose="00000400000000000000" pitchFamily="2" charset="-78"/>
              </a:rPr>
              <a:t>توانایی </a:t>
            </a:r>
            <a:r>
              <a:rPr lang="fa-IR" sz="2400" dirty="0">
                <a:solidFill>
                  <a:schemeClr val="tx1"/>
                </a:solidFill>
                <a:cs typeface="B Nazanin" panose="00000400000000000000" pitchFamily="2" charset="-78"/>
              </a:rPr>
              <a:t>کاهش فعالیت آبی (</a:t>
            </a:r>
            <a:r>
              <a:rPr lang="en-US" sz="2400" dirty="0">
                <a:solidFill>
                  <a:schemeClr val="tx1"/>
                </a:solidFill>
                <a:cs typeface="B Nazanin" panose="00000400000000000000" pitchFamily="2" charset="-78"/>
              </a:rPr>
              <a:t>a</a:t>
            </a:r>
            <a:r>
              <a:rPr lang="en-US" sz="2400" baseline="-25000" dirty="0">
                <a:solidFill>
                  <a:schemeClr val="tx1"/>
                </a:solidFill>
                <a:cs typeface="B Nazanin" panose="00000400000000000000" pitchFamily="2" charset="-78"/>
              </a:rPr>
              <a:t>w</a:t>
            </a:r>
            <a:r>
              <a:rPr lang="fa-IR" sz="2400" dirty="0">
                <a:solidFill>
                  <a:schemeClr val="tx1"/>
                </a:solidFill>
                <a:cs typeface="B Nazanin" panose="00000400000000000000" pitchFamily="2" charset="-78"/>
              </a:rPr>
              <a:t>) است که این عامل مؤثر در رشد </a:t>
            </a:r>
            <a:r>
              <a:rPr lang="fa-IR" sz="2400" dirty="0" smtClean="0">
                <a:solidFill>
                  <a:schemeClr val="tx1"/>
                </a:solidFill>
                <a:cs typeface="B Nazanin" panose="00000400000000000000" pitchFamily="2" charset="-78"/>
              </a:rPr>
              <a:t>میکروبی </a:t>
            </a:r>
          </a:p>
          <a:p>
            <a:pPr>
              <a:buFont typeface="Wingdings" panose="05000000000000000000" pitchFamily="2" charset="2"/>
              <a:buChar char="§"/>
            </a:pPr>
            <a:r>
              <a:rPr lang="fa-IR" sz="2400" dirty="0">
                <a:solidFill>
                  <a:schemeClr val="tx1"/>
                </a:solidFill>
                <a:cs typeface="B Nazanin" panose="00000400000000000000" pitchFamily="2" charset="-78"/>
              </a:rPr>
              <a:t>نمک دارای ویژگی های </a:t>
            </a:r>
            <a:r>
              <a:rPr lang="fa-IR" sz="2400" dirty="0" smtClean="0">
                <a:solidFill>
                  <a:schemeClr val="tx1"/>
                </a:solidFill>
                <a:cs typeface="B Nazanin" panose="00000400000000000000" pitchFamily="2" charset="-78"/>
              </a:rPr>
              <a:t>زیر :  </a:t>
            </a:r>
          </a:p>
          <a:p>
            <a:pPr marL="45720" indent="0">
              <a:buNone/>
            </a:pPr>
            <a:r>
              <a:rPr lang="fa-IR" sz="2400" dirty="0" smtClean="0">
                <a:solidFill>
                  <a:schemeClr val="tx1"/>
                </a:solidFill>
                <a:cs typeface="B Nazanin" panose="00000400000000000000" pitchFamily="2" charset="-78"/>
              </a:rPr>
              <a:t>تولید </a:t>
            </a:r>
            <a:r>
              <a:rPr lang="fa-IR" sz="2400" dirty="0">
                <a:solidFill>
                  <a:schemeClr val="tx1"/>
                </a:solidFill>
                <a:cs typeface="B Nazanin" panose="00000400000000000000" pitchFamily="2" charset="-78"/>
              </a:rPr>
              <a:t>اثر اسمزی، محدود کردن حلالیت اکسیژن، تغییر </a:t>
            </a:r>
            <a:r>
              <a:rPr lang="en-US" sz="2400" dirty="0">
                <a:solidFill>
                  <a:schemeClr val="tx1"/>
                </a:solidFill>
                <a:cs typeface="B Nazanin" panose="00000400000000000000" pitchFamily="2" charset="-78"/>
              </a:rPr>
              <a:t>PH </a:t>
            </a:r>
            <a:r>
              <a:rPr lang="fa-IR" sz="2400" dirty="0">
                <a:solidFill>
                  <a:schemeClr val="tx1"/>
                </a:solidFill>
                <a:cs typeface="B Nazanin" panose="00000400000000000000" pitchFamily="2" charset="-78"/>
              </a:rPr>
              <a:t> ، </a:t>
            </a:r>
            <a:r>
              <a:rPr lang="fa-IR" sz="2400" dirty="0" smtClean="0">
                <a:solidFill>
                  <a:schemeClr val="tx1"/>
                </a:solidFill>
                <a:cs typeface="B Nazanin" panose="00000400000000000000" pitchFamily="2" charset="-78"/>
              </a:rPr>
              <a:t>یون های </a:t>
            </a:r>
            <a:r>
              <a:rPr lang="fa-IR" sz="2400" dirty="0">
                <a:solidFill>
                  <a:schemeClr val="tx1"/>
                </a:solidFill>
                <a:cs typeface="B Nazanin" panose="00000400000000000000" pitchFamily="2" charset="-78"/>
              </a:rPr>
              <a:t>سدیم و کلرید </a:t>
            </a:r>
            <a:r>
              <a:rPr lang="fa-IR" sz="2400" dirty="0" smtClean="0">
                <a:solidFill>
                  <a:schemeClr val="tx1"/>
                </a:solidFill>
                <a:cs typeface="B Nazanin" panose="00000400000000000000" pitchFamily="2" charset="-78"/>
              </a:rPr>
              <a:t>دارای خاصیت سمی </a:t>
            </a:r>
            <a:endParaRPr lang="fa-IR" sz="2400" dirty="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p:txBody>
      </p:sp>
      <p:cxnSp>
        <p:nvCxnSpPr>
          <p:cNvPr id="5" name="Straight Arrow Connector 4"/>
          <p:cNvCxnSpPr/>
          <p:nvPr/>
        </p:nvCxnSpPr>
        <p:spPr>
          <a:xfrm flipH="1">
            <a:off x="7823200" y="1973943"/>
            <a:ext cx="478971"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 xmlns:p14="http://schemas.microsoft.com/office/powerpoint/2010/main" val="400147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829" y="362857"/>
            <a:ext cx="11524341" cy="6154057"/>
          </a:xfrm>
        </p:spPr>
        <p:txBody>
          <a:bodyPr>
            <a:normAutofit/>
          </a:bodyPr>
          <a:lstStyle/>
          <a:p>
            <a:pPr marL="342900" indent="-342900">
              <a:lnSpc>
                <a:spcPct val="100000"/>
              </a:lnSpc>
              <a:spcBef>
                <a:spcPts val="0"/>
              </a:spcBef>
              <a:buClr>
                <a:srgbClr val="FF0000"/>
              </a:buClr>
              <a:buSzTx/>
              <a:buFont typeface="Wingdings" panose="05000000000000000000" pitchFamily="2" charset="2"/>
              <a:buChar char="Ø"/>
              <a:defRPr/>
            </a:pPr>
            <a:r>
              <a:rPr lang="fa-IR" sz="2400" b="1" dirty="0">
                <a:solidFill>
                  <a:schemeClr val="tx1"/>
                </a:solidFill>
                <a:cs typeface="B Nazanin" panose="00000400000000000000" pitchFamily="2" charset="-78"/>
              </a:rPr>
              <a:t>استیک </a:t>
            </a:r>
            <a:r>
              <a:rPr lang="fa-IR" sz="2400" b="1" dirty="0" smtClean="0">
                <a:solidFill>
                  <a:schemeClr val="tx1"/>
                </a:solidFill>
                <a:cs typeface="B Nazanin" panose="00000400000000000000" pitchFamily="2" charset="-78"/>
              </a:rPr>
              <a:t>اسید :  </a:t>
            </a:r>
          </a:p>
          <a:p>
            <a:pPr marL="342900" indent="-342900">
              <a:lnSpc>
                <a:spcPct val="100000"/>
              </a:lnSpc>
              <a:spcBef>
                <a:spcPts val="0"/>
              </a:spcBef>
              <a:buClr>
                <a:srgbClr val="FF0000"/>
              </a:buClr>
              <a:buSzTx/>
              <a:buFont typeface="Wingdings" panose="05000000000000000000" pitchFamily="2" charset="2"/>
              <a:buChar char="ü"/>
              <a:defRPr/>
            </a:pPr>
            <a:r>
              <a:rPr lang="fa-IR" sz="2400" dirty="0" smtClean="0">
                <a:solidFill>
                  <a:schemeClr val="tx1"/>
                </a:solidFill>
                <a:cs typeface="B Nazanin" panose="00000400000000000000" pitchFamily="2" charset="-78"/>
              </a:rPr>
              <a:t>استفاده از استیک </a:t>
            </a:r>
            <a:r>
              <a:rPr lang="fa-IR" sz="2400" dirty="0">
                <a:solidFill>
                  <a:schemeClr val="tx1"/>
                </a:solidFill>
                <a:cs typeface="B Nazanin" panose="00000400000000000000" pitchFamily="2" charset="-78"/>
              </a:rPr>
              <a:t>اسید و سرکه(4درصد </a:t>
            </a:r>
            <a:r>
              <a:rPr lang="fa-IR" sz="2400" dirty="0" smtClean="0">
                <a:solidFill>
                  <a:schemeClr val="tx1"/>
                </a:solidFill>
                <a:cs typeface="B Nazanin" panose="00000400000000000000" pitchFamily="2" charset="-78"/>
              </a:rPr>
              <a:t>اسید) یا استیک </a:t>
            </a:r>
            <a:r>
              <a:rPr lang="fa-IR" sz="2400" dirty="0">
                <a:solidFill>
                  <a:schemeClr val="tx1"/>
                </a:solidFill>
                <a:cs typeface="B Nazanin" panose="00000400000000000000" pitchFamily="2" charset="-78"/>
              </a:rPr>
              <a:t>اسید به صورت سدیم استات، کلسیم استات، پتاسیم استات </a:t>
            </a:r>
            <a:r>
              <a:rPr lang="fa-IR" sz="2400" dirty="0" smtClean="0">
                <a:solidFill>
                  <a:schemeClr val="tx1"/>
                </a:solidFill>
                <a:cs typeface="B Nazanin" panose="00000400000000000000" pitchFamily="2" charset="-78"/>
              </a:rPr>
              <a:t>و سدیم </a:t>
            </a:r>
            <a:r>
              <a:rPr lang="fa-IR" sz="2400" dirty="0">
                <a:solidFill>
                  <a:schemeClr val="tx1"/>
                </a:solidFill>
                <a:cs typeface="B Nazanin" panose="00000400000000000000" pitchFamily="2" charset="-78"/>
              </a:rPr>
              <a:t>دی </a:t>
            </a:r>
            <a:r>
              <a:rPr lang="fa-IR" sz="2400" dirty="0" smtClean="0">
                <a:solidFill>
                  <a:schemeClr val="tx1"/>
                </a:solidFill>
                <a:cs typeface="B Nazanin" panose="00000400000000000000" pitchFamily="2" charset="-78"/>
              </a:rPr>
              <a:t>استات به عنوان نگهدارنده در غذاها</a:t>
            </a:r>
            <a:endParaRPr lang="fa-IR" sz="2400" b="1" dirty="0" smtClean="0">
              <a:solidFill>
                <a:schemeClr val="tx1"/>
              </a:solidFill>
              <a:cs typeface="B Nazanin" panose="00000400000000000000" pitchFamily="2" charset="-78"/>
            </a:endParaRPr>
          </a:p>
          <a:p>
            <a:pPr marL="342900" indent="-342900">
              <a:lnSpc>
                <a:spcPct val="100000"/>
              </a:lnSpc>
              <a:spcBef>
                <a:spcPts val="0"/>
              </a:spcBef>
              <a:buClr>
                <a:srgbClr val="FF0000"/>
              </a:buClr>
              <a:buSzTx/>
              <a:buFont typeface="Wingdings" panose="05000000000000000000" pitchFamily="2" charset="2"/>
              <a:buChar char="ü"/>
              <a:defRPr/>
            </a:pPr>
            <a:r>
              <a:rPr lang="fa-IR" sz="2400" dirty="0" smtClean="0">
                <a:solidFill>
                  <a:schemeClr val="tx1"/>
                </a:solidFill>
                <a:cs typeface="B Nazanin" panose="00000400000000000000" pitchFamily="2" charset="-78"/>
              </a:rPr>
              <a:t>استفاده از نمک </a:t>
            </a:r>
            <a:r>
              <a:rPr lang="fa-IR" sz="2400" dirty="0">
                <a:solidFill>
                  <a:schemeClr val="tx1"/>
                </a:solidFill>
                <a:cs typeface="B Nazanin" panose="00000400000000000000" pitchFamily="2" charset="-78"/>
              </a:rPr>
              <a:t>های استیک اسید در نان و محصولات پخته شده به منظور جلوگیری از طنابی شدن محصول در اثر رشد </a:t>
            </a:r>
            <a:r>
              <a:rPr lang="fa-IR" sz="2400" dirty="0" smtClean="0">
                <a:solidFill>
                  <a:schemeClr val="tx1"/>
                </a:solidFill>
                <a:cs typeface="B Nazanin" panose="00000400000000000000" pitchFamily="2" charset="-78"/>
              </a:rPr>
              <a:t>کپک ها </a:t>
            </a:r>
            <a:r>
              <a:rPr lang="fa-IR" sz="2400" dirty="0">
                <a:solidFill>
                  <a:schemeClr val="tx1"/>
                </a:solidFill>
                <a:cs typeface="B Nazanin" panose="00000400000000000000" pitchFamily="2" charset="-78"/>
              </a:rPr>
              <a:t>بدون اثر بر روی رشد مخمرها </a:t>
            </a:r>
            <a:endParaRPr lang="fa-IR" sz="2400" dirty="0" smtClean="0">
              <a:solidFill>
                <a:schemeClr val="tx1"/>
              </a:solidFill>
              <a:cs typeface="B Nazanin" panose="00000400000000000000" pitchFamily="2" charset="-78"/>
            </a:endParaRPr>
          </a:p>
          <a:p>
            <a:pPr marL="342900" indent="-342900">
              <a:lnSpc>
                <a:spcPct val="100000"/>
              </a:lnSpc>
              <a:spcBef>
                <a:spcPts val="0"/>
              </a:spcBef>
              <a:buClr>
                <a:srgbClr val="FF0000"/>
              </a:buClr>
              <a:buSzTx/>
              <a:buFont typeface="Wingdings" panose="05000000000000000000" pitchFamily="2" charset="2"/>
              <a:buChar char="ü"/>
              <a:defRPr/>
            </a:pPr>
            <a:r>
              <a:rPr lang="fa-IR" sz="2400" dirty="0" smtClean="0">
                <a:solidFill>
                  <a:schemeClr val="tx1"/>
                </a:solidFill>
                <a:cs typeface="B Nazanin" panose="00000400000000000000" pitchFamily="2" charset="-78"/>
              </a:rPr>
              <a:t>استفاده از سرکه </a:t>
            </a:r>
            <a:r>
              <a:rPr lang="fa-IR" sz="2400" dirty="0">
                <a:solidFill>
                  <a:schemeClr val="tx1"/>
                </a:solidFill>
                <a:cs typeface="B Nazanin" panose="00000400000000000000" pitchFamily="2" charset="-78"/>
              </a:rPr>
              <a:t>و استیک اسید در ماهی و </a:t>
            </a:r>
            <a:r>
              <a:rPr lang="fa-IR" sz="2400" dirty="0" smtClean="0">
                <a:solidFill>
                  <a:schemeClr val="tx1"/>
                </a:solidFill>
                <a:cs typeface="B Nazanin" panose="00000400000000000000" pitchFamily="2" charset="-78"/>
              </a:rPr>
              <a:t>گوشت های </a:t>
            </a:r>
            <a:r>
              <a:rPr lang="fa-IR" sz="2400" dirty="0">
                <a:solidFill>
                  <a:schemeClr val="tx1"/>
                </a:solidFill>
                <a:cs typeface="B Nazanin" panose="00000400000000000000" pitchFamily="2" charset="-78"/>
              </a:rPr>
              <a:t>ترشی </a:t>
            </a:r>
          </a:p>
          <a:p>
            <a:pPr marL="342900" indent="-342900">
              <a:lnSpc>
                <a:spcPct val="100000"/>
              </a:lnSpc>
              <a:spcBef>
                <a:spcPts val="0"/>
              </a:spcBef>
              <a:buClr>
                <a:srgbClr val="FF0000"/>
              </a:buClr>
              <a:buSzTx/>
              <a:buFont typeface="Wingdings" panose="05000000000000000000" pitchFamily="2" charset="2"/>
              <a:buChar char="ü"/>
              <a:defRPr/>
            </a:pPr>
            <a:r>
              <a:rPr lang="fa-IR" sz="2400" dirty="0" smtClean="0">
                <a:solidFill>
                  <a:schemeClr val="tx1"/>
                </a:solidFill>
                <a:cs typeface="B Nazanin" panose="00000400000000000000" pitchFamily="2" charset="-78"/>
              </a:rPr>
              <a:t>استفاده از استیک اسید </a:t>
            </a:r>
            <a:r>
              <a:rPr lang="fa-IR" sz="2400" dirty="0">
                <a:solidFill>
                  <a:schemeClr val="tx1"/>
                </a:solidFill>
                <a:cs typeface="B Nazanin" panose="00000400000000000000" pitchFamily="2" charset="-78"/>
              </a:rPr>
              <a:t>در محصولاتی مثل کچاپ، مایونز و ترشی ها </a:t>
            </a:r>
            <a:r>
              <a:rPr lang="fa-IR" sz="2400" dirty="0" smtClean="0">
                <a:solidFill>
                  <a:schemeClr val="tx1"/>
                </a:solidFill>
                <a:cs typeface="B Nazanin" panose="00000400000000000000" pitchFamily="2" charset="-78"/>
              </a:rPr>
              <a:t>به منظور </a:t>
            </a:r>
            <a:r>
              <a:rPr lang="fa-IR" sz="2400" dirty="0">
                <a:solidFill>
                  <a:schemeClr val="tx1"/>
                </a:solidFill>
                <a:cs typeface="B Nazanin" panose="00000400000000000000" pitchFamily="2" charset="-78"/>
              </a:rPr>
              <a:t>خاصیت نگهداری و </a:t>
            </a:r>
            <a:r>
              <a:rPr lang="fa-IR" sz="2400" dirty="0" smtClean="0">
                <a:solidFill>
                  <a:schemeClr val="tx1"/>
                </a:solidFill>
                <a:cs typeface="B Nazanin" panose="00000400000000000000" pitchFamily="2" charset="-78"/>
              </a:rPr>
              <a:t>ایجاد طعم</a:t>
            </a:r>
            <a:endParaRPr lang="en-US" sz="2400" dirty="0">
              <a:solidFill>
                <a:schemeClr val="tx1"/>
              </a:solidFill>
              <a:cs typeface="B Nazanin" panose="00000400000000000000" pitchFamily="2" charset="-78"/>
            </a:endParaRPr>
          </a:p>
          <a:p>
            <a:pPr marL="45720" indent="0">
              <a:buNone/>
            </a:pPr>
            <a:endParaRPr lang="fa-IR" sz="2400" b="1" dirty="0" smtClean="0">
              <a:solidFill>
                <a:schemeClr val="tx1"/>
              </a:solidFill>
              <a:latin typeface="Calibri"/>
              <a:cs typeface="B Nazanin" panose="00000400000000000000" pitchFamily="2" charset="-78"/>
            </a:endParaRPr>
          </a:p>
          <a:p>
            <a:pPr>
              <a:buFont typeface="Wingdings" panose="05000000000000000000" pitchFamily="2" charset="2"/>
              <a:buChar char="q"/>
            </a:pPr>
            <a:r>
              <a:rPr lang="fa-IR" sz="2400" b="1" dirty="0" smtClean="0">
                <a:solidFill>
                  <a:schemeClr val="tx1"/>
                </a:solidFill>
                <a:latin typeface="Calibri"/>
                <a:cs typeface="B Nazanin" panose="00000400000000000000" pitchFamily="2" charset="-78"/>
              </a:rPr>
              <a:t>اسیدها : </a:t>
            </a:r>
          </a:p>
          <a:p>
            <a:pPr marL="0" lvl="0" indent="0">
              <a:lnSpc>
                <a:spcPct val="100000"/>
              </a:lnSpc>
              <a:spcBef>
                <a:spcPct val="20000"/>
              </a:spcBef>
              <a:buClrTx/>
              <a:buSzTx/>
              <a:buNone/>
            </a:pPr>
            <a:r>
              <a:rPr lang="fa-IR" sz="2400" dirty="0">
                <a:solidFill>
                  <a:schemeClr val="tx1"/>
                </a:solidFill>
                <a:latin typeface="Calibri"/>
                <a:cs typeface="B Nazanin" panose="00000400000000000000" pitchFamily="2" charset="-78"/>
              </a:rPr>
              <a:t>اسیدها به عنوان افزودنی های مواد غذایی در خدمت یک هدف دوگانه هستند</a:t>
            </a:r>
            <a:r>
              <a:rPr lang="fa-IR" sz="2400" dirty="0" smtClean="0">
                <a:solidFill>
                  <a:schemeClr val="tx1"/>
                </a:solidFill>
                <a:latin typeface="Calibri"/>
                <a:cs typeface="B Nazanin" panose="00000400000000000000" pitchFamily="2" charset="-78"/>
              </a:rPr>
              <a:t>. </a:t>
            </a:r>
          </a:p>
          <a:p>
            <a:pPr marL="342900" lvl="0" indent="-342900">
              <a:lnSpc>
                <a:spcPct val="100000"/>
              </a:lnSpc>
              <a:spcBef>
                <a:spcPct val="20000"/>
              </a:spcBef>
              <a:buClr>
                <a:srgbClr val="FF0000"/>
              </a:buClr>
              <a:buSzTx/>
              <a:buFont typeface="Wingdings" panose="05000000000000000000" pitchFamily="2" charset="2"/>
              <a:buChar char="ü"/>
            </a:pPr>
            <a:r>
              <a:rPr lang="fa-IR" sz="2400" dirty="0" smtClean="0">
                <a:solidFill>
                  <a:schemeClr val="tx1"/>
                </a:solidFill>
                <a:latin typeface="Calibri"/>
                <a:cs typeface="B Nazanin" panose="00000400000000000000" pitchFamily="2" charset="-78"/>
              </a:rPr>
              <a:t>اسیدی کننده </a:t>
            </a:r>
          </a:p>
          <a:p>
            <a:pPr marL="342900" lvl="0" indent="-342900">
              <a:lnSpc>
                <a:spcPct val="100000"/>
              </a:lnSpc>
              <a:spcBef>
                <a:spcPct val="20000"/>
              </a:spcBef>
              <a:buClr>
                <a:srgbClr val="FF0000"/>
              </a:buClr>
              <a:buSzTx/>
              <a:buFont typeface="Wingdings" panose="05000000000000000000" pitchFamily="2" charset="2"/>
              <a:buChar char="ü"/>
            </a:pPr>
            <a:r>
              <a:rPr lang="fa-IR" sz="2400" dirty="0" smtClean="0">
                <a:solidFill>
                  <a:schemeClr val="tx1"/>
                </a:solidFill>
                <a:latin typeface="Calibri"/>
                <a:cs typeface="B Nazanin" panose="00000400000000000000" pitchFamily="2" charset="-78"/>
              </a:rPr>
              <a:t>نگهدارنده </a:t>
            </a:r>
            <a:endParaRPr lang="en-US" sz="2400" dirty="0">
              <a:solidFill>
                <a:schemeClr val="tx1"/>
              </a:solidFill>
              <a:latin typeface="Calibri"/>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3342557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62857"/>
            <a:ext cx="11538857" cy="6125029"/>
          </a:xfrm>
        </p:spPr>
        <p:txBody>
          <a:bodyPr>
            <a:normAutofit/>
          </a:bodyPr>
          <a:lstStyle/>
          <a:p>
            <a:pPr>
              <a:buFont typeface="Courier New" panose="02070309020205020404" pitchFamily="49" charset="0"/>
              <a:buChar char="o"/>
            </a:pPr>
            <a:r>
              <a:rPr lang="fa-IR" sz="2400" b="1" dirty="0">
                <a:solidFill>
                  <a:schemeClr val="tx1"/>
                </a:solidFill>
                <a:cs typeface="B Nazanin" panose="00000400000000000000" pitchFamily="2" charset="-78"/>
              </a:rPr>
              <a:t>سوکسینیک اسید: </a:t>
            </a:r>
            <a:r>
              <a:rPr lang="fa-IR" sz="2400" dirty="0" smtClean="0">
                <a:solidFill>
                  <a:schemeClr val="tx1"/>
                </a:solidFill>
                <a:cs typeface="B Nazanin" panose="00000400000000000000" pitchFamily="2" charset="-78"/>
              </a:rPr>
              <a:t>استفاده از آن به </a:t>
            </a:r>
            <a:r>
              <a:rPr lang="fa-IR" sz="2400" dirty="0">
                <a:solidFill>
                  <a:schemeClr val="tx1"/>
                </a:solidFill>
                <a:cs typeface="B Nazanin" panose="00000400000000000000" pitchFamily="2" charset="-78"/>
              </a:rPr>
              <a:t>عنوان تنظیم کننده </a:t>
            </a:r>
            <a:r>
              <a:rPr lang="en-US" sz="2400" dirty="0" err="1" smtClean="0">
                <a:solidFill>
                  <a:schemeClr val="tx1"/>
                </a:solidFill>
                <a:cs typeface="B Nazanin" panose="00000400000000000000" pitchFamily="2" charset="-78"/>
              </a:rPr>
              <a:t>ph</a:t>
            </a:r>
            <a:r>
              <a:rPr lang="fa-IR" sz="2400" dirty="0" smtClean="0">
                <a:solidFill>
                  <a:schemeClr val="tx1"/>
                </a:solidFill>
                <a:cs typeface="B Nazanin" panose="00000400000000000000" pitchFamily="2" charset="-78"/>
              </a:rPr>
              <a:t> در </a:t>
            </a:r>
            <a:r>
              <a:rPr lang="fa-IR" sz="2400" dirty="0">
                <a:solidFill>
                  <a:schemeClr val="tx1"/>
                </a:solidFill>
                <a:cs typeface="B Nazanin" panose="00000400000000000000" pitchFamily="2" charset="-78"/>
              </a:rPr>
              <a:t>صنایع </a:t>
            </a:r>
            <a:r>
              <a:rPr lang="fa-IR" sz="2400" dirty="0" smtClean="0">
                <a:solidFill>
                  <a:schemeClr val="tx1"/>
                </a:solidFill>
                <a:cs typeface="B Nazanin" panose="00000400000000000000" pitchFamily="2" charset="-78"/>
              </a:rPr>
              <a:t>غذایی، استفاده از مونو </a:t>
            </a:r>
            <a:r>
              <a:rPr lang="fa-IR" sz="2400" dirty="0">
                <a:solidFill>
                  <a:schemeClr val="tx1"/>
                </a:solidFill>
                <a:cs typeface="B Nazanin" panose="00000400000000000000" pitchFamily="2" charset="-78"/>
              </a:rPr>
              <a:t>استرهای این اسید با </a:t>
            </a:r>
            <a:r>
              <a:rPr lang="fa-IR" sz="2400" dirty="0" smtClean="0">
                <a:solidFill>
                  <a:schemeClr val="tx1"/>
                </a:solidFill>
                <a:cs typeface="B Nazanin" panose="00000400000000000000" pitchFamily="2" charset="-78"/>
              </a:rPr>
              <a:t>گلیسرول </a:t>
            </a:r>
            <a:r>
              <a:rPr lang="fa-IR" sz="2400" dirty="0">
                <a:solidFill>
                  <a:schemeClr val="tx1"/>
                </a:solidFill>
                <a:cs typeface="B Nazanin" panose="00000400000000000000" pitchFamily="2" charset="-78"/>
              </a:rPr>
              <a:t>به عنوان امولسیفایر در صنایع پخت </a:t>
            </a:r>
            <a:endParaRPr lang="fa-IR" sz="2400" dirty="0" smtClean="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a:p>
            <a:pPr>
              <a:buFont typeface="Courier New" panose="02070309020205020404" pitchFamily="49" charset="0"/>
              <a:buChar char="o"/>
            </a:pPr>
            <a:r>
              <a:rPr lang="fa-IR" sz="2400" b="1" dirty="0">
                <a:solidFill>
                  <a:schemeClr val="tx1"/>
                </a:solidFill>
                <a:cs typeface="B Nazanin" panose="00000400000000000000" pitchFamily="2" charset="-78"/>
              </a:rPr>
              <a:t>آدیپیک اسید: </a:t>
            </a:r>
            <a:r>
              <a:rPr lang="fa-IR" sz="2400" dirty="0" smtClean="0">
                <a:solidFill>
                  <a:schemeClr val="tx1"/>
                </a:solidFill>
                <a:cs typeface="B Nazanin" panose="00000400000000000000" pitchFamily="2" charset="-78"/>
              </a:rPr>
              <a:t>استفاده از آن در </a:t>
            </a:r>
            <a:r>
              <a:rPr lang="fa-IR" sz="2400" dirty="0">
                <a:solidFill>
                  <a:schemeClr val="tx1"/>
                </a:solidFill>
                <a:cs typeface="B Nazanin" panose="00000400000000000000" pitchFamily="2" charset="-78"/>
              </a:rPr>
              <a:t>آب میوه </a:t>
            </a:r>
            <a:r>
              <a:rPr lang="fa-IR" sz="2400" dirty="0" smtClean="0">
                <a:solidFill>
                  <a:schemeClr val="tx1"/>
                </a:solidFill>
                <a:cs typeface="B Nazanin" panose="00000400000000000000" pitchFamily="2" charset="-78"/>
              </a:rPr>
              <a:t>ها، </a:t>
            </a:r>
            <a:r>
              <a:rPr lang="fa-IR" sz="2400" dirty="0">
                <a:solidFill>
                  <a:schemeClr val="tx1"/>
                </a:solidFill>
                <a:cs typeface="B Nazanin" panose="00000400000000000000" pitchFamily="2" charset="-78"/>
              </a:rPr>
              <a:t>بهبود خصوصیت ژل مارمالاد و </a:t>
            </a:r>
            <a:r>
              <a:rPr lang="fa-IR" sz="2400" dirty="0" smtClean="0">
                <a:solidFill>
                  <a:schemeClr val="tx1"/>
                </a:solidFill>
                <a:cs typeface="B Nazanin" panose="00000400000000000000" pitchFamily="2" charset="-78"/>
              </a:rPr>
              <a:t>ژل های </a:t>
            </a:r>
            <a:r>
              <a:rPr lang="fa-IR" sz="2400" dirty="0">
                <a:solidFill>
                  <a:schemeClr val="tx1"/>
                </a:solidFill>
                <a:cs typeface="B Nazanin" panose="00000400000000000000" pitchFamily="2" charset="-78"/>
              </a:rPr>
              <a:t>میوه ای و همچنین بهبود بافت </a:t>
            </a:r>
            <a:r>
              <a:rPr lang="fa-IR" sz="2400" dirty="0" smtClean="0">
                <a:solidFill>
                  <a:schemeClr val="tx1"/>
                </a:solidFill>
                <a:cs typeface="B Nazanin" panose="00000400000000000000" pitchFamily="2" charset="-78"/>
              </a:rPr>
              <a:t>پنیر </a:t>
            </a:r>
          </a:p>
          <a:p>
            <a:pPr marL="45720" indent="0">
              <a:buNone/>
            </a:pPr>
            <a:endParaRPr lang="fa-IR" sz="2400" dirty="0">
              <a:solidFill>
                <a:schemeClr val="tx1"/>
              </a:solidFill>
              <a:cs typeface="B Nazanin" panose="00000400000000000000" pitchFamily="2" charset="-78"/>
            </a:endParaRPr>
          </a:p>
          <a:p>
            <a:pPr>
              <a:buFont typeface="Courier New" panose="02070309020205020404" pitchFamily="49" charset="0"/>
              <a:buChar char="o"/>
            </a:pPr>
            <a:r>
              <a:rPr lang="fa-IR" sz="2400" b="1" dirty="0">
                <a:solidFill>
                  <a:schemeClr val="tx1"/>
                </a:solidFill>
                <a:cs typeface="B Nazanin" panose="00000400000000000000" pitchFamily="2" charset="-78"/>
              </a:rPr>
              <a:t>فوماریک اسید: </a:t>
            </a:r>
            <a:r>
              <a:rPr lang="fa-IR" sz="2400" dirty="0" smtClean="0">
                <a:solidFill>
                  <a:schemeClr val="tx1"/>
                </a:solidFill>
                <a:cs typeface="B Nazanin" panose="00000400000000000000" pitchFamily="2" charset="-78"/>
              </a:rPr>
              <a:t>استفاده از آن جهت </a:t>
            </a:r>
            <a:r>
              <a:rPr lang="fa-IR" sz="2400" dirty="0">
                <a:solidFill>
                  <a:schemeClr val="tx1"/>
                </a:solidFill>
                <a:cs typeface="B Nazanin" panose="00000400000000000000" pitchFamily="2" charset="-78"/>
              </a:rPr>
              <a:t>افزایش طول عمر برخی از محصولات خشک شده همانند پودرهای ژله </a:t>
            </a:r>
            <a:r>
              <a:rPr lang="fa-IR" sz="2400" dirty="0" smtClean="0">
                <a:solidFill>
                  <a:schemeClr val="tx1"/>
                </a:solidFill>
                <a:cs typeface="B Nazanin" panose="00000400000000000000" pitchFamily="2" charset="-78"/>
              </a:rPr>
              <a:t>و همچنین </a:t>
            </a:r>
            <a:r>
              <a:rPr lang="fa-IR" sz="2400" dirty="0">
                <a:solidFill>
                  <a:schemeClr val="tx1"/>
                </a:solidFill>
                <a:cs typeface="B Nazanin" panose="00000400000000000000" pitchFamily="2" charset="-78"/>
              </a:rPr>
              <a:t>برای کاهش </a:t>
            </a:r>
            <a:r>
              <a:rPr lang="en-US" sz="2400" dirty="0" err="1" smtClean="0">
                <a:solidFill>
                  <a:schemeClr val="tx1"/>
                </a:solidFill>
                <a:cs typeface="B Nazanin" panose="00000400000000000000" pitchFamily="2" charset="-78"/>
              </a:rPr>
              <a:t>ph</a:t>
            </a:r>
            <a:r>
              <a:rPr lang="fa-IR" sz="2400" dirty="0" smtClean="0">
                <a:solidFill>
                  <a:schemeClr val="tx1"/>
                </a:solidFill>
                <a:cs typeface="B Nazanin" panose="00000400000000000000" pitchFamily="2" charset="-78"/>
              </a:rPr>
              <a:t> به </a:t>
            </a:r>
            <a:r>
              <a:rPr lang="fa-IR" sz="2400" dirty="0">
                <a:solidFill>
                  <a:schemeClr val="tx1"/>
                </a:solidFill>
                <a:cs typeface="B Nazanin" panose="00000400000000000000" pitchFamily="2" charset="-78"/>
              </a:rPr>
              <a:t>همراه نگهدارنده هایی همچون بنزوئیک اسید </a:t>
            </a:r>
            <a:endParaRPr lang="fa-IR" sz="2400" dirty="0" smtClean="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a:p>
            <a:pPr>
              <a:buFont typeface="Courier New" panose="02070309020205020404" pitchFamily="49" charset="0"/>
              <a:buChar char="o"/>
            </a:pPr>
            <a:r>
              <a:rPr lang="fa-IR" sz="2400" b="1" dirty="0" smtClean="0">
                <a:solidFill>
                  <a:schemeClr val="tx1"/>
                </a:solidFill>
                <a:cs typeface="B Nazanin" panose="00000400000000000000" pitchFamily="2" charset="-78"/>
              </a:rPr>
              <a:t>اسید </a:t>
            </a:r>
            <a:r>
              <a:rPr lang="fa-IR" sz="2400" b="1" dirty="0">
                <a:solidFill>
                  <a:schemeClr val="tx1"/>
                </a:solidFill>
                <a:cs typeface="B Nazanin" panose="00000400000000000000" pitchFamily="2" charset="-78"/>
              </a:rPr>
              <a:t>استیک: </a:t>
            </a:r>
            <a:r>
              <a:rPr lang="fa-IR" sz="2400" dirty="0">
                <a:solidFill>
                  <a:schemeClr val="tx1"/>
                </a:solidFill>
                <a:cs typeface="B Nazanin" panose="00000400000000000000" pitchFamily="2" charset="-78"/>
              </a:rPr>
              <a:t>ا</a:t>
            </a:r>
            <a:r>
              <a:rPr lang="fa-IR" sz="2400" dirty="0" smtClean="0">
                <a:solidFill>
                  <a:schemeClr val="tx1"/>
                </a:solidFill>
                <a:cs typeface="B Nazanin" panose="00000400000000000000" pitchFamily="2" charset="-78"/>
              </a:rPr>
              <a:t>ستفاده از آن برای </a:t>
            </a:r>
            <a:r>
              <a:rPr lang="fa-IR" sz="2400" dirty="0">
                <a:solidFill>
                  <a:schemeClr val="tx1"/>
                </a:solidFill>
                <a:cs typeface="B Nazanin" panose="00000400000000000000" pitchFamily="2" charset="-78"/>
              </a:rPr>
              <a:t>ایجاد ترشی</a:t>
            </a:r>
            <a:r>
              <a:rPr lang="en-US" sz="2400" dirty="0">
                <a:solidFill>
                  <a:schemeClr val="tx1"/>
                </a:solidFill>
                <a:cs typeface="B Nazanin" panose="00000400000000000000" pitchFamily="2" charset="-78"/>
              </a:rPr>
              <a:t> </a:t>
            </a:r>
            <a:r>
              <a:rPr lang="fa-IR" sz="2400" dirty="0">
                <a:solidFill>
                  <a:schemeClr val="tx1"/>
                </a:solidFill>
                <a:cs typeface="B Nazanin" panose="00000400000000000000" pitchFamily="2" charset="-78"/>
              </a:rPr>
              <a:t>در سس مایونز و سس های سالاد  </a:t>
            </a:r>
            <a:endParaRPr lang="fa-IR" sz="2400" dirty="0" smtClean="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881592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4" y="423081"/>
            <a:ext cx="11491415" cy="6059606"/>
          </a:xfrm>
        </p:spPr>
        <p:txBody>
          <a:bodyPr>
            <a:normAutofit/>
          </a:bodyPr>
          <a:lstStyle/>
          <a:p>
            <a:pPr>
              <a:buFont typeface="Courier New" panose="02070309020205020404" pitchFamily="49" charset="0"/>
              <a:buChar char="o"/>
            </a:pPr>
            <a:r>
              <a:rPr lang="fa-IR" sz="2400" b="1" dirty="0">
                <a:solidFill>
                  <a:schemeClr val="tx1"/>
                </a:solidFill>
                <a:cs typeface="B Nazanin" panose="00000400000000000000" pitchFamily="2" charset="-78"/>
              </a:rPr>
              <a:t>لاکتیک اسید : </a:t>
            </a:r>
            <a:r>
              <a:rPr lang="fa-IR" sz="2400" dirty="0">
                <a:solidFill>
                  <a:schemeClr val="tx1"/>
                </a:solidFill>
                <a:cs typeface="B Nazanin" panose="00000400000000000000" pitchFamily="2" charset="-78"/>
              </a:rPr>
              <a:t>استفاده از آن برای بهبود کف کنندگی سفیده تخم مرغ، بهبود طعم آب میوه ها، جلوگیری از رنگبری میوه ها و سبزی ها و در شکل کلسیم لاکتات در پودرهای شیر </a:t>
            </a:r>
            <a:endParaRPr lang="fa-IR" sz="2400" dirty="0" smtClean="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a:p>
            <a:pPr>
              <a:buFont typeface="Courier New" panose="02070309020205020404" pitchFamily="49" charset="0"/>
              <a:buChar char="o"/>
            </a:pPr>
            <a:r>
              <a:rPr lang="fa-IR" sz="2400" b="1" dirty="0">
                <a:solidFill>
                  <a:schemeClr val="tx1"/>
                </a:solidFill>
                <a:cs typeface="B Nazanin" panose="00000400000000000000" pitchFamily="2" charset="-78"/>
              </a:rPr>
              <a:t>مالیک اسید: </a:t>
            </a:r>
            <a:r>
              <a:rPr lang="fa-IR" sz="2400" dirty="0">
                <a:solidFill>
                  <a:schemeClr val="tx1"/>
                </a:solidFill>
                <a:cs typeface="B Nazanin" panose="00000400000000000000" pitchFamily="2" charset="-78"/>
              </a:rPr>
              <a:t>استفاده از آن به طور گسترده در تولید ژل ها، مارمالاد، آبمیوه ها، میوه ها و سبزیجات کنسرو شده </a:t>
            </a:r>
            <a:r>
              <a:rPr lang="fa-IR" sz="2400" dirty="0" smtClean="0">
                <a:solidFill>
                  <a:schemeClr val="tx1"/>
                </a:solidFill>
                <a:cs typeface="B Nazanin" panose="00000400000000000000" pitchFamily="2" charset="-78"/>
              </a:rPr>
              <a:t> </a:t>
            </a:r>
            <a:endParaRPr lang="fa-IR" sz="2400" dirty="0" smtClean="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a:p>
            <a:pPr>
              <a:buFont typeface="Courier New" panose="02070309020205020404" pitchFamily="49" charset="0"/>
              <a:buChar char="o"/>
            </a:pPr>
            <a:r>
              <a:rPr lang="fa-IR" sz="2400" b="1" dirty="0">
                <a:solidFill>
                  <a:schemeClr val="tx1"/>
                </a:solidFill>
                <a:cs typeface="B Nazanin" panose="00000400000000000000" pitchFamily="2" charset="-78"/>
              </a:rPr>
              <a:t>تارتاریک اسید: </a:t>
            </a:r>
            <a:r>
              <a:rPr lang="fa-IR" sz="2400" dirty="0">
                <a:solidFill>
                  <a:schemeClr val="tx1"/>
                </a:solidFill>
                <a:cs typeface="B Nazanin" panose="00000400000000000000" pitchFamily="2" charset="-78"/>
              </a:rPr>
              <a:t>استفاده از این اسید جهت اسیدی کردن نوشیدنی های آب میوه ای، آبنبات های ترش، بستنی و همچنین به عنوان یک عامل کمپلکس کننده فلزات و سینرژیست برای آنتی اکسیدان ها</a:t>
            </a:r>
          </a:p>
          <a:p>
            <a:pPr marL="45720" indent="0">
              <a:buNone/>
            </a:pPr>
            <a:r>
              <a:rPr lang="fa-IR" sz="2400" dirty="0">
                <a:cs typeface="B Lotus" pitchFamily="2" charset="-78"/>
              </a:rPr>
              <a:t/>
            </a:r>
            <a:br>
              <a:rPr lang="fa-IR" sz="2400" dirty="0">
                <a:cs typeface="B Lotus" pitchFamily="2" charset="-78"/>
              </a:rPr>
            </a:br>
            <a:endParaRPr lang="fa-IR" sz="2400" dirty="0">
              <a:cs typeface="B Lotus" pitchFamily="2" charset="-78"/>
            </a:endParaRP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164696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314" y="391886"/>
            <a:ext cx="11567886" cy="6110514"/>
          </a:xfrm>
        </p:spPr>
        <p:txBody>
          <a:bodyPr>
            <a:normAutofit/>
          </a:bodyPr>
          <a:lstStyle/>
          <a:p>
            <a:pPr>
              <a:buFont typeface="Courier New" panose="02070309020205020404" pitchFamily="49" charset="0"/>
              <a:buChar char="o"/>
            </a:pPr>
            <a:r>
              <a:rPr lang="fa-IR" sz="2400" b="1" dirty="0">
                <a:solidFill>
                  <a:schemeClr val="tx1"/>
                </a:solidFill>
                <a:cs typeface="B Nazanin" panose="00000400000000000000" pitchFamily="2" charset="-78"/>
              </a:rPr>
              <a:t>سیتریک اسید: </a:t>
            </a:r>
            <a:r>
              <a:rPr lang="fa-IR" sz="2400" dirty="0" smtClean="0">
                <a:solidFill>
                  <a:schemeClr val="tx1"/>
                </a:solidFill>
                <a:cs typeface="B Nazanin" panose="00000400000000000000" pitchFamily="2" charset="-78"/>
              </a:rPr>
              <a:t>استفاده از این </a:t>
            </a:r>
            <a:r>
              <a:rPr lang="fa-IR" sz="2400" dirty="0">
                <a:solidFill>
                  <a:schemeClr val="tx1"/>
                </a:solidFill>
                <a:cs typeface="B Nazanin" panose="00000400000000000000" pitchFamily="2" charset="-78"/>
              </a:rPr>
              <a:t>اسید در تولید آبنبات، آب میوه، بستنی، </a:t>
            </a:r>
            <a:r>
              <a:rPr lang="fa-IR" sz="2400" dirty="0" smtClean="0">
                <a:solidFill>
                  <a:schemeClr val="tx1"/>
                </a:solidFill>
                <a:cs typeface="B Nazanin" panose="00000400000000000000" pitchFamily="2" charset="-78"/>
              </a:rPr>
              <a:t>ژل ها</a:t>
            </a:r>
            <a:r>
              <a:rPr lang="fa-IR" sz="2400" dirty="0">
                <a:solidFill>
                  <a:schemeClr val="tx1"/>
                </a:solidFill>
                <a:cs typeface="B Nazanin" panose="00000400000000000000" pitchFamily="2" charset="-78"/>
              </a:rPr>
              <a:t>، مارمالاد، سبزیجات کنسرو </a:t>
            </a:r>
            <a:r>
              <a:rPr lang="fa-IR" sz="2400" dirty="0" smtClean="0">
                <a:solidFill>
                  <a:schemeClr val="tx1"/>
                </a:solidFill>
                <a:cs typeface="B Nazanin" panose="00000400000000000000" pitchFamily="2" charset="-78"/>
              </a:rPr>
              <a:t>شده، </a:t>
            </a:r>
            <a:r>
              <a:rPr lang="fa-IR" sz="2400" dirty="0">
                <a:solidFill>
                  <a:schemeClr val="tx1"/>
                </a:solidFill>
                <a:cs typeface="B Nazanin" panose="00000400000000000000" pitchFamily="2" charset="-78"/>
              </a:rPr>
              <a:t>محصولات لبنی همانند فرآیند تولید پنیر </a:t>
            </a:r>
            <a:r>
              <a:rPr lang="fa-IR" sz="2400" dirty="0" smtClean="0">
                <a:solidFill>
                  <a:schemeClr val="tx1"/>
                </a:solidFill>
                <a:cs typeface="B Nazanin" panose="00000400000000000000" pitchFamily="2" charset="-78"/>
              </a:rPr>
              <a:t>و همچنین به عنوان </a:t>
            </a:r>
            <a:r>
              <a:rPr lang="fa-IR" sz="2400" dirty="0">
                <a:solidFill>
                  <a:schemeClr val="tx1"/>
                </a:solidFill>
                <a:cs typeface="B Nazanin" panose="00000400000000000000" pitchFamily="2" charset="-78"/>
              </a:rPr>
              <a:t>یک </a:t>
            </a:r>
            <a:r>
              <a:rPr lang="fa-IR" sz="2400" dirty="0" smtClean="0">
                <a:solidFill>
                  <a:schemeClr val="tx1"/>
                </a:solidFill>
                <a:cs typeface="B Nazanin" panose="00000400000000000000" pitchFamily="2" charset="-78"/>
              </a:rPr>
              <a:t>عامل تاخیر </a:t>
            </a:r>
            <a:r>
              <a:rPr lang="fa-IR" sz="2400" dirty="0">
                <a:solidFill>
                  <a:schemeClr val="tx1"/>
                </a:solidFill>
                <a:cs typeface="B Nazanin" panose="00000400000000000000" pitchFamily="2" charset="-78"/>
              </a:rPr>
              <a:t>انداز قهوه ای شدن سبزیجات و میوه ها و عامل سینرژیست برای آنتی </a:t>
            </a:r>
            <a:r>
              <a:rPr lang="fa-IR" sz="2400" dirty="0" smtClean="0">
                <a:solidFill>
                  <a:schemeClr val="tx1"/>
                </a:solidFill>
                <a:cs typeface="B Nazanin" panose="00000400000000000000" pitchFamily="2" charset="-78"/>
              </a:rPr>
              <a:t>اکسیدان ها  </a:t>
            </a:r>
          </a:p>
          <a:p>
            <a:pPr marL="45720" indent="0">
              <a:buNone/>
            </a:pPr>
            <a:endParaRPr lang="fa-IR" sz="2400" dirty="0" smtClean="0">
              <a:solidFill>
                <a:schemeClr val="tx1"/>
              </a:solidFill>
              <a:cs typeface="B Nazanin" panose="00000400000000000000" pitchFamily="2" charset="-78"/>
            </a:endParaRPr>
          </a:p>
          <a:p>
            <a:pPr>
              <a:buFont typeface="Courier New" panose="02070309020205020404" pitchFamily="49" charset="0"/>
              <a:buChar char="o"/>
            </a:pPr>
            <a:r>
              <a:rPr lang="fa-IR" sz="2400" b="1" dirty="0">
                <a:solidFill>
                  <a:schemeClr val="tx1"/>
                </a:solidFill>
                <a:cs typeface="B Nazanin" panose="00000400000000000000" pitchFamily="2" charset="-78"/>
              </a:rPr>
              <a:t>اسیدهای کربوکسیلیک: </a:t>
            </a:r>
            <a:r>
              <a:rPr lang="fa-IR" sz="2400" dirty="0" smtClean="0">
                <a:solidFill>
                  <a:schemeClr val="tx1"/>
                </a:solidFill>
                <a:cs typeface="B Nazanin" panose="00000400000000000000" pitchFamily="2" charset="-78"/>
              </a:rPr>
              <a:t>استفاده از اسیدها </a:t>
            </a:r>
            <a:r>
              <a:rPr lang="fa-IR" sz="2400" dirty="0">
                <a:solidFill>
                  <a:schemeClr val="tx1"/>
                </a:solidFill>
                <a:cs typeface="B Nazanin" panose="00000400000000000000" pitchFamily="2" charset="-78"/>
              </a:rPr>
              <a:t>کربوکسیلیک با زنجیره مستقیم همانند اسید پروپیونیک و </a:t>
            </a:r>
            <a:r>
              <a:rPr lang="fa-IR" sz="2400" dirty="0" smtClean="0">
                <a:solidFill>
                  <a:schemeClr val="tx1"/>
                </a:solidFill>
                <a:cs typeface="B Nazanin" panose="00000400000000000000" pitchFamily="2" charset="-78"/>
              </a:rPr>
              <a:t>سوربیک، </a:t>
            </a:r>
            <a:r>
              <a:rPr lang="fa-IR" sz="2400" dirty="0">
                <a:solidFill>
                  <a:schemeClr val="tx1"/>
                </a:solidFill>
                <a:cs typeface="B Nazanin" panose="00000400000000000000" pitchFamily="2" charset="-78"/>
              </a:rPr>
              <a:t>برای خواص ضد </a:t>
            </a:r>
            <a:r>
              <a:rPr lang="fa-IR" sz="2400" dirty="0" smtClean="0">
                <a:solidFill>
                  <a:schemeClr val="tx1"/>
                </a:solidFill>
                <a:cs typeface="B Nazanin" panose="00000400000000000000" pitchFamily="2" charset="-78"/>
              </a:rPr>
              <a:t>میکروبی</a:t>
            </a:r>
          </a:p>
          <a:p>
            <a:pPr>
              <a:buFont typeface="Wingdings" panose="05000000000000000000" pitchFamily="2" charset="2"/>
              <a:buChar char="ü"/>
            </a:pPr>
            <a:r>
              <a:rPr lang="fa-IR" sz="2400" dirty="0" smtClean="0">
                <a:solidFill>
                  <a:schemeClr val="tx1"/>
                </a:solidFill>
                <a:cs typeface="B Nazanin" panose="00000400000000000000" pitchFamily="2" charset="-78"/>
              </a:rPr>
              <a:t>استفاده از اسید </a:t>
            </a:r>
            <a:r>
              <a:rPr lang="fa-IR" sz="2400" dirty="0">
                <a:solidFill>
                  <a:schemeClr val="tx1"/>
                </a:solidFill>
                <a:cs typeface="B Nazanin" panose="00000400000000000000" pitchFamily="2" charset="-78"/>
              </a:rPr>
              <a:t>پروپیونیک عمدتا برای خواص ضد قارچی </a:t>
            </a:r>
            <a:r>
              <a:rPr lang="fa-IR" sz="2400" dirty="0" smtClean="0">
                <a:solidFill>
                  <a:schemeClr val="tx1"/>
                </a:solidFill>
                <a:cs typeface="B Nazanin" panose="00000400000000000000" pitchFamily="2" charset="-78"/>
              </a:rPr>
              <a:t>آن  </a:t>
            </a:r>
          </a:p>
          <a:p>
            <a:pPr marL="45720" indent="0">
              <a:buNone/>
            </a:pPr>
            <a:endParaRPr lang="fa-IR" sz="2400" dirty="0" smtClean="0">
              <a:solidFill>
                <a:schemeClr val="tx1"/>
              </a:solidFill>
              <a:cs typeface="B Nazanin" panose="00000400000000000000" pitchFamily="2" charset="-78"/>
            </a:endParaRPr>
          </a:p>
          <a:p>
            <a:pPr>
              <a:buFont typeface="Courier New" panose="02070309020205020404" pitchFamily="49" charset="0"/>
              <a:buChar char="o"/>
            </a:pPr>
            <a:r>
              <a:rPr lang="fa-IR" sz="2400" b="1" dirty="0">
                <a:solidFill>
                  <a:schemeClr val="tx1"/>
                </a:solidFill>
                <a:cs typeface="B Nazanin" panose="00000400000000000000" pitchFamily="2" charset="-78"/>
              </a:rPr>
              <a:t>فسفریک اسید</a:t>
            </a:r>
            <a:r>
              <a:rPr lang="fa-IR" sz="2400" b="1" dirty="0" smtClean="0">
                <a:solidFill>
                  <a:schemeClr val="tx1"/>
                </a:solidFill>
                <a:cs typeface="B Nazanin" panose="00000400000000000000" pitchFamily="2" charset="-78"/>
              </a:rPr>
              <a:t>: </a:t>
            </a:r>
            <a:r>
              <a:rPr lang="fa-IR" sz="2400" dirty="0" smtClean="0">
                <a:solidFill>
                  <a:schemeClr val="tx1"/>
                </a:solidFill>
                <a:cs typeface="B Nazanin" panose="00000400000000000000" pitchFamily="2" charset="-78"/>
              </a:rPr>
              <a:t>بیش ترین </a:t>
            </a:r>
            <a:r>
              <a:rPr lang="fa-IR" sz="2400" dirty="0">
                <a:solidFill>
                  <a:schemeClr val="tx1"/>
                </a:solidFill>
                <a:cs typeface="B Nazanin" panose="00000400000000000000" pitchFamily="2" charset="-78"/>
              </a:rPr>
              <a:t>مصرف این اسید در نوشیدنی های غیرالکلی کولا به منظور کاهش </a:t>
            </a:r>
            <a:r>
              <a:rPr lang="en-US" sz="2400" dirty="0" smtClean="0">
                <a:solidFill>
                  <a:schemeClr val="tx1"/>
                </a:solidFill>
                <a:cs typeface="B Nazanin" panose="00000400000000000000" pitchFamily="2" charset="-78"/>
              </a:rPr>
              <a:t>PH </a:t>
            </a:r>
            <a:r>
              <a:rPr lang="fa-IR" sz="2400" dirty="0" smtClean="0">
                <a:solidFill>
                  <a:schemeClr val="tx1"/>
                </a:solidFill>
                <a:cs typeface="B Nazanin" panose="00000400000000000000" pitchFamily="2" charset="-78"/>
              </a:rPr>
              <a:t>، همچنین استفاده از این </a:t>
            </a:r>
            <a:r>
              <a:rPr lang="fa-IR" sz="2400" dirty="0">
                <a:solidFill>
                  <a:schemeClr val="tx1"/>
                </a:solidFill>
                <a:cs typeface="B Nazanin" panose="00000400000000000000" pitchFamily="2" charset="-78"/>
              </a:rPr>
              <a:t>اسید </a:t>
            </a:r>
            <a:r>
              <a:rPr lang="fa-IR" sz="2400" dirty="0" smtClean="0">
                <a:solidFill>
                  <a:schemeClr val="tx1"/>
                </a:solidFill>
                <a:cs typeface="B Nazanin" panose="00000400000000000000" pitchFamily="2" charset="-78"/>
              </a:rPr>
              <a:t>در ژل های </a:t>
            </a:r>
            <a:r>
              <a:rPr lang="fa-IR" sz="2400" dirty="0">
                <a:solidFill>
                  <a:schemeClr val="tx1"/>
                </a:solidFill>
                <a:cs typeface="B Nazanin" panose="00000400000000000000" pitchFamily="2" charset="-78"/>
              </a:rPr>
              <a:t>میوه، تولید پنیر و در تولید پودرهای پخت و به عنوان یک عامل بافر کننده فعال یا تنظیم کننده </a:t>
            </a:r>
            <a:r>
              <a:rPr lang="en-US" sz="2400" dirty="0" err="1" smtClean="0">
                <a:solidFill>
                  <a:schemeClr val="tx1"/>
                </a:solidFill>
                <a:cs typeface="B Nazanin" panose="00000400000000000000" pitchFamily="2" charset="-78"/>
              </a:rPr>
              <a:t>ph</a:t>
            </a:r>
            <a:r>
              <a:rPr lang="fa-IR" sz="2400" dirty="0" smtClean="0">
                <a:solidFill>
                  <a:schemeClr val="tx1"/>
                </a:solidFill>
                <a:cs typeface="B Nazanin" panose="00000400000000000000" pitchFamily="2" charset="-78"/>
              </a:rPr>
              <a:t> </a:t>
            </a:r>
          </a:p>
          <a:p>
            <a:pPr>
              <a:buFont typeface="Courier New" panose="02070309020205020404" pitchFamily="49" charset="0"/>
              <a:buChar char="o"/>
            </a:pPr>
            <a:endParaRPr lang="fa-IR" sz="2400" dirty="0">
              <a:solidFill>
                <a:schemeClr val="tx1"/>
              </a:solidFill>
              <a:cs typeface="B Nazanin" panose="00000400000000000000" pitchFamily="2" charset="-78"/>
            </a:endParaRPr>
          </a:p>
          <a:p>
            <a:pPr>
              <a:buFont typeface="Courier New" panose="02070309020205020404" pitchFamily="49" charset="0"/>
              <a:buChar char="o"/>
            </a:pPr>
            <a:endParaRPr lang="fa-IR" sz="2400" dirty="0">
              <a:solidFill>
                <a:schemeClr val="tx1"/>
              </a:solidFill>
              <a:cs typeface="B Nazanin" panose="00000400000000000000" pitchFamily="2" charset="-78"/>
            </a:endParaRPr>
          </a:p>
          <a:p>
            <a:pPr>
              <a:buFont typeface="Courier New" panose="02070309020205020404" pitchFamily="49" charset="0"/>
              <a:buChar char="o"/>
            </a:pPr>
            <a:endParaRPr lang="fa-IR" sz="2400" dirty="0">
              <a:solidFill>
                <a:schemeClr val="tx1"/>
              </a:solidFill>
              <a:cs typeface="B Nazanin" panose="00000400000000000000" pitchFamily="2" charset="-78"/>
            </a:endParaRPr>
          </a:p>
          <a:p>
            <a:endParaRPr lang="en-US" sz="2400" dirty="0">
              <a:cs typeface="B Lotus" pitchFamily="2" charset="-78"/>
            </a:endParaRP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2350556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4" y="368489"/>
            <a:ext cx="11532358" cy="6086901"/>
          </a:xfrm>
        </p:spPr>
        <p:txBody>
          <a:bodyPr>
            <a:normAutofit/>
          </a:bodyPr>
          <a:lstStyle/>
          <a:p>
            <a:pPr>
              <a:buFont typeface="Courier New" panose="02070309020205020404" pitchFamily="49" charset="0"/>
              <a:buChar char="o"/>
            </a:pPr>
            <a:r>
              <a:rPr lang="fa-IR" sz="2400" b="1" dirty="0">
                <a:solidFill>
                  <a:schemeClr val="tx1"/>
                </a:solidFill>
                <a:cs typeface="B Nazanin" panose="00000400000000000000" pitchFamily="2" charset="-78"/>
              </a:rPr>
              <a:t>هیدروکلریک و سولفوریک اسید: </a:t>
            </a:r>
            <a:r>
              <a:rPr lang="fa-IR" sz="2400" dirty="0">
                <a:solidFill>
                  <a:schemeClr val="tx1"/>
                </a:solidFill>
                <a:cs typeface="B Nazanin" panose="00000400000000000000" pitchFamily="2" charset="-78"/>
              </a:rPr>
              <a:t>استفاده از هر دوی این ها در هیدرولیز نشاسته و ساکاروز</a:t>
            </a:r>
          </a:p>
          <a:p>
            <a:pPr marL="45720" indent="0">
              <a:buNone/>
            </a:pPr>
            <a:r>
              <a:rPr lang="fa-IR" sz="2400" dirty="0">
                <a:solidFill>
                  <a:schemeClr val="tx1"/>
                </a:solidFill>
                <a:cs typeface="B Nazanin" panose="00000400000000000000" pitchFamily="2" charset="-78"/>
              </a:rPr>
              <a:t>استفاده از هیدروکلریک اسید در هیدرولیز پروتئین ها در صنایع تولید چاشنی </a:t>
            </a:r>
            <a:endParaRPr lang="fa-IR" sz="2400" dirty="0" smtClean="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a:p>
            <a:pPr>
              <a:buFont typeface="Courier New" panose="02070309020205020404" pitchFamily="49" charset="0"/>
              <a:buChar char="o"/>
            </a:pPr>
            <a:r>
              <a:rPr lang="fa-IR" sz="2400" b="1" dirty="0">
                <a:solidFill>
                  <a:schemeClr val="tx1"/>
                </a:solidFill>
                <a:cs typeface="B Nazanin" panose="00000400000000000000" pitchFamily="2" charset="-78"/>
              </a:rPr>
              <a:t>گلوکونیک اسید و گلوکون الفا لاکتون</a:t>
            </a:r>
            <a:r>
              <a:rPr lang="fa-IR" sz="2400" dirty="0">
                <a:solidFill>
                  <a:schemeClr val="tx1"/>
                </a:solidFill>
                <a:cs typeface="B Nazanin" panose="00000400000000000000" pitchFamily="2" charset="-78"/>
              </a:rPr>
              <a:t>: استفاده از گلوکونیک اسید در تولید قند اینورت، آبمیوه ها و آبنبات ها </a:t>
            </a:r>
          </a:p>
          <a:p>
            <a:pPr marL="45720" indent="0">
              <a:buNone/>
            </a:pPr>
            <a:r>
              <a:rPr lang="fa-IR" sz="2400" dirty="0">
                <a:solidFill>
                  <a:schemeClr val="tx1"/>
                </a:solidFill>
                <a:cs typeface="B Nazanin" panose="00000400000000000000" pitchFamily="2" charset="-78"/>
              </a:rPr>
              <a:t>استفاده از گلوکون الفا لاکتون در مواردی که اسیدی شدن آهسته مورد نیاز است از جمله پودرهای پخت، محصولات لبنی ترش و سوسیس های رسیده </a:t>
            </a:r>
            <a:endParaRPr lang="en-US" sz="2400" dirty="0">
              <a:solidFill>
                <a:schemeClr val="tx1"/>
              </a:solidFill>
              <a:cs typeface="B Nazanin" panose="00000400000000000000" pitchFamily="2" charset="-78"/>
            </a:endParaRPr>
          </a:p>
          <a:p>
            <a:pPr marL="45720" indent="0">
              <a:buNone/>
            </a:pPr>
            <a:endParaRPr lang="en-US" sz="2400" dirty="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3980586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62857"/>
            <a:ext cx="11538857" cy="6096000"/>
          </a:xfrm>
        </p:spPr>
        <p:txBody>
          <a:bodyPr>
            <a:normAutofit/>
          </a:bodyPr>
          <a:lstStyle/>
          <a:p>
            <a:pPr>
              <a:buFont typeface="Wingdings" panose="05000000000000000000" pitchFamily="2" charset="2"/>
              <a:buChar char="q"/>
            </a:pPr>
            <a:r>
              <a:rPr lang="fa-IR" sz="2400" b="1" dirty="0" smtClean="0">
                <a:solidFill>
                  <a:schemeClr val="tx1"/>
                </a:solidFill>
                <a:cs typeface="B Nazanin" panose="00000400000000000000" pitchFamily="2" charset="-78"/>
              </a:rPr>
              <a:t>بازها :  </a:t>
            </a:r>
          </a:p>
          <a:p>
            <a:pPr marL="45720" indent="0">
              <a:buNone/>
            </a:pPr>
            <a:r>
              <a:rPr lang="fa-IR" sz="2400" dirty="0" smtClean="0">
                <a:solidFill>
                  <a:schemeClr val="tx1"/>
                </a:solidFill>
                <a:cs typeface="B Nazanin" panose="00000400000000000000" pitchFamily="2" charset="-78"/>
              </a:rPr>
              <a:t>استفاده از ترکیبات </a:t>
            </a:r>
            <a:r>
              <a:rPr lang="fa-IR" sz="2400" dirty="0">
                <a:solidFill>
                  <a:schemeClr val="tx1"/>
                </a:solidFill>
                <a:cs typeface="B Nazanin" panose="00000400000000000000" pitchFamily="2" charset="-78"/>
              </a:rPr>
              <a:t>قلیایی </a:t>
            </a:r>
            <a:r>
              <a:rPr lang="fa-IR" sz="2400" dirty="0" smtClean="0">
                <a:solidFill>
                  <a:schemeClr val="tx1"/>
                </a:solidFill>
                <a:cs typeface="B Nazanin" panose="00000400000000000000" pitchFamily="2" charset="-78"/>
              </a:rPr>
              <a:t>همچون</a:t>
            </a:r>
            <a:r>
              <a:rPr lang="en-US" sz="2400" dirty="0">
                <a:solidFill>
                  <a:schemeClr val="tx1"/>
                </a:solidFill>
                <a:cs typeface="B Nazanin" panose="00000400000000000000" pitchFamily="2" charset="-78"/>
              </a:rPr>
              <a:t> </a:t>
            </a:r>
            <a:r>
              <a:rPr lang="en-US" sz="2400" dirty="0" err="1">
                <a:solidFill>
                  <a:schemeClr val="tx1"/>
                </a:solidFill>
                <a:cs typeface="B Nazanin" panose="00000400000000000000" pitchFamily="2" charset="-78"/>
              </a:rPr>
              <a:t>NaOH</a:t>
            </a:r>
            <a:r>
              <a:rPr lang="fa-IR" sz="2400" dirty="0" smtClean="0">
                <a:solidFill>
                  <a:schemeClr val="tx1"/>
                </a:solidFill>
                <a:cs typeface="B Nazanin" panose="00000400000000000000" pitchFamily="2" charset="-78"/>
              </a:rPr>
              <a:t> ، </a:t>
            </a:r>
            <a:r>
              <a:rPr lang="pl-PL" sz="2400" dirty="0" smtClean="0">
                <a:solidFill>
                  <a:schemeClr val="tx1"/>
                </a:solidFill>
                <a:cs typeface="B Nazanin" panose="00000400000000000000" pitchFamily="2" charset="-78"/>
              </a:rPr>
              <a:t>NaHCO3</a:t>
            </a:r>
            <a:r>
              <a:rPr lang="pl-PL" sz="2400" dirty="0">
                <a:solidFill>
                  <a:schemeClr val="tx1"/>
                </a:solidFill>
                <a:cs typeface="B Nazanin" panose="00000400000000000000" pitchFamily="2" charset="-78"/>
              </a:rPr>
              <a:t>, Na2CO3, MgCO3 , MgO, </a:t>
            </a:r>
            <a:r>
              <a:rPr lang="pl-PL" sz="2400" dirty="0" smtClean="0">
                <a:solidFill>
                  <a:schemeClr val="tx1"/>
                </a:solidFill>
                <a:cs typeface="B Nazanin" panose="00000400000000000000" pitchFamily="2" charset="-78"/>
              </a:rPr>
              <a:t>Ca(OH)2,</a:t>
            </a:r>
            <a:r>
              <a:rPr lang="en-US" sz="2400" dirty="0">
                <a:solidFill>
                  <a:schemeClr val="tx1"/>
                </a:solidFill>
                <a:cs typeface="B Nazanin" panose="00000400000000000000" pitchFamily="2" charset="-78"/>
              </a:rPr>
              <a:t>Na2HPO4</a:t>
            </a:r>
            <a:r>
              <a:rPr lang="fa-IR" sz="2400" dirty="0">
                <a:solidFill>
                  <a:schemeClr val="tx1"/>
                </a:solidFill>
                <a:cs typeface="B Nazanin" panose="00000400000000000000" pitchFamily="2" charset="-78"/>
              </a:rPr>
              <a:t> </a:t>
            </a:r>
            <a:endParaRPr lang="fa-IR" sz="2400" dirty="0" smtClean="0">
              <a:solidFill>
                <a:schemeClr val="tx1"/>
              </a:solidFill>
              <a:cs typeface="B Nazanin" panose="00000400000000000000" pitchFamily="2" charset="-78"/>
            </a:endParaRPr>
          </a:p>
          <a:p>
            <a:pPr marL="45720" indent="0">
              <a:buNone/>
            </a:pPr>
            <a:r>
              <a:rPr lang="fa-IR" sz="2400" dirty="0" smtClean="0">
                <a:solidFill>
                  <a:schemeClr val="tx1"/>
                </a:solidFill>
                <a:cs typeface="B Nazanin" panose="00000400000000000000" pitchFamily="2" charset="-78"/>
              </a:rPr>
              <a:t>در موارد زیر : </a:t>
            </a:r>
          </a:p>
          <a:p>
            <a:pPr>
              <a:buFont typeface="Wingdings" panose="05000000000000000000" pitchFamily="2" charset="2"/>
              <a:buChar char="ü"/>
            </a:pPr>
            <a:r>
              <a:rPr lang="fa-IR" sz="2400" dirty="0" smtClean="0">
                <a:solidFill>
                  <a:schemeClr val="tx1"/>
                </a:solidFill>
                <a:cs typeface="B Nazanin" panose="00000400000000000000" pitchFamily="2" charset="-78"/>
              </a:rPr>
              <a:t>استفاده از سود در زیتون </a:t>
            </a:r>
            <a:r>
              <a:rPr lang="fa-IR" sz="2400" dirty="0">
                <a:solidFill>
                  <a:schemeClr val="tx1"/>
                </a:solidFill>
                <a:cs typeface="B Nazanin" panose="00000400000000000000" pitchFamily="2" charset="-78"/>
              </a:rPr>
              <a:t>رسیده </a:t>
            </a:r>
            <a:r>
              <a:rPr lang="fa-IR" sz="2400" dirty="0" smtClean="0">
                <a:solidFill>
                  <a:schemeClr val="tx1"/>
                </a:solidFill>
                <a:cs typeface="B Nazanin" panose="00000400000000000000" pitchFamily="2" charset="-78"/>
              </a:rPr>
              <a:t>به </a:t>
            </a:r>
            <a:r>
              <a:rPr lang="fa-IR" sz="2400" dirty="0">
                <a:solidFill>
                  <a:schemeClr val="tx1"/>
                </a:solidFill>
                <a:cs typeface="B Nazanin" panose="00000400000000000000" pitchFamily="2" charset="-78"/>
              </a:rPr>
              <a:t>منظور از بین بردن طعم تلخ و توسعه رنگ تیره </a:t>
            </a:r>
            <a:r>
              <a:rPr lang="fa-IR" sz="2400" dirty="0" smtClean="0">
                <a:solidFill>
                  <a:schemeClr val="tx1"/>
                </a:solidFill>
                <a:cs typeface="B Nazanin" panose="00000400000000000000" pitchFamily="2" charset="-78"/>
              </a:rPr>
              <a:t>میوه </a:t>
            </a:r>
          </a:p>
          <a:p>
            <a:pPr>
              <a:buFont typeface="Wingdings" panose="05000000000000000000" pitchFamily="2" charset="2"/>
              <a:buChar char="ü"/>
            </a:pPr>
            <a:r>
              <a:rPr lang="fa-IR" sz="2400" dirty="0" smtClean="0">
                <a:solidFill>
                  <a:schemeClr val="tx1"/>
                </a:solidFill>
                <a:cs typeface="B Nazanin" panose="00000400000000000000" pitchFamily="2" charset="-78"/>
              </a:rPr>
              <a:t>استفاده از </a:t>
            </a:r>
            <a:r>
              <a:rPr lang="en-US" sz="2400" dirty="0">
                <a:solidFill>
                  <a:schemeClr val="tx1"/>
                </a:solidFill>
                <a:cs typeface="B Nazanin" panose="00000400000000000000" pitchFamily="2" charset="-78"/>
              </a:rPr>
              <a:t>NaHCO3</a:t>
            </a:r>
            <a:r>
              <a:rPr lang="fa-IR" sz="2400" dirty="0">
                <a:solidFill>
                  <a:schemeClr val="tx1"/>
                </a:solidFill>
                <a:cs typeface="B Nazanin" panose="00000400000000000000" pitchFamily="2" charset="-78"/>
              </a:rPr>
              <a:t> </a:t>
            </a:r>
            <a:r>
              <a:rPr lang="fa-IR" sz="2400" dirty="0" smtClean="0">
                <a:solidFill>
                  <a:schemeClr val="tx1"/>
                </a:solidFill>
                <a:cs typeface="B Nazanin" panose="00000400000000000000" pitchFamily="2" charset="-78"/>
              </a:rPr>
              <a:t>در </a:t>
            </a:r>
            <a:r>
              <a:rPr lang="fa-IR" sz="2400" dirty="0">
                <a:solidFill>
                  <a:schemeClr val="tx1"/>
                </a:solidFill>
                <a:cs typeface="B Nazanin" panose="00000400000000000000" pitchFamily="2" charset="-78"/>
              </a:rPr>
              <a:t>تولید شکلات </a:t>
            </a:r>
            <a:r>
              <a:rPr lang="fa-IR" sz="2400" dirty="0" smtClean="0">
                <a:solidFill>
                  <a:schemeClr val="tx1"/>
                </a:solidFill>
                <a:cs typeface="B Nazanin" panose="00000400000000000000" pitchFamily="2" charset="-78"/>
              </a:rPr>
              <a:t>جهت </a:t>
            </a:r>
            <a:r>
              <a:rPr lang="fa-IR" sz="2400" dirty="0">
                <a:solidFill>
                  <a:schemeClr val="tx1"/>
                </a:solidFill>
                <a:cs typeface="B Nazanin" panose="00000400000000000000" pitchFamily="2" charset="-78"/>
              </a:rPr>
              <a:t>افزایش واکنش میلارد و تولید </a:t>
            </a:r>
            <a:r>
              <a:rPr lang="fa-IR" sz="2400" dirty="0" smtClean="0">
                <a:solidFill>
                  <a:schemeClr val="tx1"/>
                </a:solidFill>
                <a:cs typeface="B Nazanin" panose="00000400000000000000" pitchFamily="2" charset="-78"/>
              </a:rPr>
              <a:t>شکلات های </a:t>
            </a:r>
            <a:r>
              <a:rPr lang="fa-IR" sz="2400" dirty="0">
                <a:solidFill>
                  <a:schemeClr val="tx1"/>
                </a:solidFill>
                <a:cs typeface="B Nazanin" panose="00000400000000000000" pitchFamily="2" charset="-78"/>
              </a:rPr>
              <a:t>سیاه تلخ مزه </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استفاده از </a:t>
            </a:r>
            <a:r>
              <a:rPr lang="fa-IR" sz="2400" dirty="0">
                <a:solidFill>
                  <a:schemeClr val="tx1"/>
                </a:solidFill>
                <a:cs typeface="B Nazanin" panose="00000400000000000000" pitchFamily="2" charset="-78"/>
              </a:rPr>
              <a:t>نمک های قلیایی </a:t>
            </a:r>
            <a:r>
              <a:rPr lang="fa-IR" sz="2400" dirty="0" smtClean="0">
                <a:solidFill>
                  <a:schemeClr val="tx1"/>
                </a:solidFill>
                <a:cs typeface="B Nazanin" panose="00000400000000000000" pitchFamily="2" charset="-78"/>
              </a:rPr>
              <a:t>در </a:t>
            </a:r>
            <a:r>
              <a:rPr lang="fa-IR" sz="2400" dirty="0">
                <a:solidFill>
                  <a:schemeClr val="tx1"/>
                </a:solidFill>
                <a:cs typeface="B Nazanin" panose="00000400000000000000" pitchFamily="2" charset="-78"/>
              </a:rPr>
              <a:t>تولید پنیرهای فراوری شده مذاب، افزایش </a:t>
            </a:r>
            <a:r>
              <a:rPr lang="en-US" sz="2400" dirty="0" err="1" smtClean="0">
                <a:solidFill>
                  <a:schemeClr val="tx1"/>
                </a:solidFill>
                <a:cs typeface="B Nazanin" panose="00000400000000000000" pitchFamily="2" charset="-78"/>
              </a:rPr>
              <a:t>ph</a:t>
            </a:r>
            <a:r>
              <a:rPr lang="fa-IR" sz="2400" dirty="0" smtClean="0">
                <a:solidFill>
                  <a:schemeClr val="tx1"/>
                </a:solidFill>
                <a:cs typeface="B Nazanin" panose="00000400000000000000" pitchFamily="2" charset="-78"/>
              </a:rPr>
              <a:t> به </a:t>
            </a:r>
            <a:r>
              <a:rPr lang="fa-IR" sz="2400" dirty="0">
                <a:solidFill>
                  <a:schemeClr val="tx1"/>
                </a:solidFill>
                <a:cs typeface="B Nazanin" panose="00000400000000000000" pitchFamily="2" charset="-78"/>
              </a:rPr>
              <a:t>منظور بهبود تورم ژل </a:t>
            </a:r>
            <a:r>
              <a:rPr lang="fa-IR" sz="2400" dirty="0" smtClean="0">
                <a:solidFill>
                  <a:schemeClr val="tx1"/>
                </a:solidFill>
                <a:cs typeface="B Nazanin" panose="00000400000000000000" pitchFamily="2" charset="-78"/>
              </a:rPr>
              <a:t>کازئین  </a:t>
            </a:r>
          </a:p>
          <a:p>
            <a:pPr marL="45720" indent="0">
              <a:buNone/>
            </a:pPr>
            <a:endParaRPr lang="fa-IR" sz="2400" dirty="0" smtClean="0">
              <a:solidFill>
                <a:schemeClr val="tx1"/>
              </a:solidFill>
              <a:cs typeface="B Nazanin" panose="00000400000000000000" pitchFamily="2" charset="-78"/>
            </a:endParaRPr>
          </a:p>
          <a:p>
            <a:pPr marL="45720" indent="0">
              <a:buNone/>
            </a:pPr>
            <a:endParaRPr lang="fa-IR" sz="2400" dirty="0">
              <a:cs typeface="B Lotus" pitchFamily="2" charset="-78"/>
            </a:endParaRPr>
          </a:p>
          <a:p>
            <a:pPr marL="45720" indent="0">
              <a:buNone/>
            </a:pPr>
            <a:endParaRPr lang="fa-IR" sz="2400" dirty="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1911580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4" y="409433"/>
            <a:ext cx="11464119" cy="6086901"/>
          </a:xfrm>
        </p:spPr>
        <p:txBody>
          <a:bodyPr>
            <a:normAutofit/>
          </a:bodyPr>
          <a:lstStyle/>
          <a:p>
            <a:pPr>
              <a:buFont typeface="Wingdings" panose="05000000000000000000" pitchFamily="2" charset="2"/>
              <a:buChar char="q"/>
            </a:pPr>
            <a:r>
              <a:rPr lang="fa-IR" sz="2400" b="1" dirty="0">
                <a:solidFill>
                  <a:schemeClr val="tx1"/>
                </a:solidFill>
                <a:cs typeface="B Nazanin" panose="00000400000000000000" pitchFamily="2" charset="-78"/>
              </a:rPr>
              <a:t>آنتی اکسیدان ها : </a:t>
            </a:r>
            <a:r>
              <a:rPr lang="fa-IR" sz="2400" dirty="0">
                <a:solidFill>
                  <a:schemeClr val="tx1"/>
                </a:solidFill>
                <a:cs typeface="B Nazanin" panose="00000400000000000000" pitchFamily="2" charset="-78"/>
              </a:rPr>
              <a:t>شامل تمام موادی می باشند که دارای برخی از اثرات در جلوگیری یا به تاخیر انداختن زوال اکسیداتیو در غذاها هستند. </a:t>
            </a:r>
          </a:p>
          <a:p>
            <a:pPr>
              <a:buFont typeface="Wingdings" panose="05000000000000000000" pitchFamily="2" charset="2"/>
              <a:buChar char="§"/>
            </a:pPr>
            <a:r>
              <a:rPr lang="fa-IR" sz="2400" dirty="0">
                <a:solidFill>
                  <a:schemeClr val="tx1"/>
                </a:solidFill>
                <a:cs typeface="B Nazanin" panose="00000400000000000000" pitchFamily="2" charset="-78"/>
              </a:rPr>
              <a:t>آنتی اکسیدان ها از نظر مکانیسم شامل چند گروه :</a:t>
            </a:r>
          </a:p>
          <a:p>
            <a:pPr>
              <a:buNone/>
            </a:pPr>
            <a:r>
              <a:rPr lang="fa-IR" sz="2400" b="1" dirty="0">
                <a:solidFill>
                  <a:schemeClr val="tx1"/>
                </a:solidFill>
                <a:cs typeface="B Nazanin" panose="00000400000000000000" pitchFamily="2" charset="-78"/>
              </a:rPr>
              <a:t>الف) آنتی اکسیدان های اولیه: </a:t>
            </a:r>
            <a:r>
              <a:rPr lang="fa-IR" sz="2400" dirty="0">
                <a:solidFill>
                  <a:schemeClr val="tx1"/>
                </a:solidFill>
                <a:cs typeface="B Nazanin" panose="00000400000000000000" pitchFamily="2" charset="-78"/>
              </a:rPr>
              <a:t>خاتمه دادن به زنجیره های رادیکال های آزاد و به عنوان دهنده الکترون </a:t>
            </a:r>
          </a:p>
          <a:p>
            <a:pPr>
              <a:buNone/>
            </a:pPr>
            <a:r>
              <a:rPr lang="fa-IR" sz="2400" dirty="0">
                <a:solidFill>
                  <a:schemeClr val="tx1"/>
                </a:solidFill>
                <a:cs typeface="B Nazanin" panose="00000400000000000000" pitchFamily="2" charset="-78"/>
              </a:rPr>
              <a:t>از جمله : آنتی اکسیدان های فنولیکی</a:t>
            </a:r>
            <a:r>
              <a:rPr lang="en-US" sz="2400" dirty="0">
                <a:solidFill>
                  <a:schemeClr val="tx1"/>
                </a:solidFill>
                <a:cs typeface="B Nazanin" panose="00000400000000000000" pitchFamily="2" charset="-78"/>
              </a:rPr>
              <a:t>، BHA، </a:t>
            </a:r>
            <a:r>
              <a:rPr lang="en-US" sz="2400" dirty="0" smtClean="0">
                <a:solidFill>
                  <a:schemeClr val="tx1"/>
                </a:solidFill>
                <a:cs typeface="B Nazanin" panose="00000400000000000000" pitchFamily="2" charset="-78"/>
              </a:rPr>
              <a:t>BHT، </a:t>
            </a:r>
            <a:r>
              <a:rPr lang="en-US" sz="2400" dirty="0">
                <a:solidFill>
                  <a:schemeClr val="tx1"/>
                </a:solidFill>
                <a:cs typeface="B Nazanin" panose="00000400000000000000" pitchFamily="2" charset="-78"/>
              </a:rPr>
              <a:t>PG </a:t>
            </a:r>
            <a:r>
              <a:rPr lang="fa-IR" sz="2400" dirty="0">
                <a:solidFill>
                  <a:schemeClr val="tx1"/>
                </a:solidFill>
                <a:cs typeface="B Nazanin" panose="00000400000000000000" pitchFamily="2" charset="-78"/>
              </a:rPr>
              <a:t> و توکوفرول مصنوعی یا </a:t>
            </a:r>
            <a:r>
              <a:rPr lang="fa-IR" sz="2400" dirty="0" smtClean="0">
                <a:solidFill>
                  <a:schemeClr val="tx1"/>
                </a:solidFill>
                <a:cs typeface="B Nazanin" panose="00000400000000000000" pitchFamily="2" charset="-78"/>
              </a:rPr>
              <a:t>طبیعی  </a:t>
            </a:r>
          </a:p>
          <a:p>
            <a:pPr>
              <a:buNone/>
            </a:pPr>
            <a:endParaRPr lang="fa-IR" sz="2400" dirty="0" smtClean="0">
              <a:solidFill>
                <a:schemeClr val="tx1"/>
              </a:solidFill>
              <a:cs typeface="B Nazanin" panose="00000400000000000000" pitchFamily="2" charset="-78"/>
            </a:endParaRPr>
          </a:p>
          <a:p>
            <a:pPr>
              <a:buNone/>
            </a:pPr>
            <a:r>
              <a:rPr lang="fa-IR" sz="2400" b="1" dirty="0">
                <a:solidFill>
                  <a:schemeClr val="tx1"/>
                </a:solidFill>
                <a:cs typeface="B Nazanin" panose="00000400000000000000" pitchFamily="2" charset="-78"/>
              </a:rPr>
              <a:t>ب) جاذب اکسیژن </a:t>
            </a:r>
            <a:r>
              <a:rPr lang="fa-IR" sz="2400" dirty="0">
                <a:solidFill>
                  <a:schemeClr val="tx1"/>
                </a:solidFill>
                <a:cs typeface="B Nazanin" panose="00000400000000000000" pitchFamily="2" charset="-78"/>
              </a:rPr>
              <a:t>: آن ها می توانند اکسیژن را در یک سیستم بسته حذف کنند. از جمله : ویتامین </a:t>
            </a:r>
            <a:r>
              <a:rPr lang="en-US" sz="2400" dirty="0">
                <a:solidFill>
                  <a:schemeClr val="tx1"/>
                </a:solidFill>
                <a:cs typeface="B Nazanin" panose="00000400000000000000" pitchFamily="2" charset="-78"/>
              </a:rPr>
              <a:t>C </a:t>
            </a:r>
            <a:r>
              <a:rPr lang="fa-IR" sz="2400" dirty="0">
                <a:solidFill>
                  <a:schemeClr val="tx1"/>
                </a:solidFill>
                <a:cs typeface="B Nazanin" panose="00000400000000000000" pitchFamily="2" charset="-78"/>
              </a:rPr>
              <a:t> </a:t>
            </a:r>
          </a:p>
          <a:p>
            <a:pPr>
              <a:buNone/>
            </a:pPr>
            <a:endParaRPr lang="fa-IR" sz="2400" dirty="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3185725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229" y="333829"/>
            <a:ext cx="11654971" cy="6212114"/>
          </a:xfrm>
        </p:spPr>
        <p:txBody>
          <a:bodyPr>
            <a:normAutofit/>
          </a:bodyPr>
          <a:lstStyle/>
          <a:p>
            <a:pPr>
              <a:buNone/>
            </a:pPr>
            <a:r>
              <a:rPr lang="fa-IR" sz="2400" b="1" dirty="0" smtClean="0">
                <a:solidFill>
                  <a:schemeClr val="tx1"/>
                </a:solidFill>
                <a:cs typeface="B Nazanin" panose="00000400000000000000" pitchFamily="2" charset="-78"/>
              </a:rPr>
              <a:t>ج</a:t>
            </a:r>
            <a:r>
              <a:rPr lang="fa-IR" sz="2400" b="1" dirty="0">
                <a:solidFill>
                  <a:schemeClr val="tx1"/>
                </a:solidFill>
                <a:cs typeface="B Nazanin" panose="00000400000000000000" pitchFamily="2" charset="-78"/>
              </a:rPr>
              <a:t>) عوامل کی لیت کننده یا </a:t>
            </a:r>
            <a:r>
              <a:rPr lang="en-US" sz="2400" b="1" dirty="0" err="1" smtClean="0">
                <a:solidFill>
                  <a:schemeClr val="tx1"/>
                </a:solidFill>
                <a:cs typeface="B Nazanin" panose="00000400000000000000" pitchFamily="2" charset="-78"/>
              </a:rPr>
              <a:t>sequestrants</a:t>
            </a:r>
            <a:r>
              <a:rPr lang="en-US" sz="2400" b="1" dirty="0" smtClean="0">
                <a:solidFill>
                  <a:schemeClr val="tx1"/>
                </a:solidFill>
                <a:cs typeface="B Nazanin" panose="00000400000000000000" pitchFamily="2" charset="-78"/>
              </a:rPr>
              <a:t> </a:t>
            </a:r>
            <a:r>
              <a:rPr lang="fa-IR" sz="2400" b="1" dirty="0" smtClean="0">
                <a:solidFill>
                  <a:schemeClr val="tx1"/>
                </a:solidFill>
                <a:cs typeface="B Nazanin" panose="00000400000000000000" pitchFamily="2" charset="-78"/>
              </a:rPr>
              <a:t> :</a:t>
            </a:r>
            <a:r>
              <a:rPr lang="fa-IR" sz="2400" dirty="0" smtClean="0">
                <a:solidFill>
                  <a:schemeClr val="tx1"/>
                </a:solidFill>
                <a:cs typeface="B Nazanin" panose="00000400000000000000" pitchFamily="2" charset="-78"/>
              </a:rPr>
              <a:t> آن ها حذف </a:t>
            </a:r>
            <a:r>
              <a:rPr lang="fa-IR" sz="2400" dirty="0">
                <a:solidFill>
                  <a:schemeClr val="tx1"/>
                </a:solidFill>
                <a:cs typeface="B Nazanin" panose="00000400000000000000" pitchFamily="2" charset="-78"/>
              </a:rPr>
              <a:t>کننده </a:t>
            </a:r>
            <a:r>
              <a:rPr lang="fa-IR" sz="2400" dirty="0" smtClean="0">
                <a:solidFill>
                  <a:schemeClr val="tx1"/>
                </a:solidFill>
                <a:cs typeface="B Nazanin" panose="00000400000000000000" pitchFamily="2" charset="-78"/>
              </a:rPr>
              <a:t>یون های </a:t>
            </a:r>
            <a:r>
              <a:rPr lang="fa-IR" sz="2400" dirty="0">
                <a:solidFill>
                  <a:schemeClr val="tx1"/>
                </a:solidFill>
                <a:cs typeface="B Nazanin" panose="00000400000000000000" pitchFamily="2" charset="-78"/>
              </a:rPr>
              <a:t>فلزی، به خصوص مس و آهن </a:t>
            </a:r>
            <a:endParaRPr lang="fa-IR" sz="2400" dirty="0" smtClean="0">
              <a:solidFill>
                <a:schemeClr val="tx1"/>
              </a:solidFill>
              <a:cs typeface="B Nazanin" panose="00000400000000000000" pitchFamily="2" charset="-78"/>
            </a:endParaRPr>
          </a:p>
          <a:p>
            <a:pPr>
              <a:buNone/>
            </a:pPr>
            <a:r>
              <a:rPr lang="fa-IR" sz="2400" dirty="0" smtClean="0">
                <a:solidFill>
                  <a:schemeClr val="tx1"/>
                </a:solidFill>
                <a:cs typeface="B Nazanin" panose="00000400000000000000" pitchFamily="2" charset="-78"/>
              </a:rPr>
              <a:t>(پرواکسیدان های </a:t>
            </a:r>
            <a:r>
              <a:rPr lang="fa-IR" sz="2400" dirty="0">
                <a:solidFill>
                  <a:schemeClr val="tx1"/>
                </a:solidFill>
                <a:cs typeface="B Nazanin" panose="00000400000000000000" pitchFamily="2" charset="-78"/>
              </a:rPr>
              <a:t>قدرتمند) </a:t>
            </a:r>
            <a:r>
              <a:rPr lang="fa-IR" sz="2400" dirty="0" smtClean="0">
                <a:solidFill>
                  <a:schemeClr val="tx1"/>
                </a:solidFill>
                <a:cs typeface="B Nazanin" panose="00000400000000000000" pitchFamily="2" charset="-78"/>
              </a:rPr>
              <a:t>هستند. از جمله : اسید </a:t>
            </a:r>
            <a:r>
              <a:rPr lang="fa-IR" sz="2400" dirty="0">
                <a:solidFill>
                  <a:schemeClr val="tx1"/>
                </a:solidFill>
                <a:cs typeface="B Nazanin" panose="00000400000000000000" pitchFamily="2" charset="-78"/>
              </a:rPr>
              <a:t>سیتریک </a:t>
            </a:r>
            <a:r>
              <a:rPr lang="fa-IR" sz="2400" dirty="0" smtClean="0">
                <a:solidFill>
                  <a:schemeClr val="tx1"/>
                </a:solidFill>
                <a:cs typeface="B Nazanin" panose="00000400000000000000" pitchFamily="2" charset="-78"/>
              </a:rPr>
              <a:t>(استفاده به </a:t>
            </a:r>
            <a:r>
              <a:rPr lang="fa-IR" sz="2400" dirty="0">
                <a:solidFill>
                  <a:schemeClr val="tx1"/>
                </a:solidFill>
                <a:cs typeface="B Nazanin" panose="00000400000000000000" pitchFamily="2" charset="-78"/>
              </a:rPr>
              <a:t>طور </a:t>
            </a:r>
            <a:r>
              <a:rPr lang="fa-IR" sz="2400" dirty="0" smtClean="0">
                <a:solidFill>
                  <a:schemeClr val="tx1"/>
                </a:solidFill>
                <a:cs typeface="B Nazanin" panose="00000400000000000000" pitchFamily="2" charset="-78"/>
              </a:rPr>
              <a:t>گسترده)، اسیدهای </a:t>
            </a:r>
            <a:r>
              <a:rPr lang="fa-IR" sz="2400" dirty="0">
                <a:solidFill>
                  <a:schemeClr val="tx1"/>
                </a:solidFill>
                <a:cs typeface="B Nazanin" panose="00000400000000000000" pitchFamily="2" charset="-78"/>
              </a:rPr>
              <a:t>آمینه و اتیلن دی آمین تترا استیک اسید </a:t>
            </a:r>
            <a:r>
              <a:rPr lang="en-US" sz="2400" dirty="0">
                <a:solidFill>
                  <a:schemeClr val="tx1"/>
                </a:solidFill>
                <a:cs typeface="B Nazanin" panose="00000400000000000000" pitchFamily="2" charset="-78"/>
              </a:rPr>
              <a:t>(EDTA</a:t>
            </a:r>
            <a:r>
              <a:rPr lang="en-US" sz="2400" dirty="0" smtClean="0">
                <a:solidFill>
                  <a:schemeClr val="tx1"/>
                </a:solidFill>
                <a:cs typeface="B Nazanin" panose="00000400000000000000" pitchFamily="2" charset="-78"/>
              </a:rPr>
              <a:t>)</a:t>
            </a:r>
            <a:r>
              <a:rPr lang="fa-IR" sz="2400" dirty="0" smtClean="0">
                <a:solidFill>
                  <a:schemeClr val="tx1"/>
                </a:solidFill>
                <a:cs typeface="B Nazanin" panose="00000400000000000000" pitchFamily="2" charset="-78"/>
              </a:rPr>
              <a:t>  </a:t>
            </a:r>
          </a:p>
          <a:p>
            <a:pPr>
              <a:buNone/>
            </a:pPr>
            <a:endParaRPr lang="fa-IR" sz="2400" dirty="0" smtClean="0">
              <a:solidFill>
                <a:schemeClr val="tx1"/>
              </a:solidFill>
              <a:cs typeface="B Nazanin" panose="00000400000000000000" pitchFamily="2" charset="-78"/>
            </a:endParaRPr>
          </a:p>
          <a:p>
            <a:pPr>
              <a:buNone/>
            </a:pPr>
            <a:r>
              <a:rPr lang="fa-IR" sz="2400" b="1" dirty="0">
                <a:solidFill>
                  <a:schemeClr val="tx1"/>
                </a:solidFill>
                <a:cs typeface="B Nazanin" panose="00000400000000000000" pitchFamily="2" charset="-78"/>
              </a:rPr>
              <a:t>د) آنتی اکسیدان های </a:t>
            </a:r>
            <a:r>
              <a:rPr lang="fa-IR" sz="2400" b="1" dirty="0" smtClean="0">
                <a:solidFill>
                  <a:schemeClr val="tx1"/>
                </a:solidFill>
                <a:cs typeface="B Nazanin" panose="00000400000000000000" pitchFamily="2" charset="-78"/>
              </a:rPr>
              <a:t>آنزیمی : </a:t>
            </a:r>
            <a:r>
              <a:rPr lang="fa-IR" sz="2400" dirty="0" smtClean="0">
                <a:solidFill>
                  <a:schemeClr val="tx1"/>
                </a:solidFill>
                <a:cs typeface="B Nazanin" panose="00000400000000000000" pitchFamily="2" charset="-78"/>
              </a:rPr>
              <a:t>آن ها </a:t>
            </a:r>
            <a:r>
              <a:rPr lang="fa-IR" sz="2400" dirty="0">
                <a:solidFill>
                  <a:schemeClr val="tx1"/>
                </a:solidFill>
                <a:cs typeface="B Nazanin" panose="00000400000000000000" pitchFamily="2" charset="-78"/>
              </a:rPr>
              <a:t>می توانند باعث حذف اکسیژن شوند، مانند گلوکز </a:t>
            </a:r>
            <a:r>
              <a:rPr lang="fa-IR" sz="2400" dirty="0" smtClean="0">
                <a:solidFill>
                  <a:schemeClr val="tx1"/>
                </a:solidFill>
                <a:cs typeface="B Nazanin" panose="00000400000000000000" pitchFamily="2" charset="-78"/>
              </a:rPr>
              <a:t>اکسیداز، </a:t>
            </a:r>
            <a:r>
              <a:rPr lang="fa-IR" sz="2400" dirty="0">
                <a:solidFill>
                  <a:schemeClr val="tx1"/>
                </a:solidFill>
                <a:cs typeface="B Nazanin" panose="00000400000000000000" pitchFamily="2" charset="-78"/>
              </a:rPr>
              <a:t>سوپراکسید </a:t>
            </a:r>
            <a:r>
              <a:rPr lang="fa-IR" sz="2400" dirty="0" smtClean="0">
                <a:solidFill>
                  <a:schemeClr val="tx1"/>
                </a:solidFill>
                <a:cs typeface="B Nazanin" panose="00000400000000000000" pitchFamily="2" charset="-78"/>
              </a:rPr>
              <a:t>دیسموتاز </a:t>
            </a:r>
          </a:p>
          <a:p>
            <a:pPr>
              <a:buNone/>
            </a:pPr>
            <a:endParaRPr lang="fa-IR" sz="2400" dirty="0">
              <a:solidFill>
                <a:schemeClr val="tx1"/>
              </a:solidFill>
              <a:cs typeface="B Nazanin" panose="00000400000000000000" pitchFamily="2" charset="-78"/>
            </a:endParaRPr>
          </a:p>
          <a:p>
            <a:pPr>
              <a:buFont typeface="Wingdings" panose="05000000000000000000" pitchFamily="2" charset="2"/>
              <a:buChar char="q"/>
            </a:pPr>
            <a:r>
              <a:rPr lang="fa-IR" sz="2400" b="1" dirty="0" smtClean="0">
                <a:solidFill>
                  <a:schemeClr val="tx1"/>
                </a:solidFill>
                <a:cs typeface="B Nazanin" panose="00000400000000000000" pitchFamily="2" charset="-78"/>
              </a:rPr>
              <a:t>امولسیفایرها : </a:t>
            </a:r>
            <a:r>
              <a:rPr lang="fa-IR" sz="2400" dirty="0" smtClean="0">
                <a:solidFill>
                  <a:schemeClr val="tx1"/>
                </a:solidFill>
                <a:cs typeface="B Nazanin" panose="00000400000000000000" pitchFamily="2" charset="-78"/>
              </a:rPr>
              <a:t>عوامل </a:t>
            </a:r>
            <a:r>
              <a:rPr lang="fa-IR" sz="2400" dirty="0">
                <a:solidFill>
                  <a:schemeClr val="tx1"/>
                </a:solidFill>
                <a:cs typeface="B Nazanin" panose="00000400000000000000" pitchFamily="2" charset="-78"/>
              </a:rPr>
              <a:t>فعال سطحی </a:t>
            </a:r>
            <a:r>
              <a:rPr lang="fa-IR" sz="2400" dirty="0" smtClean="0">
                <a:solidFill>
                  <a:schemeClr val="tx1"/>
                </a:solidFill>
                <a:cs typeface="B Nazanin" panose="00000400000000000000" pitchFamily="2" charset="-78"/>
              </a:rPr>
              <a:t>که برای </a:t>
            </a:r>
            <a:r>
              <a:rPr lang="fa-IR" sz="2400" dirty="0">
                <a:solidFill>
                  <a:schemeClr val="tx1"/>
                </a:solidFill>
                <a:cs typeface="B Nazanin" panose="00000400000000000000" pitchFamily="2" charset="-78"/>
              </a:rPr>
              <a:t>تولید و پایداری محیط های پراکنده استفاده می شوند</a:t>
            </a:r>
            <a:r>
              <a:rPr lang="fa-IR" sz="2400" dirty="0" smtClean="0">
                <a:solidFill>
                  <a:schemeClr val="tx1"/>
                </a:solidFill>
                <a:cs typeface="B Nazanin" panose="00000400000000000000" pitchFamily="2" charset="-78"/>
              </a:rPr>
              <a:t>.  </a:t>
            </a:r>
          </a:p>
          <a:p>
            <a:pPr>
              <a:buNone/>
            </a:pPr>
            <a:r>
              <a:rPr lang="fa-IR" sz="2400" dirty="0">
                <a:solidFill>
                  <a:schemeClr val="tx1"/>
                </a:solidFill>
                <a:cs typeface="B Nazanin" panose="00000400000000000000" pitchFamily="2" charset="-78"/>
              </a:rPr>
              <a:t>به </a:t>
            </a:r>
            <a:r>
              <a:rPr lang="fa-IR" sz="2400" dirty="0" smtClean="0">
                <a:solidFill>
                  <a:schemeClr val="tx1"/>
                </a:solidFill>
                <a:cs typeface="B Nazanin" panose="00000400000000000000" pitchFamily="2" charset="-78"/>
              </a:rPr>
              <a:t>استثنای </a:t>
            </a:r>
            <a:r>
              <a:rPr lang="fa-IR" sz="2400" dirty="0">
                <a:solidFill>
                  <a:schemeClr val="tx1"/>
                </a:solidFill>
                <a:cs typeface="B Nazanin" panose="00000400000000000000" pitchFamily="2" charset="-78"/>
              </a:rPr>
              <a:t>لسیتین، تمام امولسیفایرهای مورد استفاده در غذا مصنوعی هستند</a:t>
            </a:r>
            <a:r>
              <a:rPr lang="fa-IR" sz="2400" dirty="0" smtClean="0">
                <a:solidFill>
                  <a:schemeClr val="tx1"/>
                </a:solidFill>
                <a:cs typeface="B Nazanin" pitchFamily="2" charset="-78"/>
              </a:rPr>
              <a:t>.  </a:t>
            </a:r>
          </a:p>
          <a:p>
            <a:pPr>
              <a:buNone/>
            </a:pPr>
            <a:r>
              <a:rPr lang="fa-IR" sz="2400" b="1" dirty="0" smtClean="0">
                <a:solidFill>
                  <a:schemeClr val="tx1"/>
                </a:solidFill>
                <a:cs typeface="B Nazanin" pitchFamily="2" charset="-78"/>
              </a:rPr>
              <a:t>از جمله مهم ترین </a:t>
            </a:r>
            <a:r>
              <a:rPr lang="fa-IR" sz="2400" b="1" dirty="0">
                <a:solidFill>
                  <a:schemeClr val="tx1"/>
                </a:solidFill>
                <a:cs typeface="B Nazanin" pitchFamily="2" charset="-78"/>
              </a:rPr>
              <a:t>امولسیفایرهای سنتزی</a:t>
            </a:r>
            <a:r>
              <a:rPr lang="fa-IR" sz="2400" b="1" dirty="0" smtClean="0">
                <a:solidFill>
                  <a:schemeClr val="tx1"/>
                </a:solidFill>
                <a:cs typeface="B Nazanin" pitchFamily="2" charset="-78"/>
              </a:rPr>
              <a:t>: </a:t>
            </a:r>
            <a:r>
              <a:rPr lang="fa-IR" sz="2400" dirty="0">
                <a:solidFill>
                  <a:schemeClr val="tx1"/>
                </a:solidFill>
                <a:cs typeface="B Nazanin" pitchFamily="2" charset="-78"/>
              </a:rPr>
              <a:t>مونو و دی آسیل گلیسریدها و مشتقات </a:t>
            </a:r>
            <a:r>
              <a:rPr lang="fa-IR" sz="2400" dirty="0" smtClean="0">
                <a:solidFill>
                  <a:schemeClr val="tx1"/>
                </a:solidFill>
                <a:cs typeface="B Nazanin" pitchFamily="2" charset="-78"/>
              </a:rPr>
              <a:t>آن ها، </a:t>
            </a:r>
            <a:r>
              <a:rPr lang="fa-IR" sz="2400" dirty="0">
                <a:solidFill>
                  <a:schemeClr val="tx1"/>
                </a:solidFill>
                <a:cs typeface="B Nazanin" pitchFamily="2" charset="-78"/>
              </a:rPr>
              <a:t>استرهای </a:t>
            </a:r>
            <a:r>
              <a:rPr lang="fa-IR" sz="2400" dirty="0" smtClean="0">
                <a:solidFill>
                  <a:schemeClr val="tx1"/>
                </a:solidFill>
                <a:cs typeface="B Nazanin" pitchFamily="2" charset="-78"/>
              </a:rPr>
              <a:t>قندی، </a:t>
            </a:r>
            <a:r>
              <a:rPr lang="fa-IR" sz="2400" dirty="0">
                <a:solidFill>
                  <a:schemeClr val="tx1"/>
                </a:solidFill>
                <a:cs typeface="B Nazanin" pitchFamily="2" charset="-78"/>
              </a:rPr>
              <a:t>استرهای اسید چرب </a:t>
            </a:r>
            <a:r>
              <a:rPr lang="fa-IR" sz="2400" dirty="0" smtClean="0">
                <a:solidFill>
                  <a:schemeClr val="tx1"/>
                </a:solidFill>
                <a:cs typeface="B Nazanin" pitchFamily="2" charset="-78"/>
              </a:rPr>
              <a:t>سوربیتان، </a:t>
            </a:r>
            <a:r>
              <a:rPr lang="fa-IR" sz="2400" dirty="0">
                <a:solidFill>
                  <a:schemeClr val="tx1"/>
                </a:solidFill>
                <a:cs typeface="B Nazanin" pitchFamily="2" charset="-78"/>
              </a:rPr>
              <a:t>استرهای پلی اکسی اتیلن </a:t>
            </a:r>
            <a:r>
              <a:rPr lang="fa-IR" sz="2400" dirty="0" smtClean="0">
                <a:solidFill>
                  <a:schemeClr val="tx1"/>
                </a:solidFill>
                <a:cs typeface="B Nazanin" pitchFamily="2" charset="-78"/>
              </a:rPr>
              <a:t>سوربیتان، </a:t>
            </a:r>
            <a:r>
              <a:rPr lang="fa-IR" sz="2400" dirty="0">
                <a:solidFill>
                  <a:schemeClr val="tx1"/>
                </a:solidFill>
                <a:cs typeface="B Nazanin" pitchFamily="2" charset="-78"/>
              </a:rPr>
              <a:t>پلی گلیسیرول</a:t>
            </a:r>
            <a:r>
              <a:rPr lang="fa-IR" sz="2400" b="1" dirty="0">
                <a:solidFill>
                  <a:schemeClr val="tx1"/>
                </a:solidFill>
                <a:cs typeface="B Nazanin" pitchFamily="2" charset="-78"/>
              </a:rPr>
              <a:t>- </a:t>
            </a:r>
            <a:r>
              <a:rPr lang="fa-IR" sz="2400" dirty="0">
                <a:solidFill>
                  <a:schemeClr val="tx1"/>
                </a:solidFill>
                <a:cs typeface="B Nazanin" pitchFamily="2" charset="-78"/>
              </a:rPr>
              <a:t>پلی </a:t>
            </a:r>
            <a:r>
              <a:rPr lang="fa-IR" sz="2400" dirty="0" smtClean="0">
                <a:solidFill>
                  <a:schemeClr val="tx1"/>
                </a:solidFill>
                <a:cs typeface="B Nazanin" pitchFamily="2" charset="-78"/>
              </a:rPr>
              <a:t>ریسینولئات، استاریل</a:t>
            </a:r>
            <a:r>
              <a:rPr lang="fa-IR" sz="2400" b="1" dirty="0" smtClean="0">
                <a:solidFill>
                  <a:schemeClr val="tx1"/>
                </a:solidFill>
                <a:cs typeface="B Nazanin" pitchFamily="2" charset="-78"/>
              </a:rPr>
              <a:t>-</a:t>
            </a:r>
            <a:r>
              <a:rPr lang="fa-IR" sz="2400" dirty="0" smtClean="0">
                <a:solidFill>
                  <a:schemeClr val="tx1"/>
                </a:solidFill>
                <a:cs typeface="B Nazanin" pitchFamily="2" charset="-78"/>
              </a:rPr>
              <a:t>2</a:t>
            </a:r>
            <a:r>
              <a:rPr lang="fa-IR" sz="2400" b="1" dirty="0" smtClean="0">
                <a:solidFill>
                  <a:schemeClr val="tx1"/>
                </a:solidFill>
                <a:cs typeface="B Nazanin" pitchFamily="2" charset="-78"/>
              </a:rPr>
              <a:t>-</a:t>
            </a:r>
            <a:r>
              <a:rPr lang="fa-IR" sz="2400" dirty="0" smtClean="0">
                <a:solidFill>
                  <a:schemeClr val="tx1"/>
                </a:solidFill>
                <a:cs typeface="B Nazanin" pitchFamily="2" charset="-78"/>
              </a:rPr>
              <a:t>لاکتیلات. </a:t>
            </a:r>
            <a:endParaRPr lang="fa-IR" sz="2400" dirty="0">
              <a:solidFill>
                <a:schemeClr val="tx1"/>
              </a:solidFill>
              <a:cs typeface="B Nazanin" pitchFamily="2" charset="-78"/>
            </a:endParaRPr>
          </a:p>
          <a:p>
            <a:pPr>
              <a:buNone/>
            </a:pPr>
            <a:endParaRPr lang="fa-IR" sz="2400" b="1" dirty="0">
              <a:solidFill>
                <a:srgbClr val="C00000"/>
              </a:solidFill>
              <a:cs typeface="B Nazanin" pitchFamily="2" charset="-78"/>
            </a:endParaRPr>
          </a:p>
          <a:p>
            <a:pPr>
              <a:buNone/>
            </a:pPr>
            <a:endParaRPr lang="fa-IR" sz="2400" dirty="0">
              <a:cs typeface="B Nazanin" panose="00000400000000000000" pitchFamily="2" charset="-78"/>
            </a:endParaRPr>
          </a:p>
        </p:txBody>
      </p:sp>
    </p:spTree>
    <p:extLst>
      <p:ext uri="{BB962C8B-B14F-4D97-AF65-F5344CB8AC3E}">
        <p14:creationId xmlns="" xmlns:p14="http://schemas.microsoft.com/office/powerpoint/2010/main" val="261635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337" y="224589"/>
            <a:ext cx="11903242" cy="5983706"/>
          </a:xfrm>
        </p:spPr>
        <p:txBody>
          <a:bodyPr>
            <a:normAutofit/>
          </a:bodyPr>
          <a:lstStyle/>
          <a:p>
            <a:pPr lvl="0" algn="r">
              <a:spcBef>
                <a:spcPct val="20000"/>
              </a:spcBef>
              <a:spcAft>
                <a:spcPts val="0"/>
              </a:spcAft>
              <a:buClr>
                <a:srgbClr val="33CC33"/>
              </a:buClr>
              <a:buSzTx/>
            </a:pPr>
            <a:r>
              <a:rPr lang="fa-IR" sz="2400" b="1" cap="none" spc="0" dirty="0" smtClean="0">
                <a:solidFill>
                  <a:prstClr val="black"/>
                </a:solidFill>
                <a:latin typeface="Calibri"/>
                <a:cs typeface="B Nazanin" panose="00000400000000000000" pitchFamily="2" charset="-78"/>
              </a:rPr>
              <a:t>افزودنی های </a:t>
            </a:r>
            <a:r>
              <a:rPr lang="fa-IR" sz="2400" b="1" cap="none" spc="0" dirty="0">
                <a:solidFill>
                  <a:prstClr val="black"/>
                </a:solidFill>
                <a:latin typeface="Calibri"/>
                <a:cs typeface="B Nazanin" panose="00000400000000000000" pitchFamily="2" charset="-78"/>
              </a:rPr>
              <a:t>غذایی (</a:t>
            </a:r>
            <a:r>
              <a:rPr lang="en-US" sz="2400" b="1" cap="none" spc="0" dirty="0">
                <a:solidFill>
                  <a:prstClr val="black"/>
                </a:solidFill>
                <a:latin typeface="Calibri"/>
                <a:cs typeface="B Nazanin" panose="00000400000000000000" pitchFamily="2" charset="-78"/>
              </a:rPr>
              <a:t>Food Additives</a:t>
            </a:r>
            <a:r>
              <a:rPr lang="fa-IR" sz="2400" b="1" cap="none" spc="0" dirty="0" smtClean="0">
                <a:solidFill>
                  <a:prstClr val="black"/>
                </a:solidFill>
                <a:latin typeface="Calibri"/>
                <a:cs typeface="B Nazanin" panose="00000400000000000000" pitchFamily="2" charset="-78"/>
              </a:rPr>
              <a:t>) : </a:t>
            </a:r>
          </a:p>
          <a:p>
            <a:pPr lvl="0" algn="r">
              <a:spcBef>
                <a:spcPct val="20000"/>
              </a:spcBef>
              <a:spcAft>
                <a:spcPts val="0"/>
              </a:spcAft>
              <a:buClr>
                <a:srgbClr val="33CC33"/>
              </a:buClr>
              <a:buSzTx/>
            </a:pPr>
            <a:r>
              <a:rPr lang="fa-IR" sz="2400" cap="none" spc="0" dirty="0" smtClean="0">
                <a:solidFill>
                  <a:prstClr val="black"/>
                </a:solidFill>
                <a:latin typeface="Calibri"/>
                <a:cs typeface="B Nazanin" panose="00000400000000000000" pitchFamily="2" charset="-78"/>
              </a:rPr>
              <a:t>هر </a:t>
            </a:r>
            <a:r>
              <a:rPr lang="fa-IR" sz="2400" cap="none" spc="0" dirty="0">
                <a:solidFill>
                  <a:prstClr val="black"/>
                </a:solidFill>
                <a:latin typeface="Calibri"/>
                <a:cs typeface="B Nazanin" panose="00000400000000000000" pitchFamily="2" charset="-78"/>
              </a:rPr>
              <a:t>ماده</a:t>
            </a:r>
            <a:r>
              <a:rPr lang="en-US" sz="2400" cap="none" spc="0" dirty="0">
                <a:solidFill>
                  <a:prstClr val="black"/>
                </a:solidFill>
                <a:latin typeface="Calibri"/>
                <a:cs typeface="B Nazanin" panose="00000400000000000000" pitchFamily="2" charset="-78"/>
              </a:rPr>
              <a:t> </a:t>
            </a:r>
            <a:r>
              <a:rPr lang="fa-IR" sz="2400" cap="none" spc="0" dirty="0">
                <a:solidFill>
                  <a:prstClr val="black"/>
                </a:solidFill>
                <a:latin typeface="Calibri"/>
                <a:cs typeface="B Nazanin" panose="00000400000000000000" pitchFamily="2" charset="-78"/>
              </a:rPr>
              <a:t> ای که در تولید، </a:t>
            </a:r>
            <a:r>
              <a:rPr lang="fa-IR" sz="2400" cap="none" spc="0" dirty="0" smtClean="0">
                <a:solidFill>
                  <a:prstClr val="black"/>
                </a:solidFill>
                <a:latin typeface="Calibri"/>
                <a:cs typeface="B Nazanin" panose="00000400000000000000" pitchFamily="2" charset="-78"/>
              </a:rPr>
              <a:t>فرایند، </a:t>
            </a:r>
            <a:r>
              <a:rPr lang="fa-IR" sz="2400" cap="none" spc="0" dirty="0">
                <a:solidFill>
                  <a:prstClr val="black"/>
                </a:solidFill>
                <a:latin typeface="Calibri"/>
                <a:cs typeface="B Nazanin" panose="00000400000000000000" pitchFamily="2" charset="-78"/>
              </a:rPr>
              <a:t>بسته </a:t>
            </a:r>
            <a:r>
              <a:rPr lang="fa-IR" sz="2400" cap="none" spc="0" dirty="0" smtClean="0">
                <a:solidFill>
                  <a:prstClr val="black"/>
                </a:solidFill>
                <a:latin typeface="Calibri"/>
                <a:cs typeface="B Nazanin" panose="00000400000000000000" pitchFamily="2" charset="-78"/>
              </a:rPr>
              <a:t>بندی، </a:t>
            </a:r>
            <a:r>
              <a:rPr lang="fa-IR" sz="2400" cap="none" spc="0" dirty="0">
                <a:solidFill>
                  <a:prstClr val="black"/>
                </a:solidFill>
                <a:latin typeface="Calibri"/>
                <a:cs typeface="B Nazanin" panose="00000400000000000000" pitchFamily="2" charset="-78"/>
              </a:rPr>
              <a:t>حمل و نقل و یا ذخیره سازی به غذا اضافه شود را جزء مواد افزودنی در نظر </a:t>
            </a:r>
            <a:endParaRPr lang="fa-IR" sz="2400" cap="none" spc="0" dirty="0" smtClean="0">
              <a:solidFill>
                <a:prstClr val="black"/>
              </a:solidFill>
              <a:latin typeface="Calibri"/>
              <a:cs typeface="B Nazanin" panose="00000400000000000000" pitchFamily="2" charset="-78"/>
            </a:endParaRPr>
          </a:p>
          <a:p>
            <a:pPr lvl="0" algn="r">
              <a:spcBef>
                <a:spcPct val="20000"/>
              </a:spcBef>
              <a:spcAft>
                <a:spcPts val="0"/>
              </a:spcAft>
              <a:buClr>
                <a:srgbClr val="33CC33"/>
              </a:buClr>
              <a:buSzTx/>
            </a:pPr>
            <a:r>
              <a:rPr lang="fa-IR" sz="2400" cap="none" spc="0" dirty="0" smtClean="0">
                <a:solidFill>
                  <a:prstClr val="black"/>
                </a:solidFill>
                <a:latin typeface="Calibri"/>
                <a:cs typeface="B Nazanin" panose="00000400000000000000" pitchFamily="2" charset="-78"/>
              </a:rPr>
              <a:t>می </a:t>
            </a:r>
            <a:r>
              <a:rPr lang="fa-IR" sz="2400" cap="none" spc="0" dirty="0">
                <a:solidFill>
                  <a:prstClr val="black"/>
                </a:solidFill>
                <a:latin typeface="Calibri"/>
                <a:cs typeface="B Nazanin" panose="00000400000000000000" pitchFamily="2" charset="-78"/>
              </a:rPr>
              <a:t>گیرند</a:t>
            </a:r>
            <a:r>
              <a:rPr lang="fa-IR" sz="2400" cap="none" spc="0" dirty="0" smtClean="0">
                <a:solidFill>
                  <a:prstClr val="black"/>
                </a:solidFill>
                <a:latin typeface="Calibri"/>
                <a:cs typeface="B Nazanin" panose="00000400000000000000" pitchFamily="2" charset="-78"/>
              </a:rPr>
              <a:t>. </a:t>
            </a:r>
          </a:p>
          <a:p>
            <a:pPr lvl="0" algn="r">
              <a:spcBef>
                <a:spcPct val="20000"/>
              </a:spcBef>
              <a:spcAft>
                <a:spcPts val="0"/>
              </a:spcAft>
              <a:buClr>
                <a:srgbClr val="33CC33"/>
              </a:buClr>
              <a:buSzTx/>
            </a:pPr>
            <a:endParaRPr lang="fa-IR" sz="2400" cap="none" spc="0" dirty="0">
              <a:solidFill>
                <a:prstClr val="black"/>
              </a:solidFill>
              <a:latin typeface="Calibri"/>
              <a:cs typeface="B Nazanin" panose="00000400000000000000" pitchFamily="2" charset="-78"/>
            </a:endParaRPr>
          </a:p>
          <a:p>
            <a:pPr marL="342900" lvl="0" indent="-342900" algn="r">
              <a:spcBef>
                <a:spcPct val="20000"/>
              </a:spcBef>
              <a:spcAft>
                <a:spcPts val="0"/>
              </a:spcAft>
              <a:buClr>
                <a:srgbClr val="FF0000"/>
              </a:buClr>
              <a:buSzTx/>
              <a:buFont typeface="Wingdings" panose="05000000000000000000" pitchFamily="2" charset="2"/>
              <a:buChar char="§"/>
            </a:pPr>
            <a:r>
              <a:rPr lang="fa-IR" sz="2400" cap="none" spc="0" dirty="0">
                <a:solidFill>
                  <a:prstClr val="black"/>
                </a:solidFill>
                <a:latin typeface="Calibri" pitchFamily="32" charset="0"/>
                <a:cs typeface="B Nazanin" panose="00000400000000000000" pitchFamily="2" charset="-78"/>
              </a:rPr>
              <a:t>مواد افزودنی </a:t>
            </a:r>
            <a:r>
              <a:rPr lang="fa-IR" sz="2400" cap="none" spc="0" dirty="0" smtClean="0">
                <a:solidFill>
                  <a:prstClr val="black"/>
                </a:solidFill>
                <a:latin typeface="Calibri" pitchFamily="32" charset="0"/>
                <a:cs typeface="B Nazanin" panose="00000400000000000000" pitchFamily="2" charset="-78"/>
              </a:rPr>
              <a:t>شامل </a:t>
            </a:r>
            <a:r>
              <a:rPr lang="fa-IR" sz="2400" cap="none" spc="0" dirty="0">
                <a:solidFill>
                  <a:prstClr val="black"/>
                </a:solidFill>
                <a:latin typeface="Calibri" pitchFamily="32" charset="0"/>
                <a:cs typeface="B Nazanin" panose="00000400000000000000" pitchFamily="2" charset="-78"/>
              </a:rPr>
              <a:t>دو دسته کلی </a:t>
            </a:r>
            <a:r>
              <a:rPr lang="fa-IR" sz="2400" cap="none" spc="0" dirty="0" smtClean="0">
                <a:solidFill>
                  <a:prstClr val="black"/>
                </a:solidFill>
                <a:latin typeface="Calibri" pitchFamily="32" charset="0"/>
                <a:cs typeface="B Nazanin" panose="00000400000000000000" pitchFamily="2" charset="-78"/>
              </a:rPr>
              <a:t>: </a:t>
            </a:r>
          </a:p>
          <a:p>
            <a:pPr lvl="0" algn="r">
              <a:spcBef>
                <a:spcPct val="20000"/>
              </a:spcBef>
              <a:spcAft>
                <a:spcPts val="0"/>
              </a:spcAft>
              <a:buClr>
                <a:srgbClr val="33CC33"/>
              </a:buClr>
              <a:buSzTx/>
            </a:pPr>
            <a:endParaRPr lang="fa-IR" sz="2400" cap="none" spc="0" dirty="0" smtClean="0">
              <a:solidFill>
                <a:prstClr val="black"/>
              </a:solidFill>
              <a:latin typeface="Calibri" pitchFamily="32" charset="0"/>
              <a:cs typeface="B Nazanin" panose="00000400000000000000" pitchFamily="2" charset="-78"/>
            </a:endParaRPr>
          </a:p>
          <a:p>
            <a:pPr marL="342900" indent="-342900" algn="r">
              <a:buClr>
                <a:srgbClr val="FF0000"/>
              </a:buClr>
              <a:buFont typeface="Wingdings" panose="05000000000000000000" pitchFamily="2" charset="2"/>
              <a:buChar char="ü"/>
            </a:pPr>
            <a:r>
              <a:rPr lang="fa-IR" sz="2400" b="1" dirty="0" smtClean="0">
                <a:solidFill>
                  <a:schemeClr val="tx1"/>
                </a:solidFill>
                <a:latin typeface="Calibri" pitchFamily="32" charset="0"/>
                <a:cs typeface="B Nazanin" panose="00000400000000000000" pitchFamily="2" charset="-78"/>
              </a:rPr>
              <a:t>افزودنی های </a:t>
            </a:r>
            <a:r>
              <a:rPr lang="fa-IR" sz="2400" b="1" dirty="0">
                <a:solidFill>
                  <a:schemeClr val="tx1"/>
                </a:solidFill>
                <a:latin typeface="Calibri" pitchFamily="32" charset="0"/>
                <a:cs typeface="B Nazanin" panose="00000400000000000000" pitchFamily="2" charset="-78"/>
              </a:rPr>
              <a:t>مستقیم (</a:t>
            </a:r>
            <a:r>
              <a:rPr lang="en-US" sz="2400" b="1" dirty="0">
                <a:solidFill>
                  <a:schemeClr val="tx1"/>
                </a:solidFill>
                <a:latin typeface="Calibri" pitchFamily="32" charset="0"/>
                <a:cs typeface="B Nazanin" panose="00000400000000000000" pitchFamily="2" charset="-78"/>
              </a:rPr>
              <a:t>Direct</a:t>
            </a:r>
            <a:r>
              <a:rPr lang="fa-IR" sz="2400" b="1" dirty="0">
                <a:solidFill>
                  <a:schemeClr val="tx1"/>
                </a:solidFill>
                <a:latin typeface="Calibri" pitchFamily="32" charset="0"/>
                <a:cs typeface="B Nazanin" panose="00000400000000000000" pitchFamily="2" charset="-78"/>
              </a:rPr>
              <a:t>) یاعمدی(</a:t>
            </a:r>
            <a:r>
              <a:rPr lang="en-US" sz="2400" b="1" dirty="0">
                <a:solidFill>
                  <a:schemeClr val="tx1"/>
                </a:solidFill>
                <a:latin typeface="Calibri" pitchFamily="32" charset="0"/>
                <a:cs typeface="B Nazanin" panose="00000400000000000000" pitchFamily="2" charset="-78"/>
              </a:rPr>
              <a:t>Intentional </a:t>
            </a:r>
            <a:r>
              <a:rPr lang="en-US" sz="2400" b="1" dirty="0">
                <a:solidFill>
                  <a:schemeClr val="tx1"/>
                </a:solidFill>
                <a:cs typeface="B Nazanin" panose="00000400000000000000" pitchFamily="2" charset="-78"/>
              </a:rPr>
              <a:t>additives</a:t>
            </a:r>
            <a:r>
              <a:rPr lang="fa-IR" sz="2400" b="1" dirty="0">
                <a:solidFill>
                  <a:schemeClr val="tx1"/>
                </a:solidFill>
                <a:latin typeface="Calibri" pitchFamily="32" charset="0"/>
                <a:cs typeface="B Nazanin" panose="00000400000000000000" pitchFamily="2" charset="-78"/>
              </a:rPr>
              <a:t>): </a:t>
            </a:r>
            <a:endParaRPr lang="fa-IR" sz="2400" b="1" dirty="0" smtClean="0">
              <a:solidFill>
                <a:schemeClr val="tx1"/>
              </a:solidFill>
              <a:latin typeface="Calibri" pitchFamily="32" charset="0"/>
              <a:cs typeface="B Nazanin" panose="00000400000000000000" pitchFamily="2" charset="-78"/>
            </a:endParaRPr>
          </a:p>
          <a:p>
            <a:pPr algn="r">
              <a:buClr>
                <a:srgbClr val="FF0000"/>
              </a:buClr>
            </a:pPr>
            <a:r>
              <a:rPr lang="fa-IR" sz="2400" dirty="0" smtClean="0">
                <a:solidFill>
                  <a:schemeClr val="tx1"/>
                </a:solidFill>
                <a:cs typeface="B Nazanin" panose="00000400000000000000" pitchFamily="2" charset="-78"/>
              </a:rPr>
              <a:t>مواد </a:t>
            </a:r>
            <a:r>
              <a:rPr lang="fa-IR" sz="2400" dirty="0">
                <a:solidFill>
                  <a:schemeClr val="tx1"/>
                </a:solidFill>
                <a:cs typeface="B Nazanin" panose="00000400000000000000" pitchFamily="2" charset="-78"/>
              </a:rPr>
              <a:t>شیمیایی که برای هدف خاص به غذا اضافه شده اند. </a:t>
            </a:r>
          </a:p>
          <a:p>
            <a:pPr algn="r">
              <a:buClr>
                <a:srgbClr val="FF0000"/>
              </a:buClr>
            </a:pPr>
            <a:endParaRPr lang="fa-IR" sz="2400" dirty="0" smtClean="0">
              <a:solidFill>
                <a:schemeClr val="tx1"/>
              </a:solidFill>
              <a:cs typeface="B Nazanin" panose="00000400000000000000" pitchFamily="2" charset="-78"/>
            </a:endParaRPr>
          </a:p>
          <a:p>
            <a:pPr algn="r">
              <a:buClr>
                <a:srgbClr val="FF0000"/>
              </a:buClr>
            </a:pPr>
            <a:endParaRPr lang="fa-IR" sz="2400" dirty="0">
              <a:solidFill>
                <a:schemeClr val="tx1"/>
              </a:solidFill>
              <a:cs typeface="B Nazanin" panose="00000400000000000000" pitchFamily="2" charset="-78"/>
            </a:endParaRPr>
          </a:p>
          <a:p>
            <a:pPr marL="342900" lvl="1" indent="-342900" algn="r">
              <a:buClr>
                <a:srgbClr val="FF0000"/>
              </a:buClr>
              <a:buFont typeface="Wingdings" panose="05000000000000000000" pitchFamily="2" charset="2"/>
              <a:buChar char="ü"/>
            </a:pPr>
            <a:r>
              <a:rPr lang="fa-IR" sz="2400" b="1" dirty="0" smtClean="0">
                <a:solidFill>
                  <a:schemeClr val="tx1"/>
                </a:solidFill>
                <a:cs typeface="B Nazanin" panose="00000400000000000000" pitchFamily="2" charset="-78"/>
              </a:rPr>
              <a:t>افزودنی های </a:t>
            </a:r>
            <a:r>
              <a:rPr lang="fa-IR" sz="2400" b="1" dirty="0">
                <a:solidFill>
                  <a:schemeClr val="tx1"/>
                </a:solidFill>
                <a:cs typeface="B Nazanin" panose="00000400000000000000" pitchFamily="2" charset="-78"/>
              </a:rPr>
              <a:t>غیر مستقیم یا تصادفی (</a:t>
            </a:r>
            <a:r>
              <a:rPr lang="en-US" sz="2400" b="1" dirty="0">
                <a:solidFill>
                  <a:schemeClr val="tx1"/>
                </a:solidFill>
                <a:cs typeface="B Nazanin" panose="00000400000000000000" pitchFamily="2" charset="-78"/>
              </a:rPr>
              <a:t>Incidental </a:t>
            </a:r>
            <a:r>
              <a:rPr lang="en-US" sz="2400" b="1" dirty="0" smtClean="0">
                <a:solidFill>
                  <a:schemeClr val="tx1"/>
                </a:solidFill>
                <a:cs typeface="B Nazanin" panose="00000400000000000000" pitchFamily="2" charset="-78"/>
              </a:rPr>
              <a:t>additives</a:t>
            </a:r>
            <a:r>
              <a:rPr lang="fa-IR" sz="2400" b="1" dirty="0" smtClean="0">
                <a:solidFill>
                  <a:schemeClr val="tx1"/>
                </a:solidFill>
                <a:cs typeface="B Nazanin" panose="00000400000000000000" pitchFamily="2" charset="-78"/>
              </a:rPr>
              <a:t>) </a:t>
            </a:r>
            <a:r>
              <a:rPr lang="fa-IR" sz="2400" b="1" dirty="0">
                <a:solidFill>
                  <a:schemeClr val="tx1"/>
                </a:solidFill>
                <a:cs typeface="B Nazanin" panose="00000400000000000000" pitchFamily="2" charset="-78"/>
              </a:rPr>
              <a:t>یا آلودگی (</a:t>
            </a:r>
            <a:r>
              <a:rPr lang="en-US" sz="2400" b="1" dirty="0">
                <a:solidFill>
                  <a:schemeClr val="tx1"/>
                </a:solidFill>
                <a:cs typeface="B Nazanin" panose="00000400000000000000" pitchFamily="2" charset="-78"/>
              </a:rPr>
              <a:t>Contamination</a:t>
            </a:r>
            <a:r>
              <a:rPr lang="fa-IR" sz="2400" b="1" dirty="0">
                <a:solidFill>
                  <a:schemeClr val="tx1"/>
                </a:solidFill>
                <a:cs typeface="B Nazanin" panose="00000400000000000000" pitchFamily="2" charset="-78"/>
              </a:rPr>
              <a:t>):</a:t>
            </a:r>
            <a:r>
              <a:rPr lang="fa-IR" sz="2400" dirty="0">
                <a:solidFill>
                  <a:schemeClr val="tx1"/>
                </a:solidFill>
                <a:cs typeface="B Nazanin" panose="00000400000000000000" pitchFamily="2" charset="-78"/>
              </a:rPr>
              <a:t> </a:t>
            </a:r>
            <a:endParaRPr lang="fa-IR" sz="2400" dirty="0" smtClean="0">
              <a:solidFill>
                <a:schemeClr val="tx1"/>
              </a:solidFill>
              <a:cs typeface="B Nazanin" panose="00000400000000000000" pitchFamily="2" charset="-78"/>
            </a:endParaRPr>
          </a:p>
          <a:p>
            <a:pPr algn="r">
              <a:buClr>
                <a:srgbClr val="FF0000"/>
              </a:buClr>
            </a:pPr>
            <a:r>
              <a:rPr lang="fa-IR" sz="2400" dirty="0" smtClean="0">
                <a:solidFill>
                  <a:schemeClr val="tx1"/>
                </a:solidFill>
                <a:cs typeface="B Nazanin" panose="00000400000000000000" pitchFamily="2" charset="-78"/>
              </a:rPr>
              <a:t>افزودنی های </a:t>
            </a:r>
            <a:r>
              <a:rPr lang="fa-IR" sz="2400" dirty="0">
                <a:solidFill>
                  <a:schemeClr val="tx1"/>
                </a:solidFill>
                <a:cs typeface="B Nazanin" panose="00000400000000000000" pitchFamily="2" charset="-78"/>
              </a:rPr>
              <a:t>غیر عمدی بخشی از مواد غذایی هستند که به میزان کم  در طی حمل و نقل، بسته بندی و غیره وارد آن </a:t>
            </a:r>
            <a:endParaRPr lang="fa-IR" sz="2400" dirty="0" smtClean="0">
              <a:solidFill>
                <a:schemeClr val="tx1"/>
              </a:solidFill>
              <a:cs typeface="B Nazanin" panose="00000400000000000000" pitchFamily="2" charset="-78"/>
            </a:endParaRPr>
          </a:p>
          <a:p>
            <a:pPr algn="r">
              <a:buClr>
                <a:srgbClr val="FF0000"/>
              </a:buClr>
            </a:pPr>
            <a:r>
              <a:rPr lang="fa-IR" sz="2400" dirty="0" smtClean="0">
                <a:solidFill>
                  <a:schemeClr val="tx1"/>
                </a:solidFill>
                <a:cs typeface="B Nazanin" panose="00000400000000000000" pitchFamily="2" charset="-78"/>
              </a:rPr>
              <a:t>می </a:t>
            </a:r>
            <a:r>
              <a:rPr lang="fa-IR" sz="2400" dirty="0">
                <a:solidFill>
                  <a:schemeClr val="tx1"/>
                </a:solidFill>
                <a:cs typeface="B Nazanin" panose="00000400000000000000" pitchFamily="2" charset="-78"/>
              </a:rPr>
              <a:t>شوند. </a:t>
            </a:r>
          </a:p>
          <a:p>
            <a:pPr lvl="0" algn="r">
              <a:spcBef>
                <a:spcPct val="20000"/>
              </a:spcBef>
              <a:spcAft>
                <a:spcPts val="0"/>
              </a:spcAft>
              <a:buClr>
                <a:srgbClr val="33CC33"/>
              </a:buClr>
              <a:buSzTx/>
            </a:pPr>
            <a:endParaRPr lang="fa-IR" sz="2600" cap="none" spc="0" dirty="0">
              <a:solidFill>
                <a:prstClr val="black"/>
              </a:solidFill>
              <a:latin typeface="Calibri" pitchFamily="32" charset="0"/>
              <a:cs typeface="B Lotus" pitchFamily="2" charset="-78"/>
            </a:endParaRPr>
          </a:p>
        </p:txBody>
      </p:sp>
    </p:spTree>
    <p:extLst>
      <p:ext uri="{BB962C8B-B14F-4D97-AF65-F5344CB8AC3E}">
        <p14:creationId xmlns="" xmlns:p14="http://schemas.microsoft.com/office/powerpoint/2010/main" val="30650682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830" y="391886"/>
            <a:ext cx="11538856" cy="6096000"/>
          </a:xfrm>
        </p:spPr>
        <p:txBody>
          <a:bodyPr>
            <a:normAutofit/>
          </a:bodyPr>
          <a:lstStyle/>
          <a:p>
            <a:pPr>
              <a:buFont typeface="Wingdings" panose="05000000000000000000" pitchFamily="2" charset="2"/>
              <a:buChar char="q"/>
            </a:pPr>
            <a:r>
              <a:rPr lang="fa-IR" sz="2400" b="1" dirty="0">
                <a:solidFill>
                  <a:schemeClr val="tx1"/>
                </a:solidFill>
                <a:cs typeface="B Nazanin" panose="00000400000000000000" pitchFamily="2" charset="-78"/>
              </a:rPr>
              <a:t>پایدار کننده ها و غلیظ کننده </a:t>
            </a:r>
            <a:r>
              <a:rPr lang="fa-IR" sz="2400" b="1" dirty="0" smtClean="0">
                <a:solidFill>
                  <a:schemeClr val="tx1"/>
                </a:solidFill>
                <a:cs typeface="B Nazanin" panose="00000400000000000000" pitchFamily="2" charset="-78"/>
              </a:rPr>
              <a:t>ها (</a:t>
            </a:r>
            <a:r>
              <a:rPr lang="en-US" sz="2400" b="1" dirty="0">
                <a:solidFill>
                  <a:schemeClr val="tx1"/>
                </a:solidFill>
                <a:cs typeface="B Nazanin" panose="00000400000000000000" pitchFamily="2" charset="-78"/>
              </a:rPr>
              <a:t>Stabilizers and Thickeners</a:t>
            </a:r>
            <a:r>
              <a:rPr lang="fa-IR" sz="2400" b="1" dirty="0" smtClean="0">
                <a:solidFill>
                  <a:schemeClr val="tx1"/>
                </a:solidFill>
                <a:cs typeface="B Nazanin" panose="00000400000000000000" pitchFamily="2" charset="-78"/>
              </a:rPr>
              <a:t>) : </a:t>
            </a:r>
          </a:p>
          <a:p>
            <a:pPr marL="45720" indent="0">
              <a:buNone/>
            </a:pPr>
            <a:r>
              <a:rPr lang="fa-IR" sz="2400" dirty="0" smtClean="0">
                <a:solidFill>
                  <a:schemeClr val="tx1"/>
                </a:solidFill>
                <a:cs typeface="B Nazanin" panose="00000400000000000000" pitchFamily="2" charset="-78"/>
              </a:rPr>
              <a:t>از </a:t>
            </a:r>
            <a:r>
              <a:rPr lang="fa-IR" sz="2400" dirty="0">
                <a:solidFill>
                  <a:schemeClr val="tx1"/>
                </a:solidFill>
                <a:cs typeface="B Nazanin" panose="00000400000000000000" pitchFamily="2" charset="-78"/>
              </a:rPr>
              <a:t>جمله این ترکیبات </a:t>
            </a:r>
            <a:r>
              <a:rPr lang="fa-IR" sz="2400" dirty="0" smtClean="0">
                <a:solidFill>
                  <a:schemeClr val="tx1"/>
                </a:solidFill>
                <a:cs typeface="B Nazanin" panose="00000400000000000000" pitchFamily="2" charset="-78"/>
              </a:rPr>
              <a:t>: صمغ </a:t>
            </a:r>
            <a:r>
              <a:rPr lang="fa-IR" sz="2400" dirty="0">
                <a:solidFill>
                  <a:schemeClr val="tx1"/>
                </a:solidFill>
                <a:cs typeface="B Nazanin" panose="00000400000000000000" pitchFamily="2" charset="-78"/>
              </a:rPr>
              <a:t>عربی، کربوکسی متیل سلولوز، کاراجینان، آگار، پکتین و نشاسته </a:t>
            </a:r>
            <a:r>
              <a:rPr lang="fa-IR" sz="2400" dirty="0" smtClean="0">
                <a:solidFill>
                  <a:schemeClr val="tx1"/>
                </a:solidFill>
                <a:cs typeface="B Nazanin" panose="00000400000000000000" pitchFamily="2" charset="-78"/>
              </a:rPr>
              <a:t>         موثر در بهبود </a:t>
            </a:r>
            <a:r>
              <a:rPr lang="fa-IR" sz="2400" dirty="0">
                <a:solidFill>
                  <a:schemeClr val="tx1"/>
                </a:solidFill>
                <a:cs typeface="B Nazanin" panose="00000400000000000000" pitchFamily="2" charset="-78"/>
              </a:rPr>
              <a:t>و پایداری بافت، جلوگیری از کریستالیزاسیون (شکر و یخ)، پایداری </a:t>
            </a:r>
            <a:r>
              <a:rPr lang="fa-IR" sz="2400" dirty="0" smtClean="0">
                <a:solidFill>
                  <a:schemeClr val="tx1"/>
                </a:solidFill>
                <a:cs typeface="B Nazanin" panose="00000400000000000000" pitchFamily="2" charset="-78"/>
              </a:rPr>
              <a:t>امولسیون ها </a:t>
            </a:r>
            <a:r>
              <a:rPr lang="fa-IR" sz="2400" dirty="0">
                <a:solidFill>
                  <a:schemeClr val="tx1"/>
                </a:solidFill>
                <a:cs typeface="B Nazanin" panose="00000400000000000000" pitchFamily="2" charset="-78"/>
              </a:rPr>
              <a:t>و </a:t>
            </a:r>
            <a:r>
              <a:rPr lang="fa-IR" sz="2400" dirty="0" smtClean="0">
                <a:solidFill>
                  <a:schemeClr val="tx1"/>
                </a:solidFill>
                <a:cs typeface="B Nazanin" panose="00000400000000000000" pitchFamily="2" charset="-78"/>
              </a:rPr>
              <a:t>کف ها</a:t>
            </a:r>
            <a:r>
              <a:rPr lang="fa-IR" sz="2400" dirty="0">
                <a:solidFill>
                  <a:schemeClr val="tx1"/>
                </a:solidFill>
                <a:cs typeface="B Nazanin" panose="00000400000000000000" pitchFamily="2" charset="-78"/>
              </a:rPr>
              <a:t>، کاهش چسبندگی سطح محصولات پخته شده و کپسوله </a:t>
            </a:r>
            <a:r>
              <a:rPr lang="fa-IR" sz="2400" dirty="0" smtClean="0">
                <a:solidFill>
                  <a:schemeClr val="tx1"/>
                </a:solidFill>
                <a:cs typeface="B Nazanin" panose="00000400000000000000" pitchFamily="2" charset="-78"/>
              </a:rPr>
              <a:t>کردن </a:t>
            </a:r>
            <a:r>
              <a:rPr lang="fa-IR" sz="2400" dirty="0">
                <a:solidFill>
                  <a:schemeClr val="tx1"/>
                </a:solidFill>
                <a:cs typeface="B Nazanin" panose="00000400000000000000" pitchFamily="2" charset="-78"/>
              </a:rPr>
              <a:t>ترکیبات طعمی </a:t>
            </a:r>
            <a:r>
              <a:rPr lang="fa-IR" sz="2400" dirty="0" smtClean="0">
                <a:solidFill>
                  <a:schemeClr val="tx1"/>
                </a:solidFill>
                <a:cs typeface="B Nazanin" panose="00000400000000000000" pitchFamily="2" charset="-78"/>
              </a:rPr>
              <a:t> </a:t>
            </a:r>
          </a:p>
          <a:p>
            <a:pPr marL="45720" indent="0">
              <a:buNone/>
            </a:pPr>
            <a:endParaRPr lang="fa-IR" sz="2400" dirty="0">
              <a:solidFill>
                <a:schemeClr val="tx1"/>
              </a:solidFill>
              <a:cs typeface="B Nazanin" panose="00000400000000000000" pitchFamily="2" charset="-78"/>
            </a:endParaRPr>
          </a:p>
          <a:p>
            <a:pPr>
              <a:buFont typeface="Wingdings" panose="05000000000000000000" pitchFamily="2" charset="2"/>
              <a:buChar char="q"/>
            </a:pPr>
            <a:r>
              <a:rPr lang="fa-IR" sz="2400" b="1" dirty="0" smtClean="0">
                <a:solidFill>
                  <a:schemeClr val="tx1"/>
                </a:solidFill>
                <a:cs typeface="B Nazanin" panose="00000400000000000000" pitchFamily="2" charset="-78"/>
              </a:rPr>
              <a:t>رنگ ها : </a:t>
            </a:r>
          </a:p>
          <a:p>
            <a:pPr>
              <a:buFont typeface="Wingdings" panose="05000000000000000000" pitchFamily="2" charset="2"/>
              <a:buChar char="ü"/>
            </a:pPr>
            <a:r>
              <a:rPr lang="fa-IR" sz="2400" b="1" dirty="0" smtClean="0">
                <a:solidFill>
                  <a:schemeClr val="tx1"/>
                </a:solidFill>
                <a:cs typeface="B Nazanin" panose="00000400000000000000" pitchFamily="2" charset="-78"/>
              </a:rPr>
              <a:t>پیگمنت ها </a:t>
            </a:r>
            <a:r>
              <a:rPr lang="fa-IR" sz="2400" b="1" dirty="0">
                <a:solidFill>
                  <a:schemeClr val="tx1"/>
                </a:solidFill>
                <a:cs typeface="B Nazanin" panose="00000400000000000000" pitchFamily="2" charset="-78"/>
              </a:rPr>
              <a:t>(</a:t>
            </a:r>
            <a:r>
              <a:rPr lang="en-US" sz="2400" b="1" dirty="0">
                <a:solidFill>
                  <a:schemeClr val="tx1"/>
                </a:solidFill>
                <a:cs typeface="B Nazanin" panose="00000400000000000000" pitchFamily="2" charset="-78"/>
              </a:rPr>
              <a:t>pigments</a:t>
            </a:r>
            <a:r>
              <a:rPr lang="fa-IR" sz="2400" b="1" dirty="0">
                <a:solidFill>
                  <a:schemeClr val="tx1"/>
                </a:solidFill>
                <a:cs typeface="B Nazanin" panose="00000400000000000000" pitchFamily="2" charset="-78"/>
              </a:rPr>
              <a:t>): </a:t>
            </a:r>
            <a:r>
              <a:rPr lang="fa-IR" sz="2400" dirty="0">
                <a:solidFill>
                  <a:schemeClr val="tx1"/>
                </a:solidFill>
                <a:cs typeface="B Nazanin" panose="00000400000000000000" pitchFamily="2" charset="-78"/>
              </a:rPr>
              <a:t>ترکیبات رنگی طبیعی در بافت گیاهان و </a:t>
            </a:r>
            <a:r>
              <a:rPr lang="fa-IR" sz="2400" dirty="0" smtClean="0">
                <a:solidFill>
                  <a:schemeClr val="tx1"/>
                </a:solidFill>
                <a:cs typeface="B Nazanin" panose="00000400000000000000" pitchFamily="2" charset="-78"/>
              </a:rPr>
              <a:t>حیوانات</a:t>
            </a:r>
            <a:endParaRPr lang="fa-IR" sz="2400" dirty="0">
              <a:solidFill>
                <a:schemeClr val="tx1"/>
              </a:solidFill>
              <a:cs typeface="B Nazanin" panose="00000400000000000000" pitchFamily="2" charset="-78"/>
            </a:endParaRPr>
          </a:p>
          <a:p>
            <a:pPr>
              <a:buFont typeface="Wingdings" panose="05000000000000000000" pitchFamily="2" charset="2"/>
              <a:buChar char="ü"/>
            </a:pPr>
            <a:r>
              <a:rPr lang="fa-IR" sz="2400" b="1" dirty="0" smtClean="0">
                <a:solidFill>
                  <a:schemeClr val="tx1"/>
                </a:solidFill>
                <a:cs typeface="B Nazanin" panose="00000400000000000000" pitchFamily="2" charset="-78"/>
              </a:rPr>
              <a:t>رنگ ها </a:t>
            </a:r>
            <a:r>
              <a:rPr lang="fa-IR" sz="2400" b="1" dirty="0">
                <a:solidFill>
                  <a:schemeClr val="tx1"/>
                </a:solidFill>
                <a:cs typeface="B Nazanin" panose="00000400000000000000" pitchFamily="2" charset="-78"/>
              </a:rPr>
              <a:t>(</a:t>
            </a:r>
            <a:r>
              <a:rPr lang="en-US" sz="2400" b="1" dirty="0">
                <a:solidFill>
                  <a:schemeClr val="tx1"/>
                </a:solidFill>
                <a:cs typeface="B Nazanin" panose="00000400000000000000" pitchFamily="2" charset="-78"/>
              </a:rPr>
              <a:t>Dyes</a:t>
            </a:r>
            <a:r>
              <a:rPr lang="fa-IR" sz="2400" b="1" dirty="0" smtClean="0">
                <a:solidFill>
                  <a:schemeClr val="tx1"/>
                </a:solidFill>
                <a:cs typeface="B Nazanin" panose="00000400000000000000" pitchFamily="2" charset="-78"/>
              </a:rPr>
              <a:t>):</a:t>
            </a:r>
            <a:r>
              <a:rPr lang="fa-IR" sz="2400" dirty="0" smtClean="0">
                <a:solidFill>
                  <a:schemeClr val="tx1"/>
                </a:solidFill>
                <a:cs typeface="B Nazanin" panose="00000400000000000000" pitchFamily="2" charset="-78"/>
              </a:rPr>
              <a:t> </a:t>
            </a:r>
            <a:r>
              <a:rPr lang="fa-IR" sz="2400" dirty="0">
                <a:solidFill>
                  <a:schemeClr val="tx1"/>
                </a:solidFill>
                <a:cs typeface="B Nazanin" panose="00000400000000000000" pitchFamily="2" charset="-78"/>
              </a:rPr>
              <a:t>در صنعت غذای آمریکا </a:t>
            </a:r>
            <a:r>
              <a:rPr lang="en-US" sz="2400" dirty="0">
                <a:solidFill>
                  <a:schemeClr val="tx1"/>
                </a:solidFill>
                <a:cs typeface="B Nazanin" panose="00000400000000000000" pitchFamily="2" charset="-78"/>
              </a:rPr>
              <a:t>dye</a:t>
            </a:r>
            <a:r>
              <a:rPr lang="fa-IR" sz="2400" dirty="0">
                <a:solidFill>
                  <a:schemeClr val="tx1"/>
                </a:solidFill>
                <a:cs typeface="B Nazanin" panose="00000400000000000000" pitchFamily="2" charset="-78"/>
              </a:rPr>
              <a:t> یک ترکیب رنگی محلول در آب است که دارای تاییدیه از </a:t>
            </a:r>
            <a:r>
              <a:rPr lang="en-US" sz="2400" dirty="0">
                <a:solidFill>
                  <a:schemeClr val="tx1"/>
                </a:solidFill>
                <a:cs typeface="B Nazanin" panose="00000400000000000000" pitchFamily="2" charset="-78"/>
              </a:rPr>
              <a:t>FDA</a:t>
            </a:r>
            <a:r>
              <a:rPr lang="fa-IR" sz="2400" dirty="0">
                <a:solidFill>
                  <a:schemeClr val="tx1"/>
                </a:solidFill>
                <a:cs typeface="B Nazanin" panose="00000400000000000000" pitchFamily="2" charset="-78"/>
              </a:rPr>
              <a:t> می باشد </a:t>
            </a:r>
            <a:r>
              <a:rPr lang="fa-IR" sz="2400" dirty="0" smtClean="0">
                <a:solidFill>
                  <a:schemeClr val="tx1"/>
                </a:solidFill>
                <a:cs typeface="B Nazanin" panose="00000400000000000000" pitchFamily="2" charset="-78"/>
              </a:rPr>
              <a:t>و با </a:t>
            </a:r>
            <a:r>
              <a:rPr lang="fa-IR" sz="2400" dirty="0">
                <a:solidFill>
                  <a:schemeClr val="tx1"/>
                </a:solidFill>
                <a:cs typeface="B Nazanin" panose="00000400000000000000" pitchFamily="2" charset="-78"/>
              </a:rPr>
              <a:t>یک شماره </a:t>
            </a:r>
            <a:r>
              <a:rPr lang="fa-IR" sz="2400" dirty="0" smtClean="0">
                <a:solidFill>
                  <a:schemeClr val="tx1"/>
                </a:solidFill>
                <a:cs typeface="B Nazanin" panose="00000400000000000000" pitchFamily="2" charset="-78"/>
              </a:rPr>
              <a:t>مشخص </a:t>
            </a:r>
            <a:r>
              <a:rPr lang="fa-IR" sz="2400" dirty="0">
                <a:solidFill>
                  <a:schemeClr val="tx1"/>
                </a:solidFill>
                <a:cs typeface="B Nazanin" panose="00000400000000000000" pitchFamily="2" charset="-78"/>
              </a:rPr>
              <a:t>می شوند. این شماره نشان می دهد که این ترکیب تایید شده برای صنایع غذایی، دارویی و آرایشی است.</a:t>
            </a:r>
          </a:p>
          <a:p>
            <a:pPr>
              <a:buFont typeface="Wingdings" panose="05000000000000000000" pitchFamily="2" charset="2"/>
              <a:buChar char="ü"/>
            </a:pPr>
            <a:r>
              <a:rPr lang="en-US" sz="2400" dirty="0">
                <a:solidFill>
                  <a:schemeClr val="tx1"/>
                </a:solidFill>
                <a:cs typeface="B Nazanin" panose="00000400000000000000" pitchFamily="2" charset="-78"/>
              </a:rPr>
              <a:t>Lakes</a:t>
            </a:r>
            <a:r>
              <a:rPr lang="fa-IR" sz="2400" dirty="0">
                <a:solidFill>
                  <a:schemeClr val="tx1"/>
                </a:solidFill>
                <a:cs typeface="B Nazanin" panose="00000400000000000000" pitchFamily="2" charset="-78"/>
              </a:rPr>
              <a:t>: </a:t>
            </a:r>
            <a:r>
              <a:rPr lang="fa-IR" sz="2400" dirty="0" smtClean="0">
                <a:solidFill>
                  <a:schemeClr val="tx1"/>
                </a:solidFill>
                <a:cs typeface="B Nazanin" panose="00000400000000000000" pitchFamily="2" charset="-78"/>
              </a:rPr>
              <a:t>این ها رنگ هایی </a:t>
            </a:r>
            <a:r>
              <a:rPr lang="fa-IR" sz="2400" dirty="0">
                <a:solidFill>
                  <a:schemeClr val="tx1"/>
                </a:solidFill>
                <a:cs typeface="B Nazanin" panose="00000400000000000000" pitchFamily="2" charset="-78"/>
              </a:rPr>
              <a:t>هستند که روی یک جاذب تثبیت شده اند و قابلیت پخش شدن در روغن را دارند. تنها جاذب تایید شده در صنایع غذایی آلومینا است. </a:t>
            </a:r>
          </a:p>
          <a:p>
            <a:pPr marL="45720" indent="0">
              <a:buNone/>
            </a:pPr>
            <a:endParaRPr lang="fa-IR" sz="2400" dirty="0">
              <a:solidFill>
                <a:schemeClr val="tx1"/>
              </a:solidFill>
              <a:cs typeface="B Nazanin" panose="00000400000000000000" pitchFamily="2" charset="-78"/>
            </a:endParaRPr>
          </a:p>
        </p:txBody>
      </p:sp>
      <p:cxnSp>
        <p:nvCxnSpPr>
          <p:cNvPr id="5" name="Straight Arrow Connector 4"/>
          <p:cNvCxnSpPr/>
          <p:nvPr/>
        </p:nvCxnSpPr>
        <p:spPr>
          <a:xfrm flipH="1">
            <a:off x="2569028" y="1117601"/>
            <a:ext cx="551543"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 xmlns:p14="http://schemas.microsoft.com/office/powerpoint/2010/main" val="4095001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286" y="377371"/>
            <a:ext cx="11553371" cy="6066972"/>
          </a:xfrm>
        </p:spPr>
        <p:txBody>
          <a:bodyPr>
            <a:normAutofit/>
          </a:bodyPr>
          <a:lstStyle/>
          <a:p>
            <a:pPr>
              <a:buFont typeface="Wingdings" panose="05000000000000000000" pitchFamily="2" charset="2"/>
              <a:buChar char="q"/>
            </a:pPr>
            <a:r>
              <a:rPr lang="fa-IR" sz="2400" b="1" dirty="0">
                <a:solidFill>
                  <a:schemeClr val="tx1"/>
                </a:solidFill>
                <a:cs typeface="B Nazanin" panose="00000400000000000000" pitchFamily="2" charset="-78"/>
              </a:rPr>
              <a:t>بهبود دهندهای </a:t>
            </a:r>
            <a:r>
              <a:rPr lang="fa-IR" sz="2400" b="1" dirty="0" smtClean="0">
                <a:solidFill>
                  <a:schemeClr val="tx1"/>
                </a:solidFill>
                <a:cs typeface="B Nazanin" panose="00000400000000000000" pitchFamily="2" charset="-78"/>
              </a:rPr>
              <a:t>نان : </a:t>
            </a:r>
          </a:p>
          <a:p>
            <a:pPr marL="45720" indent="0">
              <a:buNone/>
            </a:pPr>
            <a:r>
              <a:rPr kumimoji="1" lang="fa-IR" sz="2400" dirty="0">
                <a:solidFill>
                  <a:schemeClr val="tx1"/>
                </a:solidFill>
                <a:cs typeface="B Nazanin" pitchFamily="2" charset="-78"/>
              </a:rPr>
              <a:t>بهبود دهنده ها براي اطمينان ازاينكه خمير، يكنواخت و قوي تخمير شود مورد استفاده قرار مي </a:t>
            </a:r>
            <a:r>
              <a:rPr kumimoji="1" lang="fa-IR" sz="2400" dirty="0" smtClean="0">
                <a:solidFill>
                  <a:schemeClr val="tx1"/>
                </a:solidFill>
                <a:cs typeface="B Nazanin" pitchFamily="2" charset="-78"/>
              </a:rPr>
              <a:t>گيرند. مانند بنزوئيل پراكسيد، اكسيدهاي نيتروژن، </a:t>
            </a:r>
            <a:r>
              <a:rPr kumimoji="1" lang="fa-IR" sz="2400" dirty="0">
                <a:solidFill>
                  <a:schemeClr val="tx1"/>
                </a:solidFill>
                <a:cs typeface="B Nazanin" pitchFamily="2" charset="-78"/>
              </a:rPr>
              <a:t>كلرين دي اكسيد، نيتروزيل كلرايد و </a:t>
            </a:r>
            <a:r>
              <a:rPr kumimoji="1" lang="fa-IR" sz="2400" dirty="0" smtClean="0">
                <a:solidFill>
                  <a:schemeClr val="tx1"/>
                </a:solidFill>
                <a:cs typeface="B Nazanin" pitchFamily="2" charset="-78"/>
              </a:rPr>
              <a:t>كلرين، </a:t>
            </a:r>
            <a:r>
              <a:rPr kumimoji="1" lang="fa-IR" sz="2400" dirty="0">
                <a:solidFill>
                  <a:schemeClr val="tx1"/>
                </a:solidFill>
                <a:cs typeface="B Nazanin" pitchFamily="2" charset="-78"/>
              </a:rPr>
              <a:t>برومات </a:t>
            </a:r>
            <a:r>
              <a:rPr kumimoji="1" lang="fa-IR" sz="2400" dirty="0" smtClean="0">
                <a:solidFill>
                  <a:schemeClr val="tx1"/>
                </a:solidFill>
                <a:cs typeface="B Nazanin" pitchFamily="2" charset="-78"/>
              </a:rPr>
              <a:t>پتاسيم، </a:t>
            </a:r>
            <a:r>
              <a:rPr kumimoji="1" lang="fa-IR" sz="2400" dirty="0">
                <a:solidFill>
                  <a:schemeClr val="tx1"/>
                </a:solidFill>
                <a:cs typeface="B Nazanin" pitchFamily="2" charset="-78"/>
              </a:rPr>
              <a:t>يدات </a:t>
            </a:r>
            <a:r>
              <a:rPr kumimoji="1" lang="fa-IR" sz="2400" dirty="0" smtClean="0">
                <a:solidFill>
                  <a:schemeClr val="tx1"/>
                </a:solidFill>
                <a:cs typeface="B Nazanin" pitchFamily="2" charset="-78"/>
              </a:rPr>
              <a:t>پتاسيم، كلسيم پراكسيد، </a:t>
            </a:r>
            <a:r>
              <a:rPr kumimoji="1" lang="fa-IR" sz="2400" dirty="0">
                <a:solidFill>
                  <a:schemeClr val="tx1"/>
                </a:solidFill>
                <a:cs typeface="B Nazanin" pitchFamily="2" charset="-78"/>
              </a:rPr>
              <a:t>سولفات </a:t>
            </a:r>
            <a:r>
              <a:rPr kumimoji="1" lang="fa-IR" sz="2400" dirty="0" smtClean="0">
                <a:solidFill>
                  <a:schemeClr val="tx1"/>
                </a:solidFill>
                <a:cs typeface="B Nazanin" pitchFamily="2" charset="-78"/>
              </a:rPr>
              <a:t>آمونيوم، </a:t>
            </a:r>
            <a:r>
              <a:rPr kumimoji="1" lang="fa-IR" sz="2400" dirty="0">
                <a:solidFill>
                  <a:schemeClr val="tx1"/>
                </a:solidFill>
                <a:cs typeface="B Nazanin" pitchFamily="2" charset="-78"/>
              </a:rPr>
              <a:t>سولفات كلسيم و فسفات </a:t>
            </a:r>
            <a:r>
              <a:rPr kumimoji="1" lang="fa-IR" sz="2400" dirty="0" smtClean="0">
                <a:solidFill>
                  <a:schemeClr val="tx1"/>
                </a:solidFill>
                <a:cs typeface="B Nazanin" pitchFamily="2" charset="-78"/>
              </a:rPr>
              <a:t>كلسيم </a:t>
            </a:r>
          </a:p>
          <a:p>
            <a:pPr marL="45720" indent="0">
              <a:buNone/>
            </a:pPr>
            <a:endParaRPr lang="en-US" sz="2400" dirty="0" smtClean="0">
              <a:solidFill>
                <a:schemeClr val="tx1"/>
              </a:solidFill>
              <a:cs typeface="B Nazanin" panose="00000400000000000000" pitchFamily="2" charset="-78"/>
            </a:endParaRPr>
          </a:p>
          <a:p>
            <a:pPr>
              <a:buFont typeface="Wingdings" panose="05000000000000000000" pitchFamily="2" charset="2"/>
              <a:buChar char="q"/>
            </a:pPr>
            <a:r>
              <a:rPr lang="fa-IR" sz="2400" b="1" dirty="0" smtClean="0">
                <a:solidFill>
                  <a:schemeClr val="tx1"/>
                </a:solidFill>
                <a:cs typeface="B Nazanin" panose="00000400000000000000" pitchFamily="2" charset="-78"/>
              </a:rPr>
              <a:t>عوامل سفت کننده : </a:t>
            </a:r>
          </a:p>
          <a:p>
            <a:pPr marL="45720" indent="0">
              <a:buNone/>
            </a:pPr>
            <a:r>
              <a:rPr kumimoji="1" lang="fa-IR" sz="2400" dirty="0" smtClean="0">
                <a:solidFill>
                  <a:schemeClr val="tx1"/>
                </a:solidFill>
                <a:cs typeface="B Nazanin" pitchFamily="2" charset="-78"/>
              </a:rPr>
              <a:t>از جمله سديم </a:t>
            </a:r>
            <a:r>
              <a:rPr kumimoji="1" lang="fa-IR" sz="2400" dirty="0">
                <a:solidFill>
                  <a:schemeClr val="tx1"/>
                </a:solidFill>
                <a:cs typeface="B Nazanin" pitchFamily="2" charset="-78"/>
              </a:rPr>
              <a:t>آلومينيوم </a:t>
            </a:r>
            <a:r>
              <a:rPr kumimoji="1" lang="fa-IR" sz="2400" dirty="0" smtClean="0">
                <a:solidFill>
                  <a:schemeClr val="tx1"/>
                </a:solidFill>
                <a:cs typeface="B Nazanin" pitchFamily="2" charset="-78"/>
              </a:rPr>
              <a:t>سولفات، پتاسيم </a:t>
            </a:r>
            <a:r>
              <a:rPr kumimoji="1" lang="fa-IR" sz="2400" dirty="0">
                <a:solidFill>
                  <a:schemeClr val="tx1"/>
                </a:solidFill>
                <a:cs typeface="B Nazanin" pitchFamily="2" charset="-78"/>
              </a:rPr>
              <a:t>آلومينيم سولفات و سولفات آلومينيم </a:t>
            </a:r>
            <a:r>
              <a:rPr kumimoji="1" lang="fa-IR" sz="2400" dirty="0" smtClean="0">
                <a:solidFill>
                  <a:schemeClr val="tx1"/>
                </a:solidFill>
                <a:cs typeface="B Nazanin" pitchFamily="2" charset="-78"/>
              </a:rPr>
              <a:t>اضافه شدن آن ها به خيارشورهای تولیدی از </a:t>
            </a:r>
            <a:r>
              <a:rPr kumimoji="1" lang="fa-IR" sz="2400" dirty="0">
                <a:solidFill>
                  <a:schemeClr val="tx1"/>
                </a:solidFill>
                <a:cs typeface="B Nazanin" pitchFamily="2" charset="-78"/>
              </a:rPr>
              <a:t>طريق تخمير </a:t>
            </a:r>
            <a:r>
              <a:rPr kumimoji="1" lang="fa-IR" sz="2400" dirty="0" smtClean="0">
                <a:solidFill>
                  <a:schemeClr val="tx1"/>
                </a:solidFill>
                <a:cs typeface="B Nazanin" pitchFamily="2" charset="-78"/>
              </a:rPr>
              <a:t>جهت </a:t>
            </a:r>
            <a:r>
              <a:rPr kumimoji="1" lang="fa-IR" sz="2400" dirty="0">
                <a:solidFill>
                  <a:schemeClr val="tx1"/>
                </a:solidFill>
                <a:cs typeface="B Nazanin" pitchFamily="2" charset="-78"/>
              </a:rPr>
              <a:t>ايجاد تردي و </a:t>
            </a:r>
            <a:r>
              <a:rPr kumimoji="1" lang="fa-IR" sz="2400" dirty="0" smtClean="0">
                <a:solidFill>
                  <a:schemeClr val="tx1"/>
                </a:solidFill>
                <a:cs typeface="B Nazanin" pitchFamily="2" charset="-78"/>
              </a:rPr>
              <a:t>سفتي </a:t>
            </a: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113615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629" y="275771"/>
            <a:ext cx="11713028" cy="5921829"/>
          </a:xfrm>
        </p:spPr>
        <p:txBody>
          <a:bodyPr>
            <a:normAutofit/>
          </a:bodyPr>
          <a:lstStyle/>
          <a:p>
            <a:pPr>
              <a:buFont typeface="Wingdings" panose="05000000000000000000" pitchFamily="2" charset="2"/>
              <a:buChar char="q"/>
            </a:pPr>
            <a:r>
              <a:rPr lang="fa-IR" sz="2400" b="1" dirty="0">
                <a:solidFill>
                  <a:schemeClr val="tx1"/>
                </a:solidFill>
                <a:cs typeface="B Nazanin" pitchFamily="2" charset="-78"/>
              </a:rPr>
              <a:t>مواد افزودنی </a:t>
            </a:r>
            <a:r>
              <a:rPr lang="fa-IR" sz="2400" b="1" dirty="0" smtClean="0">
                <a:solidFill>
                  <a:schemeClr val="tx1"/>
                </a:solidFill>
                <a:cs typeface="B Nazanin" pitchFamily="2" charset="-78"/>
              </a:rPr>
              <a:t>عمدی</a:t>
            </a:r>
            <a:r>
              <a:rPr lang="en-US" sz="2400" b="1" dirty="0" smtClean="0">
                <a:solidFill>
                  <a:schemeClr val="tx1"/>
                </a:solidFill>
                <a:cs typeface="B Nazanin" pitchFamily="2" charset="-78"/>
              </a:rPr>
              <a:t> </a:t>
            </a:r>
            <a:r>
              <a:rPr lang="fa-IR" sz="2400" b="1" dirty="0" smtClean="0">
                <a:solidFill>
                  <a:schemeClr val="tx1"/>
                </a:solidFill>
                <a:cs typeface="B Nazanin" pitchFamily="2" charset="-78"/>
              </a:rPr>
              <a:t> (</a:t>
            </a:r>
            <a:r>
              <a:rPr lang="en-US" sz="2400" b="1" dirty="0">
                <a:solidFill>
                  <a:schemeClr val="tx1"/>
                </a:solidFill>
                <a:cs typeface="B Nazanin" panose="00000400000000000000" pitchFamily="2" charset="-78"/>
              </a:rPr>
              <a:t>Intentional Additives</a:t>
            </a:r>
            <a:r>
              <a:rPr lang="fa-IR" sz="2400" b="1" dirty="0" smtClean="0">
                <a:solidFill>
                  <a:schemeClr val="tx1"/>
                </a:solidFill>
                <a:cs typeface="B Nazanin" pitchFamily="2" charset="-78"/>
              </a:rPr>
              <a:t>) :  </a:t>
            </a:r>
          </a:p>
          <a:p>
            <a:endParaRPr lang="fa-IR" sz="2400" b="1" dirty="0" smtClean="0">
              <a:solidFill>
                <a:schemeClr val="tx1"/>
              </a:solidFill>
              <a:cs typeface="B Nazanin" pitchFamily="2" charset="-78"/>
            </a:endParaRPr>
          </a:p>
          <a:p>
            <a:pPr marL="0" lvl="0" indent="0">
              <a:lnSpc>
                <a:spcPct val="100000"/>
              </a:lnSpc>
              <a:spcBef>
                <a:spcPct val="20000"/>
              </a:spcBef>
              <a:spcAft>
                <a:spcPts val="0"/>
              </a:spcAft>
              <a:buClrTx/>
              <a:buSzTx/>
              <a:buNone/>
            </a:pPr>
            <a:r>
              <a:rPr lang="fa-IR" sz="2400" b="1" dirty="0">
                <a:solidFill>
                  <a:schemeClr val="tx1"/>
                </a:solidFill>
                <a:cs typeface="B Nazanin" panose="00000400000000000000" pitchFamily="2" charset="-78"/>
              </a:rPr>
              <a:t>اهداف مواد </a:t>
            </a:r>
            <a:r>
              <a:rPr lang="fa-IR" sz="2400" b="1" dirty="0" smtClean="0">
                <a:solidFill>
                  <a:schemeClr val="tx1"/>
                </a:solidFill>
                <a:cs typeface="B Nazanin" panose="00000400000000000000" pitchFamily="2" charset="-78"/>
              </a:rPr>
              <a:t>افزودنی : </a:t>
            </a:r>
          </a:p>
          <a:p>
            <a:pPr lvl="0">
              <a:lnSpc>
                <a:spcPct val="100000"/>
              </a:lnSpc>
              <a:spcBef>
                <a:spcPct val="20000"/>
              </a:spcBef>
              <a:spcAft>
                <a:spcPts val="0"/>
              </a:spcAft>
              <a:buClr>
                <a:srgbClr val="FF0000"/>
              </a:buClr>
              <a:buSzTx/>
              <a:buFont typeface="Wingdings" panose="05000000000000000000" pitchFamily="2" charset="2"/>
              <a:buChar char="ü"/>
            </a:pPr>
            <a:endParaRPr lang="fa-IR" sz="2400" b="1" dirty="0">
              <a:solidFill>
                <a:schemeClr val="tx1"/>
              </a:solidFill>
              <a:cs typeface="B Nazanin" panose="00000400000000000000" pitchFamily="2" charset="-78"/>
            </a:endParaRPr>
          </a:p>
          <a:p>
            <a:pPr lvl="0">
              <a:lnSpc>
                <a:spcPct val="100000"/>
              </a:lnSpc>
              <a:spcBef>
                <a:spcPct val="20000"/>
              </a:spcBef>
              <a:spcAft>
                <a:spcPts val="0"/>
              </a:spcAft>
              <a:buClr>
                <a:srgbClr val="FF0000"/>
              </a:buClr>
              <a:buSzTx/>
              <a:buFont typeface="Wingdings" panose="05000000000000000000" pitchFamily="2" charset="2"/>
              <a:buChar char="ü"/>
            </a:pPr>
            <a:r>
              <a:rPr lang="fa-IR" sz="2400" dirty="0" smtClean="0">
                <a:solidFill>
                  <a:prstClr val="black"/>
                </a:solidFill>
                <a:cs typeface="B Nazanin" panose="00000400000000000000" pitchFamily="2" charset="-78"/>
              </a:rPr>
              <a:t> برای </a:t>
            </a:r>
            <a:r>
              <a:rPr lang="fa-IR" sz="2400" dirty="0">
                <a:solidFill>
                  <a:prstClr val="black"/>
                </a:solidFill>
                <a:cs typeface="B Nazanin" panose="00000400000000000000" pitchFamily="2" charset="-78"/>
              </a:rPr>
              <a:t>بهبود و یا حفظ ارزش غذایی </a:t>
            </a:r>
            <a:endParaRPr lang="fa-IR" sz="2400" dirty="0" smtClean="0">
              <a:solidFill>
                <a:prstClr val="black"/>
              </a:solidFill>
              <a:cs typeface="B Nazanin" panose="00000400000000000000" pitchFamily="2" charset="-78"/>
            </a:endParaRPr>
          </a:p>
          <a:p>
            <a:pPr lvl="0">
              <a:lnSpc>
                <a:spcPct val="100000"/>
              </a:lnSpc>
              <a:spcBef>
                <a:spcPct val="20000"/>
              </a:spcBef>
              <a:spcAft>
                <a:spcPts val="0"/>
              </a:spcAft>
              <a:buClr>
                <a:srgbClr val="FF0000"/>
              </a:buClr>
              <a:buSzTx/>
              <a:buFont typeface="Wingdings" panose="05000000000000000000" pitchFamily="2" charset="2"/>
              <a:buChar char="ü"/>
            </a:pPr>
            <a:r>
              <a:rPr lang="fa-IR" sz="2400" dirty="0" smtClean="0">
                <a:solidFill>
                  <a:prstClr val="black"/>
                </a:solidFill>
                <a:cs typeface="B Nazanin" panose="00000400000000000000" pitchFamily="2" charset="-78"/>
              </a:rPr>
              <a:t> به </a:t>
            </a:r>
            <a:r>
              <a:rPr lang="fa-IR" sz="2400" dirty="0">
                <a:solidFill>
                  <a:prstClr val="black"/>
                </a:solidFill>
                <a:cs typeface="B Nazanin" panose="00000400000000000000" pitchFamily="2" charset="-78"/>
              </a:rPr>
              <a:t>منظور ارتقاء کیفیت </a:t>
            </a:r>
            <a:endParaRPr lang="fa-IR" sz="2400" dirty="0" smtClean="0">
              <a:solidFill>
                <a:prstClr val="black"/>
              </a:solidFill>
              <a:cs typeface="B Nazanin" panose="00000400000000000000" pitchFamily="2" charset="-78"/>
            </a:endParaRPr>
          </a:p>
          <a:p>
            <a:pPr lvl="0">
              <a:lnSpc>
                <a:spcPct val="100000"/>
              </a:lnSpc>
              <a:spcBef>
                <a:spcPct val="20000"/>
              </a:spcBef>
              <a:spcAft>
                <a:spcPts val="0"/>
              </a:spcAft>
              <a:buClr>
                <a:srgbClr val="FF0000"/>
              </a:buClr>
              <a:buSzTx/>
              <a:buFont typeface="Wingdings" panose="05000000000000000000" pitchFamily="2" charset="2"/>
              <a:buChar char="ü"/>
            </a:pPr>
            <a:r>
              <a:rPr lang="fa-IR" sz="2400" dirty="0" smtClean="0">
                <a:solidFill>
                  <a:prstClr val="black"/>
                </a:solidFill>
                <a:cs typeface="B Nazanin" panose="00000400000000000000" pitchFamily="2" charset="-78"/>
              </a:rPr>
              <a:t> برای </a:t>
            </a:r>
            <a:r>
              <a:rPr lang="fa-IR" sz="2400" dirty="0">
                <a:solidFill>
                  <a:prstClr val="black"/>
                </a:solidFill>
                <a:cs typeface="B Nazanin" panose="00000400000000000000" pitchFamily="2" charset="-78"/>
              </a:rPr>
              <a:t>افزایش پذیرش مصرف کننده </a:t>
            </a:r>
            <a:endParaRPr lang="fa-IR" sz="2400" dirty="0" smtClean="0">
              <a:solidFill>
                <a:prstClr val="black"/>
              </a:solidFill>
              <a:cs typeface="B Nazanin" panose="00000400000000000000" pitchFamily="2" charset="-78"/>
            </a:endParaRPr>
          </a:p>
          <a:p>
            <a:pPr lvl="0">
              <a:lnSpc>
                <a:spcPct val="100000"/>
              </a:lnSpc>
              <a:spcBef>
                <a:spcPct val="20000"/>
              </a:spcBef>
              <a:spcAft>
                <a:spcPts val="0"/>
              </a:spcAft>
              <a:buClr>
                <a:srgbClr val="FF0000"/>
              </a:buClr>
              <a:buSzTx/>
              <a:buFont typeface="Wingdings" panose="05000000000000000000" pitchFamily="2" charset="2"/>
              <a:buChar char="ü"/>
            </a:pPr>
            <a:r>
              <a:rPr lang="fa-IR" sz="2400" dirty="0" smtClean="0">
                <a:solidFill>
                  <a:prstClr val="black"/>
                </a:solidFill>
                <a:cs typeface="B Nazanin" panose="00000400000000000000" pitchFamily="2" charset="-78"/>
              </a:rPr>
              <a:t> برای </a:t>
            </a:r>
            <a:r>
              <a:rPr lang="fa-IR" sz="2400" dirty="0">
                <a:solidFill>
                  <a:prstClr val="black"/>
                </a:solidFill>
                <a:cs typeface="B Nazanin" panose="00000400000000000000" pitchFamily="2" charset="-78"/>
              </a:rPr>
              <a:t>بهبود کیفیت نگهداری </a:t>
            </a:r>
            <a:endParaRPr lang="fa-IR" sz="2400" dirty="0" smtClean="0">
              <a:solidFill>
                <a:prstClr val="black"/>
              </a:solidFill>
              <a:cs typeface="B Nazanin" panose="00000400000000000000" pitchFamily="2" charset="-78"/>
            </a:endParaRPr>
          </a:p>
          <a:p>
            <a:pPr lvl="0">
              <a:lnSpc>
                <a:spcPct val="100000"/>
              </a:lnSpc>
              <a:spcBef>
                <a:spcPct val="20000"/>
              </a:spcBef>
              <a:spcAft>
                <a:spcPts val="0"/>
              </a:spcAft>
              <a:buClr>
                <a:srgbClr val="FF0000"/>
              </a:buClr>
              <a:buSzTx/>
              <a:buFont typeface="Wingdings" panose="05000000000000000000" pitchFamily="2" charset="2"/>
              <a:buChar char="ü"/>
            </a:pPr>
            <a:r>
              <a:rPr lang="fa-IR" sz="2400" dirty="0" smtClean="0">
                <a:solidFill>
                  <a:prstClr val="black"/>
                </a:solidFill>
                <a:cs typeface="B Nazanin" panose="00000400000000000000" pitchFamily="2" charset="-78"/>
              </a:rPr>
              <a:t> به </a:t>
            </a:r>
            <a:r>
              <a:rPr lang="fa-IR" sz="2400" dirty="0">
                <a:solidFill>
                  <a:prstClr val="black"/>
                </a:solidFill>
                <a:cs typeface="B Nazanin" panose="00000400000000000000" pitchFamily="2" charset="-78"/>
              </a:rPr>
              <a:t>منظور تسهیل در آماده سازی مواد غذایی</a:t>
            </a:r>
            <a:endParaRPr lang="en-GB" sz="2400" dirty="0">
              <a:solidFill>
                <a:prstClr val="black"/>
              </a:solidFill>
              <a:cs typeface="B Nazanin" panose="00000400000000000000" pitchFamily="2" charset="-78"/>
            </a:endParaRPr>
          </a:p>
          <a:p>
            <a:endParaRPr lang="fa-IR" sz="1800" b="1"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2033309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285" y="420913"/>
            <a:ext cx="11582401" cy="5805715"/>
          </a:xfrm>
        </p:spPr>
        <p:txBody>
          <a:bodyPr>
            <a:normAutofit/>
          </a:bodyPr>
          <a:lstStyle/>
          <a:p>
            <a:pPr marL="45720" indent="0">
              <a:buNone/>
            </a:pPr>
            <a:r>
              <a:rPr lang="fa-IR" sz="2400" b="1" dirty="0">
                <a:solidFill>
                  <a:schemeClr val="tx1"/>
                </a:solidFill>
                <a:latin typeface="Calibri"/>
                <a:cs typeface="B Nazanin" panose="00000400000000000000" pitchFamily="2" charset="-78"/>
              </a:rPr>
              <a:t>مواد افزودنی </a:t>
            </a:r>
            <a:r>
              <a:rPr lang="fa-IR" sz="2400" b="1" dirty="0" smtClean="0">
                <a:solidFill>
                  <a:schemeClr val="tx1"/>
                </a:solidFill>
                <a:latin typeface="Calibri"/>
                <a:cs typeface="B Nazanin" panose="00000400000000000000" pitchFamily="2" charset="-78"/>
              </a:rPr>
              <a:t>عمدی (</a:t>
            </a:r>
            <a:r>
              <a:rPr lang="en-US" sz="2400" b="1" dirty="0">
                <a:solidFill>
                  <a:schemeClr val="tx1"/>
                </a:solidFill>
                <a:cs typeface="B Nazanin" panose="00000400000000000000" pitchFamily="2" charset="-78"/>
              </a:rPr>
              <a:t>Intentional Additives</a:t>
            </a:r>
            <a:r>
              <a:rPr lang="fa-IR" sz="2400" b="1" dirty="0" smtClean="0">
                <a:solidFill>
                  <a:schemeClr val="tx1"/>
                </a:solidFill>
                <a:latin typeface="Calibri"/>
                <a:cs typeface="B Nazanin" panose="00000400000000000000" pitchFamily="2" charset="-78"/>
              </a:rPr>
              <a:t>) :  </a:t>
            </a:r>
          </a:p>
          <a:p>
            <a:pPr>
              <a:buFont typeface="Wingdings" panose="05000000000000000000" pitchFamily="2" charset="2"/>
              <a:buChar char="v"/>
            </a:pPr>
            <a:r>
              <a:rPr lang="fa-IR" sz="2400" dirty="0" smtClean="0">
                <a:solidFill>
                  <a:schemeClr val="tx1"/>
                </a:solidFill>
                <a:cs typeface="B Nazanin" panose="00000400000000000000" pitchFamily="2" charset="-78"/>
              </a:rPr>
              <a:t> مواد </a:t>
            </a:r>
            <a:r>
              <a:rPr lang="fa-IR" sz="2400" dirty="0">
                <a:solidFill>
                  <a:schemeClr val="tx1"/>
                </a:solidFill>
                <a:cs typeface="B Nazanin" panose="00000400000000000000" pitchFamily="2" charset="-78"/>
              </a:rPr>
              <a:t>افزودنی</a:t>
            </a:r>
            <a:r>
              <a:rPr lang="en-US" sz="2400" dirty="0">
                <a:solidFill>
                  <a:schemeClr val="tx1"/>
                </a:solidFill>
                <a:cs typeface="B Nazanin" panose="00000400000000000000" pitchFamily="2" charset="-78"/>
              </a:rPr>
              <a:t> </a:t>
            </a:r>
            <a:r>
              <a:rPr lang="fa-IR" sz="2400" dirty="0">
                <a:solidFill>
                  <a:schemeClr val="tx1"/>
                </a:solidFill>
                <a:cs typeface="B Nazanin" panose="00000400000000000000" pitchFamily="2" charset="-78"/>
              </a:rPr>
              <a:t>در شرایط زیر نباید استفاده </a:t>
            </a:r>
            <a:r>
              <a:rPr lang="fa-IR" sz="2400" dirty="0" smtClean="0">
                <a:solidFill>
                  <a:schemeClr val="tx1"/>
                </a:solidFill>
                <a:cs typeface="B Nazanin" panose="00000400000000000000" pitchFamily="2" charset="-78"/>
              </a:rPr>
              <a:t>شود :</a:t>
            </a:r>
            <a:endParaRPr lang="fa-IR" sz="2400" b="1" dirty="0" smtClean="0">
              <a:solidFill>
                <a:schemeClr val="tx1"/>
              </a:solidFill>
              <a:latin typeface="Calibri"/>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 به </a:t>
            </a:r>
            <a:r>
              <a:rPr lang="fa-IR" sz="2400" dirty="0">
                <a:solidFill>
                  <a:schemeClr val="tx1"/>
                </a:solidFill>
                <a:cs typeface="B Nazanin" panose="00000400000000000000" pitchFamily="2" charset="-78"/>
              </a:rPr>
              <a:t>منظور پنهان کردن فرآیندهای معیوب  </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 به </a:t>
            </a:r>
            <a:r>
              <a:rPr lang="fa-IR" sz="2400" dirty="0">
                <a:solidFill>
                  <a:schemeClr val="tx1"/>
                </a:solidFill>
                <a:cs typeface="B Nazanin" panose="00000400000000000000" pitchFamily="2" charset="-78"/>
              </a:rPr>
              <a:t>منظور پنهان کردن خسارت، فساد، و یا مشکلات دیگر </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 به </a:t>
            </a:r>
            <a:r>
              <a:rPr lang="fa-IR" sz="2400" dirty="0">
                <a:solidFill>
                  <a:schemeClr val="tx1"/>
                </a:solidFill>
                <a:cs typeface="B Nazanin" panose="00000400000000000000" pitchFamily="2" charset="-78"/>
              </a:rPr>
              <a:t>منظور فریب مصرف کننده </a:t>
            </a:r>
            <a:r>
              <a:rPr lang="fa-IR" sz="2400" dirty="0" smtClean="0">
                <a:solidFill>
                  <a:schemeClr val="tx1"/>
                </a:solidFill>
                <a:cs typeface="B Nazanin" panose="00000400000000000000" pitchFamily="2" charset="-78"/>
              </a:rPr>
              <a:t> </a:t>
            </a:r>
          </a:p>
          <a:p>
            <a:pPr>
              <a:buFont typeface="Wingdings" panose="05000000000000000000" pitchFamily="2" charset="2"/>
              <a:buChar char="ü"/>
            </a:pPr>
            <a:r>
              <a:rPr lang="fa-IR" sz="2400" dirty="0" smtClean="0">
                <a:solidFill>
                  <a:schemeClr val="tx1"/>
                </a:solidFill>
                <a:cs typeface="B Nazanin" panose="00000400000000000000" pitchFamily="2" charset="-78"/>
              </a:rPr>
              <a:t> اگر </a:t>
            </a:r>
            <a:r>
              <a:rPr lang="fa-IR" sz="2400" dirty="0">
                <a:solidFill>
                  <a:schemeClr val="tx1"/>
                </a:solidFill>
                <a:cs typeface="B Nazanin" panose="00000400000000000000" pitchFamily="2" charset="-78"/>
              </a:rPr>
              <a:t>استفاده از آن مستلزم کاهش قابل توجهی در مواد مغذی مهم </a:t>
            </a:r>
            <a:r>
              <a:rPr lang="fa-IR" sz="2400" dirty="0" smtClean="0">
                <a:solidFill>
                  <a:schemeClr val="tx1"/>
                </a:solidFill>
                <a:cs typeface="B Nazanin" panose="00000400000000000000" pitchFamily="2" charset="-78"/>
              </a:rPr>
              <a:t>باشد </a:t>
            </a:r>
          </a:p>
          <a:p>
            <a:pPr>
              <a:buFont typeface="Wingdings" panose="05000000000000000000" pitchFamily="2" charset="2"/>
              <a:buChar char="ü"/>
            </a:pPr>
            <a:r>
              <a:rPr lang="fa-IR" sz="2400" dirty="0" smtClean="0">
                <a:solidFill>
                  <a:schemeClr val="tx1"/>
                </a:solidFill>
                <a:cs typeface="B Nazanin" panose="00000400000000000000" pitchFamily="2" charset="-78"/>
              </a:rPr>
              <a:t> اگر </a:t>
            </a:r>
            <a:r>
              <a:rPr lang="fa-IR" sz="2400" dirty="0">
                <a:solidFill>
                  <a:schemeClr val="tx1"/>
                </a:solidFill>
                <a:cs typeface="B Nazanin" panose="00000400000000000000" pitchFamily="2" charset="-78"/>
              </a:rPr>
              <a:t>اثر مورد نظر را می توان اقتصادی، با فرآیندهای تولیدی خوب به دست </a:t>
            </a:r>
            <a:r>
              <a:rPr lang="fa-IR" sz="2400" dirty="0" smtClean="0">
                <a:solidFill>
                  <a:schemeClr val="tx1"/>
                </a:solidFill>
                <a:cs typeface="B Nazanin" panose="00000400000000000000" pitchFamily="2" charset="-78"/>
              </a:rPr>
              <a:t>آورد </a:t>
            </a:r>
          </a:p>
          <a:p>
            <a:pPr>
              <a:buFont typeface="Wingdings" panose="05000000000000000000" pitchFamily="2" charset="2"/>
              <a:buChar char="ü"/>
            </a:pPr>
            <a:r>
              <a:rPr lang="fa-IR" sz="2400" dirty="0" smtClean="0">
                <a:solidFill>
                  <a:schemeClr val="tx1"/>
                </a:solidFill>
                <a:cs typeface="B Nazanin" panose="00000400000000000000" pitchFamily="2" charset="-78"/>
              </a:rPr>
              <a:t> در </a:t>
            </a:r>
            <a:r>
              <a:rPr lang="fa-IR" sz="2400" dirty="0">
                <a:solidFill>
                  <a:schemeClr val="tx1"/>
                </a:solidFill>
                <a:cs typeface="B Nazanin" panose="00000400000000000000" pitchFamily="2" charset="-78"/>
              </a:rPr>
              <a:t>مقدار </a:t>
            </a:r>
            <a:r>
              <a:rPr lang="fa-IR" sz="2400" dirty="0" smtClean="0">
                <a:solidFill>
                  <a:schemeClr val="tx1"/>
                </a:solidFill>
                <a:cs typeface="B Nazanin" panose="00000400000000000000" pitchFamily="2" charset="-78"/>
              </a:rPr>
              <a:t>بیش تر </a:t>
            </a:r>
            <a:r>
              <a:rPr lang="fa-IR" sz="2400" dirty="0">
                <a:solidFill>
                  <a:schemeClr val="tx1"/>
                </a:solidFill>
                <a:cs typeface="B Nazanin" panose="00000400000000000000" pitchFamily="2" charset="-78"/>
              </a:rPr>
              <a:t>از حداقل لازم برای رسیدن به اثرات مطلوب </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 در </a:t>
            </a:r>
            <a:r>
              <a:rPr lang="fa-IR" sz="2400" dirty="0">
                <a:solidFill>
                  <a:schemeClr val="tx1"/>
                </a:solidFill>
                <a:cs typeface="B Nazanin" panose="00000400000000000000" pitchFamily="2" charset="-78"/>
              </a:rPr>
              <a:t>صورت به خطر انداختن سلامتی انسان</a:t>
            </a:r>
          </a:p>
        </p:txBody>
      </p:sp>
    </p:spTree>
    <p:extLst>
      <p:ext uri="{BB962C8B-B14F-4D97-AF65-F5344CB8AC3E}">
        <p14:creationId xmlns="" xmlns:p14="http://schemas.microsoft.com/office/powerpoint/2010/main" val="2616127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343" y="435429"/>
            <a:ext cx="11509827" cy="6096000"/>
          </a:xfrm>
        </p:spPr>
        <p:txBody>
          <a:bodyPr/>
          <a:lstStyle/>
          <a:p>
            <a:pPr>
              <a:buFont typeface="Wingdings" panose="05000000000000000000" pitchFamily="2" charset="2"/>
              <a:buChar char="q"/>
            </a:pPr>
            <a:r>
              <a:rPr lang="fa-IR" sz="2400" b="1" dirty="0" smtClean="0">
                <a:solidFill>
                  <a:schemeClr val="tx1"/>
                </a:solidFill>
                <a:cs typeface="B Nazanin" panose="00000400000000000000" pitchFamily="2" charset="-78"/>
              </a:rPr>
              <a:t>ویتامین ها :  </a:t>
            </a:r>
          </a:p>
          <a:p>
            <a:pPr marL="45720" indent="0">
              <a:buNone/>
            </a:pPr>
            <a:r>
              <a:rPr lang="fa-IR" sz="2400" dirty="0">
                <a:solidFill>
                  <a:schemeClr val="tx1"/>
                </a:solidFill>
                <a:cs typeface="B Nazanin" panose="00000400000000000000" pitchFamily="2" charset="-78"/>
              </a:rPr>
              <a:t>برخی از غذاها به منظور </a:t>
            </a:r>
            <a:r>
              <a:rPr lang="fa-IR" sz="2400" dirty="0" smtClean="0">
                <a:solidFill>
                  <a:schemeClr val="tx1"/>
                </a:solidFill>
                <a:cs typeface="B Nazanin" panose="00000400000000000000" pitchFamily="2" charset="-78"/>
              </a:rPr>
              <a:t>افزایش کیفیت </a:t>
            </a:r>
            <a:r>
              <a:rPr lang="fa-IR" sz="2400" dirty="0">
                <a:solidFill>
                  <a:schemeClr val="tx1"/>
                </a:solidFill>
                <a:cs typeface="B Nazanin" panose="00000400000000000000" pitchFamily="2" charset="-78"/>
              </a:rPr>
              <a:t>تغذیه ای </a:t>
            </a:r>
            <a:endParaRPr lang="fa-IR" sz="2400" dirty="0" smtClean="0">
              <a:solidFill>
                <a:schemeClr val="tx1"/>
              </a:solidFill>
              <a:cs typeface="B Nazanin" panose="00000400000000000000" pitchFamily="2" charset="-78"/>
            </a:endParaRPr>
          </a:p>
          <a:p>
            <a:pPr marL="45720" indent="0">
              <a:buNone/>
            </a:pPr>
            <a:r>
              <a:rPr lang="fa-IR" sz="2400" dirty="0" smtClean="0">
                <a:solidFill>
                  <a:schemeClr val="tx1"/>
                </a:solidFill>
                <a:cs typeface="B Nazanin" panose="00000400000000000000" pitchFamily="2" charset="-78"/>
              </a:rPr>
              <a:t>با ویتامین ها غنی </a:t>
            </a:r>
            <a:r>
              <a:rPr lang="fa-IR" sz="2400" dirty="0">
                <a:solidFill>
                  <a:schemeClr val="tx1"/>
                </a:solidFill>
                <a:cs typeface="B Nazanin" panose="00000400000000000000" pitchFamily="2" charset="-78"/>
              </a:rPr>
              <a:t>سازی می شوند</a:t>
            </a:r>
            <a:r>
              <a:rPr lang="fa-IR" sz="2400" dirty="0" smtClean="0">
                <a:solidFill>
                  <a:schemeClr val="tx1"/>
                </a:solidFill>
                <a:cs typeface="B Nazanin" panose="00000400000000000000" pitchFamily="2" charset="-78"/>
              </a:rPr>
              <a:t>.  </a:t>
            </a:r>
          </a:p>
          <a:p>
            <a:pPr marL="45720" indent="0">
              <a:buNone/>
            </a:pPr>
            <a:endParaRPr lang="fa-IR" sz="2400" dirty="0">
              <a:solidFill>
                <a:schemeClr val="tx1"/>
              </a:solidFill>
              <a:cs typeface="B Nazanin" panose="00000400000000000000" pitchFamily="2" charset="-78"/>
            </a:endParaRPr>
          </a:p>
          <a:p>
            <a:pPr marL="45720" indent="0">
              <a:buNone/>
            </a:pPr>
            <a:endParaRPr lang="fa-IR" sz="2400" dirty="0" smtClean="0">
              <a:solidFill>
                <a:schemeClr val="tx1"/>
              </a:solidFill>
              <a:cs typeface="B Nazanin" panose="00000400000000000000" pitchFamily="2" charset="-78"/>
            </a:endParaRPr>
          </a:p>
          <a:p>
            <a:pPr marL="45720" indent="0">
              <a:buNone/>
            </a:pPr>
            <a:endParaRPr lang="en-US" sz="2400" dirty="0">
              <a:solidFill>
                <a:schemeClr val="tx1"/>
              </a:solidFill>
              <a:cs typeface="B Nazanin" panose="00000400000000000000" pitchFamily="2" charset="-78"/>
            </a:endParaRPr>
          </a:p>
          <a:p>
            <a:pPr marL="45720" indent="0">
              <a:buNone/>
            </a:pPr>
            <a:endParaRPr lang="fa-IR" dirty="0">
              <a:solidFill>
                <a:schemeClr val="tx1"/>
              </a:solidFill>
              <a:cs typeface="B Nazanin" panose="00000400000000000000" pitchFamily="2" charset="-78"/>
            </a:endParaRPr>
          </a:p>
        </p:txBody>
      </p:sp>
      <p:pic>
        <p:nvPicPr>
          <p:cNvPr id="4" name="Picture 2"/>
          <p:cNvPicPr>
            <a:picLocks noChangeAspect="1" noChangeArrowheads="1"/>
          </p:cNvPicPr>
          <p:nvPr/>
        </p:nvPicPr>
        <p:blipFill>
          <a:blip r:embed="rId2"/>
          <a:srcRect/>
          <a:stretch>
            <a:fillRect/>
          </a:stretch>
        </p:blipFill>
        <p:spPr bwMode="auto">
          <a:xfrm>
            <a:off x="595086" y="798286"/>
            <a:ext cx="6081485" cy="5370286"/>
          </a:xfrm>
          <a:prstGeom prst="rect">
            <a:avLst/>
          </a:prstGeom>
          <a:noFill/>
          <a:ln w="9525">
            <a:noFill/>
            <a:miter lim="800000"/>
            <a:headEnd/>
            <a:tailEnd/>
          </a:ln>
          <a:effectLst/>
        </p:spPr>
      </p:pic>
    </p:spTree>
    <p:extLst>
      <p:ext uri="{BB962C8B-B14F-4D97-AF65-F5344CB8AC3E}">
        <p14:creationId xmlns="" xmlns:p14="http://schemas.microsoft.com/office/powerpoint/2010/main" val="1325499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2857" y="377371"/>
            <a:ext cx="11451771" cy="6081486"/>
          </a:xfrm>
        </p:spPr>
        <p:txBody>
          <a:bodyPr>
            <a:normAutofit/>
          </a:bodyPr>
          <a:lstStyle/>
          <a:p>
            <a:pPr marL="342900" lvl="0" indent="-342900">
              <a:lnSpc>
                <a:spcPct val="100000"/>
              </a:lnSpc>
              <a:spcBef>
                <a:spcPct val="20000"/>
              </a:spcBef>
              <a:buClr>
                <a:srgbClr val="FF0000"/>
              </a:buClr>
              <a:buSzTx/>
              <a:buFont typeface="Wingdings" panose="05000000000000000000" pitchFamily="2" charset="2"/>
              <a:buChar char="q"/>
            </a:pPr>
            <a:r>
              <a:rPr lang="fa-IR" sz="2400" b="1" dirty="0">
                <a:solidFill>
                  <a:schemeClr val="tx1"/>
                </a:solidFill>
                <a:latin typeface="Calibri"/>
                <a:cs typeface="B Nazanin" panose="00000400000000000000" pitchFamily="2" charset="-78"/>
              </a:rPr>
              <a:t>اسیدهای </a:t>
            </a:r>
            <a:r>
              <a:rPr lang="fa-IR" sz="2400" b="1" dirty="0" smtClean="0">
                <a:solidFill>
                  <a:schemeClr val="tx1"/>
                </a:solidFill>
                <a:latin typeface="Calibri"/>
                <a:cs typeface="B Nazanin" panose="00000400000000000000" pitchFamily="2" charset="-78"/>
              </a:rPr>
              <a:t>آمینه : </a:t>
            </a:r>
            <a:endParaRPr lang="fa-IR" sz="2400" dirty="0">
              <a:solidFill>
                <a:schemeClr val="tx1"/>
              </a:solidFill>
              <a:latin typeface="Calibri"/>
              <a:cs typeface="B Nazanin" panose="00000400000000000000" pitchFamily="2" charset="-78"/>
            </a:endParaRPr>
          </a:p>
          <a:p>
            <a:pPr marL="342900" lvl="0" indent="-342900">
              <a:lnSpc>
                <a:spcPct val="100000"/>
              </a:lnSpc>
              <a:spcBef>
                <a:spcPct val="20000"/>
              </a:spcBef>
              <a:buClrTx/>
              <a:buSzTx/>
              <a:buNone/>
            </a:pPr>
            <a:r>
              <a:rPr lang="fa-IR" sz="2400" dirty="0">
                <a:solidFill>
                  <a:prstClr val="black"/>
                </a:solidFill>
                <a:latin typeface="Calibri"/>
                <a:cs typeface="B Nazanin" panose="00000400000000000000" pitchFamily="2" charset="-78"/>
              </a:rPr>
              <a:t>برخی از امینو اسیدهای ضروری به منظور افزایش ارزش تغذیه ای به برخی از غذاها اضافه می شود</a:t>
            </a:r>
            <a:r>
              <a:rPr lang="fa-IR" sz="2400" dirty="0" smtClean="0">
                <a:solidFill>
                  <a:prstClr val="black"/>
                </a:solidFill>
                <a:latin typeface="Calibri"/>
                <a:cs typeface="B Nazanin" panose="00000400000000000000" pitchFamily="2" charset="-78"/>
              </a:rPr>
              <a:t>.   </a:t>
            </a:r>
          </a:p>
          <a:p>
            <a:pPr marL="342900" lvl="0" indent="-342900">
              <a:lnSpc>
                <a:spcPct val="100000"/>
              </a:lnSpc>
              <a:spcBef>
                <a:spcPct val="20000"/>
              </a:spcBef>
              <a:buClrTx/>
              <a:buSzTx/>
              <a:buNone/>
            </a:pPr>
            <a:endParaRPr lang="fa-IR" sz="2400" dirty="0" smtClean="0">
              <a:solidFill>
                <a:prstClr val="black"/>
              </a:solidFill>
              <a:latin typeface="Calibri"/>
              <a:cs typeface="B Nazanin" panose="00000400000000000000" pitchFamily="2" charset="-78"/>
            </a:endParaRPr>
          </a:p>
          <a:p>
            <a:pPr>
              <a:buFont typeface="Wingdings" panose="05000000000000000000" pitchFamily="2" charset="2"/>
              <a:buChar char="q"/>
            </a:pPr>
            <a:r>
              <a:rPr lang="fa-IR" sz="2400" b="1" dirty="0">
                <a:solidFill>
                  <a:schemeClr val="tx1"/>
                </a:solidFill>
                <a:cs typeface="B Nazanin" panose="00000400000000000000" pitchFamily="2" charset="-78"/>
              </a:rPr>
              <a:t>مواد </a:t>
            </a:r>
            <a:r>
              <a:rPr lang="fa-IR" sz="2400" b="1" dirty="0" smtClean="0">
                <a:solidFill>
                  <a:schemeClr val="tx1"/>
                </a:solidFill>
                <a:cs typeface="B Nazanin" panose="00000400000000000000" pitchFamily="2" charset="-78"/>
              </a:rPr>
              <a:t>معدنی :</a:t>
            </a:r>
            <a:endParaRPr lang="fa-IR" sz="2400" b="1" dirty="0">
              <a:solidFill>
                <a:schemeClr val="tx1"/>
              </a:solidFill>
              <a:cs typeface="B Nazanin" panose="00000400000000000000" pitchFamily="2" charset="-78"/>
            </a:endParaRPr>
          </a:p>
          <a:p>
            <a:pPr>
              <a:buNone/>
            </a:pPr>
            <a:r>
              <a:rPr lang="fa-IR" sz="2400" dirty="0">
                <a:solidFill>
                  <a:schemeClr val="tx1"/>
                </a:solidFill>
                <a:cs typeface="B Nazanin" panose="00000400000000000000" pitchFamily="2" charset="-78"/>
              </a:rPr>
              <a:t>معمولا مواد غذایی یک منبع فراوانی از مواد معدنی هستند. ولی در برخی موارد نیاز به غنی سازی مواد معدنی است. </a:t>
            </a:r>
            <a:endParaRPr lang="fa-IR" sz="2400" dirty="0" smtClean="0">
              <a:solidFill>
                <a:schemeClr val="tx1"/>
              </a:solidFill>
              <a:cs typeface="B Nazanin" panose="00000400000000000000" pitchFamily="2" charset="-78"/>
            </a:endParaRPr>
          </a:p>
          <a:p>
            <a:pPr>
              <a:buNone/>
            </a:pPr>
            <a:r>
              <a:rPr lang="fa-IR" sz="2400" dirty="0" smtClean="0">
                <a:solidFill>
                  <a:schemeClr val="tx1"/>
                </a:solidFill>
                <a:cs typeface="B Nazanin" panose="00000400000000000000" pitchFamily="2" charset="-78"/>
              </a:rPr>
              <a:t>به عنوان مثال : غنی </a:t>
            </a:r>
            <a:r>
              <a:rPr lang="fa-IR" sz="2400" dirty="0">
                <a:solidFill>
                  <a:schemeClr val="tx1"/>
                </a:solidFill>
                <a:cs typeface="B Nazanin" panose="00000400000000000000" pitchFamily="2" charset="-78"/>
              </a:rPr>
              <a:t>سازی برای </a:t>
            </a:r>
            <a:r>
              <a:rPr lang="fa-IR" sz="2400" dirty="0" smtClean="0">
                <a:solidFill>
                  <a:schemeClr val="tx1"/>
                </a:solidFill>
                <a:cs typeface="B Nazanin" panose="00000400000000000000" pitchFamily="2" charset="-78"/>
              </a:rPr>
              <a:t>آهن و </a:t>
            </a:r>
            <a:r>
              <a:rPr lang="fa-IR" sz="2400" dirty="0">
                <a:solidFill>
                  <a:schemeClr val="tx1"/>
                </a:solidFill>
                <a:cs typeface="B Nazanin" panose="00000400000000000000" pitchFamily="2" charset="-78"/>
              </a:rPr>
              <a:t>یا برای کلسیم، منیزیم، مس و روی در برخی </a:t>
            </a:r>
            <a:r>
              <a:rPr lang="fa-IR" sz="2400" dirty="0" smtClean="0">
                <a:solidFill>
                  <a:schemeClr val="tx1"/>
                </a:solidFill>
                <a:cs typeface="B Nazanin" panose="00000400000000000000" pitchFamily="2" charset="-78"/>
              </a:rPr>
              <a:t>شرایط، یددار </a:t>
            </a:r>
            <a:r>
              <a:rPr lang="fa-IR" sz="2400" dirty="0">
                <a:solidFill>
                  <a:schemeClr val="tx1"/>
                </a:solidFill>
                <a:cs typeface="B Nazanin" panose="00000400000000000000" pitchFamily="2" charset="-78"/>
              </a:rPr>
              <a:t>کردن </a:t>
            </a:r>
            <a:r>
              <a:rPr lang="fa-IR" sz="2400" dirty="0" smtClean="0">
                <a:solidFill>
                  <a:schemeClr val="tx1"/>
                </a:solidFill>
                <a:cs typeface="B Nazanin" panose="00000400000000000000" pitchFamily="2" charset="-78"/>
              </a:rPr>
              <a:t>نمک  </a:t>
            </a:r>
          </a:p>
          <a:p>
            <a:pPr>
              <a:buNone/>
            </a:pPr>
            <a:endParaRPr lang="fa-IR" sz="2400" dirty="0" smtClean="0">
              <a:solidFill>
                <a:schemeClr val="tx1"/>
              </a:solidFill>
              <a:cs typeface="B Nazanin" panose="00000400000000000000" pitchFamily="2" charset="-78"/>
            </a:endParaRPr>
          </a:p>
          <a:p>
            <a:pPr>
              <a:buFont typeface="Wingdings" panose="05000000000000000000" pitchFamily="2" charset="2"/>
              <a:buChar char="q"/>
            </a:pPr>
            <a:r>
              <a:rPr lang="fa-IR" sz="2400" b="1" dirty="0" smtClean="0">
                <a:solidFill>
                  <a:schemeClr val="tx1"/>
                </a:solidFill>
                <a:cs typeface="B Nazanin" panose="00000400000000000000" pitchFamily="2" charset="-78"/>
              </a:rPr>
              <a:t>ترکیبات معطر : </a:t>
            </a:r>
          </a:p>
          <a:p>
            <a:pPr>
              <a:buNone/>
            </a:pPr>
            <a:r>
              <a:rPr lang="fa-IR" sz="2400" dirty="0">
                <a:solidFill>
                  <a:schemeClr val="tx1"/>
                </a:solidFill>
                <a:cs typeface="B Nazanin" panose="00000400000000000000" pitchFamily="2" charset="-78"/>
              </a:rPr>
              <a:t>استفاده از مواد معطر با منشاء طبیعی یا مصنوعی از اهمیت زیادی در مواد غذایی برخوردار </a:t>
            </a:r>
            <a:r>
              <a:rPr lang="fa-IR" sz="2400" dirty="0" smtClean="0">
                <a:solidFill>
                  <a:schemeClr val="tx1"/>
                </a:solidFill>
                <a:cs typeface="B Nazanin" panose="00000400000000000000" pitchFamily="2" charset="-78"/>
              </a:rPr>
              <a:t>است.  </a:t>
            </a:r>
          </a:p>
          <a:p>
            <a:pPr>
              <a:buNone/>
            </a:pPr>
            <a:r>
              <a:rPr lang="fa-IR" sz="2400" b="1" dirty="0">
                <a:solidFill>
                  <a:srgbClr val="002060"/>
                </a:solidFill>
                <a:cs typeface="B Lotus" pitchFamily="2" charset="-78"/>
              </a:rPr>
              <a:t/>
            </a:r>
            <a:br>
              <a:rPr lang="fa-IR" sz="2400" b="1" dirty="0">
                <a:solidFill>
                  <a:srgbClr val="002060"/>
                </a:solidFill>
                <a:cs typeface="B Lotus" pitchFamily="2" charset="-78"/>
              </a:rPr>
            </a:br>
            <a:endParaRPr lang="fa-IR" sz="2400" dirty="0">
              <a:solidFill>
                <a:schemeClr val="tx1"/>
              </a:solidFill>
              <a:latin typeface="Calibri"/>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1447015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286" y="406399"/>
            <a:ext cx="11524343" cy="6066971"/>
          </a:xfrm>
        </p:spPr>
        <p:txBody>
          <a:bodyPr>
            <a:normAutofit/>
          </a:bodyPr>
          <a:lstStyle/>
          <a:p>
            <a:pPr lvl="0">
              <a:buClr>
                <a:srgbClr val="DF5327"/>
              </a:buClr>
              <a:buFont typeface="Wingdings" panose="05000000000000000000" pitchFamily="2" charset="2"/>
              <a:buChar char="q"/>
            </a:pPr>
            <a:r>
              <a:rPr lang="fa-IR" sz="2400" b="1" dirty="0" smtClean="0">
                <a:solidFill>
                  <a:schemeClr val="tx1"/>
                </a:solidFill>
                <a:cs typeface="B Nazanin" panose="00000400000000000000" pitchFamily="2" charset="-78"/>
              </a:rPr>
              <a:t>افزایش </a:t>
            </a:r>
            <a:r>
              <a:rPr lang="fa-IR" sz="2400" b="1" dirty="0">
                <a:solidFill>
                  <a:schemeClr val="tx1"/>
                </a:solidFill>
                <a:cs typeface="B Nazanin" panose="00000400000000000000" pitchFamily="2" charset="-78"/>
              </a:rPr>
              <a:t>دهنده های طعم (</a:t>
            </a:r>
            <a:r>
              <a:rPr lang="en-US" sz="2400" b="1" dirty="0">
                <a:solidFill>
                  <a:schemeClr val="tx1"/>
                </a:solidFill>
                <a:cs typeface="B Nazanin" panose="00000400000000000000" pitchFamily="2" charset="-78"/>
              </a:rPr>
              <a:t>Flavor Enhancers</a:t>
            </a:r>
            <a:r>
              <a:rPr lang="fa-IR" sz="2400" b="1" dirty="0">
                <a:solidFill>
                  <a:schemeClr val="tx1"/>
                </a:solidFill>
                <a:cs typeface="B Nazanin" panose="00000400000000000000" pitchFamily="2" charset="-78"/>
              </a:rPr>
              <a:t>) : </a:t>
            </a:r>
          </a:p>
          <a:p>
            <a:pPr>
              <a:buFont typeface="Wingdings" panose="05000000000000000000" pitchFamily="2" charset="2"/>
              <a:buChar char="§"/>
            </a:pPr>
            <a:r>
              <a:rPr lang="fa-IR" sz="2400" dirty="0" smtClean="0">
                <a:solidFill>
                  <a:schemeClr val="tx1"/>
                </a:solidFill>
                <a:cs typeface="B Nazanin" panose="00000400000000000000" pitchFamily="2" charset="-78"/>
              </a:rPr>
              <a:t>از جمله مهم ترین </a:t>
            </a:r>
            <a:r>
              <a:rPr lang="fa-IR" sz="2400" dirty="0">
                <a:solidFill>
                  <a:schemeClr val="tx1"/>
                </a:solidFill>
                <a:cs typeface="B Nazanin" panose="00000400000000000000" pitchFamily="2" charset="-78"/>
              </a:rPr>
              <a:t>این ترکیبات </a:t>
            </a:r>
            <a:r>
              <a:rPr lang="fa-IR" sz="2400" dirty="0" smtClean="0">
                <a:solidFill>
                  <a:schemeClr val="tx1"/>
                </a:solidFill>
                <a:cs typeface="B Nazanin" panose="00000400000000000000" pitchFamily="2" charset="-78"/>
              </a:rPr>
              <a:t>شامل :</a:t>
            </a:r>
            <a:endParaRPr lang="en-US" sz="2400" dirty="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 منو </a:t>
            </a:r>
            <a:r>
              <a:rPr lang="fa-IR" sz="2400" dirty="0">
                <a:solidFill>
                  <a:schemeClr val="tx1"/>
                </a:solidFill>
                <a:cs typeface="B Nazanin" panose="00000400000000000000" pitchFamily="2" charset="-78"/>
              </a:rPr>
              <a:t>سدیم گلوتامات (</a:t>
            </a:r>
            <a:r>
              <a:rPr lang="en-US" sz="2400" dirty="0">
                <a:solidFill>
                  <a:schemeClr val="tx1"/>
                </a:solidFill>
                <a:cs typeface="B Nazanin" panose="00000400000000000000" pitchFamily="2" charset="-78"/>
              </a:rPr>
              <a:t>MSG</a:t>
            </a:r>
            <a:r>
              <a:rPr lang="fa-IR" sz="2400" dirty="0">
                <a:solidFill>
                  <a:schemeClr val="tx1"/>
                </a:solidFill>
                <a:cs typeface="B Nazanin" panose="00000400000000000000" pitchFamily="2" charset="-78"/>
              </a:rPr>
              <a:t>)</a:t>
            </a:r>
          </a:p>
          <a:p>
            <a:pPr>
              <a:buFont typeface="Wingdings" panose="05000000000000000000" pitchFamily="2" charset="2"/>
              <a:buChar char="ü"/>
            </a:pPr>
            <a:r>
              <a:rPr lang="fa-IR" sz="2400" dirty="0" smtClean="0">
                <a:solidFill>
                  <a:schemeClr val="tx1"/>
                </a:solidFill>
                <a:cs typeface="B Nazanin" panose="00000400000000000000" pitchFamily="2" charset="-78"/>
              </a:rPr>
              <a:t>5-نوکلئوتیدها</a:t>
            </a:r>
            <a:endParaRPr lang="fa-IR" sz="2400" dirty="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 مالتول </a:t>
            </a:r>
          </a:p>
          <a:p>
            <a:pPr marL="45720" indent="0">
              <a:buNone/>
            </a:pPr>
            <a:endParaRPr lang="fa-IR" sz="2400" dirty="0">
              <a:solidFill>
                <a:schemeClr val="tx1"/>
              </a:solidFill>
              <a:cs typeface="B Nazanin" panose="00000400000000000000" pitchFamily="2" charset="-78"/>
            </a:endParaRPr>
          </a:p>
          <a:p>
            <a:pPr>
              <a:buFont typeface="Wingdings" panose="05000000000000000000" pitchFamily="2" charset="2"/>
              <a:buChar char="q"/>
            </a:pPr>
            <a:r>
              <a:rPr lang="fa-IR" sz="2400" b="1" dirty="0" smtClean="0">
                <a:solidFill>
                  <a:schemeClr val="tx1"/>
                </a:solidFill>
                <a:cs typeface="B Nazanin" panose="00000400000000000000" pitchFamily="2" charset="-78"/>
              </a:rPr>
              <a:t>جایگزین های قند (</a:t>
            </a:r>
            <a:r>
              <a:rPr lang="en-US" sz="2400" b="1" dirty="0">
                <a:solidFill>
                  <a:schemeClr val="tx1"/>
                </a:solidFill>
                <a:cs typeface="B Nazanin" panose="00000400000000000000" pitchFamily="2" charset="-78"/>
              </a:rPr>
              <a:t>Sugar Substitutes</a:t>
            </a:r>
            <a:r>
              <a:rPr lang="fa-IR" sz="2400" b="1" dirty="0" smtClean="0">
                <a:solidFill>
                  <a:schemeClr val="tx1"/>
                </a:solidFill>
                <a:cs typeface="B Nazanin" panose="00000400000000000000" pitchFamily="2" charset="-78"/>
              </a:rPr>
              <a:t>) :  </a:t>
            </a:r>
          </a:p>
          <a:p>
            <a:pPr marL="45720" indent="0">
              <a:buNone/>
            </a:pPr>
            <a:r>
              <a:rPr lang="fa-IR" sz="2400" dirty="0">
                <a:solidFill>
                  <a:schemeClr val="tx1"/>
                </a:solidFill>
                <a:cs typeface="B Nazanin" panose="00000400000000000000" pitchFamily="2" charset="-78"/>
              </a:rPr>
              <a:t>ترکیباتی هستند که مانند قندها </a:t>
            </a:r>
            <a:r>
              <a:rPr lang="fa-IR" sz="2400" dirty="0" smtClean="0">
                <a:solidFill>
                  <a:schemeClr val="tx1"/>
                </a:solidFill>
                <a:cs typeface="B Nazanin" panose="00000400000000000000" pitchFamily="2" charset="-78"/>
              </a:rPr>
              <a:t>(ساکاروز</a:t>
            </a:r>
            <a:r>
              <a:rPr lang="fa-IR" sz="2400" dirty="0">
                <a:solidFill>
                  <a:schemeClr val="tx1"/>
                </a:solidFill>
                <a:cs typeface="B Nazanin" panose="00000400000000000000" pitchFamily="2" charset="-78"/>
              </a:rPr>
              <a:t>، </a:t>
            </a:r>
            <a:r>
              <a:rPr lang="fa-IR" sz="2400" dirty="0" smtClean="0">
                <a:solidFill>
                  <a:schemeClr val="tx1"/>
                </a:solidFill>
                <a:cs typeface="B Nazanin" panose="00000400000000000000" pitchFamily="2" charset="-78"/>
              </a:rPr>
              <a:t>گلوکز) </a:t>
            </a:r>
            <a:r>
              <a:rPr lang="fa-IR" sz="2400" dirty="0">
                <a:solidFill>
                  <a:schemeClr val="tx1"/>
                </a:solidFill>
                <a:cs typeface="B Nazanin" panose="00000400000000000000" pitchFamily="2" charset="-78"/>
              </a:rPr>
              <a:t>برای شیرین سازی استفاده می </a:t>
            </a:r>
            <a:r>
              <a:rPr lang="fa-IR" sz="2400" dirty="0" smtClean="0">
                <a:solidFill>
                  <a:schemeClr val="tx1"/>
                </a:solidFill>
                <a:cs typeface="B Nazanin" panose="00000400000000000000" pitchFamily="2" charset="-78"/>
              </a:rPr>
              <a:t>شوند</a:t>
            </a:r>
            <a:r>
              <a:rPr lang="fa-IR" sz="2400" dirty="0" smtClean="0">
                <a:solidFill>
                  <a:schemeClr val="tx1"/>
                </a:solidFill>
                <a:cs typeface="B Nazanin" panose="00000400000000000000" pitchFamily="2" charset="-78"/>
              </a:rPr>
              <a:t>.</a:t>
            </a:r>
            <a:endParaRPr lang="fa-IR" sz="2400" dirty="0" smtClean="0">
              <a:solidFill>
                <a:schemeClr val="tx1"/>
              </a:solidFill>
              <a:cs typeface="B Nazanin" panose="00000400000000000000" pitchFamily="2" charset="-78"/>
            </a:endParaRPr>
          </a:p>
          <a:p>
            <a:pPr marL="45720" indent="0">
              <a:buNone/>
            </a:pPr>
            <a:r>
              <a:rPr lang="fa-IR" sz="2400" dirty="0" smtClean="0">
                <a:solidFill>
                  <a:schemeClr val="tx1"/>
                </a:solidFill>
                <a:cs typeface="B Nazanin" panose="00000400000000000000" pitchFamily="2" charset="-78"/>
              </a:rPr>
              <a:t>از جمله جایگزین </a:t>
            </a:r>
            <a:r>
              <a:rPr lang="fa-IR" sz="2400" dirty="0">
                <a:solidFill>
                  <a:schemeClr val="tx1"/>
                </a:solidFill>
                <a:cs typeface="B Nazanin" panose="00000400000000000000" pitchFamily="2" charset="-78"/>
              </a:rPr>
              <a:t>های </a:t>
            </a:r>
            <a:r>
              <a:rPr lang="fa-IR" sz="2400" dirty="0" smtClean="0">
                <a:solidFill>
                  <a:schemeClr val="tx1"/>
                </a:solidFill>
                <a:cs typeface="B Nazanin" panose="00000400000000000000" pitchFamily="2" charset="-78"/>
              </a:rPr>
              <a:t>شکر </a:t>
            </a:r>
            <a:r>
              <a:rPr lang="fa-IR" sz="2400" dirty="0" smtClean="0">
                <a:solidFill>
                  <a:schemeClr val="tx1"/>
                </a:solidFill>
                <a:cs typeface="B Nazanin" panose="00000400000000000000" pitchFamily="2" charset="-78"/>
              </a:rPr>
              <a:t>طبیعی : </a:t>
            </a:r>
            <a:r>
              <a:rPr lang="fa-IR" sz="2400" dirty="0" smtClean="0">
                <a:solidFill>
                  <a:schemeClr val="tx1"/>
                </a:solidFill>
                <a:cs typeface="B Nazanin" panose="00000400000000000000" pitchFamily="2" charset="-78"/>
              </a:rPr>
              <a:t>قندهای الکلی (سوربیتول</a:t>
            </a:r>
            <a:r>
              <a:rPr lang="fa-IR" sz="2400" dirty="0">
                <a:solidFill>
                  <a:schemeClr val="tx1"/>
                </a:solidFill>
                <a:cs typeface="B Nazanin" panose="00000400000000000000" pitchFamily="2" charset="-78"/>
              </a:rPr>
              <a:t>، </a:t>
            </a:r>
            <a:r>
              <a:rPr lang="fa-IR" sz="2400" dirty="0" smtClean="0">
                <a:solidFill>
                  <a:schemeClr val="tx1"/>
                </a:solidFill>
                <a:cs typeface="B Nazanin" panose="00000400000000000000" pitchFamily="2" charset="-78"/>
              </a:rPr>
              <a:t>زایلیتول، مانیتول) </a:t>
            </a:r>
            <a:r>
              <a:rPr lang="fa-IR" sz="2400" dirty="0">
                <a:solidFill>
                  <a:schemeClr val="tx1"/>
                </a:solidFill>
                <a:cs typeface="B Nazanin" panose="00000400000000000000" pitchFamily="2" charset="-78"/>
              </a:rPr>
              <a:t>و در یک حد معینی، فروکتوز </a:t>
            </a:r>
          </a:p>
          <a:p>
            <a:pPr marL="45720" indent="0">
              <a:buNone/>
            </a:pPr>
            <a:endParaRPr lang="fa-IR" sz="2400" dirty="0">
              <a:cs typeface="B Nazanin" panose="00000400000000000000" pitchFamily="2" charset="-78"/>
            </a:endParaRPr>
          </a:p>
        </p:txBody>
      </p:sp>
    </p:spTree>
    <p:extLst>
      <p:ext uri="{BB962C8B-B14F-4D97-AF65-F5344CB8AC3E}">
        <p14:creationId xmlns="" xmlns:p14="http://schemas.microsoft.com/office/powerpoint/2010/main" val="3334972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2857" y="377371"/>
            <a:ext cx="11480799" cy="6154058"/>
          </a:xfrm>
        </p:spPr>
        <p:txBody>
          <a:bodyPr>
            <a:normAutofit/>
          </a:bodyPr>
          <a:lstStyle/>
          <a:p>
            <a:pPr>
              <a:buFont typeface="Wingdings" panose="05000000000000000000" pitchFamily="2" charset="2"/>
              <a:buChar char="q"/>
            </a:pPr>
            <a:r>
              <a:rPr lang="fa-IR" sz="2400" b="1" dirty="0">
                <a:solidFill>
                  <a:schemeClr val="tx1"/>
                </a:solidFill>
                <a:cs typeface="B Nazanin" panose="00000400000000000000" pitchFamily="2" charset="-78"/>
              </a:rPr>
              <a:t>شیرین </a:t>
            </a:r>
            <a:r>
              <a:rPr lang="fa-IR" sz="2400" b="1" dirty="0" smtClean="0">
                <a:solidFill>
                  <a:schemeClr val="tx1"/>
                </a:solidFill>
                <a:cs typeface="B Nazanin" panose="00000400000000000000" pitchFamily="2" charset="-78"/>
              </a:rPr>
              <a:t>کنندها (</a:t>
            </a:r>
            <a:r>
              <a:rPr lang="en-US" sz="2400" b="1" dirty="0">
                <a:solidFill>
                  <a:schemeClr val="tx1"/>
                </a:solidFill>
                <a:cs typeface="B Nazanin" panose="00000400000000000000" pitchFamily="2" charset="-78"/>
              </a:rPr>
              <a:t>Sweeteners</a:t>
            </a:r>
            <a:r>
              <a:rPr lang="fa-IR" sz="2400" b="1" dirty="0" smtClean="0">
                <a:solidFill>
                  <a:schemeClr val="tx1"/>
                </a:solidFill>
                <a:cs typeface="B Nazanin" panose="00000400000000000000" pitchFamily="2" charset="-78"/>
              </a:rPr>
              <a:t>) : </a:t>
            </a:r>
          </a:p>
          <a:p>
            <a:pPr marL="45720" indent="0">
              <a:buNone/>
            </a:pPr>
            <a:r>
              <a:rPr lang="fa-IR" sz="2400" dirty="0">
                <a:solidFill>
                  <a:schemeClr val="tx1"/>
                </a:solidFill>
                <a:cs typeface="B Nazanin" panose="00000400000000000000" pitchFamily="2" charset="-78"/>
              </a:rPr>
              <a:t>شیرین کنندها </a:t>
            </a:r>
            <a:r>
              <a:rPr lang="fa-IR" sz="2400" dirty="0" smtClean="0">
                <a:solidFill>
                  <a:schemeClr val="tx1"/>
                </a:solidFill>
                <a:cs typeface="B Nazanin" panose="00000400000000000000" pitchFamily="2" charset="-78"/>
              </a:rPr>
              <a:t>ی </a:t>
            </a:r>
            <a:r>
              <a:rPr lang="fa-IR" sz="2400" dirty="0" smtClean="0">
                <a:solidFill>
                  <a:schemeClr val="tx1"/>
                </a:solidFill>
                <a:cs typeface="B Nazanin" panose="00000400000000000000" pitchFamily="2" charset="-78"/>
              </a:rPr>
              <a:t>مصنوعی دارای </a:t>
            </a:r>
            <a:r>
              <a:rPr lang="fa-IR" sz="2400" dirty="0">
                <a:solidFill>
                  <a:schemeClr val="tx1"/>
                </a:solidFill>
                <a:cs typeface="B Nazanin" panose="00000400000000000000" pitchFamily="2" charset="-78"/>
              </a:rPr>
              <a:t>احساس شیرین اند ولی ارزش غذایی ندارند یا ارزش غذایی ناچیز دارند</a:t>
            </a:r>
            <a:r>
              <a:rPr lang="fa-IR" sz="2400" dirty="0">
                <a:cs typeface="B Lotus" pitchFamily="2" charset="-78"/>
              </a:rPr>
              <a:t>. </a:t>
            </a:r>
            <a:r>
              <a:rPr lang="fa-IR" sz="2400" dirty="0" smtClean="0">
                <a:solidFill>
                  <a:schemeClr val="tx1"/>
                </a:solidFill>
                <a:cs typeface="B Nazanin" panose="00000400000000000000" pitchFamily="2" charset="-78"/>
              </a:rPr>
              <a:t>(به عنوان مثال ساخارین، سیکلامات، </a:t>
            </a:r>
            <a:r>
              <a:rPr lang="fa-IR" sz="2400" dirty="0">
                <a:solidFill>
                  <a:schemeClr val="tx1"/>
                </a:solidFill>
                <a:cs typeface="B Nazanin" panose="00000400000000000000" pitchFamily="2" charset="-78"/>
              </a:rPr>
              <a:t>آسه سولفام </a:t>
            </a:r>
            <a:r>
              <a:rPr lang="en-US" sz="2400" dirty="0" smtClean="0">
                <a:solidFill>
                  <a:schemeClr val="tx1"/>
                </a:solidFill>
                <a:cs typeface="B Nazanin" panose="00000400000000000000" pitchFamily="2" charset="-78"/>
              </a:rPr>
              <a:t>K</a:t>
            </a:r>
            <a:r>
              <a:rPr lang="fa-IR" sz="2400" dirty="0" smtClean="0">
                <a:solidFill>
                  <a:schemeClr val="tx1"/>
                </a:solidFill>
                <a:cs typeface="B Nazanin" panose="00000400000000000000" pitchFamily="2" charset="-78"/>
              </a:rPr>
              <a:t> ، آسپارتام، سوکرالوز و...... )</a:t>
            </a:r>
          </a:p>
          <a:p>
            <a:pPr marL="45720" indent="0">
              <a:buNone/>
            </a:pPr>
            <a:endParaRPr lang="fa-IR" sz="2400" dirty="0" smtClean="0">
              <a:cs typeface="B Nazanin" panose="00000400000000000000" pitchFamily="2" charset="-78"/>
            </a:endParaRPr>
          </a:p>
          <a:p>
            <a:pPr>
              <a:buFont typeface="Wingdings" panose="05000000000000000000" pitchFamily="2" charset="2"/>
              <a:buChar char="q"/>
            </a:pPr>
            <a:r>
              <a:rPr lang="fa-IR" sz="2400" b="1" dirty="0" smtClean="0">
                <a:solidFill>
                  <a:schemeClr val="tx1"/>
                </a:solidFill>
                <a:cs typeface="B Nazanin" panose="00000400000000000000" pitchFamily="2" charset="-78"/>
              </a:rPr>
              <a:t>نگهدارنده ها (</a:t>
            </a:r>
            <a:r>
              <a:rPr lang="en-US" sz="2400" b="1" dirty="0">
                <a:solidFill>
                  <a:schemeClr val="tx1"/>
                </a:solidFill>
                <a:cs typeface="B Nazanin" panose="00000400000000000000" pitchFamily="2" charset="-78"/>
              </a:rPr>
              <a:t>Preservatives</a:t>
            </a:r>
            <a:r>
              <a:rPr lang="fa-IR" sz="2400" b="1" dirty="0" smtClean="0">
                <a:solidFill>
                  <a:schemeClr val="tx1"/>
                </a:solidFill>
                <a:cs typeface="B Nazanin" panose="00000400000000000000" pitchFamily="2" charset="-78"/>
              </a:rPr>
              <a:t>) : </a:t>
            </a:r>
          </a:p>
          <a:p>
            <a:pPr marL="45720" indent="0">
              <a:buNone/>
            </a:pPr>
            <a:r>
              <a:rPr lang="fa-IR" sz="2400" dirty="0" smtClean="0">
                <a:solidFill>
                  <a:schemeClr val="tx1"/>
                </a:solidFill>
                <a:cs typeface="B Nazanin" panose="00000400000000000000" pitchFamily="2" charset="-78"/>
              </a:rPr>
              <a:t>امروزه نگهدارنده ها و یا عوامل ضد میکروبی نقش مهمی در عرضه غذاهای سالم و پایدار دارند.</a:t>
            </a:r>
            <a:r>
              <a:rPr lang="fa-IR" sz="2400" dirty="0">
                <a:solidFill>
                  <a:schemeClr val="tx1"/>
                </a:solidFill>
                <a:cs typeface="B Nazanin" panose="00000400000000000000" pitchFamily="2" charset="-78"/>
              </a:rPr>
              <a:t> </a:t>
            </a:r>
            <a:r>
              <a:rPr lang="fa-IR" sz="2400" dirty="0" smtClean="0">
                <a:solidFill>
                  <a:schemeClr val="tx1"/>
                </a:solidFill>
                <a:cs typeface="B Nazanin" panose="00000400000000000000" pitchFamily="2" charset="-78"/>
              </a:rPr>
              <a:t>علاوه بر این افزایش </a:t>
            </a:r>
            <a:r>
              <a:rPr lang="fa-IR" sz="2400" dirty="0">
                <a:solidFill>
                  <a:schemeClr val="tx1"/>
                </a:solidFill>
                <a:cs typeface="B Nazanin" panose="00000400000000000000" pitchFamily="2" charset="-78"/>
              </a:rPr>
              <a:t>تقاضا برای غذاهای راحت و عمر مفید طولانی غذاهای فراوری شده، استفاده از نگهدارنده های شیمیایی مواد غذایی را ضروری کرده </a:t>
            </a:r>
            <a:r>
              <a:rPr lang="fa-IR" sz="2400" dirty="0" smtClean="0">
                <a:solidFill>
                  <a:schemeClr val="tx1"/>
                </a:solidFill>
                <a:cs typeface="B Nazanin" panose="00000400000000000000" pitchFamily="2" charset="-78"/>
              </a:rPr>
              <a:t>است. </a:t>
            </a:r>
          </a:p>
          <a:p>
            <a:pPr>
              <a:buFont typeface="Wingdings" panose="05000000000000000000" pitchFamily="2" charset="2"/>
              <a:buChar char="§"/>
            </a:pPr>
            <a:r>
              <a:rPr lang="fa-IR" sz="2400" dirty="0" smtClean="0">
                <a:solidFill>
                  <a:schemeClr val="tx1"/>
                </a:solidFill>
                <a:cs typeface="B Nazanin" panose="00000400000000000000" pitchFamily="2" charset="-78"/>
              </a:rPr>
              <a:t>نگهدارنده یا </a:t>
            </a:r>
            <a:r>
              <a:rPr lang="fa-IR" sz="2400" dirty="0">
                <a:solidFill>
                  <a:schemeClr val="tx1"/>
                </a:solidFill>
                <a:cs typeface="B Nazanin" panose="00000400000000000000" pitchFamily="2" charset="-78"/>
              </a:rPr>
              <a:t>عامل ضد میکروبی باید</a:t>
            </a:r>
            <a:r>
              <a:rPr lang="en-US" sz="2400" dirty="0">
                <a:solidFill>
                  <a:schemeClr val="tx1"/>
                </a:solidFill>
                <a:cs typeface="B Nazanin" panose="00000400000000000000" pitchFamily="2" charset="-78"/>
              </a:rPr>
              <a:t> </a:t>
            </a:r>
            <a:r>
              <a:rPr lang="fa-IR" sz="2400" dirty="0">
                <a:solidFill>
                  <a:schemeClr val="tx1"/>
                </a:solidFill>
                <a:cs typeface="B Nazanin" panose="00000400000000000000" pitchFamily="2" charset="-78"/>
              </a:rPr>
              <a:t>با توجه به موارد زیر انتخاب </a:t>
            </a:r>
            <a:r>
              <a:rPr lang="fa-IR" sz="2400" dirty="0" smtClean="0">
                <a:solidFill>
                  <a:schemeClr val="tx1"/>
                </a:solidFill>
                <a:cs typeface="B Nazanin" panose="00000400000000000000" pitchFamily="2" charset="-78"/>
              </a:rPr>
              <a:t>شود : </a:t>
            </a:r>
          </a:p>
          <a:p>
            <a:pPr>
              <a:buFont typeface="Wingdings" panose="05000000000000000000" pitchFamily="2" charset="2"/>
              <a:buChar char="ü"/>
            </a:pPr>
            <a:r>
              <a:rPr lang="fa-IR" sz="2400" dirty="0" smtClean="0">
                <a:solidFill>
                  <a:schemeClr val="tx1"/>
                </a:solidFill>
                <a:cs typeface="B Nazanin" panose="00000400000000000000" pitchFamily="2" charset="-78"/>
              </a:rPr>
              <a:t>طیف </a:t>
            </a:r>
            <a:r>
              <a:rPr lang="fa-IR" sz="2400" dirty="0">
                <a:solidFill>
                  <a:schemeClr val="tx1"/>
                </a:solidFill>
                <a:cs typeface="B Nazanin" panose="00000400000000000000" pitchFamily="2" charset="-78"/>
              </a:rPr>
              <a:t>ضد میکروبی نگهدارنده </a:t>
            </a:r>
            <a:r>
              <a:rPr lang="fa-IR" sz="2400" dirty="0" smtClean="0">
                <a:solidFill>
                  <a:schemeClr val="tx1"/>
                </a:solidFill>
                <a:cs typeface="B Nazanin" panose="00000400000000000000" pitchFamily="2" charset="-78"/>
              </a:rPr>
              <a:t> </a:t>
            </a:r>
          </a:p>
          <a:p>
            <a:pPr>
              <a:buFont typeface="Wingdings" panose="05000000000000000000" pitchFamily="2" charset="2"/>
              <a:buChar char="ü"/>
            </a:pPr>
            <a:r>
              <a:rPr lang="fa-IR" sz="2400" dirty="0" smtClean="0">
                <a:solidFill>
                  <a:schemeClr val="tx1"/>
                </a:solidFill>
                <a:cs typeface="B Nazanin" panose="00000400000000000000" pitchFamily="2" charset="-78"/>
              </a:rPr>
              <a:t>خواص </a:t>
            </a:r>
            <a:r>
              <a:rPr lang="fa-IR" sz="2400" dirty="0">
                <a:solidFill>
                  <a:schemeClr val="tx1"/>
                </a:solidFill>
                <a:cs typeface="B Nazanin" panose="00000400000000000000" pitchFamily="2" charset="-78"/>
              </a:rPr>
              <a:t>شیمیایی و فیزیکی هر دو گروه مواد غذایی و نگهدارنده </a:t>
            </a:r>
            <a:r>
              <a:rPr lang="fa-IR" sz="2400" dirty="0" smtClean="0">
                <a:solidFill>
                  <a:schemeClr val="tx1"/>
                </a:solidFill>
                <a:cs typeface="B Nazanin" panose="00000400000000000000" pitchFamily="2" charset="-78"/>
              </a:rPr>
              <a:t> </a:t>
            </a:r>
          </a:p>
          <a:p>
            <a:pPr>
              <a:buFont typeface="Wingdings" panose="05000000000000000000" pitchFamily="2" charset="2"/>
              <a:buChar char="ü"/>
            </a:pPr>
            <a:r>
              <a:rPr lang="fa-IR" sz="2400" dirty="0" smtClean="0">
                <a:solidFill>
                  <a:schemeClr val="tx1"/>
                </a:solidFill>
                <a:cs typeface="B Nazanin" panose="00000400000000000000" pitchFamily="2" charset="-78"/>
              </a:rPr>
              <a:t>شرایط </a:t>
            </a:r>
            <a:r>
              <a:rPr lang="fa-IR" sz="2400" dirty="0">
                <a:solidFill>
                  <a:schemeClr val="tx1"/>
                </a:solidFill>
                <a:cs typeface="B Nazanin" panose="00000400000000000000" pitchFamily="2" charset="-78"/>
              </a:rPr>
              <a:t>ذخیره سازی و حمل و </a:t>
            </a:r>
            <a:r>
              <a:rPr lang="fa-IR" sz="2400" dirty="0" smtClean="0">
                <a:solidFill>
                  <a:schemeClr val="tx1"/>
                </a:solidFill>
                <a:cs typeface="B Nazanin" panose="00000400000000000000" pitchFamily="2" charset="-78"/>
              </a:rPr>
              <a:t>نقل</a:t>
            </a:r>
          </a:p>
          <a:p>
            <a:pPr>
              <a:buFont typeface="Wingdings" panose="05000000000000000000" pitchFamily="2" charset="2"/>
              <a:buChar char="ü"/>
            </a:pPr>
            <a:r>
              <a:rPr lang="fa-IR" sz="2400" dirty="0" smtClean="0">
                <a:solidFill>
                  <a:schemeClr val="tx1"/>
                </a:solidFill>
                <a:cs typeface="B Nazanin" panose="00000400000000000000" pitchFamily="2" charset="-78"/>
              </a:rPr>
              <a:t> </a:t>
            </a:r>
            <a:r>
              <a:rPr lang="fa-IR" sz="2400" dirty="0">
                <a:solidFill>
                  <a:schemeClr val="tx1"/>
                </a:solidFill>
                <a:cs typeface="B Nazanin" panose="00000400000000000000" pitchFamily="2" charset="-78"/>
              </a:rPr>
              <a:t>اطمینان از کیفیت اولیه بالا از مواد غذایی </a:t>
            </a:r>
            <a:endParaRPr lang="en-GB" sz="2400" dirty="0">
              <a:solidFill>
                <a:schemeClr val="tx1"/>
              </a:solidFill>
              <a:cs typeface="B Nazanin" panose="00000400000000000000" pitchFamily="2" charset="-78"/>
            </a:endParaRPr>
          </a:p>
          <a:p>
            <a:pPr marL="45720" indent="0">
              <a:buNone/>
            </a:pPr>
            <a:endParaRPr lang="fa-IR" sz="2400" dirty="0">
              <a:cs typeface="B Nazanin" panose="00000400000000000000" pitchFamily="2" charset="-78"/>
            </a:endParaRPr>
          </a:p>
        </p:txBody>
      </p:sp>
    </p:spTree>
    <p:extLst>
      <p:ext uri="{BB962C8B-B14F-4D97-AF65-F5344CB8AC3E}">
        <p14:creationId xmlns="" xmlns:p14="http://schemas.microsoft.com/office/powerpoint/2010/main" val="4261273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314" y="464457"/>
            <a:ext cx="11466286" cy="6037943"/>
          </a:xfrm>
        </p:spPr>
        <p:txBody>
          <a:bodyPr>
            <a:normAutofit/>
          </a:bodyPr>
          <a:lstStyle/>
          <a:p>
            <a:pPr>
              <a:buFont typeface="Wingdings" panose="05000000000000000000" pitchFamily="2" charset="2"/>
              <a:buChar char="q"/>
            </a:pPr>
            <a:r>
              <a:rPr lang="fa-IR" sz="2400" b="1" dirty="0">
                <a:solidFill>
                  <a:schemeClr val="tx1"/>
                </a:solidFill>
                <a:cs typeface="B Nazanin" panose="00000400000000000000" pitchFamily="2" charset="-78"/>
              </a:rPr>
              <a:t>نگهدارنده ها (</a:t>
            </a:r>
            <a:r>
              <a:rPr lang="en-US" sz="2400" b="1" dirty="0">
                <a:solidFill>
                  <a:schemeClr val="tx1"/>
                </a:solidFill>
                <a:cs typeface="B Nazanin" panose="00000400000000000000" pitchFamily="2" charset="-78"/>
              </a:rPr>
              <a:t>Preservatives</a:t>
            </a:r>
            <a:r>
              <a:rPr lang="fa-IR" sz="2400" b="1" dirty="0">
                <a:solidFill>
                  <a:schemeClr val="tx1"/>
                </a:solidFill>
                <a:cs typeface="B Nazanin" panose="00000400000000000000" pitchFamily="2" charset="-78"/>
              </a:rPr>
              <a:t>) : </a:t>
            </a:r>
            <a:endParaRPr lang="fa-IR" sz="2400" b="1" dirty="0" smtClean="0">
              <a:solidFill>
                <a:schemeClr val="tx1"/>
              </a:solidFill>
              <a:cs typeface="B Nazanin" panose="00000400000000000000" pitchFamily="2" charset="-78"/>
            </a:endParaRPr>
          </a:p>
          <a:p>
            <a:pPr>
              <a:buFont typeface="Wingdings" panose="05000000000000000000" pitchFamily="2" charset="2"/>
              <a:buChar char="Ø"/>
            </a:pPr>
            <a:r>
              <a:rPr lang="fa-IR" sz="2400" b="1" dirty="0" smtClean="0">
                <a:solidFill>
                  <a:schemeClr val="tx1"/>
                </a:solidFill>
                <a:cs typeface="B Nazanin" panose="00000400000000000000" pitchFamily="2" charset="-78"/>
              </a:rPr>
              <a:t>بنزوئیک اسید : </a:t>
            </a:r>
            <a:r>
              <a:rPr lang="fa-IR" sz="2400" dirty="0" smtClean="0">
                <a:solidFill>
                  <a:schemeClr val="tx1"/>
                </a:solidFill>
                <a:cs typeface="B Nazanin" panose="00000400000000000000" pitchFamily="2" charset="-78"/>
              </a:rPr>
              <a:t>به </a:t>
            </a:r>
            <a:r>
              <a:rPr lang="fa-IR" sz="2400" dirty="0">
                <a:solidFill>
                  <a:schemeClr val="tx1"/>
                </a:solidFill>
                <a:cs typeface="B Nazanin" panose="00000400000000000000" pitchFamily="2" charset="-78"/>
              </a:rPr>
              <a:t>عنوان یک افزودنی، بصورت اسید بنزوئیک و یا بنزوات سدیم استفاده می شود. </a:t>
            </a:r>
          </a:p>
          <a:p>
            <a:pPr marL="45720" indent="0">
              <a:buNone/>
            </a:pPr>
            <a:r>
              <a:rPr lang="fa-IR" sz="2400" dirty="0" smtClean="0">
                <a:solidFill>
                  <a:schemeClr val="tx1"/>
                </a:solidFill>
                <a:cs typeface="B Nazanin" panose="00000400000000000000" pitchFamily="2" charset="-78"/>
              </a:rPr>
              <a:t>بنزوئیک </a:t>
            </a:r>
            <a:r>
              <a:rPr lang="fa-IR" sz="2400" dirty="0">
                <a:solidFill>
                  <a:schemeClr val="tx1"/>
                </a:solidFill>
                <a:cs typeface="B Nazanin" panose="00000400000000000000" pitchFamily="2" charset="-78"/>
              </a:rPr>
              <a:t>اسید </a:t>
            </a:r>
            <a:r>
              <a:rPr lang="fa-IR" sz="2400" dirty="0" smtClean="0">
                <a:solidFill>
                  <a:schemeClr val="tx1"/>
                </a:solidFill>
                <a:cs typeface="B Nazanin" panose="00000400000000000000" pitchFamily="2" charset="-78"/>
              </a:rPr>
              <a:t>به عنوان یک </a:t>
            </a:r>
            <a:r>
              <a:rPr lang="fa-IR" sz="2400" dirty="0">
                <a:solidFill>
                  <a:schemeClr val="tx1"/>
                </a:solidFill>
                <a:cs typeface="B Nazanin" panose="00000400000000000000" pitchFamily="2" charset="-78"/>
              </a:rPr>
              <a:t>عامل ضد میکروبی </a:t>
            </a:r>
            <a:r>
              <a:rPr lang="fa-IR" sz="2400" dirty="0" smtClean="0">
                <a:solidFill>
                  <a:schemeClr val="tx1"/>
                </a:solidFill>
                <a:cs typeface="B Nazanin" panose="00000400000000000000" pitchFamily="2" charset="-78"/>
              </a:rPr>
              <a:t>مورد استفاده در : غذاهای </a:t>
            </a:r>
            <a:r>
              <a:rPr lang="fa-IR" sz="2400" dirty="0">
                <a:solidFill>
                  <a:schemeClr val="tx1"/>
                </a:solidFill>
                <a:cs typeface="B Nazanin" panose="00000400000000000000" pitchFamily="2" charset="-78"/>
              </a:rPr>
              <a:t>اسیدی همانند </a:t>
            </a:r>
            <a:r>
              <a:rPr lang="fa-IR" sz="2400" dirty="0" smtClean="0">
                <a:solidFill>
                  <a:schemeClr val="tx1"/>
                </a:solidFill>
                <a:cs typeface="B Nazanin" panose="00000400000000000000" pitchFamily="2" charset="-78"/>
              </a:rPr>
              <a:t>نوشابه </a:t>
            </a:r>
            <a:r>
              <a:rPr lang="fa-IR" sz="2400" dirty="0">
                <a:solidFill>
                  <a:schemeClr val="tx1"/>
                </a:solidFill>
                <a:cs typeface="B Nazanin" panose="00000400000000000000" pitchFamily="2" charset="-78"/>
              </a:rPr>
              <a:t>های </a:t>
            </a:r>
            <a:r>
              <a:rPr lang="fa-IR" sz="2400" dirty="0" smtClean="0">
                <a:solidFill>
                  <a:schemeClr val="tx1"/>
                </a:solidFill>
                <a:cs typeface="B Nazanin" panose="00000400000000000000" pitchFamily="2" charset="-78"/>
              </a:rPr>
              <a:t>میوه، </a:t>
            </a:r>
            <a:r>
              <a:rPr lang="fa-IR" sz="2400" dirty="0">
                <a:solidFill>
                  <a:schemeClr val="tx1"/>
                </a:solidFill>
                <a:cs typeface="B Nazanin" panose="00000400000000000000" pitchFamily="2" charset="-78"/>
              </a:rPr>
              <a:t>نوشابه های گازدار</a:t>
            </a:r>
            <a:r>
              <a:rPr lang="fa-IR" sz="2400" dirty="0" smtClean="0">
                <a:solidFill>
                  <a:schemeClr val="tx1"/>
                </a:solidFill>
                <a:cs typeface="B Nazanin" panose="00000400000000000000" pitchFamily="2" charset="-78"/>
              </a:rPr>
              <a:t>، </a:t>
            </a:r>
            <a:r>
              <a:rPr lang="fa-IR" sz="2400" dirty="0">
                <a:solidFill>
                  <a:schemeClr val="tx1"/>
                </a:solidFill>
                <a:cs typeface="B Nazanin" panose="00000400000000000000" pitchFamily="2" charset="-78"/>
              </a:rPr>
              <a:t>ترشی </a:t>
            </a:r>
            <a:r>
              <a:rPr lang="fa-IR" sz="2400" dirty="0" smtClean="0">
                <a:solidFill>
                  <a:schemeClr val="tx1"/>
                </a:solidFill>
                <a:cs typeface="B Nazanin" panose="00000400000000000000" pitchFamily="2" charset="-78"/>
              </a:rPr>
              <a:t>ها، مارگارین</a:t>
            </a:r>
            <a:r>
              <a:rPr lang="fa-IR" sz="2400" dirty="0">
                <a:solidFill>
                  <a:schemeClr val="tx1"/>
                </a:solidFill>
                <a:cs typeface="B Nazanin" panose="00000400000000000000" pitchFamily="2" charset="-78"/>
              </a:rPr>
              <a:t>، سس </a:t>
            </a:r>
            <a:r>
              <a:rPr lang="fa-IR" sz="2400" dirty="0" smtClean="0">
                <a:solidFill>
                  <a:schemeClr val="tx1"/>
                </a:solidFill>
                <a:cs typeface="B Nazanin" panose="00000400000000000000" pitchFamily="2" charset="-78"/>
              </a:rPr>
              <a:t>سالاد، </a:t>
            </a:r>
            <a:r>
              <a:rPr lang="fa-IR" sz="2400" dirty="0">
                <a:solidFill>
                  <a:schemeClr val="tx1"/>
                </a:solidFill>
                <a:cs typeface="B Nazanin" panose="00000400000000000000" pitchFamily="2" charset="-78"/>
              </a:rPr>
              <a:t>سس سویا </a:t>
            </a:r>
            <a:r>
              <a:rPr lang="fa-IR" sz="2400" dirty="0" smtClean="0">
                <a:solidFill>
                  <a:schemeClr val="tx1"/>
                </a:solidFill>
                <a:cs typeface="B Nazanin" panose="00000400000000000000" pitchFamily="2" charset="-78"/>
              </a:rPr>
              <a:t>و </a:t>
            </a:r>
            <a:r>
              <a:rPr lang="fa-IR" sz="2400" dirty="0">
                <a:solidFill>
                  <a:schemeClr val="tx1"/>
                </a:solidFill>
                <a:cs typeface="B Nazanin" panose="00000400000000000000" pitchFamily="2" charset="-78"/>
              </a:rPr>
              <a:t>مربا </a:t>
            </a:r>
            <a:r>
              <a:rPr lang="fa-IR" sz="2400" dirty="0" smtClean="0">
                <a:solidFill>
                  <a:schemeClr val="tx1"/>
                </a:solidFill>
                <a:cs typeface="B Nazanin" panose="00000400000000000000" pitchFamily="2" charset="-78"/>
              </a:rPr>
              <a:t> </a:t>
            </a:r>
          </a:p>
          <a:p>
            <a:pPr marL="45720" indent="0">
              <a:buNone/>
            </a:pPr>
            <a:endParaRPr lang="fa-IR" sz="2400" dirty="0">
              <a:solidFill>
                <a:schemeClr val="tx1"/>
              </a:solidFill>
              <a:cs typeface="B Nazanin" panose="00000400000000000000" pitchFamily="2" charset="-78"/>
            </a:endParaRPr>
          </a:p>
          <a:p>
            <a:pPr>
              <a:buFont typeface="Wingdings" panose="05000000000000000000" pitchFamily="2" charset="2"/>
              <a:buChar char="Ø"/>
            </a:pPr>
            <a:r>
              <a:rPr lang="fa-IR" sz="2400" b="1" dirty="0" smtClean="0">
                <a:solidFill>
                  <a:schemeClr val="tx1"/>
                </a:solidFill>
                <a:cs typeface="B Nazanin" panose="00000400000000000000" pitchFamily="2" charset="-78"/>
              </a:rPr>
              <a:t>پارابن ها : </a:t>
            </a:r>
            <a:r>
              <a:rPr lang="fa-IR" sz="2400" dirty="0" smtClean="0">
                <a:solidFill>
                  <a:schemeClr val="tx1"/>
                </a:solidFill>
                <a:cs typeface="B Nazanin" panose="00000400000000000000" pitchFamily="2" charset="-78"/>
              </a:rPr>
              <a:t>پارابن ها </a:t>
            </a:r>
            <a:r>
              <a:rPr lang="fa-IR" sz="2400" dirty="0">
                <a:solidFill>
                  <a:schemeClr val="tx1"/>
                </a:solidFill>
                <a:cs typeface="B Nazanin" panose="00000400000000000000" pitchFamily="2" charset="-78"/>
              </a:rPr>
              <a:t>در برابر کپک و مخمرها فعال تر از  </a:t>
            </a:r>
            <a:r>
              <a:rPr lang="fa-IR" sz="2400" dirty="0" smtClean="0">
                <a:solidFill>
                  <a:schemeClr val="tx1"/>
                </a:solidFill>
                <a:cs typeface="B Nazanin" panose="00000400000000000000" pitchFamily="2" charset="-78"/>
              </a:rPr>
              <a:t>باکتری ها هستند. </a:t>
            </a:r>
            <a:r>
              <a:rPr lang="fa-IR" sz="2400" dirty="0">
                <a:solidFill>
                  <a:schemeClr val="tx1"/>
                </a:solidFill>
                <a:cs typeface="B Nazanin" panose="00000400000000000000" pitchFamily="2" charset="-78"/>
              </a:rPr>
              <a:t>همچنین در بین </a:t>
            </a:r>
            <a:r>
              <a:rPr lang="fa-IR" sz="2400" dirty="0" smtClean="0">
                <a:solidFill>
                  <a:schemeClr val="tx1"/>
                </a:solidFill>
                <a:cs typeface="B Nazanin" panose="00000400000000000000" pitchFamily="2" charset="-78"/>
              </a:rPr>
              <a:t>باکتری ها </a:t>
            </a:r>
            <a:r>
              <a:rPr lang="fa-IR" sz="2400" dirty="0">
                <a:solidFill>
                  <a:schemeClr val="tx1"/>
                </a:solidFill>
                <a:cs typeface="B Nazanin" panose="00000400000000000000" pitchFamily="2" charset="-78"/>
              </a:rPr>
              <a:t>بر علیه گرم مثبت ها فعال تر از گرم </a:t>
            </a:r>
            <a:r>
              <a:rPr lang="fa-IR" sz="2400" dirty="0" smtClean="0">
                <a:solidFill>
                  <a:schemeClr val="tx1"/>
                </a:solidFill>
                <a:cs typeface="B Nazanin" panose="00000400000000000000" pitchFamily="2" charset="-78"/>
              </a:rPr>
              <a:t>منفی </a:t>
            </a:r>
            <a:r>
              <a:rPr lang="fa-IR" sz="2400" dirty="0">
                <a:solidFill>
                  <a:schemeClr val="tx1"/>
                </a:solidFill>
                <a:cs typeface="B Nazanin" panose="00000400000000000000" pitchFamily="2" charset="-78"/>
              </a:rPr>
              <a:t>ها هستند. </a:t>
            </a:r>
          </a:p>
          <a:p>
            <a:pPr>
              <a:buFont typeface="Wingdings" panose="05000000000000000000" pitchFamily="2" charset="2"/>
              <a:buChar char="ü"/>
            </a:pPr>
            <a:r>
              <a:rPr lang="fa-IR" sz="2400" dirty="0" smtClean="0">
                <a:solidFill>
                  <a:schemeClr val="tx1"/>
                </a:solidFill>
                <a:cs typeface="B Nazanin" panose="00000400000000000000" pitchFamily="2" charset="-78"/>
              </a:rPr>
              <a:t>استفاده از پارابن ها </a:t>
            </a:r>
            <a:r>
              <a:rPr lang="fa-IR" sz="2400" dirty="0">
                <a:solidFill>
                  <a:schemeClr val="tx1"/>
                </a:solidFill>
                <a:cs typeface="B Nazanin" panose="00000400000000000000" pitchFamily="2" charset="-78"/>
              </a:rPr>
              <a:t>در </a:t>
            </a:r>
            <a:r>
              <a:rPr lang="fa-IR" sz="2400" dirty="0" smtClean="0">
                <a:solidFill>
                  <a:schemeClr val="tx1"/>
                </a:solidFill>
                <a:cs typeface="B Nazanin" panose="00000400000000000000" pitchFamily="2" charset="-78"/>
              </a:rPr>
              <a:t>کیک های </a:t>
            </a:r>
            <a:r>
              <a:rPr lang="fa-IR" sz="2400" dirty="0">
                <a:solidFill>
                  <a:schemeClr val="tx1"/>
                </a:solidFill>
                <a:cs typeface="B Nazanin" panose="00000400000000000000" pitchFamily="2" charset="-78"/>
              </a:rPr>
              <a:t>میوه ای</a:t>
            </a:r>
            <a:r>
              <a:rPr lang="en-US" sz="2400" dirty="0">
                <a:solidFill>
                  <a:schemeClr val="tx1"/>
                </a:solidFill>
                <a:cs typeface="B Nazanin" panose="00000400000000000000" pitchFamily="2" charset="-78"/>
              </a:rPr>
              <a:t>، </a:t>
            </a:r>
            <a:r>
              <a:rPr lang="fa-IR" sz="2400" dirty="0">
                <a:solidFill>
                  <a:schemeClr val="tx1"/>
                </a:solidFill>
                <a:cs typeface="B Nazanin" panose="00000400000000000000" pitchFamily="2" charset="-78"/>
              </a:rPr>
              <a:t>کلوچه ها  </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استفاده از متیل </a:t>
            </a:r>
            <a:r>
              <a:rPr lang="fa-IR" sz="2400" dirty="0">
                <a:solidFill>
                  <a:schemeClr val="tx1"/>
                </a:solidFill>
                <a:cs typeface="B Nazanin" panose="00000400000000000000" pitchFamily="2" charset="-78"/>
              </a:rPr>
              <a:t>و پروپیل پارابن </a:t>
            </a:r>
            <a:r>
              <a:rPr lang="fa-IR" sz="2400" dirty="0" smtClean="0">
                <a:solidFill>
                  <a:schemeClr val="tx1"/>
                </a:solidFill>
                <a:cs typeface="B Nazanin" panose="00000400000000000000" pitchFamily="2" charset="-78"/>
              </a:rPr>
              <a:t>در </a:t>
            </a:r>
            <a:r>
              <a:rPr lang="fa-IR" sz="2400" dirty="0">
                <a:solidFill>
                  <a:schemeClr val="tx1"/>
                </a:solidFill>
                <a:cs typeface="B Nazanin" panose="00000400000000000000" pitchFamily="2" charset="-78"/>
              </a:rPr>
              <a:t>نوشابه های غیر الکلی </a:t>
            </a:r>
            <a:endParaRPr lang="fa-IR" sz="2400" dirty="0" smtClean="0">
              <a:solidFill>
                <a:schemeClr val="tx1"/>
              </a:solidFill>
              <a:cs typeface="B Nazanin" panose="00000400000000000000" pitchFamily="2" charset="-78"/>
            </a:endParaRPr>
          </a:p>
          <a:p>
            <a:pPr>
              <a:buFont typeface="Wingdings" panose="05000000000000000000" pitchFamily="2" charset="2"/>
              <a:buChar char="ü"/>
            </a:pPr>
            <a:r>
              <a:rPr lang="fa-IR" sz="2400" dirty="0" smtClean="0">
                <a:solidFill>
                  <a:schemeClr val="tx1"/>
                </a:solidFill>
                <a:cs typeface="B Nazanin" panose="00000400000000000000" pitchFamily="2" charset="-78"/>
              </a:rPr>
              <a:t>استفاده از ترکیبی </a:t>
            </a:r>
            <a:r>
              <a:rPr lang="fa-IR" sz="2400" dirty="0">
                <a:solidFill>
                  <a:schemeClr val="tx1"/>
                </a:solidFill>
                <a:cs typeface="B Nazanin" panose="00000400000000000000" pitchFamily="2" charset="-78"/>
              </a:rPr>
              <a:t>از چند پارابن اغلب در مواردی مانند محصولات ماهی ، عصاره های طعمی و </a:t>
            </a:r>
            <a:r>
              <a:rPr lang="fa-IR" sz="2400" dirty="0" smtClean="0">
                <a:solidFill>
                  <a:schemeClr val="tx1"/>
                </a:solidFill>
                <a:cs typeface="B Nazanin" panose="00000400000000000000" pitchFamily="2" charset="-78"/>
              </a:rPr>
              <a:t>سس های سالاد</a:t>
            </a:r>
            <a:endParaRPr lang="fa-IR" sz="2400" dirty="0">
              <a:solidFill>
                <a:schemeClr val="tx1"/>
              </a:solidFill>
              <a:cs typeface="B Nazanin" panose="00000400000000000000" pitchFamily="2" charset="-78"/>
            </a:endParaRPr>
          </a:p>
          <a:p>
            <a:pPr marL="45720" indent="0">
              <a:buNone/>
            </a:pPr>
            <a:endParaRPr lang="fa-IR" sz="2400" dirty="0">
              <a:solidFill>
                <a:schemeClr val="tx1"/>
              </a:solidFill>
              <a:cs typeface="B Nazanin" panose="00000400000000000000" pitchFamily="2" charset="-78"/>
            </a:endParaRPr>
          </a:p>
        </p:txBody>
      </p:sp>
    </p:spTree>
    <p:extLst>
      <p:ext uri="{BB962C8B-B14F-4D97-AF65-F5344CB8AC3E}">
        <p14:creationId xmlns="" xmlns:p14="http://schemas.microsoft.com/office/powerpoint/2010/main" val="28773513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446C221D-F63F-4DD8-B509-CFE168687BF2}"/>
    </a:ext>
  </a:extLst>
</a:theme>
</file>

<file path=ppt/theme/theme2.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406</TotalTime>
  <Words>2115</Words>
  <Application>Microsoft Office PowerPoint</Application>
  <PresentationFormat>Custom</PresentationFormat>
  <Paragraphs>171</Paragraphs>
  <Slides>21</Slides>
  <Notes>5</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Basis</vt:lpstr>
      <vt:lpstr>1_Solstice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zohreh</dc:creator>
  <cp:lastModifiedBy>Fatemeh</cp:lastModifiedBy>
  <cp:revision>46</cp:revision>
  <dcterms:created xsi:type="dcterms:W3CDTF">2009-01-28T02:03:05Z</dcterms:created>
  <dcterms:modified xsi:type="dcterms:W3CDTF">2016-02-23T10:27:31Z</dcterms:modified>
</cp:coreProperties>
</file>