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6"/>
  </p:notesMasterIdLst>
  <p:sldIdLst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92" autoAdjust="0"/>
  </p:normalViewPr>
  <p:slideViewPr>
    <p:cSldViewPr>
      <p:cViewPr>
        <p:scale>
          <a:sx n="86" d="100"/>
          <a:sy n="86" d="100"/>
        </p:scale>
        <p:origin x="-100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20316-DD38-4B5D-A44A-EF9B7F5239F5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AFA43-3A2D-46EA-9103-25A9C482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35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FA43-3A2D-46EA-9103-25A9C48206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2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now choose to: (a) set the paper aside, hoping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don't need to understand the material to be successful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your career, (b) return to the paper later, perhaps after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reading background material or (c) persevere and go on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third pass.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FA43-3A2D-46EA-9103-25A9C48206C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70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FA43-3A2D-46EA-9103-25A9C48206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7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cs typeface="B Yekan" pitchFamily="2" charset="-7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cs typeface="B Yekan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637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1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1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550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5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51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62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672B3FA-68AB-4C17-BF7E-C7D6357B7138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AAA3282-BDB2-4F49-AF3E-F05122EE7E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636912"/>
            <a:ext cx="6908304" cy="965969"/>
          </a:xfrm>
        </p:spPr>
        <p:txBody>
          <a:bodyPr/>
          <a:lstStyle/>
          <a:p>
            <a:r>
              <a:rPr lang="fa-IR" sz="6000" dirty="0" smtClean="0">
                <a:cs typeface="B Titr" pitchFamily="2" charset="-78"/>
              </a:rPr>
              <a:t>چگونه مقاله بخوانیم؟</a:t>
            </a:r>
            <a:endParaRPr lang="en-US" sz="60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329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پایان گذر دوم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معمولا برای یک خواننده با تجربه یک ساعت طول میکشد</a:t>
            </a:r>
          </a:p>
          <a:p>
            <a:pPr algn="r" rtl="1"/>
            <a:endParaRPr lang="fa-IR" dirty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بعضی اوقات در پایان این گذر شما مقاله را متوجه نشده اید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موضوع جدید است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اصطلاحات و کلمات نا آشنا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مقاله خوب نوشته نشده 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تکنیک ارزیابی برای شما قابل فهم نیست 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خوابین و مقاله میخوانید</a:t>
            </a:r>
          </a:p>
          <a:p>
            <a:pPr lvl="1" algn="r" rtl="1"/>
            <a:endParaRPr lang="fa-IR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79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پایان گذر دوم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حالا که موضوعاتی را نفهمیدیم چه کار کنیم؟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پاک کردن صورت مسئله: بیخیال، بدرد نمیخوره، نفهمیدمم نفهمیدم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بعد از خواندن مطالب پیش زمینه به مقاله برگردید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صبر پیشه کنید و وارد گذر سوم شوید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3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گذر سوم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توجه شدید به جزئیات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به چالش کشیدن فرضیات و همچنین جملات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اگر شما بودید برای حل مسئله در هر قدم چه کاری انجام می دادید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ایده گرفتن برای کارهای آینده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ممکن است 2 3 ساعت یا چندین ساعت طول بکشد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دیگه باید ساختار مقاله را از حفظ باشید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نقاط ضعف و قوت مقاله را باید بدانید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فرضیات ضمنی مقاله چه بوده اند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کارهای مرتبط که در این مقاله در نظر گرفته نشده اند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مشکلاتی که روش دارد چه هستند؟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5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چند نکته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به تعداد </a:t>
            </a:r>
            <a:r>
              <a:rPr lang="en-US" dirty="0" smtClean="0">
                <a:cs typeface="B Zar" pitchFamily="2" charset="-78"/>
              </a:rPr>
              <a:t>Citation</a:t>
            </a:r>
            <a:r>
              <a:rPr lang="fa-IR" dirty="0" smtClean="0">
                <a:cs typeface="B Zar" pitchFamily="2" charset="-78"/>
              </a:rPr>
              <a:t> مقاله توجه کنید در گوگل اسکولار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به مراجعی که تکرار میشوند در مقالات توجه کنید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به اینکه مقاله کجا پابلیش شده توجه کنید: آشنایی با ژورنالها و کنفرانس ها و بررسی آخرین والیوم ها یا پراسیدینگ ها</a:t>
            </a:r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4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Yekan" pitchFamily="2" charset="-78"/>
              </a:rPr>
              <a:t>ساختار مقاله</a:t>
            </a:r>
            <a:endParaRPr lang="en-US" dirty="0">
              <a:cs typeface="B Yeka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Summary</a:t>
            </a:r>
            <a:r>
              <a:rPr lang="en-US" dirty="0"/>
              <a:t> or </a:t>
            </a:r>
            <a:r>
              <a:rPr lang="en-US" b="1" dirty="0" smtClean="0"/>
              <a:t>Abstract</a:t>
            </a:r>
            <a:endParaRPr lang="fa-IR" b="1" dirty="0" smtClean="0"/>
          </a:p>
          <a:p>
            <a:r>
              <a:rPr lang="en-US" b="1" dirty="0" smtClean="0"/>
              <a:t>Introduction</a:t>
            </a:r>
            <a:endParaRPr lang="fa-IR" b="1" dirty="0" smtClean="0"/>
          </a:p>
          <a:p>
            <a:r>
              <a:rPr lang="en-US" b="1" dirty="0" smtClean="0"/>
              <a:t>Methods</a:t>
            </a:r>
          </a:p>
          <a:p>
            <a:r>
              <a:rPr lang="en-US" b="1" dirty="0" smtClean="0"/>
              <a:t>Results</a:t>
            </a:r>
          </a:p>
          <a:p>
            <a:r>
              <a:rPr lang="en-US" b="1" dirty="0" smtClean="0"/>
              <a:t>Discussion</a:t>
            </a:r>
          </a:p>
          <a:p>
            <a:r>
              <a:rPr lang="en-US" b="1" dirty="0"/>
              <a:t>Acknowledgements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8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روش سه گذره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برای جلوگیری از غرق شدن در جزئیات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گرفتن یک دید کلی یا عقابی</a:t>
            </a:r>
          </a:p>
          <a:p>
            <a:pPr algn="r" rtl="1"/>
            <a:endParaRPr lang="fa-IR" dirty="0">
              <a:cs typeface="B Zar" pitchFamily="2" charset="-78"/>
            </a:endParaRPr>
          </a:p>
          <a:p>
            <a:pPr algn="r" rtl="1"/>
            <a:r>
              <a:rPr lang="fa-IR" dirty="0" smtClean="0">
                <a:cs typeface="B Zar" pitchFamily="2" charset="-78"/>
              </a:rPr>
              <a:t>نباید از اول مقاله شروع کنید و به انتها برسید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هر گذر یک هدف دارد</a:t>
            </a:r>
            <a:endParaRPr lang="en-GB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716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اهداف گذرها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گذر یک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ایده و فکر کلی مقاله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گذر دو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فهمیدن مطالب مقاله، ولی وارد جزئیات نمیشویم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گذر سه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فهم عمیق مقاله و وارد شدن به جزئیات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27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گذر یک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اسکن سریع مقاله برای گرفتن یک دید عقابی</a:t>
            </a:r>
          </a:p>
          <a:p>
            <a:pPr algn="r" rtl="1"/>
            <a:r>
              <a:rPr lang="fa-IR" dirty="0" smtClean="0"/>
              <a:t>بعد از این گذر تصمیم میگیرید که آیا گذر دیگری انجام دهید یا خیر؟</a:t>
            </a:r>
          </a:p>
          <a:p>
            <a:pPr algn="r" rtl="1"/>
            <a:r>
              <a:rPr lang="fa-IR" dirty="0" smtClean="0"/>
              <a:t>این گذر 5 الی 10 دقیقه طول می‌کشد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مراحل گذر یک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خواندن دقیق عنوان، خلاصه و مقدمه</a:t>
            </a:r>
          </a:p>
          <a:p>
            <a:pPr algn="r" rtl="1"/>
            <a:r>
              <a:rPr lang="fa-IR" dirty="0" smtClean="0"/>
              <a:t>خواندن دقیق تیترها و زیرتیترها و توجه نکردن به جزئیات</a:t>
            </a:r>
          </a:p>
          <a:p>
            <a:pPr algn="r" rtl="1"/>
            <a:r>
              <a:rPr lang="fa-IR" dirty="0" smtClean="0"/>
              <a:t>مطالعه نتیجه گیری</a:t>
            </a:r>
          </a:p>
          <a:p>
            <a:pPr algn="r" rtl="1"/>
            <a:r>
              <a:rPr lang="fa-IR" dirty="0" smtClean="0"/>
              <a:t>نگاه انداختن به مراجع و بررسی اینکه کدام ها را خواندید  تا کنون کدام ها را نخواندید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0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b="1" dirty="0" smtClean="0">
                <a:cs typeface="B Zar" pitchFamily="2" charset="-78"/>
              </a:rPr>
              <a:t>پایان گذر اول</a:t>
            </a:r>
            <a:endParaRPr lang="en-US" b="1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Category</a:t>
            </a:r>
            <a:endParaRPr lang="fa-IR" dirty="0" smtClean="0"/>
          </a:p>
          <a:p>
            <a:pPr lvl="1"/>
            <a:r>
              <a:rPr lang="en-GB" dirty="0"/>
              <a:t>What type of paper is this</a:t>
            </a:r>
            <a:r>
              <a:rPr lang="en-GB" dirty="0" smtClean="0"/>
              <a:t>?</a:t>
            </a:r>
            <a:endParaRPr lang="fa-IR" dirty="0" smtClean="0"/>
          </a:p>
          <a:p>
            <a:pPr lvl="1"/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smtClean="0"/>
              <a:t>measurement </a:t>
            </a:r>
            <a:r>
              <a:rPr lang="en-GB" dirty="0"/>
              <a:t>paper? An analysis of an existing system? A</a:t>
            </a:r>
          </a:p>
          <a:p>
            <a:pPr lvl="1"/>
            <a:r>
              <a:rPr lang="en-GB" dirty="0"/>
              <a:t>description of a research prototype?</a:t>
            </a:r>
          </a:p>
          <a:p>
            <a:r>
              <a:rPr lang="en-GB" dirty="0" smtClean="0"/>
              <a:t>Context</a:t>
            </a:r>
            <a:r>
              <a:rPr lang="en-GB" dirty="0"/>
              <a:t>: </a:t>
            </a:r>
            <a:endParaRPr lang="fa-IR" dirty="0" smtClean="0"/>
          </a:p>
          <a:p>
            <a:pPr lvl="1"/>
            <a:r>
              <a:rPr lang="en-GB" dirty="0" smtClean="0"/>
              <a:t>Which </a:t>
            </a:r>
            <a:r>
              <a:rPr lang="en-GB" dirty="0"/>
              <a:t>other papers is it related to? </a:t>
            </a:r>
            <a:endParaRPr lang="fa-IR" dirty="0" smtClean="0"/>
          </a:p>
          <a:p>
            <a:pPr lvl="1"/>
            <a:r>
              <a:rPr lang="en-GB" dirty="0" smtClean="0"/>
              <a:t>Which</a:t>
            </a:r>
            <a:r>
              <a:rPr lang="fa-IR" dirty="0" smtClean="0"/>
              <a:t> </a:t>
            </a:r>
            <a:r>
              <a:rPr lang="en-GB" dirty="0" smtClean="0"/>
              <a:t>theoretical </a:t>
            </a:r>
            <a:r>
              <a:rPr lang="en-GB" dirty="0"/>
              <a:t>bases were used to </a:t>
            </a:r>
            <a:r>
              <a:rPr lang="en-GB" dirty="0" err="1"/>
              <a:t>analyze</a:t>
            </a:r>
            <a:r>
              <a:rPr lang="en-GB" dirty="0"/>
              <a:t> the problem?</a:t>
            </a:r>
          </a:p>
          <a:p>
            <a:r>
              <a:rPr lang="en-GB" dirty="0"/>
              <a:t>3. Correctness: </a:t>
            </a:r>
            <a:endParaRPr lang="fa-IR" dirty="0" smtClean="0"/>
          </a:p>
          <a:p>
            <a:pPr lvl="1"/>
            <a:r>
              <a:rPr lang="en-GB" dirty="0" smtClean="0"/>
              <a:t>Do </a:t>
            </a:r>
            <a:r>
              <a:rPr lang="en-GB" dirty="0"/>
              <a:t>the assumptions appear to be valid?</a:t>
            </a:r>
          </a:p>
          <a:p>
            <a:r>
              <a:rPr lang="en-GB" dirty="0"/>
              <a:t>4. Contributions: </a:t>
            </a:r>
            <a:endParaRPr lang="fa-IR" dirty="0" smtClean="0"/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paper's main </a:t>
            </a:r>
            <a:r>
              <a:rPr lang="en-GB" dirty="0" err="1" smtClean="0"/>
              <a:t>contribu</a:t>
            </a:r>
            <a:r>
              <a:rPr lang="en-US" dirty="0" err="1" smtClean="0"/>
              <a:t>tions</a:t>
            </a:r>
            <a:r>
              <a:rPr lang="en-US" dirty="0"/>
              <a:t>?</a:t>
            </a:r>
          </a:p>
          <a:p>
            <a:r>
              <a:rPr lang="en-GB" dirty="0"/>
              <a:t>5. </a:t>
            </a:r>
            <a:r>
              <a:rPr lang="en-GB" dirty="0" smtClean="0"/>
              <a:t>Clarity</a:t>
            </a:r>
            <a:endParaRPr lang="fa-IR" dirty="0" smtClean="0"/>
          </a:p>
          <a:p>
            <a:pPr lvl="1"/>
            <a:r>
              <a:rPr lang="en-GB" dirty="0" smtClean="0"/>
              <a:t>Is </a:t>
            </a:r>
            <a:r>
              <a:rPr lang="en-GB" dirty="0"/>
              <a:t>the paper well written?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7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پایان فاز اول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itchFamily="2" charset="-78"/>
              </a:rPr>
              <a:t>با اطلاعاتی که دریافت کردید ممکن است تشخیص دهید مقاله را نخوانید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معمولا داوران فقط یک گذر روی مقاله می‌زنند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خلاصه مهم است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تیترها و زیرتیترها مرتبط و دارای ساختار مناسب باشند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معمولا اگر کسی بعد از یک گذر مقاله را نفهمید مقاله رد می شود.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خلاصه گرافیکی مهم است</a:t>
            </a:r>
          </a:p>
          <a:p>
            <a:pPr algn="r" rtl="1"/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629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گذر دوم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مقاله را با دقت بیشتری بخوانید اما جزئیات مانند اثبات ها را از قلم بیندازید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نکات کلیدی مقاله و همچنین نظراتتان را در حاشیه بنویسید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نکاتی که متوجه نشدید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سوالاتی که از نویسنده دارید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نگاه دقیق به شکل های مقاله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مشخص کردن مقالاتی که مرتبط با مقاله هستند و شما هنوز نخواندید</a:t>
            </a:r>
          </a:p>
          <a:p>
            <a:pPr lvl="1" algn="r" rtl="1"/>
            <a:endParaRPr lang="fa-IR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221</TotalTime>
  <Words>604</Words>
  <Application>Microsoft Office PowerPoint</Application>
  <PresentationFormat>On-screen Show (4:3)</PresentationFormat>
  <Paragraphs>96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1_Executive</vt:lpstr>
      <vt:lpstr>چگونه مقاله بخوانیم؟</vt:lpstr>
      <vt:lpstr>ساختار مقاله</vt:lpstr>
      <vt:lpstr>روش سه گذره</vt:lpstr>
      <vt:lpstr>اهداف گذرها</vt:lpstr>
      <vt:lpstr>گذر یک</vt:lpstr>
      <vt:lpstr>مراحل گذر یک</vt:lpstr>
      <vt:lpstr>پایان گذر اول</vt:lpstr>
      <vt:lpstr>پایان فاز اول</vt:lpstr>
      <vt:lpstr>گذر دوم</vt:lpstr>
      <vt:lpstr>پایان گذر دوم</vt:lpstr>
      <vt:lpstr>پایان گذر دوم</vt:lpstr>
      <vt:lpstr>گذر سوم</vt:lpstr>
      <vt:lpstr>چند نکته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چگونه یک مقاله علمی را بخوانیم؟</dc:title>
  <dc:creator>دقاق زاده</dc:creator>
  <dc:description>www.aiapir.com</dc:description>
  <cp:lastModifiedBy>Mehdi</cp:lastModifiedBy>
  <cp:revision>3</cp:revision>
  <dcterms:created xsi:type="dcterms:W3CDTF">2013-10-30T20:27:17Z</dcterms:created>
  <dcterms:modified xsi:type="dcterms:W3CDTF">2014-10-12T08:04:21Z</dcterms:modified>
  <cp:category>www.aiapir.com</cp:category>
</cp:coreProperties>
</file>