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304" r:id="rId2"/>
    <p:sldId id="308" r:id="rId3"/>
    <p:sldId id="306" r:id="rId4"/>
    <p:sldId id="307" r:id="rId5"/>
    <p:sldId id="309" r:id="rId6"/>
    <p:sldId id="294" r:id="rId7"/>
    <p:sldId id="316" r:id="rId8"/>
    <p:sldId id="317" r:id="rId9"/>
    <p:sldId id="318" r:id="rId10"/>
    <p:sldId id="319" r:id="rId11"/>
    <p:sldId id="299" r:id="rId12"/>
    <p:sldId id="310" r:id="rId13"/>
    <p:sldId id="311" r:id="rId14"/>
    <p:sldId id="303" r:id="rId15"/>
    <p:sldId id="312" r:id="rId16"/>
    <p:sldId id="315" r:id="rId17"/>
    <p:sldId id="320" r:id="rId18"/>
    <p:sldId id="321" r:id="rId1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6" autoAdjust="0"/>
    <p:restoredTop sz="94660"/>
  </p:normalViewPr>
  <p:slideViewPr>
    <p:cSldViewPr snapToObjects="1">
      <p:cViewPr varScale="1">
        <p:scale>
          <a:sx n="83" d="100"/>
          <a:sy n="83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BF5E28B9-38FF-4A4D-BBBC-C1791059C214}" type="datetimeFigureOut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1C125D1-426D-4D9E-9066-056C810A19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47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19BA3B52-7981-4E8E-A0D3-9DD6E0E882D1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2147483646 w 8042"/>
              <a:gd name="T1" fmla="*/ 2147483646 h 10000"/>
              <a:gd name="T2" fmla="*/ 2147483646 w 8042"/>
              <a:gd name="T3" fmla="*/ 2147483646 h 10000"/>
              <a:gd name="T4" fmla="*/ 2147483646 w 8042"/>
              <a:gd name="T5" fmla="*/ 2147483646 h 10000"/>
              <a:gd name="T6" fmla="*/ 2147483646 w 8042"/>
              <a:gd name="T7" fmla="*/ 2147483646 h 10000"/>
              <a:gd name="T8" fmla="*/ 2147483646 w 8042"/>
              <a:gd name="T9" fmla="*/ 2147483646 h 10000"/>
              <a:gd name="T10" fmla="*/ 2147483646 w 8042"/>
              <a:gd name="T11" fmla="*/ 2147483646 h 10000"/>
              <a:gd name="T12" fmla="*/ 2147483646 w 8042"/>
              <a:gd name="T13" fmla="*/ 2147483646 h 10000"/>
              <a:gd name="T14" fmla="*/ 2147483646 w 8042"/>
              <a:gd name="T15" fmla="*/ 2147483646 h 10000"/>
              <a:gd name="T16" fmla="*/ 2147483646 w 8042"/>
              <a:gd name="T17" fmla="*/ 0 h 10000"/>
              <a:gd name="T18" fmla="*/ 0 w 8042"/>
              <a:gd name="T19" fmla="*/ 2147483646 h 10000"/>
              <a:gd name="T20" fmla="*/ 2147483646 w 8042"/>
              <a:gd name="T21" fmla="*/ 2147483646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4771A-6203-431D-9390-1713AC6A7BCD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fld id="{8E355332-06DC-4F6B-95B8-6E323C0233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7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1091-773C-4E04-AF9C-5CC302FA189E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E0EA5256-9C11-414F-9BA0-8450E751EB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74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99C99-7646-41F8-9911-E22650011998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1C432CC5-700A-417A-B05E-273AA3A1EF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08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F152D-A55E-4BBE-88BE-2AA3E03C4AE6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71228243-4896-4E8A-BC95-BC706BBD01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8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92B27-62E1-43AC-B1DD-C27106523992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7411355B-7D1E-4C9A-8582-8B21739DD0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5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17C9-7728-46D7-81CB-B2384BD948A3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EF1EA5F1-E9F7-48AF-8D28-3D8F814E19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1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41420-A5DE-4723-A894-553363A02EB1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D116F-CBB7-4C7E-A0A0-A208BDFB73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42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725C-ACF5-4F80-A21A-12368C9121A1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FBA50-DF50-4897-A67F-1EF3B964BD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9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26105-C460-4331-B45C-449E17B7B81D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0D357-A446-489A-ABD2-4F74EF3496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85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FD20-D9AF-4C92-B2F7-33D2489995E7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B0CC34F-48BF-48C4-B5E9-25D4DD145B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2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FC32F-C92B-4714-9382-856E07BC0FFC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B34AC-2F8F-4447-8858-8D7EF0A8A0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7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C46C-07FB-46F9-84D8-69108AA6129F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B02C3-9375-4097-A9B2-D06D794966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9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BFA4F-100E-4BAA-A52E-37BA163A5597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C7166-BEB7-4123-A893-509C363130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4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22B8D-8A46-4863-81D7-9F1189ECFC33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F0829-200C-4904-A40F-EBC15ACDF4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88EB4-EFDD-42ED-935A-CB64FC2E0FDE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0BBF4-293E-4B65-9BAC-17B9481994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7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6 w 7908"/>
              <a:gd name="T1" fmla="*/ 2147483646 h 10000"/>
              <a:gd name="T2" fmla="*/ 2147483646 w 7908"/>
              <a:gd name="T3" fmla="*/ 2147483646 h 10000"/>
              <a:gd name="T4" fmla="*/ 2147483646 w 7908"/>
              <a:gd name="T5" fmla="*/ 2147483646 h 10000"/>
              <a:gd name="T6" fmla="*/ 2147483646 w 7908"/>
              <a:gd name="T7" fmla="*/ 0 h 10000"/>
              <a:gd name="T8" fmla="*/ 2147483646 w 7908"/>
              <a:gd name="T9" fmla="*/ 0 h 10000"/>
              <a:gd name="T10" fmla="*/ 0 w 7908"/>
              <a:gd name="T11" fmla="*/ 2147483646 h 10000"/>
              <a:gd name="T12" fmla="*/ 0 w 7908"/>
              <a:gd name="T13" fmla="*/ 2147483646 h 10000"/>
              <a:gd name="T14" fmla="*/ 2147483646 w 7908"/>
              <a:gd name="T15" fmla="*/ 2147483646 h 10000"/>
              <a:gd name="T16" fmla="*/ 2147483646 w 7908"/>
              <a:gd name="T17" fmla="*/ 2147483646 h 10000"/>
              <a:gd name="T18" fmla="*/ 2147483646 w 7908"/>
              <a:gd name="T19" fmla="*/ 2147483646 h 10000"/>
              <a:gd name="T20" fmla="*/ 2147483646 w 7908"/>
              <a:gd name="T21" fmla="*/ 2147483646 h 10000"/>
              <a:gd name="T22" fmla="*/ 2147483646 w 7908"/>
              <a:gd name="T23" fmla="*/ 2147483646 h 10000"/>
              <a:gd name="T24" fmla="*/ 2147483646 w 7908"/>
              <a:gd name="T25" fmla="*/ 2147483646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5397-B76E-4CFB-AACC-7A9C60D4B95C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BE95E9B0-7C2B-401D-8D45-08E6D43C8B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4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DCFC24F-0928-446B-A478-578344A644B8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897A6F-27DA-4F8A-A36E-C6A4A09F9A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  <p:sldLayoutId id="2147484120" r:id="rId12"/>
    <p:sldLayoutId id="2147484121" r:id="rId13"/>
    <p:sldLayoutId id="2147484122" r:id="rId14"/>
    <p:sldLayoutId id="2147484123" r:id="rId15"/>
    <p:sldLayoutId id="214748412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P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6" descr="http://ieun.ir/wp-content/uploads/2010/09/ravesh-tahghigh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1773238"/>
            <a:ext cx="30480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43213" y="404813"/>
            <a:ext cx="396081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fa-IR" sz="6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روش تحقیق</a:t>
            </a:r>
            <a:endParaRPr lang="en-US" sz="66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تنظیم عنوان تحقیق</a:t>
            </a:r>
            <a:endParaRPr lang="en-US" b="1" dirty="0">
              <a:cs typeface="B Mitra" panose="00000400000000000000" pitchFamily="2" charset="-78"/>
            </a:endParaRP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1187450" y="2060575"/>
            <a:ext cx="687705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/>
            <a:r>
              <a:rPr lang="fa-IR" sz="240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عنوان </a:t>
            </a:r>
            <a:r>
              <a:rPr lang="en-US" sz="240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تحقیق </a:t>
            </a:r>
            <a:r>
              <a:rPr lang="fa-IR" sz="240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نشان دهنده بررسی محقق در مورد </a:t>
            </a:r>
            <a:r>
              <a:rPr lang="en-US" sz="240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موضوع خاص در یک منطقه تحقیقاتی</a:t>
            </a:r>
            <a:r>
              <a:rPr lang="fa-IR" sz="240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است</a:t>
            </a:r>
            <a:r>
              <a:rPr lang="en-US"/>
              <a:t>.</a:t>
            </a:r>
            <a:endParaRPr lang="fa-IR"/>
          </a:p>
          <a:p>
            <a:pPr algn="r" rtl="1"/>
            <a:endParaRPr lang="fa-IR"/>
          </a:p>
          <a:p>
            <a:pPr algn="r" rtl="1"/>
            <a:r>
              <a:rPr lang="fa-IR"/>
              <a:t>مثال:</a:t>
            </a:r>
          </a:p>
          <a:p>
            <a:pPr lvl="1" eaLnBrk="1" hangingPunct="1"/>
            <a:r>
              <a:rPr lang="en-US" sz="2400"/>
              <a:t>Research Area: E-Business</a:t>
            </a:r>
          </a:p>
          <a:p>
            <a:pPr lvl="1" eaLnBrk="1" hangingPunct="1"/>
            <a:r>
              <a:rPr lang="en-US" sz="2400"/>
              <a:t>Research Topic: </a:t>
            </a:r>
          </a:p>
          <a:p>
            <a:pPr lvl="2" eaLnBrk="1" hangingPunct="1"/>
            <a:r>
              <a:rPr lang="en-US" sz="2000"/>
              <a:t>Factors Determining adoption of e-business among the domestic companies in Iran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550863"/>
            <a:ext cx="9144000" cy="715962"/>
          </a:xfrm>
        </p:spPr>
        <p:txBody>
          <a:bodyPr/>
          <a:lstStyle/>
          <a:p>
            <a:pPr algn="ctr" rtl="1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نوشتن بیان مساله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cs typeface="B Mitra" panose="00000400000000000000" pitchFamily="2" charset="-78"/>
            </a:endParaRPr>
          </a:p>
        </p:txBody>
      </p:sp>
      <p:pic>
        <p:nvPicPr>
          <p:cNvPr id="2662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3" y="1266825"/>
            <a:ext cx="33305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1625600" y="4219575"/>
            <a:ext cx="69119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سخت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ترین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و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در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عین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حال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مهم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ترین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بخش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در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روند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تحقیقات</a:t>
            </a:r>
            <a:r>
              <a:rPr lang="en-US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6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است</a:t>
            </a:r>
            <a:endParaRPr lang="fa-IR" sz="2600" dirty="0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  <a:p>
            <a:pPr marL="457200" indent="-4572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به عنوان پایه و اساس یک مطالعه تحقیقاتی</a:t>
            </a:r>
          </a:p>
          <a:p>
            <a:pPr marL="457200" indent="-4572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قسمت بسيار مهم هر پروپوزال </a:t>
            </a:r>
          </a:p>
          <a:p>
            <a:pPr marL="457200" indent="-4572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6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نشان دهنده ميزان آشنايي محقق با موضوع تحقيق</a:t>
            </a:r>
            <a:endParaRPr lang="en-US" sz="2600" dirty="0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717550"/>
          </a:xfrm>
        </p:spPr>
        <p:txBody>
          <a:bodyPr/>
          <a:lstStyle/>
          <a:p>
            <a:pPr algn="ctr"/>
            <a:r>
              <a:rPr lang="fa-IR" sz="3200" b="1" dirty="0" smtClean="0">
                <a:cs typeface="B Mitra" pitchFamily="2" charset="-78"/>
              </a:rPr>
              <a:t>از کجا شروع کنیم؟</a:t>
            </a:r>
            <a:endParaRPr lang="en-US" sz="3200" dirty="0" smtClean="0">
              <a:cs typeface="B Mitra" pitchFamily="2" charset="-78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-107950" y="1628775"/>
            <a:ext cx="9051925" cy="347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itchFamily="34" charset="0"/>
                <a:ea typeface="Calibri" pitchFamily="34" charset="0"/>
                <a:cs typeface="B Mitra" pitchFamily="2" charset="-78"/>
              </a:rPr>
              <a:t> </a:t>
            </a: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کلمات کلیدی </a:t>
            </a:r>
            <a:endParaRPr lang="en-US" sz="2400" dirty="0">
              <a:latin typeface="Calibri" pitchFamily="34" charset="0"/>
              <a:ea typeface="Calibri" pitchFamily="34" charset="0"/>
              <a:cs typeface="B Mitra" pitchFamily="2" charset="-78"/>
            </a:endParaRP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جستجو مقالاتی که بیشتر </a:t>
            </a:r>
            <a:r>
              <a:rPr lang="fa-IR" sz="2400" dirty="0" smtClean="0">
                <a:latin typeface="Calibri" pitchFamily="34" charset="0"/>
                <a:ea typeface="Calibri" pitchFamily="34" charset="0"/>
                <a:cs typeface="B Mitra" pitchFamily="2" charset="-78"/>
              </a:rPr>
              <a:t>حاوی کلمات کلیدی مرتبط با عنوان تحقیق </a:t>
            </a: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اند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خواندن مقالات (مقدمه و بدنه اصلی) 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راهنمایی از استاد راهنما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کمک از کسانیکه در این زمینه کار کرده اند 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جستجوی مقالات بیشتر</a:t>
            </a:r>
          </a:p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itchFamily="34" charset="0"/>
                <a:ea typeface="Calibri" pitchFamily="34" charset="0"/>
                <a:cs typeface="B Mitra" pitchFamily="2" charset="-78"/>
              </a:rPr>
              <a:t> شروع به نوشتن مساله میکنم</a:t>
            </a:r>
            <a:endParaRPr lang="en-US" sz="2400" dirty="0">
              <a:latin typeface="Calibri" pitchFamily="34" charset="0"/>
              <a:ea typeface="Calibri" pitchFamily="34" charset="0"/>
              <a:cs typeface="B Mitra" pitchFamily="2" charset="-78"/>
            </a:endParaRPr>
          </a:p>
        </p:txBody>
      </p:sp>
      <p:sp>
        <p:nvSpPr>
          <p:cNvPr id="2" name="Left Arrow 1">
            <a:hlinkClick r:id="rId2" action="ppaction://hlinksldjump"/>
          </p:cNvPr>
          <p:cNvSpPr/>
          <p:nvPr/>
        </p:nvSpPr>
        <p:spPr>
          <a:xfrm>
            <a:off x="7380436" y="1771923"/>
            <a:ext cx="215900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476375" y="623888"/>
            <a:ext cx="6588125" cy="717550"/>
          </a:xfrm>
        </p:spPr>
        <p:txBody>
          <a:bodyPr/>
          <a:lstStyle/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Using the right keywords</a:t>
            </a:r>
            <a:br>
              <a:rPr lang="en-US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smtClean="0">
                <a:latin typeface="Times New Roman" pitchFamily="18" charset="0"/>
                <a:cs typeface="Times New Roman" pitchFamily="18" charset="0"/>
              </a:rPr>
            </a:br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665163" y="1663700"/>
            <a:ext cx="8208962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One: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Identify a Topic.</a:t>
            </a:r>
          </a:p>
          <a:p>
            <a:pPr>
              <a:lnSpc>
                <a:spcPct val="150000"/>
              </a:lnSpc>
            </a:pPr>
            <a:r>
              <a:rPr 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Two: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Test Your Topic.</a:t>
            </a:r>
          </a:p>
          <a:p>
            <a:pPr>
              <a:lnSpc>
                <a:spcPct val="15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If you are finding too much information and too many sources, narrow your topic by using the and operator</a:t>
            </a:r>
          </a:p>
          <a:p>
            <a:pPr>
              <a:lnSpc>
                <a:spcPct val="15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Finding too little information may indicate that you need to broaden your topic. </a:t>
            </a:r>
          </a:p>
        </p:txBody>
      </p:sp>
      <p:sp>
        <p:nvSpPr>
          <p:cNvPr id="28676" name="Content Placeholder 2"/>
          <p:cNvSpPr>
            <a:spLocks noGrp="1"/>
          </p:cNvSpPr>
          <p:nvPr>
            <p:ph idx="1"/>
          </p:nvPr>
        </p:nvSpPr>
        <p:spPr>
          <a:xfrm>
            <a:off x="1330325" y="4200525"/>
            <a:ext cx="6734175" cy="1030288"/>
          </a:xfrm>
        </p:spPr>
        <p:txBody>
          <a:bodyPr/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are the effects of Global Warming on agriculture?</a:t>
            </a:r>
          </a:p>
          <a:p>
            <a:pPr>
              <a:buFont typeface="Wingdings 3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r>
              <a:rPr lang="en-US" smtClean="0">
                <a:latin typeface="Times New Roman" pitchFamily="18" charset="0"/>
                <a:cs typeface="Times New Roman" pitchFamily="18" charset="0"/>
              </a:rPr>
              <a:t>Keywords: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global warming, effects, agriculture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" name="Notched Right Arrow 1">
            <a:hlinkClick r:id="rId2" action="ppaction://hlinksldjump"/>
          </p:cNvPr>
          <p:cNvSpPr/>
          <p:nvPr/>
        </p:nvSpPr>
        <p:spPr>
          <a:xfrm>
            <a:off x="3851275" y="5949950"/>
            <a:ext cx="433388" cy="35877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3292475" y="404813"/>
            <a:ext cx="288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1"/>
            <a:r>
              <a:rPr lang="fa-IR" b="1">
                <a:latin typeface="Times New Roman" pitchFamily="18" charset="0"/>
                <a:cs typeface="B Mitra" pitchFamily="2" charset="-78"/>
              </a:rPr>
              <a:t> مشخص شدن موضوع یا مسئله                          </a:t>
            </a:r>
            <a:endParaRPr lang="en-US">
              <a:cs typeface="B Mitra" pitchFamily="2" charset="-78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2312988" y="1052513"/>
            <a:ext cx="4846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1"/>
            <a:r>
              <a:rPr lang="fa-IR" b="1">
                <a:latin typeface="Times New Roman" pitchFamily="18" charset="0"/>
                <a:cs typeface="B Mitra" pitchFamily="2" charset="-78"/>
              </a:rPr>
              <a:t>لزوم بیان بگونه ای که برای خود و دیگران قابل درک باشد </a:t>
            </a:r>
            <a:endParaRPr lang="en-US">
              <a:cs typeface="B Mitra" pitchFamily="2" charset="-78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2797175" y="1700213"/>
            <a:ext cx="3886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rtl="1"/>
            <a:r>
              <a:rPr lang="fa-IR" b="1">
                <a:latin typeface="Times New Roman" pitchFamily="18" charset="0"/>
                <a:cs typeface="B Mitra" pitchFamily="2" charset="-78"/>
              </a:rPr>
              <a:t>تدوین و تنظیم مجموعه دلایل مرتبط و مستدل </a:t>
            </a:r>
            <a:endParaRPr lang="en-US">
              <a:cs typeface="B Mitra" pitchFamily="2" charset="-7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17125" y="2718493"/>
            <a:ext cx="1737360" cy="640080"/>
            <a:chOff x="0" y="0"/>
            <a:chExt cx="1171575" cy="117157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9" name="Oval 28"/>
            <p:cNvSpPr/>
            <p:nvPr/>
          </p:nvSpPr>
          <p:spPr>
            <a:xfrm>
              <a:off x="0" y="0"/>
              <a:ext cx="1171575" cy="1171575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1055"/>
                <a:satOff val="-15998"/>
                <a:lumOff val="-392"/>
                <a:alphaOff val="0"/>
              </a:schemeClr>
            </a:fillRef>
            <a:effectRef idx="2">
              <a:schemeClr val="accent2">
                <a:hueOff val="151055"/>
                <a:satOff val="-15998"/>
                <a:lumOff val="-3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Oval 4"/>
            <p:cNvSpPr/>
            <p:nvPr/>
          </p:nvSpPr>
          <p:spPr>
            <a:xfrm>
              <a:off x="171573" y="171573"/>
              <a:ext cx="828429" cy="8284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" tIns="9525" rIns="9525" bIns="9525" spcCol="1270" anchor="ctr"/>
            <a:lstStyle/>
            <a:p>
              <a:pPr algn="ctr" defTabSz="6667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a-IR" sz="1500" b="1" dirty="0">
                  <a:latin typeface="Times New Roman" panose="02020603050405020304" pitchFamily="18" charset="0"/>
                  <a:cs typeface="B Mitra" panose="00000400000000000000" pitchFamily="2" charset="-78"/>
                </a:rPr>
                <a:t>روشن شدن مساله</a:t>
              </a:r>
              <a:endParaRPr lang="en-US" sz="15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617469" y="4111146"/>
            <a:ext cx="1737360" cy="640080"/>
            <a:chOff x="2775602" y="1457125"/>
            <a:chExt cx="1149748" cy="114974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5" name="Oval 34"/>
            <p:cNvSpPr/>
            <p:nvPr/>
          </p:nvSpPr>
          <p:spPr>
            <a:xfrm>
              <a:off x="2775602" y="1457125"/>
              <a:ext cx="1149748" cy="1149748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02110"/>
                <a:satOff val="-31995"/>
                <a:lumOff val="-784"/>
                <a:alphaOff val="0"/>
              </a:schemeClr>
            </a:fillRef>
            <a:effectRef idx="2">
              <a:schemeClr val="accent2">
                <a:hueOff val="302110"/>
                <a:satOff val="-31995"/>
                <a:lumOff val="-78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4"/>
            <p:cNvSpPr/>
            <p:nvPr/>
          </p:nvSpPr>
          <p:spPr>
            <a:xfrm>
              <a:off x="2943979" y="1625502"/>
              <a:ext cx="812994" cy="8129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a-IR" sz="1300" b="1" dirty="0">
                  <a:latin typeface="Times New Roman" panose="02020603050405020304" pitchFamily="18" charset="0"/>
                  <a:cs typeface="B Mitra" panose="00000400000000000000" pitchFamily="2" charset="-78"/>
                </a:rPr>
                <a:t>دلایل انتخاب</a:t>
              </a:r>
              <a:endParaRPr lang="en-US" sz="13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60402" y="5409761"/>
            <a:ext cx="1737360" cy="640080"/>
            <a:chOff x="2385427" y="2913280"/>
            <a:chExt cx="1149748" cy="114974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1" name="Oval 40"/>
            <p:cNvSpPr/>
            <p:nvPr/>
          </p:nvSpPr>
          <p:spPr>
            <a:xfrm>
              <a:off x="2385427" y="2913280"/>
              <a:ext cx="1149748" cy="1149748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53165"/>
                <a:satOff val="-47993"/>
                <a:lumOff val="-1176"/>
                <a:alphaOff val="0"/>
              </a:schemeClr>
            </a:fillRef>
            <a:effectRef idx="2">
              <a:schemeClr val="accent2">
                <a:hueOff val="453165"/>
                <a:satOff val="-47993"/>
                <a:lumOff val="-11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Oval 4"/>
            <p:cNvSpPr/>
            <p:nvPr/>
          </p:nvSpPr>
          <p:spPr>
            <a:xfrm>
              <a:off x="2553804" y="3081657"/>
              <a:ext cx="812994" cy="8129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spcCol="1270" anchor="ctr"/>
            <a:lstStyle/>
            <a:p>
              <a:pPr algn="ctr" defTabSz="5778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a-IR" sz="1300" b="1" dirty="0">
                  <a:latin typeface="Times New Roman" panose="02020603050405020304" pitchFamily="18" charset="0"/>
                  <a:cs typeface="B Mitra" panose="00000400000000000000" pitchFamily="2" charset="-78"/>
                </a:rPr>
                <a:t>فواید آن </a:t>
              </a:r>
              <a:endParaRPr lang="en-US" sz="1300" dirty="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66713" y="3792538"/>
            <a:ext cx="4133850" cy="11493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/>
          <a:lstStyle/>
          <a:p>
            <a:pPr marL="285750" lvl="1" indent="-285750" algn="r" defTabSz="488950" rtl="1">
              <a:lnSpc>
                <a:spcPct val="15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fa-IR" sz="1600" dirty="0">
                <a:cs typeface="B Mitra" panose="00000400000000000000" pitchFamily="2" charset="-78"/>
              </a:rPr>
              <a:t>از چه جنبه ای اهمیت دارد</a:t>
            </a:r>
            <a:endParaRPr lang="en-US" sz="1600" dirty="0">
              <a:cs typeface="B Mitra" panose="00000400000000000000" pitchFamily="2" charset="-78"/>
            </a:endParaRPr>
          </a:p>
          <a:p>
            <a:pPr marL="285750" lvl="1" indent="-285750" algn="r" defTabSz="488950" rtl="1">
              <a:lnSpc>
                <a:spcPct val="15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fa-IR" sz="1600" dirty="0">
                <a:cs typeface="B Mitra" panose="00000400000000000000" pitchFamily="2" charset="-78"/>
              </a:rPr>
              <a:t>چرا باید در جهت بر طرف نمودن آن تلاش کرد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88925" y="2420938"/>
            <a:ext cx="4211638" cy="11715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/>
          <a:lstStyle/>
          <a:p>
            <a:pPr marL="285750" lvl="1" indent="-285750" algn="r" defTabSz="488950" rtl="1">
              <a:lnSpc>
                <a:spcPct val="15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fa-IR" sz="1600" dirty="0">
                <a:cs typeface="B Mitra" panose="00000400000000000000" pitchFamily="2" charset="-78"/>
              </a:rPr>
              <a:t>صورت مساله را به صورت سوالي بنويسد</a:t>
            </a:r>
            <a:endParaRPr lang="en-US" sz="1600" dirty="0">
              <a:cs typeface="B Mitra" panose="00000400000000000000" pitchFamily="2" charset="-78"/>
            </a:endParaRPr>
          </a:p>
          <a:p>
            <a:pPr marL="285750" lvl="1" indent="-285750" algn="r" defTabSz="488950" rtl="1">
              <a:lnSpc>
                <a:spcPct val="15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fa-IR" sz="1600" dirty="0">
                <a:cs typeface="B Mitra" panose="00000400000000000000" pitchFamily="2" charset="-78"/>
              </a:rPr>
              <a:t>یک شرح مختصر و دقیق از موضوع </a:t>
            </a:r>
            <a:endParaRPr lang="en-US" sz="1600" dirty="0">
              <a:cs typeface="B Mitra" panose="00000400000000000000" pitchFamily="2" charset="-78"/>
            </a:endParaRPr>
          </a:p>
          <a:p>
            <a:pPr marL="285750" lvl="1" indent="-285750" algn="r" defTabSz="488950" rtl="1">
              <a:lnSpc>
                <a:spcPct val="15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fa-IR" sz="1600" dirty="0">
                <a:cs typeface="B Mitra" panose="00000400000000000000" pitchFamily="2" charset="-78"/>
              </a:rPr>
              <a:t>پیشینه تحقیق در مورد موضوع و خلاء موجود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93688" y="5127625"/>
            <a:ext cx="4133850" cy="11509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/>
          <a:lstStyle/>
          <a:p>
            <a:pPr marL="285750" lvl="1" indent="-285750" algn="r" defTabSz="488950" rtl="1">
              <a:lnSpc>
                <a:spcPct val="90000"/>
              </a:lnSpc>
              <a:spcAft>
                <a:spcPct val="15000"/>
              </a:spcAft>
              <a:buFont typeface="Wingdings" panose="05000000000000000000" pitchFamily="2" charset="2"/>
              <a:buChar char="ü"/>
              <a:defRPr/>
            </a:pPr>
            <a:r>
              <a:rPr lang="ar-SA" sz="1600" dirty="0">
                <a:cs typeface="B Mitra" panose="00000400000000000000" pitchFamily="2" charset="-78"/>
              </a:rPr>
              <a:t>فوايد پژوهش و نتايجي  که از حل مشكل انتظار مي رود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7000154" y="4111146"/>
            <a:ext cx="1737360" cy="640080"/>
            <a:chOff x="0" y="0"/>
            <a:chExt cx="1171575" cy="117157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7" name="Oval 46"/>
            <p:cNvSpPr/>
            <p:nvPr/>
          </p:nvSpPr>
          <p:spPr>
            <a:xfrm>
              <a:off x="0" y="0"/>
              <a:ext cx="1171575" cy="11715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1055"/>
                <a:satOff val="-15998"/>
                <a:lumOff val="-392"/>
                <a:alphaOff val="0"/>
              </a:schemeClr>
            </a:fillRef>
            <a:effectRef idx="2">
              <a:schemeClr val="accent2">
                <a:hueOff val="151055"/>
                <a:satOff val="-15998"/>
                <a:lumOff val="-3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4"/>
            <p:cNvSpPr/>
            <p:nvPr/>
          </p:nvSpPr>
          <p:spPr>
            <a:xfrm>
              <a:off x="171573" y="171573"/>
              <a:ext cx="828429" cy="8284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" tIns="9525" rIns="9525" bIns="9525" spcCol="1270" anchor="ctr"/>
            <a:lstStyle/>
            <a:p>
              <a:pPr algn="ctr" defTabSz="66675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a-IR" sz="1500" b="1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B Mitra" panose="00000400000000000000" pitchFamily="2" charset="-78"/>
                </a:rPr>
                <a:t>بیان مساله</a:t>
              </a:r>
              <a:endParaRPr lang="en-US" sz="15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</p:grpSp>
      <p:cxnSp>
        <p:nvCxnSpPr>
          <p:cNvPr id="19" name="Straight Arrow Connector 18"/>
          <p:cNvCxnSpPr>
            <a:stCxn id="47" idx="2"/>
            <a:endCxn id="29" idx="6"/>
          </p:cNvCxnSpPr>
          <p:nvPr/>
        </p:nvCxnSpPr>
        <p:spPr>
          <a:xfrm flipH="1" flipV="1">
            <a:off x="6354763" y="3038475"/>
            <a:ext cx="646112" cy="139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7" idx="2"/>
            <a:endCxn id="35" idx="6"/>
          </p:cNvCxnSpPr>
          <p:nvPr/>
        </p:nvCxnSpPr>
        <p:spPr>
          <a:xfrm flipH="1">
            <a:off x="6354763" y="4430713"/>
            <a:ext cx="646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7" idx="2"/>
            <a:endCxn id="41" idx="6"/>
          </p:cNvCxnSpPr>
          <p:nvPr/>
        </p:nvCxnSpPr>
        <p:spPr>
          <a:xfrm flipH="1">
            <a:off x="6397625" y="4430713"/>
            <a:ext cx="603250" cy="1298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7650" idx="2"/>
            <a:endCxn id="27651" idx="0"/>
          </p:cNvCxnSpPr>
          <p:nvPr/>
        </p:nvCxnSpPr>
        <p:spPr>
          <a:xfrm flipH="1">
            <a:off x="4737100" y="774700"/>
            <a:ext cx="0" cy="277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7651" idx="2"/>
            <a:endCxn id="27652" idx="0"/>
          </p:cNvCxnSpPr>
          <p:nvPr/>
        </p:nvCxnSpPr>
        <p:spPr>
          <a:xfrm>
            <a:off x="4737100" y="1422400"/>
            <a:ext cx="3175" cy="277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27652" idx="2"/>
            <a:endCxn id="47" idx="0"/>
          </p:cNvCxnSpPr>
          <p:nvPr/>
        </p:nvCxnSpPr>
        <p:spPr>
          <a:xfrm rot="16200000" flipH="1">
            <a:off x="5283994" y="1526381"/>
            <a:ext cx="2041525" cy="3128963"/>
          </a:xfrm>
          <a:prstGeom prst="bentConnector3">
            <a:avLst>
              <a:gd name="adj1" fmla="val 1446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52" grpId="0"/>
      <p:bldP spid="43" grpId="0"/>
      <p:bldP spid="44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349500"/>
            <a:ext cx="2808287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6589712" cy="717550"/>
          </a:xfrm>
        </p:spPr>
        <p:txBody>
          <a:bodyPr/>
          <a:lstStyle/>
          <a:p>
            <a:pPr algn="ctr"/>
            <a:r>
              <a:rPr lang="ar-SA" sz="3200" b="1" dirty="0" smtClean="0">
                <a:cs typeface="B Mitra" pitchFamily="2" charset="-78"/>
              </a:rPr>
              <a:t>نحوه تدوين و ارائه اهداف تحقيق </a:t>
            </a:r>
            <a:endParaRPr lang="en-US" sz="3200" b="1" dirty="0" smtClean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717550"/>
          </a:xfrm>
        </p:spPr>
        <p:txBody>
          <a:bodyPr/>
          <a:lstStyle/>
          <a:p>
            <a:pPr algn="ctr"/>
            <a:r>
              <a:rPr lang="ar-SA" sz="3200" b="1" dirty="0" smtClean="0">
                <a:cs typeface="B Mitra" pitchFamily="2" charset="-78"/>
              </a:rPr>
              <a:t>نحوه تدوين و ارائه اهداف تحقيق </a:t>
            </a:r>
            <a:endParaRPr lang="en-US" sz="3200" b="1" dirty="0" smtClean="0">
              <a:cs typeface="B Mitra" pitchFamily="2" charset="-78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755576" y="1385888"/>
            <a:ext cx="79208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rtl="1"/>
            <a:r>
              <a:rPr lang="fa-IR" sz="2000" dirty="0">
                <a:solidFill>
                  <a:srgbClr val="000000"/>
                </a:solidFill>
                <a:ea typeface="Times New Roman" pitchFamily="18" charset="0"/>
                <a:cs typeface="B Mitra" pitchFamily="2" charset="-78"/>
              </a:rPr>
              <a:t>به تعبیر دیگر باید مشخص نمائیم که انتظار داریم از اين مطالعه به چه نتایجی دست پیدا کنیم. درتعریف </a:t>
            </a:r>
            <a:r>
              <a:rPr lang="fa-IR" sz="2000" dirty="0" smtClean="0">
                <a:solidFill>
                  <a:srgbClr val="000000"/>
                </a:solidFill>
                <a:ea typeface="Times New Roman" pitchFamily="18" charset="0"/>
                <a:cs typeface="B Mitra" pitchFamily="2" charset="-78"/>
              </a:rPr>
              <a:t>هدف تحقیق گفته </a:t>
            </a:r>
            <a:r>
              <a:rPr lang="fa-IR" sz="2000" dirty="0">
                <a:solidFill>
                  <a:srgbClr val="000000"/>
                </a:solidFill>
                <a:ea typeface="Times New Roman" pitchFamily="18" charset="0"/>
                <a:cs typeface="B Mitra" pitchFamily="2" charset="-78"/>
              </a:rPr>
              <a:t>اند: " </a:t>
            </a:r>
            <a:r>
              <a:rPr lang="fa-IR" sz="2000" dirty="0">
                <a:solidFill>
                  <a:srgbClr val="0000FF"/>
                </a:solidFill>
                <a:ea typeface="Times New Roman" pitchFamily="18" charset="0"/>
                <a:cs typeface="B Mitra" pitchFamily="2" charset="-78"/>
              </a:rPr>
              <a:t>هدف نقطه ای است که محقق قصد رسیدن بدان را دارد تا در آنجا به داوری </a:t>
            </a:r>
            <a:r>
              <a:rPr lang="fa-IR" sz="2000" dirty="0" smtClean="0">
                <a:solidFill>
                  <a:srgbClr val="0000FF"/>
                </a:solidFill>
                <a:ea typeface="Times New Roman" pitchFamily="18" charset="0"/>
                <a:cs typeface="B Mitra" pitchFamily="2" charset="-78"/>
              </a:rPr>
              <a:t>بپردازد.</a:t>
            </a:r>
            <a:endParaRPr lang="en-US" sz="2000" dirty="0">
              <a:cs typeface="B Mitra" pitchFamily="2" charset="-78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11188" y="2438886"/>
            <a:ext cx="823436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1"/>
            <a:r>
              <a:rPr lang="fa-IR" sz="2000" b="1" dirty="0">
                <a:solidFill>
                  <a:srgbClr val="000000"/>
                </a:solidFill>
                <a:ea typeface="Times New Roman" pitchFamily="18" charset="0"/>
                <a:cs typeface="B Mitra" pitchFamily="2" charset="-78"/>
              </a:rPr>
              <a:t>تقسيم </a:t>
            </a:r>
            <a:r>
              <a:rPr lang="fa-IR" sz="2000" b="1" dirty="0" smtClean="0">
                <a:solidFill>
                  <a:srgbClr val="000000"/>
                </a:solidFill>
                <a:ea typeface="Times New Roman" pitchFamily="18" charset="0"/>
                <a:cs typeface="B Mitra" pitchFamily="2" charset="-78"/>
              </a:rPr>
              <a:t>بندی اهداف:</a:t>
            </a:r>
            <a:endParaRPr lang="en-US" sz="2000" b="1" dirty="0">
              <a:solidFill>
                <a:srgbClr val="000000"/>
              </a:solidFill>
              <a:ea typeface="Times New Roman" pitchFamily="18" charset="0"/>
              <a:cs typeface="B Mitra" pitchFamily="2" charset="-78"/>
            </a:endParaRPr>
          </a:p>
          <a:p>
            <a:pPr marL="457200" indent="-457200" algn="just" rtl="1">
              <a:buFont typeface="+mj-lt"/>
              <a:buAutoNum type="arabicParenR"/>
            </a:pPr>
            <a:r>
              <a:rPr lang="fa-IR" sz="2000" b="1" dirty="0" smtClean="0">
                <a:solidFill>
                  <a:srgbClr val="FF0000"/>
                </a:solidFill>
                <a:ea typeface="Times New Roman" pitchFamily="18" charset="0"/>
                <a:cs typeface="B Mitra" pitchFamily="2" charset="-78"/>
              </a:rPr>
              <a:t>هدف کلی:</a:t>
            </a:r>
            <a:r>
              <a:rPr lang="ar-SA" sz="2000" b="1" dirty="0" smtClean="0">
                <a:solidFill>
                  <a:srgbClr val="FF0000"/>
                </a:solidFill>
                <a:ea typeface="Times New Roman" pitchFamily="18" charset="0"/>
                <a:cs typeface="B Mitra" pitchFamily="2" charset="-78"/>
              </a:rPr>
              <a:t> </a:t>
            </a:r>
            <a:r>
              <a:rPr lang="fa-IR" sz="2000" dirty="0" smtClean="0">
                <a:ea typeface="Times New Roman" pitchFamily="18" charset="0"/>
                <a:cs typeface="B Mitra" pitchFamily="2" charset="-78"/>
              </a:rPr>
              <a:t>منظور </a:t>
            </a:r>
            <a:r>
              <a:rPr lang="fa-IR" sz="2000" dirty="0">
                <a:ea typeface="Times New Roman" pitchFamily="18" charset="0"/>
                <a:cs typeface="B Mitra" pitchFamily="2" charset="-78"/>
              </a:rPr>
              <a:t>همان موضوع تحقیق است که قصد مشخص نمودن آنرا داریم و به عبارتی آنچه در پایان مطالعه قصد رسیدن بدان را </a:t>
            </a:r>
            <a:r>
              <a:rPr lang="fa-IR" sz="2000" dirty="0" smtClean="0">
                <a:ea typeface="Times New Roman" pitchFamily="18" charset="0"/>
                <a:cs typeface="B Mitra" pitchFamily="2" charset="-78"/>
              </a:rPr>
              <a:t>داریم.</a:t>
            </a:r>
          </a:p>
          <a:p>
            <a:pPr marL="1085850" lvl="2" indent="-171450" algn="just" rtl="1">
              <a:buFont typeface="Arial" pitchFamily="34" charset="0"/>
              <a:buChar char="•"/>
            </a:pPr>
            <a:r>
              <a:rPr lang="ar-SA" sz="2000" dirty="0" smtClean="0">
                <a:ea typeface="Times New Roman" pitchFamily="18" charset="0"/>
                <a:cs typeface="B Mitra" pitchFamily="2" charset="-78"/>
              </a:rPr>
              <a:t>"</a:t>
            </a:r>
            <a:r>
              <a:rPr lang="fa-IR" sz="2000" dirty="0" smtClean="0">
                <a:ea typeface="Times New Roman" pitchFamily="18" charset="0"/>
                <a:cs typeface="B Mitra" pitchFamily="2" charset="-78"/>
              </a:rPr>
              <a:t>هدف </a:t>
            </a:r>
            <a:r>
              <a:rPr lang="fa-IR" sz="2000" dirty="0">
                <a:ea typeface="Times New Roman" pitchFamily="18" charset="0"/>
                <a:cs typeface="B Mitra" pitchFamily="2" charset="-78"/>
              </a:rPr>
              <a:t>کلی</a:t>
            </a:r>
            <a:r>
              <a:rPr lang="ar-SA" sz="2000" dirty="0">
                <a:ea typeface="Times New Roman" pitchFamily="18" charset="0"/>
                <a:cs typeface="B Mitra" pitchFamily="2" charset="-78"/>
              </a:rPr>
              <a:t>" </a:t>
            </a:r>
            <a:r>
              <a:rPr lang="fa-IR" sz="2000" dirty="0">
                <a:ea typeface="Times New Roman" pitchFamily="18" charset="0"/>
                <a:cs typeface="B Mitra" pitchFamily="2" charset="-78"/>
              </a:rPr>
              <a:t>معمولا در یک جمله قابل فهم صریح و رسا و مختصر بیان می شود که برای خواننده گویا و قابل فهم </a:t>
            </a:r>
            <a:r>
              <a:rPr lang="fa-IR" sz="2000" dirty="0" smtClean="0">
                <a:ea typeface="Times New Roman" pitchFamily="18" charset="0"/>
                <a:cs typeface="B Mitra" pitchFamily="2" charset="-78"/>
              </a:rPr>
              <a:t>است.</a:t>
            </a:r>
          </a:p>
          <a:p>
            <a:pPr marL="457200" indent="-457200" algn="just" rtl="1">
              <a:buFont typeface="+mj-lt"/>
              <a:buAutoNum type="arabicParenR"/>
            </a:pPr>
            <a:endParaRPr lang="en-US" sz="2000" dirty="0">
              <a:cs typeface="B Mitra" pitchFamily="2" charset="-78"/>
            </a:endParaRPr>
          </a:p>
          <a:p>
            <a:pPr marL="457200" indent="-457200" algn="just" rtl="1">
              <a:buFont typeface="+mj-lt"/>
              <a:buAutoNum type="arabicParenR"/>
            </a:pPr>
            <a:r>
              <a:rPr lang="fa-IR" sz="2000" dirty="0">
                <a:cs typeface="B Mitra" pitchFamily="2" charset="-78"/>
              </a:rPr>
              <a:t> </a:t>
            </a:r>
            <a:r>
              <a:rPr lang="fa-IR" sz="2000" b="1" dirty="0" smtClean="0">
                <a:solidFill>
                  <a:srgbClr val="FF0000"/>
                </a:solidFill>
                <a:cs typeface="B Mitra" pitchFamily="2" charset="-78"/>
              </a:rPr>
              <a:t>اهداف </a:t>
            </a:r>
            <a:r>
              <a:rPr lang="fa-IR" sz="2000" b="1" dirty="0">
                <a:solidFill>
                  <a:srgbClr val="FF0000"/>
                </a:solidFill>
                <a:cs typeface="B Mitra" pitchFamily="2" charset="-78"/>
              </a:rPr>
              <a:t>جزئی یا </a:t>
            </a:r>
            <a:r>
              <a:rPr lang="fa-IR" sz="2000" b="1" dirty="0" smtClean="0">
                <a:solidFill>
                  <a:srgbClr val="FF0000"/>
                </a:solidFill>
                <a:cs typeface="B Mitra" pitchFamily="2" charset="-78"/>
              </a:rPr>
              <a:t>اختصاصی:</a:t>
            </a:r>
            <a:r>
              <a:rPr lang="fa-IR" sz="2000" dirty="0" smtClean="0">
                <a:cs typeface="B Mitra" pitchFamily="2" charset="-78"/>
              </a:rPr>
              <a:t> </a:t>
            </a:r>
            <a:r>
              <a:rPr lang="fa-IR" sz="2000" dirty="0">
                <a:cs typeface="B Mitra" pitchFamily="2" charset="-78"/>
              </a:rPr>
              <a:t>این اهداف از </a:t>
            </a:r>
            <a:r>
              <a:rPr lang="fa-IR" sz="2000" dirty="0" smtClean="0">
                <a:cs typeface="B Mitra" pitchFamily="2" charset="-78"/>
              </a:rPr>
              <a:t>تقسیم </a:t>
            </a:r>
            <a:r>
              <a:rPr lang="fa-IR" sz="2000" dirty="0">
                <a:cs typeface="B Mitra" pitchFamily="2" charset="-78"/>
              </a:rPr>
              <a:t>یا شکستن </a:t>
            </a:r>
            <a:r>
              <a:rPr lang="ar-SA" sz="2000" dirty="0" smtClean="0">
                <a:cs typeface="B Mitra" pitchFamily="2" charset="-78"/>
              </a:rPr>
              <a:t>"</a:t>
            </a:r>
            <a:r>
              <a:rPr lang="fa-IR" sz="2000" dirty="0" smtClean="0">
                <a:cs typeface="B Mitra" pitchFamily="2" charset="-78"/>
              </a:rPr>
              <a:t>هدف </a:t>
            </a:r>
            <a:r>
              <a:rPr lang="fa-IR" sz="2000" dirty="0">
                <a:cs typeface="B Mitra" pitchFamily="2" charset="-78"/>
              </a:rPr>
              <a:t>کلی</a:t>
            </a:r>
            <a:r>
              <a:rPr lang="ar-SA" sz="2000" dirty="0">
                <a:cs typeface="B Mitra" pitchFamily="2" charset="-78"/>
              </a:rPr>
              <a:t>" </a:t>
            </a:r>
            <a:r>
              <a:rPr lang="fa-IR" sz="2000" dirty="0">
                <a:cs typeface="B Mitra" pitchFamily="2" charset="-78"/>
              </a:rPr>
              <a:t>به اجزای کوچکتر بدست می آیند. اهداف جزئی راه رسیدن به </a:t>
            </a:r>
            <a:r>
              <a:rPr lang="ar-SA" sz="2000" dirty="0">
                <a:cs typeface="B Mitra" pitchFamily="2" charset="-78"/>
              </a:rPr>
              <a:t> </a:t>
            </a:r>
            <a:r>
              <a:rPr lang="ar-SA" sz="2000" dirty="0" smtClean="0">
                <a:cs typeface="B Mitra" pitchFamily="2" charset="-78"/>
              </a:rPr>
              <a:t>"</a:t>
            </a:r>
            <a:r>
              <a:rPr lang="fa-IR" sz="2000" dirty="0" smtClean="0">
                <a:cs typeface="B Mitra" pitchFamily="2" charset="-78"/>
              </a:rPr>
              <a:t>هدف </a:t>
            </a:r>
            <a:r>
              <a:rPr lang="fa-IR" sz="2000" dirty="0">
                <a:cs typeface="B Mitra" pitchFamily="2" charset="-78"/>
              </a:rPr>
              <a:t>کلی</a:t>
            </a:r>
            <a:r>
              <a:rPr lang="ar-SA" sz="2000" dirty="0">
                <a:cs typeface="B Mitra" pitchFamily="2" charset="-78"/>
              </a:rPr>
              <a:t>"</a:t>
            </a:r>
            <a:r>
              <a:rPr lang="fa-IR" sz="2000" dirty="0">
                <a:cs typeface="B Mitra" pitchFamily="2" charset="-78"/>
              </a:rPr>
              <a:t> را قدم به قدم مشخص </a:t>
            </a:r>
            <a:r>
              <a:rPr lang="fa-IR" sz="2000" dirty="0" smtClean="0">
                <a:cs typeface="B Mitra" pitchFamily="2" charset="-78"/>
              </a:rPr>
              <a:t>می </a:t>
            </a:r>
            <a:r>
              <a:rPr lang="fa-IR" sz="2000" dirty="0">
                <a:cs typeface="B Mitra" pitchFamily="2" charset="-78"/>
              </a:rPr>
              <a:t>نماید</a:t>
            </a:r>
            <a:r>
              <a:rPr lang="fa-IR" sz="2000" dirty="0" smtClean="0">
                <a:cs typeface="B Mitra" pitchFamily="2" charset="-78"/>
              </a:rPr>
              <a:t>.</a:t>
            </a:r>
          </a:p>
          <a:p>
            <a:pPr marL="1085850" lvl="2" indent="-171450" algn="just" rtl="1">
              <a:buFont typeface="Arial" pitchFamily="34" charset="0"/>
              <a:buChar char="•"/>
            </a:pPr>
            <a:r>
              <a:rPr lang="fa-IR" sz="2000" dirty="0">
                <a:cs typeface="B Mitra" pitchFamily="2" charset="-78"/>
              </a:rPr>
              <a:t> تنظیم اهداف چنانچه به خوبی صورت </a:t>
            </a:r>
            <a:r>
              <a:rPr lang="ar-SA" sz="2000" dirty="0">
                <a:cs typeface="B Mitra" pitchFamily="2" charset="-78"/>
              </a:rPr>
              <a:t>ب</a:t>
            </a:r>
            <a:r>
              <a:rPr lang="fa-IR" sz="2000" dirty="0">
                <a:cs typeface="B Mitra" pitchFamily="2" charset="-78"/>
              </a:rPr>
              <a:t>پذیرد بر متمرکز ساختن مطالعه به جنبه های اساسی آن وجلوگیری کردن از جمع آوری اطلاعاتی که به آنها نیاز وجود ندارد، تاکید می کند. </a:t>
            </a:r>
            <a:endParaRPr lang="en-US" sz="2000" dirty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717550"/>
          </a:xfrm>
        </p:spPr>
        <p:txBody>
          <a:bodyPr/>
          <a:lstStyle/>
          <a:p>
            <a:pPr algn="ctr"/>
            <a:r>
              <a:rPr lang="ar-SA" sz="3200" b="1" smtClean="0">
                <a:cs typeface="B Mitra" pitchFamily="2" charset="-78"/>
              </a:rPr>
              <a:t>نحوه تدوين و ارائه اهداف تحقيق </a:t>
            </a:r>
            <a:endParaRPr lang="en-US" sz="3200" b="1" smtClean="0">
              <a:cs typeface="B Mitra" pitchFamily="2" charset="-78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11188" y="1628800"/>
            <a:ext cx="823436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1"/>
            <a:r>
              <a:rPr lang="ar-SA" sz="2400" b="1" dirty="0" smtClean="0">
                <a:solidFill>
                  <a:srgbClr val="FF0000"/>
                </a:solidFill>
                <a:cs typeface="B Mitra" pitchFamily="2" charset="-78"/>
              </a:rPr>
              <a:t>چرا نوشتن اهداف مهم است و چه خصوصياتی بايد داشته باشند:</a:t>
            </a:r>
            <a:endParaRPr lang="fa-IR" sz="2400" b="1" dirty="0" smtClean="0">
              <a:solidFill>
                <a:srgbClr val="FF0000"/>
              </a:solidFill>
              <a:cs typeface="B Mitra" pitchFamily="2" charset="-78"/>
            </a:endParaRPr>
          </a:p>
          <a:p>
            <a:pPr lvl="1" algn="just" rtl="1"/>
            <a:endParaRPr lang="fa-IR" sz="2400" dirty="0" smtClean="0">
              <a:cs typeface="B Mitra" pitchFamily="2" charset="-78"/>
            </a:endParaRPr>
          </a:p>
          <a:p>
            <a:pPr marL="800100" lvl="1" indent="-342900" algn="just" rtl="1">
              <a:buFont typeface="Wingdings" pitchFamily="2" charset="2"/>
              <a:buChar char="v"/>
            </a:pPr>
            <a:r>
              <a:rPr lang="fa-IR" sz="2400" dirty="0" smtClean="0">
                <a:cs typeface="B Mitra" pitchFamily="2" charset="-78"/>
              </a:rPr>
              <a:t>تنظیم اهداف برای یک مطالعه تحقیقی باید بر اساس ملاکهای مشخص صورت پذیرد که مهمترین آنها عبارتند از:</a:t>
            </a:r>
          </a:p>
          <a:p>
            <a:pPr lvl="1" algn="just" rtl="1"/>
            <a:endParaRPr lang="en-US" sz="2400" dirty="0" smtClean="0">
              <a:cs typeface="B Mitra" pitchFamily="2" charset="-78"/>
            </a:endParaRPr>
          </a:p>
          <a:p>
            <a:pPr marL="1257300" lvl="2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اهداف قابل حصول باشند: بدین شکل که مقصود و منظور محقق را بطور کامل برساند و توانایی سنجش موضوع را داشته باشد.</a:t>
            </a:r>
            <a:r>
              <a:rPr lang="ar-SA" sz="2400" dirty="0" smtClean="0">
                <a:cs typeface="B Mitra" pitchFamily="2" charset="-78"/>
              </a:rPr>
              <a:t> </a:t>
            </a:r>
            <a:endParaRPr lang="en-US" sz="2400" dirty="0" smtClean="0">
              <a:cs typeface="B Mitra" pitchFamily="2" charset="-78"/>
            </a:endParaRPr>
          </a:p>
          <a:p>
            <a:pPr marL="1257300" lvl="2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اهداف صریح و روشن بیان شوند: هیچگونه ابهامی در هدف قابل قبول نیست باید مشخص شود که دقیقا چه چیزی باید اندازه گیری شود.</a:t>
            </a:r>
            <a:r>
              <a:rPr lang="ar-SA" sz="2400" dirty="0" smtClean="0">
                <a:cs typeface="B Mitra" pitchFamily="2" charset="-78"/>
              </a:rPr>
              <a:t> </a:t>
            </a:r>
            <a:endParaRPr lang="en-US" sz="2400" dirty="0" smtClean="0">
              <a:cs typeface="B Mitra" pitchFamily="2" charset="-78"/>
            </a:endParaRPr>
          </a:p>
          <a:p>
            <a:pPr marL="1257300" lvl="2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اهداف باید قابل اندازه گیری باشند: تحقیق به روش علمی بر پایه اندازه گیری استواراست و بیان اهداف درقالب های قابل اندازه گیری کار مطاله را ساده تر می سازد.</a:t>
            </a:r>
            <a:r>
              <a:rPr lang="ar-SA" sz="2400" dirty="0" smtClean="0">
                <a:cs typeface="B Mitra" pitchFamily="2" charset="-78"/>
              </a:rPr>
              <a:t> </a:t>
            </a:r>
            <a:endParaRPr lang="en-US" sz="2400" dirty="0" smtClean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717550"/>
          </a:xfrm>
        </p:spPr>
        <p:txBody>
          <a:bodyPr/>
          <a:lstStyle/>
          <a:p>
            <a:pPr algn="ctr"/>
            <a:r>
              <a:rPr lang="ar-SA" sz="3200" b="1" smtClean="0">
                <a:cs typeface="B Mitra" pitchFamily="2" charset="-78"/>
              </a:rPr>
              <a:t>نحوه تدوين و ارائه اهداف تحقيق </a:t>
            </a:r>
            <a:endParaRPr lang="en-US" sz="3200" b="1" smtClean="0">
              <a:cs typeface="B Mitra" pitchFamily="2" charset="-78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11188" y="1700808"/>
            <a:ext cx="823436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1"/>
            <a:r>
              <a:rPr lang="fa-IR" sz="2400" b="1" dirty="0" smtClean="0">
                <a:solidFill>
                  <a:srgbClr val="FF0000"/>
                </a:solidFill>
                <a:cs typeface="B Mitra" pitchFamily="2" charset="-78"/>
              </a:rPr>
              <a:t>نحوه بیان اهداف موضوعی مهم در نوشتن طرح تحقیق است. اصول زیر می تواند بعنوان راهنما مورد استفاده قرار گیرند: </a:t>
            </a:r>
          </a:p>
          <a:p>
            <a:pPr algn="just" rtl="1"/>
            <a:endParaRPr lang="en-US" sz="2400" b="1" dirty="0" smtClean="0">
              <a:solidFill>
                <a:srgbClr val="FF0000"/>
              </a:solidFill>
              <a:cs typeface="B Mitra" pitchFamily="2" charset="-78"/>
            </a:endParaRPr>
          </a:p>
          <a:p>
            <a:pPr marL="800100" lvl="1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اهداف رابا استفاده از </a:t>
            </a:r>
            <a:r>
              <a:rPr lang="ar-SA" sz="2400" dirty="0" smtClean="0">
                <a:cs typeface="B Mitra" pitchFamily="2" charset="-78"/>
              </a:rPr>
              <a:t>افعال عملی که برای اندازه گیری و سنجش مناسب هستند بیان نمائيد.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ar-SA" sz="2400" dirty="0" smtClean="0">
                <a:cs typeface="B Mitra" pitchFamily="2" charset="-78"/>
              </a:rPr>
              <a:t>(افعال مناسب مانند: تعیین کردن،</a:t>
            </a:r>
            <a:r>
              <a:rPr lang="fa-IR" sz="2400" dirty="0" smtClean="0">
                <a:cs typeface="B Mitra" pitchFamily="2" charset="-78"/>
              </a:rPr>
              <a:t> </a:t>
            </a:r>
            <a:r>
              <a:rPr lang="ar-SA" sz="2400" dirty="0" smtClean="0">
                <a:cs typeface="B Mitra" pitchFamily="2" charset="-78"/>
              </a:rPr>
              <a:t>مشخص نمودن، مقایسه کردن و افعال نامناسب مانند: درک کردن ، فهمیدن ، اعتقاد داشتن و... ) </a:t>
            </a:r>
            <a:endParaRPr lang="en-US" sz="2400" dirty="0" smtClean="0">
              <a:cs typeface="B Mitra" pitchFamily="2" charset="-78"/>
            </a:endParaRPr>
          </a:p>
          <a:p>
            <a:pPr marL="800100" lvl="1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 اهداف واقع بینانه بیان شوند که تحت شرایط کاری بتوان به آنها دست یافت.</a:t>
            </a:r>
            <a:r>
              <a:rPr lang="ar-SA" sz="2400" dirty="0" smtClean="0">
                <a:cs typeface="B Mitra" pitchFamily="2" charset="-78"/>
              </a:rPr>
              <a:t> </a:t>
            </a:r>
            <a:endParaRPr lang="en-US" sz="2400" dirty="0" smtClean="0">
              <a:cs typeface="B Mitra" pitchFamily="2" charset="-78"/>
            </a:endParaRPr>
          </a:p>
          <a:p>
            <a:pPr marL="800100" lvl="1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 اهداف دقیقا از آنچه مطالعه برای آن انجام می شود به صورت منطقی پیروی می کند.</a:t>
            </a:r>
            <a:r>
              <a:rPr lang="ar-SA" sz="2400" dirty="0" smtClean="0">
                <a:cs typeface="B Mitra" pitchFamily="2" charset="-78"/>
              </a:rPr>
              <a:t> </a:t>
            </a:r>
            <a:endParaRPr lang="en-US" sz="2400" dirty="0" smtClean="0">
              <a:cs typeface="B Mitra" pitchFamily="2" charset="-78"/>
            </a:endParaRPr>
          </a:p>
          <a:p>
            <a:pPr marL="800100" lvl="1" indent="-228600" algn="just" rtl="1">
              <a:buFont typeface="Arial" pitchFamily="34" charset="0"/>
              <a:buChar char="•"/>
            </a:pPr>
            <a:r>
              <a:rPr lang="fa-IR" sz="2400" dirty="0" smtClean="0">
                <a:cs typeface="B Mitra" pitchFamily="2" charset="-78"/>
              </a:rPr>
              <a:t> اهداف به زبانی علمی، روشن ، صریح و دقیقا آنچه تصمیم به انجام آن داریم مشخص شود.</a:t>
            </a:r>
            <a:r>
              <a:rPr lang="ar-SA" sz="2400" dirty="0" smtClean="0">
                <a:cs typeface="B Mitra" pitchFamily="2" charset="-78"/>
              </a:rPr>
              <a:t> </a:t>
            </a:r>
            <a:endParaRPr lang="en-US" sz="2400" dirty="0" smtClean="0">
              <a:cs typeface="B Mitra" pitchFamily="2" charset="-78"/>
            </a:endParaRPr>
          </a:p>
          <a:p>
            <a:pPr algn="just" rtl="1"/>
            <a:r>
              <a:rPr lang="fa-IR" sz="2400" dirty="0">
                <a:solidFill>
                  <a:srgbClr val="000000"/>
                </a:solidFill>
                <a:cs typeface="B Mitra" pitchFamily="2" charset="-78"/>
              </a:rPr>
              <a:t>  </a:t>
            </a:r>
            <a:endParaRPr lang="en-US" sz="2400" dirty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426325" y="3027363"/>
            <a:ext cx="1590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spcBef>
                <a:spcPct val="50000"/>
              </a:spcBef>
            </a:pPr>
            <a:r>
              <a:rPr lang="fa-IR" sz="16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آشنایی با </a:t>
            </a:r>
            <a:r>
              <a:rPr lang="ar-SA" sz="16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تحقيق</a:t>
            </a:r>
            <a:endParaRPr lang="en-US" sz="1600" b="1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30913" y="952500"/>
            <a:ext cx="1036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defRPr/>
            </a:pPr>
            <a:r>
              <a:rPr lang="fa-IR" sz="1400" b="1" dirty="0">
                <a:latin typeface="Arial" panose="020B0604020202020204" pitchFamily="34" charset="0"/>
                <a:cs typeface="B Mitra" pitchFamily="2" charset="-78"/>
              </a:rPr>
              <a:t>مفهوم</a:t>
            </a:r>
            <a:r>
              <a:rPr lang="fa-I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 </a:t>
            </a:r>
            <a:r>
              <a:rPr lang="fa-IR" sz="1400" b="1" dirty="0">
                <a:latin typeface="Arial" panose="020B0604020202020204" pitchFamily="34" charset="0"/>
                <a:cs typeface="B Mitra" pitchFamily="2" charset="-78"/>
              </a:rPr>
              <a:t>تحقیق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30913" y="2171700"/>
            <a:ext cx="106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spcBef>
                <a:spcPct val="50000"/>
              </a:spcBef>
            </a:pPr>
            <a:r>
              <a:rPr lang="fa-IR" sz="14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انواع </a:t>
            </a:r>
            <a:r>
              <a:rPr lang="ar-SA" sz="14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تحقيق</a:t>
            </a:r>
            <a:endParaRPr lang="en-US" sz="1400" b="1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9388" y="266700"/>
            <a:ext cx="5619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/>
            <a:r>
              <a:rPr lang="fa-IR" sz="1600">
                <a:solidFill>
                  <a:schemeClr val="tx1"/>
                </a:solidFill>
                <a:latin typeface="Arial" charset="0"/>
                <a:cs typeface="B Mitra" pitchFamily="2" charset="-78"/>
              </a:rPr>
              <a:t>مشکل گشایی و پیگیری یک روش گام به گام, منطقی, منظم ودقیق برای شناسایی مشکلات, گردآوری تجریه و تحلیل داده ها و استنتاجهای معتبر از آنهاست. </a:t>
            </a:r>
            <a:endParaRPr lang="en-US" sz="1600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3838" y="1984375"/>
            <a:ext cx="55022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3675" indent="-193675"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just" rtl="1">
              <a:spcBef>
                <a:spcPct val="50000"/>
              </a:spcBef>
            </a:pPr>
            <a:r>
              <a:rPr lang="ar-SA" sz="1600">
                <a:solidFill>
                  <a:schemeClr val="tx1"/>
                </a:solidFill>
                <a:latin typeface="Arial" charset="0"/>
                <a:cs typeface="B Mitra" pitchFamily="2" charset="-78"/>
              </a:rPr>
              <a:t>تحقيق بنيادي </a:t>
            </a:r>
            <a:endParaRPr lang="en-US" sz="1600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554288" y="977900"/>
            <a:ext cx="3201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600">
                <a:cs typeface="B Mitra" pitchFamily="2" charset="-78"/>
              </a:rPr>
              <a:t>اهمیت تحقیق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23838" y="2354263"/>
            <a:ext cx="5486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3675" indent="-193675"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ar-SA" sz="1600">
                <a:solidFill>
                  <a:schemeClr val="tx1"/>
                </a:solidFill>
                <a:latin typeface="Arial" charset="0"/>
                <a:cs typeface="B Mitra" pitchFamily="2" charset="-78"/>
              </a:rPr>
              <a:t>تحقيق كاربردي </a:t>
            </a:r>
            <a:endParaRPr lang="en-US" sz="1600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421313" y="33909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spcBef>
                <a:spcPct val="50000"/>
              </a:spcBef>
            </a:pPr>
            <a:r>
              <a:rPr lang="fa-IR" sz="14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اهداف تحقیق</a:t>
            </a:r>
            <a:endParaRPr lang="en-US" sz="1400" b="1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392738" y="5214938"/>
            <a:ext cx="1628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3675" indent="-193675"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spcBef>
                <a:spcPct val="50000"/>
              </a:spcBef>
            </a:pPr>
            <a:r>
              <a:rPr lang="fa-IR" sz="14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فرآیند</a:t>
            </a:r>
            <a:r>
              <a:rPr lang="ar-SA" sz="1400" b="1">
                <a:solidFill>
                  <a:schemeClr val="tx1"/>
                </a:solidFill>
                <a:latin typeface="Arial" charset="0"/>
                <a:cs typeface="B Mitra" pitchFamily="2" charset="-78"/>
              </a:rPr>
              <a:t> تحقيق علمي</a:t>
            </a:r>
            <a:endParaRPr lang="en-US" sz="1400" b="1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cxnSp>
        <p:nvCxnSpPr>
          <p:cNvPr id="24" name="AutoShape 28"/>
          <p:cNvCxnSpPr>
            <a:cxnSpLocks noChangeShapeType="1"/>
            <a:stCxn id="16" idx="1"/>
            <a:endCxn id="75" idx="1"/>
          </p:cNvCxnSpPr>
          <p:nvPr/>
        </p:nvCxnSpPr>
        <p:spPr bwMode="auto">
          <a:xfrm flipH="1" flipV="1">
            <a:off x="4292600" y="5365750"/>
            <a:ext cx="1100138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4524375" y="1419225"/>
            <a:ext cx="1271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600">
                <a:cs typeface="B Mitra" pitchFamily="2" charset="-78"/>
              </a:rPr>
              <a:t>ویژگی های تحقیق</a:t>
            </a:r>
            <a:endParaRPr lang="en-US" sz="1600">
              <a:cs typeface="B Mitra" pitchFamily="2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967288" y="3028950"/>
            <a:ext cx="696912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1600" dirty="0">
                <a:latin typeface="Arial" panose="020B0604020202020204" pitchFamily="34" charset="0"/>
                <a:cs typeface="B Mitra" pitchFamily="2" charset="-78"/>
              </a:rPr>
              <a:t>اکتشافی</a:t>
            </a:r>
            <a:r>
              <a:rPr lang="fa-I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 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614863" y="3651250"/>
            <a:ext cx="110013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fa-IR" sz="1600" dirty="0">
                <a:latin typeface="Arial" panose="020B0604020202020204" pitchFamily="34" charset="0"/>
                <a:cs typeface="B Mitra" pitchFamily="2" charset="-78"/>
              </a:rPr>
              <a:t>آزمون</a:t>
            </a:r>
            <a:r>
              <a:rPr lang="fa-I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 </a:t>
            </a:r>
            <a:r>
              <a:rPr lang="fa-IR" sz="1600" dirty="0">
                <a:latin typeface="Arial" panose="020B0604020202020204" pitchFamily="34" charset="0"/>
                <a:cs typeface="B Mitra" pitchFamily="2" charset="-78"/>
              </a:rPr>
              <a:t>فرضیه</a:t>
            </a:r>
            <a:r>
              <a:rPr lang="fa-I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 ها</a:t>
            </a:r>
            <a:endParaRPr lang="en-US" sz="1600" dirty="0">
              <a:latin typeface="Arial" panose="020B0604020202020204" pitchFamily="34" charset="0"/>
              <a:cs typeface="B Mitra" pitchFamily="2" charset="-78"/>
            </a:endParaRP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5048250" y="3290888"/>
            <a:ext cx="635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a-IR" sz="1600">
                <a:cs typeface="B Mitra" pitchFamily="2" charset="-78"/>
              </a:rPr>
              <a:t>توصیفی</a:t>
            </a:r>
            <a:endParaRPr lang="en-US" sz="1600">
              <a:cs typeface="B Mitra" pitchFamily="2" charset="-7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799138" y="4433888"/>
            <a:ext cx="1230312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dirty="0">
                <a:latin typeface="Arial" panose="020B0604020202020204" pitchFamily="34" charset="0"/>
                <a:cs typeface="B Mitra" panose="00000400000000000000" pitchFamily="2" charset="-78"/>
              </a:rPr>
              <a:t>استراتژی</a:t>
            </a:r>
            <a:r>
              <a:rPr lang="fa-I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 تحقیق</a:t>
            </a:r>
            <a:endParaRPr lang="en-US" dirty="0">
              <a:latin typeface="Arial" panose="020B0604020202020204" pitchFamily="34" charset="0"/>
              <a:cs typeface="B Mitra" panose="00000400000000000000" pitchFamily="2" charset="-78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4894263" y="4154488"/>
            <a:ext cx="609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fa-IR" sz="1600">
                <a:cs typeface="B Mitra" pitchFamily="2" charset="-78"/>
              </a:rPr>
              <a:t>آزمایش</a:t>
            </a:r>
            <a:endParaRPr lang="en-US" sz="1600">
              <a:cs typeface="B Mitra" pitchFamily="2" charset="-78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4848225" y="4506913"/>
            <a:ext cx="6731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fa-IR" sz="1600">
                <a:cs typeface="B Mitra" pitchFamily="2" charset="-78"/>
              </a:rPr>
              <a:t>پیمایش</a:t>
            </a:r>
            <a:r>
              <a:rPr lang="en-US" sz="1600">
                <a:cs typeface="B Mitra" pitchFamily="2" charset="-78"/>
              </a:rPr>
              <a:t> </a:t>
            </a:r>
            <a:endParaRPr lang="en-US" sz="1600"/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4787900" y="4803775"/>
            <a:ext cx="7445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fa-IR" sz="1600">
                <a:cs typeface="B Mitra" pitchFamily="2" charset="-78"/>
              </a:rPr>
              <a:t>موردکاوی</a:t>
            </a:r>
            <a:endParaRPr lang="en-US" sz="1600">
              <a:cs typeface="B Mitra" pitchFamily="2" charset="-78"/>
            </a:endParaRPr>
          </a:p>
        </p:txBody>
      </p:sp>
      <p:sp>
        <p:nvSpPr>
          <p:cNvPr id="75" name="Right Brace 74"/>
          <p:cNvSpPr/>
          <p:nvPr/>
        </p:nvSpPr>
        <p:spPr>
          <a:xfrm>
            <a:off x="4025900" y="4273550"/>
            <a:ext cx="266700" cy="21859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78" name="Right Brace 77"/>
          <p:cNvSpPr/>
          <p:nvPr/>
        </p:nvSpPr>
        <p:spPr>
          <a:xfrm>
            <a:off x="5819775" y="406400"/>
            <a:ext cx="2667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79" name="Right Brace 78"/>
          <p:cNvSpPr/>
          <p:nvPr/>
        </p:nvSpPr>
        <p:spPr>
          <a:xfrm>
            <a:off x="5819775" y="1982788"/>
            <a:ext cx="266700" cy="7318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80" name="Right Brace 79"/>
          <p:cNvSpPr/>
          <p:nvPr/>
        </p:nvSpPr>
        <p:spPr>
          <a:xfrm>
            <a:off x="5799138" y="3097213"/>
            <a:ext cx="266700" cy="8223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81" name="Right Brace 80"/>
          <p:cNvSpPr/>
          <p:nvPr/>
        </p:nvSpPr>
        <p:spPr>
          <a:xfrm>
            <a:off x="5583238" y="4268788"/>
            <a:ext cx="266700" cy="8223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82" name="Right Brace 81"/>
          <p:cNvSpPr/>
          <p:nvPr/>
        </p:nvSpPr>
        <p:spPr>
          <a:xfrm>
            <a:off x="7232650" y="985838"/>
            <a:ext cx="400050" cy="4481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346075" y="4315956"/>
            <a:ext cx="3659188" cy="21240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مشاهده 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 داده های اولیه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تعریف مساله</a:t>
            </a:r>
            <a:endParaRPr lang="fa-IR" sz="1600" dirty="0" smtClean="0">
              <a:solidFill>
                <a:srgbClr val="FF0000"/>
              </a:solidFill>
              <a:latin typeface="Calibri" panose="020F050202020403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چارچوب نظری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تنظیم فرضیه ها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طرح تحقیق علمی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sz="1600" dirty="0" smtClean="0">
                <a:solidFill>
                  <a:schemeClr val="tx1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آوری, تحلیل و تفسیر داده ها</a:t>
            </a:r>
          </a:p>
          <a:p>
            <a:pPr algn="r" rtl="1">
              <a:spcBef>
                <a:spcPct val="0"/>
              </a:spcBef>
              <a:buClrTx/>
              <a:buFont typeface="Century Gothic" panose="020B0502020202020204" pitchFamily="34" charset="0"/>
              <a:buAutoNum type="arabicPeriod"/>
              <a:defRPr/>
            </a:pPr>
            <a:r>
              <a:rPr lang="fa-IR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استنتاج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6" grpId="0"/>
      <p:bldP spid="36" grpId="0"/>
      <p:bldP spid="49" grpId="0"/>
      <p:bldP spid="54" grpId="0"/>
      <p:bldP spid="59" grpId="0"/>
      <p:bldP spid="60" grpId="0"/>
      <p:bldP spid="66" grpId="0"/>
      <p:bldP spid="67" grpId="0"/>
      <p:bldP spid="68" grpId="0"/>
      <p:bldP spid="75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426325" y="3459163"/>
            <a:ext cx="1590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spcBef>
                <a:spcPct val="50000"/>
              </a:spcBef>
            </a:pPr>
            <a:r>
              <a:rPr lang="fa-IR">
                <a:solidFill>
                  <a:schemeClr val="tx1"/>
                </a:solidFill>
                <a:latin typeface="Arial" charset="0"/>
                <a:cs typeface="B Mitra" pitchFamily="2" charset="-78"/>
              </a:rPr>
              <a:t>بیان مساله</a:t>
            </a:r>
            <a:endParaRPr lang="en-US">
              <a:solidFill>
                <a:schemeClr val="tx1"/>
              </a:solidFill>
              <a:latin typeface="Arial" charset="0"/>
              <a:cs typeface="B Mitra" pitchFamily="2" charset="-78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30913" y="1198563"/>
            <a:ext cx="12017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defRPr/>
            </a:pPr>
            <a:r>
              <a:rPr lang="fa-I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منابع انتخاب موضوع تحقيق </a:t>
            </a:r>
            <a:endParaRPr lang="fa-IR" dirty="0">
              <a:latin typeface="Arial" panose="020B0604020202020204" pitchFamily="34" charset="0"/>
              <a:cs typeface="B Mitra" pitchFamily="2" charset="-78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30913" y="2603500"/>
            <a:ext cx="1322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buFont typeface="Wingdings 3" panose="05040102010807070707" pitchFamily="18" charset="2"/>
              <a:buNone/>
              <a:defRPr/>
            </a:pPr>
            <a:r>
              <a:rPr lang="fa-IR" dirty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ارزشیابی موضوع تحقیق 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3700" y="2154238"/>
            <a:ext cx="550227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اهمیت و اولویت </a:t>
            </a: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قابلیت بررسی به روش علمی تحقیق</a:t>
            </a: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عملی بودن</a:t>
            </a: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عدم مغایرت با اخلاق پژوهش</a:t>
            </a: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علاقه مندی محقق </a:t>
            </a: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cs typeface="B Mitra" pitchFamily="2" charset="-78"/>
              </a:rPr>
              <a:t>نوآوری  </a:t>
            </a:r>
            <a:endParaRPr lang="en-US">
              <a:solidFill>
                <a:schemeClr val="tx1"/>
              </a:solidFill>
              <a:cs typeface="B Mitra" pitchFamily="2" charset="-78"/>
            </a:endParaRPr>
          </a:p>
          <a:p>
            <a:pPr algn="r" rtl="1">
              <a:buClr>
                <a:schemeClr val="accent1"/>
              </a:buClr>
              <a:buFont typeface="Wingdings" pitchFamily="2" charset="2"/>
              <a:buChar char="ü"/>
            </a:pPr>
            <a:endParaRPr lang="en-US">
              <a:cs typeface="B Mitra" pitchFamily="2" charset="-7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50825" y="392113"/>
            <a:ext cx="54435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استفاده از تجارب</a:t>
            </a:r>
            <a:endParaRPr lang="en-US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  <a:p>
            <a:pPr marL="285750" indent="-285750"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متون علمی و منابع موجود </a:t>
            </a:r>
          </a:p>
          <a:p>
            <a:pPr marL="285750" indent="-285750"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نظريه ها</a:t>
            </a:r>
            <a:endParaRPr lang="en-US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  <a:p>
            <a:pPr marL="285750" indent="-285750"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تعامل با همکاران و دانشجویان</a:t>
            </a:r>
            <a:endParaRPr lang="en-US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  <a:p>
            <a:pPr marL="285750" indent="-285750" algn="r" rtl="1">
              <a:buClr>
                <a:schemeClr val="accent1"/>
              </a:buClr>
              <a:buFont typeface="Wingdings" pitchFamily="2" charset="2"/>
              <a:buChar char="ü"/>
            </a:pPr>
            <a:r>
              <a:rPr lang="fa-IR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اولویتهای تحقیقاتی (دولت ها ، دانشگاه ها وموسسات پژوهشی خصوصی) </a:t>
            </a:r>
            <a:endParaRPr lang="en-US">
              <a:latin typeface="Century Gothic" pitchFamily="34" charset="0"/>
              <a:cs typeface="B Mitra" pitchFamily="2" charset="-78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600700" y="5686425"/>
            <a:ext cx="162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3675" indent="-193675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rtl="1">
              <a:spcBef>
                <a:spcPct val="50000"/>
              </a:spcBef>
              <a:buClrTx/>
              <a:buFontTx/>
              <a:buNone/>
              <a:defRPr/>
            </a:pPr>
            <a:r>
              <a:rPr lang="fa-I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نوشتن بیان مساله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B Mitra" panose="00000400000000000000" pitchFamily="2" charset="-7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41975" y="4437063"/>
            <a:ext cx="14525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fa-I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B Mitra" panose="00000400000000000000" pitchFamily="2" charset="-78"/>
              </a:rPr>
              <a:t>تنظیم عنوان تحقیق</a:t>
            </a:r>
            <a:endParaRPr lang="en-US" dirty="0">
              <a:latin typeface="Arial" panose="020B0604020202020204" pitchFamily="34" charset="0"/>
              <a:cs typeface="B Mitra" panose="00000400000000000000" pitchFamily="2" charset="-78"/>
            </a:endParaRPr>
          </a:p>
        </p:txBody>
      </p:sp>
      <p:sp>
        <p:nvSpPr>
          <p:cNvPr id="79" name="Right Brace 78"/>
          <p:cNvSpPr/>
          <p:nvPr/>
        </p:nvSpPr>
        <p:spPr>
          <a:xfrm>
            <a:off x="5819775" y="2205038"/>
            <a:ext cx="266700" cy="16462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B Mitra" panose="00000400000000000000" pitchFamily="2" charset="-78"/>
            </a:endParaRPr>
          </a:p>
        </p:txBody>
      </p:sp>
      <p:sp>
        <p:nvSpPr>
          <p:cNvPr id="82" name="Right Brace 81"/>
          <p:cNvSpPr/>
          <p:nvPr/>
        </p:nvSpPr>
        <p:spPr>
          <a:xfrm>
            <a:off x="7232650" y="1417638"/>
            <a:ext cx="400050" cy="4481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B Mitra" panose="00000400000000000000" pitchFamily="2" charset="-78"/>
            </a:endParaRPr>
          </a:p>
        </p:txBody>
      </p:sp>
      <p:sp>
        <p:nvSpPr>
          <p:cNvPr id="27" name="Right Brace 26"/>
          <p:cNvSpPr/>
          <p:nvPr/>
        </p:nvSpPr>
        <p:spPr>
          <a:xfrm>
            <a:off x="5786438" y="392113"/>
            <a:ext cx="274637" cy="1524000"/>
          </a:xfrm>
          <a:prstGeom prst="rightBrace">
            <a:avLst>
              <a:gd name="adj1" fmla="val 8333"/>
              <a:gd name="adj2" fmla="val 587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B Mitra" panose="00000400000000000000" pitchFamily="2" charset="-78"/>
            </a:endParaRPr>
          </a:p>
        </p:txBody>
      </p:sp>
      <p:sp>
        <p:nvSpPr>
          <p:cNvPr id="21516" name="Rectangle 1"/>
          <p:cNvSpPr>
            <a:spLocks noChangeArrowheads="1"/>
          </p:cNvSpPr>
          <p:nvPr/>
        </p:nvSpPr>
        <p:spPr bwMode="auto">
          <a:xfrm>
            <a:off x="3887788" y="5373688"/>
            <a:ext cx="1620837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 algn="r" defTabSz="666750" rtl="1">
              <a:lnSpc>
                <a:spcPct val="90000"/>
              </a:lnSpc>
              <a:spcAft>
                <a:spcPct val="350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fa-IR">
                <a:latin typeface="Times New Roman" pitchFamily="18" charset="0"/>
                <a:cs typeface="B Mitra" pitchFamily="2" charset="-78"/>
              </a:rPr>
              <a:t>روشن شدن مساله</a:t>
            </a:r>
          </a:p>
          <a:p>
            <a:pPr marL="285750" indent="-285750" algn="r" defTabSz="666750" rtl="1">
              <a:lnSpc>
                <a:spcPct val="90000"/>
              </a:lnSpc>
              <a:spcAft>
                <a:spcPct val="350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fa-IR">
                <a:latin typeface="Times New Roman" pitchFamily="18" charset="0"/>
                <a:cs typeface="B Mitra" pitchFamily="2" charset="-78"/>
              </a:rPr>
              <a:t>دلایل انتخاب</a:t>
            </a:r>
          </a:p>
          <a:p>
            <a:pPr marL="285750" indent="-285750" algn="r" defTabSz="666750" rtl="1">
              <a:lnSpc>
                <a:spcPct val="90000"/>
              </a:lnSpc>
              <a:spcAft>
                <a:spcPct val="350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fa-IR">
                <a:latin typeface="Times New Roman" pitchFamily="18" charset="0"/>
                <a:cs typeface="B Mitra" pitchFamily="2" charset="-78"/>
              </a:rPr>
              <a:t>فواید آن </a:t>
            </a:r>
            <a:endParaRPr lang="en-US">
              <a:cs typeface="B Mitra" pitchFamily="2" charset="-78"/>
            </a:endParaRPr>
          </a:p>
        </p:txBody>
      </p:sp>
      <p:sp>
        <p:nvSpPr>
          <p:cNvPr id="24" name="Right Brace 23"/>
          <p:cNvSpPr/>
          <p:nvPr/>
        </p:nvSpPr>
        <p:spPr>
          <a:xfrm>
            <a:off x="5508625" y="5375275"/>
            <a:ext cx="266700" cy="10064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6" grpId="0"/>
      <p:bldP spid="60" grpId="0"/>
      <p:bldP spid="79" grpId="0" animBg="1"/>
      <p:bldP spid="82" grpId="0" animBg="1"/>
      <p:bldP spid="27" grpId="0" animBg="1"/>
      <p:bldP spid="215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532688" y="1335088"/>
            <a:ext cx="1187450" cy="1463675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 مشاهده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(1)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تعریف </a:t>
            </a:r>
            <a:r>
              <a:rPr lang="fa-IR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قلمرو </a:t>
            </a: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تحقیق</a:t>
            </a:r>
            <a:endParaRPr lang="fa-IR" sz="16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532688" y="4773613"/>
            <a:ext cx="1187450" cy="14589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 داده های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اولیه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2)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مصاحبه </a:t>
            </a: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و بررسی پیشینه</a:t>
            </a:r>
            <a:endParaRPr lang="fa-IR" sz="28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564313" y="2971800"/>
            <a:ext cx="823912" cy="1463675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تعریف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مساله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(3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83175" y="2971800"/>
            <a:ext cx="1189038" cy="1463675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914400" rtl="1" eaLnBrk="1" hangingPunct="1">
              <a:defRPr/>
            </a:pP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چارچوب </a:t>
            </a:r>
            <a:r>
              <a:rPr lang="fa-IR" b="1" dirty="0" smtClean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نظری </a:t>
            </a:r>
            <a:r>
              <a:rPr lang="fa-IR" b="1" dirty="0" smtClean="0"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(</a:t>
            </a:r>
            <a:r>
              <a:rPr lang="fa-IR" b="1" dirty="0"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4)</a:t>
            </a:r>
          </a:p>
          <a:p>
            <a:pPr algn="ctr" defTabSz="914400" rtl="1" eaLnBrk="1" hangingPunct="1">
              <a:defRPr/>
            </a:pPr>
            <a:endParaRPr lang="en-US" b="1" dirty="0">
              <a:solidFill>
                <a:schemeClr val="tx1"/>
              </a:solidFill>
              <a:latin typeface="Calibri" pitchFamily="34" charset="0"/>
              <a:ea typeface="Arial" pitchFamily="34" charset="0"/>
              <a:cs typeface="B Nazanin" pitchFamily="2" charset="-78"/>
            </a:endParaRPr>
          </a:p>
          <a:p>
            <a:pPr algn="ctr" defTabSz="914400" rtl="1" eaLnBrk="1" hangingPunct="1">
              <a:defRPr/>
            </a:pPr>
            <a:r>
              <a:rPr lang="fa-IR" sz="1600" dirty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شناسایی و نامگذاری متغیرها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59213" y="2984500"/>
            <a:ext cx="1006475" cy="1463675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تنظیم فرضیه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ها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5)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cxnSp>
        <p:nvCxnSpPr>
          <p:cNvPr id="9" name="AutoShape 13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8126413" y="2798763"/>
            <a:ext cx="0" cy="19748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AutoShape 14"/>
          <p:cNvCxnSpPr>
            <a:cxnSpLocks noChangeShapeType="1"/>
            <a:endCxn id="6" idx="3"/>
          </p:cNvCxnSpPr>
          <p:nvPr/>
        </p:nvCxnSpPr>
        <p:spPr bwMode="auto">
          <a:xfrm flipH="1">
            <a:off x="7388225" y="3702050"/>
            <a:ext cx="738188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AutoShape 15"/>
          <p:cNvCxnSpPr>
            <a:cxnSpLocks noChangeShapeType="1"/>
            <a:stCxn id="6" idx="1"/>
            <a:endCxn id="7" idx="3"/>
          </p:cNvCxnSpPr>
          <p:nvPr/>
        </p:nvCxnSpPr>
        <p:spPr bwMode="auto">
          <a:xfrm flipH="1">
            <a:off x="6272213" y="3703638"/>
            <a:ext cx="292100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AutoShape 16"/>
          <p:cNvCxnSpPr>
            <a:cxnSpLocks noChangeShapeType="1"/>
            <a:stCxn id="7" idx="1"/>
            <a:endCxn id="8" idx="3"/>
          </p:cNvCxnSpPr>
          <p:nvPr/>
        </p:nvCxnSpPr>
        <p:spPr bwMode="auto">
          <a:xfrm flipH="1">
            <a:off x="4865688" y="3703638"/>
            <a:ext cx="217487" cy="127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484438" y="2992438"/>
            <a:ext cx="1187450" cy="14636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طرح تحقیق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علمی</a:t>
            </a:r>
          </a:p>
          <a:p>
            <a:pPr algn="ctr" rtl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(6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)</a:t>
            </a:r>
            <a:endParaRPr lang="fa-IR" dirty="0" smtClean="0">
              <a:solidFill>
                <a:srgbClr val="FF0000"/>
              </a:solidFill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900113" y="2992438"/>
            <a:ext cx="1289050" cy="1462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آوری, تحلیل و تفسیر داده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ها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(7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901700" y="4770438"/>
            <a:ext cx="1289050" cy="1462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استنتاج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(8)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تایید یا رد فرضیه ها، پاسخ به سوالات پژوهش</a:t>
            </a:r>
            <a:endParaRPr lang="fa-IR" sz="16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cxnSp>
        <p:nvCxnSpPr>
          <p:cNvPr id="16" name="AutoShape 19"/>
          <p:cNvCxnSpPr>
            <a:cxnSpLocks noChangeShapeType="1"/>
            <a:stCxn id="14" idx="2"/>
            <a:endCxn id="15" idx="0"/>
          </p:cNvCxnSpPr>
          <p:nvPr/>
        </p:nvCxnSpPr>
        <p:spPr bwMode="auto">
          <a:xfrm>
            <a:off x="1544638" y="4454525"/>
            <a:ext cx="1587" cy="31591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AutoShape 17"/>
          <p:cNvCxnSpPr>
            <a:cxnSpLocks noChangeShapeType="1"/>
            <a:stCxn id="8" idx="1"/>
            <a:endCxn id="13" idx="3"/>
          </p:cNvCxnSpPr>
          <p:nvPr/>
        </p:nvCxnSpPr>
        <p:spPr bwMode="auto">
          <a:xfrm flipH="1">
            <a:off x="3671888" y="3716338"/>
            <a:ext cx="187325" cy="79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AutoShape 18"/>
          <p:cNvCxnSpPr>
            <a:cxnSpLocks noChangeShapeType="1"/>
            <a:stCxn id="13" idx="1"/>
            <a:endCxn id="14" idx="3"/>
          </p:cNvCxnSpPr>
          <p:nvPr/>
        </p:nvCxnSpPr>
        <p:spPr bwMode="auto">
          <a:xfrm flipH="1" flipV="1">
            <a:off x="2189163" y="3724275"/>
            <a:ext cx="295275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AutoShape 17"/>
          <p:cNvCxnSpPr>
            <a:cxnSpLocks noChangeShapeType="1"/>
            <a:stCxn id="15" idx="3"/>
            <a:endCxn id="5" idx="1"/>
          </p:cNvCxnSpPr>
          <p:nvPr/>
        </p:nvCxnSpPr>
        <p:spPr bwMode="auto">
          <a:xfrm>
            <a:off x="2190750" y="5502275"/>
            <a:ext cx="5341938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729038" y="695325"/>
            <a:ext cx="22669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36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B Mitra" panose="00000400000000000000" pitchFamily="2" charset="-78"/>
              </a:rPr>
              <a:t>فرآیند تحقیق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B Mitra" panose="00000400000000000000" pitchFamily="2" charset="-78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1390650"/>
            <a:ext cx="1341438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925" y="1466850"/>
            <a:ext cx="11144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8" y="4586288"/>
            <a:ext cx="1627187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urved Right Arrow 20"/>
          <p:cNvSpPr/>
          <p:nvPr/>
        </p:nvSpPr>
        <p:spPr>
          <a:xfrm rot="5028806">
            <a:off x="3481388" y="581025"/>
            <a:ext cx="731838" cy="232568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20341604">
            <a:off x="1671638" y="3209925"/>
            <a:ext cx="730250" cy="20732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urved Right Arrow 27"/>
          <p:cNvSpPr/>
          <p:nvPr/>
        </p:nvSpPr>
        <p:spPr>
          <a:xfrm rot="12463332">
            <a:off x="4857750" y="3022600"/>
            <a:ext cx="731838" cy="26193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21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fa-IR" sz="3200" b="1" dirty="0" smtClean="0">
                <a:solidFill>
                  <a:schemeClr val="accent1">
                    <a:lumMod val="75000"/>
                  </a:schemeClr>
                </a:solidFill>
                <a:cs typeface="B Mitra" panose="00000400000000000000" pitchFamily="2" charset="-78"/>
              </a:rPr>
              <a:t>فصل های پایان نامه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cs typeface="B Mitra" panose="00000400000000000000" pitchFamily="2" charset="-78"/>
            </a:endParaRPr>
          </a:p>
        </p:txBody>
      </p:sp>
      <p:sp>
        <p:nvSpPr>
          <p:cNvPr id="29699" name="Rectangle 19"/>
          <p:cNvSpPr>
            <a:spLocks noChangeArrowheads="1"/>
          </p:cNvSpPr>
          <p:nvPr/>
        </p:nvSpPr>
        <p:spPr bwMode="auto">
          <a:xfrm>
            <a:off x="323850" y="4344988"/>
            <a:ext cx="4876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تجزیه وتحلیل داده ها 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پاسخگویی به سؤالات تحقیق و یا آزمون فرضیه ها </a:t>
            </a:r>
          </a:p>
        </p:txBody>
      </p:sp>
      <p:sp>
        <p:nvSpPr>
          <p:cNvPr id="23556" name="Rectangle 19"/>
          <p:cNvSpPr>
            <a:spLocks noChangeArrowheads="1"/>
          </p:cNvSpPr>
          <p:nvPr/>
        </p:nvSpPr>
        <p:spPr bwMode="auto">
          <a:xfrm>
            <a:off x="6418263" y="1914525"/>
            <a:ext cx="24066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50000"/>
              </a:lnSpc>
              <a:buFont typeface="Wingdings 3" pitchFamily="18" charset="2"/>
              <a:buNone/>
            </a:pPr>
            <a:r>
              <a:rPr lang="fa-IR" b="1">
                <a:cs typeface="B Zar" pitchFamily="2" charset="-78"/>
              </a:rPr>
              <a:t>فصل اول: کلیات تحقیق</a:t>
            </a:r>
            <a:endParaRPr lang="en-US" b="1">
              <a:cs typeface="B Zar" pitchFamily="2" charset="-78"/>
            </a:endParaRPr>
          </a:p>
        </p:txBody>
      </p:sp>
      <p:sp>
        <p:nvSpPr>
          <p:cNvPr id="23557" name="Rectangle 19"/>
          <p:cNvSpPr>
            <a:spLocks noChangeArrowheads="1"/>
          </p:cNvSpPr>
          <p:nvPr/>
        </p:nvSpPr>
        <p:spPr bwMode="auto">
          <a:xfrm>
            <a:off x="4932363" y="2952750"/>
            <a:ext cx="38687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50000"/>
              </a:lnSpc>
              <a:buFont typeface="Wingdings 3" pitchFamily="18" charset="2"/>
              <a:buNone/>
            </a:pPr>
            <a:r>
              <a:rPr lang="fa-IR" b="1">
                <a:cs typeface="B Zar" pitchFamily="2" charset="-78"/>
              </a:rPr>
              <a:t>فصل دوم: مروری بر تحقیقات انجام شده</a:t>
            </a:r>
            <a:endParaRPr lang="en-US" b="1">
              <a:cs typeface="B Zar" pitchFamily="2" charset="-78"/>
            </a:endParaRPr>
          </a:p>
        </p:txBody>
      </p:sp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5004049" y="3641725"/>
            <a:ext cx="381610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 3" pitchFamily="18" charset="2"/>
              <a:buNone/>
            </a:pPr>
            <a:r>
              <a:rPr lang="fa-IR" b="1" dirty="0">
                <a:cs typeface="B Zar" pitchFamily="2" charset="-78"/>
              </a:rPr>
              <a:t>فصل سوم: روش </a:t>
            </a:r>
            <a:r>
              <a:rPr lang="fa-IR" b="1" dirty="0" smtClean="0">
                <a:cs typeface="B Zar" pitchFamily="2" charset="-78"/>
              </a:rPr>
              <a:t>تحقیق (متدهای پیشنهادی)</a:t>
            </a:r>
            <a:endParaRPr lang="en-US" b="1" dirty="0">
              <a:cs typeface="B Zar" pitchFamily="2" charset="-78"/>
            </a:endParaRPr>
          </a:p>
        </p:txBody>
      </p:sp>
      <p:sp>
        <p:nvSpPr>
          <p:cNvPr id="23559" name="Rectangle 19"/>
          <p:cNvSpPr>
            <a:spLocks noChangeArrowheads="1"/>
          </p:cNvSpPr>
          <p:nvPr/>
        </p:nvSpPr>
        <p:spPr bwMode="auto">
          <a:xfrm>
            <a:off x="7019925" y="4506913"/>
            <a:ext cx="1781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50000"/>
              </a:lnSpc>
              <a:buFont typeface="Wingdings 3" pitchFamily="18" charset="2"/>
              <a:buNone/>
            </a:pPr>
            <a:r>
              <a:rPr lang="fa-IR" b="1">
                <a:cs typeface="B Zar" pitchFamily="2" charset="-78"/>
              </a:rPr>
              <a:t>فصل چهارم: نتایج</a:t>
            </a:r>
            <a:endParaRPr lang="en-US" b="1">
              <a:cs typeface="B Zar" pitchFamily="2" charset="-78"/>
            </a:endParaRPr>
          </a:p>
        </p:txBody>
      </p:sp>
      <p:sp>
        <p:nvSpPr>
          <p:cNvPr id="23560" name="Rectangle 19"/>
          <p:cNvSpPr>
            <a:spLocks noChangeArrowheads="1"/>
          </p:cNvSpPr>
          <p:nvPr/>
        </p:nvSpPr>
        <p:spPr bwMode="auto">
          <a:xfrm>
            <a:off x="5940425" y="5226050"/>
            <a:ext cx="28829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50000"/>
              </a:lnSpc>
              <a:buFont typeface="Wingdings 3" pitchFamily="18" charset="2"/>
              <a:buNone/>
            </a:pPr>
            <a:r>
              <a:rPr lang="fa-IR" b="1">
                <a:cs typeface="B Zar" pitchFamily="2" charset="-78"/>
              </a:rPr>
              <a:t>فصل پنجم: بحث و نتیجه گیری</a:t>
            </a:r>
            <a:endParaRPr lang="en-US" b="1">
              <a:cs typeface="B Zar" pitchFamily="2" charset="-7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28650" y="1398588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بیان مسأله تحقیق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اهداف تحقیق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تعیین متغیرهای تحقیق و تعریف مفهومی و عملیاتی آنها</a:t>
            </a:r>
            <a:endParaRPr lang="en-US" sz="1600" b="1">
              <a:cs typeface="B Mitra" pitchFamily="2" charset="-78"/>
            </a:endParaRP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طرح و تدوین فرضیه و یا فرضیه های تحقیق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49388" y="2952750"/>
            <a:ext cx="3717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مطالعه و بررسی منابع مربوط به موضوع تحقیق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41350" y="349885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طراحی یک روش تحقیق جهت جمع آوری اطلاعات و داده های مورد نیاز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209675" y="5272088"/>
            <a:ext cx="4003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>
                <a:cs typeface="B Mitra" pitchFamily="2" charset="-78"/>
              </a:rPr>
              <a:t>بحث, تفسیر, نتیجه گیری, جمع بندی و پیشنهادات </a:t>
            </a:r>
            <a:endParaRPr lang="en-US" sz="1600">
              <a:cs typeface="B Mitra" pitchFamily="2" charset="-7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96913" y="2924175"/>
            <a:ext cx="819626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84213" y="3500438"/>
            <a:ext cx="819626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84213" y="4292600"/>
            <a:ext cx="819626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84213" y="5229225"/>
            <a:ext cx="819626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569" name="Picture 18" descr="http://www.ukessaysadvice.co.uk/wp-content/uploads/2013/08/graduation-cap-and-diploma-1024x7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115888"/>
            <a:ext cx="226060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" grpId="0" autoUpdateAnimBg="0"/>
      <p:bldP spid="3" grpId="0" autoUpdateAnimBg="0"/>
      <p:bldP spid="9" grpId="0" autoUpdateAnimBg="0"/>
      <p:bldP spid="1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532688" y="1335088"/>
            <a:ext cx="1187450" cy="1463675"/>
          </a:xfrm>
          <a:prstGeom prst="rect">
            <a:avLst/>
          </a:prstGeom>
          <a:solidFill>
            <a:srgbClr val="FFFF00"/>
          </a:solidFill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 مشاهده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(1)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تعریف </a:t>
            </a:r>
            <a:r>
              <a:rPr lang="fa-IR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قلمرو </a:t>
            </a: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تحقیق</a:t>
            </a:r>
            <a:endParaRPr lang="fa-IR" sz="16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532688" y="4773613"/>
            <a:ext cx="1187450" cy="1458912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 داده های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اولیه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2)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مصاحبه  و بررسی پیشینه</a:t>
            </a:r>
            <a:endParaRPr lang="fa-IR" sz="28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564313" y="2971800"/>
            <a:ext cx="823912" cy="1463675"/>
          </a:xfrm>
          <a:prstGeom prst="rect">
            <a:avLst/>
          </a:prstGeom>
          <a:solidFill>
            <a:srgbClr val="FFFF00"/>
          </a:solidFill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تعریف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مساله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3)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83175" y="2971800"/>
            <a:ext cx="1189038" cy="1463675"/>
          </a:xfrm>
          <a:prstGeom prst="rect">
            <a:avLst/>
          </a:prstGeom>
          <a:noFill/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914400" rtl="1" eaLnBrk="1" hangingPunct="1">
              <a:defRPr/>
            </a:pP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چارچوب </a:t>
            </a:r>
            <a:r>
              <a:rPr lang="fa-IR" b="1" dirty="0" smtClean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نظری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(</a:t>
            </a:r>
            <a:r>
              <a:rPr lang="fa-IR" b="1" dirty="0"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4)</a:t>
            </a:r>
          </a:p>
          <a:p>
            <a:pPr algn="ctr" defTabSz="914400" rtl="1" eaLnBrk="1" hangingPunct="1">
              <a:defRPr/>
            </a:pPr>
            <a:endParaRPr lang="en-US" b="1" dirty="0">
              <a:solidFill>
                <a:schemeClr val="tx1"/>
              </a:solidFill>
              <a:latin typeface="Calibri" pitchFamily="34" charset="0"/>
              <a:ea typeface="Arial" pitchFamily="34" charset="0"/>
              <a:cs typeface="B Nazanin" pitchFamily="2" charset="-78"/>
            </a:endParaRPr>
          </a:p>
          <a:p>
            <a:pPr algn="ctr" defTabSz="914400" rtl="1" eaLnBrk="1" hangingPunct="1">
              <a:defRPr/>
            </a:pPr>
            <a:r>
              <a:rPr lang="fa-IR" sz="1600" dirty="0">
                <a:solidFill>
                  <a:schemeClr val="tx1"/>
                </a:solidFill>
                <a:latin typeface="Calibri" pitchFamily="34" charset="0"/>
                <a:ea typeface="Arial" pitchFamily="34" charset="0"/>
                <a:cs typeface="B Nazanin" pitchFamily="2" charset="-78"/>
              </a:rPr>
              <a:t>شناسایی و نامگذاری متغیرها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59213" y="2984500"/>
            <a:ext cx="1006475" cy="1463675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تنظیم فرضیه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ها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5)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cxnSp>
        <p:nvCxnSpPr>
          <p:cNvPr id="9" name="AutoShape 13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8126413" y="2798763"/>
            <a:ext cx="0" cy="19748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AutoShape 14"/>
          <p:cNvCxnSpPr>
            <a:cxnSpLocks noChangeShapeType="1"/>
            <a:endCxn id="6" idx="3"/>
          </p:cNvCxnSpPr>
          <p:nvPr/>
        </p:nvCxnSpPr>
        <p:spPr bwMode="auto">
          <a:xfrm flipH="1">
            <a:off x="7388225" y="3702050"/>
            <a:ext cx="738188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AutoShape 15"/>
          <p:cNvCxnSpPr>
            <a:cxnSpLocks noChangeShapeType="1"/>
            <a:stCxn id="6" idx="1"/>
            <a:endCxn id="7" idx="3"/>
          </p:cNvCxnSpPr>
          <p:nvPr/>
        </p:nvCxnSpPr>
        <p:spPr bwMode="auto">
          <a:xfrm flipH="1">
            <a:off x="6272213" y="3703638"/>
            <a:ext cx="292100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AutoShape 16"/>
          <p:cNvCxnSpPr>
            <a:cxnSpLocks noChangeShapeType="1"/>
            <a:stCxn id="7" idx="1"/>
            <a:endCxn id="8" idx="3"/>
          </p:cNvCxnSpPr>
          <p:nvPr/>
        </p:nvCxnSpPr>
        <p:spPr bwMode="auto">
          <a:xfrm flipH="1">
            <a:off x="4865688" y="3703638"/>
            <a:ext cx="217487" cy="127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484438" y="2992438"/>
            <a:ext cx="1187450" cy="14636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طرح تحقیق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علمی</a:t>
            </a:r>
          </a:p>
          <a:p>
            <a:pPr algn="ctr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6)</a:t>
            </a:r>
            <a:endParaRPr lang="fa-IR" dirty="0" smtClean="0">
              <a:solidFill>
                <a:srgbClr val="FF0000"/>
              </a:solidFill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900113" y="2992438"/>
            <a:ext cx="1289050" cy="1462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گرد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آوری, تحلیل و تفسیر داده </a:t>
            </a:r>
            <a:r>
              <a:rPr lang="fa-IR" b="1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ها</a:t>
            </a:r>
          </a:p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7)</a:t>
            </a:r>
            <a:endParaRPr lang="fa-IR" dirty="0" smtClean="0">
              <a:solidFill>
                <a:srgbClr val="FF0000"/>
              </a:solidFill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901700" y="4770438"/>
            <a:ext cx="1289050" cy="1462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rtl="1" eaLnBrk="1" hangingPunct="1">
              <a:defRPr/>
            </a:pPr>
            <a:r>
              <a:rPr lang="fa-IR" b="1" dirty="0" smtClean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استنتاج </a:t>
            </a:r>
            <a:r>
              <a:rPr lang="fa-IR" b="1" dirty="0" smtClean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(8)</a:t>
            </a:r>
          </a:p>
          <a:p>
            <a:pPr algn="ctr" defTabSz="914400" rtl="1" eaLnBrk="1" hangingPunct="1">
              <a:defRPr/>
            </a:pPr>
            <a:r>
              <a:rPr lang="fa-IR" sz="1600" dirty="0" smtClean="0">
                <a:latin typeface="Calibri" panose="020F0502020204030204" pitchFamily="34" charset="0"/>
                <a:ea typeface="Arial" panose="020B0604020202020204" pitchFamily="34" charset="0"/>
                <a:cs typeface="B Nazanin" panose="00000400000000000000" pitchFamily="2" charset="-78"/>
              </a:rPr>
              <a:t>تایید یا رد فرضیه ها، پاسخ به سوالات پژوهش</a:t>
            </a:r>
            <a:endParaRPr lang="fa-IR" sz="1600" dirty="0" smtClean="0">
              <a:latin typeface="Century Gothic" panose="020B0502020202020204" pitchFamily="34" charset="0"/>
              <a:ea typeface="Arial" panose="020B0604020202020204" pitchFamily="34" charset="0"/>
              <a:cs typeface="B Nazanin" panose="00000400000000000000" pitchFamily="2" charset="-78"/>
            </a:endParaRPr>
          </a:p>
        </p:txBody>
      </p:sp>
      <p:cxnSp>
        <p:nvCxnSpPr>
          <p:cNvPr id="16" name="AutoShape 19"/>
          <p:cNvCxnSpPr>
            <a:cxnSpLocks noChangeShapeType="1"/>
            <a:stCxn id="14" idx="2"/>
            <a:endCxn id="15" idx="0"/>
          </p:cNvCxnSpPr>
          <p:nvPr/>
        </p:nvCxnSpPr>
        <p:spPr bwMode="auto">
          <a:xfrm>
            <a:off x="1544638" y="4454525"/>
            <a:ext cx="1587" cy="31591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AutoShape 17"/>
          <p:cNvCxnSpPr>
            <a:cxnSpLocks noChangeShapeType="1"/>
            <a:stCxn id="8" idx="1"/>
            <a:endCxn id="13" idx="3"/>
          </p:cNvCxnSpPr>
          <p:nvPr/>
        </p:nvCxnSpPr>
        <p:spPr bwMode="auto">
          <a:xfrm flipH="1">
            <a:off x="3671888" y="3716338"/>
            <a:ext cx="187325" cy="79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AutoShape 18"/>
          <p:cNvCxnSpPr>
            <a:cxnSpLocks noChangeShapeType="1"/>
            <a:stCxn id="13" idx="1"/>
            <a:endCxn id="14" idx="3"/>
          </p:cNvCxnSpPr>
          <p:nvPr/>
        </p:nvCxnSpPr>
        <p:spPr bwMode="auto">
          <a:xfrm flipH="1" flipV="1">
            <a:off x="2189163" y="3724275"/>
            <a:ext cx="295275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AutoShape 17"/>
          <p:cNvCxnSpPr>
            <a:cxnSpLocks noChangeShapeType="1"/>
            <a:stCxn id="15" idx="3"/>
            <a:endCxn id="5" idx="1"/>
          </p:cNvCxnSpPr>
          <p:nvPr/>
        </p:nvCxnSpPr>
        <p:spPr bwMode="auto">
          <a:xfrm>
            <a:off x="2190750" y="5502275"/>
            <a:ext cx="5341938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729038" y="695325"/>
            <a:ext cx="22669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36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B Mitra" panose="00000400000000000000" pitchFamily="2" charset="-78"/>
              </a:rPr>
              <a:t>فرآیند تحقیق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0863"/>
            <a:ext cx="9144000" cy="715962"/>
          </a:xfrm>
        </p:spPr>
        <p:txBody>
          <a:bodyPr/>
          <a:lstStyle/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منابع انتخاب </a:t>
            </a:r>
            <a:r>
              <a:rPr lang="fa-IR" b="1" dirty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موضوع تحقيق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cs typeface="B Mitra" panose="00000400000000000000" pitchFamily="2" charset="-78"/>
            </a:endParaRPr>
          </a:p>
        </p:txBody>
      </p:sp>
      <p:sp>
        <p:nvSpPr>
          <p:cNvPr id="22531" name="Content Placeholder 2"/>
          <p:cNvSpPr txBox="1">
            <a:spLocks/>
          </p:cNvSpPr>
          <p:nvPr/>
        </p:nvSpPr>
        <p:spPr bwMode="auto">
          <a:xfrm>
            <a:off x="690563" y="1412974"/>
            <a:ext cx="813593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sz="2800" dirty="0"/>
              <a:t> </a:t>
            </a:r>
            <a:r>
              <a:rPr lang="fa-IR" sz="2600" dirty="0">
                <a:cs typeface="B Mitra" panose="00000400000000000000" pitchFamily="2" charset="-78"/>
              </a:rPr>
              <a:t>استفاده از تجارب</a:t>
            </a:r>
            <a:endParaRPr lang="en-US" sz="2600" dirty="0">
              <a:cs typeface="B Mitra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sz="2600" dirty="0" smtClean="0">
                <a:cs typeface="B Mitra" panose="00000400000000000000" pitchFamily="2" charset="-78"/>
              </a:rPr>
              <a:t>متون علمی و منابع موجود 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sz="2600" dirty="0" smtClean="0">
                <a:cs typeface="B Mitra" panose="00000400000000000000" pitchFamily="2" charset="-78"/>
              </a:rPr>
              <a:t>نظريه ها</a:t>
            </a:r>
            <a:endParaRPr lang="en-US" sz="2600" dirty="0">
              <a:cs typeface="B Mitra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sz="2600" dirty="0" smtClean="0">
                <a:cs typeface="B Mitra" panose="00000400000000000000" pitchFamily="2" charset="-78"/>
              </a:rPr>
              <a:t>تعامل با همکاران و دانشجویان</a:t>
            </a:r>
            <a:endParaRPr lang="en-US" sz="2600" dirty="0" smtClean="0">
              <a:cs typeface="B Mitra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fa-IR" sz="2600" dirty="0" smtClean="0">
                <a:cs typeface="B Mitra" panose="00000400000000000000" pitchFamily="2" charset="-78"/>
              </a:rPr>
              <a:t>اولویتهای تحقیقاتی (دولت ها ، دانشگاه ها وموسسات پژوهشی خصوصی) </a:t>
            </a:r>
            <a:endParaRPr lang="en-US" sz="2400" dirty="0" smtClean="0">
              <a:solidFill>
                <a:schemeClr val="tx1"/>
              </a:solidFill>
              <a:cs typeface="B Mitra" panose="00000400000000000000" pitchFamily="2" charset="-78"/>
            </a:endParaRPr>
          </a:p>
          <a:p>
            <a:pPr algn="r" rtl="1" eaLnBrk="1" hangingPunct="1">
              <a:defRPr/>
            </a:pPr>
            <a:endParaRPr lang="en-US" sz="2400" dirty="0">
              <a:solidFill>
                <a:schemeClr val="tx1"/>
              </a:solidFill>
              <a:cs typeface="B Mitra" panose="00000400000000000000" pitchFamily="2" charset="-78"/>
            </a:endParaRPr>
          </a:p>
          <a:p>
            <a:pPr marL="0" indent="0" algn="r" rtl="1">
              <a:lnSpc>
                <a:spcPct val="200000"/>
              </a:lnSpc>
              <a:buFont typeface="Wingdings 3" panose="05040102010807070707" pitchFamily="18" charset="2"/>
              <a:buNone/>
              <a:defRPr/>
            </a:pPr>
            <a:endParaRPr lang="en-US" sz="2400" dirty="0" smtClean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300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ارزشیابی موضوع تحقیق 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cs typeface="B Mitra" panose="00000400000000000000" pitchFamily="2" charset="-7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55650" y="3357563"/>
            <a:ext cx="8135938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marL="342900" indent="-342900" algn="r" rtl="1"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en-US" sz="2800"/>
              <a:t> </a:t>
            </a:r>
            <a:r>
              <a:rPr lang="fa-IR" sz="2600">
                <a:cs typeface="B Mitra" pitchFamily="2" charset="-78"/>
              </a:rPr>
              <a:t>اهمیت و اولویت 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مشکل تا چه حد گستردگی دارد؟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مشکل تا چه حد شدت دارد؟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آیا نتایج تحقیق می تواند موجب ارتقاء دانش شود؟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آیا مسأله تحقیق جزء اولویتهای تحقیقاتی است؟</a:t>
            </a:r>
          </a:p>
          <a:p>
            <a:pPr marL="342900" indent="-342900" algn="r" rtl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fa-IR" sz="2600">
                <a:cs typeface="B Mitra" pitchFamily="2" charset="-78"/>
              </a:rPr>
              <a:t>قابلیت بررسی به روش علمی تحقیق</a:t>
            </a:r>
            <a:endParaRPr lang="en-US" sz="2400">
              <a:cs typeface="B Mitra" pitchFamily="2" charset="-78"/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1187450" y="1300163"/>
            <a:ext cx="748823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هر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گونه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سوال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ی که شما در پی پاسخ آن هستید و یا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هر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فرض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یا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ادعا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یی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که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خواهید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بررسی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fa-IR" sz="2400" dirty="0" smtClean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کنید،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تواند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تبدیل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یک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موضوع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تحقیقاتی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برای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مطالعه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شود </a:t>
            </a:r>
          </a:p>
          <a:p>
            <a:pPr algn="r" rtl="1">
              <a:lnSpc>
                <a:spcPct val="150000"/>
              </a:lnSpc>
            </a:pPr>
            <a:r>
              <a:rPr lang="fa-IR" sz="2400" b="1" i="1" dirty="0">
                <a:solidFill>
                  <a:srgbClr val="FF0000"/>
                </a:solidFill>
                <a:latin typeface="Century Gothic" pitchFamily="34" charset="0"/>
                <a:cs typeface="B Mitra" pitchFamily="2" charset="-78"/>
              </a:rPr>
              <a:t>ولی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همه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سوالات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را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ن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می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توان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به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موضوع تحقیق </a:t>
            </a:r>
            <a:r>
              <a:rPr lang="en-US" sz="2400" dirty="0" err="1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تبدیل</a:t>
            </a:r>
            <a:r>
              <a:rPr lang="en-US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 </a:t>
            </a:r>
            <a:r>
              <a:rPr lang="fa-IR" sz="2400" dirty="0">
                <a:solidFill>
                  <a:srgbClr val="404040"/>
                </a:solidFill>
                <a:latin typeface="Century Gothic" pitchFamily="34" charset="0"/>
                <a:cs typeface="B Mitra" pitchFamily="2" charset="-78"/>
              </a:rPr>
              <a:t>کرد.</a:t>
            </a:r>
            <a:endParaRPr lang="en-US" sz="2400" dirty="0">
              <a:solidFill>
                <a:srgbClr val="404040"/>
              </a:solidFill>
              <a:latin typeface="Century Gothic" pitchFamily="34" charset="0"/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84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ارزشیابی موضوع تحقیق 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cs typeface="B Mitra" panose="00000400000000000000" pitchFamily="2" charset="-7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84213" y="1328738"/>
            <a:ext cx="8135937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marL="342900" indent="-342900" algn="r" rtl="1"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en-US" sz="2800"/>
              <a:t> </a:t>
            </a:r>
            <a:r>
              <a:rPr lang="fa-IR" sz="2600">
                <a:cs typeface="B Mitra" pitchFamily="2" charset="-78"/>
              </a:rPr>
              <a:t>عملی بودن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زمان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دسترسی به نمونه های پژوهش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همکاری نمونه ها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تجهیزات مورد نیاز برای اجرا</a:t>
            </a:r>
          </a:p>
          <a:p>
            <a:pPr marL="742950" lvl="1" indent="-285750" algn="r" rtl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r>
              <a:rPr lang="fa-IR" sz="2400">
                <a:cs typeface="B Mitra" pitchFamily="2" charset="-78"/>
              </a:rPr>
              <a:t>فراهم بودن منابع مالی</a:t>
            </a:r>
          </a:p>
          <a:p>
            <a:pPr marL="342900" indent="-342900" algn="r" rtl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fa-IR" sz="2600">
                <a:cs typeface="B Mitra" pitchFamily="2" charset="-78"/>
              </a:rPr>
              <a:t>عدم مغایرت با اخلاق پژوهش</a:t>
            </a:r>
          </a:p>
          <a:p>
            <a:pPr marL="342900" indent="-342900" algn="r" rtl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fa-IR" sz="2600">
                <a:cs typeface="B Mitra" pitchFamily="2" charset="-78"/>
              </a:rPr>
              <a:t>علاقه مندی محقق </a:t>
            </a:r>
          </a:p>
          <a:p>
            <a:pPr marL="342900" indent="-342900" algn="r" rtl="1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fa-IR" sz="2600">
                <a:cs typeface="B Mitra" pitchFamily="2" charset="-78"/>
              </a:rPr>
              <a:t>نوآوری  </a:t>
            </a:r>
            <a:endParaRPr lang="en-US" sz="2400">
              <a:solidFill>
                <a:schemeClr val="tx1"/>
              </a:solidFill>
              <a:cs typeface="B Mitra" pitchFamily="2" charset="-78"/>
            </a:endParaRPr>
          </a:p>
          <a:p>
            <a:pPr marL="342900" indent="-342900" algn="r" rtl="1" eaLnBrk="1" hangingPunct="1"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endParaRPr lang="en-US" sz="2400">
              <a:solidFill>
                <a:schemeClr val="tx1"/>
              </a:solidFill>
              <a:cs typeface="B Mitra" pitchFamily="2" charset="-78"/>
            </a:endParaRPr>
          </a:p>
          <a:p>
            <a:pPr marL="342900" indent="-342900" algn="r" rtl="1">
              <a:lnSpc>
                <a:spcPct val="200000"/>
              </a:lnSpc>
              <a:spcBef>
                <a:spcPts val="1000"/>
              </a:spcBef>
              <a:buClr>
                <a:schemeClr val="accent1"/>
              </a:buClr>
              <a:buFont typeface="Wingdings 3" pitchFamily="18" charset="2"/>
              <a:buChar char=""/>
            </a:pPr>
            <a:endParaRPr lang="en-US" sz="240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048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1599</TotalTime>
  <Words>988</Words>
  <Application>Microsoft Office PowerPoint</Application>
  <PresentationFormat>On-screen Show (4:3)</PresentationFormat>
  <Paragraphs>187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 انتخاب موضوع تحقيق </vt:lpstr>
      <vt:lpstr>PowerPoint Presentation</vt:lpstr>
      <vt:lpstr>PowerPoint Presentation</vt:lpstr>
      <vt:lpstr>PowerPoint Presentation</vt:lpstr>
      <vt:lpstr>نوشتن بیان مساله </vt:lpstr>
      <vt:lpstr>از کجا شروع کنیم؟</vt:lpstr>
      <vt:lpstr>Using the right keywords  </vt:lpstr>
      <vt:lpstr>PowerPoint Presentation</vt:lpstr>
      <vt:lpstr>نحوه تدوين و ارائه اهداف تحقيق </vt:lpstr>
      <vt:lpstr>نحوه تدوين و ارائه اهداف تحقيق </vt:lpstr>
      <vt:lpstr>نحوه تدوين و ارائه اهداف تحقيق </vt:lpstr>
      <vt:lpstr>نحوه تدوين و ارائه اهداف تحقيق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Canselori</dc:creator>
  <cp:lastModifiedBy>Mehdi</cp:lastModifiedBy>
  <cp:revision>144</cp:revision>
  <dcterms:created xsi:type="dcterms:W3CDTF">2010-01-12T04:39:25Z</dcterms:created>
  <dcterms:modified xsi:type="dcterms:W3CDTF">2014-11-05T07:25:32Z</dcterms:modified>
</cp:coreProperties>
</file>