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75"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guide orient="horz" pos="347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EE401711-02DC-4F5A-B0A4-D7A4CFB82638}" type="datetimeFigureOut">
              <a:rPr lang="en-US" dirty="0"/>
              <a:t>11/18/2015</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336BD-BA89-4B92-9DBC-679F61142570}" type="datetimeFigureOut">
              <a:rPr lang="en-US" dirty="0"/>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6CB5C7-A3C7-439B-802A-DFE3FCA7ADBD}" type="datetimeFigureOut">
              <a:rPr lang="en-US" dirty="0"/>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E65EA-47B7-4DBF-958B-A3D4DA4F431A}" type="datetimeFigureOut">
              <a:rPr lang="en-US" dirty="0"/>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A4AAA-CF98-48DB-9517-D7ADD1FD1213}" type="datetimeFigureOut">
              <a:rPr lang="en-US" dirty="0"/>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C29F696-D0E7-4C66-925E-251F9C0B0F21}" type="datetimeFigureOut">
              <a:rPr lang="en-US" dirty="0"/>
              <a:t>11/18/2015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5C2732E-4FBC-4B01-A175-6B1CAC9B226D}" type="datetimeFigureOut">
              <a:rPr lang="en-US" dirty="0"/>
              <a:t>11/18/2015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dirty="0"/>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dirty="0"/>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53B61-F054-442D-881D-6A81C2774BFE}" type="datetimeFigureOut">
              <a:rPr lang="en-US" dirty="0"/>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dirty="0"/>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dirty="0"/>
              <a:t>11/18/2015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dirty="0"/>
              <a:t>11/18/2015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dirty="0"/>
              <a:t>11/18/2015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824E7-1432-4F89-B9E6-59843C6C91FE}" type="datetimeFigureOut">
              <a:rPr lang="en-US" dirty="0"/>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AAD9C-D29C-4D1E-A739-CC3C95B41085}" type="datetimeFigureOut">
              <a:rPr lang="en-US" dirty="0"/>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DC48ED7C-D9A5-4EA8-B309-6E368BFA8F2B}" type="datetimeFigureOut">
              <a:rPr lang="en-US" dirty="0"/>
              <a:t>11/18/2015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389653">
            <a:off x="573665" y="245984"/>
            <a:ext cx="9973761" cy="3061370"/>
          </a:xfrm>
        </p:spPr>
        <p:txBody>
          <a:bodyPr>
            <a:normAutofit fontScale="90000"/>
          </a:bodyPr>
          <a:lstStyle/>
          <a:p>
            <a:pPr algn="ctr"/>
            <a:r>
              <a:rPr lang="fa-IR" dirty="0" smtClean="0">
                <a:cs typeface="B Davat" panose="00000400000000000000" pitchFamily="2" charset="-78"/>
              </a:rPr>
              <a:t>اصول تهیه و تنظیم و کنترل </a:t>
            </a:r>
            <a:r>
              <a:rPr lang="fa-IR" sz="13900" dirty="0" smtClean="0">
                <a:solidFill>
                  <a:srgbClr val="FF0000"/>
                </a:solidFill>
                <a:cs typeface="B Davat" panose="00000400000000000000" pitchFamily="2" charset="-78"/>
              </a:rPr>
              <a:t>بودجه</a:t>
            </a:r>
            <a:endParaRPr lang="fa-IR" sz="13900" dirty="0">
              <a:solidFill>
                <a:srgbClr val="FF0000"/>
              </a:solidFill>
              <a:cs typeface="B Davat" panose="00000400000000000000" pitchFamily="2" charset="-78"/>
            </a:endParaRPr>
          </a:p>
        </p:txBody>
      </p:sp>
      <p:sp>
        <p:nvSpPr>
          <p:cNvPr id="3" name="Subtitle 2"/>
          <p:cNvSpPr>
            <a:spLocks noGrp="1"/>
          </p:cNvSpPr>
          <p:nvPr>
            <p:ph type="subTitle" idx="1"/>
          </p:nvPr>
        </p:nvSpPr>
        <p:spPr>
          <a:xfrm rot="21420000">
            <a:off x="462493" y="3518841"/>
            <a:ext cx="10281574" cy="758873"/>
          </a:xfrm>
        </p:spPr>
        <p:txBody>
          <a:bodyPr/>
          <a:lstStyle/>
          <a:p>
            <a:pPr algn="ctr"/>
            <a:r>
              <a:rPr lang="fa-IR" sz="4000" b="1" dirty="0" smtClean="0">
                <a:solidFill>
                  <a:srgbClr val="7030A0"/>
                </a:solidFill>
                <a:cs typeface="B Davat" panose="00000400000000000000" pitchFamily="2" charset="-78"/>
              </a:rPr>
              <a:t>مولفین : دکتر سید مهدی ابراهیمی نژاد  </a:t>
            </a:r>
            <a:r>
              <a:rPr lang="fa-IR" sz="4000" b="1" dirty="0" smtClean="0">
                <a:solidFill>
                  <a:schemeClr val="tx1"/>
                </a:solidFill>
                <a:cs typeface="B Davat" panose="00000400000000000000" pitchFamily="2" charset="-78"/>
              </a:rPr>
              <a:t>و</a:t>
            </a:r>
            <a:r>
              <a:rPr lang="fa-IR" sz="4000" b="1" dirty="0" smtClean="0">
                <a:solidFill>
                  <a:srgbClr val="7030A0"/>
                </a:solidFill>
                <a:cs typeface="B Davat" panose="00000400000000000000" pitchFamily="2" charset="-78"/>
              </a:rPr>
              <a:t>  دکتر اسفندیار فرج وند </a:t>
            </a:r>
            <a:endParaRPr lang="fa-IR" sz="4000" b="1" dirty="0">
              <a:solidFill>
                <a:srgbClr val="7030A0"/>
              </a:solidFill>
              <a:cs typeface="B Davat" panose="00000400000000000000" pitchFamily="2" charset="-78"/>
            </a:endParaRPr>
          </a:p>
        </p:txBody>
      </p:sp>
    </p:spTree>
    <p:extLst>
      <p:ext uri="{BB962C8B-B14F-4D97-AF65-F5344CB8AC3E}">
        <p14:creationId xmlns:p14="http://schemas.microsoft.com/office/powerpoint/2010/main" val="32698540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5040"/>
            <a:ext cx="10394706" cy="511935"/>
          </a:xfrm>
        </p:spPr>
        <p:txBody>
          <a:bodyPr>
            <a:noAutofit/>
          </a:bodyPr>
          <a:lstStyle/>
          <a:p>
            <a:r>
              <a:rPr lang="fa-IR" sz="4000" dirty="0" smtClean="0">
                <a:solidFill>
                  <a:srgbClr val="002060"/>
                </a:solidFill>
                <a:cs typeface="B Davat" panose="00000400000000000000" pitchFamily="2" charset="-78"/>
              </a:rPr>
              <a:t>تاثیر اقتصاد بر بودجه</a:t>
            </a:r>
            <a:endParaRPr lang="fa-IR" sz="4000" dirty="0">
              <a:solidFill>
                <a:srgbClr val="002060"/>
              </a:solidFill>
              <a:cs typeface="B Davat" panose="00000400000000000000" pitchFamily="2" charset="-78"/>
            </a:endParaRPr>
          </a:p>
        </p:txBody>
      </p:sp>
      <p:sp>
        <p:nvSpPr>
          <p:cNvPr id="3" name="Content Placeholder 2"/>
          <p:cNvSpPr>
            <a:spLocks noGrp="1"/>
          </p:cNvSpPr>
          <p:nvPr>
            <p:ph sz="quarter" idx="13"/>
          </p:nvPr>
        </p:nvSpPr>
        <p:spPr>
          <a:xfrm>
            <a:off x="685800" y="746976"/>
            <a:ext cx="10394707" cy="4627610"/>
          </a:xfrm>
        </p:spPr>
        <p:txBody>
          <a:bodyPr/>
          <a:lstStyle/>
          <a:p>
            <a:pPr algn="just"/>
            <a:r>
              <a:rPr lang="fa-IR" sz="2400" b="1" dirty="0" smtClean="0">
                <a:cs typeface="B Zar" panose="00000400000000000000" pitchFamily="2" charset="-78"/>
              </a:rPr>
              <a:t>دولت برای کمک به اقتصاد چه کاری را باید یا نباید انجام دهد تا به خواسته مطلوب حداقل بیکاری یا حداقل تورم دست یابد توافق وجود ندارد  . </a:t>
            </a:r>
          </a:p>
          <a:p>
            <a:pPr algn="just"/>
            <a:r>
              <a:rPr lang="fa-IR" sz="2400" b="1" dirty="0" smtClean="0">
                <a:cs typeface="B Zar" panose="00000400000000000000" pitchFamily="2" charset="-78"/>
              </a:rPr>
              <a:t>دو عامل مشکل آفرین :  بیکاری شدید و افزایش مداوم قیمتها  ،بیکاری معتدل همان رکود اقتصادی  و بیکاری یا رکود شدید اقتصادی : تنزل و کسادی ، تورم : افزایش مداوم قیمت ها در حالی که ارزش کالا و کیفیت تغییری ندارد . </a:t>
            </a:r>
          </a:p>
          <a:p>
            <a:pPr algn="just"/>
            <a:r>
              <a:rPr lang="fa-IR" sz="2400" b="1" dirty="0" smtClean="0">
                <a:cs typeface="B Zar" panose="00000400000000000000" pitchFamily="2" charset="-78"/>
              </a:rPr>
              <a:t>رکود اقتصادی و تورم در جوامع دارای اقتصاد آزا د وجود دارد </a:t>
            </a:r>
          </a:p>
          <a:p>
            <a:pPr algn="just"/>
            <a:r>
              <a:rPr lang="fa-IR" sz="2400" b="1" dirty="0" smtClean="0">
                <a:cs typeface="B Zar" panose="00000400000000000000" pitchFamily="2" charset="-78"/>
              </a:rPr>
              <a:t>نظریه های اقتصادی به چگونگی بروز و نحوه برخورد با آن را بررسی میکند  </a:t>
            </a:r>
          </a:p>
          <a:p>
            <a:endParaRPr lang="fa-IR" dirty="0"/>
          </a:p>
          <a:p>
            <a:endParaRPr lang="fa-IR" dirty="0"/>
          </a:p>
        </p:txBody>
      </p:sp>
    </p:spTree>
    <p:extLst>
      <p:ext uri="{BB962C8B-B14F-4D97-AF65-F5344CB8AC3E}">
        <p14:creationId xmlns:p14="http://schemas.microsoft.com/office/powerpoint/2010/main" val="1386534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44889"/>
            <a:ext cx="10394707" cy="499056"/>
          </a:xfrm>
        </p:spPr>
        <p:txBody>
          <a:bodyPr>
            <a:normAutofit fontScale="90000"/>
          </a:bodyPr>
          <a:lstStyle/>
          <a:p>
            <a:r>
              <a:rPr lang="fa-IR" sz="3200" dirty="0" smtClean="0">
                <a:cs typeface="B Davat" panose="00000400000000000000" pitchFamily="2" charset="-78"/>
              </a:rPr>
              <a:t>تعادل اقتصادی و مخارج دولت </a:t>
            </a:r>
            <a:endParaRPr lang="fa-IR" sz="3200" dirty="0">
              <a:cs typeface="B Davat" panose="00000400000000000000" pitchFamily="2" charset="-78"/>
            </a:endParaRPr>
          </a:p>
        </p:txBody>
      </p:sp>
      <p:sp>
        <p:nvSpPr>
          <p:cNvPr id="3" name="Content Placeholder 2"/>
          <p:cNvSpPr>
            <a:spLocks noGrp="1"/>
          </p:cNvSpPr>
          <p:nvPr>
            <p:ph sz="quarter" idx="13"/>
          </p:nvPr>
        </p:nvSpPr>
        <p:spPr>
          <a:xfrm>
            <a:off x="685800" y="759854"/>
            <a:ext cx="10394707" cy="4485943"/>
          </a:xfrm>
        </p:spPr>
        <p:txBody>
          <a:bodyPr>
            <a:normAutofit fontScale="92500" lnSpcReduction="10000"/>
          </a:bodyPr>
          <a:lstStyle/>
          <a:p>
            <a:pPr algn="just"/>
            <a:r>
              <a:rPr lang="fa-IR" b="1" dirty="0" smtClean="0">
                <a:cs typeface="B Zar" panose="00000400000000000000" pitchFamily="2" charset="-78"/>
              </a:rPr>
              <a:t>مخارج دولت به دو صورت مصرفی و سرمایه گذاری و مجموع مخارج مذکور با مخارج اقتصاد خصوص ، مخارج کل است . </a:t>
            </a:r>
          </a:p>
          <a:p>
            <a:pPr algn="just"/>
            <a:r>
              <a:rPr lang="fa-IR" b="1" dirty="0" smtClean="0">
                <a:cs typeface="B Zar" panose="00000400000000000000" pitchFamily="2" charset="-78"/>
              </a:rPr>
              <a:t>مخارج اقتصاد خصوصی +(مصرفی +سرمایه ای ) مخارج دولت = درآمد ملی = مخارج کل </a:t>
            </a:r>
          </a:p>
          <a:p>
            <a:pPr algn="just"/>
            <a:r>
              <a:rPr lang="fa-IR" b="1" dirty="0" smtClean="0">
                <a:cs typeface="B Zar" panose="00000400000000000000" pitchFamily="2" charset="-78"/>
              </a:rPr>
              <a:t>(واردات – صادرات ) +هزینه های دولت+سرمایه گذاری + مصرف جامعه = درآمد ملی </a:t>
            </a:r>
          </a:p>
          <a:p>
            <a:pPr algn="just"/>
            <a:r>
              <a:rPr lang="en-US" sz="2800" dirty="0" smtClean="0">
                <a:solidFill>
                  <a:srgbClr val="FF0000"/>
                </a:solidFill>
                <a:cs typeface="B Zar" panose="00000400000000000000" pitchFamily="2" charset="-78"/>
              </a:rPr>
              <a:t>Y=C+I+G+(X-M)</a:t>
            </a:r>
            <a:endParaRPr lang="fa-IR" sz="2800" dirty="0" smtClean="0">
              <a:solidFill>
                <a:srgbClr val="FF0000"/>
              </a:solidFill>
              <a:cs typeface="B Zar" panose="00000400000000000000" pitchFamily="2" charset="-78"/>
            </a:endParaRPr>
          </a:p>
          <a:p>
            <a:pPr algn="just"/>
            <a:r>
              <a:rPr lang="fa-IR" b="1" dirty="0" smtClean="0">
                <a:cs typeface="B Zar" panose="00000400000000000000" pitchFamily="2" charset="-78"/>
              </a:rPr>
              <a:t>در مقابل مخارج کل ، تولید ملی رار دارد و تعادل اقتصادی از مقایسه مخارج کل و تولید ملی بدست می آید با افزایش مخارج کل ،تولید ملی تا حد اشتغال کامل افزایش و پس از اشتغال کامل ، افزایش مخارج دولت با افزایش قیمتها همراه است . </a:t>
            </a:r>
          </a:p>
          <a:p>
            <a:pPr algn="just"/>
            <a:r>
              <a:rPr lang="fa-IR" b="1" dirty="0" smtClean="0">
                <a:cs typeface="B Zar" panose="00000400000000000000" pitchFamily="2" charset="-78"/>
              </a:rPr>
              <a:t>افزایش ارزش تولید ملی ، افرایش سمی است که فقط حاصل بالا رفتن قیمت تمام شده تولید یا بالا رفتن نامتناسب بهای عناصر تولید است . </a:t>
            </a:r>
          </a:p>
          <a:p>
            <a:pPr algn="just"/>
            <a:r>
              <a:rPr lang="fa-IR" b="1" dirty="0" smtClean="0">
                <a:cs typeface="B Zar" panose="00000400000000000000" pitchFamily="2" charset="-78"/>
              </a:rPr>
              <a:t>در کشور ما ؛ تعادل اقتصادی اغلب در وضعیت اشتغال ناقص شکل و افزایش مخارج دولت با افزایش قیمت مواجه است </a:t>
            </a:r>
            <a:endParaRPr lang="fa-IR" b="1" dirty="0">
              <a:cs typeface="B Zar" panose="00000400000000000000" pitchFamily="2" charset="-78"/>
            </a:endParaRPr>
          </a:p>
        </p:txBody>
      </p:sp>
    </p:spTree>
    <p:extLst>
      <p:ext uri="{BB962C8B-B14F-4D97-AF65-F5344CB8AC3E}">
        <p14:creationId xmlns:p14="http://schemas.microsoft.com/office/powerpoint/2010/main" val="1804210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799"/>
            <a:ext cx="10396882" cy="1851339"/>
          </a:xfrm>
        </p:spPr>
        <p:txBody>
          <a:bodyPr>
            <a:normAutofit fontScale="90000"/>
          </a:bodyPr>
          <a:lstStyle/>
          <a:p>
            <a:pPr marL="228600" lvl="0" indent="-228600" algn="just">
              <a:lnSpc>
                <a:spcPct val="120000"/>
              </a:lnSpc>
              <a:spcBef>
                <a:spcPts val="1000"/>
              </a:spcBef>
            </a:pPr>
            <a:r>
              <a:rPr lang="fa-IR" sz="2000" b="1" dirty="0">
                <a:solidFill>
                  <a:prstClr val="black"/>
                </a:solidFill>
                <a:cs typeface="B Zar" panose="00000400000000000000" pitchFamily="2" charset="-78"/>
              </a:rPr>
              <a:t>قبل از اشتغال کامل ،افزایش مخارج دولت با افزایش قیمت تولیدات همراه است . هنگام تحول اقتصادی از مرحله اشتغال ناقص به مرحله اشتغال کامل ،قیمتها افزایش می یابد در اجرای سیاست اشتغال کامل ، وضع اقتصادی کشور را در نظر و تعادل اقتصادی در کشورهای توسعه نیافته هیچگاه به مرحله اشتغال کامل نخواهد رسید و تعادل اقتصادی با رکود اقتصادی و کسادی بازار و گاه با تورم شدید قیمتها و سفته بازی مواجه خواهد </a:t>
            </a:r>
            <a:r>
              <a:rPr lang="fa-IR" sz="2000" b="1" dirty="0" smtClean="0">
                <a:solidFill>
                  <a:prstClr val="black"/>
                </a:solidFill>
                <a:cs typeface="B Zar" panose="00000400000000000000" pitchFamily="2" charset="-78"/>
              </a:rPr>
              <a:t>شد	 </a:t>
            </a:r>
            <a:r>
              <a:rPr lang="fa-IR" sz="2000" b="1" dirty="0">
                <a:solidFill>
                  <a:prstClr val="black"/>
                </a:solidFill>
                <a:cs typeface="B Zar" panose="00000400000000000000" pitchFamily="2" charset="-78"/>
              </a:rPr>
              <a:t/>
            </a:r>
            <a:br>
              <a:rPr lang="fa-IR" sz="2000" b="1" dirty="0">
                <a:solidFill>
                  <a:prstClr val="black"/>
                </a:solidFill>
                <a:cs typeface="B Zar" panose="00000400000000000000" pitchFamily="2" charset="-78"/>
              </a:rPr>
            </a:br>
            <a:endParaRPr lang="fa-IR" sz="2000" dirty="0">
              <a:cs typeface="B Zar" panose="00000400000000000000" pitchFamily="2" charset="-78"/>
            </a:endParaRPr>
          </a:p>
        </p:txBody>
      </p:sp>
      <p:sp>
        <p:nvSpPr>
          <p:cNvPr id="3" name="Content Placeholder 2"/>
          <p:cNvSpPr>
            <a:spLocks noGrp="1"/>
          </p:cNvSpPr>
          <p:nvPr>
            <p:ph sz="quarter" idx="13"/>
          </p:nvPr>
        </p:nvSpPr>
        <p:spPr>
          <a:xfrm>
            <a:off x="685801" y="2665927"/>
            <a:ext cx="10394707" cy="2850636"/>
          </a:xfrm>
        </p:spPr>
        <p:txBody>
          <a:bodyPr>
            <a:normAutofit/>
          </a:bodyPr>
          <a:lstStyle/>
          <a:p>
            <a:endParaRPr lang="fa-IR" dirty="0">
              <a:cs typeface="B Zar" panose="00000400000000000000" pitchFamily="2" charset="-78"/>
            </a:endParaRPr>
          </a:p>
        </p:txBody>
      </p:sp>
    </p:spTree>
    <p:extLst>
      <p:ext uri="{BB962C8B-B14F-4D97-AF65-F5344CB8AC3E}">
        <p14:creationId xmlns:p14="http://schemas.microsoft.com/office/powerpoint/2010/main" val="2124430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7919"/>
            <a:ext cx="10396882" cy="434661"/>
          </a:xfrm>
        </p:spPr>
        <p:txBody>
          <a:bodyPr>
            <a:normAutofit fontScale="90000"/>
          </a:bodyPr>
          <a:lstStyle/>
          <a:p>
            <a:pPr marL="228600" indent="-228600" algn="r">
              <a:lnSpc>
                <a:spcPct val="120000"/>
              </a:lnSpc>
              <a:spcBef>
                <a:spcPts val="1000"/>
              </a:spcBef>
            </a:pPr>
            <a:r>
              <a:rPr lang="fa-IR" sz="2400" b="1" dirty="0">
                <a:solidFill>
                  <a:prstClr val="black"/>
                </a:solidFill>
                <a:cs typeface="B Zar" panose="00000400000000000000" pitchFamily="2" charset="-78"/>
              </a:rPr>
              <a:t>تعادل اقتصادی و درآمدهای دولت </a:t>
            </a:r>
            <a:r>
              <a:rPr lang="fa-IR" sz="3000" b="1" dirty="0">
                <a:solidFill>
                  <a:prstClr val="black"/>
                </a:solidFill>
                <a:cs typeface="B Zar" panose="00000400000000000000" pitchFamily="2" charset="-78"/>
              </a:rPr>
              <a:t>: </a:t>
            </a:r>
            <a:br>
              <a:rPr lang="fa-IR" sz="3000" b="1" dirty="0">
                <a:solidFill>
                  <a:prstClr val="black"/>
                </a:solidFill>
                <a:cs typeface="B Zar" panose="00000400000000000000" pitchFamily="2" charset="-78"/>
              </a:rPr>
            </a:br>
            <a:r>
              <a:rPr lang="fa-IR" sz="3100" b="1" dirty="0">
                <a:solidFill>
                  <a:prstClr val="black"/>
                </a:solidFill>
                <a:cs typeface="B Zar" panose="00000400000000000000" pitchFamily="2" charset="-78"/>
              </a:rPr>
              <a:t>تعادل اقتصادی و درآمدهای دولت :</a:t>
            </a:r>
            <a:r>
              <a:rPr lang="fa-IR" sz="6000" b="1" dirty="0">
                <a:solidFill>
                  <a:prstClr val="black"/>
                </a:solidFill>
                <a:cs typeface="B Zar" panose="00000400000000000000" pitchFamily="2" charset="-78"/>
              </a:rPr>
              <a:t> </a:t>
            </a:r>
            <a:br>
              <a:rPr lang="fa-IR" sz="6000" b="1" dirty="0">
                <a:solidFill>
                  <a:prstClr val="black"/>
                </a:solidFill>
                <a:cs typeface="B Zar" panose="00000400000000000000" pitchFamily="2" charset="-78"/>
              </a:rPr>
            </a:br>
            <a:endParaRPr lang="fa-IR" dirty="0"/>
          </a:p>
        </p:txBody>
      </p:sp>
      <p:sp>
        <p:nvSpPr>
          <p:cNvPr id="3" name="Content Placeholder 2"/>
          <p:cNvSpPr>
            <a:spLocks noGrp="1"/>
          </p:cNvSpPr>
          <p:nvPr>
            <p:ph sz="quarter" idx="13"/>
          </p:nvPr>
        </p:nvSpPr>
        <p:spPr>
          <a:xfrm>
            <a:off x="685800" y="798490"/>
            <a:ext cx="10394707" cy="4576096"/>
          </a:xfrm>
        </p:spPr>
        <p:txBody>
          <a:bodyPr>
            <a:normAutofit fontScale="92500" lnSpcReduction="20000"/>
          </a:bodyPr>
          <a:lstStyle/>
          <a:p>
            <a:endParaRPr lang="fa-IR" b="1" dirty="0">
              <a:cs typeface="B Zar" panose="00000400000000000000" pitchFamily="2" charset="-78"/>
            </a:endParaRPr>
          </a:p>
          <a:p>
            <a:endParaRPr lang="fa-IR" b="1" dirty="0" smtClean="0">
              <a:cs typeface="B Zar" panose="00000400000000000000" pitchFamily="2" charset="-78"/>
            </a:endParaRPr>
          </a:p>
          <a:p>
            <a:r>
              <a:rPr lang="fa-IR" b="1" dirty="0" smtClean="0">
                <a:cs typeface="B Zar" panose="00000400000000000000" pitchFamily="2" charset="-78"/>
              </a:rPr>
              <a:t>یکی </a:t>
            </a:r>
            <a:r>
              <a:rPr lang="fa-IR" b="1" dirty="0">
                <a:cs typeface="B Zar" panose="00000400000000000000" pitchFamily="2" charset="-78"/>
              </a:rPr>
              <a:t>از آثار وصول مالیات ، کاهش در آمد افراد است . با افزایش مالیات  افراد قسمتی از در آمدهای خود را به دولت واگذار . کاهش میزان مصرف به میل نهایی به مصرف بستگی دارد . </a:t>
            </a:r>
          </a:p>
          <a:p>
            <a:r>
              <a:rPr lang="fa-IR" b="1" dirty="0">
                <a:cs typeface="B Zar" panose="00000400000000000000" pitchFamily="2" charset="-78"/>
              </a:rPr>
              <a:t>اگر میل نهایی به مصرف در جامعه 2/3و میل نهایی به پس انداز 1/3 باشد به دنبال پرداخت مالیات به دولت به میزان دو سوم مبلغ مالیات از مصرف خصوصی و یک سوم مبلغ مالیات از پس انداز خصوصی کاسته خواهد شد .</a:t>
            </a:r>
          </a:p>
          <a:p>
            <a:r>
              <a:rPr lang="fa-IR" b="1" dirty="0">
                <a:cs typeface="B Zar" panose="00000400000000000000" pitchFamily="2" charset="-78"/>
              </a:rPr>
              <a:t>افزایش مخارج دولت و کاهش در آمدهای دولت به صورت کاهش مالیات دارای آثار مشابه ولی باهم متناسب نیستند </a:t>
            </a:r>
          </a:p>
          <a:p>
            <a:r>
              <a:rPr lang="fa-IR" b="1" dirty="0">
                <a:cs typeface="B Zar" panose="00000400000000000000" pitchFamily="2" charset="-78"/>
              </a:rPr>
              <a:t>به منظور حفظ تعادل اشتغال کامل و اجتناب از ایجاد تورم پول ، دولت مجبور است به موازات افزایش مخارج ؛مالیات اضافی دریافت تا آثار ترقی قیمتها و تورم پول را خنثی کند .  </a:t>
            </a:r>
            <a:endParaRPr lang="fa-IR" b="1" dirty="0" smtClean="0">
              <a:cs typeface="B Zar" panose="00000400000000000000" pitchFamily="2" charset="-78"/>
            </a:endParaRPr>
          </a:p>
          <a:p>
            <a:r>
              <a:rPr lang="fa-IR" b="1" dirty="0" smtClean="0">
                <a:cs typeface="B Zar" panose="00000400000000000000" pitchFamily="2" charset="-78"/>
              </a:rPr>
              <a:t>مخارج دولت نعادل اقتصادی را تحت تاثیر قرار میدهد . مخارج دولت 30تا 40 درصد درامد ملی را شامل میشود </a:t>
            </a:r>
          </a:p>
          <a:p>
            <a:r>
              <a:rPr lang="fa-IR" b="1" dirty="0" smtClean="0">
                <a:cs typeface="B Zar" panose="00000400000000000000" pitchFamily="2" charset="-78"/>
              </a:rPr>
              <a:t>در مرحله رونق و اشتغال کامل که مخارج بخش خصوصی در جامعه افزایش می یابد دولت نیز از یک طرف مخارج خود را تامین و از طرف دیگر برداشت دولت از درآمد ملی به نحوی باشد که میزان قدرت خرید جامعه کنترل شود . </a:t>
            </a:r>
            <a:endParaRPr lang="fa-IR" b="1" dirty="0">
              <a:cs typeface="B Zar" panose="00000400000000000000" pitchFamily="2" charset="-78"/>
            </a:endParaRPr>
          </a:p>
          <a:p>
            <a:pPr marL="0" indent="0">
              <a:buNone/>
            </a:pPr>
            <a:endParaRPr lang="fa-IR" b="1" dirty="0">
              <a:cs typeface="B Zar" panose="00000400000000000000" pitchFamily="2" charset="-78"/>
            </a:endParaRPr>
          </a:p>
          <a:p>
            <a:endParaRPr lang="fa-IR" dirty="0">
              <a:cs typeface="B Zar" panose="00000400000000000000" pitchFamily="2" charset="-78"/>
            </a:endParaRPr>
          </a:p>
          <a:p>
            <a:endParaRPr lang="fa-IR" dirty="0"/>
          </a:p>
        </p:txBody>
      </p:sp>
    </p:spTree>
    <p:extLst>
      <p:ext uri="{BB962C8B-B14F-4D97-AF65-F5344CB8AC3E}">
        <p14:creationId xmlns:p14="http://schemas.microsoft.com/office/powerpoint/2010/main" val="167111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402466"/>
            <a:ext cx="10396882" cy="705118"/>
          </a:xfrm>
        </p:spPr>
        <p:txBody>
          <a:bodyPr>
            <a:normAutofit/>
          </a:bodyPr>
          <a:lstStyle/>
          <a:p>
            <a:r>
              <a:rPr lang="fa-IR" sz="3200" dirty="0" smtClean="0">
                <a:cs typeface="B Davat" panose="00000400000000000000" pitchFamily="2" charset="-78"/>
              </a:rPr>
              <a:t>تعادل اقتصادی بلند مدت </a:t>
            </a:r>
            <a:endParaRPr lang="fa-IR" sz="3200" dirty="0">
              <a:cs typeface="B Davat" panose="00000400000000000000" pitchFamily="2" charset="-78"/>
            </a:endParaRPr>
          </a:p>
        </p:txBody>
      </p:sp>
      <p:sp>
        <p:nvSpPr>
          <p:cNvPr id="3" name="Content Placeholder 2"/>
          <p:cNvSpPr>
            <a:spLocks noGrp="1"/>
          </p:cNvSpPr>
          <p:nvPr>
            <p:ph sz="quarter" idx="13"/>
          </p:nvPr>
        </p:nvSpPr>
        <p:spPr>
          <a:xfrm>
            <a:off x="685800" y="1107584"/>
            <a:ext cx="10394707" cy="4267001"/>
          </a:xfrm>
        </p:spPr>
        <p:txBody>
          <a:bodyPr/>
          <a:lstStyle/>
          <a:p>
            <a:r>
              <a:rPr lang="fa-IR" b="1" dirty="0" smtClean="0">
                <a:cs typeface="B Zar" panose="00000400000000000000" pitchFamily="2" charset="-78"/>
              </a:rPr>
              <a:t>تغییرات اقتصادی بلند مدت عبارتست از تغییر در ساختارهای اقتصادی – اجتماعی  . ساختارها در کوتاه مدت ثابت اند و تنها در بلند مدت می توانند تغییر یابند . تحول ساختار جمعیت از حیث جوانی یا پیری ، تحول اقتصادی یک کشور از توسعه نیافتگی به توسعه یافتگی یا تغییر ساختار کشور از کشور کشاورزی به صنعتی </a:t>
            </a:r>
          </a:p>
          <a:p>
            <a:r>
              <a:rPr lang="fa-IR" b="1" dirty="0" smtClean="0">
                <a:cs typeface="B Zar" panose="00000400000000000000" pitchFamily="2" charset="-78"/>
              </a:rPr>
              <a:t>در سیاست توسعه و رشد اقتصادی باید نوسانات کوتاه مدت اقتصادی را در قالب تحول بلند مدت بررسی کرد .</a:t>
            </a:r>
          </a:p>
          <a:p>
            <a:r>
              <a:rPr lang="fa-IR" b="1" dirty="0" smtClean="0">
                <a:cs typeface="B Zar" panose="00000400000000000000" pitchFamily="2" charset="-78"/>
              </a:rPr>
              <a:t>در کشوری که در مرحله ابتدای توسعه اقتصادی است تولیدات ان غیر قابل انعطاف و غیر قابل توسعه است به طور ناقص بهره برداری و با اشتغال ناقص و تورم روبروست . </a:t>
            </a:r>
          </a:p>
          <a:p>
            <a:r>
              <a:rPr lang="fa-IR" b="1" dirty="0" smtClean="0">
                <a:cs typeface="B Zar" panose="00000400000000000000" pitchFamily="2" charset="-78"/>
              </a:rPr>
              <a:t>دولت با توجه به تحولات بلند مدت اقتصادی درصدد گرایش تعادل اشتغال ناقص به اشتغال کامل برآید و به تقویت زیر بناهای اقتصادی و اجتماعی بپردازد . در غیر این به علت فقدان انعطاف تولید در جامعه و عدم امکان افزایش عرضه که موجب فزونی تقاضا و موجب تورم پولی میشود . </a:t>
            </a:r>
            <a:endParaRPr lang="fa-IR" b="1" dirty="0">
              <a:cs typeface="B Zar" panose="00000400000000000000" pitchFamily="2" charset="-78"/>
            </a:endParaRPr>
          </a:p>
        </p:txBody>
      </p:sp>
    </p:spTree>
    <p:extLst>
      <p:ext uri="{BB962C8B-B14F-4D97-AF65-F5344CB8AC3E}">
        <p14:creationId xmlns:p14="http://schemas.microsoft.com/office/powerpoint/2010/main" val="3562380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799"/>
            <a:ext cx="10396882" cy="550570"/>
          </a:xfrm>
        </p:spPr>
        <p:txBody>
          <a:bodyPr>
            <a:normAutofit/>
          </a:bodyPr>
          <a:lstStyle/>
          <a:p>
            <a:pPr algn="r"/>
            <a:r>
              <a:rPr lang="fa-IR" sz="3200" dirty="0" smtClean="0">
                <a:cs typeface="B Davat" panose="00000400000000000000" pitchFamily="2" charset="-78"/>
              </a:rPr>
              <a:t>سیاستهای پولی</a:t>
            </a:r>
            <a:endParaRPr lang="fa-IR" sz="3200" dirty="0">
              <a:cs typeface="B Davat" panose="00000400000000000000" pitchFamily="2" charset="-78"/>
            </a:endParaRPr>
          </a:p>
        </p:txBody>
      </p:sp>
      <p:sp>
        <p:nvSpPr>
          <p:cNvPr id="3" name="Content Placeholder 2"/>
          <p:cNvSpPr>
            <a:spLocks noGrp="1"/>
          </p:cNvSpPr>
          <p:nvPr>
            <p:ph sz="quarter" idx="13"/>
          </p:nvPr>
        </p:nvSpPr>
        <p:spPr>
          <a:xfrm>
            <a:off x="687975" y="811369"/>
            <a:ext cx="10394707" cy="4331397"/>
          </a:xfrm>
        </p:spPr>
        <p:txBody>
          <a:bodyPr>
            <a:normAutofit fontScale="92500"/>
          </a:bodyPr>
          <a:lstStyle/>
          <a:p>
            <a:pPr algn="just"/>
            <a:endParaRPr lang="fa-IR" b="1" dirty="0" smtClean="0">
              <a:cs typeface="B Zar" panose="00000400000000000000" pitchFamily="2" charset="-78"/>
            </a:endParaRPr>
          </a:p>
          <a:p>
            <a:pPr algn="just"/>
            <a:r>
              <a:rPr lang="fa-IR" b="1" dirty="0" smtClean="0">
                <a:cs typeface="B Zar" panose="00000400000000000000" pitchFamily="2" charset="-78"/>
              </a:rPr>
              <a:t>سیاست پولی جزئی از سیاست اقتصادیست که در پی اهدافی همچون تسریع رشد اقتصادی ، ایجاد اشتغال کامل ، تثبیت سطح عمومی قیمتها و ایجاد تعادل در موازنه پرداختهای خارجی است . برای مثال بانک مرکزی برای ایجاد اشتغال  بیشتر ، سیاست انبساطی پول و اعتبار و برای مبترزه با تورم سیاست انقباضی را اعمال میکند .</a:t>
            </a:r>
          </a:p>
          <a:p>
            <a:pPr algn="just"/>
            <a:r>
              <a:rPr lang="fa-IR" b="1" dirty="0" smtClean="0">
                <a:cs typeface="B Zar" panose="00000400000000000000" pitchFamily="2" charset="-78"/>
              </a:rPr>
              <a:t>بانکهای مرکزی با ابزار در اختیار بانکهای عضو را تحت تاثیر و آنها به نوبه خود بر موسسات تجاری و دولتی تاثیر میگذارند  </a:t>
            </a:r>
          </a:p>
          <a:p>
            <a:pPr algn="just"/>
            <a:r>
              <a:rPr lang="fa-IR" b="1" dirty="0" smtClean="0">
                <a:solidFill>
                  <a:srgbClr val="FF0000"/>
                </a:solidFill>
                <a:cs typeface="B Zar" panose="00000400000000000000" pitchFamily="2" charset="-78"/>
              </a:rPr>
              <a:t>سه ابزار اصلی بانکهای مرکزی دنیا:</a:t>
            </a:r>
          </a:p>
          <a:p>
            <a:pPr marL="0" indent="0" algn="just">
              <a:buNone/>
            </a:pPr>
            <a:r>
              <a:rPr lang="fa-IR" b="1" dirty="0" smtClean="0">
                <a:cs typeface="B Zar" panose="00000400000000000000" pitchFamily="2" charset="-78"/>
              </a:rPr>
              <a:t> 1- عملیات بازار آزاد (بازار کار ) 2- سیاست نرخ تنزیل مجدد 3- تغییر در نرخ ذخیره قانونی بانکهای عضو </a:t>
            </a:r>
          </a:p>
          <a:p>
            <a:pPr algn="just"/>
            <a:r>
              <a:rPr lang="fa-IR" b="1" dirty="0" smtClean="0">
                <a:cs typeface="B Zar" panose="00000400000000000000" pitchFamily="2" charset="-78"/>
              </a:rPr>
              <a:t>اولین ابزار : در عملیات بازار آزاد بانک مرکزی ،  اقدام به خرید یا فروش اوراق قرضه منشره خود و یا اسناد دولتی میکند . فروش این اوراق ، موجب انقباض عرضه پول و خرید موجب اتساط آن می شود و پرکاربردترین است . </a:t>
            </a:r>
          </a:p>
          <a:p>
            <a:pPr algn="just"/>
            <a:endParaRPr lang="fa-IR" b="1" dirty="0" smtClean="0">
              <a:cs typeface="B Zar" panose="00000400000000000000" pitchFamily="2" charset="-78"/>
            </a:endParaRPr>
          </a:p>
          <a:p>
            <a:pPr algn="just"/>
            <a:endParaRPr lang="fa-IR" b="1" dirty="0" smtClean="0">
              <a:cs typeface="B Zar" panose="00000400000000000000" pitchFamily="2" charset="-78"/>
            </a:endParaRPr>
          </a:p>
          <a:p>
            <a:pPr algn="just"/>
            <a:endParaRPr lang="fa-IR" b="1" dirty="0">
              <a:cs typeface="B Zar" panose="00000400000000000000" pitchFamily="2" charset="-78"/>
            </a:endParaRPr>
          </a:p>
        </p:txBody>
      </p:sp>
    </p:spTree>
    <p:extLst>
      <p:ext uri="{BB962C8B-B14F-4D97-AF65-F5344CB8AC3E}">
        <p14:creationId xmlns:p14="http://schemas.microsoft.com/office/powerpoint/2010/main" val="1386124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06062"/>
            <a:ext cx="10394707" cy="5168523"/>
          </a:xfrm>
        </p:spPr>
        <p:txBody>
          <a:bodyPr/>
          <a:lstStyle/>
          <a:p>
            <a:pPr algn="just"/>
            <a:r>
              <a:rPr lang="fa-IR" b="1" dirty="0" smtClean="0">
                <a:cs typeface="B Zar" panose="00000400000000000000" pitchFamily="2" charset="-78"/>
              </a:rPr>
              <a:t>دومین ابزار : نرخ تنزیل مجدد عبارتست از بهره ای که بانک مرکزی از بانکهای عضو برای وامهای کوتاه مدت دریافت میکند . ازیاد نرخ تنزیل مجدد باعث افزایش نرخ بهره می شود که هزینه سرمایه گذاری را گران و پول را تورم زا می سازد  و مردم از قرض کردن ممانعت مکنند . </a:t>
            </a:r>
          </a:p>
          <a:p>
            <a:pPr algn="just"/>
            <a:r>
              <a:rPr lang="fa-IR" b="1" dirty="0" smtClean="0">
                <a:cs typeface="B Zar" panose="00000400000000000000" pitchFamily="2" charset="-78"/>
              </a:rPr>
              <a:t>سومین ابزار : تغییر در الزامات ذخیره ای و نسبت سپرده بانکهای نزد بانک مرکزی است . نرخ ذخیره قانونی ،نرخی است که بانکهای تجاری باید بر اساس آن نسبتی از ذخیره خود را به بانک مرکزی بپردازند و با اعمال سیاست ، بانک مرکزی بر حجم پول تاثیر میگذارد </a:t>
            </a:r>
          </a:p>
          <a:p>
            <a:pPr algn="just"/>
            <a:r>
              <a:rPr lang="fa-IR" b="1" dirty="0" smtClean="0">
                <a:cs typeface="B Zar" panose="00000400000000000000" pitchFamily="2" charset="-78"/>
              </a:rPr>
              <a:t>دوابزار کم اهمیت در سیاست پولی </a:t>
            </a:r>
          </a:p>
          <a:p>
            <a:pPr algn="just"/>
            <a:r>
              <a:rPr lang="fa-IR" b="1" dirty="0" smtClean="0">
                <a:cs typeface="B Zar" panose="00000400000000000000" pitchFamily="2" charset="-78"/>
              </a:rPr>
              <a:t>1- ترغیب اخلاقی : توصیه به بانکها و موسسات اعتباری نسبت به پرداخت وام خاص مثل پرداخت وام تولیدی و... و بانکها با این هدف از هدف کسب  حداکثر سود در زمان محدود چشم پوشی و وام با پرداخت بهره کم </a:t>
            </a:r>
          </a:p>
          <a:p>
            <a:pPr algn="just"/>
            <a:r>
              <a:rPr lang="fa-IR" b="1" smtClean="0">
                <a:cs typeface="B Zar" panose="00000400000000000000" pitchFamily="2" charset="-78"/>
              </a:rPr>
              <a:t>2- کنترل مستقیم از طریق تعیین سقف مجاز اعتبارات و وامها و نیز تعیین حداکثر میزان نرخ سود پرداختی به سپردها </a:t>
            </a:r>
            <a:endParaRPr lang="fa-IR" b="1" dirty="0" smtClean="0">
              <a:cs typeface="B Zar" panose="00000400000000000000" pitchFamily="2" charset="-78"/>
            </a:endParaRPr>
          </a:p>
          <a:p>
            <a:pPr algn="just"/>
            <a:endParaRPr lang="fa-IR" b="1" dirty="0" smtClean="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547106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799"/>
            <a:ext cx="10396882" cy="614964"/>
          </a:xfrm>
        </p:spPr>
        <p:txBody>
          <a:bodyPr>
            <a:normAutofit/>
          </a:bodyPr>
          <a:lstStyle/>
          <a:p>
            <a:r>
              <a:rPr lang="fa-IR" sz="2800" b="1" dirty="0" smtClean="0">
                <a:cs typeface="B Davat" panose="00000400000000000000" pitchFamily="2" charset="-78"/>
              </a:rPr>
              <a:t>سیاست پولی و بودجه ریزی دولتی </a:t>
            </a:r>
            <a:endParaRPr lang="fa-IR" sz="2800" b="1" dirty="0">
              <a:cs typeface="B Davat" panose="00000400000000000000" pitchFamily="2" charset="-78"/>
            </a:endParaRPr>
          </a:p>
        </p:txBody>
      </p:sp>
      <p:sp>
        <p:nvSpPr>
          <p:cNvPr id="3" name="Content Placeholder 2"/>
          <p:cNvSpPr>
            <a:spLocks noGrp="1"/>
          </p:cNvSpPr>
          <p:nvPr>
            <p:ph sz="quarter" idx="13"/>
          </p:nvPr>
        </p:nvSpPr>
        <p:spPr>
          <a:xfrm>
            <a:off x="685800" y="965915"/>
            <a:ext cx="10394707" cy="4408671"/>
          </a:xfrm>
        </p:spPr>
        <p:txBody>
          <a:bodyPr/>
          <a:lstStyle/>
          <a:p>
            <a:pPr algn="just"/>
            <a:r>
              <a:rPr lang="fa-IR" b="1" dirty="0" smtClean="0">
                <a:cs typeface="B Zar" panose="00000400000000000000" pitchFamily="2" charset="-78"/>
              </a:rPr>
              <a:t>دو طریق دارای اهمیت بودجه ریزی دولتی : 1- تمام سطوح دولتی قرض می گیرند و سرمایه گذاری میکنند و سیاست پولی بر اعتبارات موجودو به خصوص نرخهای بهره تاثیر و بهره پرداختی و دریافتی برای دولت مهم است . 2- بسیاری از برنامه های دولتی به شدت تحت تاثیر سیاست پولی است و سیاستهای پولی در پی نیل به تعادل پولی و تعادل ارزی اند . </a:t>
            </a:r>
          </a:p>
          <a:p>
            <a:pPr algn="just"/>
            <a:r>
              <a:rPr lang="fa-IR" b="1" dirty="0" smtClean="0">
                <a:cs typeface="B Zar" panose="00000400000000000000" pitchFamily="2" charset="-78"/>
              </a:rPr>
              <a:t>مزایای عمده سیاست پولی عبارتند : </a:t>
            </a:r>
          </a:p>
          <a:p>
            <a:pPr marL="0" indent="0" algn="just">
              <a:buNone/>
            </a:pPr>
            <a:r>
              <a:rPr lang="fa-IR" b="1" dirty="0" smtClean="0">
                <a:cs typeface="B Zar" panose="00000400000000000000" pitchFamily="2" charset="-78"/>
              </a:rPr>
              <a:t>1- نتیجه تصمیمات مربوط به سیاست پولی در دسترس و به دلیل کم بودن ماهت سیاسی بانک مرکزی ، به سرعت بکار گرفته شود </a:t>
            </a:r>
          </a:p>
          <a:p>
            <a:pPr marL="0" indent="0" algn="just">
              <a:buNone/>
            </a:pPr>
            <a:r>
              <a:rPr lang="fa-IR" b="1" dirty="0" smtClean="0">
                <a:cs typeface="B Zar" panose="00000400000000000000" pitchFamily="2" charset="-78"/>
              </a:rPr>
              <a:t>2- سیاست پولی زمانی که اقدام شدیدی مخصوصا در مبارزه با بعضی از انواع تورم اتخاذ شده باشد کارایی دارد . </a:t>
            </a:r>
          </a:p>
          <a:p>
            <a:pPr marL="0" indent="0" algn="just">
              <a:buNone/>
            </a:pPr>
            <a:r>
              <a:rPr lang="fa-IR" b="1" dirty="0" smtClean="0">
                <a:cs typeface="B Zar" panose="00000400000000000000" pitchFamily="2" charset="-78"/>
              </a:rPr>
              <a:t>مزایای این سیاست مهم اما استفاده از سیاست پولی بر لاساس ارزیابی نتیجه در جامعه صورت میگرد .</a:t>
            </a:r>
            <a:endParaRPr lang="fa-IR" b="1" dirty="0">
              <a:cs typeface="B Zar" panose="00000400000000000000" pitchFamily="2" charset="-78"/>
            </a:endParaRPr>
          </a:p>
        </p:txBody>
      </p:sp>
    </p:spTree>
    <p:extLst>
      <p:ext uri="{BB962C8B-B14F-4D97-AF65-F5344CB8AC3E}">
        <p14:creationId xmlns:p14="http://schemas.microsoft.com/office/powerpoint/2010/main" val="2503226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4" y="376708"/>
            <a:ext cx="10396883" cy="537692"/>
          </a:xfrm>
        </p:spPr>
        <p:txBody>
          <a:bodyPr>
            <a:normAutofit/>
          </a:bodyPr>
          <a:lstStyle/>
          <a:p>
            <a:r>
              <a:rPr lang="fa-IR" sz="2800" dirty="0" smtClean="0">
                <a:cs typeface="B Davat" panose="00000400000000000000" pitchFamily="2" charset="-78"/>
              </a:rPr>
              <a:t>تعادل پولی و بودجه </a:t>
            </a:r>
            <a:endParaRPr lang="fa-IR" sz="2800" dirty="0">
              <a:cs typeface="B Davat" panose="00000400000000000000" pitchFamily="2" charset="-78"/>
            </a:endParaRPr>
          </a:p>
        </p:txBody>
      </p:sp>
      <p:sp>
        <p:nvSpPr>
          <p:cNvPr id="3" name="Content Placeholder 2"/>
          <p:cNvSpPr>
            <a:spLocks noGrp="1"/>
          </p:cNvSpPr>
          <p:nvPr>
            <p:ph sz="quarter" idx="13"/>
          </p:nvPr>
        </p:nvSpPr>
        <p:spPr>
          <a:xfrm>
            <a:off x="685800" y="1030310"/>
            <a:ext cx="10394707" cy="4344275"/>
          </a:xfrm>
        </p:spPr>
        <p:txBody>
          <a:bodyPr>
            <a:normAutofit lnSpcReduction="10000"/>
          </a:bodyPr>
          <a:lstStyle/>
          <a:p>
            <a:pPr algn="just"/>
            <a:endParaRPr lang="fa-IR" b="1" dirty="0" smtClean="0">
              <a:cs typeface="B Zar" panose="00000400000000000000" pitchFamily="2" charset="-78"/>
            </a:endParaRPr>
          </a:p>
          <a:p>
            <a:pPr algn="just"/>
            <a:r>
              <a:rPr lang="fa-IR" b="1" dirty="0" smtClean="0">
                <a:cs typeface="B Zar" panose="00000400000000000000" pitchFamily="2" charset="-78"/>
              </a:rPr>
              <a:t>هر کشوری دارای ظرفیت پولی و اعتباری مشخصی است که با حجم تولید و اقتصاد آن کشور در ارتباط است و میزان حجم پول و اعتبارات تنها می تواند به مقداری که حجم تولیدات یک جامعه در سال افزایش می یابد نوسان داشته و اگر بیش از آن افزایش یابد قیمت کالا ها بالا خواهد رفت </a:t>
            </a:r>
          </a:p>
          <a:p>
            <a:pPr algn="just"/>
            <a:r>
              <a:rPr lang="fa-IR" b="1" dirty="0" smtClean="0">
                <a:cs typeface="B Zar" panose="00000400000000000000" pitchFamily="2" charset="-78"/>
              </a:rPr>
              <a:t>طبق نظریه مقداری پول اگر </a:t>
            </a:r>
            <a:r>
              <a:rPr lang="en-US" b="1" dirty="0" smtClean="0">
                <a:cs typeface="B Zar" panose="00000400000000000000" pitchFamily="2" charset="-78"/>
              </a:rPr>
              <a:t>M </a:t>
            </a:r>
            <a:r>
              <a:rPr lang="fa-IR" b="1" dirty="0" smtClean="0">
                <a:cs typeface="B Zar" panose="00000400000000000000" pitchFamily="2" charset="-78"/>
              </a:rPr>
              <a:t> حجم پول و اعتبار و </a:t>
            </a:r>
            <a:r>
              <a:rPr lang="en-US" b="1" dirty="0" smtClean="0">
                <a:cs typeface="B Zar" panose="00000400000000000000" pitchFamily="2" charset="-78"/>
              </a:rPr>
              <a:t>T</a:t>
            </a:r>
            <a:r>
              <a:rPr lang="fa-IR" b="1" dirty="0" smtClean="0">
                <a:cs typeface="B Zar" panose="00000400000000000000" pitchFamily="2" charset="-78"/>
              </a:rPr>
              <a:t> حجم کالا باشد متوسط قیمتها از فرمول ساده به دست میاید </a:t>
            </a:r>
            <a:r>
              <a:rPr lang="en-US" b="1" dirty="0" smtClean="0">
                <a:cs typeface="B Zar" panose="00000400000000000000" pitchFamily="2" charset="-78"/>
              </a:rPr>
              <a:t>P=M/T</a:t>
            </a:r>
            <a:endParaRPr lang="fa-IR" b="1" dirty="0" smtClean="0">
              <a:cs typeface="B Zar" panose="00000400000000000000" pitchFamily="2" charset="-78"/>
            </a:endParaRPr>
          </a:p>
          <a:p>
            <a:pPr algn="just"/>
            <a:r>
              <a:rPr lang="fa-IR" b="1" dirty="0" smtClean="0">
                <a:cs typeface="B Zar" panose="00000400000000000000" pitchFamily="2" charset="-78"/>
              </a:rPr>
              <a:t>اگر حجم پول و اعتبار افزایش ولی حجم کالا ثابت یا به میزان حجم پول رشد نکند قیمتها بالا رفته و افزایش قسمتها هم به تورم منجر میگردد و سرعت گردش پول موجب افزایش حجم پول در دسترس جامعه است . </a:t>
            </a:r>
          </a:p>
          <a:p>
            <a:pPr algn="just"/>
            <a:r>
              <a:rPr lang="fa-IR" b="1" dirty="0" smtClean="0">
                <a:cs typeface="B Zar" panose="00000400000000000000" pitchFamily="2" charset="-78"/>
              </a:rPr>
              <a:t>سازوکار نظریه پول : افزایش در مقدار پول نرخ بهره را کاهش و کاهش نرخ بهره دریافتی از وام گیرندگان موجب تشویق سرمایه گذاری و موجب افزایش فعالیتهای تجاری است ، افزایش فعالیت تجاری منجر به بالا رفتن دستمزدها و موجب افزایش قیمت اجناس است و برعکس </a:t>
            </a:r>
          </a:p>
          <a:p>
            <a:pPr algn="just"/>
            <a:endParaRPr lang="fa-IR" b="1" dirty="0" smtClean="0">
              <a:cs typeface="B Zar" panose="00000400000000000000" pitchFamily="2" charset="-78"/>
            </a:endParaRPr>
          </a:p>
          <a:p>
            <a:pPr algn="just"/>
            <a:endParaRPr lang="fa-IR" b="1" dirty="0">
              <a:cs typeface="B Zar" panose="00000400000000000000" pitchFamily="2" charset="-78"/>
            </a:endParaRPr>
          </a:p>
        </p:txBody>
      </p:sp>
    </p:spTree>
    <p:extLst>
      <p:ext uri="{BB962C8B-B14F-4D97-AF65-F5344CB8AC3E}">
        <p14:creationId xmlns:p14="http://schemas.microsoft.com/office/powerpoint/2010/main" val="3387545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15910"/>
            <a:ext cx="10394707" cy="5258676"/>
          </a:xfrm>
        </p:spPr>
        <p:txBody>
          <a:bodyPr>
            <a:normAutofit/>
          </a:bodyPr>
          <a:lstStyle/>
          <a:p>
            <a:r>
              <a:rPr lang="fa-IR" b="1" dirty="0" smtClean="0">
                <a:cs typeface="B Zar" panose="00000400000000000000" pitchFamily="2" charset="-78"/>
              </a:rPr>
              <a:t>افزایش مقدار پول      کاهش نرخ بهره        تشویق سرمایه گذاری       افزایش فعالیتهای تجاری       افزایش دستمزدها       افزایش قیمت کالاها </a:t>
            </a:r>
          </a:p>
          <a:p>
            <a:r>
              <a:rPr lang="fa-IR" b="1" dirty="0" smtClean="0">
                <a:cs typeface="B Zar" panose="00000400000000000000" pitchFamily="2" charset="-78"/>
              </a:rPr>
              <a:t>تعیین و اعمال سیاستهای پولی به عهده بانک مرکری است </a:t>
            </a:r>
          </a:p>
          <a:p>
            <a:r>
              <a:rPr lang="fa-IR" b="1" dirty="0" smtClean="0">
                <a:cs typeface="B Zar" panose="00000400000000000000" pitchFamily="2" charset="-78"/>
              </a:rPr>
              <a:t>در کشور ما متغیر مالی اثر مستقیم پولی دارد و حجم پول و نقدینگی به تبع حجم مخارج بودجه دولت از رشذ سریعی برخودار است </a:t>
            </a:r>
          </a:p>
          <a:p>
            <a:r>
              <a:rPr lang="fa-IR" b="1" dirty="0" smtClean="0">
                <a:cs typeface="B Zar" panose="00000400000000000000" pitchFamily="2" charset="-78"/>
              </a:rPr>
              <a:t>پایه پولی یعنی خالص داراییهای خارجی و خالص بدهی دولت به بانک مرکزی از متغیرهای مربوط به بودجه دولت متاثر است . پایه پولی از طریق درآمدهای حاصل از صادرات نفت و هزینه های ریالی بودجه و خالص بدهی دولت از طریق کسر بودجه و استقراض از بانک مرکزی تحت تاثیر است </a:t>
            </a:r>
          </a:p>
          <a:p>
            <a:endParaRPr lang="fa-IR" b="1" dirty="0">
              <a:cs typeface="B Zar" panose="00000400000000000000" pitchFamily="2" charset="-78"/>
            </a:endParaRPr>
          </a:p>
        </p:txBody>
      </p:sp>
      <p:cxnSp>
        <p:nvCxnSpPr>
          <p:cNvPr id="5" name="Straight Arrow Connector 4"/>
          <p:cNvCxnSpPr/>
          <p:nvPr/>
        </p:nvCxnSpPr>
        <p:spPr>
          <a:xfrm flipH="1">
            <a:off x="8847785" y="967964"/>
            <a:ext cx="270456" cy="12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023127" y="1008649"/>
            <a:ext cx="270456" cy="12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4558190" y="991379"/>
            <a:ext cx="353599" cy="158510"/>
          </a:xfrm>
          <a:prstGeom prst="rect">
            <a:avLst/>
          </a:prstGeom>
        </p:spPr>
      </p:pic>
      <p:pic>
        <p:nvPicPr>
          <p:cNvPr id="9" name="Picture 8"/>
          <p:cNvPicPr>
            <a:picLocks noChangeAspect="1"/>
          </p:cNvPicPr>
          <p:nvPr/>
        </p:nvPicPr>
        <p:blipFill>
          <a:blip r:embed="rId2"/>
          <a:stretch>
            <a:fillRect/>
          </a:stretch>
        </p:blipFill>
        <p:spPr>
          <a:xfrm>
            <a:off x="1965604" y="989522"/>
            <a:ext cx="353599" cy="320734"/>
          </a:xfrm>
          <a:prstGeom prst="rect">
            <a:avLst/>
          </a:prstGeom>
        </p:spPr>
      </p:pic>
      <p:pic>
        <p:nvPicPr>
          <p:cNvPr id="10" name="Picture 9"/>
          <p:cNvPicPr>
            <a:picLocks noChangeAspect="1"/>
          </p:cNvPicPr>
          <p:nvPr/>
        </p:nvPicPr>
        <p:blipFill>
          <a:blip r:embed="rId2"/>
          <a:stretch>
            <a:fillRect/>
          </a:stretch>
        </p:blipFill>
        <p:spPr>
          <a:xfrm>
            <a:off x="9466707" y="1367275"/>
            <a:ext cx="353599" cy="158510"/>
          </a:xfrm>
          <a:prstGeom prst="rect">
            <a:avLst/>
          </a:prstGeom>
        </p:spPr>
      </p:pic>
    </p:spTree>
    <p:extLst>
      <p:ext uri="{BB962C8B-B14F-4D97-AF65-F5344CB8AC3E}">
        <p14:creationId xmlns:p14="http://schemas.microsoft.com/office/powerpoint/2010/main" val="2957682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7200" dirty="0" smtClean="0">
                <a:solidFill>
                  <a:schemeClr val="tx1"/>
                </a:solidFill>
                <a:cs typeface="B Zar" panose="00000400000000000000" pitchFamily="2" charset="-78"/>
              </a:rPr>
              <a:t>فصل چهارم</a:t>
            </a:r>
            <a:endParaRPr lang="fa-IR" sz="7200" dirty="0">
              <a:solidFill>
                <a:schemeClr val="tx1"/>
              </a:solidFill>
              <a:cs typeface="B Zar" panose="00000400000000000000" pitchFamily="2" charset="-78"/>
            </a:endParaRPr>
          </a:p>
        </p:txBody>
      </p:sp>
      <p:sp>
        <p:nvSpPr>
          <p:cNvPr id="3" name="Content Placeholder 2"/>
          <p:cNvSpPr>
            <a:spLocks noGrp="1"/>
          </p:cNvSpPr>
          <p:nvPr>
            <p:ph sz="quarter" idx="13"/>
          </p:nvPr>
        </p:nvSpPr>
        <p:spPr>
          <a:xfrm>
            <a:off x="360608" y="2063396"/>
            <a:ext cx="10998558" cy="3332852"/>
          </a:xfrm>
        </p:spPr>
        <p:txBody>
          <a:bodyPr>
            <a:noAutofit/>
          </a:bodyPr>
          <a:lstStyle/>
          <a:p>
            <a:r>
              <a:rPr lang="fa-IR" sz="8800" b="1" dirty="0" smtClean="0">
                <a:solidFill>
                  <a:srgbClr val="7030A0"/>
                </a:solidFill>
                <a:cs typeface="B Zar" panose="00000400000000000000" pitchFamily="2" charset="-78"/>
              </a:rPr>
              <a:t>ارتباط بودجه و اقتصاد </a:t>
            </a:r>
            <a:endParaRPr lang="fa-IR" sz="8800" b="1" dirty="0">
              <a:solidFill>
                <a:srgbClr val="7030A0"/>
              </a:solidFill>
              <a:cs typeface="B Zar" panose="00000400000000000000" pitchFamily="2" charset="-78"/>
            </a:endParaRPr>
          </a:p>
        </p:txBody>
      </p:sp>
    </p:spTree>
    <p:extLst>
      <p:ext uri="{BB962C8B-B14F-4D97-AF65-F5344CB8AC3E}">
        <p14:creationId xmlns:p14="http://schemas.microsoft.com/office/powerpoint/2010/main" val="1234546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4" y="286556"/>
            <a:ext cx="10396883" cy="486176"/>
          </a:xfrm>
        </p:spPr>
        <p:txBody>
          <a:bodyPr>
            <a:normAutofit fontScale="90000"/>
          </a:bodyPr>
          <a:lstStyle/>
          <a:p>
            <a:pPr algn="ctr"/>
            <a:r>
              <a:rPr lang="fa-IR" sz="3200" dirty="0" smtClean="0">
                <a:cs typeface="B Davat" panose="00000400000000000000" pitchFamily="2" charset="-78"/>
              </a:rPr>
              <a:t>بودجه ارزی</a:t>
            </a:r>
            <a:endParaRPr lang="fa-IR" sz="3200" dirty="0">
              <a:cs typeface="B Davat" panose="00000400000000000000" pitchFamily="2" charset="-78"/>
            </a:endParaRPr>
          </a:p>
        </p:txBody>
      </p:sp>
      <p:sp>
        <p:nvSpPr>
          <p:cNvPr id="3" name="Content Placeholder 2"/>
          <p:cNvSpPr>
            <a:spLocks noGrp="1"/>
          </p:cNvSpPr>
          <p:nvPr>
            <p:ph sz="quarter" idx="13"/>
          </p:nvPr>
        </p:nvSpPr>
        <p:spPr>
          <a:xfrm>
            <a:off x="685800" y="875763"/>
            <a:ext cx="10394707" cy="4498823"/>
          </a:xfrm>
        </p:spPr>
        <p:txBody>
          <a:bodyPr/>
          <a:lstStyle/>
          <a:p>
            <a:r>
              <a:rPr lang="fa-IR" b="1" dirty="0" smtClean="0">
                <a:cs typeface="B Zar" panose="00000400000000000000" pitchFamily="2" charset="-78"/>
              </a:rPr>
              <a:t>در کشورهای در حال توسعه ارز منبع کمیابی و به همین علت به برنامه ریزی از پیش تعیین شده ای برای استفاده و مصرف نیاز است . دقت در درآمدهای ارزی و مصارف غیر قابل اجتناب از بیل خرید کالاهای واسطه ای و مواد اولیه تولید و سرمایه گذاری معین کرد .</a:t>
            </a:r>
          </a:p>
          <a:p>
            <a:r>
              <a:rPr lang="fa-IR" b="1" dirty="0" smtClean="0">
                <a:cs typeface="B Zar" panose="00000400000000000000" pitchFamily="2" charset="-78"/>
              </a:rPr>
              <a:t>بودجه دولتی باید برای پرداختهای عمرانی و غیر عمرانی ،میزان و اندازه ارز مورد نیاز را معین کند . وقتی دولت پیشنهاد خرج می کند هزینه ارزی ژآن نیز در همان حال معلوم باشد .</a:t>
            </a:r>
          </a:p>
          <a:p>
            <a:r>
              <a:rPr lang="fa-IR" b="1" dirty="0" smtClean="0">
                <a:cs typeface="B Zar" panose="00000400000000000000" pitchFamily="2" charset="-78"/>
              </a:rPr>
              <a:t>میان بودجه دولتی و بودجه ارزی و وضع پیش بینی تراز پرداختها ارتباط مستحکمی بوجود آورذ </a:t>
            </a:r>
          </a:p>
          <a:p>
            <a:r>
              <a:rPr lang="fa-IR" b="1" dirty="0" smtClean="0">
                <a:cs typeface="B Zar" panose="00000400000000000000" pitchFamily="2" charset="-78"/>
              </a:rPr>
              <a:t>بودجه ارزی حاوی دریافتها و مصارف ارزی کشور است و تهیه و اجرای دقیق آن می تواند تاثیر مهمی بر تعادل ارزی و در مجموع بر تعادل اقتصادی داشته باشد . </a:t>
            </a:r>
          </a:p>
          <a:p>
            <a:endParaRPr lang="fa-IR" b="1" dirty="0">
              <a:cs typeface="B Zar" panose="00000400000000000000" pitchFamily="2" charset="-78"/>
            </a:endParaRPr>
          </a:p>
        </p:txBody>
      </p:sp>
    </p:spTree>
    <p:extLst>
      <p:ext uri="{BB962C8B-B14F-4D97-AF65-F5344CB8AC3E}">
        <p14:creationId xmlns:p14="http://schemas.microsoft.com/office/powerpoint/2010/main" val="2406304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767"/>
            <a:ext cx="10396882" cy="769512"/>
          </a:xfrm>
        </p:spPr>
        <p:txBody>
          <a:bodyPr>
            <a:normAutofit/>
          </a:bodyPr>
          <a:lstStyle/>
          <a:p>
            <a:pPr algn="r"/>
            <a:r>
              <a:rPr lang="fa-IR" sz="3200" dirty="0" smtClean="0">
                <a:cs typeface="B Davat" panose="00000400000000000000" pitchFamily="2" charset="-78"/>
              </a:rPr>
              <a:t>تعادل ارزی و بودجه </a:t>
            </a:r>
            <a:endParaRPr lang="fa-IR" sz="3200" dirty="0">
              <a:cs typeface="B Davat" panose="00000400000000000000" pitchFamily="2" charset="-78"/>
            </a:endParaRPr>
          </a:p>
        </p:txBody>
      </p:sp>
      <p:sp>
        <p:nvSpPr>
          <p:cNvPr id="3" name="Content Placeholder 2"/>
          <p:cNvSpPr>
            <a:spLocks noGrp="1"/>
          </p:cNvSpPr>
          <p:nvPr>
            <p:ph sz="quarter" idx="13"/>
          </p:nvPr>
        </p:nvSpPr>
        <p:spPr>
          <a:xfrm>
            <a:off x="685800" y="734098"/>
            <a:ext cx="10394707" cy="4640488"/>
          </a:xfrm>
        </p:spPr>
        <p:txBody>
          <a:bodyPr/>
          <a:lstStyle/>
          <a:p>
            <a:r>
              <a:rPr lang="fa-IR" b="1" dirty="0" smtClean="0">
                <a:cs typeface="B Zar" panose="00000400000000000000" pitchFamily="2" charset="-78"/>
              </a:rPr>
              <a:t>تعادل پولی و مالی با یکدیگر مرتبط و هر دوی اینها با تعادل ارزی در ارتباط است . واردات موجب خروج ارز از کشورو خروج ارز تعادل ارزی را دچار نوسان می کند . هر کشوری ظرفیت ارزی مشخصی دارد باید در بودجه ریزی به ظرفیت ارزی نیز توجه داشت .</a:t>
            </a:r>
          </a:p>
          <a:p>
            <a:r>
              <a:rPr lang="fa-IR" b="1" dirty="0" smtClean="0">
                <a:cs typeface="B Zar" panose="00000400000000000000" pitchFamily="2" charset="-78"/>
              </a:rPr>
              <a:t>ترکیب و تعادل ارزی :هزینه های ارزی = درآمدهای ارزی و اگر هزینه ارزی بیش از در آمد ارزی باشد با کسری موازنه ارزی دچار و کسری موازنه ارزی به نوبه خود موجب افزایش نرخ ارز (کاهش ارزش پول داخلی ) و گران شدن کالاهای خارجی و نهایت افزایش کالاهای داخلی منچر ، پس تعادل ارزی در بودجه مهم است </a:t>
            </a:r>
          </a:p>
          <a:p>
            <a:r>
              <a:rPr lang="fa-IR" b="1" dirty="0" smtClean="0">
                <a:cs typeface="B Zar" panose="00000400000000000000" pitchFamily="2" charset="-78"/>
              </a:rPr>
              <a:t>دو راه حل برای کشوری که موازنه ارزی آن منفی است : 1- کاهش ارزش پول ملی (داخلی ) در مقابل ارزهای خارجی ، به منظور افزایش صادرات و جبران کسری موازنه ارزی صورت میگرد 2- دریافت وام از خارج که به جهت تامین کسری موازنه انجام می شود . </a:t>
            </a:r>
          </a:p>
          <a:p>
            <a:r>
              <a:rPr lang="fa-IR" b="1" dirty="0" smtClean="0">
                <a:cs typeface="B Zar" panose="00000400000000000000" pitchFamily="2" charset="-78"/>
              </a:rPr>
              <a:t>کاهش ارزش پول ملی موجب ارزاتی صادرات و گرانی واردات است و کاهش واردات با افزایش تولید داخلی باشد . افزایش قیمتهای داخلی کالاها  موجب مصرف کالای صادراتی تولید شده داخل و اثر مستقیم دارد . </a:t>
            </a:r>
            <a:endParaRPr lang="fa-IR" b="1" dirty="0">
              <a:cs typeface="B Zar" panose="00000400000000000000" pitchFamily="2" charset="-78"/>
            </a:endParaRPr>
          </a:p>
        </p:txBody>
      </p:sp>
    </p:spTree>
    <p:extLst>
      <p:ext uri="{BB962C8B-B14F-4D97-AF65-F5344CB8AC3E}">
        <p14:creationId xmlns:p14="http://schemas.microsoft.com/office/powerpoint/2010/main" val="835456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251"/>
            <a:ext cx="10396882" cy="756634"/>
          </a:xfrm>
        </p:spPr>
        <p:txBody>
          <a:bodyPr>
            <a:normAutofit/>
          </a:bodyPr>
          <a:lstStyle/>
          <a:p>
            <a:pPr algn="ctr"/>
            <a:r>
              <a:rPr lang="fa-IR" sz="3600" b="1" dirty="0" smtClean="0">
                <a:cs typeface="B Davat" panose="00000400000000000000" pitchFamily="2" charset="-78"/>
              </a:rPr>
              <a:t>سیاستهای مالی</a:t>
            </a:r>
            <a:endParaRPr lang="fa-IR" sz="3600" b="1" dirty="0">
              <a:cs typeface="B Davat" panose="00000400000000000000" pitchFamily="2" charset="-78"/>
            </a:endParaRPr>
          </a:p>
        </p:txBody>
      </p:sp>
      <p:sp>
        <p:nvSpPr>
          <p:cNvPr id="3" name="Content Placeholder 2"/>
          <p:cNvSpPr>
            <a:spLocks noGrp="1"/>
          </p:cNvSpPr>
          <p:nvPr>
            <p:ph sz="quarter" idx="13"/>
          </p:nvPr>
        </p:nvSpPr>
        <p:spPr>
          <a:xfrm>
            <a:off x="685800" y="759854"/>
            <a:ext cx="10394707" cy="4756709"/>
          </a:xfrm>
        </p:spPr>
        <p:txBody>
          <a:bodyPr/>
          <a:lstStyle/>
          <a:p>
            <a:pPr algn="just"/>
            <a:r>
              <a:rPr lang="fa-IR" b="1" dirty="0" smtClean="0">
                <a:cs typeface="B Zar" panose="00000400000000000000" pitchFamily="2" charset="-78"/>
              </a:rPr>
              <a:t>سیاست مالی عبارت است از تنظیم و کنترل مخارج و عواید دولت برای دستیبابی به هدفهای مطلوب اقتصادی یا استفاده از نظام مالی برای تهیه و تحصیص منابع به منظور اجرای برنامه های رشد اقتصادی </a:t>
            </a:r>
          </a:p>
          <a:p>
            <a:pPr algn="just"/>
            <a:r>
              <a:rPr lang="fa-IR" b="1" dirty="0" smtClean="0">
                <a:cs typeface="B Zar" panose="00000400000000000000" pitchFamily="2" charset="-78"/>
              </a:rPr>
              <a:t>سیاست مالی طبق تعریف بودجه » </a:t>
            </a:r>
            <a:r>
              <a:rPr lang="fa-IR" b="1" smtClean="0">
                <a:cs typeface="B Zar" panose="00000400000000000000" pitchFamily="2" charset="-78"/>
              </a:rPr>
              <a:t>تخصیص درآمدهای </a:t>
            </a:r>
            <a:r>
              <a:rPr lang="fa-IR" b="1" dirty="0" smtClean="0">
                <a:cs typeface="B Zar" panose="00000400000000000000" pitchFamily="2" charset="-78"/>
              </a:rPr>
              <a:t>و انجام هزینه ها برای نیل به هدفهای اقتصادی و بودجه ریزی از ارکان سیاست مالی است </a:t>
            </a:r>
          </a:p>
          <a:p>
            <a:pPr algn="just"/>
            <a:r>
              <a:rPr lang="fa-IR" b="1" dirty="0" smtClean="0">
                <a:cs typeface="B Zar" panose="00000400000000000000" pitchFamily="2" charset="-78"/>
              </a:rPr>
              <a:t>سیاست مالی در سطح ملی از طریق موارد زیر شکل میگرد : </a:t>
            </a:r>
          </a:p>
          <a:p>
            <a:pPr marL="0" indent="0" algn="just">
              <a:buNone/>
            </a:pPr>
            <a:r>
              <a:rPr lang="fa-IR" b="1" dirty="0" smtClean="0">
                <a:cs typeface="B Zar" panose="00000400000000000000" pitchFamily="2" charset="-78"/>
              </a:rPr>
              <a:t>1- اندازه کل بودجه شامل مجموعه درآمد و هزینه 2- نوع مخارج 3- زمانبندی مصارف برنامه ها</a:t>
            </a:r>
          </a:p>
          <a:p>
            <a:pPr marL="0" indent="0" algn="just">
              <a:buNone/>
            </a:pPr>
            <a:r>
              <a:rPr lang="fa-IR" b="1" dirty="0" smtClean="0">
                <a:cs typeface="B Zar" panose="00000400000000000000" pitchFamily="2" charset="-78"/>
              </a:rPr>
              <a:t> 4- موازنه فعالیتها با اهداف چند جانبه و تصمیم در مورد میزان اهمیت 5- اندازه پرداختهای انتقالی 6- ایجاد یا فروش ذخایر </a:t>
            </a:r>
          </a:p>
          <a:p>
            <a:pPr algn="just"/>
            <a:r>
              <a:rPr lang="fa-IR" b="1" dirty="0" smtClean="0">
                <a:cs typeface="B Zar" panose="00000400000000000000" pitchFamily="2" charset="-78"/>
              </a:rPr>
              <a:t>اهداف سیاست مالی :1- ایجاد اشتغال کامل 2- ثبات قیمتها 3- ثبات و تداوم رشد اقتصادی 4- عرضه مناسب خدمات عمومی 5- تخصیص بهینه منابع 6- توزیع در امد 7- تشکیل سرمایه  </a:t>
            </a:r>
            <a:endParaRPr lang="fa-IR" b="1" dirty="0">
              <a:cs typeface="B Zar" panose="00000400000000000000" pitchFamily="2" charset="-78"/>
            </a:endParaRPr>
          </a:p>
        </p:txBody>
      </p:sp>
    </p:spTree>
    <p:extLst>
      <p:ext uri="{BB962C8B-B14F-4D97-AF65-F5344CB8AC3E}">
        <p14:creationId xmlns:p14="http://schemas.microsoft.com/office/powerpoint/2010/main" val="1895256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3526"/>
            <a:ext cx="10396882" cy="537692"/>
          </a:xfrm>
        </p:spPr>
        <p:txBody>
          <a:bodyPr>
            <a:normAutofit/>
          </a:bodyPr>
          <a:lstStyle/>
          <a:p>
            <a:pPr algn="r"/>
            <a:r>
              <a:rPr lang="fa-IR" sz="3200" dirty="0" smtClean="0">
                <a:solidFill>
                  <a:srgbClr val="FF0000"/>
                </a:solidFill>
                <a:cs typeface="B Davat" panose="00000400000000000000" pitchFamily="2" charset="-78"/>
              </a:rPr>
              <a:t>1- ایجاد اشتغال کامل</a:t>
            </a:r>
            <a:endParaRPr lang="fa-IR" sz="3200" dirty="0">
              <a:solidFill>
                <a:srgbClr val="FF0000"/>
              </a:solidFill>
              <a:cs typeface="B Davat" panose="00000400000000000000" pitchFamily="2" charset="-78"/>
            </a:endParaRPr>
          </a:p>
        </p:txBody>
      </p:sp>
      <p:sp>
        <p:nvSpPr>
          <p:cNvPr id="3" name="Content Placeholder 2"/>
          <p:cNvSpPr>
            <a:spLocks noGrp="1"/>
          </p:cNvSpPr>
          <p:nvPr>
            <p:ph sz="quarter" idx="13"/>
          </p:nvPr>
        </p:nvSpPr>
        <p:spPr>
          <a:xfrm>
            <a:off x="685800" y="901521"/>
            <a:ext cx="10394707" cy="4468969"/>
          </a:xfrm>
        </p:spPr>
        <p:txBody>
          <a:bodyPr/>
          <a:lstStyle/>
          <a:p>
            <a:r>
              <a:rPr lang="fa-IR" b="1" dirty="0" smtClean="0">
                <a:cs typeface="B Zar" panose="00000400000000000000" pitchFamily="2" charset="-78"/>
              </a:rPr>
              <a:t>ایجاد اشتغال کامل به معنای حدود 4 درصد بیکاری است . در این نرخ به میزان افراد علاقمند در جامعه که در جستچوی کارند شغل وجود دارد . </a:t>
            </a:r>
          </a:p>
          <a:p>
            <a:r>
              <a:rPr lang="fa-IR" b="1" dirty="0" smtClean="0">
                <a:cs typeface="B Zar" panose="00000400000000000000" pitchFamily="2" charset="-78"/>
              </a:rPr>
              <a:t>در هر اقتصادی تنظیم تعادل در یکی از سه حالت زیر است 1- اشتغال ناقص 2- اشتغال کامل 3- اشباع عوامل تولید (سرمایه،ماشین آلات ، نیروی کار و فناوری ) </a:t>
            </a:r>
          </a:p>
          <a:p>
            <a:r>
              <a:rPr lang="fa-IR" b="1" dirty="0" smtClean="0">
                <a:cs typeface="B Zar" panose="00000400000000000000" pitchFamily="2" charset="-78"/>
              </a:rPr>
              <a:t>در بودجه ریزی باید به ترکیب اشتغال جامعه توجه و هماهنگی بین اشتغال و دیگر تعادلهای برقرار و تعادل کل اقتصاد جهت حفظ ثبات نسبی قیمتها و تعادل موازنه ارزی و تعادل اشتغال از آن جمله است . </a:t>
            </a:r>
          </a:p>
          <a:p>
            <a:r>
              <a:rPr lang="fa-IR" b="1" dirty="0" smtClean="0">
                <a:cs typeface="B Zar" panose="00000400000000000000" pitchFamily="2" charset="-78"/>
              </a:rPr>
              <a:t> </a:t>
            </a:r>
            <a:r>
              <a:rPr lang="fa-IR" b="1" dirty="0">
                <a:cs typeface="B Zar" panose="00000400000000000000" pitchFamily="2" charset="-78"/>
              </a:rPr>
              <a:t>چون بودجه دربرگیرنده هزینه های جاری وعمرانی است میتواند به مقدار زیادی اشتغال ایجاد نماید</a:t>
            </a:r>
            <a:r>
              <a:rPr lang="fa-IR" b="1" dirty="0" smtClean="0">
                <a:cs typeface="B Zar" panose="00000400000000000000" pitchFamily="2" charset="-78"/>
              </a:rPr>
              <a:t>.</a:t>
            </a:r>
          </a:p>
          <a:p>
            <a:r>
              <a:rPr lang="fa-IR" b="1" dirty="0">
                <a:cs typeface="B Zar" panose="00000400000000000000" pitchFamily="2" charset="-78"/>
              </a:rPr>
              <a:t>اگر اقتصاد در وضع اشتغال ناقص باشدو دولت بخواهد ازطریق بودجه آن را به حالت اشتغال کامل گرایش دهد لازم است یااز طریق افزایش مخارج دولت ویا از طریق کاهش مالیات ها یاهر دو تقاضای کل راافزایش دهد.</a:t>
            </a:r>
          </a:p>
        </p:txBody>
      </p:sp>
    </p:spTree>
    <p:extLst>
      <p:ext uri="{BB962C8B-B14F-4D97-AF65-F5344CB8AC3E}">
        <p14:creationId xmlns:p14="http://schemas.microsoft.com/office/powerpoint/2010/main" val="205710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70456"/>
            <a:ext cx="10394707" cy="5104129"/>
          </a:xfrm>
        </p:spPr>
        <p:txBody>
          <a:bodyPr/>
          <a:lstStyle/>
          <a:p>
            <a:r>
              <a:rPr lang="fa-IR" b="1" dirty="0">
                <a:cs typeface="B Zar" panose="00000400000000000000" pitchFamily="2" charset="-78"/>
              </a:rPr>
              <a:t>دراقتصادکلان یک رابطه فرضی بین سطح کل هزینه در اقتصاد و وجود بیکاری یاتورم برقرار است.</a:t>
            </a:r>
            <a:endParaRPr lang="en-US" b="1" dirty="0">
              <a:cs typeface="B Zar" panose="00000400000000000000" pitchFamily="2" charset="-78"/>
            </a:endParaRPr>
          </a:p>
          <a:p>
            <a:r>
              <a:rPr lang="fa-IR" b="1" dirty="0">
                <a:cs typeface="B Zar" panose="00000400000000000000" pitchFamily="2" charset="-78"/>
              </a:rPr>
              <a:t>مصرف کل را میتوان از دیدگاه </a:t>
            </a:r>
            <a:r>
              <a:rPr lang="fa-IR" b="1" dirty="0" smtClean="0">
                <a:cs typeface="B Zar" panose="00000400000000000000" pitchFamily="2" charset="-78"/>
              </a:rPr>
              <a:t>تولید ناخالص </a:t>
            </a:r>
            <a:r>
              <a:rPr lang="fa-IR" b="1" dirty="0">
                <a:cs typeface="B Zar" panose="00000400000000000000" pitchFamily="2" charset="-78"/>
              </a:rPr>
              <a:t>ملی جامعه بررسی کرد</a:t>
            </a:r>
            <a:r>
              <a:rPr lang="fa-IR" b="1" dirty="0" smtClean="0">
                <a:cs typeface="B Zar" panose="00000400000000000000" pitchFamily="2" charset="-78"/>
              </a:rPr>
              <a:t>.</a:t>
            </a:r>
          </a:p>
          <a:p>
            <a:r>
              <a:rPr lang="fa-IR" b="1" dirty="0">
                <a:cs typeface="B Zar" panose="00000400000000000000" pitchFamily="2" charset="-78"/>
              </a:rPr>
              <a:t>تولیدناخالص ملی برابراست بامصارف اشخاص به اضافه سرمایه گذاری ناخالص خصوصی به اضافه خریدهای کالا وخدمات توسط دولت،به اضافه خالص صادرات کالاها </a:t>
            </a:r>
            <a:r>
              <a:rPr lang="fa-IR" b="1" dirty="0" smtClean="0">
                <a:cs typeface="B Zar" panose="00000400000000000000" pitchFamily="2" charset="-78"/>
              </a:rPr>
              <a:t>وخدمات</a:t>
            </a:r>
            <a:r>
              <a:rPr lang="fa-IR" b="1" dirty="0">
                <a:cs typeface="B Zar" panose="00000400000000000000" pitchFamily="2" charset="-78"/>
              </a:rPr>
              <a:t> </a:t>
            </a:r>
            <a:r>
              <a:rPr lang="fa-IR" b="1" dirty="0" smtClean="0">
                <a:cs typeface="B Zar" panose="00000400000000000000" pitchFamily="2" charset="-78"/>
              </a:rPr>
              <a:t>(صادرات منهای واردات )</a:t>
            </a:r>
          </a:p>
          <a:p>
            <a:r>
              <a:rPr lang="en-US" sz="2800" b="1" dirty="0" smtClean="0">
                <a:solidFill>
                  <a:srgbClr val="FF0000"/>
                </a:solidFill>
                <a:cs typeface="B Zar" panose="00000400000000000000" pitchFamily="2" charset="-78"/>
              </a:rPr>
              <a:t>Y=</a:t>
            </a:r>
            <a:r>
              <a:rPr lang="en-US" sz="2800" b="1" dirty="0" err="1" smtClean="0">
                <a:solidFill>
                  <a:srgbClr val="FF0000"/>
                </a:solidFill>
                <a:cs typeface="B Zar" panose="00000400000000000000" pitchFamily="2" charset="-78"/>
              </a:rPr>
              <a:t>c+i+g</a:t>
            </a:r>
            <a:r>
              <a:rPr lang="en-US" sz="2800" b="1" dirty="0" smtClean="0">
                <a:solidFill>
                  <a:srgbClr val="FF0000"/>
                </a:solidFill>
                <a:cs typeface="B Zar" panose="00000400000000000000" pitchFamily="2" charset="-78"/>
              </a:rPr>
              <a:t>+(x-m}</a:t>
            </a:r>
            <a:endParaRPr lang="fa-IR" sz="2800" b="1" dirty="0" smtClean="0">
              <a:solidFill>
                <a:srgbClr val="FF0000"/>
              </a:solidFill>
              <a:cs typeface="B Zar" panose="00000400000000000000" pitchFamily="2" charset="-78"/>
            </a:endParaRPr>
          </a:p>
          <a:p>
            <a:r>
              <a:rPr lang="fa-IR" b="1" dirty="0">
                <a:cs typeface="B Zar" panose="00000400000000000000" pitchFamily="2" charset="-78"/>
              </a:rPr>
              <a:t>تولید ناخالص ملی،کل فعالیت تولیدی وخدمات نهایی یک کشور را طی یک دوره زمانی مشخص نشان </a:t>
            </a:r>
            <a:r>
              <a:rPr lang="fa-IR" b="1" dirty="0" smtClean="0">
                <a:cs typeface="B Zar" panose="00000400000000000000" pitchFamily="2" charset="-78"/>
              </a:rPr>
              <a:t>میدهد</a:t>
            </a:r>
          </a:p>
          <a:p>
            <a:r>
              <a:rPr lang="fa-IR" b="1" dirty="0">
                <a:cs typeface="B Zar" panose="00000400000000000000" pitchFamily="2" charset="-78"/>
              </a:rPr>
              <a:t>که اگرتولید ناخالص ملی در سطح هدف تعیین شده قرار گیرد میزان بیکاری ونرخ تورم به سطوح قابل قبول میرسند</a:t>
            </a:r>
            <a:r>
              <a:rPr lang="fa-IR" b="1" dirty="0" smtClean="0">
                <a:cs typeface="B Zar" panose="00000400000000000000" pitchFamily="2" charset="-78"/>
              </a:rPr>
              <a:t>. </a:t>
            </a:r>
            <a:endParaRPr lang="fa-IR" b="1" dirty="0">
              <a:cs typeface="B Zar" panose="00000400000000000000" pitchFamily="2" charset="-78"/>
            </a:endParaRPr>
          </a:p>
        </p:txBody>
      </p:sp>
    </p:spTree>
    <p:extLst>
      <p:ext uri="{BB962C8B-B14F-4D97-AF65-F5344CB8AC3E}">
        <p14:creationId xmlns:p14="http://schemas.microsoft.com/office/powerpoint/2010/main" val="2243865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18941"/>
            <a:ext cx="10394707" cy="5155645"/>
          </a:xfrm>
        </p:spPr>
        <p:txBody>
          <a:bodyPr/>
          <a:lstStyle/>
          <a:p>
            <a:r>
              <a:rPr lang="fa-IR" b="1" dirty="0">
                <a:solidFill>
                  <a:srgbClr val="FF0000"/>
                </a:solidFill>
                <a:cs typeface="B Zar" panose="00000400000000000000" pitchFamily="2" charset="-78"/>
              </a:rPr>
              <a:t>2- ثبات قیمتها:</a:t>
            </a:r>
          </a:p>
          <a:p>
            <a:r>
              <a:rPr lang="fa-IR" b="1" dirty="0" smtClean="0">
                <a:cs typeface="B Zar" panose="00000400000000000000" pitchFamily="2" charset="-78"/>
              </a:rPr>
              <a:t>تورم </a:t>
            </a:r>
            <a:r>
              <a:rPr lang="fa-IR" b="1" dirty="0">
                <a:cs typeface="B Zar" panose="00000400000000000000" pitchFamily="2" charset="-78"/>
              </a:rPr>
              <a:t>قیمتها راافزایش میدهد که موجب میشود توزیع درآمد ازافراد بادرآمد غیرقابل انعطاف به افرادی که </a:t>
            </a:r>
            <a:r>
              <a:rPr lang="fa-IR" b="1" dirty="0" smtClean="0">
                <a:cs typeface="B Zar" panose="00000400000000000000" pitchFamily="2" charset="-78"/>
              </a:rPr>
              <a:t>درآمدانعطاف </a:t>
            </a:r>
            <a:r>
              <a:rPr lang="fa-IR" b="1" dirty="0">
                <a:cs typeface="B Zar" panose="00000400000000000000" pitchFamily="2" charset="-78"/>
              </a:rPr>
              <a:t>پذیر دارند انتقال یابد.لذا افرادی مثل بازنشستگان در مقابل تورم آسیب پذیرند</a:t>
            </a:r>
            <a:r>
              <a:rPr lang="fa-IR" b="1" dirty="0" smtClean="0">
                <a:cs typeface="B Zar" panose="00000400000000000000" pitchFamily="2" charset="-78"/>
              </a:rPr>
              <a:t>.</a:t>
            </a:r>
          </a:p>
          <a:p>
            <a:r>
              <a:rPr lang="fa-IR" b="1" dirty="0" smtClean="0">
                <a:solidFill>
                  <a:srgbClr val="FF0000"/>
                </a:solidFill>
                <a:cs typeface="B Zar" panose="00000400000000000000" pitchFamily="2" charset="-78"/>
              </a:rPr>
              <a:t>3-ثبات </a:t>
            </a:r>
            <a:r>
              <a:rPr lang="fa-IR" b="1" dirty="0">
                <a:solidFill>
                  <a:srgbClr val="FF0000"/>
                </a:solidFill>
                <a:cs typeface="B Zar" panose="00000400000000000000" pitchFamily="2" charset="-78"/>
              </a:rPr>
              <a:t>وتداوم رشداقتصادی</a:t>
            </a:r>
            <a:r>
              <a:rPr lang="fa-IR" b="1" dirty="0" smtClean="0">
                <a:solidFill>
                  <a:srgbClr val="FF0000"/>
                </a:solidFill>
                <a:cs typeface="B Zar" panose="00000400000000000000" pitchFamily="2" charset="-78"/>
              </a:rPr>
              <a:t>:</a:t>
            </a:r>
          </a:p>
          <a:p>
            <a:r>
              <a:rPr lang="fa-IR" b="1" dirty="0">
                <a:cs typeface="B Zar" panose="00000400000000000000" pitchFamily="2" charset="-78"/>
              </a:rPr>
              <a:t>یکی از اهداف سیاست مالی تامین حداکثر منابع انسانی ومادی جهت رشد وتوسعه اقتصادی هماهنگ باحداقل مصرف جاری است.همچنین یکی ازاهداف بودجه حفظ ثبات اقتصادی از طریق مقابله بافشارهای تورمی و...است</a:t>
            </a:r>
            <a:r>
              <a:rPr lang="fa-IR" b="1" dirty="0" smtClean="0">
                <a:cs typeface="B Zar" panose="00000400000000000000" pitchFamily="2" charset="-78"/>
              </a:rPr>
              <a:t>.</a:t>
            </a:r>
          </a:p>
          <a:p>
            <a:r>
              <a:rPr lang="fa-IR" b="1" dirty="0" smtClean="0">
                <a:solidFill>
                  <a:srgbClr val="FF0000"/>
                </a:solidFill>
                <a:cs typeface="B Zar" panose="00000400000000000000" pitchFamily="2" charset="-78"/>
              </a:rPr>
              <a:t>4- عرضه </a:t>
            </a:r>
            <a:r>
              <a:rPr lang="fa-IR" b="1" dirty="0">
                <a:solidFill>
                  <a:srgbClr val="FF0000"/>
                </a:solidFill>
                <a:cs typeface="B Zar" panose="00000400000000000000" pitchFamily="2" charset="-78"/>
              </a:rPr>
              <a:t>مناسب خدمات عمومی</a:t>
            </a:r>
            <a:r>
              <a:rPr lang="fa-IR" b="1" dirty="0" smtClean="0">
                <a:solidFill>
                  <a:srgbClr val="FF0000"/>
                </a:solidFill>
                <a:cs typeface="B Zar" panose="00000400000000000000" pitchFamily="2" charset="-78"/>
              </a:rPr>
              <a:t>:</a:t>
            </a:r>
          </a:p>
          <a:p>
            <a:r>
              <a:rPr lang="fa-IR" b="1" dirty="0">
                <a:cs typeface="B Zar" panose="00000400000000000000" pitchFamily="2" charset="-78"/>
              </a:rPr>
              <a:t>فعالیتهایی که شامل خدمات برای رفاه جامعه اند.مثل :نظم وآرامش،دفاع ملی و</a:t>
            </a:r>
            <a:r>
              <a:rPr lang="fa-IR" b="1" dirty="0" smtClean="0">
                <a:cs typeface="B Zar" panose="00000400000000000000" pitchFamily="2" charset="-78"/>
              </a:rPr>
              <a:t>.....</a:t>
            </a:r>
          </a:p>
          <a:p>
            <a:r>
              <a:rPr lang="fa-IR" b="1" dirty="0" smtClean="0">
                <a:solidFill>
                  <a:srgbClr val="FF0000"/>
                </a:solidFill>
                <a:cs typeface="B Zar" panose="00000400000000000000" pitchFamily="2" charset="-78"/>
              </a:rPr>
              <a:t>5- تخصیص </a:t>
            </a:r>
            <a:r>
              <a:rPr lang="fa-IR" b="1" dirty="0">
                <a:solidFill>
                  <a:srgbClr val="FF0000"/>
                </a:solidFill>
                <a:cs typeface="B Zar" panose="00000400000000000000" pitchFamily="2" charset="-78"/>
              </a:rPr>
              <a:t>بهینه منابع</a:t>
            </a:r>
            <a:r>
              <a:rPr lang="fa-IR" b="1" dirty="0" smtClean="0">
                <a:solidFill>
                  <a:srgbClr val="FF0000"/>
                </a:solidFill>
                <a:cs typeface="B Zar" panose="00000400000000000000" pitchFamily="2" charset="-78"/>
              </a:rPr>
              <a:t>:</a:t>
            </a:r>
          </a:p>
          <a:p>
            <a:r>
              <a:rPr lang="fa-IR" b="1" dirty="0">
                <a:cs typeface="B Zar" panose="00000400000000000000" pitchFamily="2" charset="-78"/>
              </a:rPr>
              <a:t>دولت ها ازطریق منابع مالیاتی وتغییرنرخ مالیات ها به فعالت های اقتصادی جهت میدهند وافزایش بعضی هزینه ها دربودجه اشتغال دربخشهای خاصی را ایجاد یا منابعی را به آن مسیرها هدایت میکند.</a:t>
            </a:r>
          </a:p>
        </p:txBody>
      </p:sp>
    </p:spTree>
    <p:extLst>
      <p:ext uri="{BB962C8B-B14F-4D97-AF65-F5344CB8AC3E}">
        <p14:creationId xmlns:p14="http://schemas.microsoft.com/office/powerpoint/2010/main" val="77108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18942"/>
            <a:ext cx="10394707" cy="5155644"/>
          </a:xfrm>
        </p:spPr>
        <p:txBody>
          <a:bodyPr/>
          <a:lstStyle/>
          <a:p>
            <a:r>
              <a:rPr lang="fa-IR" b="1" dirty="0" smtClean="0">
                <a:solidFill>
                  <a:srgbClr val="FF0000"/>
                </a:solidFill>
                <a:cs typeface="B Zar" panose="00000400000000000000" pitchFamily="2" charset="-78"/>
              </a:rPr>
              <a:t>6- توزیع </a:t>
            </a:r>
            <a:r>
              <a:rPr lang="fa-IR" b="1" dirty="0">
                <a:solidFill>
                  <a:srgbClr val="FF0000"/>
                </a:solidFill>
                <a:cs typeface="B Zar" panose="00000400000000000000" pitchFamily="2" charset="-78"/>
              </a:rPr>
              <a:t>درآمد</a:t>
            </a:r>
            <a:r>
              <a:rPr lang="fa-IR" b="1" dirty="0" smtClean="0">
                <a:solidFill>
                  <a:srgbClr val="FF0000"/>
                </a:solidFill>
                <a:cs typeface="B Zar" panose="00000400000000000000" pitchFamily="2" charset="-78"/>
              </a:rPr>
              <a:t>:</a:t>
            </a:r>
          </a:p>
          <a:p>
            <a:r>
              <a:rPr lang="fa-IR" b="1" dirty="0" smtClean="0">
                <a:cs typeface="B Zar" panose="00000400000000000000" pitchFamily="2" charset="-78"/>
              </a:rPr>
              <a:t>تعدیل </a:t>
            </a:r>
            <a:r>
              <a:rPr lang="fa-IR" b="1" dirty="0">
                <a:cs typeface="B Zar" panose="00000400000000000000" pitchFamily="2" charset="-78"/>
              </a:rPr>
              <a:t>توزیع درآمد ازطریق وضع مالیات های تصاعدی سنگین بردرآمدهای بالا صورت میگیردو دولت میتواند بااستفاده ازاین ابزار قدرت خرید را ازطبقه ای به طبقه دیگر انتقال دهد.این سیاست درنهایت درجستجوی ایجاد تعادل اجتماعی است که بودجه میتواند در نیل به آن سهیم باشد</a:t>
            </a:r>
            <a:r>
              <a:rPr lang="fa-IR" b="1" dirty="0" smtClean="0">
                <a:cs typeface="B Zar" panose="00000400000000000000" pitchFamily="2" charset="-78"/>
              </a:rPr>
              <a:t>.</a:t>
            </a:r>
          </a:p>
          <a:p>
            <a:r>
              <a:rPr lang="fa-IR" b="1" dirty="0" smtClean="0">
                <a:solidFill>
                  <a:srgbClr val="FF0000"/>
                </a:solidFill>
                <a:cs typeface="B Zar" panose="00000400000000000000" pitchFamily="2" charset="-78"/>
              </a:rPr>
              <a:t>7- تشکیل </a:t>
            </a:r>
            <a:r>
              <a:rPr lang="fa-IR" b="1" dirty="0">
                <a:solidFill>
                  <a:srgbClr val="FF0000"/>
                </a:solidFill>
                <a:cs typeface="B Zar" panose="00000400000000000000" pitchFamily="2" charset="-78"/>
              </a:rPr>
              <a:t>سرمایه</a:t>
            </a:r>
            <a:r>
              <a:rPr lang="fa-IR" b="1" dirty="0" smtClean="0">
                <a:solidFill>
                  <a:srgbClr val="FF0000"/>
                </a:solidFill>
                <a:cs typeface="B Zar" panose="00000400000000000000" pitchFamily="2" charset="-78"/>
              </a:rPr>
              <a:t>:</a:t>
            </a:r>
          </a:p>
          <a:p>
            <a:pPr algn="just"/>
            <a:r>
              <a:rPr lang="fa-IR" b="1" dirty="0">
                <a:cs typeface="B Zar" panose="00000400000000000000" pitchFamily="2" charset="-78"/>
              </a:rPr>
              <a:t>سرمایه گذاریهای دولت معمولا ازطریق وجوه حاصل ازمالیاتها انجام میشود.البته زمانی موثراست که هزینه های مصرفی جامعه راکاهش دهد والا اگرموجب کاهش پساندازهای خصوصی و اختیاری افراد شود میزان سرمایه گذاری تغییری نمیکند وفقط جهت آن را تغییر میدهد.</a:t>
            </a:r>
          </a:p>
        </p:txBody>
      </p:sp>
    </p:spTree>
    <p:extLst>
      <p:ext uri="{BB962C8B-B14F-4D97-AF65-F5344CB8AC3E}">
        <p14:creationId xmlns:p14="http://schemas.microsoft.com/office/powerpoint/2010/main" val="852684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9130"/>
            <a:ext cx="10396882" cy="679361"/>
          </a:xfrm>
        </p:spPr>
        <p:txBody>
          <a:bodyPr>
            <a:normAutofit/>
          </a:bodyPr>
          <a:lstStyle/>
          <a:p>
            <a:pPr algn="ctr"/>
            <a:r>
              <a:rPr lang="fa-IR" sz="3200" dirty="0">
                <a:cs typeface="B Davat" panose="00000400000000000000" pitchFamily="2" charset="-78"/>
              </a:rPr>
              <a:t>سیاست های بودجه ای:</a:t>
            </a:r>
          </a:p>
        </p:txBody>
      </p:sp>
      <p:sp>
        <p:nvSpPr>
          <p:cNvPr id="3" name="Content Placeholder 2"/>
          <p:cNvSpPr>
            <a:spLocks noGrp="1"/>
          </p:cNvSpPr>
          <p:nvPr>
            <p:ph sz="quarter" idx="13"/>
          </p:nvPr>
        </p:nvSpPr>
        <p:spPr>
          <a:xfrm>
            <a:off x="685800" y="1030310"/>
            <a:ext cx="10394707" cy="4344275"/>
          </a:xfrm>
        </p:spPr>
        <p:txBody>
          <a:bodyPr/>
          <a:lstStyle/>
          <a:p>
            <a:r>
              <a:rPr lang="fa-IR" b="1" dirty="0">
                <a:cs typeface="B Zar" panose="00000400000000000000" pitchFamily="2" charset="-78"/>
              </a:rPr>
              <a:t>سیاست مالی در حیطه وظایف دولت است وبودجه عمده ترین رکن آن است.و دولت ازطریق افزایش یا کاهش عواید ومخارج خود به وسیله بودجه میتواند در تحقق این هدف موثر باشد</a:t>
            </a:r>
            <a:r>
              <a:rPr lang="fa-IR" b="1" dirty="0" smtClean="0">
                <a:cs typeface="B Zar" panose="00000400000000000000" pitchFamily="2" charset="-78"/>
              </a:rPr>
              <a:t>.</a:t>
            </a:r>
          </a:p>
          <a:p>
            <a:r>
              <a:rPr lang="fa-IR" b="1" dirty="0">
                <a:cs typeface="B Zar" panose="00000400000000000000" pitchFamily="2" charset="-78"/>
              </a:rPr>
              <a:t>دولت هرسال ازطریق بودجه قسمت مهمی از درآمد ملی را ازراه مالیات ،گمرک،سود،عوارض،وام وقرضه برداشت میکندو درآمدهای به دست آمده را ازطریق هزینه های جاری وعمرانی دوباره به چرخه درآمد ملی برگشت میدهد</a:t>
            </a:r>
            <a:r>
              <a:rPr lang="fa-IR" b="1" dirty="0" smtClean="0">
                <a:cs typeface="B Zar" panose="00000400000000000000" pitchFamily="2" charset="-78"/>
              </a:rPr>
              <a:t>.</a:t>
            </a:r>
          </a:p>
          <a:p>
            <a:r>
              <a:rPr lang="fa-IR" b="1" dirty="0">
                <a:cs typeface="B Zar" panose="00000400000000000000" pitchFamily="2" charset="-78"/>
              </a:rPr>
              <a:t>اقداماتی را که دولت میتواند در سال مالی انجام دهد 1)افزایش یاکاهش مصرف 2)افزایش سرمایه گذاری است</a:t>
            </a:r>
            <a:r>
              <a:rPr lang="fa-IR" b="1" dirty="0" smtClean="0">
                <a:cs typeface="B Zar" panose="00000400000000000000" pitchFamily="2" charset="-78"/>
              </a:rPr>
              <a:t>.</a:t>
            </a:r>
          </a:p>
          <a:p>
            <a:r>
              <a:rPr lang="fa-IR" b="1" dirty="0">
                <a:cs typeface="B Zar" panose="00000400000000000000" pitchFamily="2" charset="-78"/>
              </a:rPr>
              <a:t>قبل از هر چیزدولت باید اوضاع اقتصادی سالی را که بودجه آن را تنظیم میکند بشناسد وبرحسب شدت وضعف اوضاع،ابزارها وحربه هایی را به کاربرد.</a:t>
            </a:r>
          </a:p>
        </p:txBody>
      </p:sp>
    </p:spTree>
    <p:extLst>
      <p:ext uri="{BB962C8B-B14F-4D97-AF65-F5344CB8AC3E}">
        <p14:creationId xmlns:p14="http://schemas.microsoft.com/office/powerpoint/2010/main" val="1870608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80304"/>
            <a:ext cx="10394707" cy="5194281"/>
          </a:xfrm>
        </p:spPr>
        <p:txBody>
          <a:bodyPr>
            <a:normAutofit/>
          </a:bodyPr>
          <a:lstStyle/>
          <a:p>
            <a:r>
              <a:rPr lang="fa-IR" sz="2400" b="1" dirty="0">
                <a:solidFill>
                  <a:srgbClr val="FF0000"/>
                </a:solidFill>
                <a:cs typeface="B Zar" panose="00000400000000000000" pitchFamily="2" charset="-78"/>
              </a:rPr>
              <a:t>1-درشرایط </a:t>
            </a:r>
            <a:r>
              <a:rPr lang="fa-IR" sz="2400" b="1" dirty="0" smtClean="0">
                <a:solidFill>
                  <a:srgbClr val="FF0000"/>
                </a:solidFill>
                <a:cs typeface="B Zar" panose="00000400000000000000" pitchFamily="2" charset="-78"/>
              </a:rPr>
              <a:t>رکوداقتصادی</a:t>
            </a:r>
          </a:p>
          <a:p>
            <a:r>
              <a:rPr lang="fa-IR" sz="2800" b="1" dirty="0">
                <a:solidFill>
                  <a:srgbClr val="00B050"/>
                </a:solidFill>
                <a:cs typeface="B Zar" panose="00000400000000000000" pitchFamily="2" charset="-78"/>
              </a:rPr>
              <a:t>الف)عملیات دولت به منظورافزایش مصرف.</a:t>
            </a:r>
          </a:p>
          <a:p>
            <a:r>
              <a:rPr lang="fa-IR" b="1" dirty="0">
                <a:cs typeface="B Zar" panose="00000400000000000000" pitchFamily="2" charset="-78"/>
              </a:rPr>
              <a:t>رکوداقتصادی توقف رونق است .عملیات دولت به منظور افزایش مصرف یا افزایش تقاضای کل سه جنبه میتواند داشته باشد:</a:t>
            </a:r>
          </a:p>
          <a:p>
            <a:r>
              <a:rPr lang="fa-IR" b="1" dirty="0">
                <a:cs typeface="B Zar" panose="00000400000000000000" pitchFamily="2" charset="-78"/>
              </a:rPr>
              <a:t>اول سیاست مالی انبساطی ازطریق افزایش هزینه های عمومی</a:t>
            </a:r>
          </a:p>
          <a:p>
            <a:r>
              <a:rPr lang="fa-IR" b="1" dirty="0">
                <a:cs typeface="B Zar" panose="00000400000000000000" pitchFamily="2" charset="-78"/>
              </a:rPr>
              <a:t>دوم سیاست مالی انبساطی از طریق کاهش مالیات ها</a:t>
            </a:r>
          </a:p>
          <a:p>
            <a:r>
              <a:rPr lang="fa-IR" b="1" dirty="0">
                <a:cs typeface="B Zar" panose="00000400000000000000" pitchFamily="2" charset="-78"/>
              </a:rPr>
              <a:t>سوم سیاست مالی انبساطی از طریق افزایش هزینه های عمومی و کاهش مالیاتها بطور همزمان</a:t>
            </a:r>
            <a:r>
              <a:rPr lang="fa-IR" b="1" dirty="0" smtClean="0">
                <a:cs typeface="B Zar" panose="00000400000000000000" pitchFamily="2" charset="-78"/>
              </a:rPr>
              <a:t>.</a:t>
            </a:r>
            <a:endParaRPr lang="fa-IR" b="1" dirty="0">
              <a:cs typeface="B Zar" panose="00000400000000000000" pitchFamily="2" charset="-78"/>
            </a:endParaRPr>
          </a:p>
        </p:txBody>
      </p:sp>
    </p:spTree>
    <p:extLst>
      <p:ext uri="{BB962C8B-B14F-4D97-AF65-F5344CB8AC3E}">
        <p14:creationId xmlns:p14="http://schemas.microsoft.com/office/powerpoint/2010/main" val="3477201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80304"/>
            <a:ext cx="10394707" cy="5194281"/>
          </a:xfrm>
        </p:spPr>
        <p:txBody>
          <a:bodyPr/>
          <a:lstStyle/>
          <a:p>
            <a:r>
              <a:rPr lang="fa-IR" sz="2800" b="1" dirty="0">
                <a:solidFill>
                  <a:srgbClr val="00B050"/>
                </a:solidFill>
                <a:cs typeface="B Zar" panose="00000400000000000000" pitchFamily="2" charset="-78"/>
              </a:rPr>
              <a:t>ب)عملیات دولت به منظور افزایش سرمایه گذاری</a:t>
            </a:r>
            <a:r>
              <a:rPr lang="fa-IR" sz="2800" b="1" dirty="0" smtClean="0">
                <a:solidFill>
                  <a:srgbClr val="00B050"/>
                </a:solidFill>
                <a:cs typeface="B Zar" panose="00000400000000000000" pitchFamily="2" charset="-78"/>
              </a:rPr>
              <a:t>:</a:t>
            </a:r>
          </a:p>
          <a:p>
            <a:r>
              <a:rPr lang="fa-IR" b="1" dirty="0">
                <a:cs typeface="B Zar" panose="00000400000000000000" pitchFamily="2" charset="-78"/>
              </a:rPr>
              <a:t>سرمایه گذاری کلید توسعه اقتصادی وعامل موثرهدایت آن است.در شرایط رکود تولیدات صنعتی طبق روال وآهنگ سابق افزایش میابد</a:t>
            </a:r>
            <a:r>
              <a:rPr lang="fa-IR" b="1" dirty="0" smtClean="0">
                <a:cs typeface="B Zar" panose="00000400000000000000" pitchFamily="2" charset="-78"/>
              </a:rPr>
              <a:t>.</a:t>
            </a:r>
          </a:p>
          <a:p>
            <a:r>
              <a:rPr lang="fa-IR" b="1" dirty="0" smtClean="0">
                <a:cs typeface="B Zar" panose="00000400000000000000" pitchFamily="2" charset="-78"/>
              </a:rPr>
              <a:t>درحالی </a:t>
            </a:r>
            <a:r>
              <a:rPr lang="fa-IR" b="1" dirty="0">
                <a:cs typeface="B Zar" panose="00000400000000000000" pitchFamily="2" charset="-78"/>
              </a:rPr>
              <a:t>که سطح درآمدهای کشاورزی ،صنعتی و تجاری تقلیل وسفارش کالا که در دوره ترقی به حداشباع رسیده کاهش میابد.تقلیل تقاضای کل موجب رکود واشباع انبارها ازکالا میشود</a:t>
            </a:r>
            <a:r>
              <a:rPr lang="fa-IR" b="1" dirty="0" smtClean="0">
                <a:cs typeface="B Zar" panose="00000400000000000000" pitchFamily="2" charset="-78"/>
              </a:rPr>
              <a:t>.</a:t>
            </a:r>
          </a:p>
          <a:p>
            <a:r>
              <a:rPr lang="fa-IR" b="1" dirty="0">
                <a:cs typeface="B Zar" panose="00000400000000000000" pitchFamily="2" charset="-78"/>
              </a:rPr>
              <a:t>دولت باید از طریق مخارج عمومی ومالیاتها وضعیتی راایجاد کند که درنتیجه آن میزان سرمایه گذاری افزایش یابد</a:t>
            </a:r>
            <a:r>
              <a:rPr lang="fa-IR" b="1" dirty="0" smtClean="0">
                <a:cs typeface="B Zar" panose="00000400000000000000" pitchFamily="2" charset="-78"/>
              </a:rPr>
              <a:t>.</a:t>
            </a:r>
          </a:p>
          <a:p>
            <a:r>
              <a:rPr lang="fa-IR" b="1" dirty="0">
                <a:cs typeface="B Zar" panose="00000400000000000000" pitchFamily="2" charset="-78"/>
              </a:rPr>
              <a:t>اصطلاح نظام بانکی،اتخاذ سیاست نوین پولی،کشاورزی وصنعتی تدابیر لازمی هستند که در این دوره میتوان از آن استفاده کرد</a:t>
            </a:r>
            <a:r>
              <a:rPr lang="fa-IR" b="1" dirty="0" smtClean="0">
                <a:cs typeface="B Zar" panose="00000400000000000000" pitchFamily="2" charset="-78"/>
              </a:rPr>
              <a:t>. </a:t>
            </a:r>
            <a:endParaRPr lang="fa-IR" b="1" dirty="0">
              <a:cs typeface="B Zar" panose="00000400000000000000" pitchFamily="2" charset="-78"/>
            </a:endParaRPr>
          </a:p>
        </p:txBody>
      </p:sp>
    </p:spTree>
    <p:extLst>
      <p:ext uri="{BB962C8B-B14F-4D97-AF65-F5344CB8AC3E}">
        <p14:creationId xmlns:p14="http://schemas.microsoft.com/office/powerpoint/2010/main" val="326679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9398"/>
            <a:ext cx="4427113" cy="2086378"/>
          </a:xfrm>
        </p:spPr>
        <p:txBody>
          <a:bodyPr>
            <a:noAutofit/>
          </a:bodyPr>
          <a:lstStyle/>
          <a:p>
            <a:r>
              <a:rPr lang="fa-IR" sz="4800" b="1" dirty="0" smtClean="0">
                <a:solidFill>
                  <a:srgbClr val="002060"/>
                </a:solidFill>
                <a:cs typeface="B Davat" panose="00000400000000000000" pitchFamily="2" charset="-78"/>
              </a:rPr>
              <a:t>زیر نظر :                استاد ارجمند </a:t>
            </a:r>
            <a:br>
              <a:rPr lang="fa-IR" sz="4800" b="1" dirty="0" smtClean="0">
                <a:solidFill>
                  <a:srgbClr val="002060"/>
                </a:solidFill>
                <a:cs typeface="B Davat" panose="00000400000000000000" pitchFamily="2" charset="-78"/>
              </a:rPr>
            </a:br>
            <a:r>
              <a:rPr lang="fa-IR" sz="4800" b="1" dirty="0" smtClean="0">
                <a:solidFill>
                  <a:srgbClr val="002060"/>
                </a:solidFill>
                <a:cs typeface="B Davat" panose="00000400000000000000" pitchFamily="2" charset="-78"/>
              </a:rPr>
              <a:t>دکتر غفاری</a:t>
            </a:r>
            <a:endParaRPr lang="fa-IR" sz="4800" b="1" dirty="0">
              <a:solidFill>
                <a:srgbClr val="002060"/>
              </a:solidFill>
              <a:cs typeface="B Davat" panose="00000400000000000000" pitchFamily="2" charset="-78"/>
            </a:endParaRPr>
          </a:p>
        </p:txBody>
      </p:sp>
      <p:sp>
        <p:nvSpPr>
          <p:cNvPr id="4" name="Text Placeholder 3"/>
          <p:cNvSpPr>
            <a:spLocks noGrp="1"/>
          </p:cNvSpPr>
          <p:nvPr>
            <p:ph type="body" sz="half" idx="2"/>
          </p:nvPr>
        </p:nvSpPr>
        <p:spPr>
          <a:xfrm>
            <a:off x="685800" y="2709052"/>
            <a:ext cx="4427113" cy="2056131"/>
          </a:xfrm>
        </p:spPr>
        <p:txBody>
          <a:bodyPr>
            <a:noAutofit/>
          </a:bodyPr>
          <a:lstStyle/>
          <a:p>
            <a:r>
              <a:rPr lang="fa-IR" sz="4000" dirty="0" smtClean="0">
                <a:cs typeface="B Davat" panose="00000400000000000000" pitchFamily="2" charset="-78"/>
              </a:rPr>
              <a:t>تهیه و تنظیم : </a:t>
            </a:r>
          </a:p>
          <a:p>
            <a:r>
              <a:rPr lang="fa-IR" sz="4000" dirty="0" smtClean="0">
                <a:cs typeface="B Davat" panose="00000400000000000000" pitchFamily="2" charset="-78"/>
              </a:rPr>
              <a:t>مهدی حمیدی بیناباج </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5741" r="5741"/>
          <a:stretch>
            <a:fillRect/>
          </a:stretch>
        </p:blipFill>
        <p:spPr>
          <a:xfrm>
            <a:off x="5292266" y="386638"/>
            <a:ext cx="5839999" cy="4288393"/>
          </a:xfrm>
        </p:spPr>
      </p:pic>
    </p:spTree>
    <p:extLst>
      <p:ext uri="{BB962C8B-B14F-4D97-AF65-F5344CB8AC3E}">
        <p14:creationId xmlns:p14="http://schemas.microsoft.com/office/powerpoint/2010/main" val="406676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9587"/>
            <a:ext cx="10396882" cy="486176"/>
          </a:xfrm>
        </p:spPr>
        <p:txBody>
          <a:bodyPr>
            <a:normAutofit fontScale="90000"/>
          </a:bodyPr>
          <a:lstStyle/>
          <a:p>
            <a:r>
              <a:rPr lang="fa-IR" sz="3200" dirty="0">
                <a:cs typeface="B Davat" panose="00000400000000000000" pitchFamily="2" charset="-78"/>
              </a:rPr>
              <a:t>2-درشرایط تورم</a:t>
            </a:r>
          </a:p>
        </p:txBody>
      </p:sp>
      <p:sp>
        <p:nvSpPr>
          <p:cNvPr id="3" name="Content Placeholder 2"/>
          <p:cNvSpPr>
            <a:spLocks noGrp="1"/>
          </p:cNvSpPr>
          <p:nvPr>
            <p:ph sz="quarter" idx="13"/>
          </p:nvPr>
        </p:nvSpPr>
        <p:spPr>
          <a:xfrm>
            <a:off x="685800" y="875763"/>
            <a:ext cx="10394707" cy="4498823"/>
          </a:xfrm>
        </p:spPr>
        <p:txBody>
          <a:bodyPr>
            <a:normAutofit fontScale="92500" lnSpcReduction="20000"/>
          </a:bodyPr>
          <a:lstStyle/>
          <a:p>
            <a:pPr algn="just"/>
            <a:r>
              <a:rPr lang="fa-IR" b="1" dirty="0">
                <a:cs typeface="B Zar" panose="00000400000000000000" pitchFamily="2" charset="-78"/>
              </a:rPr>
              <a:t>دولت برای محدود کردن تقاضا سیاست مالی انقباضی را اعمال میکند.در اینجا دولت بنحوی تقاضای موثر را کاهش میدهد.در این دوره دولت باکاهش مخارج عمومی وافزایش مالیاتها میتواند موجب کاهش درآمد ملی،کاهش قدرت خرید و در نتیجه کاهش تقاضای کل شود وفعالیتهای اقتصادی رامحدود وفشار تورم را تخفیف دهد</a:t>
            </a:r>
            <a:r>
              <a:rPr lang="fa-IR" b="1" dirty="0" smtClean="0">
                <a:cs typeface="B Zar" panose="00000400000000000000" pitchFamily="2" charset="-78"/>
              </a:rPr>
              <a:t>.</a:t>
            </a:r>
          </a:p>
          <a:p>
            <a:pPr algn="just"/>
            <a:r>
              <a:rPr lang="fa-IR" sz="2800" b="1" dirty="0">
                <a:solidFill>
                  <a:schemeClr val="accent1"/>
                </a:solidFill>
                <a:cs typeface="B Zar" panose="00000400000000000000" pitchFamily="2" charset="-78"/>
              </a:rPr>
              <a:t>سیاست مالی و نقش </a:t>
            </a:r>
            <a:r>
              <a:rPr lang="fa-IR" sz="2800" b="1" dirty="0" smtClean="0">
                <a:solidFill>
                  <a:schemeClr val="accent1"/>
                </a:solidFill>
                <a:cs typeface="B Zar" panose="00000400000000000000" pitchFamily="2" charset="-78"/>
              </a:rPr>
              <a:t>دولت</a:t>
            </a:r>
          </a:p>
          <a:p>
            <a:pPr algn="just"/>
            <a:r>
              <a:rPr lang="fa-IR" b="1" dirty="0">
                <a:cs typeface="B Zar" panose="00000400000000000000" pitchFamily="2" charset="-78"/>
              </a:rPr>
              <a:t>اجزااصلی تولید ناخالص ملی بخش خصوصی و عمومی اند.که سهم بخش خصوصی عمده ودرحدود 67درصد است.اما بخش دولتی با33درصد سهم قابل توجهی </a:t>
            </a:r>
            <a:r>
              <a:rPr lang="fa-IR" b="1" dirty="0" smtClean="0">
                <a:cs typeface="B Zar" panose="00000400000000000000" pitchFamily="2" charset="-78"/>
              </a:rPr>
              <a:t>دارد</a:t>
            </a:r>
          </a:p>
          <a:p>
            <a:pPr algn="just"/>
            <a:r>
              <a:rPr lang="fa-IR" b="1" dirty="0">
                <a:cs typeface="B Zar" panose="00000400000000000000" pitchFamily="2" charset="-78"/>
              </a:rPr>
              <a:t>اصل مجموع تولیدناخالص ملی است.اگر بخش خصوصی ناقص عمل کند دولت میتواند ازطریق تغییر سطح مصارف یاتاثیرگذاری بربخش خصوصی بطور مثبت ایفای نقش کند</a:t>
            </a:r>
            <a:r>
              <a:rPr lang="fa-IR" b="1" dirty="0" smtClean="0">
                <a:cs typeface="B Zar" panose="00000400000000000000" pitchFamily="2" charset="-78"/>
              </a:rPr>
              <a:t>.</a:t>
            </a:r>
          </a:p>
          <a:p>
            <a:pPr algn="just"/>
            <a:r>
              <a:rPr lang="fa-IR" b="1" dirty="0" smtClean="0">
                <a:cs typeface="B Zar" panose="00000400000000000000" pitchFamily="2" charset="-78"/>
              </a:rPr>
              <a:t>خریدهای دولت به عنوان یک مصرف کننده ، موجب رونق و تحرک در اقتصاد و فروشهای آن باعث کاهش قیمتها می شود . </a:t>
            </a:r>
          </a:p>
          <a:p>
            <a:pPr algn="just"/>
            <a:r>
              <a:rPr lang="fa-IR" b="1" dirty="0" smtClean="0">
                <a:cs typeface="B Zar" panose="00000400000000000000" pitchFamily="2" charset="-78"/>
              </a:rPr>
              <a:t>افزایش مالیات موجب کاهش درآمدها می شود زیرا قدرت پولی مصرف کنندگان و شرکتها کم شده ،پول کمی برای خرج کردن خواهند داشت برعکس دادن تخفیفهای مالیاتی موجب تحرک اقتصاد می شود . </a:t>
            </a:r>
          </a:p>
          <a:p>
            <a:pPr algn="just"/>
            <a:endParaRPr lang="fa-IR" b="1" dirty="0">
              <a:cs typeface="B Zar" panose="00000400000000000000" pitchFamily="2" charset="-78"/>
            </a:endParaRPr>
          </a:p>
        </p:txBody>
      </p:sp>
    </p:spTree>
    <p:extLst>
      <p:ext uri="{BB962C8B-B14F-4D97-AF65-F5344CB8AC3E}">
        <p14:creationId xmlns:p14="http://schemas.microsoft.com/office/powerpoint/2010/main" val="2500007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44699"/>
            <a:ext cx="10394707" cy="5129887"/>
          </a:xfrm>
        </p:spPr>
        <p:txBody>
          <a:bodyPr/>
          <a:lstStyle/>
          <a:p>
            <a:r>
              <a:rPr lang="fa-IR" b="1" dirty="0" smtClean="0">
                <a:cs typeface="B Zar" panose="00000400000000000000" pitchFamily="2" charset="-78"/>
              </a:rPr>
              <a:t>سیاست واحدی برای حل مشکل اقتصادی وجود ندارد </a:t>
            </a:r>
          </a:p>
          <a:p>
            <a:r>
              <a:rPr lang="fa-IR" b="1" dirty="0" smtClean="0">
                <a:cs typeface="B Zar" panose="00000400000000000000" pitchFamily="2" charset="-78"/>
              </a:rPr>
              <a:t>نظریه اقتصاد کلان لزوما وجود بدهی دولت یا کسری بودجه ملی را رد نمی کند چنانچه وام را بتوان بسادگی بازپرداخت کرد مشکلی در زمینه بدهی ملی وجود ندارد . بدهی سنگین مشکل افرین و بازپرداخت وام توانایی دولتها را در تامین بودجه پروژه ها مفید دچار مشکل می سازد . </a:t>
            </a:r>
          </a:p>
          <a:p>
            <a:r>
              <a:rPr lang="fa-IR" b="1" dirty="0" smtClean="0">
                <a:cs typeface="B Zar" panose="00000400000000000000" pitchFamily="2" charset="-78"/>
              </a:rPr>
              <a:t>جنبه های مفید قرضه ملی (عمومی) دولت :</a:t>
            </a:r>
          </a:p>
          <a:p>
            <a:r>
              <a:rPr lang="fa-IR" b="1" dirty="0" smtClean="0">
                <a:cs typeface="B Zar" panose="00000400000000000000" pitchFamily="2" charset="-78"/>
              </a:rPr>
              <a:t>قرضه عمومی ابزار بانک ملی </a:t>
            </a:r>
          </a:p>
          <a:p>
            <a:r>
              <a:rPr lang="fa-IR" b="1" dirty="0" smtClean="0">
                <a:cs typeface="B Zar" panose="00000400000000000000" pitchFamily="2" charset="-78"/>
              </a:rPr>
              <a:t>قرضه عمومی فراهم آورنده نقدینگی </a:t>
            </a:r>
          </a:p>
          <a:p>
            <a:r>
              <a:rPr lang="fa-IR" b="1" dirty="0" smtClean="0">
                <a:cs typeface="B Zar" panose="00000400000000000000" pitchFamily="2" charset="-78"/>
              </a:rPr>
              <a:t>قرضه عمومی فراهم آورنده امنیت سرمایه گذاری </a:t>
            </a:r>
          </a:p>
          <a:p>
            <a:r>
              <a:rPr lang="fa-IR" b="1" dirty="0" smtClean="0">
                <a:cs typeface="B Zar" panose="00000400000000000000" pitchFamily="2" charset="-78"/>
              </a:rPr>
              <a:t>یکی از تثبیت کننده های درونی مهم برای بودجه ریزی دولتی پرداختهای انتقالی است این پرداختها که در قبال آنها کالا یا خدماتی دریافت نمی شود در دوران رکود افزایش می یابد . </a:t>
            </a:r>
            <a:endParaRPr lang="fa-IR" b="1" dirty="0">
              <a:cs typeface="B Zar" panose="00000400000000000000" pitchFamily="2" charset="-78"/>
            </a:endParaRPr>
          </a:p>
        </p:txBody>
      </p:sp>
    </p:spTree>
    <p:extLst>
      <p:ext uri="{BB962C8B-B14F-4D97-AF65-F5344CB8AC3E}">
        <p14:creationId xmlns:p14="http://schemas.microsoft.com/office/powerpoint/2010/main" val="970496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5040"/>
            <a:ext cx="10396883" cy="460419"/>
          </a:xfrm>
        </p:spPr>
        <p:txBody>
          <a:bodyPr>
            <a:normAutofit fontScale="90000"/>
          </a:bodyPr>
          <a:lstStyle/>
          <a:p>
            <a:pPr algn="ctr"/>
            <a:r>
              <a:rPr lang="fa-IR" sz="3600" b="1" dirty="0">
                <a:cs typeface="B Davat" panose="00000400000000000000" pitchFamily="2" charset="-78"/>
              </a:rPr>
              <a:t>استفاده از سیاست مالیاتی</a:t>
            </a:r>
          </a:p>
        </p:txBody>
      </p:sp>
      <p:sp>
        <p:nvSpPr>
          <p:cNvPr id="3" name="Content Placeholder 2"/>
          <p:cNvSpPr>
            <a:spLocks noGrp="1"/>
          </p:cNvSpPr>
          <p:nvPr>
            <p:ph sz="quarter" idx="13"/>
          </p:nvPr>
        </p:nvSpPr>
        <p:spPr>
          <a:xfrm>
            <a:off x="685800" y="811370"/>
            <a:ext cx="10394707" cy="4563216"/>
          </a:xfrm>
        </p:spPr>
        <p:txBody>
          <a:bodyPr/>
          <a:lstStyle/>
          <a:p>
            <a:r>
              <a:rPr lang="fa-IR" b="1" dirty="0">
                <a:cs typeface="B Zar" panose="00000400000000000000" pitchFamily="2" charset="-78"/>
              </a:rPr>
              <a:t>این سیاست میتواند به تغییر اوضاع اقتصادی کمک </a:t>
            </a:r>
            <a:r>
              <a:rPr lang="fa-IR" b="1" dirty="0" smtClean="0">
                <a:cs typeface="B Zar" panose="00000400000000000000" pitchFamily="2" charset="-78"/>
              </a:rPr>
              <a:t>کند.نمونه در امریکا در سالعای 1960بیکاری در امریکا زیاد و در دوره مالیاتی </a:t>
            </a:r>
            <a:r>
              <a:rPr lang="en-US" b="1" dirty="0" err="1" smtClean="0">
                <a:cs typeface="B Zar" panose="00000400000000000000" pitchFamily="2" charset="-78"/>
              </a:rPr>
              <a:t>gnp</a:t>
            </a:r>
            <a:r>
              <a:rPr lang="en-US" b="1" dirty="0" smtClean="0">
                <a:cs typeface="B Zar" panose="00000400000000000000" pitchFamily="2" charset="-78"/>
              </a:rPr>
              <a:t> </a:t>
            </a:r>
            <a:r>
              <a:rPr lang="fa-IR" b="1" dirty="0" smtClean="0">
                <a:cs typeface="B Zar" panose="00000400000000000000" pitchFamily="2" charset="-78"/>
              </a:rPr>
              <a:t> واقعی از </a:t>
            </a:r>
            <a:r>
              <a:rPr lang="en-US" b="1" dirty="0" err="1" smtClean="0">
                <a:cs typeface="B Zar" panose="00000400000000000000" pitchFamily="2" charset="-78"/>
              </a:rPr>
              <a:t>gnp</a:t>
            </a:r>
            <a:r>
              <a:rPr lang="en-US" b="1" dirty="0" smtClean="0">
                <a:cs typeface="B Zar" panose="00000400000000000000" pitchFamily="2" charset="-78"/>
              </a:rPr>
              <a:t> </a:t>
            </a:r>
            <a:r>
              <a:rPr lang="en-US" b="1" dirty="0">
                <a:cs typeface="B Zar" panose="00000400000000000000" pitchFamily="2" charset="-78"/>
              </a:rPr>
              <a:t> </a:t>
            </a:r>
            <a:r>
              <a:rPr lang="fa-IR" b="1" dirty="0" smtClean="0">
                <a:cs typeface="B Zar" panose="00000400000000000000" pitchFamily="2" charset="-78"/>
              </a:rPr>
              <a:t>  مطلوب کمتر بود زیرا سرمایه کذاری کم و تقاضا برای کالا پایین می آمد اما قیمتها ثابت بودند . سیاست تخفیف مالیاتی و کاهش مالیات بر سرمایه گذاری در 1962 و بعدا قانون کاهش مالیات بر در آمد در 1964 تصویب شد . اولی بخش خصوصی را به افزایش سرمایه گذاری تحریک که به تحریک اشتغال و نرخ رشد اقتصادی منجر و دومی موحب کاهش بدهی مالیاتی و باعث تحریک و افزایش مصرف و یک سیاست قوی بود . </a:t>
            </a:r>
          </a:p>
          <a:p>
            <a:r>
              <a:rPr lang="fa-IR" b="1" dirty="0" smtClean="0">
                <a:cs typeface="B Zar" panose="00000400000000000000" pitchFamily="2" charset="-78"/>
              </a:rPr>
              <a:t>پدیده رکود تورمی از 1997 توسط اقتصادانان مطرح شد . ریگان رئیس جمهور امریکا با استفاده از نظریه اقتصادی لافر با رکود تورمی برخورد نمود . </a:t>
            </a:r>
          </a:p>
          <a:p>
            <a:r>
              <a:rPr lang="fa-IR" b="1" dirty="0" smtClean="0">
                <a:cs typeface="B Zar" panose="00000400000000000000" pitchFamily="2" charset="-78"/>
              </a:rPr>
              <a:t>ریگان و مشاور اقتصادی او احساس کردند که راه خارج ساختن کشور از رکود اقتصادی ؛ کاهش نرهای مالیات است . </a:t>
            </a:r>
            <a:endParaRPr lang="fa-IR" b="1" dirty="0">
              <a:cs typeface="B Zar" panose="00000400000000000000" pitchFamily="2" charset="-78"/>
            </a:endParaRPr>
          </a:p>
        </p:txBody>
      </p:sp>
    </p:spTree>
    <p:extLst>
      <p:ext uri="{BB962C8B-B14F-4D97-AF65-F5344CB8AC3E}">
        <p14:creationId xmlns:p14="http://schemas.microsoft.com/office/powerpoint/2010/main" val="541259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35040"/>
            <a:ext cx="10396882" cy="550572"/>
          </a:xfrm>
        </p:spPr>
        <p:txBody>
          <a:bodyPr>
            <a:normAutofit/>
          </a:bodyPr>
          <a:lstStyle/>
          <a:p>
            <a:pPr algn="ctr"/>
            <a:r>
              <a:rPr lang="fa-IR" sz="3200" dirty="0">
                <a:cs typeface="B Davat" panose="00000400000000000000" pitchFamily="2" charset="-78"/>
              </a:rPr>
              <a:t>نقش ضدچرخه ای بودجه</a:t>
            </a:r>
          </a:p>
        </p:txBody>
      </p:sp>
      <p:sp>
        <p:nvSpPr>
          <p:cNvPr id="3" name="Content Placeholder 2"/>
          <p:cNvSpPr>
            <a:spLocks noGrp="1"/>
          </p:cNvSpPr>
          <p:nvPr>
            <p:ph sz="quarter" idx="13"/>
          </p:nvPr>
        </p:nvSpPr>
        <p:spPr>
          <a:xfrm>
            <a:off x="683625" y="955813"/>
            <a:ext cx="10394707" cy="4363162"/>
          </a:xfrm>
        </p:spPr>
        <p:txBody>
          <a:bodyPr>
            <a:normAutofit lnSpcReduction="10000"/>
          </a:bodyPr>
          <a:lstStyle/>
          <a:p>
            <a:pPr algn="just"/>
            <a:r>
              <a:rPr lang="fa-IR" b="1" dirty="0" smtClean="0">
                <a:cs typeface="B Zar" panose="00000400000000000000" pitchFamily="2" charset="-78"/>
              </a:rPr>
              <a:t>کشورهای سرمایه داری بطور مداوم دورانهای مختلف رکود و رونق در پیش و در دوران رونق ، فعالیتهای اقتصادی جان تازه ،مشاغل افزایش ، نرخ دستمزدها و ارزش خدمات بالا اما رونق حقیقی وجود ندارد رونق حقیقی با افزایش ثروت ملی  </a:t>
            </a:r>
          </a:p>
          <a:p>
            <a:pPr algn="just"/>
            <a:r>
              <a:rPr lang="fa-IR" b="1" dirty="0" smtClean="0">
                <a:cs typeface="B Zar" panose="00000400000000000000" pitchFamily="2" charset="-78"/>
              </a:rPr>
              <a:t>حالتهای رونق معمولا حالت تورمی </a:t>
            </a:r>
          </a:p>
          <a:p>
            <a:pPr algn="just"/>
            <a:r>
              <a:rPr lang="fa-IR" b="1" dirty="0" smtClean="0">
                <a:cs typeface="B Zar" panose="00000400000000000000" pitchFamily="2" charset="-78"/>
              </a:rPr>
              <a:t>دولتها از طریق بودجه و ابزار بودجه نوسانات را کنترل و با تنظیم کل از به هم خوردن نسبت کالا و پول جلوگیری میکنند . </a:t>
            </a:r>
            <a:endParaRPr lang="fa-IR" b="1" dirty="0">
              <a:cs typeface="B Zar" panose="00000400000000000000" pitchFamily="2" charset="-78"/>
            </a:endParaRPr>
          </a:p>
          <a:p>
            <a:r>
              <a:rPr lang="fa-IR" b="1" dirty="0" smtClean="0">
                <a:cs typeface="B Zar" panose="00000400000000000000" pitchFamily="2" charset="-78"/>
              </a:rPr>
              <a:t>کاهش تقاضای دولت باعث کاهش تقاضای کل جامعه و کاهش تورم باعث تثبیت اقتصادی </a:t>
            </a:r>
          </a:p>
          <a:p>
            <a:endParaRPr lang="fa-IR" dirty="0"/>
          </a:p>
          <a:p>
            <a:r>
              <a:rPr lang="fa-IR" b="1" dirty="0">
                <a:cs typeface="B Zar" panose="00000400000000000000" pitchFamily="2" charset="-78"/>
              </a:rPr>
              <a:t>سیاست مالی یا سیاست بودجه ای(انقباضی)	  </a:t>
            </a:r>
            <a:r>
              <a:rPr lang="fa-IR" b="1" dirty="0" smtClean="0">
                <a:cs typeface="B Zar" panose="00000400000000000000" pitchFamily="2" charset="-78"/>
              </a:rPr>
              <a:t> </a:t>
            </a:r>
            <a:r>
              <a:rPr lang="fa-IR" b="1" dirty="0">
                <a:cs typeface="B Zar" panose="00000400000000000000" pitchFamily="2" charset="-78"/>
              </a:rPr>
              <a:t>کاهش تقاضا            کاهش قیمت            کاهش تورم</a:t>
            </a:r>
          </a:p>
          <a:p>
            <a:pPr marL="0" indent="0">
              <a:buNone/>
            </a:pPr>
            <a:r>
              <a:rPr lang="fa-IR" b="1" dirty="0" smtClean="0">
                <a:cs typeface="B Zar" panose="00000400000000000000" pitchFamily="2" charset="-78"/>
              </a:rPr>
              <a:t>تثبیت </a:t>
            </a:r>
            <a:r>
              <a:rPr lang="fa-IR" b="1" dirty="0">
                <a:cs typeface="B Zar" panose="00000400000000000000" pitchFamily="2" charset="-78"/>
              </a:rPr>
              <a:t>اقتصادی</a:t>
            </a:r>
          </a:p>
          <a:p>
            <a:endParaRPr lang="fa-IR" dirty="0"/>
          </a:p>
        </p:txBody>
      </p:sp>
      <p:pic>
        <p:nvPicPr>
          <p:cNvPr id="15" name="Picture 14"/>
          <p:cNvPicPr>
            <a:picLocks noChangeAspect="1"/>
          </p:cNvPicPr>
          <p:nvPr/>
        </p:nvPicPr>
        <p:blipFill>
          <a:blip r:embed="rId2"/>
          <a:stretch>
            <a:fillRect/>
          </a:stretch>
        </p:blipFill>
        <p:spPr>
          <a:xfrm>
            <a:off x="6262661" y="4263646"/>
            <a:ext cx="774259" cy="158510"/>
          </a:xfrm>
          <a:prstGeom prst="rect">
            <a:avLst/>
          </a:prstGeom>
        </p:spPr>
      </p:pic>
      <p:pic>
        <p:nvPicPr>
          <p:cNvPr id="16" name="Picture 15"/>
          <p:cNvPicPr>
            <a:picLocks noChangeAspect="1"/>
          </p:cNvPicPr>
          <p:nvPr/>
        </p:nvPicPr>
        <p:blipFill>
          <a:blip r:embed="rId2"/>
          <a:stretch>
            <a:fillRect/>
          </a:stretch>
        </p:blipFill>
        <p:spPr>
          <a:xfrm>
            <a:off x="4395225" y="4263646"/>
            <a:ext cx="774259" cy="158510"/>
          </a:xfrm>
          <a:prstGeom prst="rect">
            <a:avLst/>
          </a:prstGeom>
        </p:spPr>
      </p:pic>
      <p:pic>
        <p:nvPicPr>
          <p:cNvPr id="17" name="Picture 16"/>
          <p:cNvPicPr>
            <a:picLocks noChangeAspect="1"/>
          </p:cNvPicPr>
          <p:nvPr/>
        </p:nvPicPr>
        <p:blipFill>
          <a:blip r:embed="rId3"/>
          <a:stretch>
            <a:fillRect/>
          </a:stretch>
        </p:blipFill>
        <p:spPr>
          <a:xfrm>
            <a:off x="2527789" y="4263646"/>
            <a:ext cx="774259" cy="158510"/>
          </a:xfrm>
          <a:prstGeom prst="rect">
            <a:avLst/>
          </a:prstGeom>
        </p:spPr>
      </p:pic>
      <p:pic>
        <p:nvPicPr>
          <p:cNvPr id="18" name="Picture 17"/>
          <p:cNvPicPr>
            <a:picLocks noChangeAspect="1"/>
          </p:cNvPicPr>
          <p:nvPr/>
        </p:nvPicPr>
        <p:blipFill>
          <a:blip r:embed="rId4"/>
          <a:stretch>
            <a:fillRect/>
          </a:stretch>
        </p:blipFill>
        <p:spPr>
          <a:xfrm>
            <a:off x="737481" y="4263646"/>
            <a:ext cx="774259" cy="158510"/>
          </a:xfrm>
          <a:prstGeom prst="rect">
            <a:avLst/>
          </a:prstGeom>
        </p:spPr>
      </p:pic>
    </p:spTree>
    <p:extLst>
      <p:ext uri="{BB962C8B-B14F-4D97-AF65-F5344CB8AC3E}">
        <p14:creationId xmlns:p14="http://schemas.microsoft.com/office/powerpoint/2010/main" val="3815062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9435"/>
            <a:ext cx="10396883" cy="524814"/>
          </a:xfrm>
        </p:spPr>
        <p:txBody>
          <a:bodyPr>
            <a:normAutofit fontScale="90000"/>
          </a:bodyPr>
          <a:lstStyle/>
          <a:p>
            <a:pPr algn="r"/>
            <a:r>
              <a:rPr lang="fa-IR" sz="3200" b="1" dirty="0">
                <a:cs typeface="B Davat" panose="00000400000000000000" pitchFamily="2" charset="-78"/>
              </a:rPr>
              <a:t>نقش ضدچرخه ای بودجه درکشورهای درحال توسعه.</a:t>
            </a:r>
          </a:p>
        </p:txBody>
      </p:sp>
      <p:sp>
        <p:nvSpPr>
          <p:cNvPr id="3" name="Content Placeholder 2"/>
          <p:cNvSpPr>
            <a:spLocks noGrp="1"/>
          </p:cNvSpPr>
          <p:nvPr>
            <p:ph sz="quarter" idx="13"/>
          </p:nvPr>
        </p:nvSpPr>
        <p:spPr>
          <a:xfrm>
            <a:off x="685800" y="1137746"/>
            <a:ext cx="10394707" cy="4344275"/>
          </a:xfrm>
        </p:spPr>
        <p:txBody>
          <a:bodyPr/>
          <a:lstStyle/>
          <a:p>
            <a:pPr algn="just"/>
            <a:r>
              <a:rPr lang="fa-IR" b="1" dirty="0">
                <a:cs typeface="B Zar" panose="00000400000000000000" pitchFamily="2" charset="-78"/>
              </a:rPr>
              <a:t>در این کشورها سرمایه گذاری بخش خصوصی مانند کشورهای توسعه یافته نقش چندانی در ترکیب درآمد ملی ندارد ونمیتوان نقش مهمی را از آن انتظار داشت.بنابراین نوسانات بازار بیشتر به صادرات و عوامل خارجی مربوط میشود زیرا باتغییر تقاضای خارجی برای محصولات داخلی این کشورها که اکثرا تک محصولی اند نوسانات </a:t>
            </a:r>
            <a:r>
              <a:rPr lang="fa-IR" b="1" dirty="0" smtClean="0">
                <a:cs typeface="B Zar" panose="00000400000000000000" pitchFamily="2" charset="-78"/>
              </a:rPr>
              <a:t>اقتصادی </a:t>
            </a:r>
            <a:r>
              <a:rPr lang="fa-IR" b="1" dirty="0">
                <a:cs typeface="B Zar" panose="00000400000000000000" pitchFamily="2" charset="-78"/>
              </a:rPr>
              <a:t>ایجاد میشود ودرآمد ملی تغییر میابد</a:t>
            </a:r>
            <a:r>
              <a:rPr lang="fa-IR" b="1" dirty="0" smtClean="0">
                <a:cs typeface="B Zar" panose="00000400000000000000" pitchFamily="2" charset="-78"/>
              </a:rPr>
              <a:t>.</a:t>
            </a:r>
          </a:p>
          <a:p>
            <a:pPr algn="just"/>
            <a:r>
              <a:rPr lang="fa-IR" b="1" dirty="0" smtClean="0">
                <a:cs typeface="B Zar" panose="00000400000000000000" pitchFamily="2" charset="-78"/>
              </a:rPr>
              <a:t>اتخاذ سیاست کسری بودچه به علت بالا بودن هزینه های عمرانی و زیر بنایی صورت و در دوران کسادی موجب بالا رفتن هزینه های دولت و در نتیجه افزایش تقاضای ناشی از هر دو ،بالا رفتن هزینه های با افزایش پول در جامعه نه تنها متوجه تولیدات داخلی بلکه متوجه واردات است و تراز بازرگانی دچار مشکل می شود . </a:t>
            </a:r>
          </a:p>
          <a:p>
            <a:pPr algn="just"/>
            <a:r>
              <a:rPr lang="fa-IR" b="1" dirty="0" smtClean="0">
                <a:cs typeface="B Zar" panose="00000400000000000000" pitchFamily="2" charset="-78"/>
              </a:rPr>
              <a:t>نظریه کینز دایر بر تحرک سرمایه کذاری باید از طریق افزایش مصرف بوجود و افزایش مصرف علاوه بر تورم موجب افزایش واردات </a:t>
            </a:r>
          </a:p>
          <a:p>
            <a:pPr algn="just"/>
            <a:r>
              <a:rPr lang="fa-IR" b="1" dirty="0" smtClean="0">
                <a:cs typeface="B Zar" panose="00000400000000000000" pitchFamily="2" charset="-78"/>
              </a:rPr>
              <a:t>روند              افزایش هزینه های دولت             انتقال آثار تورم به وضع مالی دولت            افزایش واردات </a:t>
            </a:r>
            <a:endParaRPr lang="fa-IR" b="1"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521017" y="4985362"/>
            <a:ext cx="774259" cy="158510"/>
          </a:xfrm>
          <a:prstGeom prst="rect">
            <a:avLst/>
          </a:prstGeom>
        </p:spPr>
      </p:pic>
      <p:pic>
        <p:nvPicPr>
          <p:cNvPr id="5" name="Picture 4"/>
          <p:cNvPicPr>
            <a:picLocks noChangeAspect="1"/>
          </p:cNvPicPr>
          <p:nvPr/>
        </p:nvPicPr>
        <p:blipFill>
          <a:blip r:embed="rId2"/>
          <a:stretch>
            <a:fillRect/>
          </a:stretch>
        </p:blipFill>
        <p:spPr>
          <a:xfrm>
            <a:off x="6545997" y="4935084"/>
            <a:ext cx="774259" cy="158510"/>
          </a:xfrm>
          <a:prstGeom prst="rect">
            <a:avLst/>
          </a:prstGeom>
        </p:spPr>
      </p:pic>
      <p:pic>
        <p:nvPicPr>
          <p:cNvPr id="6" name="Picture 5"/>
          <p:cNvPicPr>
            <a:picLocks noChangeAspect="1"/>
          </p:cNvPicPr>
          <p:nvPr/>
        </p:nvPicPr>
        <p:blipFill>
          <a:blip r:embed="rId2"/>
          <a:stretch>
            <a:fillRect/>
          </a:stretch>
        </p:blipFill>
        <p:spPr>
          <a:xfrm>
            <a:off x="2628673" y="4985362"/>
            <a:ext cx="774259" cy="158510"/>
          </a:xfrm>
          <a:prstGeom prst="rect">
            <a:avLst/>
          </a:prstGeom>
        </p:spPr>
      </p:pic>
    </p:spTree>
    <p:extLst>
      <p:ext uri="{BB962C8B-B14F-4D97-AF65-F5344CB8AC3E}">
        <p14:creationId xmlns:p14="http://schemas.microsoft.com/office/powerpoint/2010/main" val="3232110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31820"/>
            <a:ext cx="10394707" cy="5142765"/>
          </a:xfrm>
        </p:spPr>
        <p:txBody>
          <a:bodyPr>
            <a:normAutofit lnSpcReduction="10000"/>
          </a:bodyPr>
          <a:lstStyle/>
          <a:p>
            <a:r>
              <a:rPr lang="fa-IR" b="1" dirty="0" smtClean="0">
                <a:cs typeface="B Zar" panose="00000400000000000000" pitchFamily="2" charset="-78"/>
              </a:rPr>
              <a:t>خصوصیات هزینه های دولتی در کشورهای در حال توسعه عبارتند از </a:t>
            </a:r>
          </a:p>
          <a:p>
            <a:r>
              <a:rPr lang="fa-IR" b="1" dirty="0" smtClean="0">
                <a:cs typeface="B Zar" panose="00000400000000000000" pitchFamily="2" charset="-78"/>
              </a:rPr>
              <a:t>1- سهم بالای سرمایه گذاری زیر بنایی در بودجه </a:t>
            </a:r>
          </a:p>
          <a:p>
            <a:r>
              <a:rPr lang="fa-IR" b="1" dirty="0" smtClean="0">
                <a:cs typeface="B Zar" panose="00000400000000000000" pitchFamily="2" charset="-78"/>
              </a:rPr>
              <a:t>2- سهم بالای هزینه های اداری در بودجه </a:t>
            </a:r>
          </a:p>
          <a:p>
            <a:r>
              <a:rPr lang="fa-IR" b="1" dirty="0" smtClean="0">
                <a:cs typeface="B Zar" panose="00000400000000000000" pitchFamily="2" charset="-78"/>
              </a:rPr>
              <a:t>3- سهم کم سرمایه گذاری در امور اجتماعی و بیمه های اجتماعی </a:t>
            </a:r>
          </a:p>
          <a:p>
            <a:r>
              <a:rPr lang="fa-IR" b="1" dirty="0" smtClean="0">
                <a:cs typeface="B Zar" panose="00000400000000000000" pitchFamily="2" charset="-78"/>
              </a:rPr>
              <a:t>اصل عمده در سیاست هزینه های کشورهای در حال توسعه عبارتند از طراحی دقیق و بلند مدت هزینه های جاری و عمرانی با توجه به شناخت آثار آنها در توسعه اقتصادی و با توجه به منابع ارزی کشور و وضع هزینه ها</a:t>
            </a:r>
          </a:p>
          <a:p>
            <a:r>
              <a:rPr lang="fa-IR" b="1" dirty="0" smtClean="0">
                <a:cs typeface="B Zar" panose="00000400000000000000" pitchFamily="2" charset="-78"/>
              </a:rPr>
              <a:t>نقش بودجه در تثبیت و توسعه اقتصادی و سیاست مالی در کشورهای در خال توسعه :</a:t>
            </a:r>
          </a:p>
          <a:p>
            <a:pPr marL="0" indent="0">
              <a:buNone/>
            </a:pPr>
            <a:r>
              <a:rPr lang="fa-IR" b="1" dirty="0" smtClean="0">
                <a:cs typeface="B Zar" panose="00000400000000000000" pitchFamily="2" charset="-78"/>
              </a:rPr>
              <a:t>1- صرفه جویی در میزان ذخایر ارزی </a:t>
            </a:r>
          </a:p>
          <a:p>
            <a:pPr marL="0" indent="0">
              <a:buNone/>
            </a:pPr>
            <a:r>
              <a:rPr lang="fa-IR" b="1" dirty="0" smtClean="0">
                <a:cs typeface="B Zar" panose="00000400000000000000" pitchFamily="2" charset="-78"/>
              </a:rPr>
              <a:t>2- ایجاد قابلیت انعطاف در هزینه های بلند مدت و میان مدت </a:t>
            </a:r>
          </a:p>
          <a:p>
            <a:pPr marL="0" indent="0">
              <a:buNone/>
            </a:pPr>
            <a:r>
              <a:rPr lang="fa-IR" b="1" dirty="0" smtClean="0">
                <a:cs typeface="B Zar" panose="00000400000000000000" pitchFamily="2" charset="-78"/>
              </a:rPr>
              <a:t>3- هماهنگی کامل بین بودجه  سالانه و برنامه توسعه ملی </a:t>
            </a:r>
          </a:p>
          <a:p>
            <a:pPr marL="0" indent="0">
              <a:buNone/>
            </a:pPr>
            <a:r>
              <a:rPr lang="fa-IR" b="1" smtClean="0">
                <a:cs typeface="B Zar" panose="00000400000000000000" pitchFamily="2" charset="-78"/>
              </a:rPr>
              <a:t>4- هدایت سرمایه گذاری به بخشهای تولیدی  </a:t>
            </a:r>
            <a:endParaRPr lang="fa-IR" b="1" dirty="0">
              <a:cs typeface="B Zar" panose="00000400000000000000" pitchFamily="2" charset="-78"/>
            </a:endParaRPr>
          </a:p>
        </p:txBody>
      </p:sp>
    </p:spTree>
    <p:extLst>
      <p:ext uri="{BB962C8B-B14F-4D97-AF65-F5344CB8AC3E}">
        <p14:creationId xmlns:p14="http://schemas.microsoft.com/office/powerpoint/2010/main" val="3064191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768"/>
            <a:ext cx="10513660" cy="614966"/>
          </a:xfrm>
        </p:spPr>
        <p:txBody>
          <a:bodyPr>
            <a:normAutofit/>
          </a:bodyPr>
          <a:lstStyle/>
          <a:p>
            <a:r>
              <a:rPr lang="fa-IR" sz="3200" dirty="0">
                <a:cs typeface="B Davat" panose="00000400000000000000" pitchFamily="2" charset="-78"/>
              </a:rPr>
              <a:t>کسری بودجه و مدیریت قرضه عمومی</a:t>
            </a:r>
          </a:p>
        </p:txBody>
      </p:sp>
      <p:sp>
        <p:nvSpPr>
          <p:cNvPr id="3" name="Content Placeholder 2"/>
          <p:cNvSpPr>
            <a:spLocks noGrp="1"/>
          </p:cNvSpPr>
          <p:nvPr>
            <p:ph sz="quarter" idx="13"/>
          </p:nvPr>
        </p:nvSpPr>
        <p:spPr>
          <a:xfrm>
            <a:off x="685800" y="772734"/>
            <a:ext cx="10394707" cy="4601851"/>
          </a:xfrm>
        </p:spPr>
        <p:txBody>
          <a:bodyPr>
            <a:normAutofit/>
          </a:bodyPr>
          <a:lstStyle/>
          <a:p>
            <a:r>
              <a:rPr lang="fa-IR" b="1" dirty="0">
                <a:cs typeface="B Zar" panose="00000400000000000000" pitchFamily="2" charset="-78"/>
              </a:rPr>
              <a:t>کسری بودجه و انواع </a:t>
            </a:r>
            <a:r>
              <a:rPr lang="fa-IR" b="1" dirty="0" smtClean="0">
                <a:cs typeface="B Zar" panose="00000400000000000000" pitchFamily="2" charset="-78"/>
              </a:rPr>
              <a:t>آن</a:t>
            </a:r>
          </a:p>
          <a:p>
            <a:r>
              <a:rPr lang="fa-IR" b="1" dirty="0">
                <a:cs typeface="B Zar" panose="00000400000000000000" pitchFamily="2" charset="-78"/>
              </a:rPr>
              <a:t>هنگامی که مخارج دولت از درآمدهای آن بیشتر باشد باکسری بودجه مواجه میشود</a:t>
            </a:r>
            <a:r>
              <a:rPr lang="fa-IR" b="1" dirty="0" smtClean="0">
                <a:cs typeface="B Zar" panose="00000400000000000000" pitchFamily="2" charset="-78"/>
              </a:rPr>
              <a:t>.</a:t>
            </a:r>
          </a:p>
          <a:p>
            <a:r>
              <a:rPr lang="fa-IR" b="1" dirty="0" smtClean="0">
                <a:cs typeface="B Zar" panose="00000400000000000000" pitchFamily="2" charset="-78"/>
              </a:rPr>
              <a:t>کسری </a:t>
            </a:r>
            <a:r>
              <a:rPr lang="fa-IR" b="1" dirty="0">
                <a:cs typeface="B Zar" panose="00000400000000000000" pitchFamily="2" charset="-78"/>
              </a:rPr>
              <a:t>بودجه دولت میتواند دلایل مختلفی داشته </a:t>
            </a:r>
            <a:r>
              <a:rPr lang="fa-IR" b="1" dirty="0" smtClean="0">
                <a:cs typeface="B Zar" panose="00000400000000000000" pitchFamily="2" charset="-78"/>
              </a:rPr>
              <a:t>باشد.</a:t>
            </a:r>
            <a:endParaRPr lang="fa-IR" b="1" dirty="0" smtClean="0">
              <a:cs typeface="B Zar" panose="00000400000000000000" pitchFamily="2" charset="-78"/>
            </a:endParaRPr>
          </a:p>
          <a:p>
            <a:pPr marL="0" indent="0">
              <a:buNone/>
            </a:pPr>
            <a:r>
              <a:rPr lang="fa-IR" b="1" dirty="0" smtClean="0">
                <a:cs typeface="B Zar" panose="00000400000000000000" pitchFamily="2" charset="-78"/>
              </a:rPr>
              <a:t>1- </a:t>
            </a:r>
            <a:r>
              <a:rPr lang="fa-IR" b="1" dirty="0" smtClean="0">
                <a:cs typeface="B Zar" panose="00000400000000000000" pitchFamily="2" charset="-78"/>
              </a:rPr>
              <a:t>اگاهی </a:t>
            </a:r>
            <a:r>
              <a:rPr lang="fa-IR" b="1" dirty="0">
                <a:cs typeface="B Zar" panose="00000400000000000000" pitchFamily="2" charset="-78"/>
              </a:rPr>
              <a:t>دولت برای انجام وظایف اقتصادی خود به صورت فعال در اقتصاد عمل میکند</a:t>
            </a:r>
            <a:r>
              <a:rPr lang="fa-IR" b="1" dirty="0" smtClean="0">
                <a:cs typeface="B Zar" panose="00000400000000000000" pitchFamily="2" charset="-78"/>
              </a:rPr>
              <a:t>.</a:t>
            </a:r>
          </a:p>
          <a:p>
            <a:pPr marL="0" indent="0">
              <a:buNone/>
            </a:pPr>
            <a:r>
              <a:rPr lang="fa-IR" b="1" dirty="0" smtClean="0">
                <a:cs typeface="B Zar" panose="00000400000000000000" pitchFamily="2" charset="-78"/>
              </a:rPr>
              <a:t>2- گاهی </a:t>
            </a:r>
            <a:r>
              <a:rPr lang="fa-IR" b="1" dirty="0">
                <a:cs typeface="B Zar" panose="00000400000000000000" pitchFamily="2" charset="-78"/>
              </a:rPr>
              <a:t>ممکن است بدون اینکه دولت نقش فعالی دراقتصاد داشته باشد یااقدام به اتخاذ یک سیاست مالی فعال کند،در بودجه کسری به وجود آید.</a:t>
            </a:r>
          </a:p>
          <a:p>
            <a:r>
              <a:rPr lang="fa-IR" b="1" dirty="0" smtClean="0">
                <a:cs typeface="B Zar" panose="00000400000000000000" pitchFamily="2" charset="-78"/>
              </a:rPr>
              <a:t>کسری </a:t>
            </a:r>
            <a:r>
              <a:rPr lang="fa-IR" b="1" dirty="0">
                <a:cs typeface="B Zar" panose="00000400000000000000" pitchFamily="2" charset="-78"/>
              </a:rPr>
              <a:t>بودجه از نظر ماهیت به صورتهای مختلف ظاهر </a:t>
            </a:r>
            <a:r>
              <a:rPr lang="fa-IR" b="1" dirty="0" smtClean="0">
                <a:cs typeface="B Zar" panose="00000400000000000000" pitchFamily="2" charset="-78"/>
              </a:rPr>
              <a:t>میشود:</a:t>
            </a:r>
          </a:p>
          <a:p>
            <a:r>
              <a:rPr lang="fa-IR" b="1" dirty="0" smtClean="0">
                <a:cs typeface="B Zar" panose="00000400000000000000" pitchFamily="2" charset="-78"/>
              </a:rPr>
              <a:t>1- اداری 2- ناشی از اوضاع و احوال اقتصادی 3-مربوط به ساختار اقتصادی 4- یک سیاست </a:t>
            </a:r>
            <a:endParaRPr lang="fa-IR" b="1" dirty="0">
              <a:cs typeface="B Zar" panose="00000400000000000000" pitchFamily="2" charset="-78"/>
            </a:endParaRPr>
          </a:p>
          <a:p>
            <a:endParaRPr lang="fa-IR" b="1" dirty="0">
              <a:cs typeface="B Zar" panose="00000400000000000000" pitchFamily="2" charset="-78"/>
            </a:endParaRPr>
          </a:p>
        </p:txBody>
      </p:sp>
    </p:spTree>
    <p:extLst>
      <p:ext uri="{BB962C8B-B14F-4D97-AF65-F5344CB8AC3E}">
        <p14:creationId xmlns:p14="http://schemas.microsoft.com/office/powerpoint/2010/main" val="2270952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54546"/>
            <a:ext cx="10394707" cy="5220039"/>
          </a:xfrm>
        </p:spPr>
        <p:txBody>
          <a:bodyPr>
            <a:normAutofit/>
          </a:bodyPr>
          <a:lstStyle/>
          <a:p>
            <a:r>
              <a:rPr lang="fa-IR" sz="4000" b="1" dirty="0">
                <a:solidFill>
                  <a:srgbClr val="FF0000"/>
                </a:solidFill>
                <a:cs typeface="B Davat" panose="00000400000000000000" pitchFamily="2" charset="-78"/>
              </a:rPr>
              <a:t>کسری بودجه اداری</a:t>
            </a:r>
            <a:r>
              <a:rPr lang="fa-IR" sz="4000" b="1" dirty="0" smtClean="0">
                <a:solidFill>
                  <a:srgbClr val="FF0000"/>
                </a:solidFill>
                <a:cs typeface="B Davat" panose="00000400000000000000" pitchFamily="2" charset="-78"/>
              </a:rPr>
              <a:t>:</a:t>
            </a:r>
          </a:p>
          <a:p>
            <a:r>
              <a:rPr lang="fa-IR" b="1" dirty="0" smtClean="0">
                <a:cs typeface="B Zar" panose="00000400000000000000" pitchFamily="2" charset="-78"/>
              </a:rPr>
              <a:t>در </a:t>
            </a:r>
            <a:r>
              <a:rPr lang="fa-IR" b="1" dirty="0">
                <a:cs typeface="B Zar" panose="00000400000000000000" pitchFamily="2" charset="-78"/>
              </a:rPr>
              <a:t>نتیجه فقدان سازمان صحیح اداری به وجود می آید.در این موارد در واقع به علت سازمان ناقص ودر نتیجه عدم هماهنگی درکار مخارج اداری اغلب حیف ومیل میشود وبازده کارکارمندان دولت به شدت پایین می آید.</a:t>
            </a:r>
          </a:p>
          <a:p>
            <a:r>
              <a:rPr lang="fa-IR" b="1" dirty="0">
                <a:cs typeface="B Zar" panose="00000400000000000000" pitchFamily="2" charset="-78"/>
              </a:rPr>
              <a:t>بطورکلی کسر بودجه اداری ممکن است ناشی از عوامل زیرباشد:</a:t>
            </a:r>
          </a:p>
          <a:p>
            <a:r>
              <a:rPr lang="fa-IR" b="1" dirty="0" smtClean="0">
                <a:cs typeface="B Zar" panose="00000400000000000000" pitchFamily="2" charset="-78"/>
              </a:rPr>
              <a:t>- ساختار </a:t>
            </a:r>
            <a:r>
              <a:rPr lang="fa-IR" b="1" dirty="0">
                <a:cs typeface="B Zar" panose="00000400000000000000" pitchFamily="2" charset="-78"/>
              </a:rPr>
              <a:t>غلط وصول درآمدها</a:t>
            </a:r>
          </a:p>
          <a:p>
            <a:r>
              <a:rPr lang="fa-IR" b="1" dirty="0" smtClean="0">
                <a:cs typeface="B Zar" panose="00000400000000000000" pitchFamily="2" charset="-78"/>
              </a:rPr>
              <a:t>- عدم </a:t>
            </a:r>
            <a:r>
              <a:rPr lang="fa-IR" b="1" dirty="0">
                <a:cs typeface="B Zar" panose="00000400000000000000" pitchFamily="2" charset="-78"/>
              </a:rPr>
              <a:t>صلاحیت کادراداری سازمانهای وصول کننده مالیاتها</a:t>
            </a:r>
          </a:p>
          <a:p>
            <a:r>
              <a:rPr lang="fa-IR" b="1" dirty="0" smtClean="0">
                <a:cs typeface="B Zar" panose="00000400000000000000" pitchFamily="2" charset="-78"/>
              </a:rPr>
              <a:t>- انتخاب </a:t>
            </a:r>
            <a:r>
              <a:rPr lang="fa-IR" b="1" dirty="0">
                <a:cs typeface="B Zar" panose="00000400000000000000" pitchFamily="2" charset="-78"/>
              </a:rPr>
              <a:t>غلط نظام مالیاتی</a:t>
            </a:r>
          </a:p>
          <a:p>
            <a:pPr marL="0" indent="0">
              <a:buNone/>
            </a:pPr>
            <a:endParaRPr lang="fa-IR" dirty="0"/>
          </a:p>
        </p:txBody>
      </p:sp>
    </p:spTree>
    <p:extLst>
      <p:ext uri="{BB962C8B-B14F-4D97-AF65-F5344CB8AC3E}">
        <p14:creationId xmlns:p14="http://schemas.microsoft.com/office/powerpoint/2010/main" val="1880580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06062"/>
            <a:ext cx="10394707" cy="5168523"/>
          </a:xfrm>
        </p:spPr>
        <p:txBody>
          <a:bodyPr>
            <a:normAutofit/>
          </a:bodyPr>
          <a:lstStyle/>
          <a:p>
            <a:r>
              <a:rPr lang="fa-IR" sz="4000" b="1" dirty="0">
                <a:solidFill>
                  <a:srgbClr val="FF0000"/>
                </a:solidFill>
                <a:cs typeface="B Davat" panose="00000400000000000000" pitchFamily="2" charset="-78"/>
              </a:rPr>
              <a:t>كسر بودجه ناشي از اوضاع و احوال </a:t>
            </a:r>
            <a:r>
              <a:rPr lang="fa-IR" sz="4000" b="1" dirty="0" smtClean="0">
                <a:solidFill>
                  <a:srgbClr val="FF0000"/>
                </a:solidFill>
                <a:cs typeface="B Davat" panose="00000400000000000000" pitchFamily="2" charset="-78"/>
              </a:rPr>
              <a:t>اقتصادي</a:t>
            </a:r>
          </a:p>
          <a:p>
            <a:r>
              <a:rPr lang="fa-IR" b="1" dirty="0">
                <a:cs typeface="B Zar" panose="00000400000000000000" pitchFamily="2" charset="-78"/>
              </a:rPr>
              <a:t>درتعقيب تغيير وضع اقتصادي ازمرحله اي </a:t>
            </a:r>
            <a:r>
              <a:rPr lang="fa-IR" b="1" dirty="0" smtClean="0">
                <a:cs typeface="B Zar" panose="00000400000000000000" pitchFamily="2" charset="-78"/>
              </a:rPr>
              <a:t>به  </a:t>
            </a:r>
            <a:r>
              <a:rPr lang="fa-IR" b="1" dirty="0">
                <a:cs typeface="B Zar" panose="00000400000000000000" pitchFamily="2" charset="-78"/>
              </a:rPr>
              <a:t>مرحله ديگر بروز مي كند . </a:t>
            </a:r>
          </a:p>
          <a:p>
            <a:r>
              <a:rPr lang="fa-IR" b="1" dirty="0">
                <a:cs typeface="B Zar" panose="00000400000000000000" pitchFamily="2" charset="-78"/>
              </a:rPr>
              <a:t>اين نوع كسر بودجه گاه به علت فقدان </a:t>
            </a:r>
            <a:r>
              <a:rPr lang="fa-IR" b="1" dirty="0" smtClean="0">
                <a:cs typeface="B Zar" panose="00000400000000000000" pitchFamily="2" charset="-78"/>
              </a:rPr>
              <a:t>هماهنگي  </a:t>
            </a:r>
            <a:r>
              <a:rPr lang="fa-IR" b="1" dirty="0">
                <a:cs typeface="B Zar" panose="00000400000000000000" pitchFamily="2" charset="-78"/>
              </a:rPr>
              <a:t>وتقارن بين درآمدها و مخارج عمومي در </a:t>
            </a:r>
            <a:r>
              <a:rPr lang="fa-IR" b="1" dirty="0" smtClean="0">
                <a:cs typeface="B Zar" panose="00000400000000000000" pitchFamily="2" charset="-78"/>
              </a:rPr>
              <a:t>بودجه  </a:t>
            </a:r>
            <a:r>
              <a:rPr lang="fa-IR" b="1" dirty="0">
                <a:cs typeface="B Zar" panose="00000400000000000000" pitchFamily="2" charset="-78"/>
              </a:rPr>
              <a:t>ظاهرمي شود.</a:t>
            </a:r>
          </a:p>
          <a:p>
            <a:r>
              <a:rPr lang="fa-IR" sz="4000" dirty="0">
                <a:solidFill>
                  <a:srgbClr val="FF0000"/>
                </a:solidFill>
                <a:cs typeface="B Davat" panose="00000400000000000000" pitchFamily="2" charset="-78"/>
              </a:rPr>
              <a:t>كسربودجه مربوط به ساختمان </a:t>
            </a:r>
            <a:r>
              <a:rPr lang="fa-IR" sz="4000" dirty="0" smtClean="0">
                <a:solidFill>
                  <a:srgbClr val="FF0000"/>
                </a:solidFill>
                <a:cs typeface="B Davat" panose="00000400000000000000" pitchFamily="2" charset="-78"/>
              </a:rPr>
              <a:t>اقتصادي</a:t>
            </a:r>
          </a:p>
          <a:p>
            <a:pPr algn="just"/>
            <a:r>
              <a:rPr lang="fa-IR" sz="4000" dirty="0">
                <a:solidFill>
                  <a:srgbClr val="FF0000"/>
                </a:solidFill>
                <a:cs typeface="B Davat" panose="00000400000000000000" pitchFamily="2" charset="-78"/>
              </a:rPr>
              <a:t> </a:t>
            </a:r>
            <a:r>
              <a:rPr lang="fa-IR" sz="2200" b="1" dirty="0">
                <a:cs typeface="B Zar" panose="00000400000000000000" pitchFamily="2" charset="-78"/>
              </a:rPr>
              <a:t>اين نوع كسربودجه درتعقيب عدم هماهنگي بين دخل وخرج عمومي دربلندمدت بروزمي كند.</a:t>
            </a:r>
          </a:p>
          <a:p>
            <a:pPr algn="just"/>
            <a:r>
              <a:rPr lang="fa-IR" sz="2200" b="1" dirty="0">
                <a:cs typeface="B Zar" panose="00000400000000000000" pitchFamily="2" charset="-78"/>
              </a:rPr>
              <a:t> عدم هماهنگي گاه درنتيجه افزايش مخارج عمراني به منظورتقويت زبر بناهاي  اقتصادي واجتماعي دربلندمدت به وقوع مي پيوندد .</a:t>
            </a:r>
            <a:endParaRPr lang="fa-IR" sz="2200" b="1" dirty="0" smtClean="0">
              <a:cs typeface="B Zar" panose="00000400000000000000" pitchFamily="2" charset="-78"/>
            </a:endParaRPr>
          </a:p>
          <a:p>
            <a:endParaRPr lang="fa-IR" sz="4000" dirty="0">
              <a:solidFill>
                <a:srgbClr val="FF0000"/>
              </a:solidFill>
              <a:cs typeface="B Davat" panose="00000400000000000000" pitchFamily="2" charset="-78"/>
            </a:endParaRPr>
          </a:p>
        </p:txBody>
      </p:sp>
    </p:spTree>
    <p:extLst>
      <p:ext uri="{BB962C8B-B14F-4D97-AF65-F5344CB8AC3E}">
        <p14:creationId xmlns:p14="http://schemas.microsoft.com/office/powerpoint/2010/main" val="1308268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93184"/>
            <a:ext cx="10394707" cy="5181402"/>
          </a:xfrm>
        </p:spPr>
        <p:txBody>
          <a:bodyPr/>
          <a:lstStyle/>
          <a:p>
            <a:endParaRPr lang="fa-IR" dirty="0"/>
          </a:p>
        </p:txBody>
      </p:sp>
    </p:spTree>
    <p:extLst>
      <p:ext uri="{BB962C8B-B14F-4D97-AF65-F5344CB8AC3E}">
        <p14:creationId xmlns:p14="http://schemas.microsoft.com/office/powerpoint/2010/main" val="95437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1275558">
            <a:off x="2290281" y="297357"/>
            <a:ext cx="6573146" cy="5553965"/>
          </a:xfrm>
          <a:prstGeom prst="rect">
            <a:avLst/>
          </a:prstGeom>
        </p:spPr>
      </p:pic>
    </p:spTree>
    <p:extLst>
      <p:ext uri="{BB962C8B-B14F-4D97-AF65-F5344CB8AC3E}">
        <p14:creationId xmlns:p14="http://schemas.microsoft.com/office/powerpoint/2010/main" val="3698413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309094"/>
            <a:ext cx="10394707" cy="5065492"/>
          </a:xfrm>
        </p:spPr>
        <p:txBody>
          <a:bodyPr>
            <a:normAutofit/>
          </a:bodyPr>
          <a:lstStyle/>
          <a:p>
            <a:r>
              <a:rPr lang="fa-IR" sz="4000" b="1" dirty="0">
                <a:solidFill>
                  <a:srgbClr val="FF0000"/>
                </a:solidFill>
                <a:cs typeface="B Davat" panose="00000400000000000000" pitchFamily="2" charset="-78"/>
              </a:rPr>
              <a:t>راههاي تامين مالي كسر بودجه از طريق وام </a:t>
            </a:r>
            <a:r>
              <a:rPr lang="fa-IR" sz="4000" b="1" dirty="0" smtClean="0">
                <a:solidFill>
                  <a:srgbClr val="FF0000"/>
                </a:solidFill>
                <a:cs typeface="B Davat" panose="00000400000000000000" pitchFamily="2" charset="-78"/>
              </a:rPr>
              <a:t>:</a:t>
            </a:r>
          </a:p>
          <a:p>
            <a:r>
              <a:rPr lang="fa-IR" b="1" dirty="0">
                <a:cs typeface="B Zar" panose="00000400000000000000" pitchFamily="2" charset="-78"/>
              </a:rPr>
              <a:t>الف) دريافت وام ازمنابع داخلي</a:t>
            </a:r>
          </a:p>
          <a:p>
            <a:r>
              <a:rPr lang="fa-IR" b="1" dirty="0" smtClean="0">
                <a:cs typeface="B Zar" panose="00000400000000000000" pitchFamily="2" charset="-78"/>
              </a:rPr>
              <a:t>ب</a:t>
            </a:r>
            <a:r>
              <a:rPr lang="fa-IR" b="1" dirty="0">
                <a:cs typeface="B Zar" panose="00000400000000000000" pitchFamily="2" charset="-78"/>
              </a:rPr>
              <a:t>) دريافت وام ازمنابع خارجي</a:t>
            </a:r>
          </a:p>
          <a:p>
            <a:r>
              <a:rPr lang="fa-IR" sz="4000" b="1" dirty="0">
                <a:solidFill>
                  <a:srgbClr val="FF0000"/>
                </a:solidFill>
                <a:cs typeface="B Davat" panose="00000400000000000000" pitchFamily="2" charset="-78"/>
              </a:rPr>
              <a:t>دريافت وام از منابع داخلي شامل :</a:t>
            </a:r>
            <a:br>
              <a:rPr lang="fa-IR" sz="4000" b="1" dirty="0">
                <a:solidFill>
                  <a:srgbClr val="FF0000"/>
                </a:solidFill>
                <a:cs typeface="B Davat" panose="00000400000000000000" pitchFamily="2" charset="-78"/>
              </a:rPr>
            </a:br>
            <a:r>
              <a:rPr lang="fa-IR" b="1" dirty="0">
                <a:cs typeface="B Zar" panose="00000400000000000000" pitchFamily="2" charset="-78"/>
              </a:rPr>
              <a:t>1- برداشت ازسيستم بانكي  </a:t>
            </a:r>
          </a:p>
          <a:p>
            <a:r>
              <a:rPr lang="fa-IR" b="1" dirty="0" smtClean="0">
                <a:cs typeface="B Zar" panose="00000400000000000000" pitchFamily="2" charset="-78"/>
              </a:rPr>
              <a:t>2- </a:t>
            </a:r>
            <a:r>
              <a:rPr lang="fa-IR" b="1" dirty="0">
                <a:cs typeface="B Zar" panose="00000400000000000000" pitchFamily="2" charset="-78"/>
              </a:rPr>
              <a:t>انتشاراوراق قرضه</a:t>
            </a:r>
          </a:p>
          <a:p>
            <a:endParaRPr lang="fa-IR" sz="4000" b="1" dirty="0">
              <a:solidFill>
                <a:srgbClr val="FF0000"/>
              </a:solidFill>
              <a:cs typeface="B Davat" panose="00000400000000000000" pitchFamily="2" charset="-78"/>
            </a:endParaRPr>
          </a:p>
        </p:txBody>
      </p:sp>
    </p:spTree>
    <p:extLst>
      <p:ext uri="{BB962C8B-B14F-4D97-AF65-F5344CB8AC3E}">
        <p14:creationId xmlns:p14="http://schemas.microsoft.com/office/powerpoint/2010/main" val="95931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935" y="299434"/>
            <a:ext cx="10258435" cy="859665"/>
          </a:xfrm>
        </p:spPr>
        <p:txBody>
          <a:bodyPr/>
          <a:lstStyle/>
          <a:p>
            <a:pPr algn="ctr"/>
            <a:r>
              <a:rPr lang="fa-IR" dirty="0">
                <a:cs typeface="B Davat" panose="00000400000000000000" pitchFamily="2" charset="-78"/>
              </a:rPr>
              <a:t>برداشت ازسيستم بانكي</a:t>
            </a:r>
          </a:p>
        </p:txBody>
      </p:sp>
      <p:sp>
        <p:nvSpPr>
          <p:cNvPr id="3" name="Content Placeholder 2"/>
          <p:cNvSpPr>
            <a:spLocks noGrp="1"/>
          </p:cNvSpPr>
          <p:nvPr>
            <p:ph sz="quarter" idx="13"/>
          </p:nvPr>
        </p:nvSpPr>
        <p:spPr>
          <a:xfrm>
            <a:off x="685800" y="1416676"/>
            <a:ext cx="10394707" cy="3957909"/>
          </a:xfrm>
        </p:spPr>
        <p:txBody>
          <a:bodyPr>
            <a:normAutofit/>
          </a:bodyPr>
          <a:lstStyle/>
          <a:p>
            <a:pPr algn="ctr">
              <a:buFont typeface="Wingdings" panose="05000000000000000000" pitchFamily="2" charset="2"/>
              <a:buNone/>
            </a:pPr>
            <a:r>
              <a:rPr lang="fa-IR" sz="3600" b="1" dirty="0">
                <a:cs typeface="Zar" pitchFamily="2" charset="-78"/>
              </a:rPr>
              <a:t> </a:t>
            </a:r>
            <a:r>
              <a:rPr lang="fa-IR" sz="3600" b="1" dirty="0">
                <a:cs typeface="B Zar" panose="00000400000000000000" pitchFamily="2" charset="-78"/>
              </a:rPr>
              <a:t>استفاده از اين روش به منظور تامين كسري</a:t>
            </a:r>
          </a:p>
          <a:p>
            <a:pPr algn="ctr">
              <a:buFont typeface="Wingdings" panose="05000000000000000000" pitchFamily="2" charset="2"/>
              <a:buNone/>
            </a:pPr>
            <a:r>
              <a:rPr lang="fa-IR" sz="3600" b="1" dirty="0">
                <a:cs typeface="B Zar" panose="00000400000000000000" pitchFamily="2" charset="-78"/>
              </a:rPr>
              <a:t> بودجه دولت آثار تورمي به دنبال خواهد داشت .</a:t>
            </a:r>
          </a:p>
          <a:p>
            <a:pPr algn="ctr">
              <a:buFont typeface="Wingdings" panose="05000000000000000000" pitchFamily="2" charset="2"/>
              <a:buNone/>
            </a:pPr>
            <a:r>
              <a:rPr lang="fa-IR" sz="3600" b="1" dirty="0">
                <a:cs typeface="B Zar" panose="00000400000000000000" pitchFamily="2" charset="-78"/>
              </a:rPr>
              <a:t> دليل اصلي اين تورم را بايد در افزايش پول در </a:t>
            </a:r>
          </a:p>
          <a:p>
            <a:pPr algn="ctr">
              <a:buFont typeface="Wingdings" panose="05000000000000000000" pitchFamily="2" charset="2"/>
              <a:buNone/>
            </a:pPr>
            <a:r>
              <a:rPr lang="fa-IR" sz="3600" b="1" dirty="0">
                <a:cs typeface="B Zar" panose="00000400000000000000" pitchFamily="2" charset="-78"/>
              </a:rPr>
              <a:t>گردش جستجو كرد  </a:t>
            </a:r>
            <a:endParaRPr lang="fa-IR" sz="3600" b="1" dirty="0">
              <a:cs typeface="B Zar" panose="00000400000000000000" pitchFamily="2" charset="-78"/>
            </a:endParaRPr>
          </a:p>
        </p:txBody>
      </p:sp>
    </p:spTree>
    <p:extLst>
      <p:ext uri="{BB962C8B-B14F-4D97-AF65-F5344CB8AC3E}">
        <p14:creationId xmlns:p14="http://schemas.microsoft.com/office/powerpoint/2010/main" val="2210132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Davat" panose="00000400000000000000" pitchFamily="2" charset="-78"/>
              </a:rPr>
              <a:t>انتشار اوراق قرضه</a:t>
            </a:r>
          </a:p>
        </p:txBody>
      </p:sp>
      <p:sp>
        <p:nvSpPr>
          <p:cNvPr id="3" name="Content Placeholder 2"/>
          <p:cNvSpPr>
            <a:spLocks noGrp="1"/>
          </p:cNvSpPr>
          <p:nvPr>
            <p:ph sz="quarter" idx="13"/>
          </p:nvPr>
        </p:nvSpPr>
        <p:spPr/>
        <p:txBody>
          <a:bodyPr>
            <a:normAutofit/>
          </a:bodyPr>
          <a:lstStyle/>
          <a:p>
            <a:r>
              <a:rPr lang="fa-IR" dirty="0"/>
              <a:t> </a:t>
            </a:r>
            <a:r>
              <a:rPr lang="fa-IR" sz="3600" b="1" dirty="0">
                <a:cs typeface="B Zar" panose="00000400000000000000" pitchFamily="2" charset="-78"/>
              </a:rPr>
              <a:t>دولتها با انتشار و فروش اوراق قرضه دولتي </a:t>
            </a:r>
            <a:r>
              <a:rPr lang="fa-IR" sz="3600" b="1" dirty="0" smtClean="0">
                <a:cs typeface="B Zar" panose="00000400000000000000" pitchFamily="2" charset="-78"/>
              </a:rPr>
              <a:t>ضمن  </a:t>
            </a:r>
            <a:r>
              <a:rPr lang="fa-IR" sz="3600" b="1" dirty="0">
                <a:cs typeface="B Zar" panose="00000400000000000000" pitchFamily="2" charset="-78"/>
              </a:rPr>
              <a:t>اجراي برنامه هاي توليدي و عمراني خود ، </a:t>
            </a:r>
            <a:r>
              <a:rPr lang="fa-IR" sz="3600" b="1" dirty="0" smtClean="0">
                <a:cs typeface="B Zar" panose="00000400000000000000" pitchFamily="2" charset="-78"/>
              </a:rPr>
              <a:t>چون  </a:t>
            </a:r>
            <a:r>
              <a:rPr lang="fa-IR" sz="3600" b="1" dirty="0">
                <a:cs typeface="B Zar" panose="00000400000000000000" pitchFamily="2" charset="-78"/>
              </a:rPr>
              <a:t>پول جديدي را به جامعه تزريق نمي كنند </a:t>
            </a:r>
            <a:r>
              <a:rPr lang="fa-IR" sz="3600" b="1" dirty="0" smtClean="0">
                <a:cs typeface="B Zar" panose="00000400000000000000" pitchFamily="2" charset="-78"/>
              </a:rPr>
              <a:t>،  </a:t>
            </a:r>
            <a:r>
              <a:rPr lang="fa-IR" sz="3600" b="1" dirty="0">
                <a:cs typeface="B Zar" panose="00000400000000000000" pitchFamily="2" charset="-78"/>
              </a:rPr>
              <a:t>موجب ايجاد تورم نخواهند شد .</a:t>
            </a:r>
          </a:p>
        </p:txBody>
      </p:sp>
    </p:spTree>
    <p:extLst>
      <p:ext uri="{BB962C8B-B14F-4D97-AF65-F5344CB8AC3E}">
        <p14:creationId xmlns:p14="http://schemas.microsoft.com/office/powerpoint/2010/main" val="266086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cs typeface="B Davat" panose="00000400000000000000" pitchFamily="2" charset="-78"/>
              </a:rPr>
              <a:t>دريافت وام ازمنابع خارجي عبارتند از :</a:t>
            </a:r>
          </a:p>
        </p:txBody>
      </p:sp>
      <p:sp>
        <p:nvSpPr>
          <p:cNvPr id="3" name="Content Placeholder 2"/>
          <p:cNvSpPr>
            <a:spLocks noGrp="1"/>
          </p:cNvSpPr>
          <p:nvPr>
            <p:ph sz="quarter" idx="13"/>
          </p:nvPr>
        </p:nvSpPr>
        <p:spPr/>
        <p:txBody>
          <a:bodyPr>
            <a:normAutofit fontScale="92500" lnSpcReduction="10000"/>
          </a:bodyPr>
          <a:lstStyle/>
          <a:p>
            <a:r>
              <a:rPr lang="fa-IR" sz="3500" b="1" dirty="0">
                <a:cs typeface="B Zar" panose="00000400000000000000" pitchFamily="2" charset="-78"/>
              </a:rPr>
              <a:t>1- دريافت وام ازدولتهاي خارجي</a:t>
            </a:r>
          </a:p>
          <a:p>
            <a:endParaRPr lang="fa-IR" sz="3500" b="1" dirty="0">
              <a:cs typeface="B Zar" panose="00000400000000000000" pitchFamily="2" charset="-78"/>
            </a:endParaRPr>
          </a:p>
          <a:p>
            <a:r>
              <a:rPr lang="fa-IR" sz="3500" b="1" dirty="0">
                <a:cs typeface="B Zar" panose="00000400000000000000" pitchFamily="2" charset="-78"/>
              </a:rPr>
              <a:t>2- دريافت وام ازبخشهاي خصوصي كشورهاي خارجي</a:t>
            </a:r>
          </a:p>
          <a:p>
            <a:endParaRPr lang="fa-IR" sz="3500" b="1" dirty="0">
              <a:cs typeface="B Zar" panose="00000400000000000000" pitchFamily="2" charset="-78"/>
            </a:endParaRPr>
          </a:p>
          <a:p>
            <a:r>
              <a:rPr lang="fa-IR" sz="3500" b="1" dirty="0">
                <a:cs typeface="B Zar" panose="00000400000000000000" pitchFamily="2" charset="-78"/>
              </a:rPr>
              <a:t>3- دريافت وام ازموسسات بين المللي(مانندصندوق بين المللي پول)</a:t>
            </a:r>
          </a:p>
          <a:p>
            <a:endParaRPr lang="fa-IR" dirty="0"/>
          </a:p>
        </p:txBody>
      </p:sp>
    </p:spTree>
    <p:extLst>
      <p:ext uri="{BB962C8B-B14F-4D97-AF65-F5344CB8AC3E}">
        <p14:creationId xmlns:p14="http://schemas.microsoft.com/office/powerpoint/2010/main" val="1967158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373488"/>
            <a:ext cx="10394707" cy="5001098"/>
          </a:xfrm>
        </p:spPr>
        <p:txBody>
          <a:bodyPr>
            <a:normAutofit/>
          </a:bodyPr>
          <a:lstStyle/>
          <a:p>
            <a:r>
              <a:rPr lang="fa-IR" sz="3200" dirty="0">
                <a:cs typeface="B Zar" panose="00000400000000000000" pitchFamily="2" charset="-78"/>
              </a:rPr>
              <a:t>دولت مي تواند علاوه بردريافت وام از </a:t>
            </a:r>
            <a:r>
              <a:rPr lang="fa-IR" sz="3200" dirty="0" smtClean="0">
                <a:cs typeface="B Zar" panose="00000400000000000000" pitchFamily="2" charset="-78"/>
              </a:rPr>
              <a:t>طريق  </a:t>
            </a:r>
            <a:r>
              <a:rPr lang="fa-IR" sz="3200" dirty="0">
                <a:cs typeface="B Zar" panose="00000400000000000000" pitchFamily="2" charset="-78"/>
              </a:rPr>
              <a:t>افزايش درآمدها و يا كاهش هزينه ها نيز </a:t>
            </a:r>
            <a:r>
              <a:rPr lang="fa-IR" sz="3200" dirty="0" smtClean="0">
                <a:cs typeface="B Zar" panose="00000400000000000000" pitchFamily="2" charset="-78"/>
              </a:rPr>
              <a:t>به  </a:t>
            </a:r>
            <a:r>
              <a:rPr lang="fa-IR" sz="3200" dirty="0">
                <a:cs typeface="B Zar" panose="00000400000000000000" pitchFamily="2" charset="-78"/>
              </a:rPr>
              <a:t>منظور پيشگيري و يا جبران كسر بودجه اقدام </a:t>
            </a:r>
            <a:r>
              <a:rPr lang="fa-IR" sz="3200" dirty="0" smtClean="0">
                <a:cs typeface="B Zar" panose="00000400000000000000" pitchFamily="2" charset="-78"/>
              </a:rPr>
              <a:t>كند</a:t>
            </a:r>
          </a:p>
          <a:p>
            <a:r>
              <a:rPr lang="fa-IR" sz="3200" dirty="0">
                <a:cs typeface="B Zar" panose="00000400000000000000" pitchFamily="2" charset="-78"/>
              </a:rPr>
              <a:t>اگركسري بودجه دولت به علت </a:t>
            </a:r>
            <a:r>
              <a:rPr lang="fa-IR" sz="3200" dirty="0" smtClean="0">
                <a:cs typeface="B Zar" panose="00000400000000000000" pitchFamily="2" charset="-78"/>
              </a:rPr>
              <a:t>افزايش  </a:t>
            </a:r>
            <a:r>
              <a:rPr lang="fa-IR" sz="3200" dirty="0">
                <a:cs typeface="B Zar" panose="00000400000000000000" pitchFamily="2" charset="-78"/>
              </a:rPr>
              <a:t>مخارج جاري،(مخارج مصرفي)باشد </a:t>
            </a:r>
            <a:r>
              <a:rPr lang="fa-IR" sz="3200" dirty="0" smtClean="0">
                <a:cs typeface="B Zar" panose="00000400000000000000" pitchFamily="2" charset="-78"/>
              </a:rPr>
              <a:t>،باعث </a:t>
            </a:r>
            <a:r>
              <a:rPr lang="fa-IR" sz="3200" dirty="0">
                <a:cs typeface="B Zar" panose="00000400000000000000" pitchFamily="2" charset="-78"/>
              </a:rPr>
              <a:t>افزايش تقاضاي كل و ايجاد </a:t>
            </a:r>
            <a:r>
              <a:rPr lang="fa-IR" sz="3200" dirty="0" smtClean="0">
                <a:cs typeface="B Zar" panose="00000400000000000000" pitchFamily="2" charset="-78"/>
              </a:rPr>
              <a:t>تورم  </a:t>
            </a:r>
            <a:r>
              <a:rPr lang="fa-IR" sz="3200" dirty="0">
                <a:cs typeface="B Zar" panose="00000400000000000000" pitchFamily="2" charset="-78"/>
              </a:rPr>
              <a:t>مي </a:t>
            </a:r>
            <a:r>
              <a:rPr lang="fa-IR" sz="3200" dirty="0" smtClean="0">
                <a:cs typeface="B Zar" panose="00000400000000000000" pitchFamily="2" charset="-78"/>
              </a:rPr>
              <a:t>شود</a:t>
            </a:r>
          </a:p>
          <a:p>
            <a:r>
              <a:rPr lang="fa-IR" sz="3200" dirty="0">
                <a:cs typeface="B Zar" panose="00000400000000000000" pitchFamily="2" charset="-78"/>
              </a:rPr>
              <a:t>اگركسري بودجه دولت </a:t>
            </a:r>
            <a:r>
              <a:rPr lang="fa-IR" sz="3200">
                <a:cs typeface="B Zar" panose="00000400000000000000" pitchFamily="2" charset="-78"/>
              </a:rPr>
              <a:t>ازطريق </a:t>
            </a:r>
            <a:r>
              <a:rPr lang="fa-IR" sz="3200" smtClean="0">
                <a:cs typeface="B Zar" panose="00000400000000000000" pitchFamily="2" charset="-78"/>
              </a:rPr>
              <a:t>اسقراض </a:t>
            </a:r>
            <a:r>
              <a:rPr lang="fa-IR" sz="3200" dirty="0">
                <a:cs typeface="B Zar" panose="00000400000000000000" pitchFamily="2" charset="-78"/>
              </a:rPr>
              <a:t>ازبانك مركزي باشد ، </a:t>
            </a:r>
            <a:r>
              <a:rPr lang="fa-IR" sz="3200" dirty="0" smtClean="0">
                <a:cs typeface="B Zar" panose="00000400000000000000" pitchFamily="2" charset="-78"/>
              </a:rPr>
              <a:t>باعث </a:t>
            </a:r>
            <a:r>
              <a:rPr lang="fa-IR" sz="3200" dirty="0">
                <a:cs typeface="B Zar" panose="00000400000000000000" pitchFamily="2" charset="-78"/>
              </a:rPr>
              <a:t>افزايش بدهي ملي و تقاضاي كل </a:t>
            </a:r>
            <a:r>
              <a:rPr lang="fa-IR" sz="3200" dirty="0" smtClean="0">
                <a:cs typeface="B Zar" panose="00000400000000000000" pitchFamily="2" charset="-78"/>
              </a:rPr>
              <a:t>مي </a:t>
            </a:r>
            <a:r>
              <a:rPr lang="fa-IR" sz="3200" dirty="0">
                <a:cs typeface="B Zar" panose="00000400000000000000" pitchFamily="2" charset="-78"/>
              </a:rPr>
              <a:t>شود</a:t>
            </a:r>
          </a:p>
          <a:p>
            <a:endParaRPr lang="fa-IR" sz="3200" dirty="0" smtClean="0">
              <a:cs typeface="B Zar" panose="00000400000000000000" pitchFamily="2" charset="-78"/>
            </a:endParaRPr>
          </a:p>
          <a:p>
            <a:endParaRPr lang="fa-IR" sz="3200" dirty="0">
              <a:cs typeface="B Zar" panose="00000400000000000000" pitchFamily="2" charset="-78"/>
            </a:endParaRPr>
          </a:p>
        </p:txBody>
      </p:sp>
    </p:spTree>
    <p:extLst>
      <p:ext uri="{BB962C8B-B14F-4D97-AF65-F5344CB8AC3E}">
        <p14:creationId xmlns:p14="http://schemas.microsoft.com/office/powerpoint/2010/main" val="234316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6" y="193183"/>
            <a:ext cx="10396880" cy="334851"/>
          </a:xfrm>
        </p:spPr>
        <p:txBody>
          <a:bodyPr>
            <a:noAutofit/>
          </a:bodyPr>
          <a:lstStyle/>
          <a:p>
            <a:pPr algn="ctr"/>
            <a:r>
              <a:rPr lang="fa-IR" sz="4400" dirty="0" smtClean="0">
                <a:cs typeface="B Zar" panose="00000400000000000000" pitchFamily="2" charset="-78"/>
              </a:rPr>
              <a:t>هدفهای رفتاری</a:t>
            </a:r>
            <a:endParaRPr lang="fa-IR" sz="4400" dirty="0">
              <a:cs typeface="B Zar" panose="00000400000000000000" pitchFamily="2" charset="-78"/>
            </a:endParaRPr>
          </a:p>
        </p:txBody>
      </p:sp>
      <p:sp>
        <p:nvSpPr>
          <p:cNvPr id="3" name="Content Placeholder 2"/>
          <p:cNvSpPr>
            <a:spLocks noGrp="1"/>
          </p:cNvSpPr>
          <p:nvPr>
            <p:ph sz="quarter" idx="13"/>
          </p:nvPr>
        </p:nvSpPr>
        <p:spPr>
          <a:xfrm>
            <a:off x="683626" y="721216"/>
            <a:ext cx="10396882" cy="4829577"/>
          </a:xfrm>
        </p:spPr>
        <p:txBody>
          <a:bodyPr>
            <a:noAutofit/>
          </a:bodyPr>
          <a:lstStyle/>
          <a:p>
            <a:r>
              <a:rPr lang="fa-IR" sz="1400" b="1" dirty="0" smtClean="0">
                <a:cs typeface="B Zar" panose="00000400000000000000" pitchFamily="2" charset="-78"/>
              </a:rPr>
              <a:t>1- جنبه اقتصادی بودجه و تاثیر اقتصاد بر بودجه </a:t>
            </a:r>
          </a:p>
          <a:p>
            <a:r>
              <a:rPr lang="fa-IR" sz="1400" b="1" dirty="0" smtClean="0">
                <a:cs typeface="B Zar" panose="00000400000000000000" pitchFamily="2" charset="-78"/>
              </a:rPr>
              <a:t>2-تعادلهای کلان اقتصادی بودجه </a:t>
            </a:r>
          </a:p>
          <a:p>
            <a:r>
              <a:rPr lang="fa-IR" sz="1400" b="1" dirty="0" smtClean="0">
                <a:cs typeface="B Zar" panose="00000400000000000000" pitchFamily="2" charset="-78"/>
              </a:rPr>
              <a:t>3- مزایای عمده سیاست پولی </a:t>
            </a:r>
          </a:p>
          <a:p>
            <a:r>
              <a:rPr lang="fa-IR" sz="1400" b="1" dirty="0" smtClean="0">
                <a:cs typeface="B Zar" panose="00000400000000000000" pitchFamily="2" charset="-78"/>
              </a:rPr>
              <a:t>4- ابزارهای اصلی پولی بانکهای مرکزی دنیا </a:t>
            </a:r>
          </a:p>
          <a:p>
            <a:r>
              <a:rPr lang="fa-IR" sz="1400" b="1" dirty="0" smtClean="0">
                <a:cs typeface="B Zar" panose="00000400000000000000" pitchFamily="2" charset="-78"/>
              </a:rPr>
              <a:t>5- سیاست مالی بودجه و آثار آن </a:t>
            </a:r>
          </a:p>
          <a:p>
            <a:r>
              <a:rPr lang="fa-IR" sz="1400" b="1" dirty="0" smtClean="0">
                <a:cs typeface="B Zar" panose="00000400000000000000" pitchFamily="2" charset="-78"/>
              </a:rPr>
              <a:t>6- اهداف اصلی سیاست مالی</a:t>
            </a:r>
          </a:p>
          <a:p>
            <a:r>
              <a:rPr lang="fa-IR" sz="1400" b="1" dirty="0" smtClean="0">
                <a:cs typeface="B Zar" panose="00000400000000000000" pitchFamily="2" charset="-78"/>
              </a:rPr>
              <a:t>7- جنبه های مفید قرضه ملی دولت </a:t>
            </a:r>
          </a:p>
          <a:p>
            <a:r>
              <a:rPr lang="fa-IR" sz="1400" b="1" dirty="0" smtClean="0">
                <a:cs typeface="B Zar" panose="00000400000000000000" pitchFamily="2" charset="-78"/>
              </a:rPr>
              <a:t>8- نقش ضد چرخه ای بودجه در کشورهای در حال توسعه </a:t>
            </a:r>
          </a:p>
          <a:p>
            <a:r>
              <a:rPr lang="fa-IR" sz="1400" b="1" dirty="0" smtClean="0">
                <a:cs typeface="B Zar" panose="00000400000000000000" pitchFamily="2" charset="-78"/>
              </a:rPr>
              <a:t>9- خصوصیات هزینه های دولتی در کشورهای در حال توسعه </a:t>
            </a:r>
          </a:p>
          <a:p>
            <a:r>
              <a:rPr lang="fa-IR" sz="1400" b="1" dirty="0" smtClean="0">
                <a:cs typeface="B Zar" panose="00000400000000000000" pitchFamily="2" charset="-78"/>
              </a:rPr>
              <a:t>10 تعریف کسری بودجه و انواع آن </a:t>
            </a:r>
          </a:p>
          <a:p>
            <a:r>
              <a:rPr lang="fa-IR" sz="1400" b="1" dirty="0" smtClean="0">
                <a:cs typeface="B Zar" panose="00000400000000000000" pitchFamily="2" charset="-78"/>
              </a:rPr>
              <a:t>11- مصرف مازاد بودجه دولتها </a:t>
            </a:r>
          </a:p>
          <a:p>
            <a:r>
              <a:rPr lang="fa-IR" sz="1400" b="1" dirty="0" smtClean="0">
                <a:cs typeface="B Zar" panose="00000400000000000000" pitchFamily="2" charset="-78"/>
              </a:rPr>
              <a:t>12- ابزارهای خزانه جهت تامین مالی کسری بودجه  </a:t>
            </a:r>
          </a:p>
          <a:p>
            <a:endParaRPr lang="fa-IR" sz="1600" b="1" dirty="0"/>
          </a:p>
        </p:txBody>
      </p:sp>
    </p:spTree>
    <p:extLst>
      <p:ext uri="{BB962C8B-B14F-4D97-AF65-F5344CB8AC3E}">
        <p14:creationId xmlns:p14="http://schemas.microsoft.com/office/powerpoint/2010/main" val="2017968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16" y="286556"/>
            <a:ext cx="10361465" cy="473298"/>
          </a:xfrm>
        </p:spPr>
        <p:txBody>
          <a:bodyPr>
            <a:normAutofit fontScale="90000"/>
          </a:bodyPr>
          <a:lstStyle/>
          <a:p>
            <a:pPr algn="ctr"/>
            <a:r>
              <a:rPr lang="fa-IR" sz="4000" dirty="0" smtClean="0">
                <a:cs typeface="B Zar" panose="00000400000000000000" pitchFamily="2" charset="-78"/>
              </a:rPr>
              <a:t>مقدمه</a:t>
            </a:r>
            <a:r>
              <a:rPr lang="fa-IR" dirty="0" smtClean="0"/>
              <a:t> : </a:t>
            </a:r>
            <a:r>
              <a:rPr lang="fa-IR" sz="3600" b="1" dirty="0">
                <a:cs typeface="B Zar" panose="00000400000000000000" pitchFamily="2" charset="-78"/>
              </a:rPr>
              <a:t>تعریف </a:t>
            </a:r>
            <a:r>
              <a:rPr lang="fa-IR" sz="3600" b="1" dirty="0" smtClean="0">
                <a:cs typeface="B Zar" panose="00000400000000000000" pitchFamily="2" charset="-78"/>
              </a:rPr>
              <a:t>بودجه</a:t>
            </a:r>
            <a:endParaRPr lang="fa-IR" sz="3600" dirty="0"/>
          </a:p>
        </p:txBody>
      </p:sp>
      <p:sp>
        <p:nvSpPr>
          <p:cNvPr id="3" name="Content Placeholder 2"/>
          <p:cNvSpPr>
            <a:spLocks noGrp="1"/>
          </p:cNvSpPr>
          <p:nvPr>
            <p:ph sz="quarter" idx="13"/>
          </p:nvPr>
        </p:nvSpPr>
        <p:spPr>
          <a:xfrm>
            <a:off x="386366" y="875764"/>
            <a:ext cx="10694141" cy="4713667"/>
          </a:xfrm>
        </p:spPr>
        <p:txBody>
          <a:bodyPr>
            <a:noAutofit/>
          </a:bodyPr>
          <a:lstStyle/>
          <a:p>
            <a:pPr marL="0" indent="0" algn="just">
              <a:buNone/>
            </a:pPr>
            <a:r>
              <a:rPr lang="fa-IR" b="1" dirty="0" smtClean="0">
                <a:cs typeface="B Zar" panose="00000400000000000000" pitchFamily="2" charset="-78"/>
              </a:rPr>
              <a:t>-  بودجه دخل و خرج دولت است. -ـــ  بودجه يك سند مالي است، مربوط به درآمدها و هزينه‌هاي دولت.</a:t>
            </a:r>
          </a:p>
          <a:p>
            <a:pPr algn="just"/>
            <a:r>
              <a:rPr lang="fa-IR" b="1" dirty="0" smtClean="0">
                <a:cs typeface="B Zar" panose="00000400000000000000" pitchFamily="2" charset="-78"/>
              </a:rPr>
              <a:t>ـــ </a:t>
            </a:r>
            <a:r>
              <a:rPr lang="fa-IR" b="1" dirty="0">
                <a:cs typeface="B Zar" panose="00000400000000000000" pitchFamily="2" charset="-78"/>
              </a:rPr>
              <a:t>نخستين تعريف قانوني كه از بودجه در نظام حقوقي مالي ايران شده، در ماده يك قانون محاسبات عمومي مصوب سال 1289 شمسي است كه بودجه را چنين تعريف كرده است: «بودجه دولت سندي است كه معاملات دخل و خرج مملكتي براي مدت معيني در آن پيش بيني و تصويب  مي‌شود. مدت مزبور را سنه مالي مي‌گويند كه عبارت از يك سال شمسي است</a:t>
            </a:r>
            <a:r>
              <a:rPr lang="fa-IR" b="1" dirty="0" smtClean="0">
                <a:cs typeface="B Zar" panose="00000400000000000000" pitchFamily="2" charset="-78"/>
              </a:rPr>
              <a:t>».</a:t>
            </a:r>
            <a:endParaRPr lang="fa-IR" b="1" dirty="0">
              <a:cs typeface="B Zar" panose="00000400000000000000" pitchFamily="2" charset="-78"/>
            </a:endParaRPr>
          </a:p>
          <a:p>
            <a:pPr algn="just"/>
            <a:r>
              <a:rPr lang="fa-IR" b="1" dirty="0">
                <a:cs typeface="B Zar" panose="00000400000000000000" pitchFamily="2" charset="-78"/>
              </a:rPr>
              <a:t>ـــ دومین تعریف قانونی مربوط به قانون محاسبات عمومی مصوب 16 اسفند 1312 شمسی مربوط می‌شود كه چنین آمده است: بودجه لایحه پیش بینی همه عواید و مخارج مملكتی است برای مدت یكسال شمسی كه به تصویب مجلس شورای ملی رسیده باشد</a:t>
            </a:r>
            <a:r>
              <a:rPr lang="fa-IR" b="1" dirty="0" smtClean="0">
                <a:cs typeface="B Zar" panose="00000400000000000000" pitchFamily="2" charset="-78"/>
              </a:rPr>
              <a:t>.</a:t>
            </a:r>
            <a:endParaRPr lang="fa-IR" b="1" dirty="0">
              <a:cs typeface="B Zar" panose="00000400000000000000" pitchFamily="2" charset="-78"/>
            </a:endParaRPr>
          </a:p>
          <a:p>
            <a:pPr algn="just"/>
            <a:r>
              <a:rPr lang="fa-IR" b="1" dirty="0">
                <a:cs typeface="B Zar" panose="00000400000000000000" pitchFamily="2" charset="-78"/>
              </a:rPr>
              <a:t>ـــ سومین تعریف مربوط است به قانون محاسبات عمومی كشور، مصوب 1/6/1366 مجلس شورای اسلامی. در این قانون، بودجه كل كشور چنین تعریف شده است: «بودجه كل كشور برنامه مالی دولت است كه برای یك سال مالی تهیه و حاوی پیش بینی درآمدها و سایر منابع تأمین اعتبار و برآورد هزینه‌ها برای انجام عملیاتی كه منجر به نیل سیاست‌ها و هدف‌های قانونی می‌شود</a:t>
            </a:r>
          </a:p>
        </p:txBody>
      </p:sp>
    </p:spTree>
    <p:extLst>
      <p:ext uri="{BB962C8B-B14F-4D97-AF65-F5344CB8AC3E}">
        <p14:creationId xmlns:p14="http://schemas.microsoft.com/office/powerpoint/2010/main" val="266160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90152"/>
            <a:ext cx="10394707" cy="5284433"/>
          </a:xfrm>
        </p:spPr>
        <p:txBody>
          <a:bodyPr>
            <a:noAutofit/>
          </a:bodyPr>
          <a:lstStyle/>
          <a:p>
            <a:pPr algn="just"/>
            <a:r>
              <a:rPr lang="fa-IR" b="1" dirty="0" smtClean="0">
                <a:cs typeface="B Zar" panose="00000400000000000000" pitchFamily="2" charset="-78"/>
              </a:rPr>
              <a:t>تحول بودجه ؛ متاثر از شریط ویژه اقتصادی جوامع و نه نظریه های اقتصادی بوده و این شرایط نقش و دخالت دولت را تعیین میکند . نمونه روزولت رئیس جمهور امریکا برای رهایی کشورش از بحران ،حمایت ازیک حرکت ضروری کنگره و تحت تاثیر رقم بالای بیکاری نه تحریک نظریه های اقتصادی ، سبب نقطه عطفی در امریکا شد . </a:t>
            </a:r>
          </a:p>
          <a:p>
            <a:pPr algn="just"/>
            <a:r>
              <a:rPr lang="fa-IR" b="1" dirty="0" smtClean="0">
                <a:cs typeface="B Zar" panose="00000400000000000000" pitchFamily="2" charset="-78"/>
              </a:rPr>
              <a:t>نوشته های آدام اسمیت .هربرت اسپنسر . چارلز داروین تا پیش 1929 م نفوذ و قدرت زیادی داشت و کوچک ترین دولت  بهترین دولت محوب می شد طبیعت و تجارت بدون مداخله راه خود را ادامه داد . بحران بزرگ یک بیداری ناگوار بود . </a:t>
            </a:r>
          </a:p>
          <a:p>
            <a:pPr algn="just"/>
            <a:r>
              <a:rPr lang="fa-IR" b="1" dirty="0" smtClean="0">
                <a:cs typeface="B Zar" panose="00000400000000000000" pitchFamily="2" charset="-78"/>
              </a:rPr>
              <a:t>نرخ بیکاری 24/9 درصد در 1933  وضعیت مطلوبی را نشان نمی داد و رای دهندگان و روشنفکران نظریه های قدیم را غیر قابل قبول می دانستند و تفکر دولت که ابزاری مثبت در زمینه بهبود وضعیت اقتصادی جامعه مورد موافقت گسترده قرار گرفت . </a:t>
            </a:r>
          </a:p>
          <a:p>
            <a:pPr algn="just"/>
            <a:r>
              <a:rPr lang="fa-IR" b="1" dirty="0" smtClean="0">
                <a:cs typeface="B Zar" panose="00000400000000000000" pitchFamily="2" charset="-78"/>
              </a:rPr>
              <a:t>کوچک ترین دولت بهترین دولت دیگه نبود و روزولت برنامه های عظیم عمومی را در زمانهای مختلف انجام داد ولی خیلی جسور نبود و مصارف جنگ جهانی دوم موجب خروج  امریکا و اروپا از رکود شد . </a:t>
            </a:r>
            <a:endParaRPr lang="fa-IR" b="1" dirty="0">
              <a:cs typeface="B Zar" panose="00000400000000000000" pitchFamily="2" charset="-78"/>
            </a:endParaRPr>
          </a:p>
          <a:p>
            <a:pPr marL="0" indent="0" algn="just">
              <a:buNone/>
            </a:pPr>
            <a:r>
              <a:rPr lang="fa-IR" b="1" dirty="0" smtClean="0">
                <a:cs typeface="B Zar" panose="00000400000000000000" pitchFamily="2" charset="-78"/>
              </a:rPr>
              <a:t> </a:t>
            </a:r>
            <a:endParaRPr lang="fa-IR" b="1" dirty="0">
              <a:cs typeface="B Zar" panose="00000400000000000000" pitchFamily="2" charset="-78"/>
            </a:endParaRPr>
          </a:p>
        </p:txBody>
      </p:sp>
    </p:spTree>
    <p:extLst>
      <p:ext uri="{BB962C8B-B14F-4D97-AF65-F5344CB8AC3E}">
        <p14:creationId xmlns:p14="http://schemas.microsoft.com/office/powerpoint/2010/main" val="914440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798"/>
            <a:ext cx="10396882" cy="486178"/>
          </a:xfrm>
        </p:spPr>
        <p:txBody>
          <a:bodyPr>
            <a:noAutofit/>
          </a:bodyPr>
          <a:lstStyle/>
          <a:p>
            <a:pPr algn="r"/>
            <a:r>
              <a:rPr lang="fa-IR" sz="3200" b="1" dirty="0" smtClean="0">
                <a:cs typeface="B Davat" panose="00000400000000000000" pitchFamily="2" charset="-78"/>
              </a:rPr>
              <a:t>جنبه اقتصادی بودجه</a:t>
            </a:r>
            <a:endParaRPr lang="fa-IR" sz="3200" b="1" dirty="0">
              <a:cs typeface="B Davat" panose="00000400000000000000" pitchFamily="2" charset="-78"/>
            </a:endParaRPr>
          </a:p>
        </p:txBody>
      </p:sp>
      <p:sp>
        <p:nvSpPr>
          <p:cNvPr id="3" name="Content Placeholder 2"/>
          <p:cNvSpPr>
            <a:spLocks noGrp="1"/>
          </p:cNvSpPr>
          <p:nvPr>
            <p:ph sz="quarter" idx="13"/>
          </p:nvPr>
        </p:nvSpPr>
        <p:spPr>
          <a:xfrm>
            <a:off x="208237" y="775014"/>
            <a:ext cx="10874445" cy="4700787"/>
          </a:xfrm>
        </p:spPr>
        <p:txBody>
          <a:bodyPr>
            <a:normAutofit lnSpcReduction="10000"/>
          </a:bodyPr>
          <a:lstStyle/>
          <a:p>
            <a:pPr algn="just"/>
            <a:r>
              <a:rPr lang="fa-IR" sz="1900" b="1" dirty="0" smtClean="0">
                <a:cs typeface="B Zar" panose="00000400000000000000" pitchFamily="2" charset="-78"/>
              </a:rPr>
              <a:t>فرض اقتصادانان :تصمیمات بودحه ای در چهارچوب محدودیتهای مالی اتخاذ و تجریه و تحلیلهای اقتصادی به انتخاب بهترین تصمیمات کمک می کند </a:t>
            </a:r>
          </a:p>
          <a:p>
            <a:pPr algn="just"/>
            <a:r>
              <a:rPr lang="fa-IR" sz="1900" b="1" dirty="0" smtClean="0">
                <a:cs typeface="B Zar" panose="00000400000000000000" pitchFamily="2" charset="-78"/>
              </a:rPr>
              <a:t>هرکدام از تصمیمات بودجه ای منافع بالقوه ای که ممکن است حاصل شود تا نشود بنابراین هرکدام مشمول هزینه فرصت میگردد </a:t>
            </a:r>
          </a:p>
          <a:p>
            <a:pPr algn="just"/>
            <a:r>
              <a:rPr lang="fa-IR" sz="1900" b="1" dirty="0" smtClean="0">
                <a:cs typeface="B Zar" panose="00000400000000000000" pitchFamily="2" charset="-78"/>
              </a:rPr>
              <a:t>اگر پول موجود صرف یک برنامه  شود برای برنامه دیگر اعتباری نمی ماند یا اعتباری کمتری خواهد ماند .انتخاب با ارزش ترین فرصتها و اختصاص بودجه </a:t>
            </a:r>
          </a:p>
          <a:p>
            <a:pPr algn="just"/>
            <a:r>
              <a:rPr lang="fa-IR" sz="1900" b="1" dirty="0" smtClean="0">
                <a:cs typeface="B Zar" panose="00000400000000000000" pitchFamily="2" charset="-78"/>
              </a:rPr>
              <a:t>در انتخاب راهکارها از تجزیه و تحلیل اقتصادی برای ارزیابی هزینه – فایده بهره گرفت که در برگیرنده هزینه فرصت است . پیش بینی دخل و خرج یا در محدوده اقتصاد خرد انجام می شود که بودجه واحدهای اقتصادی خصوصی را در بر گرفته و یا در محدوده اقتصاد کلان شامل فعالیت مالی و بودجه در چهارچوب فعالیت مالی دولت یا جامعه به بودجه مالی و بودجه اقتصادی موسوم میگردد </a:t>
            </a:r>
          </a:p>
          <a:p>
            <a:pPr algn="just"/>
            <a:r>
              <a:rPr lang="fa-IR" sz="1900" b="1" dirty="0" smtClean="0">
                <a:cs typeface="B Zar" panose="00000400000000000000" pitchFamily="2" charset="-78"/>
              </a:rPr>
              <a:t>زمانی که رابطه بودجه با اقتصاد ملی مطرح ،نقش بودجه به عنوان عامل تثبت کننده نوسانات اقتصادی جلوه گر و در این  حالت بودجه نقش کلان اقتصادی را در اقتصاد ملی ایفا میکند.</a:t>
            </a:r>
          </a:p>
          <a:p>
            <a:pPr algn="just"/>
            <a:endParaRPr lang="fa-IR" dirty="0">
              <a:cs typeface="B Zar" panose="00000400000000000000" pitchFamily="2" charset="-78"/>
            </a:endParaRPr>
          </a:p>
        </p:txBody>
      </p:sp>
    </p:spTree>
    <p:extLst>
      <p:ext uri="{BB962C8B-B14F-4D97-AF65-F5344CB8AC3E}">
        <p14:creationId xmlns:p14="http://schemas.microsoft.com/office/powerpoint/2010/main" val="386756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0646"/>
            <a:ext cx="10396882" cy="730875"/>
          </a:xfrm>
        </p:spPr>
        <p:txBody>
          <a:bodyPr>
            <a:normAutofit/>
          </a:bodyPr>
          <a:lstStyle/>
          <a:p>
            <a:r>
              <a:rPr lang="fa-IR" sz="2800" b="1" dirty="0" smtClean="0">
                <a:cs typeface="B Davat" panose="00000400000000000000" pitchFamily="2" charset="-78"/>
              </a:rPr>
              <a:t>تاثیر بودجه بر اقتصاد کلان </a:t>
            </a:r>
            <a:endParaRPr lang="fa-IR" sz="2800" b="1" dirty="0">
              <a:cs typeface="B Davat" panose="00000400000000000000" pitchFamily="2" charset="-78"/>
            </a:endParaRPr>
          </a:p>
        </p:txBody>
      </p:sp>
      <p:sp>
        <p:nvSpPr>
          <p:cNvPr id="3" name="Content Placeholder 2"/>
          <p:cNvSpPr>
            <a:spLocks noGrp="1"/>
          </p:cNvSpPr>
          <p:nvPr>
            <p:ph sz="quarter" idx="13"/>
          </p:nvPr>
        </p:nvSpPr>
        <p:spPr>
          <a:xfrm>
            <a:off x="685800" y="1043190"/>
            <a:ext cx="10394707" cy="4331396"/>
          </a:xfrm>
        </p:spPr>
        <p:txBody>
          <a:bodyPr>
            <a:noAutofit/>
          </a:bodyPr>
          <a:lstStyle/>
          <a:p>
            <a:pPr algn="just"/>
            <a:endParaRPr lang="fa-IR" b="1" dirty="0" smtClean="0">
              <a:cs typeface="B Zar" panose="00000400000000000000" pitchFamily="2" charset="-78"/>
            </a:endParaRPr>
          </a:p>
          <a:p>
            <a:pPr algn="just"/>
            <a:r>
              <a:rPr lang="fa-IR" b="1" dirty="0" smtClean="0">
                <a:cs typeface="B Zar" panose="00000400000000000000" pitchFamily="2" charset="-78"/>
              </a:rPr>
              <a:t>نقش در برگیرنده تاثیراتی که بودجه بر تعادلهای اساسی اقتصاد و بر تعادل کل اقتصاد دارد . دولت نقش آفرین درتغییرات در هزینه های دولتی ،  مصرف هزینه های تولیدی و مصرفی و دولت متواند در اقلام تغییراتی انجام دهد </a:t>
            </a:r>
          </a:p>
          <a:p>
            <a:pPr algn="just"/>
            <a:r>
              <a:rPr lang="fa-IR" b="1" dirty="0" smtClean="0">
                <a:cs typeface="B Zar" panose="00000400000000000000" pitchFamily="2" charset="-78"/>
              </a:rPr>
              <a:t>اقلام در آمد و هزینه در بودجه کم و زیاد و دارای تاثیر اقتصادی خاص و لازم است بودجه بر اساس سیاستهای پولی و مالی صحیح بینانگذاری شود . </a:t>
            </a:r>
          </a:p>
          <a:p>
            <a:pPr algn="just"/>
            <a:r>
              <a:rPr lang="fa-IR" b="1" dirty="0" smtClean="0">
                <a:cs typeface="B Zar" panose="00000400000000000000" pitchFamily="2" charset="-78"/>
              </a:rPr>
              <a:t>سه نقش تعادل اشتغال در بودجه  : 1- هنگام بحث درباره حفظ ارزش داخلی  و خارجی پول نقش تعادلی پول 2- هنگام بحث از آثار بودجه بر موازنه نقش تعادل ارزی 3- تاثیر هزینه های بودجه بر اشتغال در یک کشور </a:t>
            </a:r>
          </a:p>
          <a:p>
            <a:pPr algn="just"/>
            <a:r>
              <a:rPr lang="fa-IR" b="1" dirty="0" smtClean="0">
                <a:cs typeface="B Zar" panose="00000400000000000000" pitchFamily="2" charset="-78"/>
              </a:rPr>
              <a:t>بودجه به طریق غیر معقولانه و بدون رعایت اصول تنظیم تا اهداف دولت به علل سیاسی و اداری روشن نباشد ؛ تنظیم بودجه ممکن است تعادلها را دگرگون و در نتیجه تعادل کلان یک کشور دچار نوسان و بحران سازد .</a:t>
            </a:r>
            <a:endParaRPr lang="fa-IR" b="1" dirty="0">
              <a:cs typeface="B Zar" panose="00000400000000000000" pitchFamily="2" charset="-78"/>
            </a:endParaRPr>
          </a:p>
        </p:txBody>
      </p:sp>
    </p:spTree>
    <p:extLst>
      <p:ext uri="{BB962C8B-B14F-4D97-AF65-F5344CB8AC3E}">
        <p14:creationId xmlns:p14="http://schemas.microsoft.com/office/powerpoint/2010/main" val="2149561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TM04033927[[fn=Main Event]]</Template>
  <TotalTime>780</TotalTime>
  <Words>4837</Words>
  <Application>Microsoft Office PowerPoint</Application>
  <PresentationFormat>Widescreen</PresentationFormat>
  <Paragraphs>239</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B Davat</vt:lpstr>
      <vt:lpstr>B Zar</vt:lpstr>
      <vt:lpstr>Impact</vt:lpstr>
      <vt:lpstr>Times New Roman</vt:lpstr>
      <vt:lpstr>Wingdings</vt:lpstr>
      <vt:lpstr>Zar</vt:lpstr>
      <vt:lpstr>Main Event</vt:lpstr>
      <vt:lpstr>اصول تهیه و تنظیم و کنترل بودجه</vt:lpstr>
      <vt:lpstr>فصل چهارم</vt:lpstr>
      <vt:lpstr>زیر نظر :                استاد ارجمند  دکتر غفاری</vt:lpstr>
      <vt:lpstr>PowerPoint Presentation</vt:lpstr>
      <vt:lpstr>هدفهای رفتاری</vt:lpstr>
      <vt:lpstr>مقدمه : تعریف بودجه</vt:lpstr>
      <vt:lpstr>PowerPoint Presentation</vt:lpstr>
      <vt:lpstr>جنبه اقتصادی بودجه</vt:lpstr>
      <vt:lpstr>تاثیر بودجه بر اقتصاد کلان </vt:lpstr>
      <vt:lpstr>تاثیر اقتصاد بر بودجه</vt:lpstr>
      <vt:lpstr>تعادل اقتصادی و مخارج دولت </vt:lpstr>
      <vt:lpstr>قبل از اشتغال کامل ،افزایش مخارج دولت با افزایش قیمت تولیدات همراه است . هنگام تحول اقتصادی از مرحله اشتغال ناقص به مرحله اشتغال کامل ،قیمتها افزایش می یابد در اجرای سیاست اشتغال کامل ، وضع اقتصادی کشور را در نظر و تعادل اقتصادی در کشورهای توسعه نیافته هیچگاه به مرحله اشتغال کامل نخواهد رسید و تعادل اقتصادی با رکود اقتصادی و کسادی بازار و گاه با تورم شدید قیمتها و سفته بازی مواجه خواهد شد   </vt:lpstr>
      <vt:lpstr>تعادل اقتصادی و درآمدهای دولت :  تعادل اقتصادی و درآمدهای دولت :  </vt:lpstr>
      <vt:lpstr>تعادل اقتصادی بلند مدت </vt:lpstr>
      <vt:lpstr>سیاستهای پولی</vt:lpstr>
      <vt:lpstr>PowerPoint Presentation</vt:lpstr>
      <vt:lpstr>سیاست پولی و بودجه ریزی دولتی </vt:lpstr>
      <vt:lpstr>تعادل پولی و بودجه </vt:lpstr>
      <vt:lpstr>PowerPoint Presentation</vt:lpstr>
      <vt:lpstr>بودجه ارزی</vt:lpstr>
      <vt:lpstr>تعادل ارزی و بودجه </vt:lpstr>
      <vt:lpstr>سیاستهای مالی</vt:lpstr>
      <vt:lpstr>1- ایجاد اشتغال کامل</vt:lpstr>
      <vt:lpstr>PowerPoint Presentation</vt:lpstr>
      <vt:lpstr>PowerPoint Presentation</vt:lpstr>
      <vt:lpstr>PowerPoint Presentation</vt:lpstr>
      <vt:lpstr>سیاست های بودجه ای:</vt:lpstr>
      <vt:lpstr>PowerPoint Presentation</vt:lpstr>
      <vt:lpstr>PowerPoint Presentation</vt:lpstr>
      <vt:lpstr>2-درشرایط تورم</vt:lpstr>
      <vt:lpstr>PowerPoint Presentation</vt:lpstr>
      <vt:lpstr>استفاده از سیاست مالیاتی</vt:lpstr>
      <vt:lpstr>نقش ضدچرخه ای بودجه</vt:lpstr>
      <vt:lpstr>نقش ضدچرخه ای بودجه درکشورهای درحال توسعه.</vt:lpstr>
      <vt:lpstr>PowerPoint Presentation</vt:lpstr>
      <vt:lpstr>کسری بودجه و مدیریت قرضه عمومی</vt:lpstr>
      <vt:lpstr>PowerPoint Presentation</vt:lpstr>
      <vt:lpstr>PowerPoint Presentation</vt:lpstr>
      <vt:lpstr>PowerPoint Presentation</vt:lpstr>
      <vt:lpstr>PowerPoint Presentation</vt:lpstr>
      <vt:lpstr>برداشت ازسيستم بانكي</vt:lpstr>
      <vt:lpstr>انتشار اوراق قرضه</vt:lpstr>
      <vt:lpstr>دريافت وام ازمنابع خارجي عبارتند از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اصول تهیه و تنظیم و کنترل بودجه</dc:title>
  <dc:creator>R.G.Y</dc:creator>
  <cp:lastModifiedBy>R.G.Y</cp:lastModifiedBy>
  <cp:revision>103</cp:revision>
  <dcterms:created xsi:type="dcterms:W3CDTF">2015-11-13T15:54:02Z</dcterms:created>
  <dcterms:modified xsi:type="dcterms:W3CDTF">2015-11-18T03:43:42Z</dcterms:modified>
</cp:coreProperties>
</file>