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8" r:id="rId15"/>
    <p:sldId id="269" r:id="rId16"/>
    <p:sldId id="270" r:id="rId17"/>
    <p:sldId id="271" r:id="rId1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3" d="100"/>
          <a:sy n="63" d="100"/>
        </p:scale>
        <p:origin x="-72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FE9D2CF-D39F-4752-B10B-D761026204CF}" type="datetimeFigureOut">
              <a:rPr lang="fa-IR" smtClean="0"/>
              <a:pPr/>
              <a:t>1435/02/26</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A19BD1F-683A-4CA4-8AD7-6DC278D108A2}"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E9D2CF-D39F-4752-B10B-D761026204CF}" type="datetimeFigureOut">
              <a:rPr lang="fa-IR" smtClean="0"/>
              <a:pPr/>
              <a:t>1435/02/26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1A19BD1F-683A-4CA4-8AD7-6DC278D108A2}"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E9D2CF-D39F-4752-B10B-D761026204CF}" type="datetimeFigureOut">
              <a:rPr lang="fa-IR" smtClean="0"/>
              <a:pPr/>
              <a:t>1435/02/26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1A19BD1F-683A-4CA4-8AD7-6DC278D108A2}"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E9D2CF-D39F-4752-B10B-D761026204CF}" type="datetimeFigureOut">
              <a:rPr lang="fa-IR" smtClean="0"/>
              <a:pPr/>
              <a:t>1435/02/26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1A19BD1F-683A-4CA4-8AD7-6DC278D108A2}"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FE9D2CF-D39F-4752-B10B-D761026204CF}" type="datetimeFigureOut">
              <a:rPr lang="fa-IR" smtClean="0"/>
              <a:pPr/>
              <a:t>1435/02/26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1A19BD1F-683A-4CA4-8AD7-6DC278D108A2}"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E9D2CF-D39F-4752-B10B-D761026204CF}" type="datetimeFigureOut">
              <a:rPr lang="fa-IR" smtClean="0"/>
              <a:pPr/>
              <a:t>1435/02/26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1A19BD1F-683A-4CA4-8AD7-6DC278D108A2}"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FE9D2CF-D39F-4752-B10B-D761026204CF}" type="datetimeFigureOut">
              <a:rPr lang="fa-IR" smtClean="0"/>
              <a:pPr/>
              <a:t>1435/02/26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1A19BD1F-683A-4CA4-8AD7-6DC278D108A2}"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FE9D2CF-D39F-4752-B10B-D761026204CF}" type="datetimeFigureOut">
              <a:rPr lang="fa-IR" smtClean="0"/>
              <a:pPr/>
              <a:t>1435/02/26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1A19BD1F-683A-4CA4-8AD7-6DC278D108A2}"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FE9D2CF-D39F-4752-B10B-D761026204CF}" type="datetimeFigureOut">
              <a:rPr lang="fa-IR" smtClean="0"/>
              <a:pPr/>
              <a:t>1435/02/26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1A19BD1F-683A-4CA4-8AD7-6DC278D108A2}"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FE9D2CF-D39F-4752-B10B-D761026204CF}" type="datetimeFigureOut">
              <a:rPr lang="fa-IR" smtClean="0"/>
              <a:pPr/>
              <a:t>1435/02/26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1A19BD1F-683A-4CA4-8AD7-6DC278D108A2}"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FE9D2CF-D39F-4752-B10B-D761026204CF}" type="datetimeFigureOut">
              <a:rPr lang="fa-IR" smtClean="0"/>
              <a:pPr/>
              <a:t>1435/02/26</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A19BD1F-683A-4CA4-8AD7-6DC278D108A2}"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FE9D2CF-D39F-4752-B10B-D761026204CF}" type="datetimeFigureOut">
              <a:rPr lang="fa-IR" smtClean="0"/>
              <a:pPr/>
              <a:t>1435/02/26</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A19BD1F-683A-4CA4-8AD7-6DC278D108A2}"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system.persiblog.com/" TargetMode="External"/><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7224" y="2357430"/>
            <a:ext cx="7072362" cy="76944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مدیریت استراتژیک منابع انسانی</a:t>
            </a:r>
            <a:endParaRPr lang="fa-IR"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pic>
        <p:nvPicPr>
          <p:cNvPr id="6" name="Picture 5" descr="001.jpg"/>
          <p:cNvPicPr>
            <a:picLocks noChangeAspect="1"/>
          </p:cNvPicPr>
          <p:nvPr/>
        </p:nvPicPr>
        <p:blipFill>
          <a:blip r:embed="rId2" cstate="print"/>
          <a:stretch>
            <a:fillRect/>
          </a:stretch>
        </p:blipFill>
        <p:spPr>
          <a:xfrm>
            <a:off x="2285984" y="357166"/>
            <a:ext cx="4333461" cy="1214446"/>
          </a:xfrm>
          <a:prstGeom prst="rect">
            <a:avLst/>
          </a:prstGeom>
        </p:spPr>
      </p:pic>
      <p:sp>
        <p:nvSpPr>
          <p:cNvPr id="7" name="Rectangle 1"/>
          <p:cNvSpPr>
            <a:spLocks noChangeArrowheads="1"/>
          </p:cNvSpPr>
          <p:nvPr/>
        </p:nvSpPr>
        <p:spPr bwMode="auto">
          <a:xfrm>
            <a:off x="1928794" y="3571876"/>
            <a:ext cx="476284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normalizeH="0" baseline="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ea typeface="Calibri" pitchFamily="34" charset="0"/>
                <a:cs typeface="B Nazanin" pitchFamily="2" charset="-78"/>
              </a:rPr>
              <a:t>استاد محترم: جناب آقای دکتر فرحبد</a:t>
            </a:r>
            <a:endParaRPr kumimoji="0" lang="fa-IR" sz="3600" b="1" i="0" u="none" strike="noStrike" normalizeH="0" baseline="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p:txBody>
      </p:sp>
      <p:sp>
        <p:nvSpPr>
          <p:cNvPr id="8" name="Rectangle 1"/>
          <p:cNvSpPr>
            <a:spLocks noChangeArrowheads="1"/>
          </p:cNvSpPr>
          <p:nvPr/>
        </p:nvSpPr>
        <p:spPr bwMode="auto">
          <a:xfrm>
            <a:off x="2714612" y="4500570"/>
            <a:ext cx="333296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دانشجو: سیدغفار</a:t>
            </a:r>
            <a:r>
              <a:rPr kumimoji="0" lang="fa-IR" sz="2800" b="1" i="0" u="none" strike="noStrike" cap="all" normalizeH="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 حمیدی</a:t>
            </a:r>
            <a:endParaRPr kumimoji="0" lang="fa-IR" sz="36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strVal val="#ppt_w*0.05"/>
                                          </p:val>
                                        </p:tav>
                                        <p:tav tm="100000">
                                          <p:val>
                                            <p:strVal val="#ppt_w"/>
                                          </p:val>
                                        </p:tav>
                                      </p:tavLst>
                                    </p:anim>
                                    <p:anim calcmode="lin" valueType="num">
                                      <p:cBhvr>
                                        <p:cTn id="25" dur="500" fill="hold"/>
                                        <p:tgtEl>
                                          <p:spTgt spid="8"/>
                                        </p:tgtEl>
                                        <p:attrNameLst>
                                          <p:attrName>ppt_h</p:attrName>
                                        </p:attrNameLst>
                                      </p:cBhvr>
                                      <p:tavLst>
                                        <p:tav tm="0">
                                          <p:val>
                                            <p:strVal val="#ppt_h"/>
                                          </p:val>
                                        </p:tav>
                                        <p:tav tm="100000">
                                          <p:val>
                                            <p:strVal val="#ppt_h"/>
                                          </p:val>
                                        </p:tav>
                                      </p:tavLst>
                                    </p:anim>
                                    <p:anim calcmode="lin" valueType="num">
                                      <p:cBhvr>
                                        <p:cTn id="26" dur="500" fill="hold"/>
                                        <p:tgtEl>
                                          <p:spTgt spid="8"/>
                                        </p:tgtEl>
                                        <p:attrNameLst>
                                          <p:attrName>ppt_x</p:attrName>
                                        </p:attrNameLst>
                                      </p:cBhvr>
                                      <p:tavLst>
                                        <p:tav tm="0">
                                          <p:val>
                                            <p:strVal val="#ppt_x-.2"/>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571472" y="500042"/>
            <a:ext cx="778671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ارتباط مدیریت منابع انسانی و مدیریت استراتژیک را می توان در چهار سطح ارتباط اداری، ارتباط یک طرفه، ارتباط دو طرفه و ارتباط تعاملی تقسیم بندی نمود.</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2" name="Rectangle 2"/>
          <p:cNvSpPr>
            <a:spLocks noChangeArrowheads="1"/>
          </p:cNvSpPr>
          <p:nvPr/>
        </p:nvSpPr>
        <p:spPr bwMode="auto">
          <a:xfrm>
            <a:off x="1357290" y="1357298"/>
            <a:ext cx="692945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B Nazanin" pitchFamily="2" charset="-78"/>
              </a:rPr>
              <a:t>الف) ارتباط اداری</a:t>
            </a:r>
            <a:endParaRPr kumimoji="0" lang="fa-IR" sz="28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35843" name="Rectangle 3"/>
          <p:cNvSpPr>
            <a:spLocks noChangeArrowheads="1"/>
          </p:cNvSpPr>
          <p:nvPr/>
        </p:nvSpPr>
        <p:spPr bwMode="auto">
          <a:xfrm>
            <a:off x="500034" y="1714488"/>
            <a:ext cx="792961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در ارتباط اداری (کمترین- سطح تعامل)، مدیریت منابع انسانی فقط بر فعالیتهای روزمره و عادی تمرکز دارد و هیچ زمانی و فرصتی برای نگاه استراتژیک به مباحث مدیریت منابع انسانی ندارد.</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4" name="Rectangle 4"/>
          <p:cNvSpPr>
            <a:spLocks noChangeArrowheads="1"/>
          </p:cNvSpPr>
          <p:nvPr/>
        </p:nvSpPr>
        <p:spPr bwMode="auto">
          <a:xfrm>
            <a:off x="214282" y="2500306"/>
            <a:ext cx="81439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B Nazanin" pitchFamily="2" charset="-78"/>
              </a:rPr>
              <a:t>ب) ارتباط یک طرفه</a:t>
            </a:r>
            <a:endParaRPr kumimoji="0" lang="fa-IR" sz="28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35845" name="Rectangle 5"/>
          <p:cNvSpPr>
            <a:spLocks noChangeArrowheads="1"/>
          </p:cNvSpPr>
          <p:nvPr/>
        </p:nvSpPr>
        <p:spPr bwMode="auto">
          <a:xfrm>
            <a:off x="500034" y="3000372"/>
            <a:ext cx="785818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در ارتباط یک طرفه پس از تنظیم برنامه استراتژیک سازمن به بخش مدیریت منابع انسانی اعلام می گردد که بر مبنای آن برنامه ریزی کند.</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6" name="Rectangle 6"/>
          <p:cNvSpPr>
            <a:spLocks noChangeArrowheads="1"/>
          </p:cNvSpPr>
          <p:nvPr/>
        </p:nvSpPr>
        <p:spPr bwMode="auto">
          <a:xfrm>
            <a:off x="285720" y="3786190"/>
            <a:ext cx="800102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B Nazanin" pitchFamily="2" charset="-78"/>
              </a:rPr>
              <a:t>ج) ارتباط دو طرفه</a:t>
            </a:r>
            <a:endParaRPr kumimoji="0" lang="fa-IR" sz="28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35847" name="Rectangle 7"/>
          <p:cNvSpPr>
            <a:spLocks noChangeArrowheads="1"/>
          </p:cNvSpPr>
          <p:nvPr/>
        </p:nvSpPr>
        <p:spPr bwMode="auto">
          <a:xfrm>
            <a:off x="642910" y="4286256"/>
            <a:ext cx="771527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این امکان را بوجود می آورد که به مباحث منابع انسانی در زمان فرایند تنظیم استراتژی توجه شود. در آغاز تیم برنامه ریزی استراتژیک بخش مدیریت منابع انسانی را از استراتژی های مختلف مورد نظر سازمان آگاه می سازد، سپس مدیران منابع انسانی امکانات و الزامات منابع انسانی هر یک از استراتژی های مختلف راتجزیه و تحلیل کرده و نتایج آن را به تیم برنامه ریزی استراتژیک ارائه می کنند. در نهایت بعد از اخذ تصمیم استراتژیک توسط تیم اجرایی، برنامه استراتژیک به مدیران منابع انسانی اعلام می گردد تا سیستم ها و برنامه های مناسب برای اجرای آن ایجاد نمایند.</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5841"/>
                                        </p:tgtEl>
                                        <p:attrNameLst>
                                          <p:attrName>style.visibility</p:attrName>
                                        </p:attrNameLst>
                                      </p:cBhvr>
                                      <p:to>
                                        <p:strVal val="visible"/>
                                      </p:to>
                                    </p:set>
                                    <p:animScale>
                                      <p:cBhvr>
                                        <p:cTn id="7" dur="1000" decel="50000" fill="hold">
                                          <p:stCondLst>
                                            <p:cond delay="0"/>
                                          </p:stCondLst>
                                        </p:cTn>
                                        <p:tgtEl>
                                          <p:spTgt spid="358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5841"/>
                                        </p:tgtEl>
                                        <p:attrNameLst>
                                          <p:attrName>ppt_x</p:attrName>
                                          <p:attrName>ppt_y</p:attrName>
                                        </p:attrNameLst>
                                      </p:cBhvr>
                                    </p:animMotion>
                                    <p:animEffect transition="in" filter="fade">
                                      <p:cBhvr>
                                        <p:cTn id="9" dur="1000"/>
                                        <p:tgtEl>
                                          <p:spTgt spid="35841"/>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5842"/>
                                        </p:tgtEl>
                                        <p:attrNameLst>
                                          <p:attrName>style.visibility</p:attrName>
                                        </p:attrNameLst>
                                      </p:cBhvr>
                                      <p:to>
                                        <p:strVal val="visible"/>
                                      </p:to>
                                    </p:set>
                                    <p:animEffect transition="in" filter="fade">
                                      <p:cBhvr>
                                        <p:cTn id="14" dur="800" decel="100000"/>
                                        <p:tgtEl>
                                          <p:spTgt spid="35842"/>
                                        </p:tgtEl>
                                      </p:cBhvr>
                                    </p:animEffect>
                                    <p:anim calcmode="lin" valueType="num">
                                      <p:cBhvr>
                                        <p:cTn id="15" dur="800" decel="100000" fill="hold"/>
                                        <p:tgtEl>
                                          <p:spTgt spid="35842"/>
                                        </p:tgtEl>
                                        <p:attrNameLst>
                                          <p:attrName>style.rotation</p:attrName>
                                        </p:attrNameLst>
                                      </p:cBhvr>
                                      <p:tavLst>
                                        <p:tav tm="0">
                                          <p:val>
                                            <p:fltVal val="-90"/>
                                          </p:val>
                                        </p:tav>
                                        <p:tav tm="100000">
                                          <p:val>
                                            <p:fltVal val="0"/>
                                          </p:val>
                                        </p:tav>
                                      </p:tavLst>
                                    </p:anim>
                                    <p:anim calcmode="lin" valueType="num">
                                      <p:cBhvr>
                                        <p:cTn id="16" dur="800" decel="100000" fill="hold"/>
                                        <p:tgtEl>
                                          <p:spTgt spid="35842"/>
                                        </p:tgtEl>
                                        <p:attrNameLst>
                                          <p:attrName>ppt_x</p:attrName>
                                        </p:attrNameLst>
                                      </p:cBhvr>
                                      <p:tavLst>
                                        <p:tav tm="0">
                                          <p:val>
                                            <p:strVal val="#ppt_x+0.4"/>
                                          </p:val>
                                        </p:tav>
                                        <p:tav tm="100000">
                                          <p:val>
                                            <p:strVal val="#ppt_x-0.05"/>
                                          </p:val>
                                        </p:tav>
                                      </p:tavLst>
                                    </p:anim>
                                    <p:anim calcmode="lin" valueType="num">
                                      <p:cBhvr>
                                        <p:cTn id="17" dur="800" decel="100000" fill="hold"/>
                                        <p:tgtEl>
                                          <p:spTgt spid="3584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584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5842"/>
                                        </p:tgtEl>
                                        <p:attrNameLst>
                                          <p:attrName>ppt_y</p:attrName>
                                        </p:attrNameLst>
                                      </p:cBhvr>
                                      <p:tavLst>
                                        <p:tav tm="0">
                                          <p:val>
                                            <p:strVal val="#ppt_y+0.1"/>
                                          </p:val>
                                        </p:tav>
                                        <p:tav tm="100000">
                                          <p:val>
                                            <p:strVal val="#ppt_y"/>
                                          </p:val>
                                        </p:tav>
                                      </p:tavLst>
                                    </p:anim>
                                  </p:childTnLst>
                                </p:cTn>
                              </p:par>
                              <p:par>
                                <p:cTn id="20" presetID="30" presetClass="entr" presetSubtype="0" fill="hold" grpId="0" nodeType="withEffect">
                                  <p:stCondLst>
                                    <p:cond delay="0"/>
                                  </p:stCondLst>
                                  <p:childTnLst>
                                    <p:set>
                                      <p:cBhvr>
                                        <p:cTn id="21" dur="1" fill="hold">
                                          <p:stCondLst>
                                            <p:cond delay="0"/>
                                          </p:stCondLst>
                                        </p:cTn>
                                        <p:tgtEl>
                                          <p:spTgt spid="35843"/>
                                        </p:tgtEl>
                                        <p:attrNameLst>
                                          <p:attrName>style.visibility</p:attrName>
                                        </p:attrNameLst>
                                      </p:cBhvr>
                                      <p:to>
                                        <p:strVal val="visible"/>
                                      </p:to>
                                    </p:set>
                                    <p:animEffect transition="in" filter="fade">
                                      <p:cBhvr>
                                        <p:cTn id="22" dur="800" decel="100000"/>
                                        <p:tgtEl>
                                          <p:spTgt spid="35843"/>
                                        </p:tgtEl>
                                      </p:cBhvr>
                                    </p:animEffect>
                                    <p:anim calcmode="lin" valueType="num">
                                      <p:cBhvr>
                                        <p:cTn id="23" dur="800" decel="100000" fill="hold"/>
                                        <p:tgtEl>
                                          <p:spTgt spid="35843"/>
                                        </p:tgtEl>
                                        <p:attrNameLst>
                                          <p:attrName>style.rotation</p:attrName>
                                        </p:attrNameLst>
                                      </p:cBhvr>
                                      <p:tavLst>
                                        <p:tav tm="0">
                                          <p:val>
                                            <p:fltVal val="-90"/>
                                          </p:val>
                                        </p:tav>
                                        <p:tav tm="100000">
                                          <p:val>
                                            <p:fltVal val="0"/>
                                          </p:val>
                                        </p:tav>
                                      </p:tavLst>
                                    </p:anim>
                                    <p:anim calcmode="lin" valueType="num">
                                      <p:cBhvr>
                                        <p:cTn id="24" dur="800" decel="100000" fill="hold"/>
                                        <p:tgtEl>
                                          <p:spTgt spid="35843"/>
                                        </p:tgtEl>
                                        <p:attrNameLst>
                                          <p:attrName>ppt_x</p:attrName>
                                        </p:attrNameLst>
                                      </p:cBhvr>
                                      <p:tavLst>
                                        <p:tav tm="0">
                                          <p:val>
                                            <p:strVal val="#ppt_x+0.4"/>
                                          </p:val>
                                        </p:tav>
                                        <p:tav tm="100000">
                                          <p:val>
                                            <p:strVal val="#ppt_x-0.05"/>
                                          </p:val>
                                        </p:tav>
                                      </p:tavLst>
                                    </p:anim>
                                    <p:anim calcmode="lin" valueType="num">
                                      <p:cBhvr>
                                        <p:cTn id="25" dur="800" decel="100000" fill="hold"/>
                                        <p:tgtEl>
                                          <p:spTgt spid="35843"/>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5843"/>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5843"/>
                                        </p:tgtEl>
                                        <p:attrNameLst>
                                          <p:attrName>ppt_y</p:attrName>
                                        </p:attrNameLst>
                                      </p:cBhvr>
                                      <p:tavLst>
                                        <p:tav tm="0">
                                          <p:val>
                                            <p:strVal val="#ppt_y+0.1"/>
                                          </p:val>
                                        </p:tav>
                                        <p:tav tm="100000">
                                          <p:val>
                                            <p:strVal val="#ppt_y"/>
                                          </p:val>
                                        </p:tav>
                                      </p:tavLst>
                                    </p:anim>
                                  </p:childTnLst>
                                </p:cTn>
                              </p:par>
                              <p:par>
                                <p:cTn id="28" presetID="30" presetClass="entr" presetSubtype="0" fill="hold" grpId="0" nodeType="withEffect">
                                  <p:stCondLst>
                                    <p:cond delay="0"/>
                                  </p:stCondLst>
                                  <p:childTnLst>
                                    <p:set>
                                      <p:cBhvr>
                                        <p:cTn id="29" dur="1" fill="hold">
                                          <p:stCondLst>
                                            <p:cond delay="0"/>
                                          </p:stCondLst>
                                        </p:cTn>
                                        <p:tgtEl>
                                          <p:spTgt spid="35844"/>
                                        </p:tgtEl>
                                        <p:attrNameLst>
                                          <p:attrName>style.visibility</p:attrName>
                                        </p:attrNameLst>
                                      </p:cBhvr>
                                      <p:to>
                                        <p:strVal val="visible"/>
                                      </p:to>
                                    </p:set>
                                    <p:animEffect transition="in" filter="fade">
                                      <p:cBhvr>
                                        <p:cTn id="30" dur="800" decel="100000"/>
                                        <p:tgtEl>
                                          <p:spTgt spid="35844"/>
                                        </p:tgtEl>
                                      </p:cBhvr>
                                    </p:animEffect>
                                    <p:anim calcmode="lin" valueType="num">
                                      <p:cBhvr>
                                        <p:cTn id="31" dur="800" decel="100000" fill="hold"/>
                                        <p:tgtEl>
                                          <p:spTgt spid="35844"/>
                                        </p:tgtEl>
                                        <p:attrNameLst>
                                          <p:attrName>style.rotation</p:attrName>
                                        </p:attrNameLst>
                                      </p:cBhvr>
                                      <p:tavLst>
                                        <p:tav tm="0">
                                          <p:val>
                                            <p:fltVal val="-90"/>
                                          </p:val>
                                        </p:tav>
                                        <p:tav tm="100000">
                                          <p:val>
                                            <p:fltVal val="0"/>
                                          </p:val>
                                        </p:tav>
                                      </p:tavLst>
                                    </p:anim>
                                    <p:anim calcmode="lin" valueType="num">
                                      <p:cBhvr>
                                        <p:cTn id="32" dur="800" decel="100000" fill="hold"/>
                                        <p:tgtEl>
                                          <p:spTgt spid="35844"/>
                                        </p:tgtEl>
                                        <p:attrNameLst>
                                          <p:attrName>ppt_x</p:attrName>
                                        </p:attrNameLst>
                                      </p:cBhvr>
                                      <p:tavLst>
                                        <p:tav tm="0">
                                          <p:val>
                                            <p:strVal val="#ppt_x+0.4"/>
                                          </p:val>
                                        </p:tav>
                                        <p:tav tm="100000">
                                          <p:val>
                                            <p:strVal val="#ppt_x-0.05"/>
                                          </p:val>
                                        </p:tav>
                                      </p:tavLst>
                                    </p:anim>
                                    <p:anim calcmode="lin" valueType="num">
                                      <p:cBhvr>
                                        <p:cTn id="33" dur="800" decel="100000" fill="hold"/>
                                        <p:tgtEl>
                                          <p:spTgt spid="35844"/>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35844"/>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35844"/>
                                        </p:tgtEl>
                                        <p:attrNameLst>
                                          <p:attrName>ppt_y</p:attrName>
                                        </p:attrNameLst>
                                      </p:cBhvr>
                                      <p:tavLst>
                                        <p:tav tm="0">
                                          <p:val>
                                            <p:strVal val="#ppt_y+0.1"/>
                                          </p:val>
                                        </p:tav>
                                        <p:tav tm="100000">
                                          <p:val>
                                            <p:strVal val="#ppt_y"/>
                                          </p:val>
                                        </p:tav>
                                      </p:tavLst>
                                    </p:anim>
                                  </p:childTnLst>
                                </p:cTn>
                              </p:par>
                              <p:par>
                                <p:cTn id="36" presetID="30" presetClass="entr" presetSubtype="0" fill="hold" grpId="0" nodeType="withEffect">
                                  <p:stCondLst>
                                    <p:cond delay="0"/>
                                  </p:stCondLst>
                                  <p:childTnLst>
                                    <p:set>
                                      <p:cBhvr>
                                        <p:cTn id="37" dur="1" fill="hold">
                                          <p:stCondLst>
                                            <p:cond delay="0"/>
                                          </p:stCondLst>
                                        </p:cTn>
                                        <p:tgtEl>
                                          <p:spTgt spid="35845"/>
                                        </p:tgtEl>
                                        <p:attrNameLst>
                                          <p:attrName>style.visibility</p:attrName>
                                        </p:attrNameLst>
                                      </p:cBhvr>
                                      <p:to>
                                        <p:strVal val="visible"/>
                                      </p:to>
                                    </p:set>
                                    <p:animEffect transition="in" filter="fade">
                                      <p:cBhvr>
                                        <p:cTn id="38" dur="800" decel="100000"/>
                                        <p:tgtEl>
                                          <p:spTgt spid="35845"/>
                                        </p:tgtEl>
                                      </p:cBhvr>
                                    </p:animEffect>
                                    <p:anim calcmode="lin" valueType="num">
                                      <p:cBhvr>
                                        <p:cTn id="39" dur="800" decel="100000" fill="hold"/>
                                        <p:tgtEl>
                                          <p:spTgt spid="35845"/>
                                        </p:tgtEl>
                                        <p:attrNameLst>
                                          <p:attrName>style.rotation</p:attrName>
                                        </p:attrNameLst>
                                      </p:cBhvr>
                                      <p:tavLst>
                                        <p:tav tm="0">
                                          <p:val>
                                            <p:fltVal val="-90"/>
                                          </p:val>
                                        </p:tav>
                                        <p:tav tm="100000">
                                          <p:val>
                                            <p:fltVal val="0"/>
                                          </p:val>
                                        </p:tav>
                                      </p:tavLst>
                                    </p:anim>
                                    <p:anim calcmode="lin" valueType="num">
                                      <p:cBhvr>
                                        <p:cTn id="40" dur="800" decel="100000" fill="hold"/>
                                        <p:tgtEl>
                                          <p:spTgt spid="35845"/>
                                        </p:tgtEl>
                                        <p:attrNameLst>
                                          <p:attrName>ppt_x</p:attrName>
                                        </p:attrNameLst>
                                      </p:cBhvr>
                                      <p:tavLst>
                                        <p:tav tm="0">
                                          <p:val>
                                            <p:strVal val="#ppt_x+0.4"/>
                                          </p:val>
                                        </p:tav>
                                        <p:tav tm="100000">
                                          <p:val>
                                            <p:strVal val="#ppt_x-0.05"/>
                                          </p:val>
                                        </p:tav>
                                      </p:tavLst>
                                    </p:anim>
                                    <p:anim calcmode="lin" valueType="num">
                                      <p:cBhvr>
                                        <p:cTn id="41" dur="800" decel="100000" fill="hold"/>
                                        <p:tgtEl>
                                          <p:spTgt spid="35845"/>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35845"/>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35845"/>
                                        </p:tgtEl>
                                        <p:attrNameLst>
                                          <p:attrName>ppt_y</p:attrName>
                                        </p:attrNameLst>
                                      </p:cBhvr>
                                      <p:tavLst>
                                        <p:tav tm="0">
                                          <p:val>
                                            <p:strVal val="#ppt_y+0.1"/>
                                          </p:val>
                                        </p:tav>
                                        <p:tav tm="100000">
                                          <p:val>
                                            <p:strVal val="#ppt_y"/>
                                          </p:val>
                                        </p:tav>
                                      </p:tavLst>
                                    </p:anim>
                                  </p:childTnLst>
                                </p:cTn>
                              </p:par>
                              <p:par>
                                <p:cTn id="44" presetID="30" presetClass="entr" presetSubtype="0" fill="hold" grpId="0" nodeType="withEffect">
                                  <p:stCondLst>
                                    <p:cond delay="0"/>
                                  </p:stCondLst>
                                  <p:childTnLst>
                                    <p:set>
                                      <p:cBhvr>
                                        <p:cTn id="45" dur="1" fill="hold">
                                          <p:stCondLst>
                                            <p:cond delay="0"/>
                                          </p:stCondLst>
                                        </p:cTn>
                                        <p:tgtEl>
                                          <p:spTgt spid="35846"/>
                                        </p:tgtEl>
                                        <p:attrNameLst>
                                          <p:attrName>style.visibility</p:attrName>
                                        </p:attrNameLst>
                                      </p:cBhvr>
                                      <p:to>
                                        <p:strVal val="visible"/>
                                      </p:to>
                                    </p:set>
                                    <p:animEffect transition="in" filter="fade">
                                      <p:cBhvr>
                                        <p:cTn id="46" dur="800" decel="100000"/>
                                        <p:tgtEl>
                                          <p:spTgt spid="35846"/>
                                        </p:tgtEl>
                                      </p:cBhvr>
                                    </p:animEffect>
                                    <p:anim calcmode="lin" valueType="num">
                                      <p:cBhvr>
                                        <p:cTn id="47" dur="800" decel="100000" fill="hold"/>
                                        <p:tgtEl>
                                          <p:spTgt spid="35846"/>
                                        </p:tgtEl>
                                        <p:attrNameLst>
                                          <p:attrName>style.rotation</p:attrName>
                                        </p:attrNameLst>
                                      </p:cBhvr>
                                      <p:tavLst>
                                        <p:tav tm="0">
                                          <p:val>
                                            <p:fltVal val="-90"/>
                                          </p:val>
                                        </p:tav>
                                        <p:tav tm="100000">
                                          <p:val>
                                            <p:fltVal val="0"/>
                                          </p:val>
                                        </p:tav>
                                      </p:tavLst>
                                    </p:anim>
                                    <p:anim calcmode="lin" valueType="num">
                                      <p:cBhvr>
                                        <p:cTn id="48" dur="800" decel="100000" fill="hold"/>
                                        <p:tgtEl>
                                          <p:spTgt spid="35846"/>
                                        </p:tgtEl>
                                        <p:attrNameLst>
                                          <p:attrName>ppt_x</p:attrName>
                                        </p:attrNameLst>
                                      </p:cBhvr>
                                      <p:tavLst>
                                        <p:tav tm="0">
                                          <p:val>
                                            <p:strVal val="#ppt_x+0.4"/>
                                          </p:val>
                                        </p:tav>
                                        <p:tav tm="100000">
                                          <p:val>
                                            <p:strVal val="#ppt_x-0.05"/>
                                          </p:val>
                                        </p:tav>
                                      </p:tavLst>
                                    </p:anim>
                                    <p:anim calcmode="lin" valueType="num">
                                      <p:cBhvr>
                                        <p:cTn id="49" dur="800" decel="100000" fill="hold"/>
                                        <p:tgtEl>
                                          <p:spTgt spid="35846"/>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35846"/>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35846"/>
                                        </p:tgtEl>
                                        <p:attrNameLst>
                                          <p:attrName>ppt_y</p:attrName>
                                        </p:attrNameLst>
                                      </p:cBhvr>
                                      <p:tavLst>
                                        <p:tav tm="0">
                                          <p:val>
                                            <p:strVal val="#ppt_y+0.1"/>
                                          </p:val>
                                        </p:tav>
                                        <p:tav tm="100000">
                                          <p:val>
                                            <p:strVal val="#ppt_y"/>
                                          </p:val>
                                        </p:tav>
                                      </p:tavLst>
                                    </p:anim>
                                  </p:childTnLst>
                                </p:cTn>
                              </p:par>
                              <p:par>
                                <p:cTn id="52" presetID="30" presetClass="entr" presetSubtype="0" fill="hold" grpId="0" nodeType="withEffect">
                                  <p:stCondLst>
                                    <p:cond delay="0"/>
                                  </p:stCondLst>
                                  <p:childTnLst>
                                    <p:set>
                                      <p:cBhvr>
                                        <p:cTn id="53" dur="1" fill="hold">
                                          <p:stCondLst>
                                            <p:cond delay="0"/>
                                          </p:stCondLst>
                                        </p:cTn>
                                        <p:tgtEl>
                                          <p:spTgt spid="35847"/>
                                        </p:tgtEl>
                                        <p:attrNameLst>
                                          <p:attrName>style.visibility</p:attrName>
                                        </p:attrNameLst>
                                      </p:cBhvr>
                                      <p:to>
                                        <p:strVal val="visible"/>
                                      </p:to>
                                    </p:set>
                                    <p:animEffect transition="in" filter="fade">
                                      <p:cBhvr>
                                        <p:cTn id="54" dur="800" decel="100000"/>
                                        <p:tgtEl>
                                          <p:spTgt spid="35847"/>
                                        </p:tgtEl>
                                      </p:cBhvr>
                                    </p:animEffect>
                                    <p:anim calcmode="lin" valueType="num">
                                      <p:cBhvr>
                                        <p:cTn id="55" dur="800" decel="100000" fill="hold"/>
                                        <p:tgtEl>
                                          <p:spTgt spid="35847"/>
                                        </p:tgtEl>
                                        <p:attrNameLst>
                                          <p:attrName>style.rotation</p:attrName>
                                        </p:attrNameLst>
                                      </p:cBhvr>
                                      <p:tavLst>
                                        <p:tav tm="0">
                                          <p:val>
                                            <p:fltVal val="-90"/>
                                          </p:val>
                                        </p:tav>
                                        <p:tav tm="100000">
                                          <p:val>
                                            <p:fltVal val="0"/>
                                          </p:val>
                                        </p:tav>
                                      </p:tavLst>
                                    </p:anim>
                                    <p:anim calcmode="lin" valueType="num">
                                      <p:cBhvr>
                                        <p:cTn id="56" dur="800" decel="100000" fill="hold"/>
                                        <p:tgtEl>
                                          <p:spTgt spid="35847"/>
                                        </p:tgtEl>
                                        <p:attrNameLst>
                                          <p:attrName>ppt_x</p:attrName>
                                        </p:attrNameLst>
                                      </p:cBhvr>
                                      <p:tavLst>
                                        <p:tav tm="0">
                                          <p:val>
                                            <p:strVal val="#ppt_x+0.4"/>
                                          </p:val>
                                        </p:tav>
                                        <p:tav tm="100000">
                                          <p:val>
                                            <p:strVal val="#ppt_x-0.05"/>
                                          </p:val>
                                        </p:tav>
                                      </p:tavLst>
                                    </p:anim>
                                    <p:anim calcmode="lin" valueType="num">
                                      <p:cBhvr>
                                        <p:cTn id="57" dur="800" decel="100000" fill="hold"/>
                                        <p:tgtEl>
                                          <p:spTgt spid="35847"/>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35847"/>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3584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p:bldP spid="35842" grpId="0"/>
      <p:bldP spid="35843" grpId="0"/>
      <p:bldP spid="35844" grpId="0"/>
      <p:bldP spid="35845" grpId="0"/>
      <p:bldP spid="35846" grpId="0"/>
      <p:bldP spid="358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785786" y="428604"/>
            <a:ext cx="771527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B Nazanin" pitchFamily="2" charset="-78"/>
              </a:rPr>
              <a:t>د) ارتباط تعاملی</a:t>
            </a:r>
            <a:endParaRPr kumimoji="0" lang="fa-IR" sz="28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36866" name="Rectangle 2"/>
          <p:cNvSpPr>
            <a:spLocks noChangeArrowheads="1"/>
          </p:cNvSpPr>
          <p:nvPr/>
        </p:nvSpPr>
        <p:spPr bwMode="auto">
          <a:xfrm>
            <a:off x="785786" y="928670"/>
            <a:ext cx="778671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این ارتباط پویا، چند بعدی و بصورت مداوم می باشد. در این سطح مدیران منابع انسانی یک عضو اصلی تیم مدیریت ارشد می باشند و بنابراین مدیریت منابع انسانی در تنظیم و اجرای برنامه استراتژیک نقش اساسی ایفا می کنند. همچنین به برنامه ریزان استراتژی اطلاعاتی در مورد قابلیتهای منابع انسانی سازمان می دهد که در واقع این قابلیتها تابع مستقیمی از فرآیندهای مدیریت منابع انسانی می باشند.</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7" name="Rectangle 3"/>
          <p:cNvSpPr>
            <a:spLocks noChangeArrowheads="1"/>
          </p:cNvSpPr>
          <p:nvPr/>
        </p:nvSpPr>
        <p:spPr bwMode="auto">
          <a:xfrm>
            <a:off x="785786" y="2928934"/>
            <a:ext cx="778671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2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عوامل موثر بر مدیریت منابع انسانی</a:t>
            </a:r>
            <a:endParaRPr kumimoji="0" lang="fa-IR" sz="40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36868" name="Rectangle 4"/>
          <p:cNvSpPr>
            <a:spLocks noChangeArrowheads="1"/>
          </p:cNvSpPr>
          <p:nvPr/>
        </p:nvSpPr>
        <p:spPr bwMode="auto">
          <a:xfrm>
            <a:off x="428596" y="3643314"/>
            <a:ext cx="800102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دو گروه عوامل بیرونی و درونی بر مدیریت منابع انسانی اثرگذار است که به صورت زیر می باشند: </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9" name="Rectangle 5"/>
          <p:cNvSpPr>
            <a:spLocks noChangeArrowheads="1"/>
          </p:cNvSpPr>
          <p:nvPr/>
        </p:nvSpPr>
        <p:spPr bwMode="auto">
          <a:xfrm>
            <a:off x="6786578" y="4929198"/>
            <a:ext cx="157160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B Nazanin" pitchFamily="2" charset="-78"/>
              </a:rPr>
              <a:t>عوامل بیرونی</a:t>
            </a:r>
            <a:endParaRPr kumimoji="0" lang="fa-IR" sz="32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36870" name="Rectangle 6"/>
          <p:cNvSpPr>
            <a:spLocks noChangeArrowheads="1"/>
          </p:cNvSpPr>
          <p:nvPr/>
        </p:nvSpPr>
        <p:spPr bwMode="auto">
          <a:xfrm>
            <a:off x="1428728" y="4214818"/>
            <a:ext cx="535785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Blip>
                <a:blip r:embed="rId2"/>
              </a:buBlip>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قوانین و مقررات</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بازار نیروی کار</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فرهنگ جامعه</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سهامداران</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رقابت</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فناوری</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wipe(down)">
                                      <p:cBhvr>
                                        <p:cTn id="7" dur="580">
                                          <p:stCondLst>
                                            <p:cond delay="0"/>
                                          </p:stCondLst>
                                        </p:cTn>
                                        <p:tgtEl>
                                          <p:spTgt spid="36865"/>
                                        </p:tgtEl>
                                      </p:cBhvr>
                                    </p:animEffect>
                                    <p:anim calcmode="lin" valueType="num">
                                      <p:cBhvr>
                                        <p:cTn id="8" dur="1822" tmFilter="0,0; 0.14,0.36; 0.43,0.73; 0.71,0.91; 1.0,1.0">
                                          <p:stCondLst>
                                            <p:cond delay="0"/>
                                          </p:stCondLst>
                                        </p:cTn>
                                        <p:tgtEl>
                                          <p:spTgt spid="3686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6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6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6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65"/>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65"/>
                                        </p:tgtEl>
                                      </p:cBhvr>
                                      <p:to x="100000" y="60000"/>
                                    </p:animScale>
                                    <p:animScale>
                                      <p:cBhvr>
                                        <p:cTn id="14" dur="166" decel="50000">
                                          <p:stCondLst>
                                            <p:cond delay="676"/>
                                          </p:stCondLst>
                                        </p:cTn>
                                        <p:tgtEl>
                                          <p:spTgt spid="36865"/>
                                        </p:tgtEl>
                                      </p:cBhvr>
                                      <p:to x="100000" y="100000"/>
                                    </p:animScale>
                                    <p:animScale>
                                      <p:cBhvr>
                                        <p:cTn id="15" dur="26">
                                          <p:stCondLst>
                                            <p:cond delay="1312"/>
                                          </p:stCondLst>
                                        </p:cTn>
                                        <p:tgtEl>
                                          <p:spTgt spid="36865"/>
                                        </p:tgtEl>
                                      </p:cBhvr>
                                      <p:to x="100000" y="80000"/>
                                    </p:animScale>
                                    <p:animScale>
                                      <p:cBhvr>
                                        <p:cTn id="16" dur="166" decel="50000">
                                          <p:stCondLst>
                                            <p:cond delay="1338"/>
                                          </p:stCondLst>
                                        </p:cTn>
                                        <p:tgtEl>
                                          <p:spTgt spid="36865"/>
                                        </p:tgtEl>
                                      </p:cBhvr>
                                      <p:to x="100000" y="100000"/>
                                    </p:animScale>
                                    <p:animScale>
                                      <p:cBhvr>
                                        <p:cTn id="17" dur="26">
                                          <p:stCondLst>
                                            <p:cond delay="1642"/>
                                          </p:stCondLst>
                                        </p:cTn>
                                        <p:tgtEl>
                                          <p:spTgt spid="36865"/>
                                        </p:tgtEl>
                                      </p:cBhvr>
                                      <p:to x="100000" y="90000"/>
                                    </p:animScale>
                                    <p:animScale>
                                      <p:cBhvr>
                                        <p:cTn id="18" dur="166" decel="50000">
                                          <p:stCondLst>
                                            <p:cond delay="1668"/>
                                          </p:stCondLst>
                                        </p:cTn>
                                        <p:tgtEl>
                                          <p:spTgt spid="36865"/>
                                        </p:tgtEl>
                                      </p:cBhvr>
                                      <p:to x="100000" y="100000"/>
                                    </p:animScale>
                                    <p:animScale>
                                      <p:cBhvr>
                                        <p:cTn id="19" dur="26">
                                          <p:stCondLst>
                                            <p:cond delay="1808"/>
                                          </p:stCondLst>
                                        </p:cTn>
                                        <p:tgtEl>
                                          <p:spTgt spid="36865"/>
                                        </p:tgtEl>
                                      </p:cBhvr>
                                      <p:to x="100000" y="95000"/>
                                    </p:animScale>
                                    <p:animScale>
                                      <p:cBhvr>
                                        <p:cTn id="20" dur="166" decel="50000">
                                          <p:stCondLst>
                                            <p:cond delay="1834"/>
                                          </p:stCondLst>
                                        </p:cTn>
                                        <p:tgtEl>
                                          <p:spTgt spid="3686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6866"/>
                                        </p:tgtEl>
                                        <p:attrNameLst>
                                          <p:attrName>style.visibility</p:attrName>
                                        </p:attrNameLst>
                                      </p:cBhvr>
                                      <p:to>
                                        <p:strVal val="visible"/>
                                      </p:to>
                                    </p:set>
                                    <p:animEffect transition="in" filter="wipe(down)">
                                      <p:cBhvr>
                                        <p:cTn id="23" dur="580">
                                          <p:stCondLst>
                                            <p:cond delay="0"/>
                                          </p:stCondLst>
                                        </p:cTn>
                                        <p:tgtEl>
                                          <p:spTgt spid="36866"/>
                                        </p:tgtEl>
                                      </p:cBhvr>
                                    </p:animEffect>
                                    <p:anim calcmode="lin" valueType="num">
                                      <p:cBhvr>
                                        <p:cTn id="24" dur="1822" tmFilter="0,0; 0.14,0.36; 0.43,0.73; 0.71,0.91; 1.0,1.0">
                                          <p:stCondLst>
                                            <p:cond delay="0"/>
                                          </p:stCondLst>
                                        </p:cTn>
                                        <p:tgtEl>
                                          <p:spTgt spid="3686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686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686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686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6866"/>
                                        </p:tgtEl>
                                        <p:attrNameLst>
                                          <p:attrName>ppt_y</p:attrName>
                                        </p:attrNameLst>
                                      </p:cBhvr>
                                      <p:tavLst>
                                        <p:tav tm="0" fmla="#ppt_y-sin(pi*$)/81">
                                          <p:val>
                                            <p:fltVal val="0"/>
                                          </p:val>
                                        </p:tav>
                                        <p:tav tm="100000">
                                          <p:val>
                                            <p:fltVal val="1"/>
                                          </p:val>
                                        </p:tav>
                                      </p:tavLst>
                                    </p:anim>
                                    <p:animScale>
                                      <p:cBhvr>
                                        <p:cTn id="29" dur="26">
                                          <p:stCondLst>
                                            <p:cond delay="650"/>
                                          </p:stCondLst>
                                        </p:cTn>
                                        <p:tgtEl>
                                          <p:spTgt spid="36866"/>
                                        </p:tgtEl>
                                      </p:cBhvr>
                                      <p:to x="100000" y="60000"/>
                                    </p:animScale>
                                    <p:animScale>
                                      <p:cBhvr>
                                        <p:cTn id="30" dur="166" decel="50000">
                                          <p:stCondLst>
                                            <p:cond delay="676"/>
                                          </p:stCondLst>
                                        </p:cTn>
                                        <p:tgtEl>
                                          <p:spTgt spid="36866"/>
                                        </p:tgtEl>
                                      </p:cBhvr>
                                      <p:to x="100000" y="100000"/>
                                    </p:animScale>
                                    <p:animScale>
                                      <p:cBhvr>
                                        <p:cTn id="31" dur="26">
                                          <p:stCondLst>
                                            <p:cond delay="1312"/>
                                          </p:stCondLst>
                                        </p:cTn>
                                        <p:tgtEl>
                                          <p:spTgt spid="36866"/>
                                        </p:tgtEl>
                                      </p:cBhvr>
                                      <p:to x="100000" y="80000"/>
                                    </p:animScale>
                                    <p:animScale>
                                      <p:cBhvr>
                                        <p:cTn id="32" dur="166" decel="50000">
                                          <p:stCondLst>
                                            <p:cond delay="1338"/>
                                          </p:stCondLst>
                                        </p:cTn>
                                        <p:tgtEl>
                                          <p:spTgt spid="36866"/>
                                        </p:tgtEl>
                                      </p:cBhvr>
                                      <p:to x="100000" y="100000"/>
                                    </p:animScale>
                                    <p:animScale>
                                      <p:cBhvr>
                                        <p:cTn id="33" dur="26">
                                          <p:stCondLst>
                                            <p:cond delay="1642"/>
                                          </p:stCondLst>
                                        </p:cTn>
                                        <p:tgtEl>
                                          <p:spTgt spid="36866"/>
                                        </p:tgtEl>
                                      </p:cBhvr>
                                      <p:to x="100000" y="90000"/>
                                    </p:animScale>
                                    <p:animScale>
                                      <p:cBhvr>
                                        <p:cTn id="34" dur="166" decel="50000">
                                          <p:stCondLst>
                                            <p:cond delay="1668"/>
                                          </p:stCondLst>
                                        </p:cTn>
                                        <p:tgtEl>
                                          <p:spTgt spid="36866"/>
                                        </p:tgtEl>
                                      </p:cBhvr>
                                      <p:to x="100000" y="100000"/>
                                    </p:animScale>
                                    <p:animScale>
                                      <p:cBhvr>
                                        <p:cTn id="35" dur="26">
                                          <p:stCondLst>
                                            <p:cond delay="1808"/>
                                          </p:stCondLst>
                                        </p:cTn>
                                        <p:tgtEl>
                                          <p:spTgt spid="36866"/>
                                        </p:tgtEl>
                                      </p:cBhvr>
                                      <p:to x="100000" y="95000"/>
                                    </p:animScale>
                                    <p:animScale>
                                      <p:cBhvr>
                                        <p:cTn id="36" dur="166" decel="50000">
                                          <p:stCondLst>
                                            <p:cond delay="1834"/>
                                          </p:stCondLst>
                                        </p:cTn>
                                        <p:tgtEl>
                                          <p:spTgt spid="3686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6867"/>
                                        </p:tgtEl>
                                        <p:attrNameLst>
                                          <p:attrName>style.visibility</p:attrName>
                                        </p:attrNameLst>
                                      </p:cBhvr>
                                      <p:to>
                                        <p:strVal val="visible"/>
                                      </p:to>
                                    </p:set>
                                    <p:animEffect transition="in" filter="wipe(down)">
                                      <p:cBhvr>
                                        <p:cTn id="41" dur="580">
                                          <p:stCondLst>
                                            <p:cond delay="0"/>
                                          </p:stCondLst>
                                        </p:cTn>
                                        <p:tgtEl>
                                          <p:spTgt spid="36867"/>
                                        </p:tgtEl>
                                      </p:cBhvr>
                                    </p:animEffect>
                                    <p:anim calcmode="lin" valueType="num">
                                      <p:cBhvr>
                                        <p:cTn id="42" dur="1822" tmFilter="0,0; 0.14,0.36; 0.43,0.73; 0.71,0.91; 1.0,1.0">
                                          <p:stCondLst>
                                            <p:cond delay="0"/>
                                          </p:stCondLst>
                                        </p:cTn>
                                        <p:tgtEl>
                                          <p:spTgt spid="3686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686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686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686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6867"/>
                                        </p:tgtEl>
                                        <p:attrNameLst>
                                          <p:attrName>ppt_y</p:attrName>
                                        </p:attrNameLst>
                                      </p:cBhvr>
                                      <p:tavLst>
                                        <p:tav tm="0" fmla="#ppt_y-sin(pi*$)/81">
                                          <p:val>
                                            <p:fltVal val="0"/>
                                          </p:val>
                                        </p:tav>
                                        <p:tav tm="100000">
                                          <p:val>
                                            <p:fltVal val="1"/>
                                          </p:val>
                                        </p:tav>
                                      </p:tavLst>
                                    </p:anim>
                                    <p:animScale>
                                      <p:cBhvr>
                                        <p:cTn id="47" dur="26">
                                          <p:stCondLst>
                                            <p:cond delay="650"/>
                                          </p:stCondLst>
                                        </p:cTn>
                                        <p:tgtEl>
                                          <p:spTgt spid="36867"/>
                                        </p:tgtEl>
                                      </p:cBhvr>
                                      <p:to x="100000" y="60000"/>
                                    </p:animScale>
                                    <p:animScale>
                                      <p:cBhvr>
                                        <p:cTn id="48" dur="166" decel="50000">
                                          <p:stCondLst>
                                            <p:cond delay="676"/>
                                          </p:stCondLst>
                                        </p:cTn>
                                        <p:tgtEl>
                                          <p:spTgt spid="36867"/>
                                        </p:tgtEl>
                                      </p:cBhvr>
                                      <p:to x="100000" y="100000"/>
                                    </p:animScale>
                                    <p:animScale>
                                      <p:cBhvr>
                                        <p:cTn id="49" dur="26">
                                          <p:stCondLst>
                                            <p:cond delay="1312"/>
                                          </p:stCondLst>
                                        </p:cTn>
                                        <p:tgtEl>
                                          <p:spTgt spid="36867"/>
                                        </p:tgtEl>
                                      </p:cBhvr>
                                      <p:to x="100000" y="80000"/>
                                    </p:animScale>
                                    <p:animScale>
                                      <p:cBhvr>
                                        <p:cTn id="50" dur="166" decel="50000">
                                          <p:stCondLst>
                                            <p:cond delay="1338"/>
                                          </p:stCondLst>
                                        </p:cTn>
                                        <p:tgtEl>
                                          <p:spTgt spid="36867"/>
                                        </p:tgtEl>
                                      </p:cBhvr>
                                      <p:to x="100000" y="100000"/>
                                    </p:animScale>
                                    <p:animScale>
                                      <p:cBhvr>
                                        <p:cTn id="51" dur="26">
                                          <p:stCondLst>
                                            <p:cond delay="1642"/>
                                          </p:stCondLst>
                                        </p:cTn>
                                        <p:tgtEl>
                                          <p:spTgt spid="36867"/>
                                        </p:tgtEl>
                                      </p:cBhvr>
                                      <p:to x="100000" y="90000"/>
                                    </p:animScale>
                                    <p:animScale>
                                      <p:cBhvr>
                                        <p:cTn id="52" dur="166" decel="50000">
                                          <p:stCondLst>
                                            <p:cond delay="1668"/>
                                          </p:stCondLst>
                                        </p:cTn>
                                        <p:tgtEl>
                                          <p:spTgt spid="36867"/>
                                        </p:tgtEl>
                                      </p:cBhvr>
                                      <p:to x="100000" y="100000"/>
                                    </p:animScale>
                                    <p:animScale>
                                      <p:cBhvr>
                                        <p:cTn id="53" dur="26">
                                          <p:stCondLst>
                                            <p:cond delay="1808"/>
                                          </p:stCondLst>
                                        </p:cTn>
                                        <p:tgtEl>
                                          <p:spTgt spid="36867"/>
                                        </p:tgtEl>
                                      </p:cBhvr>
                                      <p:to x="100000" y="95000"/>
                                    </p:animScale>
                                    <p:animScale>
                                      <p:cBhvr>
                                        <p:cTn id="54" dur="166" decel="50000">
                                          <p:stCondLst>
                                            <p:cond delay="1834"/>
                                          </p:stCondLst>
                                        </p:cTn>
                                        <p:tgtEl>
                                          <p:spTgt spid="3686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36868"/>
                                        </p:tgtEl>
                                        <p:attrNameLst>
                                          <p:attrName>style.visibility</p:attrName>
                                        </p:attrNameLst>
                                      </p:cBhvr>
                                      <p:to>
                                        <p:strVal val="visible"/>
                                      </p:to>
                                    </p:set>
                                    <p:anim calcmode="lin" valueType="num">
                                      <p:cBhvr>
                                        <p:cTn id="59" dur="500" fill="hold"/>
                                        <p:tgtEl>
                                          <p:spTgt spid="36868"/>
                                        </p:tgtEl>
                                        <p:attrNameLst>
                                          <p:attrName>ppt_w</p:attrName>
                                        </p:attrNameLst>
                                      </p:cBhvr>
                                      <p:tavLst>
                                        <p:tav tm="0">
                                          <p:val>
                                            <p:fltVal val="0"/>
                                          </p:val>
                                        </p:tav>
                                        <p:tav tm="100000">
                                          <p:val>
                                            <p:strVal val="#ppt_w"/>
                                          </p:val>
                                        </p:tav>
                                      </p:tavLst>
                                    </p:anim>
                                    <p:anim calcmode="lin" valueType="num">
                                      <p:cBhvr>
                                        <p:cTn id="60" dur="500" fill="hold"/>
                                        <p:tgtEl>
                                          <p:spTgt spid="36868"/>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36869"/>
                                        </p:tgtEl>
                                        <p:attrNameLst>
                                          <p:attrName>style.visibility</p:attrName>
                                        </p:attrNameLst>
                                      </p:cBhvr>
                                      <p:to>
                                        <p:strVal val="visible"/>
                                      </p:to>
                                    </p:set>
                                    <p:animEffect transition="in" filter="fade">
                                      <p:cBhvr>
                                        <p:cTn id="65" dur="1000"/>
                                        <p:tgtEl>
                                          <p:spTgt spid="36869"/>
                                        </p:tgtEl>
                                      </p:cBhvr>
                                    </p:animEffect>
                                    <p:anim calcmode="lin" valueType="num">
                                      <p:cBhvr>
                                        <p:cTn id="66" dur="1000" fill="hold"/>
                                        <p:tgtEl>
                                          <p:spTgt spid="36869"/>
                                        </p:tgtEl>
                                        <p:attrNameLst>
                                          <p:attrName>ppt_x</p:attrName>
                                        </p:attrNameLst>
                                      </p:cBhvr>
                                      <p:tavLst>
                                        <p:tav tm="0">
                                          <p:val>
                                            <p:strVal val="#ppt_x"/>
                                          </p:val>
                                        </p:tav>
                                        <p:tav tm="100000">
                                          <p:val>
                                            <p:strVal val="#ppt_x"/>
                                          </p:val>
                                        </p:tav>
                                      </p:tavLst>
                                    </p:anim>
                                    <p:anim calcmode="lin" valueType="num">
                                      <p:cBhvr>
                                        <p:cTn id="67" dur="900" decel="100000" fill="hold"/>
                                        <p:tgtEl>
                                          <p:spTgt spid="3686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6869"/>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6870"/>
                                        </p:tgtEl>
                                        <p:attrNameLst>
                                          <p:attrName>style.visibility</p:attrName>
                                        </p:attrNameLst>
                                      </p:cBhvr>
                                      <p:to>
                                        <p:strVal val="visible"/>
                                      </p:to>
                                    </p:set>
                                    <p:animEffect transition="in" filter="fade">
                                      <p:cBhvr>
                                        <p:cTn id="71" dur="1000"/>
                                        <p:tgtEl>
                                          <p:spTgt spid="36870"/>
                                        </p:tgtEl>
                                      </p:cBhvr>
                                    </p:animEffect>
                                    <p:anim calcmode="lin" valueType="num">
                                      <p:cBhvr>
                                        <p:cTn id="72" dur="1000" fill="hold"/>
                                        <p:tgtEl>
                                          <p:spTgt spid="36870"/>
                                        </p:tgtEl>
                                        <p:attrNameLst>
                                          <p:attrName>ppt_x</p:attrName>
                                        </p:attrNameLst>
                                      </p:cBhvr>
                                      <p:tavLst>
                                        <p:tav tm="0">
                                          <p:val>
                                            <p:strVal val="#ppt_x"/>
                                          </p:val>
                                        </p:tav>
                                        <p:tav tm="100000">
                                          <p:val>
                                            <p:strVal val="#ppt_x"/>
                                          </p:val>
                                        </p:tav>
                                      </p:tavLst>
                                    </p:anim>
                                    <p:anim calcmode="lin" valueType="num">
                                      <p:cBhvr>
                                        <p:cTn id="73" dur="900" decel="100000" fill="hold"/>
                                        <p:tgtEl>
                                          <p:spTgt spid="3687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68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P spid="36866" grpId="0"/>
      <p:bldP spid="36867" grpId="0"/>
      <p:bldP spid="36868" grpId="0"/>
      <p:bldP spid="36869" grpId="0"/>
      <p:bldP spid="368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5427780" y="428604"/>
            <a:ext cx="300184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B Nazanin" pitchFamily="2" charset="-78"/>
              </a:rPr>
              <a:t>عوامل درونی</a:t>
            </a:r>
            <a:endParaRPr kumimoji="0" lang="fa-IR" sz="32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37890" name="Rectangle 2"/>
          <p:cNvSpPr>
            <a:spLocks noChangeArrowheads="1"/>
          </p:cNvSpPr>
          <p:nvPr/>
        </p:nvSpPr>
        <p:spPr bwMode="auto">
          <a:xfrm>
            <a:off x="5500694" y="1071546"/>
            <a:ext cx="28575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اهداف اساسی یا رسالت سازمان</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1" name="Rectangle 3"/>
          <p:cNvSpPr>
            <a:spLocks noChangeArrowheads="1"/>
          </p:cNvSpPr>
          <p:nvPr/>
        </p:nvSpPr>
        <p:spPr bwMode="auto">
          <a:xfrm>
            <a:off x="1214414" y="928670"/>
            <a:ext cx="421484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Blip>
                <a:blip r:embed="rId2"/>
              </a:buBlip>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خط مشی ها</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جو و فرهنگ سازمانی</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2" name="Rectangle 4"/>
          <p:cNvSpPr>
            <a:spLocks noChangeArrowheads="1"/>
          </p:cNvSpPr>
          <p:nvPr/>
        </p:nvSpPr>
        <p:spPr bwMode="auto">
          <a:xfrm>
            <a:off x="785786" y="1785926"/>
            <a:ext cx="75723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بی مناسبت نیست که در این ارتباط به نیروهایی که شکل دهنده هویت تیم و یا جمعی که مسئول تصمیم گیری های استراتژیک هستند، به صورت یک مدل شماتیک اشاره شود.</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descr="19351705.jpg"/>
          <p:cNvPicPr>
            <a:picLocks noChangeAspect="1"/>
          </p:cNvPicPr>
          <p:nvPr/>
        </p:nvPicPr>
        <p:blipFill>
          <a:blip r:embed="rId3"/>
          <a:stretch>
            <a:fillRect/>
          </a:stretch>
        </p:blipFill>
        <p:spPr>
          <a:xfrm>
            <a:off x="2143108" y="2428868"/>
            <a:ext cx="6732970" cy="3829822"/>
          </a:xfrm>
          <a:prstGeom prst="rect">
            <a:avLst/>
          </a:prstGeom>
        </p:spPr>
      </p:pic>
      <p:sp>
        <p:nvSpPr>
          <p:cNvPr id="9" name="Rectangle 4"/>
          <p:cNvSpPr>
            <a:spLocks noChangeArrowheads="1"/>
          </p:cNvSpPr>
          <p:nvPr/>
        </p:nvSpPr>
        <p:spPr bwMode="auto">
          <a:xfrm>
            <a:off x="4071966" y="6429396"/>
            <a:ext cx="507206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نیروهای تأثیرگذار بر هویت</a:t>
            </a:r>
            <a:r>
              <a:rPr kumimoji="0" lang="fa-IR" b="1" i="0" u="none" strike="noStrike" cap="none" normalizeH="0" dirty="0" smtClean="0">
                <a:ln>
                  <a:noFill/>
                </a:ln>
                <a:solidFill>
                  <a:schemeClr val="tx1"/>
                </a:solidFill>
                <a:effectLst/>
                <a:latin typeface="Calibri" pitchFamily="34" charset="0"/>
                <a:ea typeface="Calibri" pitchFamily="34" charset="0"/>
                <a:cs typeface="B Nazanin" pitchFamily="2" charset="-78"/>
              </a:rPr>
              <a:t> یک گروه تصمیم گیری استراتژیک </a:t>
            </a:r>
            <a:endParaRPr kumimoji="0" lang="fa-IR"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7889"/>
                                        </p:tgtEl>
                                        <p:attrNameLst>
                                          <p:attrName>style.visibility</p:attrName>
                                        </p:attrNameLst>
                                      </p:cBhvr>
                                      <p:to>
                                        <p:strVal val="visible"/>
                                      </p:to>
                                    </p:set>
                                    <p:animScale>
                                      <p:cBhvr>
                                        <p:cTn id="7" dur="1000" decel="50000" fill="hold">
                                          <p:stCondLst>
                                            <p:cond delay="0"/>
                                          </p:stCondLst>
                                        </p:cTn>
                                        <p:tgtEl>
                                          <p:spTgt spid="378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7889"/>
                                        </p:tgtEl>
                                        <p:attrNameLst>
                                          <p:attrName>ppt_x</p:attrName>
                                          <p:attrName>ppt_y</p:attrName>
                                        </p:attrNameLst>
                                      </p:cBhvr>
                                    </p:animMotion>
                                    <p:animEffect transition="in" filter="fade">
                                      <p:cBhvr>
                                        <p:cTn id="9" dur="1000"/>
                                        <p:tgtEl>
                                          <p:spTgt spid="37889"/>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7890"/>
                                        </p:tgtEl>
                                        <p:attrNameLst>
                                          <p:attrName>style.visibility</p:attrName>
                                        </p:attrNameLst>
                                      </p:cBhvr>
                                      <p:to>
                                        <p:strVal val="visible"/>
                                      </p:to>
                                    </p:set>
                                    <p:animScale>
                                      <p:cBhvr>
                                        <p:cTn id="12" dur="1000" decel="50000" fill="hold">
                                          <p:stCondLst>
                                            <p:cond delay="0"/>
                                          </p:stCondLst>
                                        </p:cTn>
                                        <p:tgtEl>
                                          <p:spTgt spid="378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7890"/>
                                        </p:tgtEl>
                                        <p:attrNameLst>
                                          <p:attrName>ppt_x</p:attrName>
                                          <p:attrName>ppt_y</p:attrName>
                                        </p:attrNameLst>
                                      </p:cBhvr>
                                    </p:animMotion>
                                    <p:animEffect transition="in" filter="fade">
                                      <p:cBhvr>
                                        <p:cTn id="14" dur="1000"/>
                                        <p:tgtEl>
                                          <p:spTgt spid="37890"/>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7891"/>
                                        </p:tgtEl>
                                        <p:attrNameLst>
                                          <p:attrName>style.visibility</p:attrName>
                                        </p:attrNameLst>
                                      </p:cBhvr>
                                      <p:to>
                                        <p:strVal val="visible"/>
                                      </p:to>
                                    </p:set>
                                    <p:animScale>
                                      <p:cBhvr>
                                        <p:cTn id="17" dur="1000" decel="50000" fill="hold">
                                          <p:stCondLst>
                                            <p:cond delay="0"/>
                                          </p:stCondLst>
                                        </p:cTn>
                                        <p:tgtEl>
                                          <p:spTgt spid="378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7891"/>
                                        </p:tgtEl>
                                        <p:attrNameLst>
                                          <p:attrName>ppt_x</p:attrName>
                                          <p:attrName>ppt_y</p:attrName>
                                        </p:attrNameLst>
                                      </p:cBhvr>
                                    </p:animMotion>
                                    <p:animEffect transition="in" filter="fade">
                                      <p:cBhvr>
                                        <p:cTn id="19" dur="1000"/>
                                        <p:tgtEl>
                                          <p:spTgt spid="37891"/>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37892"/>
                                        </p:tgtEl>
                                        <p:attrNameLst>
                                          <p:attrName>style.visibility</p:attrName>
                                        </p:attrNameLst>
                                      </p:cBhvr>
                                      <p:to>
                                        <p:strVal val="visible"/>
                                      </p:to>
                                    </p:set>
                                    <p:anim calcmode="lin" valueType="num">
                                      <p:cBhvr>
                                        <p:cTn id="24" dur="500" fill="hold"/>
                                        <p:tgtEl>
                                          <p:spTgt spid="37892"/>
                                        </p:tgtEl>
                                        <p:attrNameLst>
                                          <p:attrName>ppt_w</p:attrName>
                                        </p:attrNameLst>
                                      </p:cBhvr>
                                      <p:tavLst>
                                        <p:tav tm="0">
                                          <p:val>
                                            <p:fltVal val="0"/>
                                          </p:val>
                                        </p:tav>
                                        <p:tav tm="100000">
                                          <p:val>
                                            <p:strVal val="#ppt_w"/>
                                          </p:val>
                                        </p:tav>
                                      </p:tavLst>
                                    </p:anim>
                                    <p:anim calcmode="lin" valueType="num">
                                      <p:cBhvr>
                                        <p:cTn id="25" dur="500" fill="hold"/>
                                        <p:tgtEl>
                                          <p:spTgt spid="37892"/>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strVal val="#ppt_w*0.05"/>
                                          </p:val>
                                        </p:tav>
                                        <p:tav tm="100000">
                                          <p:val>
                                            <p:strVal val="#ppt_w"/>
                                          </p:val>
                                        </p:tav>
                                      </p:tavLst>
                                    </p:anim>
                                    <p:anim calcmode="lin" valueType="num">
                                      <p:cBhvr>
                                        <p:cTn id="31" dur="500" fill="hold"/>
                                        <p:tgtEl>
                                          <p:spTgt spid="8"/>
                                        </p:tgtEl>
                                        <p:attrNameLst>
                                          <p:attrName>ppt_h</p:attrName>
                                        </p:attrNameLst>
                                      </p:cBhvr>
                                      <p:tavLst>
                                        <p:tav tm="0">
                                          <p:val>
                                            <p:strVal val="#ppt_h"/>
                                          </p:val>
                                        </p:tav>
                                        <p:tav tm="100000">
                                          <p:val>
                                            <p:strVal val="#ppt_h"/>
                                          </p:val>
                                        </p:tav>
                                      </p:tavLst>
                                    </p:anim>
                                    <p:anim calcmode="lin" valueType="num">
                                      <p:cBhvr>
                                        <p:cTn id="32" dur="500" fill="hold"/>
                                        <p:tgtEl>
                                          <p:spTgt spid="8"/>
                                        </p:tgtEl>
                                        <p:attrNameLst>
                                          <p:attrName>ppt_x</p:attrName>
                                        </p:attrNameLst>
                                      </p:cBhvr>
                                      <p:tavLst>
                                        <p:tav tm="0">
                                          <p:val>
                                            <p:strVal val="#ppt_x-.2"/>
                                          </p:val>
                                        </p:tav>
                                        <p:tav tm="100000">
                                          <p:val>
                                            <p:strVal val="#ppt_x"/>
                                          </p:val>
                                        </p:tav>
                                      </p:tavLst>
                                    </p:anim>
                                    <p:anim calcmode="lin" valueType="num">
                                      <p:cBhvr>
                                        <p:cTn id="33" dur="500" fill="hold"/>
                                        <p:tgtEl>
                                          <p:spTgt spid="8"/>
                                        </p:tgtEl>
                                        <p:attrNameLst>
                                          <p:attrName>ppt_y</p:attrName>
                                        </p:attrNameLst>
                                      </p:cBhvr>
                                      <p:tavLst>
                                        <p:tav tm="0">
                                          <p:val>
                                            <p:strVal val="#ppt_y"/>
                                          </p:val>
                                        </p:tav>
                                        <p:tav tm="100000">
                                          <p:val>
                                            <p:strVal val="#ppt_y"/>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 calcmode="lin" valueType="num">
                                      <p:cBhvr>
                                        <p:cTn id="41" dur="500" fill="hold"/>
                                        <p:tgtEl>
                                          <p:spTgt spid="9"/>
                                        </p:tgtEl>
                                        <p:attrNameLst>
                                          <p:attrName>style.rotation</p:attrName>
                                        </p:attrNameLst>
                                      </p:cBhvr>
                                      <p:tavLst>
                                        <p:tav tm="0">
                                          <p:val>
                                            <p:fltVal val="360"/>
                                          </p:val>
                                        </p:tav>
                                        <p:tav tm="100000">
                                          <p:val>
                                            <p:fltVal val="0"/>
                                          </p:val>
                                        </p:tav>
                                      </p:tavLst>
                                    </p:anim>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P spid="37890" grpId="0"/>
      <p:bldP spid="37891" grpId="0"/>
      <p:bldP spid="3789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142976" y="642918"/>
            <a:ext cx="73580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2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مدل های مدیریت استراتژیک منابع انسانی</a:t>
            </a:r>
            <a:endParaRPr kumimoji="0" lang="fa-IR" sz="40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3" name="Rectangle 2"/>
          <p:cNvSpPr/>
          <p:nvPr/>
        </p:nvSpPr>
        <p:spPr>
          <a:xfrm>
            <a:off x="1000100" y="1428736"/>
            <a:ext cx="7500958" cy="707886"/>
          </a:xfrm>
          <a:prstGeom prst="rect">
            <a:avLst/>
          </a:prstGeom>
        </p:spPr>
        <p:txBody>
          <a:bodyPr wrap="square">
            <a:spAutoFit/>
          </a:bodyPr>
          <a:lstStyle/>
          <a:p>
            <a:r>
              <a:rPr lang="fa-IR" sz="2000" dirty="0">
                <a:cs typeface="B Nazanin" pitchFamily="2" charset="-78"/>
              </a:rPr>
              <a:t>مدل های مدیریت استراتژیک منابع انسانی متعددند و بنابراین هنگام طراحی استراتژیهای منابع انسانی می توان یک مدل یا ترکیبی از مدل ها را برگزید.</a:t>
            </a:r>
          </a:p>
        </p:txBody>
      </p:sp>
      <p:sp>
        <p:nvSpPr>
          <p:cNvPr id="4" name="Rectangle 1"/>
          <p:cNvSpPr>
            <a:spLocks noChangeArrowheads="1"/>
          </p:cNvSpPr>
          <p:nvPr/>
        </p:nvSpPr>
        <p:spPr bwMode="auto">
          <a:xfrm>
            <a:off x="357158" y="2428868"/>
            <a:ext cx="814393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مدل مبتنی بر کسب و کار (مدل تجاری استراتژیک یا فعالیت محور)</a:t>
            </a:r>
            <a:endParaRPr kumimoji="0" lang="fa-IR" sz="32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5" name="Rectangle 4"/>
          <p:cNvSpPr/>
          <p:nvPr/>
        </p:nvSpPr>
        <p:spPr>
          <a:xfrm>
            <a:off x="571472" y="3143248"/>
            <a:ext cx="7929586" cy="1015663"/>
          </a:xfrm>
          <a:prstGeom prst="rect">
            <a:avLst/>
          </a:prstGeom>
        </p:spPr>
        <p:txBody>
          <a:bodyPr wrap="square">
            <a:spAutoFit/>
          </a:bodyPr>
          <a:lstStyle/>
          <a:p>
            <a:pPr algn="just"/>
            <a:r>
              <a:rPr lang="fa-IR" sz="2000" dirty="0">
                <a:cs typeface="B Nazanin" pitchFamily="2" charset="-78"/>
              </a:rPr>
              <a:t>مدل استراتژیک منابع انسانی دربرگیرنده آن دسته از تصمیم ها و اقداماتی است که به مدیریت کارکنان در تمام سطوح مربوط می شود، همچنین به آن دسته از تصمیم ها و اقداماتی مربوط می شود که برای خلق و پایدار کردن مزیت رقابتی جهت داده می شوند.</a:t>
            </a:r>
          </a:p>
        </p:txBody>
      </p:sp>
      <p:sp>
        <p:nvSpPr>
          <p:cNvPr id="6" name="Rectangle 2"/>
          <p:cNvSpPr>
            <a:spLocks noChangeArrowheads="1"/>
          </p:cNvSpPr>
          <p:nvPr/>
        </p:nvSpPr>
        <p:spPr bwMode="auto">
          <a:xfrm>
            <a:off x="5143504" y="4500570"/>
            <a:ext cx="336181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مدل هماهنگی استراتژیک</a:t>
            </a:r>
            <a:endParaRPr kumimoji="0" lang="fa-IR" sz="36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7" name="Rectangle 3"/>
          <p:cNvSpPr>
            <a:spLocks noChangeArrowheads="1"/>
          </p:cNvSpPr>
          <p:nvPr/>
        </p:nvSpPr>
        <p:spPr bwMode="auto">
          <a:xfrm>
            <a:off x="785786" y="5143512"/>
            <a:ext cx="771527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در حقیقت مدیریت استراتژیک منابع انسانی ابزار ایجاد تعادل و توازن بین مدیریت منابع انسانی با محتوای استراتژیک کسب و کار است.</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80">
                                          <p:stCondLst>
                                            <p:cond delay="0"/>
                                          </p:stCondLst>
                                        </p:cTn>
                                        <p:tgtEl>
                                          <p:spTgt spid="4"/>
                                        </p:tgtEl>
                                      </p:cBhvr>
                                    </p:animEffect>
                                    <p:anim calcmode="lin" valueType="num">
                                      <p:cBhvr>
                                        <p:cTn id="3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gtEl>
                                      </p:cBhvr>
                                      <p:to x="100000" y="60000"/>
                                    </p:animScale>
                                    <p:animScale>
                                      <p:cBhvr>
                                        <p:cTn id="44" dur="166" decel="50000">
                                          <p:stCondLst>
                                            <p:cond delay="676"/>
                                          </p:stCondLst>
                                        </p:cTn>
                                        <p:tgtEl>
                                          <p:spTgt spid="4"/>
                                        </p:tgtEl>
                                      </p:cBhvr>
                                      <p:to x="100000" y="100000"/>
                                    </p:animScale>
                                    <p:animScale>
                                      <p:cBhvr>
                                        <p:cTn id="45" dur="26">
                                          <p:stCondLst>
                                            <p:cond delay="1312"/>
                                          </p:stCondLst>
                                        </p:cTn>
                                        <p:tgtEl>
                                          <p:spTgt spid="4"/>
                                        </p:tgtEl>
                                      </p:cBhvr>
                                      <p:to x="100000" y="80000"/>
                                    </p:animScale>
                                    <p:animScale>
                                      <p:cBhvr>
                                        <p:cTn id="46" dur="166" decel="50000">
                                          <p:stCondLst>
                                            <p:cond delay="1338"/>
                                          </p:stCondLst>
                                        </p:cTn>
                                        <p:tgtEl>
                                          <p:spTgt spid="4"/>
                                        </p:tgtEl>
                                      </p:cBhvr>
                                      <p:to x="100000" y="100000"/>
                                    </p:animScale>
                                    <p:animScale>
                                      <p:cBhvr>
                                        <p:cTn id="47" dur="26">
                                          <p:stCondLst>
                                            <p:cond delay="1642"/>
                                          </p:stCondLst>
                                        </p:cTn>
                                        <p:tgtEl>
                                          <p:spTgt spid="4"/>
                                        </p:tgtEl>
                                      </p:cBhvr>
                                      <p:to x="100000" y="90000"/>
                                    </p:animScale>
                                    <p:animScale>
                                      <p:cBhvr>
                                        <p:cTn id="48" dur="166" decel="50000">
                                          <p:stCondLst>
                                            <p:cond delay="1668"/>
                                          </p:stCondLst>
                                        </p:cTn>
                                        <p:tgtEl>
                                          <p:spTgt spid="4"/>
                                        </p:tgtEl>
                                      </p:cBhvr>
                                      <p:to x="100000" y="100000"/>
                                    </p:animScale>
                                    <p:animScale>
                                      <p:cBhvr>
                                        <p:cTn id="49" dur="26">
                                          <p:stCondLst>
                                            <p:cond delay="1808"/>
                                          </p:stCondLst>
                                        </p:cTn>
                                        <p:tgtEl>
                                          <p:spTgt spid="4"/>
                                        </p:tgtEl>
                                      </p:cBhvr>
                                      <p:to x="100000" y="95000"/>
                                    </p:animScale>
                                    <p:animScale>
                                      <p:cBhvr>
                                        <p:cTn id="50" dur="166" decel="50000">
                                          <p:stCondLst>
                                            <p:cond delay="1834"/>
                                          </p:stCondLst>
                                        </p:cTn>
                                        <p:tgtEl>
                                          <p:spTgt spid="4"/>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8" dur="1000" fill="hold"/>
                                        <p:tgtEl>
                                          <p:spTgt spid="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80">
                                          <p:stCondLst>
                                            <p:cond delay="0"/>
                                          </p:stCondLst>
                                        </p:cTn>
                                        <p:tgtEl>
                                          <p:spTgt spid="6"/>
                                        </p:tgtEl>
                                      </p:cBhvr>
                                    </p:animEffect>
                                    <p:anim calcmode="lin" valueType="num">
                                      <p:cBhvr>
                                        <p:cTn id="6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3" dur="26">
                                          <p:stCondLst>
                                            <p:cond delay="650"/>
                                          </p:stCondLst>
                                        </p:cTn>
                                        <p:tgtEl>
                                          <p:spTgt spid="6"/>
                                        </p:tgtEl>
                                      </p:cBhvr>
                                      <p:to x="100000" y="60000"/>
                                    </p:animScale>
                                    <p:animScale>
                                      <p:cBhvr>
                                        <p:cTn id="74" dur="166" decel="50000">
                                          <p:stCondLst>
                                            <p:cond delay="676"/>
                                          </p:stCondLst>
                                        </p:cTn>
                                        <p:tgtEl>
                                          <p:spTgt spid="6"/>
                                        </p:tgtEl>
                                      </p:cBhvr>
                                      <p:to x="100000" y="100000"/>
                                    </p:animScale>
                                    <p:animScale>
                                      <p:cBhvr>
                                        <p:cTn id="75" dur="26">
                                          <p:stCondLst>
                                            <p:cond delay="1312"/>
                                          </p:stCondLst>
                                        </p:cTn>
                                        <p:tgtEl>
                                          <p:spTgt spid="6"/>
                                        </p:tgtEl>
                                      </p:cBhvr>
                                      <p:to x="100000" y="80000"/>
                                    </p:animScale>
                                    <p:animScale>
                                      <p:cBhvr>
                                        <p:cTn id="76" dur="166" decel="50000">
                                          <p:stCondLst>
                                            <p:cond delay="1338"/>
                                          </p:stCondLst>
                                        </p:cTn>
                                        <p:tgtEl>
                                          <p:spTgt spid="6"/>
                                        </p:tgtEl>
                                      </p:cBhvr>
                                      <p:to x="100000" y="100000"/>
                                    </p:animScale>
                                    <p:animScale>
                                      <p:cBhvr>
                                        <p:cTn id="77" dur="26">
                                          <p:stCondLst>
                                            <p:cond delay="1642"/>
                                          </p:stCondLst>
                                        </p:cTn>
                                        <p:tgtEl>
                                          <p:spTgt spid="6"/>
                                        </p:tgtEl>
                                      </p:cBhvr>
                                      <p:to x="100000" y="90000"/>
                                    </p:animScale>
                                    <p:animScale>
                                      <p:cBhvr>
                                        <p:cTn id="78" dur="166" decel="50000">
                                          <p:stCondLst>
                                            <p:cond delay="1668"/>
                                          </p:stCondLst>
                                        </p:cTn>
                                        <p:tgtEl>
                                          <p:spTgt spid="6"/>
                                        </p:tgtEl>
                                      </p:cBhvr>
                                      <p:to x="100000" y="100000"/>
                                    </p:animScale>
                                    <p:animScale>
                                      <p:cBhvr>
                                        <p:cTn id="79" dur="26">
                                          <p:stCondLst>
                                            <p:cond delay="1808"/>
                                          </p:stCondLst>
                                        </p:cTn>
                                        <p:tgtEl>
                                          <p:spTgt spid="6"/>
                                        </p:tgtEl>
                                      </p:cBhvr>
                                      <p:to x="100000" y="95000"/>
                                    </p:animScale>
                                    <p:animScale>
                                      <p:cBhvr>
                                        <p:cTn id="80" dur="166" decel="50000">
                                          <p:stCondLst>
                                            <p:cond delay="1834"/>
                                          </p:stCondLst>
                                        </p:cTn>
                                        <p:tgtEl>
                                          <p:spTgt spid="6"/>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5"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p:cTn id="8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88" dur="1000" fill="hold"/>
                                        <p:tgtEl>
                                          <p:spTgt spid="7"/>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1142976" y="1000108"/>
            <a:ext cx="735808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6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مدل استراتژی منابع انسانی منبع محور</a:t>
            </a:r>
            <a:endParaRPr kumimoji="0" lang="fa-IR" sz="44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38917" name="Rectangle 5"/>
          <p:cNvSpPr>
            <a:spLocks noChangeArrowheads="1"/>
          </p:cNvSpPr>
          <p:nvPr/>
        </p:nvSpPr>
        <p:spPr bwMode="auto">
          <a:xfrm>
            <a:off x="714348" y="1928802"/>
            <a:ext cx="785814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این مفهوم براساس این باور خلق شده است که مزیت رقابتی در صورتی حاصل می گردد که شرکت بتواند منابع انسانی مورد نیاز خود را جذب کند و طوری آن را پرورش بدهد که شرکت را قادر سازد سریع تر از رقبا یاد بگیرد و سریع تر از آنها آموخته های  خود را به شکلی اثربخش عملی سازد.</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1071538" y="3571876"/>
            <a:ext cx="74295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6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مدل مدیریت تعهد بالا</a:t>
            </a:r>
            <a:endParaRPr kumimoji="0" lang="fa-IR" sz="44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9" name="Rectangle 2"/>
          <p:cNvSpPr>
            <a:spLocks noChangeArrowheads="1"/>
          </p:cNvSpPr>
          <p:nvPr/>
        </p:nvSpPr>
        <p:spPr bwMode="auto">
          <a:xfrm>
            <a:off x="857224" y="4429132"/>
            <a:ext cx="764383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شکلی از مدیریت که بر ایجاد تعهد تأکید می کند، بنابراین کارکنان رفتار خود را تعدیل می کنند و کسی رفتار آنها را کنترل و از طریق تهدید و فشار تغییر نمی دهد، ضمن اینکه روابط داخل سازمان بر سطح بالایی از اعتماد استوار است.</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down)">
                                      <p:cBhvr>
                                        <p:cTn id="7" dur="580">
                                          <p:stCondLst>
                                            <p:cond delay="0"/>
                                          </p:stCondLst>
                                        </p:cTn>
                                        <p:tgtEl>
                                          <p:spTgt spid="38916"/>
                                        </p:tgtEl>
                                      </p:cBhvr>
                                    </p:animEffect>
                                    <p:anim calcmode="lin" valueType="num">
                                      <p:cBhvr>
                                        <p:cTn id="8" dur="1822" tmFilter="0,0; 0.14,0.36; 0.43,0.73; 0.71,0.91; 1.0,1.0">
                                          <p:stCondLst>
                                            <p:cond delay="0"/>
                                          </p:stCondLst>
                                        </p:cTn>
                                        <p:tgtEl>
                                          <p:spTgt spid="389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9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9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9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916"/>
                                        </p:tgtEl>
                                        <p:attrNameLst>
                                          <p:attrName>ppt_y</p:attrName>
                                        </p:attrNameLst>
                                      </p:cBhvr>
                                      <p:tavLst>
                                        <p:tav tm="0" fmla="#ppt_y-sin(pi*$)/81">
                                          <p:val>
                                            <p:fltVal val="0"/>
                                          </p:val>
                                        </p:tav>
                                        <p:tav tm="100000">
                                          <p:val>
                                            <p:fltVal val="1"/>
                                          </p:val>
                                        </p:tav>
                                      </p:tavLst>
                                    </p:anim>
                                    <p:animScale>
                                      <p:cBhvr>
                                        <p:cTn id="13" dur="26">
                                          <p:stCondLst>
                                            <p:cond delay="650"/>
                                          </p:stCondLst>
                                        </p:cTn>
                                        <p:tgtEl>
                                          <p:spTgt spid="38916"/>
                                        </p:tgtEl>
                                      </p:cBhvr>
                                      <p:to x="100000" y="60000"/>
                                    </p:animScale>
                                    <p:animScale>
                                      <p:cBhvr>
                                        <p:cTn id="14" dur="166" decel="50000">
                                          <p:stCondLst>
                                            <p:cond delay="676"/>
                                          </p:stCondLst>
                                        </p:cTn>
                                        <p:tgtEl>
                                          <p:spTgt spid="38916"/>
                                        </p:tgtEl>
                                      </p:cBhvr>
                                      <p:to x="100000" y="100000"/>
                                    </p:animScale>
                                    <p:animScale>
                                      <p:cBhvr>
                                        <p:cTn id="15" dur="26">
                                          <p:stCondLst>
                                            <p:cond delay="1312"/>
                                          </p:stCondLst>
                                        </p:cTn>
                                        <p:tgtEl>
                                          <p:spTgt spid="38916"/>
                                        </p:tgtEl>
                                      </p:cBhvr>
                                      <p:to x="100000" y="80000"/>
                                    </p:animScale>
                                    <p:animScale>
                                      <p:cBhvr>
                                        <p:cTn id="16" dur="166" decel="50000">
                                          <p:stCondLst>
                                            <p:cond delay="1338"/>
                                          </p:stCondLst>
                                        </p:cTn>
                                        <p:tgtEl>
                                          <p:spTgt spid="38916"/>
                                        </p:tgtEl>
                                      </p:cBhvr>
                                      <p:to x="100000" y="100000"/>
                                    </p:animScale>
                                    <p:animScale>
                                      <p:cBhvr>
                                        <p:cTn id="17" dur="26">
                                          <p:stCondLst>
                                            <p:cond delay="1642"/>
                                          </p:stCondLst>
                                        </p:cTn>
                                        <p:tgtEl>
                                          <p:spTgt spid="38916"/>
                                        </p:tgtEl>
                                      </p:cBhvr>
                                      <p:to x="100000" y="90000"/>
                                    </p:animScale>
                                    <p:animScale>
                                      <p:cBhvr>
                                        <p:cTn id="18" dur="166" decel="50000">
                                          <p:stCondLst>
                                            <p:cond delay="1668"/>
                                          </p:stCondLst>
                                        </p:cTn>
                                        <p:tgtEl>
                                          <p:spTgt spid="38916"/>
                                        </p:tgtEl>
                                      </p:cBhvr>
                                      <p:to x="100000" y="100000"/>
                                    </p:animScale>
                                    <p:animScale>
                                      <p:cBhvr>
                                        <p:cTn id="19" dur="26">
                                          <p:stCondLst>
                                            <p:cond delay="1808"/>
                                          </p:stCondLst>
                                        </p:cTn>
                                        <p:tgtEl>
                                          <p:spTgt spid="38916"/>
                                        </p:tgtEl>
                                      </p:cBhvr>
                                      <p:to x="100000" y="95000"/>
                                    </p:animScale>
                                    <p:animScale>
                                      <p:cBhvr>
                                        <p:cTn id="20" dur="166" decel="50000">
                                          <p:stCondLst>
                                            <p:cond delay="1834"/>
                                          </p:stCondLst>
                                        </p:cTn>
                                        <p:tgtEl>
                                          <p:spTgt spid="389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8917"/>
                                        </p:tgtEl>
                                        <p:attrNameLst>
                                          <p:attrName>style.visibility</p:attrName>
                                        </p:attrNameLst>
                                      </p:cBhvr>
                                      <p:to>
                                        <p:strVal val="visible"/>
                                      </p:to>
                                    </p:set>
                                    <p:anim calcmode="lin" valueType="num">
                                      <p:cBhvr>
                                        <p:cTn id="25" dur="500" decel="50000" fill="hold">
                                          <p:stCondLst>
                                            <p:cond delay="0"/>
                                          </p:stCondLst>
                                        </p:cTn>
                                        <p:tgtEl>
                                          <p:spTgt spid="38917"/>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8917"/>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8917"/>
                                        </p:tgtEl>
                                        <p:attrNameLst>
                                          <p:attrName>ppt_w</p:attrName>
                                        </p:attrNameLst>
                                      </p:cBhvr>
                                      <p:tavLst>
                                        <p:tav tm="0">
                                          <p:val>
                                            <p:strVal val="#ppt_w*.05"/>
                                          </p:val>
                                        </p:tav>
                                        <p:tav tm="100000">
                                          <p:val>
                                            <p:strVal val="#ppt_w"/>
                                          </p:val>
                                        </p:tav>
                                      </p:tavLst>
                                    </p:anim>
                                    <p:anim calcmode="lin" valueType="num">
                                      <p:cBhvr>
                                        <p:cTn id="28" dur="1000" fill="hold"/>
                                        <p:tgtEl>
                                          <p:spTgt spid="38917"/>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8917"/>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8917"/>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8917"/>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8917"/>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8" dur="1000" fill="hold"/>
                                        <p:tgtEl>
                                          <p:spTgt spid="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2428860" y="1000108"/>
            <a:ext cx="607219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6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مدل مدیریت عملکرد بالا</a:t>
            </a:r>
            <a:endParaRPr kumimoji="0" lang="fa-IR" sz="44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39940" name="Rectangle 4"/>
          <p:cNvSpPr>
            <a:spLocks noChangeArrowheads="1"/>
          </p:cNvSpPr>
          <p:nvPr/>
        </p:nvSpPr>
        <p:spPr bwMode="auto">
          <a:xfrm>
            <a:off x="785786" y="1714488"/>
            <a:ext cx="771527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هدف مدیریت عملکرد بالا، تأثیرگذاری بر عملکرد شرکت است از طریق افزایش بهره وری، افزایش کیفیت کار و خدمات ارائه شده، افزایش کیفی سطح خدمات مشتری، افزایش سود، رشد بیشتر و ارزش بیشتری برای سهام داران خلق کردن، به کمک کارکنان شرکت.</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2" name="Rectangle 6"/>
          <p:cNvSpPr>
            <a:spLocks noChangeArrowheads="1"/>
          </p:cNvSpPr>
          <p:nvPr/>
        </p:nvSpPr>
        <p:spPr bwMode="auto">
          <a:xfrm>
            <a:off x="857224" y="3857628"/>
            <a:ext cx="764383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این روش شامل برخورد با کارکنان به مثابه شرکا می شود، که منافعشان مورد توجه و احترام قرار بگیرد و حق رأی در مسائل مربوط به خود را داشته باشند. این روش بر ارتباط با کارکنان و مشارکت آنها تأکید می کند.</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1285852" y="3286124"/>
            <a:ext cx="714376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2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مدل مدیریت مشارکت بالا</a:t>
            </a:r>
            <a:endParaRPr kumimoji="0" lang="fa-IR" sz="40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down)">
                                      <p:cBhvr>
                                        <p:cTn id="7" dur="580">
                                          <p:stCondLst>
                                            <p:cond delay="0"/>
                                          </p:stCondLst>
                                        </p:cTn>
                                        <p:tgtEl>
                                          <p:spTgt spid="39939"/>
                                        </p:tgtEl>
                                      </p:cBhvr>
                                    </p:animEffect>
                                    <p:anim calcmode="lin" valueType="num">
                                      <p:cBhvr>
                                        <p:cTn id="8" dur="1822" tmFilter="0,0; 0.14,0.36; 0.43,0.73; 0.71,0.91; 1.0,1.0">
                                          <p:stCondLst>
                                            <p:cond delay="0"/>
                                          </p:stCondLst>
                                        </p:cTn>
                                        <p:tgtEl>
                                          <p:spTgt spid="399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9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9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9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9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939"/>
                                        </p:tgtEl>
                                      </p:cBhvr>
                                      <p:to x="100000" y="60000"/>
                                    </p:animScale>
                                    <p:animScale>
                                      <p:cBhvr>
                                        <p:cTn id="14" dur="166" decel="50000">
                                          <p:stCondLst>
                                            <p:cond delay="676"/>
                                          </p:stCondLst>
                                        </p:cTn>
                                        <p:tgtEl>
                                          <p:spTgt spid="39939"/>
                                        </p:tgtEl>
                                      </p:cBhvr>
                                      <p:to x="100000" y="100000"/>
                                    </p:animScale>
                                    <p:animScale>
                                      <p:cBhvr>
                                        <p:cTn id="15" dur="26">
                                          <p:stCondLst>
                                            <p:cond delay="1312"/>
                                          </p:stCondLst>
                                        </p:cTn>
                                        <p:tgtEl>
                                          <p:spTgt spid="39939"/>
                                        </p:tgtEl>
                                      </p:cBhvr>
                                      <p:to x="100000" y="80000"/>
                                    </p:animScale>
                                    <p:animScale>
                                      <p:cBhvr>
                                        <p:cTn id="16" dur="166" decel="50000">
                                          <p:stCondLst>
                                            <p:cond delay="1338"/>
                                          </p:stCondLst>
                                        </p:cTn>
                                        <p:tgtEl>
                                          <p:spTgt spid="39939"/>
                                        </p:tgtEl>
                                      </p:cBhvr>
                                      <p:to x="100000" y="100000"/>
                                    </p:animScale>
                                    <p:animScale>
                                      <p:cBhvr>
                                        <p:cTn id="17" dur="26">
                                          <p:stCondLst>
                                            <p:cond delay="1642"/>
                                          </p:stCondLst>
                                        </p:cTn>
                                        <p:tgtEl>
                                          <p:spTgt spid="39939"/>
                                        </p:tgtEl>
                                      </p:cBhvr>
                                      <p:to x="100000" y="90000"/>
                                    </p:animScale>
                                    <p:animScale>
                                      <p:cBhvr>
                                        <p:cTn id="18" dur="166" decel="50000">
                                          <p:stCondLst>
                                            <p:cond delay="1668"/>
                                          </p:stCondLst>
                                        </p:cTn>
                                        <p:tgtEl>
                                          <p:spTgt spid="39939"/>
                                        </p:tgtEl>
                                      </p:cBhvr>
                                      <p:to x="100000" y="100000"/>
                                    </p:animScale>
                                    <p:animScale>
                                      <p:cBhvr>
                                        <p:cTn id="19" dur="26">
                                          <p:stCondLst>
                                            <p:cond delay="1808"/>
                                          </p:stCondLst>
                                        </p:cTn>
                                        <p:tgtEl>
                                          <p:spTgt spid="39939"/>
                                        </p:tgtEl>
                                      </p:cBhvr>
                                      <p:to x="100000" y="95000"/>
                                    </p:animScale>
                                    <p:animScale>
                                      <p:cBhvr>
                                        <p:cTn id="20" dur="166" decel="50000">
                                          <p:stCondLst>
                                            <p:cond delay="1834"/>
                                          </p:stCondLst>
                                        </p:cTn>
                                        <p:tgtEl>
                                          <p:spTgt spid="399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9940"/>
                                        </p:tgtEl>
                                        <p:attrNameLst>
                                          <p:attrName>style.visibility</p:attrName>
                                        </p:attrNameLst>
                                      </p:cBhvr>
                                      <p:to>
                                        <p:strVal val="visible"/>
                                      </p:to>
                                    </p:set>
                                    <p:anim calcmode="lin" valueType="num">
                                      <p:cBhvr>
                                        <p:cTn id="25" dur="500" decel="50000" fill="hold">
                                          <p:stCondLst>
                                            <p:cond delay="0"/>
                                          </p:stCondLst>
                                        </p:cTn>
                                        <p:tgtEl>
                                          <p:spTgt spid="39940"/>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9940"/>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9940"/>
                                        </p:tgtEl>
                                        <p:attrNameLst>
                                          <p:attrName>ppt_w</p:attrName>
                                        </p:attrNameLst>
                                      </p:cBhvr>
                                      <p:tavLst>
                                        <p:tav tm="0">
                                          <p:val>
                                            <p:strVal val="#ppt_w*.05"/>
                                          </p:val>
                                        </p:tav>
                                        <p:tav tm="100000">
                                          <p:val>
                                            <p:strVal val="#ppt_w"/>
                                          </p:val>
                                        </p:tav>
                                      </p:tavLst>
                                    </p:anim>
                                    <p:anim calcmode="lin" valueType="num">
                                      <p:cBhvr>
                                        <p:cTn id="28" dur="1000" fill="hold"/>
                                        <p:tgtEl>
                                          <p:spTgt spid="39940"/>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9940"/>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9940"/>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9940"/>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9940"/>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39942"/>
                                        </p:tgtEl>
                                        <p:attrNameLst>
                                          <p:attrName>style.visibility</p:attrName>
                                        </p:attrNameLst>
                                      </p:cBhvr>
                                      <p:to>
                                        <p:strVal val="visible"/>
                                      </p:to>
                                    </p:set>
                                    <p:anim calcmode="lin" valueType="num">
                                      <p:cBhvr>
                                        <p:cTn id="55" dur="500" decel="50000" fill="hold">
                                          <p:stCondLst>
                                            <p:cond delay="0"/>
                                          </p:stCondLst>
                                        </p:cTn>
                                        <p:tgtEl>
                                          <p:spTgt spid="39942"/>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9942"/>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9942"/>
                                        </p:tgtEl>
                                        <p:attrNameLst>
                                          <p:attrName>ppt_w</p:attrName>
                                        </p:attrNameLst>
                                      </p:cBhvr>
                                      <p:tavLst>
                                        <p:tav tm="0">
                                          <p:val>
                                            <p:strVal val="#ppt_w*.05"/>
                                          </p:val>
                                        </p:tav>
                                        <p:tav tm="100000">
                                          <p:val>
                                            <p:strVal val="#ppt_w"/>
                                          </p:val>
                                        </p:tav>
                                      </p:tavLst>
                                    </p:anim>
                                    <p:anim calcmode="lin" valueType="num">
                                      <p:cBhvr>
                                        <p:cTn id="58" dur="1000" fill="hold"/>
                                        <p:tgtEl>
                                          <p:spTgt spid="39942"/>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9942"/>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9942"/>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9942"/>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P spid="3994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000100" y="642918"/>
            <a:ext cx="74295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6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نتیجه گیری</a:t>
            </a:r>
            <a:endParaRPr kumimoji="0" lang="fa-IR" sz="44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40962" name="Rectangle 2"/>
          <p:cNvSpPr>
            <a:spLocks noChangeArrowheads="1"/>
          </p:cNvSpPr>
          <p:nvPr/>
        </p:nvSpPr>
        <p:spPr bwMode="auto">
          <a:xfrm>
            <a:off x="642910" y="1571612"/>
            <a:ext cx="778671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در عصر حاضر مدیریت منابع انسانی را نمی توان بخشی دانست که تنها وظایف مشخص و محدودی برای کارکنان به عهده دارد. در شرایط متحول و رقابتی، مدیریت منابع انسانی، نیازمند داشتتن نگرش استراتژیک و فراگیر است تا بتواند برای سازمان، مزیت رقابتی و ارزش افزوده ایجاد کند. مدیریت استراتژیک منابع انسانی با توجه به ابعاد مطرح شده، رسالت خویش را در جهت کسب موفقیت برای شرکت قرار داده است. پس مدیران بایستی آ گاه باشند که در مدیریت و توسعه استراتژیک منابع انسانی خود موارد زیر را در نظر داشته باشند:</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3" name="Rectangle 3"/>
          <p:cNvSpPr>
            <a:spLocks noChangeArrowheads="1"/>
          </p:cNvSpPr>
          <p:nvPr/>
        </p:nvSpPr>
        <p:spPr bwMode="auto">
          <a:xfrm>
            <a:off x="785786" y="3857628"/>
            <a:ext cx="750095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Blip>
                <a:blip r:embed="rId2"/>
              </a:buBlip>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ارزیابی قوتها و ضعف های مهارتی در سازمان</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تخصیص و شناسایی محیط خارجی از نظر تهدیدها و فرصتهای موثر بر عملکرد کارکنان</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مقایسه قوتها و ضعف ها با تهدیدها و فرصت های آتی</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انتخاب استراتژی سازمانی مناسب برای توسعه منابع ا نسانی به گونه ای که بتواند افراد و سازمان را برای آینده آماده سازد.</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animEffect transition="in" filter="wipe(down)">
                                      <p:cBhvr>
                                        <p:cTn id="7" dur="580">
                                          <p:stCondLst>
                                            <p:cond delay="0"/>
                                          </p:stCondLst>
                                        </p:cTn>
                                        <p:tgtEl>
                                          <p:spTgt spid="40961"/>
                                        </p:tgtEl>
                                      </p:cBhvr>
                                    </p:animEffect>
                                    <p:anim calcmode="lin" valueType="num">
                                      <p:cBhvr>
                                        <p:cTn id="8" dur="1822" tmFilter="0,0; 0.14,0.36; 0.43,0.73; 0.71,0.91; 1.0,1.0">
                                          <p:stCondLst>
                                            <p:cond delay="0"/>
                                          </p:stCondLst>
                                        </p:cTn>
                                        <p:tgtEl>
                                          <p:spTgt spid="409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61"/>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61"/>
                                        </p:tgtEl>
                                      </p:cBhvr>
                                      <p:to x="100000" y="60000"/>
                                    </p:animScale>
                                    <p:animScale>
                                      <p:cBhvr>
                                        <p:cTn id="14" dur="166" decel="50000">
                                          <p:stCondLst>
                                            <p:cond delay="676"/>
                                          </p:stCondLst>
                                        </p:cTn>
                                        <p:tgtEl>
                                          <p:spTgt spid="40961"/>
                                        </p:tgtEl>
                                      </p:cBhvr>
                                      <p:to x="100000" y="100000"/>
                                    </p:animScale>
                                    <p:animScale>
                                      <p:cBhvr>
                                        <p:cTn id="15" dur="26">
                                          <p:stCondLst>
                                            <p:cond delay="1312"/>
                                          </p:stCondLst>
                                        </p:cTn>
                                        <p:tgtEl>
                                          <p:spTgt spid="40961"/>
                                        </p:tgtEl>
                                      </p:cBhvr>
                                      <p:to x="100000" y="80000"/>
                                    </p:animScale>
                                    <p:animScale>
                                      <p:cBhvr>
                                        <p:cTn id="16" dur="166" decel="50000">
                                          <p:stCondLst>
                                            <p:cond delay="1338"/>
                                          </p:stCondLst>
                                        </p:cTn>
                                        <p:tgtEl>
                                          <p:spTgt spid="40961"/>
                                        </p:tgtEl>
                                      </p:cBhvr>
                                      <p:to x="100000" y="100000"/>
                                    </p:animScale>
                                    <p:animScale>
                                      <p:cBhvr>
                                        <p:cTn id="17" dur="26">
                                          <p:stCondLst>
                                            <p:cond delay="1642"/>
                                          </p:stCondLst>
                                        </p:cTn>
                                        <p:tgtEl>
                                          <p:spTgt spid="40961"/>
                                        </p:tgtEl>
                                      </p:cBhvr>
                                      <p:to x="100000" y="90000"/>
                                    </p:animScale>
                                    <p:animScale>
                                      <p:cBhvr>
                                        <p:cTn id="18" dur="166" decel="50000">
                                          <p:stCondLst>
                                            <p:cond delay="1668"/>
                                          </p:stCondLst>
                                        </p:cTn>
                                        <p:tgtEl>
                                          <p:spTgt spid="40961"/>
                                        </p:tgtEl>
                                      </p:cBhvr>
                                      <p:to x="100000" y="100000"/>
                                    </p:animScale>
                                    <p:animScale>
                                      <p:cBhvr>
                                        <p:cTn id="19" dur="26">
                                          <p:stCondLst>
                                            <p:cond delay="1808"/>
                                          </p:stCondLst>
                                        </p:cTn>
                                        <p:tgtEl>
                                          <p:spTgt spid="40961"/>
                                        </p:tgtEl>
                                      </p:cBhvr>
                                      <p:to x="100000" y="95000"/>
                                    </p:animScale>
                                    <p:animScale>
                                      <p:cBhvr>
                                        <p:cTn id="20" dur="166" decel="50000">
                                          <p:stCondLst>
                                            <p:cond delay="1834"/>
                                          </p:stCondLst>
                                        </p:cTn>
                                        <p:tgtEl>
                                          <p:spTgt spid="4096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0962"/>
                                        </p:tgtEl>
                                        <p:attrNameLst>
                                          <p:attrName>style.visibility</p:attrName>
                                        </p:attrNameLst>
                                      </p:cBhvr>
                                      <p:to>
                                        <p:strVal val="visible"/>
                                      </p:to>
                                    </p:set>
                                    <p:animEffect transition="in" filter="wipe(down)">
                                      <p:cBhvr>
                                        <p:cTn id="25" dur="580">
                                          <p:stCondLst>
                                            <p:cond delay="0"/>
                                          </p:stCondLst>
                                        </p:cTn>
                                        <p:tgtEl>
                                          <p:spTgt spid="40962"/>
                                        </p:tgtEl>
                                      </p:cBhvr>
                                    </p:animEffect>
                                    <p:anim calcmode="lin" valueType="num">
                                      <p:cBhvr>
                                        <p:cTn id="26" dur="1822" tmFilter="0,0; 0.14,0.36; 0.43,0.73; 0.71,0.91; 1.0,1.0">
                                          <p:stCondLst>
                                            <p:cond delay="0"/>
                                          </p:stCondLst>
                                        </p:cTn>
                                        <p:tgtEl>
                                          <p:spTgt spid="4096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096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096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096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0962"/>
                                        </p:tgtEl>
                                        <p:attrNameLst>
                                          <p:attrName>ppt_y</p:attrName>
                                        </p:attrNameLst>
                                      </p:cBhvr>
                                      <p:tavLst>
                                        <p:tav tm="0" fmla="#ppt_y-sin(pi*$)/81">
                                          <p:val>
                                            <p:fltVal val="0"/>
                                          </p:val>
                                        </p:tav>
                                        <p:tav tm="100000">
                                          <p:val>
                                            <p:fltVal val="1"/>
                                          </p:val>
                                        </p:tav>
                                      </p:tavLst>
                                    </p:anim>
                                    <p:animScale>
                                      <p:cBhvr>
                                        <p:cTn id="31" dur="26">
                                          <p:stCondLst>
                                            <p:cond delay="650"/>
                                          </p:stCondLst>
                                        </p:cTn>
                                        <p:tgtEl>
                                          <p:spTgt spid="40962"/>
                                        </p:tgtEl>
                                      </p:cBhvr>
                                      <p:to x="100000" y="60000"/>
                                    </p:animScale>
                                    <p:animScale>
                                      <p:cBhvr>
                                        <p:cTn id="32" dur="166" decel="50000">
                                          <p:stCondLst>
                                            <p:cond delay="676"/>
                                          </p:stCondLst>
                                        </p:cTn>
                                        <p:tgtEl>
                                          <p:spTgt spid="40962"/>
                                        </p:tgtEl>
                                      </p:cBhvr>
                                      <p:to x="100000" y="100000"/>
                                    </p:animScale>
                                    <p:animScale>
                                      <p:cBhvr>
                                        <p:cTn id="33" dur="26">
                                          <p:stCondLst>
                                            <p:cond delay="1312"/>
                                          </p:stCondLst>
                                        </p:cTn>
                                        <p:tgtEl>
                                          <p:spTgt spid="40962"/>
                                        </p:tgtEl>
                                      </p:cBhvr>
                                      <p:to x="100000" y="80000"/>
                                    </p:animScale>
                                    <p:animScale>
                                      <p:cBhvr>
                                        <p:cTn id="34" dur="166" decel="50000">
                                          <p:stCondLst>
                                            <p:cond delay="1338"/>
                                          </p:stCondLst>
                                        </p:cTn>
                                        <p:tgtEl>
                                          <p:spTgt spid="40962"/>
                                        </p:tgtEl>
                                      </p:cBhvr>
                                      <p:to x="100000" y="100000"/>
                                    </p:animScale>
                                    <p:animScale>
                                      <p:cBhvr>
                                        <p:cTn id="35" dur="26">
                                          <p:stCondLst>
                                            <p:cond delay="1642"/>
                                          </p:stCondLst>
                                        </p:cTn>
                                        <p:tgtEl>
                                          <p:spTgt spid="40962"/>
                                        </p:tgtEl>
                                      </p:cBhvr>
                                      <p:to x="100000" y="90000"/>
                                    </p:animScale>
                                    <p:animScale>
                                      <p:cBhvr>
                                        <p:cTn id="36" dur="166" decel="50000">
                                          <p:stCondLst>
                                            <p:cond delay="1668"/>
                                          </p:stCondLst>
                                        </p:cTn>
                                        <p:tgtEl>
                                          <p:spTgt spid="40962"/>
                                        </p:tgtEl>
                                      </p:cBhvr>
                                      <p:to x="100000" y="100000"/>
                                    </p:animScale>
                                    <p:animScale>
                                      <p:cBhvr>
                                        <p:cTn id="37" dur="26">
                                          <p:stCondLst>
                                            <p:cond delay="1808"/>
                                          </p:stCondLst>
                                        </p:cTn>
                                        <p:tgtEl>
                                          <p:spTgt spid="40962"/>
                                        </p:tgtEl>
                                      </p:cBhvr>
                                      <p:to x="100000" y="95000"/>
                                    </p:animScale>
                                    <p:animScale>
                                      <p:cBhvr>
                                        <p:cTn id="38" dur="166" decel="50000">
                                          <p:stCondLst>
                                            <p:cond delay="1834"/>
                                          </p:stCondLst>
                                        </p:cTn>
                                        <p:tgtEl>
                                          <p:spTgt spid="4096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40963"/>
                                        </p:tgtEl>
                                        <p:attrNameLst>
                                          <p:attrName>style.visibility</p:attrName>
                                        </p:attrNameLst>
                                      </p:cBhvr>
                                      <p:to>
                                        <p:strVal val="visible"/>
                                      </p:to>
                                    </p:set>
                                    <p:animScale>
                                      <p:cBhvr>
                                        <p:cTn id="43" dur="1000" decel="50000" fill="hold">
                                          <p:stCondLst>
                                            <p:cond delay="0"/>
                                          </p:stCondLst>
                                        </p:cTn>
                                        <p:tgtEl>
                                          <p:spTgt spid="409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40963"/>
                                        </p:tgtEl>
                                        <p:attrNameLst>
                                          <p:attrName>ppt_x</p:attrName>
                                          <p:attrName>ppt_y</p:attrName>
                                        </p:attrNameLst>
                                      </p:cBhvr>
                                    </p:animMotion>
                                    <p:animEffect transition="in" filter="fade">
                                      <p:cBhvr>
                                        <p:cTn id="45" dur="10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P spid="40962" grpId="0"/>
      <p:bldP spid="409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142976" y="357166"/>
            <a:ext cx="728664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2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منابع و مراجع</a:t>
            </a:r>
            <a:endParaRPr kumimoji="0" lang="fa-IR" sz="40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41986" name="Rectangle 2"/>
          <p:cNvSpPr>
            <a:spLocks noChangeArrowheads="1"/>
          </p:cNvSpPr>
          <p:nvPr/>
        </p:nvSpPr>
        <p:spPr bwMode="auto">
          <a:xfrm>
            <a:off x="714348" y="1214422"/>
            <a:ext cx="771530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Blip>
                <a:blip r:embed="rId2"/>
              </a:buBlip>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آرمسترانگ، مایکل، 1384، مدیریت استراتژیک منابع  انسانی (راهنمای عمل)، مترجمان: اعرابی، سیدمحمد. ایزدی، داود، دفتر پژوهشهای فرهنگی، تهران، چاپ دوم.</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امیدوار، مجید، مقدمه ای بر مدیریت منابع انسانی، پایگاه مقالات مدیریت</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Blip>
                <a:blip r:embed="rId2"/>
              </a:buBlip>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hlinkClick r:id="rId3"/>
              </a:rPr>
              <a:t>www.system.persiblog.com</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دعایی، حبیب ا...، 1377، مدیریت منابع انسانی، نگرش کاربردی، مولف، تهران، چاپ اول</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فرهی بیلویی، رضا، 2008، رویکردهای نوین در مدیریت استراتژیک منابع انسانی، ماهنامه تدبیر، سال 19، شماره 198،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ISSN 162-7199</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 پایگاه مقالات مدیریت</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محرابی، جواد. حسن پور، اکبر. تابستان 1386. نقش مدیریت منابع انسانی در کسب مزیت رقابتی سازمان ها، فصلنامه پژوهشگر، سال 4 شماره 6،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ISSN 1735-7527</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دانشگاه آزاد اسلامی واحد فیروزکوه</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میرسپاسی، ناصر، آذر 88، چالشهای نظری در تصمیم گیری های استراتژیک، ماهنامه تدبیر، سال 20، شماره 211،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ISSN1022-7199</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میرسپاسی، ناصر، 1388، مدیریت استراتژیک منابع انسانی و روابط کار، ترمه، تهران چاچ چهارم، ویرایش سوم</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1985">
                                            <p:txEl>
                                              <p:pRg st="0" end="0"/>
                                            </p:txEl>
                                          </p:spTgt>
                                        </p:tgtEl>
                                        <p:attrNameLst>
                                          <p:attrName>style.visibility</p:attrName>
                                        </p:attrNameLst>
                                      </p:cBhvr>
                                      <p:to>
                                        <p:strVal val="visible"/>
                                      </p:to>
                                    </p:set>
                                    <p:animEffect transition="in" filter="wipe(down)">
                                      <p:cBhvr>
                                        <p:cTn id="7" dur="580">
                                          <p:stCondLst>
                                            <p:cond delay="0"/>
                                          </p:stCondLst>
                                        </p:cTn>
                                        <p:tgtEl>
                                          <p:spTgt spid="41985">
                                            <p:txEl>
                                              <p:pRg st="0" end="0"/>
                                            </p:txEl>
                                          </p:spTgt>
                                        </p:tgtEl>
                                      </p:cBhvr>
                                    </p:animEffect>
                                    <p:anim calcmode="lin" valueType="num">
                                      <p:cBhvr>
                                        <p:cTn id="8" dur="1822" tmFilter="0,0; 0.14,0.36; 0.43,0.73; 0.71,0.91; 1.0,1.0">
                                          <p:stCondLst>
                                            <p:cond delay="0"/>
                                          </p:stCondLst>
                                        </p:cTn>
                                        <p:tgtEl>
                                          <p:spTgt spid="4198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98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98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98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98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1985">
                                            <p:txEl>
                                              <p:pRg st="0" end="0"/>
                                            </p:txEl>
                                          </p:spTgt>
                                        </p:tgtEl>
                                      </p:cBhvr>
                                      <p:to x="100000" y="60000"/>
                                    </p:animScale>
                                    <p:animScale>
                                      <p:cBhvr>
                                        <p:cTn id="14" dur="166" decel="50000">
                                          <p:stCondLst>
                                            <p:cond delay="676"/>
                                          </p:stCondLst>
                                        </p:cTn>
                                        <p:tgtEl>
                                          <p:spTgt spid="41985">
                                            <p:txEl>
                                              <p:pRg st="0" end="0"/>
                                            </p:txEl>
                                          </p:spTgt>
                                        </p:tgtEl>
                                      </p:cBhvr>
                                      <p:to x="100000" y="100000"/>
                                    </p:animScale>
                                    <p:animScale>
                                      <p:cBhvr>
                                        <p:cTn id="15" dur="26">
                                          <p:stCondLst>
                                            <p:cond delay="1312"/>
                                          </p:stCondLst>
                                        </p:cTn>
                                        <p:tgtEl>
                                          <p:spTgt spid="41985">
                                            <p:txEl>
                                              <p:pRg st="0" end="0"/>
                                            </p:txEl>
                                          </p:spTgt>
                                        </p:tgtEl>
                                      </p:cBhvr>
                                      <p:to x="100000" y="80000"/>
                                    </p:animScale>
                                    <p:animScale>
                                      <p:cBhvr>
                                        <p:cTn id="16" dur="166" decel="50000">
                                          <p:stCondLst>
                                            <p:cond delay="1338"/>
                                          </p:stCondLst>
                                        </p:cTn>
                                        <p:tgtEl>
                                          <p:spTgt spid="41985">
                                            <p:txEl>
                                              <p:pRg st="0" end="0"/>
                                            </p:txEl>
                                          </p:spTgt>
                                        </p:tgtEl>
                                      </p:cBhvr>
                                      <p:to x="100000" y="100000"/>
                                    </p:animScale>
                                    <p:animScale>
                                      <p:cBhvr>
                                        <p:cTn id="17" dur="26">
                                          <p:stCondLst>
                                            <p:cond delay="1642"/>
                                          </p:stCondLst>
                                        </p:cTn>
                                        <p:tgtEl>
                                          <p:spTgt spid="41985">
                                            <p:txEl>
                                              <p:pRg st="0" end="0"/>
                                            </p:txEl>
                                          </p:spTgt>
                                        </p:tgtEl>
                                      </p:cBhvr>
                                      <p:to x="100000" y="90000"/>
                                    </p:animScale>
                                    <p:animScale>
                                      <p:cBhvr>
                                        <p:cTn id="18" dur="166" decel="50000">
                                          <p:stCondLst>
                                            <p:cond delay="1668"/>
                                          </p:stCondLst>
                                        </p:cTn>
                                        <p:tgtEl>
                                          <p:spTgt spid="41985">
                                            <p:txEl>
                                              <p:pRg st="0" end="0"/>
                                            </p:txEl>
                                          </p:spTgt>
                                        </p:tgtEl>
                                      </p:cBhvr>
                                      <p:to x="100000" y="100000"/>
                                    </p:animScale>
                                    <p:animScale>
                                      <p:cBhvr>
                                        <p:cTn id="19" dur="26">
                                          <p:stCondLst>
                                            <p:cond delay="1808"/>
                                          </p:stCondLst>
                                        </p:cTn>
                                        <p:tgtEl>
                                          <p:spTgt spid="41985">
                                            <p:txEl>
                                              <p:pRg st="0" end="0"/>
                                            </p:txEl>
                                          </p:spTgt>
                                        </p:tgtEl>
                                      </p:cBhvr>
                                      <p:to x="100000" y="95000"/>
                                    </p:animScale>
                                    <p:animScale>
                                      <p:cBhvr>
                                        <p:cTn id="20" dur="166" decel="50000">
                                          <p:stCondLst>
                                            <p:cond delay="1834"/>
                                          </p:stCondLst>
                                        </p:cTn>
                                        <p:tgtEl>
                                          <p:spTgt spid="4198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41986"/>
                                        </p:tgtEl>
                                        <p:attrNameLst>
                                          <p:attrName>style.visibility</p:attrName>
                                        </p:attrNameLst>
                                      </p:cBhvr>
                                      <p:to>
                                        <p:strVal val="visible"/>
                                      </p:to>
                                    </p:set>
                                    <p:anim calcmode="lin" valueType="num">
                                      <p:cBhvr>
                                        <p:cTn id="25" dur="500" decel="50000" fill="hold">
                                          <p:stCondLst>
                                            <p:cond delay="0"/>
                                          </p:stCondLst>
                                        </p:cTn>
                                        <p:tgtEl>
                                          <p:spTgt spid="41986"/>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1986"/>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1986"/>
                                        </p:tgtEl>
                                        <p:attrNameLst>
                                          <p:attrName>ppt_w</p:attrName>
                                        </p:attrNameLst>
                                      </p:cBhvr>
                                      <p:tavLst>
                                        <p:tav tm="0">
                                          <p:val>
                                            <p:strVal val="#ppt_w*.05"/>
                                          </p:val>
                                        </p:tav>
                                        <p:tav tm="100000">
                                          <p:val>
                                            <p:strVal val="#ppt_w"/>
                                          </p:val>
                                        </p:tav>
                                      </p:tavLst>
                                    </p:anim>
                                    <p:anim calcmode="lin" valueType="num">
                                      <p:cBhvr>
                                        <p:cTn id="28" dur="1000" fill="hold"/>
                                        <p:tgtEl>
                                          <p:spTgt spid="41986"/>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1986"/>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1986"/>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1986"/>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6929454" y="1071546"/>
            <a:ext cx="127150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6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چکیده</a:t>
            </a:r>
            <a:endParaRPr kumimoji="0" lang="fa-IR" sz="44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13314" name="Rectangle 2"/>
          <p:cNvSpPr>
            <a:spLocks noChangeArrowheads="1"/>
          </p:cNvSpPr>
          <p:nvPr/>
        </p:nvSpPr>
        <p:spPr bwMode="auto">
          <a:xfrm>
            <a:off x="714348" y="2214554"/>
            <a:ext cx="785814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از آنجا که منابع انسانی با ارزش ترین عامل تولید و مهمترین سرمایه و منبع اصلی مزیت رقابتی و ایجاد کننده قابلیتهای اساسی هر سازمانی به شمار می آید، یکی از مؤثرترین راههای دستیابی به مزیت رقابتی در شرایط فعلی، کارآمدتر کردن کارکنان سازمان ها و اداره امور آنان است. مدیریت استراتژیک منابع انسانی با معنای وسیع خود در دنیای امروزی می کوشد که آموزش و توسعه کارکنان، بهبود سازمانی و مسیر پیشرفت شغلی را درهم آمیزد تا افراد، گروهها و سازمانها به شیوه ای اثربخش رشد کنند.</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wipe(down)">
                                      <p:cBhvr>
                                        <p:cTn id="7" dur="580">
                                          <p:stCondLst>
                                            <p:cond delay="0"/>
                                          </p:stCondLst>
                                        </p:cTn>
                                        <p:tgtEl>
                                          <p:spTgt spid="13313"/>
                                        </p:tgtEl>
                                      </p:cBhvr>
                                    </p:animEffect>
                                    <p:anim calcmode="lin" valueType="num">
                                      <p:cBhvr>
                                        <p:cTn id="8" dur="1822" tmFilter="0,0; 0.14,0.36; 0.43,0.73; 0.71,0.91; 1.0,1.0">
                                          <p:stCondLst>
                                            <p:cond delay="0"/>
                                          </p:stCondLst>
                                        </p:cTn>
                                        <p:tgtEl>
                                          <p:spTgt spid="133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13"/>
                                        </p:tgtEl>
                                      </p:cBhvr>
                                      <p:to x="100000" y="60000"/>
                                    </p:animScale>
                                    <p:animScale>
                                      <p:cBhvr>
                                        <p:cTn id="14" dur="166" decel="50000">
                                          <p:stCondLst>
                                            <p:cond delay="676"/>
                                          </p:stCondLst>
                                        </p:cTn>
                                        <p:tgtEl>
                                          <p:spTgt spid="13313"/>
                                        </p:tgtEl>
                                      </p:cBhvr>
                                      <p:to x="100000" y="100000"/>
                                    </p:animScale>
                                    <p:animScale>
                                      <p:cBhvr>
                                        <p:cTn id="15" dur="26">
                                          <p:stCondLst>
                                            <p:cond delay="1312"/>
                                          </p:stCondLst>
                                        </p:cTn>
                                        <p:tgtEl>
                                          <p:spTgt spid="13313"/>
                                        </p:tgtEl>
                                      </p:cBhvr>
                                      <p:to x="100000" y="80000"/>
                                    </p:animScale>
                                    <p:animScale>
                                      <p:cBhvr>
                                        <p:cTn id="16" dur="166" decel="50000">
                                          <p:stCondLst>
                                            <p:cond delay="1338"/>
                                          </p:stCondLst>
                                        </p:cTn>
                                        <p:tgtEl>
                                          <p:spTgt spid="13313"/>
                                        </p:tgtEl>
                                      </p:cBhvr>
                                      <p:to x="100000" y="100000"/>
                                    </p:animScale>
                                    <p:animScale>
                                      <p:cBhvr>
                                        <p:cTn id="17" dur="26">
                                          <p:stCondLst>
                                            <p:cond delay="1642"/>
                                          </p:stCondLst>
                                        </p:cTn>
                                        <p:tgtEl>
                                          <p:spTgt spid="13313"/>
                                        </p:tgtEl>
                                      </p:cBhvr>
                                      <p:to x="100000" y="90000"/>
                                    </p:animScale>
                                    <p:animScale>
                                      <p:cBhvr>
                                        <p:cTn id="18" dur="166" decel="50000">
                                          <p:stCondLst>
                                            <p:cond delay="1668"/>
                                          </p:stCondLst>
                                        </p:cTn>
                                        <p:tgtEl>
                                          <p:spTgt spid="13313"/>
                                        </p:tgtEl>
                                      </p:cBhvr>
                                      <p:to x="100000" y="100000"/>
                                    </p:animScale>
                                    <p:animScale>
                                      <p:cBhvr>
                                        <p:cTn id="19" dur="26">
                                          <p:stCondLst>
                                            <p:cond delay="1808"/>
                                          </p:stCondLst>
                                        </p:cTn>
                                        <p:tgtEl>
                                          <p:spTgt spid="13313"/>
                                        </p:tgtEl>
                                      </p:cBhvr>
                                      <p:to x="100000" y="95000"/>
                                    </p:animScale>
                                    <p:animScale>
                                      <p:cBhvr>
                                        <p:cTn id="20" dur="166" decel="50000">
                                          <p:stCondLst>
                                            <p:cond delay="1834"/>
                                          </p:stCondLst>
                                        </p:cTn>
                                        <p:tgtEl>
                                          <p:spTgt spid="133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13314"/>
                                        </p:tgtEl>
                                        <p:attrNameLst>
                                          <p:attrName>style.visibility</p:attrName>
                                        </p:attrNameLst>
                                      </p:cBhvr>
                                      <p:to>
                                        <p:strVal val="visible"/>
                                      </p:to>
                                    </p:set>
                                    <p:animScale>
                                      <p:cBhvr>
                                        <p:cTn id="25" dur="1000" decel="50000" fill="hold">
                                          <p:stCondLst>
                                            <p:cond delay="0"/>
                                          </p:stCondLst>
                                        </p:cTn>
                                        <p:tgtEl>
                                          <p:spTgt spid="133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3314"/>
                                        </p:tgtEl>
                                        <p:attrNameLst>
                                          <p:attrName>ppt_x</p:attrName>
                                          <p:attrName>ppt_y</p:attrName>
                                        </p:attrNameLst>
                                      </p:cBhvr>
                                    </p:animMotion>
                                    <p:animEffect transition="in" filter="fade">
                                      <p:cBhvr>
                                        <p:cTn id="27"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P spid="133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7572396" y="428604"/>
            <a:ext cx="115608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6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مقدمه</a:t>
            </a:r>
            <a:endParaRPr kumimoji="0" lang="fa-IR" sz="44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28674" name="Rectangle 2"/>
          <p:cNvSpPr>
            <a:spLocks noChangeArrowheads="1"/>
          </p:cNvSpPr>
          <p:nvPr/>
        </p:nvSpPr>
        <p:spPr bwMode="auto">
          <a:xfrm>
            <a:off x="571472" y="1142984"/>
            <a:ext cx="800102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مدیریت منابع انسانی یکی از حوزه های مطالعاتی قرن حاضر به حساب می آید، در حالی که مطرح شدنش در حوزه مدیریت استراتژیک بیش از دو دهه قدمت ندارد. در آغاز، وظایف مدیریت پرسنلی به اندازه امروز متنوع وگسترده نبوده، بلکه به استخدام، اخراج یا کنترل کارکنان منحصر می شده و معمولاً توسط سرپرستان اجرایی انجام می شده است. با توسعه واحدهای تولیدی و افزایش تعداد کارکنان، دیگر برای سرپرستان فرصت درگیر شدن با مسائل استخدام، پرداخت حقوق و رسیدگی به پرونده ها و سوابق کارکنان باقی نماند و به این ترتیب وظایف مربوط به امور کارکنان به کارمندانی محول شد که کار آنها فقط رسیدگی به این ا مور بود.</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642910" y="3500438"/>
            <a:ext cx="7858148" cy="1938992"/>
          </a:xfrm>
          <a:prstGeom prst="rect">
            <a:avLst/>
          </a:prstGeom>
        </p:spPr>
        <p:txBody>
          <a:bodyPr wrap="square">
            <a:spAutoFit/>
          </a:bodyPr>
          <a:lstStyle/>
          <a:p>
            <a:pPr lvl="0" algn="justLow" eaLnBrk="0" fontAlgn="base" hangingPunct="0">
              <a:spcBef>
                <a:spcPct val="0"/>
              </a:spcBef>
              <a:spcAft>
                <a:spcPct val="0"/>
              </a:spcAf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روند جدیدی که باعث اهمیت مدیریت منابع انسانی در تئوری و عمل شده، نقش و رسالت این منبع استراتژیک در مقام مهم ترین عامل تأمین کیفیت جامعه و بهره وری در سازمان های دولتی و بازرگانی و نهایتاً زیربنای اصلی توسعه اقتصادی، اجتماعی و فرهنگی است. به همین مناسبت در نمودار سازمانی اغلب موسسات بزرگ، مدیران ارشد منابع انسانی در سطوح بالای سازمانها و بلافاصله بعد از مدیر عامل قرار گرفته اند و متناسب با وظایفشان در تصمیم گیری استراتژیک، مستقیماً مداخله می کنند.</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wipe(down)">
                                      <p:cBhvr>
                                        <p:cTn id="7" dur="580">
                                          <p:stCondLst>
                                            <p:cond delay="0"/>
                                          </p:stCondLst>
                                        </p:cTn>
                                        <p:tgtEl>
                                          <p:spTgt spid="28673"/>
                                        </p:tgtEl>
                                      </p:cBhvr>
                                    </p:animEffect>
                                    <p:anim calcmode="lin" valueType="num">
                                      <p:cBhvr>
                                        <p:cTn id="8" dur="1822" tmFilter="0,0; 0.14,0.36; 0.43,0.73; 0.71,0.91; 1.0,1.0">
                                          <p:stCondLst>
                                            <p:cond delay="0"/>
                                          </p:stCondLst>
                                        </p:cTn>
                                        <p:tgtEl>
                                          <p:spTgt spid="2867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67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67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67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673"/>
                                        </p:tgtEl>
                                        <p:attrNameLst>
                                          <p:attrName>ppt_y</p:attrName>
                                        </p:attrNameLst>
                                      </p:cBhvr>
                                      <p:tavLst>
                                        <p:tav tm="0" fmla="#ppt_y-sin(pi*$)/81">
                                          <p:val>
                                            <p:fltVal val="0"/>
                                          </p:val>
                                        </p:tav>
                                        <p:tav tm="100000">
                                          <p:val>
                                            <p:fltVal val="1"/>
                                          </p:val>
                                        </p:tav>
                                      </p:tavLst>
                                    </p:anim>
                                    <p:animScale>
                                      <p:cBhvr>
                                        <p:cTn id="13" dur="26">
                                          <p:stCondLst>
                                            <p:cond delay="650"/>
                                          </p:stCondLst>
                                        </p:cTn>
                                        <p:tgtEl>
                                          <p:spTgt spid="28673"/>
                                        </p:tgtEl>
                                      </p:cBhvr>
                                      <p:to x="100000" y="60000"/>
                                    </p:animScale>
                                    <p:animScale>
                                      <p:cBhvr>
                                        <p:cTn id="14" dur="166" decel="50000">
                                          <p:stCondLst>
                                            <p:cond delay="676"/>
                                          </p:stCondLst>
                                        </p:cTn>
                                        <p:tgtEl>
                                          <p:spTgt spid="28673"/>
                                        </p:tgtEl>
                                      </p:cBhvr>
                                      <p:to x="100000" y="100000"/>
                                    </p:animScale>
                                    <p:animScale>
                                      <p:cBhvr>
                                        <p:cTn id="15" dur="26">
                                          <p:stCondLst>
                                            <p:cond delay="1312"/>
                                          </p:stCondLst>
                                        </p:cTn>
                                        <p:tgtEl>
                                          <p:spTgt spid="28673"/>
                                        </p:tgtEl>
                                      </p:cBhvr>
                                      <p:to x="100000" y="80000"/>
                                    </p:animScale>
                                    <p:animScale>
                                      <p:cBhvr>
                                        <p:cTn id="16" dur="166" decel="50000">
                                          <p:stCondLst>
                                            <p:cond delay="1338"/>
                                          </p:stCondLst>
                                        </p:cTn>
                                        <p:tgtEl>
                                          <p:spTgt spid="28673"/>
                                        </p:tgtEl>
                                      </p:cBhvr>
                                      <p:to x="100000" y="100000"/>
                                    </p:animScale>
                                    <p:animScale>
                                      <p:cBhvr>
                                        <p:cTn id="17" dur="26">
                                          <p:stCondLst>
                                            <p:cond delay="1642"/>
                                          </p:stCondLst>
                                        </p:cTn>
                                        <p:tgtEl>
                                          <p:spTgt spid="28673"/>
                                        </p:tgtEl>
                                      </p:cBhvr>
                                      <p:to x="100000" y="90000"/>
                                    </p:animScale>
                                    <p:animScale>
                                      <p:cBhvr>
                                        <p:cTn id="18" dur="166" decel="50000">
                                          <p:stCondLst>
                                            <p:cond delay="1668"/>
                                          </p:stCondLst>
                                        </p:cTn>
                                        <p:tgtEl>
                                          <p:spTgt spid="28673"/>
                                        </p:tgtEl>
                                      </p:cBhvr>
                                      <p:to x="100000" y="100000"/>
                                    </p:animScale>
                                    <p:animScale>
                                      <p:cBhvr>
                                        <p:cTn id="19" dur="26">
                                          <p:stCondLst>
                                            <p:cond delay="1808"/>
                                          </p:stCondLst>
                                        </p:cTn>
                                        <p:tgtEl>
                                          <p:spTgt spid="28673"/>
                                        </p:tgtEl>
                                      </p:cBhvr>
                                      <p:to x="100000" y="95000"/>
                                    </p:animScale>
                                    <p:animScale>
                                      <p:cBhvr>
                                        <p:cTn id="20" dur="166" decel="50000">
                                          <p:stCondLst>
                                            <p:cond delay="1834"/>
                                          </p:stCondLst>
                                        </p:cTn>
                                        <p:tgtEl>
                                          <p:spTgt spid="2867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strVal val="#ppt_w*2.5"/>
                                          </p:val>
                                        </p:tav>
                                        <p:tav tm="100000">
                                          <p:val>
                                            <p:strVal val="#ppt_w"/>
                                          </p:val>
                                        </p:tav>
                                      </p:tavLst>
                                    </p:anim>
                                    <p:anim calcmode="lin" valueType="num">
                                      <p:cBhvr>
                                        <p:cTn id="26" dur="2000" fill="hold"/>
                                        <p:tgtEl>
                                          <p:spTgt spid="4"/>
                                        </p:tgtEl>
                                        <p:attrNameLst>
                                          <p:attrName>ppt_h</p:attrName>
                                        </p:attrNameLst>
                                      </p:cBhvr>
                                      <p:tavLst>
                                        <p:tav tm="0">
                                          <p:val>
                                            <p:strVal val="#ppt_h*0.01"/>
                                          </p:val>
                                        </p:tav>
                                        <p:tav tm="100000">
                                          <p:val>
                                            <p:strVal val="#ppt_h"/>
                                          </p:val>
                                        </p:tav>
                                      </p:tavLst>
                                    </p:anim>
                                    <p:anim calcmode="lin" valueType="num">
                                      <p:cBhvr>
                                        <p:cTn id="27" dur="2000" fill="hold"/>
                                        <p:tgtEl>
                                          <p:spTgt spid="4"/>
                                        </p:tgtEl>
                                        <p:attrNameLst>
                                          <p:attrName>ppt_x</p:attrName>
                                        </p:attrNameLst>
                                      </p:cBhvr>
                                      <p:tavLst>
                                        <p:tav tm="0">
                                          <p:val>
                                            <p:strVal val="#ppt_x"/>
                                          </p:val>
                                        </p:tav>
                                        <p:tav tm="100000">
                                          <p:val>
                                            <p:strVal val="#ppt_x"/>
                                          </p:val>
                                        </p:tav>
                                      </p:tavLst>
                                    </p:anim>
                                    <p:anim calcmode="lin" valueType="num">
                                      <p:cBhvr>
                                        <p:cTn id="28" dur="2000" fill="hold"/>
                                        <p:tgtEl>
                                          <p:spTgt spid="4"/>
                                        </p:tgtEl>
                                        <p:attrNameLst>
                                          <p:attrName>ppt_y</p:attrName>
                                        </p:attrNameLst>
                                      </p:cBhvr>
                                      <p:tavLst>
                                        <p:tav tm="0">
                                          <p:val>
                                            <p:strVal val="#ppt_h+1"/>
                                          </p:val>
                                        </p:tav>
                                        <p:tav tm="100000">
                                          <p:val>
                                            <p:strVal val="#ppt_y"/>
                                          </p:val>
                                        </p:tav>
                                      </p:tavLst>
                                    </p:anim>
                                    <p:animEffect transition="in" filter="fade">
                                      <p:cBhvr>
                                        <p:cTn id="29" dur="2000"/>
                                        <p:tgtEl>
                                          <p:spTgt spid="4"/>
                                        </p:tgtEl>
                                      </p:cBhvr>
                                    </p:animEffect>
                                  </p:childTnLst>
                                </p:cTn>
                              </p:par>
                              <p:par>
                                <p:cTn id="30" presetID="58" presetClass="entr" presetSubtype="0" accel="100000" fill="hold" grpId="0" nodeType="withEffect">
                                  <p:stCondLst>
                                    <p:cond delay="0"/>
                                  </p:stCondLst>
                                  <p:childTnLst>
                                    <p:set>
                                      <p:cBhvr>
                                        <p:cTn id="31" dur="1" fill="hold">
                                          <p:stCondLst>
                                            <p:cond delay="0"/>
                                          </p:stCondLst>
                                        </p:cTn>
                                        <p:tgtEl>
                                          <p:spTgt spid="28674"/>
                                        </p:tgtEl>
                                        <p:attrNameLst>
                                          <p:attrName>style.visibility</p:attrName>
                                        </p:attrNameLst>
                                      </p:cBhvr>
                                      <p:to>
                                        <p:strVal val="visible"/>
                                      </p:to>
                                    </p:set>
                                    <p:anim calcmode="lin" valueType="num">
                                      <p:cBhvr>
                                        <p:cTn id="32" dur="2000" fill="hold"/>
                                        <p:tgtEl>
                                          <p:spTgt spid="28674"/>
                                        </p:tgtEl>
                                        <p:attrNameLst>
                                          <p:attrName>ppt_w</p:attrName>
                                        </p:attrNameLst>
                                      </p:cBhvr>
                                      <p:tavLst>
                                        <p:tav tm="0">
                                          <p:val>
                                            <p:strVal val="#ppt_w*2.5"/>
                                          </p:val>
                                        </p:tav>
                                        <p:tav tm="100000">
                                          <p:val>
                                            <p:strVal val="#ppt_w"/>
                                          </p:val>
                                        </p:tav>
                                      </p:tavLst>
                                    </p:anim>
                                    <p:anim calcmode="lin" valueType="num">
                                      <p:cBhvr>
                                        <p:cTn id="33" dur="2000" fill="hold"/>
                                        <p:tgtEl>
                                          <p:spTgt spid="28674"/>
                                        </p:tgtEl>
                                        <p:attrNameLst>
                                          <p:attrName>ppt_h</p:attrName>
                                        </p:attrNameLst>
                                      </p:cBhvr>
                                      <p:tavLst>
                                        <p:tav tm="0">
                                          <p:val>
                                            <p:strVal val="#ppt_h*0.01"/>
                                          </p:val>
                                        </p:tav>
                                        <p:tav tm="100000">
                                          <p:val>
                                            <p:strVal val="#ppt_h"/>
                                          </p:val>
                                        </p:tav>
                                      </p:tavLst>
                                    </p:anim>
                                    <p:anim calcmode="lin" valueType="num">
                                      <p:cBhvr>
                                        <p:cTn id="34" dur="2000" fill="hold"/>
                                        <p:tgtEl>
                                          <p:spTgt spid="28674"/>
                                        </p:tgtEl>
                                        <p:attrNameLst>
                                          <p:attrName>ppt_x</p:attrName>
                                        </p:attrNameLst>
                                      </p:cBhvr>
                                      <p:tavLst>
                                        <p:tav tm="0">
                                          <p:val>
                                            <p:strVal val="#ppt_x"/>
                                          </p:val>
                                        </p:tav>
                                        <p:tav tm="100000">
                                          <p:val>
                                            <p:strVal val="#ppt_x"/>
                                          </p:val>
                                        </p:tav>
                                      </p:tavLst>
                                    </p:anim>
                                    <p:anim calcmode="lin" valueType="num">
                                      <p:cBhvr>
                                        <p:cTn id="35" dur="2000" fill="hold"/>
                                        <p:tgtEl>
                                          <p:spTgt spid="28674"/>
                                        </p:tgtEl>
                                        <p:attrNameLst>
                                          <p:attrName>ppt_y</p:attrName>
                                        </p:attrNameLst>
                                      </p:cBhvr>
                                      <p:tavLst>
                                        <p:tav tm="0">
                                          <p:val>
                                            <p:strVal val="#ppt_h+1"/>
                                          </p:val>
                                        </p:tav>
                                        <p:tav tm="100000">
                                          <p:val>
                                            <p:strVal val="#ppt_y"/>
                                          </p:val>
                                        </p:tav>
                                      </p:tavLst>
                                    </p:anim>
                                    <p:animEffect transition="in" filter="fade">
                                      <p:cBhvr>
                                        <p:cTn id="36"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8674"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286116" y="428604"/>
            <a:ext cx="531427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6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مدیریت استراتژیک منابع انسانی</a:t>
            </a:r>
            <a:endParaRPr kumimoji="0" lang="fa-IR" sz="44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29698" name="Rectangle 2"/>
          <p:cNvSpPr>
            <a:spLocks noChangeArrowheads="1"/>
          </p:cNvSpPr>
          <p:nvPr/>
        </p:nvSpPr>
        <p:spPr bwMode="auto">
          <a:xfrm>
            <a:off x="857224" y="1214422"/>
            <a:ext cx="764383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تعریف های متعددی برای مدیریت استراتژیک منابع انسانی بیان شده است که در اینجا به چند مورد از آنها اشاره می شود؛ مدیریت استراتژیک منابع انسانی عبارت است از: دور اندیشی فراگیر، نوآور و تحول گرای سازمان یافته در تأمین منابع انسانی سازمان، پرورش و بهسازی آن، تأمین کیفیت زندگی قابل قبول کاری برای آن و بالاخره بکارگیری بجا و مؤثر این منبع استراتژیک، با شناخت وا عمال جنبه های تأثیرپذیری و تأثیرگذاری محیط درون سازمانی و برون سازمانی، در راستای استراتژیها، به منظور تحقق رسالت و اهداف سازمان.</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699" name="Rectangle 3"/>
          <p:cNvSpPr>
            <a:spLocks noChangeArrowheads="1"/>
          </p:cNvSpPr>
          <p:nvPr/>
        </p:nvSpPr>
        <p:spPr bwMode="auto">
          <a:xfrm>
            <a:off x="857224" y="3429000"/>
            <a:ext cx="757239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مفهوم اساسی مدیریت استراتژیک منابع انسانی بر این فرضیه استوار است که استراتژی منابع انسانی موجب ارتقاء استراتژی شرکت می شود و از طرفی از آن تأثیر می ذپیرد. اعتبار این مفهوم به اندازه این باور بستگی دارد که کارکنان پایه موفقیت شرکت در کسب مزیت رقابتی و خلق ارزش افزوده اند و باید با آنها مثل یک منبع استراتژیک بسیار مهم برخورد کرد. اگر چنین فرضیاتی را بپذیریم، درنتیجه روایی و اعتبار مفهوم مدیریت استراتژیک منابع انسانی به میزان اعمال آن در سازمان و نتایج حاصله وابسته خواهد شد.</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wipe(down)">
                                      <p:cBhvr>
                                        <p:cTn id="7" dur="580">
                                          <p:stCondLst>
                                            <p:cond delay="0"/>
                                          </p:stCondLst>
                                        </p:cTn>
                                        <p:tgtEl>
                                          <p:spTgt spid="29697"/>
                                        </p:tgtEl>
                                      </p:cBhvr>
                                    </p:animEffect>
                                    <p:anim calcmode="lin" valueType="num">
                                      <p:cBhvr>
                                        <p:cTn id="8" dur="1822" tmFilter="0,0; 0.14,0.36; 0.43,0.73; 0.71,0.91; 1.0,1.0">
                                          <p:stCondLst>
                                            <p:cond delay="0"/>
                                          </p:stCondLst>
                                        </p:cTn>
                                        <p:tgtEl>
                                          <p:spTgt spid="2969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69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69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69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697"/>
                                        </p:tgtEl>
                                        <p:attrNameLst>
                                          <p:attrName>ppt_y</p:attrName>
                                        </p:attrNameLst>
                                      </p:cBhvr>
                                      <p:tavLst>
                                        <p:tav tm="0" fmla="#ppt_y-sin(pi*$)/81">
                                          <p:val>
                                            <p:fltVal val="0"/>
                                          </p:val>
                                        </p:tav>
                                        <p:tav tm="100000">
                                          <p:val>
                                            <p:fltVal val="1"/>
                                          </p:val>
                                        </p:tav>
                                      </p:tavLst>
                                    </p:anim>
                                    <p:animScale>
                                      <p:cBhvr>
                                        <p:cTn id="13" dur="26">
                                          <p:stCondLst>
                                            <p:cond delay="650"/>
                                          </p:stCondLst>
                                        </p:cTn>
                                        <p:tgtEl>
                                          <p:spTgt spid="29697"/>
                                        </p:tgtEl>
                                      </p:cBhvr>
                                      <p:to x="100000" y="60000"/>
                                    </p:animScale>
                                    <p:animScale>
                                      <p:cBhvr>
                                        <p:cTn id="14" dur="166" decel="50000">
                                          <p:stCondLst>
                                            <p:cond delay="676"/>
                                          </p:stCondLst>
                                        </p:cTn>
                                        <p:tgtEl>
                                          <p:spTgt spid="29697"/>
                                        </p:tgtEl>
                                      </p:cBhvr>
                                      <p:to x="100000" y="100000"/>
                                    </p:animScale>
                                    <p:animScale>
                                      <p:cBhvr>
                                        <p:cTn id="15" dur="26">
                                          <p:stCondLst>
                                            <p:cond delay="1312"/>
                                          </p:stCondLst>
                                        </p:cTn>
                                        <p:tgtEl>
                                          <p:spTgt spid="29697"/>
                                        </p:tgtEl>
                                      </p:cBhvr>
                                      <p:to x="100000" y="80000"/>
                                    </p:animScale>
                                    <p:animScale>
                                      <p:cBhvr>
                                        <p:cTn id="16" dur="166" decel="50000">
                                          <p:stCondLst>
                                            <p:cond delay="1338"/>
                                          </p:stCondLst>
                                        </p:cTn>
                                        <p:tgtEl>
                                          <p:spTgt spid="29697"/>
                                        </p:tgtEl>
                                      </p:cBhvr>
                                      <p:to x="100000" y="100000"/>
                                    </p:animScale>
                                    <p:animScale>
                                      <p:cBhvr>
                                        <p:cTn id="17" dur="26">
                                          <p:stCondLst>
                                            <p:cond delay="1642"/>
                                          </p:stCondLst>
                                        </p:cTn>
                                        <p:tgtEl>
                                          <p:spTgt spid="29697"/>
                                        </p:tgtEl>
                                      </p:cBhvr>
                                      <p:to x="100000" y="90000"/>
                                    </p:animScale>
                                    <p:animScale>
                                      <p:cBhvr>
                                        <p:cTn id="18" dur="166" decel="50000">
                                          <p:stCondLst>
                                            <p:cond delay="1668"/>
                                          </p:stCondLst>
                                        </p:cTn>
                                        <p:tgtEl>
                                          <p:spTgt spid="29697"/>
                                        </p:tgtEl>
                                      </p:cBhvr>
                                      <p:to x="100000" y="100000"/>
                                    </p:animScale>
                                    <p:animScale>
                                      <p:cBhvr>
                                        <p:cTn id="19" dur="26">
                                          <p:stCondLst>
                                            <p:cond delay="1808"/>
                                          </p:stCondLst>
                                        </p:cTn>
                                        <p:tgtEl>
                                          <p:spTgt spid="29697"/>
                                        </p:tgtEl>
                                      </p:cBhvr>
                                      <p:to x="100000" y="95000"/>
                                    </p:animScale>
                                    <p:animScale>
                                      <p:cBhvr>
                                        <p:cTn id="20" dur="166" decel="50000">
                                          <p:stCondLst>
                                            <p:cond delay="1834"/>
                                          </p:stCondLst>
                                        </p:cTn>
                                        <p:tgtEl>
                                          <p:spTgt spid="2969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29698"/>
                                        </p:tgtEl>
                                        <p:attrNameLst>
                                          <p:attrName>style.visibility</p:attrName>
                                        </p:attrNameLst>
                                      </p:cBhvr>
                                      <p:to>
                                        <p:strVal val="visible"/>
                                      </p:to>
                                    </p:set>
                                    <p:anim calcmode="lin" valueType="num">
                                      <p:cBhvr>
                                        <p:cTn id="25" dur="500" fill="hold"/>
                                        <p:tgtEl>
                                          <p:spTgt spid="29698"/>
                                        </p:tgtEl>
                                        <p:attrNameLst>
                                          <p:attrName>ppt_w</p:attrName>
                                        </p:attrNameLst>
                                      </p:cBhvr>
                                      <p:tavLst>
                                        <p:tav tm="0">
                                          <p:val>
                                            <p:strVal val="#ppt_w*2.5"/>
                                          </p:val>
                                        </p:tav>
                                        <p:tav tm="100000">
                                          <p:val>
                                            <p:strVal val="#ppt_w"/>
                                          </p:val>
                                        </p:tav>
                                      </p:tavLst>
                                    </p:anim>
                                    <p:anim calcmode="lin" valueType="num">
                                      <p:cBhvr>
                                        <p:cTn id="26" dur="500" fill="hold"/>
                                        <p:tgtEl>
                                          <p:spTgt spid="29698"/>
                                        </p:tgtEl>
                                        <p:attrNameLst>
                                          <p:attrName>ppt_h</p:attrName>
                                        </p:attrNameLst>
                                      </p:cBhvr>
                                      <p:tavLst>
                                        <p:tav tm="0">
                                          <p:val>
                                            <p:strVal val="#ppt_h*0.01"/>
                                          </p:val>
                                        </p:tav>
                                        <p:tav tm="100000">
                                          <p:val>
                                            <p:strVal val="#ppt_h"/>
                                          </p:val>
                                        </p:tav>
                                      </p:tavLst>
                                    </p:anim>
                                    <p:anim calcmode="lin" valueType="num">
                                      <p:cBhvr>
                                        <p:cTn id="27" dur="500" fill="hold"/>
                                        <p:tgtEl>
                                          <p:spTgt spid="29698"/>
                                        </p:tgtEl>
                                        <p:attrNameLst>
                                          <p:attrName>ppt_x</p:attrName>
                                        </p:attrNameLst>
                                      </p:cBhvr>
                                      <p:tavLst>
                                        <p:tav tm="0">
                                          <p:val>
                                            <p:strVal val="#ppt_x"/>
                                          </p:val>
                                        </p:tav>
                                        <p:tav tm="100000">
                                          <p:val>
                                            <p:strVal val="#ppt_x"/>
                                          </p:val>
                                        </p:tav>
                                      </p:tavLst>
                                    </p:anim>
                                    <p:anim calcmode="lin" valueType="num">
                                      <p:cBhvr>
                                        <p:cTn id="28" dur="500" fill="hold"/>
                                        <p:tgtEl>
                                          <p:spTgt spid="29698"/>
                                        </p:tgtEl>
                                        <p:attrNameLst>
                                          <p:attrName>ppt_y</p:attrName>
                                        </p:attrNameLst>
                                      </p:cBhvr>
                                      <p:tavLst>
                                        <p:tav tm="0">
                                          <p:val>
                                            <p:strVal val="#ppt_h+1"/>
                                          </p:val>
                                        </p:tav>
                                        <p:tav tm="100000">
                                          <p:val>
                                            <p:strVal val="#ppt_y"/>
                                          </p:val>
                                        </p:tav>
                                      </p:tavLst>
                                    </p:anim>
                                    <p:animEffect transition="in" filter="fade">
                                      <p:cBhvr>
                                        <p:cTn id="29" dur="500"/>
                                        <p:tgtEl>
                                          <p:spTgt spid="29698"/>
                                        </p:tgtEl>
                                      </p:cBhvr>
                                    </p:animEffect>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grpId="0" nodeType="clickEffect">
                                  <p:stCondLst>
                                    <p:cond delay="0"/>
                                  </p:stCondLst>
                                  <p:childTnLst>
                                    <p:set>
                                      <p:cBhvr>
                                        <p:cTn id="33" dur="1" fill="hold">
                                          <p:stCondLst>
                                            <p:cond delay="0"/>
                                          </p:stCondLst>
                                        </p:cTn>
                                        <p:tgtEl>
                                          <p:spTgt spid="29699"/>
                                        </p:tgtEl>
                                        <p:attrNameLst>
                                          <p:attrName>style.visibility</p:attrName>
                                        </p:attrNameLst>
                                      </p:cBhvr>
                                      <p:to>
                                        <p:strVal val="visible"/>
                                      </p:to>
                                    </p:set>
                                    <p:anim from="(-#ppt_w/2)" to="(#ppt_x)" calcmode="lin" valueType="num">
                                      <p:cBhvr>
                                        <p:cTn id="34" dur="600" fill="hold">
                                          <p:stCondLst>
                                            <p:cond delay="0"/>
                                          </p:stCondLst>
                                        </p:cTn>
                                        <p:tgtEl>
                                          <p:spTgt spid="29699"/>
                                        </p:tgtEl>
                                        <p:attrNameLst>
                                          <p:attrName>ppt_x</p:attrName>
                                        </p:attrNameLst>
                                      </p:cBhvr>
                                    </p:anim>
                                    <p:anim from="0" to="-1.0" calcmode="lin" valueType="num">
                                      <p:cBhvr>
                                        <p:cTn id="35" dur="200" decel="50000" autoRev="1" fill="hold">
                                          <p:stCondLst>
                                            <p:cond delay="600"/>
                                          </p:stCondLst>
                                        </p:cTn>
                                        <p:tgtEl>
                                          <p:spTgt spid="29699"/>
                                        </p:tgtEl>
                                        <p:attrNameLst>
                                          <p:attrName>xshear</p:attrName>
                                        </p:attrNameLst>
                                      </p:cBhvr>
                                    </p:anim>
                                    <p:animScale>
                                      <p:cBhvr>
                                        <p:cTn id="36" dur="200" decel="100000" autoRev="1" fill="hold">
                                          <p:stCondLst>
                                            <p:cond delay="600"/>
                                          </p:stCondLst>
                                        </p:cTn>
                                        <p:tgtEl>
                                          <p:spTgt spid="29699"/>
                                        </p:tgtEl>
                                      </p:cBhvr>
                                      <p:from x="100000" y="100000"/>
                                      <p:to x="80000" y="100000"/>
                                    </p:animScale>
                                    <p:anim by="(#ppt_h/3+#ppt_w*0.1)" calcmode="lin" valueType="num">
                                      <p:cBhvr additive="sum">
                                        <p:cTn id="37" dur="200" decel="100000" autoRev="1" fill="hold">
                                          <p:stCondLst>
                                            <p:cond delay="600"/>
                                          </p:stCondLst>
                                        </p:cTn>
                                        <p:tgtEl>
                                          <p:spTgt spid="2969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29698" grpId="0"/>
      <p:bldP spid="296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642910" y="357166"/>
            <a:ext cx="778671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glow rad="63500">
                    <a:schemeClr val="accent1">
                      <a:satMod val="175000"/>
                      <a:alpha val="40000"/>
                    </a:schemeClr>
                  </a:glow>
                </a:effectLst>
                <a:latin typeface="Calibri" pitchFamily="34" charset="0"/>
                <a:ea typeface="Calibri" pitchFamily="34" charset="0"/>
                <a:cs typeface="B Nazanin" pitchFamily="2" charset="-78"/>
              </a:rPr>
              <a:t>مدیریت استراتژیک منابع انسانی، روشی است برای تصمیم گیری درباره مقاصد و طرح های سازمان که به وسایل زیر مربوط می باشند: </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روابط اشتغال، کارمندیابی، آموزش، پاداش و سیاست ها و روش های روابط کارکنان، مدیریت استراتژیک منابع انسانی، ترکیبی است اساسی از استراتژی های تجاری یا کلان سازمان، مدیریت استراتژیک منابع انسانی به روابط بین مدیریت منابع انسانی و مدیریت استراتژیک در شرکت می پردازد، به عباتری هماهنگ و هم خوان کردن سیاست ها و فعالیت های مدیریت منابع انسانی با استراتژی شفاف و روشن شرکت.</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2" name="Rectangle 2"/>
          <p:cNvSpPr>
            <a:spLocks noChangeArrowheads="1"/>
          </p:cNvSpPr>
          <p:nvPr/>
        </p:nvSpPr>
        <p:spPr bwMode="auto">
          <a:xfrm>
            <a:off x="642910" y="2571744"/>
            <a:ext cx="771527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ea typeface="Calibri" pitchFamily="34" charset="0"/>
                <a:cs typeface="B Nazanin" pitchFamily="2" charset="-78"/>
              </a:rPr>
              <a:t>اجزای اصلی سیستم مدیریت منابع انسانی با گزینش استراتژیک را در پنج عنصر زیر (نمودار1) می توان خلاصه کرد:</a:t>
            </a:r>
            <a:endParaRPr kumimoji="0" lang="fa-IR" sz="2800" b="1" i="0" u="none" strike="noStrike" normalizeH="0" baseline="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p:txBody>
      </p:sp>
      <p:sp>
        <p:nvSpPr>
          <p:cNvPr id="30723" name="Rectangle 3"/>
          <p:cNvSpPr>
            <a:spLocks noChangeArrowheads="1"/>
          </p:cNvSpPr>
          <p:nvPr/>
        </p:nvSpPr>
        <p:spPr bwMode="auto">
          <a:xfrm>
            <a:off x="642910" y="3357562"/>
            <a:ext cx="764383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Blip>
                <a:blip r:embed="rId2"/>
              </a:buBlip>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هدف یا برون داد سیستم که تحقق منابع فرد، سازمان و جامعه را برحسب اولویتی که نظام ارزشی و مدیریتی جامعه تعیین می کند، شامل می شود.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فرایند یا میان داد عملیات و اقدامات در چهار حوزه استخدام، آموزش، نگهداری و کاربرد مؤثر منابع انسانی</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نیازمندیها یا درون داد سیستم که علاوه بر منابع انسانی و مالی، ارزش ها و خط مشی های کلی را تأمین و دیکته می کند.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شرایط محیط برون سازمانی و درون سازمانی که تهدیدها، فرصت ها و نقاط قوت و ضعف را برای تبیین استراتژی ها و برنامه ریزی ها اجرایی مشخص می کند.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Blip>
                <a:blip r:embed="rId2"/>
              </a:buBlip>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بازخور یا دریافت عکس العمل سیستم از محیط خارج خود و دریافت اطلاعات از محیط</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anim calcmode="lin" valueType="num">
                                      <p:cBhvr>
                                        <p:cTn id="7" dur="500" fill="hold"/>
                                        <p:tgtEl>
                                          <p:spTgt spid="30721"/>
                                        </p:tgtEl>
                                        <p:attrNameLst>
                                          <p:attrName>ppt_w</p:attrName>
                                        </p:attrNameLst>
                                      </p:cBhvr>
                                      <p:tavLst>
                                        <p:tav tm="0">
                                          <p:val>
                                            <p:fltVal val="0"/>
                                          </p:val>
                                        </p:tav>
                                        <p:tav tm="100000">
                                          <p:val>
                                            <p:strVal val="#ppt_w"/>
                                          </p:val>
                                        </p:tav>
                                      </p:tavLst>
                                    </p:anim>
                                    <p:anim calcmode="lin" valueType="num">
                                      <p:cBhvr>
                                        <p:cTn id="8" dur="500" fill="hold"/>
                                        <p:tgtEl>
                                          <p:spTgt spid="3072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30722"/>
                                        </p:tgtEl>
                                        <p:attrNameLst>
                                          <p:attrName>style.visibility</p:attrName>
                                        </p:attrNameLst>
                                      </p:cBhvr>
                                      <p:to>
                                        <p:strVal val="visible"/>
                                      </p:to>
                                    </p:set>
                                    <p:anim calcmode="lin" valueType="num">
                                      <p:cBhvr>
                                        <p:cTn id="13" dur="500" decel="50000" fill="hold">
                                          <p:stCondLst>
                                            <p:cond delay="0"/>
                                          </p:stCondLst>
                                        </p:cTn>
                                        <p:tgtEl>
                                          <p:spTgt spid="30722"/>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0722"/>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0722"/>
                                        </p:tgtEl>
                                        <p:attrNameLst>
                                          <p:attrName>ppt_w</p:attrName>
                                        </p:attrNameLst>
                                      </p:cBhvr>
                                      <p:tavLst>
                                        <p:tav tm="0">
                                          <p:val>
                                            <p:strVal val="#ppt_w*.05"/>
                                          </p:val>
                                        </p:tav>
                                        <p:tav tm="100000">
                                          <p:val>
                                            <p:strVal val="#ppt_w"/>
                                          </p:val>
                                        </p:tav>
                                      </p:tavLst>
                                    </p:anim>
                                    <p:anim calcmode="lin" valueType="num">
                                      <p:cBhvr>
                                        <p:cTn id="16" dur="1000" fill="hold"/>
                                        <p:tgtEl>
                                          <p:spTgt spid="30722"/>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0722"/>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0722"/>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0722"/>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0722"/>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0723"/>
                                        </p:tgtEl>
                                        <p:attrNameLst>
                                          <p:attrName>style.visibility</p:attrName>
                                        </p:attrNameLst>
                                      </p:cBhvr>
                                      <p:to>
                                        <p:strVal val="visible"/>
                                      </p:to>
                                    </p:set>
                                    <p:anim calcmode="lin" valueType="num">
                                      <p:cBhvr>
                                        <p:cTn id="25" dur="500" fill="hold"/>
                                        <p:tgtEl>
                                          <p:spTgt spid="30723"/>
                                        </p:tgtEl>
                                        <p:attrNameLst>
                                          <p:attrName>ppt_w</p:attrName>
                                        </p:attrNameLst>
                                      </p:cBhvr>
                                      <p:tavLst>
                                        <p:tav tm="0">
                                          <p:val>
                                            <p:fltVal val="0"/>
                                          </p:val>
                                        </p:tav>
                                        <p:tav tm="100000">
                                          <p:val>
                                            <p:strVal val="#ppt_w"/>
                                          </p:val>
                                        </p:tav>
                                      </p:tavLst>
                                    </p:anim>
                                    <p:anim calcmode="lin" valueType="num">
                                      <p:cBhvr>
                                        <p:cTn id="26" dur="500" fill="hold"/>
                                        <p:tgtEl>
                                          <p:spTgt spid="307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P spid="30722" grpId="0"/>
      <p:bldP spid="307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5429288" y="6357958"/>
            <a:ext cx="364330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نمودار نظام مدیریت منابع انسانی </a:t>
            </a:r>
            <a:endParaRPr kumimoji="0" lang="fa-IR"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19351702.jpg"/>
          <p:cNvPicPr>
            <a:picLocks noChangeAspect="1"/>
          </p:cNvPicPr>
          <p:nvPr/>
        </p:nvPicPr>
        <p:blipFill>
          <a:blip r:embed="rId2"/>
          <a:stretch>
            <a:fillRect/>
          </a:stretch>
        </p:blipFill>
        <p:spPr>
          <a:xfrm>
            <a:off x="1071538" y="785794"/>
            <a:ext cx="7500990" cy="51716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31745"/>
                                        </p:tgtEl>
                                        <p:attrNameLst>
                                          <p:attrName>style.visibility</p:attrName>
                                        </p:attrNameLst>
                                      </p:cBhvr>
                                      <p:to>
                                        <p:strVal val="visible"/>
                                      </p:to>
                                    </p:set>
                                    <p:anim calcmode="lin" valueType="num">
                                      <p:cBhvr>
                                        <p:cTn id="15" dur="1000" fill="hold"/>
                                        <p:tgtEl>
                                          <p:spTgt spid="31745"/>
                                        </p:tgtEl>
                                        <p:attrNameLst>
                                          <p:attrName>ppt_x</p:attrName>
                                        </p:attrNameLst>
                                      </p:cBhvr>
                                      <p:tavLst>
                                        <p:tav tm="0">
                                          <p:val>
                                            <p:strVal val="#ppt_x-.2"/>
                                          </p:val>
                                        </p:tav>
                                        <p:tav tm="100000">
                                          <p:val>
                                            <p:strVal val="#ppt_x"/>
                                          </p:val>
                                        </p:tav>
                                      </p:tavLst>
                                    </p:anim>
                                    <p:anim calcmode="lin" valueType="num">
                                      <p:cBhvr>
                                        <p:cTn id="16" dur="1000" fill="hold"/>
                                        <p:tgtEl>
                                          <p:spTgt spid="3174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857224" y="2000240"/>
            <a:ext cx="750095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مدیریت استراتژیک مستلزم برنامه ریزی، هدایت، سازمان دهی، ارزیابی و کنترل می باشد. برنامه ریزی نیز براساس اهداف اصلی بلند مدت بوده که این اهداف نیز منجر به تعیین اهداف سالانه و استراتژی های کوتاه مدت می گردد. مدیریت استراتژیک در تصمیم گیری های خود بایستی به تخصیص بهینه منابع، انطباق اهداف، ساختار تکنولوژیکی، برنامه ها و نحوه ارزیابی عملکرد، توجه لازم را مبذول دارد. برنامه ریزی استراتژیک تعیین می نماید که یک سازمان در آینده کجا و چگونه خواهد رفت و در صورت عدم تحقق برنامه چه اتفاقی خواهد افتاد.</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fade">
                                      <p:cBhvr>
                                        <p:cTn id="7" dur="800" decel="100000"/>
                                        <p:tgtEl>
                                          <p:spTgt spid="32769"/>
                                        </p:tgtEl>
                                      </p:cBhvr>
                                    </p:animEffect>
                                    <p:anim calcmode="lin" valueType="num">
                                      <p:cBhvr>
                                        <p:cTn id="8" dur="800" decel="100000" fill="hold"/>
                                        <p:tgtEl>
                                          <p:spTgt spid="32769"/>
                                        </p:tgtEl>
                                        <p:attrNameLst>
                                          <p:attrName>style.rotation</p:attrName>
                                        </p:attrNameLst>
                                      </p:cBhvr>
                                      <p:tavLst>
                                        <p:tav tm="0">
                                          <p:val>
                                            <p:fltVal val="-90"/>
                                          </p:val>
                                        </p:tav>
                                        <p:tav tm="100000">
                                          <p:val>
                                            <p:fltVal val="0"/>
                                          </p:val>
                                        </p:tav>
                                      </p:tavLst>
                                    </p:anim>
                                    <p:anim calcmode="lin" valueType="num">
                                      <p:cBhvr>
                                        <p:cTn id="9" dur="800" decel="100000" fill="hold"/>
                                        <p:tgtEl>
                                          <p:spTgt spid="32769"/>
                                        </p:tgtEl>
                                        <p:attrNameLst>
                                          <p:attrName>ppt_x</p:attrName>
                                        </p:attrNameLst>
                                      </p:cBhvr>
                                      <p:tavLst>
                                        <p:tav tm="0">
                                          <p:val>
                                            <p:strVal val="#ppt_x+0.4"/>
                                          </p:val>
                                        </p:tav>
                                        <p:tav tm="100000">
                                          <p:val>
                                            <p:strVal val="#ppt_x-0.05"/>
                                          </p:val>
                                        </p:tav>
                                      </p:tavLst>
                                    </p:anim>
                                    <p:anim calcmode="lin" valueType="num">
                                      <p:cBhvr>
                                        <p:cTn id="10" dur="800" decel="100000" fill="hold"/>
                                        <p:tgtEl>
                                          <p:spTgt spid="3276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276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276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714348" y="500042"/>
            <a:ext cx="800102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6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 اهداف مدیریت استراتژیک منابع انسانی</a:t>
            </a:r>
            <a:endParaRPr kumimoji="0" lang="fa-IR" sz="44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33794" name="Rectangle 2"/>
          <p:cNvSpPr>
            <a:spLocks noChangeArrowheads="1"/>
          </p:cNvSpPr>
          <p:nvPr/>
        </p:nvSpPr>
        <p:spPr bwMode="auto">
          <a:xfrm>
            <a:off x="785786" y="1285860"/>
            <a:ext cx="778671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هدف اساسی مدیریت استراتژیک منابع انسانی، خلق قابلیت استراتژیک از طریق تضمین و مطمئن شدن از این نکته است که سازمان از کارکنان ماهر، متعهد و با انگیزه برای تلاش در راستای حصول به مزیت رقابتی پایدار برخوردار است. هدفش، ایجاد حس هدفمند و جهت دار بودن در محیط های اغلب پرتلاطم است تا بدین وسیله نیازهای تجاری سازمان و نیازهای فردی و گروهی کارکنانش، از طریق طراحی و اجرای برنامه ها و سیاست های منسجم و عملی منابع انسانی، تأمین شود.</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5" name="Rectangle 3"/>
          <p:cNvSpPr>
            <a:spLocks noChangeArrowheads="1"/>
          </p:cNvSpPr>
          <p:nvPr/>
        </p:nvSpPr>
        <p:spPr bwMode="auto">
          <a:xfrm>
            <a:off x="1142976" y="3214686"/>
            <a:ext cx="742952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2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نقش استراتژیک مدیریت منابع انسانی</a:t>
            </a:r>
            <a:endParaRPr kumimoji="0" lang="fa-IR" sz="40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33796" name="Rectangle 4"/>
          <p:cNvSpPr>
            <a:spLocks noChangeArrowheads="1"/>
          </p:cNvSpPr>
          <p:nvPr/>
        </p:nvSpPr>
        <p:spPr bwMode="auto">
          <a:xfrm>
            <a:off x="857224" y="4000504"/>
            <a:ext cx="764383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مدیران منابع انسانی، نقش محوری در فرایند مدیریت استراتژیک منابع انسانی ایفا می کند، به ویزه اگر عضو هیأت مدیره باشند. آنها مشخص می کنند که استراتژی های منابع انسانی را چگونه می توان با استراتژی تجاری هماهنگ و یکپارچه کرد، طرح های استراتژیک را تهیه می کنند و بر فرایند اجرای آن استراتژی ها نظارت می کنند. مدیران منابع انسانی باید نقش محوری و اساسی در توسعه سازمان و مدیریت تغییر و همچنین درحصول به انسجام در وجوه مختلف سیاست های منابع انسانی ایفا کنند. مدیران منابع انسانی که نقش کامل و استراتژیک به عنوان شریک تجاری ایفا می کنند باید شرایط و ویژگی های زیر را داشته باشند.</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wipe(down)">
                                      <p:cBhvr>
                                        <p:cTn id="7" dur="580">
                                          <p:stCondLst>
                                            <p:cond delay="0"/>
                                          </p:stCondLst>
                                        </p:cTn>
                                        <p:tgtEl>
                                          <p:spTgt spid="33793"/>
                                        </p:tgtEl>
                                      </p:cBhvr>
                                    </p:animEffect>
                                    <p:anim calcmode="lin" valueType="num">
                                      <p:cBhvr>
                                        <p:cTn id="8" dur="1822" tmFilter="0,0; 0.14,0.36; 0.43,0.73; 0.71,0.91; 1.0,1.0">
                                          <p:stCondLst>
                                            <p:cond delay="0"/>
                                          </p:stCondLst>
                                        </p:cTn>
                                        <p:tgtEl>
                                          <p:spTgt spid="3379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79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79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79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793"/>
                                        </p:tgtEl>
                                        <p:attrNameLst>
                                          <p:attrName>ppt_y</p:attrName>
                                        </p:attrNameLst>
                                      </p:cBhvr>
                                      <p:tavLst>
                                        <p:tav tm="0" fmla="#ppt_y-sin(pi*$)/81">
                                          <p:val>
                                            <p:fltVal val="0"/>
                                          </p:val>
                                        </p:tav>
                                        <p:tav tm="100000">
                                          <p:val>
                                            <p:fltVal val="1"/>
                                          </p:val>
                                        </p:tav>
                                      </p:tavLst>
                                    </p:anim>
                                    <p:animScale>
                                      <p:cBhvr>
                                        <p:cTn id="13" dur="26">
                                          <p:stCondLst>
                                            <p:cond delay="650"/>
                                          </p:stCondLst>
                                        </p:cTn>
                                        <p:tgtEl>
                                          <p:spTgt spid="33793"/>
                                        </p:tgtEl>
                                      </p:cBhvr>
                                      <p:to x="100000" y="60000"/>
                                    </p:animScale>
                                    <p:animScale>
                                      <p:cBhvr>
                                        <p:cTn id="14" dur="166" decel="50000">
                                          <p:stCondLst>
                                            <p:cond delay="676"/>
                                          </p:stCondLst>
                                        </p:cTn>
                                        <p:tgtEl>
                                          <p:spTgt spid="33793"/>
                                        </p:tgtEl>
                                      </p:cBhvr>
                                      <p:to x="100000" y="100000"/>
                                    </p:animScale>
                                    <p:animScale>
                                      <p:cBhvr>
                                        <p:cTn id="15" dur="26">
                                          <p:stCondLst>
                                            <p:cond delay="1312"/>
                                          </p:stCondLst>
                                        </p:cTn>
                                        <p:tgtEl>
                                          <p:spTgt spid="33793"/>
                                        </p:tgtEl>
                                      </p:cBhvr>
                                      <p:to x="100000" y="80000"/>
                                    </p:animScale>
                                    <p:animScale>
                                      <p:cBhvr>
                                        <p:cTn id="16" dur="166" decel="50000">
                                          <p:stCondLst>
                                            <p:cond delay="1338"/>
                                          </p:stCondLst>
                                        </p:cTn>
                                        <p:tgtEl>
                                          <p:spTgt spid="33793"/>
                                        </p:tgtEl>
                                      </p:cBhvr>
                                      <p:to x="100000" y="100000"/>
                                    </p:animScale>
                                    <p:animScale>
                                      <p:cBhvr>
                                        <p:cTn id="17" dur="26">
                                          <p:stCondLst>
                                            <p:cond delay="1642"/>
                                          </p:stCondLst>
                                        </p:cTn>
                                        <p:tgtEl>
                                          <p:spTgt spid="33793"/>
                                        </p:tgtEl>
                                      </p:cBhvr>
                                      <p:to x="100000" y="90000"/>
                                    </p:animScale>
                                    <p:animScale>
                                      <p:cBhvr>
                                        <p:cTn id="18" dur="166" decel="50000">
                                          <p:stCondLst>
                                            <p:cond delay="1668"/>
                                          </p:stCondLst>
                                        </p:cTn>
                                        <p:tgtEl>
                                          <p:spTgt spid="33793"/>
                                        </p:tgtEl>
                                      </p:cBhvr>
                                      <p:to x="100000" y="100000"/>
                                    </p:animScale>
                                    <p:animScale>
                                      <p:cBhvr>
                                        <p:cTn id="19" dur="26">
                                          <p:stCondLst>
                                            <p:cond delay="1808"/>
                                          </p:stCondLst>
                                        </p:cTn>
                                        <p:tgtEl>
                                          <p:spTgt spid="33793"/>
                                        </p:tgtEl>
                                      </p:cBhvr>
                                      <p:to x="100000" y="95000"/>
                                    </p:animScale>
                                    <p:animScale>
                                      <p:cBhvr>
                                        <p:cTn id="20" dur="166" decel="50000">
                                          <p:stCondLst>
                                            <p:cond delay="1834"/>
                                          </p:stCondLst>
                                        </p:cTn>
                                        <p:tgtEl>
                                          <p:spTgt spid="3379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33794"/>
                                        </p:tgtEl>
                                        <p:attrNameLst>
                                          <p:attrName>style.visibility</p:attrName>
                                        </p:attrNameLst>
                                      </p:cBhvr>
                                      <p:to>
                                        <p:strVal val="visible"/>
                                      </p:to>
                                    </p:set>
                                    <p:animEffect transition="in" filter="fade">
                                      <p:cBhvr>
                                        <p:cTn id="25" dur="1000"/>
                                        <p:tgtEl>
                                          <p:spTgt spid="33794"/>
                                        </p:tgtEl>
                                      </p:cBhvr>
                                    </p:animEffect>
                                    <p:anim calcmode="lin" valueType="num">
                                      <p:cBhvr>
                                        <p:cTn id="26" dur="1000" fill="hold"/>
                                        <p:tgtEl>
                                          <p:spTgt spid="33794"/>
                                        </p:tgtEl>
                                        <p:attrNameLst>
                                          <p:attrName>ppt_x</p:attrName>
                                        </p:attrNameLst>
                                      </p:cBhvr>
                                      <p:tavLst>
                                        <p:tav tm="0">
                                          <p:val>
                                            <p:strVal val="#ppt_x"/>
                                          </p:val>
                                        </p:tav>
                                        <p:tav tm="100000">
                                          <p:val>
                                            <p:strVal val="#ppt_x"/>
                                          </p:val>
                                        </p:tav>
                                      </p:tavLst>
                                    </p:anim>
                                    <p:anim calcmode="lin" valueType="num">
                                      <p:cBhvr>
                                        <p:cTn id="27" dur="900" decel="100000" fill="hold"/>
                                        <p:tgtEl>
                                          <p:spTgt spid="3379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3794"/>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3795"/>
                                        </p:tgtEl>
                                        <p:attrNameLst>
                                          <p:attrName>style.visibility</p:attrName>
                                        </p:attrNameLst>
                                      </p:cBhvr>
                                      <p:to>
                                        <p:strVal val="visible"/>
                                      </p:to>
                                    </p:set>
                                    <p:animEffect transition="in" filter="wipe(down)">
                                      <p:cBhvr>
                                        <p:cTn id="33" dur="580">
                                          <p:stCondLst>
                                            <p:cond delay="0"/>
                                          </p:stCondLst>
                                        </p:cTn>
                                        <p:tgtEl>
                                          <p:spTgt spid="33795"/>
                                        </p:tgtEl>
                                      </p:cBhvr>
                                    </p:animEffect>
                                    <p:anim calcmode="lin" valueType="num">
                                      <p:cBhvr>
                                        <p:cTn id="34" dur="1822" tmFilter="0,0; 0.14,0.36; 0.43,0.73; 0.71,0.91; 1.0,1.0">
                                          <p:stCondLst>
                                            <p:cond delay="0"/>
                                          </p:stCondLst>
                                        </p:cTn>
                                        <p:tgtEl>
                                          <p:spTgt spid="3379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379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379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379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3795"/>
                                        </p:tgtEl>
                                        <p:attrNameLst>
                                          <p:attrName>ppt_y</p:attrName>
                                        </p:attrNameLst>
                                      </p:cBhvr>
                                      <p:tavLst>
                                        <p:tav tm="0" fmla="#ppt_y-sin(pi*$)/81">
                                          <p:val>
                                            <p:fltVal val="0"/>
                                          </p:val>
                                        </p:tav>
                                        <p:tav tm="100000">
                                          <p:val>
                                            <p:fltVal val="1"/>
                                          </p:val>
                                        </p:tav>
                                      </p:tavLst>
                                    </p:anim>
                                    <p:animScale>
                                      <p:cBhvr>
                                        <p:cTn id="39" dur="26">
                                          <p:stCondLst>
                                            <p:cond delay="650"/>
                                          </p:stCondLst>
                                        </p:cTn>
                                        <p:tgtEl>
                                          <p:spTgt spid="33795"/>
                                        </p:tgtEl>
                                      </p:cBhvr>
                                      <p:to x="100000" y="60000"/>
                                    </p:animScale>
                                    <p:animScale>
                                      <p:cBhvr>
                                        <p:cTn id="40" dur="166" decel="50000">
                                          <p:stCondLst>
                                            <p:cond delay="676"/>
                                          </p:stCondLst>
                                        </p:cTn>
                                        <p:tgtEl>
                                          <p:spTgt spid="33795"/>
                                        </p:tgtEl>
                                      </p:cBhvr>
                                      <p:to x="100000" y="100000"/>
                                    </p:animScale>
                                    <p:animScale>
                                      <p:cBhvr>
                                        <p:cTn id="41" dur="26">
                                          <p:stCondLst>
                                            <p:cond delay="1312"/>
                                          </p:stCondLst>
                                        </p:cTn>
                                        <p:tgtEl>
                                          <p:spTgt spid="33795"/>
                                        </p:tgtEl>
                                      </p:cBhvr>
                                      <p:to x="100000" y="80000"/>
                                    </p:animScale>
                                    <p:animScale>
                                      <p:cBhvr>
                                        <p:cTn id="42" dur="166" decel="50000">
                                          <p:stCondLst>
                                            <p:cond delay="1338"/>
                                          </p:stCondLst>
                                        </p:cTn>
                                        <p:tgtEl>
                                          <p:spTgt spid="33795"/>
                                        </p:tgtEl>
                                      </p:cBhvr>
                                      <p:to x="100000" y="100000"/>
                                    </p:animScale>
                                    <p:animScale>
                                      <p:cBhvr>
                                        <p:cTn id="43" dur="26">
                                          <p:stCondLst>
                                            <p:cond delay="1642"/>
                                          </p:stCondLst>
                                        </p:cTn>
                                        <p:tgtEl>
                                          <p:spTgt spid="33795"/>
                                        </p:tgtEl>
                                      </p:cBhvr>
                                      <p:to x="100000" y="90000"/>
                                    </p:animScale>
                                    <p:animScale>
                                      <p:cBhvr>
                                        <p:cTn id="44" dur="166" decel="50000">
                                          <p:stCondLst>
                                            <p:cond delay="1668"/>
                                          </p:stCondLst>
                                        </p:cTn>
                                        <p:tgtEl>
                                          <p:spTgt spid="33795"/>
                                        </p:tgtEl>
                                      </p:cBhvr>
                                      <p:to x="100000" y="100000"/>
                                    </p:animScale>
                                    <p:animScale>
                                      <p:cBhvr>
                                        <p:cTn id="45" dur="26">
                                          <p:stCondLst>
                                            <p:cond delay="1808"/>
                                          </p:stCondLst>
                                        </p:cTn>
                                        <p:tgtEl>
                                          <p:spTgt spid="33795"/>
                                        </p:tgtEl>
                                      </p:cBhvr>
                                      <p:to x="100000" y="95000"/>
                                    </p:animScale>
                                    <p:animScale>
                                      <p:cBhvr>
                                        <p:cTn id="46" dur="166" decel="50000">
                                          <p:stCondLst>
                                            <p:cond delay="1834"/>
                                          </p:stCondLst>
                                        </p:cTn>
                                        <p:tgtEl>
                                          <p:spTgt spid="33795"/>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58" presetClass="entr" presetSubtype="0" accel="100000" fill="hold" grpId="0" nodeType="clickEffect">
                                  <p:stCondLst>
                                    <p:cond delay="0"/>
                                  </p:stCondLst>
                                  <p:childTnLst>
                                    <p:set>
                                      <p:cBhvr>
                                        <p:cTn id="50" dur="1" fill="hold">
                                          <p:stCondLst>
                                            <p:cond delay="0"/>
                                          </p:stCondLst>
                                        </p:cTn>
                                        <p:tgtEl>
                                          <p:spTgt spid="33796"/>
                                        </p:tgtEl>
                                        <p:attrNameLst>
                                          <p:attrName>style.visibility</p:attrName>
                                        </p:attrNameLst>
                                      </p:cBhvr>
                                      <p:to>
                                        <p:strVal val="visible"/>
                                      </p:to>
                                    </p:set>
                                    <p:anim calcmode="lin" valueType="num">
                                      <p:cBhvr>
                                        <p:cTn id="51" dur="2000" fill="hold"/>
                                        <p:tgtEl>
                                          <p:spTgt spid="33796"/>
                                        </p:tgtEl>
                                        <p:attrNameLst>
                                          <p:attrName>ppt_w</p:attrName>
                                        </p:attrNameLst>
                                      </p:cBhvr>
                                      <p:tavLst>
                                        <p:tav tm="0">
                                          <p:val>
                                            <p:strVal val="#ppt_w*2.5"/>
                                          </p:val>
                                        </p:tav>
                                        <p:tav tm="100000">
                                          <p:val>
                                            <p:strVal val="#ppt_w"/>
                                          </p:val>
                                        </p:tav>
                                      </p:tavLst>
                                    </p:anim>
                                    <p:anim calcmode="lin" valueType="num">
                                      <p:cBhvr>
                                        <p:cTn id="52" dur="2000" fill="hold"/>
                                        <p:tgtEl>
                                          <p:spTgt spid="33796"/>
                                        </p:tgtEl>
                                        <p:attrNameLst>
                                          <p:attrName>ppt_h</p:attrName>
                                        </p:attrNameLst>
                                      </p:cBhvr>
                                      <p:tavLst>
                                        <p:tav tm="0">
                                          <p:val>
                                            <p:strVal val="#ppt_h*0.01"/>
                                          </p:val>
                                        </p:tav>
                                        <p:tav tm="100000">
                                          <p:val>
                                            <p:strVal val="#ppt_h"/>
                                          </p:val>
                                        </p:tav>
                                      </p:tavLst>
                                    </p:anim>
                                    <p:anim calcmode="lin" valueType="num">
                                      <p:cBhvr>
                                        <p:cTn id="53" dur="2000" fill="hold"/>
                                        <p:tgtEl>
                                          <p:spTgt spid="33796"/>
                                        </p:tgtEl>
                                        <p:attrNameLst>
                                          <p:attrName>ppt_x</p:attrName>
                                        </p:attrNameLst>
                                      </p:cBhvr>
                                      <p:tavLst>
                                        <p:tav tm="0">
                                          <p:val>
                                            <p:strVal val="#ppt_x"/>
                                          </p:val>
                                        </p:tav>
                                        <p:tav tm="100000">
                                          <p:val>
                                            <p:strVal val="#ppt_x"/>
                                          </p:val>
                                        </p:tav>
                                      </p:tavLst>
                                    </p:anim>
                                    <p:anim calcmode="lin" valueType="num">
                                      <p:cBhvr>
                                        <p:cTn id="54" dur="2000" fill="hold"/>
                                        <p:tgtEl>
                                          <p:spTgt spid="33796"/>
                                        </p:tgtEl>
                                        <p:attrNameLst>
                                          <p:attrName>ppt_y</p:attrName>
                                        </p:attrNameLst>
                                      </p:cBhvr>
                                      <p:tavLst>
                                        <p:tav tm="0">
                                          <p:val>
                                            <p:strVal val="#ppt_h+1"/>
                                          </p:val>
                                        </p:tav>
                                        <p:tav tm="100000">
                                          <p:val>
                                            <p:strVal val="#ppt_y"/>
                                          </p:val>
                                        </p:tav>
                                      </p:tavLst>
                                    </p:anim>
                                    <p:animEffect transition="in" filter="fade">
                                      <p:cBhvr>
                                        <p:cTn id="55" dur="2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33794" grpId="0"/>
      <p:bldP spid="33795" grpId="0"/>
      <p:bldP spid="337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285852" y="500042"/>
            <a:ext cx="714376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نگرش مدیریت استراتژیک منابع انسانی به جذب کارکنان</a:t>
            </a:r>
            <a:endParaRPr kumimoji="0" lang="fa-IR" sz="36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3" name="Rectangle 2"/>
          <p:cNvSpPr/>
          <p:nvPr/>
        </p:nvSpPr>
        <p:spPr>
          <a:xfrm>
            <a:off x="785786" y="1214422"/>
            <a:ext cx="7643834" cy="2246769"/>
          </a:xfrm>
          <a:prstGeom prst="rect">
            <a:avLst/>
          </a:prstGeom>
        </p:spPr>
        <p:txBody>
          <a:bodyPr wrap="square">
            <a:spAutoFit/>
          </a:bodyPr>
          <a:lstStyle/>
          <a:p>
            <a:pPr algn="just"/>
            <a:r>
              <a:rPr lang="fa-IR" sz="2000" dirty="0">
                <a:cs typeface="B Nazanin" pitchFamily="2" charset="-78"/>
              </a:rPr>
              <a:t>مدیریت منابع انسانی در مقایسه با مدیریت سنتی کارکنان، تأکید بیشتری روی پیدا کردن کارکنانی دارد که دیدگاهها و رفتارهایشان با دیدگاه ها و تفکرات و باورهای مدیران هم خوانی بیشتری دارد. از نظر تاونلی 1989، سازمان ها دارند بیشتر روی «ویژگی های رفتاری و دیدگاه های کارکنان تأکید می کنند». آنها تأکید می کنند که هماهنگ کردن منابع انسانی با نیازهای سازمانی، به معنای حفظ وضعیت فعلی و اصرار بر ادامه و حفظ یک فرهنگ ناکارا نیست، بلکه اغلب به معنای اعمال تغییرات اساسی در تفکرات سازمان درباره مهارت ها و رفتارهای مورد نیاز درآینده برای حصول به رشد پایدار و تغییر فرهنگ می باشد.</a:t>
            </a:r>
          </a:p>
        </p:txBody>
      </p:sp>
      <p:sp>
        <p:nvSpPr>
          <p:cNvPr id="34818" name="Rectangle 2"/>
          <p:cNvSpPr>
            <a:spLocks noChangeArrowheads="1"/>
          </p:cNvSpPr>
          <p:nvPr/>
        </p:nvSpPr>
        <p:spPr bwMode="auto">
          <a:xfrm>
            <a:off x="928662" y="3643314"/>
            <a:ext cx="763702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a typeface="Calibri" pitchFamily="34" charset="0"/>
                <a:cs typeface="B Nazanin" pitchFamily="2" charset="-78"/>
              </a:rPr>
              <a:t>کسب مزیت رقباتی از طریق مدیریت استراتژیک منابع انسانی</a:t>
            </a:r>
            <a:endParaRPr kumimoji="0" lang="fa-IR" sz="36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34819" name="Rectangle 3"/>
          <p:cNvSpPr>
            <a:spLocks noChangeArrowheads="1"/>
          </p:cNvSpPr>
          <p:nvPr/>
        </p:nvSpPr>
        <p:spPr bwMode="auto">
          <a:xfrm>
            <a:off x="785786" y="4286256"/>
            <a:ext cx="77152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تصمیم استراتژیک درواقع شامل پاسخ به پرسش هایی در مورد رقابت می باشد، اینکه سازمان برای رسیدن به مأموریتها و اهداف خود چگونه رقابت خواهد کرد. این تصمیمات شامل مباحثی همچون، کجا، چگونه و با چه چیزی رقابت خواهیم کرد. گرچه همه این تصمیمات مهم می باشد اما تصمیم گیرندگان غالباً توجه کمتری به بحث اینکه با چه چیزی می خواهند با دیگران رقابت کنند می نمایند.</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animEffect transition="in" filter="wipe(down)">
                                      <p:cBhvr>
                                        <p:cTn id="7" dur="580">
                                          <p:stCondLst>
                                            <p:cond delay="0"/>
                                          </p:stCondLst>
                                        </p:cTn>
                                        <p:tgtEl>
                                          <p:spTgt spid="34817"/>
                                        </p:tgtEl>
                                      </p:cBhvr>
                                    </p:animEffect>
                                    <p:anim calcmode="lin" valueType="num">
                                      <p:cBhvr>
                                        <p:cTn id="8" dur="1822" tmFilter="0,0; 0.14,0.36; 0.43,0.73; 0.71,0.91; 1.0,1.0">
                                          <p:stCondLst>
                                            <p:cond delay="0"/>
                                          </p:stCondLst>
                                        </p:cTn>
                                        <p:tgtEl>
                                          <p:spTgt spid="348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17"/>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17"/>
                                        </p:tgtEl>
                                      </p:cBhvr>
                                      <p:to x="100000" y="60000"/>
                                    </p:animScale>
                                    <p:animScale>
                                      <p:cBhvr>
                                        <p:cTn id="14" dur="166" decel="50000">
                                          <p:stCondLst>
                                            <p:cond delay="676"/>
                                          </p:stCondLst>
                                        </p:cTn>
                                        <p:tgtEl>
                                          <p:spTgt spid="34817"/>
                                        </p:tgtEl>
                                      </p:cBhvr>
                                      <p:to x="100000" y="100000"/>
                                    </p:animScale>
                                    <p:animScale>
                                      <p:cBhvr>
                                        <p:cTn id="15" dur="26">
                                          <p:stCondLst>
                                            <p:cond delay="1312"/>
                                          </p:stCondLst>
                                        </p:cTn>
                                        <p:tgtEl>
                                          <p:spTgt spid="34817"/>
                                        </p:tgtEl>
                                      </p:cBhvr>
                                      <p:to x="100000" y="80000"/>
                                    </p:animScale>
                                    <p:animScale>
                                      <p:cBhvr>
                                        <p:cTn id="16" dur="166" decel="50000">
                                          <p:stCondLst>
                                            <p:cond delay="1338"/>
                                          </p:stCondLst>
                                        </p:cTn>
                                        <p:tgtEl>
                                          <p:spTgt spid="34817"/>
                                        </p:tgtEl>
                                      </p:cBhvr>
                                      <p:to x="100000" y="100000"/>
                                    </p:animScale>
                                    <p:animScale>
                                      <p:cBhvr>
                                        <p:cTn id="17" dur="26">
                                          <p:stCondLst>
                                            <p:cond delay="1642"/>
                                          </p:stCondLst>
                                        </p:cTn>
                                        <p:tgtEl>
                                          <p:spTgt spid="34817"/>
                                        </p:tgtEl>
                                      </p:cBhvr>
                                      <p:to x="100000" y="90000"/>
                                    </p:animScale>
                                    <p:animScale>
                                      <p:cBhvr>
                                        <p:cTn id="18" dur="166" decel="50000">
                                          <p:stCondLst>
                                            <p:cond delay="1668"/>
                                          </p:stCondLst>
                                        </p:cTn>
                                        <p:tgtEl>
                                          <p:spTgt spid="34817"/>
                                        </p:tgtEl>
                                      </p:cBhvr>
                                      <p:to x="100000" y="100000"/>
                                    </p:animScale>
                                    <p:animScale>
                                      <p:cBhvr>
                                        <p:cTn id="19" dur="26">
                                          <p:stCondLst>
                                            <p:cond delay="1808"/>
                                          </p:stCondLst>
                                        </p:cTn>
                                        <p:tgtEl>
                                          <p:spTgt spid="34817"/>
                                        </p:tgtEl>
                                      </p:cBhvr>
                                      <p:to x="100000" y="95000"/>
                                    </p:animScale>
                                    <p:animScale>
                                      <p:cBhvr>
                                        <p:cTn id="20" dur="166" decel="50000">
                                          <p:stCondLst>
                                            <p:cond delay="1834"/>
                                          </p:stCondLst>
                                        </p:cTn>
                                        <p:tgtEl>
                                          <p:spTgt spid="348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Scale>
                                      <p:cBhvr>
                                        <p:cTn id="25"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gtEl>
                                        <p:attrNameLst>
                                          <p:attrName>ppt_x</p:attrName>
                                          <p:attrName>ppt_y</p:attrName>
                                        </p:attrNameLst>
                                      </p:cBhvr>
                                    </p:animMotion>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4818"/>
                                        </p:tgtEl>
                                        <p:attrNameLst>
                                          <p:attrName>style.visibility</p:attrName>
                                        </p:attrNameLst>
                                      </p:cBhvr>
                                      <p:to>
                                        <p:strVal val="visible"/>
                                      </p:to>
                                    </p:set>
                                    <p:animEffect transition="in" filter="wipe(down)">
                                      <p:cBhvr>
                                        <p:cTn id="32" dur="580">
                                          <p:stCondLst>
                                            <p:cond delay="0"/>
                                          </p:stCondLst>
                                        </p:cTn>
                                        <p:tgtEl>
                                          <p:spTgt spid="34818"/>
                                        </p:tgtEl>
                                      </p:cBhvr>
                                    </p:animEffect>
                                    <p:anim calcmode="lin" valueType="num">
                                      <p:cBhvr>
                                        <p:cTn id="33" dur="1822" tmFilter="0,0; 0.14,0.36; 0.43,0.73; 0.71,0.91; 1.0,1.0">
                                          <p:stCondLst>
                                            <p:cond delay="0"/>
                                          </p:stCondLst>
                                        </p:cTn>
                                        <p:tgtEl>
                                          <p:spTgt spid="3481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481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481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481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4818"/>
                                        </p:tgtEl>
                                        <p:attrNameLst>
                                          <p:attrName>ppt_y</p:attrName>
                                        </p:attrNameLst>
                                      </p:cBhvr>
                                      <p:tavLst>
                                        <p:tav tm="0" fmla="#ppt_y-sin(pi*$)/81">
                                          <p:val>
                                            <p:fltVal val="0"/>
                                          </p:val>
                                        </p:tav>
                                        <p:tav tm="100000">
                                          <p:val>
                                            <p:fltVal val="1"/>
                                          </p:val>
                                        </p:tav>
                                      </p:tavLst>
                                    </p:anim>
                                    <p:animScale>
                                      <p:cBhvr>
                                        <p:cTn id="38" dur="26">
                                          <p:stCondLst>
                                            <p:cond delay="650"/>
                                          </p:stCondLst>
                                        </p:cTn>
                                        <p:tgtEl>
                                          <p:spTgt spid="34818"/>
                                        </p:tgtEl>
                                      </p:cBhvr>
                                      <p:to x="100000" y="60000"/>
                                    </p:animScale>
                                    <p:animScale>
                                      <p:cBhvr>
                                        <p:cTn id="39" dur="166" decel="50000">
                                          <p:stCondLst>
                                            <p:cond delay="676"/>
                                          </p:stCondLst>
                                        </p:cTn>
                                        <p:tgtEl>
                                          <p:spTgt spid="34818"/>
                                        </p:tgtEl>
                                      </p:cBhvr>
                                      <p:to x="100000" y="100000"/>
                                    </p:animScale>
                                    <p:animScale>
                                      <p:cBhvr>
                                        <p:cTn id="40" dur="26">
                                          <p:stCondLst>
                                            <p:cond delay="1312"/>
                                          </p:stCondLst>
                                        </p:cTn>
                                        <p:tgtEl>
                                          <p:spTgt spid="34818"/>
                                        </p:tgtEl>
                                      </p:cBhvr>
                                      <p:to x="100000" y="80000"/>
                                    </p:animScale>
                                    <p:animScale>
                                      <p:cBhvr>
                                        <p:cTn id="41" dur="166" decel="50000">
                                          <p:stCondLst>
                                            <p:cond delay="1338"/>
                                          </p:stCondLst>
                                        </p:cTn>
                                        <p:tgtEl>
                                          <p:spTgt spid="34818"/>
                                        </p:tgtEl>
                                      </p:cBhvr>
                                      <p:to x="100000" y="100000"/>
                                    </p:animScale>
                                    <p:animScale>
                                      <p:cBhvr>
                                        <p:cTn id="42" dur="26">
                                          <p:stCondLst>
                                            <p:cond delay="1642"/>
                                          </p:stCondLst>
                                        </p:cTn>
                                        <p:tgtEl>
                                          <p:spTgt spid="34818"/>
                                        </p:tgtEl>
                                      </p:cBhvr>
                                      <p:to x="100000" y="90000"/>
                                    </p:animScale>
                                    <p:animScale>
                                      <p:cBhvr>
                                        <p:cTn id="43" dur="166" decel="50000">
                                          <p:stCondLst>
                                            <p:cond delay="1668"/>
                                          </p:stCondLst>
                                        </p:cTn>
                                        <p:tgtEl>
                                          <p:spTgt spid="34818"/>
                                        </p:tgtEl>
                                      </p:cBhvr>
                                      <p:to x="100000" y="100000"/>
                                    </p:animScale>
                                    <p:animScale>
                                      <p:cBhvr>
                                        <p:cTn id="44" dur="26">
                                          <p:stCondLst>
                                            <p:cond delay="1808"/>
                                          </p:stCondLst>
                                        </p:cTn>
                                        <p:tgtEl>
                                          <p:spTgt spid="34818"/>
                                        </p:tgtEl>
                                      </p:cBhvr>
                                      <p:to x="100000" y="95000"/>
                                    </p:animScale>
                                    <p:animScale>
                                      <p:cBhvr>
                                        <p:cTn id="45" dur="166" decel="50000">
                                          <p:stCondLst>
                                            <p:cond delay="1834"/>
                                          </p:stCondLst>
                                        </p:cTn>
                                        <p:tgtEl>
                                          <p:spTgt spid="34818"/>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34819"/>
                                        </p:tgtEl>
                                        <p:attrNameLst>
                                          <p:attrName>style.visibility</p:attrName>
                                        </p:attrNameLst>
                                      </p:cBhvr>
                                      <p:to>
                                        <p:strVal val="visible"/>
                                      </p:to>
                                    </p:set>
                                    <p:animScale>
                                      <p:cBhvr>
                                        <p:cTn id="50" dur="1000" decel="50000" fill="hold">
                                          <p:stCondLst>
                                            <p:cond delay="0"/>
                                          </p:stCondLst>
                                        </p:cTn>
                                        <p:tgtEl>
                                          <p:spTgt spid="348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34819"/>
                                        </p:tgtEl>
                                        <p:attrNameLst>
                                          <p:attrName>ppt_x</p:attrName>
                                          <p:attrName>ppt_y</p:attrName>
                                        </p:attrNameLst>
                                      </p:cBhvr>
                                    </p:animMotion>
                                    <p:animEffect transition="in" filter="fade">
                                      <p:cBhvr>
                                        <p:cTn id="52" dur="1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p:bldP spid="3" grpId="0"/>
      <p:bldP spid="34818" grpId="0"/>
      <p:bldP spid="3481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126</TotalTime>
  <Words>2370</Words>
  <Application>Microsoft Office PowerPoint</Application>
  <PresentationFormat>On-screen Show (4:3)</PresentationFormat>
  <Paragraphs>82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KaDo0s</dc:creator>
  <cp:lastModifiedBy>KaDo0s</cp:lastModifiedBy>
  <cp:revision>13</cp:revision>
  <dcterms:created xsi:type="dcterms:W3CDTF">2013-12-28T10:46:15Z</dcterms:created>
  <dcterms:modified xsi:type="dcterms:W3CDTF">2013-12-29T14:10:39Z</dcterms:modified>
</cp:coreProperties>
</file>