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257"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81" r:id="rId19"/>
    <p:sldId id="276" r:id="rId20"/>
    <p:sldId id="278" r:id="rId21"/>
    <p:sldId id="279" r:id="rId22"/>
    <p:sldId id="280" r:id="rId23"/>
    <p:sldId id="282" r:id="rId24"/>
    <p:sldId id="283" r:id="rId25"/>
    <p:sldId id="284" r:id="rId26"/>
    <p:sldId id="285" r:id="rId27"/>
    <p:sldId id="286" r:id="rId28"/>
    <p:sldId id="287" r:id="rId29"/>
    <p:sldId id="288" r:id="rId30"/>
    <p:sldId id="289" r:id="rId31"/>
    <p:sldId id="290" r:id="rId32"/>
    <p:sldId id="291" r:id="rId33"/>
    <p:sldId id="292" r:id="rId34"/>
    <p:sldId id="294" r:id="rId35"/>
    <p:sldId id="296" r:id="rId36"/>
    <p:sldId id="298" r:id="rId37"/>
    <p:sldId id="299" r:id="rId38"/>
    <p:sldId id="300" r:id="rId39"/>
    <p:sldId id="301" r:id="rId40"/>
    <p:sldId id="316"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7" r:id="rId56"/>
    <p:sldId id="318"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13EE17-F171-4B48-A2C1-6903D1504E58}"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1E9B02F1-5433-4E84-9907-09118C93A77F}" type="asst">
      <dgm:prSet phldrT="[Text]" custT="1"/>
      <dgm:spPr/>
      <dgm:t>
        <a:bodyPr/>
        <a:lstStyle/>
        <a:p>
          <a:r>
            <a:rPr lang="fa-IR" sz="2800" dirty="0" smtClean="0"/>
            <a:t>ملیحه حاجی بابا</a:t>
          </a:r>
          <a:endParaRPr lang="en-US" sz="2800" dirty="0"/>
        </a:p>
      </dgm:t>
    </dgm:pt>
    <dgm:pt modelId="{641F2E65-C071-4ECB-AC0A-CC916AB960C4}" type="sibTrans" cxnId="{CF8FAD36-16A9-46F3-BF13-032426D6D531}">
      <dgm:prSet/>
      <dgm:spPr/>
      <dgm:t>
        <a:bodyPr/>
        <a:lstStyle/>
        <a:p>
          <a:endParaRPr lang="en-US" sz="2800"/>
        </a:p>
      </dgm:t>
    </dgm:pt>
    <dgm:pt modelId="{BE6AFCC3-5BC2-4E74-8EB9-0595E3861611}" type="parTrans" cxnId="{CF8FAD36-16A9-46F3-BF13-032426D6D531}">
      <dgm:prSet/>
      <dgm:spPr/>
      <dgm:t>
        <a:bodyPr/>
        <a:lstStyle/>
        <a:p>
          <a:endParaRPr lang="en-US" sz="2800"/>
        </a:p>
      </dgm:t>
    </dgm:pt>
    <dgm:pt modelId="{BA281842-D0B8-4B23-9616-AAF64D0090F8}">
      <dgm:prSet phldrT="[Text]" custT="1"/>
      <dgm:spPr/>
      <dgm:t>
        <a:bodyPr/>
        <a:lstStyle/>
        <a:p>
          <a:pPr rtl="1"/>
          <a:r>
            <a:rPr lang="fa-IR" sz="2800" smtClean="0"/>
            <a:t>مهسا همایون نیا</a:t>
          </a:r>
          <a:endParaRPr lang="en-US" sz="2800" dirty="0"/>
        </a:p>
      </dgm:t>
    </dgm:pt>
    <dgm:pt modelId="{E8B68BD7-CEE1-4ECF-A343-65BF208B2D41}" type="sibTrans" cxnId="{60548A15-3B5E-45B1-9D1A-23FB3DF15FB0}">
      <dgm:prSet/>
      <dgm:spPr/>
      <dgm:t>
        <a:bodyPr/>
        <a:lstStyle/>
        <a:p>
          <a:endParaRPr lang="en-US" sz="2800"/>
        </a:p>
      </dgm:t>
    </dgm:pt>
    <dgm:pt modelId="{417E42EB-7E01-43DC-81DB-839EC381F2D0}" type="parTrans" cxnId="{60548A15-3B5E-45B1-9D1A-23FB3DF15FB0}">
      <dgm:prSet/>
      <dgm:spPr/>
      <dgm:t>
        <a:bodyPr/>
        <a:lstStyle/>
        <a:p>
          <a:endParaRPr lang="en-US" sz="2800"/>
        </a:p>
      </dgm:t>
    </dgm:pt>
    <dgm:pt modelId="{7488206B-758F-4D56-BDDE-1C449E855880}">
      <dgm:prSet phldrT="[Text]" custT="1"/>
      <dgm:spPr/>
      <dgm:t>
        <a:bodyPr/>
        <a:lstStyle/>
        <a:p>
          <a:r>
            <a:rPr lang="fa-IR" sz="2800" dirty="0" smtClean="0"/>
            <a:t>مهتاب نظر آهاری</a:t>
          </a:r>
          <a:endParaRPr lang="en-US" sz="2800" dirty="0"/>
        </a:p>
      </dgm:t>
    </dgm:pt>
    <dgm:pt modelId="{11FD482F-980D-4AAA-9CA4-72DA91581F1C}" type="sibTrans" cxnId="{DD5EBE8B-238B-4C6C-8E1D-A413F4287626}">
      <dgm:prSet/>
      <dgm:spPr/>
      <dgm:t>
        <a:bodyPr/>
        <a:lstStyle/>
        <a:p>
          <a:endParaRPr lang="en-US" sz="2800"/>
        </a:p>
      </dgm:t>
    </dgm:pt>
    <dgm:pt modelId="{021E49F2-B740-44DC-B88B-0CCFD9EB4094}" type="parTrans" cxnId="{DD5EBE8B-238B-4C6C-8E1D-A413F4287626}">
      <dgm:prSet/>
      <dgm:spPr/>
      <dgm:t>
        <a:bodyPr/>
        <a:lstStyle/>
        <a:p>
          <a:endParaRPr lang="en-US" sz="2800"/>
        </a:p>
      </dgm:t>
    </dgm:pt>
    <dgm:pt modelId="{73CBAA1D-FC93-4231-8A66-46FED06D19ED}">
      <dgm:prSet phldrT="[Text]" custT="1"/>
      <dgm:spPr/>
      <dgm:t>
        <a:bodyPr/>
        <a:lstStyle/>
        <a:p>
          <a:r>
            <a:rPr lang="fa-IR" sz="2800" dirty="0" smtClean="0"/>
            <a:t>پریسا الیاسی</a:t>
          </a:r>
          <a:endParaRPr lang="en-US" sz="2800" dirty="0"/>
        </a:p>
      </dgm:t>
    </dgm:pt>
    <dgm:pt modelId="{5376965A-0352-42D1-B4B0-C9F78F5ADC1B}" type="sibTrans" cxnId="{0586E7B4-977B-475A-AF17-D5205CCD410A}">
      <dgm:prSet/>
      <dgm:spPr/>
      <dgm:t>
        <a:bodyPr/>
        <a:lstStyle/>
        <a:p>
          <a:endParaRPr lang="en-US" sz="2800"/>
        </a:p>
      </dgm:t>
    </dgm:pt>
    <dgm:pt modelId="{B8953FCF-ADDD-4659-8527-2BD0A20D9121}" type="parTrans" cxnId="{0586E7B4-977B-475A-AF17-D5205CCD410A}">
      <dgm:prSet/>
      <dgm:spPr/>
      <dgm:t>
        <a:bodyPr/>
        <a:lstStyle/>
        <a:p>
          <a:endParaRPr lang="en-US" sz="2800"/>
        </a:p>
      </dgm:t>
    </dgm:pt>
    <dgm:pt modelId="{674A26F1-3DAE-412D-9388-E671A615E594}">
      <dgm:prSet phldrT="[Text]" custT="1"/>
      <dgm:spPr/>
      <dgm:t>
        <a:bodyPr/>
        <a:lstStyle/>
        <a:p>
          <a:r>
            <a:rPr lang="fa-IR" sz="2800" dirty="0" smtClean="0"/>
            <a:t>اعضاءگروه</a:t>
          </a:r>
          <a:endParaRPr lang="en-US" sz="2800" dirty="0"/>
        </a:p>
      </dgm:t>
    </dgm:pt>
    <dgm:pt modelId="{CFC3F5F5-7998-49D8-AD37-1501FDB238C2}" type="sibTrans" cxnId="{04419ED1-9685-4A85-A82C-CA1782FB338E}">
      <dgm:prSet/>
      <dgm:spPr/>
      <dgm:t>
        <a:bodyPr/>
        <a:lstStyle/>
        <a:p>
          <a:endParaRPr lang="en-US" sz="2800"/>
        </a:p>
      </dgm:t>
    </dgm:pt>
    <dgm:pt modelId="{6A16259F-6B6E-4B80-B2B8-37995DE7809D}" type="parTrans" cxnId="{04419ED1-9685-4A85-A82C-CA1782FB338E}">
      <dgm:prSet/>
      <dgm:spPr/>
      <dgm:t>
        <a:bodyPr/>
        <a:lstStyle/>
        <a:p>
          <a:endParaRPr lang="en-US" sz="2800"/>
        </a:p>
      </dgm:t>
    </dgm:pt>
    <dgm:pt modelId="{30EC82BD-B36C-447E-A1C9-896457230207}" type="pres">
      <dgm:prSet presAssocID="{CD13EE17-F171-4B48-A2C1-6903D1504E58}" presName="hierChild1" presStyleCnt="0">
        <dgm:presLayoutVars>
          <dgm:orgChart val="1"/>
          <dgm:chPref val="1"/>
          <dgm:dir/>
          <dgm:animOne val="branch"/>
          <dgm:animLvl val="lvl"/>
          <dgm:resizeHandles/>
        </dgm:presLayoutVars>
      </dgm:prSet>
      <dgm:spPr/>
      <dgm:t>
        <a:bodyPr/>
        <a:lstStyle/>
        <a:p>
          <a:endParaRPr lang="en-US"/>
        </a:p>
      </dgm:t>
    </dgm:pt>
    <dgm:pt modelId="{8C8DFE44-3EEB-4041-9307-E43AE3D8D32F}" type="pres">
      <dgm:prSet presAssocID="{674A26F1-3DAE-412D-9388-E671A615E594}" presName="hierRoot1" presStyleCnt="0">
        <dgm:presLayoutVars>
          <dgm:hierBranch val="init"/>
        </dgm:presLayoutVars>
      </dgm:prSet>
      <dgm:spPr/>
    </dgm:pt>
    <dgm:pt modelId="{D8856772-049A-473E-A39A-162A100AF55A}" type="pres">
      <dgm:prSet presAssocID="{674A26F1-3DAE-412D-9388-E671A615E594}" presName="rootComposite1" presStyleCnt="0"/>
      <dgm:spPr/>
    </dgm:pt>
    <dgm:pt modelId="{EC733CE5-6893-4ECF-951F-A54B12FE8FF4}" type="pres">
      <dgm:prSet presAssocID="{674A26F1-3DAE-412D-9388-E671A615E594}" presName="rootText1" presStyleLbl="node0" presStyleIdx="0" presStyleCnt="1" custScaleX="71308" custScaleY="82285">
        <dgm:presLayoutVars>
          <dgm:chPref val="3"/>
        </dgm:presLayoutVars>
      </dgm:prSet>
      <dgm:spPr/>
      <dgm:t>
        <a:bodyPr/>
        <a:lstStyle/>
        <a:p>
          <a:endParaRPr lang="en-US"/>
        </a:p>
      </dgm:t>
    </dgm:pt>
    <dgm:pt modelId="{3143DE65-7C6B-4310-9B56-8D98827659C9}" type="pres">
      <dgm:prSet presAssocID="{674A26F1-3DAE-412D-9388-E671A615E594}" presName="rootConnector1" presStyleLbl="node1" presStyleIdx="0" presStyleCnt="0"/>
      <dgm:spPr/>
      <dgm:t>
        <a:bodyPr/>
        <a:lstStyle/>
        <a:p>
          <a:endParaRPr lang="en-US"/>
        </a:p>
      </dgm:t>
    </dgm:pt>
    <dgm:pt modelId="{2F4DB8B2-8203-4BD3-B71C-4CFB810BA90E}" type="pres">
      <dgm:prSet presAssocID="{674A26F1-3DAE-412D-9388-E671A615E594}" presName="hierChild2" presStyleCnt="0"/>
      <dgm:spPr/>
    </dgm:pt>
    <dgm:pt modelId="{C85F6F3B-CD61-4E88-88B9-9B41579BEAEA}" type="pres">
      <dgm:prSet presAssocID="{417E42EB-7E01-43DC-81DB-839EC381F2D0}" presName="Name37" presStyleLbl="parChTrans1D2" presStyleIdx="0" presStyleCnt="4"/>
      <dgm:spPr/>
      <dgm:t>
        <a:bodyPr/>
        <a:lstStyle/>
        <a:p>
          <a:endParaRPr lang="en-US"/>
        </a:p>
      </dgm:t>
    </dgm:pt>
    <dgm:pt modelId="{DFEB6CCF-C68D-406C-A6A6-432885927FBE}" type="pres">
      <dgm:prSet presAssocID="{BA281842-D0B8-4B23-9616-AAF64D0090F8}" presName="hierRoot2" presStyleCnt="0">
        <dgm:presLayoutVars>
          <dgm:hierBranch val="init"/>
        </dgm:presLayoutVars>
      </dgm:prSet>
      <dgm:spPr/>
    </dgm:pt>
    <dgm:pt modelId="{FC1AFCDC-FD5C-4776-84E2-CD383078E743}" type="pres">
      <dgm:prSet presAssocID="{BA281842-D0B8-4B23-9616-AAF64D0090F8}" presName="rootComposite" presStyleCnt="0"/>
      <dgm:spPr/>
    </dgm:pt>
    <dgm:pt modelId="{94AF3EE8-CF0C-405B-821C-04F7E92020C9}" type="pres">
      <dgm:prSet presAssocID="{BA281842-D0B8-4B23-9616-AAF64D0090F8}" presName="rootText" presStyleLbl="node2" presStyleIdx="0" presStyleCnt="3" custScaleX="69560" custScaleY="55302" custLinFactNeighborX="53459" custLinFactNeighborY="-8287">
        <dgm:presLayoutVars>
          <dgm:chPref val="3"/>
        </dgm:presLayoutVars>
      </dgm:prSet>
      <dgm:spPr/>
      <dgm:t>
        <a:bodyPr/>
        <a:lstStyle/>
        <a:p>
          <a:endParaRPr lang="en-US"/>
        </a:p>
      </dgm:t>
    </dgm:pt>
    <dgm:pt modelId="{46257E45-0503-418E-B334-4F353AA871E2}" type="pres">
      <dgm:prSet presAssocID="{BA281842-D0B8-4B23-9616-AAF64D0090F8}" presName="rootConnector" presStyleLbl="node2" presStyleIdx="0" presStyleCnt="3"/>
      <dgm:spPr/>
      <dgm:t>
        <a:bodyPr/>
        <a:lstStyle/>
        <a:p>
          <a:endParaRPr lang="en-US"/>
        </a:p>
      </dgm:t>
    </dgm:pt>
    <dgm:pt modelId="{71C796E5-0C28-4CDE-9D91-85C3D6E9FBEB}" type="pres">
      <dgm:prSet presAssocID="{BA281842-D0B8-4B23-9616-AAF64D0090F8}" presName="hierChild4" presStyleCnt="0"/>
      <dgm:spPr/>
    </dgm:pt>
    <dgm:pt modelId="{4294B4AB-13BA-4B0D-83AD-F8E7FF2F82BF}" type="pres">
      <dgm:prSet presAssocID="{BA281842-D0B8-4B23-9616-AAF64D0090F8}" presName="hierChild5" presStyleCnt="0"/>
      <dgm:spPr/>
    </dgm:pt>
    <dgm:pt modelId="{2E8FF799-7849-4F12-9B59-C197C0800603}" type="pres">
      <dgm:prSet presAssocID="{021E49F2-B740-44DC-B88B-0CCFD9EB4094}" presName="Name37" presStyleLbl="parChTrans1D2" presStyleIdx="1" presStyleCnt="4"/>
      <dgm:spPr/>
      <dgm:t>
        <a:bodyPr/>
        <a:lstStyle/>
        <a:p>
          <a:endParaRPr lang="en-US"/>
        </a:p>
      </dgm:t>
    </dgm:pt>
    <dgm:pt modelId="{59AF0D1D-3ACB-426C-A4CE-D0D75C6FFB8B}" type="pres">
      <dgm:prSet presAssocID="{7488206B-758F-4D56-BDDE-1C449E855880}" presName="hierRoot2" presStyleCnt="0">
        <dgm:presLayoutVars>
          <dgm:hierBranch val="init"/>
        </dgm:presLayoutVars>
      </dgm:prSet>
      <dgm:spPr/>
    </dgm:pt>
    <dgm:pt modelId="{0AAA00F0-87DE-4C8C-8A71-288AF80D6CDB}" type="pres">
      <dgm:prSet presAssocID="{7488206B-758F-4D56-BDDE-1C449E855880}" presName="rootComposite" presStyleCnt="0"/>
      <dgm:spPr/>
    </dgm:pt>
    <dgm:pt modelId="{C42A8AF6-4B73-41BC-BB69-E2887AB36403}" type="pres">
      <dgm:prSet presAssocID="{7488206B-758F-4D56-BDDE-1C449E855880}" presName="rootText" presStyleLbl="node2" presStyleIdx="1" presStyleCnt="3" custScaleX="61821" custScaleY="59060" custLinFactY="-26318" custLinFactNeighborX="-49664" custLinFactNeighborY="-100000">
        <dgm:presLayoutVars>
          <dgm:chPref val="3"/>
        </dgm:presLayoutVars>
      </dgm:prSet>
      <dgm:spPr/>
      <dgm:t>
        <a:bodyPr/>
        <a:lstStyle/>
        <a:p>
          <a:endParaRPr lang="en-US"/>
        </a:p>
      </dgm:t>
    </dgm:pt>
    <dgm:pt modelId="{FA5FB0CB-6369-4831-90EE-D78A81932F6B}" type="pres">
      <dgm:prSet presAssocID="{7488206B-758F-4D56-BDDE-1C449E855880}" presName="rootConnector" presStyleLbl="node2" presStyleIdx="1" presStyleCnt="3"/>
      <dgm:spPr/>
      <dgm:t>
        <a:bodyPr/>
        <a:lstStyle/>
        <a:p>
          <a:endParaRPr lang="en-US"/>
        </a:p>
      </dgm:t>
    </dgm:pt>
    <dgm:pt modelId="{E52CE548-148E-4072-A92A-6E088A030453}" type="pres">
      <dgm:prSet presAssocID="{7488206B-758F-4D56-BDDE-1C449E855880}" presName="hierChild4" presStyleCnt="0"/>
      <dgm:spPr/>
    </dgm:pt>
    <dgm:pt modelId="{2F95E076-37E6-4B3A-9177-EDC2314BFCD7}" type="pres">
      <dgm:prSet presAssocID="{7488206B-758F-4D56-BDDE-1C449E855880}" presName="hierChild5" presStyleCnt="0"/>
      <dgm:spPr/>
    </dgm:pt>
    <dgm:pt modelId="{670518B2-DCB3-4420-9A01-D7887F454289}" type="pres">
      <dgm:prSet presAssocID="{B8953FCF-ADDD-4659-8527-2BD0A20D9121}" presName="Name37" presStyleLbl="parChTrans1D2" presStyleIdx="2" presStyleCnt="4"/>
      <dgm:spPr/>
      <dgm:t>
        <a:bodyPr/>
        <a:lstStyle/>
        <a:p>
          <a:endParaRPr lang="en-US"/>
        </a:p>
      </dgm:t>
    </dgm:pt>
    <dgm:pt modelId="{48C5EC2F-82C6-4954-AB79-D917C6727E77}" type="pres">
      <dgm:prSet presAssocID="{73CBAA1D-FC93-4231-8A66-46FED06D19ED}" presName="hierRoot2" presStyleCnt="0">
        <dgm:presLayoutVars>
          <dgm:hierBranch val="init"/>
        </dgm:presLayoutVars>
      </dgm:prSet>
      <dgm:spPr/>
    </dgm:pt>
    <dgm:pt modelId="{3613CCDB-0421-4524-BF35-3E23E99F1F19}" type="pres">
      <dgm:prSet presAssocID="{73CBAA1D-FC93-4231-8A66-46FED06D19ED}" presName="rootComposite" presStyleCnt="0"/>
      <dgm:spPr/>
    </dgm:pt>
    <dgm:pt modelId="{ACCD52EA-FF81-43A7-888A-4F0FDAD4EBA1}" type="pres">
      <dgm:prSet presAssocID="{73CBAA1D-FC93-4231-8A66-46FED06D19ED}" presName="rootText" presStyleLbl="node2" presStyleIdx="2" presStyleCnt="3" custScaleX="59778" custScaleY="58877" custLinFactNeighborX="-30555" custLinFactNeighborY="-51978">
        <dgm:presLayoutVars>
          <dgm:chPref val="3"/>
        </dgm:presLayoutVars>
      </dgm:prSet>
      <dgm:spPr/>
      <dgm:t>
        <a:bodyPr/>
        <a:lstStyle/>
        <a:p>
          <a:endParaRPr lang="en-US"/>
        </a:p>
      </dgm:t>
    </dgm:pt>
    <dgm:pt modelId="{9E9986AF-818B-413E-8E40-F903BA9D5AC5}" type="pres">
      <dgm:prSet presAssocID="{73CBAA1D-FC93-4231-8A66-46FED06D19ED}" presName="rootConnector" presStyleLbl="node2" presStyleIdx="2" presStyleCnt="3"/>
      <dgm:spPr/>
      <dgm:t>
        <a:bodyPr/>
        <a:lstStyle/>
        <a:p>
          <a:endParaRPr lang="en-US"/>
        </a:p>
      </dgm:t>
    </dgm:pt>
    <dgm:pt modelId="{BEDA3AA4-74B5-4AF4-A7B0-BCA6DD6DA0B1}" type="pres">
      <dgm:prSet presAssocID="{73CBAA1D-FC93-4231-8A66-46FED06D19ED}" presName="hierChild4" presStyleCnt="0"/>
      <dgm:spPr/>
    </dgm:pt>
    <dgm:pt modelId="{FEE58F08-08BA-4108-8C3D-DFFA125D4CD8}" type="pres">
      <dgm:prSet presAssocID="{73CBAA1D-FC93-4231-8A66-46FED06D19ED}" presName="hierChild5" presStyleCnt="0"/>
      <dgm:spPr/>
    </dgm:pt>
    <dgm:pt modelId="{384103F0-0DCB-43C3-9369-8BECE99AA445}" type="pres">
      <dgm:prSet presAssocID="{674A26F1-3DAE-412D-9388-E671A615E594}" presName="hierChild3" presStyleCnt="0"/>
      <dgm:spPr/>
    </dgm:pt>
    <dgm:pt modelId="{452B91EE-CFA0-4909-BCE7-B06F1AB9FC4B}" type="pres">
      <dgm:prSet presAssocID="{BE6AFCC3-5BC2-4E74-8EB9-0595E3861611}" presName="Name111" presStyleLbl="parChTrans1D2" presStyleIdx="3" presStyleCnt="4"/>
      <dgm:spPr/>
      <dgm:t>
        <a:bodyPr/>
        <a:lstStyle/>
        <a:p>
          <a:endParaRPr lang="en-US"/>
        </a:p>
      </dgm:t>
    </dgm:pt>
    <dgm:pt modelId="{DA4345A7-74B6-457F-BB9E-3770F710E623}" type="pres">
      <dgm:prSet presAssocID="{1E9B02F1-5433-4E84-9907-09118C93A77F}" presName="hierRoot3" presStyleCnt="0">
        <dgm:presLayoutVars>
          <dgm:hierBranch val="init"/>
        </dgm:presLayoutVars>
      </dgm:prSet>
      <dgm:spPr/>
    </dgm:pt>
    <dgm:pt modelId="{0FE1872A-E8BC-4C14-A02C-1E617368ADFE}" type="pres">
      <dgm:prSet presAssocID="{1E9B02F1-5433-4E84-9907-09118C93A77F}" presName="rootComposite3" presStyleCnt="0"/>
      <dgm:spPr/>
    </dgm:pt>
    <dgm:pt modelId="{749673D8-68F1-4EDE-8B44-0841218C0BB2}" type="pres">
      <dgm:prSet presAssocID="{1E9B02F1-5433-4E84-9907-09118C93A77F}" presName="rootText3" presStyleLbl="asst1" presStyleIdx="0" presStyleCnt="1" custScaleX="77433" custScaleY="63654" custLinFactX="3070" custLinFactNeighborX="100000" custLinFactNeighborY="-36548">
        <dgm:presLayoutVars>
          <dgm:chPref val="3"/>
        </dgm:presLayoutVars>
      </dgm:prSet>
      <dgm:spPr/>
      <dgm:t>
        <a:bodyPr/>
        <a:lstStyle/>
        <a:p>
          <a:endParaRPr lang="en-US"/>
        </a:p>
      </dgm:t>
    </dgm:pt>
    <dgm:pt modelId="{D0FF7531-7630-411B-858F-23E6B4E80292}" type="pres">
      <dgm:prSet presAssocID="{1E9B02F1-5433-4E84-9907-09118C93A77F}" presName="rootConnector3" presStyleLbl="asst1" presStyleIdx="0" presStyleCnt="1"/>
      <dgm:spPr/>
      <dgm:t>
        <a:bodyPr/>
        <a:lstStyle/>
        <a:p>
          <a:endParaRPr lang="en-US"/>
        </a:p>
      </dgm:t>
    </dgm:pt>
    <dgm:pt modelId="{D9A2BA6A-F131-4C6A-957C-91F32B51B5E1}" type="pres">
      <dgm:prSet presAssocID="{1E9B02F1-5433-4E84-9907-09118C93A77F}" presName="hierChild6" presStyleCnt="0"/>
      <dgm:spPr/>
    </dgm:pt>
    <dgm:pt modelId="{09943DFC-1714-486E-82EC-0ED72F89B280}" type="pres">
      <dgm:prSet presAssocID="{1E9B02F1-5433-4E84-9907-09118C93A77F}" presName="hierChild7" presStyleCnt="0"/>
      <dgm:spPr/>
    </dgm:pt>
  </dgm:ptLst>
  <dgm:cxnLst>
    <dgm:cxn modelId="{A5E92BE8-6E09-4483-B171-83A6C8216078}" type="presOf" srcId="{1E9B02F1-5433-4E84-9907-09118C93A77F}" destId="{D0FF7531-7630-411B-858F-23E6B4E80292}" srcOrd="1" destOrd="0" presId="urn:microsoft.com/office/officeart/2005/8/layout/orgChart1"/>
    <dgm:cxn modelId="{DD5EBE8B-238B-4C6C-8E1D-A413F4287626}" srcId="{674A26F1-3DAE-412D-9388-E671A615E594}" destId="{7488206B-758F-4D56-BDDE-1C449E855880}" srcOrd="2" destOrd="0" parTransId="{021E49F2-B740-44DC-B88B-0CCFD9EB4094}" sibTransId="{11FD482F-980D-4AAA-9CA4-72DA91581F1C}"/>
    <dgm:cxn modelId="{04419ED1-9685-4A85-A82C-CA1782FB338E}" srcId="{CD13EE17-F171-4B48-A2C1-6903D1504E58}" destId="{674A26F1-3DAE-412D-9388-E671A615E594}" srcOrd="0" destOrd="0" parTransId="{6A16259F-6B6E-4B80-B2B8-37995DE7809D}" sibTransId="{CFC3F5F5-7998-49D8-AD37-1501FDB238C2}"/>
    <dgm:cxn modelId="{95B4BD5A-B8B1-42D4-8BC9-314C848A649A}" type="presOf" srcId="{B8953FCF-ADDD-4659-8527-2BD0A20D9121}" destId="{670518B2-DCB3-4420-9A01-D7887F454289}" srcOrd="0" destOrd="0" presId="urn:microsoft.com/office/officeart/2005/8/layout/orgChart1"/>
    <dgm:cxn modelId="{60548A15-3B5E-45B1-9D1A-23FB3DF15FB0}" srcId="{674A26F1-3DAE-412D-9388-E671A615E594}" destId="{BA281842-D0B8-4B23-9616-AAF64D0090F8}" srcOrd="1" destOrd="0" parTransId="{417E42EB-7E01-43DC-81DB-839EC381F2D0}" sibTransId="{E8B68BD7-CEE1-4ECF-A343-65BF208B2D41}"/>
    <dgm:cxn modelId="{E9A45393-98DB-49C3-B34F-686B4AE5F44A}" type="presOf" srcId="{7488206B-758F-4D56-BDDE-1C449E855880}" destId="{FA5FB0CB-6369-4831-90EE-D78A81932F6B}" srcOrd="1" destOrd="0" presId="urn:microsoft.com/office/officeart/2005/8/layout/orgChart1"/>
    <dgm:cxn modelId="{8A4452B5-F5C5-46C6-AF36-9FB8330F862E}" type="presOf" srcId="{73CBAA1D-FC93-4231-8A66-46FED06D19ED}" destId="{9E9986AF-818B-413E-8E40-F903BA9D5AC5}" srcOrd="1" destOrd="0" presId="urn:microsoft.com/office/officeart/2005/8/layout/orgChart1"/>
    <dgm:cxn modelId="{D661F11D-C225-4230-9F1E-A2882DCE2F73}" type="presOf" srcId="{BA281842-D0B8-4B23-9616-AAF64D0090F8}" destId="{94AF3EE8-CF0C-405B-821C-04F7E92020C9}" srcOrd="0" destOrd="0" presId="urn:microsoft.com/office/officeart/2005/8/layout/orgChart1"/>
    <dgm:cxn modelId="{91283524-16C7-4A50-B1E8-EB8222C379F6}" type="presOf" srcId="{674A26F1-3DAE-412D-9388-E671A615E594}" destId="{EC733CE5-6893-4ECF-951F-A54B12FE8FF4}" srcOrd="0" destOrd="0" presId="urn:microsoft.com/office/officeart/2005/8/layout/orgChart1"/>
    <dgm:cxn modelId="{0586E7B4-977B-475A-AF17-D5205CCD410A}" srcId="{674A26F1-3DAE-412D-9388-E671A615E594}" destId="{73CBAA1D-FC93-4231-8A66-46FED06D19ED}" srcOrd="3" destOrd="0" parTransId="{B8953FCF-ADDD-4659-8527-2BD0A20D9121}" sibTransId="{5376965A-0352-42D1-B4B0-C9F78F5ADC1B}"/>
    <dgm:cxn modelId="{5DEE66CE-5112-4AF7-B2C2-6C97E1031C3D}" type="presOf" srcId="{021E49F2-B740-44DC-B88B-0CCFD9EB4094}" destId="{2E8FF799-7849-4F12-9B59-C197C0800603}" srcOrd="0" destOrd="0" presId="urn:microsoft.com/office/officeart/2005/8/layout/orgChart1"/>
    <dgm:cxn modelId="{CF8FAD36-16A9-46F3-BF13-032426D6D531}" srcId="{674A26F1-3DAE-412D-9388-E671A615E594}" destId="{1E9B02F1-5433-4E84-9907-09118C93A77F}" srcOrd="0" destOrd="0" parTransId="{BE6AFCC3-5BC2-4E74-8EB9-0595E3861611}" sibTransId="{641F2E65-C071-4ECB-AC0A-CC916AB960C4}"/>
    <dgm:cxn modelId="{6D19A8A2-01BF-4C59-ADE5-FD3785C29110}" type="presOf" srcId="{BE6AFCC3-5BC2-4E74-8EB9-0595E3861611}" destId="{452B91EE-CFA0-4909-BCE7-B06F1AB9FC4B}" srcOrd="0" destOrd="0" presId="urn:microsoft.com/office/officeart/2005/8/layout/orgChart1"/>
    <dgm:cxn modelId="{62321612-0BDB-4904-ACE1-4CBF0225EBA8}" type="presOf" srcId="{7488206B-758F-4D56-BDDE-1C449E855880}" destId="{C42A8AF6-4B73-41BC-BB69-E2887AB36403}" srcOrd="0" destOrd="0" presId="urn:microsoft.com/office/officeart/2005/8/layout/orgChart1"/>
    <dgm:cxn modelId="{0D8C7CB1-4E4D-4385-8BFD-B9E7E0E42876}" type="presOf" srcId="{1E9B02F1-5433-4E84-9907-09118C93A77F}" destId="{749673D8-68F1-4EDE-8B44-0841218C0BB2}" srcOrd="0" destOrd="0" presId="urn:microsoft.com/office/officeart/2005/8/layout/orgChart1"/>
    <dgm:cxn modelId="{B48F39FF-BF76-4D62-9AAF-D19E947BDBA1}" type="presOf" srcId="{BA281842-D0B8-4B23-9616-AAF64D0090F8}" destId="{46257E45-0503-418E-B334-4F353AA871E2}" srcOrd="1" destOrd="0" presId="urn:microsoft.com/office/officeart/2005/8/layout/orgChart1"/>
    <dgm:cxn modelId="{9CFA68F9-373A-4B5B-9DBF-34EDF16D4046}" type="presOf" srcId="{417E42EB-7E01-43DC-81DB-839EC381F2D0}" destId="{C85F6F3B-CD61-4E88-88B9-9B41579BEAEA}" srcOrd="0" destOrd="0" presId="urn:microsoft.com/office/officeart/2005/8/layout/orgChart1"/>
    <dgm:cxn modelId="{86E38D9D-3653-40F0-9FC8-5380B3B13386}" type="presOf" srcId="{73CBAA1D-FC93-4231-8A66-46FED06D19ED}" destId="{ACCD52EA-FF81-43A7-888A-4F0FDAD4EBA1}" srcOrd="0" destOrd="0" presId="urn:microsoft.com/office/officeart/2005/8/layout/orgChart1"/>
    <dgm:cxn modelId="{773AFF65-6C76-4C75-9D52-F00EC8E5397B}" type="presOf" srcId="{674A26F1-3DAE-412D-9388-E671A615E594}" destId="{3143DE65-7C6B-4310-9B56-8D98827659C9}" srcOrd="1" destOrd="0" presId="urn:microsoft.com/office/officeart/2005/8/layout/orgChart1"/>
    <dgm:cxn modelId="{E9E195E1-F89D-4CBB-88E4-192750BA6333}" type="presOf" srcId="{CD13EE17-F171-4B48-A2C1-6903D1504E58}" destId="{30EC82BD-B36C-447E-A1C9-896457230207}" srcOrd="0" destOrd="0" presId="urn:microsoft.com/office/officeart/2005/8/layout/orgChart1"/>
    <dgm:cxn modelId="{D9C95443-09FE-4623-A552-27AC9574F8E2}" type="presParOf" srcId="{30EC82BD-B36C-447E-A1C9-896457230207}" destId="{8C8DFE44-3EEB-4041-9307-E43AE3D8D32F}" srcOrd="0" destOrd="0" presId="urn:microsoft.com/office/officeart/2005/8/layout/orgChart1"/>
    <dgm:cxn modelId="{EB3EA581-C2AB-481D-8E71-AECD8662157A}" type="presParOf" srcId="{8C8DFE44-3EEB-4041-9307-E43AE3D8D32F}" destId="{D8856772-049A-473E-A39A-162A100AF55A}" srcOrd="0" destOrd="0" presId="urn:microsoft.com/office/officeart/2005/8/layout/orgChart1"/>
    <dgm:cxn modelId="{C9DEC121-B271-4352-BE59-8210A7B2C0FB}" type="presParOf" srcId="{D8856772-049A-473E-A39A-162A100AF55A}" destId="{EC733CE5-6893-4ECF-951F-A54B12FE8FF4}" srcOrd="0" destOrd="0" presId="urn:microsoft.com/office/officeart/2005/8/layout/orgChart1"/>
    <dgm:cxn modelId="{DDA76148-964A-4476-A5E3-9D9D14071BA1}" type="presParOf" srcId="{D8856772-049A-473E-A39A-162A100AF55A}" destId="{3143DE65-7C6B-4310-9B56-8D98827659C9}" srcOrd="1" destOrd="0" presId="urn:microsoft.com/office/officeart/2005/8/layout/orgChart1"/>
    <dgm:cxn modelId="{7DDFA163-3B3C-4A3A-9739-735E63232EC1}" type="presParOf" srcId="{8C8DFE44-3EEB-4041-9307-E43AE3D8D32F}" destId="{2F4DB8B2-8203-4BD3-B71C-4CFB810BA90E}" srcOrd="1" destOrd="0" presId="urn:microsoft.com/office/officeart/2005/8/layout/orgChart1"/>
    <dgm:cxn modelId="{313D7D33-98A0-460F-A338-487A9AD86F5A}" type="presParOf" srcId="{2F4DB8B2-8203-4BD3-B71C-4CFB810BA90E}" destId="{C85F6F3B-CD61-4E88-88B9-9B41579BEAEA}" srcOrd="0" destOrd="0" presId="urn:microsoft.com/office/officeart/2005/8/layout/orgChart1"/>
    <dgm:cxn modelId="{3D227537-4040-4BEC-8436-C99D269E3C48}" type="presParOf" srcId="{2F4DB8B2-8203-4BD3-B71C-4CFB810BA90E}" destId="{DFEB6CCF-C68D-406C-A6A6-432885927FBE}" srcOrd="1" destOrd="0" presId="urn:microsoft.com/office/officeart/2005/8/layout/orgChart1"/>
    <dgm:cxn modelId="{497B1E02-495F-4B3B-A387-64A7951CFA7C}" type="presParOf" srcId="{DFEB6CCF-C68D-406C-A6A6-432885927FBE}" destId="{FC1AFCDC-FD5C-4776-84E2-CD383078E743}" srcOrd="0" destOrd="0" presId="urn:microsoft.com/office/officeart/2005/8/layout/orgChart1"/>
    <dgm:cxn modelId="{DA2E6849-A7F3-4FBA-928A-38D3B9392062}" type="presParOf" srcId="{FC1AFCDC-FD5C-4776-84E2-CD383078E743}" destId="{94AF3EE8-CF0C-405B-821C-04F7E92020C9}" srcOrd="0" destOrd="0" presId="urn:microsoft.com/office/officeart/2005/8/layout/orgChart1"/>
    <dgm:cxn modelId="{C186E29A-E485-4BF8-A51B-86054CD6644C}" type="presParOf" srcId="{FC1AFCDC-FD5C-4776-84E2-CD383078E743}" destId="{46257E45-0503-418E-B334-4F353AA871E2}" srcOrd="1" destOrd="0" presId="urn:microsoft.com/office/officeart/2005/8/layout/orgChart1"/>
    <dgm:cxn modelId="{C14F2496-2A72-45A4-B928-C0D57D957D3E}" type="presParOf" srcId="{DFEB6CCF-C68D-406C-A6A6-432885927FBE}" destId="{71C796E5-0C28-4CDE-9D91-85C3D6E9FBEB}" srcOrd="1" destOrd="0" presId="urn:microsoft.com/office/officeart/2005/8/layout/orgChart1"/>
    <dgm:cxn modelId="{7D2095F4-44BC-4A8C-8857-3C79AC3A034E}" type="presParOf" srcId="{DFEB6CCF-C68D-406C-A6A6-432885927FBE}" destId="{4294B4AB-13BA-4B0D-83AD-F8E7FF2F82BF}" srcOrd="2" destOrd="0" presId="urn:microsoft.com/office/officeart/2005/8/layout/orgChart1"/>
    <dgm:cxn modelId="{FDDA91E0-A8C8-44DD-B494-B9E7D83FE0DB}" type="presParOf" srcId="{2F4DB8B2-8203-4BD3-B71C-4CFB810BA90E}" destId="{2E8FF799-7849-4F12-9B59-C197C0800603}" srcOrd="2" destOrd="0" presId="urn:microsoft.com/office/officeart/2005/8/layout/orgChart1"/>
    <dgm:cxn modelId="{FEBA8160-78DB-428E-BCA4-1281E7870FB5}" type="presParOf" srcId="{2F4DB8B2-8203-4BD3-B71C-4CFB810BA90E}" destId="{59AF0D1D-3ACB-426C-A4CE-D0D75C6FFB8B}" srcOrd="3" destOrd="0" presId="urn:microsoft.com/office/officeart/2005/8/layout/orgChart1"/>
    <dgm:cxn modelId="{10816AB5-06BF-45EE-B55A-5B3B4B8EFAB3}" type="presParOf" srcId="{59AF0D1D-3ACB-426C-A4CE-D0D75C6FFB8B}" destId="{0AAA00F0-87DE-4C8C-8A71-288AF80D6CDB}" srcOrd="0" destOrd="0" presId="urn:microsoft.com/office/officeart/2005/8/layout/orgChart1"/>
    <dgm:cxn modelId="{C3A803F5-5BC2-4A70-8FB7-64BA687D11A4}" type="presParOf" srcId="{0AAA00F0-87DE-4C8C-8A71-288AF80D6CDB}" destId="{C42A8AF6-4B73-41BC-BB69-E2887AB36403}" srcOrd="0" destOrd="0" presId="urn:microsoft.com/office/officeart/2005/8/layout/orgChart1"/>
    <dgm:cxn modelId="{ECE3FCA1-A0DB-4B16-B806-8B623D9112EA}" type="presParOf" srcId="{0AAA00F0-87DE-4C8C-8A71-288AF80D6CDB}" destId="{FA5FB0CB-6369-4831-90EE-D78A81932F6B}" srcOrd="1" destOrd="0" presId="urn:microsoft.com/office/officeart/2005/8/layout/orgChart1"/>
    <dgm:cxn modelId="{D16503BE-3098-4B69-91BB-BDE4A2139A08}" type="presParOf" srcId="{59AF0D1D-3ACB-426C-A4CE-D0D75C6FFB8B}" destId="{E52CE548-148E-4072-A92A-6E088A030453}" srcOrd="1" destOrd="0" presId="urn:microsoft.com/office/officeart/2005/8/layout/orgChart1"/>
    <dgm:cxn modelId="{136176EB-43B2-436F-B6A5-4656E44C1B18}" type="presParOf" srcId="{59AF0D1D-3ACB-426C-A4CE-D0D75C6FFB8B}" destId="{2F95E076-37E6-4B3A-9177-EDC2314BFCD7}" srcOrd="2" destOrd="0" presId="urn:microsoft.com/office/officeart/2005/8/layout/orgChart1"/>
    <dgm:cxn modelId="{CFEA3B56-7DE9-457B-A456-F0D1BA61D196}" type="presParOf" srcId="{2F4DB8B2-8203-4BD3-B71C-4CFB810BA90E}" destId="{670518B2-DCB3-4420-9A01-D7887F454289}" srcOrd="4" destOrd="0" presId="urn:microsoft.com/office/officeart/2005/8/layout/orgChart1"/>
    <dgm:cxn modelId="{DD968871-3081-486D-BAAC-2BAF2F817F53}" type="presParOf" srcId="{2F4DB8B2-8203-4BD3-B71C-4CFB810BA90E}" destId="{48C5EC2F-82C6-4954-AB79-D917C6727E77}" srcOrd="5" destOrd="0" presId="urn:microsoft.com/office/officeart/2005/8/layout/orgChart1"/>
    <dgm:cxn modelId="{45BA0795-B9F4-487A-93FA-D375444252C7}" type="presParOf" srcId="{48C5EC2F-82C6-4954-AB79-D917C6727E77}" destId="{3613CCDB-0421-4524-BF35-3E23E99F1F19}" srcOrd="0" destOrd="0" presId="urn:microsoft.com/office/officeart/2005/8/layout/orgChart1"/>
    <dgm:cxn modelId="{2E0059C3-6DD6-432C-824A-40E8B18501B8}" type="presParOf" srcId="{3613CCDB-0421-4524-BF35-3E23E99F1F19}" destId="{ACCD52EA-FF81-43A7-888A-4F0FDAD4EBA1}" srcOrd="0" destOrd="0" presId="urn:microsoft.com/office/officeart/2005/8/layout/orgChart1"/>
    <dgm:cxn modelId="{4489CCEF-28BC-4F39-BA06-66EFF1A8F683}" type="presParOf" srcId="{3613CCDB-0421-4524-BF35-3E23E99F1F19}" destId="{9E9986AF-818B-413E-8E40-F903BA9D5AC5}" srcOrd="1" destOrd="0" presId="urn:microsoft.com/office/officeart/2005/8/layout/orgChart1"/>
    <dgm:cxn modelId="{BE3C3759-B9AF-4208-8824-764DFFF48D20}" type="presParOf" srcId="{48C5EC2F-82C6-4954-AB79-D917C6727E77}" destId="{BEDA3AA4-74B5-4AF4-A7B0-BCA6DD6DA0B1}" srcOrd="1" destOrd="0" presId="urn:microsoft.com/office/officeart/2005/8/layout/orgChart1"/>
    <dgm:cxn modelId="{DD351089-A102-41FB-BDD7-E6511AB23D84}" type="presParOf" srcId="{48C5EC2F-82C6-4954-AB79-D917C6727E77}" destId="{FEE58F08-08BA-4108-8C3D-DFFA125D4CD8}" srcOrd="2" destOrd="0" presId="urn:microsoft.com/office/officeart/2005/8/layout/orgChart1"/>
    <dgm:cxn modelId="{C5327789-7CF0-488D-97A7-A99AA16B6CE2}" type="presParOf" srcId="{8C8DFE44-3EEB-4041-9307-E43AE3D8D32F}" destId="{384103F0-0DCB-43C3-9369-8BECE99AA445}" srcOrd="2" destOrd="0" presId="urn:microsoft.com/office/officeart/2005/8/layout/orgChart1"/>
    <dgm:cxn modelId="{D59F5053-95FF-4847-B526-81B5F5A1F3EC}" type="presParOf" srcId="{384103F0-0DCB-43C3-9369-8BECE99AA445}" destId="{452B91EE-CFA0-4909-BCE7-B06F1AB9FC4B}" srcOrd="0" destOrd="0" presId="urn:microsoft.com/office/officeart/2005/8/layout/orgChart1"/>
    <dgm:cxn modelId="{D5DA36EA-28EA-46E5-8FF6-4AD381694945}" type="presParOf" srcId="{384103F0-0DCB-43C3-9369-8BECE99AA445}" destId="{DA4345A7-74B6-457F-BB9E-3770F710E623}" srcOrd="1" destOrd="0" presId="urn:microsoft.com/office/officeart/2005/8/layout/orgChart1"/>
    <dgm:cxn modelId="{7A29E14A-3E5B-4000-AB03-4DAC77F3075A}" type="presParOf" srcId="{DA4345A7-74B6-457F-BB9E-3770F710E623}" destId="{0FE1872A-E8BC-4C14-A02C-1E617368ADFE}" srcOrd="0" destOrd="0" presId="urn:microsoft.com/office/officeart/2005/8/layout/orgChart1"/>
    <dgm:cxn modelId="{41F2C672-DE18-433E-A747-E6EE16B939AC}" type="presParOf" srcId="{0FE1872A-E8BC-4C14-A02C-1E617368ADFE}" destId="{749673D8-68F1-4EDE-8B44-0841218C0BB2}" srcOrd="0" destOrd="0" presId="urn:microsoft.com/office/officeart/2005/8/layout/orgChart1"/>
    <dgm:cxn modelId="{9350EE46-46A4-4EEE-8EB3-7B84ED0B9198}" type="presParOf" srcId="{0FE1872A-E8BC-4C14-A02C-1E617368ADFE}" destId="{D0FF7531-7630-411B-858F-23E6B4E80292}" srcOrd="1" destOrd="0" presId="urn:microsoft.com/office/officeart/2005/8/layout/orgChart1"/>
    <dgm:cxn modelId="{405F7C27-8814-41D6-A502-F6137F46B479}" type="presParOf" srcId="{DA4345A7-74B6-457F-BB9E-3770F710E623}" destId="{D9A2BA6A-F131-4C6A-957C-91F32B51B5E1}" srcOrd="1" destOrd="0" presId="urn:microsoft.com/office/officeart/2005/8/layout/orgChart1"/>
    <dgm:cxn modelId="{23FF43AD-E8DE-417E-B767-D22F7174F1D5}" type="presParOf" srcId="{DA4345A7-74B6-457F-BB9E-3770F710E623}" destId="{09943DFC-1714-486E-82EC-0ED72F89B280}"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F24F0B5A-99A6-4565-999C-658AA7F91F19}"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en-US"/>
        </a:p>
      </dgm:t>
    </dgm:pt>
    <dgm:pt modelId="{A362309E-300F-4121-A8C4-70CCD605802A}">
      <dgm:prSet phldrT="[Text]" custT="1"/>
      <dgm:spPr/>
      <dgm:t>
        <a:bodyPr/>
        <a:lstStyle/>
        <a:p>
          <a:r>
            <a:rPr lang="fa-IR" sz="2400" dirty="0" smtClean="0">
              <a:solidFill>
                <a:schemeClr val="tx1"/>
              </a:solidFill>
            </a:rPr>
            <a:t>استاد:</a:t>
          </a:r>
          <a:endParaRPr lang="en-US" sz="2400" dirty="0">
            <a:solidFill>
              <a:schemeClr val="tx1"/>
            </a:solidFill>
          </a:endParaRPr>
        </a:p>
      </dgm:t>
    </dgm:pt>
    <dgm:pt modelId="{BF6CC7CA-C0D1-4388-B19C-558C10BD451C}" type="parTrans" cxnId="{70C9EC69-0579-4EFF-9BB3-771AEF942498}">
      <dgm:prSet/>
      <dgm:spPr/>
      <dgm:t>
        <a:bodyPr/>
        <a:lstStyle/>
        <a:p>
          <a:endParaRPr lang="en-US"/>
        </a:p>
      </dgm:t>
    </dgm:pt>
    <dgm:pt modelId="{EDA93D2C-E2E7-4C07-BBE7-3A080732BC39}" type="sibTrans" cxnId="{70C9EC69-0579-4EFF-9BB3-771AEF942498}">
      <dgm:prSet/>
      <dgm:spPr/>
      <dgm:t>
        <a:bodyPr/>
        <a:lstStyle/>
        <a:p>
          <a:endParaRPr lang="en-US"/>
        </a:p>
      </dgm:t>
    </dgm:pt>
    <dgm:pt modelId="{4BBC3E39-C5DA-49F1-BE11-3DBB90983575}">
      <dgm:prSet phldrT="[Text]" custT="1"/>
      <dgm:spPr/>
      <dgm:t>
        <a:bodyPr/>
        <a:lstStyle/>
        <a:p>
          <a:r>
            <a:rPr lang="fa-IR" sz="2400" dirty="0" smtClean="0">
              <a:solidFill>
                <a:schemeClr val="tx1"/>
              </a:solidFill>
            </a:rPr>
            <a:t>دکتر امیر حسین اصغری</a:t>
          </a:r>
          <a:endParaRPr lang="en-US" sz="2400" dirty="0">
            <a:solidFill>
              <a:schemeClr val="tx1"/>
            </a:solidFill>
          </a:endParaRPr>
        </a:p>
      </dgm:t>
    </dgm:pt>
    <dgm:pt modelId="{0E792A6E-1846-4F57-A940-7CB8FEB0DD0A}" type="parTrans" cxnId="{B7588822-FDE7-4D62-A0FF-825EB9CADF7D}">
      <dgm:prSet/>
      <dgm:spPr/>
      <dgm:t>
        <a:bodyPr/>
        <a:lstStyle/>
        <a:p>
          <a:endParaRPr lang="en-US"/>
        </a:p>
      </dgm:t>
    </dgm:pt>
    <dgm:pt modelId="{B4FC507F-55CB-4881-A901-4CE661F3ADC3}" type="sibTrans" cxnId="{B7588822-FDE7-4D62-A0FF-825EB9CADF7D}">
      <dgm:prSet/>
      <dgm:spPr/>
      <dgm:t>
        <a:bodyPr/>
        <a:lstStyle/>
        <a:p>
          <a:endParaRPr lang="en-US"/>
        </a:p>
      </dgm:t>
    </dgm:pt>
    <dgm:pt modelId="{DF876590-65E0-4920-BE3D-D61E0F1574C2}" type="pres">
      <dgm:prSet presAssocID="{F24F0B5A-99A6-4565-999C-658AA7F91F19}" presName="hierChild1" presStyleCnt="0">
        <dgm:presLayoutVars>
          <dgm:orgChart val="1"/>
          <dgm:chPref val="1"/>
          <dgm:dir/>
          <dgm:animOne val="branch"/>
          <dgm:animLvl val="lvl"/>
          <dgm:resizeHandles/>
        </dgm:presLayoutVars>
      </dgm:prSet>
      <dgm:spPr/>
      <dgm:t>
        <a:bodyPr/>
        <a:lstStyle/>
        <a:p>
          <a:endParaRPr lang="en-US"/>
        </a:p>
      </dgm:t>
    </dgm:pt>
    <dgm:pt modelId="{236D2375-DFDA-4C19-B59D-549F32A3C516}" type="pres">
      <dgm:prSet presAssocID="{A362309E-300F-4121-A8C4-70CCD605802A}" presName="hierRoot1" presStyleCnt="0">
        <dgm:presLayoutVars>
          <dgm:hierBranch val="init"/>
        </dgm:presLayoutVars>
      </dgm:prSet>
      <dgm:spPr/>
    </dgm:pt>
    <dgm:pt modelId="{51C2968C-49C6-4786-84A2-18F8C93B1CF8}" type="pres">
      <dgm:prSet presAssocID="{A362309E-300F-4121-A8C4-70CCD605802A}" presName="rootComposite1" presStyleCnt="0"/>
      <dgm:spPr/>
    </dgm:pt>
    <dgm:pt modelId="{6EAEEDCA-60A9-44B2-9FFD-F6A43E8CD332}" type="pres">
      <dgm:prSet presAssocID="{A362309E-300F-4121-A8C4-70CCD605802A}" presName="rootText1" presStyleLbl="node0" presStyleIdx="0" presStyleCnt="1" custScaleX="29278" custScaleY="16242" custLinFactNeighborX="1596" custLinFactNeighborY="5173">
        <dgm:presLayoutVars>
          <dgm:chPref val="3"/>
        </dgm:presLayoutVars>
      </dgm:prSet>
      <dgm:spPr/>
      <dgm:t>
        <a:bodyPr/>
        <a:lstStyle/>
        <a:p>
          <a:endParaRPr lang="en-US"/>
        </a:p>
      </dgm:t>
    </dgm:pt>
    <dgm:pt modelId="{AE4763C0-C70A-4FEA-BE60-C3CD2281E75F}" type="pres">
      <dgm:prSet presAssocID="{A362309E-300F-4121-A8C4-70CCD605802A}" presName="rootConnector1" presStyleLbl="node1" presStyleIdx="0" presStyleCnt="0"/>
      <dgm:spPr/>
      <dgm:t>
        <a:bodyPr/>
        <a:lstStyle/>
        <a:p>
          <a:endParaRPr lang="en-US"/>
        </a:p>
      </dgm:t>
    </dgm:pt>
    <dgm:pt modelId="{6CF4E92B-4A83-4FAE-9F88-CBF97B534D4F}" type="pres">
      <dgm:prSet presAssocID="{A362309E-300F-4121-A8C4-70CCD605802A}" presName="hierChild2" presStyleCnt="0"/>
      <dgm:spPr/>
    </dgm:pt>
    <dgm:pt modelId="{3E832A2D-DE77-4EED-AD86-1DAFCFCE074D}" type="pres">
      <dgm:prSet presAssocID="{0E792A6E-1846-4F57-A940-7CB8FEB0DD0A}" presName="Name37" presStyleLbl="parChTrans1D2" presStyleIdx="0" presStyleCnt="1"/>
      <dgm:spPr/>
      <dgm:t>
        <a:bodyPr/>
        <a:lstStyle/>
        <a:p>
          <a:endParaRPr lang="en-US"/>
        </a:p>
      </dgm:t>
    </dgm:pt>
    <dgm:pt modelId="{818A5D5A-59CF-44D4-AE97-2D403FB8ED33}" type="pres">
      <dgm:prSet presAssocID="{4BBC3E39-C5DA-49F1-BE11-3DBB90983575}" presName="hierRoot2" presStyleCnt="0">
        <dgm:presLayoutVars>
          <dgm:hierBranch val="init"/>
        </dgm:presLayoutVars>
      </dgm:prSet>
      <dgm:spPr/>
    </dgm:pt>
    <dgm:pt modelId="{E5FCE6AB-A4BD-4032-96AD-54D4C1C37B5D}" type="pres">
      <dgm:prSet presAssocID="{4BBC3E39-C5DA-49F1-BE11-3DBB90983575}" presName="rootComposite" presStyleCnt="0"/>
      <dgm:spPr/>
    </dgm:pt>
    <dgm:pt modelId="{F0EB7947-A37F-4D1F-9970-91D61C2DB4C9}" type="pres">
      <dgm:prSet presAssocID="{4BBC3E39-C5DA-49F1-BE11-3DBB90983575}" presName="rootText" presStyleLbl="node2" presStyleIdx="0" presStyleCnt="1" custScaleX="35811" custScaleY="19553" custLinFactNeighborX="-7694" custLinFactNeighborY="-20756">
        <dgm:presLayoutVars>
          <dgm:chPref val="3"/>
        </dgm:presLayoutVars>
      </dgm:prSet>
      <dgm:spPr/>
      <dgm:t>
        <a:bodyPr/>
        <a:lstStyle/>
        <a:p>
          <a:endParaRPr lang="en-US"/>
        </a:p>
      </dgm:t>
    </dgm:pt>
    <dgm:pt modelId="{F8DDF3DA-BA96-4AD6-BFDB-2E6741134553}" type="pres">
      <dgm:prSet presAssocID="{4BBC3E39-C5DA-49F1-BE11-3DBB90983575}" presName="rootConnector" presStyleLbl="node2" presStyleIdx="0" presStyleCnt="1"/>
      <dgm:spPr/>
      <dgm:t>
        <a:bodyPr/>
        <a:lstStyle/>
        <a:p>
          <a:endParaRPr lang="en-US"/>
        </a:p>
      </dgm:t>
    </dgm:pt>
    <dgm:pt modelId="{FB082399-8733-498C-9A5F-25D87E8C8511}" type="pres">
      <dgm:prSet presAssocID="{4BBC3E39-C5DA-49F1-BE11-3DBB90983575}" presName="hierChild4" presStyleCnt="0"/>
      <dgm:spPr/>
    </dgm:pt>
    <dgm:pt modelId="{EEFFC989-0FB1-4D1B-A543-4FC9E0AC4329}" type="pres">
      <dgm:prSet presAssocID="{4BBC3E39-C5DA-49F1-BE11-3DBB90983575}" presName="hierChild5" presStyleCnt="0"/>
      <dgm:spPr/>
    </dgm:pt>
    <dgm:pt modelId="{1AADE893-7AA9-4E52-BBEF-81A49BEB1455}" type="pres">
      <dgm:prSet presAssocID="{A362309E-300F-4121-A8C4-70CCD605802A}" presName="hierChild3" presStyleCnt="0"/>
      <dgm:spPr/>
    </dgm:pt>
  </dgm:ptLst>
  <dgm:cxnLst>
    <dgm:cxn modelId="{1660AF57-7265-4333-A87F-0ED3BF5399F9}" type="presOf" srcId="{4BBC3E39-C5DA-49F1-BE11-3DBB90983575}" destId="{F8DDF3DA-BA96-4AD6-BFDB-2E6741134553}" srcOrd="1" destOrd="0" presId="urn:microsoft.com/office/officeart/2005/8/layout/orgChart1"/>
    <dgm:cxn modelId="{847A239E-F43E-4C2D-9721-5467066EB5FA}" type="presOf" srcId="{A362309E-300F-4121-A8C4-70CCD605802A}" destId="{AE4763C0-C70A-4FEA-BE60-C3CD2281E75F}" srcOrd="1" destOrd="0" presId="urn:microsoft.com/office/officeart/2005/8/layout/orgChart1"/>
    <dgm:cxn modelId="{70C9EC69-0579-4EFF-9BB3-771AEF942498}" srcId="{F24F0B5A-99A6-4565-999C-658AA7F91F19}" destId="{A362309E-300F-4121-A8C4-70CCD605802A}" srcOrd="0" destOrd="0" parTransId="{BF6CC7CA-C0D1-4388-B19C-558C10BD451C}" sibTransId="{EDA93D2C-E2E7-4C07-BBE7-3A080732BC39}"/>
    <dgm:cxn modelId="{B7588822-FDE7-4D62-A0FF-825EB9CADF7D}" srcId="{A362309E-300F-4121-A8C4-70CCD605802A}" destId="{4BBC3E39-C5DA-49F1-BE11-3DBB90983575}" srcOrd="0" destOrd="0" parTransId="{0E792A6E-1846-4F57-A940-7CB8FEB0DD0A}" sibTransId="{B4FC507F-55CB-4881-A901-4CE661F3ADC3}"/>
    <dgm:cxn modelId="{67B71CAA-6C08-47C7-AB18-EB0086BC93B1}" type="presOf" srcId="{0E792A6E-1846-4F57-A940-7CB8FEB0DD0A}" destId="{3E832A2D-DE77-4EED-AD86-1DAFCFCE074D}" srcOrd="0" destOrd="0" presId="urn:microsoft.com/office/officeart/2005/8/layout/orgChart1"/>
    <dgm:cxn modelId="{63AAB0CF-28D1-4836-BC98-ED1271D30C4F}" type="presOf" srcId="{A362309E-300F-4121-A8C4-70CCD605802A}" destId="{6EAEEDCA-60A9-44B2-9FFD-F6A43E8CD332}" srcOrd="0" destOrd="0" presId="urn:microsoft.com/office/officeart/2005/8/layout/orgChart1"/>
    <dgm:cxn modelId="{5010A362-6A2B-466B-97F0-E39B82B5984B}" type="presOf" srcId="{F24F0B5A-99A6-4565-999C-658AA7F91F19}" destId="{DF876590-65E0-4920-BE3D-D61E0F1574C2}" srcOrd="0" destOrd="0" presId="urn:microsoft.com/office/officeart/2005/8/layout/orgChart1"/>
    <dgm:cxn modelId="{D35B868E-4893-4D45-9AC5-498ED699640F}" type="presOf" srcId="{4BBC3E39-C5DA-49F1-BE11-3DBB90983575}" destId="{F0EB7947-A37F-4D1F-9970-91D61C2DB4C9}" srcOrd="0" destOrd="0" presId="urn:microsoft.com/office/officeart/2005/8/layout/orgChart1"/>
    <dgm:cxn modelId="{0FC5156D-3CF2-4B51-960B-132732F78C5C}" type="presParOf" srcId="{DF876590-65E0-4920-BE3D-D61E0F1574C2}" destId="{236D2375-DFDA-4C19-B59D-549F32A3C516}" srcOrd="0" destOrd="0" presId="urn:microsoft.com/office/officeart/2005/8/layout/orgChart1"/>
    <dgm:cxn modelId="{4C3FB5E2-A109-456B-92D8-AF505ABE9FCC}" type="presParOf" srcId="{236D2375-DFDA-4C19-B59D-549F32A3C516}" destId="{51C2968C-49C6-4786-84A2-18F8C93B1CF8}" srcOrd="0" destOrd="0" presId="urn:microsoft.com/office/officeart/2005/8/layout/orgChart1"/>
    <dgm:cxn modelId="{56B02F64-60CB-454A-9781-288DD2D18959}" type="presParOf" srcId="{51C2968C-49C6-4786-84A2-18F8C93B1CF8}" destId="{6EAEEDCA-60A9-44B2-9FFD-F6A43E8CD332}" srcOrd="0" destOrd="0" presId="urn:microsoft.com/office/officeart/2005/8/layout/orgChart1"/>
    <dgm:cxn modelId="{F4E6AA95-ED5A-486E-AC20-9EAB1196B5D1}" type="presParOf" srcId="{51C2968C-49C6-4786-84A2-18F8C93B1CF8}" destId="{AE4763C0-C70A-4FEA-BE60-C3CD2281E75F}" srcOrd="1" destOrd="0" presId="urn:microsoft.com/office/officeart/2005/8/layout/orgChart1"/>
    <dgm:cxn modelId="{5BDBD225-F381-4F1C-B635-B7F8B6A99ABB}" type="presParOf" srcId="{236D2375-DFDA-4C19-B59D-549F32A3C516}" destId="{6CF4E92B-4A83-4FAE-9F88-CBF97B534D4F}" srcOrd="1" destOrd="0" presId="urn:microsoft.com/office/officeart/2005/8/layout/orgChart1"/>
    <dgm:cxn modelId="{84DC5103-3140-4BA9-9974-62D0484BEA31}" type="presParOf" srcId="{6CF4E92B-4A83-4FAE-9F88-CBF97B534D4F}" destId="{3E832A2D-DE77-4EED-AD86-1DAFCFCE074D}" srcOrd="0" destOrd="0" presId="urn:microsoft.com/office/officeart/2005/8/layout/orgChart1"/>
    <dgm:cxn modelId="{36845C18-E67A-4A82-A728-BF4C3EC82AB2}" type="presParOf" srcId="{6CF4E92B-4A83-4FAE-9F88-CBF97B534D4F}" destId="{818A5D5A-59CF-44D4-AE97-2D403FB8ED33}" srcOrd="1" destOrd="0" presId="urn:microsoft.com/office/officeart/2005/8/layout/orgChart1"/>
    <dgm:cxn modelId="{C045F711-03F4-4B3D-9F75-F7862396A5D1}" type="presParOf" srcId="{818A5D5A-59CF-44D4-AE97-2D403FB8ED33}" destId="{E5FCE6AB-A4BD-4032-96AD-54D4C1C37B5D}" srcOrd="0" destOrd="0" presId="urn:microsoft.com/office/officeart/2005/8/layout/orgChart1"/>
    <dgm:cxn modelId="{AAB68DC1-A35A-43C6-A019-74DF5D8114B7}" type="presParOf" srcId="{E5FCE6AB-A4BD-4032-96AD-54D4C1C37B5D}" destId="{F0EB7947-A37F-4D1F-9970-91D61C2DB4C9}" srcOrd="0" destOrd="0" presId="urn:microsoft.com/office/officeart/2005/8/layout/orgChart1"/>
    <dgm:cxn modelId="{1EE0EB89-4C63-4BE2-882B-5ED2CCE776BC}" type="presParOf" srcId="{E5FCE6AB-A4BD-4032-96AD-54D4C1C37B5D}" destId="{F8DDF3DA-BA96-4AD6-BFDB-2E6741134553}" srcOrd="1" destOrd="0" presId="urn:microsoft.com/office/officeart/2005/8/layout/orgChart1"/>
    <dgm:cxn modelId="{E375E50E-B1DA-43B2-90BC-EBC889E55AB3}" type="presParOf" srcId="{818A5D5A-59CF-44D4-AE97-2D403FB8ED33}" destId="{FB082399-8733-498C-9A5F-25D87E8C8511}" srcOrd="1" destOrd="0" presId="urn:microsoft.com/office/officeart/2005/8/layout/orgChart1"/>
    <dgm:cxn modelId="{0DE3F042-570D-407C-A7EC-0CB5CCAAA0BC}" type="presParOf" srcId="{818A5D5A-59CF-44D4-AE97-2D403FB8ED33}" destId="{EEFFC989-0FB1-4D1B-A543-4FC9E0AC4329}" srcOrd="2" destOrd="0" presId="urn:microsoft.com/office/officeart/2005/8/layout/orgChart1"/>
    <dgm:cxn modelId="{8383366E-6DCF-4337-8EE2-BB2EDD8D3594}" type="presParOf" srcId="{236D2375-DFDA-4C19-B59D-549F32A3C516}" destId="{1AADE893-7AA9-4E52-BBEF-81A49BEB1455}" srcOrd="2" destOrd="0" presId="urn:microsoft.com/office/officeart/2005/8/layout/orgChart1"/>
  </dgm:cxnLst>
  <dgm:bg/>
  <dgm:whole/>
</dgm:dataModel>
</file>

<file path=ppt/diagrams/data3.xml><?xml version="1.0" encoding="utf-8"?>
<dgm:dataModel xmlns:dgm="http://schemas.openxmlformats.org/drawingml/2006/diagram" xmlns:a="http://schemas.openxmlformats.org/drawingml/2006/main">
  <dgm:ptLst>
    <dgm:pt modelId="{EC064464-8419-45B6-BE49-B6628A6A22ED}" type="doc">
      <dgm:prSet loTypeId="urn:microsoft.com/office/officeart/2005/8/layout/arrow2" loCatId="process" qsTypeId="urn:microsoft.com/office/officeart/2005/8/quickstyle/simple5" qsCatId="simple" csTypeId="urn:microsoft.com/office/officeart/2005/8/colors/accent1_2" csCatId="accent1" phldr="1"/>
      <dgm:spPr/>
    </dgm:pt>
    <dgm:pt modelId="{0CEA2C02-A9F9-49E2-8B1A-8C8B898941F2}">
      <dgm:prSet phldrT="[Text]" custT="1"/>
      <dgm:spPr/>
      <dgm:t>
        <a:bodyPr/>
        <a:lstStyle/>
        <a:p>
          <a:r>
            <a:rPr lang="fa-IR" sz="3200" dirty="0" smtClean="0"/>
            <a:t>مشتق</a:t>
          </a:r>
          <a:endParaRPr lang="en-US" sz="3200" dirty="0"/>
        </a:p>
      </dgm:t>
    </dgm:pt>
    <dgm:pt modelId="{2CC9551A-3404-4DBF-8B67-F780C50D2FE5}" type="parTrans" cxnId="{8A00FBFB-0823-4672-B834-67FEB428E317}">
      <dgm:prSet/>
      <dgm:spPr/>
      <dgm:t>
        <a:bodyPr/>
        <a:lstStyle/>
        <a:p>
          <a:endParaRPr lang="en-US"/>
        </a:p>
      </dgm:t>
    </dgm:pt>
    <dgm:pt modelId="{34E7DD44-38FE-451A-953E-EA4BAAC2935C}" type="sibTrans" cxnId="{8A00FBFB-0823-4672-B834-67FEB428E317}">
      <dgm:prSet/>
      <dgm:spPr/>
      <dgm:t>
        <a:bodyPr/>
        <a:lstStyle/>
        <a:p>
          <a:endParaRPr lang="en-US"/>
        </a:p>
      </dgm:t>
    </dgm:pt>
    <dgm:pt modelId="{BD86C164-3CAB-4704-A112-C434C94B0286}">
      <dgm:prSet phldrT="[Text]" custT="1"/>
      <dgm:spPr/>
      <dgm:t>
        <a:bodyPr/>
        <a:lstStyle/>
        <a:p>
          <a:r>
            <a:rPr lang="fa-IR" sz="2000" dirty="0" smtClean="0"/>
            <a:t>ایده اصلی بخش اول آنالیز</a:t>
          </a:r>
          <a:endParaRPr lang="en-US" sz="2000" dirty="0"/>
        </a:p>
      </dgm:t>
    </dgm:pt>
    <dgm:pt modelId="{F069DBB7-1774-4D6D-9329-184D29A4E8A5}" type="parTrans" cxnId="{0E75FDD3-2FC3-4C53-AEB5-B0FACBA360A1}">
      <dgm:prSet/>
      <dgm:spPr/>
      <dgm:t>
        <a:bodyPr/>
        <a:lstStyle/>
        <a:p>
          <a:endParaRPr lang="en-US"/>
        </a:p>
      </dgm:t>
    </dgm:pt>
    <dgm:pt modelId="{1ED47C64-C31B-4B06-98C3-BA48F63B3E86}" type="sibTrans" cxnId="{0E75FDD3-2FC3-4C53-AEB5-B0FACBA360A1}">
      <dgm:prSet/>
      <dgm:spPr/>
      <dgm:t>
        <a:bodyPr/>
        <a:lstStyle/>
        <a:p>
          <a:endParaRPr lang="en-US"/>
        </a:p>
      </dgm:t>
    </dgm:pt>
    <dgm:pt modelId="{F19C8EEA-9792-4C04-90EB-7F263416A2E6}">
      <dgm:prSet phldrT="[Text]" custT="1"/>
      <dgm:spPr/>
      <dgm:t>
        <a:bodyPr/>
        <a:lstStyle/>
        <a:p>
          <a:r>
            <a:rPr lang="fa-IR" sz="2000" dirty="0" smtClean="0"/>
            <a:t>نرخ لحظه ای تغییرات تابع</a:t>
          </a:r>
          <a:endParaRPr lang="en-US" sz="2000" dirty="0"/>
        </a:p>
      </dgm:t>
    </dgm:pt>
    <dgm:pt modelId="{0C088C95-578C-4E8B-AD0B-45228C28B88D}" type="parTrans" cxnId="{9C05EF2C-77B0-4336-96BF-35DB69EBD371}">
      <dgm:prSet/>
      <dgm:spPr/>
      <dgm:t>
        <a:bodyPr/>
        <a:lstStyle/>
        <a:p>
          <a:endParaRPr lang="en-US"/>
        </a:p>
      </dgm:t>
    </dgm:pt>
    <dgm:pt modelId="{FC77AB25-0DCF-45A0-AB93-0CB84C9EF21D}" type="sibTrans" cxnId="{9C05EF2C-77B0-4336-96BF-35DB69EBD371}">
      <dgm:prSet/>
      <dgm:spPr/>
      <dgm:t>
        <a:bodyPr/>
        <a:lstStyle/>
        <a:p>
          <a:endParaRPr lang="en-US"/>
        </a:p>
      </dgm:t>
    </dgm:pt>
    <dgm:pt modelId="{9818750A-3103-48E7-B609-29EDF58B0FAD}" type="pres">
      <dgm:prSet presAssocID="{EC064464-8419-45B6-BE49-B6628A6A22ED}" presName="arrowDiagram" presStyleCnt="0">
        <dgm:presLayoutVars>
          <dgm:chMax val="5"/>
          <dgm:dir/>
          <dgm:resizeHandles val="exact"/>
        </dgm:presLayoutVars>
      </dgm:prSet>
      <dgm:spPr/>
    </dgm:pt>
    <dgm:pt modelId="{E8F8FACC-C336-4059-965B-2CBF6FEF87EC}" type="pres">
      <dgm:prSet presAssocID="{EC064464-8419-45B6-BE49-B6628A6A22ED}" presName="arrow" presStyleLbl="bgShp" presStyleIdx="0" presStyleCnt="1"/>
      <dgm:spPr/>
    </dgm:pt>
    <dgm:pt modelId="{EEEBDDE3-D5F7-43CC-ABD0-7901B01B29F9}" type="pres">
      <dgm:prSet presAssocID="{EC064464-8419-45B6-BE49-B6628A6A22ED}" presName="arrowDiagram3" presStyleCnt="0"/>
      <dgm:spPr/>
    </dgm:pt>
    <dgm:pt modelId="{CA270DB2-9DEB-4C47-8D1A-0B84C3FE4238}" type="pres">
      <dgm:prSet presAssocID="{0CEA2C02-A9F9-49E2-8B1A-8C8B898941F2}" presName="bullet3a" presStyleLbl="node1" presStyleIdx="0" presStyleCnt="3"/>
      <dgm:spPr/>
    </dgm:pt>
    <dgm:pt modelId="{6C17A339-1A06-4BA7-9CD3-4AE4F1C80E12}" type="pres">
      <dgm:prSet presAssocID="{0CEA2C02-A9F9-49E2-8B1A-8C8B898941F2}" presName="textBox3a" presStyleLbl="revTx" presStyleIdx="0" presStyleCnt="3" custLinFactNeighborX="-19850" custLinFactNeighborY="3114">
        <dgm:presLayoutVars>
          <dgm:bulletEnabled val="1"/>
        </dgm:presLayoutVars>
      </dgm:prSet>
      <dgm:spPr/>
      <dgm:t>
        <a:bodyPr/>
        <a:lstStyle/>
        <a:p>
          <a:endParaRPr lang="en-US"/>
        </a:p>
      </dgm:t>
    </dgm:pt>
    <dgm:pt modelId="{BE570D17-637D-4DBA-A1DC-A302AAEB1B80}" type="pres">
      <dgm:prSet presAssocID="{BD86C164-3CAB-4704-A112-C434C94B0286}" presName="bullet3b" presStyleLbl="node1" presStyleIdx="1" presStyleCnt="3"/>
      <dgm:spPr/>
    </dgm:pt>
    <dgm:pt modelId="{C477EC60-BE30-416A-9F03-5FF15131F7A6}" type="pres">
      <dgm:prSet presAssocID="{BD86C164-3CAB-4704-A112-C434C94B0286}" presName="textBox3b" presStyleLbl="revTx" presStyleIdx="1" presStyleCnt="3" custScaleX="338542" custScaleY="26471" custLinFactNeighborX="20833" custLinFactNeighborY="-25000">
        <dgm:presLayoutVars>
          <dgm:bulletEnabled val="1"/>
        </dgm:presLayoutVars>
      </dgm:prSet>
      <dgm:spPr/>
      <dgm:t>
        <a:bodyPr/>
        <a:lstStyle/>
        <a:p>
          <a:endParaRPr lang="en-US"/>
        </a:p>
      </dgm:t>
    </dgm:pt>
    <dgm:pt modelId="{D16BA69E-9C0A-4B44-B7F6-02CB4C29986E}" type="pres">
      <dgm:prSet presAssocID="{F19C8EEA-9792-4C04-90EB-7F263416A2E6}" presName="bullet3c" presStyleLbl="node1" presStyleIdx="2" presStyleCnt="3"/>
      <dgm:spPr/>
    </dgm:pt>
    <dgm:pt modelId="{340C0669-1E68-4BFD-BFA9-1E4408E01070}" type="pres">
      <dgm:prSet presAssocID="{F19C8EEA-9792-4C04-90EB-7F263416A2E6}" presName="textBox3c" presStyleLbl="revTx" presStyleIdx="2" presStyleCnt="3" custScaleX="252083" custScaleY="19425" custLinFactNeighborX="9896" custLinFactNeighborY="-29496">
        <dgm:presLayoutVars>
          <dgm:bulletEnabled val="1"/>
        </dgm:presLayoutVars>
      </dgm:prSet>
      <dgm:spPr/>
      <dgm:t>
        <a:bodyPr/>
        <a:lstStyle/>
        <a:p>
          <a:endParaRPr lang="en-US"/>
        </a:p>
      </dgm:t>
    </dgm:pt>
  </dgm:ptLst>
  <dgm:cxnLst>
    <dgm:cxn modelId="{0CC0A310-F8CE-49D1-9EFD-D0ED6A1C16FB}" type="presOf" srcId="{BD86C164-3CAB-4704-A112-C434C94B0286}" destId="{C477EC60-BE30-416A-9F03-5FF15131F7A6}" srcOrd="0" destOrd="0" presId="urn:microsoft.com/office/officeart/2005/8/layout/arrow2"/>
    <dgm:cxn modelId="{9C05EF2C-77B0-4336-96BF-35DB69EBD371}" srcId="{EC064464-8419-45B6-BE49-B6628A6A22ED}" destId="{F19C8EEA-9792-4C04-90EB-7F263416A2E6}" srcOrd="2" destOrd="0" parTransId="{0C088C95-578C-4E8B-AD0B-45228C28B88D}" sibTransId="{FC77AB25-0DCF-45A0-AB93-0CB84C9EF21D}"/>
    <dgm:cxn modelId="{1C924F72-AC53-4DA1-AC05-898CF88F294A}" type="presOf" srcId="{F19C8EEA-9792-4C04-90EB-7F263416A2E6}" destId="{340C0669-1E68-4BFD-BFA9-1E4408E01070}" srcOrd="0" destOrd="0" presId="urn:microsoft.com/office/officeart/2005/8/layout/arrow2"/>
    <dgm:cxn modelId="{0E75FDD3-2FC3-4C53-AEB5-B0FACBA360A1}" srcId="{EC064464-8419-45B6-BE49-B6628A6A22ED}" destId="{BD86C164-3CAB-4704-A112-C434C94B0286}" srcOrd="1" destOrd="0" parTransId="{F069DBB7-1774-4D6D-9329-184D29A4E8A5}" sibTransId="{1ED47C64-C31B-4B06-98C3-BA48F63B3E86}"/>
    <dgm:cxn modelId="{4CD4D778-1942-4AFF-BF6D-C1790B45CD8C}" type="presOf" srcId="{0CEA2C02-A9F9-49E2-8B1A-8C8B898941F2}" destId="{6C17A339-1A06-4BA7-9CD3-4AE4F1C80E12}" srcOrd="0" destOrd="0" presId="urn:microsoft.com/office/officeart/2005/8/layout/arrow2"/>
    <dgm:cxn modelId="{CEBED5F2-97AD-4484-A6F0-9EA309C50911}" type="presOf" srcId="{EC064464-8419-45B6-BE49-B6628A6A22ED}" destId="{9818750A-3103-48E7-B609-29EDF58B0FAD}" srcOrd="0" destOrd="0" presId="urn:microsoft.com/office/officeart/2005/8/layout/arrow2"/>
    <dgm:cxn modelId="{8A00FBFB-0823-4672-B834-67FEB428E317}" srcId="{EC064464-8419-45B6-BE49-B6628A6A22ED}" destId="{0CEA2C02-A9F9-49E2-8B1A-8C8B898941F2}" srcOrd="0" destOrd="0" parTransId="{2CC9551A-3404-4DBF-8B67-F780C50D2FE5}" sibTransId="{34E7DD44-38FE-451A-953E-EA4BAAC2935C}"/>
    <dgm:cxn modelId="{7F24B069-BAC7-4B9C-802C-E5CEA1AB6F24}" type="presParOf" srcId="{9818750A-3103-48E7-B609-29EDF58B0FAD}" destId="{E8F8FACC-C336-4059-965B-2CBF6FEF87EC}" srcOrd="0" destOrd="0" presId="urn:microsoft.com/office/officeart/2005/8/layout/arrow2"/>
    <dgm:cxn modelId="{81136CA6-9ABF-45AF-8D40-F5287E71318B}" type="presParOf" srcId="{9818750A-3103-48E7-B609-29EDF58B0FAD}" destId="{EEEBDDE3-D5F7-43CC-ABD0-7901B01B29F9}" srcOrd="1" destOrd="0" presId="urn:microsoft.com/office/officeart/2005/8/layout/arrow2"/>
    <dgm:cxn modelId="{67949847-26F2-4346-8BFD-B332BB94A05C}" type="presParOf" srcId="{EEEBDDE3-D5F7-43CC-ABD0-7901B01B29F9}" destId="{CA270DB2-9DEB-4C47-8D1A-0B84C3FE4238}" srcOrd="0" destOrd="0" presId="urn:microsoft.com/office/officeart/2005/8/layout/arrow2"/>
    <dgm:cxn modelId="{E5FEC69D-1764-4D41-A228-F826A3706058}" type="presParOf" srcId="{EEEBDDE3-D5F7-43CC-ABD0-7901B01B29F9}" destId="{6C17A339-1A06-4BA7-9CD3-4AE4F1C80E12}" srcOrd="1" destOrd="0" presId="urn:microsoft.com/office/officeart/2005/8/layout/arrow2"/>
    <dgm:cxn modelId="{0255D662-8D31-465A-A3D9-AA55B075DDCC}" type="presParOf" srcId="{EEEBDDE3-D5F7-43CC-ABD0-7901B01B29F9}" destId="{BE570D17-637D-4DBA-A1DC-A302AAEB1B80}" srcOrd="2" destOrd="0" presId="urn:microsoft.com/office/officeart/2005/8/layout/arrow2"/>
    <dgm:cxn modelId="{B82E223D-C89A-4FE6-A216-EBB5CBCB4863}" type="presParOf" srcId="{EEEBDDE3-D5F7-43CC-ABD0-7901B01B29F9}" destId="{C477EC60-BE30-416A-9F03-5FF15131F7A6}" srcOrd="3" destOrd="0" presId="urn:microsoft.com/office/officeart/2005/8/layout/arrow2"/>
    <dgm:cxn modelId="{432AE4C6-C5D4-472A-9F33-4F82C005C36B}" type="presParOf" srcId="{EEEBDDE3-D5F7-43CC-ABD0-7901B01B29F9}" destId="{D16BA69E-9C0A-4B44-B7F6-02CB4C29986E}" srcOrd="4" destOrd="0" presId="urn:microsoft.com/office/officeart/2005/8/layout/arrow2"/>
    <dgm:cxn modelId="{165552F6-EC3B-4A1C-B800-28BA2F827CEC}" type="presParOf" srcId="{EEEBDDE3-D5F7-43CC-ABD0-7901B01B29F9}" destId="{340C0669-1E68-4BFD-BFA9-1E4408E01070}" srcOrd="5" destOrd="0" presId="urn:microsoft.com/office/officeart/2005/8/layout/arrow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6AA935-3627-4497-A2B9-35CD1BC1A117}" type="doc">
      <dgm:prSet loTypeId="urn:microsoft.com/office/officeart/2005/8/layout/cycle5" loCatId="cycle" qsTypeId="urn:microsoft.com/office/officeart/2005/8/quickstyle/simple1" qsCatId="simple" csTypeId="urn:microsoft.com/office/officeart/2005/8/colors/accent2_5" csCatId="accent2" phldr="1"/>
      <dgm:spPr/>
      <dgm:t>
        <a:bodyPr/>
        <a:lstStyle/>
        <a:p>
          <a:endParaRPr lang="en-US"/>
        </a:p>
      </dgm:t>
    </dgm:pt>
    <dgm:pt modelId="{9685DE5B-CA2C-4E18-8BFB-0C6967B51B10}">
      <dgm:prSet phldrT="[Text]" custT="1"/>
      <dgm:spPr/>
      <dgm:t>
        <a:bodyPr/>
        <a:lstStyle/>
        <a:p>
          <a:r>
            <a:rPr lang="fa-IR" sz="2400" dirty="0" smtClean="0">
              <a:solidFill>
                <a:schemeClr val="tx1"/>
              </a:solidFill>
            </a:rPr>
            <a:t>1.در نظر گرفتن نقطه </a:t>
          </a:r>
          <a:r>
            <a:rPr lang="en-US" sz="2400" dirty="0" smtClean="0">
              <a:solidFill>
                <a:schemeClr val="tx1"/>
              </a:solidFill>
            </a:rPr>
            <a:t>p</a:t>
          </a:r>
          <a:endParaRPr lang="en-US" sz="2400" dirty="0">
            <a:solidFill>
              <a:schemeClr val="tx1"/>
            </a:solidFill>
          </a:endParaRPr>
        </a:p>
      </dgm:t>
    </dgm:pt>
    <dgm:pt modelId="{47765774-1E6E-4FC6-B714-CEBAC4A0D9DF}" type="parTrans" cxnId="{45B0A3E4-4A88-417F-B069-352C427D8ADE}">
      <dgm:prSet/>
      <dgm:spPr/>
      <dgm:t>
        <a:bodyPr/>
        <a:lstStyle/>
        <a:p>
          <a:endParaRPr lang="en-US"/>
        </a:p>
      </dgm:t>
    </dgm:pt>
    <dgm:pt modelId="{6688C6F9-AAE2-45A0-BDE4-AE45B700AC7B}" type="sibTrans" cxnId="{45B0A3E4-4A88-417F-B069-352C427D8ADE}">
      <dgm:prSet/>
      <dgm:spPr/>
      <dgm:t>
        <a:bodyPr/>
        <a:lstStyle/>
        <a:p>
          <a:endParaRPr lang="en-US"/>
        </a:p>
      </dgm:t>
    </dgm:pt>
    <dgm:pt modelId="{032584CE-7563-4884-989C-B2F07A54A242}">
      <dgm:prSet phldrT="[Text]" custT="1"/>
      <dgm:spPr/>
      <dgm:t>
        <a:bodyPr/>
        <a:lstStyle/>
        <a:p>
          <a:r>
            <a:rPr lang="fa-IR" sz="2400" dirty="0" smtClean="0">
              <a:solidFill>
                <a:schemeClr val="tx1"/>
              </a:solidFill>
            </a:rPr>
            <a:t>گذرا از کانون</a:t>
          </a:r>
          <a:r>
            <a:rPr lang="en-US" sz="2400" dirty="0" smtClean="0">
              <a:solidFill>
                <a:schemeClr val="tx1"/>
              </a:solidFill>
            </a:rPr>
            <a:t>v1</a:t>
          </a:r>
          <a:r>
            <a:rPr lang="fa-IR" sz="2400" dirty="0" smtClean="0">
              <a:solidFill>
                <a:schemeClr val="tx1"/>
              </a:solidFill>
            </a:rPr>
            <a:t> </a:t>
          </a:r>
          <a:r>
            <a:rPr lang="en-US" sz="2400" dirty="0" smtClean="0">
              <a:solidFill>
                <a:schemeClr val="tx1"/>
              </a:solidFill>
            </a:rPr>
            <a:t>p</a:t>
          </a:r>
          <a:r>
            <a:rPr lang="fa-IR" sz="2400" dirty="0" smtClean="0">
              <a:solidFill>
                <a:schemeClr val="tx1"/>
              </a:solidFill>
            </a:rPr>
            <a:t>وشامل</a:t>
          </a:r>
          <a:endParaRPr lang="en-US" sz="2400" dirty="0">
            <a:solidFill>
              <a:schemeClr val="tx1"/>
            </a:solidFill>
          </a:endParaRPr>
        </a:p>
      </dgm:t>
    </dgm:pt>
    <dgm:pt modelId="{1830DD71-5858-4A06-850D-525D481FB082}" type="parTrans" cxnId="{55FD0511-A868-4DF7-BD06-D9A7F563AD23}">
      <dgm:prSet/>
      <dgm:spPr/>
      <dgm:t>
        <a:bodyPr/>
        <a:lstStyle/>
        <a:p>
          <a:endParaRPr lang="en-US"/>
        </a:p>
      </dgm:t>
    </dgm:pt>
    <dgm:pt modelId="{0382F928-CE6F-4686-AB8D-9AE4DA5A4E18}" type="sibTrans" cxnId="{55FD0511-A868-4DF7-BD06-D9A7F563AD23}">
      <dgm:prSet/>
      <dgm:spPr/>
      <dgm:t>
        <a:bodyPr/>
        <a:lstStyle/>
        <a:p>
          <a:endParaRPr lang="en-US"/>
        </a:p>
      </dgm:t>
    </dgm:pt>
    <dgm:pt modelId="{63BC9634-2C8E-4992-80D2-26C0D302A9FE}">
      <dgm:prSet phldrT="[Text]" custT="1"/>
      <dgm:spPr/>
      <dgm:t>
        <a:bodyPr/>
        <a:lstStyle/>
        <a:p>
          <a:r>
            <a:rPr lang="fa-IR" sz="2400" dirty="0" smtClean="0">
              <a:solidFill>
                <a:schemeClr val="tx1"/>
              </a:solidFill>
            </a:rPr>
            <a:t>عمود بر خط هادی سهمی</a:t>
          </a:r>
          <a:r>
            <a:rPr lang="en-US" sz="2400" dirty="0" smtClean="0">
              <a:solidFill>
                <a:schemeClr val="tx1"/>
              </a:solidFill>
            </a:rPr>
            <a:t>v2</a:t>
          </a:r>
          <a:endParaRPr lang="en-US" sz="2400" dirty="0">
            <a:solidFill>
              <a:schemeClr val="tx1"/>
            </a:solidFill>
          </a:endParaRPr>
        </a:p>
      </dgm:t>
    </dgm:pt>
    <dgm:pt modelId="{DABC8054-DF36-47B2-ACA3-CA59DBED93CC}" type="parTrans" cxnId="{F89F2B79-E1B0-48C3-BB37-0B7E24AC21D9}">
      <dgm:prSet/>
      <dgm:spPr/>
      <dgm:t>
        <a:bodyPr/>
        <a:lstStyle/>
        <a:p>
          <a:endParaRPr lang="en-US"/>
        </a:p>
      </dgm:t>
    </dgm:pt>
    <dgm:pt modelId="{C76C7475-DC70-4729-8CA1-99B13A73043A}" type="sibTrans" cxnId="{F89F2B79-E1B0-48C3-BB37-0B7E24AC21D9}">
      <dgm:prSet/>
      <dgm:spPr/>
      <dgm:t>
        <a:bodyPr/>
        <a:lstStyle/>
        <a:p>
          <a:endParaRPr lang="en-US"/>
        </a:p>
      </dgm:t>
    </dgm:pt>
    <dgm:pt modelId="{3D64900C-E578-4D5E-8D83-0CEA1100685B}">
      <dgm:prSet/>
      <dgm:spPr/>
      <dgm:t>
        <a:bodyPr/>
        <a:lstStyle/>
        <a:p>
          <a:pPr rtl="1"/>
          <a:r>
            <a:rPr lang="fa-IR" dirty="0" smtClean="0">
              <a:solidFill>
                <a:schemeClr val="tx1"/>
              </a:solidFill>
            </a:rPr>
            <a:t>مماس</a:t>
          </a:r>
          <a:r>
            <a:rPr lang="en-US" dirty="0" smtClean="0">
              <a:solidFill>
                <a:schemeClr val="tx1"/>
              </a:solidFill>
            </a:rPr>
            <a:t>v</a:t>
          </a:r>
          <a:r>
            <a:rPr lang="fa-IR" dirty="0" smtClean="0">
              <a:solidFill>
                <a:schemeClr val="tx1"/>
              </a:solidFill>
            </a:rPr>
            <a:t> </a:t>
          </a:r>
          <a:r>
            <a:rPr lang="en-US" dirty="0" smtClean="0">
              <a:solidFill>
                <a:schemeClr val="tx1"/>
              </a:solidFill>
            </a:rPr>
            <a:t>= </a:t>
          </a:r>
          <a:r>
            <a:rPr lang="fa-IR" dirty="0" smtClean="0">
              <a:solidFill>
                <a:schemeClr val="tx1"/>
              </a:solidFill>
            </a:rPr>
            <a:t>جمع دو بردار</a:t>
          </a:r>
          <a:endParaRPr lang="en-US" dirty="0">
            <a:solidFill>
              <a:schemeClr val="tx1"/>
            </a:solidFill>
          </a:endParaRPr>
        </a:p>
      </dgm:t>
    </dgm:pt>
    <dgm:pt modelId="{711B85EB-F0C6-4B8D-B8EC-DE578A1D062F}" type="parTrans" cxnId="{4FD8A29B-79DD-46B6-AF27-CC0524273FB0}">
      <dgm:prSet/>
      <dgm:spPr/>
      <dgm:t>
        <a:bodyPr/>
        <a:lstStyle/>
        <a:p>
          <a:endParaRPr lang="en-US"/>
        </a:p>
      </dgm:t>
    </dgm:pt>
    <dgm:pt modelId="{78C61EB2-B229-4E1C-8A36-9BB5E7A10B15}" type="sibTrans" cxnId="{4FD8A29B-79DD-46B6-AF27-CC0524273FB0}">
      <dgm:prSet/>
      <dgm:spPr/>
      <dgm:t>
        <a:bodyPr/>
        <a:lstStyle/>
        <a:p>
          <a:endParaRPr lang="en-US"/>
        </a:p>
      </dgm:t>
    </dgm:pt>
    <dgm:pt modelId="{9E654064-1A59-4BC8-B7B1-4683D68AAF99}" type="pres">
      <dgm:prSet presAssocID="{E06AA935-3627-4497-A2B9-35CD1BC1A117}" presName="cycle" presStyleCnt="0">
        <dgm:presLayoutVars>
          <dgm:dir/>
          <dgm:resizeHandles val="exact"/>
        </dgm:presLayoutVars>
      </dgm:prSet>
      <dgm:spPr/>
      <dgm:t>
        <a:bodyPr/>
        <a:lstStyle/>
        <a:p>
          <a:endParaRPr lang="en-US"/>
        </a:p>
      </dgm:t>
    </dgm:pt>
    <dgm:pt modelId="{07C8682C-0653-4F6C-8D95-DF5AB6EE45E8}" type="pres">
      <dgm:prSet presAssocID="{9685DE5B-CA2C-4E18-8BFB-0C6967B51B10}" presName="node" presStyleLbl="node1" presStyleIdx="0" presStyleCnt="4" custRadScaleRad="100014" custRadScaleInc="-1486">
        <dgm:presLayoutVars>
          <dgm:bulletEnabled val="1"/>
        </dgm:presLayoutVars>
      </dgm:prSet>
      <dgm:spPr/>
      <dgm:t>
        <a:bodyPr/>
        <a:lstStyle/>
        <a:p>
          <a:endParaRPr lang="en-US"/>
        </a:p>
      </dgm:t>
    </dgm:pt>
    <dgm:pt modelId="{02FF4B35-B3E4-4024-857C-96A981E72373}" type="pres">
      <dgm:prSet presAssocID="{9685DE5B-CA2C-4E18-8BFB-0C6967B51B10}" presName="spNode" presStyleCnt="0"/>
      <dgm:spPr/>
    </dgm:pt>
    <dgm:pt modelId="{7D3929B2-B4CA-453C-A477-74D5814A4FC4}" type="pres">
      <dgm:prSet presAssocID="{6688C6F9-AAE2-45A0-BDE4-AE45B700AC7B}" presName="sibTrans" presStyleLbl="sibTrans1D1" presStyleIdx="0" presStyleCnt="4"/>
      <dgm:spPr/>
      <dgm:t>
        <a:bodyPr/>
        <a:lstStyle/>
        <a:p>
          <a:endParaRPr lang="en-US"/>
        </a:p>
      </dgm:t>
    </dgm:pt>
    <dgm:pt modelId="{D7BD9DA0-BE82-40CA-A630-D303D82EC8AF}" type="pres">
      <dgm:prSet presAssocID="{032584CE-7563-4884-989C-B2F07A54A242}" presName="node" presStyleLbl="node1" presStyleIdx="1" presStyleCnt="4" custRadScaleRad="114742" custRadScaleInc="-3799">
        <dgm:presLayoutVars>
          <dgm:bulletEnabled val="1"/>
        </dgm:presLayoutVars>
      </dgm:prSet>
      <dgm:spPr/>
      <dgm:t>
        <a:bodyPr/>
        <a:lstStyle/>
        <a:p>
          <a:endParaRPr lang="en-US"/>
        </a:p>
      </dgm:t>
    </dgm:pt>
    <dgm:pt modelId="{5184B090-4759-459F-AB06-EB5C8050F330}" type="pres">
      <dgm:prSet presAssocID="{032584CE-7563-4884-989C-B2F07A54A242}" presName="spNode" presStyleCnt="0"/>
      <dgm:spPr/>
    </dgm:pt>
    <dgm:pt modelId="{087D71B1-E1A6-44C4-ADE6-0989C7BC60C3}" type="pres">
      <dgm:prSet presAssocID="{0382F928-CE6F-4686-AB8D-9AE4DA5A4E18}" presName="sibTrans" presStyleLbl="sibTrans1D1" presStyleIdx="1" presStyleCnt="4"/>
      <dgm:spPr/>
      <dgm:t>
        <a:bodyPr/>
        <a:lstStyle/>
        <a:p>
          <a:endParaRPr lang="en-US"/>
        </a:p>
      </dgm:t>
    </dgm:pt>
    <dgm:pt modelId="{179E8D52-1D9B-447F-B302-896F4BA899AC}" type="pres">
      <dgm:prSet presAssocID="{63BC9634-2C8E-4992-80D2-26C0D302A9FE}" presName="node" presStyleLbl="node1" presStyleIdx="2" presStyleCnt="4">
        <dgm:presLayoutVars>
          <dgm:bulletEnabled val="1"/>
        </dgm:presLayoutVars>
      </dgm:prSet>
      <dgm:spPr/>
      <dgm:t>
        <a:bodyPr/>
        <a:lstStyle/>
        <a:p>
          <a:endParaRPr lang="en-US"/>
        </a:p>
      </dgm:t>
    </dgm:pt>
    <dgm:pt modelId="{C34F9D03-10D8-4A49-B301-6CFC9BD19438}" type="pres">
      <dgm:prSet presAssocID="{63BC9634-2C8E-4992-80D2-26C0D302A9FE}" presName="spNode" presStyleCnt="0"/>
      <dgm:spPr/>
    </dgm:pt>
    <dgm:pt modelId="{EF3A6B5B-A3B5-4494-BEB1-0EF5B05CC996}" type="pres">
      <dgm:prSet presAssocID="{C76C7475-DC70-4729-8CA1-99B13A73043A}" presName="sibTrans" presStyleLbl="sibTrans1D1" presStyleIdx="2" presStyleCnt="4"/>
      <dgm:spPr/>
      <dgm:t>
        <a:bodyPr/>
        <a:lstStyle/>
        <a:p>
          <a:endParaRPr lang="en-US"/>
        </a:p>
      </dgm:t>
    </dgm:pt>
    <dgm:pt modelId="{C39F41B7-20F7-4E6F-9257-0FF79CE65D2A}" type="pres">
      <dgm:prSet presAssocID="{3D64900C-E578-4D5E-8D83-0CEA1100685B}" presName="node" presStyleLbl="node1" presStyleIdx="3" presStyleCnt="4" custRadScaleRad="104432" custRadScaleInc="-1242">
        <dgm:presLayoutVars>
          <dgm:bulletEnabled val="1"/>
        </dgm:presLayoutVars>
      </dgm:prSet>
      <dgm:spPr/>
      <dgm:t>
        <a:bodyPr/>
        <a:lstStyle/>
        <a:p>
          <a:endParaRPr lang="en-US"/>
        </a:p>
      </dgm:t>
    </dgm:pt>
    <dgm:pt modelId="{5CC9A703-95F1-4756-B3A2-4340E55B772F}" type="pres">
      <dgm:prSet presAssocID="{3D64900C-E578-4D5E-8D83-0CEA1100685B}" presName="spNode" presStyleCnt="0"/>
      <dgm:spPr/>
    </dgm:pt>
    <dgm:pt modelId="{DED96D10-F810-45C8-AEF8-5393C2A4F06F}" type="pres">
      <dgm:prSet presAssocID="{78C61EB2-B229-4E1C-8A36-9BB5E7A10B15}" presName="sibTrans" presStyleLbl="sibTrans1D1" presStyleIdx="3" presStyleCnt="4"/>
      <dgm:spPr/>
      <dgm:t>
        <a:bodyPr/>
        <a:lstStyle/>
        <a:p>
          <a:endParaRPr lang="en-US"/>
        </a:p>
      </dgm:t>
    </dgm:pt>
  </dgm:ptLst>
  <dgm:cxnLst>
    <dgm:cxn modelId="{45B0A3E4-4A88-417F-B069-352C427D8ADE}" srcId="{E06AA935-3627-4497-A2B9-35CD1BC1A117}" destId="{9685DE5B-CA2C-4E18-8BFB-0C6967B51B10}" srcOrd="0" destOrd="0" parTransId="{47765774-1E6E-4FC6-B714-CEBAC4A0D9DF}" sibTransId="{6688C6F9-AAE2-45A0-BDE4-AE45B700AC7B}"/>
    <dgm:cxn modelId="{4FD8A29B-79DD-46B6-AF27-CC0524273FB0}" srcId="{E06AA935-3627-4497-A2B9-35CD1BC1A117}" destId="{3D64900C-E578-4D5E-8D83-0CEA1100685B}" srcOrd="3" destOrd="0" parTransId="{711B85EB-F0C6-4B8D-B8EC-DE578A1D062F}" sibTransId="{78C61EB2-B229-4E1C-8A36-9BB5E7A10B15}"/>
    <dgm:cxn modelId="{55FD0511-A868-4DF7-BD06-D9A7F563AD23}" srcId="{E06AA935-3627-4497-A2B9-35CD1BC1A117}" destId="{032584CE-7563-4884-989C-B2F07A54A242}" srcOrd="1" destOrd="0" parTransId="{1830DD71-5858-4A06-850D-525D481FB082}" sibTransId="{0382F928-CE6F-4686-AB8D-9AE4DA5A4E18}"/>
    <dgm:cxn modelId="{F89F2B79-E1B0-48C3-BB37-0B7E24AC21D9}" srcId="{E06AA935-3627-4497-A2B9-35CD1BC1A117}" destId="{63BC9634-2C8E-4992-80D2-26C0D302A9FE}" srcOrd="2" destOrd="0" parTransId="{DABC8054-DF36-47B2-ACA3-CA59DBED93CC}" sibTransId="{C76C7475-DC70-4729-8CA1-99B13A73043A}"/>
    <dgm:cxn modelId="{E6816DC6-09B9-444C-973A-58C8D50F5859}" type="presOf" srcId="{032584CE-7563-4884-989C-B2F07A54A242}" destId="{D7BD9DA0-BE82-40CA-A630-D303D82EC8AF}" srcOrd="0" destOrd="0" presId="urn:microsoft.com/office/officeart/2005/8/layout/cycle5"/>
    <dgm:cxn modelId="{691F7807-89A1-443B-AE87-8EF68C3F98F3}" type="presOf" srcId="{78C61EB2-B229-4E1C-8A36-9BB5E7A10B15}" destId="{DED96D10-F810-45C8-AEF8-5393C2A4F06F}" srcOrd="0" destOrd="0" presId="urn:microsoft.com/office/officeart/2005/8/layout/cycle5"/>
    <dgm:cxn modelId="{84A028B0-9607-48E8-A764-447F9EC83407}" type="presOf" srcId="{6688C6F9-AAE2-45A0-BDE4-AE45B700AC7B}" destId="{7D3929B2-B4CA-453C-A477-74D5814A4FC4}" srcOrd="0" destOrd="0" presId="urn:microsoft.com/office/officeart/2005/8/layout/cycle5"/>
    <dgm:cxn modelId="{38FE8250-4CC8-44DB-A243-B665F19D74CA}" type="presOf" srcId="{9685DE5B-CA2C-4E18-8BFB-0C6967B51B10}" destId="{07C8682C-0653-4F6C-8D95-DF5AB6EE45E8}" srcOrd="0" destOrd="0" presId="urn:microsoft.com/office/officeart/2005/8/layout/cycle5"/>
    <dgm:cxn modelId="{6B99B88D-99D7-435F-8492-2CA2C983B226}" type="presOf" srcId="{E06AA935-3627-4497-A2B9-35CD1BC1A117}" destId="{9E654064-1A59-4BC8-B7B1-4683D68AAF99}" srcOrd="0" destOrd="0" presId="urn:microsoft.com/office/officeart/2005/8/layout/cycle5"/>
    <dgm:cxn modelId="{BBE74F3A-9CC2-4EB2-B2E3-AE4D47A5A4E4}" type="presOf" srcId="{3D64900C-E578-4D5E-8D83-0CEA1100685B}" destId="{C39F41B7-20F7-4E6F-9257-0FF79CE65D2A}" srcOrd="0" destOrd="0" presId="urn:microsoft.com/office/officeart/2005/8/layout/cycle5"/>
    <dgm:cxn modelId="{A6CC8230-93DE-433D-BD1E-CA445276ED7D}" type="presOf" srcId="{C76C7475-DC70-4729-8CA1-99B13A73043A}" destId="{EF3A6B5B-A3B5-4494-BEB1-0EF5B05CC996}" srcOrd="0" destOrd="0" presId="urn:microsoft.com/office/officeart/2005/8/layout/cycle5"/>
    <dgm:cxn modelId="{5D451994-6F5A-43A9-98FD-6C1E6DD80B8A}" type="presOf" srcId="{0382F928-CE6F-4686-AB8D-9AE4DA5A4E18}" destId="{087D71B1-E1A6-44C4-ADE6-0989C7BC60C3}" srcOrd="0" destOrd="0" presId="urn:microsoft.com/office/officeart/2005/8/layout/cycle5"/>
    <dgm:cxn modelId="{8B25C9FE-FC5D-4181-B185-959B9EF395B0}" type="presOf" srcId="{63BC9634-2C8E-4992-80D2-26C0D302A9FE}" destId="{179E8D52-1D9B-447F-B302-896F4BA899AC}" srcOrd="0" destOrd="0" presId="urn:microsoft.com/office/officeart/2005/8/layout/cycle5"/>
    <dgm:cxn modelId="{521696AE-944A-4B65-A5EE-EC7B039CB3EA}" type="presParOf" srcId="{9E654064-1A59-4BC8-B7B1-4683D68AAF99}" destId="{07C8682C-0653-4F6C-8D95-DF5AB6EE45E8}" srcOrd="0" destOrd="0" presId="urn:microsoft.com/office/officeart/2005/8/layout/cycle5"/>
    <dgm:cxn modelId="{16B9E18D-D7DD-4729-88AA-4BCA034D74F6}" type="presParOf" srcId="{9E654064-1A59-4BC8-B7B1-4683D68AAF99}" destId="{02FF4B35-B3E4-4024-857C-96A981E72373}" srcOrd="1" destOrd="0" presId="urn:microsoft.com/office/officeart/2005/8/layout/cycle5"/>
    <dgm:cxn modelId="{08EE81CE-9D74-4353-A310-2A03EB42CAF2}" type="presParOf" srcId="{9E654064-1A59-4BC8-B7B1-4683D68AAF99}" destId="{7D3929B2-B4CA-453C-A477-74D5814A4FC4}" srcOrd="2" destOrd="0" presId="urn:microsoft.com/office/officeart/2005/8/layout/cycle5"/>
    <dgm:cxn modelId="{1F3F50AA-7DE0-4B05-BC9D-F2DFCBA4B43E}" type="presParOf" srcId="{9E654064-1A59-4BC8-B7B1-4683D68AAF99}" destId="{D7BD9DA0-BE82-40CA-A630-D303D82EC8AF}" srcOrd="3" destOrd="0" presId="urn:microsoft.com/office/officeart/2005/8/layout/cycle5"/>
    <dgm:cxn modelId="{BFC99F48-768D-45E3-A802-50CBA74AB631}" type="presParOf" srcId="{9E654064-1A59-4BC8-B7B1-4683D68AAF99}" destId="{5184B090-4759-459F-AB06-EB5C8050F330}" srcOrd="4" destOrd="0" presId="urn:microsoft.com/office/officeart/2005/8/layout/cycle5"/>
    <dgm:cxn modelId="{0B037B90-50AC-4F17-9C42-59ECCDD3A930}" type="presParOf" srcId="{9E654064-1A59-4BC8-B7B1-4683D68AAF99}" destId="{087D71B1-E1A6-44C4-ADE6-0989C7BC60C3}" srcOrd="5" destOrd="0" presId="urn:microsoft.com/office/officeart/2005/8/layout/cycle5"/>
    <dgm:cxn modelId="{0DC5EF70-5869-4F4A-A47A-5EE3B91CF0F9}" type="presParOf" srcId="{9E654064-1A59-4BC8-B7B1-4683D68AAF99}" destId="{179E8D52-1D9B-447F-B302-896F4BA899AC}" srcOrd="6" destOrd="0" presId="urn:microsoft.com/office/officeart/2005/8/layout/cycle5"/>
    <dgm:cxn modelId="{362C2B72-3324-4BF7-BE5D-57CACBE7B75C}" type="presParOf" srcId="{9E654064-1A59-4BC8-B7B1-4683D68AAF99}" destId="{C34F9D03-10D8-4A49-B301-6CFC9BD19438}" srcOrd="7" destOrd="0" presId="urn:microsoft.com/office/officeart/2005/8/layout/cycle5"/>
    <dgm:cxn modelId="{0FA41E18-BB8A-4DD3-BE73-EB97B5D0B224}" type="presParOf" srcId="{9E654064-1A59-4BC8-B7B1-4683D68AAF99}" destId="{EF3A6B5B-A3B5-4494-BEB1-0EF5B05CC996}" srcOrd="8" destOrd="0" presId="urn:microsoft.com/office/officeart/2005/8/layout/cycle5"/>
    <dgm:cxn modelId="{8F20991F-DCF6-4706-890A-17A7403B75A7}" type="presParOf" srcId="{9E654064-1A59-4BC8-B7B1-4683D68AAF99}" destId="{C39F41B7-20F7-4E6F-9257-0FF79CE65D2A}" srcOrd="9" destOrd="0" presId="urn:microsoft.com/office/officeart/2005/8/layout/cycle5"/>
    <dgm:cxn modelId="{E8215B4F-A38A-465F-B093-DF5945C1EB84}" type="presParOf" srcId="{9E654064-1A59-4BC8-B7B1-4683D68AAF99}" destId="{5CC9A703-95F1-4756-B3A2-4340E55B772F}" srcOrd="10" destOrd="0" presId="urn:microsoft.com/office/officeart/2005/8/layout/cycle5"/>
    <dgm:cxn modelId="{1625E3E7-0CEE-4223-9AC4-773601F99487}" type="presParOf" srcId="{9E654064-1A59-4BC8-B7B1-4683D68AAF99}" destId="{DED96D10-F810-45C8-AEF8-5393C2A4F06F}" srcOrd="11" destOrd="0" presId="urn:microsoft.com/office/officeart/2005/8/layout/cycle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F8FACC-C336-4059-965B-2CBF6FEF87EC}">
      <dsp:nvSpPr>
        <dsp:cNvPr id="0" name=""/>
        <dsp:cNvSpPr/>
      </dsp:nvSpPr>
      <dsp:spPr>
        <a:xfrm>
          <a:off x="-266698" y="126999"/>
          <a:ext cx="6096000" cy="38100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270DB2-9DEB-4C47-8D1A-0B84C3FE4238}">
      <dsp:nvSpPr>
        <dsp:cNvPr id="0" name=""/>
        <dsp:cNvSpPr/>
      </dsp:nvSpPr>
      <dsp:spPr>
        <a:xfrm>
          <a:off x="507493" y="2756661"/>
          <a:ext cx="158496" cy="158496"/>
        </a:xfrm>
        <a:prstGeom prst="ellips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17A339-1A06-4BA7-9CD3-4AE4F1C80E12}">
      <dsp:nvSpPr>
        <dsp:cNvPr id="0" name=""/>
        <dsp:cNvSpPr/>
      </dsp:nvSpPr>
      <dsp:spPr>
        <a:xfrm>
          <a:off x="304798" y="2870197"/>
          <a:ext cx="1420368" cy="1101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984" tIns="0" rIns="0" bIns="0" numCol="1" spcCol="1270" anchor="t" anchorCtr="0">
          <a:noAutofit/>
        </a:bodyPr>
        <a:lstStyle/>
        <a:p>
          <a:pPr lvl="0" algn="l" defTabSz="1422400">
            <a:lnSpc>
              <a:spcPct val="90000"/>
            </a:lnSpc>
            <a:spcBef>
              <a:spcPct val="0"/>
            </a:spcBef>
            <a:spcAft>
              <a:spcPct val="35000"/>
            </a:spcAft>
          </a:pPr>
          <a:r>
            <a:rPr lang="fa-IR" sz="3200" kern="1200" dirty="0" smtClean="0"/>
            <a:t>مشتق</a:t>
          </a:r>
          <a:endParaRPr lang="en-US" sz="3200" kern="1200" dirty="0"/>
        </a:p>
      </dsp:txBody>
      <dsp:txXfrm>
        <a:off x="304798" y="2870197"/>
        <a:ext cx="1420368" cy="1101090"/>
      </dsp:txXfrm>
    </dsp:sp>
    <dsp:sp modelId="{BE570D17-637D-4DBA-A1DC-A302AAEB1B80}">
      <dsp:nvSpPr>
        <dsp:cNvPr id="0" name=""/>
        <dsp:cNvSpPr/>
      </dsp:nvSpPr>
      <dsp:spPr>
        <a:xfrm>
          <a:off x="1906525" y="1721103"/>
          <a:ext cx="286512" cy="286512"/>
        </a:xfrm>
        <a:prstGeom prst="ellips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77EC60-BE30-416A-9F03-5FF15131F7A6}">
      <dsp:nvSpPr>
        <dsp:cNvPr id="0" name=""/>
        <dsp:cNvSpPr/>
      </dsp:nvSpPr>
      <dsp:spPr>
        <a:xfrm>
          <a:off x="609593" y="2108195"/>
          <a:ext cx="4953004" cy="548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817" tIns="0" rIns="0" bIns="0" numCol="1" spcCol="1270" anchor="t" anchorCtr="0">
          <a:noAutofit/>
        </a:bodyPr>
        <a:lstStyle/>
        <a:p>
          <a:pPr lvl="0" algn="l" defTabSz="889000">
            <a:lnSpc>
              <a:spcPct val="90000"/>
            </a:lnSpc>
            <a:spcBef>
              <a:spcPct val="0"/>
            </a:spcBef>
            <a:spcAft>
              <a:spcPct val="35000"/>
            </a:spcAft>
          </a:pPr>
          <a:r>
            <a:rPr lang="fa-IR" sz="2000" kern="1200" dirty="0" smtClean="0"/>
            <a:t>ایده اصلی بخش اول آنالیز</a:t>
          </a:r>
          <a:endParaRPr lang="en-US" sz="2000" kern="1200" dirty="0"/>
        </a:p>
      </dsp:txBody>
      <dsp:txXfrm>
        <a:off x="609593" y="2108195"/>
        <a:ext cx="4953004" cy="548648"/>
      </dsp:txXfrm>
    </dsp:sp>
    <dsp:sp modelId="{D16BA69E-9C0A-4B44-B7F6-02CB4C29986E}">
      <dsp:nvSpPr>
        <dsp:cNvPr id="0" name=""/>
        <dsp:cNvSpPr/>
      </dsp:nvSpPr>
      <dsp:spPr>
        <a:xfrm>
          <a:off x="3589021" y="1090929"/>
          <a:ext cx="396240" cy="396240"/>
        </a:xfrm>
        <a:prstGeom prst="ellips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0C0669-1E68-4BFD-BFA9-1E4408E01070}">
      <dsp:nvSpPr>
        <dsp:cNvPr id="0" name=""/>
        <dsp:cNvSpPr/>
      </dsp:nvSpPr>
      <dsp:spPr>
        <a:xfrm>
          <a:off x="2674623" y="1574803"/>
          <a:ext cx="3688075" cy="514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959" tIns="0" rIns="0" bIns="0" numCol="1" spcCol="1270" anchor="t" anchorCtr="0">
          <a:noAutofit/>
        </a:bodyPr>
        <a:lstStyle/>
        <a:p>
          <a:pPr lvl="0" algn="l" defTabSz="889000">
            <a:lnSpc>
              <a:spcPct val="90000"/>
            </a:lnSpc>
            <a:spcBef>
              <a:spcPct val="0"/>
            </a:spcBef>
            <a:spcAft>
              <a:spcPct val="35000"/>
            </a:spcAft>
          </a:pPr>
          <a:r>
            <a:rPr lang="fa-IR" sz="2000" kern="1200" dirty="0" smtClean="0"/>
            <a:t>نرخ لحظه ای تغییرات تابع</a:t>
          </a:r>
          <a:endParaRPr lang="en-US" sz="2000" kern="1200" dirty="0"/>
        </a:p>
      </dsp:txBody>
      <dsp:txXfrm>
        <a:off x="2674623" y="1574803"/>
        <a:ext cx="3688075" cy="51436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9CD35F-E6F2-440B-847A-1835567F6002}">
      <dsp:nvSpPr>
        <dsp:cNvPr id="0" name=""/>
        <dsp:cNvSpPr/>
      </dsp:nvSpPr>
      <dsp:spPr>
        <a:xfrm>
          <a:off x="2991817" y="352492"/>
          <a:ext cx="2398365" cy="826096"/>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a-IR" sz="2100" kern="1200" dirty="0" smtClean="0"/>
            <a:t>در نظر گرفتن نقطه </a:t>
          </a:r>
          <a:r>
            <a:rPr lang="en-US" sz="2100" kern="1200" dirty="0" smtClean="0"/>
            <a:t>p</a:t>
          </a:r>
          <a:r>
            <a:rPr lang="fa-IR" sz="2100" kern="1200" dirty="0" smtClean="0"/>
            <a:t> </a:t>
          </a:r>
          <a:endParaRPr lang="en-US" sz="2100" kern="1200" dirty="0"/>
        </a:p>
      </dsp:txBody>
      <dsp:txXfrm>
        <a:off x="2991817" y="352492"/>
        <a:ext cx="2398365" cy="826096"/>
      </dsp:txXfrm>
    </dsp:sp>
    <dsp:sp modelId="{21FCDB31-9752-4031-AAFE-4A16639C237B}">
      <dsp:nvSpPr>
        <dsp:cNvPr id="0" name=""/>
        <dsp:cNvSpPr/>
      </dsp:nvSpPr>
      <dsp:spPr>
        <a:xfrm>
          <a:off x="1617954" y="765541"/>
          <a:ext cx="5146090" cy="5146090"/>
        </a:xfrm>
        <a:custGeom>
          <a:avLst/>
          <a:gdLst/>
          <a:ahLst/>
          <a:cxnLst/>
          <a:rect l="0" t="0" r="0" b="0"/>
          <a:pathLst>
            <a:path>
              <a:moveTo>
                <a:pt x="3792262" y="307196"/>
              </a:moveTo>
              <a:arcTo wR="2573045" hR="2573045" stAng="17897039" swAng="3079865"/>
            </a:path>
          </a:pathLst>
        </a:custGeom>
        <a:noFill/>
        <a:ln w="1143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D792519-7703-4BDA-A8FB-F02E9BC2132F}">
      <dsp:nvSpPr>
        <dsp:cNvPr id="0" name=""/>
        <dsp:cNvSpPr/>
      </dsp:nvSpPr>
      <dsp:spPr>
        <a:xfrm>
          <a:off x="5564862" y="2897110"/>
          <a:ext cx="2398365" cy="88295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a-IR" sz="2100" kern="1200" dirty="0" smtClean="0"/>
            <a:t>گذرا از کانون </a:t>
          </a:r>
          <a:r>
            <a:rPr lang="en-US" sz="2100" kern="1200" dirty="0" smtClean="0"/>
            <a:t>v1 p</a:t>
          </a:r>
          <a:r>
            <a:rPr lang="fa-IR" sz="2100" kern="1200" dirty="0" smtClean="0"/>
            <a:t>وشامل </a:t>
          </a:r>
          <a:endParaRPr lang="en-US" sz="2100" kern="1200" dirty="0"/>
        </a:p>
      </dsp:txBody>
      <dsp:txXfrm>
        <a:off x="5564862" y="2897110"/>
        <a:ext cx="2398365" cy="882950"/>
      </dsp:txXfrm>
    </dsp:sp>
    <dsp:sp modelId="{0415916C-BFFB-4C27-83A6-92335C5E4A78}">
      <dsp:nvSpPr>
        <dsp:cNvPr id="0" name=""/>
        <dsp:cNvSpPr/>
      </dsp:nvSpPr>
      <dsp:spPr>
        <a:xfrm>
          <a:off x="1617954" y="765541"/>
          <a:ext cx="5146090" cy="5146090"/>
        </a:xfrm>
        <a:custGeom>
          <a:avLst/>
          <a:gdLst/>
          <a:ahLst/>
          <a:cxnLst/>
          <a:rect l="0" t="0" r="0" b="0"/>
          <a:pathLst>
            <a:path>
              <a:moveTo>
                <a:pt x="5103941" y="3036863"/>
              </a:moveTo>
              <a:arcTo wR="2573045" hR="2573045" stAng="623096" swAng="3079865"/>
            </a:path>
          </a:pathLst>
        </a:custGeom>
        <a:noFill/>
        <a:ln w="1143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42E30E3-7B69-48CE-A7F9-36647B2F423B}">
      <dsp:nvSpPr>
        <dsp:cNvPr id="0" name=""/>
        <dsp:cNvSpPr/>
      </dsp:nvSpPr>
      <dsp:spPr>
        <a:xfrm>
          <a:off x="2991817" y="5470156"/>
          <a:ext cx="2398365" cy="88295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en-US" sz="2100" kern="1200" dirty="0" smtClean="0"/>
            <a:t>V2 </a:t>
          </a:r>
          <a:r>
            <a:rPr lang="fa-IR" sz="2100" kern="1200" dirty="0" smtClean="0"/>
            <a:t>عمود بر خط هادی سهمی</a:t>
          </a:r>
          <a:endParaRPr lang="en-US" sz="2100" kern="1200" dirty="0"/>
        </a:p>
      </dsp:txBody>
      <dsp:txXfrm>
        <a:off x="2991817" y="5470156"/>
        <a:ext cx="2398365" cy="882950"/>
      </dsp:txXfrm>
    </dsp:sp>
    <dsp:sp modelId="{8BE51607-D2D8-413B-9273-EDE4BC17BD42}">
      <dsp:nvSpPr>
        <dsp:cNvPr id="0" name=""/>
        <dsp:cNvSpPr/>
      </dsp:nvSpPr>
      <dsp:spPr>
        <a:xfrm>
          <a:off x="1486274" y="700902"/>
          <a:ext cx="5146090" cy="5146090"/>
        </a:xfrm>
        <a:custGeom>
          <a:avLst/>
          <a:gdLst/>
          <a:ahLst/>
          <a:cxnLst/>
          <a:rect l="0" t="0" r="0" b="0"/>
          <a:pathLst>
            <a:path>
              <a:moveTo>
                <a:pt x="1485159" y="4904797"/>
              </a:moveTo>
              <a:arcTo wR="2573045" hR="2573045" stAng="6900692" swAng="3043385"/>
            </a:path>
          </a:pathLst>
        </a:custGeom>
        <a:noFill/>
        <a:ln w="1143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D08E10-F325-4CB6-B810-8E0FC2EC043D}">
      <dsp:nvSpPr>
        <dsp:cNvPr id="0" name=""/>
        <dsp:cNvSpPr/>
      </dsp:nvSpPr>
      <dsp:spPr>
        <a:xfrm>
          <a:off x="304792" y="2854341"/>
          <a:ext cx="2398365" cy="1031860"/>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t>مماس</a:t>
          </a:r>
          <a:r>
            <a:rPr lang="en-US" sz="1600" kern="1200" dirty="0" smtClean="0"/>
            <a:t>v</a:t>
          </a:r>
          <a:r>
            <a:rPr lang="fa-IR" sz="1600" kern="1200" dirty="0" smtClean="0"/>
            <a:t> </a:t>
          </a:r>
          <a:r>
            <a:rPr lang="en-US" sz="1600" kern="1200" dirty="0" smtClean="0"/>
            <a:t>= </a:t>
          </a:r>
          <a:r>
            <a:rPr lang="fa-IR" sz="1600" kern="1200" dirty="0" smtClean="0"/>
            <a:t>جمع دو بردار</a:t>
          </a:r>
          <a:endParaRPr lang="en-US" sz="1600" kern="1200" dirty="0"/>
        </a:p>
      </dsp:txBody>
      <dsp:txXfrm>
        <a:off x="304792" y="2854341"/>
        <a:ext cx="2398365" cy="1031860"/>
      </dsp:txXfrm>
    </dsp:sp>
    <dsp:sp modelId="{B865F0C1-1FD8-4C67-9D75-B55C6911A113}">
      <dsp:nvSpPr>
        <dsp:cNvPr id="0" name=""/>
        <dsp:cNvSpPr/>
      </dsp:nvSpPr>
      <dsp:spPr>
        <a:xfrm>
          <a:off x="1488806" y="829022"/>
          <a:ext cx="5146090" cy="5146090"/>
        </a:xfrm>
        <a:custGeom>
          <a:avLst/>
          <a:gdLst/>
          <a:ahLst/>
          <a:cxnLst/>
          <a:rect l="0" t="0" r="0" b="0"/>
          <a:pathLst>
            <a:path>
              <a:moveTo>
                <a:pt x="63973" y="2002851"/>
              </a:moveTo>
              <a:arcTo wR="2573045" hR="2573045" stAng="11568190" swAng="3126638"/>
            </a:path>
          </a:pathLst>
        </a:custGeom>
        <a:noFill/>
        <a:ln w="1143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EE184E-2F93-4864-B334-6B17000C37BD}" type="datetimeFigureOut">
              <a:rPr lang="en-US" smtClean="0"/>
              <a:pPr/>
              <a:t>13/05/18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B097E-0D41-466D-A959-BE42F99177C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8B097E-0D41-466D-A959-BE42F99177CB}" type="slidenum">
              <a:rPr lang="en-US" smtClean="0"/>
              <a:pPr/>
              <a:t>55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D63A527-2C1A-49F5-B21C-C8CA0A448EA8}" type="datetimeFigureOut">
              <a:rPr lang="en-US" smtClean="0"/>
              <a:pPr/>
              <a:t>13/05/18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F6F4A8B-3FC1-483E-92AF-2A7CCEBB63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63A527-2C1A-49F5-B21C-C8CA0A448EA8}" type="datetimeFigureOut">
              <a:rPr lang="en-US" smtClean="0"/>
              <a:pPr/>
              <a:t>13/05/18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6F4A8B-3FC1-483E-92AF-2A7CCEBB63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D63A527-2C1A-49F5-B21C-C8CA0A448EA8}" type="datetimeFigureOut">
              <a:rPr lang="en-US" smtClean="0"/>
              <a:pPr/>
              <a:t>13/05/18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F6F4A8B-3FC1-483E-92AF-2A7CCEBB63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63A527-2C1A-49F5-B21C-C8CA0A448EA8}" type="datetimeFigureOut">
              <a:rPr lang="en-US" smtClean="0"/>
              <a:pPr/>
              <a:t>13/05/18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6F4A8B-3FC1-483E-92AF-2A7CCEBB63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D63A527-2C1A-49F5-B21C-C8CA0A448EA8}" type="datetimeFigureOut">
              <a:rPr lang="en-US" smtClean="0"/>
              <a:pPr/>
              <a:t>13/05/18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F6F4A8B-3FC1-483E-92AF-2A7CCEBB63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D63A527-2C1A-49F5-B21C-C8CA0A448EA8}" type="datetimeFigureOut">
              <a:rPr lang="en-US" smtClean="0"/>
              <a:pPr/>
              <a:t>13/05/18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F6F4A8B-3FC1-483E-92AF-2A7CCEBB63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D63A527-2C1A-49F5-B21C-C8CA0A448EA8}" type="datetimeFigureOut">
              <a:rPr lang="en-US" smtClean="0"/>
              <a:pPr/>
              <a:t>13/05/18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F6F4A8B-3FC1-483E-92AF-2A7CCEBB63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D63A527-2C1A-49F5-B21C-C8CA0A448EA8}" type="datetimeFigureOut">
              <a:rPr lang="en-US" smtClean="0"/>
              <a:pPr/>
              <a:t>13/05/18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F6F4A8B-3FC1-483E-92AF-2A7CCEBB63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D63A527-2C1A-49F5-B21C-C8CA0A448EA8}" type="datetimeFigureOut">
              <a:rPr lang="en-US" smtClean="0"/>
              <a:pPr/>
              <a:t>13/05/18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8F6F4A8B-3FC1-483E-92AF-2A7CCEBB63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D63A527-2C1A-49F5-B21C-C8CA0A448EA8}" type="datetimeFigureOut">
              <a:rPr lang="en-US" smtClean="0"/>
              <a:pPr/>
              <a:t>13/05/18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F6F4A8B-3FC1-483E-92AF-2A7CCEBB63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D63A527-2C1A-49F5-B21C-C8CA0A448EA8}" type="datetimeFigureOut">
              <a:rPr lang="en-US" smtClean="0"/>
              <a:pPr/>
              <a:t>13/05/18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F6F4A8B-3FC1-483E-92AF-2A7CCEBB636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D63A527-2C1A-49F5-B21C-C8CA0A448EA8}" type="datetimeFigureOut">
              <a:rPr lang="en-US" smtClean="0"/>
              <a:pPr/>
              <a:t>13/05/18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F6F4A8B-3FC1-483E-92AF-2A7CCEBB63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7" Type="http://schemas.microsoft.com/office/2007/relationships/diagramDrawing" Target="../diagrams/drawing2.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gif"/><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53400" cy="6858000"/>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path path="circle">
              <a:fillToRect l="100000" b="100000"/>
            </a:path>
            <a:tileRect t="-100000" r="-100000"/>
          </a:gradFill>
        </p:spPr>
        <p:txBody>
          <a:bodyPr/>
          <a:lstStyle/>
          <a:p>
            <a:pPr algn="ctr" rtl="1">
              <a:buNone/>
            </a:pPr>
            <a:endParaRPr lang="fa-IR" dirty="0" smtClean="0"/>
          </a:p>
          <a:p>
            <a:pPr algn="ctr" rtl="1">
              <a:buNone/>
            </a:pPr>
            <a:endParaRPr lang="fa-IR" dirty="0" smtClean="0"/>
          </a:p>
          <a:p>
            <a:pPr algn="ctr" rtl="1">
              <a:buNone/>
            </a:pPr>
            <a:endParaRPr lang="fa-IR" dirty="0" smtClean="0"/>
          </a:p>
          <a:p>
            <a:pPr algn="ctr" rtl="1">
              <a:buNone/>
            </a:pPr>
            <a:endParaRPr lang="fa-IR" dirty="0" smtClean="0"/>
          </a:p>
          <a:p>
            <a:pPr algn="ctr" rtl="1">
              <a:buNone/>
            </a:pPr>
            <a:endParaRPr lang="fa-IR" dirty="0" smtClean="0"/>
          </a:p>
          <a:p>
            <a:pPr algn="ctr" rtl="1">
              <a:buNone/>
            </a:pPr>
            <a:r>
              <a:rPr lang="fa-IR" sz="4800" dirty="0" smtClean="0">
                <a:latin typeface="Simplified Arabic" pitchFamily="18" charset="-78"/>
                <a:cs typeface="Simplified Arabic" pitchFamily="18" charset="-78"/>
              </a:rPr>
              <a:t>به نام خداوند بخشنده مهربان</a:t>
            </a:r>
            <a:endParaRPr lang="en-US" sz="4800" dirty="0">
              <a:latin typeface="Simplified Arabic" pitchFamily="18" charset="-78"/>
              <a:cs typeface="Simplified Arabic" pitchFamily="18" charset="-78"/>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152400"/>
          <a:ext cx="8382000"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4" descr="http://www.math.wpi.edu/IQP/BVCalcHist/Image83.gif"/>
          <p:cNvPicPr>
            <a:picLocks/>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2438400" y="2286000"/>
            <a:ext cx="3219450" cy="2543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noProof="1" smtClean="0">
                <a:solidFill>
                  <a:schemeClr val="bg2">
                    <a:lumMod val="50000"/>
                  </a:schemeClr>
                </a:solidFill>
                <a:latin typeface="Algerian" pitchFamily="82" charset="0"/>
              </a:rPr>
              <a:t>Pierre De fermat</a:t>
            </a:r>
            <a:br>
              <a:rPr lang="en-US" noProof="1" smtClean="0">
                <a:solidFill>
                  <a:schemeClr val="bg2">
                    <a:lumMod val="50000"/>
                  </a:schemeClr>
                </a:solidFill>
                <a:latin typeface="Algerian" pitchFamily="82" charset="0"/>
              </a:rPr>
            </a:br>
            <a:r>
              <a:rPr lang="en-US" noProof="1" smtClean="0">
                <a:solidFill>
                  <a:schemeClr val="bg2">
                    <a:lumMod val="50000"/>
                  </a:schemeClr>
                </a:solidFill>
                <a:latin typeface="Algerian" pitchFamily="82" charset="0"/>
              </a:rPr>
              <a:t>1601-1665</a:t>
            </a:r>
            <a:endParaRPr lang="en-US" noProof="1">
              <a:solidFill>
                <a:schemeClr val="bg2">
                  <a:lumMod val="50000"/>
                </a:schemeClr>
              </a:solidFill>
              <a:latin typeface="Algerian" pitchFamily="82" charset="0"/>
            </a:endParaRPr>
          </a:p>
        </p:txBody>
      </p:sp>
      <p:pic>
        <p:nvPicPr>
          <p:cNvPr id="4" name="Content Placeholder 3" descr="Pierre_de_Fermat.png"/>
          <p:cNvPicPr>
            <a:picLocks noGrp="1" noChangeAspect="1"/>
          </p:cNvPicPr>
          <p:nvPr>
            <p:ph idx="1"/>
          </p:nvPr>
        </p:nvPicPr>
        <p:blipFill>
          <a:blip r:embed="rId2" cstate="print"/>
          <a:stretch>
            <a:fillRect/>
          </a:stretch>
        </p:blipFill>
        <p:spPr>
          <a:xfrm>
            <a:off x="2819400" y="1676400"/>
            <a:ext cx="2686050" cy="4761634"/>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spd="med">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53400" cy="6858000"/>
          </a:xfrm>
          <a:solidFill>
            <a:schemeClr val="accent2">
              <a:lumMod val="40000"/>
              <a:lumOff val="60000"/>
            </a:schemeClr>
          </a:solidFill>
        </p:spPr>
        <p:txBody>
          <a:bodyPr/>
          <a:lstStyle/>
          <a:p>
            <a:pPr algn="just" rtl="1"/>
            <a:endParaRPr lang="fa-IR" dirty="0" smtClean="0">
              <a:latin typeface="Arial" pitchFamily="34" charset="0"/>
              <a:cs typeface="Arial" pitchFamily="34" charset="0"/>
            </a:endParaRPr>
          </a:p>
          <a:p>
            <a:pPr algn="just" rtl="1"/>
            <a:endParaRPr lang="fa-IR" dirty="0" smtClean="0">
              <a:latin typeface="Arial" pitchFamily="34" charset="0"/>
              <a:cs typeface="Arial" pitchFamily="34" charset="0"/>
            </a:endParaRPr>
          </a:p>
          <a:p>
            <a:pPr algn="just" rtl="1"/>
            <a:r>
              <a:rPr lang="fa-IR" dirty="0" smtClean="0">
                <a:latin typeface="Arial" pitchFamily="34" charset="0"/>
                <a:cs typeface="Arial" pitchFamily="34" charset="0"/>
              </a:rPr>
              <a:t>مفهوم مشتق تا قبل از آن که ریاضیدان فرانسوی فرما به تعیین اکسترمم های چند تابع خاص دست بزنند تنظیم نشد بود ولی کپلر ملاحظه کرده بود که رشد یک تابع در همسایگی یک مقدار </a:t>
            </a:r>
            <a:r>
              <a:rPr lang="en-US" dirty="0" smtClean="0">
                <a:latin typeface="Arial" pitchFamily="34" charset="0"/>
                <a:cs typeface="Arial" pitchFamily="34" charset="0"/>
              </a:rPr>
              <a:t>min</a:t>
            </a:r>
            <a:r>
              <a:rPr lang="fa-IR" dirty="0" smtClean="0">
                <a:latin typeface="Arial" pitchFamily="34" charset="0"/>
                <a:cs typeface="Arial" pitchFamily="34" charset="0"/>
              </a:rPr>
              <a:t> و </a:t>
            </a:r>
            <a:r>
              <a:rPr lang="en-US" dirty="0" smtClean="0">
                <a:latin typeface="Arial" pitchFamily="34" charset="0"/>
                <a:cs typeface="Arial" pitchFamily="34" charset="0"/>
              </a:rPr>
              <a:t>max</a:t>
            </a:r>
            <a:r>
              <a:rPr lang="fa-IR" dirty="0" smtClean="0">
                <a:latin typeface="Arial" pitchFamily="34" charset="0"/>
                <a:cs typeface="Arial" pitchFamily="34" charset="0"/>
              </a:rPr>
              <a:t> معمولی به طور صرف نظر کردنی کوچک است.</a:t>
            </a:r>
          </a:p>
          <a:p>
            <a:pPr algn="just" rtl="1">
              <a:buNone/>
            </a:pPr>
            <a:endParaRPr lang="fa-IR" dirty="0" smtClean="0">
              <a:latin typeface="Arial" pitchFamily="34" charset="0"/>
              <a:cs typeface="Arial" pitchFamily="34" charset="0"/>
            </a:endParaRPr>
          </a:p>
          <a:p>
            <a:pPr algn="just" rtl="1">
              <a:buNone/>
            </a:pPr>
            <a:endParaRPr lang="fa-IR" dirty="0" smtClean="0">
              <a:latin typeface="Arial" pitchFamily="34" charset="0"/>
              <a:cs typeface="Arial" pitchFamily="34" charset="0"/>
            </a:endParaRPr>
          </a:p>
          <a:p>
            <a:pPr algn="just" rtl="1"/>
            <a:r>
              <a:rPr lang="fa-IR" dirty="0" smtClean="0">
                <a:latin typeface="Arial" pitchFamily="34" charset="0"/>
                <a:cs typeface="Arial" pitchFamily="34" charset="0"/>
              </a:rPr>
              <a:t>فرما این حقیقت را به روندی برای تعیین </a:t>
            </a:r>
            <a:r>
              <a:rPr lang="en-US" dirty="0" smtClean="0">
                <a:latin typeface="Arial" pitchFamily="34" charset="0"/>
                <a:cs typeface="Arial" pitchFamily="34" charset="0"/>
              </a:rPr>
              <a:t>min</a:t>
            </a:r>
            <a:r>
              <a:rPr lang="fa-IR" dirty="0" smtClean="0">
                <a:latin typeface="Arial" pitchFamily="34" charset="0"/>
                <a:cs typeface="Arial" pitchFamily="34" charset="0"/>
              </a:rPr>
              <a:t> و </a:t>
            </a:r>
            <a:r>
              <a:rPr lang="en-US" dirty="0" smtClean="0">
                <a:latin typeface="Arial" pitchFamily="34" charset="0"/>
                <a:cs typeface="Arial" pitchFamily="34" charset="0"/>
              </a:rPr>
              <a:t> max</a:t>
            </a:r>
            <a:r>
              <a:rPr lang="fa-IR" dirty="0" smtClean="0">
                <a:latin typeface="Arial" pitchFamily="34" charset="0"/>
                <a:cs typeface="Arial" pitchFamily="34" charset="0"/>
              </a:rPr>
              <a:t> برگردانید و دریافت که خطوط ممس در نقاطی که منحنی </a:t>
            </a:r>
            <a:r>
              <a:rPr lang="en-US" dirty="0" smtClean="0">
                <a:latin typeface="Arial" pitchFamily="34" charset="0"/>
                <a:cs typeface="Arial" pitchFamily="34" charset="0"/>
              </a:rPr>
              <a:t>min</a:t>
            </a:r>
            <a:r>
              <a:rPr lang="fa-IR" dirty="0" smtClean="0">
                <a:latin typeface="Arial" pitchFamily="34" charset="0"/>
                <a:cs typeface="Arial" pitchFamily="34" charset="0"/>
              </a:rPr>
              <a:t> یا </a:t>
            </a:r>
            <a:r>
              <a:rPr lang="en-US" dirty="0" smtClean="0">
                <a:latin typeface="Arial" pitchFamily="34" charset="0"/>
                <a:cs typeface="Arial" pitchFamily="34" charset="0"/>
              </a:rPr>
              <a:t>max</a:t>
            </a:r>
            <a:r>
              <a:rPr lang="fa-IR" dirty="0" smtClean="0">
                <a:latin typeface="Arial" pitchFamily="34" charset="0"/>
                <a:cs typeface="Arial" pitchFamily="34" charset="0"/>
              </a:rPr>
              <a:t> دارد باید افقی باشد.</a:t>
            </a:r>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524000"/>
          </a:xfrm>
        </p:spPr>
        <p:txBody>
          <a:bodyPr>
            <a:normAutofit/>
          </a:bodyPr>
          <a:lstStyle/>
          <a:p>
            <a:pPr algn="ctr"/>
            <a:r>
              <a:rPr lang="fa-IR" dirty="0" smtClean="0"/>
              <a:t/>
            </a:r>
            <a:br>
              <a:rPr lang="fa-IR" dirty="0" smtClean="0"/>
            </a:br>
            <a:r>
              <a:rPr lang="fa-IR" dirty="0" smtClean="0">
                <a:solidFill>
                  <a:schemeClr val="bg2">
                    <a:lumMod val="50000"/>
                  </a:schemeClr>
                </a:solidFill>
              </a:rPr>
              <a:t>روش فرما: یافتن اکسترمم ها</a:t>
            </a:r>
            <a:endParaRPr lang="en-US" dirty="0">
              <a:solidFill>
                <a:schemeClr val="bg2">
                  <a:lumMod val="50000"/>
                </a:schemeClr>
              </a:solidFill>
            </a:endParaRPr>
          </a:p>
        </p:txBody>
      </p:sp>
      <p:sp>
        <p:nvSpPr>
          <p:cNvPr id="6" name="Content Placeholder 5"/>
          <p:cNvSpPr>
            <a:spLocks noGrp="1"/>
          </p:cNvSpPr>
          <p:nvPr>
            <p:ph idx="1"/>
          </p:nvPr>
        </p:nvSpPr>
        <p:spPr>
          <a:xfrm>
            <a:off x="0" y="1600200"/>
            <a:ext cx="8153400" cy="5257800"/>
          </a:xfrm>
          <a:solidFill>
            <a:schemeClr val="accent2">
              <a:lumMod val="40000"/>
              <a:lumOff val="60000"/>
            </a:schemeClr>
          </a:solidFill>
        </p:spPr>
        <p:txBody>
          <a:bodyPr/>
          <a:lstStyle/>
          <a:p>
            <a:pPr algn="r" rtl="1"/>
            <a:r>
              <a:rPr lang="fa-IR" dirty="0" smtClean="0">
                <a:latin typeface="Simplified Arabic" pitchFamily="18" charset="-78"/>
                <a:cs typeface="Simplified Arabic" pitchFamily="18" charset="-78"/>
              </a:rPr>
              <a:t>اگر </a:t>
            </a:r>
            <a:r>
              <a:rPr lang="en-US" dirty="0" smtClean="0">
                <a:latin typeface="Simplified Arabic" pitchFamily="18" charset="-78"/>
                <a:cs typeface="Simplified Arabic" pitchFamily="18" charset="-78"/>
              </a:rPr>
              <a:t>f(x)</a:t>
            </a:r>
            <a:r>
              <a:rPr lang="fa-IR" dirty="0" smtClean="0">
                <a:latin typeface="Simplified Arabic" pitchFamily="18" charset="-78"/>
                <a:cs typeface="Simplified Arabic" pitchFamily="18" charset="-78"/>
              </a:rPr>
              <a:t> یک </a:t>
            </a:r>
            <a:r>
              <a:rPr lang="en-US" dirty="0" smtClean="0">
                <a:latin typeface="Simplified Arabic" pitchFamily="18" charset="-78"/>
                <a:cs typeface="Simplified Arabic" pitchFamily="18" charset="-78"/>
              </a:rPr>
              <a:t>max </a:t>
            </a:r>
            <a:r>
              <a:rPr lang="fa-IR" dirty="0" smtClean="0">
                <a:latin typeface="Simplified Arabic" pitchFamily="18" charset="-78"/>
                <a:cs typeface="Simplified Arabic" pitchFamily="18" charset="-78"/>
              </a:rPr>
              <a:t> یا </a:t>
            </a:r>
            <a:r>
              <a:rPr lang="en-US" dirty="0" smtClean="0">
                <a:latin typeface="Simplified Arabic" pitchFamily="18" charset="-78"/>
                <a:cs typeface="Simplified Arabic" pitchFamily="18" charset="-78"/>
              </a:rPr>
              <a:t>min</a:t>
            </a:r>
            <a:r>
              <a:rPr lang="fa-IR" dirty="0" smtClean="0">
                <a:latin typeface="Simplified Arabic" pitchFamily="18" charset="-78"/>
                <a:cs typeface="Simplified Arabic" pitchFamily="18" charset="-78"/>
              </a:rPr>
              <a:t> معمولی در </a:t>
            </a:r>
            <a:r>
              <a:rPr lang="en-US" dirty="0" smtClean="0">
                <a:latin typeface="Simplified Arabic" pitchFamily="18" charset="-78"/>
                <a:cs typeface="Simplified Arabic" pitchFamily="18" charset="-78"/>
              </a:rPr>
              <a:t>x</a:t>
            </a:r>
            <a:r>
              <a:rPr lang="fa-IR" dirty="0" smtClean="0">
                <a:latin typeface="Simplified Arabic" pitchFamily="18" charset="-78"/>
                <a:cs typeface="Simplified Arabic" pitchFamily="18" charset="-78"/>
              </a:rPr>
              <a:t> داشته باشدو </a:t>
            </a:r>
            <a:r>
              <a:rPr lang="en-US" dirty="0" smtClean="0">
                <a:latin typeface="Simplified Arabic" pitchFamily="18" charset="-78"/>
                <a:cs typeface="Simplified Arabic" pitchFamily="18" charset="-78"/>
              </a:rPr>
              <a:t>e</a:t>
            </a:r>
            <a:r>
              <a:rPr lang="fa-IR" dirty="0" smtClean="0">
                <a:latin typeface="Simplified Arabic" pitchFamily="18" charset="-78"/>
                <a:cs typeface="Simplified Arabic" pitchFamily="18" charset="-78"/>
              </a:rPr>
              <a:t> مقدار بسیار کوچکی باشد</a:t>
            </a:r>
            <a:r>
              <a:rPr lang="en-US" dirty="0" smtClean="0">
                <a:latin typeface="Simplified Arabic" pitchFamily="18" charset="-78"/>
                <a:cs typeface="Simplified Arabic" pitchFamily="18" charset="-78"/>
              </a:rPr>
              <a:t>:</a:t>
            </a:r>
            <a:r>
              <a:rPr lang="fa-IR" dirty="0" smtClean="0">
                <a:latin typeface="Simplified Arabic" pitchFamily="18" charset="-78"/>
                <a:cs typeface="Simplified Arabic" pitchFamily="18" charset="-78"/>
              </a:rPr>
              <a:t> </a:t>
            </a:r>
            <a:r>
              <a:rPr lang="en-US" dirty="0" smtClean="0">
                <a:latin typeface="Simplified Arabic" pitchFamily="18" charset="-78"/>
                <a:cs typeface="Simplified Arabic" pitchFamily="18" charset="-78"/>
              </a:rPr>
              <a:t>f(x-e)≈f(x)</a:t>
            </a:r>
            <a:endParaRPr lang="fa-IR" dirty="0" smtClean="0">
              <a:latin typeface="Simplified Arabic" pitchFamily="18" charset="-78"/>
              <a:cs typeface="Simplified Arabic" pitchFamily="18" charset="-78"/>
            </a:endParaRPr>
          </a:p>
          <a:p>
            <a:pPr algn="r" rtl="1"/>
            <a:endParaRPr lang="en-US" dirty="0" smtClean="0">
              <a:latin typeface="Simplified Arabic" pitchFamily="18" charset="-78"/>
              <a:cs typeface="Simplified Arabic" pitchFamily="18" charset="-78"/>
            </a:endParaRPr>
          </a:p>
          <a:p>
            <a:pPr algn="r" rtl="1"/>
            <a:r>
              <a:rPr lang="fa-IR" dirty="0" smtClean="0">
                <a:latin typeface="Simplified Arabic" pitchFamily="18" charset="-78"/>
                <a:cs typeface="Simplified Arabic" pitchFamily="18" charset="-78"/>
              </a:rPr>
              <a:t>فرض میکنیم </a:t>
            </a:r>
            <a:r>
              <a:rPr lang="en-US" dirty="0" smtClean="0">
                <a:latin typeface="Simplified Arabic" pitchFamily="18" charset="-78"/>
                <a:cs typeface="Simplified Arabic" pitchFamily="18" charset="-78"/>
              </a:rPr>
              <a:t>f(x-e)=f(x)</a:t>
            </a:r>
            <a:r>
              <a:rPr lang="fa-IR" dirty="0" smtClean="0">
                <a:latin typeface="Simplified Arabic" pitchFamily="18" charset="-78"/>
                <a:cs typeface="Simplified Arabic" pitchFamily="18" charset="-78"/>
              </a:rPr>
              <a:t> و برابری را با گرفتن </a:t>
            </a:r>
            <a:r>
              <a:rPr lang="en-US" dirty="0" smtClean="0">
                <a:latin typeface="Simplified Arabic" pitchFamily="18" charset="-78"/>
                <a:cs typeface="Simplified Arabic" pitchFamily="18" charset="-78"/>
              </a:rPr>
              <a:t>e=0</a:t>
            </a:r>
            <a:r>
              <a:rPr lang="fa-IR" dirty="0" smtClean="0">
                <a:latin typeface="Simplified Arabic" pitchFamily="18" charset="-78"/>
                <a:cs typeface="Simplified Arabic" pitchFamily="18" charset="-78"/>
              </a:rPr>
              <a:t> برقرار میکنیم.</a:t>
            </a:r>
          </a:p>
          <a:p>
            <a:pPr algn="r" rtl="1"/>
            <a:endParaRPr lang="fa-IR" dirty="0" smtClean="0">
              <a:latin typeface="Simplified Arabic" pitchFamily="18" charset="-78"/>
              <a:cs typeface="Simplified Arabic" pitchFamily="18" charset="-78"/>
            </a:endParaRPr>
          </a:p>
          <a:p>
            <a:pPr algn="r" rtl="1"/>
            <a:r>
              <a:rPr lang="fa-IR" dirty="0" smtClean="0">
                <a:latin typeface="Simplified Arabic" pitchFamily="18" charset="-78"/>
                <a:cs typeface="Simplified Arabic" pitchFamily="18" charset="-78"/>
              </a:rPr>
              <a:t>در اینصورت ریشه های معادله ی حاصل آن مقادیری از </a:t>
            </a:r>
            <a:r>
              <a:rPr lang="en-US" dirty="0" smtClean="0">
                <a:latin typeface="Simplified Arabic" pitchFamily="18" charset="-78"/>
                <a:cs typeface="Simplified Arabic" pitchFamily="18" charset="-78"/>
              </a:rPr>
              <a:t>x</a:t>
            </a:r>
            <a:r>
              <a:rPr lang="fa-IR" dirty="0" smtClean="0">
                <a:latin typeface="Simplified Arabic" pitchFamily="18" charset="-78"/>
                <a:cs typeface="Simplified Arabic" pitchFamily="18" charset="-78"/>
              </a:rPr>
              <a:t> را که به ازای آنها </a:t>
            </a:r>
            <a:r>
              <a:rPr lang="en-US" dirty="0" smtClean="0">
                <a:latin typeface="Simplified Arabic" pitchFamily="18" charset="-78"/>
                <a:cs typeface="Simplified Arabic" pitchFamily="18" charset="-78"/>
              </a:rPr>
              <a:t>f(x)</a:t>
            </a:r>
            <a:r>
              <a:rPr lang="fa-IR" dirty="0" smtClean="0">
                <a:latin typeface="Simplified Arabic" pitchFamily="18" charset="-78"/>
                <a:cs typeface="Simplified Arabic" pitchFamily="18" charset="-78"/>
              </a:rPr>
              <a:t> دارای یک </a:t>
            </a:r>
            <a:r>
              <a:rPr lang="en-US" dirty="0" smtClean="0">
                <a:latin typeface="Simplified Arabic" pitchFamily="18" charset="-78"/>
                <a:cs typeface="Simplified Arabic" pitchFamily="18" charset="-78"/>
              </a:rPr>
              <a:t>max</a:t>
            </a:r>
            <a:r>
              <a:rPr lang="fa-IR" dirty="0" smtClean="0">
                <a:latin typeface="Simplified Arabic" pitchFamily="18" charset="-78"/>
                <a:cs typeface="Simplified Arabic" pitchFamily="18" charset="-78"/>
              </a:rPr>
              <a:t> یا </a:t>
            </a:r>
            <a:r>
              <a:rPr lang="en-US" dirty="0" smtClean="0">
                <a:latin typeface="Simplified Arabic" pitchFamily="18" charset="-78"/>
                <a:cs typeface="Simplified Arabic" pitchFamily="18" charset="-78"/>
              </a:rPr>
              <a:t>min</a:t>
            </a:r>
            <a:r>
              <a:rPr lang="fa-IR" dirty="0" smtClean="0">
                <a:latin typeface="Simplified Arabic" pitchFamily="18" charset="-78"/>
                <a:cs typeface="Simplified Arabic" pitchFamily="18" charset="-78"/>
              </a:rPr>
              <a:t> است</a:t>
            </a:r>
            <a:r>
              <a:rPr lang="fa-IR" dirty="0" smtClean="0">
                <a:latin typeface="Calibri"/>
              </a:rPr>
              <a:t>.</a:t>
            </a:r>
            <a:endParaRPr lang="en-US" dirty="0" smtClean="0"/>
          </a:p>
        </p:txBody>
      </p:sp>
    </p:spTree>
  </p:cSld>
  <p:clrMapOvr>
    <a:masterClrMapping/>
  </p:clrMapOvr>
  <p:transition spd="med">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fa-IR" dirty="0" smtClean="0">
                <a:solidFill>
                  <a:schemeClr val="bg2">
                    <a:lumMod val="50000"/>
                  </a:schemeClr>
                </a:solidFill>
              </a:rPr>
              <a:t>یک مثال:</a:t>
            </a:r>
            <a:endParaRPr lang="en-US" dirty="0">
              <a:solidFill>
                <a:schemeClr val="bg2">
                  <a:lumMod val="50000"/>
                </a:schemeClr>
              </a:solidFill>
            </a:endParaRPr>
          </a:p>
        </p:txBody>
      </p:sp>
      <p:sp>
        <p:nvSpPr>
          <p:cNvPr id="6" name="Content Placeholder 5"/>
          <p:cNvSpPr>
            <a:spLocks noGrp="1"/>
          </p:cNvSpPr>
          <p:nvPr>
            <p:ph sz="half" idx="2"/>
          </p:nvPr>
        </p:nvSpPr>
        <p:spPr>
          <a:xfrm>
            <a:off x="304800" y="1828800"/>
            <a:ext cx="3581400" cy="3276599"/>
          </a:xfrm>
          <a:solidFill>
            <a:schemeClr val="bg1"/>
          </a:solidFill>
        </p:spPr>
        <p:txBody>
          <a:bodyPr/>
          <a:lstStyle/>
          <a:p>
            <a:r>
              <a:rPr lang="en-US" dirty="0" smtClean="0">
                <a:latin typeface="Brush Script MT" pitchFamily="66" charset="0"/>
              </a:rPr>
              <a:t>x(a-x)=(x-e)(a-(x-e))</a:t>
            </a:r>
          </a:p>
          <a:p>
            <a:r>
              <a:rPr lang="en-US" dirty="0" smtClean="0">
                <a:latin typeface="Brush Script MT" pitchFamily="66" charset="0"/>
              </a:rPr>
              <a:t>=(x-e)(a-</a:t>
            </a:r>
            <a:r>
              <a:rPr lang="en-US" dirty="0" err="1" smtClean="0">
                <a:latin typeface="Brush Script MT" pitchFamily="66" charset="0"/>
              </a:rPr>
              <a:t>x+e</a:t>
            </a:r>
            <a:r>
              <a:rPr lang="en-US" dirty="0" smtClean="0">
                <a:latin typeface="Brush Script MT" pitchFamily="66" charset="0"/>
              </a:rPr>
              <a:t>)</a:t>
            </a:r>
          </a:p>
          <a:p>
            <a:r>
              <a:rPr lang="en-US" dirty="0" smtClean="0">
                <a:latin typeface="Brush Script MT" pitchFamily="66" charset="0"/>
              </a:rPr>
              <a:t>=2x-a-e=0</a:t>
            </a:r>
          </a:p>
          <a:p>
            <a:r>
              <a:rPr lang="en-US" dirty="0" smtClean="0">
                <a:latin typeface="Brush Script MT" pitchFamily="66" charset="0"/>
              </a:rPr>
              <a:t>2x=a</a:t>
            </a:r>
          </a:p>
          <a:p>
            <a:endParaRPr lang="en-US" dirty="0">
              <a:latin typeface="AR BLANCA" pitchFamily="2" charset="0"/>
            </a:endParaRPr>
          </a:p>
        </p:txBody>
      </p:sp>
      <p:pic>
        <p:nvPicPr>
          <p:cNvPr id="1027" name="Picture 3" descr="C:\Users\DELL\Desktop\nn.jpg"/>
          <p:cNvPicPr>
            <a:picLocks noGrp="1" noChangeAspect="1" noChangeArrowheads="1"/>
          </p:cNvPicPr>
          <p:nvPr>
            <p:ph sz="half" idx="1"/>
          </p:nvPr>
        </p:nvPicPr>
        <p:blipFill>
          <a:blip r:embed="rId2"/>
          <a:srcRect/>
          <a:stretch>
            <a:fillRect/>
          </a:stretch>
        </p:blipFill>
        <p:spPr bwMode="auto">
          <a:xfrm>
            <a:off x="4038600" y="2286000"/>
            <a:ext cx="3521075" cy="2248892"/>
          </a:xfrm>
          <a:prstGeom prst="rect">
            <a:avLst/>
          </a:prstGeom>
          <a:noFill/>
        </p:spPr>
      </p:pic>
    </p:spTree>
  </p:cSld>
  <p:clrMapOvr>
    <a:masterClrMapping/>
  </p:clrMapOvr>
  <p:transition spd="med">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r"/>
            <a:r>
              <a:rPr lang="fa-IR" dirty="0" smtClean="0">
                <a:solidFill>
                  <a:schemeClr val="bg2">
                    <a:lumMod val="50000"/>
                  </a:schemeClr>
                </a:solidFill>
              </a:rPr>
              <a:t>روش فرما:یافتن مماس</a:t>
            </a:r>
            <a:endParaRPr lang="en-US" dirty="0">
              <a:solidFill>
                <a:schemeClr val="bg2">
                  <a:lumMod val="50000"/>
                </a:schemeClr>
              </a:solidFill>
            </a:endParaRPr>
          </a:p>
        </p:txBody>
      </p:sp>
      <p:sp>
        <p:nvSpPr>
          <p:cNvPr id="6" name="Content Placeholder 5"/>
          <p:cNvSpPr>
            <a:spLocks noGrp="1"/>
          </p:cNvSpPr>
          <p:nvPr>
            <p:ph idx="1"/>
          </p:nvPr>
        </p:nvSpPr>
        <p:spPr>
          <a:xfrm>
            <a:off x="0" y="1676400"/>
            <a:ext cx="8153400" cy="5181600"/>
          </a:xfrm>
          <a:solidFill>
            <a:schemeClr val="bg2">
              <a:lumMod val="90000"/>
            </a:schemeClr>
          </a:solidFill>
        </p:spPr>
        <p:txBody>
          <a:bodyPr/>
          <a:lstStyle/>
          <a:p>
            <a:pPr algn="r" rtl="1">
              <a:buNone/>
            </a:pPr>
            <a:r>
              <a:rPr lang="fa-IR" dirty="0" smtClean="0"/>
              <a:t>  </a:t>
            </a:r>
            <a:r>
              <a:rPr lang="fa-IR" dirty="0" smtClean="0">
                <a:latin typeface="Simplified Arabic" pitchFamily="18" charset="-78"/>
                <a:cs typeface="Simplified Arabic" pitchFamily="18" charset="-78"/>
              </a:rPr>
              <a:t>ایده</a:t>
            </a:r>
            <a:r>
              <a:rPr lang="fa-IR" dirty="0" smtClean="0"/>
              <a:t> </a:t>
            </a:r>
            <a:r>
              <a:rPr lang="fa-IR" dirty="0" smtClean="0">
                <a:latin typeface="Simplified Arabic" pitchFamily="18" charset="-78"/>
                <a:cs typeface="Simplified Arabic" pitchFamily="18" charset="-78"/>
              </a:rPr>
              <a:t>او یافتن مماس در نقطه ای از یک منحنی که مختصات آن معلوم باشد این است که قطعه ای بر روی محور </a:t>
            </a:r>
            <a:r>
              <a:rPr lang="en-US" dirty="0" smtClean="0">
                <a:latin typeface="Simplified Arabic" pitchFamily="18" charset="-78"/>
                <a:cs typeface="Simplified Arabic" pitchFamily="18" charset="-78"/>
              </a:rPr>
              <a:t>x</a:t>
            </a:r>
            <a:r>
              <a:rPr lang="fa-IR" dirty="0" smtClean="0">
                <a:latin typeface="Simplified Arabic" pitchFamily="18" charset="-78"/>
                <a:cs typeface="Simplified Arabic" pitchFamily="18" charset="-78"/>
              </a:rPr>
              <a:t> ها بین پای عمود رسم شده از نقطه تماس بر محور </a:t>
            </a:r>
            <a:r>
              <a:rPr lang="en-US" dirty="0" smtClean="0">
                <a:latin typeface="Simplified Arabic" pitchFamily="18" charset="-78"/>
                <a:cs typeface="Simplified Arabic" pitchFamily="18" charset="-78"/>
              </a:rPr>
              <a:t>x</a:t>
            </a:r>
            <a:r>
              <a:rPr lang="fa-IR" dirty="0" smtClean="0">
                <a:latin typeface="Simplified Arabic" pitchFamily="18" charset="-78"/>
                <a:cs typeface="Simplified Arabic" pitchFamily="18" charset="-78"/>
              </a:rPr>
              <a:t> ها و محل تلاقی خط مماس با محور </a:t>
            </a:r>
            <a:r>
              <a:rPr lang="en-US" dirty="0" smtClean="0">
                <a:latin typeface="Simplified Arabic" pitchFamily="18" charset="-78"/>
                <a:cs typeface="Simplified Arabic" pitchFamily="18" charset="-78"/>
              </a:rPr>
              <a:t>x</a:t>
            </a:r>
            <a:r>
              <a:rPr lang="fa-IR" dirty="0" smtClean="0">
                <a:latin typeface="Simplified Arabic" pitchFamily="18" charset="-78"/>
                <a:cs typeface="Simplified Arabic" pitchFamily="18" charset="-78"/>
              </a:rPr>
              <a:t> هاست.</a:t>
            </a:r>
          </a:p>
          <a:p>
            <a:pPr algn="r" rtl="1">
              <a:buNone/>
            </a:pPr>
            <a:endParaRPr lang="en-US" dirty="0"/>
          </a:p>
        </p:txBody>
      </p:sp>
    </p:spTree>
  </p:cSld>
  <p:clrMapOvr>
    <a:masterClrMapping/>
  </p:clrMapOvr>
  <p:transition spd="med">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2">
                    <a:lumMod val="50000"/>
                  </a:schemeClr>
                </a:solidFill>
              </a:rPr>
              <a:t>یک مثال:</a:t>
            </a:r>
            <a:endParaRPr lang="en-US" dirty="0">
              <a:solidFill>
                <a:schemeClr val="bg2">
                  <a:lumMod val="50000"/>
                </a:schemeClr>
              </a:solidFill>
            </a:endParaRPr>
          </a:p>
        </p:txBody>
      </p:sp>
      <p:pic>
        <p:nvPicPr>
          <p:cNvPr id="17410" name="Picture 2" descr="C:\Users\user\Desktop\math history\math\khalaj.jpg"/>
          <p:cNvPicPr>
            <a:picLocks noGrp="1" noChangeAspect="1" noChangeArrowheads="1"/>
          </p:cNvPicPr>
          <p:nvPr>
            <p:ph sz="half" idx="1"/>
          </p:nvPr>
        </p:nvPicPr>
        <p:blipFill>
          <a:blip r:embed="rId2" cstate="print"/>
          <a:stretch>
            <a:fillRect/>
          </a:stretch>
        </p:blipFill>
        <p:spPr bwMode="auto">
          <a:xfrm>
            <a:off x="0" y="2133600"/>
            <a:ext cx="4343400" cy="3581400"/>
          </a:xfrm>
          <a:prstGeom prst="rect">
            <a:avLst/>
          </a:prstGeom>
          <a:noFill/>
        </p:spPr>
      </p:pic>
      <p:sp>
        <p:nvSpPr>
          <p:cNvPr id="5" name="Content Placeholder 4"/>
          <p:cNvSpPr>
            <a:spLocks noGrp="1"/>
          </p:cNvSpPr>
          <p:nvPr>
            <p:ph sz="half" idx="2"/>
          </p:nvPr>
        </p:nvSpPr>
        <p:spPr>
          <a:xfrm>
            <a:off x="3352800" y="1600200"/>
            <a:ext cx="4346448" cy="5029200"/>
          </a:xfrm>
          <a:solidFill>
            <a:schemeClr val="bg1"/>
          </a:solidFill>
        </p:spPr>
        <p:txBody>
          <a:bodyPr>
            <a:normAutofit fontScale="92500" lnSpcReduction="10000"/>
          </a:bodyPr>
          <a:lstStyle/>
          <a:p>
            <a:pPr algn="r" rtl="1">
              <a:buNone/>
            </a:pPr>
            <a:r>
              <a:rPr lang="en-US" noProof="1" smtClean="0">
                <a:latin typeface="Simplified Arabic" pitchFamily="18" charset="-78"/>
                <a:cs typeface="Simplified Arabic" pitchFamily="18" charset="-78"/>
              </a:rPr>
              <a:t>   </a:t>
            </a:r>
            <a:r>
              <a:rPr lang="fa-IR" noProof="1" smtClean="0">
                <a:latin typeface="Simplified Arabic" pitchFamily="18" charset="-78"/>
                <a:cs typeface="Simplified Arabic" pitchFamily="18" charset="-78"/>
              </a:rPr>
              <a:t>فرض کنید معادله منحنی</a:t>
            </a:r>
            <a:r>
              <a:rPr lang="en-US" noProof="1" smtClean="0">
                <a:latin typeface="Simplified Arabic" pitchFamily="18" charset="-78"/>
                <a:cs typeface="Simplified Arabic" pitchFamily="18" charset="-78"/>
              </a:rPr>
              <a:t>f(x,y)=0 </a:t>
            </a:r>
            <a:r>
              <a:rPr lang="fa-IR" noProof="1" smtClean="0">
                <a:latin typeface="Simplified Arabic" pitchFamily="18" charset="-78"/>
                <a:cs typeface="Simplified Arabic" pitchFamily="18" charset="-78"/>
              </a:rPr>
              <a:t> </a:t>
            </a:r>
          </a:p>
          <a:p>
            <a:pPr algn="r" rtl="1">
              <a:buNone/>
            </a:pPr>
            <a:r>
              <a:rPr lang="en-US" noProof="1" smtClean="0">
                <a:latin typeface="Simplified Arabic" pitchFamily="18" charset="-78"/>
                <a:cs typeface="Simplified Arabic" pitchFamily="18" charset="-78"/>
              </a:rPr>
              <a:t>   </a:t>
            </a:r>
            <a:r>
              <a:rPr lang="fa-IR" noProof="1" smtClean="0">
                <a:latin typeface="Simplified Arabic" pitchFamily="18" charset="-78"/>
                <a:cs typeface="Simplified Arabic" pitchFamily="18" charset="-78"/>
              </a:rPr>
              <a:t>داریم میخواهیم مماس </a:t>
            </a:r>
            <a:r>
              <a:rPr lang="en-US" noProof="1" smtClean="0">
                <a:latin typeface="Simplified Arabic" pitchFamily="18" charset="-78"/>
                <a:cs typeface="Simplified Arabic" pitchFamily="18" charset="-78"/>
              </a:rPr>
              <a:t>a</a:t>
            </a:r>
            <a:r>
              <a:rPr lang="fa-IR" noProof="1" smtClean="0">
                <a:latin typeface="Simplified Arabic" pitchFamily="18" charset="-78"/>
                <a:cs typeface="Simplified Arabic" pitchFamily="18" charset="-78"/>
              </a:rPr>
              <a:t> را در</a:t>
            </a:r>
            <a:r>
              <a:rPr lang="en-US" noProof="1" smtClean="0">
                <a:latin typeface="Simplified Arabic" pitchFamily="18" charset="-78"/>
                <a:cs typeface="Simplified Arabic" pitchFamily="18" charset="-78"/>
              </a:rPr>
              <a:t>(x,y)</a:t>
            </a:r>
            <a:r>
              <a:rPr lang="fa-IR" noProof="1" smtClean="0">
                <a:latin typeface="Simplified Arabic" pitchFamily="18" charset="-78"/>
                <a:cs typeface="Simplified Arabic" pitchFamily="18" charset="-78"/>
              </a:rPr>
              <a:t>رسم کنیم.نقطه مجاور به نقطه تماس را</a:t>
            </a:r>
          </a:p>
          <a:p>
            <a:pPr algn="r" rtl="1">
              <a:buNone/>
            </a:pPr>
            <a:r>
              <a:rPr lang="fa-IR" noProof="1" smtClean="0">
                <a:latin typeface="Simplified Arabic" pitchFamily="18" charset="-78"/>
                <a:cs typeface="Simplified Arabic" pitchFamily="18" charset="-78"/>
              </a:rPr>
              <a:t> </a:t>
            </a:r>
            <a:r>
              <a:rPr lang="en-US" noProof="1" smtClean="0">
                <a:latin typeface="Simplified Arabic" pitchFamily="18" charset="-78"/>
                <a:cs typeface="Simplified Arabic" pitchFamily="18" charset="-78"/>
              </a:rPr>
              <a:t>[x+e,y(1+e/a)]</a:t>
            </a:r>
            <a:r>
              <a:rPr lang="fa-IR" noProof="1" smtClean="0">
                <a:latin typeface="Simplified Arabic" pitchFamily="18" charset="-78"/>
                <a:cs typeface="Simplified Arabic" pitchFamily="18" charset="-78"/>
              </a:rPr>
              <a:t>را پیدا میکنیم فرض میکنیم </a:t>
            </a:r>
            <a:r>
              <a:rPr lang="en-US" noProof="1" smtClean="0">
                <a:latin typeface="Simplified Arabic" pitchFamily="18" charset="-78"/>
                <a:cs typeface="Simplified Arabic" pitchFamily="18" charset="-78"/>
              </a:rPr>
              <a:t>e=0</a:t>
            </a:r>
            <a:r>
              <a:rPr lang="fa-IR" noProof="1" smtClean="0">
                <a:latin typeface="Simplified Arabic" pitchFamily="18" charset="-78"/>
                <a:cs typeface="Simplified Arabic" pitchFamily="18" charset="-78"/>
              </a:rPr>
              <a:t> 0=</a:t>
            </a:r>
            <a:r>
              <a:rPr lang="en-US" noProof="1" smtClean="0">
                <a:latin typeface="Simplified Arabic" pitchFamily="18" charset="-78"/>
                <a:cs typeface="Simplified Arabic" pitchFamily="18" charset="-78"/>
              </a:rPr>
              <a:t>f[x+e,y(1+e/a)]</a:t>
            </a:r>
            <a:r>
              <a:rPr lang="fa-IR" noProof="1" smtClean="0">
                <a:latin typeface="Simplified Arabic" pitchFamily="18" charset="-78"/>
                <a:cs typeface="Simplified Arabic" pitchFamily="18" charset="-78"/>
              </a:rPr>
              <a:t>معادله حاصل را نسبت به </a:t>
            </a:r>
            <a:r>
              <a:rPr lang="en-US" noProof="1" smtClean="0">
                <a:latin typeface="Simplified Arabic" pitchFamily="18" charset="-78"/>
                <a:cs typeface="Simplified Arabic" pitchFamily="18" charset="-78"/>
              </a:rPr>
              <a:t>a</a:t>
            </a:r>
            <a:r>
              <a:rPr lang="fa-IR" noProof="1" smtClean="0">
                <a:latin typeface="Simplified Arabic" pitchFamily="18" charset="-78"/>
                <a:cs typeface="Simplified Arabic" pitchFamily="18" charset="-78"/>
              </a:rPr>
              <a:t> و بر حسب </a:t>
            </a:r>
            <a:r>
              <a:rPr lang="en-US" noProof="1" smtClean="0">
                <a:latin typeface="Simplified Arabic" pitchFamily="18" charset="-78"/>
                <a:cs typeface="Simplified Arabic" pitchFamily="18" charset="-78"/>
              </a:rPr>
              <a:t>x</a:t>
            </a:r>
            <a:r>
              <a:rPr lang="fa-IR" noProof="1" smtClean="0">
                <a:latin typeface="Simplified Arabic" pitchFamily="18" charset="-78"/>
                <a:cs typeface="Simplified Arabic" pitchFamily="18" charset="-78"/>
              </a:rPr>
              <a:t> و </a:t>
            </a:r>
            <a:r>
              <a:rPr lang="en-US" noProof="1" smtClean="0">
                <a:latin typeface="Simplified Arabic" pitchFamily="18" charset="-78"/>
                <a:cs typeface="Simplified Arabic" pitchFamily="18" charset="-78"/>
              </a:rPr>
              <a:t>y</a:t>
            </a:r>
            <a:r>
              <a:rPr lang="fa-IR" noProof="1" smtClean="0">
                <a:latin typeface="Simplified Arabic" pitchFamily="18" charset="-78"/>
                <a:cs typeface="Simplified Arabic" pitchFamily="18" charset="-78"/>
              </a:rPr>
              <a:t> حل میکنیم که معادل است با قرار دادن</a:t>
            </a:r>
            <a:endParaRPr lang="en-US" noProof="1" smtClean="0">
              <a:latin typeface="Simplified Arabic" pitchFamily="18" charset="-78"/>
              <a:cs typeface="Simplified Arabic" pitchFamily="18" charset="-78"/>
            </a:endParaRPr>
          </a:p>
          <a:p>
            <a:pPr algn="r" rtl="1">
              <a:buNone/>
            </a:pPr>
            <a:r>
              <a:rPr lang="en-US" noProof="1" smtClean="0">
                <a:latin typeface="Simplified Arabic" pitchFamily="18" charset="-78"/>
                <a:cs typeface="Simplified Arabic" pitchFamily="18" charset="-78"/>
              </a:rPr>
              <a:t> </a:t>
            </a:r>
            <a:r>
              <a:rPr lang="fa-IR" noProof="1" smtClean="0">
                <a:latin typeface="Simplified Arabic" pitchFamily="18" charset="-78"/>
                <a:cs typeface="Simplified Arabic" pitchFamily="18" charset="-78"/>
              </a:rPr>
              <a:t> </a:t>
            </a:r>
            <a:r>
              <a:rPr lang="en-US" noProof="1" smtClean="0">
                <a:latin typeface="Simplified Arabic" pitchFamily="18" charset="-78"/>
                <a:cs typeface="Simplified Arabic" pitchFamily="18" charset="-78"/>
              </a:rPr>
              <a:t>a=-y(∂f/∂y)/(∂f/∂x)</a:t>
            </a:r>
            <a:r>
              <a:rPr lang="fa-IR" noProof="1" smtClean="0">
                <a:latin typeface="Simplified Arabic" pitchFamily="18" charset="-78"/>
                <a:cs typeface="Simplified Arabic" pitchFamily="18" charset="-78"/>
              </a:rPr>
              <a:t> انجام میگیرد</a:t>
            </a:r>
            <a:r>
              <a:rPr lang="fa-IR" noProof="1" smtClean="0">
                <a:latin typeface="Calibri"/>
              </a:rPr>
              <a:t>.</a:t>
            </a:r>
            <a:endParaRPr lang="en-US" noProof="1" smtClean="0"/>
          </a:p>
          <a:p>
            <a:pPr algn="r" rtl="1">
              <a:buNone/>
            </a:pPr>
            <a:endParaRPr lang="en-US" dirty="0" smtClean="0"/>
          </a:p>
        </p:txBody>
      </p:sp>
    </p:spTree>
  </p:cSld>
  <p:clrMapOvr>
    <a:masterClrMapping/>
  </p:clrMapOvr>
  <p:transition spd="med">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8153400" cy="6858000"/>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n-US" dirty="0" smtClean="0">
                <a:solidFill>
                  <a:schemeClr val="bg2">
                    <a:lumMod val="50000"/>
                  </a:schemeClr>
                </a:solidFill>
                <a:latin typeface="Algerian" pitchFamily="82" charset="0"/>
              </a:rPr>
              <a:t>ISAAC BARROW</a:t>
            </a:r>
            <a:r>
              <a:rPr lang="en-US" dirty="0" smtClean="0">
                <a:latin typeface="Algerian" pitchFamily="82" charset="0"/>
              </a:rPr>
              <a:t/>
            </a:r>
            <a:br>
              <a:rPr lang="en-US" dirty="0" smtClean="0">
                <a:latin typeface="Algerian" pitchFamily="82" charset="0"/>
              </a:rPr>
            </a:br>
            <a:r>
              <a:rPr lang="en-US" dirty="0" smtClean="0">
                <a:solidFill>
                  <a:schemeClr val="bg2">
                    <a:lumMod val="50000"/>
                  </a:schemeClr>
                </a:solidFill>
                <a:latin typeface="Algerian" pitchFamily="82" charset="0"/>
              </a:rPr>
              <a:t>1630-1677</a:t>
            </a:r>
            <a:endParaRPr lang="en-US" dirty="0">
              <a:solidFill>
                <a:schemeClr val="bg2">
                  <a:lumMod val="50000"/>
                </a:schemeClr>
              </a:solidFill>
              <a:latin typeface="Algerian" pitchFamily="82" charset="0"/>
            </a:endParaRPr>
          </a:p>
        </p:txBody>
      </p:sp>
      <p:pic>
        <p:nvPicPr>
          <p:cNvPr id="45059" name="Picture 3" descr="C:\Users\user\Desktop\Barrow_3.jpg"/>
          <p:cNvPicPr>
            <a:picLocks noGrp="1" noChangeAspect="1" noChangeArrowheads="1"/>
          </p:cNvPicPr>
          <p:nvPr>
            <p:ph idx="1"/>
          </p:nvPr>
        </p:nvPicPr>
        <p:blipFill>
          <a:blip r:embed="rId2" cstate="print"/>
          <a:srcRect/>
          <a:stretch>
            <a:fillRect/>
          </a:stretch>
        </p:blipFill>
        <p:spPr bwMode="auto">
          <a:xfrm>
            <a:off x="1524000" y="609600"/>
            <a:ext cx="4876800" cy="4953000"/>
          </a:xfrm>
          <a:prstGeom prst="rect">
            <a:avLst/>
          </a:prstGeom>
          <a:noFill/>
        </p:spPr>
      </p:pic>
    </p:spTree>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buNone/>
            </a:pPr>
            <a:r>
              <a:rPr lang="fa-IR" sz="3600" dirty="0" smtClean="0">
                <a:latin typeface="Simplified Arabic" pitchFamily="18" charset="-78"/>
                <a:cs typeface="Simplified Arabic" pitchFamily="18" charset="-78"/>
              </a:rPr>
              <a:t>روش بارو برای مشتق گیری بسیار نزدیک به روش نوین است.</a:t>
            </a:r>
          </a:p>
          <a:p>
            <a:pPr algn="ctr" rtl="1">
              <a:buNone/>
            </a:pPr>
            <a:r>
              <a:rPr lang="fa-IR" sz="3600" dirty="0" smtClean="0">
                <a:latin typeface="Simplified Arabic" pitchFamily="18" charset="-78"/>
                <a:cs typeface="Simplified Arabic" pitchFamily="18" charset="-78"/>
              </a:rPr>
              <a:t>او مانند کتاب های درسی امروزی از مثلث دیفراسیل استفاده می کند</a:t>
            </a:r>
            <a:r>
              <a:rPr lang="en-US" sz="3600" dirty="0" smtClean="0">
                <a:latin typeface="Simplified Arabic" pitchFamily="18" charset="-78"/>
                <a:cs typeface="Simplified Arabic" pitchFamily="18" charset="-78"/>
              </a:rPr>
              <a:t>.</a:t>
            </a:r>
            <a:endParaRPr lang="en-US" sz="3600" dirty="0">
              <a:latin typeface="Simplified Arabic" pitchFamily="18" charset="-78"/>
              <a:cs typeface="Simplified Arabic" pitchFamily="18" charset="-78"/>
            </a:endParaRPr>
          </a:p>
        </p:txBody>
      </p:sp>
    </p:spTree>
  </p:cSld>
  <p:clrMapOvr>
    <a:masterClrMapping/>
  </p:clrMapOvr>
  <p:transition spd="med">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4114800" y="1219200"/>
            <a:ext cx="3520440" cy="4525963"/>
          </a:xfrm>
        </p:spPr>
        <p:txBody>
          <a:bodyPr>
            <a:normAutofit/>
          </a:bodyPr>
          <a:lstStyle/>
          <a:p>
            <a:pPr algn="r" rtl="1">
              <a:buNone/>
            </a:pPr>
            <a:r>
              <a:rPr lang="en-US" dirty="0" smtClean="0">
                <a:latin typeface="Simplified Arabic" pitchFamily="18" charset="-78"/>
                <a:cs typeface="Simplified Arabic" pitchFamily="18" charset="-78"/>
              </a:rPr>
              <a:t>  </a:t>
            </a:r>
            <a:r>
              <a:rPr lang="fa-IR" dirty="0" smtClean="0">
                <a:latin typeface="Simplified Arabic" pitchFamily="18" charset="-78"/>
                <a:cs typeface="Simplified Arabic" pitchFamily="18" charset="-78"/>
              </a:rPr>
              <a:t>مثلث های </a:t>
            </a:r>
            <a:r>
              <a:rPr lang="en-US" dirty="0" smtClean="0">
                <a:latin typeface="Simplified Arabic" pitchFamily="18" charset="-78"/>
                <a:cs typeface="Simplified Arabic" pitchFamily="18" charset="-78"/>
              </a:rPr>
              <a:t>PQR</a:t>
            </a:r>
            <a:r>
              <a:rPr lang="fa-IR" dirty="0" smtClean="0">
                <a:latin typeface="Simplified Arabic" pitchFamily="18" charset="-78"/>
                <a:cs typeface="Simplified Arabic" pitchFamily="18" charset="-78"/>
              </a:rPr>
              <a:t>و </a:t>
            </a:r>
            <a:r>
              <a:rPr lang="en-US" dirty="0" smtClean="0">
                <a:latin typeface="Simplified Arabic" pitchFamily="18" charset="-78"/>
                <a:cs typeface="Simplified Arabic" pitchFamily="18" charset="-78"/>
              </a:rPr>
              <a:t>PTM</a:t>
            </a:r>
            <a:r>
              <a:rPr lang="fa-IR" dirty="0" smtClean="0">
                <a:latin typeface="Simplified Arabic" pitchFamily="18" charset="-78"/>
                <a:cs typeface="Simplified Arabic" pitchFamily="18" charset="-78"/>
              </a:rPr>
              <a:t> با تقریب خیلی نزدیکی </a:t>
            </a:r>
            <a:r>
              <a:rPr lang="en-US" dirty="0" smtClean="0">
                <a:latin typeface="Simplified Arabic" pitchFamily="18" charset="-78"/>
                <a:cs typeface="Simplified Arabic" pitchFamily="18" charset="-78"/>
              </a:rPr>
              <a:t> </a:t>
            </a:r>
            <a:r>
              <a:rPr lang="fa-IR" dirty="0" smtClean="0">
                <a:latin typeface="Simplified Arabic" pitchFamily="18" charset="-78"/>
                <a:cs typeface="Simplified Arabic" pitchFamily="18" charset="-78"/>
              </a:rPr>
              <a:t>متشابه اند</a:t>
            </a:r>
          </a:p>
          <a:p>
            <a:pPr algn="r" rtl="1">
              <a:buNone/>
            </a:pPr>
            <a:r>
              <a:rPr lang="en-US" dirty="0" smtClean="0">
                <a:latin typeface="Simplified Arabic" pitchFamily="18" charset="-78"/>
                <a:cs typeface="Simplified Arabic" pitchFamily="18" charset="-78"/>
              </a:rPr>
              <a:t>  </a:t>
            </a:r>
            <a:r>
              <a:rPr lang="fa-IR" dirty="0" smtClean="0">
                <a:latin typeface="Simplified Arabic" pitchFamily="18" charset="-78"/>
                <a:cs typeface="Simplified Arabic" pitchFamily="18" charset="-78"/>
              </a:rPr>
              <a:t>وقتی </a:t>
            </a:r>
            <a:r>
              <a:rPr lang="en-US" dirty="0" smtClean="0">
                <a:latin typeface="Simplified Arabic" pitchFamily="18" charset="-78"/>
                <a:cs typeface="Simplified Arabic" pitchFamily="18" charset="-78"/>
              </a:rPr>
              <a:t>PQR</a:t>
            </a:r>
            <a:r>
              <a:rPr lang="fa-IR" dirty="0" smtClean="0">
                <a:latin typeface="Simplified Arabic" pitchFamily="18" charset="-78"/>
                <a:cs typeface="Simplified Arabic" pitchFamily="18" charset="-78"/>
              </a:rPr>
              <a:t> بی نهایت کوچک شود</a:t>
            </a:r>
            <a:endParaRPr lang="en-US" dirty="0">
              <a:latin typeface="Simplified Arabic" pitchFamily="18" charset="-78"/>
              <a:cs typeface="Simplified Arabic" pitchFamily="18" charset="-78"/>
            </a:endParaRPr>
          </a:p>
        </p:txBody>
      </p:sp>
      <p:pic>
        <p:nvPicPr>
          <p:cNvPr id="46082" name="Picture 2" descr="C:\Users\user\Desktop\gggg.jpg"/>
          <p:cNvPicPr>
            <a:picLocks noGrp="1" noChangeAspect="1" noChangeArrowheads="1"/>
          </p:cNvPicPr>
          <p:nvPr>
            <p:ph sz="half" idx="1"/>
          </p:nvPr>
        </p:nvPicPr>
        <p:blipFill>
          <a:blip r:embed="rId2" cstate="print"/>
          <a:srcRect/>
          <a:stretch>
            <a:fillRect/>
          </a:stretch>
        </p:blipFill>
        <p:spPr bwMode="auto">
          <a:xfrm>
            <a:off x="381000" y="1905000"/>
            <a:ext cx="3581400" cy="3581400"/>
          </a:xfrm>
          <a:prstGeom prst="rect">
            <a:avLst/>
          </a:prstGeom>
          <a:noFill/>
        </p:spPr>
      </p:pic>
      <p:sp>
        <p:nvSpPr>
          <p:cNvPr id="460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29200" y="3733800"/>
            <a:ext cx="1476375" cy="923925"/>
          </a:xfrm>
          <a:prstGeom prst="rect">
            <a:avLst/>
          </a:prstGeom>
          <a:noFill/>
        </p:spPr>
      </p:pic>
      <p:sp>
        <p:nvSpPr>
          <p:cNvPr id="35843" name="Rectangle 3"/>
          <p:cNvSpPr>
            <a:spLocks noChangeArrowheads="1"/>
          </p:cNvSpPr>
          <p:nvPr/>
        </p:nvSpPr>
        <p:spPr bwMode="auto">
          <a:xfrm>
            <a:off x="0" y="1381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cover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half" idx="1"/>
          </p:nvPr>
        </p:nvGraphicFramePr>
        <p:xfrm>
          <a:off x="0" y="914400"/>
          <a:ext cx="6248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sz="half" idx="2"/>
          </p:nvPr>
        </p:nvGraphicFramePr>
        <p:xfrm>
          <a:off x="4572000" y="0"/>
          <a:ext cx="35179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1"/>
          </p:nvPr>
        </p:nvSpPr>
        <p:spPr>
          <a:xfrm>
            <a:off x="457200" y="4114800"/>
            <a:ext cx="7315200" cy="2362200"/>
          </a:xfrm>
          <a:ln>
            <a:solidFill>
              <a:schemeClr val="bg1"/>
            </a:solidFill>
          </a:ln>
        </p:spPr>
        <p:txBody>
          <a:bodyPr/>
          <a:lstStyle/>
          <a:p>
            <a:pPr rtl="1"/>
            <a:r>
              <a:rPr lang="en-US" sz="2000" dirty="0" smtClean="0"/>
              <a:t>OT=OM-TM=OM-MP(QR/RP)=x-y(e/a)</a:t>
            </a:r>
          </a:p>
          <a:p>
            <a:pPr algn="r" rtl="1"/>
            <a:endParaRPr lang="en-US" dirty="0" smtClean="0"/>
          </a:p>
          <a:p>
            <a:endParaRPr lang="en-US" dirty="0"/>
          </a:p>
        </p:txBody>
      </p:sp>
      <p:pic>
        <p:nvPicPr>
          <p:cNvPr id="49155" name="Picture 3" descr="C:\Users\user\Desktop\gggg_2.jpg"/>
          <p:cNvPicPr>
            <a:picLocks noGrp="1" noChangeAspect="1" noChangeArrowheads="1"/>
          </p:cNvPicPr>
          <p:nvPr>
            <p:ph sz="quarter" idx="2"/>
          </p:nvPr>
        </p:nvPicPr>
        <p:blipFill>
          <a:blip r:embed="rId2" cstate="print"/>
          <a:srcRect/>
          <a:stretch>
            <a:fillRect/>
          </a:stretch>
        </p:blipFill>
        <p:spPr bwMode="auto">
          <a:xfrm>
            <a:off x="1981200" y="838200"/>
            <a:ext cx="3752850" cy="3048000"/>
          </a:xfrm>
          <a:prstGeom prst="rect">
            <a:avLst/>
          </a:prstGeom>
          <a:noFill/>
        </p:spPr>
      </p:pic>
      <p:sp>
        <p:nvSpPr>
          <p:cNvPr id="16" name="Rectangle 15"/>
          <p:cNvSpPr/>
          <p:nvPr/>
        </p:nvSpPr>
        <p:spPr>
          <a:xfrm>
            <a:off x="1143000" y="5257800"/>
            <a:ext cx="6096000" cy="707886"/>
          </a:xfrm>
          <a:prstGeom prst="rect">
            <a:avLst/>
          </a:prstGeom>
        </p:spPr>
        <p:txBody>
          <a:bodyPr wrap="square">
            <a:spAutoFit/>
          </a:bodyPr>
          <a:lstStyle/>
          <a:p>
            <a:pPr algn="r" rtl="1">
              <a:buNone/>
            </a:pPr>
            <a:r>
              <a:rPr lang="fa-IR" sz="2000" dirty="0" smtClean="0">
                <a:latin typeface="Simplified Arabic" pitchFamily="18" charset="-78"/>
                <a:cs typeface="Simplified Arabic" pitchFamily="18" charset="-78"/>
              </a:rPr>
              <a:t>با قرار دادن مختصات </a:t>
            </a:r>
            <a:r>
              <a:rPr lang="en-US" sz="2000" dirty="0" smtClean="0">
                <a:latin typeface="Simplified Arabic" pitchFamily="18" charset="-78"/>
                <a:cs typeface="Simplified Arabic" pitchFamily="18" charset="-78"/>
              </a:rPr>
              <a:t>Q</a:t>
            </a:r>
            <a:r>
              <a:rPr lang="en-US" sz="2000" noProof="1" smtClean="0">
                <a:latin typeface="Simplified Arabic" pitchFamily="18" charset="-78"/>
                <a:cs typeface="Simplified Arabic" pitchFamily="18" charset="-78"/>
              </a:rPr>
              <a:t>=(x-e,y-a</a:t>
            </a:r>
            <a:r>
              <a:rPr lang="en-US" sz="2000" dirty="0" smtClean="0">
                <a:latin typeface="Simplified Arabic" pitchFamily="18" charset="-78"/>
                <a:cs typeface="Simplified Arabic" pitchFamily="18" charset="-78"/>
              </a:rPr>
              <a:t>)</a:t>
            </a:r>
            <a:r>
              <a:rPr lang="fa-IR" sz="2000" dirty="0" smtClean="0">
                <a:latin typeface="Simplified Arabic" pitchFamily="18" charset="-78"/>
                <a:cs typeface="Simplified Arabic" pitchFamily="18" charset="-78"/>
              </a:rPr>
              <a:t> در معادله و صرف نظر از توانهای 2 و بالاتر </a:t>
            </a:r>
            <a:r>
              <a:rPr lang="en-US" sz="2000" dirty="0" smtClean="0">
                <a:latin typeface="Simplified Arabic" pitchFamily="18" charset="-78"/>
                <a:cs typeface="Simplified Arabic" pitchFamily="18" charset="-78"/>
              </a:rPr>
              <a:t>a</a:t>
            </a:r>
            <a:r>
              <a:rPr lang="fa-IR" sz="2000" dirty="0" smtClean="0">
                <a:latin typeface="Simplified Arabic" pitchFamily="18" charset="-78"/>
                <a:cs typeface="Simplified Arabic" pitchFamily="18" charset="-78"/>
              </a:rPr>
              <a:t> و </a:t>
            </a:r>
            <a:r>
              <a:rPr lang="en-US" sz="2000" dirty="0" smtClean="0">
                <a:latin typeface="Simplified Arabic" pitchFamily="18" charset="-78"/>
                <a:cs typeface="Simplified Arabic" pitchFamily="18" charset="-78"/>
              </a:rPr>
              <a:t>e</a:t>
            </a:r>
            <a:r>
              <a:rPr lang="fa-IR" sz="2000" dirty="0" smtClean="0">
                <a:latin typeface="Simplified Arabic" pitchFamily="18" charset="-78"/>
                <a:cs typeface="Simplified Arabic" pitchFamily="18" charset="-78"/>
              </a:rPr>
              <a:t> نسبت </a:t>
            </a:r>
            <a:r>
              <a:rPr lang="en-US" sz="2000" dirty="0" smtClean="0">
                <a:latin typeface="Simplified Arabic" pitchFamily="18" charset="-78"/>
                <a:cs typeface="Simplified Arabic" pitchFamily="18" charset="-78"/>
              </a:rPr>
              <a:t>e/a</a:t>
            </a:r>
            <a:r>
              <a:rPr lang="fa-IR" sz="2000" dirty="0" smtClean="0">
                <a:latin typeface="Simplified Arabic" pitchFamily="18" charset="-78"/>
                <a:cs typeface="Simplified Arabic" pitchFamily="18" charset="-78"/>
              </a:rPr>
              <a:t> مشخص می شود</a:t>
            </a:r>
          </a:p>
        </p:txBody>
      </p:sp>
    </p:spTree>
  </p:cSld>
  <p:clrMapOvr>
    <a:masterClrMapping/>
  </p:clrMapOvr>
  <p:transition spd="med">
    <p:cover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algn="ctr" rtl="1">
              <a:buNone/>
            </a:pPr>
            <a:endParaRPr lang="en-US" sz="3200" dirty="0" smtClean="0">
              <a:latin typeface="Simplified Arabic" pitchFamily="18" charset="-78"/>
              <a:cs typeface="Simplified Arabic" pitchFamily="18" charset="-78"/>
            </a:endParaRPr>
          </a:p>
          <a:p>
            <a:pPr algn="ctr" rtl="1">
              <a:buNone/>
            </a:pPr>
            <a:r>
              <a:rPr lang="fa-IR" sz="3200" dirty="0" smtClean="0">
                <a:latin typeface="Simplified Arabic" pitchFamily="18" charset="-78"/>
                <a:cs typeface="Simplified Arabic" pitchFamily="18" charset="-78"/>
              </a:rPr>
              <a:t>با داشتن اندازه </a:t>
            </a:r>
            <a:r>
              <a:rPr lang="en-US" sz="3200" dirty="0" smtClean="0">
                <a:latin typeface="Simplified Arabic" pitchFamily="18" charset="-78"/>
                <a:cs typeface="Simplified Arabic" pitchFamily="18" charset="-78"/>
              </a:rPr>
              <a:t> OT</a:t>
            </a:r>
            <a:r>
              <a:rPr lang="fa-IR" sz="3200" dirty="0" smtClean="0">
                <a:latin typeface="Simplified Arabic" pitchFamily="18" charset="-78"/>
                <a:cs typeface="Simplified Arabic" pitchFamily="18" charset="-78"/>
              </a:rPr>
              <a:t> مختصات دو نقطه از خط مماس را خواهیم داشت پس معادله خط مماس بر منحنی در نقطه </a:t>
            </a:r>
            <a:r>
              <a:rPr lang="en-US" sz="3200" dirty="0" smtClean="0">
                <a:latin typeface="Simplified Arabic" pitchFamily="18" charset="-78"/>
                <a:cs typeface="Simplified Arabic" pitchFamily="18" charset="-78"/>
              </a:rPr>
              <a:t>P</a:t>
            </a:r>
            <a:r>
              <a:rPr lang="fa-IR" sz="3200" dirty="0" smtClean="0">
                <a:latin typeface="Simplified Arabic" pitchFamily="18" charset="-78"/>
                <a:cs typeface="Simplified Arabic" pitchFamily="18" charset="-78"/>
              </a:rPr>
              <a:t> قابل محاسبه است</a:t>
            </a:r>
            <a:r>
              <a:rPr lang="en-US" sz="3200" dirty="0" smtClean="0">
                <a:latin typeface="Simplified Arabic" pitchFamily="18" charset="-78"/>
                <a:cs typeface="Simplified Arabic" pitchFamily="18" charset="-78"/>
              </a:rPr>
              <a:t>.</a:t>
            </a:r>
            <a:endParaRPr lang="en-US" sz="3200" dirty="0">
              <a:latin typeface="Simplified Arabic" pitchFamily="18" charset="-78"/>
              <a:cs typeface="Simplified Arabic" pitchFamily="18" charset="-78"/>
            </a:endParaRPr>
          </a:p>
        </p:txBody>
      </p:sp>
    </p:spTree>
  </p:cSld>
  <p:clrMapOvr>
    <a:masterClrMapping/>
  </p:clrMapOvr>
  <p:transition spd="med">
    <p:pull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6858000"/>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n-US" dirty="0" smtClean="0">
                <a:latin typeface="Algerian" pitchFamily="82" charset="0"/>
              </a:rPr>
              <a:t>ISAAC NEWTON</a:t>
            </a:r>
            <a:br>
              <a:rPr lang="en-US" dirty="0" smtClean="0">
                <a:latin typeface="Algerian" pitchFamily="82" charset="0"/>
              </a:rPr>
            </a:br>
            <a:r>
              <a:rPr lang="en-US" dirty="0" smtClean="0">
                <a:latin typeface="Algerian" pitchFamily="82" charset="0"/>
              </a:rPr>
              <a:t>1642-1727</a:t>
            </a:r>
            <a:endParaRPr lang="en-US" dirty="0">
              <a:latin typeface="Algerian" pitchFamily="82" charset="0"/>
            </a:endParaRPr>
          </a:p>
        </p:txBody>
      </p:sp>
      <p:pic>
        <p:nvPicPr>
          <p:cNvPr id="50178" name="Picture 2" descr="C:\Users\user\Desktop\math history\math\655698_cBe8s3M1.jpg"/>
          <p:cNvPicPr>
            <a:picLocks noGrp="1" noChangeAspect="1" noChangeArrowheads="1"/>
          </p:cNvPicPr>
          <p:nvPr>
            <p:ph idx="1"/>
          </p:nvPr>
        </p:nvPicPr>
        <p:blipFill>
          <a:blip r:embed="rId2" cstate="print"/>
          <a:srcRect/>
          <a:stretch>
            <a:fillRect/>
          </a:stretch>
        </p:blipFill>
        <p:spPr bwMode="auto">
          <a:xfrm>
            <a:off x="1371600" y="457200"/>
            <a:ext cx="4991100" cy="4653756"/>
          </a:xfrm>
          <a:prstGeom prst="rect">
            <a:avLst/>
          </a:prstGeom>
          <a:noFill/>
          <a:effectLst>
            <a:softEdge rad="127000"/>
          </a:effectLst>
        </p:spPr>
      </p:pic>
    </p:spTree>
  </p:cSld>
  <p:clrMapOvr>
    <a:masterClrMapping/>
  </p:clrMapOvr>
  <p:transition spd="med">
    <p:cover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buNone/>
            </a:pPr>
            <a:r>
              <a:rPr lang="fa-IR" sz="3200" dirty="0" smtClean="0">
                <a:latin typeface="Simplified Arabic" pitchFamily="18" charset="-78"/>
                <a:cs typeface="Simplified Arabic" pitchFamily="18" charset="-78"/>
              </a:rPr>
              <a:t>نیوتن یک منحنی را مولود حرکت پیوسته یک نقطه در نطر می گیرد.</a:t>
            </a:r>
            <a:endParaRPr lang="en-US" sz="3200" dirty="0" smtClean="0">
              <a:latin typeface="Simplified Arabic" pitchFamily="18" charset="-78"/>
              <a:cs typeface="Simplified Arabic" pitchFamily="18" charset="-78"/>
            </a:endParaRPr>
          </a:p>
          <a:p>
            <a:pPr algn="ctr">
              <a:buNone/>
            </a:pPr>
            <a:r>
              <a:rPr lang="en-US" sz="3200" dirty="0" smtClean="0">
                <a:latin typeface="Simplified Arabic" pitchFamily="18" charset="-78"/>
                <a:cs typeface="Simplified Arabic" pitchFamily="18" charset="-78"/>
              </a:rPr>
              <a:t>x↔</a:t>
            </a:r>
            <a:r>
              <a:rPr lang="fa-IR" sz="3200" dirty="0" smtClean="0">
                <a:latin typeface="Simplified Arabic" pitchFamily="18" charset="-78"/>
                <a:cs typeface="Simplified Arabic" pitchFamily="18" charset="-78"/>
              </a:rPr>
              <a:t>کمیت متغیر↔فلوئنت</a:t>
            </a:r>
          </a:p>
          <a:p>
            <a:pPr algn="ctr">
              <a:buNone/>
            </a:pPr>
            <a:r>
              <a:rPr lang="fa-IR" sz="3200" dirty="0" smtClean="0">
                <a:latin typeface="Simplified Arabic" pitchFamily="18" charset="-78"/>
                <a:cs typeface="Simplified Arabic" pitchFamily="18" charset="-78"/>
              </a:rPr>
              <a:t>ẋنرخ تغییر ↔فلوکسیون↔</a:t>
            </a:r>
          </a:p>
          <a:p>
            <a:pPr algn="ctr">
              <a:buNone/>
            </a:pPr>
            <a:endParaRPr lang="fa-IR" dirty="0" smtClean="0">
              <a:latin typeface="Calibri"/>
            </a:endParaRPr>
          </a:p>
          <a:p>
            <a:pPr algn="ctr">
              <a:buNone/>
            </a:pPr>
            <a:endParaRPr lang="fa-IR" dirty="0" smtClean="0"/>
          </a:p>
        </p:txBody>
      </p:sp>
    </p:spTree>
  </p:cSld>
  <p:clrMapOvr>
    <a:masterClrMapping/>
  </p:clrMapOvr>
  <p:transition spd="med">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US" sz="2800" dirty="0" smtClean="0"/>
          </a:p>
          <a:p>
            <a:pPr algn="ctr">
              <a:buNone/>
            </a:pPr>
            <a:r>
              <a:rPr lang="fa-IR" sz="3600" dirty="0" smtClean="0">
                <a:latin typeface="Simplified Arabic" pitchFamily="18" charset="-78"/>
                <a:cs typeface="Simplified Arabic" pitchFamily="18" charset="-78"/>
              </a:rPr>
              <a:t>طبق نماد گذاری امروزی</a:t>
            </a:r>
            <a:endParaRPr lang="en-US" sz="3600" dirty="0" smtClean="0">
              <a:latin typeface="Simplified Arabic" pitchFamily="18" charset="-78"/>
              <a:cs typeface="Simplified Arabic" pitchFamily="18" charset="-78"/>
            </a:endParaRPr>
          </a:p>
          <a:p>
            <a:pPr algn="ctr">
              <a:buNone/>
            </a:pPr>
            <a:endParaRPr lang="en-US" sz="2800" dirty="0" smtClean="0"/>
          </a:p>
          <a:p>
            <a:pPr algn="ctr">
              <a:buNone/>
            </a:pPr>
            <a:endParaRPr lang="fa-IR" sz="2800" dirty="0" smtClean="0"/>
          </a:p>
          <a:p>
            <a:pPr algn="ctr">
              <a:buNone/>
            </a:pPr>
            <a:r>
              <a:rPr lang="fa-IR" sz="2800" noProof="1" smtClean="0">
                <a:latin typeface="Calibri"/>
              </a:rPr>
              <a:t>ẋ=</a:t>
            </a:r>
            <a:r>
              <a:rPr lang="en-US" sz="2800" noProof="1" smtClean="0">
                <a:latin typeface="Calibri"/>
              </a:rPr>
              <a:t>dx/dt</a:t>
            </a:r>
            <a:endParaRPr lang="en-US" sz="2800" noProof="1" smtClean="0"/>
          </a:p>
        </p:txBody>
      </p:sp>
    </p:spTree>
  </p:cSld>
  <p:clrMapOvr>
    <a:masterClrMapping/>
  </p:clrMapOvr>
  <p:transition spd="med">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latin typeface="Simplified Arabic" pitchFamily="18" charset="-78"/>
                <a:cs typeface="Simplified Arabic" pitchFamily="18" charset="-78"/>
              </a:rPr>
              <a:t>نیوتن مفهوم دیگری را معرفی می کند به نام گشتاور فلوئنت.</a:t>
            </a:r>
          </a:p>
          <a:p>
            <a:pPr algn="r" rtl="1"/>
            <a:r>
              <a:rPr lang="fa-IR" dirty="0" smtClean="0">
                <a:latin typeface="Simplified Arabic" pitchFamily="18" charset="-78"/>
                <a:cs typeface="Simplified Arabic" pitchFamily="18" charset="-78"/>
              </a:rPr>
              <a:t>گشتاور فلوئت کمیت بسیار کوچکی است که در فاصله بی نهایت کوچک </a:t>
            </a:r>
            <a:r>
              <a:rPr lang="en-US" dirty="0" smtClean="0">
                <a:latin typeface="Simplified Arabic" pitchFamily="18" charset="-78"/>
                <a:cs typeface="Simplified Arabic" pitchFamily="18" charset="-78"/>
              </a:rPr>
              <a:t>o</a:t>
            </a:r>
            <a:r>
              <a:rPr lang="fa-IR" dirty="0" smtClean="0">
                <a:latin typeface="Simplified Arabic" pitchFamily="18" charset="-78"/>
                <a:cs typeface="Simplified Arabic" pitchFamily="18" charset="-78"/>
              </a:rPr>
              <a:t>افزایش می یابد.</a:t>
            </a:r>
            <a:endParaRPr lang="fa-IR" noProof="1" smtClean="0">
              <a:latin typeface="Simplified Arabic" pitchFamily="18" charset="-78"/>
              <a:cs typeface="Simplified Arabic" pitchFamily="18" charset="-78"/>
            </a:endParaRPr>
          </a:p>
          <a:p>
            <a:pPr algn="r" rtl="1"/>
            <a:r>
              <a:rPr lang="fa-IR" noProof="1" smtClean="0">
                <a:latin typeface="Simplified Arabic" pitchFamily="18" charset="-78"/>
                <a:cs typeface="Simplified Arabic" pitchFamily="18" charset="-78"/>
              </a:rPr>
              <a:t>بنابراین گشتاور فلوئنت </a:t>
            </a:r>
            <a:r>
              <a:rPr lang="en-US" noProof="1" smtClean="0">
                <a:latin typeface="Simplified Arabic" pitchFamily="18" charset="-78"/>
                <a:cs typeface="Simplified Arabic" pitchFamily="18" charset="-78"/>
              </a:rPr>
              <a:t>x</a:t>
            </a:r>
            <a:r>
              <a:rPr lang="fa-IR" noProof="1" smtClean="0">
                <a:latin typeface="Simplified Arabic" pitchFamily="18" charset="-78"/>
                <a:cs typeface="Simplified Arabic" pitchFamily="18" charset="-78"/>
              </a:rPr>
              <a:t> برابر است با </a:t>
            </a:r>
            <a:r>
              <a:rPr lang="en-US" noProof="1" smtClean="0">
                <a:latin typeface="Simplified Arabic" pitchFamily="18" charset="-78"/>
                <a:cs typeface="Simplified Arabic" pitchFamily="18" charset="-78"/>
              </a:rPr>
              <a:t>ẋo</a:t>
            </a:r>
            <a:r>
              <a:rPr lang="fa-IR" noProof="1" smtClean="0">
                <a:latin typeface="Simplified Arabic" pitchFamily="18" charset="-78"/>
                <a:cs typeface="Simplified Arabic" pitchFamily="18" charset="-78"/>
              </a:rPr>
              <a:t> .</a:t>
            </a:r>
          </a:p>
          <a:p>
            <a:pPr algn="r" rtl="1"/>
            <a:r>
              <a:rPr lang="fa-IR" noProof="1" smtClean="0">
                <a:latin typeface="Simplified Arabic" pitchFamily="18" charset="-78"/>
                <a:cs typeface="Simplified Arabic" pitchFamily="18" charset="-78"/>
              </a:rPr>
              <a:t>می توان از توان های دوم و بالاتر </a:t>
            </a:r>
            <a:r>
              <a:rPr lang="en-US" noProof="1" smtClean="0">
                <a:latin typeface="Simplified Arabic" pitchFamily="18" charset="-78"/>
                <a:cs typeface="Simplified Arabic" pitchFamily="18" charset="-78"/>
              </a:rPr>
              <a:t>o</a:t>
            </a:r>
            <a:r>
              <a:rPr lang="fa-IR" noProof="1" smtClean="0">
                <a:latin typeface="Simplified Arabic" pitchFamily="18" charset="-78"/>
                <a:cs typeface="Simplified Arabic" pitchFamily="18" charset="-78"/>
              </a:rPr>
              <a:t> صرف نظر کرد. </a:t>
            </a:r>
          </a:p>
          <a:p>
            <a:pPr algn="r" rtl="1"/>
            <a:r>
              <a:rPr lang="fa-IR" noProof="1" smtClean="0">
                <a:latin typeface="Simplified Arabic" pitchFamily="18" charset="-78"/>
                <a:cs typeface="Simplified Arabic" pitchFamily="18" charset="-78"/>
              </a:rPr>
              <a:t>پس اگر رابطه ی بین دو فلوئنت </a:t>
            </a:r>
            <a:r>
              <a:rPr lang="en-US" noProof="1" smtClean="0">
                <a:latin typeface="Simplified Arabic" pitchFamily="18" charset="-78"/>
                <a:cs typeface="Simplified Arabic" pitchFamily="18" charset="-78"/>
              </a:rPr>
              <a:t>x</a:t>
            </a:r>
            <a:r>
              <a:rPr lang="fa-IR" noProof="1" smtClean="0">
                <a:latin typeface="Simplified Arabic" pitchFamily="18" charset="-78"/>
                <a:cs typeface="Simplified Arabic" pitchFamily="18" charset="-78"/>
              </a:rPr>
              <a:t> و </a:t>
            </a:r>
            <a:r>
              <a:rPr lang="en-US" noProof="1" smtClean="0">
                <a:latin typeface="Simplified Arabic" pitchFamily="18" charset="-78"/>
                <a:cs typeface="Simplified Arabic" pitchFamily="18" charset="-78"/>
              </a:rPr>
              <a:t> y</a:t>
            </a:r>
            <a:r>
              <a:rPr lang="fa-IR" noProof="1" smtClean="0">
                <a:latin typeface="Simplified Arabic" pitchFamily="18" charset="-78"/>
                <a:cs typeface="Simplified Arabic" pitchFamily="18" charset="-78"/>
              </a:rPr>
              <a:t> داده شده باشد با جایگذاری </a:t>
            </a:r>
            <a:r>
              <a:rPr lang="en-US" noProof="1" smtClean="0">
                <a:latin typeface="Simplified Arabic" pitchFamily="18" charset="-78"/>
                <a:cs typeface="Simplified Arabic" pitchFamily="18" charset="-78"/>
              </a:rPr>
              <a:t>x+ẋo</a:t>
            </a:r>
            <a:r>
              <a:rPr lang="fa-IR" noProof="1" smtClean="0">
                <a:latin typeface="Simplified Arabic" pitchFamily="18" charset="-78"/>
                <a:cs typeface="Simplified Arabic" pitchFamily="18" charset="-78"/>
              </a:rPr>
              <a:t> به جای  </a:t>
            </a:r>
            <a:r>
              <a:rPr lang="en-US" noProof="1" smtClean="0">
                <a:latin typeface="Simplified Arabic" pitchFamily="18" charset="-78"/>
                <a:cs typeface="Simplified Arabic" pitchFamily="18" charset="-78"/>
              </a:rPr>
              <a:t>x</a:t>
            </a:r>
            <a:r>
              <a:rPr lang="fa-IR" noProof="1" smtClean="0">
                <a:latin typeface="Simplified Arabic" pitchFamily="18" charset="-78"/>
                <a:cs typeface="Simplified Arabic" pitchFamily="18" charset="-78"/>
              </a:rPr>
              <a:t> و </a:t>
            </a:r>
            <a:r>
              <a:rPr lang="en-US" noProof="1" smtClean="0">
                <a:latin typeface="Simplified Arabic" pitchFamily="18" charset="-78"/>
                <a:cs typeface="Simplified Arabic" pitchFamily="18" charset="-78"/>
              </a:rPr>
              <a:t>y+ẏo </a:t>
            </a:r>
            <a:r>
              <a:rPr lang="fa-IR" noProof="1" smtClean="0">
                <a:latin typeface="Simplified Arabic" pitchFamily="18" charset="-78"/>
                <a:cs typeface="Simplified Arabic" pitchFamily="18" charset="-78"/>
              </a:rPr>
              <a:t> رابطه ی بین فلوئنت ها و فلوکسیون ها را به دست آورد.</a:t>
            </a:r>
            <a:endParaRPr lang="en-US" noProof="1">
              <a:latin typeface="Simplified Arabic" pitchFamily="18" charset="-78"/>
              <a:cs typeface="Simplified Arabic" pitchFamily="18" charset="-78"/>
            </a:endParaRPr>
          </a:p>
        </p:txBody>
      </p:sp>
    </p:spTree>
  </p:cSld>
  <p:clrMapOvr>
    <a:masterClrMapping/>
  </p:clrMapOvr>
  <p:transition spd="med">
    <p:strips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latin typeface="Simplified Arabic" pitchFamily="18" charset="-78"/>
                <a:cs typeface="Simplified Arabic" pitchFamily="18" charset="-78"/>
              </a:rPr>
              <a:t>به عنوان مثال رابطه ی بین فلوئنت های </a:t>
            </a:r>
            <a:r>
              <a:rPr lang="en-US" dirty="0" smtClean="0">
                <a:latin typeface="Simplified Arabic" pitchFamily="18" charset="-78"/>
                <a:cs typeface="Simplified Arabic" pitchFamily="18" charset="-78"/>
              </a:rPr>
              <a:t>x</a:t>
            </a:r>
            <a:r>
              <a:rPr lang="fa-IR" dirty="0" smtClean="0">
                <a:latin typeface="Simplified Arabic" pitchFamily="18" charset="-78"/>
                <a:cs typeface="Simplified Arabic" pitchFamily="18" charset="-78"/>
              </a:rPr>
              <a:t> و </a:t>
            </a:r>
            <a:r>
              <a:rPr lang="en-US" dirty="0" smtClean="0">
                <a:latin typeface="Simplified Arabic" pitchFamily="18" charset="-78"/>
                <a:cs typeface="Simplified Arabic" pitchFamily="18" charset="-78"/>
              </a:rPr>
              <a:t>y</a:t>
            </a:r>
            <a:r>
              <a:rPr lang="fa-IR" dirty="0" smtClean="0">
                <a:latin typeface="Simplified Arabic" pitchFamily="18" charset="-78"/>
                <a:cs typeface="Simplified Arabic" pitchFamily="18" charset="-78"/>
              </a:rPr>
              <a:t>داده شده است </a:t>
            </a:r>
          </a:p>
          <a:p>
            <a:endParaRPr lang="en-US" dirty="0"/>
          </a:p>
        </p:txBody>
      </p:sp>
      <p:sp>
        <p:nvSpPr>
          <p:cNvPr id="512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3" name="Rectangle 3"/>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6" name="Rectangle 6"/>
          <p:cNvSpPr>
            <a:spLocks noChangeArrowheads="1"/>
          </p:cNvSpPr>
          <p:nvPr/>
        </p:nvSpPr>
        <p:spPr bwMode="auto">
          <a:xfrm>
            <a:off x="0" y="1285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9" name="Rectangle 9"/>
          <p:cNvSpPr>
            <a:spLocks noChangeArrowheads="1"/>
          </p:cNvSpPr>
          <p:nvPr/>
        </p:nvSpPr>
        <p:spPr bwMode="auto">
          <a:xfrm>
            <a:off x="0" y="2257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11"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10" name="Picture 1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33600" y="3352800"/>
            <a:ext cx="3571875" cy="447675"/>
          </a:xfrm>
          <a:prstGeom prst="rect">
            <a:avLst/>
          </a:prstGeom>
          <a:noFill/>
        </p:spPr>
      </p:pic>
      <p:sp>
        <p:nvSpPr>
          <p:cNvPr id="51212" name="Rectangle 1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lgn="r" rtl="1"/>
            <a:r>
              <a:rPr lang="fa-IR" dirty="0" smtClean="0">
                <a:latin typeface="Simplified Arabic" pitchFamily="18" charset="-78"/>
                <a:cs typeface="Simplified Arabic" pitchFamily="18" charset="-78"/>
              </a:rPr>
              <a:t>با جایگذاری خواهیم داشت:</a:t>
            </a:r>
          </a:p>
          <a:p>
            <a:pPr algn="r" rtl="1"/>
            <a:endParaRPr lang="en-US" dirty="0"/>
          </a:p>
        </p:txBody>
      </p:sp>
      <p:pic>
        <p:nvPicPr>
          <p:cNvPr id="6"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05271" y="3133044"/>
            <a:ext cx="5942858" cy="1800000"/>
          </a:xfrm>
          <a:prstGeom prst="rect">
            <a:avLst/>
          </a:prstGeom>
          <a:noFill/>
        </p:spPr>
      </p:pic>
    </p:spTree>
  </p:cSld>
  <p:clrMapOvr>
    <a:masterClrMapping/>
  </p:clrMapOvr>
  <p:transition spd="med">
    <p:spli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rtl="1">
              <a:buNone/>
            </a:pPr>
            <a:r>
              <a:rPr lang="fa-IR" dirty="0" smtClean="0">
                <a:latin typeface="Simplified Arabic" pitchFamily="18" charset="-78"/>
                <a:cs typeface="Simplified Arabic" pitchFamily="18" charset="-78"/>
              </a:rPr>
              <a:t>با استفاده از این حقیقت که </a:t>
            </a:r>
          </a:p>
          <a:p>
            <a:pPr algn="ctr" rtl="1">
              <a:buNone/>
            </a:pPr>
            <a:endParaRPr lang="fa-IR" dirty="0" smtClean="0">
              <a:latin typeface="Simplified Arabic" pitchFamily="18" charset="-78"/>
              <a:cs typeface="Simplified Arabic" pitchFamily="18" charset="-78"/>
            </a:endParaRPr>
          </a:p>
          <a:p>
            <a:pPr algn="ctr" rtl="1">
              <a:buNone/>
            </a:pPr>
            <a:endParaRPr lang="fa-IR" dirty="0" smtClean="0">
              <a:latin typeface="Simplified Arabic" pitchFamily="18" charset="-78"/>
              <a:cs typeface="Simplified Arabic" pitchFamily="18" charset="-78"/>
            </a:endParaRPr>
          </a:p>
          <a:p>
            <a:pPr algn="ctr" rtl="1">
              <a:buNone/>
            </a:pPr>
            <a:r>
              <a:rPr lang="fa-IR" dirty="0" smtClean="0">
                <a:latin typeface="Simplified Arabic" pitchFamily="18" charset="-78"/>
                <a:cs typeface="Simplified Arabic" pitchFamily="18" charset="-78"/>
              </a:rPr>
              <a:t>و تقسیم جملات باقیمانده بر </a:t>
            </a:r>
            <a:r>
              <a:rPr lang="en-US" dirty="0" smtClean="0">
                <a:latin typeface="Simplified Arabic" pitchFamily="18" charset="-78"/>
                <a:cs typeface="Simplified Arabic" pitchFamily="18" charset="-78"/>
              </a:rPr>
              <a:t>o</a:t>
            </a:r>
            <a:r>
              <a:rPr lang="fa-IR" dirty="0" smtClean="0">
                <a:latin typeface="Simplified Arabic" pitchFamily="18" charset="-78"/>
                <a:cs typeface="Simplified Arabic" pitchFamily="18" charset="-78"/>
              </a:rPr>
              <a:t> و صرف نظر کردن از کلیه ی جملاتی که شامل توانهای دوم و بالاتر </a:t>
            </a:r>
            <a:r>
              <a:rPr lang="en-US" dirty="0" smtClean="0">
                <a:latin typeface="Simplified Arabic" pitchFamily="18" charset="-78"/>
                <a:cs typeface="Simplified Arabic" pitchFamily="18" charset="-78"/>
              </a:rPr>
              <a:t>o</a:t>
            </a:r>
            <a:r>
              <a:rPr lang="fa-IR" dirty="0" smtClean="0">
                <a:latin typeface="Simplified Arabic" pitchFamily="18" charset="-78"/>
                <a:cs typeface="Simplified Arabic" pitchFamily="18" charset="-78"/>
              </a:rPr>
              <a:t> هستند</a:t>
            </a:r>
            <a:endParaRPr lang="en-US" dirty="0">
              <a:latin typeface="Simplified Arabic" pitchFamily="18" charset="-78"/>
              <a:cs typeface="Simplified Arabic" pitchFamily="18" charset="-78"/>
            </a:endParaRPr>
          </a:p>
        </p:txBody>
      </p:sp>
      <p:pic>
        <p:nvPicPr>
          <p:cNvPr id="5" name="Picture 1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86000" y="2362200"/>
            <a:ext cx="3571875" cy="447675"/>
          </a:xfrm>
          <a:prstGeom prst="rect">
            <a:avLst/>
          </a:prstGeom>
          <a:noFill/>
        </p:spPr>
      </p:pic>
    </p:spTree>
  </p:cSld>
  <p:clrMapOvr>
    <a:masterClrMapping/>
  </p:clrMapOvr>
  <p:transition spd="med">
    <p:split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buNone/>
            </a:pPr>
            <a:r>
              <a:rPr lang="fa-IR" sz="3200" dirty="0" smtClean="0">
                <a:latin typeface="Simplified Arabic" pitchFamily="18" charset="-78"/>
                <a:cs typeface="Simplified Arabic" pitchFamily="18" charset="-78"/>
              </a:rPr>
              <a:t>خواهیم داشت:</a:t>
            </a:r>
          </a:p>
          <a:p>
            <a:endParaRPr lang="en-US" dirty="0"/>
          </a:p>
        </p:txBody>
      </p:sp>
      <p:sp>
        <p:nvSpPr>
          <p:cNvPr id="573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73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43000" y="3200400"/>
            <a:ext cx="5476875" cy="447675"/>
          </a:xfrm>
          <a:prstGeom prst="rect">
            <a:avLst/>
          </a:prstGeom>
          <a:noFill/>
        </p:spPr>
      </p:pic>
      <p:sp>
        <p:nvSpPr>
          <p:cNvPr id="57347"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14400"/>
            <a:ext cx="7772400" cy="5257800"/>
          </a:xfrm>
        </p:spPr>
        <p:txBody>
          <a:bodyPr>
            <a:normAutofit/>
          </a:bodyPr>
          <a:lstStyle/>
          <a:p>
            <a:r>
              <a:rPr lang="fa-IR" sz="7200" noProof="1" smtClean="0"/>
              <a:t>مشتق</a:t>
            </a:r>
            <a:r>
              <a:rPr lang="fa-IR" noProof="1" smtClean="0"/>
              <a:t/>
            </a:r>
            <a:br>
              <a:rPr lang="fa-IR" noProof="1" smtClean="0"/>
            </a:br>
            <a:r>
              <a:rPr lang="en-US" noProof="1" smtClean="0"/>
              <a:t>Derivative</a:t>
            </a:r>
            <a:br>
              <a:rPr lang="en-US" noProof="1" smtClean="0"/>
            </a:br>
            <a:r>
              <a:rPr lang="en-US" noProof="1" smtClean="0"/>
              <a:t>Dérivée</a:t>
            </a:r>
            <a:br>
              <a:rPr lang="en-US" noProof="1" smtClean="0"/>
            </a:br>
            <a:r>
              <a:rPr lang="en-US" noProof="1" smtClean="0"/>
              <a:t>Abgeleitet</a:t>
            </a:r>
            <a:endParaRPr lang="en-US" noProof="1"/>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buNone/>
            </a:pPr>
            <a:r>
              <a:rPr lang="fa-IR" sz="3600" dirty="0" smtClean="0">
                <a:latin typeface="Simplified Arabic" pitchFamily="18" charset="-78"/>
                <a:cs typeface="Simplified Arabic" pitchFamily="18" charset="-78"/>
              </a:rPr>
              <a:t>طبیعت و قوانین طبیعت در ظلمت نهفته بودند؛</a:t>
            </a:r>
          </a:p>
          <a:p>
            <a:pPr algn="ctr" rtl="1">
              <a:buNone/>
            </a:pPr>
            <a:r>
              <a:rPr lang="fa-IR" sz="3600" dirty="0" smtClean="0">
                <a:latin typeface="Simplified Arabic" pitchFamily="18" charset="-78"/>
                <a:cs typeface="Simplified Arabic" pitchFamily="18" charset="-78"/>
              </a:rPr>
              <a:t>ذات باری فرمود:“نیوتن به وجود آید“ و همه چیز روشن شد</a:t>
            </a:r>
            <a:endParaRPr lang="en-US" sz="3600" dirty="0">
              <a:latin typeface="Simplified Arabic" pitchFamily="18" charset="-78"/>
              <a:cs typeface="Simplified Arabic" pitchFamily="18" charset="-78"/>
            </a:endParaRPr>
          </a:p>
        </p:txBody>
      </p:sp>
    </p:spTree>
  </p:cSld>
  <p:clrMapOvr>
    <a:masterClrMapping/>
  </p:clrMapOvr>
  <p:transition spd="med">
    <p:wipe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6858000"/>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n-US" dirty="0" smtClean="0">
                <a:solidFill>
                  <a:schemeClr val="bg2">
                    <a:lumMod val="50000"/>
                  </a:schemeClr>
                </a:solidFill>
                <a:latin typeface="Algerian" pitchFamily="82" charset="0"/>
              </a:rPr>
              <a:t>Gottfried Wilhelm von Leibniz</a:t>
            </a:r>
            <a:br>
              <a:rPr lang="en-US" dirty="0" smtClean="0">
                <a:solidFill>
                  <a:schemeClr val="bg2">
                    <a:lumMod val="50000"/>
                  </a:schemeClr>
                </a:solidFill>
                <a:latin typeface="Algerian" pitchFamily="82" charset="0"/>
              </a:rPr>
            </a:br>
            <a:r>
              <a:rPr lang="fa-IR" b="0" dirty="0" smtClean="0">
                <a:solidFill>
                  <a:schemeClr val="bg2">
                    <a:lumMod val="50000"/>
                  </a:schemeClr>
                </a:solidFill>
                <a:latin typeface="Algerian" pitchFamily="82" charset="0"/>
              </a:rPr>
              <a:t>1646</a:t>
            </a:r>
            <a:r>
              <a:rPr lang="en-US" dirty="0" smtClean="0">
                <a:solidFill>
                  <a:schemeClr val="bg2">
                    <a:lumMod val="50000"/>
                  </a:schemeClr>
                </a:solidFill>
                <a:latin typeface="Algerian" pitchFamily="82" charset="0"/>
              </a:rPr>
              <a:t>-1716</a:t>
            </a:r>
            <a:endParaRPr lang="en-US" dirty="0">
              <a:solidFill>
                <a:schemeClr val="bg2">
                  <a:lumMod val="50000"/>
                </a:schemeClr>
              </a:solidFill>
              <a:latin typeface="Algerian" pitchFamily="82" charset="0"/>
            </a:endParaRPr>
          </a:p>
        </p:txBody>
      </p:sp>
      <p:pic>
        <p:nvPicPr>
          <p:cNvPr id="1026" name="Picture 2" descr="C:\Users\user\Desktop\math history\math\imagesCAI1Q1WA.jpg"/>
          <p:cNvPicPr>
            <a:picLocks noGrp="1" noChangeAspect="1" noChangeArrowheads="1"/>
          </p:cNvPicPr>
          <p:nvPr>
            <p:ph idx="1"/>
          </p:nvPr>
        </p:nvPicPr>
        <p:blipFill>
          <a:blip r:embed="rId2" cstate="print"/>
          <a:srcRect/>
          <a:stretch>
            <a:fillRect/>
          </a:stretch>
        </p:blipFill>
        <p:spPr bwMode="auto">
          <a:xfrm>
            <a:off x="2209800" y="1143000"/>
            <a:ext cx="3810000" cy="3962400"/>
          </a:xfrm>
          <a:prstGeom prst="rect">
            <a:avLst/>
          </a:prstGeom>
          <a:noFill/>
        </p:spPr>
      </p:pic>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lstStyle/>
          <a:p>
            <a:pPr algn="r" rtl="1"/>
            <a:r>
              <a:rPr lang="fa-IR" dirty="0" smtClean="0">
                <a:latin typeface="Simplified Arabic" pitchFamily="18" charset="-78"/>
                <a:cs typeface="Simplified Arabic" pitchFamily="18" charset="-78"/>
              </a:rPr>
              <a:t>لایبنیتز رقیب نیوتن در ابداع حسابان بود.</a:t>
            </a:r>
          </a:p>
          <a:p>
            <a:pPr algn="r" rtl="1">
              <a:buNone/>
            </a:pPr>
            <a:endParaRPr lang="fa-IR" dirty="0" smtClean="0">
              <a:latin typeface="Simplified Arabic" pitchFamily="18" charset="-78"/>
              <a:cs typeface="Simplified Arabic" pitchFamily="18" charset="-78"/>
            </a:endParaRPr>
          </a:p>
          <a:p>
            <a:pPr algn="r" rtl="1"/>
            <a:r>
              <a:rPr lang="fa-IR" dirty="0" smtClean="0">
                <a:latin typeface="Simplified Arabic" pitchFamily="18" charset="-78"/>
                <a:cs typeface="Simplified Arabic" pitchFamily="18" charset="-78"/>
              </a:rPr>
              <a:t>لایبنتز طی یک ماموریت سیاسی در پاریس،با هویگنس ملاقات کرد وبه فراگیری ریاضیات نزد وی پرداخت.</a:t>
            </a:r>
          </a:p>
          <a:p>
            <a:pPr algn="r" rtl="1">
              <a:buNone/>
            </a:pPr>
            <a:endParaRPr lang="fa-IR" dirty="0" smtClean="0">
              <a:latin typeface="Simplified Arabic" pitchFamily="18" charset="-78"/>
              <a:cs typeface="Simplified Arabic" pitchFamily="18" charset="-78"/>
            </a:endParaRPr>
          </a:p>
          <a:p>
            <a:pPr algn="r" rtl="1"/>
            <a:r>
              <a:rPr lang="fa-IR" dirty="0" smtClean="0">
                <a:latin typeface="Simplified Arabic" pitchFamily="18" charset="-78"/>
                <a:cs typeface="Simplified Arabic" pitchFamily="18" charset="-78"/>
              </a:rPr>
              <a:t>مهم تین قضیه کشف شده توسط لایبنیتز قضیه اساسی حسابان است که قسمت اعظم نمادهای خود را در حسابان به وجود آورد و تعدادی از فرمولهای قدماتی مشتق گیری را استخراج کرد.</a:t>
            </a:r>
          </a:p>
          <a:p>
            <a:pPr algn="r" rtl="1">
              <a:buNone/>
            </a:pPr>
            <a:endParaRPr lang="fa-IR" dirty="0" smtClean="0">
              <a:latin typeface="Simplified Arabic" pitchFamily="18" charset="-78"/>
              <a:cs typeface="Simplified Arabic" pitchFamily="18" charset="-78"/>
            </a:endParaRPr>
          </a:p>
          <a:p>
            <a:pPr algn="r" rtl="1"/>
            <a:r>
              <a:rPr lang="fa-IR" dirty="0" smtClean="0">
                <a:latin typeface="Simplified Arabic" pitchFamily="18" charset="-78"/>
                <a:cs typeface="Simplified Arabic" pitchFamily="18" charset="-78"/>
              </a:rPr>
              <a:t>در 1682 مجله ای به نام آکتا ارودیتوروم را تاسیس کرد وبیشتر مقاله هایش در مورد مکانیک را در این مجله منتشر کرد.</a:t>
            </a:r>
          </a:p>
        </p:txBody>
      </p:sp>
    </p:spTree>
  </p:cSld>
  <p:clrMapOvr>
    <a:masterClrMapping/>
  </p:clrMapOvr>
  <p:transition spd="med">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239000" cy="6227136"/>
          </a:xfrm>
        </p:spPr>
        <p:txBody>
          <a:bodyPr/>
          <a:lstStyle/>
          <a:p>
            <a:pPr algn="r" rtl="1"/>
            <a:r>
              <a:rPr lang="fa-IR" dirty="0" smtClean="0">
                <a:latin typeface="Simplified Arabic" pitchFamily="18" charset="-78"/>
                <a:cs typeface="Simplified Arabic" pitchFamily="18" charset="-78"/>
              </a:rPr>
              <a:t>لایبنیتز حسابان خود را بین سالهای </a:t>
            </a:r>
            <a:r>
              <a:rPr lang="fa-IR" dirty="0" smtClean="0">
                <a:solidFill>
                  <a:schemeClr val="tx2"/>
                </a:solidFill>
                <a:latin typeface="Simplified Arabic" pitchFamily="18" charset="-78"/>
                <a:cs typeface="Simplified Arabic" pitchFamily="18" charset="-78"/>
              </a:rPr>
              <a:t>1673 </a:t>
            </a:r>
            <a:r>
              <a:rPr lang="fa-IR" dirty="0" smtClean="0">
                <a:latin typeface="Simplified Arabic" pitchFamily="18" charset="-78"/>
                <a:cs typeface="Simplified Arabic" pitchFamily="18" charset="-78"/>
              </a:rPr>
              <a:t>و </a:t>
            </a:r>
            <a:r>
              <a:rPr lang="fa-IR" dirty="0" smtClean="0">
                <a:solidFill>
                  <a:schemeClr val="tx2"/>
                </a:solidFill>
                <a:latin typeface="Simplified Arabic" pitchFamily="18" charset="-78"/>
                <a:cs typeface="Simplified Arabic" pitchFamily="18" charset="-78"/>
              </a:rPr>
              <a:t>1676 </a:t>
            </a:r>
            <a:r>
              <a:rPr lang="fa-IR" dirty="0" smtClean="0">
                <a:latin typeface="Simplified Arabic" pitchFamily="18" charset="-78"/>
                <a:cs typeface="Simplified Arabic" pitchFamily="18" charset="-78"/>
              </a:rPr>
              <a:t>اختراع کرد.</a:t>
            </a:r>
          </a:p>
          <a:p>
            <a:pPr algn="r" rtl="1"/>
            <a:r>
              <a:rPr lang="fa-IR" dirty="0" smtClean="0">
                <a:latin typeface="Simplified Arabic" pitchFamily="18" charset="-78"/>
                <a:cs typeface="Simplified Arabic" pitchFamily="18" charset="-78"/>
              </a:rPr>
              <a:t>او دیفرانسیلها و انتگرالهایی </a:t>
            </a:r>
            <a:r>
              <a:rPr lang="fa-IR" noProof="1" smtClean="0">
                <a:latin typeface="Simplified Arabic" pitchFamily="18" charset="-78"/>
                <a:cs typeface="Simplified Arabic" pitchFamily="18" charset="-78"/>
              </a:rPr>
              <a:t>نظیر </a:t>
            </a:r>
            <a:r>
              <a:rPr lang="en-US" noProof="1" smtClean="0">
                <a:solidFill>
                  <a:schemeClr val="tx2"/>
                </a:solidFill>
                <a:latin typeface="Simplified Arabic" pitchFamily="18" charset="-78"/>
                <a:cs typeface="Simplified Arabic" pitchFamily="18" charset="-78"/>
              </a:rPr>
              <a:t>ydx</a:t>
            </a:r>
            <a:r>
              <a:rPr lang="fa-IR" noProof="1" smtClean="0">
                <a:solidFill>
                  <a:schemeClr val="tx2"/>
                </a:solidFill>
                <a:latin typeface="Simplified Arabic" pitchFamily="18" charset="-78"/>
                <a:cs typeface="Simplified Arabic" pitchFamily="18" charset="-78"/>
              </a:rPr>
              <a:t>∫ </a:t>
            </a:r>
            <a:r>
              <a:rPr lang="fa-IR" noProof="1" smtClean="0">
                <a:latin typeface="Simplified Arabic" pitchFamily="18" charset="-78"/>
                <a:cs typeface="Simplified Arabic" pitchFamily="18" charset="-78"/>
              </a:rPr>
              <a:t>و </a:t>
            </a:r>
            <a:r>
              <a:rPr lang="en-US" noProof="1" smtClean="0">
                <a:solidFill>
                  <a:schemeClr val="tx2"/>
                </a:solidFill>
                <a:latin typeface="Simplified Arabic" pitchFamily="18" charset="-78"/>
                <a:cs typeface="Simplified Arabic" pitchFamily="18" charset="-78"/>
              </a:rPr>
              <a:t>ydy</a:t>
            </a:r>
            <a:r>
              <a:rPr lang="fa-IR" noProof="1" smtClean="0">
                <a:solidFill>
                  <a:schemeClr val="tx2"/>
                </a:solidFill>
                <a:latin typeface="Simplified Arabic" pitchFamily="18" charset="-78"/>
                <a:cs typeface="Simplified Arabic" pitchFamily="18" charset="-78"/>
              </a:rPr>
              <a:t>∫ </a:t>
            </a:r>
            <a:r>
              <a:rPr lang="fa-IR" noProof="1" smtClean="0">
                <a:latin typeface="Simplified Arabic" pitchFamily="18" charset="-78"/>
                <a:cs typeface="Simplified Arabic" pitchFamily="18" charset="-78"/>
              </a:rPr>
              <a:t>به صورتی نوشت که ما امروز مینویسیم.</a:t>
            </a:r>
          </a:p>
          <a:p>
            <a:pPr algn="r" rtl="1"/>
            <a:r>
              <a:rPr lang="fa-IR" noProof="1" smtClean="0">
                <a:latin typeface="Simplified Arabic" pitchFamily="18" charset="-78"/>
                <a:cs typeface="Simplified Arabic" pitchFamily="18" charset="-78"/>
              </a:rPr>
              <a:t>اولین مقاله چاپ شده او در حساب دیفرانسیل تا سال 1684 ظاهر </a:t>
            </a:r>
            <a:r>
              <a:rPr lang="fa-IR" noProof="1" smtClean="0">
                <a:latin typeface="Simplified Arabic" pitchFamily="18" charset="-78"/>
                <a:cs typeface="Simplified Arabic" pitchFamily="18" charset="-78"/>
              </a:rPr>
              <a:t>نشد.او در </a:t>
            </a:r>
            <a:r>
              <a:rPr lang="fa-IR" noProof="1" smtClean="0">
                <a:latin typeface="Simplified Arabic" pitchFamily="18" charset="-78"/>
                <a:cs typeface="Simplified Arabic" pitchFamily="18" charset="-78"/>
              </a:rPr>
              <a:t>این مقاله </a:t>
            </a:r>
            <a:r>
              <a:rPr lang="en-US" noProof="1" smtClean="0">
                <a:latin typeface="Simplified Arabic" pitchFamily="18" charset="-78"/>
                <a:cs typeface="Simplified Arabic" pitchFamily="18" charset="-78"/>
              </a:rPr>
              <a:t>dx</a:t>
            </a:r>
            <a:r>
              <a:rPr lang="fa-IR" noProof="1" smtClean="0">
                <a:latin typeface="Simplified Arabic" pitchFamily="18" charset="-78"/>
                <a:cs typeface="Simplified Arabic" pitchFamily="18" charset="-78"/>
              </a:rPr>
              <a:t> </a:t>
            </a:r>
            <a:r>
              <a:rPr lang="fa-IR" noProof="1" smtClean="0">
                <a:latin typeface="Simplified Arabic" pitchFamily="18" charset="-78"/>
                <a:cs typeface="Simplified Arabic" pitchFamily="18" charset="-78"/>
              </a:rPr>
              <a:t>را به عنوان بازه متناهی دلخواهی معرفی میکند و سپس </a:t>
            </a:r>
            <a:r>
              <a:rPr lang="en-US" noProof="1" smtClean="0">
                <a:latin typeface="Simplified Arabic" pitchFamily="18" charset="-78"/>
                <a:cs typeface="Simplified Arabic" pitchFamily="18" charset="-78"/>
              </a:rPr>
              <a:t>dy</a:t>
            </a:r>
            <a:r>
              <a:rPr lang="fa-IR" noProof="1" smtClean="0">
                <a:latin typeface="Simplified Arabic" pitchFamily="18" charset="-78"/>
                <a:cs typeface="Simplified Arabic" pitchFamily="18" charset="-78"/>
              </a:rPr>
              <a:t> را با تناسب زیر تعریف کرد:</a:t>
            </a:r>
          </a:p>
          <a:p>
            <a:pPr algn="ctr" rtl="1">
              <a:buNone/>
            </a:pPr>
            <a:r>
              <a:rPr lang="fa-IR" noProof="1" smtClean="0">
                <a:latin typeface="Simplified Arabic" pitchFamily="18" charset="-78"/>
                <a:cs typeface="Simplified Arabic" pitchFamily="18" charset="-78"/>
              </a:rPr>
              <a:t>تحت مماس:</a:t>
            </a:r>
            <a:r>
              <a:rPr lang="en-US" noProof="1" smtClean="0">
                <a:latin typeface="Simplified Arabic" pitchFamily="18" charset="-78"/>
                <a:cs typeface="Simplified Arabic" pitchFamily="18" charset="-78"/>
              </a:rPr>
              <a:t>  dy :dx=y</a:t>
            </a:r>
          </a:p>
          <a:p>
            <a:pPr algn="r" rtl="1"/>
            <a:r>
              <a:rPr lang="fa-IR" noProof="1" smtClean="0">
                <a:latin typeface="Simplified Arabic" pitchFamily="18" charset="-78"/>
                <a:cs typeface="Simplified Arabic" pitchFamily="18" charset="-78"/>
              </a:rPr>
              <a:t>قاعده یافتن مشتق </a:t>
            </a:r>
            <a:r>
              <a:rPr lang="en-US" noProof="1" smtClean="0">
                <a:latin typeface="Simplified Arabic" pitchFamily="18" charset="-78"/>
                <a:cs typeface="Simplified Arabic" pitchFamily="18" charset="-78"/>
              </a:rPr>
              <a:t>n</a:t>
            </a:r>
            <a:r>
              <a:rPr lang="fa-IR" noProof="1" smtClean="0">
                <a:latin typeface="Simplified Arabic" pitchFamily="18" charset="-78"/>
                <a:cs typeface="Simplified Arabic" pitchFamily="18" charset="-78"/>
              </a:rPr>
              <a:t> ام حاصلضرب دو </a:t>
            </a:r>
            <a:r>
              <a:rPr lang="fa-IR" dirty="0" smtClean="0">
                <a:latin typeface="Simplified Arabic" pitchFamily="18" charset="-78"/>
                <a:cs typeface="Simplified Arabic" pitchFamily="18" charset="-78"/>
              </a:rPr>
              <a:t>تابع هنوز هم قاعده لایبنیتز نامیده میشود.</a:t>
            </a:r>
          </a:p>
          <a:p>
            <a:pPr algn="r" rtl="1"/>
            <a:r>
              <a:rPr lang="fa-IR" dirty="0" smtClean="0">
                <a:latin typeface="Simplified Arabic" pitchFamily="18" charset="-78"/>
                <a:cs typeface="Simplified Arabic" pitchFamily="18" charset="-78"/>
              </a:rPr>
              <a:t>تعمیم قضیه دو جمله ای به قضیه چند جمله ای که به بسط</a:t>
            </a:r>
            <a:r>
              <a:rPr lang="en-US" dirty="0" smtClean="0">
                <a:latin typeface="Simplified Arabic" pitchFamily="18" charset="-78"/>
                <a:cs typeface="Simplified Arabic" pitchFamily="18" charset="-78"/>
              </a:rPr>
              <a:t>                       </a:t>
            </a:r>
            <a:r>
              <a:rPr lang="fa-IR" dirty="0" smtClean="0">
                <a:latin typeface="Simplified Arabic" pitchFamily="18" charset="-78"/>
                <a:cs typeface="Simplified Arabic" pitchFamily="18" charset="-78"/>
              </a:rPr>
              <a:t>مربوط میشود، به لایبنیتز منسوب است.</a:t>
            </a:r>
          </a:p>
          <a:p>
            <a:pPr algn="r" rtl="1"/>
            <a:endParaRPr lang="fa-IR" dirty="0" smtClean="0"/>
          </a:p>
          <a:p>
            <a:pPr algn="r" rtl="1"/>
            <a:endParaRPr lang="fa-IR" dirty="0" smtClean="0"/>
          </a:p>
          <a:p>
            <a:pPr algn="r" rtl="1"/>
            <a:endParaRPr lang="fa-IR" dirty="0" smtClean="0"/>
          </a:p>
        </p:txBody>
      </p:sp>
      <p:sp>
        <p:nvSpPr>
          <p:cNvPr id="71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171" name="Rectangle 3"/>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7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72"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562600" y="5105400"/>
            <a:ext cx="1905000" cy="342900"/>
          </a:xfrm>
          <a:prstGeom prst="rect">
            <a:avLst/>
          </a:prstGeom>
          <a:noFill/>
        </p:spPr>
      </p:pic>
      <p:sp>
        <p:nvSpPr>
          <p:cNvPr id="7174" name="Rectangle 6"/>
          <p:cNvSpPr>
            <a:spLocks noChangeArrowheads="1"/>
          </p:cNvSpPr>
          <p:nvPr/>
        </p:nvSpPr>
        <p:spPr bwMode="auto">
          <a:xfrm>
            <a:off x="0" y="7620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975360"/>
          </a:xfrm>
        </p:spPr>
        <p:txBody>
          <a:bodyPr>
            <a:normAutofit fontScale="90000"/>
          </a:bodyPr>
          <a:lstStyle/>
          <a:p>
            <a:pPr algn="r"/>
            <a:r>
              <a:rPr lang="fa-IR" dirty="0" smtClean="0"/>
              <a:t>ایده لایبنیتز درباره دیفرانسیل وانتگرال:</a:t>
            </a:r>
            <a:endParaRPr lang="en-US" dirty="0"/>
          </a:p>
        </p:txBody>
      </p:sp>
      <p:sp>
        <p:nvSpPr>
          <p:cNvPr id="4" name="Content Placeholder 3"/>
          <p:cNvSpPr>
            <a:spLocks noGrp="1"/>
          </p:cNvSpPr>
          <p:nvPr>
            <p:ph sz="half" idx="2"/>
          </p:nvPr>
        </p:nvSpPr>
        <p:spPr>
          <a:xfrm>
            <a:off x="3352800" y="1600200"/>
            <a:ext cx="4346448" cy="4525963"/>
          </a:xfrm>
        </p:spPr>
        <p:txBody>
          <a:bodyPr>
            <a:normAutofit lnSpcReduction="10000"/>
          </a:bodyPr>
          <a:lstStyle/>
          <a:p>
            <a:pPr algn="r" rtl="1"/>
            <a:r>
              <a:rPr lang="fa-IR" sz="2000" dirty="0" smtClean="0">
                <a:latin typeface="Simplified Arabic" pitchFamily="18" charset="-78"/>
                <a:cs typeface="Simplified Arabic" pitchFamily="18" charset="-78"/>
              </a:rPr>
              <a:t>شکل روبرو را که معرف منحنی</a:t>
            </a:r>
            <a:r>
              <a:rPr lang="en-US" sz="2000" dirty="0" smtClean="0">
                <a:latin typeface="Simplified Arabic" pitchFamily="18" charset="-78"/>
                <a:cs typeface="Simplified Arabic" pitchFamily="18" charset="-78"/>
              </a:rPr>
              <a:t>                </a:t>
            </a:r>
            <a:r>
              <a:rPr lang="fa-IR" sz="2000" dirty="0" smtClean="0">
                <a:latin typeface="Simplified Arabic" pitchFamily="18" charset="-78"/>
                <a:cs typeface="Simplified Arabic" pitchFamily="18" charset="-78"/>
              </a:rPr>
              <a:t>است را در نظر میگیریم.</a:t>
            </a:r>
          </a:p>
          <a:p>
            <a:pPr algn="r" rtl="1"/>
            <a:r>
              <a:rPr lang="en-US" sz="2000" dirty="0" smtClean="0">
                <a:latin typeface="Simplified Arabic" pitchFamily="18" charset="-78"/>
                <a:cs typeface="Simplified Arabic" pitchFamily="18" charset="-78"/>
              </a:rPr>
              <a:t> ∆(area)</a:t>
            </a:r>
            <a:r>
              <a:rPr lang="fa-IR" sz="2000" dirty="0" smtClean="0">
                <a:latin typeface="Simplified Arabic" pitchFamily="18" charset="-78"/>
                <a:cs typeface="Simplified Arabic" pitchFamily="18" charset="-78"/>
              </a:rPr>
              <a:t>را برابر با مقدار مجموع مساحت </a:t>
            </a:r>
            <a:r>
              <a:rPr lang="en-US" sz="2000" dirty="0" smtClean="0">
                <a:latin typeface="Simplified Arabic" pitchFamily="18" charset="-78"/>
                <a:cs typeface="Simplified Arabic" pitchFamily="18" charset="-78"/>
              </a:rPr>
              <a:t>PQSR</a:t>
            </a:r>
            <a:r>
              <a:rPr lang="fa-IR" sz="2000" dirty="0" smtClean="0">
                <a:latin typeface="Simplified Arabic" pitchFamily="18" charset="-78"/>
                <a:cs typeface="Simplified Arabic" pitchFamily="18" charset="-78"/>
              </a:rPr>
              <a:t> و </a:t>
            </a:r>
            <a:r>
              <a:rPr lang="en-US" sz="2000" dirty="0" smtClean="0">
                <a:latin typeface="Simplified Arabic" pitchFamily="18" charset="-78"/>
                <a:cs typeface="Simplified Arabic" pitchFamily="18" charset="-78"/>
              </a:rPr>
              <a:t>PQT</a:t>
            </a:r>
            <a:r>
              <a:rPr lang="fa-IR" sz="2000" dirty="0" smtClean="0">
                <a:latin typeface="Simplified Arabic" pitchFamily="18" charset="-78"/>
                <a:cs typeface="Simplified Arabic" pitchFamily="18" charset="-78"/>
              </a:rPr>
              <a:t> میگیریم.</a:t>
            </a:r>
          </a:p>
          <a:p>
            <a:pPr algn="r" rtl="1"/>
            <a:r>
              <a:rPr lang="fa-IR" sz="2000" dirty="0" smtClean="0">
                <a:latin typeface="Simplified Arabic" pitchFamily="18" charset="-78"/>
                <a:cs typeface="Simplified Arabic" pitchFamily="18" charset="-78"/>
              </a:rPr>
              <a:t>سپس لایبنیتز فهمید که تناسب بین </a:t>
            </a:r>
            <a:r>
              <a:rPr lang="en-US" sz="2000" dirty="0" smtClean="0">
                <a:latin typeface="Simplified Arabic" pitchFamily="18" charset="-78"/>
                <a:cs typeface="Simplified Arabic" pitchFamily="18" charset="-78"/>
              </a:rPr>
              <a:t>y</a:t>
            </a:r>
            <a:r>
              <a:rPr lang="fa-IR" sz="2000" dirty="0" smtClean="0">
                <a:latin typeface="Simplified Arabic" pitchFamily="18" charset="-78"/>
                <a:cs typeface="Simplified Arabic" pitchFamily="18" charset="-78"/>
              </a:rPr>
              <a:t> و </a:t>
            </a:r>
            <a:r>
              <a:rPr lang="en-US" sz="2000" dirty="0" smtClean="0">
                <a:latin typeface="Simplified Arabic" pitchFamily="18" charset="-78"/>
                <a:cs typeface="Simplified Arabic" pitchFamily="18" charset="-78"/>
              </a:rPr>
              <a:t>y+∆y</a:t>
            </a:r>
            <a:r>
              <a:rPr lang="fa-IR" sz="2000" dirty="0" smtClean="0">
                <a:latin typeface="Simplified Arabic" pitchFamily="18" charset="-78"/>
                <a:cs typeface="Simplified Arabic" pitchFamily="18" charset="-78"/>
              </a:rPr>
              <a:t> هست.</a:t>
            </a:r>
          </a:p>
          <a:p>
            <a:pPr algn="r" rtl="1"/>
            <a:r>
              <a:rPr lang="fa-IR" sz="2000" dirty="0" smtClean="0">
                <a:latin typeface="Simplified Arabic" pitchFamily="18" charset="-78"/>
                <a:cs typeface="Simplified Arabic" pitchFamily="18" charset="-78"/>
              </a:rPr>
              <a:t>از نمودار به وضوح میتوان دید که </a:t>
            </a:r>
            <a:r>
              <a:rPr lang="en-US" sz="2000" dirty="0" smtClean="0">
                <a:latin typeface="Simplified Arabic" pitchFamily="18" charset="-78"/>
                <a:cs typeface="Simplified Arabic" pitchFamily="18" charset="-78"/>
              </a:rPr>
              <a:t>x</a:t>
            </a:r>
            <a:r>
              <a:rPr lang="fa-IR" sz="2000" dirty="0" smtClean="0">
                <a:latin typeface="Simplified Arabic" pitchFamily="18" charset="-78"/>
                <a:cs typeface="Simplified Arabic" pitchFamily="18" charset="-78"/>
              </a:rPr>
              <a:t>∆</a:t>
            </a:r>
            <a:r>
              <a:rPr lang="en-US" sz="2000" dirty="0" smtClean="0">
                <a:latin typeface="Simplified Arabic" pitchFamily="18" charset="-78"/>
                <a:cs typeface="Simplified Arabic" pitchFamily="18" charset="-78"/>
              </a:rPr>
              <a:t> </a:t>
            </a:r>
            <a:r>
              <a:rPr lang="fa-IR" sz="2000" dirty="0" smtClean="0">
                <a:latin typeface="Simplified Arabic" pitchFamily="18" charset="-78"/>
                <a:cs typeface="Simplified Arabic" pitchFamily="18" charset="-78"/>
              </a:rPr>
              <a:t> و </a:t>
            </a:r>
            <a:r>
              <a:rPr lang="en-US" sz="2000" dirty="0" smtClean="0">
                <a:latin typeface="Simplified Arabic" pitchFamily="18" charset="-78"/>
                <a:cs typeface="Simplified Arabic" pitchFamily="18" charset="-78"/>
              </a:rPr>
              <a:t>y </a:t>
            </a:r>
            <a:r>
              <a:rPr lang="fa-IR" sz="2000" dirty="0" smtClean="0">
                <a:latin typeface="Simplified Arabic" pitchFamily="18" charset="-78"/>
                <a:cs typeface="Simplified Arabic" pitchFamily="18" charset="-78"/>
              </a:rPr>
              <a:t>∆</a:t>
            </a:r>
            <a:r>
              <a:rPr lang="en-US" sz="2000" dirty="0" smtClean="0">
                <a:latin typeface="Simplified Arabic" pitchFamily="18" charset="-78"/>
                <a:cs typeface="Simplified Arabic" pitchFamily="18" charset="-78"/>
              </a:rPr>
              <a:t> </a:t>
            </a:r>
            <a:r>
              <a:rPr lang="fa-IR" sz="2000" dirty="0" smtClean="0">
                <a:latin typeface="Simplified Arabic" pitchFamily="18" charset="-78"/>
                <a:cs typeface="Simplified Arabic" pitchFamily="18" charset="-78"/>
              </a:rPr>
              <a:t> به هم وابسته اند که این یعنی چنانکه </a:t>
            </a:r>
            <a:r>
              <a:rPr lang="en-US" sz="2000" dirty="0" smtClean="0">
                <a:latin typeface="Simplified Arabic" pitchFamily="18" charset="-78"/>
                <a:cs typeface="Simplified Arabic" pitchFamily="18" charset="-78"/>
              </a:rPr>
              <a:t>x</a:t>
            </a:r>
            <a:r>
              <a:rPr lang="fa-IR" sz="2000" dirty="0" smtClean="0">
                <a:latin typeface="Simplified Arabic" pitchFamily="18" charset="-78"/>
                <a:cs typeface="Simplified Arabic" pitchFamily="18" charset="-78"/>
              </a:rPr>
              <a:t>∆ به 0 میل کند،</a:t>
            </a:r>
            <a:r>
              <a:rPr lang="en-US" sz="2000" dirty="0" smtClean="0">
                <a:latin typeface="Simplified Arabic" pitchFamily="18" charset="-78"/>
                <a:cs typeface="Simplified Arabic" pitchFamily="18" charset="-78"/>
              </a:rPr>
              <a:t>y </a:t>
            </a:r>
            <a:r>
              <a:rPr lang="fa-IR" sz="2000" dirty="0" smtClean="0">
                <a:latin typeface="Simplified Arabic" pitchFamily="18" charset="-78"/>
                <a:cs typeface="Simplified Arabic" pitchFamily="18" charset="-78"/>
              </a:rPr>
              <a:t>∆ هم به 0 میل میکند.این موضوع نتیجه میدهد که نسبت </a:t>
            </a:r>
            <a:r>
              <a:rPr lang="en-US" sz="2000" dirty="0" smtClean="0">
                <a:latin typeface="Simplified Arabic" pitchFamily="18" charset="-78"/>
                <a:cs typeface="Simplified Arabic" pitchFamily="18" charset="-78"/>
              </a:rPr>
              <a:t>∆ (area)/ ∆ x </a:t>
            </a:r>
            <a:r>
              <a:rPr lang="fa-IR" sz="2000" dirty="0" smtClean="0">
                <a:latin typeface="Simplified Arabic" pitchFamily="18" charset="-78"/>
                <a:cs typeface="Simplified Arabic" pitchFamily="18" charset="-78"/>
              </a:rPr>
              <a:t> بین </a:t>
            </a:r>
            <a:r>
              <a:rPr lang="en-US" sz="2000" dirty="0" smtClean="0">
                <a:latin typeface="Simplified Arabic" pitchFamily="18" charset="-78"/>
                <a:cs typeface="Simplified Arabic" pitchFamily="18" charset="-78"/>
              </a:rPr>
              <a:t>y</a:t>
            </a:r>
            <a:r>
              <a:rPr lang="fa-IR" sz="2000" dirty="0" smtClean="0">
                <a:latin typeface="Simplified Arabic" pitchFamily="18" charset="-78"/>
                <a:cs typeface="Simplified Arabic" pitchFamily="18" charset="-78"/>
              </a:rPr>
              <a:t> و مقداری که به </a:t>
            </a:r>
            <a:r>
              <a:rPr lang="en-US" sz="2000" dirty="0" smtClean="0">
                <a:latin typeface="Simplified Arabic" pitchFamily="18" charset="-78"/>
                <a:cs typeface="Simplified Arabic" pitchFamily="18" charset="-78"/>
              </a:rPr>
              <a:t>y</a:t>
            </a:r>
            <a:r>
              <a:rPr lang="fa-IR" sz="2000" dirty="0" smtClean="0">
                <a:latin typeface="Simplified Arabic" pitchFamily="18" charset="-78"/>
                <a:cs typeface="Simplified Arabic" pitchFamily="18" charset="-78"/>
              </a:rPr>
              <a:t> میل میکند قرار دارد.(مقداری که به </a:t>
            </a:r>
            <a:r>
              <a:rPr lang="en-US" sz="2000" dirty="0" smtClean="0">
                <a:latin typeface="Simplified Arabic" pitchFamily="18" charset="-78"/>
                <a:cs typeface="Simplified Arabic" pitchFamily="18" charset="-78"/>
              </a:rPr>
              <a:t>y</a:t>
            </a:r>
            <a:r>
              <a:rPr lang="fa-IR" sz="2000" dirty="0" smtClean="0">
                <a:latin typeface="Simplified Arabic" pitchFamily="18" charset="-78"/>
                <a:cs typeface="Simplified Arabic" pitchFamily="18" charset="-78"/>
              </a:rPr>
              <a:t> میل میکند، همان </a:t>
            </a:r>
            <a:r>
              <a:rPr lang="en-US" sz="2000" dirty="0" smtClean="0">
                <a:latin typeface="Simplified Arabic" pitchFamily="18" charset="-78"/>
                <a:cs typeface="Simplified Arabic" pitchFamily="18" charset="-78"/>
              </a:rPr>
              <a:t>y </a:t>
            </a:r>
            <a:r>
              <a:rPr lang="fa-IR" sz="2000" dirty="0" smtClean="0">
                <a:latin typeface="Simplified Arabic" pitchFamily="18" charset="-78"/>
                <a:cs typeface="Simplified Arabic" pitchFamily="18" charset="-78"/>
              </a:rPr>
              <a:t>∆ </a:t>
            </a:r>
            <a:r>
              <a:rPr lang="en-US" sz="2000" dirty="0" smtClean="0">
                <a:latin typeface="Simplified Arabic" pitchFamily="18" charset="-78"/>
                <a:cs typeface="Simplified Arabic" pitchFamily="18" charset="-78"/>
              </a:rPr>
              <a:t>y+</a:t>
            </a:r>
            <a:r>
              <a:rPr lang="fa-IR" sz="2000" dirty="0" smtClean="0">
                <a:latin typeface="Simplified Arabic" pitchFamily="18" charset="-78"/>
                <a:cs typeface="Simplified Arabic" pitchFamily="18" charset="-78"/>
              </a:rPr>
              <a:t> است چون </a:t>
            </a:r>
            <a:r>
              <a:rPr lang="en-US" sz="2000" dirty="0" smtClean="0">
                <a:latin typeface="Simplified Arabic" pitchFamily="18" charset="-78"/>
                <a:cs typeface="Simplified Arabic" pitchFamily="18" charset="-78"/>
              </a:rPr>
              <a:t>y</a:t>
            </a:r>
            <a:r>
              <a:rPr lang="fa-IR" sz="2000" dirty="0" smtClean="0">
                <a:latin typeface="Simplified Arabic" pitchFamily="18" charset="-78"/>
                <a:cs typeface="Simplified Arabic" pitchFamily="18" charset="-78"/>
              </a:rPr>
              <a:t>∆ به صفر میل میکند)</a:t>
            </a:r>
          </a:p>
          <a:p>
            <a:pPr algn="r" rtl="1"/>
            <a:r>
              <a:rPr lang="fa-IR" sz="2000" dirty="0" smtClean="0">
                <a:latin typeface="Simplified Arabic" pitchFamily="18" charset="-78"/>
                <a:cs typeface="Simplified Arabic" pitchFamily="18" charset="-78"/>
              </a:rPr>
              <a:t>نوشتن مشتق به روش لایبنیتز:</a:t>
            </a:r>
          </a:p>
          <a:p>
            <a:pPr algn="r" rtl="1"/>
            <a:endParaRPr lang="fa-IR" sz="1600" dirty="0" smtClean="0">
              <a:latin typeface="Calibri"/>
            </a:endParaRPr>
          </a:p>
          <a:p>
            <a:pPr algn="r" rtl="1"/>
            <a:endParaRPr lang="en-US" sz="1600" dirty="0" smtClean="0">
              <a:latin typeface="Calibri"/>
            </a:endParaRPr>
          </a:p>
        </p:txBody>
      </p:sp>
      <p:pic>
        <p:nvPicPr>
          <p:cNvPr id="5" name="Content Placeholder 4" descr="http://www.math.wpi.edu/IQP/BVCalcHist/Image139.gif"/>
          <p:cNvPicPr>
            <a:picLocks noGrp="1"/>
          </p:cNvPicPr>
          <p:nvPr>
            <p:ph sz="half" idx="1"/>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762000" y="2133600"/>
            <a:ext cx="2427287" cy="3581400"/>
          </a:xfrm>
          <a:prstGeom prst="rect">
            <a:avLst/>
          </a:prstGeom>
          <a:noFill/>
          <a:ln>
            <a:noFill/>
          </a:ln>
        </p:spPr>
      </p:pic>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14400" y="5715000"/>
            <a:ext cx="4648200" cy="876300"/>
          </a:xfrm>
          <a:prstGeom prst="rect">
            <a:avLst/>
          </a:prstGeom>
          <a:noFill/>
        </p:spPr>
      </p:pic>
      <p:sp>
        <p:nvSpPr>
          <p:cNvPr id="6147" name="Rectangle 3"/>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8"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657600" y="1676400"/>
            <a:ext cx="1066800" cy="314325"/>
          </a:xfrm>
          <a:prstGeom prst="rect">
            <a:avLst/>
          </a:prstGeom>
          <a:noFill/>
        </p:spPr>
      </p:pic>
    </p:spTree>
  </p:cSld>
  <p:clrMapOvr>
    <a:masterClrMapping/>
  </p:clrMapOvr>
  <p:transition spd="med">
    <p:push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7239000" cy="2286000"/>
          </a:xfrm>
        </p:spPr>
        <p:txBody>
          <a:bodyPr>
            <a:normAutofit fontScale="92500" lnSpcReduction="20000"/>
          </a:bodyPr>
          <a:lstStyle/>
          <a:p>
            <a:pPr algn="r" rtl="1"/>
            <a:r>
              <a:rPr lang="fa-IR" sz="3200" dirty="0" smtClean="0">
                <a:latin typeface="Simplified Arabic" pitchFamily="18" charset="-78"/>
                <a:cs typeface="Simplified Arabic" pitchFamily="18" charset="-78"/>
              </a:rPr>
              <a:t>لایبنیتز رابطه عکس بین دیفرانسیل و مساحت نمودار را نشان داد ؛ یعنی گفت که دیفرانسیل سطح زیر نمودار تابع، برابر با خود تابع است.</a:t>
            </a:r>
            <a:endParaRPr lang="en-US" sz="3200" dirty="0" smtClean="0">
              <a:latin typeface="Simplified Arabic" pitchFamily="18" charset="-78"/>
              <a:cs typeface="Simplified Arabic" pitchFamily="18" charset="-78"/>
            </a:endParaRPr>
          </a:p>
          <a:p>
            <a:pPr algn="r" rtl="1">
              <a:buNone/>
            </a:pPr>
            <a:endParaRPr lang="fa-IR" sz="3200" dirty="0" smtClean="0">
              <a:latin typeface="Simplified Arabic" pitchFamily="18" charset="-78"/>
              <a:cs typeface="Simplified Arabic" pitchFamily="18" charset="-78"/>
            </a:endParaRPr>
          </a:p>
          <a:p>
            <a:pPr algn="r" rtl="1"/>
            <a:r>
              <a:rPr lang="fa-IR" sz="3200" dirty="0" smtClean="0">
                <a:latin typeface="Simplified Arabic" pitchFamily="18" charset="-78"/>
                <a:cs typeface="Simplified Arabic" pitchFamily="18" charset="-78"/>
              </a:rPr>
              <a:t>تاریخ حسابان با این رابطه پیشگامانه دگرگون شد.</a:t>
            </a:r>
            <a:endParaRPr lang="en-US" sz="3200" dirty="0">
              <a:latin typeface="Simplified Arabic" pitchFamily="18" charset="-78"/>
              <a:cs typeface="Simplified Arabic" pitchFamily="18" charset="-78"/>
            </a:endParaRPr>
          </a:p>
        </p:txBody>
      </p:sp>
    </p:spTree>
  </p:cSld>
  <p:clrMapOvr>
    <a:masterClrMapping/>
  </p:clrMapOvr>
  <p:transition spd="med">
    <p:cover dir="l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162800" cy="1691640"/>
          </a:xfrm>
        </p:spPr>
        <p:txBody>
          <a:bodyPr>
            <a:normAutofit/>
          </a:bodyPr>
          <a:lstStyle/>
          <a:p>
            <a:pPr algn="r" rtl="1"/>
            <a:r>
              <a:rPr lang="fa-IR" sz="2000" dirty="0" smtClean="0"/>
              <a:t/>
            </a:r>
            <a:br>
              <a:rPr lang="fa-IR" sz="2000" dirty="0" smtClean="0"/>
            </a:br>
            <a:r>
              <a:rPr lang="fa-IR" sz="2000" dirty="0" smtClean="0"/>
              <a:t/>
            </a:r>
            <a:br>
              <a:rPr lang="fa-IR" sz="2000" dirty="0" smtClean="0"/>
            </a:br>
            <a:r>
              <a:rPr lang="fa-IR" sz="2000" dirty="0" smtClean="0">
                <a:solidFill>
                  <a:schemeClr val="bg2">
                    <a:lumMod val="50000"/>
                  </a:schemeClr>
                </a:solidFill>
              </a:rPr>
              <a:t>لایبنتز نسبت به نمادگرایی وصور ریاضی حساس بود... او نماد </a:t>
            </a:r>
            <a:r>
              <a:rPr lang="fa-IR" sz="2000" dirty="0" smtClean="0">
                <a:solidFill>
                  <a:schemeClr val="bg2">
                    <a:lumMod val="50000"/>
                  </a:schemeClr>
                </a:solidFill>
                <a:latin typeface="Calibri"/>
              </a:rPr>
              <a:t>∫ را برای انتگرال نامتناهی در نظر گرفت</a:t>
            </a:r>
            <a:r>
              <a:rPr lang="fa-IR" sz="2000" dirty="0" smtClean="0">
                <a:solidFill>
                  <a:schemeClr val="bg2">
                    <a:lumMod val="50000"/>
                  </a:schemeClr>
                </a:solidFill>
              </a:rPr>
              <a:t/>
            </a:r>
            <a:br>
              <a:rPr lang="fa-IR" sz="2000" dirty="0" smtClean="0">
                <a:solidFill>
                  <a:schemeClr val="bg2">
                    <a:lumMod val="50000"/>
                  </a:schemeClr>
                </a:solidFill>
              </a:rPr>
            </a:br>
            <a:endParaRPr lang="en-US" sz="2000" dirty="0">
              <a:solidFill>
                <a:schemeClr val="bg2">
                  <a:lumMod val="50000"/>
                </a:schemeClr>
              </a:solidFill>
            </a:endParaRPr>
          </a:p>
        </p:txBody>
      </p:sp>
      <p:sp>
        <p:nvSpPr>
          <p:cNvPr id="3" name="Content Placeholder 2"/>
          <p:cNvSpPr>
            <a:spLocks noGrp="1"/>
          </p:cNvSpPr>
          <p:nvPr>
            <p:ph idx="1"/>
          </p:nvPr>
        </p:nvSpPr>
        <p:spPr/>
        <p:txBody>
          <a:bodyPr/>
          <a:lstStyle/>
          <a:p>
            <a:pPr algn="ctr">
              <a:buNone/>
            </a:pPr>
            <a:r>
              <a:rPr lang="en-US" sz="6600" dirty="0" smtClean="0"/>
              <a:t>S</a:t>
            </a:r>
          </a:p>
          <a:p>
            <a:pPr algn="ctr">
              <a:buNone/>
            </a:pPr>
            <a:endParaRPr lang="en-US" sz="2800" dirty="0" smtClean="0"/>
          </a:p>
          <a:p>
            <a:pPr algn="ctr">
              <a:buNone/>
            </a:pPr>
            <a:endParaRPr lang="en-US" sz="2800" dirty="0" smtClean="0"/>
          </a:p>
          <a:p>
            <a:pPr algn="ctr">
              <a:buNone/>
            </a:pPr>
            <a:endParaRPr lang="en-US" sz="2800" dirty="0" smtClean="0"/>
          </a:p>
          <a:p>
            <a:pPr algn="ctr">
              <a:buNone/>
            </a:pPr>
            <a:endParaRPr lang="en-US" sz="2800" dirty="0" smtClean="0"/>
          </a:p>
          <a:p>
            <a:pPr algn="ctr">
              <a:buNone/>
            </a:pPr>
            <a:endParaRPr lang="en-US" sz="2800" dirty="0" smtClean="0"/>
          </a:p>
          <a:p>
            <a:pPr algn="ctr">
              <a:buNone/>
            </a:pPr>
            <a:r>
              <a:rPr lang="en-US" sz="6600" dirty="0" smtClean="0">
                <a:latin typeface="Calibri"/>
              </a:rPr>
              <a:t>∫</a:t>
            </a:r>
            <a:endParaRPr lang="en-US" sz="6600" dirty="0" smtClean="0"/>
          </a:p>
        </p:txBody>
      </p:sp>
      <p:sp>
        <p:nvSpPr>
          <p:cNvPr id="4" name="Down Arrow 3"/>
          <p:cNvSpPr/>
          <p:nvPr/>
        </p:nvSpPr>
        <p:spPr>
          <a:xfrm>
            <a:off x="4038600" y="2819400"/>
            <a:ext cx="76200" cy="2362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split orient="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239000" cy="3886200"/>
          </a:xfrm>
        </p:spPr>
        <p:txBody>
          <a:bodyPr/>
          <a:lstStyle/>
          <a:p>
            <a:pPr algn="r" rtl="1"/>
            <a:r>
              <a:rPr lang="fa-IR" sz="3200" noProof="1" smtClean="0">
                <a:latin typeface="Simplified Arabic" pitchFamily="18" charset="-78"/>
                <a:cs typeface="Simplified Arabic" pitchFamily="18" charset="-78"/>
              </a:rPr>
              <a:t>در واقع آنچه که لایبنیتز به دنبال گفتن آن بود این بود که همه مساحت های </a:t>
            </a:r>
            <a:r>
              <a:rPr lang="en-US" sz="3200" noProof="1" smtClean="0">
                <a:latin typeface="Simplified Arabic" pitchFamily="18" charset="-78"/>
                <a:cs typeface="Simplified Arabic" pitchFamily="18" charset="-78"/>
              </a:rPr>
              <a:t>dx </a:t>
            </a:r>
            <a:r>
              <a:rPr lang="fa-IR" sz="3200" noProof="1" smtClean="0">
                <a:latin typeface="Simplified Arabic" pitchFamily="18" charset="-78"/>
                <a:cs typeface="Simplified Arabic" pitchFamily="18" charset="-78"/>
              </a:rPr>
              <a:t>×</a:t>
            </a:r>
            <a:r>
              <a:rPr lang="en-US" sz="3200" noProof="1" smtClean="0">
                <a:latin typeface="Simplified Arabic" pitchFamily="18" charset="-78"/>
                <a:cs typeface="Simplified Arabic" pitchFamily="18" charset="-78"/>
              </a:rPr>
              <a:t>y</a:t>
            </a:r>
            <a:r>
              <a:rPr lang="fa-IR" sz="3200" noProof="1" smtClean="0">
                <a:latin typeface="Simplified Arabic" pitchFamily="18" charset="-78"/>
                <a:cs typeface="Simplified Arabic" pitchFamily="18" charset="-78"/>
              </a:rPr>
              <a:t> (که </a:t>
            </a:r>
            <a:r>
              <a:rPr lang="en-US" sz="3200" noProof="1" smtClean="0">
                <a:latin typeface="Simplified Arabic" pitchFamily="18" charset="-78"/>
                <a:cs typeface="Simplified Arabic" pitchFamily="18" charset="-78"/>
              </a:rPr>
              <a:t>dx</a:t>
            </a:r>
            <a:r>
              <a:rPr lang="fa-IR" sz="3200" noProof="1" smtClean="0">
                <a:latin typeface="Simplified Arabic" pitchFamily="18" charset="-78"/>
                <a:cs typeface="Simplified Arabic" pitchFamily="18" charset="-78"/>
              </a:rPr>
              <a:t> به 0 میل میکند) را جمع کند</a:t>
            </a:r>
            <a:r>
              <a:rPr lang="en-US" sz="3200" noProof="1" smtClean="0">
                <a:latin typeface="Simplified Arabic" pitchFamily="18" charset="-78"/>
                <a:cs typeface="Simplified Arabic" pitchFamily="18" charset="-78"/>
              </a:rPr>
              <a:t> </a:t>
            </a:r>
            <a:r>
              <a:rPr lang="fa-IR" sz="3200" noProof="1" smtClean="0">
                <a:latin typeface="Simplified Arabic" pitchFamily="18" charset="-78"/>
                <a:cs typeface="Simplified Arabic" pitchFamily="18" charset="-78"/>
              </a:rPr>
              <a:t>تا مساحت نمودار به دست بیاید.</a:t>
            </a:r>
          </a:p>
          <a:p>
            <a:pPr algn="r" rtl="1"/>
            <a:r>
              <a:rPr lang="fa-IR" sz="3200" noProof="1" smtClean="0">
                <a:latin typeface="Simplified Arabic" pitchFamily="18" charset="-78"/>
                <a:cs typeface="Simplified Arabic" pitchFamily="18" charset="-78"/>
              </a:rPr>
              <a:t>انتگرال نامتناهی همان پاد مشتق یا انتگرال نامعین است که ناشی از رابطه معکوسی بود که لایبنیتز پیدا کرده بود.</a:t>
            </a:r>
          </a:p>
          <a:p>
            <a:pPr algn="r" rtl="1">
              <a:buNone/>
            </a:pPr>
            <a:endParaRPr lang="en-US" dirty="0"/>
          </a:p>
        </p:txBody>
      </p:sp>
    </p:spTree>
  </p:cSld>
  <p:clrMapOvr>
    <a:masterClrMapping/>
  </p:clrMapOvr>
  <p:transition spd="med">
    <p:push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990600"/>
            <a:ext cx="7239000" cy="4846320"/>
          </a:xfrm>
        </p:spPr>
        <p:txBody>
          <a:bodyPr/>
          <a:lstStyle/>
          <a:p>
            <a:pPr algn="r" rtl="1"/>
            <a:r>
              <a:rPr lang="fa-IR" dirty="0" smtClean="0">
                <a:latin typeface="Simplified Arabic" pitchFamily="18" charset="-78"/>
                <a:cs typeface="Simplified Arabic" pitchFamily="18" charset="-78"/>
              </a:rPr>
              <a:t>لایبنیتز نمادی هم برای انتگرال معین در نظر گرفت که بیانگر مساحت نمودار در دامنه محدود.</a:t>
            </a:r>
          </a:p>
          <a:p>
            <a:pPr algn="r" rtl="1"/>
            <a:endParaRPr lang="fa-IR" dirty="0" smtClean="0">
              <a:latin typeface="Simplified Arabic" pitchFamily="18" charset="-78"/>
              <a:cs typeface="Simplified Arabic" pitchFamily="18" charset="-78"/>
            </a:endParaRPr>
          </a:p>
          <a:p>
            <a:pPr algn="ctr" rtl="1"/>
            <a:endParaRPr lang="fa-IR" dirty="0" smtClean="0">
              <a:latin typeface="Simplified Arabic" pitchFamily="18" charset="-78"/>
              <a:cs typeface="Simplified Arabic" pitchFamily="18" charset="-78"/>
            </a:endParaRPr>
          </a:p>
          <a:p>
            <a:pPr algn="r" rtl="1"/>
            <a:endParaRPr lang="fa-IR" dirty="0" smtClean="0">
              <a:latin typeface="Simplified Arabic" pitchFamily="18" charset="-78"/>
              <a:cs typeface="Simplified Arabic" pitchFamily="18" charset="-78"/>
            </a:endParaRPr>
          </a:p>
          <a:p>
            <a:pPr algn="r" rtl="1"/>
            <a:endParaRPr lang="fa-IR" dirty="0" smtClean="0">
              <a:latin typeface="Simplified Arabic" pitchFamily="18" charset="-78"/>
              <a:cs typeface="Simplified Arabic" pitchFamily="18" charset="-78"/>
            </a:endParaRPr>
          </a:p>
          <a:p>
            <a:pPr algn="r" rtl="1"/>
            <a:endParaRPr lang="fa-IR" dirty="0" smtClean="0">
              <a:latin typeface="Simplified Arabic" pitchFamily="18" charset="-78"/>
              <a:cs typeface="Simplified Arabic" pitchFamily="18" charset="-78"/>
            </a:endParaRPr>
          </a:p>
          <a:p>
            <a:pPr algn="r" rtl="1"/>
            <a:endParaRPr lang="fa-IR" dirty="0" smtClean="0">
              <a:latin typeface="Simplified Arabic" pitchFamily="18" charset="-78"/>
              <a:cs typeface="Simplified Arabic" pitchFamily="18" charset="-78"/>
            </a:endParaRPr>
          </a:p>
          <a:p>
            <a:pPr algn="r" rtl="1"/>
            <a:r>
              <a:rPr lang="fa-IR" dirty="0" smtClean="0">
                <a:latin typeface="Simplified Arabic" pitchFamily="18" charset="-78"/>
                <a:cs typeface="Simplified Arabic" pitchFamily="18" charset="-78"/>
              </a:rPr>
              <a:t>جاییکه </a:t>
            </a:r>
            <a:r>
              <a:rPr lang="en-US" dirty="0" smtClean="0">
                <a:latin typeface="Simplified Arabic" pitchFamily="18" charset="-78"/>
                <a:cs typeface="Simplified Arabic" pitchFamily="18" charset="-78"/>
              </a:rPr>
              <a:t>A</a:t>
            </a:r>
            <a:r>
              <a:rPr lang="fa-IR" dirty="0" smtClean="0">
                <a:latin typeface="Simplified Arabic" pitchFamily="18" charset="-78"/>
                <a:cs typeface="Simplified Arabic" pitchFamily="18" charset="-78"/>
              </a:rPr>
              <a:t> حاصل مساحت نمودار به وسیله پاد مشتق هاست.</a:t>
            </a:r>
          </a:p>
          <a:p>
            <a:pPr algn="ctr" rtl="1"/>
            <a:endParaRPr lang="en-US" dirty="0"/>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1"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33600" y="2667000"/>
            <a:ext cx="3895725" cy="1028700"/>
          </a:xfrm>
          <a:prstGeom prst="rect">
            <a:avLst/>
          </a:prstGeom>
          <a:noFill/>
        </p:spPr>
      </p:pic>
      <p:sp>
        <p:nvSpPr>
          <p:cNvPr id="2053" name="Rectangle 5"/>
          <p:cNvSpPr>
            <a:spLocks noChangeArrowheads="1"/>
          </p:cNvSpPr>
          <p:nvPr/>
        </p:nvSpPr>
        <p:spPr bwMode="auto">
          <a:xfrm>
            <a:off x="0" y="1485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pull dir="l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en-US" dirty="0" smtClean="0"/>
              <a:t>Calculus controversy</a:t>
            </a:r>
            <a:endParaRPr lang="en-US" dirty="0"/>
          </a:p>
        </p:txBody>
      </p:sp>
      <p:sp>
        <p:nvSpPr>
          <p:cNvPr id="3" name="Content Placeholder 2"/>
          <p:cNvSpPr>
            <a:spLocks noGrp="1"/>
          </p:cNvSpPr>
          <p:nvPr>
            <p:ph idx="1"/>
          </p:nvPr>
        </p:nvSpPr>
        <p:spPr/>
        <p:txBody>
          <a:bodyPr/>
          <a:lstStyle/>
          <a:p>
            <a:pPr algn="ctr" rtl="1">
              <a:buNone/>
            </a:pPr>
            <a:endParaRPr lang="fa-IR" dirty="0" smtClean="0"/>
          </a:p>
          <a:p>
            <a:pPr algn="ctr" rtl="1">
              <a:buNone/>
            </a:pPr>
            <a:endParaRPr lang="fa-IR" dirty="0" smtClean="0"/>
          </a:p>
          <a:p>
            <a:pPr algn="ctr" rtl="1">
              <a:buNone/>
            </a:pPr>
            <a:r>
              <a:rPr lang="fa-IR" dirty="0" smtClean="0">
                <a:latin typeface="Simplified Arabic" pitchFamily="18" charset="-78"/>
                <a:cs typeface="Simplified Arabic" pitchFamily="18" charset="-78"/>
              </a:rPr>
              <a:t>دعوا سر این بود که چه کسی،نیوتون یا لایبنیتز حساب را اختراع کرد؟...</a:t>
            </a:r>
          </a:p>
          <a:p>
            <a:pPr algn="ctr" rtl="1">
              <a:buNone/>
            </a:pPr>
            <a:r>
              <a:rPr lang="fa-IR" dirty="0" smtClean="0">
                <a:latin typeface="Simplified Arabic" pitchFamily="18" charset="-78"/>
                <a:cs typeface="Simplified Arabic" pitchFamily="18" charset="-78"/>
              </a:rPr>
              <a:t>این جدال در سال 1699 آهسته جوشید و در سال 1711 شدت یافت.</a:t>
            </a:r>
            <a:endParaRPr lang="en-US" dirty="0">
              <a:latin typeface="Simplified Arabic" pitchFamily="18" charset="-78"/>
              <a:cs typeface="Simplified Arabic" pitchFamily="18" charset="-78"/>
            </a:endParaRPr>
          </a:p>
        </p:txBody>
      </p:sp>
    </p:spTree>
  </p:cSld>
  <p:clrMapOvr>
    <a:masterClrMapping/>
  </p:clrMapOvr>
  <p:transition spd="med">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fa-IR" dirty="0" smtClean="0"/>
              <a:t> </a:t>
            </a:r>
            <a:endParaRPr lang="en-US" dirty="0"/>
          </a:p>
        </p:txBody>
      </p:sp>
      <p:graphicFrame>
        <p:nvGraphicFramePr>
          <p:cNvPr id="4" name="Diagram 3"/>
          <p:cNvGraphicFramePr/>
          <p:nvPr/>
        </p:nvGraphicFramePr>
        <p:xfrm>
          <a:off x="685800" y="1397000"/>
          <a:ext cx="69342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pull dir="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شدت دعوا...</a:t>
            </a:r>
            <a:endParaRPr lang="en-US" dirty="0"/>
          </a:p>
        </p:txBody>
      </p:sp>
      <p:pic>
        <p:nvPicPr>
          <p:cNvPr id="2051" name="Picture 3" descr="D:\tarikh\imagesCA78R1RV.jpg"/>
          <p:cNvPicPr>
            <a:picLocks noGrp="1" noChangeAspect="1" noChangeArrowheads="1"/>
          </p:cNvPicPr>
          <p:nvPr>
            <p:ph idx="1"/>
          </p:nvPr>
        </p:nvPicPr>
        <p:blipFill>
          <a:blip r:embed="rId2"/>
          <a:srcRect/>
          <a:stretch>
            <a:fillRect/>
          </a:stretch>
        </p:blipFill>
        <p:spPr bwMode="auto">
          <a:xfrm>
            <a:off x="1981200" y="2209800"/>
            <a:ext cx="4529624" cy="3392846"/>
          </a:xfrm>
          <a:prstGeom prst="rect">
            <a:avLst/>
          </a:prstGeom>
          <a:noFill/>
        </p:spPr>
      </p:pic>
    </p:spTree>
  </p:cSld>
  <p:clrMapOvr>
    <a:masterClrMapping/>
  </p:clrMapOvr>
  <p:transition spd="slow">
    <p:pull dir="l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53400" cy="6858000"/>
          </a:xfrm>
        </p:spPr>
        <p:style>
          <a:lnRef idx="1">
            <a:schemeClr val="accent5"/>
          </a:lnRef>
          <a:fillRef idx="2">
            <a:schemeClr val="accent5"/>
          </a:fillRef>
          <a:effectRef idx="1">
            <a:schemeClr val="accent5"/>
          </a:effectRef>
          <a:fontRef idx="minor">
            <a:schemeClr val="dk1"/>
          </a:fontRef>
        </p:style>
        <p:txBody>
          <a:bodyPr/>
          <a:lstStyle/>
          <a:p>
            <a:pPr algn="r" rtl="1">
              <a:buNone/>
            </a:pPr>
            <a:endParaRPr lang="fa-IR" dirty="0" smtClean="0"/>
          </a:p>
          <a:p>
            <a:pPr algn="r" rtl="1">
              <a:buNone/>
            </a:pPr>
            <a:endParaRPr lang="fa-IR" dirty="0" smtClean="0"/>
          </a:p>
          <a:p>
            <a:pPr algn="r" rtl="1">
              <a:buNone/>
            </a:pPr>
            <a:r>
              <a:rPr lang="fa-IR" dirty="0" smtClean="0">
                <a:latin typeface="Simplified Arabic" pitchFamily="18" charset="-78"/>
                <a:cs typeface="Simplified Arabic" pitchFamily="18" charset="-78"/>
              </a:rPr>
              <a:t>  نیوتن ادعا کرد که در سال 1666 (در سن 23 سالگی) روی شکل خاصی از حساب که همان متود حساب تفضیلی جمعی بود شروع به کار کرد.</a:t>
            </a:r>
          </a:p>
          <a:p>
            <a:pPr algn="r" rtl="1">
              <a:buNone/>
            </a:pPr>
            <a:r>
              <a:rPr lang="fa-IR" dirty="0" smtClean="0">
                <a:latin typeface="Simplified Arabic" pitchFamily="18" charset="-78"/>
                <a:cs typeface="Simplified Arabic" pitchFamily="18" charset="-78"/>
              </a:rPr>
              <a:t>  اما فقط به طور حاشیه ای در یکی از نشریه هایش در ده سال بعد    نشرش داد.</a:t>
            </a:r>
          </a:p>
          <a:p>
            <a:pPr algn="r" rtl="1">
              <a:buNone/>
            </a:pPr>
            <a:r>
              <a:rPr lang="fa-IR" dirty="0" smtClean="0">
                <a:latin typeface="Simplified Arabic" pitchFamily="18" charset="-78"/>
                <a:cs typeface="Simplified Arabic" pitchFamily="18" charset="-78"/>
              </a:rPr>
              <a:t>  گاتفرید لایبنیتز در سال 1674 شروع به کار کرد و در 1684 اولین    مقاله اش در این مورد نشر داد.</a:t>
            </a:r>
          </a:p>
          <a:p>
            <a:pPr algn="r" rtl="1">
              <a:buNone/>
            </a:pPr>
            <a:r>
              <a:rPr lang="fa-IR" dirty="0" smtClean="0">
                <a:latin typeface="Simplified Arabic" pitchFamily="18" charset="-78"/>
                <a:cs typeface="Simplified Arabic" pitchFamily="18" charset="-78"/>
              </a:rPr>
              <a:t>  لوهوپیتال یک متن در سال 1694 درباره حساب لایبنیتز نوشت و در آن اشاره به این موضوع کرد که در کتاب</a:t>
            </a:r>
            <a:r>
              <a:rPr lang="en-US" dirty="0" smtClean="0">
                <a:latin typeface="Simplified Arabic" pitchFamily="18" charset="-78"/>
                <a:cs typeface="Simplified Arabic" pitchFamily="18" charset="-78"/>
              </a:rPr>
              <a:t>”</a:t>
            </a:r>
            <a:r>
              <a:rPr lang="fa-IR" dirty="0" smtClean="0">
                <a:latin typeface="Simplified Arabic" pitchFamily="18" charset="-78"/>
                <a:cs typeface="Simplified Arabic" pitchFamily="18" charset="-78"/>
              </a:rPr>
              <a:t>اصول</a:t>
            </a:r>
            <a:r>
              <a:rPr lang="en-US" dirty="0" smtClean="0">
                <a:latin typeface="Simplified Arabic" pitchFamily="18" charset="-78"/>
                <a:cs typeface="Simplified Arabic" pitchFamily="18" charset="-78"/>
              </a:rPr>
              <a:t> “</a:t>
            </a:r>
            <a:r>
              <a:rPr lang="fa-IR" dirty="0" smtClean="0">
                <a:latin typeface="Simplified Arabic" pitchFamily="18" charset="-78"/>
                <a:cs typeface="Simplified Arabic" pitchFamily="18" charset="-78"/>
              </a:rPr>
              <a:t>نیوتن (1687) هم تقریبا در مورد همین حساب لایبنیتز صحبت شده است.</a:t>
            </a:r>
            <a:endParaRPr lang="en-US" dirty="0">
              <a:latin typeface="Simplified Arabic" pitchFamily="18" charset="-78"/>
              <a:cs typeface="Simplified Arabic" pitchFamily="18" charset="-78"/>
            </a:endParaRPr>
          </a:p>
        </p:txBody>
      </p:sp>
    </p:spTree>
  </p:cSld>
  <p:clrMapOvr>
    <a:masterClrMapping/>
  </p:clrMapOvr>
  <p:transition spd="med">
    <p:strips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US" dirty="0" smtClean="0"/>
              <a:t>THE QUARREL</a:t>
            </a:r>
            <a:endParaRPr lang="en-US" dirty="0"/>
          </a:p>
        </p:txBody>
      </p:sp>
      <p:sp>
        <p:nvSpPr>
          <p:cNvPr id="3" name="Content Placeholder 2"/>
          <p:cNvSpPr>
            <a:spLocks noGrp="1"/>
          </p:cNvSpPr>
          <p:nvPr>
            <p:ph idx="1"/>
          </p:nvPr>
        </p:nvSpPr>
        <p:spPr>
          <a:xfrm>
            <a:off x="0" y="0"/>
            <a:ext cx="8153400" cy="6858000"/>
          </a:xfrm>
        </p:spPr>
        <p:txBody>
          <a:bodyPr/>
          <a:lstStyle/>
          <a:p>
            <a:pPr algn="r" rtl="1">
              <a:buNone/>
            </a:pPr>
            <a:endParaRPr lang="fa-IR" dirty="0" smtClean="0"/>
          </a:p>
          <a:p>
            <a:pPr algn="r" rtl="1">
              <a:buNone/>
            </a:pPr>
            <a:endParaRPr lang="fa-IR" dirty="0" smtClean="0"/>
          </a:p>
          <a:p>
            <a:pPr algn="r" rtl="1">
              <a:buNone/>
            </a:pPr>
            <a:endParaRPr lang="fa-IR" dirty="0" smtClean="0"/>
          </a:p>
          <a:p>
            <a:pPr algn="r" rtl="1">
              <a:buNone/>
            </a:pPr>
            <a:endParaRPr lang="fa-IR" dirty="0" smtClean="0"/>
          </a:p>
          <a:p>
            <a:pPr algn="r" rtl="1">
              <a:buNone/>
            </a:pPr>
            <a:endParaRPr lang="fa-IR" dirty="0" smtClean="0"/>
          </a:p>
          <a:p>
            <a:pPr algn="r" rtl="1">
              <a:buNone/>
            </a:pPr>
            <a:r>
              <a:rPr lang="fa-IR" sz="3200" dirty="0" smtClean="0">
                <a:latin typeface="Simplified Arabic" pitchFamily="18" charset="-78"/>
                <a:cs typeface="Simplified Arabic" pitchFamily="18" charset="-78"/>
              </a:rPr>
              <a:t>آخرین سالهای زندگی لایبنیتز(1716-1709) برایش ناگوار شده بود،به خاطر جدلهایی که با“جان کیل”و نیوتن و دیگران داشت ؛در این رابطه که آیا او (لایبنیتز) </a:t>
            </a:r>
            <a:r>
              <a:rPr lang="en-US" sz="3200" dirty="0" smtClean="0">
                <a:latin typeface="Simplified Arabic" pitchFamily="18" charset="-78"/>
                <a:cs typeface="Simplified Arabic" pitchFamily="18" charset="-78"/>
              </a:rPr>
              <a:t>calculus</a:t>
            </a:r>
            <a:r>
              <a:rPr lang="fa-IR" sz="3200" dirty="0" smtClean="0">
                <a:latin typeface="Simplified Arabic" pitchFamily="18" charset="-78"/>
                <a:cs typeface="Simplified Arabic" pitchFamily="18" charset="-78"/>
              </a:rPr>
              <a:t> را مستقل از نیوتن کشف و اختراع کرده بود یا فقط یک علامت دیگر برای ایدهای نیوتن اختراع کرده بود؟... </a:t>
            </a:r>
            <a:endParaRPr lang="en-US" sz="3200" dirty="0">
              <a:latin typeface="Simplified Arabic" pitchFamily="18" charset="-78"/>
              <a:cs typeface="Simplified Arabic" pitchFamily="18" charset="-78"/>
            </a:endParaRPr>
          </a:p>
        </p:txBody>
      </p:sp>
    </p:spTree>
  </p:cSld>
  <p:clrMapOvr>
    <a:masterClrMapping/>
  </p:clrMapOvr>
  <p:transition spd="med">
    <p:diamon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4846320"/>
          </a:xfrm>
        </p:spPr>
        <p:txBody>
          <a:bodyPr>
            <a:normAutofit/>
          </a:bodyPr>
          <a:lstStyle/>
          <a:p>
            <a:pPr algn="r" rtl="1">
              <a:buNone/>
            </a:pPr>
            <a:r>
              <a:rPr lang="fa-IR" sz="3600" dirty="0" smtClean="0">
                <a:latin typeface="Simplified Arabic" pitchFamily="18" charset="-78"/>
                <a:cs typeface="Simplified Arabic" pitchFamily="18" charset="-78"/>
              </a:rPr>
              <a:t>در حساب تفضیلی وقتی لایبنیتز روی دیفرانسیل شروع به کار کرد هنوز به طور ظاهری هیچ اثباتی میان سخنان نیوتن نبود.</a:t>
            </a:r>
          </a:p>
          <a:p>
            <a:pPr algn="r" rtl="1">
              <a:buNone/>
            </a:pPr>
            <a:r>
              <a:rPr lang="fa-IR" sz="3600" dirty="0" smtClean="0">
                <a:latin typeface="Simplified Arabic" pitchFamily="18" charset="-78"/>
                <a:cs typeface="Simplified Arabic" pitchFamily="18" charset="-78"/>
              </a:rPr>
              <a:t>او محاسباتی را از خط مماس منحنی منتشر کرد با این جملات که:“ این فقط یک پوسته و قالب مخصوص از یک متود کلی است که به وسیله آن من می توانم خم ها،</a:t>
            </a:r>
            <a:r>
              <a:rPr lang="en-US" sz="3600" dirty="0" smtClean="0">
                <a:latin typeface="Simplified Arabic" pitchFamily="18" charset="-78"/>
                <a:cs typeface="Simplified Arabic" pitchFamily="18" charset="-78"/>
              </a:rPr>
              <a:t>min</a:t>
            </a:r>
            <a:r>
              <a:rPr lang="fa-IR" sz="3600" dirty="0" smtClean="0">
                <a:latin typeface="Simplified Arabic" pitchFamily="18" charset="-78"/>
                <a:cs typeface="Simplified Arabic" pitchFamily="18" charset="-78"/>
              </a:rPr>
              <a:t>،</a:t>
            </a:r>
            <a:r>
              <a:rPr lang="en-US" sz="3600" dirty="0" smtClean="0">
                <a:latin typeface="Simplified Arabic" pitchFamily="18" charset="-78"/>
                <a:cs typeface="Simplified Arabic" pitchFamily="18" charset="-78"/>
              </a:rPr>
              <a:t>max</a:t>
            </a:r>
            <a:r>
              <a:rPr lang="fa-IR" sz="3600" dirty="0" smtClean="0">
                <a:latin typeface="Simplified Arabic" pitchFamily="18" charset="-78"/>
                <a:cs typeface="Simplified Arabic" pitchFamily="18" charset="-78"/>
              </a:rPr>
              <a:t> ومرکز گرانش را تعین کنم ”.</a:t>
            </a:r>
            <a:endParaRPr lang="en-US" sz="3600" dirty="0">
              <a:latin typeface="Simplified Arabic" pitchFamily="18" charset="-78"/>
              <a:cs typeface="Simplified Arabic" pitchFamily="18" charset="-78"/>
            </a:endParaRPr>
          </a:p>
        </p:txBody>
      </p:sp>
    </p:spTree>
  </p:cSld>
  <p:clrMapOvr>
    <a:masterClrMapping/>
  </p:clrMapOvr>
  <p:transition spd="med">
    <p:wheel spokes="8"/>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fa-IR" sz="3600" dirty="0" smtClean="0">
                <a:latin typeface="Simplified Arabic" pitchFamily="18" charset="-78"/>
                <a:cs typeface="Simplified Arabic" pitchFamily="18" charset="-78"/>
              </a:rPr>
              <a:t>حساب بی نهایت کوچک می تواند هم با علامت فلوکسیون ها و هم با دیفرانسیل ها یا حتی با فرم هندسی ای که در کتاب اصول نیوتن آمده بیان شود.</a:t>
            </a:r>
            <a:endParaRPr lang="en-US" sz="3600" dirty="0">
              <a:latin typeface="Simplified Arabic" pitchFamily="18" charset="-78"/>
              <a:cs typeface="Simplified Arabic" pitchFamily="18" charset="-78"/>
            </a:endParaRPr>
          </a:p>
        </p:txBody>
      </p:sp>
    </p:spTree>
  </p:cSld>
  <p:clrMapOvr>
    <a:masterClrMapping/>
  </p:clrMapOvr>
  <p:transition spd="med">
    <p:pull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buNone/>
            </a:pPr>
            <a:r>
              <a:rPr lang="fa-IR" sz="4000" dirty="0" smtClean="0">
                <a:latin typeface="Simplified Arabic" pitchFamily="18" charset="-78"/>
                <a:cs typeface="Simplified Arabic" pitchFamily="18" charset="-78"/>
              </a:rPr>
              <a:t>نیوتن فلوکسیون ها را قبل از 1666 به کار گرفت ولی هیچ نمادگذاری مشخصی برایش در نظر نگرفت اما در نوشته های لایبنیتز، از نماد دیفرانسیل ها در سالهای 1675 و 1677 استفاده شده است.</a:t>
            </a:r>
          </a:p>
          <a:p>
            <a:pPr algn="r" rtl="1">
              <a:buNone/>
            </a:pPr>
            <a:endParaRPr lang="en-US" dirty="0"/>
          </a:p>
        </p:txBody>
      </p:sp>
    </p:spTree>
  </p:cSld>
  <p:clrMapOvr>
    <a:masterClrMapping/>
  </p:clrMapOvr>
  <p:transition spd="med">
    <p:split orient="ver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248400"/>
          </a:xfrm>
        </p:spPr>
        <p:txBody>
          <a:bodyPr>
            <a:noAutofit/>
          </a:bodyPr>
          <a:lstStyle/>
          <a:p>
            <a:pPr algn="r" rtl="1">
              <a:buNone/>
            </a:pPr>
            <a:r>
              <a:rPr lang="fa-IR" sz="2800" dirty="0" smtClean="0">
                <a:latin typeface="Simplified Arabic" pitchFamily="18" charset="-78"/>
                <a:cs typeface="Simplified Arabic" pitchFamily="18" charset="-78"/>
              </a:rPr>
              <a:t>دلایلی که در واقع مبین این است که لایبنیتز مستقل از نیوتن روی </a:t>
            </a:r>
            <a:r>
              <a:rPr lang="en-US" sz="2800" dirty="0" smtClean="0">
                <a:latin typeface="Simplified Arabic" pitchFamily="18" charset="-78"/>
                <a:cs typeface="Simplified Arabic" pitchFamily="18" charset="-78"/>
              </a:rPr>
              <a:t> calculus</a:t>
            </a:r>
            <a:r>
              <a:rPr lang="fa-IR" sz="2800" dirty="0" smtClean="0">
                <a:latin typeface="Simplified Arabic" pitchFamily="18" charset="-78"/>
                <a:cs typeface="Simplified Arabic" pitchFamily="18" charset="-78"/>
              </a:rPr>
              <a:t> کلر کرده بر این حقیقت استوار است که لایبنیتز: </a:t>
            </a:r>
          </a:p>
          <a:p>
            <a:pPr marL="514350" indent="-514350" algn="r" rtl="1">
              <a:buAutoNum type="arabicPeriod"/>
            </a:pPr>
            <a:r>
              <a:rPr lang="fa-IR" sz="2800" dirty="0" smtClean="0">
                <a:latin typeface="Simplified Arabic" pitchFamily="18" charset="-78"/>
                <a:cs typeface="Simplified Arabic" pitchFamily="18" charset="-78"/>
              </a:rPr>
              <a:t>چند سال قبل از این که نیوتن مطلبی راجع به فلوکسیون ها چاپ کند از متودش توضیحی نشر داد.</a:t>
            </a:r>
          </a:p>
          <a:p>
            <a:pPr marL="514350" indent="-514350" algn="r" rtl="1">
              <a:buAutoNum type="arabicPeriod"/>
            </a:pPr>
            <a:r>
              <a:rPr lang="fa-IR" sz="2800" dirty="0" smtClean="0">
                <a:latin typeface="Simplified Arabic" pitchFamily="18" charset="-78"/>
                <a:cs typeface="Simplified Arabic" pitchFamily="18" charset="-78"/>
              </a:rPr>
              <a:t>همیشه بر این موضوع اشاره می کرد که کشفش متعلق به خودش بوده ، به علاوه این اظهارات لایبنیتز برای چند سالی به چالش کشیده نشد.</a:t>
            </a:r>
          </a:p>
          <a:p>
            <a:pPr marL="514350" indent="-514350" algn="r" rtl="1">
              <a:buAutoNum type="arabicPeriod"/>
            </a:pPr>
            <a:r>
              <a:rPr lang="fa-IR" sz="2800" dirty="0" smtClean="0">
                <a:latin typeface="Simplified Arabic" pitchFamily="18" charset="-78"/>
                <a:cs typeface="Simplified Arabic" pitchFamily="18" charset="-78"/>
              </a:rPr>
              <a:t>اثباتهایی که در مقاله هایش بود و رشد </a:t>
            </a:r>
            <a:r>
              <a:rPr lang="en-US" sz="2800" dirty="0" smtClean="0">
                <a:latin typeface="Simplified Arabic" pitchFamily="18" charset="-78"/>
                <a:cs typeface="Simplified Arabic" pitchFamily="18" charset="-78"/>
              </a:rPr>
              <a:t>calculus</a:t>
            </a:r>
            <a:r>
              <a:rPr lang="fa-IR" sz="2800" dirty="0" smtClean="0">
                <a:latin typeface="Simplified Arabic" pitchFamily="18" charset="-78"/>
                <a:cs typeface="Simplified Arabic" pitchFamily="18" charset="-78"/>
              </a:rPr>
              <a:t> را نشان می داد مستقل از راهی بود که نیوتن در اثباتش به کار گرفته بود.</a:t>
            </a:r>
          </a:p>
          <a:p>
            <a:pPr marL="514350" indent="-514350" algn="r" rtl="1">
              <a:buAutoNum type="arabicPeriod"/>
            </a:pPr>
            <a:r>
              <a:rPr lang="fa-IR" sz="2800" dirty="0" smtClean="0">
                <a:latin typeface="Simplified Arabic" pitchFamily="18" charset="-78"/>
                <a:cs typeface="Simplified Arabic" pitchFamily="18" charset="-78"/>
              </a:rPr>
              <a:t>لایبنیتز ابتدا انتگرال را کشف کرد و به سری های نامحدود و بی کران عمومیت داد در حالی که نیوتن از مشتق شروع کرد.</a:t>
            </a:r>
            <a:endParaRPr lang="en-US" sz="2800" dirty="0">
              <a:latin typeface="Simplified Arabic" pitchFamily="18" charset="-78"/>
              <a:cs typeface="Simplified Arabic" pitchFamily="18" charset="-78"/>
            </a:endParaRPr>
          </a:p>
        </p:txBody>
      </p:sp>
    </p:spTree>
  </p:cSld>
  <p:clrMapOvr>
    <a:masterClrMapping/>
  </p:clrMapOvr>
  <p:transition spd="med">
    <p:pull/>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7239000" cy="4846320"/>
          </a:xfrm>
        </p:spPr>
        <p:txBody>
          <a:bodyPr>
            <a:normAutofit/>
          </a:bodyPr>
          <a:lstStyle/>
          <a:p>
            <a:pPr algn="r" rtl="1">
              <a:buNone/>
            </a:pPr>
            <a:r>
              <a:rPr lang="fa-IR" sz="3200" dirty="0" smtClean="0">
                <a:latin typeface="Simplified Arabic" pitchFamily="18" charset="-78"/>
                <a:cs typeface="Simplified Arabic" pitchFamily="18" charset="-78"/>
              </a:rPr>
              <a:t>لایبنیتز در یکی از نامه هایش به آنتونیو کنتی اقرار کرد که  در سال 1676 کالینز به او چند کپی از مقالات نیوتن را نشان داده است.اما لایبنیتز اذعان داشت که آنها ارزش چندانی نداشتند .</a:t>
            </a:r>
          </a:p>
          <a:p>
            <a:pPr algn="r" rtl="1">
              <a:buNone/>
            </a:pPr>
            <a:r>
              <a:rPr lang="fa-IR" sz="3200" dirty="0" smtClean="0">
                <a:latin typeface="Simplified Arabic" pitchFamily="18" charset="-78"/>
                <a:cs typeface="Simplified Arabic" pitchFamily="18" charset="-78"/>
              </a:rPr>
              <a:t>اینکه لایبنیتز دست نوشته های نیوتن را به کار گرفته و از آنها اقتباس گرفته و یا قبل از آن </a:t>
            </a:r>
            <a:r>
              <a:rPr lang="en-US" sz="3200" dirty="0" smtClean="0">
                <a:latin typeface="Simplified Arabic" pitchFamily="18" charset="-78"/>
                <a:cs typeface="Simplified Arabic" pitchFamily="18" charset="-78"/>
              </a:rPr>
              <a:t>calculus</a:t>
            </a:r>
            <a:r>
              <a:rPr lang="fa-IR" sz="3200" dirty="0" smtClean="0">
                <a:latin typeface="Simplified Arabic" pitchFamily="18" charset="-78"/>
                <a:cs typeface="Simplified Arabic" pitchFamily="18" charset="-78"/>
              </a:rPr>
              <a:t> را اختراع کرده بوده یا نه یک سوال است که هیچ شواهد مستقیمی در دسترس نیست.</a:t>
            </a:r>
            <a:endParaRPr lang="en-US" sz="3200" dirty="0">
              <a:latin typeface="Simplified Arabic" pitchFamily="18" charset="-78"/>
              <a:cs typeface="Simplified Arabic" pitchFamily="18" charset="-78"/>
            </a:endParaRPr>
          </a:p>
        </p:txBody>
      </p:sp>
    </p:spTree>
  </p:cSld>
  <p:clrMapOvr>
    <a:masterClrMapping/>
  </p:clrMapOvr>
  <p:transition spd="med">
    <p:pull/>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fa-IR" sz="3200" dirty="0" smtClean="0">
                <a:latin typeface="Simplified Arabic" pitchFamily="18" charset="-78"/>
                <a:cs typeface="Simplified Arabic" pitchFamily="18" charset="-78"/>
              </a:rPr>
              <a:t>نیکولاس فاشو دولیر،لایبنیتز را به سرقت کشف نیوتن متهم کرد.اما فاشو دلیل این درگیری ها نبود تا در سال 1704 گزارش نامعلوم در مورد رساله نیوتن در باب مربع سازی (تربیع) انتشار یافت.</a:t>
            </a:r>
          </a:p>
          <a:p>
            <a:pPr algn="r" rtl="1">
              <a:buNone/>
            </a:pPr>
            <a:r>
              <a:rPr lang="fa-IR" sz="3200" dirty="0" smtClean="0">
                <a:latin typeface="Simplified Arabic" pitchFamily="18" charset="-78"/>
                <a:cs typeface="Simplified Arabic" pitchFamily="18" charset="-78"/>
              </a:rPr>
              <a:t>این گزارش بیان می کرد که نیوتن ایده حساب فلاکسیون ها را از لایبنیتز به امانت گرفته است،اما هیچ سند موجهی در این رابطه وجود نداشت. </a:t>
            </a:r>
            <a:endParaRPr lang="en-US" sz="3200" dirty="0">
              <a:latin typeface="Simplified Arabic" pitchFamily="18" charset="-78"/>
              <a:cs typeface="Simplified Arabic" pitchFamily="18" charset="-78"/>
            </a:endParaRPr>
          </a:p>
        </p:txBody>
      </p:sp>
    </p:spTree>
  </p:cSld>
  <p:clrMapOvr>
    <a:masterClrMapping/>
  </p:clrMapOvr>
  <p:transition spd="med">
    <p:pull/>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7239000" cy="5562600"/>
          </a:xfrm>
        </p:spPr>
        <p:txBody>
          <a:bodyPr>
            <a:noAutofit/>
          </a:bodyPr>
          <a:lstStyle/>
          <a:p>
            <a:pPr algn="r" rtl="1">
              <a:buNone/>
            </a:pPr>
            <a:r>
              <a:rPr lang="fa-IR" sz="3200" dirty="0" smtClean="0">
                <a:latin typeface="Simplified Arabic" pitchFamily="18" charset="-78"/>
                <a:cs typeface="Simplified Arabic" pitchFamily="18" charset="-78"/>
              </a:rPr>
              <a:t>این ادعاها -که لایبنیتز ایده ی اساسی </a:t>
            </a:r>
            <a:r>
              <a:rPr lang="en-US" sz="3200" dirty="0" smtClean="0">
                <a:latin typeface="Simplified Arabic" pitchFamily="18" charset="-78"/>
                <a:cs typeface="Simplified Arabic" pitchFamily="18" charset="-78"/>
              </a:rPr>
              <a:t>calculus</a:t>
            </a:r>
            <a:r>
              <a:rPr lang="fa-IR" sz="3200" dirty="0" smtClean="0">
                <a:latin typeface="Simplified Arabic" pitchFamily="18" charset="-78"/>
                <a:cs typeface="Simplified Arabic" pitchFamily="18" charset="-78"/>
              </a:rPr>
              <a:t>اش را از نیوتن وام گرفته- ، توسط دوستان نیوتن ساخته شد و به وسیله نیوتن نوشته شد.</a:t>
            </a:r>
          </a:p>
          <a:p>
            <a:pPr algn="r" rtl="1">
              <a:buNone/>
            </a:pPr>
            <a:r>
              <a:rPr lang="fa-IR" sz="3200" dirty="0" smtClean="0">
                <a:latin typeface="Simplified Arabic" pitchFamily="18" charset="-78"/>
                <a:cs typeface="Simplified Arabic" pitchFamily="18" charset="-78"/>
              </a:rPr>
              <a:t>اما یوهان برنولی از جمله کسانی بود که سعی کرد این ادعاها را ضعیف نشان دهد و با حمله به شخصیت نیوتن در سال 1713 اعتراضش را نشان داد. اما وقتی برای توضیح تحت فشار قرار گرفت، مخالفتش را با این ادعاها تکذیب کرد. نیوتن در جواب به اظهارات برنولی گفت:“من هیچ وقت دنبال شهرت نبودم ولی مشتاقم که شخصیت من به صداقت شناخته شود ”.</a:t>
            </a:r>
            <a:endParaRPr lang="en-US" sz="3200" dirty="0">
              <a:latin typeface="Simplified Arabic" pitchFamily="18" charset="-78"/>
              <a:cs typeface="Simplified Arabic" pitchFamily="18" charset="-78"/>
            </a:endParaRPr>
          </a:p>
        </p:txBody>
      </p:sp>
    </p:spTree>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8" algn="r" rtl="0">
              <a:spcBef>
                <a:spcPct val="0"/>
              </a:spcBef>
            </a:pPr>
            <a:r>
              <a:rPr lang="en-US" sz="4000" dirty="0" smtClean="0"/>
              <a:t/>
            </a:r>
            <a:br>
              <a:rPr lang="en-US" sz="4000" dirty="0" smtClean="0"/>
            </a:br>
            <a:endParaRPr lang="en-US" dirty="0"/>
          </a:p>
        </p:txBody>
      </p:sp>
      <p:sp>
        <p:nvSpPr>
          <p:cNvPr id="5" name="Content Placeholder 4"/>
          <p:cNvSpPr>
            <a:spLocks noGrp="1"/>
          </p:cNvSpPr>
          <p:nvPr>
            <p:ph sz="half" idx="1"/>
          </p:nvPr>
        </p:nvSpPr>
        <p:spPr/>
        <p:txBody>
          <a:bodyPr/>
          <a:lstStyle/>
          <a:p>
            <a:endParaRPr lang="en-US"/>
          </a:p>
        </p:txBody>
      </p:sp>
      <p:sp>
        <p:nvSpPr>
          <p:cNvPr id="6" name="Content Placeholder 5"/>
          <p:cNvSpPr>
            <a:spLocks noGrp="1"/>
          </p:cNvSpPr>
          <p:nvPr>
            <p:ph sz="half" idx="2"/>
          </p:nvPr>
        </p:nvSpPr>
        <p:spPr>
          <a:xfrm>
            <a:off x="0" y="0"/>
            <a:ext cx="8153400" cy="6858000"/>
          </a:xfr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8900000" scaled="1"/>
            <a:tileRect/>
          </a:gradFill>
        </p:spPr>
        <p:txBody>
          <a:bodyPr/>
          <a:lstStyle/>
          <a:p>
            <a:pPr algn="r" rtl="1">
              <a:buNone/>
            </a:pPr>
            <a:r>
              <a:rPr lang="fa-IR" sz="4800" dirty="0" smtClean="0">
                <a:latin typeface="Simplified Arabic" pitchFamily="18" charset="-78"/>
                <a:cs typeface="Simplified Arabic" pitchFamily="18" charset="-78"/>
              </a:rPr>
              <a:t>  از کجا اومده؟</a:t>
            </a:r>
            <a:endParaRPr lang="en-US" sz="4800" dirty="0">
              <a:latin typeface="Simplified Arabic" pitchFamily="18" charset="-78"/>
              <a:cs typeface="Simplified Arabic" pitchFamily="18" charset="-78"/>
            </a:endParaRPr>
          </a:p>
        </p:txBody>
      </p:sp>
      <p:pic>
        <p:nvPicPr>
          <p:cNvPr id="7" name="Picture 2" descr="C:\Users\user\Desktop\untitled.png"/>
          <p:cNvPicPr>
            <a:picLocks noChangeAspect="1" noChangeArrowheads="1"/>
          </p:cNvPicPr>
          <p:nvPr/>
        </p:nvPicPr>
        <p:blipFill>
          <a:blip r:embed="rId2" cstate="print"/>
          <a:srcRect/>
          <a:stretch>
            <a:fillRect/>
          </a:stretch>
        </p:blipFill>
        <p:spPr bwMode="auto">
          <a:xfrm>
            <a:off x="1676400" y="1828800"/>
            <a:ext cx="4724400" cy="4655625"/>
          </a:xfrm>
          <a:prstGeom prst="rect">
            <a:avLst/>
          </a:prstGeom>
          <a:noFill/>
          <a:effectLst>
            <a:softEdge rad="127000"/>
          </a:effectLst>
        </p:spPr>
      </p:pic>
    </p:spTree>
  </p:cSld>
  <p:clrMapOvr>
    <a:masterClrMapping/>
  </p:clrMapOvr>
  <p:transition spd="med">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7239000" cy="4846320"/>
          </a:xfrm>
        </p:spPr>
        <p:txBody>
          <a:bodyPr/>
          <a:lstStyle/>
          <a:p>
            <a:pPr algn="r" rtl="1">
              <a:buNone/>
            </a:pPr>
            <a:r>
              <a:rPr lang="fa-IR" sz="3600" dirty="0" smtClean="0">
                <a:latin typeface="Simplified Arabic" pitchFamily="18" charset="-78"/>
                <a:cs typeface="Simplified Arabic" pitchFamily="18" charset="-78"/>
              </a:rPr>
              <a:t>لایبنیتز در نامه ای که به کنتی در جواب دوستان نیوتن (1716) نوشت،اعلام کرد:“ به خاطر ادعاهایی که در مورد من انجام داده اند ،من مجبورم بروم تمام محاسبات 30 تا 40 سال پیشم راپیدا کنم که زیر خروار ها نامه و کاغذ مدفون شده ”...</a:t>
            </a:r>
          </a:p>
          <a:p>
            <a:pPr algn="r" rtl="1">
              <a:buNone/>
            </a:pPr>
            <a:r>
              <a:rPr lang="fa-IR" dirty="0" smtClean="0"/>
              <a:t> </a:t>
            </a:r>
            <a:endParaRPr lang="en-US" dirty="0"/>
          </a:p>
        </p:txBody>
      </p:sp>
    </p:spTree>
  </p:cSld>
  <p:clrMapOvr>
    <a:masterClrMapping/>
  </p:clrMapOvr>
  <p:transition spd="med">
    <p:pull/>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a:bodyPr>
          <a:lstStyle/>
          <a:p>
            <a:pPr algn="r" rtl="1"/>
            <a:endParaRPr lang="fa-IR" sz="3200" dirty="0" smtClean="0">
              <a:latin typeface="Simplified Arabic" pitchFamily="18" charset="-78"/>
              <a:cs typeface="Simplified Arabic" pitchFamily="18" charset="-78"/>
            </a:endParaRPr>
          </a:p>
          <a:p>
            <a:pPr algn="r" rtl="1"/>
            <a:endParaRPr lang="fa-IR" sz="3200" dirty="0" smtClean="0">
              <a:latin typeface="Simplified Arabic" pitchFamily="18" charset="-78"/>
              <a:cs typeface="Simplified Arabic" pitchFamily="18" charset="-78"/>
            </a:endParaRPr>
          </a:p>
          <a:p>
            <a:pPr algn="r" rtl="1"/>
            <a:r>
              <a:rPr lang="fa-IR" sz="3200" dirty="0" smtClean="0">
                <a:latin typeface="Simplified Arabic" pitchFamily="18" charset="-78"/>
                <a:cs typeface="Simplified Arabic" pitchFamily="18" charset="-78"/>
              </a:rPr>
              <a:t>برای رسیدگی به این نزاع جامعه اشرافی کمیته ای تشکیل دادند اما آنها از لایبنیتز نخواستند که مدارک خودش را ارائه کند.گزارش کمیته در واقع بر اساس علاقه به کشفیات نیوتن نوشته شد و خود نیوتن هم این گزارش را نوشت.</a:t>
            </a:r>
            <a:endParaRPr lang="en-US" sz="3200" dirty="0">
              <a:latin typeface="Simplified Arabic" pitchFamily="18" charset="-78"/>
              <a:cs typeface="Simplified Arabic" pitchFamily="18" charset="-78"/>
            </a:endParaRPr>
          </a:p>
        </p:txBody>
      </p:sp>
    </p:spTree>
  </p:cSld>
  <p:clrMapOvr>
    <a:masterClrMapping/>
  </p:clrMapOvr>
  <p:transition spd="med">
    <p:wheel spokes="2"/>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a:bodyPr>
          <a:lstStyle/>
          <a:p>
            <a:pPr algn="r" rtl="1"/>
            <a:r>
              <a:rPr lang="fa-IR" sz="3600" dirty="0" smtClean="0">
                <a:latin typeface="Simplified Arabic" pitchFamily="18" charset="-78"/>
                <a:cs typeface="Simplified Arabic" pitchFamily="18" charset="-78"/>
              </a:rPr>
              <a:t>در آخر، بر اساس توافق عمومی لایبنیتز و نیوتن به صورت مستقل </a:t>
            </a:r>
            <a:r>
              <a:rPr lang="en-US" sz="3600" dirty="0" smtClean="0">
                <a:latin typeface="Simplified Arabic" pitchFamily="18" charset="-78"/>
                <a:cs typeface="Simplified Arabic" pitchFamily="18" charset="-78"/>
              </a:rPr>
              <a:t>calculus</a:t>
            </a:r>
            <a:r>
              <a:rPr lang="fa-IR" sz="3600" dirty="0" smtClean="0">
                <a:latin typeface="Simplified Arabic" pitchFamily="18" charset="-78"/>
                <a:cs typeface="Simplified Arabic" pitchFamily="18" charset="-78"/>
              </a:rPr>
              <a:t> را ابداع کرده اند.</a:t>
            </a:r>
          </a:p>
          <a:p>
            <a:pPr algn="r" rtl="1"/>
            <a:r>
              <a:rPr lang="fa-IR" sz="3600" dirty="0" smtClean="0">
                <a:latin typeface="Simplified Arabic" pitchFamily="18" charset="-78"/>
                <a:cs typeface="Simplified Arabic" pitchFamily="18" charset="-78"/>
              </a:rPr>
              <a:t>به طور قطع نیوتن اولین کسی بود که </a:t>
            </a:r>
            <a:r>
              <a:rPr lang="en-US" sz="3600" dirty="0" smtClean="0">
                <a:latin typeface="Simplified Arabic" pitchFamily="18" charset="-78"/>
                <a:cs typeface="Simplified Arabic" pitchFamily="18" charset="-78"/>
              </a:rPr>
              <a:t>calculus</a:t>
            </a:r>
            <a:r>
              <a:rPr lang="fa-IR" sz="3600" dirty="0" smtClean="0">
                <a:latin typeface="Simplified Arabic" pitchFamily="18" charset="-78"/>
                <a:cs typeface="Simplified Arabic" pitchFamily="18" charset="-78"/>
              </a:rPr>
              <a:t> نامتناهی را ابداع کرده وبسط داده، لایبنیتز هم دیفرانسیل و انتگرال را ایجاد کرد.</a:t>
            </a:r>
            <a:endParaRPr lang="en-US" sz="3600" dirty="0">
              <a:latin typeface="Simplified Arabic" pitchFamily="18" charset="-78"/>
              <a:cs typeface="Simplified Arabic" pitchFamily="18" charset="-78"/>
            </a:endParaRPr>
          </a:p>
        </p:txBody>
      </p:sp>
    </p:spTree>
  </p:cSld>
  <p:clrMapOvr>
    <a:masterClrMapping/>
  </p:clrMapOvr>
  <p:transition spd="med">
    <p:comb dir="ver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a:bodyPr>
          <a:lstStyle/>
          <a:p>
            <a:pPr algn="r" rtl="1"/>
            <a:r>
              <a:rPr lang="fa-IR" sz="3200" dirty="0" smtClean="0">
                <a:latin typeface="Simplified Arabic" pitchFamily="18" charset="-78"/>
                <a:cs typeface="Simplified Arabic" pitchFamily="18" charset="-78"/>
              </a:rPr>
              <a:t>یک ناشر مشخص کرده که نزاع ها در واقع بر اساس اختلاف روش هاست. با اینکه در یک سری از نقاط این دو روش شبیهند ولی روشها از ریشه متفاوتند و بنابر این اولویت دادن به این که چه کسی زودتر پایه گذاری کرده یاوه ای بیش نیست.</a:t>
            </a:r>
          </a:p>
          <a:p>
            <a:pPr algn="r" rtl="1"/>
            <a:r>
              <a:rPr lang="fa-IR" sz="3200" dirty="0" smtClean="0">
                <a:latin typeface="Simplified Arabic" pitchFamily="18" charset="-78"/>
                <a:cs typeface="Simplified Arabic" pitchFamily="18" charset="-78"/>
              </a:rPr>
              <a:t>بقیه ناشرها تاکید دارند که روشهای نیوتن و لایبنیتز قابلیت تبدیل به یکدیگر را داشته که به نظر میرسد در راستای تایید عقیده هوپیتال است. </a:t>
            </a:r>
            <a:endParaRPr lang="en-US" sz="3200" dirty="0">
              <a:latin typeface="Simplified Arabic" pitchFamily="18" charset="-78"/>
              <a:cs typeface="Simplified Arabic" pitchFamily="18" charset="-78"/>
            </a:endParaRPr>
          </a:p>
        </p:txBody>
      </p:sp>
    </p:spTree>
  </p:cSld>
  <p:clrMapOvr>
    <a:masterClrMapping/>
  </p:clrMapOvr>
  <p:transition spd="med">
    <p:checker dir="ver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a:bodyPr>
          <a:lstStyle/>
          <a:p>
            <a:pPr algn="r" rtl="1"/>
            <a:endParaRPr lang="fa-IR" sz="2800" dirty="0" smtClean="0">
              <a:latin typeface="Simplified Arabic" pitchFamily="18" charset="-78"/>
              <a:cs typeface="Simplified Arabic" pitchFamily="18" charset="-78"/>
            </a:endParaRPr>
          </a:p>
          <a:p>
            <a:pPr algn="r" rtl="1"/>
            <a:endParaRPr lang="fa-IR" sz="2800" dirty="0" smtClean="0">
              <a:latin typeface="Simplified Arabic" pitchFamily="18" charset="-78"/>
              <a:cs typeface="Simplified Arabic" pitchFamily="18" charset="-78"/>
            </a:endParaRPr>
          </a:p>
          <a:p>
            <a:pPr algn="r" rtl="1"/>
            <a:r>
              <a:rPr lang="fa-IR" sz="3200" dirty="0" smtClean="0">
                <a:latin typeface="Simplified Arabic" pitchFamily="18" charset="-78"/>
                <a:cs typeface="Simplified Arabic" pitchFamily="18" charset="-78"/>
              </a:rPr>
              <a:t>به لحاظ ریاضی دو روش لایبنیتز ونیوتن قابل تبدیل به یکدیگر هستند وفقط اثبات هایشان در پایه تئوریشان قابل بحث است.</a:t>
            </a:r>
          </a:p>
          <a:p>
            <a:pPr algn="r" rtl="1"/>
            <a:endParaRPr lang="fa-IR" sz="2800" dirty="0" smtClean="0">
              <a:latin typeface="Simplified Arabic" pitchFamily="18" charset="-78"/>
              <a:cs typeface="Simplified Arabic" pitchFamily="18" charset="-78"/>
            </a:endParaRPr>
          </a:p>
          <a:p>
            <a:pPr algn="r" rtl="1"/>
            <a:endParaRPr lang="fa-IR" sz="2800" dirty="0" smtClean="0">
              <a:latin typeface="Simplified Arabic" pitchFamily="18" charset="-78"/>
              <a:cs typeface="Simplified Arabic" pitchFamily="18" charset="-78"/>
            </a:endParaRPr>
          </a:p>
          <a:p>
            <a:pPr algn="r" rtl="1"/>
            <a:endParaRPr lang="fa-IR" sz="2800" dirty="0" smtClean="0">
              <a:latin typeface="Simplified Arabic" pitchFamily="18" charset="-78"/>
              <a:cs typeface="Simplified Arabic" pitchFamily="18" charset="-78"/>
            </a:endParaRPr>
          </a:p>
          <a:p>
            <a:pPr algn="r" rtl="1"/>
            <a:endParaRPr lang="fa-IR" sz="2800" dirty="0" smtClean="0">
              <a:latin typeface="Simplified Arabic" pitchFamily="18" charset="-78"/>
              <a:cs typeface="Simplified Arabic" pitchFamily="18" charset="-78"/>
            </a:endParaRPr>
          </a:p>
          <a:p>
            <a:pPr algn="r" rtl="1"/>
            <a:endParaRPr lang="fa-IR" sz="2800" dirty="0" smtClean="0">
              <a:latin typeface="Simplified Arabic" pitchFamily="18" charset="-78"/>
              <a:cs typeface="Simplified Arabic" pitchFamily="18" charset="-78"/>
            </a:endParaRPr>
          </a:p>
          <a:p>
            <a:pPr algn="r" rtl="1">
              <a:buNone/>
            </a:pPr>
            <a:r>
              <a:rPr lang="fa-IR" sz="2800" dirty="0" smtClean="0">
                <a:latin typeface="Simplified Arabic" pitchFamily="18" charset="-78"/>
                <a:cs typeface="Simplified Arabic" pitchFamily="18" charset="-78"/>
              </a:rPr>
              <a:t>                                                      پایان</a:t>
            </a:r>
            <a:endParaRPr lang="en-US" sz="2800" dirty="0">
              <a:latin typeface="Simplified Arabic" pitchFamily="18" charset="-78"/>
              <a:cs typeface="Simplified Arabic" pitchFamily="18" charset="-78"/>
            </a:endParaRPr>
          </a:p>
        </p:txBody>
      </p:sp>
    </p:spTree>
  </p:cSld>
  <p:clrMapOvr>
    <a:masterClrMapping/>
  </p:clrMapOvr>
  <p:transition spd="med">
    <p:checke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239000" cy="5617536"/>
          </a:xfrm>
        </p:spPr>
        <p:txBody>
          <a:bodyPr/>
          <a:lstStyle/>
          <a:p>
            <a:pPr algn="ctr" rtl="1">
              <a:buNone/>
            </a:pPr>
            <a:endParaRPr lang="en-US" dirty="0" smtClean="0">
              <a:latin typeface="Simplified Arabic" pitchFamily="18" charset="-78"/>
              <a:cs typeface="Simplified Arabic" pitchFamily="18" charset="-78"/>
            </a:endParaRPr>
          </a:p>
          <a:p>
            <a:pPr algn="ctr" rtl="1">
              <a:buNone/>
            </a:pPr>
            <a:endParaRPr lang="en-US" dirty="0" smtClean="0">
              <a:latin typeface="Simplified Arabic" pitchFamily="18" charset="-78"/>
              <a:cs typeface="Simplified Arabic" pitchFamily="18" charset="-78"/>
            </a:endParaRPr>
          </a:p>
          <a:p>
            <a:pPr algn="ctr" rtl="1">
              <a:buNone/>
            </a:pPr>
            <a:endParaRPr lang="en-US" dirty="0" smtClean="0">
              <a:latin typeface="Simplified Arabic" pitchFamily="18" charset="-78"/>
              <a:cs typeface="Simplified Arabic" pitchFamily="18" charset="-78"/>
            </a:endParaRPr>
          </a:p>
          <a:p>
            <a:pPr algn="ctr" rtl="1">
              <a:buNone/>
            </a:pPr>
            <a:r>
              <a:rPr lang="fa-IR" sz="5400" dirty="0" smtClean="0">
                <a:latin typeface="Simplified Arabic" pitchFamily="18" charset="-78"/>
                <a:cs typeface="Simplified Arabic" pitchFamily="18" charset="-78"/>
              </a:rPr>
              <a:t>با تشکر از استاد عزیز و گرامی دکتر امیر حسین اصغری</a:t>
            </a:r>
          </a:p>
          <a:p>
            <a:pPr algn="ctr" rtl="1">
              <a:buNone/>
            </a:pPr>
            <a:r>
              <a:rPr lang="fa-IR" sz="4400" dirty="0" smtClean="0">
                <a:latin typeface="Simplified Arabic" pitchFamily="18" charset="-78"/>
                <a:cs typeface="Simplified Arabic" pitchFamily="18" charset="-78"/>
              </a:rPr>
              <a:t>و همکاری</a:t>
            </a:r>
            <a:endParaRPr lang="en-US" sz="4400" dirty="0" smtClean="0">
              <a:latin typeface="Simplified Arabic" pitchFamily="18" charset="-78"/>
              <a:cs typeface="Simplified Arabic" pitchFamily="18" charset="-78"/>
            </a:endParaRPr>
          </a:p>
          <a:p>
            <a:pPr algn="ctr" rtl="1">
              <a:buNone/>
            </a:pPr>
            <a:r>
              <a:rPr lang="fa-IR" sz="4400" dirty="0" smtClean="0">
                <a:latin typeface="Simplified Arabic" pitchFamily="18" charset="-78"/>
                <a:cs typeface="Simplified Arabic" pitchFamily="18" charset="-78"/>
              </a:rPr>
              <a:t>نادر گمنام</a:t>
            </a:r>
            <a:endParaRPr lang="en-US" sz="4400" dirty="0">
              <a:latin typeface="Simplified Arabic" pitchFamily="18" charset="-78"/>
              <a:cs typeface="Simplified Arabic" pitchFamily="18" charset="-78"/>
            </a:endParaRPr>
          </a:p>
        </p:txBody>
      </p:sp>
    </p:spTree>
  </p:cSld>
  <p:clrMapOvr>
    <a:masterClrMapping/>
  </p:clrMapOvr>
  <p:transition spd="med">
    <p:blinds/>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منابع:</a:t>
            </a:r>
            <a:endParaRPr lang="en-US" dirty="0"/>
          </a:p>
        </p:txBody>
      </p:sp>
      <p:sp>
        <p:nvSpPr>
          <p:cNvPr id="3" name="Content Placeholder 2"/>
          <p:cNvSpPr>
            <a:spLocks noGrp="1"/>
          </p:cNvSpPr>
          <p:nvPr>
            <p:ph idx="1"/>
          </p:nvPr>
        </p:nvSpPr>
        <p:spPr/>
        <p:txBody>
          <a:bodyPr/>
          <a:lstStyle/>
          <a:p>
            <a:pPr marL="514350" indent="-514350" algn="r" rtl="1">
              <a:buFont typeface="+mj-lt"/>
              <a:buAutoNum type="arabicPeriod"/>
            </a:pPr>
            <a:r>
              <a:rPr lang="fa-IR" dirty="0" smtClean="0"/>
              <a:t>آشنایی با تاریخ ریاضیات؛ هاروارد و.ایوز</a:t>
            </a:r>
          </a:p>
          <a:p>
            <a:pPr marL="514350" indent="-514350" algn="r" rtl="1">
              <a:buFont typeface="+mj-lt"/>
              <a:buAutoNum type="arabicPeriod"/>
            </a:pPr>
            <a:r>
              <a:rPr lang="fa-IR" dirty="0" smtClean="0"/>
              <a:t>ریاضی دانان نامی؛اریک تمپل بل</a:t>
            </a:r>
          </a:p>
          <a:p>
            <a:pPr marL="514350" indent="-514350" algn="l">
              <a:buFont typeface="+mj-lt"/>
              <a:buAutoNum type="arabicPeriod"/>
            </a:pPr>
            <a:r>
              <a:rPr lang="en-US" noProof="1" smtClean="0"/>
              <a:t>The calculus wars:Newton Leibniz and the Greatest Mathematical Clash of All time;Jason Socrates Bardi</a:t>
            </a:r>
          </a:p>
          <a:p>
            <a:pPr marL="514350" indent="-514350" algn="l">
              <a:buFont typeface="+mj-lt"/>
              <a:buAutoNum type="arabicPeriod"/>
            </a:pPr>
            <a:r>
              <a:rPr lang="en-US" noProof="1" smtClean="0"/>
              <a:t>WWW.math.wpi.edu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53400" cy="6858000"/>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path path="circle">
              <a:fillToRect l="100000" t="100000"/>
            </a:path>
            <a:tileRect r="-100000" b="-100000"/>
          </a:gradFill>
        </p:spPr>
        <p:txBody>
          <a:bodyPr>
            <a:normAutofit/>
          </a:bodyPr>
          <a:lstStyle/>
          <a:p>
            <a:pPr algn="ctr">
              <a:buNone/>
            </a:pPr>
            <a:r>
              <a:rPr lang="fa-IR" sz="2800" dirty="0" smtClean="0">
                <a:latin typeface="+mj-lt"/>
              </a:rPr>
              <a:t> </a:t>
            </a:r>
          </a:p>
          <a:p>
            <a:pPr algn="ctr">
              <a:buNone/>
            </a:pPr>
            <a:endParaRPr lang="fa-IR" sz="2800" dirty="0" smtClean="0">
              <a:latin typeface="+mj-lt"/>
              <a:cs typeface="B Esfehan" pitchFamily="2" charset="-78"/>
            </a:endParaRPr>
          </a:p>
          <a:p>
            <a:pPr algn="ctr">
              <a:buNone/>
            </a:pPr>
            <a:r>
              <a:rPr lang="fa-IR" sz="4400" dirty="0" smtClean="0">
                <a:latin typeface="+mj-lt"/>
                <a:cs typeface="B Esfehan" pitchFamily="2" charset="-78"/>
              </a:rPr>
              <a:t>تلاش برای رسم مماس بر یک منحنی </a:t>
            </a:r>
          </a:p>
          <a:p>
            <a:pPr algn="ctr">
              <a:buNone/>
            </a:pPr>
            <a:endParaRPr lang="fa-IR" sz="4400" dirty="0" smtClean="0">
              <a:latin typeface="Arial" pitchFamily="34" charset="0"/>
              <a:cs typeface="B Esfehan" pitchFamily="2" charset="-78"/>
            </a:endParaRPr>
          </a:p>
          <a:p>
            <a:pPr algn="ctr">
              <a:buNone/>
            </a:pPr>
            <a:r>
              <a:rPr lang="fa-IR" sz="4400" dirty="0" smtClean="0">
                <a:latin typeface="+mj-lt"/>
                <a:cs typeface="B Esfehan" pitchFamily="2" charset="-78"/>
              </a:rPr>
              <a:t>و</a:t>
            </a:r>
          </a:p>
          <a:p>
            <a:pPr algn="ctr">
              <a:buNone/>
            </a:pPr>
            <a:endParaRPr lang="fa-IR" sz="4400" dirty="0" smtClean="0">
              <a:latin typeface="+mj-lt"/>
              <a:cs typeface="B Esfehan" pitchFamily="2" charset="-78"/>
            </a:endParaRPr>
          </a:p>
          <a:p>
            <a:pPr algn="ctr">
              <a:buNone/>
            </a:pPr>
            <a:r>
              <a:rPr lang="fa-IR" sz="4400" dirty="0" smtClean="0">
                <a:latin typeface="+mj-lt"/>
                <a:cs typeface="B Esfehan" pitchFamily="2" charset="-78"/>
              </a:rPr>
              <a:t>پیدا کردن ماکسیمم و مینیمم یک کمیت</a:t>
            </a:r>
            <a:endParaRPr lang="en-US" sz="4400" dirty="0">
              <a:latin typeface="+mj-lt"/>
              <a:cs typeface="B Esfehan" pitchFamily="2" charset="-78"/>
            </a:endParaRPr>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6858000"/>
          </a:xfr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2700000" scaled="1"/>
            <a:tileRect/>
          </a:gradFill>
        </p:spPr>
        <p:txBody>
          <a:bodyPr>
            <a:normAutofit/>
          </a:bodyPr>
          <a:lstStyle/>
          <a:p>
            <a:pPr algn="ctr"/>
            <a:r>
              <a:rPr lang="en-US" b="0" cap="none" noProof="1" smtClean="0">
                <a:ln w="10160">
                  <a:solidFill>
                    <a:schemeClr val="accent1"/>
                  </a:solidFill>
                  <a:prstDash val="solid"/>
                </a:ln>
                <a:solidFill>
                  <a:schemeClr val="bg2">
                    <a:lumMod val="50000"/>
                  </a:schemeClr>
                </a:solidFill>
                <a:effectLst>
                  <a:outerShdw blurRad="38100" dist="32000" dir="5400000" algn="tl">
                    <a:srgbClr val="000000">
                      <a:alpha val="30000"/>
                    </a:srgbClr>
                  </a:outerShdw>
                </a:effectLst>
                <a:latin typeface="Algerian" pitchFamily="82" charset="0"/>
              </a:rPr>
              <a:t>Gilles persone de roberval</a:t>
            </a:r>
            <a:r>
              <a:rPr lang="en-US" b="0" cap="none" dirty="0" smtClean="0">
                <a:ln w="10160">
                  <a:solidFill>
                    <a:schemeClr val="accent1"/>
                  </a:solidFill>
                  <a:prstDash val="solid"/>
                </a:ln>
                <a:solidFill>
                  <a:schemeClr val="bg2">
                    <a:lumMod val="50000"/>
                  </a:schemeClr>
                </a:solidFill>
                <a:effectLst>
                  <a:outerShdw blurRad="38100" dist="32000" dir="5400000" algn="tl">
                    <a:srgbClr val="000000">
                      <a:alpha val="30000"/>
                    </a:srgbClr>
                  </a:outerShdw>
                </a:effectLst>
                <a:latin typeface="Algerian" pitchFamily="82" charset="0"/>
              </a:rPr>
              <a:t/>
            </a:r>
            <a:br>
              <a:rPr lang="en-US" b="0" cap="none" dirty="0" smtClean="0">
                <a:ln w="10160">
                  <a:solidFill>
                    <a:schemeClr val="accent1"/>
                  </a:solidFill>
                  <a:prstDash val="solid"/>
                </a:ln>
                <a:solidFill>
                  <a:schemeClr val="bg2">
                    <a:lumMod val="50000"/>
                  </a:schemeClr>
                </a:solidFill>
                <a:effectLst>
                  <a:outerShdw blurRad="38100" dist="32000" dir="5400000" algn="tl">
                    <a:srgbClr val="000000">
                      <a:alpha val="30000"/>
                    </a:srgbClr>
                  </a:outerShdw>
                </a:effectLst>
                <a:latin typeface="Algerian" pitchFamily="82" charset="0"/>
              </a:rPr>
            </a:br>
            <a:r>
              <a:rPr lang="en-US" b="0" cap="none" dirty="0" smtClean="0">
                <a:ln w="10160">
                  <a:solidFill>
                    <a:schemeClr val="accent1"/>
                  </a:solidFill>
                  <a:prstDash val="solid"/>
                </a:ln>
                <a:solidFill>
                  <a:schemeClr val="bg2">
                    <a:lumMod val="50000"/>
                  </a:schemeClr>
                </a:solidFill>
                <a:effectLst>
                  <a:outerShdw blurRad="38100" dist="32000" dir="5400000" algn="tl">
                    <a:srgbClr val="000000">
                      <a:alpha val="30000"/>
                    </a:srgbClr>
                  </a:outerShdw>
                </a:effectLst>
                <a:latin typeface="Algerian" pitchFamily="82" charset="0"/>
              </a:rPr>
              <a:t>1602-1675</a:t>
            </a:r>
            <a:endParaRPr lang="en-US" b="0" u="sng" cap="none" dirty="0">
              <a:ln w="10160">
                <a:solidFill>
                  <a:schemeClr val="accent1"/>
                </a:solidFill>
                <a:prstDash val="solid"/>
              </a:ln>
              <a:solidFill>
                <a:schemeClr val="bg2">
                  <a:lumMod val="50000"/>
                </a:schemeClr>
              </a:solidFill>
              <a:effectLst>
                <a:outerShdw blurRad="38100" dist="32000" dir="5400000" algn="tl">
                  <a:srgbClr val="000000">
                    <a:alpha val="30000"/>
                  </a:srgbClr>
                </a:outerShdw>
              </a:effectLst>
              <a:latin typeface="Algerian" pitchFamily="82" charset="0"/>
            </a:endParaRPr>
          </a:p>
        </p:txBody>
      </p:sp>
      <p:pic>
        <p:nvPicPr>
          <p:cNvPr id="15362" name="Picture 2" descr="C:\Users\user\Desktop\math history\math\reboval.jpg"/>
          <p:cNvPicPr>
            <a:picLocks noGrp="1" noChangeAspect="1" noChangeArrowheads="1"/>
          </p:cNvPicPr>
          <p:nvPr>
            <p:ph idx="1"/>
          </p:nvPr>
        </p:nvPicPr>
        <p:blipFill>
          <a:blip r:embed="rId2" cstate="print"/>
          <a:srcRect/>
          <a:stretch>
            <a:fillRect/>
          </a:stretch>
        </p:blipFill>
        <p:spPr bwMode="auto">
          <a:xfrm>
            <a:off x="2057399" y="685800"/>
            <a:ext cx="3810001" cy="3810000"/>
          </a:xfrm>
          <a:prstGeom prst="rect">
            <a:avLst/>
          </a:prstGeom>
          <a:noFill/>
        </p:spPr>
      </p:pic>
    </p:spTree>
  </p:cSld>
  <p:clrMapOvr>
    <a:masterClrMapping/>
  </p:clrMapOvr>
  <p:transition spd="med">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0" y="0"/>
            <a:ext cx="8153400" cy="6858000"/>
          </a:xfrm>
          <a:solidFill>
            <a:schemeClr val="accent5">
              <a:lumMod val="20000"/>
              <a:lumOff val="80000"/>
            </a:schemeClr>
          </a:solidFill>
        </p:spPr>
        <p:txBody>
          <a:bodyPr>
            <a:normAutofit/>
          </a:bodyPr>
          <a:lstStyle/>
          <a:p>
            <a:pPr algn="r" rtl="1">
              <a:buNone/>
            </a:pPr>
            <a:endParaRPr lang="fa-IR" sz="7200" b="1" dirty="0" smtClean="0">
              <a:latin typeface="Andalus" pitchFamily="18" charset="-78"/>
              <a:cs typeface="B Esfehan"/>
            </a:endParaRPr>
          </a:p>
          <a:p>
            <a:pPr algn="r" rtl="1"/>
            <a:r>
              <a:rPr lang="fa-IR" sz="7200" b="1" dirty="0" smtClean="0">
                <a:latin typeface="Andalus" pitchFamily="18" charset="-78"/>
                <a:cs typeface="B Esfehan"/>
              </a:rPr>
              <a:t>روش روبروال برای تعیین</a:t>
            </a:r>
            <a:r>
              <a:rPr lang="en-US" sz="7200" b="1" dirty="0" smtClean="0">
                <a:latin typeface="Andalus" pitchFamily="18" charset="-78"/>
                <a:cs typeface="B Esfehan"/>
              </a:rPr>
              <a:t> </a:t>
            </a:r>
            <a:r>
              <a:rPr lang="fa-IR" sz="7200" b="1" dirty="0" smtClean="0">
                <a:latin typeface="Andalus" pitchFamily="18" charset="-78"/>
                <a:cs typeface="B Esfehan"/>
              </a:rPr>
              <a:t>مماس منحنی با استفاده ازحرکت لحظه ای </a:t>
            </a:r>
            <a:endParaRPr lang="en-US" sz="7200" b="1" dirty="0">
              <a:latin typeface="Andalus" pitchFamily="18" charset="-78"/>
              <a:cs typeface="B Esfehan"/>
            </a:endParaRPr>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8153400" cy="6858000"/>
          </a:xfrm>
          <a:solidFill>
            <a:schemeClr val="accent2">
              <a:lumMod val="40000"/>
              <a:lumOff val="60000"/>
            </a:schemeClr>
          </a:solidFill>
        </p:spPr>
        <p:txBody>
          <a:bodyPr/>
          <a:lstStyle/>
          <a:p>
            <a:pPr algn="r" rtl="1"/>
            <a:endParaRPr lang="fa-IR" dirty="0" smtClean="0"/>
          </a:p>
          <a:p>
            <a:pPr algn="r" rtl="1"/>
            <a:endParaRPr lang="fa-IR" dirty="0" smtClean="0"/>
          </a:p>
          <a:p>
            <a:pPr algn="r" rtl="1"/>
            <a:r>
              <a:rPr lang="fa-IR" sz="4000" dirty="0" smtClean="0">
                <a:latin typeface="Simplified Arabic" pitchFamily="18" charset="-78"/>
                <a:cs typeface="Simplified Arabic" pitchFamily="18" charset="-78"/>
              </a:rPr>
              <a:t>روبروال منحنی را ترسیم حرکت یک نقطه متحرک روی صفحه در نظر گرفت.</a:t>
            </a:r>
          </a:p>
          <a:p>
            <a:pPr algn="r" rtl="1">
              <a:buNone/>
            </a:pPr>
            <a:endParaRPr lang="fa-IR" sz="4000" dirty="0" smtClean="0">
              <a:latin typeface="Simplified Arabic" pitchFamily="18" charset="-78"/>
              <a:cs typeface="Simplified Arabic" pitchFamily="18" charset="-78"/>
            </a:endParaRPr>
          </a:p>
          <a:p>
            <a:pPr algn="r" rtl="1"/>
            <a:endParaRPr lang="fa-IR" sz="4000" dirty="0" smtClean="0">
              <a:latin typeface="Simplified Arabic" pitchFamily="18" charset="-78"/>
              <a:cs typeface="Simplified Arabic" pitchFamily="18" charset="-78"/>
            </a:endParaRPr>
          </a:p>
          <a:p>
            <a:pPr algn="r" rtl="1"/>
            <a:r>
              <a:rPr lang="fa-IR" sz="4000" dirty="0" smtClean="0">
                <a:latin typeface="Simplified Arabic" pitchFamily="18" charset="-78"/>
                <a:cs typeface="Simplified Arabic" pitchFamily="18" charset="-78"/>
              </a:rPr>
              <a:t>اگر نقطه ای روی منحنی وجود داشته باشه و بتوانیم بردارهای حرکت را مشخص کنیم در این صورت مماس بر منحنی جمع بردارهای حرکت میباشد</a:t>
            </a:r>
            <a:r>
              <a:rPr lang="fa-IR" sz="4000" dirty="0" smtClean="0">
                <a:cs typeface="B Esfehan"/>
              </a:rPr>
              <a:t>.</a:t>
            </a:r>
            <a:endParaRPr lang="en-US" sz="4000" dirty="0">
              <a:cs typeface="B Esfehan"/>
            </a:endParaRPr>
          </a:p>
        </p:txBody>
      </p:sp>
    </p:spTree>
  </p:cSld>
  <p:clrMapOvr>
    <a:masterClrMapping/>
  </p:clrMapOvr>
  <p:transition spd="med">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1932</Template>
  <TotalTime>1268</TotalTime>
  <Words>2137</Words>
  <Application>Microsoft Office PowerPoint</Application>
  <PresentationFormat>On-screen Show (4:3)</PresentationFormat>
  <Paragraphs>203</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Opulent</vt:lpstr>
      <vt:lpstr>Slide 1</vt:lpstr>
      <vt:lpstr>Slide 2</vt:lpstr>
      <vt:lpstr>مشتق Derivative Dérivée Abgeleitet</vt:lpstr>
      <vt:lpstr>Slide 4</vt:lpstr>
      <vt:lpstr> </vt:lpstr>
      <vt:lpstr>Slide 6</vt:lpstr>
      <vt:lpstr>Gilles persone de roberval 1602-1675</vt:lpstr>
      <vt:lpstr>Slide 8</vt:lpstr>
      <vt:lpstr>Slide 9</vt:lpstr>
      <vt:lpstr>Slide 10</vt:lpstr>
      <vt:lpstr>Pierre De fermat 1601-1665</vt:lpstr>
      <vt:lpstr>Slide 12</vt:lpstr>
      <vt:lpstr> روش فرما: یافتن اکسترمم ها</vt:lpstr>
      <vt:lpstr>یک مثال:</vt:lpstr>
      <vt:lpstr>روش فرما:یافتن مماس</vt:lpstr>
      <vt:lpstr>یک مثال:</vt:lpstr>
      <vt:lpstr>ISAAC BARROW 1630-1677</vt:lpstr>
      <vt:lpstr>Slide 18</vt:lpstr>
      <vt:lpstr>Slide 19</vt:lpstr>
      <vt:lpstr>Slide 20</vt:lpstr>
      <vt:lpstr>Slide 21</vt:lpstr>
      <vt:lpstr>ISAAC NEWTON 1642-1727</vt:lpstr>
      <vt:lpstr>Slide 23</vt:lpstr>
      <vt:lpstr>Slide 24</vt:lpstr>
      <vt:lpstr>Slide 25</vt:lpstr>
      <vt:lpstr>Slide 26</vt:lpstr>
      <vt:lpstr>Slide 27</vt:lpstr>
      <vt:lpstr>Slide 28</vt:lpstr>
      <vt:lpstr>Slide 29</vt:lpstr>
      <vt:lpstr>Slide 30</vt:lpstr>
      <vt:lpstr>Gottfried Wilhelm von Leibniz 1646-1716</vt:lpstr>
      <vt:lpstr>Slide 32</vt:lpstr>
      <vt:lpstr>Slide 33</vt:lpstr>
      <vt:lpstr>ایده لایبنیتز درباره دیفرانسیل وانتگرال:</vt:lpstr>
      <vt:lpstr>Slide 35</vt:lpstr>
      <vt:lpstr>  لایبنتز نسبت به نمادگرایی وصور ریاضی حساس بود... او نماد ∫ را برای انتگرال نامتناهی در نظر گرفت </vt:lpstr>
      <vt:lpstr>Slide 37</vt:lpstr>
      <vt:lpstr>Slide 38</vt:lpstr>
      <vt:lpstr>Calculus controversy</vt:lpstr>
      <vt:lpstr>شدت دعوا...</vt:lpstr>
      <vt:lpstr>Slide 41</vt:lpstr>
      <vt:lpstr>THE QUARREL</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منابع:</vt:lpstr>
    </vt:vector>
  </TitlesOfParts>
  <Company>PARANDCO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PARAND</dc:creator>
  <cp:lastModifiedBy>MRT</cp:lastModifiedBy>
  <cp:revision>164</cp:revision>
  <dcterms:created xsi:type="dcterms:W3CDTF">2013-05-15T05:18:28Z</dcterms:created>
  <dcterms:modified xsi:type="dcterms:W3CDTF">2013-05-18T06:40:52Z</dcterms:modified>
</cp:coreProperties>
</file>