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8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95" r:id="rId34"/>
    <p:sldId id="294" r:id="rId35"/>
    <p:sldId id="293" r:id="rId36"/>
    <p:sldId id="292" r:id="rId37"/>
    <p:sldId id="291" r:id="rId38"/>
    <p:sldId id="290" r:id="rId39"/>
    <p:sldId id="289" r:id="rId40"/>
    <p:sldId id="28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37EB0-8D03-4E17-8ACB-EB90DB26002C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05AE0-EE4E-4001-A627-8F7893A073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9963355-CF34-4C16-B199-D811B0799437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84A64B4-4ADD-45D5-9040-BC0908ED5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963355-CF34-4C16-B199-D811B0799437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4A64B4-4ADD-45D5-9040-BC0908ED5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963355-CF34-4C16-B199-D811B0799437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4A64B4-4ADD-45D5-9040-BC0908ED5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963355-CF34-4C16-B199-D811B0799437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4A64B4-4ADD-45D5-9040-BC0908ED53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963355-CF34-4C16-B199-D811B0799437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4A64B4-4ADD-45D5-9040-BC0908ED53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963355-CF34-4C16-B199-D811B0799437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4A64B4-4ADD-45D5-9040-BC0908ED53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963355-CF34-4C16-B199-D811B0799437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4A64B4-4ADD-45D5-9040-BC0908ED5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963355-CF34-4C16-B199-D811B0799437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4A64B4-4ADD-45D5-9040-BC0908ED53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963355-CF34-4C16-B199-D811B0799437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4A64B4-4ADD-45D5-9040-BC0908ED5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9963355-CF34-4C16-B199-D811B0799437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4A64B4-4ADD-45D5-9040-BC0908ED5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9963355-CF34-4C16-B199-D811B0799437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84A64B4-4ADD-45D5-9040-BC0908ED53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9963355-CF34-4C16-B199-D811B0799437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84A64B4-4ADD-45D5-9040-BC0908ED5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357166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 smtClean="0">
                <a:solidFill>
                  <a:srgbClr val="C00000"/>
                </a:solidFill>
                <a:cs typeface="B Titr" pitchFamily="2" charset="-78"/>
              </a:rPr>
              <a:t>دسترسی سریع به </a:t>
            </a:r>
          </a:p>
          <a:p>
            <a:pPr algn="ctr"/>
            <a:r>
              <a:rPr lang="ar-SA" sz="6600" b="1" dirty="0" smtClean="0">
                <a:solidFill>
                  <a:srgbClr val="C00000"/>
                </a:solidFill>
                <a:cs typeface="B Titr" pitchFamily="2" charset="-78"/>
              </a:rPr>
              <a:t>اصول بازاریابی</a:t>
            </a:r>
            <a:endParaRPr lang="en-US" sz="6600" b="1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2143116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cs typeface="B Titr" pitchFamily="2" charset="-78"/>
              </a:rPr>
              <a:t>فیلیپ کاتلر – گری آرمسترانگ</a:t>
            </a:r>
            <a:endParaRPr lang="en-US" sz="2000" b="1" dirty="0">
              <a:cs typeface="B Titr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2849589"/>
            <a:ext cx="850112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C00000"/>
                </a:solidFill>
                <a:cs typeface="B Titr" pitchFamily="2" charset="-78"/>
              </a:rPr>
              <a:t>فصل 15:</a:t>
            </a:r>
          </a:p>
          <a:p>
            <a:pPr algn="ctr"/>
            <a:r>
              <a:rPr lang="ar-SA" sz="6000" b="1" dirty="0" smtClean="0">
                <a:solidFill>
                  <a:srgbClr val="0070C0"/>
                </a:solidFill>
                <a:cs typeface="B Titr" pitchFamily="2" charset="-78"/>
              </a:rPr>
              <a:t>تبلیغ و روابط عمومی</a:t>
            </a:r>
            <a:endParaRPr lang="en-US" sz="6000" dirty="0">
              <a:solidFill>
                <a:srgbClr val="0070C0"/>
              </a:solidFill>
              <a:cs typeface="B Titr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548680" y="5661248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800" b="1" dirty="0" smtClean="0">
                <a:solidFill>
                  <a:schemeClr val="bg1"/>
                </a:solidFill>
                <a:cs typeface="B Mitra" pitchFamily="2" charset="-78"/>
              </a:rPr>
              <a:t>ارائه دهنده:</a:t>
            </a:r>
          </a:p>
          <a:p>
            <a:pPr algn="ctr" rtl="1"/>
            <a:r>
              <a:rPr lang="ar-SA" sz="2800" b="1" dirty="0" smtClean="0">
                <a:solidFill>
                  <a:schemeClr val="bg1"/>
                </a:solidFill>
                <a:cs typeface="B Mitra" pitchFamily="2" charset="-78"/>
              </a:rPr>
              <a:t>احمدرضا سرکاکی</a:t>
            </a:r>
            <a:endParaRPr lang="en-US" sz="2800" b="1" dirty="0">
              <a:solidFill>
                <a:schemeClr val="bg1"/>
              </a:solidFill>
              <a:cs typeface="B Mitra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1802" y="4643446"/>
            <a:ext cx="2899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  <a:cs typeface="B Titr" pitchFamily="2" charset="-78"/>
              </a:rPr>
              <a:t>اردیبهشت 1394  </a:t>
            </a:r>
            <a:endParaRPr lang="en-US" sz="2400" b="1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1960" y="5733256"/>
            <a:ext cx="52565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800" b="1" dirty="0" smtClean="0">
                <a:solidFill>
                  <a:schemeClr val="bg1"/>
                </a:solidFill>
                <a:cs typeface="B Mitra" pitchFamily="2" charset="-78"/>
              </a:rPr>
              <a:t>استاد:</a:t>
            </a:r>
          </a:p>
          <a:p>
            <a:pPr algn="ctr" rtl="1"/>
            <a:r>
              <a:rPr lang="ar-SA" sz="2800" b="1" dirty="0" smtClean="0">
                <a:solidFill>
                  <a:schemeClr val="bg1"/>
                </a:solidFill>
                <a:cs typeface="B Mitra" pitchFamily="2" charset="-78"/>
              </a:rPr>
              <a:t>جناب آقای دکتر پرند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627970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dirty="0" smtClean="0">
                <a:solidFill>
                  <a:schemeClr val="bg1"/>
                </a:solidFill>
                <a:cs typeface="B Titr" pitchFamily="2" charset="-78"/>
              </a:rPr>
              <a:t>9</a:t>
            </a:r>
            <a:endParaRPr lang="en-US" sz="2400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2050" name="Picture 2" descr="G:\ars teh\AD save\advertising\47620_155607611151863_100001078767913_287340_18675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85728"/>
            <a:ext cx="4857784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627970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dirty="0" smtClean="0">
                <a:solidFill>
                  <a:schemeClr val="bg1"/>
                </a:solidFill>
                <a:cs typeface="B Titr" pitchFamily="2" charset="-78"/>
              </a:rPr>
              <a:t>10</a:t>
            </a:r>
            <a:endParaRPr lang="en-US" sz="2400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3074" name="Picture 2" descr="G:\ars teh\AD save\advertising\64378_263477237066997_188845264530195_594209_192828927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567" y="357166"/>
            <a:ext cx="7524801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51520" y="627970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dirty="0" smtClean="0">
                <a:solidFill>
                  <a:schemeClr val="bg1"/>
                </a:solidFill>
                <a:cs typeface="B Titr" pitchFamily="2" charset="-78"/>
              </a:rPr>
              <a:t>11</a:t>
            </a:r>
            <a:endParaRPr lang="en-US" sz="2400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4098" name="Picture 2" descr="G:\ars teh\AD save\advertising\65791_395023090514545_167608309922692_1717686_12066355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42852"/>
            <a:ext cx="4219573" cy="6324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627970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dirty="0" smtClean="0">
                <a:solidFill>
                  <a:schemeClr val="bg1"/>
                </a:solidFill>
                <a:cs typeface="B Titr" pitchFamily="2" charset="-78"/>
              </a:rPr>
              <a:t>12</a:t>
            </a:r>
            <a:endParaRPr lang="en-US" sz="2400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5122" name="Picture 2" descr="Y:\Uni\بازاریابی\ارائه\pic\Nikol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14290"/>
            <a:ext cx="4557102" cy="60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627970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dirty="0" smtClean="0">
                <a:solidFill>
                  <a:schemeClr val="bg1"/>
                </a:solidFill>
                <a:cs typeface="B Titr" pitchFamily="2" charset="-78"/>
              </a:rPr>
              <a:t>13</a:t>
            </a:r>
            <a:endParaRPr lang="en-US" sz="2400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6146" name="Picture 2" descr="Y:\Uni\بازاریابی\ارائه\pic\RowentaRO4541_Silence_Duck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8225835" cy="5819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51520" y="627970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dirty="0" smtClean="0">
                <a:solidFill>
                  <a:schemeClr val="bg1"/>
                </a:solidFill>
                <a:cs typeface="B Titr" pitchFamily="2" charset="-78"/>
              </a:rPr>
              <a:t>14</a:t>
            </a:r>
            <a:endParaRPr lang="en-US" sz="2400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7170" name="Picture 2" descr="Y:\Uni\بازاریابی\ارائه\pic\joy-of-pepsi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560" y="1142984"/>
            <a:ext cx="8622456" cy="4276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627970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dirty="0" smtClean="0">
                <a:solidFill>
                  <a:schemeClr val="bg1"/>
                </a:solidFill>
                <a:cs typeface="B Titr" pitchFamily="2" charset="-78"/>
              </a:rPr>
              <a:t>15</a:t>
            </a:r>
            <a:endParaRPr lang="en-US" sz="2400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86248" y="500042"/>
            <a:ext cx="4393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dirty="0" smtClean="0">
                <a:solidFill>
                  <a:srgbClr val="C00000"/>
                </a:solidFill>
                <a:cs typeface="B Titr" pitchFamily="2" charset="-78"/>
              </a:rPr>
              <a:t>تعیین </a:t>
            </a:r>
            <a:r>
              <a:rPr lang="ar-SA" sz="2400" dirty="0" smtClean="0">
                <a:solidFill>
                  <a:srgbClr val="C00000"/>
                </a:solidFill>
                <a:cs typeface="B Titr" pitchFamily="2" charset="-78"/>
              </a:rPr>
              <a:t>بودجه </a:t>
            </a:r>
            <a:r>
              <a:rPr lang="fa-IR" sz="2400" dirty="0" smtClean="0">
                <a:solidFill>
                  <a:srgbClr val="C00000"/>
                </a:solidFill>
                <a:cs typeface="B Titr" pitchFamily="2" charset="-78"/>
              </a:rPr>
              <a:t>تبلیغات: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42976" y="1071546"/>
            <a:ext cx="7693025" cy="5072098"/>
          </a:xfrm>
        </p:spPr>
        <p:txBody>
          <a:bodyPr>
            <a:noAutofit/>
          </a:bodyPr>
          <a:lstStyle/>
          <a:p>
            <a:pPr algn="just" rtl="1">
              <a:buNone/>
            </a:pPr>
            <a:r>
              <a:rPr lang="ar-SA" sz="2000" dirty="0" smtClean="0">
                <a:cs typeface="B Mitra" pitchFamily="2" charset="-78"/>
              </a:rPr>
              <a:t>- </a:t>
            </a:r>
            <a:r>
              <a:rPr lang="fa-IR" sz="2000" dirty="0" smtClean="0">
                <a:cs typeface="B Mitra" pitchFamily="2" charset="-78"/>
              </a:rPr>
              <a:t>میزان بودجه تبلیغات بستگی به وضعیت شرکت درچرخه عمرمحصول بستگی دارد</a:t>
            </a:r>
            <a:r>
              <a:rPr lang="ar-SA" sz="2000" dirty="0" smtClean="0">
                <a:cs typeface="B Mitra" pitchFamily="2" charset="-78"/>
              </a:rPr>
              <a:t>.</a:t>
            </a:r>
          </a:p>
          <a:p>
            <a:pPr algn="just" rtl="1">
              <a:buNone/>
            </a:pPr>
            <a:r>
              <a:rPr lang="ar-SA" sz="2000" dirty="0" smtClean="0">
                <a:cs typeface="B Mitra" pitchFamily="2" charset="-78"/>
              </a:rPr>
              <a:t>- </a:t>
            </a:r>
            <a:r>
              <a:rPr lang="fa-IR" sz="2000" dirty="0" smtClean="0">
                <a:cs typeface="B Mitra" pitchFamily="2" charset="-78"/>
              </a:rPr>
              <a:t>م</a:t>
            </a:r>
            <a:r>
              <a:rPr lang="ar-SA" sz="2000" dirty="0" smtClean="0">
                <a:cs typeface="B Mitra" pitchFamily="2" charset="-78"/>
              </a:rPr>
              <a:t>ح</a:t>
            </a:r>
            <a:r>
              <a:rPr lang="fa-IR" sz="2000" dirty="0" smtClean="0">
                <a:cs typeface="B Mitra" pitchFamily="2" charset="-78"/>
              </a:rPr>
              <a:t>صول جدید به بودجه زیاد برای ایجاد آگاهی وکسب فرصت برای امتحان توسط مصرف کننده نیازدارد</a:t>
            </a:r>
            <a:endParaRPr lang="ar-SA" sz="2000" dirty="0" smtClean="0">
              <a:cs typeface="B Mitra" pitchFamily="2" charset="-78"/>
            </a:endParaRPr>
          </a:p>
          <a:p>
            <a:pPr algn="just" rtl="1">
              <a:buNone/>
            </a:pPr>
            <a:r>
              <a:rPr lang="ar-SA" sz="2000" dirty="0" smtClean="0">
                <a:cs typeface="B Mitra" pitchFamily="2" charset="-78"/>
              </a:rPr>
              <a:t>- </a:t>
            </a:r>
            <a:r>
              <a:rPr lang="fa-IR" sz="2000" dirty="0" smtClean="0">
                <a:cs typeface="B Mitra" pitchFamily="2" charset="-78"/>
              </a:rPr>
              <a:t>برندهای شناخته شده تبلیغ کمتری نیاز دارند و</a:t>
            </a:r>
            <a:r>
              <a:rPr lang="ar-SA" sz="2000" dirty="0" smtClean="0">
                <a:cs typeface="B Mitra" pitchFamily="2" charset="-78"/>
              </a:rPr>
              <a:t> </a:t>
            </a:r>
            <a:r>
              <a:rPr lang="fa-IR" sz="2000" dirty="0" smtClean="0">
                <a:cs typeface="B Mitra" pitchFamily="2" charset="-78"/>
              </a:rPr>
              <a:t>سهم بازارنیز در میزان بودجه موثر است وبرندهای پررقیب  وبرندهای غیرمتمایزنیز نیاز به بودجه بیشتر دارند</a:t>
            </a:r>
            <a:r>
              <a:rPr lang="ar-SA" sz="2000" dirty="0" smtClean="0">
                <a:cs typeface="B Mitra" pitchFamily="2" charset="-78"/>
              </a:rPr>
              <a:t>.</a:t>
            </a:r>
          </a:p>
          <a:p>
            <a:pPr algn="just" rtl="1">
              <a:buNone/>
            </a:pPr>
            <a:endParaRPr lang="fa-IR" sz="2000" dirty="0" smtClean="0">
              <a:cs typeface="B Mitra" pitchFamily="2" charset="-78"/>
            </a:endParaRPr>
          </a:p>
          <a:p>
            <a:pPr algn="just" rtl="1">
              <a:spcBef>
                <a:spcPts val="1200"/>
              </a:spcBef>
              <a:buNone/>
            </a:pPr>
            <a:r>
              <a:rPr lang="ar-SA" sz="2000" b="1" dirty="0" smtClean="0">
                <a:solidFill>
                  <a:srgbClr val="FF0000"/>
                </a:solidFill>
                <a:cs typeface="B Mitra" pitchFamily="2" charset="-78"/>
              </a:rPr>
              <a:t>انواع </a:t>
            </a:r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بودجه</a:t>
            </a:r>
            <a:r>
              <a:rPr lang="ar-SA" sz="2000" b="1" dirty="0" smtClean="0">
                <a:solidFill>
                  <a:srgbClr val="FF0000"/>
                </a:solidFill>
                <a:cs typeface="B Mitra" pitchFamily="2" charset="-78"/>
              </a:rPr>
              <a:t> </a:t>
            </a:r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برای آگهی </a:t>
            </a:r>
            <a:r>
              <a:rPr lang="ar-SA" sz="2000" b="1" dirty="0" smtClean="0">
                <a:solidFill>
                  <a:srgbClr val="FF0000"/>
                </a:solidFill>
                <a:cs typeface="B Mitra" pitchFamily="2" charset="-78"/>
              </a:rPr>
              <a:t>:</a:t>
            </a:r>
            <a:endParaRPr lang="fa-IR" sz="2000" b="1" dirty="0" smtClean="0">
              <a:solidFill>
                <a:srgbClr val="FF0000"/>
              </a:solidFill>
              <a:cs typeface="B Mitra" pitchFamily="2" charset="-78"/>
            </a:endParaRPr>
          </a:p>
          <a:p>
            <a:pPr algn="just" rtl="1">
              <a:spcBef>
                <a:spcPts val="1200"/>
              </a:spcBef>
              <a:buNone/>
            </a:pPr>
            <a:r>
              <a:rPr lang="fa-IR" sz="2000" dirty="0" smtClean="0">
                <a:cs typeface="B Mitra" pitchFamily="2" charset="-78"/>
              </a:rPr>
              <a:t>الف) روش مبتنی بر امکانات شرکت</a:t>
            </a:r>
            <a:endParaRPr lang="en-US" sz="2000" dirty="0" smtClean="0">
              <a:cs typeface="B Mitra" pitchFamily="2" charset="-78"/>
            </a:endParaRPr>
          </a:p>
          <a:p>
            <a:pPr algn="just" rtl="1">
              <a:spcBef>
                <a:spcPts val="1200"/>
              </a:spcBef>
              <a:buNone/>
            </a:pPr>
            <a:r>
              <a:rPr lang="fa-IR" sz="2000" dirty="0" smtClean="0">
                <a:cs typeface="B Mitra" pitchFamily="2" charset="-78"/>
              </a:rPr>
              <a:t>ب) روش درصد فروش</a:t>
            </a:r>
            <a:endParaRPr lang="en-US" sz="2000" dirty="0" smtClean="0">
              <a:cs typeface="B Mitra" pitchFamily="2" charset="-78"/>
            </a:endParaRPr>
          </a:p>
          <a:p>
            <a:pPr algn="just" rtl="1">
              <a:spcBef>
                <a:spcPts val="1200"/>
              </a:spcBef>
              <a:buNone/>
            </a:pPr>
            <a:r>
              <a:rPr lang="fa-IR" sz="2000" dirty="0" smtClean="0">
                <a:cs typeface="B Mitra" pitchFamily="2" charset="-78"/>
              </a:rPr>
              <a:t>ج) روش برابری رقبا</a:t>
            </a:r>
            <a:endParaRPr lang="en-US" sz="2000" dirty="0" smtClean="0">
              <a:cs typeface="B Mitra" pitchFamily="2" charset="-78"/>
            </a:endParaRPr>
          </a:p>
          <a:p>
            <a:pPr algn="just" rtl="1">
              <a:spcBef>
                <a:spcPts val="1200"/>
              </a:spcBef>
              <a:buNone/>
            </a:pPr>
            <a:r>
              <a:rPr lang="fa-IR" sz="2000" dirty="0" smtClean="0">
                <a:cs typeface="B Mitra" pitchFamily="2" charset="-78"/>
              </a:rPr>
              <a:t>د)روش مبتنی بر هدف و وظیفه</a:t>
            </a:r>
            <a:endParaRPr lang="fa-IR" sz="3200" dirty="0">
              <a:cs typeface="B Mitra" pitchFamily="2" charset="-7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627970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dirty="0" smtClean="0">
                <a:solidFill>
                  <a:schemeClr val="bg1"/>
                </a:solidFill>
                <a:cs typeface="B Titr" pitchFamily="2" charset="-78"/>
              </a:rPr>
              <a:t>16</a:t>
            </a:r>
            <a:endParaRPr lang="en-US" sz="2400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55976" y="332656"/>
            <a:ext cx="4393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dirty="0" smtClean="0">
                <a:solidFill>
                  <a:srgbClr val="C00000"/>
                </a:solidFill>
                <a:cs typeface="B Titr" pitchFamily="2" charset="-78"/>
              </a:rPr>
              <a:t>تدوین استراتژی </a:t>
            </a:r>
            <a:r>
              <a:rPr lang="fa-IR" sz="2400" dirty="0" smtClean="0">
                <a:solidFill>
                  <a:srgbClr val="C00000"/>
                </a:solidFill>
                <a:cs typeface="B Titr" pitchFamily="2" charset="-78"/>
              </a:rPr>
              <a:t>تبلیغات</a:t>
            </a:r>
            <a:r>
              <a:rPr lang="ar-SA" sz="2400" dirty="0" smtClean="0">
                <a:solidFill>
                  <a:srgbClr val="C00000"/>
                </a:solidFill>
                <a:cs typeface="B Titr" pitchFamily="2" charset="-78"/>
              </a:rPr>
              <a:t>: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99592" y="908720"/>
            <a:ext cx="7693025" cy="5472608"/>
          </a:xfrm>
        </p:spPr>
        <p:txBody>
          <a:bodyPr>
            <a:noAutofit/>
          </a:bodyPr>
          <a:lstStyle/>
          <a:p>
            <a:pPr algn="just" rtl="1">
              <a:buNone/>
            </a:pPr>
            <a:r>
              <a:rPr lang="ar-SA" sz="2000" dirty="0" smtClean="0">
                <a:cs typeface="B Mitra" pitchFamily="2" charset="-78"/>
              </a:rPr>
              <a:t>2</a:t>
            </a:r>
            <a:r>
              <a:rPr lang="fa-IR" sz="2000" dirty="0" smtClean="0">
                <a:cs typeface="B Mitra" pitchFamily="2" charset="-78"/>
              </a:rPr>
              <a:t>عنصر </a:t>
            </a:r>
            <a:r>
              <a:rPr lang="fa-IR" sz="2000" dirty="0" smtClean="0">
                <a:cs typeface="B Mitra" pitchFamily="2" charset="-78"/>
              </a:rPr>
              <a:t>اصلی دارد:</a:t>
            </a:r>
          </a:p>
          <a:p>
            <a:pPr algn="just" rtl="1">
              <a:buNone/>
            </a:pPr>
            <a:r>
              <a:rPr lang="fa-IR" sz="2000" dirty="0" smtClean="0">
                <a:cs typeface="B Mitra" pitchFamily="2" charset="-78"/>
              </a:rPr>
              <a:t>الف )خلق پیامهای </a:t>
            </a:r>
            <a:r>
              <a:rPr lang="fa-IR" sz="2000" dirty="0" smtClean="0">
                <a:cs typeface="B Mitra" pitchFamily="2" charset="-78"/>
              </a:rPr>
              <a:t>تبلیغاتی</a:t>
            </a:r>
            <a:endParaRPr lang="ar-SA" sz="2000" dirty="0" smtClean="0">
              <a:cs typeface="B Mitra" pitchFamily="2" charset="-78"/>
            </a:endParaRPr>
          </a:p>
          <a:p>
            <a:pPr algn="just" rtl="1">
              <a:buNone/>
            </a:pPr>
            <a:r>
              <a:rPr lang="fa-IR" sz="2000" dirty="0" smtClean="0">
                <a:cs typeface="B Mitra" pitchFamily="2" charset="-78"/>
              </a:rPr>
              <a:t>ب</a:t>
            </a:r>
            <a:r>
              <a:rPr lang="fa-IR" sz="2000" dirty="0" smtClean="0">
                <a:cs typeface="B Mitra" pitchFamily="2" charset="-78"/>
              </a:rPr>
              <a:t>) انتخاب رسانه های </a:t>
            </a:r>
            <a:r>
              <a:rPr lang="fa-IR" sz="2000" dirty="0" smtClean="0">
                <a:cs typeface="B Mitra" pitchFamily="2" charset="-78"/>
              </a:rPr>
              <a:t>تبلیغاتی</a:t>
            </a:r>
            <a:endParaRPr lang="ar-SA" sz="2000" dirty="0" smtClean="0">
              <a:cs typeface="B Mitra" pitchFamily="2" charset="-78"/>
            </a:endParaRPr>
          </a:p>
          <a:p>
            <a:pPr algn="just" rtl="1">
              <a:buNone/>
            </a:pPr>
            <a:endParaRPr lang="fa-IR" sz="2000" dirty="0" smtClean="0">
              <a:cs typeface="B Mitra" pitchFamily="2" charset="-78"/>
            </a:endParaRPr>
          </a:p>
          <a:p>
            <a:pPr algn="just" rtl="1">
              <a:buNone/>
            </a:pPr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خلق </a:t>
            </a:r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پیام تبلیغاتی: </a:t>
            </a:r>
            <a:endParaRPr lang="ar-SA" sz="2000" b="1" dirty="0" smtClean="0">
              <a:solidFill>
                <a:srgbClr val="FF0000"/>
              </a:solidFill>
              <a:cs typeface="B Mitra" pitchFamily="2" charset="-78"/>
            </a:endParaRPr>
          </a:p>
          <a:p>
            <a:pPr algn="just" rtl="1">
              <a:buNone/>
            </a:pPr>
            <a:r>
              <a:rPr lang="ar-SA" sz="2000" dirty="0" smtClean="0">
                <a:cs typeface="B Mitra" pitchFamily="2" charset="-78"/>
              </a:rPr>
              <a:t>- </a:t>
            </a:r>
            <a:r>
              <a:rPr lang="fa-IR" sz="2000" dirty="0" smtClean="0">
                <a:cs typeface="B Mitra" pitchFamily="2" charset="-78"/>
              </a:rPr>
              <a:t>باعث </a:t>
            </a:r>
            <a:r>
              <a:rPr lang="fa-IR" sz="2000" dirty="0" smtClean="0">
                <a:cs typeface="B Mitra" pitchFamily="2" charset="-78"/>
              </a:rPr>
              <a:t>جلب توجه </a:t>
            </a:r>
            <a:r>
              <a:rPr lang="fa-IR" sz="2000" dirty="0" smtClean="0">
                <a:cs typeface="B Mitra" pitchFamily="2" charset="-78"/>
              </a:rPr>
              <a:t>و</a:t>
            </a:r>
            <a:r>
              <a:rPr lang="ar-SA" sz="2000" dirty="0" smtClean="0">
                <a:cs typeface="B Mitra" pitchFamily="2" charset="-78"/>
              </a:rPr>
              <a:t> </a:t>
            </a:r>
            <a:r>
              <a:rPr lang="fa-IR" sz="2000" dirty="0" smtClean="0">
                <a:cs typeface="B Mitra" pitchFamily="2" charset="-78"/>
              </a:rPr>
              <a:t>برقراری </a:t>
            </a:r>
            <a:r>
              <a:rPr lang="fa-IR" sz="2000" dirty="0" smtClean="0">
                <a:cs typeface="B Mitra" pitchFamily="2" charset="-78"/>
              </a:rPr>
              <a:t>ارتباط شود</a:t>
            </a:r>
            <a:r>
              <a:rPr lang="fa-IR" sz="2000" dirty="0" smtClean="0">
                <a:cs typeface="B Mitra" pitchFamily="2" charset="-78"/>
              </a:rPr>
              <a:t>.</a:t>
            </a:r>
            <a:endParaRPr lang="ar-SA" sz="2000" dirty="0" smtClean="0">
              <a:cs typeface="B Mitra" pitchFamily="2" charset="-78"/>
            </a:endParaRPr>
          </a:p>
          <a:p>
            <a:pPr algn="just" rtl="1">
              <a:buNone/>
            </a:pPr>
            <a:r>
              <a:rPr lang="ar-SA" sz="2000" dirty="0" smtClean="0">
                <a:cs typeface="B Mitra" pitchFamily="2" charset="-78"/>
              </a:rPr>
              <a:t>- فائق آمدن بر </a:t>
            </a:r>
            <a:r>
              <a:rPr lang="fa-IR" sz="2000" dirty="0" smtClean="0">
                <a:cs typeface="B Mitra" pitchFamily="2" charset="-78"/>
              </a:rPr>
              <a:t>آشفتگی</a:t>
            </a:r>
            <a:r>
              <a:rPr lang="ar-SA" sz="2000" dirty="0" smtClean="0">
                <a:cs typeface="B Mitra" pitchFamily="2" charset="-78"/>
              </a:rPr>
              <a:t> </a:t>
            </a:r>
            <a:r>
              <a:rPr lang="ar-SA" sz="2000" dirty="0" smtClean="0">
                <a:cs typeface="B Mitra" pitchFamily="2" charset="-78"/>
              </a:rPr>
              <a:t>ها </a:t>
            </a:r>
            <a:r>
              <a:rPr lang="fa-IR" sz="2000" dirty="0" smtClean="0">
                <a:cs typeface="B Mitra" pitchFamily="2" charset="-78"/>
              </a:rPr>
              <a:t>بعلت </a:t>
            </a:r>
            <a:r>
              <a:rPr lang="fa-IR" sz="2000" dirty="0" smtClean="0">
                <a:cs typeface="B Mitra" pitchFamily="2" charset="-78"/>
              </a:rPr>
              <a:t>کثرت تبلیغات </a:t>
            </a:r>
            <a:endParaRPr lang="ar-SA" sz="2000" dirty="0" smtClean="0">
              <a:cs typeface="B Mitra" pitchFamily="2" charset="-78"/>
            </a:endParaRPr>
          </a:p>
          <a:p>
            <a:pPr algn="just" rtl="1">
              <a:buNone/>
            </a:pPr>
            <a:r>
              <a:rPr lang="fa-IR" sz="1800" b="1" dirty="0" smtClean="0">
                <a:cs typeface="B Mitra" pitchFamily="2" charset="-78"/>
              </a:rPr>
              <a:t>درحال </a:t>
            </a:r>
            <a:r>
              <a:rPr lang="fa-IR" sz="1800" b="1" dirty="0" smtClean="0">
                <a:cs typeface="B Mitra" pitchFamily="2" charset="-78"/>
              </a:rPr>
              <a:t>حاضر مخلوطی از سرگرمی وتبلیغات ارائه میگردد که اصطلاحا به آن مدیسون اندواین گفته میشودکه نشان دهنده ادغام تبلغات وسرگرمی است</a:t>
            </a:r>
          </a:p>
          <a:p>
            <a:pPr algn="just" rtl="1">
              <a:buNone/>
            </a:pPr>
            <a:endParaRPr lang="ar-SA" sz="2000" b="1" dirty="0" smtClean="0">
              <a:solidFill>
                <a:srgbClr val="FF0000"/>
              </a:solidFill>
              <a:cs typeface="B Mitra" pitchFamily="2" charset="-78"/>
            </a:endParaRPr>
          </a:p>
          <a:p>
            <a:pPr algn="just" rtl="1">
              <a:buNone/>
            </a:pPr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استراتژی </a:t>
            </a:r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پیام:</a:t>
            </a:r>
          </a:p>
          <a:p>
            <a:pPr algn="just" rtl="1">
              <a:buNone/>
            </a:pPr>
            <a:r>
              <a:rPr lang="fa-IR" sz="2000" dirty="0" smtClean="0">
                <a:cs typeface="B Mitra" pitchFamily="2" charset="-78"/>
              </a:rPr>
              <a:t>تصمیم در </a:t>
            </a:r>
            <a:r>
              <a:rPr lang="fa-IR" sz="2000" dirty="0" smtClean="0">
                <a:cs typeface="B Mitra" pitchFamily="2" charset="-78"/>
              </a:rPr>
              <a:t>مورد اینکه چه پیامی به مصرف کنندگان منتقل </a:t>
            </a:r>
            <a:r>
              <a:rPr lang="fa-IR" sz="2000" dirty="0" smtClean="0">
                <a:cs typeface="B Mitra" pitchFamily="2" charset="-78"/>
              </a:rPr>
              <a:t>گردد</a:t>
            </a:r>
            <a:r>
              <a:rPr lang="ar-SA" sz="2000" dirty="0" smtClean="0">
                <a:cs typeface="B Mitra" pitchFamily="2" charset="-78"/>
              </a:rPr>
              <a:t>.</a:t>
            </a:r>
          </a:p>
          <a:p>
            <a:pPr algn="just" rtl="1">
              <a:buNone/>
            </a:pPr>
            <a:r>
              <a:rPr lang="ar-SA" sz="2000" dirty="0" smtClean="0">
                <a:cs typeface="B Mitra" pitchFamily="2" charset="-78"/>
              </a:rPr>
              <a:t>- </a:t>
            </a:r>
            <a:r>
              <a:rPr lang="fa-IR" sz="2000" dirty="0" smtClean="0">
                <a:cs typeface="B Mitra" pitchFamily="2" charset="-78"/>
              </a:rPr>
              <a:t>معنادار </a:t>
            </a:r>
            <a:r>
              <a:rPr lang="fa-IR" sz="2000" dirty="0" smtClean="0">
                <a:cs typeface="B Mitra" pitchFamily="2" charset="-78"/>
              </a:rPr>
              <a:t>باشد </a:t>
            </a:r>
            <a:r>
              <a:rPr lang="fa-IR" sz="2000" dirty="0" smtClean="0">
                <a:cs typeface="B Mitra" pitchFamily="2" charset="-78"/>
              </a:rPr>
              <a:t>و</a:t>
            </a:r>
            <a:r>
              <a:rPr lang="ar-SA" sz="2000" dirty="0" smtClean="0">
                <a:cs typeface="B Mitra" pitchFamily="2" charset="-78"/>
              </a:rPr>
              <a:t> </a:t>
            </a:r>
            <a:r>
              <a:rPr lang="fa-IR" sz="2000" dirty="0" smtClean="0">
                <a:cs typeface="B Mitra" pitchFamily="2" charset="-78"/>
              </a:rPr>
              <a:t>به </a:t>
            </a:r>
            <a:r>
              <a:rPr lang="fa-IR" sz="2000" dirty="0" smtClean="0">
                <a:cs typeface="B Mitra" pitchFamily="2" charset="-78"/>
              </a:rPr>
              <a:t>مزایایی اشاره کند که محصول رابرای مشتری مطلوب تر وجالب تر می </a:t>
            </a:r>
            <a:r>
              <a:rPr lang="fa-IR" sz="2000" dirty="0" smtClean="0">
                <a:cs typeface="B Mitra" pitchFamily="2" charset="-78"/>
              </a:rPr>
              <a:t>کند</a:t>
            </a:r>
            <a:r>
              <a:rPr lang="ar-SA" sz="2000" dirty="0" smtClean="0">
                <a:cs typeface="B Mitra" pitchFamily="2" charset="-78"/>
              </a:rPr>
              <a:t>.</a:t>
            </a:r>
          </a:p>
          <a:p>
            <a:pPr algn="just" rtl="1">
              <a:buNone/>
            </a:pPr>
            <a:r>
              <a:rPr lang="ar-SA" sz="2000" dirty="0" smtClean="0">
                <a:cs typeface="B Mitra" pitchFamily="2" charset="-78"/>
              </a:rPr>
              <a:t>- </a:t>
            </a:r>
            <a:r>
              <a:rPr lang="fa-IR" sz="2000" dirty="0" smtClean="0">
                <a:cs typeface="B Mitra" pitchFamily="2" charset="-78"/>
              </a:rPr>
              <a:t>قابل </a:t>
            </a:r>
            <a:r>
              <a:rPr lang="fa-IR" sz="2000" dirty="0" smtClean="0">
                <a:cs typeface="B Mitra" pitchFamily="2" charset="-78"/>
              </a:rPr>
              <a:t>باور باشد تا مشتری محصول را باور </a:t>
            </a:r>
            <a:r>
              <a:rPr lang="fa-IR" sz="2000" dirty="0" smtClean="0">
                <a:cs typeface="B Mitra" pitchFamily="2" charset="-78"/>
              </a:rPr>
              <a:t>کند</a:t>
            </a:r>
            <a:r>
              <a:rPr lang="ar-SA" sz="2000" dirty="0" smtClean="0">
                <a:cs typeface="B Mitra" pitchFamily="2" charset="-78"/>
              </a:rPr>
              <a:t>.</a:t>
            </a:r>
          </a:p>
          <a:p>
            <a:pPr algn="just" rtl="1">
              <a:buNone/>
            </a:pPr>
            <a:r>
              <a:rPr lang="ar-SA" sz="2000" dirty="0" smtClean="0">
                <a:cs typeface="B Mitra" pitchFamily="2" charset="-78"/>
              </a:rPr>
              <a:t>- </a:t>
            </a:r>
            <a:r>
              <a:rPr lang="fa-IR" sz="2000" dirty="0" smtClean="0">
                <a:cs typeface="B Mitra" pitchFamily="2" charset="-78"/>
              </a:rPr>
              <a:t>متمایزکننده و</a:t>
            </a:r>
            <a:r>
              <a:rPr lang="ar-SA" sz="2000" dirty="0" smtClean="0">
                <a:cs typeface="B Mitra" pitchFamily="2" charset="-78"/>
              </a:rPr>
              <a:t> </a:t>
            </a:r>
            <a:r>
              <a:rPr lang="fa-IR" sz="2000" dirty="0" smtClean="0">
                <a:cs typeface="B Mitra" pitchFamily="2" charset="-78"/>
              </a:rPr>
              <a:t>بیانگر </a:t>
            </a:r>
            <a:r>
              <a:rPr lang="fa-IR" sz="2000" dirty="0" smtClean="0">
                <a:cs typeface="B Mitra" pitchFamily="2" charset="-78"/>
              </a:rPr>
              <a:t>برتری به برندهای رقیب باشد </a:t>
            </a:r>
            <a:endParaRPr lang="fa-IR" sz="2000" dirty="0">
              <a:cs typeface="B Mitra" pitchFamily="2" charset="-7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627970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dirty="0" smtClean="0">
                <a:solidFill>
                  <a:schemeClr val="bg1"/>
                </a:solidFill>
                <a:cs typeface="B Titr" pitchFamily="2" charset="-78"/>
              </a:rPr>
              <a:t>17</a:t>
            </a:r>
            <a:endParaRPr lang="en-US" sz="2400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1027" name="Picture 3" descr="D:\Uni\بازاریابی\ارائه\pic\SoHo_HighHeels_2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7620000" cy="5391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627970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dirty="0" smtClean="0">
                <a:solidFill>
                  <a:schemeClr val="bg1"/>
                </a:solidFill>
                <a:cs typeface="B Titr" pitchFamily="2" charset="-78"/>
              </a:rPr>
              <a:t>18</a:t>
            </a:r>
            <a:endParaRPr lang="en-US" sz="2400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2050" name="Picture 2" descr="D:\Uni\بازاریابی\ارائه\pic\jayeze gerefteh haye sarv 90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60648"/>
            <a:ext cx="3986969" cy="5616624"/>
          </a:xfrm>
          <a:prstGeom prst="rect">
            <a:avLst/>
          </a:prstGeom>
          <a:noFill/>
        </p:spPr>
      </p:pic>
      <p:pic>
        <p:nvPicPr>
          <p:cNvPr id="2051" name="Picture 3" descr="D:\Uni\بازاریابی\ارائه\pic\488291299e014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664" y="260648"/>
            <a:ext cx="4006525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5720" y="1000108"/>
            <a:ext cx="824672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spcBef>
                <a:spcPts val="1200"/>
              </a:spcBef>
              <a:buFontTx/>
              <a:buChar char="-"/>
            </a:pPr>
            <a:r>
              <a:rPr lang="ar-SA" sz="3000" dirty="0" smtClean="0">
                <a:cs typeface="B Mitra" pitchFamily="2" charset="-78"/>
              </a:rPr>
              <a:t> تبلیغات</a:t>
            </a:r>
          </a:p>
          <a:p>
            <a:pPr algn="r" rtl="1">
              <a:spcBef>
                <a:spcPts val="1200"/>
              </a:spcBef>
              <a:buFontTx/>
              <a:buChar char="-"/>
            </a:pPr>
            <a:r>
              <a:rPr lang="ar-SA" sz="3000" dirty="0" smtClean="0">
                <a:cs typeface="B Mitra" pitchFamily="2" charset="-78"/>
              </a:rPr>
              <a:t> تعیین اهداف تبلیغاتی</a:t>
            </a:r>
          </a:p>
          <a:p>
            <a:pPr algn="r" rtl="1">
              <a:spcBef>
                <a:spcPts val="1200"/>
              </a:spcBef>
              <a:buFontTx/>
              <a:buChar char="-"/>
            </a:pPr>
            <a:r>
              <a:rPr lang="ar-SA" sz="3000" dirty="0" smtClean="0">
                <a:cs typeface="B Mitra" pitchFamily="2" charset="-78"/>
              </a:rPr>
              <a:t> تنظیم بودجه تبلیغات</a:t>
            </a:r>
          </a:p>
          <a:p>
            <a:pPr algn="r" rtl="1">
              <a:spcBef>
                <a:spcPts val="1200"/>
              </a:spcBef>
              <a:buFontTx/>
              <a:buChar char="-"/>
            </a:pPr>
            <a:r>
              <a:rPr lang="ar-SA" sz="3000" dirty="0" smtClean="0">
                <a:cs typeface="B Mitra" pitchFamily="2" charset="-78"/>
              </a:rPr>
              <a:t>تدوین استراتژی تبلیغاتی</a:t>
            </a:r>
          </a:p>
          <a:p>
            <a:pPr algn="r" rtl="1">
              <a:spcBef>
                <a:spcPts val="1200"/>
              </a:spcBef>
              <a:buFontTx/>
              <a:buChar char="-"/>
            </a:pPr>
            <a:r>
              <a:rPr lang="ar-SA" sz="3000" dirty="0" smtClean="0">
                <a:cs typeface="B Mitra" pitchFamily="2" charset="-78"/>
              </a:rPr>
              <a:t>ارزیابی اثربخشی تبلیغات و بازده سرمایه گذاری روی تبلیغات</a:t>
            </a:r>
          </a:p>
          <a:p>
            <a:pPr algn="r" rtl="1">
              <a:spcBef>
                <a:spcPts val="1200"/>
              </a:spcBef>
              <a:buFontTx/>
              <a:buChar char="-"/>
            </a:pPr>
            <a:r>
              <a:rPr lang="ar-SA" sz="3000" dirty="0" smtClean="0">
                <a:cs typeface="B Mitra" pitchFamily="2" charset="-78"/>
              </a:rPr>
              <a:t>دیگر ملاحظات در تبلیغات</a:t>
            </a:r>
          </a:p>
          <a:p>
            <a:pPr algn="r" rtl="1">
              <a:spcBef>
                <a:spcPts val="1200"/>
              </a:spcBef>
              <a:buFontTx/>
              <a:buChar char="-"/>
            </a:pPr>
            <a:r>
              <a:rPr lang="ar-SA" sz="3000" dirty="0" smtClean="0">
                <a:cs typeface="B Mitra" pitchFamily="2" charset="-78"/>
              </a:rPr>
              <a:t>روابط عمومی</a:t>
            </a:r>
          </a:p>
          <a:p>
            <a:pPr algn="r" rtl="1">
              <a:spcBef>
                <a:spcPts val="1200"/>
              </a:spcBef>
              <a:buFontTx/>
              <a:buChar char="-"/>
            </a:pPr>
            <a:r>
              <a:rPr lang="ar-SA" sz="3000" dirty="0" smtClean="0">
                <a:cs typeface="B Mitra" pitchFamily="2" charset="-78"/>
              </a:rPr>
              <a:t>نقش و اثر روابط عمومی</a:t>
            </a:r>
          </a:p>
          <a:p>
            <a:pPr algn="r" rtl="1">
              <a:spcBef>
                <a:spcPts val="1200"/>
              </a:spcBef>
              <a:buFontTx/>
              <a:buChar char="-"/>
            </a:pPr>
            <a:r>
              <a:rPr lang="ar-SA" sz="3000" dirty="0" smtClean="0">
                <a:cs typeface="B Mitra" pitchFamily="2" charset="-78"/>
              </a:rPr>
              <a:t>ابزار اصلی روابط عمومی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520" y="627970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dirty="0" smtClean="0">
                <a:solidFill>
                  <a:schemeClr val="bg1"/>
                </a:solidFill>
                <a:cs typeface="B Titr" pitchFamily="2" charset="-78"/>
              </a:rPr>
              <a:t>1</a:t>
            </a:r>
            <a:endParaRPr lang="en-US" sz="2400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955576"/>
          </a:xfrm>
        </p:spPr>
        <p:txBody>
          <a:bodyPr>
            <a:normAutofit/>
          </a:bodyPr>
          <a:lstStyle/>
          <a:p>
            <a:pPr algn="ctr" rtl="1" eaLnBrk="1" hangingPunct="1"/>
            <a:r>
              <a:rPr lang="ar-SA" sz="3600" b="1" dirty="0" smtClean="0">
                <a:solidFill>
                  <a:srgbClr val="C00000"/>
                </a:solidFill>
                <a:effectLst/>
                <a:cs typeface="B Titr" pitchFamily="2" charset="-78"/>
              </a:rPr>
              <a:t>اهداف فصل:</a:t>
            </a:r>
            <a:endParaRPr lang="en-US" sz="3600" b="1" dirty="0" smtClean="0">
              <a:solidFill>
                <a:srgbClr val="C00000"/>
              </a:solidFill>
              <a:effectLst/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627970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dirty="0" smtClean="0">
                <a:solidFill>
                  <a:schemeClr val="bg1"/>
                </a:solidFill>
                <a:cs typeface="B Titr" pitchFamily="2" charset="-78"/>
              </a:rPr>
              <a:t>19</a:t>
            </a:r>
            <a:endParaRPr lang="en-US" sz="2400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55976" y="332656"/>
            <a:ext cx="4393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400" dirty="0" smtClean="0">
                <a:solidFill>
                  <a:srgbClr val="C00000"/>
                </a:solidFill>
                <a:cs typeface="B Titr" pitchFamily="2" charset="-78"/>
              </a:rPr>
              <a:t>اجرای پیام: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868144" y="908720"/>
            <a:ext cx="2724473" cy="1872208"/>
          </a:xfrm>
        </p:spPr>
        <p:txBody>
          <a:bodyPr>
            <a:noAutofit/>
          </a:bodyPr>
          <a:lstStyle/>
          <a:p>
            <a:pPr algn="just" rtl="1">
              <a:buNone/>
            </a:pPr>
            <a:r>
              <a:rPr lang="ar-SA" sz="2000" dirty="0" smtClean="0">
                <a:cs typeface="B Mitra" pitchFamily="2" charset="-78"/>
              </a:rPr>
              <a:t>1- نمایی از زندگی</a:t>
            </a:r>
          </a:p>
          <a:p>
            <a:pPr algn="just" rtl="1">
              <a:buNone/>
            </a:pPr>
            <a:r>
              <a:rPr lang="ar-SA" sz="2000" dirty="0" smtClean="0">
                <a:cs typeface="B Mitra" pitchFamily="2" charset="-78"/>
              </a:rPr>
              <a:t>2- شیوه زندگی</a:t>
            </a:r>
          </a:p>
          <a:p>
            <a:pPr algn="just" rtl="1">
              <a:buNone/>
            </a:pPr>
            <a:r>
              <a:rPr lang="ar-SA" sz="2000" dirty="0" smtClean="0">
                <a:cs typeface="B Mitra" pitchFamily="2" charset="-78"/>
              </a:rPr>
              <a:t>3- رویا</a:t>
            </a:r>
          </a:p>
          <a:p>
            <a:pPr algn="just" rtl="1">
              <a:buNone/>
            </a:pPr>
            <a:r>
              <a:rPr lang="ar-SA" sz="2000" dirty="0" smtClean="0">
                <a:cs typeface="B Mitra" pitchFamily="2" charset="-78"/>
              </a:rPr>
              <a:t>4- حالت یا تصویر ذهنی</a:t>
            </a:r>
          </a:p>
          <a:p>
            <a:pPr algn="just" rtl="1">
              <a:buNone/>
            </a:pPr>
            <a:r>
              <a:rPr lang="ar-SA" sz="2000" dirty="0" smtClean="0">
                <a:cs typeface="B Mitra" pitchFamily="2" charset="-78"/>
              </a:rPr>
              <a:t>5- آهنگین</a:t>
            </a:r>
          </a:p>
        </p:txBody>
      </p:sp>
      <p:sp>
        <p:nvSpPr>
          <p:cNvPr id="6" name="Rectangle 5"/>
          <p:cNvSpPr/>
          <p:nvPr/>
        </p:nvSpPr>
        <p:spPr>
          <a:xfrm>
            <a:off x="4355976" y="3140968"/>
            <a:ext cx="4393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dirty="0" smtClean="0">
                <a:solidFill>
                  <a:srgbClr val="C00000"/>
                </a:solidFill>
                <a:cs typeface="B Titr" pitchFamily="2" charset="-78"/>
              </a:rPr>
              <a:t>ملاحظاتی درزمان ساخت پیام</a:t>
            </a:r>
            <a:r>
              <a:rPr lang="ar-SA" sz="2400" dirty="0" smtClean="0">
                <a:solidFill>
                  <a:srgbClr val="C00000"/>
                </a:solidFill>
                <a:cs typeface="B Titr" pitchFamily="2" charset="-78"/>
              </a:rPr>
              <a:t>: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31840" y="908720"/>
            <a:ext cx="2724473" cy="187220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algn="just" rtl="1">
              <a:buNone/>
            </a:pPr>
            <a:r>
              <a:rPr lang="ar-SA" sz="2000" dirty="0" smtClean="0">
                <a:cs typeface="B Mitra" pitchFamily="2" charset="-78"/>
              </a:rPr>
              <a:t>6- نمادی از شخصیت</a:t>
            </a:r>
          </a:p>
          <a:p>
            <a:pPr algn="just" rtl="1">
              <a:buNone/>
            </a:pPr>
            <a:r>
              <a:rPr lang="ar-SA" sz="2000" dirty="0" smtClean="0">
                <a:cs typeface="B Mitra" pitchFamily="2" charset="-78"/>
              </a:rPr>
              <a:t>7- تخصص فنی</a:t>
            </a:r>
          </a:p>
          <a:p>
            <a:pPr algn="just" rtl="1">
              <a:buNone/>
            </a:pPr>
            <a:r>
              <a:rPr lang="ar-SA" sz="2000" dirty="0" smtClean="0">
                <a:cs typeface="B Mitra" pitchFamily="2" charset="-78"/>
              </a:rPr>
              <a:t>8- مدرک علمی</a:t>
            </a:r>
          </a:p>
          <a:p>
            <a:pPr algn="just" rtl="1">
              <a:buNone/>
            </a:pPr>
            <a:r>
              <a:rPr lang="ar-SA" sz="2000" dirty="0" smtClean="0">
                <a:cs typeface="B Mitra" pitchFamily="2" charset="-78"/>
              </a:rPr>
              <a:t>9- تائیدیه ها و تقدیر نامه ها</a:t>
            </a:r>
            <a:endParaRPr lang="fa-IR" sz="2000" dirty="0">
              <a:cs typeface="B Mitra" pitchFamily="2" charset="-78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99592" y="3717032"/>
            <a:ext cx="7693025" cy="266429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 algn="r" rtl="1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ar-SA" sz="2000" dirty="0" smtClean="0">
                <a:cs typeface="B Mitra" pitchFamily="2" charset="-78"/>
              </a:rPr>
              <a:t>- </a:t>
            </a:r>
            <a:r>
              <a:rPr lang="fa-IR" sz="2000" dirty="0" smtClean="0">
                <a:cs typeface="B Mitra" pitchFamily="2" charset="-78"/>
              </a:rPr>
              <a:t>مثبت </a:t>
            </a:r>
            <a:r>
              <a:rPr lang="ar-SA" sz="2000" dirty="0" smtClean="0">
                <a:cs typeface="B Mitra" pitchFamily="2" charset="-78"/>
              </a:rPr>
              <a:t>بودن </a:t>
            </a:r>
            <a:r>
              <a:rPr lang="fa-IR" sz="2000" dirty="0" smtClean="0">
                <a:cs typeface="B Mitra" pitchFamily="2" charset="-78"/>
              </a:rPr>
              <a:t>لحن </a:t>
            </a:r>
            <a:r>
              <a:rPr kumimoji="0" lang="fa-I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Mitra" pitchFamily="2" charset="-78"/>
              </a:rPr>
              <a:t>آگهی </a:t>
            </a:r>
            <a:r>
              <a:rPr kumimoji="0" lang="ar-SA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Mitra" pitchFamily="2" charset="-78"/>
              </a:rPr>
              <a:t>و </a:t>
            </a:r>
            <a:r>
              <a:rPr kumimoji="0" lang="fa-I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Mitra" pitchFamily="2" charset="-78"/>
              </a:rPr>
              <a:t>در بعضی موارد شوخی همراه با عصبانیت </a:t>
            </a:r>
          </a:p>
          <a:p>
            <a:pPr marL="365760" marR="0" lvl="0" indent="-256032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ar-SA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Mitra" pitchFamily="2" charset="-78"/>
              </a:rPr>
              <a:t>- </a:t>
            </a:r>
            <a:r>
              <a:rPr kumimoji="0" lang="fa-I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Mitra" pitchFamily="2" charset="-78"/>
              </a:rPr>
              <a:t>استفاده از کلمات جالب </a:t>
            </a:r>
          </a:p>
          <a:p>
            <a:pPr marL="365760" marR="0" lvl="0" indent="-256032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ar-SA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Mitra" pitchFamily="2" charset="-78"/>
              </a:rPr>
              <a:t>- </a:t>
            </a:r>
            <a:r>
              <a:rPr kumimoji="0" lang="fa-I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Mitra" pitchFamily="2" charset="-78"/>
              </a:rPr>
              <a:t>نمای تبلیغ دراثرگذاری آن نقش دارد </a:t>
            </a:r>
          </a:p>
          <a:p>
            <a:pPr marL="365760" marR="0" lvl="0" indent="-256032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ar-SA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Mitra" pitchFamily="2" charset="-78"/>
              </a:rPr>
              <a:t>- </a:t>
            </a:r>
            <a:r>
              <a:rPr kumimoji="0" lang="fa-I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Mitra" pitchFamily="2" charset="-78"/>
              </a:rPr>
              <a:t>استفاده از پیامهای ساخته شده توسط مصرف کنندگان </a:t>
            </a:r>
          </a:p>
          <a:p>
            <a:pPr marL="365760" marR="0" lvl="0" indent="-256032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ar-SA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Mitra" pitchFamily="2" charset="-78"/>
              </a:rPr>
              <a:t>- </a:t>
            </a:r>
            <a:r>
              <a:rPr kumimoji="0" lang="fa-I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Mitra" pitchFamily="2" charset="-78"/>
              </a:rPr>
              <a:t>استفاده از فیلمهایی که در وب قرار دارد</a:t>
            </a:r>
          </a:p>
          <a:p>
            <a:pPr marL="365760" marR="0" lvl="0" indent="-256032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ar-SA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Mitra" pitchFamily="2" charset="-78"/>
              </a:rPr>
              <a:t>-</a:t>
            </a:r>
            <a:r>
              <a:rPr kumimoji="0" lang="ar-SA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Mitra" pitchFamily="2" charset="-78"/>
              </a:rPr>
              <a:t> </a:t>
            </a:r>
            <a:r>
              <a:rPr kumimoji="0" lang="fa-I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Mitra" pitchFamily="2" charset="-78"/>
              </a:rPr>
              <a:t>برگزاری مسابقات ساخت ایده های تبلیغی </a:t>
            </a:r>
            <a:endParaRPr kumimoji="0" lang="fa-IR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Mitra" pitchFamily="2" charset="-78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627970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dirty="0" smtClean="0">
                <a:solidFill>
                  <a:schemeClr val="bg1"/>
                </a:solidFill>
                <a:cs typeface="B Titr" pitchFamily="2" charset="-78"/>
              </a:rPr>
              <a:t>20</a:t>
            </a:r>
            <a:endParaRPr lang="en-US" sz="2400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3888" y="260648"/>
            <a:ext cx="5185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400" dirty="0" smtClean="0">
                <a:solidFill>
                  <a:srgbClr val="C00000"/>
                </a:solidFill>
                <a:cs typeface="B Titr" pitchFamily="2" charset="-78"/>
              </a:rPr>
              <a:t>قدم های اصلی در</a:t>
            </a:r>
            <a:r>
              <a:rPr lang="fa-IR" sz="2400" dirty="0" smtClean="0">
                <a:solidFill>
                  <a:srgbClr val="C00000"/>
                </a:solidFill>
                <a:cs typeface="B Titr" pitchFamily="2" charset="-78"/>
              </a:rPr>
              <a:t>انتخاب </a:t>
            </a:r>
            <a:r>
              <a:rPr lang="fa-IR" sz="2400" dirty="0" smtClean="0">
                <a:solidFill>
                  <a:srgbClr val="C00000"/>
                </a:solidFill>
                <a:cs typeface="B Titr" pitchFamily="2" charset="-78"/>
              </a:rPr>
              <a:t>رسانه </a:t>
            </a:r>
            <a:r>
              <a:rPr lang="fa-IR" sz="2400" dirty="0" smtClean="0">
                <a:solidFill>
                  <a:srgbClr val="C00000"/>
                </a:solidFill>
                <a:cs typeface="B Titr" pitchFamily="2" charset="-78"/>
              </a:rPr>
              <a:t>تبلیغاتی</a:t>
            </a:r>
            <a:r>
              <a:rPr lang="ar-SA" sz="2400" dirty="0" smtClean="0">
                <a:solidFill>
                  <a:srgbClr val="C00000"/>
                </a:solidFill>
                <a:cs typeface="B Titr" pitchFamily="2" charset="-78"/>
              </a:rPr>
              <a:t>: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836712"/>
            <a:ext cx="8197081" cy="619268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algn="r" rtl="1">
              <a:spcBef>
                <a:spcPts val="600"/>
              </a:spcBef>
            </a:pPr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الف) تصمیم گیری در مورد میزان </a:t>
            </a:r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دسترسی</a:t>
            </a:r>
            <a:r>
              <a:rPr lang="ar-SA" sz="2000" b="1" dirty="0" smtClean="0">
                <a:solidFill>
                  <a:srgbClr val="FF0000"/>
                </a:solidFill>
                <a:cs typeface="B Mitra" pitchFamily="2" charset="-78"/>
              </a:rPr>
              <a:t>،</a:t>
            </a:r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 تکرار</a:t>
            </a:r>
            <a:r>
              <a:rPr lang="ar-SA" sz="2000" b="1" dirty="0" smtClean="0">
                <a:solidFill>
                  <a:srgbClr val="FF0000"/>
                </a:solidFill>
                <a:cs typeface="B Mitra" pitchFamily="2" charset="-78"/>
              </a:rPr>
              <a:t> </a:t>
            </a:r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و</a:t>
            </a:r>
            <a:r>
              <a:rPr lang="ar-SA" sz="2000" b="1" dirty="0" smtClean="0">
                <a:solidFill>
                  <a:srgbClr val="FF0000"/>
                </a:solidFill>
                <a:cs typeface="B Mitra" pitchFamily="2" charset="-78"/>
              </a:rPr>
              <a:t> </a:t>
            </a:r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اثر</a:t>
            </a:r>
            <a:r>
              <a:rPr lang="ar-SA" sz="2000" b="1" dirty="0" smtClean="0">
                <a:solidFill>
                  <a:srgbClr val="FF0000"/>
                </a:solidFill>
                <a:cs typeface="B Mitra" pitchFamily="2" charset="-78"/>
              </a:rPr>
              <a:t> </a:t>
            </a:r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پیام</a:t>
            </a:r>
            <a:endParaRPr lang="en-US" sz="2000" b="1" dirty="0" smtClean="0">
              <a:solidFill>
                <a:srgbClr val="FF0000"/>
              </a:solidFill>
              <a:cs typeface="B Mitra" pitchFamily="2" charset="-78"/>
            </a:endParaRPr>
          </a:p>
          <a:p>
            <a:pPr algn="r" rtl="1">
              <a:spcBef>
                <a:spcPts val="600"/>
              </a:spcBef>
            </a:pPr>
            <a:r>
              <a:rPr lang="ar-SA" sz="2000" dirty="0" smtClean="0">
                <a:cs typeface="B Mitra" pitchFamily="2" charset="-78"/>
              </a:rPr>
              <a:t>دسترسی = سنجش درصد افراد بازار هدف</a:t>
            </a:r>
          </a:p>
          <a:p>
            <a:pPr algn="r" rtl="1">
              <a:spcBef>
                <a:spcPts val="600"/>
              </a:spcBef>
            </a:pPr>
            <a:r>
              <a:rPr lang="ar-SA" sz="2000" dirty="0" smtClean="0">
                <a:cs typeface="B Mitra" pitchFamily="2" charset="-78"/>
              </a:rPr>
              <a:t>تکرار = سنجش تعداد دفعات در معرض پیام بودن</a:t>
            </a:r>
          </a:p>
          <a:p>
            <a:pPr algn="r" rtl="1">
              <a:spcBef>
                <a:spcPts val="600"/>
              </a:spcBef>
            </a:pPr>
            <a:r>
              <a:rPr lang="ar-SA" sz="2000" dirty="0" smtClean="0">
                <a:cs typeface="B Mitra" pitchFamily="2" charset="-78"/>
              </a:rPr>
              <a:t>اثر = تأثیر کمی قرار گرفتن در معرض یک پیام</a:t>
            </a:r>
          </a:p>
          <a:p>
            <a:pPr algn="r" rtl="1">
              <a:spcBef>
                <a:spcPts val="600"/>
              </a:spcBef>
            </a:pPr>
            <a:endParaRPr lang="en-US" sz="1000" dirty="0" smtClean="0">
              <a:cs typeface="B Mitra" pitchFamily="2" charset="-78"/>
            </a:endParaRPr>
          </a:p>
          <a:p>
            <a:pPr algn="r" rtl="1">
              <a:spcBef>
                <a:spcPts val="600"/>
              </a:spcBef>
            </a:pPr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ب</a:t>
            </a:r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) انتخاب از </a:t>
            </a:r>
            <a:r>
              <a:rPr lang="ar-SA" sz="2000" b="1" dirty="0" smtClean="0">
                <a:solidFill>
                  <a:srgbClr val="FF0000"/>
                </a:solidFill>
                <a:cs typeface="B Mitra" pitchFamily="2" charset="-78"/>
              </a:rPr>
              <a:t>ب</a:t>
            </a:r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ین انواع</a:t>
            </a:r>
            <a:r>
              <a:rPr lang="ar-SA" sz="2000" b="1" dirty="0" smtClean="0">
                <a:solidFill>
                  <a:srgbClr val="FF0000"/>
                </a:solidFill>
                <a:cs typeface="B Mitra" pitchFamily="2" charset="-78"/>
              </a:rPr>
              <a:t> اصلی</a:t>
            </a:r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 رسانه</a:t>
            </a:r>
            <a:r>
              <a:rPr lang="ar-SA" sz="2000" b="1" dirty="0" smtClean="0">
                <a:solidFill>
                  <a:srgbClr val="FF0000"/>
                </a:solidFill>
                <a:cs typeface="B Mitra" pitchFamily="2" charset="-78"/>
              </a:rPr>
              <a:t> ها</a:t>
            </a:r>
          </a:p>
          <a:p>
            <a:pPr algn="r" rtl="1">
              <a:spcBef>
                <a:spcPts val="600"/>
              </a:spcBef>
            </a:pPr>
            <a:r>
              <a:rPr lang="fa-IR" sz="2000" dirty="0" smtClean="0">
                <a:cs typeface="B Mitra" pitchFamily="2" charset="-78"/>
              </a:rPr>
              <a:t>با توجه به مزایا و محدودیت های </a:t>
            </a:r>
            <a:r>
              <a:rPr lang="fa-IR" sz="2000" dirty="0" smtClean="0">
                <a:cs typeface="B Mitra" pitchFamily="2" charset="-78"/>
              </a:rPr>
              <a:t>رسانه</a:t>
            </a:r>
            <a:r>
              <a:rPr lang="ar-SA" sz="2000" dirty="0" smtClean="0">
                <a:cs typeface="B Mitra" pitchFamily="2" charset="-78"/>
              </a:rPr>
              <a:t> و درنظر گرفتن تأثیر پیام و هزینه</a:t>
            </a:r>
          </a:p>
          <a:p>
            <a:pPr algn="r" rtl="1">
              <a:spcBef>
                <a:spcPts val="600"/>
              </a:spcBef>
            </a:pPr>
            <a:endParaRPr lang="ar-SA" sz="1000" dirty="0" smtClean="0">
              <a:cs typeface="B Mitra" pitchFamily="2" charset="-78"/>
            </a:endParaRPr>
          </a:p>
          <a:p>
            <a:pPr algn="r" rtl="1">
              <a:spcBef>
                <a:spcPts val="600"/>
              </a:spcBef>
            </a:pPr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ج</a:t>
            </a:r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) انتخاب </a:t>
            </a:r>
            <a:r>
              <a:rPr lang="ar-SA" sz="2000" b="1" dirty="0" smtClean="0">
                <a:solidFill>
                  <a:srgbClr val="FF0000"/>
                </a:solidFill>
                <a:cs typeface="B Mitra" pitchFamily="2" charset="-78"/>
              </a:rPr>
              <a:t>ابزار بیان رسانه ای خاص</a:t>
            </a:r>
          </a:p>
          <a:p>
            <a:pPr algn="r" rtl="1">
              <a:spcBef>
                <a:spcPts val="600"/>
              </a:spcBef>
            </a:pPr>
            <a:r>
              <a:rPr lang="fa-IR" sz="2000" dirty="0" smtClean="0">
                <a:cs typeface="B Mitra" pitchFamily="2" charset="-78"/>
              </a:rPr>
              <a:t>کیفیت مخاطب ابزاررسانه </a:t>
            </a:r>
          </a:p>
          <a:p>
            <a:pPr algn="r" rtl="1">
              <a:spcBef>
                <a:spcPts val="600"/>
              </a:spcBef>
            </a:pPr>
            <a:r>
              <a:rPr lang="fa-IR" sz="2000" dirty="0" smtClean="0">
                <a:cs typeface="B Mitra" pitchFamily="2" charset="-78"/>
              </a:rPr>
              <a:t>میزان توجه مخاطب</a:t>
            </a:r>
          </a:p>
          <a:p>
            <a:pPr algn="r" rtl="1">
              <a:spcBef>
                <a:spcPts val="600"/>
              </a:spcBef>
            </a:pPr>
            <a:r>
              <a:rPr lang="fa-IR" sz="2000" dirty="0" smtClean="0">
                <a:cs typeface="B Mitra" pitchFamily="2" charset="-78"/>
              </a:rPr>
              <a:t>کیفیت ویرایش ابزار</a:t>
            </a:r>
            <a:r>
              <a:rPr lang="ar-SA" sz="2000" dirty="0" smtClean="0">
                <a:cs typeface="B Mitra" pitchFamily="2" charset="-78"/>
              </a:rPr>
              <a:t> </a:t>
            </a:r>
            <a:r>
              <a:rPr lang="fa-IR" sz="2000" dirty="0" smtClean="0">
                <a:cs typeface="B Mitra" pitchFamily="2" charset="-78"/>
              </a:rPr>
              <a:t>و</a:t>
            </a:r>
            <a:r>
              <a:rPr lang="ar-SA" sz="2000" dirty="0" smtClean="0">
                <a:cs typeface="B Mitra" pitchFamily="2" charset="-78"/>
              </a:rPr>
              <a:t> </a:t>
            </a:r>
            <a:r>
              <a:rPr lang="fa-IR" sz="2000" dirty="0" smtClean="0">
                <a:cs typeface="B Mitra" pitchFamily="2" charset="-78"/>
              </a:rPr>
              <a:t>قابل باور</a:t>
            </a:r>
            <a:r>
              <a:rPr lang="ar-SA" sz="2000" dirty="0" smtClean="0">
                <a:cs typeface="B Mitra" pitchFamily="2" charset="-78"/>
              </a:rPr>
              <a:t> </a:t>
            </a:r>
            <a:r>
              <a:rPr lang="fa-IR" sz="2000" dirty="0" smtClean="0">
                <a:cs typeface="B Mitra" pitchFamily="2" charset="-78"/>
              </a:rPr>
              <a:t>بودن </a:t>
            </a:r>
            <a:r>
              <a:rPr lang="fa-IR" sz="2000" dirty="0" smtClean="0">
                <a:cs typeface="B Mitra" pitchFamily="2" charset="-78"/>
              </a:rPr>
              <a:t>آن</a:t>
            </a:r>
            <a:endParaRPr lang="ar-SA" sz="2000" dirty="0" smtClean="0">
              <a:cs typeface="B Mitra" pitchFamily="2" charset="-78"/>
            </a:endParaRPr>
          </a:p>
          <a:p>
            <a:pPr algn="r" rtl="1">
              <a:spcBef>
                <a:spcPts val="600"/>
              </a:spcBef>
            </a:pPr>
            <a:endParaRPr lang="fa-IR" sz="1000" dirty="0" smtClean="0">
              <a:cs typeface="B Mitra" pitchFamily="2" charset="-78"/>
            </a:endParaRPr>
          </a:p>
          <a:p>
            <a:pPr algn="r" rtl="1">
              <a:spcBef>
                <a:spcPts val="600"/>
              </a:spcBef>
            </a:pPr>
            <a:r>
              <a:rPr lang="ar-SA" sz="2000" b="1" dirty="0" smtClean="0">
                <a:solidFill>
                  <a:srgbClr val="FF0000"/>
                </a:solidFill>
                <a:cs typeface="B Mitra" pitchFamily="2" charset="-78"/>
              </a:rPr>
              <a:t>د) تعیین زمان استفاده از رسانه</a:t>
            </a:r>
            <a:r>
              <a:rPr lang="fa-IR" sz="2000" dirty="0" smtClean="0">
                <a:solidFill>
                  <a:srgbClr val="FF0000"/>
                </a:solidFill>
                <a:cs typeface="B Mitra" pitchFamily="2" charset="-78"/>
              </a:rPr>
              <a:t>  </a:t>
            </a:r>
            <a:endParaRPr lang="ar-SA" sz="2000" dirty="0" smtClean="0">
              <a:solidFill>
                <a:srgbClr val="FF0000"/>
              </a:solidFill>
              <a:cs typeface="B Mitra" pitchFamily="2" charset="-78"/>
            </a:endParaRPr>
          </a:p>
          <a:p>
            <a:pPr algn="r" rtl="1">
              <a:spcBef>
                <a:spcPts val="600"/>
              </a:spcBef>
              <a:buFontTx/>
              <a:buChar char="-"/>
            </a:pPr>
            <a:r>
              <a:rPr lang="ar-SA" sz="2000" dirty="0" smtClean="0">
                <a:cs typeface="B Mitra" pitchFamily="2" charset="-78"/>
              </a:rPr>
              <a:t>استفاده از الگوی فصلی</a:t>
            </a:r>
          </a:p>
          <a:p>
            <a:pPr algn="r" rtl="1">
              <a:spcBef>
                <a:spcPts val="600"/>
              </a:spcBef>
            </a:pPr>
            <a:r>
              <a:rPr lang="ar-SA" sz="2000" dirty="0" smtClean="0">
                <a:cs typeface="B Mitra" pitchFamily="2" charset="-78"/>
              </a:rPr>
              <a:t>- استفاده از الگوی پالس گذاری</a:t>
            </a:r>
            <a:endParaRPr lang="ar-SA" sz="2000" dirty="0" smtClean="0">
              <a:cs typeface="B Mitra" pitchFamily="2" charset="-78"/>
            </a:endParaRPr>
          </a:p>
          <a:p>
            <a:pPr algn="r" rtl="1">
              <a:spcBef>
                <a:spcPts val="600"/>
              </a:spcBef>
            </a:pPr>
            <a:endParaRPr lang="fa-IR" sz="2000" dirty="0">
              <a:solidFill>
                <a:srgbClr val="FF0000"/>
              </a:solidFill>
              <a:cs typeface="B Mitra" pitchFamily="2" charset="-7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Uni\بازاریابی\ارائه\pic\table 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23720"/>
            <a:ext cx="5619998" cy="668965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83568" y="1772816"/>
            <a:ext cx="18013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400" dirty="0" smtClean="0">
                <a:solidFill>
                  <a:srgbClr val="C00000"/>
                </a:solidFill>
                <a:cs typeface="B Titr" pitchFamily="2" charset="-78"/>
              </a:rPr>
              <a:t>مشخصات</a:t>
            </a:r>
          </a:p>
          <a:p>
            <a:pPr algn="r" rtl="1"/>
            <a:r>
              <a:rPr lang="ar-SA" sz="2400" dirty="0" smtClean="0">
                <a:solidFill>
                  <a:srgbClr val="C00000"/>
                </a:solidFill>
                <a:cs typeface="B Titr" pitchFamily="2" charset="-78"/>
              </a:rPr>
              <a:t>انواع اصلی</a:t>
            </a:r>
          </a:p>
          <a:p>
            <a:pPr algn="r" rtl="1"/>
            <a:r>
              <a:rPr lang="ar-SA" sz="2400" dirty="0" smtClean="0">
                <a:solidFill>
                  <a:srgbClr val="C00000"/>
                </a:solidFill>
                <a:cs typeface="B Titr" pitchFamily="2" charset="-78"/>
              </a:rPr>
              <a:t>رسانه: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627970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b="1" dirty="0" smtClean="0">
                <a:solidFill>
                  <a:schemeClr val="bg1"/>
                </a:solidFill>
                <a:cs typeface="B Titr" pitchFamily="2" charset="-78"/>
              </a:rPr>
              <a:t>21</a:t>
            </a:r>
            <a:endParaRPr lang="en-US" sz="2400" b="1" dirty="0"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51520" y="627970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>
                <a:solidFill>
                  <a:schemeClr val="bg1"/>
                </a:solidFill>
                <a:cs typeface="B Titr" pitchFamily="2" charset="-78"/>
              </a:rPr>
              <a:t>22</a:t>
            </a:r>
            <a:endParaRPr lang="en-US" sz="2400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3074" name="Picture 2" descr="H:\ars teh\AD save\advertising\579078_365280463517807_268876806491507_955295_127683924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747620" cy="5467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627970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>
                <a:solidFill>
                  <a:schemeClr val="bg1"/>
                </a:solidFill>
                <a:cs typeface="B Titr" pitchFamily="2" charset="-78"/>
              </a:rPr>
              <a:t>23</a:t>
            </a:r>
            <a:endParaRPr lang="en-US" sz="2400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4098" name="Picture 2" descr="H:\ars teh\AD save\advertising\578226_292525987495455_188845264530195_667618_79670058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8094064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627970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>
                <a:solidFill>
                  <a:schemeClr val="bg1"/>
                </a:solidFill>
                <a:cs typeface="B Titr" pitchFamily="2" charset="-78"/>
              </a:rPr>
              <a:t>24</a:t>
            </a:r>
            <a:endParaRPr lang="en-US" sz="2400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5122" name="Picture 2" descr="H:\ars teh\AD save\advertising\534619_275351049212949_188845264530195_623728_189963490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776864" cy="56771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627970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>
                <a:solidFill>
                  <a:schemeClr val="bg1"/>
                </a:solidFill>
                <a:cs typeface="B Titr" pitchFamily="2" charset="-78"/>
              </a:rPr>
              <a:t>25</a:t>
            </a:r>
            <a:endParaRPr lang="en-US" sz="2400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7170" name="Picture 2" descr="H:\ars teh\AD save\advertising\485042_271502706264450_188845264530195_613643_170344374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923137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627970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>
                <a:solidFill>
                  <a:schemeClr val="bg1"/>
                </a:solidFill>
                <a:cs typeface="B Titr" pitchFamily="2" charset="-78"/>
              </a:rPr>
              <a:t>26</a:t>
            </a:r>
            <a:endParaRPr lang="en-US" sz="2400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260648"/>
            <a:ext cx="81380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dirty="0" smtClean="0">
                <a:solidFill>
                  <a:srgbClr val="C00000"/>
                </a:solidFill>
                <a:cs typeface="B Titr" pitchFamily="2" charset="-78"/>
              </a:rPr>
              <a:t>ارزیابی تبلیغ از لحاظ اثربخشی وبازگشت سرمایه گذاری </a:t>
            </a:r>
            <a:r>
              <a:rPr lang="fa-IR" sz="2400" dirty="0" smtClean="0">
                <a:solidFill>
                  <a:srgbClr val="C00000"/>
                </a:solidFill>
                <a:cs typeface="B Titr" pitchFamily="2" charset="-78"/>
              </a:rPr>
              <a:t>برآن</a:t>
            </a:r>
            <a:r>
              <a:rPr lang="ar-SA" sz="2400" dirty="0" smtClean="0">
                <a:solidFill>
                  <a:srgbClr val="C00000"/>
                </a:solidFill>
                <a:cs typeface="B Titr" pitchFamily="2" charset="-78"/>
              </a:rPr>
              <a:t>: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11560" y="908720"/>
            <a:ext cx="7981057" cy="2160240"/>
          </a:xfrm>
        </p:spPr>
        <p:txBody>
          <a:bodyPr>
            <a:noAutofit/>
          </a:bodyPr>
          <a:lstStyle/>
          <a:p>
            <a:pPr algn="just" rtl="1">
              <a:buNone/>
            </a:pPr>
            <a:r>
              <a:rPr lang="ar-SA" sz="2000" dirty="0" smtClean="0">
                <a:cs typeface="B Mitra" pitchFamily="2" charset="-78"/>
              </a:rPr>
              <a:t>- اثر بخشی و کارایی تبلیغات</a:t>
            </a:r>
          </a:p>
          <a:p>
            <a:pPr algn="just" rtl="1">
              <a:buNone/>
            </a:pPr>
            <a:r>
              <a:rPr lang="ar-SA" sz="2000" dirty="0" smtClean="0">
                <a:cs typeface="B Mitra" pitchFamily="2" charset="-78"/>
              </a:rPr>
              <a:t>- ارزیابی اثرات ارتباطات و اثرات فروش و سود. (پیش ارزیابی و پس ارزیابی)</a:t>
            </a:r>
          </a:p>
          <a:p>
            <a:pPr algn="just" rtl="1">
              <a:buNone/>
            </a:pPr>
            <a:endParaRPr lang="ar-SA" sz="2000" dirty="0" smtClean="0">
              <a:cs typeface="B Mitra" pitchFamily="2" charset="-78"/>
            </a:endParaRPr>
          </a:p>
          <a:p>
            <a:pPr algn="just" rtl="1">
              <a:buNone/>
            </a:pPr>
            <a:r>
              <a:rPr lang="ar-SA" sz="2000" dirty="0" smtClean="0">
                <a:cs typeface="B Mitra" pitchFamily="2" charset="-78"/>
              </a:rPr>
              <a:t>الف) مقایسه فروش و سود گذشته با هزینه های تبلیغاتی گذشته</a:t>
            </a:r>
          </a:p>
          <a:p>
            <a:pPr algn="just" rtl="1">
              <a:buNone/>
            </a:pPr>
            <a:r>
              <a:rPr lang="ar-SA" sz="2000" dirty="0" smtClean="0">
                <a:cs typeface="B Mitra" pitchFamily="2" charset="-78"/>
              </a:rPr>
              <a:t>ب) آزمایش تغییر هزینه کرد تبلیغات در مناطق مختلف و بررسی نتایج تاثیر آن</a:t>
            </a:r>
          </a:p>
        </p:txBody>
      </p:sp>
      <p:sp>
        <p:nvSpPr>
          <p:cNvPr id="5" name="Rectangle 4"/>
          <p:cNvSpPr/>
          <p:nvPr/>
        </p:nvSpPr>
        <p:spPr>
          <a:xfrm>
            <a:off x="611560" y="3183359"/>
            <a:ext cx="81380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400" dirty="0" smtClean="0">
                <a:solidFill>
                  <a:srgbClr val="C00000"/>
                </a:solidFill>
                <a:cs typeface="B Titr" pitchFamily="2" charset="-78"/>
              </a:rPr>
              <a:t>سازماندهی برای تبلیغات: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1560" y="3789040"/>
            <a:ext cx="7981057" cy="295232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just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ar-SA" sz="2000" dirty="0" smtClean="0">
                <a:cs typeface="B Mitra" pitchFamily="2" charset="-78"/>
              </a:rPr>
              <a:t>- در شرکت های کوچک، توسط یک فرد در واحد فروش.</a:t>
            </a:r>
          </a:p>
          <a:p>
            <a:pPr marL="365760" marR="0" lvl="0" indent="-256032" algn="just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Mitra" pitchFamily="2" charset="-78"/>
              </a:rPr>
              <a:t>- در شرکت های بزرگ، توسط واحد های تبلیغاتی که وظیفه دارد:</a:t>
            </a:r>
          </a:p>
          <a:p>
            <a:pPr marL="365760" marR="0" lvl="0" indent="-256032" algn="just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Mitra" pitchFamily="2" charset="-78"/>
              </a:rPr>
              <a:t>1- تعیین بودجه تبلیغات</a:t>
            </a:r>
          </a:p>
          <a:p>
            <a:pPr marL="365760" marR="0" lvl="0" indent="-256032" algn="just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ar-SA" sz="2000" dirty="0" smtClean="0">
                <a:cs typeface="B Mitra" pitchFamily="2" charset="-78"/>
              </a:rPr>
              <a:t>2- همکاری با آژانس های تبلیغاتی (آژانس های بزرگ تبلیغاتی)</a:t>
            </a:r>
          </a:p>
          <a:p>
            <a:pPr marL="365760" marR="0" lvl="0" indent="-256032" algn="just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Mitra" pitchFamily="2" charset="-78"/>
              </a:rPr>
              <a:t>3-</a:t>
            </a:r>
            <a:r>
              <a:rPr kumimoji="0" lang="ar-SA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Mitra" pitchFamily="2" charset="-78"/>
              </a:rPr>
              <a:t> انجام دیگر فعالیت های تبلیغی که آژانس ها انجام نمی دهند.</a:t>
            </a:r>
          </a:p>
          <a:p>
            <a:pPr marL="365760" marR="0" lvl="0" indent="-256032" algn="just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ar-S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Mitra" pitchFamily="2" charset="-78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627970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>
                <a:solidFill>
                  <a:schemeClr val="bg1"/>
                </a:solidFill>
                <a:cs typeface="B Titr" pitchFamily="2" charset="-78"/>
              </a:rPr>
              <a:t>27</a:t>
            </a:r>
            <a:endParaRPr lang="en-US" sz="2400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8194" name="Picture 2" descr="D:\Uni\بازاریابی\ارائه\pic\1339904771_mbanews.shatel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100900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627970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>
                <a:solidFill>
                  <a:schemeClr val="bg1"/>
                </a:solidFill>
                <a:cs typeface="B Titr" pitchFamily="2" charset="-78"/>
              </a:rPr>
              <a:t>28</a:t>
            </a:r>
            <a:endParaRPr lang="en-US" sz="2400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9218" name="Picture 2" descr="D:\Uni\بازاریابی\ارائه\pic\1412662238_mellat-bank-ooh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490023" cy="5625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28184" y="4941168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800" b="1" dirty="0" smtClean="0">
                <a:solidFill>
                  <a:schemeClr val="bg1"/>
                </a:solidFill>
                <a:cs typeface="B Mitra" pitchFamily="2" charset="-78"/>
              </a:rPr>
              <a:t>محیط سازمان</a:t>
            </a:r>
            <a:endParaRPr lang="en-US" sz="2800" b="1" dirty="0">
              <a:solidFill>
                <a:schemeClr val="bg1"/>
              </a:solidFill>
              <a:cs typeface="B Mitra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627970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dirty="0" smtClean="0">
                <a:solidFill>
                  <a:schemeClr val="bg1"/>
                </a:solidFill>
                <a:cs typeface="B Titr" pitchFamily="2" charset="-78"/>
              </a:rPr>
              <a:t>2</a:t>
            </a:r>
            <a:endParaRPr lang="en-US" sz="2400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6243678" y="330284"/>
            <a:ext cx="2400288" cy="955576"/>
          </a:xfrm>
        </p:spPr>
        <p:txBody>
          <a:bodyPr>
            <a:normAutofit/>
          </a:bodyPr>
          <a:lstStyle/>
          <a:p>
            <a:pPr algn="r" rtl="1" eaLnBrk="1" hangingPunct="1"/>
            <a:r>
              <a:rPr lang="ar-SA" sz="3600" b="1" dirty="0" smtClean="0">
                <a:solidFill>
                  <a:srgbClr val="C00000"/>
                </a:solidFill>
                <a:effectLst/>
                <a:cs typeface="B Titr" pitchFamily="2" charset="-78"/>
              </a:rPr>
              <a:t>تبلیغات:</a:t>
            </a:r>
            <a:endParaRPr lang="en-US" sz="3600" b="1" dirty="0" smtClean="0">
              <a:solidFill>
                <a:srgbClr val="C00000"/>
              </a:solidFill>
              <a:effectLst/>
              <a:cs typeface="B Titr" pitchFamily="2" charset="-78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28596" y="1214422"/>
            <a:ext cx="8229600" cy="51125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just" rtl="1"/>
            <a:r>
              <a:rPr lang="fa-IR" sz="2800" dirty="0" smtClean="0">
                <a:cs typeface="B Nazanin" pitchFamily="2" charset="-78"/>
              </a:rPr>
              <a:t>هدف از تبلیغات بطورکلی اینست که ارزشهای ایجاد شده در شرکت برای مشتری را</a:t>
            </a:r>
            <a:r>
              <a:rPr lang="ar-SA" sz="2800" dirty="0" smtClean="0">
                <a:cs typeface="B Nazanin" pitchFamily="2" charset="-78"/>
              </a:rPr>
              <a:t>، </a:t>
            </a:r>
            <a:r>
              <a:rPr lang="fa-IR" sz="2800" dirty="0" smtClean="0">
                <a:cs typeface="B Nazanin" pitchFamily="2" charset="-78"/>
              </a:rPr>
              <a:t>به اطلاع مصرف کنندگان مورد نظر</a:t>
            </a:r>
            <a:r>
              <a:rPr lang="ar-SA" sz="2800" dirty="0" smtClean="0">
                <a:cs typeface="B Nazanin" pitchFamily="2" charset="-78"/>
              </a:rPr>
              <a:t> </a:t>
            </a:r>
            <a:r>
              <a:rPr lang="fa-IR" sz="2800" dirty="0" smtClean="0">
                <a:cs typeface="B Nazanin" pitchFamily="2" charset="-78"/>
              </a:rPr>
              <a:t>خود برسان</a:t>
            </a:r>
            <a:r>
              <a:rPr lang="ar-SA" sz="2800" dirty="0" smtClean="0">
                <a:cs typeface="B Nazanin" pitchFamily="2" charset="-78"/>
              </a:rPr>
              <a:t>د</a:t>
            </a:r>
            <a:r>
              <a:rPr lang="fa-IR" sz="2800" dirty="0" smtClean="0">
                <a:cs typeface="B Nazanin" pitchFamily="2" charset="-78"/>
              </a:rPr>
              <a:t>.</a:t>
            </a:r>
            <a:r>
              <a:rPr lang="ar-SA" sz="2800" dirty="0" smtClean="0">
                <a:cs typeface="B Nazanin" pitchFamily="2" charset="-78"/>
              </a:rPr>
              <a:t> </a:t>
            </a:r>
            <a:r>
              <a:rPr lang="fa-IR" sz="2800" dirty="0" smtClean="0">
                <a:cs typeface="B Nazanin" pitchFamily="2" charset="-78"/>
              </a:rPr>
              <a:t>تبلیغات راه مناسبی برای اطلاع رسانی و</a:t>
            </a:r>
            <a:r>
              <a:rPr lang="ar-SA" sz="2800" dirty="0" smtClean="0">
                <a:cs typeface="B Nazanin" pitchFamily="2" charset="-78"/>
              </a:rPr>
              <a:t> </a:t>
            </a:r>
            <a:r>
              <a:rPr lang="fa-IR" sz="2800" dirty="0" smtClean="0">
                <a:cs typeface="B Nazanin" pitchFamily="2" charset="-78"/>
              </a:rPr>
              <a:t>ترغیب است.</a:t>
            </a:r>
            <a:r>
              <a:rPr lang="ar-SA" sz="2800" dirty="0" smtClean="0">
                <a:cs typeface="B Nazanin" pitchFamily="2" charset="-78"/>
              </a:rPr>
              <a:t> </a:t>
            </a:r>
            <a:r>
              <a:rPr lang="fa-IR" sz="2800" dirty="0" smtClean="0">
                <a:cs typeface="B Nazanin" pitchFamily="2" charset="-78"/>
              </a:rPr>
              <a:t>تبلیغات از زمانی که تاریخ به ثبت رسیده است وجود داشته است</a:t>
            </a:r>
            <a:r>
              <a:rPr lang="ar-SA" sz="2800" dirty="0" smtClean="0">
                <a:cs typeface="B Nazanin" pitchFamily="2" charset="-78"/>
              </a:rPr>
              <a:t>:</a:t>
            </a:r>
          </a:p>
          <a:p>
            <a:pPr algn="just" rtl="1">
              <a:buFontTx/>
              <a:buChar char="-"/>
            </a:pPr>
            <a:r>
              <a:rPr lang="fa-IR" sz="2800" dirty="0" smtClean="0">
                <a:cs typeface="B Nazanin" pitchFamily="2" charset="-78"/>
              </a:rPr>
              <a:t>اعلام نبرد گلادیاتورها در</a:t>
            </a:r>
            <a:r>
              <a:rPr lang="ar-SA" sz="2800" dirty="0" smtClean="0">
                <a:cs typeface="B Nazanin" pitchFamily="2" charset="-78"/>
              </a:rPr>
              <a:t> </a:t>
            </a:r>
            <a:r>
              <a:rPr lang="fa-IR" sz="2800" dirty="0" smtClean="0">
                <a:cs typeface="B Nazanin" pitchFamily="2" charset="-78"/>
              </a:rPr>
              <a:t>رم باستان با</a:t>
            </a:r>
            <a:r>
              <a:rPr lang="ar-SA" sz="2800" dirty="0" smtClean="0">
                <a:cs typeface="B Nazanin" pitchFamily="2" charset="-78"/>
              </a:rPr>
              <a:t> </a:t>
            </a:r>
            <a:r>
              <a:rPr lang="fa-IR" sz="2800" dirty="0" smtClean="0">
                <a:cs typeface="B Nazanin" pitchFamily="2" charset="-78"/>
              </a:rPr>
              <a:t>نقاشی برروی دیوارها</a:t>
            </a:r>
            <a:endParaRPr lang="ar-SA" sz="2800" dirty="0" smtClean="0">
              <a:cs typeface="B Nazanin" pitchFamily="2" charset="-78"/>
            </a:endParaRPr>
          </a:p>
          <a:p>
            <a:pPr algn="just" rtl="1">
              <a:buFontTx/>
              <a:buChar char="-"/>
            </a:pPr>
            <a:r>
              <a:rPr lang="fa-IR" sz="2800" dirty="0" smtClean="0">
                <a:cs typeface="B Nazanin" pitchFamily="2" charset="-78"/>
              </a:rPr>
              <a:t>تبلیغ اجناس با نقاشی در مسیر رژه سپاهیان </a:t>
            </a:r>
            <a:r>
              <a:rPr lang="ar-SA" sz="2800" dirty="0" smtClean="0">
                <a:cs typeface="B Nazanin" pitchFamily="2" charset="-78"/>
              </a:rPr>
              <a:t>ب</a:t>
            </a:r>
            <a:r>
              <a:rPr lang="fa-IR" sz="2800" dirty="0" smtClean="0">
                <a:cs typeface="B Nazanin" pitchFamily="2" charset="-78"/>
              </a:rPr>
              <a:t>ر</a:t>
            </a:r>
            <a:r>
              <a:rPr lang="ar-SA" sz="2800" dirty="0" smtClean="0">
                <a:cs typeface="B Nazanin" pitchFamily="2" charset="-78"/>
              </a:rPr>
              <a:t> </a:t>
            </a:r>
            <a:r>
              <a:rPr lang="fa-IR" sz="2800" dirty="0" smtClean="0">
                <a:cs typeface="B Nazanin" pitchFamily="2" charset="-78"/>
              </a:rPr>
              <a:t>روی صخره ها</a:t>
            </a:r>
            <a:endParaRPr lang="ar-SA" sz="2800" dirty="0" smtClean="0">
              <a:cs typeface="B Nazanin" pitchFamily="2" charset="-78"/>
            </a:endParaRPr>
          </a:p>
          <a:p>
            <a:pPr algn="just" rtl="1">
              <a:buFontTx/>
              <a:buChar char="-"/>
            </a:pPr>
            <a:endParaRPr lang="ar-SA" sz="2800" dirty="0" smtClean="0">
              <a:cs typeface="B Nazanin" pitchFamily="2" charset="-78"/>
            </a:endParaRPr>
          </a:p>
          <a:p>
            <a:pPr algn="just" rtl="1"/>
            <a:r>
              <a:rPr lang="ar-SA" sz="2800" b="1" dirty="0" smtClean="0">
                <a:solidFill>
                  <a:srgbClr val="FF3300"/>
                </a:solidFill>
                <a:cs typeface="B Nazanin" pitchFamily="2" charset="-78"/>
              </a:rPr>
              <a:t>* در ایران از دیرباز شرکت های تولیدی داخل و نمایندگی های شرکت های خارجی برای جلب توجه مشتریان خود اقدام به تبلیغ اجناس خود به طرق مختلف می کردند.</a:t>
            </a:r>
            <a:endParaRPr lang="en-US" sz="2800" b="1" dirty="0" smtClean="0">
              <a:solidFill>
                <a:srgbClr val="FF3300"/>
              </a:solidFill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627970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>
                <a:solidFill>
                  <a:schemeClr val="bg1"/>
                </a:solidFill>
                <a:cs typeface="B Titr" pitchFamily="2" charset="-78"/>
              </a:rPr>
              <a:t>29</a:t>
            </a:r>
            <a:endParaRPr lang="en-US" sz="2400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375047"/>
            <a:ext cx="81380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400" dirty="0" smtClean="0">
                <a:solidFill>
                  <a:srgbClr val="C00000"/>
                </a:solidFill>
                <a:cs typeface="B Titr" pitchFamily="2" charset="-78"/>
              </a:rPr>
              <a:t>تصمیمات مربوط به تبلیغات در سطح بین المللی: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11560" y="908720"/>
            <a:ext cx="7981057" cy="3600400"/>
          </a:xfrm>
        </p:spPr>
        <p:txBody>
          <a:bodyPr>
            <a:noAutofit/>
          </a:bodyPr>
          <a:lstStyle/>
          <a:p>
            <a:pPr algn="just" rtl="1">
              <a:lnSpc>
                <a:spcPct val="150000"/>
              </a:lnSpc>
              <a:buNone/>
            </a:pPr>
            <a:r>
              <a:rPr lang="ar-SA" sz="2000" dirty="0" smtClean="0">
                <a:cs typeface="B Mitra" pitchFamily="2" charset="-78"/>
              </a:rPr>
              <a:t>- سازگاری با مشخصات منحصربفرد بازارهای کشور های مختلف</a:t>
            </a:r>
          </a:p>
          <a:p>
            <a:pPr algn="just" rtl="1">
              <a:lnSpc>
                <a:spcPct val="150000"/>
              </a:lnSpc>
              <a:buNone/>
            </a:pPr>
            <a:r>
              <a:rPr lang="ar-SA" sz="2000" dirty="0" smtClean="0">
                <a:cs typeface="B Mitra" pitchFamily="2" charset="-78"/>
              </a:rPr>
              <a:t>- تبلیغات یکسان در کشورها</a:t>
            </a:r>
          </a:p>
          <a:p>
            <a:pPr algn="just" rtl="1">
              <a:lnSpc>
                <a:spcPct val="150000"/>
              </a:lnSpc>
              <a:buNone/>
            </a:pPr>
            <a:r>
              <a:rPr lang="ar-SA" sz="2000" dirty="0" smtClean="0">
                <a:cs typeface="B Mitra" pitchFamily="2" charset="-78"/>
              </a:rPr>
              <a:t>- تبلیغات متناسب با فرهنگ کشور ها</a:t>
            </a:r>
          </a:p>
          <a:p>
            <a:pPr algn="just" rtl="1">
              <a:lnSpc>
                <a:spcPct val="150000"/>
              </a:lnSpc>
              <a:buNone/>
            </a:pPr>
            <a:r>
              <a:rPr lang="ar-SA" sz="2000" dirty="0" smtClean="0">
                <a:cs typeface="B Mitra" pitchFamily="2" charset="-78"/>
              </a:rPr>
              <a:t>- قوانین مربوط به سقف هزینه تبلیغات در کشورها</a:t>
            </a:r>
          </a:p>
          <a:p>
            <a:pPr algn="just" rtl="1">
              <a:lnSpc>
                <a:spcPct val="150000"/>
              </a:lnSpc>
              <a:buNone/>
            </a:pPr>
            <a:r>
              <a:rPr lang="ar-SA" sz="2000" dirty="0" smtClean="0">
                <a:cs typeface="B Mitra" pitchFamily="2" charset="-78"/>
              </a:rPr>
              <a:t>- قوانین مربوط به سانسور</a:t>
            </a:r>
          </a:p>
          <a:p>
            <a:pPr algn="just" rtl="1">
              <a:lnSpc>
                <a:spcPct val="150000"/>
              </a:lnSpc>
              <a:buNone/>
            </a:pPr>
            <a:r>
              <a:rPr lang="ar-SA" sz="2000" dirty="0" smtClean="0">
                <a:cs typeface="B Mitra" pitchFamily="2" charset="-78"/>
              </a:rPr>
              <a:t>- قوانین مربوط به دین و مذهب کشور ها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627970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>
                <a:solidFill>
                  <a:schemeClr val="bg1"/>
                </a:solidFill>
                <a:cs typeface="B Titr" pitchFamily="2" charset="-78"/>
              </a:rPr>
              <a:t>30</a:t>
            </a:r>
          </a:p>
        </p:txBody>
      </p:sp>
      <p:pic>
        <p:nvPicPr>
          <p:cNvPr id="10242" name="Picture 2" descr="D:\Uni\بازاریابی\ارائه\pic\1313272983_ramadan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860" y="404664"/>
            <a:ext cx="7904878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251520" y="627970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>
                <a:solidFill>
                  <a:schemeClr val="bg1"/>
                </a:solidFill>
                <a:cs typeface="B Titr" pitchFamily="2" charset="-78"/>
              </a:rPr>
              <a:t>31</a:t>
            </a:r>
            <a:endParaRPr lang="en-US" sz="2400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11266" name="Picture 2" descr="D:\Uni\بازاریابی\ارائه\pic\0.602325001312305610_parsnaz_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88640"/>
            <a:ext cx="3664183" cy="6549728"/>
          </a:xfrm>
          <a:prstGeom prst="rect">
            <a:avLst/>
          </a:prstGeom>
          <a:noFill/>
        </p:spPr>
      </p:pic>
      <p:pic>
        <p:nvPicPr>
          <p:cNvPr id="11267" name="Picture 3" descr="D:\Uni\بازاریابی\ارائه\pic\1404137951_mbanews.-cokes-new-ad-wishes-muslims-ramad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627" y="764703"/>
            <a:ext cx="4685998" cy="4508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251520" y="627970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>
                <a:solidFill>
                  <a:schemeClr val="bg1"/>
                </a:solidFill>
                <a:cs typeface="B Titr" pitchFamily="2" charset="-78"/>
              </a:rPr>
              <a:t>32</a:t>
            </a:r>
            <a:endParaRPr lang="en-US" sz="2400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12290" name="Picture 2" descr="D:\Uni\بازاریابی\ارائه\pic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628800"/>
            <a:ext cx="5470551" cy="3312617"/>
          </a:xfrm>
          <a:prstGeom prst="rect">
            <a:avLst/>
          </a:prstGeom>
          <a:noFill/>
        </p:spPr>
      </p:pic>
      <p:pic>
        <p:nvPicPr>
          <p:cNvPr id="12291" name="Picture 3" descr="D:\Uni\بازاریابی\ارائه\pic\ramadan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3205796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251520" y="627970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>
                <a:solidFill>
                  <a:schemeClr val="bg1"/>
                </a:solidFill>
                <a:cs typeface="B Titr" pitchFamily="2" charset="-78"/>
              </a:rPr>
              <a:t>33</a:t>
            </a:r>
            <a:endParaRPr lang="en-US" sz="2400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13314" name="Picture 2" descr="H:\ars teh\AD save\advertising\427523_257799047638655_100002256844923_585189_87854676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432082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251520" y="627970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>
                <a:solidFill>
                  <a:schemeClr val="bg1"/>
                </a:solidFill>
                <a:cs typeface="B Titr" pitchFamily="2" charset="-78"/>
              </a:rPr>
              <a:t>34</a:t>
            </a:r>
            <a:endParaRPr lang="en-US" sz="2400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591071"/>
            <a:ext cx="81380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400" dirty="0" smtClean="0">
                <a:solidFill>
                  <a:srgbClr val="C00000"/>
                </a:solidFill>
                <a:cs typeface="B Titr" pitchFamily="2" charset="-78"/>
              </a:rPr>
              <a:t>وظایف روابط عمومی: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652120" y="1124745"/>
            <a:ext cx="2940497" cy="1152127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r>
              <a:rPr kumimoji="0" lang="ar-SA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B Mitra" pitchFamily="2" charset="-78"/>
              </a:rPr>
              <a:t>- </a:t>
            </a:r>
            <a:r>
              <a:rPr kumimoji="0" lang="fa-IR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B Mitra" pitchFamily="2" charset="-78"/>
              </a:rPr>
              <a:t>روابط با جراید</a:t>
            </a:r>
            <a:r>
              <a:rPr kumimoji="0" lang="ar-SA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B Mitra" pitchFamily="2" charset="-78"/>
              </a:rPr>
              <a:t> </a:t>
            </a:r>
            <a:r>
              <a:rPr kumimoji="0" lang="fa-IR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B Mitra" pitchFamily="2" charset="-78"/>
              </a:rPr>
              <a:t>یا آژانس های </a:t>
            </a:r>
            <a:endParaRPr kumimoji="0" lang="ar-SA" sz="20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B Mitra" pitchFamily="2" charset="-78"/>
            </a:endParaRPr>
          </a:p>
          <a:p>
            <a:pPr marL="365760" marR="0" lvl="0" indent="-256032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ar-SA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B Mitra" pitchFamily="2" charset="-78"/>
              </a:rPr>
              <a:t>- </a:t>
            </a:r>
            <a:r>
              <a:rPr kumimoji="0" lang="fa-IR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B Mitra" pitchFamily="2" charset="-78"/>
              </a:rPr>
              <a:t>معرفی محصول</a:t>
            </a:r>
            <a:endParaRPr kumimoji="0" lang="ar-SA" sz="20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B Mitra" pitchFamily="2" charset="-78"/>
            </a:endParaRPr>
          </a:p>
          <a:p>
            <a:pPr marL="365760" marR="0" lvl="0" indent="-256032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ar-SA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B Mitra" pitchFamily="2" charset="-78"/>
              </a:rPr>
              <a:t>- </a:t>
            </a:r>
            <a:r>
              <a:rPr kumimoji="0" lang="fa-IR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B Mitra" pitchFamily="2" charset="-78"/>
              </a:rPr>
              <a:t>امور عام</a:t>
            </a:r>
            <a:endParaRPr kumimoji="0" lang="ar-SA" sz="20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B Mitra" pitchFamily="2" charset="-78"/>
            </a:endParaRPr>
          </a:p>
          <a:p>
            <a:pPr marL="365760" marR="0" lvl="0" indent="-256032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fa-IR" sz="20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B Mitra" pitchFamily="2" charset="-78"/>
            </a:endParaRPr>
          </a:p>
          <a:p>
            <a:pPr marL="365760" marR="0" lvl="0" indent="-256032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B Mitra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23728" y="1124744"/>
            <a:ext cx="2940497" cy="1152127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lvl="0" indent="-256032" algn="r" rtl="1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ar-SA" sz="2000" dirty="0" smtClean="0">
                <a:solidFill>
                  <a:srgbClr val="000000"/>
                </a:solidFill>
                <a:cs typeface="B Mitra" pitchFamily="2" charset="-78"/>
              </a:rPr>
              <a:t>- </a:t>
            </a:r>
            <a:r>
              <a:rPr lang="fa-IR" sz="2000" dirty="0" smtClean="0">
                <a:solidFill>
                  <a:srgbClr val="000000"/>
                </a:solidFill>
                <a:cs typeface="B Mitra" pitchFamily="2" charset="-78"/>
              </a:rPr>
              <a:t>لابی گری</a:t>
            </a:r>
            <a:endParaRPr lang="ar-SA" sz="2000" dirty="0" smtClean="0">
              <a:solidFill>
                <a:srgbClr val="000000"/>
              </a:solidFill>
              <a:cs typeface="B Mitra" pitchFamily="2" charset="-78"/>
            </a:endParaRPr>
          </a:p>
          <a:p>
            <a:pPr marL="365760" lvl="0" indent="-256032" algn="r" rtl="1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ar-SA" sz="2000" dirty="0" smtClean="0">
                <a:solidFill>
                  <a:srgbClr val="000000"/>
                </a:solidFill>
                <a:cs typeface="B Mitra" pitchFamily="2" charset="-78"/>
              </a:rPr>
              <a:t>- </a:t>
            </a:r>
            <a:r>
              <a:rPr lang="fa-IR" sz="2000" dirty="0" smtClean="0">
                <a:solidFill>
                  <a:srgbClr val="000000"/>
                </a:solidFill>
                <a:cs typeface="B Mitra" pitchFamily="2" charset="-78"/>
              </a:rPr>
              <a:t>روابط با سرمایه گذار</a:t>
            </a:r>
            <a:endParaRPr lang="ar-SA" sz="2000" dirty="0" smtClean="0">
              <a:solidFill>
                <a:srgbClr val="000000"/>
              </a:solidFill>
              <a:cs typeface="B Mitra" pitchFamily="2" charset="-78"/>
            </a:endParaRPr>
          </a:p>
          <a:p>
            <a:pPr marL="365760" lvl="0" indent="-256032" algn="r" rtl="1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ar-SA" sz="2000" dirty="0" smtClean="0">
                <a:solidFill>
                  <a:srgbClr val="000000"/>
                </a:solidFill>
                <a:cs typeface="B Mitra" pitchFamily="2" charset="-78"/>
              </a:rPr>
              <a:t>- </a:t>
            </a:r>
            <a:r>
              <a:rPr lang="fa-IR" sz="2000" dirty="0" smtClean="0">
                <a:solidFill>
                  <a:srgbClr val="000000"/>
                </a:solidFill>
                <a:cs typeface="B Mitra" pitchFamily="2" charset="-78"/>
              </a:rPr>
              <a:t>ایجاد</a:t>
            </a:r>
            <a:r>
              <a:rPr lang="ar-SA" sz="2000" dirty="0" smtClean="0">
                <a:solidFill>
                  <a:srgbClr val="000000"/>
                </a:solidFill>
                <a:cs typeface="B Mitra" pitchFamily="2" charset="-78"/>
              </a:rPr>
              <a:t> </a:t>
            </a:r>
            <a:r>
              <a:rPr lang="fa-IR" sz="2000" dirty="0" smtClean="0">
                <a:solidFill>
                  <a:srgbClr val="000000"/>
                </a:solidFill>
                <a:cs typeface="B Mitra" pitchFamily="2" charset="-78"/>
              </a:rPr>
              <a:t>روابط</a:t>
            </a:r>
            <a:r>
              <a:rPr lang="ar-SA" sz="2000" dirty="0" smtClean="0">
                <a:solidFill>
                  <a:srgbClr val="000000"/>
                </a:solidFill>
                <a:cs typeface="B Mitra" pitchFamily="2" charset="-78"/>
              </a:rPr>
              <a:t> کردن</a:t>
            </a:r>
            <a:endParaRPr lang="fa-IR" sz="2000" dirty="0" smtClean="0">
              <a:solidFill>
                <a:srgbClr val="000000"/>
              </a:solidFill>
              <a:cs typeface="B Mitra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2897560"/>
            <a:ext cx="81380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400" dirty="0" smtClean="0">
                <a:solidFill>
                  <a:srgbClr val="C00000"/>
                </a:solidFill>
                <a:cs typeface="B Titr" pitchFamily="2" charset="-78"/>
              </a:rPr>
              <a:t>نقش و تأثیر روابط عمومی: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99592" y="3473624"/>
            <a:ext cx="7693025" cy="204360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lvl="0" indent="-256032" algn="r" rtl="1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ar-SA" sz="2000" dirty="0" smtClean="0">
                <a:solidFill>
                  <a:srgbClr val="000000"/>
                </a:solidFill>
                <a:cs typeface="B Mitra" pitchFamily="2" charset="-78"/>
              </a:rPr>
              <a:t>- </a:t>
            </a:r>
            <a:r>
              <a:rPr lang="fa-IR" sz="2000" dirty="0" smtClean="0">
                <a:solidFill>
                  <a:srgbClr val="000000"/>
                </a:solidFill>
                <a:cs typeface="B Mitra" pitchFamily="2" charset="-78"/>
              </a:rPr>
              <a:t>روابط </a:t>
            </a:r>
            <a:r>
              <a:rPr lang="fa-IR" sz="2000" dirty="0" smtClean="0">
                <a:solidFill>
                  <a:srgbClr val="000000"/>
                </a:solidFill>
                <a:cs typeface="B Mitra" pitchFamily="2" charset="-78"/>
              </a:rPr>
              <a:t>عمومی با هزینه ای بسیار کمتر از تبلیغات اثر زیادی روی آگاهی عمومی دارد</a:t>
            </a:r>
            <a:r>
              <a:rPr lang="fa-IR" sz="2000" dirty="0" smtClean="0">
                <a:solidFill>
                  <a:srgbClr val="000000"/>
                </a:solidFill>
                <a:cs typeface="B Mitra" pitchFamily="2" charset="-78"/>
              </a:rPr>
              <a:t>.</a:t>
            </a:r>
            <a:endParaRPr lang="ar-SA" sz="2000" dirty="0" smtClean="0">
              <a:solidFill>
                <a:srgbClr val="000000"/>
              </a:solidFill>
              <a:cs typeface="B Mitra" pitchFamily="2" charset="-78"/>
            </a:endParaRPr>
          </a:p>
          <a:p>
            <a:pPr marL="365760" lvl="0" indent="-256032" algn="r" rtl="1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kumimoji="0" lang="ar-SA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B Mitra" pitchFamily="2" charset="-78"/>
              </a:rPr>
              <a:t>- </a:t>
            </a:r>
            <a:r>
              <a:rPr lang="fa-IR" sz="2000" dirty="0" smtClean="0">
                <a:solidFill>
                  <a:srgbClr val="000000"/>
                </a:solidFill>
                <a:cs typeface="B Mitra" pitchFamily="2" charset="-78"/>
              </a:rPr>
              <a:t>در</a:t>
            </a:r>
            <a:r>
              <a:rPr lang="ar-SA" sz="2000" dirty="0" smtClean="0">
                <a:solidFill>
                  <a:srgbClr val="000000"/>
                </a:solidFill>
                <a:cs typeface="B Mitra" pitchFamily="2" charset="-78"/>
              </a:rPr>
              <a:t> </a:t>
            </a:r>
            <a:r>
              <a:rPr lang="fa-IR" sz="2000" dirty="0" smtClean="0">
                <a:solidFill>
                  <a:srgbClr val="000000"/>
                </a:solidFill>
                <a:cs typeface="B Mitra" pitchFamily="2" charset="-78"/>
              </a:rPr>
              <a:t>روابط </a:t>
            </a:r>
            <a:r>
              <a:rPr lang="fa-IR" sz="2000" dirty="0" smtClean="0">
                <a:solidFill>
                  <a:srgbClr val="000000"/>
                </a:solidFill>
                <a:cs typeface="B Mitra" pitchFamily="2" charset="-78"/>
              </a:rPr>
              <a:t>عمومی افراد بیشتر مشغول برقراری ارتباط هستند </a:t>
            </a:r>
            <a:endParaRPr lang="ar-SA" sz="2000" dirty="0" smtClean="0">
              <a:solidFill>
                <a:srgbClr val="000000"/>
              </a:solidFill>
              <a:cs typeface="B Mitra" pitchFamily="2" charset="-78"/>
            </a:endParaRPr>
          </a:p>
          <a:p>
            <a:pPr marL="365760" lvl="0" indent="-256032" algn="r" rtl="1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kumimoji="0" lang="ar-SA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B Mitra" pitchFamily="2" charset="-78"/>
              </a:rPr>
              <a:t>- روابط عمومی ابزاری قدرتمند</a:t>
            </a:r>
            <a:r>
              <a:rPr kumimoji="0" lang="ar-SA" sz="200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B Mitra" pitchFamily="2" charset="-78"/>
              </a:rPr>
              <a:t> در ایجاد برند است.</a:t>
            </a:r>
          </a:p>
          <a:p>
            <a:pPr marL="365760" lvl="0" indent="-256032" algn="r" rtl="1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kumimoji="0" lang="ar-SA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B Mitra" pitchFamily="2" charset="-78"/>
              </a:rPr>
              <a:t>- روابط عمومی میخ است و تبلیغات چکش</a:t>
            </a:r>
          </a:p>
          <a:p>
            <a:pPr marL="365760" lvl="0" indent="-256032" algn="r" rtl="1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kumimoji="0" lang="ar-SA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B Mitra" pitchFamily="2" charset="-78"/>
              </a:rPr>
              <a:t> 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251520" y="627970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>
                <a:solidFill>
                  <a:schemeClr val="bg1"/>
                </a:solidFill>
                <a:cs typeface="B Titr" pitchFamily="2" charset="-78"/>
              </a:rPr>
              <a:t>35</a:t>
            </a:r>
            <a:endParaRPr lang="en-US" sz="2400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332656"/>
            <a:ext cx="81380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400" dirty="0" smtClean="0">
                <a:solidFill>
                  <a:srgbClr val="C00000"/>
                </a:solidFill>
                <a:cs typeface="B Titr" pitchFamily="2" charset="-78"/>
              </a:rPr>
              <a:t>ابزارهای اصلی روابط عمومی: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38200" y="794321"/>
            <a:ext cx="7693025" cy="561662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33400" marR="0" lvl="0" indent="-533400" algn="r" defTabSz="914400" rtl="1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ar-SA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B Mitra" pitchFamily="2" charset="-78"/>
              </a:rPr>
              <a:t>1- </a:t>
            </a:r>
            <a:r>
              <a:rPr kumimoji="0" lang="fa-IR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B Mitra" pitchFamily="2" charset="-78"/>
              </a:rPr>
              <a:t>اخبار: خلق یا پیداکردن اخبارمناسبی درباره شرکت</a:t>
            </a:r>
          </a:p>
          <a:p>
            <a:pPr marL="533400" marR="0" lvl="0" indent="-533400" algn="r" defTabSz="914400" rtl="1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ar-SA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B Mitra" pitchFamily="2" charset="-78"/>
              </a:rPr>
              <a:t>2- </a:t>
            </a:r>
            <a:r>
              <a:rPr kumimoji="0" lang="fa-IR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B Mitra" pitchFamily="2" charset="-78"/>
              </a:rPr>
              <a:t>سخنرانی</a:t>
            </a:r>
          </a:p>
          <a:p>
            <a:pPr marL="533400" marR="0" lvl="0" indent="-533400" algn="r" defTabSz="914400" rtl="1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ar-SA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B Mitra" pitchFamily="2" charset="-78"/>
              </a:rPr>
              <a:t>3- </a:t>
            </a:r>
            <a:r>
              <a:rPr kumimoji="0" lang="fa-IR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B Mitra" pitchFamily="2" charset="-78"/>
              </a:rPr>
              <a:t>مذاکره با انجمن های تجاری</a:t>
            </a:r>
          </a:p>
          <a:p>
            <a:pPr marL="533400" marR="0" lvl="0" indent="-533400" algn="r" defTabSz="914400" rtl="1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ar-SA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B Mitra" pitchFamily="2" charset="-78"/>
              </a:rPr>
              <a:t>4- </a:t>
            </a:r>
            <a:r>
              <a:rPr kumimoji="0" lang="fa-IR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B Mitra" pitchFamily="2" charset="-78"/>
              </a:rPr>
              <a:t>برنامه های ویژه: کنفرانسهای خبری،تورهای مطبوعاتی،افتتاحیه های بزرگ،نمایشهای آتش بازی ولیزر،رها کردن بالونهای هوای گرم ،نمایشهای چندرسانه ای وبرنامه های آموزشی </a:t>
            </a:r>
          </a:p>
          <a:p>
            <a:pPr marL="533400" marR="0" lvl="0" indent="-533400" algn="r" defTabSz="914400" rtl="1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ar-SA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B Mitra" pitchFamily="2" charset="-78"/>
              </a:rPr>
              <a:t>5- </a:t>
            </a:r>
            <a:r>
              <a:rPr kumimoji="0" lang="fa-IR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B Mitra" pitchFamily="2" charset="-78"/>
              </a:rPr>
              <a:t>نوشته ها وگزارشات :گزارشهای سالانه بروشور،مقاله وخبرنامه ها ومجلات شرکت</a:t>
            </a:r>
          </a:p>
          <a:p>
            <a:pPr marL="533400" marR="0" lvl="0" indent="-533400" algn="r" defTabSz="914400" rtl="1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ar-SA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B Mitra" pitchFamily="2" charset="-78"/>
              </a:rPr>
              <a:t>6- </a:t>
            </a:r>
            <a:r>
              <a:rPr kumimoji="0" lang="fa-IR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B Mitra" pitchFamily="2" charset="-78"/>
              </a:rPr>
              <a:t>استفاده از مطالب صوتی وتصویری</a:t>
            </a:r>
          </a:p>
          <a:p>
            <a:pPr marL="533400" marR="0" lvl="0" indent="-533400" algn="r" defTabSz="914400" rtl="1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ar-SA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B Mitra" pitchFamily="2" charset="-78"/>
              </a:rPr>
              <a:t>7- </a:t>
            </a:r>
            <a:r>
              <a:rPr kumimoji="0" lang="fa-IR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B Mitra" pitchFamily="2" charset="-78"/>
              </a:rPr>
              <a:t>لوگوها،نوشت افزار،فرم های تجاری،کارت ویزیت ،ساختمانها،یونیفرم ها،اتومبیلها وکامیونهای شرکت </a:t>
            </a:r>
          </a:p>
          <a:p>
            <a:pPr marL="533400" marR="0" lvl="0" indent="-533400" algn="r" defTabSz="914400" rtl="1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ar-SA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B Mitra" pitchFamily="2" charset="-78"/>
              </a:rPr>
              <a:t>8- </a:t>
            </a:r>
            <a:r>
              <a:rPr kumimoji="0" lang="fa-IR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B Mitra" pitchFamily="2" charset="-78"/>
              </a:rPr>
              <a:t>کمک های پولی به فعالیتهای خدمات عمومی</a:t>
            </a:r>
          </a:p>
          <a:p>
            <a:pPr marL="533400" marR="0" lvl="0" indent="-533400" algn="r" defTabSz="914400" rtl="1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ar-SA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B Mitra" pitchFamily="2" charset="-78"/>
              </a:rPr>
              <a:t>9- </a:t>
            </a:r>
            <a:r>
              <a:rPr kumimoji="0" lang="fa-IR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B Mitra" pitchFamily="2" charset="-78"/>
              </a:rPr>
              <a:t>بازاریابی دهان به دهان</a:t>
            </a:r>
          </a:p>
          <a:p>
            <a:pPr marL="533400" marR="0" lvl="0" indent="-533400" algn="r" defTabSz="914400" rtl="1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ar-SA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B Mitra" pitchFamily="2" charset="-78"/>
              </a:rPr>
              <a:t>10- </a:t>
            </a:r>
            <a:r>
              <a:rPr kumimoji="0" lang="fa-IR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B Mitra" pitchFamily="2" charset="-78"/>
              </a:rPr>
              <a:t>پایگاه اینترنتی</a:t>
            </a:r>
          </a:p>
          <a:p>
            <a:pPr marL="533400" marR="0" lvl="0" indent="-533400" algn="l" defTabSz="91440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251520" y="627970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>
                <a:solidFill>
                  <a:schemeClr val="bg1"/>
                </a:solidFill>
                <a:cs typeface="B Titr" pitchFamily="2" charset="-78"/>
              </a:rPr>
              <a:t>36</a:t>
            </a:r>
          </a:p>
        </p:txBody>
      </p:sp>
      <p:pic>
        <p:nvPicPr>
          <p:cNvPr id="14338" name="Picture 2" descr="D:\Uni\بازاریابی\ارائه\pic\hac8-91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66775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251520" y="627970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>
                <a:solidFill>
                  <a:schemeClr val="bg1"/>
                </a:solidFill>
                <a:cs typeface="B Titr" pitchFamily="2" charset="-78"/>
              </a:rPr>
              <a:t>37</a:t>
            </a:r>
            <a:endParaRPr lang="en-US" sz="2400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15362" name="Picture 2" descr="D:\Uni\بازاریابی\ارائه\pic\donation_po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8615694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251520" y="627970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>
                <a:solidFill>
                  <a:schemeClr val="bg1"/>
                </a:solidFill>
                <a:cs typeface="B Titr" pitchFamily="2" charset="-78"/>
              </a:rPr>
              <a:t>38</a:t>
            </a:r>
            <a:endParaRPr lang="en-US" sz="2400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16386" name="Picture 2" descr="D:\Uni\بازاریابی\ارائه\pic\myazvFXVf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00429"/>
            <a:ext cx="4752528" cy="67129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251520" y="627970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dirty="0" smtClean="0">
                <a:solidFill>
                  <a:schemeClr val="bg1"/>
                </a:solidFill>
                <a:cs typeface="B Titr" pitchFamily="2" charset="-78"/>
              </a:rPr>
              <a:t>3</a:t>
            </a:r>
            <a:endParaRPr lang="en-US" sz="2400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1026" name="Picture 2" descr="C:\Users\Narin03\Desktop\pic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3786214" cy="5262837"/>
          </a:xfrm>
          <a:prstGeom prst="rect">
            <a:avLst/>
          </a:prstGeom>
          <a:noFill/>
        </p:spPr>
      </p:pic>
      <p:pic>
        <p:nvPicPr>
          <p:cNvPr id="1027" name="Picture 3" descr="C:\Users\Narin03\Desktop\pic\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7166"/>
            <a:ext cx="3929090" cy="5394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D:\93.08.30\آرشیو\تکنولوژی-3\(2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1091433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1268760"/>
            <a:ext cx="28083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6600" dirty="0" smtClean="0">
                <a:ln w="31750" cmpd="sng">
                  <a:solidFill>
                    <a:schemeClr val="bg1"/>
                  </a:solidFill>
                </a:ln>
                <a:solidFill>
                  <a:srgbClr val="FF0000"/>
                </a:solidFill>
                <a:cs typeface="B Titr" pitchFamily="2" charset="-78"/>
              </a:rPr>
              <a:t>ممنون از صبر و توجه شما</a:t>
            </a:r>
            <a:endParaRPr lang="en-US" sz="6600" dirty="0">
              <a:ln w="31750" cmpd="sng">
                <a:solidFill>
                  <a:schemeClr val="bg1"/>
                </a:solidFill>
              </a:ln>
              <a:solidFill>
                <a:srgbClr val="FF0000"/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627970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dirty="0" smtClean="0">
                <a:solidFill>
                  <a:schemeClr val="bg1"/>
                </a:solidFill>
                <a:cs typeface="B Titr" pitchFamily="2" charset="-78"/>
              </a:rPr>
              <a:t>4</a:t>
            </a:r>
            <a:endParaRPr lang="en-US" sz="2400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2050" name="Picture 2" descr="C:\Users\Narin03\Desktop\pic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8152" y="214290"/>
            <a:ext cx="4011045" cy="5857916"/>
          </a:xfrm>
          <a:prstGeom prst="rect">
            <a:avLst/>
          </a:prstGeom>
          <a:noFill/>
        </p:spPr>
      </p:pic>
      <p:pic>
        <p:nvPicPr>
          <p:cNvPr id="2051" name="Picture 3" descr="C:\Users\Narin03\Desktop\pic\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127" y="285728"/>
            <a:ext cx="3815721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627970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dirty="0" smtClean="0">
                <a:solidFill>
                  <a:schemeClr val="bg1"/>
                </a:solidFill>
                <a:cs typeface="B Titr" pitchFamily="2" charset="-78"/>
              </a:rPr>
              <a:t>5</a:t>
            </a:r>
            <a:endParaRPr lang="en-US" sz="2400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3074" name="Picture 2" descr="C:\Users\Narin03\Desktop\pic\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500042"/>
            <a:ext cx="4009320" cy="5429288"/>
          </a:xfrm>
          <a:prstGeom prst="rect">
            <a:avLst/>
          </a:prstGeom>
          <a:noFill/>
        </p:spPr>
      </p:pic>
      <p:pic>
        <p:nvPicPr>
          <p:cNvPr id="3075" name="Picture 3" descr="C:\Users\Narin03\Desktop\pic\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1" y="500042"/>
            <a:ext cx="4061107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51520" y="627970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dirty="0" smtClean="0">
                <a:solidFill>
                  <a:schemeClr val="bg1"/>
                </a:solidFill>
                <a:cs typeface="B Titr" pitchFamily="2" charset="-78"/>
              </a:rPr>
              <a:t>6</a:t>
            </a:r>
            <a:endParaRPr lang="en-US" sz="2400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4098" name="Picture 2" descr="C:\Users\Narin03\Desktop\pic\table 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20774"/>
            <a:ext cx="8395358" cy="5008556"/>
          </a:xfrm>
          <a:prstGeom prst="rect">
            <a:avLst/>
          </a:prstGeom>
          <a:noFill/>
        </p:spPr>
      </p:pic>
      <p:sp>
        <p:nvSpPr>
          <p:cNvPr id="13" name="Rectangle 4"/>
          <p:cNvSpPr>
            <a:spLocks noGrp="1" noChangeArrowheads="1"/>
          </p:cNvSpPr>
          <p:nvPr>
            <p:ph type="title"/>
          </p:nvPr>
        </p:nvSpPr>
        <p:spPr>
          <a:xfrm>
            <a:off x="4929190" y="785794"/>
            <a:ext cx="3714776" cy="526948"/>
          </a:xfrm>
        </p:spPr>
        <p:txBody>
          <a:bodyPr>
            <a:noAutofit/>
          </a:bodyPr>
          <a:lstStyle/>
          <a:p>
            <a:pPr algn="r" rtl="1" eaLnBrk="1" hangingPunct="1"/>
            <a:r>
              <a:rPr lang="ar-SA" sz="2800" b="1" dirty="0" smtClean="0">
                <a:solidFill>
                  <a:srgbClr val="C00000"/>
                </a:solidFill>
                <a:effectLst/>
                <a:cs typeface="B Titr" pitchFamily="2" charset="-78"/>
              </a:rPr>
              <a:t>تصمیمات اصلی تبلیغات:</a:t>
            </a:r>
            <a:endParaRPr lang="en-US" sz="2800" b="1" dirty="0" smtClean="0">
              <a:solidFill>
                <a:srgbClr val="C00000"/>
              </a:solidFill>
              <a:effectLst/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51520" y="627970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dirty="0" smtClean="0">
                <a:solidFill>
                  <a:schemeClr val="bg1"/>
                </a:solidFill>
                <a:cs typeface="B Titr" pitchFamily="2" charset="-78"/>
              </a:rPr>
              <a:t>7</a:t>
            </a:r>
            <a:endParaRPr lang="en-US" sz="2400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86248" y="500042"/>
            <a:ext cx="4393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dirty="0" smtClean="0">
                <a:solidFill>
                  <a:srgbClr val="C00000"/>
                </a:solidFill>
                <a:cs typeface="B Titr" pitchFamily="2" charset="-78"/>
              </a:rPr>
              <a:t>تعیین اهداف مرتبط با تبلیغات: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28596" y="1000108"/>
            <a:ext cx="8229600" cy="51125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r" rtl="1">
              <a:lnSpc>
                <a:spcPct val="150000"/>
              </a:lnSpc>
              <a:buFontTx/>
              <a:buChar char="-"/>
            </a:pPr>
            <a:r>
              <a:rPr lang="ar-SA" sz="2000" dirty="0" smtClean="0">
                <a:cs typeface="B Nazanin" pitchFamily="2" charset="-78"/>
              </a:rPr>
              <a:t>م</a:t>
            </a:r>
            <a:r>
              <a:rPr lang="fa-IR" sz="2000" dirty="0" smtClean="0">
                <a:cs typeface="B Nazanin" pitchFamily="2" charset="-78"/>
              </a:rPr>
              <a:t>رتبط با اهداف گذشته درباره </a:t>
            </a:r>
            <a:r>
              <a:rPr lang="fa-IR" sz="2000" dirty="0" smtClean="0">
                <a:cs typeface="B Nazanin" pitchFamily="2" charset="-78"/>
              </a:rPr>
              <a:t>بازار</a:t>
            </a:r>
            <a:r>
              <a:rPr lang="ar-SA" sz="2000" dirty="0" smtClean="0">
                <a:cs typeface="B Nazanin" pitchFamily="2" charset="-78"/>
              </a:rPr>
              <a:t> </a:t>
            </a:r>
            <a:r>
              <a:rPr lang="fa-IR" sz="2000" dirty="0" smtClean="0">
                <a:cs typeface="B Nazanin" pitchFamily="2" charset="-78"/>
              </a:rPr>
              <a:t>هدف،</a:t>
            </a:r>
            <a:r>
              <a:rPr lang="ar-SA" sz="2000" dirty="0" smtClean="0">
                <a:cs typeface="B Nazanin" pitchFamily="2" charset="-78"/>
              </a:rPr>
              <a:t> </a:t>
            </a:r>
            <a:r>
              <a:rPr lang="fa-IR" sz="2000" dirty="0" smtClean="0">
                <a:cs typeface="B Nazanin" pitchFamily="2" charset="-78"/>
              </a:rPr>
              <a:t>تعیین </a:t>
            </a:r>
            <a:r>
              <a:rPr lang="fa-IR" sz="2000" dirty="0" smtClean="0">
                <a:cs typeface="B Nazanin" pitchFamily="2" charset="-78"/>
              </a:rPr>
              <a:t>موقعیت </a:t>
            </a:r>
            <a:r>
              <a:rPr lang="fa-IR" sz="2000" dirty="0" smtClean="0">
                <a:cs typeface="B Nazanin" pitchFamily="2" charset="-78"/>
              </a:rPr>
              <a:t>و</a:t>
            </a:r>
            <a:r>
              <a:rPr lang="ar-SA" sz="2000" dirty="0" smtClean="0">
                <a:cs typeface="B Nazanin" pitchFamily="2" charset="-78"/>
              </a:rPr>
              <a:t> </a:t>
            </a:r>
            <a:r>
              <a:rPr lang="fa-IR" sz="2000" dirty="0" smtClean="0">
                <a:cs typeface="B Nazanin" pitchFamily="2" charset="-78"/>
              </a:rPr>
              <a:t>آمیخته </a:t>
            </a:r>
            <a:r>
              <a:rPr lang="fa-IR" sz="2000" dirty="0" smtClean="0">
                <a:cs typeface="B Nazanin" pitchFamily="2" charset="-78"/>
              </a:rPr>
              <a:t>بازاریابی</a:t>
            </a:r>
            <a:endParaRPr lang="ar-SA" sz="2000" dirty="0" smtClean="0">
              <a:cs typeface="B Nazanin" pitchFamily="2" charset="-78"/>
            </a:endParaRPr>
          </a:p>
          <a:p>
            <a:pPr algn="r" rtl="1">
              <a:lnSpc>
                <a:spcPct val="150000"/>
              </a:lnSpc>
              <a:buFontTx/>
              <a:buChar char="-"/>
            </a:pPr>
            <a:r>
              <a:rPr lang="fa-IR" sz="2000" dirty="0" smtClean="0">
                <a:cs typeface="B Nazanin" pitchFamily="2" charset="-78"/>
              </a:rPr>
              <a:t>کمک به ایجاد روابط با مشتری ازطریق اطلاع رسانی</a:t>
            </a:r>
            <a:endParaRPr lang="ar-SA" sz="2000" dirty="0" smtClean="0">
              <a:cs typeface="B Nazanin" pitchFamily="2" charset="-78"/>
            </a:endParaRPr>
          </a:p>
          <a:p>
            <a:pPr algn="r" rtl="1">
              <a:lnSpc>
                <a:spcPct val="150000"/>
              </a:lnSpc>
              <a:buFontTx/>
              <a:buChar char="-"/>
            </a:pPr>
            <a:endParaRPr lang="ar-SA" sz="2800" b="1" dirty="0" smtClean="0">
              <a:solidFill>
                <a:srgbClr val="FF3300"/>
              </a:solidFill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2800" b="1" dirty="0" smtClean="0">
                <a:solidFill>
                  <a:srgbClr val="FF3300"/>
                </a:solidFill>
                <a:cs typeface="B Nazanin" pitchFamily="2" charset="-78"/>
              </a:rPr>
              <a:t>       - تبلیغات آگاهی دهنده</a:t>
            </a:r>
          </a:p>
          <a:p>
            <a:pPr algn="r" rtl="1">
              <a:lnSpc>
                <a:spcPct val="150000"/>
              </a:lnSpc>
            </a:pPr>
            <a:r>
              <a:rPr lang="ar-SA" sz="2800" b="1" dirty="0" smtClean="0">
                <a:solidFill>
                  <a:srgbClr val="FF3300"/>
                </a:solidFill>
                <a:cs typeface="B Nazanin" pitchFamily="2" charset="-78"/>
              </a:rPr>
              <a:t>       - تبلیغات مجابگر</a:t>
            </a:r>
          </a:p>
          <a:p>
            <a:pPr algn="r" rtl="1">
              <a:lnSpc>
                <a:spcPct val="150000"/>
              </a:lnSpc>
            </a:pPr>
            <a:r>
              <a:rPr lang="ar-SA" sz="2800" b="1" dirty="0" smtClean="0">
                <a:solidFill>
                  <a:srgbClr val="FF3300"/>
                </a:solidFill>
                <a:cs typeface="B Nazanin" pitchFamily="2" charset="-78"/>
              </a:rPr>
              <a:t>       - تبلیغات یاد آور</a:t>
            </a:r>
            <a:endParaRPr lang="ar-SA" sz="2800" b="1" dirty="0" smtClean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627970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dirty="0" smtClean="0">
                <a:solidFill>
                  <a:schemeClr val="bg1"/>
                </a:solidFill>
                <a:cs typeface="B Titr" pitchFamily="2" charset="-78"/>
              </a:rPr>
              <a:t>8</a:t>
            </a:r>
            <a:endParaRPr lang="en-US" sz="2400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71934" y="285728"/>
            <a:ext cx="4393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400" dirty="0" smtClean="0">
                <a:solidFill>
                  <a:srgbClr val="C00000"/>
                </a:solidFill>
                <a:cs typeface="B Titr" pitchFamily="2" charset="-78"/>
              </a:rPr>
              <a:t>اهداف ممکن مرتبط با تبلیغات</a:t>
            </a:r>
            <a:r>
              <a:rPr lang="fa-IR" sz="2400" dirty="0" smtClean="0">
                <a:solidFill>
                  <a:srgbClr val="C00000"/>
                </a:solidFill>
                <a:cs typeface="B Titr" pitchFamily="2" charset="-78"/>
              </a:rPr>
              <a:t>: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Y:\Uni\بازاریابی\ارائه\pic\table 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785794"/>
            <a:ext cx="7043911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652</TotalTime>
  <Words>1033</Words>
  <Application>Microsoft Office PowerPoint</Application>
  <PresentationFormat>On-screen Show (4:3)</PresentationFormat>
  <Paragraphs>180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Concourse</vt:lpstr>
      <vt:lpstr>Slide 1</vt:lpstr>
      <vt:lpstr>اهداف فصل:</vt:lpstr>
      <vt:lpstr>تبلیغات:</vt:lpstr>
      <vt:lpstr>Slide 4</vt:lpstr>
      <vt:lpstr>Slide 5</vt:lpstr>
      <vt:lpstr>Slide 6</vt:lpstr>
      <vt:lpstr>تصمیمات اصلی تبلیغات: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Narin 01</dc:creator>
  <cp:lastModifiedBy>Narin 01</cp:lastModifiedBy>
  <cp:revision>119</cp:revision>
  <dcterms:created xsi:type="dcterms:W3CDTF">2015-03-03T22:40:10Z</dcterms:created>
  <dcterms:modified xsi:type="dcterms:W3CDTF">2015-05-20T19:25:48Z</dcterms:modified>
</cp:coreProperties>
</file>