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Layouts/slideLayout7.xml" ContentType="application/vnd.openxmlformats-officedocument.presentationml.slideLayout+xml"/>
  <Default Extension="bin" ContentType="application/vnd.ms-office.legacyDiagramText"/>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126.xml" ContentType="application/vnd.openxmlformats-officedocument.presentationml.slide+xml"/>
  <Override PartName="/ppt/slides/slide128.xml" ContentType="application/vnd.openxmlformats-officedocument.presentationml.slide+xml"/>
  <Override PartName="/ppt/slides/slide137.xml" ContentType="application/vnd.openxmlformats-officedocument.presentationml.slide+xml"/>
  <Override PartName="/ppt/notesSlides/notesSlide6.xml" ContentType="application/vnd.openxmlformats-officedocument.presentationml.notesSlide+xml"/>
  <Override PartName="/ppt/legacyDocTextInfo.bin" ContentType="application/vnd.ms-office.legacyDocTextInfo"/>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notesSlides/notesSlide9.xml" ContentType="application/vnd.openxmlformats-officedocument.presentationml.notes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39.xml" ContentType="application/vnd.openxmlformats-officedocument.presentationml.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1"/>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4" r:id="rId68"/>
    <p:sldId id="325" r:id="rId69"/>
    <p:sldId id="326" r:id="rId70"/>
    <p:sldId id="327" r:id="rId71"/>
    <p:sldId id="328" r:id="rId72"/>
    <p:sldId id="329" r:id="rId73"/>
    <p:sldId id="330" r:id="rId74"/>
    <p:sldId id="331" r:id="rId75"/>
    <p:sldId id="332" r:id="rId76"/>
    <p:sldId id="333" r:id="rId77"/>
    <p:sldId id="334" r:id="rId78"/>
    <p:sldId id="335" r:id="rId79"/>
    <p:sldId id="336" r:id="rId80"/>
    <p:sldId id="337" r:id="rId81"/>
    <p:sldId id="338" r:id="rId82"/>
    <p:sldId id="339" r:id="rId83"/>
    <p:sldId id="340" r:id="rId84"/>
    <p:sldId id="341" r:id="rId85"/>
    <p:sldId id="342" r:id="rId86"/>
    <p:sldId id="343" r:id="rId87"/>
    <p:sldId id="344" r:id="rId88"/>
    <p:sldId id="345" r:id="rId89"/>
    <p:sldId id="346" r:id="rId90"/>
    <p:sldId id="347" r:id="rId91"/>
    <p:sldId id="368" r:id="rId92"/>
    <p:sldId id="369" r:id="rId93"/>
    <p:sldId id="370" r:id="rId94"/>
    <p:sldId id="371" r:id="rId95"/>
    <p:sldId id="372" r:id="rId96"/>
    <p:sldId id="373" r:id="rId97"/>
    <p:sldId id="374" r:id="rId98"/>
    <p:sldId id="375" r:id="rId99"/>
    <p:sldId id="376" r:id="rId100"/>
    <p:sldId id="377" r:id="rId101"/>
    <p:sldId id="378" r:id="rId102"/>
    <p:sldId id="379" r:id="rId103"/>
    <p:sldId id="380" r:id="rId104"/>
    <p:sldId id="381" r:id="rId105"/>
    <p:sldId id="382" r:id="rId106"/>
    <p:sldId id="383" r:id="rId107"/>
    <p:sldId id="384" r:id="rId108"/>
    <p:sldId id="385" r:id="rId109"/>
    <p:sldId id="386" r:id="rId110"/>
    <p:sldId id="387" r:id="rId111"/>
    <p:sldId id="388" r:id="rId112"/>
    <p:sldId id="389" r:id="rId113"/>
    <p:sldId id="390" r:id="rId114"/>
    <p:sldId id="391" r:id="rId115"/>
    <p:sldId id="392" r:id="rId116"/>
    <p:sldId id="393" r:id="rId117"/>
    <p:sldId id="394" r:id="rId118"/>
    <p:sldId id="395" r:id="rId119"/>
    <p:sldId id="396" r:id="rId120"/>
    <p:sldId id="397" r:id="rId121"/>
    <p:sldId id="398" r:id="rId122"/>
    <p:sldId id="399" r:id="rId123"/>
    <p:sldId id="400" r:id="rId124"/>
    <p:sldId id="401" r:id="rId125"/>
    <p:sldId id="402" r:id="rId126"/>
    <p:sldId id="403" r:id="rId127"/>
    <p:sldId id="404" r:id="rId128"/>
    <p:sldId id="405" r:id="rId129"/>
    <p:sldId id="406" r:id="rId130"/>
    <p:sldId id="407" r:id="rId131"/>
    <p:sldId id="408" r:id="rId132"/>
    <p:sldId id="409" r:id="rId133"/>
    <p:sldId id="410" r:id="rId134"/>
    <p:sldId id="411" r:id="rId135"/>
    <p:sldId id="412" r:id="rId136"/>
    <p:sldId id="413" r:id="rId137"/>
    <p:sldId id="414" r:id="rId138"/>
    <p:sldId id="415" r:id="rId139"/>
    <p:sldId id="416" r:id="rId1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theme" Target="theme/theme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notesMaster" Target="notesMasters/notesMaster1.xml"/><Relationship Id="rId146" Type="http://schemas.microsoft.com/office/2006/relationships/legacyDocTextInfo" Target="legacyDocTextInfo.bin"/><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8" Type="http://schemas.microsoft.com/office/2006/relationships/legacyDiagramText" Target="legacyDiagramText8.bin"/><Relationship Id="rId3" Type="http://schemas.microsoft.com/office/2006/relationships/legacyDiagramText" Target="legacyDiagramText3.bin"/><Relationship Id="rId7" Type="http://schemas.microsoft.com/office/2006/relationships/legacyDiagramText" Target="legacyDiagramText7.bin"/><Relationship Id="rId12" Type="http://schemas.microsoft.com/office/2006/relationships/legacyDiagramText" Target="legacyDiagramText12.bin"/><Relationship Id="rId2" Type="http://schemas.microsoft.com/office/2006/relationships/legacyDiagramText" Target="legacyDiagramText2.bin"/><Relationship Id="rId1" Type="http://schemas.microsoft.com/office/2006/relationships/legacyDiagramText" Target="legacyDiagramText1.bin"/><Relationship Id="rId6" Type="http://schemas.microsoft.com/office/2006/relationships/legacyDiagramText" Target="legacyDiagramText6.bin"/><Relationship Id="rId11" Type="http://schemas.microsoft.com/office/2006/relationships/legacyDiagramText" Target="legacyDiagramText11.bin"/><Relationship Id="rId5" Type="http://schemas.microsoft.com/office/2006/relationships/legacyDiagramText" Target="legacyDiagramText5.bin"/><Relationship Id="rId10" Type="http://schemas.microsoft.com/office/2006/relationships/legacyDiagramText" Target="legacyDiagramText10.bin"/><Relationship Id="rId4" Type="http://schemas.microsoft.com/office/2006/relationships/legacyDiagramText" Target="legacyDiagramText4.bin"/><Relationship Id="rId9" Type="http://schemas.microsoft.com/office/2006/relationships/legacyDiagramText" Target="legacyDiagramText9.bin"/></Relationships>
</file>

<file path=ppt/drawings/_rels/vmlDrawing2.vml.rels><?xml version="1.0" encoding="UTF-8" standalone="yes"?>
<Relationships xmlns="http://schemas.openxmlformats.org/package/2006/relationships"><Relationship Id="rId8" Type="http://schemas.microsoft.com/office/2006/relationships/legacyDiagramText" Target="legacyDiagramText20.bin"/><Relationship Id="rId3" Type="http://schemas.microsoft.com/office/2006/relationships/legacyDiagramText" Target="legacyDiagramText15.bin"/><Relationship Id="rId7" Type="http://schemas.microsoft.com/office/2006/relationships/legacyDiagramText" Target="legacyDiagramText19.bin"/><Relationship Id="rId2" Type="http://schemas.microsoft.com/office/2006/relationships/legacyDiagramText" Target="legacyDiagramText14.bin"/><Relationship Id="rId1" Type="http://schemas.microsoft.com/office/2006/relationships/legacyDiagramText" Target="legacyDiagramText13.bin"/><Relationship Id="rId6" Type="http://schemas.microsoft.com/office/2006/relationships/legacyDiagramText" Target="legacyDiagramText18.bin"/><Relationship Id="rId5" Type="http://schemas.microsoft.com/office/2006/relationships/legacyDiagramText" Target="legacyDiagramText17.bin"/><Relationship Id="rId10" Type="http://schemas.microsoft.com/office/2006/relationships/legacyDiagramText" Target="legacyDiagramText22.bin"/><Relationship Id="rId4" Type="http://schemas.microsoft.com/office/2006/relationships/legacyDiagramText" Target="legacyDiagramText16.bin"/><Relationship Id="rId9" Type="http://schemas.microsoft.com/office/2006/relationships/legacyDiagramText" Target="legacyDiagramText21.bin"/></Relationships>
</file>

<file path=ppt/drawings/_rels/vmlDrawing3.vml.rels><?xml version="1.0" encoding="UTF-8" standalone="yes"?>
<Relationships xmlns="http://schemas.openxmlformats.org/package/2006/relationships"><Relationship Id="rId3" Type="http://schemas.microsoft.com/office/2006/relationships/legacyDiagramText" Target="legacyDiagramText25.bin"/><Relationship Id="rId2" Type="http://schemas.microsoft.com/office/2006/relationships/legacyDiagramText" Target="legacyDiagramText24.bin"/><Relationship Id="rId1" Type="http://schemas.microsoft.com/office/2006/relationships/legacyDiagramText" Target="legacyDiagramText23.bin"/><Relationship Id="rId6" Type="http://schemas.microsoft.com/office/2006/relationships/legacyDiagramText" Target="legacyDiagramText28.bin"/><Relationship Id="rId5" Type="http://schemas.microsoft.com/office/2006/relationships/legacyDiagramText" Target="legacyDiagramText27.bin"/><Relationship Id="rId4" Type="http://schemas.microsoft.com/office/2006/relationships/legacyDiagramText" Target="legacyDiagramText26.bin"/></Relationships>
</file>

<file path=ppt/drawings/_rels/vmlDrawing4.vml.rels><?xml version="1.0" encoding="UTF-8" standalone="yes"?>
<Relationships xmlns="http://schemas.openxmlformats.org/package/2006/relationships"><Relationship Id="rId3" Type="http://schemas.microsoft.com/office/2006/relationships/legacyDiagramText" Target="legacyDiagramText31.bin"/><Relationship Id="rId2" Type="http://schemas.microsoft.com/office/2006/relationships/legacyDiagramText" Target="legacyDiagramText30.bin"/><Relationship Id="rId1" Type="http://schemas.microsoft.com/office/2006/relationships/legacyDiagramText" Target="legacyDiagramText29.bin"/><Relationship Id="rId4" Type="http://schemas.microsoft.com/office/2006/relationships/legacyDiagramText" Target="legacyDiagramText32.bin"/></Relationships>
</file>

<file path=ppt/drawings/_rels/vmlDrawing5.vml.rels><?xml version="1.0" encoding="UTF-8" standalone="yes"?>
<Relationships xmlns="http://schemas.openxmlformats.org/package/2006/relationships"><Relationship Id="rId3" Type="http://schemas.microsoft.com/office/2006/relationships/legacyDiagramText" Target="legacyDiagramText35.bin"/><Relationship Id="rId7" Type="http://schemas.microsoft.com/office/2006/relationships/legacyDiagramText" Target="legacyDiagramText39.bin"/><Relationship Id="rId2" Type="http://schemas.microsoft.com/office/2006/relationships/legacyDiagramText" Target="legacyDiagramText34.bin"/><Relationship Id="rId1" Type="http://schemas.microsoft.com/office/2006/relationships/legacyDiagramText" Target="legacyDiagramText33.bin"/><Relationship Id="rId6" Type="http://schemas.microsoft.com/office/2006/relationships/legacyDiagramText" Target="legacyDiagramText38.bin"/><Relationship Id="rId5" Type="http://schemas.microsoft.com/office/2006/relationships/legacyDiagramText" Target="legacyDiagramText37.bin"/><Relationship Id="rId4" Type="http://schemas.microsoft.com/office/2006/relationships/legacyDiagramText" Target="legacyDiagramText36.bin"/></Relationships>
</file>

<file path=ppt/drawings/_rels/vmlDrawing6.vml.rels><?xml version="1.0" encoding="UTF-8" standalone="yes"?>
<Relationships xmlns="http://schemas.openxmlformats.org/package/2006/relationships"><Relationship Id="rId8" Type="http://schemas.microsoft.com/office/2006/relationships/legacyDiagramText" Target="legacyDiagramText47.bin"/><Relationship Id="rId13" Type="http://schemas.microsoft.com/office/2006/relationships/legacyDiagramText" Target="legacyDiagramText52.bin"/><Relationship Id="rId18" Type="http://schemas.microsoft.com/office/2006/relationships/legacyDiagramText" Target="legacyDiagramText57.bin"/><Relationship Id="rId26" Type="http://schemas.microsoft.com/office/2006/relationships/legacyDiagramText" Target="legacyDiagramText65.bin"/><Relationship Id="rId3" Type="http://schemas.microsoft.com/office/2006/relationships/legacyDiagramText" Target="legacyDiagramText42.bin"/><Relationship Id="rId21" Type="http://schemas.microsoft.com/office/2006/relationships/legacyDiagramText" Target="legacyDiagramText60.bin"/><Relationship Id="rId7" Type="http://schemas.microsoft.com/office/2006/relationships/legacyDiagramText" Target="legacyDiagramText46.bin"/><Relationship Id="rId12" Type="http://schemas.microsoft.com/office/2006/relationships/legacyDiagramText" Target="legacyDiagramText51.bin"/><Relationship Id="rId17" Type="http://schemas.microsoft.com/office/2006/relationships/legacyDiagramText" Target="legacyDiagramText56.bin"/><Relationship Id="rId25" Type="http://schemas.microsoft.com/office/2006/relationships/legacyDiagramText" Target="legacyDiagramText64.bin"/><Relationship Id="rId2" Type="http://schemas.microsoft.com/office/2006/relationships/legacyDiagramText" Target="legacyDiagramText41.bin"/><Relationship Id="rId16" Type="http://schemas.microsoft.com/office/2006/relationships/legacyDiagramText" Target="legacyDiagramText55.bin"/><Relationship Id="rId20" Type="http://schemas.microsoft.com/office/2006/relationships/legacyDiagramText" Target="legacyDiagramText59.bin"/><Relationship Id="rId1" Type="http://schemas.microsoft.com/office/2006/relationships/legacyDiagramText" Target="legacyDiagramText40.bin"/><Relationship Id="rId6" Type="http://schemas.microsoft.com/office/2006/relationships/legacyDiagramText" Target="legacyDiagramText45.bin"/><Relationship Id="rId11" Type="http://schemas.microsoft.com/office/2006/relationships/legacyDiagramText" Target="legacyDiagramText50.bin"/><Relationship Id="rId24" Type="http://schemas.microsoft.com/office/2006/relationships/legacyDiagramText" Target="legacyDiagramText63.bin"/><Relationship Id="rId5" Type="http://schemas.microsoft.com/office/2006/relationships/legacyDiagramText" Target="legacyDiagramText44.bin"/><Relationship Id="rId15" Type="http://schemas.microsoft.com/office/2006/relationships/legacyDiagramText" Target="legacyDiagramText54.bin"/><Relationship Id="rId23" Type="http://schemas.microsoft.com/office/2006/relationships/legacyDiagramText" Target="legacyDiagramText62.bin"/><Relationship Id="rId28" Type="http://schemas.microsoft.com/office/2006/relationships/legacyDiagramText" Target="legacyDiagramText67.bin"/><Relationship Id="rId10" Type="http://schemas.microsoft.com/office/2006/relationships/legacyDiagramText" Target="legacyDiagramText49.bin"/><Relationship Id="rId19" Type="http://schemas.microsoft.com/office/2006/relationships/legacyDiagramText" Target="legacyDiagramText58.bin"/><Relationship Id="rId4" Type="http://schemas.microsoft.com/office/2006/relationships/legacyDiagramText" Target="legacyDiagramText43.bin"/><Relationship Id="rId9" Type="http://schemas.microsoft.com/office/2006/relationships/legacyDiagramText" Target="legacyDiagramText48.bin"/><Relationship Id="rId14" Type="http://schemas.microsoft.com/office/2006/relationships/legacyDiagramText" Target="legacyDiagramText53.bin"/><Relationship Id="rId22" Type="http://schemas.microsoft.com/office/2006/relationships/legacyDiagramText" Target="legacyDiagramText61.bin"/><Relationship Id="rId27" Type="http://schemas.microsoft.com/office/2006/relationships/legacyDiagramText" Target="legacyDiagramText66.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C64A3F-8FC8-4EFB-984E-EFA6D15AEA82}" type="datetimeFigureOut">
              <a:rPr lang="en-US" smtClean="0"/>
              <a:t>12/29/2013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72CD54-4006-4747-A77A-1CF061AEC86D}"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7"/>
          <p:cNvSpPr>
            <a:spLocks noGrp="1" noChangeArrowheads="1"/>
          </p:cNvSpPr>
          <p:nvPr>
            <p:ph type="sldNum" sz="quarter" idx="5"/>
          </p:nvPr>
        </p:nvSpPr>
        <p:spPr>
          <a:noFill/>
        </p:spPr>
        <p:txBody>
          <a:bodyPr/>
          <a:lstStyle/>
          <a:p>
            <a:fld id="{3935349C-C8A3-430E-9527-DF3681BF2AA8}" type="slidenum">
              <a:rPr lang="ar-SA" smtClean="0">
                <a:latin typeface="Arial" charset="0"/>
                <a:cs typeface="Arial" charset="0"/>
              </a:rPr>
              <a:pPr/>
              <a:t>111</a:t>
            </a:fld>
            <a:endParaRPr lang="en-US" smtClean="0">
              <a:latin typeface="Arial" charset="0"/>
              <a:cs typeface="Arial" charset="0"/>
            </a:endParaRPr>
          </a:p>
        </p:txBody>
      </p:sp>
      <p:sp>
        <p:nvSpPr>
          <p:cNvPr id="165891" name="Rectangle 2"/>
          <p:cNvSpPr>
            <a:spLocks noRot="1" noChangeArrowheads="1" noTextEdit="1"/>
          </p:cNvSpPr>
          <p:nvPr>
            <p:ph type="sldImg"/>
          </p:nvPr>
        </p:nvSpPr>
        <p:spPr>
          <a:ln/>
        </p:spPr>
      </p:sp>
      <p:sp>
        <p:nvSpPr>
          <p:cNvPr id="165892"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7"/>
          <p:cNvSpPr>
            <a:spLocks noGrp="1" noChangeArrowheads="1"/>
          </p:cNvSpPr>
          <p:nvPr>
            <p:ph type="sldNum" sz="quarter" idx="5"/>
          </p:nvPr>
        </p:nvSpPr>
        <p:spPr>
          <a:noFill/>
        </p:spPr>
        <p:txBody>
          <a:bodyPr/>
          <a:lstStyle/>
          <a:p>
            <a:fld id="{19494CCF-53E9-496E-A442-8B115C5BDD8D}" type="slidenum">
              <a:rPr lang="ar-SA" smtClean="0">
                <a:latin typeface="Arial" charset="0"/>
                <a:cs typeface="Arial" charset="0"/>
              </a:rPr>
              <a:pPr/>
              <a:t>123</a:t>
            </a:fld>
            <a:endParaRPr lang="en-US" smtClean="0">
              <a:latin typeface="Arial" charset="0"/>
              <a:cs typeface="Arial" charset="0"/>
            </a:endParaRPr>
          </a:p>
        </p:txBody>
      </p:sp>
      <p:sp>
        <p:nvSpPr>
          <p:cNvPr id="175107" name="Rectangle 2"/>
          <p:cNvSpPr>
            <a:spLocks noRot="1" noChangeArrowheads="1" noTextEdit="1"/>
          </p:cNvSpPr>
          <p:nvPr>
            <p:ph type="sldImg"/>
          </p:nvPr>
        </p:nvSpPr>
        <p:spPr>
          <a:ln/>
        </p:spPr>
      </p:sp>
      <p:sp>
        <p:nvSpPr>
          <p:cNvPr id="175108" name="Rectangle 3"/>
          <p:cNvSpPr>
            <a:spLocks noGrp="1" noChangeArrowheads="1"/>
          </p:cNvSpPr>
          <p:nvPr>
            <p:ph type="body" idx="1"/>
          </p:nvPr>
        </p:nvSpPr>
        <p:spPr>
          <a:noFill/>
          <a:ln/>
        </p:spPr>
        <p:txBody>
          <a:bodyPr/>
          <a:lstStyle/>
          <a:p>
            <a:pPr eaLnBrk="1" hangingPunct="1"/>
            <a:r>
              <a:rPr lang="fa-IR" smtClean="0">
                <a:latin typeface="Arial" charset="0"/>
                <a:cs typeface="Arial" charset="0"/>
              </a:rPr>
              <a:t>  یک برنامه ممکن است از بخشهای مهم و اصلی متفاوتی تشکیل شده باشد که هویت برنامه را شکل میدهند .عنوان بخشهای هر برنامه در یک اسلاید جداگانه ارائه شود. نام فرد مسئول هر زیر عنوان یا یک برنامه کلی را مقابل همان برنامه بنویسید.ممکن است افرادی باشند که  برنامه فنی را در دست ندارند ولی از خدمات ایشان در پشتیبانی برنامه استفتاده میشود </a:t>
            </a:r>
            <a:endParaRPr lang="en-US" smtClean="0">
              <a:latin typeface="Arial" charset="0"/>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7"/>
          <p:cNvSpPr>
            <a:spLocks noGrp="1" noChangeArrowheads="1"/>
          </p:cNvSpPr>
          <p:nvPr>
            <p:ph type="sldNum" sz="quarter" idx="5"/>
          </p:nvPr>
        </p:nvSpPr>
        <p:spPr>
          <a:noFill/>
        </p:spPr>
        <p:txBody>
          <a:bodyPr/>
          <a:lstStyle/>
          <a:p>
            <a:fld id="{DD89CA50-FCC5-4FC2-86E6-6753BC737974}" type="slidenum">
              <a:rPr lang="ar-SA" smtClean="0">
                <a:latin typeface="Arial" charset="0"/>
                <a:cs typeface="Arial" charset="0"/>
              </a:rPr>
              <a:pPr/>
              <a:t>126</a:t>
            </a:fld>
            <a:endParaRPr lang="en-US" smtClean="0">
              <a:latin typeface="Arial" charset="0"/>
              <a:cs typeface="Arial" charset="0"/>
            </a:endParaRPr>
          </a:p>
        </p:txBody>
      </p:sp>
      <p:sp>
        <p:nvSpPr>
          <p:cNvPr id="176131" name="Rectangle 2"/>
          <p:cNvSpPr>
            <a:spLocks noRot="1" noChangeArrowheads="1" noTextEdit="1"/>
          </p:cNvSpPr>
          <p:nvPr>
            <p:ph type="sldImg"/>
          </p:nvPr>
        </p:nvSpPr>
        <p:spPr>
          <a:ln/>
        </p:spPr>
      </p:sp>
      <p:sp>
        <p:nvSpPr>
          <p:cNvPr id="176132" name="Rectangle 3"/>
          <p:cNvSpPr>
            <a:spLocks noGrp="1" noChangeArrowheads="1"/>
          </p:cNvSpPr>
          <p:nvPr>
            <p:ph type="body" idx="1"/>
          </p:nvPr>
        </p:nvSpPr>
        <p:spPr>
          <a:noFill/>
          <a:ln/>
        </p:spPr>
        <p:txBody>
          <a:bodyPr/>
          <a:lstStyle/>
          <a:p>
            <a:pPr eaLnBrk="1" hangingPunct="1"/>
            <a:r>
              <a:rPr lang="fa-IR" smtClean="0">
                <a:latin typeface="Arial" charset="0"/>
                <a:cs typeface="Arial" charset="0"/>
              </a:rPr>
              <a:t>چالش هاي كلان برنامه، جهت گيري هاي كلان برنامه </a:t>
            </a:r>
            <a:endParaRPr lang="en-US" smtClean="0">
              <a:latin typeface="Arial"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a:noFill/>
        </p:spPr>
        <p:txBody>
          <a:bodyPr/>
          <a:lstStyle/>
          <a:p>
            <a:fld id="{8711286C-02B6-4E91-99A9-2693446AB521}" type="slidenum">
              <a:rPr lang="ar-SA" smtClean="0">
                <a:latin typeface="Arial" charset="0"/>
                <a:cs typeface="Arial" charset="0"/>
              </a:rPr>
              <a:pPr/>
              <a:t>112</a:t>
            </a:fld>
            <a:endParaRPr lang="en-US" smtClean="0">
              <a:latin typeface="Arial" charset="0"/>
              <a:cs typeface="Arial" charset="0"/>
            </a:endParaRPr>
          </a:p>
        </p:txBody>
      </p:sp>
      <p:sp>
        <p:nvSpPr>
          <p:cNvPr id="166915" name="Rectangle 2"/>
          <p:cNvSpPr>
            <a:spLocks noRot="1" noChangeArrowheads="1" noTextEdit="1"/>
          </p:cNvSpPr>
          <p:nvPr>
            <p:ph type="sldImg"/>
          </p:nvPr>
        </p:nvSpPr>
        <p:spPr>
          <a:ln/>
        </p:spPr>
      </p:sp>
      <p:sp>
        <p:nvSpPr>
          <p:cNvPr id="166916" name="Rectangle 3"/>
          <p:cNvSpPr>
            <a:spLocks noGrp="1" noChangeArrowheads="1"/>
          </p:cNvSpPr>
          <p:nvPr>
            <p:ph type="body" idx="1"/>
          </p:nvPr>
        </p:nvSpPr>
        <p:spPr>
          <a:noFill/>
          <a:ln/>
        </p:spPr>
        <p:txBody>
          <a:bodyPr/>
          <a:lstStyle/>
          <a:p>
            <a:pPr eaLnBrk="1" hangingPunct="1"/>
            <a:r>
              <a:rPr lang="ar-SA" altLang="en-US" sz="1000" smtClean="0">
                <a:latin typeface="Arial" charset="0"/>
                <a:cs typeface="Arial" charset="0"/>
              </a:rPr>
              <a:t>رعايت اصول </a:t>
            </a:r>
            <a:r>
              <a:rPr lang="en-US" altLang="en-US" sz="1000" smtClean="0">
                <a:latin typeface="Arial" charset="0"/>
                <a:cs typeface="Arial" charset="0"/>
              </a:rPr>
              <a:t>PHC</a:t>
            </a:r>
            <a:r>
              <a:rPr lang="ar-SA" altLang="en-US" sz="1000" smtClean="0">
                <a:latin typeface="Arial" charset="0"/>
                <a:cs typeface="Arial" charset="0"/>
              </a:rPr>
              <a:t> در سياستگزاريها</a:t>
            </a:r>
          </a:p>
          <a:p>
            <a:pPr eaLnBrk="1" hangingPunct="1"/>
            <a:r>
              <a:rPr lang="ar-SA" altLang="en-US" sz="1000" smtClean="0">
                <a:latin typeface="Arial" charset="0"/>
                <a:cs typeface="Arial" charset="0"/>
              </a:rPr>
              <a:t>صيانت منابع</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7"/>
          <p:cNvSpPr>
            <a:spLocks noGrp="1" noChangeArrowheads="1"/>
          </p:cNvSpPr>
          <p:nvPr>
            <p:ph type="sldNum" sz="quarter" idx="5"/>
          </p:nvPr>
        </p:nvSpPr>
        <p:spPr>
          <a:noFill/>
        </p:spPr>
        <p:txBody>
          <a:bodyPr/>
          <a:lstStyle/>
          <a:p>
            <a:fld id="{154935FC-6E8A-4588-9683-DDE2BED11D7E}" type="slidenum">
              <a:rPr lang="ar-SA" smtClean="0">
                <a:latin typeface="Arial" charset="0"/>
                <a:cs typeface="Arial" charset="0"/>
              </a:rPr>
              <a:pPr/>
              <a:t>113</a:t>
            </a:fld>
            <a:endParaRPr lang="en-US" smtClean="0">
              <a:latin typeface="Arial" charset="0"/>
              <a:cs typeface="Arial" charset="0"/>
            </a:endParaRPr>
          </a:p>
        </p:txBody>
      </p:sp>
      <p:sp>
        <p:nvSpPr>
          <p:cNvPr id="167939" name="Rectangle 2"/>
          <p:cNvSpPr>
            <a:spLocks noRot="1" noChangeArrowheads="1" noTextEdit="1"/>
          </p:cNvSpPr>
          <p:nvPr>
            <p:ph type="sldImg"/>
          </p:nvPr>
        </p:nvSpPr>
        <p:spPr>
          <a:ln/>
        </p:spPr>
      </p:sp>
      <p:sp>
        <p:nvSpPr>
          <p:cNvPr id="167940" name="Rectangle 3"/>
          <p:cNvSpPr>
            <a:spLocks noGrp="1" noChangeArrowheads="1"/>
          </p:cNvSpPr>
          <p:nvPr>
            <p:ph type="body" idx="1"/>
          </p:nvPr>
        </p:nvSpPr>
        <p:spPr>
          <a:noFill/>
          <a:ln/>
        </p:spPr>
        <p:txBody>
          <a:bodyPr/>
          <a:lstStyle/>
          <a:p>
            <a:pPr eaLnBrk="1" hangingPunct="1"/>
            <a:r>
              <a:rPr lang="ar-SA" altLang="en-US" smtClean="0">
                <a:latin typeface="Arial" charset="0"/>
                <a:cs typeface="Arial" charset="0"/>
              </a:rPr>
              <a:t>واگذاري خدمات مشترك ب</a:t>
            </a:r>
            <a:r>
              <a:rPr lang="fa-IR" altLang="en-US" smtClean="0">
                <a:latin typeface="Arial" charset="0"/>
                <a:cs typeface="Arial" charset="0"/>
              </a:rPr>
              <a:t>ه</a:t>
            </a:r>
            <a:r>
              <a:rPr lang="ar-SA" altLang="en-US" smtClean="0">
                <a:latin typeface="Arial" charset="0"/>
                <a:cs typeface="Arial" charset="0"/>
              </a:rPr>
              <a:t> ساير بخشها </a:t>
            </a:r>
            <a:endParaRPr lang="fa-IR" altLang="en-US" smtClean="0">
              <a:latin typeface="Arial" charset="0"/>
              <a:cs typeface="Times New Roman" pitchFamily="18" charset="0"/>
            </a:endParaRPr>
          </a:p>
          <a:p>
            <a:pPr eaLnBrk="1" hangingPunct="1"/>
            <a:r>
              <a:rPr lang="ar-SA" altLang="en-US" smtClean="0">
                <a:latin typeface="Arial" charset="0"/>
                <a:cs typeface="Arial" charset="0"/>
              </a:rPr>
              <a:t>هماهنگ كردن سازمانهاي بين المللي با سياستهاي ملي</a:t>
            </a:r>
          </a:p>
          <a:p>
            <a:pPr eaLnBrk="1" hangingPunct="1"/>
            <a:r>
              <a:rPr lang="ar-SA" altLang="en-US" smtClean="0">
                <a:latin typeface="Arial" charset="0"/>
                <a:cs typeface="Arial" charset="0"/>
              </a:rPr>
              <a:t>حذف فعاليتهاي موازي</a:t>
            </a:r>
          </a:p>
          <a:p>
            <a:pPr eaLnBrk="1" hangingPunct="1"/>
            <a:r>
              <a:rPr lang="ar-SA" altLang="en-US" smtClean="0">
                <a:latin typeface="Arial" charset="0"/>
                <a:cs typeface="Arial" charset="0"/>
              </a:rPr>
              <a:t>ارايه خدماتي كه درصورت واگذاري سبب لطمه به اهداف سازمان </a:t>
            </a:r>
            <a:r>
              <a:rPr lang="fa-IR" altLang="en-US" smtClean="0">
                <a:latin typeface="Arial" charset="0"/>
                <a:cs typeface="Arial" charset="0"/>
              </a:rPr>
              <a:t>ن</a:t>
            </a:r>
            <a:r>
              <a:rPr lang="ar-SA" altLang="en-US" smtClean="0">
                <a:latin typeface="Arial" charset="0"/>
                <a:cs typeface="Arial" charset="0"/>
              </a:rPr>
              <a:t>ميشود</a:t>
            </a:r>
          </a:p>
          <a:p>
            <a:pPr eaLnBrk="1" hangingPunct="1"/>
            <a:r>
              <a:rPr lang="ar-SA" altLang="en-US" smtClean="0">
                <a:latin typeface="Arial" charset="0"/>
                <a:cs typeface="Arial" charset="0"/>
              </a:rPr>
              <a:t>رعايت اصول </a:t>
            </a:r>
            <a:r>
              <a:rPr lang="en-US" altLang="en-US" smtClean="0">
                <a:latin typeface="Arial" charset="0"/>
                <a:cs typeface="Arial" charset="0"/>
              </a:rPr>
              <a:t>PHC</a:t>
            </a:r>
            <a:r>
              <a:rPr lang="ar-SA" altLang="en-US" smtClean="0">
                <a:latin typeface="Arial" charset="0"/>
                <a:cs typeface="Arial" charset="0"/>
              </a:rPr>
              <a:t> در سياستگزاريها</a:t>
            </a:r>
          </a:p>
          <a:p>
            <a:pPr eaLnBrk="1" hangingPunct="1"/>
            <a:r>
              <a:rPr lang="ar-SA" altLang="en-US" smtClean="0">
                <a:latin typeface="Arial" charset="0"/>
                <a:cs typeface="Arial" charset="0"/>
              </a:rPr>
              <a:t>صيانت منابع</a:t>
            </a:r>
          </a:p>
          <a:p>
            <a:pPr eaLnBrk="1" hangingPunct="1"/>
            <a:endParaRPr lang="en-US" smtClean="0">
              <a:latin typeface="Arial" charset="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7"/>
          <p:cNvSpPr>
            <a:spLocks noGrp="1" noChangeArrowheads="1"/>
          </p:cNvSpPr>
          <p:nvPr>
            <p:ph type="sldNum" sz="quarter" idx="5"/>
          </p:nvPr>
        </p:nvSpPr>
        <p:spPr>
          <a:noFill/>
        </p:spPr>
        <p:txBody>
          <a:bodyPr/>
          <a:lstStyle/>
          <a:p>
            <a:fld id="{1F7B90DD-DB2F-438F-9CB8-DE8CA225153A}" type="slidenum">
              <a:rPr lang="ar-SA" smtClean="0">
                <a:latin typeface="Arial" charset="0"/>
                <a:cs typeface="Arial" charset="0"/>
              </a:rPr>
              <a:pPr/>
              <a:t>114</a:t>
            </a:fld>
            <a:endParaRPr lang="en-US" smtClean="0">
              <a:latin typeface="Arial" charset="0"/>
              <a:cs typeface="Arial" charset="0"/>
            </a:endParaRPr>
          </a:p>
        </p:txBody>
      </p:sp>
      <p:sp>
        <p:nvSpPr>
          <p:cNvPr id="168963" name="Rectangle 2"/>
          <p:cNvSpPr>
            <a:spLocks noRot="1" noChangeArrowheads="1" noTextEdit="1"/>
          </p:cNvSpPr>
          <p:nvPr>
            <p:ph type="sldImg"/>
          </p:nvPr>
        </p:nvSpPr>
        <p:spPr>
          <a:ln/>
        </p:spPr>
      </p:sp>
      <p:sp>
        <p:nvSpPr>
          <p:cNvPr id="168964" name="Rectangle 3"/>
          <p:cNvSpPr>
            <a:spLocks noGrp="1" noChangeArrowheads="1"/>
          </p:cNvSpPr>
          <p:nvPr>
            <p:ph type="body" idx="1"/>
          </p:nvPr>
        </p:nvSpPr>
        <p:spPr>
          <a:noFill/>
          <a:ln/>
        </p:spPr>
        <p:txBody>
          <a:bodyPr/>
          <a:lstStyle/>
          <a:p>
            <a:pPr eaLnBrk="1" hangingPunct="1"/>
            <a:r>
              <a:rPr lang="ar-SA" altLang="en-US" smtClean="0">
                <a:latin typeface="Arial" charset="0"/>
                <a:cs typeface="Arial" charset="0"/>
              </a:rPr>
              <a:t>توجه به </a:t>
            </a:r>
            <a:r>
              <a:rPr lang="fa-IR" altLang="en-US" smtClean="0">
                <a:latin typeface="Arial" charset="0"/>
                <a:cs typeface="Arial" charset="0"/>
              </a:rPr>
              <a:t>نياز، </a:t>
            </a:r>
            <a:r>
              <a:rPr lang="ar-SA" altLang="en-US" smtClean="0">
                <a:latin typeface="Arial" charset="0"/>
                <a:cs typeface="Arial" charset="0"/>
              </a:rPr>
              <a:t>تقاضا و رضايت </a:t>
            </a:r>
            <a:r>
              <a:rPr lang="fa-IR" altLang="en-US" smtClean="0">
                <a:latin typeface="Arial" charset="0"/>
                <a:cs typeface="Arial" charset="0"/>
              </a:rPr>
              <a:t>ارایه دهنده</a:t>
            </a:r>
            <a:r>
              <a:rPr lang="ar-SA" altLang="en-US" smtClean="0">
                <a:latin typeface="Arial" charset="0"/>
                <a:cs typeface="Arial" charset="0"/>
              </a:rPr>
              <a:t> خدمت</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7"/>
          <p:cNvSpPr>
            <a:spLocks noGrp="1" noChangeArrowheads="1"/>
          </p:cNvSpPr>
          <p:nvPr>
            <p:ph type="sldNum" sz="quarter" idx="5"/>
          </p:nvPr>
        </p:nvSpPr>
        <p:spPr>
          <a:noFill/>
        </p:spPr>
        <p:txBody>
          <a:bodyPr/>
          <a:lstStyle/>
          <a:p>
            <a:fld id="{B5FA64D7-6C56-411A-AEBA-4269A16C19EA}" type="slidenum">
              <a:rPr lang="ar-SA" smtClean="0">
                <a:latin typeface="Arial" charset="0"/>
                <a:cs typeface="Arial" charset="0"/>
              </a:rPr>
              <a:pPr/>
              <a:t>115</a:t>
            </a:fld>
            <a:endParaRPr lang="en-US" smtClean="0">
              <a:latin typeface="Arial" charset="0"/>
              <a:cs typeface="Arial" charset="0"/>
            </a:endParaRPr>
          </a:p>
        </p:txBody>
      </p:sp>
      <p:sp>
        <p:nvSpPr>
          <p:cNvPr id="169987" name="Rectangle 2"/>
          <p:cNvSpPr>
            <a:spLocks noRot="1" noChangeArrowheads="1" noTextEdit="1"/>
          </p:cNvSpPr>
          <p:nvPr>
            <p:ph type="sldImg"/>
          </p:nvPr>
        </p:nvSpPr>
        <p:spPr>
          <a:ln/>
        </p:spPr>
      </p:sp>
      <p:sp>
        <p:nvSpPr>
          <p:cNvPr id="169988" name="Rectangle 3"/>
          <p:cNvSpPr>
            <a:spLocks noGrp="1" noChangeArrowheads="1"/>
          </p:cNvSpPr>
          <p:nvPr>
            <p:ph type="body" idx="1"/>
          </p:nvPr>
        </p:nvSpPr>
        <p:spPr>
          <a:noFill/>
          <a:ln/>
        </p:spPr>
        <p:txBody>
          <a:bodyPr/>
          <a:lstStyle/>
          <a:p>
            <a:pPr eaLnBrk="1" hangingPunct="1"/>
            <a:r>
              <a:rPr lang="ar-SA" altLang="en-US" smtClean="0">
                <a:latin typeface="Arial" charset="0"/>
                <a:cs typeface="Arial" charset="0"/>
              </a:rPr>
              <a:t>تمركز زدايي</a:t>
            </a:r>
          </a:p>
          <a:p>
            <a:pPr eaLnBrk="1" hangingPunct="1"/>
            <a:r>
              <a:rPr lang="ar-SA" altLang="en-US" smtClean="0">
                <a:latin typeface="Arial" charset="0"/>
                <a:cs typeface="Arial" charset="0"/>
              </a:rPr>
              <a:t>تفكيك وظيفه ستادي با اجرايي</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7"/>
          <p:cNvSpPr>
            <a:spLocks noGrp="1" noChangeArrowheads="1"/>
          </p:cNvSpPr>
          <p:nvPr>
            <p:ph type="sldNum" sz="quarter" idx="5"/>
          </p:nvPr>
        </p:nvSpPr>
        <p:spPr>
          <a:noFill/>
        </p:spPr>
        <p:txBody>
          <a:bodyPr/>
          <a:lstStyle/>
          <a:p>
            <a:fld id="{B7E23DF3-BA97-4461-B44B-AFA2362D0114}" type="slidenum">
              <a:rPr lang="ar-SA" smtClean="0">
                <a:latin typeface="Arial" charset="0"/>
                <a:cs typeface="Arial" charset="0"/>
              </a:rPr>
              <a:pPr/>
              <a:t>116</a:t>
            </a:fld>
            <a:endParaRPr lang="en-US" smtClean="0">
              <a:latin typeface="Arial" charset="0"/>
              <a:cs typeface="Arial" charset="0"/>
            </a:endParaRPr>
          </a:p>
        </p:txBody>
      </p:sp>
      <p:sp>
        <p:nvSpPr>
          <p:cNvPr id="171011" name="Rectangle 2"/>
          <p:cNvSpPr>
            <a:spLocks noRot="1" noChangeArrowheads="1" noTextEdit="1"/>
          </p:cNvSpPr>
          <p:nvPr>
            <p:ph type="sldImg"/>
          </p:nvPr>
        </p:nvSpPr>
        <p:spPr>
          <a:ln/>
        </p:spPr>
      </p:sp>
      <p:sp>
        <p:nvSpPr>
          <p:cNvPr id="171012" name="Rectangle 3"/>
          <p:cNvSpPr>
            <a:spLocks noGrp="1" noChangeArrowheads="1"/>
          </p:cNvSpPr>
          <p:nvPr>
            <p:ph type="body" idx="1"/>
          </p:nvPr>
        </p:nvSpPr>
        <p:spPr>
          <a:noFill/>
          <a:ln/>
        </p:spPr>
        <p:txBody>
          <a:bodyPr/>
          <a:lstStyle/>
          <a:p>
            <a:pPr eaLnBrk="1" hangingPunct="1"/>
            <a:r>
              <a:rPr lang="ar-SA" altLang="en-US" smtClean="0">
                <a:latin typeface="Arial" charset="0"/>
                <a:cs typeface="Arial" charset="0"/>
              </a:rPr>
              <a:t>صيانت منابع</a:t>
            </a:r>
          </a:p>
          <a:p>
            <a:pPr eaLnBrk="1" hangingPunct="1"/>
            <a:r>
              <a:rPr lang="ar-SA" altLang="en-US" smtClean="0">
                <a:latin typeface="Arial" charset="0"/>
                <a:cs typeface="Arial" charset="0"/>
              </a:rPr>
              <a:t>تفكيك وظيفه ستادي با اجرايي</a:t>
            </a:r>
          </a:p>
          <a:p>
            <a:pPr eaLnBrk="1" hangingPunct="1"/>
            <a:endParaRPr lang="en-US" b="1" smtClean="0">
              <a:latin typeface="Arial" charset="0"/>
              <a:cs typeface="Arial" charset="0"/>
            </a:endParaRPr>
          </a:p>
          <a:p>
            <a:pPr eaLnBrk="1" hangingPunct="1"/>
            <a:endParaRPr lang="en-US" smtClean="0">
              <a:latin typeface="Arial" charset="0"/>
              <a:cs typeface="Arial" charset="0"/>
            </a:endParaRPr>
          </a:p>
          <a:p>
            <a:pPr eaLnBrk="1" hangingPunct="1"/>
            <a:endParaRPr lang="en-US" smtClean="0">
              <a:latin typeface="Arial" charset="0"/>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7"/>
          <p:cNvSpPr>
            <a:spLocks noGrp="1" noChangeArrowheads="1"/>
          </p:cNvSpPr>
          <p:nvPr>
            <p:ph type="sldNum" sz="quarter" idx="5"/>
          </p:nvPr>
        </p:nvSpPr>
        <p:spPr>
          <a:noFill/>
        </p:spPr>
        <p:txBody>
          <a:bodyPr/>
          <a:lstStyle/>
          <a:p>
            <a:fld id="{5AF19396-DC68-45BB-8D99-52074D2B4595}" type="slidenum">
              <a:rPr lang="ar-SA" smtClean="0">
                <a:latin typeface="Arial" charset="0"/>
                <a:cs typeface="Arial" charset="0"/>
              </a:rPr>
              <a:pPr/>
              <a:t>117</a:t>
            </a:fld>
            <a:endParaRPr lang="en-US" smtClean="0">
              <a:latin typeface="Arial" charset="0"/>
              <a:cs typeface="Arial" charset="0"/>
            </a:endParaRPr>
          </a:p>
        </p:txBody>
      </p:sp>
      <p:sp>
        <p:nvSpPr>
          <p:cNvPr id="172035" name="Rectangle 2"/>
          <p:cNvSpPr>
            <a:spLocks noRot="1" noChangeArrowheads="1" noTextEdit="1"/>
          </p:cNvSpPr>
          <p:nvPr>
            <p:ph type="sldImg"/>
          </p:nvPr>
        </p:nvSpPr>
        <p:spPr>
          <a:ln/>
        </p:spPr>
      </p:sp>
      <p:sp>
        <p:nvSpPr>
          <p:cNvPr id="172036" name="Rectangle 3"/>
          <p:cNvSpPr>
            <a:spLocks noGrp="1" noChangeArrowheads="1"/>
          </p:cNvSpPr>
          <p:nvPr>
            <p:ph type="body" idx="1"/>
          </p:nvPr>
        </p:nvSpPr>
        <p:spPr>
          <a:noFill/>
          <a:ln/>
        </p:spPr>
        <p:txBody>
          <a:bodyPr/>
          <a:lstStyle/>
          <a:p>
            <a:pPr eaLnBrk="1" hangingPunct="1"/>
            <a:r>
              <a:rPr lang="fa-IR" smtClean="0">
                <a:latin typeface="Arial" charset="0"/>
                <a:cs typeface="Arial" charset="0"/>
              </a:rPr>
              <a:t>شامل اهدف كلي و اختصاصي به تفكيك هر برنامه و زير برنامه</a:t>
            </a:r>
            <a:endParaRPr lang="en-US" smtClean="0">
              <a:latin typeface="Arial" charset="0"/>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7"/>
          <p:cNvSpPr>
            <a:spLocks noGrp="1" noChangeArrowheads="1"/>
          </p:cNvSpPr>
          <p:nvPr>
            <p:ph type="sldNum" sz="quarter" idx="5"/>
          </p:nvPr>
        </p:nvSpPr>
        <p:spPr>
          <a:noFill/>
        </p:spPr>
        <p:txBody>
          <a:bodyPr/>
          <a:lstStyle/>
          <a:p>
            <a:fld id="{7A5F0826-F1CE-4663-AD3A-A21E8B5A890A}" type="slidenum">
              <a:rPr lang="ar-SA" smtClean="0">
                <a:latin typeface="Arial" charset="0"/>
                <a:cs typeface="Arial" charset="0"/>
              </a:rPr>
              <a:pPr/>
              <a:t>118</a:t>
            </a:fld>
            <a:endParaRPr lang="en-US" smtClean="0">
              <a:latin typeface="Arial" charset="0"/>
              <a:cs typeface="Arial" charset="0"/>
            </a:endParaRPr>
          </a:p>
        </p:txBody>
      </p:sp>
      <p:sp>
        <p:nvSpPr>
          <p:cNvPr id="173059" name="Rectangle 2"/>
          <p:cNvSpPr>
            <a:spLocks noRot="1" noChangeArrowheads="1" noTextEdit="1"/>
          </p:cNvSpPr>
          <p:nvPr>
            <p:ph type="sldImg"/>
          </p:nvPr>
        </p:nvSpPr>
        <p:spPr>
          <a:ln/>
        </p:spPr>
      </p:sp>
      <p:sp>
        <p:nvSpPr>
          <p:cNvPr id="173060" name="Rectangle 3"/>
          <p:cNvSpPr>
            <a:spLocks noGrp="1" noChangeArrowheads="1"/>
          </p:cNvSpPr>
          <p:nvPr>
            <p:ph type="body" idx="1"/>
          </p:nvPr>
        </p:nvSpPr>
        <p:spPr>
          <a:noFill/>
          <a:ln/>
        </p:spPr>
        <p:txBody>
          <a:bodyPr/>
          <a:lstStyle/>
          <a:p>
            <a:pPr eaLnBrk="1" hangingPunct="1"/>
            <a:r>
              <a:rPr lang="fa-IR" smtClean="0">
                <a:latin typeface="Arial" charset="0"/>
                <a:cs typeface="Arial" charset="0"/>
              </a:rPr>
              <a:t>شامل اهدف كلي و اختصاصي به تفكيك هر برنامه و زير برنامه</a:t>
            </a:r>
            <a:endParaRPr lang="en-US" smtClean="0">
              <a:latin typeface="Arial" charset="0"/>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7"/>
          <p:cNvSpPr>
            <a:spLocks noGrp="1" noChangeArrowheads="1"/>
          </p:cNvSpPr>
          <p:nvPr>
            <p:ph type="sldNum" sz="quarter" idx="5"/>
          </p:nvPr>
        </p:nvSpPr>
        <p:spPr>
          <a:noFill/>
        </p:spPr>
        <p:txBody>
          <a:bodyPr/>
          <a:lstStyle/>
          <a:p>
            <a:fld id="{39A2E087-4A5A-4D0D-BDE9-145C9B78E2D4}" type="slidenum">
              <a:rPr lang="ar-SA" smtClean="0">
                <a:latin typeface="Arial" charset="0"/>
                <a:cs typeface="Arial" charset="0"/>
              </a:rPr>
              <a:pPr/>
              <a:t>122</a:t>
            </a:fld>
            <a:endParaRPr lang="en-US" smtClean="0">
              <a:latin typeface="Arial" charset="0"/>
              <a:cs typeface="Arial" charset="0"/>
            </a:endParaRPr>
          </a:p>
        </p:txBody>
      </p:sp>
      <p:sp>
        <p:nvSpPr>
          <p:cNvPr id="174083" name="Rectangle 2"/>
          <p:cNvSpPr>
            <a:spLocks noRot="1" noChangeArrowheads="1" noTextEdit="1"/>
          </p:cNvSpPr>
          <p:nvPr>
            <p:ph type="sldImg"/>
          </p:nvPr>
        </p:nvSpPr>
        <p:spPr>
          <a:ln/>
        </p:spPr>
      </p:sp>
      <p:sp>
        <p:nvSpPr>
          <p:cNvPr id="174084" name="Rectangle 3"/>
          <p:cNvSpPr>
            <a:spLocks noGrp="1" noChangeArrowheads="1"/>
          </p:cNvSpPr>
          <p:nvPr>
            <p:ph type="body" idx="1"/>
          </p:nvPr>
        </p:nvSpPr>
        <p:spPr>
          <a:noFill/>
          <a:ln/>
        </p:spPr>
        <p:txBody>
          <a:bodyPr/>
          <a:lstStyle/>
          <a:p>
            <a:pPr eaLnBrk="1" hangingPunct="1"/>
            <a:r>
              <a:rPr lang="fa-IR" smtClean="0">
                <a:latin typeface="Arial" charset="0"/>
                <a:cs typeface="Arial" charset="0"/>
              </a:rPr>
              <a:t>دراین قسمت فقط عناوین برنامه های فنی خود را بنویسید.از اعلام فعالیتهایی که در قالب یک برنامه نیستند و یا جزیی از یک برنامه محسوب میشوند بپرهیزید. یعنی حداکثر درهر اداره تا5-6 برنامه رسمی فنی وجود دارد.</a:t>
            </a:r>
            <a:endParaRPr lang="en-US" smtClean="0">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26F0B5-577A-49CB-9DA3-6A1C3697C401}" type="datetimeFigureOut">
              <a:rPr lang="en-US" smtClean="0"/>
              <a:t>12/29/2013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0EC168-2E80-4F5D-8E9A-28B5DB59FC1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26F0B5-577A-49CB-9DA3-6A1C3697C401}" type="datetimeFigureOut">
              <a:rPr lang="en-US" smtClean="0"/>
              <a:t>12/29/2013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0EC168-2E80-4F5D-8E9A-28B5DB59FC1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26F0B5-577A-49CB-9DA3-6A1C3697C401}" type="datetimeFigureOut">
              <a:rPr lang="en-US" smtClean="0"/>
              <a:t>12/29/2013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0EC168-2E80-4F5D-8E9A-28B5DB59FC1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26F0B5-577A-49CB-9DA3-6A1C3697C401}" type="datetimeFigureOut">
              <a:rPr lang="en-US" smtClean="0"/>
              <a:t>12/29/2013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0EC168-2E80-4F5D-8E9A-28B5DB59FC1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26F0B5-577A-49CB-9DA3-6A1C3697C401}" type="datetimeFigureOut">
              <a:rPr lang="en-US" smtClean="0"/>
              <a:t>12/29/2013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0EC168-2E80-4F5D-8E9A-28B5DB59FC1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126F0B5-577A-49CB-9DA3-6A1C3697C401}" type="datetimeFigureOut">
              <a:rPr lang="en-US" smtClean="0"/>
              <a:t>12/29/2013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0EC168-2E80-4F5D-8E9A-28B5DB59FC1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126F0B5-577A-49CB-9DA3-6A1C3697C401}" type="datetimeFigureOut">
              <a:rPr lang="en-US" smtClean="0"/>
              <a:t>12/29/2013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0EC168-2E80-4F5D-8E9A-28B5DB59FC1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26F0B5-577A-49CB-9DA3-6A1C3697C401}" type="datetimeFigureOut">
              <a:rPr lang="en-US" smtClean="0"/>
              <a:t>12/29/2013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0EC168-2E80-4F5D-8E9A-28B5DB59FC1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26F0B5-577A-49CB-9DA3-6A1C3697C401}" type="datetimeFigureOut">
              <a:rPr lang="en-US" smtClean="0"/>
              <a:t>12/29/2013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0EC168-2E80-4F5D-8E9A-28B5DB59FC1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26F0B5-577A-49CB-9DA3-6A1C3697C401}" type="datetimeFigureOut">
              <a:rPr lang="en-US" smtClean="0"/>
              <a:t>12/29/2013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0EC168-2E80-4F5D-8E9A-28B5DB59FC1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26F0B5-577A-49CB-9DA3-6A1C3697C401}" type="datetimeFigureOut">
              <a:rPr lang="en-US" smtClean="0"/>
              <a:t>12/29/2013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0EC168-2E80-4F5D-8E9A-28B5DB59FC1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26F0B5-577A-49CB-9DA3-6A1C3697C401}" type="datetimeFigureOut">
              <a:rPr lang="en-US" smtClean="0"/>
              <a:t>12/29/2013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0EC168-2E80-4F5D-8E9A-28B5DB59FC1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vmlDrawing" Target="../drawings/vmlDrawing3.v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vmlDrawing" Target="../drawings/vmlDrawing4.v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vmlDrawing" Target="../drawings/vmlDrawing5.vml"/></Relationships>
</file>

<file path=ppt/slides/_rels/slide10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vmlDrawing" Target="../drawings/vmlDrawing6.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ctrTitle" idx="4294967295"/>
          </p:nvPr>
        </p:nvSpPr>
        <p:spPr>
          <a:xfrm>
            <a:off x="1187450" y="1700213"/>
            <a:ext cx="6765925" cy="3098800"/>
          </a:xfrm>
        </p:spPr>
        <p:txBody>
          <a:bodyPr>
            <a:normAutofit fontScale="90000"/>
          </a:bodyPr>
          <a:lstStyle/>
          <a:p>
            <a:pPr eaLnBrk="1" hangingPunct="1"/>
            <a:r>
              <a:rPr lang="fa-IR" sz="4000" smtClean="0"/>
              <a:t/>
            </a:r>
            <a:br>
              <a:rPr lang="fa-IR" sz="4000" smtClean="0"/>
            </a:br>
            <a:r>
              <a:rPr lang="fa-IR" sz="4000" smtClean="0"/>
              <a:t>برنامه ریزی استراتژیک</a:t>
            </a:r>
            <a:br>
              <a:rPr lang="fa-IR" sz="4000" smtClean="0"/>
            </a:br>
            <a:r>
              <a:rPr lang="fa-IR" sz="4000" smtClean="0"/>
              <a:t/>
            </a:r>
            <a:br>
              <a:rPr lang="fa-IR" sz="4000" smtClean="0"/>
            </a:br>
            <a:r>
              <a:rPr lang="fa-IR" sz="4000" smtClean="0"/>
              <a:t> </a:t>
            </a:r>
            <a:br>
              <a:rPr lang="fa-IR" sz="4000" smtClean="0"/>
            </a:br>
            <a:endParaRPr lang="en-US" sz="400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idx="4294967295"/>
          </p:nvPr>
        </p:nvSpPr>
        <p:spPr>
          <a:xfrm>
            <a:off x="611188" y="0"/>
            <a:ext cx="7772400" cy="1470025"/>
          </a:xfrm>
        </p:spPr>
        <p:txBody>
          <a:bodyPr/>
          <a:lstStyle/>
          <a:p>
            <a:pPr eaLnBrk="1" hangingPunct="1"/>
            <a:r>
              <a:rPr lang="fa-IR" b="1" smtClean="0">
                <a:solidFill>
                  <a:srgbClr val="000066"/>
                </a:solidFill>
              </a:rPr>
              <a:t>سطح بخشی</a:t>
            </a:r>
            <a:endParaRPr lang="en-US" b="1" smtClean="0">
              <a:solidFill>
                <a:srgbClr val="000066"/>
              </a:solidFill>
            </a:endParaRPr>
          </a:p>
        </p:txBody>
      </p:sp>
      <p:sp>
        <p:nvSpPr>
          <p:cNvPr id="17411" name="Rectangle 3"/>
          <p:cNvSpPr>
            <a:spLocks noGrp="1" noChangeArrowheads="1"/>
          </p:cNvSpPr>
          <p:nvPr>
            <p:ph type="subTitle" idx="4294967295"/>
          </p:nvPr>
        </p:nvSpPr>
        <p:spPr>
          <a:xfrm>
            <a:off x="1042988" y="1700213"/>
            <a:ext cx="6905625" cy="3744912"/>
          </a:xfrm>
        </p:spPr>
        <p:txBody>
          <a:bodyPr/>
          <a:lstStyle/>
          <a:p>
            <a:pPr marL="0" indent="0" algn="just" eaLnBrk="1" hangingPunct="1">
              <a:lnSpc>
                <a:spcPct val="115000"/>
              </a:lnSpc>
              <a:buFontTx/>
              <a:buNone/>
            </a:pPr>
            <a:r>
              <a:rPr lang="fa-IR" smtClean="0"/>
              <a:t>در سازمانهای بزرگ در راستای ماموریت و استراتژی سطح کل سازمان برای هر قسمت ماموریت و استراتژی تعیین می شود . به این استراتژی ها استراتژی کسب و کار اطلاق می شود.</a:t>
            </a:r>
            <a:endParaRPr lang="en-US" smtClean="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subTitle" idx="4294967295"/>
          </p:nvPr>
        </p:nvSpPr>
        <p:spPr>
          <a:xfrm>
            <a:off x="1371600" y="1219200"/>
            <a:ext cx="7391400" cy="5410200"/>
          </a:xfrm>
        </p:spPr>
        <p:txBody>
          <a:bodyPr/>
          <a:lstStyle/>
          <a:p>
            <a:pPr marL="0" indent="0" eaLnBrk="1" hangingPunct="1">
              <a:buFontTx/>
              <a:buNone/>
            </a:pPr>
            <a:endParaRPr lang="fa-IR" smtClean="0">
              <a:solidFill>
                <a:srgbClr val="0033CC"/>
              </a:solidFill>
              <a:latin typeface="Times New Roman" pitchFamily="18" charset="0"/>
              <a:cs typeface="Times New Roman" pitchFamily="18" charset="0"/>
            </a:endParaRPr>
          </a:p>
          <a:p>
            <a:pPr marL="0" indent="0" eaLnBrk="1" hangingPunct="1">
              <a:buFontTx/>
              <a:buNone/>
            </a:pPr>
            <a:r>
              <a:rPr lang="fa-IR" sz="2000" smtClean="0">
                <a:solidFill>
                  <a:srgbClr val="0033CC"/>
                </a:solidFill>
                <a:latin typeface="Times New Roman" pitchFamily="18" charset="0"/>
                <a:cs typeface="Times New Roman" pitchFamily="18" charset="0"/>
              </a:rPr>
              <a:t> </a:t>
            </a:r>
            <a:endParaRPr lang="en-US" sz="2000" smtClean="0">
              <a:solidFill>
                <a:srgbClr val="0033CC"/>
              </a:solidFill>
              <a:latin typeface="Times New Roman" pitchFamily="18" charset="0"/>
              <a:cs typeface="Times New Roman" pitchFamily="18" charset="0"/>
            </a:endParaRPr>
          </a:p>
        </p:txBody>
      </p:sp>
      <p:sp>
        <p:nvSpPr>
          <p:cNvPr id="128003" name="Text Box 3"/>
          <p:cNvSpPr txBox="1">
            <a:spLocks noChangeArrowheads="1"/>
          </p:cNvSpPr>
          <p:nvPr/>
        </p:nvSpPr>
        <p:spPr bwMode="auto">
          <a:xfrm>
            <a:off x="533400" y="304800"/>
            <a:ext cx="8305800" cy="396875"/>
          </a:xfrm>
          <a:prstGeom prst="rect">
            <a:avLst/>
          </a:prstGeom>
          <a:noFill/>
          <a:ln w="9525">
            <a:noFill/>
            <a:miter lim="800000"/>
            <a:headEnd/>
            <a:tailEnd/>
          </a:ln>
        </p:spPr>
        <p:txBody>
          <a:bodyPr>
            <a:spAutoFit/>
          </a:bodyPr>
          <a:lstStyle/>
          <a:p>
            <a:pPr marL="342900" indent="-342900"/>
            <a:endParaRPr lang="fa-IR" sz="2000" b="1">
              <a:solidFill>
                <a:srgbClr val="0033CC"/>
              </a:solidFill>
              <a:cs typeface="Times New Roman" pitchFamily="18" charset="0"/>
            </a:endParaRPr>
          </a:p>
        </p:txBody>
      </p:sp>
      <p:sp>
        <p:nvSpPr>
          <p:cNvPr id="128004" name="Text Box 4"/>
          <p:cNvSpPr txBox="1">
            <a:spLocks noChangeArrowheads="1"/>
          </p:cNvSpPr>
          <p:nvPr/>
        </p:nvSpPr>
        <p:spPr bwMode="auto">
          <a:xfrm>
            <a:off x="228600" y="228600"/>
            <a:ext cx="8686800" cy="701675"/>
          </a:xfrm>
          <a:prstGeom prst="rect">
            <a:avLst/>
          </a:prstGeom>
          <a:noFill/>
          <a:ln w="9525">
            <a:noFill/>
            <a:miter lim="800000"/>
            <a:headEnd/>
            <a:tailEnd/>
          </a:ln>
        </p:spPr>
        <p:txBody>
          <a:bodyPr>
            <a:spAutoFit/>
          </a:bodyPr>
          <a:lstStyle/>
          <a:p>
            <a:pPr marL="342900" indent="-342900">
              <a:spcBef>
                <a:spcPct val="50000"/>
              </a:spcBef>
              <a:buFontTx/>
              <a:buAutoNum type="alphaUcPeriod" startAt="2"/>
            </a:pPr>
            <a:r>
              <a:rPr lang="fa-IR" sz="3600" b="1">
                <a:solidFill>
                  <a:srgbClr val="000066"/>
                </a:solidFill>
              </a:rPr>
              <a:t> </a:t>
            </a:r>
            <a:r>
              <a:rPr lang="fa-IR" sz="4000">
                <a:solidFill>
                  <a:srgbClr val="000066"/>
                </a:solidFill>
              </a:rPr>
              <a:t>استراتژی های تنوع :</a:t>
            </a:r>
            <a:endParaRPr lang="en-US" sz="4000">
              <a:solidFill>
                <a:srgbClr val="000066"/>
              </a:solidFill>
            </a:endParaRPr>
          </a:p>
        </p:txBody>
      </p:sp>
      <p:sp>
        <p:nvSpPr>
          <p:cNvPr id="128005" name="Text Box 5"/>
          <p:cNvSpPr txBox="1">
            <a:spLocks noChangeArrowheads="1"/>
          </p:cNvSpPr>
          <p:nvPr/>
        </p:nvSpPr>
        <p:spPr bwMode="auto">
          <a:xfrm>
            <a:off x="457200" y="990600"/>
            <a:ext cx="8458200" cy="4968875"/>
          </a:xfrm>
          <a:prstGeom prst="rect">
            <a:avLst/>
          </a:prstGeom>
          <a:noFill/>
          <a:ln w="9525">
            <a:noFill/>
            <a:miter lim="800000"/>
            <a:headEnd/>
            <a:tailEnd/>
          </a:ln>
        </p:spPr>
        <p:txBody>
          <a:bodyPr>
            <a:spAutoFit/>
          </a:bodyPr>
          <a:lstStyle/>
          <a:p>
            <a:pPr marL="342900" indent="-342900">
              <a:spcBef>
                <a:spcPct val="50000"/>
              </a:spcBef>
            </a:pPr>
            <a:r>
              <a:rPr lang="fa-IR" sz="2000"/>
              <a:t>اگر خطوط تولید فعلی شرکت از پتانسیل لازم برای رشد برخوردار نباشد ، مدیریت شرکت می تواند استراتژی تنوع را انتخاب کند . </a:t>
            </a:r>
          </a:p>
          <a:p>
            <a:pPr marL="342900" indent="-342900">
              <a:spcBef>
                <a:spcPct val="50000"/>
              </a:spcBef>
            </a:pPr>
            <a:r>
              <a:rPr lang="fa-IR" sz="2000"/>
              <a:t>دو نوع استراتژی های تنوع عبارت اند :</a:t>
            </a:r>
          </a:p>
          <a:p>
            <a:pPr marL="342900" indent="-342900">
              <a:spcBef>
                <a:spcPct val="50000"/>
              </a:spcBef>
              <a:buFontTx/>
              <a:buAutoNum type="arabicPeriod"/>
            </a:pPr>
            <a:r>
              <a:rPr lang="fa-IR" sz="2000"/>
              <a:t>استراتژی تنوع همگون ( مرتبط ) : توسعه فعالیت ها از طریق ورود به صنعتی مرتبط .</a:t>
            </a:r>
          </a:p>
          <a:p>
            <a:pPr marL="342900" indent="-342900" algn="just">
              <a:spcBef>
                <a:spcPct val="50000"/>
              </a:spcBef>
            </a:pPr>
            <a:r>
              <a:rPr lang="fa-IR" sz="2000"/>
              <a:t>وقتی موقعیت رقابتی شرکت خوب است ، اما جذابیت صنعت کم است ، بهره گیری از این استراتژی منطقی می باشد . با تمرکز بر روی ویژگی ها و مشخصاتی که شایستگی بارز آن را ایجاد کرده است ، می تواند از آن نقاط قوت به عنوان ابزاری برای تنوع سازی استفاده کند .</a:t>
            </a:r>
          </a:p>
          <a:p>
            <a:pPr marL="342900" indent="-342900" algn="just">
              <a:spcBef>
                <a:spcPct val="50000"/>
              </a:spcBef>
            </a:pPr>
            <a:r>
              <a:rPr lang="fa-IR" sz="2000"/>
              <a:t>در واقع شرکت با اجرای این استراتژی به دنبال کسب هم افزایی است .</a:t>
            </a:r>
          </a:p>
          <a:p>
            <a:pPr marL="342900" indent="-342900" algn="just">
              <a:spcBef>
                <a:spcPct val="50000"/>
              </a:spcBef>
            </a:pPr>
            <a:r>
              <a:rPr lang="fa-IR" sz="2000"/>
              <a:t>تنوع همگون به دو شکل صورت پذیرد :</a:t>
            </a:r>
          </a:p>
          <a:p>
            <a:pPr marL="342900" indent="-342900" algn="just">
              <a:spcBef>
                <a:spcPct val="50000"/>
              </a:spcBef>
              <a:buFontTx/>
              <a:buAutoNum type="arabicParenR"/>
            </a:pPr>
            <a:r>
              <a:rPr lang="fa-IR" sz="2000"/>
              <a:t>داخلی</a:t>
            </a:r>
          </a:p>
          <a:p>
            <a:pPr marL="342900" indent="-342900" algn="just">
              <a:spcBef>
                <a:spcPct val="50000"/>
              </a:spcBef>
              <a:buFontTx/>
              <a:buAutoNum type="arabicParenR"/>
            </a:pPr>
            <a:r>
              <a:rPr lang="fa-IR" sz="2000"/>
              <a:t>خارجی</a:t>
            </a:r>
          </a:p>
          <a:p>
            <a:pPr marL="342900" indent="-342900" algn="just">
              <a:spcBef>
                <a:spcPct val="50000"/>
              </a:spcBef>
            </a:pPr>
            <a:endParaRPr lang="en-US" sz="200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subTitle" idx="4294967295"/>
          </p:nvPr>
        </p:nvSpPr>
        <p:spPr>
          <a:xfrm>
            <a:off x="1371600" y="1219200"/>
            <a:ext cx="7391400" cy="5410200"/>
          </a:xfrm>
        </p:spPr>
        <p:txBody>
          <a:bodyPr/>
          <a:lstStyle/>
          <a:p>
            <a:pPr marL="0" indent="0" eaLnBrk="1" hangingPunct="1">
              <a:buFontTx/>
              <a:buNone/>
            </a:pPr>
            <a:endParaRPr lang="fa-IR" smtClean="0">
              <a:solidFill>
                <a:srgbClr val="0033CC"/>
              </a:solidFill>
              <a:latin typeface="Times New Roman" pitchFamily="18" charset="0"/>
              <a:cs typeface="Times New Roman" pitchFamily="18" charset="0"/>
            </a:endParaRPr>
          </a:p>
          <a:p>
            <a:pPr marL="0" indent="0" eaLnBrk="1" hangingPunct="1">
              <a:buFontTx/>
              <a:buNone/>
            </a:pPr>
            <a:r>
              <a:rPr lang="fa-IR" sz="2000" smtClean="0">
                <a:solidFill>
                  <a:srgbClr val="0033CC"/>
                </a:solidFill>
                <a:latin typeface="Times New Roman" pitchFamily="18" charset="0"/>
                <a:cs typeface="Times New Roman" pitchFamily="18" charset="0"/>
              </a:rPr>
              <a:t> </a:t>
            </a:r>
            <a:endParaRPr lang="en-US" sz="2000" smtClean="0">
              <a:solidFill>
                <a:srgbClr val="0033CC"/>
              </a:solidFill>
              <a:latin typeface="Times New Roman" pitchFamily="18" charset="0"/>
              <a:cs typeface="Times New Roman" pitchFamily="18" charset="0"/>
            </a:endParaRPr>
          </a:p>
        </p:txBody>
      </p:sp>
      <p:sp>
        <p:nvSpPr>
          <p:cNvPr id="129027" name="Text Box 3"/>
          <p:cNvSpPr txBox="1">
            <a:spLocks noChangeArrowheads="1"/>
          </p:cNvSpPr>
          <p:nvPr/>
        </p:nvSpPr>
        <p:spPr bwMode="auto">
          <a:xfrm>
            <a:off x="533400" y="304800"/>
            <a:ext cx="8305800" cy="396875"/>
          </a:xfrm>
          <a:prstGeom prst="rect">
            <a:avLst/>
          </a:prstGeom>
          <a:noFill/>
          <a:ln w="9525">
            <a:noFill/>
            <a:miter lim="800000"/>
            <a:headEnd/>
            <a:tailEnd/>
          </a:ln>
        </p:spPr>
        <p:txBody>
          <a:bodyPr>
            <a:spAutoFit/>
          </a:bodyPr>
          <a:lstStyle/>
          <a:p>
            <a:pPr marL="342900" indent="-342900"/>
            <a:endParaRPr lang="fa-IR" sz="2000" b="1">
              <a:solidFill>
                <a:srgbClr val="0033CC"/>
              </a:solidFill>
              <a:cs typeface="Times New Roman" pitchFamily="18" charset="0"/>
            </a:endParaRPr>
          </a:p>
        </p:txBody>
      </p:sp>
      <p:sp>
        <p:nvSpPr>
          <p:cNvPr id="129028" name="Text Box 4"/>
          <p:cNvSpPr txBox="1">
            <a:spLocks noChangeArrowheads="1"/>
          </p:cNvSpPr>
          <p:nvPr/>
        </p:nvSpPr>
        <p:spPr bwMode="auto">
          <a:xfrm>
            <a:off x="539750" y="685800"/>
            <a:ext cx="8299450" cy="5859463"/>
          </a:xfrm>
          <a:prstGeom prst="rect">
            <a:avLst/>
          </a:prstGeom>
          <a:noFill/>
          <a:ln w="9525">
            <a:noFill/>
            <a:miter lim="800000"/>
            <a:headEnd/>
            <a:tailEnd/>
          </a:ln>
        </p:spPr>
        <p:txBody>
          <a:bodyPr>
            <a:spAutoFit/>
          </a:bodyPr>
          <a:lstStyle/>
          <a:p>
            <a:pPr marL="342900" indent="-342900" algn="just">
              <a:spcBef>
                <a:spcPct val="50000"/>
              </a:spcBef>
            </a:pPr>
            <a:r>
              <a:rPr lang="fa-IR" sz="2800">
                <a:solidFill>
                  <a:srgbClr val="000066"/>
                </a:solidFill>
              </a:rPr>
              <a:t>استراتژی تنوع ناهمگون ( نامرتبط ) :</a:t>
            </a:r>
          </a:p>
          <a:p>
            <a:pPr marL="342900" indent="-342900" algn="just">
              <a:spcBef>
                <a:spcPct val="50000"/>
              </a:spcBef>
            </a:pPr>
            <a:r>
              <a:rPr lang="fa-IR" sz="2800"/>
              <a:t> وقتی صنعت فعلی جذابیتی ندارد و شرکت نیز توانایی ها یا مهارت های برجسته ای ندارد که بتواند آنها را به آسانی به محصولات مرتبط موجود در دیگر صنعت ها انتقال بدهد ، بهترین استراتژی است . </a:t>
            </a:r>
          </a:p>
          <a:p>
            <a:pPr marL="342900" indent="-342900" algn="just">
              <a:spcBef>
                <a:spcPct val="50000"/>
              </a:spcBef>
            </a:pPr>
            <a:r>
              <a:rPr lang="fa-IR" sz="2800"/>
              <a:t>این استراتژی در وهله اول به مسا</a:t>
            </a:r>
            <a:r>
              <a:rPr lang="fa-IR" sz="2800">
                <a:cs typeface="Times New Roman" pitchFamily="18" charset="0"/>
              </a:rPr>
              <a:t>ﺌل مالی مربوط به جریان وجوه نقد یا کاهش ریسک توجه    می کند . این استراتژی در مورد شرکتی که محصولات فصلی تولید می کند هم کاربرد دارد که در نتیجه جریان درآمدی ثابتی ندارد ، اقدام به خرید شرکتی در صنعتی نامرتبط  می کند و از طریق آن فروش های فصلی خود را تکمیل و به این ترتیب جریان نقدی مورد نیاز را تامین می کند .</a:t>
            </a:r>
          </a:p>
          <a:p>
            <a:pPr marL="342900" indent="-342900" algn="just">
              <a:spcBef>
                <a:spcPct val="50000"/>
              </a:spcBef>
            </a:pPr>
            <a:endParaRPr lang="en-US" sz="280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7" name="Rectangle 2"/>
          <p:cNvSpPr>
            <a:spLocks noGrp="1" noChangeArrowheads="1"/>
          </p:cNvSpPr>
          <p:nvPr>
            <p:ph type="subTitle" idx="4294967295"/>
          </p:nvPr>
        </p:nvSpPr>
        <p:spPr>
          <a:xfrm>
            <a:off x="1371600" y="1219200"/>
            <a:ext cx="7391400" cy="5410200"/>
          </a:xfrm>
        </p:spPr>
        <p:txBody>
          <a:bodyPr/>
          <a:lstStyle/>
          <a:p>
            <a:pPr marL="0" indent="0" eaLnBrk="1" hangingPunct="1">
              <a:buFontTx/>
              <a:buNone/>
            </a:pPr>
            <a:endParaRPr lang="fa-IR" smtClean="0">
              <a:solidFill>
                <a:srgbClr val="0033CC"/>
              </a:solidFill>
              <a:latin typeface="Times New Roman" pitchFamily="18" charset="0"/>
              <a:cs typeface="Times New Roman" pitchFamily="18" charset="0"/>
            </a:endParaRPr>
          </a:p>
          <a:p>
            <a:pPr marL="0" indent="0" eaLnBrk="1" hangingPunct="1">
              <a:buFontTx/>
              <a:buNone/>
            </a:pPr>
            <a:r>
              <a:rPr lang="fa-IR" sz="2000" smtClean="0">
                <a:solidFill>
                  <a:srgbClr val="0033CC"/>
                </a:solidFill>
                <a:latin typeface="Times New Roman" pitchFamily="18" charset="0"/>
                <a:cs typeface="Times New Roman" pitchFamily="18" charset="0"/>
              </a:rPr>
              <a:t> </a:t>
            </a:r>
            <a:endParaRPr lang="en-US" sz="2000" smtClean="0">
              <a:solidFill>
                <a:srgbClr val="0033CC"/>
              </a:solidFill>
              <a:latin typeface="Times New Roman" pitchFamily="18" charset="0"/>
              <a:cs typeface="Times New Roman" pitchFamily="18" charset="0"/>
            </a:endParaRPr>
          </a:p>
        </p:txBody>
      </p:sp>
      <p:sp>
        <p:nvSpPr>
          <p:cNvPr id="3088" name="Text Box 3"/>
          <p:cNvSpPr txBox="1">
            <a:spLocks noChangeArrowheads="1"/>
          </p:cNvSpPr>
          <p:nvPr/>
        </p:nvSpPr>
        <p:spPr bwMode="auto">
          <a:xfrm>
            <a:off x="533400" y="304800"/>
            <a:ext cx="8305800" cy="396875"/>
          </a:xfrm>
          <a:prstGeom prst="rect">
            <a:avLst/>
          </a:prstGeom>
          <a:noFill/>
          <a:ln w="9525">
            <a:noFill/>
            <a:miter lim="800000"/>
            <a:headEnd/>
            <a:tailEnd/>
          </a:ln>
        </p:spPr>
        <p:txBody>
          <a:bodyPr>
            <a:spAutoFit/>
          </a:bodyPr>
          <a:lstStyle/>
          <a:p>
            <a:pPr marL="342900" indent="-342900"/>
            <a:endParaRPr lang="fa-IR" sz="2000" b="1">
              <a:solidFill>
                <a:srgbClr val="0033CC"/>
              </a:solidFill>
              <a:cs typeface="Times New Roman" pitchFamily="18" charset="0"/>
            </a:endParaRPr>
          </a:p>
        </p:txBody>
      </p:sp>
      <p:graphicFrame>
        <p:nvGraphicFramePr>
          <p:cNvPr id="3074" name="Organization Chart 4"/>
          <p:cNvGraphicFramePr>
            <a:graphicFrameLocks/>
          </p:cNvGraphicFramePr>
          <p:nvPr/>
        </p:nvGraphicFramePr>
        <p:xfrm>
          <a:off x="762000" y="990600"/>
          <a:ext cx="7620000" cy="5410200"/>
        </p:xfrm>
        <a:graphic>
          <a:graphicData uri="http://schemas.openxmlformats.org/drawingml/2006/compatibility">
            <com:legacyDrawing xmlns:com="http://schemas.openxmlformats.org/drawingml/2006/compatibility" spid="_x0000_s3074"/>
          </a:graphicData>
        </a:graphic>
      </p:graphicFrame>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subTitle" idx="4294967295"/>
          </p:nvPr>
        </p:nvSpPr>
        <p:spPr>
          <a:xfrm>
            <a:off x="1371600" y="1219200"/>
            <a:ext cx="7391400" cy="5410200"/>
          </a:xfrm>
        </p:spPr>
        <p:txBody>
          <a:bodyPr/>
          <a:lstStyle/>
          <a:p>
            <a:pPr marL="0" indent="0" eaLnBrk="1" hangingPunct="1">
              <a:buFontTx/>
              <a:buNone/>
            </a:pPr>
            <a:endParaRPr lang="fa-IR" smtClean="0">
              <a:solidFill>
                <a:srgbClr val="0033CC"/>
              </a:solidFill>
              <a:latin typeface="Times New Roman" pitchFamily="18" charset="0"/>
              <a:cs typeface="Times New Roman" pitchFamily="18" charset="0"/>
            </a:endParaRPr>
          </a:p>
          <a:p>
            <a:pPr marL="0" indent="0" eaLnBrk="1" hangingPunct="1">
              <a:buFontTx/>
              <a:buNone/>
            </a:pPr>
            <a:r>
              <a:rPr lang="fa-IR" sz="2000" smtClean="0">
                <a:solidFill>
                  <a:srgbClr val="0033CC"/>
                </a:solidFill>
                <a:latin typeface="Times New Roman" pitchFamily="18" charset="0"/>
                <a:cs typeface="Times New Roman" pitchFamily="18" charset="0"/>
              </a:rPr>
              <a:t> </a:t>
            </a:r>
            <a:endParaRPr lang="en-US" sz="2000" smtClean="0">
              <a:solidFill>
                <a:srgbClr val="0033CC"/>
              </a:solidFill>
              <a:latin typeface="Times New Roman" pitchFamily="18" charset="0"/>
              <a:cs typeface="Times New Roman" pitchFamily="18" charset="0"/>
            </a:endParaRPr>
          </a:p>
        </p:txBody>
      </p:sp>
      <p:sp>
        <p:nvSpPr>
          <p:cNvPr id="130051" name="Text Box 3"/>
          <p:cNvSpPr txBox="1">
            <a:spLocks noChangeArrowheads="1"/>
          </p:cNvSpPr>
          <p:nvPr/>
        </p:nvSpPr>
        <p:spPr bwMode="auto">
          <a:xfrm>
            <a:off x="533400" y="304800"/>
            <a:ext cx="8305800" cy="396875"/>
          </a:xfrm>
          <a:prstGeom prst="rect">
            <a:avLst/>
          </a:prstGeom>
          <a:noFill/>
          <a:ln w="9525">
            <a:noFill/>
            <a:miter lim="800000"/>
            <a:headEnd/>
            <a:tailEnd/>
          </a:ln>
        </p:spPr>
        <p:txBody>
          <a:bodyPr>
            <a:spAutoFit/>
          </a:bodyPr>
          <a:lstStyle/>
          <a:p>
            <a:pPr marL="342900" indent="-342900"/>
            <a:endParaRPr lang="fa-IR" sz="2000" b="1">
              <a:solidFill>
                <a:srgbClr val="0033CC"/>
              </a:solidFill>
              <a:cs typeface="Times New Roman" pitchFamily="18" charset="0"/>
            </a:endParaRPr>
          </a:p>
        </p:txBody>
      </p:sp>
      <p:sp>
        <p:nvSpPr>
          <p:cNvPr id="130052" name="Text Box 4"/>
          <p:cNvSpPr txBox="1">
            <a:spLocks noChangeArrowheads="1"/>
          </p:cNvSpPr>
          <p:nvPr/>
        </p:nvSpPr>
        <p:spPr bwMode="auto">
          <a:xfrm>
            <a:off x="457200" y="0"/>
            <a:ext cx="8458200" cy="6764338"/>
          </a:xfrm>
          <a:prstGeom prst="rect">
            <a:avLst/>
          </a:prstGeom>
          <a:noFill/>
          <a:ln w="9525">
            <a:noFill/>
            <a:miter lim="800000"/>
            <a:headEnd/>
            <a:tailEnd/>
          </a:ln>
        </p:spPr>
        <p:txBody>
          <a:bodyPr>
            <a:spAutoFit/>
          </a:bodyPr>
          <a:lstStyle/>
          <a:p>
            <a:pPr marL="342900" indent="-342900" algn="just">
              <a:spcBef>
                <a:spcPct val="50000"/>
              </a:spcBef>
            </a:pPr>
            <a:r>
              <a:rPr lang="fa-IR" sz="4000">
                <a:solidFill>
                  <a:srgbClr val="000066"/>
                </a:solidFill>
              </a:rPr>
              <a:t>استراتژی ثبات :</a:t>
            </a:r>
          </a:p>
          <a:p>
            <a:pPr marL="342900" indent="-342900" algn="just">
              <a:spcBef>
                <a:spcPct val="50000"/>
              </a:spcBef>
            </a:pPr>
            <a:r>
              <a:rPr lang="fa-IR" sz="2000"/>
              <a:t>شرکتی که موفق است و در محیط قابل پیش بینی و با ثبات فعالیت می کند ، می تواند از این استراتژی استفاده کند . این استراتژِی در کوتاه مدت می تواند خیلی مفید باشد اما در عین حال و به خصوص اگر برای مدت زمان  طولانی دنبال شود ، می تواند خطرناک باشد .</a:t>
            </a:r>
          </a:p>
          <a:p>
            <a:pPr marL="342900" indent="-342900" algn="just">
              <a:spcBef>
                <a:spcPct val="50000"/>
              </a:spcBef>
              <a:buFontTx/>
              <a:buAutoNum type="arabicParenR"/>
            </a:pPr>
            <a:r>
              <a:rPr lang="fa-IR" sz="2400">
                <a:solidFill>
                  <a:srgbClr val="000066"/>
                </a:solidFill>
              </a:rPr>
              <a:t>استراتژی توقف / آغاز محتاطانه</a:t>
            </a:r>
            <a:r>
              <a:rPr lang="fa-IR" sz="2400"/>
              <a:t> : </a:t>
            </a:r>
            <a:r>
              <a:rPr lang="fa-IR" sz="2000"/>
              <a:t>در واقع نوعی فرصت یا وقفه است ، فرصتی برای استراحت و تجدید قوا قبل از ادامه هر یک از استراتژی های رشد یا کاهش . می توان از آن به عنوان یک استراتژی موقتی استفاده کرد و منابع خود را ترمیم و متمرکز کرد . به عبارت دیگر تا بهبود اوضاع محیط می توان از آن استفاده کرد .</a:t>
            </a:r>
          </a:p>
          <a:p>
            <a:pPr marL="342900" indent="-342900" algn="just">
              <a:spcBef>
                <a:spcPct val="50000"/>
              </a:spcBef>
              <a:buFontTx/>
              <a:buAutoNum type="arabicParenR"/>
            </a:pPr>
            <a:r>
              <a:rPr lang="fa-IR" sz="2400">
                <a:solidFill>
                  <a:srgbClr val="000066"/>
                </a:solidFill>
              </a:rPr>
              <a:t>استراتژی عدم تغییر</a:t>
            </a:r>
            <a:r>
              <a:rPr lang="fa-IR" sz="2400"/>
              <a:t> : </a:t>
            </a:r>
            <a:r>
              <a:rPr lang="fa-IR" sz="2000"/>
              <a:t>تصمیم برای انجام ندادن کار جدیدی است ، یعنی تصمیم به ادامه عملیات و سیاست های فعلی به خاطر اینکه آینده قابل پیش بینی نیست . موقعیت مناسب شرکت در یک صنعت و وجود محیطی ثابت ، شرکت را به ادامه وضعیت و فعالیت های فعلی اش ترغیب می کند و تغییر محدودی در اهداف سود و فروش خود اعمال می کند .</a:t>
            </a:r>
          </a:p>
          <a:p>
            <a:pPr marL="342900" indent="-342900" algn="just">
              <a:spcBef>
                <a:spcPct val="50000"/>
              </a:spcBef>
              <a:buFontTx/>
              <a:buAutoNum type="arabicParenR"/>
            </a:pPr>
            <a:r>
              <a:rPr lang="fa-IR" sz="2400">
                <a:solidFill>
                  <a:srgbClr val="000066"/>
                </a:solidFill>
              </a:rPr>
              <a:t>استراتژی سود</a:t>
            </a:r>
            <a:r>
              <a:rPr lang="fa-IR" sz="2400"/>
              <a:t> :</a:t>
            </a:r>
            <a:r>
              <a:rPr lang="fa-IR" sz="2000"/>
              <a:t> تصمیم برای انجام ندادن کار جدیدی در محیطی که در حال بدتر شدن است . تلاش برای حمایت مصنوعی از سود ها ، در حالیکه فروش های شرکت بر اثر کاهش سرمایه گذاری و مخارج احتیاطی در کوتاه مدت ، در حال کاهش است .ممکن است مدیران ارشد به جای اعلام وضعیت بد شرکت به سهام داران و جامعه سرمایه گذار ، تصمیم بگیرند از این استراتژی استفاده کنند و اگر مدت زیادی پیروی و استفاده شود ، آسیب جدی به موقعیت رقابتی شرکت وارد خواهد ساخت . در واقع پاسخ کوتاه مدت مدیران شرکت به موقعیت بد جاری است .</a:t>
            </a:r>
            <a:endParaRPr lang="en-US" sz="240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7" name="Rectangle 2"/>
          <p:cNvSpPr>
            <a:spLocks noGrp="1" noChangeArrowheads="1"/>
          </p:cNvSpPr>
          <p:nvPr>
            <p:ph type="subTitle" idx="4294967295"/>
          </p:nvPr>
        </p:nvSpPr>
        <p:spPr>
          <a:xfrm>
            <a:off x="1371600" y="1219200"/>
            <a:ext cx="7391400" cy="5410200"/>
          </a:xfrm>
        </p:spPr>
        <p:txBody>
          <a:bodyPr/>
          <a:lstStyle/>
          <a:p>
            <a:pPr marL="0" indent="0" eaLnBrk="1" hangingPunct="1">
              <a:buFontTx/>
              <a:buNone/>
            </a:pPr>
            <a:endParaRPr lang="fa-IR" smtClean="0">
              <a:solidFill>
                <a:srgbClr val="0033CC"/>
              </a:solidFill>
              <a:latin typeface="Times New Roman" pitchFamily="18" charset="0"/>
              <a:cs typeface="Times New Roman" pitchFamily="18" charset="0"/>
            </a:endParaRPr>
          </a:p>
          <a:p>
            <a:pPr marL="0" indent="0" eaLnBrk="1" hangingPunct="1">
              <a:buFontTx/>
              <a:buNone/>
            </a:pPr>
            <a:r>
              <a:rPr lang="fa-IR" sz="2000" smtClean="0">
                <a:solidFill>
                  <a:srgbClr val="0033CC"/>
                </a:solidFill>
                <a:latin typeface="Times New Roman" pitchFamily="18" charset="0"/>
                <a:cs typeface="Times New Roman" pitchFamily="18" charset="0"/>
              </a:rPr>
              <a:t> </a:t>
            </a:r>
            <a:endParaRPr lang="en-US" sz="2000" smtClean="0">
              <a:solidFill>
                <a:srgbClr val="0033CC"/>
              </a:solidFill>
              <a:latin typeface="Times New Roman" pitchFamily="18" charset="0"/>
              <a:cs typeface="Times New Roman" pitchFamily="18" charset="0"/>
            </a:endParaRPr>
          </a:p>
        </p:txBody>
      </p:sp>
      <p:sp>
        <p:nvSpPr>
          <p:cNvPr id="4108" name="Text Box 3"/>
          <p:cNvSpPr txBox="1">
            <a:spLocks noChangeArrowheads="1"/>
          </p:cNvSpPr>
          <p:nvPr/>
        </p:nvSpPr>
        <p:spPr bwMode="auto">
          <a:xfrm>
            <a:off x="533400" y="304800"/>
            <a:ext cx="8305800" cy="396875"/>
          </a:xfrm>
          <a:prstGeom prst="rect">
            <a:avLst/>
          </a:prstGeom>
          <a:noFill/>
          <a:ln w="9525">
            <a:noFill/>
            <a:miter lim="800000"/>
            <a:headEnd/>
            <a:tailEnd/>
          </a:ln>
        </p:spPr>
        <p:txBody>
          <a:bodyPr>
            <a:spAutoFit/>
          </a:bodyPr>
          <a:lstStyle/>
          <a:p>
            <a:pPr marL="342900" indent="-342900"/>
            <a:endParaRPr lang="fa-IR" sz="2000" b="1">
              <a:solidFill>
                <a:srgbClr val="0033CC"/>
              </a:solidFill>
              <a:cs typeface="Times New Roman" pitchFamily="18" charset="0"/>
            </a:endParaRPr>
          </a:p>
        </p:txBody>
      </p:sp>
      <p:graphicFrame>
        <p:nvGraphicFramePr>
          <p:cNvPr id="4098" name="Organization Chart 4"/>
          <p:cNvGraphicFramePr>
            <a:graphicFrameLocks/>
          </p:cNvGraphicFramePr>
          <p:nvPr/>
        </p:nvGraphicFramePr>
        <p:xfrm>
          <a:off x="0" y="0"/>
          <a:ext cx="9144000" cy="6858000"/>
        </p:xfrm>
        <a:graphic>
          <a:graphicData uri="http://schemas.openxmlformats.org/drawingml/2006/compatibility">
            <com:legacyDrawing xmlns:com="http://schemas.openxmlformats.org/drawingml/2006/compatibility" spid="_x0000_s4098"/>
          </a:graphicData>
        </a:graphic>
      </p:graphicFrame>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subTitle" idx="4294967295"/>
          </p:nvPr>
        </p:nvSpPr>
        <p:spPr>
          <a:xfrm>
            <a:off x="1371600" y="1219200"/>
            <a:ext cx="7391400" cy="5410200"/>
          </a:xfrm>
        </p:spPr>
        <p:txBody>
          <a:bodyPr/>
          <a:lstStyle/>
          <a:p>
            <a:pPr marL="0" indent="0" eaLnBrk="1" hangingPunct="1">
              <a:buFontTx/>
              <a:buNone/>
            </a:pPr>
            <a:endParaRPr lang="fa-IR" smtClean="0">
              <a:solidFill>
                <a:srgbClr val="0033CC"/>
              </a:solidFill>
              <a:latin typeface="Times New Roman" pitchFamily="18" charset="0"/>
              <a:cs typeface="Times New Roman" pitchFamily="18" charset="0"/>
            </a:endParaRPr>
          </a:p>
          <a:p>
            <a:pPr marL="0" indent="0" eaLnBrk="1" hangingPunct="1">
              <a:buFontTx/>
              <a:buNone/>
            </a:pPr>
            <a:r>
              <a:rPr lang="fa-IR" sz="2000" smtClean="0">
                <a:solidFill>
                  <a:srgbClr val="0033CC"/>
                </a:solidFill>
                <a:latin typeface="Times New Roman" pitchFamily="18" charset="0"/>
                <a:cs typeface="Times New Roman" pitchFamily="18" charset="0"/>
              </a:rPr>
              <a:t> </a:t>
            </a:r>
            <a:endParaRPr lang="en-US" sz="2000" smtClean="0">
              <a:solidFill>
                <a:srgbClr val="0033CC"/>
              </a:solidFill>
              <a:latin typeface="Times New Roman" pitchFamily="18" charset="0"/>
              <a:cs typeface="Times New Roman" pitchFamily="18" charset="0"/>
            </a:endParaRPr>
          </a:p>
        </p:txBody>
      </p:sp>
      <p:sp>
        <p:nvSpPr>
          <p:cNvPr id="131075" name="Text Box 3"/>
          <p:cNvSpPr txBox="1">
            <a:spLocks noChangeArrowheads="1"/>
          </p:cNvSpPr>
          <p:nvPr/>
        </p:nvSpPr>
        <p:spPr bwMode="auto">
          <a:xfrm>
            <a:off x="533400" y="304800"/>
            <a:ext cx="8305800" cy="396875"/>
          </a:xfrm>
          <a:prstGeom prst="rect">
            <a:avLst/>
          </a:prstGeom>
          <a:noFill/>
          <a:ln w="9525">
            <a:noFill/>
            <a:miter lim="800000"/>
            <a:headEnd/>
            <a:tailEnd/>
          </a:ln>
        </p:spPr>
        <p:txBody>
          <a:bodyPr>
            <a:spAutoFit/>
          </a:bodyPr>
          <a:lstStyle/>
          <a:p>
            <a:pPr marL="342900" indent="-342900"/>
            <a:endParaRPr lang="fa-IR" sz="2000" b="1">
              <a:solidFill>
                <a:srgbClr val="0033CC"/>
              </a:solidFill>
              <a:cs typeface="Times New Roman" pitchFamily="18" charset="0"/>
            </a:endParaRPr>
          </a:p>
        </p:txBody>
      </p:sp>
      <p:sp>
        <p:nvSpPr>
          <p:cNvPr id="131076" name="Text Box 4"/>
          <p:cNvSpPr txBox="1">
            <a:spLocks noChangeArrowheads="1"/>
          </p:cNvSpPr>
          <p:nvPr/>
        </p:nvSpPr>
        <p:spPr bwMode="auto">
          <a:xfrm>
            <a:off x="457200" y="304800"/>
            <a:ext cx="8229600" cy="5973763"/>
          </a:xfrm>
          <a:prstGeom prst="rect">
            <a:avLst/>
          </a:prstGeom>
          <a:noFill/>
          <a:ln w="9525">
            <a:noFill/>
            <a:miter lim="800000"/>
            <a:headEnd/>
            <a:tailEnd/>
          </a:ln>
        </p:spPr>
        <p:txBody>
          <a:bodyPr>
            <a:spAutoFit/>
          </a:bodyPr>
          <a:lstStyle/>
          <a:p>
            <a:pPr marL="342900" indent="-342900">
              <a:spcBef>
                <a:spcPct val="50000"/>
              </a:spcBef>
            </a:pPr>
            <a:r>
              <a:rPr lang="fa-IR" sz="4000" b="1">
                <a:solidFill>
                  <a:srgbClr val="000066"/>
                </a:solidFill>
              </a:rPr>
              <a:t>استراتژی های کاهش :</a:t>
            </a:r>
          </a:p>
          <a:p>
            <a:pPr marL="342900" indent="-342900" algn="just">
              <a:spcBef>
                <a:spcPct val="50000"/>
              </a:spcBef>
            </a:pPr>
            <a:r>
              <a:rPr lang="fa-IR" sz="2000"/>
              <a:t>وقتی که موقعیت رقابتی شرکت در برخی یا همه خطوط تولیدش به حدی ضعیف است که باعث ضعیف شدن عملکرد آن می شود ، مدیران ترغیب میشوند استراتژی عقب نشینی را انتخاب کنند ، به عبارت دیگر وقتی فروش شرکت در حال کاهش است و سود آن در حال تبدیل شدن به زیان می باشد ، ممکن است مدیران شرکت این استراتژی را انتخاب کنند .</a:t>
            </a:r>
          </a:p>
          <a:p>
            <a:pPr marL="342900" indent="-342900" algn="just">
              <a:spcBef>
                <a:spcPct val="50000"/>
              </a:spcBef>
            </a:pPr>
            <a:r>
              <a:rPr lang="fa-IR" sz="2000"/>
              <a:t>مدیریت شرکت در تلاش برای حذف نقاط ضعفی است که شرکت را به این روز بد انداخته ، که می تواند از یکی از انواع استراتژی های کاهش استفاده کند :</a:t>
            </a:r>
          </a:p>
          <a:p>
            <a:pPr marL="342900" indent="-342900" algn="just">
              <a:spcBef>
                <a:spcPct val="50000"/>
              </a:spcBef>
            </a:pPr>
            <a:r>
              <a:rPr lang="fa-IR" sz="2400" b="1">
                <a:solidFill>
                  <a:srgbClr val="000066"/>
                </a:solidFill>
              </a:rPr>
              <a:t>1)استراتژی تغییر جهت</a:t>
            </a:r>
            <a:r>
              <a:rPr lang="fa-IR" sz="2400" b="1">
                <a:solidFill>
                  <a:schemeClr val="folHlink"/>
                </a:solidFill>
              </a:rPr>
              <a:t> </a:t>
            </a:r>
            <a:r>
              <a:rPr lang="fa-IR" sz="2400" b="1">
                <a:solidFill>
                  <a:srgbClr val="000066"/>
                </a:solidFill>
              </a:rPr>
              <a:t>:</a:t>
            </a:r>
            <a:r>
              <a:rPr lang="fa-IR" sz="2000"/>
              <a:t> وقتی که مشکلات شرکت فراگیر است اما هنوز بحرانی نیست ، استفاده از این استراتژی معقول و منطقی است و دو مرحله اساسی دارد :</a:t>
            </a:r>
          </a:p>
          <a:p>
            <a:pPr marL="342900" indent="-342900" algn="just">
              <a:spcBef>
                <a:spcPct val="50000"/>
              </a:spcBef>
              <a:buFontTx/>
              <a:buAutoNum type="alphaLcParenR"/>
            </a:pPr>
            <a:r>
              <a:rPr lang="fa-IR" sz="2000" b="1">
                <a:solidFill>
                  <a:srgbClr val="000066"/>
                </a:solidFill>
              </a:rPr>
              <a:t>کوچک سازی</a:t>
            </a:r>
            <a:r>
              <a:rPr lang="fa-IR" sz="2000" b="1"/>
              <a:t> :</a:t>
            </a:r>
            <a:r>
              <a:rPr lang="fa-IR" sz="2000"/>
              <a:t> تلاش اولیه ای است برای جلوگیری از بد تر شدن وضعیت از طریق کاهش در اندازه و هزینه های شرکت .</a:t>
            </a:r>
          </a:p>
          <a:p>
            <a:pPr marL="342900" indent="-342900" algn="just">
              <a:spcBef>
                <a:spcPct val="50000"/>
              </a:spcBef>
              <a:buFontTx/>
              <a:buAutoNum type="alphaLcParenR"/>
            </a:pPr>
            <a:r>
              <a:rPr lang="fa-IR" sz="2000" b="1">
                <a:solidFill>
                  <a:srgbClr val="000066"/>
                </a:solidFill>
              </a:rPr>
              <a:t>تثبیت</a:t>
            </a:r>
            <a:r>
              <a:rPr lang="fa-IR" sz="2000" b="1"/>
              <a:t> :</a:t>
            </a:r>
            <a:r>
              <a:rPr lang="fa-IR" sz="2000"/>
              <a:t> عبارت است از اجرای یک برنامه برای تثبیت شرکت کوچک تر شده کنونی </a:t>
            </a:r>
          </a:p>
          <a:p>
            <a:pPr marL="342900" indent="-342900" algn="just">
              <a:spcBef>
                <a:spcPct val="50000"/>
              </a:spcBef>
            </a:pPr>
            <a:r>
              <a:rPr lang="fa-IR" sz="2000"/>
              <a:t>برای هموار کردن روند انجام فعالیت ها در شرکت ، مدیران شرکت برنامه ای تهیه می کنند تا هزینه های سربار غیر ضروری را کاهش داده و هزینه های فعالیت های عملیاتی را توجیه کنند .</a:t>
            </a:r>
            <a:endParaRPr lang="en-US" sz="200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subTitle" idx="4294967295"/>
          </p:nvPr>
        </p:nvSpPr>
        <p:spPr>
          <a:xfrm>
            <a:off x="1371600" y="1219200"/>
            <a:ext cx="7391400" cy="5410200"/>
          </a:xfrm>
        </p:spPr>
        <p:txBody>
          <a:bodyPr/>
          <a:lstStyle/>
          <a:p>
            <a:pPr marL="0" indent="0" eaLnBrk="1" hangingPunct="1">
              <a:buFontTx/>
              <a:buNone/>
            </a:pPr>
            <a:endParaRPr lang="fa-IR" smtClean="0">
              <a:solidFill>
                <a:srgbClr val="0033CC"/>
              </a:solidFill>
              <a:latin typeface="Times New Roman" pitchFamily="18" charset="0"/>
              <a:cs typeface="Times New Roman" pitchFamily="18" charset="0"/>
            </a:endParaRPr>
          </a:p>
          <a:p>
            <a:pPr marL="0" indent="0" eaLnBrk="1" hangingPunct="1">
              <a:buFontTx/>
              <a:buNone/>
            </a:pPr>
            <a:r>
              <a:rPr lang="fa-IR" sz="2000" smtClean="0">
                <a:solidFill>
                  <a:srgbClr val="0033CC"/>
                </a:solidFill>
                <a:latin typeface="Times New Roman" pitchFamily="18" charset="0"/>
                <a:cs typeface="Times New Roman" pitchFamily="18" charset="0"/>
              </a:rPr>
              <a:t> </a:t>
            </a:r>
            <a:endParaRPr lang="en-US" sz="2000" smtClean="0">
              <a:solidFill>
                <a:srgbClr val="0033CC"/>
              </a:solidFill>
              <a:latin typeface="Times New Roman" pitchFamily="18" charset="0"/>
              <a:cs typeface="Times New Roman" pitchFamily="18" charset="0"/>
            </a:endParaRPr>
          </a:p>
        </p:txBody>
      </p:sp>
      <p:sp>
        <p:nvSpPr>
          <p:cNvPr id="132099" name="Text Box 3"/>
          <p:cNvSpPr txBox="1">
            <a:spLocks noChangeArrowheads="1"/>
          </p:cNvSpPr>
          <p:nvPr/>
        </p:nvSpPr>
        <p:spPr bwMode="auto">
          <a:xfrm>
            <a:off x="533400" y="304800"/>
            <a:ext cx="8305800" cy="396875"/>
          </a:xfrm>
          <a:prstGeom prst="rect">
            <a:avLst/>
          </a:prstGeom>
          <a:noFill/>
          <a:ln w="9525">
            <a:noFill/>
            <a:miter lim="800000"/>
            <a:headEnd/>
            <a:tailEnd/>
          </a:ln>
        </p:spPr>
        <p:txBody>
          <a:bodyPr>
            <a:spAutoFit/>
          </a:bodyPr>
          <a:lstStyle/>
          <a:p>
            <a:pPr marL="342900" indent="-342900"/>
            <a:endParaRPr lang="fa-IR" sz="2000" b="1">
              <a:solidFill>
                <a:srgbClr val="0033CC"/>
              </a:solidFill>
              <a:cs typeface="Times New Roman" pitchFamily="18" charset="0"/>
            </a:endParaRPr>
          </a:p>
        </p:txBody>
      </p:sp>
      <p:sp>
        <p:nvSpPr>
          <p:cNvPr id="132100" name="Text Box 4"/>
          <p:cNvSpPr txBox="1">
            <a:spLocks noChangeArrowheads="1"/>
          </p:cNvSpPr>
          <p:nvPr/>
        </p:nvSpPr>
        <p:spPr bwMode="auto">
          <a:xfrm>
            <a:off x="457200" y="609600"/>
            <a:ext cx="8458200" cy="5576888"/>
          </a:xfrm>
          <a:prstGeom prst="rect">
            <a:avLst/>
          </a:prstGeom>
          <a:noFill/>
          <a:ln w="9525">
            <a:noFill/>
            <a:miter lim="800000"/>
            <a:headEnd/>
            <a:tailEnd/>
          </a:ln>
        </p:spPr>
        <p:txBody>
          <a:bodyPr>
            <a:spAutoFit/>
          </a:bodyPr>
          <a:lstStyle/>
          <a:p>
            <a:pPr algn="just">
              <a:spcBef>
                <a:spcPct val="50000"/>
              </a:spcBef>
            </a:pPr>
            <a:r>
              <a:rPr lang="fa-IR" sz="2400" b="1">
                <a:solidFill>
                  <a:srgbClr val="000066"/>
                </a:solidFill>
              </a:rPr>
              <a:t>2) استراتژی اسارت :</a:t>
            </a:r>
          </a:p>
          <a:p>
            <a:pPr algn="just">
              <a:spcBef>
                <a:spcPct val="50000"/>
              </a:spcBef>
            </a:pPr>
            <a:r>
              <a:rPr lang="fa-IR" sz="2000"/>
              <a:t>شرکتی که چنین استراتژی را اجرا می کند ، به عرضه کننده یا توزیع کننده انحصاری شرکت دیگری </a:t>
            </a:r>
          </a:p>
          <a:p>
            <a:pPr algn="just">
              <a:spcBef>
                <a:spcPct val="50000"/>
              </a:spcBef>
            </a:pPr>
            <a:r>
              <a:rPr lang="fa-IR" sz="2000"/>
              <a:t>تبدیل می شود ، و در عوض آن شرکت متعهد می شود که برای مدتی طولانی خرید های خود را از</a:t>
            </a:r>
          </a:p>
          <a:p>
            <a:pPr algn="just">
              <a:spcBef>
                <a:spcPct val="50000"/>
              </a:spcBef>
            </a:pPr>
            <a:r>
              <a:rPr lang="fa-IR" sz="2000"/>
              <a:t> آن شرکت تأمین کند یا توزیع محصولات خود را از طریق آن انجام دهد .با این کار شرکت اسیر</a:t>
            </a:r>
          </a:p>
          <a:p>
            <a:pPr algn="just">
              <a:spcBef>
                <a:spcPct val="50000"/>
              </a:spcBef>
            </a:pPr>
            <a:r>
              <a:rPr lang="fa-IR" sz="2000"/>
              <a:t> (شرکتی که استراتژی اسارت را انتخاب کرده )  استقلال خود را در قبال کسب امنیت مبادله می کند.</a:t>
            </a:r>
          </a:p>
          <a:p>
            <a:pPr algn="just">
              <a:spcBef>
                <a:spcPct val="50000"/>
              </a:spcBef>
            </a:pPr>
            <a:endParaRPr lang="fa-IR" sz="2000"/>
          </a:p>
          <a:p>
            <a:pPr algn="just">
              <a:spcBef>
                <a:spcPct val="50000"/>
              </a:spcBef>
            </a:pPr>
            <a:r>
              <a:rPr lang="fa-IR" sz="2400" b="1">
                <a:solidFill>
                  <a:srgbClr val="000066"/>
                </a:solidFill>
              </a:rPr>
              <a:t>3) استراتژی فروش یا واگذاری :</a:t>
            </a:r>
            <a:r>
              <a:rPr lang="fa-IR" sz="2400" b="1">
                <a:solidFill>
                  <a:schemeClr val="folHlink"/>
                </a:solidFill>
              </a:rPr>
              <a:t> </a:t>
            </a:r>
          </a:p>
          <a:p>
            <a:pPr algn="just">
              <a:spcBef>
                <a:spcPct val="50000"/>
              </a:spcBef>
            </a:pPr>
            <a:r>
              <a:rPr lang="fa-IR" sz="2000"/>
              <a:t>زمانیکه موقعیت رقابتی شرکت در صنعت خود ضعیف است و در عین حال نه می تواند عقب نشینی</a:t>
            </a:r>
          </a:p>
          <a:p>
            <a:pPr algn="just">
              <a:spcBef>
                <a:spcPct val="50000"/>
              </a:spcBef>
            </a:pPr>
            <a:r>
              <a:rPr lang="fa-IR" sz="2000"/>
              <a:t> کند و نه اسیر شرکت دیگری بشود ، چاره ای جز استراتژی فروش ندارد که در این استراتژی کل</a:t>
            </a:r>
          </a:p>
          <a:p>
            <a:pPr algn="just">
              <a:spcBef>
                <a:spcPct val="50000"/>
              </a:spcBef>
            </a:pPr>
            <a:r>
              <a:rPr lang="fa-IR" sz="2000"/>
              <a:t> شرکت فروخته می شود ، اگر فعالیت شرکت متعدد باشد ممکن است مدیران آن استراتژی وا گذاری</a:t>
            </a:r>
          </a:p>
          <a:p>
            <a:pPr algn="just">
              <a:spcBef>
                <a:spcPct val="50000"/>
              </a:spcBef>
            </a:pPr>
            <a:r>
              <a:rPr lang="fa-IR" sz="2000"/>
              <a:t> را انتخاب کنند ، یعنی یکی از واحد های فعالیت خود را به فروش برسانند .</a:t>
            </a:r>
          </a:p>
          <a:p>
            <a:pPr algn="just">
              <a:spcBef>
                <a:spcPct val="50000"/>
              </a:spcBef>
            </a:pPr>
            <a:endParaRPr lang="fa-IR" sz="200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subTitle" idx="4294967295"/>
          </p:nvPr>
        </p:nvSpPr>
        <p:spPr>
          <a:xfrm>
            <a:off x="1371600" y="1219200"/>
            <a:ext cx="7391400" cy="5410200"/>
          </a:xfrm>
        </p:spPr>
        <p:txBody>
          <a:bodyPr/>
          <a:lstStyle/>
          <a:p>
            <a:pPr marL="0" indent="0" eaLnBrk="1" hangingPunct="1">
              <a:buFontTx/>
              <a:buNone/>
            </a:pPr>
            <a:endParaRPr lang="fa-IR" smtClean="0">
              <a:solidFill>
                <a:srgbClr val="0033CC"/>
              </a:solidFill>
              <a:latin typeface="Times New Roman" pitchFamily="18" charset="0"/>
              <a:cs typeface="Times New Roman" pitchFamily="18" charset="0"/>
            </a:endParaRPr>
          </a:p>
          <a:p>
            <a:pPr marL="0" indent="0" eaLnBrk="1" hangingPunct="1">
              <a:buFontTx/>
              <a:buNone/>
            </a:pPr>
            <a:r>
              <a:rPr lang="fa-IR" sz="2000" smtClean="0">
                <a:solidFill>
                  <a:srgbClr val="0033CC"/>
                </a:solidFill>
                <a:latin typeface="Times New Roman" pitchFamily="18" charset="0"/>
                <a:cs typeface="Times New Roman" pitchFamily="18" charset="0"/>
              </a:rPr>
              <a:t> </a:t>
            </a:r>
            <a:endParaRPr lang="en-US" sz="2000" smtClean="0">
              <a:solidFill>
                <a:srgbClr val="0033CC"/>
              </a:solidFill>
              <a:latin typeface="Times New Roman" pitchFamily="18" charset="0"/>
              <a:cs typeface="Times New Roman" pitchFamily="18" charset="0"/>
            </a:endParaRPr>
          </a:p>
        </p:txBody>
      </p:sp>
      <p:sp>
        <p:nvSpPr>
          <p:cNvPr id="133123" name="Text Box 3"/>
          <p:cNvSpPr txBox="1">
            <a:spLocks noChangeArrowheads="1"/>
          </p:cNvSpPr>
          <p:nvPr/>
        </p:nvSpPr>
        <p:spPr bwMode="auto">
          <a:xfrm>
            <a:off x="533400" y="304800"/>
            <a:ext cx="8305800" cy="396875"/>
          </a:xfrm>
          <a:prstGeom prst="rect">
            <a:avLst/>
          </a:prstGeom>
          <a:noFill/>
          <a:ln w="9525">
            <a:noFill/>
            <a:miter lim="800000"/>
            <a:headEnd/>
            <a:tailEnd/>
          </a:ln>
        </p:spPr>
        <p:txBody>
          <a:bodyPr>
            <a:spAutoFit/>
          </a:bodyPr>
          <a:lstStyle/>
          <a:p>
            <a:pPr marL="342900" indent="-342900"/>
            <a:endParaRPr lang="fa-IR" sz="2000" b="1">
              <a:solidFill>
                <a:srgbClr val="0033CC"/>
              </a:solidFill>
              <a:cs typeface="Times New Roman" pitchFamily="18" charset="0"/>
            </a:endParaRPr>
          </a:p>
        </p:txBody>
      </p:sp>
      <p:sp>
        <p:nvSpPr>
          <p:cNvPr id="133124" name="Text Box 4"/>
          <p:cNvSpPr txBox="1">
            <a:spLocks noChangeArrowheads="1"/>
          </p:cNvSpPr>
          <p:nvPr/>
        </p:nvSpPr>
        <p:spPr bwMode="auto">
          <a:xfrm>
            <a:off x="304800" y="609600"/>
            <a:ext cx="8686800" cy="5751513"/>
          </a:xfrm>
          <a:prstGeom prst="rect">
            <a:avLst/>
          </a:prstGeom>
          <a:noFill/>
          <a:ln w="9525">
            <a:noFill/>
            <a:miter lim="800000"/>
            <a:headEnd/>
            <a:tailEnd/>
          </a:ln>
        </p:spPr>
        <p:txBody>
          <a:bodyPr>
            <a:spAutoFit/>
          </a:bodyPr>
          <a:lstStyle/>
          <a:p>
            <a:pPr algn="just"/>
            <a:r>
              <a:rPr lang="fa-IR" sz="2400">
                <a:solidFill>
                  <a:srgbClr val="000066"/>
                </a:solidFill>
              </a:rPr>
              <a:t>4) استراتژی ور شکستگی یا انحلال :</a:t>
            </a:r>
          </a:p>
          <a:p>
            <a:pPr algn="just"/>
            <a:endParaRPr lang="fa-IR" sz="2400">
              <a:solidFill>
                <a:srgbClr val="000066"/>
              </a:solidFill>
            </a:endParaRPr>
          </a:p>
          <a:p>
            <a:pPr algn="just"/>
            <a:r>
              <a:rPr lang="fa-IR" sz="2400"/>
              <a:t>وقتی که شرکت در بدترین شرایط ممکن قرار می گیرد، موقعیت بسیار ضعیفی در صنعت دارد و آینده درخشانی هم ندارد شرکت باید از استراتژی ورشکستگی یا انحلال استفاده کند بر اساس استراتژی ورشکستگی مدیران ، شرکت را در اختیار دادگاه می گذارند ، تا دادگاه از محل فروش آن ها بدهی ها و تعهدات شرکت را تصفیه کند . </a:t>
            </a:r>
          </a:p>
          <a:p>
            <a:pPr algn="just"/>
            <a:r>
              <a:rPr lang="fa-IR" sz="2400"/>
              <a:t>در مقابل استراتژی ور شکستگی که تمام شرکت به معرض فروش گذاشته می شود ، در استراتژی انحلال یا تصفیه تمام دارایی های شرکت به تدریج به فروش می رسد .و مدیریت تا آنجا که می تواند داراییهای قابل فروش شرکت را نقد می کند .</a:t>
            </a:r>
          </a:p>
          <a:p>
            <a:pPr algn="just"/>
            <a:endParaRPr lang="fa-IR" sz="2400"/>
          </a:p>
          <a:p>
            <a:pPr algn="just"/>
            <a:r>
              <a:rPr lang="fa-IR" sz="2400"/>
              <a:t>برتری استراتژی تصفیه بر استراتژی ورشکستگی این است که در حالت اول این هیئت</a:t>
            </a:r>
            <a:r>
              <a:rPr lang="fa-IR" sz="2400">
                <a:cs typeface="Times New Roman" pitchFamily="18" charset="0"/>
              </a:rPr>
              <a:t> مدیره و مدیران ارشد شرکت هستند که درباره آن تصمیم می گیرند ، نه دادگاه که ممکن است حقوق سهامداران را کاملا ً نادیده بگیرد .</a:t>
            </a:r>
          </a:p>
          <a:p>
            <a:pPr algn="just"/>
            <a:r>
              <a:rPr lang="fa-IR" sz="2400"/>
              <a:t> </a:t>
            </a:r>
            <a:endParaRPr lang="en-US" sz="2400"/>
          </a:p>
          <a:p>
            <a:pPr algn="just">
              <a:spcBef>
                <a:spcPct val="50000"/>
              </a:spcBef>
            </a:pPr>
            <a:endParaRPr lang="en-US" sz="240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7" name="Rectangle 2"/>
          <p:cNvSpPr>
            <a:spLocks noGrp="1" noChangeArrowheads="1"/>
          </p:cNvSpPr>
          <p:nvPr>
            <p:ph type="subTitle" idx="4294967295"/>
          </p:nvPr>
        </p:nvSpPr>
        <p:spPr>
          <a:xfrm>
            <a:off x="1371600" y="1219200"/>
            <a:ext cx="7391400" cy="5410200"/>
          </a:xfrm>
        </p:spPr>
        <p:txBody>
          <a:bodyPr/>
          <a:lstStyle/>
          <a:p>
            <a:pPr marL="0" indent="0" eaLnBrk="1" hangingPunct="1">
              <a:buFontTx/>
              <a:buNone/>
            </a:pPr>
            <a:endParaRPr lang="fa-IR" smtClean="0">
              <a:solidFill>
                <a:srgbClr val="0033CC"/>
              </a:solidFill>
              <a:latin typeface="Times New Roman" pitchFamily="18" charset="0"/>
              <a:cs typeface="Times New Roman" pitchFamily="18" charset="0"/>
            </a:endParaRPr>
          </a:p>
          <a:p>
            <a:pPr marL="0" indent="0" eaLnBrk="1" hangingPunct="1">
              <a:buFontTx/>
              <a:buNone/>
            </a:pPr>
            <a:r>
              <a:rPr lang="fa-IR" sz="2000" smtClean="0">
                <a:solidFill>
                  <a:srgbClr val="0033CC"/>
                </a:solidFill>
                <a:latin typeface="Times New Roman" pitchFamily="18" charset="0"/>
                <a:cs typeface="Times New Roman" pitchFamily="18" charset="0"/>
              </a:rPr>
              <a:t> </a:t>
            </a:r>
            <a:endParaRPr lang="en-US" sz="2000" smtClean="0">
              <a:solidFill>
                <a:srgbClr val="0033CC"/>
              </a:solidFill>
              <a:latin typeface="Times New Roman" pitchFamily="18" charset="0"/>
              <a:cs typeface="Times New Roman" pitchFamily="18" charset="0"/>
            </a:endParaRPr>
          </a:p>
        </p:txBody>
      </p:sp>
      <p:sp>
        <p:nvSpPr>
          <p:cNvPr id="5138" name="Text Box 3"/>
          <p:cNvSpPr txBox="1">
            <a:spLocks noChangeArrowheads="1"/>
          </p:cNvSpPr>
          <p:nvPr/>
        </p:nvSpPr>
        <p:spPr bwMode="auto">
          <a:xfrm>
            <a:off x="533400" y="304800"/>
            <a:ext cx="8305800" cy="396875"/>
          </a:xfrm>
          <a:prstGeom prst="rect">
            <a:avLst/>
          </a:prstGeom>
          <a:noFill/>
          <a:ln w="9525">
            <a:noFill/>
            <a:miter lim="800000"/>
            <a:headEnd/>
            <a:tailEnd/>
          </a:ln>
        </p:spPr>
        <p:txBody>
          <a:bodyPr>
            <a:spAutoFit/>
          </a:bodyPr>
          <a:lstStyle/>
          <a:p>
            <a:pPr marL="342900" indent="-342900"/>
            <a:endParaRPr lang="fa-IR" sz="2000" b="1">
              <a:solidFill>
                <a:srgbClr val="0033CC"/>
              </a:solidFill>
              <a:cs typeface="Times New Roman" pitchFamily="18" charset="0"/>
            </a:endParaRPr>
          </a:p>
        </p:txBody>
      </p:sp>
      <p:graphicFrame>
        <p:nvGraphicFramePr>
          <p:cNvPr id="5122" name="Organization Chart 4"/>
          <p:cNvGraphicFramePr>
            <a:graphicFrameLocks/>
          </p:cNvGraphicFramePr>
          <p:nvPr/>
        </p:nvGraphicFramePr>
        <p:xfrm>
          <a:off x="0" y="0"/>
          <a:ext cx="9144000" cy="6858000"/>
        </p:xfrm>
        <a:graphic>
          <a:graphicData uri="http://schemas.openxmlformats.org/drawingml/2006/compatibility">
            <com:legacyDrawing xmlns:com="http://schemas.openxmlformats.org/drawingml/2006/compatibility" spid="_x0000_s5122"/>
          </a:graphicData>
        </a:graphic>
      </p:graphicFrame>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3" name="Rectangle 2"/>
          <p:cNvSpPr>
            <a:spLocks noGrp="1" noChangeArrowheads="1"/>
          </p:cNvSpPr>
          <p:nvPr>
            <p:ph type="subTitle" idx="4294967295"/>
          </p:nvPr>
        </p:nvSpPr>
        <p:spPr>
          <a:xfrm>
            <a:off x="1371600" y="1219200"/>
            <a:ext cx="7391400" cy="5410200"/>
          </a:xfrm>
        </p:spPr>
        <p:txBody>
          <a:bodyPr/>
          <a:lstStyle/>
          <a:p>
            <a:pPr marL="0" indent="0" eaLnBrk="1" hangingPunct="1">
              <a:buFontTx/>
              <a:buNone/>
            </a:pPr>
            <a:endParaRPr lang="fa-IR" smtClean="0">
              <a:solidFill>
                <a:srgbClr val="0033CC"/>
              </a:solidFill>
              <a:latin typeface="Times New Roman" pitchFamily="18" charset="0"/>
              <a:cs typeface="Times New Roman" pitchFamily="18" charset="0"/>
            </a:endParaRPr>
          </a:p>
          <a:p>
            <a:pPr marL="0" indent="0" eaLnBrk="1" hangingPunct="1">
              <a:buFontTx/>
              <a:buNone/>
            </a:pPr>
            <a:r>
              <a:rPr lang="fa-IR" sz="2000" smtClean="0">
                <a:solidFill>
                  <a:srgbClr val="0033CC"/>
                </a:solidFill>
                <a:latin typeface="Times New Roman" pitchFamily="18" charset="0"/>
                <a:cs typeface="Times New Roman" pitchFamily="18" charset="0"/>
              </a:rPr>
              <a:t> </a:t>
            </a:r>
            <a:endParaRPr lang="en-US" sz="2000" smtClean="0">
              <a:solidFill>
                <a:srgbClr val="0033CC"/>
              </a:solidFill>
              <a:latin typeface="Times New Roman" pitchFamily="18" charset="0"/>
              <a:cs typeface="Times New Roman" pitchFamily="18" charset="0"/>
            </a:endParaRPr>
          </a:p>
        </p:txBody>
      </p:sp>
      <p:sp>
        <p:nvSpPr>
          <p:cNvPr id="6204" name="Text Box 3"/>
          <p:cNvSpPr txBox="1">
            <a:spLocks noChangeArrowheads="1"/>
          </p:cNvSpPr>
          <p:nvPr/>
        </p:nvSpPr>
        <p:spPr bwMode="auto">
          <a:xfrm>
            <a:off x="533400" y="304800"/>
            <a:ext cx="8305800" cy="396875"/>
          </a:xfrm>
          <a:prstGeom prst="rect">
            <a:avLst/>
          </a:prstGeom>
          <a:noFill/>
          <a:ln w="9525">
            <a:noFill/>
            <a:miter lim="800000"/>
            <a:headEnd/>
            <a:tailEnd/>
          </a:ln>
        </p:spPr>
        <p:txBody>
          <a:bodyPr>
            <a:spAutoFit/>
          </a:bodyPr>
          <a:lstStyle/>
          <a:p>
            <a:pPr marL="342900" indent="-342900"/>
            <a:endParaRPr lang="fa-IR" sz="2000" b="1">
              <a:solidFill>
                <a:srgbClr val="0033CC"/>
              </a:solidFill>
              <a:cs typeface="Times New Roman" pitchFamily="18" charset="0"/>
            </a:endParaRPr>
          </a:p>
        </p:txBody>
      </p:sp>
      <p:graphicFrame>
        <p:nvGraphicFramePr>
          <p:cNvPr id="6146" name="Organization Chart 4"/>
          <p:cNvGraphicFramePr>
            <a:graphicFrameLocks/>
          </p:cNvGraphicFramePr>
          <p:nvPr/>
        </p:nvGraphicFramePr>
        <p:xfrm>
          <a:off x="0" y="0"/>
          <a:ext cx="9144000" cy="6858000"/>
        </p:xfrm>
        <a:graphic>
          <a:graphicData uri="http://schemas.openxmlformats.org/drawingml/2006/compatibility">
            <com:legacyDrawing xmlns:com="http://schemas.openxmlformats.org/drawingml/2006/compatibility" spid="_x0000_s6146"/>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ctrTitle" idx="4294967295"/>
          </p:nvPr>
        </p:nvSpPr>
        <p:spPr>
          <a:xfrm>
            <a:off x="611188" y="0"/>
            <a:ext cx="7772400" cy="1470025"/>
          </a:xfrm>
        </p:spPr>
        <p:txBody>
          <a:bodyPr/>
          <a:lstStyle/>
          <a:p>
            <a:pPr eaLnBrk="1" hangingPunct="1"/>
            <a:r>
              <a:rPr lang="fa-IR" b="1" smtClean="0">
                <a:solidFill>
                  <a:srgbClr val="000066"/>
                </a:solidFill>
              </a:rPr>
              <a:t>سطح وظیفه ای</a:t>
            </a:r>
            <a:endParaRPr lang="en-US" b="1" smtClean="0">
              <a:solidFill>
                <a:srgbClr val="000066"/>
              </a:solidFill>
            </a:endParaRPr>
          </a:p>
        </p:txBody>
      </p:sp>
      <p:sp>
        <p:nvSpPr>
          <p:cNvPr id="18435" name="Rectangle 3"/>
          <p:cNvSpPr>
            <a:spLocks noGrp="1" noChangeArrowheads="1"/>
          </p:cNvSpPr>
          <p:nvPr>
            <p:ph type="subTitle" idx="4294967295"/>
          </p:nvPr>
        </p:nvSpPr>
        <p:spPr>
          <a:xfrm>
            <a:off x="1042988" y="1700213"/>
            <a:ext cx="6905625" cy="3744912"/>
          </a:xfrm>
        </p:spPr>
        <p:txBody>
          <a:bodyPr/>
          <a:lstStyle/>
          <a:p>
            <a:pPr marL="0" indent="0" algn="just" eaLnBrk="1" hangingPunct="1">
              <a:lnSpc>
                <a:spcPct val="115000"/>
              </a:lnSpc>
              <a:buFontTx/>
              <a:buNone/>
            </a:pPr>
            <a:r>
              <a:rPr lang="fa-IR" smtClean="0"/>
              <a:t>در این سطح بر اساس اهداف و استراتژی های سطوح بالاتر برای هر کدام از وظایف واحد های تجاری استراتژیک , استراتژی وظیفه ای تعیین می شود. مسئولیت بزرگ مدیران این بخش ها اجرای استراتژی است. </a:t>
            </a:r>
            <a:endParaRPr lang="en-US" smtClean="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idx="4294967295"/>
          </p:nvPr>
        </p:nvSpPr>
        <p:spPr/>
        <p:txBody>
          <a:bodyPr/>
          <a:lstStyle/>
          <a:p>
            <a:pPr algn="r" eaLnBrk="1" hangingPunct="1"/>
            <a:r>
              <a:rPr lang="fa-IR" b="1" smtClean="0">
                <a:solidFill>
                  <a:srgbClr val="000066"/>
                </a:solidFill>
              </a:rPr>
              <a:t>استراتژی های پرتفولیو</a:t>
            </a:r>
            <a:endParaRPr lang="en-US" b="1" smtClean="0">
              <a:solidFill>
                <a:srgbClr val="000066"/>
              </a:solidFill>
            </a:endParaRPr>
          </a:p>
        </p:txBody>
      </p:sp>
      <p:sp>
        <p:nvSpPr>
          <p:cNvPr id="134147" name="Rectangle 3"/>
          <p:cNvSpPr>
            <a:spLocks noGrp="1" noChangeArrowheads="1"/>
          </p:cNvSpPr>
          <p:nvPr>
            <p:ph type="body" idx="4294967295"/>
          </p:nvPr>
        </p:nvSpPr>
        <p:spPr>
          <a:xfrm>
            <a:off x="457200" y="2133600"/>
            <a:ext cx="8229600" cy="4248150"/>
          </a:xfrm>
        </p:spPr>
        <p:txBody>
          <a:bodyPr/>
          <a:lstStyle/>
          <a:p>
            <a:pPr algn="just" eaLnBrk="1" hangingPunct="1">
              <a:lnSpc>
                <a:spcPct val="90000"/>
              </a:lnSpc>
            </a:pPr>
            <a:r>
              <a:rPr lang="fa-IR" sz="2800" smtClean="0"/>
              <a:t>بر اساس تجزیه و تحلیل پرتفولیو، مراکز اصلی شرکت مانند یک بانکدار داخلی عمل می کنند. در این روش، مدیریت ارشد، واحدهای تجاری و خطوط تولید خود را به مثابه یک سری سرمایه گذاری های صورت گرفته فرض می کند که انتظار دارد سودآور و ثمر بخش باشند.</a:t>
            </a:r>
          </a:p>
          <a:p>
            <a:pPr algn="just" eaLnBrk="1" hangingPunct="1">
              <a:lnSpc>
                <a:spcPct val="90000"/>
              </a:lnSpc>
            </a:pPr>
            <a:endParaRPr lang="fa-IR" sz="2800" smtClean="0"/>
          </a:p>
          <a:p>
            <a:pPr algn="just" eaLnBrk="1" hangingPunct="1">
              <a:lnSpc>
                <a:spcPct val="90000"/>
              </a:lnSpc>
            </a:pPr>
            <a:r>
              <a:rPr lang="fa-IR" sz="2800" smtClean="0"/>
              <a:t>دو روش اصلی و متداول عبارتند از:</a:t>
            </a:r>
          </a:p>
          <a:p>
            <a:pPr algn="just" eaLnBrk="1" hangingPunct="1">
              <a:lnSpc>
                <a:spcPct val="90000"/>
              </a:lnSpc>
            </a:pPr>
            <a:endParaRPr lang="fa-IR" sz="2800" smtClean="0"/>
          </a:p>
          <a:p>
            <a:pPr algn="just" eaLnBrk="1" hangingPunct="1">
              <a:lnSpc>
                <a:spcPct val="90000"/>
              </a:lnSpc>
              <a:buClr>
                <a:schemeClr val="tx1"/>
              </a:buClr>
              <a:buFont typeface="Wingdings" pitchFamily="2" charset="2"/>
              <a:buChar char="§"/>
            </a:pPr>
            <a:r>
              <a:rPr lang="fa-IR" sz="2400" smtClean="0"/>
              <a:t>ماتریس رشد بازار و سهم بازار گروه مشاوره ای بوستون</a:t>
            </a:r>
          </a:p>
          <a:p>
            <a:pPr algn="just" eaLnBrk="1" hangingPunct="1">
              <a:lnSpc>
                <a:spcPct val="90000"/>
              </a:lnSpc>
              <a:buClr>
                <a:schemeClr val="tx1"/>
              </a:buClr>
              <a:buFont typeface="Wingdings" pitchFamily="2" charset="2"/>
              <a:buChar char="§"/>
            </a:pPr>
            <a:r>
              <a:rPr lang="fa-IR" sz="2400" smtClean="0"/>
              <a:t>صفحه نمایشگر فعالیت های جنرال الکتریک</a:t>
            </a:r>
            <a:endParaRPr lang="en-US" sz="2400" smtClean="0"/>
          </a:p>
        </p:txBody>
      </p:sp>
    </p:spTree>
  </p:cSld>
  <p:clrMapOvr>
    <a:masterClrMapping/>
  </p:clrMapOvr>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body" idx="4294967295"/>
          </p:nvPr>
        </p:nvSpPr>
        <p:spPr>
          <a:xfrm>
            <a:off x="250825" y="1196975"/>
            <a:ext cx="8569325" cy="4471988"/>
          </a:xfrm>
        </p:spPr>
        <p:txBody>
          <a:bodyPr/>
          <a:lstStyle/>
          <a:p>
            <a:pPr eaLnBrk="1" hangingPunct="1">
              <a:buFontTx/>
              <a:buNone/>
            </a:pPr>
            <a:r>
              <a:rPr lang="fa-IR" smtClean="0"/>
              <a:t>استراتژی هایی که یک شرکت در نتیجه این تجزیه و تحلیل اتخاذ می کند شامل:</a:t>
            </a:r>
          </a:p>
          <a:p>
            <a:pPr eaLnBrk="1" hangingPunct="1">
              <a:buFontTx/>
              <a:buNone/>
            </a:pPr>
            <a:endParaRPr lang="fa-IR" smtClean="0"/>
          </a:p>
          <a:p>
            <a:pPr eaLnBrk="1" hangingPunct="1"/>
            <a:r>
              <a:rPr lang="fa-IR" smtClean="0"/>
              <a:t>رشد و توسعه</a:t>
            </a:r>
          </a:p>
          <a:p>
            <a:pPr eaLnBrk="1" hangingPunct="1"/>
            <a:r>
              <a:rPr lang="fa-IR" smtClean="0"/>
              <a:t>حفظ و نگهداری یا ثبات</a:t>
            </a:r>
          </a:p>
          <a:p>
            <a:pPr eaLnBrk="1" hangingPunct="1"/>
            <a:r>
              <a:rPr lang="fa-IR" smtClean="0"/>
              <a:t>کاهش، واگذاری یا انحلال</a:t>
            </a:r>
            <a:endParaRPr lang="en-US" smtClean="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idx="4294967295"/>
          </p:nvPr>
        </p:nvSpPr>
        <p:spPr/>
        <p:txBody>
          <a:bodyPr/>
          <a:lstStyle/>
          <a:p>
            <a:pPr algn="r" eaLnBrk="1" hangingPunct="1"/>
            <a:r>
              <a:rPr lang="fa-IR" b="1" smtClean="0">
                <a:solidFill>
                  <a:srgbClr val="000066"/>
                </a:solidFill>
              </a:rPr>
              <a:t>استراتژی های سرپرستی</a:t>
            </a:r>
            <a:endParaRPr lang="en-US" b="1" smtClean="0">
              <a:solidFill>
                <a:srgbClr val="000066"/>
              </a:solidFill>
            </a:endParaRPr>
          </a:p>
        </p:txBody>
      </p:sp>
      <p:sp>
        <p:nvSpPr>
          <p:cNvPr id="136195" name="Rectangle 3"/>
          <p:cNvSpPr>
            <a:spLocks noGrp="1" noChangeArrowheads="1"/>
          </p:cNvSpPr>
          <p:nvPr>
            <p:ph type="body" idx="4294967295"/>
          </p:nvPr>
        </p:nvSpPr>
        <p:spPr>
          <a:xfrm>
            <a:off x="468313" y="1700213"/>
            <a:ext cx="8280400" cy="4897437"/>
          </a:xfrm>
        </p:spPr>
        <p:txBody>
          <a:bodyPr/>
          <a:lstStyle/>
          <a:p>
            <a:pPr marL="609600" indent="-609600" algn="just" eaLnBrk="1" hangingPunct="1">
              <a:buFontTx/>
              <a:buNone/>
            </a:pPr>
            <a:r>
              <a:rPr lang="fa-IR" b="1" smtClean="0">
                <a:cs typeface="B Yagut" pitchFamily="2" charset="-78"/>
              </a:rPr>
              <a:t> </a:t>
            </a:r>
            <a:r>
              <a:rPr lang="fa-IR" sz="2800" smtClean="0"/>
              <a:t>سرپرستی، شرکت را از حیث منابع و توانمندی های قابل استفاده آن در ایجاد ارزش و هم افزایی مورد نظر مدیران، مورد توجه قرار می دهد.</a:t>
            </a:r>
          </a:p>
          <a:p>
            <a:pPr marL="609600" indent="-609600" algn="just" eaLnBrk="1" hangingPunct="1"/>
            <a:endParaRPr lang="fa-IR" sz="2800" smtClean="0"/>
          </a:p>
          <a:p>
            <a:pPr marL="609600" indent="-609600" algn="just" eaLnBrk="1" hangingPunct="1"/>
            <a:r>
              <a:rPr lang="fa-IR" sz="2800" smtClean="0"/>
              <a:t>سرپرستی با تمرکز بر شایستگی های محوری و اصلی شرکت مادر و نیز ارزش حاصل از ارتباط بین شرکت مادر و واحدهای تجاری، استراتژی بنگاه را خلق می کند.</a:t>
            </a:r>
          </a:p>
          <a:p>
            <a:pPr marL="609600" indent="-609600" algn="just" eaLnBrk="1" hangingPunct="1">
              <a:buFontTx/>
              <a:buNone/>
            </a:pPr>
            <a:endParaRPr lang="fa-IR" sz="2800" smtClean="0"/>
          </a:p>
          <a:p>
            <a:pPr marL="609600" indent="-609600" algn="just" eaLnBrk="1" hangingPunct="1">
              <a:buFontTx/>
              <a:buNone/>
            </a:pPr>
            <a:r>
              <a:rPr lang="fa-IR" sz="2400" i="1" smtClean="0"/>
              <a:t>در صورت تناسب خوب بین مهارت ها و منابع با نیازها و فرصت ها ارزش خلق می شود و بالعکس. </a:t>
            </a:r>
            <a:endParaRPr lang="en-US" sz="2400" i="1" smtClean="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body" idx="4294967295"/>
          </p:nvPr>
        </p:nvSpPr>
        <p:spPr>
          <a:xfrm>
            <a:off x="395288" y="981075"/>
            <a:ext cx="8353425" cy="5327650"/>
          </a:xfrm>
        </p:spPr>
        <p:txBody>
          <a:bodyPr/>
          <a:lstStyle/>
          <a:p>
            <a:pPr marL="609600" indent="-609600" algn="just" eaLnBrk="1" hangingPunct="1">
              <a:lnSpc>
                <a:spcPct val="90000"/>
              </a:lnSpc>
              <a:buFontTx/>
              <a:buNone/>
            </a:pPr>
            <a:r>
              <a:rPr lang="fa-IR" smtClean="0"/>
              <a:t>وظیفه اصلی مراکز اصلی شرکت:</a:t>
            </a:r>
          </a:p>
          <a:p>
            <a:pPr marL="609600" indent="-609600" algn="just" eaLnBrk="1" hangingPunct="1">
              <a:lnSpc>
                <a:spcPct val="90000"/>
              </a:lnSpc>
              <a:buFontTx/>
              <a:buNone/>
            </a:pPr>
            <a:endParaRPr lang="fa-IR" smtClean="0"/>
          </a:p>
          <a:p>
            <a:pPr marL="609600" indent="-609600" algn="just" eaLnBrk="1" hangingPunct="1">
              <a:lnSpc>
                <a:spcPct val="90000"/>
              </a:lnSpc>
            </a:pPr>
            <a:r>
              <a:rPr lang="fa-IR" smtClean="0"/>
              <a:t>کسب هم افزایی میان واحدهای تجاری از طریق فراهم آوردن منابع لازم برای واحدها و توزیع مهارت و قابلیت میان آنها.</a:t>
            </a:r>
          </a:p>
          <a:p>
            <a:pPr marL="609600" indent="-609600" algn="just" eaLnBrk="1" hangingPunct="1">
              <a:lnSpc>
                <a:spcPct val="90000"/>
              </a:lnSpc>
            </a:pPr>
            <a:endParaRPr lang="fa-IR" smtClean="0"/>
          </a:p>
          <a:p>
            <a:pPr marL="609600" indent="-609600" algn="just" eaLnBrk="1" hangingPunct="1">
              <a:lnSpc>
                <a:spcPct val="90000"/>
              </a:lnSpc>
            </a:pPr>
            <a:r>
              <a:rPr lang="fa-IR" smtClean="0"/>
              <a:t>هماهنگ کردن فعالیت های واحدها به منظور ایجاد صرفه جویی های مقیاس(مثل خرید متمرکز)</a:t>
            </a:r>
          </a:p>
          <a:p>
            <a:pPr marL="609600" indent="-609600" algn="just" eaLnBrk="1" hangingPunct="1">
              <a:lnSpc>
                <a:spcPct val="90000"/>
              </a:lnSpc>
              <a:buFontTx/>
              <a:buNone/>
            </a:pPr>
            <a:endParaRPr lang="en-US" smtClean="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idx="4294967295"/>
          </p:nvPr>
        </p:nvSpPr>
        <p:spPr/>
        <p:txBody>
          <a:bodyPr/>
          <a:lstStyle/>
          <a:p>
            <a:pPr algn="r" eaLnBrk="1" hangingPunct="1"/>
            <a:r>
              <a:rPr lang="fa-IR" sz="4000" b="1" smtClean="0">
                <a:solidFill>
                  <a:srgbClr val="000066"/>
                </a:solidFill>
              </a:rPr>
              <a:t>مراحل اصلی طراحی استراتژی سرپرستی:</a:t>
            </a:r>
            <a:endParaRPr lang="en-US" sz="4000" b="1" smtClean="0">
              <a:solidFill>
                <a:srgbClr val="000066"/>
              </a:solidFill>
            </a:endParaRPr>
          </a:p>
        </p:txBody>
      </p:sp>
      <p:sp>
        <p:nvSpPr>
          <p:cNvPr id="138243" name="Rectangle 3"/>
          <p:cNvSpPr>
            <a:spLocks noGrp="1" noChangeArrowheads="1"/>
          </p:cNvSpPr>
          <p:nvPr>
            <p:ph type="body" idx="4294967295"/>
          </p:nvPr>
        </p:nvSpPr>
        <p:spPr>
          <a:xfrm>
            <a:off x="755650" y="1700213"/>
            <a:ext cx="7993063" cy="4824412"/>
          </a:xfrm>
        </p:spPr>
        <p:txBody>
          <a:bodyPr/>
          <a:lstStyle/>
          <a:p>
            <a:pPr algn="just" eaLnBrk="1" hangingPunct="1"/>
            <a:r>
              <a:rPr lang="fa-IR" smtClean="0"/>
              <a:t>بررسی هر واحد تجاری از نظر عوامل کلیدی (عواملی که عناصر موفقیت یا شکست شرکت را تعیین می کنند).</a:t>
            </a:r>
          </a:p>
          <a:p>
            <a:pPr algn="just" eaLnBrk="1" hangingPunct="1">
              <a:buFontTx/>
              <a:buNone/>
            </a:pPr>
            <a:endParaRPr lang="fa-IR" smtClean="0"/>
          </a:p>
          <a:p>
            <a:pPr algn="just" eaLnBrk="1" hangingPunct="1"/>
            <a:r>
              <a:rPr lang="fa-IR" smtClean="0"/>
              <a:t>بررسی هر واحد تجاری از حیث حوزه هایی که می توان عملکرد را بهبود بخشید.</a:t>
            </a:r>
          </a:p>
          <a:p>
            <a:pPr algn="just" eaLnBrk="1" hangingPunct="1"/>
            <a:endParaRPr lang="fa-IR" smtClean="0"/>
          </a:p>
          <a:p>
            <a:pPr algn="just" eaLnBrk="1" hangingPunct="1"/>
            <a:r>
              <a:rPr lang="fa-IR" smtClean="0"/>
              <a:t>تجزیه و تحلیل میزان هماهنگی شرکت مادر با واحد تجاری.</a:t>
            </a:r>
            <a:endParaRPr lang="en-US" smtClean="0"/>
          </a:p>
          <a:p>
            <a:pPr algn="just" eaLnBrk="1" hangingPunct="1"/>
            <a:endParaRPr lang="en-US" b="1" smtClean="0">
              <a:cs typeface="B Yagut" pitchFamily="2" charset="-78"/>
            </a:endParaRPr>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body" idx="4294967295"/>
          </p:nvPr>
        </p:nvSpPr>
        <p:spPr>
          <a:xfrm>
            <a:off x="684213" y="1125538"/>
            <a:ext cx="7920037" cy="4967287"/>
          </a:xfrm>
        </p:spPr>
        <p:txBody>
          <a:bodyPr/>
          <a:lstStyle/>
          <a:p>
            <a:pPr marL="609600" indent="-609600" eaLnBrk="1" hangingPunct="1">
              <a:buClr>
                <a:schemeClr val="tx1"/>
              </a:buClr>
              <a:buFont typeface="Wingdings" pitchFamily="2" charset="2"/>
              <a:buChar char="Ø"/>
            </a:pPr>
            <a:r>
              <a:rPr lang="fa-IR" smtClean="0"/>
              <a:t>آیا استراتژی سرپرستی می تواند استراتژی رقابتی نیز باشد؟</a:t>
            </a:r>
          </a:p>
          <a:p>
            <a:pPr marL="609600" indent="-609600" eaLnBrk="1" hangingPunct="1">
              <a:buClr>
                <a:schemeClr val="tx1"/>
              </a:buClr>
              <a:buFont typeface="Wingdings" pitchFamily="2" charset="2"/>
              <a:buChar char="Ø"/>
            </a:pPr>
            <a:endParaRPr lang="fa-IR" smtClean="0"/>
          </a:p>
          <a:p>
            <a:pPr marL="609600" indent="-609600" algn="just" eaLnBrk="1" hangingPunct="1">
              <a:buClr>
                <a:schemeClr val="tx1"/>
              </a:buClr>
              <a:buFont typeface="Wingdings" pitchFamily="2" charset="2"/>
              <a:buNone/>
            </a:pPr>
            <a:r>
              <a:rPr lang="fa-IR" sz="2800" smtClean="0"/>
              <a:t>نوع رقابتی را می توان در تمام واحدهای تجاری استفاده کرد. زمانی که از استراتژی سرپرستی برای ایجاد هم افزایی و بهبود رقابتی یک یا چند واحد تجاری استفاده می شود، می توان آن را مشابه استراتژی رقابتی کلان دانست.</a:t>
            </a:r>
            <a:endParaRPr lang="en-US" sz="2800" smtClean="0"/>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idx="4294967295"/>
          </p:nvPr>
        </p:nvSpPr>
        <p:spPr/>
        <p:txBody>
          <a:bodyPr/>
          <a:lstStyle/>
          <a:p>
            <a:pPr algn="r" eaLnBrk="1" hangingPunct="1"/>
            <a:r>
              <a:rPr lang="fa-IR" b="1" smtClean="0">
                <a:solidFill>
                  <a:srgbClr val="000066"/>
                </a:solidFill>
              </a:rPr>
              <a:t>استراتژی های سطح کسب و کار</a:t>
            </a:r>
            <a:endParaRPr lang="en-US" b="1" smtClean="0">
              <a:solidFill>
                <a:srgbClr val="000066"/>
              </a:solidFill>
            </a:endParaRPr>
          </a:p>
        </p:txBody>
      </p:sp>
      <p:sp>
        <p:nvSpPr>
          <p:cNvPr id="140291" name="Rectangle 3"/>
          <p:cNvSpPr>
            <a:spLocks noGrp="1" noChangeArrowheads="1"/>
          </p:cNvSpPr>
          <p:nvPr>
            <p:ph type="body" idx="4294967295"/>
          </p:nvPr>
        </p:nvSpPr>
        <p:spPr>
          <a:xfrm>
            <a:off x="468313" y="1844675"/>
            <a:ext cx="8207375" cy="4824413"/>
          </a:xfrm>
        </p:spPr>
        <p:txBody>
          <a:bodyPr/>
          <a:lstStyle/>
          <a:p>
            <a:pPr algn="just" eaLnBrk="1" hangingPunct="1">
              <a:lnSpc>
                <a:spcPct val="90000"/>
              </a:lnSpc>
            </a:pPr>
            <a:r>
              <a:rPr lang="fa-IR" smtClean="0"/>
              <a:t>این نوع استراتژی بر بهبود موقعیت رقابتی محصولات یک شرکت یا یک واحد تجاری در یک صنعت یا یک بخش بازار خاص تاکید می کند و نشان می دهد که یک شرکت چگونه باید با یک صنعت خاص رقابت یا همکاری کند. </a:t>
            </a:r>
          </a:p>
          <a:p>
            <a:pPr algn="just" eaLnBrk="1" hangingPunct="1">
              <a:lnSpc>
                <a:spcPct val="90000"/>
              </a:lnSpc>
              <a:buFontTx/>
              <a:buNone/>
            </a:pPr>
            <a:endParaRPr lang="fa-IR" smtClean="0"/>
          </a:p>
          <a:p>
            <a:pPr algn="just" eaLnBrk="1" hangingPunct="1">
              <a:lnSpc>
                <a:spcPct val="90000"/>
              </a:lnSpc>
              <a:buFontTx/>
              <a:buNone/>
            </a:pPr>
            <a:r>
              <a:rPr lang="fa-IR" sz="3000" smtClean="0"/>
              <a:t>انواع استراتژی سطح کسب و کار:</a:t>
            </a:r>
          </a:p>
          <a:p>
            <a:pPr algn="just" eaLnBrk="1" hangingPunct="1">
              <a:lnSpc>
                <a:spcPct val="90000"/>
              </a:lnSpc>
              <a:buClr>
                <a:schemeClr val="tx1"/>
              </a:buClr>
              <a:buFontTx/>
              <a:buChar char="o"/>
            </a:pPr>
            <a:r>
              <a:rPr lang="fa-IR" smtClean="0"/>
              <a:t> </a:t>
            </a:r>
            <a:r>
              <a:rPr lang="fa-IR" sz="2400" smtClean="0"/>
              <a:t>استراتژی های توسعه</a:t>
            </a:r>
          </a:p>
          <a:p>
            <a:pPr algn="just" eaLnBrk="1" hangingPunct="1">
              <a:lnSpc>
                <a:spcPct val="90000"/>
              </a:lnSpc>
              <a:buClr>
                <a:schemeClr val="tx1"/>
              </a:buClr>
              <a:buFontTx/>
              <a:buChar char="o"/>
            </a:pPr>
            <a:r>
              <a:rPr lang="fa-IR" sz="2400" smtClean="0"/>
              <a:t>استراتژی های رقابتی</a:t>
            </a:r>
          </a:p>
          <a:p>
            <a:pPr algn="just" eaLnBrk="1" hangingPunct="1">
              <a:lnSpc>
                <a:spcPct val="90000"/>
              </a:lnSpc>
              <a:buClr>
                <a:schemeClr val="tx1"/>
              </a:buClr>
              <a:buFontTx/>
              <a:buChar char="o"/>
            </a:pPr>
            <a:r>
              <a:rPr lang="fa-IR" sz="2400" smtClean="0"/>
              <a:t>استراتژی های همکاری یا ائتلاف های استراتژیک</a:t>
            </a:r>
            <a:endParaRPr lang="en-US" sz="2400" smtClean="0"/>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body" idx="4294967295"/>
          </p:nvPr>
        </p:nvSpPr>
        <p:spPr>
          <a:xfrm>
            <a:off x="685800" y="981075"/>
            <a:ext cx="7989888" cy="5327650"/>
          </a:xfrm>
        </p:spPr>
        <p:txBody>
          <a:bodyPr/>
          <a:lstStyle/>
          <a:p>
            <a:pPr algn="just" eaLnBrk="1" hangingPunct="1">
              <a:lnSpc>
                <a:spcPct val="90000"/>
              </a:lnSpc>
              <a:buClr>
                <a:schemeClr val="tx1"/>
              </a:buClr>
              <a:buFont typeface="Wingdings" pitchFamily="2" charset="2"/>
              <a:buChar char="v"/>
            </a:pPr>
            <a:r>
              <a:rPr lang="fa-IR" sz="2800" smtClean="0">
                <a:solidFill>
                  <a:srgbClr val="000066"/>
                </a:solidFill>
              </a:rPr>
              <a:t>استراتژی های توسعه</a:t>
            </a:r>
          </a:p>
          <a:p>
            <a:pPr algn="just" eaLnBrk="1" hangingPunct="1">
              <a:lnSpc>
                <a:spcPct val="90000"/>
              </a:lnSpc>
              <a:buClr>
                <a:schemeClr val="tx1"/>
              </a:buClr>
              <a:buFont typeface="Wingdings" pitchFamily="2" charset="2"/>
              <a:buChar char="v"/>
            </a:pPr>
            <a:endParaRPr lang="fa-IR" sz="2400" smtClean="0">
              <a:solidFill>
                <a:srgbClr val="000066"/>
              </a:solidFill>
            </a:endParaRPr>
          </a:p>
          <a:p>
            <a:pPr algn="just" eaLnBrk="1" hangingPunct="1">
              <a:lnSpc>
                <a:spcPct val="90000"/>
              </a:lnSpc>
              <a:buClr>
                <a:schemeClr val="tx1"/>
              </a:buClr>
              <a:buFont typeface="Wingdings" pitchFamily="2" charset="2"/>
              <a:buNone/>
            </a:pPr>
            <a:r>
              <a:rPr lang="fa-IR" sz="2400" smtClean="0"/>
              <a:t>در این نوع طراحی مدیران باید تصمیم بگیرند که منابع را به کجا اختصاص دهند و چگونه حوزه کار خود را اصلاح کنند. انواع آن عبارتند از:</a:t>
            </a:r>
          </a:p>
          <a:p>
            <a:pPr algn="just" eaLnBrk="1" hangingPunct="1">
              <a:lnSpc>
                <a:spcPct val="90000"/>
              </a:lnSpc>
              <a:buClr>
                <a:schemeClr val="tx1"/>
              </a:buClr>
              <a:buFont typeface="Wingdings" pitchFamily="2" charset="2"/>
              <a:buNone/>
            </a:pPr>
            <a:endParaRPr lang="fa-IR" sz="2400" smtClean="0"/>
          </a:p>
          <a:p>
            <a:pPr algn="just" eaLnBrk="1" hangingPunct="1">
              <a:lnSpc>
                <a:spcPct val="90000"/>
              </a:lnSpc>
              <a:buClr>
                <a:schemeClr val="tx1"/>
              </a:buClr>
              <a:buFont typeface="Wingdings" pitchFamily="2" charset="2"/>
              <a:buChar char="§"/>
            </a:pPr>
            <a:r>
              <a:rPr lang="fa-IR" sz="2500" smtClean="0"/>
              <a:t>استراتژی های توسعه داخلی:</a:t>
            </a:r>
          </a:p>
          <a:p>
            <a:pPr algn="just" eaLnBrk="1" hangingPunct="1">
              <a:lnSpc>
                <a:spcPct val="90000"/>
              </a:lnSpc>
              <a:buClr>
                <a:schemeClr val="tx1"/>
              </a:buClr>
            </a:pPr>
            <a:r>
              <a:rPr lang="fa-IR" sz="2400" smtClean="0"/>
              <a:t>  نفوذ در بازار </a:t>
            </a:r>
          </a:p>
          <a:p>
            <a:pPr algn="just" eaLnBrk="1" hangingPunct="1">
              <a:lnSpc>
                <a:spcPct val="90000"/>
              </a:lnSpc>
              <a:buClr>
                <a:schemeClr val="tx1"/>
              </a:buClr>
            </a:pPr>
            <a:r>
              <a:rPr lang="fa-IR" sz="2400" smtClean="0"/>
              <a:t>توسعه بازار </a:t>
            </a:r>
          </a:p>
          <a:p>
            <a:pPr algn="just" eaLnBrk="1" hangingPunct="1">
              <a:lnSpc>
                <a:spcPct val="90000"/>
              </a:lnSpc>
              <a:buClr>
                <a:schemeClr val="tx1"/>
              </a:buClr>
            </a:pPr>
            <a:r>
              <a:rPr lang="fa-IR" sz="2400" smtClean="0"/>
              <a:t>توسعه محصول</a:t>
            </a:r>
          </a:p>
          <a:p>
            <a:pPr algn="just" eaLnBrk="1" hangingPunct="1">
              <a:lnSpc>
                <a:spcPct val="90000"/>
              </a:lnSpc>
              <a:buClr>
                <a:schemeClr val="tx1"/>
              </a:buClr>
              <a:buFontTx/>
              <a:buNone/>
            </a:pPr>
            <a:endParaRPr lang="fa-IR" sz="2400" smtClean="0"/>
          </a:p>
          <a:p>
            <a:pPr algn="just" eaLnBrk="1" hangingPunct="1">
              <a:lnSpc>
                <a:spcPct val="90000"/>
              </a:lnSpc>
              <a:buClr>
                <a:schemeClr val="tx1"/>
              </a:buClr>
              <a:buFont typeface="Wingdings" pitchFamily="2" charset="2"/>
              <a:buChar char="§"/>
            </a:pPr>
            <a:r>
              <a:rPr lang="fa-IR" sz="2500" smtClean="0"/>
              <a:t>استراتژی های توسعه خارجی:</a:t>
            </a:r>
          </a:p>
          <a:p>
            <a:pPr algn="just" eaLnBrk="1" hangingPunct="1">
              <a:lnSpc>
                <a:spcPct val="90000"/>
              </a:lnSpc>
              <a:buClr>
                <a:schemeClr val="tx1"/>
              </a:buClr>
            </a:pPr>
            <a:r>
              <a:rPr lang="fa-IR" sz="2400" smtClean="0"/>
              <a:t>ادغام افقی</a:t>
            </a:r>
          </a:p>
          <a:p>
            <a:pPr algn="just" eaLnBrk="1" hangingPunct="1">
              <a:lnSpc>
                <a:spcPct val="90000"/>
              </a:lnSpc>
              <a:buClr>
                <a:schemeClr val="tx1"/>
              </a:buClr>
            </a:pPr>
            <a:r>
              <a:rPr lang="fa-IR" sz="2400" smtClean="0"/>
              <a:t>پیمان های استراتژیک        </a:t>
            </a:r>
            <a:endParaRPr lang="en-US" sz="2400" smtClean="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body" idx="4294967295"/>
          </p:nvPr>
        </p:nvSpPr>
        <p:spPr>
          <a:xfrm>
            <a:off x="685800" y="981075"/>
            <a:ext cx="7989888" cy="5184775"/>
          </a:xfrm>
        </p:spPr>
        <p:txBody>
          <a:bodyPr/>
          <a:lstStyle/>
          <a:p>
            <a:pPr algn="just" eaLnBrk="1" hangingPunct="1">
              <a:lnSpc>
                <a:spcPct val="80000"/>
              </a:lnSpc>
              <a:buClr>
                <a:schemeClr val="tx1"/>
              </a:buClr>
              <a:buFont typeface="Wingdings" pitchFamily="2" charset="2"/>
              <a:buChar char="v"/>
            </a:pPr>
            <a:r>
              <a:rPr lang="fa-IR" sz="3600" smtClean="0">
                <a:solidFill>
                  <a:srgbClr val="000066"/>
                </a:solidFill>
              </a:rPr>
              <a:t>استراتژی های رقابتی</a:t>
            </a:r>
          </a:p>
          <a:p>
            <a:pPr algn="just" eaLnBrk="1" hangingPunct="1">
              <a:lnSpc>
                <a:spcPct val="80000"/>
              </a:lnSpc>
              <a:buClr>
                <a:schemeClr val="tx1"/>
              </a:buClr>
              <a:buFont typeface="Wingdings" pitchFamily="2" charset="2"/>
              <a:buNone/>
            </a:pPr>
            <a:r>
              <a:rPr lang="fa-IR" smtClean="0"/>
              <a:t> </a:t>
            </a:r>
          </a:p>
          <a:p>
            <a:pPr algn="just" eaLnBrk="1" hangingPunct="1">
              <a:lnSpc>
                <a:spcPct val="80000"/>
              </a:lnSpc>
              <a:buClr>
                <a:schemeClr val="tx1"/>
              </a:buClr>
              <a:buFont typeface="Wingdings" pitchFamily="2" charset="2"/>
              <a:buNone/>
            </a:pPr>
            <a:r>
              <a:rPr lang="fa-IR" sz="2800" smtClean="0"/>
              <a:t>این نوع استراتژی، موقعیتی قابل دفاع در یک صنعت ایجاد می کند بطوریکه شرکت می تواند بر رقبای خود غلبه کند.</a:t>
            </a:r>
          </a:p>
          <a:p>
            <a:pPr algn="just" eaLnBrk="1" hangingPunct="1">
              <a:lnSpc>
                <a:spcPct val="80000"/>
              </a:lnSpc>
              <a:buClr>
                <a:schemeClr val="tx1"/>
              </a:buClr>
              <a:buFont typeface="Wingdings" pitchFamily="2" charset="2"/>
              <a:buNone/>
            </a:pPr>
            <a:endParaRPr lang="fa-IR" sz="2800" smtClean="0"/>
          </a:p>
          <a:p>
            <a:pPr algn="just" eaLnBrk="1" hangingPunct="1">
              <a:lnSpc>
                <a:spcPct val="80000"/>
              </a:lnSpc>
              <a:buClr>
                <a:schemeClr val="tx1"/>
              </a:buClr>
              <a:buFont typeface="Wingdings" pitchFamily="2" charset="2"/>
              <a:buNone/>
            </a:pPr>
            <a:r>
              <a:rPr lang="fa-IR" sz="3100" smtClean="0"/>
              <a:t>انواع استراتژی عمومی رقابتی:</a:t>
            </a:r>
          </a:p>
          <a:p>
            <a:pPr algn="just" eaLnBrk="1" hangingPunct="1">
              <a:lnSpc>
                <a:spcPct val="80000"/>
              </a:lnSpc>
              <a:buClr>
                <a:schemeClr val="tx1"/>
              </a:buClr>
              <a:buFont typeface="Wingdings" pitchFamily="2" charset="2"/>
              <a:buChar char="§"/>
            </a:pPr>
            <a:r>
              <a:rPr lang="fa-IR" sz="3100" smtClean="0"/>
              <a:t>استراتژی هزینه کم تر:</a:t>
            </a:r>
            <a:r>
              <a:rPr lang="fa-IR" smtClean="0"/>
              <a:t> </a:t>
            </a:r>
            <a:r>
              <a:rPr lang="fa-IR" sz="2800" smtClean="0"/>
              <a:t>توانایی شرکت در طراحی، تولید و بازاریابی یک محصول، کاراتر از رقبایش.</a:t>
            </a:r>
          </a:p>
          <a:p>
            <a:pPr algn="just" eaLnBrk="1" hangingPunct="1">
              <a:lnSpc>
                <a:spcPct val="80000"/>
              </a:lnSpc>
              <a:buClr>
                <a:schemeClr val="tx1"/>
              </a:buClr>
              <a:buFont typeface="Wingdings" pitchFamily="2" charset="2"/>
              <a:buNone/>
            </a:pPr>
            <a:endParaRPr lang="fa-IR" sz="2800" smtClean="0"/>
          </a:p>
          <a:p>
            <a:pPr algn="just" eaLnBrk="1" hangingPunct="1">
              <a:lnSpc>
                <a:spcPct val="80000"/>
              </a:lnSpc>
              <a:buClr>
                <a:schemeClr val="tx1"/>
              </a:buClr>
              <a:buFont typeface="Wingdings" pitchFamily="2" charset="2"/>
              <a:buChar char="§"/>
            </a:pPr>
            <a:r>
              <a:rPr lang="fa-IR" sz="3100" smtClean="0"/>
              <a:t>استراتژی تمایز:</a:t>
            </a:r>
            <a:r>
              <a:rPr lang="fa-IR" smtClean="0"/>
              <a:t> </a:t>
            </a:r>
            <a:r>
              <a:rPr lang="fa-IR" sz="2800" smtClean="0"/>
              <a:t>توانایی ارائه ارزشی برتر به خریدار از حیث کیفیت، ویژگی های خاص و. . .</a:t>
            </a:r>
            <a:endParaRPr lang="en-US" sz="2800" smtClean="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ChangeArrowheads="1"/>
          </p:cNvSpPr>
          <p:nvPr>
            <p:ph type="body" idx="4294967295"/>
          </p:nvPr>
        </p:nvSpPr>
        <p:spPr>
          <a:xfrm>
            <a:off x="179388" y="476250"/>
            <a:ext cx="8713787" cy="5256213"/>
          </a:xfrm>
          <a:noFill/>
        </p:spPr>
        <p:txBody>
          <a:bodyPr/>
          <a:lstStyle/>
          <a:p>
            <a:pPr marL="609600" indent="-609600" eaLnBrk="1" hangingPunct="1">
              <a:buFontTx/>
              <a:buNone/>
            </a:pPr>
            <a:r>
              <a:rPr lang="fa-IR" smtClean="0"/>
              <a:t>قبل از بهره گیری از  آنها شرکت باید این موارد را مشخص کند:</a:t>
            </a:r>
          </a:p>
          <a:p>
            <a:pPr marL="609600" indent="-609600" eaLnBrk="1" hangingPunct="1"/>
            <a:r>
              <a:rPr lang="fa-IR" smtClean="0"/>
              <a:t>طیف تنوع محصولات</a:t>
            </a:r>
          </a:p>
          <a:p>
            <a:pPr marL="609600" indent="-609600" eaLnBrk="1" hangingPunct="1"/>
            <a:r>
              <a:rPr lang="fa-IR" smtClean="0"/>
              <a:t>کانال های توزیع</a:t>
            </a:r>
          </a:p>
          <a:p>
            <a:pPr marL="609600" indent="-609600" eaLnBrk="1" hangingPunct="1"/>
            <a:r>
              <a:rPr lang="fa-IR" smtClean="0"/>
              <a:t>انواع خریداران</a:t>
            </a:r>
          </a:p>
          <a:p>
            <a:pPr marL="609600" indent="-609600" eaLnBrk="1" hangingPunct="1"/>
            <a:r>
              <a:rPr lang="fa-IR" smtClean="0"/>
              <a:t>حوزه های جغرافیایی فروش</a:t>
            </a:r>
          </a:p>
          <a:p>
            <a:pPr marL="609600" indent="-609600" eaLnBrk="1" hangingPunct="1"/>
            <a:r>
              <a:rPr lang="fa-IR" smtClean="0"/>
              <a:t>مجموعه ای از صنایع مرتبط</a:t>
            </a:r>
          </a:p>
          <a:p>
            <a:pPr marL="609600" indent="-609600" eaLnBrk="1" hangingPunct="1">
              <a:buFontTx/>
              <a:buNone/>
            </a:pPr>
            <a:endParaRPr lang="en-US" smtClean="0"/>
          </a:p>
        </p:txBody>
      </p:sp>
      <p:graphicFrame>
        <p:nvGraphicFramePr>
          <p:cNvPr id="120835" name="Group 3"/>
          <p:cNvGraphicFramePr>
            <a:graphicFrameLocks noGrp="1"/>
          </p:cNvGraphicFramePr>
          <p:nvPr/>
        </p:nvGraphicFramePr>
        <p:xfrm>
          <a:off x="1835150" y="3644900"/>
          <a:ext cx="2674938" cy="2625726"/>
        </p:xfrm>
        <a:graphic>
          <a:graphicData uri="http://schemas.openxmlformats.org/drawingml/2006/table">
            <a:tbl>
              <a:tblPr rtl="1"/>
              <a:tblGrid>
                <a:gridCol w="1336675"/>
                <a:gridCol w="1338263"/>
              </a:tblGrid>
              <a:tr h="1312863">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200" b="0" i="0" u="none" strike="noStrike" cap="none" normalizeH="0" baseline="0" smtClean="0">
                          <a:ln>
                            <a:noFill/>
                          </a:ln>
                          <a:solidFill>
                            <a:schemeClr val="tx1"/>
                          </a:solidFill>
                          <a:effectLst/>
                          <a:latin typeface="Arial" pitchFamily="34" charset="0"/>
                          <a:cs typeface="Arial" pitchFamily="34" charset="0"/>
                        </a:rPr>
                        <a:t>تمایز</a:t>
                      </a:r>
                      <a:endParaRPr kumimoji="0" lang="en-US" sz="22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200" b="0" i="0" u="none" strike="noStrike" cap="none" normalizeH="0" baseline="0" smtClean="0">
                          <a:ln>
                            <a:noFill/>
                          </a:ln>
                          <a:solidFill>
                            <a:schemeClr val="tx1"/>
                          </a:solidFill>
                          <a:effectLst/>
                          <a:latin typeface="Arial" pitchFamily="34" charset="0"/>
                          <a:cs typeface="Arial" pitchFamily="34" charset="0"/>
                        </a:rPr>
                        <a:t>رهبری هزینه ها</a:t>
                      </a:r>
                      <a:endParaRPr kumimoji="0" lang="en-US" sz="22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12863">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200" b="0" i="0" u="none" strike="noStrike" cap="none" normalizeH="0" baseline="0" smtClean="0">
                          <a:ln>
                            <a:noFill/>
                          </a:ln>
                          <a:solidFill>
                            <a:schemeClr val="tx1"/>
                          </a:solidFill>
                          <a:effectLst/>
                          <a:latin typeface="Arial" pitchFamily="34" charset="0"/>
                          <a:cs typeface="Arial" pitchFamily="34" charset="0"/>
                        </a:rPr>
                        <a:t>تمایز محور</a:t>
                      </a:r>
                      <a:endParaRPr kumimoji="0" lang="en-US" sz="22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200" b="0" i="0" u="none" strike="noStrike" cap="none" normalizeH="0" baseline="0" smtClean="0">
                          <a:ln>
                            <a:noFill/>
                          </a:ln>
                          <a:solidFill>
                            <a:schemeClr val="tx1"/>
                          </a:solidFill>
                          <a:effectLst/>
                          <a:latin typeface="Arial" pitchFamily="34" charset="0"/>
                          <a:cs typeface="Arial" pitchFamily="34" charset="0"/>
                        </a:rPr>
                        <a:t>هزینه محور</a:t>
                      </a:r>
                      <a:endParaRPr kumimoji="0" lang="en-US" sz="22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3374" name="Text Box 14"/>
          <p:cNvSpPr txBox="1">
            <a:spLocks noChangeArrowheads="1"/>
          </p:cNvSpPr>
          <p:nvPr/>
        </p:nvSpPr>
        <p:spPr bwMode="auto">
          <a:xfrm>
            <a:off x="1908175" y="3068638"/>
            <a:ext cx="2519363" cy="366712"/>
          </a:xfrm>
          <a:prstGeom prst="rect">
            <a:avLst/>
          </a:prstGeom>
          <a:noFill/>
          <a:ln w="9525">
            <a:noFill/>
            <a:miter lim="800000"/>
            <a:headEnd/>
            <a:tailEnd/>
          </a:ln>
        </p:spPr>
        <p:txBody>
          <a:bodyPr>
            <a:spAutoFit/>
          </a:bodyPr>
          <a:lstStyle/>
          <a:p>
            <a:pPr>
              <a:spcBef>
                <a:spcPct val="50000"/>
              </a:spcBef>
            </a:pPr>
            <a:r>
              <a:rPr lang="fa-IR" i="1"/>
              <a:t>تمایز               هزینه کم تر</a:t>
            </a:r>
            <a:endParaRPr lang="en-US" i="1"/>
          </a:p>
        </p:txBody>
      </p:sp>
      <p:sp>
        <p:nvSpPr>
          <p:cNvPr id="143375" name="Text Box 15"/>
          <p:cNvSpPr txBox="1">
            <a:spLocks noChangeArrowheads="1"/>
          </p:cNvSpPr>
          <p:nvPr/>
        </p:nvSpPr>
        <p:spPr bwMode="auto">
          <a:xfrm rot="-5400000">
            <a:off x="38100" y="4794251"/>
            <a:ext cx="2808287" cy="366712"/>
          </a:xfrm>
          <a:prstGeom prst="rect">
            <a:avLst/>
          </a:prstGeom>
          <a:noFill/>
          <a:ln w="9525">
            <a:noFill/>
            <a:miter lim="800000"/>
            <a:headEnd/>
            <a:tailEnd/>
          </a:ln>
        </p:spPr>
        <p:txBody>
          <a:bodyPr>
            <a:spAutoFit/>
          </a:bodyPr>
          <a:lstStyle/>
          <a:p>
            <a:pPr>
              <a:spcBef>
                <a:spcPct val="50000"/>
              </a:spcBef>
            </a:pPr>
            <a:r>
              <a:rPr lang="fa-IR" i="1"/>
              <a:t>بازار گسترده           بازار محدود</a:t>
            </a:r>
            <a:endParaRPr lang="en-US" i="1"/>
          </a:p>
        </p:txBody>
      </p:sp>
      <p:sp>
        <p:nvSpPr>
          <p:cNvPr id="143376" name="Text Box 16"/>
          <p:cNvSpPr txBox="1">
            <a:spLocks noChangeArrowheads="1"/>
          </p:cNvSpPr>
          <p:nvPr/>
        </p:nvSpPr>
        <p:spPr bwMode="auto">
          <a:xfrm>
            <a:off x="2555875" y="2420938"/>
            <a:ext cx="1439863" cy="366712"/>
          </a:xfrm>
          <a:prstGeom prst="rect">
            <a:avLst/>
          </a:prstGeom>
          <a:noFill/>
          <a:ln w="9525">
            <a:noFill/>
            <a:miter lim="800000"/>
            <a:headEnd/>
            <a:tailEnd/>
          </a:ln>
        </p:spPr>
        <p:txBody>
          <a:bodyPr>
            <a:spAutoFit/>
          </a:bodyPr>
          <a:lstStyle/>
          <a:p>
            <a:pPr>
              <a:spcBef>
                <a:spcPct val="50000"/>
              </a:spcBef>
            </a:pPr>
            <a:r>
              <a:rPr lang="fa-IR" b="1"/>
              <a:t>مزیت رقابتی</a:t>
            </a:r>
            <a:endParaRPr lang="en-US" b="1"/>
          </a:p>
        </p:txBody>
      </p:sp>
      <p:sp>
        <p:nvSpPr>
          <p:cNvPr id="143377" name="Text Box 17"/>
          <p:cNvSpPr txBox="1">
            <a:spLocks noChangeArrowheads="1"/>
          </p:cNvSpPr>
          <p:nvPr/>
        </p:nvSpPr>
        <p:spPr bwMode="auto">
          <a:xfrm rot="-5400000">
            <a:off x="75406" y="4829970"/>
            <a:ext cx="1584325" cy="366712"/>
          </a:xfrm>
          <a:prstGeom prst="rect">
            <a:avLst/>
          </a:prstGeom>
          <a:noFill/>
          <a:ln w="9525">
            <a:noFill/>
            <a:miter lim="800000"/>
            <a:headEnd/>
            <a:tailEnd/>
          </a:ln>
        </p:spPr>
        <p:txBody>
          <a:bodyPr>
            <a:spAutoFit/>
          </a:bodyPr>
          <a:lstStyle/>
          <a:p>
            <a:pPr>
              <a:spcBef>
                <a:spcPct val="50000"/>
              </a:spcBef>
            </a:pPr>
            <a:r>
              <a:rPr lang="fa-IR" b="1"/>
              <a:t>قلمروی رقابت</a:t>
            </a:r>
            <a:endParaRPr lang="en-US" b="1"/>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p:txBody>
          <a:bodyPr/>
          <a:lstStyle/>
          <a:p>
            <a:pPr eaLnBrk="1" hangingPunct="1"/>
            <a:r>
              <a:rPr lang="fa-IR" b="1" smtClean="0">
                <a:solidFill>
                  <a:srgbClr val="000066"/>
                </a:solidFill>
              </a:rPr>
              <a:t>سطوح مدیریت استراتژیک</a:t>
            </a:r>
            <a:endParaRPr lang="en-US" b="1" smtClean="0">
              <a:solidFill>
                <a:srgbClr val="000066"/>
              </a:solidFill>
            </a:endParaRPr>
          </a:p>
        </p:txBody>
      </p:sp>
      <p:sp>
        <p:nvSpPr>
          <p:cNvPr id="19459" name="Rectangle 3"/>
          <p:cNvSpPr>
            <a:spLocks noChangeArrowheads="1"/>
          </p:cNvSpPr>
          <p:nvPr/>
        </p:nvSpPr>
        <p:spPr bwMode="auto">
          <a:xfrm>
            <a:off x="323850" y="1771650"/>
            <a:ext cx="8569325" cy="4681538"/>
          </a:xfrm>
          <a:prstGeom prst="rect">
            <a:avLst/>
          </a:prstGeom>
          <a:solidFill>
            <a:schemeClr val="accent1"/>
          </a:solidFill>
          <a:ln w="9525">
            <a:solidFill>
              <a:schemeClr val="tx1"/>
            </a:solidFill>
            <a:miter lim="800000"/>
            <a:headEnd/>
            <a:tailEnd/>
          </a:ln>
        </p:spPr>
        <p:txBody>
          <a:bodyPr wrap="none" anchor="ctr"/>
          <a:lstStyle/>
          <a:p>
            <a:pPr algn="ctr" rtl="0"/>
            <a:endParaRPr lang="en-US"/>
          </a:p>
        </p:txBody>
      </p:sp>
      <p:sp>
        <p:nvSpPr>
          <p:cNvPr id="19460" name="Line 4"/>
          <p:cNvSpPr>
            <a:spLocks noChangeShapeType="1"/>
          </p:cNvSpPr>
          <p:nvPr/>
        </p:nvSpPr>
        <p:spPr bwMode="auto">
          <a:xfrm>
            <a:off x="323850" y="3213100"/>
            <a:ext cx="8569325" cy="0"/>
          </a:xfrm>
          <a:prstGeom prst="line">
            <a:avLst/>
          </a:prstGeom>
          <a:noFill/>
          <a:ln w="9525">
            <a:solidFill>
              <a:schemeClr val="tx1"/>
            </a:solidFill>
            <a:prstDash val="dashDot"/>
            <a:round/>
            <a:headEnd/>
            <a:tailEnd/>
          </a:ln>
        </p:spPr>
        <p:txBody>
          <a:bodyPr/>
          <a:lstStyle/>
          <a:p>
            <a:endParaRPr lang="en-US"/>
          </a:p>
        </p:txBody>
      </p:sp>
      <p:sp>
        <p:nvSpPr>
          <p:cNvPr id="19461" name="Line 5"/>
          <p:cNvSpPr>
            <a:spLocks noChangeShapeType="1"/>
          </p:cNvSpPr>
          <p:nvPr/>
        </p:nvSpPr>
        <p:spPr bwMode="auto">
          <a:xfrm>
            <a:off x="323850" y="5013325"/>
            <a:ext cx="8569325" cy="0"/>
          </a:xfrm>
          <a:prstGeom prst="line">
            <a:avLst/>
          </a:prstGeom>
          <a:noFill/>
          <a:ln w="9525">
            <a:solidFill>
              <a:schemeClr val="tx1"/>
            </a:solidFill>
            <a:prstDash val="dashDot"/>
            <a:round/>
            <a:headEnd/>
            <a:tailEnd/>
          </a:ln>
        </p:spPr>
        <p:txBody>
          <a:bodyPr/>
          <a:lstStyle/>
          <a:p>
            <a:endParaRPr lang="en-US"/>
          </a:p>
        </p:txBody>
      </p:sp>
      <p:sp>
        <p:nvSpPr>
          <p:cNvPr id="19462" name="Text Box 6"/>
          <p:cNvSpPr txBox="1">
            <a:spLocks noChangeArrowheads="1"/>
          </p:cNvSpPr>
          <p:nvPr/>
        </p:nvSpPr>
        <p:spPr bwMode="auto">
          <a:xfrm>
            <a:off x="2843213" y="2205038"/>
            <a:ext cx="1009650" cy="466725"/>
          </a:xfrm>
          <a:prstGeom prst="rect">
            <a:avLst/>
          </a:prstGeom>
          <a:noFill/>
          <a:ln w="9525">
            <a:solidFill>
              <a:schemeClr val="tx1"/>
            </a:solidFill>
            <a:miter lim="800000"/>
            <a:headEnd/>
            <a:tailEnd/>
          </a:ln>
        </p:spPr>
        <p:txBody>
          <a:bodyPr wrap="none">
            <a:spAutoFit/>
          </a:bodyPr>
          <a:lstStyle/>
          <a:p>
            <a:pPr algn="l" rtl="0"/>
            <a:r>
              <a:rPr lang="fa-IR" sz="2400"/>
              <a:t>سازمان </a:t>
            </a:r>
            <a:endParaRPr lang="en-US" sz="2400"/>
          </a:p>
        </p:txBody>
      </p:sp>
      <p:sp>
        <p:nvSpPr>
          <p:cNvPr id="19463" name="Text Box 7"/>
          <p:cNvSpPr txBox="1">
            <a:spLocks noChangeArrowheads="1"/>
          </p:cNvSpPr>
          <p:nvPr/>
        </p:nvSpPr>
        <p:spPr bwMode="auto">
          <a:xfrm>
            <a:off x="1258888" y="3978275"/>
            <a:ext cx="1173162" cy="346075"/>
          </a:xfrm>
          <a:prstGeom prst="rect">
            <a:avLst/>
          </a:prstGeom>
          <a:noFill/>
          <a:ln w="9525">
            <a:solidFill>
              <a:schemeClr val="tx1"/>
            </a:solidFill>
            <a:miter lim="800000"/>
            <a:headEnd/>
            <a:tailEnd/>
          </a:ln>
        </p:spPr>
        <p:txBody>
          <a:bodyPr wrap="none">
            <a:spAutoFit/>
          </a:bodyPr>
          <a:lstStyle/>
          <a:p>
            <a:pPr algn="l" rtl="0"/>
            <a:r>
              <a:rPr lang="fa-IR" sz="1600"/>
              <a:t>کسب و کار 1 </a:t>
            </a:r>
            <a:endParaRPr lang="en-US" sz="1600"/>
          </a:p>
        </p:txBody>
      </p:sp>
      <p:sp>
        <p:nvSpPr>
          <p:cNvPr id="19464" name="Text Box 8"/>
          <p:cNvSpPr txBox="1">
            <a:spLocks noChangeArrowheads="1"/>
          </p:cNvSpPr>
          <p:nvPr/>
        </p:nvSpPr>
        <p:spPr bwMode="auto">
          <a:xfrm>
            <a:off x="2771775" y="3990975"/>
            <a:ext cx="1116013" cy="346075"/>
          </a:xfrm>
          <a:prstGeom prst="rect">
            <a:avLst/>
          </a:prstGeom>
          <a:noFill/>
          <a:ln w="9525">
            <a:solidFill>
              <a:schemeClr val="tx1"/>
            </a:solidFill>
            <a:miter lim="800000"/>
            <a:headEnd/>
            <a:tailEnd/>
          </a:ln>
        </p:spPr>
        <p:txBody>
          <a:bodyPr>
            <a:spAutoFit/>
          </a:bodyPr>
          <a:lstStyle/>
          <a:p>
            <a:pPr algn="l" rtl="0"/>
            <a:r>
              <a:rPr lang="fa-IR" sz="1600"/>
              <a:t>کسب و کار 1</a:t>
            </a:r>
            <a:endParaRPr lang="en-US" sz="1600"/>
          </a:p>
        </p:txBody>
      </p:sp>
      <p:sp>
        <p:nvSpPr>
          <p:cNvPr id="19465" name="Text Box 10"/>
          <p:cNvSpPr txBox="1">
            <a:spLocks noChangeArrowheads="1"/>
          </p:cNvSpPr>
          <p:nvPr/>
        </p:nvSpPr>
        <p:spPr bwMode="auto">
          <a:xfrm>
            <a:off x="5003800" y="5373688"/>
            <a:ext cx="1009650" cy="650875"/>
          </a:xfrm>
          <a:prstGeom prst="rect">
            <a:avLst/>
          </a:prstGeom>
          <a:noFill/>
          <a:ln w="9525">
            <a:solidFill>
              <a:schemeClr val="tx1"/>
            </a:solidFill>
            <a:miter lim="800000"/>
            <a:headEnd/>
            <a:tailEnd/>
          </a:ln>
        </p:spPr>
        <p:txBody>
          <a:bodyPr>
            <a:spAutoFit/>
          </a:bodyPr>
          <a:lstStyle/>
          <a:p>
            <a:pPr algn="ctr" rtl="0"/>
            <a:r>
              <a:rPr lang="fa-IR"/>
              <a:t>تحقیق و توسعه</a:t>
            </a:r>
            <a:endParaRPr lang="en-US"/>
          </a:p>
        </p:txBody>
      </p:sp>
      <p:sp>
        <p:nvSpPr>
          <p:cNvPr id="19466" name="Text Box 11"/>
          <p:cNvSpPr txBox="1">
            <a:spLocks noChangeArrowheads="1"/>
          </p:cNvSpPr>
          <p:nvPr/>
        </p:nvSpPr>
        <p:spPr bwMode="auto">
          <a:xfrm>
            <a:off x="3635375" y="5373688"/>
            <a:ext cx="1009650" cy="650875"/>
          </a:xfrm>
          <a:prstGeom prst="rect">
            <a:avLst/>
          </a:prstGeom>
          <a:noFill/>
          <a:ln w="9525">
            <a:solidFill>
              <a:schemeClr val="tx1"/>
            </a:solidFill>
            <a:miter lim="800000"/>
            <a:headEnd/>
            <a:tailEnd/>
          </a:ln>
        </p:spPr>
        <p:txBody>
          <a:bodyPr>
            <a:spAutoFit/>
          </a:bodyPr>
          <a:lstStyle/>
          <a:p>
            <a:pPr algn="ctr" rtl="0"/>
            <a:r>
              <a:rPr lang="fa-IR"/>
              <a:t>تولید و عملیات </a:t>
            </a:r>
            <a:endParaRPr lang="en-US"/>
          </a:p>
        </p:txBody>
      </p:sp>
      <p:sp>
        <p:nvSpPr>
          <p:cNvPr id="19467" name="Text Box 12"/>
          <p:cNvSpPr txBox="1">
            <a:spLocks noChangeArrowheads="1"/>
          </p:cNvSpPr>
          <p:nvPr/>
        </p:nvSpPr>
        <p:spPr bwMode="auto">
          <a:xfrm>
            <a:off x="2268538" y="5373688"/>
            <a:ext cx="1009650" cy="376237"/>
          </a:xfrm>
          <a:prstGeom prst="rect">
            <a:avLst/>
          </a:prstGeom>
          <a:noFill/>
          <a:ln w="9525">
            <a:solidFill>
              <a:schemeClr val="tx1"/>
            </a:solidFill>
            <a:miter lim="800000"/>
            <a:headEnd/>
            <a:tailEnd/>
          </a:ln>
        </p:spPr>
        <p:txBody>
          <a:bodyPr>
            <a:spAutoFit/>
          </a:bodyPr>
          <a:lstStyle/>
          <a:p>
            <a:pPr algn="l" rtl="0"/>
            <a:r>
              <a:rPr lang="fa-IR"/>
              <a:t>بازاریابی </a:t>
            </a:r>
            <a:endParaRPr lang="en-US"/>
          </a:p>
        </p:txBody>
      </p:sp>
      <p:sp>
        <p:nvSpPr>
          <p:cNvPr id="19468" name="Text Box 13"/>
          <p:cNvSpPr txBox="1">
            <a:spLocks noChangeArrowheads="1"/>
          </p:cNvSpPr>
          <p:nvPr/>
        </p:nvSpPr>
        <p:spPr bwMode="auto">
          <a:xfrm>
            <a:off x="684213" y="5373688"/>
            <a:ext cx="1009650" cy="376237"/>
          </a:xfrm>
          <a:prstGeom prst="rect">
            <a:avLst/>
          </a:prstGeom>
          <a:noFill/>
          <a:ln w="9525">
            <a:solidFill>
              <a:schemeClr val="tx1"/>
            </a:solidFill>
            <a:miter lim="800000"/>
            <a:headEnd/>
            <a:tailEnd/>
          </a:ln>
        </p:spPr>
        <p:txBody>
          <a:bodyPr>
            <a:spAutoFit/>
          </a:bodyPr>
          <a:lstStyle/>
          <a:p>
            <a:pPr algn="ctr" rtl="0"/>
            <a:r>
              <a:rPr lang="fa-IR"/>
              <a:t>مالی </a:t>
            </a:r>
            <a:endParaRPr lang="en-US"/>
          </a:p>
        </p:txBody>
      </p:sp>
      <p:sp>
        <p:nvSpPr>
          <p:cNvPr id="19469" name="Line 14"/>
          <p:cNvSpPr>
            <a:spLocks noChangeShapeType="1"/>
          </p:cNvSpPr>
          <p:nvPr/>
        </p:nvSpPr>
        <p:spPr bwMode="auto">
          <a:xfrm>
            <a:off x="3348038" y="2636838"/>
            <a:ext cx="0" cy="1368425"/>
          </a:xfrm>
          <a:prstGeom prst="line">
            <a:avLst/>
          </a:prstGeom>
          <a:noFill/>
          <a:ln w="9525">
            <a:solidFill>
              <a:schemeClr val="tx1"/>
            </a:solidFill>
            <a:round/>
            <a:headEnd/>
            <a:tailEnd/>
          </a:ln>
        </p:spPr>
        <p:txBody>
          <a:bodyPr/>
          <a:lstStyle/>
          <a:p>
            <a:endParaRPr lang="en-US"/>
          </a:p>
        </p:txBody>
      </p:sp>
      <p:sp>
        <p:nvSpPr>
          <p:cNvPr id="19470" name="Line 15"/>
          <p:cNvSpPr>
            <a:spLocks noChangeShapeType="1"/>
          </p:cNvSpPr>
          <p:nvPr/>
        </p:nvSpPr>
        <p:spPr bwMode="auto">
          <a:xfrm>
            <a:off x="3348038" y="4365625"/>
            <a:ext cx="0" cy="792163"/>
          </a:xfrm>
          <a:prstGeom prst="line">
            <a:avLst/>
          </a:prstGeom>
          <a:noFill/>
          <a:ln w="9525">
            <a:solidFill>
              <a:schemeClr val="tx1"/>
            </a:solidFill>
            <a:round/>
            <a:headEnd/>
            <a:tailEnd/>
          </a:ln>
        </p:spPr>
        <p:txBody>
          <a:bodyPr/>
          <a:lstStyle/>
          <a:p>
            <a:endParaRPr lang="en-US"/>
          </a:p>
        </p:txBody>
      </p:sp>
      <p:sp>
        <p:nvSpPr>
          <p:cNvPr id="19471" name="Line 16"/>
          <p:cNvSpPr>
            <a:spLocks noChangeShapeType="1"/>
          </p:cNvSpPr>
          <p:nvPr/>
        </p:nvSpPr>
        <p:spPr bwMode="auto">
          <a:xfrm>
            <a:off x="1187450" y="5157788"/>
            <a:ext cx="4321175" cy="0"/>
          </a:xfrm>
          <a:prstGeom prst="line">
            <a:avLst/>
          </a:prstGeom>
          <a:noFill/>
          <a:ln w="9525">
            <a:solidFill>
              <a:schemeClr val="tx1"/>
            </a:solidFill>
            <a:round/>
            <a:headEnd/>
            <a:tailEnd/>
          </a:ln>
        </p:spPr>
        <p:txBody>
          <a:bodyPr/>
          <a:lstStyle/>
          <a:p>
            <a:endParaRPr lang="en-US"/>
          </a:p>
        </p:txBody>
      </p:sp>
      <p:sp>
        <p:nvSpPr>
          <p:cNvPr id="19472" name="Line 17"/>
          <p:cNvSpPr>
            <a:spLocks noChangeShapeType="1"/>
          </p:cNvSpPr>
          <p:nvPr/>
        </p:nvSpPr>
        <p:spPr bwMode="auto">
          <a:xfrm>
            <a:off x="1187450" y="5157788"/>
            <a:ext cx="0" cy="215900"/>
          </a:xfrm>
          <a:prstGeom prst="line">
            <a:avLst/>
          </a:prstGeom>
          <a:noFill/>
          <a:ln w="9525">
            <a:solidFill>
              <a:schemeClr val="tx1"/>
            </a:solidFill>
            <a:round/>
            <a:headEnd/>
            <a:tailEnd/>
          </a:ln>
        </p:spPr>
        <p:txBody>
          <a:bodyPr/>
          <a:lstStyle/>
          <a:p>
            <a:endParaRPr lang="en-US"/>
          </a:p>
        </p:txBody>
      </p:sp>
      <p:sp>
        <p:nvSpPr>
          <p:cNvPr id="19473" name="Line 18"/>
          <p:cNvSpPr>
            <a:spLocks noChangeShapeType="1"/>
          </p:cNvSpPr>
          <p:nvPr/>
        </p:nvSpPr>
        <p:spPr bwMode="auto">
          <a:xfrm>
            <a:off x="2787650" y="5157788"/>
            <a:ext cx="0" cy="215900"/>
          </a:xfrm>
          <a:prstGeom prst="line">
            <a:avLst/>
          </a:prstGeom>
          <a:noFill/>
          <a:ln w="9525">
            <a:solidFill>
              <a:schemeClr val="tx1"/>
            </a:solidFill>
            <a:round/>
            <a:headEnd/>
            <a:tailEnd/>
          </a:ln>
        </p:spPr>
        <p:txBody>
          <a:bodyPr/>
          <a:lstStyle/>
          <a:p>
            <a:endParaRPr lang="en-US"/>
          </a:p>
        </p:txBody>
      </p:sp>
      <p:sp>
        <p:nvSpPr>
          <p:cNvPr id="19474" name="Line 19"/>
          <p:cNvSpPr>
            <a:spLocks noChangeShapeType="1"/>
          </p:cNvSpPr>
          <p:nvPr/>
        </p:nvSpPr>
        <p:spPr bwMode="auto">
          <a:xfrm>
            <a:off x="4067175" y="5157788"/>
            <a:ext cx="0" cy="215900"/>
          </a:xfrm>
          <a:prstGeom prst="line">
            <a:avLst/>
          </a:prstGeom>
          <a:noFill/>
          <a:ln w="9525">
            <a:solidFill>
              <a:schemeClr val="tx1"/>
            </a:solidFill>
            <a:round/>
            <a:headEnd/>
            <a:tailEnd/>
          </a:ln>
        </p:spPr>
        <p:txBody>
          <a:bodyPr/>
          <a:lstStyle/>
          <a:p>
            <a:endParaRPr lang="en-US"/>
          </a:p>
        </p:txBody>
      </p:sp>
      <p:sp>
        <p:nvSpPr>
          <p:cNvPr id="19475" name="Line 20"/>
          <p:cNvSpPr>
            <a:spLocks noChangeShapeType="1"/>
          </p:cNvSpPr>
          <p:nvPr/>
        </p:nvSpPr>
        <p:spPr bwMode="auto">
          <a:xfrm>
            <a:off x="5492750" y="5138738"/>
            <a:ext cx="0" cy="215900"/>
          </a:xfrm>
          <a:prstGeom prst="line">
            <a:avLst/>
          </a:prstGeom>
          <a:noFill/>
          <a:ln w="9525">
            <a:solidFill>
              <a:schemeClr val="tx1"/>
            </a:solidFill>
            <a:round/>
            <a:headEnd/>
            <a:tailEnd/>
          </a:ln>
        </p:spPr>
        <p:txBody>
          <a:bodyPr/>
          <a:lstStyle/>
          <a:p>
            <a:endParaRPr lang="en-US"/>
          </a:p>
        </p:txBody>
      </p:sp>
      <p:sp>
        <p:nvSpPr>
          <p:cNvPr id="19476" name="Line 21"/>
          <p:cNvSpPr>
            <a:spLocks noChangeShapeType="1"/>
          </p:cNvSpPr>
          <p:nvPr/>
        </p:nvSpPr>
        <p:spPr bwMode="auto">
          <a:xfrm>
            <a:off x="1835150" y="3644900"/>
            <a:ext cx="0" cy="360363"/>
          </a:xfrm>
          <a:prstGeom prst="line">
            <a:avLst/>
          </a:prstGeom>
          <a:noFill/>
          <a:ln w="9525">
            <a:solidFill>
              <a:schemeClr val="tx1"/>
            </a:solidFill>
            <a:round/>
            <a:headEnd/>
            <a:tailEnd/>
          </a:ln>
        </p:spPr>
        <p:txBody>
          <a:bodyPr/>
          <a:lstStyle/>
          <a:p>
            <a:endParaRPr lang="en-US"/>
          </a:p>
        </p:txBody>
      </p:sp>
      <p:sp>
        <p:nvSpPr>
          <p:cNvPr id="19477" name="Line 22"/>
          <p:cNvSpPr>
            <a:spLocks noChangeShapeType="1"/>
          </p:cNvSpPr>
          <p:nvPr/>
        </p:nvSpPr>
        <p:spPr bwMode="auto">
          <a:xfrm>
            <a:off x="4902200" y="3644900"/>
            <a:ext cx="0" cy="360363"/>
          </a:xfrm>
          <a:prstGeom prst="line">
            <a:avLst/>
          </a:prstGeom>
          <a:noFill/>
          <a:ln w="9525">
            <a:solidFill>
              <a:schemeClr val="tx1"/>
            </a:solidFill>
            <a:round/>
            <a:headEnd/>
            <a:tailEnd/>
          </a:ln>
        </p:spPr>
        <p:txBody>
          <a:bodyPr/>
          <a:lstStyle/>
          <a:p>
            <a:endParaRPr lang="en-US"/>
          </a:p>
        </p:txBody>
      </p:sp>
      <p:sp>
        <p:nvSpPr>
          <p:cNvPr id="19478" name="Line 23"/>
          <p:cNvSpPr>
            <a:spLocks noChangeShapeType="1"/>
          </p:cNvSpPr>
          <p:nvPr/>
        </p:nvSpPr>
        <p:spPr bwMode="auto">
          <a:xfrm>
            <a:off x="1835150" y="3644900"/>
            <a:ext cx="3097213" cy="0"/>
          </a:xfrm>
          <a:prstGeom prst="line">
            <a:avLst/>
          </a:prstGeom>
          <a:noFill/>
          <a:ln w="9525">
            <a:solidFill>
              <a:schemeClr val="tx1"/>
            </a:solidFill>
            <a:round/>
            <a:headEnd/>
            <a:tailEnd/>
          </a:ln>
        </p:spPr>
        <p:txBody>
          <a:bodyPr/>
          <a:lstStyle/>
          <a:p>
            <a:endParaRPr lang="en-US"/>
          </a:p>
        </p:txBody>
      </p:sp>
      <p:sp>
        <p:nvSpPr>
          <p:cNvPr id="19479" name="Text Box 24"/>
          <p:cNvSpPr txBox="1">
            <a:spLocks noChangeArrowheads="1"/>
          </p:cNvSpPr>
          <p:nvPr/>
        </p:nvSpPr>
        <p:spPr bwMode="auto">
          <a:xfrm>
            <a:off x="5724525" y="1989138"/>
            <a:ext cx="2900363" cy="641350"/>
          </a:xfrm>
          <a:prstGeom prst="rect">
            <a:avLst/>
          </a:prstGeom>
          <a:noFill/>
          <a:ln w="9525">
            <a:noFill/>
            <a:miter lim="800000"/>
            <a:headEnd/>
            <a:tailEnd/>
          </a:ln>
        </p:spPr>
        <p:txBody>
          <a:bodyPr wrap="none">
            <a:spAutoFit/>
          </a:bodyPr>
          <a:lstStyle/>
          <a:p>
            <a:pPr rtl="0"/>
            <a:r>
              <a:rPr lang="fa-IR">
                <a:solidFill>
                  <a:schemeClr val="accent2"/>
                </a:solidFill>
              </a:rPr>
              <a:t>استراتژهای سطح سازمان</a:t>
            </a:r>
            <a:r>
              <a:rPr lang="fa-IR"/>
              <a:t> </a:t>
            </a:r>
          </a:p>
          <a:p>
            <a:r>
              <a:rPr lang="fa-IR"/>
              <a:t>جهت هایی که سازمان باید تعقیب کند</a:t>
            </a:r>
            <a:endParaRPr lang="en-US"/>
          </a:p>
        </p:txBody>
      </p:sp>
      <p:sp>
        <p:nvSpPr>
          <p:cNvPr id="19480" name="Text Box 25"/>
          <p:cNvSpPr txBox="1">
            <a:spLocks noChangeArrowheads="1"/>
          </p:cNvSpPr>
          <p:nvPr/>
        </p:nvSpPr>
        <p:spPr bwMode="auto">
          <a:xfrm>
            <a:off x="5599113" y="3449638"/>
            <a:ext cx="3149600" cy="915987"/>
          </a:xfrm>
          <a:prstGeom prst="rect">
            <a:avLst/>
          </a:prstGeom>
          <a:noFill/>
          <a:ln w="9525">
            <a:noFill/>
            <a:miter lim="800000"/>
            <a:headEnd/>
            <a:tailEnd/>
          </a:ln>
        </p:spPr>
        <p:txBody>
          <a:bodyPr wrap="none">
            <a:spAutoFit/>
          </a:bodyPr>
          <a:lstStyle/>
          <a:p>
            <a:r>
              <a:rPr lang="fa-IR">
                <a:solidFill>
                  <a:schemeClr val="accent2"/>
                </a:solidFill>
              </a:rPr>
              <a:t>استراتژی های سطح کسب و کار </a:t>
            </a:r>
          </a:p>
          <a:p>
            <a:r>
              <a:rPr lang="fa-IR"/>
              <a:t>شیو ه هایی عمده رقابت در هر یک </a:t>
            </a:r>
          </a:p>
          <a:p>
            <a:r>
              <a:rPr lang="fa-IR"/>
              <a:t>از بخش ها و فعالیت های اصلی سازمان</a:t>
            </a:r>
            <a:endParaRPr lang="en-US"/>
          </a:p>
        </p:txBody>
      </p:sp>
      <p:sp>
        <p:nvSpPr>
          <p:cNvPr id="19481" name="Text Box 26"/>
          <p:cNvSpPr txBox="1">
            <a:spLocks noChangeArrowheads="1"/>
          </p:cNvSpPr>
          <p:nvPr/>
        </p:nvSpPr>
        <p:spPr bwMode="auto">
          <a:xfrm>
            <a:off x="5867400" y="5084763"/>
            <a:ext cx="2990850" cy="1190625"/>
          </a:xfrm>
          <a:prstGeom prst="rect">
            <a:avLst/>
          </a:prstGeom>
          <a:noFill/>
          <a:ln w="9525">
            <a:noFill/>
            <a:miter lim="800000"/>
            <a:headEnd/>
            <a:tailEnd/>
          </a:ln>
        </p:spPr>
        <p:txBody>
          <a:bodyPr>
            <a:spAutoFit/>
          </a:bodyPr>
          <a:lstStyle/>
          <a:p>
            <a:r>
              <a:rPr lang="fa-IR">
                <a:solidFill>
                  <a:schemeClr val="accent2"/>
                </a:solidFill>
              </a:rPr>
              <a:t>استراتژی های سطح وظیفه ای</a:t>
            </a:r>
            <a:r>
              <a:rPr lang="fa-IR"/>
              <a:t> </a:t>
            </a:r>
          </a:p>
          <a:p>
            <a:r>
              <a:rPr lang="fa-IR"/>
              <a:t>شیو ه هایی عمده رقابت در هر یک </a:t>
            </a:r>
          </a:p>
          <a:p>
            <a:r>
              <a:rPr lang="fa-IR"/>
              <a:t>از بخش ها و فعالیت های اصلی سازمان</a:t>
            </a:r>
            <a:endParaRPr lang="en-US"/>
          </a:p>
        </p:txBody>
      </p:sp>
      <p:sp>
        <p:nvSpPr>
          <p:cNvPr id="19482" name="Text Box 27"/>
          <p:cNvSpPr txBox="1">
            <a:spLocks noChangeArrowheads="1"/>
          </p:cNvSpPr>
          <p:nvPr/>
        </p:nvSpPr>
        <p:spPr bwMode="auto">
          <a:xfrm>
            <a:off x="4140200" y="4005263"/>
            <a:ext cx="1116013" cy="346075"/>
          </a:xfrm>
          <a:prstGeom prst="rect">
            <a:avLst/>
          </a:prstGeom>
          <a:noFill/>
          <a:ln w="9525">
            <a:solidFill>
              <a:schemeClr val="tx1"/>
            </a:solidFill>
            <a:miter lim="800000"/>
            <a:headEnd/>
            <a:tailEnd/>
          </a:ln>
        </p:spPr>
        <p:txBody>
          <a:bodyPr>
            <a:spAutoFit/>
          </a:bodyPr>
          <a:lstStyle/>
          <a:p>
            <a:pPr algn="l" rtl="0"/>
            <a:r>
              <a:rPr lang="fa-IR" sz="1600"/>
              <a:t>کسب و کار 1</a:t>
            </a:r>
            <a:endParaRPr lang="en-US" sz="160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body" idx="4294967295"/>
          </p:nvPr>
        </p:nvSpPr>
        <p:spPr>
          <a:xfrm>
            <a:off x="179388" y="620713"/>
            <a:ext cx="8785225" cy="5976937"/>
          </a:xfrm>
        </p:spPr>
        <p:txBody>
          <a:bodyPr/>
          <a:lstStyle/>
          <a:p>
            <a:pPr marL="609600" indent="-609600" eaLnBrk="1" hangingPunct="1">
              <a:buClr>
                <a:schemeClr val="tx1"/>
              </a:buClr>
              <a:buFont typeface="Wingdings" pitchFamily="2" charset="2"/>
              <a:buChar char="v"/>
            </a:pPr>
            <a:r>
              <a:rPr lang="fa-IR" smtClean="0">
                <a:solidFill>
                  <a:srgbClr val="000066"/>
                </a:solidFill>
              </a:rPr>
              <a:t>استراتژی های مشارکتی</a:t>
            </a:r>
          </a:p>
          <a:p>
            <a:pPr marL="609600" indent="-609600" eaLnBrk="1" hangingPunct="1">
              <a:buClr>
                <a:schemeClr val="tx1"/>
              </a:buClr>
              <a:buFont typeface="Wingdings" pitchFamily="2" charset="2"/>
              <a:buNone/>
            </a:pPr>
            <a:endParaRPr lang="fa-IR" smtClean="0"/>
          </a:p>
          <a:p>
            <a:pPr marL="609600" indent="-609600" algn="just" eaLnBrk="1" hangingPunct="1">
              <a:buClr>
                <a:schemeClr val="tx1"/>
              </a:buClr>
              <a:buFont typeface="Wingdings" pitchFamily="2" charset="2"/>
              <a:buNone/>
            </a:pPr>
            <a:r>
              <a:rPr lang="fa-IR" sz="2800" smtClean="0"/>
              <a:t>استراتژی کسب و کار می تواند مشارکتی (همکاری با یک یا چند رقیب برای کسب مزیت علیه سایر رقبا ) بوده و نشان می دهد که یک شرکت چه طور باید در یک صنعت خاص همکاری کند . </a:t>
            </a:r>
          </a:p>
          <a:p>
            <a:pPr marL="609600" indent="-609600" algn="just" eaLnBrk="1" hangingPunct="1">
              <a:buClr>
                <a:schemeClr val="tx1"/>
              </a:buClr>
              <a:buFont typeface="Wingdings" pitchFamily="2" charset="2"/>
              <a:buNone/>
            </a:pPr>
            <a:r>
              <a:rPr lang="fa-IR" sz="2800" smtClean="0"/>
              <a:t>استراتژی های مشارکتی ، آن دسته از استراتژی هایی هستند که برای کسب مزیت رقابتی در یک صنعت از طریق همکاری ، و نه مبارزه ؛ با شرکت های دیگر مورد استفاده قرار می گیرند . </a:t>
            </a:r>
          </a:p>
          <a:p>
            <a:pPr marL="609600" indent="-609600" eaLnBrk="1" hangingPunct="1">
              <a:buClr>
                <a:schemeClr val="tx1"/>
              </a:buClr>
              <a:buFont typeface="Wingdings" pitchFamily="2" charset="2"/>
              <a:buNone/>
            </a:pPr>
            <a:endParaRPr lang="fa-IR" sz="2800" smtClean="0"/>
          </a:p>
          <a:p>
            <a:pPr marL="609600" indent="-609600" eaLnBrk="1" hangingPunct="1">
              <a:buClr>
                <a:schemeClr val="tx1"/>
              </a:buClr>
              <a:buFont typeface="Wingdings" pitchFamily="2" charset="2"/>
              <a:buNone/>
            </a:pPr>
            <a:r>
              <a:rPr lang="fa-IR" sz="2800" i="1" smtClean="0"/>
              <a:t>  به غیر از تبانی میان رقبا ، که غیر قانونی است ، نوع اصلی استراتژی مشارکتی ، ائتلاف استراتژیک می باشد . </a:t>
            </a:r>
            <a:endParaRPr lang="en-US" sz="2800" i="1" smtClean="0"/>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idx="4294967295"/>
          </p:nvPr>
        </p:nvSpPr>
        <p:spPr/>
        <p:txBody>
          <a:bodyPr/>
          <a:lstStyle/>
          <a:p>
            <a:pPr algn="r" eaLnBrk="1" hangingPunct="1"/>
            <a:r>
              <a:rPr lang="fa-IR" b="1" smtClean="0">
                <a:solidFill>
                  <a:srgbClr val="000066"/>
                </a:solidFill>
              </a:rPr>
              <a:t>ائتلاف استراتژیک</a:t>
            </a:r>
            <a:endParaRPr lang="en-US" b="1" smtClean="0">
              <a:solidFill>
                <a:srgbClr val="000066"/>
              </a:solidFill>
            </a:endParaRPr>
          </a:p>
        </p:txBody>
      </p:sp>
      <p:sp>
        <p:nvSpPr>
          <p:cNvPr id="145411" name="Rectangle 3"/>
          <p:cNvSpPr>
            <a:spLocks noGrp="1" noChangeArrowheads="1"/>
          </p:cNvSpPr>
          <p:nvPr>
            <p:ph type="body" idx="4294967295"/>
          </p:nvPr>
        </p:nvSpPr>
        <p:spPr>
          <a:xfrm>
            <a:off x="250825" y="1981200"/>
            <a:ext cx="8642350" cy="4543425"/>
          </a:xfrm>
        </p:spPr>
        <p:txBody>
          <a:bodyPr/>
          <a:lstStyle/>
          <a:p>
            <a:pPr marL="609600" indent="-609600" algn="just" eaLnBrk="1" hangingPunct="1"/>
            <a:r>
              <a:rPr lang="fa-IR" smtClean="0"/>
              <a:t>ائتلاف استراتژیک عبارت است از مشارکت دو یا چند شرکت یا واحد تجاری که اهداف استراتژیک مهمی را به طور مشترک دنبال می کنند و همه آنها از این مشارکت سود می برند.</a:t>
            </a:r>
          </a:p>
          <a:p>
            <a:pPr marL="609600" indent="-609600" eaLnBrk="1" hangingPunct="1">
              <a:buFontTx/>
              <a:buNone/>
            </a:pPr>
            <a:endParaRPr lang="fa-IR" smtClean="0"/>
          </a:p>
          <a:p>
            <a:pPr marL="609600" indent="-609600" eaLnBrk="1" hangingPunct="1"/>
            <a:r>
              <a:rPr lang="fa-IR" smtClean="0"/>
              <a:t> از جمله دلایل تشکیل آن شامل:</a:t>
            </a:r>
          </a:p>
          <a:p>
            <a:pPr marL="609600" indent="-609600" algn="just" eaLnBrk="1" hangingPunct="1">
              <a:buFontTx/>
              <a:buNone/>
            </a:pPr>
            <a:r>
              <a:rPr lang="fa-IR" sz="2800" smtClean="0"/>
              <a:t>کسب تکنولوژی یا قابلیت های تولیدی و دسترسی به بازارهای خاص ، کاهش ریسک سیاسی یا مالی و کسب مزیت رقابتی. </a:t>
            </a:r>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body" idx="4294967295"/>
          </p:nvPr>
        </p:nvSpPr>
        <p:spPr>
          <a:xfrm>
            <a:off x="539750" y="1268413"/>
            <a:ext cx="8351838" cy="4537075"/>
          </a:xfrm>
        </p:spPr>
        <p:txBody>
          <a:bodyPr/>
          <a:lstStyle/>
          <a:p>
            <a:pPr algn="just" eaLnBrk="1" hangingPunct="1">
              <a:buFontTx/>
              <a:buNone/>
            </a:pPr>
            <a:r>
              <a:rPr lang="fa-IR" smtClean="0"/>
              <a:t>انواع ائتلاف ها عبارتند از :</a:t>
            </a:r>
          </a:p>
          <a:p>
            <a:pPr algn="just" eaLnBrk="1" hangingPunct="1">
              <a:buFontTx/>
              <a:buNone/>
            </a:pPr>
            <a:r>
              <a:rPr lang="fa-IR" smtClean="0"/>
              <a:t> </a:t>
            </a:r>
          </a:p>
          <a:p>
            <a:pPr algn="just" eaLnBrk="1" hangingPunct="1"/>
            <a:r>
              <a:rPr lang="fa-IR" sz="3400" smtClean="0"/>
              <a:t>کنسرسیوم های خدمات متقابل </a:t>
            </a:r>
          </a:p>
          <a:p>
            <a:pPr algn="just" eaLnBrk="1" hangingPunct="1"/>
            <a:r>
              <a:rPr lang="fa-IR" sz="3400" smtClean="0"/>
              <a:t>شرکت های مختلط </a:t>
            </a:r>
          </a:p>
          <a:p>
            <a:pPr algn="just" eaLnBrk="1" hangingPunct="1"/>
            <a:r>
              <a:rPr lang="fa-IR" sz="3400" smtClean="0"/>
              <a:t>توافق بر سر اعطای امتیاز ساخت </a:t>
            </a:r>
          </a:p>
          <a:p>
            <a:pPr algn="just" eaLnBrk="1" hangingPunct="1"/>
            <a:r>
              <a:rPr lang="fa-IR" sz="3400" smtClean="0"/>
              <a:t>مشارکت زنجیره – ارزش .</a:t>
            </a:r>
            <a:endParaRPr lang="en-US" sz="3400" smtClean="0"/>
          </a:p>
          <a:p>
            <a:pPr algn="just" eaLnBrk="1" hangingPunct="1"/>
            <a:endParaRPr lang="en-US" sz="3400" smtClean="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idx="4294967295"/>
          </p:nvPr>
        </p:nvSpPr>
        <p:spPr/>
        <p:txBody>
          <a:bodyPr/>
          <a:lstStyle/>
          <a:p>
            <a:pPr algn="r" eaLnBrk="1" hangingPunct="1"/>
            <a:r>
              <a:rPr lang="fa-IR" b="1" smtClean="0">
                <a:solidFill>
                  <a:srgbClr val="000066"/>
                </a:solidFill>
              </a:rPr>
              <a:t>کنسرسیوم خدمات متقابل</a:t>
            </a:r>
            <a:endParaRPr lang="en-US" b="1" smtClean="0">
              <a:solidFill>
                <a:srgbClr val="000066"/>
              </a:solidFill>
            </a:endParaRPr>
          </a:p>
        </p:txBody>
      </p:sp>
      <p:sp>
        <p:nvSpPr>
          <p:cNvPr id="147459" name="Rectangle 3"/>
          <p:cNvSpPr>
            <a:spLocks noGrp="1" noChangeArrowheads="1"/>
          </p:cNvSpPr>
          <p:nvPr>
            <p:ph type="body" idx="4294967295"/>
          </p:nvPr>
        </p:nvSpPr>
        <p:spPr>
          <a:xfrm>
            <a:off x="323850" y="1557338"/>
            <a:ext cx="8569325" cy="4465637"/>
          </a:xfrm>
        </p:spPr>
        <p:txBody>
          <a:bodyPr/>
          <a:lstStyle/>
          <a:p>
            <a:pPr lvl="1" algn="just" eaLnBrk="1" hangingPunct="1">
              <a:lnSpc>
                <a:spcPct val="120000"/>
              </a:lnSpc>
              <a:buFontTx/>
              <a:buNone/>
            </a:pPr>
            <a:r>
              <a:rPr lang="fa-IR" smtClean="0"/>
              <a:t>یک کنسرسیوم خدمات متقابل ، عبارت است از مشارکت شرکت های مشابه در صنایع مشابه . این شرکت ها با هدف رسیدن به منفعتی که بسیار گران قیمت است و تهیه آن به تنهایی دشوار و حتی غیر ممکن است ، منابع خود را کنار یکدیگر می گذارند (مثل دست یابی به تکنولوژی پیشرفته ) . کنسرسیوم خدماتی دوجانبه ، ائتلافی ضعیف و سرد است . در این حالت ، تعامل یا ارتباطات محدودی میان شرکا وجود دارد . </a:t>
            </a:r>
            <a:endParaRPr lang="en-US" smtClean="0"/>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idx="4294967295"/>
          </p:nvPr>
        </p:nvSpPr>
        <p:spPr/>
        <p:txBody>
          <a:bodyPr/>
          <a:lstStyle/>
          <a:p>
            <a:pPr algn="r" eaLnBrk="1" hangingPunct="1"/>
            <a:r>
              <a:rPr lang="fa-IR" sz="4000" b="1" smtClean="0">
                <a:solidFill>
                  <a:srgbClr val="000066"/>
                </a:solidFill>
              </a:rPr>
              <a:t>شرکت مختلط یا سرمایه گذاری مشترک</a:t>
            </a:r>
            <a:endParaRPr lang="en-US" sz="4000" b="1" smtClean="0">
              <a:solidFill>
                <a:srgbClr val="000066"/>
              </a:solidFill>
            </a:endParaRPr>
          </a:p>
        </p:txBody>
      </p:sp>
      <p:sp>
        <p:nvSpPr>
          <p:cNvPr id="148483" name="Rectangle 3"/>
          <p:cNvSpPr>
            <a:spLocks noGrp="1" noChangeArrowheads="1"/>
          </p:cNvSpPr>
          <p:nvPr>
            <p:ph type="body" idx="4294967295"/>
          </p:nvPr>
        </p:nvSpPr>
        <p:spPr>
          <a:xfrm>
            <a:off x="684213" y="1557338"/>
            <a:ext cx="8064500" cy="4175125"/>
          </a:xfrm>
        </p:spPr>
        <p:txBody>
          <a:bodyPr/>
          <a:lstStyle/>
          <a:p>
            <a:pPr algn="just" eaLnBrk="1" hangingPunct="1"/>
            <a:r>
              <a:rPr lang="fa-IR" sz="2800" smtClean="0"/>
              <a:t>شرکت مختلط ، شرکتی تجاری است که با مشارکت دو یا چند شرکت جدا از یکدیگر و مستقل برای وصول به اهداف استراتژیک مشترک تشکیل می شود . </a:t>
            </a:r>
          </a:p>
          <a:p>
            <a:pPr algn="just" eaLnBrk="1" hangingPunct="1">
              <a:buFontTx/>
              <a:buNone/>
            </a:pPr>
            <a:endParaRPr lang="fa-IR" sz="2800" smtClean="0"/>
          </a:p>
          <a:p>
            <a:pPr algn="just" eaLnBrk="1" hangingPunct="1"/>
            <a:r>
              <a:rPr lang="fa-IR" sz="2800" smtClean="0"/>
              <a:t>شرکت های مختلط به همراه توافقات بر سر اعطای امتیاز ساخت ، و به منظور دستیابی به فرصتی که تحصیل آن به توانایی و مشارکت دو یا چند شرکت نیازمند است ، تشکیل می شوند .</a:t>
            </a:r>
          </a:p>
          <a:p>
            <a:pPr algn="just" eaLnBrk="1" hangingPunct="1">
              <a:buFontTx/>
              <a:buNone/>
            </a:pPr>
            <a:endParaRPr lang="en-US" sz="2800" smtClean="0"/>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body" idx="4294967295"/>
          </p:nvPr>
        </p:nvSpPr>
        <p:spPr>
          <a:xfrm>
            <a:off x="827088" y="981075"/>
            <a:ext cx="7918450" cy="4176713"/>
          </a:xfrm>
        </p:spPr>
        <p:txBody>
          <a:bodyPr/>
          <a:lstStyle/>
          <a:p>
            <a:pPr algn="just" eaLnBrk="1" hangingPunct="1"/>
            <a:r>
              <a:rPr lang="fa-IR" sz="2800" smtClean="0"/>
              <a:t>در واقع شرکت های مختلط راهی برای ترکیب موقت نقاط قوت مختلف شرکا در جهت دست یابی به ثمره های با ارزش می باشند .</a:t>
            </a:r>
          </a:p>
          <a:p>
            <a:pPr algn="just" eaLnBrk="1" hangingPunct="1">
              <a:buFontTx/>
              <a:buNone/>
            </a:pPr>
            <a:endParaRPr lang="fa-IR" sz="2800" smtClean="0"/>
          </a:p>
          <a:p>
            <a:pPr algn="just" eaLnBrk="1" hangingPunct="1">
              <a:buFontTx/>
              <a:buNone/>
            </a:pPr>
            <a:r>
              <a:rPr lang="fa-IR" sz="2800" smtClean="0"/>
              <a:t> </a:t>
            </a:r>
          </a:p>
          <a:p>
            <a:pPr algn="just" eaLnBrk="1" hangingPunct="1"/>
            <a:r>
              <a:rPr lang="fa-IR" sz="2800" smtClean="0"/>
              <a:t>اما معایب شرکت های مختلط عبارتند از : از دست رفتن کنترل ، سود کمتر ، احتمال تعارض و تضاد منافع با شرکا و احتمال انتقال مزیت تکنولوژیک به شریک . </a:t>
            </a:r>
            <a:endParaRPr lang="en-US" sz="2800" smtClean="0"/>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idx="4294967295"/>
          </p:nvPr>
        </p:nvSpPr>
        <p:spPr/>
        <p:txBody>
          <a:bodyPr/>
          <a:lstStyle/>
          <a:p>
            <a:pPr algn="r" eaLnBrk="1" hangingPunct="1"/>
            <a:r>
              <a:rPr lang="fa-IR" sz="3800" smtClean="0">
                <a:solidFill>
                  <a:srgbClr val="000066"/>
                </a:solidFill>
              </a:rPr>
              <a:t>اعطای مجوز ساخت یا فروش</a:t>
            </a:r>
            <a:endParaRPr lang="en-US" sz="3800" smtClean="0">
              <a:solidFill>
                <a:srgbClr val="000066"/>
              </a:solidFill>
            </a:endParaRPr>
          </a:p>
        </p:txBody>
      </p:sp>
      <p:sp>
        <p:nvSpPr>
          <p:cNvPr id="150531" name="Rectangle 3"/>
          <p:cNvSpPr>
            <a:spLocks noGrp="1" noChangeArrowheads="1"/>
          </p:cNvSpPr>
          <p:nvPr>
            <p:ph type="body" idx="4294967295"/>
          </p:nvPr>
        </p:nvSpPr>
        <p:spPr>
          <a:xfrm>
            <a:off x="430213" y="1773238"/>
            <a:ext cx="8713787" cy="4654550"/>
          </a:xfrm>
        </p:spPr>
        <p:txBody>
          <a:bodyPr/>
          <a:lstStyle/>
          <a:p>
            <a:pPr marL="609600" indent="-609600" algn="just" eaLnBrk="1" hangingPunct="1">
              <a:lnSpc>
                <a:spcPct val="80000"/>
              </a:lnSpc>
            </a:pPr>
            <a:r>
              <a:rPr lang="fa-IR" sz="2800" smtClean="0"/>
              <a:t>این توافق ، موافقت نامه ای است بین شرکت مجوز دهنده و شرکت تحت لیسانس ، که بر اساس آن و با موافقت اجازه دهنده ، شرکت دوم می تواند محصولات شرکت اول را در کشور خود تولید کند یا به فروش برساند.</a:t>
            </a:r>
          </a:p>
          <a:p>
            <a:pPr marL="609600" indent="-609600" algn="just" eaLnBrk="1" hangingPunct="1">
              <a:lnSpc>
                <a:spcPct val="80000"/>
              </a:lnSpc>
              <a:buFontTx/>
              <a:buNone/>
            </a:pPr>
            <a:endParaRPr lang="fa-IR" sz="2800" smtClean="0"/>
          </a:p>
          <a:p>
            <a:pPr marL="609600" indent="-609600" algn="just" eaLnBrk="1" hangingPunct="1">
              <a:lnSpc>
                <a:spcPct val="80000"/>
              </a:lnSpc>
            </a:pPr>
            <a:r>
              <a:rPr lang="fa-IR" sz="2800" smtClean="0"/>
              <a:t>شرکت مجوز گیرنده ، به عنوان پرداخت به شرکت مجوز دهنده ، تخصص فنی خود را در اختیار او می گذارد.</a:t>
            </a:r>
          </a:p>
          <a:p>
            <a:pPr marL="609600" indent="-609600" algn="just" eaLnBrk="1" hangingPunct="1">
              <a:lnSpc>
                <a:spcPct val="80000"/>
              </a:lnSpc>
              <a:buFontTx/>
              <a:buNone/>
            </a:pPr>
            <a:r>
              <a:rPr lang="fa-IR" sz="2800" smtClean="0"/>
              <a:t> </a:t>
            </a:r>
          </a:p>
          <a:p>
            <a:pPr marL="609600" indent="-609600" algn="just" eaLnBrk="1" hangingPunct="1">
              <a:lnSpc>
                <a:spcPct val="80000"/>
              </a:lnSpc>
            </a:pPr>
            <a:r>
              <a:rPr lang="fa-IR" sz="2800" smtClean="0"/>
              <a:t>در این استراتژی ، همیشه این خطر وجود دارد که شرکت مجوز گیرنده شایستگی ها و توانایی های خود را تا آنجا توسعه دهد که بتواند جای شرکت مجوز دهنده را بگیرد و حتی رقیب او در این صنعت شود .</a:t>
            </a:r>
            <a:endParaRPr lang="en-US" sz="2800" smtClean="0"/>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idx="4294967295"/>
          </p:nvPr>
        </p:nvSpPr>
        <p:spPr/>
        <p:txBody>
          <a:bodyPr/>
          <a:lstStyle/>
          <a:p>
            <a:pPr algn="r" eaLnBrk="1" hangingPunct="1"/>
            <a:r>
              <a:rPr lang="fa-IR" b="1" smtClean="0">
                <a:solidFill>
                  <a:srgbClr val="000066"/>
                </a:solidFill>
              </a:rPr>
              <a:t>مشارکت زنجیره ارزش</a:t>
            </a:r>
            <a:endParaRPr lang="en-US" b="1" smtClean="0">
              <a:solidFill>
                <a:srgbClr val="000066"/>
              </a:solidFill>
            </a:endParaRPr>
          </a:p>
        </p:txBody>
      </p:sp>
      <p:sp>
        <p:nvSpPr>
          <p:cNvPr id="151555" name="Rectangle 3"/>
          <p:cNvSpPr>
            <a:spLocks noGrp="1" noChangeArrowheads="1"/>
          </p:cNvSpPr>
          <p:nvPr>
            <p:ph type="body" idx="4294967295"/>
          </p:nvPr>
        </p:nvSpPr>
        <p:spPr>
          <a:xfrm>
            <a:off x="685800" y="1917700"/>
            <a:ext cx="7772400" cy="4751388"/>
          </a:xfrm>
        </p:spPr>
        <p:txBody>
          <a:bodyPr/>
          <a:lstStyle/>
          <a:p>
            <a:pPr algn="just" eaLnBrk="1" hangingPunct="1"/>
            <a:r>
              <a:rPr lang="fa-IR" sz="2800" smtClean="0"/>
              <a:t>مشارکت زنجیره ارزش ، ائتلافی است گرم و عمیق که در آن یک شرکت یا واحد تجاری یک موافقت نامه همکاری بلند مدت با یک عرضه کننده یا توزیع کننده بزرگ و کلیدی منعقد می کند. </a:t>
            </a:r>
          </a:p>
          <a:p>
            <a:pPr algn="just" eaLnBrk="1" hangingPunct="1">
              <a:buFontTx/>
              <a:buNone/>
            </a:pPr>
            <a:endParaRPr lang="fa-IR" sz="2800" smtClean="0"/>
          </a:p>
          <a:p>
            <a:pPr algn="just" eaLnBrk="1" hangingPunct="1"/>
            <a:r>
              <a:rPr lang="fa-IR" sz="2800" smtClean="0"/>
              <a:t>شرکت ها می توانند از طریق تشکیل چنین ائتلاف هایی (مشارکت زنجیره ارزش )، تکنولوژی جدید را به دست آورده و آن را در محصولات خود استفاده کنند . </a:t>
            </a:r>
            <a:endParaRPr lang="en-US" sz="2800" smtClean="0"/>
          </a:p>
          <a:p>
            <a:pPr algn="just" eaLnBrk="1" hangingPunct="1"/>
            <a:endParaRPr lang="en-US" b="1" smtClean="0"/>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Text Box 2"/>
          <p:cNvSpPr txBox="1">
            <a:spLocks noChangeArrowheads="1"/>
          </p:cNvSpPr>
          <p:nvPr/>
        </p:nvSpPr>
        <p:spPr bwMode="auto">
          <a:xfrm>
            <a:off x="611188" y="260350"/>
            <a:ext cx="8066087" cy="6305550"/>
          </a:xfrm>
          <a:prstGeom prst="rect">
            <a:avLst/>
          </a:prstGeom>
          <a:noFill/>
          <a:ln w="9525">
            <a:noFill/>
            <a:miter lim="800000"/>
            <a:headEnd/>
            <a:tailEnd/>
          </a:ln>
        </p:spPr>
        <p:txBody>
          <a:bodyPr>
            <a:spAutoFit/>
          </a:bodyPr>
          <a:lstStyle/>
          <a:p>
            <a:r>
              <a:rPr lang="fa-IR" sz="2800" b="1">
                <a:solidFill>
                  <a:srgbClr val="000066"/>
                </a:solidFill>
              </a:rPr>
              <a:t>استراتژي هاي سطح وظيفه اي</a:t>
            </a:r>
          </a:p>
          <a:p>
            <a:endParaRPr lang="fa-IR" sz="2800" b="1">
              <a:solidFill>
                <a:srgbClr val="000066"/>
              </a:solidFill>
            </a:endParaRPr>
          </a:p>
          <a:p>
            <a:pPr algn="just"/>
            <a:r>
              <a:rPr lang="fa-IR" sz="2400">
                <a:solidFill>
                  <a:srgbClr val="000000"/>
                </a:solidFill>
              </a:rPr>
              <a:t>استراتژي وظيفه اي، نگرش مورد استفاده يك حوزه كاري براي كسب اهداف و استراتژيهاي كل شركت و كسب و كار از طريق حداكثر كردن بهره وري منابع است. اين استراتژي به توسعه و تقويت يك شايستگي بارز مي پردازد.تا بدين وسيله شركت بتواند به مزيت رقابتي دست يابد. مثلاً همان طور كه يك شركت بزرگ، چند واحد دارد كه هر واحد استراتژي خود را دنبال مي كند، هر واحد تجاري خود نيز از مجموعه اي از بخش ها تشكيل شده است كه هر يك از استراتژي كاري خاص خود پيروي مي كند. جهت گيري استراتژي كاري توسط شركت مادر تعيين مي شود.</a:t>
            </a:r>
          </a:p>
          <a:p>
            <a:r>
              <a:rPr lang="fa-IR" sz="2800">
                <a:solidFill>
                  <a:srgbClr val="000000"/>
                </a:solidFill>
              </a:rPr>
              <a:t>               استراتژي هاي بازاريابي</a:t>
            </a:r>
          </a:p>
          <a:p>
            <a:r>
              <a:rPr lang="fa-IR" sz="2800">
                <a:solidFill>
                  <a:srgbClr val="000000"/>
                </a:solidFill>
              </a:rPr>
              <a:t>               تحقيق و توسعه   </a:t>
            </a:r>
          </a:p>
          <a:p>
            <a:r>
              <a:rPr lang="fa-IR" sz="2800">
                <a:solidFill>
                  <a:srgbClr val="000000"/>
                </a:solidFill>
              </a:rPr>
              <a:t>               توليد و عمليات</a:t>
            </a:r>
          </a:p>
          <a:p>
            <a:r>
              <a:rPr lang="fa-IR" sz="2800">
                <a:solidFill>
                  <a:srgbClr val="000000"/>
                </a:solidFill>
              </a:rPr>
              <a:t>               مديريت منابع انساني و سيستم هاي اطلاعاتي</a:t>
            </a:r>
            <a:r>
              <a:rPr lang="en-US" sz="2800">
                <a:solidFill>
                  <a:srgbClr val="000000"/>
                </a:solidFill>
              </a:rPr>
              <a:t> </a:t>
            </a:r>
          </a:p>
          <a:p>
            <a:pPr algn="just"/>
            <a:endParaRPr lang="en-US" sz="2400">
              <a:solidFill>
                <a:srgbClr val="000000"/>
              </a:solidFill>
            </a:endParaRPr>
          </a:p>
          <a:p>
            <a:pPr algn="just"/>
            <a:endParaRPr lang="en-US" sz="2400">
              <a:solidFill>
                <a:srgbClr val="000000"/>
              </a:solidFill>
            </a:endParaRPr>
          </a:p>
        </p:txBody>
      </p:sp>
    </p:spTree>
  </p:cSld>
  <p:clrMapOvr>
    <a:masterClrMapping/>
  </p:clrMapOvr>
  <p:transition advTm="20000"/>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Text Box 2"/>
          <p:cNvSpPr txBox="1">
            <a:spLocks noChangeArrowheads="1"/>
          </p:cNvSpPr>
          <p:nvPr/>
        </p:nvSpPr>
        <p:spPr bwMode="auto">
          <a:xfrm>
            <a:off x="611188" y="404813"/>
            <a:ext cx="8281987" cy="3508375"/>
          </a:xfrm>
          <a:prstGeom prst="rect">
            <a:avLst/>
          </a:prstGeom>
          <a:noFill/>
          <a:ln w="9525">
            <a:noFill/>
            <a:miter lim="800000"/>
            <a:headEnd/>
            <a:tailEnd/>
          </a:ln>
        </p:spPr>
        <p:txBody>
          <a:bodyPr>
            <a:spAutoFit/>
          </a:bodyPr>
          <a:lstStyle/>
          <a:p>
            <a:pPr algn="just"/>
            <a:r>
              <a:rPr lang="fa-IR" sz="2800" b="1">
                <a:solidFill>
                  <a:srgbClr val="000066"/>
                </a:solidFill>
                <a:latin typeface="Tahoma" pitchFamily="34" charset="0"/>
              </a:rPr>
              <a:t>استراتژي هاي بازاريابي</a:t>
            </a:r>
            <a:endParaRPr lang="fa-IR" sz="2800">
              <a:solidFill>
                <a:srgbClr val="000066"/>
              </a:solidFill>
              <a:latin typeface="Tahoma" pitchFamily="34" charset="0"/>
            </a:endParaRPr>
          </a:p>
          <a:p>
            <a:pPr algn="just"/>
            <a:r>
              <a:rPr lang="fa-IR" sz="2800">
                <a:solidFill>
                  <a:srgbClr val="000000"/>
                </a:solidFill>
                <a:latin typeface="Tahoma" pitchFamily="34" charset="0"/>
              </a:rPr>
              <a:t>استراتژي بازاريابي به مسايلي چون قيمت گذاري، فروش و توزيع يك محصول مي پردازد. يك شركت با بهره گيري ازاستراتژي توسعه بازار مي تواند:</a:t>
            </a:r>
          </a:p>
          <a:p>
            <a:pPr rtl="0"/>
            <a:r>
              <a:rPr lang="fa-IR" sz="2800">
                <a:solidFill>
                  <a:srgbClr val="000000"/>
                </a:solidFill>
              </a:rPr>
              <a:t>1- سهم بزرگي از بازار محصولات فعلي را از طريق اشباع بازار و نفوذ در بازار، در اختيار خود بگيرد.</a:t>
            </a:r>
          </a:p>
          <a:p>
            <a:pPr rtl="0"/>
            <a:r>
              <a:rPr lang="fa-IR" sz="2800">
                <a:solidFill>
                  <a:srgbClr val="000000"/>
                </a:solidFill>
              </a:rPr>
              <a:t>2- براي محصولات فعلي بازارهاي جديد خلق كند.</a:t>
            </a:r>
            <a:endParaRPr lang="en-US" sz="2800">
              <a:solidFill>
                <a:srgbClr val="000000"/>
              </a:solidFill>
            </a:endParaRPr>
          </a:p>
          <a:p>
            <a:pPr algn="just"/>
            <a:endParaRPr lang="en-US" sz="2800">
              <a:solidFill>
                <a:srgbClr val="000000"/>
              </a:solidFill>
              <a:latin typeface="Tahoma" pitchFamily="34" charset="0"/>
            </a:endParaRPr>
          </a:p>
        </p:txBody>
      </p:sp>
    </p:spTree>
  </p:cSld>
  <p:clrMapOvr>
    <a:masterClrMapping/>
  </p:clrMapOvr>
  <p:transition advTm="20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body" idx="4294967295"/>
          </p:nvPr>
        </p:nvSpPr>
        <p:spPr>
          <a:xfrm>
            <a:off x="468313" y="404813"/>
            <a:ext cx="8229600" cy="5505450"/>
          </a:xfrm>
        </p:spPr>
        <p:txBody>
          <a:bodyPr/>
          <a:lstStyle/>
          <a:p>
            <a:pPr algn="just" eaLnBrk="1" hangingPunct="1">
              <a:lnSpc>
                <a:spcPct val="105000"/>
              </a:lnSpc>
              <a:buFontTx/>
              <a:buNone/>
            </a:pPr>
            <a:r>
              <a:rPr lang="fa-IR" sz="2600" smtClean="0"/>
              <a:t>برای تدوین استراتژی از چارچوبی  با عنوان چارچوب جامع تدوین استراتژی استفاده می شود. این چارچوب ابزار و روشهایی را ارائه می دهد که برای انواع سازمانها مناسب است و به استراتژیست ها کمک می کند تا استراتژی های ممکن را شناسایی , ارزیابی و گزینش کنند. </a:t>
            </a:r>
          </a:p>
          <a:p>
            <a:pPr algn="just" eaLnBrk="1" hangingPunct="1">
              <a:lnSpc>
                <a:spcPct val="105000"/>
              </a:lnSpc>
              <a:buFontTx/>
              <a:buNone/>
            </a:pPr>
            <a:r>
              <a:rPr lang="fa-IR" sz="2600" smtClean="0"/>
              <a:t>مرحله شروع : تعیین و تهیه بیانیه ماموریت</a:t>
            </a:r>
          </a:p>
          <a:p>
            <a:pPr algn="just" eaLnBrk="1" hangingPunct="1">
              <a:lnSpc>
                <a:spcPct val="105000"/>
              </a:lnSpc>
              <a:buFontTx/>
              <a:buNone/>
            </a:pPr>
            <a:r>
              <a:rPr lang="fa-IR" sz="2600" smtClean="0"/>
              <a:t>مرحله ورودی:شامل ماتریس ارزیابی عوامل داخلی و خارجی (اطلاعات مورد نیاز)</a:t>
            </a:r>
          </a:p>
          <a:p>
            <a:pPr algn="just" eaLnBrk="1" hangingPunct="1">
              <a:lnSpc>
                <a:spcPct val="105000"/>
              </a:lnSpc>
              <a:buFontTx/>
              <a:buNone/>
            </a:pPr>
            <a:r>
              <a:rPr lang="fa-IR" sz="2600" smtClean="0"/>
              <a:t>مرحله تطبیق یا مقایسه:مقایسه  عوامل اصلی داخلی و عوامل اصلی خارجی  با استفاده از ماتریس سوات(</a:t>
            </a:r>
            <a:r>
              <a:rPr lang="en-US" sz="2600" smtClean="0"/>
              <a:t>SWOT</a:t>
            </a:r>
            <a:r>
              <a:rPr lang="fa-IR" sz="2600" smtClean="0"/>
              <a:t>)  و ماتریس داخلی و خارجی (</a:t>
            </a:r>
            <a:r>
              <a:rPr lang="en-US" sz="2600" smtClean="0"/>
              <a:t>IE</a:t>
            </a:r>
            <a:r>
              <a:rPr lang="fa-IR" sz="2600" smtClean="0"/>
              <a:t>) برای شناسایی استراتژی ها در راستای ماموریت سازمان</a:t>
            </a:r>
          </a:p>
          <a:p>
            <a:pPr algn="just" eaLnBrk="1" hangingPunct="1">
              <a:lnSpc>
                <a:spcPct val="105000"/>
              </a:lnSpc>
              <a:buFontTx/>
              <a:buNone/>
            </a:pPr>
            <a:r>
              <a:rPr lang="fa-IR" sz="2600" smtClean="0"/>
              <a:t>مرحله تصمیم گیری: ارزیابی استراتژی ها یانتخاب شده با استفاده از ماتریس </a:t>
            </a:r>
            <a:r>
              <a:rPr lang="en-US" sz="2600" smtClean="0"/>
              <a:t>QSPM</a:t>
            </a:r>
            <a:r>
              <a:rPr lang="fa-IR" sz="2600" smtClean="0"/>
              <a:t> ( گزینه های مختلف استراتژی شناسایی شده در مرحله قبل به شیوه عینی و بدون اعمال نظر شخصی مورد ارزیابی قرار می گیرد.</a:t>
            </a:r>
          </a:p>
          <a:p>
            <a:pPr algn="just" eaLnBrk="1" hangingPunct="1">
              <a:lnSpc>
                <a:spcPct val="105000"/>
              </a:lnSpc>
              <a:buFontTx/>
              <a:buNone/>
            </a:pPr>
            <a:endParaRPr lang="en-US" sz="2600" smtClean="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Text Box 2"/>
          <p:cNvSpPr txBox="1">
            <a:spLocks noChangeArrowheads="1"/>
          </p:cNvSpPr>
          <p:nvPr/>
        </p:nvSpPr>
        <p:spPr bwMode="auto">
          <a:xfrm>
            <a:off x="4932363" y="1125538"/>
            <a:ext cx="3240087" cy="366712"/>
          </a:xfrm>
          <a:prstGeom prst="rect">
            <a:avLst/>
          </a:prstGeom>
          <a:noFill/>
          <a:ln w="9525">
            <a:noFill/>
            <a:miter lim="800000"/>
            <a:headEnd/>
            <a:tailEnd/>
          </a:ln>
        </p:spPr>
        <p:txBody>
          <a:bodyPr>
            <a:spAutoFit/>
          </a:bodyPr>
          <a:lstStyle/>
          <a:p>
            <a:pPr>
              <a:spcBef>
                <a:spcPct val="50000"/>
              </a:spcBef>
            </a:pPr>
            <a:endParaRPr lang="en-US">
              <a:latin typeface="Tahoma" pitchFamily="34" charset="0"/>
            </a:endParaRPr>
          </a:p>
        </p:txBody>
      </p:sp>
      <p:sp>
        <p:nvSpPr>
          <p:cNvPr id="154627" name="Text Box 3"/>
          <p:cNvSpPr txBox="1">
            <a:spLocks noChangeArrowheads="1"/>
          </p:cNvSpPr>
          <p:nvPr/>
        </p:nvSpPr>
        <p:spPr bwMode="auto">
          <a:xfrm>
            <a:off x="395288" y="333375"/>
            <a:ext cx="8208962" cy="4789488"/>
          </a:xfrm>
          <a:prstGeom prst="rect">
            <a:avLst/>
          </a:prstGeom>
          <a:noFill/>
          <a:ln w="9525">
            <a:noFill/>
            <a:miter lim="800000"/>
            <a:headEnd/>
            <a:tailEnd/>
          </a:ln>
        </p:spPr>
        <p:txBody>
          <a:bodyPr>
            <a:spAutoFit/>
          </a:bodyPr>
          <a:lstStyle/>
          <a:p>
            <a:pPr marL="342900" indent="-342900" algn="just"/>
            <a:r>
              <a:rPr lang="fa-IR" sz="2800" b="1">
                <a:solidFill>
                  <a:srgbClr val="000066"/>
                </a:solidFill>
                <a:latin typeface="Tahoma" pitchFamily="34" charset="0"/>
              </a:rPr>
              <a:t>يك شركت يا واحد تجاري با بهره گيري از استراتژي توسعه محصول مي تواند</a:t>
            </a:r>
            <a:r>
              <a:rPr lang="fa-IR" sz="2800" b="1">
                <a:solidFill>
                  <a:srgbClr val="000000"/>
                </a:solidFill>
                <a:latin typeface="Tahoma" pitchFamily="34" charset="0"/>
              </a:rPr>
              <a:t>:</a:t>
            </a:r>
            <a:endParaRPr lang="fa-IR" sz="2800">
              <a:solidFill>
                <a:srgbClr val="000000"/>
              </a:solidFill>
              <a:latin typeface="Tahoma" pitchFamily="34" charset="0"/>
            </a:endParaRPr>
          </a:p>
          <a:p>
            <a:pPr marL="800100" lvl="1" indent="-342900" algn="just"/>
            <a:r>
              <a:rPr lang="fa-IR" sz="2800">
                <a:solidFill>
                  <a:srgbClr val="000000"/>
                </a:solidFill>
                <a:latin typeface="Tahoma" pitchFamily="34" charset="0"/>
              </a:rPr>
              <a:t>براي بازارهاي فعلي، محصولات جديد طراحي و عرضه كند.</a:t>
            </a:r>
          </a:p>
          <a:p>
            <a:pPr marL="800100" lvl="1" indent="-342900" algn="just"/>
            <a:r>
              <a:rPr lang="fa-IR" sz="2800">
                <a:solidFill>
                  <a:srgbClr val="000000"/>
                </a:solidFill>
                <a:latin typeface="Tahoma" pitchFamily="34" charset="0"/>
              </a:rPr>
              <a:t>براي بازارهاي جديد، محصولات جديد معرفي كند.</a:t>
            </a:r>
          </a:p>
          <a:p>
            <a:pPr marL="342900" indent="-342900" algn="just"/>
            <a:r>
              <a:rPr lang="fa-IR" sz="2800">
                <a:solidFill>
                  <a:srgbClr val="000000"/>
                </a:solidFill>
                <a:latin typeface="Tahoma" pitchFamily="34" charset="0"/>
              </a:rPr>
              <a:t>استراتژي هاي بازاريابي ديگري نيز وجود دارد. مثلاً‌ براي تبليغات و پيشبرد يك شركت يا واحد تجاري مي تواند بين استراتژي بازاريابي (فشار ) يا ( كشش ) يكي را انتخاب كند. در استراتژي فشار از طريق افزايش عمليات پيشبرد فروش و تزريق محصول در سيستم توزيع سعي مي شود تا فروش افزايش داده شود. در استراتژي كشش، تبليغات و آگهي هاي بازرگاني سبب افزايش فروش محصول مي شوند.</a:t>
            </a:r>
            <a:endParaRPr lang="en-US" sz="2800">
              <a:solidFill>
                <a:srgbClr val="000000"/>
              </a:solidFill>
              <a:latin typeface="Tahoma" pitchFamily="34" charset="0"/>
            </a:endParaRPr>
          </a:p>
        </p:txBody>
      </p:sp>
    </p:spTree>
  </p:cSld>
  <p:clrMapOvr>
    <a:masterClrMapping/>
  </p:clrMapOvr>
  <p:transition advTm="20000"/>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Text Box 2"/>
          <p:cNvSpPr txBox="1">
            <a:spLocks noChangeArrowheads="1"/>
          </p:cNvSpPr>
          <p:nvPr/>
        </p:nvSpPr>
        <p:spPr bwMode="auto">
          <a:xfrm>
            <a:off x="755650" y="404813"/>
            <a:ext cx="8027988" cy="5645150"/>
          </a:xfrm>
          <a:prstGeom prst="rect">
            <a:avLst/>
          </a:prstGeom>
          <a:noFill/>
          <a:ln w="9525">
            <a:noFill/>
            <a:miter lim="800000"/>
            <a:headEnd/>
            <a:tailEnd/>
          </a:ln>
        </p:spPr>
        <p:txBody>
          <a:bodyPr>
            <a:spAutoFit/>
          </a:bodyPr>
          <a:lstStyle/>
          <a:p>
            <a:pPr algn="just">
              <a:spcBef>
                <a:spcPct val="50000"/>
              </a:spcBef>
            </a:pPr>
            <a:r>
              <a:rPr lang="fa-IR" sz="2800">
                <a:solidFill>
                  <a:srgbClr val="000000"/>
                </a:solidFill>
                <a:latin typeface="Tahoma" pitchFamily="34" charset="0"/>
              </a:rPr>
              <a:t>ديگر استراتژي هاي بازاريابي به امور توزيع و قيمت گذاري مي پردازد. يك شركت، هنگام قيمت گذاري، مي تواند يكي از دو استراتژي زير را اجرا كند. براي شركت هاي پيشگام در معرفي محصول جديد، استراتژي قيمت گذاري خامه (بالاترين قيميت) مناسب است. بر اساس اين استراتژي وقتي محصول هنوز براي بازار جديد و تازه و تعداد رقبا محدود و اندك است، قيمت زيادي براي آن تعيين مي شود.</a:t>
            </a:r>
          </a:p>
          <a:p>
            <a:pPr algn="just">
              <a:spcBef>
                <a:spcPct val="50000"/>
              </a:spcBef>
            </a:pPr>
            <a:r>
              <a:rPr lang="fa-IR" sz="2800">
                <a:solidFill>
                  <a:srgbClr val="000000"/>
                </a:solidFill>
              </a:rPr>
              <a:t>در مقابل در قيمت گذاري نفوذ، شركت تلاش مي كند بازار خود را توسعه بخشد و لذا از فرصت بهره برداري از منحني تجربه استفاده مي كند تا بتواند از طريق وضع قيمتهاي پايين و سيطره بر صنعت سهم بازار بيش تري براي خود ايجادكند.</a:t>
            </a:r>
            <a:endParaRPr lang="en-US" sz="2800">
              <a:solidFill>
                <a:srgbClr val="000000"/>
              </a:solidFill>
            </a:endParaRPr>
          </a:p>
          <a:p>
            <a:pPr algn="just">
              <a:spcBef>
                <a:spcPct val="50000"/>
              </a:spcBef>
            </a:pPr>
            <a:endParaRPr lang="en-US" sz="2800">
              <a:solidFill>
                <a:srgbClr val="000000"/>
              </a:solidFill>
              <a:latin typeface="Tahoma" pitchFamily="34" charset="0"/>
            </a:endParaRPr>
          </a:p>
        </p:txBody>
      </p:sp>
    </p:spTree>
  </p:cSld>
  <p:clrMapOvr>
    <a:masterClrMapping/>
  </p:clrMapOvr>
  <p:transition advTm="20000"/>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Text Box 2"/>
          <p:cNvSpPr txBox="1">
            <a:spLocks noChangeArrowheads="1"/>
          </p:cNvSpPr>
          <p:nvPr/>
        </p:nvSpPr>
        <p:spPr bwMode="auto">
          <a:xfrm>
            <a:off x="250825" y="549275"/>
            <a:ext cx="8642350" cy="5857875"/>
          </a:xfrm>
          <a:prstGeom prst="rect">
            <a:avLst/>
          </a:prstGeom>
          <a:noFill/>
          <a:ln w="9525">
            <a:noFill/>
            <a:miter lim="800000"/>
            <a:headEnd/>
            <a:tailEnd/>
          </a:ln>
        </p:spPr>
        <p:txBody>
          <a:bodyPr>
            <a:spAutoFit/>
          </a:bodyPr>
          <a:lstStyle/>
          <a:p>
            <a:pPr algn="just"/>
            <a:r>
              <a:rPr lang="fa-IR" sz="2800" b="1">
                <a:solidFill>
                  <a:srgbClr val="000066"/>
                </a:solidFill>
                <a:latin typeface="Tahoma" pitchFamily="34" charset="0"/>
              </a:rPr>
              <a:t>استراتژي هاي مالي</a:t>
            </a:r>
            <a:endParaRPr lang="fa-IR" sz="2800">
              <a:solidFill>
                <a:srgbClr val="000066"/>
              </a:solidFill>
              <a:latin typeface="Tahoma" pitchFamily="34" charset="0"/>
            </a:endParaRPr>
          </a:p>
          <a:p>
            <a:pPr algn="just"/>
            <a:r>
              <a:rPr lang="fa-IR" sz="2800">
                <a:solidFill>
                  <a:srgbClr val="000000"/>
                </a:solidFill>
                <a:latin typeface="Tahoma" pitchFamily="34" charset="0"/>
              </a:rPr>
              <a:t>استراتژي مالي، به مسايل مالي شركت و گزينه هاي استراتژيك فراوري آن مي پردازد و بهترين اقدامات را از حيث اهميت مالي آنها، شناسايي و معرفي مي كند. اين استراتژي همچنين مي تواند از طريق كاهش هزينه منابع مالي و افزاش قدرت مانور شركت در ايجاد سرمايه براي پشتيباني از يك استراتژي تجاري، براي آن شركت مزيت رقابتي ايجادكند. اين استراتژي معمولاً‌ تلاش مي كند ارزش مالي شركت را حداكثر كند.</a:t>
            </a:r>
            <a:r>
              <a:rPr lang="fa-IR" sz="2800">
                <a:latin typeface="Tahoma" pitchFamily="34" charset="0"/>
              </a:rPr>
              <a:t> </a:t>
            </a:r>
          </a:p>
          <a:p>
            <a:pPr algn="just">
              <a:spcBef>
                <a:spcPct val="50000"/>
              </a:spcBef>
            </a:pPr>
            <a:r>
              <a:rPr lang="fa-IR" sz="2800">
                <a:solidFill>
                  <a:srgbClr val="000000"/>
                </a:solidFill>
              </a:rPr>
              <a:t>سطح مطلوب بدهي در مقابل حق صاحبان سرمايه در مقابل تامين مالي بلند مدت از داخل با جريان پول نقد، مسئله اي اساسي در استراتژي مالي به شمار مي رود. يك روش يا استراتژي مطلوب و متداول مالي، استراتژي خريد استقراضي است.مديريت سود سهام پرداختي به سهام داران نيز بخشي از استراتژي مالي شركت به شمار مي رود</a:t>
            </a:r>
            <a:endParaRPr lang="en-US" sz="2800">
              <a:solidFill>
                <a:srgbClr val="000000"/>
              </a:solidFill>
            </a:endParaRPr>
          </a:p>
          <a:p>
            <a:pPr algn="just"/>
            <a:endParaRPr lang="en-US" sz="2800">
              <a:latin typeface="Tahoma" pitchFamily="34" charset="0"/>
            </a:endParaRPr>
          </a:p>
        </p:txBody>
      </p:sp>
    </p:spTree>
  </p:cSld>
  <p:clrMapOvr>
    <a:masterClrMapping/>
  </p:clrMapOvr>
  <p:transition advTm="20000"/>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Text Box 2"/>
          <p:cNvSpPr txBox="1">
            <a:spLocks noChangeArrowheads="1"/>
          </p:cNvSpPr>
          <p:nvPr/>
        </p:nvSpPr>
        <p:spPr bwMode="auto">
          <a:xfrm>
            <a:off x="395288" y="476250"/>
            <a:ext cx="8569325" cy="3508375"/>
          </a:xfrm>
          <a:prstGeom prst="rect">
            <a:avLst/>
          </a:prstGeom>
          <a:noFill/>
          <a:ln w="9525">
            <a:noFill/>
            <a:miter lim="800000"/>
            <a:headEnd/>
            <a:tailEnd/>
          </a:ln>
        </p:spPr>
        <p:txBody>
          <a:bodyPr>
            <a:spAutoFit/>
          </a:bodyPr>
          <a:lstStyle/>
          <a:p>
            <a:pPr marL="342900" indent="-342900" algn="just"/>
            <a:r>
              <a:rPr lang="fa-IR" sz="2800" b="1">
                <a:solidFill>
                  <a:srgbClr val="000066"/>
                </a:solidFill>
                <a:latin typeface="Tahoma" pitchFamily="34" charset="0"/>
              </a:rPr>
              <a:t>استراتژي هاي تحقيق و توسعه</a:t>
            </a:r>
            <a:endParaRPr lang="fa-IR" sz="2800">
              <a:solidFill>
                <a:srgbClr val="000066"/>
              </a:solidFill>
              <a:latin typeface="Tahoma" pitchFamily="34" charset="0"/>
            </a:endParaRPr>
          </a:p>
          <a:p>
            <a:pPr marL="342900" indent="-342900" algn="just"/>
            <a:r>
              <a:rPr lang="fa-IR" sz="2800">
                <a:latin typeface="Tahoma" pitchFamily="34" charset="0"/>
              </a:rPr>
              <a:t>استراتژي تحقيق و توسعه به نوآوري و خلاقيت در محصول و فرايند توليد محصول و بهبود كيفيت هر دوي آنها مي پردازد. دو نوع استراتژي تحقيق و توسعه وجود دارد:</a:t>
            </a:r>
          </a:p>
          <a:p>
            <a:pPr marL="342900" indent="-342900" algn="just"/>
            <a:r>
              <a:rPr lang="fa-IR" sz="2800">
                <a:latin typeface="Tahoma" pitchFamily="34" charset="0"/>
              </a:rPr>
              <a:t>رهبري تكنولوژيك ( پيشگام در نوآوري)</a:t>
            </a:r>
          </a:p>
          <a:p>
            <a:pPr marL="342900" indent="-342900" algn="just"/>
            <a:r>
              <a:rPr lang="fa-IR" sz="2800">
                <a:latin typeface="Tahoma" pitchFamily="34" charset="0"/>
              </a:rPr>
              <a:t>پيروي تكنولوژيك ( از محصولات رقيب تقليد مي كند. پورتر معتقد است كه تصميم گيري درباره انتخاب يكي از اين دو نوع استراتژي مقدمه اي است بر حصول يكي از دو استراتژي هزينه كمتر و تمايز.</a:t>
            </a:r>
            <a:endParaRPr lang="en-US" sz="2800">
              <a:latin typeface="Tahoma" pitchFamily="34" charset="0"/>
            </a:endParaRPr>
          </a:p>
        </p:txBody>
      </p:sp>
    </p:spTree>
  </p:cSld>
  <p:clrMapOvr>
    <a:masterClrMapping/>
  </p:clrMapOvr>
  <p:transition advTm="20000"/>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idx="4294967295"/>
          </p:nvPr>
        </p:nvSpPr>
        <p:spPr/>
        <p:txBody>
          <a:bodyPr/>
          <a:lstStyle/>
          <a:p>
            <a:pPr eaLnBrk="1" hangingPunct="1"/>
            <a:r>
              <a:rPr lang="fa-IR" sz="2800" smtClean="0">
                <a:solidFill>
                  <a:srgbClr val="000066"/>
                </a:solidFill>
              </a:rPr>
              <a:t>استراتژی تحقیق و توسعه و مزیت رقابتی</a:t>
            </a:r>
            <a:endParaRPr lang="en-US" sz="2800" smtClean="0">
              <a:solidFill>
                <a:srgbClr val="000066"/>
              </a:solidFill>
            </a:endParaRPr>
          </a:p>
        </p:txBody>
      </p:sp>
      <p:graphicFrame>
        <p:nvGraphicFramePr>
          <p:cNvPr id="139267" name="Group 3"/>
          <p:cNvGraphicFramePr>
            <a:graphicFrameLocks noGrp="1"/>
          </p:cNvGraphicFramePr>
          <p:nvPr>
            <p:ph idx="4294967295"/>
          </p:nvPr>
        </p:nvGraphicFramePr>
        <p:xfrm>
          <a:off x="457200" y="1600200"/>
          <a:ext cx="8229600" cy="3551238"/>
        </p:xfrm>
        <a:graphic>
          <a:graphicData uri="http://schemas.openxmlformats.org/drawingml/2006/table">
            <a:tbl>
              <a:tblPr/>
              <a:tblGrid>
                <a:gridCol w="2743200"/>
                <a:gridCol w="2743200"/>
                <a:gridCol w="2743200"/>
              </a:tblGrid>
              <a:tr h="53340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Arial" pitchFamily="34" charset="0"/>
                        </a:rPr>
                        <a:t>پیروی استراتژیک</a:t>
                      </a: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Arial" pitchFamily="34" charset="0"/>
                        </a:rPr>
                        <a:t>رهبری تکنولوژیک</a:t>
                      </a: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r>
              <a:tr h="1509713">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Arial" pitchFamily="34" charset="0"/>
                        </a:rPr>
                        <a:t>هزینه محصول یا فعالیت با ارزش را از طریق بهره گیری از تجربیات رهبر , کاهش دهید.</a:t>
                      </a: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Arial" pitchFamily="34" charset="0"/>
                        </a:rPr>
                        <a:t>در طراحی محصول با کم ترین هزینه پیش قدم شوید. </a:t>
                      </a: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Arial" pitchFamily="34" charset="0"/>
                        </a:rPr>
                        <a:t>مزیت هزینه ای</a:t>
                      </a: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08125">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Arial" pitchFamily="34" charset="0"/>
                        </a:rPr>
                        <a:t>محصولاتی را انتخاب کنید که به نیازهای خریدار نزدیک تر باشد.</a:t>
                      </a: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Arial" pitchFamily="34" charset="0"/>
                        </a:rPr>
                        <a:t>در تولید محصول متمایز که برای خریدار ارزش بیش تری داشته باشد پیش گام شوید.</a:t>
                      </a: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Arial" pitchFamily="34" charset="0"/>
                        </a:rPr>
                        <a:t>تمایز</a:t>
                      </a: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Text Box 2"/>
          <p:cNvSpPr txBox="1">
            <a:spLocks noChangeArrowheads="1"/>
          </p:cNvSpPr>
          <p:nvPr/>
        </p:nvSpPr>
        <p:spPr bwMode="auto">
          <a:xfrm>
            <a:off x="250825" y="549275"/>
            <a:ext cx="8640763" cy="6497638"/>
          </a:xfrm>
          <a:prstGeom prst="rect">
            <a:avLst/>
          </a:prstGeom>
          <a:noFill/>
          <a:ln w="9525">
            <a:noFill/>
            <a:miter lim="800000"/>
            <a:headEnd/>
            <a:tailEnd/>
          </a:ln>
        </p:spPr>
        <p:txBody>
          <a:bodyPr>
            <a:spAutoFit/>
          </a:bodyPr>
          <a:lstStyle/>
          <a:p>
            <a:pPr marL="342900" indent="-342900" algn="just"/>
            <a:r>
              <a:rPr lang="fa-IR" sz="2800" b="1">
                <a:solidFill>
                  <a:srgbClr val="000066"/>
                </a:solidFill>
                <a:latin typeface="Tahoma" pitchFamily="34" charset="0"/>
              </a:rPr>
              <a:t>استراتژي هاي توليد و عمليات</a:t>
            </a:r>
            <a:endParaRPr lang="fa-IR" sz="2800">
              <a:solidFill>
                <a:srgbClr val="000066"/>
              </a:solidFill>
              <a:latin typeface="Tahoma" pitchFamily="34" charset="0"/>
            </a:endParaRPr>
          </a:p>
          <a:p>
            <a:pPr marL="342900" indent="-342900" algn="just"/>
            <a:r>
              <a:rPr lang="fa-IR" sz="2800">
                <a:latin typeface="Tahoma" pitchFamily="34" charset="0"/>
              </a:rPr>
              <a:t>استراتژي توليد و عمليات اين موارد را تعيين مي كند:</a:t>
            </a:r>
          </a:p>
          <a:p>
            <a:pPr marL="342900" indent="-342900" algn="just"/>
            <a:r>
              <a:rPr lang="fa-IR" sz="2800">
                <a:latin typeface="Tahoma" pitchFamily="34" charset="0"/>
              </a:rPr>
              <a:t>روش و محل توليد يك محصول</a:t>
            </a:r>
          </a:p>
          <a:p>
            <a:pPr marL="342900" indent="-342900" algn="just"/>
            <a:r>
              <a:rPr lang="fa-IR" sz="2800">
                <a:latin typeface="Tahoma" pitchFamily="34" charset="0"/>
              </a:rPr>
              <a:t>ميزان و سطح يكپارچگي عمودي</a:t>
            </a:r>
          </a:p>
          <a:p>
            <a:pPr marL="342900" indent="-342900" algn="just"/>
            <a:r>
              <a:rPr lang="fa-IR" sz="2800">
                <a:latin typeface="Tahoma" pitchFamily="34" charset="0"/>
              </a:rPr>
              <a:t>توسعه منابع فيزيكي</a:t>
            </a:r>
          </a:p>
          <a:p>
            <a:pPr marL="342900" indent="-342900" algn="just"/>
            <a:r>
              <a:rPr lang="fa-IR" sz="2800">
                <a:latin typeface="Tahoma" pitchFamily="34" charset="0"/>
              </a:rPr>
              <a:t>ارتباط ميان عرضه كنندگان</a:t>
            </a:r>
          </a:p>
          <a:p>
            <a:pPr marL="342900" indent="-342900" rtl="0"/>
            <a:r>
              <a:rPr lang="fa-IR" sz="2800"/>
              <a:t>استراتژي توليد حتی تاثير چرخه حيات محصول قرار داد. اين مفهوم، افزايش در حجم توليد را توصيف مي كند.</a:t>
            </a:r>
          </a:p>
          <a:p>
            <a:pPr marL="342900" indent="-342900" rtl="0"/>
            <a:r>
              <a:rPr lang="fa-IR" sz="2800"/>
              <a:t>استراتژي توليد و عمليات همچنين به مسئله سطح بهينه تكنولوژي مورد استفاده شركت در فرايندهاي عملياتي اش مي پردازد.</a:t>
            </a:r>
          </a:p>
          <a:p>
            <a:pPr marL="342900" indent="-342900" algn="just"/>
            <a:r>
              <a:rPr lang="fa-IR" sz="2800"/>
              <a:t>افزايش عمق و شدت رقابت در بسياري از صنايع، شركت ها را وادار ساخته است تا به جاي روش سنتي توليد انبوه، از روش يا استراتژي بهبود مستمر استفاده كنند. در اين روش گروه هاي كاري چند وظيفه اي به طورمستمر تلاش مي كنند تا فرايندهاي توليد را بهبود بخشند.</a:t>
            </a:r>
            <a:endParaRPr lang="en-US" sz="2800"/>
          </a:p>
          <a:p>
            <a:pPr marL="342900" indent="-342900" algn="just"/>
            <a:endParaRPr lang="en-US" sz="2800">
              <a:latin typeface="Tahoma" pitchFamily="34" charset="0"/>
            </a:endParaRPr>
          </a:p>
        </p:txBody>
      </p:sp>
    </p:spTree>
  </p:cSld>
  <p:clrMapOvr>
    <a:masterClrMapping/>
  </p:clrMapOvr>
  <p:transition advTm="20000"/>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Text Box 2"/>
          <p:cNvSpPr txBox="1">
            <a:spLocks noChangeArrowheads="1"/>
          </p:cNvSpPr>
          <p:nvPr/>
        </p:nvSpPr>
        <p:spPr bwMode="auto">
          <a:xfrm>
            <a:off x="684213" y="476250"/>
            <a:ext cx="7920037" cy="1800225"/>
          </a:xfrm>
          <a:prstGeom prst="rect">
            <a:avLst/>
          </a:prstGeom>
          <a:noFill/>
          <a:ln w="9525">
            <a:noFill/>
            <a:miter lim="800000"/>
            <a:headEnd/>
            <a:tailEnd/>
          </a:ln>
        </p:spPr>
        <p:txBody>
          <a:bodyPr>
            <a:spAutoFit/>
          </a:bodyPr>
          <a:lstStyle/>
          <a:p>
            <a:pPr algn="just">
              <a:spcBef>
                <a:spcPct val="50000"/>
              </a:spcBef>
            </a:pPr>
            <a:r>
              <a:rPr lang="fa-IR" sz="2800">
                <a:solidFill>
                  <a:srgbClr val="000000"/>
                </a:solidFill>
                <a:latin typeface="Tahoma" pitchFamily="34" charset="0"/>
              </a:rPr>
              <a:t>هم اكنون نيز برخي شركت ها از توليد سفارشي انبوه به عنوان يك استراتژي عملياتي استفاده مي كنند. در مقابل بهبود مستمر، توليد سفارشي انبوه نيازمند انعطاف پذيري و پاسخ گويي سريع شركت مي باشد.</a:t>
            </a:r>
            <a:endParaRPr lang="en-US" sz="2800">
              <a:solidFill>
                <a:srgbClr val="000000"/>
              </a:solidFill>
              <a:latin typeface="Tahoma" pitchFamily="34" charset="0"/>
            </a:endParaRPr>
          </a:p>
        </p:txBody>
      </p:sp>
    </p:spTree>
  </p:cSld>
  <p:clrMapOvr>
    <a:masterClrMapping/>
  </p:clrMapOvr>
  <p:transition advTm="20000"/>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Text Box 2"/>
          <p:cNvSpPr txBox="1">
            <a:spLocks noChangeArrowheads="1"/>
          </p:cNvSpPr>
          <p:nvPr/>
        </p:nvSpPr>
        <p:spPr bwMode="auto">
          <a:xfrm>
            <a:off x="539750" y="404813"/>
            <a:ext cx="8353425" cy="4789487"/>
          </a:xfrm>
          <a:prstGeom prst="rect">
            <a:avLst/>
          </a:prstGeom>
          <a:noFill/>
          <a:ln w="9525">
            <a:noFill/>
            <a:miter lim="800000"/>
            <a:headEnd/>
            <a:tailEnd/>
          </a:ln>
        </p:spPr>
        <p:txBody>
          <a:bodyPr>
            <a:spAutoFit/>
          </a:bodyPr>
          <a:lstStyle/>
          <a:p>
            <a:pPr algn="just"/>
            <a:r>
              <a:rPr lang="fa-IR" sz="2800" b="1">
                <a:solidFill>
                  <a:srgbClr val="000066"/>
                </a:solidFill>
                <a:latin typeface="Tahoma" pitchFamily="34" charset="0"/>
              </a:rPr>
              <a:t>استراتژي هاي مديريت منابع انساني</a:t>
            </a:r>
          </a:p>
          <a:p>
            <a:pPr algn="just"/>
            <a:endParaRPr lang="fa-IR" sz="2800">
              <a:solidFill>
                <a:srgbClr val="000066"/>
              </a:solidFill>
              <a:latin typeface="Tahoma" pitchFamily="34" charset="0"/>
            </a:endParaRPr>
          </a:p>
          <a:p>
            <a:pPr algn="just"/>
            <a:r>
              <a:rPr lang="fa-IR" sz="2800">
                <a:latin typeface="Tahoma" pitchFamily="34" charset="0"/>
              </a:rPr>
              <a:t>استراتژي مديريت منابع انساني به دنبال ايجاد حداكثر هماهنگي و همراهي ميان كاركنان و سازمان است. اين استراتژي به اين سئوال پاسخ مي دهد كه آيا شركت يا واحد تجاري بايد تعداد زيادي كارمند كم مهارت را استخدام كند كه دستمزد كمي مي گيرند، كارهاي تكراري را انجام مي دهند و اكثرا پس از مدت كوتاهي كار را رها مي كنند( مثل استراتژي مورد استفاده رستوران هاي مك دونالدوز) يا اين كه بايد كاركنان ماهر را انتخاب كند كه حقوق بيش تري مي خواهند، آموزش هاي مختلف و متعدد ديده اند و مي توانند در گروه هاي كاري خود مشاركت كنند ( اين استراتژي با استراتژي بهبود مستمر تناسب دارد.) </a:t>
            </a:r>
            <a:endParaRPr lang="en-US" sz="2800">
              <a:latin typeface="Tahoma" pitchFamily="34" charset="0"/>
            </a:endParaRPr>
          </a:p>
        </p:txBody>
      </p:sp>
    </p:spTree>
  </p:cSld>
  <p:clrMapOvr>
    <a:masterClrMapping/>
  </p:clrMapOvr>
  <p:transition advTm="20000"/>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Text Box 2"/>
          <p:cNvSpPr txBox="1">
            <a:spLocks noChangeArrowheads="1"/>
          </p:cNvSpPr>
          <p:nvPr/>
        </p:nvSpPr>
        <p:spPr bwMode="auto">
          <a:xfrm>
            <a:off x="539750" y="696913"/>
            <a:ext cx="8208963" cy="2227262"/>
          </a:xfrm>
          <a:prstGeom prst="rect">
            <a:avLst/>
          </a:prstGeom>
          <a:noFill/>
          <a:ln w="9525">
            <a:noFill/>
            <a:miter lim="800000"/>
            <a:headEnd/>
            <a:tailEnd/>
          </a:ln>
        </p:spPr>
        <p:txBody>
          <a:bodyPr>
            <a:spAutoFit/>
          </a:bodyPr>
          <a:lstStyle/>
          <a:p>
            <a:pPr algn="just">
              <a:spcBef>
                <a:spcPct val="50000"/>
              </a:spcBef>
            </a:pPr>
            <a:r>
              <a:rPr lang="fa-IR" sz="2800">
                <a:latin typeface="Tahoma" pitchFamily="34" charset="0"/>
              </a:rPr>
              <a:t>بسياري از شركت ها براي كاهش هزينه هاوكسب انعطاف پذيري بيشتر نه تنها از تعداد زيادي از كاركنان پاره وقت و موقتي استفاده مي كنند، بلكه از كاركنان پيماني نيز استفاده مي كنند. شركت هاي همچنين متوجه شده اند، كه استخدام نيروي كار متنوع (از حيث نژاد، سن ومليت) موجب مزيت رقابتي آنها مي شود.</a:t>
            </a:r>
            <a:endParaRPr lang="en-US" sz="2800">
              <a:latin typeface="Tahoma" pitchFamily="34" charset="0"/>
            </a:endParaRPr>
          </a:p>
        </p:txBody>
      </p:sp>
    </p:spTree>
  </p:cSld>
  <p:clrMapOvr>
    <a:masterClrMapping/>
  </p:clrMapOvr>
  <p:transition advTm="20000"/>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Text Box 2"/>
          <p:cNvSpPr txBox="1">
            <a:spLocks noChangeArrowheads="1"/>
          </p:cNvSpPr>
          <p:nvPr/>
        </p:nvSpPr>
        <p:spPr bwMode="auto">
          <a:xfrm>
            <a:off x="539750" y="333375"/>
            <a:ext cx="8316913" cy="3935413"/>
          </a:xfrm>
          <a:prstGeom prst="rect">
            <a:avLst/>
          </a:prstGeom>
          <a:noFill/>
          <a:ln w="9525">
            <a:noFill/>
            <a:miter lim="800000"/>
            <a:headEnd/>
            <a:tailEnd/>
          </a:ln>
        </p:spPr>
        <p:txBody>
          <a:bodyPr>
            <a:spAutoFit/>
          </a:bodyPr>
          <a:lstStyle/>
          <a:p>
            <a:pPr algn="just"/>
            <a:r>
              <a:rPr lang="fa-IR" sz="2800" b="1">
                <a:solidFill>
                  <a:srgbClr val="000066"/>
                </a:solidFill>
                <a:latin typeface="Tahoma" pitchFamily="34" charset="0"/>
              </a:rPr>
              <a:t>استراتژيهاي سيستم هاي اطلاعاتي</a:t>
            </a:r>
          </a:p>
          <a:p>
            <a:pPr algn="just"/>
            <a:endParaRPr lang="fa-IR" sz="2800">
              <a:solidFill>
                <a:srgbClr val="000066"/>
              </a:solidFill>
              <a:latin typeface="Tahoma" pitchFamily="34" charset="0"/>
            </a:endParaRPr>
          </a:p>
          <a:p>
            <a:pPr algn="just"/>
            <a:r>
              <a:rPr lang="fa-IR" sz="2800">
                <a:latin typeface="Tahoma" pitchFamily="34" charset="0"/>
              </a:rPr>
              <a:t>در حال حاضر شركتها بيش از پيش به بهره گيري از استراتژي هاي سيستم هاي اطلاعاتي روي آورده اند تا بتوانند از تكنولوژي اطلاعات براي ايجاد مزيت رقابتي براي واحدهاي تجاري خود، استفاده كنند. وقتي كه شركت فدرال اكسپرس براي اولين بار نرم افزار كامپيوتري پاورشيب را به مشتريان خود معرفي و عره كرد، فروشش به نحو چشمگيري افزايش يافت. از پاورشيب براي ذخيره آدرسها، چاپ برچسب هاي حمل و ارسال و رديابي موقعيت بسته ها استفاده مي كنند.</a:t>
            </a:r>
            <a:r>
              <a:rPr lang="en-US" sz="2800">
                <a:latin typeface="Tahoma" pitchFamily="34" charset="0"/>
              </a:rPr>
              <a:t> </a:t>
            </a:r>
          </a:p>
        </p:txBody>
      </p:sp>
    </p:spTree>
  </p:cSld>
  <p:clrMapOvr>
    <a:masterClrMapping/>
  </p:clrMapOvr>
  <p:transition advTm="2000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p:txBody>
          <a:bodyPr/>
          <a:lstStyle/>
          <a:p>
            <a:pPr eaLnBrk="1" hangingPunct="1"/>
            <a:r>
              <a:rPr lang="fa-IR" b="1" smtClean="0">
                <a:solidFill>
                  <a:srgbClr val="000066"/>
                </a:solidFill>
              </a:rPr>
              <a:t>چارچوب جامع تدوین استراتژی</a:t>
            </a:r>
            <a:endParaRPr lang="en-US" b="1" smtClean="0">
              <a:solidFill>
                <a:srgbClr val="000066"/>
              </a:solidFill>
            </a:endParaRPr>
          </a:p>
        </p:txBody>
      </p:sp>
      <p:sp>
        <p:nvSpPr>
          <p:cNvPr id="21507" name="Rectangle 3"/>
          <p:cNvSpPr>
            <a:spLocks noGrp="1" noChangeArrowheads="1"/>
          </p:cNvSpPr>
          <p:nvPr>
            <p:ph type="body" idx="4294967295"/>
          </p:nvPr>
        </p:nvSpPr>
        <p:spPr>
          <a:xfrm>
            <a:off x="457200" y="1600200"/>
            <a:ext cx="8229600" cy="4349750"/>
          </a:xfrm>
          <a:ln>
            <a:solidFill>
              <a:schemeClr val="tx1"/>
            </a:solidFill>
          </a:ln>
        </p:spPr>
        <p:txBody>
          <a:bodyPr/>
          <a:lstStyle/>
          <a:p>
            <a:pPr algn="ctr" eaLnBrk="1" hangingPunct="1">
              <a:buFontTx/>
              <a:buNone/>
            </a:pPr>
            <a:r>
              <a:rPr lang="fa-IR" sz="2800" smtClean="0"/>
              <a:t>مرحله شروع</a:t>
            </a:r>
          </a:p>
          <a:p>
            <a:pPr algn="ctr" eaLnBrk="1" hangingPunct="1">
              <a:buFontTx/>
              <a:buNone/>
            </a:pPr>
            <a:r>
              <a:rPr lang="fa-IR" sz="2800" smtClean="0"/>
              <a:t>تعیین ماموریت و تهیه بیانیه ماموریت سازمان</a:t>
            </a:r>
          </a:p>
          <a:p>
            <a:pPr algn="ctr" eaLnBrk="1" hangingPunct="1">
              <a:buFontTx/>
              <a:buNone/>
            </a:pPr>
            <a:r>
              <a:rPr lang="fa-IR" sz="2800" smtClean="0"/>
              <a:t>مرحله ورودی</a:t>
            </a:r>
          </a:p>
          <a:p>
            <a:pPr algn="ctr" eaLnBrk="1" hangingPunct="1">
              <a:buFontTx/>
              <a:buNone/>
            </a:pPr>
            <a:r>
              <a:rPr lang="fa-IR" sz="2800" smtClean="0"/>
              <a:t>ماتریس ارزیابی عوامل خارجی    ماتریس ارزیابی عوامل داخلی</a:t>
            </a:r>
          </a:p>
          <a:p>
            <a:pPr algn="ctr" eaLnBrk="1" hangingPunct="1">
              <a:buFontTx/>
              <a:buNone/>
            </a:pPr>
            <a:r>
              <a:rPr lang="fa-IR" sz="2800" smtClean="0"/>
              <a:t>مرحله تطبیق یا مقایسه</a:t>
            </a:r>
          </a:p>
          <a:p>
            <a:pPr algn="ctr" eaLnBrk="1" hangingPunct="1">
              <a:buFontTx/>
              <a:buNone/>
            </a:pPr>
            <a:r>
              <a:rPr lang="fa-IR" sz="2800" smtClean="0"/>
              <a:t>               ماتریس سوات            ماتریس داخلی و خارجی</a:t>
            </a:r>
          </a:p>
          <a:p>
            <a:pPr algn="ctr" eaLnBrk="1" hangingPunct="1">
              <a:buFontTx/>
              <a:buNone/>
            </a:pPr>
            <a:r>
              <a:rPr lang="fa-IR" sz="2800" smtClean="0"/>
              <a:t>مرحله تصمیم گیری</a:t>
            </a:r>
          </a:p>
          <a:p>
            <a:pPr algn="ctr" eaLnBrk="1" hangingPunct="1">
              <a:buFontTx/>
              <a:buNone/>
            </a:pPr>
            <a:r>
              <a:rPr lang="fa-IR" sz="2800" smtClean="0"/>
              <a:t>ماتریس برنامه ریزی استراتژیک کمی</a:t>
            </a:r>
            <a:endParaRPr lang="en-US" sz="2800" smtClean="0"/>
          </a:p>
        </p:txBody>
      </p:sp>
      <p:sp>
        <p:nvSpPr>
          <p:cNvPr id="21508" name="Line 4"/>
          <p:cNvSpPr>
            <a:spLocks noChangeShapeType="1"/>
          </p:cNvSpPr>
          <p:nvPr/>
        </p:nvSpPr>
        <p:spPr bwMode="auto">
          <a:xfrm>
            <a:off x="468313" y="2205038"/>
            <a:ext cx="8207375" cy="0"/>
          </a:xfrm>
          <a:prstGeom prst="line">
            <a:avLst/>
          </a:prstGeom>
          <a:noFill/>
          <a:ln w="9525">
            <a:solidFill>
              <a:schemeClr val="tx1"/>
            </a:solidFill>
            <a:round/>
            <a:headEnd/>
            <a:tailEnd/>
          </a:ln>
        </p:spPr>
        <p:txBody>
          <a:bodyPr/>
          <a:lstStyle/>
          <a:p>
            <a:endParaRPr lang="en-US"/>
          </a:p>
        </p:txBody>
      </p:sp>
      <p:sp>
        <p:nvSpPr>
          <p:cNvPr id="21509" name="Line 5"/>
          <p:cNvSpPr>
            <a:spLocks noChangeShapeType="1"/>
          </p:cNvSpPr>
          <p:nvPr/>
        </p:nvSpPr>
        <p:spPr bwMode="auto">
          <a:xfrm>
            <a:off x="468313" y="2708275"/>
            <a:ext cx="8207375" cy="0"/>
          </a:xfrm>
          <a:prstGeom prst="line">
            <a:avLst/>
          </a:prstGeom>
          <a:noFill/>
          <a:ln w="9525">
            <a:solidFill>
              <a:schemeClr val="tx1"/>
            </a:solidFill>
            <a:round/>
            <a:headEnd/>
            <a:tailEnd/>
          </a:ln>
        </p:spPr>
        <p:txBody>
          <a:bodyPr/>
          <a:lstStyle/>
          <a:p>
            <a:endParaRPr lang="en-US"/>
          </a:p>
        </p:txBody>
      </p:sp>
      <p:sp>
        <p:nvSpPr>
          <p:cNvPr id="21510" name="Line 6"/>
          <p:cNvSpPr>
            <a:spLocks noChangeShapeType="1"/>
          </p:cNvSpPr>
          <p:nvPr/>
        </p:nvSpPr>
        <p:spPr bwMode="auto">
          <a:xfrm>
            <a:off x="468313" y="3213100"/>
            <a:ext cx="8207375" cy="0"/>
          </a:xfrm>
          <a:prstGeom prst="line">
            <a:avLst/>
          </a:prstGeom>
          <a:noFill/>
          <a:ln w="9525">
            <a:solidFill>
              <a:schemeClr val="tx1"/>
            </a:solidFill>
            <a:round/>
            <a:headEnd/>
            <a:tailEnd/>
          </a:ln>
        </p:spPr>
        <p:txBody>
          <a:bodyPr/>
          <a:lstStyle/>
          <a:p>
            <a:endParaRPr lang="en-US"/>
          </a:p>
        </p:txBody>
      </p:sp>
      <p:sp>
        <p:nvSpPr>
          <p:cNvPr id="21511" name="Line 7"/>
          <p:cNvSpPr>
            <a:spLocks noChangeShapeType="1"/>
          </p:cNvSpPr>
          <p:nvPr/>
        </p:nvSpPr>
        <p:spPr bwMode="auto">
          <a:xfrm>
            <a:off x="468313" y="3716338"/>
            <a:ext cx="8207375" cy="0"/>
          </a:xfrm>
          <a:prstGeom prst="line">
            <a:avLst/>
          </a:prstGeom>
          <a:noFill/>
          <a:ln w="9525">
            <a:solidFill>
              <a:schemeClr val="tx1"/>
            </a:solidFill>
            <a:round/>
            <a:headEnd/>
            <a:tailEnd/>
          </a:ln>
        </p:spPr>
        <p:txBody>
          <a:bodyPr/>
          <a:lstStyle/>
          <a:p>
            <a:endParaRPr lang="en-US"/>
          </a:p>
        </p:txBody>
      </p:sp>
      <p:sp>
        <p:nvSpPr>
          <p:cNvPr id="21512" name="Line 8"/>
          <p:cNvSpPr>
            <a:spLocks noChangeShapeType="1"/>
          </p:cNvSpPr>
          <p:nvPr/>
        </p:nvSpPr>
        <p:spPr bwMode="auto">
          <a:xfrm>
            <a:off x="468313" y="4221163"/>
            <a:ext cx="8207375" cy="0"/>
          </a:xfrm>
          <a:prstGeom prst="line">
            <a:avLst/>
          </a:prstGeom>
          <a:noFill/>
          <a:ln w="9525">
            <a:solidFill>
              <a:schemeClr val="tx1"/>
            </a:solidFill>
            <a:round/>
            <a:headEnd/>
            <a:tailEnd/>
          </a:ln>
        </p:spPr>
        <p:txBody>
          <a:bodyPr/>
          <a:lstStyle/>
          <a:p>
            <a:endParaRPr lang="en-US"/>
          </a:p>
        </p:txBody>
      </p:sp>
      <p:sp>
        <p:nvSpPr>
          <p:cNvPr id="21513" name="Line 9"/>
          <p:cNvSpPr>
            <a:spLocks noChangeShapeType="1"/>
          </p:cNvSpPr>
          <p:nvPr/>
        </p:nvSpPr>
        <p:spPr bwMode="auto">
          <a:xfrm>
            <a:off x="468313" y="4652963"/>
            <a:ext cx="8207375" cy="0"/>
          </a:xfrm>
          <a:prstGeom prst="line">
            <a:avLst/>
          </a:prstGeom>
          <a:noFill/>
          <a:ln w="9525">
            <a:solidFill>
              <a:schemeClr val="tx1"/>
            </a:solidFill>
            <a:round/>
            <a:headEnd/>
            <a:tailEnd/>
          </a:ln>
        </p:spPr>
        <p:txBody>
          <a:bodyPr/>
          <a:lstStyle/>
          <a:p>
            <a:endParaRPr lang="en-US"/>
          </a:p>
        </p:txBody>
      </p:sp>
      <p:sp>
        <p:nvSpPr>
          <p:cNvPr id="21514" name="Line 10"/>
          <p:cNvSpPr>
            <a:spLocks noChangeShapeType="1"/>
          </p:cNvSpPr>
          <p:nvPr/>
        </p:nvSpPr>
        <p:spPr bwMode="auto">
          <a:xfrm>
            <a:off x="468313" y="5229225"/>
            <a:ext cx="8207375" cy="0"/>
          </a:xfrm>
          <a:prstGeom prst="line">
            <a:avLst/>
          </a:prstGeom>
          <a:noFill/>
          <a:ln w="9525">
            <a:solidFill>
              <a:schemeClr val="tx1"/>
            </a:solidFill>
            <a:round/>
            <a:headEnd/>
            <a:tailEnd/>
          </a:ln>
        </p:spPr>
        <p:txBody>
          <a:bodyPr/>
          <a:lstStyle/>
          <a:p>
            <a:endParaRPr lang="en-US"/>
          </a:p>
        </p:txBody>
      </p:sp>
      <p:sp>
        <p:nvSpPr>
          <p:cNvPr id="21515" name="Line 11"/>
          <p:cNvSpPr>
            <a:spLocks noChangeShapeType="1"/>
          </p:cNvSpPr>
          <p:nvPr/>
        </p:nvSpPr>
        <p:spPr bwMode="auto">
          <a:xfrm>
            <a:off x="4356100" y="3213100"/>
            <a:ext cx="0" cy="503238"/>
          </a:xfrm>
          <a:prstGeom prst="line">
            <a:avLst/>
          </a:prstGeom>
          <a:noFill/>
          <a:ln w="9525">
            <a:solidFill>
              <a:schemeClr val="tx1"/>
            </a:solidFill>
            <a:round/>
            <a:headEnd/>
            <a:tailEnd/>
          </a:ln>
        </p:spPr>
        <p:txBody>
          <a:bodyPr/>
          <a:lstStyle/>
          <a:p>
            <a:endParaRPr lang="en-US"/>
          </a:p>
        </p:txBody>
      </p:sp>
      <p:sp>
        <p:nvSpPr>
          <p:cNvPr id="21516" name="Line 12"/>
          <p:cNvSpPr>
            <a:spLocks noChangeShapeType="1"/>
          </p:cNvSpPr>
          <p:nvPr/>
        </p:nvSpPr>
        <p:spPr bwMode="auto">
          <a:xfrm>
            <a:off x="4356100" y="4221163"/>
            <a:ext cx="0" cy="431800"/>
          </a:xfrm>
          <a:prstGeom prst="line">
            <a:avLst/>
          </a:prstGeom>
          <a:noFill/>
          <a:ln w="9525">
            <a:solidFill>
              <a:schemeClr val="tx1"/>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pPr eaLnBrk="1" hangingPunct="1"/>
            <a:r>
              <a:rPr lang="fa-IR" b="1" smtClean="0">
                <a:solidFill>
                  <a:srgbClr val="000066"/>
                </a:solidFill>
              </a:rPr>
              <a:t>فرایند انتخاب استراتژی</a:t>
            </a:r>
            <a:endParaRPr lang="en-US" b="1" smtClean="0">
              <a:solidFill>
                <a:srgbClr val="000066"/>
              </a:solidFill>
            </a:endParaRPr>
          </a:p>
        </p:txBody>
      </p:sp>
      <p:sp>
        <p:nvSpPr>
          <p:cNvPr id="22531" name="Rectangle 3"/>
          <p:cNvSpPr>
            <a:spLocks noGrp="1" noChangeArrowheads="1"/>
          </p:cNvSpPr>
          <p:nvPr>
            <p:ph type="body" idx="4294967295"/>
          </p:nvPr>
        </p:nvSpPr>
        <p:spPr/>
        <p:txBody>
          <a:bodyPr/>
          <a:lstStyle/>
          <a:p>
            <a:pPr algn="just" eaLnBrk="1" hangingPunct="1">
              <a:lnSpc>
                <a:spcPct val="115000"/>
              </a:lnSpc>
              <a:buFontTx/>
              <a:buNone/>
            </a:pPr>
            <a:r>
              <a:rPr lang="fa-IR" smtClean="0"/>
              <a:t>انتخاب استراتژیک عبارت است از ارزیابی استراتژیهای مختلف و انتخاب بهترین آنها.</a:t>
            </a:r>
            <a:endParaRPr lang="en-US" smtClean="0"/>
          </a:p>
          <a:p>
            <a:pPr algn="just" eaLnBrk="1" hangingPunct="1">
              <a:lnSpc>
                <a:spcPct val="115000"/>
              </a:lnSpc>
              <a:buFontTx/>
              <a:buNone/>
            </a:pPr>
            <a:r>
              <a:rPr lang="fa-IR" smtClean="0"/>
              <a:t>نکته : در به کارگیری چارچوب جامع تدوین استراتژی باید یکپارچگی در قضاوت شهودی و تجزیه و تحلیل های منطقی را در نظر داشت.</a:t>
            </a:r>
            <a:endParaRPr 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p:txBody>
          <a:bodyPr/>
          <a:lstStyle/>
          <a:p>
            <a:pPr eaLnBrk="1" hangingPunct="1"/>
            <a:r>
              <a:rPr lang="fa-IR" sz="4000" smtClean="0">
                <a:solidFill>
                  <a:srgbClr val="000066"/>
                </a:solidFill>
              </a:rPr>
              <a:t>تعیین ماموریت و تهیه بیانیه ماموریت سازمان</a:t>
            </a:r>
            <a:endParaRPr lang="en-US" sz="4000" smtClean="0">
              <a:solidFill>
                <a:srgbClr val="000066"/>
              </a:solidFill>
            </a:endParaRPr>
          </a:p>
        </p:txBody>
      </p:sp>
      <p:sp>
        <p:nvSpPr>
          <p:cNvPr id="23555" name="Rectangle 3"/>
          <p:cNvSpPr>
            <a:spLocks noGrp="1" noChangeArrowheads="1"/>
          </p:cNvSpPr>
          <p:nvPr>
            <p:ph type="body" idx="4294967295"/>
          </p:nvPr>
        </p:nvSpPr>
        <p:spPr/>
        <p:txBody>
          <a:bodyPr/>
          <a:lstStyle/>
          <a:p>
            <a:pPr algn="just" eaLnBrk="1" hangingPunct="1">
              <a:lnSpc>
                <a:spcPct val="110000"/>
              </a:lnSpc>
              <a:buFontTx/>
              <a:buNone/>
            </a:pPr>
            <a:r>
              <a:rPr lang="fa-IR" smtClean="0"/>
              <a:t>ماموریت یک سازمان نشان دهنده علت یا فلسفه وجودی و رسالت سازمان بوده و به عبارتی دیگر بیانگر هویت سازمان است. هر سازمان چه مکتوب باشد چه نباشد دارای یک فلسفه یا ماموریت است. </a:t>
            </a:r>
          </a:p>
          <a:p>
            <a:pPr algn="just" eaLnBrk="1" hangingPunct="1">
              <a:lnSpc>
                <a:spcPct val="110000"/>
              </a:lnSpc>
              <a:buFontTx/>
              <a:buNone/>
            </a:pPr>
            <a:r>
              <a:rPr lang="fa-IR" smtClean="0"/>
              <a:t>بیانیه ماموریت در واقع همان ماموریت سازمان است که به صورت مکتوب به اطلاع کلیه ذی نفعان سازمان می رسد.</a:t>
            </a:r>
            <a:endParaRPr 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p:txBody>
          <a:bodyPr/>
          <a:lstStyle/>
          <a:p>
            <a:pPr eaLnBrk="1" hangingPunct="1"/>
            <a:r>
              <a:rPr lang="fa-IR" smtClean="0">
                <a:solidFill>
                  <a:srgbClr val="000066"/>
                </a:solidFill>
              </a:rPr>
              <a:t>مشخصات ماموریت</a:t>
            </a:r>
            <a:endParaRPr lang="en-US" smtClean="0">
              <a:solidFill>
                <a:srgbClr val="000066"/>
              </a:solidFill>
            </a:endParaRPr>
          </a:p>
        </p:txBody>
      </p:sp>
      <p:sp>
        <p:nvSpPr>
          <p:cNvPr id="24579" name="Rectangle 3"/>
          <p:cNvSpPr>
            <a:spLocks noGrp="1" noChangeArrowheads="1"/>
          </p:cNvSpPr>
          <p:nvPr>
            <p:ph type="body" idx="4294967295"/>
          </p:nvPr>
        </p:nvSpPr>
        <p:spPr/>
        <p:txBody>
          <a:bodyPr/>
          <a:lstStyle/>
          <a:p>
            <a:pPr algn="just" eaLnBrk="1" hangingPunct="1">
              <a:lnSpc>
                <a:spcPct val="120000"/>
              </a:lnSpc>
              <a:buFontTx/>
              <a:buNone/>
            </a:pPr>
            <a:r>
              <a:rPr lang="fa-IR" smtClean="0"/>
              <a:t>1-دارای قید زمانی و مکانی خاصی نیست.</a:t>
            </a:r>
          </a:p>
          <a:p>
            <a:pPr algn="just" eaLnBrk="1" hangingPunct="1">
              <a:lnSpc>
                <a:spcPct val="120000"/>
              </a:lnSpc>
              <a:buFontTx/>
              <a:buNone/>
            </a:pPr>
            <a:r>
              <a:rPr lang="fa-IR" smtClean="0"/>
              <a:t>2-ممکن است در عرض چند روز تغییر کند و یا برای مدتی طولانی بدون تغییر باقی بماند.( تغییر و یا عدم تغییر ماموریت سازمان به گردانندگان سازمان و عوامل داخلی و خارجی اثرگذار بر آن بستگی دارد.)</a:t>
            </a:r>
          </a:p>
          <a:p>
            <a:pPr algn="just" eaLnBrk="1" hangingPunct="1">
              <a:lnSpc>
                <a:spcPct val="120000"/>
              </a:lnSpc>
              <a:buFontTx/>
              <a:buNone/>
            </a:pPr>
            <a:r>
              <a:rPr lang="fa-IR" smtClean="0"/>
              <a:t>3-ماموریت سازمانها از نظر حجم , محتوا , شکل و پرداختن به جزئیات با هم متفاوت هستند.</a:t>
            </a:r>
            <a:endParaRPr 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p:txBody>
          <a:bodyPr/>
          <a:lstStyle/>
          <a:p>
            <a:pPr eaLnBrk="1" hangingPunct="1"/>
            <a:r>
              <a:rPr lang="fa-IR" smtClean="0">
                <a:solidFill>
                  <a:srgbClr val="000066"/>
                </a:solidFill>
              </a:rPr>
              <a:t>ویژگیهای ماموریت</a:t>
            </a:r>
            <a:endParaRPr lang="en-US" smtClean="0">
              <a:solidFill>
                <a:srgbClr val="000066"/>
              </a:solidFill>
            </a:endParaRPr>
          </a:p>
        </p:txBody>
      </p:sp>
      <p:sp>
        <p:nvSpPr>
          <p:cNvPr id="25603" name="Rectangle 3"/>
          <p:cNvSpPr>
            <a:spLocks noGrp="1" noChangeArrowheads="1"/>
          </p:cNvSpPr>
          <p:nvPr>
            <p:ph type="body" idx="4294967295"/>
          </p:nvPr>
        </p:nvSpPr>
        <p:spPr/>
        <p:txBody>
          <a:bodyPr/>
          <a:lstStyle/>
          <a:p>
            <a:pPr algn="just" eaLnBrk="1" hangingPunct="1">
              <a:lnSpc>
                <a:spcPct val="120000"/>
              </a:lnSpc>
              <a:buFont typeface="Wingdings" pitchFamily="2" charset="2"/>
              <a:buChar char="q"/>
            </a:pPr>
            <a:r>
              <a:rPr lang="fa-IR" smtClean="0">
                <a:solidFill>
                  <a:srgbClr val="000066"/>
                </a:solidFill>
              </a:rPr>
              <a:t>محصول( کالا یا خدمت)</a:t>
            </a:r>
            <a:r>
              <a:rPr lang="fa-IR" smtClean="0"/>
              <a:t> : مهمترین قسمت یک بیانیه ماموریت و هدف از تهیه آن اینست که برای همگان مشخص شود که شرکت چرا به وجود آمده است و به چه کاری مشغول است بنابراین در بیانیه ماموریت باید قید شود که محصولات عمده شرکت چیست ؟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p:txBody>
          <a:bodyPr/>
          <a:lstStyle/>
          <a:p>
            <a:pPr eaLnBrk="1" hangingPunct="1"/>
            <a:r>
              <a:rPr lang="fa-IR" smtClean="0">
                <a:solidFill>
                  <a:srgbClr val="000066"/>
                </a:solidFill>
              </a:rPr>
              <a:t>ویژگیهای ماموریت</a:t>
            </a:r>
            <a:endParaRPr lang="en-US" smtClean="0">
              <a:solidFill>
                <a:srgbClr val="000066"/>
              </a:solidFill>
            </a:endParaRPr>
          </a:p>
        </p:txBody>
      </p:sp>
      <p:sp>
        <p:nvSpPr>
          <p:cNvPr id="26627" name="Rectangle 3"/>
          <p:cNvSpPr>
            <a:spLocks noGrp="1" noChangeArrowheads="1"/>
          </p:cNvSpPr>
          <p:nvPr>
            <p:ph type="body" idx="4294967295"/>
          </p:nvPr>
        </p:nvSpPr>
        <p:spPr/>
        <p:txBody>
          <a:bodyPr/>
          <a:lstStyle/>
          <a:p>
            <a:pPr algn="just" eaLnBrk="1" hangingPunct="1">
              <a:lnSpc>
                <a:spcPct val="120000"/>
              </a:lnSpc>
              <a:buFont typeface="Wingdings" pitchFamily="2" charset="2"/>
              <a:buChar char="q"/>
            </a:pPr>
            <a:r>
              <a:rPr lang="fa-IR" smtClean="0">
                <a:solidFill>
                  <a:srgbClr val="000066"/>
                </a:solidFill>
              </a:rPr>
              <a:t>مشتری</a:t>
            </a:r>
            <a:r>
              <a:rPr lang="fa-IR" smtClean="0"/>
              <a:t> : در بیانیه ماموریت باید مشخص شود که مشتریان شرکت چه کسانی هستند؟و ما به چه کاری مشغول هستیم ؟ ( چه کالایی را تولید و یا چه خدمتی را ارایه می کنیم )و این کالاها برای په کسانی هستند؟</a:t>
            </a:r>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idx="4294967295"/>
          </p:nvPr>
        </p:nvSpPr>
        <p:spPr>
          <a:xfrm>
            <a:off x="611188" y="0"/>
            <a:ext cx="7772400" cy="1470025"/>
          </a:xfrm>
        </p:spPr>
        <p:txBody>
          <a:bodyPr/>
          <a:lstStyle/>
          <a:p>
            <a:pPr eaLnBrk="1" hangingPunct="1"/>
            <a:r>
              <a:rPr lang="fa-IR" b="1" smtClean="0">
                <a:solidFill>
                  <a:srgbClr val="000066"/>
                </a:solidFill>
              </a:rPr>
              <a:t>مفهوم مدیریت استراتژیک</a:t>
            </a:r>
            <a:r>
              <a:rPr lang="en-US" b="1" smtClean="0">
                <a:solidFill>
                  <a:srgbClr val="000066"/>
                </a:solidFill>
              </a:rPr>
              <a:t> </a:t>
            </a:r>
          </a:p>
        </p:txBody>
      </p:sp>
      <p:sp>
        <p:nvSpPr>
          <p:cNvPr id="9219" name="Rectangle 3"/>
          <p:cNvSpPr>
            <a:spLocks noGrp="1" noChangeArrowheads="1"/>
          </p:cNvSpPr>
          <p:nvPr>
            <p:ph type="subTitle" idx="4294967295"/>
          </p:nvPr>
        </p:nvSpPr>
        <p:spPr>
          <a:xfrm>
            <a:off x="1042988" y="1700213"/>
            <a:ext cx="6905625" cy="3744912"/>
          </a:xfrm>
        </p:spPr>
        <p:txBody>
          <a:bodyPr/>
          <a:lstStyle/>
          <a:p>
            <a:pPr marL="0" indent="0" algn="just" eaLnBrk="1" hangingPunct="1">
              <a:lnSpc>
                <a:spcPct val="125000"/>
              </a:lnSpc>
              <a:buFontTx/>
              <a:buNone/>
            </a:pPr>
            <a:r>
              <a:rPr lang="fa-IR" smtClean="0"/>
              <a:t>مدیریت استراتژیک هنر و علم تدوین , اجرا و ارزیابی تصمیمات وظیفه ای چندگانه است که سازمان را قادر می سازد به مقاصد خود دست یابد. مدیریت استراتژیک شامل سه بخش اصلی تدوین , اجرا و ارزیابی استراتژی می باشد.</a:t>
            </a:r>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p:txBody>
          <a:bodyPr/>
          <a:lstStyle/>
          <a:p>
            <a:pPr eaLnBrk="1" hangingPunct="1"/>
            <a:r>
              <a:rPr lang="fa-IR" smtClean="0">
                <a:solidFill>
                  <a:srgbClr val="000066"/>
                </a:solidFill>
              </a:rPr>
              <a:t>ویژگیهای ماموریت</a:t>
            </a:r>
            <a:endParaRPr lang="en-US" smtClean="0">
              <a:solidFill>
                <a:srgbClr val="000066"/>
              </a:solidFill>
            </a:endParaRPr>
          </a:p>
        </p:txBody>
      </p:sp>
      <p:sp>
        <p:nvSpPr>
          <p:cNvPr id="27651" name="Rectangle 3"/>
          <p:cNvSpPr>
            <a:spLocks noGrp="1" noChangeArrowheads="1"/>
          </p:cNvSpPr>
          <p:nvPr>
            <p:ph type="body" idx="4294967295"/>
          </p:nvPr>
        </p:nvSpPr>
        <p:spPr/>
        <p:txBody>
          <a:bodyPr/>
          <a:lstStyle/>
          <a:p>
            <a:pPr algn="just" eaLnBrk="1" hangingPunct="1">
              <a:lnSpc>
                <a:spcPct val="115000"/>
              </a:lnSpc>
              <a:buFont typeface="Wingdings" pitchFamily="2" charset="2"/>
              <a:buChar char="q"/>
            </a:pPr>
            <a:r>
              <a:rPr lang="fa-IR" smtClean="0">
                <a:solidFill>
                  <a:srgbClr val="000066"/>
                </a:solidFill>
              </a:rPr>
              <a:t>بازار</a:t>
            </a:r>
            <a:r>
              <a:rPr lang="fa-IR" smtClean="0"/>
              <a:t> : در بیانیه ماموریت باید مشخص شود که بازار هدف شرکت چیست ؟ در چه نوع بازارهایی فعالیت می کند و یا به چه بازارهایی می خواهد وارد شود و محدوده و گستردگی جغرافیایی آن چقدر است.بنابراین باید در بیانیه ماموریت سازمان نوع و گستردگی بازارها مشخص شده و معلوم شود که شرکت د رکجا رقابت می کند.</a:t>
            </a:r>
          </a:p>
          <a:p>
            <a:pPr algn="just" eaLnBrk="1" hangingPunct="1">
              <a:lnSpc>
                <a:spcPct val="115000"/>
              </a:lnSpc>
              <a:buFontTx/>
              <a:buNone/>
            </a:pPr>
            <a:endParaRPr 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p:txBody>
          <a:bodyPr/>
          <a:lstStyle/>
          <a:p>
            <a:pPr eaLnBrk="1" hangingPunct="1"/>
            <a:r>
              <a:rPr lang="fa-IR" smtClean="0">
                <a:solidFill>
                  <a:srgbClr val="000066"/>
                </a:solidFill>
              </a:rPr>
              <a:t>ویژگیهای ماموریت</a:t>
            </a:r>
            <a:endParaRPr lang="en-US" smtClean="0">
              <a:solidFill>
                <a:srgbClr val="000066"/>
              </a:solidFill>
            </a:endParaRPr>
          </a:p>
        </p:txBody>
      </p:sp>
      <p:sp>
        <p:nvSpPr>
          <p:cNvPr id="28675" name="Rectangle 3"/>
          <p:cNvSpPr>
            <a:spLocks noGrp="1" noChangeArrowheads="1"/>
          </p:cNvSpPr>
          <p:nvPr>
            <p:ph type="body" idx="4294967295"/>
          </p:nvPr>
        </p:nvSpPr>
        <p:spPr/>
        <p:txBody>
          <a:bodyPr/>
          <a:lstStyle/>
          <a:p>
            <a:pPr algn="just" eaLnBrk="1" hangingPunct="1">
              <a:lnSpc>
                <a:spcPct val="115000"/>
              </a:lnSpc>
              <a:buFont typeface="Wingdings" pitchFamily="2" charset="2"/>
              <a:buChar char="q"/>
            </a:pPr>
            <a:r>
              <a:rPr lang="fa-IR" smtClean="0">
                <a:solidFill>
                  <a:srgbClr val="000066"/>
                </a:solidFill>
              </a:rPr>
              <a:t>فن آوری</a:t>
            </a:r>
            <a:r>
              <a:rPr lang="fa-IR" smtClean="0"/>
              <a:t> : شرکت باید با در نظر گرفتن وضعیت محیط , بازار , رقبا , مشتریان و سایر عوامل تکنولوژی مناسب برای تولید و ارایه خدماتی قابل رقابت در بازرا را انتخاب کند.هم چنین شرکت باید نوع تکنولوژی مورد استفاده خود را در بیانیه ماموریت عنوان کند. </a:t>
            </a:r>
            <a:endParaRPr 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p:txBody>
          <a:bodyPr/>
          <a:lstStyle/>
          <a:p>
            <a:pPr eaLnBrk="1" hangingPunct="1"/>
            <a:r>
              <a:rPr lang="fa-IR" smtClean="0">
                <a:solidFill>
                  <a:srgbClr val="000066"/>
                </a:solidFill>
              </a:rPr>
              <a:t>ویژگیهای ماموریت</a:t>
            </a:r>
            <a:endParaRPr lang="en-US" smtClean="0">
              <a:solidFill>
                <a:srgbClr val="000066"/>
              </a:solidFill>
            </a:endParaRPr>
          </a:p>
        </p:txBody>
      </p:sp>
      <p:sp>
        <p:nvSpPr>
          <p:cNvPr id="29699" name="Rectangle 3"/>
          <p:cNvSpPr>
            <a:spLocks noGrp="1" noChangeArrowheads="1"/>
          </p:cNvSpPr>
          <p:nvPr>
            <p:ph type="body" idx="4294967295"/>
          </p:nvPr>
        </p:nvSpPr>
        <p:spPr/>
        <p:txBody>
          <a:bodyPr/>
          <a:lstStyle/>
          <a:p>
            <a:pPr algn="just" eaLnBrk="1" hangingPunct="1">
              <a:lnSpc>
                <a:spcPct val="120000"/>
              </a:lnSpc>
              <a:buFont typeface="Wingdings" pitchFamily="2" charset="2"/>
              <a:buChar char="q"/>
            </a:pPr>
            <a:r>
              <a:rPr lang="fa-IR" smtClean="0">
                <a:solidFill>
                  <a:srgbClr val="000066"/>
                </a:solidFill>
              </a:rPr>
              <a:t>توجه به بقا رشد و سودآوری</a:t>
            </a:r>
            <a:r>
              <a:rPr lang="fa-IR" smtClean="0"/>
              <a:t>: هر شرکت در مرحله اول باید توان تداوم حیات داشته باشد.پس باید همواره به فکر رشد و توسعه و پیشی گرفتن از رقبا باشد و در نهایت هر فعالیتی که انجام می دهد باید به سودآوری بینجامد تا بقا و رشد شرکت را عملی کند.</a:t>
            </a:r>
            <a:endParaRPr lang="en-US" smtClean="0"/>
          </a:p>
          <a:p>
            <a:pPr algn="just" eaLnBrk="1" hangingPunct="1">
              <a:lnSpc>
                <a:spcPct val="120000"/>
              </a:lnSpc>
              <a:buFontTx/>
              <a:buNone/>
            </a:pPr>
            <a:endParaRPr 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p:txBody>
          <a:bodyPr/>
          <a:lstStyle/>
          <a:p>
            <a:pPr eaLnBrk="1" hangingPunct="1"/>
            <a:r>
              <a:rPr lang="fa-IR" smtClean="0">
                <a:solidFill>
                  <a:srgbClr val="000066"/>
                </a:solidFill>
              </a:rPr>
              <a:t>ویژگیهای ماموریت</a:t>
            </a:r>
            <a:endParaRPr lang="en-US" smtClean="0">
              <a:solidFill>
                <a:srgbClr val="000066"/>
              </a:solidFill>
            </a:endParaRPr>
          </a:p>
        </p:txBody>
      </p:sp>
      <p:sp>
        <p:nvSpPr>
          <p:cNvPr id="30723" name="Rectangle 3"/>
          <p:cNvSpPr>
            <a:spLocks noGrp="1" noChangeArrowheads="1"/>
          </p:cNvSpPr>
          <p:nvPr>
            <p:ph type="body" idx="4294967295"/>
          </p:nvPr>
        </p:nvSpPr>
        <p:spPr/>
        <p:txBody>
          <a:bodyPr/>
          <a:lstStyle/>
          <a:p>
            <a:pPr algn="just" eaLnBrk="1" hangingPunct="1">
              <a:lnSpc>
                <a:spcPct val="120000"/>
              </a:lnSpc>
              <a:buFont typeface="Wingdings" pitchFamily="2" charset="2"/>
              <a:buChar char="q"/>
            </a:pPr>
            <a:r>
              <a:rPr lang="fa-IR" smtClean="0">
                <a:solidFill>
                  <a:srgbClr val="000066"/>
                </a:solidFill>
              </a:rPr>
              <a:t>فلسفه</a:t>
            </a:r>
            <a:r>
              <a:rPr lang="fa-IR" smtClean="0">
                <a:solidFill>
                  <a:schemeClr val="folHlink"/>
                </a:solidFill>
              </a:rPr>
              <a:t> </a:t>
            </a:r>
            <a:r>
              <a:rPr lang="fa-IR" smtClean="0"/>
              <a:t>: فلسفه شرکت باورهای بنیادی , ارزش ها , آرمانها و آرزوها ,اولویت های فلسفی و اخلاقی اصلی شرکت را بیان می کند.با توجه به اهمیت فلسفه درهدایت شرکتها باید دربیانیه ماموریت گنجانده شود. </a:t>
            </a:r>
            <a:endParaRPr lang="en-US"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p:txBody>
          <a:bodyPr/>
          <a:lstStyle/>
          <a:p>
            <a:pPr eaLnBrk="1" hangingPunct="1"/>
            <a:r>
              <a:rPr lang="fa-IR" smtClean="0">
                <a:solidFill>
                  <a:srgbClr val="000066"/>
                </a:solidFill>
              </a:rPr>
              <a:t>ویژگیهای</a:t>
            </a:r>
            <a:r>
              <a:rPr lang="fa-IR" smtClean="0">
                <a:solidFill>
                  <a:schemeClr val="folHlink"/>
                </a:solidFill>
              </a:rPr>
              <a:t> </a:t>
            </a:r>
            <a:r>
              <a:rPr lang="fa-IR" smtClean="0">
                <a:solidFill>
                  <a:srgbClr val="000066"/>
                </a:solidFill>
              </a:rPr>
              <a:t>ماموریت</a:t>
            </a:r>
            <a:endParaRPr lang="en-US" smtClean="0">
              <a:solidFill>
                <a:srgbClr val="000066"/>
              </a:solidFill>
            </a:endParaRPr>
          </a:p>
        </p:txBody>
      </p:sp>
      <p:sp>
        <p:nvSpPr>
          <p:cNvPr id="31747" name="Rectangle 3"/>
          <p:cNvSpPr>
            <a:spLocks noGrp="1" noChangeArrowheads="1"/>
          </p:cNvSpPr>
          <p:nvPr>
            <p:ph type="body" idx="4294967295"/>
          </p:nvPr>
        </p:nvSpPr>
        <p:spPr/>
        <p:txBody>
          <a:bodyPr/>
          <a:lstStyle/>
          <a:p>
            <a:pPr algn="just" eaLnBrk="1" hangingPunct="1">
              <a:buFont typeface="Wingdings" pitchFamily="2" charset="2"/>
              <a:buChar char="q"/>
            </a:pPr>
            <a:r>
              <a:rPr lang="fa-IR" smtClean="0">
                <a:solidFill>
                  <a:srgbClr val="000066"/>
                </a:solidFill>
              </a:rPr>
              <a:t>شایستگی</a:t>
            </a:r>
            <a:r>
              <a:rPr lang="fa-IR" smtClean="0">
                <a:solidFill>
                  <a:schemeClr val="folHlink"/>
                </a:solidFill>
              </a:rPr>
              <a:t> </a:t>
            </a:r>
            <a:r>
              <a:rPr lang="fa-IR" smtClean="0">
                <a:solidFill>
                  <a:srgbClr val="000066"/>
                </a:solidFill>
              </a:rPr>
              <a:t>متمایز</a:t>
            </a:r>
            <a:r>
              <a:rPr lang="fa-IR" smtClean="0"/>
              <a:t> :شرکت ها در راستای کامیابی معمولا تلاش می کنند تا نسبت به رقبای خود از مزیت رقابتی برخوردار باشند و برای این کار باید به قابلیتی ویژه دست یابند.بنابراین باید در بیانیه ماموریت مشخص شود که شرکت دارای چه مزیت رقابتی یا شایستگی متمایز می باشد.</a:t>
            </a:r>
            <a:endParaRPr lang="en-US" smtClean="0"/>
          </a:p>
          <a:p>
            <a:pPr algn="just" eaLnBrk="1" hangingPunct="1">
              <a:buFontTx/>
              <a:buNone/>
            </a:pPr>
            <a:endParaRPr lang="en-US"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p:txBody>
          <a:bodyPr/>
          <a:lstStyle/>
          <a:p>
            <a:pPr eaLnBrk="1" hangingPunct="1"/>
            <a:r>
              <a:rPr lang="fa-IR" smtClean="0">
                <a:solidFill>
                  <a:srgbClr val="000066"/>
                </a:solidFill>
              </a:rPr>
              <a:t>ویژگیهای</a:t>
            </a:r>
            <a:r>
              <a:rPr lang="fa-IR" smtClean="0">
                <a:solidFill>
                  <a:schemeClr val="folHlink"/>
                </a:solidFill>
              </a:rPr>
              <a:t> </a:t>
            </a:r>
            <a:r>
              <a:rPr lang="fa-IR" smtClean="0">
                <a:solidFill>
                  <a:srgbClr val="000066"/>
                </a:solidFill>
              </a:rPr>
              <a:t>ماموریت</a:t>
            </a:r>
            <a:endParaRPr lang="en-US" smtClean="0">
              <a:solidFill>
                <a:srgbClr val="000066"/>
              </a:solidFill>
            </a:endParaRPr>
          </a:p>
        </p:txBody>
      </p:sp>
      <p:sp>
        <p:nvSpPr>
          <p:cNvPr id="32771" name="Rectangle 3"/>
          <p:cNvSpPr>
            <a:spLocks noGrp="1" noChangeArrowheads="1"/>
          </p:cNvSpPr>
          <p:nvPr>
            <p:ph type="body" idx="4294967295"/>
          </p:nvPr>
        </p:nvSpPr>
        <p:spPr>
          <a:xfrm>
            <a:off x="539750" y="1484313"/>
            <a:ext cx="8229600" cy="4525962"/>
          </a:xfrm>
        </p:spPr>
        <p:txBody>
          <a:bodyPr/>
          <a:lstStyle/>
          <a:p>
            <a:pPr algn="just" eaLnBrk="1" hangingPunct="1">
              <a:lnSpc>
                <a:spcPct val="125000"/>
              </a:lnSpc>
              <a:buFont typeface="Wingdings" pitchFamily="2" charset="2"/>
              <a:buChar char="q"/>
            </a:pPr>
            <a:r>
              <a:rPr lang="fa-IR" smtClean="0">
                <a:solidFill>
                  <a:srgbClr val="000066"/>
                </a:solidFill>
              </a:rPr>
              <a:t>توجه به تصور</a:t>
            </a:r>
            <a:r>
              <a:rPr lang="fa-IR" smtClean="0">
                <a:solidFill>
                  <a:schemeClr val="folHlink"/>
                </a:solidFill>
              </a:rPr>
              <a:t> </a:t>
            </a:r>
            <a:r>
              <a:rPr lang="fa-IR" smtClean="0">
                <a:solidFill>
                  <a:srgbClr val="000066"/>
                </a:solidFill>
              </a:rPr>
              <a:t>مردم</a:t>
            </a:r>
            <a:r>
              <a:rPr lang="fa-IR" smtClean="0"/>
              <a:t> : تصویر عمومی از شرکت ها برای آنها از اهمیت زیادی برخوردار است. زیرا تصویر مثبت در اثر عملکردی شایسته می تواند موفقیت شرکت را به ارمغان آورد و و تصویر منفی به هر دلیلی باعث ناکامی شرکت می شود. بنابراین شرکتها همواره در صدد ایجاد تصویر ذهنی مثبت در عموم هستند. </a:t>
            </a:r>
            <a:endParaRPr lang="en-US"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p:txBody>
          <a:bodyPr/>
          <a:lstStyle/>
          <a:p>
            <a:pPr eaLnBrk="1" hangingPunct="1"/>
            <a:r>
              <a:rPr lang="fa-IR" smtClean="0">
                <a:solidFill>
                  <a:srgbClr val="000066"/>
                </a:solidFill>
              </a:rPr>
              <a:t>ویژگیهای ماموریت</a:t>
            </a:r>
            <a:endParaRPr lang="en-US" smtClean="0">
              <a:solidFill>
                <a:srgbClr val="000066"/>
              </a:solidFill>
            </a:endParaRPr>
          </a:p>
        </p:txBody>
      </p:sp>
      <p:sp>
        <p:nvSpPr>
          <p:cNvPr id="33795" name="Rectangle 3"/>
          <p:cNvSpPr>
            <a:spLocks noGrp="1" noChangeArrowheads="1"/>
          </p:cNvSpPr>
          <p:nvPr>
            <p:ph type="body" idx="4294967295"/>
          </p:nvPr>
        </p:nvSpPr>
        <p:spPr/>
        <p:txBody>
          <a:bodyPr/>
          <a:lstStyle/>
          <a:p>
            <a:pPr algn="just" eaLnBrk="1" hangingPunct="1">
              <a:lnSpc>
                <a:spcPct val="125000"/>
              </a:lnSpc>
              <a:buFont typeface="Wingdings" pitchFamily="2" charset="2"/>
              <a:buChar char="q"/>
            </a:pPr>
            <a:r>
              <a:rPr lang="fa-IR" smtClean="0">
                <a:solidFill>
                  <a:srgbClr val="000066"/>
                </a:solidFill>
              </a:rPr>
              <a:t>توجه به کارکنان</a:t>
            </a:r>
            <a:r>
              <a:rPr lang="fa-IR" smtClean="0"/>
              <a:t> : کارکنان به خاطر ارزشی که با فکر و عمل برای شرکت ایجاد می کنند از جمله مهمترین منابع شرکت ها به شمار می روند به طوری که موفقیت شرکت ها در گرو برخورداری از نیروی انسانی توانمند است. که این نیرو ها برای بروز قابلیت های خود نیازمند توجه ویژه سازمان می باشند.</a:t>
            </a:r>
            <a:endParaRPr lang="en-US" smtClean="0"/>
          </a:p>
          <a:p>
            <a:pPr algn="just" eaLnBrk="1" hangingPunct="1">
              <a:lnSpc>
                <a:spcPct val="125000"/>
              </a:lnSpc>
              <a:buFontTx/>
              <a:buNone/>
            </a:pPr>
            <a:endParaRPr lang="en-US" smtClean="0"/>
          </a:p>
          <a:p>
            <a:pPr algn="just" eaLnBrk="1" hangingPunct="1">
              <a:lnSpc>
                <a:spcPct val="125000"/>
              </a:lnSpc>
              <a:buFontTx/>
              <a:buNone/>
            </a:pPr>
            <a:endParaRPr lang="en-US"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p:txBody>
          <a:bodyPr/>
          <a:lstStyle/>
          <a:p>
            <a:pPr eaLnBrk="1" hangingPunct="1"/>
            <a:r>
              <a:rPr lang="fa-IR" smtClean="0">
                <a:solidFill>
                  <a:srgbClr val="000066"/>
                </a:solidFill>
              </a:rPr>
              <a:t>تهیه</a:t>
            </a:r>
            <a:r>
              <a:rPr lang="fa-IR" smtClean="0">
                <a:solidFill>
                  <a:schemeClr val="folHlink"/>
                </a:solidFill>
              </a:rPr>
              <a:t> </a:t>
            </a:r>
            <a:r>
              <a:rPr lang="fa-IR" smtClean="0">
                <a:solidFill>
                  <a:srgbClr val="000066"/>
                </a:solidFill>
              </a:rPr>
              <a:t>ماموریت</a:t>
            </a:r>
            <a:r>
              <a:rPr lang="fa-IR" smtClean="0">
                <a:solidFill>
                  <a:schemeClr val="folHlink"/>
                </a:solidFill>
              </a:rPr>
              <a:t> </a:t>
            </a:r>
            <a:endParaRPr lang="en-US" smtClean="0">
              <a:solidFill>
                <a:schemeClr val="folHlink"/>
              </a:solidFill>
            </a:endParaRPr>
          </a:p>
        </p:txBody>
      </p:sp>
      <p:sp>
        <p:nvSpPr>
          <p:cNvPr id="34819" name="Rectangle 3"/>
          <p:cNvSpPr>
            <a:spLocks noGrp="1" noChangeArrowheads="1"/>
          </p:cNvSpPr>
          <p:nvPr>
            <p:ph type="body" idx="4294967295"/>
          </p:nvPr>
        </p:nvSpPr>
        <p:spPr/>
        <p:txBody>
          <a:bodyPr/>
          <a:lstStyle/>
          <a:p>
            <a:pPr algn="just" eaLnBrk="1" hangingPunct="1">
              <a:lnSpc>
                <a:spcPct val="120000"/>
              </a:lnSpc>
              <a:buFontTx/>
              <a:buNone/>
            </a:pPr>
            <a:r>
              <a:rPr lang="fa-IR" sz="2800" smtClean="0"/>
              <a:t>با در نظر گرفتن ویژگیهای ماموریت , این موارد را به صورت منسجم با جملاتی روان و مرتبط به هم در کنار هم قرار می دهیم.تا بیانیه ماموریت به گونه ای قابل فهم برای همه تهیه شود.</a:t>
            </a:r>
          </a:p>
          <a:p>
            <a:pPr algn="just" eaLnBrk="1" hangingPunct="1">
              <a:lnSpc>
                <a:spcPct val="120000"/>
              </a:lnSpc>
              <a:buFontTx/>
              <a:buNone/>
            </a:pPr>
            <a:r>
              <a:rPr lang="fa-IR" sz="2800" smtClean="0"/>
              <a:t>در تهیه ماموریت باید حتی الامکان تعداد بیش تری از مدیران مشارکت کنند.</a:t>
            </a:r>
          </a:p>
          <a:p>
            <a:pPr algn="just" eaLnBrk="1" hangingPunct="1">
              <a:lnSpc>
                <a:spcPct val="120000"/>
              </a:lnSpc>
              <a:buFontTx/>
              <a:buNone/>
            </a:pPr>
            <a:r>
              <a:rPr lang="fa-IR" sz="2800" smtClean="0"/>
              <a:t>نکته : برای هیچ شرکتی چیزی به نام بهترین ماموریت وجود نخواهد داشت. بنابراین برای ارزیابی ماموریت سازمانها باید از نعمت قضاوت خوب برخوردار بود و ماموریت را با توجه به نه شاخصی که در بخش اجرای ماموریت بیان شدند ارزیابی کرد</a:t>
            </a:r>
            <a:endParaRPr lang="en-US" sz="280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a:xfrm>
            <a:off x="533400" y="1066800"/>
            <a:ext cx="8229600" cy="1143000"/>
          </a:xfrm>
        </p:spPr>
        <p:txBody>
          <a:bodyPr/>
          <a:lstStyle/>
          <a:p>
            <a:pPr algn="r" eaLnBrk="1" hangingPunct="1"/>
            <a:r>
              <a:rPr lang="fa-IR" sz="2800" smtClean="0">
                <a:solidFill>
                  <a:srgbClr val="000066"/>
                </a:solidFill>
              </a:rPr>
              <a:t>بررسی عوامل خارجی</a:t>
            </a:r>
            <a:br>
              <a:rPr lang="fa-IR" sz="2800" smtClean="0">
                <a:solidFill>
                  <a:srgbClr val="000066"/>
                </a:solidFill>
              </a:rPr>
            </a:br>
            <a:r>
              <a:rPr lang="fa-IR" sz="2800" smtClean="0">
                <a:solidFill>
                  <a:srgbClr val="000066"/>
                </a:solidFill>
              </a:rPr>
              <a:t/>
            </a:r>
            <a:br>
              <a:rPr lang="fa-IR" sz="2800" smtClean="0">
                <a:solidFill>
                  <a:srgbClr val="000066"/>
                </a:solidFill>
              </a:rPr>
            </a:br>
            <a:r>
              <a:rPr lang="fa-IR" sz="2800" smtClean="0">
                <a:solidFill>
                  <a:srgbClr val="000066"/>
                </a:solidFill>
              </a:rPr>
              <a:t>  </a:t>
            </a:r>
            <a:r>
              <a:rPr lang="fa-IR" sz="2800" smtClean="0">
                <a:solidFill>
                  <a:schemeClr val="tx1"/>
                </a:solidFill>
              </a:rPr>
              <a:t>بررسی محیط عبارت است ازنظارت ،ارزیایی ونشراطلاعات به دست آمده به محیط سازمانی،میان افرادکلیدی وموثرآن سازمان.</a:t>
            </a:r>
            <a:r>
              <a:rPr lang="en-US" sz="2800" smtClean="0">
                <a:solidFill>
                  <a:schemeClr val="tx1"/>
                </a:solidFill>
              </a:rPr>
              <a:t/>
            </a:r>
            <a:br>
              <a:rPr lang="en-US" sz="2800" smtClean="0">
                <a:solidFill>
                  <a:schemeClr val="tx1"/>
                </a:solidFill>
              </a:rPr>
            </a:br>
            <a:endParaRPr lang="en-US" sz="2800" smtClean="0">
              <a:solidFill>
                <a:schemeClr val="tx1"/>
              </a:solidFill>
            </a:endParaRPr>
          </a:p>
        </p:txBody>
      </p:sp>
      <p:sp>
        <p:nvSpPr>
          <p:cNvPr id="35843" name="Rectangle 3"/>
          <p:cNvSpPr>
            <a:spLocks noGrp="1" noChangeArrowheads="1"/>
          </p:cNvSpPr>
          <p:nvPr>
            <p:ph type="body" idx="4294967295"/>
          </p:nvPr>
        </p:nvSpPr>
        <p:spPr>
          <a:xfrm>
            <a:off x="611188" y="2420938"/>
            <a:ext cx="8229600" cy="2592387"/>
          </a:xfrm>
        </p:spPr>
        <p:txBody>
          <a:bodyPr/>
          <a:lstStyle/>
          <a:p>
            <a:pPr algn="justLow" eaLnBrk="1" hangingPunct="1">
              <a:lnSpc>
                <a:spcPct val="90000"/>
              </a:lnSpc>
              <a:buFontTx/>
              <a:buNone/>
            </a:pPr>
            <a:r>
              <a:rPr lang="fa-IR" sz="2800" smtClean="0">
                <a:cs typeface="0 Titr Bold" pitchFamily="2" charset="-78"/>
              </a:rPr>
              <a:t>دربررسی  عوامل خارجی،فرصتها وتهدیدهای پیش روی شرکتها شناسایی می شوند تا مدیران بتوانند با تدوین استراتژیها مناسب ازفرصتها بهره برداری کنند واثرات عوامل تهدیدکننده را کاهش دهند یا ازآنهاپرهیزنمایند.</a:t>
            </a:r>
          </a:p>
          <a:p>
            <a:pPr algn="justLow" eaLnBrk="1" hangingPunct="1">
              <a:lnSpc>
                <a:spcPct val="90000"/>
              </a:lnSpc>
              <a:buFontTx/>
              <a:buNone/>
            </a:pPr>
            <a:r>
              <a:rPr lang="fa-IR" sz="2800" smtClean="0">
                <a:cs typeface="0 Titr Bold" pitchFamily="2" charset="-78"/>
              </a:rPr>
              <a:t>عوامل خارجی برای تدوین استراتژی در کل سازمان ( بخشی و وظیفه ای ) قابل استفاده است و نیاز به بررسی در هر مرحله ندارد.</a:t>
            </a:r>
            <a:endParaRPr lang="en-US" sz="2800" smtClean="0">
              <a:cs typeface="0 Titr Bold" pitchFamily="2" charset="-78"/>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60" name="Rectangle 4"/>
          <p:cNvSpPr>
            <a:spLocks noGrp="1" noChangeArrowheads="1"/>
          </p:cNvSpPr>
          <p:nvPr>
            <p:ph type="body" idx="4294967295"/>
          </p:nvPr>
        </p:nvSpPr>
        <p:spPr>
          <a:xfrm>
            <a:off x="6443663" y="2133600"/>
            <a:ext cx="2314575" cy="2116138"/>
          </a:xfrm>
          <a:effectLst>
            <a:outerShdw dist="35921" dir="2700000" algn="ctr" rotWithShape="0">
              <a:srgbClr val="FFFF00"/>
            </a:outerShdw>
          </a:effectLst>
        </p:spPr>
        <p:txBody>
          <a:bodyPr/>
          <a:lstStyle/>
          <a:p>
            <a:pPr eaLnBrk="1" hangingPunct="1">
              <a:buFontTx/>
              <a:buNone/>
              <a:defRPr/>
            </a:pPr>
            <a:r>
              <a:rPr lang="fa-IR" sz="2800">
                <a:effectLst>
                  <a:outerShdw blurRad="38100" dist="38100" dir="2700000" algn="tl">
                    <a:srgbClr val="C0C0C0"/>
                  </a:outerShdw>
                </a:effectLst>
              </a:rPr>
              <a:t>محیط به دولایه</a:t>
            </a:r>
          </a:p>
          <a:p>
            <a:pPr eaLnBrk="1" hangingPunct="1">
              <a:buFontTx/>
              <a:buNone/>
              <a:defRPr/>
            </a:pPr>
            <a:r>
              <a:rPr lang="fa-IR" sz="2800">
                <a:effectLst>
                  <a:outerShdw blurRad="38100" dist="38100" dir="2700000" algn="tl">
                    <a:srgbClr val="C0C0C0"/>
                  </a:outerShdw>
                </a:effectLst>
              </a:rPr>
              <a:t>تقسیم می شود</a:t>
            </a:r>
            <a:endParaRPr lang="en-US" sz="2800">
              <a:effectLst>
                <a:outerShdw blurRad="38100" dist="38100" dir="2700000" algn="tl">
                  <a:srgbClr val="C0C0C0"/>
                </a:outerShdw>
              </a:effectLst>
            </a:endParaRPr>
          </a:p>
        </p:txBody>
      </p:sp>
      <p:sp>
        <p:nvSpPr>
          <p:cNvPr id="147461" name="Rectangle 5"/>
          <p:cNvSpPr>
            <a:spLocks noChangeArrowheads="1"/>
          </p:cNvSpPr>
          <p:nvPr/>
        </p:nvSpPr>
        <p:spPr bwMode="auto">
          <a:xfrm>
            <a:off x="3203575" y="1052513"/>
            <a:ext cx="3443288" cy="3529012"/>
          </a:xfrm>
          <a:prstGeom prst="rect">
            <a:avLst/>
          </a:prstGeom>
          <a:noFill/>
          <a:ln w="9525">
            <a:noFill/>
            <a:miter lim="800000"/>
            <a:headEnd/>
            <a:tailEnd/>
          </a:ln>
          <a:effectLst>
            <a:outerShdw dist="35921" dir="2700000" algn="ctr" rotWithShape="0">
              <a:srgbClr val="FFFF00"/>
            </a:outerShdw>
          </a:effectLst>
        </p:spPr>
        <p:txBody>
          <a:bodyPr/>
          <a:lstStyle/>
          <a:p>
            <a:pPr marL="342900" indent="-342900">
              <a:spcBef>
                <a:spcPct val="20000"/>
              </a:spcBef>
              <a:defRPr/>
            </a:pPr>
            <a:r>
              <a:rPr lang="fa-IR" sz="3200">
                <a:solidFill>
                  <a:srgbClr val="660066"/>
                </a:solidFill>
                <a:effectLst>
                  <a:outerShdw blurRad="38100" dist="38100" dir="2700000" algn="tl">
                    <a:srgbClr val="C0C0C0"/>
                  </a:outerShdw>
                </a:effectLst>
                <a:latin typeface="Arial" pitchFamily="34" charset="0"/>
                <a:cs typeface="Arial" pitchFamily="34" charset="0"/>
              </a:rPr>
              <a:t>محیط عمومی</a:t>
            </a:r>
          </a:p>
          <a:p>
            <a:pPr marL="342900" indent="-342900">
              <a:spcBef>
                <a:spcPct val="20000"/>
              </a:spcBef>
              <a:defRPr/>
            </a:pPr>
            <a:endParaRPr lang="fa-IR" sz="3200">
              <a:solidFill>
                <a:srgbClr val="660066"/>
              </a:solidFill>
              <a:effectLst>
                <a:outerShdw blurRad="38100" dist="38100" dir="2700000" algn="tl">
                  <a:srgbClr val="C0C0C0"/>
                </a:outerShdw>
              </a:effectLst>
              <a:latin typeface="Arial" pitchFamily="34" charset="0"/>
              <a:cs typeface="Arial" pitchFamily="34" charset="0"/>
            </a:endParaRPr>
          </a:p>
          <a:p>
            <a:pPr marL="342900" indent="-342900">
              <a:spcBef>
                <a:spcPct val="20000"/>
              </a:spcBef>
              <a:defRPr/>
            </a:pPr>
            <a:endParaRPr lang="fa-IR" sz="3200">
              <a:solidFill>
                <a:srgbClr val="660066"/>
              </a:solidFill>
              <a:effectLst>
                <a:outerShdw blurRad="38100" dist="38100" dir="2700000" algn="tl">
                  <a:srgbClr val="C0C0C0"/>
                </a:outerShdw>
              </a:effectLst>
              <a:latin typeface="Arial" pitchFamily="34" charset="0"/>
              <a:cs typeface="Arial" pitchFamily="34" charset="0"/>
            </a:endParaRPr>
          </a:p>
          <a:p>
            <a:pPr marL="342900" indent="-342900">
              <a:spcBef>
                <a:spcPct val="20000"/>
              </a:spcBef>
              <a:defRPr/>
            </a:pPr>
            <a:endParaRPr lang="fa-IR" sz="3200">
              <a:solidFill>
                <a:srgbClr val="660066"/>
              </a:solidFill>
              <a:effectLst>
                <a:outerShdw blurRad="38100" dist="38100" dir="2700000" algn="tl">
                  <a:srgbClr val="C0C0C0"/>
                </a:outerShdw>
              </a:effectLst>
              <a:latin typeface="Arial" pitchFamily="34" charset="0"/>
              <a:cs typeface="Arial" pitchFamily="34" charset="0"/>
            </a:endParaRPr>
          </a:p>
          <a:p>
            <a:pPr marL="342900" indent="-342900">
              <a:spcBef>
                <a:spcPct val="20000"/>
              </a:spcBef>
              <a:defRPr/>
            </a:pPr>
            <a:r>
              <a:rPr lang="fa-IR" sz="3200">
                <a:solidFill>
                  <a:srgbClr val="660066"/>
                </a:solidFill>
                <a:effectLst>
                  <a:outerShdw blurRad="38100" dist="38100" dir="2700000" algn="tl">
                    <a:srgbClr val="C0C0C0"/>
                  </a:outerShdw>
                </a:effectLst>
                <a:latin typeface="Arial" pitchFamily="34" charset="0"/>
                <a:cs typeface="Arial" pitchFamily="34" charset="0"/>
              </a:rPr>
              <a:t>محیط تخصصی</a:t>
            </a:r>
            <a:endParaRPr lang="en-US" sz="3200">
              <a:solidFill>
                <a:srgbClr val="660066"/>
              </a:solidFill>
              <a:effectLst>
                <a:outerShdw blurRad="38100" dist="38100" dir="2700000" algn="tl">
                  <a:srgbClr val="C0C0C0"/>
                </a:outerShdw>
              </a:effectLst>
              <a:latin typeface="Arial" pitchFamily="34" charset="0"/>
              <a:cs typeface="Arial" pitchFamily="34" charset="0"/>
            </a:endParaRPr>
          </a:p>
        </p:txBody>
      </p:sp>
      <p:sp>
        <p:nvSpPr>
          <p:cNvPr id="36868" name="Text Box 6"/>
          <p:cNvSpPr txBox="1">
            <a:spLocks noChangeArrowheads="1"/>
          </p:cNvSpPr>
          <p:nvPr/>
        </p:nvSpPr>
        <p:spPr bwMode="auto">
          <a:xfrm>
            <a:off x="971550" y="1844675"/>
            <a:ext cx="4951413" cy="946150"/>
          </a:xfrm>
          <a:prstGeom prst="rect">
            <a:avLst/>
          </a:prstGeom>
          <a:noFill/>
          <a:ln w="9525">
            <a:noFill/>
            <a:miter lim="800000"/>
            <a:headEnd/>
            <a:tailEnd/>
          </a:ln>
        </p:spPr>
        <p:txBody>
          <a:bodyPr>
            <a:spAutoFit/>
          </a:bodyPr>
          <a:lstStyle/>
          <a:p>
            <a:pPr>
              <a:spcBef>
                <a:spcPct val="50000"/>
              </a:spcBef>
            </a:pPr>
            <a:r>
              <a:rPr lang="fa-IR" sz="2800"/>
              <a:t>نیروهای کلانی که به طورغیرمستقیم برفعالیت های سازمان اثرمی گذارند.</a:t>
            </a:r>
            <a:endParaRPr lang="en-US" sz="2800"/>
          </a:p>
        </p:txBody>
      </p:sp>
      <p:sp>
        <p:nvSpPr>
          <p:cNvPr id="36869" name="Text Box 7"/>
          <p:cNvSpPr txBox="1">
            <a:spLocks noChangeArrowheads="1"/>
          </p:cNvSpPr>
          <p:nvPr/>
        </p:nvSpPr>
        <p:spPr bwMode="auto">
          <a:xfrm>
            <a:off x="755650" y="4292600"/>
            <a:ext cx="5243513" cy="1373188"/>
          </a:xfrm>
          <a:prstGeom prst="rect">
            <a:avLst/>
          </a:prstGeom>
          <a:noFill/>
          <a:ln w="9525">
            <a:noFill/>
            <a:miter lim="800000"/>
            <a:headEnd/>
            <a:tailEnd/>
          </a:ln>
        </p:spPr>
        <p:txBody>
          <a:bodyPr>
            <a:spAutoFit/>
          </a:bodyPr>
          <a:lstStyle/>
          <a:p>
            <a:pPr>
              <a:spcBef>
                <a:spcPct val="50000"/>
              </a:spcBef>
            </a:pPr>
            <a:r>
              <a:rPr lang="fa-IR" sz="2800"/>
              <a:t>عناصریا گروههای که به طورغیرمستقیم برشرکت اثرمی گذارند.و خود نیزازآن تاثیرمی پذیرند.</a:t>
            </a:r>
            <a:endParaRPr lang="en-US" sz="2800"/>
          </a:p>
        </p:txBody>
      </p:sp>
      <p:sp>
        <p:nvSpPr>
          <p:cNvPr id="36870" name="Line 9"/>
          <p:cNvSpPr>
            <a:spLocks noChangeShapeType="1"/>
          </p:cNvSpPr>
          <p:nvPr/>
        </p:nvSpPr>
        <p:spPr bwMode="auto">
          <a:xfrm flipH="1">
            <a:off x="6011863" y="2708275"/>
            <a:ext cx="865187" cy="865188"/>
          </a:xfrm>
          <a:prstGeom prst="line">
            <a:avLst/>
          </a:prstGeom>
          <a:noFill/>
          <a:ln w="9525">
            <a:solidFill>
              <a:schemeClr val="tx1"/>
            </a:solidFill>
            <a:round/>
            <a:headEnd/>
            <a:tailEnd type="triangle" w="med" len="med"/>
          </a:ln>
        </p:spPr>
        <p:txBody>
          <a:bodyPr/>
          <a:lstStyle/>
          <a:p>
            <a:endParaRPr lang="en-US"/>
          </a:p>
        </p:txBody>
      </p:sp>
      <p:sp>
        <p:nvSpPr>
          <p:cNvPr id="36871" name="Line 10"/>
          <p:cNvSpPr>
            <a:spLocks noChangeShapeType="1"/>
          </p:cNvSpPr>
          <p:nvPr/>
        </p:nvSpPr>
        <p:spPr bwMode="auto">
          <a:xfrm flipH="1" flipV="1">
            <a:off x="6156325" y="1557338"/>
            <a:ext cx="720725" cy="1150937"/>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idx="4294967295"/>
          </p:nvPr>
        </p:nvSpPr>
        <p:spPr>
          <a:xfrm>
            <a:off x="611188" y="0"/>
            <a:ext cx="7772400" cy="1470025"/>
          </a:xfrm>
        </p:spPr>
        <p:txBody>
          <a:bodyPr/>
          <a:lstStyle/>
          <a:p>
            <a:pPr eaLnBrk="1" hangingPunct="1"/>
            <a:r>
              <a:rPr lang="fa-IR" b="1" smtClean="0">
                <a:solidFill>
                  <a:srgbClr val="000066"/>
                </a:solidFill>
              </a:rPr>
              <a:t>تعامل بخش های سه گانه مدیریت استراتژی</a:t>
            </a:r>
            <a:r>
              <a:rPr lang="en-US" b="1" smtClean="0">
                <a:solidFill>
                  <a:srgbClr val="000066"/>
                </a:solidFill>
              </a:rPr>
              <a:t> </a:t>
            </a:r>
          </a:p>
        </p:txBody>
      </p:sp>
      <p:sp>
        <p:nvSpPr>
          <p:cNvPr id="10243" name="Oval 3"/>
          <p:cNvSpPr>
            <a:spLocks noChangeArrowheads="1"/>
          </p:cNvSpPr>
          <p:nvPr/>
        </p:nvSpPr>
        <p:spPr bwMode="auto">
          <a:xfrm>
            <a:off x="2411413" y="1989138"/>
            <a:ext cx="2089150" cy="2089150"/>
          </a:xfrm>
          <a:prstGeom prst="ellipse">
            <a:avLst/>
          </a:prstGeom>
          <a:noFill/>
          <a:ln w="9525">
            <a:solidFill>
              <a:schemeClr val="tx1"/>
            </a:solidFill>
            <a:round/>
            <a:headEnd/>
            <a:tailEnd/>
          </a:ln>
        </p:spPr>
        <p:txBody>
          <a:bodyPr wrap="none" anchor="ctr"/>
          <a:lstStyle/>
          <a:p>
            <a:endParaRPr lang="fa-IR"/>
          </a:p>
        </p:txBody>
      </p:sp>
      <p:sp>
        <p:nvSpPr>
          <p:cNvPr id="10244" name="Oval 4"/>
          <p:cNvSpPr>
            <a:spLocks noChangeArrowheads="1"/>
          </p:cNvSpPr>
          <p:nvPr/>
        </p:nvSpPr>
        <p:spPr bwMode="auto">
          <a:xfrm>
            <a:off x="3819525" y="2032000"/>
            <a:ext cx="2089150" cy="2089150"/>
          </a:xfrm>
          <a:prstGeom prst="ellipse">
            <a:avLst/>
          </a:prstGeom>
          <a:noFill/>
          <a:ln w="9525">
            <a:solidFill>
              <a:schemeClr val="tx1"/>
            </a:solidFill>
            <a:round/>
            <a:headEnd/>
            <a:tailEnd/>
          </a:ln>
        </p:spPr>
        <p:txBody>
          <a:bodyPr wrap="none" anchor="ctr"/>
          <a:lstStyle/>
          <a:p>
            <a:endParaRPr lang="fa-IR"/>
          </a:p>
        </p:txBody>
      </p:sp>
      <p:sp>
        <p:nvSpPr>
          <p:cNvPr id="10245" name="Oval 5"/>
          <p:cNvSpPr>
            <a:spLocks noChangeArrowheads="1"/>
          </p:cNvSpPr>
          <p:nvPr/>
        </p:nvSpPr>
        <p:spPr bwMode="auto">
          <a:xfrm>
            <a:off x="3136900" y="3048000"/>
            <a:ext cx="2089150" cy="2089150"/>
          </a:xfrm>
          <a:prstGeom prst="ellipse">
            <a:avLst/>
          </a:prstGeom>
          <a:noFill/>
          <a:ln w="9525">
            <a:solidFill>
              <a:schemeClr val="tx1"/>
            </a:solidFill>
            <a:round/>
            <a:headEnd/>
            <a:tailEnd/>
          </a:ln>
        </p:spPr>
        <p:txBody>
          <a:bodyPr wrap="none" anchor="ctr"/>
          <a:lstStyle/>
          <a:p>
            <a:endParaRPr lang="fa-IR"/>
          </a:p>
        </p:txBody>
      </p:sp>
      <p:sp>
        <p:nvSpPr>
          <p:cNvPr id="10246" name="Text Box 6"/>
          <p:cNvSpPr txBox="1">
            <a:spLocks noChangeArrowheads="1"/>
          </p:cNvSpPr>
          <p:nvPr/>
        </p:nvSpPr>
        <p:spPr bwMode="auto">
          <a:xfrm>
            <a:off x="2484438" y="2565400"/>
            <a:ext cx="879475" cy="641350"/>
          </a:xfrm>
          <a:prstGeom prst="rect">
            <a:avLst/>
          </a:prstGeom>
          <a:noFill/>
          <a:ln w="9525">
            <a:noFill/>
            <a:miter lim="800000"/>
            <a:headEnd/>
            <a:tailEnd/>
          </a:ln>
        </p:spPr>
        <p:txBody>
          <a:bodyPr wrap="none">
            <a:spAutoFit/>
          </a:bodyPr>
          <a:lstStyle/>
          <a:p>
            <a:pPr algn="ctr" rtl="0"/>
            <a:r>
              <a:rPr lang="fa-IR"/>
              <a:t>تدوین </a:t>
            </a:r>
          </a:p>
          <a:p>
            <a:pPr algn="ctr" rtl="0"/>
            <a:r>
              <a:rPr lang="fa-IR"/>
              <a:t>استراتژی</a:t>
            </a:r>
            <a:endParaRPr lang="en-US"/>
          </a:p>
        </p:txBody>
      </p:sp>
      <p:sp>
        <p:nvSpPr>
          <p:cNvPr id="10247" name="Text Box 7"/>
          <p:cNvSpPr txBox="1">
            <a:spLocks noChangeArrowheads="1"/>
          </p:cNvSpPr>
          <p:nvPr/>
        </p:nvSpPr>
        <p:spPr bwMode="auto">
          <a:xfrm>
            <a:off x="4719638" y="2522538"/>
            <a:ext cx="879475" cy="641350"/>
          </a:xfrm>
          <a:prstGeom prst="rect">
            <a:avLst/>
          </a:prstGeom>
          <a:noFill/>
          <a:ln w="9525">
            <a:noFill/>
            <a:miter lim="800000"/>
            <a:headEnd/>
            <a:tailEnd/>
          </a:ln>
        </p:spPr>
        <p:txBody>
          <a:bodyPr wrap="none">
            <a:spAutoFit/>
          </a:bodyPr>
          <a:lstStyle/>
          <a:p>
            <a:pPr algn="ctr" rtl="0"/>
            <a:r>
              <a:rPr lang="fa-IR"/>
              <a:t>اجرای </a:t>
            </a:r>
          </a:p>
          <a:p>
            <a:pPr algn="ctr" rtl="0"/>
            <a:r>
              <a:rPr lang="fa-IR"/>
              <a:t>استراتژی</a:t>
            </a:r>
            <a:endParaRPr lang="en-US"/>
          </a:p>
        </p:txBody>
      </p:sp>
      <p:sp>
        <p:nvSpPr>
          <p:cNvPr id="10248" name="Text Box 8"/>
          <p:cNvSpPr txBox="1">
            <a:spLocks noChangeArrowheads="1"/>
          </p:cNvSpPr>
          <p:nvPr/>
        </p:nvSpPr>
        <p:spPr bwMode="auto">
          <a:xfrm>
            <a:off x="3689350" y="4162425"/>
            <a:ext cx="879475" cy="641350"/>
          </a:xfrm>
          <a:prstGeom prst="rect">
            <a:avLst/>
          </a:prstGeom>
          <a:noFill/>
          <a:ln w="9525">
            <a:noFill/>
            <a:miter lim="800000"/>
            <a:headEnd/>
            <a:tailEnd/>
          </a:ln>
        </p:spPr>
        <p:txBody>
          <a:bodyPr wrap="none">
            <a:spAutoFit/>
          </a:bodyPr>
          <a:lstStyle/>
          <a:p>
            <a:pPr algn="ctr" rtl="0"/>
            <a:r>
              <a:rPr lang="fa-IR"/>
              <a:t>ارزیابی</a:t>
            </a:r>
          </a:p>
          <a:p>
            <a:pPr algn="ctr" rtl="0"/>
            <a:r>
              <a:rPr lang="fa-IR"/>
              <a:t>استراتژی</a:t>
            </a:r>
            <a:endParaRPr lang="en-US"/>
          </a:p>
        </p:txBody>
      </p:sp>
      <p:sp>
        <p:nvSpPr>
          <p:cNvPr id="10249" name="Text Box 9"/>
          <p:cNvSpPr txBox="1">
            <a:spLocks noChangeArrowheads="1"/>
          </p:cNvSpPr>
          <p:nvPr/>
        </p:nvSpPr>
        <p:spPr bwMode="auto">
          <a:xfrm>
            <a:off x="3708400" y="2997200"/>
            <a:ext cx="879475" cy="641350"/>
          </a:xfrm>
          <a:prstGeom prst="rect">
            <a:avLst/>
          </a:prstGeom>
          <a:noFill/>
          <a:ln w="9525">
            <a:noFill/>
            <a:miter lim="800000"/>
            <a:headEnd/>
            <a:tailEnd/>
          </a:ln>
        </p:spPr>
        <p:txBody>
          <a:bodyPr wrap="none">
            <a:spAutoFit/>
          </a:bodyPr>
          <a:lstStyle/>
          <a:p>
            <a:pPr algn="ctr" rtl="0"/>
            <a:r>
              <a:rPr lang="fa-IR"/>
              <a:t>مدیریت </a:t>
            </a:r>
          </a:p>
          <a:p>
            <a:pPr algn="ctr" rtl="0"/>
            <a:r>
              <a:rPr lang="fa-IR"/>
              <a:t>استراتژی</a:t>
            </a:r>
            <a:endParaRPr lang="en-US"/>
          </a:p>
        </p:txBody>
      </p:sp>
      <p:sp>
        <p:nvSpPr>
          <p:cNvPr id="10250" name="Line 10"/>
          <p:cNvSpPr>
            <a:spLocks noChangeShapeType="1"/>
          </p:cNvSpPr>
          <p:nvPr/>
        </p:nvSpPr>
        <p:spPr bwMode="auto">
          <a:xfrm>
            <a:off x="3276600" y="2781300"/>
            <a:ext cx="1582738" cy="0"/>
          </a:xfrm>
          <a:prstGeom prst="line">
            <a:avLst/>
          </a:prstGeom>
          <a:noFill/>
          <a:ln w="9525">
            <a:solidFill>
              <a:schemeClr val="tx1"/>
            </a:solidFill>
            <a:round/>
            <a:headEnd type="triangle" w="med" len="med"/>
            <a:tailEnd type="triangle" w="med" len="med"/>
          </a:ln>
        </p:spPr>
        <p:txBody>
          <a:bodyPr/>
          <a:lstStyle/>
          <a:p>
            <a:endParaRPr lang="en-US"/>
          </a:p>
        </p:txBody>
      </p:sp>
      <p:sp>
        <p:nvSpPr>
          <p:cNvPr id="10251" name="Line 11"/>
          <p:cNvSpPr>
            <a:spLocks noChangeShapeType="1"/>
          </p:cNvSpPr>
          <p:nvPr/>
        </p:nvSpPr>
        <p:spPr bwMode="auto">
          <a:xfrm>
            <a:off x="3348038" y="2852738"/>
            <a:ext cx="719137" cy="1368425"/>
          </a:xfrm>
          <a:prstGeom prst="line">
            <a:avLst/>
          </a:prstGeom>
          <a:noFill/>
          <a:ln w="9525">
            <a:solidFill>
              <a:schemeClr val="tx1"/>
            </a:solidFill>
            <a:round/>
            <a:headEnd type="triangle" w="med" len="med"/>
            <a:tailEnd type="triangle" w="med" len="med"/>
          </a:ln>
        </p:spPr>
        <p:txBody>
          <a:bodyPr/>
          <a:lstStyle/>
          <a:p>
            <a:endParaRPr lang="en-US"/>
          </a:p>
        </p:txBody>
      </p:sp>
      <p:sp>
        <p:nvSpPr>
          <p:cNvPr id="10252" name="Line 12"/>
          <p:cNvSpPr>
            <a:spLocks noChangeShapeType="1"/>
          </p:cNvSpPr>
          <p:nvPr/>
        </p:nvSpPr>
        <p:spPr bwMode="auto">
          <a:xfrm flipH="1">
            <a:off x="4067175" y="2852738"/>
            <a:ext cx="792163" cy="1368425"/>
          </a:xfrm>
          <a:prstGeom prst="line">
            <a:avLst/>
          </a:prstGeom>
          <a:noFill/>
          <a:ln w="9525">
            <a:solidFill>
              <a:schemeClr val="tx1"/>
            </a:solidFill>
            <a:round/>
            <a:headEnd type="triangle" w="med" len="med"/>
            <a:tailEnd type="triangle" w="med" len="med"/>
          </a:ln>
        </p:spPr>
        <p:txBody>
          <a:bodyPr/>
          <a:lstStyle/>
          <a:p>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p:txBody>
          <a:bodyPr/>
          <a:lstStyle/>
          <a:p>
            <a:pPr eaLnBrk="1" hangingPunct="1"/>
            <a:r>
              <a:rPr lang="fa-IR" smtClean="0">
                <a:solidFill>
                  <a:srgbClr val="000066"/>
                </a:solidFill>
              </a:rPr>
              <a:t>عناصر محیط عمومی</a:t>
            </a:r>
            <a:endParaRPr lang="en-US" smtClean="0">
              <a:solidFill>
                <a:srgbClr val="000066"/>
              </a:solidFill>
            </a:endParaRPr>
          </a:p>
        </p:txBody>
      </p:sp>
      <p:sp>
        <p:nvSpPr>
          <p:cNvPr id="37891" name="Rectangle 3"/>
          <p:cNvSpPr>
            <a:spLocks noGrp="1" noChangeArrowheads="1"/>
          </p:cNvSpPr>
          <p:nvPr>
            <p:ph type="body" idx="4294967295"/>
          </p:nvPr>
        </p:nvSpPr>
        <p:spPr/>
        <p:txBody>
          <a:bodyPr/>
          <a:lstStyle/>
          <a:p>
            <a:pPr algn="just" eaLnBrk="1" hangingPunct="1">
              <a:buFontTx/>
              <a:buNone/>
            </a:pPr>
            <a:r>
              <a:rPr lang="fa-IR" sz="3600" smtClean="0"/>
              <a:t>1-عوامل اقتصادی :</a:t>
            </a:r>
            <a:r>
              <a:rPr lang="fa-IR" smtClean="0"/>
              <a:t>چگونگی استفاده جامعه از تولید , توزیع کالاها و خدمات مختلف و درک بخش های اقتصادی موثر سازمان مانند</a:t>
            </a:r>
          </a:p>
          <a:p>
            <a:pPr algn="just" eaLnBrk="1" hangingPunct="1"/>
            <a:r>
              <a:rPr lang="fa-IR" smtClean="0"/>
              <a:t>نرخ بهره</a:t>
            </a:r>
          </a:p>
          <a:p>
            <a:pPr algn="just" eaLnBrk="1" hangingPunct="1"/>
            <a:r>
              <a:rPr lang="fa-IR" smtClean="0"/>
              <a:t>نرخ تورم </a:t>
            </a:r>
          </a:p>
          <a:p>
            <a:pPr algn="just" eaLnBrk="1" hangingPunct="1"/>
            <a:r>
              <a:rPr lang="fa-IR" smtClean="0"/>
              <a:t>درصد بیکاری</a:t>
            </a:r>
          </a:p>
          <a:p>
            <a:pPr algn="just" eaLnBrk="1" hangingPunct="1"/>
            <a:r>
              <a:rPr lang="fa-IR" smtClean="0"/>
              <a:t>روند تولید ناخالص ملی</a:t>
            </a:r>
            <a:endParaRPr lang="en-US"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p:txBody>
          <a:bodyPr/>
          <a:lstStyle/>
          <a:p>
            <a:pPr eaLnBrk="1" hangingPunct="1"/>
            <a:r>
              <a:rPr lang="fa-IR" smtClean="0">
                <a:solidFill>
                  <a:srgbClr val="000066"/>
                </a:solidFill>
              </a:rPr>
              <a:t>عناصر محیط عمومی</a:t>
            </a:r>
            <a:endParaRPr lang="en-US" smtClean="0">
              <a:solidFill>
                <a:srgbClr val="000066"/>
              </a:solidFill>
            </a:endParaRPr>
          </a:p>
        </p:txBody>
      </p:sp>
      <p:sp>
        <p:nvSpPr>
          <p:cNvPr id="38915" name="Rectangle 3"/>
          <p:cNvSpPr>
            <a:spLocks noGrp="1" noChangeArrowheads="1"/>
          </p:cNvSpPr>
          <p:nvPr>
            <p:ph type="body" idx="4294967295"/>
          </p:nvPr>
        </p:nvSpPr>
        <p:spPr/>
        <p:txBody>
          <a:bodyPr/>
          <a:lstStyle/>
          <a:p>
            <a:pPr algn="just" eaLnBrk="1" hangingPunct="1">
              <a:buFontTx/>
              <a:buNone/>
            </a:pPr>
            <a:r>
              <a:rPr lang="fa-IR" sz="3600" smtClean="0"/>
              <a:t>2-عوامل اجتماعی– فرهنگی</a:t>
            </a:r>
            <a:r>
              <a:rPr lang="fa-IR" sz="2800" smtClean="0"/>
              <a:t> : در برگیرنده باورها , اعتقادات , ارزشها , سبک زندگی کسانی که در محیط خارج سازمان و از محیط فرهنگی , جمعیت شناختی , مذهبی و قومی سرچشمه گرفته است. مانند</a:t>
            </a:r>
          </a:p>
          <a:p>
            <a:pPr algn="just" eaLnBrk="1" hangingPunct="1">
              <a:buFontTx/>
              <a:buNone/>
            </a:pPr>
            <a:r>
              <a:rPr lang="fa-IR" sz="2800" smtClean="0"/>
              <a:t>نگرش به کار </a:t>
            </a:r>
          </a:p>
          <a:p>
            <a:pPr algn="just" eaLnBrk="1" hangingPunct="1">
              <a:buFontTx/>
              <a:buNone/>
            </a:pPr>
            <a:r>
              <a:rPr lang="fa-IR" sz="2800" smtClean="0"/>
              <a:t>تغییر در سبک زندگی </a:t>
            </a:r>
          </a:p>
          <a:p>
            <a:pPr algn="just" eaLnBrk="1" hangingPunct="1">
              <a:buFontTx/>
              <a:buNone/>
            </a:pPr>
            <a:r>
              <a:rPr lang="fa-IR" sz="2800" smtClean="0"/>
              <a:t>عادت خرید مردم</a:t>
            </a:r>
          </a:p>
          <a:p>
            <a:pPr algn="just" eaLnBrk="1" hangingPunct="1">
              <a:buFontTx/>
              <a:buNone/>
            </a:pPr>
            <a:r>
              <a:rPr lang="fa-IR" sz="2800" smtClean="0"/>
              <a:t>اعتماد به دولت</a:t>
            </a:r>
          </a:p>
          <a:p>
            <a:pPr algn="just" eaLnBrk="1" hangingPunct="1">
              <a:buFontTx/>
              <a:buNone/>
            </a:pPr>
            <a:r>
              <a:rPr lang="fa-IR" sz="2800" smtClean="0"/>
              <a:t>نگرش نسبت به تجارت</a:t>
            </a:r>
            <a:endParaRPr lang="en-US" sz="280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idx="4294967295"/>
          </p:nvPr>
        </p:nvSpPr>
        <p:spPr/>
        <p:txBody>
          <a:bodyPr/>
          <a:lstStyle/>
          <a:p>
            <a:pPr eaLnBrk="1" hangingPunct="1"/>
            <a:r>
              <a:rPr lang="fa-IR" smtClean="0">
                <a:solidFill>
                  <a:srgbClr val="000066"/>
                </a:solidFill>
              </a:rPr>
              <a:t>عناصر محیط عمومی</a:t>
            </a:r>
            <a:endParaRPr lang="en-US" smtClean="0">
              <a:solidFill>
                <a:srgbClr val="000066"/>
              </a:solidFill>
            </a:endParaRPr>
          </a:p>
        </p:txBody>
      </p:sp>
      <p:sp>
        <p:nvSpPr>
          <p:cNvPr id="39939" name="Rectangle 3"/>
          <p:cNvSpPr>
            <a:spLocks noGrp="1" noChangeArrowheads="1"/>
          </p:cNvSpPr>
          <p:nvPr>
            <p:ph type="body" idx="4294967295"/>
          </p:nvPr>
        </p:nvSpPr>
        <p:spPr/>
        <p:txBody>
          <a:bodyPr/>
          <a:lstStyle/>
          <a:p>
            <a:pPr algn="just" eaLnBrk="1" hangingPunct="1">
              <a:buFontTx/>
              <a:buNone/>
            </a:pPr>
            <a:r>
              <a:rPr lang="fa-IR" sz="3600" smtClean="0"/>
              <a:t>3-عوامل تکنولوژیکی</a:t>
            </a:r>
            <a:r>
              <a:rPr lang="fa-IR" smtClean="0"/>
              <a:t> : شامل ابزارها , رویکردها و تجهیزات جدید که بر پیشرفت محصولات , خدمات , بازار و مشتری تاثیر دارد. مانند</a:t>
            </a:r>
          </a:p>
          <a:p>
            <a:pPr algn="just" eaLnBrk="1" hangingPunct="1">
              <a:buFontTx/>
              <a:buNone/>
            </a:pPr>
            <a:r>
              <a:rPr lang="fa-IR" smtClean="0"/>
              <a:t>سرعت تغییر تکنولوژی</a:t>
            </a:r>
          </a:p>
          <a:p>
            <a:pPr algn="just" eaLnBrk="1" hangingPunct="1">
              <a:buFontTx/>
              <a:buNone/>
            </a:pPr>
            <a:r>
              <a:rPr lang="fa-IR" smtClean="0"/>
              <a:t>ساختار تکنولوژی و ویژگیهای آن</a:t>
            </a:r>
          </a:p>
          <a:p>
            <a:pPr algn="just" eaLnBrk="1" hangingPunct="1">
              <a:buFontTx/>
              <a:buNone/>
            </a:pPr>
            <a:r>
              <a:rPr lang="fa-IR" smtClean="0"/>
              <a:t>بهبود عملکرد از طریق اتوماسیون اداری</a:t>
            </a:r>
          </a:p>
          <a:p>
            <a:pPr algn="just" eaLnBrk="1" hangingPunct="1">
              <a:buFontTx/>
              <a:buNone/>
            </a:pPr>
            <a:r>
              <a:rPr lang="fa-IR" smtClean="0"/>
              <a:t>چگونگی انتقال تکنولوژی</a:t>
            </a:r>
          </a:p>
          <a:p>
            <a:pPr algn="just" eaLnBrk="1" hangingPunct="1">
              <a:buFontTx/>
              <a:buNone/>
            </a:pPr>
            <a:endParaRPr lang="en-US"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idx="4294967295"/>
          </p:nvPr>
        </p:nvSpPr>
        <p:spPr/>
        <p:txBody>
          <a:bodyPr/>
          <a:lstStyle/>
          <a:p>
            <a:pPr eaLnBrk="1" hangingPunct="1"/>
            <a:r>
              <a:rPr lang="fa-IR" smtClean="0">
                <a:solidFill>
                  <a:srgbClr val="000066"/>
                </a:solidFill>
              </a:rPr>
              <a:t>عناصر محیط عمومی</a:t>
            </a:r>
            <a:endParaRPr lang="en-US" smtClean="0">
              <a:solidFill>
                <a:srgbClr val="000066"/>
              </a:solidFill>
            </a:endParaRPr>
          </a:p>
        </p:txBody>
      </p:sp>
      <p:sp>
        <p:nvSpPr>
          <p:cNvPr id="40963" name="Rectangle 3"/>
          <p:cNvSpPr>
            <a:spLocks noGrp="1" noChangeArrowheads="1"/>
          </p:cNvSpPr>
          <p:nvPr>
            <p:ph type="body" idx="4294967295"/>
          </p:nvPr>
        </p:nvSpPr>
        <p:spPr/>
        <p:txBody>
          <a:bodyPr/>
          <a:lstStyle/>
          <a:p>
            <a:pPr algn="just" eaLnBrk="1" hangingPunct="1">
              <a:buFontTx/>
              <a:buNone/>
            </a:pPr>
            <a:r>
              <a:rPr lang="fa-IR" sz="3600" smtClean="0"/>
              <a:t>4- سیاسی</a:t>
            </a:r>
            <a:r>
              <a:rPr lang="fa-IR" smtClean="0"/>
              <a:t> : از عوامل بسیار مهم تاثیر گذاربر کسب و کار می باشد و مربوط به محیطی است که سازمان در آن فعالیت می کند. مانند</a:t>
            </a:r>
          </a:p>
          <a:p>
            <a:pPr algn="just" eaLnBrk="1" hangingPunct="1">
              <a:buFontTx/>
              <a:buNone/>
            </a:pPr>
            <a:r>
              <a:rPr lang="fa-IR" smtClean="0"/>
              <a:t>مقررات دولتی </a:t>
            </a:r>
          </a:p>
          <a:p>
            <a:pPr algn="just" eaLnBrk="1" hangingPunct="1">
              <a:buFontTx/>
              <a:buNone/>
            </a:pPr>
            <a:r>
              <a:rPr lang="fa-IR" smtClean="0"/>
              <a:t>قوانین ضد انحصاری</a:t>
            </a:r>
          </a:p>
          <a:p>
            <a:pPr algn="just" eaLnBrk="1" hangingPunct="1">
              <a:buFontTx/>
              <a:buNone/>
            </a:pPr>
            <a:r>
              <a:rPr lang="fa-IR" smtClean="0"/>
              <a:t>قوانین مربوط به استخدام و ارتقای شغلی</a:t>
            </a:r>
          </a:p>
          <a:p>
            <a:pPr algn="just" eaLnBrk="1" hangingPunct="1">
              <a:buFontTx/>
              <a:buNone/>
            </a:pPr>
            <a:endParaRPr lang="en-US"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p:txBody>
          <a:bodyPr/>
          <a:lstStyle/>
          <a:p>
            <a:pPr eaLnBrk="1" hangingPunct="1"/>
            <a:r>
              <a:rPr lang="fa-IR" smtClean="0">
                <a:solidFill>
                  <a:srgbClr val="000066"/>
                </a:solidFill>
              </a:rPr>
              <a:t>عناصر محیط عمومی</a:t>
            </a:r>
            <a:endParaRPr lang="en-US" smtClean="0">
              <a:solidFill>
                <a:srgbClr val="000066"/>
              </a:solidFill>
            </a:endParaRPr>
          </a:p>
        </p:txBody>
      </p:sp>
      <p:sp>
        <p:nvSpPr>
          <p:cNvPr id="41987" name="Rectangle 3"/>
          <p:cNvSpPr>
            <a:spLocks noGrp="1" noChangeArrowheads="1"/>
          </p:cNvSpPr>
          <p:nvPr>
            <p:ph type="body" idx="4294967295"/>
          </p:nvPr>
        </p:nvSpPr>
        <p:spPr/>
        <p:txBody>
          <a:bodyPr/>
          <a:lstStyle/>
          <a:p>
            <a:pPr algn="just" eaLnBrk="1" hangingPunct="1">
              <a:buFontTx/>
              <a:buNone/>
            </a:pPr>
            <a:r>
              <a:rPr lang="fa-IR" smtClean="0"/>
              <a:t>5-عوامل جهانی : صادر کردن عملیات به بازار فراتر از مرزهای کشور  که باعث دسترسی به بازارهای بزرگتر , نیروی کار ماهر , مواد خام ارزانتر می گردد. مانند</a:t>
            </a:r>
          </a:p>
          <a:p>
            <a:pPr algn="just" eaLnBrk="1" hangingPunct="1">
              <a:buFontTx/>
              <a:buNone/>
            </a:pPr>
            <a:r>
              <a:rPr lang="fa-IR" smtClean="0"/>
              <a:t>نرخ تبدیل ارز</a:t>
            </a:r>
          </a:p>
          <a:p>
            <a:pPr algn="just" eaLnBrk="1" hangingPunct="1">
              <a:buFontTx/>
              <a:buNone/>
            </a:pPr>
            <a:r>
              <a:rPr lang="fa-IR" smtClean="0"/>
              <a:t>روند رو به رشد تجارت جهانی</a:t>
            </a:r>
          </a:p>
          <a:p>
            <a:pPr algn="just" eaLnBrk="1" hangingPunct="1">
              <a:buFontTx/>
              <a:buNone/>
            </a:pPr>
            <a:r>
              <a:rPr lang="fa-IR" smtClean="0"/>
              <a:t>موافقت نامه های تجاری</a:t>
            </a:r>
          </a:p>
          <a:p>
            <a:pPr algn="just" eaLnBrk="1" hangingPunct="1">
              <a:buFontTx/>
              <a:buNone/>
            </a:pPr>
            <a:endParaRPr lang="fa-IR"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idx="4294967295"/>
          </p:nvPr>
        </p:nvSpPr>
        <p:spPr/>
        <p:txBody>
          <a:bodyPr/>
          <a:lstStyle/>
          <a:p>
            <a:pPr eaLnBrk="1" hangingPunct="1"/>
            <a:r>
              <a:rPr lang="fa-IR" smtClean="0">
                <a:solidFill>
                  <a:srgbClr val="000066"/>
                </a:solidFill>
              </a:rPr>
              <a:t>عناصر محیط تخصصی</a:t>
            </a:r>
            <a:endParaRPr lang="en-US" smtClean="0">
              <a:solidFill>
                <a:srgbClr val="000066"/>
              </a:solidFill>
            </a:endParaRPr>
          </a:p>
        </p:txBody>
      </p:sp>
      <p:sp>
        <p:nvSpPr>
          <p:cNvPr id="43011" name="Rectangle 3"/>
          <p:cNvSpPr>
            <a:spLocks noGrp="1" noChangeArrowheads="1"/>
          </p:cNvSpPr>
          <p:nvPr>
            <p:ph type="body" idx="4294967295"/>
          </p:nvPr>
        </p:nvSpPr>
        <p:spPr/>
        <p:txBody>
          <a:bodyPr/>
          <a:lstStyle/>
          <a:p>
            <a:pPr algn="just" eaLnBrk="1" hangingPunct="1">
              <a:buFontTx/>
              <a:buNone/>
            </a:pPr>
            <a:r>
              <a:rPr lang="fa-IR" sz="2800" smtClean="0"/>
              <a:t>برای بررسی این محیط از نیروی 5 رقابتی پورتر استفاده می گردد.</a:t>
            </a:r>
          </a:p>
          <a:p>
            <a:pPr algn="just" eaLnBrk="1" hangingPunct="1">
              <a:buFontTx/>
              <a:buNone/>
            </a:pPr>
            <a:r>
              <a:rPr lang="fa-IR" smtClean="0"/>
              <a:t>1- مشتری</a:t>
            </a:r>
            <a:r>
              <a:rPr lang="fa-IR" sz="2800" smtClean="0"/>
              <a:t>: مشتری به 5 علت ممکن است بر کسب و کار تاثیر بگذارد</a:t>
            </a:r>
          </a:p>
          <a:p>
            <a:pPr algn="just" eaLnBrk="1" hangingPunct="1"/>
            <a:r>
              <a:rPr lang="fa-IR" sz="2800" smtClean="0"/>
              <a:t>تعداد محدود مشتری</a:t>
            </a:r>
          </a:p>
          <a:p>
            <a:pPr algn="just" eaLnBrk="1" hangingPunct="1"/>
            <a:r>
              <a:rPr lang="fa-IR" sz="2800" smtClean="0"/>
              <a:t>انتقال از یک عرضه کننده به دیگری آسان و کم هزینه باشد</a:t>
            </a:r>
          </a:p>
          <a:p>
            <a:pPr algn="just" eaLnBrk="1" hangingPunct="1"/>
            <a:r>
              <a:rPr lang="fa-IR" sz="2800" smtClean="0"/>
              <a:t>جمع آوری اطلاعات دقیق در مورد کالا میسر باشد</a:t>
            </a:r>
          </a:p>
          <a:p>
            <a:pPr algn="just" eaLnBrk="1" hangingPunct="1"/>
            <a:r>
              <a:rPr lang="fa-IR" sz="2800" smtClean="0"/>
              <a:t>مشتری خجم زیادی خرید کند</a:t>
            </a:r>
          </a:p>
          <a:p>
            <a:pPr algn="just" eaLnBrk="1" hangingPunct="1"/>
            <a:r>
              <a:rPr lang="fa-IR" sz="2800" smtClean="0"/>
              <a:t>محصول استاندارد و در حد زیادی وجود داشته باشد.</a:t>
            </a:r>
            <a:endParaRPr lang="en-US" sz="280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idx="4294967295"/>
          </p:nvPr>
        </p:nvSpPr>
        <p:spPr/>
        <p:txBody>
          <a:bodyPr/>
          <a:lstStyle/>
          <a:p>
            <a:pPr eaLnBrk="1" hangingPunct="1"/>
            <a:r>
              <a:rPr lang="fa-IR" smtClean="0">
                <a:solidFill>
                  <a:srgbClr val="000066"/>
                </a:solidFill>
              </a:rPr>
              <a:t>عناصر محیط تخصصی</a:t>
            </a:r>
            <a:endParaRPr lang="en-US" smtClean="0">
              <a:solidFill>
                <a:srgbClr val="000066"/>
              </a:solidFill>
            </a:endParaRPr>
          </a:p>
        </p:txBody>
      </p:sp>
      <p:sp>
        <p:nvSpPr>
          <p:cNvPr id="44035" name="Rectangle 3"/>
          <p:cNvSpPr>
            <a:spLocks noGrp="1" noChangeArrowheads="1"/>
          </p:cNvSpPr>
          <p:nvPr>
            <p:ph type="body" idx="4294967295"/>
          </p:nvPr>
        </p:nvSpPr>
        <p:spPr/>
        <p:txBody>
          <a:bodyPr/>
          <a:lstStyle/>
          <a:p>
            <a:pPr algn="just" eaLnBrk="1" hangingPunct="1">
              <a:buFontTx/>
              <a:buNone/>
            </a:pPr>
            <a:r>
              <a:rPr lang="fa-IR" sz="3600" smtClean="0"/>
              <a:t>2-تامین کنندگان</a:t>
            </a:r>
          </a:p>
          <a:p>
            <a:pPr algn="just" eaLnBrk="1" hangingPunct="1"/>
            <a:r>
              <a:rPr lang="fa-IR" smtClean="0"/>
              <a:t>تعداد محدودی وجود داشته باشند.</a:t>
            </a:r>
          </a:p>
          <a:p>
            <a:pPr algn="just" eaLnBrk="1" hangingPunct="1"/>
            <a:r>
              <a:rPr lang="fa-IR" smtClean="0"/>
              <a:t>مشابه جنس و یا خدمات ارائه شده محدود باشد</a:t>
            </a:r>
          </a:p>
          <a:p>
            <a:pPr algn="just" eaLnBrk="1" hangingPunct="1"/>
            <a:r>
              <a:rPr lang="fa-IR" smtClean="0"/>
              <a:t>عدم وابستگی به افزایش فروش</a:t>
            </a:r>
          </a:p>
          <a:p>
            <a:pPr algn="just" eaLnBrk="1" hangingPunct="1"/>
            <a:r>
              <a:rPr lang="fa-IR" smtClean="0"/>
              <a:t>واقف بودن تامین کنندگان از نیاز شرکت به کالاهای آنها</a:t>
            </a:r>
          </a:p>
          <a:p>
            <a:pPr algn="just" eaLnBrk="1" hangingPunct="1"/>
            <a:r>
              <a:rPr lang="fa-IR" smtClean="0"/>
              <a:t>دشواری تعویض و جانشینی تامین کنندگان</a:t>
            </a:r>
            <a:endParaRPr lang="en-US"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idx="4294967295"/>
          </p:nvPr>
        </p:nvSpPr>
        <p:spPr/>
        <p:txBody>
          <a:bodyPr/>
          <a:lstStyle/>
          <a:p>
            <a:pPr eaLnBrk="1" hangingPunct="1"/>
            <a:r>
              <a:rPr lang="fa-IR" smtClean="0">
                <a:solidFill>
                  <a:srgbClr val="000066"/>
                </a:solidFill>
              </a:rPr>
              <a:t>عناصر محیط تخصصی</a:t>
            </a:r>
            <a:endParaRPr lang="en-US" smtClean="0">
              <a:solidFill>
                <a:srgbClr val="000066"/>
              </a:solidFill>
            </a:endParaRPr>
          </a:p>
        </p:txBody>
      </p:sp>
      <p:sp>
        <p:nvSpPr>
          <p:cNvPr id="45059" name="Rectangle 3"/>
          <p:cNvSpPr>
            <a:spLocks noGrp="1" noChangeArrowheads="1"/>
          </p:cNvSpPr>
          <p:nvPr>
            <p:ph type="body" idx="4294967295"/>
          </p:nvPr>
        </p:nvSpPr>
        <p:spPr/>
        <p:txBody>
          <a:bodyPr/>
          <a:lstStyle/>
          <a:p>
            <a:pPr algn="just" eaLnBrk="1" hangingPunct="1">
              <a:lnSpc>
                <a:spcPct val="90000"/>
              </a:lnSpc>
              <a:buFontTx/>
              <a:buNone/>
            </a:pPr>
            <a:r>
              <a:rPr lang="fa-IR" sz="3600" smtClean="0"/>
              <a:t>3- رقبای موجود:</a:t>
            </a:r>
          </a:p>
          <a:p>
            <a:pPr algn="just" eaLnBrk="1" hangingPunct="1">
              <a:lnSpc>
                <a:spcPct val="90000"/>
              </a:lnSpc>
              <a:buFontTx/>
              <a:buNone/>
            </a:pPr>
            <a:r>
              <a:rPr lang="fa-IR" smtClean="0"/>
              <a:t>اگر رقابت بین شرکت ها زیاد باشد باعث کم شدن سود شرکت می گردد.عوامل آن عبارتند از </a:t>
            </a:r>
          </a:p>
          <a:p>
            <a:pPr algn="just" eaLnBrk="1" hangingPunct="1">
              <a:lnSpc>
                <a:spcPct val="90000"/>
              </a:lnSpc>
            </a:pPr>
            <a:r>
              <a:rPr lang="fa-IR" smtClean="0"/>
              <a:t>رشد آهسته صنعت</a:t>
            </a:r>
          </a:p>
          <a:p>
            <a:pPr algn="just" eaLnBrk="1" hangingPunct="1">
              <a:lnSpc>
                <a:spcPct val="90000"/>
              </a:lnSpc>
            </a:pPr>
            <a:r>
              <a:rPr lang="fa-IR" smtClean="0"/>
              <a:t>بالا بودن تعداد رقیبان</a:t>
            </a:r>
          </a:p>
          <a:p>
            <a:pPr algn="just" eaLnBrk="1" hangingPunct="1">
              <a:lnSpc>
                <a:spcPct val="90000"/>
              </a:lnSpc>
            </a:pPr>
            <a:r>
              <a:rPr lang="fa-IR" smtClean="0"/>
              <a:t>بالا بودن موانع خروج </a:t>
            </a:r>
          </a:p>
          <a:p>
            <a:pPr algn="just" eaLnBrk="1" hangingPunct="1">
              <a:lnSpc>
                <a:spcPct val="90000"/>
              </a:lnSpc>
            </a:pPr>
            <a:r>
              <a:rPr lang="fa-IR" smtClean="0"/>
              <a:t>بالا بودن هزینه های ثابت </a:t>
            </a:r>
          </a:p>
          <a:p>
            <a:pPr algn="just" eaLnBrk="1" hangingPunct="1">
              <a:lnSpc>
                <a:spcPct val="90000"/>
              </a:lnSpc>
            </a:pPr>
            <a:r>
              <a:rPr lang="fa-IR" smtClean="0"/>
              <a:t>فقدان تنوع محصولات</a:t>
            </a:r>
          </a:p>
          <a:p>
            <a:pPr algn="just" eaLnBrk="1" hangingPunct="1">
              <a:lnSpc>
                <a:spcPct val="90000"/>
              </a:lnSpc>
              <a:buFontTx/>
              <a:buNone/>
            </a:pPr>
            <a:endParaRPr lang="en-US"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idx="4294967295"/>
          </p:nvPr>
        </p:nvSpPr>
        <p:spPr/>
        <p:txBody>
          <a:bodyPr/>
          <a:lstStyle/>
          <a:p>
            <a:pPr eaLnBrk="1" hangingPunct="1"/>
            <a:r>
              <a:rPr lang="fa-IR" smtClean="0">
                <a:solidFill>
                  <a:srgbClr val="000066"/>
                </a:solidFill>
              </a:rPr>
              <a:t>عناصر محیط تخصصی</a:t>
            </a:r>
            <a:endParaRPr lang="en-US" smtClean="0">
              <a:solidFill>
                <a:srgbClr val="000066"/>
              </a:solidFill>
            </a:endParaRPr>
          </a:p>
        </p:txBody>
      </p:sp>
      <p:sp>
        <p:nvSpPr>
          <p:cNvPr id="46083" name="Rectangle 3"/>
          <p:cNvSpPr>
            <a:spLocks noGrp="1" noChangeArrowheads="1"/>
          </p:cNvSpPr>
          <p:nvPr>
            <p:ph type="body" idx="4294967295"/>
          </p:nvPr>
        </p:nvSpPr>
        <p:spPr/>
        <p:txBody>
          <a:bodyPr/>
          <a:lstStyle/>
          <a:p>
            <a:pPr algn="just" eaLnBrk="1" hangingPunct="1">
              <a:lnSpc>
                <a:spcPct val="80000"/>
              </a:lnSpc>
              <a:buFontTx/>
              <a:buNone/>
            </a:pPr>
            <a:r>
              <a:rPr lang="fa-IR" sz="2400" smtClean="0"/>
              <a:t>4-رقبای بالقوه (تازه واردان)</a:t>
            </a:r>
          </a:p>
          <a:p>
            <a:pPr algn="just" eaLnBrk="1" hangingPunct="1">
              <a:lnSpc>
                <a:spcPct val="80000"/>
              </a:lnSpc>
              <a:buFontTx/>
              <a:buNone/>
            </a:pPr>
            <a:r>
              <a:rPr lang="fa-IR" sz="2400" smtClean="0"/>
              <a:t>با اجرای محصولات جدید یا پروژه های جدید باعث افزایش ظرفیت تولید و از این رو باعث کاهش قیمت و یا سود شرکت های جاری می گردد.</a:t>
            </a:r>
          </a:p>
          <a:p>
            <a:pPr algn="just" eaLnBrk="1" hangingPunct="1">
              <a:lnSpc>
                <a:spcPct val="80000"/>
              </a:lnSpc>
              <a:buFontTx/>
              <a:buNone/>
            </a:pPr>
            <a:r>
              <a:rPr lang="fa-IR" sz="2400" smtClean="0"/>
              <a:t>موانع ورودی که از ورود رقبای تازه وارد جلوگیری و باعث حفاظت رقبای قبلی می گردد عبارتند از :</a:t>
            </a:r>
          </a:p>
          <a:p>
            <a:pPr algn="just" eaLnBrk="1" hangingPunct="1">
              <a:lnSpc>
                <a:spcPct val="80000"/>
              </a:lnSpc>
              <a:buFontTx/>
              <a:buNone/>
            </a:pPr>
            <a:r>
              <a:rPr lang="fa-IR" sz="2400" smtClean="0"/>
              <a:t>1- صرفه جویی به مقیاس</a:t>
            </a:r>
          </a:p>
          <a:p>
            <a:pPr algn="just" eaLnBrk="1" hangingPunct="1">
              <a:lnSpc>
                <a:spcPct val="80000"/>
              </a:lnSpc>
              <a:buFontTx/>
              <a:buNone/>
            </a:pPr>
            <a:r>
              <a:rPr lang="fa-IR" sz="2400" smtClean="0"/>
              <a:t>2- بالا بودن سطح سرمایه گذاری تجهیزات</a:t>
            </a:r>
          </a:p>
          <a:p>
            <a:pPr algn="just" eaLnBrk="1" hangingPunct="1">
              <a:lnSpc>
                <a:spcPct val="80000"/>
              </a:lnSpc>
              <a:buFontTx/>
              <a:buNone/>
            </a:pPr>
            <a:r>
              <a:rPr lang="fa-IR" sz="2400" smtClean="0"/>
              <a:t>3- بالا بودن سطح تنوع محصولات</a:t>
            </a:r>
          </a:p>
          <a:p>
            <a:pPr algn="just" eaLnBrk="1" hangingPunct="1">
              <a:lnSpc>
                <a:spcPct val="80000"/>
              </a:lnSpc>
              <a:buFontTx/>
              <a:buNone/>
            </a:pPr>
            <a:r>
              <a:rPr lang="fa-IR" sz="2400" smtClean="0"/>
              <a:t>4- هزینه های بالای خروج</a:t>
            </a:r>
          </a:p>
          <a:p>
            <a:pPr algn="just" eaLnBrk="1" hangingPunct="1">
              <a:lnSpc>
                <a:spcPct val="80000"/>
              </a:lnSpc>
              <a:buFontTx/>
              <a:buNone/>
            </a:pPr>
            <a:r>
              <a:rPr lang="fa-IR" sz="2400" smtClean="0"/>
              <a:t>5- فقدان دسترسی به کانالهای توزیع</a:t>
            </a:r>
          </a:p>
          <a:p>
            <a:pPr algn="just" eaLnBrk="1" hangingPunct="1">
              <a:lnSpc>
                <a:spcPct val="80000"/>
              </a:lnSpc>
              <a:buFontTx/>
              <a:buNone/>
            </a:pPr>
            <a:r>
              <a:rPr lang="fa-IR" sz="2400" smtClean="0"/>
              <a:t>6- قوانین دولتی </a:t>
            </a:r>
          </a:p>
          <a:p>
            <a:pPr algn="just" eaLnBrk="1" hangingPunct="1">
              <a:lnSpc>
                <a:spcPct val="80000"/>
              </a:lnSpc>
              <a:buFontTx/>
              <a:buNone/>
            </a:pPr>
            <a:r>
              <a:rPr lang="fa-IR" sz="2400" smtClean="0"/>
              <a:t>7- نحوه رفتار</a:t>
            </a:r>
            <a:endParaRPr lang="en-US" sz="240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idx="4294967295"/>
          </p:nvPr>
        </p:nvSpPr>
        <p:spPr/>
        <p:txBody>
          <a:bodyPr/>
          <a:lstStyle/>
          <a:p>
            <a:pPr eaLnBrk="1" hangingPunct="1"/>
            <a:r>
              <a:rPr lang="fa-IR" smtClean="0">
                <a:solidFill>
                  <a:srgbClr val="000066"/>
                </a:solidFill>
              </a:rPr>
              <a:t>عناصر محیط تخصصی</a:t>
            </a:r>
            <a:endParaRPr lang="en-US" smtClean="0">
              <a:solidFill>
                <a:srgbClr val="000066"/>
              </a:solidFill>
            </a:endParaRPr>
          </a:p>
        </p:txBody>
      </p:sp>
      <p:sp>
        <p:nvSpPr>
          <p:cNvPr id="47107" name="Rectangle 3"/>
          <p:cNvSpPr>
            <a:spLocks noGrp="1" noChangeArrowheads="1"/>
          </p:cNvSpPr>
          <p:nvPr>
            <p:ph type="body" idx="4294967295"/>
          </p:nvPr>
        </p:nvSpPr>
        <p:spPr/>
        <p:txBody>
          <a:bodyPr/>
          <a:lstStyle/>
          <a:p>
            <a:pPr algn="just" eaLnBrk="1" hangingPunct="1">
              <a:buFontTx/>
              <a:buNone/>
            </a:pPr>
            <a:r>
              <a:rPr lang="fa-IR" sz="3600" smtClean="0"/>
              <a:t>5- جانشین ها: </a:t>
            </a:r>
            <a:r>
              <a:rPr lang="fa-IR" sz="2800" smtClean="0"/>
              <a:t>محصولاتی که جانشین کالاها یا خدمات یک صنعت هستند که همان رقبای غیر مستقیم می باشند . این جانشین ها می توانند تعیین کننده سقف هم باشند.</a:t>
            </a:r>
          </a:p>
          <a:p>
            <a:pPr algn="just" eaLnBrk="1" hangingPunct="1">
              <a:buFontTx/>
              <a:buNone/>
            </a:pPr>
            <a:endParaRPr lang="en-US" sz="28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idx="4294967295"/>
          </p:nvPr>
        </p:nvSpPr>
        <p:spPr>
          <a:xfrm>
            <a:off x="611188" y="0"/>
            <a:ext cx="7772400" cy="1470025"/>
          </a:xfrm>
        </p:spPr>
        <p:txBody>
          <a:bodyPr/>
          <a:lstStyle/>
          <a:p>
            <a:pPr eaLnBrk="1" hangingPunct="1"/>
            <a:r>
              <a:rPr lang="fa-IR" b="1" smtClean="0">
                <a:solidFill>
                  <a:srgbClr val="000066"/>
                </a:solidFill>
              </a:rPr>
              <a:t>تدوین استراتژی</a:t>
            </a:r>
            <a:r>
              <a:rPr lang="en-US" b="1" smtClean="0">
                <a:solidFill>
                  <a:srgbClr val="000066"/>
                </a:solidFill>
              </a:rPr>
              <a:t> </a:t>
            </a:r>
          </a:p>
        </p:txBody>
      </p:sp>
      <p:sp>
        <p:nvSpPr>
          <p:cNvPr id="11267" name="Rectangle 3"/>
          <p:cNvSpPr>
            <a:spLocks noGrp="1" noChangeArrowheads="1"/>
          </p:cNvSpPr>
          <p:nvPr>
            <p:ph type="subTitle" idx="4294967295"/>
          </p:nvPr>
        </p:nvSpPr>
        <p:spPr>
          <a:xfrm>
            <a:off x="1042988" y="1700213"/>
            <a:ext cx="6905625" cy="3744912"/>
          </a:xfrm>
        </p:spPr>
        <p:txBody>
          <a:bodyPr/>
          <a:lstStyle/>
          <a:p>
            <a:pPr marL="0" indent="0" algn="just" eaLnBrk="1" hangingPunct="1">
              <a:lnSpc>
                <a:spcPct val="125000"/>
              </a:lnSpc>
              <a:buFontTx/>
              <a:buNone/>
            </a:pPr>
            <a:r>
              <a:rPr lang="fa-IR" smtClean="0"/>
              <a:t>در این مرحله ماموریت سازمان / شرکت تعیین شده , عوامل خارجی و داخلی بررسی می شوند تا فرصت ها , تهدیدها , قوت ها و ضعف ها مشخص شوند و بر اساس آنها اهداف و استراتـژیهای مختلف سازمان در سطوح مختلف تعیین شوند.</a:t>
            </a:r>
            <a:endParaRPr lang="en-US"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rganization Chart 3"/>
          <p:cNvGraphicFramePr>
            <a:graphicFrameLocks/>
          </p:cNvGraphicFramePr>
          <p:nvPr>
            <p:ph sz="half" idx="4294967295"/>
          </p:nvPr>
        </p:nvGraphicFramePr>
        <p:xfrm>
          <a:off x="533400" y="228600"/>
          <a:ext cx="7772400" cy="2952750"/>
        </p:xfrm>
        <a:graphic>
          <a:graphicData uri="http://schemas.openxmlformats.org/drawingml/2006/compatibility">
            <com:legacyDrawing xmlns:com="http://schemas.openxmlformats.org/drawingml/2006/compatibility" spid="_x0000_s1026"/>
          </a:graphicData>
        </a:graphic>
      </p:graphicFrame>
      <p:graphicFrame>
        <p:nvGraphicFramePr>
          <p:cNvPr id="1039" name="Organization Chart 16"/>
          <p:cNvGraphicFramePr>
            <a:graphicFrameLocks/>
          </p:cNvGraphicFramePr>
          <p:nvPr>
            <p:ph sz="half" idx="4294967295"/>
          </p:nvPr>
        </p:nvGraphicFramePr>
        <p:xfrm>
          <a:off x="457200" y="3429000"/>
          <a:ext cx="8077200" cy="2971800"/>
        </p:xfrm>
        <a:graphic>
          <a:graphicData uri="http://schemas.openxmlformats.org/drawingml/2006/compatibility">
            <com:legacyDrawing xmlns:com="http://schemas.openxmlformats.org/drawingml/2006/compatibility" spid="_x0000_s1039"/>
          </a:graphicData>
        </a:graphic>
      </p:graphicFrame>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idx="4294967295"/>
          </p:nvPr>
        </p:nvSpPr>
        <p:spPr/>
        <p:txBody>
          <a:bodyPr/>
          <a:lstStyle/>
          <a:p>
            <a:pPr eaLnBrk="1" hangingPunct="1"/>
            <a:r>
              <a:rPr lang="fa-IR" sz="3200" smtClean="0">
                <a:solidFill>
                  <a:srgbClr val="000066"/>
                </a:solidFill>
              </a:rPr>
              <a:t>اجزای محیط خارجی شرکت (شامل محیط عمومی و تخصصی)</a:t>
            </a:r>
            <a:endParaRPr lang="en-US" sz="3200" smtClean="0">
              <a:solidFill>
                <a:srgbClr val="000066"/>
              </a:solidFill>
            </a:endParaRPr>
          </a:p>
        </p:txBody>
      </p:sp>
      <p:sp>
        <p:nvSpPr>
          <p:cNvPr id="48131" name="Rectangle 4"/>
          <p:cNvSpPr>
            <a:spLocks noChangeArrowheads="1"/>
          </p:cNvSpPr>
          <p:nvPr/>
        </p:nvSpPr>
        <p:spPr bwMode="auto">
          <a:xfrm>
            <a:off x="468313" y="1557338"/>
            <a:ext cx="8351837" cy="4967287"/>
          </a:xfrm>
          <a:prstGeom prst="rect">
            <a:avLst/>
          </a:prstGeom>
          <a:solidFill>
            <a:schemeClr val="accent1"/>
          </a:solidFill>
          <a:ln w="9525">
            <a:solidFill>
              <a:schemeClr val="tx1"/>
            </a:solidFill>
            <a:miter lim="800000"/>
            <a:headEnd/>
            <a:tailEnd/>
          </a:ln>
        </p:spPr>
        <p:txBody>
          <a:bodyPr wrap="none" anchor="ctr"/>
          <a:lstStyle/>
          <a:p>
            <a:pPr algn="ctr"/>
            <a:r>
              <a:rPr lang="fa-IR"/>
              <a:t>مدیران , مالکان , سهامداران</a:t>
            </a:r>
            <a:endParaRPr lang="en-US"/>
          </a:p>
        </p:txBody>
      </p:sp>
      <p:sp>
        <p:nvSpPr>
          <p:cNvPr id="48132" name="Rectangle 5"/>
          <p:cNvSpPr>
            <a:spLocks noChangeArrowheads="1"/>
          </p:cNvSpPr>
          <p:nvPr/>
        </p:nvSpPr>
        <p:spPr bwMode="auto">
          <a:xfrm>
            <a:off x="2051050" y="2852738"/>
            <a:ext cx="4681538" cy="2592387"/>
          </a:xfrm>
          <a:prstGeom prst="rect">
            <a:avLst/>
          </a:prstGeom>
          <a:solidFill>
            <a:srgbClr val="ACF0F2"/>
          </a:solidFill>
          <a:ln w="9525">
            <a:solidFill>
              <a:schemeClr val="tx1"/>
            </a:solidFill>
            <a:miter lim="800000"/>
            <a:headEnd/>
            <a:tailEnd/>
          </a:ln>
        </p:spPr>
        <p:txBody>
          <a:bodyPr wrap="none" anchor="ctr"/>
          <a:lstStyle/>
          <a:p>
            <a:pPr algn="ctr"/>
            <a:endParaRPr lang="en-US"/>
          </a:p>
        </p:txBody>
      </p:sp>
      <p:sp>
        <p:nvSpPr>
          <p:cNvPr id="48133" name="Rectangle 6"/>
          <p:cNvSpPr>
            <a:spLocks noChangeArrowheads="1"/>
          </p:cNvSpPr>
          <p:nvPr/>
        </p:nvSpPr>
        <p:spPr bwMode="auto">
          <a:xfrm>
            <a:off x="3419475" y="3789363"/>
            <a:ext cx="2016125" cy="935037"/>
          </a:xfrm>
          <a:prstGeom prst="rect">
            <a:avLst/>
          </a:prstGeom>
          <a:solidFill>
            <a:schemeClr val="accent1"/>
          </a:solidFill>
          <a:ln w="9525">
            <a:solidFill>
              <a:schemeClr val="tx1"/>
            </a:solidFill>
            <a:miter lim="800000"/>
            <a:headEnd/>
            <a:tailEnd/>
          </a:ln>
        </p:spPr>
        <p:txBody>
          <a:bodyPr wrap="none" anchor="ctr"/>
          <a:lstStyle/>
          <a:p>
            <a:pPr algn="ctr"/>
            <a:r>
              <a:rPr lang="fa-IR" sz="1600"/>
              <a:t>مدیران , مالکان و سهامداران</a:t>
            </a:r>
          </a:p>
          <a:p>
            <a:pPr algn="ctr"/>
            <a:r>
              <a:rPr lang="fa-IR" sz="1600" b="1"/>
              <a:t>سازمان</a:t>
            </a:r>
          </a:p>
          <a:p>
            <a:pPr algn="ctr"/>
            <a:r>
              <a:rPr lang="fa-IR" sz="1600"/>
              <a:t>ساختار , فرهنگ و منابع</a:t>
            </a:r>
            <a:endParaRPr lang="en-US" sz="1600"/>
          </a:p>
        </p:txBody>
      </p:sp>
      <p:sp>
        <p:nvSpPr>
          <p:cNvPr id="48134" name="Oval 9"/>
          <p:cNvSpPr>
            <a:spLocks noChangeArrowheads="1"/>
          </p:cNvSpPr>
          <p:nvPr/>
        </p:nvSpPr>
        <p:spPr bwMode="auto">
          <a:xfrm>
            <a:off x="3779838" y="2924175"/>
            <a:ext cx="1368425" cy="504825"/>
          </a:xfrm>
          <a:prstGeom prst="ellipse">
            <a:avLst/>
          </a:prstGeom>
          <a:solidFill>
            <a:schemeClr val="accent1"/>
          </a:solidFill>
          <a:ln w="9525">
            <a:solidFill>
              <a:schemeClr val="tx1"/>
            </a:solidFill>
            <a:round/>
            <a:headEnd/>
            <a:tailEnd/>
          </a:ln>
        </p:spPr>
        <p:txBody>
          <a:bodyPr wrap="none" anchor="ctr"/>
          <a:lstStyle/>
          <a:p>
            <a:pPr algn="ctr"/>
            <a:r>
              <a:rPr lang="fa-IR"/>
              <a:t>محیط خرد</a:t>
            </a:r>
            <a:endParaRPr lang="en-US"/>
          </a:p>
        </p:txBody>
      </p:sp>
      <p:sp>
        <p:nvSpPr>
          <p:cNvPr id="48135" name="Text Box 14"/>
          <p:cNvSpPr txBox="1">
            <a:spLocks noChangeArrowheads="1"/>
          </p:cNvSpPr>
          <p:nvPr/>
        </p:nvSpPr>
        <p:spPr bwMode="auto">
          <a:xfrm>
            <a:off x="5651500" y="3429000"/>
            <a:ext cx="792163" cy="366713"/>
          </a:xfrm>
          <a:prstGeom prst="rect">
            <a:avLst/>
          </a:prstGeom>
          <a:noFill/>
          <a:ln w="9525">
            <a:noFill/>
            <a:miter lim="800000"/>
            <a:headEnd/>
            <a:tailEnd/>
          </a:ln>
        </p:spPr>
        <p:txBody>
          <a:bodyPr>
            <a:spAutoFit/>
          </a:bodyPr>
          <a:lstStyle/>
          <a:p>
            <a:pPr>
              <a:spcBef>
                <a:spcPct val="50000"/>
              </a:spcBef>
            </a:pPr>
            <a:r>
              <a:rPr lang="fa-IR"/>
              <a:t>مشتریان</a:t>
            </a:r>
            <a:endParaRPr lang="en-US"/>
          </a:p>
        </p:txBody>
      </p:sp>
      <p:sp>
        <p:nvSpPr>
          <p:cNvPr id="48136" name="Text Box 15"/>
          <p:cNvSpPr txBox="1">
            <a:spLocks noChangeArrowheads="1"/>
          </p:cNvSpPr>
          <p:nvPr/>
        </p:nvSpPr>
        <p:spPr bwMode="auto">
          <a:xfrm>
            <a:off x="3492500" y="3429000"/>
            <a:ext cx="1584325" cy="366713"/>
          </a:xfrm>
          <a:prstGeom prst="rect">
            <a:avLst/>
          </a:prstGeom>
          <a:noFill/>
          <a:ln w="9525">
            <a:noFill/>
            <a:miter lim="800000"/>
            <a:headEnd/>
            <a:tailEnd/>
          </a:ln>
        </p:spPr>
        <p:txBody>
          <a:bodyPr>
            <a:spAutoFit/>
          </a:bodyPr>
          <a:lstStyle/>
          <a:p>
            <a:pPr>
              <a:spcBef>
                <a:spcPct val="50000"/>
              </a:spcBef>
            </a:pPr>
            <a:r>
              <a:rPr lang="fa-IR"/>
              <a:t>عرضه کنندگان </a:t>
            </a:r>
            <a:endParaRPr lang="en-US"/>
          </a:p>
        </p:txBody>
      </p:sp>
      <p:sp>
        <p:nvSpPr>
          <p:cNvPr id="48137" name="Text Box 16"/>
          <p:cNvSpPr txBox="1">
            <a:spLocks noChangeArrowheads="1"/>
          </p:cNvSpPr>
          <p:nvPr/>
        </p:nvSpPr>
        <p:spPr bwMode="auto">
          <a:xfrm>
            <a:off x="2411413" y="3357563"/>
            <a:ext cx="1008062" cy="366712"/>
          </a:xfrm>
          <a:prstGeom prst="rect">
            <a:avLst/>
          </a:prstGeom>
          <a:noFill/>
          <a:ln w="9525">
            <a:noFill/>
            <a:miter lim="800000"/>
            <a:headEnd/>
            <a:tailEnd/>
          </a:ln>
        </p:spPr>
        <p:txBody>
          <a:bodyPr>
            <a:spAutoFit/>
          </a:bodyPr>
          <a:lstStyle/>
          <a:p>
            <a:pPr>
              <a:spcBef>
                <a:spcPct val="50000"/>
              </a:spcBef>
            </a:pPr>
            <a:r>
              <a:rPr lang="fa-IR"/>
              <a:t>سهامداران</a:t>
            </a:r>
            <a:endParaRPr lang="en-US"/>
          </a:p>
        </p:txBody>
      </p:sp>
      <p:sp>
        <p:nvSpPr>
          <p:cNvPr id="48138" name="Text Box 17"/>
          <p:cNvSpPr txBox="1">
            <a:spLocks noChangeArrowheads="1"/>
          </p:cNvSpPr>
          <p:nvPr/>
        </p:nvSpPr>
        <p:spPr bwMode="auto">
          <a:xfrm>
            <a:off x="1835150" y="3933825"/>
            <a:ext cx="1225550" cy="641350"/>
          </a:xfrm>
          <a:prstGeom prst="rect">
            <a:avLst/>
          </a:prstGeom>
          <a:noFill/>
          <a:ln w="9525">
            <a:noFill/>
            <a:miter lim="800000"/>
            <a:headEnd/>
            <a:tailEnd/>
          </a:ln>
        </p:spPr>
        <p:txBody>
          <a:bodyPr>
            <a:spAutoFit/>
          </a:bodyPr>
          <a:lstStyle/>
          <a:p>
            <a:pPr>
              <a:spcBef>
                <a:spcPct val="50000"/>
              </a:spcBef>
            </a:pPr>
            <a:r>
              <a:rPr lang="fa-IR"/>
              <a:t>اتحادیه های کارگری</a:t>
            </a:r>
            <a:endParaRPr lang="en-US"/>
          </a:p>
        </p:txBody>
      </p:sp>
      <p:sp>
        <p:nvSpPr>
          <p:cNvPr id="48139" name="Text Box 18"/>
          <p:cNvSpPr txBox="1">
            <a:spLocks noChangeArrowheads="1"/>
          </p:cNvSpPr>
          <p:nvPr/>
        </p:nvSpPr>
        <p:spPr bwMode="auto">
          <a:xfrm>
            <a:off x="2555875" y="4868863"/>
            <a:ext cx="792163" cy="366712"/>
          </a:xfrm>
          <a:prstGeom prst="rect">
            <a:avLst/>
          </a:prstGeom>
          <a:noFill/>
          <a:ln w="9525">
            <a:noFill/>
            <a:miter lim="800000"/>
            <a:headEnd/>
            <a:tailEnd/>
          </a:ln>
        </p:spPr>
        <p:txBody>
          <a:bodyPr>
            <a:spAutoFit/>
          </a:bodyPr>
          <a:lstStyle/>
          <a:p>
            <a:pPr>
              <a:spcBef>
                <a:spcPct val="50000"/>
              </a:spcBef>
            </a:pPr>
            <a:r>
              <a:rPr lang="fa-IR"/>
              <a:t>دولت</a:t>
            </a:r>
            <a:endParaRPr lang="en-US"/>
          </a:p>
        </p:txBody>
      </p:sp>
      <p:sp>
        <p:nvSpPr>
          <p:cNvPr id="48140" name="Text Box 19"/>
          <p:cNvSpPr txBox="1">
            <a:spLocks noChangeArrowheads="1"/>
          </p:cNvSpPr>
          <p:nvPr/>
        </p:nvSpPr>
        <p:spPr bwMode="auto">
          <a:xfrm>
            <a:off x="3492500" y="4868863"/>
            <a:ext cx="1582738" cy="366712"/>
          </a:xfrm>
          <a:prstGeom prst="rect">
            <a:avLst/>
          </a:prstGeom>
          <a:noFill/>
          <a:ln w="9525">
            <a:noFill/>
            <a:miter lim="800000"/>
            <a:headEnd/>
            <a:tailEnd/>
          </a:ln>
        </p:spPr>
        <p:txBody>
          <a:bodyPr>
            <a:spAutoFit/>
          </a:bodyPr>
          <a:lstStyle/>
          <a:p>
            <a:pPr>
              <a:spcBef>
                <a:spcPct val="50000"/>
              </a:spcBef>
            </a:pPr>
            <a:r>
              <a:rPr lang="fa-IR"/>
              <a:t>واسطه های مالی</a:t>
            </a:r>
            <a:endParaRPr lang="en-US"/>
          </a:p>
        </p:txBody>
      </p:sp>
      <p:sp>
        <p:nvSpPr>
          <p:cNvPr id="48141" name="Text Box 20"/>
          <p:cNvSpPr txBox="1">
            <a:spLocks noChangeArrowheads="1"/>
          </p:cNvSpPr>
          <p:nvPr/>
        </p:nvSpPr>
        <p:spPr bwMode="auto">
          <a:xfrm>
            <a:off x="5435600" y="4868863"/>
            <a:ext cx="649288" cy="366712"/>
          </a:xfrm>
          <a:prstGeom prst="rect">
            <a:avLst/>
          </a:prstGeom>
          <a:noFill/>
          <a:ln w="9525">
            <a:noFill/>
            <a:miter lim="800000"/>
            <a:headEnd/>
            <a:tailEnd/>
          </a:ln>
        </p:spPr>
        <p:txBody>
          <a:bodyPr>
            <a:spAutoFit/>
          </a:bodyPr>
          <a:lstStyle/>
          <a:p>
            <a:pPr>
              <a:spcBef>
                <a:spcPct val="50000"/>
              </a:spcBef>
            </a:pPr>
            <a:r>
              <a:rPr lang="fa-IR"/>
              <a:t>رقبا</a:t>
            </a:r>
            <a:endParaRPr lang="en-US"/>
          </a:p>
        </p:txBody>
      </p:sp>
      <p:sp>
        <p:nvSpPr>
          <p:cNvPr id="48142" name="Text Box 21"/>
          <p:cNvSpPr txBox="1">
            <a:spLocks noChangeArrowheads="1"/>
          </p:cNvSpPr>
          <p:nvPr/>
        </p:nvSpPr>
        <p:spPr bwMode="auto">
          <a:xfrm>
            <a:off x="5292725" y="4011613"/>
            <a:ext cx="1296988" cy="641350"/>
          </a:xfrm>
          <a:prstGeom prst="rect">
            <a:avLst/>
          </a:prstGeom>
          <a:noFill/>
          <a:ln w="9525">
            <a:noFill/>
            <a:miter lim="800000"/>
            <a:headEnd/>
            <a:tailEnd/>
          </a:ln>
        </p:spPr>
        <p:txBody>
          <a:bodyPr>
            <a:spAutoFit/>
          </a:bodyPr>
          <a:lstStyle/>
          <a:p>
            <a:pPr>
              <a:spcBef>
                <a:spcPct val="50000"/>
              </a:spcBef>
            </a:pPr>
            <a:r>
              <a:rPr lang="fa-IR"/>
              <a:t>اتحادیه های تجاری</a:t>
            </a:r>
            <a:endParaRPr lang="en-US"/>
          </a:p>
        </p:txBody>
      </p:sp>
      <p:sp>
        <p:nvSpPr>
          <p:cNvPr id="48143" name="Oval 22"/>
          <p:cNvSpPr>
            <a:spLocks noChangeArrowheads="1"/>
          </p:cNvSpPr>
          <p:nvPr/>
        </p:nvSpPr>
        <p:spPr bwMode="auto">
          <a:xfrm>
            <a:off x="3924300" y="1844675"/>
            <a:ext cx="1439863" cy="431800"/>
          </a:xfrm>
          <a:prstGeom prst="ellipse">
            <a:avLst/>
          </a:prstGeom>
          <a:solidFill>
            <a:schemeClr val="accent1"/>
          </a:solidFill>
          <a:ln w="9525">
            <a:solidFill>
              <a:schemeClr val="tx1"/>
            </a:solidFill>
            <a:round/>
            <a:headEnd/>
            <a:tailEnd/>
          </a:ln>
        </p:spPr>
        <p:txBody>
          <a:bodyPr wrap="none" anchor="ctr"/>
          <a:lstStyle/>
          <a:p>
            <a:pPr algn="ctr"/>
            <a:r>
              <a:rPr lang="fa-IR"/>
              <a:t>محیط کلان</a:t>
            </a:r>
            <a:endParaRPr lang="en-US"/>
          </a:p>
        </p:txBody>
      </p:sp>
      <p:sp>
        <p:nvSpPr>
          <p:cNvPr id="48144" name="Text Box 24"/>
          <p:cNvSpPr txBox="1">
            <a:spLocks noChangeArrowheads="1"/>
          </p:cNvSpPr>
          <p:nvPr/>
        </p:nvSpPr>
        <p:spPr bwMode="auto">
          <a:xfrm>
            <a:off x="684213" y="2270125"/>
            <a:ext cx="2447925" cy="366713"/>
          </a:xfrm>
          <a:prstGeom prst="rect">
            <a:avLst/>
          </a:prstGeom>
          <a:noFill/>
          <a:ln w="9525">
            <a:noFill/>
            <a:miter lim="800000"/>
            <a:headEnd/>
            <a:tailEnd/>
          </a:ln>
        </p:spPr>
        <p:txBody>
          <a:bodyPr>
            <a:spAutoFit/>
          </a:bodyPr>
          <a:lstStyle/>
          <a:p>
            <a:pPr>
              <a:spcBef>
                <a:spcPct val="50000"/>
              </a:spcBef>
            </a:pPr>
            <a:r>
              <a:rPr lang="fa-IR"/>
              <a:t>نیروهای اجتماعی - فرهنگی</a:t>
            </a:r>
            <a:endParaRPr lang="en-US"/>
          </a:p>
        </p:txBody>
      </p:sp>
      <p:sp>
        <p:nvSpPr>
          <p:cNvPr id="48145" name="Text Box 25"/>
          <p:cNvSpPr txBox="1">
            <a:spLocks noChangeArrowheads="1"/>
          </p:cNvSpPr>
          <p:nvPr/>
        </p:nvSpPr>
        <p:spPr bwMode="auto">
          <a:xfrm>
            <a:off x="684213" y="3573463"/>
            <a:ext cx="1008062" cy="641350"/>
          </a:xfrm>
          <a:prstGeom prst="rect">
            <a:avLst/>
          </a:prstGeom>
          <a:noFill/>
          <a:ln w="9525">
            <a:noFill/>
            <a:miter lim="800000"/>
            <a:headEnd/>
            <a:tailEnd/>
          </a:ln>
        </p:spPr>
        <p:txBody>
          <a:bodyPr>
            <a:spAutoFit/>
          </a:bodyPr>
          <a:lstStyle/>
          <a:p>
            <a:pPr>
              <a:spcBef>
                <a:spcPct val="50000"/>
              </a:spcBef>
            </a:pPr>
            <a:r>
              <a:rPr lang="fa-IR"/>
              <a:t>نیروهای جهانی</a:t>
            </a:r>
            <a:endParaRPr lang="en-US"/>
          </a:p>
        </p:txBody>
      </p:sp>
      <p:sp>
        <p:nvSpPr>
          <p:cNvPr id="48146" name="Text Box 26"/>
          <p:cNvSpPr txBox="1">
            <a:spLocks noChangeArrowheads="1"/>
          </p:cNvSpPr>
          <p:nvPr/>
        </p:nvSpPr>
        <p:spPr bwMode="auto">
          <a:xfrm>
            <a:off x="2771775" y="5805488"/>
            <a:ext cx="184150" cy="366712"/>
          </a:xfrm>
          <a:prstGeom prst="rect">
            <a:avLst/>
          </a:prstGeom>
          <a:noFill/>
          <a:ln w="9525">
            <a:noFill/>
            <a:miter lim="800000"/>
            <a:headEnd/>
            <a:tailEnd/>
          </a:ln>
        </p:spPr>
        <p:txBody>
          <a:bodyPr>
            <a:spAutoFit/>
          </a:bodyPr>
          <a:lstStyle/>
          <a:p>
            <a:pPr>
              <a:spcBef>
                <a:spcPct val="50000"/>
              </a:spcBef>
            </a:pPr>
            <a:endParaRPr lang="en-US"/>
          </a:p>
        </p:txBody>
      </p:sp>
      <p:sp>
        <p:nvSpPr>
          <p:cNvPr id="48147" name="Text Box 27"/>
          <p:cNvSpPr txBox="1">
            <a:spLocks noChangeArrowheads="1"/>
          </p:cNvSpPr>
          <p:nvPr/>
        </p:nvSpPr>
        <p:spPr bwMode="auto">
          <a:xfrm>
            <a:off x="657225" y="5726113"/>
            <a:ext cx="2619375" cy="366712"/>
          </a:xfrm>
          <a:prstGeom prst="rect">
            <a:avLst/>
          </a:prstGeom>
          <a:noFill/>
          <a:ln w="9525">
            <a:noFill/>
            <a:miter lim="800000"/>
            <a:headEnd/>
            <a:tailEnd/>
          </a:ln>
        </p:spPr>
        <p:txBody>
          <a:bodyPr wrap="none">
            <a:spAutoFit/>
          </a:bodyPr>
          <a:lstStyle/>
          <a:p>
            <a:r>
              <a:rPr lang="fa-IR"/>
              <a:t>نیروهای سیاسی- قانونی / حقوقی</a:t>
            </a:r>
            <a:endParaRPr lang="en-US"/>
          </a:p>
        </p:txBody>
      </p:sp>
      <p:sp>
        <p:nvSpPr>
          <p:cNvPr id="48148" name="Text Box 28"/>
          <p:cNvSpPr txBox="1">
            <a:spLocks noChangeArrowheads="1"/>
          </p:cNvSpPr>
          <p:nvPr/>
        </p:nvSpPr>
        <p:spPr bwMode="auto">
          <a:xfrm>
            <a:off x="7164388" y="3716338"/>
            <a:ext cx="1008062" cy="641350"/>
          </a:xfrm>
          <a:prstGeom prst="rect">
            <a:avLst/>
          </a:prstGeom>
          <a:noFill/>
          <a:ln w="9525">
            <a:noFill/>
            <a:miter lim="800000"/>
            <a:headEnd/>
            <a:tailEnd/>
          </a:ln>
        </p:spPr>
        <p:txBody>
          <a:bodyPr>
            <a:spAutoFit/>
          </a:bodyPr>
          <a:lstStyle/>
          <a:p>
            <a:pPr>
              <a:spcBef>
                <a:spcPct val="50000"/>
              </a:spcBef>
            </a:pPr>
            <a:r>
              <a:rPr lang="fa-IR"/>
              <a:t>نیروهای جهانی</a:t>
            </a:r>
            <a:endParaRPr lang="en-US"/>
          </a:p>
        </p:txBody>
      </p:sp>
      <p:sp>
        <p:nvSpPr>
          <p:cNvPr id="48149" name="Text Box 29"/>
          <p:cNvSpPr txBox="1">
            <a:spLocks noChangeArrowheads="1"/>
          </p:cNvSpPr>
          <p:nvPr/>
        </p:nvSpPr>
        <p:spPr bwMode="auto">
          <a:xfrm>
            <a:off x="6688138" y="2297113"/>
            <a:ext cx="1504950" cy="366712"/>
          </a:xfrm>
          <a:prstGeom prst="rect">
            <a:avLst/>
          </a:prstGeom>
          <a:noFill/>
          <a:ln w="9525">
            <a:noFill/>
            <a:miter lim="800000"/>
            <a:headEnd/>
            <a:tailEnd/>
          </a:ln>
        </p:spPr>
        <p:txBody>
          <a:bodyPr wrap="none">
            <a:spAutoFit/>
          </a:bodyPr>
          <a:lstStyle/>
          <a:p>
            <a:r>
              <a:rPr lang="fa-IR"/>
              <a:t>نیروهای اقتصادی</a:t>
            </a:r>
            <a:endParaRPr lang="en-US"/>
          </a:p>
        </p:txBody>
      </p:sp>
      <p:sp>
        <p:nvSpPr>
          <p:cNvPr id="48150" name="Text Box 30"/>
          <p:cNvSpPr txBox="1">
            <a:spLocks noChangeArrowheads="1"/>
          </p:cNvSpPr>
          <p:nvPr/>
        </p:nvSpPr>
        <p:spPr bwMode="auto">
          <a:xfrm>
            <a:off x="6573838" y="5681663"/>
            <a:ext cx="1762125" cy="366712"/>
          </a:xfrm>
          <a:prstGeom prst="rect">
            <a:avLst/>
          </a:prstGeom>
          <a:noFill/>
          <a:ln w="9525">
            <a:noFill/>
            <a:miter lim="800000"/>
            <a:headEnd/>
            <a:tailEnd/>
          </a:ln>
        </p:spPr>
        <p:txBody>
          <a:bodyPr wrap="none">
            <a:spAutoFit/>
          </a:bodyPr>
          <a:lstStyle/>
          <a:p>
            <a:r>
              <a:rPr lang="fa-IR"/>
              <a:t>نیروهای تکنولوژیکی</a:t>
            </a:r>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idx="4294967295"/>
          </p:nvPr>
        </p:nvSpPr>
        <p:spPr/>
        <p:txBody>
          <a:bodyPr/>
          <a:lstStyle/>
          <a:p>
            <a:pPr eaLnBrk="1" hangingPunct="1"/>
            <a:r>
              <a:rPr lang="fa-IR" sz="4000" b="1" smtClean="0">
                <a:solidFill>
                  <a:srgbClr val="000066"/>
                </a:solidFill>
              </a:rPr>
              <a:t>ماتریس ارزیابی عوامل خارجی</a:t>
            </a:r>
            <a:endParaRPr lang="en-US" sz="4000" b="1" smtClean="0">
              <a:solidFill>
                <a:srgbClr val="000066"/>
              </a:solidFill>
            </a:endParaRPr>
          </a:p>
        </p:txBody>
      </p:sp>
      <p:sp>
        <p:nvSpPr>
          <p:cNvPr id="49155" name="Rectangle 3"/>
          <p:cNvSpPr>
            <a:spLocks noGrp="1" noChangeArrowheads="1"/>
          </p:cNvSpPr>
          <p:nvPr>
            <p:ph type="body" sz="half" idx="4294967295"/>
          </p:nvPr>
        </p:nvSpPr>
        <p:spPr>
          <a:xfrm>
            <a:off x="228600" y="1447800"/>
            <a:ext cx="8534400" cy="2438400"/>
          </a:xfrm>
        </p:spPr>
        <p:txBody>
          <a:bodyPr/>
          <a:lstStyle/>
          <a:p>
            <a:pPr algn="just" eaLnBrk="1" hangingPunct="1">
              <a:buFontTx/>
              <a:buNone/>
            </a:pPr>
            <a:r>
              <a:rPr lang="fa-IR" sz="2400" smtClean="0"/>
              <a:t>      بااستفاده ازماتریس ارزیابی عوامل خارجی،هریک ازعوامل استراتژیک محیط های کلان وتخصصی که درماتریس الویت عوامل خارجی شناسایی والویت بندی شده اند مورد ارزیابی قرارمی گیرند وازبررسی این عوامل فرصتها وتهدیدها شناسایی می شوند . عوامل الویت داردریک ستون ماتریس قرارگرفته وبااستفاده ازضرایب ورتبه های خاصی امتیازبندی می شوند تا در نهایت مشخص شود که آیا سازمان درآینده ای که می خواهد برای آن برنامه ریزی کند فرصتهای بیشتری خواهدداشت یا با تهدیدهای بیش ترمواجه خواهدشد.</a:t>
            </a:r>
            <a:endParaRPr lang="en-US" sz="2400" smtClean="0"/>
          </a:p>
        </p:txBody>
      </p:sp>
      <p:graphicFrame>
        <p:nvGraphicFramePr>
          <p:cNvPr id="34820" name="Group 4"/>
          <p:cNvGraphicFramePr>
            <a:graphicFrameLocks noGrp="1"/>
          </p:cNvGraphicFramePr>
          <p:nvPr>
            <p:ph sz="half" idx="4294967295"/>
          </p:nvPr>
        </p:nvGraphicFramePr>
        <p:xfrm>
          <a:off x="381000" y="4191000"/>
          <a:ext cx="8001000" cy="2001966"/>
        </p:xfrm>
        <a:graphic>
          <a:graphicData uri="http://schemas.openxmlformats.org/drawingml/2006/table">
            <a:tbl>
              <a:tblPr rtl="1"/>
              <a:tblGrid>
                <a:gridCol w="2000250"/>
                <a:gridCol w="2000250"/>
                <a:gridCol w="1485900"/>
                <a:gridCol w="2514600"/>
              </a:tblGrid>
              <a:tr h="44755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400" b="0" i="0" u="none" strike="noStrike" cap="none" normalizeH="0" baseline="0" smtClean="0">
                          <a:ln>
                            <a:noFill/>
                          </a:ln>
                          <a:solidFill>
                            <a:schemeClr val="tx1"/>
                          </a:solidFill>
                          <a:effectLst/>
                          <a:latin typeface="Arial" pitchFamily="34" charset="0"/>
                          <a:cs typeface="0 Titr Bold" pitchFamily="2" charset="-78"/>
                        </a:rPr>
                        <a:t>عوامل خارجی الویت دار</a:t>
                      </a:r>
                      <a:endParaRPr kumimoji="0" lang="en-US" sz="1400" b="0" i="0" u="none" strike="noStrike" cap="none" normalizeH="0" baseline="0" smtClean="0">
                        <a:ln>
                          <a:noFill/>
                        </a:ln>
                        <a:solidFill>
                          <a:schemeClr val="tx1"/>
                        </a:solidFill>
                        <a:effectLst/>
                        <a:latin typeface="Arial" pitchFamily="34" charset="0"/>
                        <a:cs typeface="0 Titr Bold" pitchFamily="2" charset="-78"/>
                      </a:endParaRPr>
                    </a:p>
                  </a:txBody>
                  <a:tcPr marT="45708" marB="4570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400" b="0" i="0" u="none" strike="noStrike" cap="none" normalizeH="0" baseline="0" smtClean="0">
                          <a:ln>
                            <a:noFill/>
                          </a:ln>
                          <a:solidFill>
                            <a:schemeClr val="tx1"/>
                          </a:solidFill>
                          <a:effectLst/>
                          <a:latin typeface="Arial" pitchFamily="34" charset="0"/>
                          <a:cs typeface="0 Titr Bold" pitchFamily="2" charset="-78"/>
                        </a:rPr>
                        <a:t>ضریب همبستگی نسبی</a:t>
                      </a:r>
                      <a:endParaRPr kumimoji="0" lang="en-US" sz="1400" b="0" i="0" u="none" strike="noStrike" cap="none" normalizeH="0" baseline="0" smtClean="0">
                        <a:ln>
                          <a:noFill/>
                        </a:ln>
                        <a:solidFill>
                          <a:schemeClr val="tx1"/>
                        </a:solidFill>
                        <a:effectLst/>
                        <a:latin typeface="Arial" pitchFamily="34" charset="0"/>
                        <a:cs typeface="0 Titr Bold" pitchFamily="2" charset="-78"/>
                      </a:endParaRPr>
                    </a:p>
                  </a:txBody>
                  <a:tcPr marT="45708" marB="4570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400" b="0" i="0" u="none" strike="noStrike" cap="none" normalizeH="0" baseline="0" smtClean="0">
                          <a:ln>
                            <a:noFill/>
                          </a:ln>
                          <a:solidFill>
                            <a:schemeClr val="tx1"/>
                          </a:solidFill>
                          <a:effectLst/>
                          <a:latin typeface="Arial" pitchFamily="34" charset="0"/>
                          <a:cs typeface="0 Titr Bold" pitchFamily="2" charset="-78"/>
                        </a:rPr>
                        <a:t>رتبه</a:t>
                      </a:r>
                      <a:endParaRPr kumimoji="0" lang="en-US" sz="1400" b="0" i="0" u="none" strike="noStrike" cap="none" normalizeH="0" baseline="0" smtClean="0">
                        <a:ln>
                          <a:noFill/>
                        </a:ln>
                        <a:solidFill>
                          <a:schemeClr val="tx1"/>
                        </a:solidFill>
                        <a:effectLst/>
                        <a:latin typeface="Arial" pitchFamily="34" charset="0"/>
                        <a:cs typeface="0 Titr Bold" pitchFamily="2" charset="-78"/>
                      </a:endParaRPr>
                    </a:p>
                  </a:txBody>
                  <a:tcPr marT="45708" marB="4570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400" b="0" i="0" u="none" strike="noStrike" cap="none" normalizeH="0" baseline="0" smtClean="0">
                          <a:ln>
                            <a:noFill/>
                          </a:ln>
                          <a:solidFill>
                            <a:schemeClr val="tx1"/>
                          </a:solidFill>
                          <a:effectLst/>
                          <a:latin typeface="Arial" pitchFamily="34" charset="0"/>
                          <a:cs typeface="0 Titr Bold" pitchFamily="2" charset="-78"/>
                        </a:rPr>
                        <a:t>نمره = ضریب اهمیت * رتبه</a:t>
                      </a:r>
                      <a:endParaRPr kumimoji="0" lang="en-US" sz="1400" b="0" i="0" u="none" strike="noStrike" cap="none" normalizeH="0" baseline="0" smtClean="0">
                        <a:ln>
                          <a:noFill/>
                        </a:ln>
                        <a:solidFill>
                          <a:schemeClr val="tx1"/>
                        </a:solidFill>
                        <a:effectLst/>
                        <a:latin typeface="Arial" pitchFamily="34" charset="0"/>
                        <a:cs typeface="0 Titr Bold" pitchFamily="2" charset="-78"/>
                      </a:endParaRPr>
                    </a:p>
                  </a:txBody>
                  <a:tcPr marT="45708" marB="4570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FF"/>
                    </a:solidFill>
                  </a:tcPr>
                </a:tc>
              </a:tr>
              <a:tr h="518093">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0 Titr Bold" pitchFamily="2" charset="-78"/>
                        </a:rPr>
                        <a:t>فرصتها</a:t>
                      </a:r>
                      <a:endParaRPr kumimoji="0" lang="en-US" sz="2800" b="0" i="0" u="none" strike="noStrike" cap="none" normalizeH="0" baseline="0" smtClean="0">
                        <a:ln>
                          <a:noFill/>
                        </a:ln>
                        <a:solidFill>
                          <a:schemeClr val="tx1"/>
                        </a:solidFill>
                        <a:effectLst/>
                        <a:latin typeface="Arial" pitchFamily="34" charset="0"/>
                        <a:cs typeface="0 Titr Bold" pitchFamily="2" charset="-78"/>
                      </a:endParaRPr>
                    </a:p>
                  </a:txBody>
                  <a:tcPr marT="45708" marB="4570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0 Titr Bold" pitchFamily="2" charset="-78"/>
                      </a:endParaRPr>
                    </a:p>
                  </a:txBody>
                  <a:tcPr marT="45708" marB="4570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0 Titr Bold" pitchFamily="2" charset="-78"/>
                      </a:endParaRPr>
                    </a:p>
                  </a:txBody>
                  <a:tcPr marT="45708" marB="4570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0 Titr Bold" pitchFamily="2" charset="-78"/>
                      </a:endParaRPr>
                    </a:p>
                  </a:txBody>
                  <a:tcPr marT="45708" marB="4570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FF"/>
                    </a:solidFill>
                  </a:tcPr>
                </a:tc>
              </a:tr>
              <a:tr h="518093">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0 Titr Bold" pitchFamily="2" charset="-78"/>
                        </a:rPr>
                        <a:t>تهدیدها</a:t>
                      </a:r>
                      <a:endParaRPr kumimoji="0" lang="en-US" sz="2800" b="0" i="0" u="none" strike="noStrike" cap="none" normalizeH="0" baseline="0" smtClean="0">
                        <a:ln>
                          <a:noFill/>
                        </a:ln>
                        <a:solidFill>
                          <a:schemeClr val="tx1"/>
                        </a:solidFill>
                        <a:effectLst/>
                        <a:latin typeface="Arial" pitchFamily="34" charset="0"/>
                        <a:cs typeface="0 Titr Bold" pitchFamily="2" charset="-78"/>
                      </a:endParaRPr>
                    </a:p>
                  </a:txBody>
                  <a:tcPr marT="45708" marB="4570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0 Titr Bold" pitchFamily="2" charset="-78"/>
                      </a:endParaRPr>
                    </a:p>
                  </a:txBody>
                  <a:tcPr marT="45708" marB="4570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0 Titr Bold" pitchFamily="2" charset="-78"/>
                      </a:endParaRPr>
                    </a:p>
                  </a:txBody>
                  <a:tcPr marT="45708" marB="4570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0 Titr Bold" pitchFamily="2" charset="-78"/>
                      </a:endParaRPr>
                    </a:p>
                  </a:txBody>
                  <a:tcPr marT="45708" marB="4570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FF"/>
                    </a:solidFill>
                  </a:tcPr>
                </a:tc>
              </a:tr>
              <a:tr h="518093">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0 Titr Bold" pitchFamily="2" charset="-78"/>
                        </a:rPr>
                        <a:t>جمع نمره</a:t>
                      </a:r>
                      <a:endParaRPr kumimoji="0" lang="en-US" sz="2800" b="0" i="0" u="none" strike="noStrike" cap="none" normalizeH="0" baseline="0" smtClean="0">
                        <a:ln>
                          <a:noFill/>
                        </a:ln>
                        <a:solidFill>
                          <a:schemeClr val="tx1"/>
                        </a:solidFill>
                        <a:effectLst/>
                        <a:latin typeface="Arial" pitchFamily="34" charset="0"/>
                        <a:cs typeface="0 Titr Bold" pitchFamily="2" charset="-78"/>
                      </a:endParaRPr>
                    </a:p>
                  </a:txBody>
                  <a:tcPr marT="45708" marB="4570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0 Titr Bold" pitchFamily="2" charset="-78"/>
                        </a:rPr>
                        <a:t>1</a:t>
                      </a:r>
                      <a:endParaRPr kumimoji="0" lang="en-US" sz="2800" b="0" i="0" u="none" strike="noStrike" cap="none" normalizeH="0" baseline="0" smtClean="0">
                        <a:ln>
                          <a:noFill/>
                        </a:ln>
                        <a:solidFill>
                          <a:schemeClr val="tx1"/>
                        </a:solidFill>
                        <a:effectLst/>
                        <a:latin typeface="Arial" pitchFamily="34" charset="0"/>
                        <a:cs typeface="0 Titr Bold" pitchFamily="2" charset="-78"/>
                      </a:endParaRPr>
                    </a:p>
                  </a:txBody>
                  <a:tcPr marT="45708" marB="4570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0 Titr Bold" pitchFamily="2" charset="-78"/>
                      </a:endParaRPr>
                    </a:p>
                  </a:txBody>
                  <a:tcPr marT="45708" marB="4570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a:t>
                      </a:r>
                      <a:r>
                        <a:rPr kumimoji="0" lang="en-US" sz="2800" b="0" i="0" u="none" strike="noStrike" cap="none" normalizeH="0" baseline="0" smtClean="0">
                          <a:ln>
                            <a:noFill/>
                          </a:ln>
                          <a:solidFill>
                            <a:schemeClr val="tx1"/>
                          </a:solidFill>
                          <a:effectLst/>
                          <a:latin typeface="Arial" pitchFamily="34" charset="0"/>
                          <a:cs typeface="0 Titr Bold" pitchFamily="2" charset="-78"/>
                        </a:rPr>
                        <a:t>4 &lt; x &lt; 0</a:t>
                      </a:r>
                    </a:p>
                  </a:txBody>
                  <a:tcPr marT="45708" marB="4570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99FF"/>
                    </a:solidFill>
                  </a:tcPr>
                </a:tc>
              </a:tr>
            </a:tbl>
          </a:graphicData>
        </a:graphic>
      </p:graphicFrame>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ctrTitle" idx="4294967295"/>
          </p:nvPr>
        </p:nvSpPr>
        <p:spPr>
          <a:xfrm>
            <a:off x="827088" y="404813"/>
            <a:ext cx="7921625" cy="1038225"/>
          </a:xfrm>
        </p:spPr>
        <p:txBody>
          <a:bodyPr/>
          <a:lstStyle/>
          <a:p>
            <a:pPr algn="r" eaLnBrk="1" hangingPunct="1"/>
            <a:r>
              <a:rPr lang="fa-IR" sz="3600" b="1" smtClean="0">
                <a:solidFill>
                  <a:srgbClr val="000066"/>
                </a:solidFill>
              </a:rPr>
              <a:t>کاربرگ های بررسی عوامل خارجی</a:t>
            </a:r>
            <a:r>
              <a:rPr lang="fa-IR" sz="2800" b="1" smtClean="0">
                <a:solidFill>
                  <a:srgbClr val="000066"/>
                </a:solidFill>
              </a:rPr>
              <a:t/>
            </a:r>
            <a:br>
              <a:rPr lang="fa-IR" sz="2800" b="1" smtClean="0">
                <a:solidFill>
                  <a:srgbClr val="000066"/>
                </a:solidFill>
              </a:rPr>
            </a:br>
            <a:r>
              <a:rPr lang="fa-IR" sz="2800" b="1" smtClean="0">
                <a:solidFill>
                  <a:srgbClr val="000066"/>
                </a:solidFill>
              </a:rPr>
              <a:t>1- شناسایی فرصت ها وتهدید ها :</a:t>
            </a:r>
            <a:endParaRPr lang="en-US" sz="2800" b="1" smtClean="0">
              <a:solidFill>
                <a:srgbClr val="000066"/>
              </a:solidFill>
            </a:endParaRPr>
          </a:p>
        </p:txBody>
      </p:sp>
      <p:sp>
        <p:nvSpPr>
          <p:cNvPr id="50179" name="Rectangle 3"/>
          <p:cNvSpPr>
            <a:spLocks noGrp="1" noChangeArrowheads="1"/>
          </p:cNvSpPr>
          <p:nvPr>
            <p:ph type="subTitle" idx="4294967295"/>
          </p:nvPr>
        </p:nvSpPr>
        <p:spPr>
          <a:xfrm>
            <a:off x="468313" y="1628775"/>
            <a:ext cx="8135937" cy="4968875"/>
          </a:xfrm>
        </p:spPr>
        <p:txBody>
          <a:bodyPr/>
          <a:lstStyle/>
          <a:p>
            <a:pPr marL="0" indent="0" algn="just" eaLnBrk="1" hangingPunct="1">
              <a:lnSpc>
                <a:spcPct val="90000"/>
              </a:lnSpc>
              <a:buFontTx/>
              <a:buNone/>
            </a:pPr>
            <a:r>
              <a:rPr lang="fa-IR" sz="2800" smtClean="0"/>
              <a:t>الف- دسته بندی عوامل محیطی کلان شامل :عوامل اقتصادی، اجتماعی – فرهنگی ،تکنولوژیکی ، سیاسی – قانونی و جهانی</a:t>
            </a:r>
          </a:p>
          <a:p>
            <a:pPr marL="0" indent="0" algn="just" eaLnBrk="1" hangingPunct="1">
              <a:lnSpc>
                <a:spcPct val="90000"/>
              </a:lnSpc>
              <a:buFontTx/>
              <a:buNone/>
            </a:pPr>
            <a:r>
              <a:rPr lang="fa-IR" sz="2800" smtClean="0"/>
              <a:t>ب – دسته بندی عوامل محیطی خرد شامل : مشتریان ، تامین کنندگان ، رقبای بالقوه یا تازه واردان ، رقبای موجود ، رقبای غیر مستقیم یا ارائه کنندگان محصولات جایگزین ، نهادهای دولتی و اتحادیه های کارگری و تجاری </a:t>
            </a:r>
          </a:p>
          <a:p>
            <a:pPr marL="0" indent="0" algn="just" eaLnBrk="1" hangingPunct="1">
              <a:lnSpc>
                <a:spcPct val="90000"/>
              </a:lnSpc>
              <a:buFontTx/>
              <a:buNone/>
            </a:pPr>
            <a:r>
              <a:rPr lang="fa-IR" sz="2800" smtClean="0"/>
              <a:t>ج- شناسایی فرصت ها و تهدید های احتمالی  ناشی از این عوامل برای سازمان مربوطه در طول مدت یا بازه زمانی مورد برنامه ریزی </a:t>
            </a:r>
          </a:p>
          <a:p>
            <a:pPr marL="0" indent="0" algn="just" eaLnBrk="1" hangingPunct="1">
              <a:lnSpc>
                <a:spcPct val="90000"/>
              </a:lnSpc>
              <a:buFontTx/>
              <a:buNone/>
            </a:pPr>
            <a:r>
              <a:rPr lang="fa-IR" sz="2800" smtClean="0"/>
              <a:t>د- تعیین ضرایب اهمیت نسبی و رتبه هر کدام از عوامل و تهیه جدول مربوطه</a:t>
            </a:r>
          </a:p>
          <a:p>
            <a:pPr marL="0" indent="0" algn="just" eaLnBrk="1" hangingPunct="1">
              <a:lnSpc>
                <a:spcPct val="90000"/>
              </a:lnSpc>
              <a:buFontTx/>
              <a:buNone/>
            </a:pPr>
            <a:endParaRPr lang="en-US" sz="280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611188" y="476250"/>
            <a:ext cx="8064500" cy="1223963"/>
          </a:xfrm>
        </p:spPr>
        <p:txBody>
          <a:bodyPr/>
          <a:lstStyle/>
          <a:p>
            <a:pPr algn="r" eaLnBrk="1" hangingPunct="1"/>
            <a:r>
              <a:rPr lang="fa-IR" sz="4000" b="1" smtClean="0">
                <a:solidFill>
                  <a:srgbClr val="000066"/>
                </a:solidFill>
              </a:rPr>
              <a:t>2- تشکیل ماتریس ارزیابی عوامل خارجی</a:t>
            </a:r>
            <a:br>
              <a:rPr lang="fa-IR" sz="4000" b="1" smtClean="0">
                <a:solidFill>
                  <a:srgbClr val="000066"/>
                </a:solidFill>
              </a:rPr>
            </a:br>
            <a:r>
              <a:rPr lang="fa-IR" sz="4000" b="1" smtClean="0">
                <a:solidFill>
                  <a:srgbClr val="000066"/>
                </a:solidFill>
              </a:rPr>
              <a:t> </a:t>
            </a:r>
            <a:endParaRPr lang="en-US" sz="4000" b="1" smtClean="0">
              <a:solidFill>
                <a:srgbClr val="000066"/>
              </a:solidFill>
            </a:endParaRPr>
          </a:p>
        </p:txBody>
      </p:sp>
      <p:sp>
        <p:nvSpPr>
          <p:cNvPr id="51203" name="Rectangle 3"/>
          <p:cNvSpPr>
            <a:spLocks noGrp="1" noChangeArrowheads="1"/>
          </p:cNvSpPr>
          <p:nvPr>
            <p:ph type="subTitle" idx="4294967295"/>
          </p:nvPr>
        </p:nvSpPr>
        <p:spPr>
          <a:xfrm>
            <a:off x="755650" y="1341438"/>
            <a:ext cx="7777163" cy="4154487"/>
          </a:xfrm>
        </p:spPr>
        <p:txBody>
          <a:bodyPr/>
          <a:lstStyle/>
          <a:p>
            <a:pPr marL="0" indent="0" algn="just" eaLnBrk="1" hangingPunct="1">
              <a:lnSpc>
                <a:spcPct val="120000"/>
              </a:lnSpc>
              <a:buFontTx/>
              <a:buNone/>
            </a:pPr>
            <a:r>
              <a:rPr lang="fa-IR" smtClean="0"/>
              <a:t>با توجه به فرصت ها و تهدید های شناسایی شده در مرحله قبل فرصت ها و تهدید ها را در یک جدول تفکیک کرده و ماتریس ارزیابی عوامل خارجی راتشکیل میدهیم تا نمره سازمان از نظر برخورداری از فرصت یا تهدید بیشتر در آینده مورد برنامه ریزی مشخص شود.</a:t>
            </a:r>
            <a:endParaRPr lang="en-US"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890" name="Group 2"/>
          <p:cNvGraphicFramePr>
            <a:graphicFrameLocks noGrp="1"/>
          </p:cNvGraphicFramePr>
          <p:nvPr>
            <p:ph idx="4294967295"/>
          </p:nvPr>
        </p:nvGraphicFramePr>
        <p:xfrm>
          <a:off x="144463" y="836613"/>
          <a:ext cx="8820150" cy="5956300"/>
        </p:xfrm>
        <a:graphic>
          <a:graphicData uri="http://schemas.openxmlformats.org/drawingml/2006/table">
            <a:tbl>
              <a:tblPr/>
              <a:tblGrid>
                <a:gridCol w="1828800"/>
                <a:gridCol w="1828800"/>
                <a:gridCol w="1828800"/>
                <a:gridCol w="1828800"/>
                <a:gridCol w="1504950"/>
              </a:tblGrid>
              <a:tr h="336554">
                <a:tc rowSpan="2">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Arial" pitchFamily="34" charset="0"/>
                        </a:rPr>
                        <a:t>نمره وزن * رتبه</a:t>
                      </a: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Arial" pitchFamily="34" charset="0"/>
                        </a:rPr>
                        <a:t>رتبه 3و4 (فرصتها)</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Arial" pitchFamily="34" charset="0"/>
                        </a:rPr>
                        <a:t>ضریب اهمیت ( وزن)</a:t>
                      </a: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rowSpan="2">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Arial" pitchFamily="34" charset="0"/>
                        </a:rPr>
                        <a:t>فرصت ها</a:t>
                      </a: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4668">
                <a:tc vMerge="1">
                  <a:txBody>
                    <a:bodyPr/>
                    <a:lstStyle/>
                    <a:p>
                      <a:pPr rtl="1"/>
                      <a:endParaRPr lang="fa-IR"/>
                    </a:p>
                  </a:txBody>
                  <a:tcPr/>
                </a:tc>
                <a:tc vMerge="1">
                  <a:txBody>
                    <a:bodyPr/>
                    <a:lstStyle/>
                    <a:p>
                      <a:pPr rtl="1"/>
                      <a:endParaRPr lang="fa-IR"/>
                    </a:p>
                  </a:txBody>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Arial" pitchFamily="34" charset="0"/>
                        </a:rPr>
                        <a:t>به تفکیک عوامل فرعی</a:t>
                      </a: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Arial" pitchFamily="34" charset="0"/>
                        </a:rPr>
                        <a:t>عوامل اصلی</a:t>
                      </a: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rtl="1"/>
                      <a:endParaRPr lang="fa-IR"/>
                    </a:p>
                  </a:txBody>
                  <a:tcPr/>
                </a:tc>
              </a:tr>
              <a:tr h="2237255">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Arial" pitchFamily="34" charset="0"/>
                        </a:rPr>
                        <a:t>عوامل سازمان و مدیریت</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Arial" pitchFamily="34" charset="0"/>
                        </a:rPr>
                        <a:t>عوامل مالی و حسابداری</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Arial" pitchFamily="34" charset="0"/>
                        </a:rPr>
                        <a:t>عوامل تولید و عملیات</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Arial" pitchFamily="34" charset="0"/>
                        </a:rPr>
                        <a:t>.</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Arial" pitchFamily="34" charset="0"/>
                        </a:rPr>
                        <a:t>.</a:t>
                      </a: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5284">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Arial" pitchFamily="34" charset="0"/>
                        </a:rPr>
                        <a:t>رتبه 1و2 (تهدیدها)</a:t>
                      </a: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Arial" pitchFamily="34" charset="0"/>
                        </a:rPr>
                        <a:t>تهدیدها</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37255">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Arial" pitchFamily="34" charset="0"/>
                        </a:rPr>
                        <a:t>عوامل سازمان و مدیریت</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Arial" pitchFamily="34" charset="0"/>
                        </a:rPr>
                        <a:t>عوامل مالی و حسابداری</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Arial" pitchFamily="34" charset="0"/>
                        </a:rPr>
                        <a:t>عوامل تولید و عملیات</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Arial" pitchFamily="34" charset="0"/>
                        </a:rPr>
                        <a:t>.</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Arial" pitchFamily="34" charset="0"/>
                        </a:rPr>
                        <a:t>.</a:t>
                      </a: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5284">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Arial" pitchFamily="34" charset="0"/>
                        </a:rPr>
                        <a:t>1&lt;= نمره &lt;=4</a:t>
                      </a: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Arial" pitchFamily="34"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Arial" pitchFamily="34"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Arial" pitchFamily="34"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Arial" pitchFamily="34" charset="0"/>
                        </a:rPr>
                        <a:t>جمع</a:t>
                      </a: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2266" name="Text Box 42"/>
          <p:cNvSpPr txBox="1">
            <a:spLocks noChangeArrowheads="1"/>
          </p:cNvSpPr>
          <p:nvPr/>
        </p:nvSpPr>
        <p:spPr bwMode="auto">
          <a:xfrm>
            <a:off x="2124075" y="188913"/>
            <a:ext cx="4392613" cy="519112"/>
          </a:xfrm>
          <a:prstGeom prst="rect">
            <a:avLst/>
          </a:prstGeom>
          <a:noFill/>
          <a:ln w="9525">
            <a:noFill/>
            <a:miter lim="800000"/>
            <a:headEnd/>
            <a:tailEnd/>
          </a:ln>
        </p:spPr>
        <p:txBody>
          <a:bodyPr>
            <a:spAutoFit/>
          </a:bodyPr>
          <a:lstStyle/>
          <a:p>
            <a:pPr rtl="0">
              <a:spcBef>
                <a:spcPct val="50000"/>
              </a:spcBef>
            </a:pPr>
            <a:r>
              <a:rPr lang="fa-IR" sz="2800" b="1">
                <a:solidFill>
                  <a:srgbClr val="000066"/>
                </a:solidFill>
              </a:rPr>
              <a:t>ماتریس ارزیابی عوامل خارجی </a:t>
            </a:r>
            <a:endParaRPr lang="en-US" sz="2800" b="1">
              <a:solidFill>
                <a:srgbClr val="000066"/>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a:xfrm>
            <a:off x="611188" y="188913"/>
            <a:ext cx="8229600" cy="1143000"/>
          </a:xfrm>
        </p:spPr>
        <p:txBody>
          <a:bodyPr/>
          <a:lstStyle/>
          <a:p>
            <a:pPr algn="r" eaLnBrk="1" hangingPunct="1"/>
            <a:r>
              <a:rPr lang="fa-IR" sz="4000" b="1" smtClean="0">
                <a:solidFill>
                  <a:srgbClr val="000066"/>
                </a:solidFill>
              </a:rPr>
              <a:t>بررسی عوامل داخلی </a:t>
            </a:r>
            <a:br>
              <a:rPr lang="fa-IR" sz="4000" b="1" smtClean="0">
                <a:solidFill>
                  <a:srgbClr val="000066"/>
                </a:solidFill>
              </a:rPr>
            </a:br>
            <a:endParaRPr lang="en-US" sz="4000" b="1" smtClean="0">
              <a:solidFill>
                <a:srgbClr val="000066"/>
              </a:solidFill>
            </a:endParaRPr>
          </a:p>
        </p:txBody>
      </p:sp>
      <p:sp>
        <p:nvSpPr>
          <p:cNvPr id="53251" name="Rectangle 3"/>
          <p:cNvSpPr>
            <a:spLocks noGrp="1" noChangeArrowheads="1"/>
          </p:cNvSpPr>
          <p:nvPr>
            <p:ph type="body" idx="4294967295"/>
          </p:nvPr>
        </p:nvSpPr>
        <p:spPr>
          <a:xfrm>
            <a:off x="914400" y="981075"/>
            <a:ext cx="7978775" cy="5688013"/>
          </a:xfrm>
        </p:spPr>
        <p:txBody>
          <a:bodyPr/>
          <a:lstStyle/>
          <a:p>
            <a:pPr algn="just" eaLnBrk="1" hangingPunct="1"/>
            <a:r>
              <a:rPr lang="fa-IR" sz="2400" smtClean="0"/>
              <a:t>عوامل داخلی : عواملی هستند که مربوط به درون شرکت یا سازمان هستند و برخلاف عوامل خارجی در کنترل مدیریت سازمان می باشند و شامل عوامل قوت و ضعف می شوند.</a:t>
            </a:r>
          </a:p>
          <a:p>
            <a:pPr algn="just" eaLnBrk="1" hangingPunct="1"/>
            <a:r>
              <a:rPr lang="fa-IR" sz="2400" smtClean="0"/>
              <a:t>عوامل قوت : عواملی هستند که نسبت به گذشته سازمان ، نسبت به متوسط صنعت یا نسبت به رقبای آن برای سازمان مزیت به حساب آیند.</a:t>
            </a:r>
          </a:p>
          <a:p>
            <a:pPr algn="just" eaLnBrk="1" hangingPunct="1"/>
            <a:r>
              <a:rPr lang="fa-IR" sz="2400" smtClean="0"/>
              <a:t>نقاط قوت معمولی : نقاط قوتی که تعداد زیادی از رقبا از آنها برخوردار باشند و سازمان را در بهترین حالت در وضعیت برابری رقابتی قرار دهند .</a:t>
            </a:r>
          </a:p>
          <a:p>
            <a:pPr algn="just" eaLnBrk="1" hangingPunct="1"/>
            <a:r>
              <a:rPr lang="fa-IR" sz="2400" smtClean="0"/>
              <a:t>نقاط قوت منحصر به فرد: نقاط قوتی که منحصر به سازمان بوده یا در تعداد کمی از رقبا وجود داشته باشند. با داشتن چنین قابلیت هایی سازمان به شایستگی متمایز دست یافته و از مزیت رقابتی برخوردار می شود.</a:t>
            </a:r>
          </a:p>
          <a:p>
            <a:pPr algn="just" eaLnBrk="1" hangingPunct="1"/>
            <a:r>
              <a:rPr lang="fa-IR" sz="2400" smtClean="0"/>
              <a:t>مزیت رقابتی پایدار : مزیتی که در محیط ، بازار و در میدان رقابت دوام بیشتری داشته و توسط سایر رقبا به راحتی تقلید نشود.</a:t>
            </a:r>
          </a:p>
          <a:p>
            <a:pPr algn="just" eaLnBrk="1" hangingPunct="1"/>
            <a:endParaRPr lang="fa-IR" sz="2400" smtClean="0"/>
          </a:p>
          <a:p>
            <a:pPr algn="just" eaLnBrk="1" hangingPunct="1"/>
            <a:endParaRPr lang="en-US" sz="240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body" idx="4294967295"/>
          </p:nvPr>
        </p:nvSpPr>
        <p:spPr>
          <a:xfrm>
            <a:off x="539750" y="404813"/>
            <a:ext cx="8229600" cy="4495800"/>
          </a:xfrm>
        </p:spPr>
        <p:txBody>
          <a:bodyPr/>
          <a:lstStyle/>
          <a:p>
            <a:pPr algn="just" eaLnBrk="1" hangingPunct="1">
              <a:lnSpc>
                <a:spcPct val="115000"/>
              </a:lnSpc>
            </a:pPr>
            <a:r>
              <a:rPr lang="fa-IR" sz="2800" smtClean="0">
                <a:solidFill>
                  <a:srgbClr val="000066"/>
                </a:solidFill>
              </a:rPr>
              <a:t>عوامل ضعف</a:t>
            </a:r>
            <a:r>
              <a:rPr lang="fa-IR" sz="2800" smtClean="0"/>
              <a:t> : عواملی که سازمان توانایی انجام آنها را ندارد در حالی که قبلا می توانست انجام دهد یا رقبای اصلی این توانایی را دارند.برای مقابله با این ضعف ها باید در نقاط قوت سرمایه گذاری کرد.</a:t>
            </a:r>
          </a:p>
          <a:p>
            <a:pPr algn="just" eaLnBrk="1" hangingPunct="1">
              <a:lnSpc>
                <a:spcPct val="115000"/>
              </a:lnSpc>
              <a:buFontTx/>
              <a:buNone/>
            </a:pPr>
            <a:r>
              <a:rPr lang="fa-IR" sz="2800" smtClean="0">
                <a:solidFill>
                  <a:srgbClr val="000066"/>
                </a:solidFill>
              </a:rPr>
              <a:t>عدم مزیت رقابتی</a:t>
            </a:r>
            <a:r>
              <a:rPr lang="fa-IR" sz="2800" smtClean="0"/>
              <a:t> : زمانی که سازمان نمی تواند استراتژی های ارزشمندی را که شرکت های رقیب اجرا میکنند اجرا کند و در نتیجه شاهد عملکرد اقتصادی پایین تر از حد معمول می باشد.</a:t>
            </a:r>
          </a:p>
          <a:p>
            <a:pPr algn="just" eaLnBrk="1" hangingPunct="1">
              <a:lnSpc>
                <a:spcPct val="115000"/>
              </a:lnSpc>
              <a:buFontTx/>
              <a:buNone/>
            </a:pPr>
            <a:r>
              <a:rPr lang="fa-IR" sz="2800" smtClean="0">
                <a:solidFill>
                  <a:srgbClr val="000066"/>
                </a:solidFill>
              </a:rPr>
              <a:t>بررسی عوامل درونی سازمان</a:t>
            </a:r>
            <a:r>
              <a:rPr lang="fa-IR" sz="2800" smtClean="0"/>
              <a:t> : با استفاده از رویکرد وظیفه ای عوامل داخلی (قوت و ضعف) که نقش حیاتی درموفقیت سازمان دارند با مشارکت نمایندگان، مدیرا ن و کارکنان شناسایی و در یک ماتریس ارزیابی می شوند.</a:t>
            </a:r>
            <a:endParaRPr lang="en-US" sz="280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p:txBody>
          <a:bodyPr/>
          <a:lstStyle/>
          <a:p>
            <a:pPr algn="r" eaLnBrk="1" hangingPunct="1"/>
            <a:r>
              <a:rPr lang="fa-IR" sz="3600" smtClean="0"/>
              <a:t>رویکرد وظیفه ای برای بررسی عوامل داخلی</a:t>
            </a:r>
            <a:r>
              <a:rPr lang="fa-IR" smtClean="0"/>
              <a:t> </a:t>
            </a:r>
            <a:endParaRPr lang="en-US" smtClean="0"/>
          </a:p>
        </p:txBody>
      </p:sp>
      <p:sp>
        <p:nvSpPr>
          <p:cNvPr id="55299" name="Rectangle 3"/>
          <p:cNvSpPr>
            <a:spLocks noGrp="1" noChangeArrowheads="1"/>
          </p:cNvSpPr>
          <p:nvPr>
            <p:ph type="body" idx="4294967295"/>
          </p:nvPr>
        </p:nvSpPr>
        <p:spPr/>
        <p:txBody>
          <a:bodyPr/>
          <a:lstStyle/>
          <a:p>
            <a:pPr marL="609600" indent="-609600" algn="just" eaLnBrk="1" hangingPunct="1">
              <a:lnSpc>
                <a:spcPct val="90000"/>
              </a:lnSpc>
            </a:pPr>
            <a:r>
              <a:rPr lang="fa-IR" sz="2400" smtClean="0"/>
              <a:t>مواردی که در رویکرد وظیفه ای مورد بررسی قرار می گیرند عبارتند از :</a:t>
            </a:r>
          </a:p>
          <a:p>
            <a:pPr marL="609600" indent="-609600" algn="just" eaLnBrk="1" hangingPunct="1">
              <a:lnSpc>
                <a:spcPct val="90000"/>
              </a:lnSpc>
              <a:buFontTx/>
              <a:buNone/>
            </a:pPr>
            <a:r>
              <a:rPr lang="fa-IR" smtClean="0">
                <a:solidFill>
                  <a:srgbClr val="000066"/>
                </a:solidFill>
              </a:rPr>
              <a:t>1-</a:t>
            </a:r>
            <a:r>
              <a:rPr lang="fa-IR" smtClean="0">
                <a:solidFill>
                  <a:schemeClr val="folHlink"/>
                </a:solidFill>
              </a:rPr>
              <a:t> </a:t>
            </a:r>
            <a:r>
              <a:rPr lang="fa-IR" smtClean="0">
                <a:solidFill>
                  <a:srgbClr val="000066"/>
                </a:solidFill>
              </a:rPr>
              <a:t>مدیریت</a:t>
            </a:r>
            <a:r>
              <a:rPr lang="fa-IR" smtClean="0"/>
              <a:t> </a:t>
            </a:r>
            <a:r>
              <a:rPr lang="fa-IR" sz="2400" smtClean="0"/>
              <a:t>: مدیریت دارای 5 وظیفه اصلی است :</a:t>
            </a:r>
          </a:p>
          <a:p>
            <a:pPr marL="609600" indent="-609600" algn="just" eaLnBrk="1" hangingPunct="1">
              <a:lnSpc>
                <a:spcPct val="105000"/>
              </a:lnSpc>
            </a:pPr>
            <a:r>
              <a:rPr lang="fa-IR" sz="2800" smtClean="0">
                <a:solidFill>
                  <a:srgbClr val="000066"/>
                </a:solidFill>
              </a:rPr>
              <a:t>1-1برنامه ریزی:</a:t>
            </a:r>
            <a:r>
              <a:rPr lang="fa-IR" smtClean="0"/>
              <a:t> </a:t>
            </a:r>
            <a:r>
              <a:rPr lang="fa-IR" sz="2400" smtClean="0"/>
              <a:t>فعالیتهای مدیر برای تدارک دیدن امور</a:t>
            </a:r>
            <a:r>
              <a:rPr lang="fa-IR" smtClean="0"/>
              <a:t> </a:t>
            </a:r>
            <a:r>
              <a:rPr lang="fa-IR" sz="2400" smtClean="0"/>
              <a:t>آینده شامل: پیش بینی ، تعیین هدف های بلند مدت ، تدوین استراتژی ها ، تعیین سیاست ها ، در نظر گرفتن هدف های کوتاه مدت ، تعیین فعالیت ها و اقدامات ، تعیین زمان مورد نیاز و ...</a:t>
            </a:r>
          </a:p>
          <a:p>
            <a:pPr marL="609600" indent="-609600" algn="just" eaLnBrk="1" hangingPunct="1">
              <a:lnSpc>
                <a:spcPct val="90000"/>
              </a:lnSpc>
            </a:pPr>
            <a:r>
              <a:rPr lang="fa-IR" sz="2800" smtClean="0">
                <a:solidFill>
                  <a:srgbClr val="000066"/>
                </a:solidFill>
              </a:rPr>
              <a:t>1-2سازماندهی :</a:t>
            </a:r>
            <a:r>
              <a:rPr lang="fa-IR" sz="2800" smtClean="0">
                <a:solidFill>
                  <a:srgbClr val="CCFF33"/>
                </a:solidFill>
              </a:rPr>
              <a:t> </a:t>
            </a:r>
            <a:r>
              <a:rPr lang="fa-IR" sz="2400" smtClean="0"/>
              <a:t>فعالیتهای مدیر که منجر به</a:t>
            </a:r>
            <a:r>
              <a:rPr lang="fa-IR" sz="2400" smtClean="0">
                <a:solidFill>
                  <a:srgbClr val="CCFF33"/>
                </a:solidFill>
              </a:rPr>
              <a:t> </a:t>
            </a:r>
            <a:r>
              <a:rPr lang="fa-IR" sz="2400" smtClean="0"/>
              <a:t>یک ساختار از کارهای تخصصی و روابط قدرت ها میشود شامل: طرح ریزی سازمان ، تعیین شرایط احراز شغل ، شرح وظایف ، تعیین ویژگیهای شغل ، حیطه نظارت ، وحدت فرماندهی ، ایجاد هماهنگی ، طرح ریزی شغل و تجزیه و تحلیل شغل </a:t>
            </a:r>
            <a:endParaRPr lang="en-US" sz="2800"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body" idx="4294967295"/>
          </p:nvPr>
        </p:nvSpPr>
        <p:spPr>
          <a:xfrm>
            <a:off x="539750" y="333375"/>
            <a:ext cx="8229600" cy="6048375"/>
          </a:xfrm>
        </p:spPr>
        <p:txBody>
          <a:bodyPr/>
          <a:lstStyle/>
          <a:p>
            <a:pPr algn="just" eaLnBrk="1" hangingPunct="1">
              <a:lnSpc>
                <a:spcPct val="120000"/>
              </a:lnSpc>
            </a:pPr>
            <a:r>
              <a:rPr lang="fa-IR" sz="2800" smtClean="0">
                <a:solidFill>
                  <a:srgbClr val="000066"/>
                </a:solidFill>
              </a:rPr>
              <a:t>1-3 ایجاد انگیزه :</a:t>
            </a:r>
            <a:r>
              <a:rPr lang="fa-IR" sz="2800" smtClean="0">
                <a:solidFill>
                  <a:srgbClr val="CCFF33"/>
                </a:solidFill>
              </a:rPr>
              <a:t> </a:t>
            </a:r>
            <a:r>
              <a:rPr lang="fa-IR" sz="2400" smtClean="0"/>
              <a:t>فعالیتهای مدیر برای شکل دادن به رفتار انسانی شامل: رهبری ، ایجاد ارتباط ، تشکیل گرو های کاری ، تعدیل در رفتار ، تفویض اختیار ، غنی سازی شغل ، رضایت شغلی ، تامین نیاز ، تغییر ساختار </a:t>
            </a:r>
          </a:p>
          <a:p>
            <a:pPr algn="just" eaLnBrk="1" hangingPunct="1">
              <a:lnSpc>
                <a:spcPct val="120000"/>
              </a:lnSpc>
            </a:pPr>
            <a:r>
              <a:rPr lang="fa-IR" sz="2800" smtClean="0">
                <a:solidFill>
                  <a:srgbClr val="000066"/>
                </a:solidFill>
              </a:rPr>
              <a:t>1-4 تامین نیروی انسانی :</a:t>
            </a:r>
            <a:r>
              <a:rPr lang="fa-IR" sz="2800" smtClean="0">
                <a:solidFill>
                  <a:srgbClr val="CCFF33"/>
                </a:solidFill>
              </a:rPr>
              <a:t> </a:t>
            </a:r>
            <a:r>
              <a:rPr lang="fa-IR" sz="2400" smtClean="0"/>
              <a:t>فعالیتهایی در زمینه تامین نیروی انسانی و حول محور مدیریت منابع انسانی شامل : تعیین دستمزد و حقوق ، مزایای کارکنان ، مصاحبه ، گزینش ، استخدام ، اخراج ، آموزش کارکنان ، توسعه مدیریت ، ایمنی کارکنان ، اجرای قانون ”اقدام مثبت ” ، دادن فرصت برابر به همه داوطلبان کار و ...</a:t>
            </a:r>
          </a:p>
          <a:p>
            <a:pPr algn="just" eaLnBrk="1" hangingPunct="1">
              <a:lnSpc>
                <a:spcPct val="120000"/>
              </a:lnSpc>
            </a:pPr>
            <a:r>
              <a:rPr lang="fa-IR" sz="2800" smtClean="0">
                <a:solidFill>
                  <a:srgbClr val="000066"/>
                </a:solidFill>
              </a:rPr>
              <a:t>1-5 اعمال کنترل :</a:t>
            </a:r>
            <a:r>
              <a:rPr lang="fa-IR" sz="2800" smtClean="0">
                <a:solidFill>
                  <a:srgbClr val="CCFF33"/>
                </a:solidFill>
              </a:rPr>
              <a:t> </a:t>
            </a:r>
            <a:r>
              <a:rPr lang="fa-IR" sz="2400" smtClean="0"/>
              <a:t>فعالیتهای مدیر جهت حصول اطمینان از اینکه نتایج واقعی با نتایج برنامه ریزی شده سازگار است و شامل : کنترل کیفیت ، کنترل امور مالی ، کنترل فروش ، کنترل موجودی ها، کنترل هزینه ها ، تجزیه و تحلیل انحرافات ، دادن پاداش و تشویق و ترغیب افراد.</a:t>
            </a:r>
            <a:endParaRPr lang="fa-IR" sz="2800" smtClean="0">
              <a:solidFill>
                <a:srgbClr val="CCFF33"/>
              </a:solidFill>
            </a:endParaRPr>
          </a:p>
          <a:p>
            <a:pPr algn="just" eaLnBrk="1" hangingPunct="1">
              <a:lnSpc>
                <a:spcPct val="120000"/>
              </a:lnSpc>
            </a:pPr>
            <a:endParaRPr lang="en-US" sz="2800" smtClean="0">
              <a:solidFill>
                <a:srgbClr val="CCFF33"/>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idx="4294967295"/>
          </p:nvPr>
        </p:nvSpPr>
        <p:spPr>
          <a:xfrm>
            <a:off x="611188" y="0"/>
            <a:ext cx="7772400" cy="1470025"/>
          </a:xfrm>
        </p:spPr>
        <p:txBody>
          <a:bodyPr/>
          <a:lstStyle/>
          <a:p>
            <a:pPr eaLnBrk="1" hangingPunct="1"/>
            <a:r>
              <a:rPr lang="fa-IR" b="1" smtClean="0">
                <a:solidFill>
                  <a:srgbClr val="000066"/>
                </a:solidFill>
              </a:rPr>
              <a:t>اجرای استراتژی</a:t>
            </a:r>
            <a:endParaRPr lang="en-US" b="1" smtClean="0">
              <a:solidFill>
                <a:srgbClr val="000066"/>
              </a:solidFill>
            </a:endParaRPr>
          </a:p>
        </p:txBody>
      </p:sp>
      <p:sp>
        <p:nvSpPr>
          <p:cNvPr id="12291" name="Rectangle 3"/>
          <p:cNvSpPr>
            <a:spLocks noGrp="1" noChangeArrowheads="1"/>
          </p:cNvSpPr>
          <p:nvPr>
            <p:ph type="subTitle" idx="4294967295"/>
          </p:nvPr>
        </p:nvSpPr>
        <p:spPr>
          <a:xfrm>
            <a:off x="1042988" y="1700213"/>
            <a:ext cx="6905625" cy="3744912"/>
          </a:xfrm>
        </p:spPr>
        <p:txBody>
          <a:bodyPr/>
          <a:lstStyle/>
          <a:p>
            <a:pPr marL="0" indent="0" algn="just" eaLnBrk="1" hangingPunct="1">
              <a:lnSpc>
                <a:spcPct val="125000"/>
              </a:lnSpc>
              <a:buFontTx/>
              <a:buNone/>
            </a:pPr>
            <a:r>
              <a:rPr lang="fa-IR" sz="2800" smtClean="0"/>
              <a:t>در این مرحله استراتژی های تعیین شده در مرحله تدوین بایستی به اجرا درآیند. برای اجرای استراتژی ابتدا اهداف و سیاست ها در راستای ماموریت و استراتژی ها تعیین شده و بر اساس آنها منابع سازمان تخصیص داده می شوندو سپس در ساختار مناسبی و با فرهنگ سازنده هدایت می شوند تا استراتژی ها به اجرا درآیند.</a:t>
            </a:r>
            <a:endParaRPr lang="en-US" sz="280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body" idx="4294967295"/>
          </p:nvPr>
        </p:nvSpPr>
        <p:spPr>
          <a:xfrm>
            <a:off x="684213" y="404813"/>
            <a:ext cx="8229600" cy="6192837"/>
          </a:xfrm>
        </p:spPr>
        <p:txBody>
          <a:bodyPr/>
          <a:lstStyle/>
          <a:p>
            <a:pPr marL="609600" indent="-609600" eaLnBrk="1" hangingPunct="1">
              <a:lnSpc>
                <a:spcPct val="80000"/>
              </a:lnSpc>
              <a:buFontTx/>
              <a:buNone/>
            </a:pPr>
            <a:r>
              <a:rPr lang="fa-IR" smtClean="0">
                <a:solidFill>
                  <a:srgbClr val="000066"/>
                </a:solidFill>
              </a:rPr>
              <a:t>2- بازاریابی :</a:t>
            </a:r>
          </a:p>
          <a:p>
            <a:pPr marL="609600" indent="-609600" eaLnBrk="1" hangingPunct="1">
              <a:lnSpc>
                <a:spcPct val="80000"/>
              </a:lnSpc>
              <a:buFontTx/>
              <a:buNone/>
            </a:pPr>
            <a:r>
              <a:rPr lang="fa-IR" smtClean="0">
                <a:solidFill>
                  <a:srgbClr val="000066"/>
                </a:solidFill>
              </a:rPr>
              <a:t> </a:t>
            </a:r>
            <a:r>
              <a:rPr lang="fa-IR" sz="2800" smtClean="0">
                <a:solidFill>
                  <a:srgbClr val="000066"/>
                </a:solidFill>
              </a:rPr>
              <a:t>تعاریف:</a:t>
            </a:r>
            <a:r>
              <a:rPr lang="fa-IR" sz="2800" smtClean="0">
                <a:solidFill>
                  <a:schemeClr val="folHlink"/>
                </a:solidFill>
              </a:rPr>
              <a:t> </a:t>
            </a:r>
          </a:p>
          <a:p>
            <a:pPr marL="609600" indent="-609600" eaLnBrk="1" hangingPunct="1">
              <a:lnSpc>
                <a:spcPct val="80000"/>
              </a:lnSpc>
            </a:pPr>
            <a:r>
              <a:rPr lang="fa-IR" sz="2400" smtClean="0"/>
              <a:t>فیلیپ کاتلر: بازاریابی فعالیتی انسانی در جهت ارضای نیازها و خواسته ها از طریق فرایند مبادله است.</a:t>
            </a:r>
          </a:p>
          <a:p>
            <a:pPr marL="609600" indent="-609600" eaLnBrk="1" hangingPunct="1">
              <a:lnSpc>
                <a:spcPct val="80000"/>
              </a:lnSpc>
            </a:pPr>
            <a:r>
              <a:rPr lang="fa-IR" sz="2400" smtClean="0"/>
              <a:t>بازاریابی یعنی تلاش در جهت از قوه به فعل در آوردن مبادلات برای ارضای نیازها و خواسته های بشر.بازاریابی حلقه ارتباطی سازمان با محیط پیرامون است. به عبارت دیگر کارکردن با بازار و در بردارنده هر چیزی است که شرکت را به بازار و بازار را به شرکت مرتبط می کند.</a:t>
            </a:r>
          </a:p>
          <a:p>
            <a:pPr marL="609600" indent="-609600" eaLnBrk="1" hangingPunct="1">
              <a:lnSpc>
                <a:spcPct val="80000"/>
              </a:lnSpc>
              <a:buFontTx/>
              <a:buNone/>
            </a:pPr>
            <a:r>
              <a:rPr lang="fa-IR" sz="2400" smtClean="0">
                <a:solidFill>
                  <a:schemeClr val="folHlink"/>
                </a:solidFill>
              </a:rPr>
              <a:t> </a:t>
            </a:r>
            <a:r>
              <a:rPr lang="fa-IR" sz="2800" smtClean="0">
                <a:solidFill>
                  <a:srgbClr val="000066"/>
                </a:solidFill>
              </a:rPr>
              <a:t>برخی عوامل مهم در حوزه بازاریابی:</a:t>
            </a:r>
          </a:p>
          <a:p>
            <a:pPr marL="609600" indent="-609600" eaLnBrk="1" hangingPunct="1">
              <a:lnSpc>
                <a:spcPct val="80000"/>
              </a:lnSpc>
            </a:pPr>
            <a:r>
              <a:rPr lang="fa-IR" sz="2400" smtClean="0"/>
              <a:t>سازمان فروش اثر بخش ،آگاهی از نیازهای مشتریان </a:t>
            </a:r>
          </a:p>
          <a:p>
            <a:pPr marL="609600" indent="-609600" eaLnBrk="1" hangingPunct="1">
              <a:lnSpc>
                <a:spcPct val="80000"/>
              </a:lnSpc>
            </a:pPr>
            <a:r>
              <a:rPr lang="fa-IR" sz="2400" smtClean="0"/>
              <a:t>تصویر ذهنی ، شهرت و کیفیت محصول / خدمت</a:t>
            </a:r>
          </a:p>
          <a:p>
            <a:pPr marL="609600" indent="-609600" eaLnBrk="1" hangingPunct="1">
              <a:lnSpc>
                <a:spcPct val="80000"/>
              </a:lnSpc>
            </a:pPr>
            <a:r>
              <a:rPr lang="fa-IR" sz="2400" smtClean="0"/>
              <a:t>ترویج فروش و تبلیغات خلاق ، کارامد و اثر بخش</a:t>
            </a:r>
          </a:p>
          <a:p>
            <a:pPr marL="609600" indent="-609600" eaLnBrk="1" hangingPunct="1">
              <a:lnSpc>
                <a:spcPct val="80000"/>
              </a:lnSpc>
            </a:pPr>
            <a:r>
              <a:rPr lang="fa-IR" sz="2400" smtClean="0"/>
              <a:t> استراتژی قیمت گذاری و انعطاف قیمت گذاری</a:t>
            </a:r>
          </a:p>
          <a:p>
            <a:pPr marL="609600" indent="-609600" eaLnBrk="1" hangingPunct="1">
              <a:lnSpc>
                <a:spcPct val="80000"/>
              </a:lnSpc>
            </a:pPr>
            <a:r>
              <a:rPr lang="fa-IR" sz="2400" smtClean="0"/>
              <a:t>روشهای دریافت بازخور از بازار و توسعه محصولات، خدمات و بازارهای جدید</a:t>
            </a:r>
          </a:p>
          <a:p>
            <a:pPr marL="609600" indent="-609600" eaLnBrk="1" hangingPunct="1">
              <a:lnSpc>
                <a:spcPct val="80000"/>
              </a:lnSpc>
            </a:pPr>
            <a:r>
              <a:rPr lang="fa-IR" sz="2400" smtClean="0"/>
              <a:t>خدمات بعد از فروش و پیگیری</a:t>
            </a:r>
          </a:p>
          <a:p>
            <a:pPr marL="609600" indent="-609600" eaLnBrk="1" hangingPunct="1">
              <a:lnSpc>
                <a:spcPct val="80000"/>
              </a:lnSpc>
            </a:pPr>
            <a:r>
              <a:rPr lang="fa-IR" sz="2400" smtClean="0"/>
              <a:t>نام نیک / علاقه به نام تجاری</a:t>
            </a:r>
            <a:endParaRPr lang="en-US"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body" idx="4294967295"/>
          </p:nvPr>
        </p:nvSpPr>
        <p:spPr>
          <a:xfrm>
            <a:off x="457200" y="188913"/>
            <a:ext cx="8229600" cy="6335712"/>
          </a:xfrm>
        </p:spPr>
        <p:txBody>
          <a:bodyPr/>
          <a:lstStyle/>
          <a:p>
            <a:pPr eaLnBrk="1" hangingPunct="1">
              <a:lnSpc>
                <a:spcPct val="120000"/>
              </a:lnSpc>
              <a:buFontTx/>
              <a:buNone/>
            </a:pPr>
            <a:r>
              <a:rPr lang="fa-IR" b="1" smtClean="0">
                <a:solidFill>
                  <a:srgbClr val="000066"/>
                </a:solidFill>
              </a:rPr>
              <a:t>فعالیتهای اصلی بازاریابی:</a:t>
            </a:r>
            <a:r>
              <a:rPr lang="fa-IR" smtClean="0">
                <a:solidFill>
                  <a:schemeClr val="hlink"/>
                </a:solidFill>
              </a:rPr>
              <a:t> </a:t>
            </a:r>
          </a:p>
          <a:p>
            <a:pPr eaLnBrk="1" hangingPunct="1">
              <a:lnSpc>
                <a:spcPct val="120000"/>
              </a:lnSpc>
              <a:buFontTx/>
              <a:buNone/>
            </a:pPr>
            <a:r>
              <a:rPr lang="fa-IR" sz="2400" smtClean="0"/>
              <a:t>محیط شناسی ، تحلیل محیطی و شناسایی فرصتها ، تحلیل داخلی و تعیین وضعیت فعالیتهای موجود ، انتخاب بازارهای هدف ، تعیین استراتژی های بازاریابی و برنامه ریزی ، اجرا و ارزیابی ( مدیریت ) اقدامات بازاریابی</a:t>
            </a:r>
          </a:p>
          <a:p>
            <a:pPr eaLnBrk="1" hangingPunct="1">
              <a:lnSpc>
                <a:spcPct val="120000"/>
              </a:lnSpc>
              <a:buFontTx/>
              <a:buNone/>
            </a:pPr>
            <a:r>
              <a:rPr lang="fa-IR" smtClean="0">
                <a:solidFill>
                  <a:srgbClr val="000066"/>
                </a:solidFill>
              </a:rPr>
              <a:t>توصیف بازاریابی :</a:t>
            </a:r>
            <a:r>
              <a:rPr lang="fa-IR" sz="2800" smtClean="0">
                <a:solidFill>
                  <a:schemeClr val="hlink"/>
                </a:solidFill>
              </a:rPr>
              <a:t> </a:t>
            </a:r>
            <a:r>
              <a:rPr lang="fa-IR" sz="2400" smtClean="0"/>
              <a:t>فرایندی برای شناسایی ، پیش بینی ، ایجاد و تامین نیازها و خواسته هایی که مشتریان برای محصولات و خدمات دارند.</a:t>
            </a:r>
          </a:p>
          <a:p>
            <a:pPr eaLnBrk="1" hangingPunct="1">
              <a:lnSpc>
                <a:spcPct val="120000"/>
              </a:lnSpc>
              <a:buFontTx/>
              <a:buNone/>
            </a:pPr>
            <a:r>
              <a:rPr lang="fa-IR" sz="2800" smtClean="0">
                <a:solidFill>
                  <a:srgbClr val="000066"/>
                </a:solidFill>
              </a:rPr>
              <a:t>وظایف اصلی بازاریابی ( جوئل ایوانس و باری برگمن ) :</a:t>
            </a:r>
          </a:p>
          <a:p>
            <a:pPr eaLnBrk="1" hangingPunct="1">
              <a:lnSpc>
                <a:spcPct val="120000"/>
              </a:lnSpc>
              <a:buFontTx/>
              <a:buNone/>
            </a:pPr>
            <a:r>
              <a:rPr lang="fa-IR" sz="2400" smtClean="0"/>
              <a:t>تحقیقات بازاریابی ، تجزیه و تحلیل فرصت ها ، شناسایی نیازهای مشتری ، برنامه ریزی کالا و خدمت ، خرید ملزومات و تجهیزات ، قیمت گذاری ، توزیع ، فروختن کالا و خدمت ، مسوولیت اجتماعی .</a:t>
            </a:r>
          </a:p>
          <a:p>
            <a:pPr eaLnBrk="1" hangingPunct="1">
              <a:lnSpc>
                <a:spcPct val="120000"/>
              </a:lnSpc>
              <a:buFontTx/>
              <a:buNone/>
            </a:pPr>
            <a:endParaRPr lang="en-US" sz="2400" smtClean="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body" idx="4294967295"/>
          </p:nvPr>
        </p:nvSpPr>
        <p:spPr>
          <a:xfrm>
            <a:off x="457200" y="333375"/>
            <a:ext cx="8229600" cy="6119813"/>
          </a:xfrm>
        </p:spPr>
        <p:txBody>
          <a:bodyPr/>
          <a:lstStyle/>
          <a:p>
            <a:pPr eaLnBrk="1" hangingPunct="1">
              <a:lnSpc>
                <a:spcPct val="90000"/>
              </a:lnSpc>
              <a:buFontTx/>
              <a:buNone/>
            </a:pPr>
            <a:r>
              <a:rPr lang="fa-IR" b="1" smtClean="0">
                <a:solidFill>
                  <a:srgbClr val="000066"/>
                </a:solidFill>
              </a:rPr>
              <a:t>3- مالی / حسابداری :</a:t>
            </a:r>
          </a:p>
          <a:p>
            <a:pPr eaLnBrk="1" hangingPunct="1">
              <a:lnSpc>
                <a:spcPct val="90000"/>
              </a:lnSpc>
              <a:buFontTx/>
              <a:buNone/>
            </a:pPr>
            <a:r>
              <a:rPr lang="fa-IR" sz="2800" smtClean="0">
                <a:solidFill>
                  <a:srgbClr val="000066"/>
                </a:solidFill>
              </a:rPr>
              <a:t>برخی از عوامل داخلی در حوزه مالی و حسابداری :</a:t>
            </a:r>
          </a:p>
          <a:p>
            <a:pPr eaLnBrk="1" hangingPunct="1">
              <a:lnSpc>
                <a:spcPct val="90000"/>
              </a:lnSpc>
            </a:pPr>
            <a:r>
              <a:rPr lang="fa-IR" sz="2800" smtClean="0"/>
              <a:t>موقعیت اهرمی : ظرفیت استفاده از استراتژی های مالی مختلف مانند اجاره یا فروش یا اجاره به شرط تملیک صاحبان</a:t>
            </a:r>
          </a:p>
          <a:p>
            <a:pPr eaLnBrk="1" hangingPunct="1">
              <a:lnSpc>
                <a:spcPct val="90000"/>
              </a:lnSpc>
            </a:pPr>
            <a:r>
              <a:rPr lang="fa-IR" sz="2800" smtClean="0"/>
              <a:t>هزینه و موانع ورود</a:t>
            </a:r>
          </a:p>
          <a:p>
            <a:pPr eaLnBrk="1" hangingPunct="1">
              <a:lnSpc>
                <a:spcPct val="90000"/>
              </a:lnSpc>
            </a:pPr>
            <a:r>
              <a:rPr lang="fa-IR" sz="2800" smtClean="0"/>
              <a:t>نسبت قیمت به سود</a:t>
            </a:r>
          </a:p>
          <a:p>
            <a:pPr eaLnBrk="1" hangingPunct="1">
              <a:lnSpc>
                <a:spcPct val="90000"/>
              </a:lnSpc>
            </a:pPr>
            <a:r>
              <a:rPr lang="fa-IR" sz="2800" smtClean="0"/>
              <a:t>سرمایه در گردش ، انعطاف ساختار سرمایه</a:t>
            </a:r>
          </a:p>
          <a:p>
            <a:pPr eaLnBrk="1" hangingPunct="1">
              <a:lnSpc>
                <a:spcPct val="90000"/>
              </a:lnSpc>
            </a:pPr>
            <a:r>
              <a:rPr lang="fa-IR" sz="2800" smtClean="0"/>
              <a:t>کنترل اثر بخشی هزینه ، توانایی کاستن از هزینه ها</a:t>
            </a:r>
          </a:p>
          <a:p>
            <a:pPr eaLnBrk="1" hangingPunct="1">
              <a:lnSpc>
                <a:spcPct val="90000"/>
              </a:lnSpc>
            </a:pPr>
            <a:r>
              <a:rPr lang="fa-IR" sz="2800" smtClean="0"/>
              <a:t>اندازه مالی</a:t>
            </a:r>
          </a:p>
          <a:p>
            <a:pPr eaLnBrk="1" hangingPunct="1">
              <a:lnSpc>
                <a:spcPct val="90000"/>
              </a:lnSpc>
            </a:pPr>
            <a:r>
              <a:rPr lang="fa-IR" sz="2800" smtClean="0"/>
              <a:t>سیستم حسابداری اثربخش و کارامد</a:t>
            </a:r>
          </a:p>
          <a:p>
            <a:pPr eaLnBrk="1" hangingPunct="1">
              <a:lnSpc>
                <a:spcPct val="90000"/>
              </a:lnSpc>
            </a:pPr>
            <a:r>
              <a:rPr lang="fa-IR" sz="2800" smtClean="0"/>
              <a:t>توانایی تهیه سرمایه کوتاه مدت</a:t>
            </a:r>
          </a:p>
          <a:p>
            <a:pPr eaLnBrk="1" hangingPunct="1">
              <a:lnSpc>
                <a:spcPct val="90000"/>
              </a:lnSpc>
            </a:pPr>
            <a:r>
              <a:rPr lang="fa-IR" sz="2800" smtClean="0"/>
              <a:t>توانایی تهیه سرمایه بلند مدت : نسبت بدهی به حقوق سهام</a:t>
            </a:r>
            <a:endParaRPr lang="en-US" sz="2800" smtClean="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body" idx="4294967295"/>
          </p:nvPr>
        </p:nvSpPr>
        <p:spPr>
          <a:xfrm>
            <a:off x="457200" y="333375"/>
            <a:ext cx="8229600" cy="6191250"/>
          </a:xfrm>
        </p:spPr>
        <p:txBody>
          <a:bodyPr/>
          <a:lstStyle/>
          <a:p>
            <a:pPr eaLnBrk="1" hangingPunct="1">
              <a:lnSpc>
                <a:spcPct val="120000"/>
              </a:lnSpc>
              <a:buFontTx/>
              <a:buNone/>
            </a:pPr>
            <a:r>
              <a:rPr lang="fa-IR" sz="2800" b="1" smtClean="0">
                <a:solidFill>
                  <a:srgbClr val="000066"/>
                </a:solidFill>
              </a:rPr>
              <a:t>تصمیمات واحد مالی و حسابداری (جیمز ون هورن ):</a:t>
            </a:r>
          </a:p>
          <a:p>
            <a:pPr eaLnBrk="1" hangingPunct="1">
              <a:lnSpc>
                <a:spcPct val="120000"/>
              </a:lnSpc>
              <a:buFontTx/>
              <a:buNone/>
            </a:pPr>
            <a:endParaRPr lang="fa-IR" sz="2800" b="1" smtClean="0">
              <a:solidFill>
                <a:srgbClr val="000066"/>
              </a:solidFill>
            </a:endParaRPr>
          </a:p>
          <a:p>
            <a:pPr eaLnBrk="1" hangingPunct="1">
              <a:lnSpc>
                <a:spcPct val="120000"/>
              </a:lnSpc>
            </a:pPr>
            <a:r>
              <a:rPr lang="fa-IR" sz="2400" smtClean="0"/>
              <a:t>تصمیم گیری در مورد سرمایه گذاریها (بودجه بندی سرمایه ای ) : تخصیص سرمایه و منابع به طرح ها ، محصولات و واحدهای وظیفه ای سازمان</a:t>
            </a:r>
          </a:p>
          <a:p>
            <a:pPr eaLnBrk="1" hangingPunct="1">
              <a:lnSpc>
                <a:spcPct val="120000"/>
              </a:lnSpc>
              <a:buFontTx/>
              <a:buNone/>
            </a:pPr>
            <a:endParaRPr lang="fa-IR" sz="2400" smtClean="0"/>
          </a:p>
          <a:p>
            <a:pPr eaLnBrk="1" hangingPunct="1">
              <a:lnSpc>
                <a:spcPct val="120000"/>
              </a:lnSpc>
            </a:pPr>
            <a:r>
              <a:rPr lang="fa-IR" sz="2400" smtClean="0"/>
              <a:t>تصمیم گیری در مورد منابع مالی : تلاش جهت ایجاد بهترین ساختار سرمایه برای سازمان</a:t>
            </a:r>
          </a:p>
          <a:p>
            <a:pPr eaLnBrk="1" hangingPunct="1">
              <a:lnSpc>
                <a:spcPct val="120000"/>
              </a:lnSpc>
              <a:buFontTx/>
              <a:buNone/>
            </a:pPr>
            <a:endParaRPr lang="fa-IR" sz="2400" smtClean="0"/>
          </a:p>
          <a:p>
            <a:pPr eaLnBrk="1" hangingPunct="1">
              <a:lnSpc>
                <a:spcPct val="120000"/>
              </a:lnSpc>
            </a:pPr>
            <a:r>
              <a:rPr lang="fa-IR" sz="2400" smtClean="0"/>
              <a:t>تصمیم گیری در مورد تقسیم سود : مشخص نمودن مقدار پولی که باید در سازمان نگه داشت</a:t>
            </a:r>
          </a:p>
          <a:p>
            <a:pPr eaLnBrk="1" hangingPunct="1">
              <a:lnSpc>
                <a:spcPct val="120000"/>
              </a:lnSpc>
            </a:pPr>
            <a:endParaRPr lang="en-US" sz="2400"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body" idx="4294967295"/>
          </p:nvPr>
        </p:nvSpPr>
        <p:spPr>
          <a:xfrm>
            <a:off x="457200" y="333375"/>
            <a:ext cx="8229600" cy="6191250"/>
          </a:xfrm>
        </p:spPr>
        <p:txBody>
          <a:bodyPr/>
          <a:lstStyle/>
          <a:p>
            <a:pPr eaLnBrk="1" hangingPunct="1">
              <a:buFontTx/>
              <a:buNone/>
            </a:pPr>
            <a:r>
              <a:rPr lang="fa-IR" b="1" smtClean="0">
                <a:solidFill>
                  <a:srgbClr val="000066"/>
                </a:solidFill>
              </a:rPr>
              <a:t>4- تولید / عملیات :</a:t>
            </a:r>
          </a:p>
          <a:p>
            <a:pPr eaLnBrk="1" hangingPunct="1">
              <a:buFontTx/>
              <a:buNone/>
            </a:pPr>
            <a:r>
              <a:rPr lang="fa-IR" sz="2800" smtClean="0">
                <a:solidFill>
                  <a:srgbClr val="000066"/>
                </a:solidFill>
              </a:rPr>
              <a:t>تعریف :</a:t>
            </a:r>
            <a:r>
              <a:rPr lang="fa-IR" sz="2800" smtClean="0">
                <a:solidFill>
                  <a:schemeClr val="hlink"/>
                </a:solidFill>
              </a:rPr>
              <a:t> </a:t>
            </a:r>
            <a:r>
              <a:rPr lang="fa-IR" sz="2400" smtClean="0"/>
              <a:t>همه کارهایی که اقلام ورودی را به کالاها و خدمات تبدیل می کند.</a:t>
            </a:r>
          </a:p>
          <a:p>
            <a:pPr eaLnBrk="1" hangingPunct="1">
              <a:buFontTx/>
              <a:buNone/>
            </a:pPr>
            <a:r>
              <a:rPr lang="fa-IR" sz="2800" smtClean="0">
                <a:solidFill>
                  <a:srgbClr val="000066"/>
                </a:solidFill>
              </a:rPr>
              <a:t>وظایف و حوزه های تصمیم گیری مدیریت تولید ( راجر شرودر ) :</a:t>
            </a:r>
          </a:p>
          <a:p>
            <a:pPr eaLnBrk="1" hangingPunct="1">
              <a:buFontTx/>
              <a:buNone/>
            </a:pPr>
            <a:r>
              <a:rPr lang="fa-IR" sz="2400" smtClean="0"/>
              <a:t>فرایند ، ظرفیت ، موجودی ، نیروی کار و کیفیت</a:t>
            </a:r>
          </a:p>
          <a:p>
            <a:pPr eaLnBrk="1" hangingPunct="1">
              <a:buFontTx/>
              <a:buNone/>
            </a:pPr>
            <a:r>
              <a:rPr lang="fa-IR" sz="2800" smtClean="0">
                <a:solidFill>
                  <a:srgbClr val="000066"/>
                </a:solidFill>
              </a:rPr>
              <a:t>عوامل داخلی مهم در حوزه تولید و عملیات :</a:t>
            </a:r>
          </a:p>
          <a:p>
            <a:pPr eaLnBrk="1" hangingPunct="1"/>
            <a:r>
              <a:rPr lang="fa-IR" sz="2400" smtClean="0"/>
              <a:t>کارایی ، هزینه و درامد تسهیلات</a:t>
            </a:r>
          </a:p>
          <a:p>
            <a:pPr eaLnBrk="1" hangingPunct="1"/>
            <a:r>
              <a:rPr lang="fa-IR" sz="2400" smtClean="0"/>
              <a:t>دستورالعمل های اثر بخش کنترل عملیات طراحی ، زمان بندی ، خرید ، کنترل کیفیت و کارایی </a:t>
            </a:r>
          </a:p>
          <a:p>
            <a:pPr eaLnBrk="1" hangingPunct="1"/>
            <a:r>
              <a:rPr lang="fa-IR" sz="2400" smtClean="0"/>
              <a:t>هزینه ها و توانایی های فنی در مقایسه با صنعت و رقبا</a:t>
            </a:r>
          </a:p>
          <a:p>
            <a:pPr eaLnBrk="1" hangingPunct="1"/>
            <a:r>
              <a:rPr lang="fa-IR" sz="2400" smtClean="0"/>
              <a:t>تحقیق و توسعه / تکنولوژی / نو آوری</a:t>
            </a:r>
          </a:p>
          <a:p>
            <a:pPr eaLnBrk="1" hangingPunct="1"/>
            <a:r>
              <a:rPr lang="fa-IR" sz="2400" smtClean="0"/>
              <a:t>هزینه و در دسترس بودن مواد اولیه ، روابط با تامین کنندگان</a:t>
            </a:r>
          </a:p>
          <a:p>
            <a:pPr eaLnBrk="1" hangingPunct="1"/>
            <a:r>
              <a:rPr lang="fa-IR" sz="2400" smtClean="0"/>
              <a:t>نظام های کنترل موجودی ، چرخش موجودی</a:t>
            </a:r>
          </a:p>
          <a:p>
            <a:pPr eaLnBrk="1" hangingPunct="1"/>
            <a:r>
              <a:rPr lang="fa-IR" sz="2400" smtClean="0"/>
              <a:t>محل تجهیزات ، آرایش و بهره برداری از تجهیزات</a:t>
            </a:r>
            <a:endParaRPr lang="en-US" sz="2800" smtClean="0">
              <a:solidFill>
                <a:schemeClr val="hlink"/>
              </a:solidFill>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body" idx="4294967295"/>
          </p:nvPr>
        </p:nvSpPr>
        <p:spPr>
          <a:xfrm>
            <a:off x="457200" y="333375"/>
            <a:ext cx="8229600" cy="6119813"/>
          </a:xfrm>
        </p:spPr>
        <p:txBody>
          <a:bodyPr/>
          <a:lstStyle/>
          <a:p>
            <a:pPr marL="609600" indent="-609600" eaLnBrk="1" hangingPunct="1"/>
            <a:r>
              <a:rPr lang="fa-IR" smtClean="0">
                <a:solidFill>
                  <a:srgbClr val="000066"/>
                </a:solidFill>
              </a:rPr>
              <a:t>وظایف اصلی مربوط به تولید:</a:t>
            </a:r>
          </a:p>
          <a:p>
            <a:pPr marL="609600" indent="-609600" eaLnBrk="1" hangingPunct="1">
              <a:buFont typeface="Wingdings" pitchFamily="2" charset="2"/>
              <a:buAutoNum type="arabicPeriod"/>
            </a:pPr>
            <a:r>
              <a:rPr lang="fa-IR" sz="2800" smtClean="0">
                <a:solidFill>
                  <a:srgbClr val="000066"/>
                </a:solidFill>
              </a:rPr>
              <a:t>فرایند</a:t>
            </a:r>
            <a:r>
              <a:rPr lang="fa-IR" sz="2800" smtClean="0">
                <a:solidFill>
                  <a:schemeClr val="folHlink"/>
                </a:solidFill>
              </a:rPr>
              <a:t>:</a:t>
            </a:r>
            <a:r>
              <a:rPr lang="fa-IR" sz="2800" smtClean="0">
                <a:solidFill>
                  <a:schemeClr val="hlink"/>
                </a:solidFill>
              </a:rPr>
              <a:t> </a:t>
            </a:r>
            <a:r>
              <a:rPr lang="fa-IR" sz="2400" smtClean="0"/>
              <a:t>تصمیماتی در مورد نوع فن آوری،نمای درونی و بیرونی کارگاه ،ایجاد توازن بین خطوط تولید ، کنترل فرایند تولید و تجزیه و تحلیل سیستم حمل و نقل</a:t>
            </a:r>
          </a:p>
          <a:p>
            <a:pPr marL="609600" indent="-609600" eaLnBrk="1" hangingPunct="1">
              <a:buFont typeface="Wingdings" pitchFamily="2" charset="2"/>
              <a:buAutoNum type="arabicPeriod"/>
            </a:pPr>
            <a:r>
              <a:rPr lang="fa-IR" sz="2800" smtClean="0">
                <a:solidFill>
                  <a:srgbClr val="000066"/>
                </a:solidFill>
              </a:rPr>
              <a:t>ظرفیت:</a:t>
            </a:r>
            <a:r>
              <a:rPr lang="fa-IR" sz="2800" smtClean="0">
                <a:solidFill>
                  <a:schemeClr val="hlink"/>
                </a:solidFill>
              </a:rPr>
              <a:t> </a:t>
            </a:r>
            <a:r>
              <a:rPr lang="fa-IR" sz="2400" smtClean="0"/>
              <a:t>تصمیم گیریهای شامل پیش بینی ، برنامه ریزی تشکیلات ، برنامه ریزی مجموعه فعالیتها ، تهیه جدول زمانی تولید ، برنامه ریزی برای ظرفیت تولید و تجزیه و تحلیل ( تنظیم امور )</a:t>
            </a:r>
          </a:p>
          <a:p>
            <a:pPr marL="609600" indent="-609600" eaLnBrk="1" hangingPunct="1">
              <a:buFont typeface="Wingdings" pitchFamily="2" charset="2"/>
              <a:buAutoNum type="arabicPeriod"/>
            </a:pPr>
            <a:r>
              <a:rPr lang="fa-IR" sz="2800" smtClean="0">
                <a:solidFill>
                  <a:srgbClr val="000066"/>
                </a:solidFill>
              </a:rPr>
              <a:t>موجودی کالا:</a:t>
            </a:r>
            <a:r>
              <a:rPr lang="fa-IR" sz="2800" smtClean="0">
                <a:solidFill>
                  <a:schemeClr val="hlink"/>
                </a:solidFill>
              </a:rPr>
              <a:t> </a:t>
            </a:r>
            <a:r>
              <a:rPr lang="fa-IR" sz="2400" smtClean="0"/>
              <a:t>تصمیماتی شامل چه چیزهایی ، در چه زمانی و به چه میزانی باید سفارش داده شوند و چگونه باید آنها را جابجا کرد.</a:t>
            </a:r>
          </a:p>
          <a:p>
            <a:pPr marL="609600" indent="-609600" eaLnBrk="1" hangingPunct="1">
              <a:buFont typeface="Wingdings" pitchFamily="2" charset="2"/>
              <a:buAutoNum type="arabicPeriod"/>
            </a:pPr>
            <a:r>
              <a:rPr lang="fa-IR" sz="2800" smtClean="0">
                <a:solidFill>
                  <a:srgbClr val="000066"/>
                </a:solidFill>
              </a:rPr>
              <a:t>نیروی کار:</a:t>
            </a:r>
            <a:r>
              <a:rPr lang="fa-IR" sz="2800" smtClean="0">
                <a:solidFill>
                  <a:schemeClr val="hlink"/>
                </a:solidFill>
              </a:rPr>
              <a:t> </a:t>
            </a:r>
            <a:r>
              <a:rPr lang="fa-IR" sz="2400" smtClean="0"/>
              <a:t>تصمیماتی شامل طرح ریزی شغل ، محاسبه یا سنجش کارهای انجام شده ، غنی سازی شغل ، شاخص های سنجش عملکرد کار و روشهای ایجاد انگیزه در کارکنان</a:t>
            </a:r>
          </a:p>
          <a:p>
            <a:pPr marL="609600" indent="-609600" eaLnBrk="1" hangingPunct="1">
              <a:buFont typeface="Wingdings" pitchFamily="2" charset="2"/>
              <a:buAutoNum type="arabicPeriod"/>
            </a:pPr>
            <a:r>
              <a:rPr lang="fa-IR" sz="2800" smtClean="0">
                <a:solidFill>
                  <a:srgbClr val="000066"/>
                </a:solidFill>
              </a:rPr>
              <a:t>کیفیت:</a:t>
            </a:r>
            <a:r>
              <a:rPr lang="fa-IR" sz="2400" smtClean="0"/>
              <a:t> تصمیماتی شامل کنترل کیفیت ، نمونه گیری ، کنترل هزینه و کنترل محصولات تولید شده   </a:t>
            </a:r>
          </a:p>
          <a:p>
            <a:pPr marL="609600" indent="-609600" eaLnBrk="1" hangingPunct="1"/>
            <a:endParaRPr lang="en-US" sz="2400" smtClean="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body" idx="4294967295"/>
          </p:nvPr>
        </p:nvSpPr>
        <p:spPr>
          <a:xfrm>
            <a:off x="457200" y="404813"/>
            <a:ext cx="8229600" cy="6119812"/>
          </a:xfrm>
        </p:spPr>
        <p:txBody>
          <a:bodyPr/>
          <a:lstStyle/>
          <a:p>
            <a:pPr marL="609600" indent="-609600" eaLnBrk="1" hangingPunct="1">
              <a:lnSpc>
                <a:spcPct val="115000"/>
              </a:lnSpc>
              <a:buFontTx/>
              <a:buNone/>
            </a:pPr>
            <a:r>
              <a:rPr lang="fa-IR" b="1" smtClean="0">
                <a:solidFill>
                  <a:srgbClr val="000066"/>
                </a:solidFill>
              </a:rPr>
              <a:t>5- تحقیق و توسعه :</a:t>
            </a:r>
          </a:p>
          <a:p>
            <a:pPr marL="609600" indent="-609600" eaLnBrk="1" hangingPunct="1">
              <a:lnSpc>
                <a:spcPct val="115000"/>
              </a:lnSpc>
              <a:buFontTx/>
              <a:buNone/>
            </a:pPr>
            <a:r>
              <a:rPr lang="fa-IR" sz="2400" smtClean="0"/>
              <a:t>واحدهای تحقیق و توسعه دارای دو شکل است :</a:t>
            </a:r>
          </a:p>
          <a:p>
            <a:pPr marL="609600" indent="-609600" eaLnBrk="1" hangingPunct="1">
              <a:lnSpc>
                <a:spcPct val="115000"/>
              </a:lnSpc>
              <a:buFont typeface="Wingdings" pitchFamily="2" charset="2"/>
              <a:buAutoNum type="arabicPeriod"/>
            </a:pPr>
            <a:r>
              <a:rPr lang="fa-IR" sz="2400" smtClean="0"/>
              <a:t>تحقیق و توسعه داخل سازمان (واحد تحقیق و توسعه )</a:t>
            </a:r>
            <a:r>
              <a:rPr lang="fa-IR" smtClean="0"/>
              <a:t> </a:t>
            </a:r>
          </a:p>
          <a:p>
            <a:pPr marL="609600" indent="-609600" eaLnBrk="1" hangingPunct="1">
              <a:lnSpc>
                <a:spcPct val="115000"/>
              </a:lnSpc>
              <a:buFont typeface="Wingdings" pitchFamily="2" charset="2"/>
              <a:buAutoNum type="arabicPeriod"/>
            </a:pPr>
            <a:r>
              <a:rPr lang="fa-IR" sz="2400" smtClean="0"/>
              <a:t>بستن قرار داد با پژوهشگران ، شرکت های خصوصی یا مستقل</a:t>
            </a:r>
          </a:p>
          <a:p>
            <a:pPr marL="609600" indent="-609600" eaLnBrk="1" hangingPunct="1">
              <a:lnSpc>
                <a:spcPct val="115000"/>
              </a:lnSpc>
              <a:buFont typeface="Wingdings" pitchFamily="2" charset="2"/>
              <a:buNone/>
            </a:pPr>
            <a:r>
              <a:rPr lang="fa-IR" sz="2800" smtClean="0">
                <a:solidFill>
                  <a:srgbClr val="000066"/>
                </a:solidFill>
              </a:rPr>
              <a:t>ماموریت کلی دایره تحقیق و توسعه :</a:t>
            </a:r>
          </a:p>
          <a:p>
            <a:pPr marL="609600" indent="-609600" eaLnBrk="1" hangingPunct="1">
              <a:lnSpc>
                <a:spcPct val="115000"/>
              </a:lnSpc>
            </a:pPr>
            <a:r>
              <a:rPr lang="fa-IR" sz="2400" smtClean="0"/>
              <a:t>بهبود کیفیت محصولات کنونی</a:t>
            </a:r>
          </a:p>
          <a:p>
            <a:pPr marL="609600" indent="-609600" eaLnBrk="1" hangingPunct="1">
              <a:lnSpc>
                <a:spcPct val="115000"/>
              </a:lnSpc>
            </a:pPr>
            <a:r>
              <a:rPr lang="fa-IR" sz="2400" smtClean="0"/>
              <a:t>بالا بردن کارایی واحد تولید و گسترده تر کردن یا افزایش توانایی ها و ظرفیت فن آوری شرکت</a:t>
            </a:r>
          </a:p>
          <a:p>
            <a:pPr marL="609600" indent="-609600" eaLnBrk="1" hangingPunct="1">
              <a:lnSpc>
                <a:spcPct val="115000"/>
              </a:lnSpc>
            </a:pPr>
            <a:r>
              <a:rPr lang="fa-IR" sz="2400" smtClean="0"/>
              <a:t>تولید و عرضه محصولات جدید</a:t>
            </a:r>
          </a:p>
          <a:p>
            <a:pPr marL="609600" indent="-609600" eaLnBrk="1" hangingPunct="1">
              <a:lnSpc>
                <a:spcPct val="115000"/>
              </a:lnSpc>
            </a:pPr>
            <a:r>
              <a:rPr lang="fa-IR" sz="2400" smtClean="0"/>
              <a:t>حمایت یا پشتیبانی از فعالیت های کنونی</a:t>
            </a:r>
          </a:p>
          <a:p>
            <a:pPr marL="609600" indent="-609600" eaLnBrk="1" hangingPunct="1">
              <a:lnSpc>
                <a:spcPct val="115000"/>
              </a:lnSpc>
            </a:pPr>
            <a:r>
              <a:rPr lang="fa-IR" sz="2400" smtClean="0"/>
              <a:t>کمک به گشایش واحدهای جدید (جهت فعالیت در زمینه های تازه ) </a:t>
            </a:r>
            <a:endParaRPr lang="en-US" sz="2400"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body" idx="4294967295"/>
          </p:nvPr>
        </p:nvSpPr>
        <p:spPr>
          <a:xfrm>
            <a:off x="457200" y="549275"/>
            <a:ext cx="8229600" cy="5759450"/>
          </a:xfrm>
        </p:spPr>
        <p:txBody>
          <a:bodyPr/>
          <a:lstStyle/>
          <a:p>
            <a:pPr marL="609600" indent="-609600" eaLnBrk="1" hangingPunct="1">
              <a:lnSpc>
                <a:spcPct val="115000"/>
              </a:lnSpc>
              <a:buFontTx/>
              <a:buNone/>
            </a:pPr>
            <a:r>
              <a:rPr lang="fa-IR" sz="2000" b="1" smtClean="0">
                <a:solidFill>
                  <a:srgbClr val="000066"/>
                </a:solidFill>
              </a:rPr>
              <a:t>6- سیستم اطلاعات رایانه ای :</a:t>
            </a:r>
          </a:p>
          <a:p>
            <a:pPr marL="609600" indent="-609600" eaLnBrk="1" hangingPunct="1">
              <a:lnSpc>
                <a:spcPct val="115000"/>
              </a:lnSpc>
              <a:buFontTx/>
              <a:buNone/>
            </a:pPr>
            <a:r>
              <a:rPr lang="fa-IR" sz="2000" smtClean="0"/>
              <a:t>اطلاعات همه واحدهای وظیفه ای شرکت را به یکدیگر مرتبط می سازد و پایه اساسی برای همه تصمیمات مدیریتی است. هدف از طریق بهبود کیفیت تصمیمات مدیریت عملکرد سازمان را بهبود بخشد</a:t>
            </a:r>
            <a:r>
              <a:rPr lang="fa-IR" sz="2000" b="1" smtClean="0">
                <a:solidFill>
                  <a:srgbClr val="000066"/>
                </a:solidFill>
              </a:rPr>
              <a:t>. </a:t>
            </a:r>
          </a:p>
          <a:p>
            <a:pPr marL="609600" indent="-609600" eaLnBrk="1" hangingPunct="1">
              <a:lnSpc>
                <a:spcPct val="115000"/>
              </a:lnSpc>
            </a:pPr>
            <a:r>
              <a:rPr lang="fa-IR" sz="2000" smtClean="0">
                <a:solidFill>
                  <a:srgbClr val="000066"/>
                </a:solidFill>
              </a:rPr>
              <a:t>منافع سیستم اثر بخش اطلاعاتی:</a:t>
            </a:r>
          </a:p>
          <a:p>
            <a:pPr marL="609600" indent="-609600" eaLnBrk="1" hangingPunct="1">
              <a:lnSpc>
                <a:spcPct val="115000"/>
              </a:lnSpc>
              <a:buFont typeface="Wingdings" pitchFamily="2" charset="2"/>
              <a:buAutoNum type="arabicPeriod"/>
            </a:pPr>
            <a:r>
              <a:rPr lang="fa-IR" sz="2000" smtClean="0"/>
              <a:t>درک بهتری از واحد وظیفه ای سازمان</a:t>
            </a:r>
          </a:p>
          <a:p>
            <a:pPr marL="609600" indent="-609600" eaLnBrk="1" hangingPunct="1">
              <a:lnSpc>
                <a:spcPct val="115000"/>
              </a:lnSpc>
              <a:buFont typeface="Wingdings" pitchFamily="2" charset="2"/>
              <a:buAutoNum type="arabicPeriod"/>
            </a:pPr>
            <a:r>
              <a:rPr lang="fa-IR" sz="2000" smtClean="0"/>
              <a:t>وجود ارتباطات بهتر</a:t>
            </a:r>
          </a:p>
          <a:p>
            <a:pPr marL="609600" indent="-609600" eaLnBrk="1" hangingPunct="1">
              <a:lnSpc>
                <a:spcPct val="115000"/>
              </a:lnSpc>
              <a:buFont typeface="Wingdings" pitchFamily="2" charset="2"/>
              <a:buAutoNum type="arabicPeriod"/>
            </a:pPr>
            <a:r>
              <a:rPr lang="fa-IR" sz="2000" smtClean="0"/>
              <a:t>تصمیم گیری آگاهانه تر</a:t>
            </a:r>
          </a:p>
          <a:p>
            <a:pPr marL="609600" indent="-609600" eaLnBrk="1" hangingPunct="1">
              <a:lnSpc>
                <a:spcPct val="115000"/>
              </a:lnSpc>
              <a:buFont typeface="Wingdings" pitchFamily="2" charset="2"/>
              <a:buAutoNum type="arabicPeriod"/>
            </a:pPr>
            <a:r>
              <a:rPr lang="fa-IR" sz="2000" smtClean="0"/>
              <a:t>تجزیه و تحلیل مسائل و اعمال کنترل بهتر</a:t>
            </a:r>
          </a:p>
          <a:p>
            <a:pPr marL="609600" indent="-609600" eaLnBrk="1" hangingPunct="1">
              <a:lnSpc>
                <a:spcPct val="115000"/>
              </a:lnSpc>
            </a:pPr>
            <a:r>
              <a:rPr lang="fa-IR" sz="2000" smtClean="0">
                <a:solidFill>
                  <a:srgbClr val="000066"/>
                </a:solidFill>
              </a:rPr>
              <a:t>قوت یا ضعف ؟</a:t>
            </a:r>
          </a:p>
          <a:p>
            <a:pPr marL="609600" indent="-609600" eaLnBrk="1" hangingPunct="1">
              <a:lnSpc>
                <a:spcPct val="115000"/>
              </a:lnSpc>
              <a:buFontTx/>
              <a:buNone/>
            </a:pPr>
            <a:r>
              <a:rPr lang="fa-IR" sz="2000" smtClean="0"/>
              <a:t>       با مشخص شدن عوامل داخلی از طریق رویکرد وظیفه ای ، باید تعیین کرد که آیا این عوامل قوت هستند یا ضعف. در صورتی که عوامل موجود برای دستیابی به موقعیت آتی و با توجه به روند در پیش رو کافی و مناسب باشند ، میتوان آنها را به عنوان نقطه قوت سازمان به حساب آورد در غیر اینصورت آن عامل برای سازمان یک نقطه ضعف به حساب می آید.  </a:t>
            </a:r>
          </a:p>
          <a:p>
            <a:pPr marL="609600" indent="-609600" eaLnBrk="1" hangingPunct="1">
              <a:lnSpc>
                <a:spcPct val="115000"/>
              </a:lnSpc>
              <a:buFontTx/>
              <a:buNone/>
            </a:pPr>
            <a:endParaRPr lang="en-US" sz="2000" smtClean="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idx="4294967295"/>
          </p:nvPr>
        </p:nvSpPr>
        <p:spPr>
          <a:xfrm>
            <a:off x="539750" y="0"/>
            <a:ext cx="8229600" cy="1143000"/>
          </a:xfrm>
        </p:spPr>
        <p:txBody>
          <a:bodyPr/>
          <a:lstStyle/>
          <a:p>
            <a:pPr algn="r" eaLnBrk="1" hangingPunct="1"/>
            <a:r>
              <a:rPr lang="fa-IR" b="1" smtClean="0">
                <a:solidFill>
                  <a:srgbClr val="000066"/>
                </a:solidFill>
              </a:rPr>
              <a:t>ماتریس ارزیابی عوامل داخلی</a:t>
            </a:r>
            <a:endParaRPr lang="en-US" b="1" smtClean="0">
              <a:solidFill>
                <a:srgbClr val="000066"/>
              </a:solidFill>
            </a:endParaRPr>
          </a:p>
        </p:txBody>
      </p:sp>
      <p:sp>
        <p:nvSpPr>
          <p:cNvPr id="65539" name="Rectangle 3"/>
          <p:cNvSpPr>
            <a:spLocks noGrp="1" noChangeArrowheads="1"/>
          </p:cNvSpPr>
          <p:nvPr>
            <p:ph type="body" idx="4294967295"/>
          </p:nvPr>
        </p:nvSpPr>
        <p:spPr>
          <a:xfrm>
            <a:off x="539750" y="1052513"/>
            <a:ext cx="8229600" cy="5400675"/>
          </a:xfrm>
        </p:spPr>
        <p:txBody>
          <a:bodyPr/>
          <a:lstStyle/>
          <a:p>
            <a:pPr marL="609600" indent="-609600" algn="just" eaLnBrk="1" hangingPunct="1">
              <a:buFont typeface="Wingdings" pitchFamily="2" charset="2"/>
              <a:buAutoNum type="arabicPeriod"/>
            </a:pPr>
            <a:r>
              <a:rPr lang="fa-IR" sz="2400" smtClean="0"/>
              <a:t>از طریق </a:t>
            </a:r>
            <a:r>
              <a:rPr lang="fa-IR" sz="2400" b="1" smtClean="0"/>
              <a:t>ماتریس اولویت عوامل داخلی</a:t>
            </a:r>
            <a:r>
              <a:rPr lang="fa-IR" sz="2400" smtClean="0"/>
              <a:t> ، عوامل شناسایی شده از داخل سازمان اولویت بندی خواهند شد تا </a:t>
            </a:r>
            <a:r>
              <a:rPr lang="fa-IR" sz="2400" b="1" smtClean="0"/>
              <a:t>عوامل استراتژیک داخلی</a:t>
            </a:r>
            <a:r>
              <a:rPr lang="fa-IR" sz="2400" smtClean="0"/>
              <a:t> برای بررسی بیشتر تعیین شوند.</a:t>
            </a:r>
          </a:p>
          <a:p>
            <a:pPr marL="609600" indent="-609600" algn="just" eaLnBrk="1" hangingPunct="1">
              <a:buFont typeface="Wingdings" pitchFamily="2" charset="2"/>
              <a:buAutoNum type="arabicPeriod"/>
            </a:pPr>
            <a:r>
              <a:rPr lang="fa-IR" sz="2400" smtClean="0"/>
              <a:t>عوامل استراتژیک شناسایی شده که شامل قوت ها و ضعف های کلیدی سازمان می باشند از طریق </a:t>
            </a:r>
            <a:r>
              <a:rPr lang="fa-IR" sz="2400" b="1" smtClean="0"/>
              <a:t>ماتریس ارزیابی عوامل داخلی</a:t>
            </a:r>
            <a:r>
              <a:rPr lang="fa-IR" sz="2400" smtClean="0"/>
              <a:t> ارزیابی و امتیاز بندی خواهند شد تا وضعیت کلی سازمان از نظر برخورداری از قوت ها و ضعف های داخلی مشخص شود.</a:t>
            </a:r>
          </a:p>
          <a:p>
            <a:pPr marL="609600" indent="-609600" algn="just" eaLnBrk="1" hangingPunct="1">
              <a:buFont typeface="Wingdings" pitchFamily="2" charset="2"/>
              <a:buAutoNum type="arabicPeriod"/>
            </a:pPr>
            <a:r>
              <a:rPr lang="fa-IR" sz="2400" smtClean="0"/>
              <a:t>با استفاده از این ماتریس هریک از عوامل استراتژیک داخلی که در ماتریس اولویت عوامل داخلی شناسایی شده اند مورد ارزیابی قرار می گیرند و از ببرسی این عوامل ، قوت ها و ضعف ها فهرست می شوند.</a:t>
            </a:r>
          </a:p>
          <a:p>
            <a:pPr marL="609600" indent="-609600" algn="just" eaLnBrk="1" hangingPunct="1">
              <a:buFont typeface="Wingdings" pitchFamily="2" charset="2"/>
              <a:buAutoNum type="arabicPeriod"/>
            </a:pPr>
            <a:r>
              <a:rPr lang="fa-IR" sz="2400" smtClean="0"/>
              <a:t>قوت ها و ضعف های شناسایی شده در یک ستون ماتریس قرار گرفته و با استفاده از ضرایب و رتبه های خاصی امتیازبندی می شوند تا در نهایت مشخص شود که سازمان دارای قوت است یا ضعف .</a:t>
            </a:r>
            <a:endParaRPr lang="en-US" sz="2400"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body" idx="4294967295"/>
          </p:nvPr>
        </p:nvSpPr>
        <p:spPr>
          <a:xfrm>
            <a:off x="457200" y="404813"/>
            <a:ext cx="8229600" cy="5976937"/>
          </a:xfrm>
        </p:spPr>
        <p:txBody>
          <a:bodyPr/>
          <a:lstStyle/>
          <a:p>
            <a:pPr marL="609600" indent="-609600" eaLnBrk="1" hangingPunct="1"/>
            <a:r>
              <a:rPr lang="fa-IR" smtClean="0">
                <a:solidFill>
                  <a:srgbClr val="000066"/>
                </a:solidFill>
              </a:rPr>
              <a:t>گام های تهیه ماتریس ارزیابی عوامل داخلی :</a:t>
            </a:r>
          </a:p>
          <a:p>
            <a:pPr marL="609600" indent="-609600" eaLnBrk="1" hangingPunct="1">
              <a:buFont typeface="Wingdings" pitchFamily="2" charset="2"/>
              <a:buAutoNum type="arabicPeriod"/>
            </a:pPr>
            <a:r>
              <a:rPr lang="fa-IR" sz="2400" smtClean="0"/>
              <a:t>عوامل استراتژیک یا اولویت دار داخلی در ستون اول و در قالب نقاط قوت و ضعف لیست می شوند.</a:t>
            </a:r>
          </a:p>
          <a:p>
            <a:pPr marL="609600" indent="-609600" eaLnBrk="1" hangingPunct="1">
              <a:buFont typeface="Wingdings" pitchFamily="2" charset="2"/>
              <a:buAutoNum type="arabicPeriod"/>
            </a:pPr>
            <a:r>
              <a:rPr lang="fa-IR" sz="2400" smtClean="0"/>
              <a:t>در ستون دوم با توجه به میزان اهمیت و حساسیت هر عامل ، با مقایسه این عوامل با همدیگر ضریب اهمیتی بین صفر یا یک به آن عامل تعلق می گیرد. جمع ضرایب نباید از یک بیشتر باشد.</a:t>
            </a:r>
          </a:p>
          <a:p>
            <a:pPr marL="609600" indent="-609600" eaLnBrk="1" hangingPunct="1">
              <a:buFont typeface="Wingdings" pitchFamily="2" charset="2"/>
              <a:buAutoNum type="arabicPeriod"/>
            </a:pPr>
            <a:r>
              <a:rPr lang="fa-IR" sz="2400" smtClean="0"/>
              <a:t>در ستون سوم با توجه به کلیدی یا عادی بودن قوت ها و ضعف ها به ترتیب رتبه 4 یا 3 ( برای قوت ها ) و رتبه 2 یا 1 ( برای ضعف ها ) اختصاص پیدا می کند.</a:t>
            </a:r>
          </a:p>
          <a:p>
            <a:pPr marL="609600" indent="-609600" eaLnBrk="1" hangingPunct="1">
              <a:buFont typeface="Wingdings" pitchFamily="2" charset="2"/>
              <a:buAutoNum type="arabicPeriod"/>
            </a:pPr>
            <a:r>
              <a:rPr lang="fa-IR" sz="2400" smtClean="0"/>
              <a:t>در ستون چهارم ضرایب ستون دوم و رتبه های ستون سوم برای هر عامل در هم ضرب می شوند تا امتیاز این عامل برای شرکت مشخص شود.</a:t>
            </a:r>
          </a:p>
          <a:p>
            <a:pPr marL="609600" indent="-609600" eaLnBrk="1" hangingPunct="1">
              <a:buFont typeface="Wingdings" pitchFamily="2" charset="2"/>
              <a:buAutoNum type="arabicPeriod"/>
            </a:pPr>
            <a:r>
              <a:rPr lang="fa-IR" sz="2400" smtClean="0"/>
              <a:t>چنانچه جمع کل امتیاز نهایی سازمان در این ماتریس بیش از 5/2 باشد بدین معنی است که طبق پیش بینی های به عمل آمده ، قوت های پیش روی سازمان بر تهدیدهای آن غلبه خواهد داشت.</a:t>
            </a:r>
            <a:endParaRPr lang="en-US" sz="24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idx="4294967295"/>
          </p:nvPr>
        </p:nvSpPr>
        <p:spPr>
          <a:xfrm>
            <a:off x="611188" y="0"/>
            <a:ext cx="7772400" cy="1470025"/>
          </a:xfrm>
        </p:spPr>
        <p:txBody>
          <a:bodyPr/>
          <a:lstStyle/>
          <a:p>
            <a:pPr eaLnBrk="1" hangingPunct="1"/>
            <a:r>
              <a:rPr lang="fa-IR" b="1" smtClean="0">
                <a:solidFill>
                  <a:srgbClr val="000066"/>
                </a:solidFill>
              </a:rPr>
              <a:t>ارزیابی استراتژی</a:t>
            </a:r>
            <a:r>
              <a:rPr lang="en-US" b="1" smtClean="0">
                <a:solidFill>
                  <a:srgbClr val="000066"/>
                </a:solidFill>
              </a:rPr>
              <a:t> </a:t>
            </a:r>
          </a:p>
        </p:txBody>
      </p:sp>
      <p:sp>
        <p:nvSpPr>
          <p:cNvPr id="13315" name="Rectangle 3"/>
          <p:cNvSpPr>
            <a:spLocks noGrp="1" noChangeArrowheads="1"/>
          </p:cNvSpPr>
          <p:nvPr>
            <p:ph type="subTitle" idx="4294967295"/>
          </p:nvPr>
        </p:nvSpPr>
        <p:spPr>
          <a:xfrm>
            <a:off x="900113" y="1700213"/>
            <a:ext cx="7048500" cy="4465637"/>
          </a:xfrm>
        </p:spPr>
        <p:txBody>
          <a:bodyPr/>
          <a:lstStyle/>
          <a:p>
            <a:pPr marL="0" indent="0" algn="just" eaLnBrk="1" hangingPunct="1">
              <a:lnSpc>
                <a:spcPct val="125000"/>
              </a:lnSpc>
              <a:buFontTx/>
              <a:buNone/>
            </a:pPr>
            <a:r>
              <a:rPr lang="fa-IR" sz="2800" smtClean="0"/>
              <a:t>در این مرحله تغییرات احتمالی عوامل تاثیر گذار داخلی و خارجی و اثرات احتمالی آنها بر ماموریت , اهداف و استراتژی ها و راه کارهای اجرایی بررسی می شود. هم چنین نحوه انجام هر کدام از مراحل تدوین و اجرای استراتژی از ابعاد مختلف مورد بررسی قرار گرفته و در نهایت نتایج به دست آمده و نحوه دستیابی به آنها مورد ارزیابی قرار می گیرند تا انحرافات احتمالی شناسایی شده و در جهت رفع آنها اقدام شود.</a:t>
            </a:r>
            <a:endParaRPr lang="en-US" sz="2800"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idx="4294967295"/>
          </p:nvPr>
        </p:nvSpPr>
        <p:spPr/>
        <p:txBody>
          <a:bodyPr/>
          <a:lstStyle/>
          <a:p>
            <a:pPr eaLnBrk="1" hangingPunct="1"/>
            <a:r>
              <a:rPr lang="fa-IR" sz="2800" b="1" smtClean="0">
                <a:solidFill>
                  <a:srgbClr val="000066"/>
                </a:solidFill>
              </a:rPr>
              <a:t>ماتریس ارزیابی عوامل داخلی</a:t>
            </a:r>
            <a:endParaRPr lang="en-US" sz="2800" b="1" smtClean="0">
              <a:solidFill>
                <a:srgbClr val="000066"/>
              </a:solidFill>
            </a:endParaRPr>
          </a:p>
        </p:txBody>
      </p:sp>
      <p:graphicFrame>
        <p:nvGraphicFramePr>
          <p:cNvPr id="53251" name="Group 3"/>
          <p:cNvGraphicFramePr>
            <a:graphicFrameLocks noGrp="1"/>
          </p:cNvGraphicFramePr>
          <p:nvPr>
            <p:ph idx="4294967295"/>
          </p:nvPr>
        </p:nvGraphicFramePr>
        <p:xfrm>
          <a:off x="457200" y="1600200"/>
          <a:ext cx="8229600" cy="4525963"/>
        </p:xfrm>
        <a:graphic>
          <a:graphicData uri="http://schemas.openxmlformats.org/drawingml/2006/table">
            <a:tbl>
              <a:tblPr rtl="1"/>
              <a:tblGrid>
                <a:gridCol w="2057400"/>
                <a:gridCol w="2057400"/>
                <a:gridCol w="1528762"/>
                <a:gridCol w="2586038"/>
              </a:tblGrid>
              <a:tr h="1012825">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400" b="0" i="0" u="none" strike="noStrike" cap="none" normalizeH="0" baseline="0" smtClean="0">
                          <a:ln>
                            <a:noFill/>
                          </a:ln>
                          <a:solidFill>
                            <a:schemeClr val="tx1"/>
                          </a:solidFill>
                          <a:effectLst/>
                          <a:latin typeface="Arial" pitchFamily="34" charset="0"/>
                          <a:cs typeface="0 Titr Bold" pitchFamily="2" charset="-78"/>
                        </a:rPr>
                        <a:t>عوامل داخلی الویت دار</a:t>
                      </a:r>
                      <a:endParaRPr kumimoji="0" lang="en-US" sz="1400" b="0" i="0" u="none" strike="noStrike" cap="none" normalizeH="0" baseline="0" smtClean="0">
                        <a:ln>
                          <a:noFill/>
                        </a:ln>
                        <a:solidFill>
                          <a:schemeClr val="tx1"/>
                        </a:solidFill>
                        <a:effectLst/>
                        <a:latin typeface="Arial" pitchFamily="34" charset="0"/>
                        <a:cs typeface="0 Titr Bold" pitchFamily="2" charset="-7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400" b="0" i="0" u="none" strike="noStrike" cap="none" normalizeH="0" baseline="0" smtClean="0">
                          <a:ln>
                            <a:noFill/>
                          </a:ln>
                          <a:solidFill>
                            <a:schemeClr val="tx1"/>
                          </a:solidFill>
                          <a:effectLst/>
                          <a:latin typeface="Arial" pitchFamily="34" charset="0"/>
                          <a:cs typeface="0 Titr Bold" pitchFamily="2" charset="-78"/>
                        </a:rPr>
                        <a:t>ضریب همبستگی نسبی</a:t>
                      </a:r>
                      <a:endParaRPr kumimoji="0" lang="en-US" sz="1400" b="0" i="0" u="none" strike="noStrike" cap="none" normalizeH="0" baseline="0" smtClean="0">
                        <a:ln>
                          <a:noFill/>
                        </a:ln>
                        <a:solidFill>
                          <a:schemeClr val="tx1"/>
                        </a:solidFill>
                        <a:effectLst/>
                        <a:latin typeface="Arial" pitchFamily="34" charset="0"/>
                        <a:cs typeface="0 Titr Bold" pitchFamily="2" charset="-7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400" b="0" i="0" u="none" strike="noStrike" cap="none" normalizeH="0" baseline="0" smtClean="0">
                          <a:ln>
                            <a:noFill/>
                          </a:ln>
                          <a:solidFill>
                            <a:schemeClr val="tx1"/>
                          </a:solidFill>
                          <a:effectLst/>
                          <a:latin typeface="Arial" pitchFamily="34" charset="0"/>
                          <a:cs typeface="0 Titr Bold" pitchFamily="2" charset="-78"/>
                        </a:rPr>
                        <a:t>رتبه</a:t>
                      </a:r>
                      <a:endParaRPr kumimoji="0" lang="en-US" sz="1400" b="0" i="0" u="none" strike="noStrike" cap="none" normalizeH="0" baseline="0" smtClean="0">
                        <a:ln>
                          <a:noFill/>
                        </a:ln>
                        <a:solidFill>
                          <a:schemeClr val="tx1"/>
                        </a:solidFill>
                        <a:effectLst/>
                        <a:latin typeface="Arial" pitchFamily="34" charset="0"/>
                        <a:cs typeface="0 Titr Bold" pitchFamily="2" charset="-7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400" b="0" i="0" u="none" strike="noStrike" cap="none" normalizeH="0" baseline="0" smtClean="0">
                          <a:ln>
                            <a:noFill/>
                          </a:ln>
                          <a:solidFill>
                            <a:schemeClr val="tx1"/>
                          </a:solidFill>
                          <a:effectLst/>
                          <a:latin typeface="Arial" pitchFamily="34" charset="0"/>
                          <a:cs typeface="0 Titr Bold" pitchFamily="2" charset="-78"/>
                        </a:rPr>
                        <a:t>نمره = ضریب اهمیت * رتبه</a:t>
                      </a:r>
                      <a:endParaRPr kumimoji="0" lang="en-US" sz="1400" b="0" i="0" u="none" strike="noStrike" cap="none" normalizeH="0" baseline="0" smtClean="0">
                        <a:ln>
                          <a:noFill/>
                        </a:ln>
                        <a:solidFill>
                          <a:schemeClr val="tx1"/>
                        </a:solidFill>
                        <a:effectLst/>
                        <a:latin typeface="Arial" pitchFamily="34" charset="0"/>
                        <a:cs typeface="0 Titr Bold" pitchFamily="2" charset="-7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FF"/>
                    </a:solidFill>
                  </a:tcPr>
                </a:tc>
              </a:tr>
              <a:tr h="1171575">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0 Titr Bold" pitchFamily="2" charset="-78"/>
                        </a:rPr>
                        <a:t>قوت ها</a:t>
                      </a:r>
                      <a:endParaRPr kumimoji="0" lang="en-US" sz="2800" b="0" i="0" u="none" strike="noStrike" cap="none" normalizeH="0" baseline="0" smtClean="0">
                        <a:ln>
                          <a:noFill/>
                        </a:ln>
                        <a:solidFill>
                          <a:schemeClr val="tx1"/>
                        </a:solidFill>
                        <a:effectLst/>
                        <a:latin typeface="Arial" pitchFamily="34" charset="0"/>
                        <a:cs typeface="0 Titr Bold" pitchFamily="2" charset="-7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0 Titr Bold" pitchFamily="2" charset="-7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0 Titr Bold" pitchFamily="2" charset="-7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0 Titr Bold" pitchFamily="2" charset="-7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FF"/>
                    </a:solidFill>
                  </a:tcPr>
                </a:tc>
              </a:tr>
              <a:tr h="116998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0 Titr Bold" pitchFamily="2" charset="-78"/>
                        </a:rPr>
                        <a:t>ضعف ها</a:t>
                      </a:r>
                      <a:endParaRPr kumimoji="0" lang="en-US" sz="2800" b="0" i="0" u="none" strike="noStrike" cap="none" normalizeH="0" baseline="0" smtClean="0">
                        <a:ln>
                          <a:noFill/>
                        </a:ln>
                        <a:solidFill>
                          <a:schemeClr val="tx1"/>
                        </a:solidFill>
                        <a:effectLst/>
                        <a:latin typeface="Arial" pitchFamily="34" charset="0"/>
                        <a:cs typeface="0 Titr Bold" pitchFamily="2" charset="-7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0 Titr Bold" pitchFamily="2" charset="-7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0 Titr Bold" pitchFamily="2" charset="-7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0 Titr Bold" pitchFamily="2" charset="-7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FF"/>
                    </a:solidFill>
                  </a:tcPr>
                </a:tc>
              </a:tr>
              <a:tr h="1171575">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0 Titr Bold" pitchFamily="2" charset="-78"/>
                        </a:rPr>
                        <a:t>جمع نمره</a:t>
                      </a:r>
                      <a:endParaRPr kumimoji="0" lang="en-US" sz="2800" b="0" i="0" u="none" strike="noStrike" cap="none" normalizeH="0" baseline="0" smtClean="0">
                        <a:ln>
                          <a:noFill/>
                        </a:ln>
                        <a:solidFill>
                          <a:schemeClr val="tx1"/>
                        </a:solidFill>
                        <a:effectLst/>
                        <a:latin typeface="Arial" pitchFamily="34" charset="0"/>
                        <a:cs typeface="0 Titr Bold" pitchFamily="2" charset="-7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0 Titr Bold" pitchFamily="2" charset="-78"/>
                        </a:rPr>
                        <a:t>1</a:t>
                      </a:r>
                      <a:endParaRPr kumimoji="0" lang="en-US" sz="2800" b="0" i="0" u="none" strike="noStrike" cap="none" normalizeH="0" baseline="0" smtClean="0">
                        <a:ln>
                          <a:noFill/>
                        </a:ln>
                        <a:solidFill>
                          <a:schemeClr val="tx1"/>
                        </a:solidFill>
                        <a:effectLst/>
                        <a:latin typeface="Arial" pitchFamily="34" charset="0"/>
                        <a:cs typeface="0 Titr Bold" pitchFamily="2" charset="-7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0 Titr Bold" pitchFamily="2" charset="-7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a:t>
                      </a:r>
                      <a:r>
                        <a:rPr kumimoji="0" lang="en-US" sz="2800" b="0" i="0" u="none" strike="noStrike" cap="none" normalizeH="0" baseline="0" smtClean="0">
                          <a:ln>
                            <a:noFill/>
                          </a:ln>
                          <a:solidFill>
                            <a:schemeClr val="tx1"/>
                          </a:solidFill>
                          <a:effectLst/>
                          <a:latin typeface="Arial" pitchFamily="34" charset="0"/>
                          <a:cs typeface="0 Titr Bold" pitchFamily="2" charset="-78"/>
                        </a:rPr>
                        <a:t>4 &lt; x &lt; 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99FF"/>
                    </a:solidFill>
                  </a:tcPr>
                </a:tc>
              </a:tr>
            </a:tbl>
          </a:graphicData>
        </a:graphic>
      </p:graphicFrame>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idx="4294967295"/>
          </p:nvPr>
        </p:nvSpPr>
        <p:spPr>
          <a:xfrm>
            <a:off x="468313" y="0"/>
            <a:ext cx="8229600" cy="549275"/>
          </a:xfrm>
        </p:spPr>
        <p:txBody>
          <a:bodyPr/>
          <a:lstStyle/>
          <a:p>
            <a:pPr eaLnBrk="1" hangingPunct="1"/>
            <a:r>
              <a:rPr lang="fa-IR" sz="2800" b="1" smtClean="0">
                <a:solidFill>
                  <a:srgbClr val="000066"/>
                </a:solidFill>
              </a:rPr>
              <a:t>قوت ها و ضعف های سازمان</a:t>
            </a:r>
            <a:endParaRPr lang="en-US" sz="2800" b="1" smtClean="0">
              <a:solidFill>
                <a:srgbClr val="000066"/>
              </a:solidFill>
            </a:endParaRPr>
          </a:p>
        </p:txBody>
      </p:sp>
      <p:graphicFrame>
        <p:nvGraphicFramePr>
          <p:cNvPr id="54275" name="Group 3"/>
          <p:cNvGraphicFramePr>
            <a:graphicFrameLocks noGrp="1"/>
          </p:cNvGraphicFramePr>
          <p:nvPr>
            <p:ph idx="4294967295"/>
          </p:nvPr>
        </p:nvGraphicFramePr>
        <p:xfrm>
          <a:off x="468313" y="692150"/>
          <a:ext cx="8229600" cy="6035675"/>
        </p:xfrm>
        <a:graphic>
          <a:graphicData uri="http://schemas.openxmlformats.org/drawingml/2006/table">
            <a:tbl>
              <a:tblPr/>
              <a:tblGrid>
                <a:gridCol w="1706562"/>
                <a:gridCol w="1706563"/>
                <a:gridCol w="1706562"/>
                <a:gridCol w="1704975"/>
                <a:gridCol w="1404938"/>
              </a:tblGrid>
              <a:tr h="335315">
                <a:tc rowSpan="2">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Arial" pitchFamily="34" charset="0"/>
                        </a:rPr>
                        <a:t>نمره وزن * رتبه</a:t>
                      </a: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marT="45725" marB="4572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Arial" pitchFamily="34" charset="0"/>
                        </a:rPr>
                        <a:t>رتبه 3و4 </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Arial" pitchFamily="34" charset="0"/>
                        </a:rPr>
                        <a:t>ضریب اهمیت ( وزن)</a:t>
                      </a: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rowSpan="2">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Arial" pitchFamily="34" charset="0"/>
                        </a:rPr>
                        <a:t>قوتها</a:t>
                      </a: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marT="45725" marB="4572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181">
                <a:tc vMerge="1">
                  <a:txBody>
                    <a:bodyPr/>
                    <a:lstStyle/>
                    <a:p>
                      <a:pPr rtl="1"/>
                      <a:endParaRPr lang="fa-IR"/>
                    </a:p>
                  </a:txBody>
                  <a:tcPr/>
                </a:tc>
                <a:tc vMerge="1">
                  <a:txBody>
                    <a:bodyPr/>
                    <a:lstStyle/>
                    <a:p>
                      <a:pPr rtl="1"/>
                      <a:endParaRPr lang="fa-IR"/>
                    </a:p>
                  </a:txBody>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Arial" pitchFamily="34" charset="0"/>
                        </a:rPr>
                        <a:t>به تفکیک عوامل فرعی</a:t>
                      </a: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Arial" pitchFamily="34" charset="0"/>
                        </a:rPr>
                        <a:t>عوامل اصلی</a:t>
                      </a: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rtl="1"/>
                      <a:endParaRPr lang="fa-IR"/>
                    </a:p>
                  </a:txBody>
                  <a:tcPr/>
                </a:tc>
              </a:tr>
              <a:tr h="2398965">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marT="45725" marB="4572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fa-IR" sz="16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Arial" pitchFamily="34" charset="0"/>
                        </a:rPr>
                        <a:t>.</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Arial" pitchFamily="34" charset="0"/>
                        </a:rPr>
                        <a:t>.</a:t>
                      </a: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marT="45725" marB="4572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4524">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marT="45725" marB="4572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Arial" pitchFamily="34" charset="0"/>
                        </a:rPr>
                        <a:t>رتبه 1 و 2 </a:t>
                      </a: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Arial" pitchFamily="34" charset="0"/>
                        </a:rPr>
                        <a:t>ضعفها</a:t>
                      </a:r>
                    </a:p>
                  </a:txBody>
                  <a:tcPr marT="45725" marB="4572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42375">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marT="45725" marB="4572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Arial" pitchFamily="34" charset="0"/>
                        </a:rPr>
                        <a:t>محیط اقتصادی</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Arial" pitchFamily="34" charset="0"/>
                        </a:rPr>
                        <a:t>محیط اجتماعی-فرهنگی</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Arial" pitchFamily="34" charset="0"/>
                        </a:rPr>
                        <a:t>محیط سیاسی </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Arial" pitchFamily="34" charset="0"/>
                        </a:rPr>
                        <a:t>.</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Arial" pitchFamily="34" charset="0"/>
                        </a:rPr>
                        <a:t>.</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marT="45725" marB="4572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5315">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Arial" pitchFamily="34" charset="0"/>
                        </a:rPr>
                        <a:t>1&lt;= نمره &lt;=4</a:t>
                      </a: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marT="45725" marB="4572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Arial" pitchFamily="34" charset="0"/>
                        </a:rPr>
                        <a:t>-</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Arial" pitchFamily="34" charset="0"/>
                        </a:rPr>
                        <a:t>=1</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Arial" pitchFamily="34" charset="0"/>
                        </a:rPr>
                        <a:t>=1</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Arial" pitchFamily="34" charset="0"/>
                        </a:rPr>
                        <a:t>جمع</a:t>
                      </a: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marT="45725" marB="4572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ext Box 2"/>
          <p:cNvSpPr txBox="1">
            <a:spLocks noChangeArrowheads="1"/>
          </p:cNvSpPr>
          <p:nvPr/>
        </p:nvSpPr>
        <p:spPr bwMode="auto">
          <a:xfrm>
            <a:off x="395288" y="260350"/>
            <a:ext cx="8353425" cy="5643563"/>
          </a:xfrm>
          <a:prstGeom prst="rect">
            <a:avLst/>
          </a:prstGeom>
          <a:noFill/>
          <a:ln w="9525">
            <a:noFill/>
            <a:miter lim="800000"/>
            <a:headEnd/>
            <a:tailEnd/>
          </a:ln>
        </p:spPr>
        <p:txBody>
          <a:bodyPr>
            <a:spAutoFit/>
          </a:bodyPr>
          <a:lstStyle/>
          <a:p>
            <a:pPr algn="just"/>
            <a:r>
              <a:rPr lang="fa-IR" sz="2800" b="1">
                <a:solidFill>
                  <a:srgbClr val="000066"/>
                </a:solidFill>
                <a:latin typeface="Tahoma" pitchFamily="34" charset="0"/>
              </a:rPr>
              <a:t>تجزيه و تحليل داخلي و خارجي</a:t>
            </a:r>
          </a:p>
          <a:p>
            <a:pPr algn="just"/>
            <a:endParaRPr lang="fa-IR" sz="2800">
              <a:solidFill>
                <a:srgbClr val="000066"/>
              </a:solidFill>
              <a:latin typeface="Tahoma" pitchFamily="34" charset="0"/>
            </a:endParaRPr>
          </a:p>
          <a:p>
            <a:pPr algn="just"/>
            <a:r>
              <a:rPr lang="fa-IR" sz="2800">
                <a:solidFill>
                  <a:srgbClr val="000000"/>
                </a:solidFill>
                <a:latin typeface="Tahoma" pitchFamily="34" charset="0"/>
              </a:rPr>
              <a:t>براي تجزيه و تحليل همزمان عوامل داخلي و خارجي از ابزاري به نام ماتريس داخلي و خارجي استفاده مي شود. اين ماتريس براي تعيين موقعيت سازمان/ شركت يا كسب و كار به كار مي رود. به عبارت ديگر يك سازمان/ شركت مي تواند با استفاده از اين ماتريس، تركيب و تكليف واحدهاي كسب و كار خود را تعيين كند.</a:t>
            </a:r>
          </a:p>
          <a:p>
            <a:pPr algn="just"/>
            <a:r>
              <a:rPr lang="fa-IR" sz="2800"/>
              <a:t>براي تشكيل اين ماتريس، شركت / سازمان بايستي نمرات حاصل ماتريس هاي ارزيابي عوامل داخلي و خارجي را در ابعاد افقي و عمودي اين ماتريس قرار دهد تا جايگاه سازمان يا كسب كار در خانه هاي اين ماتريس مشخص گردد و بتوان استراتژي مناسبي را براي آن اتخاذ نمود. ماتريس داخلي و خارجي به دو شكل ارايه مي شود.</a:t>
            </a:r>
            <a:endParaRPr lang="fa-IR" sz="2800">
              <a:solidFill>
                <a:srgbClr val="000000"/>
              </a:solidFill>
              <a:latin typeface="Tahoma" pitchFamily="34" charset="0"/>
            </a:endParaRPr>
          </a:p>
          <a:p>
            <a:pPr algn="just"/>
            <a:endParaRPr lang="en-US" sz="2800">
              <a:solidFill>
                <a:srgbClr val="000000"/>
              </a:solidFill>
              <a:latin typeface="Tahoma" pitchFamily="34" charset="0"/>
            </a:endParaRPr>
          </a:p>
        </p:txBody>
      </p:sp>
    </p:spTree>
  </p:cSld>
  <p:clrMapOvr>
    <a:masterClrMapping/>
  </p:clrMapOvr>
  <p:transition advTm="20000"/>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ext Box 2"/>
          <p:cNvSpPr txBox="1">
            <a:spLocks noChangeArrowheads="1"/>
          </p:cNvSpPr>
          <p:nvPr/>
        </p:nvSpPr>
        <p:spPr bwMode="auto">
          <a:xfrm>
            <a:off x="468313" y="188913"/>
            <a:ext cx="8351837" cy="2654300"/>
          </a:xfrm>
          <a:prstGeom prst="rect">
            <a:avLst/>
          </a:prstGeom>
          <a:noFill/>
          <a:ln w="9525">
            <a:noFill/>
            <a:miter lim="800000"/>
            <a:headEnd/>
            <a:tailEnd/>
          </a:ln>
        </p:spPr>
        <p:txBody>
          <a:bodyPr>
            <a:spAutoFit/>
          </a:bodyPr>
          <a:lstStyle/>
          <a:p>
            <a:pPr algn="just">
              <a:spcBef>
                <a:spcPct val="50000"/>
              </a:spcBef>
            </a:pPr>
            <a:r>
              <a:rPr lang="fa-IR" sz="2800">
                <a:latin typeface="Tahoma" pitchFamily="34" charset="0"/>
              </a:rPr>
              <a:t>ماتريس نه خانه اي و ماتريس چهارخانه اي. در ماتريس داخلي و خارجي و نه خانه اي نمرات ماتريس هاي ارزيابي عوامل خارجي و داخلي در يك طيف سه بخش قوي( 3الي4) متوسط(2الي3) وضعيت (1الي2) در ابعاد افقي و عمودي قرار مي گيرند. در حالي كه ماتريس چهارخانه اي اين نمرات در يك طيف دوبخش قوي (5/2 الي4 ) وضعيت( 1الي5/2 ) تعيين مي شود.</a:t>
            </a:r>
            <a:endParaRPr lang="en-US" sz="2800">
              <a:latin typeface="Tahoma" pitchFamily="34" charset="0"/>
            </a:endParaRPr>
          </a:p>
        </p:txBody>
      </p:sp>
      <p:graphicFrame>
        <p:nvGraphicFramePr>
          <p:cNvPr id="56323" name="Group 3"/>
          <p:cNvGraphicFramePr>
            <a:graphicFrameLocks noGrp="1"/>
          </p:cNvGraphicFramePr>
          <p:nvPr/>
        </p:nvGraphicFramePr>
        <p:xfrm>
          <a:off x="1476375" y="3789363"/>
          <a:ext cx="6167438" cy="2447925"/>
        </p:xfrm>
        <a:graphic>
          <a:graphicData uri="http://schemas.openxmlformats.org/drawingml/2006/table">
            <a:tbl>
              <a:tblPr/>
              <a:tblGrid>
                <a:gridCol w="2055813"/>
                <a:gridCol w="2055812"/>
                <a:gridCol w="2055813"/>
              </a:tblGrid>
              <a:tr h="815975">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000000"/>
                          </a:solidFill>
                          <a:effectLst/>
                          <a:latin typeface="Arial" pitchFamily="34" charset="0"/>
                          <a:cs typeface="Arial" pitchFamily="34" charset="0"/>
                        </a:rPr>
                        <a:t>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000000"/>
                          </a:solidFill>
                          <a:effectLst/>
                          <a:latin typeface="Arial" pitchFamily="34" charset="0"/>
                          <a:cs typeface="Arial" pitchFamily="34" charset="0"/>
                        </a:rPr>
                        <a:t>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000000"/>
                          </a:solidFill>
                          <a:effectLst/>
                          <a:latin typeface="Arial" pitchFamily="34" charset="0"/>
                          <a:cs typeface="Arial" pitchFamily="34" charset="0"/>
                        </a:rPr>
                        <a:t>III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5975">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000000"/>
                          </a:solidFill>
                          <a:effectLst/>
                          <a:latin typeface="Arial" pitchFamily="34" charset="0"/>
                          <a:cs typeface="Arial" pitchFamily="34" charset="0"/>
                        </a:rPr>
                        <a:t>IV</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000000"/>
                          </a:solidFill>
                          <a:effectLst/>
                          <a:latin typeface="Arial" pitchFamily="34" charset="0"/>
                          <a:cs typeface="Arial" pitchFamily="34" charset="0"/>
                        </a:rPr>
                        <a:t>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000000"/>
                          </a:solidFill>
                          <a:effectLst/>
                          <a:latin typeface="Arial" pitchFamily="34" charset="0"/>
                          <a:cs typeface="Arial" pitchFamily="34" charset="0"/>
                        </a:rPr>
                        <a:t>VI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5975">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000000"/>
                          </a:solidFill>
                          <a:effectLst/>
                          <a:latin typeface="Arial" pitchFamily="34" charset="0"/>
                          <a:cs typeface="Arial" pitchFamily="34" charset="0"/>
                        </a:rPr>
                        <a:t>VII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000000"/>
                          </a:solidFill>
                          <a:effectLst/>
                          <a:latin typeface="Arial" pitchFamily="34" charset="0"/>
                          <a:cs typeface="Arial" pitchFamily="34" charset="0"/>
                        </a:rPr>
                        <a:t>IIX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000000"/>
                          </a:solidFill>
                          <a:effectLst/>
                          <a:latin typeface="Arial" pitchFamily="34" charset="0"/>
                          <a:cs typeface="Arial" pitchFamily="34" charset="0"/>
                        </a:rPr>
                        <a:t>IX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0677" name="Text Box 21"/>
          <p:cNvSpPr txBox="1">
            <a:spLocks noChangeArrowheads="1"/>
          </p:cNvSpPr>
          <p:nvPr/>
        </p:nvSpPr>
        <p:spPr bwMode="auto">
          <a:xfrm>
            <a:off x="3194050" y="6381750"/>
            <a:ext cx="2601913" cy="336550"/>
          </a:xfrm>
          <a:prstGeom prst="rect">
            <a:avLst/>
          </a:prstGeom>
          <a:noFill/>
          <a:ln w="9525">
            <a:noFill/>
            <a:miter lim="800000"/>
            <a:headEnd/>
            <a:tailEnd/>
          </a:ln>
        </p:spPr>
        <p:txBody>
          <a:bodyPr wrap="none">
            <a:spAutoFit/>
          </a:bodyPr>
          <a:lstStyle/>
          <a:p>
            <a:pPr rtl="0"/>
            <a:r>
              <a:rPr lang="fa-IR" sz="1600"/>
              <a:t>ماتریس نه خانه ای داخلی و خارجی </a:t>
            </a:r>
            <a:endParaRPr lang="en-US" sz="1600"/>
          </a:p>
        </p:txBody>
      </p:sp>
      <p:sp>
        <p:nvSpPr>
          <p:cNvPr id="70678" name="Text Box 22"/>
          <p:cNvSpPr txBox="1">
            <a:spLocks noChangeArrowheads="1"/>
          </p:cNvSpPr>
          <p:nvPr/>
        </p:nvSpPr>
        <p:spPr bwMode="auto">
          <a:xfrm>
            <a:off x="1331913" y="3141663"/>
            <a:ext cx="384175" cy="519112"/>
          </a:xfrm>
          <a:prstGeom prst="rect">
            <a:avLst/>
          </a:prstGeom>
          <a:noFill/>
          <a:ln w="9525">
            <a:noFill/>
            <a:miter lim="800000"/>
            <a:headEnd/>
            <a:tailEnd/>
          </a:ln>
        </p:spPr>
        <p:txBody>
          <a:bodyPr wrap="none">
            <a:spAutoFit/>
          </a:bodyPr>
          <a:lstStyle/>
          <a:p>
            <a:pPr rtl="0"/>
            <a:r>
              <a:rPr lang="fa-IR" sz="2800" b="1"/>
              <a:t>1</a:t>
            </a:r>
            <a:endParaRPr lang="en-US" sz="2800" b="1"/>
          </a:p>
        </p:txBody>
      </p:sp>
      <p:sp>
        <p:nvSpPr>
          <p:cNvPr id="70679" name="Text Box 23"/>
          <p:cNvSpPr txBox="1">
            <a:spLocks noChangeArrowheads="1"/>
          </p:cNvSpPr>
          <p:nvPr/>
        </p:nvSpPr>
        <p:spPr bwMode="auto">
          <a:xfrm>
            <a:off x="3251200" y="3125788"/>
            <a:ext cx="384175" cy="519112"/>
          </a:xfrm>
          <a:prstGeom prst="rect">
            <a:avLst/>
          </a:prstGeom>
          <a:noFill/>
          <a:ln w="9525">
            <a:noFill/>
            <a:miter lim="800000"/>
            <a:headEnd/>
            <a:tailEnd/>
          </a:ln>
        </p:spPr>
        <p:txBody>
          <a:bodyPr wrap="none">
            <a:spAutoFit/>
          </a:bodyPr>
          <a:lstStyle/>
          <a:p>
            <a:pPr rtl="0"/>
            <a:r>
              <a:rPr lang="fa-IR" sz="2800" b="1"/>
              <a:t>2</a:t>
            </a:r>
            <a:endParaRPr lang="en-US" sz="2800" b="1"/>
          </a:p>
        </p:txBody>
      </p:sp>
      <p:sp>
        <p:nvSpPr>
          <p:cNvPr id="70680" name="Text Box 24"/>
          <p:cNvSpPr txBox="1">
            <a:spLocks noChangeArrowheads="1"/>
          </p:cNvSpPr>
          <p:nvPr/>
        </p:nvSpPr>
        <p:spPr bwMode="auto">
          <a:xfrm>
            <a:off x="4105275" y="3125788"/>
            <a:ext cx="682625" cy="519112"/>
          </a:xfrm>
          <a:prstGeom prst="rect">
            <a:avLst/>
          </a:prstGeom>
          <a:noFill/>
          <a:ln w="9525">
            <a:noFill/>
            <a:miter lim="800000"/>
            <a:headEnd/>
            <a:tailEnd/>
          </a:ln>
        </p:spPr>
        <p:txBody>
          <a:bodyPr wrap="none">
            <a:spAutoFit/>
          </a:bodyPr>
          <a:lstStyle/>
          <a:p>
            <a:pPr rtl="0"/>
            <a:r>
              <a:rPr lang="fa-IR" sz="2800" b="1"/>
              <a:t>5/2</a:t>
            </a:r>
            <a:endParaRPr lang="en-US" sz="2800" b="1"/>
          </a:p>
        </p:txBody>
      </p:sp>
      <p:sp>
        <p:nvSpPr>
          <p:cNvPr id="70681" name="Text Box 25"/>
          <p:cNvSpPr txBox="1">
            <a:spLocks noChangeArrowheads="1"/>
          </p:cNvSpPr>
          <p:nvPr/>
        </p:nvSpPr>
        <p:spPr bwMode="auto">
          <a:xfrm>
            <a:off x="5411788" y="3141663"/>
            <a:ext cx="384175" cy="519112"/>
          </a:xfrm>
          <a:prstGeom prst="rect">
            <a:avLst/>
          </a:prstGeom>
          <a:noFill/>
          <a:ln w="9525">
            <a:noFill/>
            <a:miter lim="800000"/>
            <a:headEnd/>
            <a:tailEnd/>
          </a:ln>
        </p:spPr>
        <p:txBody>
          <a:bodyPr wrap="none">
            <a:spAutoFit/>
          </a:bodyPr>
          <a:lstStyle/>
          <a:p>
            <a:pPr rtl="0"/>
            <a:r>
              <a:rPr lang="fa-IR" sz="2800" b="1"/>
              <a:t>3</a:t>
            </a:r>
            <a:endParaRPr lang="en-US" sz="2800" b="1"/>
          </a:p>
        </p:txBody>
      </p:sp>
      <p:sp>
        <p:nvSpPr>
          <p:cNvPr id="70682" name="Text Box 26"/>
          <p:cNvSpPr txBox="1">
            <a:spLocks noChangeArrowheads="1"/>
          </p:cNvSpPr>
          <p:nvPr/>
        </p:nvSpPr>
        <p:spPr bwMode="auto">
          <a:xfrm>
            <a:off x="7308850" y="3213100"/>
            <a:ext cx="384175" cy="519113"/>
          </a:xfrm>
          <a:prstGeom prst="rect">
            <a:avLst/>
          </a:prstGeom>
          <a:noFill/>
          <a:ln w="9525">
            <a:noFill/>
            <a:miter lim="800000"/>
            <a:headEnd/>
            <a:tailEnd/>
          </a:ln>
        </p:spPr>
        <p:txBody>
          <a:bodyPr wrap="none">
            <a:spAutoFit/>
          </a:bodyPr>
          <a:lstStyle/>
          <a:p>
            <a:pPr rtl="0"/>
            <a:r>
              <a:rPr lang="fa-IR" sz="2800" b="1"/>
              <a:t>4</a:t>
            </a:r>
            <a:endParaRPr lang="en-US" sz="2800" b="1"/>
          </a:p>
        </p:txBody>
      </p:sp>
      <p:sp>
        <p:nvSpPr>
          <p:cNvPr id="70683" name="Text Box 27"/>
          <p:cNvSpPr txBox="1">
            <a:spLocks noChangeArrowheads="1"/>
          </p:cNvSpPr>
          <p:nvPr/>
        </p:nvSpPr>
        <p:spPr bwMode="auto">
          <a:xfrm>
            <a:off x="7740650" y="4221163"/>
            <a:ext cx="384175" cy="519112"/>
          </a:xfrm>
          <a:prstGeom prst="rect">
            <a:avLst/>
          </a:prstGeom>
          <a:noFill/>
          <a:ln w="9525">
            <a:noFill/>
            <a:miter lim="800000"/>
            <a:headEnd/>
            <a:tailEnd/>
          </a:ln>
        </p:spPr>
        <p:txBody>
          <a:bodyPr wrap="none">
            <a:spAutoFit/>
          </a:bodyPr>
          <a:lstStyle/>
          <a:p>
            <a:pPr rtl="0"/>
            <a:r>
              <a:rPr lang="fa-IR" sz="2800" b="1"/>
              <a:t>3</a:t>
            </a:r>
            <a:endParaRPr lang="en-US" sz="2800" b="1"/>
          </a:p>
        </p:txBody>
      </p:sp>
      <p:sp>
        <p:nvSpPr>
          <p:cNvPr id="70684" name="Text Box 28"/>
          <p:cNvSpPr txBox="1">
            <a:spLocks noChangeArrowheads="1"/>
          </p:cNvSpPr>
          <p:nvPr/>
        </p:nvSpPr>
        <p:spPr bwMode="auto">
          <a:xfrm>
            <a:off x="7667625" y="4652963"/>
            <a:ext cx="682625" cy="519112"/>
          </a:xfrm>
          <a:prstGeom prst="rect">
            <a:avLst/>
          </a:prstGeom>
          <a:noFill/>
          <a:ln w="9525">
            <a:noFill/>
            <a:miter lim="800000"/>
            <a:headEnd/>
            <a:tailEnd/>
          </a:ln>
        </p:spPr>
        <p:txBody>
          <a:bodyPr wrap="none">
            <a:spAutoFit/>
          </a:bodyPr>
          <a:lstStyle/>
          <a:p>
            <a:pPr rtl="0"/>
            <a:r>
              <a:rPr lang="fa-IR" sz="2800" b="1"/>
              <a:t>5/2</a:t>
            </a:r>
            <a:endParaRPr lang="en-US" sz="2800" b="1"/>
          </a:p>
        </p:txBody>
      </p:sp>
      <p:sp>
        <p:nvSpPr>
          <p:cNvPr id="70685" name="Text Box 29"/>
          <p:cNvSpPr txBox="1">
            <a:spLocks noChangeArrowheads="1"/>
          </p:cNvSpPr>
          <p:nvPr/>
        </p:nvSpPr>
        <p:spPr bwMode="auto">
          <a:xfrm>
            <a:off x="7740650" y="5157788"/>
            <a:ext cx="384175" cy="519112"/>
          </a:xfrm>
          <a:prstGeom prst="rect">
            <a:avLst/>
          </a:prstGeom>
          <a:noFill/>
          <a:ln w="9525">
            <a:noFill/>
            <a:miter lim="800000"/>
            <a:headEnd/>
            <a:tailEnd/>
          </a:ln>
        </p:spPr>
        <p:txBody>
          <a:bodyPr wrap="none">
            <a:spAutoFit/>
          </a:bodyPr>
          <a:lstStyle/>
          <a:p>
            <a:pPr rtl="0"/>
            <a:r>
              <a:rPr lang="fa-IR" sz="2800" b="1"/>
              <a:t>2</a:t>
            </a:r>
            <a:endParaRPr lang="en-US" sz="2800" b="1"/>
          </a:p>
        </p:txBody>
      </p:sp>
      <p:sp>
        <p:nvSpPr>
          <p:cNvPr id="70686" name="Text Box 30"/>
          <p:cNvSpPr txBox="1">
            <a:spLocks noChangeArrowheads="1"/>
          </p:cNvSpPr>
          <p:nvPr/>
        </p:nvSpPr>
        <p:spPr bwMode="auto">
          <a:xfrm>
            <a:off x="7740650" y="5805488"/>
            <a:ext cx="384175" cy="519112"/>
          </a:xfrm>
          <a:prstGeom prst="rect">
            <a:avLst/>
          </a:prstGeom>
          <a:noFill/>
          <a:ln w="9525">
            <a:noFill/>
            <a:miter lim="800000"/>
            <a:headEnd/>
            <a:tailEnd/>
          </a:ln>
        </p:spPr>
        <p:txBody>
          <a:bodyPr wrap="none">
            <a:spAutoFit/>
          </a:bodyPr>
          <a:lstStyle/>
          <a:p>
            <a:pPr rtl="0"/>
            <a:r>
              <a:rPr lang="fa-IR" sz="2800" b="1"/>
              <a:t>1</a:t>
            </a:r>
            <a:endParaRPr lang="en-US" sz="2800" b="1"/>
          </a:p>
        </p:txBody>
      </p:sp>
      <p:sp>
        <p:nvSpPr>
          <p:cNvPr id="70687" name="Line 31"/>
          <p:cNvSpPr>
            <a:spLocks noChangeShapeType="1"/>
          </p:cNvSpPr>
          <p:nvPr/>
        </p:nvSpPr>
        <p:spPr bwMode="auto">
          <a:xfrm>
            <a:off x="4572000" y="3141663"/>
            <a:ext cx="0" cy="3716337"/>
          </a:xfrm>
          <a:prstGeom prst="line">
            <a:avLst/>
          </a:prstGeom>
          <a:noFill/>
          <a:ln w="9525">
            <a:solidFill>
              <a:schemeClr val="tx1"/>
            </a:solidFill>
            <a:prstDash val="dash"/>
            <a:round/>
            <a:headEnd/>
            <a:tailEnd/>
          </a:ln>
        </p:spPr>
        <p:txBody>
          <a:bodyPr/>
          <a:lstStyle/>
          <a:p>
            <a:endParaRPr lang="en-US"/>
          </a:p>
        </p:txBody>
      </p:sp>
      <p:sp>
        <p:nvSpPr>
          <p:cNvPr id="70688" name="Line 32"/>
          <p:cNvSpPr>
            <a:spLocks noChangeShapeType="1"/>
          </p:cNvSpPr>
          <p:nvPr/>
        </p:nvSpPr>
        <p:spPr bwMode="auto">
          <a:xfrm>
            <a:off x="1476375" y="4941888"/>
            <a:ext cx="6191250" cy="0"/>
          </a:xfrm>
          <a:prstGeom prst="line">
            <a:avLst/>
          </a:prstGeom>
          <a:noFill/>
          <a:ln w="9525">
            <a:solidFill>
              <a:schemeClr val="tx1"/>
            </a:solidFill>
            <a:prstDash val="dash"/>
            <a:round/>
            <a:headEnd/>
            <a:tailEnd/>
          </a:ln>
        </p:spPr>
        <p:txBody>
          <a:bodyPr/>
          <a:lstStyle/>
          <a:p>
            <a:endParaRPr lang="en-US"/>
          </a:p>
        </p:txBody>
      </p:sp>
      <p:sp>
        <p:nvSpPr>
          <p:cNvPr id="70689" name="Text Box 33"/>
          <p:cNvSpPr txBox="1">
            <a:spLocks noChangeArrowheads="1"/>
          </p:cNvSpPr>
          <p:nvPr/>
        </p:nvSpPr>
        <p:spPr bwMode="auto">
          <a:xfrm>
            <a:off x="666750" y="3305175"/>
            <a:ext cx="612775" cy="366713"/>
          </a:xfrm>
          <a:prstGeom prst="rect">
            <a:avLst/>
          </a:prstGeom>
          <a:noFill/>
          <a:ln w="9525">
            <a:noFill/>
            <a:miter lim="800000"/>
            <a:headEnd/>
            <a:tailEnd/>
          </a:ln>
        </p:spPr>
        <p:txBody>
          <a:bodyPr wrap="none">
            <a:spAutoFit/>
          </a:bodyPr>
          <a:lstStyle/>
          <a:p>
            <a:r>
              <a:rPr lang="fa-IR"/>
              <a:t>داخلی</a:t>
            </a:r>
            <a:endParaRPr lang="en-US"/>
          </a:p>
        </p:txBody>
      </p:sp>
      <p:sp>
        <p:nvSpPr>
          <p:cNvPr id="70690" name="Text Box 34"/>
          <p:cNvSpPr txBox="1">
            <a:spLocks noChangeArrowheads="1"/>
          </p:cNvSpPr>
          <p:nvPr/>
        </p:nvSpPr>
        <p:spPr bwMode="auto">
          <a:xfrm>
            <a:off x="8188325" y="4889500"/>
            <a:ext cx="723900" cy="366713"/>
          </a:xfrm>
          <a:prstGeom prst="rect">
            <a:avLst/>
          </a:prstGeom>
          <a:noFill/>
          <a:ln w="9525">
            <a:noFill/>
            <a:miter lim="800000"/>
            <a:headEnd/>
            <a:tailEnd/>
          </a:ln>
        </p:spPr>
        <p:txBody>
          <a:bodyPr wrap="none">
            <a:spAutoFit/>
          </a:bodyPr>
          <a:lstStyle/>
          <a:p>
            <a:r>
              <a:rPr lang="fa-IR"/>
              <a:t>خارجی</a:t>
            </a:r>
            <a:endParaRPr lang="en-US"/>
          </a:p>
        </p:txBody>
      </p:sp>
    </p:spTree>
  </p:cSld>
  <p:clrMapOvr>
    <a:masterClrMapping/>
  </p:clrMapOvr>
  <p:transition advTm="20000"/>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ext Box 2"/>
          <p:cNvSpPr txBox="1">
            <a:spLocks noChangeArrowheads="1"/>
          </p:cNvSpPr>
          <p:nvPr/>
        </p:nvSpPr>
        <p:spPr bwMode="auto">
          <a:xfrm>
            <a:off x="684213" y="549275"/>
            <a:ext cx="7775575" cy="3081338"/>
          </a:xfrm>
          <a:prstGeom prst="rect">
            <a:avLst/>
          </a:prstGeom>
          <a:noFill/>
          <a:ln w="9525">
            <a:noFill/>
            <a:miter lim="800000"/>
            <a:headEnd/>
            <a:tailEnd/>
          </a:ln>
        </p:spPr>
        <p:txBody>
          <a:bodyPr>
            <a:spAutoFit/>
          </a:bodyPr>
          <a:lstStyle/>
          <a:p>
            <a:pPr algn="just">
              <a:spcBef>
                <a:spcPct val="50000"/>
              </a:spcBef>
            </a:pPr>
            <a:r>
              <a:rPr lang="fa-IR" sz="2800">
                <a:solidFill>
                  <a:srgbClr val="000000"/>
                </a:solidFill>
                <a:latin typeface="Tahoma" pitchFamily="34" charset="0"/>
              </a:rPr>
              <a:t>در ماتريس نه خانه اي چنانچه موقعيت سازمان يا كسب و كار از حيث نمرات عوامل خارجي و داخلي در يكي از خانه هاي </a:t>
            </a:r>
            <a:r>
              <a:rPr lang="en-US" sz="2800">
                <a:solidFill>
                  <a:srgbClr val="000000"/>
                </a:solidFill>
                <a:latin typeface="Tahoma" pitchFamily="34" charset="0"/>
              </a:rPr>
              <a:t>III,II </a:t>
            </a:r>
            <a:r>
              <a:rPr lang="fa-IR" sz="2800">
                <a:solidFill>
                  <a:srgbClr val="000000"/>
                </a:solidFill>
                <a:latin typeface="Tahoma" pitchFamily="34" charset="0"/>
              </a:rPr>
              <a:t> و يا </a:t>
            </a:r>
            <a:r>
              <a:rPr lang="en-US" sz="2800">
                <a:solidFill>
                  <a:srgbClr val="000000"/>
                </a:solidFill>
                <a:latin typeface="Tahoma" pitchFamily="34" charset="0"/>
              </a:rPr>
              <a:t>VI</a:t>
            </a:r>
            <a:r>
              <a:rPr lang="fa-IR" sz="2800">
                <a:solidFill>
                  <a:srgbClr val="000000"/>
                </a:solidFill>
                <a:latin typeface="Tahoma" pitchFamily="34" charset="0"/>
              </a:rPr>
              <a:t> باشد، اتخاذ استراتژي رشد و توسعه براي آن توضيه مي شود اگر در يكي از خانه هاي </a:t>
            </a:r>
            <a:r>
              <a:rPr lang="en-US" sz="2800">
                <a:solidFill>
                  <a:srgbClr val="000000"/>
                </a:solidFill>
                <a:latin typeface="Tahoma" pitchFamily="34" charset="0"/>
              </a:rPr>
              <a:t>V,I</a:t>
            </a:r>
            <a:r>
              <a:rPr lang="fa-IR" sz="2800">
                <a:solidFill>
                  <a:srgbClr val="000000"/>
                </a:solidFill>
                <a:latin typeface="Tahoma" pitchFamily="34" charset="0"/>
              </a:rPr>
              <a:t> يا </a:t>
            </a:r>
            <a:r>
              <a:rPr lang="en-US" sz="2800">
                <a:solidFill>
                  <a:srgbClr val="000000"/>
                </a:solidFill>
                <a:latin typeface="Tahoma" pitchFamily="34" charset="0"/>
              </a:rPr>
              <a:t>IX</a:t>
            </a:r>
            <a:r>
              <a:rPr lang="fa-IR" sz="2800">
                <a:solidFill>
                  <a:srgbClr val="000000"/>
                </a:solidFill>
                <a:latin typeface="Tahoma" pitchFamily="34" charset="0"/>
              </a:rPr>
              <a:t> قرارگيرد، استراتژي حفظ و نگهداري يا ثبات توصيه مي شود و اگر در يكي از خانه هاي </a:t>
            </a:r>
            <a:r>
              <a:rPr lang="en-US" sz="2800">
                <a:solidFill>
                  <a:srgbClr val="000000"/>
                </a:solidFill>
                <a:latin typeface="Tahoma" pitchFamily="34" charset="0"/>
              </a:rPr>
              <a:t>VII,II</a:t>
            </a:r>
            <a:r>
              <a:rPr lang="fa-IR" sz="2800">
                <a:solidFill>
                  <a:srgbClr val="000000"/>
                </a:solidFill>
                <a:latin typeface="Tahoma" pitchFamily="34" charset="0"/>
              </a:rPr>
              <a:t> يا </a:t>
            </a:r>
            <a:r>
              <a:rPr lang="en-US" sz="2800">
                <a:solidFill>
                  <a:srgbClr val="000000"/>
                </a:solidFill>
                <a:latin typeface="Tahoma" pitchFamily="34" charset="0"/>
              </a:rPr>
              <a:t>IIX</a:t>
            </a:r>
            <a:r>
              <a:rPr lang="fa-IR" sz="2800">
                <a:solidFill>
                  <a:srgbClr val="000000"/>
                </a:solidFill>
                <a:latin typeface="Tahoma" pitchFamily="34" charset="0"/>
              </a:rPr>
              <a:t> باشد، استراتژي كاهش، برداشت، واگذاري يا انحلال توصيه مي گردد.</a:t>
            </a:r>
            <a:endParaRPr lang="en-US" sz="2800">
              <a:solidFill>
                <a:srgbClr val="000000"/>
              </a:solidFill>
              <a:latin typeface="Tahoma" pitchFamily="34" charset="0"/>
            </a:endParaRPr>
          </a:p>
        </p:txBody>
      </p:sp>
    </p:spTree>
  </p:cSld>
  <p:clrMapOvr>
    <a:masterClrMapping/>
  </p:clrMapOvr>
  <p:transition advTm="20000"/>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ext Box 2"/>
          <p:cNvSpPr txBox="1">
            <a:spLocks noChangeArrowheads="1"/>
          </p:cNvSpPr>
          <p:nvPr/>
        </p:nvSpPr>
        <p:spPr bwMode="auto">
          <a:xfrm>
            <a:off x="611188" y="765175"/>
            <a:ext cx="7921625" cy="3508375"/>
          </a:xfrm>
          <a:prstGeom prst="rect">
            <a:avLst/>
          </a:prstGeom>
          <a:noFill/>
          <a:ln w="9525">
            <a:noFill/>
            <a:miter lim="800000"/>
            <a:headEnd/>
            <a:tailEnd/>
          </a:ln>
        </p:spPr>
        <p:txBody>
          <a:bodyPr>
            <a:spAutoFit/>
          </a:bodyPr>
          <a:lstStyle/>
          <a:p>
            <a:pPr algn="just">
              <a:spcBef>
                <a:spcPct val="50000"/>
              </a:spcBef>
            </a:pPr>
            <a:r>
              <a:rPr lang="fa-IR" sz="2800">
                <a:latin typeface="Tahoma" pitchFamily="34" charset="0"/>
              </a:rPr>
              <a:t>همانگونه كه ملاحظه مي شود اين ماتريس سه وضعيت اصلي را مشخص كرده و سه دسته استراتژي را پيشنهاد مي كند. اما با توجه به اين كه بر اساس چارچوب سوات چهار دسته استراتژي (</a:t>
            </a:r>
            <a:r>
              <a:rPr lang="en-US" sz="2800">
                <a:latin typeface="Tahoma" pitchFamily="34" charset="0"/>
              </a:rPr>
              <a:t>WT,WO,ST,SO</a:t>
            </a:r>
            <a:r>
              <a:rPr lang="fa-IR" sz="2800">
                <a:latin typeface="Tahoma" pitchFamily="34" charset="0"/>
              </a:rPr>
              <a:t>) براي سازمان معين مي شود شايسته است اين ماتريس هم به گونه اي ترسيم شود كه نشان دهنده چهار خانه اصلي و متعاقب آن توصيه كننده چهار دسته استراتژي اصلي باشد. چنانچه ابعاد افقي و عمودي ماتريس نه خانه اي را نصف كنيم مي توانيم به ماتريس چهار خانه اي دست يابيم.</a:t>
            </a:r>
            <a:endParaRPr lang="en-US" sz="2800">
              <a:latin typeface="Tahoma" pitchFamily="34" charset="0"/>
            </a:endParaRPr>
          </a:p>
        </p:txBody>
      </p:sp>
    </p:spTree>
  </p:cSld>
  <p:clrMapOvr>
    <a:masterClrMapping/>
  </p:clrMapOvr>
  <p:transition advTm="20000"/>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ext Box 2"/>
          <p:cNvSpPr txBox="1">
            <a:spLocks noChangeArrowheads="1"/>
          </p:cNvSpPr>
          <p:nvPr/>
        </p:nvSpPr>
        <p:spPr bwMode="auto">
          <a:xfrm>
            <a:off x="611188" y="908050"/>
            <a:ext cx="7921625" cy="3081338"/>
          </a:xfrm>
          <a:prstGeom prst="rect">
            <a:avLst/>
          </a:prstGeom>
          <a:noFill/>
          <a:ln w="9525">
            <a:noFill/>
            <a:miter lim="800000"/>
            <a:headEnd/>
            <a:tailEnd/>
          </a:ln>
        </p:spPr>
        <p:txBody>
          <a:bodyPr>
            <a:spAutoFit/>
          </a:bodyPr>
          <a:lstStyle/>
          <a:p>
            <a:pPr algn="just">
              <a:spcBef>
                <a:spcPct val="50000"/>
              </a:spcBef>
            </a:pPr>
            <a:r>
              <a:rPr lang="fa-IR" sz="2800">
                <a:solidFill>
                  <a:srgbClr val="000000"/>
                </a:solidFill>
                <a:latin typeface="Tahoma" pitchFamily="34" charset="0"/>
              </a:rPr>
              <a:t>در ماتريس چهارخانه اي چنانچه موقعيت سازمان يا كسب و كار از حيث نمرات عوامل خارجي و داخلي در خانه </a:t>
            </a:r>
            <a:r>
              <a:rPr lang="en-US" sz="2800">
                <a:solidFill>
                  <a:srgbClr val="000000"/>
                </a:solidFill>
                <a:latin typeface="Tahoma" pitchFamily="34" charset="0"/>
              </a:rPr>
              <a:t>I</a:t>
            </a:r>
            <a:r>
              <a:rPr lang="fa-IR" sz="2800">
                <a:solidFill>
                  <a:srgbClr val="000000"/>
                </a:solidFill>
                <a:latin typeface="Tahoma" pitchFamily="34" charset="0"/>
              </a:rPr>
              <a:t> باشد , استراتژي محافظه كارانه( نگهداري، حمايت دروني) اگر در خانه </a:t>
            </a:r>
            <a:r>
              <a:rPr lang="en-US" sz="2800">
                <a:solidFill>
                  <a:srgbClr val="000000"/>
                </a:solidFill>
                <a:latin typeface="Tahoma" pitchFamily="34" charset="0"/>
              </a:rPr>
              <a:t>II</a:t>
            </a:r>
            <a:r>
              <a:rPr lang="fa-IR" sz="2800">
                <a:solidFill>
                  <a:srgbClr val="000000"/>
                </a:solidFill>
                <a:latin typeface="Tahoma" pitchFamily="34" charset="0"/>
              </a:rPr>
              <a:t> باشد، استراتژي تهاجمي( رشد و توسعه) چنانچه در خانه</a:t>
            </a:r>
            <a:r>
              <a:rPr lang="en-US" sz="2800">
                <a:solidFill>
                  <a:srgbClr val="000000"/>
                </a:solidFill>
                <a:latin typeface="Tahoma" pitchFamily="34" charset="0"/>
              </a:rPr>
              <a:t>III</a:t>
            </a:r>
            <a:r>
              <a:rPr lang="fa-IR" sz="2800">
                <a:solidFill>
                  <a:srgbClr val="000000"/>
                </a:solidFill>
                <a:latin typeface="Tahoma" pitchFamily="34" charset="0"/>
              </a:rPr>
              <a:t> باشد، استراتژي تدافعي(برداشت،واگذاري،كاهش،انحلال) و بالاخره اگر در خانه </a:t>
            </a:r>
            <a:r>
              <a:rPr lang="en-US" sz="2800">
                <a:solidFill>
                  <a:srgbClr val="000000"/>
                </a:solidFill>
                <a:latin typeface="Tahoma" pitchFamily="34" charset="0"/>
              </a:rPr>
              <a:t>IV</a:t>
            </a:r>
            <a:r>
              <a:rPr lang="fa-IR" sz="2800">
                <a:solidFill>
                  <a:srgbClr val="000000"/>
                </a:solidFill>
                <a:latin typeface="Tahoma" pitchFamily="34" charset="0"/>
              </a:rPr>
              <a:t> باشد، استراتژي رقابتي ( نگهداري- حمايت بيروني) توصيه مي شود.</a:t>
            </a:r>
            <a:endParaRPr lang="en-US" sz="2800">
              <a:solidFill>
                <a:srgbClr val="000000"/>
              </a:solidFill>
              <a:latin typeface="Tahoma" pitchFamily="34" charset="0"/>
            </a:endParaRPr>
          </a:p>
        </p:txBody>
      </p:sp>
      <p:graphicFrame>
        <p:nvGraphicFramePr>
          <p:cNvPr id="59395" name="Group 3"/>
          <p:cNvGraphicFramePr>
            <a:graphicFrameLocks noGrp="1"/>
          </p:cNvGraphicFramePr>
          <p:nvPr/>
        </p:nvGraphicFramePr>
        <p:xfrm>
          <a:off x="1835150" y="4581525"/>
          <a:ext cx="4703763" cy="1587500"/>
        </p:xfrm>
        <a:graphic>
          <a:graphicData uri="http://schemas.openxmlformats.org/drawingml/2006/table">
            <a:tbl>
              <a:tblPr/>
              <a:tblGrid>
                <a:gridCol w="2352675"/>
                <a:gridCol w="2351088"/>
              </a:tblGrid>
              <a:tr h="68580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rgbClr val="000000"/>
                          </a:solidFill>
                          <a:effectLst/>
                          <a:latin typeface="Arial" pitchFamily="34" charset="0"/>
                          <a:cs typeface="Arial" pitchFamily="34" charset="0"/>
                        </a:rPr>
                        <a:t>I</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rgbClr val="000000"/>
                          </a:solidFill>
                          <a:effectLst/>
                          <a:latin typeface="Arial" pitchFamily="34" charset="0"/>
                          <a:cs typeface="Arial" pitchFamily="34" charset="0"/>
                        </a:rPr>
                        <a:t>محافظه کار</a:t>
                      </a: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rgbClr val="000000"/>
                          </a:solidFill>
                          <a:effectLst/>
                          <a:latin typeface="Arial" pitchFamily="34" charset="0"/>
                          <a:cs typeface="Arial" pitchFamily="34" charset="0"/>
                        </a:rPr>
                        <a:t>II</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rgbClr val="000000"/>
                          </a:solidFill>
                          <a:effectLst/>
                          <a:latin typeface="Arial" pitchFamily="34" charset="0"/>
                          <a:cs typeface="Arial" pitchFamily="34" charset="0"/>
                        </a:rPr>
                        <a:t>تهاجمی</a:t>
                      </a:r>
                      <a:endParaRPr kumimoji="0" lang="en-US" sz="2000" b="0" i="0" u="none" strike="noStrike" cap="none" normalizeH="0" baseline="0" smtClean="0">
                        <a:ln>
                          <a:noFill/>
                        </a:ln>
                        <a:solidFill>
                          <a:srgbClr val="000000"/>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550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rgbClr val="000000"/>
                          </a:solidFill>
                          <a:effectLst/>
                          <a:latin typeface="Arial" pitchFamily="34" charset="0"/>
                          <a:cs typeface="Arial" pitchFamily="34" charset="0"/>
                        </a:rPr>
                        <a:t>III</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rgbClr val="000000"/>
                          </a:solidFill>
                          <a:effectLst/>
                          <a:latin typeface="Arial" pitchFamily="34" charset="0"/>
                          <a:cs typeface="Arial" pitchFamily="34" charset="0"/>
                        </a:rPr>
                        <a:t>تدافعی</a:t>
                      </a: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rgbClr val="000000"/>
                          </a:solidFill>
                          <a:effectLst/>
                          <a:latin typeface="Arial" pitchFamily="34" charset="0"/>
                          <a:cs typeface="Arial" pitchFamily="34" charset="0"/>
                        </a:rPr>
                        <a:t>IV</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rgbClr val="000000"/>
                          </a:solidFill>
                          <a:effectLst/>
                          <a:latin typeface="Arial" pitchFamily="34" charset="0"/>
                          <a:cs typeface="Arial" pitchFamily="34" charset="0"/>
                        </a:rPr>
                        <a:t>رقابتی</a:t>
                      </a: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3742" name="Text Box 14"/>
          <p:cNvSpPr txBox="1">
            <a:spLocks noChangeArrowheads="1"/>
          </p:cNvSpPr>
          <p:nvPr/>
        </p:nvSpPr>
        <p:spPr bwMode="auto">
          <a:xfrm>
            <a:off x="2986088" y="6381750"/>
            <a:ext cx="2809875" cy="336550"/>
          </a:xfrm>
          <a:prstGeom prst="rect">
            <a:avLst/>
          </a:prstGeom>
          <a:noFill/>
          <a:ln w="9525">
            <a:noFill/>
            <a:miter lim="800000"/>
            <a:headEnd/>
            <a:tailEnd/>
          </a:ln>
        </p:spPr>
        <p:txBody>
          <a:bodyPr wrap="none">
            <a:spAutoFit/>
          </a:bodyPr>
          <a:lstStyle/>
          <a:p>
            <a:pPr rtl="0"/>
            <a:r>
              <a:rPr lang="fa-IR" sz="1600"/>
              <a:t>ماتریس چهار خانه ای داخلی و خارجی </a:t>
            </a:r>
            <a:endParaRPr lang="en-US" sz="1600"/>
          </a:p>
        </p:txBody>
      </p:sp>
      <p:sp>
        <p:nvSpPr>
          <p:cNvPr id="73743" name="Text Box 15"/>
          <p:cNvSpPr txBox="1">
            <a:spLocks noChangeArrowheads="1"/>
          </p:cNvSpPr>
          <p:nvPr/>
        </p:nvSpPr>
        <p:spPr bwMode="auto">
          <a:xfrm>
            <a:off x="1763713" y="4005263"/>
            <a:ext cx="384175" cy="519112"/>
          </a:xfrm>
          <a:prstGeom prst="rect">
            <a:avLst/>
          </a:prstGeom>
          <a:noFill/>
          <a:ln w="9525">
            <a:noFill/>
            <a:miter lim="800000"/>
            <a:headEnd/>
            <a:tailEnd/>
          </a:ln>
        </p:spPr>
        <p:txBody>
          <a:bodyPr wrap="none">
            <a:spAutoFit/>
          </a:bodyPr>
          <a:lstStyle/>
          <a:p>
            <a:pPr rtl="0"/>
            <a:r>
              <a:rPr lang="fa-IR" sz="2800" b="1"/>
              <a:t>1</a:t>
            </a:r>
            <a:endParaRPr lang="en-US" sz="2800" b="1"/>
          </a:p>
        </p:txBody>
      </p:sp>
      <p:sp>
        <p:nvSpPr>
          <p:cNvPr id="73744" name="Text Box 16"/>
          <p:cNvSpPr txBox="1">
            <a:spLocks noChangeArrowheads="1"/>
          </p:cNvSpPr>
          <p:nvPr/>
        </p:nvSpPr>
        <p:spPr bwMode="auto">
          <a:xfrm>
            <a:off x="3817938" y="4005263"/>
            <a:ext cx="682625" cy="519112"/>
          </a:xfrm>
          <a:prstGeom prst="rect">
            <a:avLst/>
          </a:prstGeom>
          <a:noFill/>
          <a:ln w="9525">
            <a:noFill/>
            <a:miter lim="800000"/>
            <a:headEnd/>
            <a:tailEnd/>
          </a:ln>
        </p:spPr>
        <p:txBody>
          <a:bodyPr wrap="none">
            <a:spAutoFit/>
          </a:bodyPr>
          <a:lstStyle/>
          <a:p>
            <a:pPr rtl="0"/>
            <a:r>
              <a:rPr lang="fa-IR" sz="2800" b="1"/>
              <a:t>5/2</a:t>
            </a:r>
            <a:endParaRPr lang="en-US" sz="2800" b="1"/>
          </a:p>
        </p:txBody>
      </p:sp>
      <p:sp>
        <p:nvSpPr>
          <p:cNvPr id="73745" name="Text Box 17"/>
          <p:cNvSpPr txBox="1">
            <a:spLocks noChangeArrowheads="1"/>
          </p:cNvSpPr>
          <p:nvPr/>
        </p:nvSpPr>
        <p:spPr bwMode="auto">
          <a:xfrm>
            <a:off x="6156325" y="4005263"/>
            <a:ext cx="384175" cy="519112"/>
          </a:xfrm>
          <a:prstGeom prst="rect">
            <a:avLst/>
          </a:prstGeom>
          <a:noFill/>
          <a:ln w="9525">
            <a:noFill/>
            <a:miter lim="800000"/>
            <a:headEnd/>
            <a:tailEnd/>
          </a:ln>
        </p:spPr>
        <p:txBody>
          <a:bodyPr wrap="none">
            <a:spAutoFit/>
          </a:bodyPr>
          <a:lstStyle/>
          <a:p>
            <a:pPr rtl="0"/>
            <a:r>
              <a:rPr lang="fa-IR" sz="2800" b="1"/>
              <a:t>4</a:t>
            </a:r>
            <a:endParaRPr lang="en-US" sz="2800" b="1"/>
          </a:p>
        </p:txBody>
      </p:sp>
      <p:sp>
        <p:nvSpPr>
          <p:cNvPr id="73746" name="Text Box 18"/>
          <p:cNvSpPr txBox="1">
            <a:spLocks noChangeArrowheads="1"/>
          </p:cNvSpPr>
          <p:nvPr/>
        </p:nvSpPr>
        <p:spPr bwMode="auto">
          <a:xfrm>
            <a:off x="6553200" y="5084763"/>
            <a:ext cx="682625" cy="519112"/>
          </a:xfrm>
          <a:prstGeom prst="rect">
            <a:avLst/>
          </a:prstGeom>
          <a:noFill/>
          <a:ln w="9525">
            <a:noFill/>
            <a:miter lim="800000"/>
            <a:headEnd/>
            <a:tailEnd/>
          </a:ln>
        </p:spPr>
        <p:txBody>
          <a:bodyPr wrap="none">
            <a:spAutoFit/>
          </a:bodyPr>
          <a:lstStyle/>
          <a:p>
            <a:pPr rtl="0"/>
            <a:r>
              <a:rPr lang="fa-IR" sz="2800" b="1"/>
              <a:t>5/2</a:t>
            </a:r>
            <a:endParaRPr lang="en-US" sz="2800" b="1"/>
          </a:p>
        </p:txBody>
      </p:sp>
      <p:sp>
        <p:nvSpPr>
          <p:cNvPr id="73747" name="Text Box 19"/>
          <p:cNvSpPr txBox="1">
            <a:spLocks noChangeArrowheads="1"/>
          </p:cNvSpPr>
          <p:nvPr/>
        </p:nvSpPr>
        <p:spPr bwMode="auto">
          <a:xfrm>
            <a:off x="6588125" y="6021388"/>
            <a:ext cx="384175" cy="519112"/>
          </a:xfrm>
          <a:prstGeom prst="rect">
            <a:avLst/>
          </a:prstGeom>
          <a:noFill/>
          <a:ln w="9525">
            <a:noFill/>
            <a:miter lim="800000"/>
            <a:headEnd/>
            <a:tailEnd/>
          </a:ln>
        </p:spPr>
        <p:txBody>
          <a:bodyPr wrap="none">
            <a:spAutoFit/>
          </a:bodyPr>
          <a:lstStyle/>
          <a:p>
            <a:pPr rtl="0"/>
            <a:r>
              <a:rPr lang="fa-IR" sz="2800" b="1"/>
              <a:t>1</a:t>
            </a:r>
            <a:endParaRPr lang="en-US" sz="2800" b="1"/>
          </a:p>
        </p:txBody>
      </p:sp>
      <p:sp>
        <p:nvSpPr>
          <p:cNvPr id="73748" name="Text Box 20"/>
          <p:cNvSpPr txBox="1">
            <a:spLocks noChangeArrowheads="1"/>
          </p:cNvSpPr>
          <p:nvPr/>
        </p:nvSpPr>
        <p:spPr bwMode="auto">
          <a:xfrm>
            <a:off x="6748463" y="5176838"/>
            <a:ext cx="723900" cy="366712"/>
          </a:xfrm>
          <a:prstGeom prst="rect">
            <a:avLst/>
          </a:prstGeom>
          <a:noFill/>
          <a:ln w="9525">
            <a:noFill/>
            <a:miter lim="800000"/>
            <a:headEnd/>
            <a:tailEnd/>
          </a:ln>
        </p:spPr>
        <p:txBody>
          <a:bodyPr wrap="none">
            <a:spAutoFit/>
          </a:bodyPr>
          <a:lstStyle/>
          <a:p>
            <a:r>
              <a:rPr lang="fa-IR"/>
              <a:t>خارجی</a:t>
            </a:r>
            <a:endParaRPr lang="en-US"/>
          </a:p>
        </p:txBody>
      </p:sp>
      <p:sp>
        <p:nvSpPr>
          <p:cNvPr id="73749" name="Text Box 21"/>
          <p:cNvSpPr txBox="1">
            <a:spLocks noChangeArrowheads="1"/>
          </p:cNvSpPr>
          <p:nvPr/>
        </p:nvSpPr>
        <p:spPr bwMode="auto">
          <a:xfrm>
            <a:off x="3835400" y="3736975"/>
            <a:ext cx="612775" cy="366713"/>
          </a:xfrm>
          <a:prstGeom prst="rect">
            <a:avLst/>
          </a:prstGeom>
          <a:noFill/>
          <a:ln w="9525">
            <a:noFill/>
            <a:miter lim="800000"/>
            <a:headEnd/>
            <a:tailEnd/>
          </a:ln>
        </p:spPr>
        <p:txBody>
          <a:bodyPr wrap="none">
            <a:spAutoFit/>
          </a:bodyPr>
          <a:lstStyle/>
          <a:p>
            <a:r>
              <a:rPr lang="fa-IR"/>
              <a:t>داخلی</a:t>
            </a:r>
            <a:endParaRPr lang="en-US"/>
          </a:p>
        </p:txBody>
      </p:sp>
    </p:spTree>
  </p:cSld>
  <p:clrMapOvr>
    <a:masterClrMapping/>
  </p:clrMapOvr>
  <p:transition advTm="20000"/>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ext Box 2"/>
          <p:cNvSpPr txBox="1">
            <a:spLocks noChangeArrowheads="1"/>
          </p:cNvSpPr>
          <p:nvPr/>
        </p:nvSpPr>
        <p:spPr bwMode="auto">
          <a:xfrm>
            <a:off x="611188" y="404813"/>
            <a:ext cx="8064500" cy="4789487"/>
          </a:xfrm>
          <a:prstGeom prst="rect">
            <a:avLst/>
          </a:prstGeom>
          <a:noFill/>
          <a:ln w="9525">
            <a:noFill/>
            <a:miter lim="800000"/>
            <a:headEnd/>
            <a:tailEnd/>
          </a:ln>
        </p:spPr>
        <p:txBody>
          <a:bodyPr>
            <a:spAutoFit/>
          </a:bodyPr>
          <a:lstStyle/>
          <a:p>
            <a:pPr algn="just"/>
            <a:r>
              <a:rPr lang="fa-IR" sz="2800" b="1">
                <a:solidFill>
                  <a:srgbClr val="000066"/>
                </a:solidFill>
                <a:latin typeface="Tahoma" pitchFamily="34" charset="0"/>
              </a:rPr>
              <a:t>تجزيه و تحليل سوات</a:t>
            </a:r>
            <a:endParaRPr lang="fa-IR" sz="2800">
              <a:solidFill>
                <a:srgbClr val="000066"/>
              </a:solidFill>
              <a:latin typeface="Tahoma" pitchFamily="34" charset="0"/>
            </a:endParaRPr>
          </a:p>
          <a:p>
            <a:pPr algn="just"/>
            <a:r>
              <a:rPr lang="fa-IR" sz="2800">
                <a:latin typeface="Tahoma" pitchFamily="34" charset="0"/>
              </a:rPr>
              <a:t>در تجزيه و تحليل سوات، عوامل خارجي و داخلي مورد بررسي قرار مي گيرند، تا فرصتها، تهديدها، قوت ها و ضعف هاي سازمان در آينده شناسايي شده و براي رويارويي بهتر با انها استراتژي هاي مناسبي تدوین شوند. براي انجام اين تجزيه و تحليل از ماتريس سوات استفاده مي شود. اين ماتريس كه در نمودار زير نشان داده شده است يكي از ابزارهاي مهمي است كه مديران بدان وسيله اطلاعات مربوط به عوامل داخلي و خارجي را مقايسه مي كنند و مي توانند با استفاده از آن و با توجه به ماتريس استراتژي هاي اصلي، انواع استراتژيهاي ممكن را ارايه كنند. استراتژي هاي ممكن را مي توان در دسته هاي </a:t>
            </a:r>
            <a:r>
              <a:rPr lang="en-US" sz="2800">
                <a:latin typeface="Tahoma" pitchFamily="34" charset="0"/>
              </a:rPr>
              <a:t>wt,st,wo,so </a:t>
            </a:r>
            <a:r>
              <a:rPr lang="fa-IR" sz="2800">
                <a:latin typeface="Tahoma" pitchFamily="34" charset="0"/>
              </a:rPr>
              <a:t> برشمرد.</a:t>
            </a:r>
            <a:endParaRPr lang="en-US" sz="2800">
              <a:latin typeface="Tahoma" pitchFamily="34" charset="0"/>
            </a:endParaRPr>
          </a:p>
        </p:txBody>
      </p:sp>
    </p:spTree>
  </p:cSld>
  <p:clrMapOvr>
    <a:masterClrMapping/>
  </p:clrMapOvr>
  <p:transition advTm="20000"/>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ext Box 2"/>
          <p:cNvSpPr txBox="1">
            <a:spLocks noChangeArrowheads="1"/>
          </p:cNvSpPr>
          <p:nvPr/>
        </p:nvSpPr>
        <p:spPr bwMode="auto">
          <a:xfrm>
            <a:off x="250825" y="333375"/>
            <a:ext cx="8642350" cy="6070600"/>
          </a:xfrm>
          <a:prstGeom prst="rect">
            <a:avLst/>
          </a:prstGeom>
          <a:noFill/>
          <a:ln w="9525">
            <a:noFill/>
            <a:miter lim="800000"/>
            <a:headEnd/>
            <a:tailEnd/>
          </a:ln>
        </p:spPr>
        <p:txBody>
          <a:bodyPr>
            <a:spAutoFit/>
          </a:bodyPr>
          <a:lstStyle/>
          <a:p>
            <a:pPr marL="342900" indent="-342900" algn="just"/>
            <a:r>
              <a:rPr lang="fa-IR" sz="2800" b="1">
                <a:solidFill>
                  <a:srgbClr val="000066"/>
                </a:solidFill>
                <a:latin typeface="Tahoma" pitchFamily="34" charset="0"/>
              </a:rPr>
              <a:t>براي ساختن يك ماتريس سوات بايد 8 مرحله را طي كرد:</a:t>
            </a:r>
          </a:p>
          <a:p>
            <a:pPr marL="342900" indent="-342900" algn="just"/>
            <a:endParaRPr lang="fa-IR" sz="2800">
              <a:solidFill>
                <a:srgbClr val="000066"/>
              </a:solidFill>
              <a:latin typeface="Tahoma" pitchFamily="34" charset="0"/>
            </a:endParaRPr>
          </a:p>
          <a:p>
            <a:pPr marL="342900" indent="-342900" algn="just"/>
            <a:r>
              <a:rPr lang="fa-IR" sz="2800">
                <a:latin typeface="Tahoma" pitchFamily="34" charset="0"/>
              </a:rPr>
              <a:t>1-فهرست فرصت هاي اولويت دار ماتريس ارزيابي عوامل خارجي</a:t>
            </a:r>
          </a:p>
          <a:p>
            <a:pPr marL="342900" indent="-342900" algn="just"/>
            <a:r>
              <a:rPr lang="fa-IR" sz="2800">
                <a:latin typeface="Tahoma" pitchFamily="34" charset="0"/>
              </a:rPr>
              <a:t>2-فهرست قوت هاي اولويت دار ماتريس ارزيابي عوامل خارجي</a:t>
            </a:r>
          </a:p>
          <a:p>
            <a:pPr marL="342900" indent="-342900" algn="just"/>
            <a:r>
              <a:rPr lang="fa-IR" sz="2800">
                <a:latin typeface="Tahoma" pitchFamily="34" charset="0"/>
              </a:rPr>
              <a:t>3-فهرست تهديد هاي اولويت دار ماتريس ارزيابي عوامل خارجي</a:t>
            </a:r>
          </a:p>
          <a:p>
            <a:pPr marL="342900" indent="-342900" rtl="0"/>
            <a:r>
              <a:rPr lang="fa-IR" sz="2800"/>
              <a:t>4-فهرست ضعف هاي اولويت دار ماتريس ارزيابي عوامل خارجي</a:t>
            </a:r>
          </a:p>
          <a:p>
            <a:pPr marL="342900" indent="-342900" rtl="0"/>
            <a:r>
              <a:rPr lang="fa-IR" sz="2800"/>
              <a:t>5-نقاط قوت داخلي و فرصتهاي خارجي را با هم مقايسه كنيد و استراتژي هاي ممكن متناسب را انتخاب می کنیم.</a:t>
            </a:r>
          </a:p>
          <a:p>
            <a:pPr marL="342900" indent="-342900" rtl="0"/>
            <a:r>
              <a:rPr lang="fa-IR" sz="2800"/>
              <a:t>6- نقاط ضعف داخلي را با فرصتهاي موجود در خارج سازمان مقايسه كنيد استراتژي هاي ممكن متناسب را انتخاب می کنیم..</a:t>
            </a:r>
          </a:p>
          <a:p>
            <a:pPr marL="342900" indent="-342900" rtl="0"/>
            <a:r>
              <a:rPr lang="fa-IR" sz="2800"/>
              <a:t>7-نقاط قوت داخلي را با تهدايدات خارجي مقايسه كنيد و استراتژي هاي ممكن متناسب را انتخاب می کنیم.</a:t>
            </a:r>
          </a:p>
          <a:p>
            <a:pPr marL="342900" indent="-342900" rtl="0"/>
            <a:r>
              <a:rPr lang="fa-IR" sz="2800"/>
              <a:t>8- نقاط ضعف داخلي را با تهدايدات خارجي مقايسه كنيد و استراتژي هاي ممكن متناسب را انتخاب می کنیم.</a:t>
            </a:r>
            <a:endParaRPr lang="en-US" sz="2800"/>
          </a:p>
        </p:txBody>
      </p:sp>
    </p:spTree>
  </p:cSld>
  <p:clrMapOvr>
    <a:masterClrMapping/>
  </p:clrMapOvr>
  <p:transition advTm="20000"/>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ext Box 2"/>
          <p:cNvSpPr txBox="1">
            <a:spLocks noChangeArrowheads="1"/>
          </p:cNvSpPr>
          <p:nvPr/>
        </p:nvSpPr>
        <p:spPr bwMode="auto">
          <a:xfrm>
            <a:off x="1979613" y="2781300"/>
            <a:ext cx="4321175" cy="366713"/>
          </a:xfrm>
          <a:prstGeom prst="rect">
            <a:avLst/>
          </a:prstGeom>
          <a:noFill/>
          <a:ln w="9525">
            <a:noFill/>
            <a:miter lim="800000"/>
            <a:headEnd/>
            <a:tailEnd/>
          </a:ln>
        </p:spPr>
        <p:txBody>
          <a:bodyPr>
            <a:spAutoFit/>
          </a:bodyPr>
          <a:lstStyle/>
          <a:p>
            <a:pPr>
              <a:spcBef>
                <a:spcPct val="50000"/>
              </a:spcBef>
            </a:pPr>
            <a:endParaRPr lang="en-US">
              <a:latin typeface="Tahoma" pitchFamily="34" charset="0"/>
            </a:endParaRPr>
          </a:p>
        </p:txBody>
      </p:sp>
      <p:sp>
        <p:nvSpPr>
          <p:cNvPr id="76803" name="Rectangle 3"/>
          <p:cNvSpPr>
            <a:spLocks noChangeArrowheads="1"/>
          </p:cNvSpPr>
          <p:nvPr/>
        </p:nvSpPr>
        <p:spPr bwMode="auto">
          <a:xfrm>
            <a:off x="1979613" y="88900"/>
            <a:ext cx="5483225" cy="1066800"/>
          </a:xfrm>
          <a:prstGeom prst="rect">
            <a:avLst/>
          </a:prstGeom>
          <a:noFill/>
          <a:ln w="9525">
            <a:noFill/>
            <a:miter lim="800000"/>
            <a:headEnd/>
            <a:tailEnd/>
          </a:ln>
        </p:spPr>
        <p:txBody>
          <a:bodyPr anchor="ctr">
            <a:spAutoFit/>
          </a:bodyPr>
          <a:lstStyle/>
          <a:p>
            <a:pPr algn="just"/>
            <a:r>
              <a:rPr lang="fa-IR" sz="2800">
                <a:solidFill>
                  <a:srgbClr val="000066"/>
                </a:solidFill>
                <a:ea typeface="Times New Roman" pitchFamily="18" charset="0"/>
                <a:cs typeface="B Titr" pitchFamily="2" charset="-78"/>
              </a:rPr>
              <a:t>نمودار 2-4ماتريس سوات(</a:t>
            </a:r>
            <a:r>
              <a:rPr lang="en-US" sz="3200">
                <a:solidFill>
                  <a:srgbClr val="000066"/>
                </a:solidFill>
                <a:ea typeface="Times New Roman" pitchFamily="18" charset="0"/>
                <a:cs typeface="B Titr" pitchFamily="2" charset="-78"/>
              </a:rPr>
              <a:t>SWOT</a:t>
            </a:r>
            <a:r>
              <a:rPr lang="fa-IR" sz="3200">
                <a:solidFill>
                  <a:srgbClr val="000066"/>
                </a:solidFill>
                <a:ea typeface="Times New Roman" pitchFamily="18" charset="0"/>
                <a:cs typeface="B Titr" pitchFamily="2" charset="-78"/>
              </a:rPr>
              <a:t>)</a:t>
            </a:r>
            <a:endParaRPr lang="en-US" sz="3200">
              <a:solidFill>
                <a:srgbClr val="000066"/>
              </a:solidFill>
            </a:endParaRPr>
          </a:p>
          <a:p>
            <a:pPr algn="just" rtl="0" eaLnBrk="0" hangingPunct="0"/>
            <a:endParaRPr lang="en-US" sz="3200">
              <a:solidFill>
                <a:srgbClr val="000066"/>
              </a:solidFill>
            </a:endParaRPr>
          </a:p>
        </p:txBody>
      </p:sp>
      <p:sp>
        <p:nvSpPr>
          <p:cNvPr id="76804" name="Rectangle 4"/>
          <p:cNvSpPr>
            <a:spLocks noChangeArrowheads="1"/>
          </p:cNvSpPr>
          <p:nvPr/>
        </p:nvSpPr>
        <p:spPr bwMode="auto">
          <a:xfrm>
            <a:off x="1866900" y="2408238"/>
            <a:ext cx="1571625" cy="0"/>
          </a:xfrm>
          <a:prstGeom prst="rect">
            <a:avLst/>
          </a:prstGeom>
          <a:noFill/>
          <a:ln w="9525">
            <a:noFill/>
            <a:miter lim="800000"/>
            <a:headEnd/>
            <a:tailEnd/>
          </a:ln>
        </p:spPr>
        <p:txBody>
          <a:bodyPr wrap="none">
            <a:spAutoFit/>
          </a:bodyPr>
          <a:lstStyle/>
          <a:p>
            <a:endParaRPr lang="fa-IR"/>
          </a:p>
        </p:txBody>
      </p:sp>
      <p:graphicFrame>
        <p:nvGraphicFramePr>
          <p:cNvPr id="62469" name="Group 5"/>
          <p:cNvGraphicFramePr>
            <a:graphicFrameLocks noGrp="1"/>
          </p:cNvGraphicFramePr>
          <p:nvPr/>
        </p:nvGraphicFramePr>
        <p:xfrm>
          <a:off x="539750" y="981075"/>
          <a:ext cx="8064500" cy="5118100"/>
        </p:xfrm>
        <a:graphic>
          <a:graphicData uri="http://schemas.openxmlformats.org/drawingml/2006/table">
            <a:tbl>
              <a:tblPr rtl="1"/>
              <a:tblGrid>
                <a:gridCol w="2686050"/>
                <a:gridCol w="3036887"/>
                <a:gridCol w="2341563"/>
              </a:tblGrid>
              <a:tr h="1536578">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rgbClr val="000000"/>
                        </a:solidFill>
                        <a:effectLst/>
                        <a:latin typeface="Times New Roman" pitchFamily="18" charset="0"/>
                        <a:cs typeface="Times New Roman" pitchFamily="18" charset="0"/>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smtClean="0">
                          <a:ln>
                            <a:noFill/>
                          </a:ln>
                          <a:solidFill>
                            <a:srgbClr val="000000"/>
                          </a:solidFill>
                          <a:effectLst/>
                          <a:latin typeface="Times New Roman" pitchFamily="18" charset="0"/>
                          <a:ea typeface="Times New Roman" pitchFamily="18" charset="0"/>
                          <a:cs typeface="B Mitra" pitchFamily="2" charset="-78"/>
                        </a:rPr>
                        <a:t>نقاط قوت-</a:t>
                      </a:r>
                      <a:r>
                        <a:rPr kumimoji="0" lang="en-US" sz="2400" b="1" i="0" u="none" strike="noStrike" cap="none" normalizeH="0" baseline="0" smtClean="0">
                          <a:ln>
                            <a:noFill/>
                          </a:ln>
                          <a:solidFill>
                            <a:srgbClr val="000000"/>
                          </a:solidFill>
                          <a:effectLst/>
                          <a:latin typeface="Times New Roman" pitchFamily="18" charset="0"/>
                          <a:ea typeface="Times New Roman" pitchFamily="18" charset="0"/>
                          <a:cs typeface="B Mitra" pitchFamily="2" charset="-78"/>
                        </a:rPr>
                        <a:t>S</a:t>
                      </a:r>
                      <a:endParaRPr kumimoji="0" lang="en-US" sz="2400" b="1"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smtClean="0">
                          <a:ln>
                            <a:noFill/>
                          </a:ln>
                          <a:solidFill>
                            <a:srgbClr val="000000"/>
                          </a:solidFill>
                          <a:effectLst/>
                          <a:latin typeface="Times New Roman" pitchFamily="18" charset="0"/>
                          <a:cs typeface="B Mitra" pitchFamily="2" charset="-78"/>
                        </a:rPr>
                        <a:t>نقاط قوت را فهرست كنيد</a:t>
                      </a:r>
                      <a:endParaRPr kumimoji="0" lang="fa-IR" sz="4000" b="1" i="0" u="none" strike="noStrike" cap="none" normalizeH="0" baseline="0" smtClean="0">
                        <a:ln>
                          <a:noFill/>
                        </a:ln>
                        <a:solidFill>
                          <a:srgbClr val="000000"/>
                        </a:solidFill>
                        <a:effectLst/>
                        <a:latin typeface="Arial" charset="0"/>
                        <a:cs typeface="Arial" charset="0"/>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smtClean="0">
                          <a:ln>
                            <a:noFill/>
                          </a:ln>
                          <a:solidFill>
                            <a:srgbClr val="000000"/>
                          </a:solidFill>
                          <a:effectLst/>
                          <a:latin typeface="Times New Roman" pitchFamily="18" charset="0"/>
                          <a:ea typeface="Times New Roman" pitchFamily="18" charset="0"/>
                          <a:cs typeface="B Mitra" pitchFamily="2" charset="-78"/>
                        </a:rPr>
                        <a:t>نقاط ضعف</a:t>
                      </a:r>
                      <a:r>
                        <a:rPr kumimoji="0" lang="en-US" sz="2400" b="1" i="0" u="none" strike="noStrike" cap="none" normalizeH="0" baseline="0" smtClean="0">
                          <a:ln>
                            <a:noFill/>
                          </a:ln>
                          <a:solidFill>
                            <a:srgbClr val="000000"/>
                          </a:solidFill>
                          <a:effectLst/>
                          <a:latin typeface="Times New Roman" pitchFamily="18" charset="0"/>
                          <a:ea typeface="Times New Roman" pitchFamily="18" charset="0"/>
                          <a:cs typeface="B Mitra" pitchFamily="2" charset="-78"/>
                        </a:rPr>
                        <a:t>W</a:t>
                      </a:r>
                      <a:endParaRPr kumimoji="0" lang="en-US" sz="2400" b="1"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smtClean="0">
                          <a:ln>
                            <a:noFill/>
                          </a:ln>
                          <a:solidFill>
                            <a:srgbClr val="000000"/>
                          </a:solidFill>
                          <a:effectLst/>
                          <a:latin typeface="Times New Roman" pitchFamily="18" charset="0"/>
                          <a:cs typeface="B Mitra" pitchFamily="2" charset="-78"/>
                        </a:rPr>
                        <a:t>نقاط ضعف را فهرست كنيد</a:t>
                      </a:r>
                      <a:endParaRPr kumimoji="0" lang="fa-IR" sz="4000" b="1" i="0" u="none" strike="noStrike" cap="none" normalizeH="0" baseline="0" smtClean="0">
                        <a:ln>
                          <a:noFill/>
                        </a:ln>
                        <a:solidFill>
                          <a:srgbClr val="000000"/>
                        </a:solidFill>
                        <a:effectLst/>
                        <a:latin typeface="Arial" charset="0"/>
                        <a:cs typeface="Arial" charset="0"/>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54446">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smtClean="0">
                          <a:ln>
                            <a:noFill/>
                          </a:ln>
                          <a:solidFill>
                            <a:srgbClr val="000000"/>
                          </a:solidFill>
                          <a:effectLst/>
                          <a:latin typeface="Times New Roman" pitchFamily="18" charset="0"/>
                          <a:ea typeface="Times New Roman" pitchFamily="18" charset="0"/>
                          <a:cs typeface="B Mitra" pitchFamily="2" charset="-78"/>
                        </a:rPr>
                        <a:t>فرصت ها – </a:t>
                      </a:r>
                      <a:r>
                        <a:rPr kumimoji="0" lang="en-US" sz="2400" b="1" i="0" u="none" strike="noStrike" cap="none" normalizeH="0" baseline="0" smtClean="0">
                          <a:ln>
                            <a:noFill/>
                          </a:ln>
                          <a:solidFill>
                            <a:srgbClr val="000000"/>
                          </a:solidFill>
                          <a:effectLst/>
                          <a:latin typeface="Times New Roman" pitchFamily="18" charset="0"/>
                          <a:ea typeface="Times New Roman" pitchFamily="18" charset="0"/>
                          <a:cs typeface="B Mitra" pitchFamily="2" charset="-78"/>
                        </a:rPr>
                        <a:t>O</a:t>
                      </a:r>
                      <a:endParaRPr kumimoji="0" lang="en-US" sz="2400" b="1"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smtClean="0">
                          <a:ln>
                            <a:noFill/>
                          </a:ln>
                          <a:solidFill>
                            <a:srgbClr val="000000"/>
                          </a:solidFill>
                          <a:effectLst/>
                          <a:latin typeface="Times New Roman" pitchFamily="18" charset="0"/>
                          <a:cs typeface="B Mitra" pitchFamily="2" charset="-78"/>
                        </a:rPr>
                        <a:t>فرصت ها را فهرست كنيد</a:t>
                      </a:r>
                      <a:endParaRPr kumimoji="0" lang="fa-IR" sz="4000" b="1" i="0" u="none" strike="noStrike" cap="none" normalizeH="0" baseline="0" smtClean="0">
                        <a:ln>
                          <a:noFill/>
                        </a:ln>
                        <a:solidFill>
                          <a:srgbClr val="000000"/>
                        </a:solidFill>
                        <a:effectLst/>
                        <a:latin typeface="Arial" charset="0"/>
                        <a:cs typeface="Arial" charset="0"/>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smtClean="0">
                          <a:ln>
                            <a:noFill/>
                          </a:ln>
                          <a:solidFill>
                            <a:srgbClr val="000000"/>
                          </a:solidFill>
                          <a:effectLst/>
                          <a:latin typeface="Times New Roman" pitchFamily="18" charset="0"/>
                          <a:ea typeface="Times New Roman" pitchFamily="18" charset="0"/>
                          <a:cs typeface="B Mitra" pitchFamily="2" charset="-78"/>
                        </a:rPr>
                        <a:t>استراتژي هاي </a:t>
                      </a:r>
                      <a:r>
                        <a:rPr kumimoji="0" lang="en-US" sz="2400" b="1" i="0" u="none" strike="noStrike" cap="none" normalizeH="0" baseline="0" smtClean="0">
                          <a:ln>
                            <a:noFill/>
                          </a:ln>
                          <a:solidFill>
                            <a:srgbClr val="000000"/>
                          </a:solidFill>
                          <a:effectLst/>
                          <a:latin typeface="Times New Roman" pitchFamily="18" charset="0"/>
                          <a:ea typeface="Times New Roman" pitchFamily="18" charset="0"/>
                          <a:cs typeface="B Mitra" pitchFamily="2" charset="-78"/>
                        </a:rPr>
                        <a:t>SO</a:t>
                      </a:r>
                      <a:endParaRPr kumimoji="0" lang="en-US" sz="2400" b="1"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smtClean="0">
                          <a:ln>
                            <a:noFill/>
                          </a:ln>
                          <a:solidFill>
                            <a:srgbClr val="000000"/>
                          </a:solidFill>
                          <a:effectLst/>
                          <a:latin typeface="Times New Roman" pitchFamily="18" charset="0"/>
                          <a:cs typeface="B Mitra" pitchFamily="2" charset="-78"/>
                        </a:rPr>
                        <a:t>با بهره جستن از قوتها درصدد بهره برداري از فرصت ها برآييد</a:t>
                      </a:r>
                      <a:endParaRPr kumimoji="0" lang="fa-IR" sz="4000" b="1" i="0" u="none" strike="noStrike" cap="none" normalizeH="0" baseline="0" smtClean="0">
                        <a:ln>
                          <a:noFill/>
                        </a:ln>
                        <a:solidFill>
                          <a:srgbClr val="000000"/>
                        </a:solidFill>
                        <a:effectLst/>
                        <a:latin typeface="Arial" charset="0"/>
                        <a:cs typeface="Arial" charset="0"/>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smtClean="0">
                          <a:ln>
                            <a:noFill/>
                          </a:ln>
                          <a:solidFill>
                            <a:srgbClr val="000000"/>
                          </a:solidFill>
                          <a:effectLst/>
                          <a:latin typeface="Times New Roman" pitchFamily="18" charset="0"/>
                          <a:ea typeface="Times New Roman" pitchFamily="18" charset="0"/>
                          <a:cs typeface="B Mitra" pitchFamily="2" charset="-78"/>
                        </a:rPr>
                        <a:t>استراتژي هاي </a:t>
                      </a:r>
                      <a:r>
                        <a:rPr kumimoji="0" lang="en-US" sz="2400" b="1" i="0" u="none" strike="noStrike" cap="none" normalizeH="0" baseline="0" smtClean="0">
                          <a:ln>
                            <a:noFill/>
                          </a:ln>
                          <a:solidFill>
                            <a:srgbClr val="000000"/>
                          </a:solidFill>
                          <a:effectLst/>
                          <a:latin typeface="Times New Roman" pitchFamily="18" charset="0"/>
                          <a:ea typeface="Times New Roman" pitchFamily="18" charset="0"/>
                          <a:cs typeface="B Mitra" pitchFamily="2" charset="-78"/>
                        </a:rPr>
                        <a:t>WO</a:t>
                      </a:r>
                      <a:endParaRPr kumimoji="0" lang="en-US" sz="2400" b="1"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smtClean="0">
                          <a:ln>
                            <a:noFill/>
                          </a:ln>
                          <a:solidFill>
                            <a:srgbClr val="000000"/>
                          </a:solidFill>
                          <a:effectLst/>
                          <a:latin typeface="Times New Roman" pitchFamily="18" charset="0"/>
                          <a:cs typeface="B Mitra" pitchFamily="2" charset="-78"/>
                        </a:rPr>
                        <a:t>با بهره جستن از فرصتها نقاط ضعف را از بين ببريد.</a:t>
                      </a:r>
                      <a:endParaRPr kumimoji="0" lang="fa-IR" sz="4000" b="1" i="0" u="none" strike="noStrike" cap="none" normalizeH="0" baseline="0" smtClean="0">
                        <a:ln>
                          <a:noFill/>
                        </a:ln>
                        <a:solidFill>
                          <a:srgbClr val="000000"/>
                        </a:solidFill>
                        <a:effectLst/>
                        <a:latin typeface="Arial" charset="0"/>
                        <a:cs typeface="Arial" charset="0"/>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27076">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smtClean="0">
                          <a:ln>
                            <a:noFill/>
                          </a:ln>
                          <a:solidFill>
                            <a:srgbClr val="000000"/>
                          </a:solidFill>
                          <a:effectLst/>
                          <a:latin typeface="Times New Roman" pitchFamily="18" charset="0"/>
                          <a:ea typeface="Times New Roman" pitchFamily="18" charset="0"/>
                          <a:cs typeface="B Mitra" pitchFamily="2" charset="-78"/>
                        </a:rPr>
                        <a:t>تهديدات</a:t>
                      </a:r>
                      <a:r>
                        <a:rPr kumimoji="0" lang="en-US" sz="2400" b="1" i="0" u="none" strike="noStrike" cap="none" normalizeH="0" baseline="0" smtClean="0">
                          <a:ln>
                            <a:noFill/>
                          </a:ln>
                          <a:solidFill>
                            <a:srgbClr val="000000"/>
                          </a:solidFill>
                          <a:effectLst/>
                          <a:latin typeface="Times New Roman" pitchFamily="18" charset="0"/>
                          <a:ea typeface="Times New Roman" pitchFamily="18" charset="0"/>
                          <a:cs typeface="B Mitra" pitchFamily="2" charset="-78"/>
                        </a:rPr>
                        <a:t>T-</a:t>
                      </a:r>
                      <a:endParaRPr kumimoji="0" lang="en-US" sz="2400" b="1"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smtClean="0">
                          <a:ln>
                            <a:noFill/>
                          </a:ln>
                          <a:solidFill>
                            <a:srgbClr val="000000"/>
                          </a:solidFill>
                          <a:effectLst/>
                          <a:latin typeface="Times New Roman" pitchFamily="18" charset="0"/>
                          <a:cs typeface="B Mitra" pitchFamily="2" charset="-78"/>
                        </a:rPr>
                        <a:t>تهديدات را فهرست كنيد</a:t>
                      </a:r>
                      <a:endParaRPr kumimoji="0" lang="fa-IR" sz="4000" b="1" i="0" u="none" strike="noStrike" cap="none" normalizeH="0" baseline="0" smtClean="0">
                        <a:ln>
                          <a:noFill/>
                        </a:ln>
                        <a:solidFill>
                          <a:srgbClr val="000000"/>
                        </a:solidFill>
                        <a:effectLst/>
                        <a:latin typeface="Arial" charset="0"/>
                        <a:cs typeface="Arial" charset="0"/>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smtClean="0">
                          <a:ln>
                            <a:noFill/>
                          </a:ln>
                          <a:solidFill>
                            <a:srgbClr val="000000"/>
                          </a:solidFill>
                          <a:effectLst/>
                          <a:latin typeface="Times New Roman" pitchFamily="18" charset="0"/>
                          <a:ea typeface="Times New Roman" pitchFamily="18" charset="0"/>
                          <a:cs typeface="B Mitra" pitchFamily="2" charset="-78"/>
                        </a:rPr>
                        <a:t>استراتژي هاي </a:t>
                      </a:r>
                      <a:r>
                        <a:rPr kumimoji="0" lang="en-US" sz="2400" b="1" i="0" u="none" strike="noStrike" cap="none" normalizeH="0" baseline="0" smtClean="0">
                          <a:ln>
                            <a:noFill/>
                          </a:ln>
                          <a:solidFill>
                            <a:srgbClr val="000000"/>
                          </a:solidFill>
                          <a:effectLst/>
                          <a:latin typeface="Times New Roman" pitchFamily="18" charset="0"/>
                          <a:ea typeface="Times New Roman" pitchFamily="18" charset="0"/>
                          <a:cs typeface="B Mitra" pitchFamily="2" charset="-78"/>
                        </a:rPr>
                        <a:t>ST</a:t>
                      </a:r>
                      <a:endParaRPr kumimoji="0" lang="en-US" sz="2400" b="1"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smtClean="0">
                          <a:ln>
                            <a:noFill/>
                          </a:ln>
                          <a:solidFill>
                            <a:srgbClr val="000000"/>
                          </a:solidFill>
                          <a:effectLst/>
                          <a:latin typeface="Times New Roman" pitchFamily="18" charset="0"/>
                          <a:cs typeface="B Mitra" pitchFamily="2" charset="-78"/>
                        </a:rPr>
                        <a:t>براي احتراز از تهديدات از نقاط قوت استفاده كنيد</a:t>
                      </a:r>
                      <a:endParaRPr kumimoji="0" lang="fa-IR" sz="4000" b="1" i="0" u="none" strike="noStrike" cap="none" normalizeH="0" baseline="0" smtClean="0">
                        <a:ln>
                          <a:noFill/>
                        </a:ln>
                        <a:solidFill>
                          <a:srgbClr val="000000"/>
                        </a:solidFill>
                        <a:effectLst/>
                        <a:latin typeface="Arial" charset="0"/>
                        <a:cs typeface="Arial" charset="0"/>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smtClean="0">
                          <a:ln>
                            <a:noFill/>
                          </a:ln>
                          <a:solidFill>
                            <a:srgbClr val="000000"/>
                          </a:solidFill>
                          <a:effectLst/>
                          <a:latin typeface="Times New Roman" pitchFamily="18" charset="0"/>
                          <a:ea typeface="Times New Roman" pitchFamily="18" charset="0"/>
                          <a:cs typeface="B Mitra" pitchFamily="2" charset="-78"/>
                        </a:rPr>
                        <a:t>استراتژي هاي </a:t>
                      </a:r>
                      <a:r>
                        <a:rPr kumimoji="0" lang="en-US" sz="2400" b="1" i="0" u="none" strike="noStrike" cap="none" normalizeH="0" baseline="0" smtClean="0">
                          <a:ln>
                            <a:noFill/>
                          </a:ln>
                          <a:solidFill>
                            <a:srgbClr val="000000"/>
                          </a:solidFill>
                          <a:effectLst/>
                          <a:latin typeface="Times New Roman" pitchFamily="18" charset="0"/>
                          <a:ea typeface="Times New Roman" pitchFamily="18" charset="0"/>
                          <a:cs typeface="B Mitra" pitchFamily="2" charset="-78"/>
                        </a:rPr>
                        <a:t>WT</a:t>
                      </a:r>
                      <a:endParaRPr kumimoji="0" lang="en-US" sz="2400" b="1"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smtClean="0">
                          <a:ln>
                            <a:noFill/>
                          </a:ln>
                          <a:solidFill>
                            <a:srgbClr val="000000"/>
                          </a:solidFill>
                          <a:effectLst/>
                          <a:latin typeface="Times New Roman" pitchFamily="18" charset="0"/>
                          <a:cs typeface="B Mitra" pitchFamily="2" charset="-78"/>
                        </a:rPr>
                        <a:t>نقاط ضعف را كاهش دهيد</a:t>
                      </a:r>
                      <a:endParaRPr kumimoji="0" lang="en-US" sz="2400" b="1"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smtClean="0">
                          <a:ln>
                            <a:noFill/>
                          </a:ln>
                          <a:solidFill>
                            <a:srgbClr val="000000"/>
                          </a:solidFill>
                          <a:effectLst/>
                          <a:latin typeface="Times New Roman" pitchFamily="18" charset="0"/>
                          <a:cs typeface="B Mitra" pitchFamily="2" charset="-78"/>
                        </a:rPr>
                        <a:t>و از تهديدات پرهيز كنيد</a:t>
                      </a:r>
                      <a:endParaRPr kumimoji="0" lang="fa-IR" sz="4000" b="1" i="0" u="none" strike="noStrike" cap="none" normalizeH="0" baseline="0" smtClean="0">
                        <a:ln>
                          <a:noFill/>
                        </a:ln>
                        <a:solidFill>
                          <a:srgbClr val="000000"/>
                        </a:solidFill>
                        <a:effectLst/>
                        <a:latin typeface="Arial" charset="0"/>
                        <a:cs typeface="Arial" charset="0"/>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6823" name="Line 23"/>
          <p:cNvSpPr>
            <a:spLocks noChangeShapeType="1"/>
          </p:cNvSpPr>
          <p:nvPr/>
        </p:nvSpPr>
        <p:spPr bwMode="auto">
          <a:xfrm flipV="1">
            <a:off x="5940425" y="981075"/>
            <a:ext cx="2663825" cy="1511300"/>
          </a:xfrm>
          <a:prstGeom prst="line">
            <a:avLst/>
          </a:prstGeom>
          <a:noFill/>
          <a:ln w="9525">
            <a:solidFill>
              <a:schemeClr val="tx1"/>
            </a:solidFill>
            <a:round/>
            <a:headEnd/>
            <a:tailEnd/>
          </a:ln>
        </p:spPr>
        <p:txBody>
          <a:bodyPr/>
          <a:lstStyle/>
          <a:p>
            <a:endParaRPr lang="en-US"/>
          </a:p>
        </p:txBody>
      </p:sp>
      <p:sp>
        <p:nvSpPr>
          <p:cNvPr id="76824" name="Text Box 24"/>
          <p:cNvSpPr txBox="1">
            <a:spLocks noChangeArrowheads="1"/>
          </p:cNvSpPr>
          <p:nvPr/>
        </p:nvSpPr>
        <p:spPr bwMode="auto">
          <a:xfrm>
            <a:off x="3543300" y="-131763"/>
            <a:ext cx="184150" cy="519113"/>
          </a:xfrm>
          <a:prstGeom prst="rect">
            <a:avLst/>
          </a:prstGeom>
          <a:noFill/>
          <a:ln w="9525">
            <a:noFill/>
            <a:miter lim="800000"/>
            <a:headEnd/>
            <a:tailEnd/>
          </a:ln>
        </p:spPr>
        <p:txBody>
          <a:bodyPr wrap="none">
            <a:spAutoFit/>
          </a:bodyPr>
          <a:lstStyle/>
          <a:p>
            <a:pPr rtl="0"/>
            <a:endParaRPr lang="en-US" sz="2800" b="1"/>
          </a:p>
        </p:txBody>
      </p:sp>
      <p:sp>
        <p:nvSpPr>
          <p:cNvPr id="76825" name="Text Box 25"/>
          <p:cNvSpPr txBox="1">
            <a:spLocks noChangeArrowheads="1"/>
          </p:cNvSpPr>
          <p:nvPr/>
        </p:nvSpPr>
        <p:spPr bwMode="auto">
          <a:xfrm>
            <a:off x="6443663" y="2251075"/>
            <a:ext cx="2132012" cy="457200"/>
          </a:xfrm>
          <a:prstGeom prst="rect">
            <a:avLst/>
          </a:prstGeom>
          <a:noFill/>
          <a:ln w="9525">
            <a:noFill/>
            <a:miter lim="800000"/>
            <a:headEnd/>
            <a:tailEnd/>
          </a:ln>
        </p:spPr>
        <p:txBody>
          <a:bodyPr wrap="none">
            <a:spAutoFit/>
          </a:bodyPr>
          <a:lstStyle/>
          <a:p>
            <a:pPr eaLnBrk="0" hangingPunct="0"/>
            <a:r>
              <a:rPr lang="fa-IR" sz="1200">
                <a:solidFill>
                  <a:srgbClr val="000000"/>
                </a:solidFill>
              </a:rPr>
              <a:t>ماتريس ارزيابي عوامل خارجي(</a:t>
            </a:r>
            <a:r>
              <a:rPr lang="en-US" sz="1200">
                <a:solidFill>
                  <a:srgbClr val="000000"/>
                </a:solidFill>
              </a:rPr>
              <a:t>EFE</a:t>
            </a:r>
            <a:r>
              <a:rPr lang="fa-IR" sz="1200">
                <a:solidFill>
                  <a:srgbClr val="000000"/>
                </a:solidFill>
              </a:rPr>
              <a:t>)</a:t>
            </a:r>
          </a:p>
          <a:p>
            <a:pPr rtl="0"/>
            <a:endParaRPr lang="en-US" sz="1200"/>
          </a:p>
        </p:txBody>
      </p:sp>
      <p:sp>
        <p:nvSpPr>
          <p:cNvPr id="76826" name="Text Box 26"/>
          <p:cNvSpPr txBox="1">
            <a:spLocks noChangeArrowheads="1"/>
          </p:cNvSpPr>
          <p:nvPr/>
        </p:nvSpPr>
        <p:spPr bwMode="auto">
          <a:xfrm>
            <a:off x="7072313" y="-58738"/>
            <a:ext cx="184150" cy="519113"/>
          </a:xfrm>
          <a:prstGeom prst="rect">
            <a:avLst/>
          </a:prstGeom>
          <a:noFill/>
          <a:ln w="9525">
            <a:noFill/>
            <a:miter lim="800000"/>
            <a:headEnd/>
            <a:tailEnd/>
          </a:ln>
        </p:spPr>
        <p:txBody>
          <a:bodyPr wrap="none">
            <a:spAutoFit/>
          </a:bodyPr>
          <a:lstStyle/>
          <a:p>
            <a:pPr rtl="0"/>
            <a:endParaRPr lang="en-US" sz="2800" b="1"/>
          </a:p>
        </p:txBody>
      </p:sp>
      <p:sp>
        <p:nvSpPr>
          <p:cNvPr id="76827" name="Text Box 27"/>
          <p:cNvSpPr txBox="1">
            <a:spLocks noChangeArrowheads="1"/>
          </p:cNvSpPr>
          <p:nvPr/>
        </p:nvSpPr>
        <p:spPr bwMode="auto">
          <a:xfrm>
            <a:off x="6011863" y="1125538"/>
            <a:ext cx="2016125" cy="457200"/>
          </a:xfrm>
          <a:prstGeom prst="rect">
            <a:avLst/>
          </a:prstGeom>
          <a:noFill/>
          <a:ln w="9525">
            <a:noFill/>
            <a:miter lim="800000"/>
            <a:headEnd/>
            <a:tailEnd/>
          </a:ln>
        </p:spPr>
        <p:txBody>
          <a:bodyPr wrap="none">
            <a:spAutoFit/>
          </a:bodyPr>
          <a:lstStyle/>
          <a:p>
            <a:r>
              <a:rPr lang="fa-IR" sz="1200" b="1">
                <a:solidFill>
                  <a:srgbClr val="000000"/>
                </a:solidFill>
              </a:rPr>
              <a:t>ماتريس ارزيابي عوامل داخلي</a:t>
            </a:r>
            <a:r>
              <a:rPr lang="en-US" sz="1200" b="1">
                <a:solidFill>
                  <a:srgbClr val="000000"/>
                </a:solidFill>
              </a:rPr>
              <a:t>(IFE)</a:t>
            </a:r>
          </a:p>
          <a:p>
            <a:pPr rtl="0"/>
            <a:endParaRPr lang="en-US" sz="1200" b="1"/>
          </a:p>
        </p:txBody>
      </p:sp>
    </p:spTree>
  </p:cSld>
  <p:clrMapOvr>
    <a:masterClrMapping/>
  </p:clrMapOvr>
  <p:transition advTm="20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idx="4294967295"/>
          </p:nvPr>
        </p:nvSpPr>
        <p:spPr>
          <a:xfrm>
            <a:off x="611188" y="0"/>
            <a:ext cx="7772400" cy="1470025"/>
          </a:xfrm>
        </p:spPr>
        <p:txBody>
          <a:bodyPr/>
          <a:lstStyle/>
          <a:p>
            <a:pPr eaLnBrk="1" hangingPunct="1"/>
            <a:r>
              <a:rPr lang="fa-IR" b="1" smtClean="0">
                <a:solidFill>
                  <a:srgbClr val="000066"/>
                </a:solidFill>
              </a:rPr>
              <a:t>الگوی مدیریت استراتژیک</a:t>
            </a:r>
            <a:r>
              <a:rPr lang="en-US" b="1" smtClean="0">
                <a:solidFill>
                  <a:srgbClr val="000066"/>
                </a:solidFill>
              </a:rPr>
              <a:t> </a:t>
            </a:r>
          </a:p>
        </p:txBody>
      </p:sp>
      <p:sp>
        <p:nvSpPr>
          <p:cNvPr id="14339" name="Rectangle 3"/>
          <p:cNvSpPr>
            <a:spLocks noChangeArrowheads="1"/>
          </p:cNvSpPr>
          <p:nvPr/>
        </p:nvSpPr>
        <p:spPr bwMode="auto">
          <a:xfrm>
            <a:off x="755650" y="1557338"/>
            <a:ext cx="1079500" cy="4392612"/>
          </a:xfrm>
          <a:prstGeom prst="rect">
            <a:avLst/>
          </a:prstGeom>
          <a:noFill/>
          <a:ln w="9525">
            <a:solidFill>
              <a:schemeClr val="tx1"/>
            </a:solidFill>
            <a:miter lim="800000"/>
            <a:headEnd/>
            <a:tailEnd/>
          </a:ln>
        </p:spPr>
        <p:txBody>
          <a:bodyPr wrap="none" anchor="ctr"/>
          <a:lstStyle/>
          <a:p>
            <a:endParaRPr lang="fa-IR"/>
          </a:p>
        </p:txBody>
      </p:sp>
      <p:sp>
        <p:nvSpPr>
          <p:cNvPr id="14340" name="Rectangle 4"/>
          <p:cNvSpPr>
            <a:spLocks noChangeArrowheads="1"/>
          </p:cNvSpPr>
          <p:nvPr/>
        </p:nvSpPr>
        <p:spPr bwMode="auto">
          <a:xfrm>
            <a:off x="2195513" y="1557338"/>
            <a:ext cx="3240087" cy="4392612"/>
          </a:xfrm>
          <a:prstGeom prst="rect">
            <a:avLst/>
          </a:prstGeom>
          <a:noFill/>
          <a:ln w="9525">
            <a:solidFill>
              <a:schemeClr val="tx1"/>
            </a:solidFill>
            <a:miter lim="800000"/>
            <a:headEnd/>
            <a:tailEnd/>
          </a:ln>
        </p:spPr>
        <p:txBody>
          <a:bodyPr wrap="none" anchor="ctr"/>
          <a:lstStyle/>
          <a:p>
            <a:endParaRPr lang="fa-IR"/>
          </a:p>
        </p:txBody>
      </p:sp>
      <p:sp>
        <p:nvSpPr>
          <p:cNvPr id="14341" name="Rectangle 5"/>
          <p:cNvSpPr>
            <a:spLocks noChangeArrowheads="1"/>
          </p:cNvSpPr>
          <p:nvPr/>
        </p:nvSpPr>
        <p:spPr bwMode="auto">
          <a:xfrm>
            <a:off x="5651500" y="1557338"/>
            <a:ext cx="3240088" cy="4392612"/>
          </a:xfrm>
          <a:prstGeom prst="rect">
            <a:avLst/>
          </a:prstGeom>
          <a:noFill/>
          <a:ln w="9525">
            <a:solidFill>
              <a:schemeClr val="tx1"/>
            </a:solidFill>
            <a:miter lim="800000"/>
            <a:headEnd/>
            <a:tailEnd/>
          </a:ln>
        </p:spPr>
        <p:txBody>
          <a:bodyPr wrap="none" anchor="ctr"/>
          <a:lstStyle/>
          <a:p>
            <a:endParaRPr lang="fa-IR"/>
          </a:p>
        </p:txBody>
      </p:sp>
      <p:sp>
        <p:nvSpPr>
          <p:cNvPr id="14342" name="Text Box 6"/>
          <p:cNvSpPr txBox="1">
            <a:spLocks noChangeArrowheads="1"/>
          </p:cNvSpPr>
          <p:nvPr/>
        </p:nvSpPr>
        <p:spPr bwMode="auto">
          <a:xfrm>
            <a:off x="6588125" y="1628775"/>
            <a:ext cx="1636713" cy="366713"/>
          </a:xfrm>
          <a:prstGeom prst="rect">
            <a:avLst/>
          </a:prstGeom>
          <a:noFill/>
          <a:ln w="9525">
            <a:noFill/>
            <a:miter lim="800000"/>
            <a:headEnd/>
            <a:tailEnd/>
          </a:ln>
        </p:spPr>
        <p:txBody>
          <a:bodyPr>
            <a:spAutoFit/>
          </a:bodyPr>
          <a:lstStyle/>
          <a:p>
            <a:pPr algn="l" rtl="0"/>
            <a:r>
              <a:rPr lang="fa-IR"/>
              <a:t>تدوین استراتژی </a:t>
            </a:r>
            <a:endParaRPr lang="en-US"/>
          </a:p>
        </p:txBody>
      </p:sp>
      <p:sp>
        <p:nvSpPr>
          <p:cNvPr id="14343" name="Text Box 7"/>
          <p:cNvSpPr txBox="1">
            <a:spLocks noChangeArrowheads="1"/>
          </p:cNvSpPr>
          <p:nvPr/>
        </p:nvSpPr>
        <p:spPr bwMode="auto">
          <a:xfrm>
            <a:off x="3249613" y="1701800"/>
            <a:ext cx="1636712" cy="366713"/>
          </a:xfrm>
          <a:prstGeom prst="rect">
            <a:avLst/>
          </a:prstGeom>
          <a:noFill/>
          <a:ln w="9525">
            <a:noFill/>
            <a:miter lim="800000"/>
            <a:headEnd/>
            <a:tailEnd/>
          </a:ln>
        </p:spPr>
        <p:txBody>
          <a:bodyPr>
            <a:spAutoFit/>
          </a:bodyPr>
          <a:lstStyle/>
          <a:p>
            <a:pPr algn="l" rtl="0"/>
            <a:r>
              <a:rPr lang="fa-IR"/>
              <a:t>اجرای استراتژی </a:t>
            </a:r>
            <a:endParaRPr lang="en-US"/>
          </a:p>
        </p:txBody>
      </p:sp>
      <p:sp>
        <p:nvSpPr>
          <p:cNvPr id="14344" name="Text Box 8"/>
          <p:cNvSpPr txBox="1">
            <a:spLocks noChangeArrowheads="1"/>
          </p:cNvSpPr>
          <p:nvPr/>
        </p:nvSpPr>
        <p:spPr bwMode="auto">
          <a:xfrm>
            <a:off x="766763" y="1628775"/>
            <a:ext cx="996950" cy="641350"/>
          </a:xfrm>
          <a:prstGeom prst="rect">
            <a:avLst/>
          </a:prstGeom>
          <a:noFill/>
          <a:ln w="9525">
            <a:noFill/>
            <a:miter lim="800000"/>
            <a:headEnd/>
            <a:tailEnd/>
          </a:ln>
        </p:spPr>
        <p:txBody>
          <a:bodyPr>
            <a:spAutoFit/>
          </a:bodyPr>
          <a:lstStyle/>
          <a:p>
            <a:pPr algn="ctr" rtl="0"/>
            <a:r>
              <a:rPr lang="fa-IR"/>
              <a:t>ارزیابی استراتژی </a:t>
            </a:r>
            <a:endParaRPr lang="en-US"/>
          </a:p>
        </p:txBody>
      </p:sp>
      <p:sp>
        <p:nvSpPr>
          <p:cNvPr id="14345" name="Line 9"/>
          <p:cNvSpPr>
            <a:spLocks noChangeShapeType="1"/>
          </p:cNvSpPr>
          <p:nvPr/>
        </p:nvSpPr>
        <p:spPr bwMode="auto">
          <a:xfrm>
            <a:off x="1258888" y="2276475"/>
            <a:ext cx="7200900" cy="0"/>
          </a:xfrm>
          <a:prstGeom prst="line">
            <a:avLst/>
          </a:prstGeom>
          <a:noFill/>
          <a:ln w="9525">
            <a:solidFill>
              <a:schemeClr val="tx1"/>
            </a:solidFill>
            <a:round/>
            <a:headEnd/>
            <a:tailEnd/>
          </a:ln>
        </p:spPr>
        <p:txBody>
          <a:bodyPr/>
          <a:lstStyle/>
          <a:p>
            <a:endParaRPr lang="en-US"/>
          </a:p>
        </p:txBody>
      </p:sp>
      <p:sp>
        <p:nvSpPr>
          <p:cNvPr id="14346" name="Line 10"/>
          <p:cNvSpPr>
            <a:spLocks noChangeShapeType="1"/>
          </p:cNvSpPr>
          <p:nvPr/>
        </p:nvSpPr>
        <p:spPr bwMode="auto">
          <a:xfrm>
            <a:off x="8459788" y="2276475"/>
            <a:ext cx="0" cy="1008063"/>
          </a:xfrm>
          <a:prstGeom prst="line">
            <a:avLst/>
          </a:prstGeom>
          <a:noFill/>
          <a:ln w="9525">
            <a:solidFill>
              <a:schemeClr val="tx1"/>
            </a:solidFill>
            <a:round/>
            <a:headEnd/>
            <a:tailEnd type="triangle" w="med" len="med"/>
          </a:ln>
        </p:spPr>
        <p:txBody>
          <a:bodyPr/>
          <a:lstStyle/>
          <a:p>
            <a:endParaRPr lang="en-US"/>
          </a:p>
        </p:txBody>
      </p:sp>
      <p:sp>
        <p:nvSpPr>
          <p:cNvPr id="14347" name="Text Box 11"/>
          <p:cNvSpPr txBox="1">
            <a:spLocks noChangeArrowheads="1"/>
          </p:cNvSpPr>
          <p:nvPr/>
        </p:nvSpPr>
        <p:spPr bwMode="auto">
          <a:xfrm>
            <a:off x="7956550" y="3284538"/>
            <a:ext cx="914400" cy="284162"/>
          </a:xfrm>
          <a:prstGeom prst="rect">
            <a:avLst/>
          </a:prstGeom>
          <a:noFill/>
          <a:ln w="9525">
            <a:solidFill>
              <a:schemeClr val="tx1"/>
            </a:solidFill>
            <a:miter lim="800000"/>
            <a:headEnd/>
            <a:tailEnd/>
          </a:ln>
        </p:spPr>
        <p:txBody>
          <a:bodyPr wrap="none">
            <a:spAutoFit/>
          </a:bodyPr>
          <a:lstStyle/>
          <a:p>
            <a:pPr algn="l" rtl="0"/>
            <a:r>
              <a:rPr lang="fa-IR" sz="1200"/>
              <a:t>بیانیه ماموریت</a:t>
            </a:r>
            <a:endParaRPr lang="en-US" sz="1200"/>
          </a:p>
        </p:txBody>
      </p:sp>
      <p:sp>
        <p:nvSpPr>
          <p:cNvPr id="14348" name="Text Box 12"/>
          <p:cNvSpPr txBox="1">
            <a:spLocks noChangeArrowheads="1"/>
          </p:cNvSpPr>
          <p:nvPr/>
        </p:nvSpPr>
        <p:spPr bwMode="auto">
          <a:xfrm>
            <a:off x="7019925" y="2636838"/>
            <a:ext cx="906463" cy="466725"/>
          </a:xfrm>
          <a:prstGeom prst="rect">
            <a:avLst/>
          </a:prstGeom>
          <a:noFill/>
          <a:ln w="9525">
            <a:solidFill>
              <a:schemeClr val="tx1"/>
            </a:solidFill>
            <a:miter lim="800000"/>
            <a:headEnd/>
            <a:tailEnd/>
          </a:ln>
        </p:spPr>
        <p:txBody>
          <a:bodyPr wrap="none">
            <a:spAutoFit/>
          </a:bodyPr>
          <a:lstStyle/>
          <a:p>
            <a:pPr algn="ctr" rtl="0"/>
            <a:r>
              <a:rPr lang="fa-IR" sz="1200"/>
              <a:t>بررسی عوامل</a:t>
            </a:r>
          </a:p>
          <a:p>
            <a:pPr algn="ctr" rtl="0"/>
            <a:r>
              <a:rPr lang="fa-IR" sz="1200"/>
              <a:t>خارجی</a:t>
            </a:r>
            <a:endParaRPr lang="en-US" sz="1200"/>
          </a:p>
        </p:txBody>
      </p:sp>
      <p:sp>
        <p:nvSpPr>
          <p:cNvPr id="14349" name="Text Box 13"/>
          <p:cNvSpPr txBox="1">
            <a:spLocks noChangeArrowheads="1"/>
          </p:cNvSpPr>
          <p:nvPr/>
        </p:nvSpPr>
        <p:spPr bwMode="auto">
          <a:xfrm>
            <a:off x="5864225" y="3327400"/>
            <a:ext cx="1120775" cy="466725"/>
          </a:xfrm>
          <a:prstGeom prst="rect">
            <a:avLst/>
          </a:prstGeom>
          <a:noFill/>
          <a:ln w="9525">
            <a:solidFill>
              <a:schemeClr val="tx1"/>
            </a:solidFill>
            <a:miter lim="800000"/>
            <a:headEnd/>
            <a:tailEnd/>
          </a:ln>
        </p:spPr>
        <p:txBody>
          <a:bodyPr wrap="none">
            <a:spAutoFit/>
          </a:bodyPr>
          <a:lstStyle/>
          <a:p>
            <a:pPr algn="ctr" rtl="0"/>
            <a:r>
              <a:rPr lang="fa-IR" sz="1200"/>
              <a:t>تدوین , ارزیابی </a:t>
            </a:r>
          </a:p>
          <a:p>
            <a:pPr algn="ctr" rtl="0"/>
            <a:r>
              <a:rPr lang="fa-IR" sz="1200"/>
              <a:t>انتخاب استراتژِ ها </a:t>
            </a:r>
            <a:endParaRPr lang="en-US" sz="1200"/>
          </a:p>
        </p:txBody>
      </p:sp>
      <p:sp>
        <p:nvSpPr>
          <p:cNvPr id="14350" name="Text Box 14"/>
          <p:cNvSpPr txBox="1">
            <a:spLocks noChangeArrowheads="1"/>
          </p:cNvSpPr>
          <p:nvPr/>
        </p:nvSpPr>
        <p:spPr bwMode="auto">
          <a:xfrm>
            <a:off x="6910388" y="4227513"/>
            <a:ext cx="949325" cy="466725"/>
          </a:xfrm>
          <a:prstGeom prst="rect">
            <a:avLst/>
          </a:prstGeom>
          <a:noFill/>
          <a:ln w="9525">
            <a:solidFill>
              <a:schemeClr val="tx1"/>
            </a:solidFill>
            <a:miter lim="800000"/>
            <a:headEnd/>
            <a:tailEnd/>
          </a:ln>
        </p:spPr>
        <p:txBody>
          <a:bodyPr wrap="none">
            <a:spAutoFit/>
          </a:bodyPr>
          <a:lstStyle/>
          <a:p>
            <a:pPr algn="ctr" rtl="0"/>
            <a:r>
              <a:rPr lang="fa-IR" sz="1200"/>
              <a:t>بررسی عوامل </a:t>
            </a:r>
          </a:p>
          <a:p>
            <a:pPr algn="ctr" rtl="0"/>
            <a:r>
              <a:rPr lang="fa-IR" sz="1200"/>
              <a:t>داخلی</a:t>
            </a:r>
            <a:endParaRPr lang="en-US" sz="1200"/>
          </a:p>
        </p:txBody>
      </p:sp>
      <p:sp>
        <p:nvSpPr>
          <p:cNvPr id="14351" name="Line 15"/>
          <p:cNvSpPr>
            <a:spLocks noChangeShapeType="1"/>
          </p:cNvSpPr>
          <p:nvPr/>
        </p:nvSpPr>
        <p:spPr bwMode="auto">
          <a:xfrm>
            <a:off x="7451725" y="2276475"/>
            <a:ext cx="0" cy="360363"/>
          </a:xfrm>
          <a:prstGeom prst="line">
            <a:avLst/>
          </a:prstGeom>
          <a:noFill/>
          <a:ln w="9525">
            <a:solidFill>
              <a:schemeClr val="tx1"/>
            </a:solidFill>
            <a:round/>
            <a:headEnd/>
            <a:tailEnd type="triangle" w="med" len="med"/>
          </a:ln>
        </p:spPr>
        <p:txBody>
          <a:bodyPr/>
          <a:lstStyle/>
          <a:p>
            <a:endParaRPr lang="en-US"/>
          </a:p>
        </p:txBody>
      </p:sp>
      <p:sp>
        <p:nvSpPr>
          <p:cNvPr id="14352" name="Line 16"/>
          <p:cNvSpPr>
            <a:spLocks noChangeShapeType="1"/>
          </p:cNvSpPr>
          <p:nvPr/>
        </p:nvSpPr>
        <p:spPr bwMode="auto">
          <a:xfrm>
            <a:off x="6227763" y="2276475"/>
            <a:ext cx="0" cy="504825"/>
          </a:xfrm>
          <a:prstGeom prst="line">
            <a:avLst/>
          </a:prstGeom>
          <a:noFill/>
          <a:ln w="9525">
            <a:solidFill>
              <a:schemeClr val="tx1"/>
            </a:solidFill>
            <a:round/>
            <a:headEnd/>
            <a:tailEnd type="triangle" w="med" len="med"/>
          </a:ln>
        </p:spPr>
        <p:txBody>
          <a:bodyPr/>
          <a:lstStyle/>
          <a:p>
            <a:endParaRPr lang="en-US"/>
          </a:p>
        </p:txBody>
      </p:sp>
      <p:sp>
        <p:nvSpPr>
          <p:cNvPr id="14353" name="Line 17"/>
          <p:cNvSpPr>
            <a:spLocks noChangeShapeType="1"/>
          </p:cNvSpPr>
          <p:nvPr/>
        </p:nvSpPr>
        <p:spPr bwMode="auto">
          <a:xfrm flipH="1">
            <a:off x="7019925" y="3357563"/>
            <a:ext cx="936625" cy="142875"/>
          </a:xfrm>
          <a:prstGeom prst="line">
            <a:avLst/>
          </a:prstGeom>
          <a:noFill/>
          <a:ln w="9525">
            <a:solidFill>
              <a:schemeClr val="tx1"/>
            </a:solidFill>
            <a:round/>
            <a:headEnd/>
            <a:tailEnd type="triangle" w="med" len="med"/>
          </a:ln>
        </p:spPr>
        <p:txBody>
          <a:bodyPr/>
          <a:lstStyle/>
          <a:p>
            <a:endParaRPr lang="en-US"/>
          </a:p>
        </p:txBody>
      </p:sp>
      <p:sp>
        <p:nvSpPr>
          <p:cNvPr id="14354" name="Line 18"/>
          <p:cNvSpPr>
            <a:spLocks noChangeShapeType="1"/>
          </p:cNvSpPr>
          <p:nvPr/>
        </p:nvSpPr>
        <p:spPr bwMode="auto">
          <a:xfrm>
            <a:off x="7451725" y="3141663"/>
            <a:ext cx="0" cy="1079500"/>
          </a:xfrm>
          <a:prstGeom prst="line">
            <a:avLst/>
          </a:prstGeom>
          <a:noFill/>
          <a:ln w="9525">
            <a:solidFill>
              <a:schemeClr val="tx1"/>
            </a:solidFill>
            <a:round/>
            <a:headEnd/>
            <a:tailEnd/>
          </a:ln>
        </p:spPr>
        <p:txBody>
          <a:bodyPr/>
          <a:lstStyle/>
          <a:p>
            <a:endParaRPr lang="en-US"/>
          </a:p>
        </p:txBody>
      </p:sp>
      <p:sp>
        <p:nvSpPr>
          <p:cNvPr id="14355" name="Line 19"/>
          <p:cNvSpPr>
            <a:spLocks noChangeShapeType="1"/>
          </p:cNvSpPr>
          <p:nvPr/>
        </p:nvSpPr>
        <p:spPr bwMode="auto">
          <a:xfrm>
            <a:off x="8459788" y="3573463"/>
            <a:ext cx="0" cy="2016125"/>
          </a:xfrm>
          <a:prstGeom prst="line">
            <a:avLst/>
          </a:prstGeom>
          <a:noFill/>
          <a:ln w="9525">
            <a:solidFill>
              <a:schemeClr val="tx1"/>
            </a:solidFill>
            <a:round/>
            <a:headEnd type="triangle" w="med" len="med"/>
            <a:tailEnd/>
          </a:ln>
        </p:spPr>
        <p:txBody>
          <a:bodyPr/>
          <a:lstStyle/>
          <a:p>
            <a:endParaRPr lang="en-US"/>
          </a:p>
        </p:txBody>
      </p:sp>
      <p:sp>
        <p:nvSpPr>
          <p:cNvPr id="14356" name="Line 20"/>
          <p:cNvSpPr>
            <a:spLocks noChangeShapeType="1"/>
          </p:cNvSpPr>
          <p:nvPr/>
        </p:nvSpPr>
        <p:spPr bwMode="auto">
          <a:xfrm flipH="1">
            <a:off x="1258888" y="5589588"/>
            <a:ext cx="7200900" cy="0"/>
          </a:xfrm>
          <a:prstGeom prst="line">
            <a:avLst/>
          </a:prstGeom>
          <a:noFill/>
          <a:ln w="9525">
            <a:solidFill>
              <a:schemeClr val="tx1"/>
            </a:solidFill>
            <a:round/>
            <a:headEnd/>
            <a:tailEnd/>
          </a:ln>
        </p:spPr>
        <p:txBody>
          <a:bodyPr/>
          <a:lstStyle/>
          <a:p>
            <a:endParaRPr lang="en-US"/>
          </a:p>
        </p:txBody>
      </p:sp>
      <p:sp>
        <p:nvSpPr>
          <p:cNvPr id="14357" name="Line 21"/>
          <p:cNvSpPr>
            <a:spLocks noChangeShapeType="1"/>
          </p:cNvSpPr>
          <p:nvPr/>
        </p:nvSpPr>
        <p:spPr bwMode="auto">
          <a:xfrm flipV="1">
            <a:off x="7380288" y="4724400"/>
            <a:ext cx="0" cy="865188"/>
          </a:xfrm>
          <a:prstGeom prst="line">
            <a:avLst/>
          </a:prstGeom>
          <a:noFill/>
          <a:ln w="9525">
            <a:solidFill>
              <a:schemeClr val="tx1"/>
            </a:solidFill>
            <a:round/>
            <a:headEnd/>
            <a:tailEnd type="triangle" w="med" len="med"/>
          </a:ln>
        </p:spPr>
        <p:txBody>
          <a:bodyPr/>
          <a:lstStyle/>
          <a:p>
            <a:endParaRPr lang="en-US"/>
          </a:p>
        </p:txBody>
      </p:sp>
      <p:sp>
        <p:nvSpPr>
          <p:cNvPr id="14358" name="Line 22"/>
          <p:cNvSpPr>
            <a:spLocks noChangeShapeType="1"/>
          </p:cNvSpPr>
          <p:nvPr/>
        </p:nvSpPr>
        <p:spPr bwMode="auto">
          <a:xfrm flipV="1">
            <a:off x="6227763" y="4797425"/>
            <a:ext cx="0" cy="792163"/>
          </a:xfrm>
          <a:prstGeom prst="line">
            <a:avLst/>
          </a:prstGeom>
          <a:noFill/>
          <a:ln w="9525">
            <a:solidFill>
              <a:schemeClr val="tx1"/>
            </a:solidFill>
            <a:round/>
            <a:headEnd/>
            <a:tailEnd type="triangle" w="med" len="med"/>
          </a:ln>
        </p:spPr>
        <p:txBody>
          <a:bodyPr/>
          <a:lstStyle/>
          <a:p>
            <a:endParaRPr lang="en-US"/>
          </a:p>
        </p:txBody>
      </p:sp>
      <p:sp>
        <p:nvSpPr>
          <p:cNvPr id="14359" name="Text Box 23"/>
          <p:cNvSpPr txBox="1">
            <a:spLocks noChangeArrowheads="1"/>
          </p:cNvSpPr>
          <p:nvPr/>
        </p:nvSpPr>
        <p:spPr bwMode="auto">
          <a:xfrm>
            <a:off x="4783138" y="3357563"/>
            <a:ext cx="496887" cy="466725"/>
          </a:xfrm>
          <a:prstGeom prst="rect">
            <a:avLst/>
          </a:prstGeom>
          <a:noFill/>
          <a:ln w="9525">
            <a:solidFill>
              <a:schemeClr val="tx1"/>
            </a:solidFill>
            <a:miter lim="800000"/>
            <a:headEnd/>
            <a:tailEnd/>
          </a:ln>
        </p:spPr>
        <p:txBody>
          <a:bodyPr wrap="none">
            <a:spAutoFit/>
          </a:bodyPr>
          <a:lstStyle/>
          <a:p>
            <a:pPr algn="ctr" rtl="0"/>
            <a:r>
              <a:rPr lang="fa-IR" sz="1200"/>
              <a:t>تعیین </a:t>
            </a:r>
          </a:p>
          <a:p>
            <a:pPr algn="ctr" rtl="0"/>
            <a:r>
              <a:rPr lang="fa-IR" sz="1200"/>
              <a:t>اهداف</a:t>
            </a:r>
            <a:endParaRPr lang="en-US" sz="1200"/>
          </a:p>
        </p:txBody>
      </p:sp>
      <p:sp>
        <p:nvSpPr>
          <p:cNvPr id="14360" name="Text Box 24"/>
          <p:cNvSpPr txBox="1">
            <a:spLocks noChangeArrowheads="1"/>
          </p:cNvSpPr>
          <p:nvPr/>
        </p:nvSpPr>
        <p:spPr bwMode="auto">
          <a:xfrm>
            <a:off x="3630613" y="3357563"/>
            <a:ext cx="723900" cy="466725"/>
          </a:xfrm>
          <a:prstGeom prst="rect">
            <a:avLst/>
          </a:prstGeom>
          <a:noFill/>
          <a:ln w="9525">
            <a:solidFill>
              <a:schemeClr val="tx1"/>
            </a:solidFill>
            <a:miter lim="800000"/>
            <a:headEnd/>
            <a:tailEnd/>
          </a:ln>
        </p:spPr>
        <p:txBody>
          <a:bodyPr wrap="none">
            <a:spAutoFit/>
          </a:bodyPr>
          <a:lstStyle/>
          <a:p>
            <a:pPr algn="ctr" rtl="0"/>
            <a:r>
              <a:rPr lang="fa-IR" sz="1200"/>
              <a:t>تعیین </a:t>
            </a:r>
          </a:p>
          <a:p>
            <a:pPr algn="ctr" rtl="0"/>
            <a:r>
              <a:rPr lang="fa-IR" sz="1200"/>
              <a:t>سیاست ها </a:t>
            </a:r>
            <a:endParaRPr lang="en-US" sz="1200"/>
          </a:p>
        </p:txBody>
      </p:sp>
      <p:sp>
        <p:nvSpPr>
          <p:cNvPr id="14361" name="Text Box 25"/>
          <p:cNvSpPr txBox="1">
            <a:spLocks noChangeArrowheads="1"/>
          </p:cNvSpPr>
          <p:nvPr/>
        </p:nvSpPr>
        <p:spPr bwMode="auto">
          <a:xfrm>
            <a:off x="2551113" y="3357563"/>
            <a:ext cx="685800" cy="466725"/>
          </a:xfrm>
          <a:prstGeom prst="rect">
            <a:avLst/>
          </a:prstGeom>
          <a:noFill/>
          <a:ln w="9525">
            <a:solidFill>
              <a:schemeClr val="tx1"/>
            </a:solidFill>
            <a:miter lim="800000"/>
            <a:headEnd/>
            <a:tailEnd/>
          </a:ln>
        </p:spPr>
        <p:txBody>
          <a:bodyPr wrap="none">
            <a:spAutoFit/>
          </a:bodyPr>
          <a:lstStyle/>
          <a:p>
            <a:pPr algn="ctr" rtl="0"/>
            <a:r>
              <a:rPr lang="fa-IR" sz="1200"/>
              <a:t>تخصیص </a:t>
            </a:r>
          </a:p>
          <a:p>
            <a:pPr algn="ctr" rtl="0"/>
            <a:r>
              <a:rPr lang="fa-IR" sz="1200"/>
              <a:t>منابع</a:t>
            </a:r>
            <a:endParaRPr lang="en-US" sz="1200"/>
          </a:p>
        </p:txBody>
      </p:sp>
      <p:sp>
        <p:nvSpPr>
          <p:cNvPr id="14362" name="Line 26"/>
          <p:cNvSpPr>
            <a:spLocks noChangeShapeType="1"/>
          </p:cNvSpPr>
          <p:nvPr/>
        </p:nvSpPr>
        <p:spPr bwMode="auto">
          <a:xfrm flipH="1">
            <a:off x="5219700" y="3573463"/>
            <a:ext cx="647700" cy="0"/>
          </a:xfrm>
          <a:prstGeom prst="line">
            <a:avLst/>
          </a:prstGeom>
          <a:noFill/>
          <a:ln w="9525">
            <a:solidFill>
              <a:schemeClr val="tx1"/>
            </a:solidFill>
            <a:round/>
            <a:headEnd/>
            <a:tailEnd type="triangle" w="med" len="med"/>
          </a:ln>
        </p:spPr>
        <p:txBody>
          <a:bodyPr/>
          <a:lstStyle/>
          <a:p>
            <a:endParaRPr lang="en-US"/>
          </a:p>
        </p:txBody>
      </p:sp>
      <p:sp>
        <p:nvSpPr>
          <p:cNvPr id="14363" name="Line 27"/>
          <p:cNvSpPr>
            <a:spLocks noChangeShapeType="1"/>
          </p:cNvSpPr>
          <p:nvPr/>
        </p:nvSpPr>
        <p:spPr bwMode="auto">
          <a:xfrm flipH="1">
            <a:off x="4356100" y="3573463"/>
            <a:ext cx="431800" cy="0"/>
          </a:xfrm>
          <a:prstGeom prst="line">
            <a:avLst/>
          </a:prstGeom>
          <a:noFill/>
          <a:ln w="9525">
            <a:solidFill>
              <a:schemeClr val="tx1"/>
            </a:solidFill>
            <a:round/>
            <a:headEnd/>
            <a:tailEnd type="triangle" w="med" len="med"/>
          </a:ln>
        </p:spPr>
        <p:txBody>
          <a:bodyPr/>
          <a:lstStyle/>
          <a:p>
            <a:endParaRPr lang="en-US"/>
          </a:p>
        </p:txBody>
      </p:sp>
      <p:sp>
        <p:nvSpPr>
          <p:cNvPr id="14364" name="Line 28"/>
          <p:cNvSpPr>
            <a:spLocks noChangeShapeType="1"/>
          </p:cNvSpPr>
          <p:nvPr/>
        </p:nvSpPr>
        <p:spPr bwMode="auto">
          <a:xfrm flipH="1">
            <a:off x="3203575" y="3573463"/>
            <a:ext cx="431800" cy="0"/>
          </a:xfrm>
          <a:prstGeom prst="line">
            <a:avLst/>
          </a:prstGeom>
          <a:noFill/>
          <a:ln w="9525">
            <a:solidFill>
              <a:schemeClr val="tx1"/>
            </a:solidFill>
            <a:round/>
            <a:headEnd/>
            <a:tailEnd type="triangle" w="med" len="med"/>
          </a:ln>
        </p:spPr>
        <p:txBody>
          <a:bodyPr/>
          <a:lstStyle/>
          <a:p>
            <a:endParaRPr lang="en-US"/>
          </a:p>
        </p:txBody>
      </p:sp>
      <p:sp>
        <p:nvSpPr>
          <p:cNvPr id="14365" name="Line 29"/>
          <p:cNvSpPr>
            <a:spLocks noChangeShapeType="1"/>
          </p:cNvSpPr>
          <p:nvPr/>
        </p:nvSpPr>
        <p:spPr bwMode="auto">
          <a:xfrm flipH="1">
            <a:off x="1619250" y="3573463"/>
            <a:ext cx="936625" cy="0"/>
          </a:xfrm>
          <a:prstGeom prst="line">
            <a:avLst/>
          </a:prstGeom>
          <a:noFill/>
          <a:ln w="9525">
            <a:solidFill>
              <a:schemeClr val="tx1"/>
            </a:solidFill>
            <a:round/>
            <a:headEnd/>
            <a:tailEnd type="triangle" w="med" len="med"/>
          </a:ln>
        </p:spPr>
        <p:txBody>
          <a:bodyPr/>
          <a:lstStyle/>
          <a:p>
            <a:endParaRPr lang="en-US"/>
          </a:p>
        </p:txBody>
      </p:sp>
      <p:sp>
        <p:nvSpPr>
          <p:cNvPr id="14366" name="Line 30"/>
          <p:cNvSpPr>
            <a:spLocks noChangeShapeType="1"/>
          </p:cNvSpPr>
          <p:nvPr/>
        </p:nvSpPr>
        <p:spPr bwMode="auto">
          <a:xfrm>
            <a:off x="2916238" y="2276475"/>
            <a:ext cx="0" cy="576263"/>
          </a:xfrm>
          <a:prstGeom prst="line">
            <a:avLst/>
          </a:prstGeom>
          <a:noFill/>
          <a:ln w="9525">
            <a:solidFill>
              <a:schemeClr val="tx1"/>
            </a:solidFill>
            <a:round/>
            <a:headEnd/>
            <a:tailEnd type="triangle" w="med" len="med"/>
          </a:ln>
        </p:spPr>
        <p:txBody>
          <a:bodyPr/>
          <a:lstStyle/>
          <a:p>
            <a:endParaRPr lang="en-US"/>
          </a:p>
        </p:txBody>
      </p:sp>
      <p:sp>
        <p:nvSpPr>
          <p:cNvPr id="14367" name="Line 31"/>
          <p:cNvSpPr>
            <a:spLocks noChangeShapeType="1"/>
          </p:cNvSpPr>
          <p:nvPr/>
        </p:nvSpPr>
        <p:spPr bwMode="auto">
          <a:xfrm>
            <a:off x="3995738" y="2276475"/>
            <a:ext cx="0" cy="576263"/>
          </a:xfrm>
          <a:prstGeom prst="line">
            <a:avLst/>
          </a:prstGeom>
          <a:noFill/>
          <a:ln w="9525">
            <a:solidFill>
              <a:schemeClr val="tx1"/>
            </a:solidFill>
            <a:round/>
            <a:headEnd/>
            <a:tailEnd type="triangle" w="med" len="med"/>
          </a:ln>
        </p:spPr>
        <p:txBody>
          <a:bodyPr/>
          <a:lstStyle/>
          <a:p>
            <a:endParaRPr lang="en-US"/>
          </a:p>
        </p:txBody>
      </p:sp>
      <p:sp>
        <p:nvSpPr>
          <p:cNvPr id="14368" name="Line 32"/>
          <p:cNvSpPr>
            <a:spLocks noChangeShapeType="1"/>
          </p:cNvSpPr>
          <p:nvPr/>
        </p:nvSpPr>
        <p:spPr bwMode="auto">
          <a:xfrm>
            <a:off x="5076825" y="2276475"/>
            <a:ext cx="0" cy="647700"/>
          </a:xfrm>
          <a:prstGeom prst="line">
            <a:avLst/>
          </a:prstGeom>
          <a:noFill/>
          <a:ln w="9525">
            <a:solidFill>
              <a:schemeClr val="tx1"/>
            </a:solidFill>
            <a:round/>
            <a:headEnd/>
            <a:tailEnd type="triangle" w="med" len="med"/>
          </a:ln>
        </p:spPr>
        <p:txBody>
          <a:bodyPr/>
          <a:lstStyle/>
          <a:p>
            <a:endParaRPr lang="en-US"/>
          </a:p>
        </p:txBody>
      </p:sp>
      <p:sp>
        <p:nvSpPr>
          <p:cNvPr id="14369" name="Line 33"/>
          <p:cNvSpPr>
            <a:spLocks noChangeShapeType="1"/>
          </p:cNvSpPr>
          <p:nvPr/>
        </p:nvSpPr>
        <p:spPr bwMode="auto">
          <a:xfrm flipV="1">
            <a:off x="5076825" y="4797425"/>
            <a:ext cx="0" cy="792163"/>
          </a:xfrm>
          <a:prstGeom prst="line">
            <a:avLst/>
          </a:prstGeom>
          <a:noFill/>
          <a:ln w="9525">
            <a:solidFill>
              <a:schemeClr val="tx1"/>
            </a:solidFill>
            <a:round/>
            <a:headEnd/>
            <a:tailEnd type="triangle" w="med" len="med"/>
          </a:ln>
        </p:spPr>
        <p:txBody>
          <a:bodyPr/>
          <a:lstStyle/>
          <a:p>
            <a:endParaRPr lang="en-US"/>
          </a:p>
        </p:txBody>
      </p:sp>
      <p:sp>
        <p:nvSpPr>
          <p:cNvPr id="14370" name="Line 34"/>
          <p:cNvSpPr>
            <a:spLocks noChangeShapeType="1"/>
          </p:cNvSpPr>
          <p:nvPr/>
        </p:nvSpPr>
        <p:spPr bwMode="auto">
          <a:xfrm flipV="1">
            <a:off x="3995738" y="4797425"/>
            <a:ext cx="0" cy="792163"/>
          </a:xfrm>
          <a:prstGeom prst="line">
            <a:avLst/>
          </a:prstGeom>
          <a:noFill/>
          <a:ln w="9525">
            <a:solidFill>
              <a:schemeClr val="tx1"/>
            </a:solidFill>
            <a:round/>
            <a:headEnd/>
            <a:tailEnd type="triangle" w="med" len="med"/>
          </a:ln>
        </p:spPr>
        <p:txBody>
          <a:bodyPr/>
          <a:lstStyle/>
          <a:p>
            <a:endParaRPr lang="en-US"/>
          </a:p>
        </p:txBody>
      </p:sp>
      <p:sp>
        <p:nvSpPr>
          <p:cNvPr id="14371" name="Line 35"/>
          <p:cNvSpPr>
            <a:spLocks noChangeShapeType="1"/>
          </p:cNvSpPr>
          <p:nvPr/>
        </p:nvSpPr>
        <p:spPr bwMode="auto">
          <a:xfrm flipV="1">
            <a:off x="2843213" y="4797425"/>
            <a:ext cx="0" cy="792163"/>
          </a:xfrm>
          <a:prstGeom prst="line">
            <a:avLst/>
          </a:prstGeom>
          <a:noFill/>
          <a:ln w="9525">
            <a:solidFill>
              <a:schemeClr val="tx1"/>
            </a:solidFill>
            <a:round/>
            <a:headEnd/>
            <a:tailEnd type="triangle" w="med" len="med"/>
          </a:ln>
        </p:spPr>
        <p:txBody>
          <a:bodyPr/>
          <a:lstStyle/>
          <a:p>
            <a:endParaRPr lang="en-US"/>
          </a:p>
        </p:txBody>
      </p:sp>
      <p:sp>
        <p:nvSpPr>
          <p:cNvPr id="14372" name="Line 36"/>
          <p:cNvSpPr>
            <a:spLocks noChangeShapeType="1"/>
          </p:cNvSpPr>
          <p:nvPr/>
        </p:nvSpPr>
        <p:spPr bwMode="auto">
          <a:xfrm flipV="1">
            <a:off x="1258888" y="4797425"/>
            <a:ext cx="0" cy="792163"/>
          </a:xfrm>
          <a:prstGeom prst="line">
            <a:avLst/>
          </a:prstGeom>
          <a:noFill/>
          <a:ln w="9525">
            <a:solidFill>
              <a:schemeClr val="tx1"/>
            </a:solidFill>
            <a:round/>
            <a:headEnd type="arrow" w="med" len="med"/>
            <a:tailEnd/>
          </a:ln>
        </p:spPr>
        <p:txBody>
          <a:bodyPr/>
          <a:lstStyle/>
          <a:p>
            <a:endParaRPr lang="en-US"/>
          </a:p>
        </p:txBody>
      </p:sp>
      <p:sp>
        <p:nvSpPr>
          <p:cNvPr id="14373" name="Line 37"/>
          <p:cNvSpPr>
            <a:spLocks noChangeShapeType="1"/>
          </p:cNvSpPr>
          <p:nvPr/>
        </p:nvSpPr>
        <p:spPr bwMode="auto">
          <a:xfrm>
            <a:off x="1258888" y="2276475"/>
            <a:ext cx="0" cy="576263"/>
          </a:xfrm>
          <a:prstGeom prst="line">
            <a:avLst/>
          </a:prstGeom>
          <a:noFill/>
          <a:ln w="9525">
            <a:solidFill>
              <a:schemeClr val="tx1"/>
            </a:solidFill>
            <a:round/>
            <a:headEnd type="arrow" w="med" len="med"/>
            <a:tailEnd/>
          </a:ln>
        </p:spPr>
        <p:txBody>
          <a:bodyPr/>
          <a:lstStyle/>
          <a:p>
            <a:endParaRPr lang="en-US"/>
          </a:p>
        </p:txBody>
      </p:sp>
      <p:sp>
        <p:nvSpPr>
          <p:cNvPr id="14374" name="Text Box 38"/>
          <p:cNvSpPr txBox="1">
            <a:spLocks noChangeArrowheads="1"/>
          </p:cNvSpPr>
          <p:nvPr/>
        </p:nvSpPr>
        <p:spPr bwMode="auto">
          <a:xfrm>
            <a:off x="900113" y="3213100"/>
            <a:ext cx="719137" cy="649288"/>
          </a:xfrm>
          <a:prstGeom prst="rect">
            <a:avLst/>
          </a:prstGeom>
          <a:noFill/>
          <a:ln w="9525">
            <a:solidFill>
              <a:schemeClr val="tx1"/>
            </a:solidFill>
            <a:miter lim="800000"/>
            <a:headEnd/>
            <a:tailEnd/>
          </a:ln>
        </p:spPr>
        <p:txBody>
          <a:bodyPr>
            <a:spAutoFit/>
          </a:bodyPr>
          <a:lstStyle/>
          <a:p>
            <a:pPr algn="l" rtl="0"/>
            <a:r>
              <a:rPr lang="fa-IR" sz="1200"/>
              <a:t>محاسبه </a:t>
            </a:r>
          </a:p>
          <a:p>
            <a:pPr algn="l" rtl="0"/>
            <a:r>
              <a:rPr lang="fa-IR" sz="1200"/>
              <a:t>و ارزیابی</a:t>
            </a:r>
          </a:p>
          <a:p>
            <a:pPr algn="l" rtl="0"/>
            <a:r>
              <a:rPr lang="fa-IR" sz="1200"/>
              <a:t>عملکرد </a:t>
            </a:r>
            <a:endParaRPr lang="en-US" sz="120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ext Box 2"/>
          <p:cNvSpPr txBox="1">
            <a:spLocks noChangeArrowheads="1"/>
          </p:cNvSpPr>
          <p:nvPr/>
        </p:nvSpPr>
        <p:spPr bwMode="auto">
          <a:xfrm>
            <a:off x="684213" y="333375"/>
            <a:ext cx="8208962" cy="5643563"/>
          </a:xfrm>
          <a:prstGeom prst="rect">
            <a:avLst/>
          </a:prstGeom>
          <a:noFill/>
          <a:ln w="9525">
            <a:noFill/>
            <a:miter lim="800000"/>
            <a:headEnd/>
            <a:tailEnd/>
          </a:ln>
        </p:spPr>
        <p:txBody>
          <a:bodyPr>
            <a:spAutoFit/>
          </a:bodyPr>
          <a:lstStyle/>
          <a:p>
            <a:pPr algn="just"/>
            <a:r>
              <a:rPr lang="fa-IR" sz="2800" b="1">
                <a:solidFill>
                  <a:srgbClr val="000066"/>
                </a:solidFill>
                <a:latin typeface="Tahoma" pitchFamily="34" charset="0"/>
              </a:rPr>
              <a:t>استراتژي هاي </a:t>
            </a:r>
            <a:r>
              <a:rPr lang="en-US" sz="2800" b="1">
                <a:solidFill>
                  <a:srgbClr val="000066"/>
                </a:solidFill>
                <a:latin typeface="Tahoma" pitchFamily="34" charset="0"/>
              </a:rPr>
              <a:t>SO</a:t>
            </a:r>
            <a:endParaRPr lang="fa-IR" sz="2800">
              <a:solidFill>
                <a:srgbClr val="000066"/>
              </a:solidFill>
              <a:latin typeface="Tahoma" pitchFamily="34" charset="0"/>
            </a:endParaRPr>
          </a:p>
          <a:p>
            <a:pPr algn="just"/>
            <a:r>
              <a:rPr lang="fa-IR" sz="2800">
                <a:solidFill>
                  <a:srgbClr val="000000"/>
                </a:solidFill>
                <a:latin typeface="Tahoma" pitchFamily="34" charset="0"/>
              </a:rPr>
              <a:t>در قالب اين استراتژيها ، سازمان با استفاده از نقاط قوت داخلي مي كوشد از فرصتهاي خارجي بهره برداري كند. همه مديران ترجيح مي دهند سازمان شان در موقعيتي قرار گيرد كه بتواند با استفاده از نقاط قوت داخلي از رويدادها و روندهاي خارجي بهره برداري كنند.</a:t>
            </a:r>
          </a:p>
          <a:p>
            <a:r>
              <a:rPr lang="fa-IR" sz="2800" b="1">
                <a:solidFill>
                  <a:srgbClr val="000066"/>
                </a:solidFill>
              </a:rPr>
              <a:t>استراتژي هاي</a:t>
            </a:r>
            <a:r>
              <a:rPr lang="en-US" sz="2800" b="1">
                <a:solidFill>
                  <a:srgbClr val="000066"/>
                </a:solidFill>
              </a:rPr>
              <a:t>WO</a:t>
            </a:r>
            <a:endParaRPr lang="fa-IR" sz="2800">
              <a:solidFill>
                <a:srgbClr val="000066"/>
              </a:solidFill>
            </a:endParaRPr>
          </a:p>
          <a:p>
            <a:pPr algn="just"/>
            <a:r>
              <a:rPr lang="fa-IR" sz="2800"/>
              <a:t>هدف از اين استراتژي ها اين است كه سازمان با بهره برداري از فرصت هاي موجود در محيط خارج بكوشد نقاط ضعف داخلي را بهبود بخشد. گاهي در خارج از سازمان فرصتهاي بسيار مناسبي وجود دارد، ولي سازمان به سبب داشتن ضعف داخلي نميتواند از اين فرصتها بهره برداري كند.</a:t>
            </a:r>
            <a:endParaRPr lang="en-US" sz="2800"/>
          </a:p>
          <a:p>
            <a:pPr algn="just"/>
            <a:endParaRPr lang="fa-IR" sz="2800">
              <a:solidFill>
                <a:srgbClr val="000000"/>
              </a:solidFill>
              <a:latin typeface="Tahoma" pitchFamily="34" charset="0"/>
            </a:endParaRPr>
          </a:p>
          <a:p>
            <a:pPr algn="just"/>
            <a:endParaRPr lang="en-US" sz="2800">
              <a:solidFill>
                <a:srgbClr val="000000"/>
              </a:solidFill>
              <a:latin typeface="Tahoma" pitchFamily="34" charset="0"/>
            </a:endParaRPr>
          </a:p>
        </p:txBody>
      </p:sp>
    </p:spTree>
  </p:cSld>
  <p:clrMapOvr>
    <a:masterClrMapping/>
  </p:clrMapOvr>
  <p:transition advTm="20000"/>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ext Box 2"/>
          <p:cNvSpPr txBox="1">
            <a:spLocks noChangeArrowheads="1"/>
          </p:cNvSpPr>
          <p:nvPr/>
        </p:nvSpPr>
        <p:spPr bwMode="auto">
          <a:xfrm>
            <a:off x="468313" y="174625"/>
            <a:ext cx="8351837" cy="3935413"/>
          </a:xfrm>
          <a:prstGeom prst="rect">
            <a:avLst/>
          </a:prstGeom>
          <a:noFill/>
          <a:ln w="9525">
            <a:noFill/>
            <a:miter lim="800000"/>
            <a:headEnd/>
            <a:tailEnd/>
          </a:ln>
        </p:spPr>
        <p:txBody>
          <a:bodyPr>
            <a:spAutoFit/>
          </a:bodyPr>
          <a:lstStyle/>
          <a:p>
            <a:pPr algn="just"/>
            <a:r>
              <a:rPr lang="fa-IR" sz="2800" b="1">
                <a:solidFill>
                  <a:srgbClr val="000066"/>
                </a:solidFill>
                <a:latin typeface="Tahoma" pitchFamily="34" charset="0"/>
              </a:rPr>
              <a:t>استراتژي هاي </a:t>
            </a:r>
            <a:r>
              <a:rPr lang="en-US" sz="2800" b="1">
                <a:solidFill>
                  <a:srgbClr val="000066"/>
                </a:solidFill>
                <a:latin typeface="Tahoma" pitchFamily="34" charset="0"/>
              </a:rPr>
              <a:t>WT</a:t>
            </a:r>
            <a:endParaRPr lang="fa-IR" sz="2800">
              <a:solidFill>
                <a:srgbClr val="000066"/>
              </a:solidFill>
              <a:latin typeface="Tahoma" pitchFamily="34" charset="0"/>
            </a:endParaRPr>
          </a:p>
          <a:p>
            <a:pPr algn="just"/>
            <a:r>
              <a:rPr lang="fa-IR" sz="2800">
                <a:solidFill>
                  <a:srgbClr val="000000"/>
                </a:solidFill>
                <a:latin typeface="Tahoma" pitchFamily="34" charset="0"/>
              </a:rPr>
              <a:t>سازمانهايي كه اين استراتژيها را به اجرا در مي آورند، حالت تدافعي به خود مي گيرند و هدف، كم كردن نقاط ضعف داخلي و پرهيز از تهديدات ناشي از محيط خارجي است. سازماني كه داراي نقاط ضعف داخلي مي باشد و با تهديدات بسيار زيادي در محيط خارج روبه رو مي شود در موضعي مخاطره آميز قرار خواهد گرفت. در واقع چنين سازماني مي كوشد براي حفظ بقا از فعاليت هاي خود بكاهد (استراتژيهاي كاهش يا واگذاري ) در شركتهاي ديگر ادغام شود، اعلان ورشكستگي كند يا سرانجام منحل شود.</a:t>
            </a:r>
            <a:endParaRPr lang="en-US" sz="2800">
              <a:solidFill>
                <a:srgbClr val="000000"/>
              </a:solidFill>
              <a:latin typeface="Tahoma" pitchFamily="34" charset="0"/>
            </a:endParaRPr>
          </a:p>
        </p:txBody>
      </p:sp>
      <p:sp>
        <p:nvSpPr>
          <p:cNvPr id="78851" name="Text Box 3"/>
          <p:cNvSpPr txBox="1">
            <a:spLocks noChangeArrowheads="1"/>
          </p:cNvSpPr>
          <p:nvPr/>
        </p:nvSpPr>
        <p:spPr bwMode="auto">
          <a:xfrm>
            <a:off x="468313" y="4221163"/>
            <a:ext cx="8351837" cy="1800225"/>
          </a:xfrm>
          <a:prstGeom prst="rect">
            <a:avLst/>
          </a:prstGeom>
          <a:noFill/>
          <a:ln w="9525">
            <a:noFill/>
            <a:miter lim="800000"/>
            <a:headEnd/>
            <a:tailEnd/>
          </a:ln>
        </p:spPr>
        <p:txBody>
          <a:bodyPr>
            <a:spAutoFit/>
          </a:bodyPr>
          <a:lstStyle/>
          <a:p>
            <a:pPr algn="just"/>
            <a:r>
              <a:rPr lang="fa-IR" sz="2800" b="1">
                <a:solidFill>
                  <a:srgbClr val="000066"/>
                </a:solidFill>
                <a:latin typeface="Tahoma" pitchFamily="34" charset="0"/>
              </a:rPr>
              <a:t>استراتژي هاي </a:t>
            </a:r>
            <a:r>
              <a:rPr lang="en-US" sz="2800" b="1">
                <a:solidFill>
                  <a:srgbClr val="000066"/>
                </a:solidFill>
                <a:latin typeface="Tahoma" pitchFamily="34" charset="0"/>
              </a:rPr>
              <a:t>ST</a:t>
            </a:r>
            <a:endParaRPr lang="fa-IR" sz="2800" b="1">
              <a:solidFill>
                <a:srgbClr val="000066"/>
              </a:solidFill>
              <a:latin typeface="Tahoma" pitchFamily="34" charset="0"/>
            </a:endParaRPr>
          </a:p>
          <a:p>
            <a:pPr algn="just"/>
            <a:r>
              <a:rPr lang="fa-IR" sz="2800">
                <a:latin typeface="Tahoma" pitchFamily="34" charset="0"/>
              </a:rPr>
              <a:t>شرکت ها در اجرای این استراتژی می کوشند با استفاده از نقاط قوت خود اثرات ناشی از تهدیدات موجود در محیط را کاهش دهند یا آنها را از بین ببرند. </a:t>
            </a:r>
          </a:p>
        </p:txBody>
      </p:sp>
    </p:spTree>
  </p:cSld>
  <p:clrMapOvr>
    <a:masterClrMapping/>
  </p:clrMapOvr>
  <p:transition advTm="20000"/>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idx="4294967295"/>
          </p:nvPr>
        </p:nvSpPr>
        <p:spPr/>
        <p:txBody>
          <a:bodyPr/>
          <a:lstStyle/>
          <a:p>
            <a:pPr eaLnBrk="1" hangingPunct="1"/>
            <a:r>
              <a:rPr lang="fa-IR" sz="2800" b="1" smtClean="0">
                <a:solidFill>
                  <a:srgbClr val="000066"/>
                </a:solidFill>
              </a:rPr>
              <a:t>استراتژی های چارچوب سوات</a:t>
            </a:r>
            <a:endParaRPr lang="en-US" sz="2800" b="1" smtClean="0">
              <a:solidFill>
                <a:srgbClr val="000066"/>
              </a:solidFill>
            </a:endParaRPr>
          </a:p>
        </p:txBody>
      </p:sp>
      <p:graphicFrame>
        <p:nvGraphicFramePr>
          <p:cNvPr id="65539" name="Group 3"/>
          <p:cNvGraphicFramePr>
            <a:graphicFrameLocks noGrp="1"/>
          </p:cNvGraphicFramePr>
          <p:nvPr>
            <p:ph idx="4294967295"/>
          </p:nvPr>
        </p:nvGraphicFramePr>
        <p:xfrm>
          <a:off x="457200" y="1600200"/>
          <a:ext cx="8229600" cy="4664079"/>
        </p:xfrm>
        <a:graphic>
          <a:graphicData uri="http://schemas.openxmlformats.org/drawingml/2006/table">
            <a:tbl>
              <a:tblPr/>
              <a:tblGrid>
                <a:gridCol w="2743200"/>
                <a:gridCol w="2743200"/>
                <a:gridCol w="2743200"/>
              </a:tblGrid>
              <a:tr h="518231">
                <a:tc gridSpan="2">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ترکیب عوامل مورد نظر </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marT="45726" marB="4572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rowSpan="2">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استراتژی </a:t>
                      </a:r>
                      <a:r>
                        <a:rPr kumimoji="0" lang="en-US" sz="2800" b="0" i="0" u="none" strike="noStrike" cap="none" normalizeH="0" baseline="0" smtClean="0">
                          <a:ln>
                            <a:noFill/>
                          </a:ln>
                          <a:solidFill>
                            <a:schemeClr val="tx1"/>
                          </a:solidFill>
                          <a:effectLst/>
                          <a:latin typeface="Arial" pitchFamily="34" charset="0"/>
                          <a:cs typeface="Arial" pitchFamily="34" charset="0"/>
                        </a:rPr>
                        <a:t>SO</a:t>
                      </a:r>
                      <a:r>
                        <a:rPr kumimoji="0" lang="fa-IR" sz="2800" b="0" i="0" u="none" strike="noStrike" cap="none" normalizeH="0" baseline="0" smtClean="0">
                          <a:ln>
                            <a:noFill/>
                          </a:ln>
                          <a:solidFill>
                            <a:schemeClr val="tx1"/>
                          </a:solidFill>
                          <a:effectLst/>
                          <a:latin typeface="Arial" pitchFamily="34"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marT="45726" marB="4572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8231">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قوت (</a:t>
                      </a:r>
                      <a:r>
                        <a:rPr kumimoji="0" lang="en-US" sz="2800" b="0" i="0" u="none" strike="noStrike" cap="none" normalizeH="0" baseline="0" smtClean="0">
                          <a:ln>
                            <a:noFill/>
                          </a:ln>
                          <a:solidFill>
                            <a:schemeClr val="tx1"/>
                          </a:solidFill>
                          <a:effectLst/>
                          <a:latin typeface="Arial" pitchFamily="34" charset="0"/>
                          <a:cs typeface="Arial" pitchFamily="34" charset="0"/>
                        </a:rPr>
                        <a:t>S</a:t>
                      </a:r>
                      <a:r>
                        <a:rPr kumimoji="0" lang="fa-IR" sz="2800" b="0" i="0" u="none" strike="noStrike" cap="none" normalizeH="0" baseline="0" smtClean="0">
                          <a:ln>
                            <a:noFill/>
                          </a:ln>
                          <a:solidFill>
                            <a:schemeClr val="tx1"/>
                          </a:solidFill>
                          <a:effectLst/>
                          <a:latin typeface="Arial" pitchFamily="34"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marT="45726" marB="4572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فرصت (</a:t>
                      </a:r>
                      <a:r>
                        <a:rPr kumimoji="0" lang="en-US" sz="2800" b="0" i="0" u="none" strike="noStrike" cap="none" normalizeH="0" baseline="0" smtClean="0">
                          <a:ln>
                            <a:noFill/>
                          </a:ln>
                          <a:solidFill>
                            <a:schemeClr val="tx1"/>
                          </a:solidFill>
                          <a:effectLst/>
                          <a:latin typeface="Arial" pitchFamily="34" charset="0"/>
                          <a:cs typeface="Arial" pitchFamily="34" charset="0"/>
                        </a:rPr>
                        <a:t> (O</a:t>
                      </a: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rtl="1"/>
                      <a:endParaRPr lang="fa-IR"/>
                    </a:p>
                  </a:txBody>
                  <a:tcPr/>
                </a:tc>
              </a:tr>
              <a:tr h="518231">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marT="45726" marB="4572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marT="45726" marB="4572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8231">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قوت (</a:t>
                      </a:r>
                      <a:r>
                        <a:rPr kumimoji="0" lang="en-US" sz="2800" b="0" i="0" u="none" strike="noStrike" cap="none" normalizeH="0" baseline="0" smtClean="0">
                          <a:ln>
                            <a:noFill/>
                          </a:ln>
                          <a:solidFill>
                            <a:schemeClr val="tx1"/>
                          </a:solidFill>
                          <a:effectLst/>
                          <a:latin typeface="Arial" pitchFamily="34" charset="0"/>
                          <a:cs typeface="Arial" pitchFamily="34" charset="0"/>
                        </a:rPr>
                        <a:t>S</a:t>
                      </a:r>
                      <a:r>
                        <a:rPr kumimoji="0" lang="fa-IR" sz="2800" b="0" i="0" u="none" strike="noStrike" cap="none" normalizeH="0" baseline="0" smtClean="0">
                          <a:ln>
                            <a:noFill/>
                          </a:ln>
                          <a:solidFill>
                            <a:schemeClr val="tx1"/>
                          </a:solidFill>
                          <a:effectLst/>
                          <a:latin typeface="Arial" pitchFamily="34"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marT="45726" marB="4572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تهدید</a:t>
                      </a:r>
                      <a:r>
                        <a:rPr kumimoji="0" lang="en-US" sz="2800" b="0" i="0" u="none" strike="noStrike" cap="none" normalizeH="0" baseline="0" smtClean="0">
                          <a:ln>
                            <a:noFill/>
                          </a:ln>
                          <a:solidFill>
                            <a:schemeClr val="tx1"/>
                          </a:solidFill>
                          <a:effectLst/>
                          <a:latin typeface="Arial" pitchFamily="34" charset="0"/>
                          <a:cs typeface="Arial" pitchFamily="34" charset="0"/>
                        </a:rPr>
                        <a:t> (T) </a:t>
                      </a: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استراتژی </a:t>
                      </a:r>
                      <a:r>
                        <a:rPr kumimoji="0" lang="en-US" sz="2800" b="0" i="0" u="none" strike="noStrike" cap="none" normalizeH="0" baseline="0" smtClean="0">
                          <a:ln>
                            <a:noFill/>
                          </a:ln>
                          <a:solidFill>
                            <a:schemeClr val="tx1"/>
                          </a:solidFill>
                          <a:effectLst/>
                          <a:latin typeface="Arial" pitchFamily="34" charset="0"/>
                          <a:cs typeface="Arial" pitchFamily="34" charset="0"/>
                        </a:rPr>
                        <a:t>ST</a:t>
                      </a:r>
                    </a:p>
                  </a:txBody>
                  <a:tcPr marT="45726" marB="4572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8231">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marT="45726" marB="4572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marT="45726" marB="4572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8231">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ضعف (</a:t>
                      </a:r>
                      <a:r>
                        <a:rPr kumimoji="0" lang="en-US" sz="2800" b="0" i="0" u="none" strike="noStrike" cap="none" normalizeH="0" baseline="0" smtClean="0">
                          <a:ln>
                            <a:noFill/>
                          </a:ln>
                          <a:solidFill>
                            <a:schemeClr val="tx1"/>
                          </a:solidFill>
                          <a:effectLst/>
                          <a:latin typeface="Arial" pitchFamily="34" charset="0"/>
                          <a:cs typeface="Arial" pitchFamily="34" charset="0"/>
                        </a:rPr>
                        <a:t>W</a:t>
                      </a:r>
                      <a:r>
                        <a:rPr kumimoji="0" lang="fa-IR" sz="2800" b="0" i="0" u="none" strike="noStrike" cap="none" normalizeH="0" baseline="0" smtClean="0">
                          <a:ln>
                            <a:noFill/>
                          </a:ln>
                          <a:solidFill>
                            <a:schemeClr val="tx1"/>
                          </a:solidFill>
                          <a:effectLst/>
                          <a:latin typeface="Arial" pitchFamily="34"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marT="45726" marB="4572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فرصت (</a:t>
                      </a:r>
                      <a:r>
                        <a:rPr kumimoji="0" lang="en-US" sz="2800" b="0" i="0" u="none" strike="noStrike" cap="none" normalizeH="0" baseline="0" smtClean="0">
                          <a:ln>
                            <a:noFill/>
                          </a:ln>
                          <a:solidFill>
                            <a:schemeClr val="tx1"/>
                          </a:solidFill>
                          <a:effectLst/>
                          <a:latin typeface="Arial" pitchFamily="34" charset="0"/>
                          <a:cs typeface="Arial" pitchFamily="34" charset="0"/>
                        </a:rPr>
                        <a:t>(O</a:t>
                      </a: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استراتژی</a:t>
                      </a:r>
                      <a:r>
                        <a:rPr kumimoji="0" lang="en-US" sz="2800" b="0" i="0" u="none" strike="noStrike" cap="none" normalizeH="0" baseline="0" smtClean="0">
                          <a:ln>
                            <a:noFill/>
                          </a:ln>
                          <a:solidFill>
                            <a:schemeClr val="tx1"/>
                          </a:solidFill>
                          <a:effectLst/>
                          <a:latin typeface="Arial" pitchFamily="34" charset="0"/>
                          <a:cs typeface="Arial" pitchFamily="34" charset="0"/>
                        </a:rPr>
                        <a:t> WO </a:t>
                      </a:r>
                    </a:p>
                  </a:txBody>
                  <a:tcPr marT="45726" marB="4572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8231">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marT="45726" marB="4572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marT="45726" marB="4572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8231">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ضعف (</a:t>
                      </a:r>
                      <a:r>
                        <a:rPr kumimoji="0" lang="en-US" sz="2800" b="0" i="0" u="none" strike="noStrike" cap="none" normalizeH="0" baseline="0" smtClean="0">
                          <a:ln>
                            <a:noFill/>
                          </a:ln>
                          <a:solidFill>
                            <a:schemeClr val="tx1"/>
                          </a:solidFill>
                          <a:effectLst/>
                          <a:latin typeface="Arial" pitchFamily="34" charset="0"/>
                          <a:cs typeface="Arial" pitchFamily="34" charset="0"/>
                        </a:rPr>
                        <a:t>W</a:t>
                      </a:r>
                      <a:r>
                        <a:rPr kumimoji="0" lang="fa-IR" sz="2800" b="0" i="0" u="none" strike="noStrike" cap="none" normalizeH="0" baseline="0" smtClean="0">
                          <a:ln>
                            <a:noFill/>
                          </a:ln>
                          <a:solidFill>
                            <a:schemeClr val="tx1"/>
                          </a:solidFill>
                          <a:effectLst/>
                          <a:latin typeface="Arial" pitchFamily="34"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marT="45726" marB="4572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تهدید ( </a:t>
                      </a:r>
                      <a:r>
                        <a:rPr kumimoji="0" lang="en-US" sz="2800" b="0" i="0" u="none" strike="noStrike" cap="none" normalizeH="0" baseline="0" smtClean="0">
                          <a:ln>
                            <a:noFill/>
                          </a:ln>
                          <a:solidFill>
                            <a:schemeClr val="tx1"/>
                          </a:solidFill>
                          <a:effectLst/>
                          <a:latin typeface="Arial" pitchFamily="34" charset="0"/>
                          <a:cs typeface="Arial" pitchFamily="34" charset="0"/>
                        </a:rPr>
                        <a:t>T</a:t>
                      </a:r>
                      <a:r>
                        <a:rPr kumimoji="0" lang="fa-IR" sz="2800" b="0" i="0" u="none" strike="noStrike" cap="none" normalizeH="0" baseline="0" smtClean="0">
                          <a:ln>
                            <a:noFill/>
                          </a:ln>
                          <a:solidFill>
                            <a:schemeClr val="tx1"/>
                          </a:solidFill>
                          <a:effectLst/>
                          <a:latin typeface="Arial" pitchFamily="34" charset="0"/>
                          <a:cs typeface="Arial" pitchFamily="34" charset="0"/>
                        </a:rPr>
                        <a:t>)</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استراتژی </a:t>
                      </a:r>
                      <a:r>
                        <a:rPr kumimoji="0" lang="en-US" sz="2800" b="0" i="0" u="none" strike="noStrike" cap="none" normalizeH="0" baseline="0" smtClean="0">
                          <a:ln>
                            <a:noFill/>
                          </a:ln>
                          <a:solidFill>
                            <a:schemeClr val="tx1"/>
                          </a:solidFill>
                          <a:effectLst/>
                          <a:latin typeface="Arial" pitchFamily="34" charset="0"/>
                          <a:cs typeface="Arial" pitchFamily="34" charset="0"/>
                        </a:rPr>
                        <a:t>WT</a:t>
                      </a:r>
                    </a:p>
                  </a:txBody>
                  <a:tcPr marT="45726" marB="4572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8231">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marT="45726" marB="4572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marT="45726" marB="4572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ext Box 2"/>
          <p:cNvSpPr txBox="1">
            <a:spLocks noChangeArrowheads="1"/>
          </p:cNvSpPr>
          <p:nvPr/>
        </p:nvSpPr>
        <p:spPr bwMode="auto">
          <a:xfrm>
            <a:off x="395288" y="549275"/>
            <a:ext cx="8496300" cy="5216525"/>
          </a:xfrm>
          <a:prstGeom prst="rect">
            <a:avLst/>
          </a:prstGeom>
          <a:noFill/>
          <a:ln w="9525">
            <a:noFill/>
            <a:miter lim="800000"/>
            <a:headEnd/>
            <a:tailEnd/>
          </a:ln>
        </p:spPr>
        <p:txBody>
          <a:bodyPr>
            <a:spAutoFit/>
          </a:bodyPr>
          <a:lstStyle/>
          <a:p>
            <a:pPr algn="just"/>
            <a:r>
              <a:rPr lang="fa-IR" sz="2800" b="1">
                <a:solidFill>
                  <a:srgbClr val="000066"/>
                </a:solidFill>
                <a:latin typeface="Tahoma" pitchFamily="34" charset="0"/>
              </a:rPr>
              <a:t>شناسايي استراتژي هاي ممكن</a:t>
            </a:r>
          </a:p>
          <a:p>
            <a:pPr algn="just"/>
            <a:endParaRPr lang="fa-IR" sz="2800">
              <a:solidFill>
                <a:srgbClr val="000066"/>
              </a:solidFill>
              <a:latin typeface="Tahoma" pitchFamily="34" charset="0"/>
            </a:endParaRPr>
          </a:p>
          <a:p>
            <a:pPr algn="just"/>
            <a:r>
              <a:rPr lang="fa-IR" sz="2800">
                <a:latin typeface="Tahoma" pitchFamily="34" charset="0"/>
              </a:rPr>
              <a:t>با عنايت به چهار دسته استراتژي احصا شده در ماتريس سوات ( شامل استراتژي هاي </a:t>
            </a:r>
            <a:r>
              <a:rPr lang="en-US" sz="2800">
                <a:latin typeface="Tahoma" pitchFamily="34" charset="0"/>
              </a:rPr>
              <a:t>WT,WO,ST,SO</a:t>
            </a:r>
            <a:r>
              <a:rPr lang="fa-IR" sz="2800">
                <a:latin typeface="Tahoma" pitchFamily="34" charset="0"/>
              </a:rPr>
              <a:t>) و با توجه به منطقه قرار گرفتن سازمان يا كسب و كار در ماتريس داخلي و خارجي، آن دسته از استراتژهايي را جهت ارزيابي و انتخاب در ماتريس برنامه ريزي استراتژيك كمي بر مي گزينيم كه مربوط به منطقه تعيين شده در ماتريس داخلي و خارجي باشند. بديهي است كه بدين منظور ابتدا استراتژيهايي در نظر گرفته مي شوند كه با خانه مربوط به نقطه اصلي جايگاه سازمان در ماتريس داخلي و خارجي مطابقت داشته باشند، سپس مهمترين استراتژيها از خانه هاي مجاور (خانه هاي احتمالي مربوط به نقاط فرعي حاصل از لحاظ نمودن انحراف معيار نقطه اصلي) در نظر گرفته مي شوند.</a:t>
            </a:r>
            <a:endParaRPr lang="en-US" sz="2800">
              <a:latin typeface="Tahoma" pitchFamily="34" charset="0"/>
            </a:endParaRPr>
          </a:p>
        </p:txBody>
      </p:sp>
    </p:spTree>
  </p:cSld>
  <p:clrMapOvr>
    <a:masterClrMapping/>
  </p:clrMapOvr>
  <p:transition advTm="20000"/>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idx="4294967295"/>
          </p:nvPr>
        </p:nvSpPr>
        <p:spPr/>
        <p:txBody>
          <a:bodyPr/>
          <a:lstStyle/>
          <a:p>
            <a:pPr eaLnBrk="1" hangingPunct="1"/>
            <a:r>
              <a:rPr lang="fa-IR" smtClean="0">
                <a:solidFill>
                  <a:srgbClr val="000066"/>
                </a:solidFill>
              </a:rPr>
              <a:t>ماتریس </a:t>
            </a:r>
            <a:r>
              <a:rPr lang="en-US" smtClean="0">
                <a:solidFill>
                  <a:srgbClr val="000066"/>
                </a:solidFill>
              </a:rPr>
              <a:t>SPACE</a:t>
            </a:r>
            <a:r>
              <a:rPr lang="fa-IR" smtClean="0"/>
              <a:t> </a:t>
            </a:r>
            <a:endParaRPr lang="en-US" smtClean="0"/>
          </a:p>
        </p:txBody>
      </p:sp>
      <p:sp>
        <p:nvSpPr>
          <p:cNvPr id="81923" name="Rectangle 3"/>
          <p:cNvSpPr>
            <a:spLocks noGrp="1" noChangeArrowheads="1"/>
          </p:cNvSpPr>
          <p:nvPr>
            <p:ph type="body" idx="4294967295"/>
          </p:nvPr>
        </p:nvSpPr>
        <p:spPr/>
        <p:txBody>
          <a:bodyPr/>
          <a:lstStyle/>
          <a:p>
            <a:pPr algn="just" eaLnBrk="1" hangingPunct="1">
              <a:lnSpc>
                <a:spcPct val="80000"/>
              </a:lnSpc>
              <a:buFontTx/>
              <a:buNone/>
            </a:pPr>
            <a:r>
              <a:rPr lang="fa-IR" sz="2400" smtClean="0"/>
              <a:t>از این ماتریس برای ارزیابی موقعیت و اقدام استراتژیک استفاده می شود. محورهای ناتریس ارزیابی موقعیت و اقدام استراتژیک نشان دهنده دو بعد درونی و بیرونی صنعت می باشد.</a:t>
            </a:r>
          </a:p>
          <a:p>
            <a:pPr algn="just" eaLnBrk="1" hangingPunct="1">
              <a:lnSpc>
                <a:spcPct val="80000"/>
              </a:lnSpc>
              <a:buFontTx/>
              <a:buNone/>
            </a:pPr>
            <a:r>
              <a:rPr lang="en-US" sz="2400" smtClean="0"/>
              <a:t>FS</a:t>
            </a:r>
            <a:r>
              <a:rPr lang="fa-IR" sz="2400" smtClean="0"/>
              <a:t> : (قوت و توان مالی ) شامل نرخ بازگشت سرمایه , میزان سرمایه , میزان سرمایه در گردش , نسبتهای مالی , سهولت خروج از بازار, میزان ریسک پذیری تجارت و ...</a:t>
            </a:r>
            <a:endParaRPr lang="en-US" sz="2400" smtClean="0"/>
          </a:p>
          <a:p>
            <a:pPr algn="just" eaLnBrk="1" hangingPunct="1">
              <a:lnSpc>
                <a:spcPct val="80000"/>
              </a:lnSpc>
              <a:buFontTx/>
              <a:buNone/>
            </a:pPr>
            <a:r>
              <a:rPr lang="en-US" sz="2400" smtClean="0"/>
              <a:t>: CA</a:t>
            </a:r>
            <a:r>
              <a:rPr lang="fa-IR" sz="2400" smtClean="0"/>
              <a:t> (مزیت رقابتی)شامل سهم بازار , کیفیت تولیدات , دوره عمر محصول , میزان وفاداری مشتریان , ظرفیت رقابتی , دانش فنی و میزان کنترل بر منابع و توزیع کنندگان</a:t>
            </a:r>
            <a:endParaRPr lang="en-US" sz="2400" smtClean="0"/>
          </a:p>
          <a:p>
            <a:pPr algn="just" eaLnBrk="1" hangingPunct="1">
              <a:lnSpc>
                <a:spcPct val="80000"/>
              </a:lnSpc>
              <a:buFontTx/>
              <a:buNone/>
            </a:pPr>
            <a:r>
              <a:rPr lang="en-US" sz="2400" smtClean="0"/>
              <a:t>:ES </a:t>
            </a:r>
            <a:r>
              <a:rPr lang="fa-IR" sz="2400" smtClean="0"/>
              <a:t>(ثبات محیط ) شامل تغییرات تکنولوژیک , روند تغییر تقاضا , نرخ تورم , قیمت محصولات رقبا , موانع ورود به بازار, فشارهای رقابتی و ....</a:t>
            </a:r>
            <a:endParaRPr lang="en-US" sz="2400" smtClean="0"/>
          </a:p>
          <a:p>
            <a:pPr algn="just" eaLnBrk="1" hangingPunct="1">
              <a:lnSpc>
                <a:spcPct val="80000"/>
              </a:lnSpc>
              <a:buFontTx/>
              <a:buNone/>
            </a:pPr>
            <a:r>
              <a:rPr lang="en-US" sz="2400" smtClean="0"/>
              <a:t>IS</a:t>
            </a:r>
            <a:r>
              <a:rPr lang="fa-IR" sz="2400" smtClean="0"/>
              <a:t>: (استحکام و توان صنعت) شامل پتانسیل رشد و سود آوری , ثبات مالی , آگاهی تکنولوژیکی , سرمایه و منابع مورد استفاده و ...</a:t>
            </a:r>
            <a:endParaRPr lang="en-US" sz="2400" smtClean="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3"/>
          <p:cNvSpPr>
            <a:spLocks noGrp="1" noChangeArrowheads="1"/>
          </p:cNvSpPr>
          <p:nvPr>
            <p:ph type="body" idx="4294967295"/>
          </p:nvPr>
        </p:nvSpPr>
        <p:spPr/>
        <p:txBody>
          <a:bodyPr/>
          <a:lstStyle/>
          <a:p>
            <a:pPr algn="just" eaLnBrk="1" hangingPunct="1">
              <a:buFontTx/>
              <a:buNone/>
            </a:pPr>
            <a:r>
              <a:rPr lang="fa-IR" smtClean="0"/>
              <a:t>از بین عوامل یاد شده </a:t>
            </a:r>
            <a:r>
              <a:rPr lang="en-US" smtClean="0"/>
              <a:t>FS</a:t>
            </a:r>
            <a:r>
              <a:rPr lang="fa-IR" smtClean="0"/>
              <a:t> و </a:t>
            </a:r>
            <a:r>
              <a:rPr lang="en-US" smtClean="0"/>
              <a:t>CA</a:t>
            </a:r>
            <a:r>
              <a:rPr lang="fa-IR" smtClean="0"/>
              <a:t> از شاخص های اصلی داخلی و </a:t>
            </a:r>
            <a:r>
              <a:rPr lang="en-US" smtClean="0"/>
              <a:t>ES</a:t>
            </a:r>
            <a:r>
              <a:rPr lang="fa-IR" smtClean="0"/>
              <a:t> و </a:t>
            </a:r>
            <a:r>
              <a:rPr lang="en-US" smtClean="0"/>
              <a:t>IS</a:t>
            </a:r>
            <a:r>
              <a:rPr lang="fa-IR" smtClean="0"/>
              <a:t> از شاخص های خارجی می باشند.</a:t>
            </a:r>
          </a:p>
          <a:p>
            <a:pPr algn="just" eaLnBrk="1" hangingPunct="1">
              <a:buFontTx/>
              <a:buNone/>
            </a:pPr>
            <a:r>
              <a:rPr lang="fa-IR" smtClean="0"/>
              <a:t>پس از ارزیابی هریک از عوامل فوق آنها را به صورت کمی تبدیل و ارزش متوسط هر گروه را محاسبه می کنیم . سپس مقادیر بدست آمده را به نمودار منتقل نموده و در نتیجه موقعیت استراتژیک شرکت مشخص می شود. بر حسب موقعیت شرکت 4 استراتژی متصور است :</a:t>
            </a:r>
          </a:p>
          <a:p>
            <a:pPr algn="just" eaLnBrk="1" hangingPunct="1">
              <a:buFontTx/>
              <a:buNone/>
            </a:pPr>
            <a:r>
              <a:rPr lang="fa-IR" smtClean="0"/>
              <a:t>1- تهاجمی 2- رقابتی 3- محافظه کار 4- تدافعی</a:t>
            </a:r>
            <a:endParaRPr lang="en-US" smtClean="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Line 5"/>
          <p:cNvSpPr>
            <a:spLocks noChangeShapeType="1"/>
          </p:cNvSpPr>
          <p:nvPr/>
        </p:nvSpPr>
        <p:spPr bwMode="auto">
          <a:xfrm flipV="1">
            <a:off x="4572000" y="1773238"/>
            <a:ext cx="0" cy="4176712"/>
          </a:xfrm>
          <a:prstGeom prst="line">
            <a:avLst/>
          </a:prstGeom>
          <a:noFill/>
          <a:ln w="9525">
            <a:solidFill>
              <a:schemeClr val="tx1"/>
            </a:solidFill>
            <a:round/>
            <a:headEnd/>
            <a:tailEnd type="triangle" w="med" len="med"/>
          </a:ln>
        </p:spPr>
        <p:txBody>
          <a:bodyPr/>
          <a:lstStyle/>
          <a:p>
            <a:endParaRPr lang="en-US"/>
          </a:p>
        </p:txBody>
      </p:sp>
      <p:sp>
        <p:nvSpPr>
          <p:cNvPr id="83971" name="Line 6"/>
          <p:cNvSpPr>
            <a:spLocks noChangeShapeType="1"/>
          </p:cNvSpPr>
          <p:nvPr/>
        </p:nvSpPr>
        <p:spPr bwMode="auto">
          <a:xfrm>
            <a:off x="684213" y="3716338"/>
            <a:ext cx="7704137" cy="0"/>
          </a:xfrm>
          <a:prstGeom prst="line">
            <a:avLst/>
          </a:prstGeom>
          <a:noFill/>
          <a:ln w="9525">
            <a:solidFill>
              <a:schemeClr val="tx1"/>
            </a:solidFill>
            <a:round/>
            <a:headEnd/>
            <a:tailEnd type="triangle" w="med" len="med"/>
          </a:ln>
        </p:spPr>
        <p:txBody>
          <a:bodyPr/>
          <a:lstStyle/>
          <a:p>
            <a:endParaRPr lang="en-US"/>
          </a:p>
        </p:txBody>
      </p:sp>
      <p:sp>
        <p:nvSpPr>
          <p:cNvPr id="83972" name="Line 7"/>
          <p:cNvSpPr>
            <a:spLocks noChangeShapeType="1"/>
          </p:cNvSpPr>
          <p:nvPr/>
        </p:nvSpPr>
        <p:spPr bwMode="auto">
          <a:xfrm>
            <a:off x="5003800" y="3716338"/>
            <a:ext cx="0" cy="73025"/>
          </a:xfrm>
          <a:prstGeom prst="line">
            <a:avLst/>
          </a:prstGeom>
          <a:noFill/>
          <a:ln w="9525">
            <a:solidFill>
              <a:schemeClr val="tx1"/>
            </a:solidFill>
            <a:round/>
            <a:headEnd/>
            <a:tailEnd/>
          </a:ln>
        </p:spPr>
        <p:txBody>
          <a:bodyPr/>
          <a:lstStyle/>
          <a:p>
            <a:endParaRPr lang="en-US"/>
          </a:p>
        </p:txBody>
      </p:sp>
      <p:sp>
        <p:nvSpPr>
          <p:cNvPr id="83973" name="Line 8"/>
          <p:cNvSpPr>
            <a:spLocks noChangeShapeType="1"/>
          </p:cNvSpPr>
          <p:nvPr/>
        </p:nvSpPr>
        <p:spPr bwMode="auto">
          <a:xfrm>
            <a:off x="6084888" y="3716338"/>
            <a:ext cx="0" cy="73025"/>
          </a:xfrm>
          <a:prstGeom prst="line">
            <a:avLst/>
          </a:prstGeom>
          <a:noFill/>
          <a:ln w="9525">
            <a:solidFill>
              <a:schemeClr val="tx1"/>
            </a:solidFill>
            <a:round/>
            <a:headEnd/>
            <a:tailEnd/>
          </a:ln>
        </p:spPr>
        <p:txBody>
          <a:bodyPr/>
          <a:lstStyle/>
          <a:p>
            <a:endParaRPr lang="en-US"/>
          </a:p>
        </p:txBody>
      </p:sp>
      <p:sp>
        <p:nvSpPr>
          <p:cNvPr id="83974" name="Rectangle 11"/>
          <p:cNvSpPr>
            <a:spLocks noChangeArrowheads="1"/>
          </p:cNvSpPr>
          <p:nvPr/>
        </p:nvSpPr>
        <p:spPr bwMode="auto">
          <a:xfrm>
            <a:off x="755650" y="1628775"/>
            <a:ext cx="8229600" cy="4525963"/>
          </a:xfrm>
          <a:prstGeom prst="rect">
            <a:avLst/>
          </a:prstGeom>
          <a:noFill/>
          <a:ln w="9525">
            <a:noFill/>
            <a:miter lim="800000"/>
            <a:headEnd/>
            <a:tailEnd/>
          </a:ln>
        </p:spPr>
        <p:txBody>
          <a:bodyPr/>
          <a:lstStyle/>
          <a:p>
            <a:pPr marL="342900" indent="-342900">
              <a:spcBef>
                <a:spcPct val="20000"/>
              </a:spcBef>
            </a:pPr>
            <a:endParaRPr lang="en-US" sz="3200"/>
          </a:p>
        </p:txBody>
      </p:sp>
      <p:sp>
        <p:nvSpPr>
          <p:cNvPr id="83975" name="Line 12"/>
          <p:cNvSpPr>
            <a:spLocks noChangeShapeType="1"/>
          </p:cNvSpPr>
          <p:nvPr/>
        </p:nvSpPr>
        <p:spPr bwMode="auto">
          <a:xfrm>
            <a:off x="5508625" y="3716338"/>
            <a:ext cx="0" cy="73025"/>
          </a:xfrm>
          <a:prstGeom prst="line">
            <a:avLst/>
          </a:prstGeom>
          <a:noFill/>
          <a:ln w="9525">
            <a:solidFill>
              <a:schemeClr val="tx1"/>
            </a:solidFill>
            <a:round/>
            <a:headEnd/>
            <a:tailEnd/>
          </a:ln>
        </p:spPr>
        <p:txBody>
          <a:bodyPr/>
          <a:lstStyle/>
          <a:p>
            <a:endParaRPr lang="en-US"/>
          </a:p>
        </p:txBody>
      </p:sp>
      <p:sp>
        <p:nvSpPr>
          <p:cNvPr id="83976" name="Rectangle 13"/>
          <p:cNvSpPr>
            <a:spLocks noChangeArrowheads="1"/>
          </p:cNvSpPr>
          <p:nvPr/>
        </p:nvSpPr>
        <p:spPr bwMode="auto">
          <a:xfrm>
            <a:off x="914400" y="1600200"/>
            <a:ext cx="8229600" cy="4525963"/>
          </a:xfrm>
          <a:prstGeom prst="rect">
            <a:avLst/>
          </a:prstGeom>
          <a:noFill/>
          <a:ln w="9525">
            <a:noFill/>
            <a:miter lim="800000"/>
            <a:headEnd/>
            <a:tailEnd/>
          </a:ln>
        </p:spPr>
        <p:txBody>
          <a:bodyPr/>
          <a:lstStyle/>
          <a:p>
            <a:pPr marL="342900" indent="-342900">
              <a:spcBef>
                <a:spcPct val="20000"/>
              </a:spcBef>
            </a:pPr>
            <a:endParaRPr lang="en-US" sz="3200"/>
          </a:p>
        </p:txBody>
      </p:sp>
      <p:sp>
        <p:nvSpPr>
          <p:cNvPr id="83977" name="Line 14"/>
          <p:cNvSpPr>
            <a:spLocks noChangeShapeType="1"/>
          </p:cNvSpPr>
          <p:nvPr/>
        </p:nvSpPr>
        <p:spPr bwMode="auto">
          <a:xfrm>
            <a:off x="6588125" y="3716338"/>
            <a:ext cx="0" cy="73025"/>
          </a:xfrm>
          <a:prstGeom prst="line">
            <a:avLst/>
          </a:prstGeom>
          <a:noFill/>
          <a:ln w="9525">
            <a:solidFill>
              <a:schemeClr val="tx1"/>
            </a:solidFill>
            <a:round/>
            <a:headEnd/>
            <a:tailEnd/>
          </a:ln>
        </p:spPr>
        <p:txBody>
          <a:bodyPr/>
          <a:lstStyle/>
          <a:p>
            <a:endParaRPr lang="en-US"/>
          </a:p>
        </p:txBody>
      </p:sp>
      <p:sp>
        <p:nvSpPr>
          <p:cNvPr id="83978" name="Rectangle 15"/>
          <p:cNvSpPr>
            <a:spLocks noChangeArrowheads="1"/>
          </p:cNvSpPr>
          <p:nvPr/>
        </p:nvSpPr>
        <p:spPr bwMode="auto">
          <a:xfrm>
            <a:off x="914400" y="1628775"/>
            <a:ext cx="8229600" cy="4525963"/>
          </a:xfrm>
          <a:prstGeom prst="rect">
            <a:avLst/>
          </a:prstGeom>
          <a:noFill/>
          <a:ln w="9525">
            <a:noFill/>
            <a:miter lim="800000"/>
            <a:headEnd/>
            <a:tailEnd/>
          </a:ln>
        </p:spPr>
        <p:txBody>
          <a:bodyPr/>
          <a:lstStyle/>
          <a:p>
            <a:pPr marL="342900" indent="-342900">
              <a:spcBef>
                <a:spcPct val="20000"/>
              </a:spcBef>
            </a:pPr>
            <a:endParaRPr lang="en-US" sz="3200"/>
          </a:p>
        </p:txBody>
      </p:sp>
      <p:sp>
        <p:nvSpPr>
          <p:cNvPr id="83979" name="Rectangle 16"/>
          <p:cNvSpPr>
            <a:spLocks noChangeArrowheads="1"/>
          </p:cNvSpPr>
          <p:nvPr/>
        </p:nvSpPr>
        <p:spPr bwMode="auto">
          <a:xfrm>
            <a:off x="1371600" y="1628775"/>
            <a:ext cx="8229600" cy="4525963"/>
          </a:xfrm>
          <a:prstGeom prst="rect">
            <a:avLst/>
          </a:prstGeom>
          <a:noFill/>
          <a:ln w="9525">
            <a:noFill/>
            <a:miter lim="800000"/>
            <a:headEnd/>
            <a:tailEnd/>
          </a:ln>
        </p:spPr>
        <p:txBody>
          <a:bodyPr/>
          <a:lstStyle/>
          <a:p>
            <a:pPr marL="342900" indent="-342900">
              <a:spcBef>
                <a:spcPct val="20000"/>
              </a:spcBef>
            </a:pPr>
            <a:endParaRPr lang="en-US" sz="3200"/>
          </a:p>
        </p:txBody>
      </p:sp>
      <p:sp>
        <p:nvSpPr>
          <p:cNvPr id="83980" name="Line 17"/>
          <p:cNvSpPr>
            <a:spLocks noChangeShapeType="1"/>
          </p:cNvSpPr>
          <p:nvPr/>
        </p:nvSpPr>
        <p:spPr bwMode="auto">
          <a:xfrm>
            <a:off x="7019925" y="3716338"/>
            <a:ext cx="0" cy="73025"/>
          </a:xfrm>
          <a:prstGeom prst="line">
            <a:avLst/>
          </a:prstGeom>
          <a:noFill/>
          <a:ln w="9525">
            <a:solidFill>
              <a:schemeClr val="tx1"/>
            </a:solidFill>
            <a:round/>
            <a:headEnd/>
            <a:tailEnd/>
          </a:ln>
        </p:spPr>
        <p:txBody>
          <a:bodyPr/>
          <a:lstStyle/>
          <a:p>
            <a:endParaRPr lang="en-US"/>
          </a:p>
        </p:txBody>
      </p:sp>
      <p:sp>
        <p:nvSpPr>
          <p:cNvPr id="83981" name="Rectangle 18"/>
          <p:cNvSpPr>
            <a:spLocks noChangeArrowheads="1"/>
          </p:cNvSpPr>
          <p:nvPr/>
        </p:nvSpPr>
        <p:spPr bwMode="auto">
          <a:xfrm>
            <a:off x="684213" y="1628775"/>
            <a:ext cx="8229600" cy="4525963"/>
          </a:xfrm>
          <a:prstGeom prst="rect">
            <a:avLst/>
          </a:prstGeom>
          <a:noFill/>
          <a:ln w="9525">
            <a:noFill/>
            <a:miter lim="800000"/>
            <a:headEnd/>
            <a:tailEnd/>
          </a:ln>
        </p:spPr>
        <p:txBody>
          <a:bodyPr/>
          <a:lstStyle/>
          <a:p>
            <a:pPr marL="342900" indent="-342900">
              <a:spcBef>
                <a:spcPct val="20000"/>
              </a:spcBef>
            </a:pPr>
            <a:endParaRPr lang="en-US" sz="3200"/>
          </a:p>
        </p:txBody>
      </p:sp>
      <p:sp>
        <p:nvSpPr>
          <p:cNvPr id="83982" name="Rectangle 19"/>
          <p:cNvSpPr>
            <a:spLocks noChangeArrowheads="1"/>
          </p:cNvSpPr>
          <p:nvPr/>
        </p:nvSpPr>
        <p:spPr bwMode="auto">
          <a:xfrm>
            <a:off x="1141413" y="1657350"/>
            <a:ext cx="8229600" cy="4525963"/>
          </a:xfrm>
          <a:prstGeom prst="rect">
            <a:avLst/>
          </a:prstGeom>
          <a:noFill/>
          <a:ln w="9525">
            <a:noFill/>
            <a:miter lim="800000"/>
            <a:headEnd/>
            <a:tailEnd/>
          </a:ln>
        </p:spPr>
        <p:txBody>
          <a:bodyPr/>
          <a:lstStyle/>
          <a:p>
            <a:pPr marL="342900" indent="-342900">
              <a:spcBef>
                <a:spcPct val="20000"/>
              </a:spcBef>
            </a:pPr>
            <a:endParaRPr lang="en-US" sz="3200"/>
          </a:p>
        </p:txBody>
      </p:sp>
      <p:sp>
        <p:nvSpPr>
          <p:cNvPr id="83983" name="Rectangle 20"/>
          <p:cNvSpPr>
            <a:spLocks noChangeArrowheads="1"/>
          </p:cNvSpPr>
          <p:nvPr/>
        </p:nvSpPr>
        <p:spPr bwMode="auto">
          <a:xfrm>
            <a:off x="1598613" y="1657350"/>
            <a:ext cx="8229600" cy="4525963"/>
          </a:xfrm>
          <a:prstGeom prst="rect">
            <a:avLst/>
          </a:prstGeom>
          <a:noFill/>
          <a:ln w="9525">
            <a:noFill/>
            <a:miter lim="800000"/>
            <a:headEnd/>
            <a:tailEnd/>
          </a:ln>
        </p:spPr>
        <p:txBody>
          <a:bodyPr/>
          <a:lstStyle/>
          <a:p>
            <a:pPr marL="342900" indent="-342900">
              <a:spcBef>
                <a:spcPct val="20000"/>
              </a:spcBef>
            </a:pPr>
            <a:endParaRPr lang="en-US" sz="3200"/>
          </a:p>
        </p:txBody>
      </p:sp>
      <p:sp>
        <p:nvSpPr>
          <p:cNvPr id="83984" name="Line 21"/>
          <p:cNvSpPr>
            <a:spLocks noChangeShapeType="1"/>
          </p:cNvSpPr>
          <p:nvPr/>
        </p:nvSpPr>
        <p:spPr bwMode="auto">
          <a:xfrm>
            <a:off x="7524750" y="3716338"/>
            <a:ext cx="0" cy="73025"/>
          </a:xfrm>
          <a:prstGeom prst="line">
            <a:avLst/>
          </a:prstGeom>
          <a:noFill/>
          <a:ln w="9525">
            <a:solidFill>
              <a:schemeClr val="tx1"/>
            </a:solidFill>
            <a:round/>
            <a:headEnd/>
            <a:tailEnd/>
          </a:ln>
        </p:spPr>
        <p:txBody>
          <a:bodyPr/>
          <a:lstStyle/>
          <a:p>
            <a:endParaRPr lang="en-US"/>
          </a:p>
        </p:txBody>
      </p:sp>
      <p:sp>
        <p:nvSpPr>
          <p:cNvPr id="83985" name="Line 22"/>
          <p:cNvSpPr>
            <a:spLocks noChangeShapeType="1"/>
          </p:cNvSpPr>
          <p:nvPr/>
        </p:nvSpPr>
        <p:spPr bwMode="auto">
          <a:xfrm>
            <a:off x="2987675" y="3716338"/>
            <a:ext cx="0" cy="73025"/>
          </a:xfrm>
          <a:prstGeom prst="line">
            <a:avLst/>
          </a:prstGeom>
          <a:noFill/>
          <a:ln w="9525">
            <a:solidFill>
              <a:schemeClr val="tx1"/>
            </a:solidFill>
            <a:round/>
            <a:headEnd/>
            <a:tailEnd/>
          </a:ln>
        </p:spPr>
        <p:txBody>
          <a:bodyPr/>
          <a:lstStyle/>
          <a:p>
            <a:endParaRPr lang="en-US"/>
          </a:p>
        </p:txBody>
      </p:sp>
      <p:sp>
        <p:nvSpPr>
          <p:cNvPr id="83986" name="Line 23"/>
          <p:cNvSpPr>
            <a:spLocks noChangeShapeType="1"/>
          </p:cNvSpPr>
          <p:nvPr/>
        </p:nvSpPr>
        <p:spPr bwMode="auto">
          <a:xfrm>
            <a:off x="4068763" y="3716338"/>
            <a:ext cx="0" cy="73025"/>
          </a:xfrm>
          <a:prstGeom prst="line">
            <a:avLst/>
          </a:prstGeom>
          <a:noFill/>
          <a:ln w="9525">
            <a:solidFill>
              <a:schemeClr val="tx1"/>
            </a:solidFill>
            <a:round/>
            <a:headEnd/>
            <a:tailEnd/>
          </a:ln>
        </p:spPr>
        <p:txBody>
          <a:bodyPr/>
          <a:lstStyle/>
          <a:p>
            <a:endParaRPr lang="en-US"/>
          </a:p>
        </p:txBody>
      </p:sp>
      <p:sp>
        <p:nvSpPr>
          <p:cNvPr id="83987" name="Line 24"/>
          <p:cNvSpPr>
            <a:spLocks noChangeShapeType="1"/>
          </p:cNvSpPr>
          <p:nvPr/>
        </p:nvSpPr>
        <p:spPr bwMode="auto">
          <a:xfrm>
            <a:off x="3492500" y="3716338"/>
            <a:ext cx="0" cy="73025"/>
          </a:xfrm>
          <a:prstGeom prst="line">
            <a:avLst/>
          </a:prstGeom>
          <a:noFill/>
          <a:ln w="9525">
            <a:solidFill>
              <a:schemeClr val="tx1"/>
            </a:solidFill>
            <a:round/>
            <a:headEnd/>
            <a:tailEnd/>
          </a:ln>
        </p:spPr>
        <p:txBody>
          <a:bodyPr/>
          <a:lstStyle/>
          <a:p>
            <a:endParaRPr lang="en-US"/>
          </a:p>
        </p:txBody>
      </p:sp>
      <p:sp>
        <p:nvSpPr>
          <p:cNvPr id="83988" name="Line 25"/>
          <p:cNvSpPr>
            <a:spLocks noChangeShapeType="1"/>
          </p:cNvSpPr>
          <p:nvPr/>
        </p:nvSpPr>
        <p:spPr bwMode="auto">
          <a:xfrm>
            <a:off x="1403350" y="3716338"/>
            <a:ext cx="0" cy="73025"/>
          </a:xfrm>
          <a:prstGeom prst="line">
            <a:avLst/>
          </a:prstGeom>
          <a:noFill/>
          <a:ln w="9525">
            <a:solidFill>
              <a:schemeClr val="tx1"/>
            </a:solidFill>
            <a:round/>
            <a:headEnd/>
            <a:tailEnd/>
          </a:ln>
        </p:spPr>
        <p:txBody>
          <a:bodyPr/>
          <a:lstStyle/>
          <a:p>
            <a:endParaRPr lang="en-US"/>
          </a:p>
        </p:txBody>
      </p:sp>
      <p:sp>
        <p:nvSpPr>
          <p:cNvPr id="83989" name="Line 26"/>
          <p:cNvSpPr>
            <a:spLocks noChangeShapeType="1"/>
          </p:cNvSpPr>
          <p:nvPr/>
        </p:nvSpPr>
        <p:spPr bwMode="auto">
          <a:xfrm>
            <a:off x="2484438" y="3716338"/>
            <a:ext cx="0" cy="73025"/>
          </a:xfrm>
          <a:prstGeom prst="line">
            <a:avLst/>
          </a:prstGeom>
          <a:noFill/>
          <a:ln w="9525">
            <a:solidFill>
              <a:schemeClr val="tx1"/>
            </a:solidFill>
            <a:round/>
            <a:headEnd/>
            <a:tailEnd/>
          </a:ln>
        </p:spPr>
        <p:txBody>
          <a:bodyPr/>
          <a:lstStyle/>
          <a:p>
            <a:endParaRPr lang="en-US"/>
          </a:p>
        </p:txBody>
      </p:sp>
      <p:sp>
        <p:nvSpPr>
          <p:cNvPr id="83990" name="Line 27"/>
          <p:cNvSpPr>
            <a:spLocks noChangeShapeType="1"/>
          </p:cNvSpPr>
          <p:nvPr/>
        </p:nvSpPr>
        <p:spPr bwMode="auto">
          <a:xfrm>
            <a:off x="1908175" y="3716338"/>
            <a:ext cx="0" cy="73025"/>
          </a:xfrm>
          <a:prstGeom prst="line">
            <a:avLst/>
          </a:prstGeom>
          <a:noFill/>
          <a:ln w="9525">
            <a:solidFill>
              <a:schemeClr val="tx1"/>
            </a:solidFill>
            <a:round/>
            <a:headEnd/>
            <a:tailEnd/>
          </a:ln>
        </p:spPr>
        <p:txBody>
          <a:bodyPr/>
          <a:lstStyle/>
          <a:p>
            <a:endParaRPr lang="en-US"/>
          </a:p>
        </p:txBody>
      </p:sp>
      <p:sp>
        <p:nvSpPr>
          <p:cNvPr id="83991" name="Line 28"/>
          <p:cNvSpPr>
            <a:spLocks noChangeShapeType="1"/>
          </p:cNvSpPr>
          <p:nvPr/>
        </p:nvSpPr>
        <p:spPr bwMode="auto">
          <a:xfrm>
            <a:off x="4572000" y="3429000"/>
            <a:ext cx="71438" cy="0"/>
          </a:xfrm>
          <a:prstGeom prst="line">
            <a:avLst/>
          </a:prstGeom>
          <a:noFill/>
          <a:ln w="9525">
            <a:solidFill>
              <a:schemeClr val="tx1"/>
            </a:solidFill>
            <a:round/>
            <a:headEnd/>
            <a:tailEnd/>
          </a:ln>
        </p:spPr>
        <p:txBody>
          <a:bodyPr/>
          <a:lstStyle/>
          <a:p>
            <a:endParaRPr lang="en-US"/>
          </a:p>
        </p:txBody>
      </p:sp>
      <p:sp>
        <p:nvSpPr>
          <p:cNvPr id="83992" name="Line 29"/>
          <p:cNvSpPr>
            <a:spLocks noChangeShapeType="1"/>
          </p:cNvSpPr>
          <p:nvPr/>
        </p:nvSpPr>
        <p:spPr bwMode="auto">
          <a:xfrm>
            <a:off x="4572000" y="3068638"/>
            <a:ext cx="71438" cy="0"/>
          </a:xfrm>
          <a:prstGeom prst="line">
            <a:avLst/>
          </a:prstGeom>
          <a:noFill/>
          <a:ln w="9525">
            <a:solidFill>
              <a:schemeClr val="tx1"/>
            </a:solidFill>
            <a:round/>
            <a:headEnd/>
            <a:tailEnd/>
          </a:ln>
        </p:spPr>
        <p:txBody>
          <a:bodyPr/>
          <a:lstStyle/>
          <a:p>
            <a:endParaRPr lang="en-US"/>
          </a:p>
        </p:txBody>
      </p:sp>
      <p:sp>
        <p:nvSpPr>
          <p:cNvPr id="83993" name="Line 30"/>
          <p:cNvSpPr>
            <a:spLocks noChangeShapeType="1"/>
          </p:cNvSpPr>
          <p:nvPr/>
        </p:nvSpPr>
        <p:spPr bwMode="auto">
          <a:xfrm>
            <a:off x="4572000" y="2781300"/>
            <a:ext cx="71438" cy="0"/>
          </a:xfrm>
          <a:prstGeom prst="line">
            <a:avLst/>
          </a:prstGeom>
          <a:noFill/>
          <a:ln w="9525">
            <a:solidFill>
              <a:schemeClr val="tx1"/>
            </a:solidFill>
            <a:round/>
            <a:headEnd/>
            <a:tailEnd/>
          </a:ln>
        </p:spPr>
        <p:txBody>
          <a:bodyPr/>
          <a:lstStyle/>
          <a:p>
            <a:endParaRPr lang="en-US"/>
          </a:p>
        </p:txBody>
      </p:sp>
      <p:sp>
        <p:nvSpPr>
          <p:cNvPr id="83994" name="Line 31"/>
          <p:cNvSpPr>
            <a:spLocks noChangeShapeType="1"/>
          </p:cNvSpPr>
          <p:nvPr/>
        </p:nvSpPr>
        <p:spPr bwMode="auto">
          <a:xfrm>
            <a:off x="4572000" y="2565400"/>
            <a:ext cx="71438" cy="0"/>
          </a:xfrm>
          <a:prstGeom prst="line">
            <a:avLst/>
          </a:prstGeom>
          <a:noFill/>
          <a:ln w="9525">
            <a:solidFill>
              <a:schemeClr val="tx1"/>
            </a:solidFill>
            <a:round/>
            <a:headEnd/>
            <a:tailEnd/>
          </a:ln>
        </p:spPr>
        <p:txBody>
          <a:bodyPr/>
          <a:lstStyle/>
          <a:p>
            <a:endParaRPr lang="en-US"/>
          </a:p>
        </p:txBody>
      </p:sp>
      <p:sp>
        <p:nvSpPr>
          <p:cNvPr id="83995" name="Line 32"/>
          <p:cNvSpPr>
            <a:spLocks noChangeShapeType="1"/>
          </p:cNvSpPr>
          <p:nvPr/>
        </p:nvSpPr>
        <p:spPr bwMode="auto">
          <a:xfrm>
            <a:off x="4572000" y="2276475"/>
            <a:ext cx="71438" cy="0"/>
          </a:xfrm>
          <a:prstGeom prst="line">
            <a:avLst/>
          </a:prstGeom>
          <a:noFill/>
          <a:ln w="9525">
            <a:solidFill>
              <a:schemeClr val="tx1"/>
            </a:solidFill>
            <a:round/>
            <a:headEnd/>
            <a:tailEnd/>
          </a:ln>
        </p:spPr>
        <p:txBody>
          <a:bodyPr/>
          <a:lstStyle/>
          <a:p>
            <a:endParaRPr lang="en-US"/>
          </a:p>
        </p:txBody>
      </p:sp>
      <p:sp>
        <p:nvSpPr>
          <p:cNvPr id="83996" name="Line 33"/>
          <p:cNvSpPr>
            <a:spLocks noChangeShapeType="1"/>
          </p:cNvSpPr>
          <p:nvPr/>
        </p:nvSpPr>
        <p:spPr bwMode="auto">
          <a:xfrm>
            <a:off x="4572000" y="1989138"/>
            <a:ext cx="71438" cy="0"/>
          </a:xfrm>
          <a:prstGeom prst="line">
            <a:avLst/>
          </a:prstGeom>
          <a:noFill/>
          <a:ln w="9525">
            <a:solidFill>
              <a:schemeClr val="tx1"/>
            </a:solidFill>
            <a:round/>
            <a:headEnd/>
            <a:tailEnd/>
          </a:ln>
        </p:spPr>
        <p:txBody>
          <a:bodyPr/>
          <a:lstStyle/>
          <a:p>
            <a:endParaRPr lang="en-US"/>
          </a:p>
        </p:txBody>
      </p:sp>
      <p:sp>
        <p:nvSpPr>
          <p:cNvPr id="83997" name="Line 34"/>
          <p:cNvSpPr>
            <a:spLocks noChangeShapeType="1"/>
          </p:cNvSpPr>
          <p:nvPr/>
        </p:nvSpPr>
        <p:spPr bwMode="auto">
          <a:xfrm>
            <a:off x="4572000" y="4652963"/>
            <a:ext cx="71438" cy="0"/>
          </a:xfrm>
          <a:prstGeom prst="line">
            <a:avLst/>
          </a:prstGeom>
          <a:noFill/>
          <a:ln w="9525">
            <a:solidFill>
              <a:schemeClr val="tx1"/>
            </a:solidFill>
            <a:round/>
            <a:headEnd/>
            <a:tailEnd/>
          </a:ln>
        </p:spPr>
        <p:txBody>
          <a:bodyPr/>
          <a:lstStyle/>
          <a:p>
            <a:endParaRPr lang="en-US"/>
          </a:p>
        </p:txBody>
      </p:sp>
      <p:sp>
        <p:nvSpPr>
          <p:cNvPr id="83998" name="Line 35"/>
          <p:cNvSpPr>
            <a:spLocks noChangeShapeType="1"/>
          </p:cNvSpPr>
          <p:nvPr/>
        </p:nvSpPr>
        <p:spPr bwMode="auto">
          <a:xfrm>
            <a:off x="4572000" y="4364038"/>
            <a:ext cx="71438" cy="0"/>
          </a:xfrm>
          <a:prstGeom prst="line">
            <a:avLst/>
          </a:prstGeom>
          <a:noFill/>
          <a:ln w="9525">
            <a:solidFill>
              <a:schemeClr val="tx1"/>
            </a:solidFill>
            <a:round/>
            <a:headEnd/>
            <a:tailEnd/>
          </a:ln>
        </p:spPr>
        <p:txBody>
          <a:bodyPr/>
          <a:lstStyle/>
          <a:p>
            <a:endParaRPr lang="en-US"/>
          </a:p>
        </p:txBody>
      </p:sp>
      <p:sp>
        <p:nvSpPr>
          <p:cNvPr id="83999" name="Line 36"/>
          <p:cNvSpPr>
            <a:spLocks noChangeShapeType="1"/>
          </p:cNvSpPr>
          <p:nvPr/>
        </p:nvSpPr>
        <p:spPr bwMode="auto">
          <a:xfrm>
            <a:off x="4572000" y="4076700"/>
            <a:ext cx="71438" cy="0"/>
          </a:xfrm>
          <a:prstGeom prst="line">
            <a:avLst/>
          </a:prstGeom>
          <a:noFill/>
          <a:ln w="9525">
            <a:solidFill>
              <a:schemeClr val="tx1"/>
            </a:solidFill>
            <a:round/>
            <a:headEnd/>
            <a:tailEnd/>
          </a:ln>
        </p:spPr>
        <p:txBody>
          <a:bodyPr/>
          <a:lstStyle/>
          <a:p>
            <a:endParaRPr lang="en-US"/>
          </a:p>
        </p:txBody>
      </p:sp>
      <p:sp>
        <p:nvSpPr>
          <p:cNvPr id="84000" name="Line 37"/>
          <p:cNvSpPr>
            <a:spLocks noChangeShapeType="1"/>
          </p:cNvSpPr>
          <p:nvPr/>
        </p:nvSpPr>
        <p:spPr bwMode="auto">
          <a:xfrm>
            <a:off x="4572000" y="5518150"/>
            <a:ext cx="71438" cy="0"/>
          </a:xfrm>
          <a:prstGeom prst="line">
            <a:avLst/>
          </a:prstGeom>
          <a:noFill/>
          <a:ln w="9525">
            <a:solidFill>
              <a:schemeClr val="tx1"/>
            </a:solidFill>
            <a:round/>
            <a:headEnd/>
            <a:tailEnd/>
          </a:ln>
        </p:spPr>
        <p:txBody>
          <a:bodyPr/>
          <a:lstStyle/>
          <a:p>
            <a:endParaRPr lang="en-US"/>
          </a:p>
        </p:txBody>
      </p:sp>
      <p:sp>
        <p:nvSpPr>
          <p:cNvPr id="84001" name="Line 38"/>
          <p:cNvSpPr>
            <a:spLocks noChangeShapeType="1"/>
          </p:cNvSpPr>
          <p:nvPr/>
        </p:nvSpPr>
        <p:spPr bwMode="auto">
          <a:xfrm>
            <a:off x="4572000" y="5229225"/>
            <a:ext cx="71438" cy="0"/>
          </a:xfrm>
          <a:prstGeom prst="line">
            <a:avLst/>
          </a:prstGeom>
          <a:noFill/>
          <a:ln w="9525">
            <a:solidFill>
              <a:schemeClr val="tx1"/>
            </a:solidFill>
            <a:round/>
            <a:headEnd/>
            <a:tailEnd/>
          </a:ln>
        </p:spPr>
        <p:txBody>
          <a:bodyPr/>
          <a:lstStyle/>
          <a:p>
            <a:endParaRPr lang="en-US"/>
          </a:p>
        </p:txBody>
      </p:sp>
      <p:sp>
        <p:nvSpPr>
          <p:cNvPr id="84002" name="Line 39"/>
          <p:cNvSpPr>
            <a:spLocks noChangeShapeType="1"/>
          </p:cNvSpPr>
          <p:nvPr/>
        </p:nvSpPr>
        <p:spPr bwMode="auto">
          <a:xfrm>
            <a:off x="4572000" y="4941888"/>
            <a:ext cx="71438" cy="0"/>
          </a:xfrm>
          <a:prstGeom prst="line">
            <a:avLst/>
          </a:prstGeom>
          <a:noFill/>
          <a:ln w="9525">
            <a:solidFill>
              <a:schemeClr val="tx1"/>
            </a:solidFill>
            <a:round/>
            <a:headEnd/>
            <a:tailEnd/>
          </a:ln>
        </p:spPr>
        <p:txBody>
          <a:bodyPr/>
          <a:lstStyle/>
          <a:p>
            <a:endParaRPr lang="en-US"/>
          </a:p>
        </p:txBody>
      </p:sp>
      <p:sp>
        <p:nvSpPr>
          <p:cNvPr id="84003" name="Text Box 40"/>
          <p:cNvSpPr txBox="1">
            <a:spLocks noChangeArrowheads="1"/>
          </p:cNvSpPr>
          <p:nvPr/>
        </p:nvSpPr>
        <p:spPr bwMode="auto">
          <a:xfrm>
            <a:off x="6248400" y="2297113"/>
            <a:ext cx="792163" cy="366712"/>
          </a:xfrm>
          <a:prstGeom prst="rect">
            <a:avLst/>
          </a:prstGeom>
          <a:noFill/>
          <a:ln w="9525">
            <a:noFill/>
            <a:miter lim="800000"/>
            <a:headEnd/>
            <a:tailEnd/>
          </a:ln>
        </p:spPr>
        <p:txBody>
          <a:bodyPr wrap="none">
            <a:spAutoFit/>
          </a:bodyPr>
          <a:lstStyle/>
          <a:p>
            <a:r>
              <a:rPr lang="fa-IR"/>
              <a:t>تهاجمی </a:t>
            </a:r>
            <a:endParaRPr lang="en-US"/>
          </a:p>
        </p:txBody>
      </p:sp>
      <p:sp>
        <p:nvSpPr>
          <p:cNvPr id="84004" name="Text Box 41"/>
          <p:cNvSpPr txBox="1">
            <a:spLocks noChangeArrowheads="1"/>
          </p:cNvSpPr>
          <p:nvPr/>
        </p:nvSpPr>
        <p:spPr bwMode="auto">
          <a:xfrm>
            <a:off x="2105025" y="2297113"/>
            <a:ext cx="1046163" cy="366712"/>
          </a:xfrm>
          <a:prstGeom prst="rect">
            <a:avLst/>
          </a:prstGeom>
          <a:noFill/>
          <a:ln w="9525">
            <a:noFill/>
            <a:miter lim="800000"/>
            <a:headEnd/>
            <a:tailEnd/>
          </a:ln>
        </p:spPr>
        <p:txBody>
          <a:bodyPr wrap="none">
            <a:spAutoFit/>
          </a:bodyPr>
          <a:lstStyle/>
          <a:p>
            <a:r>
              <a:rPr lang="fa-IR"/>
              <a:t>محافظه کار</a:t>
            </a:r>
            <a:endParaRPr lang="en-US"/>
          </a:p>
        </p:txBody>
      </p:sp>
      <p:sp>
        <p:nvSpPr>
          <p:cNvPr id="84005" name="Text Box 42"/>
          <p:cNvSpPr txBox="1">
            <a:spLocks noChangeArrowheads="1"/>
          </p:cNvSpPr>
          <p:nvPr/>
        </p:nvSpPr>
        <p:spPr bwMode="auto">
          <a:xfrm>
            <a:off x="6384925" y="4600575"/>
            <a:ext cx="655638" cy="366713"/>
          </a:xfrm>
          <a:prstGeom prst="rect">
            <a:avLst/>
          </a:prstGeom>
          <a:noFill/>
          <a:ln w="9525">
            <a:noFill/>
            <a:miter lim="800000"/>
            <a:headEnd/>
            <a:tailEnd/>
          </a:ln>
        </p:spPr>
        <p:txBody>
          <a:bodyPr wrap="none">
            <a:spAutoFit/>
          </a:bodyPr>
          <a:lstStyle/>
          <a:p>
            <a:r>
              <a:rPr lang="fa-IR"/>
              <a:t>رقابتی</a:t>
            </a:r>
            <a:endParaRPr lang="en-US"/>
          </a:p>
        </p:txBody>
      </p:sp>
      <p:sp>
        <p:nvSpPr>
          <p:cNvPr id="84006" name="Text Box 43"/>
          <p:cNvSpPr txBox="1">
            <a:spLocks noChangeArrowheads="1"/>
          </p:cNvSpPr>
          <p:nvPr/>
        </p:nvSpPr>
        <p:spPr bwMode="auto">
          <a:xfrm>
            <a:off x="2498725" y="4816475"/>
            <a:ext cx="652463" cy="366713"/>
          </a:xfrm>
          <a:prstGeom prst="rect">
            <a:avLst/>
          </a:prstGeom>
          <a:noFill/>
          <a:ln w="9525">
            <a:noFill/>
            <a:miter lim="800000"/>
            <a:headEnd/>
            <a:tailEnd/>
          </a:ln>
        </p:spPr>
        <p:txBody>
          <a:bodyPr wrap="none">
            <a:spAutoFit/>
          </a:bodyPr>
          <a:lstStyle/>
          <a:p>
            <a:r>
              <a:rPr lang="fa-IR"/>
              <a:t>تدافعی</a:t>
            </a:r>
            <a:endParaRPr lang="en-US"/>
          </a:p>
        </p:txBody>
      </p:sp>
      <p:sp>
        <p:nvSpPr>
          <p:cNvPr id="84007" name="Text Box 44"/>
          <p:cNvSpPr txBox="1">
            <a:spLocks noChangeArrowheads="1"/>
          </p:cNvSpPr>
          <p:nvPr/>
        </p:nvSpPr>
        <p:spPr bwMode="auto">
          <a:xfrm>
            <a:off x="4716463" y="3789363"/>
            <a:ext cx="525462" cy="366712"/>
          </a:xfrm>
          <a:prstGeom prst="rect">
            <a:avLst/>
          </a:prstGeom>
          <a:noFill/>
          <a:ln w="9525">
            <a:noFill/>
            <a:miter lim="800000"/>
            <a:headEnd/>
            <a:tailEnd/>
          </a:ln>
        </p:spPr>
        <p:txBody>
          <a:bodyPr>
            <a:spAutoFit/>
          </a:bodyPr>
          <a:lstStyle/>
          <a:p>
            <a:pPr algn="l" rtl="0">
              <a:spcBef>
                <a:spcPct val="50000"/>
              </a:spcBef>
            </a:pPr>
            <a:r>
              <a:rPr lang="en-US"/>
              <a:t>+1</a:t>
            </a:r>
          </a:p>
        </p:txBody>
      </p:sp>
      <p:sp>
        <p:nvSpPr>
          <p:cNvPr id="84008" name="Text Box 45"/>
          <p:cNvSpPr txBox="1">
            <a:spLocks noChangeArrowheads="1"/>
          </p:cNvSpPr>
          <p:nvPr/>
        </p:nvSpPr>
        <p:spPr bwMode="auto">
          <a:xfrm>
            <a:off x="7235825" y="3789363"/>
            <a:ext cx="576263" cy="366712"/>
          </a:xfrm>
          <a:prstGeom prst="rect">
            <a:avLst/>
          </a:prstGeom>
          <a:noFill/>
          <a:ln w="9525">
            <a:noFill/>
            <a:miter lim="800000"/>
            <a:headEnd/>
            <a:tailEnd/>
          </a:ln>
        </p:spPr>
        <p:txBody>
          <a:bodyPr>
            <a:spAutoFit/>
          </a:bodyPr>
          <a:lstStyle/>
          <a:p>
            <a:pPr>
              <a:spcBef>
                <a:spcPct val="50000"/>
              </a:spcBef>
            </a:pPr>
            <a:r>
              <a:rPr lang="en-US"/>
              <a:t>+6</a:t>
            </a:r>
          </a:p>
        </p:txBody>
      </p:sp>
      <p:sp>
        <p:nvSpPr>
          <p:cNvPr id="84009" name="Text Box 46"/>
          <p:cNvSpPr txBox="1">
            <a:spLocks noChangeArrowheads="1"/>
          </p:cNvSpPr>
          <p:nvPr/>
        </p:nvSpPr>
        <p:spPr bwMode="auto">
          <a:xfrm>
            <a:off x="3851275" y="3789363"/>
            <a:ext cx="387350" cy="366712"/>
          </a:xfrm>
          <a:prstGeom prst="rect">
            <a:avLst/>
          </a:prstGeom>
          <a:noFill/>
          <a:ln w="9525">
            <a:noFill/>
            <a:miter lim="800000"/>
            <a:headEnd/>
            <a:tailEnd/>
          </a:ln>
        </p:spPr>
        <p:txBody>
          <a:bodyPr wrap="none">
            <a:spAutoFit/>
          </a:bodyPr>
          <a:lstStyle/>
          <a:p>
            <a:r>
              <a:rPr lang="en-US"/>
              <a:t>-1</a:t>
            </a:r>
          </a:p>
        </p:txBody>
      </p:sp>
      <p:sp>
        <p:nvSpPr>
          <p:cNvPr id="84010" name="Text Box 47"/>
          <p:cNvSpPr txBox="1">
            <a:spLocks noChangeArrowheads="1"/>
          </p:cNvSpPr>
          <p:nvPr/>
        </p:nvSpPr>
        <p:spPr bwMode="auto">
          <a:xfrm>
            <a:off x="1231900" y="3808413"/>
            <a:ext cx="387350" cy="366712"/>
          </a:xfrm>
          <a:prstGeom prst="rect">
            <a:avLst/>
          </a:prstGeom>
          <a:noFill/>
          <a:ln w="9525">
            <a:noFill/>
            <a:miter lim="800000"/>
            <a:headEnd/>
            <a:tailEnd/>
          </a:ln>
        </p:spPr>
        <p:txBody>
          <a:bodyPr wrap="none">
            <a:spAutoFit/>
          </a:bodyPr>
          <a:lstStyle/>
          <a:p>
            <a:r>
              <a:rPr lang="en-US"/>
              <a:t>-6</a:t>
            </a:r>
          </a:p>
        </p:txBody>
      </p:sp>
      <p:sp>
        <p:nvSpPr>
          <p:cNvPr id="84011" name="Text Box 48"/>
          <p:cNvSpPr txBox="1">
            <a:spLocks noChangeArrowheads="1"/>
          </p:cNvSpPr>
          <p:nvPr/>
        </p:nvSpPr>
        <p:spPr bwMode="auto">
          <a:xfrm>
            <a:off x="7747000" y="3074988"/>
            <a:ext cx="1073150" cy="641350"/>
          </a:xfrm>
          <a:prstGeom prst="rect">
            <a:avLst/>
          </a:prstGeom>
          <a:noFill/>
          <a:ln w="9525">
            <a:noFill/>
            <a:miter lim="800000"/>
            <a:headEnd/>
            <a:tailEnd/>
          </a:ln>
        </p:spPr>
        <p:txBody>
          <a:bodyPr wrap="none">
            <a:spAutoFit/>
          </a:bodyPr>
          <a:lstStyle/>
          <a:p>
            <a:pPr algn="ctr"/>
            <a:r>
              <a:rPr lang="fa-IR"/>
              <a:t>توان صنعت</a:t>
            </a:r>
          </a:p>
          <a:p>
            <a:pPr algn="ctr"/>
            <a:r>
              <a:rPr lang="en-US"/>
              <a:t>IS</a:t>
            </a:r>
          </a:p>
        </p:txBody>
      </p:sp>
      <p:sp>
        <p:nvSpPr>
          <p:cNvPr id="84012" name="Text Box 49"/>
          <p:cNvSpPr txBox="1">
            <a:spLocks noChangeArrowheads="1"/>
          </p:cNvSpPr>
          <p:nvPr/>
        </p:nvSpPr>
        <p:spPr bwMode="auto">
          <a:xfrm>
            <a:off x="-87313" y="3068638"/>
            <a:ext cx="1203326" cy="641350"/>
          </a:xfrm>
          <a:prstGeom prst="rect">
            <a:avLst/>
          </a:prstGeom>
          <a:noFill/>
          <a:ln w="9525">
            <a:noFill/>
            <a:miter lim="800000"/>
            <a:headEnd/>
            <a:tailEnd/>
          </a:ln>
        </p:spPr>
        <p:txBody>
          <a:bodyPr wrap="none">
            <a:spAutoFit/>
          </a:bodyPr>
          <a:lstStyle/>
          <a:p>
            <a:pPr algn="ctr"/>
            <a:r>
              <a:rPr lang="fa-IR"/>
              <a:t>مزیت رقابتی </a:t>
            </a:r>
          </a:p>
          <a:p>
            <a:pPr algn="ctr"/>
            <a:r>
              <a:rPr lang="en-US"/>
              <a:t>CA</a:t>
            </a:r>
          </a:p>
        </p:txBody>
      </p:sp>
      <p:sp>
        <p:nvSpPr>
          <p:cNvPr id="84013" name="Text Box 50"/>
          <p:cNvSpPr txBox="1">
            <a:spLocks noChangeArrowheads="1"/>
          </p:cNvSpPr>
          <p:nvPr/>
        </p:nvSpPr>
        <p:spPr bwMode="auto">
          <a:xfrm>
            <a:off x="4067175" y="765175"/>
            <a:ext cx="895350" cy="641350"/>
          </a:xfrm>
          <a:prstGeom prst="rect">
            <a:avLst/>
          </a:prstGeom>
          <a:noFill/>
          <a:ln w="9525">
            <a:noFill/>
            <a:miter lim="800000"/>
            <a:headEnd/>
            <a:tailEnd/>
          </a:ln>
        </p:spPr>
        <p:txBody>
          <a:bodyPr wrap="none">
            <a:spAutoFit/>
          </a:bodyPr>
          <a:lstStyle/>
          <a:p>
            <a:pPr algn="ctr"/>
            <a:r>
              <a:rPr lang="fa-IR"/>
              <a:t>توان مالی</a:t>
            </a:r>
          </a:p>
          <a:p>
            <a:pPr algn="ctr"/>
            <a:r>
              <a:rPr lang="en-US"/>
              <a:t>FS</a:t>
            </a:r>
          </a:p>
        </p:txBody>
      </p:sp>
      <p:sp>
        <p:nvSpPr>
          <p:cNvPr id="84014" name="Text Box 51"/>
          <p:cNvSpPr txBox="1">
            <a:spLocks noChangeArrowheads="1"/>
          </p:cNvSpPr>
          <p:nvPr/>
        </p:nvSpPr>
        <p:spPr bwMode="auto">
          <a:xfrm>
            <a:off x="3722688" y="5608638"/>
            <a:ext cx="1641475" cy="641350"/>
          </a:xfrm>
          <a:prstGeom prst="rect">
            <a:avLst/>
          </a:prstGeom>
          <a:noFill/>
          <a:ln w="9525">
            <a:noFill/>
            <a:miter lim="800000"/>
            <a:headEnd/>
            <a:tailEnd/>
          </a:ln>
        </p:spPr>
        <p:txBody>
          <a:bodyPr wrap="none">
            <a:spAutoFit/>
          </a:bodyPr>
          <a:lstStyle/>
          <a:p>
            <a:pPr algn="ctr"/>
            <a:r>
              <a:rPr lang="fa-IR"/>
              <a:t>ثبات شرایط محیطی</a:t>
            </a:r>
          </a:p>
          <a:p>
            <a:pPr algn="ctr"/>
            <a:r>
              <a:rPr lang="en-US"/>
              <a:t>ES</a:t>
            </a:r>
            <a:r>
              <a:rPr lang="fa-IR"/>
              <a:t> </a:t>
            </a:r>
            <a:endParaRPr lang="en-US"/>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ctrTitle" idx="4294967295"/>
          </p:nvPr>
        </p:nvSpPr>
        <p:spPr>
          <a:xfrm>
            <a:off x="685800" y="2130425"/>
            <a:ext cx="7772400" cy="1470025"/>
          </a:xfrm>
        </p:spPr>
        <p:txBody>
          <a:bodyPr/>
          <a:lstStyle/>
          <a:p>
            <a:pPr eaLnBrk="1" hangingPunct="1"/>
            <a:r>
              <a:rPr lang="en-US" sz="4000" smtClean="0">
                <a:solidFill>
                  <a:schemeClr val="bg1"/>
                </a:solidFill>
              </a:rPr>
              <a:t> </a:t>
            </a:r>
            <a:r>
              <a:rPr lang="fa-IR" smtClean="0">
                <a:solidFill>
                  <a:schemeClr val="bg1"/>
                </a:solidFill>
                <a:latin typeface="MS Gothic" pitchFamily="49" charset="-128"/>
              </a:rPr>
              <a:t>مرحله تصمیم گیری</a:t>
            </a:r>
            <a:r>
              <a:rPr lang="fa-IR" sz="7200" smtClean="0">
                <a:solidFill>
                  <a:schemeClr val="bg1"/>
                </a:solidFill>
                <a:latin typeface="MS Gothic" pitchFamily="49" charset="-128"/>
                <a:cs typeface="B Arshia" pitchFamily="2" charset="-78"/>
              </a:rPr>
              <a:t> </a:t>
            </a:r>
            <a:endParaRPr lang="en-US" sz="7200" smtClean="0">
              <a:solidFill>
                <a:schemeClr val="bg1"/>
              </a:solidFill>
              <a:latin typeface="MS Gothic" pitchFamily="49" charset="-128"/>
              <a:cs typeface="B Arshia" pitchFamily="2" charset="-78"/>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body" idx="4294967295"/>
          </p:nvPr>
        </p:nvSpPr>
        <p:spPr>
          <a:xfrm>
            <a:off x="457200" y="620713"/>
            <a:ext cx="8229600" cy="5761037"/>
          </a:xfrm>
        </p:spPr>
        <p:txBody>
          <a:bodyPr/>
          <a:lstStyle/>
          <a:p>
            <a:pPr eaLnBrk="1" hangingPunct="1">
              <a:buFontTx/>
              <a:buNone/>
            </a:pPr>
            <a:r>
              <a:rPr lang="fa-IR" sz="4000" smtClean="0">
                <a:solidFill>
                  <a:srgbClr val="000066"/>
                </a:solidFill>
              </a:rPr>
              <a:t>ماتریس برنامه ریزی استراتژیک کمی</a:t>
            </a:r>
            <a:r>
              <a:rPr lang="fa-IR" sz="4000" smtClean="0">
                <a:solidFill>
                  <a:schemeClr val="tx2"/>
                </a:solidFill>
              </a:rPr>
              <a:t> </a:t>
            </a:r>
          </a:p>
          <a:p>
            <a:pPr algn="just" eaLnBrk="1" hangingPunct="1"/>
            <a:r>
              <a:rPr lang="fa-IR" smtClean="0">
                <a:solidFill>
                  <a:srgbClr val="000066"/>
                </a:solidFill>
              </a:rPr>
              <a:t>تعریف</a:t>
            </a:r>
            <a:r>
              <a:rPr lang="fa-IR" smtClean="0"/>
              <a:t> : یک روش تحلیلی که بدان وسیله جذابیت نسبی استراتژی ها را مشخص می کنند که در مرحله سوم چارچوب جامع تدوین استراتژی به عنوان یک چارچوب تحلیلی مورد استفاده قرار می گیرد.</a:t>
            </a:r>
          </a:p>
          <a:p>
            <a:pPr algn="just" eaLnBrk="1" hangingPunct="1">
              <a:buFontTx/>
              <a:buNone/>
            </a:pPr>
            <a:r>
              <a:rPr lang="fa-IR" smtClean="0"/>
              <a:t>به هنگام کاربرد ماتریس برنامه ریزی استراتژیک کمی باید از قضاوت شهودی خوب استفاده کرد.</a:t>
            </a:r>
          </a:p>
          <a:p>
            <a:pPr algn="just" eaLnBrk="1" hangingPunct="1">
              <a:buFontTx/>
              <a:buNone/>
            </a:pPr>
            <a:r>
              <a:rPr lang="fa-IR" smtClean="0"/>
              <a:t>از دیدگاه نظری ، با استفاده از ماتریس برنامه ریزی استراتژیک کمی میتوان جذابیت نسبی استراتژی های مختلف را مشخص کرد .</a:t>
            </a:r>
            <a:r>
              <a:rPr lang="fa-IR" sz="4000" smtClean="0">
                <a:solidFill>
                  <a:schemeClr val="tx2"/>
                </a:solidFill>
              </a:rPr>
              <a:t> </a:t>
            </a:r>
            <a:endParaRPr lang="en-US" sz="4000" smtClean="0">
              <a:solidFill>
                <a:schemeClr val="tx2"/>
              </a:solidFill>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body" idx="4294967295"/>
          </p:nvPr>
        </p:nvSpPr>
        <p:spPr>
          <a:xfrm>
            <a:off x="457200" y="549275"/>
            <a:ext cx="8229600" cy="5903913"/>
          </a:xfrm>
        </p:spPr>
        <p:txBody>
          <a:bodyPr/>
          <a:lstStyle/>
          <a:p>
            <a:pPr marL="609600" indent="-609600" algn="just" eaLnBrk="1" hangingPunct="1"/>
            <a:r>
              <a:rPr lang="fa-IR" smtClean="0">
                <a:solidFill>
                  <a:srgbClr val="000066"/>
                </a:solidFill>
              </a:rPr>
              <a:t>مراحل ارائه ماتریس برنامه ریزی استراتژیک کمی :</a:t>
            </a:r>
          </a:p>
          <a:p>
            <a:pPr marL="609600" indent="-609600" algn="just" eaLnBrk="1" hangingPunct="1">
              <a:buFontTx/>
              <a:buNone/>
            </a:pPr>
            <a:endParaRPr lang="fa-IR" sz="2000" smtClean="0">
              <a:solidFill>
                <a:srgbClr val="000066"/>
              </a:solidFill>
            </a:endParaRPr>
          </a:p>
          <a:p>
            <a:pPr marL="609600" indent="-609600" algn="just" eaLnBrk="1" hangingPunct="1">
              <a:buFontTx/>
              <a:buNone/>
            </a:pPr>
            <a:r>
              <a:rPr lang="fa-IR" sz="2400" smtClean="0"/>
              <a:t>1.    فرصت ها و تهدیدات عمده خارجی و نقاط قوت و ضعف عمده داخلی در ستون طرف راست ماتریس برنامه ریزی استراتژیک کمی نوشته می شود. (دست کم 10 عامل بسیار مهم خارجی و 10 عامل بسیار مهم داخلی )</a:t>
            </a:r>
          </a:p>
          <a:p>
            <a:pPr marL="609600" indent="-609600" algn="just" eaLnBrk="1" hangingPunct="1">
              <a:buFontTx/>
              <a:buNone/>
            </a:pPr>
            <a:r>
              <a:rPr lang="fa-IR" sz="2400" smtClean="0"/>
              <a:t>2.    به هر یک از عوامل داخلی یا خارجی که در موفقیت سازمان نقش عمده دارند وزن یا ضریب داده می شود. این ضرایب در یک ستون در طرف چپ هر یک از عوامل داخلی یا خارجی نوشته می شوند.</a:t>
            </a:r>
          </a:p>
          <a:p>
            <a:pPr marL="609600" indent="-609600" algn="just" eaLnBrk="1" hangingPunct="1">
              <a:buFontTx/>
              <a:buNone/>
            </a:pPr>
            <a:r>
              <a:rPr lang="fa-IR" sz="2400" smtClean="0"/>
              <a:t>3.    استراتژی هایی که سازمان باید به اجرا در آورد مشخص شده و در ردیف بالای ماتریس برنامه ریزی استراتژیک کمی نوشته می شوند.</a:t>
            </a:r>
          </a:p>
          <a:p>
            <a:pPr marL="609600" indent="-609600" algn="just" eaLnBrk="1" hangingPunct="1">
              <a:buFontTx/>
              <a:buNone/>
            </a:pPr>
            <a:r>
              <a:rPr lang="fa-IR" sz="2400" smtClean="0"/>
              <a:t>4.    نمره های جذابیت مشخص می گردد.(مقدار عددی که جذابیت هر استراتژی را در یک مجموعه از استراتژی ها نشان می دهند.) نمره های جذابیت به  این شکل می باشند : 1= بدون جذابیت  2= تا حدی جذاب  3= دارای جذابیت معقول  4= بسیار جذاب </a:t>
            </a:r>
            <a:endParaRPr lang="en-US" smtClean="0">
              <a:solidFill>
                <a:schemeClr val="tx2"/>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idx="4294967295"/>
          </p:nvPr>
        </p:nvSpPr>
        <p:spPr>
          <a:xfrm>
            <a:off x="611188" y="0"/>
            <a:ext cx="7772400" cy="1470025"/>
          </a:xfrm>
        </p:spPr>
        <p:txBody>
          <a:bodyPr/>
          <a:lstStyle/>
          <a:p>
            <a:pPr eaLnBrk="1" hangingPunct="1"/>
            <a:r>
              <a:rPr lang="fa-IR" b="1" smtClean="0">
                <a:solidFill>
                  <a:srgbClr val="000066"/>
                </a:solidFill>
              </a:rPr>
              <a:t>سطوح مدیریت استراتژیک</a:t>
            </a:r>
            <a:r>
              <a:rPr lang="en-US" b="1" smtClean="0">
                <a:solidFill>
                  <a:srgbClr val="000066"/>
                </a:solidFill>
              </a:rPr>
              <a:t> </a:t>
            </a:r>
          </a:p>
        </p:txBody>
      </p:sp>
      <p:sp>
        <p:nvSpPr>
          <p:cNvPr id="15363" name="Rectangle 3"/>
          <p:cNvSpPr>
            <a:spLocks noGrp="1" noChangeArrowheads="1"/>
          </p:cNvSpPr>
          <p:nvPr>
            <p:ph type="subTitle" idx="4294967295"/>
          </p:nvPr>
        </p:nvSpPr>
        <p:spPr>
          <a:xfrm>
            <a:off x="900113" y="1700213"/>
            <a:ext cx="7048500" cy="4392612"/>
          </a:xfrm>
        </p:spPr>
        <p:txBody>
          <a:bodyPr/>
          <a:lstStyle/>
          <a:p>
            <a:pPr marL="0" indent="0" algn="just" eaLnBrk="1" hangingPunct="1">
              <a:lnSpc>
                <a:spcPct val="115000"/>
              </a:lnSpc>
              <a:buFontTx/>
              <a:buNone/>
            </a:pPr>
            <a:r>
              <a:rPr lang="fa-IR" smtClean="0"/>
              <a:t>فرایند مدیریت استراتژیک دارای سه سطح است ولی در سازمانهایی که کوچک بوده و از ساختار سخت تری برخوردارند ممکن است در دو سطح تعیین شوند.این سطوح شامل :</a:t>
            </a:r>
          </a:p>
          <a:p>
            <a:pPr marL="0" indent="0" algn="just" eaLnBrk="1" hangingPunct="1">
              <a:lnSpc>
                <a:spcPct val="115000"/>
              </a:lnSpc>
              <a:buFontTx/>
              <a:buNone/>
            </a:pPr>
            <a:r>
              <a:rPr lang="fa-IR" smtClean="0"/>
              <a:t>1- سطح کل سازمان</a:t>
            </a:r>
          </a:p>
          <a:p>
            <a:pPr marL="0" indent="0" algn="just" eaLnBrk="1" hangingPunct="1">
              <a:lnSpc>
                <a:spcPct val="115000"/>
              </a:lnSpc>
              <a:buFontTx/>
              <a:buNone/>
            </a:pPr>
            <a:r>
              <a:rPr lang="fa-IR" smtClean="0"/>
              <a:t>2-سطح بخشی/واحد تجاری استراتژیک/کسب و کار</a:t>
            </a:r>
          </a:p>
          <a:p>
            <a:pPr marL="0" indent="0" algn="just" eaLnBrk="1" hangingPunct="1">
              <a:lnSpc>
                <a:spcPct val="115000"/>
              </a:lnSpc>
              <a:buFontTx/>
              <a:buNone/>
            </a:pPr>
            <a:r>
              <a:rPr lang="fa-IR" smtClean="0"/>
              <a:t>3-سطح وظیفه ای</a:t>
            </a:r>
            <a:endParaRPr lang="en-US" smtClean="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body" idx="4294967295"/>
          </p:nvPr>
        </p:nvSpPr>
        <p:spPr>
          <a:xfrm>
            <a:off x="611188" y="476250"/>
            <a:ext cx="8075612" cy="5905500"/>
          </a:xfrm>
        </p:spPr>
        <p:txBody>
          <a:bodyPr/>
          <a:lstStyle/>
          <a:p>
            <a:pPr marL="609600" indent="-609600" algn="just" eaLnBrk="1" hangingPunct="1">
              <a:buFont typeface="Wingdings" pitchFamily="2" charset="2"/>
              <a:buAutoNum type="arabicPeriod" startAt="5"/>
            </a:pPr>
            <a:r>
              <a:rPr lang="fa-IR" sz="2800" smtClean="0"/>
              <a:t>جمع نمره های جذابیت محاسبه می گردد. یعنی مجموع حاصل ضرب ضریب (مرحله دوم ) در نمره های جذابیت ( مرحله چهارم ) . جمع نمره های جذابیت نشان دهنده جذابیت نسبی هر یک از استراتژی هاست که تنها با توجه به اثر عوامل داخلی و خارجی مربوطه به دست می آید.</a:t>
            </a:r>
          </a:p>
          <a:p>
            <a:pPr marL="609600" indent="-609600" algn="just" eaLnBrk="1" hangingPunct="1">
              <a:buFont typeface="Wingdings" pitchFamily="2" charset="2"/>
              <a:buAutoNum type="arabicPeriod" startAt="6"/>
            </a:pPr>
            <a:r>
              <a:rPr lang="fa-IR" sz="2800" smtClean="0"/>
              <a:t>مجموع نمره های جذابیت محاسبه می شود. مجموع نمره های جذابیت هر یک از ستون های ماتریس برنامه ریزی استراتژیک کمی</a:t>
            </a:r>
            <a:r>
              <a:rPr lang="fa-IR" sz="3600" smtClean="0"/>
              <a:t> نشان می دهد </a:t>
            </a:r>
            <a:r>
              <a:rPr lang="fa-IR" sz="2800" smtClean="0"/>
              <a:t>که در هر مجموعه</a:t>
            </a:r>
            <a:r>
              <a:rPr lang="fa-IR" sz="3600" smtClean="0"/>
              <a:t> </a:t>
            </a:r>
            <a:r>
              <a:rPr lang="fa-IR" sz="2800" smtClean="0"/>
              <a:t>کدام استراتژی از جذابیت بیشتری برخوردار است.</a:t>
            </a:r>
          </a:p>
          <a:p>
            <a:pPr marL="609600" indent="-609600" algn="just" eaLnBrk="1" hangingPunct="1"/>
            <a:r>
              <a:rPr lang="fa-IR" sz="2800" smtClean="0"/>
              <a:t>نکته : تفاوت فاحش بین مجموع نمره های جذابیت در هر مجموعه از استراتژی ها بیانگر مطلوبیت یک استراتژی نسبت به استراتژی دیگر است.</a:t>
            </a:r>
            <a:endParaRPr lang="en-US" sz="2800" smtClean="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body" idx="4294967295"/>
          </p:nvPr>
        </p:nvSpPr>
        <p:spPr>
          <a:xfrm>
            <a:off x="457200" y="620713"/>
            <a:ext cx="8362950" cy="5510212"/>
          </a:xfrm>
        </p:spPr>
        <p:txBody>
          <a:bodyPr/>
          <a:lstStyle/>
          <a:p>
            <a:pPr algn="just" eaLnBrk="1" hangingPunct="1">
              <a:lnSpc>
                <a:spcPct val="90000"/>
              </a:lnSpc>
            </a:pPr>
            <a:r>
              <a:rPr lang="fa-IR" smtClean="0">
                <a:solidFill>
                  <a:schemeClr val="tx2"/>
                </a:solidFill>
              </a:rPr>
              <a:t>کار برگ های برنامه ریزی استراتژیک کمی :</a:t>
            </a:r>
          </a:p>
          <a:p>
            <a:pPr algn="just" eaLnBrk="1" hangingPunct="1">
              <a:lnSpc>
                <a:spcPct val="90000"/>
              </a:lnSpc>
              <a:buFontTx/>
              <a:buNone/>
            </a:pPr>
            <a:endParaRPr lang="fa-IR" smtClean="0">
              <a:solidFill>
                <a:schemeClr val="tx2"/>
              </a:solidFill>
            </a:endParaRPr>
          </a:p>
          <a:p>
            <a:pPr algn="just" eaLnBrk="1" hangingPunct="1">
              <a:lnSpc>
                <a:spcPct val="90000"/>
              </a:lnSpc>
              <a:buFontTx/>
              <a:buNone/>
            </a:pPr>
            <a:r>
              <a:rPr lang="fa-IR" sz="2800" smtClean="0">
                <a:solidFill>
                  <a:srgbClr val="000066"/>
                </a:solidFill>
              </a:rPr>
              <a:t>5. انتخاب استراتژی های جذاب: </a:t>
            </a:r>
          </a:p>
          <a:p>
            <a:pPr algn="just" eaLnBrk="1" hangingPunct="1">
              <a:lnSpc>
                <a:spcPct val="90000"/>
              </a:lnSpc>
              <a:buFontTx/>
              <a:buNone/>
            </a:pPr>
            <a:r>
              <a:rPr lang="fa-IR" sz="2400" smtClean="0"/>
              <a:t>    با در نظر داشتن ماموریت ، عوامل داخلی و خارجی سازمان یا کسب وکار                استراتژی ممکن برای سطوح مختلف که از طریق ماتریس های قبل شناسایی شده اند با استفاده از یک ماتریس ارزیابی و استراتژی مناسب برای سطوح مختلف گزینش می گردد.</a:t>
            </a:r>
          </a:p>
          <a:p>
            <a:pPr algn="just" eaLnBrk="1" hangingPunct="1">
              <a:lnSpc>
                <a:spcPct val="90000"/>
              </a:lnSpc>
              <a:buFontTx/>
              <a:buNone/>
            </a:pPr>
            <a:endParaRPr lang="fa-IR" sz="2400" smtClean="0"/>
          </a:p>
          <a:p>
            <a:pPr algn="just" eaLnBrk="1" hangingPunct="1">
              <a:lnSpc>
                <a:spcPct val="90000"/>
              </a:lnSpc>
              <a:buFontTx/>
              <a:buNone/>
            </a:pPr>
            <a:r>
              <a:rPr lang="fa-IR" sz="2800" smtClean="0">
                <a:solidFill>
                  <a:srgbClr val="000066"/>
                </a:solidFill>
              </a:rPr>
              <a:t>6. جذاب ترین استراتژی ها :</a:t>
            </a:r>
          </a:p>
          <a:p>
            <a:pPr algn="just" eaLnBrk="1" hangingPunct="1">
              <a:lnSpc>
                <a:spcPct val="90000"/>
              </a:lnSpc>
              <a:buFontTx/>
              <a:buNone/>
            </a:pPr>
            <a:r>
              <a:rPr lang="fa-IR" sz="2400" smtClean="0"/>
              <a:t>     با توجه به کار برگ های قبل و به خصوص ماتریس </a:t>
            </a:r>
            <a:r>
              <a:rPr lang="en-US" sz="2400" smtClean="0"/>
              <a:t>QSPM </a:t>
            </a:r>
            <a:r>
              <a:rPr lang="fa-IR" sz="2400" smtClean="0"/>
              <a:t> استراتژی های برگزیده سطوح مختلف ( بهترین استراتژی ها از بین گزینه های موجود – استراتژی های انتخاب شده برای اجرا ) برای ساز مان یا کسب و کار در جدولی نوشته می شود.</a:t>
            </a:r>
          </a:p>
          <a:p>
            <a:pPr algn="just" eaLnBrk="1" hangingPunct="1">
              <a:lnSpc>
                <a:spcPct val="90000"/>
              </a:lnSpc>
              <a:buFontTx/>
              <a:buNone/>
            </a:pPr>
            <a:endParaRPr lang="en-US" sz="2800" smtClean="0">
              <a:solidFill>
                <a:schemeClr val="folHlink"/>
              </a:solidFill>
            </a:endParaRP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idx="4294967295"/>
          </p:nvPr>
        </p:nvSpPr>
        <p:spPr>
          <a:xfrm>
            <a:off x="395288" y="0"/>
            <a:ext cx="8229600" cy="620713"/>
          </a:xfrm>
        </p:spPr>
        <p:txBody>
          <a:bodyPr/>
          <a:lstStyle/>
          <a:p>
            <a:pPr eaLnBrk="1" hangingPunct="1"/>
            <a:r>
              <a:rPr lang="fa-IR" sz="2800" smtClean="0">
                <a:solidFill>
                  <a:srgbClr val="000066"/>
                </a:solidFill>
              </a:rPr>
              <a:t>ماتریس برنامه ریزی استراتژیک کمی (</a:t>
            </a:r>
            <a:r>
              <a:rPr lang="en-US" sz="2800" smtClean="0">
                <a:solidFill>
                  <a:srgbClr val="000066"/>
                </a:solidFill>
              </a:rPr>
              <a:t>QSPM</a:t>
            </a:r>
            <a:r>
              <a:rPr lang="fa-IR" sz="2800" smtClean="0">
                <a:solidFill>
                  <a:srgbClr val="000066"/>
                </a:solidFill>
              </a:rPr>
              <a:t>)</a:t>
            </a:r>
            <a:endParaRPr lang="en-US" sz="2800" smtClean="0">
              <a:solidFill>
                <a:srgbClr val="000066"/>
              </a:solidFill>
            </a:endParaRPr>
          </a:p>
        </p:txBody>
      </p:sp>
      <p:graphicFrame>
        <p:nvGraphicFramePr>
          <p:cNvPr id="72707" name="Group 3"/>
          <p:cNvGraphicFramePr>
            <a:graphicFrameLocks noGrp="1"/>
          </p:cNvGraphicFramePr>
          <p:nvPr>
            <p:ph idx="4294967295"/>
          </p:nvPr>
        </p:nvGraphicFramePr>
        <p:xfrm>
          <a:off x="468313" y="620713"/>
          <a:ext cx="8229600" cy="6175437"/>
        </p:xfrm>
        <a:graphic>
          <a:graphicData uri="http://schemas.openxmlformats.org/drawingml/2006/table">
            <a:tbl>
              <a:tblPr/>
              <a:tblGrid>
                <a:gridCol w="730250"/>
                <a:gridCol w="792162"/>
                <a:gridCol w="647700"/>
                <a:gridCol w="792163"/>
                <a:gridCol w="647700"/>
                <a:gridCol w="720725"/>
                <a:gridCol w="792162"/>
                <a:gridCol w="3106738"/>
              </a:tblGrid>
              <a:tr h="565115">
                <a:tc gridSpan="6">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800" b="0" i="0" u="none" strike="noStrike" cap="none" normalizeH="0" baseline="0" smtClean="0">
                          <a:ln>
                            <a:noFill/>
                          </a:ln>
                          <a:solidFill>
                            <a:schemeClr val="tx1"/>
                          </a:solidFill>
                          <a:effectLst/>
                          <a:latin typeface="Arial" pitchFamily="34" charset="0"/>
                          <a:cs typeface="Arial" pitchFamily="34" charset="0"/>
                        </a:rPr>
                        <a:t>انواع استراتژی های قابل اجرا </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rowSpan="3">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800" b="0" i="0" u="none" strike="noStrike" cap="none" normalizeH="0" baseline="0" smtClean="0">
                          <a:ln>
                            <a:noFill/>
                          </a:ln>
                          <a:solidFill>
                            <a:schemeClr val="tx1"/>
                          </a:solidFill>
                          <a:effectLst/>
                          <a:latin typeface="Arial" pitchFamily="34" charset="0"/>
                          <a:cs typeface="Arial" pitchFamily="34" charset="0"/>
                        </a:rPr>
                        <a:t>ضریب اهمیت </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6703">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800" b="0" i="0" u="none" strike="noStrike" cap="none" normalizeH="0" baseline="0" smtClean="0">
                          <a:ln>
                            <a:noFill/>
                          </a:ln>
                          <a:solidFill>
                            <a:schemeClr val="tx1"/>
                          </a:solidFill>
                          <a:effectLst/>
                          <a:latin typeface="Arial" pitchFamily="34" charset="0"/>
                          <a:cs typeface="Arial" pitchFamily="34" charset="0"/>
                        </a:rPr>
                        <a:t>استراتژی ...</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800" b="0" i="0" u="none" strike="noStrike" cap="none" normalizeH="0" baseline="0" smtClean="0">
                          <a:ln>
                            <a:noFill/>
                          </a:ln>
                          <a:solidFill>
                            <a:schemeClr val="tx1"/>
                          </a:solidFill>
                          <a:effectLst/>
                          <a:latin typeface="Arial" pitchFamily="34" charset="0"/>
                          <a:cs typeface="Arial" pitchFamily="34" charset="0"/>
                        </a:rPr>
                        <a:t>استراتژی ...</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800" b="0" i="0" u="none" strike="noStrike" cap="none" normalizeH="0" baseline="0" smtClean="0">
                          <a:ln>
                            <a:noFill/>
                          </a:ln>
                          <a:solidFill>
                            <a:schemeClr val="tx1"/>
                          </a:solidFill>
                          <a:effectLst/>
                          <a:latin typeface="Arial" pitchFamily="34" charset="0"/>
                          <a:cs typeface="Arial" pitchFamily="34" charset="0"/>
                        </a:rPr>
                        <a:t>استراتژی ...</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c vMerge="1">
                  <a:txBody>
                    <a:bodyPr/>
                    <a:lstStyle/>
                    <a:p>
                      <a:pPr rtl="1"/>
                      <a:endParaRPr lang="fa-IR"/>
                    </a:p>
                  </a:txBody>
                  <a:tcPr/>
                </a:tc>
                <a:tc vMerge="1">
                  <a:txBody>
                    <a:bodyPr/>
                    <a:lstStyle/>
                    <a:p>
                      <a:pPr rtl="1"/>
                      <a:endParaRPr lang="fa-IR"/>
                    </a:p>
                  </a:txBody>
                  <a:tcPr/>
                </a:tc>
              </a:tr>
              <a:tr h="640063">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800" b="0" i="0" u="none" strike="noStrike" cap="none" normalizeH="0" baseline="0" smtClean="0">
                          <a:ln>
                            <a:noFill/>
                          </a:ln>
                          <a:solidFill>
                            <a:schemeClr val="tx1"/>
                          </a:solidFill>
                          <a:effectLst/>
                          <a:latin typeface="Arial" pitchFamily="34" charset="0"/>
                          <a:cs typeface="Arial" pitchFamily="34" charset="0"/>
                        </a:rPr>
                        <a:t>جمع نمره</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800" b="0" i="0" u="none" strike="noStrike" cap="none" normalizeH="0" baseline="0" smtClean="0">
                          <a:ln>
                            <a:noFill/>
                          </a:ln>
                          <a:solidFill>
                            <a:schemeClr val="tx1"/>
                          </a:solidFill>
                          <a:effectLst/>
                          <a:latin typeface="Arial" pitchFamily="34" charset="0"/>
                          <a:cs typeface="Arial" pitchFamily="34" charset="0"/>
                        </a:rPr>
                        <a:t>نمره جذابیت </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800" b="0" i="0" u="none" strike="noStrike" cap="none" normalizeH="0" baseline="0" smtClean="0">
                          <a:ln>
                            <a:noFill/>
                          </a:ln>
                          <a:solidFill>
                            <a:schemeClr val="tx1"/>
                          </a:solidFill>
                          <a:effectLst/>
                          <a:latin typeface="Arial" pitchFamily="34" charset="0"/>
                          <a:cs typeface="Arial" pitchFamily="34" charset="0"/>
                        </a:rPr>
                        <a:t>جمع نمره</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800" b="0" i="0" u="none" strike="noStrike" cap="none" normalizeH="0" baseline="0" smtClean="0">
                          <a:ln>
                            <a:noFill/>
                          </a:ln>
                          <a:solidFill>
                            <a:schemeClr val="tx1"/>
                          </a:solidFill>
                          <a:effectLst/>
                          <a:latin typeface="Arial" pitchFamily="34" charset="0"/>
                          <a:cs typeface="Arial" pitchFamily="34" charset="0"/>
                        </a:rPr>
                        <a:t>نمره جذابیت </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800" b="0" i="0" u="none" strike="noStrike" cap="none" normalizeH="0" baseline="0" smtClean="0">
                          <a:ln>
                            <a:noFill/>
                          </a:ln>
                          <a:solidFill>
                            <a:schemeClr val="tx1"/>
                          </a:solidFill>
                          <a:effectLst/>
                          <a:latin typeface="Arial" pitchFamily="34" charset="0"/>
                          <a:cs typeface="Arial" pitchFamily="34" charset="0"/>
                        </a:rPr>
                        <a:t>جمع نمره</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800" b="0" i="0" u="none" strike="noStrike" cap="none" normalizeH="0" baseline="0" smtClean="0">
                          <a:ln>
                            <a:noFill/>
                          </a:ln>
                          <a:solidFill>
                            <a:schemeClr val="tx1"/>
                          </a:solidFill>
                          <a:effectLst/>
                          <a:latin typeface="Arial" pitchFamily="34" charset="0"/>
                          <a:cs typeface="Arial" pitchFamily="34" charset="0"/>
                        </a:rPr>
                        <a:t>نمره جذابیت </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rtl="1"/>
                      <a:endParaRPr lang="fa-IR"/>
                    </a:p>
                  </a:txBody>
                  <a:tcPr/>
                </a:tc>
                <a:tc vMerge="1">
                  <a:txBody>
                    <a:bodyPr/>
                    <a:lstStyle/>
                    <a:p>
                      <a:pPr rtl="1"/>
                      <a:endParaRPr lang="fa-IR"/>
                    </a:p>
                  </a:txBody>
                  <a:tcPr/>
                </a:tc>
              </a:tr>
              <a:tr h="1243554">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800" b="1" i="0" u="none" strike="noStrike" cap="none" normalizeH="0" baseline="0" smtClean="0">
                          <a:ln>
                            <a:noFill/>
                          </a:ln>
                          <a:solidFill>
                            <a:schemeClr val="tx1"/>
                          </a:solidFill>
                          <a:effectLst/>
                          <a:latin typeface="Arial" pitchFamily="34" charset="0"/>
                          <a:cs typeface="Arial" pitchFamily="34" charset="0"/>
                        </a:rPr>
                        <a:t>عوامل اصلی خارجی</a:t>
                      </a:r>
                      <a:r>
                        <a:rPr kumimoji="0" lang="fa-IR" sz="1800" b="0" i="0" u="none" strike="noStrike" cap="none" normalizeH="0" baseline="0" smtClean="0">
                          <a:ln>
                            <a:noFill/>
                          </a:ln>
                          <a:solidFill>
                            <a:schemeClr val="tx1"/>
                          </a:solidFill>
                          <a:effectLst/>
                          <a:latin typeface="Arial" pitchFamily="34" charset="0"/>
                          <a:cs typeface="Arial" pitchFamily="34" charset="0"/>
                        </a:rPr>
                        <a:t> </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200" b="0" i="0" u="none" strike="noStrike" cap="none" normalizeH="0" baseline="0" smtClean="0">
                          <a:ln>
                            <a:noFill/>
                          </a:ln>
                          <a:solidFill>
                            <a:schemeClr val="tx1"/>
                          </a:solidFill>
                          <a:effectLst/>
                          <a:latin typeface="Arial" pitchFamily="34" charset="0"/>
                          <a:cs typeface="Arial" pitchFamily="34" charset="0"/>
                        </a:rPr>
                        <a:t>اقتصادی</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200" b="0" i="0" u="none" strike="noStrike" cap="none" normalizeH="0" baseline="0" smtClean="0">
                          <a:ln>
                            <a:noFill/>
                          </a:ln>
                          <a:solidFill>
                            <a:schemeClr val="tx1"/>
                          </a:solidFill>
                          <a:effectLst/>
                          <a:latin typeface="Arial" pitchFamily="34" charset="0"/>
                          <a:cs typeface="Arial" pitchFamily="34" charset="0"/>
                        </a:rPr>
                        <a:t>سیاسی</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200" b="0" i="0" u="none" strike="noStrike" cap="none" normalizeH="0" baseline="0" smtClean="0">
                          <a:ln>
                            <a:noFill/>
                          </a:ln>
                          <a:solidFill>
                            <a:schemeClr val="tx1"/>
                          </a:solidFill>
                          <a:effectLst/>
                          <a:latin typeface="Arial" pitchFamily="34" charset="0"/>
                          <a:cs typeface="Arial" pitchFamily="34" charset="0"/>
                        </a:rPr>
                        <a:t>.</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5115">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800" b="0" i="0" u="none" strike="noStrike" cap="none" normalizeH="0" baseline="0" smtClean="0">
                          <a:ln>
                            <a:noFill/>
                          </a:ln>
                          <a:solidFill>
                            <a:schemeClr val="tx1"/>
                          </a:solidFill>
                          <a:effectLst/>
                          <a:latin typeface="Arial" pitchFamily="34"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800" b="0" i="0" u="none" strike="noStrike" cap="none" normalizeH="0" baseline="0" smtClean="0">
                          <a:ln>
                            <a:noFill/>
                          </a:ln>
                          <a:solidFill>
                            <a:schemeClr val="tx1"/>
                          </a:solidFill>
                          <a:effectLst/>
                          <a:latin typeface="Arial" pitchFamily="34" charset="0"/>
                          <a:cs typeface="Arial" pitchFamily="34" charset="0"/>
                        </a:rPr>
                        <a:t>جمع نمره عوامل خارجی </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63006">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800" b="1" i="0" u="none" strike="noStrike" cap="none" normalizeH="0" baseline="0" smtClean="0">
                          <a:ln>
                            <a:noFill/>
                          </a:ln>
                          <a:solidFill>
                            <a:schemeClr val="tx1"/>
                          </a:solidFill>
                          <a:effectLst/>
                          <a:latin typeface="Arial" pitchFamily="34" charset="0"/>
                          <a:cs typeface="Arial" pitchFamily="34" charset="0"/>
                        </a:rPr>
                        <a:t>عوامل اصلی داخلی</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200" b="0" i="0" u="none" strike="noStrike" cap="none" normalizeH="0" baseline="0" smtClean="0">
                          <a:ln>
                            <a:noFill/>
                          </a:ln>
                          <a:solidFill>
                            <a:schemeClr val="tx1"/>
                          </a:solidFill>
                          <a:effectLst/>
                          <a:latin typeface="Arial" pitchFamily="34" charset="0"/>
                          <a:cs typeface="Arial" pitchFamily="34" charset="0"/>
                        </a:rPr>
                        <a:t>مدیریت </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200" b="0" i="0" u="none" strike="noStrike" cap="none" normalizeH="0" baseline="0" smtClean="0">
                          <a:ln>
                            <a:noFill/>
                          </a:ln>
                          <a:solidFill>
                            <a:schemeClr val="tx1"/>
                          </a:solidFill>
                          <a:effectLst/>
                          <a:latin typeface="Arial" pitchFamily="34" charset="0"/>
                          <a:cs typeface="Arial" pitchFamily="34" charset="0"/>
                        </a:rPr>
                        <a:t>بازاریابی</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200" b="0" i="0" u="none" strike="noStrike" cap="none" normalizeH="0" baseline="0" smtClean="0">
                          <a:ln>
                            <a:noFill/>
                          </a:ln>
                          <a:solidFill>
                            <a:schemeClr val="tx1"/>
                          </a:solidFill>
                          <a:effectLst/>
                          <a:latin typeface="Arial" pitchFamily="34" charset="0"/>
                          <a:cs typeface="Arial" pitchFamily="34" charset="0"/>
                        </a:rPr>
                        <a:t>.</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200" b="0" i="0" u="none" strike="noStrike" cap="none" normalizeH="0" baseline="0" smtClean="0">
                          <a:ln>
                            <a:noFill/>
                          </a:ln>
                          <a:solidFill>
                            <a:schemeClr val="tx1"/>
                          </a:solidFill>
                          <a:effectLst/>
                          <a:latin typeface="Arial" pitchFamily="34" charset="0"/>
                          <a:cs typeface="Arial" pitchFamily="34" charset="0"/>
                        </a:rPr>
                        <a:t>.</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6703">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800" b="0" i="0" u="none" strike="noStrike" cap="none" normalizeH="0" baseline="0" smtClean="0">
                          <a:ln>
                            <a:noFill/>
                          </a:ln>
                          <a:solidFill>
                            <a:schemeClr val="tx1"/>
                          </a:solidFill>
                          <a:effectLst/>
                          <a:latin typeface="Arial" pitchFamily="34"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800" b="0" i="0" u="none" strike="noStrike" cap="none" normalizeH="0" baseline="0" smtClean="0">
                          <a:ln>
                            <a:noFill/>
                          </a:ln>
                          <a:solidFill>
                            <a:schemeClr val="tx1"/>
                          </a:solidFill>
                          <a:effectLst/>
                          <a:latin typeface="Arial" pitchFamily="34" charset="0"/>
                          <a:cs typeface="Arial" pitchFamily="34" charset="0"/>
                        </a:rPr>
                        <a:t>جمع نمره عوامل داخلی</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5115">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800" b="0" i="0" u="none" strike="noStrike" cap="none" normalizeH="0" baseline="0" smtClean="0">
                          <a:ln>
                            <a:noFill/>
                          </a:ln>
                          <a:solidFill>
                            <a:schemeClr val="tx1"/>
                          </a:solidFill>
                          <a:effectLst/>
                          <a:latin typeface="Arial" pitchFamily="34" charset="0"/>
                          <a:cs typeface="Arial" pitchFamily="34" charset="0"/>
                        </a:rPr>
                        <a:t>8-0</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800" b="0" i="0" u="none" strike="noStrike" cap="none" normalizeH="0" baseline="0" smtClean="0">
                          <a:ln>
                            <a:noFill/>
                          </a:ln>
                          <a:solidFill>
                            <a:schemeClr val="tx1"/>
                          </a:solidFill>
                          <a:effectLst/>
                          <a:latin typeface="Arial" pitchFamily="34" charset="0"/>
                          <a:cs typeface="Arial" pitchFamily="34" charset="0"/>
                        </a:rPr>
                        <a:t>8-0</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800" b="0" i="0" u="none" strike="noStrike" cap="none" normalizeH="0" baseline="0" smtClean="0">
                          <a:ln>
                            <a:noFill/>
                          </a:ln>
                          <a:solidFill>
                            <a:schemeClr val="tx1"/>
                          </a:solidFill>
                          <a:effectLst/>
                          <a:latin typeface="Arial" pitchFamily="34" charset="0"/>
                          <a:cs typeface="Arial" pitchFamily="34" charset="0"/>
                        </a:rPr>
                        <a:t>8-0</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800" b="0" i="0" u="none" strike="noStrike" cap="none" normalizeH="0" baseline="0" smtClean="0">
                          <a:ln>
                            <a:noFill/>
                          </a:ln>
                          <a:solidFill>
                            <a:schemeClr val="tx1"/>
                          </a:solidFill>
                          <a:effectLst/>
                          <a:latin typeface="Arial" pitchFamily="34" charset="0"/>
                          <a:cs typeface="Arial" pitchFamily="34" charset="0"/>
                        </a:rPr>
                        <a:t>2</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1800" b="0" i="0" u="none" strike="noStrike" cap="none" normalizeH="0" baseline="0" smtClean="0">
                          <a:ln>
                            <a:noFill/>
                          </a:ln>
                          <a:solidFill>
                            <a:schemeClr val="tx1"/>
                          </a:solidFill>
                          <a:effectLst/>
                          <a:latin typeface="Arial" pitchFamily="34" charset="0"/>
                          <a:cs typeface="Arial" pitchFamily="34" charset="0"/>
                        </a:rPr>
                        <a:t>جمع کل امتیاز استراتژی</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marT="45717" marB="4571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0186" name="Line 74"/>
          <p:cNvSpPr>
            <a:spLocks noChangeShapeType="1"/>
          </p:cNvSpPr>
          <p:nvPr/>
        </p:nvSpPr>
        <p:spPr bwMode="auto">
          <a:xfrm flipV="1">
            <a:off x="5580063" y="692150"/>
            <a:ext cx="3095625" cy="1728788"/>
          </a:xfrm>
          <a:prstGeom prst="line">
            <a:avLst/>
          </a:prstGeom>
          <a:noFill/>
          <a:ln w="9525">
            <a:solidFill>
              <a:schemeClr val="tx1"/>
            </a:solidFill>
            <a:round/>
            <a:headEnd/>
            <a:tailEnd/>
          </a:ln>
        </p:spPr>
        <p:txBody>
          <a:bodyPr/>
          <a:lstStyle/>
          <a:p>
            <a:endParaRPr lang="en-US"/>
          </a:p>
        </p:txBody>
      </p:sp>
      <p:sp>
        <p:nvSpPr>
          <p:cNvPr id="90187" name="Text Box 75"/>
          <p:cNvSpPr txBox="1">
            <a:spLocks noChangeArrowheads="1"/>
          </p:cNvSpPr>
          <p:nvPr/>
        </p:nvSpPr>
        <p:spPr bwMode="auto">
          <a:xfrm>
            <a:off x="5651500" y="765175"/>
            <a:ext cx="2106613" cy="336550"/>
          </a:xfrm>
          <a:prstGeom prst="rect">
            <a:avLst/>
          </a:prstGeom>
          <a:noFill/>
          <a:ln w="9525">
            <a:noFill/>
            <a:miter lim="800000"/>
            <a:headEnd/>
            <a:tailEnd/>
          </a:ln>
        </p:spPr>
        <p:txBody>
          <a:bodyPr wrap="none">
            <a:spAutoFit/>
          </a:bodyPr>
          <a:lstStyle/>
          <a:p>
            <a:pPr rtl="0"/>
            <a:r>
              <a:rPr lang="fa-IR" sz="1600"/>
              <a:t>مرحله دوم چارچوب : مقایسه</a:t>
            </a:r>
            <a:endParaRPr lang="en-US" sz="1600"/>
          </a:p>
        </p:txBody>
      </p:sp>
      <p:sp>
        <p:nvSpPr>
          <p:cNvPr id="90188" name="Text Box 76"/>
          <p:cNvSpPr txBox="1">
            <a:spLocks noChangeArrowheads="1"/>
          </p:cNvSpPr>
          <p:nvPr/>
        </p:nvSpPr>
        <p:spPr bwMode="auto">
          <a:xfrm>
            <a:off x="6443663" y="1916113"/>
            <a:ext cx="2176462" cy="336550"/>
          </a:xfrm>
          <a:prstGeom prst="rect">
            <a:avLst/>
          </a:prstGeom>
          <a:noFill/>
          <a:ln w="9525">
            <a:noFill/>
            <a:miter lim="800000"/>
            <a:headEnd/>
            <a:tailEnd/>
          </a:ln>
        </p:spPr>
        <p:txBody>
          <a:bodyPr wrap="none">
            <a:spAutoFit/>
          </a:bodyPr>
          <a:lstStyle/>
          <a:p>
            <a:pPr rtl="0"/>
            <a:r>
              <a:rPr lang="fa-IR" sz="1600"/>
              <a:t>مرحله اول چارچوب : ورودی</a:t>
            </a:r>
            <a:endParaRPr lang="en-US" sz="160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idx="4294967295"/>
          </p:nvPr>
        </p:nvSpPr>
        <p:spPr/>
        <p:txBody>
          <a:bodyPr/>
          <a:lstStyle/>
          <a:p>
            <a:pPr eaLnBrk="1" hangingPunct="1"/>
            <a:r>
              <a:rPr lang="fa-IR" smtClean="0">
                <a:solidFill>
                  <a:srgbClr val="000066"/>
                </a:solidFill>
              </a:rPr>
              <a:t>جذاب ترین استراتژی</a:t>
            </a:r>
            <a:endParaRPr lang="en-US" smtClean="0">
              <a:solidFill>
                <a:srgbClr val="000066"/>
              </a:solidFill>
            </a:endParaRPr>
          </a:p>
        </p:txBody>
      </p:sp>
      <p:sp>
        <p:nvSpPr>
          <p:cNvPr id="91139" name="Rectangle 3"/>
          <p:cNvSpPr>
            <a:spLocks noGrp="1" noChangeArrowheads="1"/>
          </p:cNvSpPr>
          <p:nvPr>
            <p:ph type="body" idx="4294967295"/>
          </p:nvPr>
        </p:nvSpPr>
        <p:spPr>
          <a:xfrm>
            <a:off x="457200" y="1600200"/>
            <a:ext cx="8229600" cy="892175"/>
          </a:xfrm>
        </p:spPr>
        <p:txBody>
          <a:bodyPr/>
          <a:lstStyle/>
          <a:p>
            <a:pPr eaLnBrk="1" hangingPunct="1">
              <a:buFontTx/>
              <a:buNone/>
            </a:pPr>
            <a:r>
              <a:rPr lang="fa-IR" sz="2400" smtClean="0"/>
              <a:t>با توجه به نتایج ماتریس </a:t>
            </a:r>
            <a:r>
              <a:rPr lang="en-US" sz="2400" smtClean="0"/>
              <a:t>QSPM</a:t>
            </a:r>
            <a:r>
              <a:rPr lang="fa-IR" sz="2400" smtClean="0"/>
              <a:t> , استراتژی های برگزیده سطوح مختلف برای سازمان در جدول زیر لیست می شود.</a:t>
            </a:r>
            <a:endParaRPr lang="en-US" sz="2400" smtClean="0"/>
          </a:p>
        </p:txBody>
      </p:sp>
      <p:graphicFrame>
        <p:nvGraphicFramePr>
          <p:cNvPr id="73732" name="Group 4"/>
          <p:cNvGraphicFramePr>
            <a:graphicFrameLocks noGrp="1"/>
          </p:cNvGraphicFramePr>
          <p:nvPr/>
        </p:nvGraphicFramePr>
        <p:xfrm>
          <a:off x="1258888" y="2708275"/>
          <a:ext cx="6743700" cy="3398838"/>
        </p:xfrm>
        <a:graphic>
          <a:graphicData uri="http://schemas.openxmlformats.org/drawingml/2006/table">
            <a:tbl>
              <a:tblPr rtl="1"/>
              <a:tblGrid>
                <a:gridCol w="742950"/>
                <a:gridCol w="3154363"/>
                <a:gridCol w="1770062"/>
                <a:gridCol w="1076325"/>
              </a:tblGrid>
              <a:tr h="701171">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Arial" pitchFamily="34" charset="0"/>
                        </a:rPr>
                        <a:t>ردیف</a:t>
                      </a: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Arial" pitchFamily="34" charset="0"/>
                        </a:rPr>
                        <a:t>بهترین استراتژی های قابل اجرا سطوح مختلف شرکت خود</a:t>
                      </a: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Arial" pitchFamily="34" charset="0"/>
                        </a:rPr>
                        <a:t>نمره نهایی جذابیت هر استراتژی</a:t>
                      </a: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Arial" pitchFamily="34" charset="0"/>
                        </a:rPr>
                        <a:t>اولویت هر استراتژی</a:t>
                      </a: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97667">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ctrTitle" idx="4294967295"/>
          </p:nvPr>
        </p:nvSpPr>
        <p:spPr>
          <a:xfrm>
            <a:off x="685800" y="2130425"/>
            <a:ext cx="7772400" cy="1470025"/>
          </a:xfrm>
        </p:spPr>
        <p:txBody>
          <a:bodyPr/>
          <a:lstStyle/>
          <a:p>
            <a:pPr eaLnBrk="1" hangingPunct="1"/>
            <a:r>
              <a:rPr lang="fa-IR" sz="4800" smtClean="0">
                <a:solidFill>
                  <a:schemeClr val="bg1"/>
                </a:solidFill>
              </a:rPr>
              <a:t>الگوی تهیه سند برنامه  استراتژیک</a:t>
            </a:r>
            <a:r>
              <a:rPr lang="en-US" sz="4800" smtClean="0">
                <a:solidFill>
                  <a:schemeClr val="bg1"/>
                </a:solidFill>
              </a:rPr>
              <a:t> </a:t>
            </a: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3"/>
          <p:cNvSpPr>
            <a:spLocks noGrp="1" noChangeArrowheads="1"/>
          </p:cNvSpPr>
          <p:nvPr>
            <p:ph type="body" idx="4294967295"/>
          </p:nvPr>
        </p:nvSpPr>
        <p:spPr/>
        <p:txBody>
          <a:bodyPr/>
          <a:lstStyle/>
          <a:p>
            <a:pPr algn="just" eaLnBrk="1" hangingPunct="1">
              <a:buFontTx/>
              <a:buNone/>
            </a:pPr>
            <a:r>
              <a:rPr lang="fa-IR" smtClean="0"/>
              <a:t>اولین قدم در راستای مدیریت استراتژیک , تهیه برنامه استراتژیک است. در زیر الگوی تهیه برنامه استراتژیک آورده شده است . این الگو با رویکرد تهیه سند برنامه استراتژیک سازمان تهیه شده است.</a:t>
            </a:r>
            <a:endParaRPr lang="en-US" smtClean="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idx="4294967295"/>
          </p:nvPr>
        </p:nvSpPr>
        <p:spPr/>
        <p:txBody>
          <a:bodyPr/>
          <a:lstStyle/>
          <a:p>
            <a:pPr eaLnBrk="1" hangingPunct="1"/>
            <a:r>
              <a:rPr lang="fa-IR" b="1" smtClean="0">
                <a:solidFill>
                  <a:srgbClr val="000066"/>
                </a:solidFill>
              </a:rPr>
              <a:t>چارچوب جامع تدوین استراتژی</a:t>
            </a:r>
            <a:endParaRPr lang="en-US" b="1" smtClean="0">
              <a:solidFill>
                <a:srgbClr val="000066"/>
              </a:solidFill>
            </a:endParaRPr>
          </a:p>
        </p:txBody>
      </p:sp>
      <p:sp>
        <p:nvSpPr>
          <p:cNvPr id="94211" name="Rectangle 3"/>
          <p:cNvSpPr>
            <a:spLocks noGrp="1" noChangeArrowheads="1"/>
          </p:cNvSpPr>
          <p:nvPr>
            <p:ph type="body" idx="4294967295"/>
          </p:nvPr>
        </p:nvSpPr>
        <p:spPr>
          <a:xfrm>
            <a:off x="457200" y="1600200"/>
            <a:ext cx="8229600" cy="4349750"/>
          </a:xfrm>
          <a:ln>
            <a:solidFill>
              <a:schemeClr val="tx1"/>
            </a:solidFill>
          </a:ln>
        </p:spPr>
        <p:txBody>
          <a:bodyPr/>
          <a:lstStyle/>
          <a:p>
            <a:pPr algn="ctr" eaLnBrk="1" hangingPunct="1">
              <a:buFontTx/>
              <a:buNone/>
            </a:pPr>
            <a:r>
              <a:rPr lang="fa-IR" sz="2800" smtClean="0"/>
              <a:t>مرحله شروع</a:t>
            </a:r>
          </a:p>
          <a:p>
            <a:pPr algn="ctr" eaLnBrk="1" hangingPunct="1">
              <a:buFontTx/>
              <a:buNone/>
            </a:pPr>
            <a:r>
              <a:rPr lang="fa-IR" sz="2800" smtClean="0"/>
              <a:t>تعیین ماموریت و تهیه بیانیه ماموریت سازمان</a:t>
            </a:r>
          </a:p>
          <a:p>
            <a:pPr algn="ctr" eaLnBrk="1" hangingPunct="1">
              <a:buFontTx/>
              <a:buNone/>
            </a:pPr>
            <a:r>
              <a:rPr lang="fa-IR" sz="2800" smtClean="0"/>
              <a:t>مرحله ورودی</a:t>
            </a:r>
          </a:p>
          <a:p>
            <a:pPr algn="ctr" eaLnBrk="1" hangingPunct="1">
              <a:buFontTx/>
              <a:buNone/>
            </a:pPr>
            <a:r>
              <a:rPr lang="fa-IR" sz="2800" smtClean="0"/>
              <a:t>ماتریس ارزیابی عوامل خارجی    ماتریس ارزیابی عوامل داخلی</a:t>
            </a:r>
          </a:p>
          <a:p>
            <a:pPr algn="ctr" eaLnBrk="1" hangingPunct="1">
              <a:buFontTx/>
              <a:buNone/>
            </a:pPr>
            <a:r>
              <a:rPr lang="fa-IR" sz="2800" smtClean="0"/>
              <a:t>مرحله تطبیق یا مقایسه</a:t>
            </a:r>
          </a:p>
          <a:p>
            <a:pPr algn="ctr" eaLnBrk="1" hangingPunct="1">
              <a:buFontTx/>
              <a:buNone/>
            </a:pPr>
            <a:r>
              <a:rPr lang="fa-IR" sz="2800" smtClean="0"/>
              <a:t>ماتریس سوات           داخلی و خارجی</a:t>
            </a:r>
          </a:p>
          <a:p>
            <a:pPr algn="ctr" eaLnBrk="1" hangingPunct="1">
              <a:buFontTx/>
              <a:buNone/>
            </a:pPr>
            <a:r>
              <a:rPr lang="fa-IR" sz="2800" smtClean="0"/>
              <a:t>مرحله تصمیم گیری</a:t>
            </a:r>
          </a:p>
          <a:p>
            <a:pPr algn="ctr" eaLnBrk="1" hangingPunct="1">
              <a:buFontTx/>
              <a:buNone/>
            </a:pPr>
            <a:r>
              <a:rPr lang="fa-IR" sz="2800" smtClean="0"/>
              <a:t>ماتریس برنامه ریزی استراتژیک کمی</a:t>
            </a:r>
            <a:endParaRPr lang="en-US" sz="2800" smtClean="0"/>
          </a:p>
        </p:txBody>
      </p:sp>
      <p:sp>
        <p:nvSpPr>
          <p:cNvPr id="94212" name="Line 4"/>
          <p:cNvSpPr>
            <a:spLocks noChangeShapeType="1"/>
          </p:cNvSpPr>
          <p:nvPr/>
        </p:nvSpPr>
        <p:spPr bwMode="auto">
          <a:xfrm>
            <a:off x="468313" y="2205038"/>
            <a:ext cx="8207375" cy="0"/>
          </a:xfrm>
          <a:prstGeom prst="line">
            <a:avLst/>
          </a:prstGeom>
          <a:noFill/>
          <a:ln w="9525">
            <a:solidFill>
              <a:schemeClr val="tx1"/>
            </a:solidFill>
            <a:round/>
            <a:headEnd/>
            <a:tailEnd/>
          </a:ln>
        </p:spPr>
        <p:txBody>
          <a:bodyPr/>
          <a:lstStyle/>
          <a:p>
            <a:endParaRPr lang="en-US"/>
          </a:p>
        </p:txBody>
      </p:sp>
      <p:sp>
        <p:nvSpPr>
          <p:cNvPr id="94213" name="Line 5"/>
          <p:cNvSpPr>
            <a:spLocks noChangeShapeType="1"/>
          </p:cNvSpPr>
          <p:nvPr/>
        </p:nvSpPr>
        <p:spPr bwMode="auto">
          <a:xfrm>
            <a:off x="468313" y="2708275"/>
            <a:ext cx="8207375" cy="0"/>
          </a:xfrm>
          <a:prstGeom prst="line">
            <a:avLst/>
          </a:prstGeom>
          <a:noFill/>
          <a:ln w="9525">
            <a:solidFill>
              <a:schemeClr val="tx1"/>
            </a:solidFill>
            <a:round/>
            <a:headEnd/>
            <a:tailEnd/>
          </a:ln>
        </p:spPr>
        <p:txBody>
          <a:bodyPr/>
          <a:lstStyle/>
          <a:p>
            <a:endParaRPr lang="en-US"/>
          </a:p>
        </p:txBody>
      </p:sp>
      <p:sp>
        <p:nvSpPr>
          <p:cNvPr id="94214" name="Line 6"/>
          <p:cNvSpPr>
            <a:spLocks noChangeShapeType="1"/>
          </p:cNvSpPr>
          <p:nvPr/>
        </p:nvSpPr>
        <p:spPr bwMode="auto">
          <a:xfrm>
            <a:off x="468313" y="3213100"/>
            <a:ext cx="8207375" cy="0"/>
          </a:xfrm>
          <a:prstGeom prst="line">
            <a:avLst/>
          </a:prstGeom>
          <a:noFill/>
          <a:ln w="9525">
            <a:solidFill>
              <a:schemeClr val="tx1"/>
            </a:solidFill>
            <a:round/>
            <a:headEnd/>
            <a:tailEnd/>
          </a:ln>
        </p:spPr>
        <p:txBody>
          <a:bodyPr/>
          <a:lstStyle/>
          <a:p>
            <a:endParaRPr lang="en-US"/>
          </a:p>
        </p:txBody>
      </p:sp>
      <p:sp>
        <p:nvSpPr>
          <p:cNvPr id="94215" name="Line 7"/>
          <p:cNvSpPr>
            <a:spLocks noChangeShapeType="1"/>
          </p:cNvSpPr>
          <p:nvPr/>
        </p:nvSpPr>
        <p:spPr bwMode="auto">
          <a:xfrm>
            <a:off x="468313" y="3716338"/>
            <a:ext cx="8207375" cy="0"/>
          </a:xfrm>
          <a:prstGeom prst="line">
            <a:avLst/>
          </a:prstGeom>
          <a:noFill/>
          <a:ln w="9525">
            <a:solidFill>
              <a:schemeClr val="tx1"/>
            </a:solidFill>
            <a:round/>
            <a:headEnd/>
            <a:tailEnd/>
          </a:ln>
        </p:spPr>
        <p:txBody>
          <a:bodyPr/>
          <a:lstStyle/>
          <a:p>
            <a:endParaRPr lang="en-US"/>
          </a:p>
        </p:txBody>
      </p:sp>
      <p:sp>
        <p:nvSpPr>
          <p:cNvPr id="94216" name="Line 8"/>
          <p:cNvSpPr>
            <a:spLocks noChangeShapeType="1"/>
          </p:cNvSpPr>
          <p:nvPr/>
        </p:nvSpPr>
        <p:spPr bwMode="auto">
          <a:xfrm>
            <a:off x="468313" y="4221163"/>
            <a:ext cx="8207375" cy="0"/>
          </a:xfrm>
          <a:prstGeom prst="line">
            <a:avLst/>
          </a:prstGeom>
          <a:noFill/>
          <a:ln w="9525">
            <a:solidFill>
              <a:schemeClr val="tx1"/>
            </a:solidFill>
            <a:round/>
            <a:headEnd/>
            <a:tailEnd/>
          </a:ln>
        </p:spPr>
        <p:txBody>
          <a:bodyPr/>
          <a:lstStyle/>
          <a:p>
            <a:endParaRPr lang="en-US"/>
          </a:p>
        </p:txBody>
      </p:sp>
      <p:sp>
        <p:nvSpPr>
          <p:cNvPr id="94217" name="Line 9"/>
          <p:cNvSpPr>
            <a:spLocks noChangeShapeType="1"/>
          </p:cNvSpPr>
          <p:nvPr/>
        </p:nvSpPr>
        <p:spPr bwMode="auto">
          <a:xfrm>
            <a:off x="468313" y="4652963"/>
            <a:ext cx="8207375" cy="0"/>
          </a:xfrm>
          <a:prstGeom prst="line">
            <a:avLst/>
          </a:prstGeom>
          <a:noFill/>
          <a:ln w="9525">
            <a:solidFill>
              <a:schemeClr val="tx1"/>
            </a:solidFill>
            <a:round/>
            <a:headEnd/>
            <a:tailEnd/>
          </a:ln>
        </p:spPr>
        <p:txBody>
          <a:bodyPr/>
          <a:lstStyle/>
          <a:p>
            <a:endParaRPr lang="en-US"/>
          </a:p>
        </p:txBody>
      </p:sp>
      <p:sp>
        <p:nvSpPr>
          <p:cNvPr id="94218" name="Line 10"/>
          <p:cNvSpPr>
            <a:spLocks noChangeShapeType="1"/>
          </p:cNvSpPr>
          <p:nvPr/>
        </p:nvSpPr>
        <p:spPr bwMode="auto">
          <a:xfrm>
            <a:off x="468313" y="5229225"/>
            <a:ext cx="8207375" cy="0"/>
          </a:xfrm>
          <a:prstGeom prst="line">
            <a:avLst/>
          </a:prstGeom>
          <a:noFill/>
          <a:ln w="9525">
            <a:solidFill>
              <a:schemeClr val="tx1"/>
            </a:solidFill>
            <a:round/>
            <a:headEnd/>
            <a:tailEnd/>
          </a:ln>
        </p:spPr>
        <p:txBody>
          <a:bodyPr/>
          <a:lstStyle/>
          <a:p>
            <a:endParaRPr lang="en-US"/>
          </a:p>
        </p:txBody>
      </p:sp>
      <p:sp>
        <p:nvSpPr>
          <p:cNvPr id="94219" name="Line 11"/>
          <p:cNvSpPr>
            <a:spLocks noChangeShapeType="1"/>
          </p:cNvSpPr>
          <p:nvPr/>
        </p:nvSpPr>
        <p:spPr bwMode="auto">
          <a:xfrm>
            <a:off x="4356100" y="3213100"/>
            <a:ext cx="0" cy="503238"/>
          </a:xfrm>
          <a:prstGeom prst="line">
            <a:avLst/>
          </a:prstGeom>
          <a:noFill/>
          <a:ln w="9525">
            <a:solidFill>
              <a:schemeClr val="tx1"/>
            </a:solidFill>
            <a:round/>
            <a:headEnd/>
            <a:tailEnd/>
          </a:ln>
        </p:spPr>
        <p:txBody>
          <a:bodyPr/>
          <a:lstStyle/>
          <a:p>
            <a:endParaRPr lang="en-US"/>
          </a:p>
        </p:txBody>
      </p:sp>
      <p:sp>
        <p:nvSpPr>
          <p:cNvPr id="94220" name="Line 12"/>
          <p:cNvSpPr>
            <a:spLocks noChangeShapeType="1"/>
          </p:cNvSpPr>
          <p:nvPr/>
        </p:nvSpPr>
        <p:spPr bwMode="auto">
          <a:xfrm>
            <a:off x="4356100" y="4221163"/>
            <a:ext cx="0" cy="431800"/>
          </a:xfrm>
          <a:prstGeom prst="line">
            <a:avLst/>
          </a:prstGeom>
          <a:noFill/>
          <a:ln w="9525">
            <a:solidFill>
              <a:schemeClr val="tx1"/>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idx="4294967295"/>
          </p:nvPr>
        </p:nvSpPr>
        <p:spPr/>
        <p:txBody>
          <a:bodyPr/>
          <a:lstStyle/>
          <a:p>
            <a:pPr eaLnBrk="1" hangingPunct="1"/>
            <a:r>
              <a:rPr lang="fa-IR" b="1" smtClean="0">
                <a:solidFill>
                  <a:srgbClr val="000066"/>
                </a:solidFill>
              </a:rPr>
              <a:t>استراتژی های سطح وظیفه </a:t>
            </a:r>
            <a:endParaRPr lang="en-US" b="1" smtClean="0">
              <a:solidFill>
                <a:srgbClr val="000066"/>
              </a:solidFill>
            </a:endParaRPr>
          </a:p>
        </p:txBody>
      </p:sp>
      <p:sp>
        <p:nvSpPr>
          <p:cNvPr id="95235" name="Rectangle 3"/>
          <p:cNvSpPr>
            <a:spLocks noGrp="1" noChangeArrowheads="1"/>
          </p:cNvSpPr>
          <p:nvPr>
            <p:ph type="body" idx="4294967295"/>
          </p:nvPr>
        </p:nvSpPr>
        <p:spPr>
          <a:xfrm>
            <a:off x="4932363" y="1600200"/>
            <a:ext cx="3754437" cy="4525963"/>
          </a:xfrm>
        </p:spPr>
        <p:txBody>
          <a:bodyPr>
            <a:normAutofit lnSpcReduction="10000"/>
          </a:bodyPr>
          <a:lstStyle/>
          <a:p>
            <a:pPr eaLnBrk="1" hangingPunct="1">
              <a:lnSpc>
                <a:spcPct val="105000"/>
              </a:lnSpc>
            </a:pPr>
            <a:r>
              <a:rPr lang="fa-IR" sz="2800" smtClean="0"/>
              <a:t>استراتژی منابع انسانی</a:t>
            </a:r>
          </a:p>
          <a:p>
            <a:pPr lvl="1" eaLnBrk="1" hangingPunct="1">
              <a:lnSpc>
                <a:spcPct val="105000"/>
              </a:lnSpc>
              <a:buFont typeface="Wingdings" pitchFamily="2" charset="2"/>
              <a:buChar char="v"/>
            </a:pPr>
            <a:r>
              <a:rPr lang="fa-IR" sz="2400" smtClean="0"/>
              <a:t> استراتژی انتخاب</a:t>
            </a:r>
          </a:p>
          <a:p>
            <a:pPr lvl="1" eaLnBrk="1" hangingPunct="1">
              <a:lnSpc>
                <a:spcPct val="105000"/>
              </a:lnSpc>
              <a:buFont typeface="Wingdings" pitchFamily="2" charset="2"/>
              <a:buChar char="v"/>
            </a:pPr>
            <a:r>
              <a:rPr lang="fa-IR" sz="2400" smtClean="0"/>
              <a:t>استراتژی توسعه</a:t>
            </a:r>
          </a:p>
          <a:p>
            <a:pPr lvl="1" eaLnBrk="1" hangingPunct="1">
              <a:lnSpc>
                <a:spcPct val="105000"/>
              </a:lnSpc>
              <a:buFont typeface="Wingdings" pitchFamily="2" charset="2"/>
              <a:buChar char="v"/>
            </a:pPr>
            <a:r>
              <a:rPr lang="fa-IR" sz="2400" smtClean="0"/>
              <a:t>استراتژی ارزیابی عملکرد</a:t>
            </a:r>
          </a:p>
          <a:p>
            <a:pPr lvl="1" eaLnBrk="1" hangingPunct="1">
              <a:lnSpc>
                <a:spcPct val="105000"/>
              </a:lnSpc>
              <a:buFont typeface="Wingdings" pitchFamily="2" charset="2"/>
              <a:buChar char="v"/>
            </a:pPr>
            <a:r>
              <a:rPr lang="fa-IR" sz="2400" smtClean="0"/>
              <a:t>استراتژی پرداخت</a:t>
            </a:r>
          </a:p>
          <a:p>
            <a:pPr eaLnBrk="1" hangingPunct="1">
              <a:lnSpc>
                <a:spcPct val="105000"/>
              </a:lnSpc>
            </a:pPr>
            <a:r>
              <a:rPr lang="fa-IR" sz="2800" smtClean="0"/>
              <a:t>استراتژی بازاریابی</a:t>
            </a:r>
          </a:p>
          <a:p>
            <a:pPr lvl="1" eaLnBrk="1" hangingPunct="1">
              <a:lnSpc>
                <a:spcPct val="105000"/>
              </a:lnSpc>
              <a:buFont typeface="Wingdings" pitchFamily="2" charset="2"/>
              <a:buChar char="v"/>
            </a:pPr>
            <a:r>
              <a:rPr lang="fa-IR" sz="2400" smtClean="0"/>
              <a:t>استراتژی محصول</a:t>
            </a:r>
          </a:p>
          <a:p>
            <a:pPr lvl="1" eaLnBrk="1" hangingPunct="1">
              <a:lnSpc>
                <a:spcPct val="105000"/>
              </a:lnSpc>
              <a:buFont typeface="Wingdings" pitchFamily="2" charset="2"/>
              <a:buChar char="v"/>
            </a:pPr>
            <a:r>
              <a:rPr lang="fa-IR" sz="2400" smtClean="0"/>
              <a:t>استراتژی قیمت</a:t>
            </a:r>
          </a:p>
          <a:p>
            <a:pPr lvl="1" eaLnBrk="1" hangingPunct="1">
              <a:lnSpc>
                <a:spcPct val="105000"/>
              </a:lnSpc>
              <a:buFont typeface="Wingdings" pitchFamily="2" charset="2"/>
              <a:buChar char="v"/>
            </a:pPr>
            <a:r>
              <a:rPr lang="fa-IR" sz="2400" smtClean="0"/>
              <a:t>استراتژی ترفیع</a:t>
            </a:r>
          </a:p>
          <a:p>
            <a:pPr lvl="1" eaLnBrk="1" hangingPunct="1">
              <a:lnSpc>
                <a:spcPct val="105000"/>
              </a:lnSpc>
              <a:buFont typeface="Wingdings" pitchFamily="2" charset="2"/>
              <a:buChar char="v"/>
            </a:pPr>
            <a:r>
              <a:rPr lang="fa-IR" sz="2400" smtClean="0"/>
              <a:t>استراتژی توزیع</a:t>
            </a:r>
          </a:p>
        </p:txBody>
      </p:sp>
      <p:sp>
        <p:nvSpPr>
          <p:cNvPr id="95236" name="Rectangle 4"/>
          <p:cNvSpPr>
            <a:spLocks noChangeArrowheads="1"/>
          </p:cNvSpPr>
          <p:nvPr/>
        </p:nvSpPr>
        <p:spPr bwMode="auto">
          <a:xfrm>
            <a:off x="241300" y="1557338"/>
            <a:ext cx="4546600" cy="4525962"/>
          </a:xfrm>
          <a:prstGeom prst="rect">
            <a:avLst/>
          </a:prstGeom>
          <a:noFill/>
          <a:ln w="9525">
            <a:noFill/>
            <a:miter lim="800000"/>
            <a:headEnd/>
            <a:tailEnd/>
          </a:ln>
        </p:spPr>
        <p:txBody>
          <a:bodyPr/>
          <a:lstStyle/>
          <a:p>
            <a:pPr marL="342900" indent="-342900">
              <a:lnSpc>
                <a:spcPct val="125000"/>
              </a:lnSpc>
              <a:spcBef>
                <a:spcPct val="20000"/>
              </a:spcBef>
              <a:buFontTx/>
              <a:buChar char="•"/>
            </a:pPr>
            <a:r>
              <a:rPr lang="fa-IR" sz="2800"/>
              <a:t>استراتژی مالی</a:t>
            </a:r>
          </a:p>
          <a:p>
            <a:pPr marL="742950" lvl="1" indent="-285750">
              <a:lnSpc>
                <a:spcPct val="125000"/>
              </a:lnSpc>
              <a:spcBef>
                <a:spcPct val="20000"/>
              </a:spcBef>
              <a:buFont typeface="Wingdings" pitchFamily="2" charset="2"/>
              <a:buChar char="v"/>
            </a:pPr>
            <a:r>
              <a:rPr lang="fa-IR" sz="2400"/>
              <a:t> </a:t>
            </a:r>
            <a:r>
              <a:rPr lang="fa-IR" sz="2000"/>
              <a:t>استراتژی تامین مالی</a:t>
            </a:r>
          </a:p>
          <a:p>
            <a:pPr marL="742950" lvl="1" indent="-285750">
              <a:lnSpc>
                <a:spcPct val="125000"/>
              </a:lnSpc>
              <a:spcBef>
                <a:spcPct val="20000"/>
              </a:spcBef>
              <a:buFont typeface="Wingdings" pitchFamily="2" charset="2"/>
              <a:buChar char="v"/>
            </a:pPr>
            <a:r>
              <a:rPr lang="fa-IR" sz="2000"/>
              <a:t>استراتژی سرمایه گذاری</a:t>
            </a:r>
          </a:p>
          <a:p>
            <a:pPr marL="742950" lvl="1" indent="-285750">
              <a:lnSpc>
                <a:spcPct val="125000"/>
              </a:lnSpc>
              <a:spcBef>
                <a:spcPct val="20000"/>
              </a:spcBef>
              <a:buFont typeface="Wingdings" pitchFamily="2" charset="2"/>
              <a:buChar char="v"/>
            </a:pPr>
            <a:r>
              <a:rPr lang="fa-IR" sz="2000"/>
              <a:t>استراتژی تقسیم سود</a:t>
            </a:r>
          </a:p>
          <a:p>
            <a:pPr marL="342900" indent="-342900">
              <a:lnSpc>
                <a:spcPct val="125000"/>
              </a:lnSpc>
              <a:spcBef>
                <a:spcPct val="20000"/>
              </a:spcBef>
              <a:buFontTx/>
              <a:buChar char="•"/>
            </a:pPr>
            <a:r>
              <a:rPr lang="fa-IR" sz="2800"/>
              <a:t>استراتژی های تکنولوژی اطلاعات</a:t>
            </a:r>
          </a:p>
          <a:p>
            <a:pPr marL="742950" lvl="1" indent="-285750">
              <a:lnSpc>
                <a:spcPct val="125000"/>
              </a:lnSpc>
              <a:spcBef>
                <a:spcPct val="20000"/>
              </a:spcBef>
              <a:buFont typeface="Wingdings" pitchFamily="2" charset="2"/>
              <a:buChar char="v"/>
            </a:pPr>
            <a:r>
              <a:rPr lang="fa-IR" sz="2000"/>
              <a:t>استراتژی انسان محور</a:t>
            </a:r>
          </a:p>
          <a:p>
            <a:pPr marL="742950" lvl="1" indent="-285750">
              <a:lnSpc>
                <a:spcPct val="125000"/>
              </a:lnSpc>
              <a:spcBef>
                <a:spcPct val="20000"/>
              </a:spcBef>
              <a:buFont typeface="Wingdings" pitchFamily="2" charset="2"/>
              <a:buChar char="v"/>
            </a:pPr>
            <a:r>
              <a:rPr lang="fa-IR" sz="2000"/>
              <a:t>استراتژی تکنولوژی محور</a:t>
            </a: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3"/>
          <p:cNvSpPr>
            <a:spLocks noGrp="1" noChangeArrowheads="1"/>
          </p:cNvSpPr>
          <p:nvPr>
            <p:ph type="body" idx="4294967295"/>
          </p:nvPr>
        </p:nvSpPr>
        <p:spPr/>
        <p:txBody>
          <a:bodyPr/>
          <a:lstStyle/>
          <a:p>
            <a:pPr eaLnBrk="1" hangingPunct="1">
              <a:lnSpc>
                <a:spcPct val="120000"/>
              </a:lnSpc>
            </a:pPr>
            <a:r>
              <a:rPr lang="fa-IR" smtClean="0"/>
              <a:t>استراتژی های تحقیق و توسعه</a:t>
            </a:r>
          </a:p>
          <a:p>
            <a:pPr lvl="1" eaLnBrk="1" hangingPunct="1">
              <a:lnSpc>
                <a:spcPct val="120000"/>
              </a:lnSpc>
              <a:buFont typeface="Wingdings" pitchFamily="2" charset="2"/>
              <a:buChar char="v"/>
            </a:pPr>
            <a:r>
              <a:rPr lang="fa-IR" sz="2400" smtClean="0"/>
              <a:t>رهبری تکنولوژیک(پیشگام در نوآوری)</a:t>
            </a:r>
          </a:p>
          <a:p>
            <a:pPr lvl="1" eaLnBrk="1" hangingPunct="1">
              <a:lnSpc>
                <a:spcPct val="120000"/>
              </a:lnSpc>
              <a:buFont typeface="Wingdings" pitchFamily="2" charset="2"/>
              <a:buChar char="v"/>
            </a:pPr>
            <a:r>
              <a:rPr lang="fa-IR" sz="2400" smtClean="0"/>
              <a:t>پیروی تکنولوژیک(تقلید از رقیب)</a:t>
            </a:r>
          </a:p>
          <a:p>
            <a:pPr eaLnBrk="1" hangingPunct="1">
              <a:lnSpc>
                <a:spcPct val="120000"/>
              </a:lnSpc>
            </a:pPr>
            <a:r>
              <a:rPr lang="fa-IR" smtClean="0"/>
              <a:t>استراتژی های تولید و عملیات</a:t>
            </a:r>
          </a:p>
          <a:p>
            <a:pPr lvl="1" eaLnBrk="1" hangingPunct="1">
              <a:lnSpc>
                <a:spcPct val="120000"/>
              </a:lnSpc>
              <a:buFont typeface="Wingdings" pitchFamily="2" charset="2"/>
              <a:buChar char="v"/>
            </a:pPr>
            <a:r>
              <a:rPr lang="fa-IR" sz="2400" smtClean="0"/>
              <a:t>استراتژی تکنولوژی تولید(سنتی , مدرن و ..)</a:t>
            </a:r>
          </a:p>
          <a:p>
            <a:pPr lvl="1" eaLnBrk="1" hangingPunct="1">
              <a:lnSpc>
                <a:spcPct val="120000"/>
              </a:lnSpc>
              <a:buFont typeface="Wingdings" pitchFamily="2" charset="2"/>
              <a:buChar char="v"/>
            </a:pPr>
            <a:r>
              <a:rPr lang="fa-IR" sz="2400" smtClean="0"/>
              <a:t>استراتژی شیوه انبوه ( انبوه سفارشی و ..)</a:t>
            </a:r>
          </a:p>
          <a:p>
            <a:pPr lvl="1" eaLnBrk="1" hangingPunct="1">
              <a:lnSpc>
                <a:spcPct val="120000"/>
              </a:lnSpc>
              <a:buFont typeface="Wingdings" pitchFamily="2" charset="2"/>
              <a:buChar char="v"/>
            </a:pPr>
            <a:r>
              <a:rPr lang="fa-IR" sz="2400" smtClean="0"/>
              <a:t>استراتژی مکان تولید</a:t>
            </a:r>
            <a:endParaRPr lang="en-US" sz="2400" smtClean="0"/>
          </a:p>
          <a:p>
            <a:pPr eaLnBrk="1" hangingPunct="1">
              <a:lnSpc>
                <a:spcPct val="120000"/>
              </a:lnSpc>
            </a:pPr>
            <a:endParaRPr lang="en-US" sz="2400" smtClean="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idx="4294967295"/>
          </p:nvPr>
        </p:nvSpPr>
        <p:spPr/>
        <p:txBody>
          <a:bodyPr/>
          <a:lstStyle/>
          <a:p>
            <a:pPr eaLnBrk="1" hangingPunct="1"/>
            <a:r>
              <a:rPr lang="fa-IR" b="1" smtClean="0">
                <a:solidFill>
                  <a:srgbClr val="000066"/>
                </a:solidFill>
              </a:rPr>
              <a:t>استراتژی های سطح کسب و کار </a:t>
            </a:r>
            <a:endParaRPr lang="en-US" b="1" smtClean="0">
              <a:solidFill>
                <a:srgbClr val="000066"/>
              </a:solidFill>
            </a:endParaRPr>
          </a:p>
        </p:txBody>
      </p:sp>
      <p:sp>
        <p:nvSpPr>
          <p:cNvPr id="97283" name="Rectangle 3"/>
          <p:cNvSpPr>
            <a:spLocks noGrp="1" noChangeArrowheads="1"/>
          </p:cNvSpPr>
          <p:nvPr>
            <p:ph type="body" idx="4294967295"/>
          </p:nvPr>
        </p:nvSpPr>
        <p:spPr/>
        <p:txBody>
          <a:bodyPr/>
          <a:lstStyle/>
          <a:p>
            <a:pPr eaLnBrk="1" hangingPunct="1">
              <a:lnSpc>
                <a:spcPct val="120000"/>
              </a:lnSpc>
            </a:pPr>
            <a:r>
              <a:rPr lang="fa-IR" dirty="0" smtClean="0"/>
              <a:t>استراتژی رقابتی</a:t>
            </a:r>
          </a:p>
          <a:p>
            <a:pPr lvl="1" eaLnBrk="1" hangingPunct="1">
              <a:lnSpc>
                <a:spcPct val="120000"/>
              </a:lnSpc>
              <a:buFont typeface="Wingdings" pitchFamily="2" charset="2"/>
              <a:buChar char="v"/>
            </a:pPr>
            <a:r>
              <a:rPr lang="fa-IR" dirty="0" smtClean="0"/>
              <a:t> </a:t>
            </a:r>
            <a:r>
              <a:rPr lang="fa-IR" sz="2400" dirty="0" smtClean="0"/>
              <a:t>استراتژی  هزینه کمتر</a:t>
            </a:r>
          </a:p>
          <a:p>
            <a:pPr lvl="1" eaLnBrk="1" hangingPunct="1">
              <a:lnSpc>
                <a:spcPct val="120000"/>
              </a:lnSpc>
              <a:buFont typeface="Wingdings" pitchFamily="2" charset="2"/>
              <a:buChar char="v"/>
            </a:pPr>
            <a:r>
              <a:rPr lang="fa-IR" sz="2400" dirty="0" smtClean="0"/>
              <a:t>توسعه تمایز</a:t>
            </a:r>
          </a:p>
          <a:p>
            <a:pPr lvl="1" eaLnBrk="1" hangingPunct="1">
              <a:lnSpc>
                <a:spcPct val="120000"/>
              </a:lnSpc>
              <a:buFont typeface="Wingdings" pitchFamily="2" charset="2"/>
              <a:buChar char="v"/>
            </a:pPr>
            <a:r>
              <a:rPr lang="fa-IR" sz="2400" dirty="0" smtClean="0"/>
              <a:t>توسعه تمرکز</a:t>
            </a:r>
          </a:p>
          <a:p>
            <a:pPr lvl="1" eaLnBrk="1" hangingPunct="1">
              <a:lnSpc>
                <a:spcPct val="120000"/>
              </a:lnSpc>
              <a:buFont typeface="Wingdings" pitchFamily="2" charset="2"/>
              <a:buChar char="v"/>
            </a:pPr>
            <a:r>
              <a:rPr lang="fa-IR" sz="2400" dirty="0" smtClean="0"/>
              <a:t>تمرکز بر تمایز</a:t>
            </a:r>
          </a:p>
          <a:p>
            <a:pPr lvl="1" eaLnBrk="1" hangingPunct="1">
              <a:lnSpc>
                <a:spcPct val="120000"/>
              </a:lnSpc>
              <a:buFont typeface="Wingdings" pitchFamily="2" charset="2"/>
              <a:buChar char="v"/>
            </a:pPr>
            <a:r>
              <a:rPr lang="fa-IR" sz="2400" dirty="0" smtClean="0"/>
              <a:t>تمرکز بر هزینه</a:t>
            </a:r>
          </a:p>
        </p:txBody>
      </p:sp>
      <p:sp>
        <p:nvSpPr>
          <p:cNvPr id="97284" name="Rectangle 4"/>
          <p:cNvSpPr>
            <a:spLocks noChangeArrowheads="1"/>
          </p:cNvSpPr>
          <p:nvPr/>
        </p:nvSpPr>
        <p:spPr bwMode="auto">
          <a:xfrm>
            <a:off x="762000" y="1371600"/>
            <a:ext cx="6019800" cy="4783139"/>
          </a:xfrm>
          <a:prstGeom prst="rect">
            <a:avLst/>
          </a:prstGeom>
          <a:noFill/>
          <a:ln w="9525">
            <a:noFill/>
            <a:miter lim="800000"/>
            <a:headEnd/>
            <a:tailEnd/>
          </a:ln>
        </p:spPr>
        <p:txBody>
          <a:bodyPr/>
          <a:lstStyle/>
          <a:p>
            <a:pPr marL="342900" indent="-342900">
              <a:spcBef>
                <a:spcPct val="20000"/>
              </a:spcBef>
              <a:buFontTx/>
              <a:buChar char="•"/>
            </a:pPr>
            <a:r>
              <a:rPr lang="fa-IR" sz="3200" dirty="0"/>
              <a:t>استراتژی های توسعه</a:t>
            </a:r>
          </a:p>
          <a:p>
            <a:pPr marL="742950" lvl="1" indent="-285750">
              <a:spcBef>
                <a:spcPct val="20000"/>
              </a:spcBef>
              <a:buFont typeface="Wingdings" pitchFamily="2" charset="2"/>
              <a:buChar char="v"/>
            </a:pPr>
            <a:r>
              <a:rPr lang="fa-IR" sz="2400" dirty="0"/>
              <a:t>نفوذ در بازار</a:t>
            </a:r>
          </a:p>
          <a:p>
            <a:pPr marL="742950" lvl="1" indent="-285750">
              <a:spcBef>
                <a:spcPct val="20000"/>
              </a:spcBef>
              <a:buFont typeface="Wingdings" pitchFamily="2" charset="2"/>
              <a:buChar char="v"/>
            </a:pPr>
            <a:r>
              <a:rPr lang="fa-IR" sz="2400" dirty="0"/>
              <a:t>توسعه بازار</a:t>
            </a:r>
          </a:p>
          <a:p>
            <a:pPr marL="742950" lvl="1" indent="-285750">
              <a:spcBef>
                <a:spcPct val="20000"/>
              </a:spcBef>
              <a:buFont typeface="Wingdings" pitchFamily="2" charset="2"/>
              <a:buChar char="v"/>
            </a:pPr>
            <a:r>
              <a:rPr lang="fa-IR" sz="2400" dirty="0"/>
              <a:t>توسعه محصول</a:t>
            </a:r>
          </a:p>
          <a:p>
            <a:pPr marL="342900" indent="-342900">
              <a:spcBef>
                <a:spcPct val="20000"/>
              </a:spcBef>
              <a:buFontTx/>
              <a:buChar char="•"/>
            </a:pPr>
            <a:r>
              <a:rPr lang="fa-IR" sz="3200" dirty="0"/>
              <a:t>استراتژی های مشارکتی</a:t>
            </a:r>
          </a:p>
          <a:p>
            <a:pPr marL="742950" lvl="1" indent="-285750">
              <a:spcBef>
                <a:spcPct val="20000"/>
              </a:spcBef>
              <a:buFont typeface="Wingdings" pitchFamily="2" charset="2"/>
              <a:buChar char="v"/>
            </a:pPr>
            <a:r>
              <a:rPr lang="fa-IR" sz="2400" dirty="0"/>
              <a:t>استراتژی کنسرسیوم خدمات متقابل</a:t>
            </a:r>
          </a:p>
          <a:p>
            <a:pPr marL="742950" lvl="1" indent="-285750">
              <a:spcBef>
                <a:spcPct val="20000"/>
              </a:spcBef>
              <a:buFont typeface="Wingdings" pitchFamily="2" charset="2"/>
              <a:buChar char="v"/>
            </a:pPr>
            <a:r>
              <a:rPr lang="fa-IR" sz="2400" dirty="0"/>
              <a:t>سرمایه گذاری مشترک</a:t>
            </a:r>
          </a:p>
          <a:p>
            <a:pPr marL="742950" lvl="1" indent="-285750">
              <a:spcBef>
                <a:spcPct val="20000"/>
              </a:spcBef>
              <a:buFont typeface="Wingdings" pitchFamily="2" charset="2"/>
              <a:buChar char="v"/>
            </a:pPr>
            <a:r>
              <a:rPr lang="fa-IR" sz="2400" dirty="0"/>
              <a:t>توافق بر سر اعطای امتیاز</a:t>
            </a:r>
          </a:p>
          <a:p>
            <a:pPr marL="742950" lvl="1" indent="-285750">
              <a:spcBef>
                <a:spcPct val="20000"/>
              </a:spcBef>
              <a:buFont typeface="Wingdings" pitchFamily="2" charset="2"/>
              <a:buChar char="v"/>
            </a:pPr>
            <a:r>
              <a:rPr lang="fa-IR" sz="2400" dirty="0"/>
              <a:t>مشارکت زنجیره ارزش</a:t>
            </a:r>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idx="4294967295"/>
          </p:nvPr>
        </p:nvSpPr>
        <p:spPr>
          <a:xfrm>
            <a:off x="611188" y="0"/>
            <a:ext cx="7772400" cy="1470025"/>
          </a:xfrm>
        </p:spPr>
        <p:txBody>
          <a:bodyPr/>
          <a:lstStyle/>
          <a:p>
            <a:pPr eaLnBrk="1" hangingPunct="1"/>
            <a:r>
              <a:rPr lang="fa-IR" b="1" smtClean="0">
                <a:solidFill>
                  <a:srgbClr val="000066"/>
                </a:solidFill>
              </a:rPr>
              <a:t>سطح کل سازمان</a:t>
            </a:r>
            <a:endParaRPr lang="en-US" b="1" smtClean="0">
              <a:solidFill>
                <a:srgbClr val="000066"/>
              </a:solidFill>
            </a:endParaRPr>
          </a:p>
        </p:txBody>
      </p:sp>
      <p:sp>
        <p:nvSpPr>
          <p:cNvPr id="16387" name="Rectangle 3"/>
          <p:cNvSpPr>
            <a:spLocks noGrp="1" noChangeArrowheads="1"/>
          </p:cNvSpPr>
          <p:nvPr>
            <p:ph type="subTitle" idx="4294967295"/>
          </p:nvPr>
        </p:nvSpPr>
        <p:spPr>
          <a:xfrm>
            <a:off x="1042988" y="1700213"/>
            <a:ext cx="6905625" cy="3744912"/>
          </a:xfrm>
        </p:spPr>
        <p:txBody>
          <a:bodyPr/>
          <a:lstStyle/>
          <a:p>
            <a:pPr marL="0" indent="0" algn="just" eaLnBrk="1" hangingPunct="1">
              <a:lnSpc>
                <a:spcPct val="120000"/>
              </a:lnSpc>
              <a:buFontTx/>
              <a:buNone/>
            </a:pPr>
            <a:r>
              <a:rPr lang="fa-IR" smtClean="0"/>
              <a:t>هدف از تدوین استراتژی در این سطح , هدایت کل مجموعه و تخصیص بهینه منابع در آن است. </a:t>
            </a:r>
            <a:endParaRPr lang="en-US" smtClean="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idx="4294967295"/>
          </p:nvPr>
        </p:nvSpPr>
        <p:spPr>
          <a:xfrm>
            <a:off x="457200" y="260350"/>
            <a:ext cx="8229600" cy="1143000"/>
          </a:xfrm>
        </p:spPr>
        <p:txBody>
          <a:bodyPr/>
          <a:lstStyle/>
          <a:p>
            <a:pPr eaLnBrk="1" hangingPunct="1"/>
            <a:r>
              <a:rPr lang="fa-IR" b="1" smtClean="0">
                <a:solidFill>
                  <a:srgbClr val="000066"/>
                </a:solidFill>
              </a:rPr>
              <a:t>استراتژی های سطح سازمان</a:t>
            </a:r>
            <a:endParaRPr lang="en-US" b="1" smtClean="0">
              <a:solidFill>
                <a:srgbClr val="000066"/>
              </a:solidFill>
            </a:endParaRPr>
          </a:p>
        </p:txBody>
      </p:sp>
      <p:sp>
        <p:nvSpPr>
          <p:cNvPr id="98307" name="Rectangle 3"/>
          <p:cNvSpPr>
            <a:spLocks noGrp="1" noChangeArrowheads="1"/>
          </p:cNvSpPr>
          <p:nvPr>
            <p:ph type="body" idx="4294967295"/>
          </p:nvPr>
        </p:nvSpPr>
        <p:spPr/>
        <p:txBody>
          <a:bodyPr/>
          <a:lstStyle/>
          <a:p>
            <a:pPr eaLnBrk="1" hangingPunct="1">
              <a:lnSpc>
                <a:spcPct val="80000"/>
              </a:lnSpc>
            </a:pPr>
            <a:r>
              <a:rPr lang="fa-IR" sz="2400" b="1" smtClean="0"/>
              <a:t>استراتژی های هدایتی</a:t>
            </a:r>
          </a:p>
          <a:p>
            <a:pPr lvl="1" eaLnBrk="1" hangingPunct="1">
              <a:lnSpc>
                <a:spcPct val="80000"/>
              </a:lnSpc>
              <a:buFont typeface="Wingdings" pitchFamily="2" charset="2"/>
              <a:buChar char="v"/>
            </a:pPr>
            <a:r>
              <a:rPr lang="fa-IR" sz="2000" smtClean="0"/>
              <a:t>استراتژی های رشد</a:t>
            </a:r>
          </a:p>
          <a:p>
            <a:pPr lvl="1" eaLnBrk="1" hangingPunct="1">
              <a:lnSpc>
                <a:spcPct val="80000"/>
              </a:lnSpc>
              <a:buFont typeface="Wingdings" pitchFamily="2" charset="2"/>
              <a:buNone/>
            </a:pPr>
            <a:r>
              <a:rPr lang="fa-IR" sz="2000" smtClean="0"/>
              <a:t>  </a:t>
            </a:r>
            <a:r>
              <a:rPr lang="fa-IR" sz="1800" smtClean="0"/>
              <a:t>1- تمرکز ( یکپارچگی عمودی , افقی )</a:t>
            </a:r>
          </a:p>
          <a:p>
            <a:pPr lvl="1" eaLnBrk="1" hangingPunct="1">
              <a:lnSpc>
                <a:spcPct val="80000"/>
              </a:lnSpc>
              <a:buFont typeface="Wingdings" pitchFamily="2" charset="2"/>
              <a:buNone/>
            </a:pPr>
            <a:r>
              <a:rPr lang="fa-IR" sz="1800" smtClean="0"/>
              <a:t>  2- تنوع ( همگون , ناهمگون)</a:t>
            </a:r>
          </a:p>
          <a:p>
            <a:pPr lvl="1" eaLnBrk="1" hangingPunct="1">
              <a:lnSpc>
                <a:spcPct val="80000"/>
              </a:lnSpc>
              <a:buFont typeface="Wingdings" pitchFamily="2" charset="2"/>
              <a:buChar char="v"/>
            </a:pPr>
            <a:r>
              <a:rPr lang="fa-IR" smtClean="0"/>
              <a:t>استراتژی های  ثبات</a:t>
            </a:r>
          </a:p>
          <a:p>
            <a:pPr lvl="1" eaLnBrk="1" hangingPunct="1">
              <a:lnSpc>
                <a:spcPct val="80000"/>
              </a:lnSpc>
              <a:buFont typeface="Wingdings" pitchFamily="2" charset="2"/>
              <a:buNone/>
            </a:pPr>
            <a:r>
              <a:rPr lang="fa-IR" sz="2000" smtClean="0"/>
              <a:t>  </a:t>
            </a:r>
            <a:r>
              <a:rPr lang="fa-IR" sz="1800" smtClean="0"/>
              <a:t>1-استراتژی توقف / آغاز محتاطانه</a:t>
            </a:r>
          </a:p>
          <a:p>
            <a:pPr lvl="1" eaLnBrk="1" hangingPunct="1">
              <a:lnSpc>
                <a:spcPct val="80000"/>
              </a:lnSpc>
              <a:buFont typeface="Wingdings" pitchFamily="2" charset="2"/>
              <a:buNone/>
            </a:pPr>
            <a:r>
              <a:rPr lang="fa-IR" sz="1800" smtClean="0"/>
              <a:t>  2- استراتژی عدم تغییر</a:t>
            </a:r>
          </a:p>
          <a:p>
            <a:pPr lvl="1" eaLnBrk="1" hangingPunct="1">
              <a:lnSpc>
                <a:spcPct val="80000"/>
              </a:lnSpc>
              <a:buFont typeface="Wingdings" pitchFamily="2" charset="2"/>
              <a:buNone/>
            </a:pPr>
            <a:r>
              <a:rPr lang="fa-IR" sz="1800" smtClean="0"/>
              <a:t>  3-استراتژی سود</a:t>
            </a:r>
          </a:p>
          <a:p>
            <a:pPr lvl="1" eaLnBrk="1" hangingPunct="1">
              <a:lnSpc>
                <a:spcPct val="80000"/>
              </a:lnSpc>
              <a:buFont typeface="Wingdings" pitchFamily="2" charset="2"/>
              <a:buChar char="v"/>
            </a:pPr>
            <a:r>
              <a:rPr lang="fa-IR" smtClean="0"/>
              <a:t>استراتژی های کاهش</a:t>
            </a:r>
            <a:r>
              <a:rPr lang="fa-IR" sz="2000" smtClean="0"/>
              <a:t> </a:t>
            </a:r>
          </a:p>
          <a:p>
            <a:pPr lvl="1" eaLnBrk="1" hangingPunct="1">
              <a:lnSpc>
                <a:spcPct val="80000"/>
              </a:lnSpc>
              <a:buFont typeface="Wingdings" pitchFamily="2" charset="2"/>
              <a:buNone/>
            </a:pPr>
            <a:r>
              <a:rPr lang="fa-IR" sz="2000" smtClean="0"/>
              <a:t>  1- تغییر جهت </a:t>
            </a:r>
          </a:p>
          <a:p>
            <a:pPr lvl="1" eaLnBrk="1" hangingPunct="1">
              <a:lnSpc>
                <a:spcPct val="80000"/>
              </a:lnSpc>
              <a:buFont typeface="Wingdings" pitchFamily="2" charset="2"/>
              <a:buNone/>
            </a:pPr>
            <a:r>
              <a:rPr lang="fa-IR" sz="2000" smtClean="0"/>
              <a:t>  2- اسارت</a:t>
            </a:r>
          </a:p>
          <a:p>
            <a:pPr lvl="1" eaLnBrk="1" hangingPunct="1">
              <a:lnSpc>
                <a:spcPct val="80000"/>
              </a:lnSpc>
              <a:buFont typeface="Wingdings" pitchFamily="2" charset="2"/>
              <a:buNone/>
            </a:pPr>
            <a:r>
              <a:rPr lang="fa-IR" sz="2000" smtClean="0"/>
              <a:t>  3-فروش یا واگذاری</a:t>
            </a:r>
          </a:p>
          <a:p>
            <a:pPr lvl="1" eaLnBrk="1" hangingPunct="1">
              <a:lnSpc>
                <a:spcPct val="80000"/>
              </a:lnSpc>
              <a:buFont typeface="Wingdings" pitchFamily="2" charset="2"/>
              <a:buNone/>
            </a:pPr>
            <a:r>
              <a:rPr lang="fa-IR" sz="2000" smtClean="0"/>
              <a:t>  4- استراتزی ورشکستگی یا انحلال</a:t>
            </a:r>
          </a:p>
        </p:txBody>
      </p:sp>
      <p:sp>
        <p:nvSpPr>
          <p:cNvPr id="98308" name="Rectangle 4"/>
          <p:cNvSpPr>
            <a:spLocks noChangeArrowheads="1"/>
          </p:cNvSpPr>
          <p:nvPr/>
        </p:nvSpPr>
        <p:spPr bwMode="auto">
          <a:xfrm>
            <a:off x="250825" y="1412875"/>
            <a:ext cx="4259263" cy="4525963"/>
          </a:xfrm>
          <a:prstGeom prst="rect">
            <a:avLst/>
          </a:prstGeom>
          <a:noFill/>
          <a:ln w="9525">
            <a:noFill/>
            <a:miter lim="800000"/>
            <a:headEnd/>
            <a:tailEnd/>
          </a:ln>
        </p:spPr>
        <p:txBody>
          <a:bodyPr/>
          <a:lstStyle/>
          <a:p>
            <a:pPr marL="342900" indent="-342900">
              <a:lnSpc>
                <a:spcPct val="115000"/>
              </a:lnSpc>
              <a:spcBef>
                <a:spcPct val="20000"/>
              </a:spcBef>
              <a:buFontTx/>
              <a:buChar char="•"/>
            </a:pPr>
            <a:r>
              <a:rPr lang="fa-IR" sz="3200"/>
              <a:t>استراتژی های پرتفولیو</a:t>
            </a:r>
          </a:p>
          <a:p>
            <a:pPr marL="342900" indent="-342900">
              <a:lnSpc>
                <a:spcPct val="115000"/>
              </a:lnSpc>
              <a:spcBef>
                <a:spcPct val="20000"/>
              </a:spcBef>
              <a:buFontTx/>
              <a:buChar char="•"/>
            </a:pPr>
            <a:r>
              <a:rPr lang="fa-IR" sz="3200"/>
              <a:t>استراتژی های سرپرستی</a:t>
            </a:r>
          </a:p>
          <a:p>
            <a:pPr marL="742950" lvl="1" indent="-285750">
              <a:lnSpc>
                <a:spcPct val="115000"/>
              </a:lnSpc>
              <a:spcBef>
                <a:spcPct val="20000"/>
              </a:spcBef>
              <a:buFont typeface="Wingdings" pitchFamily="2" charset="2"/>
              <a:buChar char="v"/>
            </a:pPr>
            <a:r>
              <a:rPr lang="fa-IR" sz="2400"/>
              <a:t>استراتژینفوذ انفرادی</a:t>
            </a:r>
          </a:p>
          <a:p>
            <a:pPr marL="742950" lvl="1" indent="-285750">
              <a:lnSpc>
                <a:spcPct val="115000"/>
              </a:lnSpc>
              <a:spcBef>
                <a:spcPct val="20000"/>
              </a:spcBef>
              <a:buFont typeface="Wingdings" pitchFamily="2" charset="2"/>
              <a:buChar char="v"/>
            </a:pPr>
            <a:r>
              <a:rPr lang="fa-IR" sz="2400"/>
              <a:t>استراتژی نفوذ اتصالی</a:t>
            </a:r>
          </a:p>
          <a:p>
            <a:pPr marL="742950" lvl="1" indent="-285750">
              <a:lnSpc>
                <a:spcPct val="115000"/>
              </a:lnSpc>
              <a:spcBef>
                <a:spcPct val="20000"/>
              </a:spcBef>
              <a:buFont typeface="Wingdings" pitchFamily="2" charset="2"/>
              <a:buChar char="v"/>
            </a:pPr>
            <a:r>
              <a:rPr lang="fa-IR" sz="2400"/>
              <a:t>استراتژی نفوذ عملیاتی – خدماتی</a:t>
            </a:r>
          </a:p>
          <a:p>
            <a:pPr marL="742950" lvl="1" indent="-285750">
              <a:lnSpc>
                <a:spcPct val="115000"/>
              </a:lnSpc>
              <a:spcBef>
                <a:spcPct val="20000"/>
              </a:spcBef>
              <a:buFont typeface="Wingdings" pitchFamily="2" charset="2"/>
              <a:buChar char="v"/>
            </a:pPr>
            <a:r>
              <a:rPr lang="fa-IR" sz="2400"/>
              <a:t>استراتژی نفوذ توسعه ای</a:t>
            </a:r>
            <a:endParaRPr lang="en-US" sz="2400"/>
          </a:p>
          <a:p>
            <a:pPr marL="342900" indent="-342900">
              <a:lnSpc>
                <a:spcPct val="115000"/>
              </a:lnSpc>
              <a:spcBef>
                <a:spcPct val="20000"/>
              </a:spcBef>
            </a:pPr>
            <a:endParaRPr lang="en-US" sz="240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ctrTitle" idx="4294967295"/>
          </p:nvPr>
        </p:nvSpPr>
        <p:spPr>
          <a:xfrm>
            <a:off x="914400" y="0"/>
            <a:ext cx="7772400" cy="1470025"/>
          </a:xfrm>
        </p:spPr>
        <p:txBody>
          <a:bodyPr/>
          <a:lstStyle/>
          <a:p>
            <a:pPr algn="r" eaLnBrk="1" hangingPunct="1"/>
            <a:r>
              <a:rPr lang="fa-IR" b="1" smtClean="0">
                <a:solidFill>
                  <a:srgbClr val="000066"/>
                </a:solidFill>
              </a:rPr>
              <a:t>استراتژی</a:t>
            </a:r>
            <a:endParaRPr lang="en-US" b="1" smtClean="0">
              <a:solidFill>
                <a:srgbClr val="000066"/>
              </a:solidFill>
            </a:endParaRPr>
          </a:p>
        </p:txBody>
      </p:sp>
      <p:sp>
        <p:nvSpPr>
          <p:cNvPr id="119811" name="Rectangle 3"/>
          <p:cNvSpPr>
            <a:spLocks noGrp="1" noChangeArrowheads="1"/>
          </p:cNvSpPr>
          <p:nvPr>
            <p:ph type="subTitle" idx="4294967295"/>
          </p:nvPr>
        </p:nvSpPr>
        <p:spPr>
          <a:xfrm>
            <a:off x="684213" y="1219200"/>
            <a:ext cx="8078787" cy="5410200"/>
          </a:xfrm>
        </p:spPr>
        <p:txBody>
          <a:bodyPr/>
          <a:lstStyle/>
          <a:p>
            <a:pPr marL="0" indent="0" algn="just" eaLnBrk="1" hangingPunct="1">
              <a:lnSpc>
                <a:spcPct val="105000"/>
              </a:lnSpc>
              <a:buFontTx/>
              <a:buNone/>
            </a:pPr>
            <a:r>
              <a:rPr lang="fa-IR" sz="2400" smtClean="0"/>
              <a:t>استراتژی را می توان راه و روش تحقیق ماموریت سازمان تلقی کرد . به گونه ای که از این راه سازمان عوامل خارجی و عوامل داخلی را بررسی و شناسایی کرده و از قوت های داخلی و فرصت های خارجی به درستی بهره برداری نموده ، ضعف های داخلی را از بین ببرد و از تهدید ها ی خارجی نیز بپرهیزد.</a:t>
            </a:r>
          </a:p>
          <a:p>
            <a:pPr marL="0" indent="0" algn="just" eaLnBrk="1" hangingPunct="1">
              <a:lnSpc>
                <a:spcPct val="105000"/>
              </a:lnSpc>
              <a:buFontTx/>
              <a:buNone/>
            </a:pPr>
            <a:r>
              <a:rPr lang="fa-IR" sz="2400" smtClean="0"/>
              <a:t>توجه هم زمان به ماموریت سازمان و استراتژی ها و بررسی اطلاعات داخلی و خارجی سازمان ، مبنایی به دست می دهد که می توان بر آن اساس استراتژی های قابل اجرا را شناسایی و مورد ارزیابی قرار داد که باعث می شوند سازمان با طی مراحل تدریجی از حالت کنونی به جایگاه مورد نظر در آینده دست یابد.</a:t>
            </a:r>
          </a:p>
          <a:p>
            <a:pPr marL="0" indent="0" algn="just" eaLnBrk="1" hangingPunct="1">
              <a:lnSpc>
                <a:spcPct val="105000"/>
              </a:lnSpc>
              <a:buFontTx/>
              <a:buNone/>
            </a:pPr>
            <a:r>
              <a:rPr lang="fa-IR" sz="2400" smtClean="0"/>
              <a:t>تجزیه و تحلیل موقعیت و در نظر داشتن ماموریت سازمان برای بررسی و انتخاب استراتژی ضروری است ، مدیران و کارکنانی مسئول این کار هستند. در این فرایند باید نمایندگانی از بخش های و واحدهای سازمان گنجانده شوند تا آنچه را سازمان در حال اجرای آن است به خوبی درک کنند و خود را متعهد به تامین هدف های سازمان بدانند. </a:t>
            </a:r>
            <a:endParaRPr lang="en-US" sz="2400" smtClean="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subTitle" idx="4294967295"/>
          </p:nvPr>
        </p:nvSpPr>
        <p:spPr>
          <a:xfrm>
            <a:off x="1371600" y="1219200"/>
            <a:ext cx="7391400" cy="5410200"/>
          </a:xfrm>
        </p:spPr>
        <p:txBody>
          <a:bodyPr/>
          <a:lstStyle/>
          <a:p>
            <a:pPr marL="0" indent="0" eaLnBrk="1" hangingPunct="1">
              <a:buFontTx/>
              <a:buNone/>
            </a:pPr>
            <a:endParaRPr lang="fa-IR" smtClean="0">
              <a:solidFill>
                <a:srgbClr val="0033CC"/>
              </a:solidFill>
              <a:latin typeface="Times New Roman" pitchFamily="18" charset="0"/>
              <a:cs typeface="Times New Roman" pitchFamily="18" charset="0"/>
            </a:endParaRPr>
          </a:p>
          <a:p>
            <a:pPr marL="0" indent="0" eaLnBrk="1" hangingPunct="1">
              <a:buFontTx/>
              <a:buNone/>
            </a:pPr>
            <a:r>
              <a:rPr lang="fa-IR" sz="2000" smtClean="0">
                <a:solidFill>
                  <a:srgbClr val="0033CC"/>
                </a:solidFill>
                <a:latin typeface="Times New Roman" pitchFamily="18" charset="0"/>
                <a:cs typeface="Times New Roman" pitchFamily="18" charset="0"/>
              </a:rPr>
              <a:t> </a:t>
            </a:r>
            <a:endParaRPr lang="en-US" sz="2000" smtClean="0">
              <a:solidFill>
                <a:srgbClr val="0033CC"/>
              </a:solidFill>
              <a:latin typeface="Times New Roman" pitchFamily="18" charset="0"/>
              <a:cs typeface="Times New Roman" pitchFamily="18" charset="0"/>
            </a:endParaRPr>
          </a:p>
        </p:txBody>
      </p:sp>
      <p:sp>
        <p:nvSpPr>
          <p:cNvPr id="120835" name="Text Box 3"/>
          <p:cNvSpPr txBox="1">
            <a:spLocks noChangeArrowheads="1"/>
          </p:cNvSpPr>
          <p:nvPr/>
        </p:nvSpPr>
        <p:spPr bwMode="auto">
          <a:xfrm>
            <a:off x="539750" y="381000"/>
            <a:ext cx="8375650" cy="6481763"/>
          </a:xfrm>
          <a:prstGeom prst="rect">
            <a:avLst/>
          </a:prstGeom>
          <a:noFill/>
          <a:ln w="9525">
            <a:noFill/>
            <a:miter lim="800000"/>
            <a:headEnd/>
            <a:tailEnd/>
          </a:ln>
        </p:spPr>
        <p:txBody>
          <a:bodyPr>
            <a:spAutoFit/>
          </a:bodyPr>
          <a:lstStyle/>
          <a:p>
            <a:pPr marL="342900" indent="-342900" algn="just">
              <a:spcBef>
                <a:spcPct val="50000"/>
              </a:spcBef>
            </a:pPr>
            <a:r>
              <a:rPr lang="fa-IR" sz="2400"/>
              <a:t>در گردهمایی ها ، کارکنان و مدیران باید در مورد استراتژی های گوناگون بحث کنند و آنها را فهرست کنند ، سپس آنها را بر حسب اهمیت الویت بندی کنند ،</a:t>
            </a:r>
          </a:p>
          <a:p>
            <a:pPr marL="342900" indent="-342900" algn="just">
              <a:spcBef>
                <a:spcPct val="50000"/>
              </a:spcBef>
            </a:pPr>
            <a:r>
              <a:rPr lang="fa-IR" sz="2400"/>
              <a:t>بدین ترتیب :</a:t>
            </a:r>
          </a:p>
          <a:p>
            <a:pPr marL="342900" indent="-342900" algn="just">
              <a:spcBef>
                <a:spcPct val="50000"/>
              </a:spcBef>
              <a:buFontTx/>
              <a:buAutoNum type="arabicPeriod"/>
            </a:pPr>
            <a:r>
              <a:rPr lang="fa-IR" sz="2400"/>
              <a:t>نباید اجرا شوند .</a:t>
            </a:r>
          </a:p>
          <a:p>
            <a:pPr marL="342900" indent="-342900" algn="just">
              <a:spcBef>
                <a:spcPct val="50000"/>
              </a:spcBef>
              <a:buFontTx/>
              <a:buAutoNum type="arabicPeriod"/>
            </a:pPr>
            <a:r>
              <a:rPr lang="fa-IR" sz="2400"/>
              <a:t>می توان آن را به اجرا درآورد .</a:t>
            </a:r>
          </a:p>
          <a:p>
            <a:pPr marL="342900" indent="-342900" algn="just">
              <a:spcBef>
                <a:spcPct val="50000"/>
              </a:spcBef>
              <a:buFontTx/>
              <a:buAutoNum type="arabicPeriod"/>
            </a:pPr>
            <a:r>
              <a:rPr lang="fa-IR" sz="2400"/>
              <a:t>احتمالا به اجرا درخواهد آمد.</a:t>
            </a:r>
          </a:p>
          <a:p>
            <a:pPr marL="342900" indent="-342900" algn="just">
              <a:spcBef>
                <a:spcPct val="50000"/>
              </a:spcBef>
              <a:buFontTx/>
              <a:buAutoNum type="arabicPeriod"/>
            </a:pPr>
            <a:r>
              <a:rPr lang="fa-IR" sz="2400"/>
              <a:t>به طور حتم باید به اجرا درآید.</a:t>
            </a:r>
          </a:p>
          <a:p>
            <a:pPr marL="342900" indent="-342900" algn="just">
              <a:spcBef>
                <a:spcPct val="50000"/>
              </a:spcBef>
            </a:pPr>
            <a:r>
              <a:rPr lang="fa-IR" sz="2400"/>
              <a:t>سپس با نظر جمع استراتژی های الویت دار برای اجرا انتخاب می شوند. </a:t>
            </a:r>
          </a:p>
          <a:p>
            <a:pPr marL="342900" indent="-342900" algn="just">
              <a:spcBef>
                <a:spcPct val="50000"/>
              </a:spcBef>
            </a:pPr>
            <a:endParaRPr lang="fa-IR" sz="2400"/>
          </a:p>
          <a:p>
            <a:pPr marL="342900" indent="-342900" algn="just">
              <a:spcBef>
                <a:spcPct val="50000"/>
              </a:spcBef>
            </a:pPr>
            <a:r>
              <a:rPr lang="fa-IR" sz="2400"/>
              <a:t>می توان استراتژی های سازمان ها را در هر زمینه ای که فعالیت داشته باشند در شرایط مختلف محیطی و داخلی برای رسیدن به اهداف پیشرفت ، حفظ وضع موجود یا پسرفت در سطوح مختلف تقسیم بندی کرد.</a:t>
            </a:r>
          </a:p>
          <a:p>
            <a:pPr marL="342900" indent="-342900">
              <a:spcBef>
                <a:spcPct val="50000"/>
              </a:spcBef>
            </a:pPr>
            <a:endParaRPr lang="en-US" sz="240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ctrTitle" idx="4294967295"/>
          </p:nvPr>
        </p:nvSpPr>
        <p:spPr>
          <a:xfrm>
            <a:off x="914400" y="0"/>
            <a:ext cx="7772400" cy="1470025"/>
          </a:xfrm>
        </p:spPr>
        <p:txBody>
          <a:bodyPr/>
          <a:lstStyle/>
          <a:p>
            <a:pPr algn="r" eaLnBrk="1" hangingPunct="1"/>
            <a:r>
              <a:rPr lang="fa-IR" b="1" smtClean="0">
                <a:solidFill>
                  <a:srgbClr val="000066"/>
                </a:solidFill>
              </a:rPr>
              <a:t>استراتژی سطح کل سازمان / شرکت</a:t>
            </a:r>
            <a:endParaRPr lang="en-US" b="1" smtClean="0">
              <a:solidFill>
                <a:srgbClr val="000066"/>
              </a:solidFill>
            </a:endParaRPr>
          </a:p>
        </p:txBody>
      </p:sp>
      <p:sp>
        <p:nvSpPr>
          <p:cNvPr id="121859" name="Rectangle 3"/>
          <p:cNvSpPr>
            <a:spLocks noGrp="1" noChangeArrowheads="1"/>
          </p:cNvSpPr>
          <p:nvPr>
            <p:ph type="subTitle" idx="4294967295"/>
          </p:nvPr>
        </p:nvSpPr>
        <p:spPr>
          <a:xfrm>
            <a:off x="1371600" y="1219200"/>
            <a:ext cx="7391400" cy="5410200"/>
          </a:xfrm>
        </p:spPr>
        <p:txBody>
          <a:bodyPr/>
          <a:lstStyle/>
          <a:p>
            <a:pPr marL="0" indent="0" eaLnBrk="1" hangingPunct="1">
              <a:buFontTx/>
              <a:buNone/>
            </a:pPr>
            <a:endParaRPr lang="fa-IR" smtClean="0">
              <a:solidFill>
                <a:srgbClr val="0033CC"/>
              </a:solidFill>
              <a:latin typeface="Times New Roman" pitchFamily="18" charset="0"/>
              <a:cs typeface="Times New Roman" pitchFamily="18" charset="0"/>
            </a:endParaRPr>
          </a:p>
          <a:p>
            <a:pPr marL="0" indent="0" eaLnBrk="1" hangingPunct="1">
              <a:buFontTx/>
              <a:buNone/>
            </a:pPr>
            <a:r>
              <a:rPr lang="fa-IR" sz="2000" smtClean="0">
                <a:solidFill>
                  <a:srgbClr val="0033CC"/>
                </a:solidFill>
                <a:latin typeface="Times New Roman" pitchFamily="18" charset="0"/>
                <a:cs typeface="Times New Roman" pitchFamily="18" charset="0"/>
              </a:rPr>
              <a:t> </a:t>
            </a:r>
            <a:endParaRPr lang="en-US" sz="2000" smtClean="0">
              <a:solidFill>
                <a:srgbClr val="0033CC"/>
              </a:solidFill>
              <a:latin typeface="Times New Roman" pitchFamily="18" charset="0"/>
              <a:cs typeface="Times New Roman" pitchFamily="18" charset="0"/>
            </a:endParaRPr>
          </a:p>
        </p:txBody>
      </p:sp>
      <p:sp>
        <p:nvSpPr>
          <p:cNvPr id="121860" name="Text Box 4"/>
          <p:cNvSpPr txBox="1">
            <a:spLocks noChangeArrowheads="1"/>
          </p:cNvSpPr>
          <p:nvPr/>
        </p:nvSpPr>
        <p:spPr bwMode="auto">
          <a:xfrm>
            <a:off x="395288" y="1341438"/>
            <a:ext cx="8437562" cy="4291012"/>
          </a:xfrm>
          <a:prstGeom prst="rect">
            <a:avLst/>
          </a:prstGeom>
          <a:noFill/>
          <a:ln w="9525">
            <a:noFill/>
            <a:miter lim="800000"/>
            <a:headEnd/>
            <a:tailEnd/>
          </a:ln>
        </p:spPr>
        <p:txBody>
          <a:bodyPr>
            <a:spAutoFit/>
          </a:bodyPr>
          <a:lstStyle/>
          <a:p>
            <a:pPr marL="342900" indent="-342900" algn="just">
              <a:spcBef>
                <a:spcPct val="50000"/>
              </a:spcBef>
            </a:pPr>
            <a:r>
              <a:rPr lang="fa-IR" sz="2400"/>
              <a:t>برای تعیین استراتژی بایستی چشم انداز و ماموریت سازمان و عوامل داخلی و محیطی  در نظر گرفته شوند و متناسب با آنها اهداف بلند مدت تنظیم شده و استراتژی هایی بررسی و انتخاب شوند که موفقیت مجموعه سازمان را به ارمغان آورد . </a:t>
            </a:r>
          </a:p>
          <a:p>
            <a:pPr marL="342900" indent="-342900" algn="just">
              <a:spcBef>
                <a:spcPct val="50000"/>
              </a:spcBef>
            </a:pPr>
            <a:r>
              <a:rPr lang="fa-IR" sz="2400"/>
              <a:t>استراتژی های کل شرکت / سازمان را می توان به سه دسته زیر طبقه بندی کرد :</a:t>
            </a:r>
          </a:p>
          <a:p>
            <a:pPr marL="342900" indent="-342900" algn="just">
              <a:spcBef>
                <a:spcPct val="50000"/>
              </a:spcBef>
              <a:buFontTx/>
              <a:buAutoNum type="arabicParenR"/>
            </a:pPr>
            <a:r>
              <a:rPr lang="fa-IR" sz="2400">
                <a:solidFill>
                  <a:srgbClr val="000066"/>
                </a:solidFill>
              </a:rPr>
              <a:t>استراتژی هدایتی</a:t>
            </a:r>
            <a:r>
              <a:rPr lang="fa-IR" sz="2400"/>
              <a:t> ( هدفگیری به سمت رشد )</a:t>
            </a:r>
          </a:p>
          <a:p>
            <a:pPr marL="342900" indent="-342900" algn="just">
              <a:spcBef>
                <a:spcPct val="50000"/>
              </a:spcBef>
              <a:buFontTx/>
              <a:buAutoNum type="arabicParenR"/>
            </a:pPr>
            <a:r>
              <a:rPr lang="fa-IR" sz="2400">
                <a:solidFill>
                  <a:srgbClr val="000066"/>
                </a:solidFill>
              </a:rPr>
              <a:t>استراتژی پرتفولیو</a:t>
            </a:r>
            <a:r>
              <a:rPr lang="fa-IR" sz="2400"/>
              <a:t> ( هماهنگی جریان نقدی واحدها یا کسب و کار )</a:t>
            </a:r>
          </a:p>
          <a:p>
            <a:pPr marL="342900" indent="-342900" algn="just">
              <a:spcBef>
                <a:spcPct val="50000"/>
              </a:spcBef>
              <a:buFontTx/>
              <a:buAutoNum type="arabicParenR"/>
            </a:pPr>
            <a:r>
              <a:rPr lang="fa-IR" sz="2400">
                <a:solidFill>
                  <a:srgbClr val="000066"/>
                </a:solidFill>
              </a:rPr>
              <a:t>استراتژی سرپرستی</a:t>
            </a:r>
            <a:r>
              <a:rPr lang="fa-IR" sz="2400"/>
              <a:t> ( ایجاد هم افزایی از طریق توسعه و تسهیم منابع )</a:t>
            </a:r>
          </a:p>
          <a:p>
            <a:pPr marL="342900" indent="-342900">
              <a:spcBef>
                <a:spcPct val="50000"/>
              </a:spcBef>
            </a:pPr>
            <a:r>
              <a:rPr lang="fa-IR" sz="2400"/>
              <a:t> </a:t>
            </a:r>
            <a:endParaRPr lang="en-US" sz="240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ctrTitle" idx="4294967295"/>
          </p:nvPr>
        </p:nvSpPr>
        <p:spPr>
          <a:xfrm>
            <a:off x="914400" y="-152400"/>
            <a:ext cx="7772400" cy="1470025"/>
          </a:xfrm>
        </p:spPr>
        <p:txBody>
          <a:bodyPr/>
          <a:lstStyle/>
          <a:p>
            <a:pPr algn="r" eaLnBrk="1" hangingPunct="1"/>
            <a:r>
              <a:rPr lang="fa-IR" sz="4000" b="1" smtClean="0">
                <a:solidFill>
                  <a:srgbClr val="000066"/>
                </a:solidFill>
              </a:rPr>
              <a:t>استراتژی هدایتی</a:t>
            </a:r>
            <a:endParaRPr lang="en-US" sz="4000" b="1" smtClean="0">
              <a:solidFill>
                <a:srgbClr val="000066"/>
              </a:solidFill>
            </a:endParaRPr>
          </a:p>
        </p:txBody>
      </p:sp>
      <p:sp>
        <p:nvSpPr>
          <p:cNvPr id="122883" name="Rectangle 3"/>
          <p:cNvSpPr>
            <a:spLocks noGrp="1" noChangeArrowheads="1"/>
          </p:cNvSpPr>
          <p:nvPr>
            <p:ph type="subTitle" idx="4294967295"/>
          </p:nvPr>
        </p:nvSpPr>
        <p:spPr>
          <a:xfrm>
            <a:off x="1371600" y="1219200"/>
            <a:ext cx="7391400" cy="5410200"/>
          </a:xfrm>
        </p:spPr>
        <p:txBody>
          <a:bodyPr/>
          <a:lstStyle/>
          <a:p>
            <a:pPr marL="0" indent="0" eaLnBrk="1" hangingPunct="1">
              <a:buFontTx/>
              <a:buNone/>
            </a:pPr>
            <a:endParaRPr lang="fa-IR" smtClean="0">
              <a:solidFill>
                <a:srgbClr val="0033CC"/>
              </a:solidFill>
              <a:latin typeface="Times New Roman" pitchFamily="18" charset="0"/>
              <a:cs typeface="Times New Roman" pitchFamily="18" charset="0"/>
            </a:endParaRPr>
          </a:p>
          <a:p>
            <a:pPr marL="0" indent="0" eaLnBrk="1" hangingPunct="1">
              <a:buFontTx/>
              <a:buNone/>
            </a:pPr>
            <a:r>
              <a:rPr lang="fa-IR" sz="2000" smtClean="0">
                <a:solidFill>
                  <a:srgbClr val="0033CC"/>
                </a:solidFill>
                <a:latin typeface="Times New Roman" pitchFamily="18" charset="0"/>
                <a:cs typeface="Times New Roman" pitchFamily="18" charset="0"/>
              </a:rPr>
              <a:t> </a:t>
            </a:r>
            <a:endParaRPr lang="en-US" sz="2000" smtClean="0">
              <a:solidFill>
                <a:srgbClr val="0033CC"/>
              </a:solidFill>
              <a:latin typeface="Times New Roman" pitchFamily="18" charset="0"/>
              <a:cs typeface="Times New Roman" pitchFamily="18" charset="0"/>
            </a:endParaRPr>
          </a:p>
        </p:txBody>
      </p:sp>
      <p:sp>
        <p:nvSpPr>
          <p:cNvPr id="122884" name="Text Box 4"/>
          <p:cNvSpPr txBox="1">
            <a:spLocks noChangeArrowheads="1"/>
          </p:cNvSpPr>
          <p:nvPr/>
        </p:nvSpPr>
        <p:spPr bwMode="auto">
          <a:xfrm>
            <a:off x="228600" y="1219200"/>
            <a:ext cx="8610600" cy="366713"/>
          </a:xfrm>
          <a:prstGeom prst="rect">
            <a:avLst/>
          </a:prstGeom>
          <a:noFill/>
          <a:ln w="9525">
            <a:noFill/>
            <a:miter lim="800000"/>
            <a:headEnd/>
            <a:tailEnd/>
          </a:ln>
        </p:spPr>
        <p:txBody>
          <a:bodyPr>
            <a:spAutoFit/>
          </a:bodyPr>
          <a:lstStyle/>
          <a:p>
            <a:pPr>
              <a:spcBef>
                <a:spcPct val="50000"/>
              </a:spcBef>
            </a:pPr>
            <a:endParaRPr lang="en-US"/>
          </a:p>
        </p:txBody>
      </p:sp>
      <p:sp>
        <p:nvSpPr>
          <p:cNvPr id="122885" name="Text Box 5"/>
          <p:cNvSpPr txBox="1">
            <a:spLocks noChangeArrowheads="1"/>
          </p:cNvSpPr>
          <p:nvPr/>
        </p:nvSpPr>
        <p:spPr bwMode="auto">
          <a:xfrm>
            <a:off x="762000" y="1066800"/>
            <a:ext cx="8153400" cy="5578475"/>
          </a:xfrm>
          <a:prstGeom prst="rect">
            <a:avLst/>
          </a:prstGeom>
          <a:noFill/>
          <a:ln w="9525">
            <a:noFill/>
            <a:miter lim="800000"/>
            <a:headEnd/>
            <a:tailEnd/>
          </a:ln>
        </p:spPr>
        <p:txBody>
          <a:bodyPr>
            <a:spAutoFit/>
          </a:bodyPr>
          <a:lstStyle/>
          <a:p>
            <a:pPr marL="342900" indent="-342900">
              <a:spcBef>
                <a:spcPct val="50000"/>
              </a:spcBef>
            </a:pPr>
            <a:r>
              <a:rPr lang="fa-IR" sz="2000"/>
              <a:t>هر شرکت از یک استراتژی در سطح بنگاه پیروی می کند تا موقعیت رقابتی اش تحکیم یابد . </a:t>
            </a:r>
          </a:p>
          <a:p>
            <a:pPr marL="342900" indent="-342900">
              <a:spcBef>
                <a:spcPct val="50000"/>
              </a:spcBef>
            </a:pPr>
            <a:r>
              <a:rPr lang="fa-IR" sz="2000"/>
              <a:t>هر شرکت باید در مورد اینکه می خواهد رشد کند یا خیر ، تصمیم گیری کند ،</a:t>
            </a:r>
          </a:p>
          <a:p>
            <a:pPr marL="342900" indent="-342900">
              <a:spcBef>
                <a:spcPct val="50000"/>
              </a:spcBef>
            </a:pPr>
            <a:r>
              <a:rPr lang="fa-IR" sz="2000"/>
              <a:t> لذا باید به سه پرسش زیر پاسخ دهد :</a:t>
            </a:r>
          </a:p>
          <a:p>
            <a:pPr marL="342900" indent="-342900">
              <a:spcBef>
                <a:spcPct val="50000"/>
              </a:spcBef>
              <a:buFontTx/>
              <a:buAutoNum type="arabicParenR"/>
            </a:pPr>
            <a:r>
              <a:rPr lang="fa-IR" sz="2000"/>
              <a:t>آیا ما باید توسعه یابیم ، کوچک شویم ، یا بدون تغییر عملیات خود را ادامه دهیم ؟</a:t>
            </a:r>
          </a:p>
          <a:p>
            <a:pPr marL="342900" indent="-342900">
              <a:spcBef>
                <a:spcPct val="50000"/>
              </a:spcBef>
              <a:buFontTx/>
              <a:buAutoNum type="arabicParenR"/>
            </a:pPr>
            <a:r>
              <a:rPr lang="fa-IR" sz="2000"/>
              <a:t>آیا ما باید فعالیت هایمان را روی صنعت فعلی متمرکز کنیم یا باید با ورود به صنایع دیگر ، آن را متنوع سازیم ؟</a:t>
            </a:r>
          </a:p>
          <a:p>
            <a:pPr marL="342900" indent="-342900">
              <a:spcBef>
                <a:spcPct val="50000"/>
              </a:spcBef>
              <a:buFontTx/>
              <a:buAutoNum type="arabicParenR"/>
            </a:pPr>
            <a:r>
              <a:rPr lang="fa-IR" sz="2000"/>
              <a:t>اگر می خواهیم رشد کنیم ، آیا باید از داخل خود را توسعه بدهیم یا از طریق خریداری شرکت های دیگر ، ادغام با آنها یا تشکیل شرکت های مختلط یا همکاری با آنها ؟</a:t>
            </a:r>
          </a:p>
          <a:p>
            <a:pPr marL="342900" indent="-342900">
              <a:spcBef>
                <a:spcPct val="50000"/>
              </a:spcBef>
            </a:pPr>
            <a:r>
              <a:rPr lang="fa-IR" sz="2000"/>
              <a:t>استراتژِی هدایتی یک شرکت از سه جهت گیری کلی به سمت رشد تشکیل می شود :</a:t>
            </a:r>
          </a:p>
          <a:p>
            <a:pPr marL="342900" indent="-342900">
              <a:spcBef>
                <a:spcPct val="50000"/>
              </a:spcBef>
              <a:buFontTx/>
              <a:buAutoNum type="arabicParenR"/>
            </a:pPr>
            <a:r>
              <a:rPr lang="fa-IR" sz="2000">
                <a:solidFill>
                  <a:srgbClr val="000066"/>
                </a:solidFill>
              </a:rPr>
              <a:t>استراتژی های رشد</a:t>
            </a:r>
            <a:r>
              <a:rPr lang="fa-IR" sz="2000"/>
              <a:t> : فعالیت های شرکت / سازمان را توسعه می دهند .</a:t>
            </a:r>
          </a:p>
          <a:p>
            <a:pPr marL="342900" indent="-342900">
              <a:spcBef>
                <a:spcPct val="50000"/>
              </a:spcBef>
              <a:buFontTx/>
              <a:buAutoNum type="arabicParenR"/>
            </a:pPr>
            <a:r>
              <a:rPr lang="fa-IR" sz="2000">
                <a:solidFill>
                  <a:srgbClr val="000066"/>
                </a:solidFill>
              </a:rPr>
              <a:t>استراتژی های ثبات</a:t>
            </a:r>
            <a:r>
              <a:rPr lang="fa-IR" sz="2000"/>
              <a:t> : تغییری در فعالیت های فعلی شرکت / سازمان نمی دهند .</a:t>
            </a:r>
          </a:p>
          <a:p>
            <a:pPr marL="342900" indent="-342900">
              <a:spcBef>
                <a:spcPct val="50000"/>
              </a:spcBef>
              <a:buFontTx/>
              <a:buAutoNum type="arabicParenR"/>
            </a:pPr>
            <a:r>
              <a:rPr lang="fa-IR" sz="2000">
                <a:solidFill>
                  <a:srgbClr val="000066"/>
                </a:solidFill>
              </a:rPr>
              <a:t>استراتژی های کاهش</a:t>
            </a:r>
            <a:r>
              <a:rPr lang="fa-IR" sz="2000"/>
              <a:t> : سطح فعالیت های شرکت / سازمان را کاهش می دهند .</a:t>
            </a:r>
          </a:p>
          <a:p>
            <a:pPr marL="342900" indent="-342900">
              <a:spcBef>
                <a:spcPct val="50000"/>
              </a:spcBef>
            </a:pPr>
            <a:endParaRPr lang="en-US" sz="200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ctrTitle" idx="4294967295"/>
          </p:nvPr>
        </p:nvSpPr>
        <p:spPr>
          <a:xfrm>
            <a:off x="914400" y="0"/>
            <a:ext cx="7772400" cy="1470025"/>
          </a:xfrm>
        </p:spPr>
        <p:txBody>
          <a:bodyPr/>
          <a:lstStyle/>
          <a:p>
            <a:pPr algn="r" eaLnBrk="1" hangingPunct="1"/>
            <a:r>
              <a:rPr lang="fa-IR" b="1" smtClean="0">
                <a:solidFill>
                  <a:srgbClr val="000066"/>
                </a:solidFill>
              </a:rPr>
              <a:t>استراتژیهای</a:t>
            </a:r>
            <a:r>
              <a:rPr lang="fa-IR" b="1" smtClean="0">
                <a:solidFill>
                  <a:schemeClr val="folHlink"/>
                </a:solidFill>
              </a:rPr>
              <a:t> </a:t>
            </a:r>
            <a:r>
              <a:rPr lang="fa-IR" b="1" smtClean="0">
                <a:solidFill>
                  <a:srgbClr val="000066"/>
                </a:solidFill>
              </a:rPr>
              <a:t>رشد</a:t>
            </a:r>
            <a:endParaRPr lang="en-US" b="1" smtClean="0">
              <a:solidFill>
                <a:srgbClr val="000066"/>
              </a:solidFill>
            </a:endParaRPr>
          </a:p>
        </p:txBody>
      </p:sp>
      <p:sp>
        <p:nvSpPr>
          <p:cNvPr id="123907" name="Rectangle 3"/>
          <p:cNvSpPr>
            <a:spLocks noGrp="1" noChangeArrowheads="1"/>
          </p:cNvSpPr>
          <p:nvPr>
            <p:ph type="subTitle" idx="4294967295"/>
          </p:nvPr>
        </p:nvSpPr>
        <p:spPr>
          <a:xfrm>
            <a:off x="1371600" y="1219200"/>
            <a:ext cx="7391400" cy="5410200"/>
          </a:xfrm>
        </p:spPr>
        <p:txBody>
          <a:bodyPr/>
          <a:lstStyle/>
          <a:p>
            <a:pPr marL="0" indent="0" eaLnBrk="1" hangingPunct="1">
              <a:buFontTx/>
              <a:buNone/>
            </a:pPr>
            <a:endParaRPr lang="fa-IR" smtClean="0">
              <a:solidFill>
                <a:srgbClr val="0033CC"/>
              </a:solidFill>
              <a:latin typeface="Times New Roman" pitchFamily="18" charset="0"/>
              <a:cs typeface="Times New Roman" pitchFamily="18" charset="0"/>
            </a:endParaRPr>
          </a:p>
          <a:p>
            <a:pPr marL="0" indent="0" eaLnBrk="1" hangingPunct="1">
              <a:buFontTx/>
              <a:buNone/>
            </a:pPr>
            <a:r>
              <a:rPr lang="fa-IR" sz="2000" smtClean="0">
                <a:solidFill>
                  <a:srgbClr val="0033CC"/>
                </a:solidFill>
                <a:latin typeface="Times New Roman" pitchFamily="18" charset="0"/>
                <a:cs typeface="Times New Roman" pitchFamily="18" charset="0"/>
              </a:rPr>
              <a:t> </a:t>
            </a:r>
            <a:endParaRPr lang="en-US" sz="2000" smtClean="0">
              <a:solidFill>
                <a:srgbClr val="0033CC"/>
              </a:solidFill>
              <a:latin typeface="Times New Roman" pitchFamily="18" charset="0"/>
              <a:cs typeface="Times New Roman" pitchFamily="18" charset="0"/>
            </a:endParaRPr>
          </a:p>
        </p:txBody>
      </p:sp>
      <p:sp>
        <p:nvSpPr>
          <p:cNvPr id="123908" name="Text Box 4"/>
          <p:cNvSpPr txBox="1">
            <a:spLocks noChangeArrowheads="1"/>
          </p:cNvSpPr>
          <p:nvPr/>
        </p:nvSpPr>
        <p:spPr bwMode="auto">
          <a:xfrm>
            <a:off x="762000" y="1143000"/>
            <a:ext cx="8229600" cy="366713"/>
          </a:xfrm>
          <a:prstGeom prst="rect">
            <a:avLst/>
          </a:prstGeom>
          <a:noFill/>
          <a:ln w="9525">
            <a:noFill/>
            <a:miter lim="800000"/>
            <a:headEnd/>
            <a:tailEnd/>
          </a:ln>
        </p:spPr>
        <p:txBody>
          <a:bodyPr>
            <a:spAutoFit/>
          </a:bodyPr>
          <a:lstStyle/>
          <a:p>
            <a:pPr>
              <a:spcBef>
                <a:spcPct val="50000"/>
              </a:spcBef>
            </a:pPr>
            <a:endParaRPr lang="en-US"/>
          </a:p>
        </p:txBody>
      </p:sp>
      <p:sp>
        <p:nvSpPr>
          <p:cNvPr id="123909" name="Text Box 5"/>
          <p:cNvSpPr txBox="1">
            <a:spLocks noChangeArrowheads="1"/>
          </p:cNvSpPr>
          <p:nvPr/>
        </p:nvSpPr>
        <p:spPr bwMode="auto">
          <a:xfrm>
            <a:off x="539750" y="1676400"/>
            <a:ext cx="8604250" cy="3297238"/>
          </a:xfrm>
          <a:prstGeom prst="rect">
            <a:avLst/>
          </a:prstGeom>
          <a:noFill/>
          <a:ln w="9525">
            <a:noFill/>
            <a:miter lim="800000"/>
            <a:headEnd/>
            <a:tailEnd/>
          </a:ln>
        </p:spPr>
        <p:txBody>
          <a:bodyPr>
            <a:spAutoFit/>
          </a:bodyPr>
          <a:lstStyle/>
          <a:p>
            <a:pPr marL="342900" indent="-342900">
              <a:spcBef>
                <a:spcPct val="50000"/>
              </a:spcBef>
            </a:pPr>
            <a:r>
              <a:rPr lang="fa-IR" sz="2800"/>
              <a:t>موجب رشد و افزایش در فروش ها ، دارایی ها ، سودها یا ترکیبی از برخی یا همه آنها می گردد .</a:t>
            </a:r>
            <a:endParaRPr lang="en-US" sz="2800"/>
          </a:p>
          <a:p>
            <a:pPr marL="342900" indent="-342900">
              <a:spcBef>
                <a:spcPct val="50000"/>
              </a:spcBef>
            </a:pPr>
            <a:r>
              <a:rPr lang="fa-IR" sz="2800"/>
              <a:t>دو استراتژی رشد اصلی وجود دارد :</a:t>
            </a:r>
          </a:p>
          <a:p>
            <a:pPr marL="342900" indent="-342900">
              <a:spcBef>
                <a:spcPct val="50000"/>
              </a:spcBef>
              <a:buFontTx/>
              <a:buAutoNum type="arabicParenR"/>
            </a:pPr>
            <a:r>
              <a:rPr lang="fa-IR" sz="2800">
                <a:solidFill>
                  <a:srgbClr val="000066"/>
                </a:solidFill>
              </a:rPr>
              <a:t>استراتژِ ی تمرکز</a:t>
            </a:r>
            <a:r>
              <a:rPr lang="fa-IR" sz="2800"/>
              <a:t> : بر روی یک خط تولید یا صنعت تمرکز دارد .</a:t>
            </a:r>
          </a:p>
          <a:p>
            <a:pPr marL="342900" indent="-342900">
              <a:spcBef>
                <a:spcPct val="50000"/>
              </a:spcBef>
              <a:buFontTx/>
              <a:buAutoNum type="arabicParenR"/>
            </a:pPr>
            <a:r>
              <a:rPr lang="fa-IR" sz="2800">
                <a:solidFill>
                  <a:srgbClr val="000066"/>
                </a:solidFill>
              </a:rPr>
              <a:t>استراتژی تنوع</a:t>
            </a:r>
            <a:r>
              <a:rPr lang="fa-IR" sz="2800"/>
              <a:t> : با تولید محصولات دیگر یا ورود به صنایع دیگر تنوع ایجاد می شود .</a:t>
            </a:r>
            <a:endParaRPr lang="en-US" sz="280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subTitle" idx="4294967295"/>
          </p:nvPr>
        </p:nvSpPr>
        <p:spPr>
          <a:xfrm>
            <a:off x="1371600" y="1219200"/>
            <a:ext cx="7391400" cy="5410200"/>
          </a:xfrm>
        </p:spPr>
        <p:txBody>
          <a:bodyPr/>
          <a:lstStyle/>
          <a:p>
            <a:pPr marL="0" indent="0" eaLnBrk="1" hangingPunct="1">
              <a:buFontTx/>
              <a:buNone/>
            </a:pPr>
            <a:endParaRPr lang="fa-IR" smtClean="0">
              <a:solidFill>
                <a:srgbClr val="0033CC"/>
              </a:solidFill>
              <a:latin typeface="Times New Roman" pitchFamily="18" charset="0"/>
              <a:cs typeface="Times New Roman" pitchFamily="18" charset="0"/>
            </a:endParaRPr>
          </a:p>
          <a:p>
            <a:pPr marL="0" indent="0" eaLnBrk="1" hangingPunct="1">
              <a:buFontTx/>
              <a:buNone/>
            </a:pPr>
            <a:r>
              <a:rPr lang="fa-IR" sz="2000" smtClean="0">
                <a:solidFill>
                  <a:srgbClr val="0033CC"/>
                </a:solidFill>
                <a:latin typeface="Times New Roman" pitchFamily="18" charset="0"/>
                <a:cs typeface="Times New Roman" pitchFamily="18" charset="0"/>
              </a:rPr>
              <a:t> </a:t>
            </a:r>
            <a:endParaRPr lang="en-US" sz="2000" smtClean="0">
              <a:solidFill>
                <a:srgbClr val="0033CC"/>
              </a:solidFill>
              <a:latin typeface="Times New Roman" pitchFamily="18" charset="0"/>
              <a:cs typeface="Times New Roman" pitchFamily="18" charset="0"/>
            </a:endParaRPr>
          </a:p>
        </p:txBody>
      </p:sp>
      <p:sp>
        <p:nvSpPr>
          <p:cNvPr id="124931" name="Text Box 3"/>
          <p:cNvSpPr txBox="1">
            <a:spLocks noChangeArrowheads="1"/>
          </p:cNvSpPr>
          <p:nvPr/>
        </p:nvSpPr>
        <p:spPr bwMode="auto">
          <a:xfrm>
            <a:off x="533400" y="188913"/>
            <a:ext cx="8305800" cy="6164262"/>
          </a:xfrm>
          <a:prstGeom prst="rect">
            <a:avLst/>
          </a:prstGeom>
          <a:noFill/>
          <a:ln w="9525">
            <a:noFill/>
            <a:miter lim="800000"/>
            <a:headEnd/>
            <a:tailEnd/>
          </a:ln>
        </p:spPr>
        <p:txBody>
          <a:bodyPr>
            <a:spAutoFit/>
          </a:bodyPr>
          <a:lstStyle/>
          <a:p>
            <a:pPr marL="342900" indent="-342900">
              <a:lnSpc>
                <a:spcPct val="115000"/>
              </a:lnSpc>
            </a:pPr>
            <a:r>
              <a:rPr lang="fa-IR" sz="2400"/>
              <a:t>این استراتژی ها را به دو صورت می توان اجرا کرد :</a:t>
            </a:r>
          </a:p>
          <a:p>
            <a:pPr marL="342900" indent="-342900">
              <a:lnSpc>
                <a:spcPct val="115000"/>
              </a:lnSpc>
            </a:pPr>
            <a:endParaRPr lang="fa-IR" sz="2400"/>
          </a:p>
          <a:p>
            <a:pPr marL="342900" indent="-342900">
              <a:lnSpc>
                <a:spcPct val="115000"/>
              </a:lnSpc>
            </a:pPr>
            <a:r>
              <a:rPr lang="fa-IR" sz="2400" u="sng"/>
              <a:t>داخلی :</a:t>
            </a:r>
            <a:r>
              <a:rPr lang="fa-IR" sz="2400"/>
              <a:t> از طریق سرمایه گذاری در طراحی و توسعه محصول مجدد</a:t>
            </a:r>
          </a:p>
          <a:p>
            <a:pPr marL="342900" indent="-342900">
              <a:lnSpc>
                <a:spcPct val="115000"/>
              </a:lnSpc>
            </a:pPr>
            <a:r>
              <a:rPr lang="fa-IR" sz="2400" u="sng"/>
              <a:t>خارجی :</a:t>
            </a:r>
            <a:r>
              <a:rPr lang="fa-IR" sz="2400"/>
              <a:t> از طرق زیر قابل اجرا است : </a:t>
            </a:r>
          </a:p>
          <a:p>
            <a:pPr marL="342900" indent="-342900">
              <a:lnSpc>
                <a:spcPct val="115000"/>
              </a:lnSpc>
              <a:buFontTx/>
              <a:buAutoNum type="alphaLcParenR"/>
            </a:pPr>
            <a:r>
              <a:rPr lang="fa-IR" sz="2400"/>
              <a:t>   ادغام : تعاملی که دو یا چند شرکت را در برمی گیرد و طی آن سهام این شرکت ها مبادله می شود و در نهایت یکی از شرکت ها باقی می ماند . ادغام معمولا بین شرکت های هم اندازه و آنهایی که رابطه خوبی با هم دارند ، صورت می گیرد .</a:t>
            </a:r>
          </a:p>
          <a:p>
            <a:pPr marL="342900" indent="-342900">
              <a:lnSpc>
                <a:spcPct val="115000"/>
              </a:lnSpc>
              <a:buFontTx/>
              <a:buAutoNum type="alphaLcParenR" startAt="2"/>
            </a:pPr>
            <a:r>
              <a:rPr lang="fa-IR" sz="2400"/>
              <a:t> خریداری : خریداری یک شرکت به طور کامل توسط شرکت دیگر. در این حالت شرکت خریداری شده ، نقش تابعه یا بخشی از شرکت خریدار را ایفا می کند .معمولا بین شرکت هایی با اندازه مختلف رخ می دهد . ممکن است دوستانه یا خصمانه صورت پذیرد ، خریداری خصمانه را اغلب بلعیدن می نامند.</a:t>
            </a:r>
          </a:p>
          <a:p>
            <a:pPr marL="342900" indent="-342900">
              <a:lnSpc>
                <a:spcPct val="115000"/>
              </a:lnSpc>
              <a:spcBef>
                <a:spcPct val="50000"/>
              </a:spcBef>
              <a:buFontTx/>
              <a:buAutoNum type="alphaLcParenR" startAt="3"/>
            </a:pPr>
            <a:r>
              <a:rPr lang="fa-IR" sz="2400"/>
              <a:t>ا</a:t>
            </a:r>
            <a:r>
              <a:rPr lang="fa-IR" sz="2400">
                <a:cs typeface="Times New Roman" pitchFamily="18" charset="0"/>
              </a:rPr>
              <a:t>ﺌتلاف استراتژیک : مشارکت دو یا چند شرکت یا واحد تجاری با یکدیگر برای دستیابی به اهداف مهم استراتژیک که برای همه شرکا سودمند خواهد بود .</a:t>
            </a:r>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ctrTitle" idx="4294967295"/>
          </p:nvPr>
        </p:nvSpPr>
        <p:spPr>
          <a:xfrm>
            <a:off x="914400" y="0"/>
            <a:ext cx="7772400" cy="1470025"/>
          </a:xfrm>
        </p:spPr>
        <p:txBody>
          <a:bodyPr/>
          <a:lstStyle/>
          <a:p>
            <a:pPr marL="838200" indent="-838200" algn="r" eaLnBrk="1" hangingPunct="1">
              <a:buFontTx/>
              <a:buAutoNum type="alphaUcPeriod"/>
            </a:pPr>
            <a:r>
              <a:rPr lang="fa-IR" sz="4000" smtClean="0">
                <a:solidFill>
                  <a:srgbClr val="000066"/>
                </a:solidFill>
              </a:rPr>
              <a:t>استراتژی های تمرکز :</a:t>
            </a:r>
            <a:endParaRPr lang="en-US" sz="4000" smtClean="0">
              <a:solidFill>
                <a:srgbClr val="000066"/>
              </a:solidFill>
            </a:endParaRPr>
          </a:p>
        </p:txBody>
      </p:sp>
      <p:sp>
        <p:nvSpPr>
          <p:cNvPr id="125955" name="Rectangle 3"/>
          <p:cNvSpPr>
            <a:spLocks noGrp="1" noChangeArrowheads="1"/>
          </p:cNvSpPr>
          <p:nvPr>
            <p:ph type="subTitle" idx="4294967295"/>
          </p:nvPr>
        </p:nvSpPr>
        <p:spPr>
          <a:xfrm>
            <a:off x="1371600" y="1219200"/>
            <a:ext cx="7391400" cy="5410200"/>
          </a:xfrm>
        </p:spPr>
        <p:txBody>
          <a:bodyPr/>
          <a:lstStyle/>
          <a:p>
            <a:pPr marL="0" indent="0" eaLnBrk="1" hangingPunct="1">
              <a:buFontTx/>
              <a:buNone/>
            </a:pPr>
            <a:endParaRPr lang="fa-IR" smtClean="0">
              <a:solidFill>
                <a:srgbClr val="0033CC"/>
              </a:solidFill>
              <a:latin typeface="Times New Roman" pitchFamily="18" charset="0"/>
              <a:cs typeface="Times New Roman" pitchFamily="18" charset="0"/>
            </a:endParaRPr>
          </a:p>
          <a:p>
            <a:pPr marL="0" indent="0" eaLnBrk="1" hangingPunct="1">
              <a:buFontTx/>
              <a:buNone/>
            </a:pPr>
            <a:r>
              <a:rPr lang="fa-IR" sz="2000" smtClean="0">
                <a:solidFill>
                  <a:srgbClr val="0033CC"/>
                </a:solidFill>
                <a:latin typeface="Times New Roman" pitchFamily="18" charset="0"/>
                <a:cs typeface="Times New Roman" pitchFamily="18" charset="0"/>
              </a:rPr>
              <a:t> </a:t>
            </a:r>
            <a:endParaRPr lang="en-US" sz="2000" smtClean="0">
              <a:solidFill>
                <a:srgbClr val="0033CC"/>
              </a:solidFill>
              <a:latin typeface="Times New Roman" pitchFamily="18" charset="0"/>
              <a:cs typeface="Times New Roman" pitchFamily="18" charset="0"/>
            </a:endParaRPr>
          </a:p>
        </p:txBody>
      </p:sp>
      <p:sp>
        <p:nvSpPr>
          <p:cNvPr id="125956" name="Text Box 4"/>
          <p:cNvSpPr txBox="1">
            <a:spLocks noChangeArrowheads="1"/>
          </p:cNvSpPr>
          <p:nvPr/>
        </p:nvSpPr>
        <p:spPr bwMode="auto">
          <a:xfrm>
            <a:off x="762000" y="1143000"/>
            <a:ext cx="8229600" cy="366713"/>
          </a:xfrm>
          <a:prstGeom prst="rect">
            <a:avLst/>
          </a:prstGeom>
          <a:noFill/>
          <a:ln w="9525">
            <a:noFill/>
            <a:miter lim="800000"/>
            <a:headEnd/>
            <a:tailEnd/>
          </a:ln>
        </p:spPr>
        <p:txBody>
          <a:bodyPr>
            <a:spAutoFit/>
          </a:bodyPr>
          <a:lstStyle/>
          <a:p>
            <a:pPr>
              <a:spcBef>
                <a:spcPct val="50000"/>
              </a:spcBef>
            </a:pPr>
            <a:endParaRPr lang="en-US"/>
          </a:p>
        </p:txBody>
      </p:sp>
      <p:sp>
        <p:nvSpPr>
          <p:cNvPr id="125957" name="Text Box 5"/>
          <p:cNvSpPr txBox="1">
            <a:spLocks noChangeArrowheads="1"/>
          </p:cNvSpPr>
          <p:nvPr/>
        </p:nvSpPr>
        <p:spPr bwMode="auto">
          <a:xfrm>
            <a:off x="762000" y="1676400"/>
            <a:ext cx="8382000" cy="854075"/>
          </a:xfrm>
          <a:prstGeom prst="rect">
            <a:avLst/>
          </a:prstGeom>
          <a:noFill/>
          <a:ln w="9525">
            <a:noFill/>
            <a:miter lim="800000"/>
            <a:headEnd/>
            <a:tailEnd/>
          </a:ln>
        </p:spPr>
        <p:txBody>
          <a:bodyPr>
            <a:spAutoFit/>
          </a:bodyPr>
          <a:lstStyle/>
          <a:p>
            <a:pPr marL="342900" indent="-342900">
              <a:spcBef>
                <a:spcPct val="50000"/>
              </a:spcBef>
            </a:pPr>
            <a:endParaRPr lang="fa-IR" sz="2000" b="1">
              <a:solidFill>
                <a:srgbClr val="0033CC"/>
              </a:solidFill>
            </a:endParaRPr>
          </a:p>
          <a:p>
            <a:pPr marL="342900" indent="-342900">
              <a:spcBef>
                <a:spcPct val="50000"/>
              </a:spcBef>
            </a:pPr>
            <a:endParaRPr lang="en-US" sz="2000" b="1">
              <a:solidFill>
                <a:srgbClr val="0033CC"/>
              </a:solidFill>
            </a:endParaRPr>
          </a:p>
        </p:txBody>
      </p:sp>
      <p:sp>
        <p:nvSpPr>
          <p:cNvPr id="125958" name="Text Box 6"/>
          <p:cNvSpPr txBox="1">
            <a:spLocks noChangeArrowheads="1"/>
          </p:cNvSpPr>
          <p:nvPr/>
        </p:nvSpPr>
        <p:spPr bwMode="auto">
          <a:xfrm>
            <a:off x="685800" y="1403350"/>
            <a:ext cx="8229600" cy="5121275"/>
          </a:xfrm>
          <a:prstGeom prst="rect">
            <a:avLst/>
          </a:prstGeom>
          <a:noFill/>
          <a:ln w="9525">
            <a:noFill/>
            <a:miter lim="800000"/>
            <a:headEnd/>
            <a:tailEnd/>
          </a:ln>
        </p:spPr>
        <p:txBody>
          <a:bodyPr>
            <a:spAutoFit/>
          </a:bodyPr>
          <a:lstStyle/>
          <a:p>
            <a:pPr marL="342900" indent="-342900" algn="just">
              <a:spcBef>
                <a:spcPct val="50000"/>
              </a:spcBef>
            </a:pPr>
            <a:r>
              <a:rPr lang="fa-IR" sz="2000"/>
              <a:t>اگر شرکت دارای خطوط تولیدی ای باشد که این خطوط ، قابلیت بالقوه برای رشد و توسعه داشته باشند ، تمرکز منابع روی آن خطوط ، اتخاذ استراتژی رشد را معقول می سازد .</a:t>
            </a:r>
          </a:p>
          <a:p>
            <a:pPr marL="342900" indent="-342900" algn="just">
              <a:spcBef>
                <a:spcPct val="50000"/>
              </a:spcBef>
            </a:pPr>
            <a:r>
              <a:rPr lang="fa-IR" sz="2000"/>
              <a:t>استراتژی اساسی تمرکز :</a:t>
            </a:r>
          </a:p>
          <a:p>
            <a:pPr marL="342900" indent="-342900" algn="just">
              <a:spcBef>
                <a:spcPct val="50000"/>
              </a:spcBef>
              <a:buFontTx/>
              <a:buAutoNum type="arabicParenR"/>
            </a:pPr>
            <a:r>
              <a:rPr lang="fa-IR" sz="2000">
                <a:solidFill>
                  <a:srgbClr val="000066"/>
                </a:solidFill>
              </a:rPr>
              <a:t>استراتژی یکپارچگی عمودی</a:t>
            </a:r>
            <a:r>
              <a:rPr lang="fa-IR" sz="2000"/>
              <a:t> : انجام وظیفه یا فعالیتی که قبلا توسط یک عرضه کننده ( یکپارچگی عمودی به پایین ) یا یک توزیع کننده (یکپارچگی عمودی به بالا ) صورت می گرفته است .</a:t>
            </a:r>
          </a:p>
          <a:p>
            <a:pPr marL="342900" indent="-342900" algn="just">
              <a:spcBef>
                <a:spcPct val="50000"/>
              </a:spcBef>
            </a:pPr>
            <a:r>
              <a:rPr lang="fa-IR" sz="2000"/>
              <a:t>یکپارچگی عمودی به سه شکل انجام می شود :</a:t>
            </a:r>
          </a:p>
          <a:p>
            <a:pPr marL="342900" indent="-342900" algn="just">
              <a:spcBef>
                <a:spcPct val="50000"/>
              </a:spcBef>
              <a:buFontTx/>
              <a:buAutoNum type="alphaLcParenR"/>
            </a:pPr>
            <a:r>
              <a:rPr lang="fa-IR" sz="2000"/>
              <a:t>کامل : که طی آن شرکت 100% نیازهای کلیدی خود را تامین می سازد و تمام فعالیت های توزیع را خود به عهده می گیرد .</a:t>
            </a:r>
          </a:p>
          <a:p>
            <a:pPr marL="342900" indent="-342900" algn="just">
              <a:spcBef>
                <a:spcPct val="50000"/>
              </a:spcBef>
              <a:buFontTx/>
              <a:buAutoNum type="alphaLcParenR"/>
            </a:pPr>
            <a:r>
              <a:rPr lang="fa-IR" sz="2000"/>
              <a:t>ناقص : که طی آن شرکت کمتر از نیمی از نیازهای اساسی خود را ، تولید می کند .</a:t>
            </a:r>
          </a:p>
          <a:p>
            <a:pPr marL="342900" indent="-342900" algn="just">
              <a:spcBef>
                <a:spcPct val="50000"/>
              </a:spcBef>
              <a:buFontTx/>
              <a:buAutoNum type="alphaLcParenR"/>
            </a:pPr>
            <a:r>
              <a:rPr lang="fa-IR" sz="2000"/>
              <a:t>صفر : که طی آن شرکت با عقد قراردادهای بلندمدت با دیگر شرکت ها ، کار تهیه نیازهای اساسی خود و توزیع محصولاتش را به آنها واگذار می کند .</a:t>
            </a:r>
          </a:p>
          <a:p>
            <a:pPr marL="342900" indent="-342900" algn="just">
              <a:spcBef>
                <a:spcPct val="50000"/>
              </a:spcBef>
            </a:pPr>
            <a:endParaRPr lang="en-US" sz="200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subTitle" idx="4294967295"/>
          </p:nvPr>
        </p:nvSpPr>
        <p:spPr>
          <a:xfrm>
            <a:off x="1371600" y="1219200"/>
            <a:ext cx="7391400" cy="5410200"/>
          </a:xfrm>
        </p:spPr>
        <p:txBody>
          <a:bodyPr/>
          <a:lstStyle/>
          <a:p>
            <a:pPr marL="0" indent="0" eaLnBrk="1" hangingPunct="1">
              <a:buFontTx/>
              <a:buNone/>
            </a:pPr>
            <a:endParaRPr lang="fa-IR" smtClean="0">
              <a:solidFill>
                <a:srgbClr val="0033CC"/>
              </a:solidFill>
              <a:latin typeface="Times New Roman" pitchFamily="18" charset="0"/>
              <a:cs typeface="Times New Roman" pitchFamily="18" charset="0"/>
            </a:endParaRPr>
          </a:p>
          <a:p>
            <a:pPr marL="0" indent="0" eaLnBrk="1" hangingPunct="1">
              <a:buFontTx/>
              <a:buNone/>
            </a:pPr>
            <a:r>
              <a:rPr lang="fa-IR" sz="2000" smtClean="0">
                <a:solidFill>
                  <a:srgbClr val="0033CC"/>
                </a:solidFill>
                <a:latin typeface="Times New Roman" pitchFamily="18" charset="0"/>
                <a:cs typeface="Times New Roman" pitchFamily="18" charset="0"/>
              </a:rPr>
              <a:t> </a:t>
            </a:r>
            <a:endParaRPr lang="en-US" sz="2000" smtClean="0">
              <a:solidFill>
                <a:srgbClr val="0033CC"/>
              </a:solidFill>
              <a:latin typeface="Times New Roman" pitchFamily="18" charset="0"/>
              <a:cs typeface="Times New Roman" pitchFamily="18" charset="0"/>
            </a:endParaRPr>
          </a:p>
        </p:txBody>
      </p:sp>
      <p:sp>
        <p:nvSpPr>
          <p:cNvPr id="126979" name="Text Box 3"/>
          <p:cNvSpPr txBox="1">
            <a:spLocks noChangeArrowheads="1"/>
          </p:cNvSpPr>
          <p:nvPr/>
        </p:nvSpPr>
        <p:spPr bwMode="auto">
          <a:xfrm>
            <a:off x="533400" y="304800"/>
            <a:ext cx="8305800" cy="396875"/>
          </a:xfrm>
          <a:prstGeom prst="rect">
            <a:avLst/>
          </a:prstGeom>
          <a:noFill/>
          <a:ln w="9525">
            <a:noFill/>
            <a:miter lim="800000"/>
            <a:headEnd/>
            <a:tailEnd/>
          </a:ln>
        </p:spPr>
        <p:txBody>
          <a:bodyPr>
            <a:spAutoFit/>
          </a:bodyPr>
          <a:lstStyle/>
          <a:p>
            <a:pPr marL="342900" indent="-342900"/>
            <a:endParaRPr lang="fa-IR" sz="2000" b="1">
              <a:solidFill>
                <a:srgbClr val="0033CC"/>
              </a:solidFill>
              <a:cs typeface="Times New Roman" pitchFamily="18" charset="0"/>
            </a:endParaRPr>
          </a:p>
        </p:txBody>
      </p:sp>
      <p:sp>
        <p:nvSpPr>
          <p:cNvPr id="126980" name="Text Box 4"/>
          <p:cNvSpPr txBox="1">
            <a:spLocks noChangeArrowheads="1"/>
          </p:cNvSpPr>
          <p:nvPr/>
        </p:nvSpPr>
        <p:spPr bwMode="auto">
          <a:xfrm>
            <a:off x="457200" y="304800"/>
            <a:ext cx="8458200" cy="6096000"/>
          </a:xfrm>
          <a:prstGeom prst="rect">
            <a:avLst/>
          </a:prstGeom>
          <a:noFill/>
          <a:ln w="9525">
            <a:noFill/>
            <a:miter lim="800000"/>
            <a:headEnd/>
            <a:tailEnd/>
          </a:ln>
        </p:spPr>
        <p:txBody>
          <a:bodyPr>
            <a:spAutoFit/>
          </a:bodyPr>
          <a:lstStyle/>
          <a:p>
            <a:pPr marL="342900" indent="-342900" algn="just">
              <a:spcBef>
                <a:spcPct val="50000"/>
              </a:spcBef>
              <a:buFontTx/>
              <a:buAutoNum type="arabicParenR" startAt="2"/>
            </a:pPr>
            <a:r>
              <a:rPr lang="fa-IR" sz="2400" b="1">
                <a:solidFill>
                  <a:srgbClr val="000066"/>
                </a:solidFill>
              </a:rPr>
              <a:t>استراتژی یکپارچگی افقی</a:t>
            </a:r>
            <a:r>
              <a:rPr lang="fa-IR" sz="2400"/>
              <a:t> : </a:t>
            </a:r>
            <a:r>
              <a:rPr lang="fa-IR" sz="2000"/>
              <a:t>گستره و میزان فعالیت یک شرکت در موقعیت های جغرافیایی مختلف و متعدد در همان زنجیره ارزش صنعت قبلی . شرکت می تواند با یکپارچگی افقی و از طریق توسعه محصولات شرکتش به دیگر موقعیت های جغرافیایی و یا از طریق افزایش تعداد محصولاتش ، استراتژی رشد را محقق سازد .</a:t>
            </a:r>
          </a:p>
          <a:p>
            <a:pPr marL="342900" indent="-342900" algn="just">
              <a:spcBef>
                <a:spcPct val="50000"/>
              </a:spcBef>
            </a:pPr>
            <a:endParaRPr lang="fa-IR" sz="2000"/>
          </a:p>
          <a:p>
            <a:pPr marL="342900" indent="-342900" algn="just">
              <a:spcBef>
                <a:spcPct val="50000"/>
              </a:spcBef>
            </a:pPr>
            <a:r>
              <a:rPr lang="fa-IR" sz="2000"/>
              <a:t>شرکت از دو طریق می تواند یکپارچگی افقی را انجام دهد :</a:t>
            </a:r>
          </a:p>
          <a:p>
            <a:pPr marL="342900" indent="-342900" algn="just">
              <a:spcBef>
                <a:spcPct val="50000"/>
              </a:spcBef>
              <a:buFontTx/>
              <a:buAutoNum type="alphaLcParenR"/>
            </a:pPr>
            <a:r>
              <a:rPr lang="fa-IR" sz="2000"/>
              <a:t>توسعه داخلی : شرکت نسبت به خریداری سهم بازار ، تجهیزات تولید ، محل های توزیع یا تکنولوژی خاصی اقدام می کند .</a:t>
            </a:r>
          </a:p>
          <a:p>
            <a:pPr marL="342900" indent="-342900" algn="just">
              <a:spcBef>
                <a:spcPct val="50000"/>
              </a:spcBef>
              <a:buFontTx/>
              <a:buAutoNum type="alphaLcParenR"/>
            </a:pPr>
            <a:r>
              <a:rPr lang="fa-IR" sz="2000"/>
              <a:t>توسعه خارجی : شرکت نسبت به خریداری شرکت های دیگر یا عقد قرارداد تشکیل شرکت مختلف (مشارکت ) یا همکاری آنها اقدام می کند .</a:t>
            </a:r>
          </a:p>
          <a:p>
            <a:pPr marL="342900" indent="-342900" algn="just">
              <a:spcBef>
                <a:spcPct val="50000"/>
              </a:spcBef>
            </a:pPr>
            <a:endParaRPr lang="fa-IR" sz="2000"/>
          </a:p>
          <a:p>
            <a:pPr marL="342900" indent="-342900" algn="just">
              <a:spcBef>
                <a:spcPct val="50000"/>
              </a:spcBef>
            </a:pPr>
            <a:r>
              <a:rPr lang="fa-IR" sz="2000"/>
              <a:t>یکپارچگی افقی به سه شکل صورت می پذیرد :</a:t>
            </a:r>
          </a:p>
          <a:p>
            <a:pPr marL="342900" indent="-342900" algn="just">
              <a:spcBef>
                <a:spcPct val="50000"/>
              </a:spcBef>
              <a:buFontTx/>
              <a:buAutoNum type="arabicPeriod"/>
            </a:pPr>
            <a:r>
              <a:rPr lang="fa-IR" sz="2000"/>
              <a:t>ادغام افقی کامل</a:t>
            </a:r>
          </a:p>
          <a:p>
            <a:pPr marL="342900" indent="-342900" algn="just">
              <a:spcBef>
                <a:spcPct val="50000"/>
              </a:spcBef>
              <a:buFontTx/>
              <a:buAutoNum type="arabicPeriod"/>
            </a:pPr>
            <a:r>
              <a:rPr lang="fa-IR" sz="2000"/>
              <a:t>ادغام افقی جز</a:t>
            </a:r>
            <a:r>
              <a:rPr lang="fa-IR" sz="2000">
                <a:cs typeface="Times New Roman" pitchFamily="18" charset="0"/>
              </a:rPr>
              <a:t>ﺌی</a:t>
            </a:r>
          </a:p>
          <a:p>
            <a:pPr marL="342900" indent="-342900" algn="just">
              <a:spcBef>
                <a:spcPct val="50000"/>
              </a:spcBef>
              <a:buFontTx/>
              <a:buAutoNum type="arabicPeriod"/>
            </a:pPr>
            <a:r>
              <a:rPr lang="fa-IR" sz="2000">
                <a:cs typeface="Times New Roman" pitchFamily="18" charset="0"/>
              </a:rPr>
              <a:t>قراردادهای بلندمدت</a:t>
            </a:r>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1" name="Rectangle 2"/>
          <p:cNvSpPr>
            <a:spLocks noGrp="1" noChangeArrowheads="1"/>
          </p:cNvSpPr>
          <p:nvPr>
            <p:ph type="subTitle" idx="4294967295"/>
          </p:nvPr>
        </p:nvSpPr>
        <p:spPr>
          <a:xfrm>
            <a:off x="1371600" y="1219200"/>
            <a:ext cx="7391400" cy="5410200"/>
          </a:xfrm>
        </p:spPr>
        <p:txBody>
          <a:bodyPr/>
          <a:lstStyle/>
          <a:p>
            <a:pPr marL="0" indent="0" eaLnBrk="1" hangingPunct="1">
              <a:buFontTx/>
              <a:buNone/>
            </a:pPr>
            <a:endParaRPr lang="fa-IR" smtClean="0">
              <a:solidFill>
                <a:srgbClr val="0033CC"/>
              </a:solidFill>
              <a:latin typeface="Times New Roman" pitchFamily="18" charset="0"/>
              <a:cs typeface="Times New Roman" pitchFamily="18" charset="0"/>
            </a:endParaRPr>
          </a:p>
          <a:p>
            <a:pPr marL="0" indent="0" eaLnBrk="1" hangingPunct="1">
              <a:buFontTx/>
              <a:buNone/>
            </a:pPr>
            <a:r>
              <a:rPr lang="fa-IR" sz="2000" smtClean="0">
                <a:solidFill>
                  <a:srgbClr val="0033CC"/>
                </a:solidFill>
                <a:latin typeface="Times New Roman" pitchFamily="18" charset="0"/>
                <a:cs typeface="Times New Roman" pitchFamily="18" charset="0"/>
              </a:rPr>
              <a:t> </a:t>
            </a:r>
            <a:endParaRPr lang="en-US" sz="2000" smtClean="0">
              <a:solidFill>
                <a:srgbClr val="0033CC"/>
              </a:solidFill>
              <a:latin typeface="Times New Roman" pitchFamily="18" charset="0"/>
              <a:cs typeface="Times New Roman" pitchFamily="18" charset="0"/>
            </a:endParaRPr>
          </a:p>
        </p:txBody>
      </p:sp>
      <p:sp>
        <p:nvSpPr>
          <p:cNvPr id="2072" name="Text Box 3"/>
          <p:cNvSpPr txBox="1">
            <a:spLocks noChangeArrowheads="1"/>
          </p:cNvSpPr>
          <p:nvPr/>
        </p:nvSpPr>
        <p:spPr bwMode="auto">
          <a:xfrm>
            <a:off x="533400" y="304800"/>
            <a:ext cx="8305800" cy="396875"/>
          </a:xfrm>
          <a:prstGeom prst="rect">
            <a:avLst/>
          </a:prstGeom>
          <a:noFill/>
          <a:ln w="9525">
            <a:noFill/>
            <a:miter lim="800000"/>
            <a:headEnd/>
            <a:tailEnd/>
          </a:ln>
        </p:spPr>
        <p:txBody>
          <a:bodyPr>
            <a:spAutoFit/>
          </a:bodyPr>
          <a:lstStyle/>
          <a:p>
            <a:pPr marL="342900" indent="-342900"/>
            <a:endParaRPr lang="fa-IR" sz="2000" b="1">
              <a:solidFill>
                <a:srgbClr val="0033CC"/>
              </a:solidFill>
              <a:cs typeface="Times New Roman" pitchFamily="18" charset="0"/>
            </a:endParaRPr>
          </a:p>
        </p:txBody>
      </p:sp>
      <p:graphicFrame>
        <p:nvGraphicFramePr>
          <p:cNvPr id="2050" name="Organization Chart 4"/>
          <p:cNvGraphicFramePr>
            <a:graphicFrameLocks/>
          </p:cNvGraphicFramePr>
          <p:nvPr/>
        </p:nvGraphicFramePr>
        <p:xfrm>
          <a:off x="0" y="0"/>
          <a:ext cx="9144000" cy="6858000"/>
        </p:xfrm>
        <a:graphic>
          <a:graphicData uri="http://schemas.openxmlformats.org/drawingml/2006/compatibility">
            <com:legacyDrawing xmlns:com="http://schemas.openxmlformats.org/drawingml/2006/compatibility" spid="_x0000_s2050"/>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11713</Words>
  <Application>Microsoft Office PowerPoint</Application>
  <PresentationFormat>On-screen Show (4:3)</PresentationFormat>
  <Paragraphs>1062</Paragraphs>
  <Slides>139</Slides>
  <Notes>11</Notes>
  <HiddenSlides>0</HiddenSlides>
  <MMClips>0</MMClips>
  <ScaleCrop>false</ScaleCrop>
  <HeadingPairs>
    <vt:vector size="4" baseType="variant">
      <vt:variant>
        <vt:lpstr>Theme</vt:lpstr>
      </vt:variant>
      <vt:variant>
        <vt:i4>1</vt:i4>
      </vt:variant>
      <vt:variant>
        <vt:lpstr>Slide Titles</vt:lpstr>
      </vt:variant>
      <vt:variant>
        <vt:i4>139</vt:i4>
      </vt:variant>
    </vt:vector>
  </HeadingPairs>
  <TitlesOfParts>
    <vt:vector size="140" baseType="lpstr">
      <vt:lpstr>Office Theme</vt:lpstr>
      <vt:lpstr> برنامه ریزی استراتژیک    </vt:lpstr>
      <vt:lpstr>مفهوم مدیریت استراتژیک </vt:lpstr>
      <vt:lpstr>تعامل بخش های سه گانه مدیریت استراتژی </vt:lpstr>
      <vt:lpstr>تدوین استراتژی </vt:lpstr>
      <vt:lpstr>اجرای استراتژی</vt:lpstr>
      <vt:lpstr>ارزیابی استراتژی </vt:lpstr>
      <vt:lpstr>الگوی مدیریت استراتژیک </vt:lpstr>
      <vt:lpstr>سطوح مدیریت استراتژیک </vt:lpstr>
      <vt:lpstr>سطح کل سازمان</vt:lpstr>
      <vt:lpstr>سطح بخشی</vt:lpstr>
      <vt:lpstr>سطح وظیفه ای</vt:lpstr>
      <vt:lpstr>سطوح مدیریت استراتژیک</vt:lpstr>
      <vt:lpstr>Slide 13</vt:lpstr>
      <vt:lpstr>چارچوب جامع تدوین استراتژی</vt:lpstr>
      <vt:lpstr>فرایند انتخاب استراتژی</vt:lpstr>
      <vt:lpstr>تعیین ماموریت و تهیه بیانیه ماموریت سازمان</vt:lpstr>
      <vt:lpstr>مشخصات ماموریت</vt:lpstr>
      <vt:lpstr>ویژگیهای ماموریت</vt:lpstr>
      <vt:lpstr>ویژگیهای ماموریت</vt:lpstr>
      <vt:lpstr>ویژگیهای ماموریت</vt:lpstr>
      <vt:lpstr>ویژگیهای ماموریت</vt:lpstr>
      <vt:lpstr>ویژگیهای ماموریت</vt:lpstr>
      <vt:lpstr>ویژگیهای ماموریت</vt:lpstr>
      <vt:lpstr>ویژگیهای ماموریت</vt:lpstr>
      <vt:lpstr>ویژگیهای ماموریت</vt:lpstr>
      <vt:lpstr>ویژگیهای ماموریت</vt:lpstr>
      <vt:lpstr>تهیه ماموریت </vt:lpstr>
      <vt:lpstr>بررسی عوامل خارجی    بررسی محیط عبارت است ازنظارت ،ارزیایی ونشراطلاعات به دست آمده به محیط سازمانی،میان افرادکلیدی وموثرآن سازمان. </vt:lpstr>
      <vt:lpstr>Slide 29</vt:lpstr>
      <vt:lpstr>عناصر محیط عمومی</vt:lpstr>
      <vt:lpstr>عناصر محیط عمومی</vt:lpstr>
      <vt:lpstr>عناصر محیط عمومی</vt:lpstr>
      <vt:lpstr>عناصر محیط عمومی</vt:lpstr>
      <vt:lpstr>عناصر محیط عمومی</vt:lpstr>
      <vt:lpstr>عناصر محیط تخصصی</vt:lpstr>
      <vt:lpstr>عناصر محیط تخصصی</vt:lpstr>
      <vt:lpstr>عناصر محیط تخصصی</vt:lpstr>
      <vt:lpstr>عناصر محیط تخصصی</vt:lpstr>
      <vt:lpstr>عناصر محیط تخصصی</vt:lpstr>
      <vt:lpstr>Slide 40</vt:lpstr>
      <vt:lpstr>اجزای محیط خارجی شرکت (شامل محیط عمومی و تخصصی)</vt:lpstr>
      <vt:lpstr>ماتریس ارزیابی عوامل خارجی</vt:lpstr>
      <vt:lpstr>کاربرگ های بررسی عوامل خارجی 1- شناسایی فرصت ها وتهدید ها :</vt:lpstr>
      <vt:lpstr>2- تشکیل ماتریس ارزیابی عوامل خارجی  </vt:lpstr>
      <vt:lpstr>Slide 45</vt:lpstr>
      <vt:lpstr>بررسی عوامل داخلی  </vt:lpstr>
      <vt:lpstr>Slide 47</vt:lpstr>
      <vt:lpstr>رویکرد وظیفه ای برای بررسی عوامل داخلی </vt:lpstr>
      <vt:lpstr>Slide 49</vt:lpstr>
      <vt:lpstr>Slide 50</vt:lpstr>
      <vt:lpstr>Slide 51</vt:lpstr>
      <vt:lpstr>Slide 52</vt:lpstr>
      <vt:lpstr>Slide 53</vt:lpstr>
      <vt:lpstr>Slide 54</vt:lpstr>
      <vt:lpstr>Slide 55</vt:lpstr>
      <vt:lpstr>Slide 56</vt:lpstr>
      <vt:lpstr>Slide 57</vt:lpstr>
      <vt:lpstr>ماتریس ارزیابی عوامل داخلی</vt:lpstr>
      <vt:lpstr>Slide 59</vt:lpstr>
      <vt:lpstr>ماتریس ارزیابی عوامل داخلی</vt:lpstr>
      <vt:lpstr>قوت ها و ضعف های سازمان</vt:lpstr>
      <vt:lpstr>Slide 62</vt:lpstr>
      <vt:lpstr>Slide 63</vt:lpstr>
      <vt:lpstr>Slide 64</vt:lpstr>
      <vt:lpstr>Slide 65</vt:lpstr>
      <vt:lpstr>Slide 66</vt:lpstr>
      <vt:lpstr>Slide 67</vt:lpstr>
      <vt:lpstr>Slide 68</vt:lpstr>
      <vt:lpstr>Slide 69</vt:lpstr>
      <vt:lpstr>Slide 70</vt:lpstr>
      <vt:lpstr>Slide 71</vt:lpstr>
      <vt:lpstr>استراتژی های چارچوب سوات</vt:lpstr>
      <vt:lpstr>Slide 73</vt:lpstr>
      <vt:lpstr>ماتریس SPACE </vt:lpstr>
      <vt:lpstr>Slide 75</vt:lpstr>
      <vt:lpstr>Slide 76</vt:lpstr>
      <vt:lpstr> مرحله تصمیم گیری </vt:lpstr>
      <vt:lpstr>Slide 78</vt:lpstr>
      <vt:lpstr>Slide 79</vt:lpstr>
      <vt:lpstr>Slide 80</vt:lpstr>
      <vt:lpstr>Slide 81</vt:lpstr>
      <vt:lpstr>ماتریس برنامه ریزی استراتژیک کمی (QSPM)</vt:lpstr>
      <vt:lpstr>جذاب ترین استراتژی</vt:lpstr>
      <vt:lpstr>الگوی تهیه سند برنامه  استراتژیک </vt:lpstr>
      <vt:lpstr>Slide 85</vt:lpstr>
      <vt:lpstr>چارچوب جامع تدوین استراتژی</vt:lpstr>
      <vt:lpstr>استراتژی های سطح وظیفه </vt:lpstr>
      <vt:lpstr>Slide 88</vt:lpstr>
      <vt:lpstr>استراتژی های سطح کسب و کار </vt:lpstr>
      <vt:lpstr>استراتژی های سطح سازمان</vt:lpstr>
      <vt:lpstr>استراتژی</vt:lpstr>
      <vt:lpstr>Slide 92</vt:lpstr>
      <vt:lpstr>استراتژی سطح کل سازمان / شرکت</vt:lpstr>
      <vt:lpstr>استراتژی هدایتی</vt:lpstr>
      <vt:lpstr>استراتژیهای رشد</vt:lpstr>
      <vt:lpstr>Slide 96</vt:lpstr>
      <vt:lpstr>استراتژی های تمرکز :</vt:lpstr>
      <vt:lpstr>Slide 98</vt:lpstr>
      <vt:lpstr>Slide 99</vt:lpstr>
      <vt:lpstr>Slide 100</vt:lpstr>
      <vt:lpstr>Slide 101</vt:lpstr>
      <vt:lpstr>Slide 102</vt:lpstr>
      <vt:lpstr>Slide 103</vt:lpstr>
      <vt:lpstr>Slide 104</vt:lpstr>
      <vt:lpstr>Slide 105</vt:lpstr>
      <vt:lpstr>Slide 106</vt:lpstr>
      <vt:lpstr>Slide 107</vt:lpstr>
      <vt:lpstr>Slide 108</vt:lpstr>
      <vt:lpstr>Slide 109</vt:lpstr>
      <vt:lpstr>استراتژی های پرتفولیو</vt:lpstr>
      <vt:lpstr>Slide 111</vt:lpstr>
      <vt:lpstr>استراتژی های سرپرستی</vt:lpstr>
      <vt:lpstr>Slide 113</vt:lpstr>
      <vt:lpstr>مراحل اصلی طراحی استراتژی سرپرستی:</vt:lpstr>
      <vt:lpstr>Slide 115</vt:lpstr>
      <vt:lpstr>استراتژی های سطح کسب و کار</vt:lpstr>
      <vt:lpstr>Slide 117</vt:lpstr>
      <vt:lpstr>Slide 118</vt:lpstr>
      <vt:lpstr>Slide 119</vt:lpstr>
      <vt:lpstr>Slide 120</vt:lpstr>
      <vt:lpstr>ائتلاف استراتژیک</vt:lpstr>
      <vt:lpstr>Slide 122</vt:lpstr>
      <vt:lpstr>کنسرسیوم خدمات متقابل</vt:lpstr>
      <vt:lpstr>شرکت مختلط یا سرمایه گذاری مشترک</vt:lpstr>
      <vt:lpstr>Slide 125</vt:lpstr>
      <vt:lpstr>اعطای مجوز ساخت یا فروش</vt:lpstr>
      <vt:lpstr>مشارکت زنجیره ارزش</vt:lpstr>
      <vt:lpstr>Slide 128</vt:lpstr>
      <vt:lpstr>Slide 129</vt:lpstr>
      <vt:lpstr>Slide 130</vt:lpstr>
      <vt:lpstr>Slide 131</vt:lpstr>
      <vt:lpstr>Slide 132</vt:lpstr>
      <vt:lpstr>Slide 133</vt:lpstr>
      <vt:lpstr>استراتژی تحقیق و توسعه و مزیت رقابتی</vt:lpstr>
      <vt:lpstr>Slide 135</vt:lpstr>
      <vt:lpstr>Slide 136</vt:lpstr>
      <vt:lpstr>Slide 137</vt:lpstr>
      <vt:lpstr>Slide 138</vt:lpstr>
      <vt:lpstr>Slide 139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برنامه ریزی استراتژیک    </dc:title>
  <dc:creator>user</dc:creator>
  <cp:lastModifiedBy>user</cp:lastModifiedBy>
  <cp:revision>1</cp:revision>
  <dcterms:created xsi:type="dcterms:W3CDTF">2013-12-29T08:50:07Z</dcterms:created>
  <dcterms:modified xsi:type="dcterms:W3CDTF">2013-12-29T08:59:22Z</dcterms:modified>
</cp:coreProperties>
</file>