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8" r:id="rId3"/>
    <p:sldId id="257" r:id="rId4"/>
    <p:sldId id="260" r:id="rId5"/>
    <p:sldId id="259" r:id="rId6"/>
    <p:sldId id="261" r:id="rId7"/>
    <p:sldId id="263" r:id="rId8"/>
    <p:sldId id="262" r:id="rId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CE15233-1073-4D77-9BBE-A59A422B0C9E}" type="datetimeFigureOut">
              <a:rPr lang="fa-IR" smtClean="0"/>
              <a:t>07/26/1442</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a:lstStyle/>
          <a:p>
            <a:fld id="{A7000FF4-9EEC-40F4-A915-ADC10C4BD783}" type="slidenum">
              <a:rPr lang="fa-IR" smtClean="0"/>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E15233-1073-4D77-9BBE-A59A422B0C9E}" type="datetimeFigureOut">
              <a:rPr lang="fa-IR" smtClean="0"/>
              <a:t>07/26/1442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7000FF4-9EEC-40F4-A915-ADC10C4BD783}"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E15233-1073-4D77-9BBE-A59A422B0C9E}" type="datetimeFigureOut">
              <a:rPr lang="fa-IR" smtClean="0"/>
              <a:t>07/26/1442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7000FF4-9EEC-40F4-A915-ADC10C4BD783}"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E15233-1073-4D77-9BBE-A59A422B0C9E}" type="datetimeFigureOut">
              <a:rPr lang="fa-IR" smtClean="0"/>
              <a:t>07/26/1442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7000FF4-9EEC-40F4-A915-ADC10C4BD783}"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CE15233-1073-4D77-9BBE-A59A422B0C9E}" type="datetimeFigureOut">
              <a:rPr lang="fa-IR" smtClean="0"/>
              <a:t>07/26/1442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7924800" y="6416675"/>
            <a:ext cx="762000" cy="365125"/>
          </a:xfrm>
        </p:spPr>
        <p:txBody>
          <a:bodyPr/>
          <a:lstStyle/>
          <a:p>
            <a:fld id="{A7000FF4-9EEC-40F4-A915-ADC10C4BD783}"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CE15233-1073-4D77-9BBE-A59A422B0C9E}" type="datetimeFigureOut">
              <a:rPr lang="fa-IR" smtClean="0"/>
              <a:t>07/26/1442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7000FF4-9EEC-40F4-A915-ADC10C4BD783}"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CE15233-1073-4D77-9BBE-A59A422B0C9E}" type="datetimeFigureOut">
              <a:rPr lang="fa-IR" smtClean="0"/>
              <a:t>07/26/1442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7000FF4-9EEC-40F4-A915-ADC10C4BD783}"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CE15233-1073-4D77-9BBE-A59A422B0C9E}" type="datetimeFigureOut">
              <a:rPr lang="fa-IR" smtClean="0"/>
              <a:t>07/26/1442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7000FF4-9EEC-40F4-A915-ADC10C4BD783}"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15233-1073-4D77-9BBE-A59A422B0C9E}" type="datetimeFigureOut">
              <a:rPr lang="fa-IR" smtClean="0"/>
              <a:t>07/26/1442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7000FF4-9EEC-40F4-A915-ADC10C4BD783}"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CE15233-1073-4D77-9BBE-A59A422B0C9E}" type="datetimeFigureOut">
              <a:rPr lang="fa-IR" smtClean="0"/>
              <a:t>07/26/1442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7000FF4-9EEC-40F4-A915-ADC10C4BD783}"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CE15233-1073-4D77-9BBE-A59A422B0C9E}" type="datetimeFigureOut">
              <a:rPr lang="fa-IR" smtClean="0"/>
              <a:t>07/26/1442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7000FF4-9EEC-40F4-A915-ADC10C4BD783}"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CE15233-1073-4D77-9BBE-A59A422B0C9E}" type="datetimeFigureOut">
              <a:rPr lang="fa-IR" smtClean="0"/>
              <a:t>07/26/1442</a:t>
            </a:fld>
            <a:endParaRPr lang="fa-I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a-I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7000FF4-9EEC-40F4-A915-ADC10C4BD783}" type="slidenum">
              <a:rPr lang="fa-IR" smtClean="0"/>
              <a:t>‹#›</a:t>
            </a:fld>
            <a:endParaRPr lang="fa-I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namnak.com/%D8%AA%D8%A7%D8%B1%DB%8C%D8%AE%DA%86%D9%87-%DB%8C-%D8%B9%DB%8C%D8%AF-%D9%86%D9%88%D8%B1%D9%88%D8%B2.p706"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namnak.com/%D8%AE%D8%A7%D9%86%D9%85-%D9%87%D8%A7-%D8%A7%D8%B9%D8%AA%D9%85%D8%A7%D8%AF-%D8%A8%D9%87-%D9%86%D9%81%D8%B3-%D8%B1%D8%A7-%D9%82%D8%A8%D8%B6%D9%87-%DA%A9%D9%86%DB%8C%D8%AF.p50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362200" y="571480"/>
            <a:ext cx="6477000" cy="642942"/>
          </a:xfrm>
        </p:spPr>
        <p:txBody>
          <a:bodyPr>
            <a:normAutofit fontScale="90000"/>
          </a:bodyPr>
          <a:lstStyle/>
          <a:p>
            <a:r>
              <a:rPr lang="fa-IR" dirty="0" smtClean="0"/>
              <a:t>بسم الله الرحمن الرحیم</a:t>
            </a:r>
            <a:endParaRPr lang="fa-IR" dirty="0"/>
          </a:p>
        </p:txBody>
      </p:sp>
      <p:pic>
        <p:nvPicPr>
          <p:cNvPr id="1026" name="Picture 2" descr="C:\Users\arka\Desktop\88.jpg"/>
          <p:cNvPicPr>
            <a:picLocks noChangeAspect="1" noChangeArrowheads="1"/>
          </p:cNvPicPr>
          <p:nvPr/>
        </p:nvPicPr>
        <p:blipFill>
          <a:blip r:embed="rId2"/>
          <a:srcRect/>
          <a:stretch>
            <a:fillRect/>
          </a:stretch>
        </p:blipFill>
        <p:spPr bwMode="auto">
          <a:xfrm>
            <a:off x="285720" y="1643050"/>
            <a:ext cx="5643602" cy="435771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Oval 5"/>
          <p:cNvSpPr/>
          <p:nvPr/>
        </p:nvSpPr>
        <p:spPr>
          <a:xfrm>
            <a:off x="6286512" y="2285992"/>
            <a:ext cx="2571768" cy="2857520"/>
          </a:xfrm>
          <a:prstGeom prst="ellipse">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fa-IR" sz="2000" dirty="0" smtClean="0"/>
              <a:t>گردآورنده: سمیرا قاسمی-</a:t>
            </a:r>
            <a:endParaRPr lang="fa-IR" sz="2000" dirty="0" smtClean="0"/>
          </a:p>
          <a:p>
            <a:pPr algn="ctr"/>
            <a:r>
              <a:rPr lang="fa-IR" sz="2000" dirty="0" smtClean="0"/>
              <a:t>کارشناسان مشاور ناحیه 3 اداره آموزش و پرورش استان کرمانشاه</a:t>
            </a:r>
            <a:endParaRPr lang="fa-I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428604"/>
            <a:ext cx="4286280" cy="5715040"/>
          </a:xfrm>
        </p:spPr>
        <p:style>
          <a:lnRef idx="1">
            <a:schemeClr val="dk1"/>
          </a:lnRef>
          <a:fillRef idx="3">
            <a:schemeClr val="dk1"/>
          </a:fillRef>
          <a:effectRef idx="2">
            <a:schemeClr val="dk1"/>
          </a:effectRef>
          <a:fontRef idx="minor">
            <a:schemeClr val="lt1"/>
          </a:fontRef>
        </p:style>
        <p:txBody>
          <a:bodyPr>
            <a:normAutofit fontScale="92500" lnSpcReduction="10000"/>
          </a:bodyPr>
          <a:lstStyle/>
          <a:p>
            <a:r>
              <a:rPr lang="fa-IR" b="1" dirty="0" smtClean="0"/>
              <a:t>برنامه ریزی درسی برای ایام عید</a:t>
            </a:r>
            <a:r>
              <a:rPr lang="en-US" b="1" dirty="0" smtClean="0"/>
              <a:t/>
            </a:r>
            <a:br>
              <a:rPr lang="en-US" b="1" dirty="0" smtClean="0"/>
            </a:br>
            <a:endParaRPr lang="en-US" dirty="0" smtClean="0"/>
          </a:p>
          <a:p>
            <a:r>
              <a:rPr lang="fa-IR" dirty="0" smtClean="0"/>
              <a:t>1. چند روز مانده به شروع تعطیلات کتاب های درسی خود را به صورت اولویت بندی از دروس سخت تر تا به دروس راحت تر بچینید.دروس سخت تر دروسی هستند که در آنها ضعیف تر هستید و زمان بیشتری برای یادگیری آنها نیاز دارید</a:t>
            </a:r>
            <a:r>
              <a:rPr lang="en-US" dirty="0" smtClean="0"/>
              <a:t>.</a:t>
            </a:r>
          </a:p>
          <a:p>
            <a:r>
              <a:rPr lang="fa-IR" dirty="0" smtClean="0"/>
              <a:t>2</a:t>
            </a:r>
            <a:r>
              <a:rPr lang="en-US" dirty="0" smtClean="0"/>
              <a:t>. </a:t>
            </a:r>
            <a:r>
              <a:rPr lang="fa-IR" dirty="0" smtClean="0"/>
              <a:t>روز اول و سیزدهم عید را استراحت کنید و به تفریح بپردازید</a:t>
            </a:r>
            <a:r>
              <a:rPr lang="en-US" dirty="0" smtClean="0"/>
              <a:t>.</a:t>
            </a:r>
          </a:p>
          <a:p>
            <a:r>
              <a:rPr lang="fa-IR" dirty="0" smtClean="0"/>
              <a:t>3</a:t>
            </a:r>
            <a:r>
              <a:rPr lang="en-US" dirty="0" smtClean="0"/>
              <a:t>. </a:t>
            </a:r>
            <a:r>
              <a:rPr lang="fa-IR" dirty="0" smtClean="0"/>
              <a:t>روز دوم تا دوازدهم تعطیلات</a:t>
            </a:r>
            <a:r>
              <a:rPr lang="en-US" dirty="0" smtClean="0"/>
              <a:t> </a:t>
            </a:r>
            <a:r>
              <a:rPr lang="fa-IR" b="1" dirty="0" smtClean="0">
                <a:hlinkClick r:id="rId2" tooltip="تاریخچه ی عید نوروز"/>
              </a:rPr>
              <a:t>عید نوروز</a:t>
            </a:r>
            <a:r>
              <a:rPr lang="fa-IR" dirty="0" smtClean="0"/>
              <a:t>، درس هایی که در آنها ضعیف هستید را مطالعه نمایید و یا درس هایتان را دوره کنید</a:t>
            </a:r>
            <a:r>
              <a:rPr lang="en-US" dirty="0" smtClean="0"/>
              <a:t>.</a:t>
            </a:r>
          </a:p>
          <a:p>
            <a:endParaRPr lang="fa-IR" dirty="0"/>
          </a:p>
        </p:txBody>
      </p:sp>
      <p:pic>
        <p:nvPicPr>
          <p:cNvPr id="4" name="Picture 2" descr="C:\Users\arka\Desktop\760.jpg"/>
          <p:cNvPicPr>
            <a:picLocks noChangeAspect="1" noChangeArrowheads="1"/>
          </p:cNvPicPr>
          <p:nvPr/>
        </p:nvPicPr>
        <p:blipFill>
          <a:blip r:embed="rId3"/>
          <a:srcRect/>
          <a:stretch>
            <a:fillRect/>
          </a:stretch>
        </p:blipFill>
        <p:spPr bwMode="auto">
          <a:xfrm>
            <a:off x="5357818" y="642918"/>
            <a:ext cx="3286148" cy="521497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subTitle" idx="1"/>
          </p:nvPr>
        </p:nvSpPr>
        <p:spPr>
          <a:xfrm>
            <a:off x="428596" y="571480"/>
            <a:ext cx="5357850" cy="5786458"/>
          </a:xfrm>
        </p:spPr>
        <p:style>
          <a:lnRef idx="1">
            <a:schemeClr val="dk1"/>
          </a:lnRef>
          <a:fillRef idx="3">
            <a:schemeClr val="dk1"/>
          </a:fillRef>
          <a:effectRef idx="2">
            <a:schemeClr val="dk1"/>
          </a:effectRef>
          <a:fontRef idx="minor">
            <a:schemeClr val="lt1"/>
          </a:fontRef>
        </p:style>
        <p:txBody>
          <a:bodyPr>
            <a:normAutofit fontScale="92500" lnSpcReduction="10000"/>
          </a:bodyPr>
          <a:lstStyle/>
          <a:p>
            <a:r>
              <a:rPr lang="fa-IR" dirty="0" smtClean="0"/>
              <a:t>4</a:t>
            </a:r>
            <a:r>
              <a:rPr lang="en-US" dirty="0" smtClean="0"/>
              <a:t>. </a:t>
            </a:r>
            <a:r>
              <a:rPr lang="fa-IR" dirty="0" smtClean="0"/>
              <a:t>برای دوره کردن درس هایتان برنامه ریزی کنید و برنامه را درون یک دفترچه بنویسید وبرای هر درس زمانی را مشخص نمایید اما مثلا نگویید که ریاضی را هر روز ساعت 10 صبح می خوانم چون ممکن است مهمان داشته باشید و نتوانید این درس را بخوانید پس بهتر است مدت زمان مطالعه را مشخص کنید و هر زمان از روز که توانستید مطالعه خود را انجام بدهید.اگر موفق به خواندن دروس شدید، جلوی آن علامت بزنید</a:t>
            </a:r>
            <a:r>
              <a:rPr lang="en-US" dirty="0" smtClean="0"/>
              <a:t>.</a:t>
            </a:r>
          </a:p>
          <a:p>
            <a:r>
              <a:rPr lang="fa-IR" dirty="0" smtClean="0"/>
              <a:t>در برنامه ریزی هر روز برای دروس سخت که در آن ضعیف هستید زمانی را اختصاص دهید تا بتوانید با خواندن این دروس هر روز مشکلات درسی را برطرف کنید. دروسی را که برایتان آسان تر هستند را یک روز درمیان یا دو روز در میان بخوانید</a:t>
            </a:r>
            <a:r>
              <a:rPr lang="en-US" dirty="0" smtClean="0"/>
              <a:t>.</a:t>
            </a:r>
          </a:p>
          <a:p>
            <a:endParaRPr lang="fa-IR" dirty="0"/>
          </a:p>
        </p:txBody>
      </p:sp>
      <p:pic>
        <p:nvPicPr>
          <p:cNvPr id="2050" name="Picture 2" descr="C:\Users\arka\Desktop\760.jpg"/>
          <p:cNvPicPr>
            <a:picLocks noChangeAspect="1" noChangeArrowheads="1"/>
          </p:cNvPicPr>
          <p:nvPr/>
        </p:nvPicPr>
        <p:blipFill>
          <a:blip r:embed="rId2"/>
          <a:srcRect/>
          <a:stretch>
            <a:fillRect/>
          </a:stretch>
        </p:blipFill>
        <p:spPr bwMode="auto">
          <a:xfrm>
            <a:off x="6000760" y="642918"/>
            <a:ext cx="2643206" cy="521497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357166"/>
            <a:ext cx="5829312" cy="5809318"/>
          </a:xfrm>
        </p:spPr>
        <p:style>
          <a:lnRef idx="1">
            <a:schemeClr val="dk1"/>
          </a:lnRef>
          <a:fillRef idx="3">
            <a:schemeClr val="dk1"/>
          </a:fillRef>
          <a:effectRef idx="2">
            <a:schemeClr val="dk1"/>
          </a:effectRef>
          <a:fontRef idx="minor">
            <a:schemeClr val="lt1"/>
          </a:fontRef>
        </p:style>
        <p:txBody>
          <a:bodyPr>
            <a:normAutofit fontScale="92500" lnSpcReduction="10000"/>
          </a:bodyPr>
          <a:lstStyle/>
          <a:p>
            <a:r>
              <a:rPr lang="fa-IR" dirty="0" smtClean="0"/>
              <a:t>5</a:t>
            </a:r>
            <a:r>
              <a:rPr lang="en-US" dirty="0" smtClean="0"/>
              <a:t>. </a:t>
            </a:r>
            <a:r>
              <a:rPr lang="fa-IR" dirty="0" smtClean="0"/>
              <a:t>در صورت اجرای این برنامه خود را تشویق کنید و برنامه مورد علاقه تان را ببینید و در صورت اجرا نکردن این برنامه، خود را تنبیه کنید</a:t>
            </a:r>
            <a:r>
              <a:rPr lang="en-US" dirty="0" smtClean="0"/>
              <a:t>.</a:t>
            </a:r>
          </a:p>
          <a:p>
            <a:r>
              <a:rPr lang="fa-IR" dirty="0" smtClean="0"/>
              <a:t>6</a:t>
            </a:r>
            <a:r>
              <a:rPr lang="en-US" dirty="0" smtClean="0"/>
              <a:t>. </a:t>
            </a:r>
            <a:r>
              <a:rPr lang="fa-IR" dirty="0" smtClean="0"/>
              <a:t>یکی از اعضای خانواده را به عنوان ناظر یا پشتیبان خود انتخاب کرده و از او راهنمایی بخواهید</a:t>
            </a:r>
            <a:r>
              <a:rPr lang="en-US" dirty="0" smtClean="0"/>
              <a:t>.</a:t>
            </a:r>
          </a:p>
          <a:p>
            <a:r>
              <a:rPr lang="en-US" dirty="0" smtClean="0"/>
              <a:t> </a:t>
            </a:r>
          </a:p>
          <a:p>
            <a:r>
              <a:rPr lang="fa-IR" b="1" dirty="0" smtClean="0"/>
              <a:t>دانش آموزان چند ساعت در ایام نوروز مطالعه داشته باشند؟</a:t>
            </a:r>
            <a:r>
              <a:rPr lang="en-US" b="1" dirty="0" smtClean="0"/>
              <a:t/>
            </a:r>
            <a:br>
              <a:rPr lang="en-US" b="1" dirty="0" smtClean="0"/>
            </a:br>
            <a:endParaRPr lang="en-US" dirty="0" smtClean="0"/>
          </a:p>
          <a:p>
            <a:r>
              <a:rPr lang="fa-IR" dirty="0" smtClean="0"/>
              <a:t>میزان مطالعه برای هر دانش آموز با توجه به شرایط تحصیلی و فردی او متفاوت است اما به طور کلی ساعات مطالعه در ایام نوروز باید به شکل زیر باشد</a:t>
            </a:r>
            <a:r>
              <a:rPr lang="en-US" dirty="0" smtClean="0"/>
              <a:t>:</a:t>
            </a:r>
          </a:p>
          <a:p>
            <a:endParaRPr lang="fa-IR" dirty="0"/>
          </a:p>
        </p:txBody>
      </p:sp>
      <p:pic>
        <p:nvPicPr>
          <p:cNvPr id="4" name="Picture 2" descr="C:\Users\arka\Desktop\760.jpg"/>
          <p:cNvPicPr>
            <a:picLocks noChangeAspect="1" noChangeArrowheads="1"/>
          </p:cNvPicPr>
          <p:nvPr/>
        </p:nvPicPr>
        <p:blipFill>
          <a:blip r:embed="rId2"/>
          <a:srcRect/>
          <a:stretch>
            <a:fillRect/>
          </a:stretch>
        </p:blipFill>
        <p:spPr bwMode="auto">
          <a:xfrm>
            <a:off x="6357950" y="428604"/>
            <a:ext cx="2500330" cy="571504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5329246" cy="5237814"/>
          </a:xfrm>
        </p:spPr>
        <p:style>
          <a:lnRef idx="0">
            <a:schemeClr val="dk1"/>
          </a:lnRef>
          <a:fillRef idx="3">
            <a:schemeClr val="dk1"/>
          </a:fillRef>
          <a:effectRef idx="3">
            <a:schemeClr val="dk1"/>
          </a:effectRef>
          <a:fontRef idx="minor">
            <a:schemeClr val="lt1"/>
          </a:fontRef>
        </p:style>
        <p:txBody>
          <a:bodyPr>
            <a:normAutofit fontScale="85000" lnSpcReduction="10000"/>
          </a:bodyPr>
          <a:lstStyle/>
          <a:p>
            <a:pPr lvl="0"/>
            <a:r>
              <a:rPr lang="fa-IR" dirty="0" smtClean="0"/>
              <a:t>روزی دو ساعت مطالعه برای دانش آموزان دوره ابتدایی کافی است</a:t>
            </a:r>
            <a:r>
              <a:rPr lang="en-US" dirty="0" smtClean="0"/>
              <a:t>.</a:t>
            </a:r>
          </a:p>
          <a:p>
            <a:pPr lvl="0"/>
            <a:r>
              <a:rPr lang="fa-IR" dirty="0" smtClean="0"/>
              <a:t>برای دانش آموزان سال اول و دوم متوسطه باید روزی 3 تا 4 ساعت مطالعه داشته باشند</a:t>
            </a:r>
            <a:r>
              <a:rPr lang="en-US" dirty="0" smtClean="0"/>
              <a:t>.</a:t>
            </a:r>
          </a:p>
          <a:p>
            <a:pPr lvl="0"/>
            <a:r>
              <a:rPr lang="fa-IR" dirty="0" smtClean="0"/>
              <a:t>دانش آموزان کنکوری نیز بهتر است روزی 7 الی 9 ساعت مطالعه کنند</a:t>
            </a:r>
            <a:r>
              <a:rPr lang="en-US" dirty="0" smtClean="0"/>
              <a:t>.</a:t>
            </a:r>
          </a:p>
          <a:p>
            <a:pPr lvl="0"/>
            <a:r>
              <a:rPr lang="fa-IR" dirty="0" smtClean="0"/>
              <a:t>در مسافرت نیز کتاب کمک درسی یا تست را همراه ببرید تا در مواقع بیکاری مطالعه نمایید</a:t>
            </a:r>
            <a:r>
              <a:rPr lang="en-US" dirty="0" smtClean="0"/>
              <a:t>.</a:t>
            </a:r>
          </a:p>
          <a:p>
            <a:r>
              <a:rPr lang="fa-IR" dirty="0" smtClean="0"/>
              <a:t>دانش آموزان برای اینکه دچار خستگی نشوند، می توانند برنامه مطالعاتی خود را به دو قسمت صبح و عصر تقسیم نمایند. مثلا می توانید صبح یکی از دروس را بخوانید، ظهر یکی دیگر و عصر یک درس دیگر را و تمام درس های خود را پشت سر هم مطالعه نکنید</a:t>
            </a:r>
            <a:r>
              <a:rPr lang="en-US" dirty="0" smtClean="0"/>
              <a:t>.</a:t>
            </a:r>
          </a:p>
          <a:p>
            <a:endParaRPr lang="fa-IR" dirty="0"/>
          </a:p>
        </p:txBody>
      </p:sp>
      <p:pic>
        <p:nvPicPr>
          <p:cNvPr id="4" name="Picture 2" descr="C:\Users\arka\Desktop\760.jpg"/>
          <p:cNvPicPr>
            <a:picLocks noChangeAspect="1" noChangeArrowheads="1"/>
          </p:cNvPicPr>
          <p:nvPr/>
        </p:nvPicPr>
        <p:blipFill>
          <a:blip r:embed="rId2"/>
          <a:srcRect/>
          <a:stretch>
            <a:fillRect/>
          </a:stretch>
        </p:blipFill>
        <p:spPr bwMode="auto">
          <a:xfrm>
            <a:off x="6072198" y="1071546"/>
            <a:ext cx="2500330" cy="521497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356"/>
            <a:ext cx="6000792" cy="5500726"/>
          </a:xfrm>
        </p:spPr>
        <p:style>
          <a:lnRef idx="0">
            <a:schemeClr val="dk1"/>
          </a:lnRef>
          <a:fillRef idx="3">
            <a:schemeClr val="dk1"/>
          </a:fillRef>
          <a:effectRef idx="3">
            <a:schemeClr val="dk1"/>
          </a:effectRef>
          <a:fontRef idx="minor">
            <a:schemeClr val="lt1"/>
          </a:fontRef>
        </p:style>
        <p:txBody>
          <a:bodyPr>
            <a:normAutofit fontScale="92500" lnSpcReduction="20000"/>
          </a:bodyPr>
          <a:lstStyle/>
          <a:p>
            <a:r>
              <a:rPr lang="fa-IR" dirty="0" smtClean="0"/>
              <a:t>برخی از والدین در تعطیلات نوروزی فقط اصرار می کنند که فرزندشان درس بخواند و فرصت های تفریحی کمتری را در اختیار آن ها می گذارند. آنها در نظر دارند که در این مدت تعطیلات فرزندشان نقاط ضعف خود را برطرف کند و تفریحاتی برای فرزند خود در نظر نمی گیرند اما این والدین باید بدانند برای اینکه دانش آموز بتواند با روحیه خوب پس از تعطیلات وارد مدرسه شود، باید در ایام تعطیلات تفریح و استراحت داشته باشد زیرا تفریح یکی از پایه ای ترین نیازهای افراد است. پس والدین قبل از تعطیلات سال نو، با همکاری خود دانش آموزان یک برنامه دانش آموزانِ سال ششم که خواهان شرکت در آزمون مدارس نمونه هستند و دانش آموزان کنکوری بهتر است برای برنامه ریزی درست در ایام تعطیلات از یک مشاور تحصیلی کمک بگیرند</a:t>
            </a:r>
            <a:r>
              <a:rPr lang="en-US" dirty="0" smtClean="0"/>
              <a:t>.</a:t>
            </a:r>
          </a:p>
          <a:p>
            <a:endParaRPr lang="fa-IR" dirty="0"/>
          </a:p>
        </p:txBody>
      </p:sp>
      <p:pic>
        <p:nvPicPr>
          <p:cNvPr id="4" name="Picture 2" descr="C:\Users\arka\Desktop\760.jpg"/>
          <p:cNvPicPr>
            <a:picLocks noChangeAspect="1" noChangeArrowheads="1"/>
          </p:cNvPicPr>
          <p:nvPr/>
        </p:nvPicPr>
        <p:blipFill>
          <a:blip r:embed="rId2"/>
          <a:srcRect/>
          <a:stretch>
            <a:fillRect/>
          </a:stretch>
        </p:blipFill>
        <p:spPr bwMode="auto">
          <a:xfrm>
            <a:off x="6357950" y="714356"/>
            <a:ext cx="2500330" cy="53578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043890" cy="5737880"/>
          </a:xfrm>
        </p:spPr>
        <p:style>
          <a:lnRef idx="1">
            <a:schemeClr val="dk1"/>
          </a:lnRef>
          <a:fillRef idx="3">
            <a:schemeClr val="dk1"/>
          </a:fillRef>
          <a:effectRef idx="2">
            <a:schemeClr val="dk1"/>
          </a:effectRef>
          <a:fontRef idx="minor">
            <a:schemeClr val="lt1"/>
          </a:fontRef>
        </p:style>
        <p:txBody>
          <a:bodyPr/>
          <a:lstStyle/>
          <a:p>
            <a:r>
              <a:rPr lang="fa-IR" b="1" dirty="0" smtClean="0"/>
              <a:t>ضرر های تعطیل کردن درس خواندن در ایام تعطیلات</a:t>
            </a:r>
            <a:r>
              <a:rPr lang="en-US" b="1" dirty="0" smtClean="0"/>
              <a:t/>
            </a:r>
            <a:br>
              <a:rPr lang="en-US" b="1" dirty="0" smtClean="0"/>
            </a:br>
            <a:endParaRPr lang="en-US" dirty="0" smtClean="0"/>
          </a:p>
          <a:p>
            <a:r>
              <a:rPr lang="fa-IR" dirty="0" smtClean="0"/>
              <a:t>اگر دانش آموزان در ایام نوروز درس نخوانند، بعد از تمام شدن تعطیلات، بی حوصله می شوند و انگیزه ای برای درس خواندن ندارند و همچنین در دروسی که ضعیف هستند، به علت عدم تکرار ضعیف تر می شوند و آنچه از قبل یاد گرفته بودند را از یاد می برند. همچنین به علت اینکه بعد از تعطیلات نمراتشان از همکلاسی های خود پایین تر می شود ؛ بی</a:t>
            </a:r>
            <a:r>
              <a:rPr lang="en-US" dirty="0" smtClean="0"/>
              <a:t> </a:t>
            </a:r>
            <a:r>
              <a:rPr lang="fa-IR" b="1" dirty="0" smtClean="0">
                <a:hlinkClick r:id="rId2" tooltip="افزایش اعتماد به نفس"/>
              </a:rPr>
              <a:t>اعتماد به نفس</a:t>
            </a:r>
            <a:r>
              <a:rPr lang="en-US" dirty="0" smtClean="0"/>
              <a:t> </a:t>
            </a:r>
            <a:r>
              <a:rPr lang="fa-IR" dirty="0" smtClean="0"/>
              <a:t>می شوند</a:t>
            </a:r>
            <a:r>
              <a:rPr lang="en-US" dirty="0" smtClean="0"/>
              <a:t>.</a:t>
            </a:r>
          </a:p>
          <a:p>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rka\Desktop\666.jpg"/>
          <p:cNvPicPr>
            <a:picLocks noGrp="1" noChangeAspect="1" noChangeArrowheads="1"/>
          </p:cNvPicPr>
          <p:nvPr>
            <p:ph idx="1"/>
          </p:nvPr>
        </p:nvPicPr>
        <p:blipFill>
          <a:blip r:embed="rId2"/>
          <a:srcRect/>
          <a:stretch>
            <a:fillRect/>
          </a:stretch>
        </p:blipFill>
        <p:spPr bwMode="auto">
          <a:xfrm>
            <a:off x="1432983" y="1600200"/>
            <a:ext cx="6278033" cy="4708525"/>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33</TotalTime>
  <Words>470</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بسم الله الرحمن الرحیم</vt:lpstr>
      <vt:lpstr>Slide 2</vt:lpstr>
      <vt:lpstr>Slide 3</vt:lpstr>
      <vt:lpstr>Slide 4</vt:lpstr>
      <vt:lpstr>Slide 5</vt:lpstr>
      <vt:lpstr>Slide 6</vt:lpstr>
      <vt:lpstr>Slide 7</vt:lpstr>
      <vt:lpstr>Slide 8</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arka</dc:creator>
  <cp:lastModifiedBy>arka</cp:lastModifiedBy>
  <cp:revision>4</cp:revision>
  <dcterms:created xsi:type="dcterms:W3CDTF">2021-03-09T05:35:50Z</dcterms:created>
  <dcterms:modified xsi:type="dcterms:W3CDTF">2021-03-09T06:09:34Z</dcterms:modified>
</cp:coreProperties>
</file>