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40"/>
  </p:notesMasterIdLst>
  <p:sldIdLst>
    <p:sldId id="257" r:id="rId2"/>
    <p:sldId id="320" r:id="rId3"/>
    <p:sldId id="258" r:id="rId4"/>
    <p:sldId id="259" r:id="rId5"/>
    <p:sldId id="260" r:id="rId6"/>
    <p:sldId id="288" r:id="rId7"/>
    <p:sldId id="290" r:id="rId8"/>
    <p:sldId id="289" r:id="rId9"/>
    <p:sldId id="262" r:id="rId10"/>
    <p:sldId id="311" r:id="rId11"/>
    <p:sldId id="264" r:id="rId12"/>
    <p:sldId id="265" r:id="rId13"/>
    <p:sldId id="266" r:id="rId14"/>
    <p:sldId id="268" r:id="rId15"/>
    <p:sldId id="312" r:id="rId16"/>
    <p:sldId id="316" r:id="rId17"/>
    <p:sldId id="317" r:id="rId18"/>
    <p:sldId id="270" r:id="rId19"/>
    <p:sldId id="273" r:id="rId20"/>
    <p:sldId id="274" r:id="rId21"/>
    <p:sldId id="292" r:id="rId22"/>
    <p:sldId id="277" r:id="rId23"/>
    <p:sldId id="306" r:id="rId24"/>
    <p:sldId id="307" r:id="rId25"/>
    <p:sldId id="293" r:id="rId26"/>
    <p:sldId id="304" r:id="rId27"/>
    <p:sldId id="305" r:id="rId28"/>
    <p:sldId id="314" r:id="rId29"/>
    <p:sldId id="315" r:id="rId30"/>
    <p:sldId id="294" r:id="rId31"/>
    <p:sldId id="309" r:id="rId32"/>
    <p:sldId id="318" r:id="rId33"/>
    <p:sldId id="308" r:id="rId34"/>
    <p:sldId id="295" r:id="rId35"/>
    <p:sldId id="296" r:id="rId36"/>
    <p:sldId id="302" r:id="rId37"/>
    <p:sldId id="303" r:id="rId38"/>
    <p:sldId id="319" r:id="rId3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2652" autoAdjust="0"/>
  </p:normalViewPr>
  <p:slideViewPr>
    <p:cSldViewPr>
      <p:cViewPr varScale="1">
        <p:scale>
          <a:sx n="49" d="100"/>
          <a:sy n="49" d="100"/>
        </p:scale>
        <p:origin x="330"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6D18C58-9E71-4508-BC5B-A988B5268380}" type="datetimeFigureOut">
              <a:rPr lang="fa-IR" smtClean="0"/>
              <a:pPr/>
              <a:t>19/11/1436</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EACE752-8ED7-4330-A71F-951F665BFD06}" type="slidenum">
              <a:rPr lang="fa-IR" smtClean="0"/>
              <a:pPr/>
              <a:t>‹#›</a:t>
            </a:fld>
            <a:endParaRPr lang="fa-IR"/>
          </a:p>
        </p:txBody>
      </p:sp>
    </p:spTree>
    <p:extLst>
      <p:ext uri="{BB962C8B-B14F-4D97-AF65-F5344CB8AC3E}">
        <p14:creationId xmlns:p14="http://schemas.microsoft.com/office/powerpoint/2010/main" val="310060176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ACE752-8ED7-4330-A71F-951F665BFD06}" type="slidenum">
              <a:rPr lang="fa-IR" smtClean="0"/>
              <a:pPr/>
              <a:t>9</a:t>
            </a:fld>
            <a:endParaRPr lang="fa-IR"/>
          </a:p>
        </p:txBody>
      </p:sp>
    </p:spTree>
    <p:extLst>
      <p:ext uri="{BB962C8B-B14F-4D97-AF65-F5344CB8AC3E}">
        <p14:creationId xmlns:p14="http://schemas.microsoft.com/office/powerpoint/2010/main" val="1197989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ACE752-8ED7-4330-A71F-951F665BFD06}" type="slidenum">
              <a:rPr lang="fa-IR" smtClean="0"/>
              <a:pPr/>
              <a:t>12</a:t>
            </a:fld>
            <a:endParaRPr lang="fa-IR"/>
          </a:p>
        </p:txBody>
      </p:sp>
    </p:spTree>
    <p:extLst>
      <p:ext uri="{BB962C8B-B14F-4D97-AF65-F5344CB8AC3E}">
        <p14:creationId xmlns:p14="http://schemas.microsoft.com/office/powerpoint/2010/main" val="2873054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AEACE752-8ED7-4330-A71F-951F665BFD06}" type="slidenum">
              <a:rPr lang="fa-IR" smtClean="0"/>
              <a:pPr/>
              <a:t>23</a:t>
            </a:fld>
            <a:endParaRPr lang="fa-IR"/>
          </a:p>
        </p:txBody>
      </p:sp>
    </p:spTree>
    <p:extLst>
      <p:ext uri="{BB962C8B-B14F-4D97-AF65-F5344CB8AC3E}">
        <p14:creationId xmlns:p14="http://schemas.microsoft.com/office/powerpoint/2010/main" val="3775424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CD0790F-5129-4D16-8160-866556AB711C}" type="datetimeFigureOut">
              <a:rPr lang="fa-IR" smtClean="0"/>
              <a:pPr/>
              <a:t>19/11/1436</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7EEF3664-BCBC-4D8A-AB07-3D2E7327773C}"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D0790F-5129-4D16-8160-866556AB711C}" type="datetimeFigureOut">
              <a:rPr lang="fa-IR" smtClean="0"/>
              <a:pPr/>
              <a:t>19/11/1436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EEF3664-BCBC-4D8A-AB07-3D2E7327773C}"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D0790F-5129-4D16-8160-866556AB711C}" type="datetimeFigureOut">
              <a:rPr lang="fa-IR" smtClean="0"/>
              <a:pPr/>
              <a:t>19/11/1436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EEF3664-BCBC-4D8A-AB07-3D2E7327773C}"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D0790F-5129-4D16-8160-866556AB711C}" type="datetimeFigureOut">
              <a:rPr lang="fa-IR" smtClean="0"/>
              <a:pPr/>
              <a:t>19/11/1436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EEF3664-BCBC-4D8A-AB07-3D2E7327773C}"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CD0790F-5129-4D16-8160-866556AB711C}" type="datetimeFigureOut">
              <a:rPr lang="fa-IR" smtClean="0"/>
              <a:pPr/>
              <a:t>19/11/1436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EEF3664-BCBC-4D8A-AB07-3D2E7327773C}"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CD0790F-5129-4D16-8160-866556AB711C}" type="datetimeFigureOut">
              <a:rPr lang="fa-IR" smtClean="0"/>
              <a:pPr/>
              <a:t>19/11/1436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EEF3664-BCBC-4D8A-AB07-3D2E7327773C}"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CD0790F-5129-4D16-8160-866556AB711C}" type="datetimeFigureOut">
              <a:rPr lang="fa-IR" smtClean="0"/>
              <a:pPr/>
              <a:t>19/11/1436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7EEF3664-BCBC-4D8A-AB07-3D2E7327773C}"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CD0790F-5129-4D16-8160-866556AB711C}" type="datetimeFigureOut">
              <a:rPr lang="fa-IR" smtClean="0"/>
              <a:pPr/>
              <a:t>19/11/1436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7EEF3664-BCBC-4D8A-AB07-3D2E7327773C}"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D0790F-5129-4D16-8160-866556AB711C}" type="datetimeFigureOut">
              <a:rPr lang="fa-IR" smtClean="0"/>
              <a:pPr/>
              <a:t>19/11/1436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7EEF3664-BCBC-4D8A-AB07-3D2E7327773C}"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CD0790F-5129-4D16-8160-866556AB711C}" type="datetimeFigureOut">
              <a:rPr lang="fa-IR" smtClean="0"/>
              <a:pPr/>
              <a:t>19/11/1436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EEF3664-BCBC-4D8A-AB07-3D2E7327773C}"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CD0790F-5129-4D16-8160-866556AB711C}" type="datetimeFigureOut">
              <a:rPr lang="fa-IR" smtClean="0"/>
              <a:pPr/>
              <a:t>19/11/1436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7EEF3664-BCBC-4D8A-AB07-3D2E7327773C}"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CD0790F-5129-4D16-8160-866556AB711C}" type="datetimeFigureOut">
              <a:rPr lang="fa-IR" smtClean="0"/>
              <a:pPr/>
              <a:t>19/11/1436</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EEF3664-BCBC-4D8A-AB07-3D2E7327773C}"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www.daroushafa.com/"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rot="10800000" flipV="1">
            <a:off x="323528" y="2636912"/>
            <a:ext cx="8676456" cy="1938992"/>
          </a:xfrm>
          <a:prstGeom prst="rect">
            <a:avLst/>
          </a:prstGeom>
        </p:spPr>
        <p:txBody>
          <a:bodyPr wrap="square">
            <a:spAutoFit/>
          </a:bodyPr>
          <a:lstStyle/>
          <a:p>
            <a:pPr algn="ctr" rtl="1"/>
            <a:r>
              <a:rPr lang="fa-IR" sz="12000" dirty="0" smtClean="0">
                <a:ln w="18000">
                  <a:solidFill>
                    <a:schemeClr val="accent2">
                      <a:satMod val="140000"/>
                    </a:schemeClr>
                  </a:solidFill>
                  <a:prstDash val="solid"/>
                  <a:miter lim="800000"/>
                </a:ln>
                <a:solidFill>
                  <a:srgbClr val="00B050"/>
                </a:solidFill>
                <a:latin typeface="IranNastaliq" pitchFamily="18" charset="0"/>
                <a:cs typeface="IranNastaliq" pitchFamily="18" charset="0"/>
              </a:rPr>
              <a:t>بسم الله الرحمن الرحیم</a:t>
            </a:r>
            <a:endParaRPr lang="fa-IR" sz="12000" dirty="0">
              <a:ln w="18000">
                <a:solidFill>
                  <a:schemeClr val="accent2">
                    <a:satMod val="140000"/>
                  </a:schemeClr>
                </a:solidFill>
                <a:prstDash val="solid"/>
                <a:miter lim="800000"/>
              </a:ln>
              <a:solidFill>
                <a:srgbClr val="00B050"/>
              </a:solidFill>
              <a:latin typeface="IranNastaliq" pitchFamily="18" charset="0"/>
              <a:cs typeface="IranNastaliq" pitchFamily="18"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4414" y="928670"/>
            <a:ext cx="6724664" cy="4154984"/>
          </a:xfrm>
          <a:prstGeom prst="rect">
            <a:avLst/>
          </a:prstGeom>
        </p:spPr>
        <p:txBody>
          <a:bodyPr wrap="square">
            <a:spAutoFit/>
          </a:bodyPr>
          <a:lstStyle/>
          <a:p>
            <a:pPr algn="ctr" rtl="1"/>
            <a:r>
              <a:rPr lang="fa-IR" sz="8800" b="1" dirty="0" smtClean="0">
                <a:ln w="12700">
                  <a:solidFill>
                    <a:srgbClr val="FF0000"/>
                  </a:solidFill>
                  <a:prstDash val="solid"/>
                </a:ln>
                <a:solidFill>
                  <a:srgbClr val="92D050"/>
                </a:solidFill>
                <a:effectLst>
                  <a:outerShdw blurRad="41275" dist="20320" dir="1800000" algn="tl" rotWithShape="0">
                    <a:srgbClr val="000000">
                      <a:alpha val="40000"/>
                    </a:srgbClr>
                  </a:outerShdw>
                </a:effectLst>
                <a:latin typeface="IranNastaliq" pitchFamily="18" charset="0"/>
                <a:cs typeface="IranNastaliq" pitchFamily="18" charset="0"/>
              </a:rPr>
              <a:t>پیامدهای موسیقی</a:t>
            </a:r>
            <a:endParaRPr lang="en-US" sz="8800" b="1" dirty="0" smtClean="0">
              <a:ln w="12700">
                <a:solidFill>
                  <a:srgbClr val="FF0000"/>
                </a:solidFill>
                <a:prstDash val="solid"/>
              </a:ln>
              <a:solidFill>
                <a:srgbClr val="92D050"/>
              </a:solidFill>
              <a:effectLst>
                <a:outerShdw blurRad="41275" dist="20320" dir="1800000" algn="tl" rotWithShape="0">
                  <a:srgbClr val="000000">
                    <a:alpha val="40000"/>
                  </a:srgbClr>
                </a:outerShdw>
              </a:effectLst>
              <a:latin typeface="IranNastaliq" pitchFamily="18" charset="0"/>
              <a:cs typeface="IranNastaliq" pitchFamily="18" charset="0"/>
            </a:endParaRPr>
          </a:p>
          <a:p>
            <a:pPr algn="r" rtl="1"/>
            <a:endParaRPr lang="en-US" sz="8800" b="1" dirty="0" smtClean="0">
              <a:ln w="12700">
                <a:solidFill>
                  <a:srgbClr val="FF0000"/>
                </a:solidFill>
                <a:prstDash val="solid"/>
              </a:ln>
              <a:solidFill>
                <a:srgbClr val="92D050"/>
              </a:solidFill>
              <a:effectLst>
                <a:outerShdw blurRad="41275" dist="20320" dir="1800000" algn="tl" rotWithShape="0">
                  <a:srgbClr val="000000">
                    <a:alpha val="40000"/>
                  </a:srgbClr>
                </a:outerShdw>
              </a:effectLst>
              <a:latin typeface="IranNastaliq" pitchFamily="18" charset="0"/>
              <a:cs typeface="IranNastaliq" pitchFamily="18" charset="0"/>
            </a:endParaRPr>
          </a:p>
          <a:p>
            <a:pPr algn="ctr" rtl="1"/>
            <a:r>
              <a:rPr lang="fa-IR" sz="8800" b="1" dirty="0" smtClean="0">
                <a:ln w="12700">
                  <a:solidFill>
                    <a:srgbClr val="FF0000"/>
                  </a:solidFill>
                  <a:prstDash val="solid"/>
                </a:ln>
                <a:solidFill>
                  <a:srgbClr val="92D050"/>
                </a:solidFill>
                <a:effectLst>
                  <a:outerShdw blurRad="41275" dist="20320" dir="1800000" algn="tl" rotWithShape="0">
                    <a:srgbClr val="000000">
                      <a:alpha val="40000"/>
                    </a:srgbClr>
                  </a:outerShdw>
                </a:effectLst>
                <a:latin typeface="IranNastaliq" pitchFamily="18" charset="0"/>
                <a:cs typeface="IranNastaliq" pitchFamily="18" charset="0"/>
              </a:rPr>
              <a:t> ازمنظر شرع (روایات)</a:t>
            </a:r>
            <a:endParaRPr lang="fa-IR" sz="8800" b="1" dirty="0">
              <a:ln w="12700">
                <a:solidFill>
                  <a:srgbClr val="FF0000"/>
                </a:solidFill>
                <a:prstDash val="solid"/>
              </a:ln>
              <a:solidFill>
                <a:srgbClr val="92D050"/>
              </a:solidFill>
              <a:effectLst>
                <a:outerShdw blurRad="41275" dist="20320" dir="1800000" algn="tl" rotWithShape="0">
                  <a:srgbClr val="000000">
                    <a:alpha val="40000"/>
                  </a:srgbClr>
                </a:outerShdw>
              </a:effectLst>
              <a:latin typeface="IranNastaliq" pitchFamily="18" charset="0"/>
              <a:cs typeface="IranNastaliq" pitchFamily="18" charset="0"/>
            </a:endParaRPr>
          </a:p>
        </p:txBody>
      </p:sp>
      <p:sp>
        <p:nvSpPr>
          <p:cNvPr id="3" name="Rectangle 1"/>
          <p:cNvSpPr>
            <a:spLocks noChangeArrowheads="1"/>
          </p:cNvSpPr>
          <p:nvPr/>
        </p:nvSpPr>
        <p:spPr bwMode="auto">
          <a:xfrm>
            <a:off x="0" y="5657671"/>
            <a:ext cx="9144000" cy="1200329"/>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SA" sz="2400" b="1" i="0" u="none" strike="noStrike" normalizeH="0" baseline="0" dirty="0" smtClean="0">
                <a:ln w="10541" cmpd="sng">
                  <a:solidFill>
                    <a:schemeClr val="accent1">
                      <a:shade val="88000"/>
                      <a:satMod val="110000"/>
                    </a:schemeClr>
                  </a:solidFill>
                  <a:prstDash val="solid"/>
                </a:ln>
                <a:solidFill>
                  <a:srgbClr val="C00000"/>
                </a:solidFill>
                <a:effectLst>
                  <a:glow rad="101600">
                    <a:srgbClr val="FFFF00">
                      <a:alpha val="60000"/>
                    </a:srgbClr>
                  </a:glow>
                </a:effectLst>
                <a:latin typeface="Arial" pitchFamily="34" charset="0"/>
                <a:ea typeface="Times New Roman" pitchFamily="18" charset="0"/>
                <a:cs typeface="B Yekan" pitchFamily="2" charset="-78"/>
              </a:rPr>
              <a:t> رسول گرامی اسلام (ص) فرمود:</a:t>
            </a:r>
            <a:endParaRPr lang="fa-IR" sz="2000" b="1" dirty="0" smtClean="0">
              <a:ln w="10541" cmpd="sng">
                <a:solidFill>
                  <a:schemeClr val="accent1">
                    <a:shade val="88000"/>
                    <a:satMod val="110000"/>
                  </a:schemeClr>
                </a:solidFill>
                <a:prstDash val="solid"/>
              </a:ln>
              <a:solidFill>
                <a:srgbClr val="C00000"/>
              </a:solidFill>
              <a:effectLst>
                <a:glow rad="101600">
                  <a:srgbClr val="FFFF00">
                    <a:alpha val="60000"/>
                  </a:srgbClr>
                </a:glow>
              </a:effectLst>
              <a:latin typeface="Arial" pitchFamily="34" charset="0"/>
              <a:ea typeface="Times New Roman" pitchFamily="18" charset="0"/>
              <a:cs typeface="B Yekan"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normalizeH="0" baseline="0" dirty="0" smtClean="0">
                <a:ln w="10541" cmpd="sng">
                  <a:solidFill>
                    <a:schemeClr val="accent1">
                      <a:shade val="88000"/>
                      <a:satMod val="110000"/>
                    </a:schemeClr>
                  </a:solidFill>
                  <a:prstDash val="solid"/>
                </a:ln>
                <a:solidFill>
                  <a:srgbClr val="C00000"/>
                </a:solidFill>
                <a:effectLst>
                  <a:glow rad="101600">
                    <a:srgbClr val="FFFF00">
                      <a:alpha val="60000"/>
                    </a:srgbClr>
                  </a:glow>
                </a:effectLst>
                <a:latin typeface="Arial" pitchFamily="34" charset="0"/>
                <a:ea typeface="Times New Roman" pitchFamily="18" charset="0"/>
                <a:cs typeface="B Yekan" pitchFamily="2" charset="-78"/>
              </a:rPr>
              <a:t>خداوند مرا برای هدایت و رحمت جهانیان مبعوث نمود، و دستور داد </a:t>
            </a:r>
            <a:endParaRPr lang="fa-IR" sz="2400" b="1" dirty="0" smtClean="0">
              <a:ln w="10541" cmpd="sng">
                <a:solidFill>
                  <a:schemeClr val="accent1">
                    <a:shade val="88000"/>
                    <a:satMod val="110000"/>
                  </a:schemeClr>
                </a:solidFill>
                <a:prstDash val="solid"/>
              </a:ln>
              <a:solidFill>
                <a:srgbClr val="C00000"/>
              </a:solidFill>
              <a:effectLst>
                <a:glow rad="101600">
                  <a:srgbClr val="FFFF00">
                    <a:alpha val="60000"/>
                  </a:srgbClr>
                </a:glow>
              </a:effectLst>
              <a:latin typeface="Arial" pitchFamily="34" charset="0"/>
              <a:ea typeface="Times New Roman" pitchFamily="18" charset="0"/>
              <a:cs typeface="B Yekan"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400" b="1" i="0" u="none" strike="noStrike" normalizeH="0" baseline="0" dirty="0" smtClean="0">
                <a:ln w="10541" cmpd="sng">
                  <a:solidFill>
                    <a:schemeClr val="accent1">
                      <a:shade val="88000"/>
                      <a:satMod val="110000"/>
                    </a:schemeClr>
                  </a:solidFill>
                  <a:prstDash val="solid"/>
                </a:ln>
                <a:solidFill>
                  <a:srgbClr val="C00000"/>
                </a:solidFill>
                <a:effectLst>
                  <a:glow rad="101600">
                    <a:srgbClr val="FFFF00">
                      <a:alpha val="60000"/>
                    </a:srgbClr>
                  </a:glow>
                </a:effectLst>
                <a:latin typeface="Arial" pitchFamily="34" charset="0"/>
                <a:ea typeface="Times New Roman" pitchFamily="18" charset="0"/>
                <a:cs typeface="B Yekan" pitchFamily="2" charset="-78"/>
              </a:rPr>
              <a:t>تا آلات غنا و موسیقی، مانند: نای، تنبور، تار و... را از بین ببرم</a:t>
            </a:r>
            <a:r>
              <a:rPr lang="fa-IR" sz="2400" b="1" dirty="0" smtClean="0">
                <a:ln w="10541" cmpd="sng">
                  <a:solidFill>
                    <a:schemeClr val="accent1">
                      <a:shade val="88000"/>
                      <a:satMod val="110000"/>
                    </a:schemeClr>
                  </a:solidFill>
                  <a:prstDash val="solid"/>
                </a:ln>
                <a:solidFill>
                  <a:srgbClr val="C00000"/>
                </a:solidFill>
                <a:effectLst>
                  <a:glow rad="101600">
                    <a:srgbClr val="FFFF00">
                      <a:alpha val="60000"/>
                    </a:srgbClr>
                  </a:glow>
                </a:effectLst>
                <a:latin typeface="Arial" pitchFamily="34" charset="0"/>
                <a:ea typeface="Times New Roman" pitchFamily="18" charset="0"/>
                <a:cs typeface="B Yekan" pitchFamily="2" charset="-78"/>
              </a:rPr>
              <a:t>.</a:t>
            </a:r>
            <a:r>
              <a:rPr kumimoji="0" lang="fa-IR" sz="1400" b="1" i="0" u="none" strike="noStrike" normalizeH="0" baseline="0" dirty="0" smtClean="0">
                <a:ln w="10541" cmpd="sng">
                  <a:solidFill>
                    <a:schemeClr val="accent1">
                      <a:shade val="88000"/>
                      <a:satMod val="110000"/>
                    </a:schemeClr>
                  </a:solidFill>
                  <a:prstDash val="solid"/>
                </a:ln>
                <a:solidFill>
                  <a:srgbClr val="C00000"/>
                </a:solidFill>
                <a:effectLst>
                  <a:glow rad="101600">
                    <a:srgbClr val="FFFF00">
                      <a:alpha val="60000"/>
                    </a:srgbClr>
                  </a:glow>
                </a:effectLst>
                <a:latin typeface="Arial" pitchFamily="34" charset="0"/>
                <a:ea typeface="Times New Roman" pitchFamily="18" charset="0"/>
                <a:cs typeface="B Yekan" pitchFamily="2" charset="-78"/>
              </a:rPr>
              <a:t>(امالی ص416)</a:t>
            </a:r>
            <a:endParaRPr kumimoji="0" lang="ar-SA" b="1" i="0" u="none" strike="noStrike" normalizeH="0" baseline="0" dirty="0" smtClean="0">
              <a:ln w="10541" cmpd="sng">
                <a:solidFill>
                  <a:schemeClr val="accent1">
                    <a:shade val="88000"/>
                    <a:satMod val="110000"/>
                  </a:schemeClr>
                </a:solidFill>
                <a:prstDash val="solid"/>
              </a:ln>
              <a:solidFill>
                <a:srgbClr val="C00000"/>
              </a:solidFill>
              <a:effectLst>
                <a:glow rad="101600">
                  <a:srgbClr val="FFFF00">
                    <a:alpha val="60000"/>
                  </a:srgbClr>
                </a:glow>
              </a:effectLst>
              <a:latin typeface="Arial" pitchFamily="34" charset="0"/>
              <a:cs typeface="B Yekan" pitchFamily="2" charset="-78"/>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786182" y="1142984"/>
            <a:ext cx="4915128" cy="707886"/>
          </a:xfrm>
          <a:prstGeom prst="rect">
            <a:avLst/>
          </a:prstGeom>
        </p:spPr>
        <p:txBody>
          <a:bodyPr wrap="none">
            <a:spAutoFit/>
          </a:bodyPr>
          <a:lstStyle/>
          <a:p>
            <a:r>
              <a:rPr lang="fa-IR" sz="4000" b="1" dirty="0" smtClean="0">
                <a:cs typeface="2  Badr" pitchFamily="2" charset="-78"/>
              </a:rPr>
              <a:t>1- غفلت از یاد خدا و قساوت </a:t>
            </a:r>
            <a:endParaRPr lang="fa-IR" sz="4000" b="1" dirty="0">
              <a:cs typeface="2  Badr" pitchFamily="2" charset="-78"/>
            </a:endParaRPr>
          </a:p>
        </p:txBody>
      </p:sp>
      <p:sp>
        <p:nvSpPr>
          <p:cNvPr id="10" name="Rectangle 9"/>
          <p:cNvSpPr/>
          <p:nvPr/>
        </p:nvSpPr>
        <p:spPr>
          <a:xfrm>
            <a:off x="428596" y="2214554"/>
            <a:ext cx="8001056" cy="4093428"/>
          </a:xfrm>
          <a:prstGeom prst="rect">
            <a:avLst/>
          </a:prstGeom>
        </p:spPr>
        <p:txBody>
          <a:bodyPr wrap="square">
            <a:spAutoFit/>
          </a:bodyPr>
          <a:lstStyle/>
          <a:p>
            <a:pPr algn="r" rtl="1"/>
            <a:r>
              <a:rPr lang="fa-IR" sz="4400" b="1" dirty="0" smtClean="0">
                <a:cs typeface="2  Badr" pitchFamily="2" charset="-78"/>
              </a:rPr>
              <a:t> </a:t>
            </a:r>
            <a:r>
              <a:rPr lang="fa-IR" sz="3200" dirty="0" smtClean="0">
                <a:cs typeface="2  Badr" pitchFamily="2" charset="-78"/>
              </a:rPr>
              <a:t>پیامبر اکرم(ص) فرمود: «ثلاثٌ یقسین القلب: استماع اللهو و طلب الشّکار و اتیان باب السّلطان</a:t>
            </a:r>
            <a:endParaRPr lang="fa-IR" sz="4400" dirty="0" smtClean="0">
              <a:cs typeface="2  Badr" pitchFamily="2" charset="-78"/>
            </a:endParaRPr>
          </a:p>
          <a:p>
            <a:pPr algn="r" rtl="1"/>
            <a:r>
              <a:rPr lang="fa-IR" sz="4000" b="1" dirty="0" smtClean="0">
                <a:cs typeface="2  Badr" pitchFamily="2" charset="-78"/>
              </a:rPr>
              <a:t>سه چیز قساوت قلب می آورد:</a:t>
            </a:r>
          </a:p>
          <a:p>
            <a:pPr algn="r" rtl="1"/>
            <a:r>
              <a:rPr lang="fa-IR" sz="4000" b="1" dirty="0" smtClean="0">
                <a:cs typeface="2  Badr" pitchFamily="2" charset="-78"/>
              </a:rPr>
              <a:t>شنیدن لهویات(موسیقی و...)</a:t>
            </a:r>
          </a:p>
          <a:p>
            <a:pPr algn="r" rtl="1"/>
            <a:r>
              <a:rPr lang="fa-IR" sz="4000" b="1" dirty="0" smtClean="0">
                <a:cs typeface="2  Badr" pitchFamily="2" charset="-78"/>
              </a:rPr>
              <a:t>دنبال شکار رفتن </a:t>
            </a:r>
          </a:p>
          <a:p>
            <a:pPr algn="r" rtl="1"/>
            <a:r>
              <a:rPr lang="fa-IR" sz="4000" b="1" dirty="0" smtClean="0">
                <a:cs typeface="2  Badr" pitchFamily="2" charset="-78"/>
              </a:rPr>
              <a:t>در خانه شاهان رفت وآمد نمودن</a:t>
            </a:r>
            <a:endParaRPr lang="en-US" sz="4000" b="1" dirty="0" smtClean="0">
              <a:cs typeface="2  Badr" pitchFamily="2" charset="-78"/>
            </a:endParaRPr>
          </a:p>
          <a:p>
            <a:pPr algn="l" rtl="1"/>
            <a:r>
              <a:rPr lang="fa-IR" sz="2400" b="1" dirty="0" smtClean="0">
                <a:cs typeface="2  Badr" pitchFamily="2" charset="-78"/>
              </a:rPr>
              <a:t>نهج الخطابةص366</a:t>
            </a:r>
            <a:endParaRPr lang="fa-IR" sz="2400" b="1" dirty="0">
              <a:cs typeface="2  Badr" pitchFamily="2" charset="-7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blinds(horizontal)">
                                      <p:cBhvr>
                                        <p:cTn id="7" dur="500"/>
                                        <p:tgtEl>
                                          <p:spTgt spid="1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blinds(horizontal)">
                                      <p:cBhvr>
                                        <p:cTn id="12" dur="5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animEffect transition="in" filter="blinds(horizontal)">
                                      <p:cBhvr>
                                        <p:cTn id="17" dur="500"/>
                                        <p:tgtEl>
                                          <p:spTgt spid="1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
                                            <p:txEl>
                                              <p:pRg st="4" end="4"/>
                                            </p:txEl>
                                          </p:spTgt>
                                        </p:tgtEl>
                                        <p:attrNameLst>
                                          <p:attrName>style.visibility</p:attrName>
                                        </p:attrNameLst>
                                      </p:cBhvr>
                                      <p:to>
                                        <p:strVal val="visible"/>
                                      </p:to>
                                    </p:set>
                                    <p:animEffect transition="in" filter="blinds(horizontal)">
                                      <p:cBhvr>
                                        <p:cTn id="22" dur="500"/>
                                        <p:tgtEl>
                                          <p:spTgt spid="10">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animEffect transition="in" filter="blinds(horizontal)">
                                      <p:cBhvr>
                                        <p:cTn id="27" dur="500"/>
                                        <p:tgtEl>
                                          <p:spTgt spid="1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14480" y="642918"/>
            <a:ext cx="6941324" cy="646331"/>
          </a:xfrm>
          <a:prstGeom prst="rect">
            <a:avLst/>
          </a:prstGeom>
        </p:spPr>
        <p:txBody>
          <a:bodyPr wrap="none">
            <a:spAutoFit/>
          </a:bodyPr>
          <a:lstStyle/>
          <a:p>
            <a:r>
              <a:rPr lang="fa-IR" sz="3600" b="1" dirty="0" smtClean="0">
                <a:cs typeface="2  Badr" pitchFamily="2" charset="-78"/>
              </a:rPr>
              <a:t>2- بی غیرتی و بی تفاوت شدن نسبت به ناموس</a:t>
            </a:r>
            <a:endParaRPr lang="fa-IR" sz="3600" b="1" dirty="0">
              <a:cs typeface="2  Badr" pitchFamily="2" charset="-78"/>
            </a:endParaRPr>
          </a:p>
        </p:txBody>
      </p:sp>
      <p:sp>
        <p:nvSpPr>
          <p:cNvPr id="3" name="Rectangle 2"/>
          <p:cNvSpPr/>
          <p:nvPr/>
        </p:nvSpPr>
        <p:spPr>
          <a:xfrm>
            <a:off x="357158" y="1714488"/>
            <a:ext cx="8072462" cy="1938992"/>
          </a:xfrm>
          <a:prstGeom prst="rect">
            <a:avLst/>
          </a:prstGeom>
        </p:spPr>
        <p:txBody>
          <a:bodyPr wrap="square">
            <a:spAutoFit/>
          </a:bodyPr>
          <a:lstStyle/>
          <a:p>
            <a:pPr algn="r" rtl="1"/>
            <a:r>
              <a:rPr lang="fa-IR" sz="3200" dirty="0" smtClean="0">
                <a:cs typeface="B Nazanin" pitchFamily="2" charset="-78"/>
              </a:rPr>
              <a:t>امام صادق(ع) می فرمایند: زمانی که در خانة کسی به وسیلة موسیقی، زنان و مردان گرد هم آیند شیطان نَفَسی شیطانی </a:t>
            </a:r>
          </a:p>
          <a:p>
            <a:r>
              <a:rPr lang="fa-IR" sz="3200" dirty="0" smtClean="0">
                <a:cs typeface="B Nazanin" pitchFamily="2" charset="-78"/>
              </a:rPr>
              <a:t>در او می دمد که بعد از آن غیرت را از دست می دهد.</a:t>
            </a:r>
            <a:endParaRPr lang="fa-IR" sz="2800" dirty="0" smtClean="0">
              <a:cs typeface="B Nazanin" pitchFamily="2" charset="-78"/>
            </a:endParaRPr>
          </a:p>
          <a:p>
            <a:pPr algn="l"/>
            <a:r>
              <a:rPr lang="fa-IR" sz="2000" dirty="0" smtClean="0">
                <a:cs typeface="2  Badr" pitchFamily="2" charset="-78"/>
              </a:rPr>
              <a:t>اصول كافي،ج 6، ص 432</a:t>
            </a:r>
            <a:endParaRPr lang="fa-IR" sz="2000" dirty="0">
              <a:cs typeface="2  Badr" pitchFamily="2" charset="-78"/>
            </a:endParaRPr>
          </a:p>
        </p:txBody>
      </p:sp>
      <p:sp>
        <p:nvSpPr>
          <p:cNvPr id="8" name="Rectangle 7"/>
          <p:cNvSpPr/>
          <p:nvPr/>
        </p:nvSpPr>
        <p:spPr>
          <a:xfrm>
            <a:off x="642910" y="4357694"/>
            <a:ext cx="7643866" cy="2585323"/>
          </a:xfrm>
          <a:prstGeom prst="rect">
            <a:avLst/>
          </a:prstGeom>
        </p:spPr>
        <p:txBody>
          <a:bodyPr wrap="square">
            <a:spAutoFit/>
          </a:bodyPr>
          <a:lstStyle/>
          <a:p>
            <a:r>
              <a:rPr lang="ar-SA" sz="3200" dirty="0" smtClean="0">
                <a:cs typeface="B Nazanin" pitchFamily="2" charset="-78"/>
              </a:rPr>
              <a:t>امام صادق (ع) </a:t>
            </a:r>
            <a:r>
              <a:rPr lang="fa-IR" sz="3200" dirty="0" smtClean="0">
                <a:cs typeface="B Nazanin" pitchFamily="2" charset="-78"/>
              </a:rPr>
              <a:t>می فرمایند</a:t>
            </a:r>
            <a:r>
              <a:rPr lang="ar-SA" sz="3200" dirty="0" smtClean="0">
                <a:cs typeface="B Nazanin" pitchFamily="2" charset="-78"/>
              </a:rPr>
              <a:t>: اگر در منزلی چهل روز نوای موسیقی پخش شود، شیطان وارد شده، چنان قدرت نمایی کند که غیرت و حفظ ناموس را از او بردارد، آنچنانکه حتی اگر به ناموس وی هم تجاوز شود، در نزد او اهمیتی ندارد</a:t>
            </a:r>
            <a:r>
              <a:rPr lang="fa-IR" sz="3200" dirty="0" smtClean="0">
                <a:cs typeface="B Nazanin" pitchFamily="2" charset="-78"/>
              </a:rPr>
              <a:t>.</a:t>
            </a:r>
            <a:endParaRPr lang="fa-IR" sz="3200" dirty="0" smtClean="0"/>
          </a:p>
          <a:p>
            <a:pPr algn="l"/>
            <a:endParaRPr lang="fa-IR" sz="1400" dirty="0" smtClean="0">
              <a:cs typeface="2  Badr" pitchFamily="2" charset="-78"/>
            </a:endParaRPr>
          </a:p>
          <a:p>
            <a:pPr algn="l"/>
            <a:r>
              <a:rPr lang="fa-IR" sz="2000" dirty="0" smtClean="0">
                <a:cs typeface="2  Badr" pitchFamily="2" charset="-78"/>
              </a:rPr>
              <a:t>وسائل الشیعه، ج12، ص231</a:t>
            </a:r>
            <a:endParaRPr lang="fa-IR" sz="3200" dirty="0">
              <a:cs typeface="2  Badr" pitchFamily="2" charset="-7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11915" y="714356"/>
            <a:ext cx="4863831" cy="646331"/>
          </a:xfrm>
          <a:prstGeom prst="rect">
            <a:avLst/>
          </a:prstGeom>
        </p:spPr>
        <p:txBody>
          <a:bodyPr wrap="none">
            <a:spAutoFit/>
          </a:bodyPr>
          <a:lstStyle/>
          <a:p>
            <a:pPr algn="r" rtl="1"/>
            <a:r>
              <a:rPr lang="fa-IR" sz="3600" b="1" dirty="0" smtClean="0">
                <a:cs typeface="2  Badr" pitchFamily="2" charset="-78"/>
              </a:rPr>
              <a:t>3- قبول نشدن دعا و رفتن برکات</a:t>
            </a:r>
            <a:endParaRPr lang="fa-IR" sz="3600" b="1" dirty="0">
              <a:cs typeface="2  Badr" pitchFamily="2" charset="-78"/>
            </a:endParaRPr>
          </a:p>
        </p:txBody>
      </p:sp>
      <p:sp>
        <p:nvSpPr>
          <p:cNvPr id="4" name="Rectangle 3"/>
          <p:cNvSpPr/>
          <p:nvPr/>
        </p:nvSpPr>
        <p:spPr>
          <a:xfrm>
            <a:off x="4071934" y="4214818"/>
            <a:ext cx="4572000" cy="646331"/>
          </a:xfrm>
          <a:prstGeom prst="rect">
            <a:avLst/>
          </a:prstGeom>
        </p:spPr>
        <p:txBody>
          <a:bodyPr>
            <a:spAutoFit/>
          </a:bodyPr>
          <a:lstStyle/>
          <a:p>
            <a:pPr algn="r" rtl="1"/>
            <a:r>
              <a:rPr lang="fa-IR" sz="3600" b="1" dirty="0" smtClean="0">
                <a:cs typeface="2  Badr" pitchFamily="2" charset="-78"/>
              </a:rPr>
              <a:t>4- نفاق و دورویی</a:t>
            </a:r>
            <a:endParaRPr lang="fa-IR" sz="3600" b="1" dirty="0">
              <a:cs typeface="2  Badr" pitchFamily="2" charset="-78"/>
            </a:endParaRPr>
          </a:p>
        </p:txBody>
      </p:sp>
      <p:sp>
        <p:nvSpPr>
          <p:cNvPr id="5" name="Rectangle 4"/>
          <p:cNvSpPr/>
          <p:nvPr/>
        </p:nvSpPr>
        <p:spPr>
          <a:xfrm>
            <a:off x="428596" y="5286388"/>
            <a:ext cx="8143932" cy="1384995"/>
          </a:xfrm>
          <a:prstGeom prst="rect">
            <a:avLst/>
          </a:prstGeom>
        </p:spPr>
        <p:txBody>
          <a:bodyPr wrap="square">
            <a:spAutoFit/>
          </a:bodyPr>
          <a:lstStyle/>
          <a:p>
            <a:r>
              <a:rPr lang="fa-IR" sz="3200" b="1" dirty="0" smtClean="0">
                <a:cs typeface="2  Badr" pitchFamily="2" charset="-78"/>
              </a:rPr>
              <a:t>امام صادق(ع) فرمودند: نواختن موسیقی نفاق را در دل می رویاند همان طوری که آب، سبزه را می رویاند.</a:t>
            </a:r>
          </a:p>
          <a:p>
            <a:pPr algn="l"/>
            <a:r>
              <a:rPr lang="fa-IR" sz="2000" dirty="0" smtClean="0">
                <a:cs typeface="2  Badr" pitchFamily="2" charset="-78"/>
              </a:rPr>
              <a:t>اصول کافی، ج ۶، ص ۴۳۲</a:t>
            </a:r>
            <a:endParaRPr lang="fa-IR" sz="2000" dirty="0">
              <a:cs typeface="2  Badr" pitchFamily="2" charset="-78"/>
            </a:endParaRPr>
          </a:p>
        </p:txBody>
      </p:sp>
      <p:sp>
        <p:nvSpPr>
          <p:cNvPr id="6" name="Rectangle 5"/>
          <p:cNvSpPr/>
          <p:nvPr/>
        </p:nvSpPr>
        <p:spPr>
          <a:xfrm>
            <a:off x="785786" y="1928802"/>
            <a:ext cx="7500990" cy="1938992"/>
          </a:xfrm>
          <a:prstGeom prst="rect">
            <a:avLst/>
          </a:prstGeom>
        </p:spPr>
        <p:txBody>
          <a:bodyPr wrap="square">
            <a:spAutoFit/>
          </a:bodyPr>
          <a:lstStyle/>
          <a:p>
            <a:r>
              <a:rPr lang="fa-IR" sz="3200" b="1" dirty="0" smtClean="0">
                <a:cs typeface="2  Badr" pitchFamily="2" charset="-78"/>
              </a:rPr>
              <a:t>حضرت محمد(ص) فرمودند: فرشتگان به خانه ای که شراب و وسائل موسیقی و قمار در آن باشد وارد نمی شوند. دعای اهل خانه مستجاب نمی گردد خیر وبرکت هم از آنها می رود.</a:t>
            </a:r>
            <a:r>
              <a:rPr lang="fa-IR" sz="3200" dirty="0" smtClean="0">
                <a:cs typeface="2  Badr" pitchFamily="2" charset="-78"/>
              </a:rPr>
              <a:t> </a:t>
            </a:r>
          </a:p>
          <a:p>
            <a:pPr algn="l"/>
            <a:r>
              <a:rPr lang="fa-IR" sz="2000" dirty="0" smtClean="0">
                <a:cs typeface="2  Badr" pitchFamily="2" charset="-78"/>
              </a:rPr>
              <a:t>اصول كافي، ج 6، ص 432</a:t>
            </a:r>
            <a:endParaRPr lang="fa-IR" sz="2000" b="1" dirty="0" smtClean="0">
              <a:cs typeface="2  Badr" pitchFamily="2" charset="-7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390181" y="857232"/>
            <a:ext cx="4325223" cy="646331"/>
          </a:xfrm>
          <a:prstGeom prst="rect">
            <a:avLst/>
          </a:prstGeom>
        </p:spPr>
        <p:txBody>
          <a:bodyPr wrap="none">
            <a:spAutoFit/>
          </a:bodyPr>
          <a:lstStyle/>
          <a:p>
            <a:pPr algn="r" rtl="1"/>
            <a:r>
              <a:rPr lang="fa-IR" sz="3600" b="1" dirty="0" smtClean="0">
                <a:cs typeface="2  Badr" pitchFamily="2" charset="-78"/>
              </a:rPr>
              <a:t>5- نشنیدن آهنگ های بهشتی</a:t>
            </a:r>
            <a:endParaRPr lang="fa-IR" sz="3600" b="1" dirty="0">
              <a:cs typeface="2  Badr" pitchFamily="2" charset="-78"/>
            </a:endParaRPr>
          </a:p>
        </p:txBody>
      </p:sp>
      <p:sp>
        <p:nvSpPr>
          <p:cNvPr id="4" name="Rectangle 3"/>
          <p:cNvSpPr/>
          <p:nvPr/>
        </p:nvSpPr>
        <p:spPr>
          <a:xfrm>
            <a:off x="357158" y="2214554"/>
            <a:ext cx="8429684" cy="4339650"/>
          </a:xfrm>
          <a:prstGeom prst="rect">
            <a:avLst/>
          </a:prstGeom>
        </p:spPr>
        <p:txBody>
          <a:bodyPr wrap="square">
            <a:spAutoFit/>
          </a:bodyPr>
          <a:lstStyle/>
          <a:p>
            <a:pPr algn="justLow"/>
            <a:r>
              <a:rPr lang="fa-IR" sz="3600" dirty="0" smtClean="0">
                <a:cs typeface="B Nazanin" pitchFamily="2" charset="-78"/>
              </a:rPr>
              <a:t>امام صادق (ع): در بهشت، درختي است كه خدا به باد، دستور مي دهد تا بر آن بوزد و شاخه هاي آن به يكديگر اصابت كرده آهنگي ويژه از آن برمي خيزد كه هيچ كسي به زيبايي آن آهنگ نشنيده است! </a:t>
            </a:r>
          </a:p>
          <a:p>
            <a:pPr algn="justLow"/>
            <a:r>
              <a:rPr lang="fa-IR" sz="3600" dirty="0" smtClean="0">
                <a:cs typeface="B Nazanin" pitchFamily="2" charset="-78"/>
              </a:rPr>
              <a:t>امام (ع) پس از آن فرمود: اين آهنگ دلربا و جذاب، براي كسي است كه آهنگ غيرمجاز دنيا را به خاطر خدا رها كرده باشد.</a:t>
            </a:r>
          </a:p>
          <a:p>
            <a:pPr algn="l"/>
            <a:r>
              <a:rPr lang="fa-IR" sz="2400" dirty="0" smtClean="0">
                <a:cs typeface="2  Badr" pitchFamily="2" charset="-78"/>
              </a:rPr>
              <a:t>بحارالأنوار، ج 8، ص 127</a:t>
            </a:r>
            <a:endParaRPr lang="fa-IR" sz="2400" dirty="0">
              <a:cs typeface="2  Badr" pitchFamily="2" charset="-7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1000"/>
                                        <p:tgtEl>
                                          <p:spTgt spid="4">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ox(in)">
                                      <p:cBhvr>
                                        <p:cTn id="15"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4414" y="1428736"/>
            <a:ext cx="6724664" cy="4154984"/>
          </a:xfrm>
          <a:prstGeom prst="rect">
            <a:avLst/>
          </a:prstGeom>
        </p:spPr>
        <p:txBody>
          <a:bodyPr wrap="square">
            <a:spAutoFit/>
          </a:bodyPr>
          <a:lstStyle/>
          <a:p>
            <a:pPr algn="ctr" rtl="1"/>
            <a:r>
              <a:rPr lang="fa-IR" sz="8800" b="1" dirty="0" smtClean="0">
                <a:ln w="12700">
                  <a:solidFill>
                    <a:srgbClr val="FF0000"/>
                  </a:solidFill>
                  <a:prstDash val="solid"/>
                </a:ln>
                <a:solidFill>
                  <a:srgbClr val="92D050"/>
                </a:solidFill>
                <a:effectLst>
                  <a:outerShdw blurRad="41275" dist="20320" dir="1800000" algn="tl" rotWithShape="0">
                    <a:srgbClr val="000000">
                      <a:alpha val="40000"/>
                    </a:srgbClr>
                  </a:outerShdw>
                </a:effectLst>
                <a:latin typeface="IranNastaliq" pitchFamily="18" charset="0"/>
                <a:cs typeface="IranNastaliq" pitchFamily="18" charset="0"/>
              </a:rPr>
              <a:t>پیامدهای موسیقی</a:t>
            </a:r>
            <a:endParaRPr lang="en-US" sz="8800" b="1" dirty="0" smtClean="0">
              <a:ln w="12700">
                <a:solidFill>
                  <a:srgbClr val="FF0000"/>
                </a:solidFill>
                <a:prstDash val="solid"/>
              </a:ln>
              <a:solidFill>
                <a:srgbClr val="92D050"/>
              </a:solidFill>
              <a:effectLst>
                <a:outerShdw blurRad="41275" dist="20320" dir="1800000" algn="tl" rotWithShape="0">
                  <a:srgbClr val="000000">
                    <a:alpha val="40000"/>
                  </a:srgbClr>
                </a:outerShdw>
              </a:effectLst>
              <a:latin typeface="IranNastaliq" pitchFamily="18" charset="0"/>
              <a:cs typeface="IranNastaliq" pitchFamily="18" charset="0"/>
            </a:endParaRPr>
          </a:p>
          <a:p>
            <a:pPr algn="r" rtl="1"/>
            <a:endParaRPr lang="en-US" sz="8800" b="1" dirty="0" smtClean="0">
              <a:ln w="12700">
                <a:solidFill>
                  <a:srgbClr val="FF0000"/>
                </a:solidFill>
                <a:prstDash val="solid"/>
              </a:ln>
              <a:solidFill>
                <a:srgbClr val="92D050"/>
              </a:solidFill>
              <a:effectLst>
                <a:outerShdw blurRad="41275" dist="20320" dir="1800000" algn="tl" rotWithShape="0">
                  <a:srgbClr val="000000">
                    <a:alpha val="40000"/>
                  </a:srgbClr>
                </a:outerShdw>
              </a:effectLst>
              <a:latin typeface="IranNastaliq" pitchFamily="18" charset="0"/>
              <a:cs typeface="IranNastaliq" pitchFamily="18" charset="0"/>
            </a:endParaRPr>
          </a:p>
          <a:p>
            <a:pPr algn="ctr" rtl="1"/>
            <a:r>
              <a:rPr lang="fa-IR" sz="8800" b="1" dirty="0" smtClean="0">
                <a:ln w="12700">
                  <a:solidFill>
                    <a:srgbClr val="FF0000"/>
                  </a:solidFill>
                  <a:prstDash val="solid"/>
                </a:ln>
                <a:solidFill>
                  <a:srgbClr val="92D050"/>
                </a:solidFill>
                <a:effectLst>
                  <a:outerShdw blurRad="41275" dist="20320" dir="1800000" algn="tl" rotWithShape="0">
                    <a:srgbClr val="000000">
                      <a:alpha val="40000"/>
                    </a:srgbClr>
                  </a:outerShdw>
                </a:effectLst>
                <a:latin typeface="IranNastaliq" pitchFamily="18" charset="0"/>
                <a:cs typeface="IranNastaliq" pitchFamily="18" charset="0"/>
              </a:rPr>
              <a:t> ازمنظر تحقیقات  علمی</a:t>
            </a:r>
            <a:endParaRPr lang="fa-IR" sz="8800" b="1" dirty="0">
              <a:ln w="12700">
                <a:solidFill>
                  <a:srgbClr val="FF0000"/>
                </a:solidFill>
                <a:prstDash val="solid"/>
              </a:ln>
              <a:solidFill>
                <a:srgbClr val="92D050"/>
              </a:solidFill>
              <a:effectLst>
                <a:outerShdw blurRad="41275" dist="20320" dir="1800000" algn="tl" rotWithShape="0">
                  <a:srgbClr val="000000">
                    <a:alpha val="40000"/>
                  </a:srgbClr>
                </a:outerShdw>
              </a:effectLst>
              <a:latin typeface="IranNastaliq" pitchFamily="18" charset="0"/>
              <a:cs typeface="IranNastaliq" pitchFamily="18" charset="0"/>
            </a:endParaRPr>
          </a:p>
        </p:txBody>
      </p:sp>
    </p:spTree>
  </p:cSld>
  <p:clrMapOvr>
    <a:masterClrMapping/>
  </p:clrMapOvr>
  <p:transition spd="med">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57554" y="428604"/>
            <a:ext cx="2214578" cy="646331"/>
          </a:xfrm>
          <a:prstGeom prst="rect">
            <a:avLst/>
          </a:prstGeom>
          <a:solidFill>
            <a:schemeClr val="bg1">
              <a:lumMod val="65000"/>
            </a:schemeClr>
          </a:solidFill>
        </p:spPr>
        <p:txBody>
          <a:bodyPr wrap="square">
            <a:spAutoFit/>
          </a:bodyPr>
          <a:lstStyle/>
          <a:p>
            <a:pPr algn="ctr" rtl="1"/>
            <a:r>
              <a:rPr lang="fa-IR" sz="3600" b="1" dirty="0" smtClean="0">
                <a:cs typeface="2  Badr" pitchFamily="2" charset="-78"/>
              </a:rPr>
              <a:t>فواید موسیقی</a:t>
            </a:r>
          </a:p>
        </p:txBody>
      </p:sp>
      <p:sp>
        <p:nvSpPr>
          <p:cNvPr id="3" name="Rectangle 2"/>
          <p:cNvSpPr/>
          <p:nvPr/>
        </p:nvSpPr>
        <p:spPr>
          <a:xfrm>
            <a:off x="428596" y="1500174"/>
            <a:ext cx="8143932" cy="4031873"/>
          </a:xfrm>
          <a:prstGeom prst="rect">
            <a:avLst/>
          </a:prstGeom>
        </p:spPr>
        <p:txBody>
          <a:bodyPr wrap="square">
            <a:spAutoFit/>
          </a:bodyPr>
          <a:lstStyle/>
          <a:p>
            <a:pPr algn="justLow"/>
            <a:r>
              <a:rPr lang="fa-IR" sz="3200" dirty="0" smtClean="0">
                <a:cs typeface="2  Badr" pitchFamily="2" charset="-78"/>
              </a:rPr>
              <a:t>1- </a:t>
            </a:r>
            <a:r>
              <a:rPr lang="ar-SA" sz="3200" dirty="0" smtClean="0">
                <a:cs typeface="2  Badr" pitchFamily="2" charset="-78"/>
              </a:rPr>
              <a:t>احساس آسودگي و آرامش در بيمار</a:t>
            </a:r>
            <a:endParaRPr lang="fa-IR" sz="3200" dirty="0" smtClean="0">
              <a:cs typeface="2  Badr" pitchFamily="2" charset="-78"/>
            </a:endParaRPr>
          </a:p>
          <a:p>
            <a:pPr algn="justLow"/>
            <a:r>
              <a:rPr lang="fa-IR" sz="3200" dirty="0" smtClean="0">
                <a:cs typeface="2  Badr" pitchFamily="2" charset="-78"/>
              </a:rPr>
              <a:t>2- استفاده از موسیقی به جای دارو در </a:t>
            </a:r>
            <a:r>
              <a:rPr lang="ar-SA" sz="3200" dirty="0" smtClean="0">
                <a:cs typeface="2  Badr" pitchFamily="2" charset="-78"/>
              </a:rPr>
              <a:t>آرامش بخشيدن به اضطراب هاي</a:t>
            </a:r>
            <a:r>
              <a:rPr lang="fa-IR" sz="3200" dirty="0" smtClean="0">
                <a:cs typeface="2  Badr" pitchFamily="2" charset="-78"/>
              </a:rPr>
              <a:t> </a:t>
            </a:r>
            <a:r>
              <a:rPr lang="ar-SA" sz="3200" dirty="0" smtClean="0">
                <a:cs typeface="2  Badr" pitchFamily="2" charset="-78"/>
              </a:rPr>
              <a:t>شديد</a:t>
            </a:r>
            <a:r>
              <a:rPr lang="fa-IR" sz="3200" dirty="0" smtClean="0">
                <a:cs typeface="2  Badr" pitchFamily="2" charset="-78"/>
              </a:rPr>
              <a:t> در علم روانشناسی</a:t>
            </a:r>
          </a:p>
          <a:p>
            <a:pPr algn="justLow"/>
            <a:r>
              <a:rPr lang="fa-IR" sz="3200" dirty="0" smtClean="0">
                <a:cs typeface="2  Badr" pitchFamily="2" charset="-78"/>
              </a:rPr>
              <a:t>3- کاهش درد در بیماران: آزمایش ها نشان داده افرادی که بعد از عمل جراحی برایشان موسیقی پخش می‌شود، تحمل درد بیشتری دارند و برای تسکین درد خود کمتر تقاضای مسکن می‌کنند.</a:t>
            </a:r>
          </a:p>
          <a:p>
            <a:pPr algn="justLow"/>
            <a:r>
              <a:rPr lang="fa-IR" sz="3200" dirty="0" smtClean="0">
                <a:cs typeface="2  Badr" pitchFamily="2" charset="-78"/>
              </a:rPr>
              <a:t>4- تغییر روحیه بیمارانی که به </a:t>
            </a:r>
            <a:r>
              <a:rPr lang="ar-SA" sz="3200" dirty="0" smtClean="0">
                <a:cs typeface="2  Badr" pitchFamily="2" charset="-78"/>
              </a:rPr>
              <a:t>دلیل بستری ش</a:t>
            </a:r>
            <a:r>
              <a:rPr lang="fa-IR" sz="3200" dirty="0" smtClean="0">
                <a:cs typeface="2  Badr" pitchFamily="2" charset="-78"/>
              </a:rPr>
              <a:t>دن </a:t>
            </a:r>
            <a:r>
              <a:rPr lang="ar-SA" sz="3200" dirty="0" smtClean="0">
                <a:cs typeface="2  Badr" pitchFamily="2" charset="-78"/>
              </a:rPr>
              <a:t>زیاد </a:t>
            </a:r>
            <a:r>
              <a:rPr lang="fa-IR" sz="3200" dirty="0" smtClean="0">
                <a:cs typeface="2  Badr" pitchFamily="2" charset="-78"/>
              </a:rPr>
              <a:t>             </a:t>
            </a:r>
            <a:r>
              <a:rPr lang="ar-SA" sz="3200" dirty="0" smtClean="0">
                <a:cs typeface="2  Badr" pitchFamily="2" charset="-78"/>
              </a:rPr>
              <a:t>در بیمارستان دچار افسردگی شده اند</a:t>
            </a:r>
            <a:endParaRPr lang="fa-IR" sz="3200" dirty="0" smtClean="0">
              <a:cs typeface="2  Badr" pitchFamily="2" charset="-78"/>
            </a:endParaRPr>
          </a:p>
        </p:txBody>
      </p:sp>
      <p:sp>
        <p:nvSpPr>
          <p:cNvPr id="4" name="Rectangle 3"/>
          <p:cNvSpPr/>
          <p:nvPr/>
        </p:nvSpPr>
        <p:spPr>
          <a:xfrm>
            <a:off x="0" y="5643578"/>
            <a:ext cx="9144000" cy="1214422"/>
          </a:xfrm>
          <a:prstGeom prst="rect">
            <a:avLst/>
          </a:prstGeom>
          <a:noFill/>
          <a:ln w="57150">
            <a:solidFill>
              <a:srgbClr val="FF0000"/>
            </a:solidFill>
          </a:ln>
        </p:spPr>
        <p:txBody>
          <a:bodyPr wrap="square">
            <a:spAutoFit/>
          </a:bodyPr>
          <a:lstStyle/>
          <a:p>
            <a:pPr algn="ctr"/>
            <a:r>
              <a:rPr lang="fa-IR" sz="3600" b="1" dirty="0" smtClean="0">
                <a:cs typeface="2  Badr" pitchFamily="2" charset="-78"/>
              </a:rPr>
              <a:t>نتیجه گیری: </a:t>
            </a:r>
            <a:r>
              <a:rPr lang="fa-IR" sz="3600" dirty="0" smtClean="0">
                <a:cs typeface="2  Badr" pitchFamily="2" charset="-78"/>
              </a:rPr>
              <a:t>آنچه که بیشتر در موسیقی درمانی به آن تاکید شده </a:t>
            </a:r>
          </a:p>
          <a:p>
            <a:pPr algn="ctr"/>
            <a:r>
              <a:rPr lang="fa-IR" sz="3600" dirty="0" smtClean="0">
                <a:cs typeface="2  Badr" pitchFamily="2" charset="-78"/>
              </a:rPr>
              <a:t>اثر </a:t>
            </a:r>
            <a:r>
              <a:rPr lang="fa-IR" sz="3600" dirty="0" smtClean="0">
                <a:solidFill>
                  <a:srgbClr val="FF0000"/>
                </a:solidFill>
                <a:cs typeface="2  Badr" pitchFamily="2" charset="-78"/>
              </a:rPr>
              <a:t>تسکین دهندگی </a:t>
            </a:r>
            <a:r>
              <a:rPr lang="fa-IR" sz="3600" dirty="0" smtClean="0">
                <a:cs typeface="2  Badr" pitchFamily="2" charset="-78"/>
              </a:rPr>
              <a:t>موسیقی است.</a:t>
            </a:r>
            <a:endParaRPr lang="en-US" sz="3600" dirty="0">
              <a:cs typeface="2  Bad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diamond(in)">
                                      <p:cBhvr>
                                        <p:cTn id="27"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85918" y="785794"/>
            <a:ext cx="5786478" cy="646331"/>
          </a:xfrm>
          <a:prstGeom prst="rect">
            <a:avLst/>
          </a:prstGeom>
          <a:solidFill>
            <a:schemeClr val="bg1">
              <a:lumMod val="65000"/>
            </a:schemeClr>
          </a:solidFill>
        </p:spPr>
        <p:txBody>
          <a:bodyPr wrap="square">
            <a:spAutoFit/>
          </a:bodyPr>
          <a:lstStyle/>
          <a:p>
            <a:pPr algn="ctr" rtl="1"/>
            <a:r>
              <a:rPr lang="fa-IR" sz="3600" b="1" dirty="0" smtClean="0">
                <a:cs typeface="2  Badr" pitchFamily="2" charset="-78"/>
              </a:rPr>
              <a:t>آیا تاثیر موسیقی درمانی، قطعی است؟</a:t>
            </a:r>
          </a:p>
        </p:txBody>
      </p:sp>
      <p:sp>
        <p:nvSpPr>
          <p:cNvPr id="21505" name="Rectangle 1"/>
          <p:cNvSpPr>
            <a:spLocks noChangeArrowheads="1"/>
          </p:cNvSpPr>
          <p:nvPr/>
        </p:nvSpPr>
        <p:spPr bwMode="auto">
          <a:xfrm>
            <a:off x="500034" y="2500306"/>
            <a:ext cx="7786742" cy="34470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4000" b="1" i="0" u="none" strike="noStrike" cap="none" normalizeH="0" baseline="0" dirty="0" smtClean="0">
                <a:ln>
                  <a:noFill/>
                </a:ln>
                <a:solidFill>
                  <a:srgbClr val="0070C0"/>
                </a:solidFill>
                <a:effectLst/>
                <a:latin typeface="Calibri" pitchFamily="34" charset="0"/>
                <a:ea typeface="Calibri" pitchFamily="34" charset="0"/>
                <a:cs typeface="2  Badr" pitchFamily="2" charset="-78"/>
              </a:rPr>
              <a:t>اسکریل</a:t>
            </a:r>
            <a:r>
              <a:rPr kumimoji="0" lang="fa-IR" sz="4000" b="0" i="0" u="none" strike="noStrike" cap="none" normalizeH="0" dirty="0" smtClean="0">
                <a:ln>
                  <a:noFill/>
                </a:ln>
                <a:solidFill>
                  <a:schemeClr val="tx1"/>
                </a:solidFill>
                <a:effectLst/>
                <a:latin typeface="Calibri" pitchFamily="34" charset="0"/>
                <a:ea typeface="Calibri" pitchFamily="34" charset="0"/>
                <a:cs typeface="2  Badr" pitchFamily="2" charset="-78"/>
              </a:rPr>
              <a:t> </a:t>
            </a:r>
            <a:r>
              <a:rPr kumimoji="0" lang="ar-SA" sz="4000" b="0" i="0" u="none" strike="noStrike" cap="none" normalizeH="0" baseline="0" dirty="0" smtClean="0">
                <a:ln>
                  <a:noFill/>
                </a:ln>
                <a:solidFill>
                  <a:schemeClr val="tx1"/>
                </a:solidFill>
                <a:effectLst/>
                <a:latin typeface="Calibri" pitchFamily="34" charset="0"/>
                <a:ea typeface="Calibri" pitchFamily="34" charset="0"/>
                <a:cs typeface="2  Badr" pitchFamily="2" charset="-78"/>
              </a:rPr>
              <a:t>در ا</a:t>
            </a:r>
            <a:r>
              <a:rPr kumimoji="0" lang="fa-IR" sz="4000" b="0" i="0" u="none" strike="noStrike" cap="none" normalizeH="0" baseline="0" dirty="0" smtClean="0">
                <a:ln>
                  <a:noFill/>
                </a:ln>
                <a:solidFill>
                  <a:schemeClr val="tx1"/>
                </a:solidFill>
                <a:effectLst/>
                <a:latin typeface="Calibri" pitchFamily="34" charset="0"/>
                <a:ea typeface="Calibri" pitchFamily="34" charset="0"/>
                <a:cs typeface="2  Badr" pitchFamily="2" charset="-78"/>
              </a:rPr>
              <a:t>ی</a:t>
            </a:r>
            <a:r>
              <a:rPr kumimoji="0" lang="ar-SA" sz="4000" b="0" i="0" u="none" strike="noStrike" cap="none" normalizeH="0" baseline="0" dirty="0" smtClean="0">
                <a:ln>
                  <a:noFill/>
                </a:ln>
                <a:solidFill>
                  <a:schemeClr val="tx1"/>
                </a:solidFill>
                <a:effectLst/>
                <a:latin typeface="Calibri" pitchFamily="34" charset="0"/>
                <a:ea typeface="Calibri" pitchFamily="34" charset="0"/>
                <a:cs typeface="2  Badr" pitchFamily="2" charset="-78"/>
              </a:rPr>
              <a:t>ن زمینه می گوید: من اقرار</a:t>
            </a:r>
            <a:r>
              <a:rPr kumimoji="0" lang="fa-IR" sz="4000" b="0" i="0" u="none" strike="noStrike" cap="none" normalizeH="0" baseline="0" dirty="0" smtClean="0">
                <a:ln>
                  <a:noFill/>
                </a:ln>
                <a:solidFill>
                  <a:schemeClr val="tx1"/>
                </a:solidFill>
                <a:effectLst/>
                <a:latin typeface="Calibri" pitchFamily="34" charset="0"/>
                <a:ea typeface="Calibri" pitchFamily="34" charset="0"/>
                <a:cs typeface="2  Badr" pitchFamily="2" charset="-78"/>
              </a:rPr>
              <a:t> </a:t>
            </a:r>
            <a:r>
              <a:rPr kumimoji="0" lang="ar-SA" sz="4000" b="0" i="0" u="none" strike="noStrike" cap="none" normalizeH="0" baseline="0" dirty="0" smtClean="0">
                <a:ln>
                  <a:noFill/>
                </a:ln>
                <a:solidFill>
                  <a:schemeClr val="tx1"/>
                </a:solidFill>
                <a:effectLst/>
                <a:latin typeface="Calibri" pitchFamily="34" charset="0"/>
                <a:ea typeface="Calibri" pitchFamily="34" charset="0"/>
                <a:cs typeface="2  Badr" pitchFamily="2" charset="-78"/>
              </a:rPr>
              <a:t>می کنم که عدم موفقیّت هایی در زمین</a:t>
            </a:r>
            <a:r>
              <a:rPr kumimoji="0" lang="fa-IR" sz="4000" b="0" i="0" u="none" strike="noStrike" cap="none" normalizeH="0" baseline="0" dirty="0" smtClean="0">
                <a:ln>
                  <a:noFill/>
                </a:ln>
                <a:solidFill>
                  <a:schemeClr val="tx1"/>
                </a:solidFill>
                <a:effectLst/>
                <a:latin typeface="Calibri" pitchFamily="34" charset="0"/>
                <a:ea typeface="Calibri" pitchFamily="34" charset="0"/>
                <a:cs typeface="2  Badr" pitchFamily="2" charset="-78"/>
              </a:rPr>
              <a:t>ه</a:t>
            </a:r>
            <a:r>
              <a:rPr kumimoji="0" lang="ar-SA" sz="4000" b="0" i="0" u="none" strike="noStrike" cap="none" normalizeH="0" baseline="0" dirty="0" smtClean="0">
                <a:ln>
                  <a:noFill/>
                </a:ln>
                <a:solidFill>
                  <a:schemeClr val="tx1"/>
                </a:solidFill>
                <a:effectLst/>
                <a:latin typeface="Calibri" pitchFamily="34" charset="0"/>
                <a:ea typeface="Calibri" pitchFamily="34" charset="0"/>
                <a:cs typeface="2  Badr" pitchFamily="2" charset="-78"/>
              </a:rPr>
              <a:t> درمان با موسیقی وجوددارد</a:t>
            </a:r>
            <a:endParaRPr lang="fa-IR" sz="4000" dirty="0" smtClean="0">
              <a:latin typeface="Calibri" pitchFamily="34" charset="0"/>
              <a:ea typeface="Calibri" pitchFamily="34" charset="0"/>
              <a:cs typeface="2  Badr"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4000" b="0" i="0" u="none" strike="noStrike" cap="none" normalizeH="0" baseline="0" dirty="0" smtClean="0">
                <a:ln>
                  <a:noFill/>
                </a:ln>
                <a:solidFill>
                  <a:schemeClr val="tx1"/>
                </a:solidFill>
                <a:effectLst/>
                <a:latin typeface="Calibri" pitchFamily="34" charset="0"/>
                <a:ea typeface="Calibri" pitchFamily="34" charset="0"/>
                <a:cs typeface="2  Badr" pitchFamily="2" charset="-78"/>
              </a:rPr>
              <a:t>ولی باید در ضمن، اثرتسکین دهند</a:t>
            </a:r>
            <a:r>
              <a:rPr kumimoji="0" lang="fa-IR" sz="4000" b="0" i="0" u="none" strike="noStrike" cap="none" normalizeH="0" baseline="0" dirty="0" smtClean="0">
                <a:ln>
                  <a:noFill/>
                </a:ln>
                <a:solidFill>
                  <a:schemeClr val="tx1"/>
                </a:solidFill>
                <a:effectLst/>
                <a:latin typeface="Calibri" pitchFamily="34" charset="0"/>
                <a:ea typeface="Calibri" pitchFamily="34" charset="0"/>
                <a:cs typeface="2  Badr" pitchFamily="2" charset="-78"/>
              </a:rPr>
              <a:t>گی</a:t>
            </a:r>
            <a:r>
              <a:rPr kumimoji="0" lang="fa-IR" sz="4000" b="0" i="0" u="none" strike="noStrike" cap="none" normalizeH="0" dirty="0" smtClean="0">
                <a:ln>
                  <a:noFill/>
                </a:ln>
                <a:solidFill>
                  <a:schemeClr val="tx1"/>
                </a:solidFill>
                <a:effectLst/>
                <a:latin typeface="Calibri" pitchFamily="34" charset="0"/>
                <a:ea typeface="Calibri" pitchFamily="34" charset="0"/>
                <a:cs typeface="2  Badr" pitchFamily="2" charset="-78"/>
              </a:rPr>
              <a:t> </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sz="4000" b="0" i="0" u="none" strike="noStrike" cap="none" normalizeH="0" dirty="0" smtClean="0">
                <a:ln>
                  <a:noFill/>
                </a:ln>
                <a:solidFill>
                  <a:schemeClr val="tx1"/>
                </a:solidFill>
                <a:effectLst/>
                <a:latin typeface="Calibri" pitchFamily="34" charset="0"/>
                <a:ea typeface="Calibri" pitchFamily="34" charset="0"/>
                <a:cs typeface="2  Badr" pitchFamily="2" charset="-78"/>
              </a:rPr>
              <a:t>و مش</a:t>
            </a:r>
            <a:r>
              <a:rPr kumimoji="0" lang="ar-SA" sz="4000" b="0" i="0" u="none" strike="noStrike" cap="none" normalizeH="0" baseline="0" dirty="0" smtClean="0">
                <a:ln>
                  <a:noFill/>
                </a:ln>
                <a:solidFill>
                  <a:schemeClr val="tx1"/>
                </a:solidFill>
                <a:effectLst/>
                <a:latin typeface="Calibri" pitchFamily="34" charset="0"/>
                <a:ea typeface="Calibri" pitchFamily="34" charset="0"/>
                <a:cs typeface="2  Badr" pitchFamily="2" charset="-78"/>
              </a:rPr>
              <a:t>غول کنند</a:t>
            </a:r>
            <a:r>
              <a:rPr kumimoji="0" lang="fa-IR" sz="4000" b="0" i="0" u="none" strike="noStrike" cap="none" normalizeH="0" baseline="0" dirty="0" smtClean="0">
                <a:ln>
                  <a:noFill/>
                </a:ln>
                <a:solidFill>
                  <a:schemeClr val="tx1"/>
                </a:solidFill>
                <a:effectLst/>
                <a:latin typeface="Calibri" pitchFamily="34" charset="0"/>
                <a:ea typeface="Calibri" pitchFamily="34" charset="0"/>
                <a:cs typeface="2  Badr" pitchFamily="2" charset="-78"/>
              </a:rPr>
              <a:t>گی</a:t>
            </a:r>
            <a:r>
              <a:rPr kumimoji="0" lang="ar-SA" sz="4000" b="0" i="0" u="none" strike="noStrike" cap="none" normalizeH="0" baseline="0" dirty="0" smtClean="0">
                <a:ln>
                  <a:noFill/>
                </a:ln>
                <a:solidFill>
                  <a:schemeClr val="tx1"/>
                </a:solidFill>
                <a:effectLst/>
                <a:latin typeface="Calibri" pitchFamily="34" charset="0"/>
                <a:ea typeface="Calibri" pitchFamily="34" charset="0"/>
                <a:cs typeface="2  Badr" pitchFamily="2" charset="-78"/>
              </a:rPr>
              <a:t> آن را نیز درنظرداش</a:t>
            </a:r>
            <a:r>
              <a:rPr kumimoji="0" lang="fa-IR" sz="4000" b="0" i="0" u="none" strike="noStrike" cap="none" normalizeH="0" baseline="0" dirty="0" smtClean="0">
                <a:ln>
                  <a:noFill/>
                </a:ln>
                <a:solidFill>
                  <a:schemeClr val="tx1"/>
                </a:solidFill>
                <a:effectLst/>
                <a:latin typeface="Calibri" pitchFamily="34" charset="0"/>
                <a:ea typeface="Calibri" pitchFamily="34" charset="0"/>
                <a:cs typeface="2  Badr" pitchFamily="2" charset="-78"/>
              </a:rPr>
              <a:t>ت</a:t>
            </a:r>
            <a:r>
              <a:rPr lang="fa-IR" sz="4000" dirty="0" smtClean="0">
                <a:latin typeface="Calibri" pitchFamily="34" charset="0"/>
                <a:ea typeface="Calibri" pitchFamily="34" charset="0"/>
                <a:cs typeface="2  Badr" pitchFamily="2" charset="-78"/>
              </a:rPr>
              <a:t>.</a:t>
            </a:r>
            <a:endParaRPr kumimoji="0" lang="fa-IR" sz="4000" b="0" i="0" u="none" strike="noStrike" cap="none" normalizeH="0" baseline="0" dirty="0" smtClean="0">
              <a:ln>
                <a:noFill/>
              </a:ln>
              <a:solidFill>
                <a:schemeClr val="tx1"/>
              </a:solidFill>
              <a:effectLst/>
              <a:latin typeface="Calibri" pitchFamily="34" charset="0"/>
              <a:ea typeface="Calibri" pitchFamily="34" charset="0"/>
              <a:cs typeface="2  Badr" pitchFamily="2" charset="-78"/>
            </a:endParaRPr>
          </a:p>
          <a:p>
            <a:pPr marL="0" marR="0" lvl="0" indent="0" algn="l"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Calibri" pitchFamily="34" charset="0"/>
                <a:ea typeface="Calibri" pitchFamily="34" charset="0"/>
                <a:cs typeface="2  Badr" pitchFamily="2" charset="-78"/>
              </a:rPr>
              <a:t>تأثیرموسیقی براعصاب وروان</a:t>
            </a:r>
            <a:r>
              <a:rPr kumimoji="0" lang="fa-IR" b="0" i="0" u="none" strike="noStrike" cap="none" normalizeH="0" dirty="0" smtClean="0">
                <a:ln>
                  <a:noFill/>
                </a:ln>
                <a:solidFill>
                  <a:schemeClr val="tx1"/>
                </a:solidFill>
                <a:effectLst/>
                <a:latin typeface="Calibri" pitchFamily="34" charset="0"/>
                <a:ea typeface="Calibri" pitchFamily="34" charset="0"/>
                <a:cs typeface="2  Badr" pitchFamily="2" charset="-78"/>
              </a:rPr>
              <a:t> </a:t>
            </a:r>
            <a:r>
              <a:rPr kumimoji="0" lang="ar-SA" b="0" i="0" u="none" strike="noStrike" cap="none" normalizeH="0" baseline="0" dirty="0" smtClean="0">
                <a:ln>
                  <a:noFill/>
                </a:ln>
                <a:solidFill>
                  <a:schemeClr val="tx1"/>
                </a:solidFill>
                <a:effectLst/>
                <a:latin typeface="Calibri" pitchFamily="34" charset="0"/>
                <a:ea typeface="Calibri" pitchFamily="34" charset="0"/>
                <a:cs typeface="2  Badr" pitchFamily="2" charset="-78"/>
              </a:rPr>
              <a:t>ص 32</a:t>
            </a:r>
            <a:endParaRPr kumimoji="0" lang="en-US" sz="4400" b="0" i="0" u="none" strike="noStrike" cap="none" normalizeH="0" baseline="0" dirty="0" smtClean="0">
              <a:ln>
                <a:noFill/>
              </a:ln>
              <a:solidFill>
                <a:schemeClr val="tx1"/>
              </a:solidFill>
              <a:effectLst/>
              <a:latin typeface="Arial" pitchFamily="34" charset="0"/>
              <a:cs typeface="2  Bad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1505"/>
                                        </p:tgtEl>
                                        <p:attrNameLst>
                                          <p:attrName>style.visibility</p:attrName>
                                        </p:attrNameLst>
                                      </p:cBhvr>
                                      <p:to>
                                        <p:strVal val="visible"/>
                                      </p:to>
                                    </p:set>
                                    <p:animEffect transition="in" filter="box(in)">
                                      <p:cBhvr>
                                        <p:cTn id="7" dur="1000"/>
                                        <p:tgtEl>
                                          <p:spTgt spid="215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14480" y="571480"/>
            <a:ext cx="5929354" cy="642942"/>
          </a:xfrm>
          <a:prstGeom prst="rect">
            <a:avLst/>
          </a:prstGeom>
          <a:ln>
            <a:solidFill>
              <a:srgbClr val="FF0000"/>
            </a:solidFill>
          </a:ln>
        </p:spPr>
        <p:txBody>
          <a:bodyPr wrap="square">
            <a:spAutoFit/>
          </a:bodyPr>
          <a:lstStyle/>
          <a:p>
            <a:pPr algn="ctr" rtl="1"/>
            <a:r>
              <a:rPr lang="fa-IR" sz="3600" b="1" dirty="0" smtClean="0">
                <a:cs typeface="2  Badr" pitchFamily="2" charset="-78"/>
              </a:rPr>
              <a:t>مضرات موسیقی بر حیوانات و گیاهان</a:t>
            </a:r>
          </a:p>
        </p:txBody>
      </p:sp>
      <p:sp>
        <p:nvSpPr>
          <p:cNvPr id="4" name="Rectangle 3"/>
          <p:cNvSpPr/>
          <p:nvPr/>
        </p:nvSpPr>
        <p:spPr>
          <a:xfrm>
            <a:off x="428596" y="1714488"/>
            <a:ext cx="8215370" cy="1384995"/>
          </a:xfrm>
          <a:prstGeom prst="rect">
            <a:avLst/>
          </a:prstGeom>
        </p:spPr>
        <p:txBody>
          <a:bodyPr wrap="square">
            <a:spAutoFit/>
          </a:bodyPr>
          <a:lstStyle/>
          <a:p>
            <a:pPr algn="ctr" rtl="1"/>
            <a:r>
              <a:rPr lang="fa-IR" sz="2800" b="1" dirty="0" smtClean="0">
                <a:cs typeface="B Nazanin" pitchFamily="2" charset="-78"/>
              </a:rPr>
              <a:t>چندی پیش، دانشمندان آمریکایی آزمایش جالبی انجام دادند!!!</a:t>
            </a:r>
            <a:br>
              <a:rPr lang="fa-IR" sz="2800" b="1" dirty="0" smtClean="0">
                <a:cs typeface="B Nazanin" pitchFamily="2" charset="-78"/>
              </a:rPr>
            </a:br>
            <a:r>
              <a:rPr lang="fa-IR" sz="2800" b="1" dirty="0" smtClean="0">
                <a:cs typeface="B Nazanin" pitchFamily="2" charset="-78"/>
              </a:rPr>
              <a:t>چند گاو را مورد مطالعه قرار دادند و میزان شیر دهی آن ها را بررسی کردند سپس برای آن ها موسیقی پخش کردند...</a:t>
            </a:r>
          </a:p>
        </p:txBody>
      </p:sp>
      <p:sp>
        <p:nvSpPr>
          <p:cNvPr id="5" name="Rectangle 4"/>
          <p:cNvSpPr/>
          <p:nvPr/>
        </p:nvSpPr>
        <p:spPr>
          <a:xfrm>
            <a:off x="428596" y="3500438"/>
            <a:ext cx="8215370" cy="1077218"/>
          </a:xfrm>
          <a:prstGeom prst="rect">
            <a:avLst/>
          </a:prstGeom>
        </p:spPr>
        <p:txBody>
          <a:bodyPr wrap="square">
            <a:spAutoFit/>
          </a:bodyPr>
          <a:lstStyle/>
          <a:p>
            <a:r>
              <a:rPr lang="fa-IR" sz="3200" b="1" dirty="0" smtClean="0">
                <a:cs typeface="B Nazanin" pitchFamily="2" charset="-78"/>
              </a:rPr>
              <a:t>نتیجه: </a:t>
            </a:r>
            <a:r>
              <a:rPr lang="fa-IR" sz="3200" b="1" dirty="0" smtClean="0">
                <a:solidFill>
                  <a:srgbClr val="FF0000"/>
                </a:solidFill>
                <a:cs typeface="B Nazanin" pitchFamily="2" charset="-78"/>
              </a:rPr>
              <a:t>بعد از مدتي پستان هاي گاو کوچک و مدتي بعد هم شير آن حيوان خشک شده است.</a:t>
            </a:r>
            <a:r>
              <a:rPr lang="fa-IR" sz="3200" dirty="0" smtClean="0"/>
              <a:t>    </a:t>
            </a:r>
            <a:r>
              <a:rPr lang="fa-IR" sz="1600" dirty="0" smtClean="0">
                <a:cs typeface="2  Nazanin" pitchFamily="2" charset="-78"/>
              </a:rPr>
              <a:t>سلامتی وطول عمردراحکام اسلام،ص۸۸و۹۲</a:t>
            </a:r>
            <a:endParaRPr lang="fa-IR" sz="3200" b="1" dirty="0" smtClean="0">
              <a:solidFill>
                <a:srgbClr val="FF0000"/>
              </a:solidFill>
              <a:cs typeface="2  Nazanin" pitchFamily="2" charset="-78"/>
            </a:endParaRPr>
          </a:p>
        </p:txBody>
      </p:sp>
      <p:sp>
        <p:nvSpPr>
          <p:cNvPr id="6" name="Rectangle 5"/>
          <p:cNvSpPr/>
          <p:nvPr/>
        </p:nvSpPr>
        <p:spPr>
          <a:xfrm>
            <a:off x="357158" y="4929198"/>
            <a:ext cx="8358246" cy="1754326"/>
          </a:xfrm>
          <a:prstGeom prst="rect">
            <a:avLst/>
          </a:prstGeom>
        </p:spPr>
        <p:txBody>
          <a:bodyPr wrap="square">
            <a:spAutoFit/>
          </a:bodyPr>
          <a:lstStyle/>
          <a:p>
            <a:pPr algn="r" rtl="1"/>
            <a:r>
              <a:rPr lang="fa-IR" sz="2800" b="1" dirty="0" smtClean="0">
                <a:cs typeface="B Nazanin" pitchFamily="2" charset="-78"/>
              </a:rPr>
              <a:t>نتیجه آزمایش موسيقي های راک، پاپ و متال  بر روی یک گياه:</a:t>
            </a:r>
          </a:p>
          <a:p>
            <a:pPr algn="ctr"/>
            <a:endParaRPr lang="fa-IR" sz="3600" b="1" dirty="0" smtClean="0">
              <a:solidFill>
                <a:srgbClr val="FF0000"/>
              </a:solidFill>
              <a:cs typeface="B Nazanin" pitchFamily="2" charset="-78"/>
            </a:endParaRPr>
          </a:p>
          <a:p>
            <a:pPr algn="ctr"/>
            <a:r>
              <a:rPr lang="fa-IR" sz="3200" b="1" dirty="0" smtClean="0">
                <a:solidFill>
                  <a:srgbClr val="FF0000"/>
                </a:solidFill>
                <a:cs typeface="B Nazanin" pitchFamily="2" charset="-78"/>
              </a:rPr>
              <a:t>رشد گياه مطلقاً متوقف شده است.        </a:t>
            </a:r>
          </a:p>
          <a:p>
            <a:pPr algn="l"/>
            <a:r>
              <a:rPr lang="en-US" sz="1200" b="1" dirty="0" smtClean="0">
                <a:cs typeface="B Nazanin" pitchFamily="2" charset="-78"/>
                <a:hlinkClick r:id="rId2"/>
              </a:rPr>
              <a:t>www.daroushafa.com</a:t>
            </a:r>
            <a:r>
              <a:rPr lang="fa-IR" sz="1200" b="1" dirty="0" smtClean="0">
                <a:cs typeface="B Nazanin" pitchFamily="2" charset="-78"/>
              </a:rPr>
              <a:t>   </a:t>
            </a:r>
            <a:endParaRPr lang="fa-IR" sz="1200" b="1" dirty="0">
              <a:cs typeface="B Nazanin" pitchFamily="2" charset="-7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checkerboard(across)">
                                      <p:cBhvr>
                                        <p:cTn id="12" dur="1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linds(horizontal)">
                                      <p:cBhvr>
                                        <p:cTn id="17" dur="10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linds(horizontal)">
                                      <p:cBhvr>
                                        <p:cTn id="22" dur="10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linds(horizontal)">
                                      <p:cBhvr>
                                        <p:cTn id="27"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71934" y="2285992"/>
            <a:ext cx="4572000" cy="707886"/>
          </a:xfrm>
          <a:prstGeom prst="rect">
            <a:avLst/>
          </a:prstGeom>
        </p:spPr>
        <p:txBody>
          <a:bodyPr>
            <a:spAutoFit/>
          </a:bodyPr>
          <a:lstStyle/>
          <a:p>
            <a:pPr algn="r" rtl="1"/>
            <a:r>
              <a:rPr lang="fa-IR" sz="4000" dirty="0" smtClean="0">
                <a:cs typeface="2  Badr" pitchFamily="2" charset="-78"/>
              </a:rPr>
              <a:t>1- افزایش شهوت جنسی </a:t>
            </a:r>
            <a:endParaRPr lang="fa-IR" sz="4000" dirty="0">
              <a:cs typeface="2  Badr" pitchFamily="2" charset="-78"/>
            </a:endParaRPr>
          </a:p>
        </p:txBody>
      </p:sp>
      <p:sp>
        <p:nvSpPr>
          <p:cNvPr id="3" name="Rectangle 2"/>
          <p:cNvSpPr/>
          <p:nvPr/>
        </p:nvSpPr>
        <p:spPr>
          <a:xfrm>
            <a:off x="428596" y="3929066"/>
            <a:ext cx="8215370" cy="2308324"/>
          </a:xfrm>
          <a:prstGeom prst="rect">
            <a:avLst/>
          </a:prstGeom>
        </p:spPr>
        <p:txBody>
          <a:bodyPr wrap="square">
            <a:spAutoFit/>
          </a:bodyPr>
          <a:lstStyle/>
          <a:p>
            <a:pPr algn="ctr" rtl="1"/>
            <a:r>
              <a:rPr lang="fa-IR" sz="3600" b="1" dirty="0" smtClean="0">
                <a:cs typeface="2  Badr" pitchFamily="2" charset="-78"/>
              </a:rPr>
              <a:t>موسيقي با فعالسازی توليد هورمون، باعث افزايش </a:t>
            </a:r>
          </a:p>
          <a:p>
            <a:pPr algn="ctr" rtl="1"/>
            <a:r>
              <a:rPr lang="fa-IR" sz="3600" b="1" dirty="0" smtClean="0">
                <a:cs typeface="2  Badr" pitchFamily="2" charset="-78"/>
              </a:rPr>
              <a:t>توليدات اسپرم مي شود و اصطلاحاً کيسه اسپرمي که بايد </a:t>
            </a:r>
          </a:p>
          <a:p>
            <a:pPr algn="ctr" rtl="1"/>
            <a:r>
              <a:rPr lang="fa-IR" sz="3600" b="1" dirty="0" smtClean="0">
                <a:cs typeface="2  Badr" pitchFamily="2" charset="-78"/>
              </a:rPr>
              <a:t>ظرف دو، سه هفته يا يک ماه پرشود ظرف يک تا دو روز </a:t>
            </a:r>
          </a:p>
          <a:p>
            <a:pPr algn="ctr" rtl="1"/>
            <a:r>
              <a:rPr lang="fa-IR" sz="3600" b="1" dirty="0" smtClean="0">
                <a:cs typeface="2  Badr" pitchFamily="2" charset="-78"/>
              </a:rPr>
              <a:t>کامل ميشود.</a:t>
            </a:r>
            <a:endParaRPr lang="fa-IR" sz="3600" b="1" dirty="0">
              <a:cs typeface="2  Badr" pitchFamily="2" charset="-78"/>
            </a:endParaRPr>
          </a:p>
        </p:txBody>
      </p:sp>
      <p:sp>
        <p:nvSpPr>
          <p:cNvPr id="6" name="Rectangle 5"/>
          <p:cNvSpPr/>
          <p:nvPr/>
        </p:nvSpPr>
        <p:spPr>
          <a:xfrm>
            <a:off x="1928794" y="714356"/>
            <a:ext cx="5193904" cy="646331"/>
          </a:xfrm>
          <a:prstGeom prst="rect">
            <a:avLst/>
          </a:prstGeom>
          <a:ln>
            <a:solidFill>
              <a:srgbClr val="FF0000"/>
            </a:solidFill>
          </a:ln>
        </p:spPr>
        <p:txBody>
          <a:bodyPr wrap="square">
            <a:spAutoFit/>
          </a:bodyPr>
          <a:lstStyle/>
          <a:p>
            <a:pPr algn="ctr" rtl="1"/>
            <a:r>
              <a:rPr lang="fa-IR" sz="3600" b="1" dirty="0" smtClean="0">
                <a:cs typeface="2  Badr" pitchFamily="2" charset="-78"/>
              </a:rPr>
              <a:t>مضرات موسیقی بر انسان ها</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PHOTO\ICON PACK\Music Icon\Drums_MRT\77H_MR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1680" y="-421582"/>
            <a:ext cx="5832648" cy="5832648"/>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187624" y="5411066"/>
            <a:ext cx="6572296" cy="1015663"/>
          </a:xfrm>
          <a:prstGeom prst="rect">
            <a:avLst/>
          </a:prstGeom>
          <a:noFill/>
        </p:spPr>
        <p:txBody>
          <a:bodyPr wrap="square" rtlCol="1">
            <a:spAutoFit/>
          </a:bodyPr>
          <a:lstStyle/>
          <a:p>
            <a:pPr algn="ctr"/>
            <a:r>
              <a:rPr lang="fa-IR" sz="6000" dirty="0" smtClean="0">
                <a:latin typeface="IranNastaliq" pitchFamily="18" charset="0"/>
                <a:cs typeface="B Yekan" pitchFamily="2" charset="-78"/>
              </a:rPr>
              <a:t>موسیقی مفید یا مضر؟</a:t>
            </a:r>
            <a:endParaRPr lang="fa-IR" sz="6000" dirty="0">
              <a:latin typeface="IranNastaliq" pitchFamily="18" charset="0"/>
              <a:cs typeface="B Yekan" pitchFamily="2" charset="-78"/>
            </a:endParaRPr>
          </a:p>
        </p:txBody>
      </p:sp>
    </p:spTree>
    <p:extLst>
      <p:ext uri="{BB962C8B-B14F-4D97-AF65-F5344CB8AC3E}">
        <p14:creationId xmlns:p14="http://schemas.microsoft.com/office/powerpoint/2010/main" val="3806809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diamond(in)">
                                      <p:cBhvr>
                                        <p:cTn id="15"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2357430"/>
            <a:ext cx="7715304" cy="4708981"/>
          </a:xfrm>
          <a:prstGeom prst="rect">
            <a:avLst/>
          </a:prstGeom>
        </p:spPr>
        <p:txBody>
          <a:bodyPr wrap="square">
            <a:spAutoFit/>
          </a:bodyPr>
          <a:lstStyle/>
          <a:p>
            <a:pPr algn="justLow"/>
            <a:r>
              <a:rPr lang="fa-IR" sz="2800" b="1" dirty="0" smtClean="0">
                <a:cs typeface="B Nazanin" pitchFamily="2" charset="-78"/>
              </a:rPr>
              <a:t>آدلر، پروفسور دانشگاه كلمبیا می‌گوید:</a:t>
            </a:r>
            <a:r>
              <a:rPr lang="fa-IR" sz="2800" b="1" spc="50" dirty="0" smtClean="0">
                <a:ln w="13500">
                  <a:solidFill>
                    <a:srgbClr val="FF0000">
                      <a:alpha val="6500"/>
                    </a:srgbClr>
                  </a:solidFill>
                  <a:prstDash val="solid"/>
                </a:ln>
                <a:solidFill>
                  <a:schemeClr val="accent1">
                    <a:tint val="3000"/>
                    <a:alpha val="95000"/>
                  </a:schemeClr>
                </a:solidFill>
                <a:effectLst>
                  <a:innerShdw blurRad="50900" dist="38500" dir="13500000">
                    <a:srgbClr val="000000">
                      <a:alpha val="60000"/>
                    </a:srgbClr>
                  </a:innerShdw>
                </a:effectLst>
                <a:cs typeface="B Nazanin" pitchFamily="2" charset="-78"/>
              </a:rPr>
              <a:t> </a:t>
            </a:r>
            <a:r>
              <a:rPr lang="fa-IR" sz="2800" b="1" spc="50" dirty="0" smtClean="0">
                <a:ln w="13500">
                  <a:solidFill>
                    <a:srgbClr val="FF0000">
                      <a:alpha val="6500"/>
                    </a:srgbClr>
                  </a:solidFill>
                  <a:prstDash val="solid"/>
                </a:ln>
                <a:solidFill>
                  <a:srgbClr val="FF0000"/>
                </a:solidFill>
                <a:effectLst>
                  <a:innerShdw blurRad="50900" dist="38500" dir="13500000">
                    <a:srgbClr val="000000">
                      <a:alpha val="60000"/>
                    </a:srgbClr>
                  </a:innerShdw>
                </a:effectLst>
                <a:cs typeface="2  Badr" pitchFamily="2" charset="-78"/>
              </a:rPr>
              <a:t>موسیقی علاوه بر اینکه سلسله اعصاب ما را در اثر جلب دقت بیش از حدّ آن، سخت خسته می کند. عمل ارتعاش صوتی که در موسیقی انجام می شود نیز برای پوست بسیار زیانمند است.</a:t>
            </a:r>
          </a:p>
          <a:p>
            <a:pPr algn="l"/>
            <a:r>
              <a:rPr lang="fa-IR" sz="2000" dirty="0" smtClean="0">
                <a:cs typeface="2  Badr" pitchFamily="2" charset="-78"/>
              </a:rPr>
              <a:t>بهشت جوانان، ص 356</a:t>
            </a:r>
            <a:endParaRPr lang="fa-IR" sz="2000" b="1" dirty="0" smtClean="0">
              <a:ln w="13500">
                <a:solidFill>
                  <a:srgbClr val="FF0000">
                    <a:alpha val="6500"/>
                  </a:srgbClr>
                </a:solidFill>
                <a:prstDash val="solid"/>
              </a:ln>
              <a:cs typeface="2  Badr" pitchFamily="2" charset="-78"/>
            </a:endParaRPr>
          </a:p>
          <a:p>
            <a:pPr algn="justLow" rtl="1"/>
            <a:r>
              <a:rPr lang="fa-IR" sz="2400" b="1" dirty="0" smtClean="0">
                <a:cs typeface="B Nazanin" pitchFamily="2" charset="-78"/>
              </a:rPr>
              <a:t> </a:t>
            </a:r>
          </a:p>
          <a:p>
            <a:pPr algn="justLow" rtl="1"/>
            <a:r>
              <a:rPr lang="fa-IR" sz="2400" b="1" u="sng" dirty="0" smtClean="0">
                <a:cs typeface="B Nazanin" pitchFamily="2" charset="-78"/>
              </a:rPr>
              <a:t>نتیجه كشفیات او:</a:t>
            </a:r>
          </a:p>
          <a:p>
            <a:pPr algn="justLow" rtl="1"/>
            <a:endParaRPr lang="fa-IR" sz="2800" b="1" dirty="0" smtClean="0">
              <a:cs typeface="B Nazanin" pitchFamily="2" charset="-78"/>
            </a:endParaRPr>
          </a:p>
          <a:p>
            <a:pPr algn="justLow" rtl="1"/>
            <a:r>
              <a:rPr lang="fa-IR" sz="2800" b="1" dirty="0" smtClean="0">
                <a:cs typeface="B Nazanin" pitchFamily="2" charset="-78"/>
              </a:rPr>
              <a:t>کشفیات وی چنان در آمریكا تأثیرگزار بود كه هزاران نفر طرفدار او شدند و موسیقی را بر خود حرام كرده و تقاضای جلوگیری از كنسرت عمومی نمودند.</a:t>
            </a:r>
            <a:endParaRPr lang="fa-IR" sz="2800" b="1" dirty="0">
              <a:cs typeface="B Nazanin" pitchFamily="2" charset="-78"/>
            </a:endParaRPr>
          </a:p>
        </p:txBody>
      </p:sp>
      <p:sp>
        <p:nvSpPr>
          <p:cNvPr id="4" name="Rectangle 3"/>
          <p:cNvSpPr/>
          <p:nvPr/>
        </p:nvSpPr>
        <p:spPr>
          <a:xfrm>
            <a:off x="500034" y="571480"/>
            <a:ext cx="8358246" cy="584775"/>
          </a:xfrm>
          <a:prstGeom prst="rect">
            <a:avLst/>
          </a:prstGeom>
        </p:spPr>
        <p:txBody>
          <a:bodyPr wrap="square">
            <a:spAutoFit/>
          </a:bodyPr>
          <a:lstStyle/>
          <a:p>
            <a:pPr algn="r" rtl="1"/>
            <a:r>
              <a:rPr lang="fa-IR" sz="3200" dirty="0" smtClean="0">
                <a:cs typeface="2  Badr" pitchFamily="2" charset="-78"/>
              </a:rPr>
              <a:t>2- ایجاد عدم تعادل و توازن بین اعصاب سمپاتیک و پاراسمپاتیک</a:t>
            </a:r>
            <a:endParaRPr lang="fa-IR" sz="3200" dirty="0">
              <a:cs typeface="2  Badr" pitchFamily="2" charset="-78"/>
            </a:endParaRPr>
          </a:p>
        </p:txBody>
      </p:sp>
      <p:sp>
        <p:nvSpPr>
          <p:cNvPr id="5" name="Down Arrow 4"/>
          <p:cNvSpPr/>
          <p:nvPr/>
        </p:nvSpPr>
        <p:spPr>
          <a:xfrm>
            <a:off x="4429124" y="1214422"/>
            <a:ext cx="214314"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Rectangle 5"/>
          <p:cNvSpPr/>
          <p:nvPr/>
        </p:nvSpPr>
        <p:spPr>
          <a:xfrm>
            <a:off x="2000232" y="1785926"/>
            <a:ext cx="4735592" cy="461665"/>
          </a:xfrm>
          <a:prstGeom prst="rect">
            <a:avLst/>
          </a:prstGeom>
        </p:spPr>
        <p:txBody>
          <a:bodyPr wrap="none">
            <a:spAutoFit/>
          </a:bodyPr>
          <a:lstStyle/>
          <a:p>
            <a:r>
              <a:rPr lang="fa-IR" sz="2400" u="sng" dirty="0" smtClean="0">
                <a:cs typeface="B Yekan" pitchFamily="2" charset="-78"/>
              </a:rPr>
              <a:t>ضعف اعصاب و اختلال حواس و بي‌ارادگي</a:t>
            </a:r>
            <a:endParaRPr lang="fa-IR" sz="2400" dirty="0">
              <a:cs typeface="B Yekan" pitchFamily="2" charset="-7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1000"/>
                                        <p:tgtEl>
                                          <p:spTgt spid="2">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ox(in)">
                                      <p:cBhvr>
                                        <p:cTn id="10" dur="10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blinds(horizontal)">
                                      <p:cBhvr>
                                        <p:cTn id="15" dur="10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2">
                                            <p:txEl>
                                              <p:pRg st="5" end="5"/>
                                            </p:txEl>
                                          </p:spTgt>
                                        </p:tgtEl>
                                        <p:attrNameLst>
                                          <p:attrName>style.visibility</p:attrName>
                                        </p:attrNameLst>
                                      </p:cBhvr>
                                      <p:to>
                                        <p:strVal val="visible"/>
                                      </p:to>
                                    </p:set>
                                    <p:animEffect transition="in" filter="box(in)">
                                      <p:cBhvr>
                                        <p:cTn id="20" dur="1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2976" y="642918"/>
            <a:ext cx="7715304" cy="584775"/>
          </a:xfrm>
          <a:prstGeom prst="rect">
            <a:avLst/>
          </a:prstGeom>
        </p:spPr>
        <p:txBody>
          <a:bodyPr wrap="square">
            <a:spAutoFit/>
          </a:bodyPr>
          <a:lstStyle/>
          <a:p>
            <a:pPr algn="r" rtl="1"/>
            <a:r>
              <a:rPr lang="fa-IR" sz="3200" b="1" dirty="0" smtClean="0">
                <a:cs typeface="2  Badr" pitchFamily="2" charset="-78"/>
              </a:rPr>
              <a:t>3- از مهمترین عوامل خستگی روحی و سر درد</a:t>
            </a:r>
            <a:endParaRPr lang="fa-IR" sz="3200" b="1" dirty="0">
              <a:cs typeface="2  Badr" pitchFamily="2" charset="-78"/>
            </a:endParaRPr>
          </a:p>
        </p:txBody>
      </p:sp>
      <p:sp>
        <p:nvSpPr>
          <p:cNvPr id="3" name="Rectangle 2"/>
          <p:cNvSpPr/>
          <p:nvPr/>
        </p:nvSpPr>
        <p:spPr>
          <a:xfrm>
            <a:off x="642910" y="1428736"/>
            <a:ext cx="7858148" cy="2923877"/>
          </a:xfrm>
          <a:prstGeom prst="rect">
            <a:avLst/>
          </a:prstGeom>
        </p:spPr>
        <p:txBody>
          <a:bodyPr wrap="square">
            <a:spAutoFit/>
          </a:bodyPr>
          <a:lstStyle/>
          <a:p>
            <a:pPr algn="justLow" rtl="1"/>
            <a:r>
              <a:rPr lang="fa-IR" sz="2800" b="1" dirty="0" smtClean="0">
                <a:cs typeface="B Nazanin" pitchFamily="2" charset="-78"/>
              </a:rPr>
              <a:t>پرفسور هنری، استاد دانشگاه لویزیان، روانشناسی که 25 سال پیرامون روان تحقیق کرده می گوید:</a:t>
            </a:r>
            <a:endParaRPr lang="fa-I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endParaRPr>
          </a:p>
          <a:p>
            <a:pPr algn="ctr"/>
            <a:r>
              <a:rPr lang="fa-I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یکی از عوامل مهم خستگی روحی و فکری و سردردهای عصبی گوش دادن به موسیقی است، مخصوصاً برای کسانی که به موسیقی دقت و توجّه بیشتری می کنند.    </a:t>
            </a:r>
          </a:p>
          <a:p>
            <a:pPr algn="l"/>
            <a:r>
              <a:rPr lang="fa-I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 </a:t>
            </a:r>
            <a:r>
              <a:rPr lang="fa-IR" sz="2000" dirty="0" smtClean="0">
                <a:cs typeface="2  Badr" pitchFamily="2" charset="-78"/>
              </a:rPr>
              <a:t>ساز و آواز ص 80</a:t>
            </a:r>
            <a:endParaRPr lang="fa-IR" sz="3200" b="1" dirty="0">
              <a:cs typeface="2  Badr" pitchFamily="2" charset="-78"/>
            </a:endParaRPr>
          </a:p>
        </p:txBody>
      </p:sp>
      <p:sp>
        <p:nvSpPr>
          <p:cNvPr id="4" name="Rectangle 3"/>
          <p:cNvSpPr/>
          <p:nvPr/>
        </p:nvSpPr>
        <p:spPr>
          <a:xfrm>
            <a:off x="642910" y="4365010"/>
            <a:ext cx="7786742" cy="24929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justLow" rtl="1"/>
            <a:r>
              <a:rPr lang="fa-IR" sz="2000" dirty="0" smtClean="0">
                <a:ln>
                  <a:solidFill>
                    <a:srgbClr val="FFC000"/>
                  </a:solidFill>
                </a:ln>
                <a:cs typeface="B Nazanin" pitchFamily="2" charset="-78"/>
              </a:rPr>
              <a:t>دكتر آرنولد فريدماني (پزشك بيمارستان نيويورك و رئيس كلنيك سردرد) </a:t>
            </a:r>
          </a:p>
          <a:p>
            <a:pPr algn="justLow"/>
            <a:r>
              <a:rPr lang="fa-IR" sz="2000" dirty="0" smtClean="0">
                <a:ln>
                  <a:solidFill>
                    <a:srgbClr val="FFC000"/>
                  </a:solidFill>
                </a:ln>
                <a:cs typeface="B Nazanin" pitchFamily="2" charset="-78"/>
              </a:rPr>
              <a:t/>
            </a:r>
            <a:br>
              <a:rPr lang="fa-IR" sz="2000" dirty="0" smtClean="0">
                <a:ln>
                  <a:solidFill>
                    <a:srgbClr val="FFC000"/>
                  </a:solidFill>
                </a:ln>
                <a:cs typeface="B Nazanin" pitchFamily="2" charset="-78"/>
              </a:rPr>
            </a:br>
            <a:r>
              <a:rPr lang="fa-IR" sz="2400" dirty="0" smtClean="0">
                <a:ln>
                  <a:solidFill>
                    <a:srgbClr val="FFC000"/>
                  </a:solidFill>
                </a:ln>
                <a:cs typeface="B Nazanin" pitchFamily="2" charset="-78"/>
              </a:rPr>
              <a:t>او با كمك دستگاه هايي الكتروني تعيين امواج مغز و تجربياتي كه طي مراجعه  هزاران بيمار بدست آورده ثابت كرده است يكي از عوامل مهم خستگي هاي روحي و فكري و سردردهاي عصبي، گوش دادن به موسيقي راديو است مخصوصاً براي كساني كه به موسيقي آن دقت و توجه مي كنند.</a:t>
            </a:r>
            <a:endParaRPr lang="fa-IR" sz="2000" dirty="0" smtClean="0">
              <a:ln>
                <a:solidFill>
                  <a:srgbClr val="FFC000"/>
                </a:solidFill>
              </a:ln>
              <a:cs typeface="B Nazanin" pitchFamily="2" charset="-78"/>
            </a:endParaRPr>
          </a:p>
          <a:p>
            <a:pPr algn="l"/>
            <a:r>
              <a:rPr lang="fa-IR" sz="2000" dirty="0" smtClean="0">
                <a:cs typeface="2  Badr" pitchFamily="2" charset="-78"/>
              </a:rPr>
              <a:t>بهشت جوانان، ص 356</a:t>
            </a:r>
            <a:endParaRPr lang="fa-IR" sz="2000" dirty="0">
              <a:ln>
                <a:solidFill>
                  <a:srgbClr val="FFC000"/>
                </a:solidFill>
              </a:ln>
              <a:cs typeface="2  Bad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1500174"/>
            <a:ext cx="8358246" cy="5386090"/>
          </a:xfrm>
          <a:prstGeom prst="rect">
            <a:avLst/>
          </a:prstGeom>
        </p:spPr>
        <p:txBody>
          <a:bodyPr wrap="square">
            <a:spAutoFit/>
          </a:bodyPr>
          <a:lstStyle/>
          <a:p>
            <a:pPr algn="justLow" rtl="1"/>
            <a:r>
              <a:rPr lang="fa-IR" sz="3200" b="1" dirty="0" smtClean="0">
                <a:cs typeface="2  Badr" pitchFamily="2" charset="-78"/>
              </a:rPr>
              <a:t>موسیقی با مسلّط شدن بر اعصاب حمله به مغز را شروع می کند وقتی بر مغز مسلّط شد فرمانروایی بدن را به عهده می گیرد. اولین اثرش این است که </a:t>
            </a:r>
            <a:r>
              <a:rPr lang="fa-IR" sz="3200" b="1" u="sng" dirty="0" smtClean="0">
                <a:cs typeface="2  Badr" pitchFamily="2" charset="-78"/>
              </a:rPr>
              <a:t>اراده انسان را سلب می کند.</a:t>
            </a:r>
          </a:p>
          <a:p>
            <a:pPr algn="justLow" rtl="1"/>
            <a:endParaRPr lang="fa-IR" sz="2400" b="1" u="sng" dirty="0" smtClean="0">
              <a:cs typeface="2  Badr" pitchFamily="2" charset="-78"/>
            </a:endParaRPr>
          </a:p>
          <a:p>
            <a:pPr algn="justLow" rtl="1"/>
            <a:r>
              <a:rPr lang="fa-IR" sz="3200" b="1" u="sng" dirty="0" smtClean="0">
                <a:cs typeface="2  Badr" pitchFamily="2" charset="-78"/>
              </a:rPr>
              <a:t>و در نتیجه:</a:t>
            </a:r>
          </a:p>
          <a:p>
            <a:pPr algn="justLow" rtl="1"/>
            <a:endParaRPr lang="fa-IR" sz="3200" b="1" u="sng" dirty="0" smtClean="0">
              <a:cs typeface="2  Badr" pitchFamily="2" charset="-78"/>
            </a:endParaRPr>
          </a:p>
          <a:p>
            <a:pPr algn="justLow" rtl="1"/>
            <a:r>
              <a:rPr lang="fa-IR" sz="3200" b="1" dirty="0" smtClean="0">
                <a:cs typeface="2  Badr" pitchFamily="2" charset="-78"/>
              </a:rPr>
              <a:t> انسان بی اختیار می رقصد، با میز و صندلی ضرب می گیرد، </a:t>
            </a:r>
          </a:p>
          <a:p>
            <a:pPr algn="justLow" rtl="1"/>
            <a:r>
              <a:rPr lang="fa-IR" sz="3200" b="1" dirty="0" smtClean="0">
                <a:cs typeface="2  Badr" pitchFamily="2" charset="-78"/>
              </a:rPr>
              <a:t>شانه تکان می دهد، می خندد و می گرید، خرد و اندیشه از انسان سلب و بتدریج آشفتگیهای روحی و نگرانیهای روانی پدید می آید </a:t>
            </a:r>
          </a:p>
          <a:p>
            <a:pPr algn="justLow" rtl="1"/>
            <a:r>
              <a:rPr lang="fa-IR" sz="3200" b="1" dirty="0" smtClean="0">
                <a:cs typeface="2  Badr" pitchFamily="2" charset="-78"/>
              </a:rPr>
              <a:t>و سرانجام منجر به جنون و دیوانگی می شود.</a:t>
            </a:r>
          </a:p>
          <a:p>
            <a:pPr algn="l" rtl="1"/>
            <a:r>
              <a:rPr lang="fa-IR" sz="2000" b="1" dirty="0" smtClean="0">
                <a:cs typeface="2  Badr" pitchFamily="2" charset="-78"/>
              </a:rPr>
              <a:t>ساز و آواز ص27و28</a:t>
            </a:r>
            <a:endParaRPr lang="fa-IR" sz="2000" b="1" dirty="0">
              <a:cs typeface="2  Badr" pitchFamily="2" charset="-78"/>
            </a:endParaRPr>
          </a:p>
        </p:txBody>
      </p:sp>
      <p:sp>
        <p:nvSpPr>
          <p:cNvPr id="3" name="Rectangle 2"/>
          <p:cNvSpPr/>
          <p:nvPr/>
        </p:nvSpPr>
        <p:spPr>
          <a:xfrm>
            <a:off x="5572132" y="642918"/>
            <a:ext cx="2975495" cy="646331"/>
          </a:xfrm>
          <a:prstGeom prst="rect">
            <a:avLst/>
          </a:prstGeom>
        </p:spPr>
        <p:txBody>
          <a:bodyPr wrap="none">
            <a:spAutoFit/>
          </a:bodyPr>
          <a:lstStyle/>
          <a:p>
            <a:pPr algn="r" rtl="1"/>
            <a:r>
              <a:rPr lang="fa-IR" sz="3600" dirty="0" smtClean="0">
                <a:cs typeface="2  Badr" pitchFamily="2" charset="-78"/>
              </a:rPr>
              <a:t>4- اختلالات دماغی</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1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ox(in)">
                                      <p:cBhvr>
                                        <p:cTn id="17" dur="1000"/>
                                        <p:tgtEl>
                                          <p:spTgt spid="2">
                                            <p:txEl>
                                              <p:pRg st="4" end="4"/>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2">
                                            <p:txEl>
                                              <p:pRg st="5" end="5"/>
                                            </p:txEl>
                                          </p:spTgt>
                                        </p:tgtEl>
                                        <p:attrNameLst>
                                          <p:attrName>style.visibility</p:attrName>
                                        </p:attrNameLst>
                                      </p:cBhvr>
                                      <p:to>
                                        <p:strVal val="visible"/>
                                      </p:to>
                                    </p:set>
                                    <p:animEffect transition="in" filter="box(in)">
                                      <p:cBhvr>
                                        <p:cTn id="20" dur="1000"/>
                                        <p:tgtEl>
                                          <p:spTgt spid="2">
                                            <p:txEl>
                                              <p:pRg st="5" end="5"/>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Effect transition="in" filter="box(in)">
                                      <p:cBhvr>
                                        <p:cTn id="23" dur="1000"/>
                                        <p:tgtEl>
                                          <p:spTgt spid="2">
                                            <p:txEl>
                                              <p:pRg st="6" end="6"/>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2">
                                            <p:txEl>
                                              <p:pRg st="7" end="7"/>
                                            </p:txEl>
                                          </p:spTgt>
                                        </p:tgtEl>
                                        <p:attrNameLst>
                                          <p:attrName>style.visibility</p:attrName>
                                        </p:attrNameLst>
                                      </p:cBhvr>
                                      <p:to>
                                        <p:strVal val="visible"/>
                                      </p:to>
                                    </p:set>
                                    <p:animEffect transition="in" filter="box(in)">
                                      <p:cBhvr>
                                        <p:cTn id="26" dur="1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4282" y="1142984"/>
            <a:ext cx="8572560" cy="5262979"/>
          </a:xfrm>
          <a:prstGeom prst="rect">
            <a:avLst/>
          </a:prstGeom>
        </p:spPr>
        <p:txBody>
          <a:bodyPr wrap="square">
            <a:spAutoFit/>
          </a:bodyPr>
          <a:lstStyle/>
          <a:p>
            <a:pPr algn="justLow" rtl="1"/>
            <a:r>
              <a:rPr lang="fa-IR" sz="2800" dirty="0" smtClean="0">
                <a:cs typeface="B Nazanin" pitchFamily="2" charset="-78"/>
              </a:rPr>
              <a:t>* «بتهون» به پریشان فکری، بدبینی به جامعه، اختلالات عصبی و دیوانگی مبتلا شد. و در 30 سالگی کاملا ناشنوا شد</a:t>
            </a:r>
          </a:p>
          <a:p>
            <a:pPr algn="justLow" rtl="1"/>
            <a:r>
              <a:rPr lang="fa-IR" sz="2800" dirty="0" smtClean="0">
                <a:cs typeface="B Nazanin" pitchFamily="2" charset="-78"/>
              </a:rPr>
              <a:t>* «بولدن» به اختلالات عصبی، ناراحتی های روحی و روانی، و دیوانگی گرفتار شد.</a:t>
            </a:r>
          </a:p>
          <a:p>
            <a:pPr algn="justLow" rtl="1"/>
            <a:r>
              <a:rPr lang="fa-IR" sz="2800" dirty="0" smtClean="0">
                <a:cs typeface="B Nazanin" pitchFamily="2" charset="-78"/>
              </a:rPr>
              <a:t>* «شومان» به بیماری عصبی، فلج انگشتان، کوری، ضعف سامعه و دیوانگی مبتلا شد.</a:t>
            </a:r>
          </a:p>
          <a:p>
            <a:pPr algn="justLow" rtl="1"/>
            <a:r>
              <a:rPr lang="fa-IR" sz="2800" dirty="0" smtClean="0">
                <a:cs typeface="B Nazanin" pitchFamily="2" charset="-78"/>
              </a:rPr>
              <a:t>* «دوکونیسی» به ضعف اعصاب، بی قیدی، و ضعف باصره مبتلا شد. </a:t>
            </a:r>
          </a:p>
          <a:p>
            <a:pPr algn="justLow" rtl="1"/>
            <a:r>
              <a:rPr lang="fa-IR" sz="2800" dirty="0" smtClean="0">
                <a:cs typeface="B Nazanin" pitchFamily="2" charset="-78"/>
              </a:rPr>
              <a:t>* «شوپن» ضعف اعصاب، بدبختی، سل </a:t>
            </a:r>
          </a:p>
          <a:p>
            <a:pPr algn="justLow" rtl="1"/>
            <a:r>
              <a:rPr lang="fa-IR" sz="2800" dirty="0" smtClean="0">
                <a:cs typeface="B Nazanin" pitchFamily="2" charset="-78"/>
              </a:rPr>
              <a:t>* «دووارک» ضعف اعصاب، جنون و دیوانگی</a:t>
            </a:r>
          </a:p>
          <a:p>
            <a:pPr algn="justLow" rtl="1"/>
            <a:r>
              <a:rPr lang="fa-IR" sz="2800" dirty="0" smtClean="0">
                <a:cs typeface="B Nazanin" pitchFamily="2" charset="-78"/>
              </a:rPr>
              <a:t>*«باخ» </a:t>
            </a:r>
            <a:r>
              <a:rPr lang="fa-IR" sz="2000" dirty="0" smtClean="0">
                <a:cs typeface="B Nazanin" pitchFamily="2" charset="-78"/>
              </a:rPr>
              <a:t>(موسیقی دان اتریشی) </a:t>
            </a:r>
            <a:r>
              <a:rPr lang="fa-IR" sz="2800" dirty="0" smtClean="0">
                <a:cs typeface="B Nazanin" pitchFamily="2" charset="-78"/>
              </a:rPr>
              <a:t>به ضعف اعصاب، اختلال هواس، تند مزاجی و کوری </a:t>
            </a:r>
          </a:p>
          <a:p>
            <a:pPr algn="justLow" rtl="1"/>
            <a:r>
              <a:rPr lang="fa-IR" sz="2800" dirty="0" smtClean="0">
                <a:cs typeface="B Nazanin" pitchFamily="2" charset="-78"/>
              </a:rPr>
              <a:t>*«موریس راول فرانسوی» به اغتشاشات فکری، عصبانیّت، بدبینی به جامعه، وکوری مبتلا شد</a:t>
            </a:r>
          </a:p>
        </p:txBody>
      </p:sp>
      <p:sp>
        <p:nvSpPr>
          <p:cNvPr id="5" name="Rectangle 4"/>
          <p:cNvSpPr/>
          <p:nvPr/>
        </p:nvSpPr>
        <p:spPr>
          <a:xfrm>
            <a:off x="2053597" y="428604"/>
            <a:ext cx="7090403" cy="646331"/>
          </a:xfrm>
          <a:prstGeom prst="rect">
            <a:avLst/>
          </a:prstGeom>
        </p:spPr>
        <p:txBody>
          <a:bodyPr wrap="none">
            <a:spAutoFit/>
          </a:bodyPr>
          <a:lstStyle/>
          <a:p>
            <a:pPr algn="ctr" rtl="1"/>
            <a:r>
              <a:rPr lang="fa-IR" sz="3600" dirty="0" smtClean="0">
                <a:cs typeface="2  Badr" pitchFamily="2" charset="-78"/>
              </a:rPr>
              <a:t>6- امراض مختلف روحی روانی در موسیقی دان ها</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3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785794"/>
            <a:ext cx="8143932" cy="5570756"/>
          </a:xfrm>
          <a:prstGeom prst="rect">
            <a:avLst/>
          </a:prstGeom>
        </p:spPr>
        <p:txBody>
          <a:bodyPr wrap="square">
            <a:spAutoFit/>
          </a:bodyPr>
          <a:lstStyle/>
          <a:p>
            <a:pPr algn="justLow" rtl="1"/>
            <a:r>
              <a:rPr lang="fa-IR" sz="3200" dirty="0" smtClean="0">
                <a:cs typeface="B Nazanin" pitchFamily="2" charset="-78"/>
              </a:rPr>
              <a:t>* «موزارت» </a:t>
            </a:r>
            <a:r>
              <a:rPr lang="fa-IR" sz="2000" dirty="0" smtClean="0">
                <a:cs typeface="B Nazanin" pitchFamily="2" charset="-78"/>
              </a:rPr>
              <a:t>(از موسیقیدانان مشهور به لاقیدی) </a:t>
            </a:r>
            <a:r>
              <a:rPr lang="fa-IR" sz="3200" dirty="0" smtClean="0">
                <a:cs typeface="B Nazanin" pitchFamily="2" charset="-78"/>
              </a:rPr>
              <a:t>، پریشانی فکر، شهوت رانی </a:t>
            </a:r>
          </a:p>
          <a:p>
            <a:pPr algn="justLow" rtl="1"/>
            <a:r>
              <a:rPr lang="fa-IR" sz="3200" dirty="0" smtClean="0">
                <a:cs typeface="B Nazanin" pitchFamily="2" charset="-78"/>
              </a:rPr>
              <a:t>* «پاگانی نی» اختلال مزاج، ناراحتی اختلالات روحی و </a:t>
            </a:r>
          </a:p>
          <a:p>
            <a:pPr algn="justLow" rtl="1"/>
            <a:r>
              <a:rPr lang="fa-IR" sz="3200" dirty="0" smtClean="0">
                <a:cs typeface="B Nazanin" pitchFamily="2" charset="-78"/>
              </a:rPr>
              <a:t>* «نانی» به ضعف قوای روحی و مندلس اختلالات روحی و عصبی، تندخویی، سکته</a:t>
            </a:r>
          </a:p>
          <a:p>
            <a:pPr algn="justLow" rtl="1"/>
            <a:r>
              <a:rPr lang="fa-IR" sz="3200" dirty="0" smtClean="0">
                <a:cs typeface="B Nazanin" pitchFamily="2" charset="-78"/>
              </a:rPr>
              <a:t>* «فریدمان» به ناراحی فکری و عیاشی</a:t>
            </a:r>
          </a:p>
          <a:p>
            <a:pPr algn="justLow" rtl="1"/>
            <a:r>
              <a:rPr lang="fa-IR" sz="3200" dirty="0" smtClean="0">
                <a:cs typeface="B Nazanin" pitchFamily="2" charset="-78"/>
              </a:rPr>
              <a:t>*«ئشاپیرو» به دردهای روحی  </a:t>
            </a:r>
          </a:p>
          <a:p>
            <a:pPr algn="justLow" rtl="1"/>
            <a:r>
              <a:rPr lang="fa-IR" sz="3200" dirty="0" smtClean="0">
                <a:cs typeface="B Nazanin" pitchFamily="2" charset="-78"/>
              </a:rPr>
              <a:t>* «بوکرینی» به پریشانی فکری و اختلال حواس </a:t>
            </a:r>
          </a:p>
          <a:p>
            <a:pPr algn="justLow" rtl="1"/>
            <a:r>
              <a:rPr lang="fa-IR" sz="3200" dirty="0" smtClean="0">
                <a:cs typeface="B Nazanin" pitchFamily="2" charset="-78"/>
              </a:rPr>
              <a:t>* «فردریک هندل»، موسیقى‏دان آلمانى و «ماریا آلنا» خواننده ایتالیایى  به نابینایى مبتلا شدند.</a:t>
            </a:r>
          </a:p>
          <a:p>
            <a:pPr algn="justLow" rtl="1"/>
            <a:r>
              <a:rPr lang="fa-IR" sz="3200" dirty="0" smtClean="0">
                <a:cs typeface="B Nazanin" pitchFamily="2" charset="-78"/>
              </a:rPr>
              <a:t>* «مشوبرت»، «واکتر»، و «مندلسن» به اختلالاتِ عصبى، پریشان فکرى و کشمکش‏هاى روحى مبتلا گردیدند.</a:t>
            </a:r>
            <a:endParaRPr lang="fa-IR" sz="3200" dirty="0">
              <a:cs typeface="B Nazanin" pitchFamily="2" charset="-78"/>
            </a:endParaRP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500174"/>
            <a:ext cx="8143932" cy="4893647"/>
          </a:xfrm>
          <a:prstGeom prst="rect">
            <a:avLst/>
          </a:prstGeom>
        </p:spPr>
        <p:txBody>
          <a:bodyPr wrap="square">
            <a:spAutoFit/>
          </a:bodyPr>
          <a:lstStyle/>
          <a:p>
            <a:pPr algn="justLow" rtl="1"/>
            <a:r>
              <a:rPr lang="fa-IR" sz="2400" b="1" dirty="0" smtClean="0">
                <a:cs typeface="B Nazanin" pitchFamily="2" charset="-78"/>
              </a:rPr>
              <a:t>آمار خودکشی در جهان رو به رشد است که بی شک یکی از عواملش اثرات مخرب موسیقی است . . .</a:t>
            </a:r>
          </a:p>
          <a:p>
            <a:pPr algn="justLow" rtl="1"/>
            <a:endParaRPr lang="fa-IR" sz="2400" b="1" dirty="0" smtClean="0">
              <a:cs typeface="B Nazanin" pitchFamily="2" charset="-78"/>
            </a:endParaRPr>
          </a:p>
          <a:p>
            <a:pPr algn="justLow" rtl="1"/>
            <a:r>
              <a:rPr lang="fa-IR" sz="2400" b="1" dirty="0" smtClean="0">
                <a:cs typeface="B Nazanin" pitchFamily="2" charset="-78"/>
              </a:rPr>
              <a:t>*خودکشی افراد زیادی از موسیقی دانان از جمله :</a:t>
            </a:r>
          </a:p>
          <a:p>
            <a:pPr algn="justLow"/>
            <a:r>
              <a:rPr lang="fa-IR" sz="2400" b="1" dirty="0" smtClean="0">
                <a:solidFill>
                  <a:srgbClr val="FF0000"/>
                </a:solidFill>
                <a:cs typeface="B Nazanin" pitchFamily="2" charset="-78"/>
              </a:rPr>
              <a:t>شومان</a:t>
            </a:r>
            <a:r>
              <a:rPr lang="fa-IR" sz="2400" b="1" dirty="0" smtClean="0">
                <a:cs typeface="B Nazanin" pitchFamily="2" charset="-78"/>
              </a:rPr>
              <a:t> موسیقی دان معروفی است که با انداختن خود در رودخانه راین          به زندگی خود پایان داد.                                                            </a:t>
            </a:r>
            <a:r>
              <a:rPr lang="fa-IR" sz="1600" b="1" dirty="0" smtClean="0">
                <a:cs typeface="B Nazanin" pitchFamily="2" charset="-78"/>
              </a:rPr>
              <a:t>ساز و آواز ص35</a:t>
            </a:r>
            <a:endParaRPr lang="fa-IR" sz="2400" b="1" dirty="0" smtClean="0">
              <a:cs typeface="B Nazanin" pitchFamily="2" charset="-78"/>
            </a:endParaRPr>
          </a:p>
          <a:p>
            <a:pPr algn="justLow" rtl="1"/>
            <a:r>
              <a:rPr lang="fa-IR" sz="2400" b="1" dirty="0" smtClean="0">
                <a:cs typeface="B Nazanin" pitchFamily="2" charset="-78"/>
              </a:rPr>
              <a:t> </a:t>
            </a:r>
          </a:p>
          <a:p>
            <a:pPr algn="justLow"/>
            <a:r>
              <a:rPr lang="fa-IR" sz="2400" b="1" dirty="0" smtClean="0">
                <a:cs typeface="B Nazanin" pitchFamily="2" charset="-78"/>
              </a:rPr>
              <a:t>* خودکشی دسته جمعی کسانی که بعد از گوش دادن به ترانه های مبتذل      و موسیقی دست به این کار زده اند.                                              </a:t>
            </a:r>
            <a:r>
              <a:rPr lang="fa-IR" sz="1600" b="1" dirty="0" smtClean="0">
                <a:cs typeface="B Nazanin" pitchFamily="2" charset="-78"/>
              </a:rPr>
              <a:t>ساز و آواز ص35</a:t>
            </a:r>
            <a:endParaRPr lang="fa-IR" sz="2400" b="1" dirty="0" smtClean="0">
              <a:cs typeface="B Nazanin" pitchFamily="2" charset="-78"/>
            </a:endParaRPr>
          </a:p>
          <a:p>
            <a:pPr algn="justLow" rtl="1"/>
            <a:endParaRPr lang="fa-IR" sz="2400" b="1" dirty="0" smtClean="0">
              <a:cs typeface="B Nazanin" pitchFamily="2" charset="-78"/>
            </a:endParaRPr>
          </a:p>
          <a:p>
            <a:pPr algn="justLow"/>
            <a:r>
              <a:rPr lang="fa-IR" sz="2400" b="1" dirty="0" smtClean="0">
                <a:cs typeface="B Nazanin" pitchFamily="2" charset="-78"/>
              </a:rPr>
              <a:t>* در آمریکا، جوانى که پیانو یاد مى‏گرفت، نغمات موسیقى چنان در روح       آن جوان هیجان ایجاد کرد که بدون دلیل از جاى برخاست و با 19 ضربه چاقو، معلم خود را از پاى درآورد.</a:t>
            </a:r>
            <a:r>
              <a:rPr lang="fa-IR" sz="2400" b="1" dirty="0" smtClean="0"/>
              <a:t>                                       </a:t>
            </a:r>
            <a:r>
              <a:rPr lang="fa-IR" sz="1400" b="1" dirty="0" smtClean="0">
                <a:cs typeface="2  Nazanin" pitchFamily="2" charset="-78"/>
              </a:rPr>
              <a:t>روزنامه اطلاعات، شماره 9622</a:t>
            </a:r>
            <a:endParaRPr lang="fa-IR" sz="2400" b="1" dirty="0" smtClean="0">
              <a:cs typeface="2  Nazanin" pitchFamily="2" charset="-78"/>
            </a:endParaRPr>
          </a:p>
        </p:txBody>
      </p:sp>
      <p:sp>
        <p:nvSpPr>
          <p:cNvPr id="3" name="Rectangle 2"/>
          <p:cNvSpPr/>
          <p:nvPr/>
        </p:nvSpPr>
        <p:spPr>
          <a:xfrm>
            <a:off x="5429256" y="571480"/>
            <a:ext cx="3272050" cy="646331"/>
          </a:xfrm>
          <a:prstGeom prst="rect">
            <a:avLst/>
          </a:prstGeom>
        </p:spPr>
        <p:txBody>
          <a:bodyPr wrap="none">
            <a:spAutoFit/>
          </a:bodyPr>
          <a:lstStyle/>
          <a:p>
            <a:pPr algn="r" rtl="1"/>
            <a:r>
              <a:rPr lang="fa-IR" sz="3600" dirty="0" smtClean="0">
                <a:cs typeface="2  Badr" pitchFamily="2" charset="-78"/>
              </a:rPr>
              <a:t>7- جنایت و خودکشی</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checkerboard(across)">
                                      <p:cBhvr>
                                        <p:cTn id="7" dur="1000"/>
                                        <p:tgtEl>
                                          <p:spTgt spid="2">
                                            <p:txEl>
                                              <p:pRg st="2" end="2"/>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checkerboard(across)">
                                      <p:cBhvr>
                                        <p:cTn id="10" dur="1000"/>
                                        <p:tgtEl>
                                          <p:spTgt spid="2">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Effect transition="in" filter="diamond(in)">
                                      <p:cBhvr>
                                        <p:cTn id="15" dur="1000"/>
                                        <p:tgtEl>
                                          <p:spTgt spid="2">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nodeType="clickEffect">
                                  <p:stCondLst>
                                    <p:cond delay="0"/>
                                  </p:stCondLst>
                                  <p:childTnLst>
                                    <p:set>
                                      <p:cBhvr>
                                        <p:cTn id="19" dur="1" fill="hold">
                                          <p:stCondLst>
                                            <p:cond delay="0"/>
                                          </p:stCondLst>
                                        </p:cTn>
                                        <p:tgtEl>
                                          <p:spTgt spid="2">
                                            <p:txEl>
                                              <p:pRg st="7" end="7"/>
                                            </p:txEl>
                                          </p:spTgt>
                                        </p:tgtEl>
                                        <p:attrNameLst>
                                          <p:attrName>style.visibility</p:attrName>
                                        </p:attrNameLst>
                                      </p:cBhvr>
                                      <p:to>
                                        <p:strVal val="visible"/>
                                      </p:to>
                                    </p:set>
                                    <p:animEffect transition="in" filter="diamond(in)">
                                      <p:cBhvr>
                                        <p:cTn id="20" dur="1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00760" y="1071546"/>
            <a:ext cx="2608406" cy="707886"/>
          </a:xfrm>
          <a:prstGeom prst="rect">
            <a:avLst/>
          </a:prstGeom>
        </p:spPr>
        <p:txBody>
          <a:bodyPr wrap="none">
            <a:spAutoFit/>
          </a:bodyPr>
          <a:lstStyle/>
          <a:p>
            <a:pPr algn="r" rtl="1"/>
            <a:r>
              <a:rPr lang="fa-IR" sz="4000" dirty="0" smtClean="0">
                <a:cs typeface="2  Badr" pitchFamily="2" charset="-78"/>
              </a:rPr>
              <a:t>8- کوتاهی عمر</a:t>
            </a:r>
          </a:p>
        </p:txBody>
      </p:sp>
      <p:sp>
        <p:nvSpPr>
          <p:cNvPr id="4" name="Rectangle 3"/>
          <p:cNvSpPr/>
          <p:nvPr/>
        </p:nvSpPr>
        <p:spPr>
          <a:xfrm>
            <a:off x="214282" y="2643182"/>
            <a:ext cx="8715404" cy="3293209"/>
          </a:xfrm>
          <a:prstGeom prst="rect">
            <a:avLst/>
          </a:prstGeom>
        </p:spPr>
        <p:txBody>
          <a:bodyPr wrap="square">
            <a:spAutoFit/>
          </a:bodyPr>
          <a:lstStyle/>
          <a:p>
            <a:r>
              <a:rPr lang="fa-IR" sz="3600" b="1" dirty="0" smtClean="0">
                <a:cs typeface="2  Badr" pitchFamily="2" charset="-78"/>
              </a:rPr>
              <a:t>بررسی‌هایى که محققّان از بین 46 نفر موسیقی‌دان و نوازندگان مشهور غرب انجام داده‌اند، نشان داده است:</a:t>
            </a:r>
          </a:p>
          <a:p>
            <a:pPr algn="ctr"/>
            <a:endParaRPr lang="fa-IR" sz="3600" b="1" dirty="0" smtClean="0">
              <a:cs typeface="2  Badr" pitchFamily="2" charset="-78"/>
            </a:endParaRPr>
          </a:p>
          <a:p>
            <a:pPr algn="ctr"/>
            <a:r>
              <a:rPr lang="fa-IR" sz="3600" b="1" dirty="0" smtClean="0">
                <a:cs typeface="2  Badr" pitchFamily="2" charset="-78"/>
              </a:rPr>
              <a:t>متوسط عمر آنان </a:t>
            </a:r>
            <a:r>
              <a:rPr lang="fa-IR" sz="4000" b="1" dirty="0" smtClean="0">
                <a:solidFill>
                  <a:srgbClr val="FF0000"/>
                </a:solidFill>
                <a:cs typeface="2  Badr" pitchFamily="2" charset="-78"/>
              </a:rPr>
              <a:t>47</a:t>
            </a:r>
            <a:r>
              <a:rPr lang="fa-IR" sz="3600" b="1" dirty="0" smtClean="0">
                <a:cs typeface="2  Badr" pitchFamily="2" charset="-78"/>
              </a:rPr>
              <a:t> سال بوده است.</a:t>
            </a:r>
          </a:p>
          <a:p>
            <a:pPr algn="ctr"/>
            <a:endParaRPr lang="fa-IR" sz="2000" dirty="0" smtClean="0">
              <a:cs typeface="2  Badr" pitchFamily="2" charset="-78"/>
            </a:endParaRPr>
          </a:p>
          <a:p>
            <a:pPr algn="l"/>
            <a:endParaRPr lang="fa-IR" sz="2000" dirty="0" smtClean="0">
              <a:cs typeface="2  Badr" pitchFamily="2" charset="-78"/>
            </a:endParaRPr>
          </a:p>
          <a:p>
            <a:pPr algn="l"/>
            <a:r>
              <a:rPr lang="fa-IR" sz="1600" dirty="0" smtClean="0">
                <a:cs typeface="2  Badr" pitchFamily="2" charset="-78"/>
              </a:rPr>
              <a:t>نشریه الکترونیکی پرسمان شماره 48- 15/3/87</a:t>
            </a:r>
            <a:endParaRPr lang="en-US" sz="1600" dirty="0">
              <a:cs typeface="2  Bad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ox(in)">
                                      <p:cBhvr>
                                        <p:cTn id="12" dur="2000"/>
                                        <p:tgtEl>
                                          <p:spTgt spid="4">
                                            <p:txEl>
                                              <p:pRg st="2" end="2"/>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Effect transition="in" filter="box(in)">
                                      <p:cBhvr>
                                        <p:cTn id="15" dur="2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14348" y="285728"/>
          <a:ext cx="7643866" cy="6316041"/>
        </p:xfrm>
        <a:graphic>
          <a:graphicData uri="http://schemas.openxmlformats.org/drawingml/2006/table">
            <a:tbl>
              <a:tblPr rtl="1">
                <a:tableStyleId>{284E427A-3D55-4303-BF80-6455036E1DE7}</a:tableStyleId>
              </a:tblPr>
              <a:tblGrid>
                <a:gridCol w="1679534"/>
                <a:gridCol w="1243121"/>
                <a:gridCol w="1375367"/>
                <a:gridCol w="1745658"/>
                <a:gridCol w="1600186"/>
              </a:tblGrid>
              <a:tr h="386146">
                <a:tc>
                  <a:txBody>
                    <a:bodyPr/>
                    <a:lstStyle/>
                    <a:p>
                      <a:pPr marL="0" marR="0" algn="ctr" rtl="1">
                        <a:lnSpc>
                          <a:spcPct val="115000"/>
                        </a:lnSpc>
                        <a:spcBef>
                          <a:spcPts val="0"/>
                        </a:spcBef>
                        <a:spcAft>
                          <a:spcPts val="1000"/>
                        </a:spcAft>
                      </a:pPr>
                      <a:r>
                        <a:rPr lang="ar-SA" sz="2400" b="1" dirty="0">
                          <a:cs typeface="2  Badr" pitchFamily="2" charset="-78"/>
                        </a:rPr>
                        <a:t>نام</a:t>
                      </a:r>
                      <a:endParaRPr lang="en-US" sz="2000" b="1" dirty="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ar-SA" sz="2400" b="1" dirty="0">
                          <a:cs typeface="2  Badr" pitchFamily="2" charset="-78"/>
                        </a:rPr>
                        <a:t>تاریخ تولد</a:t>
                      </a:r>
                      <a:endParaRPr lang="en-US" sz="2000" b="1" dirty="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ar-SA" sz="2400" b="1" dirty="0">
                          <a:cs typeface="2  Badr" pitchFamily="2" charset="-78"/>
                        </a:rPr>
                        <a:t>تاریخ مرگ</a:t>
                      </a:r>
                      <a:endParaRPr lang="en-US" sz="2000" b="1" dirty="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ar-SA" sz="2400" b="1" dirty="0">
                          <a:cs typeface="2  Badr" pitchFamily="2" charset="-78"/>
                        </a:rPr>
                        <a:t>مدت عمر</a:t>
                      </a:r>
                      <a:endParaRPr lang="en-US" sz="2000" b="1" dirty="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ar-SA" sz="2400" b="1" dirty="0">
                          <a:cs typeface="2  Badr" pitchFamily="2" charset="-78"/>
                        </a:rPr>
                        <a:t>ملیّت</a:t>
                      </a:r>
                      <a:endParaRPr lang="en-US" sz="2000" b="1" dirty="0">
                        <a:latin typeface="Calibri"/>
                        <a:ea typeface="Calibri"/>
                        <a:cs typeface="2  Badr" pitchFamily="2" charset="-78"/>
                      </a:endParaRPr>
                    </a:p>
                  </a:txBody>
                  <a:tcPr marL="0" marR="0" marT="0" marB="0" anchor="ctr"/>
                </a:tc>
              </a:tr>
              <a:tr h="386146">
                <a:tc>
                  <a:txBody>
                    <a:bodyPr/>
                    <a:lstStyle/>
                    <a:p>
                      <a:pPr marL="0" marR="0" algn="ctr" rtl="1">
                        <a:lnSpc>
                          <a:spcPct val="115000"/>
                        </a:lnSpc>
                        <a:spcBef>
                          <a:spcPts val="0"/>
                        </a:spcBef>
                        <a:spcAft>
                          <a:spcPts val="1000"/>
                        </a:spcAft>
                      </a:pPr>
                      <a:r>
                        <a:rPr lang="ar-SA" sz="2400" dirty="0">
                          <a:cs typeface="2  Badr" pitchFamily="2" charset="-78"/>
                        </a:rPr>
                        <a:t>لئونارد </a:t>
                      </a:r>
                      <a:r>
                        <a:rPr lang="ar-SA" sz="2400" dirty="0" smtClean="0">
                          <a:cs typeface="2  Badr" pitchFamily="2" charset="-78"/>
                        </a:rPr>
                        <a:t>دولئو</a:t>
                      </a:r>
                      <a:endParaRPr lang="en-US" sz="2000" dirty="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۱۶۹۴</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۱۷۴۴</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۵۰</a:t>
                      </a:r>
                      <a:r>
                        <a:rPr lang="ar-SA" sz="2400">
                          <a:cs typeface="2  Badr" pitchFamily="2" charset="-78"/>
                        </a:rPr>
                        <a:t> سال</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ar-SA" sz="2400">
                          <a:cs typeface="2  Badr" pitchFamily="2" charset="-78"/>
                        </a:rPr>
                        <a:t>ایتالیایی</a:t>
                      </a:r>
                      <a:endParaRPr lang="en-US" sz="2000">
                        <a:latin typeface="Calibri"/>
                        <a:ea typeface="Calibri"/>
                        <a:cs typeface="2  Badr" pitchFamily="2" charset="-78"/>
                      </a:endParaRPr>
                    </a:p>
                  </a:txBody>
                  <a:tcPr marL="0" marR="0" marT="0" marB="0" anchor="ctr"/>
                </a:tc>
              </a:tr>
              <a:tr h="427305">
                <a:tc>
                  <a:txBody>
                    <a:bodyPr/>
                    <a:lstStyle/>
                    <a:p>
                      <a:pPr marL="0" marR="0" algn="ctr" rtl="1">
                        <a:lnSpc>
                          <a:spcPct val="115000"/>
                        </a:lnSpc>
                        <a:spcBef>
                          <a:spcPts val="0"/>
                        </a:spcBef>
                        <a:spcAft>
                          <a:spcPts val="1000"/>
                        </a:spcAft>
                      </a:pPr>
                      <a:r>
                        <a:rPr lang="ar-SA" sz="2400">
                          <a:cs typeface="2  Badr" pitchFamily="2" charset="-78"/>
                        </a:rPr>
                        <a:t>پرگولوزی</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۱۷۱۰</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dirty="0">
                          <a:cs typeface="2  Badr" pitchFamily="2" charset="-78"/>
                        </a:rPr>
                        <a:t>۱۷۳۶</a:t>
                      </a:r>
                      <a:endParaRPr lang="en-US" sz="2000" dirty="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۲۶</a:t>
                      </a:r>
                      <a:r>
                        <a:rPr lang="ar-SA" sz="2400">
                          <a:cs typeface="2  Badr" pitchFamily="2" charset="-78"/>
                        </a:rPr>
                        <a:t> سال </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ar-SA" sz="2400">
                          <a:cs typeface="2  Badr" pitchFamily="2" charset="-78"/>
                        </a:rPr>
                        <a:t>ایتالیایی</a:t>
                      </a:r>
                      <a:endParaRPr lang="en-US" sz="2000">
                        <a:latin typeface="Calibri"/>
                        <a:ea typeface="Calibri"/>
                        <a:cs typeface="2  Badr" pitchFamily="2" charset="-78"/>
                      </a:endParaRPr>
                    </a:p>
                  </a:txBody>
                  <a:tcPr marL="0" marR="0" marT="0" marB="0" anchor="ctr"/>
                </a:tc>
              </a:tr>
              <a:tr h="386146">
                <a:tc>
                  <a:txBody>
                    <a:bodyPr/>
                    <a:lstStyle/>
                    <a:p>
                      <a:pPr marL="0" marR="0" algn="ctr" rtl="1">
                        <a:lnSpc>
                          <a:spcPct val="115000"/>
                        </a:lnSpc>
                        <a:spcBef>
                          <a:spcPts val="0"/>
                        </a:spcBef>
                        <a:spcAft>
                          <a:spcPts val="1000"/>
                        </a:spcAft>
                      </a:pPr>
                      <a:r>
                        <a:rPr lang="ar-SA" sz="2400">
                          <a:cs typeface="2  Badr" pitchFamily="2" charset="-78"/>
                        </a:rPr>
                        <a:t>هرولد</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۱۷۹۱</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dirty="0">
                          <a:cs typeface="2  Badr" pitchFamily="2" charset="-78"/>
                        </a:rPr>
                        <a:t>۱۸۳۳</a:t>
                      </a:r>
                      <a:endParaRPr lang="en-US" sz="2000" dirty="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۴۳</a:t>
                      </a:r>
                      <a:r>
                        <a:rPr lang="ar-SA" sz="2400">
                          <a:cs typeface="2  Badr" pitchFamily="2" charset="-78"/>
                        </a:rPr>
                        <a:t> سال</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ar-SA" sz="2400">
                          <a:cs typeface="2  Badr" pitchFamily="2" charset="-78"/>
                        </a:rPr>
                        <a:t>فرانسوی</a:t>
                      </a:r>
                      <a:endParaRPr lang="en-US" sz="2000">
                        <a:latin typeface="Calibri"/>
                        <a:ea typeface="Calibri"/>
                        <a:cs typeface="2  Badr" pitchFamily="2" charset="-78"/>
                      </a:endParaRPr>
                    </a:p>
                  </a:txBody>
                  <a:tcPr marL="0" marR="0" marT="0" marB="0" anchor="ctr"/>
                </a:tc>
              </a:tr>
              <a:tr h="386146">
                <a:tc>
                  <a:txBody>
                    <a:bodyPr/>
                    <a:lstStyle/>
                    <a:p>
                      <a:pPr marL="0" marR="0" algn="ctr" rtl="1">
                        <a:lnSpc>
                          <a:spcPct val="115000"/>
                        </a:lnSpc>
                        <a:spcBef>
                          <a:spcPts val="0"/>
                        </a:spcBef>
                        <a:spcAft>
                          <a:spcPts val="1000"/>
                        </a:spcAft>
                      </a:pPr>
                      <a:r>
                        <a:rPr lang="ar-SA" sz="2400">
                          <a:cs typeface="2  Badr" pitchFamily="2" charset="-78"/>
                        </a:rPr>
                        <a:t>ژرژبیژه</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dirty="0">
                          <a:cs typeface="2  Badr" pitchFamily="2" charset="-78"/>
                        </a:rPr>
                        <a:t>۱۸۳۸</a:t>
                      </a:r>
                      <a:endParaRPr lang="en-US" sz="2000" dirty="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۱۸۷۵</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۳۷</a:t>
                      </a:r>
                      <a:r>
                        <a:rPr lang="ar-SA" sz="2400">
                          <a:cs typeface="2  Badr" pitchFamily="2" charset="-78"/>
                        </a:rPr>
                        <a:t> سال</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ar-SA" sz="2400">
                          <a:cs typeface="2  Badr" pitchFamily="2" charset="-78"/>
                        </a:rPr>
                        <a:t>فرانسوی</a:t>
                      </a:r>
                      <a:endParaRPr lang="en-US" sz="2000">
                        <a:latin typeface="Calibri"/>
                        <a:ea typeface="Calibri"/>
                        <a:cs typeface="2  Badr" pitchFamily="2" charset="-78"/>
                      </a:endParaRPr>
                    </a:p>
                  </a:txBody>
                  <a:tcPr marL="0" marR="0" marT="0" marB="0" anchor="ctr"/>
                </a:tc>
              </a:tr>
              <a:tr h="386146">
                <a:tc>
                  <a:txBody>
                    <a:bodyPr/>
                    <a:lstStyle/>
                    <a:p>
                      <a:pPr marL="0" marR="0" algn="ctr" rtl="1">
                        <a:lnSpc>
                          <a:spcPct val="115000"/>
                        </a:lnSpc>
                        <a:spcBef>
                          <a:spcPts val="0"/>
                        </a:spcBef>
                        <a:spcAft>
                          <a:spcPts val="1000"/>
                        </a:spcAft>
                      </a:pPr>
                      <a:r>
                        <a:rPr lang="ar-SA" sz="2400">
                          <a:cs typeface="2  Badr" pitchFamily="2" charset="-78"/>
                        </a:rPr>
                        <a:t>مندلسن</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۱۸۰۹</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۱۸۴۷</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dirty="0">
                          <a:cs typeface="2  Badr" pitchFamily="2" charset="-78"/>
                        </a:rPr>
                        <a:t>۳۸</a:t>
                      </a:r>
                      <a:r>
                        <a:rPr lang="ar-SA" sz="2400" dirty="0">
                          <a:cs typeface="2  Badr" pitchFamily="2" charset="-78"/>
                        </a:rPr>
                        <a:t> سال</a:t>
                      </a:r>
                      <a:endParaRPr lang="en-US" sz="2000" dirty="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ar-SA" sz="2400">
                          <a:cs typeface="2  Badr" pitchFamily="2" charset="-78"/>
                        </a:rPr>
                        <a:t>آلمانی</a:t>
                      </a:r>
                      <a:endParaRPr lang="en-US" sz="2000">
                        <a:latin typeface="Calibri"/>
                        <a:ea typeface="Calibri"/>
                        <a:cs typeface="2  Badr" pitchFamily="2" charset="-78"/>
                      </a:endParaRPr>
                    </a:p>
                  </a:txBody>
                  <a:tcPr marL="0" marR="0" marT="0" marB="0" anchor="ctr"/>
                </a:tc>
              </a:tr>
              <a:tr h="386146">
                <a:tc>
                  <a:txBody>
                    <a:bodyPr/>
                    <a:lstStyle/>
                    <a:p>
                      <a:pPr marL="0" marR="0" algn="ctr" rtl="1">
                        <a:lnSpc>
                          <a:spcPct val="115000"/>
                        </a:lnSpc>
                        <a:spcBef>
                          <a:spcPts val="0"/>
                        </a:spcBef>
                        <a:spcAft>
                          <a:spcPts val="1000"/>
                        </a:spcAft>
                      </a:pPr>
                      <a:r>
                        <a:rPr lang="ar-SA" sz="2400" dirty="0">
                          <a:cs typeface="2  Badr" pitchFamily="2" charset="-78"/>
                        </a:rPr>
                        <a:t>بتهون</a:t>
                      </a:r>
                      <a:endParaRPr lang="en-US" sz="2000" dirty="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۱۷۷۰</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۱۸۲۶</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۵۶</a:t>
                      </a:r>
                      <a:r>
                        <a:rPr lang="ar-SA" sz="2400">
                          <a:cs typeface="2  Badr" pitchFamily="2" charset="-78"/>
                        </a:rPr>
                        <a:t> سال</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ar-SA" sz="2400">
                          <a:cs typeface="2  Badr" pitchFamily="2" charset="-78"/>
                        </a:rPr>
                        <a:t>آلمانی</a:t>
                      </a:r>
                      <a:endParaRPr lang="en-US" sz="2000">
                        <a:latin typeface="Calibri"/>
                        <a:ea typeface="Calibri"/>
                        <a:cs typeface="2  Badr" pitchFamily="2" charset="-78"/>
                      </a:endParaRPr>
                    </a:p>
                  </a:txBody>
                  <a:tcPr marL="0" marR="0" marT="0" marB="0" anchor="ctr"/>
                </a:tc>
              </a:tr>
              <a:tr h="386146">
                <a:tc>
                  <a:txBody>
                    <a:bodyPr/>
                    <a:lstStyle/>
                    <a:p>
                      <a:pPr marL="0" marR="0" algn="ctr" rtl="1">
                        <a:lnSpc>
                          <a:spcPct val="115000"/>
                        </a:lnSpc>
                        <a:spcBef>
                          <a:spcPts val="0"/>
                        </a:spcBef>
                        <a:spcAft>
                          <a:spcPts val="1000"/>
                        </a:spcAft>
                      </a:pPr>
                      <a:r>
                        <a:rPr lang="ar-SA" sz="2400" dirty="0">
                          <a:cs typeface="2  Badr" pitchFamily="2" charset="-78"/>
                        </a:rPr>
                        <a:t>اسکریابین</a:t>
                      </a:r>
                      <a:endParaRPr lang="en-US" sz="2000" dirty="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۱۸۷۲</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۱۹۱۵</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۴۳</a:t>
                      </a:r>
                      <a:r>
                        <a:rPr lang="ar-SA" sz="2400">
                          <a:cs typeface="2  Badr" pitchFamily="2" charset="-78"/>
                        </a:rPr>
                        <a:t> سال</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ar-SA" sz="2400">
                          <a:cs typeface="2  Badr" pitchFamily="2" charset="-78"/>
                        </a:rPr>
                        <a:t>روسی</a:t>
                      </a:r>
                      <a:endParaRPr lang="en-US" sz="2000">
                        <a:latin typeface="Calibri"/>
                        <a:ea typeface="Calibri"/>
                        <a:cs typeface="2  Badr" pitchFamily="2" charset="-78"/>
                      </a:endParaRPr>
                    </a:p>
                  </a:txBody>
                  <a:tcPr marL="0" marR="0" marT="0" marB="0" anchor="ctr"/>
                </a:tc>
              </a:tr>
              <a:tr h="386146">
                <a:tc>
                  <a:txBody>
                    <a:bodyPr/>
                    <a:lstStyle/>
                    <a:p>
                      <a:pPr marL="0" marR="0" algn="ctr" rtl="1">
                        <a:lnSpc>
                          <a:spcPct val="115000"/>
                        </a:lnSpc>
                        <a:spcBef>
                          <a:spcPts val="0"/>
                        </a:spcBef>
                        <a:spcAft>
                          <a:spcPts val="1000"/>
                        </a:spcAft>
                      </a:pPr>
                      <a:r>
                        <a:rPr lang="ar-SA" sz="2400">
                          <a:cs typeface="2  Badr" pitchFamily="2" charset="-78"/>
                        </a:rPr>
                        <a:t>ایوانویچ گلینکا</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۱۸۰۴</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۱۸۵۷</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۵۳</a:t>
                      </a:r>
                      <a:r>
                        <a:rPr lang="ar-SA" sz="2400">
                          <a:cs typeface="2  Badr" pitchFamily="2" charset="-78"/>
                        </a:rPr>
                        <a:t> سال</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ar-SA" sz="2400">
                          <a:cs typeface="2  Badr" pitchFamily="2" charset="-78"/>
                        </a:rPr>
                        <a:t>روسی</a:t>
                      </a:r>
                      <a:endParaRPr lang="en-US" sz="2000">
                        <a:latin typeface="Calibri"/>
                        <a:ea typeface="Calibri"/>
                        <a:cs typeface="2  Badr" pitchFamily="2" charset="-78"/>
                      </a:endParaRPr>
                    </a:p>
                  </a:txBody>
                  <a:tcPr marL="0" marR="0" marT="0" marB="0" anchor="ctr"/>
                </a:tc>
              </a:tr>
              <a:tr h="386146">
                <a:tc>
                  <a:txBody>
                    <a:bodyPr/>
                    <a:lstStyle/>
                    <a:p>
                      <a:pPr marL="0" marR="0" algn="ctr" rtl="1">
                        <a:lnSpc>
                          <a:spcPct val="115000"/>
                        </a:lnSpc>
                        <a:spcBef>
                          <a:spcPts val="0"/>
                        </a:spcBef>
                        <a:spcAft>
                          <a:spcPts val="1000"/>
                        </a:spcAft>
                      </a:pPr>
                      <a:r>
                        <a:rPr lang="ar-SA" sz="2400">
                          <a:cs typeface="2  Badr" pitchFamily="2" charset="-78"/>
                        </a:rPr>
                        <a:t>مک داول</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۱۸۶۱</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۱۹۰۸</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۴۷</a:t>
                      </a:r>
                      <a:r>
                        <a:rPr lang="ar-SA" sz="2400">
                          <a:cs typeface="2  Badr" pitchFamily="2" charset="-78"/>
                        </a:rPr>
                        <a:t> سال</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ar-SA" sz="2400">
                          <a:cs typeface="2  Badr" pitchFamily="2" charset="-78"/>
                        </a:rPr>
                        <a:t>آمریکایی</a:t>
                      </a:r>
                      <a:endParaRPr lang="en-US" sz="2000">
                        <a:latin typeface="Calibri"/>
                        <a:ea typeface="Calibri"/>
                        <a:cs typeface="2  Badr" pitchFamily="2" charset="-78"/>
                      </a:endParaRPr>
                    </a:p>
                  </a:txBody>
                  <a:tcPr marL="0" marR="0" marT="0" marB="0" anchor="ctr"/>
                </a:tc>
              </a:tr>
              <a:tr h="386146">
                <a:tc>
                  <a:txBody>
                    <a:bodyPr/>
                    <a:lstStyle/>
                    <a:p>
                      <a:pPr marL="0" marR="0" algn="ctr" rtl="1">
                        <a:lnSpc>
                          <a:spcPct val="115000"/>
                        </a:lnSpc>
                        <a:spcBef>
                          <a:spcPts val="0"/>
                        </a:spcBef>
                        <a:spcAft>
                          <a:spcPts val="1000"/>
                        </a:spcAft>
                      </a:pPr>
                      <a:r>
                        <a:rPr lang="ar-SA" sz="2400">
                          <a:cs typeface="2  Badr" pitchFamily="2" charset="-78"/>
                        </a:rPr>
                        <a:t>جان فیلد</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۱۷۸۲</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۱۸۳۷</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۵۵</a:t>
                      </a:r>
                      <a:r>
                        <a:rPr lang="ar-SA" sz="2400">
                          <a:cs typeface="2  Badr" pitchFamily="2" charset="-78"/>
                        </a:rPr>
                        <a:t> سال</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ar-SA" sz="2400">
                          <a:cs typeface="2  Badr" pitchFamily="2" charset="-78"/>
                        </a:rPr>
                        <a:t>آمریکایی</a:t>
                      </a:r>
                      <a:endParaRPr lang="en-US" sz="2000">
                        <a:latin typeface="Calibri"/>
                        <a:ea typeface="Calibri"/>
                        <a:cs typeface="2  Badr" pitchFamily="2" charset="-78"/>
                      </a:endParaRPr>
                    </a:p>
                  </a:txBody>
                  <a:tcPr marL="0" marR="0" marT="0" marB="0" anchor="ctr"/>
                </a:tc>
              </a:tr>
              <a:tr h="386146">
                <a:tc>
                  <a:txBody>
                    <a:bodyPr/>
                    <a:lstStyle/>
                    <a:p>
                      <a:pPr marL="0" marR="0" algn="ctr" rtl="1">
                        <a:lnSpc>
                          <a:spcPct val="115000"/>
                        </a:lnSpc>
                        <a:spcBef>
                          <a:spcPts val="0"/>
                        </a:spcBef>
                        <a:spcAft>
                          <a:spcPts val="1000"/>
                        </a:spcAft>
                      </a:pPr>
                      <a:r>
                        <a:rPr lang="ar-SA" sz="2400">
                          <a:cs typeface="2  Badr" pitchFamily="2" charset="-78"/>
                        </a:rPr>
                        <a:t>توماس مورله</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۱۵۵۷</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dirty="0">
                          <a:cs typeface="2  Badr" pitchFamily="2" charset="-78"/>
                        </a:rPr>
                        <a:t>۱۶۰۲</a:t>
                      </a:r>
                      <a:endParaRPr lang="en-US" sz="2000" dirty="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۴۵</a:t>
                      </a:r>
                      <a:r>
                        <a:rPr lang="ar-SA" sz="2400">
                          <a:cs typeface="2  Badr" pitchFamily="2" charset="-78"/>
                        </a:rPr>
                        <a:t> سال</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ar-SA" sz="2400">
                          <a:cs typeface="2  Badr" pitchFamily="2" charset="-78"/>
                        </a:rPr>
                        <a:t>انگلیسی</a:t>
                      </a:r>
                      <a:endParaRPr lang="en-US" sz="2000">
                        <a:latin typeface="Calibri"/>
                        <a:ea typeface="Calibri"/>
                        <a:cs typeface="2  Badr" pitchFamily="2" charset="-78"/>
                      </a:endParaRPr>
                    </a:p>
                  </a:txBody>
                  <a:tcPr marL="0" marR="0" marT="0" marB="0" anchor="ctr"/>
                </a:tc>
              </a:tr>
              <a:tr h="386146">
                <a:tc>
                  <a:txBody>
                    <a:bodyPr/>
                    <a:lstStyle/>
                    <a:p>
                      <a:pPr marL="0" marR="0" algn="ctr" rtl="1">
                        <a:lnSpc>
                          <a:spcPct val="115000"/>
                        </a:lnSpc>
                        <a:spcBef>
                          <a:spcPts val="0"/>
                        </a:spcBef>
                        <a:spcAft>
                          <a:spcPts val="1000"/>
                        </a:spcAft>
                      </a:pPr>
                      <a:r>
                        <a:rPr lang="ar-SA" sz="2400" dirty="0">
                          <a:cs typeface="2  Badr" pitchFamily="2" charset="-78"/>
                        </a:rPr>
                        <a:t>هنری پرسل</a:t>
                      </a:r>
                      <a:endParaRPr lang="en-US" sz="2000" dirty="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۱۶۵۸</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۱۶۹۵</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۳۷</a:t>
                      </a:r>
                      <a:r>
                        <a:rPr lang="ar-SA" sz="2400">
                          <a:cs typeface="2  Badr" pitchFamily="2" charset="-78"/>
                        </a:rPr>
                        <a:t> سال</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ar-SA" sz="2400" dirty="0">
                          <a:cs typeface="2  Badr" pitchFamily="2" charset="-78"/>
                        </a:rPr>
                        <a:t>انگلیسی</a:t>
                      </a:r>
                      <a:endParaRPr lang="en-US" sz="2000" dirty="0">
                        <a:latin typeface="Calibri"/>
                        <a:ea typeface="Calibri"/>
                        <a:cs typeface="2  Badr" pitchFamily="2" charset="-78"/>
                      </a:endParaRPr>
                    </a:p>
                  </a:txBody>
                  <a:tcPr marL="0" marR="0" marT="0" marB="0" anchor="ctr"/>
                </a:tc>
              </a:tr>
              <a:tr h="386146">
                <a:tc>
                  <a:txBody>
                    <a:bodyPr/>
                    <a:lstStyle/>
                    <a:p>
                      <a:pPr marL="0" marR="0" algn="ctr" rtl="1">
                        <a:lnSpc>
                          <a:spcPct val="115000"/>
                        </a:lnSpc>
                        <a:spcBef>
                          <a:spcPts val="0"/>
                        </a:spcBef>
                        <a:spcAft>
                          <a:spcPts val="1000"/>
                        </a:spcAft>
                      </a:pPr>
                      <a:r>
                        <a:rPr lang="ar-SA" sz="2400">
                          <a:cs typeface="2  Badr" pitchFamily="2" charset="-78"/>
                        </a:rPr>
                        <a:t>حبیب الله بدیعی</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۱۳۱۲</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۱۳۷۱</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dirty="0">
                          <a:cs typeface="2  Badr" pitchFamily="2" charset="-78"/>
                        </a:rPr>
                        <a:t>۵۹</a:t>
                      </a:r>
                      <a:r>
                        <a:rPr lang="ar-SA" sz="2400" dirty="0">
                          <a:cs typeface="2  Badr" pitchFamily="2" charset="-78"/>
                        </a:rPr>
                        <a:t> سال</a:t>
                      </a:r>
                      <a:endParaRPr lang="en-US" sz="2000" dirty="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ar-SA" sz="2400">
                          <a:cs typeface="2  Badr" pitchFamily="2" charset="-78"/>
                        </a:rPr>
                        <a:t>ایرانی</a:t>
                      </a:r>
                      <a:endParaRPr lang="en-US" sz="2000">
                        <a:latin typeface="Calibri"/>
                        <a:ea typeface="Calibri"/>
                        <a:cs typeface="2  Badr" pitchFamily="2" charset="-78"/>
                      </a:endParaRPr>
                    </a:p>
                  </a:txBody>
                  <a:tcPr marL="0" marR="0" marT="0" marB="0" anchor="ctr"/>
                </a:tc>
              </a:tr>
              <a:tr h="386146">
                <a:tc>
                  <a:txBody>
                    <a:bodyPr/>
                    <a:lstStyle/>
                    <a:p>
                      <a:pPr marL="0" marR="0" algn="ctr" rtl="1">
                        <a:lnSpc>
                          <a:spcPct val="115000"/>
                        </a:lnSpc>
                        <a:spcBef>
                          <a:spcPts val="0"/>
                        </a:spcBef>
                        <a:spcAft>
                          <a:spcPts val="1000"/>
                        </a:spcAft>
                      </a:pPr>
                      <a:r>
                        <a:rPr lang="ar-SA" sz="2400">
                          <a:cs typeface="2  Badr" pitchFamily="2" charset="-78"/>
                        </a:rPr>
                        <a:t>ناصر عبداللّهی</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dirty="0">
                          <a:cs typeface="2  Badr" pitchFamily="2" charset="-78"/>
                        </a:rPr>
                        <a:t>۱۳۴۹</a:t>
                      </a:r>
                      <a:endParaRPr lang="en-US" sz="2000" dirty="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۱۳۸۶</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fa-IR" sz="2400">
                          <a:cs typeface="2  Badr" pitchFamily="2" charset="-78"/>
                        </a:rPr>
                        <a:t>۳۷</a:t>
                      </a:r>
                      <a:r>
                        <a:rPr lang="ar-SA" sz="2400">
                          <a:cs typeface="2  Badr" pitchFamily="2" charset="-78"/>
                        </a:rPr>
                        <a:t> سال</a:t>
                      </a:r>
                      <a:endParaRPr lang="en-US" sz="2000">
                        <a:latin typeface="Calibri"/>
                        <a:ea typeface="Calibri"/>
                        <a:cs typeface="2  Badr" pitchFamily="2" charset="-78"/>
                      </a:endParaRPr>
                    </a:p>
                  </a:txBody>
                  <a:tcPr marL="0" marR="0" marT="0" marB="0" anchor="ctr"/>
                </a:tc>
                <a:tc>
                  <a:txBody>
                    <a:bodyPr/>
                    <a:lstStyle/>
                    <a:p>
                      <a:pPr marL="0" marR="0" algn="ctr" rtl="1">
                        <a:lnSpc>
                          <a:spcPct val="115000"/>
                        </a:lnSpc>
                        <a:spcBef>
                          <a:spcPts val="0"/>
                        </a:spcBef>
                        <a:spcAft>
                          <a:spcPts val="1000"/>
                        </a:spcAft>
                      </a:pPr>
                      <a:r>
                        <a:rPr lang="ar-SA" sz="2400" dirty="0">
                          <a:cs typeface="2  Badr" pitchFamily="2" charset="-78"/>
                        </a:rPr>
                        <a:t>ایرانی</a:t>
                      </a:r>
                      <a:endParaRPr lang="en-US" sz="2000" dirty="0">
                        <a:latin typeface="Calibri"/>
                        <a:ea typeface="Calibri"/>
                        <a:cs typeface="2  Badr" pitchFamily="2" charset="-78"/>
                      </a:endParaRPr>
                    </a:p>
                  </a:txBody>
                  <a:tcPr marL="0" marR="0" marT="0" marB="0" anchor="ctr"/>
                </a:tc>
              </a:tr>
            </a:tbl>
          </a:graphicData>
        </a:graphic>
      </p:graphicFrame>
      <p:sp>
        <p:nvSpPr>
          <p:cNvPr id="3" name="Rectangle 2"/>
          <p:cNvSpPr/>
          <p:nvPr/>
        </p:nvSpPr>
        <p:spPr>
          <a:xfrm>
            <a:off x="0" y="6572272"/>
            <a:ext cx="2417649" cy="338554"/>
          </a:xfrm>
          <a:prstGeom prst="rect">
            <a:avLst/>
          </a:prstGeom>
        </p:spPr>
        <p:txBody>
          <a:bodyPr wrap="square">
            <a:spAutoFit/>
          </a:bodyPr>
          <a:lstStyle/>
          <a:p>
            <a:r>
              <a:rPr lang="fa-IR" sz="1600" dirty="0" smtClean="0">
                <a:cs typeface="2  Badr" pitchFamily="2" charset="-78"/>
              </a:rPr>
              <a:t>منبع: تأثیر موسیقی بر اعصاب و روان</a:t>
            </a:r>
            <a:endParaRPr lang="fa-IR" sz="1600" dirty="0">
              <a:cs typeface="2  Badr" pitchFamily="2" charset="-78"/>
            </a:endParaRPr>
          </a:p>
        </p:txBody>
      </p:sp>
    </p:spTree>
  </p:cSld>
  <p:clrMapOvr>
    <a:masterClrMapping/>
  </p:clrMapOvr>
  <p:transition spd="med">
    <p:pull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1714488"/>
            <a:ext cx="8429684" cy="4462760"/>
          </a:xfrm>
          <a:prstGeom prst="rect">
            <a:avLst/>
          </a:prstGeom>
        </p:spPr>
        <p:txBody>
          <a:bodyPr wrap="square">
            <a:spAutoFit/>
          </a:bodyPr>
          <a:lstStyle/>
          <a:p>
            <a:pPr algn="r" rtl="1"/>
            <a:r>
              <a:rPr lang="fa-IR" sz="3200" b="1" u="sng" dirty="0" smtClean="0">
                <a:cs typeface="2  Badr" pitchFamily="2" charset="-78"/>
              </a:rPr>
              <a:t>گزيده اي از ضررهاي موسيقي از ديد استاد علامه جعفري </a:t>
            </a:r>
            <a:r>
              <a:rPr lang="fa-IR" sz="2000" b="1" u="sng" dirty="0" smtClean="0">
                <a:cs typeface="2  Badr" pitchFamily="2" charset="-78"/>
              </a:rPr>
              <a:t>(عليه الرحمة)</a:t>
            </a:r>
          </a:p>
          <a:p>
            <a:pPr algn="r" rtl="1"/>
            <a:endParaRPr lang="fa-IR" sz="2800" dirty="0" smtClean="0">
              <a:cs typeface="B Badr" pitchFamily="2" charset="-78"/>
            </a:endParaRPr>
          </a:p>
          <a:p>
            <a:pPr algn="r" rtl="1"/>
            <a:r>
              <a:rPr lang="fa-IR" sz="2800" dirty="0" smtClean="0">
                <a:cs typeface="B Nazanin" pitchFamily="2" charset="-78"/>
              </a:rPr>
              <a:t>1- تحريکات قلبي و تپش قلب </a:t>
            </a:r>
          </a:p>
          <a:p>
            <a:pPr algn="r" rtl="1"/>
            <a:r>
              <a:rPr lang="fa-IR" sz="2800" dirty="0" smtClean="0">
                <a:cs typeface="B Nazanin" pitchFamily="2" charset="-78"/>
              </a:rPr>
              <a:t>2 – نفخ معده</a:t>
            </a:r>
          </a:p>
          <a:p>
            <a:pPr algn="r" rtl="1"/>
            <a:r>
              <a:rPr lang="fa-IR" sz="2800" dirty="0" smtClean="0">
                <a:cs typeface="B Nazanin" pitchFamily="2" charset="-78"/>
              </a:rPr>
              <a:t>3- آنژين صدري</a:t>
            </a:r>
          </a:p>
          <a:p>
            <a:pPr algn="r" rtl="1"/>
            <a:r>
              <a:rPr lang="fa-IR" sz="2800" dirty="0" smtClean="0">
                <a:cs typeface="B Nazanin" pitchFamily="2" charset="-78"/>
              </a:rPr>
              <a:t>4- سستي و بي ارادگي</a:t>
            </a:r>
          </a:p>
          <a:p>
            <a:pPr algn="r" rtl="1"/>
            <a:r>
              <a:rPr lang="fa-IR" sz="2800" dirty="0" smtClean="0">
                <a:cs typeface="B Nazanin" pitchFamily="2" charset="-78"/>
              </a:rPr>
              <a:t>5- اضطرابات گوناگون</a:t>
            </a:r>
          </a:p>
          <a:p>
            <a:pPr algn="r" rtl="1"/>
            <a:r>
              <a:rPr lang="fa-IR" sz="2800" dirty="0" smtClean="0">
                <a:cs typeface="B Nazanin" pitchFamily="2" charset="-78"/>
              </a:rPr>
              <a:t>6- انقباضات عروقي</a:t>
            </a:r>
          </a:p>
          <a:p>
            <a:pPr algn="r" rtl="1"/>
            <a:r>
              <a:rPr lang="fa-IR" sz="2800" dirty="0" smtClean="0">
                <a:cs typeface="B Nazanin" pitchFamily="2" charset="-78"/>
              </a:rPr>
              <a:t>6- اختلالات غدد مترشحه داخلي مخصوصا"(تيروئيد و تخمدان)</a:t>
            </a:r>
          </a:p>
          <a:p>
            <a:pPr algn="r" rtl="1"/>
            <a:r>
              <a:rPr lang="fa-IR" sz="2800" dirty="0" smtClean="0">
                <a:cs typeface="B Nazanin" pitchFamily="2" charset="-78"/>
              </a:rPr>
              <a:t>7- اسپاسم لوله گوارش</a:t>
            </a:r>
          </a:p>
        </p:txBody>
      </p:sp>
      <p:sp>
        <p:nvSpPr>
          <p:cNvPr id="3" name="Rectangle 2"/>
          <p:cNvSpPr/>
          <p:nvPr/>
        </p:nvSpPr>
        <p:spPr>
          <a:xfrm>
            <a:off x="1285852" y="642918"/>
            <a:ext cx="6288901" cy="646331"/>
          </a:xfrm>
          <a:prstGeom prst="rect">
            <a:avLst/>
          </a:prstGeom>
          <a:ln>
            <a:solidFill>
              <a:srgbClr val="FF0000"/>
            </a:solidFill>
          </a:ln>
        </p:spPr>
        <p:txBody>
          <a:bodyPr wrap="none">
            <a:spAutoFit/>
          </a:bodyPr>
          <a:lstStyle/>
          <a:p>
            <a:pPr algn="r" rtl="1"/>
            <a:r>
              <a:rPr lang="fa-IR" sz="3600" dirty="0" smtClean="0">
                <a:cs typeface="B Nazanin" pitchFamily="2" charset="-78"/>
              </a:rPr>
              <a:t>نظر بعضی از بزرگان جهان در مورد موسیقی</a:t>
            </a:r>
            <a:endParaRPr lang="fa-IR" sz="3600" dirty="0">
              <a:cs typeface="B Nazanin" pitchFamily="2" charset="-7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000108"/>
            <a:ext cx="8429652" cy="4955203"/>
          </a:xfrm>
          <a:prstGeom prst="rect">
            <a:avLst/>
          </a:prstGeom>
        </p:spPr>
        <p:txBody>
          <a:bodyPr wrap="square">
            <a:spAutoFit/>
          </a:bodyPr>
          <a:lstStyle/>
          <a:p>
            <a:pPr algn="r" rtl="1"/>
            <a:r>
              <a:rPr lang="fa-IR" sz="2800" b="1" u="sng" dirty="0" smtClean="0">
                <a:cs typeface="B Nazanin" pitchFamily="2" charset="-78"/>
              </a:rPr>
              <a:t>ادامه</a:t>
            </a:r>
            <a:r>
              <a:rPr lang="fa-IR" sz="3600" dirty="0" smtClean="0">
                <a:cs typeface="B Nazanin" pitchFamily="2" charset="-78"/>
              </a:rPr>
              <a:t>:</a:t>
            </a:r>
          </a:p>
          <a:p>
            <a:pPr algn="r" rtl="1"/>
            <a:endParaRPr lang="fa-IR" sz="2800" dirty="0" smtClean="0">
              <a:cs typeface="B Nazanin" pitchFamily="2" charset="-78"/>
            </a:endParaRPr>
          </a:p>
          <a:p>
            <a:pPr algn="r" rtl="1"/>
            <a:r>
              <a:rPr lang="fa-IR" sz="2800" dirty="0" smtClean="0">
                <a:cs typeface="B Nazanin" pitchFamily="2" charset="-78"/>
              </a:rPr>
              <a:t>8- آسم (تنگي نفس)</a:t>
            </a:r>
          </a:p>
          <a:p>
            <a:pPr algn="r" rtl="1"/>
            <a:r>
              <a:rPr lang="fa-IR" sz="2800" dirty="0" smtClean="0">
                <a:cs typeface="B Nazanin" pitchFamily="2" charset="-78"/>
              </a:rPr>
              <a:t>9- عصبانيت و سرگيجه</a:t>
            </a:r>
          </a:p>
          <a:p>
            <a:pPr algn="r" rtl="1"/>
            <a:r>
              <a:rPr lang="fa-IR" sz="2800" dirty="0" smtClean="0">
                <a:cs typeface="B Nazanin" pitchFamily="2" charset="-78"/>
              </a:rPr>
              <a:t>10- کوتاهي عمر</a:t>
            </a:r>
          </a:p>
          <a:p>
            <a:pPr algn="r" rtl="1"/>
            <a:r>
              <a:rPr lang="fa-IR" sz="2800" dirty="0" smtClean="0">
                <a:cs typeface="B Nazanin" pitchFamily="2" charset="-78"/>
              </a:rPr>
              <a:t>11- بالا و پائين بردن فشار خون </a:t>
            </a:r>
          </a:p>
          <a:p>
            <a:pPr algn="r" rtl="1"/>
            <a:r>
              <a:rPr lang="fa-IR" sz="2800" dirty="0" smtClean="0">
                <a:cs typeface="B Nazanin" pitchFamily="2" charset="-78"/>
              </a:rPr>
              <a:t>12- از بين رفتن غيرت و حيا</a:t>
            </a:r>
          </a:p>
          <a:p>
            <a:pPr algn="r" rtl="1"/>
            <a:r>
              <a:rPr lang="fa-IR" sz="2800" dirty="0" smtClean="0">
                <a:cs typeface="B Nazanin" pitchFamily="2" charset="-78"/>
              </a:rPr>
              <a:t>13- افسردگي و خمودگي</a:t>
            </a:r>
          </a:p>
          <a:p>
            <a:pPr algn="r" rtl="1"/>
            <a:r>
              <a:rPr lang="fa-IR" sz="2800" dirty="0" smtClean="0">
                <a:cs typeface="B Nazanin" pitchFamily="2" charset="-78"/>
              </a:rPr>
              <a:t>14- يکي از عوامل ايجاد فساد و فحشا</a:t>
            </a:r>
          </a:p>
          <a:p>
            <a:pPr algn="r" rtl="1"/>
            <a:r>
              <a:rPr lang="fa-IR" sz="2800" dirty="0" smtClean="0">
                <a:cs typeface="B Nazanin" pitchFamily="2" charset="-78"/>
              </a:rPr>
              <a:t>15- تضعيف شنوائي و بينائي</a:t>
            </a:r>
          </a:p>
          <a:p>
            <a:pPr algn="r" rtl="1"/>
            <a:r>
              <a:rPr lang="fa-IR" sz="2800" dirty="0" smtClean="0">
                <a:cs typeface="B Nazanin" pitchFamily="2" charset="-78"/>
              </a:rPr>
              <a:t>16- شعله ور شدن هيجانات روحي و جنون</a:t>
            </a:r>
            <a:endParaRPr lang="fa-IR" sz="2800" dirty="0">
              <a:cs typeface="B Nazanin" pitchFamily="2" charset="-78"/>
            </a:endParaRPr>
          </a:p>
        </p:txBody>
      </p:sp>
      <p:sp>
        <p:nvSpPr>
          <p:cNvPr id="3" name="Rectangle 2"/>
          <p:cNvSpPr/>
          <p:nvPr/>
        </p:nvSpPr>
        <p:spPr>
          <a:xfrm>
            <a:off x="0" y="6457890"/>
            <a:ext cx="4572000" cy="400110"/>
          </a:xfrm>
          <a:prstGeom prst="rect">
            <a:avLst/>
          </a:prstGeom>
        </p:spPr>
        <p:txBody>
          <a:bodyPr>
            <a:spAutoFit/>
          </a:bodyPr>
          <a:lstStyle/>
          <a:p>
            <a:pPr algn="l"/>
            <a:r>
              <a:rPr lang="fa-IR" sz="2000" dirty="0" smtClean="0">
                <a:cs typeface="2  Badr" pitchFamily="2" charset="-78"/>
              </a:rPr>
              <a:t>مبانی فقهی، روانی موسیقی ص 34 و 33</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85918" y="571480"/>
            <a:ext cx="5286412" cy="769441"/>
          </a:xfrm>
          <a:prstGeom prst="rect">
            <a:avLst/>
          </a:prstGeom>
          <a:noFill/>
        </p:spPr>
        <p:txBody>
          <a:bodyPr wrap="square" rtlCol="1">
            <a:spAutoFit/>
          </a:bodyPr>
          <a:lstStyle/>
          <a:p>
            <a:pPr algn="ctr" rtl="1"/>
            <a:r>
              <a:rPr lang="fa-IR" sz="4400" dirty="0" smtClean="0">
                <a:cs typeface="B Homa" pitchFamily="2" charset="-78"/>
              </a:rPr>
              <a:t>تعریف موسیقی</a:t>
            </a:r>
            <a:endParaRPr lang="fa-IR" sz="4400" dirty="0">
              <a:cs typeface="B Homa" pitchFamily="2" charset="-78"/>
            </a:endParaRPr>
          </a:p>
        </p:txBody>
      </p:sp>
      <p:sp>
        <p:nvSpPr>
          <p:cNvPr id="3" name="Rectangle 2"/>
          <p:cNvSpPr/>
          <p:nvPr/>
        </p:nvSpPr>
        <p:spPr>
          <a:xfrm>
            <a:off x="7500958" y="4429132"/>
            <a:ext cx="1192955" cy="584775"/>
          </a:xfrm>
          <a:prstGeom prst="rect">
            <a:avLst/>
          </a:prstGeom>
        </p:spPr>
        <p:txBody>
          <a:bodyPr wrap="none">
            <a:spAutoFit/>
          </a:bodyPr>
          <a:lstStyle/>
          <a:p>
            <a:r>
              <a:rPr lang="fa-IR" sz="3200" dirty="0" smtClean="0"/>
              <a:t>موسیقی</a:t>
            </a:r>
            <a:endParaRPr lang="fa-IR" sz="3200" dirty="0"/>
          </a:p>
        </p:txBody>
      </p:sp>
      <p:sp>
        <p:nvSpPr>
          <p:cNvPr id="4" name="Right Brace 3"/>
          <p:cNvSpPr/>
          <p:nvPr/>
        </p:nvSpPr>
        <p:spPr>
          <a:xfrm>
            <a:off x="6858016" y="4071942"/>
            <a:ext cx="571504" cy="1428760"/>
          </a:xfrm>
          <a:prstGeom prst="rightBrace">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fa-IR"/>
          </a:p>
        </p:txBody>
      </p:sp>
      <p:sp>
        <p:nvSpPr>
          <p:cNvPr id="5" name="Rectangle 4"/>
          <p:cNvSpPr/>
          <p:nvPr/>
        </p:nvSpPr>
        <p:spPr>
          <a:xfrm>
            <a:off x="5660043" y="3714752"/>
            <a:ext cx="1055097" cy="584775"/>
          </a:xfrm>
          <a:prstGeom prst="rect">
            <a:avLst/>
          </a:prstGeom>
        </p:spPr>
        <p:txBody>
          <a:bodyPr wrap="none">
            <a:spAutoFit/>
          </a:bodyPr>
          <a:lstStyle/>
          <a:p>
            <a:r>
              <a:rPr lang="fa-IR" sz="3200" dirty="0" smtClean="0">
                <a:cs typeface="B Yekan" pitchFamily="2" charset="-78"/>
              </a:rPr>
              <a:t>خاص:</a:t>
            </a:r>
            <a:endParaRPr lang="fa-IR" sz="3200" dirty="0">
              <a:cs typeface="B Yekan" pitchFamily="2" charset="-78"/>
            </a:endParaRPr>
          </a:p>
        </p:txBody>
      </p:sp>
      <p:sp>
        <p:nvSpPr>
          <p:cNvPr id="6" name="Rectangle 5"/>
          <p:cNvSpPr/>
          <p:nvPr/>
        </p:nvSpPr>
        <p:spPr>
          <a:xfrm>
            <a:off x="5643570" y="5143512"/>
            <a:ext cx="1143008" cy="584775"/>
          </a:xfrm>
          <a:prstGeom prst="rect">
            <a:avLst/>
          </a:prstGeom>
        </p:spPr>
        <p:txBody>
          <a:bodyPr wrap="square">
            <a:spAutoFit/>
          </a:bodyPr>
          <a:lstStyle/>
          <a:p>
            <a:pPr algn="r" rtl="1"/>
            <a:r>
              <a:rPr lang="fa-IR" sz="3200" dirty="0" smtClean="0">
                <a:cs typeface="B Yekan" pitchFamily="2" charset="-78"/>
              </a:rPr>
              <a:t>عام: </a:t>
            </a:r>
            <a:endParaRPr lang="fa-IR" sz="3200" dirty="0">
              <a:cs typeface="B Yekan" pitchFamily="2" charset="-78"/>
            </a:endParaRPr>
          </a:p>
        </p:txBody>
      </p:sp>
      <p:sp>
        <p:nvSpPr>
          <p:cNvPr id="8" name="Rectangle 7"/>
          <p:cNvSpPr/>
          <p:nvPr/>
        </p:nvSpPr>
        <p:spPr>
          <a:xfrm>
            <a:off x="0" y="1714488"/>
            <a:ext cx="9144000" cy="646331"/>
          </a:xfrm>
          <a:prstGeom prst="rect">
            <a:avLst/>
          </a:prstGeom>
        </p:spPr>
        <p:txBody>
          <a:bodyPr wrap="square">
            <a:spAutoFit/>
          </a:bodyPr>
          <a:lstStyle/>
          <a:p>
            <a:pPr algn="ctr" rtl="1"/>
            <a:r>
              <a:rPr lang="fa-IR" sz="3600" dirty="0" smtClean="0">
                <a:cs typeface="B Nazanin" pitchFamily="2" charset="-78"/>
              </a:rPr>
              <a:t>هر صدایی که دارای ريتم و نظمی باشد، نوعی موسيقي است.</a:t>
            </a:r>
            <a:endParaRPr lang="fa-IR" sz="3600" dirty="0">
              <a:cs typeface="B Nazanin" pitchFamily="2" charset="-78"/>
            </a:endParaRPr>
          </a:p>
        </p:txBody>
      </p:sp>
      <p:sp>
        <p:nvSpPr>
          <p:cNvPr id="9" name="Rectangle 8"/>
          <p:cNvSpPr/>
          <p:nvPr/>
        </p:nvSpPr>
        <p:spPr>
          <a:xfrm>
            <a:off x="214282" y="3500438"/>
            <a:ext cx="5429256" cy="1815882"/>
          </a:xfrm>
          <a:prstGeom prst="rect">
            <a:avLst/>
          </a:prstGeom>
        </p:spPr>
        <p:txBody>
          <a:bodyPr wrap="square">
            <a:spAutoFit/>
          </a:bodyPr>
          <a:lstStyle/>
          <a:p>
            <a:pPr algn="justLow" rtl="1"/>
            <a:r>
              <a:rPr lang="fa-IR" sz="2800" b="1" dirty="0" smtClean="0">
                <a:cs typeface="B Nazanin" pitchFamily="2" charset="-78"/>
              </a:rPr>
              <a:t>عبارت است از همان آهنگ هایی که بشر آنها را ساخته است و وسایل مصنوعی آن در دنیای کنونی عبارت است از : تار، ویلون، سنتور، اکوردئون، گیتار، پیانو و غیره.</a:t>
            </a:r>
            <a:endParaRPr lang="fa-IR" sz="2800" b="1" dirty="0">
              <a:cs typeface="B Nazanin" pitchFamily="2" charset="-7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1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ox(in)">
                                      <p:cBhvr>
                                        <p:cTn id="22" dur="1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ox(in)">
                                      <p:cBhvr>
                                        <p:cTn id="2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p:bldP spid="6" grpId="0"/>
      <p:bldP spid="9"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857232"/>
            <a:ext cx="89364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pitchFamily="2" charset="-78"/>
              </a:rPr>
              <a:t> </a:t>
            </a:r>
            <a:r>
              <a:rPr kumimoji="0" lang="fa-IR" sz="2800" i="0" strike="noStrike" cap="none" normalizeH="0" baseline="0" dirty="0" smtClean="0">
                <a:ln>
                  <a:noFill/>
                </a:ln>
                <a:solidFill>
                  <a:schemeClr val="accent5">
                    <a:lumMod val="75000"/>
                  </a:schemeClr>
                </a:solidFill>
                <a:latin typeface="Times New Roman" pitchFamily="18" charset="0"/>
                <a:ea typeface="Times New Roman" pitchFamily="18" charset="0"/>
                <a:cs typeface="2  Davat" pitchFamily="2" charset="-78"/>
              </a:rPr>
              <a:t>ویکتور هوگو </a:t>
            </a: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pitchFamily="2" charset="-78"/>
              </a:rPr>
              <a:t>نویسنده مشهور فرانسوی: </a:t>
            </a:r>
          </a:p>
          <a:p>
            <a:pPr marL="0" marR="0" lvl="0" indent="0"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pitchFamily="2" charset="-78"/>
              </a:rPr>
              <a:t>علت اینکه ما از موسیقی خوشمان می آید این است که </a:t>
            </a:r>
          </a:p>
          <a:p>
            <a:pPr marL="0" marR="0" lvl="0" indent="0"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pitchFamily="2" charset="-78"/>
              </a:rPr>
              <a:t>            در عالم خیال ها و رویاها فرو میرویم.</a:t>
            </a:r>
            <a:r>
              <a:rPr lang="fa-IR" sz="2800" dirty="0" smtClean="0"/>
              <a:t>               </a:t>
            </a:r>
            <a:r>
              <a:rPr lang="fa-IR" dirty="0" smtClean="0">
                <a:cs typeface="2  Badr" pitchFamily="2" charset="-78"/>
              </a:rPr>
              <a:t>موسیقی از نظر دین و دانش صفحه 30</a:t>
            </a:r>
            <a:endPar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2  Badr" pitchFamily="2" charset="-78"/>
            </a:endParaRPr>
          </a:p>
        </p:txBody>
      </p:sp>
      <p:sp>
        <p:nvSpPr>
          <p:cNvPr id="1026" name="Rectangle 2"/>
          <p:cNvSpPr>
            <a:spLocks noChangeArrowheads="1"/>
          </p:cNvSpPr>
          <p:nvPr/>
        </p:nvSpPr>
        <p:spPr bwMode="auto">
          <a:xfrm>
            <a:off x="571472" y="2643182"/>
            <a:ext cx="8355484"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accent5">
                    <a:lumMod val="75000"/>
                  </a:schemeClr>
                </a:solidFill>
                <a:effectLst/>
                <a:latin typeface="Times New Roman" pitchFamily="18" charset="0"/>
                <a:ea typeface="Times New Roman" pitchFamily="18" charset="0"/>
                <a:cs typeface="2  Davat" pitchFamily="2" charset="-78"/>
              </a:rPr>
              <a:t>هگل</a:t>
            </a: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pitchFamily="2" charset="-78"/>
              </a:rPr>
              <a:t> فیلسوف مشهور آلمانی : </a:t>
            </a:r>
          </a:p>
          <a:p>
            <a:pPr lvl="0" eaLnBrk="0" fontAlgn="base" hangingPunct="0">
              <a:spcBef>
                <a:spcPct val="0"/>
              </a:spcBef>
              <a:spcAft>
                <a:spcPct val="0"/>
              </a:spcAf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pitchFamily="2" charset="-78"/>
              </a:rPr>
              <a:t>ذکر و عبادت مسلمانان در مساجد بی </a:t>
            </a:r>
            <a:r>
              <a:rPr kumimoji="0" lang="fa-IR" sz="28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آلایش خود، </a:t>
            </a: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pitchFamily="2" charset="-78"/>
              </a:rPr>
              <a:t>انسان را به فکر می آورد و دعای مسیحیان در کلیسا با عربده ناقوس و نقش و نگار در و دیوار تشویش خاطر می آورد</a:t>
            </a:r>
            <a:r>
              <a:rPr lang="fa-IR" sz="2800" dirty="0" smtClean="0">
                <a:latin typeface="Times New Roman" pitchFamily="18" charset="0"/>
                <a:ea typeface="Times New Roman" pitchFamily="18" charset="0"/>
                <a:cs typeface="B Zar" pitchFamily="2" charset="-78"/>
              </a:rPr>
              <a:t>.</a:t>
            </a:r>
            <a:r>
              <a:rPr lang="en-US" sz="3600" dirty="0" smtClean="0"/>
              <a:t>                                 </a:t>
            </a:r>
            <a:r>
              <a:rPr lang="fa-IR" sz="2000" dirty="0" smtClean="0">
                <a:cs typeface="2  Badr" pitchFamily="2" charset="-78"/>
              </a:rPr>
              <a:t>مناظره دکتر و پیر، ص452-453</a:t>
            </a:r>
            <a:endParaRPr kumimoji="0" lang="fa-IR" sz="3600" b="0" i="0" u="none" strike="noStrike" cap="none" normalizeH="0" baseline="0" dirty="0" smtClean="0">
              <a:ln>
                <a:noFill/>
              </a:ln>
              <a:solidFill>
                <a:schemeClr val="tx1"/>
              </a:solidFill>
              <a:effectLst/>
              <a:latin typeface="Arial" pitchFamily="34" charset="0"/>
              <a:cs typeface="2  Badr" pitchFamily="2" charset="-78"/>
            </a:endParaRPr>
          </a:p>
        </p:txBody>
      </p:sp>
      <p:sp>
        <p:nvSpPr>
          <p:cNvPr id="6" name="Rectangle 5"/>
          <p:cNvSpPr/>
          <p:nvPr/>
        </p:nvSpPr>
        <p:spPr>
          <a:xfrm>
            <a:off x="714348" y="4857760"/>
            <a:ext cx="8072462" cy="1692771"/>
          </a:xfrm>
          <a:prstGeom prst="rect">
            <a:avLst/>
          </a:prstGeom>
        </p:spPr>
        <p:txBody>
          <a:bodyPr wrap="square">
            <a:spAutoFit/>
          </a:bodyPr>
          <a:lstStyle/>
          <a:p>
            <a:pPr algn="r" rtl="1"/>
            <a:r>
              <a:rPr lang="fa-IR" sz="2800" dirty="0" smtClean="0">
                <a:solidFill>
                  <a:schemeClr val="accent5">
                    <a:lumMod val="75000"/>
                  </a:schemeClr>
                </a:solidFill>
                <a:cs typeface="2  Davat" pitchFamily="2" charset="-78"/>
              </a:rPr>
              <a:t>کانت</a:t>
            </a:r>
            <a:r>
              <a:rPr lang="fa-IR" sz="2800" dirty="0" smtClean="0">
                <a:cs typeface="B Zar" pitchFamily="2" charset="-78"/>
              </a:rPr>
              <a:t> روانشناس معروف: </a:t>
            </a:r>
          </a:p>
          <a:p>
            <a:r>
              <a:rPr lang="fa-IR" sz="2800" dirty="0" smtClean="0">
                <a:cs typeface="B Zar" pitchFamily="2" charset="-78"/>
              </a:rPr>
              <a:t>موسیقی اگر از همه هنرها مطبوعتر باشد، ولی چون به بشر چیزی نمی آموزد از تمام هنرها پست تر است.</a:t>
            </a:r>
            <a:r>
              <a:rPr lang="fa-IR" sz="2000" dirty="0" smtClean="0">
                <a:cs typeface="2  Badr" pitchFamily="2" charset="-78"/>
              </a:rPr>
              <a:t>                            </a:t>
            </a:r>
          </a:p>
          <a:p>
            <a:pPr algn="l"/>
            <a:r>
              <a:rPr lang="fa-IR" sz="2000" dirty="0" smtClean="0">
                <a:cs typeface="2  Badr" pitchFamily="2" charset="-78"/>
              </a:rPr>
              <a:t> بهشت جوانان،ص 356</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diamond(in)">
                                      <p:cBhvr>
                                        <p:cTn id="7" dur="2000"/>
                                        <p:tgtEl>
                                          <p:spTgt spid="102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diamond(in)">
                                      <p:cBhvr>
                                        <p:cTn id="12" dur="20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amond(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P spid="1026" grpId="0"/>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28736"/>
            <a:ext cx="8980344" cy="646331"/>
          </a:xfrm>
          <a:prstGeom prst="rect">
            <a:avLst/>
          </a:prstGeom>
        </p:spPr>
        <p:txBody>
          <a:bodyPr wrap="none">
            <a:spAutoFit/>
          </a:bodyPr>
          <a:lstStyle/>
          <a:p>
            <a:pPr algn="r" rtl="1"/>
            <a:r>
              <a:rPr lang="fa-IR" sz="3600" dirty="0" smtClean="0">
                <a:cs typeface="2  Titr" pitchFamily="2" charset="-78"/>
              </a:rPr>
              <a:t>اگر صدای موسیقی ضعیف باشد از ضررآن کم می شود؟</a:t>
            </a:r>
            <a:endParaRPr lang="fa-IR" sz="3600" dirty="0">
              <a:cs typeface="2  Titr" pitchFamily="2" charset="-78"/>
            </a:endParaRPr>
          </a:p>
        </p:txBody>
      </p:sp>
      <p:sp>
        <p:nvSpPr>
          <p:cNvPr id="3" name="Rectangle 2"/>
          <p:cNvSpPr/>
          <p:nvPr/>
        </p:nvSpPr>
        <p:spPr>
          <a:xfrm>
            <a:off x="4143372" y="-214338"/>
            <a:ext cx="788999" cy="2215991"/>
          </a:xfrm>
          <a:prstGeom prst="rect">
            <a:avLst/>
          </a:prstGeom>
        </p:spPr>
        <p:txBody>
          <a:bodyPr wrap="square">
            <a:spAutoFit/>
          </a:bodyPr>
          <a:lstStyle/>
          <a:p>
            <a:r>
              <a:rPr lang="fa-IR" sz="13800" dirty="0" smtClean="0">
                <a:solidFill>
                  <a:srgbClr val="FF0000"/>
                </a:solidFill>
                <a:effectLst>
                  <a:outerShdw blurRad="38100" dist="38100" dir="2700000" algn="tl">
                    <a:srgbClr val="000000">
                      <a:alpha val="43137"/>
                    </a:srgbClr>
                  </a:outerShdw>
                </a:effectLst>
                <a:cs typeface="B Nazanin" pitchFamily="2" charset="-78"/>
              </a:rPr>
              <a:t>؟</a:t>
            </a:r>
            <a:endParaRPr lang="en-US" sz="9600" dirty="0">
              <a:solidFill>
                <a:srgbClr val="FF0000"/>
              </a:solidFill>
              <a:effectLst>
                <a:outerShdw blurRad="38100" dist="38100" dir="2700000" algn="tl">
                  <a:srgbClr val="000000">
                    <a:alpha val="43137"/>
                  </a:srgbClr>
                </a:outerShdw>
              </a:effectLst>
            </a:endParaRPr>
          </a:p>
        </p:txBody>
      </p:sp>
      <p:sp>
        <p:nvSpPr>
          <p:cNvPr id="4" name="Rectangle 3"/>
          <p:cNvSpPr/>
          <p:nvPr/>
        </p:nvSpPr>
        <p:spPr>
          <a:xfrm>
            <a:off x="285720" y="2733794"/>
            <a:ext cx="8643966" cy="4124206"/>
          </a:xfrm>
          <a:prstGeom prst="rect">
            <a:avLst/>
          </a:prstGeom>
        </p:spPr>
        <p:txBody>
          <a:bodyPr wrap="square">
            <a:spAutoFit/>
          </a:bodyPr>
          <a:lstStyle/>
          <a:p>
            <a:r>
              <a:rPr lang="ar-SA" sz="3200" u="sng" dirty="0" smtClean="0">
                <a:cs typeface="2  Badr" pitchFamily="2" charset="-78"/>
              </a:rPr>
              <a:t>شورای ملّی تحقیقات کانادا: </a:t>
            </a:r>
            <a:endParaRPr lang="fa-IR" sz="3200" u="sng" dirty="0" smtClean="0">
              <a:cs typeface="2  Badr" pitchFamily="2" charset="-78"/>
            </a:endParaRPr>
          </a:p>
          <a:p>
            <a:endParaRPr lang="fa-IR" sz="1400" dirty="0" smtClean="0">
              <a:cs typeface="2  Badr" pitchFamily="2" charset="-78"/>
            </a:endParaRPr>
          </a:p>
          <a:p>
            <a:r>
              <a:rPr lang="ar-SA" sz="3600" dirty="0" smtClean="0">
                <a:cs typeface="2  Badr" pitchFamily="2" charset="-78"/>
              </a:rPr>
              <a:t>صدای موسیقی، هر قدر هم که ضعیف باشد ،آشفتگی فوق العاده شدیدی در کار مغز ایجاد می کند، صدای ملایم موسیقی حتّی درموقع خواب دشمن سلامت است.</a:t>
            </a:r>
            <a:endParaRPr lang="fa-IR" sz="3600" dirty="0" smtClean="0">
              <a:cs typeface="2  Badr" pitchFamily="2" charset="-78"/>
            </a:endParaRPr>
          </a:p>
          <a:p>
            <a:r>
              <a:rPr lang="ar-SA" sz="3600" dirty="0" smtClean="0">
                <a:cs typeface="2  Badr" pitchFamily="2" charset="-78"/>
              </a:rPr>
              <a:t>خطرناک ترین و بدترین عذاب برای کسی که به خواب رفته است،</a:t>
            </a:r>
            <a:r>
              <a:rPr lang="fa-IR" sz="3600" dirty="0" smtClean="0">
                <a:cs typeface="2  Badr" pitchFamily="2" charset="-78"/>
              </a:rPr>
              <a:t> </a:t>
            </a:r>
            <a:r>
              <a:rPr lang="ar-SA" sz="3600" dirty="0" smtClean="0">
                <a:cs typeface="2  Badr" pitchFamily="2" charset="-78"/>
              </a:rPr>
              <a:t>صدای آهست</a:t>
            </a:r>
            <a:r>
              <a:rPr lang="fa-IR" sz="3600" dirty="0" smtClean="0">
                <a:cs typeface="2  Badr" pitchFamily="2" charset="-78"/>
              </a:rPr>
              <a:t>ه</a:t>
            </a:r>
            <a:r>
              <a:rPr lang="ar-SA" sz="3600" dirty="0" smtClean="0">
                <a:cs typeface="2  Badr" pitchFamily="2" charset="-78"/>
              </a:rPr>
              <a:t> موسیقی درحال پخش است</a:t>
            </a:r>
            <a:r>
              <a:rPr lang="fa-IR" sz="3600" dirty="0" smtClean="0">
                <a:cs typeface="2  Badr" pitchFamily="2" charset="-78"/>
              </a:rPr>
              <a:t>.</a:t>
            </a:r>
          </a:p>
          <a:p>
            <a:pPr algn="l"/>
            <a:endParaRPr lang="fa-IR" dirty="0" smtClean="0">
              <a:cs typeface="2  Badr" pitchFamily="2" charset="-78"/>
            </a:endParaRPr>
          </a:p>
          <a:p>
            <a:pPr algn="l"/>
            <a:r>
              <a:rPr lang="ar-SA" dirty="0" smtClean="0">
                <a:cs typeface="2  Badr" pitchFamily="2" charset="-78"/>
              </a:rPr>
              <a:t>روزنامه اطلاعات</a:t>
            </a:r>
            <a:r>
              <a:rPr lang="fa-IR" dirty="0" smtClean="0">
                <a:cs typeface="2  Badr" pitchFamily="2" charset="-78"/>
              </a:rPr>
              <a:t>، </a:t>
            </a:r>
            <a:r>
              <a:rPr lang="ar-SA" dirty="0" smtClean="0">
                <a:cs typeface="2  Badr" pitchFamily="2" charset="-78"/>
              </a:rPr>
              <a:t>شماره</a:t>
            </a:r>
            <a:r>
              <a:rPr lang="fa-IR" dirty="0" smtClean="0">
                <a:cs typeface="2  Badr" pitchFamily="2" charset="-78"/>
              </a:rPr>
              <a:t>۱۲۷۵۴</a:t>
            </a:r>
            <a:endParaRPr lang="en-US" dirty="0">
              <a:cs typeface="2  Bad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ox(in)">
                                      <p:cBhvr>
                                        <p:cTn id="12" dur="1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amond(in)">
                                      <p:cBhvr>
                                        <p:cTn id="17" dur="1000"/>
                                        <p:tgtEl>
                                          <p:spTgt spid="4">
                                            <p:txEl>
                                              <p:pRg st="2" end="2"/>
                                            </p:txEl>
                                          </p:spTgt>
                                        </p:tgtEl>
                                      </p:cBhvr>
                                    </p:animEffect>
                                  </p:childTnLst>
                                </p:cTn>
                              </p:par>
                              <p:par>
                                <p:cTn id="18" presetID="8" presetClass="entr" presetSubtype="16" fill="hold" nodeType="with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diamond(in)">
                                      <p:cBhvr>
                                        <p:cTn id="20" dur="1000"/>
                                        <p:tgtEl>
                                          <p:spTgt spid="4">
                                            <p:txEl>
                                              <p:pRg st="3" end="3"/>
                                            </p:txEl>
                                          </p:spTgt>
                                        </p:tgtEl>
                                      </p:cBhvr>
                                    </p:animEffect>
                                  </p:childTnLst>
                                </p:cTn>
                              </p:par>
                              <p:par>
                                <p:cTn id="21" presetID="8" presetClass="entr" presetSubtype="16"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Effect transition="in" filter="diamond(in)">
                                      <p:cBhvr>
                                        <p:cTn id="23" dur="1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1670" y="642918"/>
            <a:ext cx="4826962" cy="707886"/>
          </a:xfrm>
          <a:prstGeom prst="rect">
            <a:avLst/>
          </a:prstGeom>
        </p:spPr>
        <p:txBody>
          <a:bodyPr wrap="none">
            <a:spAutoFit/>
          </a:bodyPr>
          <a:lstStyle/>
          <a:p>
            <a:pPr algn="r" rtl="1"/>
            <a:r>
              <a:rPr lang="fa-IR" sz="4000" dirty="0" smtClean="0">
                <a:cs typeface="2  Jadid" pitchFamily="2" charset="-78"/>
              </a:rPr>
              <a:t>حالا شما قضاوت کنید!!!</a:t>
            </a:r>
            <a:endParaRPr lang="fa-IR" sz="4000" dirty="0">
              <a:cs typeface="2  Jadid" pitchFamily="2" charset="-78"/>
            </a:endParaRPr>
          </a:p>
        </p:txBody>
      </p:sp>
      <p:sp>
        <p:nvSpPr>
          <p:cNvPr id="3" name="Rectangle 2"/>
          <p:cNvSpPr/>
          <p:nvPr/>
        </p:nvSpPr>
        <p:spPr>
          <a:xfrm>
            <a:off x="642910" y="2071678"/>
            <a:ext cx="7795724" cy="1323439"/>
          </a:xfrm>
          <a:prstGeom prst="rect">
            <a:avLst/>
          </a:prstGeom>
          <a:solidFill>
            <a:srgbClr val="FF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rtl="1"/>
            <a:r>
              <a:rPr lang="fa-IR" sz="4000" dirty="0" smtClean="0">
                <a:cs typeface="2  Titr" pitchFamily="2" charset="-78"/>
              </a:rPr>
              <a:t>با وجود این همه ضرر </a:t>
            </a:r>
          </a:p>
          <a:p>
            <a:pPr rtl="1"/>
            <a:r>
              <a:rPr lang="fa-IR" sz="4000" dirty="0" smtClean="0">
                <a:cs typeface="2  Titr" pitchFamily="2" charset="-78"/>
              </a:rPr>
              <a:t>آیا می ارزد وقتمان را صرف موسیقی کنیم؟</a:t>
            </a:r>
          </a:p>
        </p:txBody>
      </p:sp>
      <p:sp>
        <p:nvSpPr>
          <p:cNvPr id="4" name="Rectangle 3"/>
          <p:cNvSpPr/>
          <p:nvPr/>
        </p:nvSpPr>
        <p:spPr>
          <a:xfrm>
            <a:off x="1071538" y="4714884"/>
            <a:ext cx="6973384" cy="1323439"/>
          </a:xfrm>
          <a:prstGeom prst="rect">
            <a:avLst/>
          </a:prstGeom>
          <a:solidFill>
            <a:srgbClr val="FFC000"/>
          </a:solidFill>
          <a:effectLst>
            <a:glow rad="139700">
              <a:schemeClr val="accent4">
                <a:satMod val="175000"/>
                <a:alpha val="40000"/>
              </a:schemeClr>
            </a:glow>
          </a:effectLst>
        </p:spPr>
        <p:txBody>
          <a:bodyPr wrap="none">
            <a:spAutoFit/>
          </a:bodyPr>
          <a:lstStyle/>
          <a:p>
            <a:pPr algn="ctr" rtl="1"/>
            <a:r>
              <a:rPr lang="fa-IR" sz="4000" dirty="0" smtClean="0">
                <a:cs typeface="2  Titr" pitchFamily="2" charset="-78"/>
              </a:rPr>
              <a:t>حتی اگر تاحدودی تسکین دهنده باشد</a:t>
            </a:r>
          </a:p>
          <a:p>
            <a:pPr algn="ctr" rtl="1"/>
            <a:r>
              <a:rPr lang="fa-IR" sz="4000" dirty="0" smtClean="0">
                <a:cs typeface="2  Titr" pitchFamily="2" charset="-78"/>
              </a:rPr>
              <a:t>در مقابل این همه ضرر نمی ارزد...</a:t>
            </a:r>
            <a:endParaRPr lang="fa-IR" sz="4000" dirty="0">
              <a:cs typeface="2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3000" fill="hold"/>
                                        <p:tgtEl>
                                          <p:spTgt spid="3"/>
                                        </p:tgtEl>
                                        <p:attrNameLst>
                                          <p:attrName>ppt_x</p:attrName>
                                        </p:attrNameLst>
                                      </p:cBhvr>
                                      <p:tavLst>
                                        <p:tav tm="0">
                                          <p:val>
                                            <p:strVal val="#ppt_x"/>
                                          </p:val>
                                        </p:tav>
                                        <p:tav tm="100000">
                                          <p:val>
                                            <p:strVal val="#ppt_x"/>
                                          </p:val>
                                        </p:tav>
                                      </p:tavLst>
                                    </p:anim>
                                    <p:anim calcmode="lin" valueType="num">
                                      <p:cBhvr additive="base">
                                        <p:cTn id="8" dur="3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3000" fill="hold"/>
                                        <p:tgtEl>
                                          <p:spTgt spid="4"/>
                                        </p:tgtEl>
                                        <p:attrNameLst>
                                          <p:attrName>ppt_x</p:attrName>
                                        </p:attrNameLst>
                                      </p:cBhvr>
                                      <p:tavLst>
                                        <p:tav tm="0">
                                          <p:val>
                                            <p:strVal val="#ppt_x"/>
                                          </p:val>
                                        </p:tav>
                                        <p:tav tm="100000">
                                          <p:val>
                                            <p:strVal val="#ppt_x"/>
                                          </p:val>
                                        </p:tav>
                                      </p:tavLst>
                                    </p:anim>
                                    <p:anim calcmode="lin" valueType="num">
                                      <p:cBhvr additive="base">
                                        <p:cTn id="14" dur="3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72020"/>
            <a:ext cx="9144000" cy="4985980"/>
          </a:xfrm>
          <a:prstGeom prst="rect">
            <a:avLst/>
          </a:prstGeom>
          <a:solidFill>
            <a:schemeClr val="tx1"/>
          </a:solidFill>
          <a:ln>
            <a:solidFill>
              <a:schemeClr val="tx1"/>
            </a:solidFill>
          </a:ln>
        </p:spPr>
        <p:txBody>
          <a:bodyPr wrap="square">
            <a:spAutoFit/>
          </a:bodyPr>
          <a:lstStyle/>
          <a:p>
            <a:endParaRPr lang="fa-IR" sz="5400" b="1" dirty="0" smtClean="0">
              <a:ln w="1905">
                <a:solidFill>
                  <a:srgbClr val="FF000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Homa" pitchFamily="2" charset="-78"/>
            </a:endParaRPr>
          </a:p>
          <a:p>
            <a:pPr algn="ctr"/>
            <a:r>
              <a:rPr lang="fa-IR" sz="8800" b="1" dirty="0" smtClean="0">
                <a:ln w="1905">
                  <a:solidFill>
                    <a:srgbClr val="FF0000"/>
                  </a:solidFill>
                </a:ln>
                <a:solidFill>
                  <a:srgbClr val="FF0000"/>
                </a:solidFill>
                <a:effectLst>
                  <a:innerShdw blurRad="69850" dist="43180" dir="5400000">
                    <a:srgbClr val="000000">
                      <a:alpha val="65000"/>
                    </a:srgbClr>
                  </a:innerShdw>
                </a:effectLst>
                <a:cs typeface="2  Davat" pitchFamily="2" charset="-78"/>
              </a:rPr>
              <a:t>موسیقی های شیطانی </a:t>
            </a:r>
          </a:p>
          <a:p>
            <a:pPr algn="ctr"/>
            <a:r>
              <a:rPr lang="fa-IR" sz="8800" b="1" dirty="0" smtClean="0">
                <a:ln w="1905">
                  <a:solidFill>
                    <a:srgbClr val="FF0000"/>
                  </a:solidFill>
                </a:ln>
                <a:solidFill>
                  <a:srgbClr val="FF0000"/>
                </a:solidFill>
                <a:effectLst>
                  <a:innerShdw blurRad="69850" dist="43180" dir="5400000">
                    <a:srgbClr val="000000">
                      <a:alpha val="65000"/>
                    </a:srgbClr>
                  </a:innerShdw>
                </a:effectLst>
                <a:cs typeface="2  Davat" pitchFamily="2" charset="-78"/>
              </a:rPr>
              <a:t>متالیكا، بلك متال ،</a:t>
            </a:r>
          </a:p>
          <a:p>
            <a:pPr algn="ctr"/>
            <a:r>
              <a:rPr lang="fa-IR" sz="8800" b="1" dirty="0" smtClean="0">
                <a:ln w="1905">
                  <a:solidFill>
                    <a:srgbClr val="FF0000"/>
                  </a:solidFill>
                </a:ln>
                <a:solidFill>
                  <a:srgbClr val="FF0000"/>
                </a:solidFill>
                <a:effectLst>
                  <a:innerShdw blurRad="69850" dist="43180" dir="5400000">
                    <a:srgbClr val="000000">
                      <a:alpha val="65000"/>
                    </a:srgbClr>
                  </a:innerShdw>
                </a:effectLst>
                <a:cs typeface="2  Davat" pitchFamily="2" charset="-78"/>
              </a:rPr>
              <a:t>هوی متال، رپ و ...</a:t>
            </a:r>
            <a:endParaRPr lang="fa-IR" sz="8800" b="1" dirty="0">
              <a:ln w="1905">
                <a:solidFill>
                  <a:srgbClr val="FF0000"/>
                </a:solidFill>
              </a:ln>
              <a:solidFill>
                <a:srgbClr val="FF0000"/>
              </a:solidFill>
              <a:effectLst>
                <a:innerShdw blurRad="69850" dist="43180" dir="5400000">
                  <a:srgbClr val="000000">
                    <a:alpha val="65000"/>
                  </a:srgbClr>
                </a:innerShdw>
              </a:effectLst>
              <a:cs typeface="2  Davat" pitchFamily="2" charset="-78"/>
            </a:endParaRPr>
          </a:p>
        </p:txBody>
      </p:sp>
      <p:sp>
        <p:nvSpPr>
          <p:cNvPr id="6" name="Rectangle 5"/>
          <p:cNvSpPr/>
          <p:nvPr/>
        </p:nvSpPr>
        <p:spPr>
          <a:xfrm>
            <a:off x="0" y="0"/>
            <a:ext cx="9144000" cy="23574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a-IR" sz="6600" b="1" dirty="0" smtClean="0">
                <a:ln w="17780" cmpd="sng">
                  <a:solidFill>
                    <a:srgbClr val="FFFFFF"/>
                  </a:solidFill>
                  <a:prstDash val="solid"/>
                  <a:miter lim="800000"/>
                </a:ln>
                <a:solidFill>
                  <a:srgbClr val="7030A0"/>
                </a:solidFill>
                <a:effectLst>
                  <a:outerShdw blurRad="50800" algn="tl" rotWithShape="0">
                    <a:srgbClr val="000000"/>
                  </a:outerShdw>
                </a:effectLst>
                <a:cs typeface="B Homa" pitchFamily="2" charset="-78"/>
              </a:rPr>
              <a:t>بررسی کوتاهی در مورد:</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5984" y="500042"/>
            <a:ext cx="4786282" cy="584775"/>
          </a:xfrm>
          <a:prstGeom prst="rect">
            <a:avLst/>
          </a:prstGeom>
        </p:spPr>
        <p:txBody>
          <a:bodyPr wrap="square">
            <a:spAutoFit/>
          </a:bodyPr>
          <a:lstStyle/>
          <a:p>
            <a:pPr algn="ctr" rtl="1"/>
            <a:r>
              <a:rPr lang="fa-IR" sz="3200" dirty="0" smtClean="0">
                <a:cs typeface="B Homa" pitchFamily="2" charset="-78"/>
              </a:rPr>
              <a:t>اثرات موسیقی های شیطانی</a:t>
            </a:r>
            <a:endParaRPr lang="fa-IR" sz="3200" dirty="0">
              <a:cs typeface="B Homa" pitchFamily="2" charset="-78"/>
            </a:endParaRPr>
          </a:p>
        </p:txBody>
      </p:sp>
      <p:sp>
        <p:nvSpPr>
          <p:cNvPr id="9" name="Rectangle 8"/>
          <p:cNvSpPr/>
          <p:nvPr/>
        </p:nvSpPr>
        <p:spPr>
          <a:xfrm>
            <a:off x="571472" y="1285860"/>
            <a:ext cx="7929602" cy="2246769"/>
          </a:xfrm>
          <a:prstGeom prst="rect">
            <a:avLst/>
          </a:prstGeom>
        </p:spPr>
        <p:txBody>
          <a:bodyPr wrap="square">
            <a:spAutoFit/>
          </a:bodyPr>
          <a:lstStyle/>
          <a:p>
            <a:pPr algn="r" rtl="1"/>
            <a:r>
              <a:rPr lang="fa-IR" sz="2800" b="1" dirty="0" smtClean="0">
                <a:cs typeface="B Nazanin" pitchFamily="2" charset="-78"/>
              </a:rPr>
              <a:t>1- دعوت به تاریكی و شعار های ضد اخلاقی</a:t>
            </a:r>
          </a:p>
          <a:p>
            <a:pPr algn="r" rtl="1"/>
            <a:r>
              <a:rPr lang="fa-IR" sz="2800" b="1" dirty="0" smtClean="0">
                <a:cs typeface="B Nazanin" pitchFamily="2" charset="-78"/>
              </a:rPr>
              <a:t>2- فحاشی و خشونت </a:t>
            </a:r>
          </a:p>
          <a:p>
            <a:pPr algn="r" rtl="1"/>
            <a:r>
              <a:rPr lang="fa-IR" sz="2800" b="1" dirty="0" smtClean="0">
                <a:cs typeface="B Nazanin" pitchFamily="2" charset="-78"/>
              </a:rPr>
              <a:t>3-اعمال كثیفی چون خوردن </a:t>
            </a:r>
            <a:r>
              <a:rPr lang="fa-IR" sz="2800" b="1" dirty="0" smtClean="0">
                <a:solidFill>
                  <a:srgbClr val="C00000"/>
                </a:solidFill>
                <a:cs typeface="B Nazanin" pitchFamily="2" charset="-78"/>
              </a:rPr>
              <a:t>خون</a:t>
            </a:r>
            <a:r>
              <a:rPr lang="fa-IR" sz="2800" b="1" dirty="0" smtClean="0">
                <a:cs typeface="B Nazanin" pitchFamily="2" charset="-78"/>
              </a:rPr>
              <a:t> و ادرار و مدفوع در كنسرتها </a:t>
            </a:r>
          </a:p>
          <a:p>
            <a:pPr algn="r" rtl="1"/>
            <a:r>
              <a:rPr lang="fa-IR" sz="2800" b="1" dirty="0" smtClean="0">
                <a:cs typeface="B Nazanin" pitchFamily="2" charset="-78"/>
              </a:rPr>
              <a:t>4- حمایت از همجنس بازی</a:t>
            </a:r>
          </a:p>
          <a:p>
            <a:pPr algn="r" rtl="1"/>
            <a:r>
              <a:rPr lang="fa-IR" sz="2800" b="1" dirty="0" smtClean="0">
                <a:cs typeface="B Nazanin" pitchFamily="2" charset="-78"/>
              </a:rPr>
              <a:t>5- دعوت به خودکشی و...</a:t>
            </a:r>
            <a:endParaRPr lang="fa-IR" sz="2800" dirty="0">
              <a:cs typeface="B Nazanin" pitchFamily="2" charset="-78"/>
            </a:endParaRPr>
          </a:p>
        </p:txBody>
      </p:sp>
      <p:sp>
        <p:nvSpPr>
          <p:cNvPr id="5" name="Rectangle 4"/>
          <p:cNvSpPr/>
          <p:nvPr/>
        </p:nvSpPr>
        <p:spPr>
          <a:xfrm>
            <a:off x="928662" y="3857628"/>
            <a:ext cx="7500990" cy="2677656"/>
          </a:xfrm>
          <a:prstGeom prst="rect">
            <a:avLst/>
          </a:prstGeom>
        </p:spPr>
        <p:txBody>
          <a:bodyPr wrap="square">
            <a:spAutoFit/>
          </a:bodyPr>
          <a:lstStyle/>
          <a:p>
            <a:pPr algn="justLow" rtl="1"/>
            <a:r>
              <a:rPr lang="fa-IR" sz="3200" b="1" dirty="0" smtClean="0">
                <a:cs typeface="B Nazanin" pitchFamily="2" charset="-78"/>
              </a:rPr>
              <a:t>گروهی از والدین نوجوانان آمریکایی ضمن طوماری از كنگره آمریكا خواستند تا موسیقی «راك» و «رپ» را غیر قانونی اعلام كنند، زیرا باعث از بین رفتن بچه‌های آنها می‌شود</a:t>
            </a:r>
            <a:r>
              <a:rPr lang="fa-IR" sz="2800" b="1" dirty="0" smtClean="0">
                <a:cs typeface="B Nazanin" pitchFamily="2" charset="-78"/>
              </a:rPr>
              <a:t>.</a:t>
            </a:r>
          </a:p>
          <a:p>
            <a:pPr algn="l"/>
            <a:endParaRPr lang="fa-IR" sz="2000" dirty="0" smtClean="0">
              <a:cs typeface="2  Badr" pitchFamily="2" charset="-78"/>
            </a:endParaRPr>
          </a:p>
          <a:p>
            <a:pPr algn="l"/>
            <a:r>
              <a:rPr lang="fa-IR" sz="2000" dirty="0" smtClean="0">
                <a:cs typeface="2  Badr" pitchFamily="2" charset="-78"/>
              </a:rPr>
              <a:t>نشریه صبح شماره 76</a:t>
            </a:r>
            <a:r>
              <a:rPr lang="fa-IR" sz="2000" b="1" dirty="0" smtClean="0">
                <a:cs typeface="2  Badr" pitchFamily="2" charset="-78"/>
              </a:rPr>
              <a:t> </a:t>
            </a: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amond(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ppt_x"/>
                                          </p:val>
                                        </p:tav>
                                        <p:tav tm="100000">
                                          <p:val>
                                            <p:strVal val="#ppt_x"/>
                                          </p:val>
                                        </p:tav>
                                      </p:tavLst>
                                    </p:anim>
                                    <p:anim calcmode="lin" valueType="num">
                                      <p:cBhvr additive="base">
                                        <p:cTn id="13"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0034" y="1643050"/>
            <a:ext cx="8215370" cy="3908762"/>
          </a:xfrm>
          <a:prstGeom prst="rect">
            <a:avLst/>
          </a:prstGeom>
        </p:spPr>
        <p:txBody>
          <a:bodyPr wrap="square">
            <a:spAutoFit/>
          </a:bodyPr>
          <a:lstStyle/>
          <a:p>
            <a:pPr algn="justLow" rtl="1"/>
            <a:r>
              <a:rPr lang="fa-IR" sz="3600" b="1" dirty="0" smtClean="0">
                <a:cs typeface="2  Badr" pitchFamily="2" charset="-78"/>
              </a:rPr>
              <a:t> </a:t>
            </a:r>
            <a:r>
              <a:rPr lang="fa-IR" sz="3200" b="1" u="sng" dirty="0" smtClean="0">
                <a:cs typeface="2  Badr" pitchFamily="2" charset="-78"/>
              </a:rPr>
              <a:t>فرانکو باتیاتو</a:t>
            </a:r>
            <a:r>
              <a:rPr lang="fa-IR" sz="3200" b="1" dirty="0" smtClean="0">
                <a:cs typeface="2  Badr" pitchFamily="2" charset="-78"/>
              </a:rPr>
              <a:t> یکی از خوانندگان مشهور ایتالیایی که موسیقی </a:t>
            </a:r>
            <a:r>
              <a:rPr lang="fa-IR" sz="3200" b="1" dirty="0" smtClean="0">
                <a:solidFill>
                  <a:srgbClr val="FF0000"/>
                </a:solidFill>
                <a:cs typeface="2  Badr" pitchFamily="2" charset="-78"/>
              </a:rPr>
              <a:t>راک</a:t>
            </a:r>
            <a:r>
              <a:rPr lang="fa-IR" sz="3200" b="1" dirty="0" smtClean="0">
                <a:cs typeface="2  Badr" pitchFamily="2" charset="-78"/>
              </a:rPr>
              <a:t> را رها کرده است گفت: انسان کافی است پیامهای برخی گروه های </a:t>
            </a:r>
            <a:r>
              <a:rPr lang="fa-IR" sz="3200" b="1" dirty="0" smtClean="0">
                <a:solidFill>
                  <a:srgbClr val="FF0000"/>
                </a:solidFill>
                <a:cs typeface="2  Badr" pitchFamily="2" charset="-78"/>
              </a:rPr>
              <a:t>راک</a:t>
            </a:r>
            <a:r>
              <a:rPr lang="fa-IR" sz="3200" b="1" dirty="0" smtClean="0">
                <a:cs typeface="2  Badr" pitchFamily="2" charset="-78"/>
              </a:rPr>
              <a:t> را گوش دهد تا شیطان پرست شود </a:t>
            </a:r>
          </a:p>
          <a:p>
            <a:pPr algn="justLow" rtl="1"/>
            <a:r>
              <a:rPr lang="fa-IR" sz="3200" b="1" dirty="0" smtClean="0">
                <a:cs typeface="2  Badr" pitchFamily="2" charset="-78"/>
              </a:rPr>
              <a:t>وی افزود : بسیاری از گروه های </a:t>
            </a:r>
            <a:r>
              <a:rPr lang="fa-IR" sz="3200" b="1" dirty="0" smtClean="0">
                <a:solidFill>
                  <a:srgbClr val="FF0000"/>
                </a:solidFill>
                <a:cs typeface="2  Badr" pitchFamily="2" charset="-78"/>
              </a:rPr>
              <a:t>راک</a:t>
            </a:r>
            <a:r>
              <a:rPr lang="fa-IR" sz="3200" b="1" dirty="0" smtClean="0">
                <a:cs typeface="2  Badr" pitchFamily="2" charset="-78"/>
              </a:rPr>
              <a:t> دچار نوعی تشنج رفتاری شده و پیام های شیطانی را در موسیقی خود وارد میکنند در جهان امروز واقعیت ها با حماقت و بی کفایتی اعلام می شود </a:t>
            </a:r>
          </a:p>
          <a:p>
            <a:pPr algn="justLow" rtl="1"/>
            <a:r>
              <a:rPr lang="fa-IR" sz="3200" b="1" dirty="0" smtClean="0">
                <a:cs typeface="2  Badr" pitchFamily="2" charset="-78"/>
              </a:rPr>
              <a:t>و لذا جوانان را باید مطلع کرد...</a:t>
            </a:r>
          </a:p>
          <a:p>
            <a:pPr algn="l"/>
            <a:r>
              <a:rPr lang="fa-IR" sz="2000" dirty="0" smtClean="0">
                <a:cs typeface="2  Badr" pitchFamily="2" charset="-78"/>
              </a:rPr>
              <a:t>جوان و موسیقی ص 97</a:t>
            </a:r>
            <a:endParaRPr lang="fa-IR" sz="2800" b="1" dirty="0">
              <a:cs typeface="2  Badr" pitchFamily="2" charset="-7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785794"/>
            <a:ext cx="8358230" cy="6063198"/>
          </a:xfrm>
          <a:prstGeom prst="rect">
            <a:avLst/>
          </a:prstGeom>
        </p:spPr>
        <p:txBody>
          <a:bodyPr wrap="square">
            <a:spAutoFit/>
          </a:bodyPr>
          <a:lstStyle/>
          <a:p>
            <a:r>
              <a:rPr lang="fa-IR"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Zar" pitchFamily="2" charset="-78"/>
              </a:rPr>
              <a:t>حرف آخر</a:t>
            </a:r>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Zar" pitchFamily="2" charset="-78"/>
              </a:rPr>
              <a:t>…</a:t>
            </a:r>
            <a:endParaRPr lang="fa-IR"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Zar" pitchFamily="2" charset="-78"/>
            </a:endParaRPr>
          </a:p>
          <a:p>
            <a:endParaRPr lang="en-US" sz="2000" dirty="0" smtClean="0">
              <a:cs typeface="B Zar" pitchFamily="2" charset="-78"/>
            </a:endParaRPr>
          </a:p>
          <a:p>
            <a:r>
              <a:rPr lang="fa-IR" sz="3600" dirty="0" smtClean="0">
                <a:cs typeface="B Zar" pitchFamily="2" charset="-78"/>
              </a:rPr>
              <a:t>از امام صادق(ع) سؤال شد: موسیقی از نظر خدا و شرع </a:t>
            </a:r>
            <a:r>
              <a:rPr lang="en-US" sz="3600" dirty="0" smtClean="0">
                <a:cs typeface="B Zar" pitchFamily="2" charset="-78"/>
              </a:rPr>
              <a:t>     </a:t>
            </a:r>
            <a:r>
              <a:rPr lang="fa-IR" sz="3600" dirty="0" smtClean="0">
                <a:cs typeface="B Zar" pitchFamily="2" charset="-78"/>
              </a:rPr>
              <a:t>چه حکمی دارد؟</a:t>
            </a:r>
          </a:p>
          <a:p>
            <a:r>
              <a:rPr lang="fa-IR" sz="3600" dirty="0" smtClean="0">
                <a:cs typeface="B Zar" pitchFamily="2" charset="-78"/>
              </a:rPr>
              <a:t>حضرت فرمودند: وای برتو! اگر عمل حق و باطل را بخواهند از هم جدا کنند، موسیقی کدام طرف قرار دارد؟</a:t>
            </a:r>
          </a:p>
          <a:p>
            <a:r>
              <a:rPr lang="fa-IR" sz="3600" dirty="0" smtClean="0">
                <a:cs typeface="B Zar" pitchFamily="2" charset="-78"/>
              </a:rPr>
              <a:t>عرض کرد: در طرف باطل</a:t>
            </a:r>
          </a:p>
          <a:p>
            <a:endParaRPr lang="en-US" sz="3600" dirty="0" smtClean="0">
              <a:cs typeface="B Zar" pitchFamily="2" charset="-78"/>
            </a:endParaRPr>
          </a:p>
          <a:p>
            <a:r>
              <a:rPr lang="fa-IR" sz="3600" dirty="0" smtClean="0">
                <a:cs typeface="B Zar" pitchFamily="2" charset="-78"/>
              </a:rPr>
              <a:t>حضرت: </a:t>
            </a:r>
            <a:r>
              <a:rPr lang="fa-IR" sz="3600" dirty="0" smtClean="0">
                <a:solidFill>
                  <a:srgbClr val="FF0000"/>
                </a:solidFill>
                <a:cs typeface="B Zar" pitchFamily="2" charset="-78"/>
              </a:rPr>
              <a:t>همین مقدار که می دانی موسیقی باطل است، </a:t>
            </a:r>
          </a:p>
          <a:p>
            <a:pPr algn="ctr"/>
            <a:r>
              <a:rPr lang="fa-IR" sz="3600" dirty="0" smtClean="0">
                <a:solidFill>
                  <a:srgbClr val="FF0000"/>
                </a:solidFill>
                <a:cs typeface="B Zar" pitchFamily="2" charset="-78"/>
              </a:rPr>
              <a:t>برای تو کافی بوده و لازم است انسان دوری گزیند.</a:t>
            </a:r>
            <a:endParaRPr lang="en-US" sz="3600" dirty="0" smtClean="0">
              <a:solidFill>
                <a:srgbClr val="FF0000"/>
              </a:solidFill>
              <a:cs typeface="B Zar" pitchFamily="2" charset="-78"/>
            </a:endParaRPr>
          </a:p>
          <a:p>
            <a:pPr algn="l"/>
            <a:endParaRPr lang="en-US" sz="2000" dirty="0" smtClean="0">
              <a:cs typeface="B Zar" pitchFamily="2" charset="-78"/>
            </a:endParaRPr>
          </a:p>
          <a:p>
            <a:pPr algn="l"/>
            <a:r>
              <a:rPr lang="fa-IR" sz="2000" dirty="0" smtClean="0">
                <a:cs typeface="B Zar" pitchFamily="2" charset="-78"/>
              </a:rPr>
              <a:t>مستدرک الوسائل ج3 ص457</a:t>
            </a:r>
            <a:endParaRPr lang="fa-IR" sz="2000" dirty="0">
              <a:cs typeface="B Za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checkerboard(across)">
                                      <p:cBhvr>
                                        <p:cTn id="7" dur="1000"/>
                                        <p:tgtEl>
                                          <p:spTgt spid="2">
                                            <p:txEl>
                                              <p:pRg st="6" end="6"/>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2">
                                            <p:txEl>
                                              <p:pRg st="7" end="7"/>
                                            </p:txEl>
                                          </p:spTgt>
                                        </p:tgtEl>
                                        <p:attrNameLst>
                                          <p:attrName>style.visibility</p:attrName>
                                        </p:attrNameLst>
                                      </p:cBhvr>
                                      <p:to>
                                        <p:strVal val="visible"/>
                                      </p:to>
                                    </p:set>
                                    <p:animEffect transition="in" filter="checkerboard(across)">
                                      <p:cBhvr>
                                        <p:cTn id="10" dur="1000"/>
                                        <p:tgtEl>
                                          <p:spTgt spid="2">
                                            <p:txEl>
                                              <p:pRg st="7" end="7"/>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2">
                                            <p:txEl>
                                              <p:pRg st="9" end="9"/>
                                            </p:txEl>
                                          </p:spTgt>
                                        </p:tgtEl>
                                        <p:attrNameLst>
                                          <p:attrName>style.visibility</p:attrName>
                                        </p:attrNameLst>
                                      </p:cBhvr>
                                      <p:to>
                                        <p:strVal val="visible"/>
                                      </p:to>
                                    </p:set>
                                    <p:animEffect transition="in" filter="checkerboard(across)">
                                      <p:cBhvr>
                                        <p:cTn id="13" dur="10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8660" y="1071546"/>
            <a:ext cx="10144196" cy="5570756"/>
          </a:xfrm>
          <a:prstGeom prst="rect">
            <a:avLst/>
          </a:prstGeom>
        </p:spPr>
        <p:txBody>
          <a:bodyPr wrap="square">
            <a:spAutoFit/>
          </a:bodyPr>
          <a:lstStyle/>
          <a:p>
            <a:pPr algn="ctr"/>
            <a:r>
              <a:rPr lang="fa-IR" sz="13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IranNastaliq" pitchFamily="18" charset="0"/>
                <a:cs typeface="IranNastaliq" pitchFamily="18" charset="0"/>
              </a:rPr>
              <a:t>اللهم احفظنا  من شرور</a:t>
            </a:r>
          </a:p>
          <a:p>
            <a:pPr algn="ctr"/>
            <a:endParaRPr lang="fa-IR" sz="8000" b="1" dirty="0" smtClean="0">
              <a:ln w="10541" cmpd="sng">
                <a:solidFill>
                  <a:srgbClr val="FF0000"/>
                </a:solidFill>
                <a:prstDash val="solid"/>
              </a:ln>
              <a:solidFill>
                <a:srgbClr val="C00000"/>
              </a:solidFill>
              <a:latin typeface="IranNastaliq" pitchFamily="18" charset="0"/>
              <a:cs typeface="IranNastaliq" pitchFamily="18" charset="0"/>
            </a:endParaRPr>
          </a:p>
          <a:p>
            <a:pPr algn="ctr"/>
            <a:r>
              <a:rPr lang="fa-IR" sz="13800" b="1" smtClean="0">
                <a:ln w="10541" cmpd="sng">
                  <a:solidFill>
                    <a:srgbClr val="FF0000"/>
                  </a:solidFill>
                  <a:prstDash val="solid"/>
                </a:ln>
                <a:solidFill>
                  <a:srgbClr val="C00000"/>
                </a:solidFill>
                <a:latin typeface="IranNastaliq" pitchFamily="18" charset="0"/>
                <a:cs typeface="IranNastaliq" pitchFamily="18" charset="0"/>
              </a:rPr>
              <a:t>   أنفسنا</a:t>
            </a:r>
            <a:endParaRPr lang="fa-IR" sz="13800" b="1" dirty="0">
              <a:ln w="10541" cmpd="sng">
                <a:solidFill>
                  <a:srgbClr val="FF0000"/>
                </a:solidFill>
                <a:prstDash val="solid"/>
              </a:ln>
              <a:solidFill>
                <a:srgbClr val="C00000"/>
              </a:solidFill>
              <a:effectLst>
                <a:innerShdw blurRad="69850" dist="43180" dir="5400000">
                  <a:srgbClr val="000000">
                    <a:alpha val="65000"/>
                  </a:srgbClr>
                </a:innerShdw>
              </a:effectLst>
              <a:latin typeface="IranNastaliq" pitchFamily="18" charset="0"/>
              <a:cs typeface="IranNastaliq" pitchFamily="18" charset="0"/>
            </a:endParaRPr>
          </a:p>
        </p:txBody>
      </p:sp>
    </p:spTree>
  </p:cSld>
  <p:clrMapOvr>
    <a:masterClrMapping/>
  </p:clrMapOvr>
  <p:transition spd="slow">
    <p:cover dir="l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rad\Downloads\تصاویر\13920820_0424450.jpg"/>
          <p:cNvPicPr>
            <a:picLocks noChangeAspect="1" noChangeArrowheads="1"/>
          </p:cNvPicPr>
          <p:nvPr/>
        </p:nvPicPr>
        <p:blipFill>
          <a:blip r:embed="rId2"/>
          <a:srcRect/>
          <a:stretch>
            <a:fillRect/>
          </a:stretch>
        </p:blipFill>
        <p:spPr bwMode="auto">
          <a:xfrm>
            <a:off x="1981200" y="392885"/>
            <a:ext cx="5429288" cy="60722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Rectangle 3"/>
          <p:cNvSpPr/>
          <p:nvPr/>
        </p:nvSpPr>
        <p:spPr>
          <a:xfrm>
            <a:off x="2200055" y="4326301"/>
            <a:ext cx="5181600" cy="2133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1"/>
            <a:r>
              <a:rPr lang="fa-IR" sz="4400" b="1" dirty="0" smtClean="0">
                <a:cs typeface="2  Badr" pitchFamily="2" charset="-78"/>
              </a:rPr>
              <a:t>اسلاید بهشت</a:t>
            </a:r>
          </a:p>
          <a:p>
            <a:pPr algn="ctr" rtl="1"/>
            <a:r>
              <a:rPr lang="fa-IR" sz="3200" b="1" dirty="0" smtClean="0">
                <a:effectLst>
                  <a:glow rad="139700">
                    <a:schemeClr val="accent5">
                      <a:satMod val="175000"/>
                      <a:alpha val="40000"/>
                    </a:schemeClr>
                  </a:glow>
                </a:effectLst>
                <a:cs typeface="2  Badr" pitchFamily="2" charset="-78"/>
              </a:rPr>
              <a:t>پاورپوینت با موض</a:t>
            </a:r>
            <a:r>
              <a:rPr lang="fa-IR" sz="3200" b="1" dirty="0">
                <a:effectLst>
                  <a:glow rad="139700">
                    <a:schemeClr val="accent5">
                      <a:satMod val="175000"/>
                      <a:alpha val="40000"/>
                    </a:schemeClr>
                  </a:glow>
                </a:effectLst>
                <a:cs typeface="2  Badr" pitchFamily="2" charset="-78"/>
              </a:rPr>
              <a:t>و</a:t>
            </a:r>
            <a:r>
              <a:rPr lang="fa-IR" sz="3200" b="1" dirty="0" smtClean="0">
                <a:effectLst>
                  <a:glow rad="139700">
                    <a:schemeClr val="accent5">
                      <a:satMod val="175000"/>
                      <a:alpha val="40000"/>
                    </a:schemeClr>
                  </a:glow>
                </a:effectLst>
                <a:cs typeface="2  Badr" pitchFamily="2" charset="-78"/>
              </a:rPr>
              <a:t>عات متنوع دینی</a:t>
            </a:r>
          </a:p>
          <a:p>
            <a:pPr algn="ctr" rtl="1"/>
            <a:r>
              <a:rPr lang="en-US" sz="3200" b="1" dirty="0" smtClean="0">
                <a:latin typeface="Candara" pitchFamily="34" charset="0"/>
                <a:cs typeface="2  Badr" pitchFamily="2" charset="-78"/>
              </a:rPr>
              <a:t>www.slide.blog.ir</a:t>
            </a:r>
            <a:endParaRPr lang="en-US" sz="3200" b="1" dirty="0">
              <a:latin typeface="Candara" pitchFamily="34" charset="0"/>
              <a:cs typeface="2  Badr" pitchFamily="2" charset="-78"/>
            </a:endParaRPr>
          </a:p>
        </p:txBody>
      </p:sp>
    </p:spTree>
  </p:cSld>
  <p:clrMapOvr>
    <a:masterClrMapping/>
  </p:clrMapOvr>
  <p:transition spd="slow">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785794"/>
            <a:ext cx="8715436" cy="1071570"/>
          </a:xfrm>
          <a:prstGeom prst="rect">
            <a:avLst/>
          </a:prstGeom>
          <a:solidFill>
            <a:schemeClr val="accent6">
              <a:lumMod val="60000"/>
              <a:lumOff val="40000"/>
            </a:schemeClr>
          </a:solidFill>
        </p:spPr>
        <p:txBody>
          <a:bodyPr wrap="square">
            <a:spAutoFit/>
          </a:bodyPr>
          <a:lstStyle/>
          <a:p>
            <a:pPr algn="ctr" rtl="1"/>
            <a:r>
              <a:rPr lang="fa-IR" sz="3200" dirty="0" smtClean="0">
                <a:cs typeface="2  Badr" pitchFamily="2" charset="-78"/>
              </a:rPr>
              <a:t>موسیقی به معنی عام و گسترده و آن چه كه در طبیعت وجود دارد همزاد و همدم انسان است و با مذهب رابطه‌ای عمیق و تنگاتنگ دارد</a:t>
            </a:r>
            <a:r>
              <a:rPr lang="fa-IR" sz="2800" dirty="0" smtClean="0">
                <a:cs typeface="2  Badr" pitchFamily="2" charset="-78"/>
              </a:rPr>
              <a:t>.</a:t>
            </a:r>
            <a:endParaRPr lang="fa-IR" sz="2800" dirty="0">
              <a:cs typeface="2  Badr" pitchFamily="2" charset="-78"/>
            </a:endParaRPr>
          </a:p>
        </p:txBody>
      </p:sp>
      <p:sp>
        <p:nvSpPr>
          <p:cNvPr id="3" name="Rectangle 2"/>
          <p:cNvSpPr/>
          <p:nvPr/>
        </p:nvSpPr>
        <p:spPr>
          <a:xfrm>
            <a:off x="3357554" y="0"/>
            <a:ext cx="2571752" cy="707886"/>
          </a:xfrm>
          <a:prstGeom prst="rect">
            <a:avLst/>
          </a:prstGeom>
        </p:spPr>
        <p:txBody>
          <a:bodyPr wrap="square">
            <a:spAutoFit/>
          </a:bodyPr>
          <a:lstStyle/>
          <a:p>
            <a:pPr algn="ctr"/>
            <a:r>
              <a:rPr lang="fa-IR" sz="4000" dirty="0" smtClean="0">
                <a:cs typeface="B Yekan" pitchFamily="2" charset="-78"/>
              </a:rPr>
              <a:t>موسیقی عام</a:t>
            </a:r>
            <a:endParaRPr lang="fa-IR" sz="4000" dirty="0">
              <a:cs typeface="B Yekan" pitchFamily="2" charset="-78"/>
            </a:endParaRPr>
          </a:p>
        </p:txBody>
      </p:sp>
      <p:sp>
        <p:nvSpPr>
          <p:cNvPr id="5" name="Rectangle 4"/>
          <p:cNvSpPr/>
          <p:nvPr/>
        </p:nvSpPr>
        <p:spPr>
          <a:xfrm>
            <a:off x="571472" y="2071678"/>
            <a:ext cx="7929618" cy="523220"/>
          </a:xfrm>
          <a:prstGeom prst="rect">
            <a:avLst/>
          </a:prstGeom>
        </p:spPr>
        <p:txBody>
          <a:bodyPr wrap="square">
            <a:spAutoFit/>
          </a:bodyPr>
          <a:lstStyle/>
          <a:p>
            <a:pPr algn="r" rtl="1"/>
            <a:r>
              <a:rPr lang="fa-IR" sz="2800" dirty="0" smtClean="0">
                <a:cs typeface="B Yekan" pitchFamily="2" charset="-78"/>
              </a:rPr>
              <a:t>1- نغمه جویبارها </a:t>
            </a:r>
            <a:endParaRPr lang="fa-IR" sz="2800" dirty="0">
              <a:cs typeface="B Yekan" pitchFamily="2" charset="-78"/>
            </a:endParaRPr>
          </a:p>
        </p:txBody>
      </p:sp>
      <p:sp>
        <p:nvSpPr>
          <p:cNvPr id="6" name="Rectangle 5"/>
          <p:cNvSpPr/>
          <p:nvPr/>
        </p:nvSpPr>
        <p:spPr>
          <a:xfrm>
            <a:off x="571472" y="2559602"/>
            <a:ext cx="7929618" cy="523220"/>
          </a:xfrm>
          <a:prstGeom prst="rect">
            <a:avLst/>
          </a:prstGeom>
        </p:spPr>
        <p:txBody>
          <a:bodyPr wrap="square">
            <a:spAutoFit/>
          </a:bodyPr>
          <a:lstStyle/>
          <a:p>
            <a:pPr algn="r" rtl="1"/>
            <a:r>
              <a:rPr lang="fa-IR" sz="2800" dirty="0" smtClean="0">
                <a:cs typeface="B Yekan" pitchFamily="2" charset="-78"/>
              </a:rPr>
              <a:t>2- صدای آبشار</a:t>
            </a:r>
            <a:endParaRPr lang="fa-IR" sz="2800" dirty="0">
              <a:cs typeface="B Yekan" pitchFamily="2" charset="-78"/>
            </a:endParaRPr>
          </a:p>
        </p:txBody>
      </p:sp>
      <p:sp>
        <p:nvSpPr>
          <p:cNvPr id="7" name="Rectangle 6"/>
          <p:cNvSpPr/>
          <p:nvPr/>
        </p:nvSpPr>
        <p:spPr>
          <a:xfrm>
            <a:off x="571472" y="3059668"/>
            <a:ext cx="7929618" cy="523220"/>
          </a:xfrm>
          <a:prstGeom prst="rect">
            <a:avLst/>
          </a:prstGeom>
        </p:spPr>
        <p:txBody>
          <a:bodyPr wrap="square">
            <a:spAutoFit/>
          </a:bodyPr>
          <a:lstStyle/>
          <a:p>
            <a:pPr algn="r" rtl="1"/>
            <a:r>
              <a:rPr lang="fa-IR" sz="2800" dirty="0" smtClean="0">
                <a:cs typeface="B Yekan" pitchFamily="2" charset="-78"/>
              </a:rPr>
              <a:t>3-صدای باران</a:t>
            </a:r>
            <a:endParaRPr lang="fa-IR" sz="2800" dirty="0">
              <a:cs typeface="B Yekan" pitchFamily="2" charset="-78"/>
            </a:endParaRPr>
          </a:p>
        </p:txBody>
      </p:sp>
      <p:sp>
        <p:nvSpPr>
          <p:cNvPr id="8" name="Rectangle 7"/>
          <p:cNvSpPr/>
          <p:nvPr/>
        </p:nvSpPr>
        <p:spPr>
          <a:xfrm>
            <a:off x="571472" y="3600394"/>
            <a:ext cx="7929618" cy="523220"/>
          </a:xfrm>
          <a:prstGeom prst="rect">
            <a:avLst/>
          </a:prstGeom>
        </p:spPr>
        <p:txBody>
          <a:bodyPr wrap="square">
            <a:spAutoFit/>
          </a:bodyPr>
          <a:lstStyle/>
          <a:p>
            <a:pPr algn="r" rtl="1"/>
            <a:r>
              <a:rPr lang="fa-IR" sz="2800" dirty="0" smtClean="0">
                <a:cs typeface="B Yekan" pitchFamily="2" charset="-78"/>
              </a:rPr>
              <a:t>4-نغمه پرندگان</a:t>
            </a:r>
            <a:endParaRPr lang="fa-IR" sz="2800" dirty="0">
              <a:cs typeface="B Yekan" pitchFamily="2" charset="-78"/>
            </a:endParaRPr>
          </a:p>
        </p:txBody>
      </p:sp>
      <p:sp>
        <p:nvSpPr>
          <p:cNvPr id="9" name="Rectangle 8"/>
          <p:cNvSpPr/>
          <p:nvPr/>
        </p:nvSpPr>
        <p:spPr>
          <a:xfrm>
            <a:off x="571472" y="4131238"/>
            <a:ext cx="7929618" cy="523220"/>
          </a:xfrm>
          <a:prstGeom prst="rect">
            <a:avLst/>
          </a:prstGeom>
        </p:spPr>
        <p:txBody>
          <a:bodyPr wrap="square">
            <a:spAutoFit/>
          </a:bodyPr>
          <a:lstStyle/>
          <a:p>
            <a:pPr algn="r" rtl="1"/>
            <a:r>
              <a:rPr lang="fa-IR" sz="2800" dirty="0" smtClean="0">
                <a:cs typeface="B Yekan" pitchFamily="2" charset="-78"/>
              </a:rPr>
              <a:t>5-صدای برگها و درختان</a:t>
            </a:r>
            <a:endParaRPr lang="fa-IR" sz="2800" dirty="0">
              <a:cs typeface="B Yekan" pitchFamily="2" charset="-78"/>
            </a:endParaRPr>
          </a:p>
        </p:txBody>
      </p:sp>
      <p:sp>
        <p:nvSpPr>
          <p:cNvPr id="10" name="Rectangle 9"/>
          <p:cNvSpPr/>
          <p:nvPr/>
        </p:nvSpPr>
        <p:spPr>
          <a:xfrm>
            <a:off x="571472" y="4702742"/>
            <a:ext cx="7929618" cy="523220"/>
          </a:xfrm>
          <a:prstGeom prst="rect">
            <a:avLst/>
          </a:prstGeom>
        </p:spPr>
        <p:txBody>
          <a:bodyPr wrap="square">
            <a:spAutoFit/>
          </a:bodyPr>
          <a:lstStyle/>
          <a:p>
            <a:pPr algn="r" rtl="1"/>
            <a:r>
              <a:rPr lang="fa-IR" sz="2800" dirty="0" smtClean="0">
                <a:cs typeface="B Yekan" pitchFamily="2" charset="-78"/>
              </a:rPr>
              <a:t>6- نغمه مناجات و دعا</a:t>
            </a:r>
            <a:endParaRPr lang="fa-IR" sz="2800" dirty="0">
              <a:cs typeface="B Yekan" pitchFamily="2" charset="-78"/>
            </a:endParaRPr>
          </a:p>
        </p:txBody>
      </p:sp>
      <p:sp>
        <p:nvSpPr>
          <p:cNvPr id="11" name="Rectangle 10"/>
          <p:cNvSpPr/>
          <p:nvPr/>
        </p:nvSpPr>
        <p:spPr>
          <a:xfrm>
            <a:off x="571472" y="5243468"/>
            <a:ext cx="7929618" cy="523220"/>
          </a:xfrm>
          <a:prstGeom prst="rect">
            <a:avLst/>
          </a:prstGeom>
        </p:spPr>
        <p:txBody>
          <a:bodyPr wrap="square">
            <a:spAutoFit/>
          </a:bodyPr>
          <a:lstStyle/>
          <a:p>
            <a:pPr algn="r" rtl="1"/>
            <a:r>
              <a:rPr lang="fa-IR" sz="2800" dirty="0" smtClean="0">
                <a:cs typeface="B Yekan" pitchFamily="2" charset="-78"/>
              </a:rPr>
              <a:t>7- تلاوت قرآن</a:t>
            </a:r>
            <a:endParaRPr lang="fa-IR" sz="2800" dirty="0">
              <a:cs typeface="B Yekan" pitchFamily="2" charset="-78"/>
            </a:endParaRPr>
          </a:p>
        </p:txBody>
      </p:sp>
      <p:sp>
        <p:nvSpPr>
          <p:cNvPr id="12" name="Rectangle 11"/>
          <p:cNvSpPr/>
          <p:nvPr/>
        </p:nvSpPr>
        <p:spPr>
          <a:xfrm>
            <a:off x="6500842" y="5786454"/>
            <a:ext cx="2000248" cy="523220"/>
          </a:xfrm>
          <a:prstGeom prst="rect">
            <a:avLst/>
          </a:prstGeom>
        </p:spPr>
        <p:txBody>
          <a:bodyPr wrap="square">
            <a:spAutoFit/>
          </a:bodyPr>
          <a:lstStyle/>
          <a:p>
            <a:pPr algn="r" rtl="1"/>
            <a:r>
              <a:rPr lang="fa-IR" sz="2800" dirty="0" smtClean="0">
                <a:cs typeface="B Yekan" pitchFamily="2" charset="-78"/>
              </a:rPr>
              <a:t>8- و . . .</a:t>
            </a:r>
            <a:endParaRPr lang="fa-IR" sz="2800" dirty="0">
              <a:cs typeface="B Yekan" pitchFamily="2" charset="-78"/>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2120808"/>
            <a:ext cx="7786742" cy="4216539"/>
          </a:xfrm>
          <a:prstGeom prst="rect">
            <a:avLst/>
          </a:prstGeom>
        </p:spPr>
        <p:txBody>
          <a:bodyPr wrap="square">
            <a:spAutoFit/>
          </a:bodyPr>
          <a:lstStyle/>
          <a:p>
            <a:pPr algn="justLow" rtl="1"/>
            <a:r>
              <a:rPr lang="fa-IR" sz="2800" u="sng" dirty="0" smtClean="0">
                <a:effectLst>
                  <a:outerShdw blurRad="38100" dist="38100" dir="2700000" algn="tl">
                    <a:srgbClr val="000000">
                      <a:alpha val="43137"/>
                    </a:srgbClr>
                  </a:outerShdw>
                </a:effectLst>
                <a:cs typeface="B Nazanin" pitchFamily="2" charset="-78"/>
              </a:rPr>
              <a:t>امام صادق (علیه السلام) می فرماید:</a:t>
            </a:r>
          </a:p>
          <a:p>
            <a:pPr algn="justLow" rtl="1"/>
            <a:endParaRPr lang="fa-IR" sz="2400" u="sng" dirty="0" smtClean="0">
              <a:effectLst>
                <a:outerShdw blurRad="38100" dist="38100" dir="2700000" algn="tl">
                  <a:srgbClr val="000000">
                    <a:alpha val="43137"/>
                  </a:srgbClr>
                </a:outerShdw>
              </a:effectLst>
              <a:cs typeface="B Nazanin" pitchFamily="2" charset="-78"/>
            </a:endParaRPr>
          </a:p>
          <a:p>
            <a:r>
              <a:rPr lang="fa-IR" sz="3600" dirty="0" smtClean="0">
                <a:cs typeface="B Nazanin" pitchFamily="2" charset="-78"/>
              </a:rPr>
              <a:t>وقتی حضرت آدم(ع) رحلت نمود، ابلیس و قابیل با رحلت او خوشحال شدند آن دو در اجتماعی شرکت جستند و به نشانه شادی برای مرگ آدم(ع) از طنبورها و وسایل لهو (موسیقی) استفاده کردند. پس هر کسی در روی زمین از این وسایل لذت می برد از پیروان ابلیس و قابیل می باشد.</a:t>
            </a:r>
            <a:r>
              <a:rPr lang="fa-IR" sz="3600" dirty="0" smtClean="0"/>
              <a:t> </a:t>
            </a:r>
            <a:r>
              <a:rPr lang="en-US" sz="3600" dirty="0" smtClean="0"/>
              <a:t>                    </a:t>
            </a:r>
            <a:r>
              <a:rPr lang="fa-IR" sz="2400" dirty="0" smtClean="0">
                <a:cs typeface="2  Badr" pitchFamily="2" charset="-78"/>
              </a:rPr>
              <a:t>کافی/ج6/ص431</a:t>
            </a:r>
            <a:endParaRPr lang="fa-IR" sz="2400" dirty="0">
              <a:cs typeface="2  Badr" pitchFamily="2" charset="-78"/>
            </a:endParaRPr>
          </a:p>
        </p:txBody>
      </p:sp>
      <p:sp>
        <p:nvSpPr>
          <p:cNvPr id="3" name="Rectangle 2"/>
          <p:cNvSpPr/>
          <p:nvPr/>
        </p:nvSpPr>
        <p:spPr>
          <a:xfrm rot="10800000" flipV="1">
            <a:off x="2214546" y="642918"/>
            <a:ext cx="4572032" cy="830997"/>
          </a:xfrm>
          <a:prstGeom prst="rect">
            <a:avLst/>
          </a:prstGeom>
        </p:spPr>
        <p:txBody>
          <a:bodyPr wrap="square">
            <a:spAutoFit/>
          </a:bodyPr>
          <a:lstStyle/>
          <a:p>
            <a:pPr algn="ctr" rtl="1"/>
            <a:r>
              <a:rPr lang="fa-IR" sz="4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2  Badr" pitchFamily="2" charset="-78"/>
              </a:rPr>
              <a:t>مخترع موسیقی وغنا</a:t>
            </a:r>
            <a:endParaRPr lang="fa-IR" sz="48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2  Badr" pitchFamily="2" charset="-7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500174"/>
            <a:ext cx="8358246" cy="4462760"/>
          </a:xfrm>
          <a:prstGeom prst="rect">
            <a:avLst/>
          </a:prstGeom>
        </p:spPr>
        <p:txBody>
          <a:bodyPr wrap="square">
            <a:spAutoFit/>
          </a:bodyPr>
          <a:lstStyle/>
          <a:p>
            <a:pPr algn="ctr"/>
            <a:r>
              <a:rPr lang="fa-IR" sz="115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IranNastaliq" pitchFamily="18" charset="0"/>
                <a:cs typeface="IranNastaliq" pitchFamily="18" charset="0"/>
              </a:rPr>
              <a:t>حکم موسیقی از منظر </a:t>
            </a:r>
          </a:p>
          <a:p>
            <a:pPr algn="ctr"/>
            <a:endParaRPr lang="fa-IR"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IranNastaliq" pitchFamily="18" charset="0"/>
              <a:cs typeface="IranNastaliq" pitchFamily="18" charset="0"/>
            </a:endParaRPr>
          </a:p>
          <a:p>
            <a:pPr algn="ctr"/>
            <a:r>
              <a:rPr lang="fa-IR" sz="115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IranNastaliq" pitchFamily="18" charset="0"/>
                <a:cs typeface="IranNastaliq" pitchFamily="18" charset="0"/>
              </a:rPr>
              <a:t>مراجع عظام تقلید</a:t>
            </a:r>
            <a:endParaRPr lang="fa-IR" sz="115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IranNastaliq" pitchFamily="18" charset="0"/>
              <a:cs typeface="IranNastaliq" pitchFamily="18" charset="0"/>
            </a:endParaRPr>
          </a:p>
        </p:txBody>
      </p:sp>
      <p:sp>
        <p:nvSpPr>
          <p:cNvPr id="4" name="Rectangle 3"/>
          <p:cNvSpPr/>
          <p:nvPr/>
        </p:nvSpPr>
        <p:spPr>
          <a:xfrm>
            <a:off x="0" y="5857892"/>
            <a:ext cx="3500430" cy="10001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dirty="0" smtClean="0">
                <a:solidFill>
                  <a:sysClr val="windowText" lastClr="000000"/>
                </a:solidFill>
                <a:cs typeface="B Davat" pitchFamily="2" charset="-78"/>
              </a:rPr>
              <a:t>منبع: رساله دانشجویی</a:t>
            </a:r>
          </a:p>
          <a:p>
            <a:pPr algn="ctr"/>
            <a:r>
              <a:rPr lang="fa-IR" sz="2400" dirty="0" smtClean="0">
                <a:solidFill>
                  <a:sysClr val="windowText" lastClr="000000"/>
                </a:solidFill>
                <a:cs typeface="B Davat" pitchFamily="2" charset="-78"/>
              </a:rPr>
              <a:t>(نهاد نمایندگی رهبری در دانشگاه ها)</a:t>
            </a:r>
            <a:endParaRPr lang="fa-IR" sz="2400" dirty="0">
              <a:solidFill>
                <a:sysClr val="windowText" lastClr="000000"/>
              </a:solidFill>
            </a:endParaRPr>
          </a:p>
        </p:txBody>
      </p:sp>
    </p:spTree>
  </p:cSld>
  <p:clrMapOvr>
    <a:masterClrMapping/>
  </p:clrMapOvr>
  <p:transition spd="med">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1643050"/>
            <a:ext cx="8786874" cy="49292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4000" dirty="0" smtClean="0">
                <a:ln>
                  <a:solidFill>
                    <a:srgbClr val="FF0000"/>
                  </a:solidFill>
                </a:ln>
                <a:solidFill>
                  <a:schemeClr val="tx1"/>
                </a:solidFill>
                <a:cs typeface="Badr" pitchFamily="2" charset="-78"/>
              </a:rPr>
              <a:t>مطرب بودن: </a:t>
            </a:r>
            <a:r>
              <a:rPr lang="fa-IR" sz="4000" dirty="0" smtClean="0">
                <a:ln>
                  <a:solidFill>
                    <a:srgbClr val="7030A0"/>
                  </a:solidFill>
                </a:ln>
                <a:solidFill>
                  <a:schemeClr val="tx1"/>
                </a:solidFill>
                <a:cs typeface="Badr" pitchFamily="2" charset="-78"/>
              </a:rPr>
              <a:t>به حالت سبک وزنی و سبک عقلی که در اثر   شنیدن آواز یا آهنگ در روان و نفس آدمی پدید می آید </a:t>
            </a:r>
          </a:p>
          <a:p>
            <a:pPr algn="ctr"/>
            <a:r>
              <a:rPr lang="fa-IR" sz="4000" dirty="0" smtClean="0">
                <a:ln>
                  <a:solidFill>
                    <a:srgbClr val="7030A0"/>
                  </a:solidFill>
                </a:ln>
                <a:solidFill>
                  <a:schemeClr val="tx1"/>
                </a:solidFill>
                <a:cs typeface="Badr" pitchFamily="2" charset="-78"/>
              </a:rPr>
              <a:t>و او را از حالت اعتدال خارج می کند.</a:t>
            </a:r>
          </a:p>
          <a:p>
            <a:pPr algn="ctr"/>
            <a:endParaRPr lang="fa-IR" sz="3200" dirty="0" smtClean="0">
              <a:ln>
                <a:solidFill>
                  <a:srgbClr val="7030A0"/>
                </a:solidFill>
              </a:ln>
              <a:solidFill>
                <a:schemeClr val="tx1"/>
              </a:solidFill>
              <a:cs typeface="Badr" pitchFamily="2" charset="-78"/>
            </a:endParaRPr>
          </a:p>
          <a:p>
            <a:pPr algn="ctr"/>
            <a:r>
              <a:rPr lang="fa-IR" sz="4000" dirty="0" smtClean="0">
                <a:ln>
                  <a:solidFill>
                    <a:srgbClr val="FF0000"/>
                  </a:solidFill>
                </a:ln>
                <a:solidFill>
                  <a:schemeClr val="tx1"/>
                </a:solidFill>
                <a:cs typeface="Badr" pitchFamily="2" charset="-78"/>
              </a:rPr>
              <a:t>لهوی بودن: </a:t>
            </a:r>
            <a:r>
              <a:rPr lang="fa-IR" sz="4000" dirty="0" smtClean="0">
                <a:ln>
                  <a:solidFill>
                    <a:srgbClr val="7030A0"/>
                  </a:solidFill>
                </a:ln>
                <a:solidFill>
                  <a:schemeClr val="tx1"/>
                </a:solidFill>
                <a:cs typeface="Badr" pitchFamily="2" charset="-78"/>
              </a:rPr>
              <a:t>سازگاری و هم نوایی آواز و آهنگ نواخته شده با مجالس فساد و خوش گذرانی است.</a:t>
            </a:r>
            <a:endParaRPr lang="fa-IR" sz="4000" dirty="0">
              <a:ln>
                <a:solidFill>
                  <a:srgbClr val="7030A0"/>
                </a:solidFill>
              </a:ln>
              <a:solidFill>
                <a:schemeClr val="tx1"/>
              </a:solidFill>
              <a:cs typeface="Badr" pitchFamily="2" charset="-78"/>
            </a:endParaRPr>
          </a:p>
        </p:txBody>
      </p:sp>
      <p:sp>
        <p:nvSpPr>
          <p:cNvPr id="3" name="Rectangle 2"/>
          <p:cNvSpPr/>
          <p:nvPr/>
        </p:nvSpPr>
        <p:spPr>
          <a:xfrm>
            <a:off x="1214414" y="642918"/>
            <a:ext cx="6643734" cy="10715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4400" dirty="0" smtClean="0">
                <a:solidFill>
                  <a:schemeClr val="tx1"/>
                </a:solidFill>
                <a:effectLst>
                  <a:outerShdw blurRad="38100" dist="38100" dir="2700000" algn="tl">
                    <a:srgbClr val="000000">
                      <a:alpha val="43137"/>
                    </a:srgbClr>
                  </a:outerShdw>
                </a:effectLst>
                <a:cs typeface="B Davat" pitchFamily="2" charset="-78"/>
              </a:rPr>
              <a:t>بررسی دو واژه کلیدی در احکام موسیقی</a:t>
            </a:r>
          </a:p>
          <a:p>
            <a:pPr algn="ct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ox(in)">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checkerboard(across)">
                                      <p:cBhvr>
                                        <p:cTn id="15"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گروه 15"/>
          <p:cNvGrpSpPr/>
          <p:nvPr/>
        </p:nvGrpSpPr>
        <p:grpSpPr>
          <a:xfrm>
            <a:off x="285720" y="1428736"/>
            <a:ext cx="8147104" cy="4429156"/>
            <a:chOff x="-256536" y="84952"/>
            <a:chExt cx="8147104" cy="5061506"/>
          </a:xfrm>
        </p:grpSpPr>
        <p:grpSp>
          <p:nvGrpSpPr>
            <p:cNvPr id="3" name="گروه 9"/>
            <p:cNvGrpSpPr/>
            <p:nvPr/>
          </p:nvGrpSpPr>
          <p:grpSpPr>
            <a:xfrm>
              <a:off x="4887000" y="84952"/>
              <a:ext cx="3003568" cy="5061506"/>
              <a:chOff x="5007707" y="-244258"/>
              <a:chExt cx="3554576" cy="5061506"/>
            </a:xfrm>
          </p:grpSpPr>
          <p:sp>
            <p:nvSpPr>
              <p:cNvPr id="10" name="Left Arrow 9"/>
              <p:cNvSpPr/>
              <p:nvPr/>
            </p:nvSpPr>
            <p:spPr>
              <a:xfrm>
                <a:off x="5007707" y="2613044"/>
                <a:ext cx="3554576" cy="2204204"/>
              </a:xfrm>
              <a:prstGeom prst="leftArrow">
                <a:avLst>
                  <a:gd name="adj1" fmla="val 76132"/>
                  <a:gd name="adj2" fmla="val 51604"/>
                </a:avLst>
              </a:prstGeom>
              <a:ln>
                <a:solidFill>
                  <a:srgbClr val="00B0F0"/>
                </a:solidFill>
              </a:ln>
            </p:spPr>
            <p:style>
              <a:lnRef idx="2">
                <a:schemeClr val="accent2"/>
              </a:lnRef>
              <a:fillRef idx="1">
                <a:schemeClr val="lt1"/>
              </a:fillRef>
              <a:effectRef idx="0">
                <a:schemeClr val="accent2"/>
              </a:effectRef>
              <a:fontRef idx="minor">
                <a:schemeClr val="dk1"/>
              </a:fontRef>
            </p:style>
            <p:txBody>
              <a:bodyPr rtlCol="1" anchor="ctr"/>
              <a:lstStyle/>
              <a:p>
                <a:r>
                  <a:rPr lang="fa-IR"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Titr" pitchFamily="2" charset="-78"/>
                  </a:rPr>
                  <a:t>آیت الله سیستانی</a:t>
                </a:r>
              </a:p>
              <a:p>
                <a:r>
                  <a:rPr lang="fa-IR"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Titr" pitchFamily="2" charset="-78"/>
                  </a:rPr>
                  <a:t>آیت الله تبریزی</a:t>
                </a:r>
              </a:p>
              <a:p>
                <a:r>
                  <a:rPr lang="fa-IR"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Titr" pitchFamily="2" charset="-78"/>
                  </a:rPr>
                  <a:t>آیت الله </a:t>
                </a:r>
                <a:r>
                  <a:rPr lang="fa-I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Titr" pitchFamily="2" charset="-78"/>
                  </a:rPr>
                  <a:t>مکارم</a:t>
                </a:r>
              </a:p>
            </p:txBody>
          </p:sp>
          <p:sp>
            <p:nvSpPr>
              <p:cNvPr id="12" name="Left Arrow 11"/>
              <p:cNvSpPr/>
              <p:nvPr/>
            </p:nvSpPr>
            <p:spPr>
              <a:xfrm>
                <a:off x="5176794" y="-244258"/>
                <a:ext cx="3381862" cy="2122567"/>
              </a:xfrm>
              <a:prstGeom prst="leftArrow">
                <a:avLst>
                  <a:gd name="adj1" fmla="val 76132"/>
                  <a:gd name="adj2" fmla="val 63032"/>
                </a:avLst>
              </a:prstGeom>
              <a:ln>
                <a:solidFill>
                  <a:srgbClr val="00B0F0"/>
                </a:solidFill>
              </a:ln>
            </p:spPr>
            <p:style>
              <a:lnRef idx="2">
                <a:schemeClr val="accent2"/>
              </a:lnRef>
              <a:fillRef idx="1">
                <a:schemeClr val="lt1"/>
              </a:fillRef>
              <a:effectRef idx="0">
                <a:schemeClr val="accent2"/>
              </a:effectRef>
              <a:fontRef idx="minor">
                <a:schemeClr val="dk1"/>
              </a:fontRef>
            </p:style>
            <p:txBody>
              <a:bodyPr rtlCol="1" anchor="ctr"/>
              <a:lstStyle/>
              <a:p>
                <a:r>
                  <a:rPr lang="fa-I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Titr" pitchFamily="2" charset="-78"/>
                  </a:rPr>
                  <a:t>امام خمینی</a:t>
                </a:r>
              </a:p>
              <a:p>
                <a:r>
                  <a:rPr lang="fa-I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Titr" pitchFamily="2" charset="-78"/>
                  </a:rPr>
                  <a:t>امام خامنه </a:t>
                </a:r>
                <a:r>
                  <a:rPr lang="fa-IR"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Titr" pitchFamily="2" charset="-78"/>
                  </a:rPr>
                  <a:t>ای</a:t>
                </a:r>
              </a:p>
              <a:p>
                <a:r>
                  <a:rPr lang="fa-IR"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Titr" pitchFamily="2" charset="-78"/>
                  </a:rPr>
                  <a:t>آیت الله فاضل</a:t>
                </a:r>
              </a:p>
              <a:p>
                <a:r>
                  <a:rPr lang="fa-IR"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Titr" pitchFamily="2" charset="-78"/>
                  </a:rPr>
                  <a:t>آیت الله </a:t>
                </a:r>
                <a:r>
                  <a:rPr lang="fa-I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Titr" pitchFamily="2" charset="-78"/>
                  </a:rPr>
                  <a:t>نوری</a:t>
                </a:r>
                <a:endParaRPr lang="fa-IR"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Titr" pitchFamily="2" charset="-78"/>
                </a:endParaRPr>
              </a:p>
            </p:txBody>
          </p:sp>
        </p:grpSp>
        <p:sp>
          <p:nvSpPr>
            <p:cNvPr id="6" name="TextBox 15"/>
            <p:cNvSpPr txBox="1"/>
            <p:nvPr/>
          </p:nvSpPr>
          <p:spPr>
            <a:xfrm>
              <a:off x="-185098" y="493138"/>
              <a:ext cx="4999559" cy="1231012"/>
            </a:xfrm>
            <a:prstGeom prst="rect">
              <a:avLst/>
            </a:prstGeom>
          </p:spPr>
          <p:style>
            <a:lnRef idx="2">
              <a:schemeClr val="accent1"/>
            </a:lnRef>
            <a:fillRef idx="1">
              <a:schemeClr val="lt1"/>
            </a:fillRef>
            <a:effectRef idx="0">
              <a:schemeClr val="accent1"/>
            </a:effectRef>
            <a:fontRef idx="minor">
              <a:schemeClr val="dk1"/>
            </a:fontRef>
          </p:style>
          <p:txBody>
            <a:bodyPr wrap="square" rtlCol="1">
              <a:spAutoFit/>
            </a:bodyPr>
            <a:lstStyle/>
            <a:p>
              <a:pPr algn="ctr"/>
              <a:r>
                <a:rPr lang="fa-IR" sz="32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cs typeface="B Titr" pitchFamily="2" charset="-78"/>
                </a:rPr>
                <a:t> 1 : مطرب باشد</a:t>
              </a:r>
            </a:p>
            <a:p>
              <a:pPr algn="ctr"/>
              <a:r>
                <a:rPr lang="fa-IR" sz="32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cs typeface="B Titr" pitchFamily="2" charset="-78"/>
                </a:rPr>
                <a:t>2: لهوی باشد</a:t>
              </a:r>
            </a:p>
          </p:txBody>
        </p:sp>
        <p:sp>
          <p:nvSpPr>
            <p:cNvPr id="7" name="TextBox 25"/>
            <p:cNvSpPr txBox="1"/>
            <p:nvPr/>
          </p:nvSpPr>
          <p:spPr>
            <a:xfrm>
              <a:off x="-256536" y="3676989"/>
              <a:ext cx="4980936" cy="668263"/>
            </a:xfrm>
            <a:prstGeom prst="rect">
              <a:avLst/>
            </a:prstGeom>
          </p:spPr>
          <p:style>
            <a:lnRef idx="2">
              <a:schemeClr val="accent1"/>
            </a:lnRef>
            <a:fillRef idx="1">
              <a:schemeClr val="lt1"/>
            </a:fillRef>
            <a:effectRef idx="0">
              <a:schemeClr val="accent1"/>
            </a:effectRef>
            <a:fontRef idx="minor">
              <a:schemeClr val="dk1"/>
            </a:fontRef>
          </p:style>
          <p:txBody>
            <a:bodyPr wrap="square" rtlCol="1">
              <a:spAutoFit/>
            </a:bodyPr>
            <a:lstStyle/>
            <a:p>
              <a:pPr algn="ctr"/>
              <a:r>
                <a:rPr lang="fa-IR" sz="32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cs typeface="B Titr" pitchFamily="2" charset="-78"/>
                </a:rPr>
                <a:t>1: لهوی باشد</a:t>
              </a:r>
            </a:p>
          </p:txBody>
        </p:sp>
      </p:grpSp>
      <p:sp>
        <p:nvSpPr>
          <p:cNvPr id="14" name="کادر متن 14"/>
          <p:cNvSpPr txBox="1"/>
          <p:nvPr/>
        </p:nvSpPr>
        <p:spPr>
          <a:xfrm>
            <a:off x="2143108" y="285728"/>
            <a:ext cx="4450257" cy="830997"/>
          </a:xfrm>
          <a:prstGeom prst="rect">
            <a:avLst/>
          </a:prstGeom>
          <a:noFill/>
        </p:spPr>
        <p:txBody>
          <a:bodyPr wrap="none" rtlCol="1">
            <a:spAutoFit/>
          </a:bodyPr>
          <a:lstStyle/>
          <a:p>
            <a:r>
              <a:rPr lang="fa-IR" sz="4800" dirty="0" smtClean="0">
                <a:effectLst>
                  <a:outerShdw blurRad="38100" dist="38100" dir="2700000" algn="tl">
                    <a:srgbClr val="000000">
                      <a:alpha val="43137"/>
                    </a:srgbClr>
                  </a:outerShdw>
                </a:effectLst>
                <a:cs typeface="B Davat" pitchFamily="2" charset="-78"/>
              </a:rPr>
              <a:t>ملاک های موسیقی حرام</a:t>
            </a:r>
            <a:endParaRPr lang="fa-IR" sz="4800" dirty="0">
              <a:effectLst>
                <a:outerShdw blurRad="38100" dist="38100" dir="2700000" algn="tl">
                  <a:srgbClr val="000000">
                    <a:alpha val="43137"/>
                  </a:srgbClr>
                </a:outerShdw>
              </a:effectLst>
              <a:cs typeface="B Davat" pitchFamily="2" charset="-78"/>
            </a:endParaRPr>
          </a:p>
        </p:txBody>
      </p:sp>
    </p:spTree>
    <p:extLst>
      <p:ext uri="{BB962C8B-B14F-4D97-AF65-F5344CB8AC3E}">
        <p14:creationId xmlns:p14="http://schemas.microsoft.com/office/powerpoint/2010/main" val="1502561442"/>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ircle(in)">
                                      <p:cBhvr>
                                        <p:cTn id="7" dur="20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6280" y="571480"/>
            <a:ext cx="4572000" cy="523220"/>
          </a:xfrm>
          <a:prstGeom prst="rect">
            <a:avLst/>
          </a:prstGeom>
        </p:spPr>
        <p:txBody>
          <a:bodyPr>
            <a:spAutoFit/>
          </a:bodyPr>
          <a:lstStyle/>
          <a:p>
            <a:pPr algn="r" rtl="1"/>
            <a:r>
              <a:rPr lang="fa-IR" sz="2800" dirty="0" smtClean="0">
                <a:cs typeface="B Nazanin" pitchFamily="2" charset="-78"/>
              </a:rPr>
              <a:t>پیامد های موسیقی</a:t>
            </a:r>
            <a:endParaRPr lang="fa-IR" sz="2800" dirty="0">
              <a:cs typeface="B Nazanin" pitchFamily="2" charset="-78"/>
            </a:endParaRPr>
          </a:p>
        </p:txBody>
      </p:sp>
      <p:sp>
        <p:nvSpPr>
          <p:cNvPr id="3" name="Right Brace 2"/>
          <p:cNvSpPr/>
          <p:nvPr/>
        </p:nvSpPr>
        <p:spPr>
          <a:xfrm>
            <a:off x="7429520" y="1643050"/>
            <a:ext cx="357190" cy="2786082"/>
          </a:xfrm>
          <a:prstGeom prst="rightBrace">
            <a:avLst/>
          </a:prstGeom>
        </p:spPr>
        <p:style>
          <a:lnRef idx="3">
            <a:schemeClr val="accent2"/>
          </a:lnRef>
          <a:fillRef idx="0">
            <a:schemeClr val="accent2"/>
          </a:fillRef>
          <a:effectRef idx="2">
            <a:schemeClr val="accent2"/>
          </a:effectRef>
          <a:fontRef idx="minor">
            <a:schemeClr val="tx1"/>
          </a:fontRef>
        </p:style>
        <p:txBody>
          <a:bodyPr rtlCol="1" anchor="ctr"/>
          <a:lstStyle/>
          <a:p>
            <a:pPr algn="ctr"/>
            <a:endParaRPr lang="fa-IR"/>
          </a:p>
        </p:txBody>
      </p:sp>
      <p:sp>
        <p:nvSpPr>
          <p:cNvPr id="4" name="Rectangle 3"/>
          <p:cNvSpPr/>
          <p:nvPr/>
        </p:nvSpPr>
        <p:spPr>
          <a:xfrm>
            <a:off x="0" y="2428868"/>
            <a:ext cx="5786446" cy="461665"/>
          </a:xfrm>
          <a:prstGeom prst="rect">
            <a:avLst/>
          </a:prstGeom>
        </p:spPr>
        <p:txBody>
          <a:bodyPr wrap="square">
            <a:spAutoFit/>
          </a:bodyPr>
          <a:lstStyle/>
          <a:p>
            <a:pPr algn="r" rtl="1"/>
            <a:r>
              <a:rPr lang="fa-IR" sz="2400" dirty="0" smtClean="0">
                <a:cs typeface="B Nazanin" pitchFamily="2" charset="-78"/>
              </a:rPr>
              <a:t>آثار دنیوی و اخروی از دیدگاه روایات</a:t>
            </a:r>
            <a:endParaRPr lang="fa-IR" sz="2400" dirty="0">
              <a:cs typeface="B Nazanin" pitchFamily="2" charset="-78"/>
            </a:endParaRPr>
          </a:p>
        </p:txBody>
      </p:sp>
      <p:sp>
        <p:nvSpPr>
          <p:cNvPr id="5" name="Rectangle 4"/>
          <p:cNvSpPr/>
          <p:nvPr/>
        </p:nvSpPr>
        <p:spPr>
          <a:xfrm>
            <a:off x="4857752" y="3571876"/>
            <a:ext cx="2357422" cy="523220"/>
          </a:xfrm>
          <a:prstGeom prst="rect">
            <a:avLst/>
          </a:prstGeom>
        </p:spPr>
        <p:txBody>
          <a:bodyPr wrap="square">
            <a:spAutoFit/>
          </a:bodyPr>
          <a:lstStyle/>
          <a:p>
            <a:pPr algn="r" rtl="1"/>
            <a:r>
              <a:rPr lang="fa-IR" sz="2800" dirty="0" smtClean="0">
                <a:cs typeface="B Nazanin" pitchFamily="2" charset="-78"/>
              </a:rPr>
              <a:t>از منظر علم تجربی</a:t>
            </a:r>
            <a:endParaRPr lang="fa-IR" sz="2800" dirty="0">
              <a:cs typeface="B Nazanin" pitchFamily="2" charset="-78"/>
            </a:endParaRPr>
          </a:p>
        </p:txBody>
      </p:sp>
      <p:sp>
        <p:nvSpPr>
          <p:cNvPr id="11" name="Rectangle 10"/>
          <p:cNvSpPr/>
          <p:nvPr/>
        </p:nvSpPr>
        <p:spPr>
          <a:xfrm>
            <a:off x="3776690" y="1681451"/>
            <a:ext cx="3581392" cy="523220"/>
          </a:xfrm>
          <a:prstGeom prst="rect">
            <a:avLst/>
          </a:prstGeom>
        </p:spPr>
        <p:txBody>
          <a:bodyPr wrap="square">
            <a:spAutoFit/>
          </a:bodyPr>
          <a:lstStyle/>
          <a:p>
            <a:pPr algn="r" rtl="1"/>
            <a:r>
              <a:rPr lang="fa-IR" sz="2800" dirty="0" smtClean="0">
                <a:cs typeface="B Nazanin" pitchFamily="2" charset="-78"/>
              </a:rPr>
              <a:t>از منظر شرع (روایات)</a:t>
            </a:r>
            <a:endParaRPr lang="fa-IR" sz="2800" dirty="0">
              <a:cs typeface="B Nazanin" pitchFamily="2" charset="-78"/>
            </a:endParaRPr>
          </a:p>
        </p:txBody>
      </p:sp>
      <p:sp>
        <p:nvSpPr>
          <p:cNvPr id="14" name="Rectangle 13"/>
          <p:cNvSpPr/>
          <p:nvPr/>
        </p:nvSpPr>
        <p:spPr>
          <a:xfrm>
            <a:off x="1071538" y="4286256"/>
            <a:ext cx="4214842" cy="461665"/>
          </a:xfrm>
          <a:prstGeom prst="rect">
            <a:avLst/>
          </a:prstGeom>
        </p:spPr>
        <p:txBody>
          <a:bodyPr wrap="square">
            <a:spAutoFit/>
          </a:bodyPr>
          <a:lstStyle/>
          <a:p>
            <a:pPr algn="r" rtl="1"/>
            <a:r>
              <a:rPr lang="fa-IR" sz="2400" dirty="0" smtClean="0">
                <a:cs typeface="B Nazanin" pitchFamily="2" charset="-78"/>
              </a:rPr>
              <a:t>محققین، پزشکان و روانشناسان و ...</a:t>
            </a:r>
            <a:endParaRPr lang="fa-IR" sz="2400" dirty="0">
              <a:cs typeface="B Nazanin" pitchFamily="2" charset="-78"/>
            </a:endParaRPr>
          </a:p>
        </p:txBody>
      </p:sp>
      <p:cxnSp>
        <p:nvCxnSpPr>
          <p:cNvPr id="20" name="Curved Connector 19"/>
          <p:cNvCxnSpPr/>
          <p:nvPr/>
        </p:nvCxnSpPr>
        <p:spPr>
          <a:xfrm rot="10800000" flipV="1">
            <a:off x="5929322" y="2214554"/>
            <a:ext cx="571504" cy="500066"/>
          </a:xfrm>
          <a:prstGeom prst="curvedConnector3">
            <a:avLst>
              <a:gd name="adj1" fmla="val 50000"/>
            </a:avLst>
          </a:prstGeom>
          <a:ln>
            <a:tailEnd type="arrow"/>
          </a:ln>
        </p:spPr>
        <p:style>
          <a:lnRef idx="2">
            <a:schemeClr val="accent5"/>
          </a:lnRef>
          <a:fillRef idx="0">
            <a:schemeClr val="accent5"/>
          </a:fillRef>
          <a:effectRef idx="1">
            <a:schemeClr val="accent5"/>
          </a:effectRef>
          <a:fontRef idx="minor">
            <a:schemeClr val="tx1"/>
          </a:fontRef>
        </p:style>
      </p:cxnSp>
      <p:cxnSp>
        <p:nvCxnSpPr>
          <p:cNvPr id="23" name="Curved Connector 22"/>
          <p:cNvCxnSpPr/>
          <p:nvPr/>
        </p:nvCxnSpPr>
        <p:spPr>
          <a:xfrm rot="10800000" flipV="1">
            <a:off x="5500694" y="4143380"/>
            <a:ext cx="571504" cy="500066"/>
          </a:xfrm>
          <a:prstGeom prst="curvedConnector3">
            <a:avLst>
              <a:gd name="adj1" fmla="val 50000"/>
            </a:avLst>
          </a:prstGeom>
          <a:ln>
            <a:tailEnd type="arrow"/>
          </a:ln>
        </p:spPr>
        <p:style>
          <a:lnRef idx="2">
            <a:schemeClr val="accent5"/>
          </a:lnRef>
          <a:fillRef idx="0">
            <a:schemeClr val="accent5"/>
          </a:fillRef>
          <a:effectRef idx="1">
            <a:schemeClr val="accent5"/>
          </a:effectRef>
          <a:fontRef idx="minor">
            <a:schemeClr val="tx1"/>
          </a:fontRef>
        </p:style>
      </p:cxnSp>
      <p:sp>
        <p:nvSpPr>
          <p:cNvPr id="24" name="Bent Arrow 23"/>
          <p:cNvSpPr/>
          <p:nvPr/>
        </p:nvSpPr>
        <p:spPr>
          <a:xfrm rot="10800000">
            <a:off x="7786710" y="1142984"/>
            <a:ext cx="357190" cy="2000264"/>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1087</TotalTime>
  <Words>2351</Words>
  <Application>Microsoft Office PowerPoint</Application>
  <PresentationFormat>On-screen Show (4:3)</PresentationFormat>
  <Paragraphs>320</Paragraphs>
  <Slides>38</Slides>
  <Notes>3</Notes>
  <HiddenSlides>0</HiddenSlides>
  <MMClips>0</MMClips>
  <ScaleCrop>false</ScaleCrop>
  <HeadingPairs>
    <vt:vector size="6" baseType="variant">
      <vt:variant>
        <vt:lpstr>Fonts Used</vt:lpstr>
      </vt:variant>
      <vt:variant>
        <vt:i4>21</vt:i4>
      </vt:variant>
      <vt:variant>
        <vt:lpstr>Theme</vt:lpstr>
      </vt:variant>
      <vt:variant>
        <vt:i4>1</vt:i4>
      </vt:variant>
      <vt:variant>
        <vt:lpstr>Slide Titles</vt:lpstr>
      </vt:variant>
      <vt:variant>
        <vt:i4>38</vt:i4>
      </vt:variant>
    </vt:vector>
  </HeadingPairs>
  <TitlesOfParts>
    <vt:vector size="60" baseType="lpstr">
      <vt:lpstr>2  Badr</vt:lpstr>
      <vt:lpstr>2  Davat</vt:lpstr>
      <vt:lpstr>2  Jadid</vt:lpstr>
      <vt:lpstr>2  Nazanin</vt:lpstr>
      <vt:lpstr>2  Titr</vt:lpstr>
      <vt:lpstr>Arial</vt:lpstr>
      <vt:lpstr>B Badr</vt:lpstr>
      <vt:lpstr>B Davat</vt:lpstr>
      <vt:lpstr>B Homa</vt:lpstr>
      <vt:lpstr>B Nazanin</vt:lpstr>
      <vt:lpstr>B Titr</vt:lpstr>
      <vt:lpstr>B Yekan</vt:lpstr>
      <vt:lpstr>B Zar</vt:lpstr>
      <vt:lpstr>Badr</vt:lpstr>
      <vt:lpstr>Calibri</vt:lpstr>
      <vt:lpstr>Candara</vt:lpstr>
      <vt:lpstr>Constantia</vt:lpstr>
      <vt:lpstr>IranNastaliq</vt:lpstr>
      <vt:lpstr>Majalla UI</vt:lpstr>
      <vt:lpstr>Times New Roman</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بسم الله</dc:creator>
  <cp:lastModifiedBy>alireza shirzad</cp:lastModifiedBy>
  <cp:revision>98</cp:revision>
  <dcterms:created xsi:type="dcterms:W3CDTF">2013-05-08T15:24:33Z</dcterms:created>
  <dcterms:modified xsi:type="dcterms:W3CDTF">2015-09-02T08:21:07Z</dcterms:modified>
</cp:coreProperties>
</file>