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75" r:id="rId2"/>
    <p:sldId id="256" r:id="rId3"/>
    <p:sldId id="257" r:id="rId4"/>
    <p:sldId id="259" r:id="rId5"/>
    <p:sldId id="261" r:id="rId6"/>
    <p:sldId id="262" r:id="rId7"/>
    <p:sldId id="263" r:id="rId8"/>
    <p:sldId id="264" r:id="rId9"/>
    <p:sldId id="276" r:id="rId10"/>
    <p:sldId id="265" r:id="rId11"/>
    <p:sldId id="282" r:id="rId12"/>
    <p:sldId id="266" r:id="rId13"/>
    <p:sldId id="277" r:id="rId14"/>
    <p:sldId id="267" r:id="rId15"/>
    <p:sldId id="268" r:id="rId16"/>
    <p:sldId id="278" r:id="rId17"/>
    <p:sldId id="269" r:id="rId18"/>
    <p:sldId id="279" r:id="rId19"/>
    <p:sldId id="270" r:id="rId20"/>
    <p:sldId id="280" r:id="rId21"/>
    <p:sldId id="271" r:id="rId22"/>
    <p:sldId id="272" r:id="rId23"/>
    <p:sldId id="273" r:id="rId24"/>
    <p:sldId id="281" r:id="rId25"/>
    <p:sldId id="274" r:id="rId2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4EBAB2-C11D-4367-A848-258AF258109E}" type="datetimeFigureOut">
              <a:rPr lang="fa-IR" smtClean="0"/>
              <a:t>1437/03/23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000B784-9B51-4531-A932-92A65390A625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فصل هفتم : گردش بودجه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b="1" dirty="0" smtClean="0">
                <a:solidFill>
                  <a:schemeClr val="tx1"/>
                </a:solidFill>
              </a:rPr>
              <a:t>ارایه دهنده : کاظم </a:t>
            </a:r>
            <a:r>
              <a:rPr lang="fa-IR" b="1" smtClean="0">
                <a:solidFill>
                  <a:schemeClr val="tx1"/>
                </a:solidFill>
              </a:rPr>
              <a:t>پردل </a:t>
            </a:r>
            <a:r>
              <a:rPr lang="fa-IR" b="1" smtClean="0">
                <a:solidFill>
                  <a:schemeClr val="tx1"/>
                </a:solidFill>
              </a:rPr>
              <a:t>راد-</a:t>
            </a:r>
          </a:p>
          <a:p>
            <a:r>
              <a:rPr lang="fa-IR" b="1" smtClean="0">
                <a:solidFill>
                  <a:schemeClr val="tx1"/>
                </a:solidFill>
              </a:rPr>
              <a:t>دانشجوی </a:t>
            </a:r>
            <a:r>
              <a:rPr lang="fa-IR" b="1" dirty="0" smtClean="0">
                <a:solidFill>
                  <a:schemeClr val="tx1"/>
                </a:solidFill>
              </a:rPr>
              <a:t>کارشناسی ارشد مدیریت مالی</a:t>
            </a:r>
          </a:p>
          <a:p>
            <a:r>
              <a:rPr lang="fa-IR" b="1" dirty="0" smtClean="0">
                <a:solidFill>
                  <a:schemeClr val="tx1"/>
                </a:solidFill>
              </a:rPr>
              <a:t>استاد محترم : جناب آقای دکتر غفاری</a:t>
            </a:r>
            <a:endParaRPr lang="fa-I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کیفیت تصویب بودجه درایران: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تصويب بودجه از وظايف قوه مقننه است و صرفاً تصويب ارقام نيست ، بلكه اين ارقام مبين خط مشيها مي باشد و رأي موافق قانونگذار به بودجه ، به منزله رأي اعتماد به دولت نيز تلقي مي شود 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لايحه بودجه ابتدا دركمیسيون اصلي رسيدگي كننده به لايحه بودجه مورد بررسي قرارمي گيرد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كمیسيونهاي تخصصي مجلس بايد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پيشنهادهاي اصلاحي خود را با ديدي واقع گرايانه تر ارائه دهند.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آگاهيهاي لازم را دراختيار ساير نمايندگان مجلس قرار دهند تا نتايج به دست آمده از مصوبات آنها به حال مردم وآينده كشور مطلوبتر واقع گردد 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شور درلايحه بودجه: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تمام لوايح و طرحها به استثناي لوايح و طرحهاي فوري دوشور خواهد بود . فاصله بين دوشورحداقل بايد پنج روز باشد.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لايحه بودجه كل كشور و يا چند دوازدهم و متمم آن يك شوري خواهد بود و درباره كليه پيشنهادهاي اصلاحي و يا الحاقي طبق معمول عمل خواهد شد.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علت يك شوري بودن بودجه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عده اي ناشي ازمحدوديت زمان بررسي وضرورت ابلاغ به موقع اختيارات مالي دولت مي شناسند.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گروه ديگري اعتقاد دارند كه با تحقق پيش بيني هاي به عمل آمده و تصويب تفريغ بودجه از سوي قانونگذار شور دوم يا وجه كامل قانوني مورد نظرحاصل مي شود.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شور درلايحه بودجه: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تمام لوايح و طرحها به استثناي لوايح و طرحهاي فوري دوشور خواهد بود . فاصله بين دوشورحداقل بايد پنج روز باشد.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لايحه بودجه كل كشور و يا چند دوازدهم و متمم آن يك شوري خواهد بود و درباره كليه پيشنهادهاي اصلاحي و يا الحاقي طبق معمول عمل خواهد شد.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علت يك شوري بودن بودجه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عده اي ناشي ازمحدوديت زمان بررسي وضرورت ابلاغ به موقع اختيارات مالي دولت مي شناسند.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گروه ديگري اعتقاد دارند كه با تحقق پيش بيني هاي به عمل آمده و تصويب تفريغ بودجه از سوي قانونگذار شور دوم يا وجه كامل قانوني مورد نظرحاصل مي شود.</a:t>
            </a:r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موارد خاص درتصويب بودجه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 امتناع از تصويب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بودجه يك يا چند </a:t>
            </a:r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دوازدهم</a:t>
            </a:r>
          </a:p>
          <a:p>
            <a:pPr lvl="0" algn="just"/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امتناع ازتصويب</a:t>
            </a:r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</a:p>
          <a:p>
            <a:pPr algn="just">
              <a:buNone/>
            </a:pP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 حكم مخالفت با برنامه ها و سياستهاي دولت بشمار مي رود. لايحه بودجه معمولاً به طوركامل از طرف مجلس رد </a:t>
            </a:r>
            <a:endParaRPr lang="fa-IR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نمي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شود و اكثراً در مجلس قانونگذاري تعديل مي گردد.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 صورت امتناع مجلس ازتصويب بودجه ، عرف جهاني اين است كه دولت استعفا دهد</a:t>
            </a:r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بودجه يك ياچند دوازدهم 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چنانچه دولت به هر دليل نتواند تا پايان سال، بودجه سال آينده را تنظيم كند و يا مجلس كار بررسي و تصويب بودجه را به تعويق اندازد، دولت ناگزيراست براي پرداختهاي خود از مجلس تقاضاي اعتبار موقت نمايد.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اجراي بودجه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يعني مراحل مربوط به وصول درآمدها و ساير منابع تامين اعتبار از يك طرف و مصرف اعتبارات پيش بيني شده و مصوب از طرف ديگرجهت نيل به اهداف و مقاصد عمومي است</a:t>
            </a:r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دولت به عنوان مظهر قوه مجريه با بهره گيري از تخصصهاي هزاران كارشناس و تمامي منابع مالي واقتصادي مملكت ، طبق برنامه ها و اعتبارات تصويب شده ، دراجراي صحيح و بموقع بودجه كل كشور اهتمام مي ورزد</a:t>
            </a:r>
            <a:r>
              <a:rPr lang="ar-S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مرحله اجراي بودجه در دو بعد دخل وخرج ، يا درآمدها و هزينه ها بطور جداگانه مورد بررسي قرار میگرد :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ابلاغ بودجه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امري است كه در مورد كليه قوانين انجام مي شود ، بدين معني كه هر قانون از جمله قانون بودجه پس از تصويب به دولت ابلاغ مي شود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موافقتنامه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سندي است مالي كه به موجب آن دستگاه اجرايي از يك طرف تعهد مي نمايد كه شرح عمليات موجود در آن را رعايت نمايد و از طرف ديگر سازمان مديريت و برنامه ريزي كشور نيز به تناسب پيشرفت امور نسبت به تخصيص اعتبار اقدام نمايد. </a:t>
            </a:r>
            <a:endParaRPr lang="fa-IR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تخصيص اعتبار عبارتست از 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تجويز استفاده از مبالغ معيني از اعتبارات مصوب سالانه در دوره هاي زماني مشخص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(سه ماهه،چهارماهه،شش ماهه وغيره)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مراحل تفصيلي اجراي بودجه يا مصرف اعتبارات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1.تشخيص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2.تامين اعتبار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3.تعهد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4.تسجيل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5.حواله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6.درخواست وجه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7.هزينه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تشخيص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تعيين وانتخاب كالاوخدمات و ساير پرداختها. مرحله تشخيص به عهده دستگاه اجرايي است.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تأمين اعتبار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اختصاص دادن تمام يا قسمتي از اعتبارات مصوب براي هزينه معين.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تعهد از نظر اين قانون عبارت است از 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ايجاد دين بر ذمه دولت ناشي از: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الف) تحويل كالا يا انجام دادن خدمت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ب)اجراي قراردادهايي كه با رعايت مقررات منعقد شده باشد.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ج) احكام صادر شده ازمراجع قانوني و ذيصلاح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د) پيوستن به قراردادهاي بين المللي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تسجيل عبارت است از 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تعيين ميزان بدهي قابل پرداخت به موجب مدارك اثبات كننده بدهي 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حواله 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دستور پرداختي است كه پس ازطي مراحل چهارگانه قبل ، ازطرف رئيس دستگاه يا نماينده مجاز وي به ذيحساب داده مي شود تا نسبت به پرداخت بدهي مسجل گشته ، اقدام نمايد.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درخواست وجه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به منظور پرداخت حواله هاي صادره ، وجوه لازم ازمحل اعتبارات مصوب و تخصيص يافته در اختيار دستگاه اجرايي قرارگيرد.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هزينه عبارت از 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پرداختهايي است كه به طور قطع به ذينفع در قبال تعهد يا تحت عنوان كمك يا عناوين مشابه با رعايت قوانين و مقررات مربوطه صورت مي گيرد.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تنخواه گردان پرداخت :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عبارت است از ، وجهي كه از محل تنخواه گردان حسابداري از طرف ذيحساب با تأييد وزير يا رئيس مؤسسه در اختيار واحدها يا مأمورين مجاز قرار داده مي شود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علي الحساب عبارتست از :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پرداختي كه به منظور اداي قسمتي از تعهد با رعايت مقررات صورت مي گيرد.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پيش پرداخت عبارتست از :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پرداختي كه ازمحل اعتبارات مربوط بر اساس احكام و قرار دادها طبق مقررات پيش از انجام تعهد صورت مي گيرد.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اجراي بودجه درمورد درآمدها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درصورتي كه درآمدهاي پيش بيني شده تحقق پيدا نكند ، ضمن بررسي علل آن درصورتي كه سال مالي به پايان نريسده باشد ، دولت اول ازطريق افزايش اعتبارمنابع ديگر و يا كم نمودن اعتبارهزينه ها موازنه بودجه را فراهم يا براي آينده تسري خواهد داد.</a:t>
            </a:r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روشهاي انعطاف پذيري بودجه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الف) اصلاح ومتمم بودجه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ب) اعتبارات رديفهاي متفرقه(عمومي)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ج) تبصره هاي بودجه </a:t>
            </a:r>
            <a:endParaRPr lang="en-US" dirty="0"/>
          </a:p>
          <a:p>
            <a:pPr algn="just"/>
            <a:r>
              <a:rPr lang="ar-SA" dirty="0"/>
              <a:t>د)اعتبارات دولت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اصلاح بودجه عبارتست از 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جابجايي و تغيير در اعتبارات برنامه ها و يا فصول هزينه و يا بين دستگاههاي اجرايي محلي ، بدون اينكه در جمع كل اعتبار دستگاه و يا استان تغييري بوجود آيد.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اعتبارات رديفهاي متفرقه (عمومي) يا رديفهاي متمركز بودجه از بقاياي بودجه يك قلم هستند . رديفهاي متمركز بودجه كه آنرا اصطلاحاً بخش پنجم مي گويند ، اعتباراتي است كه در قالب مواد هزينه و برنامه ها ظاهر نمي گردد، لكن دستگاههاي اجرايي ازآن تغذيه مي نمايند. 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تبصره هاي بودجه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براي جابجا كردن اعتبارات مصوب ، به قوه مجريه داده مي شود كه ميزان آن مي تواند هرسال تغييركند </a:t>
            </a:r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معاملات دولتي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بدون استثناء بايد ازطريق مناقصه و مزايده انجام شود . مگر مواردي كه در قانون پيش بيني شده است.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مناقصه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خريد با رعايت صرفه جويي واستفاده از رقابت دارندگان كالا يا كار در كم كردن قيمت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مزايده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فروش با بالاترين رقم به خريداران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اسراف عبارت است از :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خرج كردن چيزي در محل خود و بيش از حد لازم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تبذير عبارتست از :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خرج كردن چيزي در غير محل خود و درجاي غير لازم .</a:t>
            </a:r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اقدامات لازم براي اطمينان از توزيع صحيح منابع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1- منابع را بايد در چارچوب يك برنامه استراتژيك اختصاص داد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2- بايد اطمينان يافت كه منابع اختصاص يافته صرف برنامه مزبور مي شود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3- چگونگي هزينه كردن را مورد نظارت قرار داد</a:t>
            </a:r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دوشاخص مهم درحسابرسي منابع صرف شده وجود دارد عبارتند از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اثربخشي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كارآيي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اثربخشي 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 </a:t>
            </a:r>
            <a:r>
              <a:rPr lang="en-US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Efectiveness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)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 مديريت به (( كارهاي درست انجام دادن )) تعبيرشده است 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كارآيي 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 </a:t>
            </a:r>
            <a:r>
              <a:rPr lang="en-US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Efeci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)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درمديريت به (( درست انجام دادن كار )) تعبير مي شود</a:t>
            </a:r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dirty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92888" cy="5090120"/>
          </a:xfrm>
        </p:spPr>
        <p:txBody>
          <a:bodyPr>
            <a:normAutofit lnSpcReduction="10000"/>
          </a:bodyPr>
          <a:lstStyle/>
          <a:p>
            <a:pPr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بودجه ازچهارمرحله تشكيل مي شود: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1.تهيه وتنظيم وپيشنهاد بودجه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2.تصويب بودجه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3.اجراي بودجه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4.نظارت وكنترل بودجه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ar-SA" dirty="0">
                <a:solidFill>
                  <a:schemeClr val="tx1"/>
                </a:solidFill>
              </a:rPr>
              <a:t>مرحله تهيه و تنظيم بودجه: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فني ترين قسمت از فرايند بودجه را تشكيل مي دهد . قوه مجريه مسؤول تهيه و پيشنهاد بودجه است. 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تهيه و تنظيم بودجه شامل :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fa-IR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كليه عمليات مربوط به تهيه ، ارزيابي و طبقه بندي اطلاعات بودجه اي و پيشنهادآن با رعايت قوانين و مقررات مربوط ميباشد.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endParaRPr lang="fa-I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خلاصه اي از مفهوم كارايي و اثربخشي و كاربرد آن در بودجه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لزوم جلوگيري از اسراف را در دو مرحله از فرايند بودجه 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 در مرحله تنظيم بودجه  ( ديدگاه كلان )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در مرحله اجراي بودجه ( ديدگاه خرد )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كنترل بودجه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كنترل عمدتاً براي اين است كه :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اعتبارات اتلاف نشود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غيرقانوني و ولخرجانه مصرف نشود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خرج شدن وجوه دولتي ، بطوركارآمد و قانوني</a:t>
            </a:r>
            <a:endParaRPr lang="fa-IR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انواع كنترل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وكنترل قوه مجريه ( نظارت دروني )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وكنترل قوه مقننه ( كنترل بيروني )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وكنترل قوه مجريه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الف) نظارت مالي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ب) نظارت عملياتي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نظارت مالي جزو وظايف وزارت امور اقتصادي دارايي مي باشد و از راههاي زير اعمال مي گردد.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 ذيحساب 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خزانه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ذيحساب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اختيار و مسئوليت تشخيص و انجام تعهد و تسجيل و حواله ، به عهده وزير يا رئيس موسسه و مسئوليت تأمين اعتبار و تطبيق پرداخت با قوانين و مقررات به عهده ذيحساب مي باشد.</a:t>
            </a:r>
            <a:endParaRPr lang="en-US" dirty="0"/>
          </a:p>
          <a:p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خزانه</a:t>
            </a:r>
            <a:b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صحت صدور درخواست وجه و مطابقت آن را با اعتبارات مصوبه و قانوني مورد بررسي قرار مي دهد و سپس وجوه درخواست شده كارسازي مي كند </a:t>
            </a:r>
            <a:r>
              <a:rPr lang="ar-S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عملياتي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منظور از اين نظارت كاربرد بودجه به عنوان وسيله اي براي نيل به اهداف مطلوب است. 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هدف نظارت عملياتي ، بررسي چگونگي نتايج حاصل از پرداخت مخارج است.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عملياتي از راههاي زير اعمال مي شود :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1.گزارش توجيهي    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تخصيص اعتبار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گزارش توجيهي  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سازمان مديريت و برنامه ريزي كشور به منظور ارزشيابي به طور منظم گزارش توجيهي از پيشرفت اجراي فعاليتهاي جاري ، ازدستگاههاي اجرايي دريافت مي كند.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تخصيص اعتبار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كليه اعتباراتي كه در در بودجه عمومي دولت به تصويب مي رسد ، بر اساس گزارشها و پيشرفت عمليات دستگاههاي اجرايي در دوره هاي معين شده ، توسط كميته تخصيص اعتبار ، تخصيص داده مي شود. </a:t>
            </a:r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وكنترل قوه مقننه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الف. نظارت قضايي                             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ب. نظارت پارلماني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قضايي بر عهده ديوان محاسبات كشور است كه مستقيماً زير نظر مجلس انجام وظيفه مي كند</a:t>
            </a:r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ديوان محاسبات به كليه حسابهاي دستگاه هايي كه به نحوي از آنها از بودجه كل كشور استفاده مي كنند رسيدگي و حسابرسي مي كند كه هيچ هزينه اي از اعتبارات مصوب تجاوز نكرده و هر وجهي در محل خود به مصرف رسيده باشد. 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پارلماني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 حكومتهاي آزاد منشانه ( دموكراسي ) نظارت پارلماني بر درآمدها و هزينه هاي مملكتي يك اصل مسلم تلقي مي شود .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پارلماني در دو حالت اجرا مي شود :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1- نظارت سياسي ( نظارت پارلماني در ضمن سال مالي )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2- نظارت پارلماني پس از پايان سال مالي ( تفريغ بودجه )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نظارت پارلماني پس از پايان سال مالي ( تفريغ بودجه ) : نظارت پارلماني در پايان سال مالي از طريق رسيدگي به گزارش تفريق بودجه اعمال ميگردد 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ديوان محاسبات رابط بين دولت ( قوه مجريه ) و پارلمان ( قوه مقننه ) در مورد گزارش تفريغ بودجه است .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تفريغ 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به معني فارغ شدن است و منظور از تفريغ بودجه يعني ارائه و بررسي حسابهاي دولت طبق بودجه و برنامه هاي مصوب .</a:t>
            </a:r>
            <a:endParaRPr lang="en-US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تفريغ بودجه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از ابزارهاي بسيار مهم مديريت عمومي جامعه مي باشد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نقش مهمي در كنترل عملياتي گذشته دارد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مهمترين منبع اطلاعات براي برنامه ريزي آينده ميباشد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تفريغ بودجه نه تنها از لحاظ كمي ، بلكه از نظر كيفي نيز مي بايست توانايي و عدم توانايي دولت را در انجام وظايف خود ارزيابي كند.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مجلس شوراي اسلامي در سه مقطع زماني مختلف در اداره امور جامعه بالاترين رسالت رابرعهده دارد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1.تعيين خط مشي وسياستهاي عمومي مملكت.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2.بررسي و تصويب برنامه ها و طرحها در جهت خط مشي و سياستهاي عمومي.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3.بررسي و تصويب عملكرد دولت با توجه به برنامه ها و طرحها.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سازمان حسابرسي ، به منظور بررسي صورتهاي مالي شركتهاي دولتي عملكردهاي حسابداري آنان را همه ساله حسابرسي مي نمايند و اين كار يك نوع كنترل بعد از خرج است كه توسط قوه مجريه انجام مي شود.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04664"/>
            <a:ext cx="8507288" cy="6192688"/>
          </a:xfrm>
        </p:spPr>
        <p:txBody>
          <a:bodyPr>
            <a:normAutofit fontScale="85000" lnSpcReduction="20000"/>
          </a:bodyPr>
          <a:lstStyle/>
          <a:p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اقداماتي كه درايران در مرحله تهيه وتنظيم بودجه به عمل مي آيد به ترتيب ذكرمي گردد 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1- پيش بيني مقدماتي بودجه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2- تهيه گزارش اقتصادي سالانه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3- بخشنامه بودجه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4- تهيه وتنظيم بودجه در دستگاهها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5- بررسي بودجه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6- ارائه بودجه به شوراي اقتصاد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7- تهيه لايحه بودجه و ارسال آن به هيئت دولت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8- لايحه بودجه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9- پيام بودجه</a:t>
            </a:r>
            <a:endParaRPr lang="en-US" dirty="0"/>
          </a:p>
          <a:p>
            <a:pPr lvl="0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10- تهيه وتنظيم بودجه درشركتهاي دولتي</a:t>
            </a:r>
            <a:endParaRPr lang="en-US" dirty="0"/>
          </a:p>
          <a:p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پيش بيني مقدماتي بودجه:</a:t>
            </a:r>
            <a:endParaRPr lang="en-US" dirty="0"/>
          </a:p>
          <a:p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وزارت اموراقتصادي ودارائي درتخمين درآمدها نقش عمده اي به عهده دارد. هزينه ها با توجه به تخمين درآمدها بنا به پيشنهاد سازمان مديريت و برنامه ريزي كشور و تاييد شوراي اقتصاد و هيات وزيران تعيين مي گردد.</a:t>
            </a:r>
            <a:endParaRPr lang="en-US" dirty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تهيه گزارش اقتصادي سالانه</a:t>
            </a:r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هر سال پيش از آغاز تهيه و تنظيم بودجه سال بعد توسط دولت كه بايد سياستها و پيش بيني كلي خود را با توجه به هدفها و سياستهاي برنامه براي سال بعد مشخص سازد تا بودجه سال بعد تنظيم شود.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بخشنامه بودجه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براساس خط مشي هاي اساسي مصوب شوراي اقتصاد ، سازمان مديريت و </a:t>
            </a:r>
            <a:endParaRPr lang="fa-IR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برنامه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ريزي كشور ، پيش نويس بخشنامه بودجه را تهيه و به شوراي مذكور ارائه مي دهد و حاوي سياستها وخط مشي هاي راهنما در تهيه و تنظيم </a:t>
            </a:r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بودجه دستگاههاي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اجرايي مي باشد.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تهيه و تنظيم بودجه دردستگاهها: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دستگاه هاي استفاده كننده از بودجه كل كشور بايستي پيش بيني نيازهاي اعتباري خود را براي سال بعد تعيين كرده و در قالب ارقام به سازمان مديريت و برنامه ريزي كشور ارسال نمايند.</a:t>
            </a:r>
            <a:endParaRPr lang="en-US" dirty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درخواست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بودجه بايد ازكوچك ترين ((واحدخدمت)) آغاز شود. ازطرفي درخواست هاي بودجه واحدهاي پايين تر مورد بررسي  قرارگرفته و به سطح بالاتر پيشنهاد و از آن دفاع مي شود.</a:t>
            </a:r>
            <a:endParaRPr lang="en-US" dirty="0"/>
          </a:p>
          <a:p>
            <a:pPr algn="just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درجريان بودجه دونوع بررسي مورد توجه است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1- بررسي برنامه ها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2- بررسي بهبود مديريت.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بررسي برنامه ها</a:t>
            </a:r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  <a:endParaRPr lang="en-US" dirty="0"/>
          </a:p>
          <a:p>
            <a:pPr algn="just"/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بر بعد اثربخشي پيشنهادهاي بودجه توجه دارد. بدنبال اين است كه چرا بايد چنين برنامه اي اجرا شود وآيا نمي توان از اجراي آن صرف نظركرد</a:t>
            </a:r>
            <a:r>
              <a:rPr lang="ar-SA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بررسي بهبود مديريت: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بر بعد كارآيي پيشنهادهاي بودجه توجه دارد و بر چگونه اجراكردن برنامه تاكيد داردكه آيا مي توان برنامه را با صرف حداقل هزينه و اعتبار به اجرا درآورد.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ارائه بودجه به شوراي اقتصاد: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سازمان مديريت و برنامه ريزي كشور پس از بررسي بودجه دستگاههاي اجرايي نتيجه كار را به شوراي اقتصاد ارائه مي دهد.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تهيه لايحه بودجه و ارسال آن به هيئت دولت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سازمان مديريت وبرنامه ريزي كشور براساس مصوبات شوراي اقتصاد لايحه بودجه كل كشور را تدوين مي نمايد وآن را جهت تصويب به دولت ارائه مي دهد. 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لايحه بودجه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پس از تصويب لايحه درهيئت وزيران ، لايحه بودجه كل كشور همراه با گزارش اقتصادي، توسط رئيس جمهور به مجلس شوراي اسلامي تقديم مي شود 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لايحة تقديمي به مجلس از سه بخش تشكيل مي شود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1.پيام بودجه  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2.متن لايحه بودجه       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3.پيوست هاي بودجه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پيام بودجه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رئيس قوه مجريه ، هنگام ارائه بودجه به مجلس، پيام بودجه را شفاهاً به آگاهي اعضاي مجلس مي رساند.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در پيام بودجه مطالب زير تشريح مي شود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تغييرات پيشنهادي درخدمات عمومي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تغييرات مهم در اهداف برنامه ها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هزينه ها و درآمدها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تمايلات مالي دولت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قسمتهاي تشكيل دهنده لايحه بودجه كل كشور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1- ماده واحده و تبصره ها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2- خلاصه بودجه دولت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3- درآمدها و ساير منابع تأمين اعتبار بر حسب بخش ، بند و اجزاي آن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4- اعتبارات دستگاه ها و رديفها بر حسب برنامه و فصول هزينه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5- اعتبارات جاري دستگاه هاي اجرايي محلي در استانها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6- توزيع اعتبارات عمراني استانها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7- اعتبارات بر حسب امور ، فصل و برنامه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8- بودجه شركتهاي دولتي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9- بودجه ارزي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تصويب بودجه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مهمترين لايحه اي است كه دولت به مجلس مي دهد و بررسي اين لايحه و تصويب آن درمجلس، از جمله مهمترين وحساس ترين فعاليت ساليانه قوه مقننه است؛ وظيفه اي كه تقريباً وظايف ديگرمجلس را در بردارد. نظارت مردم و مجلس بر مخارج و عوايد دولت ايجاب مي كند كه مجلس يعني وكلاي مردم نسبت به امور مالي دولت نظارت وكنترل داشته باشند.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صلاحيت مالي و بودجه اي مجلس: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مجلس وظيفه دارد كه تكليف قوه مجريه را درتمام مسائل مالي و بودجه اي روشن سازد و ازطريق كمیسيونهاي مربوط بايد عمل دولت را در تهيه و تنظيم بودجه ارزيابي نمايد.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مجلس با تصويب بودجه ، به قوه مجريه اجازه مي دهد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 . درآمدهاي پيش بيني شده خويش را تامين كند.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هزينه هاي مورد لزوم خود را پرداخت كند.</a:t>
            </a:r>
            <a:r>
              <a:rPr lang="en-US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dirty="0"/>
          </a:p>
          <a:p>
            <a:pPr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قانون بودجه داراي خصوصياتي به شرح زيراست :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الف) درمورد ارقام مخارج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 ارقام هزینه ای كه در بودجه پيشنهادشده است منشاء تعهدات دولت براي اين مخارج نمي باشد .  </a:t>
            </a:r>
            <a:endParaRPr lang="en-US" dirty="0"/>
          </a:p>
          <a:p>
            <a:pPr lvl="0" algn="just"/>
            <a:r>
              <a:rPr lang="fa-I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2.لايحه بودجه فقط براي استفاده دولت است و قانوني نيست كه اشخاص براي حقوق خود يا براي دعاوي دولت بتوانند از آن استفاده كنند.</a:t>
            </a:r>
            <a:endParaRPr lang="en-US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ب) در مورد درآمدها   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 مانند مخارج ارقام مندرج در بودجه منشاء حقوقي مطالبات دولت نيست، بلكه منشاءحقوقي اين مطالبات قوانين و مقرراتي است كه براي دولت طلبي بوجود آورده است.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درمورد درآمدها برخلاف مخارج ، تصويب لايحه بودجه و ذكرارقام درآمد براي دستگاههاي وصول كننده درآمد ايجاد وظيفه و تكليف مي نمايد.</a:t>
            </a:r>
            <a:endParaRPr lang="en-US" dirty="0" smtClean="0"/>
          </a:p>
          <a:p>
            <a:pPr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ج) از ديدگاه ضوابط تصويب نيز ويژگيهاي زير را مي توان براي تصويب بودجه برشمرد :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 بودجه هميشه به شكل لايحه به مجلس تقديم ميشود.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قانون بودجه مربوط به سال مشخصي است و لايحه بودجه هر سال نياز به تصويب مجدد دارد و نميشود بودجه سال قبل راعيناً براي سال بعدتصويب كرد.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3. تصويب موقت لايحه بودجه بايد در جلسات علني مجلس مطرح و موردرسيدگي قرارگيرد.</a:t>
            </a:r>
            <a:endParaRPr lang="en-US" dirty="0" smtClean="0"/>
          </a:p>
          <a:p>
            <a:pPr lvl="0" algn="just"/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4. نمايندگان مجلس نمي توانند پيشنهاداتي بدهند كه هزينه را افزايش دهد.</a:t>
            </a:r>
            <a:endParaRPr lang="en-US" dirty="0" smtClean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2933</Words>
  <Application>Microsoft Office PowerPoint</Application>
  <PresentationFormat>On-screen Show (4:3)</PresentationFormat>
  <Paragraphs>244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Book Antiqua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فصل هفتم : گردش بودجه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Novin Pendar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pordeldad-k</dc:creator>
  <cp:lastModifiedBy>Rayanzeytoon2516164</cp:lastModifiedBy>
  <cp:revision>39</cp:revision>
  <dcterms:created xsi:type="dcterms:W3CDTF">2015-12-22T04:02:51Z</dcterms:created>
  <dcterms:modified xsi:type="dcterms:W3CDTF">2016-01-03T15:03:08Z</dcterms:modified>
</cp:coreProperties>
</file>