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tl="1" saveSubsetFonts="1">
  <p:sldMasterIdLst>
    <p:sldMasterId id="2147483762" r:id="rId1"/>
  </p:sldMasterIdLst>
  <p:notesMasterIdLst>
    <p:notesMasterId r:id="rId30"/>
  </p:notesMasterIdLst>
  <p:sldIdLst>
    <p:sldId id="286" r:id="rId2"/>
    <p:sldId id="256" r:id="rId3"/>
    <p:sldId id="257" r:id="rId4"/>
    <p:sldId id="258" r:id="rId5"/>
    <p:sldId id="260" r:id="rId6"/>
    <p:sldId id="282" r:id="rId7"/>
    <p:sldId id="261" r:id="rId8"/>
    <p:sldId id="262" r:id="rId9"/>
    <p:sldId id="263" r:id="rId10"/>
    <p:sldId id="264" r:id="rId11"/>
    <p:sldId id="265" r:id="rId12"/>
    <p:sldId id="266" r:id="rId13"/>
    <p:sldId id="283" r:id="rId14"/>
    <p:sldId id="267" r:id="rId15"/>
    <p:sldId id="268" r:id="rId16"/>
    <p:sldId id="269" r:id="rId17"/>
    <p:sldId id="285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80" r:id="rId28"/>
    <p:sldId id="281" r:id="rId29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30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38" autoAdjust="0"/>
    <p:restoredTop sz="94434" autoAdjust="0"/>
  </p:normalViewPr>
  <p:slideViewPr>
    <p:cSldViewPr>
      <p:cViewPr varScale="1">
        <p:scale>
          <a:sx n="67" d="100"/>
          <a:sy n="67" d="100"/>
        </p:scale>
        <p:origin x="139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9C294905-4065-48BF-B39B-F3333510946E}" type="datetimeFigureOut">
              <a:rPr lang="fa-IR" smtClean="0"/>
              <a:t>03/19/1437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EADD9594-3F5D-4427-9C4A-FF88FAA6967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84861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D9594-3F5D-4427-9C4A-FF88FAA69674}" type="slidenum">
              <a:rPr lang="fa-IR" smtClean="0"/>
              <a:t>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630721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D9594-3F5D-4427-9C4A-FF88FAA69674}" type="slidenum">
              <a:rPr lang="fa-IR" smtClean="0"/>
              <a:t>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514257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برای درگیر کردن مخاطب با یک مقاله باید خواننده  به این باور برسد که خواندن آن از ارزش کافی برخوردار است و عنوان استفاده شده می بایست او را به این باور ذهنی برساند.</a:t>
            </a:r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اما این استراتژی کار نخواهد کرد مگر اینکه مردم خواهان خواندن مقالات شما باشند. 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D9594-3F5D-4427-9C4A-FF88FAA69674}" type="slidenum">
              <a:rPr lang="fa-IR" smtClean="0"/>
              <a:t>23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944079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>
                <a:solidFill>
                  <a:srgbClr val="FFFF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/>
          <a:lstStyle/>
          <a:p>
            <a:fld id="{56D62DA2-C540-4F5F-9389-D6A4FAAA9A48}" type="datetime8">
              <a:rPr lang="fa-IR" smtClean="0"/>
              <a:t>دسامبر 30، 15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eMarketing - Writing for Digital</a:t>
            </a:r>
            <a:endParaRPr lang="fa-IR" sz="20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A7182-AA2F-4DBD-9FF5-79404C7BF74E}" type="slidenum">
              <a:rPr lang="fa-IR" smtClean="0"/>
              <a:pPr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2235075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/>
          <a:lstStyle/>
          <a:p>
            <a:fld id="{83DBBC84-48B7-4E8F-AF80-E76E6521B527}" type="datetime8">
              <a:rPr lang="fa-IR" smtClean="0"/>
              <a:t>دسامبر 30، 15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eMarketing - Writing for Digital</a:t>
            </a:r>
            <a:endParaRPr lang="fa-I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A7182-AA2F-4DBD-9FF5-79404C7BF74E}" type="slidenum">
              <a:rPr lang="fa-IR" smtClean="0"/>
              <a:pPr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910376204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/>
          <a:lstStyle/>
          <a:p>
            <a:fld id="{83DBBC84-48B7-4E8F-AF80-E76E6521B527}" type="datetime8">
              <a:rPr lang="fa-IR" smtClean="0"/>
              <a:t>دسامبر 30، 15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eMarketing - Writing for Digital</a:t>
            </a:r>
            <a:endParaRPr lang="fa-I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A7182-AA2F-4DBD-9FF5-79404C7BF74E}" type="slidenum">
              <a:rPr lang="fa-IR" smtClean="0"/>
              <a:pPr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6857232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/>
          <a:lstStyle/>
          <a:p>
            <a:fld id="{83DBBC84-48B7-4E8F-AF80-E76E6521B527}" type="datetime8">
              <a:rPr lang="fa-IR" smtClean="0"/>
              <a:t>دسامبر 30، 15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eMarketing - Writing for Digital</a:t>
            </a:r>
            <a:endParaRPr lang="fa-I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A7182-AA2F-4DBD-9FF5-79404C7BF74E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60973188"/>
      </p:ext>
    </p:extLst>
  </p:cSld>
  <p:clrMapOvr>
    <a:masterClrMapping/>
  </p:clrMapOvr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/>
          <a:lstStyle/>
          <a:p>
            <a:fld id="{83DBBC84-48B7-4E8F-AF80-E76E6521B527}" type="datetime8">
              <a:rPr lang="fa-IR" smtClean="0"/>
              <a:t>دسامبر 30، 15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eMarketing - Writing for Digital</a:t>
            </a:r>
            <a:endParaRPr lang="fa-I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A7182-AA2F-4DBD-9FF5-79404C7BF74E}" type="slidenum">
              <a:rPr lang="fa-IR" smtClean="0"/>
              <a:pPr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076959314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/>
          <a:lstStyle/>
          <a:p>
            <a:fld id="{83DBBC84-48B7-4E8F-AF80-E76E6521B527}" type="datetime8">
              <a:rPr lang="fa-IR" smtClean="0"/>
              <a:t>دسامبر 30، 15</a:t>
            </a:fld>
            <a:endParaRPr lang="fa-I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eMarketing - Writing for Digital</a:t>
            </a:r>
            <a:endParaRPr lang="fa-I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A7182-AA2F-4DBD-9FF5-79404C7BF74E}" type="slidenum">
              <a:rPr lang="fa-IR" smtClean="0"/>
              <a:pPr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52970217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/>
          <a:lstStyle/>
          <a:p>
            <a:fld id="{83DBBC84-48B7-4E8F-AF80-E76E6521B527}" type="datetime8">
              <a:rPr lang="fa-IR" smtClean="0"/>
              <a:t>دسامبر 30، 15</a:t>
            </a:fld>
            <a:endParaRPr lang="fa-I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eMarketing - Writing for Digital</a:t>
            </a:r>
            <a:endParaRPr lang="fa-I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A7182-AA2F-4DBD-9FF5-79404C7BF74E}" type="slidenum">
              <a:rPr lang="fa-IR" smtClean="0"/>
              <a:pPr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40888354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/>
          <a:lstStyle/>
          <a:p>
            <a:fld id="{2CB71D82-9B24-467C-9DF9-9FE3A525D3CF}" type="datetime8">
              <a:rPr lang="fa-IR" smtClean="0"/>
              <a:t>دسامبر 30، 15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eMarketing - Writing for Digital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A7182-AA2F-4DBD-9FF5-79404C7BF74E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8690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/>
          <a:lstStyle/>
          <a:p>
            <a:fld id="{F23C0630-8A98-433E-B045-1980997E8BFE}" type="datetime8">
              <a:rPr lang="fa-IR" smtClean="0"/>
              <a:t>دسامبر 30، 15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eMarketing - Writing for Digital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A7182-AA2F-4DBD-9FF5-79404C7BF74E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511676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gradFill>
            <a:gsLst>
              <a:gs pos="0">
                <a:schemeClr val="dk1">
                  <a:tint val="98000"/>
                  <a:lumMod val="114000"/>
                  <a:alpha val="54000"/>
                </a:schemeClr>
              </a:gs>
              <a:gs pos="100000">
                <a:schemeClr val="dk1">
                  <a:shade val="90000"/>
                  <a:lumMod val="84000"/>
                  <a:alpha val="98000"/>
                </a:schemeClr>
              </a:gs>
            </a:gsLst>
          </a:gradFill>
          <a:ln>
            <a:solidFill>
              <a:srgbClr val="A5300F"/>
            </a:solidFill>
          </a:ln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eMarketing - Writing for Digital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A7182-AA2F-4DBD-9FF5-79404C7BF74E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40547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>
                <a:solidFill>
                  <a:srgbClr val="FFFF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/>
          <a:lstStyle/>
          <a:p>
            <a:fld id="{76300DD8-8617-430F-8AB2-87AAC55EF43A}" type="datetime8">
              <a:rPr lang="fa-IR" smtClean="0"/>
              <a:t>دسامبر 30، 15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eMarketing - Writing for Digital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A7182-AA2F-4DBD-9FF5-79404C7BF74E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227354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/>
          <a:lstStyle/>
          <a:p>
            <a:fld id="{1E3D5567-B302-4734-A7C8-B377D31F5205}" type="datetime8">
              <a:rPr lang="fa-IR" smtClean="0"/>
              <a:t>دسامبر 30، 15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eMarketing - Writing for Digital</a:t>
            </a: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A7182-AA2F-4DBD-9FF5-79404C7BF74E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294363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/>
          <a:lstStyle/>
          <a:p>
            <a:fld id="{11C4AAF9-66AC-4459-8BDA-9D51EC0F305A}" type="datetime8">
              <a:rPr lang="fa-IR" smtClean="0"/>
              <a:t>دسامبر 30، 15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eMarketing - Writing for Digital</a:t>
            </a:r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A7182-AA2F-4DBD-9FF5-79404C7BF74E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42681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/>
          <a:lstStyle/>
          <a:p>
            <a:fld id="{8982EBA4-84EE-4AB0-8F72-5ECC639BA6B9}" type="datetime8">
              <a:rPr lang="fa-IR" smtClean="0"/>
              <a:t>دسامبر 30، 15</a:t>
            </a:fld>
            <a:endParaRPr lang="fa-IR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eMarketing - Writing for Digital</a:t>
            </a:r>
            <a:endParaRPr lang="fa-IR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A7182-AA2F-4DBD-9FF5-79404C7BF74E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3736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/>
          <a:lstStyle/>
          <a:p>
            <a:fld id="{A42BA7F2-BF34-4BE9-96F4-EA3EDFA72A95}" type="datetime8">
              <a:rPr lang="fa-IR" smtClean="0"/>
              <a:t>دسامبر 30، 15</a:t>
            </a:fld>
            <a:endParaRPr lang="fa-IR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eMarketing - Writing for Digital</a:t>
            </a:r>
            <a:endParaRPr lang="fa-IR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A7182-AA2F-4DBD-9FF5-79404C7BF74E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165523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/>
          <a:lstStyle/>
          <a:p>
            <a:fld id="{E84A0070-F505-43FB-99FA-EA3D53D702D7}" type="datetime8">
              <a:rPr lang="fa-IR" smtClean="0"/>
              <a:t>دسامبر 30، 15</a:t>
            </a:fld>
            <a:endParaRPr lang="fa-IR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eMarketing - Writing for Digital</a:t>
            </a:r>
            <a:endParaRPr lang="fa-IR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A7182-AA2F-4DBD-9FF5-79404C7BF74E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16949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/>
          <a:lstStyle/>
          <a:p>
            <a:fld id="{07BA9801-DB3B-48A9-917F-26EFC9ED4159}" type="datetime8">
              <a:rPr lang="fa-IR" smtClean="0"/>
              <a:t>دسامبر 30، 15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eMarketing - Writing for Digital</a:t>
            </a: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A7182-AA2F-4DBD-9FF5-79404C7BF74E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46521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57.png"/>
          <p:cNvPicPr>
            <a:picLocks noChangeAspect="1"/>
          </p:cNvPicPr>
          <p:nvPr userDrawn="1"/>
        </p:nvPicPr>
        <p:blipFill>
          <a:blip r:embed="rId19" cstate="email">
            <a:lum bright="-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62" y="3142540"/>
            <a:ext cx="9144000" cy="3714752"/>
          </a:xfrm>
          <a:prstGeom prst="rect">
            <a:avLst/>
          </a:prstGeom>
        </p:spPr>
      </p:pic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8178142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09" y="452718"/>
            <a:ext cx="7471667" cy="69028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4709" y="1340769"/>
            <a:ext cx="7471667" cy="4907638"/>
          </a:xfrm>
          <a:prstGeom prst="roundRect">
            <a:avLst>
              <a:gd name="adj" fmla="val 1748"/>
            </a:avLst>
          </a:prstGeom>
          <a:gradFill>
            <a:gsLst>
              <a:gs pos="0">
                <a:schemeClr val="dk1">
                  <a:tint val="98000"/>
                  <a:lumMod val="114000"/>
                  <a:alpha val="25000"/>
                </a:schemeClr>
              </a:gs>
              <a:gs pos="100000">
                <a:schemeClr val="dk1">
                  <a:shade val="90000"/>
                  <a:lumMod val="84000"/>
                  <a:alpha val="58000"/>
                </a:schemeClr>
              </a:gs>
            </a:gsLst>
          </a:gradFill>
          <a:ln w="2857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665833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r>
              <a:rPr lang="en-US" dirty="0" smtClean="0"/>
              <a:t>eMarketing - Writing for Digital</a:t>
            </a:r>
            <a:endParaRPr lang="fa-I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8198929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4A7182-AA2F-4DBD-9FF5-79404C7BF74E}" type="slidenum">
              <a:rPr lang="fa-IR" smtClean="0"/>
              <a:pPr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44749657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  <p:sldLayoutId id="2147483774" r:id="rId12"/>
    <p:sldLayoutId id="2147483775" r:id="rId13"/>
    <p:sldLayoutId id="2147483776" r:id="rId14"/>
    <p:sldLayoutId id="2147483777" r:id="rId15"/>
    <p:sldLayoutId id="2147483778" r:id="rId16"/>
    <p:sldLayoutId id="2147483779" r:id="rId17"/>
  </p:sldLayoutIdLs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3">
                                                <p:bg/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4" end="4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">
                                                <p:txEl>
                                                  <p:pRg st="4" end="4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uiExpand="1" build="p" animBg="1">
            <p:tmplLst>
              <p:tmpl>
                <p:tnLst>
                  <p:par>
                    <p:cTn presetID="10" presetClass="entr" presetSubtype="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Effect transition="in" filter="fade">
                          <p:cBhvr>
                            <p:cTn dur="500"/>
                            <p:tgtEl>
                              <p:spTgt spid="3"/>
                            </p:tgtEl>
                          </p:cBhvr>
                        </p:animEffect>
                      </p:childTnLst>
                    </p:cTn>
                  </p:par>
                </p:tnLst>
              </p:tmpl>
              <p:tmpl lvl="1">
                <p:tnLst>
                  <p:par>
                    <p:cTn presetID="10" presetClass="entr" presetSubtype="0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Effect transition="in" filter="fade">
                          <p:cBhvr>
                            <p:cTn dur="500"/>
                            <p:tgtEl>
                              <p:spTgt spid="3"/>
                            </p:tgtEl>
                          </p:cBhvr>
                        </p:animEffect>
                      </p:childTnLst>
                    </p:cTn>
                  </p:par>
                </p:tnLst>
              </p:tmpl>
              <p:tmpl lvl="2">
                <p:tnLst>
                  <p:par>
                    <p:cTn presetID="10" presetClass="entr" presetSubtype="0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Effect transition="in" filter="fade">
                          <p:cBhvr>
                            <p:cTn dur="500"/>
                            <p:tgtEl>
                              <p:spTgt spid="3"/>
                            </p:tgtEl>
                          </p:cBhvr>
                        </p:animEffect>
                      </p:childTnLst>
                    </p:cTn>
                  </p:par>
                </p:tnLst>
              </p:tmpl>
              <p:tmpl lvl="3">
                <p:tnLst>
                  <p:par>
                    <p:cTn presetID="10" presetClass="entr" presetSubtype="0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Effect transition="in" filter="fade">
                          <p:cBhvr>
                            <p:cTn dur="500"/>
                            <p:tgtEl>
                              <p:spTgt spid="3"/>
                            </p:tgtEl>
                          </p:cBhvr>
                        </p:animEffect>
                      </p:childTnLst>
                    </p:cTn>
                  </p:par>
                </p:tnLst>
              </p:tmpl>
              <p:tmpl lvl="4">
                <p:tnLst>
                  <p:par>
                    <p:cTn presetID="10" presetClass="entr" presetSubtype="0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Effect transition="in" filter="fade">
                          <p:cBhvr>
                            <p:cTn dur="500"/>
                            <p:tgtEl>
                              <p:spTgt spid="3"/>
                            </p:tgtEl>
                          </p:cBhvr>
                        </p:animEffect>
                      </p:childTnLst>
                    </p:cTn>
                  </p:par>
                </p:tnLst>
              </p:tmpl>
              <p:tmpl lvl="5">
                <p:tnLst>
                  <p:par>
                    <p:cTn presetID="10" presetClass="entr" presetSubtype="0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Effect transition="in" filter="fade">
                          <p:cBhvr>
                            <p:cTn dur="500"/>
                            <p:tgtEl>
                              <p:spTgt spid="3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5" grpId="0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3">
                                                <p:bg/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4" end="4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">
                                                <p:txEl>
                                                  <p:pRg st="4" end="4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uiExpand="1" build="p" animBg="1">
            <p:tmplLst>
              <p:tmpl>
                <p:tnLst>
                  <p:par>
                    <p:cTn presetID="10" presetClass="entr" presetSubtype="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Effect transition="in" filter="fade">
                          <p:cBhvr>
                            <p:cTn dur="500"/>
                            <p:tgtEl>
                              <p:spTgt spid="3"/>
                            </p:tgtEl>
                          </p:cBhvr>
                        </p:animEffect>
                      </p:childTnLst>
                    </p:cTn>
                  </p:par>
                </p:tnLst>
              </p:tmpl>
              <p:tmpl lvl="1">
                <p:tnLst>
                  <p:par>
                    <p:cTn presetID="10" presetClass="entr" presetSubtype="0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Effect transition="in" filter="fade">
                          <p:cBhvr>
                            <p:cTn dur="500"/>
                            <p:tgtEl>
                              <p:spTgt spid="3"/>
                            </p:tgtEl>
                          </p:cBhvr>
                        </p:animEffect>
                      </p:childTnLst>
                    </p:cTn>
                  </p:par>
                </p:tnLst>
              </p:tmpl>
              <p:tmpl lvl="2">
                <p:tnLst>
                  <p:par>
                    <p:cTn presetID="10" presetClass="entr" presetSubtype="0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Effect transition="in" filter="fade">
                          <p:cBhvr>
                            <p:cTn dur="500"/>
                            <p:tgtEl>
                              <p:spTgt spid="3"/>
                            </p:tgtEl>
                          </p:cBhvr>
                        </p:animEffect>
                      </p:childTnLst>
                    </p:cTn>
                  </p:par>
                </p:tnLst>
              </p:tmpl>
              <p:tmpl lvl="3">
                <p:tnLst>
                  <p:par>
                    <p:cTn presetID="10" presetClass="entr" presetSubtype="0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Effect transition="in" filter="fade">
                          <p:cBhvr>
                            <p:cTn dur="500"/>
                            <p:tgtEl>
                              <p:spTgt spid="3"/>
                            </p:tgtEl>
                          </p:cBhvr>
                        </p:animEffect>
                      </p:childTnLst>
                    </p:cTn>
                  </p:par>
                </p:tnLst>
              </p:tmpl>
              <p:tmpl lvl="4">
                <p:tnLst>
                  <p:par>
                    <p:cTn presetID="10" presetClass="entr" presetSubtype="0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Effect transition="in" filter="fade">
                          <p:cBhvr>
                            <p:cTn dur="500"/>
                            <p:tgtEl>
                              <p:spTgt spid="3"/>
                            </p:tgtEl>
                          </p:cBhvr>
                        </p:animEffect>
                      </p:childTnLst>
                    </p:cTn>
                  </p:par>
                </p:tnLst>
              </p:tmpl>
              <p:tmpl lvl="5">
                <p:tnLst>
                  <p:par>
                    <p:cTn presetID="10" presetClass="entr" presetSubtype="0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Effect transition="in" filter="fade">
                          <p:cBhvr>
                            <p:cTn dur="500"/>
                            <p:tgtEl>
                              <p:spTgt spid="3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5" grpId="0"/>
          <p:bldP spid="6" grpId="0"/>
        </p:bldLst>
      </p:timing>
    </mc:Fallback>
  </mc:AlternateContent>
  <p:hf hdr="0" dt="0"/>
  <p:txStyles>
    <p:titleStyle>
      <a:lvl1pPr algn="l" defTabSz="457207" rtl="1" eaLnBrk="1" latinLnBrk="0" hangingPunct="1">
        <a:spcBef>
          <a:spcPct val="0"/>
        </a:spcBef>
        <a:buNone/>
        <a:defRPr sz="4200" b="0" i="0" kern="1200">
          <a:solidFill>
            <a:srgbClr val="FFFF00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6" indent="-342906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marL="742962" indent="-285755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2pPr>
      <a:lvl3pPr marL="1143020" indent="-228604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3pPr>
      <a:lvl4pPr marL="1600227" indent="-228604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4pPr>
      <a:lvl5pPr marL="2057434" indent="-228604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5pPr>
      <a:lvl6pPr marL="2514642" indent="-228604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8.wdp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uplooder.net/img/image/21/c47a28ab9a1e019ef12cdbe4b4496b61/28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4221088"/>
            <a:ext cx="3917979" cy="1906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2379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 algn="r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fa-IR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شخصیت ها</a:t>
            </a:r>
            <a:endParaRPr lang="fa-IR" sz="3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شخصیت یک </a:t>
            </a:r>
            <a:r>
              <a:rPr lang="fa-I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پروفایل</a:t>
            </a:r>
            <a:r>
              <a:rPr lang="fa-I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است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که توسط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نویسنده برای مجسم کردن ویژگی های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مخاطبان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خلق می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شود و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شامل همه </a:t>
            </a:r>
            <a:r>
              <a:rPr lang="fa-I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ویژگی</a:t>
            </a:r>
            <a:r>
              <a:rPr lang="fa-I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</a:t>
            </a:r>
            <a:r>
              <a:rPr lang="fa-I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های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خوانندگان و </a:t>
            </a:r>
            <a:r>
              <a:rPr lang="fa-I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خواسته های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آنها است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.</a:t>
            </a: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endParaRPr lang="fa-I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مخاطبینتان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زن، مرد یا مخلوطی از هر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دو هستند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؟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چند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ساله هستند؟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سایر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خصوصیات جمعیت شناسی و روانشناختی آنها چیست ؟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endParaRPr lang="fa-I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eMarketing - Writing for Digital</a:t>
            </a:r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A7182-AA2F-4DBD-9FF5-79404C7BF74E}" type="slidenum">
              <a:rPr lang="fa-IR" smtClean="0"/>
              <a:pPr/>
              <a:t>10</a:t>
            </a:fld>
            <a:endParaRPr lang="fa-IR"/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زمانی که ویژگی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های ساده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مشخص شد می توانید به طرح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سوالات عمیق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تر بپردازید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.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به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طور مثال اگر شما می خواهید به فروش چیزی بپردازید سوالات اینگونه خواهند بود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:</a:t>
            </a:r>
          </a:p>
          <a:p>
            <a:pPr lvl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چگونه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می توانم باعث تصمیم خرید در آنها شوم؟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آیا آنها قبل از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انتخابشان،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خدمات دهندگان بیشتری را نیز بررسی و مقایسه می کنند؟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آیا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آنها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فهرستی از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سوالات و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انتظارات برای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کمک به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انتخابشان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تهیه می کنند ؟ یا اینکه در یک پیشنهاد ویژه تصمیم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می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گیرند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؟</a:t>
            </a:r>
          </a:p>
          <a:p>
            <a:pPr lvl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fa-IR" sz="2400" b="1" dirty="0">
              <a:cs typeface="B Mitra" panose="00000400000000000000" pitchFamily="2" charset="-78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a-IR" sz="2400" b="1" dirty="0">
                <a:cs typeface="B Mitra" panose="00000400000000000000" pitchFamily="2" charset="-78"/>
              </a:rPr>
              <a:t>درک پروفایل خوانندگان یک فرآیند مهم است و بهترین نسخه معمولا پس از زمان زیادی که برای کشف مخاطبان صرف می شود ، حاصل می گردد</a:t>
            </a:r>
            <a:r>
              <a:rPr lang="fa-IR" sz="2400" b="1" dirty="0" smtClean="0">
                <a:cs typeface="B Mitra" panose="00000400000000000000" pitchFamily="2" charset="-78"/>
              </a:rPr>
              <a:t>.</a:t>
            </a:r>
            <a:endParaRPr lang="fa-IR" sz="2400" b="1" dirty="0">
              <a:cs typeface="B Mitra" panose="00000400000000000000" pitchFamily="2" charset="-7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eMarketing - Writing for Digital</a:t>
            </a:r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A7182-AA2F-4DBD-9FF5-79404C7BF74E}" type="slidenum">
              <a:rPr lang="fa-IR" smtClean="0"/>
              <a:pPr/>
              <a:t>11</a:t>
            </a:fld>
            <a:endParaRPr lang="fa-IR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4709" y="679579"/>
            <a:ext cx="7451708" cy="6005078"/>
          </a:xfrm>
          <a:prstGeom prst="rect">
            <a:avLst/>
          </a:prstGeom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قاعده اتصال نسخه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منتشر شده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به مخاطب لزوما شما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را به یک شخصیت محدود نمی کند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. بلکه نسخه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های دیجیتال را می توان طوری تنظیم نمود که برای چندین شخصیت مناسب باشد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.</a:t>
            </a: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همچنین توجه کنید که کانال های مختلف بازاریابی ممکن است مخاطبین متفاوتی داشه باشد بنابراین باید اطمینان حاصل کنید که برای </a:t>
            </a:r>
            <a:r>
              <a:rPr lang="fa-I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هر پلت فرم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اصلی از </a:t>
            </a:r>
            <a:r>
              <a:rPr lang="fa-I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یک شخصیت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استفاده کنید. با این حال قبل از اینکه قادر به نوشتن نسخه مورد انتظار مخاطبینتان باشید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نیازمند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صرف زمان برای درک نیازهای آنها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هستید. 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endParaRPr lang="fa-I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eMarketing - Writing for Digital</a:t>
            </a:r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A7182-AA2F-4DBD-9FF5-79404C7BF74E}" type="slidenum">
              <a:rPr lang="fa-IR" smtClean="0"/>
              <a:pPr/>
              <a:t>12</a:t>
            </a:fld>
            <a:endParaRPr lang="fa-IR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3600" dirty="0" smtClean="0">
                <a:cs typeface="B Titr" panose="00000700000000000000" pitchFamily="2" charset="-78"/>
              </a:rPr>
              <a:t>استفاده از چند شخصیت</a:t>
            </a:r>
            <a:endParaRPr lang="fa-IR" sz="3600" dirty="0">
              <a:cs typeface="B Titr" panose="00000700000000000000" pitchFamily="2" charset="-78"/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11560" y="4777381"/>
            <a:ext cx="7869840" cy="860400"/>
          </a:xfrm>
        </p:spPr>
        <p:txBody>
          <a:bodyPr/>
          <a:lstStyle/>
          <a:p>
            <a:endParaRPr lang="fa-I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eMarketing - Writing for Digital</a:t>
            </a:r>
            <a:endParaRPr lang="fa-IR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A7182-AA2F-4DBD-9FF5-79404C7BF74E}" type="slidenum">
              <a:rPr lang="fa-IR" smtClean="0"/>
              <a:pPr/>
              <a:t>13</a:t>
            </a:fld>
            <a:endParaRPr lang="fa-I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87366" y="3690869"/>
            <a:ext cx="7774632" cy="1826363"/>
          </a:xfrm>
        </p:spPr>
        <p:txBody>
          <a:bodyPr>
            <a:norm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</a:pPr>
            <a:r>
              <a:rPr lang="fa-IR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چه نسخه هایی از وب در دسترس شما </a:t>
            </a:r>
            <a:r>
              <a:rPr lang="fa-I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هستند</a:t>
            </a:r>
            <a:endParaRPr lang="fa-I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98974779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 algn="r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fa-IR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انواع نسخه تحت وب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fa-I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زمانی </a:t>
            </a:r>
            <a:r>
              <a:rPr lang="fa-I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که شما یک پیام را منتشر می کنید توجه به </a:t>
            </a:r>
            <a:r>
              <a:rPr lang="fa-I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پوشش کامل و انتقال مناسب تضمین </a:t>
            </a:r>
            <a:r>
              <a:rPr lang="fa-I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می </a:t>
            </a:r>
            <a:r>
              <a:rPr lang="fa-I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کند پیام مورد نظر </a:t>
            </a:r>
            <a:r>
              <a:rPr lang="fa-I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به افرادی که نیاز به دریافت آن دارند به طور موثر برسد</a:t>
            </a:r>
            <a:r>
              <a:rPr lang="fa-I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fa-IR" sz="2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fa-I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نکات محتوای مناسب برای </a:t>
            </a:r>
            <a:r>
              <a:rPr lang="fa-I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برقراری </a:t>
            </a:r>
            <a:r>
              <a:rPr lang="fa-I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ارتباط موثر و کارایی پیام:</a:t>
            </a:r>
            <a:endParaRPr lang="en-US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fa-IR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روشن و مختصر </a:t>
            </a:r>
            <a:r>
              <a:rPr lang="fa-I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باشد</a:t>
            </a:r>
            <a:endParaRPr lang="en-US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fa-I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مطالعه آن </a:t>
            </a:r>
            <a:r>
              <a:rPr lang="fa-IR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ساده </a:t>
            </a:r>
            <a:r>
              <a:rPr lang="fa-I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باشد</a:t>
            </a:r>
            <a:endParaRPr lang="en-US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fa-I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به </a:t>
            </a:r>
            <a:r>
              <a:rPr lang="fa-IR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خوبی نوشته </a:t>
            </a:r>
            <a:r>
              <a:rPr lang="fa-I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شده باشد</a:t>
            </a:r>
            <a:endParaRPr lang="en-US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fa-I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به خوبی </a:t>
            </a:r>
            <a:r>
              <a:rPr lang="fa-IR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ساختار دهی </a:t>
            </a:r>
            <a:r>
              <a:rPr lang="fa-I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شده </a:t>
            </a:r>
            <a:r>
              <a:rPr lang="fa-I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باشد</a:t>
            </a: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fa-IR" sz="2200" b="1" dirty="0">
              <a:cs typeface="B Mitra" panose="00000400000000000000" pitchFamily="2" charset="-78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fa-IR" sz="2200" b="1" dirty="0">
                <a:cs typeface="B Mitra" panose="00000400000000000000" pitchFamily="2" charset="-78"/>
              </a:rPr>
              <a:t>مطالب نوشته شده برای وب را می توان به دو گروه تقسیم بندی کرد: </a:t>
            </a:r>
            <a:endParaRPr lang="fa-IR" sz="2200" b="1" dirty="0" smtClean="0">
              <a:cs typeface="B Mitra" panose="00000400000000000000" pitchFamily="2" charset="-78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fa-IR" sz="2200" b="1" dirty="0" smtClean="0">
                <a:cs typeface="B Mitra" panose="00000400000000000000" pitchFamily="2" charset="-78"/>
              </a:rPr>
              <a:t>نسخه </a:t>
            </a:r>
            <a:r>
              <a:rPr lang="fa-IR" sz="2200" b="1" dirty="0">
                <a:cs typeface="B Mitra" panose="00000400000000000000" pitchFamily="2" charset="-78"/>
              </a:rPr>
              <a:t>های </a:t>
            </a:r>
            <a:r>
              <a:rPr lang="fa-IR" sz="2200" b="1" dirty="0">
                <a:solidFill>
                  <a:srgbClr val="FFFF00"/>
                </a:solidFill>
                <a:cs typeface="B Mitra" panose="00000400000000000000" pitchFamily="2" charset="-78"/>
              </a:rPr>
              <a:t>کوتاه</a:t>
            </a:r>
            <a:r>
              <a:rPr lang="fa-IR" sz="2200" b="1" dirty="0">
                <a:cs typeface="B Mitra" panose="00000400000000000000" pitchFamily="2" charset="-78"/>
              </a:rPr>
              <a:t> </a:t>
            </a:r>
            <a:r>
              <a:rPr lang="fa-IR" sz="2200" b="1" dirty="0" smtClean="0">
                <a:cs typeface="B Mitra" panose="00000400000000000000" pitchFamily="2" charset="-78"/>
              </a:rPr>
              <a:t>و</a:t>
            </a:r>
            <a:r>
              <a:rPr lang="fa-IR" sz="2200" b="1" dirty="0">
                <a:cs typeface="B Mitra" panose="00000400000000000000" pitchFamily="2" charset="-78"/>
              </a:rPr>
              <a:t>نسخه های </a:t>
            </a:r>
            <a:r>
              <a:rPr lang="fa-IR" sz="2200" b="1" dirty="0" smtClean="0">
                <a:cs typeface="B Mitra" panose="00000400000000000000" pitchFamily="2" charset="-78"/>
              </a:rPr>
              <a:t> </a:t>
            </a:r>
            <a:r>
              <a:rPr lang="fa-IR" sz="2200" b="1" dirty="0">
                <a:solidFill>
                  <a:srgbClr val="FFFF00"/>
                </a:solidFill>
                <a:cs typeface="B Mitra" panose="00000400000000000000" pitchFamily="2" charset="-78"/>
              </a:rPr>
              <a:t>طولانی</a:t>
            </a:r>
            <a:r>
              <a:rPr lang="fa-IR" sz="2200" b="1" dirty="0">
                <a:cs typeface="B Mitra" panose="00000400000000000000" pitchFamily="2" charset="-78"/>
              </a:rPr>
              <a:t>. </a:t>
            </a:r>
            <a:endParaRPr lang="en-US" sz="2200" b="1" dirty="0">
              <a:cs typeface="B Mitra" panose="00000400000000000000" pitchFamily="2" charset="-7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eMarketing - Writing for Digital</a:t>
            </a:r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A7182-AA2F-4DBD-9FF5-79404C7BF74E}" type="slidenum">
              <a:rPr lang="fa-IR" smtClean="0"/>
              <a:pPr/>
              <a:t>14</a:t>
            </a:fld>
            <a:endParaRPr lang="fa-IR"/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 algn="r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fa-I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1- نسخه های کوتاه</a:t>
            </a:r>
            <a:endParaRPr lang="fa-I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در این نوع متون نویسنده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وب اغلب </a:t>
            </a:r>
            <a:r>
              <a:rPr lang="fa-I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فضا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و </a:t>
            </a:r>
            <a:r>
              <a:rPr lang="fa-I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زمان بسیار کمی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برای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نمایش مطلب به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بازدید کننده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و </a:t>
            </a:r>
            <a:r>
              <a:rPr lang="fa-IR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جلب نظر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وی جهت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انجام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اقدامی دارد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. این امر در تمامی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قسمت های مرتبط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با بازاریابی دیجیتال به ویژه در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بنرهای تبلیغاتی اهمیت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دارد. احتمالا مهمترین نسخه کوتاه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نویسی، 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CTA</a:t>
            </a:r>
            <a:r>
              <a:rPr lang="fa-I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ها می باشند.</a:t>
            </a: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sz="2400" b="1" dirty="0">
                <a:cs typeface="B Mitra" panose="00000400000000000000" pitchFamily="2" charset="-78"/>
              </a:rPr>
              <a:t>Call to action </a:t>
            </a:r>
            <a:endParaRPr lang="fa-IR" sz="2400" b="1" dirty="0" smtClean="0">
              <a:cs typeface="B Mitra" panose="00000400000000000000" pitchFamily="2" charset="-78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fa-IR" sz="2400" b="1" dirty="0">
                <a:cs typeface="B Mitra" panose="00000400000000000000" pitchFamily="2" charset="-78"/>
              </a:rPr>
              <a:t>عناوین و موضوعات</a:t>
            </a:r>
            <a:endParaRPr lang="fa-IR" sz="2400" b="1" dirty="0" smtClean="0">
              <a:cs typeface="B Mitra" panose="00000400000000000000" pitchFamily="2" charset="-78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fa-IR" sz="2400" b="1" dirty="0">
                <a:cs typeface="B Mitra" panose="00000400000000000000" pitchFamily="2" charset="-78"/>
              </a:rPr>
              <a:t>آگهی های تبلیغاتی</a:t>
            </a:r>
            <a:endParaRPr lang="fa-IR" sz="2400" b="1" dirty="0" smtClean="0">
              <a:cs typeface="B Mitra" panose="00000400000000000000" pitchFamily="2" charset="-78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fa-IR" sz="2400" b="1" dirty="0" smtClean="0">
                <a:cs typeface="B Mitra" panose="00000400000000000000" pitchFamily="2" charset="-78"/>
              </a:rPr>
              <a:t>رسانه </a:t>
            </a:r>
            <a:r>
              <a:rPr lang="fa-IR" sz="2400" b="1" dirty="0">
                <a:cs typeface="B Mitra" panose="00000400000000000000" pitchFamily="2" charset="-78"/>
              </a:rPr>
              <a:t>های اجتماعی </a:t>
            </a:r>
            <a:endParaRPr lang="fa-I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eMarketing - Writing for Digital</a:t>
            </a:r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A7182-AA2F-4DBD-9FF5-79404C7BF74E}" type="slidenum">
              <a:rPr lang="fa-IR" smtClean="0"/>
              <a:pPr/>
              <a:t>15</a:t>
            </a:fld>
            <a:endParaRPr lang="fa-IR"/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Koodak" pitchFamily="2" charset="-78"/>
              </a:rPr>
              <a:t>Call to action </a:t>
            </a:r>
            <a:endParaRPr lang="fa-IR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Koodak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دستورالعمل </a:t>
            </a:r>
            <a:r>
              <a:rPr lang="fa-I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توصیفی کوتاهی است که به صراحت در مورد کاری که انجام می دهند به خواننده اطلاع رسانی می </a:t>
            </a:r>
            <a:r>
              <a:rPr lang="fa-I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کند</a:t>
            </a:r>
            <a:r>
              <a:rPr lang="fa-IR" sz="2200" b="1" dirty="0">
                <a:cs typeface="B Mitra" panose="00000400000000000000" pitchFamily="2" charset="-78"/>
              </a:rPr>
              <a:t>. زمانی که انتظار دارید خواننده اقدامی انجام دهد بایستی از </a:t>
            </a:r>
            <a:r>
              <a:rPr lang="en-US" sz="2200" b="1" dirty="0">
                <a:cs typeface="B Mitra" panose="00000400000000000000" pitchFamily="2" charset="-78"/>
              </a:rPr>
              <a:t>CTA</a:t>
            </a:r>
            <a:r>
              <a:rPr lang="fa-IR" sz="2200" b="1" dirty="0">
                <a:cs typeface="B Mitra" panose="00000400000000000000" pitchFamily="2" charset="-78"/>
              </a:rPr>
              <a:t> جهت آموزش آنها استفاده کنید. 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بعنوان </a:t>
            </a:r>
            <a:r>
              <a:rPr lang="fa-I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مثال </a:t>
            </a:r>
            <a:r>
              <a:rPr lang="fa-IR" b="1" dirty="0" smtClean="0">
                <a:ln w="22225">
                  <a:solidFill>
                    <a:srgbClr val="FFFF00"/>
                  </a:solidFill>
                  <a:prstDash val="solid"/>
                </a:ln>
                <a:solidFill>
                  <a:schemeClr val="bg1"/>
                </a:solidFill>
                <a:effectLst/>
                <a:cs typeface="B Titr" panose="00000700000000000000" pitchFamily="2" charset="-78"/>
              </a:rPr>
              <a:t>اینجا </a:t>
            </a:r>
            <a:r>
              <a:rPr lang="fa-IR" b="1" dirty="0">
                <a:ln w="22225">
                  <a:solidFill>
                    <a:srgbClr val="FFFF00"/>
                  </a:solidFill>
                  <a:prstDash val="solid"/>
                </a:ln>
                <a:solidFill>
                  <a:schemeClr val="bg1"/>
                </a:solidFill>
                <a:effectLst/>
                <a:cs typeface="B Titr" panose="00000700000000000000" pitchFamily="2" charset="-78"/>
              </a:rPr>
              <a:t>کلیک </a:t>
            </a:r>
            <a:r>
              <a:rPr lang="fa-IR" b="1" dirty="0" smtClean="0">
                <a:ln w="22225">
                  <a:solidFill>
                    <a:srgbClr val="FFFF00"/>
                  </a:solidFill>
                  <a:prstDash val="solid"/>
                </a:ln>
                <a:solidFill>
                  <a:schemeClr val="bg1"/>
                </a:solidFill>
                <a:effectLst/>
                <a:cs typeface="B Titr" panose="00000700000000000000" pitchFamily="2" charset="-78"/>
              </a:rPr>
              <a:t>کنید</a:t>
            </a:r>
            <a:r>
              <a:rPr lang="fa-I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</a:t>
            </a:r>
            <a:r>
              <a:rPr lang="fa-I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یا </a:t>
            </a:r>
            <a:r>
              <a:rPr lang="fa-IR" b="1" dirty="0" smtClean="0">
                <a:ln w="22225">
                  <a:solidFill>
                    <a:srgbClr val="FFFF00"/>
                  </a:solidFill>
                  <a:prstDash val="solid"/>
                </a:ln>
                <a:solidFill>
                  <a:schemeClr val="bg1"/>
                </a:solidFill>
                <a:effectLst/>
                <a:cs typeface="B Titr" panose="00000700000000000000" pitchFamily="2" charset="-78"/>
              </a:rPr>
              <a:t>خرید</a:t>
            </a:r>
            <a:r>
              <a:rPr lang="fa-I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(</a:t>
            </a:r>
            <a:r>
              <a:rPr lang="fa-I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محصول یا خدمات</a:t>
            </a:r>
            <a:r>
              <a:rPr lang="fa-I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)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endParaRPr lang="fa-IR" sz="2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بنرهای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تبلیغاتی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،پست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های رسانه های اجتماعی، اگهی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ها، محتواهای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بازریابی و ... </a:t>
            </a:r>
            <a:endPara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eMarketing - Writing for Digital</a:t>
            </a:r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A7182-AA2F-4DBD-9FF5-79404C7BF74E}" type="slidenum">
              <a:rPr lang="fa-IR" smtClean="0"/>
              <a:pPr/>
              <a:t>16</a:t>
            </a:fld>
            <a:endParaRPr lang="fa-IR"/>
          </a:p>
        </p:txBody>
      </p:sp>
      <p:sp>
        <p:nvSpPr>
          <p:cNvPr id="6" name="Rectangle 5"/>
          <p:cNvSpPr/>
          <p:nvPr/>
        </p:nvSpPr>
        <p:spPr>
          <a:xfrm>
            <a:off x="1956140" y="5823675"/>
            <a:ext cx="4528804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شکل 2. متون دعوت به اقدام باید روشن و جذاب باشند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97828" y="2171212"/>
            <a:ext cx="5445428" cy="3246751"/>
          </a:xfrm>
          <a:prstGeom prst="rect">
            <a:avLst/>
          </a:prstGeom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</a:pPr>
            <a:endParaRPr lang="fa-I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fa-IR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یک متن دعوتی خوب باید با اقدامی که بازدید کننده به آن نیاز </a:t>
            </a:r>
            <a:r>
              <a:rPr lang="fa-IR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دارد پیچیده </a:t>
            </a:r>
            <a:r>
              <a:rPr lang="fa-IR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شده و مخالف </a:t>
            </a:r>
            <a:r>
              <a:rPr lang="fa-IR" sz="21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کارکرد تکنیکی </a:t>
            </a:r>
            <a:r>
              <a:rPr lang="fa-IR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که انجام می دهد نباشد. به طور مثال اگر یک کاربر در حال وارد کردن آدرس ایمیل برای ثبت نام در خبرنامه </a:t>
            </a:r>
            <a:r>
              <a:rPr lang="fa-IR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باشد </a:t>
            </a:r>
            <a:r>
              <a:rPr lang="fa-IR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کلید عملیاتی مورد نظر </a:t>
            </a:r>
            <a:r>
              <a:rPr lang="fa-IR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باید  </a:t>
            </a:r>
            <a:r>
              <a:rPr lang="fa-IR" sz="2100" b="1" dirty="0" smtClean="0">
                <a:ln w="22225">
                  <a:solidFill>
                    <a:srgbClr val="FFFF00"/>
                  </a:solidFill>
                  <a:prstDash val="solid"/>
                </a:ln>
                <a:solidFill>
                  <a:schemeClr val="bg1"/>
                </a:solidFill>
                <a:effectLst/>
                <a:cs typeface="B Titr" panose="00000700000000000000" pitchFamily="2" charset="-78"/>
              </a:rPr>
              <a:t>ثبت </a:t>
            </a:r>
            <a:r>
              <a:rPr lang="fa-IR" sz="2100" b="1" dirty="0">
                <a:ln w="22225">
                  <a:solidFill>
                    <a:srgbClr val="FFFF00"/>
                  </a:solidFill>
                  <a:prstDash val="solid"/>
                </a:ln>
                <a:solidFill>
                  <a:schemeClr val="bg1"/>
                </a:solidFill>
                <a:effectLst/>
                <a:cs typeface="B Titr" panose="00000700000000000000" pitchFamily="2" charset="-78"/>
              </a:rPr>
              <a:t>نام </a:t>
            </a:r>
            <a:r>
              <a:rPr lang="fa-IR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باشد نه </a:t>
            </a:r>
            <a:r>
              <a:rPr lang="fa-IR" sz="2100" b="1" dirty="0" smtClean="0">
                <a:ln w="22225">
                  <a:solidFill>
                    <a:srgbClr val="FFFF00"/>
                  </a:solidFill>
                  <a:prstDash val="solid"/>
                </a:ln>
                <a:solidFill>
                  <a:schemeClr val="bg1"/>
                </a:solidFill>
                <a:effectLst/>
                <a:cs typeface="B Titr" panose="00000700000000000000" pitchFamily="2" charset="-78"/>
              </a:rPr>
              <a:t>ارسال</a:t>
            </a:r>
            <a:r>
              <a:rPr lang="fa-IR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fa-IR" sz="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fa-IR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برای </a:t>
            </a:r>
            <a:r>
              <a:rPr lang="fa-IR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خبرنامه های ایمیلی </a:t>
            </a:r>
            <a:r>
              <a:rPr lang="fa-IR" sz="2100" b="1" dirty="0" smtClean="0">
                <a:ln w="22225">
                  <a:solidFill>
                    <a:srgbClr val="FFFF00"/>
                  </a:solidFill>
                  <a:prstDash val="solid"/>
                </a:ln>
                <a:solidFill>
                  <a:schemeClr val="bg1"/>
                </a:solidFill>
                <a:effectLst/>
                <a:cs typeface="B Titr" panose="00000700000000000000" pitchFamily="2" charset="-78"/>
              </a:rPr>
              <a:t>ثبت نام</a:t>
            </a:r>
            <a:r>
              <a:rPr lang="fa-IR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معنی </a:t>
            </a:r>
            <a:r>
              <a:rPr lang="fa-IR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بسیار متفاوتی از مفهوم </a:t>
            </a:r>
            <a:r>
              <a:rPr lang="fa-IR" sz="2100" b="1" dirty="0" smtClean="0">
                <a:ln w="22225">
                  <a:solidFill>
                    <a:srgbClr val="FFFF00"/>
                  </a:solidFill>
                  <a:prstDash val="solid"/>
                </a:ln>
                <a:solidFill>
                  <a:schemeClr val="bg1"/>
                </a:solidFill>
                <a:effectLst/>
                <a:cs typeface="B Titr" panose="00000700000000000000" pitchFamily="2" charset="-78"/>
              </a:rPr>
              <a:t>اشتراک</a:t>
            </a:r>
            <a:r>
              <a:rPr lang="fa-IR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دارد. </a:t>
            </a:r>
            <a:r>
              <a:rPr lang="fa-IR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علاوه </a:t>
            </a:r>
            <a:r>
              <a:rPr lang="fa-IR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برآن </a:t>
            </a:r>
            <a:r>
              <a:rPr lang="fa-IR" sz="2100" b="1" dirty="0" smtClean="0">
                <a:ln w="22225">
                  <a:solidFill>
                    <a:srgbClr val="FFFF00"/>
                  </a:solidFill>
                  <a:prstDash val="solid"/>
                </a:ln>
                <a:solidFill>
                  <a:schemeClr val="bg1"/>
                </a:solidFill>
                <a:effectLst/>
                <a:cs typeface="B Titr" panose="00000700000000000000" pitchFamily="2" charset="-78"/>
              </a:rPr>
              <a:t>اشتراک</a:t>
            </a:r>
            <a:r>
              <a:rPr lang="fa-IR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</a:t>
            </a:r>
            <a:r>
              <a:rPr lang="fa-IR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با </a:t>
            </a:r>
            <a:r>
              <a:rPr lang="fa-IR" sz="2100" b="1" dirty="0" smtClean="0">
                <a:ln w="22225">
                  <a:solidFill>
                    <a:srgbClr val="FFFF00"/>
                  </a:solidFill>
                  <a:prstDash val="solid"/>
                </a:ln>
                <a:solidFill>
                  <a:schemeClr val="bg1"/>
                </a:solidFill>
                <a:effectLst/>
                <a:cs typeface="B Titr" panose="00000700000000000000" pitchFamily="2" charset="-78"/>
              </a:rPr>
              <a:t>اشتراک رایگان</a:t>
            </a:r>
            <a:r>
              <a:rPr lang="fa-IR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</a:t>
            </a:r>
            <a:r>
              <a:rPr lang="fa-IR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تفاوت بسیاری دارد. </a:t>
            </a:r>
            <a:r>
              <a:rPr lang="fa-IR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در </a:t>
            </a:r>
            <a:r>
              <a:rPr lang="fa-IR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اشتراک هزینه ها مفهوم دارد، </a:t>
            </a:r>
            <a:r>
              <a:rPr lang="fa-IR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در ثبت </a:t>
            </a:r>
            <a:r>
              <a:rPr lang="fa-IR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نام اینگونه </a:t>
            </a:r>
            <a:r>
              <a:rPr lang="fa-IR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نیست و اشتراک رایگان چیزی که مشمول هزینه است را رایگان عرضه می دارد.</a:t>
            </a:r>
            <a:r>
              <a:rPr lang="en-US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 </a:t>
            </a:r>
            <a:endParaRPr lang="fa-IR" sz="2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</a:pPr>
            <a:endParaRPr lang="fa-IR" sz="2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eMarketing - Writing for Digital</a:t>
            </a:r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A7182-AA2F-4DBD-9FF5-79404C7BF74E}" type="slidenum">
              <a:rPr lang="fa-IR" smtClean="0"/>
              <a:pPr/>
              <a:t>17</a:t>
            </a:fld>
            <a:endParaRPr lang="fa-IR"/>
          </a:p>
        </p:txBody>
      </p:sp>
      <p:sp>
        <p:nvSpPr>
          <p:cNvPr id="6" name="Rectangle 5"/>
          <p:cNvSpPr/>
          <p:nvPr/>
        </p:nvSpPr>
        <p:spPr>
          <a:xfrm>
            <a:off x="2170942" y="5802153"/>
            <a:ext cx="4099199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شکل 3. متون فراخوانی اقدام کوتاه و دقیق هستند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02" t="26682" r="-702" b="11060"/>
          <a:stretch/>
        </p:blipFill>
        <p:spPr>
          <a:xfrm>
            <a:off x="2972766" y="4794040"/>
            <a:ext cx="2495550" cy="1008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266705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 algn="r">
              <a:lnSpc>
                <a:spcPct val="100000"/>
              </a:lnSpc>
              <a:spcBef>
                <a:spcPts val="0"/>
              </a:spcBef>
            </a:pPr>
            <a:r>
              <a:rPr lang="fa-IR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عناوین و </a:t>
            </a:r>
            <a:r>
              <a:rPr lang="fa-I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موضوعات</a:t>
            </a:r>
            <a:endParaRPr lang="fa-I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اغلب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قسمتی از بدنه یک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متن طولانی و بلند بوده که به دلیل اهمیت بعنوان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نسخه های مستقل کوتاه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مورد بحث قرار می گیرند.  عناوین تکلیف خواننده را برای ادامه مطالعه متن پیش رویشان روشن کرده و درب های ورود به محتوا هستند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a-IR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          </a:t>
            </a:r>
            <a:endPara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  عناوین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زیر را در نظر بگیرید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a-IR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راهنمای نوشتن نسخه های </a:t>
            </a:r>
            <a:r>
              <a:rPr lang="fa-IR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آنلاین </a:t>
            </a:r>
            <a:endParaRPr lang="fa-IR" b="1" dirty="0" smtClean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a-IR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ده </a:t>
            </a:r>
            <a:r>
              <a:rPr lang="fa-IR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گام برای </a:t>
            </a:r>
            <a:r>
              <a:rPr lang="fa-IR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نوشتن نسخه هایی </a:t>
            </a:r>
            <a:r>
              <a:rPr lang="fa-IR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که مبادرت به </a:t>
            </a:r>
            <a:r>
              <a:rPr lang="fa-IR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فروش آنلاین </a:t>
            </a:r>
            <a:r>
              <a:rPr lang="fa-IR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می کنند</a:t>
            </a:r>
            <a:r>
              <a:rPr lang="en-US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fa-I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عنوان دوم حاوی اطلاعات </a:t>
            </a:r>
            <a:r>
              <a:rPr lang="fa-I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و </a:t>
            </a:r>
            <a:r>
              <a:rPr lang="fa-I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هجیان بیشتری برای خواننده است </a:t>
            </a:r>
            <a:r>
              <a:rPr lang="fa-I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و </a:t>
            </a:r>
            <a:r>
              <a:rPr lang="fa-I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خواننده </a:t>
            </a:r>
            <a:r>
              <a:rPr lang="fa-I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را به </a:t>
            </a:r>
            <a:r>
              <a:rPr lang="fa-I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مطالعه بیشتر </a:t>
            </a:r>
            <a:r>
              <a:rPr lang="fa-I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ترغیب می </a:t>
            </a:r>
            <a:r>
              <a:rPr lang="fa-I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کند. </a:t>
            </a:r>
            <a:r>
              <a:rPr lang="fa-I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عناوین</a:t>
            </a:r>
            <a:r>
              <a:rPr lang="fa-I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، تیترها و موضوعات می بایست </a:t>
            </a:r>
            <a:r>
              <a:rPr lang="fa-IR" sz="1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جذاب</a:t>
            </a:r>
            <a:r>
              <a:rPr lang="fa-I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و </a:t>
            </a:r>
            <a:r>
              <a:rPr lang="fa-IR" sz="1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متقاعد کننده </a:t>
            </a:r>
            <a:r>
              <a:rPr lang="fa-I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باشند </a:t>
            </a:r>
            <a:r>
              <a:rPr lang="fa-I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چیزی را که خواننده </a:t>
            </a:r>
            <a:r>
              <a:rPr lang="fa-IR" sz="1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انتظار</a:t>
            </a:r>
            <a:r>
              <a:rPr lang="fa-I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</a:t>
            </a:r>
            <a:r>
              <a:rPr lang="fa-I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دارد را در نظر گرفته و آنرا </a:t>
            </a:r>
            <a:r>
              <a:rPr lang="fa-IR" sz="1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در ابتدا </a:t>
            </a:r>
            <a:r>
              <a:rPr lang="fa-I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بیان </a:t>
            </a:r>
            <a:r>
              <a:rPr lang="fa-I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کند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fa-I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eMarketing - Writing for Digital</a:t>
            </a:r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A7182-AA2F-4DBD-9FF5-79404C7BF74E}" type="slidenum">
              <a:rPr lang="fa-IR" smtClean="0"/>
              <a:pPr/>
              <a:t>18</a:t>
            </a:fld>
            <a:endParaRPr lang="fa-IR"/>
          </a:p>
        </p:txBody>
      </p:sp>
      <p:sp>
        <p:nvSpPr>
          <p:cNvPr id="6" name="Rectangle 5"/>
          <p:cNvSpPr/>
          <p:nvPr/>
        </p:nvSpPr>
        <p:spPr>
          <a:xfrm>
            <a:off x="1934542" y="5491277"/>
            <a:ext cx="4572000" cy="7571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ar-S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 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algn="ctr">
              <a:lnSpc>
                <a:spcPct val="120000"/>
              </a:lnSpc>
            </a:pP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شکل 4. موضوع جذاب یک ایمیل بی واسطه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7584" y="3986170"/>
            <a:ext cx="6849097" cy="1536380"/>
          </a:xfrm>
          <a:prstGeom prst="rect">
            <a:avLst/>
          </a:prstGeom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 algn="r">
              <a:lnSpc>
                <a:spcPct val="100000"/>
              </a:lnSpc>
              <a:spcBef>
                <a:spcPts val="0"/>
              </a:spcBef>
            </a:pPr>
            <a:r>
              <a:rPr lang="fa-IR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آگهی های </a:t>
            </a:r>
            <a:r>
              <a:rPr lang="fa-I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تبلیغاتی</a:t>
            </a:r>
            <a:endParaRPr lang="fa-I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آگهی ها فضا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و زمان بسیار محدودی برای </a:t>
            </a:r>
            <a:r>
              <a:rPr lang="fa-I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انتقال پیامشان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و </a:t>
            </a:r>
            <a:r>
              <a:rPr lang="fa-IR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جلب </a:t>
            </a:r>
            <a:r>
              <a:rPr lang="fa-I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توجه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خوانندگان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و </a:t>
            </a:r>
            <a:r>
              <a:rPr lang="fa-IR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تضمین </a:t>
            </a:r>
            <a:r>
              <a:rPr lang="fa-I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بازگشت سرمایه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دارد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ساختار آگهی و محدودیت تعداد کاراکترها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400056" lvl="1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•</a:t>
            </a:r>
            <a:r>
              <a:rPr lang="fa-IR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عنوان (تیتر</a:t>
            </a:r>
            <a:r>
              <a:rPr lang="fa-IR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)			حداکثر </a:t>
            </a:r>
            <a:r>
              <a:rPr lang="fa-IR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25 کاراکتر</a:t>
            </a:r>
            <a:endParaRPr lang="en-US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400056" lvl="1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•</a:t>
            </a:r>
            <a:r>
              <a:rPr lang="fa-IR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متن آگهی </a:t>
            </a:r>
            <a:r>
              <a:rPr lang="fa-IR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				در </a:t>
            </a:r>
            <a:r>
              <a:rPr lang="fa-IR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دو خط حداکثر 35 کاراکتر</a:t>
            </a:r>
            <a:endParaRPr lang="en-US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400056" lvl="1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•</a:t>
            </a:r>
            <a:r>
              <a:rPr lang="fa-IR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لینک نمایشی آگهی </a:t>
            </a:r>
            <a:r>
              <a:rPr lang="fa-IR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		حداکثر </a:t>
            </a:r>
            <a:r>
              <a:rPr lang="fa-IR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35 کاراکتر</a:t>
            </a:r>
            <a:endParaRPr lang="en-US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تبادل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اطلاعات و ترغیب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مخاطب جهت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کلیک روی آگهی و تمایز شما از رقبا ، با تعداد کاراکتر محدود کاری دلهره آور به نظرمی رسد. بهترین راه برای تعیین کارهای لازم، </a:t>
            </a:r>
            <a:r>
              <a:rPr lang="fa-I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آزمایش و تغییر نسخه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آگهی می باشد.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eMarketing - Writing for Digital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A7182-AA2F-4DBD-9FF5-79404C7BF74E}" type="slidenum">
              <a:rPr lang="fa-IR" smtClean="0"/>
              <a:pPr/>
              <a:t>19</a:t>
            </a:fld>
            <a:endParaRPr lang="fa-IR"/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-2000" contras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998" t="397" r="17090" b="-397"/>
          <a:stretch/>
        </p:blipFill>
        <p:spPr>
          <a:xfrm>
            <a:off x="-54224" y="0"/>
            <a:ext cx="9217025" cy="69458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1556792"/>
            <a:ext cx="6480048" cy="1023208"/>
          </a:xfrm>
        </p:spPr>
        <p:txBody>
          <a:bodyPr>
            <a:normAutofit fontScale="90000"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8900" cap="none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eMarketing</a:t>
            </a:r>
            <a:r>
              <a:rPr lang="en-US" cap="none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/>
            </a:r>
            <a:br>
              <a:rPr lang="en-US" cap="none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6000" cap="none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Writing for digital</a:t>
            </a:r>
            <a:endParaRPr lang="fa-IR" cap="none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anose="02010803020104030203" pitchFamily="2" charset="-79"/>
              <a:cs typeface="B Koodak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27984" y="2852936"/>
            <a:ext cx="3384712" cy="1752600"/>
          </a:xfr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</a:pPr>
            <a:r>
              <a:rPr lang="en-US" b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Page 165 to 181</a:t>
            </a:r>
            <a:endParaRPr lang="fa-IR" b="1" dirty="0" smtClean="0">
              <a:solidFill>
                <a:schemeClr val="bg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</a:pPr>
            <a:r>
              <a:rPr lang="en-US" sz="24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Reza </a:t>
            </a:r>
            <a:r>
              <a:rPr lang="en-US" sz="24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dabiri</a:t>
            </a:r>
            <a:endParaRPr lang="fa-IR" sz="2400" b="1" dirty="0">
              <a:solidFill>
                <a:schemeClr val="bg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algn="r">
              <a:spcBef>
                <a:spcPts val="0"/>
              </a:spcBef>
            </a:pPr>
            <a:r>
              <a:rPr lang="fa-IR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رسانه های اجتماعی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رسانه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های اجتماعی امکان محاوره و گفگو با مشتریان و طرفداران برند را فراهم می کنند و به مشتریان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توانایی 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بیان خواسته و انتظاراتشان از برندها را می دهد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fa-IR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ملاحظات تولید محتوا جهت رسانه های اجتماعی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fa-IR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</a:t>
            </a:r>
            <a:r>
              <a:rPr lang="en-U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•</a:t>
            </a:r>
            <a:r>
              <a:rPr lang="fa-IR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تحقیقات بسیار حیاتی </a:t>
            </a:r>
            <a:r>
              <a:rPr lang="fa-IR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است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</a:t>
            </a:r>
            <a:r>
              <a:rPr lang="fa-IR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با درک </a:t>
            </a:r>
            <a:r>
              <a:rPr lang="fa-IR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اینکه چه نوع محتوایی مورد درخواست اعضای جامعه می </a:t>
            </a:r>
            <a:r>
              <a:rPr lang="fa-IR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باشد می توان  </a:t>
            </a:r>
            <a:r>
              <a:rPr lang="fa-IR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محتوای معنی دار و </a:t>
            </a:r>
            <a:r>
              <a:rPr lang="fa-IR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مرتبطی منتشر نمود.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•</a:t>
            </a:r>
            <a:r>
              <a:rPr lang="fa-IR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ماهیت </a:t>
            </a:r>
            <a:r>
              <a:rPr lang="fa-IR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گفگو </a:t>
            </a:r>
            <a:r>
              <a:rPr lang="fa-IR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را به یاد داشته باشید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fa-IR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استفاده </a:t>
            </a:r>
            <a:r>
              <a:rPr lang="fa-IR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از </a:t>
            </a:r>
            <a:r>
              <a:rPr lang="fa-IR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شخصیت </a:t>
            </a:r>
            <a:r>
              <a:rPr lang="fa-IR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مناسب برای انتقال بعد انسانی برند در مکالمات و تشویق نظرات</a:t>
            </a:r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•</a:t>
            </a:r>
            <a:r>
              <a:rPr lang="fa-IR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تدوین محتوای قابل اشتراک </a:t>
            </a:r>
            <a:r>
              <a:rPr lang="fa-IR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گذاری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fa-IR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شامل پشنهاد با ارزش و معقول است که راستای هدف برند تدوین می شود. </a:t>
            </a:r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 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eMarketing - Writing for Digital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A7182-AA2F-4DBD-9FF5-79404C7BF74E}" type="slidenum">
              <a:rPr lang="fa-IR" smtClean="0"/>
              <a:pPr/>
              <a:t>20</a:t>
            </a:fld>
            <a:endParaRPr lang="fa-IR"/>
          </a:p>
        </p:txBody>
      </p:sp>
      <p:sp>
        <p:nvSpPr>
          <p:cNvPr id="6" name="Rectangle 5"/>
          <p:cNvSpPr/>
          <p:nvPr/>
        </p:nvSpPr>
        <p:spPr>
          <a:xfrm>
            <a:off x="2843808" y="5823675"/>
            <a:ext cx="3052438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شکل 5. رسانه های اجتماعی در برند.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82092" y="1143000"/>
            <a:ext cx="5676900" cy="4572000"/>
          </a:xfrm>
          <a:prstGeom prst="rect">
            <a:avLst/>
          </a:prstGeom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algn="r">
              <a:spcBef>
                <a:spcPts val="0"/>
              </a:spcBef>
            </a:pPr>
            <a:r>
              <a:rPr lang="fa-I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2- متون </a:t>
            </a:r>
            <a:r>
              <a:rPr lang="fa-IR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طولانی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متون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بلند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مزایایی چون امکان </a:t>
            </a:r>
            <a:r>
              <a:rPr lang="fa-IR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ارائه اطلاعات بیشتر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جهت </a:t>
            </a:r>
            <a:r>
              <a:rPr lang="fa-IR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جلب مشتری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و </a:t>
            </a:r>
            <a:r>
              <a:rPr lang="fa-IR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تقویت رابطه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با آنها را همراه دارد. با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لغات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و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فضای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بیشتر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می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توان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لحن و شخصیت بهتری در نوشتار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ایجاد نمود. البته اینکه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یک نویسنده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خوب متنی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برای وب با بیش از 800 تا 1000 کلمه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بنوسد بعید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به نظر می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رسد. متون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بلند به ساختار و قالب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بندی مناسبی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برای جلب توجه مخاطب و سادگی درک نیاز دارد . </a:t>
            </a:r>
            <a:endPara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fa-I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انواع متون طولانی که در بازاریابی اهمیت دارد می باشد.</a:t>
            </a:r>
            <a:endPara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lvl="0"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fa-I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اخبار </a:t>
            </a:r>
            <a:r>
              <a:rPr lang="fa-I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منتشر شده</a:t>
            </a:r>
            <a:endPara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lvl="0"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fa-I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مقالات سندیکاهای آنلاین</a:t>
            </a:r>
            <a:endPara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lvl="0"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fa-I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ایمیل ها</a:t>
            </a:r>
            <a:endPara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lvl="0"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fa-I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پست های وبلاگ</a:t>
            </a:r>
            <a:endPara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lvl="0"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fa-I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مجلات تبلیغاتی</a:t>
            </a:r>
            <a:endPara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lvl="0"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fa-I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وب </a:t>
            </a:r>
            <a:r>
              <a:rPr lang="fa-I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سایتها</a:t>
            </a:r>
            <a:endPara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eMarketing - Writing for Digital</a:t>
            </a:r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A7182-AA2F-4DBD-9FF5-79404C7BF74E}" type="slidenum">
              <a:rPr lang="fa-IR" smtClean="0"/>
              <a:pPr/>
              <a:t>21</a:t>
            </a:fld>
            <a:endParaRPr lang="fa-IR"/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algn="r">
              <a:spcBef>
                <a:spcPts val="0"/>
              </a:spcBef>
            </a:pPr>
            <a:r>
              <a:rPr lang="fa-IR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اخبار منتشر شده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انتشار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اخبار یک جزء اصلی از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ارتباطات عمومی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است و با رشد اینترنت همپوشانی بین </a:t>
            </a:r>
            <a:r>
              <a:rPr lang="fa-I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روابط عمومی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و</a:t>
            </a:r>
            <a:r>
              <a:rPr lang="fa-I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بازرایابی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روبه فزونی است.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خبرها باید هم </a:t>
            </a:r>
            <a:r>
              <a:rPr lang="fa-IR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آوا با برند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و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برای </a:t>
            </a:r>
            <a:r>
              <a:rPr lang="fa-I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ارتباط با عموم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مردم و مطابق اصول یک وب سایت خوب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و بهینه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نوشته و قالب بندی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شوند.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همچنین به یاد داشته باشید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که می بایست روی تیترهایی متمرکز شد که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خواننده را برای مطالعه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متقاعد می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نماید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.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eMarketing - Writing for Digital</a:t>
            </a:r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A7182-AA2F-4DBD-9FF5-79404C7BF74E}" type="slidenum">
              <a:rPr lang="fa-IR" smtClean="0"/>
              <a:pPr/>
              <a:t>22</a:t>
            </a:fld>
            <a:endParaRPr lang="fa-I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43608" y="3208441"/>
            <a:ext cx="6334125" cy="257175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419408" y="5879075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شکل 6. یک اعلامیه مطبوعاتی آنلاین از اپل.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algn="r">
              <a:spcBef>
                <a:spcPts val="0"/>
              </a:spcBef>
            </a:pPr>
            <a:r>
              <a:rPr lang="fa-IR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مقالات سندیکاهای آنلاین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9" y="1340769"/>
            <a:ext cx="7632848" cy="4907638"/>
          </a:xfrm>
        </p:spPr>
        <p:txBody>
          <a:bodyPr anchor="t">
            <a:norm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fa-IR" b="1" dirty="0">
                <a:cs typeface="B Mitra" panose="00000400000000000000" pitchFamily="2" charset="-78"/>
              </a:rPr>
              <a:t>این مقالات جهت </a:t>
            </a:r>
            <a:r>
              <a:rPr lang="fa-IR" b="1" dirty="0">
                <a:solidFill>
                  <a:srgbClr val="FFFF00"/>
                </a:solidFill>
                <a:cs typeface="B Mitra" panose="00000400000000000000" pitchFamily="2" charset="-78"/>
              </a:rPr>
              <a:t>ارائه مطالب </a:t>
            </a:r>
            <a:r>
              <a:rPr lang="fa-IR" b="1" dirty="0">
                <a:cs typeface="B Mitra" panose="00000400000000000000" pitchFamily="2" charset="-78"/>
              </a:rPr>
              <a:t>و اطلاعات </a:t>
            </a:r>
            <a:r>
              <a:rPr lang="fa-IR" b="1" dirty="0" smtClean="0">
                <a:cs typeface="B Mitra" panose="00000400000000000000" pitchFamily="2" charset="-78"/>
              </a:rPr>
              <a:t>ارزشمندی منتشر می شوند که </a:t>
            </a:r>
            <a:r>
              <a:rPr lang="fa-IR" b="1" dirty="0">
                <a:cs typeface="B Mitra" panose="00000400000000000000" pitchFamily="2" charset="-78"/>
              </a:rPr>
              <a:t>مستقیم با محصول یا خدمات </a:t>
            </a:r>
            <a:r>
              <a:rPr lang="fa-IR" b="1" dirty="0" smtClean="0">
                <a:cs typeface="B Mitra" panose="00000400000000000000" pitchFamily="2" charset="-78"/>
              </a:rPr>
              <a:t>شما </a:t>
            </a:r>
            <a:r>
              <a:rPr lang="fa-IR" b="1" dirty="0">
                <a:cs typeface="B Mitra" panose="00000400000000000000" pitchFamily="2" charset="-78"/>
              </a:rPr>
              <a:t>در ارتباط نبوده </a:t>
            </a:r>
            <a:r>
              <a:rPr lang="fa-IR" b="1" dirty="0" smtClean="0">
                <a:cs typeface="B Mitra" panose="00000400000000000000" pitchFamily="2" charset="-78"/>
              </a:rPr>
              <a:t>و بطور </a:t>
            </a:r>
            <a:r>
              <a:rPr lang="fa-IR" b="1" dirty="0" smtClean="0">
                <a:solidFill>
                  <a:srgbClr val="FFFF00"/>
                </a:solidFill>
                <a:cs typeface="B Mitra" panose="00000400000000000000" pitchFamily="2" charset="-78"/>
              </a:rPr>
              <a:t>غیر مستقیم </a:t>
            </a:r>
            <a:r>
              <a:rPr lang="fa-IR" b="1" dirty="0">
                <a:cs typeface="B Mitra" panose="00000400000000000000" pitchFamily="2" charset="-78"/>
              </a:rPr>
              <a:t>موجب ارتقاء </a:t>
            </a:r>
            <a:r>
              <a:rPr lang="fa-IR" b="1" dirty="0" smtClean="0">
                <a:cs typeface="B Mitra" panose="00000400000000000000" pitchFamily="2" charset="-78"/>
              </a:rPr>
              <a:t>برند می </a:t>
            </a:r>
            <a:r>
              <a:rPr lang="fa-IR" b="1" dirty="0">
                <a:cs typeface="B Mitra" panose="00000400000000000000" pitchFamily="2" charset="-78"/>
              </a:rPr>
              <a:t>شوند. </a:t>
            </a:r>
            <a:endParaRPr lang="fa-IR" dirty="0"/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endParaRPr lang="fa-IR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fa-IR" sz="16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شرکت مدیریت هتل  در خصوص راهنمایی </a:t>
            </a:r>
            <a:r>
              <a:rPr lang="fa-IR" sz="16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سفر و </a:t>
            </a:r>
            <a:r>
              <a:rPr lang="fa-IR" sz="16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مشاوره 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fa-IR" sz="16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و یک فروشنده غذای حیوانات در باره راه </a:t>
            </a:r>
            <a:r>
              <a:rPr lang="fa-IR" sz="16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های سالم و شاد نگه داشتن حیوانات </a:t>
            </a:r>
            <a:r>
              <a:rPr lang="fa-IR" sz="16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خانگی. 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endParaRPr lang="fa-IR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این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مقالات به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دایرکتوریهای آنلاین جهت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انتشار مجدد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درسایتهای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دیگر </a:t>
            </a:r>
            <a:r>
              <a:rPr lang="fa-IR" b="1" dirty="0" smtClean="0">
                <a:cs typeface="B Mitra" panose="00000400000000000000" pitchFamily="2" charset="-78"/>
              </a:rPr>
              <a:t>ارسال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می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شوند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از آنجایی که مقالات حاوی لینک ها و عبارات کلیدی مربوط به سایت شماست، می تواند درجهت </a:t>
            </a:r>
            <a:r>
              <a:rPr lang="fa-I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بهینه سازی رتبه وب سایت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شما در موتورهای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جستجو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بسیار مفید باشد.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بنابراین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بایستی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این مقالات جالب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و آموزنده باشند و صرفا آگهی بازرگانی ظریف و تبدیل شده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نباشند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. شما </a:t>
            </a:r>
            <a:r>
              <a:rPr lang="fa-I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هدف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، </a:t>
            </a:r>
            <a:r>
              <a:rPr lang="fa-I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موقعیت نام تجاری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و برندتان، </a:t>
            </a:r>
            <a:r>
              <a:rPr lang="fa-I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میزان تخصص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و توانایی خود در این زمینه  و </a:t>
            </a:r>
            <a:r>
              <a:rPr lang="fa-I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وجه برتری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خود را به اطلاع مخاطبتان می رسانید.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 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eMarketing - Writing for Digital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A7182-AA2F-4DBD-9FF5-79404C7BF74E}" type="slidenum">
              <a:rPr lang="fa-IR" smtClean="0"/>
              <a:pPr/>
              <a:t>23</a:t>
            </a:fld>
            <a:endParaRPr lang="fa-I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615" y="1143000"/>
            <a:ext cx="6924675" cy="466882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249851" y="5879075"/>
            <a:ext cx="3780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شکل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7. نمونه ای از سندیکاهای آنلاین مقالات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algn="r">
              <a:spcBef>
                <a:spcPts val="0"/>
              </a:spcBef>
            </a:pPr>
            <a:r>
              <a:rPr lang="fa-IR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ایمیل ها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fa-I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     ایمیل </a:t>
            </a:r>
            <a:r>
              <a:rPr lang="fa-I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به عنوان </a:t>
            </a:r>
            <a:r>
              <a:rPr lang="fa-IR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یک </a:t>
            </a:r>
            <a:r>
              <a:rPr lang="fa-IR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کانال ارتباطی </a:t>
            </a:r>
            <a:r>
              <a:rPr lang="fa-I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بخشی جدایی ناپذیر از بسیاری از استراتژی های </a:t>
            </a:r>
            <a:r>
              <a:rPr lang="fa-IR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بازاریابی آنلاین </a:t>
            </a:r>
            <a:r>
              <a:rPr lang="fa-I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بوده و با </a:t>
            </a:r>
            <a:r>
              <a:rPr lang="fa-I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توجه به طبیعت آن، یک </a:t>
            </a:r>
            <a:r>
              <a:rPr lang="fa-IR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ایده رسانه ای </a:t>
            </a:r>
            <a:r>
              <a:rPr lang="fa-I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برای برقراری </a:t>
            </a:r>
            <a:r>
              <a:rPr lang="fa-IR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ارتباط موثر </a:t>
            </a:r>
            <a:r>
              <a:rPr lang="fa-I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با مشتریان است.</a:t>
            </a:r>
            <a:endParaRPr lang="en-US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fa-IR" sz="2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a-I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آنچه توسط خبرنامه </a:t>
            </a:r>
            <a:r>
              <a:rPr lang="fa-I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ها </a:t>
            </a:r>
            <a:r>
              <a:rPr lang="fa-I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ارائه می شود</a:t>
            </a:r>
            <a:endParaRPr lang="en-US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a-IR" sz="22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• طنز و سرگرمی</a:t>
            </a:r>
            <a:endParaRPr lang="en-US" sz="2200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a-IR" sz="22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• تحقیق و بینش</a:t>
            </a:r>
            <a:endParaRPr lang="en-US" sz="2200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a-IR" sz="22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• اطلاعات و مشاوره</a:t>
            </a:r>
            <a:endParaRPr lang="en-US" sz="2200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a-IR" sz="22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• جوایز و پیشنهاد های </a:t>
            </a:r>
            <a:r>
              <a:rPr lang="fa-IR" sz="22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ویژه</a:t>
            </a:r>
            <a:endParaRPr lang="en-US" sz="2200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eMarketing - Writing for Digital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A7182-AA2F-4DBD-9FF5-79404C7BF74E}" type="slidenum">
              <a:rPr lang="fa-IR" smtClean="0"/>
              <a:pPr/>
              <a:t>24</a:t>
            </a:fld>
            <a:endParaRPr lang="fa-I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44017" y="1411130"/>
            <a:ext cx="5353050" cy="433137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584517" y="5742500"/>
            <a:ext cx="3272050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شکل 8. نمونه ای از خبرنامه های ایمیلی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algn="r">
              <a:spcBef>
                <a:spcPts val="0"/>
              </a:spcBef>
            </a:pPr>
            <a:r>
              <a:rPr lang="fa-IR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وبلاگ ها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وبلاگ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می تواند </a:t>
            </a:r>
            <a:r>
              <a:rPr lang="fa-I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ابزار بازاریابی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بسیار موفقی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بوده و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یک راه عالی برای </a:t>
            </a:r>
            <a:r>
              <a:rPr lang="fa-I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برقراری ارتباط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با کارکنان، سرمایه گذاران، اعضای صنعت، روزنامه نگاران و مشتریان بالقوه است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که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برای </a:t>
            </a:r>
            <a:r>
              <a:rPr lang="fa-I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پرورش جامعه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پیرامون برند بسیار مناسب بوده و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امکان دریافت </a:t>
            </a:r>
            <a:r>
              <a:rPr lang="fa-I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بازخوردها سریع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را فراهم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کرده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و از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مخاطبان </a:t>
            </a:r>
            <a:r>
              <a:rPr lang="fa-IR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بازیکنانی </a:t>
            </a:r>
            <a:r>
              <a:rPr lang="fa-I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حیاتی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در جهت موفقیت شرکت می سازد. باید مخاطب را برای اینکه به شما توجه کند قانع کنید.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دستاوردهای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فراوان وبلاگ نویسی واضح و مشخص است، ارزش بازاریابی ایمیلی در محتوای متون نهفته است. این کانال ارتباطی یک فرصت برای پرورش هویت آنلاین برند شما و همچنین ارائه شخصیت برای شرکت تان را فراهم می کند. و  این زمانی اتفاق می افتد که محتوای منتشر شده شما از لحن مناسب برای گفتگو با مخاطب برخوردار باشد.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eMarketing - Writing for Digital</a:t>
            </a:r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A7182-AA2F-4DBD-9FF5-79404C7BF74E}" type="slidenum">
              <a:rPr lang="fa-IR" smtClean="0"/>
              <a:pPr/>
              <a:t>25</a:t>
            </a:fld>
            <a:endParaRPr lang="fa-I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877" y="1071564"/>
            <a:ext cx="7127329" cy="461227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717291" y="5760681"/>
            <a:ext cx="5006500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شکل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9. نمونه مطلب ارسال شده در وبلاگ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fast company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algn="r">
              <a:spcBef>
                <a:spcPts val="0"/>
              </a:spcBef>
            </a:pPr>
            <a:r>
              <a:rPr lang="fa-IR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وب سایت ها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a-I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نویسندگان </a:t>
            </a:r>
            <a:r>
              <a:rPr lang="fa-I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متون دیجیتال به </a:t>
            </a:r>
            <a:r>
              <a:rPr lang="fa-I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ساختار کارایی </a:t>
            </a:r>
            <a:r>
              <a:rPr lang="fa-I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از </a:t>
            </a:r>
            <a:r>
              <a:rPr lang="fa-I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محتوا نیاز </a:t>
            </a:r>
            <a:r>
              <a:rPr lang="fa-I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دارند تا </a:t>
            </a:r>
            <a:r>
              <a:rPr lang="fa-I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کاربران، </a:t>
            </a:r>
            <a:r>
              <a:rPr lang="fa-I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وب سایت آنها را جهت مطالعه انتخاب نمایند. </a:t>
            </a:r>
            <a:endParaRPr lang="fa-IR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fa-IR" sz="1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نوشتن </a:t>
            </a:r>
            <a:r>
              <a:rPr lang="fa-IR" sz="1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متونی که بتوان آنها را به </a:t>
            </a:r>
            <a:r>
              <a:rPr lang="fa-IR" sz="1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سادگی مرور </a:t>
            </a:r>
            <a:r>
              <a:rPr lang="fa-IR" sz="1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نمود </a:t>
            </a:r>
            <a:endParaRPr lang="en-US" sz="1800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fa-IR" sz="1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استفاده از تیترهای و </a:t>
            </a:r>
            <a:r>
              <a:rPr lang="fa-IR" sz="1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عناوین معنادار </a:t>
            </a:r>
            <a:r>
              <a:rPr lang="fa-IR" sz="1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به همراه زیر عنوان ها</a:t>
            </a:r>
            <a:endParaRPr lang="en-US" sz="1800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fa-IR" sz="1800" b="1" dirty="0">
                <a:solidFill>
                  <a:schemeClr val="accent1">
                    <a:lumMod val="40000"/>
                    <a:lumOff val="60000"/>
                  </a:schemeClr>
                </a:solidFill>
                <a:cs typeface="B Mitra" panose="00000400000000000000" pitchFamily="2" charset="-78"/>
              </a:rPr>
              <a:t>برجسته و </a:t>
            </a:r>
            <a:r>
              <a:rPr lang="fa-IR" sz="1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مشخص نمودن عبارات و </a:t>
            </a:r>
            <a:r>
              <a:rPr lang="fa-IR" sz="1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کلمات کلیدی</a:t>
            </a:r>
            <a:endParaRPr lang="en-US" sz="1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fa-IR" sz="1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استفاده از </a:t>
            </a:r>
            <a:r>
              <a:rPr lang="fa-IR" sz="1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لیست های نشانه دار</a:t>
            </a:r>
            <a:endParaRPr lang="en-US" sz="1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fa-IR" sz="1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سازماندهی </a:t>
            </a:r>
            <a:r>
              <a:rPr lang="fa-IR" sz="1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مناسب </a:t>
            </a:r>
            <a:r>
              <a:rPr lang="fa-IR" sz="1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وب سایت</a:t>
            </a:r>
          </a:p>
          <a:p>
            <a:pPr lvl="0"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fa-IR" sz="1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cs typeface="B Mitra" panose="00000400000000000000" pitchFamily="2" charset="-78"/>
              </a:rPr>
              <a:t>محدود کردن هر پاراگراف به یک </a:t>
            </a:r>
            <a:r>
              <a:rPr lang="fa-IR" sz="1800" b="1" dirty="0" smtClean="0">
                <a:solidFill>
                  <a:srgbClr val="FFFF00"/>
                </a:solidFill>
                <a:cs typeface="B Mitra" panose="00000400000000000000" pitchFamily="2" charset="-78"/>
              </a:rPr>
              <a:t>ایده اصلی </a:t>
            </a:r>
            <a:r>
              <a:rPr lang="fa-IR" sz="1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cs typeface="B Mitra" panose="00000400000000000000" pitchFamily="2" charset="-78"/>
              </a:rPr>
              <a:t>یا موضوع </a:t>
            </a:r>
            <a:r>
              <a:rPr lang="fa-IR" sz="16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cs typeface="B Mitra" panose="00000400000000000000" pitchFamily="2" charset="-78"/>
              </a:rPr>
              <a:t> </a:t>
            </a:r>
            <a:r>
              <a:rPr lang="fa-IR" sz="1600" b="1" dirty="0" smtClean="0">
                <a:cs typeface="B Mitra" panose="00000400000000000000" pitchFamily="2" charset="-78"/>
              </a:rPr>
              <a:t>(باید یک نشانه واضح برای پاراگراف وجود داشته باشد تا خواننده هر پاراگراف را بدون از دست رفتن اطلاعات ضروری مرور نماید).</a:t>
            </a:r>
          </a:p>
          <a:p>
            <a:pPr lvl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fa-IR" sz="1800" b="1" dirty="0">
                <a:solidFill>
                  <a:srgbClr val="FFFF00"/>
                </a:solidFill>
                <a:cs typeface="B Mitra" panose="00000400000000000000" pitchFamily="2" charset="-78"/>
              </a:rPr>
              <a:t>حذف اشتباهات </a:t>
            </a:r>
            <a:r>
              <a:rPr lang="fa-IR" sz="1600" b="1" dirty="0">
                <a:cs typeface="B Mitra" panose="00000400000000000000" pitchFamily="2" charset="-78"/>
              </a:rPr>
              <a:t>(کلمات و عبارات گیج کننده و بی معنی که حجم متن شما را بی دلیل بالا می برد را استفاده نکنید).</a:t>
            </a:r>
          </a:p>
          <a:p>
            <a:pPr lvl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fa-IR" sz="1800" b="1" dirty="0">
                <a:solidFill>
                  <a:srgbClr val="FFFF00"/>
                </a:solidFill>
                <a:cs typeface="B Mitra" panose="00000400000000000000" pitchFamily="2" charset="-78"/>
              </a:rPr>
              <a:t>حذف زوائد </a:t>
            </a:r>
            <a:r>
              <a:rPr lang="fa-IR" sz="1600" b="1" dirty="0">
                <a:cs typeface="B Mitra" panose="00000400000000000000" pitchFamily="2" charset="-78"/>
              </a:rPr>
              <a:t>(نوشتار اضافی که اغلب به طور اتفاقی هنگام نوشتن ایجاد می شوند).</a:t>
            </a:r>
            <a:endParaRPr lang="en-US" sz="1600" b="1" dirty="0">
              <a:cs typeface="B Mitra" panose="00000400000000000000" pitchFamily="2" charset="-78"/>
            </a:endParaRPr>
          </a:p>
          <a:p>
            <a:pPr algn="just"/>
            <a:r>
              <a:rPr lang="fa-IR" sz="1800" b="1" dirty="0">
                <a:solidFill>
                  <a:schemeClr val="accent1">
                    <a:lumMod val="40000"/>
                    <a:lumOff val="60000"/>
                  </a:schemeClr>
                </a:solidFill>
                <a:cs typeface="B Mitra" panose="00000400000000000000" pitchFamily="2" charset="-78"/>
              </a:rPr>
              <a:t>از </a:t>
            </a:r>
            <a:r>
              <a:rPr lang="fa-IR" sz="1800" b="1" dirty="0">
                <a:solidFill>
                  <a:srgbClr val="FFFF00"/>
                </a:solidFill>
                <a:cs typeface="B Mitra" panose="00000400000000000000" pitchFamily="2" charset="-78"/>
              </a:rPr>
              <a:t>رسانه های تصویری </a:t>
            </a:r>
            <a:r>
              <a:rPr lang="fa-IR" sz="1800" b="1" dirty="0">
                <a:solidFill>
                  <a:schemeClr val="accent1">
                    <a:lumMod val="40000"/>
                    <a:lumOff val="60000"/>
                  </a:schemeClr>
                </a:solidFill>
                <a:cs typeface="B Mitra" panose="00000400000000000000" pitchFamily="2" charset="-78"/>
              </a:rPr>
              <a:t>مرتبط و بجا استفاده نمایید. </a:t>
            </a:r>
            <a:r>
              <a:rPr lang="fa-IR" sz="1600" b="1" dirty="0">
                <a:cs typeface="B Mitra" panose="00000400000000000000" pitchFamily="2" charset="-78"/>
              </a:rPr>
              <a:t>وب </a:t>
            </a:r>
            <a:r>
              <a:rPr lang="fa-IR" sz="1600" b="1" dirty="0" smtClean="0">
                <a:cs typeface="B Mitra" panose="00000400000000000000" pitchFamily="2" charset="-78"/>
              </a:rPr>
              <a:t>سایت </a:t>
            </a:r>
            <a:r>
              <a:rPr lang="en-US" sz="1600" dirty="0" smtClean="0"/>
              <a:t>nytimes.com</a:t>
            </a:r>
            <a:r>
              <a:rPr lang="fa-IR" sz="1600" b="1" dirty="0" smtClean="0">
                <a:cs typeface="B Mitra" panose="00000400000000000000" pitchFamily="2" charset="-78"/>
              </a:rPr>
              <a:t>یک </a:t>
            </a:r>
            <a:r>
              <a:rPr lang="fa-IR" sz="1600" b="1" dirty="0">
                <a:cs typeface="B Mitra" panose="00000400000000000000" pitchFamily="2" charset="-78"/>
              </a:rPr>
              <a:t>نمونه خوب می باشد.</a:t>
            </a:r>
            <a:endParaRPr lang="en-US" sz="1800" b="1" dirty="0">
              <a:cs typeface="B Mitra" panose="00000400000000000000" pitchFamily="2" charset="-7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eMarketing - Writing for Digital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A7182-AA2F-4DBD-9FF5-79404C7BF74E}" type="slidenum">
              <a:rPr lang="fa-IR" smtClean="0"/>
              <a:pPr/>
              <a:t>26</a:t>
            </a:fld>
            <a:endParaRPr lang="fa-IR"/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algn="r">
              <a:spcBef>
                <a:spcPts val="0"/>
              </a:spcBef>
            </a:pPr>
            <a:r>
              <a:rPr lang="fa-IR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نسخه بهینه موبایل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a-IR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از </a:t>
            </a:r>
            <a:r>
              <a:rPr lang="en-US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CTA</a:t>
            </a:r>
            <a:r>
              <a:rPr lang="fa-IR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ها در </a:t>
            </a:r>
            <a:r>
              <a:rPr lang="fa-IR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ابتدا استفاده </a:t>
            </a:r>
            <a:r>
              <a:rPr lang="fa-IR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کنید. </a:t>
            </a:r>
            <a:endParaRPr lang="fa-IR" sz="2400" b="1" dirty="0" smtClean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a-I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(</a:t>
            </a:r>
            <a:r>
              <a:rPr lang="fa-I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کاربران وب های موبایل هدف گرا </a:t>
            </a:r>
            <a:r>
              <a:rPr lang="fa-I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هستند بنابراین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a-I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</a:t>
            </a:r>
            <a:r>
              <a:rPr lang="fa-I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می بایست گام بعدی را در </a:t>
            </a:r>
            <a:r>
              <a:rPr lang="fa-I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دسترسشان </a:t>
            </a:r>
            <a:r>
              <a:rPr lang="fa-I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قرارداد</a:t>
            </a:r>
            <a:r>
              <a:rPr lang="fa-I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).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endParaRPr lang="fa-IR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fa-IR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از عناوین و زیر عنوان ها جهت </a:t>
            </a:r>
            <a:endParaRPr lang="fa-IR" sz="2400" b="1" dirty="0" smtClean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fa-IR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مرور </a:t>
            </a:r>
            <a:r>
              <a:rPr lang="fa-IR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سریع </a:t>
            </a:r>
            <a:r>
              <a:rPr lang="fa-IR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تر  </a:t>
            </a:r>
            <a:r>
              <a:rPr lang="fa-IR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استفاده کنید.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eMarketing - Writing for Digital</a:t>
            </a:r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A7182-AA2F-4DBD-9FF5-79404C7BF74E}" type="slidenum">
              <a:rPr lang="fa-IR" smtClean="0"/>
              <a:pPr/>
              <a:t>27</a:t>
            </a:fld>
            <a:endParaRPr lang="fa-I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295736"/>
            <a:ext cx="3226861" cy="6362504"/>
          </a:xfrm>
          <a:prstGeom prst="rect">
            <a:avLst/>
          </a:prstGeom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 algn="r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fa-I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با تشکر از توجه شما</a:t>
            </a:r>
            <a:endParaRPr lang="fa-IR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eMarketing - Writing for Digital</a:t>
            </a:r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A7182-AA2F-4DBD-9FF5-79404C7BF74E}" type="slidenum">
              <a:rPr lang="fa-IR" smtClean="0"/>
              <a:pPr/>
              <a:t>28</a:t>
            </a:fld>
            <a:endParaRPr lang="fa-IR"/>
          </a:p>
        </p:txBody>
      </p:sp>
      <p:pic>
        <p:nvPicPr>
          <p:cNvPr id="1026" name="Picture 2" descr="http://8pic.ir/images/7qohznpf5cz9rywfs4v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7698" y="1388066"/>
            <a:ext cx="7300904" cy="4824632"/>
          </a:xfrm>
          <a:prstGeom prst="roundRect">
            <a:avLst>
              <a:gd name="adj" fmla="val 3598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 algn="r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fa-I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مقدمه</a:t>
            </a:r>
            <a:endParaRPr lang="fa-I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در زمان انتقال برند و کسب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شهرت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آن رسانه های آنلاین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چند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کاربرده، </a:t>
            </a:r>
            <a:r>
              <a:rPr lang="fa-IR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اطلاعات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لازم برای بازدیدکنندگان را فراهم آورده ، با آنها </a:t>
            </a:r>
            <a:r>
              <a:rPr lang="fa-IR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تعامل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کرده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و 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برای انجام امور دلخواه </a:t>
            </a:r>
            <a:r>
              <a:rPr lang="fa-I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متقاعدشان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می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کنند. همچنین </a:t>
            </a:r>
            <a:r>
              <a:rPr lang="fa-IR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زمینه ارتباط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با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موتور های جستجو را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نیر محیا می سازند.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fa-I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نویسندگی رسانه های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دیجیتال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با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نوشتن برای سایر رسانه های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تجاری متفاوت بوده و محتوای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با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کیفیت به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دلیل گستردگی اطلاعات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منتشر شده در اینترنت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، از اهمیت بسیاری برخوردار است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.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fa-I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eMarketing - Writing for Digital</a:t>
            </a:r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A7182-AA2F-4DBD-9FF5-79404C7BF74E}" type="slidenum">
              <a:rPr lang="fa-IR" smtClean="0"/>
              <a:pPr/>
              <a:t>3</a:t>
            </a:fld>
            <a:endParaRPr lang="fa-IR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endParaRPr lang="fa-I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Koodak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کپی رایت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آنلاین یا همان نسخه های آنلاین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هرچیزی نظیر </a:t>
            </a:r>
            <a:r>
              <a:rPr lang="fa-I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متن های روی وب سایت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تا </a:t>
            </a:r>
            <a:r>
              <a:rPr lang="fa-I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موضوع یک ایمیل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و همه ی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محتویات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آنها از </a:t>
            </a:r>
            <a:r>
              <a:rPr lang="fa-I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مقالات </a:t>
            </a:r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PR</a:t>
            </a:r>
            <a:r>
              <a:rPr lang="fa-I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800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تا </a:t>
            </a:r>
            <a:r>
              <a:rPr lang="fa-I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چهار خط </a:t>
            </a:r>
            <a:r>
              <a:rPr lang="fa-IR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تبلیغات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که در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صفحه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رسانه نمایش داده شده و مورد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مطالعه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قرار می گیرد شامل می شود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.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نوشتن برای رسانه های دیجیتال به معنی ضرورت ترک </a:t>
            </a:r>
            <a:r>
              <a:rPr lang="fa-I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قواعد سنتی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نوشتن نیست و روی هم رفته شالوده اصلی باقی خواهد ماند.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fa-I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eMarketing - Writing for Digital</a:t>
            </a:r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A7182-AA2F-4DBD-9FF5-79404C7BF74E}" type="slidenum">
              <a:rPr lang="fa-IR" smtClean="0"/>
              <a:pPr/>
              <a:t>4</a:t>
            </a:fld>
            <a:endParaRPr lang="fa-IR"/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 algn="r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fa-I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آنچه در این فصل می آموزید</a:t>
            </a:r>
            <a:endParaRPr lang="fa-I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اصول نوشتن وب سایت 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برای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مخاطب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چه نسخه هایی از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وب در دسترس شما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هستند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fa-IR" sz="24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اصول </a:t>
            </a:r>
            <a:r>
              <a:rPr lang="fa-IR" sz="24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اولیه 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HTML</a:t>
            </a:r>
            <a:r>
              <a:rPr lang="fa-IR" sz="24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برای قالب بندی متون آنلاین</a:t>
            </a:r>
            <a:endParaRPr lang="en-US" sz="2400" b="1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fa-IR" sz="24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نحوه نوشتن بهینه </a:t>
            </a:r>
            <a:r>
              <a:rPr lang="fa-IR" sz="24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براساس </a:t>
            </a:r>
            <a:r>
              <a:rPr lang="en-US" sz="24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SEO</a:t>
            </a:r>
            <a:r>
              <a:rPr lang="fa-IR" sz="24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</a:t>
            </a:r>
            <a:r>
              <a:rPr lang="fa-IR" sz="24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برای موتورهای </a:t>
            </a:r>
            <a:r>
              <a:rPr lang="fa-IR" sz="24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جستجو </a:t>
            </a:r>
          </a:p>
          <a:p>
            <a:pPr marL="0" indent="0" algn="r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8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	(</a:t>
            </a:r>
            <a:r>
              <a:rPr lang="fa-IR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با تمرکز بر واژه های کلیدی)</a:t>
            </a:r>
            <a:endParaRPr lang="en-US" sz="2800" b="1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fa-IR" sz="24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بهترین روش درج کپی رایت به صورت آنلاین</a:t>
            </a:r>
            <a:endParaRPr lang="en-US" sz="2400" b="1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fa-I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eMarketing - Writing for Digital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A7182-AA2F-4DBD-9FF5-79404C7BF74E}" type="slidenum">
              <a:rPr lang="fa-IR" smtClean="0"/>
              <a:pPr/>
              <a:t>5</a:t>
            </a:fld>
            <a:endParaRPr lang="fa-IR"/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539552" y="4777381"/>
            <a:ext cx="7344816" cy="860400"/>
          </a:xfrm>
          <a:ln>
            <a:solidFill>
              <a:srgbClr val="FFFF00"/>
            </a:solidFill>
            <a:prstDash val="sysDot"/>
          </a:ln>
        </p:spPr>
        <p:txBody>
          <a:bodyPr/>
          <a:lstStyle/>
          <a:p>
            <a:pPr lvl="0"/>
            <a:endParaRPr lang="fa-IR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cs typeface="B Titr" panose="00000700000000000000" pitchFamily="2" charset="-78"/>
            </a:endParaRPr>
          </a:p>
          <a:p>
            <a:endParaRPr lang="fa-IR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01824" y="4149080"/>
            <a:ext cx="7198568" cy="1405136"/>
          </a:xfrm>
        </p:spPr>
        <p:txBody>
          <a:bodyPr>
            <a:normAutofit/>
          </a:bodyPr>
          <a:lstStyle/>
          <a:p>
            <a:pPr marL="0" lvl="0" indent="0">
              <a:lnSpc>
                <a:spcPct val="100000"/>
              </a:lnSpc>
              <a:spcBef>
                <a:spcPts val="0"/>
              </a:spcBef>
            </a:pPr>
            <a:r>
              <a:rPr lang="fa-IR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cs typeface="B Titr" panose="00000700000000000000" pitchFamily="2" charset="-78"/>
              </a:rPr>
              <a:t>اصول نوشتن وب سایت  برای </a:t>
            </a:r>
            <a:r>
              <a:rPr lang="fa-IR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cs typeface="B Titr" panose="00000700000000000000" pitchFamily="2" charset="-78"/>
              </a:rPr>
              <a:t>مخاطب</a:t>
            </a:r>
            <a:endParaRPr lang="fa-IR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eMarketing - Writing for Digital</a:t>
            </a:r>
            <a:endParaRPr lang="fa-IR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A7182-AA2F-4DBD-9FF5-79404C7BF74E}" type="slidenum">
              <a:rPr lang="fa-IR" smtClean="0"/>
              <a:pPr/>
              <a:t>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54519744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 algn="r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fa-I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برای مخاطبتان بنوسید</a:t>
            </a:r>
            <a:endParaRPr lang="fa-I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درک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و شناخت مخاطبان در بازاریابی و تبلیغات حیاتی است و </a:t>
            </a:r>
            <a:r>
              <a:rPr lang="fa-I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لحن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نوشتار شما را مشخص می کند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. 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fa-I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تدوین </a:t>
            </a:r>
            <a:r>
              <a:rPr lang="fa-IR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استراتژی</a:t>
            </a:r>
            <a:r>
              <a:rPr lang="fa-I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تنظیم محتوا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fa-I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تعیین </a:t>
            </a:r>
            <a:r>
              <a:rPr lang="fa-IR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موضوعات</a:t>
            </a:r>
            <a:r>
              <a:rPr lang="fa-IR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</a:t>
            </a:r>
            <a:r>
              <a:rPr lang="fa-I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مورد علاقه ی </a:t>
            </a:r>
            <a:r>
              <a:rPr lang="fa-I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مخاطبان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fa-IR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سازماندهی</a:t>
            </a:r>
            <a:r>
              <a:rPr lang="fa-IR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</a:t>
            </a:r>
            <a:r>
              <a:rPr lang="fa-I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اطلاعات جمع آوری شده 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fa-I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تضمین </a:t>
            </a:r>
            <a:r>
              <a:rPr lang="fa-IR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انتقال پیام </a:t>
            </a:r>
            <a:r>
              <a:rPr lang="fa-I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و افزایش احتمال دستیابی به نتایج مورد انتظار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fa-I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نویسندگی رسانه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های دیجتال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در ابتدا شرایطی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را فراهم می کند که مطالعه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ای در باره مخاطبین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داشته و آنچه آنها می خواهند را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درک کنید.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هنگامی که </a:t>
            </a: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یک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ایده روشن در این مورد داشته باشید می توانید چگونگی استفاده از متن منتشره خود در این مورد را کشف کنید.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eMarketing - Writing for Digital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A7182-AA2F-4DBD-9FF5-79404C7BF74E}" type="slidenum">
              <a:rPr lang="fa-IR" smtClean="0"/>
              <a:pPr/>
              <a:t>7</a:t>
            </a:fld>
            <a:endParaRPr lang="fa-IR"/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</a:pP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b"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بوکانان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در سال 2008 مطالب فوق را در طرح سه سوال خلاصه نمود: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fa-I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مخاطب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من </a:t>
            </a:r>
            <a:r>
              <a:rPr lang="fa-I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کیست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؟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fa-I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انتظار دارم </a:t>
            </a:r>
            <a:r>
              <a:rPr lang="fa-IR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چه </a:t>
            </a:r>
            <a:r>
              <a:rPr lang="fa-IR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اقداماتی </a:t>
            </a:r>
            <a:r>
              <a:rPr lang="fa-I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انجام دهد</a:t>
            </a:r>
            <a:r>
              <a:rPr lang="fa-I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؟</a:t>
            </a:r>
            <a:endParaRPr lang="en-US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fa-IR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چه اطلاعاتی </a:t>
            </a:r>
            <a:r>
              <a:rPr lang="fa-I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نیاز دارند تا </a:t>
            </a:r>
            <a:r>
              <a:rPr lang="fa-I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فعالیت های مورد نظر </a:t>
            </a:r>
            <a:r>
              <a:rPr lang="fa-I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را با اطمینان انجام دهند</a:t>
            </a:r>
            <a:r>
              <a:rPr lang="fa-I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؟</a:t>
            </a:r>
          </a:p>
          <a:p>
            <a:pPr marL="0" indent="0" algn="just">
              <a:spcBef>
                <a:spcPts val="0"/>
              </a:spcBef>
              <a:buNone/>
            </a:pPr>
            <a:endParaRPr lang="en-US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هنگامی که به بررسی مخاطبینتان می پردازید دو مفهوم مهم را به یاد داشته باشید </a:t>
            </a:r>
            <a:r>
              <a:rPr lang="fa-I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مخاطب فردی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و </a:t>
            </a:r>
            <a:r>
              <a:rPr lang="fa-I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گروه مخاطبان.</a:t>
            </a:r>
            <a:endParaRPr lang="en-US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eMarketing - Writing for Digital</a:t>
            </a:r>
            <a:endParaRPr lang="fa-IR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A7182-AA2F-4DBD-9FF5-79404C7BF74E}" type="slidenum">
              <a:rPr lang="fa-IR" smtClean="0"/>
              <a:pPr/>
              <a:t>8</a:t>
            </a:fld>
            <a:endParaRPr lang="fa-I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10667" y="1433485"/>
            <a:ext cx="5619750" cy="1944216"/>
          </a:xfrm>
          <a:prstGeom prst="rect">
            <a:avLst/>
          </a:prstGeom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fa-IR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مخاطب فردی</a:t>
            </a:r>
            <a:endParaRPr lang="fa-IR" sz="3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9" y="1340769"/>
            <a:ext cx="7632847" cy="4907638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fa-I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مخاطبین </a:t>
            </a:r>
            <a:r>
              <a:rPr lang="fa-I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به طور سنتی به عنوان یک جمعیت وسیع و مبهم تصور می </a:t>
            </a:r>
            <a:r>
              <a:rPr lang="fa-I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شدند که این </a:t>
            </a:r>
            <a:r>
              <a:rPr lang="fa-I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مفهوم </a:t>
            </a:r>
            <a:r>
              <a:rPr lang="fa-I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با ظهور وب دگرگون شد. در واقع اینترنت </a:t>
            </a:r>
            <a:r>
              <a:rPr lang="fa-I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باعث یکی شدن مخاطبان شده است. </a:t>
            </a:r>
            <a:r>
              <a:rPr lang="fa-I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و اگر </a:t>
            </a:r>
            <a:r>
              <a:rPr lang="fa-I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مخاطب </a:t>
            </a:r>
            <a:r>
              <a:rPr lang="fa-I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بیش از یک نفرهم باشد قابل </a:t>
            </a:r>
            <a:r>
              <a:rPr lang="fa-I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تعریف بعنوان جمعیت گسترده یا </a:t>
            </a:r>
            <a:r>
              <a:rPr lang="fa-I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مبهم نمی </a:t>
            </a:r>
            <a:r>
              <a:rPr lang="fa-I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باشد</a:t>
            </a:r>
            <a:r>
              <a:rPr lang="fa-I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en-US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fa-I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در عوض وب مخاطبین خاصی دارد که افراد </a:t>
            </a:r>
            <a:r>
              <a:rPr lang="fa-I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یا شخصیت ها خطاب </a:t>
            </a:r>
            <a:r>
              <a:rPr lang="fa-I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می شوند . </a:t>
            </a:r>
            <a:r>
              <a:rPr lang="fa-I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هنگامی </a:t>
            </a:r>
            <a:r>
              <a:rPr lang="fa-I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که در حال نوشتن مطالب بازاریابی هستید اگر در حال صحبت کردن رودرو </a:t>
            </a:r>
            <a:r>
              <a:rPr lang="fa-I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باشید، می باست "فرد</a:t>
            </a:r>
            <a:r>
              <a:rPr lang="fa-I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" (مخاطب) </a:t>
            </a:r>
            <a:r>
              <a:rPr lang="fa-I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را شناسایی نموده و آنچه </a:t>
            </a:r>
            <a:r>
              <a:rPr lang="fa-I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می خواهد </a:t>
            </a:r>
            <a:r>
              <a:rPr lang="fa-I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را بررسی نمایید. فردی </a:t>
            </a:r>
            <a:r>
              <a:rPr lang="fa-I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که شما در ذهن تان می باشد را می توانید یک شخصیت در نظر بگیرید</a:t>
            </a:r>
            <a:r>
              <a:rPr lang="fa-I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.</a:t>
            </a:r>
            <a:endParaRPr lang="en-US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eMarketing - Writing for Digital</a:t>
            </a:r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A7182-AA2F-4DBD-9FF5-79404C7BF74E}" type="slidenum">
              <a:rPr lang="fa-IR" smtClean="0"/>
              <a:pPr/>
              <a:t>9</a:t>
            </a:fld>
            <a:endParaRPr lang="fa-IR"/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Red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1082</TotalTime>
  <Words>2377</Words>
  <Application>Microsoft Office PowerPoint</Application>
  <PresentationFormat>On-screen Show (4:3)</PresentationFormat>
  <Paragraphs>222</Paragraphs>
  <Slides>28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6" baseType="lpstr">
      <vt:lpstr>Aharoni</vt:lpstr>
      <vt:lpstr>Calibri</vt:lpstr>
      <vt:lpstr>Wingdings 3</vt:lpstr>
      <vt:lpstr>Century Gothic</vt:lpstr>
      <vt:lpstr>B Titr</vt:lpstr>
      <vt:lpstr>B Mitra</vt:lpstr>
      <vt:lpstr>B Koodak</vt:lpstr>
      <vt:lpstr>Ion</vt:lpstr>
      <vt:lpstr>PowerPoint Presentation</vt:lpstr>
      <vt:lpstr>eMarketing Writing for digital</vt:lpstr>
      <vt:lpstr>مقدمه</vt:lpstr>
      <vt:lpstr>PowerPoint Presentation</vt:lpstr>
      <vt:lpstr>آنچه در این فصل می آموزید</vt:lpstr>
      <vt:lpstr>اصول نوشتن وب سایت  برای مخاطب</vt:lpstr>
      <vt:lpstr>برای مخاطبتان بنوسید</vt:lpstr>
      <vt:lpstr>PowerPoint Presentation</vt:lpstr>
      <vt:lpstr>مخاطب فردی</vt:lpstr>
      <vt:lpstr>شخصیت ها</vt:lpstr>
      <vt:lpstr>PowerPoint Presentation</vt:lpstr>
      <vt:lpstr>استفاده از چند شخصیت</vt:lpstr>
      <vt:lpstr>چه نسخه هایی از وب در دسترس شما هستند</vt:lpstr>
      <vt:lpstr>انواع نسخه تحت وب</vt:lpstr>
      <vt:lpstr>1- نسخه های کوتاه</vt:lpstr>
      <vt:lpstr>Call to action </vt:lpstr>
      <vt:lpstr>PowerPoint Presentation</vt:lpstr>
      <vt:lpstr>عناوین و موضوعات</vt:lpstr>
      <vt:lpstr>آگهی های تبلیغاتی</vt:lpstr>
      <vt:lpstr>رسانه های اجتماعی </vt:lpstr>
      <vt:lpstr>2- متون طولانی</vt:lpstr>
      <vt:lpstr>اخبار منتشر شده</vt:lpstr>
      <vt:lpstr>مقالات سندیکاهای آنلاین</vt:lpstr>
      <vt:lpstr>ایمیل ها</vt:lpstr>
      <vt:lpstr>وبلاگ ها</vt:lpstr>
      <vt:lpstr>وب سایت ها</vt:lpstr>
      <vt:lpstr>نسخه بهینه موبایل</vt:lpstr>
      <vt:lpstr>با تشکر از توجه شما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alborz</dc:creator>
  <cp:lastModifiedBy>alborz</cp:lastModifiedBy>
  <cp:revision>77</cp:revision>
  <dcterms:created xsi:type="dcterms:W3CDTF">2015-11-23T19:24:51Z</dcterms:created>
  <dcterms:modified xsi:type="dcterms:W3CDTF">2015-12-29T20:33:56Z</dcterms:modified>
</cp:coreProperties>
</file>