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9" r:id="rId1"/>
    <p:sldMasterId id="2147483705" r:id="rId2"/>
    <p:sldMasterId id="2147483739" r:id="rId3"/>
  </p:sldMasterIdLst>
  <p:notesMasterIdLst>
    <p:notesMasterId r:id="rId11"/>
  </p:notesMasterIdLst>
  <p:sldIdLst>
    <p:sldId id="420" r:id="rId4"/>
    <p:sldId id="485" r:id="rId5"/>
    <p:sldId id="486" r:id="rId6"/>
    <p:sldId id="488" r:id="rId7"/>
    <p:sldId id="489" r:id="rId8"/>
    <p:sldId id="492" r:id="rId9"/>
    <p:sldId id="4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FFFF"/>
    <a:srgbClr val="FF66FF"/>
    <a:srgbClr val="2C3929"/>
    <a:srgbClr val="97BAFF"/>
    <a:srgbClr val="7E9D77"/>
    <a:srgbClr val="FFFF00"/>
    <a:srgbClr val="A9D18E"/>
    <a:srgbClr val="40513B"/>
    <a:srgbClr val="E7B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27/01/1445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fa-IR" sz="4000" dirty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تست آزمون فصل اول </a:t>
            </a:r>
            <a:r>
              <a:rPr lang="fa-IR" sz="4000" dirty="0" smtClean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(۱ از ۲)</a:t>
            </a:r>
            <a:endParaRPr lang="fa-IR" sz="4000" dirty="0">
              <a:solidFill>
                <a:srgbClr val="FFFF00"/>
              </a:solidFill>
              <a:latin typeface="IRANYekan ExtraBold" panose="020B0506030804020204" pitchFamily="34" charset="-78"/>
              <a:cs typeface="IRANYekan ExtraBold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/>
              <a:t>کدام یک از موارد زیر مجموعهٔ تهی را مشخص می‌کند</a:t>
            </a:r>
            <a:r>
              <a:rPr lang="fa-IR" dirty="0" smtClean="0"/>
              <a:t>؟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۱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الف و ب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الف و پ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/>
              <a:t>ب و </a:t>
            </a:r>
            <a:r>
              <a:rPr lang="fa-IR" dirty="0" smtClean="0"/>
              <a:t>پ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هر سه مورد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/>
              <p:cNvSpPr txBox="1">
                <a:spLocks/>
              </p:cNvSpPr>
              <p:nvPr/>
            </p:nvSpPr>
            <p:spPr>
              <a:xfrm>
                <a:off x="525517" y="3310118"/>
                <a:ext cx="7285529" cy="3279868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a-IR" dirty="0" smtClean="0"/>
                  <a:t>الف) اولین عضو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</a:rPr>
                      <m:t>ا</m:t>
                    </m:r>
                  </m:oMath>
                </a14:m>
                <a:r>
                  <a:rPr lang="fa-IR" b="0" dirty="0" smtClean="0"/>
                  <a:t>عداد گویای مثبت</a:t>
                </a:r>
              </a:p>
              <a:p>
                <a:r>
                  <a:rPr lang="fa-IR" dirty="0" smtClean="0"/>
                  <a:t>ب) </a:t>
                </a:r>
                <a:r>
                  <a:rPr lang="fa-IR" dirty="0"/>
                  <a:t>مثلث‌هایی که مرکز تقارن دارند.</a:t>
                </a:r>
              </a:p>
              <a:p>
                <a:r>
                  <a:rPr lang="fa-IR" dirty="0" smtClean="0"/>
                  <a:t>پ) بزرگترین عضو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۳</m:t>
                        </m:r>
                      </m:e>
                    </m:d>
                  </m:oMath>
                </a14:m>
                <a:endParaRPr lang="fa-IR" dirty="0" smtClean="0"/>
              </a:p>
            </p:txBody>
          </p:sp>
        </mc:Choice>
        <mc:Fallback xmlns=""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7" y="3310118"/>
                <a:ext cx="7285529" cy="3279868"/>
              </a:xfrm>
              <a:prstGeom prst="rect">
                <a:avLst/>
              </a:prstGeom>
              <a:blipFill>
                <a:blip r:embed="rId2"/>
                <a:stretch>
                  <a:fillRect r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4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/>
                  <a:t>اگر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کوچکترین مقدار عبارت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sup>
                    </m:sSup>
                  </m:oMath>
                </a14:m>
                <a:r>
                  <a:rPr lang="fa-IR" dirty="0"/>
                  <a:t> عددی است که ...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مکعب کامل است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/>
              <a:t>مربع کامل است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/>
              <a:t>زوج است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/>
              <a:t>از ۵۰ بزرگتر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/>
                  <a:t>اگر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بزرگترین مقدار عبارت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fa-IR" dirty="0"/>
                  <a:t> عددی است که ...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مکعب کامل است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/>
              <a:t>مربع کامل است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/>
              <a:t>زوج است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/>
              <a:t>عضو اعداد صحیح نیست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کدام گزینه عضو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۳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a-IR" i="1">
                                <a:latin typeface="Cambria Math" panose="02040503050406030204" pitchFamily="18" charset="0"/>
                              </a:rPr>
                              <m:t>۳</m:t>
                            </m:r>
                          </m:num>
                          <m:den>
                            <m:r>
                              <a:rPr lang="fa-IR" i="1">
                                <a:latin typeface="Cambria Math" panose="02040503050406030204" pitchFamily="18" charset="0"/>
                              </a:rPr>
                              <m:t>۵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fa-IR" dirty="0"/>
                  <a:t> </a:t>
                </a:r>
                <a:r>
                  <a:rPr lang="fa-IR" dirty="0" smtClean="0"/>
                  <a:t>است</a:t>
                </a:r>
                <a:r>
                  <a:rPr lang="fa-IR" dirty="0"/>
                  <a:t>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۴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۹۰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۸۴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۸۱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۶۰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در نمودار ون زیر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۲</m:t>
                        </m:r>
                      </m:sub>
                    </m:sSub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۳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۴</m:t>
                        </m:r>
                      </m:sub>
                    </m:sSub>
                  </m:oMath>
                </a14:m>
                <a:r>
                  <a:rPr lang="fa-IR" dirty="0"/>
                  <a:t> به ترتیب مجموعه مضارب </a:t>
                </a:r>
                <a:r>
                  <a:rPr lang="fa-IR" dirty="0" smtClean="0"/>
                  <a:t>صحیح ۲، ۳ </a:t>
                </a:r>
                <a:r>
                  <a:rPr lang="fa-IR" dirty="0"/>
                  <a:t>و </a:t>
                </a:r>
                <a:r>
                  <a:rPr lang="fa-IR" dirty="0" smtClean="0"/>
                  <a:t>۴ </a:t>
                </a:r>
                <a:r>
                  <a:rPr lang="fa-IR" dirty="0"/>
                  <a:t>هستند. کدام یک از گزینه‌های زیر می‌تواند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dirty="0"/>
                  <a:t> باشد</a:t>
                </a:r>
                <a:r>
                  <a:rPr lang="fa-IR" dirty="0" smtClean="0"/>
                  <a:t>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38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۱۰۲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۱۰۴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smtClean="0"/>
              <a:t>۱۰۸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۱۱۲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51034" y="3363310"/>
            <a:ext cx="1849821" cy="184982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70272" y="3364694"/>
            <a:ext cx="1849821" cy="184982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10653" y="4166964"/>
            <a:ext cx="1849821" cy="184982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5"/>
              <p:cNvSpPr txBox="1">
                <a:spLocks/>
              </p:cNvSpPr>
              <p:nvPr/>
            </p:nvSpPr>
            <p:spPr>
              <a:xfrm>
                <a:off x="-372986" y="3350547"/>
                <a:ext cx="2162021" cy="582874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ct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a-I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۲</m:t>
                          </m:r>
                        </m:sub>
                      </m:sSub>
                    </m:oMath>
                  </m:oMathPara>
                </a14:m>
                <a:endParaRPr lang="fa-IR" sz="28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2986" y="3350547"/>
                <a:ext cx="2162021" cy="582874"/>
              </a:xfrm>
              <a:prstGeom prst="rect">
                <a:avLst/>
              </a:prstGeom>
              <a:blipFill>
                <a:blip r:embed="rId3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5"/>
              <p:cNvSpPr txBox="1">
                <a:spLocks/>
              </p:cNvSpPr>
              <p:nvPr/>
            </p:nvSpPr>
            <p:spPr>
              <a:xfrm>
                <a:off x="2713945" y="3350547"/>
                <a:ext cx="2162021" cy="582874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ct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a-I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۳</m:t>
                          </m:r>
                        </m:sub>
                      </m:sSub>
                    </m:oMath>
                  </m:oMathPara>
                </a14:m>
                <a:endParaRPr lang="fa-IR" sz="28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945" y="3350547"/>
                <a:ext cx="2162021" cy="582874"/>
              </a:xfrm>
              <a:prstGeom prst="rect">
                <a:avLst/>
              </a:prstGeom>
              <a:blipFill>
                <a:blip r:embed="rId4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5"/>
              <p:cNvSpPr txBox="1">
                <a:spLocks/>
              </p:cNvSpPr>
              <p:nvPr/>
            </p:nvSpPr>
            <p:spPr>
              <a:xfrm>
                <a:off x="2114855" y="5638832"/>
                <a:ext cx="2162021" cy="582874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ct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a-I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۴</m:t>
                          </m:r>
                        </m:sub>
                      </m:sSub>
                    </m:oMath>
                  </m:oMathPara>
                </a14:m>
                <a:endParaRPr lang="fa-IR" sz="28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855" y="5638832"/>
                <a:ext cx="2162021" cy="582874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5"/>
              <p:cNvSpPr txBox="1">
                <a:spLocks/>
              </p:cNvSpPr>
              <p:nvPr/>
            </p:nvSpPr>
            <p:spPr>
              <a:xfrm>
                <a:off x="1354552" y="3562706"/>
                <a:ext cx="2162021" cy="582874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ct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52" y="3562706"/>
                <a:ext cx="2162021" cy="5828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5"/>
              <p:cNvSpPr txBox="1">
                <a:spLocks/>
              </p:cNvSpPr>
              <p:nvPr/>
            </p:nvSpPr>
            <p:spPr>
              <a:xfrm>
                <a:off x="1354551" y="4256586"/>
                <a:ext cx="2162021" cy="582874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ct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51" y="4256586"/>
                <a:ext cx="2162021" cy="5828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2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قسمت ۸ / تست آزمون فصل اول (۱ از ۲) 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6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/>
                  <a:t>یک مجموعهٔ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۶</m:t>
                    </m:r>
                  </m:oMath>
                </a14:m>
                <a:r>
                  <a:rPr lang="fa-IR" dirty="0"/>
                  <a:t>  عضوی ۱۹۲۰ زیرمجموعه بیشتر از یک مجموعهٔ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۲</m:t>
                    </m:r>
                  </m:oMath>
                </a14:m>
                <a:r>
                  <a:rPr lang="fa-IR" dirty="0"/>
                  <a:t>  عضوی دارد. کدام گزینه در مورد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dirty="0"/>
                  <a:t> درست </a:t>
                </a:r>
                <a:r>
                  <a:rPr lang="fa-IR" dirty="0" smtClean="0"/>
                  <a:t>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38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smtClean="0"/>
              <a:t>تست ۶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عددی اول است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/>
              <a:t>عددی زوج است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/>
              <a:t>عددی دورقمی است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/>
              <a:t>مربع کامل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2886</TotalTime>
  <Words>424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IRANSans</vt:lpstr>
      <vt:lpstr>IRANYekan Black</vt:lpstr>
      <vt:lpstr>IRANYekan ExtraBold</vt:lpstr>
      <vt:lpstr>IRANYekan Light</vt:lpstr>
      <vt:lpstr>IRANYekanFN ExtraBold</vt:lpstr>
      <vt:lpstr>IRANYekanFN Light</vt:lpstr>
      <vt:lpstr>IRANYekanFN Medium</vt:lpstr>
      <vt:lpstr>Javan</vt:lpstr>
      <vt:lpstr>Office Theme</vt:lpstr>
      <vt:lpstr>green tem (F)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218</cp:revision>
  <dcterms:created xsi:type="dcterms:W3CDTF">2023-04-12T10:55:12Z</dcterms:created>
  <dcterms:modified xsi:type="dcterms:W3CDTF">2023-08-13T09:22:37Z</dcterms:modified>
</cp:coreProperties>
</file>