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BB1"/>
    <a:srgbClr val="70D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-84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491FE-D528-4FDC-8B1D-375577136C40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FC329-D37F-4DE2-8BDE-38CC7FEE3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47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FC329-D37F-4DE2-8BDE-38CC7FEE36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90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FC329-D37F-4DE2-8BDE-38CC7FEE36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4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55DA-AC7C-49C5-9D77-DE43CE83C5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EA1-410D-486C-9229-EC6F446B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3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55DA-AC7C-49C5-9D77-DE43CE83C5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EA1-410D-486C-9229-EC6F446B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55DA-AC7C-49C5-9D77-DE43CE83C5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EA1-410D-486C-9229-EC6F446B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7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55DA-AC7C-49C5-9D77-DE43CE83C5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EA1-410D-486C-9229-EC6F446B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25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55DA-AC7C-49C5-9D77-DE43CE83C5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EA1-410D-486C-9229-EC6F446B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7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55DA-AC7C-49C5-9D77-DE43CE83C5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EA1-410D-486C-9229-EC6F446B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1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55DA-AC7C-49C5-9D77-DE43CE83C5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EA1-410D-486C-9229-EC6F446B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3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55DA-AC7C-49C5-9D77-DE43CE83C5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EA1-410D-486C-9229-EC6F446B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56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55DA-AC7C-49C5-9D77-DE43CE83C5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EA1-410D-486C-9229-EC6F446B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55DA-AC7C-49C5-9D77-DE43CE83C5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EA1-410D-486C-9229-EC6F446B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865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55DA-AC7C-49C5-9D77-DE43CE83C5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EA1-410D-486C-9229-EC6F446B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4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55DA-AC7C-49C5-9D77-DE43CE83C5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EEA1-410D-486C-9229-EC6F446B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7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6720" y="0"/>
            <a:ext cx="3139440" cy="37642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36720" y="3764280"/>
            <a:ext cx="3139440" cy="30937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04260" y="1882138"/>
            <a:ext cx="82448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crosoft Uighur" pitchFamily="2" charset="-78"/>
                <a:cs typeface="Microsoft Uighur" pitchFamily="2" charset="-78"/>
              </a:rPr>
              <a:t>کاربرگ</a:t>
            </a:r>
            <a:endParaRPr lang="en-US" sz="20000" dirty="0"/>
          </a:p>
        </p:txBody>
      </p:sp>
      <p:sp>
        <p:nvSpPr>
          <p:cNvPr id="6" name="TextBox 5"/>
          <p:cNvSpPr txBox="1"/>
          <p:nvPr/>
        </p:nvSpPr>
        <p:spPr>
          <a:xfrm>
            <a:off x="4709160" y="5052237"/>
            <a:ext cx="2194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dhabi" pitchFamily="2" charset="-78"/>
                <a:cs typeface="Aldhabi" pitchFamily="2" charset="-78"/>
              </a:rPr>
              <a:t>ریاضی</a:t>
            </a:r>
            <a:endParaRPr lang="en-US" sz="80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943212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/>
              <a:t>تنظیم:</a:t>
            </a:r>
          </a:p>
          <a:p>
            <a:pPr algn="r" rtl="1"/>
            <a:r>
              <a:rPr lang="fa-I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علیرضا منتظری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3981" y="2888512"/>
            <a:ext cx="1485900" cy="163121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0" dirty="0" smtClean="0"/>
              <a:t>1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336458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4303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57139" y="53570"/>
            <a:ext cx="65012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500" dirty="0" smtClean="0"/>
              <a:t>ریاضی پایه اول (هفتم) دوره اول متوسطه/راهبرد های حل مساله</a:t>
            </a:r>
            <a:endParaRPr lang="en-US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10987143" y="613186"/>
            <a:ext cx="120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سوال 9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337" y="982518"/>
            <a:ext cx="11478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/>
              <a:t>اگر رسم شکل را ادامه دهیم شکل پنجم از چند مربع کنار هم  با اندازه های مختلف ساخته می شود؟</a:t>
            </a:r>
            <a:endParaRPr lang="en-US" sz="24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2481430" y="1996395"/>
            <a:ext cx="6572922" cy="1463040"/>
            <a:chOff x="2008094" y="2325445"/>
            <a:chExt cx="6572922" cy="1463040"/>
          </a:xfrm>
        </p:grpSpPr>
        <p:sp>
          <p:nvSpPr>
            <p:cNvPr id="24" name="Rectangle 23"/>
            <p:cNvSpPr/>
            <p:nvPr/>
          </p:nvSpPr>
          <p:spPr>
            <a:xfrm>
              <a:off x="4493110" y="2325445"/>
              <a:ext cx="1602890" cy="146304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008094" y="2325445"/>
              <a:ext cx="1602890" cy="146304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978126" y="2325445"/>
              <a:ext cx="1602890" cy="146304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0" name="Straight Connector 29"/>
          <p:cNvCxnSpPr>
            <a:stCxn id="25" idx="0"/>
            <a:endCxn id="25" idx="2"/>
          </p:cNvCxnSpPr>
          <p:nvPr/>
        </p:nvCxnSpPr>
        <p:spPr>
          <a:xfrm>
            <a:off x="3282875" y="1996395"/>
            <a:ext cx="0" cy="1463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5" idx="1"/>
            <a:endCxn id="25" idx="3"/>
          </p:cNvCxnSpPr>
          <p:nvPr/>
        </p:nvCxnSpPr>
        <p:spPr>
          <a:xfrm>
            <a:off x="2481430" y="2727915"/>
            <a:ext cx="16028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0"/>
            <a:endCxn id="24" idx="2"/>
          </p:cNvCxnSpPr>
          <p:nvPr/>
        </p:nvCxnSpPr>
        <p:spPr>
          <a:xfrm>
            <a:off x="5767891" y="1996395"/>
            <a:ext cx="0" cy="1463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4" idx="1"/>
            <a:endCxn id="24" idx="3"/>
          </p:cNvCxnSpPr>
          <p:nvPr/>
        </p:nvCxnSpPr>
        <p:spPr>
          <a:xfrm>
            <a:off x="4966446" y="2727915"/>
            <a:ext cx="16028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212541" y="2727915"/>
            <a:ext cx="0" cy="731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767891" y="3098202"/>
            <a:ext cx="8014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6" idx="0"/>
            <a:endCxn id="26" idx="2"/>
          </p:cNvCxnSpPr>
          <p:nvPr/>
        </p:nvCxnSpPr>
        <p:spPr>
          <a:xfrm>
            <a:off x="8252907" y="1996395"/>
            <a:ext cx="0" cy="1463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6" idx="1"/>
            <a:endCxn id="26" idx="3"/>
          </p:cNvCxnSpPr>
          <p:nvPr/>
        </p:nvCxnSpPr>
        <p:spPr>
          <a:xfrm>
            <a:off x="7451462" y="2727915"/>
            <a:ext cx="16028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653629" y="2727915"/>
            <a:ext cx="0" cy="731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8252907" y="3093675"/>
            <a:ext cx="8014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842786" y="3093675"/>
            <a:ext cx="0" cy="36576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653629" y="3265797"/>
            <a:ext cx="40072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637416" y="3642315"/>
            <a:ext cx="1290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شکل 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350136" y="3642314"/>
            <a:ext cx="80144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شکل 2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7827980" y="3638742"/>
            <a:ext cx="84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شکل 3</a:t>
            </a:r>
            <a:endParaRPr lang="en-US" dirty="0"/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046639"/>
              </p:ext>
            </p:extLst>
          </p:nvPr>
        </p:nvGraphicFramePr>
        <p:xfrm>
          <a:off x="1371898" y="4473626"/>
          <a:ext cx="8757920" cy="960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791062"/>
              </a:tblGrid>
              <a:tr h="473338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1"/>
                          </a:solidFill>
                        </a:rPr>
                        <a:t>شماره شکل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solidFill>
                            <a:schemeClr val="tx1"/>
                          </a:solidFill>
                        </a:rPr>
                        <a:t>الگوی شکل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87433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تعداد</a:t>
                      </a:r>
                      <a:r>
                        <a:rPr lang="fa-IR" b="1" baseline="0" dirty="0" smtClean="0"/>
                        <a:t> مربع</a:t>
                      </a:r>
                      <a:endParaRPr lang="en-US" b="1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/>
                        <a:t>...</a:t>
                      </a:r>
                      <a:endParaRPr lang="en-US" sz="2000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fa-IR" b="1" dirty="0" smtClean="0"/>
                        <a:t>شماره شکل</a:t>
                      </a:r>
                      <a:r>
                        <a:rPr lang="en-US" dirty="0" smtClean="0"/>
                        <a:t>×</a:t>
                      </a:r>
                      <a:r>
                        <a:rPr lang="fa-IR" dirty="0" smtClean="0"/>
                        <a:t>1+3</a:t>
                      </a:r>
                      <a:endParaRPr lang="en-US" b="1" dirty="0"/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cxnSp>
        <p:nvCxnSpPr>
          <p:cNvPr id="61" name="Straight Arrow Connector 60"/>
          <p:cNvCxnSpPr/>
          <p:nvPr/>
        </p:nvCxnSpPr>
        <p:spPr>
          <a:xfrm>
            <a:off x="3098203" y="5434397"/>
            <a:ext cx="10757" cy="2671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4218791" y="5434397"/>
            <a:ext cx="10757" cy="2671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817223" y="5434397"/>
            <a:ext cx="10757" cy="2671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5459506" y="5434397"/>
            <a:ext cx="10757" cy="2671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565699" y="5701553"/>
            <a:ext cx="1065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</a:t>
            </a:r>
            <a:r>
              <a:rPr lang="en-US" b="1" dirty="0" smtClean="0"/>
              <a:t>×</a:t>
            </a:r>
            <a:r>
              <a:rPr lang="fa-IR" b="1" dirty="0" smtClean="0"/>
              <a:t>1+3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851238" y="5701553"/>
            <a:ext cx="839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2</a:t>
            </a:r>
            <a:r>
              <a:rPr lang="en-US" b="1" dirty="0" smtClean="0"/>
              <a:t>×</a:t>
            </a:r>
            <a:r>
              <a:rPr lang="fa-IR" b="1" dirty="0" smtClean="0"/>
              <a:t>1+3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4966446" y="5701553"/>
            <a:ext cx="93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3</a:t>
            </a:r>
            <a:r>
              <a:rPr lang="en-US" b="1" dirty="0" smtClean="0"/>
              <a:t>×</a:t>
            </a:r>
            <a:r>
              <a:rPr lang="fa-IR" b="1" dirty="0" smtClean="0"/>
              <a:t>1+3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7316992" y="5701553"/>
            <a:ext cx="935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5</a:t>
            </a:r>
            <a:r>
              <a:rPr lang="en-US" b="1" dirty="0" smtClean="0"/>
              <a:t>×</a:t>
            </a:r>
            <a:r>
              <a:rPr lang="fa-IR" b="1" dirty="0" smtClean="0"/>
              <a:t>1+3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66508" y="4927001"/>
            <a:ext cx="684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/>
              <a:t>4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847652" y="4942241"/>
            <a:ext cx="822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/>
              <a:t>7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976308" y="4978106"/>
            <a:ext cx="684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/>
              <a:t>10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544695" y="5006754"/>
            <a:ext cx="480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FF0000"/>
                </a:solidFill>
              </a:rPr>
              <a:t>16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7545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0000">
              <a:schemeClr val="bg1"/>
            </a:gs>
            <a:gs pos="55000">
              <a:srgbClr val="F5BBB1"/>
            </a:gs>
            <a:gs pos="89000">
              <a:schemeClr val="bg1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6800" y="1295400"/>
            <a:ext cx="6908800" cy="3237361"/>
          </a:xfrm>
          <a:prstGeom prst="rect">
            <a:avLst/>
          </a:prstGeom>
          <a:noFill/>
          <a:ln>
            <a:noFill/>
          </a:ln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prstTxWarp prst="textWave2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sz="72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ات</a:t>
            </a:r>
            <a:r>
              <a:rPr lang="fa-IR" sz="72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مام</a:t>
            </a:r>
            <a:r>
              <a:rPr lang="fa-IR" sz="7200" dirty="0" smtClean="0">
                <a:effectLst/>
              </a:rPr>
              <a:t> </a:t>
            </a:r>
            <a:r>
              <a:rPr lang="fa-IR" sz="7200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کا</a:t>
            </a:r>
            <a:r>
              <a:rPr lang="fa-IR" sz="72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رب</a:t>
            </a:r>
            <a:r>
              <a:rPr lang="fa-IR" sz="72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رگ</a:t>
            </a:r>
          </a:p>
          <a:p>
            <a:pPr algn="ctr">
              <a:lnSpc>
                <a:spcPct val="150000"/>
              </a:lnSpc>
            </a:pPr>
            <a:r>
              <a:rPr lang="fa-IR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endParaRPr lang="en-US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052511"/>
            <a:ext cx="2336800" cy="6771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/>
            <a: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تنظیم:</a:t>
            </a:r>
          </a:p>
          <a:p>
            <a:pPr algn="r" rtl="1"/>
            <a:r>
              <a:rPr lang="fa-I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علیرضا منتظری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57915" y="6052511"/>
            <a:ext cx="2629285" cy="6771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دبیر مربوطه :</a:t>
            </a:r>
          </a:p>
          <a:p>
            <a:pPr algn="ctr" rtl="1"/>
            <a: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</a:t>
            </a:r>
            <a:r>
              <a:rPr lang="fa-I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آقای نجف پور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64180" y="5352694"/>
            <a:ext cx="264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ldhabi" pitchFamily="2" charset="-78"/>
                <a:cs typeface="Aldhabi" pitchFamily="2" charset="-78"/>
              </a:rPr>
              <a:t>هفتم یک</a:t>
            </a:r>
            <a:endParaRPr lang="en-US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7754" y="6152153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دبیرستان امام حسین (ع)</a:t>
            </a:r>
          </a:p>
          <a:p>
            <a:pPr algn="ctr"/>
            <a:r>
              <a:rPr lang="fa-I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شماره 3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9669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5583219" cy="11187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01553" y="0"/>
            <a:ext cx="4346089" cy="11187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0165976" y="-1"/>
            <a:ext cx="2026024" cy="111879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/>
          <p:nvPr/>
        </p:nvSpPr>
        <p:spPr>
          <a:xfrm>
            <a:off x="10695790" y="392651"/>
            <a:ext cx="966396" cy="72614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35956" y="516363"/>
            <a:ext cx="159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 smtClean="0"/>
              <a:t>1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0886738" y="0"/>
            <a:ext cx="75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</a:rPr>
              <a:t>هفته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59736" y="54698"/>
            <a:ext cx="382972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400" dirty="0" smtClean="0">
                <a:solidFill>
                  <a:schemeClr val="bg1"/>
                </a:solidFill>
              </a:rPr>
              <a:t>ریاضی</a:t>
            </a:r>
          </a:p>
          <a:p>
            <a:pPr algn="ctr"/>
            <a:r>
              <a:rPr lang="fa-IR" dirty="0" smtClean="0">
                <a:solidFill>
                  <a:schemeClr val="bg1"/>
                </a:solidFill>
              </a:rPr>
              <a:t>پایه اول (هفتم) دوره اول متوسطه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279703"/>
            <a:ext cx="5583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/>
              <a:t>راهبرد های حل مساله (1)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1484555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سوال 1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14109" y="1775012"/>
            <a:ext cx="8964706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dirty="0" smtClean="0"/>
              <a:t>مسیر ریل قطار اسباب بازی علی دایره ای شکل و از12 قطعه هم طول تشکیل شده است. 7 ثانیه طول می کشد تا قطار از قطعه اول به قطعه سوم برسد. چند ثانیه طول می کشد تا قطار کل مسیر را دور بزند؟</a:t>
            </a:r>
          </a:p>
          <a:p>
            <a:pPr algn="r">
              <a:lnSpc>
                <a:spcPct val="150000"/>
              </a:lnSpc>
            </a:pPr>
            <a:endParaRPr lang="fa-IR" sz="2400" dirty="0" smtClean="0"/>
          </a:p>
          <a:p>
            <a:pPr algn="r">
              <a:lnSpc>
                <a:spcPct val="150000"/>
              </a:lnSpc>
            </a:pPr>
            <a:r>
              <a:rPr lang="fa-IR" sz="2200" dirty="0" smtClean="0">
                <a:solidFill>
                  <a:schemeClr val="accent1">
                    <a:lumMod val="75000"/>
                  </a:schemeClr>
                </a:solidFill>
              </a:rPr>
              <a:t>شکل ریل قطار علی شبیه صفحه ی یک ساعت عقربه ای می باشد.</a:t>
            </a:r>
          </a:p>
          <a:p>
            <a:pPr algn="r">
              <a:lnSpc>
                <a:spcPct val="150000"/>
              </a:lnSpc>
            </a:pPr>
            <a:r>
              <a:rPr lang="fa-IR" sz="2200" dirty="0" smtClean="0">
                <a:solidFill>
                  <a:schemeClr val="accent1">
                    <a:lumMod val="75000"/>
                  </a:schemeClr>
                </a:solidFill>
              </a:rPr>
              <a:t>مسیر طی شده در طول 7 ثانیه شامل دو قطعه است.(از قطعه ی اول تا قطعه ی سوم)</a:t>
            </a:r>
          </a:p>
          <a:p>
            <a:pPr algn="l" rtl="1">
              <a:lnSpc>
                <a:spcPct val="150000"/>
              </a:lnSpc>
            </a:pPr>
            <a:endParaRPr lang="fa-IR" sz="2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 rtl="1">
              <a:lnSpc>
                <a:spcPct val="150000"/>
              </a:lnSpc>
            </a:pPr>
            <a:r>
              <a:rPr lang="fa-IR" sz="2200" b="1" dirty="0" smtClean="0">
                <a:solidFill>
                  <a:schemeClr val="accent2">
                    <a:lumMod val="75000"/>
                  </a:schemeClr>
                </a:solidFill>
              </a:rPr>
              <a:t>و چون کل مسیر از 6 جفت قطعه تشکیل شده است، پس: </a:t>
            </a:r>
            <a:r>
              <a:rPr lang="fa-IR" sz="2800" b="1" dirty="0" smtClean="0">
                <a:solidFill>
                  <a:srgbClr val="FF0000"/>
                </a:solidFill>
              </a:rPr>
              <a:t>42=7</a:t>
            </a:r>
            <a:r>
              <a:rPr lang="en-US" sz="2800" dirty="0">
                <a:solidFill>
                  <a:srgbClr val="FF0000"/>
                </a:solidFill>
              </a:rPr>
              <a:t>×</a:t>
            </a:r>
            <a:r>
              <a:rPr lang="fa-IR" sz="2800" b="1" dirty="0" smtClean="0">
                <a:solidFill>
                  <a:srgbClr val="FF0000"/>
                </a:solidFill>
              </a:rPr>
              <a:t>6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AutoShape 2" descr="data:image/jpeg;base64,/9j/4AAQSkZJRgABAQAAAQABAAD/2wCEAAkGBxIQEhIREBQUFRQXFRUYFRUXFBQUFhUcFRgXFxkWFRcYHCgjGBwlHhUVIjIhJSkrLi4uFx8zODMvNyktLiwBCgoKBQUFDgUFDisZExkrKysrKysrKysrKysrKysrKysrKysrKysrKysrKysrKysrKysrKysrKysrKysrKysrK//AABEIAOEA4QMBIgACEQEDEQH/xAAcAAEAAgMBAQEAAAAAAAAAAAAABgcDBAUBAgj/xABMEAABAwIDBAYECQgHCQEAAAABAAIDBBEFEiEGBzFBEyJRYXGBFDJCkRUzNVJygpKhshcjNENzk7PSCCRTdKLB0RZEVGJjg8Lh8CX/xAAUAQEAAAAAAAAAAAAAAAAAAAAA/8QAFBEBAAAAAAAAAAAAAAAAAAAAAP/aAAwDAQACEQMRAD8AvFERAREQEREBF8ueBqdBzPJQXGd47DIabCoX19RwPR/ER8ryS8LceGmnEIJ2XAcVEcc3kYbSO6IzdLNyiha6Z5PZdosD3E3XIbsTXYgRJi9a8MP+50pMcQ7nvvd/u81LsD2Xo6IWpaeKPtcGDOfpPOp96CIu2txmqt8H4X0bDwlq5AzTtMQcHe66+hs5j1RrUYlHBfiynhBt4OdqrERBXP5KukuajE8SkJ+bOGD3EOXJ2l3ZYVQUs1XOayYRtubzjO43sBcNA4lW4oZvh+SKz6DfxtQQfYDYbCMVpzUQsq4HB5Y5vpFyCLHR2XUWIUlbunZHrT4jiUZ5f1hrh7g0Lnf0dPk+b+8H8LVa6CvRsrjUGtPivSAcGVELXX8XBfEe0GP0ptWYdFUxjjJSSWd+7e4knyAViryyCF4VvPw+Z4hmc+lmP6uojdEftHq+8i6mUcrXAOaQQeBBBB8CFp4rgtNVtyVMMUrex7Gut3gkXB7woXNu7lpHdLg1ZLTHiaeQmamfztlJ6njrblZBYaKvaPeDLSyCDG6Z1K7g2pZd9LJ9e3UPdr320U9palkrWyROa9jhdrmuDmuHaCNCgyoiICIiAiIgIiICIiAiIgLh7WbVU2GRdNVOIvoyNtjJIfmsbfXx4LnbbbZNoi2mpmekV0otDTt11OgfL81g7yL2PeRqbI7EOjl+EMSf6TXvHrHWOAcmQt5W7fG3E3Dlx4NiOOHpMRLqOhPq0bDaaUds77dUEW0+4cTGaPbd+D4scNdBFBQCQRNaxvWDXaMqHSHrPJuC65PE8SNbyKqbf5sh6TTCviH5ynB6QC3WiOpJ+gdfAuQWwF6q33I7XenUYp5XXnpgGm/F8fsP79OqfDvVkICIiAovvNw6WpwyrhgaXyOYMrRxdlcCQO+wKkz3hoJcQABck6AAcyVp4djFPUh5p5opQw2eWPa8MPY6x0OiCDbjMFqKSge2pjdE58znNa4WdawFyOWoKsdcjD9p6KokMMFVBJIL9RkjXO042AOtl10BERAXhXqjm8DaVuGUU1TcdJlLYQdc0jgQwEcwDqe4FBXO87eLM2vZhtFHHM0OayaOSNsgme+35rXgACBccz3KQ1WxtXhbjPgcn5u+aSglcXRydvRPdqx3ny48jC9wuzLqiolxSou7K5wjJ4ulfq9/kCR4u7lfiCMbHbawYiHRgOhqY9JqaTSRhGht85vf77KTqKbabExYhlmY4wVkWsNSzRzSOAfb1m9y52yO2MvTfBuLMENaPUcPiqoDg6M8MxHLx0HABPES6ICIiAiIgIiICiO3m2HoQjpqZvTV0+kEI1te46V4HBgsT35TyBI6G2e08WGUz6mXU+rGwcZHm+Vg9xJ7gVxd3uzMsZfiOI2fX1GriR8Qw+rCwezYcfdra5Da2G2NFCH1FQ7p66bWed2pudSyO/Bo4acbDuAlyIgL4mia9pa4AtIIIIuCCLEEdll9ogiGxu7ujwqaaenzl8gLeuQQxhIdkZYcLtbxudApesVSHljhGQH5TlJFwDbQkcxeyiW7XaiWtilgrAG1tNIY522Dc3zZAByOvDTTsIQTJERB8TRNe1zHgOa4EOa4Agg6EEHiFDtj6aNldjEbGNawS0wDGtAaB6O3QNAsApjMwua4NcWkggOABLSeYB0071FsI2Qlp55Z/T6h5lIMzXR0wEhbH0bSS2MFuUWPVI4aoNLGaeOpq6Sjo42N9EmZPPIxoa2BrWuDYGlo9d+YdUcGgk8QpyofgWxktHlbFiFTkEhkewx0p6Qudmdnf0WY5tRe9+zkpggIiICjG32xcWLwshle+Msfna5tjY2sQQeOhUnRBzdn8FioaeKlgFo422HaTxLnd5JJPiukiICj+2OycGJw9HN1XtOaGZvxkTuTmns4XF9bKQIggOxG1UzJ3YVitm1kY/NScG1bNbPbfi6wN+2x5gqehRjbvZNuIwjIejqojnppho6N41sSPZNrEefJYN3m1Tq6J8NQMlbTno6mM2HWGnSNHzXWPDn5IJeiIgIiIC+ZHhoJJsALkngAOJK+lX29nFJHsgwqlP5+udkcR+rh0Ej3dxBI8A5BobOxuxvEXYjLrQ0riyiZbSSQWDpj22INvq9hvZ91R+8ChxbCH07sMMgoYImta2IZmg8ZHVEYvmLnEnMQePEHj1did9lPUZYsQaKeTgJRcwu+lzj+8d6C3EWOnnbI0Pjc1zXAFrmkOa4HgQRoQsiAiIgKs94NO7DKyDHIQejGWGuYODo3HK2QjtBI8w3vvZi1sRoY6iKSGVodHI0tc08wRYoPukqGysZJG4OY9rXNcNQ4OFwQewgrMq33ZV0lHNUYJVG7oCX0jyfjYHE2Av8AN095Hs62QgLwlerTxn9Hn/ZSfhKDaZIHC7SCDwINwfNfSgm5A/8A41J4z/x5FO0BERAREQEREBEXl0Aqud5GGyUc0WOUbbyQdWqYP10GmYnvaOfgeSzbc716PDs0cRFTUDTo2OGRh/6jxe1uwXPhxUE2JxjG8Yr46hxeKMOtMwgtpjGdHxhp0kcRcX1IQXhhOJxVUMVRC7NHI0Oae49vYRwI7QtxVlsHK7C8QqMFkv0Ls09C48C12r4h3gk/Zd2i9moCIiD5e4AEnQAXJ8FWm7hrsRr67GJNY8xp6PujYTmcPHq+Zd3Lt72sYdS4bN0Xxs2WCIc7ynKbd+XN52XY2MwYUNFTU3OONoee15F3n7RKDs2Veba7pKKvzSwj0ac652D8249r4+HmLFWIiCEbqdjp8Jp5YqiZspfJma1hcY4wNOrmAN3cTpbTzU3REBERAREQQHergsmSLE6TSqoiZBb9ZENZIz2iwJ8M3apXs5jUddTQ1UJ6kjb25tPBzT3ggjyXScLqsdnb4LikmHu0oqwmWkJvZkumaHsA4/4e0oLPWnjX6PP+yk/AVuLTxr9Hn/ZSfgKCH7kPkak8Z/48qnige5D5GpPGf+PKp4gIiICIiAiIgKP7d4VUVdFPBSS9FM8DK65bwIJbmGouLi/epAiCnNh9yUUNpcTLZng3ELC7oh2Z3WBf4cPFW/BC1jQxjQ1rRYNaAAAOQA4LIiCvd8OHSCCHEqa3T0MglB+dGdJG+HqnwBU2wjEWVUMVRF6kjGvb4OF7FZqunbKx8bxdr2lrh2hwsR96r7cxUPhiq8MmN5KOoe1vfG/Vp49uY+BCCx0REFabcn0vGcJoOLI81XKLXAy5gwnzYR9YKygq52Yb6Rj+J1B4QRRU7T42c632VY6AiIgIiICIiAiIgKK7x9l/hKkdGw5Z4z0tO8HK5sjOADuV+HuPJSpEEX3d7TjEqRsrhlmYTHUMOjmSM0Nxyvx+7ku5jX6PP+yk/AVXmPXwTFWVzdKKtIjqhyjl1yy9wOn+PuVhYwf6vP8AspPwFBENyHyNSeM/8eVTxQPch8jUnjP/AB5VPEBERAREQEREBERAREQFWk7jRbSx8o6+mIPIdJDmOvabMb+8VlquN7o6GTCq0cYaxjXHsbLYH8KCxrr1fHSN7UQV3udJkdi1Qf1mISt8mAEfc8Kx1Ue6XaGloMKdPWStjEtZOQTclxswaAangpR+VXCP+Lb9iT+VBNEuothW8PDKqVsENSx0jzZrSHNzHsBItdbG2OJzQsgjpy1klRURwiRzc7Ys1yXZbjMbNIAvxIQSFFFMCr54q6XD6ib0j8wyeKQtayQAuLHMkDOqdbEEAc9OalaAiIgIiICIiDl7TYJHX0s1LN6sjbX0u0jVrh3ggHyUK2DxuR1HWYbV6VdFG+J1+L4w1wjkHboBr9E81ZJVF77sbFDiFPLSHLUmnkZPoC18b+qwOHM+ufJqCcbkPkak8Z/48ini/O257eS+ldT4bO1pp3PLI3jR8bpXlwzfOBc63ddfolAREQEREBERARFFdshHGRNPiUtFGRlY1roWNLhcl3XYS429m9tOCCU3Xq4WxVbPPRQS1QtK5pJ6uQuFzkeWewXNyuy8rrDju3OH0MnQ1VQxklrllnOIB4XsNLoJGoBvzhvg87hxjfA8fvWs/wDNbf5VcI/4tv2JP5VyNuNq6LEsJxFlJO2RzIg5zQCCAHsN7EajRB8/7dx9v3FFQHw29EFx7vti6bFcJbBUl46CrnDHMIBHq3Go1Buun+QjD/7Wo+0z+VdDc0OjbilP/Z4lPbwcGgfgPvVjIK5wHc7QUlRFUNdM90bg5oc4Zcw4E2GtlK9rYYn0zmzwS1DMzOpD8aCHC0jCHNILTY3Bv4rtoggexOCWrJq0Qzwx9EImekvc+omOYudI/M9xa0DK1ouOegU8REBERAREQEREAqn99e7yorpI62jaJHhmSWO9nENN2uZfQ8XAjw8rgRB+cd3W6uufVwzVcRghie2Q5yMzywghrWjvAuTbS6/RyIgIiICIiAiIgKPY9issbzGMPmqmZQWvYactJPFrhI8FvjY8VIUQR/YXCpaSjjhmyh4dI7I12ZsQke57YmnmGAhvkuHtburosSqDUyulZI4AOyOFnZQADYg2Ngp4iCqfyEYf/a1H2mfyrX2h3e0eD4ZiU8BkdI+n6PM9wNmuey4AAHE29yt5QLfhPkwepHN7oWj96xx+5pQfmr4MKK//APYhvzEQdDY8+j41i9NwEghqGjxFnfefvVhqt9qQaPHsNrBpHURvpZey+rmeZc5vkxWOEHqIiAiIgIiICIiAiIgIiICIiAiIgIiICIiAiIgIiICrze87pfg2jGpnrYrjtbHqdPMKw1XGJf1zaOlj4soqZ8rv2k12ge4sP1SgsPoW9gRZEQQffDhbpsOfNEPztK9lRH/2yC7/AA5j5KTbN4q2spaeqZwljY+3YSOs3xBuPJb88Qe1zHC7XAgjtB0IVb7qqh1HPXYLNxgkMlMT7cMhJ0v2XaefrEckFlovLqI7a7xKLC2lsj+kntpBGQX6/PPBg7z7igl6KI7tttPhinfN0JhcyTIW5s7ToHAtdYX0PCylyAiIgIiICIiAiIgIiICIiAiIgIiICIuRtXj7MOpZquRrnNjA6reLi4hoHdqRqg66KCbF706HErRk+jznTopHDrH/AKb9A/w0Pcp2g+JZA0FzjYAEkngANSSq93RXqjX4q8WNVUOEX7KLqt++48Wrc3u4w+GjFNBc1FY8U8TQbEZ/Xd4AaX/5gpRs/hTKOmhpo/ViY1o5XsNXeZuUHRREQCq13q0clJLS43TDr0zgyoaP1kLyAQfC5H1r8lZSwVtKyaN8UjQ5j2ua9p4Oa4WIPkUFNbz94Va6SCkwtrmsniZIyVjc0kwkF8sfHKBwJGtxy56+xe5N8hE+LvOpv0DXkudf+1k5G/Jp81Idgat2E10mB1JPREukoJHcHNecxjv23LvMO7QrTQauG4fFTRtigjbHG0Wa1osAtpEQEREBERAREQEREBERAREQEREBERAWKppmStcyRrXscLOa4BzXDsIPFZUQUztruRjkvNhbhE/j0D3HIfoPNy09xuPBcrd7tdi9FXQ4XWxySNc5rMsg68Tb2MrJPaYBqbkizdLc77UC3oY7IGx4XRa1dZdlx+piOj5HEerpfXuJ5INDZonF8WmxE60tHmgpLj1pDbpJQefP3t7FZi5ezWCR0FNDSwjqRttfm4nVzj3kknzXUQEREBERBEt4+yAxOnAjPR1MRz08oOVzXDXLmGoB08CAeSw7t9sDiEToqlvR1sByVER6rrjTpA3kD2cjfuUzVebwtkpzKzFcLOWthHWYOFQwcWOHAutprxGnECwWGijWw22EOKQdJH1JWWbNC714ncwR80kGx/z0UlQEReEoPUXBwzbCiqamWjgna+eO+doDvZ0dlcRZ1idbFd5AREQF4SvVCt6WIOjhpYQJHNqKqOF7YjlkkaQ5xia64y5y0NLriwcSgmTJQ71SD4EFfahuxYpoJ5qZlEKKcRxvcxrmuZLHctD2uabOIJINwDqOOimSAiIgIi4G1u19JhbY31by3pHEMa1pe52W2Y2HIXFz3jtQd9Fgoqtk0bJYnBzHtDmOHBwcLgjyWdARFzsfxuChhfUVLwyNo8yeTWj2nHkEGpthtLDhtM+om1tpHGD1pXn1WNH/ANYXKj+7fZ2YGXFMQ1rKqxDSNaeI6thaDq02tccrAcQb83ZXB58XqWYviLSyFmtDSng0cRNIOZPEf6AKzkBERAREQEREBeFeogrzbTYqZs/wphBEda25kj06OqHEtcPnG3dfuOq6uw+3MOIgxPBhq4/jqZ9w5pGhLb+s37xcXUuUO212CiryJ4nmmrGax1MfVdoLAPy2Lh38R9yCYqB739shhtGWxutUzhzIu1otZ8n1QdO8jvXPwnb2ooJG0ePR9E7hHWNF4JfpECzXaf6gc4fjuyNfjONF07T6EHAsnac0Jpwbt6J40LnjjbgXdgCDq7gNkDG12JzA5pA5kAPzb9eQ95IsO4HtVzrFTU7Y2NjjAaxoDWtAsABoAFlQEREBcXanBDVxx5HiOaGVk0Ly3M1r4zpnbcXaQSCAQbErtKO7wsYkosPqamG3SMZ1CRcAuIbe3O10HmC4JOKl9bWSRvmMQhY2JjmRxx5g93rElznOAJN/ZCkagW5zaioxKidJVEOkZK5mYANzCwIuBpfVT1AREQFCN7myXwlQuDBeeHNJD2kgdaP6wHvAU3XhQUt/R92szMfhcxs5mZ8F+bSbvZ4gnN5nsV1KhNudhq6jxaOtwqJzmySCRuRvVif7bZCNGsdqbmw6xHLWe7Q7xR0noeEx+m1Z0OQ3hh7XSSDQ210v58kEh2t2qpsMh6apdqbiONuskrvmsH+fAKH4Js1U4xMzEcYbkiab0tD7LRykmB4k9h+4aLo7K7BObN6fisnpdYbFtxeGn55YWnS4POwtbQDiZ4g8C9REBERAREQEREBERAREQamKYbDUxuhqI2yRu4tcLj/0e8KvZ9iK/DHdJgdReK5LqKocXRkdkbjcg+YPf22aiCvcM3pwNkFNikMlBUW16UXid9CQcu8i3ep7TVDJGh8bmvaeDmkOB8CFhxLDIalhjqImSsPsvaHD7+CgtRupiheZsLqqihedcrH54Se9jtTx5kjhogsVFW7qjaSjIBipcQjHtNPQTEDmczgPcHLL+U50Olbh1dAeZEfSsHg4ILDUM3w/JFZ9Fv42rWg3vYO71qhzD2PgnBHjZhA961tstqsLxGhqKVlfTsdIyzXOJABBDhmBF7aIOb/Rz+T5v7wfwtVrqpd2GKYbhFG6GbEaV73SF7sjyWjQAAaXOg7FIane5gzL/wBazHsbDOb+ByW+9BOUVdu3rRSfodFXVF+BbCWtP1jyWI4xtHVm0FFTUbD7c8nSP8mtOh7i1BY73gAkkADUk6Ad5UIx3ehRQP6Cnz1lQSQ2KnGfXsc7gPK57lo/kxkqyHYvX1FSL36FhEMPaAWjj5WPeppgmAUtEzJSwxxDnlaAT9J3E+aCCHAMXxc3xGX0KkP+6wG8ru6WS2nvPgFOdntnqWgj6GkibG3nbVzj2vcdXHxXVRAREQEREBERAREQEREBERAREQEREBERAXxLwKIgq7eNwX5/xn41y8RBq0/rDxV6bvPY8QiILlpPVCzIiAiIgIiICIiAiIgIiICI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CEAAkGBxIQEhIREBQUFRQXFRUYFRUXFBQUFhUcFRgXFxkWFRcYHCgjGBwlHhUVIjIhJSkrLi4uFx8zODMvNyktLiwBCgoKBQUFDgUFDisZExkrKysrKysrKysrKysrKysrKysrKysrKysrKysrKysrKysrKysrKysrKysrKysrKysrK//AABEIAOEA4QMBIgACEQEDEQH/xAAcAAEAAgMBAQEAAAAAAAAAAAAABgcDBAUBAgj/xABMEAABAwIDBAYECQgHCQEAAAABAAIDBBEFEiEGBzFBEyJRYXGBFDJCkRUzNVJygpKhshcjNENzk7PSCCRTdKLB0RZEVGJjg8Lh8CX/xAAUAQEAAAAAAAAAAAAAAAAAAAAA/8QAFBEBAAAAAAAAAAAAAAAAAAAAAP/aAAwDAQACEQMRAD8AvFERAREQEREBF8ueBqdBzPJQXGd47DIabCoX19RwPR/ER8ryS8LceGmnEIJ2XAcVEcc3kYbSO6IzdLNyiha6Z5PZdosD3E3XIbsTXYgRJi9a8MP+50pMcQ7nvvd/u81LsD2Xo6IWpaeKPtcGDOfpPOp96CIu2txmqt8H4X0bDwlq5AzTtMQcHe66+hs5j1RrUYlHBfiynhBt4OdqrERBXP5KukuajE8SkJ+bOGD3EOXJ2l3ZYVQUs1XOayYRtubzjO43sBcNA4lW4oZvh+SKz6DfxtQQfYDYbCMVpzUQsq4HB5Y5vpFyCLHR2XUWIUlbunZHrT4jiUZ5f1hrh7g0Lnf0dPk+b+8H8LVa6CvRsrjUGtPivSAcGVELXX8XBfEe0GP0ptWYdFUxjjJSSWd+7e4knyAViryyCF4VvPw+Z4hmc+lmP6uojdEftHq+8i6mUcrXAOaQQeBBBB8CFp4rgtNVtyVMMUrex7Gut3gkXB7woXNu7lpHdLg1ZLTHiaeQmamfztlJ6njrblZBYaKvaPeDLSyCDG6Z1K7g2pZd9LJ9e3UPdr320U9palkrWyROa9jhdrmuDmuHaCNCgyoiICIiAiIgIiICIiAiIgLh7WbVU2GRdNVOIvoyNtjJIfmsbfXx4LnbbbZNoi2mpmekV0otDTt11OgfL81g7yL2PeRqbI7EOjl+EMSf6TXvHrHWOAcmQt5W7fG3E3Dlx4NiOOHpMRLqOhPq0bDaaUds77dUEW0+4cTGaPbd+D4scNdBFBQCQRNaxvWDXaMqHSHrPJuC65PE8SNbyKqbf5sh6TTCviH5ynB6QC3WiOpJ+gdfAuQWwF6q33I7XenUYp5XXnpgGm/F8fsP79OqfDvVkICIiAovvNw6WpwyrhgaXyOYMrRxdlcCQO+wKkz3hoJcQABck6AAcyVp4djFPUh5p5opQw2eWPa8MPY6x0OiCDbjMFqKSge2pjdE58znNa4WdawFyOWoKsdcjD9p6KokMMFVBJIL9RkjXO042AOtl10BERAXhXqjm8DaVuGUU1TcdJlLYQdc0jgQwEcwDqe4FBXO87eLM2vZhtFHHM0OayaOSNsgme+35rXgACBccz3KQ1WxtXhbjPgcn5u+aSglcXRydvRPdqx3ny48jC9wuzLqiolxSou7K5wjJ4ulfq9/kCR4u7lfiCMbHbawYiHRgOhqY9JqaTSRhGht85vf77KTqKbabExYhlmY4wVkWsNSzRzSOAfb1m9y52yO2MvTfBuLMENaPUcPiqoDg6M8MxHLx0HABPES6ICIiAiIgIiICiO3m2HoQjpqZvTV0+kEI1te46V4HBgsT35TyBI6G2e08WGUz6mXU+rGwcZHm+Vg9xJ7gVxd3uzMsZfiOI2fX1GriR8Qw+rCwezYcfdra5Da2G2NFCH1FQ7p66bWed2pudSyO/Bo4acbDuAlyIgL4mia9pa4AtIIIIuCCLEEdll9ogiGxu7ujwqaaenzl8gLeuQQxhIdkZYcLtbxudApesVSHljhGQH5TlJFwDbQkcxeyiW7XaiWtilgrAG1tNIY522Dc3zZAByOvDTTsIQTJERB8TRNe1zHgOa4EOa4Agg6EEHiFDtj6aNldjEbGNawS0wDGtAaB6O3QNAsApjMwua4NcWkggOABLSeYB0071FsI2Qlp55Z/T6h5lIMzXR0wEhbH0bSS2MFuUWPVI4aoNLGaeOpq6Sjo42N9EmZPPIxoa2BrWuDYGlo9d+YdUcGgk8QpyofgWxktHlbFiFTkEhkewx0p6Qudmdnf0WY5tRe9+zkpggIiICjG32xcWLwshle+Msfna5tjY2sQQeOhUnRBzdn8FioaeKlgFo422HaTxLnd5JJPiukiICj+2OycGJw9HN1XtOaGZvxkTuTmns4XF9bKQIggOxG1UzJ3YVitm1kY/NScG1bNbPbfi6wN+2x5gqehRjbvZNuIwjIejqojnppho6N41sSPZNrEefJYN3m1Tq6J8NQMlbTno6mM2HWGnSNHzXWPDn5IJeiIgIiIC+ZHhoJJsALkngAOJK+lX29nFJHsgwqlP5+udkcR+rh0Ej3dxBI8A5BobOxuxvEXYjLrQ0riyiZbSSQWDpj22INvq9hvZ91R+8ChxbCH07sMMgoYImta2IZmg8ZHVEYvmLnEnMQePEHj1did9lPUZYsQaKeTgJRcwu+lzj+8d6C3EWOnnbI0Pjc1zXAFrmkOa4HgQRoQsiAiIgKs94NO7DKyDHIQejGWGuYODo3HK2QjtBI8w3vvZi1sRoY6iKSGVodHI0tc08wRYoPukqGysZJG4OY9rXNcNQ4OFwQewgrMq33ZV0lHNUYJVG7oCX0jyfjYHE2Av8AN095Hs62QgLwlerTxn9Hn/ZSfhKDaZIHC7SCDwINwfNfSgm5A/8A41J4z/x5FO0BERAREQEREBEXl0Aqud5GGyUc0WOUbbyQdWqYP10GmYnvaOfgeSzbc716PDs0cRFTUDTo2OGRh/6jxe1uwXPhxUE2JxjG8Yr46hxeKMOtMwgtpjGdHxhp0kcRcX1IQXhhOJxVUMVRC7NHI0Oae49vYRwI7QtxVlsHK7C8QqMFkv0Ls09C48C12r4h3gk/Zd2i9moCIiD5e4AEnQAXJ8FWm7hrsRr67GJNY8xp6PujYTmcPHq+Zd3Lt72sYdS4bN0Xxs2WCIc7ynKbd+XN52XY2MwYUNFTU3OONoee15F3n7RKDs2Veba7pKKvzSwj0ac652D8249r4+HmLFWIiCEbqdjp8Jp5YqiZspfJma1hcY4wNOrmAN3cTpbTzU3REBERAREQQHergsmSLE6TSqoiZBb9ZENZIz2iwJ8M3apXs5jUddTQ1UJ6kjb25tPBzT3ggjyXScLqsdnb4LikmHu0oqwmWkJvZkumaHsA4/4e0oLPWnjX6PP+yk/AVuLTxr9Hn/ZSfgKCH7kPkak8Z/48qnige5D5GpPGf+PKp4gIiICIiAiIgKP7d4VUVdFPBSS9FM8DK65bwIJbmGouLi/epAiCnNh9yUUNpcTLZng3ELC7oh2Z3WBf4cPFW/BC1jQxjQ1rRYNaAAAOQA4LIiCvd8OHSCCHEqa3T0MglB+dGdJG+HqnwBU2wjEWVUMVRF6kjGvb4OF7FZqunbKx8bxdr2lrh2hwsR96r7cxUPhiq8MmN5KOoe1vfG/Vp49uY+BCCx0REFabcn0vGcJoOLI81XKLXAy5gwnzYR9YKygq52Yb6Rj+J1B4QRRU7T42c632VY6AiIgIiICIiAiIgKK7x9l/hKkdGw5Z4z0tO8HK5sjOADuV+HuPJSpEEX3d7TjEqRsrhlmYTHUMOjmSM0Nxyvx+7ku5jX6PP+yk/AVXmPXwTFWVzdKKtIjqhyjl1yy9wOn+PuVhYwf6vP8AspPwFBENyHyNSeM/8eVTxQPch8jUnjP/AB5VPEBERAREQEREBERAREQFWk7jRbSx8o6+mIPIdJDmOvabMb+8VlquN7o6GTCq0cYaxjXHsbLYH8KCxrr1fHSN7UQV3udJkdi1Qf1mISt8mAEfc8Kx1Ue6XaGloMKdPWStjEtZOQTclxswaAangpR+VXCP+Lb9iT+VBNEuothW8PDKqVsENSx0jzZrSHNzHsBItdbG2OJzQsgjpy1klRURwiRzc7Ys1yXZbjMbNIAvxIQSFFFMCr54q6XD6ib0j8wyeKQtayQAuLHMkDOqdbEEAc9OalaAiIgIiICIiDl7TYJHX0s1LN6sjbX0u0jVrh3ggHyUK2DxuR1HWYbV6VdFG+J1+L4w1wjkHboBr9E81ZJVF77sbFDiFPLSHLUmnkZPoC18b+qwOHM+ufJqCcbkPkak8Z/48ini/O257eS+ldT4bO1pp3PLI3jR8bpXlwzfOBc63ddfolAREQEREBERARFFdshHGRNPiUtFGRlY1roWNLhcl3XYS429m9tOCCU3Xq4WxVbPPRQS1QtK5pJ6uQuFzkeWewXNyuy8rrDju3OH0MnQ1VQxklrllnOIB4XsNLoJGoBvzhvg87hxjfA8fvWs/wDNbf5VcI/4tv2JP5VyNuNq6LEsJxFlJO2RzIg5zQCCAHsN7EajRB8/7dx9v3FFQHw29EFx7vti6bFcJbBUl46CrnDHMIBHq3Go1Buun+QjD/7Wo+0z+VdDc0OjbilP/Z4lPbwcGgfgPvVjIK5wHc7QUlRFUNdM90bg5oc4Zcw4E2GtlK9rYYn0zmzwS1DMzOpD8aCHC0jCHNILTY3Bv4rtoggexOCWrJq0Qzwx9EImekvc+omOYudI/M9xa0DK1ouOegU8REBERAREQEREAqn99e7yorpI62jaJHhmSWO9nENN2uZfQ8XAjw8rgRB+cd3W6uufVwzVcRghie2Q5yMzywghrWjvAuTbS6/RyIgIiICIiAiIgKPY9issbzGMPmqmZQWvYactJPFrhI8FvjY8VIUQR/YXCpaSjjhmyh4dI7I12ZsQke57YmnmGAhvkuHtburosSqDUyulZI4AOyOFnZQADYg2Ngp4iCqfyEYf/a1H2mfyrX2h3e0eD4ZiU8BkdI+n6PM9wNmuey4AAHE29yt5QLfhPkwepHN7oWj96xx+5pQfmr4MKK//APYhvzEQdDY8+j41i9NwEghqGjxFnfefvVhqt9qQaPHsNrBpHURvpZey+rmeZc5vkxWOEHqIiAiIgIiICIiAiIgIiICIiAiIgIiICIiAiIgIiICrze87pfg2jGpnrYrjtbHqdPMKw1XGJf1zaOlj4soqZ8rv2k12ge4sP1SgsPoW9gRZEQQffDhbpsOfNEPztK9lRH/2yC7/AA5j5KTbN4q2spaeqZwljY+3YSOs3xBuPJb88Qe1zHC7XAgjtB0IVb7qqh1HPXYLNxgkMlMT7cMhJ0v2XaefrEckFlovLqI7a7xKLC2lsj+kntpBGQX6/PPBg7z7igl6KI7tttPhinfN0JhcyTIW5s7ToHAtdYX0PCylyAiIgIiICIiAiIgIiICIiAiIgIiICIuRtXj7MOpZquRrnNjA6reLi4hoHdqRqg66KCbF706HErRk+jznTopHDrH/AKb9A/w0Pcp2g+JZA0FzjYAEkngANSSq93RXqjX4q8WNVUOEX7KLqt++48Wrc3u4w+GjFNBc1FY8U8TQbEZ/Xd4AaX/5gpRs/hTKOmhpo/ViY1o5XsNXeZuUHRREQCq13q0clJLS43TDr0zgyoaP1kLyAQfC5H1r8lZSwVtKyaN8UjQ5j2ua9p4Oa4WIPkUFNbz94Va6SCkwtrmsniZIyVjc0kwkF8sfHKBwJGtxy56+xe5N8hE+LvOpv0DXkudf+1k5G/Jp81Idgat2E10mB1JPREukoJHcHNecxjv23LvMO7QrTQauG4fFTRtigjbHG0Wa1osAtpEQEREBERAREQEREBERAREQEREBERAWKppmStcyRrXscLOa4BzXDsIPFZUQUztruRjkvNhbhE/j0D3HIfoPNy09xuPBcrd7tdi9FXQ4XWxySNc5rMsg68Tb2MrJPaYBqbkizdLc77UC3oY7IGx4XRa1dZdlx+piOj5HEerpfXuJ5INDZonF8WmxE60tHmgpLj1pDbpJQefP3t7FZi5ezWCR0FNDSwjqRttfm4nVzj3kknzXUQEREBERBEt4+yAxOnAjPR1MRz08oOVzXDXLmGoB08CAeSw7t9sDiEToqlvR1sByVER6rrjTpA3kD2cjfuUzVebwtkpzKzFcLOWthHWYOFQwcWOHAutprxGnECwWGijWw22EOKQdJH1JWWbNC714ncwR80kGx/z0UlQEReEoPUXBwzbCiqamWjgna+eO+doDvZ0dlcRZ1idbFd5AREQF4SvVCt6WIOjhpYQJHNqKqOF7YjlkkaQ5xia64y5y0NLriwcSgmTJQ71SD4EFfahuxYpoJ5qZlEKKcRxvcxrmuZLHctD2uabOIJINwDqOOimSAiIgIi4G1u19JhbY31by3pHEMa1pe52W2Y2HIXFz3jtQd9Fgoqtk0bJYnBzHtDmOHBwcLgjyWdARFzsfxuChhfUVLwyNo8yeTWj2nHkEGpthtLDhtM+om1tpHGD1pXn1WNH/ANYXKj+7fZ2YGXFMQ1rKqxDSNaeI6thaDq02tccrAcQb83ZXB58XqWYviLSyFmtDSng0cRNIOZPEf6AKzkBERAREQEREBeFeogrzbTYqZs/wphBEda25kj06OqHEtcPnG3dfuOq6uw+3MOIgxPBhq4/jqZ9w5pGhLb+s37xcXUuUO212CiryJ4nmmrGax1MfVdoLAPy2Lh38R9yCYqB739shhtGWxutUzhzIu1otZ8n1QdO8jvXPwnb2ooJG0ePR9E7hHWNF4JfpECzXaf6gc4fjuyNfjONF07T6EHAsnac0Jpwbt6J40LnjjbgXdgCDq7gNkDG12JzA5pA5kAPzb9eQ95IsO4HtVzrFTU7Y2NjjAaxoDWtAsABoAFlQEREBcXanBDVxx5HiOaGVk0Ly3M1r4zpnbcXaQSCAQbErtKO7wsYkosPqamG3SMZ1CRcAuIbe3O10HmC4JOKl9bWSRvmMQhY2JjmRxx5g93rElznOAJN/ZCkagW5zaioxKidJVEOkZK5mYANzCwIuBpfVT1AREQFCN7myXwlQuDBeeHNJD2kgdaP6wHvAU3XhQUt/R92szMfhcxs5mZ8F+bSbvZ4gnN5nsV1KhNudhq6jxaOtwqJzmySCRuRvVif7bZCNGsdqbmw6xHLWe7Q7xR0noeEx+m1Z0OQ3hh7XSSDQ210v58kEh2t2qpsMh6apdqbiONuskrvmsH+fAKH4Js1U4xMzEcYbkiab0tD7LRykmB4k9h+4aLo7K7BObN6fisnpdYbFtxeGn55YWnS4POwtbQDiZ4g8C9REBERAREQEREBERAREQamKYbDUxuhqI2yRu4tcLj/0e8KvZ9iK/DHdJgdReK5LqKocXRkdkbjcg+YPf22aiCvcM3pwNkFNikMlBUW16UXid9CQcu8i3ep7TVDJGh8bmvaeDmkOB8CFhxLDIalhjqImSsPsvaHD7+CgtRupiheZsLqqihedcrH54Se9jtTx5kjhogsVFW7qjaSjIBipcQjHtNPQTEDmczgPcHLL+U50Olbh1dAeZEfSsHg4ILDUM3w/JFZ9Fv42rWg3vYO71qhzD2PgnBHjZhA961tstqsLxGhqKVlfTsdIyzXOJABBDhmBF7aIOb/Rz+T5v7wfwtVrqpd2GKYbhFG6GbEaV73SF7sjyWjQAAaXOg7FIane5gzL/wBazHsbDOb+ByW+9BOUVdu3rRSfodFXVF+BbCWtP1jyWI4xtHVm0FFTUbD7c8nSP8mtOh7i1BY73gAkkADUk6Ad5UIx3ehRQP6Cnz1lQSQ2KnGfXsc7gPK57lo/kxkqyHYvX1FSL36FhEMPaAWjj5WPeppgmAUtEzJSwxxDnlaAT9J3E+aCCHAMXxc3xGX0KkP+6wG8ru6WS2nvPgFOdntnqWgj6GkibG3nbVzj2vcdXHxXVRAREQEREBERAREQEREBERAREQEREBERAXxLwKIgq7eNwX5/xn41y8RBq0/rDxV6bvPY8QiILlpPVCzIiAiIgIiICIiAiIgIiICIiD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xIQEhIREBQUFRQXFRUYFRUXFBQUFhUcFRgXFxkWFRcYHCgjGBwlHhUVIjIhJSkrLi4uFx8zODMvNyktLiwBCgoKBQUFDgUFDisZExkrKysrKysrKysrKysrKysrKysrKysrKysrKysrKysrKysrKysrKysrKysrKysrKysrK//AABEIAOEA4QMBIgACEQEDEQH/xAAcAAEAAgMBAQEAAAAAAAAAAAAABgcDBAUBAgj/xABMEAABAwIDBAYECQgHCQEAAAABAAIDBBEFEiEGBzFBEyJRYXGBFDJCkRUzNVJygpKhshcjNENzk7PSCCRTdKLB0RZEVGJjg8Lh8CX/xAAUAQEAAAAAAAAAAAAAAAAAAAAA/8QAFBEBAAAAAAAAAAAAAAAAAAAAAP/aAAwDAQACEQMRAD8AvFERAREQEREBF8ueBqdBzPJQXGd47DIabCoX19RwPR/ER8ryS8LceGmnEIJ2XAcVEcc3kYbSO6IzdLNyiha6Z5PZdosD3E3XIbsTXYgRJi9a8MP+50pMcQ7nvvd/u81LsD2Xo6IWpaeKPtcGDOfpPOp96CIu2txmqt8H4X0bDwlq5AzTtMQcHe66+hs5j1RrUYlHBfiynhBt4OdqrERBXP5KukuajE8SkJ+bOGD3EOXJ2l3ZYVQUs1XOayYRtubzjO43sBcNA4lW4oZvh+SKz6DfxtQQfYDYbCMVpzUQsq4HB5Y5vpFyCLHR2XUWIUlbunZHrT4jiUZ5f1hrh7g0Lnf0dPk+b+8H8LVa6CvRsrjUGtPivSAcGVELXX8XBfEe0GP0ptWYdFUxjjJSSWd+7e4knyAViryyCF4VvPw+Z4hmc+lmP6uojdEftHq+8i6mUcrXAOaQQeBBBB8CFp4rgtNVtyVMMUrex7Gut3gkXB7woXNu7lpHdLg1ZLTHiaeQmamfztlJ6njrblZBYaKvaPeDLSyCDG6Z1K7g2pZd9LJ9e3UPdr320U9palkrWyROa9jhdrmuDmuHaCNCgyoiICIiAiIgIiICIiAiIgLh7WbVU2GRdNVOIvoyNtjJIfmsbfXx4LnbbbZNoi2mpmekV0otDTt11OgfL81g7yL2PeRqbI7EOjl+EMSf6TXvHrHWOAcmQt5W7fG3E3Dlx4NiOOHpMRLqOhPq0bDaaUds77dUEW0+4cTGaPbd+D4scNdBFBQCQRNaxvWDXaMqHSHrPJuC65PE8SNbyKqbf5sh6TTCviH5ynB6QC3WiOpJ+gdfAuQWwF6q33I7XenUYp5XXnpgGm/F8fsP79OqfDvVkICIiAovvNw6WpwyrhgaXyOYMrRxdlcCQO+wKkz3hoJcQABck6AAcyVp4djFPUh5p5opQw2eWPa8MPY6x0OiCDbjMFqKSge2pjdE58znNa4WdawFyOWoKsdcjD9p6KokMMFVBJIL9RkjXO042AOtl10BERAXhXqjm8DaVuGUU1TcdJlLYQdc0jgQwEcwDqe4FBXO87eLM2vZhtFHHM0OayaOSNsgme+35rXgACBccz3KQ1WxtXhbjPgcn5u+aSglcXRydvRPdqx3ny48jC9wuzLqiolxSou7K5wjJ4ulfq9/kCR4u7lfiCMbHbawYiHRgOhqY9JqaTSRhGht85vf77KTqKbabExYhlmY4wVkWsNSzRzSOAfb1m9y52yO2MvTfBuLMENaPUcPiqoDg6M8MxHLx0HABPES6ICIiAiIgIiICiO3m2HoQjpqZvTV0+kEI1te46V4HBgsT35TyBI6G2e08WGUz6mXU+rGwcZHm+Vg9xJ7gVxd3uzMsZfiOI2fX1GriR8Qw+rCwezYcfdra5Da2G2NFCH1FQ7p66bWed2pudSyO/Bo4acbDuAlyIgL4mia9pa4AtIIIIuCCLEEdll9ogiGxu7ujwqaaenzl8gLeuQQxhIdkZYcLtbxudApesVSHljhGQH5TlJFwDbQkcxeyiW7XaiWtilgrAG1tNIY522Dc3zZAByOvDTTsIQTJERB8TRNe1zHgOa4EOa4Agg6EEHiFDtj6aNldjEbGNawS0wDGtAaB6O3QNAsApjMwua4NcWkggOABLSeYB0071FsI2Qlp55Z/T6h5lIMzXR0wEhbH0bSS2MFuUWPVI4aoNLGaeOpq6Sjo42N9EmZPPIxoa2BrWuDYGlo9d+YdUcGgk8QpyofgWxktHlbFiFTkEhkewx0p6Qudmdnf0WY5tRe9+zkpggIiICjG32xcWLwshle+Msfna5tjY2sQQeOhUnRBzdn8FioaeKlgFo422HaTxLnd5JJPiukiICj+2OycGJw9HN1XtOaGZvxkTuTmns4XF9bKQIggOxG1UzJ3YVitm1kY/NScG1bNbPbfi6wN+2x5gqehRjbvZNuIwjIejqojnppho6N41sSPZNrEefJYN3m1Tq6J8NQMlbTno6mM2HWGnSNHzXWPDn5IJeiIgIiIC+ZHhoJJsALkngAOJK+lX29nFJHsgwqlP5+udkcR+rh0Ej3dxBI8A5BobOxuxvEXYjLrQ0riyiZbSSQWDpj22INvq9hvZ91R+8ChxbCH07sMMgoYImta2IZmg8ZHVEYvmLnEnMQePEHj1did9lPUZYsQaKeTgJRcwu+lzj+8d6C3EWOnnbI0Pjc1zXAFrmkOa4HgQRoQsiAiIgKs94NO7DKyDHIQejGWGuYODo3HK2QjtBI8w3vvZi1sRoY6iKSGVodHI0tc08wRYoPukqGysZJG4OY9rXNcNQ4OFwQewgrMq33ZV0lHNUYJVG7oCX0jyfjYHE2Av8AN095Hs62QgLwlerTxn9Hn/ZSfhKDaZIHC7SCDwINwfNfSgm5A/8A41J4z/x5FO0BERAREQEREBEXl0Aqud5GGyUc0WOUbbyQdWqYP10GmYnvaOfgeSzbc716PDs0cRFTUDTo2OGRh/6jxe1uwXPhxUE2JxjG8Yr46hxeKMOtMwgtpjGdHxhp0kcRcX1IQXhhOJxVUMVRC7NHI0Oae49vYRwI7QtxVlsHK7C8QqMFkv0Ls09C48C12r4h3gk/Zd2i9moCIiD5e4AEnQAXJ8FWm7hrsRr67GJNY8xp6PujYTmcPHq+Zd3Lt72sYdS4bN0Xxs2WCIc7ynKbd+XN52XY2MwYUNFTU3OONoee15F3n7RKDs2Veba7pKKvzSwj0ac652D8249r4+HmLFWIiCEbqdjp8Jp5YqiZspfJma1hcY4wNOrmAN3cTpbTzU3REBERAREQQHergsmSLE6TSqoiZBb9ZENZIz2iwJ8M3apXs5jUddTQ1UJ6kjb25tPBzT3ggjyXScLqsdnb4LikmHu0oqwmWkJvZkumaHsA4/4e0oLPWnjX6PP+yk/AVuLTxr9Hn/ZSfgKCH7kPkak8Z/48qnige5D5GpPGf+PKp4gIiICIiAiIgKP7d4VUVdFPBSS9FM8DK65bwIJbmGouLi/epAiCnNh9yUUNpcTLZng3ELC7oh2Z3WBf4cPFW/BC1jQxjQ1rRYNaAAAOQA4LIiCvd8OHSCCHEqa3T0MglB+dGdJG+HqnwBU2wjEWVUMVRF6kjGvb4OF7FZqunbKx8bxdr2lrh2hwsR96r7cxUPhiq8MmN5KOoe1vfG/Vp49uY+BCCx0REFabcn0vGcJoOLI81XKLXAy5gwnzYR9YKygq52Yb6Rj+J1B4QRRU7T42c632VY6AiIgIiICIiAiIgKK7x9l/hKkdGw5Z4z0tO8HK5sjOADuV+HuPJSpEEX3d7TjEqRsrhlmYTHUMOjmSM0Nxyvx+7ku5jX6PP+yk/AVXmPXwTFWVzdKKtIjqhyjl1yy9wOn+PuVhYwf6vP8AspPwFBENyHyNSeM/8eVTxQPch8jUnjP/AB5VPEBERAREQEREBERAREQFWk7jRbSx8o6+mIPIdJDmOvabMb+8VlquN7o6GTCq0cYaxjXHsbLYH8KCxrr1fHSN7UQV3udJkdi1Qf1mISt8mAEfc8Kx1Ue6XaGloMKdPWStjEtZOQTclxswaAangpR+VXCP+Lb9iT+VBNEuothW8PDKqVsENSx0jzZrSHNzHsBItdbG2OJzQsgjpy1klRURwiRzc7Ys1yXZbjMbNIAvxIQSFFFMCr54q6XD6ib0j8wyeKQtayQAuLHMkDOqdbEEAc9OalaAiIgIiICIiDl7TYJHX0s1LN6sjbX0u0jVrh3ggHyUK2DxuR1HWYbV6VdFG+J1+L4w1wjkHboBr9E81ZJVF77sbFDiFPLSHLUmnkZPoC18b+qwOHM+ufJqCcbkPkak8Z/48ini/O257eS+ldT4bO1pp3PLI3jR8bpXlwzfOBc63ddfolAREQEREBERARFFdshHGRNPiUtFGRlY1roWNLhcl3XYS429m9tOCCU3Xq4WxVbPPRQS1QtK5pJ6uQuFzkeWewXNyuy8rrDju3OH0MnQ1VQxklrllnOIB4XsNLoJGoBvzhvg87hxjfA8fvWs/wDNbf5VcI/4tv2JP5VyNuNq6LEsJxFlJO2RzIg5zQCCAHsN7EajRB8/7dx9v3FFQHw29EFx7vti6bFcJbBUl46CrnDHMIBHq3Go1Buun+QjD/7Wo+0z+VdDc0OjbilP/Z4lPbwcGgfgPvVjIK5wHc7QUlRFUNdM90bg5oc4Zcw4E2GtlK9rYYn0zmzwS1DMzOpD8aCHC0jCHNILTY3Bv4rtoggexOCWrJq0Qzwx9EImekvc+omOYudI/M9xa0DK1ouOegU8REBERAREQEREAqn99e7yorpI62jaJHhmSWO9nENN2uZfQ8XAjw8rgRB+cd3W6uufVwzVcRghie2Q5yMzywghrWjvAuTbS6/RyIgIiICIiAiIgKPY9issbzGMPmqmZQWvYactJPFrhI8FvjY8VIUQR/YXCpaSjjhmyh4dI7I12ZsQke57YmnmGAhvkuHtburosSqDUyulZI4AOyOFnZQADYg2Ngp4iCqfyEYf/a1H2mfyrX2h3e0eD4ZiU8BkdI+n6PM9wNmuey4AAHE29yt5QLfhPkwepHN7oWj96xx+5pQfmr4MKK//APYhvzEQdDY8+j41i9NwEghqGjxFnfefvVhqt9qQaPHsNrBpHURvpZey+rmeZc5vkxWOEHqIiAiIgIiICIiAiIgIiICIiAiIgIiICIiAiIgIiICrze87pfg2jGpnrYrjtbHqdPMKw1XGJf1zaOlj4soqZ8rv2k12ge4sP1SgsPoW9gRZEQQffDhbpsOfNEPztK9lRH/2yC7/AA5j5KTbN4q2spaeqZwljY+3YSOs3xBuPJb88Qe1zHC7XAgjtB0IVb7qqh1HPXYLNxgkMlMT7cMhJ0v2XaefrEckFlovLqI7a7xKLC2lsj+kntpBGQX6/PPBg7z7igl6KI7tttPhinfN0JhcyTIW5s7ToHAtdYX0PCylyAiIgIiICIiAiIgIiICIiAiIgIiICIuRtXj7MOpZquRrnNjA6reLi4hoHdqRqg66KCbF706HErRk+jznTopHDrH/AKb9A/w0Pcp2g+JZA0FzjYAEkngANSSq93RXqjX4q8WNVUOEX7KLqt++48Wrc3u4w+GjFNBc1FY8U8TQbEZ/Xd4AaX/5gpRs/hTKOmhpo/ViY1o5XsNXeZuUHRREQCq13q0clJLS43TDr0zgyoaP1kLyAQfC5H1r8lZSwVtKyaN8UjQ5j2ua9p4Oa4WIPkUFNbz94Va6SCkwtrmsniZIyVjc0kwkF8sfHKBwJGtxy56+xe5N8hE+LvOpv0DXkudf+1k5G/Jp81Idgat2E10mB1JPREukoJHcHNecxjv23LvMO7QrTQauG4fFTRtigjbHG0Wa1osAtpEQEREBERAREQEREBERAREQEREBERAWKppmStcyRrXscLOa4BzXDsIPFZUQUztruRjkvNhbhE/j0D3HIfoPNy09xuPBcrd7tdi9FXQ4XWxySNc5rMsg68Tb2MrJPaYBqbkizdLc77UC3oY7IGx4XRa1dZdlx+piOj5HEerpfXuJ5INDZonF8WmxE60tHmgpLj1pDbpJQefP3t7FZi5ezWCR0FNDSwjqRttfm4nVzj3kknzXUQEREBERBEt4+yAxOnAjPR1MRz08oOVzXDXLmGoB08CAeSw7t9sDiEToqlvR1sByVER6rrjTpA3kD2cjfuUzVebwtkpzKzFcLOWthHWYOFQwcWOHAutprxGnECwWGijWw22EOKQdJH1JWWbNC714ncwR80kGx/z0UlQEReEoPUXBwzbCiqamWjgna+eO+doDvZ0dlcRZ1idbFd5AREQF4SvVCt6WIOjhpYQJHNqKqOF7YjlkkaQ5xia64y5y0NLriwcSgmTJQ71SD4EFfahuxYpoJ5qZlEKKcRxvcxrmuZLHctD2uabOIJINwDqOOimSAiIgIi4G1u19JhbY31by3pHEMa1pe52W2Y2HIXFz3jtQd9Fgoqtk0bJYnBzHtDmOHBwcLgjyWdARFzsfxuChhfUVLwyNo8yeTWj2nHkEGpthtLDhtM+om1tpHGD1pXn1WNH/ANYXKj+7fZ2YGXFMQ1rKqxDSNaeI6thaDq02tccrAcQb83ZXB58XqWYviLSyFmtDSng0cRNIOZPEf6AKzkBERAREQEREBeFeogrzbTYqZs/wphBEda25kj06OqHEtcPnG3dfuOq6uw+3MOIgxPBhq4/jqZ9w5pGhLb+s37xcXUuUO212CiryJ4nmmrGax1MfVdoLAPy2Lh38R9yCYqB739shhtGWxutUzhzIu1otZ8n1QdO8jvXPwnb2ooJG0ePR9E7hHWNF4JfpECzXaf6gc4fjuyNfjONF07T6EHAsnac0Jpwbt6J40LnjjbgXdgCDq7gNkDG12JzA5pA5kAPzb9eQ95IsO4HtVzrFTU7Y2NjjAaxoDWtAsABoAFlQEREBcXanBDVxx5HiOaGVk0Ly3M1r4zpnbcXaQSCAQbErtKO7wsYkosPqamG3SMZ1CRcAuIbe3O10HmC4JOKl9bWSRvmMQhY2JjmRxx5g93rElznOAJN/ZCkagW5zaioxKidJVEOkZK5mYANzCwIuBpfVT1AREQFCN7myXwlQuDBeeHNJD2kgdaP6wHvAU3XhQUt/R92szMfhcxs5mZ8F+bSbvZ4gnN5nsV1KhNudhq6jxaOtwqJzmySCRuRvVif7bZCNGsdqbmw6xHLWe7Q7xR0noeEx+m1Z0OQ3hh7XSSDQ210v58kEh2t2qpsMh6apdqbiONuskrvmsH+fAKH4Js1U4xMzEcYbkiab0tD7LRykmB4k9h+4aLo7K7BObN6fisnpdYbFtxeGn55YWnS4POwtbQDiZ4g8C9REBERAREQEREBERAREQamKYbDUxuhqI2yRu4tcLj/0e8KvZ9iK/DHdJgdReK5LqKocXRkdkbjcg+YPf22aiCvcM3pwNkFNikMlBUW16UXid9CQcu8i3ep7TVDJGh8bmvaeDmkOB8CFhxLDIalhjqImSsPsvaHD7+CgtRupiheZsLqqihedcrH54Se9jtTx5kjhogsVFW7qjaSjIBipcQjHtNPQTEDmczgPcHLL+U50Olbh1dAeZEfSsHg4ILDUM3w/JFZ9Fv42rWg3vYO71qhzD2PgnBHjZhA961tstqsLxGhqKVlfTsdIyzXOJABBDhmBF7aIOb/Rz+T5v7wfwtVrqpd2GKYbhFG6GbEaV73SF7sjyWjQAAaXOg7FIane5gzL/wBazHsbDOb+ByW+9BOUVdu3rRSfodFXVF+BbCWtP1jyWI4xtHVm0FFTUbD7c8nSP8mtOh7i1BY73gAkkADUk6Ad5UIx3ehRQP6Cnz1lQSQ2KnGfXsc7gPK57lo/kxkqyHYvX1FSL36FhEMPaAWjj5WPeppgmAUtEzJSwxxDnlaAT9J3E+aCCHAMXxc3xGX0KkP+6wG8ru6WS2nvPgFOdntnqWgj6GkibG3nbVzj2vcdXHxXVRAREQEREBERAREQEREBERAREQEREBERAXxLwKIgq7eNwX5/xn41y8RBq0/rDxV6bvPY8QiILlpPVCzIiAiIgIiICIiAiIgIiICIiD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8" descr="data:image/jpeg;base64,/9j/4AAQSkZJRgABAQAAAQABAAD/2wCEAAkGBxIQEhIREBQUFRQXFRUYFRUXFBQUFhUcFRgXFxkWFRcYHCgjGBwlHhUVIjIhJSkrLi4uFx8zODMvNyktLiwBCgoKBQUFDgUFDisZExkrKysrKysrKysrKysrKysrKysrKysrKysrKysrKysrKysrKysrKysrKysrKysrKysrK//AABEIAOEA4QMBIgACEQEDEQH/xAAcAAEAAgMBAQEAAAAAAAAAAAAABgcDBAUBAgj/xABMEAABAwIDBAYECQgHCQEAAAABAAIDBBEFEiEGBzFBEyJRYXGBFDJCkRUzNVJygpKhshcjNENzk7PSCCRTdKLB0RZEVGJjg8Lh8CX/xAAUAQEAAAAAAAAAAAAAAAAAAAAA/8QAFBEBAAAAAAAAAAAAAAAAAAAAAP/aAAwDAQACEQMRAD8AvFERAREQEREBF8ueBqdBzPJQXGd47DIabCoX19RwPR/ER8ryS8LceGmnEIJ2XAcVEcc3kYbSO6IzdLNyiha6Z5PZdosD3E3XIbsTXYgRJi9a8MP+50pMcQ7nvvd/u81LsD2Xo6IWpaeKPtcGDOfpPOp96CIu2txmqt8H4X0bDwlq5AzTtMQcHe66+hs5j1RrUYlHBfiynhBt4OdqrERBXP5KukuajE8SkJ+bOGD3EOXJ2l3ZYVQUs1XOayYRtubzjO43sBcNA4lW4oZvh+SKz6DfxtQQfYDYbCMVpzUQsq4HB5Y5vpFyCLHR2XUWIUlbunZHrT4jiUZ5f1hrh7g0Lnf0dPk+b+8H8LVa6CvRsrjUGtPivSAcGVELXX8XBfEe0GP0ptWYdFUxjjJSSWd+7e4knyAViryyCF4VvPw+Z4hmc+lmP6uojdEftHq+8i6mUcrXAOaQQeBBBB8CFp4rgtNVtyVMMUrex7Gut3gkXB7woXNu7lpHdLg1ZLTHiaeQmamfztlJ6njrblZBYaKvaPeDLSyCDG6Z1K7g2pZd9LJ9e3UPdr320U9palkrWyROa9jhdrmuDmuHaCNCgyoiICIiAiIgIiICIiAiIgLh7WbVU2GRdNVOIvoyNtjJIfmsbfXx4LnbbbZNoi2mpmekV0otDTt11OgfL81g7yL2PeRqbI7EOjl+EMSf6TXvHrHWOAcmQt5W7fG3E3Dlx4NiOOHpMRLqOhPq0bDaaUds77dUEW0+4cTGaPbd+D4scNdBFBQCQRNaxvWDXaMqHSHrPJuC65PE8SNbyKqbf5sh6TTCviH5ynB6QC3WiOpJ+gdfAuQWwF6q33I7XenUYp5XXnpgGm/F8fsP79OqfDvVkICIiAovvNw6WpwyrhgaXyOYMrRxdlcCQO+wKkz3hoJcQABck6AAcyVp4djFPUh5p5opQw2eWPa8MPY6x0OiCDbjMFqKSge2pjdE58znNa4WdawFyOWoKsdcjD9p6KokMMFVBJIL9RkjXO042AOtl10BERAXhXqjm8DaVuGUU1TcdJlLYQdc0jgQwEcwDqe4FBXO87eLM2vZhtFHHM0OayaOSNsgme+35rXgACBccz3KQ1WxtXhbjPgcn5u+aSglcXRydvRPdqx3ny48jC9wuzLqiolxSou7K5wjJ4ulfq9/kCR4u7lfiCMbHbawYiHRgOhqY9JqaTSRhGht85vf77KTqKbabExYhlmY4wVkWsNSzRzSOAfb1m9y52yO2MvTfBuLMENaPUcPiqoDg6M8MxHLx0HABPES6ICIiAiIgIiICiO3m2HoQjpqZvTV0+kEI1te46V4HBgsT35TyBI6G2e08WGUz6mXU+rGwcZHm+Vg9xJ7gVxd3uzMsZfiOI2fX1GriR8Qw+rCwezYcfdra5Da2G2NFCH1FQ7p66bWed2pudSyO/Bo4acbDuAlyIgL4mia9pa4AtIIIIuCCLEEdll9ogiGxu7ujwqaaenzl8gLeuQQxhIdkZYcLtbxudApesVSHljhGQH5TlJFwDbQkcxeyiW7XaiWtilgrAG1tNIY522Dc3zZAByOvDTTsIQTJERB8TRNe1zHgOa4EOa4Agg6EEHiFDtj6aNldjEbGNawS0wDGtAaB6O3QNAsApjMwua4NcWkggOABLSeYB0071FsI2Qlp55Z/T6h5lIMzXR0wEhbH0bSS2MFuUWPVI4aoNLGaeOpq6Sjo42N9EmZPPIxoa2BrWuDYGlo9d+YdUcGgk8QpyofgWxktHlbFiFTkEhkewx0p6Qudmdnf0WY5tRe9+zkpggIiICjG32xcWLwshle+Msfna5tjY2sQQeOhUnRBzdn8FioaeKlgFo422HaTxLnd5JJPiukiICj+2OycGJw9HN1XtOaGZvxkTuTmns4XF9bKQIggOxG1UzJ3YVitm1kY/NScG1bNbPbfi6wN+2x5gqehRjbvZNuIwjIejqojnppho6N41sSPZNrEefJYN3m1Tq6J8NQMlbTno6mM2HWGnSNHzXWPDn5IJeiIgIiIC+ZHhoJJsALkngAOJK+lX29nFJHsgwqlP5+udkcR+rh0Ej3dxBI8A5BobOxuxvEXYjLrQ0riyiZbSSQWDpj22INvq9hvZ91R+8ChxbCH07sMMgoYImta2IZmg8ZHVEYvmLnEnMQePEHj1did9lPUZYsQaKeTgJRcwu+lzj+8d6C3EWOnnbI0Pjc1zXAFrmkOa4HgQRoQsiAiIgKs94NO7DKyDHIQejGWGuYODo3HK2QjtBI8w3vvZi1sRoY6iKSGVodHI0tc08wRYoPukqGysZJG4OY9rXNcNQ4OFwQewgrMq33ZV0lHNUYJVG7oCX0jyfjYHE2Av8AN095Hs62QgLwlerTxn9Hn/ZSfhKDaZIHC7SCDwINwfNfSgm5A/8A41J4z/x5FO0BERAREQEREBEXl0Aqud5GGyUc0WOUbbyQdWqYP10GmYnvaOfgeSzbc716PDs0cRFTUDTo2OGRh/6jxe1uwXPhxUE2JxjG8Yr46hxeKMOtMwgtpjGdHxhp0kcRcX1IQXhhOJxVUMVRC7NHI0Oae49vYRwI7QtxVlsHK7C8QqMFkv0Ls09C48C12r4h3gk/Zd2i9moCIiD5e4AEnQAXJ8FWm7hrsRr67GJNY8xp6PujYTmcPHq+Zd3Lt72sYdS4bN0Xxs2WCIc7ynKbd+XN52XY2MwYUNFTU3OONoee15F3n7RKDs2Veba7pKKvzSwj0ac652D8249r4+HmLFWIiCEbqdjp8Jp5YqiZspfJma1hcY4wNOrmAN3cTpbTzU3REBERAREQQHergsmSLE6TSqoiZBb9ZENZIz2iwJ8M3apXs5jUddTQ1UJ6kjb25tPBzT3ggjyXScLqsdnb4LikmHu0oqwmWkJvZkumaHsA4/4e0oLPWnjX6PP+yk/AVuLTxr9Hn/ZSfgKCH7kPkak8Z/48qnige5D5GpPGf+PKp4gIiICIiAiIgKP7d4VUVdFPBSS9FM8DK65bwIJbmGouLi/epAiCnNh9yUUNpcTLZng3ELC7oh2Z3WBf4cPFW/BC1jQxjQ1rRYNaAAAOQA4LIiCvd8OHSCCHEqa3T0MglB+dGdJG+HqnwBU2wjEWVUMVRF6kjGvb4OF7FZqunbKx8bxdr2lrh2hwsR96r7cxUPhiq8MmN5KOoe1vfG/Vp49uY+BCCx0REFabcn0vGcJoOLI81XKLXAy5gwnzYR9YKygq52Yb6Rj+J1B4QRRU7T42c632VY6AiIgIiICIiAiIgKK7x9l/hKkdGw5Z4z0tO8HK5sjOADuV+HuPJSpEEX3d7TjEqRsrhlmYTHUMOjmSM0Nxyvx+7ku5jX6PP+yk/AVXmPXwTFWVzdKKtIjqhyjl1yy9wOn+PuVhYwf6vP8AspPwFBENyHyNSeM/8eVTxQPch8jUnjP/AB5VPEBERAREQEREBERAREQFWk7jRbSx8o6+mIPIdJDmOvabMb+8VlquN7o6GTCq0cYaxjXHsbLYH8KCxrr1fHSN7UQV3udJkdi1Qf1mISt8mAEfc8Kx1Ue6XaGloMKdPWStjEtZOQTclxswaAangpR+VXCP+Lb9iT+VBNEuothW8PDKqVsENSx0jzZrSHNzHsBItdbG2OJzQsgjpy1klRURwiRzc7Ys1yXZbjMbNIAvxIQSFFFMCr54q6XD6ib0j8wyeKQtayQAuLHMkDOqdbEEAc9OalaAiIgIiICIiDl7TYJHX0s1LN6sjbX0u0jVrh3ggHyUK2DxuR1HWYbV6VdFG+J1+L4w1wjkHboBr9E81ZJVF77sbFDiFPLSHLUmnkZPoC18b+qwOHM+ufJqCcbkPkak8Z/48ini/O257eS+ldT4bO1pp3PLI3jR8bpXlwzfOBc63ddfolAREQEREBERARFFdshHGRNPiUtFGRlY1roWNLhcl3XYS429m9tOCCU3Xq4WxVbPPRQS1QtK5pJ6uQuFzkeWewXNyuy8rrDju3OH0MnQ1VQxklrllnOIB4XsNLoJGoBvzhvg87hxjfA8fvWs/wDNbf5VcI/4tv2JP5VyNuNq6LEsJxFlJO2RzIg5zQCCAHsN7EajRB8/7dx9v3FFQHw29EFx7vti6bFcJbBUl46CrnDHMIBHq3Go1Buun+QjD/7Wo+0z+VdDc0OjbilP/Z4lPbwcGgfgPvVjIK5wHc7QUlRFUNdM90bg5oc4Zcw4E2GtlK9rYYn0zmzwS1DMzOpD8aCHC0jCHNILTY3Bv4rtoggexOCWrJq0Qzwx9EImekvc+omOYudI/M9xa0DK1ouOegU8REBERAREQEREAqn99e7yorpI62jaJHhmSWO9nENN2uZfQ8XAjw8rgRB+cd3W6uufVwzVcRghie2Q5yMzywghrWjvAuTbS6/RyIgIiICIiAiIgKPY9issbzGMPmqmZQWvYactJPFrhI8FvjY8VIUQR/YXCpaSjjhmyh4dI7I12ZsQke57YmnmGAhvkuHtburosSqDUyulZI4AOyOFnZQADYg2Ngp4iCqfyEYf/a1H2mfyrX2h3e0eD4ZiU8BkdI+n6PM9wNmuey4AAHE29yt5QLfhPkwepHN7oWj96xx+5pQfmr4MKK//APYhvzEQdDY8+j41i9NwEghqGjxFnfefvVhqt9qQaPHsNrBpHURvpZey+rmeZc5vkxWOEHqIiAiIgIiICIiAiIgIiICIiAiIgIiICIiAiIgIiICrze87pfg2jGpnrYrjtbHqdPMKw1XGJf1zaOlj4soqZ8rv2k12ge4sP1SgsPoW9gRZEQQffDhbpsOfNEPztK9lRH/2yC7/AA5j5KTbN4q2spaeqZwljY+3YSOs3xBuPJb88Qe1zHC7XAgjtB0IVb7qqh1HPXYLNxgkMlMT7cMhJ0v2XaefrEckFlovLqI7a7xKLC2lsj+kntpBGQX6/PPBg7z7igl6KI7tttPhinfN0JhcyTIW5s7ToHAtdYX0PCylyAiIgIiICIiAiIgIiICIiAiIgIiICIuRtXj7MOpZquRrnNjA6reLi4hoHdqRqg66KCbF706HErRk+jznTopHDrH/AKb9A/w0Pcp2g+JZA0FzjYAEkngANSSq93RXqjX4q8WNVUOEX7KLqt++48Wrc3u4w+GjFNBc1FY8U8TQbEZ/Xd4AaX/5gpRs/hTKOmhpo/ViY1o5XsNXeZuUHRREQCq13q0clJLS43TDr0zgyoaP1kLyAQfC5H1r8lZSwVtKyaN8UjQ5j2ua9p4Oa4WIPkUFNbz94Va6SCkwtrmsniZIyVjc0kwkF8sfHKBwJGtxy56+xe5N8hE+LvOpv0DXkudf+1k5G/Jp81Idgat2E10mB1JPREukoJHcHNecxjv23LvMO7QrTQauG4fFTRtigjbHG0Wa1osAtpEQEREBERAREQEREBERAREQEREBERAWKppmStcyRrXscLOa4BzXDsIPFZUQUztruRjkvNhbhE/j0D3HIfoPNy09xuPBcrd7tdi9FXQ4XWxySNc5rMsg68Tb2MrJPaYBqbkizdLc77UC3oY7IGx4XRa1dZdlx+piOj5HEerpfXuJ5INDZonF8WmxE60tHmgpLj1pDbpJQefP3t7FZi5ezWCR0FNDSwjqRttfm4nVzj3kknzXUQEREBERBEt4+yAxOnAjPR1MRz08oOVzXDXLmGoB08CAeSw7t9sDiEToqlvR1sByVER6rrjTpA3kD2cjfuUzVebwtkpzKzFcLOWthHWYOFQwcWOHAutprxGnECwWGijWw22EOKQdJH1JWWbNC714ncwR80kGx/z0UlQEReEoPUXBwzbCiqamWjgna+eO+doDvZ0dlcRZ1idbFd5AREQF4SvVCt6WIOjhpYQJHNqKqOF7YjlkkaQ5xia64y5y0NLriwcSgmTJQ71SD4EFfahuxYpoJ5qZlEKKcRxvcxrmuZLHctD2uabOIJINwDqOOimSAiIgIi4G1u19JhbY31by3pHEMa1pe52W2Y2HIXFz3jtQd9Fgoqtk0bJYnBzHtDmOHBwcLgjyWdARFzsfxuChhfUVLwyNo8yeTWj2nHkEGpthtLDhtM+om1tpHGD1pXn1WNH/ANYXKj+7fZ2YGXFMQ1rKqxDSNaeI6thaDq02tccrAcQb83ZXB58XqWYviLSyFmtDSng0cRNIOZPEf6AKzkBERAREQEREBeFeogrzbTYqZs/wphBEda25kj06OqHEtcPnG3dfuOq6uw+3MOIgxPBhq4/jqZ9w5pGhLb+s37xcXUuUO212CiryJ4nmmrGax1MfVdoLAPy2Lh38R9yCYqB739shhtGWxutUzhzIu1otZ8n1QdO8jvXPwnb2ooJG0ePR9E7hHWNF4JfpECzXaf6gc4fjuyNfjONF07T6EHAsnac0Jpwbt6J40LnjjbgXdgCDq7gNkDG12JzA5pA5kAPzb9eQ95IsO4HtVzrFTU7Y2NjjAaxoDWtAsABoAFlQEREBcXanBDVxx5HiOaGVk0Ly3M1r4zpnbcXaQSCAQbErtKO7wsYkosPqamG3SMZ1CRcAuIbe3O10HmC4JOKl9bWSRvmMQhY2JjmRxx5g93rElznOAJN/ZCkagW5zaioxKidJVEOkZK5mYANzCwIuBpfVT1AREQFCN7myXwlQuDBeeHNJD2kgdaP6wHvAU3XhQUt/R92szMfhcxs5mZ8F+bSbvZ4gnN5nsV1KhNudhq6jxaOtwqJzmySCRuRvVif7bZCNGsdqbmw6xHLWe7Q7xR0noeEx+m1Z0OQ3hh7XSSDQ210v58kEh2t2qpsMh6apdqbiONuskrvmsH+fAKH4Js1U4xMzEcYbkiab0tD7LRykmB4k9h+4aLo7K7BObN6fisnpdYbFtxeGn55YWnS4POwtbQDiZ4g8C9REBERAREQEREBERAREQamKYbDUxuhqI2yRu4tcLj/0e8KvZ9iK/DHdJgdReK5LqKocXRkdkbjcg+YPf22aiCvcM3pwNkFNikMlBUW16UXid9CQcu8i3ep7TVDJGh8bmvaeDmkOB8CFhxLDIalhjqImSsPsvaHD7+CgtRupiheZsLqqihedcrH54Se9jtTx5kjhogsVFW7qjaSjIBipcQjHtNPQTEDmczgPcHLL+U50Olbh1dAeZEfSsHg4ILDUM3w/JFZ9Fv42rWg3vYO71qhzD2PgnBHjZhA961tstqsLxGhqKVlfTsdIyzXOJABBDhmBF7aIOb/Rz+T5v7wfwtVrqpd2GKYbhFG6GbEaV73SF7sjyWjQAAaXOg7FIane5gzL/wBazHsbDOb+ByW+9BOUVdu3rRSfodFXVF+BbCWtP1jyWI4xtHVm0FFTUbD7c8nSP8mtOh7i1BY73gAkkADUk6Ad5UIx3ehRQP6Cnz1lQSQ2KnGfXsc7gPK57lo/kxkqyHYvX1FSL36FhEMPaAWjj5WPeppgmAUtEzJSwxxDnlaAT9J3E+aCCHAMXxc3xGX0KkP+6wG8ru6WS2nvPgFOdntnqWgj6GkibG3nbVzj2vcdXHxXVRAREQEREBERAREQEREBERAREQEREBERAXxLwKIgq7eNwX5/xn41y8RBq0/rDxV6bvPY8QiILlpPVCzIiAiIgIiICIiAiIgIiICIiD/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0" descr="data:image/jpeg;base64,/9j/4AAQSkZJRgABAQAAAQABAAD/2wCEAAkGBxIQEhIREBQUFRQXFRUYFRUXFBQUFhUcFRgXFxkWFRcYHCgjGBwlHhUVIjIhJSkrLi4uFx8zODMvNyktLiwBCgoKBQUFDgUFDisZExkrKysrKysrKysrKysrKysrKysrKysrKysrKysrKysrKysrKysrKysrKysrKysrKysrK//AABEIAOEA4QMBIgACEQEDEQH/xAAcAAEAAgMBAQEAAAAAAAAAAAAABgcDBAUBAgj/xABMEAABAwIDBAYECQgHCQEAAAABAAIDBBEFEiEGBzFBEyJRYXGBFDJCkRUzNVJygpKhshcjNENzk7PSCCRTdKLB0RZEVGJjg8Lh8CX/xAAUAQEAAAAAAAAAAAAAAAAAAAAA/8QAFBEBAAAAAAAAAAAAAAAAAAAAAP/aAAwDAQACEQMRAD8AvFERAREQEREBF8ueBqdBzPJQXGd47DIabCoX19RwPR/ER8ryS8LceGmnEIJ2XAcVEcc3kYbSO6IzdLNyiha6Z5PZdosD3E3XIbsTXYgRJi9a8MP+50pMcQ7nvvd/u81LsD2Xo6IWpaeKPtcGDOfpPOp96CIu2txmqt8H4X0bDwlq5AzTtMQcHe66+hs5j1RrUYlHBfiynhBt4OdqrERBXP5KukuajE8SkJ+bOGD3EOXJ2l3ZYVQUs1XOayYRtubzjO43sBcNA4lW4oZvh+SKz6DfxtQQfYDYbCMVpzUQsq4HB5Y5vpFyCLHR2XUWIUlbunZHrT4jiUZ5f1hrh7g0Lnf0dPk+b+8H8LVa6CvRsrjUGtPivSAcGVELXX8XBfEe0GP0ptWYdFUxjjJSSWd+7e4knyAViryyCF4VvPw+Z4hmc+lmP6uojdEftHq+8i6mUcrXAOaQQeBBBB8CFp4rgtNVtyVMMUrex7Gut3gkXB7woXNu7lpHdLg1ZLTHiaeQmamfztlJ6njrblZBYaKvaPeDLSyCDG6Z1K7g2pZd9LJ9e3UPdr320U9palkrWyROa9jhdrmuDmuHaCNCgyoiICIiAiIgIiICIiAiIgLh7WbVU2GRdNVOIvoyNtjJIfmsbfXx4LnbbbZNoi2mpmekV0otDTt11OgfL81g7yL2PeRqbI7EOjl+EMSf6TXvHrHWOAcmQt5W7fG3E3Dlx4NiOOHpMRLqOhPq0bDaaUds77dUEW0+4cTGaPbd+D4scNdBFBQCQRNaxvWDXaMqHSHrPJuC65PE8SNbyKqbf5sh6TTCviH5ynB6QC3WiOpJ+gdfAuQWwF6q33I7XenUYp5XXnpgGm/F8fsP79OqfDvVkICIiAovvNw6WpwyrhgaXyOYMrRxdlcCQO+wKkz3hoJcQABck6AAcyVp4djFPUh5p5opQw2eWPa8MPY6x0OiCDbjMFqKSge2pjdE58znNa4WdawFyOWoKsdcjD9p6KokMMFVBJIL9RkjXO042AOtl10BERAXhXqjm8DaVuGUU1TcdJlLYQdc0jgQwEcwDqe4FBXO87eLM2vZhtFHHM0OayaOSNsgme+35rXgACBccz3KQ1WxtXhbjPgcn5u+aSglcXRydvRPdqx3ny48jC9wuzLqiolxSou7K5wjJ4ulfq9/kCR4u7lfiCMbHbawYiHRgOhqY9JqaTSRhGht85vf77KTqKbabExYhlmY4wVkWsNSzRzSOAfb1m9y52yO2MvTfBuLMENaPUcPiqoDg6M8MxHLx0HABPES6ICIiAiIgIiICiO3m2HoQjpqZvTV0+kEI1te46V4HBgsT35TyBI6G2e08WGUz6mXU+rGwcZHm+Vg9xJ7gVxd3uzMsZfiOI2fX1GriR8Qw+rCwezYcfdra5Da2G2NFCH1FQ7p66bWed2pudSyO/Bo4acbDuAlyIgL4mia9pa4AtIIIIuCCLEEdll9ogiGxu7ujwqaaenzl8gLeuQQxhIdkZYcLtbxudApesVSHljhGQH5TlJFwDbQkcxeyiW7XaiWtilgrAG1tNIY522Dc3zZAByOvDTTsIQTJERB8TRNe1zHgOa4EOa4Agg6EEHiFDtj6aNldjEbGNawS0wDGtAaB6O3QNAsApjMwua4NcWkggOABLSeYB0071FsI2Qlp55Z/T6h5lIMzXR0wEhbH0bSS2MFuUWPVI4aoNLGaeOpq6Sjo42N9EmZPPIxoa2BrWuDYGlo9d+YdUcGgk8QpyofgWxktHlbFiFTkEhkewx0p6Qudmdnf0WY5tRe9+zkpggIiICjG32xcWLwshle+Msfna5tjY2sQQeOhUnRBzdn8FioaeKlgFo422HaTxLnd5JJPiukiICj+2OycGJw9HN1XtOaGZvxkTuTmns4XF9bKQIggOxG1UzJ3YVitm1kY/NScG1bNbPbfi6wN+2x5gqehRjbvZNuIwjIejqojnppho6N41sSPZNrEefJYN3m1Tq6J8NQMlbTno6mM2HWGnSNHzXWPDn5IJeiIgIiIC+ZHhoJJsALkngAOJK+lX29nFJHsgwqlP5+udkcR+rh0Ej3dxBI8A5BobOxuxvEXYjLrQ0riyiZbSSQWDpj22INvq9hvZ91R+8ChxbCH07sMMgoYImta2IZmg8ZHVEYvmLnEnMQePEHj1did9lPUZYsQaKeTgJRcwu+lzj+8d6C3EWOnnbI0Pjc1zXAFrmkOa4HgQRoQsiAiIgKs94NO7DKyDHIQejGWGuYODo3HK2QjtBI8w3vvZi1sRoY6iKSGVodHI0tc08wRYoPukqGysZJG4OY9rXNcNQ4OFwQewgrMq33ZV0lHNUYJVG7oCX0jyfjYHE2Av8AN095Hs62QgLwlerTxn9Hn/ZSfhKDaZIHC7SCDwINwfNfSgm5A/8A41J4z/x5FO0BERAREQEREBEXl0Aqud5GGyUc0WOUbbyQdWqYP10GmYnvaOfgeSzbc716PDs0cRFTUDTo2OGRh/6jxe1uwXPhxUE2JxjG8Yr46hxeKMOtMwgtpjGdHxhp0kcRcX1IQXhhOJxVUMVRC7NHI0Oae49vYRwI7QtxVlsHK7C8QqMFkv0Ls09C48C12r4h3gk/Zd2i9moCIiD5e4AEnQAXJ8FWm7hrsRr67GJNY8xp6PujYTmcPHq+Zd3Lt72sYdS4bN0Xxs2WCIc7ynKbd+XN52XY2MwYUNFTU3OONoee15F3n7RKDs2Veba7pKKvzSwj0ac652D8249r4+HmLFWIiCEbqdjp8Jp5YqiZspfJma1hcY4wNOrmAN3cTpbTzU3REBERAREQQHergsmSLE6TSqoiZBb9ZENZIz2iwJ8M3apXs5jUddTQ1UJ6kjb25tPBzT3ggjyXScLqsdnb4LikmHu0oqwmWkJvZkumaHsA4/4e0oLPWnjX6PP+yk/AVuLTxr9Hn/ZSfgKCH7kPkak8Z/48qnige5D5GpPGf+PKp4gIiICIiAiIgKP7d4VUVdFPBSS9FM8DK65bwIJbmGouLi/epAiCnNh9yUUNpcTLZng3ELC7oh2Z3WBf4cPFW/BC1jQxjQ1rRYNaAAAOQA4LIiCvd8OHSCCHEqa3T0MglB+dGdJG+HqnwBU2wjEWVUMVRF6kjGvb4OF7FZqunbKx8bxdr2lrh2hwsR96r7cxUPhiq8MmN5KOoe1vfG/Vp49uY+BCCx0REFabcn0vGcJoOLI81XKLXAy5gwnzYR9YKygq52Yb6Rj+J1B4QRRU7T42c632VY6AiIgIiICIiAiIgKK7x9l/hKkdGw5Z4z0tO8HK5sjOADuV+HuPJSpEEX3d7TjEqRsrhlmYTHUMOjmSM0Nxyvx+7ku5jX6PP+yk/AVXmPXwTFWVzdKKtIjqhyjl1yy9wOn+PuVhYwf6vP8AspPwFBENyHyNSeM/8eVTxQPch8jUnjP/AB5VPEBERAREQEREBERAREQFWk7jRbSx8o6+mIPIdJDmOvabMb+8VlquN7o6GTCq0cYaxjXHsbLYH8KCxrr1fHSN7UQV3udJkdi1Qf1mISt8mAEfc8Kx1Ue6XaGloMKdPWStjEtZOQTclxswaAangpR+VXCP+Lb9iT+VBNEuothW8PDKqVsENSx0jzZrSHNzHsBItdbG2OJzQsgjpy1klRURwiRzc7Ys1yXZbjMbNIAvxIQSFFFMCr54q6XD6ib0j8wyeKQtayQAuLHMkDOqdbEEAc9OalaAiIgIiICIiDl7TYJHX0s1LN6sjbX0u0jVrh3ggHyUK2DxuR1HWYbV6VdFG+J1+L4w1wjkHboBr9E81ZJVF77sbFDiFPLSHLUmnkZPoC18b+qwOHM+ufJqCcbkPkak8Z/48ini/O257eS+ldT4bO1pp3PLI3jR8bpXlwzfOBc63ddfolAREQEREBERARFFdshHGRNPiUtFGRlY1roWNLhcl3XYS429m9tOCCU3Xq4WxVbPPRQS1QtK5pJ6uQuFzkeWewXNyuy8rrDju3OH0MnQ1VQxklrllnOIB4XsNLoJGoBvzhvg87hxjfA8fvWs/wDNbf5VcI/4tv2JP5VyNuNq6LEsJxFlJO2RzIg5zQCCAHsN7EajRB8/7dx9v3FFQHw29EFx7vti6bFcJbBUl46CrnDHMIBHq3Go1Buun+QjD/7Wo+0z+VdDc0OjbilP/Z4lPbwcGgfgPvVjIK5wHc7QUlRFUNdM90bg5oc4Zcw4E2GtlK9rYYn0zmzwS1DMzOpD8aCHC0jCHNILTY3Bv4rtoggexOCWrJq0Qzwx9EImekvc+omOYudI/M9xa0DK1ouOegU8REBERAREQEREAqn99e7yorpI62jaJHhmSWO9nENN2uZfQ8XAjw8rgRB+cd3W6uufVwzVcRghie2Q5yMzywghrWjvAuTbS6/RyIgIiICIiAiIgKPY9issbzGMPmqmZQWvYactJPFrhI8FvjY8VIUQR/YXCpaSjjhmyh4dI7I12ZsQke57YmnmGAhvkuHtburosSqDUyulZI4AOyOFnZQADYg2Ngp4iCqfyEYf/a1H2mfyrX2h3e0eD4ZiU8BkdI+n6PM9wNmuey4AAHE29yt5QLfhPkwepHN7oWj96xx+5pQfmr4MKK//APYhvzEQdDY8+j41i9NwEghqGjxFnfefvVhqt9qQaPHsNrBpHURvpZey+rmeZc5vkxWOEHqIiAiIgIiICIiAiIgIiICIiAiIgIiICIiAiIgIiICrze87pfg2jGpnrYrjtbHqdPMKw1XGJf1zaOlj4soqZ8rv2k12ge4sP1SgsPoW9gRZEQQffDhbpsOfNEPztK9lRH/2yC7/AA5j5KTbN4q2spaeqZwljY+3YSOs3xBuPJb88Qe1zHC7XAgjtB0IVb7qqh1HPXYLNxgkMlMT7cMhJ0v2XaefrEckFlovLqI7a7xKLC2lsj+kntpBGQX6/PPBg7z7igl6KI7tttPhinfN0JhcyTIW5s7ToHAtdYX0PCylyAiIgIiICIiAiIgIiICIiAiIgIiICIuRtXj7MOpZquRrnNjA6reLi4hoHdqRqg66KCbF706HErRk+jznTopHDrH/AKb9A/w0Pcp2g+JZA0FzjYAEkngANSSq93RXqjX4q8WNVUOEX7KLqt++48Wrc3u4w+GjFNBc1FY8U8TQbEZ/Xd4AaX/5gpRs/hTKOmhpo/ViY1o5XsNXeZuUHRREQCq13q0clJLS43TDr0zgyoaP1kLyAQfC5H1r8lZSwVtKyaN8UjQ5j2ua9p4Oa4WIPkUFNbz94Va6SCkwtrmsniZIyVjc0kwkF8sfHKBwJGtxy56+xe5N8hE+LvOpv0DXkudf+1k5G/Jp81Idgat2E10mB1JPREukoJHcHNecxjv23LvMO7QrTQauG4fFTRtigjbHG0Wa1osAtpEQEREBERAREQEREBERAREQEREBERAWKppmStcyRrXscLOa4BzXDsIPFZUQUztruRjkvNhbhE/j0D3HIfoPNy09xuPBcrd7tdi9FXQ4XWxySNc5rMsg68Tb2MrJPaYBqbkizdLc77UC3oY7IGx4XRa1dZdlx+piOj5HEerpfXuJ5INDZonF8WmxE60tHmgpLj1pDbpJQefP3t7FZi5ezWCR0FNDSwjqRttfm4nVzj3kknzXUQEREBERBEt4+yAxOnAjPR1MRz08oOVzXDXLmGoB08CAeSw7t9sDiEToqlvR1sByVER6rrjTpA3kD2cjfuUzVebwtkpzKzFcLOWthHWYOFQwcWOHAutprxGnECwWGijWw22EOKQdJH1JWWbNC714ncwR80kGx/z0UlQEReEoPUXBwzbCiqamWjgna+eO+doDvZ0dlcRZ1idbFd5AREQF4SvVCt6WIOjhpYQJHNqKqOF7YjlkkaQ5xia64y5y0NLriwcSgmTJQ71SD4EFfahuxYpoJ5qZlEKKcRxvcxrmuZLHctD2uabOIJINwDqOOimSAiIgIi4G1u19JhbY31by3pHEMa1pe52W2Y2HIXFz3jtQd9Fgoqtk0bJYnBzHtDmOHBwcLgjyWdARFzsfxuChhfUVLwyNo8yeTWj2nHkEGpthtLDhtM+om1tpHGD1pXn1WNH/ANYXKj+7fZ2YGXFMQ1rKqxDSNaeI6thaDq02tccrAcQb83ZXB58XqWYviLSyFmtDSng0cRNIOZPEf6AKzkBERAREQEREBeFeogrzbTYqZs/wphBEda25kj06OqHEtcPnG3dfuOq6uw+3MOIgxPBhq4/jqZ9w5pGhLb+s37xcXUuUO212CiryJ4nmmrGax1MfVdoLAPy2Lh38R9yCYqB739shhtGWxutUzhzIu1otZ8n1QdO8jvXPwnb2ooJG0ePR9E7hHWNF4JfpECzXaf6gc4fjuyNfjONF07T6EHAsnac0Jpwbt6J40LnjjbgXdgCDq7gNkDG12JzA5pA5kAPzb9eQ95IsO4HtVzrFTU7Y2NjjAaxoDWtAsABoAFlQEREBcXanBDVxx5HiOaGVk0Ly3M1r4zpnbcXaQSCAQbErtKO7wsYkosPqamG3SMZ1CRcAuIbe3O10HmC4JOKl9bWSRvmMQhY2JjmRxx5g93rElznOAJN/ZCkagW5zaioxKidJVEOkZK5mYANzCwIuBpfVT1AREQFCN7myXwlQuDBeeHNJD2kgdaP6wHvAU3XhQUt/R92szMfhcxs5mZ8F+bSbvZ4gnN5nsV1KhNudhq6jxaOtwqJzmySCRuRvVif7bZCNGsdqbmw6xHLWe7Q7xR0noeEx+m1Z0OQ3hh7XSSDQ210v58kEh2t2qpsMh6apdqbiONuskrvmsH+fAKH4Js1U4xMzEcYbkiab0tD7LRykmB4k9h+4aLo7K7BObN6fisnpdYbFtxeGn55YWnS4POwtbQDiZ4g8C9REBERAREQEREBERAREQamKYbDUxuhqI2yRu4tcLj/0e8KvZ9iK/DHdJgdReK5LqKocXRkdkbjcg+YPf22aiCvcM3pwNkFNikMlBUW16UXid9CQcu8i3ep7TVDJGh8bmvaeDmkOB8CFhxLDIalhjqImSsPsvaHD7+CgtRupiheZsLqqihedcrH54Se9jtTx5kjhogsVFW7qjaSjIBipcQjHtNPQTEDmczgPcHLL+U50Olbh1dAeZEfSsHg4ILDUM3w/JFZ9Fv42rWg3vYO71qhzD2PgnBHjZhA961tstqsLxGhqKVlfTsdIyzXOJABBDhmBF7aIOb/Rz+T5v7wfwtVrqpd2GKYbhFG6GbEaV73SF7sjyWjQAAaXOg7FIane5gzL/wBazHsbDOb+ByW+9BOUVdu3rRSfodFXVF+BbCWtP1jyWI4xtHVm0FFTUbD7c8nSP8mtOh7i1BY73gAkkADUk6Ad5UIx3ehRQP6Cnz1lQSQ2KnGfXsc7gPK57lo/kxkqyHYvX1FSL36FhEMPaAWjj5WPeppgmAUtEzJSwxxDnlaAT9J3E+aCCHAMXxc3xGX0KkP+6wG8ru6WS2nvPgFOdntnqWgj6GkibG3nbVzj2vcdXHxXVRAREQEREBERAREQEREBERAREQEREBERAXxLwKIgq7eNwX5/xn41y8RBq0/rDxV6bvPY8QiILlpPVCzIiAiIgIiICIiAiIgIiICIiD//2Q=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2" descr="data:image/jpeg;base64,/9j/4AAQSkZJRgABAQAAAQABAAD/2wCEAAkGBxIQEhIREBQUFRQXFRUYFRUXFBQUFhUcFRgXFxkWFRcYHCgjGBwlHhUVIjIhJSkrLi4uFx8zODMvNyktLiwBCgoKBQUFDgUFDisZExkrKysrKysrKysrKysrKysrKysrKysrKysrKysrKysrKysrKysrKysrKysrKysrKysrK//AABEIAOEA4QMBIgACEQEDEQH/xAAcAAEAAgMBAQEAAAAAAAAAAAAABgcDBAUBAgj/xABMEAABAwIDBAYECQgHCQEAAAABAAIDBBEFEiEGBzFBEyJRYXGBFDJCkRUzNVJygpKhshcjNENzk7PSCCRTdKLB0RZEVGJjg8Lh8CX/xAAUAQEAAAAAAAAAAAAAAAAAAAAA/8QAFBEBAAAAAAAAAAAAAAAAAAAAAP/aAAwDAQACEQMRAD8AvFERAREQEREBF8ueBqdBzPJQXGd47DIabCoX19RwPR/ER8ryS8LceGmnEIJ2XAcVEcc3kYbSO6IzdLNyiha6Z5PZdosD3E3XIbsTXYgRJi9a8MP+50pMcQ7nvvd/u81LsD2Xo6IWpaeKPtcGDOfpPOp96CIu2txmqt8H4X0bDwlq5AzTtMQcHe66+hs5j1RrUYlHBfiynhBt4OdqrERBXP5KukuajE8SkJ+bOGD3EOXJ2l3ZYVQUs1XOayYRtubzjO43sBcNA4lW4oZvh+SKz6DfxtQQfYDYbCMVpzUQsq4HB5Y5vpFyCLHR2XUWIUlbunZHrT4jiUZ5f1hrh7g0Lnf0dPk+b+8H8LVa6CvRsrjUGtPivSAcGVELXX8XBfEe0GP0ptWYdFUxjjJSSWd+7e4knyAViryyCF4VvPw+Z4hmc+lmP6uojdEftHq+8i6mUcrXAOaQQeBBBB8CFp4rgtNVtyVMMUrex7Gut3gkXB7woXNu7lpHdLg1ZLTHiaeQmamfztlJ6njrblZBYaKvaPeDLSyCDG6Z1K7g2pZd9LJ9e3UPdr320U9palkrWyROa9jhdrmuDmuHaCNCgyoiICIiAiIgIiICIiAiIgLh7WbVU2GRdNVOIvoyNtjJIfmsbfXx4LnbbbZNoi2mpmekV0otDTt11OgfL81g7yL2PeRqbI7EOjl+EMSf6TXvHrHWOAcmQt5W7fG3E3Dlx4NiOOHpMRLqOhPq0bDaaUds77dUEW0+4cTGaPbd+D4scNdBFBQCQRNaxvWDXaMqHSHrPJuC65PE8SNbyKqbf5sh6TTCviH5ynB6QC3WiOpJ+gdfAuQWwF6q33I7XenUYp5XXnpgGm/F8fsP79OqfDvVkICIiAovvNw6WpwyrhgaXyOYMrRxdlcCQO+wKkz3hoJcQABck6AAcyVp4djFPUh5p5opQw2eWPa8MPY6x0OiCDbjMFqKSge2pjdE58znNa4WdawFyOWoKsdcjD9p6KokMMFVBJIL9RkjXO042AOtl10BERAXhXqjm8DaVuGUU1TcdJlLYQdc0jgQwEcwDqe4FBXO87eLM2vZhtFHHM0OayaOSNsgme+35rXgACBccz3KQ1WxtXhbjPgcn5u+aSglcXRydvRPdqx3ny48jC9wuzLqiolxSou7K5wjJ4ulfq9/kCR4u7lfiCMbHbawYiHRgOhqY9JqaTSRhGht85vf77KTqKbabExYhlmY4wVkWsNSzRzSOAfb1m9y52yO2MvTfBuLMENaPUcPiqoDg6M8MxHLx0HABPES6ICIiAiIgIiICiO3m2HoQjpqZvTV0+kEI1te46V4HBgsT35TyBI6G2e08WGUz6mXU+rGwcZHm+Vg9xJ7gVxd3uzMsZfiOI2fX1GriR8Qw+rCwezYcfdra5Da2G2NFCH1FQ7p66bWed2pudSyO/Bo4acbDuAlyIgL4mia9pa4AtIIIIuCCLEEdll9ogiGxu7ujwqaaenzl8gLeuQQxhIdkZYcLtbxudApesVSHljhGQH5TlJFwDbQkcxeyiW7XaiWtilgrAG1tNIY522Dc3zZAByOvDTTsIQTJERB8TRNe1zHgOa4EOa4Agg6EEHiFDtj6aNldjEbGNawS0wDGtAaB6O3QNAsApjMwua4NcWkggOABLSeYB0071FsI2Qlp55Z/T6h5lIMzXR0wEhbH0bSS2MFuUWPVI4aoNLGaeOpq6Sjo42N9EmZPPIxoa2BrWuDYGlo9d+YdUcGgk8QpyofgWxktHlbFiFTkEhkewx0p6Qudmdnf0WY5tRe9+zkpggIiICjG32xcWLwshle+Msfna5tjY2sQQeOhUnRBzdn8FioaeKlgFo422HaTxLnd5JJPiukiICj+2OycGJw9HN1XtOaGZvxkTuTmns4XF9bKQIggOxG1UzJ3YVitm1kY/NScG1bNbPbfi6wN+2x5gqehRjbvZNuIwjIejqojnppho6N41sSPZNrEefJYN3m1Tq6J8NQMlbTno6mM2HWGnSNHzXWPDn5IJeiIgIiIC+ZHhoJJsALkngAOJK+lX29nFJHsgwqlP5+udkcR+rh0Ej3dxBI8A5BobOxuxvEXYjLrQ0riyiZbSSQWDpj22INvq9hvZ91R+8ChxbCH07sMMgoYImta2IZmg8ZHVEYvmLnEnMQePEHj1did9lPUZYsQaKeTgJRcwu+lzj+8d6C3EWOnnbI0Pjc1zXAFrmkOa4HgQRoQsiAiIgKs94NO7DKyDHIQejGWGuYODo3HK2QjtBI8w3vvZi1sRoY6iKSGVodHI0tc08wRYoPukqGysZJG4OY9rXNcNQ4OFwQewgrMq33ZV0lHNUYJVG7oCX0jyfjYHE2Av8AN095Hs62QgLwlerTxn9Hn/ZSfhKDaZIHC7SCDwINwfNfSgm5A/8A41J4z/x5FO0BERAREQEREBEXl0Aqud5GGyUc0WOUbbyQdWqYP10GmYnvaOfgeSzbc716PDs0cRFTUDTo2OGRh/6jxe1uwXPhxUE2JxjG8Yr46hxeKMOtMwgtpjGdHxhp0kcRcX1IQXhhOJxVUMVRC7NHI0Oae49vYRwI7QtxVlsHK7C8QqMFkv0Ls09C48C12r4h3gk/Zd2i9moCIiD5e4AEnQAXJ8FWm7hrsRr67GJNY8xp6PujYTmcPHq+Zd3Lt72sYdS4bN0Xxs2WCIc7ynKbd+XN52XY2MwYUNFTU3OONoee15F3n7RKDs2Veba7pKKvzSwj0ac652D8249r4+HmLFWIiCEbqdjp8Jp5YqiZspfJma1hcY4wNOrmAN3cTpbTzU3REBERAREQQHergsmSLE6TSqoiZBb9ZENZIz2iwJ8M3apXs5jUddTQ1UJ6kjb25tPBzT3ggjyXScLqsdnb4LikmHu0oqwmWkJvZkumaHsA4/4e0oLPWnjX6PP+yk/AVuLTxr9Hn/ZSfgKCH7kPkak8Z/48qnige5D5GpPGf+PKp4gIiICIiAiIgKP7d4VUVdFPBSS9FM8DK65bwIJbmGouLi/epAiCnNh9yUUNpcTLZng3ELC7oh2Z3WBf4cPFW/BC1jQxjQ1rRYNaAAAOQA4LIiCvd8OHSCCHEqa3T0MglB+dGdJG+HqnwBU2wjEWVUMVRF6kjGvb4OF7FZqunbKx8bxdr2lrh2hwsR96r7cxUPhiq8MmN5KOoe1vfG/Vp49uY+BCCx0REFabcn0vGcJoOLI81XKLXAy5gwnzYR9YKygq52Yb6Rj+J1B4QRRU7T42c632VY6AiIgIiICIiAiIgKK7x9l/hKkdGw5Z4z0tO8HK5sjOADuV+HuPJSpEEX3d7TjEqRsrhlmYTHUMOjmSM0Nxyvx+7ku5jX6PP+yk/AVXmPXwTFWVzdKKtIjqhyjl1yy9wOn+PuVhYwf6vP8AspPwFBENyHyNSeM/8eVTxQPch8jUnjP/AB5VPEBERAREQEREBERAREQFWk7jRbSx8o6+mIPIdJDmOvabMb+8VlquN7o6GTCq0cYaxjXHsbLYH8KCxrr1fHSN7UQV3udJkdi1Qf1mISt8mAEfc8Kx1Ue6XaGloMKdPWStjEtZOQTclxswaAangpR+VXCP+Lb9iT+VBNEuothW8PDKqVsENSx0jzZrSHNzHsBItdbG2OJzQsgjpy1klRURwiRzc7Ys1yXZbjMbNIAvxIQSFFFMCr54q6XD6ib0j8wyeKQtayQAuLHMkDOqdbEEAc9OalaAiIgIiICIiDl7TYJHX0s1LN6sjbX0u0jVrh3ggHyUK2DxuR1HWYbV6VdFG+J1+L4w1wjkHboBr9E81ZJVF77sbFDiFPLSHLUmnkZPoC18b+qwOHM+ufJqCcbkPkak8Z/48ini/O257eS+ldT4bO1pp3PLI3jR8bpXlwzfOBc63ddfolAREQEREBERARFFdshHGRNPiUtFGRlY1roWNLhcl3XYS429m9tOCCU3Xq4WxVbPPRQS1QtK5pJ6uQuFzkeWewXNyuy8rrDju3OH0MnQ1VQxklrllnOIB4XsNLoJGoBvzhvg87hxjfA8fvWs/wDNbf5VcI/4tv2JP5VyNuNq6LEsJxFlJO2RzIg5zQCCAHsN7EajRB8/7dx9v3FFQHw29EFx7vti6bFcJbBUl46CrnDHMIBHq3Go1Buun+QjD/7Wo+0z+VdDc0OjbilP/Z4lPbwcGgfgPvVjIK5wHc7QUlRFUNdM90bg5oc4Zcw4E2GtlK9rYYn0zmzwS1DMzOpD8aCHC0jCHNILTY3Bv4rtoggexOCWrJq0Qzwx9EImekvc+omOYudI/M9xa0DK1ouOegU8REBERAREQEREAqn99e7yorpI62jaJHhmSWO9nENN2uZfQ8XAjw8rgRB+cd3W6uufVwzVcRghie2Q5yMzywghrWjvAuTbS6/RyIgIiICIiAiIgKPY9issbzGMPmqmZQWvYactJPFrhI8FvjY8VIUQR/YXCpaSjjhmyh4dI7I12ZsQke57YmnmGAhvkuHtburosSqDUyulZI4AOyOFnZQADYg2Ngp4iCqfyEYf/a1H2mfyrX2h3e0eD4ZiU8BkdI+n6PM9wNmuey4AAHE29yt5QLfhPkwepHN7oWj96xx+5pQfmr4MKK//APYhvzEQdDY8+j41i9NwEghqGjxFnfefvVhqt9qQaPHsNrBpHURvpZey+rmeZc5vkxWOEHqIiAiIgIiICIiAiIgIiICIiAiIgIiICIiAiIgIiICrze87pfg2jGpnrYrjtbHqdPMKw1XGJf1zaOlj4soqZ8rv2k12ge4sP1SgsPoW9gRZEQQffDhbpsOfNEPztK9lRH/2yC7/AA5j5KTbN4q2spaeqZwljY+3YSOs3xBuPJb88Qe1zHC7XAgjtB0IVb7qqh1HPXYLNxgkMlMT7cMhJ0v2XaefrEckFlovLqI7a7xKLC2lsj+kntpBGQX6/PPBg7z7igl6KI7tttPhinfN0JhcyTIW5s7ToHAtdYX0PCylyAiIgIiICIiAiIgIiICIiAiIgIiICIuRtXj7MOpZquRrnNjA6reLi4hoHdqRqg66KCbF706HErRk+jznTopHDrH/AKb9A/w0Pcp2g+JZA0FzjYAEkngANSSq93RXqjX4q8WNVUOEX7KLqt++48Wrc3u4w+GjFNBc1FY8U8TQbEZ/Xd4AaX/5gpRs/hTKOmhpo/ViY1o5XsNXeZuUHRREQCq13q0clJLS43TDr0zgyoaP1kLyAQfC5H1r8lZSwVtKyaN8UjQ5j2ua9p4Oa4WIPkUFNbz94Va6SCkwtrmsniZIyVjc0kwkF8sfHKBwJGtxy56+xe5N8hE+LvOpv0DXkudf+1k5G/Jp81Idgat2E10mB1JPREukoJHcHNecxjv23LvMO7QrTQauG4fFTRtigjbHG0Wa1osAtpEQEREBERAREQEREBERAREQEREBERAWKppmStcyRrXscLOa4BzXDsIPFZUQUztruRjkvNhbhE/j0D3HIfoPNy09xuPBcrd7tdi9FXQ4XWxySNc5rMsg68Tb2MrJPaYBqbkizdLc77UC3oY7IGx4XRa1dZdlx+piOj5HEerpfXuJ5INDZonF8WmxE60tHmgpLj1pDbpJQefP3t7FZi5ezWCR0FNDSwjqRttfm4nVzj3kknzXUQEREBERBEt4+yAxOnAjPR1MRz08oOVzXDXLmGoB08CAeSw7t9sDiEToqlvR1sByVER6rrjTpA3kD2cjfuUzVebwtkpzKzFcLOWthHWYOFQwcWOHAutprxGnECwWGijWw22EOKQdJH1JWWbNC714ncwR80kGx/z0UlQEReEoPUXBwzbCiqamWjgna+eO+doDvZ0dlcRZ1idbFd5AREQF4SvVCt6WIOjhpYQJHNqKqOF7YjlkkaQ5xia64y5y0NLriwcSgmTJQ71SD4EFfahuxYpoJ5qZlEKKcRxvcxrmuZLHctD2uabOIJINwDqOOimSAiIgIi4G1u19JhbY31by3pHEMa1pe52W2Y2HIXFz3jtQd9Fgoqtk0bJYnBzHtDmOHBwcLgjyWdARFzsfxuChhfUVLwyNo8yeTWj2nHkEGpthtLDhtM+om1tpHGD1pXn1WNH/ANYXKj+7fZ2YGXFMQ1rKqxDSNaeI6thaDq02tccrAcQb83ZXB58XqWYviLSyFmtDSng0cRNIOZPEf6AKzkBERAREQEREBeFeogrzbTYqZs/wphBEda25kj06OqHEtcPnG3dfuOq6uw+3MOIgxPBhq4/jqZ9w5pGhLb+s37xcXUuUO212CiryJ4nmmrGax1MfVdoLAPy2Lh38R9yCYqB739shhtGWxutUzhzIu1otZ8n1QdO8jvXPwnb2ooJG0ePR9E7hHWNF4JfpECzXaf6gc4fjuyNfjONF07T6EHAsnac0Jpwbt6J40LnjjbgXdgCDq7gNkDG12JzA5pA5kAPzb9eQ95IsO4HtVzrFTU7Y2NjjAaxoDWtAsABoAFlQEREBcXanBDVxx5HiOaGVk0Ly3M1r4zpnbcXaQSCAQbErtKO7wsYkosPqamG3SMZ1CRcAuIbe3O10HmC4JOKl9bWSRvmMQhY2JjmRxx5g93rElznOAJN/ZCkagW5zaioxKidJVEOkZK5mYANzCwIuBpfVT1AREQFCN7myXwlQuDBeeHNJD2kgdaP6wHvAU3XhQUt/R92szMfhcxs5mZ8F+bSbvZ4gnN5nsV1KhNudhq6jxaOtwqJzmySCRuRvVif7bZCNGsdqbmw6xHLWe7Q7xR0noeEx+m1Z0OQ3hh7XSSDQ210v58kEh2t2qpsMh6apdqbiONuskrvmsH+fAKH4Js1U4xMzEcYbkiab0tD7LRykmB4k9h+4aLo7K7BObN6fisnpdYbFtxeGn55YWnS4POwtbQDiZ4g8C9REBERAREQEREBERAREQamKYbDUxuhqI2yRu4tcLj/0e8KvZ9iK/DHdJgdReK5LqKocXRkdkbjcg+YPf22aiCvcM3pwNkFNikMlBUW16UXid9CQcu8i3ep7TVDJGh8bmvaeDmkOB8CFhxLDIalhjqImSsPsvaHD7+CgtRupiheZsLqqihedcrH54Se9jtTx5kjhogsVFW7qjaSjIBipcQjHtNPQTEDmczgPcHLL+U50Olbh1dAeZEfSsHg4ILDUM3w/JFZ9Fv42rWg3vYO71qhzD2PgnBHjZhA961tstqsLxGhqKVlfTsdIyzXOJABBDhmBF7aIOb/Rz+T5v7wfwtVrqpd2GKYbhFG6GbEaV73SF7sjyWjQAAaXOg7FIane5gzL/wBazHsbDOb+ByW+9BOUVdu3rRSfodFXVF+BbCWtP1jyWI4xtHVm0FFTUbD7c8nSP8mtOh7i1BY73gAkkADUk6Ad5UIx3ehRQP6Cnz1lQSQ2KnGfXsc7gPK57lo/kxkqyHYvX1FSL36FhEMPaAWjj5WPeppgmAUtEzJSwxxDnlaAT9J3E+aCCHAMXxc3xGX0KkP+6wG8ru6WS2nvPgFOdntnqWgj6GkibG3nbVzj2vcdXHxXVRAREQEREBERAREQEREBERAREQEREBERAXxLwKIgq7eNwX5/xn41y8RBq0/rDxV6bvPY8QiILlpPVCzIiAiIgIiICIiAiIgIiICIiD//2Q=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4" descr="data:image/jpeg;base64,/9j/4AAQSkZJRgABAQAAAQABAAD/2wCEAAkGBxIQEhIREBQUFRQXFRUYFRUXFBQUFhUcFRgXFxkWFRcYHCgjGBwlHhUVIjIhJSkrLi4uFx8zODMvNyktLiwBCgoKBQUFDgUFDisZExkrKysrKysrKysrKysrKysrKysrKysrKysrKysrKysrKysrKysrKysrKysrKysrKysrK//AABEIAOEA4QMBIgACEQEDEQH/xAAcAAEAAgMBAQEAAAAAAAAAAAAABgcDBAUBAgj/xABMEAABAwIDBAYECQgHCQEAAAABAAIDBBEFEiEGBzFBEyJRYXGBFDJCkRUzNVJygpKhshcjNENzk7PSCCRTdKLB0RZEVGJjg8Lh8CX/xAAUAQEAAAAAAAAAAAAAAAAAAAAA/8QAFBEBAAAAAAAAAAAAAAAAAAAAAP/aAAwDAQACEQMRAD8AvFERAREQEREBF8ueBqdBzPJQXGd47DIabCoX19RwPR/ER8ryS8LceGmnEIJ2XAcVEcc3kYbSO6IzdLNyiha6Z5PZdosD3E3XIbsTXYgRJi9a8MP+50pMcQ7nvvd/u81LsD2Xo6IWpaeKPtcGDOfpPOp96CIu2txmqt8H4X0bDwlq5AzTtMQcHe66+hs5j1RrUYlHBfiynhBt4OdqrERBXP5KukuajE8SkJ+bOGD3EOXJ2l3ZYVQUs1XOayYRtubzjO43sBcNA4lW4oZvh+SKz6DfxtQQfYDYbCMVpzUQsq4HB5Y5vpFyCLHR2XUWIUlbunZHrT4jiUZ5f1hrh7g0Lnf0dPk+b+8H8LVa6CvRsrjUGtPivSAcGVELXX8XBfEe0GP0ptWYdFUxjjJSSWd+7e4knyAViryyCF4VvPw+Z4hmc+lmP6uojdEftHq+8i6mUcrXAOaQQeBBBB8CFp4rgtNVtyVMMUrex7Gut3gkXB7woXNu7lpHdLg1ZLTHiaeQmamfztlJ6njrblZBYaKvaPeDLSyCDG6Z1K7g2pZd9LJ9e3UPdr320U9palkrWyROa9jhdrmuDmuHaCNCgyoiICIiAiIgIiICIiAiIgLh7WbVU2GRdNVOIvoyNtjJIfmsbfXx4LnbbbZNoi2mpmekV0otDTt11OgfL81g7yL2PeRqbI7EOjl+EMSf6TXvHrHWOAcmQt5W7fG3E3Dlx4NiOOHpMRLqOhPq0bDaaUds77dUEW0+4cTGaPbd+D4scNdBFBQCQRNaxvWDXaMqHSHrPJuC65PE8SNbyKqbf5sh6TTCviH5ynB6QC3WiOpJ+gdfAuQWwF6q33I7XenUYp5XXnpgGm/F8fsP79OqfDvVkICIiAovvNw6WpwyrhgaXyOYMrRxdlcCQO+wKkz3hoJcQABck6AAcyVp4djFPUh5p5opQw2eWPa8MPY6x0OiCDbjMFqKSge2pjdE58znNa4WdawFyOWoKsdcjD9p6KokMMFVBJIL9RkjXO042AOtl10BERAXhXqjm8DaVuGUU1TcdJlLYQdc0jgQwEcwDqe4FBXO87eLM2vZhtFHHM0OayaOSNsgme+35rXgACBccz3KQ1WxtXhbjPgcn5u+aSglcXRydvRPdqx3ny48jC9wuzLqiolxSou7K5wjJ4ulfq9/kCR4u7lfiCMbHbawYiHRgOhqY9JqaTSRhGht85vf77KTqKbabExYhlmY4wVkWsNSzRzSOAfb1m9y52yO2MvTfBuLMENaPUcPiqoDg6M8MxHLx0HABPES6ICIiAiIgIiICiO3m2HoQjpqZvTV0+kEI1te46V4HBgsT35TyBI6G2e08WGUz6mXU+rGwcZHm+Vg9xJ7gVxd3uzMsZfiOI2fX1GriR8Qw+rCwezYcfdra5Da2G2NFCH1FQ7p66bWed2pudSyO/Bo4acbDuAlyIgL4mia9pa4AtIIIIuCCLEEdll9ogiGxu7ujwqaaenzl8gLeuQQxhIdkZYcLtbxudApesVSHljhGQH5TlJFwDbQkcxeyiW7XaiWtilgrAG1tNIY522Dc3zZAByOvDTTsIQTJERB8TRNe1zHgOa4EOa4Agg6EEHiFDtj6aNldjEbGNawS0wDGtAaB6O3QNAsApjMwua4NcWkggOABLSeYB0071FsI2Qlp55Z/T6h5lIMzXR0wEhbH0bSS2MFuUWPVI4aoNLGaeOpq6Sjo42N9EmZPPIxoa2BrWuDYGlo9d+YdUcGgk8QpyofgWxktHlbFiFTkEhkewx0p6Qudmdnf0WY5tRe9+zkpggIiICjG32xcWLwshle+Msfna5tjY2sQQeOhUnRBzdn8FioaeKlgFo422HaTxLnd5JJPiukiICj+2OycGJw9HN1XtOaGZvxkTuTmns4XF9bKQIggOxG1UzJ3YVitm1kY/NScG1bNbPbfi6wN+2x5gqehRjbvZNuIwjIejqojnppho6N41sSPZNrEefJYN3m1Tq6J8NQMlbTno6mM2HWGnSNHzXWPDn5IJeiIgIiIC+ZHhoJJsALkngAOJK+lX29nFJHsgwqlP5+udkcR+rh0Ej3dxBI8A5BobOxuxvEXYjLrQ0riyiZbSSQWDpj22INvq9hvZ91R+8ChxbCH07sMMgoYImta2IZmg8ZHVEYvmLnEnMQePEHj1did9lPUZYsQaKeTgJRcwu+lzj+8d6C3EWOnnbI0Pjc1zXAFrmkOa4HgQRoQsiAiIgKs94NO7DKyDHIQejGWGuYODo3HK2QjtBI8w3vvZi1sRoY6iKSGVodHI0tc08wRYoPukqGysZJG4OY9rXNcNQ4OFwQewgrMq33ZV0lHNUYJVG7oCX0jyfjYHE2Av8AN095Hs62QgLwlerTxn9Hn/ZSfhKDaZIHC7SCDwINwfNfSgm5A/8A41J4z/x5FO0BERAREQEREBEXl0Aqud5GGyUc0WOUbbyQdWqYP10GmYnvaOfgeSzbc716PDs0cRFTUDTo2OGRh/6jxe1uwXPhxUE2JxjG8Yr46hxeKMOtMwgtpjGdHxhp0kcRcX1IQXhhOJxVUMVRC7NHI0Oae49vYRwI7QtxVlsHK7C8QqMFkv0Ls09C48C12r4h3gk/Zd2i9moCIiD5e4AEnQAXJ8FWm7hrsRr67GJNY8xp6PujYTmcPHq+Zd3Lt72sYdS4bN0Xxs2WCIc7ynKbd+XN52XY2MwYUNFTU3OONoee15F3n7RKDs2Veba7pKKvzSwj0ac652D8249r4+HmLFWIiCEbqdjp8Jp5YqiZspfJma1hcY4wNOrmAN3cTpbTzU3REBERAREQQHergsmSLE6TSqoiZBb9ZENZIz2iwJ8M3apXs5jUddTQ1UJ6kjb25tPBzT3ggjyXScLqsdnb4LikmHu0oqwmWkJvZkumaHsA4/4e0oLPWnjX6PP+yk/AVuLTxr9Hn/ZSfgKCH7kPkak8Z/48qnige5D5GpPGf+PKp4gIiICIiAiIgKP7d4VUVdFPBSS9FM8DK65bwIJbmGouLi/epAiCnNh9yUUNpcTLZng3ELC7oh2Z3WBf4cPFW/BC1jQxjQ1rRYNaAAAOQA4LIiCvd8OHSCCHEqa3T0MglB+dGdJG+HqnwBU2wjEWVUMVRF6kjGvb4OF7FZqunbKx8bxdr2lrh2hwsR96r7cxUPhiq8MmN5KOoe1vfG/Vp49uY+BCCx0REFabcn0vGcJoOLI81XKLXAy5gwnzYR9YKygq52Yb6Rj+J1B4QRRU7T42c632VY6AiIgIiICIiAiIgKK7x9l/hKkdGw5Z4z0tO8HK5sjOADuV+HuPJSpEEX3d7TjEqRsrhlmYTHUMOjmSM0Nxyvx+7ku5jX6PP+yk/AVXmPXwTFWVzdKKtIjqhyjl1yy9wOn+PuVhYwf6vP8AspPwFBENyHyNSeM/8eVTxQPch8jUnjP/AB5VPEBERAREQEREBERAREQFWk7jRbSx8o6+mIPIdJDmOvabMb+8VlquN7o6GTCq0cYaxjXHsbLYH8KCxrr1fHSN7UQV3udJkdi1Qf1mISt8mAEfc8Kx1Ue6XaGloMKdPWStjEtZOQTclxswaAangpR+VXCP+Lb9iT+VBNEuothW8PDKqVsENSx0jzZrSHNzHsBItdbG2OJzQsgjpy1klRURwiRzc7Ys1yXZbjMbNIAvxIQSFFFMCr54q6XD6ib0j8wyeKQtayQAuLHMkDOqdbEEAc9OalaAiIgIiICIiDl7TYJHX0s1LN6sjbX0u0jVrh3ggHyUK2DxuR1HWYbV6VdFG+J1+L4w1wjkHboBr9E81ZJVF77sbFDiFPLSHLUmnkZPoC18b+qwOHM+ufJqCcbkPkak8Z/48ini/O257eS+ldT4bO1pp3PLI3jR8bpXlwzfOBc63ddfolAREQEREBERARFFdshHGRNPiUtFGRlY1roWNLhcl3XYS429m9tOCCU3Xq4WxVbPPRQS1QtK5pJ6uQuFzkeWewXNyuy8rrDju3OH0MnQ1VQxklrllnOIB4XsNLoJGoBvzhvg87hxjfA8fvWs/wDNbf5VcI/4tv2JP5VyNuNq6LEsJxFlJO2RzIg5zQCCAHsN7EajRB8/7dx9v3FFQHw29EFx7vti6bFcJbBUl46CrnDHMIBHq3Go1Buun+QjD/7Wo+0z+VdDc0OjbilP/Z4lPbwcGgfgPvVjIK5wHc7QUlRFUNdM90bg5oc4Zcw4E2GtlK9rYYn0zmzwS1DMzOpD8aCHC0jCHNILTY3Bv4rtoggexOCWrJq0Qzwx9EImekvc+omOYudI/M9xa0DK1ouOegU8REBERAREQEREAqn99e7yorpI62jaJHhmSWO9nENN2uZfQ8XAjw8rgRB+cd3W6uufVwzVcRghie2Q5yMzywghrWjvAuTbS6/RyIgIiICIiAiIgKPY9issbzGMPmqmZQWvYactJPFrhI8FvjY8VIUQR/YXCpaSjjhmyh4dI7I12ZsQke57YmnmGAhvkuHtburosSqDUyulZI4AOyOFnZQADYg2Ngp4iCqfyEYf/a1H2mfyrX2h3e0eD4ZiU8BkdI+n6PM9wNmuey4AAHE29yt5QLfhPkwepHN7oWj96xx+5pQfmr4MKK//APYhvzEQdDY8+j41i9NwEghqGjxFnfefvVhqt9qQaPHsNrBpHURvpZey+rmeZc5vkxWOEHqIiAiIgIiICIiAiIgIiICIiAiIgIiICIiAiIgIiICrze87pfg2jGpnrYrjtbHqdPMKw1XGJf1zaOlj4soqZ8rv2k12ge4sP1SgsPoW9gRZEQQffDhbpsOfNEPztK9lRH/2yC7/AA5j5KTbN4q2spaeqZwljY+3YSOs3xBuPJb88Qe1zHC7XAgjtB0IVb7qqh1HPXYLNxgkMlMT7cMhJ0v2XaefrEckFlovLqI7a7xKLC2lsj+kntpBGQX6/PPBg7z7igl6KI7tttPhinfN0JhcyTIW5s7ToHAtdYX0PCylyAiIgIiICIiAiIgIiICIiAiIgIiICIuRtXj7MOpZquRrnNjA6reLi4hoHdqRqg66KCbF706HErRk+jznTopHDrH/AKb9A/w0Pcp2g+JZA0FzjYAEkngANSSq93RXqjX4q8WNVUOEX7KLqt++48Wrc3u4w+GjFNBc1FY8U8TQbEZ/Xd4AaX/5gpRs/hTKOmhpo/ViY1o5XsNXeZuUHRREQCq13q0clJLS43TDr0zgyoaP1kLyAQfC5H1r8lZSwVtKyaN8UjQ5j2ua9p4Oa4WIPkUFNbz94Va6SCkwtrmsniZIyVjc0kwkF8sfHKBwJGtxy56+xe5N8hE+LvOpv0DXkudf+1k5G/Jp81Idgat2E10mB1JPREukoJHcHNecxjv23LvMO7QrTQauG4fFTRtigjbHG0Wa1osAtpEQEREBERAREQEREBERAREQEREBERAWKppmStcyRrXscLOa4BzXDsIPFZUQUztruRjkvNhbhE/j0D3HIfoPNy09xuPBcrd7tdi9FXQ4XWxySNc5rMsg68Tb2MrJPaYBqbkizdLc77UC3oY7IGx4XRa1dZdlx+piOj5HEerpfXuJ5INDZonF8WmxE60tHmgpLj1pDbpJQefP3t7FZi5ezWCR0FNDSwjqRttfm4nVzj3kknzXUQEREBERBEt4+yAxOnAjPR1MRz08oOVzXDXLmGoB08CAeSw7t9sDiEToqlvR1sByVER6rrjTpA3kD2cjfuUzVebwtkpzKzFcLOWthHWYOFQwcWOHAutprxGnECwWGijWw22EOKQdJH1JWWbNC714ncwR80kGx/z0UlQEReEoPUXBwzbCiqamWjgna+eO+doDvZ0dlcRZ1idbFd5AREQF4SvVCt6WIOjhpYQJHNqKqOF7YjlkkaQ5xia64y5y0NLriwcSgmTJQ71SD4EFfahuxYpoJ5qZlEKKcRxvcxrmuZLHctD2uabOIJINwDqOOimSAiIgIi4G1u19JhbY31by3pHEMa1pe52W2Y2HIXFz3jtQd9Fgoqtk0bJYnBzHtDmOHBwcLgjyWdARFzsfxuChhfUVLwyNo8yeTWj2nHkEGpthtLDhtM+om1tpHGD1pXn1WNH/ANYXKj+7fZ2YGXFMQ1rKqxDSNaeI6thaDq02tccrAcQb83ZXB58XqWYviLSyFmtDSng0cRNIOZPEf6AKzkBERAREQEREBeFeogrzbTYqZs/wphBEda25kj06OqHEtcPnG3dfuOq6uw+3MOIgxPBhq4/jqZ9w5pGhLb+s37xcXUuUO212CiryJ4nmmrGax1MfVdoLAPy2Lh38R9yCYqB739shhtGWxutUzhzIu1otZ8n1QdO8jvXPwnb2ooJG0ePR9E7hHWNF4JfpECzXaf6gc4fjuyNfjONF07T6EHAsnac0Jpwbt6J40LnjjbgXdgCDq7gNkDG12JzA5pA5kAPzb9eQ95IsO4HtVzrFTU7Y2NjjAaxoDWtAsABoAFlQEREBcXanBDVxx5HiOaGVk0Ly3M1r4zpnbcXaQSCAQbErtKO7wsYkosPqamG3SMZ1CRcAuIbe3O10HmC4JOKl9bWSRvmMQhY2JjmRxx5g93rElznOAJN/ZCkagW5zaioxKidJVEOkZK5mYANzCwIuBpfVT1AREQFCN7myXwlQuDBeeHNJD2kgdaP6wHvAU3XhQUt/R92szMfhcxs5mZ8F+bSbvZ4gnN5nsV1KhNudhq6jxaOtwqJzmySCRuRvVif7bZCNGsdqbmw6xHLWe7Q7xR0noeEx+m1Z0OQ3hh7XSSDQ210v58kEh2t2qpsMh6apdqbiONuskrvmsH+fAKH4Js1U4xMzEcYbkiab0tD7LRykmB4k9h+4aLo7K7BObN6fisnpdYbFtxeGn55YWnS4POwtbQDiZ4g8C9REBERAREQEREBERAREQamKYbDUxuhqI2yRu4tcLj/0e8KvZ9iK/DHdJgdReK5LqKocXRkdkbjcg+YPf22aiCvcM3pwNkFNikMlBUW16UXid9CQcu8i3ep7TVDJGh8bmvaeDmkOB8CFhxLDIalhjqImSsPsvaHD7+CgtRupiheZsLqqihedcrH54Se9jtTx5kjhogsVFW7qjaSjIBipcQjHtNPQTEDmczgPcHLL+U50Olbh1dAeZEfSsHg4ILDUM3w/JFZ9Fv42rWg3vYO71qhzD2PgnBHjZhA961tstqsLxGhqKVlfTsdIyzXOJABBDhmBF7aIOb/Rz+T5v7wfwtVrqpd2GKYbhFG6GbEaV73SF7sjyWjQAAaXOg7FIane5gzL/wBazHsbDOb+ByW+9BOUVdu3rRSfodFXVF+BbCWtP1jyWI4xtHVm0FFTUbD7c8nSP8mtOh7i1BY73gAkkADUk6Ad5UIx3ehRQP6Cnz1lQSQ2KnGfXsc7gPK57lo/kxkqyHYvX1FSL36FhEMPaAWjj5WPeppgmAUtEzJSwxxDnlaAT9J3E+aCCHAMXxc3xGX0KkP+6wG8ru6WS2nvPgFOdntnqWgj6GkibG3nbVzj2vcdXHxXVRAREQEREBERAREQEREBERAREQEREBERAXxLwKIgq7eNwX5/xn41y8RBq0/rDxV6bvPY8QiILlpPVCzIiAiIgIiICIiAiIgIiICIiD//2Q==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98" y="2962928"/>
            <a:ext cx="1982461" cy="198246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3128614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4303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657139" y="53570"/>
            <a:ext cx="65012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500" dirty="0" smtClean="0"/>
              <a:t>ریاضی پایه اول (هفتم) دوره اول متوسطه/راهبرد های حل مساله</a:t>
            </a:r>
            <a:endParaRPr lang="en-US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107577" y="602420"/>
            <a:ext cx="1208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سوال 2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7881" y="1172576"/>
            <a:ext cx="115752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dirty="0" smtClean="0"/>
              <a:t>مسابقه پیتگ پنگ با 5 نفر شرکت کننده ترتیب داده شده است و قرار است هر دو نفر سه بار بایکدیگر مسابقه دهند. چند بازی باید انجام گیرد تا مسابقات به پایان برسد؟</a:t>
            </a:r>
            <a:endParaRPr lang="fa-IR" sz="2400" dirty="0"/>
          </a:p>
          <a:p>
            <a:pPr algn="ctr">
              <a:lnSpc>
                <a:spcPct val="150000"/>
              </a:lnSpc>
            </a:pPr>
            <a:endParaRPr lang="fa-IR" sz="2400" dirty="0" smtClean="0"/>
          </a:p>
          <a:p>
            <a:pPr algn="ctr"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788810" y="2086707"/>
            <a:ext cx="238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630850" y="2058049"/>
            <a:ext cx="31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418389" y="2059828"/>
            <a:ext cx="281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196525" y="2065223"/>
            <a:ext cx="220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089405" y="2065223"/>
            <a:ext cx="22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2" name="Arc 41"/>
          <p:cNvSpPr/>
          <p:nvPr/>
        </p:nvSpPr>
        <p:spPr>
          <a:xfrm rot="19658346" flipH="1" flipV="1">
            <a:off x="799683" y="1714216"/>
            <a:ext cx="1285075" cy="892136"/>
          </a:xfrm>
          <a:prstGeom prst="arc">
            <a:avLst>
              <a:gd name="adj1" fmla="val 15933069"/>
              <a:gd name="adj2" fmla="val 0"/>
            </a:avLst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/>
          <p:cNvSpPr/>
          <p:nvPr/>
        </p:nvSpPr>
        <p:spPr>
          <a:xfrm rot="8450863">
            <a:off x="641609" y="685175"/>
            <a:ext cx="2551660" cy="2047926"/>
          </a:xfrm>
          <a:prstGeom prst="arc">
            <a:avLst>
              <a:gd name="adj1" fmla="val 16139851"/>
              <a:gd name="adj2" fmla="val 0"/>
            </a:avLst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c 43"/>
          <p:cNvSpPr/>
          <p:nvPr/>
        </p:nvSpPr>
        <p:spPr>
          <a:xfrm rot="8518506">
            <a:off x="509289" y="-179612"/>
            <a:ext cx="3818197" cy="295846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44"/>
          <p:cNvSpPr/>
          <p:nvPr/>
        </p:nvSpPr>
        <p:spPr>
          <a:xfrm rot="8751979">
            <a:off x="204395" y="-1427350"/>
            <a:ext cx="5439205" cy="4299241"/>
          </a:xfrm>
          <a:prstGeom prst="arc">
            <a:avLst>
              <a:gd name="adj1" fmla="val 16200000"/>
              <a:gd name="adj2" fmla="val 21073388"/>
            </a:avLst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c 45"/>
          <p:cNvSpPr/>
          <p:nvPr/>
        </p:nvSpPr>
        <p:spPr>
          <a:xfrm rot="8820063">
            <a:off x="1618355" y="2672789"/>
            <a:ext cx="1404127" cy="96472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c 47"/>
          <p:cNvSpPr/>
          <p:nvPr/>
        </p:nvSpPr>
        <p:spPr>
          <a:xfrm rot="8991563">
            <a:off x="1534144" y="2040494"/>
            <a:ext cx="2768442" cy="159499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Arc 48"/>
          <p:cNvSpPr/>
          <p:nvPr/>
        </p:nvSpPr>
        <p:spPr>
          <a:xfrm rot="9463716">
            <a:off x="1522552" y="1630687"/>
            <a:ext cx="4743440" cy="192631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Arc 57"/>
          <p:cNvSpPr/>
          <p:nvPr/>
        </p:nvSpPr>
        <p:spPr>
          <a:xfrm rot="8056773">
            <a:off x="2349222" y="3635034"/>
            <a:ext cx="1071258" cy="1200757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c 58"/>
          <p:cNvSpPr/>
          <p:nvPr/>
        </p:nvSpPr>
        <p:spPr>
          <a:xfrm rot="7425100">
            <a:off x="2080371" y="2402158"/>
            <a:ext cx="1960801" cy="286193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37840" y="2398696"/>
            <a:ext cx="3484258" cy="3352919"/>
            <a:chOff x="837840" y="2398696"/>
            <a:chExt cx="3484258" cy="3352919"/>
          </a:xfrm>
        </p:grpSpPr>
        <p:sp>
          <p:nvSpPr>
            <p:cNvPr id="29" name="Flowchart: Connector 28"/>
            <p:cNvSpPr/>
            <p:nvPr/>
          </p:nvSpPr>
          <p:spPr>
            <a:xfrm>
              <a:off x="880105" y="4507726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lowchart: Connector 29"/>
            <p:cNvSpPr/>
            <p:nvPr/>
          </p:nvSpPr>
          <p:spPr>
            <a:xfrm>
              <a:off x="1673115" y="4524863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2515042" y="4524863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lowchart: Connector 31"/>
            <p:cNvSpPr/>
            <p:nvPr/>
          </p:nvSpPr>
          <p:spPr>
            <a:xfrm>
              <a:off x="3238497" y="4524863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owchart: Connector 32"/>
            <p:cNvSpPr/>
            <p:nvPr/>
          </p:nvSpPr>
          <p:spPr>
            <a:xfrm>
              <a:off x="4150073" y="4492196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874668" y="2398696"/>
              <a:ext cx="3440649" cy="172122"/>
              <a:chOff x="874668" y="2398696"/>
              <a:chExt cx="3440649" cy="172122"/>
            </a:xfrm>
          </p:grpSpPr>
          <p:sp>
            <p:nvSpPr>
              <p:cNvPr id="21" name="Flowchart: Connector 20"/>
              <p:cNvSpPr/>
              <p:nvPr/>
            </p:nvSpPr>
            <p:spPr>
              <a:xfrm>
                <a:off x="874668" y="2427381"/>
                <a:ext cx="152839" cy="139851"/>
              </a:xfrm>
              <a:prstGeom prst="flowChartConnector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lowchart: Connector 21"/>
              <p:cNvSpPr/>
              <p:nvPr/>
            </p:nvSpPr>
            <p:spPr>
              <a:xfrm>
                <a:off x="1691790" y="2416624"/>
                <a:ext cx="161365" cy="139850"/>
              </a:xfrm>
              <a:prstGeom prst="flowChartConnector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lowchart: Connector 22"/>
              <p:cNvSpPr/>
              <p:nvPr/>
            </p:nvSpPr>
            <p:spPr>
              <a:xfrm>
                <a:off x="2518793" y="2416624"/>
                <a:ext cx="161365" cy="139850"/>
              </a:xfrm>
              <a:prstGeom prst="flowChartConnector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lowchart: Connector 23"/>
              <p:cNvSpPr/>
              <p:nvPr/>
            </p:nvSpPr>
            <p:spPr>
              <a:xfrm>
                <a:off x="3265113" y="2398696"/>
                <a:ext cx="161365" cy="139850"/>
              </a:xfrm>
              <a:prstGeom prst="flowChartConnector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lowchart: Connector 24"/>
              <p:cNvSpPr/>
              <p:nvPr/>
            </p:nvSpPr>
            <p:spPr>
              <a:xfrm>
                <a:off x="4153952" y="2430968"/>
                <a:ext cx="161365" cy="139850"/>
              </a:xfrm>
              <a:prstGeom prst="flowChartConnector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Flowchart: Connector 15"/>
            <p:cNvSpPr/>
            <p:nvPr/>
          </p:nvSpPr>
          <p:spPr>
            <a:xfrm>
              <a:off x="880106" y="3458202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Connector 16"/>
            <p:cNvSpPr/>
            <p:nvPr/>
          </p:nvSpPr>
          <p:spPr>
            <a:xfrm>
              <a:off x="1694301" y="3414999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2523017" y="3408865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3250952" y="3404647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Connector 19"/>
            <p:cNvSpPr/>
            <p:nvPr/>
          </p:nvSpPr>
          <p:spPr>
            <a:xfrm>
              <a:off x="4160733" y="3391850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lowchart: Connector 59"/>
            <p:cNvSpPr/>
            <p:nvPr/>
          </p:nvSpPr>
          <p:spPr>
            <a:xfrm>
              <a:off x="837840" y="5594628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lowchart: Connector 61"/>
            <p:cNvSpPr/>
            <p:nvPr/>
          </p:nvSpPr>
          <p:spPr>
            <a:xfrm>
              <a:off x="1630850" y="5611765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lowchart: Connector 62"/>
            <p:cNvSpPr/>
            <p:nvPr/>
          </p:nvSpPr>
          <p:spPr>
            <a:xfrm>
              <a:off x="2472777" y="5611765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lowchart: Connector 63"/>
            <p:cNvSpPr/>
            <p:nvPr/>
          </p:nvSpPr>
          <p:spPr>
            <a:xfrm>
              <a:off x="3196232" y="5611765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lowchart: Connector 64"/>
            <p:cNvSpPr/>
            <p:nvPr/>
          </p:nvSpPr>
          <p:spPr>
            <a:xfrm>
              <a:off x="4107808" y="5579098"/>
              <a:ext cx="161365" cy="139850"/>
            </a:xfrm>
            <a:prstGeom prst="flowChartConnector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Arc 65"/>
          <p:cNvSpPr/>
          <p:nvPr/>
        </p:nvSpPr>
        <p:spPr>
          <a:xfrm rot="8509280">
            <a:off x="3126219" y="4796296"/>
            <a:ext cx="1409876" cy="102179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5434110" y="2538546"/>
            <a:ext cx="642081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a-IR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endParaRPr lang="fa-IR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با شمردن تعداد خط ها می توان تعداد مسابقات را برای انجام حداقل یک مسابقه شمرد          </a:t>
            </a:r>
            <a:r>
              <a:rPr lang="fa-IR" sz="2400" dirty="0" smtClean="0">
                <a:solidFill>
                  <a:srgbClr val="FF0000"/>
                </a:solidFill>
              </a:rPr>
              <a:t>10=1+2+3+4</a:t>
            </a:r>
          </a:p>
          <a:p>
            <a:pPr algn="r"/>
            <a:endParaRPr lang="fa-IR" sz="2400" dirty="0" smtClean="0">
              <a:solidFill>
                <a:srgbClr val="FF0000"/>
              </a:solidFill>
            </a:endParaRPr>
          </a:p>
          <a:p>
            <a:pPr algn="r"/>
            <a:endParaRPr lang="fa-IR" sz="2400" dirty="0" smtClean="0">
              <a:solidFill>
                <a:srgbClr val="FF0000"/>
              </a:solidFill>
            </a:endParaRPr>
          </a:p>
          <a:p>
            <a:pPr algn="r"/>
            <a:endParaRPr lang="fa-IR" sz="2400" dirty="0">
              <a:solidFill>
                <a:srgbClr val="FF0000"/>
              </a:solidFill>
            </a:endParaRPr>
          </a:p>
          <a:p>
            <a:pPr algn="r"/>
            <a:r>
              <a:rPr lang="fa-IR" sz="2400" dirty="0" smtClean="0">
                <a:solidFill>
                  <a:srgbClr val="FF0000"/>
                </a:solidFill>
              </a:rPr>
              <a:t>حال کافیست 10 را در3 ضرب کنیم. چون قرار است هر نفر با نفر مقابل سه مسابقه بدهد.                               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91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1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8" grpId="0" animBg="1"/>
      <p:bldP spid="59" grpId="0" animBg="1"/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4303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57139" y="53570"/>
            <a:ext cx="65012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500" dirty="0" smtClean="0"/>
              <a:t>ریاضی پایه اول (هفتم) دوره اول متوسطه/راهبرد های حل مساله</a:t>
            </a:r>
            <a:endParaRPr lang="en-US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75304" y="516367"/>
            <a:ext cx="11962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304" y="711791"/>
            <a:ext cx="12116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سوال 3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580" y="1398494"/>
            <a:ext cx="115752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 smtClean="0"/>
              <a:t>یک اسکناس ده هزار تومانی را به چند شکل می توان با اسکناس های 5 هزار تومانی،2 هزار تومانی و هزار تومانی خرد کرد؟</a:t>
            </a:r>
          </a:p>
          <a:p>
            <a:pPr algn="r" rtl="1"/>
            <a:endParaRPr lang="fa-IR" sz="2400" dirty="0"/>
          </a:p>
          <a:p>
            <a:pPr algn="r" rtl="1"/>
            <a:endParaRPr lang="fa-IR" sz="2400" dirty="0" smtClean="0"/>
          </a:p>
          <a:p>
            <a:pPr algn="r" rtl="1"/>
            <a:endParaRPr lang="fa-IR" sz="2400" dirty="0"/>
          </a:p>
          <a:p>
            <a:pPr algn="r" rtl="1"/>
            <a:endParaRPr lang="fa-IR" sz="2400" dirty="0" smtClean="0"/>
          </a:p>
          <a:p>
            <a:pPr algn="ctr" rtl="1"/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244308"/>
              </p:ext>
            </p:extLst>
          </p:nvPr>
        </p:nvGraphicFramePr>
        <p:xfrm>
          <a:off x="945477" y="2232310"/>
          <a:ext cx="5304716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179"/>
                <a:gridCol w="1326179"/>
                <a:gridCol w="1326179"/>
                <a:gridCol w="1326179"/>
              </a:tblGrid>
              <a:tr h="314351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  <a:tr h="318717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8717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8717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8717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8717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8717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8717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8717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8717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8717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21976" y="2216075"/>
            <a:ext cx="128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5هزار تومانی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39788" y="2226832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2هزار تومانی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25325" y="2216075"/>
            <a:ext cx="150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 هزار تومانی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62680" y="2226832"/>
            <a:ext cx="1054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مجموع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760752" y="3296241"/>
            <a:ext cx="3899654" cy="1741761"/>
            <a:chOff x="6416930" y="3496235"/>
            <a:chExt cx="3899654" cy="1741761"/>
          </a:xfrm>
        </p:grpSpPr>
        <p:sp>
          <p:nvSpPr>
            <p:cNvPr id="15" name="Left Brace 14"/>
            <p:cNvSpPr/>
            <p:nvPr/>
          </p:nvSpPr>
          <p:spPr>
            <a:xfrm>
              <a:off x="7121562" y="3549044"/>
              <a:ext cx="564783" cy="1688952"/>
            </a:xfrm>
            <a:prstGeom prst="leftBrac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16930" y="4193465"/>
              <a:ext cx="7046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000" b="1" dirty="0" smtClean="0"/>
                <a:t>نتیجه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03465" y="4193465"/>
              <a:ext cx="259796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900" dirty="0" smtClean="0">
                  <a:solidFill>
                    <a:srgbClr val="FF0000"/>
                  </a:solidFill>
                </a:rPr>
                <a:t>به 10 شکل می توان خرد کرد</a:t>
              </a:r>
              <a:endParaRPr lang="en-US" sz="1900" dirty="0">
                <a:solidFill>
                  <a:srgbClr val="FF0000"/>
                </a:solidFill>
              </a:endParaRPr>
            </a:p>
          </p:txBody>
        </p:sp>
        <p:sp>
          <p:nvSpPr>
            <p:cNvPr id="18" name="Right Brace 17"/>
            <p:cNvSpPr/>
            <p:nvPr/>
          </p:nvSpPr>
          <p:spPr>
            <a:xfrm>
              <a:off x="9810974" y="3496235"/>
              <a:ext cx="505610" cy="1731981"/>
            </a:xfrm>
            <a:prstGeom prst="rightBrac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362680" y="2596164"/>
            <a:ext cx="54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382397" y="2943952"/>
            <a:ext cx="672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62680" y="5971298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62680" y="5601966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362680" y="5232634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62680" y="4837296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362680" y="4467964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362680" y="4093262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362680" y="3723930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362680" y="3354598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243854" y="2585407"/>
            <a:ext cx="62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758402" y="26023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001840" y="2585407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402976" y="2993327"/>
            <a:ext cx="518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758402" y="29933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048458" y="2993327"/>
            <a:ext cx="379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418216" y="3364451"/>
            <a:ext cx="243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751268" y="3364451"/>
            <a:ext cx="36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048458" y="336445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433456" y="3703244"/>
            <a:ext cx="36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773642" y="3723930"/>
            <a:ext cx="32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0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073560" y="372393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5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418216" y="4076339"/>
            <a:ext cx="518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774090" y="4085281"/>
            <a:ext cx="411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5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082068" y="4062782"/>
            <a:ext cx="35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0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418216" y="4441262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766508" y="4484193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4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082068" y="4462594"/>
            <a:ext cx="550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2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410596" y="4814122"/>
            <a:ext cx="56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766508" y="4837296"/>
            <a:ext cx="632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85694" y="4826649"/>
            <a:ext cx="734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448696" y="5164642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792280" y="5183454"/>
            <a:ext cx="489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102249" y="5183454"/>
            <a:ext cx="45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441076" y="5543171"/>
            <a:ext cx="259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781262" y="5552786"/>
            <a:ext cx="373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094178" y="5499305"/>
            <a:ext cx="287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789330" y="5883877"/>
            <a:ext cx="108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060556" y="5883877"/>
            <a:ext cx="632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441974" y="5883877"/>
            <a:ext cx="108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416930" y="2260081"/>
            <a:ext cx="13249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fa-IR" dirty="0" smtClean="0"/>
              <a:t>1 حالت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fa-IR" dirty="0" smtClean="0"/>
              <a:t>2 حالت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fa-IR" dirty="0" smtClean="0"/>
              <a:t>3 حالت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fa-IR" dirty="0" smtClean="0"/>
              <a:t>4 حالت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fa-IR" dirty="0" smtClean="0"/>
              <a:t>5 حالت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fa-IR" dirty="0" smtClean="0"/>
              <a:t>6 حالت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fa-IR" dirty="0" smtClean="0"/>
              <a:t>7 حالت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fa-IR" dirty="0" smtClean="0"/>
              <a:t>8 حالت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fa-IR" dirty="0" smtClean="0"/>
              <a:t>9 حالت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fa-IR" dirty="0" smtClean="0"/>
              <a:t>10 حالت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3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2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9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9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9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2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2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4303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657139" y="53570"/>
            <a:ext cx="65012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500" dirty="0" smtClean="0"/>
              <a:t>ریاضی پایه اول (هفتم) دوره اول متوسطه/راهبرد های حل مساله</a:t>
            </a:r>
            <a:endParaRPr lang="en-US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541468" y="785308"/>
            <a:ext cx="11650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سوال 4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607" y="1355464"/>
            <a:ext cx="11865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dirty="0" smtClean="0"/>
              <a:t>مساحت مستطیلی که طول وعرض آن اعداد درست است، 120 سانتی متر مربع است. طول وعرض آن چند سانتی متر باشد که مستطیل کم ترین محیط را داشته باشد؟</a:t>
            </a:r>
            <a:r>
              <a:rPr lang="en-US" sz="2400" dirty="0"/>
              <a:t>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747336"/>
              </p:ext>
            </p:extLst>
          </p:nvPr>
        </p:nvGraphicFramePr>
        <p:xfrm>
          <a:off x="634701" y="2657134"/>
          <a:ext cx="6583680" cy="379565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27954"/>
                <a:gridCol w="1729988"/>
                <a:gridCol w="1725920"/>
                <a:gridCol w="1399818"/>
              </a:tblGrid>
              <a:tr h="436155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chemeClr val="tx1"/>
                          </a:solidFill>
                        </a:rPr>
                        <a:t>عرض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chemeClr val="tx1"/>
                          </a:solidFill>
                        </a:rPr>
                        <a:t>طول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chemeClr val="tx1"/>
                          </a:solidFill>
                        </a:rPr>
                        <a:t>محیط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chemeClr val="tx1"/>
                          </a:solidFill>
                        </a:rPr>
                        <a:t>نتیجه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85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674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1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1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1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1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1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1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8" name="Group 37"/>
          <p:cNvGrpSpPr/>
          <p:nvPr/>
        </p:nvGrpSpPr>
        <p:grpSpPr>
          <a:xfrm>
            <a:off x="8584602" y="4240321"/>
            <a:ext cx="2076226" cy="1301674"/>
            <a:chOff x="7939143" y="4281546"/>
            <a:chExt cx="2076226" cy="1301674"/>
          </a:xfrm>
        </p:grpSpPr>
        <p:sp>
          <p:nvSpPr>
            <p:cNvPr id="14" name="Left Brace 13"/>
            <p:cNvSpPr/>
            <p:nvPr/>
          </p:nvSpPr>
          <p:spPr>
            <a:xfrm>
              <a:off x="7939143" y="4313818"/>
              <a:ext cx="301215" cy="1269402"/>
            </a:xfrm>
            <a:prstGeom prst="leftBrac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337176" y="4486854"/>
              <a:ext cx="1226372" cy="92333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rgbClr val="FF0000"/>
                  </a:solidFill>
                </a:rPr>
                <a:t>12=طول</a:t>
              </a:r>
            </a:p>
            <a:p>
              <a:r>
                <a:rPr lang="fa-IR" dirty="0" smtClean="0"/>
                <a:t>و</a:t>
              </a:r>
            </a:p>
            <a:p>
              <a:r>
                <a:rPr lang="fa-IR" dirty="0" smtClean="0">
                  <a:solidFill>
                    <a:srgbClr val="FF0000"/>
                  </a:solidFill>
                </a:rPr>
                <a:t>10=عرض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6" name="Right Brace 15"/>
            <p:cNvSpPr/>
            <p:nvPr/>
          </p:nvSpPr>
          <p:spPr>
            <a:xfrm>
              <a:off x="9660366" y="4281546"/>
              <a:ext cx="355003" cy="1269402"/>
            </a:xfrm>
            <a:prstGeom prst="rightBrac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097280" y="3046214"/>
            <a:ext cx="65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95935" y="3449598"/>
            <a:ext cx="65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97280" y="3921181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81593" y="4395414"/>
            <a:ext cx="38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97280" y="4764746"/>
            <a:ext cx="507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5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06245" y="5202220"/>
            <a:ext cx="39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6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24173" y="5598460"/>
            <a:ext cx="769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8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66800" y="6035040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34640" y="3046214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120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885739" y="3446026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60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65120" y="3888028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40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65120" y="4336233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30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870499" y="4796120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24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857500" y="521388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20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811779" y="5600246"/>
            <a:ext cx="610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811779" y="6035040"/>
            <a:ext cx="652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12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97319" y="3060560"/>
            <a:ext cx="2118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/>
              <a:t>2</a:t>
            </a:r>
            <a:r>
              <a:rPr lang="en-US" dirty="0"/>
              <a:t>×</a:t>
            </a:r>
            <a:r>
              <a:rPr lang="fa-IR" dirty="0">
                <a:solidFill>
                  <a:srgbClr val="FF0000"/>
                </a:solidFill>
              </a:rPr>
              <a:t>242</a:t>
            </a:r>
            <a:r>
              <a:rPr lang="fa-IR" dirty="0"/>
              <a:t>= (</a:t>
            </a:r>
            <a:r>
              <a:rPr lang="fa-IR" dirty="0" smtClean="0"/>
              <a:t>1+120</a:t>
            </a:r>
            <a:endParaRPr lang="en-US" dirty="0"/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09869" y="3456843"/>
            <a:ext cx="190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/>
              <a:t>2</a:t>
            </a:r>
            <a:r>
              <a:rPr lang="en-US" dirty="0"/>
              <a:t>×</a:t>
            </a:r>
            <a:r>
              <a:rPr lang="fa-IR" dirty="0">
                <a:solidFill>
                  <a:srgbClr val="FF0000"/>
                </a:solidFill>
              </a:rPr>
              <a:t>124</a:t>
            </a:r>
            <a:r>
              <a:rPr lang="fa-IR" dirty="0"/>
              <a:t>=(2+60)</a:t>
            </a:r>
            <a:endParaRPr lang="en-US" dirty="0"/>
          </a:p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097319" y="3871003"/>
            <a:ext cx="2331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/>
              <a:t>2</a:t>
            </a:r>
            <a:r>
              <a:rPr lang="en-US" dirty="0"/>
              <a:t>×</a:t>
            </a:r>
            <a:r>
              <a:rPr lang="fa-IR" dirty="0">
                <a:solidFill>
                  <a:srgbClr val="FF0000"/>
                </a:solidFill>
              </a:rPr>
              <a:t>86</a:t>
            </a:r>
            <a:r>
              <a:rPr lang="fa-IR" dirty="0"/>
              <a:t>=(3+40)</a:t>
            </a:r>
            <a:endParaRPr lang="en-US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109869" y="4319653"/>
            <a:ext cx="1501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/>
              <a:t>2</a:t>
            </a:r>
            <a:r>
              <a:rPr lang="en-US" dirty="0"/>
              <a:t>×</a:t>
            </a:r>
            <a:r>
              <a:rPr lang="fa-IR" dirty="0">
                <a:solidFill>
                  <a:srgbClr val="FF0000"/>
                </a:solidFill>
              </a:rPr>
              <a:t>68</a:t>
            </a:r>
            <a:r>
              <a:rPr lang="fa-IR" dirty="0"/>
              <a:t>=(4+30)</a:t>
            </a:r>
            <a:endParaRPr lang="en-US" dirty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097319" y="4701098"/>
            <a:ext cx="1775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/>
              <a:t>2</a:t>
            </a:r>
            <a:r>
              <a:rPr lang="en-US" dirty="0"/>
              <a:t>×</a:t>
            </a:r>
            <a:r>
              <a:rPr lang="fa-IR" dirty="0">
                <a:solidFill>
                  <a:srgbClr val="FF0000"/>
                </a:solidFill>
              </a:rPr>
              <a:t>58</a:t>
            </a:r>
            <a:r>
              <a:rPr lang="fa-IR" dirty="0"/>
              <a:t>=(5+24)</a:t>
            </a:r>
            <a:endParaRPr lang="en-US" dirty="0"/>
          </a:p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102361" y="5151588"/>
            <a:ext cx="1887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/>
              <a:t>2</a:t>
            </a:r>
            <a:r>
              <a:rPr lang="en-US" dirty="0"/>
              <a:t>×</a:t>
            </a:r>
            <a:r>
              <a:rPr lang="fa-IR" dirty="0">
                <a:solidFill>
                  <a:srgbClr val="FF0000"/>
                </a:solidFill>
              </a:rPr>
              <a:t>52</a:t>
            </a:r>
            <a:r>
              <a:rPr lang="fa-IR" dirty="0"/>
              <a:t>=(6+20)</a:t>
            </a:r>
            <a:endParaRPr lang="en-US" dirty="0"/>
          </a:p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137100" y="5620860"/>
            <a:ext cx="1695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/>
              <a:t>2</a:t>
            </a:r>
            <a:r>
              <a:rPr lang="en-US" dirty="0"/>
              <a:t>×</a:t>
            </a:r>
            <a:r>
              <a:rPr lang="fa-IR" dirty="0">
                <a:solidFill>
                  <a:srgbClr val="FF0000"/>
                </a:solidFill>
              </a:rPr>
              <a:t>46</a:t>
            </a:r>
            <a:r>
              <a:rPr lang="fa-IR" dirty="0"/>
              <a:t>=(8+15)</a:t>
            </a:r>
            <a:endParaRPr lang="en-US" dirty="0"/>
          </a:p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104826" y="6081206"/>
            <a:ext cx="1713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/>
              <a:t>2</a:t>
            </a:r>
            <a:r>
              <a:rPr lang="en-US" dirty="0"/>
              <a:t>×</a:t>
            </a:r>
            <a:r>
              <a:rPr lang="fa-IR" dirty="0">
                <a:solidFill>
                  <a:srgbClr val="FF0000"/>
                </a:solidFill>
              </a:rPr>
              <a:t>44</a:t>
            </a:r>
            <a:r>
              <a:rPr lang="fa-IR" dirty="0"/>
              <a:t>=(10+12)</a:t>
            </a:r>
            <a:endParaRPr lang="en-US" dirty="0"/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083449" y="3060560"/>
            <a:ext cx="143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بیشترین</a:t>
            </a:r>
          </a:p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083449" y="6008131"/>
            <a:ext cx="853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solidFill>
                  <a:schemeClr val="accent1">
                    <a:lumMod val="75000"/>
                  </a:schemeClr>
                </a:solidFill>
              </a:rPr>
              <a:t>کم ترین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664824" y="473515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/>
              <a:t>نتیجه</a:t>
            </a:r>
          </a:p>
        </p:txBody>
      </p:sp>
    </p:spTree>
    <p:extLst>
      <p:ext uri="{BB962C8B-B14F-4D97-AF65-F5344CB8AC3E}">
        <p14:creationId xmlns:p14="http://schemas.microsoft.com/office/powerpoint/2010/main" val="25865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7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4303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57139" y="53570"/>
            <a:ext cx="65012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500" dirty="0" smtClean="0"/>
              <a:t>ریاضی پایه اول (هفتم) دوره اول متوسطه/راهبرد های حل مساله</a:t>
            </a:r>
            <a:endParaRPr lang="en-US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272526" y="550426"/>
            <a:ext cx="11984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سوال 5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536" y="671691"/>
            <a:ext cx="1185492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dirty="0" smtClean="0"/>
              <a:t>در یک سبد تعدادی تخم مرغ است که اگر دوتا دوتا از آن برداریم، یک تخم مرغ باقی می ماند. اگر سه تا سه تا برداریم ، دو تخم مرغ باقی می ماند . اگر چهار تا چهار </a:t>
            </a:r>
            <a:r>
              <a:rPr lang="fa-IR" sz="2400" smtClean="0"/>
              <a:t>تا  </a:t>
            </a:r>
            <a:r>
              <a:rPr lang="fa-IR" sz="2400" dirty="0" smtClean="0"/>
              <a:t>پنج تا پنج تا ، یا شش تا شش تا برداریم به ترتیب سه یا چهار یا پنج تخم مرغ باقی می ماند . اما اگر هفت تا هفت تا برداریم تخم مرغی باقی نمی ماند.</a:t>
            </a:r>
          </a:p>
          <a:p>
            <a:pPr algn="r">
              <a:lnSpc>
                <a:spcPct val="150000"/>
              </a:lnSpc>
            </a:pPr>
            <a:r>
              <a:rPr lang="fa-IR" sz="2400" dirty="0" smtClean="0"/>
              <a:t>کم ترین تعداد تخم مرغ که در این سبد می توانسته باشد ، چند تاست؟</a:t>
            </a:r>
          </a:p>
          <a:p>
            <a:pPr algn="r">
              <a:lnSpc>
                <a:spcPct val="150000"/>
              </a:lnSpc>
            </a:pPr>
            <a:r>
              <a:rPr lang="fa-IR" sz="2400" dirty="0" smtClean="0">
                <a:solidFill>
                  <a:schemeClr val="accent2">
                    <a:lumMod val="75000"/>
                  </a:schemeClr>
                </a:solidFill>
              </a:rPr>
              <a:t>1-</a:t>
            </a:r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این عدد را باید در بین مضارب 7 که زوج نباشند و بر 3 و 5 بخش پذیر نیستند ، جستجو کرد. (در مرحله اول تعداد زیادی عدد حذف شد)</a:t>
            </a:r>
          </a:p>
          <a:p>
            <a:pPr algn="r">
              <a:lnSpc>
                <a:spcPct val="150000"/>
              </a:lnSpc>
            </a:pPr>
            <a:r>
              <a:rPr lang="fa-IR" sz="2400" dirty="0" smtClean="0">
                <a:solidFill>
                  <a:schemeClr val="accent2">
                    <a:lumMod val="75000"/>
                  </a:schemeClr>
                </a:solidFill>
              </a:rPr>
              <a:t>2-</a:t>
            </a:r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در مرحله بعد در بین 4 عدد زیر دنبال جواب می گردیم.</a:t>
            </a:r>
          </a:p>
          <a:p>
            <a:pPr algn="r">
              <a:lnSpc>
                <a:spcPct val="150000"/>
              </a:lnSpc>
            </a:pPr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که با شرایط مساله </a:t>
            </a:r>
            <a:r>
              <a:rPr lang="fa-IR" sz="2400" u="sng" dirty="0" smtClean="0">
                <a:solidFill>
                  <a:srgbClr val="FF0000"/>
                </a:solidFill>
              </a:rPr>
              <a:t>119 کوچکترین عدد خواهد بود</a:t>
            </a:r>
          </a:p>
          <a:p>
            <a:pPr algn="l">
              <a:lnSpc>
                <a:spcPct val="150000"/>
              </a:lnSpc>
            </a:pPr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119   105   91   77   63   49   35   21   7</a:t>
            </a:r>
          </a:p>
          <a:p>
            <a:pPr>
              <a:lnSpc>
                <a:spcPct val="150000"/>
              </a:lnSpc>
            </a:pPr>
            <a:endParaRPr lang="fa-IR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rgbClr val="FF0000"/>
                </a:solidFill>
              </a:rPr>
              <a:t>119   91   77   7   </a:t>
            </a:r>
          </a:p>
        </p:txBody>
      </p:sp>
      <p:sp>
        <p:nvSpPr>
          <p:cNvPr id="6" name="Multiply 5"/>
          <p:cNvSpPr/>
          <p:nvPr/>
        </p:nvSpPr>
        <p:spPr>
          <a:xfrm>
            <a:off x="690732" y="5638458"/>
            <a:ext cx="233082" cy="236668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1268507" y="5638458"/>
            <a:ext cx="233082" cy="236668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2424057" y="5638458"/>
            <a:ext cx="233082" cy="236668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4268994" y="5638458"/>
            <a:ext cx="233082" cy="236668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875"/>
                            </p:stCondLst>
                            <p:childTnLst>
                              <p:par>
                                <p:cTn id="1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13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13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26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26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4303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57139" y="53570"/>
            <a:ext cx="65012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500" dirty="0" smtClean="0"/>
              <a:t>ریاضی پایه اول (هفتم) دوره اول متوسطه/راهبرد های حل مساله</a:t>
            </a:r>
            <a:endParaRPr lang="en-US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261768" y="666974"/>
            <a:ext cx="11930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سوال 6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36306"/>
            <a:ext cx="120611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 smtClean="0"/>
              <a:t>حسین با تفنگ بادی 5 تیر به صفحه هدف که دارای امتیاز های 10،8،6،4،2 است شلیک کرد. با فرض این که هر 5 تیر او به صفحه هدف بر خورد کرده باشد  ، کدام یک از اعداد زیر میتواند مجموع امتیاز های او باشد؟</a:t>
            </a:r>
          </a:p>
          <a:p>
            <a:pPr>
              <a:lnSpc>
                <a:spcPct val="150000"/>
              </a:lnSpc>
            </a:pPr>
            <a:r>
              <a:rPr lang="fa-IR" sz="2400" dirty="0" smtClean="0"/>
              <a:t>14-15-6-42-30-58-27-38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ابتدا اعداد 15 و 27 را به دلیل فرد بودن حذف می کنیم.(جمع اعداد زوج فرد نمی شود.)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عدد 6 را نیز حذف میکنیم چون کمترین امتیاز ممکن    10=2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×</a:t>
            </a:r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5  خواهد بود.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هم چنین 58 را حذف می کنیم چون بیشترین امتیاز ممکن   50=10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×</a:t>
            </a:r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5  خواهد بود.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452626"/>
            <a:ext cx="222683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38=4×8+6</a:t>
            </a:r>
          </a:p>
          <a:p>
            <a:endParaRPr lang="en-US" sz="2200" dirty="0" smtClean="0">
              <a:solidFill>
                <a:srgbClr val="FF0000"/>
              </a:solidFill>
            </a:endParaRPr>
          </a:p>
          <a:p>
            <a:r>
              <a:rPr lang="en-US" sz="2200" dirty="0" smtClean="0">
                <a:solidFill>
                  <a:srgbClr val="FF0000"/>
                </a:solidFill>
              </a:rPr>
              <a:t>30=5×6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r>
              <a:rPr lang="en-US" sz="2200" dirty="0" smtClean="0">
                <a:solidFill>
                  <a:srgbClr val="FF0000"/>
                </a:solidFill>
              </a:rPr>
              <a:t>42=4×10+2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r>
              <a:rPr lang="en-US" sz="2200" dirty="0" smtClean="0">
                <a:solidFill>
                  <a:srgbClr val="FF0000"/>
                </a:solidFill>
              </a:rPr>
              <a:t>14=4×2+6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0160" y="4462344"/>
            <a:ext cx="189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</a:rPr>
              <a:t>میتواند جواب باشد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62231" y="5167834"/>
            <a:ext cx="189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</a:rPr>
              <a:t>میتواند جواب باشد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80160" y="5873325"/>
            <a:ext cx="189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</a:rPr>
              <a:t>میتواند جواب باشد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62231" y="6437041"/>
            <a:ext cx="189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</a:rPr>
              <a:t>میتواند جواب باشد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Multiply 14"/>
          <p:cNvSpPr/>
          <p:nvPr/>
        </p:nvSpPr>
        <p:spPr>
          <a:xfrm>
            <a:off x="2677758" y="2686038"/>
            <a:ext cx="284181" cy="27305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523539" y="2744466"/>
            <a:ext cx="284181" cy="27305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2208904" y="2686038"/>
            <a:ext cx="284181" cy="27305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ultiply 17"/>
          <p:cNvSpPr/>
          <p:nvPr/>
        </p:nvSpPr>
        <p:spPr>
          <a:xfrm>
            <a:off x="995979" y="2744466"/>
            <a:ext cx="284181" cy="27305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1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4303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57139" y="53570"/>
            <a:ext cx="65012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500" dirty="0" smtClean="0"/>
              <a:t>ریاضی پایه اول (هفتم) دوره اول متوسطه/راهبرد های حل مساله</a:t>
            </a:r>
            <a:endParaRPr lang="en-US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9004151" y="570156"/>
            <a:ext cx="318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سوال 7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084" y="867714"/>
            <a:ext cx="11876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dirty="0" smtClean="0"/>
              <a:t>با توجه به شکل زیر، در شکل پنجاه و چهارم چند دایره وجود دارد؟ </a:t>
            </a:r>
          </a:p>
          <a:p>
            <a:pPr algn="r">
              <a:lnSpc>
                <a:spcPct val="150000"/>
              </a:lnSpc>
            </a:pPr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به ترتیب در هر شکل یک ردیف و یک ستون اضافه می شود و تعداد نقاط حاصل ضرب سطر در ستون است.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2251933" y="2198035"/>
            <a:ext cx="6906411" cy="2100346"/>
            <a:chOff x="2262688" y="2176519"/>
            <a:chExt cx="6906411" cy="2100346"/>
          </a:xfrm>
        </p:grpSpPr>
        <p:sp>
          <p:nvSpPr>
            <p:cNvPr id="6" name="Smiley Face 5"/>
            <p:cNvSpPr/>
            <p:nvPr/>
          </p:nvSpPr>
          <p:spPr>
            <a:xfrm>
              <a:off x="2267172" y="2182886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iley Face 6"/>
            <p:cNvSpPr/>
            <p:nvPr/>
          </p:nvSpPr>
          <p:spPr>
            <a:xfrm>
              <a:off x="2679101" y="2182886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iley Face 7"/>
            <p:cNvSpPr/>
            <p:nvPr/>
          </p:nvSpPr>
          <p:spPr>
            <a:xfrm>
              <a:off x="3978536" y="2182888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iley Face 8"/>
            <p:cNvSpPr/>
            <p:nvPr/>
          </p:nvSpPr>
          <p:spPr>
            <a:xfrm>
              <a:off x="3603811" y="2182888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iley Face 9"/>
            <p:cNvSpPr/>
            <p:nvPr/>
          </p:nvSpPr>
          <p:spPr>
            <a:xfrm>
              <a:off x="4353261" y="2182887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iley Face 10"/>
            <p:cNvSpPr/>
            <p:nvPr/>
          </p:nvSpPr>
          <p:spPr>
            <a:xfrm>
              <a:off x="3603811" y="2557613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iley Face 11"/>
            <p:cNvSpPr/>
            <p:nvPr/>
          </p:nvSpPr>
          <p:spPr>
            <a:xfrm>
              <a:off x="7824394" y="2946643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iley Face 12"/>
            <p:cNvSpPr/>
            <p:nvPr/>
          </p:nvSpPr>
          <p:spPr>
            <a:xfrm>
              <a:off x="6445623" y="2946643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iley Face 13"/>
            <p:cNvSpPr/>
            <p:nvPr/>
          </p:nvSpPr>
          <p:spPr>
            <a:xfrm>
              <a:off x="4326366" y="2565647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iley Face 14"/>
            <p:cNvSpPr/>
            <p:nvPr/>
          </p:nvSpPr>
          <p:spPr>
            <a:xfrm>
              <a:off x="7446084" y="2177471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iley Face 15"/>
            <p:cNvSpPr/>
            <p:nvPr/>
          </p:nvSpPr>
          <p:spPr>
            <a:xfrm>
              <a:off x="5726654" y="2951143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iley Face 16"/>
            <p:cNvSpPr/>
            <p:nvPr/>
          </p:nvSpPr>
          <p:spPr>
            <a:xfrm>
              <a:off x="3978536" y="2557612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iley Face 17"/>
            <p:cNvSpPr/>
            <p:nvPr/>
          </p:nvSpPr>
          <p:spPr>
            <a:xfrm>
              <a:off x="8900157" y="2557573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iley Face 18"/>
            <p:cNvSpPr/>
            <p:nvPr/>
          </p:nvSpPr>
          <p:spPr>
            <a:xfrm>
              <a:off x="8511090" y="2557574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iley Face 19"/>
            <p:cNvSpPr/>
            <p:nvPr/>
          </p:nvSpPr>
          <p:spPr>
            <a:xfrm>
              <a:off x="8156090" y="2564731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iley Face 20"/>
            <p:cNvSpPr/>
            <p:nvPr/>
          </p:nvSpPr>
          <p:spPr>
            <a:xfrm>
              <a:off x="6072692" y="2951142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iley Face 21"/>
            <p:cNvSpPr/>
            <p:nvPr/>
          </p:nvSpPr>
          <p:spPr>
            <a:xfrm>
              <a:off x="5367170" y="2951143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iley Face 22"/>
            <p:cNvSpPr/>
            <p:nvPr/>
          </p:nvSpPr>
          <p:spPr>
            <a:xfrm>
              <a:off x="6445623" y="2557612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iley Face 23"/>
            <p:cNvSpPr/>
            <p:nvPr/>
          </p:nvSpPr>
          <p:spPr>
            <a:xfrm>
              <a:off x="6067313" y="2564731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iley Face 24"/>
            <p:cNvSpPr/>
            <p:nvPr/>
          </p:nvSpPr>
          <p:spPr>
            <a:xfrm>
              <a:off x="5726654" y="2564731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iley Face 25"/>
            <p:cNvSpPr/>
            <p:nvPr/>
          </p:nvSpPr>
          <p:spPr>
            <a:xfrm>
              <a:off x="5351929" y="2568319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iley Face 26"/>
            <p:cNvSpPr/>
            <p:nvPr/>
          </p:nvSpPr>
          <p:spPr>
            <a:xfrm>
              <a:off x="6445623" y="2182887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iley Face 27"/>
            <p:cNvSpPr/>
            <p:nvPr/>
          </p:nvSpPr>
          <p:spPr>
            <a:xfrm>
              <a:off x="6067313" y="2189145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iley Face 28"/>
            <p:cNvSpPr/>
            <p:nvPr/>
          </p:nvSpPr>
          <p:spPr>
            <a:xfrm>
              <a:off x="5726654" y="2182887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iley Face 29"/>
            <p:cNvSpPr/>
            <p:nvPr/>
          </p:nvSpPr>
          <p:spPr>
            <a:xfrm>
              <a:off x="5351929" y="2182887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iley Face 30"/>
            <p:cNvSpPr/>
            <p:nvPr/>
          </p:nvSpPr>
          <p:spPr>
            <a:xfrm>
              <a:off x="7435324" y="2973538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iley Face 31"/>
            <p:cNvSpPr/>
            <p:nvPr/>
          </p:nvSpPr>
          <p:spPr>
            <a:xfrm>
              <a:off x="7447877" y="3389500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iley Face 32"/>
            <p:cNvSpPr/>
            <p:nvPr/>
          </p:nvSpPr>
          <p:spPr>
            <a:xfrm>
              <a:off x="8896572" y="2973539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iley Face 33"/>
            <p:cNvSpPr/>
            <p:nvPr/>
          </p:nvSpPr>
          <p:spPr>
            <a:xfrm>
              <a:off x="8511090" y="2946642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iley Face 34"/>
            <p:cNvSpPr/>
            <p:nvPr/>
          </p:nvSpPr>
          <p:spPr>
            <a:xfrm>
              <a:off x="8156090" y="2946642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iley Face 35"/>
            <p:cNvSpPr/>
            <p:nvPr/>
          </p:nvSpPr>
          <p:spPr>
            <a:xfrm>
              <a:off x="7824395" y="2557575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iley Face 36"/>
            <p:cNvSpPr/>
            <p:nvPr/>
          </p:nvSpPr>
          <p:spPr>
            <a:xfrm>
              <a:off x="7446084" y="2557576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iley Face 37"/>
            <p:cNvSpPr/>
            <p:nvPr/>
          </p:nvSpPr>
          <p:spPr>
            <a:xfrm>
              <a:off x="8894779" y="2185372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iley Face 38"/>
            <p:cNvSpPr/>
            <p:nvPr/>
          </p:nvSpPr>
          <p:spPr>
            <a:xfrm>
              <a:off x="8516469" y="2176519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iley Face 39"/>
            <p:cNvSpPr/>
            <p:nvPr/>
          </p:nvSpPr>
          <p:spPr>
            <a:xfrm>
              <a:off x="8156090" y="2181934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iley Face 40"/>
            <p:cNvSpPr/>
            <p:nvPr/>
          </p:nvSpPr>
          <p:spPr>
            <a:xfrm>
              <a:off x="7824394" y="2176519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iley Face 41"/>
            <p:cNvSpPr/>
            <p:nvPr/>
          </p:nvSpPr>
          <p:spPr>
            <a:xfrm>
              <a:off x="8896572" y="3383169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iley Face 42"/>
            <p:cNvSpPr/>
            <p:nvPr/>
          </p:nvSpPr>
          <p:spPr>
            <a:xfrm>
              <a:off x="8511090" y="3383169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iley Face 43"/>
            <p:cNvSpPr/>
            <p:nvPr/>
          </p:nvSpPr>
          <p:spPr>
            <a:xfrm>
              <a:off x="8156090" y="3383169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iley Face 44"/>
            <p:cNvSpPr/>
            <p:nvPr/>
          </p:nvSpPr>
          <p:spPr>
            <a:xfrm>
              <a:off x="7824394" y="3383170"/>
              <a:ext cx="268942" cy="268941"/>
            </a:xfrm>
            <a:prstGeom prst="smileyFace">
              <a:avLst/>
            </a:prstGeom>
            <a:solidFill>
              <a:srgbClr val="92D050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262688" y="3906468"/>
              <a:ext cx="7691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شکل 1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717662" y="3906468"/>
              <a:ext cx="12174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شکل 2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620871" y="3907533"/>
              <a:ext cx="7803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شکل 3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57969" y="3907533"/>
              <a:ext cx="934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شکل 4</a:t>
              </a:r>
              <a:endParaRPr lang="en-US" dirty="0"/>
            </a:p>
          </p:txBody>
        </p:sp>
      </p:grp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585078"/>
              </p:ext>
            </p:extLst>
          </p:nvPr>
        </p:nvGraphicFramePr>
        <p:xfrm>
          <a:off x="170330" y="4603175"/>
          <a:ext cx="11629021" cy="90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6540"/>
                <a:gridCol w="1075612"/>
                <a:gridCol w="1226596"/>
                <a:gridCol w="1309583"/>
                <a:gridCol w="1309583"/>
                <a:gridCol w="1309583"/>
                <a:gridCol w="1062221"/>
                <a:gridCol w="2709303"/>
              </a:tblGrid>
              <a:tr h="452370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</a:rPr>
                        <a:t>شماره</a:t>
                      </a:r>
                      <a:r>
                        <a:rPr lang="fa-IR" sz="2000" b="1" baseline="0" dirty="0" smtClean="0">
                          <a:solidFill>
                            <a:schemeClr val="tx1"/>
                          </a:solidFill>
                        </a:rPr>
                        <a:t> شکل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</a:rPr>
                        <a:t>الگو شکل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452370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</a:rPr>
                        <a:t>تعداد دایره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/>
                        <a:t>...</a:t>
                      </a:r>
                      <a:endParaRPr lang="en-US" sz="2000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cxnSp>
        <p:nvCxnSpPr>
          <p:cNvPr id="58" name="Straight Arrow Connector 57"/>
          <p:cNvCxnSpPr/>
          <p:nvPr/>
        </p:nvCxnSpPr>
        <p:spPr>
          <a:xfrm>
            <a:off x="2377440" y="5464884"/>
            <a:ext cx="0" cy="2581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465756" y="5464884"/>
            <a:ext cx="0" cy="2581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5984841" y="5486394"/>
            <a:ext cx="0" cy="2581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749502" y="5464884"/>
            <a:ext cx="0" cy="2581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8502128" y="5464884"/>
            <a:ext cx="0" cy="2581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813562" y="5852471"/>
            <a:ext cx="994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200" dirty="0" smtClean="0"/>
              <a:t>1</a:t>
            </a:r>
            <a:r>
              <a:rPr lang="en-US" sz="2200" dirty="0" smtClean="0"/>
              <a:t>×</a:t>
            </a:r>
            <a:r>
              <a:rPr lang="fa-IR" sz="2200" dirty="0" smtClean="0"/>
              <a:t>2=2</a:t>
            </a:r>
            <a:endParaRPr lang="en-US" sz="2200" dirty="0"/>
          </a:p>
        </p:txBody>
      </p:sp>
      <p:sp>
        <p:nvSpPr>
          <p:cNvPr id="65" name="TextBox 64"/>
          <p:cNvSpPr txBox="1"/>
          <p:nvPr/>
        </p:nvSpPr>
        <p:spPr>
          <a:xfrm>
            <a:off x="3003401" y="5841402"/>
            <a:ext cx="10047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200" dirty="0" smtClean="0"/>
              <a:t>2</a:t>
            </a:r>
            <a:r>
              <a:rPr lang="en-US" sz="2200" dirty="0" smtClean="0"/>
              <a:t>×</a:t>
            </a:r>
            <a:r>
              <a:rPr lang="fa-IR" sz="2200" dirty="0" smtClean="0"/>
              <a:t>6=3</a:t>
            </a:r>
            <a:endParaRPr lang="en-US" sz="2200" dirty="0"/>
          </a:p>
        </p:txBody>
      </p:sp>
      <p:sp>
        <p:nvSpPr>
          <p:cNvPr id="66" name="TextBox 65"/>
          <p:cNvSpPr txBox="1"/>
          <p:nvPr/>
        </p:nvSpPr>
        <p:spPr>
          <a:xfrm>
            <a:off x="4120179" y="5841402"/>
            <a:ext cx="1140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200" dirty="0" smtClean="0"/>
              <a:t>3</a:t>
            </a:r>
            <a:r>
              <a:rPr lang="en-US" sz="2200" dirty="0" smtClean="0"/>
              <a:t>×</a:t>
            </a:r>
            <a:r>
              <a:rPr lang="fa-IR" sz="2200" dirty="0" smtClean="0"/>
              <a:t>12=4</a:t>
            </a:r>
            <a:endParaRPr lang="en-US" sz="2200" dirty="0"/>
          </a:p>
        </p:txBody>
      </p:sp>
      <p:sp>
        <p:nvSpPr>
          <p:cNvPr id="67" name="TextBox 66"/>
          <p:cNvSpPr txBox="1"/>
          <p:nvPr/>
        </p:nvSpPr>
        <p:spPr>
          <a:xfrm>
            <a:off x="5490890" y="5841402"/>
            <a:ext cx="13671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200" dirty="0" smtClean="0"/>
              <a:t>4</a:t>
            </a:r>
            <a:r>
              <a:rPr lang="en-US" sz="2200" dirty="0" smtClean="0"/>
              <a:t>×</a:t>
            </a:r>
            <a:r>
              <a:rPr lang="fa-IR" sz="2200" dirty="0" smtClean="0"/>
              <a:t>20=5</a:t>
            </a:r>
            <a:endParaRPr lang="en-US" sz="2200" dirty="0"/>
          </a:p>
        </p:txBody>
      </p:sp>
      <p:sp>
        <p:nvSpPr>
          <p:cNvPr id="68" name="TextBox 67"/>
          <p:cNvSpPr txBox="1"/>
          <p:nvPr/>
        </p:nvSpPr>
        <p:spPr>
          <a:xfrm>
            <a:off x="7622243" y="5841402"/>
            <a:ext cx="1756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200" dirty="0" smtClean="0"/>
              <a:t>54</a:t>
            </a:r>
            <a:r>
              <a:rPr lang="en-US" sz="2200" dirty="0" smtClean="0"/>
              <a:t>×</a:t>
            </a:r>
            <a:r>
              <a:rPr lang="fa-IR" sz="2200" dirty="0" smtClean="0"/>
              <a:t>2970=55</a:t>
            </a:r>
            <a:endParaRPr lang="en-US" sz="2200" dirty="0"/>
          </a:p>
        </p:txBody>
      </p:sp>
      <p:sp>
        <p:nvSpPr>
          <p:cNvPr id="47" name="TextBox 46"/>
          <p:cNvSpPr txBox="1"/>
          <p:nvPr/>
        </p:nvSpPr>
        <p:spPr>
          <a:xfrm>
            <a:off x="670560" y="3545486"/>
            <a:ext cx="1581373" cy="383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9158344" y="5073407"/>
            <a:ext cx="2487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/>
              <a:t>شماره شکل</a:t>
            </a:r>
            <a:r>
              <a:rPr lang="en-US" b="1" dirty="0"/>
              <a:t>×</a:t>
            </a:r>
            <a:r>
              <a:rPr lang="fa-IR" b="1" dirty="0"/>
              <a:t>  یک عدد بیشتر</a:t>
            </a:r>
            <a:endParaRPr lang="en-US" b="1" dirty="0"/>
          </a:p>
          <a:p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221452" y="4987374"/>
            <a:ext cx="268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200" dirty="0" smtClean="0">
                <a:solidFill>
                  <a:srgbClr val="FF0000"/>
                </a:solidFill>
              </a:rPr>
              <a:t>2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94008" y="5029072"/>
            <a:ext cx="5109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200" b="1" dirty="0" smtClean="0">
                <a:solidFill>
                  <a:srgbClr val="FF0000"/>
                </a:solidFill>
              </a:rPr>
              <a:t>12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45632" y="5029073"/>
            <a:ext cx="268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200" b="1" dirty="0" smtClean="0">
                <a:solidFill>
                  <a:srgbClr val="FF0000"/>
                </a:solidFill>
              </a:rPr>
              <a:t>6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726434" y="5029071"/>
            <a:ext cx="5477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200" b="1" dirty="0" smtClean="0">
                <a:solidFill>
                  <a:srgbClr val="FF0000"/>
                </a:solidFill>
              </a:rPr>
              <a:t>20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144439" y="5009351"/>
            <a:ext cx="945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200" b="1" dirty="0">
                <a:solidFill>
                  <a:srgbClr val="FF0000"/>
                </a:solidFill>
              </a:rPr>
              <a:t>2970</a:t>
            </a:r>
            <a:endParaRPr lang="en-US" sz="22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74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48" grpId="0"/>
      <p:bldP spid="55" grpId="0"/>
      <p:bldP spid="57" grpId="0"/>
      <p:bldP spid="64" grpId="0"/>
      <p:bldP spid="69" grpId="0"/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4303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57139" y="53570"/>
            <a:ext cx="65012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500" dirty="0" smtClean="0"/>
              <a:t>ریاضی پایه اول (هفتم) دوره اول متوسطه/راهبرد های حل مساله</a:t>
            </a:r>
            <a:endParaRPr lang="en-US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10330927" y="666974"/>
            <a:ext cx="1861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سوال 8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337" y="1272974"/>
            <a:ext cx="11607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/>
              <a:t>سه عدد بعدی هر یک از الگوهای زیر را بنویسید (رابطه بین اعداد را توضیح دهید)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10" y="2565161"/>
            <a:ext cx="102627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fa-IR" sz="2400" dirty="0" smtClean="0"/>
              <a:t>       ،       ،      ،   33  ،   </a:t>
            </a:r>
            <a:r>
              <a:rPr lang="fa-IR" sz="2400" dirty="0"/>
              <a:t>17   ،   9   ،   5   ،   3   ،   </a:t>
            </a:r>
            <a:r>
              <a:rPr lang="fa-IR" sz="2400" dirty="0" smtClean="0"/>
              <a:t>2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fa-IR" sz="2400" dirty="0"/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fa-IR" sz="2400" dirty="0" smtClean="0"/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fa-IR" sz="2400" dirty="0"/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fa-IR" sz="2400" dirty="0"/>
          </a:p>
          <a:p>
            <a:pPr>
              <a:buClr>
                <a:srgbClr val="FF0000"/>
              </a:buClr>
            </a:pPr>
            <a:r>
              <a:rPr lang="fa-IR" sz="2400" dirty="0" smtClean="0"/>
              <a:t>    ،        ،        ،   31  ،  21 ،   13   ،   7   ،   3   ، 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99697" y="2541778"/>
            <a:ext cx="576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</a:rPr>
              <a:t>65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3222" y="2541775"/>
            <a:ext cx="731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</a:rPr>
              <a:t>257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Arc 9"/>
          <p:cNvSpPr/>
          <p:nvPr/>
        </p:nvSpPr>
        <p:spPr>
          <a:xfrm rot="8491421">
            <a:off x="323393" y="2154279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8491421">
            <a:off x="1074636" y="2154279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8491421">
            <a:off x="1856362" y="2154279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c 12"/>
          <p:cNvSpPr/>
          <p:nvPr/>
        </p:nvSpPr>
        <p:spPr>
          <a:xfrm rot="8491421">
            <a:off x="2673945" y="2154280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8491421">
            <a:off x="3478069" y="2164114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8491421">
            <a:off x="4295651" y="2173950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8491421">
            <a:off x="5095756" y="2180206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8491421">
            <a:off x="5905267" y="2186461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 rot="8491421">
            <a:off x="5654277" y="3994708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8491421">
            <a:off x="4924090" y="3985885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rot="8491421">
            <a:off x="4119062" y="3977063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8491421">
            <a:off x="3322991" y="3968241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8491421">
            <a:off x="2583845" y="3962038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8491421">
            <a:off x="1811534" y="3963591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8491421">
            <a:off x="1034741" y="3956139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 rot="8491421">
            <a:off x="323394" y="3965974"/>
            <a:ext cx="1106712" cy="907056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92381" y="4944016"/>
            <a:ext cx="656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B050"/>
                </a:solidFill>
              </a:rPr>
              <a:t>2+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15831" y="4938726"/>
            <a:ext cx="526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B050"/>
                </a:solidFill>
              </a:rPr>
              <a:t>4+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66581" y="4945270"/>
            <a:ext cx="960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B050"/>
                </a:solidFill>
              </a:rPr>
              <a:t>6+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42464" y="4938726"/>
            <a:ext cx="837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B050"/>
                </a:solidFill>
              </a:rPr>
              <a:t>8+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07889" y="4908576"/>
            <a:ext cx="754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B050"/>
                </a:solidFill>
              </a:rPr>
              <a:t>10</a:t>
            </a:r>
            <a:r>
              <a:rPr lang="fa-IR" dirty="0" smtClean="0">
                <a:solidFill>
                  <a:srgbClr val="00B050"/>
                </a:solidFill>
              </a:rPr>
              <a:t>+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76257" y="4938726"/>
            <a:ext cx="900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B050"/>
                </a:solidFill>
              </a:rPr>
              <a:t>12+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19346" y="4945405"/>
            <a:ext cx="1078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B050"/>
                </a:solidFill>
              </a:rPr>
              <a:t>14+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12792" y="4938726"/>
            <a:ext cx="10582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B050"/>
                </a:solidFill>
              </a:rPr>
              <a:t>16+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47266" y="4354563"/>
            <a:ext cx="544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</a:rPr>
              <a:t>43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83667" y="4354562"/>
            <a:ext cx="874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</a:rPr>
              <a:t>57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277087" y="4354561"/>
            <a:ext cx="560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</a:rPr>
              <a:t>73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21414" y="2530004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</a:rPr>
              <a:t>129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90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5" grpId="0"/>
      <p:bldP spid="36" grpId="0"/>
      <p:bldP spid="3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1042</Words>
  <Application>Microsoft Office PowerPoint</Application>
  <PresentationFormat>Custom</PresentationFormat>
  <Paragraphs>246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</dc:creator>
  <cp:lastModifiedBy>Ammar</cp:lastModifiedBy>
  <cp:revision>97</cp:revision>
  <dcterms:created xsi:type="dcterms:W3CDTF">2016-10-19T17:41:08Z</dcterms:created>
  <dcterms:modified xsi:type="dcterms:W3CDTF">2016-12-01T20:18:24Z</dcterms:modified>
</cp:coreProperties>
</file>