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sldIdLst>
    <p:sldId id="303" r:id="rId2"/>
    <p:sldId id="256"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 id="290" r:id="rId33"/>
    <p:sldId id="291" r:id="rId34"/>
    <p:sldId id="292" r:id="rId35"/>
    <p:sldId id="293" r:id="rId36"/>
    <p:sldId id="294" r:id="rId37"/>
    <p:sldId id="298" r:id="rId38"/>
    <p:sldId id="299" r:id="rId39"/>
    <p:sldId id="300" r:id="rId40"/>
    <p:sldId id="301" r:id="rId41"/>
    <p:sldId id="302" r:id="rId42"/>
    <p:sldId id="295" r:id="rId43"/>
    <p:sldId id="296" r:id="rId44"/>
    <p:sldId id="297"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329481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331675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7470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3618040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2658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778624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1477038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42475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19907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930F0-A27F-465A-BB1F-12C2DED4ECDD}" type="datetimeFigureOut">
              <a:rPr lang="en-US" smtClean="0"/>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9315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D930F0-A27F-465A-BB1F-12C2DED4ECDD}"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426449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D930F0-A27F-465A-BB1F-12C2DED4ECDD}" type="datetimeFigureOut">
              <a:rPr lang="en-US" smtClean="0"/>
              <a:t>5/29/2015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398485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D930F0-A27F-465A-BB1F-12C2DED4ECDD}" type="datetimeFigureOut">
              <a:rPr lang="en-US" smtClean="0"/>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342545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930F0-A27F-465A-BB1F-12C2DED4ECDD}" type="datetimeFigureOut">
              <a:rPr lang="en-US" smtClean="0"/>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233883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930F0-A27F-465A-BB1F-12C2DED4ECDD}" type="datetimeFigureOut">
              <a:rPr lang="en-US" smtClean="0"/>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67BC-2BBE-41D8-88DE-F896247B7900}" type="slidenum">
              <a:rPr lang="en-US" smtClean="0"/>
              <a:t>‹#›</a:t>
            </a:fld>
            <a:endParaRPr lang="en-US"/>
          </a:p>
        </p:txBody>
      </p:sp>
    </p:spTree>
    <p:extLst>
      <p:ext uri="{BB962C8B-B14F-4D97-AF65-F5344CB8AC3E}">
        <p14:creationId xmlns:p14="http://schemas.microsoft.com/office/powerpoint/2010/main" val="193749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67BC-2BBE-41D8-88DE-F896247B7900}" type="slidenum">
              <a:rPr lang="en-US" smtClean="0"/>
              <a:t>‹#›</a:t>
            </a:fld>
            <a:endParaRPr lang="en-US"/>
          </a:p>
        </p:txBody>
      </p:sp>
      <p:sp>
        <p:nvSpPr>
          <p:cNvPr id="5" name="Date Placeholder 4"/>
          <p:cNvSpPr>
            <a:spLocks noGrp="1"/>
          </p:cNvSpPr>
          <p:nvPr>
            <p:ph type="dt" sz="half" idx="10"/>
          </p:nvPr>
        </p:nvSpPr>
        <p:spPr/>
        <p:txBody>
          <a:bodyPr/>
          <a:lstStyle/>
          <a:p>
            <a:fld id="{0FD930F0-A27F-465A-BB1F-12C2DED4ECDD}" type="datetimeFigureOut">
              <a:rPr lang="en-US" smtClean="0"/>
              <a:t>5/29/2015</a:t>
            </a:fld>
            <a:endParaRPr lang="en-US"/>
          </a:p>
        </p:txBody>
      </p:sp>
    </p:spTree>
    <p:extLst>
      <p:ext uri="{BB962C8B-B14F-4D97-AF65-F5344CB8AC3E}">
        <p14:creationId xmlns:p14="http://schemas.microsoft.com/office/powerpoint/2010/main" val="277506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D930F0-A27F-465A-BB1F-12C2DED4ECDD}" type="datetimeFigureOut">
              <a:rPr lang="en-US" smtClean="0"/>
              <a:t>5/29/2015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0167BC-2BBE-41D8-88DE-F896247B7900}" type="slidenum">
              <a:rPr lang="en-US" smtClean="0"/>
              <a:t>‹#›</a:t>
            </a:fld>
            <a:endParaRPr lang="en-US"/>
          </a:p>
        </p:txBody>
      </p:sp>
    </p:spTree>
    <p:extLst>
      <p:ext uri="{BB962C8B-B14F-4D97-AF65-F5344CB8AC3E}">
        <p14:creationId xmlns:p14="http://schemas.microsoft.com/office/powerpoint/2010/main" val="3177218384"/>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129787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59764"/>
            <a:ext cx="9872871" cy="5736236"/>
          </a:xfrm>
        </p:spPr>
        <p:txBody>
          <a:bodyPr>
            <a:normAutofit lnSpcReduction="10000"/>
          </a:bodyPr>
          <a:lstStyle/>
          <a:p>
            <a:pPr algn="r"/>
            <a:r>
              <a:rPr lang="fa-IR" sz="2400" dirty="0"/>
              <a:t>از سال ۲۰۰۳ تعداد زیادی شبکه اجتماعی با کاربری های مختلف به وجود آمد که می خواستند به موفقیت های </a:t>
            </a:r>
            <a:r>
              <a:rPr lang="en-US" sz="2400" dirty="0" err="1"/>
              <a:t>FriendSter</a:t>
            </a:r>
            <a:r>
              <a:rPr lang="en-US" sz="2400" dirty="0"/>
              <a:t> </a:t>
            </a:r>
            <a:r>
              <a:rPr lang="fa-IR" sz="2400" dirty="0"/>
              <a:t>دست پیدا کنند. این سایت ها گاهی کاربران و مخاطبان خاص خود را داشتند. مثل </a:t>
            </a:r>
            <a:r>
              <a:rPr lang="en-US" sz="2400" dirty="0"/>
              <a:t>LinkedIn، </a:t>
            </a:r>
            <a:r>
              <a:rPr lang="en-US" sz="2400" dirty="0" err="1"/>
              <a:t>VisiblePath،Xing</a:t>
            </a:r>
            <a:r>
              <a:rPr lang="en-US" sz="2400" dirty="0"/>
              <a:t> </a:t>
            </a:r>
            <a:r>
              <a:rPr lang="fa-IR" sz="2400" dirty="0"/>
              <a:t>که کاربری تجاری و کسب و کار داشتند. شبکه </a:t>
            </a:r>
            <a:r>
              <a:rPr lang="en-US" sz="2400" dirty="0" err="1"/>
              <a:t>Dogester</a:t>
            </a:r>
            <a:r>
              <a:rPr lang="en-US" sz="2400" dirty="0"/>
              <a:t> </a:t>
            </a:r>
            <a:r>
              <a:rPr lang="fa-IR" sz="2400" dirty="0"/>
              <a:t>که کمک می کرد افراد غریبه که علایق مشترک داشتند با یکدیگر ارتباط برقرار کنند. شبکه </a:t>
            </a:r>
            <a:r>
              <a:rPr lang="en-US" sz="2400" dirty="0" err="1"/>
              <a:t>MyChurch</a:t>
            </a:r>
            <a:r>
              <a:rPr lang="en-US" sz="2400" dirty="0"/>
              <a:t> </a:t>
            </a:r>
            <a:r>
              <a:rPr lang="fa-IR" sz="2400" dirty="0"/>
              <a:t>که اعضای کلیساهای مسیحی را با هم آشنا می کرد. و </a:t>
            </a:r>
            <a:r>
              <a:rPr lang="en-US" sz="2400" dirty="0" err="1"/>
              <a:t>MySpace</a:t>
            </a:r>
            <a:r>
              <a:rPr lang="en-US" sz="2400" dirty="0"/>
              <a:t> </a:t>
            </a:r>
            <a:r>
              <a:rPr lang="fa-IR" sz="2400" dirty="0"/>
              <a:t>که مهم ترین این شبکه ها بود و هدف ایجاد آن جذب کاربران </a:t>
            </a:r>
            <a:r>
              <a:rPr lang="en-US" sz="2400" dirty="0" err="1"/>
              <a:t>FriendSter</a:t>
            </a:r>
            <a:r>
              <a:rPr lang="en-US" sz="2400" dirty="0"/>
              <a:t> </a:t>
            </a:r>
            <a:r>
              <a:rPr lang="fa-IR" sz="2400" dirty="0"/>
              <a:t>بود که دیگر به آن علاقه ای نداشتند. بنابراین با تبلیغات زیاد از راه های گوناگون دست به جذب کاربران </a:t>
            </a:r>
            <a:r>
              <a:rPr lang="en-US" sz="2400" dirty="0" err="1"/>
              <a:t>FriendSter</a:t>
            </a:r>
            <a:r>
              <a:rPr lang="en-US" sz="2400" dirty="0"/>
              <a:t> </a:t>
            </a:r>
            <a:r>
              <a:rPr lang="fa-IR" sz="2400" dirty="0"/>
              <a:t>زد. نوجوانان، هنرمندان و اهالی موسیقی بیشترین کاربران </a:t>
            </a:r>
            <a:r>
              <a:rPr lang="en-US" sz="2400" dirty="0" err="1"/>
              <a:t>MySpace</a:t>
            </a:r>
            <a:r>
              <a:rPr lang="en-US" sz="2400" dirty="0"/>
              <a:t> </a:t>
            </a:r>
            <a:r>
              <a:rPr lang="fa-IR" sz="2400" dirty="0"/>
              <a:t>بودند. این سایت دارای محبوبیت جهانی شد (گرچه بعضی کشورها مثل هلند و سوئد و لهستان همزمان با این تحولات، شبکه های اجتماعی اختصاصی برای مردم کشور خود ایجاد کردند). </a:t>
            </a:r>
            <a:r>
              <a:rPr lang="en-US" sz="2400" dirty="0" err="1"/>
              <a:t>MySpace</a:t>
            </a:r>
            <a:r>
              <a:rPr lang="en-US" sz="2400" dirty="0"/>
              <a:t> </a:t>
            </a:r>
            <a:r>
              <a:rPr lang="fa-IR" sz="2400" dirty="0"/>
              <a:t>ویژگی ها و امکانات خاص و جذاب و مورد توجهی را ایجاد کرد که در جذب کاربران نقش بسیار مهمی داشت. مهمترین ویژگی </a:t>
            </a:r>
            <a:r>
              <a:rPr lang="en-US" sz="2400" dirty="0" err="1"/>
              <a:t>MySpace</a:t>
            </a:r>
            <a:r>
              <a:rPr lang="en-US" sz="2400" dirty="0"/>
              <a:t> </a:t>
            </a:r>
            <a:r>
              <a:rPr lang="fa-IR" sz="2400" dirty="0"/>
              <a:t>دو آیکون "چه کسی را مایلم ملاقات کنم؟” و "درباره من” است. پروفایل هر فرد هم از دو بخش "علایق” و "جزئیات در مورد فرد” تشکیل شده و امکان آپلود عکس هم در این سایت وجود دارد.</a:t>
            </a:r>
            <a:endParaRPr lang="en-US" sz="2400" dirty="0"/>
          </a:p>
        </p:txBody>
      </p:sp>
    </p:spTree>
    <p:extLst>
      <p:ext uri="{BB962C8B-B14F-4D97-AF65-F5344CB8AC3E}">
        <p14:creationId xmlns:p14="http://schemas.microsoft.com/office/powerpoint/2010/main" val="2649305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94479"/>
            <a:ext cx="9872871" cy="5301521"/>
          </a:xfrm>
        </p:spPr>
        <p:txBody>
          <a:bodyPr>
            <a:noAutofit/>
          </a:bodyPr>
          <a:lstStyle/>
          <a:p>
            <a:pPr algn="r"/>
            <a:r>
              <a:rPr lang="fa-IR" sz="3200" dirty="0"/>
              <a:t>در سال ۲۰۰۴ </a:t>
            </a:r>
            <a:r>
              <a:rPr lang="en-US" sz="3200" dirty="0" err="1"/>
              <a:t>FriendSter</a:t>
            </a:r>
            <a:r>
              <a:rPr lang="en-US" sz="3200" dirty="0"/>
              <a:t> </a:t>
            </a:r>
            <a:r>
              <a:rPr lang="fa-IR" sz="3200" dirty="0"/>
              <a:t>با ۷ میلیون کاربر و </a:t>
            </a:r>
            <a:r>
              <a:rPr lang="en-US" sz="3200" dirty="0" err="1"/>
              <a:t>MySpace</a:t>
            </a:r>
            <a:r>
              <a:rPr lang="en-US" sz="3200" dirty="0"/>
              <a:t> </a:t>
            </a:r>
            <a:r>
              <a:rPr lang="fa-IR" sz="3200" dirty="0"/>
              <a:t>با ۲ میلیون کاربر صاحب بیشترین کاربران در حوزه شبکه های اجتماعی بودند. اکنون </a:t>
            </a:r>
            <a:r>
              <a:rPr lang="en-US" sz="3200" dirty="0" err="1"/>
              <a:t>MySpace</a:t>
            </a:r>
            <a:r>
              <a:rPr lang="en-US" sz="3200" dirty="0"/>
              <a:t> </a:t>
            </a:r>
            <a:r>
              <a:rPr lang="fa-IR" sz="3200" dirty="0"/>
              <a:t>جای خود را به </a:t>
            </a:r>
            <a:r>
              <a:rPr lang="en-US" sz="3200" dirty="0"/>
              <a:t>Facebook </a:t>
            </a:r>
            <a:r>
              <a:rPr lang="fa-IR" sz="3200" dirty="0"/>
              <a:t>با بیش از ۴۰۰ میلیون کاربر داده است که امکانات و ویژگی های آن از تمام شبکه های اجتماعی دیگر بیشتر و به روزتر است.</a:t>
            </a:r>
          </a:p>
          <a:p>
            <a:pPr algn="r"/>
            <a:r>
              <a:rPr lang="fa-IR" sz="3200" dirty="0"/>
              <a:t>•	</a:t>
            </a:r>
            <a:r>
              <a:rPr lang="en-US" sz="3200" dirty="0"/>
              <a:t>Facebook </a:t>
            </a:r>
            <a:r>
              <a:rPr lang="fa-IR" sz="3200" dirty="0"/>
              <a:t>در سال ۲۰۰۴ توسط یکی از دانشجویان دانشگاه هاروارد به نام مارک زوکربرگ در خوابگاه دانشگاه راه اندازی شد. این سایت در سال ۲۰۰۶ در دسترس عموم قرار گرفت و قبل از آن به دانشجویان دانشگاه هاروارد اختصاص داشت. در این سال </a:t>
            </a:r>
            <a:r>
              <a:rPr lang="en-US" sz="3200" dirty="0"/>
              <a:t>Twitter </a:t>
            </a:r>
            <a:r>
              <a:rPr lang="fa-IR" sz="3200" dirty="0"/>
              <a:t>هم راه اندازی شد. </a:t>
            </a:r>
            <a:endParaRPr lang="en-US" sz="3200" dirty="0"/>
          </a:p>
        </p:txBody>
      </p:sp>
    </p:spTree>
    <p:extLst>
      <p:ext uri="{BB962C8B-B14F-4D97-AF65-F5344CB8AC3E}">
        <p14:creationId xmlns:p14="http://schemas.microsoft.com/office/powerpoint/2010/main" val="946449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94675"/>
            <a:ext cx="9872871" cy="5601325"/>
          </a:xfrm>
        </p:spPr>
        <p:txBody>
          <a:bodyPr>
            <a:normAutofit lnSpcReduction="10000"/>
          </a:bodyPr>
          <a:lstStyle/>
          <a:p>
            <a:pPr algn="r"/>
            <a:r>
              <a:rPr lang="fa-IR" sz="2800" dirty="0"/>
              <a:t>سال ۲۰۰۶، سال گسترش روز افزون کاربران و بازدیدکنندگان وب سایت‌های شبکه‌های اجتماعی بود. در این سال دسترسی عمومی مردم به فیس بوک آزاد شد. زیرا در دو سال قبل، این سایت تنها به صورت پایلوت در دانشگاه هارواد استفاده می‌شد، همچنین توییتر نیز در این سال پا به عرصه وب سایت های اجتماعی گذاشت.</a:t>
            </a:r>
          </a:p>
          <a:p>
            <a:pPr algn="r"/>
            <a:r>
              <a:rPr lang="fa-IR" sz="2800" dirty="0"/>
              <a:t>•	در سال ۲۰۰۸ </a:t>
            </a:r>
            <a:r>
              <a:rPr lang="en-US" sz="2800" dirty="0"/>
              <a:t>Facebook </a:t>
            </a:r>
            <a:r>
              <a:rPr lang="fa-IR" sz="2800" dirty="0"/>
              <a:t>با ایجاد صفحات اصلی وب سایت خود به زبان های مختلف، موجب رشد چشم گیر کاربران و کاربری سایت خود شد.بعد از راه اندازی </a:t>
            </a:r>
            <a:r>
              <a:rPr lang="en-US" sz="2800" dirty="0"/>
              <a:t>Facebook، </a:t>
            </a:r>
            <a:r>
              <a:rPr lang="fa-IR" sz="2800" dirty="0"/>
              <a:t>ابتدا اکثر دانشجویان هاروارد و بعد از آن بسیاری از دانشگاهیان ایالات متحده و حالا تمام دانشگاه های معتبر و بزرگترین شرکت های دنیا و بزرگ ترین چهره های جهانی و جمعیت بسیار زیادی از مردم سرتاسر جهان عضو این شبکه اجتماعی هستند.</a:t>
            </a:r>
            <a:endParaRPr lang="en-US" sz="2800" dirty="0"/>
          </a:p>
        </p:txBody>
      </p:sp>
    </p:spTree>
    <p:extLst>
      <p:ext uri="{BB962C8B-B14F-4D97-AF65-F5344CB8AC3E}">
        <p14:creationId xmlns:p14="http://schemas.microsoft.com/office/powerpoint/2010/main" val="524663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94675"/>
            <a:ext cx="9872871" cy="5601325"/>
          </a:xfrm>
        </p:spPr>
        <p:txBody>
          <a:bodyPr>
            <a:normAutofit lnSpcReduction="10000"/>
          </a:bodyPr>
          <a:lstStyle/>
          <a:p>
            <a:pPr algn="r"/>
            <a:r>
              <a:rPr lang="fa-IR" sz="3600" dirty="0"/>
              <a:t>سال ۲۰۰۵ سال ظهور قوانین برای شبکه های اجتماعی بود. چرا که بسیاری از اطلاعات شخصی کاربران در این سایت ها قرار می گرفت و در نتیجه باید قوانینی برای حفظ و ایجاد امنیت برای این اطلاعات ایجاد می شد.</a:t>
            </a:r>
          </a:p>
          <a:p>
            <a:pPr algn="r"/>
            <a:r>
              <a:rPr lang="fa-IR" sz="3600" dirty="0"/>
              <a:t>•	- در ایران مفهوم شبکه های اجتماعی به طور گسترده با </a:t>
            </a:r>
            <a:r>
              <a:rPr lang="en-US" sz="3600" dirty="0"/>
              <a:t>Orkut </a:t>
            </a:r>
            <a:r>
              <a:rPr lang="fa-IR" sz="3600" dirty="0"/>
              <a:t>رواج پیدا کرد. و آنقدر سریع رشد کرد که بعد از برزیل و آمریکا، ایران سومین کشور حاضر در </a:t>
            </a:r>
            <a:r>
              <a:rPr lang="en-US" sz="3600" dirty="0"/>
              <a:t>Orkut </a:t>
            </a:r>
            <a:r>
              <a:rPr lang="fa-IR" sz="3600" dirty="0"/>
              <a:t>شد اولین تجربه عمومی ایرانی‌ها از شبکه‌اجتماعی به معنای امروزی بود.</a:t>
            </a:r>
          </a:p>
          <a:p>
            <a:pPr algn="r"/>
            <a:endParaRPr lang="en-US" sz="3600" dirty="0"/>
          </a:p>
        </p:txBody>
      </p:sp>
    </p:spTree>
    <p:extLst>
      <p:ext uri="{BB962C8B-B14F-4D97-AF65-F5344CB8AC3E}">
        <p14:creationId xmlns:p14="http://schemas.microsoft.com/office/powerpoint/2010/main" val="3884445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599"/>
            <a:ext cx="9875520" cy="2778177"/>
          </a:xfrm>
        </p:spPr>
        <p:txBody>
          <a:bodyPr>
            <a:normAutofit/>
          </a:bodyPr>
          <a:lstStyle/>
          <a:p>
            <a:pPr algn="ctr"/>
            <a:r>
              <a:rPr lang="fa-IR" sz="6000" dirty="0"/>
              <a:t>كاركردهاي اجتماعي شبكه هاي اجتماعی </a:t>
            </a:r>
            <a:endParaRPr lang="en-US" sz="6000" dirty="0"/>
          </a:p>
        </p:txBody>
      </p:sp>
    </p:spTree>
    <p:extLst>
      <p:ext uri="{BB962C8B-B14F-4D97-AF65-F5344CB8AC3E}">
        <p14:creationId xmlns:p14="http://schemas.microsoft.com/office/powerpoint/2010/main" val="1649131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4498"/>
            <a:ext cx="9872871" cy="5331502"/>
          </a:xfrm>
        </p:spPr>
        <p:txBody>
          <a:bodyPr>
            <a:noAutofit/>
          </a:bodyPr>
          <a:lstStyle/>
          <a:p>
            <a:pPr algn="r"/>
            <a:r>
              <a:rPr lang="fa-IR" sz="3200" dirty="0"/>
              <a:t>1. كاركرد اظهاري: از آنجا كه افراد مايل اند براي خود و گروه خود هويت يابي نمايند، در اين شبكه ها به طور مؤثري اظهار وجود مي نمايند.</a:t>
            </a:r>
          </a:p>
          <a:p>
            <a:pPr algn="r"/>
            <a:r>
              <a:rPr lang="fa-IR" sz="3200" dirty="0"/>
              <a:t>	2. كاركرد اجتماعي: با هم بودن و برقراري ارتباط نوعي حس اجتماع را ميان افراد مي آفريند. به اشتراک گذاری علاقه مندی ها توسط اعضاء </a:t>
            </a:r>
          </a:p>
          <a:p>
            <a:pPr algn="r"/>
            <a:r>
              <a:rPr lang="fa-IR" sz="3200" dirty="0"/>
              <a:t>3. كاركرد آگهي بخشي: از طريق ارتباط، افراد مي توانند در اطلاعات يكديگر سهيم شوند.</a:t>
            </a:r>
          </a:p>
          <a:p>
            <a:pPr algn="r"/>
            <a:r>
              <a:rPr lang="fa-IR" sz="3200" dirty="0"/>
              <a:t>4. كاركرد كنترل: ارتباطات در اين شبكه هاي مجازي اجتماعي سبب شكل گيري كنش هاي مشترك و تغيير محيط مي </a:t>
            </a:r>
            <a:r>
              <a:rPr lang="fa-IR" sz="3200" dirty="0" smtClean="0"/>
              <a:t>گردد.</a:t>
            </a:r>
            <a:endParaRPr lang="en-US" sz="3200" dirty="0"/>
          </a:p>
        </p:txBody>
      </p:sp>
    </p:spTree>
    <p:extLst>
      <p:ext uri="{BB962C8B-B14F-4D97-AF65-F5344CB8AC3E}">
        <p14:creationId xmlns:p14="http://schemas.microsoft.com/office/powerpoint/2010/main" val="4738921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اهداف و کارکردهای شبکه های </a:t>
            </a:r>
            <a:r>
              <a:rPr lang="fa-IR" dirty="0" smtClean="0"/>
              <a:t>اجتماعی</a:t>
            </a:r>
            <a:endParaRPr lang="en-US" dirty="0"/>
          </a:p>
        </p:txBody>
      </p:sp>
    </p:spTree>
    <p:extLst>
      <p:ext uri="{BB962C8B-B14F-4D97-AF65-F5344CB8AC3E}">
        <p14:creationId xmlns:p14="http://schemas.microsoft.com/office/powerpoint/2010/main" val="19332792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24657"/>
            <a:ext cx="9872871" cy="5571344"/>
          </a:xfrm>
        </p:spPr>
        <p:txBody>
          <a:bodyPr>
            <a:normAutofit/>
          </a:bodyPr>
          <a:lstStyle/>
          <a:p>
            <a:pPr algn="r"/>
            <a:r>
              <a:rPr lang="fa-IR" sz="3200" dirty="0"/>
              <a:t>سازماندهی انواع گروههای اجتماعی مجازی </a:t>
            </a:r>
          </a:p>
          <a:p>
            <a:pPr algn="r"/>
            <a:r>
              <a:rPr lang="fa-IR" sz="3200" dirty="0"/>
              <a:t>•	تبلیغات هدفمند اینترنتی </a:t>
            </a:r>
          </a:p>
          <a:p>
            <a:pPr algn="r"/>
            <a:r>
              <a:rPr lang="fa-IR" sz="3200" dirty="0"/>
              <a:t>•	توسعه مشارکت های اجتماعی </a:t>
            </a:r>
          </a:p>
          <a:p>
            <a:pPr algn="r"/>
            <a:r>
              <a:rPr lang="fa-IR" sz="3200" dirty="0"/>
              <a:t>•	به اشتراک گذاری علاقه مندی ها توسط اعضاء </a:t>
            </a:r>
          </a:p>
          <a:p>
            <a:pPr algn="r"/>
            <a:r>
              <a:rPr lang="fa-IR" sz="3200" dirty="0"/>
              <a:t>•	ایجاد محتوا توسط اعضاء</a:t>
            </a:r>
          </a:p>
          <a:p>
            <a:pPr algn="r"/>
            <a:r>
              <a:rPr lang="fa-IR" sz="3200" dirty="0" smtClean="0"/>
              <a:t>•</a:t>
            </a:r>
            <a:endParaRPr lang="en-US" sz="3200" dirty="0"/>
          </a:p>
        </p:txBody>
      </p:sp>
    </p:spTree>
    <p:extLst>
      <p:ext uri="{BB962C8B-B14F-4D97-AF65-F5344CB8AC3E}">
        <p14:creationId xmlns:p14="http://schemas.microsoft.com/office/powerpoint/2010/main" val="1546569466"/>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49311"/>
            <a:ext cx="9872871" cy="5046689"/>
          </a:xfrm>
        </p:spPr>
        <p:txBody>
          <a:bodyPr>
            <a:normAutofit/>
          </a:bodyPr>
          <a:lstStyle/>
          <a:p>
            <a:pPr algn="r"/>
            <a:r>
              <a:rPr lang="fa-IR" sz="2400" dirty="0"/>
              <a:t>	تسریع ارتباطات فرهنگی </a:t>
            </a:r>
          </a:p>
          <a:p>
            <a:pPr algn="r"/>
            <a:r>
              <a:rPr lang="fa-IR" sz="2400" dirty="0"/>
              <a:t>•	ابزار مناسبی برای شناسایی اختلالات روحی </a:t>
            </a:r>
          </a:p>
          <a:p>
            <a:pPr algn="r"/>
            <a:r>
              <a:rPr lang="fa-IR" sz="2400" dirty="0"/>
              <a:t>انگیزه های ورود به شبکه های اجتماعی میتوانند متفاوت باشند ازجمله: حضور جوانان به عنوان همنوایی با همسالان، تداوم دوستی های فعلی و احیاء دوستی های قدیمی، فرصتی برای بیشتر بودن با فضای واقعی، امکان زنده شدن ارتباطات قدیمی در عین دوری مکان، تجربه دوست یابی به سبک متفاوت با معیارهای فضای واقعی، اعمال کنترل بر تداوم و خاتمه ارتباط شبکه توسط کاربر، آسان شدن / تسریع و تعمیق ارتباط بی بدیل، حس تعلق به گروه و احساس رضایت </a:t>
            </a:r>
          </a:p>
          <a:p>
            <a:pPr algn="r"/>
            <a:endParaRPr lang="en-US" sz="2400" dirty="0"/>
          </a:p>
        </p:txBody>
      </p:sp>
    </p:spTree>
    <p:extLst>
      <p:ext uri="{BB962C8B-B14F-4D97-AF65-F5344CB8AC3E}">
        <p14:creationId xmlns:p14="http://schemas.microsoft.com/office/powerpoint/2010/main" val="3080496093"/>
      </p:ext>
    </p:extLst>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599"/>
            <a:ext cx="9875520" cy="2793167"/>
          </a:xfrm>
        </p:spPr>
        <p:txBody>
          <a:bodyPr/>
          <a:lstStyle/>
          <a:p>
            <a:pPr algn="ctr"/>
            <a:r>
              <a:rPr lang="fa-IR" dirty="0"/>
              <a:t>ویژگی های شبکه های اجتماعی: برخی ویژگی های شبکه های اجتماعی</a:t>
            </a:r>
            <a:endParaRPr lang="en-US" dirty="0"/>
          </a:p>
        </p:txBody>
      </p:sp>
    </p:spTree>
    <p:extLst>
      <p:ext uri="{BB962C8B-B14F-4D97-AF65-F5344CB8AC3E}">
        <p14:creationId xmlns:p14="http://schemas.microsoft.com/office/powerpoint/2010/main" val="27914715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05518"/>
            <a:ext cx="7766936" cy="1646302"/>
          </a:xfrm>
        </p:spPr>
        <p:txBody>
          <a:bodyPr/>
          <a:lstStyle/>
          <a:p>
            <a:r>
              <a:rPr lang="fa-IR" dirty="0" smtClean="0"/>
              <a:t>تاثیر شبکه های اجتماعی </a:t>
            </a:r>
            <a:r>
              <a:rPr lang="fa-IR" smtClean="0"/>
              <a:t>بر </a:t>
            </a:r>
            <a:r>
              <a:rPr lang="fa-IR" smtClean="0"/>
              <a:t>افراد و رفتار جمعی</a:t>
            </a:r>
            <a:endParaRPr lang="en-US" dirty="0"/>
          </a:p>
        </p:txBody>
      </p:sp>
      <p:sp>
        <p:nvSpPr>
          <p:cNvPr id="3" name="Subtitle 2"/>
          <p:cNvSpPr>
            <a:spLocks noGrp="1"/>
          </p:cNvSpPr>
          <p:nvPr>
            <p:ph type="subTitle" idx="1"/>
          </p:nvPr>
        </p:nvSpPr>
        <p:spPr>
          <a:xfrm>
            <a:off x="1507067" y="2878111"/>
            <a:ext cx="7766936" cy="2269621"/>
          </a:xfrm>
        </p:spPr>
        <p:txBody>
          <a:bodyPr>
            <a:normAutofit lnSpcReduction="10000"/>
          </a:bodyPr>
          <a:lstStyle/>
          <a:p>
            <a:r>
              <a:rPr lang="fa-IR" sz="2400" dirty="0" smtClean="0"/>
              <a:t>دانشجو:زهرا عابدی شمس </a:t>
            </a:r>
            <a:r>
              <a:rPr lang="fa-IR" sz="2400" dirty="0" smtClean="0"/>
              <a:t>آبادی و فرزانه علی نژاد</a:t>
            </a:r>
            <a:endParaRPr lang="fa-IR" sz="2400" dirty="0" smtClean="0"/>
          </a:p>
          <a:p>
            <a:endParaRPr lang="fa-IR" sz="2400" dirty="0" smtClean="0"/>
          </a:p>
          <a:p>
            <a:r>
              <a:rPr lang="fa-IR" sz="2400" dirty="0" smtClean="0"/>
              <a:t>استاد:جناب آقای دکتر مومنی</a:t>
            </a:r>
          </a:p>
          <a:p>
            <a:endParaRPr lang="fa-IR" sz="2400" dirty="0" smtClean="0"/>
          </a:p>
          <a:p>
            <a:r>
              <a:rPr lang="fa-IR" sz="2400" dirty="0" smtClean="0"/>
              <a:t>دانگاه جامع علمی کاربردی واحد 11</a:t>
            </a:r>
          </a:p>
        </p:txBody>
      </p:sp>
    </p:spTree>
    <p:extLst>
      <p:ext uri="{BB962C8B-B14F-4D97-AF65-F5344CB8AC3E}">
        <p14:creationId xmlns:p14="http://schemas.microsoft.com/office/powerpoint/2010/main" val="133058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94675"/>
            <a:ext cx="9872871" cy="5601325"/>
          </a:xfrm>
        </p:spPr>
        <p:txBody>
          <a:bodyPr>
            <a:normAutofit/>
          </a:bodyPr>
          <a:lstStyle/>
          <a:p>
            <a:pPr algn="r"/>
            <a:r>
              <a:rPr lang="fa-IR" sz="2400" dirty="0"/>
              <a:t>ارائه خدمات مانند چت ، وبلاگ نویسی ، ایمیل ، پیام های فوری ، ویدئو ، اشتراک گذاری فایل ، به اشتراک گذاری عکس و غیره</a:t>
            </a:r>
          </a:p>
          <a:p>
            <a:pPr algn="r"/>
            <a:r>
              <a:rPr lang="fa-IR" sz="2400" dirty="0"/>
              <a:t>•	ساخت یک پایگاه داده از کاربران که باعث می شودتا کاربران دوستان خود رابیابند در عین حال اجتماعات مختلفی هم شکل می گیرند</a:t>
            </a:r>
          </a:p>
          <a:p>
            <a:pPr algn="r"/>
            <a:r>
              <a:rPr lang="fa-IR" sz="2400" dirty="0"/>
              <a:t>•	به اشتراک گذاری علاقه مندی ها (دیدگاه های سیاسی و یا فعالیت های تجاری، مذهبی، ملیت و یا مبتنی بر هویت و غیره...</a:t>
            </a:r>
          </a:p>
          <a:p>
            <a:pPr algn="r"/>
            <a:r>
              <a:rPr lang="fa-IR" sz="2400" dirty="0"/>
              <a:t>•	ترکیب سازی های جدید برای گرفتن اطلاعات و ارتباطات ، از قبیل اتصال به تلفن همراه </a:t>
            </a:r>
          </a:p>
          <a:p>
            <a:pPr algn="r"/>
            <a:r>
              <a:rPr lang="fa-IR" sz="2400" dirty="0"/>
              <a:t>•	اجازه دادن به کاربران برای دسترسی داشتن و تنظیم قوانین و حفظ حریم خصوصی </a:t>
            </a:r>
          </a:p>
          <a:p>
            <a:pPr algn="r"/>
            <a:r>
              <a:rPr lang="fa-IR" sz="2400" dirty="0"/>
              <a:t>•	فراهم کردن زمینه ای برای ملاقات با افراد غریبه یا کسانیکه به زمینه های مختلف مورد نظر افراد نزدیک هستند.</a:t>
            </a:r>
            <a:endParaRPr lang="en-US" sz="2400" dirty="0"/>
          </a:p>
        </p:txBody>
      </p:sp>
    </p:spTree>
    <p:extLst>
      <p:ext uri="{BB962C8B-B14F-4D97-AF65-F5344CB8AC3E}">
        <p14:creationId xmlns:p14="http://schemas.microsoft.com/office/powerpoint/2010/main" val="310963938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انواع شبکه های اجتماعی:</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94031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54439"/>
            <a:ext cx="9872871" cy="5241561"/>
          </a:xfrm>
        </p:spPr>
        <p:txBody>
          <a:bodyPr>
            <a:noAutofit/>
          </a:bodyPr>
          <a:lstStyle/>
          <a:p>
            <a:pPr algn="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فیس </a:t>
            </a:r>
            <a:r>
              <a:rPr lang="fa-IR"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بوک </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Facebook)</a:t>
            </a:r>
            <a:r>
              <a:rPr lang="fa-IR"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endPar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توییتر </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(Twitter </a:t>
            </a: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p>
          <a:p>
            <a:pPr algn="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مای اسپیس </a:t>
            </a:r>
            <a:r>
              <a:rPr lang="fa-IR"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My Space </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r>
              <a:rPr lang="fa-IR"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endPar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لینک این </a:t>
            </a:r>
            <a:r>
              <a:rPr lang="fa-IR"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32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Linkedin</a:t>
            </a: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r>
              <a:rPr lang="fa-IR"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endPar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وی چت</a:t>
            </a:r>
          </a:p>
          <a:p>
            <a:pPr algn="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اینستاگرام</a:t>
            </a:r>
          </a:p>
          <a:p>
            <a:pPr algn="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واتساپ</a:t>
            </a:r>
          </a:p>
          <a:p>
            <a:pPr algn="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وایبر</a:t>
            </a:r>
          </a:p>
          <a:p>
            <a:pPr algn="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تانگو</a:t>
            </a:r>
            <a:endPar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1622773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آمارهای مختلف در شبکه های اجتماعی:</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600228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94675"/>
            <a:ext cx="9872871" cy="5601325"/>
          </a:xfrm>
        </p:spPr>
        <p:txBody>
          <a:bodyPr>
            <a:normAutofit/>
          </a:bodyPr>
          <a:lstStyle/>
          <a:p>
            <a:pPr algn="r"/>
            <a:r>
              <a:rPr lang="fa-IR" sz="2800" dirty="0"/>
              <a:t>30 % از کاربران اینترنت از فیلتر شکن استفاده می کنند.</a:t>
            </a:r>
          </a:p>
          <a:p>
            <a:pPr algn="r"/>
            <a:r>
              <a:rPr lang="fa-IR" sz="2800" dirty="0"/>
              <a:t>•	91 % از کاربران اینترنت در آمریکا علل گرایش به شبکه های اجتماعی را حفظ روابط با دوستان خود و 82 % حفظ روابط با کسانی که با آنها رفت و آمد ندارند و 72% برای ایجاد و پیگیری طرح های اجتماعی به شبکه های اجتماعی گرایش دارند. </a:t>
            </a:r>
          </a:p>
          <a:p>
            <a:pPr algn="r"/>
            <a:r>
              <a:rPr lang="fa-IR" sz="2800" dirty="0"/>
              <a:t>•	در یک تحقیق بیشترین علت حضور ایرانی ها در شبکه های اجتماعی دوست یابی و بعد از آن شریک فعال برای زندگی و اکثر آنها بدون گرایش سیاسی می باشند. </a:t>
            </a:r>
          </a:p>
          <a:p>
            <a:pPr algn="r"/>
            <a:r>
              <a:rPr lang="fa-IR" sz="2800" dirty="0"/>
              <a:t>•	33% طلاق ها در سال 2011 انگلستان به دلیل حضور در فیس بوک</a:t>
            </a:r>
          </a:p>
          <a:p>
            <a:pPr algn="r"/>
            <a:r>
              <a:rPr lang="fa-IR" sz="2800" dirty="0"/>
              <a:t>•	11 % کاربران وایبر ایرانی هستند</a:t>
            </a:r>
            <a:endParaRPr lang="en-US" sz="2800" dirty="0"/>
          </a:p>
        </p:txBody>
      </p:sp>
    </p:spTree>
    <p:extLst>
      <p:ext uri="{BB962C8B-B14F-4D97-AF65-F5344CB8AC3E}">
        <p14:creationId xmlns:p14="http://schemas.microsoft.com/office/powerpoint/2010/main" val="24364870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pRg st="1" end="1"/>
                                            </p:txEl>
                                          </p:spTgt>
                                        </p:tgtEl>
                                      </p:cBhvr>
                                      <p:by x="150000" y="150000"/>
                                    </p:animScale>
                                  </p:childTnLst>
                                </p:cTn>
                              </p:par>
                              <p:par>
                                <p:cTn id="9" presetID="6" presetClass="emph" presetSubtype="0" fill="hold" nodeType="withEffect">
                                  <p:stCondLst>
                                    <p:cond delay="0"/>
                                  </p:stCondLst>
                                  <p:childTnLst>
                                    <p:animScale>
                                      <p:cBhvr>
                                        <p:cTn id="10" dur="2000" fill="hold"/>
                                        <p:tgtEl>
                                          <p:spTgt spid="3">
                                            <p:txEl>
                                              <p:pRg st="2" end="2"/>
                                            </p:txEl>
                                          </p:spTgt>
                                        </p:tgtEl>
                                      </p:cBhvr>
                                      <p:by x="150000" y="150000"/>
                                    </p:animScale>
                                  </p:childTnLst>
                                </p:cTn>
                              </p:par>
                              <p:par>
                                <p:cTn id="11" presetID="6" presetClass="emph" presetSubtype="0" fill="hold" nodeType="withEffect">
                                  <p:stCondLst>
                                    <p:cond delay="0"/>
                                  </p:stCondLst>
                                  <p:childTnLst>
                                    <p:animScale>
                                      <p:cBhvr>
                                        <p:cTn id="12" dur="2000" fill="hold"/>
                                        <p:tgtEl>
                                          <p:spTgt spid="3">
                                            <p:txEl>
                                              <p:pRg st="3" end="3"/>
                                            </p:txEl>
                                          </p:spTgt>
                                        </p:tgtEl>
                                      </p:cBhvr>
                                      <p:by x="150000" y="150000"/>
                                    </p:animScale>
                                  </p:childTnLst>
                                </p:cTn>
                              </p:par>
                              <p:par>
                                <p:cTn id="13" presetID="6" presetClass="emph" presetSubtype="0" fill="hold" nodeType="withEffect">
                                  <p:stCondLst>
                                    <p:cond delay="0"/>
                                  </p:stCondLst>
                                  <p:childTnLst>
                                    <p:animScale>
                                      <p:cBhvr>
                                        <p:cTn id="14"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89351"/>
            <a:ext cx="9872871" cy="5106649"/>
          </a:xfrm>
        </p:spPr>
        <p:txBody>
          <a:bodyPr>
            <a:noAutofit/>
          </a:bodyPr>
          <a:lstStyle/>
          <a:p>
            <a:pPr algn="r"/>
            <a:r>
              <a:rPr lang="fa-IR" sz="2800" dirty="0">
                <a:solidFill>
                  <a:srgbClr val="000000"/>
                </a:solidFill>
                <a:latin typeface="Tahoma" panose="020B0604030504040204" pitchFamily="34" charset="0"/>
              </a:rPr>
              <a:t>85% کاربران اینترنت عضوشبکه های اجتماعی هستند.</a:t>
            </a:r>
          </a:p>
          <a:p>
            <a:pPr algn="r"/>
            <a:r>
              <a:rPr lang="fa-IR" sz="2800" dirty="0">
                <a:solidFill>
                  <a:srgbClr val="000000"/>
                </a:solidFill>
                <a:latin typeface="Tahoma" panose="020B0604030504040204" pitchFamily="34" charset="0"/>
              </a:rPr>
              <a:t>• 7 میلیون ایرانی عضو واتساپ می باشند.</a:t>
            </a:r>
          </a:p>
          <a:p>
            <a:pPr algn="r"/>
            <a:r>
              <a:rPr lang="fa-IR" sz="2800" dirty="0">
                <a:solidFill>
                  <a:srgbClr val="000000"/>
                </a:solidFill>
                <a:latin typeface="Tahoma" panose="020B0604030504040204" pitchFamily="34" charset="0"/>
              </a:rPr>
              <a:t>• 50 % کاربران اینترنت از فیس بوک استفاده می کنند.</a:t>
            </a:r>
          </a:p>
          <a:p>
            <a:pPr algn="r"/>
            <a:r>
              <a:rPr lang="fa-IR" sz="2800" dirty="0">
                <a:solidFill>
                  <a:srgbClr val="000000"/>
                </a:solidFill>
                <a:latin typeface="Tahoma" panose="020B0604030504040204" pitchFamily="34" charset="0"/>
              </a:rPr>
              <a:t>• کلمه شبکه اولین بار در سال 1954 میلادی توسط تی ایی بازنر بکار گرفته شد. </a:t>
            </a:r>
          </a:p>
          <a:p>
            <a:pPr algn="r"/>
            <a:r>
              <a:rPr lang="fa-IR" sz="2800" dirty="0">
                <a:solidFill>
                  <a:srgbClr val="000000"/>
                </a:solidFill>
                <a:latin typeface="Tahoma" panose="020B0604030504040204" pitchFamily="34" charset="0"/>
              </a:rPr>
              <a:t>• 45 % استفاده کنندگان از شبکه ها لیسانس هستند. </a:t>
            </a:r>
          </a:p>
          <a:p>
            <a:pPr algn="r"/>
            <a:r>
              <a:rPr lang="fa-IR" sz="2800" dirty="0">
                <a:solidFill>
                  <a:srgbClr val="000000"/>
                </a:solidFill>
                <a:latin typeface="Tahoma" panose="020B0604030504040204" pitchFamily="34" charset="0"/>
              </a:rPr>
              <a:t>• 63 % کاربران فیس بوک روزانه حداقل یکبار به سایت سر می زنند. </a:t>
            </a:r>
          </a:p>
          <a:p>
            <a:pPr algn="r"/>
            <a:r>
              <a:rPr lang="fa-IR" sz="2800" dirty="0">
                <a:solidFill>
                  <a:srgbClr val="000000"/>
                </a:solidFill>
                <a:latin typeface="Tahoma" panose="020B0604030504040204" pitchFamily="34" charset="0"/>
              </a:rPr>
              <a:t>• 33 % طلاق ها در سال 2011 انگلستان به دلیل حضور در فیس بوک </a:t>
            </a:r>
          </a:p>
          <a:p>
            <a:pPr algn="r"/>
            <a:r>
              <a:rPr lang="fa-IR" sz="2800" dirty="0">
                <a:solidFill>
                  <a:srgbClr val="000000"/>
                </a:solidFill>
                <a:latin typeface="Tahoma" panose="020B0604030504040204" pitchFamily="34" charset="0"/>
              </a:rPr>
              <a:t>• 55 میلیون ایرانی از اینترنت استفاده می کنند. </a:t>
            </a:r>
          </a:p>
          <a:p>
            <a:pPr algn="r"/>
            <a:endParaRPr lang="en-US" sz="2800" dirty="0"/>
          </a:p>
        </p:txBody>
      </p:sp>
    </p:spTree>
    <p:extLst>
      <p:ext uri="{BB962C8B-B14F-4D97-AF65-F5344CB8AC3E}">
        <p14:creationId xmlns:p14="http://schemas.microsoft.com/office/powerpoint/2010/main" val="416110399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970" y="689548"/>
            <a:ext cx="9872871" cy="5091658"/>
          </a:xfrm>
        </p:spPr>
        <p:txBody>
          <a:bodyPr>
            <a:normAutofit/>
          </a:bodyPr>
          <a:lstStyle/>
          <a:p>
            <a:pPr algn="r"/>
            <a:r>
              <a:rPr lang="fa-IR" sz="3200" dirty="0"/>
              <a:t>43 % زنان و 38 % مردان شبکه های اجتماعی بر پوشش آنان تاثیر گذاشته است. </a:t>
            </a:r>
          </a:p>
          <a:p>
            <a:pPr algn="r"/>
            <a:r>
              <a:rPr lang="fa-IR" sz="3200" dirty="0"/>
              <a:t>•	58 % زنان و 38 % مردان پروفایل دیگران در ساختن پروفایل آنها تاثیر داشته است. </a:t>
            </a:r>
          </a:p>
          <a:p>
            <a:pPr algn="r"/>
            <a:r>
              <a:rPr lang="fa-IR" sz="3200" dirty="0"/>
              <a:t>•	15 % پهنای باند اینترنت کشور در خدمت نرم افزار موبایل است. </a:t>
            </a:r>
          </a:p>
          <a:p>
            <a:pPr algn="r"/>
            <a:r>
              <a:rPr lang="fa-IR" sz="3200" dirty="0"/>
              <a:t>•	58 درصد ایرانیان وارد فیس بوک می شوند. </a:t>
            </a:r>
          </a:p>
          <a:p>
            <a:pPr algn="r"/>
            <a:r>
              <a:rPr lang="fa-IR" sz="3200" dirty="0"/>
              <a:t>•	6 میلیون ایرانی در واتساپ وارد می شوند. </a:t>
            </a:r>
            <a:endParaRPr lang="en-US" sz="3200" dirty="0"/>
          </a:p>
        </p:txBody>
      </p:sp>
    </p:spTree>
    <p:extLst>
      <p:ext uri="{BB962C8B-B14F-4D97-AF65-F5344CB8AC3E}">
        <p14:creationId xmlns:p14="http://schemas.microsoft.com/office/powerpoint/2010/main" val="11280372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شبکه های اجتماعی و فرصت ها:</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55479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14597"/>
            <a:ext cx="9872871" cy="5481403"/>
          </a:xfrm>
        </p:spPr>
        <p:txBody>
          <a:bodyPr>
            <a:normAutofit/>
          </a:bodyPr>
          <a:lstStyle/>
          <a:p>
            <a:pPr algn="r"/>
            <a:r>
              <a:rPr lang="fa-IR" sz="2800" dirty="0"/>
              <a:t>انتشار سریع و آزادانه اخبار و اطلاعات، افزایش قدرت تحلیل و تقویت روحیه انتقادی </a:t>
            </a:r>
          </a:p>
          <a:p>
            <a:pPr algn="r"/>
            <a:r>
              <a:rPr lang="fa-IR" sz="2800" dirty="0"/>
              <a:t>•	امکان عبور از مرزهای جغرافیایی و آشنایی با افراد، جوامع و فرهنگ های مختلف</a:t>
            </a:r>
          </a:p>
          <a:p>
            <a:pPr algn="r"/>
            <a:r>
              <a:rPr lang="fa-IR" sz="2800" dirty="0"/>
              <a:t>•	شکل گیری و تقویت خرد جمعی </a:t>
            </a:r>
          </a:p>
          <a:p>
            <a:pPr algn="r"/>
            <a:r>
              <a:rPr lang="fa-IR" sz="2800" dirty="0"/>
              <a:t>•	امکان بیان ایده ها به صورت آزادانه و آشنایی با ایده ها، افکار و سلیقه های دیگران </a:t>
            </a:r>
          </a:p>
          <a:p>
            <a:pPr algn="r"/>
            <a:r>
              <a:rPr lang="fa-IR" sz="2800" dirty="0"/>
              <a:t>•	کارکرد تبلیغی و محتوایی </a:t>
            </a:r>
          </a:p>
          <a:p>
            <a:pPr algn="r"/>
            <a:r>
              <a:rPr lang="fa-IR" sz="2800" dirty="0"/>
              <a:t>•	ارتباط مجازی مستمر با دوستان و آشنایان </a:t>
            </a:r>
            <a:endParaRPr lang="en-US" sz="2800" dirty="0"/>
          </a:p>
        </p:txBody>
      </p:sp>
    </p:spTree>
    <p:extLst>
      <p:ext uri="{BB962C8B-B14F-4D97-AF65-F5344CB8AC3E}">
        <p14:creationId xmlns:p14="http://schemas.microsoft.com/office/powerpoint/2010/main" val="3075146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84616"/>
            <a:ext cx="9872871" cy="5511384"/>
          </a:xfrm>
        </p:spPr>
        <p:txBody>
          <a:bodyPr>
            <a:normAutofit/>
          </a:bodyPr>
          <a:lstStyle/>
          <a:p>
            <a:pPr algn="r"/>
            <a:r>
              <a:rPr lang="fa-IR" sz="2800" dirty="0"/>
              <a:t>تبلیغ و توسعه ارزش های انسانی و اخلاقی در عرصه جهانی </a:t>
            </a:r>
          </a:p>
          <a:p>
            <a:pPr algn="r"/>
            <a:r>
              <a:rPr lang="fa-IR" sz="2800" dirty="0"/>
              <a:t>•	یکپارچه سازی بسیاری از امکانات اینترنتی و وبی </a:t>
            </a:r>
          </a:p>
          <a:p>
            <a:pPr algn="r"/>
            <a:r>
              <a:rPr lang="fa-IR" sz="2800" dirty="0"/>
              <a:t>•	توسعه مشارکت های مفید اجتماعی </a:t>
            </a:r>
          </a:p>
          <a:p>
            <a:pPr algn="r"/>
            <a:r>
              <a:rPr lang="fa-IR" sz="2800" dirty="0"/>
              <a:t>•	افزایش سرعت در فرایند آموزش و ایجاد ارتباط شبانه روزی بین استاد و شاگرد </a:t>
            </a:r>
          </a:p>
          <a:p>
            <a:pPr algn="r"/>
            <a:r>
              <a:rPr lang="fa-IR" sz="2800" dirty="0"/>
              <a:t>•	افزايش اعتماد، صميميت و صداقت در فضاي سايبر </a:t>
            </a:r>
            <a:endParaRPr lang="en-US" sz="2800" dirty="0"/>
          </a:p>
        </p:txBody>
      </p:sp>
    </p:spTree>
    <p:extLst>
      <p:ext uri="{BB962C8B-B14F-4D97-AF65-F5344CB8AC3E}">
        <p14:creationId xmlns:p14="http://schemas.microsoft.com/office/powerpoint/2010/main" val="2492720583"/>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شبکه اجتماعی چیست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11888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شبکه های اجتماعی و تهدیدها:</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688271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19528"/>
            <a:ext cx="9872871" cy="5376472"/>
          </a:xfrm>
        </p:spPr>
        <p:txBody>
          <a:bodyPr>
            <a:normAutofit/>
          </a:bodyPr>
          <a:lstStyle/>
          <a:p>
            <a:r>
              <a:rPr lang="fa-IR" sz="2800" dirty="0"/>
              <a:t>بحران هویت، بحران شناخت و اعتماد و تهی شدن کاربر از خود واقعی، رفتن به سوی آرمان واهی، تکه تکه شدن جامعه، سرقت هویت و هویت الکترونیکی، تاثیر بر ایدئولوژی افراد جامعه، شکل گیری شایعات و اخبار کذب در فضای مجاز، تبلیغات ضد دینی و القای شبهات، نقض حریم خصوصی افراد، انزوا و دورماندن از محیط واقعی اجتماع، تاثیرات منفی رفتاری، ایجاد حس مقایسه، ترویج بی بندوباری، اعتیادآور بودن، اضطراب و نگرانی، اختلالات خواب و... </a:t>
            </a:r>
          </a:p>
          <a:p>
            <a:r>
              <a:rPr lang="fa-IR" sz="2800" dirty="0"/>
              <a:t>مدیریت کردن فردی زمان و مکان استفاده از شبکه های اجتماعی بهترین راه جلوگیری از اعتیاد به این شبکه هاستَ.</a:t>
            </a:r>
            <a:endParaRPr lang="en-US" sz="2800" dirty="0"/>
          </a:p>
        </p:txBody>
      </p:sp>
    </p:spTree>
    <p:extLst>
      <p:ext uri="{BB962C8B-B14F-4D97-AF65-F5344CB8AC3E}">
        <p14:creationId xmlns:p14="http://schemas.microsoft.com/office/powerpoint/2010/main" val="17326144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10 اثر منفی و غیر قابل جبران شبکه های اجتماعی</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8251151"/>
      </p:ext>
    </p:extLst>
  </p:cSld>
  <p:clrMapOvr>
    <a:masterClrMapping/>
  </p:clrMapOvr>
  <p:transition spd="slow">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41445"/>
            <a:ext cx="8596668" cy="5399917"/>
          </a:xfrm>
        </p:spPr>
        <p:txBody>
          <a:bodyPr>
            <a:normAutofit/>
          </a:bodyPr>
          <a:lstStyle/>
          <a:p>
            <a:r>
              <a:rPr lang="fa-IR" sz="2800" b="1" dirty="0"/>
              <a:t>تعاملات فرد به فرد یا رو در رو را کاهش می‌دهد.</a:t>
            </a:r>
          </a:p>
          <a:p>
            <a:endParaRPr lang="fa-IR" sz="2800" b="1" dirty="0"/>
          </a:p>
          <a:p>
            <a:r>
              <a:rPr lang="fa-IR" sz="2800" b="1" dirty="0"/>
              <a:t>با استفاده بیش از حد از شبکه‌های اجتماعی نه تنها وقت کم‌تری برای گذراندن با افرادی خواهید داشت که به صورت فیزیکی در اطراف شما حضور دارند بلکه دوستان و اعضای خانواده‌تان زمانی که ببینند شما به دستگاه‌های الکترونیکی، موبایل و گدجت های تان بیش از آن‌ها اهمیت می‌دهید از محبت شما نا امید شده و ناراحت خواهند شد. در نهایت هم افراد تمایل کم‌تری به صرف وقت و بودن در کنار شما خواهند داشت.</a:t>
            </a:r>
            <a:endParaRPr lang="en-US" sz="2800" b="1" dirty="0"/>
          </a:p>
        </p:txBody>
      </p:sp>
    </p:spTree>
    <p:extLst>
      <p:ext uri="{BB962C8B-B14F-4D97-AF65-F5344CB8AC3E}">
        <p14:creationId xmlns:p14="http://schemas.microsoft.com/office/powerpoint/2010/main" val="29706945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4025"/>
            <a:ext cx="8596668" cy="5577338"/>
          </a:xfrm>
        </p:spPr>
        <p:txBody>
          <a:bodyPr>
            <a:normAutofit/>
          </a:bodyPr>
          <a:lstStyle/>
          <a:p>
            <a:r>
              <a:rPr lang="fa-IR" sz="2800" dirty="0">
                <a:ln w="0"/>
                <a:solidFill>
                  <a:schemeClr val="tx1"/>
                </a:solidFill>
                <a:effectLst>
                  <a:outerShdw blurRad="38100" dist="19050" dir="2700000" algn="tl" rotWithShape="0">
                    <a:schemeClr val="dk1">
                      <a:alpha val="40000"/>
                    </a:schemeClr>
                  </a:outerShdw>
                </a:effectLst>
              </a:rPr>
              <a:t>احساس نیاز به توجه را به شدت افزایش می‌دهد.</a:t>
            </a:r>
          </a:p>
          <a:p>
            <a:endParaRPr lang="fa-IR" sz="2800" dirty="0">
              <a:ln w="0"/>
              <a:solidFill>
                <a:schemeClr val="tx1"/>
              </a:solidFill>
              <a:effectLst>
                <a:outerShdw blurRad="38100" dist="19050" dir="2700000" algn="tl" rotWithShape="0">
                  <a:schemeClr val="dk1">
                    <a:alpha val="40000"/>
                  </a:schemeClr>
                </a:outerShdw>
              </a:effectLst>
            </a:endParaRPr>
          </a:p>
          <a:p>
            <a:r>
              <a:rPr lang="fa-IR" sz="2800" dirty="0">
                <a:ln w="0"/>
                <a:solidFill>
                  <a:schemeClr val="tx1"/>
                </a:solidFill>
                <a:effectLst>
                  <a:outerShdw blurRad="38100" dist="19050" dir="2700000" algn="tl" rotWithShape="0">
                    <a:schemeClr val="dk1">
                      <a:alpha val="40000"/>
                    </a:schemeClr>
                  </a:outerShdw>
                </a:effectLst>
              </a:rPr>
              <a:t>ارسال پست‌ها و استاتوس های غیرمفید و مبهم در فیس‌بوک به راحتی می‌تواند تبدیل به عادتی زننده و مخرب در زندگی افرادی شود که غالباً از شبکه‌های اجتماعی استفاده می‌کنند. رقابت بی‌پایان برای به دست آوردن لایک بیشتر و کامنت های متعدد می‌تواند زندگی شما را به نابودی بکشاند.</a:t>
            </a:r>
            <a:endParaRPr lang="en-US"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730773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0501"/>
            <a:ext cx="8596668" cy="5440861"/>
          </a:xfrm>
        </p:spPr>
        <p:txBody>
          <a:bodyPr>
            <a:normAutofit/>
          </a:bodyPr>
          <a:lstStyle/>
          <a:p>
            <a:r>
              <a:rPr lang="fa-IR" sz="2800" dirty="0"/>
              <a:t>توجه شما را از اهداف زندگی واقعی منحرف خواهد کرد.</a:t>
            </a:r>
          </a:p>
          <a:p>
            <a:endParaRPr lang="fa-IR" sz="2800" dirty="0"/>
          </a:p>
          <a:p>
            <a:r>
              <a:rPr lang="fa-IR" sz="2800" dirty="0"/>
              <a:t>درک این موضوع که توجه بیش از حد افراد به دنیای مجازی و هویت خود در شبکه‌های اجتماعی آن‌ها را از رقابت در دنیای واقعی و رسیدن به اهداف مهم بازداشته بسیار آسان است. اکثر جوانان به جای اینکه با تلاش و </a:t>
            </a:r>
            <a:r>
              <a:rPr lang="fa-IR" sz="2800" dirty="0" smtClean="0"/>
              <a:t>پشتکار </a:t>
            </a:r>
            <a:r>
              <a:rPr lang="fa-IR" sz="2800" dirty="0"/>
              <a:t>مهارت‌های لازم برای رسیدن به اهداف عالی خود را کسب کنند ترجیح می‌دهند به فوق ستاره‌ای در دنیای مجازی و شبکه‌هایی از قبیل فیس‌بوک، توییتر و … شوند.</a:t>
            </a:r>
            <a:endParaRPr lang="en-US" sz="2800" dirty="0"/>
          </a:p>
        </p:txBody>
      </p:sp>
    </p:spTree>
    <p:extLst>
      <p:ext uri="{BB962C8B-B14F-4D97-AF65-F5344CB8AC3E}">
        <p14:creationId xmlns:p14="http://schemas.microsoft.com/office/powerpoint/2010/main" val="2428292366"/>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1195"/>
            <a:ext cx="8596668" cy="5700168"/>
          </a:xfrm>
        </p:spPr>
        <p:txBody>
          <a:bodyPr>
            <a:normAutofit/>
          </a:bodyPr>
          <a:lstStyle/>
          <a:p>
            <a:r>
              <a:rPr lang="fa-IR" sz="2800" dirty="0">
                <a:ln w="0"/>
                <a:solidFill>
                  <a:schemeClr val="tx1"/>
                </a:solidFill>
                <a:effectLst>
                  <a:outerShdw blurRad="38100" dist="19050" dir="2700000" algn="tl" rotWithShape="0">
                    <a:schemeClr val="dk1">
                      <a:alpha val="40000"/>
                    </a:schemeClr>
                  </a:outerShdw>
                </a:effectLst>
              </a:rPr>
              <a:t>خطر ابتلا به افسردگی را افزایش می‌دهد.</a:t>
            </a:r>
          </a:p>
          <a:p>
            <a:endParaRPr lang="fa-IR" sz="2800" dirty="0">
              <a:ln w="0"/>
              <a:solidFill>
                <a:schemeClr val="tx1"/>
              </a:solidFill>
              <a:effectLst>
                <a:outerShdw blurRad="38100" dist="19050" dir="2700000" algn="tl" rotWithShape="0">
                  <a:schemeClr val="dk1">
                    <a:alpha val="40000"/>
                  </a:schemeClr>
                </a:outerShdw>
              </a:effectLst>
            </a:endParaRPr>
          </a:p>
          <a:p>
            <a:r>
              <a:rPr lang="fa-IR" sz="2800" dirty="0">
                <a:ln w="0"/>
                <a:solidFill>
                  <a:schemeClr val="tx1"/>
                </a:solidFill>
                <a:effectLst>
                  <a:outerShdw blurRad="38100" dist="19050" dir="2700000" algn="tl" rotWithShape="0">
                    <a:schemeClr val="dk1">
                      <a:alpha val="40000"/>
                    </a:schemeClr>
                  </a:outerShdw>
                </a:effectLst>
              </a:rPr>
              <a:t>با توجه به مطالعات اخیر افرادی که از شبکه‌های اجتماعی استفاده‌ای اعتیاد گونه دارند نسبت به افراد عادی احساسات منفی بیشتری از جمله افسردگی را تجربه می‌کنند. افرادی که قبلاً سابقه ابتلا به افسردگی داشته‌اند بیش از دیگران در معرض خطر هستند. اگر فکر می‌کنید که غمگین شده‌اید یا کمی احساس افسردگی می‌کنید بهتر است به خود استراحتی بدهید و چند روز از شبکه‌های اجتماعی و دوستان مجازی خود فاصله بگیرید.</a:t>
            </a:r>
            <a:endParaRPr lang="en-US"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50452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3081"/>
            <a:ext cx="8596668" cy="5618281"/>
          </a:xfrm>
        </p:spPr>
        <p:txBody>
          <a:bodyPr>
            <a:normAutofit/>
          </a:bodyPr>
          <a:lstStyle/>
          <a:p>
            <a:r>
              <a:rPr lang="fa-IR" sz="2400" dirty="0">
                <a:ln w="0"/>
                <a:solidFill>
                  <a:schemeClr val="tx1"/>
                </a:solidFill>
                <a:effectLst>
                  <a:outerShdw blurRad="38100" dist="19050" dir="2700000" algn="tl" rotWithShape="0">
                    <a:schemeClr val="dk1">
                      <a:alpha val="40000"/>
                    </a:schemeClr>
                  </a:outerShdw>
                </a:effectLst>
              </a:rPr>
              <a:t>احتمال شکست روابط موجود در شبکه‌های اجتماعی بیش از روابطی ست که در دنیای واقعی داریم.</a:t>
            </a:r>
          </a:p>
          <a:p>
            <a:endParaRPr lang="fa-IR" sz="2400" dirty="0">
              <a:ln w="0"/>
              <a:solidFill>
                <a:schemeClr val="tx1"/>
              </a:solidFill>
              <a:effectLst>
                <a:outerShdw blurRad="38100" dist="19050" dir="2700000" algn="tl" rotWithShape="0">
                  <a:schemeClr val="dk1">
                    <a:alpha val="40000"/>
                  </a:schemeClr>
                </a:outerShdw>
              </a:effectLst>
            </a:endParaRPr>
          </a:p>
          <a:p>
            <a:r>
              <a:rPr lang="fa-IR" sz="2400" dirty="0">
                <a:ln w="0"/>
                <a:solidFill>
                  <a:schemeClr val="tx1"/>
                </a:solidFill>
                <a:effectLst>
                  <a:outerShdw blurRad="38100" dist="19050" dir="2700000" algn="tl" rotWithShape="0">
                    <a:schemeClr val="dk1">
                      <a:alpha val="40000"/>
                    </a:schemeClr>
                  </a:outerShdw>
                </a:effectLst>
              </a:rPr>
              <a:t>از حسادت و غیرتی که در روابط موجود در شبکه‌های اجتماعی وجود دارد به ندرت نتیجه مثبتی حاصل می‌شود. استفاده از شبکه‌های اجتماعی برای ایجاد روابط بیشتر و صمیمی‌تر گزینه‌ای آسان است اما بهتر است بدانید که این گزینه آسان می‌تواند خسارات غیر قابل جبرانی به روابط شما در دنیای واقعی بزند. مطالعات نشان می‌دهد زمانی که یکی از زوجین بیش از حد درگیر یک شبکه اجتماعی مانند فیس‌بوک شود همسر او تمایل بیشتری برای نظارت و کنترل اعمال و رفتار او خواهد </a:t>
            </a:r>
            <a:r>
              <a:rPr lang="fa-IR" sz="2400" dirty="0" smtClean="0">
                <a:ln w="0"/>
                <a:solidFill>
                  <a:schemeClr val="tx1"/>
                </a:solidFill>
                <a:effectLst>
                  <a:outerShdw blurRad="38100" dist="19050" dir="2700000" algn="tl" rotWithShape="0">
                    <a:schemeClr val="dk1">
                      <a:alpha val="40000"/>
                    </a:schemeClr>
                  </a:outerShdw>
                </a:effectLst>
              </a:rPr>
              <a:t>داشت </a:t>
            </a:r>
            <a:r>
              <a:rPr lang="fa-IR" sz="2400" dirty="0">
                <a:ln w="0"/>
                <a:solidFill>
                  <a:schemeClr val="tx1"/>
                </a:solidFill>
                <a:effectLst>
                  <a:outerShdw blurRad="38100" dist="19050" dir="2700000" algn="tl" rotWithShape="0">
                    <a:schemeClr val="dk1">
                      <a:alpha val="40000"/>
                    </a:schemeClr>
                  </a:outerShdw>
                </a:effectLst>
              </a:rPr>
              <a:t>که این موضوع می‌تواند منجر به بحث‌های طولانی و در نهایت مرگ رابطه شود.</a:t>
            </a:r>
          </a:p>
        </p:txBody>
      </p:sp>
    </p:spTree>
    <p:extLst>
      <p:ext uri="{BB962C8B-B14F-4D97-AF65-F5344CB8AC3E}">
        <p14:creationId xmlns:p14="http://schemas.microsoft.com/office/powerpoint/2010/main" val="3606410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13899"/>
            <a:ext cx="8596668" cy="5727463"/>
          </a:xfrm>
        </p:spPr>
        <p:txBody>
          <a:bodyPr>
            <a:normAutofit/>
          </a:bodyPr>
          <a:lstStyle/>
          <a:p>
            <a:r>
              <a:rPr lang="fa-IR" sz="2800" dirty="0">
                <a:ln w="0"/>
                <a:solidFill>
                  <a:schemeClr val="tx1"/>
                </a:solidFill>
                <a:effectLst>
                  <a:outerShdw blurRad="38100" dist="19050" dir="2700000" algn="tl" rotWithShape="0">
                    <a:schemeClr val="dk1">
                      <a:alpha val="40000"/>
                    </a:schemeClr>
                  </a:outerShdw>
                </a:effectLst>
              </a:rPr>
              <a:t>استفاده بیش از حد از شبکه‌های اجتماعی خلاقیت افراد را نابود می‌کند.</a:t>
            </a:r>
          </a:p>
          <a:p>
            <a:endParaRPr lang="fa-IR" sz="2800" dirty="0">
              <a:ln w="0"/>
              <a:solidFill>
                <a:schemeClr val="tx1"/>
              </a:solidFill>
              <a:effectLst>
                <a:outerShdw blurRad="38100" dist="19050" dir="2700000" algn="tl" rotWithShape="0">
                  <a:schemeClr val="dk1">
                    <a:alpha val="40000"/>
                  </a:schemeClr>
                </a:outerShdw>
              </a:effectLst>
            </a:endParaRPr>
          </a:p>
          <a:p>
            <a:r>
              <a:rPr lang="fa-IR" sz="2800" dirty="0">
                <a:ln w="0"/>
                <a:solidFill>
                  <a:schemeClr val="tx1"/>
                </a:solidFill>
                <a:effectLst>
                  <a:outerShdw blurRad="38100" dist="19050" dir="2700000" algn="tl" rotWithShape="0">
                    <a:schemeClr val="dk1">
                      <a:alpha val="40000"/>
                    </a:schemeClr>
                  </a:outerShdw>
                </a:effectLst>
              </a:rPr>
              <a:t>طبق تجربه و به جرئت می‌گویم که شبکه‌های اجتماعی آسان‌ترین راه برای توقف رشد یا کشتن فرآیند خلاقیت در انسان است. تأثیرات منفی گشت‌وگذارهای بی‌هدف در شبکه‌های اجتماعی مانند زمانی ست که شما از روی بی‌فکری و بدون برنامه خاصی به تماشای تلویزیون و برنامه‌های این جعبه جادویی بپردازید. اگر تصمیم گرفته‌اید که بهره‌وری خود را افزایش دهید و از وقت خود استفاده‌ای بهینه کنید تمام اپلیکیشن های شبکه‌های اجتماعی را از همین امروز خاموش کنید.</a:t>
            </a:r>
          </a:p>
        </p:txBody>
      </p:sp>
    </p:spTree>
    <p:extLst>
      <p:ext uri="{BB962C8B-B14F-4D97-AF65-F5344CB8AC3E}">
        <p14:creationId xmlns:p14="http://schemas.microsoft.com/office/powerpoint/2010/main" val="3286059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1319"/>
            <a:ext cx="8596668" cy="5550043"/>
          </a:xfrm>
        </p:spPr>
        <p:txBody>
          <a:bodyPr>
            <a:normAutofit/>
          </a:bodyPr>
          <a:lstStyle/>
          <a:p>
            <a:r>
              <a:rPr lang="fa-IR" sz="2400" dirty="0">
                <a:ln w="0"/>
                <a:solidFill>
                  <a:schemeClr val="tx1"/>
                </a:solidFill>
                <a:effectLst>
                  <a:outerShdw blurRad="38100" dist="19050" dir="2700000" algn="tl" rotWithShape="0">
                    <a:schemeClr val="dk1">
                      <a:alpha val="40000"/>
                    </a:schemeClr>
                  </a:outerShdw>
                </a:effectLst>
              </a:rPr>
              <a:t>قلدرهای فضای سایبری هنوز زنده و سرحال هستند.</a:t>
            </a:r>
          </a:p>
          <a:p>
            <a:endParaRPr lang="fa-IR" sz="2400" dirty="0">
              <a:ln w="0"/>
              <a:solidFill>
                <a:schemeClr val="tx1"/>
              </a:solidFill>
              <a:effectLst>
                <a:outerShdw blurRad="38100" dist="19050" dir="2700000" algn="tl" rotWithShape="0">
                  <a:schemeClr val="dk1">
                    <a:alpha val="40000"/>
                  </a:schemeClr>
                </a:outerShdw>
              </a:effectLst>
            </a:endParaRPr>
          </a:p>
          <a:p>
            <a:r>
              <a:rPr lang="fa-IR" sz="2400" dirty="0">
                <a:ln w="0"/>
                <a:solidFill>
                  <a:schemeClr val="tx1"/>
                </a:solidFill>
                <a:effectLst>
                  <a:outerShdw blurRad="38100" dist="19050" dir="2700000" algn="tl" rotWithShape="0">
                    <a:schemeClr val="dk1">
                      <a:alpha val="40000"/>
                    </a:schemeClr>
                  </a:outerShdw>
                </a:effectLst>
              </a:rPr>
              <a:t>مردم فکر می‌کنند در فضای مجازی هیچ محدودیتی وجود ندارد و به همین دلیل چیزهایی را که در زندگی واقعی به عنوان راز حفظ می‌کنند و کم‌تر بر زبان می‌آورند به آسانی در شبکه‌های اجتماعی بیان می‌کنند. اگر شما جزء این قبیل افراد نیستید باز هم این احتمال وجود دارد که روزی برخی از مسائل خصوصی خود را با کاربران دیگر در میان بگذارید و اگر همین الآن هم بیان حرف‌های خصوصی‌تان برای دیگران در فضای مجازی یکی از عادت‌هایتان است بهتر است همین جا تمامش کنید. آن‌قدرها هم که فکر می‌کنید در اینترنت ناشناس نیستید. با وجود هکرهای و کلاه بردان حرفه‌ای که در دنیای وب پرسه می‌زنند باید همیشه مراقب امنیت خود و اطلاعات محرمانه‌تان در شبکه‌های اجتماعی باشید.</a:t>
            </a:r>
          </a:p>
        </p:txBody>
      </p:sp>
    </p:spTree>
    <p:extLst>
      <p:ext uri="{BB962C8B-B14F-4D97-AF65-F5344CB8AC3E}">
        <p14:creationId xmlns:p14="http://schemas.microsoft.com/office/powerpoint/2010/main" val="157727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19528"/>
            <a:ext cx="9872871" cy="5376472"/>
          </a:xfrm>
        </p:spPr>
        <p:txBody>
          <a:bodyPr>
            <a:normAutofit/>
          </a:bodyPr>
          <a:lstStyle/>
          <a:p>
            <a:pPr algn="r"/>
            <a:r>
              <a:rPr lang="fa-IR" sz="4000" dirty="0"/>
              <a:t>شبکهٔ اجتماعی ساختاری اجتماعی است که از گره‌هایی (که عموماً فردی یا سازمانی هستند) تشکیل شده‌است که توسط یک یا چند نوع خاص از وابستگی — مانند ایده‌ها و تبادلات مالی، دوست‌ها، خویشاوندی، لینک‌های وب، سرایت بیماری‌ها </a:t>
            </a:r>
            <a:r>
              <a:rPr lang="fa-IR" sz="4000" dirty="0" smtClean="0"/>
              <a:t>اپیدمولوژی </a:t>
            </a:r>
            <a:r>
              <a:rPr lang="fa-IR" sz="4000" dirty="0"/>
              <a:t>به هم متصل اند</a:t>
            </a:r>
            <a:r>
              <a:rPr lang="fa-IR" sz="4000" dirty="0" smtClean="0"/>
              <a:t>.</a:t>
            </a:r>
            <a:endParaRPr lang="en-US" sz="4000" dirty="0"/>
          </a:p>
        </p:txBody>
      </p:sp>
    </p:spTree>
    <p:extLst>
      <p:ext uri="{BB962C8B-B14F-4D97-AF65-F5344CB8AC3E}">
        <p14:creationId xmlns:p14="http://schemas.microsoft.com/office/powerpoint/2010/main" val="1639293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0501"/>
            <a:ext cx="8596668" cy="5440861"/>
          </a:xfrm>
        </p:spPr>
        <p:txBody>
          <a:bodyPr>
            <a:normAutofit/>
          </a:bodyPr>
          <a:lstStyle/>
          <a:p>
            <a:r>
              <a:rPr lang="fa-IR" sz="2800" dirty="0">
                <a:ln w="0"/>
                <a:solidFill>
                  <a:schemeClr val="tx1"/>
                </a:solidFill>
                <a:effectLst>
                  <a:outerShdw blurRad="38100" dist="19050" dir="2700000" algn="tl" rotWithShape="0">
                    <a:schemeClr val="dk1">
                      <a:alpha val="40000"/>
                    </a:schemeClr>
                  </a:outerShdw>
                </a:effectLst>
              </a:rPr>
              <a:t>مقایسه پیوسته خود با دیگران در شبکه‌های اجتماعی شما را به نابودی خواهد کشاند.</a:t>
            </a:r>
          </a:p>
          <a:p>
            <a:endParaRPr lang="fa-IR" sz="2800" dirty="0">
              <a:ln w="0"/>
              <a:solidFill>
                <a:schemeClr val="tx1"/>
              </a:solidFill>
              <a:effectLst>
                <a:outerShdw blurRad="38100" dist="19050" dir="2700000" algn="tl" rotWithShape="0">
                  <a:schemeClr val="dk1">
                    <a:alpha val="40000"/>
                  </a:schemeClr>
                </a:outerShdw>
              </a:effectLst>
            </a:endParaRPr>
          </a:p>
          <a:p>
            <a:r>
              <a:rPr lang="fa-IR" sz="2800" dirty="0">
                <a:ln w="0"/>
                <a:solidFill>
                  <a:schemeClr val="tx1"/>
                </a:solidFill>
                <a:effectLst>
                  <a:outerShdw blurRad="38100" dist="19050" dir="2700000" algn="tl" rotWithShape="0">
                    <a:schemeClr val="dk1">
                      <a:alpha val="40000"/>
                    </a:schemeClr>
                  </a:outerShdw>
                </a:effectLst>
              </a:rPr>
              <a:t>شخصیت‌های دیجیتالی افراد که در شبکه‌های اجتماعی وجود دارد به طرز چشم‌گیری با شخصیت و هویت واقعی آن‌ها متفاوت است. بعد از چند ماه درگیر شدن با این شبکه‌ها و مقایسه خود با افراد دیگر ممکن است فکر کنید که آن‌ها از شما خیلی بهترند اما بهتر است این موضوع را همیشه به خاطر بسپارید که آن‌ها هم مانند شما یک انسان هستند و درست مانند شما از نقاط ضعف و قوت مشخصی برخوردارند.</a:t>
            </a:r>
          </a:p>
        </p:txBody>
      </p:sp>
    </p:spTree>
    <p:extLst>
      <p:ext uri="{BB962C8B-B14F-4D97-AF65-F5344CB8AC3E}">
        <p14:creationId xmlns:p14="http://schemas.microsoft.com/office/powerpoint/2010/main" val="3603318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27797"/>
            <a:ext cx="8596668" cy="5413565"/>
          </a:xfrm>
        </p:spPr>
        <p:txBody>
          <a:bodyPr>
            <a:normAutofit/>
          </a:bodyPr>
          <a:lstStyle/>
          <a:p>
            <a:r>
              <a:rPr lang="fa-IR" sz="2800" dirty="0">
                <a:ln w="0"/>
                <a:solidFill>
                  <a:schemeClr val="tx1"/>
                </a:solidFill>
                <a:effectLst>
                  <a:outerShdw blurRad="38100" dist="19050" dir="2700000" algn="tl" rotWithShape="0">
                    <a:schemeClr val="dk1">
                      <a:alpha val="40000"/>
                    </a:schemeClr>
                  </a:outerShdw>
                </a:effectLst>
              </a:rPr>
              <a:t>شبکه‌های اجتماعی افراد را به شدت بی‌خواب می‌کنند.</a:t>
            </a:r>
          </a:p>
          <a:p>
            <a:endParaRPr lang="fa-IR" sz="2800" dirty="0">
              <a:ln w="0"/>
              <a:solidFill>
                <a:schemeClr val="tx1"/>
              </a:solidFill>
              <a:effectLst>
                <a:outerShdw blurRad="38100" dist="19050" dir="2700000" algn="tl" rotWithShape="0">
                  <a:schemeClr val="dk1">
                    <a:alpha val="40000"/>
                  </a:schemeClr>
                </a:outerShdw>
              </a:effectLst>
            </a:endParaRPr>
          </a:p>
          <a:p>
            <a:r>
              <a:rPr lang="fa-IR" sz="2800" dirty="0">
                <a:ln w="0"/>
                <a:solidFill>
                  <a:schemeClr val="tx1"/>
                </a:solidFill>
                <a:effectLst>
                  <a:outerShdw blurRad="38100" dist="19050" dir="2700000" algn="tl" rotWithShape="0">
                    <a:schemeClr val="dk1">
                      <a:alpha val="40000"/>
                    </a:schemeClr>
                  </a:outerShdw>
                </a:effectLst>
              </a:rPr>
              <a:t>نوری که از صفحه‌نمایش دستگاه‌های الکترونیکی مختلف به چشمان شما ساطع می‌شود ذهن را فریب داده و به آن القا می‌کنند که الآن وقت خواب نیست. یکی از عوامل کلیدی برای برخورداری از سلامت جسمی و روانی کامل خواب کافی ست و عوارض بی‌خوابی‌های مکرر بر هیچ‌کس پوشیده نیست بنابراین بهتر است هنگام خواب گوشی خود را در اتاق دیگری بگذارید و آن را با خود به رخت خواب نبرید.</a:t>
            </a:r>
          </a:p>
        </p:txBody>
      </p:sp>
    </p:spTree>
    <p:extLst>
      <p:ext uri="{BB962C8B-B14F-4D97-AF65-F5344CB8AC3E}">
        <p14:creationId xmlns:p14="http://schemas.microsoft.com/office/powerpoint/2010/main" val="40509909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0501"/>
            <a:ext cx="8596668" cy="5440861"/>
          </a:xfrm>
        </p:spPr>
        <p:txBody>
          <a:bodyPr>
            <a:noAutofit/>
          </a:bodyPr>
          <a:lstStyle/>
          <a:p>
            <a:r>
              <a:rPr lang="fa-IR" sz="2800" dirty="0">
                <a:ln w="0"/>
                <a:solidFill>
                  <a:schemeClr val="tx1"/>
                </a:solidFill>
                <a:effectLst>
                  <a:outerShdw blurRad="38100" dist="19050" dir="2700000" algn="tl" rotWithShape="0">
                    <a:schemeClr val="dk1">
                      <a:alpha val="40000"/>
                    </a:schemeClr>
                  </a:outerShdw>
                </a:effectLst>
              </a:rPr>
              <a:t>حریم خصوصی شما را به خطر می‌اندازد.</a:t>
            </a:r>
          </a:p>
          <a:p>
            <a:endParaRPr lang="fa-IR" sz="2800" dirty="0">
              <a:ln w="0"/>
              <a:solidFill>
                <a:schemeClr val="tx1"/>
              </a:solidFill>
              <a:effectLst>
                <a:outerShdw blurRad="38100" dist="19050" dir="2700000" algn="tl" rotWithShape="0">
                  <a:schemeClr val="dk1">
                    <a:alpha val="40000"/>
                  </a:schemeClr>
                </a:outerShdw>
              </a:effectLst>
            </a:endParaRPr>
          </a:p>
          <a:p>
            <a:r>
              <a:rPr lang="fa-IR" sz="2800" dirty="0">
                <a:ln w="0"/>
                <a:solidFill>
                  <a:schemeClr val="tx1"/>
                </a:solidFill>
                <a:effectLst>
                  <a:outerShdw blurRad="38100" dist="19050" dir="2700000" algn="tl" rotWithShape="0">
                    <a:schemeClr val="dk1">
                      <a:alpha val="40000"/>
                    </a:schemeClr>
                  </a:outerShdw>
                </a:effectLst>
              </a:rPr>
              <a:t>در بین شبکه‌های اجتماعی خرید و فروش اطلاعات افراد امری طبیعی ست و طبق افشاگری‌های اخیر اسنودن دولت‌هایی نظیر آمریکا به تمام اطلاعات افراد از جمله آدرس ایمیل، تماس‌های شما در اسکایپ و … دسترسی دارد که این امر موجب کم رنگ شدن مفهومی به نام حریم خصوصی در فضای مجازی شده است بنابراین اگر هر چیزی را که به ذهنتان می‌رسد در شبکه‌های اجتماعی با دیگر کاربران به اشتراک بگذارید باید بدانید که تنها به دولت‌ها و شبکه‌های اجتماعی کمک کرده‌اید که شما را راحت‌تر به دام بی اندازند.</a:t>
            </a:r>
            <a:endParaRPr lang="en-US"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105632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7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نتیجه گیری</a:t>
            </a:r>
            <a:endParaRPr lang="en-US"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63108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fa-IR" sz="3200" dirty="0">
                <a:ln w="0"/>
                <a:solidFill>
                  <a:schemeClr val="tx1"/>
                </a:solidFill>
                <a:effectLst>
                  <a:outerShdw blurRad="38100" dist="19050" dir="2700000" algn="tl" rotWithShape="0">
                    <a:schemeClr val="dk1">
                      <a:alpha val="40000"/>
                    </a:schemeClr>
                  </a:outerShdw>
                </a:effectLst>
              </a:rPr>
              <a:t>در پایان ذکر این نکته ضروری ست که شبکه‌های اجتماعی در کنار این اثرات منفی و مخرب فواید بی‌نظیری برای پیشرفت و ترقی جوامع، سازمان‌ها و افراد نیز داشته است و انتخاب بعد مثبت یا منفی هر فناوری بر عهده خود کاربر است.</a:t>
            </a:r>
            <a:endParaRPr lang="en-US" sz="32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345350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r>
              <a:rPr lang="fa-IR" sz="3200" dirty="0"/>
              <a:t>شبکه‌های اجتماعی فضایی آنلاین هستند که بر ساخت و بازتاب روابط اجتماعی میان افراد تمرکز می‌کنند ؛ افرادی که در این فضا به تبادل علایق و فعالیت‌هایشان می‌پردازند . شبکه‌های اجتماعی علاوه بر شکل‌دهی جدید به عرصه و فضای تعاملات رودرروی اجتماعی و کنش‌های میان فردی ، نقش مهمی هم در نحوه انجام تعاملات شغلی و تجاری ایفا می‌کنند .</a:t>
            </a:r>
            <a:endParaRPr lang="en-US" sz="3200" dirty="0"/>
          </a:p>
        </p:txBody>
      </p:sp>
    </p:spTree>
    <p:extLst>
      <p:ext uri="{BB962C8B-B14F-4D97-AF65-F5344CB8AC3E}">
        <p14:creationId xmlns:p14="http://schemas.microsoft.com/office/powerpoint/2010/main" val="315558241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تاریخچه شبکه های اجتماعی</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11300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74557"/>
            <a:ext cx="9872871" cy="5421443"/>
          </a:xfrm>
        </p:spPr>
        <p:txBody>
          <a:bodyPr>
            <a:noAutofit/>
          </a:bodyPr>
          <a:lstStyle/>
          <a:p>
            <a:pPr algn="r"/>
            <a:r>
              <a:rPr lang="fa-IR" sz="3600" dirty="0"/>
              <a:t>نخستین بار مفهومی با عنوان شبکه‌های اجتماعی اینترنتی با قالب امروزی در سال ۱۹۶۰ اولین بار در دانشگاه ایلی نویز در ایالت متحده امریکا مطرح شد</a:t>
            </a:r>
            <a:r>
              <a:rPr lang="fa-IR" sz="3600" dirty="0" smtClean="0"/>
              <a:t>.</a:t>
            </a:r>
          </a:p>
          <a:p>
            <a:pPr algn="r"/>
            <a:endParaRPr lang="fa-IR" sz="3600" dirty="0"/>
          </a:p>
          <a:p>
            <a:pPr algn="r"/>
            <a:r>
              <a:rPr lang="fa-IR" sz="3600" dirty="0"/>
              <a:t>در اواخر دهه ۱۹۸۰، اولين خدمات اينترنتي دايال آپ (</a:t>
            </a:r>
            <a:r>
              <a:rPr lang="en-US" sz="3600" dirty="0"/>
              <a:t>ISP) </a:t>
            </a:r>
            <a:r>
              <a:rPr lang="fa-IR" sz="3600" dirty="0"/>
              <a:t>در آمريكا راه اندازي شد، اما در ۲۵ سال گذشته تكنولوژي اينترنت آن چنان پيشرفتي حاصل كرد كه دايال آپ (اتصال به اينترنت از طريق خط تلفن و شماره گيري) جاي خود را به روش هاي جديدتر داد.</a:t>
            </a:r>
            <a:endParaRPr lang="en-US" sz="3600" dirty="0"/>
          </a:p>
        </p:txBody>
      </p:sp>
    </p:spTree>
    <p:extLst>
      <p:ext uri="{BB962C8B-B14F-4D97-AF65-F5344CB8AC3E}">
        <p14:creationId xmlns:p14="http://schemas.microsoft.com/office/powerpoint/2010/main" val="2338297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99607"/>
            <a:ext cx="9872871" cy="5496393"/>
          </a:xfrm>
        </p:spPr>
        <p:txBody>
          <a:bodyPr>
            <a:normAutofit/>
          </a:bodyPr>
          <a:lstStyle/>
          <a:p>
            <a:pPr algn="r"/>
            <a:r>
              <a:rPr lang="fa-IR" sz="2400" dirty="0"/>
              <a:t>پس از آن در ۱۹۹۷ نخستین سایت شبکه اجتماعی اینترنتی به آدرس </a:t>
            </a:r>
            <a:r>
              <a:rPr lang="en-US" sz="2400" dirty="0"/>
              <a:t>SixDegrees.com </a:t>
            </a:r>
            <a:r>
              <a:rPr lang="fa-IR" sz="2400" dirty="0"/>
              <a:t>راه‌اندازی شد. این سایت به کاربرانش اجازه ایجاد پروفایل داد تا آنها بتوانند لیستی از دوستانشان ایجاد کنند. البته این سایت در آن موفق نشد و بعد از سه سال متوقف شد. </a:t>
            </a:r>
            <a:endParaRPr lang="fa-IR" sz="2400" dirty="0" smtClean="0"/>
          </a:p>
          <a:p>
            <a:pPr algn="r"/>
            <a:endParaRPr lang="fa-IR" sz="2400" dirty="0"/>
          </a:p>
          <a:p>
            <a:pPr algn="r"/>
            <a:r>
              <a:rPr lang="fa-IR" sz="2400" dirty="0"/>
              <a:t>از سال ۲۰۰۱ به بعد شبکه های اجتماعی متفاوتی با کاربری های متنوع ایجاد شد و در واقع موج جدیدی از شبکه های اجتماعی شکل گرفت. به عنوان مثال شبکه </a:t>
            </a:r>
            <a:r>
              <a:rPr lang="en-US" sz="2400" dirty="0" err="1"/>
              <a:t>Ryaz</a:t>
            </a:r>
            <a:r>
              <a:rPr lang="en-US" sz="2400" dirty="0"/>
              <a:t> </a:t>
            </a:r>
            <a:r>
              <a:rPr lang="fa-IR" sz="2400" dirty="0"/>
              <a:t>که با هدف تجاری و کسب و کار شکل گرفت و به بزرگترین شبکه خدمات کسب و کار تبدیل شد. از سال ۲۰۰۲ شبکه های اجتماعی </a:t>
            </a:r>
            <a:r>
              <a:rPr lang="en-US" sz="2400" dirty="0" err="1"/>
              <a:t>FriendSter</a:t>
            </a:r>
            <a:r>
              <a:rPr lang="en-US" sz="2400" dirty="0"/>
              <a:t>، Orkut </a:t>
            </a:r>
            <a:r>
              <a:rPr lang="fa-IR" sz="2400" dirty="0"/>
              <a:t>و </a:t>
            </a:r>
            <a:r>
              <a:rPr lang="en-US" sz="2400" dirty="0"/>
              <a:t>LinkedIn </a:t>
            </a:r>
            <a:r>
              <a:rPr lang="fa-IR" sz="2400" dirty="0"/>
              <a:t>راه اندازی شدند. شبکه </a:t>
            </a:r>
            <a:r>
              <a:rPr lang="en-US" sz="2400" dirty="0" err="1"/>
              <a:t>FriendSter</a:t>
            </a:r>
            <a:r>
              <a:rPr lang="en-US" sz="2400" dirty="0"/>
              <a:t> </a:t>
            </a:r>
            <a:r>
              <a:rPr lang="fa-IR" sz="2400" dirty="0"/>
              <a:t>به عنوان مکمل سایت </a:t>
            </a:r>
            <a:r>
              <a:rPr lang="en-US" sz="2400" dirty="0" err="1"/>
              <a:t>Ryaz</a:t>
            </a:r>
            <a:r>
              <a:rPr lang="en-US" sz="2400" dirty="0"/>
              <a:t> </a:t>
            </a:r>
            <a:r>
              <a:rPr lang="fa-IR" sz="2400" dirty="0"/>
              <a:t>شکل گرفت. این سایت از آنجا که یک امکان جدید را در اختیار کابران قرار داده بود، کاربران بسیاری را جذب خود کرد و بعد از یک سال، سه میلیون کاربر را از آن خود کرد. </a:t>
            </a:r>
            <a:endParaRPr lang="en-US" sz="2400" dirty="0"/>
          </a:p>
        </p:txBody>
      </p:sp>
    </p:spTree>
    <p:extLst>
      <p:ext uri="{BB962C8B-B14F-4D97-AF65-F5344CB8AC3E}">
        <p14:creationId xmlns:p14="http://schemas.microsoft.com/office/powerpoint/2010/main" val="154123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49508"/>
            <a:ext cx="9872871" cy="5346492"/>
          </a:xfrm>
        </p:spPr>
        <p:txBody>
          <a:bodyPr>
            <a:normAutofit/>
          </a:bodyPr>
          <a:lstStyle/>
          <a:p>
            <a:pPr algn="r"/>
            <a:r>
              <a:rPr lang="fa-IR" sz="3600" dirty="0"/>
              <a:t>انفجار تجارت در وب سایت‌های اجتماعی در سال ۲۰۰۲ باعث به وجود آمدن شبکه‌های اجتماعی فرنداستر </a:t>
            </a:r>
            <a:r>
              <a:rPr lang="en-US" sz="3600" dirty="0" smtClean="0"/>
              <a:t>Friendster، </a:t>
            </a:r>
            <a:r>
              <a:rPr lang="fa-IR" sz="3600" dirty="0"/>
              <a:t>اورکات </a:t>
            </a:r>
            <a:r>
              <a:rPr lang="en-US" sz="3600" dirty="0" smtClean="0"/>
              <a:t>Orkut </a:t>
            </a:r>
            <a:r>
              <a:rPr lang="fa-IR" sz="3600" dirty="0"/>
              <a:t>و لینکداین </a:t>
            </a:r>
            <a:r>
              <a:rPr lang="en-US" sz="3600" dirty="0" smtClean="0"/>
              <a:t>LinkedIn </a:t>
            </a:r>
            <a:r>
              <a:rPr lang="fa-IR" sz="3600" dirty="0"/>
              <a:t>شد و باعث شکوفایی قارچ گونه وب سایت‌های شبکه‌های اجتماعی در اینترنت شد</a:t>
            </a:r>
            <a:r>
              <a:rPr lang="fa-IR" sz="3600" dirty="0" smtClean="0"/>
              <a:t>.</a:t>
            </a:r>
          </a:p>
          <a:p>
            <a:pPr algn="r"/>
            <a:endParaRPr lang="en-US" sz="3600" dirty="0"/>
          </a:p>
        </p:txBody>
      </p:sp>
    </p:spTree>
    <p:extLst>
      <p:ext uri="{BB962C8B-B14F-4D97-AF65-F5344CB8AC3E}">
        <p14:creationId xmlns:p14="http://schemas.microsoft.com/office/powerpoint/2010/main" val="2024118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269</TotalTime>
  <Words>2155</Words>
  <Application>Microsoft Office PowerPoint</Application>
  <PresentationFormat>Widescreen</PresentationFormat>
  <Paragraphs>123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Tahoma</vt:lpstr>
      <vt:lpstr>Trebuchet MS</vt:lpstr>
      <vt:lpstr>Wingdings 3</vt:lpstr>
      <vt:lpstr>Facet</vt:lpstr>
      <vt:lpstr>PowerPoint Presentation</vt:lpstr>
      <vt:lpstr>تاثیر شبکه های اجتماعی بر افراد و رفتار جمعی</vt:lpstr>
      <vt:lpstr>شبکه اجتماعی چیست ؟</vt:lpstr>
      <vt:lpstr>PowerPoint Presentation</vt:lpstr>
      <vt:lpstr>PowerPoint Presentation</vt:lpstr>
      <vt:lpstr>تاریخچه شبکه های اجتماعی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كاركردهاي اجتماعي شبكه هاي اجتماعی </vt:lpstr>
      <vt:lpstr>PowerPoint Presentation</vt:lpstr>
      <vt:lpstr>اهداف و کارکردهای شبکه های اجتماعی</vt:lpstr>
      <vt:lpstr>PowerPoint Presentation</vt:lpstr>
      <vt:lpstr>PowerPoint Presentation</vt:lpstr>
      <vt:lpstr>ویژگی های شبکه های اجتماعی: برخی ویژگی های شبکه های اجتماعی</vt:lpstr>
      <vt:lpstr>PowerPoint Presentation</vt:lpstr>
      <vt:lpstr>انواع شبکه های اجتماعی:</vt:lpstr>
      <vt:lpstr>PowerPoint Presentation</vt:lpstr>
      <vt:lpstr>آمارهای مختلف در شبکه های اجتماعی:</vt:lpstr>
      <vt:lpstr>PowerPoint Presentation</vt:lpstr>
      <vt:lpstr>PowerPoint Presentation</vt:lpstr>
      <vt:lpstr>PowerPoint Presentation</vt:lpstr>
      <vt:lpstr>شبکه های اجتماعی و فرصت ها:</vt:lpstr>
      <vt:lpstr>PowerPoint Presentation</vt:lpstr>
      <vt:lpstr>PowerPoint Presentation</vt:lpstr>
      <vt:lpstr>شبکه های اجتماعی و تهدیدها:</vt:lpstr>
      <vt:lpstr>PowerPoint Presentation</vt:lpstr>
      <vt:lpstr>10 اثر منفی و غیر قابل جبران شبکه های اجتماعی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تاثیر </dc:title>
  <dc:creator>taha</dc:creator>
  <cp:lastModifiedBy>ALI</cp:lastModifiedBy>
  <cp:revision>17</cp:revision>
  <dcterms:created xsi:type="dcterms:W3CDTF">2015-04-09T07:21:49Z</dcterms:created>
  <dcterms:modified xsi:type="dcterms:W3CDTF">2015-05-29T09:45:37Z</dcterms:modified>
</cp:coreProperties>
</file>