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3" r:id="rId9"/>
    <p:sldId id="265" r:id="rId10"/>
    <p:sldId id="267" r:id="rId11"/>
    <p:sldId id="268" r:id="rId12"/>
    <p:sldId id="273" r:id="rId13"/>
    <p:sldId id="269" r:id="rId14"/>
    <p:sldId id="270" r:id="rId15"/>
    <p:sldId id="271" r:id="rId16"/>
    <p:sldId id="272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EFB3-A751-4D7E-92E5-B87BB41B158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54601-85BE-422D-A36F-58CD160EC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21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C9F1-4368-4505-A670-25E4287C669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84CC-053B-48B5-8FE6-DFDCAF46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C9F1-4368-4505-A670-25E4287C669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84CC-053B-48B5-8FE6-DFDCAF46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C9F1-4368-4505-A670-25E4287C669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84CC-053B-48B5-8FE6-DFDCAF46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04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C9F1-4368-4505-A670-25E4287C669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84CC-053B-48B5-8FE6-DFDCAF46BA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6715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C9F1-4368-4505-A670-25E4287C669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84CC-053B-48B5-8FE6-DFDCAF46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C9F1-4368-4505-A670-25E4287C669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84CC-053B-48B5-8FE6-DFDCAF46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15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C9F1-4368-4505-A670-25E4287C669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84CC-053B-48B5-8FE6-DFDCAF46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3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C9F1-4368-4505-A670-25E4287C669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84CC-053B-48B5-8FE6-DFDCAF46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51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C9F1-4368-4505-A670-25E4287C669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84CC-053B-48B5-8FE6-DFDCAF46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6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C9F1-4368-4505-A670-25E4287C669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84CC-053B-48B5-8FE6-DFDCAF46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9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C9F1-4368-4505-A670-25E4287C669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84CC-053B-48B5-8FE6-DFDCAF46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C9F1-4368-4505-A670-25E4287C669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84CC-053B-48B5-8FE6-DFDCAF46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2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C9F1-4368-4505-A670-25E4287C669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84CC-053B-48B5-8FE6-DFDCAF46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2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C9F1-4368-4505-A670-25E4287C669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84CC-053B-48B5-8FE6-DFDCAF46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3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C9F1-4368-4505-A670-25E4287C669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84CC-053B-48B5-8FE6-DFDCAF46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9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C9F1-4368-4505-A670-25E4287C669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84CC-053B-48B5-8FE6-DFDCAF46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1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C9F1-4368-4505-A670-25E4287C669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84CC-053B-48B5-8FE6-DFDCAF46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9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CC9F1-4368-4505-A670-25E4287C669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F84CC-053B-48B5-8FE6-DFDCAF46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75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fa.wikipedia.org/wiki/%D9%88%D8%A7%D9%84%D8%AA_%D8%AF%DB%8C%D8%B2%D9%86%DB%8C" TargetMode="External"/><Relationship Id="rId13" Type="http://schemas.openxmlformats.org/officeDocument/2006/relationships/hyperlink" Target="http://fa.wikipedia.org/wiki/%D9%88%D8%A7%D9%84%D8%AA_%D8%AF%DB%8C%D8%B2%D9%86%DB%8C_%D9%BE%DB%8C%DA%A9%DA%86%D8%B1%D8%B2" TargetMode="External"/><Relationship Id="rId18" Type="http://schemas.openxmlformats.org/officeDocument/2006/relationships/hyperlink" Target="http://fa.wikipedia.org/wiki/%D8%A8%D8%B1%D8%A8%D9%86%DA%A9%D8%8C_%DA%A9%D8%A7%D9%84%DB%8C%D9%81%D8%B1%D9%86%DB%8C%D8%A7" TargetMode="External"/><Relationship Id="rId3" Type="http://schemas.openxmlformats.org/officeDocument/2006/relationships/hyperlink" Target="http://fa.wikipedia.org/wiki/%D8%B4%D8%B1%DA%A9%D8%AA" TargetMode="External"/><Relationship Id="rId7" Type="http://schemas.openxmlformats.org/officeDocument/2006/relationships/hyperlink" Target="http://fa.wikipedia.org/wiki/%DB%B1%DB%B9%DB%B2%DB%B3_(%D9%85%DB%8C%D9%84%D8%A7%D8%AF%DB%8C)" TargetMode="External"/><Relationship Id="rId12" Type="http://schemas.openxmlformats.org/officeDocument/2006/relationships/hyperlink" Target="http://fa.wikipedia.org/wiki/%D8%B4%D9%87%D8%B1_%D8%A8%D8%A7%D8%B2%DB%8C" TargetMode="External"/><Relationship Id="rId17" Type="http://schemas.openxmlformats.org/officeDocument/2006/relationships/hyperlink" Target="http://fa.wikipedia.org/wiki/%D9%87%DB%8C%D9%88%D9%84%D9%88_(%D9%88%D8%A8%E2%80%8C%DA%AF%D8%A7%D9%87)" TargetMode="External"/><Relationship Id="rId2" Type="http://schemas.openxmlformats.org/officeDocument/2006/relationships/hyperlink" Target="http://fa.wikipedia.org/wiki/%D8%B2%D8%A8%D8%A7%D9%86_%D8%A7%D9%86%DA%AF%D9%84%DB%8C%D8%B3%DB%8C" TargetMode="External"/><Relationship Id="rId16" Type="http://schemas.openxmlformats.org/officeDocument/2006/relationships/hyperlink" Target="http://fa.wikipedia.org/wiki/%D9%84%D9%88%DA%A9%D8%A7%D8%B3_%D9%81%DB%8C%D9%84%D9%85" TargetMode="External"/><Relationship Id="rId20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.wikipedia.org/wiki/%DB%B1%DB%B6_%D8%A7%DA%A9%D8%AA%D8%A8%D8%B1" TargetMode="External"/><Relationship Id="rId11" Type="http://schemas.openxmlformats.org/officeDocument/2006/relationships/hyperlink" Target="http://fa.wikipedia.org/wiki/%D8%B3%DB%8C%D9%86%D9%85%D8%A7%DB%8C_%D8%A2%D9%85%D8%B1%DB%8C%DA%A9%D8%A7" TargetMode="External"/><Relationship Id="rId5" Type="http://schemas.openxmlformats.org/officeDocument/2006/relationships/hyperlink" Target="http://fa.wikipedia.org/wiki/%D8%A7%DB%8C%D8%A7%D9%84%D8%A7%D8%AA_%D9%85%D8%AA%D8%AD%D8%AF%D9%87_%D8%A2%D9%85%D8%B1%DB%8C%DA%A9%D8%A7" TargetMode="External"/><Relationship Id="rId15" Type="http://schemas.openxmlformats.org/officeDocument/2006/relationships/hyperlink" Target="http://fa.wikipedia.org/wiki/%D9%85%D8%A7%D8%B1%D9%88%D9%84_%D8%A7%DB%8C%D9%86%D8%AA%D8%B1%D8%AA%DB%8C%D9%86%D9%85%D9%86%D8%AA" TargetMode="External"/><Relationship Id="rId10" Type="http://schemas.openxmlformats.org/officeDocument/2006/relationships/hyperlink" Target="http://fa.wikipedia.org/wiki/%D9%BE%D9%88%DB%8C%D8%A7%D9%86%D9%85%D8%A7%DB%8C%DB%8C" TargetMode="External"/><Relationship Id="rId19" Type="http://schemas.openxmlformats.org/officeDocument/2006/relationships/hyperlink" Target="http://fa.wikipedia.org/wiki/%D9%85%DB%8C%D8%A7%D9%86%DA%AF%DB%8C%D9%86_%D8%B5%D9%86%D8%B9%D8%AA%DB%8C_%D8%AF%D8%A7%D9%88_%D8%AC%D9%88%D9%86%D8%B2" TargetMode="External"/><Relationship Id="rId4" Type="http://schemas.openxmlformats.org/officeDocument/2006/relationships/hyperlink" Target="http://fa.wikipedia.org/wiki/%D8%B1%D8%B3%D8%A7%D9%86%D9%87_%DA%AF%D8%B1%D9%88%D9%87%DB%8C" TargetMode="External"/><Relationship Id="rId9" Type="http://schemas.openxmlformats.org/officeDocument/2006/relationships/hyperlink" Target="http://fa.wikipedia.org/wiki/%D8%B1%D9%88%DB%8C_%D8%A7%D9%88%D9%84%DB%8C%D9%88%D8%B1_%D8%AF%DB%8C%D8%B2%D9%86%DB%8C" TargetMode="External"/><Relationship Id="rId14" Type="http://schemas.openxmlformats.org/officeDocument/2006/relationships/hyperlink" Target="http://fa.wikipedia.org/wiki/%D9%BE%DB%8C%DA%A9%D8%B3%D8%A7%D8%B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%D8%A2%D9%86%D8%A7%D9%87%D8%A7%DB%8C%D9%85" TargetMode="External"/><Relationship Id="rId7" Type="http://schemas.openxmlformats.org/officeDocument/2006/relationships/image" Target="../media/image7.jpg"/><Relationship Id="rId2" Type="http://schemas.openxmlformats.org/officeDocument/2006/relationships/hyperlink" Target="http://fa.wikipedia.org/wiki/%D8%B2%D8%A8%D8%A7%D9%86_%D8%A7%D9%86%DA%AF%D9%84%DB%8C%D8%B3%DB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.wikipedia.org/wiki/%D8%B4%D8%B1%DA%A9%D8%AA_%D9%88%D8%A7%D9%84%D8%AA_%D8%AF%DB%8C%D8%B2%D9%86%DB%8C" TargetMode="External"/><Relationship Id="rId5" Type="http://schemas.openxmlformats.org/officeDocument/2006/relationships/hyperlink" Target="http://fa.wikipedia.org/wiki/%D8%A7%DB%8C%D8%A7%D9%84%D8%A7%D8%AA_%D9%85%D8%AA%D8%AD%D8%AF%D9%87_%D8%A2%D9%85%D8%B1%DB%8C%DA%A9%D8%A7" TargetMode="External"/><Relationship Id="rId4" Type="http://schemas.openxmlformats.org/officeDocument/2006/relationships/hyperlink" Target="http://fa.wikipedia.org/wiki/%DA%A9%D8%A7%D9%84%DB%8C%D9%81%D8%B1%D9%86%DB%8C%D8%A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ic.photo-aks.com/photo/images/religious/god-infallible/large/Islamic_Wallpaper_Basmal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6170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کاربرد مهندسی صنایع در استراحتگاه ها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64407"/>
            <a:ext cx="10353762" cy="4855334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سالانه حدود 6 میلیون نفر برای اقامت به  19 استراحتگاه این پارک تفریحی مراجعه می کنند.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این استراحتگاه ها در مجموع 25000 اتاق دارند.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روزانه 240000 پوند لباس های شستنی در استراحتگاه ها شسته می شود.</a:t>
            </a:r>
          </a:p>
          <a:p>
            <a:pPr algn="r" rtl="1"/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وظایف مهندسان صنایع: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کنترل دارایی و هزینه های استراحتگاه ها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تعیین تعداد باجه های مورد نیاز در هر لابی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تجزیه و تحلیل ظرفیت مورد نیاز در هر استراحتگاه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بهینه سازی فرآیند کنترل و تحویل 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اسباب سفر 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به منظور تحویل سریعتر اسباب در اتاق ها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هدایت فرآیند شستشو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کنترل و تامین فهرست موجودی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کنترل فرآیند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in</a:t>
            </a: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encrypted-tbn0.gstatic.com/images?q=tbn:ANd9GcTxutg1OeZOYDRzx47qc_hE0xI3n-GNdz8ZzC7ARySjvz3PtNWu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9" y="1764407"/>
            <a:ext cx="3360358" cy="4855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3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کاربرد مهندسی صنایع در حمل و نقل بازدیدکنندگان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روزانه 60 اتوبوس حدود 200000 بازدیدکننده را جابجا می کنند.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مهندسان صنایع با مدل سازی و تحقیق در عملیات تعداد راه ها،اتوبوس ها،مونو ریل ها و وسایل نقلیه آبی را جهت حمل و نقل بازدیدکنندگان تعیین می کنند.هدف آن ها به حداقل رساندن زمان انتظار و رسیدن به موقع به مکان مورد نظر است.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65" y="3812147"/>
            <a:ext cx="5333128" cy="274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9203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626" y="386862"/>
            <a:ext cx="10353761" cy="1711569"/>
          </a:xfrm>
        </p:spPr>
        <p:txBody>
          <a:bodyPr/>
          <a:lstStyle/>
          <a:p>
            <a:r>
              <a:rPr lang="fa-IR" dirty="0" smtClean="0">
                <a:effectLst/>
              </a:rPr>
              <a:t>نقش مهندس صنایع در ارتباط با دستگاه های  بازی مورد استفاده</a:t>
            </a:r>
            <a:br>
              <a:rPr lang="fa-IR" dirty="0" smtClean="0">
                <a:effectLst/>
              </a:rPr>
            </a:br>
            <a:r>
              <a:rPr lang="fa-IR" dirty="0" smtClean="0">
                <a:effectLst/>
              </a:rPr>
              <a:t/>
            </a:r>
            <a:br>
              <a:rPr lang="fa-IR" dirty="0" smtClean="0">
                <a:effectLst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22" y="2077915"/>
            <a:ext cx="3444754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istrato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77" y="4150248"/>
            <a:ext cx="3211391" cy="2129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55729" y="1778949"/>
            <a:ext cx="71197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سامان دهی بلیط فروشی 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بررسی میزان پرطرفداربودن دستگاه با استفاده از آمار بازدیدکنندگان </a:t>
            </a:r>
          </a:p>
          <a:p>
            <a:pPr algn="r" rtl="1"/>
            <a:r>
              <a:rPr lang="fa-I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جهت ساخت بیشترو یاکاهش و جمع آوری دستگاه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تعمیرات و بررسی دوره ای </a:t>
            </a:r>
          </a:p>
          <a:p>
            <a:pPr algn="r" rtl="1">
              <a:buFont typeface="Wingdings" panose="05000000000000000000" pitchFamily="2" charset="2"/>
              <a:buChar char="Ø"/>
            </a:pP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Wingdings" panose="05000000000000000000" pitchFamily="2" charset="2"/>
              <a:buChar char="Ø"/>
            </a:pP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Wingdings" panose="05000000000000000000" pitchFamily="2" charset="2"/>
              <a:buChar char="Ø"/>
            </a:pP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0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مدیریت جمعیت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کاهش طول صف ها 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به حداقل رساندن مسافتی که بازدیدکنندگان برای رفت و آمد طی میکنند.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تعیین مکان مناسب برای استقرار ایستگاه های اطلاعات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تعیین زمان انتظار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1" y="3141785"/>
            <a:ext cx="4095263" cy="307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98" y="3590558"/>
            <a:ext cx="2752725" cy="27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Walt </a:t>
            </a:r>
            <a:r>
              <a:rPr lang="en-US" dirty="0" err="1" smtClean="0"/>
              <a:t>disney</a:t>
            </a:r>
            <a:r>
              <a:rPr lang="fa-IR" dirty="0" smtClean="0"/>
              <a:t>فروشگاه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سالانه 2 میلیون معامله در این فروشگاه(شعبه مستقر در شهر بازی مرکزی) انجام میشود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نیاز به تعداد پرسنل به صورتی که: 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کمترین زمان ازمشتری گرفته شود.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تعداد کارکنان از دید بهینه بودن  مطلوب باشد.</a:t>
            </a:r>
          </a:p>
          <a:p>
            <a:pPr algn="r" rt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75" y="4050998"/>
            <a:ext cx="3275931" cy="2453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8" y="2811845"/>
            <a:ext cx="3977356" cy="29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9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dirty="0" smtClean="0"/>
              <a:t>Fast food</a:t>
            </a:r>
            <a:r>
              <a:rPr lang="fa-IR" dirty="0" smtClean="0"/>
              <a:t>رستوران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سالانه </a:t>
            </a:r>
            <a:r>
              <a:rPr lang="fa-IR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میلیون </a:t>
            </a: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همبرگر باید تولید شود.            </a:t>
            </a:r>
          </a:p>
          <a:p>
            <a:pPr marL="0" indent="0" algn="r" rtl="1">
              <a:buNone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دراین رستوران  24 ساعته:</a:t>
            </a:r>
            <a:endParaRPr lang="fa-I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روزانه:24657  عدد                 </a:t>
            </a:r>
          </a:p>
          <a:p>
            <a:pPr marL="0" indent="0" algn="r" rtl="1">
              <a:buNone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ساعتی:1027 عدد     </a:t>
            </a:r>
          </a:p>
          <a:p>
            <a:pPr marL="0" indent="0" algn="r" rtl="1">
              <a:buNone/>
            </a:pPr>
            <a:r>
              <a:rPr lang="fa-I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دقیقه ای:17 عدد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در کنار این، تامین نوشیدنی و سایر سفارشات را در نظر بگیرید!!</a:t>
            </a:r>
          </a:p>
          <a:p>
            <a:pPr algn="r" rtl="1">
              <a:buFont typeface="Wingdings" panose="05000000000000000000" pitchFamily="2" charset="2"/>
              <a:buChar char="Ø"/>
            </a:pPr>
            <a:endParaRPr lang="fa-I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Wingdings" panose="05000000000000000000" pitchFamily="2" charset="2"/>
              <a:buChar char="Ø"/>
            </a:pP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Wingdings" panose="05000000000000000000" pitchFamily="2" charset="2"/>
              <a:buChar char="Ø"/>
            </a:pPr>
            <a:endParaRPr lang="fa-I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Wingdings" panose="05000000000000000000" pitchFamily="2" charset="2"/>
              <a:buChar char="Ø"/>
            </a:pP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Wingdings" panose="05000000000000000000" pitchFamily="2" charset="2"/>
              <a:buChar char="Ø"/>
            </a:pPr>
            <a:endParaRPr lang="fa-I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fa-I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fa-IR" dirty="0" smtClean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5756031" y="3106615"/>
            <a:ext cx="679938" cy="902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4373">
            <a:off x="636780" y="2036883"/>
            <a:ext cx="3012832" cy="3042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75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effectLst/>
              </a:rPr>
              <a:t>نقش مهندس صنایع</a:t>
            </a:r>
            <a:endParaRPr lang="en-US" sz="2800" dirty="0">
              <a:effectLst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با ایجاد انباری به وسعت هزارن مترمربع در بیرون از شهربازی ،مواد اولیه انبارداری میشوند.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تعداد پرسنل را باتوجه به این آمار و عوامل بهینه باید مشخص کند.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همزمان  این حجم از مواد اولیه باید در سریع ترین زمان ممکن به رستوران برسد.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هماهنگی و برنامه ریزی برای چگونگی بارگیری،انتقال،تخلیه و... مدیریتی دقیق نیاز دارد.</a:t>
            </a:r>
          </a:p>
          <a:p>
            <a:pPr marL="0" indent="0" algn="ctr" rtl="1">
              <a:buNone/>
            </a:pPr>
            <a:r>
              <a:rPr lang="fa-IR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فراموش نکنیم که این رستوران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food</a:t>
            </a:r>
            <a:r>
              <a:rPr lang="fa-I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است.</a:t>
            </a:r>
          </a:p>
          <a:p>
            <a:pPr algn="r" rtl="1">
              <a:buFont typeface="Wingdings" panose="05000000000000000000" pitchFamily="2" charset="2"/>
              <a:buChar char="Ø"/>
            </a:pP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fa-I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fa-IR" dirty="0" smtClean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0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برنامه ریزی برای آینده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برنامه ریزی جهت آموزش دوره ای پرسنل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جمع آوری پیشنهادات و نظرات بازدیدکنندگان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کنترل بازدهی پرسنل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 نهایت ارائه خدمات جدید در سطحی که میزان رضایت مندی به حداکثر برسد.</a:t>
            </a:r>
          </a:p>
          <a:p>
            <a:pPr algn="r" rt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117591">
            <a:off x="3293787" y="3147616"/>
            <a:ext cx="10353762" cy="3695136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12000" dirty="0" smtClean="0">
                <a:cs typeface="+mj-cs"/>
              </a:rPr>
              <a:t>با تشکر</a:t>
            </a:r>
            <a:endParaRPr lang="en-US" sz="120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5" y="974004"/>
            <a:ext cx="4860334" cy="302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3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705" y="187570"/>
            <a:ext cx="10353762" cy="6084442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fa-IR" sz="6000" dirty="0" smtClean="0">
                <a:cs typeface="+mj-cs"/>
              </a:rPr>
              <a:t>موضوع:</a:t>
            </a:r>
            <a:r>
              <a:rPr lang="fa-IR" sz="4800" dirty="0" smtClean="0">
                <a:solidFill>
                  <a:srgbClr val="FFC000"/>
                </a:solidFill>
                <a:cs typeface="+mj-cs"/>
              </a:rPr>
              <a:t>کاربرد مهندسی صنایع در دیزنی لند</a:t>
            </a:r>
          </a:p>
          <a:p>
            <a:pPr marL="0" indent="0" algn="ctr" rtl="1">
              <a:buNone/>
            </a:pPr>
            <a:endParaRPr lang="fa-IR" sz="6000" dirty="0">
              <a:cs typeface="+mj-cs"/>
            </a:endParaRPr>
          </a:p>
          <a:p>
            <a:pPr algn="r" rtl="1">
              <a:buFont typeface="Wingdings" panose="05000000000000000000" pitchFamily="2" charset="2"/>
              <a:buChar char="Ø"/>
            </a:pPr>
            <a:endParaRPr lang="fa-IR" sz="4800" dirty="0" smtClean="0">
              <a:cs typeface="+mj-cs"/>
            </a:endParaRPr>
          </a:p>
          <a:p>
            <a:pPr algn="r" rtl="1">
              <a:buFont typeface="Wingdings" panose="05000000000000000000" pitchFamily="2" charset="2"/>
              <a:buChar char="Ø"/>
            </a:pPr>
            <a:endParaRPr lang="fa-IR" sz="4800" dirty="0">
              <a:cs typeface="+mj-cs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4800" dirty="0" smtClean="0">
                <a:cs typeface="+mj-cs"/>
              </a:rPr>
              <a:t>پدیدآورنده:</a:t>
            </a:r>
            <a:r>
              <a:rPr lang="fa-IR" sz="4800" dirty="0" smtClean="0">
                <a:solidFill>
                  <a:srgbClr val="FFFF00"/>
                </a:solidFill>
                <a:cs typeface="+mj-cs"/>
              </a:rPr>
              <a:t>حمیدرضا </a:t>
            </a:r>
            <a:r>
              <a:rPr lang="fa-IR" sz="4800" dirty="0">
                <a:solidFill>
                  <a:srgbClr val="FFFF00"/>
                </a:solidFill>
                <a:cs typeface="+mj-cs"/>
              </a:rPr>
              <a:t>لاچین،رضامجاهدیزدی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3600" dirty="0" smtClean="0">
                <a:cs typeface="+mj-cs"/>
              </a:rPr>
              <a:t>دانشکده مهندسی صنایع-دانشگاه علم و صنعت ایران</a:t>
            </a:r>
            <a:endParaRPr lang="en-US" sz="36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54" y="1289539"/>
            <a:ext cx="8264769" cy="2766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57288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71" y="390659"/>
            <a:ext cx="5929773" cy="1296473"/>
          </a:xfrm>
        </p:spPr>
        <p:txBody>
          <a:bodyPr>
            <a:normAutofit/>
          </a:bodyPr>
          <a:lstStyle/>
          <a:p>
            <a:r>
              <a:rPr lang="fa-IR" sz="7200" dirty="0" smtClean="0"/>
              <a:t>والت دیزنی</a:t>
            </a:r>
            <a:endParaRPr lang="en-US" sz="7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r="690"/>
          <a:stretch>
            <a:fillRect/>
          </a:stretch>
        </p:blipFill>
        <p:spPr>
          <a:xfrm>
            <a:off x="7506865" y="770604"/>
            <a:ext cx="3255356" cy="48830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1951150"/>
            <a:ext cx="5934950" cy="4855334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والتر الیاس والت دیزنی متولد 5 دسامبر 1901 در شیکاگو است.او یک تاجر،کاریکاتوریست،پویانما،تهیه کننده،کارگردان،فیلمنامه نویس،کارآفرین و صدا پیشه بود.او و برادرش روی الیور دیزنی به عنوان غول تجارت هالیوود مشهورند.دیزنی،بنیانگذار شرکت والت دیزنی می باشد که یکی از معروفترین شرکت های تولید فیلم و انیمیشن می باشد.در طول عمر خود،او موفق به دریافت 4 جایزه اسکار افتخاری و 22 جایزه اسکار از مجموع 59 نامزدی اسکار شد که از این لحاظ در تاریخ رکورددار است.او همچنین موفق به کسب 7 جایزه امی شد.نام او بر روی چند استراحتگاه بین المللی مانند استراحتگاه دیزی لند پاریس،توکیو و هنک گنک است.</a:t>
            </a:r>
          </a:p>
          <a:p>
            <a:pPr algn="r" rtl="1"/>
            <a: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او در 15 دسامبر 1966 به علت سرطان ریه در کالیفرنیا از دنیا رفت.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566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26265"/>
            <a:ext cx="10353761" cy="1747234"/>
          </a:xfrm>
        </p:spPr>
        <p:txBody>
          <a:bodyPr>
            <a:normAutofit/>
          </a:bodyPr>
          <a:lstStyle/>
          <a:p>
            <a:pPr algn="r"/>
            <a:r>
              <a:rPr lang="fa-IR" sz="7200" dirty="0" smtClean="0"/>
              <a:t>والت دیزنی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52585"/>
            <a:ext cx="10353762" cy="4786851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Ø"/>
            </a:pPr>
            <a:endParaRPr lang="fa-IR" b="1" dirty="0" smtClean="0">
              <a:effectLst/>
              <a:cs typeface="+mj-cs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b="1" dirty="0" smtClean="0">
                <a:effectLst/>
                <a:cs typeface="+mj-cs"/>
              </a:rPr>
              <a:t>شرکت </a:t>
            </a:r>
            <a:r>
              <a:rPr lang="fa-IR" b="1" dirty="0">
                <a:effectLst/>
                <a:cs typeface="+mj-cs"/>
              </a:rPr>
              <a:t>والت دیزنی</a:t>
            </a:r>
            <a:r>
              <a:rPr lang="fa-IR" dirty="0">
                <a:effectLst/>
                <a:cs typeface="+mj-cs"/>
              </a:rPr>
              <a:t>، (به </a:t>
            </a:r>
            <a:r>
              <a:rPr lang="fa-IR" dirty="0">
                <a:effectLst/>
                <a:cs typeface="+mj-cs"/>
                <a:hlinkClick r:id="rId2" tooltip="زبان انگلیسی"/>
              </a:rPr>
              <a:t>انگلیسی</a:t>
            </a:r>
            <a:r>
              <a:rPr lang="fa-IR" dirty="0">
                <a:effectLst/>
                <a:cs typeface="+mj-cs"/>
              </a:rPr>
              <a:t>: </a:t>
            </a:r>
            <a:r>
              <a:rPr lang="en-US" dirty="0" smtClean="0">
                <a:effectLst/>
                <a:cs typeface="+mj-cs"/>
              </a:rPr>
              <a:t>The </a:t>
            </a:r>
            <a:r>
              <a:rPr lang="en-US" dirty="0">
                <a:effectLst/>
                <a:cs typeface="+mj-cs"/>
              </a:rPr>
              <a:t>Walt Disney </a:t>
            </a:r>
            <a:r>
              <a:rPr lang="en-US" dirty="0" smtClean="0">
                <a:effectLst/>
                <a:cs typeface="+mj-cs"/>
              </a:rPr>
              <a:t>Company</a:t>
            </a:r>
            <a:r>
              <a:rPr lang="en-US" dirty="0">
                <a:effectLst/>
                <a:cs typeface="+mj-cs"/>
              </a:rPr>
              <a:t> </a:t>
            </a:r>
            <a:r>
              <a:rPr lang="fa-IR" dirty="0" smtClean="0">
                <a:effectLst/>
                <a:cs typeface="+mj-cs"/>
              </a:rPr>
              <a:t> ) </a:t>
            </a:r>
            <a:r>
              <a:rPr lang="fa-IR" dirty="0" smtClean="0">
                <a:effectLst/>
                <a:cs typeface="+mj-cs"/>
                <a:hlinkClick r:id="rId3" tooltip="شرکت"/>
              </a:rPr>
              <a:t>شرکت</a:t>
            </a:r>
            <a:r>
              <a:rPr lang="fa-IR" dirty="0">
                <a:effectLst/>
                <a:cs typeface="+mj-cs"/>
              </a:rPr>
              <a:t> </a:t>
            </a:r>
            <a:r>
              <a:rPr lang="fa-IR" dirty="0">
                <a:effectLst/>
                <a:cs typeface="+mj-cs"/>
                <a:hlinkClick r:id="rId4" tooltip="رسانه گروهی"/>
              </a:rPr>
              <a:t>رسانه‌های گروهی</a:t>
            </a:r>
            <a:r>
              <a:rPr lang="fa-IR" dirty="0">
                <a:effectLst/>
                <a:cs typeface="+mj-cs"/>
              </a:rPr>
              <a:t> </a:t>
            </a:r>
            <a:r>
              <a:rPr lang="fa-IR" dirty="0">
                <a:effectLst/>
                <a:cs typeface="+mj-cs"/>
                <a:hlinkClick r:id="rId5" tooltip="ایالات متحده آمریکا"/>
              </a:rPr>
              <a:t>آمریکایی</a:t>
            </a:r>
            <a:r>
              <a:rPr lang="fa-IR" dirty="0">
                <a:effectLst/>
                <a:cs typeface="+mj-cs"/>
              </a:rPr>
              <a:t> است، که بعنوان یکی از </a:t>
            </a:r>
            <a:r>
              <a:rPr lang="fa-IR" dirty="0" smtClean="0">
                <a:effectLst/>
                <a:cs typeface="+mj-cs"/>
              </a:rPr>
              <a:t>بزرگ ‌ترین </a:t>
            </a:r>
            <a:r>
              <a:rPr lang="fa-IR" dirty="0">
                <a:effectLst/>
                <a:cs typeface="+mj-cs"/>
              </a:rPr>
              <a:t>شرکت‌های رسانه‌ای و سرگرمی جهان شناخته می‌شود.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>
                <a:effectLst/>
                <a:cs typeface="+mj-cs"/>
              </a:rPr>
              <a:t>این شرکت در </a:t>
            </a:r>
            <a:r>
              <a:rPr lang="fa-IR" dirty="0">
                <a:effectLst/>
                <a:cs typeface="+mj-cs"/>
                <a:hlinkClick r:id="rId6" tooltip="۱۶ اکتبر"/>
              </a:rPr>
              <a:t>۱۶ اکتبر</a:t>
            </a:r>
            <a:r>
              <a:rPr lang="fa-IR" dirty="0">
                <a:effectLst/>
                <a:cs typeface="+mj-cs"/>
              </a:rPr>
              <a:t> </a:t>
            </a:r>
            <a:r>
              <a:rPr lang="fa-IR" dirty="0">
                <a:effectLst/>
                <a:cs typeface="+mj-cs"/>
                <a:hlinkClick r:id="rId7" tooltip="۱۹۲۳ (میلادی)"/>
              </a:rPr>
              <a:t>۱۹۲۳</a:t>
            </a:r>
            <a:r>
              <a:rPr lang="fa-IR" dirty="0">
                <a:effectLst/>
                <a:cs typeface="+mj-cs"/>
              </a:rPr>
              <a:t> توسط </a:t>
            </a:r>
            <a:r>
              <a:rPr lang="fa-IR" dirty="0">
                <a:effectLst/>
                <a:cs typeface="+mj-cs"/>
                <a:hlinkClick r:id="rId8" tooltip="والت دیزنی"/>
              </a:rPr>
              <a:t>والت دیزنی</a:t>
            </a:r>
            <a:r>
              <a:rPr lang="fa-IR" dirty="0">
                <a:effectLst/>
                <a:cs typeface="+mj-cs"/>
              </a:rPr>
              <a:t> و با مشارکت برادرش </a:t>
            </a:r>
            <a:r>
              <a:rPr lang="fa-IR" dirty="0">
                <a:effectLst/>
                <a:cs typeface="+mj-cs"/>
                <a:hlinkClick r:id="rId9" tooltip="روی اولیور دیزنی"/>
              </a:rPr>
              <a:t>روی اولیور دیزنی</a:t>
            </a:r>
            <a:r>
              <a:rPr lang="fa-IR" dirty="0">
                <a:effectLst/>
                <a:cs typeface="+mj-cs"/>
              </a:rPr>
              <a:t>، در قالب یک استودیو کوچک </a:t>
            </a:r>
            <a:r>
              <a:rPr lang="fa-IR" dirty="0">
                <a:effectLst/>
                <a:cs typeface="+mj-cs"/>
                <a:hlinkClick r:id="rId10" tooltip="پویانمایی"/>
              </a:rPr>
              <a:t>انیمیشن‌سازی</a:t>
            </a:r>
            <a:r>
              <a:rPr lang="fa-IR" dirty="0">
                <a:effectLst/>
                <a:cs typeface="+mj-cs"/>
              </a:rPr>
              <a:t> تاسیس شد. شرکت ولت دیزنی بسرعت توسعه پیدا کرد و به یکی از بزرگ‌ترین استودیوهای </a:t>
            </a:r>
            <a:r>
              <a:rPr lang="fa-IR" dirty="0">
                <a:effectLst/>
                <a:cs typeface="+mj-cs"/>
                <a:hlinkClick r:id="rId11" tooltip="سینمای آمریکا"/>
              </a:rPr>
              <a:t>هالیوود</a:t>
            </a:r>
            <a:r>
              <a:rPr lang="fa-IR" dirty="0">
                <a:effectLst/>
                <a:cs typeface="+mj-cs"/>
              </a:rPr>
              <a:t> تبدیل شد.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>
                <a:effectLst/>
                <a:cs typeface="+mj-cs"/>
              </a:rPr>
              <a:t>این شرکت امروزه مالک ۱۴ </a:t>
            </a:r>
            <a:r>
              <a:rPr lang="fa-IR" dirty="0">
                <a:effectLst/>
                <a:cs typeface="+mj-cs"/>
                <a:hlinkClick r:id="rId12" tooltip="شهر بازی"/>
              </a:rPr>
              <a:t>شهر بازی</a:t>
            </a:r>
            <a:r>
              <a:rPr lang="fa-IR" dirty="0">
                <a:effectLst/>
                <a:cs typeface="+mj-cs"/>
              </a:rPr>
              <a:t>، شمار زیادی شبکه تلویزیونی از </a:t>
            </a:r>
            <a:r>
              <a:rPr lang="fa-IR" dirty="0" smtClean="0">
                <a:effectLst/>
                <a:cs typeface="+mj-cs"/>
              </a:rPr>
              <a:t>جمله</a:t>
            </a:r>
            <a:r>
              <a:rPr lang="en-US" dirty="0" err="1" smtClean="0">
                <a:effectLst/>
                <a:cs typeface="+mj-cs"/>
              </a:rPr>
              <a:t>abc,disney,aspn</a:t>
            </a:r>
            <a:r>
              <a:rPr lang="fa-IR" dirty="0" smtClean="0">
                <a:effectLst/>
                <a:cs typeface="+mj-cs"/>
              </a:rPr>
              <a:t> </a:t>
            </a:r>
            <a:r>
              <a:rPr lang="en-US" dirty="0" err="1" smtClean="0">
                <a:effectLst/>
                <a:cs typeface="+mj-cs"/>
              </a:rPr>
              <a:t>abc</a:t>
            </a:r>
            <a:r>
              <a:rPr lang="en-US" dirty="0" smtClean="0">
                <a:effectLst/>
                <a:cs typeface="+mj-cs"/>
              </a:rPr>
              <a:t> family,</a:t>
            </a:r>
            <a:r>
              <a:rPr lang="fa-IR" dirty="0" smtClean="0">
                <a:effectLst/>
                <a:cs typeface="+mj-cs"/>
              </a:rPr>
              <a:t>، همچنین شرکت‌های تابعه و زیرمجموعه </a:t>
            </a:r>
            <a:r>
              <a:rPr lang="fa-IR" dirty="0" smtClean="0">
                <a:effectLst/>
                <a:cs typeface="+mj-cs"/>
                <a:hlinkClick r:id="rId13" tooltip="والت دیزنی پیکچرز"/>
              </a:rPr>
              <a:t>والت دیزنی پیکچرز</a:t>
            </a:r>
            <a:r>
              <a:rPr lang="fa-IR" dirty="0" smtClean="0">
                <a:effectLst/>
                <a:cs typeface="+mj-cs"/>
              </a:rPr>
              <a:t>، </a:t>
            </a:r>
            <a:r>
              <a:rPr lang="fa-IR" dirty="0" smtClean="0">
                <a:effectLst/>
                <a:cs typeface="+mj-cs"/>
                <a:hlinkClick r:id="rId14" tooltip="پیکسار"/>
              </a:rPr>
              <a:t>پیکسار</a:t>
            </a:r>
            <a:r>
              <a:rPr lang="fa-IR" dirty="0" smtClean="0">
                <a:effectLst/>
                <a:cs typeface="+mj-cs"/>
              </a:rPr>
              <a:t>، </a:t>
            </a:r>
            <a:r>
              <a:rPr lang="fa-IR" dirty="0" smtClean="0">
                <a:effectLst/>
                <a:cs typeface="+mj-cs"/>
                <a:hlinkClick r:id="rId15" tooltip="مارول اینترتینمنت"/>
              </a:rPr>
              <a:t>مارول اینترتینمنت</a:t>
            </a:r>
            <a:r>
              <a:rPr lang="fa-IR" dirty="0" smtClean="0">
                <a:effectLst/>
                <a:cs typeface="+mj-cs"/>
              </a:rPr>
              <a:t>، </a:t>
            </a:r>
            <a:r>
              <a:rPr lang="fa-IR" dirty="0" smtClean="0">
                <a:effectLst/>
                <a:cs typeface="+mj-cs"/>
                <a:hlinkClick r:id="rId16" tooltip="لوکاس فیلم"/>
              </a:rPr>
              <a:t>لوکاس فیلم</a:t>
            </a:r>
            <a:r>
              <a:rPr lang="fa-IR" dirty="0" smtClean="0">
                <a:effectLst/>
                <a:cs typeface="+mj-cs"/>
              </a:rPr>
              <a:t> و </a:t>
            </a:r>
            <a:r>
              <a:rPr lang="fa-IR" dirty="0" smtClean="0">
                <a:effectLst/>
                <a:cs typeface="+mj-cs"/>
                <a:hlinkClick r:id="rId17" tooltip="هیولو (وب‌گاه)"/>
              </a:rPr>
              <a:t>هیولو</a:t>
            </a:r>
            <a:r>
              <a:rPr lang="fa-IR" dirty="0" smtClean="0">
                <a:effectLst/>
                <a:cs typeface="+mj-cs"/>
              </a:rPr>
              <a:t> می‌باشد.</a:t>
            </a:r>
            <a:endParaRPr lang="fa-IR" dirty="0">
              <a:effectLst/>
              <a:cs typeface="+mj-cs"/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>
                <a:effectLst/>
                <a:cs typeface="+mj-cs"/>
              </a:rPr>
              <a:t>دفتر مرکزی شرکت والت دیزنی و استودیوی اصلی آن در شهر </a:t>
            </a:r>
            <a:r>
              <a:rPr lang="fa-IR" dirty="0">
                <a:effectLst/>
                <a:cs typeface="+mj-cs"/>
                <a:hlinkClick r:id="rId18" tooltip="بربنک، کالیفرنیا"/>
              </a:rPr>
              <a:t>بربنک، کالیفرنیا</a:t>
            </a:r>
            <a:r>
              <a:rPr lang="fa-IR" dirty="0">
                <a:effectLst/>
                <a:cs typeface="+mj-cs"/>
              </a:rPr>
              <a:t> قرار دارند. این شرکت یکی از اعضای </a:t>
            </a:r>
            <a:r>
              <a:rPr lang="fa-IR" dirty="0">
                <a:effectLst/>
                <a:cs typeface="+mj-cs"/>
                <a:hlinkClick r:id="rId19" tooltip="میانگین صنعتی داو جونز"/>
              </a:rPr>
              <a:t>میانگین صنعتی داو جونز</a:t>
            </a:r>
            <a:r>
              <a:rPr lang="fa-IR" dirty="0">
                <a:effectLst/>
                <a:cs typeface="+mj-cs"/>
              </a:rPr>
              <a:t> است.</a:t>
            </a:r>
          </a:p>
          <a:p>
            <a:pPr algn="r" rt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7" y="172378"/>
            <a:ext cx="5509847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57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37127"/>
            <a:ext cx="10353762" cy="540912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dirty="0" smtClean="0">
                <a:cs typeface="+mj-cs"/>
              </a:rPr>
              <a:t>طبق آخرین آمار در سال 2013: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3200" dirty="0" smtClean="0">
                <a:cs typeface="+mj-cs"/>
              </a:rPr>
              <a:t>درآمد:45/04 میلیارد دلار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3200" dirty="0" smtClean="0">
                <a:cs typeface="+mj-cs"/>
              </a:rPr>
              <a:t>سود ناخالص:9/62 میلیارد دلار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3200" dirty="0" smtClean="0">
                <a:cs typeface="+mj-cs"/>
              </a:rPr>
              <a:t>سود خالص:6/13 میلیارد دلار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3200" dirty="0" smtClean="0">
                <a:cs typeface="+mj-cs"/>
              </a:rPr>
              <a:t>مجموع دارایی:81/24 میلیارد دلار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3200" dirty="0" smtClean="0">
                <a:cs typeface="+mj-cs"/>
              </a:rPr>
              <a:t>مجموع سهام:45/42 میلیارد دلار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3200" dirty="0" smtClean="0">
                <a:cs typeface="+mj-cs"/>
              </a:rPr>
              <a:t>کارکنان:175000 نفر</a:t>
            </a:r>
            <a:endParaRPr lang="en-US" sz="32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52" y="837126"/>
            <a:ext cx="2987296" cy="5409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462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914659"/>
          </a:xfrm>
        </p:spPr>
        <p:txBody>
          <a:bodyPr>
            <a:normAutofit/>
          </a:bodyPr>
          <a:lstStyle/>
          <a:p>
            <a:pPr algn="r" rtl="1"/>
            <a:r>
              <a:rPr lang="fa-IR" sz="7200" dirty="0" smtClean="0"/>
              <a:t>دیزنی لند</a:t>
            </a:r>
            <a:endParaRPr lang="en-US" sz="7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3795" y="2778645"/>
            <a:ext cx="10353762" cy="3695136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b="1" dirty="0">
                <a:effectLst/>
                <a:cs typeface="+mj-cs"/>
              </a:rPr>
              <a:t>پارک تفریحی دیزنی‌لند</a:t>
            </a:r>
            <a:r>
              <a:rPr lang="fa-IR" dirty="0">
                <a:effectLst/>
                <a:cs typeface="+mj-cs"/>
              </a:rPr>
              <a:t> (به </a:t>
            </a:r>
            <a:r>
              <a:rPr lang="fa-IR" dirty="0">
                <a:effectLst/>
                <a:cs typeface="+mj-cs"/>
                <a:hlinkClick r:id="rId2" tooltip="زبان انگلیسی"/>
              </a:rPr>
              <a:t>انگلیسی</a:t>
            </a:r>
            <a:r>
              <a:rPr lang="fa-IR" dirty="0">
                <a:effectLst/>
                <a:cs typeface="+mj-cs"/>
              </a:rPr>
              <a:t>: </a:t>
            </a:r>
            <a:r>
              <a:rPr lang="en-US" dirty="0">
                <a:effectLst/>
                <a:cs typeface="+mj-cs"/>
              </a:rPr>
              <a:t>Disneyland </a:t>
            </a:r>
            <a:r>
              <a:rPr lang="en-US" dirty="0" smtClean="0">
                <a:effectLst/>
                <a:cs typeface="+mj-cs"/>
              </a:rPr>
              <a:t>Park </a:t>
            </a:r>
            <a:r>
              <a:rPr lang="fa-IR" dirty="0" smtClean="0">
                <a:effectLst/>
                <a:cs typeface="+mj-cs"/>
              </a:rPr>
              <a:t> ) نام </a:t>
            </a:r>
            <a:r>
              <a:rPr lang="fa-IR" dirty="0">
                <a:effectLst/>
                <a:cs typeface="+mj-cs"/>
              </a:rPr>
              <a:t>یک پارک تفریحی می‌باشد که در ۱۳۱۳ بلوار هاربور جنوبی در </a:t>
            </a:r>
            <a:r>
              <a:rPr lang="fa-IR" dirty="0">
                <a:effectLst/>
                <a:cs typeface="+mj-cs"/>
                <a:hlinkClick r:id="rId3" tooltip="آناهایم"/>
              </a:rPr>
              <a:t>آناهایم</a:t>
            </a:r>
            <a:r>
              <a:rPr lang="fa-IR" dirty="0">
                <a:effectLst/>
                <a:cs typeface="+mj-cs"/>
              </a:rPr>
              <a:t>، </a:t>
            </a:r>
            <a:r>
              <a:rPr lang="fa-IR" dirty="0">
                <a:effectLst/>
                <a:cs typeface="+mj-cs"/>
                <a:hlinkClick r:id="rId4" tooltip="کالیفرنیا"/>
              </a:rPr>
              <a:t>کالیفرنیا</a:t>
            </a:r>
            <a:r>
              <a:rPr lang="fa-IR" dirty="0">
                <a:effectLst/>
                <a:cs typeface="+mj-cs"/>
              </a:rPr>
              <a:t>،</a:t>
            </a:r>
            <a:r>
              <a:rPr lang="fa-IR" dirty="0">
                <a:effectLst/>
                <a:cs typeface="+mj-cs"/>
                <a:hlinkClick r:id="rId5" tooltip="ایالات متحده آمریکا"/>
              </a:rPr>
              <a:t>ایالات متحده آمریکا</a:t>
            </a:r>
            <a:r>
              <a:rPr lang="fa-IR" dirty="0">
                <a:effectLst/>
                <a:cs typeface="+mj-cs"/>
              </a:rPr>
              <a:t> واقع شده‌است. این پارک در ۱۷ام ژوئیه سال ۱۹۵۵ میلادی باز شده‌است. مالک و گردانندهٔ این پارک </a:t>
            </a:r>
            <a:r>
              <a:rPr lang="fa-IR" dirty="0">
                <a:effectLst/>
                <a:cs typeface="+mj-cs"/>
                <a:hlinkClick r:id="rId6" tooltip="شرکت والت دیزنی"/>
              </a:rPr>
              <a:t>شرکت والت </a:t>
            </a:r>
            <a:r>
              <a:rPr lang="fa-IR" dirty="0" smtClean="0">
                <a:effectLst/>
                <a:cs typeface="+mj-cs"/>
                <a:hlinkClick r:id="rId6" tooltip="شرکت والت دیزنی"/>
              </a:rPr>
              <a:t>دیزنی</a:t>
            </a:r>
            <a:r>
              <a:rPr lang="en-US" dirty="0" smtClean="0">
                <a:effectLst/>
                <a:cs typeface="+mj-cs"/>
              </a:rPr>
              <a:t> </a:t>
            </a:r>
            <a:r>
              <a:rPr lang="fa-IR" dirty="0" smtClean="0">
                <a:effectLst/>
                <a:cs typeface="+mj-cs"/>
              </a:rPr>
              <a:t>می‌باشد</a:t>
            </a:r>
            <a:r>
              <a:rPr lang="fa-IR" dirty="0">
                <a:effectLst/>
                <a:cs typeface="+mj-cs"/>
              </a:rPr>
              <a:t>. این پارک تا کنون مورد بازدید بیش از ۵۱۵ میلیون نفر از زمان افتتاح قرار گرفته‌است.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>
                <a:effectLst/>
                <a:cs typeface="+mj-cs"/>
              </a:rPr>
              <a:t>در سال ۱۹۹۸ میلادی دیزنی‌لند به پارک دیزنی‌لند برای تمایز از مجموعهٔ بزرگتر تفریحی دیزنی‌لند تغییر نام داد.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>
                <a:effectLst/>
                <a:cs typeface="+mj-cs"/>
              </a:rPr>
              <a:t>به همه کسانی که وارد این مکان شاد می‌شوند گفته می‌شود- خوش‌آمدید. دیزنی‌لند سرزمین شماست. اینجا کهولت، خاطرات عزیز گذشته را بازمی‌یابد، و جوانی مبارزات و وعده‌های آینده را می‌چشد. دیزنی‌لند به ایده‌آل‌ها، رویاها و واقعیت‌های سختی که آمریکا را ساخته‌است تقدیم شده‌است... با آرزوی اینکه منبعی از شادی و الهام برای تمام دنیا باشد.</a:t>
            </a:r>
          </a:p>
          <a:p>
            <a:pPr algn="r" rtl="1">
              <a:buFont typeface="Wingdings" panose="05000000000000000000" pitchFamily="2" charset="2"/>
              <a:buChar char="Ø"/>
            </a:pPr>
            <a:endParaRPr lang="en-US" dirty="0"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96" y="359013"/>
            <a:ext cx="3908000" cy="2292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47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کاربرد های مهندسی صنایع در دیزلی لند در یک نگاه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497919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طراحی و بهبود فرآیندها                                  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کنترل کیفیت 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تجزیه و تحلیل آماری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مدل سازی 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مشاوره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لجستیک و توزیع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کنترل موجودی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استخراج داده ها</a:t>
            </a:r>
          </a:p>
          <a:p>
            <a:pPr algn="ctr" rtl="1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68" y="1935920"/>
            <a:ext cx="4550335" cy="46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6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/>
              <a:t>کاربرد های مهندسی صنایع در دیزلی لند در یک نگاه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پشتیبانی و مدیریت پارک های تفریحی،هتل ها و بخش های پذیرایی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طراحی پروژه ها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ایجاد سیستم های حمل و نقل با کارکرد موثرتر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جمع آوری اطلاعات درباره ی عادت ها و سلایق بازدیدکنندگان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بهبود عبور و مرور بازدیدکنندگان 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بررسی عملکرد مراکز دیگر در کشورهای مختلف جهت بهبود و یا تعدیل امکانات</a:t>
            </a:r>
          </a:p>
          <a:p>
            <a:pPr algn="r" rtl="1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کاربرد مهندسی صنایع در </a:t>
            </a:r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RESERVATION CENTER</a:t>
            </a:r>
            <a:endParaRPr 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RESERVATION CENTER </a:t>
            </a:r>
            <a:r>
              <a:rPr lang="fa-I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سالانه بیش از 10 میلیون تماس دریافت می کند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مهندسان صنایع در این بخش با نظارت و طراحی باجه های پاسخگویی به تعداد موردنیاز،طراحی مراکزو روش های متنوع  پرداخت پول،تهیه گزارش ماهانه از تماس ها و ارزیابی پیوسته عملکرد اعضای این بخش سعی در ارائه بهترین خدمات را برای رزرو سریع و راحت برای بازدیدکنندگان دارد.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99" y="4185729"/>
            <a:ext cx="4164505" cy="240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7220763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443</TotalTime>
  <Words>759</Words>
  <Application>Microsoft Office PowerPoint</Application>
  <PresentationFormat>Widescreen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Bookman Old Style</vt:lpstr>
      <vt:lpstr>Calibri</vt:lpstr>
      <vt:lpstr>Rockwell</vt:lpstr>
      <vt:lpstr>Times New Roman</vt:lpstr>
      <vt:lpstr>Wingdings</vt:lpstr>
      <vt:lpstr>Damask</vt:lpstr>
      <vt:lpstr>PowerPoint Presentation</vt:lpstr>
      <vt:lpstr>PowerPoint Presentation</vt:lpstr>
      <vt:lpstr>والت دیزنی</vt:lpstr>
      <vt:lpstr>والت دیزنی</vt:lpstr>
      <vt:lpstr>PowerPoint Presentation</vt:lpstr>
      <vt:lpstr>دیزنی لند</vt:lpstr>
      <vt:lpstr>کاربرد های مهندسی صنایع در دیزلی لند در یک نگاه</vt:lpstr>
      <vt:lpstr>کاربرد های مهندسی صنایع در دیزلی لند در یک نگاه</vt:lpstr>
      <vt:lpstr>کاربرد مهندسی صنایع در RESERVATION CENTER</vt:lpstr>
      <vt:lpstr>کاربرد مهندسی صنایع در استراحتگاه ها</vt:lpstr>
      <vt:lpstr>کاربرد مهندسی صنایع در حمل و نقل بازدیدکنندگان</vt:lpstr>
      <vt:lpstr>نقش مهندس صنایع در ارتباط با دستگاه های  بازی مورد استفاده  </vt:lpstr>
      <vt:lpstr>مدیریت جمعیت</vt:lpstr>
      <vt:lpstr>Walt disneyفروشگاه </vt:lpstr>
      <vt:lpstr>Fast foodرستوران  </vt:lpstr>
      <vt:lpstr>نقش مهندس صنایع</vt:lpstr>
      <vt:lpstr>برنامه ریزی برای آینده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B590</dc:creator>
  <cp:lastModifiedBy>Lenovo B590</cp:lastModifiedBy>
  <cp:revision>41</cp:revision>
  <dcterms:created xsi:type="dcterms:W3CDTF">2014-12-24T10:19:03Z</dcterms:created>
  <dcterms:modified xsi:type="dcterms:W3CDTF">2015-05-01T12:05:49Z</dcterms:modified>
</cp:coreProperties>
</file>