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72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7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7" r:id="rId12"/>
    <p:sldId id="298" r:id="rId13"/>
    <p:sldId id="299" r:id="rId14"/>
    <p:sldId id="300" r:id="rId15"/>
    <p:sldId id="301" r:id="rId16"/>
    <p:sldId id="303" r:id="rId17"/>
    <p:sldId id="302" r:id="rId18"/>
    <p:sldId id="304" r:id="rId19"/>
    <p:sldId id="305" r:id="rId20"/>
    <p:sldId id="306" r:id="rId21"/>
    <p:sldId id="309" r:id="rId22"/>
    <p:sldId id="310" r:id="rId23"/>
    <p:sldId id="311" r:id="rId24"/>
    <p:sldId id="312" r:id="rId25"/>
    <p:sldId id="313" r:id="rId26"/>
    <p:sldId id="314" r:id="rId27"/>
    <p:sldId id="315" r:id="rId28"/>
    <p:sldId id="316" r:id="rId29"/>
    <p:sldId id="317" r:id="rId30"/>
    <p:sldId id="318" r:id="rId31"/>
    <p:sldId id="323" r:id="rId32"/>
    <p:sldId id="322" r:id="rId33"/>
    <p:sldId id="319" r:id="rId34"/>
    <p:sldId id="324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gray" frameSlides="1"/>
  <p:clrMru>
    <a:srgbClr val="A3ABFF"/>
    <a:srgbClr val="567CFF"/>
    <a:srgbClr val="FFFA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86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5FA19-4AE7-394C-8E06-B4A0FB3E5AA8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63C84F-422D-1049-B727-5B751ACDAB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2815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991A4-6061-8E40-B3BF-9224535D7C20}" type="datetimeFigureOut">
              <a:rPr lang="en-US" smtClean="0"/>
              <a:pPr/>
              <a:t>2/2/2014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39927-3662-3B4E-89DF-65C239F3E8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3877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-109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9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9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9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9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9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9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93925B-38E1-AF43-A4D3-45BDD5444FE0}" type="slidenum">
              <a:rPr lang="en-US"/>
              <a:pPr/>
              <a:t>28</a:t>
            </a:fld>
            <a:endParaRPr 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9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9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9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9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-109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9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-109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9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9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-109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9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9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-109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Jan 31,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46334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Jan 31,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161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Jan 31,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705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Jan 31,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54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Jan 31,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630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Jan 31,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12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Jan 31,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920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Jan 31,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589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Jan 31,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50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Jan 31,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27156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Jan 31,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25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Jan 31,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255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7010" y="1533414"/>
            <a:ext cx="7342188" cy="1924050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rgbClr val="008000"/>
                </a:solidFill>
              </a:rPr>
              <a:t>Operating Systems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>
                <a:solidFill>
                  <a:srgbClr val="008000"/>
                </a:solidFill>
              </a:rPr>
              <a:t>ECE344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sz="3800" i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4492" y="4832139"/>
            <a:ext cx="7342188" cy="781109"/>
          </a:xfrm>
        </p:spPr>
        <p:txBody>
          <a:bodyPr>
            <a:noAutofit/>
          </a:bodyPr>
          <a:lstStyle/>
          <a:p>
            <a:r>
              <a:rPr lang="en-US" sz="2800" dirty="0" smtClean="0"/>
              <a:t>Ding Yuan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4492" y="3286510"/>
            <a:ext cx="755703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i="1" dirty="0" smtClean="0">
                <a:solidFill>
                  <a:srgbClr val="FF6600"/>
                </a:solidFill>
              </a:rPr>
              <a:t>Lecture 5: </a:t>
            </a:r>
            <a:r>
              <a:rPr lang="en-US" sz="3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Synchronization (I) -- Critical region and lock</a:t>
            </a:r>
            <a:endParaRPr lang="en-US" sz="38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" y="1942353"/>
            <a:ext cx="7345363" cy="3931920"/>
          </a:xfrm>
        </p:spPr>
        <p:txBody>
          <a:bodyPr/>
          <a:lstStyle/>
          <a:p>
            <a:r>
              <a:rPr lang="en-US" dirty="0" smtClean="0"/>
              <a:t>Synchronization is like traffic signals</a:t>
            </a:r>
          </a:p>
          <a:p>
            <a:pPr lvl="1"/>
            <a:r>
              <a:rPr lang="en-US" dirty="0" smtClean="0"/>
              <a:t>Each thread is like a car----it can make progress independently with its own speed</a:t>
            </a:r>
          </a:p>
          <a:p>
            <a:pPr lvl="1"/>
            <a:r>
              <a:rPr lang="en-US" dirty="0" smtClean="0"/>
              <a:t>Road or intersection is the shared resource</a:t>
            </a:r>
          </a:p>
          <a:p>
            <a:r>
              <a:rPr lang="en-US" dirty="0" smtClean="0"/>
              <a:t>http://www.youtube.com/watch?v=nocS1Z4gcDU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Classic Example</a:t>
            </a:r>
          </a:p>
        </p:txBody>
      </p:sp>
      <p:sp>
        <p:nvSpPr>
          <p:cNvPr id="7174" name="Rectangle 3"/>
          <p:cNvSpPr>
            <a:spLocks noGrp="1" noChangeArrowheads="1"/>
          </p:cNvSpPr>
          <p:nvPr>
            <p:ph idx="1"/>
          </p:nvPr>
        </p:nvSpPr>
        <p:spPr>
          <a:xfrm>
            <a:off x="522942" y="1807882"/>
            <a:ext cx="7722534" cy="4257639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Suppose we have to implement a function to handle withdrawals from a bank account:</a:t>
            </a:r>
          </a:p>
          <a:p>
            <a:pPr lvl="1">
              <a:buFont typeface="ZapfDingbats" pitchFamily="82" charset="2"/>
              <a:buNone/>
            </a:pPr>
            <a:r>
              <a:rPr lang="en-US" sz="1800" dirty="0">
                <a:solidFill>
                  <a:srgbClr val="0000FF"/>
                </a:solidFill>
              </a:rPr>
              <a:t>withdraw </a:t>
            </a:r>
            <a:r>
              <a:rPr lang="en-US" sz="1800" dirty="0"/>
              <a:t>(account, amount) {</a:t>
            </a:r>
          </a:p>
          <a:p>
            <a:pPr lvl="2">
              <a:buFontTx/>
              <a:buNone/>
            </a:pPr>
            <a:r>
              <a:rPr lang="en-US" sz="1800" dirty="0"/>
              <a:t>balance = </a:t>
            </a:r>
            <a:r>
              <a:rPr lang="en-US" sz="1800" dirty="0">
                <a:solidFill>
                  <a:srgbClr val="0000FF"/>
                </a:solidFill>
              </a:rPr>
              <a:t>get_balance</a:t>
            </a:r>
            <a:r>
              <a:rPr lang="en-US" sz="1800" dirty="0"/>
              <a:t>(account);</a:t>
            </a:r>
          </a:p>
          <a:p>
            <a:pPr lvl="2">
              <a:buFontTx/>
              <a:buNone/>
            </a:pPr>
            <a:r>
              <a:rPr lang="en-US" sz="1800" dirty="0"/>
              <a:t>balance = balance – amount;</a:t>
            </a:r>
          </a:p>
          <a:p>
            <a:pPr lvl="2">
              <a:buFontTx/>
              <a:buNone/>
            </a:pPr>
            <a:r>
              <a:rPr lang="en-US" sz="1800" dirty="0">
                <a:solidFill>
                  <a:srgbClr val="0000FF"/>
                </a:solidFill>
              </a:rPr>
              <a:t>put_balance</a:t>
            </a:r>
            <a:r>
              <a:rPr lang="en-US" sz="1800" dirty="0"/>
              <a:t>(account, balance);</a:t>
            </a:r>
          </a:p>
          <a:p>
            <a:pPr lvl="2">
              <a:buFontTx/>
              <a:buNone/>
            </a:pPr>
            <a:r>
              <a:rPr lang="en-US" sz="1800" dirty="0"/>
              <a:t>return </a:t>
            </a:r>
            <a:r>
              <a:rPr lang="en-US" sz="1800" dirty="0" smtClean="0"/>
              <a:t>amount;</a:t>
            </a:r>
            <a:endParaRPr lang="en-US" sz="1800" dirty="0"/>
          </a:p>
          <a:p>
            <a:pPr lvl="1">
              <a:buFont typeface="ZapfDingbats" pitchFamily="82" charset="2"/>
              <a:buNone/>
            </a:pPr>
            <a:r>
              <a:rPr lang="en-US" sz="1800" dirty="0"/>
              <a:t>}</a:t>
            </a:r>
          </a:p>
          <a:p>
            <a:r>
              <a:rPr lang="en-US" dirty="0"/>
              <a:t>Now suppose that you and your significant other share a bank account with a balance of $1000.</a:t>
            </a:r>
          </a:p>
          <a:p>
            <a:r>
              <a:rPr lang="en-US" dirty="0"/>
              <a:t>Then you each go to separate ATM machines and simultaneously withdraw $100 from the account.</a:t>
            </a:r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C71B8E-E7B7-4748-9589-4F1C88153215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Example Continued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2824"/>
            <a:ext cx="7860553" cy="4533526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We’ll represent the situation by creating a separate thread for each person to do the withdrawals</a:t>
            </a:r>
          </a:p>
          <a:p>
            <a:r>
              <a:rPr lang="en-US" dirty="0"/>
              <a:t>These threads run on the same bank machine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/>
              <a:t>What’s the problem with this implementation?</a:t>
            </a:r>
          </a:p>
          <a:p>
            <a:pPr lvl="1"/>
            <a:r>
              <a:rPr lang="en-US" dirty="0"/>
              <a:t>Think about potential schedules of these two threads</a:t>
            </a:r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8B3C42-1A8E-084B-B5F1-7D30EE5A33E2}" type="slidenum">
              <a:rPr lang="en-US"/>
              <a:pPr/>
              <a:t>12</a:t>
            </a:fld>
            <a:endParaRPr lang="en-US"/>
          </a:p>
        </p:txBody>
      </p:sp>
      <p:sp>
        <p:nvSpPr>
          <p:cNvPr id="8199" name="Text Box 4"/>
          <p:cNvSpPr txBox="1">
            <a:spLocks noChangeArrowheads="1"/>
          </p:cNvSpPr>
          <p:nvPr/>
        </p:nvSpPr>
        <p:spPr bwMode="auto">
          <a:xfrm>
            <a:off x="2514600" y="2590800"/>
            <a:ext cx="22098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8200" name="Text Box 5"/>
          <p:cNvSpPr txBox="1">
            <a:spLocks noChangeArrowheads="1"/>
          </p:cNvSpPr>
          <p:nvPr/>
        </p:nvSpPr>
        <p:spPr bwMode="auto">
          <a:xfrm>
            <a:off x="685800" y="3152587"/>
            <a:ext cx="3826435" cy="20313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withdraw (account, amount) {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    balance = </a:t>
            </a:r>
            <a:r>
              <a:rPr lang="en-US" b="0" dirty="0" err="1">
                <a:solidFill>
                  <a:schemeClr val="accent2"/>
                </a:solidFill>
              </a:rPr>
              <a:t>get_balance</a:t>
            </a:r>
            <a:r>
              <a:rPr lang="en-US" b="0" dirty="0">
                <a:solidFill>
                  <a:schemeClr val="accent2"/>
                </a:solidFill>
              </a:rPr>
              <a:t>(account);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    balance = balance – amount;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    </a:t>
            </a:r>
            <a:r>
              <a:rPr lang="en-US" b="0" dirty="0" err="1">
                <a:solidFill>
                  <a:schemeClr val="accent2"/>
                </a:solidFill>
              </a:rPr>
              <a:t>put_balance</a:t>
            </a:r>
            <a:r>
              <a:rPr lang="en-US" b="0" dirty="0">
                <a:solidFill>
                  <a:schemeClr val="accent2"/>
                </a:solidFill>
              </a:rPr>
              <a:t>(account, balance);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    return </a:t>
            </a:r>
            <a:r>
              <a:rPr lang="en-US" b="0" dirty="0" smtClean="0">
                <a:solidFill>
                  <a:schemeClr val="accent2"/>
                </a:solidFill>
              </a:rPr>
              <a:t>amount;</a:t>
            </a:r>
            <a:endParaRPr lang="en-US" b="0" dirty="0">
              <a:solidFill>
                <a:schemeClr val="accent2"/>
              </a:solidFill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}</a:t>
            </a:r>
            <a:endParaRPr lang="en-US" sz="1000" dirty="0"/>
          </a:p>
        </p:txBody>
      </p:sp>
      <p:sp>
        <p:nvSpPr>
          <p:cNvPr id="8201" name="Text Box 11"/>
          <p:cNvSpPr txBox="1">
            <a:spLocks noChangeArrowheads="1"/>
          </p:cNvSpPr>
          <p:nvPr/>
        </p:nvSpPr>
        <p:spPr bwMode="auto">
          <a:xfrm>
            <a:off x="4619812" y="3152587"/>
            <a:ext cx="3926541" cy="2031325"/>
          </a:xfrm>
          <a:prstGeom prst="rect">
            <a:avLst/>
          </a:prstGeom>
          <a:solidFill>
            <a:srgbClr val="CCFFFF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withdraw (account, amount) {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    balance = </a:t>
            </a:r>
            <a:r>
              <a:rPr lang="en-US" b="0" dirty="0" err="1">
                <a:solidFill>
                  <a:schemeClr val="accent2"/>
                </a:solidFill>
              </a:rPr>
              <a:t>get_balance</a:t>
            </a:r>
            <a:r>
              <a:rPr lang="en-US" b="0" dirty="0">
                <a:solidFill>
                  <a:schemeClr val="accent2"/>
                </a:solidFill>
              </a:rPr>
              <a:t>(account);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    balance = balance – amount;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    </a:t>
            </a:r>
            <a:r>
              <a:rPr lang="en-US" b="0" dirty="0" err="1">
                <a:solidFill>
                  <a:schemeClr val="accent2"/>
                </a:solidFill>
              </a:rPr>
              <a:t>put_balance</a:t>
            </a:r>
            <a:r>
              <a:rPr lang="en-US" b="0" dirty="0">
                <a:solidFill>
                  <a:schemeClr val="accent2"/>
                </a:solidFill>
              </a:rPr>
              <a:t>(account, balance);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    return </a:t>
            </a:r>
            <a:r>
              <a:rPr lang="en-US" b="0" dirty="0" smtClean="0">
                <a:solidFill>
                  <a:schemeClr val="accent2"/>
                </a:solidFill>
              </a:rPr>
              <a:t>amount;</a:t>
            </a:r>
            <a:endParaRPr lang="en-US" b="0" dirty="0">
              <a:solidFill>
                <a:schemeClr val="accent2"/>
              </a:solidFill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}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Interleaved Schedules</a:t>
            </a:r>
          </a:p>
        </p:txBody>
      </p:sp>
      <p:sp>
        <p:nvSpPr>
          <p:cNvPr id="9222" name="Rectangle 3"/>
          <p:cNvSpPr>
            <a:spLocks noGrp="1" noChangeArrowheads="1"/>
          </p:cNvSpPr>
          <p:nvPr>
            <p:ph idx="1"/>
          </p:nvPr>
        </p:nvSpPr>
        <p:spPr>
          <a:xfrm>
            <a:off x="508000" y="1718477"/>
            <a:ext cx="7737475" cy="465311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The problem is that the execution of the two threads can be interleaved</a:t>
            </a:r>
            <a:r>
              <a:rPr lang="en-US" dirty="0" smtClean="0"/>
              <a:t>: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What is the balance of the account now?</a:t>
            </a:r>
          </a:p>
          <a:p>
            <a:r>
              <a:rPr lang="en-US" dirty="0"/>
              <a:t>Is the bank happy with our implementation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What if this is not withdraw, but deposit?</a:t>
            </a:r>
            <a:endParaRPr lang="en-US" dirty="0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5CFE7B4-0EAE-2C40-807E-DE4ECFF3BC4D}" type="slidenum">
              <a:rPr lang="en-US"/>
              <a:pPr/>
              <a:t>13</a:t>
            </a:fld>
            <a:endParaRPr lang="en-US"/>
          </a:p>
        </p:txBody>
      </p:sp>
      <p:sp>
        <p:nvSpPr>
          <p:cNvPr id="9223" name="Text Box 4"/>
          <p:cNvSpPr txBox="1">
            <a:spLocks noChangeArrowheads="1"/>
          </p:cNvSpPr>
          <p:nvPr/>
        </p:nvSpPr>
        <p:spPr bwMode="auto">
          <a:xfrm>
            <a:off x="2819400" y="2667000"/>
            <a:ext cx="3605306" cy="701731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balance = get_balance(account);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balance = balance – amount;</a:t>
            </a:r>
            <a:endParaRPr lang="en-US" sz="1000"/>
          </a:p>
        </p:txBody>
      </p:sp>
      <p:sp>
        <p:nvSpPr>
          <p:cNvPr id="9224" name="Text Box 5"/>
          <p:cNvSpPr txBox="1">
            <a:spLocks noChangeArrowheads="1"/>
          </p:cNvSpPr>
          <p:nvPr/>
        </p:nvSpPr>
        <p:spPr bwMode="auto">
          <a:xfrm>
            <a:off x="2819400" y="3427505"/>
            <a:ext cx="3605306" cy="1034129"/>
          </a:xfrm>
          <a:prstGeom prst="rect">
            <a:avLst/>
          </a:prstGeom>
          <a:solidFill>
            <a:srgbClr val="CCFFFF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balance = get_balance(account);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balance = balance – amount;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put_balance(account, balance);</a:t>
            </a:r>
          </a:p>
        </p:txBody>
      </p:sp>
      <p:sp>
        <p:nvSpPr>
          <p:cNvPr id="9225" name="Text Box 6"/>
          <p:cNvSpPr txBox="1">
            <a:spLocks noChangeArrowheads="1"/>
          </p:cNvSpPr>
          <p:nvPr/>
        </p:nvSpPr>
        <p:spPr bwMode="auto">
          <a:xfrm>
            <a:off x="2819400" y="4418105"/>
            <a:ext cx="3605306" cy="369332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b="0">
                <a:solidFill>
                  <a:schemeClr val="accent2"/>
                </a:solidFill>
              </a:rPr>
              <a:t>put_balance(account, balance);</a:t>
            </a:r>
          </a:p>
        </p:txBody>
      </p:sp>
      <p:sp>
        <p:nvSpPr>
          <p:cNvPr id="9226" name="Line 7"/>
          <p:cNvSpPr>
            <a:spLocks noChangeShapeType="1"/>
          </p:cNvSpPr>
          <p:nvPr/>
        </p:nvSpPr>
        <p:spPr bwMode="auto">
          <a:xfrm>
            <a:off x="2514600" y="2667000"/>
            <a:ext cx="0" cy="19812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7" name="Text Box 8"/>
          <p:cNvSpPr txBox="1">
            <a:spLocks noChangeArrowheads="1"/>
          </p:cNvSpPr>
          <p:nvPr/>
        </p:nvSpPr>
        <p:spPr bwMode="auto">
          <a:xfrm>
            <a:off x="990600" y="3200400"/>
            <a:ext cx="1524000" cy="82550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009900"/>
                </a:solidFill>
              </a:rPr>
              <a:t>Execution sequence seen by CPU</a:t>
            </a:r>
          </a:p>
        </p:txBody>
      </p:sp>
      <p:sp>
        <p:nvSpPr>
          <p:cNvPr id="9228" name="Line 10"/>
          <p:cNvSpPr>
            <a:spLocks noChangeShapeType="1"/>
          </p:cNvSpPr>
          <p:nvPr/>
        </p:nvSpPr>
        <p:spPr bwMode="auto">
          <a:xfrm flipH="1" flipV="1">
            <a:off x="6424706" y="3427504"/>
            <a:ext cx="509494" cy="38249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9" name="Line 11"/>
          <p:cNvSpPr>
            <a:spLocks noChangeShapeType="1"/>
          </p:cNvSpPr>
          <p:nvPr/>
        </p:nvSpPr>
        <p:spPr bwMode="auto">
          <a:xfrm flipH="1">
            <a:off x="6424706" y="3809999"/>
            <a:ext cx="509494" cy="60810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30" name="Text Box 12"/>
          <p:cNvSpPr txBox="1">
            <a:spLocks noChangeArrowheads="1"/>
          </p:cNvSpPr>
          <p:nvPr/>
        </p:nvSpPr>
        <p:spPr bwMode="auto">
          <a:xfrm>
            <a:off x="6934200" y="3657600"/>
            <a:ext cx="17526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9900"/>
                </a:solidFill>
              </a:rPr>
              <a:t>Context switch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How Interleaved Can It Get?</a:t>
            </a:r>
          </a:p>
        </p:txBody>
      </p:sp>
      <p:sp>
        <p:nvSpPr>
          <p:cNvPr id="12295" name="Rectangle 16"/>
          <p:cNvSpPr>
            <a:spLocks noGrp="1" noChangeArrowheads="1"/>
          </p:cNvSpPr>
          <p:nvPr>
            <p:ph idx="1"/>
          </p:nvPr>
        </p:nvSpPr>
        <p:spPr>
          <a:xfrm>
            <a:off x="100584" y="1417638"/>
            <a:ext cx="7812181" cy="422775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Font typeface="Monotype Sorts" pitchFamily="-109" charset="2"/>
              <a:buNone/>
            </a:pPr>
            <a:r>
              <a:rPr lang="en-US" dirty="0"/>
              <a:t>How contorted can the interleavings be?</a:t>
            </a:r>
          </a:p>
          <a:p>
            <a:pPr>
              <a:lnSpc>
                <a:spcPct val="90000"/>
              </a:lnSpc>
            </a:pPr>
            <a:r>
              <a:rPr lang="en-US" dirty="0"/>
              <a:t>We'll assume that the only atomic operations are reads and writes of words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Some architectures don't even give you that!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We'll </a:t>
            </a:r>
            <a:r>
              <a:rPr lang="en-US" dirty="0"/>
              <a:t>assume that a </a:t>
            </a:r>
            <a:r>
              <a:rPr lang="en-US" dirty="0">
                <a:solidFill>
                  <a:srgbClr val="FF0000"/>
                </a:solidFill>
              </a:rPr>
              <a:t>context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switch can occur at any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time</a:t>
            </a:r>
          </a:p>
          <a:p>
            <a:pPr>
              <a:lnSpc>
                <a:spcPct val="90000"/>
              </a:lnSpc>
            </a:pPr>
            <a:r>
              <a:rPr lang="en-US" dirty="0"/>
              <a:t>We'll assume that </a:t>
            </a:r>
            <a:r>
              <a:rPr lang="en-US" dirty="0">
                <a:solidFill>
                  <a:srgbClr val="FF0000"/>
                </a:solidFill>
              </a:rPr>
              <a:t>you can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delay a thread as long as you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like as long as it's not delayed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forever</a:t>
            </a:r>
          </a:p>
          <a:p>
            <a:pPr lvl="1">
              <a:lnSpc>
                <a:spcPct val="90000"/>
              </a:lnSpc>
            </a:pPr>
            <a:endParaRPr lang="en-US" dirty="0"/>
          </a:p>
        </p:txBody>
      </p:sp>
      <p:sp>
        <p:nvSpPr>
          <p:cNvPr id="1229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22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D1BB097-1107-714D-A075-59F07804F720}" type="slidenum">
              <a:rPr lang="en-US"/>
              <a:pPr/>
              <a:t>14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5212445" y="3505201"/>
            <a:ext cx="3505201" cy="2655888"/>
            <a:chOff x="5638799" y="3505201"/>
            <a:chExt cx="3878729" cy="2655888"/>
          </a:xfrm>
        </p:grpSpPr>
        <p:sp>
          <p:nvSpPr>
            <p:cNvPr id="12296" name="Text Box 4"/>
            <p:cNvSpPr txBox="1">
              <a:spLocks noChangeArrowheads="1"/>
            </p:cNvSpPr>
            <p:nvPr/>
          </p:nvSpPr>
          <p:spPr bwMode="auto">
            <a:xfrm>
              <a:off x="5638799" y="3505201"/>
              <a:ext cx="3878729" cy="36988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tx1"/>
                </a:buClr>
                <a:buSzPct val="50000"/>
                <a:buFont typeface="Monotype Sorts" pitchFamily="-109" charset="2"/>
                <a:buNone/>
              </a:pPr>
              <a:r>
                <a:rPr lang="en-US" b="0">
                  <a:solidFill>
                    <a:schemeClr val="accent2"/>
                  </a:solidFill>
                </a:rPr>
                <a:t>............... get_balance(account);</a:t>
              </a:r>
            </a:p>
          </p:txBody>
        </p:sp>
        <p:sp>
          <p:nvSpPr>
            <p:cNvPr id="12297" name="Text Box 5"/>
            <p:cNvSpPr txBox="1">
              <a:spLocks noChangeArrowheads="1"/>
            </p:cNvSpPr>
            <p:nvPr/>
          </p:nvSpPr>
          <p:spPr bwMode="auto">
            <a:xfrm>
              <a:off x="5638799" y="5410201"/>
              <a:ext cx="3878729" cy="369888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tx1"/>
                </a:buClr>
                <a:buSzPct val="50000"/>
                <a:buFont typeface="Monotype Sorts" pitchFamily="-109" charset="2"/>
                <a:buNone/>
              </a:pPr>
              <a:r>
                <a:rPr lang="en-US" b="0">
                  <a:solidFill>
                    <a:schemeClr val="accent2"/>
                  </a:solidFill>
                </a:rPr>
                <a:t>put_balance(account, balance);</a:t>
              </a:r>
            </a:p>
          </p:txBody>
        </p:sp>
        <p:sp>
          <p:nvSpPr>
            <p:cNvPr id="12298" name="Text Box 6"/>
            <p:cNvSpPr txBox="1">
              <a:spLocks noChangeArrowheads="1"/>
            </p:cNvSpPr>
            <p:nvPr/>
          </p:nvSpPr>
          <p:spPr bwMode="auto">
            <a:xfrm>
              <a:off x="5638799" y="5791201"/>
              <a:ext cx="3878729" cy="36988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b="0">
                  <a:solidFill>
                    <a:schemeClr val="accent2"/>
                  </a:solidFill>
                </a:rPr>
                <a:t>put_balance(account, balance);</a:t>
              </a:r>
            </a:p>
          </p:txBody>
        </p:sp>
        <p:sp>
          <p:nvSpPr>
            <p:cNvPr id="12299" name="Text Box 7"/>
            <p:cNvSpPr txBox="1">
              <a:spLocks noChangeArrowheads="1"/>
            </p:cNvSpPr>
            <p:nvPr/>
          </p:nvSpPr>
          <p:spPr bwMode="auto">
            <a:xfrm>
              <a:off x="5638799" y="5029201"/>
              <a:ext cx="3878729" cy="36988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tx1"/>
                </a:buClr>
                <a:buSzPct val="50000"/>
                <a:buFont typeface="Monotype Sorts" pitchFamily="-109" charset="2"/>
                <a:buNone/>
              </a:pPr>
              <a:r>
                <a:rPr lang="en-US" b="0">
                  <a:solidFill>
                    <a:schemeClr val="accent2"/>
                  </a:solidFill>
                </a:rPr>
                <a:t>balance = balance – amount;</a:t>
              </a:r>
              <a:endParaRPr lang="en-US" sz="1000"/>
            </a:p>
          </p:txBody>
        </p:sp>
        <p:sp>
          <p:nvSpPr>
            <p:cNvPr id="12300" name="Text Box 8"/>
            <p:cNvSpPr txBox="1">
              <a:spLocks noChangeArrowheads="1"/>
            </p:cNvSpPr>
            <p:nvPr/>
          </p:nvSpPr>
          <p:spPr bwMode="auto">
            <a:xfrm>
              <a:off x="5638799" y="4648201"/>
              <a:ext cx="3878729" cy="369888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tx1"/>
                </a:buClr>
                <a:buSzPct val="50000"/>
                <a:buFont typeface="Monotype Sorts" pitchFamily="-109" charset="2"/>
                <a:buNone/>
              </a:pPr>
              <a:r>
                <a:rPr lang="en-US" b="0">
                  <a:solidFill>
                    <a:schemeClr val="accent2"/>
                  </a:solidFill>
                </a:rPr>
                <a:t>balance = balance – amount;</a:t>
              </a:r>
              <a:endParaRPr lang="en-US" sz="1000"/>
            </a:p>
          </p:txBody>
        </p:sp>
        <p:sp>
          <p:nvSpPr>
            <p:cNvPr id="12301" name="Text Box 9"/>
            <p:cNvSpPr txBox="1">
              <a:spLocks noChangeArrowheads="1"/>
            </p:cNvSpPr>
            <p:nvPr/>
          </p:nvSpPr>
          <p:spPr bwMode="auto">
            <a:xfrm>
              <a:off x="5638799" y="3886201"/>
              <a:ext cx="3878729" cy="369888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tx1"/>
                </a:buClr>
                <a:buSzPct val="50000"/>
                <a:buFont typeface="Monotype Sorts" pitchFamily="-109" charset="2"/>
                <a:buNone/>
              </a:pPr>
              <a:r>
                <a:rPr lang="en-US" b="0">
                  <a:solidFill>
                    <a:schemeClr val="accent2"/>
                  </a:solidFill>
                </a:rPr>
                <a:t>balance = get_balance(account);</a:t>
              </a:r>
            </a:p>
          </p:txBody>
        </p:sp>
        <p:sp>
          <p:nvSpPr>
            <p:cNvPr id="12302" name="Text Box 11"/>
            <p:cNvSpPr txBox="1">
              <a:spLocks noChangeArrowheads="1"/>
            </p:cNvSpPr>
            <p:nvPr/>
          </p:nvSpPr>
          <p:spPr bwMode="auto">
            <a:xfrm>
              <a:off x="5638799" y="4267201"/>
              <a:ext cx="3878729" cy="36988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20000"/>
                </a:spcBef>
                <a:buClr>
                  <a:schemeClr val="tx1"/>
                </a:buClr>
                <a:buSzPct val="50000"/>
                <a:buFont typeface="Monotype Sorts" pitchFamily="-109" charset="2"/>
                <a:buNone/>
              </a:pPr>
              <a:r>
                <a:rPr lang="en-US" b="0">
                  <a:solidFill>
                    <a:schemeClr val="accent2"/>
                  </a:solidFill>
                </a:rPr>
                <a:t>balance = ...................................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Mutual Exclusion</a:t>
            </a:r>
          </a:p>
        </p:txBody>
      </p:sp>
      <p:sp>
        <p:nvSpPr>
          <p:cNvPr id="13318" name="Rectangle 3"/>
          <p:cNvSpPr>
            <a:spLocks noGrp="1" noChangeArrowheads="1"/>
          </p:cNvSpPr>
          <p:nvPr>
            <p:ph idx="1"/>
          </p:nvPr>
        </p:nvSpPr>
        <p:spPr>
          <a:xfrm>
            <a:off x="597647" y="1613041"/>
            <a:ext cx="7918823" cy="442893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We want to use </a:t>
            </a:r>
            <a:r>
              <a:rPr lang="en-US" dirty="0">
                <a:solidFill>
                  <a:srgbClr val="FF3300"/>
                </a:solidFill>
              </a:rPr>
              <a:t>mutual exclusion </a:t>
            </a:r>
            <a:r>
              <a:rPr lang="en-US" dirty="0"/>
              <a:t>to synchronize access to shared resources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This allows us to have larger atomic blocks</a:t>
            </a:r>
          </a:p>
          <a:p>
            <a:pPr>
              <a:lnSpc>
                <a:spcPct val="90000"/>
              </a:lnSpc>
            </a:pPr>
            <a:r>
              <a:rPr lang="en-US" dirty="0"/>
              <a:t>Code that uses mutual exclusion to synchronize its execution is called a </a:t>
            </a:r>
            <a:r>
              <a:rPr lang="en-US" dirty="0">
                <a:solidFill>
                  <a:srgbClr val="FF3300"/>
                </a:solidFill>
              </a:rPr>
              <a:t>critical</a:t>
            </a:r>
            <a:r>
              <a:rPr lang="en-US" dirty="0" smtClean="0">
                <a:solidFill>
                  <a:srgbClr val="FF3300"/>
                </a:solidFill>
              </a:rPr>
              <a:t> region (or critical section)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Only one thread at a time can execute in the critical</a:t>
            </a:r>
            <a:r>
              <a:rPr lang="en-US" dirty="0" smtClean="0"/>
              <a:t> region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All other threads are forced to wait on entry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When a thread leaves a critical</a:t>
            </a:r>
            <a:r>
              <a:rPr lang="en-US" dirty="0" smtClean="0"/>
              <a:t> region, </a:t>
            </a:r>
            <a:r>
              <a:rPr lang="en-US" dirty="0"/>
              <a:t>another can enter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Example: </a:t>
            </a:r>
            <a:r>
              <a:rPr lang="en-US" dirty="0">
                <a:solidFill>
                  <a:srgbClr val="0000FF"/>
                </a:solidFill>
              </a:rPr>
              <a:t>sharing your bathroom with </a:t>
            </a:r>
            <a:r>
              <a:rPr lang="en-US" dirty="0" smtClean="0">
                <a:solidFill>
                  <a:srgbClr val="0000FF"/>
                </a:solidFill>
              </a:rPr>
              <a:t>housemates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3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EF8397-0900-3349-B280-98EA07CD141E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2" y="244158"/>
            <a:ext cx="7954328" cy="1339850"/>
          </a:xfrm>
        </p:spPr>
        <p:txBody>
          <a:bodyPr>
            <a:normAutofit/>
          </a:bodyPr>
          <a:lstStyle/>
          <a:p>
            <a:r>
              <a:rPr lang="en-US" dirty="0" smtClean="0"/>
              <a:t>Critical Region (Critical Section)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181" y="1910342"/>
            <a:ext cx="6683201" cy="34983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0593" y="5559629"/>
            <a:ext cx="78021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 What requirements would you place on a critical section?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3800" dirty="0" smtClean="0"/>
              <a:t>Critical Region Requirements (apply to both thread and process)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idx="1"/>
          </p:nvPr>
        </p:nvSpPr>
        <p:spPr>
          <a:xfrm>
            <a:off x="418353" y="1628831"/>
            <a:ext cx="8391264" cy="4727519"/>
          </a:xfrm>
        </p:spPr>
        <p:txBody>
          <a:bodyPr>
            <a:normAutofit/>
          </a:bodyPr>
          <a:lstStyle/>
          <a:p>
            <a:pPr marL="457200" indent="-457200">
              <a:buFont typeface="Monotype Sorts" pitchFamily="-109" charset="2"/>
              <a:buAutoNum type="arabicParenR"/>
            </a:pPr>
            <a:r>
              <a:rPr lang="en-US" sz="2162" dirty="0" smtClean="0"/>
              <a:t>Mutual </a:t>
            </a:r>
            <a:r>
              <a:rPr lang="en-US" sz="2162" dirty="0"/>
              <a:t>exclusion (mutex)</a:t>
            </a:r>
            <a:endParaRPr lang="en-US" sz="2162" dirty="0" smtClean="0"/>
          </a:p>
          <a:p>
            <a:pPr marL="693738" lvl="1" indent="-342900"/>
            <a:r>
              <a:rPr lang="en-US" sz="1946" dirty="0" smtClean="0"/>
              <a:t>No other thread must execute within the critical region while a thread is in it</a:t>
            </a:r>
          </a:p>
          <a:p>
            <a:pPr>
              <a:buFont typeface="Monotype Sorts" pitchFamily="-109" charset="2"/>
              <a:buNone/>
            </a:pPr>
            <a:r>
              <a:rPr lang="en-US" sz="2000" dirty="0" smtClean="0"/>
              <a:t>2)  Progress</a:t>
            </a:r>
          </a:p>
          <a:p>
            <a:pPr lvl="1"/>
            <a:r>
              <a:rPr lang="en-US" sz="1800" dirty="0" smtClean="0"/>
              <a:t>A thread in the critical region will eventually leave the critical region</a:t>
            </a:r>
          </a:p>
          <a:p>
            <a:pPr lvl="1"/>
            <a:r>
              <a:rPr lang="en-US" sz="1800" dirty="0" smtClean="0"/>
              <a:t>If </a:t>
            </a:r>
            <a:r>
              <a:rPr lang="en-US" sz="1800" dirty="0"/>
              <a:t>some thread T is not in the critical</a:t>
            </a:r>
            <a:r>
              <a:rPr lang="en-US" sz="1800" dirty="0" smtClean="0"/>
              <a:t> region, </a:t>
            </a:r>
            <a:r>
              <a:rPr lang="en-US" sz="1800" dirty="0"/>
              <a:t>then T cannot prevent some other thread S from entering the critical</a:t>
            </a:r>
            <a:r>
              <a:rPr lang="en-US" sz="1800" dirty="0" smtClean="0"/>
              <a:t> region</a:t>
            </a:r>
          </a:p>
          <a:p>
            <a:pPr>
              <a:buFont typeface="Monotype Sorts" pitchFamily="-109" charset="2"/>
              <a:buNone/>
            </a:pPr>
            <a:r>
              <a:rPr lang="en-US" sz="2000" dirty="0" smtClean="0"/>
              <a:t>3</a:t>
            </a:r>
            <a:r>
              <a:rPr lang="en-US" sz="2000" dirty="0"/>
              <a:t>) Bounded waiting (no starvation)</a:t>
            </a:r>
          </a:p>
          <a:p>
            <a:pPr lvl="1"/>
            <a:r>
              <a:rPr lang="en-US" sz="1800" dirty="0"/>
              <a:t>If some thread T is waiting on the critical</a:t>
            </a:r>
            <a:r>
              <a:rPr lang="en-US" sz="1800" dirty="0" smtClean="0"/>
              <a:t> region, </a:t>
            </a:r>
            <a:r>
              <a:rPr lang="en-US" sz="1800" dirty="0"/>
              <a:t>then T</a:t>
            </a:r>
            <a:r>
              <a:rPr lang="en-US" sz="1800" dirty="0" smtClean="0"/>
              <a:t> should only have wait for a bounded number of other threads to enter and leave the critical region</a:t>
            </a:r>
          </a:p>
          <a:p>
            <a:pPr>
              <a:buFont typeface="Monotype Sorts" pitchFamily="-109" charset="2"/>
              <a:buNone/>
            </a:pPr>
            <a:r>
              <a:rPr lang="en-US" sz="2000" dirty="0"/>
              <a:t>4)</a:t>
            </a:r>
            <a:r>
              <a:rPr lang="en-US" sz="2000" dirty="0" smtClean="0"/>
              <a:t> No assumption</a:t>
            </a:r>
          </a:p>
          <a:p>
            <a:pPr lvl="1"/>
            <a:r>
              <a:rPr lang="en-US" sz="1800" dirty="0" smtClean="0"/>
              <a:t>No assumption may be made about the speed or number of CPUs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89FE3F9-59EF-6041-9EDC-8248640BC95D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Region Illustrated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202" y="1842552"/>
            <a:ext cx="7657353" cy="3730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mtClean="0"/>
              <a:t>Mechanisms For Building Critical Sections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idx="1"/>
          </p:nvPr>
        </p:nvSpPr>
        <p:spPr>
          <a:xfrm>
            <a:off x="402349" y="1764551"/>
            <a:ext cx="8452091" cy="471148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Atomic read/write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Can it be done?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Locks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Primitive, minimal semantics, used to build others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Semaphores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Basic, easy to get the hang of, but hard to program with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Monitors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High-level, requires language support, operations implicit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Messages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Simple model of communication and synchronization based on atomic transfer of data across a channel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Direct application to distributed systems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Messages for synchronization are straightforward (once we see how the others work)</a:t>
            </a:r>
          </a:p>
        </p:txBody>
      </p:sp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74F948-1F00-D14C-83E1-B403D23C6307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Synchronization: why?</a:t>
            </a:r>
          </a:p>
        </p:txBody>
      </p:sp>
      <p:sp>
        <p:nvSpPr>
          <p:cNvPr id="4102" name="Rectangle 1027"/>
          <p:cNvSpPr>
            <a:spLocks noGrp="1" noChangeArrowheads="1"/>
          </p:cNvSpPr>
          <p:nvPr>
            <p:ph idx="1"/>
          </p:nvPr>
        </p:nvSpPr>
        <p:spPr>
          <a:xfrm>
            <a:off x="791882" y="1837766"/>
            <a:ext cx="7453594" cy="451858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 running computer has multiple processes and each process may have multiple threads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Need proper sequencing</a:t>
            </a:r>
          </a:p>
          <a:p>
            <a:r>
              <a:rPr lang="en-US" dirty="0" smtClean="0"/>
              <a:t>Analogy: two people talking at the same time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66DA2EF-3528-8440-ACF1-F5E597EF1C08}" type="slidenum">
              <a:rPr lang="en-US"/>
              <a:pPr/>
              <a:t>2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643528" y="2913536"/>
            <a:ext cx="1494118" cy="116541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Curved Connector 8"/>
          <p:cNvCxnSpPr/>
          <p:nvPr/>
        </p:nvCxnSpPr>
        <p:spPr>
          <a:xfrm rot="16200000" flipH="1">
            <a:off x="1703312" y="3421534"/>
            <a:ext cx="747062" cy="26894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urved Connector 9"/>
          <p:cNvCxnSpPr/>
          <p:nvPr/>
        </p:nvCxnSpPr>
        <p:spPr>
          <a:xfrm rot="16200000" flipH="1">
            <a:off x="1951333" y="3442452"/>
            <a:ext cx="747062" cy="227104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urved Connector 10"/>
          <p:cNvCxnSpPr/>
          <p:nvPr/>
        </p:nvCxnSpPr>
        <p:spPr>
          <a:xfrm rot="16200000" flipH="1">
            <a:off x="2178440" y="3400617"/>
            <a:ext cx="788894" cy="268942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0800000" flipV="1">
            <a:off x="2707360" y="3140640"/>
            <a:ext cx="430289" cy="3406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092825" y="2901585"/>
            <a:ext cx="12423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Threads</a:t>
            </a:r>
            <a:endParaRPr lang="en-US" sz="2400" dirty="0"/>
          </a:p>
        </p:txBody>
      </p:sp>
      <p:cxnSp>
        <p:nvCxnSpPr>
          <p:cNvPr id="32" name="Straight Arrow Connector 31"/>
          <p:cNvCxnSpPr/>
          <p:nvPr/>
        </p:nvCxnSpPr>
        <p:spPr>
          <a:xfrm rot="10800000">
            <a:off x="2707361" y="4078948"/>
            <a:ext cx="600610" cy="2988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245225" y="4078948"/>
            <a:ext cx="1165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Process</a:t>
            </a:r>
            <a:endParaRPr lang="en-US" sz="2400" dirty="0"/>
          </a:p>
        </p:txBody>
      </p:sp>
      <p:sp>
        <p:nvSpPr>
          <p:cNvPr id="37" name="Oval 36"/>
          <p:cNvSpPr/>
          <p:nvPr/>
        </p:nvSpPr>
        <p:spPr>
          <a:xfrm>
            <a:off x="4415124" y="2871703"/>
            <a:ext cx="1494118" cy="116541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Curved Connector 37"/>
          <p:cNvCxnSpPr/>
          <p:nvPr/>
        </p:nvCxnSpPr>
        <p:spPr>
          <a:xfrm rot="16200000" flipH="1">
            <a:off x="4474908" y="3379701"/>
            <a:ext cx="747062" cy="26894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urved Connector 38"/>
          <p:cNvCxnSpPr/>
          <p:nvPr/>
        </p:nvCxnSpPr>
        <p:spPr>
          <a:xfrm rot="16200000" flipH="1">
            <a:off x="4722929" y="3400619"/>
            <a:ext cx="747062" cy="227104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/>
          <p:nvPr/>
        </p:nvCxnSpPr>
        <p:spPr>
          <a:xfrm rot="16200000" flipH="1">
            <a:off x="4950036" y="3358784"/>
            <a:ext cx="788894" cy="268942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6240916" y="2859752"/>
            <a:ext cx="1494118" cy="1165412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Curved Connector 45"/>
          <p:cNvCxnSpPr/>
          <p:nvPr/>
        </p:nvCxnSpPr>
        <p:spPr>
          <a:xfrm rot="16200000" flipH="1">
            <a:off x="6300700" y="3367750"/>
            <a:ext cx="747062" cy="268940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urved Connector 46"/>
          <p:cNvCxnSpPr/>
          <p:nvPr/>
        </p:nvCxnSpPr>
        <p:spPr>
          <a:xfrm rot="16200000" flipH="1">
            <a:off x="6548721" y="3388668"/>
            <a:ext cx="747062" cy="227104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/>
          <p:nvPr/>
        </p:nvCxnSpPr>
        <p:spPr>
          <a:xfrm rot="16200000" flipH="1">
            <a:off x="6775828" y="3346833"/>
            <a:ext cx="788894" cy="268942"/>
          </a:xfrm>
          <a:prstGeom prst="curved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989758" y="4542201"/>
            <a:ext cx="709341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91881" y="3182473"/>
            <a:ext cx="8962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6600"/>
                </a:solidFill>
              </a:rPr>
              <a:t>User</a:t>
            </a:r>
          </a:p>
          <a:p>
            <a:r>
              <a:rPr lang="en-US" sz="2400" dirty="0" smtClean="0">
                <a:solidFill>
                  <a:srgbClr val="FF6600"/>
                </a:solidFill>
              </a:rPr>
              <a:t>space</a:t>
            </a:r>
            <a:endParaRPr lang="en-US" sz="2400" dirty="0">
              <a:solidFill>
                <a:srgbClr val="FF66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356169" y="4651825"/>
            <a:ext cx="1853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6600"/>
                </a:solidFill>
              </a:rPr>
              <a:t>Kernel space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 smtClean="0"/>
              <a:t>Mutual Exclusion with Atomic Read/Writes: First Try</a:t>
            </a:r>
          </a:p>
        </p:txBody>
      </p:sp>
      <p:sp>
        <p:nvSpPr>
          <p:cNvPr id="1741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741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8E5C47C-292D-264D-8A49-970FBA7A046A}" type="slidenum">
              <a:rPr lang="en-US"/>
              <a:pPr/>
              <a:t>20</a:t>
            </a:fld>
            <a:endParaRPr lang="en-US"/>
          </a:p>
        </p:txBody>
      </p:sp>
      <p:sp>
        <p:nvSpPr>
          <p:cNvPr id="17414" name="Text Box 4"/>
          <p:cNvSpPr txBox="1">
            <a:spLocks noChangeArrowheads="1"/>
          </p:cNvSpPr>
          <p:nvPr/>
        </p:nvSpPr>
        <p:spPr bwMode="auto">
          <a:xfrm>
            <a:off x="685800" y="1981200"/>
            <a:ext cx="3429000" cy="1811338"/>
          </a:xfrm>
          <a:prstGeom prst="rect">
            <a:avLst/>
          </a:prstGeom>
          <a:solidFill>
            <a:srgbClr val="CCFFFF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while (true) {</a:t>
            </a:r>
            <a:br>
              <a:rPr lang="en-US" b="0" dirty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    while (turn != 1) ;</a:t>
            </a:r>
            <a:br>
              <a:rPr lang="en-US" b="0" dirty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    </a:t>
            </a:r>
            <a:r>
              <a:rPr lang="en-US" b="0" i="1" dirty="0">
                <a:solidFill>
                  <a:schemeClr val="accent2"/>
                </a:solidFill>
              </a:rPr>
              <a:t>critical</a:t>
            </a:r>
            <a:r>
              <a:rPr lang="en-US" b="0" i="1" dirty="0" smtClean="0">
                <a:solidFill>
                  <a:schemeClr val="accent2"/>
                </a:solidFill>
              </a:rPr>
              <a:t> region</a:t>
            </a:r>
            <a:r>
              <a:rPr lang="en-US" b="0" dirty="0" smtClean="0">
                <a:solidFill>
                  <a:schemeClr val="accent2"/>
                </a:solidFill>
              </a:rPr>
              <a:t/>
            </a:r>
            <a:br>
              <a:rPr lang="en-US" b="0" dirty="0" smtClean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    turn = 2;</a:t>
            </a:r>
            <a:br>
              <a:rPr lang="en-US" b="0" dirty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    </a:t>
            </a:r>
            <a:r>
              <a:rPr lang="en-US" b="0" i="1" dirty="0">
                <a:solidFill>
                  <a:schemeClr val="accent2"/>
                </a:solidFill>
              </a:rPr>
              <a:t>outside of critical</a:t>
            </a:r>
            <a:r>
              <a:rPr lang="en-US" b="0" i="1" dirty="0" smtClean="0">
                <a:solidFill>
                  <a:schemeClr val="accent2"/>
                </a:solidFill>
              </a:rPr>
              <a:t> region</a:t>
            </a:r>
            <a:r>
              <a:rPr lang="en-US" b="0" dirty="0" smtClean="0">
                <a:solidFill>
                  <a:schemeClr val="accent2"/>
                </a:solidFill>
              </a:rPr>
              <a:t/>
            </a:r>
            <a:br>
              <a:rPr lang="en-US" b="0" dirty="0" smtClean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}</a:t>
            </a:r>
            <a:endParaRPr lang="en-US" sz="1000" dirty="0"/>
          </a:p>
        </p:txBody>
      </p:sp>
      <p:sp>
        <p:nvSpPr>
          <p:cNvPr id="17415" name="Text Box 5"/>
          <p:cNvSpPr txBox="1">
            <a:spLocks noChangeArrowheads="1"/>
          </p:cNvSpPr>
          <p:nvPr/>
        </p:nvSpPr>
        <p:spPr bwMode="auto">
          <a:xfrm>
            <a:off x="5105400" y="1981200"/>
            <a:ext cx="3429000" cy="1811338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while (true) {</a:t>
            </a:r>
            <a:br>
              <a:rPr lang="en-US" b="0" dirty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    while (turn != 2) ;</a:t>
            </a:r>
            <a:br>
              <a:rPr lang="en-US" b="0" dirty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    </a:t>
            </a:r>
            <a:r>
              <a:rPr lang="en-US" b="0" i="1" dirty="0">
                <a:solidFill>
                  <a:schemeClr val="accent2"/>
                </a:solidFill>
              </a:rPr>
              <a:t>critical</a:t>
            </a:r>
            <a:r>
              <a:rPr lang="en-US" b="0" i="1" dirty="0" smtClean="0">
                <a:solidFill>
                  <a:schemeClr val="accent2"/>
                </a:solidFill>
              </a:rPr>
              <a:t> region</a:t>
            </a:r>
            <a:r>
              <a:rPr lang="en-US" b="0" dirty="0" smtClean="0">
                <a:solidFill>
                  <a:schemeClr val="accent2"/>
                </a:solidFill>
              </a:rPr>
              <a:t/>
            </a:r>
            <a:br>
              <a:rPr lang="en-US" b="0" dirty="0" smtClean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    turn = 1;</a:t>
            </a:r>
            <a:br>
              <a:rPr lang="en-US" b="0" dirty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    </a:t>
            </a:r>
            <a:r>
              <a:rPr lang="en-US" b="0" i="1" dirty="0">
                <a:solidFill>
                  <a:schemeClr val="accent2"/>
                </a:solidFill>
              </a:rPr>
              <a:t>outside of critical</a:t>
            </a:r>
            <a:r>
              <a:rPr lang="en-US" b="0" i="1" dirty="0" smtClean="0">
                <a:solidFill>
                  <a:schemeClr val="accent2"/>
                </a:solidFill>
              </a:rPr>
              <a:t> region</a:t>
            </a:r>
            <a:r>
              <a:rPr lang="en-US" b="0" dirty="0" smtClean="0">
                <a:solidFill>
                  <a:schemeClr val="accent2"/>
                </a:solidFill>
              </a:rPr>
              <a:t/>
            </a:r>
            <a:br>
              <a:rPr lang="en-US" b="0" dirty="0" smtClean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}</a:t>
            </a:r>
            <a:endParaRPr lang="en-US" sz="1000" dirty="0"/>
          </a:p>
        </p:txBody>
      </p:sp>
      <p:sp>
        <p:nvSpPr>
          <p:cNvPr id="17416" name="Text Box 7"/>
          <p:cNvSpPr txBox="1">
            <a:spLocks noChangeArrowheads="1"/>
          </p:cNvSpPr>
          <p:nvPr/>
        </p:nvSpPr>
        <p:spPr bwMode="auto">
          <a:xfrm>
            <a:off x="2857500" y="1605957"/>
            <a:ext cx="3429000" cy="3460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int turn = 1;</a:t>
            </a:r>
            <a:endParaRPr lang="en-US" sz="1000"/>
          </a:p>
        </p:txBody>
      </p:sp>
      <p:sp>
        <p:nvSpPr>
          <p:cNvPr id="17417" name="Rectangle 8"/>
          <p:cNvSpPr>
            <a:spLocks noChangeArrowheads="1"/>
          </p:cNvSpPr>
          <p:nvPr/>
        </p:nvSpPr>
        <p:spPr bwMode="auto">
          <a:xfrm>
            <a:off x="354865" y="3798068"/>
            <a:ext cx="8655050" cy="2616101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r>
              <a:rPr lang="en-US" b="0" dirty="0">
                <a:solidFill>
                  <a:schemeClr val="accent2"/>
                </a:solidFill>
              </a:rPr>
              <a:t>This is called </a:t>
            </a:r>
            <a:r>
              <a:rPr lang="en-US" b="0" dirty="0">
                <a:solidFill>
                  <a:srgbClr val="FF3300"/>
                </a:solidFill>
              </a:rPr>
              <a:t>alternation</a:t>
            </a:r>
            <a:endParaRPr lang="en-US" b="0" i="1" dirty="0">
              <a:solidFill>
                <a:schemeClr val="accent2"/>
              </a:solidFill>
            </a:endParaRPr>
          </a:p>
          <a:p>
            <a:r>
              <a:rPr lang="en-US" b="0" dirty="0">
                <a:solidFill>
                  <a:schemeClr val="accent2"/>
                </a:solidFill>
              </a:rPr>
              <a:t>It </a:t>
            </a:r>
            <a:r>
              <a:rPr lang="en-US" b="0" dirty="0">
                <a:solidFill>
                  <a:srgbClr val="FF3300"/>
                </a:solidFill>
              </a:rPr>
              <a:t>satisfies mutex</a:t>
            </a:r>
            <a:r>
              <a:rPr lang="en-US" b="0" dirty="0">
                <a:solidFill>
                  <a:schemeClr val="accent2"/>
                </a:solidFill>
              </a:rPr>
              <a:t>:</a:t>
            </a:r>
          </a:p>
          <a:p>
            <a:pPr lvl="1">
              <a:buFontTx/>
              <a:buChar char="•"/>
            </a:pPr>
            <a:r>
              <a:rPr lang="en-US" b="0" dirty="0">
                <a:solidFill>
                  <a:schemeClr val="accent2"/>
                </a:solidFill>
              </a:rPr>
              <a:t> If blue is in the critical</a:t>
            </a:r>
            <a:r>
              <a:rPr lang="en-US" b="0" dirty="0" smtClean="0">
                <a:solidFill>
                  <a:schemeClr val="accent2"/>
                </a:solidFill>
              </a:rPr>
              <a:t> region, </a:t>
            </a:r>
            <a:r>
              <a:rPr lang="en-US" b="0" dirty="0">
                <a:solidFill>
                  <a:schemeClr val="accent2"/>
                </a:solidFill>
              </a:rPr>
              <a:t>then turn == 1 and if yellow is in the critical</a:t>
            </a:r>
            <a:r>
              <a:rPr lang="en-US" b="0" dirty="0" smtClean="0">
                <a:solidFill>
                  <a:schemeClr val="accent2"/>
                </a:solidFill>
              </a:rPr>
              <a:t> region then turn </a:t>
            </a:r>
            <a:r>
              <a:rPr lang="en-US" b="0" dirty="0">
                <a:solidFill>
                  <a:schemeClr val="accent2"/>
                </a:solidFill>
              </a:rPr>
              <a:t>== 2 (</a:t>
            </a:r>
            <a:r>
              <a:rPr lang="en-US" b="0" dirty="0">
                <a:solidFill>
                  <a:srgbClr val="D60093"/>
                </a:solidFill>
              </a:rPr>
              <a:t>why?</a:t>
            </a:r>
            <a:r>
              <a:rPr lang="en-US" b="0" dirty="0">
                <a:solidFill>
                  <a:schemeClr val="accent2"/>
                </a:solidFill>
              </a:rPr>
              <a:t>)</a:t>
            </a:r>
          </a:p>
          <a:p>
            <a:pPr lvl="1">
              <a:buFontTx/>
              <a:buChar char="•"/>
            </a:pPr>
            <a:r>
              <a:rPr lang="en-US" b="0" dirty="0">
                <a:solidFill>
                  <a:schemeClr val="accent2"/>
                </a:solidFill>
              </a:rPr>
              <a:t> (turn == 1) </a:t>
            </a:r>
            <a:r>
              <a:rPr lang="en-US" b="0" dirty="0">
                <a:solidFill>
                  <a:schemeClr val="accent2"/>
                </a:solidFill>
                <a:ea typeface="ヒラギノ角ゴ Pro W3" pitchFamily="-109" charset="-128"/>
                <a:cs typeface="ヒラギノ角ゴ Pro W3" pitchFamily="-109" charset="-128"/>
              </a:rPr>
              <a:t>≡</a:t>
            </a:r>
            <a:r>
              <a:rPr lang="en-US" b="0" dirty="0">
                <a:solidFill>
                  <a:schemeClr val="accent2"/>
                </a:solidFill>
              </a:rPr>
              <a:t> (turn != 2)</a:t>
            </a:r>
          </a:p>
          <a:p>
            <a:endParaRPr lang="en-US" sz="1000" b="0" dirty="0">
              <a:solidFill>
                <a:schemeClr val="accent2"/>
              </a:solidFill>
            </a:endParaRPr>
          </a:p>
          <a:p>
            <a:r>
              <a:rPr lang="en-US" b="0" dirty="0">
                <a:solidFill>
                  <a:schemeClr val="accent2"/>
                </a:solidFill>
              </a:rPr>
              <a:t>It </a:t>
            </a:r>
            <a:r>
              <a:rPr lang="en-US" b="0" dirty="0">
                <a:solidFill>
                  <a:srgbClr val="FF3300"/>
                </a:solidFill>
              </a:rPr>
              <a:t>violates progress</a:t>
            </a:r>
            <a:r>
              <a:rPr lang="en-US" b="0" dirty="0">
                <a:solidFill>
                  <a:schemeClr val="accent2"/>
                </a:solidFill>
              </a:rPr>
              <a:t>: the thread could go into an infinite loop outside of the critical section, which will prevent the yellow one from entering</a:t>
            </a:r>
            <a:r>
              <a:rPr lang="en-US" b="0" dirty="0" smtClean="0">
                <a:solidFill>
                  <a:schemeClr val="accent2"/>
                </a:solidFill>
              </a:rPr>
              <a:t>.</a:t>
            </a:r>
          </a:p>
          <a:p>
            <a:endParaRPr lang="en-US" sz="1000" b="0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Easy to use? (what if more than 2 threads? what if we don’t know how many threads?)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Locks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7924800" cy="45720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 lock is an object in memory providing two operations</a:t>
            </a:r>
          </a:p>
          <a:p>
            <a:pPr lvl="1"/>
            <a:r>
              <a:rPr lang="en-US" dirty="0">
                <a:solidFill>
                  <a:srgbClr val="FF3300"/>
                </a:solidFill>
              </a:rPr>
              <a:t>acquire()</a:t>
            </a:r>
            <a:r>
              <a:rPr lang="en-US" dirty="0"/>
              <a:t>: before entering the critical</a:t>
            </a:r>
            <a:r>
              <a:rPr lang="en-US" dirty="0" smtClean="0"/>
              <a:t> region</a:t>
            </a:r>
          </a:p>
          <a:p>
            <a:pPr lvl="1"/>
            <a:r>
              <a:rPr lang="en-US" dirty="0">
                <a:solidFill>
                  <a:srgbClr val="FF3300"/>
                </a:solidFill>
              </a:rPr>
              <a:t>release()</a:t>
            </a:r>
            <a:r>
              <a:rPr lang="en-US" dirty="0"/>
              <a:t>: after leaving a critical</a:t>
            </a:r>
            <a:r>
              <a:rPr lang="en-US" dirty="0" smtClean="0"/>
              <a:t> region</a:t>
            </a:r>
          </a:p>
          <a:p>
            <a:r>
              <a:rPr lang="en-US" dirty="0"/>
              <a:t>Threads </a:t>
            </a:r>
            <a:r>
              <a:rPr lang="en-US" dirty="0">
                <a:solidFill>
                  <a:srgbClr val="FF3300"/>
                </a:solidFill>
              </a:rPr>
              <a:t>pair calls</a:t>
            </a:r>
            <a:r>
              <a:rPr lang="en-US" dirty="0"/>
              <a:t> to acquire() and release()</a:t>
            </a:r>
          </a:p>
          <a:p>
            <a:pPr lvl="1"/>
            <a:r>
              <a:rPr lang="en-US" dirty="0"/>
              <a:t>Between acquire()/release(), the thread </a:t>
            </a:r>
            <a:r>
              <a:rPr lang="en-US" dirty="0">
                <a:solidFill>
                  <a:srgbClr val="FF3300"/>
                </a:solidFill>
              </a:rPr>
              <a:t>holds</a:t>
            </a:r>
            <a:r>
              <a:rPr lang="en-US" dirty="0"/>
              <a:t> the lock</a:t>
            </a:r>
          </a:p>
          <a:p>
            <a:pPr lvl="1"/>
            <a:r>
              <a:rPr lang="en-US" dirty="0"/>
              <a:t>acquire() does not return until any previous holder releases</a:t>
            </a:r>
          </a:p>
          <a:p>
            <a:pPr lvl="1"/>
            <a:r>
              <a:rPr lang="en-US" dirty="0"/>
              <a:t>What can happen if the calls are not paired?</a:t>
            </a:r>
          </a:p>
          <a:p>
            <a:r>
              <a:rPr lang="en-US" dirty="0"/>
              <a:t>Locks can spin (a spinlock) or block (a mutex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410CFD1-0E48-A049-9170-BCD1C044658D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Locks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71600"/>
            <a:ext cx="7924800" cy="50292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rgbClr val="D60093"/>
                </a:solidFill>
              </a:rPr>
              <a:t>What happens when blue tries to acquire the lock?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rgbClr val="D60093"/>
                </a:solidFill>
              </a:rPr>
              <a:t>Why is the “return” outside the critical</a:t>
            </a:r>
            <a:r>
              <a:rPr lang="en-US" dirty="0" smtClean="0">
                <a:solidFill>
                  <a:srgbClr val="D60093"/>
                </a:solidFill>
              </a:rPr>
              <a:t> region? </a:t>
            </a:r>
            <a:r>
              <a:rPr lang="en-US" dirty="0">
                <a:solidFill>
                  <a:srgbClr val="D60093"/>
                </a:solidFill>
              </a:rPr>
              <a:t>Is this</a:t>
            </a:r>
            <a:r>
              <a:rPr lang="en-US" dirty="0" smtClean="0">
                <a:solidFill>
                  <a:srgbClr val="D60093"/>
                </a:solidFill>
              </a:rPr>
              <a:t> OK?</a:t>
            </a:r>
            <a:endParaRPr lang="en-US" dirty="0">
              <a:solidFill>
                <a:srgbClr val="D60093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rgbClr val="D60093"/>
                </a:solidFill>
              </a:rPr>
              <a:t>What happens when a third thread calls acquire?</a:t>
            </a:r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4994FC-0F54-9840-8398-57CB2971676E}" type="slidenum">
              <a:rPr lang="en-US"/>
              <a:pPr/>
              <a:t>22</a:t>
            </a:fld>
            <a:endParaRPr lang="en-US"/>
          </a:p>
        </p:txBody>
      </p:sp>
      <p:sp>
        <p:nvSpPr>
          <p:cNvPr id="21511" name="Text Box 4"/>
          <p:cNvSpPr txBox="1">
            <a:spLocks noChangeArrowheads="1"/>
          </p:cNvSpPr>
          <p:nvPr/>
        </p:nvSpPr>
        <p:spPr bwMode="auto">
          <a:xfrm>
            <a:off x="403440" y="2209800"/>
            <a:ext cx="3657600" cy="269612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withdraw (account, amount) {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    </a:t>
            </a:r>
            <a:r>
              <a:rPr lang="en-US">
                <a:solidFill>
                  <a:schemeClr val="accent2"/>
                </a:solidFill>
              </a:rPr>
              <a:t>acquire(lock);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    </a:t>
            </a:r>
            <a:r>
              <a:rPr lang="en-US" b="0">
                <a:solidFill>
                  <a:srgbClr val="FF3300"/>
                </a:solidFill>
              </a:rPr>
              <a:t>balance = get_balance(account);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rgbClr val="FF3300"/>
                </a:solidFill>
              </a:rPr>
              <a:t>    balance = balance – amount;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rgbClr val="FF3300"/>
                </a:solidFill>
              </a:rPr>
              <a:t>    put_balance(account, balance);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    </a:t>
            </a:r>
            <a:r>
              <a:rPr lang="en-US">
                <a:solidFill>
                  <a:schemeClr val="accent2"/>
                </a:solidFill>
              </a:rPr>
              <a:t>release(lock);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    return balance;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}</a:t>
            </a:r>
            <a:endParaRPr lang="en-US" sz="1000"/>
          </a:p>
        </p:txBody>
      </p:sp>
      <p:sp>
        <p:nvSpPr>
          <p:cNvPr id="21512" name="Text Box 5"/>
          <p:cNvSpPr txBox="1">
            <a:spLocks noChangeArrowheads="1"/>
          </p:cNvSpPr>
          <p:nvPr/>
        </p:nvSpPr>
        <p:spPr bwMode="auto">
          <a:xfrm>
            <a:off x="5367534" y="1275514"/>
            <a:ext cx="3520440" cy="1034129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dirty="0">
                <a:solidFill>
                  <a:schemeClr val="accent2"/>
                </a:solidFill>
              </a:rPr>
              <a:t>acquire(lock);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balance = get_balance(account);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balance = balance – amount;</a:t>
            </a:r>
            <a:endParaRPr lang="en-US" sz="1000" dirty="0"/>
          </a:p>
        </p:txBody>
      </p:sp>
      <p:sp>
        <p:nvSpPr>
          <p:cNvPr id="21513" name="Text Box 6"/>
          <p:cNvSpPr txBox="1">
            <a:spLocks noChangeArrowheads="1"/>
          </p:cNvSpPr>
          <p:nvPr/>
        </p:nvSpPr>
        <p:spPr bwMode="auto">
          <a:xfrm>
            <a:off x="5367534" y="3561514"/>
            <a:ext cx="3520440" cy="1366528"/>
          </a:xfrm>
          <a:prstGeom prst="rect">
            <a:avLst/>
          </a:prstGeom>
          <a:solidFill>
            <a:srgbClr val="CCFFFF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balance = get_balance(account);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balance = balance – amount;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put_balance(account, balance);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dirty="0">
                <a:solidFill>
                  <a:schemeClr val="accent2"/>
                </a:solidFill>
              </a:rPr>
              <a:t>release(lock);</a:t>
            </a:r>
          </a:p>
        </p:txBody>
      </p:sp>
      <p:sp>
        <p:nvSpPr>
          <p:cNvPr id="21514" name="Text Box 8"/>
          <p:cNvSpPr txBox="1">
            <a:spLocks noChangeArrowheads="1"/>
          </p:cNvSpPr>
          <p:nvPr/>
        </p:nvSpPr>
        <p:spPr bwMode="auto">
          <a:xfrm>
            <a:off x="5367534" y="2342314"/>
            <a:ext cx="3520440" cy="369332"/>
          </a:xfrm>
          <a:prstGeom prst="rect">
            <a:avLst/>
          </a:prstGeom>
          <a:solidFill>
            <a:srgbClr val="CCFFFF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>
                <a:solidFill>
                  <a:schemeClr val="accent2"/>
                </a:solidFill>
              </a:rPr>
              <a:t>acquire(lock);</a:t>
            </a:r>
          </a:p>
        </p:txBody>
      </p:sp>
      <p:sp>
        <p:nvSpPr>
          <p:cNvPr id="21515" name="Text Box 10"/>
          <p:cNvSpPr txBox="1">
            <a:spLocks noChangeArrowheads="1"/>
          </p:cNvSpPr>
          <p:nvPr/>
        </p:nvSpPr>
        <p:spPr bwMode="auto">
          <a:xfrm>
            <a:off x="5367534" y="2799514"/>
            <a:ext cx="3520440" cy="701731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put_balance(account, balance);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>
                <a:solidFill>
                  <a:schemeClr val="accent2"/>
                </a:solidFill>
              </a:rPr>
              <a:t>release(lock);</a:t>
            </a:r>
          </a:p>
        </p:txBody>
      </p:sp>
      <p:sp>
        <p:nvSpPr>
          <p:cNvPr id="21516" name="Line 11"/>
          <p:cNvSpPr>
            <a:spLocks noChangeShapeType="1"/>
          </p:cNvSpPr>
          <p:nvPr/>
        </p:nvSpPr>
        <p:spPr bwMode="auto">
          <a:xfrm>
            <a:off x="5138934" y="1275514"/>
            <a:ext cx="0" cy="35052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7" name="Text Box 12"/>
          <p:cNvSpPr txBox="1">
            <a:spLocks noChangeArrowheads="1"/>
          </p:cNvSpPr>
          <p:nvPr/>
        </p:nvSpPr>
        <p:spPr bwMode="auto">
          <a:xfrm>
            <a:off x="4108140" y="3048000"/>
            <a:ext cx="990600" cy="646331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solidFill>
                  <a:srgbClr val="009900"/>
                </a:solidFill>
              </a:rPr>
              <a:t>Critical</a:t>
            </a:r>
            <a:r>
              <a:rPr lang="en-US" dirty="0" smtClean="0">
                <a:solidFill>
                  <a:srgbClr val="009900"/>
                </a:solidFill>
              </a:rPr>
              <a:t> Region</a:t>
            </a:r>
            <a:endParaRPr lang="en-US" dirty="0">
              <a:solidFill>
                <a:srgbClr val="009900"/>
              </a:solidFill>
            </a:endParaRPr>
          </a:p>
        </p:txBody>
      </p:sp>
      <p:sp>
        <p:nvSpPr>
          <p:cNvPr id="21518" name="AutoShape 14"/>
          <p:cNvSpPr>
            <a:spLocks/>
          </p:cNvSpPr>
          <p:nvPr/>
        </p:nvSpPr>
        <p:spPr bwMode="auto">
          <a:xfrm>
            <a:off x="4093590" y="2819400"/>
            <a:ext cx="76200" cy="1219200"/>
          </a:xfrm>
          <a:prstGeom prst="rightBrace">
            <a:avLst>
              <a:gd name="adj1" fmla="val 54167"/>
              <a:gd name="adj2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Locks (1)</a:t>
            </a:r>
          </a:p>
        </p:txBody>
      </p:sp>
      <p:sp>
        <p:nvSpPr>
          <p:cNvPr id="22533" name="Rectangle 6"/>
          <p:cNvSpPr>
            <a:spLocks noGrp="1" noChangeArrowheads="1"/>
          </p:cNvSpPr>
          <p:nvPr>
            <p:ph idx="1"/>
          </p:nvPr>
        </p:nvSpPr>
        <p:spPr>
          <a:xfrm>
            <a:off x="685800" y="1417638"/>
            <a:ext cx="7924800" cy="5118781"/>
          </a:xfrm>
          <a:noFill/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How do we implement locks?  Here is one attempt</a:t>
            </a:r>
            <a:r>
              <a:rPr lang="en-US" dirty="0" smtClean="0"/>
              <a:t>: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This is called a </a:t>
            </a:r>
            <a:r>
              <a:rPr lang="en-US" dirty="0">
                <a:solidFill>
                  <a:srgbClr val="FF3300"/>
                </a:solidFill>
              </a:rPr>
              <a:t>spinlock</a:t>
            </a:r>
            <a:r>
              <a:rPr lang="en-US" dirty="0"/>
              <a:t> because a thread spins waiting for the lock to be released</a:t>
            </a:r>
          </a:p>
          <a:p>
            <a:pPr>
              <a:lnSpc>
                <a:spcPct val="90000"/>
              </a:lnSpc>
            </a:pPr>
            <a:r>
              <a:rPr lang="en-US" dirty="0"/>
              <a:t>Does this work?</a:t>
            </a:r>
          </a:p>
        </p:txBody>
      </p:sp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53042C-C875-4F48-ABDE-04023719311E}" type="slidenum">
              <a:rPr lang="en-US"/>
              <a:pPr/>
              <a:t>23</a:t>
            </a:fld>
            <a:endParaRPr lang="en-US"/>
          </a:p>
        </p:txBody>
      </p:sp>
      <p:sp>
        <p:nvSpPr>
          <p:cNvPr id="22535" name="Text Box 5"/>
          <p:cNvSpPr txBox="1">
            <a:spLocks noChangeArrowheads="1"/>
          </p:cNvSpPr>
          <p:nvPr/>
        </p:nvSpPr>
        <p:spPr bwMode="auto">
          <a:xfrm>
            <a:off x="2377440" y="2045575"/>
            <a:ext cx="3794760" cy="3360921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struct lock {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    int held = 0;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}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void </a:t>
            </a:r>
            <a:r>
              <a:rPr lang="en-US" b="0">
                <a:solidFill>
                  <a:srgbClr val="0000FF"/>
                </a:solidFill>
              </a:rPr>
              <a:t>acquire</a:t>
            </a:r>
            <a:r>
              <a:rPr lang="en-US" b="0">
                <a:solidFill>
                  <a:schemeClr val="accent2"/>
                </a:solidFill>
              </a:rPr>
              <a:t> (lock) {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    while (lock-&gt;held);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    lock-&gt;held = 1;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}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void </a:t>
            </a:r>
            <a:r>
              <a:rPr lang="en-US" b="0">
                <a:solidFill>
                  <a:srgbClr val="0000FF"/>
                </a:solidFill>
              </a:rPr>
              <a:t>release</a:t>
            </a:r>
            <a:r>
              <a:rPr lang="en-US" b="0">
                <a:solidFill>
                  <a:schemeClr val="accent2"/>
                </a:solidFill>
              </a:rPr>
              <a:t> (lock) {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    lock-&gt;held = 0;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}</a:t>
            </a:r>
            <a:endParaRPr lang="en-US" sz="1000"/>
          </a:p>
        </p:txBody>
      </p:sp>
      <p:sp>
        <p:nvSpPr>
          <p:cNvPr id="22536" name="AutoShape 7"/>
          <p:cNvSpPr>
            <a:spLocks/>
          </p:cNvSpPr>
          <p:nvPr/>
        </p:nvSpPr>
        <p:spPr bwMode="auto">
          <a:xfrm>
            <a:off x="6386775" y="2883775"/>
            <a:ext cx="2376225" cy="685800"/>
          </a:xfrm>
          <a:prstGeom prst="borderCallout2">
            <a:avLst>
              <a:gd name="adj1" fmla="val 16667"/>
              <a:gd name="adj2" fmla="val -3449"/>
              <a:gd name="adj3" fmla="val 16667"/>
              <a:gd name="adj4" fmla="val -40014"/>
              <a:gd name="adj5" fmla="val 73843"/>
              <a:gd name="adj6" fmla="val -78019"/>
            </a:avLst>
          </a:prstGeom>
          <a:noFill/>
          <a:ln w="9525">
            <a:solidFill>
              <a:schemeClr val="accent2"/>
            </a:solidFill>
            <a:miter lim="800000"/>
            <a:headEnd type="none" w="med" len="lg"/>
            <a:tailEnd type="stealth" w="med" len="lg"/>
          </a:ln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b="0">
                <a:solidFill>
                  <a:srgbClr val="D60093"/>
                </a:solidFill>
              </a:rPr>
              <a:t>busy-wait (spin-wait) for lock to be released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Locks (2)</a:t>
            </a:r>
          </a:p>
        </p:txBody>
      </p:sp>
      <p:sp>
        <p:nvSpPr>
          <p:cNvPr id="23558" name="Rectangle 3"/>
          <p:cNvSpPr>
            <a:spLocks noGrp="1" noChangeArrowheads="1"/>
          </p:cNvSpPr>
          <p:nvPr>
            <p:ph idx="1"/>
          </p:nvPr>
        </p:nvSpPr>
        <p:spPr>
          <a:xfrm>
            <a:off x="774378" y="1166141"/>
            <a:ext cx="7345363" cy="3931920"/>
          </a:xfrm>
        </p:spPr>
        <p:txBody>
          <a:bodyPr/>
          <a:lstStyle/>
          <a:p>
            <a:r>
              <a:rPr lang="en-US"/>
              <a:t>No.  Two independent threads may both notice that a lock has been released and thereby acquire it.</a:t>
            </a:r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ECEA1DB-796E-F847-A58B-BC6A5B008F73}" type="slidenum">
              <a:rPr lang="en-US"/>
              <a:pPr/>
              <a:t>24</a:t>
            </a:fld>
            <a:endParaRPr lang="en-US"/>
          </a:p>
        </p:txBody>
      </p:sp>
      <p:sp>
        <p:nvSpPr>
          <p:cNvPr id="23559" name="Text Box 4"/>
          <p:cNvSpPr txBox="1">
            <a:spLocks noChangeArrowheads="1"/>
          </p:cNvSpPr>
          <p:nvPr/>
        </p:nvSpPr>
        <p:spPr bwMode="auto">
          <a:xfrm>
            <a:off x="1295400" y="2819400"/>
            <a:ext cx="3429000" cy="3360921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struct lock {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    int held = 0;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}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void </a:t>
            </a:r>
            <a:r>
              <a:rPr lang="en-US" b="0">
                <a:solidFill>
                  <a:srgbClr val="0000FF"/>
                </a:solidFill>
              </a:rPr>
              <a:t>acquire</a:t>
            </a:r>
            <a:r>
              <a:rPr lang="en-US" b="0">
                <a:solidFill>
                  <a:schemeClr val="accent2"/>
                </a:solidFill>
              </a:rPr>
              <a:t> (lock) {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    while (lock-&gt;held);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    lock-&gt;held = 1;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}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void </a:t>
            </a:r>
            <a:r>
              <a:rPr lang="en-US" b="0">
                <a:solidFill>
                  <a:srgbClr val="0000FF"/>
                </a:solidFill>
              </a:rPr>
              <a:t>release</a:t>
            </a:r>
            <a:r>
              <a:rPr lang="en-US" b="0">
                <a:solidFill>
                  <a:schemeClr val="accent2"/>
                </a:solidFill>
              </a:rPr>
              <a:t> (lock) {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    lock-&gt;held = 0;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}</a:t>
            </a:r>
            <a:endParaRPr lang="en-US" sz="1000"/>
          </a:p>
        </p:txBody>
      </p:sp>
      <p:sp>
        <p:nvSpPr>
          <p:cNvPr id="23560" name="AutoShape 5"/>
          <p:cNvSpPr>
            <a:spLocks/>
          </p:cNvSpPr>
          <p:nvPr/>
        </p:nvSpPr>
        <p:spPr bwMode="auto">
          <a:xfrm>
            <a:off x="5410200" y="3581400"/>
            <a:ext cx="3048000" cy="685800"/>
          </a:xfrm>
          <a:prstGeom prst="borderCallout2">
            <a:avLst>
              <a:gd name="adj1" fmla="val 16667"/>
              <a:gd name="adj2" fmla="val -2500"/>
              <a:gd name="adj3" fmla="val 16667"/>
              <a:gd name="adj4" fmla="val -16981"/>
              <a:gd name="adj5" fmla="val 131787"/>
              <a:gd name="adj6" fmla="val -67549"/>
            </a:avLst>
          </a:prstGeom>
          <a:noFill/>
          <a:ln w="9525">
            <a:solidFill>
              <a:schemeClr val="accent2"/>
            </a:solidFill>
            <a:miter lim="800000"/>
            <a:headEnd type="none" w="med" len="lg"/>
            <a:tailEnd type="stealth" w="med" len="lg"/>
          </a:ln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b="0">
                <a:solidFill>
                  <a:srgbClr val="D60093"/>
                </a:solidFill>
              </a:rPr>
              <a:t>A context switch can occur here, causing a race condition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Implementing Locks (3)</a:t>
            </a:r>
          </a:p>
        </p:txBody>
      </p:sp>
      <p:sp>
        <p:nvSpPr>
          <p:cNvPr id="24582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760477"/>
            <a:ext cx="8001000" cy="44196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problem is that the implementation of locks has critical sections, too</a:t>
            </a:r>
          </a:p>
          <a:p>
            <a:pPr lvl="1"/>
            <a:r>
              <a:rPr lang="en-US" dirty="0"/>
              <a:t>How do we stop the recursion?</a:t>
            </a:r>
          </a:p>
          <a:p>
            <a:r>
              <a:rPr lang="en-US" dirty="0"/>
              <a:t>The implementation of acquire/release must be </a:t>
            </a:r>
            <a:r>
              <a:rPr lang="en-US" dirty="0">
                <a:solidFill>
                  <a:srgbClr val="FF3300"/>
                </a:solidFill>
              </a:rPr>
              <a:t>atomic</a:t>
            </a:r>
          </a:p>
          <a:p>
            <a:pPr lvl="1"/>
            <a:r>
              <a:rPr lang="en-US" dirty="0"/>
              <a:t>An atomic operation is one which executes </a:t>
            </a:r>
            <a:r>
              <a:rPr lang="en-US" dirty="0">
                <a:solidFill>
                  <a:srgbClr val="FF0000"/>
                </a:solidFill>
              </a:rPr>
              <a:t>as though it could not be interrupted</a:t>
            </a:r>
          </a:p>
          <a:p>
            <a:pPr lvl="1"/>
            <a:r>
              <a:rPr lang="en-US" dirty="0"/>
              <a:t>Code that executes “all or nothing”</a:t>
            </a:r>
          </a:p>
          <a:p>
            <a:r>
              <a:rPr lang="en-US" dirty="0"/>
              <a:t>How do we make them atomic?</a:t>
            </a:r>
          </a:p>
          <a:p>
            <a:r>
              <a:rPr lang="en-US" dirty="0"/>
              <a:t>Need help from hardware</a:t>
            </a:r>
          </a:p>
          <a:p>
            <a:pPr lvl="1"/>
            <a:r>
              <a:rPr lang="en-US" dirty="0"/>
              <a:t>Atomic instructions (e.g., test-and-set)</a:t>
            </a:r>
          </a:p>
          <a:p>
            <a:pPr lvl="1"/>
            <a:r>
              <a:rPr lang="en-US" dirty="0"/>
              <a:t>Disable/enable interrupts (prevents context switches)</a:t>
            </a:r>
          </a:p>
        </p:txBody>
      </p:sp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6E14533-0240-B64D-9C62-0C4AB5C85C3B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mtClean="0"/>
              <a:t>Atomic Instructions: </a:t>
            </a:r>
            <a:br>
              <a:rPr lang="en-US" smtClean="0"/>
            </a:br>
            <a:r>
              <a:rPr lang="en-US" smtClean="0"/>
              <a:t>Test-And-Set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idx="1"/>
          </p:nvPr>
        </p:nvSpPr>
        <p:spPr>
          <a:xfrm>
            <a:off x="352055" y="1417638"/>
            <a:ext cx="8258545" cy="5118781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The semantics of test-and-set are: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Record the old value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Set the value to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TRUE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Return the old value </a:t>
            </a:r>
          </a:p>
          <a:p>
            <a:pPr>
              <a:lnSpc>
                <a:spcPct val="90000"/>
              </a:lnSpc>
            </a:pPr>
            <a:r>
              <a:rPr lang="en-US" dirty="0"/>
              <a:t>Hardware executes it </a:t>
            </a:r>
            <a:r>
              <a:rPr lang="en-US" b="1" dirty="0">
                <a:solidFill>
                  <a:srgbClr val="FF0000"/>
                </a:solidFill>
              </a:rPr>
              <a:t>atomically</a:t>
            </a:r>
            <a:r>
              <a:rPr lang="en-US" dirty="0" smtClean="0"/>
              <a:t>!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When executing test-and-set on “flag”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What is </a:t>
            </a:r>
            <a:r>
              <a:rPr lang="en-US" dirty="0">
                <a:solidFill>
                  <a:srgbClr val="0000FF"/>
                </a:solidFill>
              </a:rPr>
              <a:t>value of flag</a:t>
            </a:r>
            <a:r>
              <a:rPr lang="en-US" dirty="0"/>
              <a:t> afterwards if it was initially False?  True?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What is the </a:t>
            </a:r>
            <a:r>
              <a:rPr lang="en-US" dirty="0">
                <a:solidFill>
                  <a:srgbClr val="0000FF"/>
                </a:solidFill>
              </a:rPr>
              <a:t>return result</a:t>
            </a:r>
            <a:r>
              <a:rPr lang="en-US" dirty="0"/>
              <a:t> if flag was initially False?  True?</a:t>
            </a:r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797659D-BFEB-E74B-A44D-D63FBDFA0448}" type="slidenum">
              <a:rPr lang="en-US"/>
              <a:pPr/>
              <a:t>26</a:t>
            </a:fld>
            <a:endParaRPr lang="en-US"/>
          </a:p>
        </p:txBody>
      </p:sp>
      <p:sp>
        <p:nvSpPr>
          <p:cNvPr id="25607" name="Text Box 5"/>
          <p:cNvSpPr txBox="1">
            <a:spLocks noChangeArrowheads="1"/>
          </p:cNvSpPr>
          <p:nvPr/>
        </p:nvSpPr>
        <p:spPr bwMode="auto">
          <a:xfrm>
            <a:off x="2873159" y="3364650"/>
            <a:ext cx="3723217" cy="169892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bool </a:t>
            </a:r>
            <a:r>
              <a:rPr lang="en-US" b="0">
                <a:solidFill>
                  <a:srgbClr val="0000FF"/>
                </a:solidFill>
              </a:rPr>
              <a:t>test_and_set</a:t>
            </a:r>
            <a:r>
              <a:rPr lang="en-US" b="0">
                <a:solidFill>
                  <a:schemeClr val="accent2"/>
                </a:solidFill>
              </a:rPr>
              <a:t> (bool *flag) {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    bool old = *flag;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    *flag = True;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    return old;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}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Using Test-And-Set</a:t>
            </a:r>
          </a:p>
        </p:txBody>
      </p:sp>
      <p:sp>
        <p:nvSpPr>
          <p:cNvPr id="26630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760477"/>
            <a:ext cx="7924800" cy="4648200"/>
          </a:xfrm>
        </p:spPr>
        <p:txBody>
          <a:bodyPr>
            <a:noAutofit/>
          </a:bodyPr>
          <a:lstStyle/>
          <a:p>
            <a:r>
              <a:rPr lang="en-US" sz="2000" dirty="0"/>
              <a:t>Here is our lock implementation with test-and-set: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>
                <a:solidFill>
                  <a:srgbClr val="D60093"/>
                </a:solidFill>
              </a:rPr>
              <a:t>When will the while return?  What is the value of held</a:t>
            </a:r>
            <a:r>
              <a:rPr lang="en-US" sz="2000" dirty="0" smtClean="0">
                <a:solidFill>
                  <a:srgbClr val="D60093"/>
                </a:solidFill>
              </a:rPr>
              <a:t>? </a:t>
            </a:r>
          </a:p>
          <a:p>
            <a:r>
              <a:rPr lang="en-US" sz="2000" dirty="0" smtClean="0">
                <a:solidFill>
                  <a:srgbClr val="D60093"/>
                </a:solidFill>
              </a:rPr>
              <a:t>Does it work? What </a:t>
            </a:r>
            <a:r>
              <a:rPr lang="en-US" sz="2000" dirty="0">
                <a:solidFill>
                  <a:srgbClr val="D60093"/>
                </a:solidFill>
              </a:rPr>
              <a:t>about multiprocessors?</a:t>
            </a:r>
          </a:p>
        </p:txBody>
      </p:sp>
      <p:sp>
        <p:nvSpPr>
          <p:cNvPr id="2662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23D4CC-30E6-1042-B2BE-019F3F116C60}" type="slidenum">
              <a:rPr lang="en-US"/>
              <a:pPr/>
              <a:t>27</a:t>
            </a:fld>
            <a:endParaRPr lang="en-US"/>
          </a:p>
        </p:txBody>
      </p:sp>
      <p:sp>
        <p:nvSpPr>
          <p:cNvPr id="26631" name="Text Box 4"/>
          <p:cNvSpPr txBox="1">
            <a:spLocks noChangeArrowheads="1"/>
          </p:cNvSpPr>
          <p:nvPr/>
        </p:nvSpPr>
        <p:spPr bwMode="auto">
          <a:xfrm>
            <a:off x="2819399" y="2135826"/>
            <a:ext cx="4405793" cy="302852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struct lock {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    int held = 0;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}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void </a:t>
            </a:r>
            <a:r>
              <a:rPr lang="en-US" b="0" dirty="0">
                <a:solidFill>
                  <a:srgbClr val="0000FF"/>
                </a:solidFill>
              </a:rPr>
              <a:t>acquire</a:t>
            </a:r>
            <a:r>
              <a:rPr lang="en-US" b="0" dirty="0">
                <a:solidFill>
                  <a:schemeClr val="accent2"/>
                </a:solidFill>
              </a:rPr>
              <a:t> (lock) {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    while (</a:t>
            </a:r>
            <a:r>
              <a:rPr lang="en-US" dirty="0">
                <a:solidFill>
                  <a:schemeClr val="accent2"/>
                </a:solidFill>
              </a:rPr>
              <a:t>test-and-set(&amp;lock-&gt;held)</a:t>
            </a:r>
            <a:r>
              <a:rPr lang="en-US" b="0" dirty="0">
                <a:solidFill>
                  <a:schemeClr val="accent2"/>
                </a:solidFill>
              </a:rPr>
              <a:t>);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}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void </a:t>
            </a:r>
            <a:r>
              <a:rPr lang="en-US" b="0" dirty="0">
                <a:solidFill>
                  <a:srgbClr val="0000FF"/>
                </a:solidFill>
              </a:rPr>
              <a:t>release</a:t>
            </a:r>
            <a:r>
              <a:rPr lang="en-US" b="0" dirty="0">
                <a:solidFill>
                  <a:schemeClr val="accent2"/>
                </a:solidFill>
              </a:rPr>
              <a:t> (lock) {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    lock-&gt;held = 0;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}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Problems with Spinlocks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idx="1"/>
          </p:nvPr>
        </p:nvSpPr>
        <p:spPr>
          <a:xfrm>
            <a:off x="493182" y="1973324"/>
            <a:ext cx="8114658" cy="393192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The problem with spinlocks is that they are wasteful</a:t>
            </a:r>
          </a:p>
          <a:p>
            <a:pPr lvl="1"/>
            <a:r>
              <a:rPr lang="en-US" dirty="0"/>
              <a:t>If a thread is spinning on a lock, then the thread holding the lock cannot make progress</a:t>
            </a:r>
            <a:endParaRPr lang="en-US" dirty="0" smtClean="0"/>
          </a:p>
          <a:p>
            <a:r>
              <a:rPr lang="en-US" dirty="0" smtClean="0"/>
              <a:t>Solution 1:</a:t>
            </a:r>
          </a:p>
          <a:p>
            <a:pPr lvl="1"/>
            <a:r>
              <a:rPr lang="en-US" dirty="0" smtClean="0"/>
              <a:t>If cannot get the lock, call thread_yield to give up the CPU </a:t>
            </a:r>
          </a:p>
          <a:p>
            <a:r>
              <a:rPr lang="en-US" dirty="0" smtClean="0"/>
              <a:t>Solution 2: sleep and wakeup</a:t>
            </a:r>
          </a:p>
          <a:p>
            <a:pPr lvl="1"/>
            <a:r>
              <a:rPr lang="en-US" dirty="0" smtClean="0"/>
              <a:t>When blocked, go to sleep</a:t>
            </a:r>
          </a:p>
          <a:p>
            <a:pPr lvl="1"/>
            <a:r>
              <a:rPr lang="en-US" dirty="0" smtClean="0"/>
              <a:t>Wakeup when it is OK to retry entering the critical region</a:t>
            </a:r>
            <a:endParaRPr lang="en-US" dirty="0"/>
          </a:p>
        </p:txBody>
      </p:sp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F05579-266A-044E-87CA-4FC0408014BB}" type="slidenum">
              <a:rPr lang="en-US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Disabling Interrupts</a:t>
            </a:r>
          </a:p>
        </p:txBody>
      </p:sp>
      <p:sp>
        <p:nvSpPr>
          <p:cNvPr id="28678" name="Rectangle 3"/>
          <p:cNvSpPr>
            <a:spLocks noGrp="1" noChangeArrowheads="1"/>
          </p:cNvSpPr>
          <p:nvPr>
            <p:ph idx="1"/>
          </p:nvPr>
        </p:nvSpPr>
        <p:spPr>
          <a:xfrm>
            <a:off x="604154" y="1417638"/>
            <a:ext cx="7641321" cy="493871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Another implementation of acquire/release is to disable interrupts: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Note that there is no state associated with the lock</a:t>
            </a:r>
          </a:p>
          <a:p>
            <a:r>
              <a:rPr lang="en-US" dirty="0">
                <a:solidFill>
                  <a:srgbClr val="D60093"/>
                </a:solidFill>
              </a:rPr>
              <a:t>Can two threads disable interrupts simultaneously?</a:t>
            </a:r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BE97F1-C262-4A4B-A910-95EA7D7916A1}" type="slidenum">
              <a:rPr lang="en-US"/>
              <a:pPr/>
              <a:t>29</a:t>
            </a:fld>
            <a:endParaRPr lang="en-US"/>
          </a:p>
        </p:txBody>
      </p:sp>
      <p:sp>
        <p:nvSpPr>
          <p:cNvPr id="28679" name="Text Box 4"/>
          <p:cNvSpPr txBox="1">
            <a:spLocks noChangeArrowheads="1"/>
          </p:cNvSpPr>
          <p:nvPr/>
        </p:nvSpPr>
        <p:spPr bwMode="auto">
          <a:xfrm>
            <a:off x="2666999" y="2169388"/>
            <a:ext cx="4101995" cy="2696123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struct lock {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}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void </a:t>
            </a:r>
            <a:r>
              <a:rPr lang="en-US" b="0">
                <a:solidFill>
                  <a:srgbClr val="0000FF"/>
                </a:solidFill>
              </a:rPr>
              <a:t>acquire</a:t>
            </a:r>
            <a:r>
              <a:rPr lang="en-US" b="0">
                <a:solidFill>
                  <a:schemeClr val="accent2"/>
                </a:solidFill>
              </a:rPr>
              <a:t> (lock) {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    </a:t>
            </a:r>
            <a:r>
              <a:rPr lang="en-US" b="0" i="1">
                <a:solidFill>
                  <a:schemeClr val="accent2"/>
                </a:solidFill>
              </a:rPr>
              <a:t>disable interrupts</a:t>
            </a:r>
            <a:r>
              <a:rPr lang="en-US" b="0">
                <a:solidFill>
                  <a:schemeClr val="accent2"/>
                </a:solidFill>
              </a:rPr>
              <a:t>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}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void </a:t>
            </a:r>
            <a:r>
              <a:rPr lang="en-US" b="0">
                <a:solidFill>
                  <a:srgbClr val="0000FF"/>
                </a:solidFill>
              </a:rPr>
              <a:t>release</a:t>
            </a:r>
            <a:r>
              <a:rPr lang="en-US" b="0">
                <a:solidFill>
                  <a:schemeClr val="accent2"/>
                </a:solidFill>
              </a:rPr>
              <a:t> (lock) {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    </a:t>
            </a:r>
            <a:r>
              <a:rPr lang="en-US" b="0" i="1">
                <a:solidFill>
                  <a:schemeClr val="accent2"/>
                </a:solidFill>
              </a:rPr>
              <a:t>enable interrupts</a:t>
            </a:r>
            <a:r>
              <a:rPr lang="en-US" b="0">
                <a:solidFill>
                  <a:schemeClr val="accent2"/>
                </a:solidFill>
              </a:rPr>
              <a:t>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>
                <a:solidFill>
                  <a:schemeClr val="accent2"/>
                </a:solidFill>
              </a:rPr>
              <a:t>}</a:t>
            </a:r>
            <a:endParaRPr lang="en-US" sz="10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simple game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294" y="1286200"/>
            <a:ext cx="8421146" cy="493921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Two volunteers to play two threads</a:t>
            </a:r>
          </a:p>
          <a:p>
            <a:pPr lvl="1"/>
            <a:r>
              <a:rPr lang="en-US" dirty="0" smtClean="0"/>
              <a:t>Producer: produce 1 </a:t>
            </a:r>
            <a:r>
              <a:rPr lang="en-US" dirty="0" err="1" smtClean="0"/>
              <a:t>KitKat</a:t>
            </a:r>
            <a:r>
              <a:rPr lang="en-US" dirty="0" smtClean="0"/>
              <a:t> snack bar </a:t>
            </a:r>
            <a:r>
              <a:rPr lang="en-US" dirty="0" smtClean="0"/>
              <a:t>per </a:t>
            </a:r>
            <a:r>
              <a:rPr lang="en-US" dirty="0" smtClean="0"/>
              <a:t>iteration</a:t>
            </a:r>
          </a:p>
          <a:p>
            <a:pPr lvl="2"/>
            <a:r>
              <a:rPr lang="en-US" dirty="0" smtClean="0"/>
              <a:t>Step1: increment the counter on the board</a:t>
            </a:r>
          </a:p>
          <a:p>
            <a:pPr lvl="2"/>
            <a:r>
              <a:rPr lang="en-US" dirty="0" smtClean="0"/>
              <a:t>Step2: put one cookie on the table</a:t>
            </a:r>
          </a:p>
          <a:p>
            <a:pPr lvl="1"/>
            <a:r>
              <a:rPr lang="en-US" dirty="0" smtClean="0"/>
              <a:t>Consumer: </a:t>
            </a:r>
          </a:p>
          <a:p>
            <a:pPr lvl="2"/>
            <a:r>
              <a:rPr lang="en-US" dirty="0" smtClean="0"/>
              <a:t>Step1: read the counter LOUD</a:t>
            </a:r>
          </a:p>
          <a:p>
            <a:pPr lvl="2"/>
            <a:r>
              <a:rPr lang="en-US" dirty="0" smtClean="0"/>
              <a:t>Step2a: if the counter is zero, go back to step1</a:t>
            </a:r>
          </a:p>
          <a:p>
            <a:pPr lvl="2"/>
            <a:r>
              <a:rPr lang="en-US" dirty="0" smtClean="0"/>
              <a:t>Step2b: if the counter is nonzero, take a cookie from the table</a:t>
            </a:r>
          </a:p>
          <a:p>
            <a:pPr lvl="2"/>
            <a:r>
              <a:rPr lang="en-US" dirty="0" smtClean="0"/>
              <a:t>Step 3: decrement counter on the board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Rule: only one should “operate” at any time</a:t>
            </a:r>
          </a:p>
          <a:p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You are the OS</a:t>
            </a:r>
          </a:p>
          <a:p>
            <a:pPr lvl="1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You decide who should operate, who should freeze</a:t>
            </a:r>
          </a:p>
          <a:p>
            <a:pPr lvl="1"/>
            <a:r>
              <a:rPr lang="en-US" dirty="0" smtClean="0">
                <a:solidFill>
                  <a:srgbClr val="FF6600"/>
                </a:solidFill>
              </a:rPr>
              <a:t>Can you get them into “trouble” before </a:t>
            </a:r>
            <a:r>
              <a:rPr lang="en-US" dirty="0" err="1" smtClean="0">
                <a:solidFill>
                  <a:srgbClr val="FF6600"/>
                </a:solidFill>
              </a:rPr>
              <a:t>KitKat</a:t>
            </a:r>
            <a:r>
              <a:rPr lang="en-US" dirty="0" smtClean="0">
                <a:solidFill>
                  <a:srgbClr val="FF6600"/>
                </a:solidFill>
              </a:rPr>
              <a:t> run </a:t>
            </a:r>
            <a:r>
              <a:rPr lang="en-US" dirty="0" smtClean="0">
                <a:solidFill>
                  <a:srgbClr val="FF6600"/>
                </a:solidFill>
              </a:rPr>
              <a:t>out?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On Disabling Interrupts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idx="1"/>
          </p:nvPr>
        </p:nvSpPr>
        <p:spPr>
          <a:xfrm>
            <a:off x="624150" y="1748148"/>
            <a:ext cx="7924800" cy="4648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Disabling interrupts blocks notification of external events that could trigger a context switch (e.g., timer)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This is what</a:t>
            </a:r>
            <a:r>
              <a:rPr lang="en-US" dirty="0" smtClean="0">
                <a:solidFill>
                  <a:srgbClr val="0000FF"/>
                </a:solidFill>
              </a:rPr>
              <a:t> OS161 uses </a:t>
            </a:r>
            <a:r>
              <a:rPr lang="en-US" dirty="0">
                <a:solidFill>
                  <a:srgbClr val="0000FF"/>
                </a:solidFill>
              </a:rPr>
              <a:t>as its primitive</a:t>
            </a:r>
          </a:p>
          <a:p>
            <a:r>
              <a:rPr lang="en-US" dirty="0"/>
              <a:t>In a “real” system, this is only available to the kernel</a:t>
            </a:r>
          </a:p>
          <a:p>
            <a:pPr lvl="1"/>
            <a:r>
              <a:rPr lang="en-US" dirty="0"/>
              <a:t>Why?</a:t>
            </a:r>
            <a:endParaRPr lang="en-US" dirty="0" smtClean="0"/>
          </a:p>
          <a:p>
            <a:r>
              <a:rPr lang="en-US" dirty="0" smtClean="0">
                <a:solidFill>
                  <a:srgbClr val="FF3300"/>
                </a:solidFill>
              </a:rPr>
              <a:t>Disabling </a:t>
            </a:r>
            <a:r>
              <a:rPr lang="en-US" dirty="0">
                <a:solidFill>
                  <a:srgbClr val="FF3300"/>
                </a:solidFill>
              </a:rPr>
              <a:t>interrupts is insufficient on a multiprocessor</a:t>
            </a:r>
          </a:p>
          <a:p>
            <a:pPr lvl="1"/>
            <a:r>
              <a:rPr lang="en-US" dirty="0"/>
              <a:t>Back to atomic </a:t>
            </a:r>
            <a:r>
              <a:rPr lang="en-US" dirty="0" smtClean="0"/>
              <a:t>instructions</a:t>
            </a:r>
          </a:p>
        </p:txBody>
      </p:sp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D60B4A6-9B36-8B44-A072-98248B48FCFB}" type="slidenum">
              <a:rPr lang="en-US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Critical regions without hardware support?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768658"/>
            <a:ext cx="7669699" cy="458769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So far, we have seen how to implement critical regions (lock) with hardware support</a:t>
            </a:r>
          </a:p>
          <a:p>
            <a:pPr lvl="1"/>
            <a:r>
              <a:rPr lang="en-US" dirty="0" smtClean="0"/>
              <a:t>Atomic instruction</a:t>
            </a:r>
          </a:p>
          <a:p>
            <a:pPr lvl="1"/>
            <a:r>
              <a:rPr lang="en-US" dirty="0" smtClean="0"/>
              <a:t>Disabling interrupt</a:t>
            </a:r>
          </a:p>
          <a:p>
            <a:r>
              <a:rPr lang="en-US" dirty="0" smtClean="0"/>
              <a:t>Can we implement lock </a:t>
            </a:r>
            <a:r>
              <a:rPr lang="en-US" b="1" i="1" dirty="0" smtClean="0">
                <a:solidFill>
                  <a:srgbClr val="FF0000"/>
                </a:solidFill>
              </a:rPr>
              <a:t>without </a:t>
            </a:r>
            <a:r>
              <a:rPr lang="en-US" dirty="0" smtClean="0"/>
              <a:t>HW support?</a:t>
            </a:r>
          </a:p>
          <a:p>
            <a:pPr lvl="1"/>
            <a:r>
              <a:rPr lang="en-US" dirty="0" smtClean="0"/>
              <a:t>Software only solution?</a:t>
            </a:r>
          </a:p>
          <a:p>
            <a:r>
              <a:rPr lang="en-US" dirty="0" smtClean="0"/>
              <a:t>Yes, but…</a:t>
            </a:r>
          </a:p>
          <a:p>
            <a:pPr lvl="1"/>
            <a:r>
              <a:rPr lang="en-US" dirty="0" smtClean="0"/>
              <a:t>Complicated (easy to make mistake)</a:t>
            </a:r>
          </a:p>
          <a:p>
            <a:pPr lvl="1"/>
            <a:r>
              <a:rPr lang="en-US" dirty="0" smtClean="0"/>
              <a:t>Poor performance</a:t>
            </a:r>
          </a:p>
          <a:p>
            <a:pPr lvl="1"/>
            <a:r>
              <a:rPr lang="en-US" dirty="0" smtClean="0">
                <a:solidFill>
                  <a:srgbClr val="FF6600"/>
                </a:solidFill>
              </a:rPr>
              <a:t>Production OSes use hardware support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Mutex without hardware support: Peterson's Algorithm</a:t>
            </a:r>
          </a:p>
        </p:txBody>
      </p:sp>
      <p:sp>
        <p:nvSpPr>
          <p:cNvPr id="1843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843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3273804-65F2-5249-8B2C-FCC1AE995CA2}" type="slidenum">
              <a:rPr lang="en-US"/>
              <a:pPr/>
              <a:t>32</a:t>
            </a:fld>
            <a:endParaRPr lang="en-US"/>
          </a:p>
        </p:txBody>
      </p:sp>
      <p:sp>
        <p:nvSpPr>
          <p:cNvPr id="18438" name="Text Box 3"/>
          <p:cNvSpPr txBox="1">
            <a:spLocks noChangeArrowheads="1"/>
          </p:cNvSpPr>
          <p:nvPr/>
        </p:nvSpPr>
        <p:spPr bwMode="auto">
          <a:xfrm>
            <a:off x="685800" y="2525055"/>
            <a:ext cx="3429000" cy="2308323"/>
          </a:xfrm>
          <a:prstGeom prst="rect">
            <a:avLst/>
          </a:prstGeom>
          <a:solidFill>
            <a:srgbClr val="CCFFFF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while (true) {</a:t>
            </a:r>
            <a:br>
              <a:rPr lang="en-US" b="0" dirty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    try1 = true;</a:t>
            </a:r>
            <a:br>
              <a:rPr lang="en-US" b="0" dirty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    turn = 2;</a:t>
            </a:r>
            <a:br>
              <a:rPr lang="en-US" b="0" dirty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    while (try2 &amp;&amp; turn != 1) ;</a:t>
            </a:r>
            <a:br>
              <a:rPr lang="en-US" b="0" dirty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    </a:t>
            </a:r>
            <a:r>
              <a:rPr lang="en-US" b="0" i="1" dirty="0">
                <a:solidFill>
                  <a:schemeClr val="accent2"/>
                </a:solidFill>
              </a:rPr>
              <a:t>critical section</a:t>
            </a:r>
            <a:r>
              <a:rPr lang="en-US" b="0" dirty="0">
                <a:solidFill>
                  <a:schemeClr val="accent2"/>
                </a:solidFill>
              </a:rPr>
              <a:t/>
            </a:r>
            <a:br>
              <a:rPr lang="en-US" b="0" dirty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    try1 = false;</a:t>
            </a:r>
            <a:br>
              <a:rPr lang="en-US" b="0" dirty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    </a:t>
            </a:r>
            <a:r>
              <a:rPr lang="en-US" b="0" i="1" dirty="0">
                <a:solidFill>
                  <a:schemeClr val="accent2"/>
                </a:solidFill>
              </a:rPr>
              <a:t>outside of critical section</a:t>
            </a:r>
            <a:r>
              <a:rPr lang="en-US" b="0" dirty="0">
                <a:solidFill>
                  <a:schemeClr val="accent2"/>
                </a:solidFill>
              </a:rPr>
              <a:t/>
            </a:r>
            <a:br>
              <a:rPr lang="en-US" b="0" dirty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}</a:t>
            </a:r>
            <a:endParaRPr lang="en-US" sz="1000" dirty="0"/>
          </a:p>
        </p:txBody>
      </p:sp>
      <p:sp>
        <p:nvSpPr>
          <p:cNvPr id="18439" name="Text Box 4"/>
          <p:cNvSpPr txBox="1">
            <a:spLocks noChangeArrowheads="1"/>
          </p:cNvSpPr>
          <p:nvPr/>
        </p:nvSpPr>
        <p:spPr bwMode="auto">
          <a:xfrm>
            <a:off x="5105400" y="2525055"/>
            <a:ext cx="3429000" cy="2308324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while (true) {</a:t>
            </a:r>
            <a:br>
              <a:rPr lang="en-US" b="0" dirty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    try2 = true;</a:t>
            </a:r>
            <a:br>
              <a:rPr lang="en-US" b="0" dirty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    turn = 1;</a:t>
            </a:r>
            <a:br>
              <a:rPr lang="en-US" b="0" dirty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    while (try1 &amp;&amp; turn != 2) ;</a:t>
            </a:r>
            <a:br>
              <a:rPr lang="en-US" b="0" dirty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    </a:t>
            </a:r>
            <a:r>
              <a:rPr lang="en-US" b="0" i="1" dirty="0">
                <a:solidFill>
                  <a:schemeClr val="accent2"/>
                </a:solidFill>
              </a:rPr>
              <a:t>critical section</a:t>
            </a:r>
            <a:r>
              <a:rPr lang="en-US" b="0" dirty="0">
                <a:solidFill>
                  <a:schemeClr val="accent2"/>
                </a:solidFill>
              </a:rPr>
              <a:t/>
            </a:r>
            <a:br>
              <a:rPr lang="en-US" b="0" dirty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    try2 = false;</a:t>
            </a:r>
            <a:br>
              <a:rPr lang="en-US" b="0" dirty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    </a:t>
            </a:r>
            <a:r>
              <a:rPr lang="en-US" b="0" i="1" dirty="0">
                <a:solidFill>
                  <a:schemeClr val="accent2"/>
                </a:solidFill>
              </a:rPr>
              <a:t>outside of critical section</a:t>
            </a:r>
            <a:r>
              <a:rPr lang="en-US" b="0" dirty="0">
                <a:solidFill>
                  <a:schemeClr val="accent2"/>
                </a:solidFill>
              </a:rPr>
              <a:t/>
            </a:r>
            <a:br>
              <a:rPr lang="en-US" b="0" dirty="0">
                <a:solidFill>
                  <a:schemeClr val="accent2"/>
                </a:solidFill>
              </a:rPr>
            </a:br>
            <a:r>
              <a:rPr lang="en-US" b="0" dirty="0">
                <a:solidFill>
                  <a:schemeClr val="accent2"/>
                </a:solidFill>
              </a:rPr>
              <a:t>}</a:t>
            </a:r>
            <a:endParaRPr lang="en-US" sz="1000" dirty="0"/>
          </a:p>
        </p:txBody>
      </p:sp>
      <p:sp>
        <p:nvSpPr>
          <p:cNvPr id="18440" name="Text Box 5"/>
          <p:cNvSpPr txBox="1">
            <a:spLocks noChangeArrowheads="1"/>
          </p:cNvSpPr>
          <p:nvPr/>
        </p:nvSpPr>
        <p:spPr bwMode="auto">
          <a:xfrm>
            <a:off x="2857500" y="1764551"/>
            <a:ext cx="3429000" cy="701731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int turn = 1;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chemeClr val="accent2"/>
                </a:solidFill>
              </a:rPr>
              <a:t>bool try1 = false, try2 = false;</a:t>
            </a:r>
            <a:endParaRPr lang="en-US" sz="1000" dirty="0"/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488950" y="5241929"/>
            <a:ext cx="8655050" cy="1015663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US" sz="2000" b="0" dirty="0" smtClean="0">
                <a:solidFill>
                  <a:schemeClr val="accent2"/>
                </a:solidFill>
              </a:rPr>
              <a:t> Does it work?</a:t>
            </a:r>
          </a:p>
          <a:p>
            <a:pPr lvl="1">
              <a:buFontTx/>
              <a:buChar char="•"/>
            </a:pPr>
            <a:r>
              <a:rPr lang="en-US" sz="2000" dirty="0" smtClean="0">
                <a:solidFill>
                  <a:schemeClr val="accent2"/>
                </a:solidFill>
              </a:rPr>
              <a:t>Yes!</a:t>
            </a:r>
            <a:endParaRPr lang="en-US" sz="2000" b="0" dirty="0" smtClean="0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en-US" sz="2000" b="0" dirty="0" smtClean="0">
                <a:solidFill>
                  <a:schemeClr val="accent2"/>
                </a:solidFill>
              </a:rPr>
              <a:t> Try all possible interleavings</a:t>
            </a:r>
            <a:endParaRPr lang="en-US" sz="2000" b="0" dirty="0">
              <a:solidFill>
                <a:schemeClr val="accent2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16200000" flipV="1">
            <a:off x="1837164" y="3871276"/>
            <a:ext cx="1430162" cy="9617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12588" y="5016414"/>
            <a:ext cx="7099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Has thread 2 executed “try2=true?”. If not, I am safe. If yes, let’s see…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6200000" flipV="1">
            <a:off x="2590053" y="3904499"/>
            <a:ext cx="1055594" cy="5207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946400" y="4692646"/>
            <a:ext cx="5969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Did I execute “turn=2” before thread 2 executed “turn=1”?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Summarize Where We Are</a:t>
            </a:r>
          </a:p>
        </p:txBody>
      </p:sp>
      <p:sp>
        <p:nvSpPr>
          <p:cNvPr id="30726" name="Rectangle 3"/>
          <p:cNvSpPr>
            <a:spLocks noGrp="1" noChangeArrowheads="1"/>
          </p:cNvSpPr>
          <p:nvPr>
            <p:ph idx="1"/>
          </p:nvPr>
        </p:nvSpPr>
        <p:spPr>
          <a:xfrm>
            <a:off x="937103" y="1706195"/>
            <a:ext cx="7345363" cy="3931920"/>
          </a:xfrm>
        </p:spPr>
        <p:txBody>
          <a:bodyPr>
            <a:normAutofit/>
          </a:bodyPr>
          <a:lstStyle/>
          <a:p>
            <a:r>
              <a:rPr lang="en-US" sz="2200" dirty="0"/>
              <a:t>Goal: Use </a:t>
            </a:r>
            <a:r>
              <a:rPr lang="en-US" sz="2200" dirty="0">
                <a:solidFill>
                  <a:srgbClr val="FF3300"/>
                </a:solidFill>
              </a:rPr>
              <a:t>mutual exclusion</a:t>
            </a:r>
            <a:r>
              <a:rPr lang="en-US" sz="2200" dirty="0"/>
              <a:t> to protect </a:t>
            </a:r>
            <a:r>
              <a:rPr lang="en-US" sz="2200" dirty="0">
                <a:solidFill>
                  <a:srgbClr val="FF3300"/>
                </a:solidFill>
              </a:rPr>
              <a:t>critical sections</a:t>
            </a:r>
            <a:r>
              <a:rPr lang="en-US" sz="2200" dirty="0"/>
              <a:t> of code that access </a:t>
            </a:r>
            <a:r>
              <a:rPr lang="en-US" sz="2200" dirty="0">
                <a:solidFill>
                  <a:srgbClr val="FF3300"/>
                </a:solidFill>
              </a:rPr>
              <a:t>shared resources</a:t>
            </a:r>
          </a:p>
          <a:p>
            <a:r>
              <a:rPr lang="en-US" sz="2200" dirty="0"/>
              <a:t>Method: Use locks (spinlocks or disable interrupts)</a:t>
            </a:r>
          </a:p>
          <a:p>
            <a:r>
              <a:rPr lang="en-US" sz="2200" dirty="0"/>
              <a:t>Problem: Critical sections can be long</a:t>
            </a:r>
          </a:p>
          <a:p>
            <a:endParaRPr lang="en-US" sz="2200" dirty="0"/>
          </a:p>
        </p:txBody>
      </p:sp>
      <p:sp>
        <p:nvSpPr>
          <p:cNvPr id="307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D08E3EC-2FA0-A64B-B4B0-E43A5909F79F}" type="slidenum">
              <a:rPr lang="en-US"/>
              <a:pPr/>
              <a:t>33</a:t>
            </a:fld>
            <a:endParaRPr lang="en-US"/>
          </a:p>
        </p:txBody>
      </p:sp>
      <p:sp>
        <p:nvSpPr>
          <p:cNvPr id="30727" name="Text Box 4"/>
          <p:cNvSpPr txBox="1">
            <a:spLocks noChangeArrowheads="1"/>
          </p:cNvSpPr>
          <p:nvPr/>
        </p:nvSpPr>
        <p:spPr bwMode="auto">
          <a:xfrm>
            <a:off x="3581400" y="3886200"/>
            <a:ext cx="1905000" cy="175191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dirty="0">
                <a:solidFill>
                  <a:schemeClr val="accent2"/>
                </a:solidFill>
              </a:rPr>
              <a:t>acquire(lock)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rgbClr val="FF3300"/>
                </a:solidFill>
              </a:rPr>
              <a:t>…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i="1" dirty="0">
                <a:solidFill>
                  <a:srgbClr val="FF3300"/>
                </a:solidFill>
              </a:rPr>
              <a:t>Critical section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b="0" dirty="0">
                <a:solidFill>
                  <a:srgbClr val="FF3300"/>
                </a:solidFill>
              </a:rPr>
              <a:t>…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dirty="0">
                <a:solidFill>
                  <a:schemeClr val="accent2"/>
                </a:solidFill>
              </a:rPr>
              <a:t>release(lock)</a:t>
            </a:r>
          </a:p>
        </p:txBody>
      </p:sp>
      <p:sp>
        <p:nvSpPr>
          <p:cNvPr id="30728" name="Text Box 5"/>
          <p:cNvSpPr txBox="1">
            <a:spLocks noChangeArrowheads="1"/>
          </p:cNvSpPr>
          <p:nvPr/>
        </p:nvSpPr>
        <p:spPr bwMode="auto">
          <a:xfrm>
            <a:off x="5257800" y="3733800"/>
            <a:ext cx="2057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729" name="Text Box 6"/>
          <p:cNvSpPr txBox="1">
            <a:spLocks noChangeArrowheads="1"/>
          </p:cNvSpPr>
          <p:nvPr/>
        </p:nvSpPr>
        <p:spPr bwMode="auto">
          <a:xfrm>
            <a:off x="5908830" y="3754006"/>
            <a:ext cx="3124200" cy="1588127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dirty="0">
                <a:solidFill>
                  <a:schemeClr val="accent2"/>
                </a:solidFill>
              </a:rPr>
              <a:t>Disabling Interrupts:</a:t>
            </a:r>
            <a:r>
              <a:rPr lang="en-US" b="0" dirty="0">
                <a:solidFill>
                  <a:schemeClr val="accent2"/>
                </a:solidFill>
              </a:rPr>
              <a:t> 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Char char="l"/>
            </a:pPr>
            <a:r>
              <a:rPr lang="en-US" b="0" dirty="0">
                <a:solidFill>
                  <a:schemeClr val="accent2"/>
                </a:solidFill>
              </a:rPr>
              <a:t> Should not disable interrupts for long periods of time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Char char="l"/>
            </a:pPr>
            <a:r>
              <a:rPr lang="en-US" b="0" dirty="0">
                <a:solidFill>
                  <a:schemeClr val="accent2"/>
                </a:solidFill>
              </a:rPr>
              <a:t> Can miss or delay important events (e.g., timer, I/O)</a:t>
            </a:r>
          </a:p>
        </p:txBody>
      </p:sp>
      <p:sp>
        <p:nvSpPr>
          <p:cNvPr id="30730" name="Text Box 8"/>
          <p:cNvSpPr txBox="1">
            <a:spLocks noChangeArrowheads="1"/>
          </p:cNvSpPr>
          <p:nvPr/>
        </p:nvSpPr>
        <p:spPr bwMode="auto">
          <a:xfrm>
            <a:off x="302580" y="3542187"/>
            <a:ext cx="3124200" cy="2529924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None/>
            </a:pPr>
            <a:r>
              <a:rPr lang="en-US" dirty="0">
                <a:solidFill>
                  <a:schemeClr val="accent2"/>
                </a:solidFill>
              </a:rPr>
              <a:t>Spinlocks:</a:t>
            </a:r>
            <a:r>
              <a:rPr lang="en-US" b="0" dirty="0">
                <a:solidFill>
                  <a:schemeClr val="accent2"/>
                </a:solidFill>
              </a:rPr>
              <a:t> 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Char char="l"/>
            </a:pPr>
            <a:r>
              <a:rPr lang="en-US" b="0" dirty="0">
                <a:solidFill>
                  <a:schemeClr val="accent2"/>
                </a:solidFill>
              </a:rPr>
              <a:t> Threads waiting to acquire lock spin in test-and-set loop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Char char="l"/>
            </a:pPr>
            <a:r>
              <a:rPr lang="en-US" b="0" dirty="0">
                <a:solidFill>
                  <a:schemeClr val="accent2"/>
                </a:solidFill>
              </a:rPr>
              <a:t> Wastes CPU cycles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Char char="l"/>
            </a:pPr>
            <a:r>
              <a:rPr lang="en-US" b="0" dirty="0">
                <a:solidFill>
                  <a:schemeClr val="accent2"/>
                </a:solidFill>
              </a:rPr>
              <a:t> Longer the CS, the longer the spin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-109" charset="2"/>
              <a:buChar char="l"/>
            </a:pPr>
            <a:r>
              <a:rPr lang="en-US" b="0" dirty="0">
                <a:solidFill>
                  <a:schemeClr val="accent2"/>
                </a:solidFill>
              </a:rPr>
              <a:t> Greater the chance for lock holder to be interrupted</a:t>
            </a:r>
          </a:p>
        </p:txBody>
      </p:sp>
      <p:sp>
        <p:nvSpPr>
          <p:cNvPr id="30731" name="AutoShape 9"/>
          <p:cNvSpPr>
            <a:spLocks/>
          </p:cNvSpPr>
          <p:nvPr/>
        </p:nvSpPr>
        <p:spPr bwMode="auto">
          <a:xfrm>
            <a:off x="5638800" y="3810000"/>
            <a:ext cx="228600" cy="1752600"/>
          </a:xfrm>
          <a:prstGeom prst="rightBrace">
            <a:avLst>
              <a:gd name="adj1" fmla="val 63889"/>
              <a:gd name="adj2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32" name="AutoShape 10"/>
          <p:cNvSpPr>
            <a:spLocks/>
          </p:cNvSpPr>
          <p:nvPr/>
        </p:nvSpPr>
        <p:spPr bwMode="auto">
          <a:xfrm>
            <a:off x="3124200" y="3810000"/>
            <a:ext cx="228600" cy="1752600"/>
          </a:xfrm>
          <a:prstGeom prst="leftBrace">
            <a:avLst>
              <a:gd name="adj1" fmla="val 63889"/>
              <a:gd name="adj2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If you only remember one thing from this lecture…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0956" y="1839880"/>
            <a:ext cx="7964464" cy="4516470"/>
          </a:xfrm>
        </p:spPr>
        <p:txBody>
          <a:bodyPr>
            <a:normAutofit/>
          </a:bodyPr>
          <a:lstStyle/>
          <a:p>
            <a:r>
              <a:rPr lang="en-US" dirty="0" smtClean="0"/>
              <a:t>When you have </a:t>
            </a:r>
            <a:r>
              <a:rPr lang="en-US" b="1" i="1" dirty="0" smtClean="0">
                <a:solidFill>
                  <a:srgbClr val="FF0000"/>
                </a:solidFill>
              </a:rPr>
              <a:t>concurrency </a:t>
            </a:r>
            <a:r>
              <a:rPr lang="en-US" dirty="0" smtClean="0"/>
              <a:t>&amp; </a:t>
            </a:r>
            <a:r>
              <a:rPr lang="en-US" b="1" i="1" dirty="0" smtClean="0">
                <a:solidFill>
                  <a:srgbClr val="FF0000"/>
                </a:solidFill>
              </a:rPr>
              <a:t>shared resources</a:t>
            </a:r>
            <a:r>
              <a:rPr lang="en-US" dirty="0" smtClean="0"/>
              <a:t>, </a:t>
            </a:r>
            <a:r>
              <a:rPr lang="en-US" sz="5400" dirty="0" smtClean="0">
                <a:solidFill>
                  <a:srgbClr val="FF0000"/>
                </a:solidFill>
              </a:rPr>
              <a:t>protect your critical region with synchronization primitives</a:t>
            </a:r>
            <a:r>
              <a:rPr lang="en-US" sz="5400" dirty="0" smtClean="0"/>
              <a:t> </a:t>
            </a:r>
            <a:r>
              <a:rPr lang="en-US" dirty="0" smtClean="0"/>
              <a:t>(e.g., locks, semaphore (next lecture), etc.)</a:t>
            </a:r>
          </a:p>
          <a:p>
            <a:pPr lvl="1"/>
            <a:r>
              <a:rPr lang="en-US" dirty="0" smtClean="0"/>
              <a:t>You don’t want to go to that crazy intersection in Russia.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simple game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84030" y="1641115"/>
            <a:ext cx="7677710" cy="4242697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pPr lvl="1"/>
            <a:r>
              <a:rPr lang="en-US" dirty="0" smtClean="0"/>
              <a:t>Producer: produce 1 cookie per iteration</a:t>
            </a:r>
          </a:p>
          <a:p>
            <a:pPr lvl="2"/>
            <a:r>
              <a:rPr lang="en-US" dirty="0" smtClean="0"/>
              <a:t>Step1: increment the counter on the board</a:t>
            </a:r>
          </a:p>
          <a:p>
            <a:pPr lvl="2"/>
            <a:r>
              <a:rPr lang="en-US" dirty="0" smtClean="0"/>
              <a:t>Step2: put one cookie bar on the table</a:t>
            </a:r>
          </a:p>
          <a:p>
            <a:pPr lvl="1"/>
            <a:r>
              <a:rPr lang="en-US" dirty="0" smtClean="0"/>
              <a:t>Consumer: </a:t>
            </a:r>
          </a:p>
          <a:p>
            <a:pPr lvl="2"/>
            <a:r>
              <a:rPr lang="en-US" dirty="0" smtClean="0"/>
              <a:t>Step1: read the counter LOUD</a:t>
            </a:r>
          </a:p>
          <a:p>
            <a:pPr lvl="2"/>
            <a:r>
              <a:rPr lang="en-US" dirty="0" smtClean="0"/>
              <a:t>Step2a: if the counter is zero, go back to step1</a:t>
            </a:r>
          </a:p>
          <a:p>
            <a:pPr lvl="2"/>
            <a:r>
              <a:rPr lang="en-US" dirty="0" smtClean="0"/>
              <a:t>Step2b: if the counter is nonzero, take a cookie from the table</a:t>
            </a:r>
          </a:p>
          <a:p>
            <a:pPr lvl="2"/>
            <a:r>
              <a:rPr lang="en-US" dirty="0" smtClean="0"/>
              <a:t>Step 3: decrement counter on the board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5050126" y="2723044"/>
            <a:ext cx="3633314" cy="769441"/>
            <a:chOff x="5050126" y="2723044"/>
            <a:chExt cx="3633314" cy="769441"/>
          </a:xfrm>
        </p:grpSpPr>
        <p:cxnSp>
          <p:nvCxnSpPr>
            <p:cNvPr id="8" name="Straight Arrow Connector 7"/>
            <p:cNvCxnSpPr/>
            <p:nvPr/>
          </p:nvCxnSpPr>
          <p:spPr>
            <a:xfrm rot="10800000">
              <a:off x="5050126" y="3106176"/>
              <a:ext cx="1222487" cy="158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6272613" y="2723044"/>
              <a:ext cx="241082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i="1" dirty="0" smtClean="0">
                  <a:solidFill>
                    <a:srgbClr val="FF6600"/>
                  </a:solidFill>
                </a:rPr>
                <a:t>Switch to consumer,</a:t>
              </a:r>
            </a:p>
            <a:p>
              <a:r>
                <a:rPr lang="en-US" sz="2200" i="1" dirty="0" smtClean="0">
                  <a:solidFill>
                    <a:srgbClr val="FF6600"/>
                  </a:solidFill>
                </a:rPr>
                <a:t>what will happen?</a:t>
              </a:r>
              <a:endParaRPr lang="en-US" sz="2200" i="1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68058" y="5051496"/>
            <a:ext cx="3209724" cy="769441"/>
            <a:chOff x="5050127" y="3106176"/>
            <a:chExt cx="3209724" cy="769441"/>
          </a:xfrm>
        </p:grpSpPr>
        <p:cxnSp>
          <p:nvCxnSpPr>
            <p:cNvPr id="13" name="Straight Arrow Connector 12"/>
            <p:cNvCxnSpPr/>
            <p:nvPr/>
          </p:nvCxnSpPr>
          <p:spPr>
            <a:xfrm rot="10800000">
              <a:off x="5050127" y="3106176"/>
              <a:ext cx="890782" cy="24458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940909" y="3106176"/>
              <a:ext cx="231894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i="1" dirty="0" smtClean="0">
                  <a:solidFill>
                    <a:srgbClr val="FF6600"/>
                  </a:solidFill>
                </a:rPr>
                <a:t>Switch to producer,</a:t>
              </a:r>
            </a:p>
            <a:p>
              <a:r>
                <a:rPr lang="en-US" sz="2200" i="1" dirty="0" smtClean="0">
                  <a:solidFill>
                    <a:srgbClr val="FF6600"/>
                  </a:solidFill>
                </a:rPr>
                <a:t>what will happen?</a:t>
              </a:r>
              <a:endParaRPr lang="en-US" sz="2200" i="1" dirty="0">
                <a:solidFill>
                  <a:srgbClr val="FF66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races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are we having this problem?</a:t>
            </a:r>
          </a:p>
          <a:p>
            <a:r>
              <a:rPr lang="en-US" dirty="0" smtClean="0"/>
              <a:t>Reason: </a:t>
            </a:r>
          </a:p>
          <a:p>
            <a:pPr lvl="1"/>
            <a:r>
              <a:rPr lang="en-US" dirty="0" smtClean="0"/>
              <a:t>concurrency</a:t>
            </a:r>
          </a:p>
          <a:p>
            <a:pPr lvl="1"/>
            <a:r>
              <a:rPr lang="en-US" dirty="0" smtClean="0"/>
              <a:t>data sharing</a:t>
            </a:r>
          </a:p>
          <a:p>
            <a:r>
              <a:rPr lang="en-US" dirty="0" smtClean="0"/>
              <a:t>What are shared in this game?</a:t>
            </a:r>
          </a:p>
          <a:p>
            <a:pPr lvl="1"/>
            <a:r>
              <a:rPr lang="en-US" dirty="0" smtClean="0"/>
              <a:t>Share the counter</a:t>
            </a:r>
          </a:p>
          <a:p>
            <a:pPr lvl="1"/>
            <a:r>
              <a:rPr lang="en-US" dirty="0" smtClean="0"/>
              <a:t>Share the cookie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Shared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2706" y="1852706"/>
            <a:ext cx="7662769" cy="421281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problem is that two concurrent threads (or processes) accessed a </a:t>
            </a:r>
            <a:r>
              <a:rPr lang="en-US" dirty="0" smtClean="0">
                <a:solidFill>
                  <a:srgbClr val="FF0000"/>
                </a:solidFill>
              </a:rPr>
              <a:t>shared resource</a:t>
            </a:r>
            <a:r>
              <a:rPr lang="en-US" dirty="0" smtClean="0"/>
              <a:t> without any </a:t>
            </a:r>
            <a:r>
              <a:rPr lang="en-US" dirty="0" smtClean="0">
                <a:solidFill>
                  <a:srgbClr val="0000FF"/>
                </a:solidFill>
              </a:rPr>
              <a:t>synchronization</a:t>
            </a:r>
          </a:p>
          <a:p>
            <a:pPr lvl="1"/>
            <a:r>
              <a:rPr lang="en-US" dirty="0" smtClean="0"/>
              <a:t>Known as a </a:t>
            </a:r>
            <a:r>
              <a:rPr lang="en-US" dirty="0" smtClean="0">
                <a:solidFill>
                  <a:srgbClr val="0000FF"/>
                </a:solidFill>
              </a:rPr>
              <a:t>race condition </a:t>
            </a:r>
            <a:r>
              <a:rPr lang="en-US" dirty="0" smtClean="0"/>
              <a:t>(memorize this buzzword)</a:t>
            </a:r>
          </a:p>
          <a:p>
            <a:r>
              <a:rPr lang="en-US" dirty="0" smtClean="0"/>
              <a:t>We need mechanisms to control access to these shared resources in the face of concurrency</a:t>
            </a:r>
          </a:p>
          <a:p>
            <a:pPr lvl="1"/>
            <a:r>
              <a:rPr lang="en-US" dirty="0" smtClean="0"/>
              <a:t>So we can reason about how the program will operate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Shared data structure</a:t>
            </a:r>
          </a:p>
          <a:p>
            <a:pPr lvl="1"/>
            <a:r>
              <a:rPr lang="en-US" dirty="0" smtClean="0"/>
              <a:t>Buffers, queues, lists, hash tables, etc.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274040"/>
            <a:ext cx="7345362" cy="13398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Can you give me some real world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shared in real world and require some synchronization?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128" y="272515"/>
            <a:ext cx="4132112" cy="1339850"/>
          </a:xfrm>
        </p:spPr>
        <p:txBody>
          <a:bodyPr>
            <a:normAutofit/>
          </a:bodyPr>
          <a:lstStyle/>
          <a:p>
            <a:r>
              <a:rPr lang="en-US" sz="3800" dirty="0" smtClean="0"/>
              <a:t>When are resources shared?</a:t>
            </a:r>
            <a:endParaRPr lang="en-US" sz="3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1426" y="377707"/>
            <a:ext cx="4245134" cy="246931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971" y="1792940"/>
            <a:ext cx="8027237" cy="456340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Local variables are </a:t>
            </a:r>
            <a:r>
              <a:rPr lang="en-US" dirty="0" smtClean="0">
                <a:solidFill>
                  <a:srgbClr val="0000FF"/>
                </a:solidFill>
              </a:rPr>
              <a:t>not shared </a:t>
            </a:r>
            <a:r>
              <a:rPr lang="en-US" dirty="0" smtClean="0"/>
              <a:t>(private)</a:t>
            </a:r>
          </a:p>
          <a:p>
            <a:pPr lvl="1"/>
            <a:r>
              <a:rPr lang="en-US" dirty="0" smtClean="0"/>
              <a:t>Stored on the stack</a:t>
            </a:r>
          </a:p>
          <a:p>
            <a:pPr lvl="1"/>
            <a:r>
              <a:rPr lang="en-US" dirty="0" smtClean="0"/>
              <a:t>Each thread has its own stack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Never pass/share/store a pointer to a local variable on the stack for thread T1 to another thread T2</a:t>
            </a:r>
          </a:p>
          <a:p>
            <a:r>
              <a:rPr lang="en-US" dirty="0" smtClean="0"/>
              <a:t>Global variables and static objects are </a:t>
            </a:r>
            <a:r>
              <a:rPr lang="en-US" dirty="0" smtClean="0">
                <a:solidFill>
                  <a:srgbClr val="FF0000"/>
                </a:solidFill>
              </a:rPr>
              <a:t>shared</a:t>
            </a:r>
          </a:p>
          <a:p>
            <a:pPr lvl="1"/>
            <a:r>
              <a:rPr lang="en-US" dirty="0" smtClean="0"/>
              <a:t>Stored in the static data segment, accessible by any thread</a:t>
            </a:r>
          </a:p>
          <a:p>
            <a:r>
              <a:rPr lang="en-US" dirty="0" smtClean="0"/>
              <a:t>Dynamic objects and other heap objects are </a:t>
            </a:r>
            <a:r>
              <a:rPr lang="en-US" dirty="0" smtClean="0">
                <a:solidFill>
                  <a:srgbClr val="FF0000"/>
                </a:solidFill>
              </a:rPr>
              <a:t>shared</a:t>
            </a:r>
          </a:p>
          <a:p>
            <a:pPr lvl="1"/>
            <a:r>
              <a:rPr lang="en-US" dirty="0" smtClean="0"/>
              <a:t>Allocated from heap with malloc/free or new/delete</a:t>
            </a:r>
          </a:p>
          <a:p>
            <a:r>
              <a:rPr lang="en-US" dirty="0" smtClean="0"/>
              <a:t>Accesses to shared data need to be synchronized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synchronize?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781" y="1852706"/>
            <a:ext cx="8001635" cy="3931920"/>
          </a:xfrm>
        </p:spPr>
        <p:txBody>
          <a:bodyPr/>
          <a:lstStyle/>
          <a:p>
            <a:r>
              <a:rPr lang="en-US" dirty="0" smtClean="0"/>
              <a:t>Interleaving by an access from another thread to the same shared data between two subsequent accesses can result in errors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440" y="3388493"/>
            <a:ext cx="3990788" cy="16466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28621</TotalTime>
  <Words>2790</Words>
  <Application>Microsoft Macintosh PowerPoint</Application>
  <PresentationFormat>On-screen Show (4:3)</PresentationFormat>
  <Paragraphs>460</Paragraphs>
  <Slides>34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Operating Systems ECE344 </vt:lpstr>
      <vt:lpstr>Synchronization: why?</vt:lpstr>
      <vt:lpstr>A simple game</vt:lpstr>
      <vt:lpstr>A simple game (cont.)</vt:lpstr>
      <vt:lpstr>Data races</vt:lpstr>
      <vt:lpstr>Shared Resources</vt:lpstr>
      <vt:lpstr>Can you give me some real world examples</vt:lpstr>
      <vt:lpstr>When are resources shared?</vt:lpstr>
      <vt:lpstr>Why synchronize?</vt:lpstr>
      <vt:lpstr>Analogy</vt:lpstr>
      <vt:lpstr>Classic Example</vt:lpstr>
      <vt:lpstr>Example Continued</vt:lpstr>
      <vt:lpstr>Interleaved Schedules</vt:lpstr>
      <vt:lpstr>How Interleaved Can It Get?</vt:lpstr>
      <vt:lpstr>Mutual Exclusion</vt:lpstr>
      <vt:lpstr>Critical Region (Critical Section)</vt:lpstr>
      <vt:lpstr>Critical Region Requirements (apply to both thread and process)</vt:lpstr>
      <vt:lpstr>Critical Region Illustrated</vt:lpstr>
      <vt:lpstr>Mechanisms For Building Critical Sections</vt:lpstr>
      <vt:lpstr>Mutual Exclusion with Atomic Read/Writes: First Try</vt:lpstr>
      <vt:lpstr>Locks</vt:lpstr>
      <vt:lpstr>Using Locks</vt:lpstr>
      <vt:lpstr>Implementing Locks (1)</vt:lpstr>
      <vt:lpstr>Implementing Locks (2)</vt:lpstr>
      <vt:lpstr>Implementing Locks (3)</vt:lpstr>
      <vt:lpstr>Atomic Instructions:  Test-And-Set</vt:lpstr>
      <vt:lpstr>Using Test-And-Set</vt:lpstr>
      <vt:lpstr>Problems with Spinlocks</vt:lpstr>
      <vt:lpstr>Disabling Interrupts</vt:lpstr>
      <vt:lpstr>On Disabling Interrupts</vt:lpstr>
      <vt:lpstr>Critical regions without hardware support?</vt:lpstr>
      <vt:lpstr>Mutex without hardware support: Peterson's Algorithm</vt:lpstr>
      <vt:lpstr>Summarize Where We Are</vt:lpstr>
      <vt:lpstr>If you only remember one thing from this lecture…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Operating Systems ECE344</dc:title>
  <dc:creator>apple</dc:creator>
  <cp:lastModifiedBy>Ding Yuan</cp:lastModifiedBy>
  <cp:revision>147</cp:revision>
  <cp:lastPrinted>2013-02-04T18:07:59Z</cp:lastPrinted>
  <dcterms:created xsi:type="dcterms:W3CDTF">2013-02-04T16:31:56Z</dcterms:created>
  <dcterms:modified xsi:type="dcterms:W3CDTF">2014-02-02T20:19:35Z</dcterms:modified>
</cp:coreProperties>
</file>