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57" r:id="rId1"/>
  </p:sldMasterIdLst>
  <p:notesMasterIdLst>
    <p:notesMasterId r:id="rId35"/>
  </p:notesMasterIdLst>
  <p:handoutMasterIdLst>
    <p:handoutMasterId r:id="rId36"/>
  </p:handoutMasterIdLst>
  <p:sldIdLst>
    <p:sldId id="256" r:id="rId2"/>
    <p:sldId id="257" r:id="rId3"/>
    <p:sldId id="258" r:id="rId4"/>
    <p:sldId id="262" r:id="rId5"/>
    <p:sldId id="293" r:id="rId6"/>
    <p:sldId id="292" r:id="rId7"/>
    <p:sldId id="264" r:id="rId8"/>
    <p:sldId id="259" r:id="rId9"/>
    <p:sldId id="266" r:id="rId10"/>
    <p:sldId id="267" r:id="rId11"/>
    <p:sldId id="268" r:id="rId12"/>
    <p:sldId id="290" r:id="rId13"/>
    <p:sldId id="297" r:id="rId14"/>
    <p:sldId id="271" r:id="rId15"/>
    <p:sldId id="272" r:id="rId16"/>
    <p:sldId id="265" r:id="rId17"/>
    <p:sldId id="273" r:id="rId18"/>
    <p:sldId id="274" r:id="rId19"/>
    <p:sldId id="275" r:id="rId20"/>
    <p:sldId id="298" r:id="rId21"/>
    <p:sldId id="261" r:id="rId22"/>
    <p:sldId id="278" r:id="rId23"/>
    <p:sldId id="280" r:id="rId24"/>
    <p:sldId id="294" r:id="rId25"/>
    <p:sldId id="295" r:id="rId26"/>
    <p:sldId id="281" r:id="rId27"/>
    <p:sldId id="282" r:id="rId28"/>
    <p:sldId id="283" r:id="rId29"/>
    <p:sldId id="284" r:id="rId30"/>
    <p:sldId id="285" r:id="rId31"/>
    <p:sldId id="287" r:id="rId32"/>
    <p:sldId id="286" r:id="rId33"/>
    <p:sldId id="288" r:id="rId3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9895" autoAdjust="0"/>
  </p:normalViewPr>
  <p:slideViewPr>
    <p:cSldViewPr snapToGrid="0" snapToObjects="1">
      <p:cViewPr varScale="1">
        <p:scale>
          <a:sx n="90" d="100"/>
          <a:sy n="90" d="100"/>
        </p:scale>
        <p:origin x="-150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notesMaster" Target="notesMasters/notesMaster1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printerSettings" Target="printerSettings/printerSettings1.bin"/><Relationship Id="rId38" Type="http://schemas.openxmlformats.org/officeDocument/2006/relationships/presProps" Target="presProps.xml"/><Relationship Id="rId39" Type="http://schemas.openxmlformats.org/officeDocument/2006/relationships/viewProps" Target="viewProps.xml"/><Relationship Id="rId40" Type="http://schemas.openxmlformats.org/officeDocument/2006/relationships/theme" Target="theme/theme1.xml"/><Relationship Id="rId41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85FA19-4AE7-394C-8E06-B4A0FB3E5AA8}" type="datetimeFigureOut">
              <a:rPr lang="en-US" smtClean="0"/>
              <a:pPr/>
              <a:t>16-01-04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63C84F-422D-1049-B727-5B751ACDABC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83932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6991A4-6061-8E40-B3BF-9224535D7C20}" type="datetimeFigureOut">
              <a:rPr lang="en-US" smtClean="0"/>
              <a:pPr/>
              <a:t>16-01-04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639927-3662-3B4E-89DF-65C239F3E8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83668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reflection on his experience interacting</a:t>
            </a:r>
            <a:r>
              <a:rPr lang="en-US" baseline="0" dirty="0" smtClean="0"/>
              <a:t> with Mark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39927-3662-3B4E-89DF-65C239F3E8BD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39927-3662-3B4E-89DF-65C239F3E8BD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26855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39927-3662-3B4E-89DF-65C239F3E8BD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96469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39927-3662-3B4E-89DF-65C239F3E8BD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76128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26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39927-3662-3B4E-89DF-65C239F3E8BD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2E503D7-9205-4A02-A454-34452D928CE1}" type="slidenum">
              <a:rPr lang="en-US"/>
              <a:pPr/>
              <a:t>5</a:t>
            </a:fld>
            <a:endParaRPr lang="en-US"/>
          </a:p>
        </p:txBody>
      </p:sp>
      <p:sp>
        <p:nvSpPr>
          <p:cNvPr id="361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1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16C4AD4-20A3-44EF-BF92-99162AB510E2}" type="slidenum">
              <a:rPr lang="en-US"/>
              <a:pPr/>
              <a:t>10</a:t>
            </a:fld>
            <a:endParaRPr lang="en-US"/>
          </a:p>
        </p:txBody>
      </p:sp>
      <p:sp>
        <p:nvSpPr>
          <p:cNvPr id="288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8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0BC8A0F-3474-4EE8-975A-8B7E0972B945}" type="slidenum">
              <a:rPr lang="en-US"/>
              <a:pPr/>
              <a:t>11</a:t>
            </a:fld>
            <a:endParaRPr lang="en-US"/>
          </a:p>
        </p:txBody>
      </p:sp>
      <p:sp>
        <p:nvSpPr>
          <p:cNvPr id="668674" name="Rectangle 5"/>
          <p:cNvSpPr txBox="1">
            <a:spLocks noGrp="1" noChangeArrowheads="1"/>
          </p:cNvSpPr>
          <p:nvPr/>
        </p:nvSpPr>
        <p:spPr bwMode="auto">
          <a:xfrm>
            <a:off x="3885887" y="8687425"/>
            <a:ext cx="2973684" cy="45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662" tIns="0" rIns="18662" bIns="0" anchor="b"/>
          <a:lstStyle>
            <a:lvl1pPr algn="l" defTabSz="8953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defTabSz="8953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defTabSz="8953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defTabSz="8953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defTabSz="8953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/>
            <a:fld id="{CF867A2F-55E2-407C-A0EC-59023B4CA427}" type="slidenum">
              <a:rPr lang="en-US" altLang="en-US" sz="1000" i="1"/>
              <a:pPr algn="r"/>
              <a:t>11</a:t>
            </a:fld>
            <a:endParaRPr lang="en-US" altLang="en-US" sz="1000" i="1" dirty="0"/>
          </a:p>
        </p:txBody>
      </p:sp>
      <p:sp>
        <p:nvSpPr>
          <p:cNvPr id="66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88975"/>
            <a:ext cx="4557712" cy="3417888"/>
          </a:xfrm>
          <a:ln/>
        </p:spPr>
      </p:sp>
      <p:sp>
        <p:nvSpPr>
          <p:cNvPr id="6686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343" y="4342150"/>
            <a:ext cx="5027316" cy="4115425"/>
          </a:xfrm>
        </p:spPr>
        <p:txBody>
          <a:bodyPr lIns="88641" tIns="45098" rIns="88641" bIns="45098"/>
          <a:lstStyle/>
          <a:p>
            <a:pPr defTabSz="889617"/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39927-3662-3B4E-89DF-65C239F3E8BD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6403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30DAEBD-B94E-4C29-A61C-06F2C84D94A2}" type="slidenum">
              <a:rPr lang="en-US"/>
              <a:pPr/>
              <a:t>14</a:t>
            </a:fld>
            <a:endParaRPr lang="en-US"/>
          </a:p>
        </p:txBody>
      </p:sp>
      <p:sp>
        <p:nvSpPr>
          <p:cNvPr id="286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39927-3662-3B4E-89DF-65C239F3E8BD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7861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39927-3662-3B4E-89DF-65C239F3E8BD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7717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7"/>
          <p:cNvGrpSpPr/>
          <p:nvPr/>
        </p:nvGrpSpPr>
        <p:grpSpPr>
          <a:xfrm>
            <a:off x="486873" y="411480"/>
            <a:ext cx="8170255" cy="6035040"/>
            <a:chOff x="486873" y="411480"/>
            <a:chExt cx="8170255" cy="6035040"/>
          </a:xfrm>
        </p:grpSpPr>
        <p:pic>
          <p:nvPicPr>
            <p:cNvPr id="12" name="Picture 11" descr="PaperPanel-Title.jpg"/>
            <p:cNvPicPr>
              <a:picLocks noChangeAspect="1"/>
            </p:cNvPicPr>
            <p:nvPr/>
          </p:nvPicPr>
          <p:blipFill>
            <a:blip r:embed="rId2"/>
            <a:srcRect r="2128"/>
            <a:stretch>
              <a:fillRect/>
            </a:stretch>
          </p:blipFill>
          <p:spPr>
            <a:xfrm>
              <a:off x="486873" y="411480"/>
              <a:ext cx="8170255" cy="6035040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sp>
          <p:nvSpPr>
            <p:cNvPr id="14" name="Rectangle 13"/>
            <p:cNvSpPr>
              <a:spLocks/>
            </p:cNvSpPr>
            <p:nvPr/>
          </p:nvSpPr>
          <p:spPr>
            <a:xfrm>
              <a:off x="562843" y="475488"/>
              <a:ext cx="7982712" cy="5888736"/>
            </a:xfrm>
            <a:prstGeom prst="rect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562842" y="6133646"/>
              <a:ext cx="7982712" cy="1472"/>
            </a:xfrm>
            <a:prstGeom prst="line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7" name="Rectangle 16"/>
            <p:cNvSpPr/>
            <p:nvPr/>
          </p:nvSpPr>
          <p:spPr>
            <a:xfrm>
              <a:off x="562843" y="457200"/>
              <a:ext cx="7982712" cy="25786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3950"/>
            <a:ext cx="7342188" cy="1924050"/>
          </a:xfrm>
        </p:spPr>
        <p:txBody>
          <a:bodyPr anchor="b" anchorCtr="0">
            <a:noAutofit/>
          </a:bodyPr>
          <a:lstStyle>
            <a:lvl1pPr>
              <a:defRPr sz="5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429000"/>
            <a:ext cx="7342188" cy="1752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73741" y="6122894"/>
            <a:ext cx="2133600" cy="259317"/>
          </a:xfrm>
        </p:spPr>
        <p:txBody>
          <a:bodyPr/>
          <a:lstStyle/>
          <a:p>
            <a:fld id="{C0549F71-1032-F54B-BF93-3A2858A78AF5}" type="datetime1">
              <a:rPr lang="en-CA" smtClean="0"/>
              <a:t>16-01-04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2894"/>
            <a:ext cx="2895600" cy="257810"/>
          </a:xfrm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191000" y="6122894"/>
            <a:ext cx="762000" cy="271463"/>
          </a:xfrm>
        </p:spPr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, Picture,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33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9" name="Group 26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pic>
            <p:nvPicPr>
              <p:cNvPr id="21" name="Picture 20" descr="PaperPanel-Base.jpg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82880" y="173699"/>
                <a:ext cx="8778240" cy="6510602"/>
              </a:xfrm>
              <a:prstGeom prst="rect">
                <a:avLst/>
              </a:prstGeom>
              <a:noFill/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</p:pic>
          <p:grpSp>
            <p:nvGrpSpPr>
              <p:cNvPr id="10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3" name="Rectangle 22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24" name="Straight Connector 23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20" name="Rectangle 19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694329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672323"/>
            <a:ext cx="3008313" cy="3403040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06F74-AEF8-FA4D-B133-96896F58AE4D}" type="datetime1">
              <a:rPr lang="en-CA" smtClean="0"/>
              <a:t>16-01-04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>
          <a:xfrm rot="10800000">
            <a:off x="258763" y="1594462"/>
            <a:ext cx="3575304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352892" y="310123"/>
            <a:ext cx="3398837" cy="1204912"/>
          </a:xfrm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5" name="Rectangle 24"/>
          <p:cNvSpPr/>
          <p:nvPr/>
        </p:nvSpPr>
        <p:spPr>
          <a:xfrm rot="10800000">
            <a:off x="258763" y="1594462"/>
            <a:ext cx="3575304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32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9" name="Group 26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pic>
            <p:nvPicPr>
              <p:cNvPr id="36" name="Picture 35" descr="PaperPanel-Base.jpg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82880" y="173699"/>
                <a:ext cx="8778240" cy="6510602"/>
              </a:xfrm>
              <a:prstGeom prst="rect">
                <a:avLst/>
              </a:prstGeom>
              <a:noFill/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</p:pic>
          <p:grpSp>
            <p:nvGrpSpPr>
              <p:cNvPr id="10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38" name="Rectangle 37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39" name="Straight Connector 38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35" name="Rectangle 34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691640"/>
            <a:ext cx="3008376" cy="914400"/>
          </a:xfrm>
        </p:spPr>
        <p:txBody>
          <a:bodyPr anchor="b">
            <a:no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38559" y="612775"/>
            <a:ext cx="4114800" cy="546811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2" y="2670048"/>
            <a:ext cx="3008376" cy="3401568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0000"/>
              </a:lnSpc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36505-9D92-E743-91FF-574A739DC2CE}" type="datetime1">
              <a:rPr lang="en-CA" smtClean="0"/>
              <a:t>16-01-04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26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36" name="Picture 35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9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38" name="Rectangle 37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39" name="Straight Connector 38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1" y="4287819"/>
            <a:ext cx="8021977" cy="916193"/>
          </a:xfrm>
        </p:spPr>
        <p:txBody>
          <a:bodyPr anchor="b">
            <a:no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6347" y="331694"/>
            <a:ext cx="8421624" cy="3783106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1" y="5271247"/>
            <a:ext cx="8021977" cy="1013011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spcBef>
                <a:spcPts val="300"/>
              </a:spcBef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95E60-30BB-2843-B7F9-9C1F0114BFD3}" type="datetime1">
              <a:rPr lang="en-CA" smtClean="0"/>
              <a:t>16-01-04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56032" y="4203192"/>
            <a:ext cx="8622792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0" name="Rectangle 19"/>
          <p:cNvSpPr/>
          <p:nvPr/>
        </p:nvSpPr>
        <p:spPr>
          <a:xfrm>
            <a:off x="256032" y="4203192"/>
            <a:ext cx="8622792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21" name="Picture 20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3" name="Rectangle 2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5" name="Rectangle 24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26B6A-7281-5546-9E13-9B2FE32E4A76}" type="datetime1">
              <a:rPr lang="en-CA" smtClean="0"/>
              <a:t>16-01-04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21" name="Picture 20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3" name="Rectangle 2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399" y="609600"/>
            <a:ext cx="1416423" cy="5516563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222" y="609600"/>
            <a:ext cx="6279777" cy="5516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4C9E8-F4E4-A94B-8255-11C46FD63113}" type="datetime1">
              <a:rPr lang="en-CA" smtClean="0"/>
              <a:t>16-01-04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6" name="Rectangle 25"/>
          <p:cNvSpPr/>
          <p:nvPr/>
        </p:nvSpPr>
        <p:spPr>
          <a:xfrm rot="5400000">
            <a:off x="4242277" y="3274090"/>
            <a:ext cx="6135624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8" name="Rectangle 17"/>
          <p:cNvSpPr/>
          <p:nvPr/>
        </p:nvSpPr>
        <p:spPr>
          <a:xfrm rot="5400000">
            <a:off x="4242277" y="3274090"/>
            <a:ext cx="6135624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17" name="Picture 16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9" name="Rectangle 18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0" name="Straight Connector 19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1" name="Rectangle 20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0A7CD-6B11-634B-8F65-13440EACCA96}" type="datetime1">
              <a:rPr lang="en-CA" smtClean="0"/>
              <a:t>16-01-04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aperPanel-Title.jpg"/>
          <p:cNvPicPr>
            <a:picLocks noChangeAspect="1"/>
          </p:cNvPicPr>
          <p:nvPr/>
        </p:nvPicPr>
        <p:blipFill>
          <a:blip r:embed="rId2"/>
          <a:srcRect r="2128"/>
          <a:stretch>
            <a:fillRect/>
          </a:stretch>
        </p:blipFill>
        <p:spPr>
          <a:xfrm>
            <a:off x="486873" y="411480"/>
            <a:ext cx="8170255" cy="6035040"/>
          </a:xfrm>
          <a:prstGeom prst="rect">
            <a:avLst/>
          </a:prstGeom>
          <a:noFill/>
          <a:ln w="12700">
            <a:noFill/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  <a:scene3d>
            <a:camera prst="perspectiveFront" fov="4800000"/>
            <a:lightRig rig="threePt" dir="t"/>
          </a:scene3d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0113" y="3442447"/>
            <a:ext cx="7345362" cy="1532965"/>
          </a:xfrm>
        </p:spPr>
        <p:txBody>
          <a:bodyPr anchor="b" anchorCtr="0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0113" y="5029200"/>
            <a:ext cx="7345362" cy="990600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9259" y="6122894"/>
            <a:ext cx="2133600" cy="259317"/>
          </a:xfrm>
        </p:spPr>
        <p:txBody>
          <a:bodyPr/>
          <a:lstStyle/>
          <a:p>
            <a:fld id="{BB5FC5AF-CE30-5D46-8746-A44283B89BDF}" type="datetime1">
              <a:rPr lang="en-CA" smtClean="0"/>
              <a:t>16-01-04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4401"/>
            <a:ext cx="2895600" cy="257810"/>
          </a:xfrm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grpSp>
        <p:nvGrpSpPr>
          <p:cNvPr id="6" name="Group 11"/>
          <p:cNvGrpSpPr/>
          <p:nvPr/>
        </p:nvGrpSpPr>
        <p:grpSpPr>
          <a:xfrm>
            <a:off x="562842" y="475488"/>
            <a:ext cx="7982713" cy="5888736"/>
            <a:chOff x="562842" y="475488"/>
            <a:chExt cx="7982713" cy="5888736"/>
          </a:xfrm>
        </p:grpSpPr>
        <p:sp>
          <p:nvSpPr>
            <p:cNvPr id="8" name="Rectangle 7"/>
            <p:cNvSpPr>
              <a:spLocks/>
            </p:cNvSpPr>
            <p:nvPr/>
          </p:nvSpPr>
          <p:spPr>
            <a:xfrm>
              <a:off x="562843" y="475488"/>
              <a:ext cx="7982712" cy="5888736"/>
            </a:xfrm>
            <a:prstGeom prst="rect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562842" y="6133646"/>
              <a:ext cx="7982712" cy="1472"/>
            </a:xfrm>
            <a:prstGeom prst="line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562842" y="3427528"/>
              <a:ext cx="7982712" cy="1472"/>
            </a:xfrm>
            <a:prstGeom prst="line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636493" y="533400"/>
            <a:ext cx="7836408" cy="2828925"/>
          </a:xfrm>
        </p:spPr>
        <p:txBody>
          <a:bodyPr>
            <a:normAutofit/>
          </a:bodyPr>
          <a:lstStyle>
            <a:lvl1pPr>
              <a:buNone/>
              <a:defRPr sz="20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23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25" name="Picture 24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7" name="Rectangle 26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8" name="Straight Connector 27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113" y="1371600"/>
            <a:ext cx="7345362" cy="1676400"/>
          </a:xfrm>
        </p:spPr>
        <p:txBody>
          <a:bodyPr anchor="b" anchorCtr="0">
            <a:noAutofit/>
          </a:bodyPr>
          <a:lstStyle>
            <a:lvl1pPr algn="ctr">
              <a:defRPr sz="5400" b="0" i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3" y="3134566"/>
            <a:ext cx="7345362" cy="1500187"/>
          </a:xfrm>
        </p:spPr>
        <p:txBody>
          <a:bodyPr anchor="t" anchorCtr="0"/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1DC58-5E6B-F84F-85F1-16CF49757635}" type="datetime1">
              <a:rPr lang="en-CA" smtClean="0"/>
              <a:t>16-01-04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3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15" name="Picture 14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9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7" name="Rectangle 16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8" name="Straight Connector 17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9" name="Rectangle 18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1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199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0A34A-190F-ED49-906F-6E7438127B3C}" type="datetime1">
              <a:rPr lang="en-CA" smtClean="0"/>
              <a:t>16-01-04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6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18" name="Picture 17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11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0" name="Rectangle 19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1" name="Straight Connector 20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2" name="Rectangle 21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301" y="1708990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2301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45539" y="1708990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45539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DB650-93A0-264F-8F67-40D0420532B1}" type="datetime1">
              <a:rPr lang="en-CA" smtClean="0"/>
              <a:t>16-01-04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30" name="Straight Connector 29"/>
          <p:cNvCxnSpPr/>
          <p:nvPr/>
        </p:nvCxnSpPr>
        <p:spPr>
          <a:xfrm rot="16200000" flipH="1">
            <a:off x="2217480" y="4026438"/>
            <a:ext cx="4711326" cy="2286"/>
          </a:xfrm>
          <a:prstGeom prst="line">
            <a:avLst/>
          </a:prstGeom>
          <a:noFill/>
          <a:ln w="12700">
            <a:solidFill>
              <a:schemeClr val="tx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3" name="Straight Connector 22"/>
          <p:cNvCxnSpPr/>
          <p:nvPr/>
        </p:nvCxnSpPr>
        <p:spPr>
          <a:xfrm rot="16200000" flipH="1">
            <a:off x="2217480" y="4026438"/>
            <a:ext cx="4711326" cy="2286"/>
          </a:xfrm>
          <a:prstGeom prst="line">
            <a:avLst/>
          </a:prstGeom>
          <a:noFill/>
          <a:ln w="12700">
            <a:solidFill>
              <a:schemeClr val="tx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20" name="Picture 19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7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2" name="Rectangle 21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3" name="Straight Connector 22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4" name="Rectangle 23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CF111-3BED-2A40-95DD-A26A3676ECA5}" type="datetime1">
              <a:rPr lang="en-CA" smtClean="0"/>
              <a:t>16-01-04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7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19" name="Picture 18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6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1" name="Rectangle 20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2" name="Straight Connector 21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4E2AE-4A8C-4549-89AE-B5C709E0612B}" type="datetime1">
              <a:rPr lang="en-CA" smtClean="0"/>
              <a:t>16-01-04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33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9" name="Group 26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pic>
            <p:nvPicPr>
              <p:cNvPr id="28" name="Picture 27" descr="PaperPanel-Base.jpg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82880" y="173699"/>
                <a:ext cx="8778240" cy="6510602"/>
              </a:xfrm>
              <a:prstGeom prst="rect">
                <a:avLst/>
              </a:prstGeom>
              <a:noFill/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</p:pic>
          <p:grpSp>
            <p:nvGrpSpPr>
              <p:cNvPr id="10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30" name="Rectangle 29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31" name="Straight Connector 30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33" name="Rectangle 32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169892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147888"/>
            <a:ext cx="3008313" cy="3262313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0000"/>
              </a:lnSpc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1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19715-0113-1040-988D-E47E5894116D}" type="datetime1">
              <a:rPr lang="en-CA" smtClean="0"/>
              <a:t>16-01-04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00113" y="244158"/>
            <a:ext cx="7345362" cy="13398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2" y="2133601"/>
            <a:ext cx="7345363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3840" y="6371591"/>
            <a:ext cx="2133600" cy="2593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</a:defRPr>
            </a:lvl1pPr>
          </a:lstStyle>
          <a:p>
            <a:fld id="{66BE65E3-F9D8-DD46-8C69-CD8184253D3A}" type="datetime1">
              <a:rPr lang="en-CA" smtClean="0"/>
              <a:t>16-01-04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58840" y="6371591"/>
            <a:ext cx="2895600" cy="2578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  <a:ea typeface="+mn-ea"/>
                <a:cs typeface="+mn-cs"/>
              </a:defRPr>
            </a:lvl1pPr>
          </a:lstStyle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91000" y="6356350"/>
            <a:ext cx="762000" cy="2714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5BCC3F0E-9362-6D47-9781-DB401EE9B6B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  <p:sldLayoutId id="2147483769" r:id="rId12"/>
    <p:sldLayoutId id="2147483770" r:id="rId13"/>
    <p:sldLayoutId id="2147483771" r:id="rId14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79438" indent="-228600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08038" indent="-2286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36638" indent="-228600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265238" indent="-2286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-3Rt2_9d7Jg" TargetMode="External"/><Relationship Id="rId4" Type="http://schemas.openxmlformats.org/officeDocument/2006/relationships/hyperlink" Target="http://matt-welsh.blogspot.ca/2010/10/in-defense-of-mark-zuckerberg.html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yuan@eecg.toronto.edu" TargetMode="External"/><Relationship Id="rId3" Type="http://schemas.openxmlformats.org/officeDocument/2006/relationships/hyperlink" Target="http://www.eecg.toronto.edu/~yuan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400" dirty="0" smtClean="0"/>
              <a:t>Operating Systems</a:t>
            </a:r>
            <a:br>
              <a:rPr lang="en-US" sz="4400" dirty="0" smtClean="0"/>
            </a:br>
            <a:r>
              <a:rPr lang="en-US" sz="4400" dirty="0" smtClean="0"/>
              <a:t>ECE344</a:t>
            </a:r>
            <a:br>
              <a:rPr lang="en-US" sz="4400" dirty="0" smtClean="0"/>
            </a:br>
            <a:r>
              <a:rPr lang="en-US" sz="4400" i="1" dirty="0" smtClean="0"/>
              <a:t>Introduction</a:t>
            </a:r>
            <a:endParaRPr lang="en-US" sz="4400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527777"/>
            <a:ext cx="7342188" cy="1752600"/>
          </a:xfrm>
        </p:spPr>
        <p:txBody>
          <a:bodyPr>
            <a:noAutofit/>
          </a:bodyPr>
          <a:lstStyle/>
          <a:p>
            <a:r>
              <a:rPr lang="en-US" sz="2800" dirty="0" smtClean="0"/>
              <a:t>Ding Yuan</a:t>
            </a:r>
          </a:p>
          <a:p>
            <a:r>
              <a:rPr lang="en-US" sz="2800" dirty="0" smtClean="0"/>
              <a:t>ECE Dept., University of Toronto</a:t>
            </a:r>
          </a:p>
          <a:p>
            <a:r>
              <a:rPr lang="en-US" sz="2800" dirty="0" smtClean="0"/>
              <a:t>http://www.eecg.toronto.edu/~yuan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2736929" y="5797651"/>
            <a:ext cx="55451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slides courtesy: Ashvin Goel, Yuanyuan Zhou, Geoff Voelker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72" name="Rectangle 103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Lab Assignments</a:t>
            </a:r>
          </a:p>
        </p:txBody>
      </p:sp>
      <p:sp>
        <p:nvSpPr>
          <p:cNvPr id="139273" name="Rectangle 1033"/>
          <p:cNvSpPr>
            <a:spLocks noGrp="1" noChangeArrowheads="1"/>
          </p:cNvSpPr>
          <p:nvPr>
            <p:ph idx="1"/>
          </p:nvPr>
        </p:nvSpPr>
        <p:spPr>
          <a:xfrm>
            <a:off x="730780" y="1809047"/>
            <a:ext cx="7990442" cy="4202285"/>
          </a:xfrm>
        </p:spPr>
        <p:txBody>
          <a:bodyPr>
            <a:normAutofit/>
          </a:bodyPr>
          <a:lstStyle/>
          <a:p>
            <a:r>
              <a:rPr lang="en-US" sz="2595" dirty="0"/>
              <a:t>We will be using the </a:t>
            </a:r>
            <a:r>
              <a:rPr lang="en-US" sz="2595" dirty="0" smtClean="0"/>
              <a:t>OS161 teaching OS</a:t>
            </a:r>
            <a:endParaRPr lang="en-US" sz="2595" dirty="0"/>
          </a:p>
          <a:p>
            <a:pPr lvl="1"/>
            <a:r>
              <a:rPr lang="en-US" dirty="0"/>
              <a:t>Uses a simple MIPS emulator (sys161)</a:t>
            </a:r>
            <a:endParaRPr lang="en-US" dirty="0" smtClean="0"/>
          </a:p>
          <a:p>
            <a:pPr lvl="1"/>
            <a:r>
              <a:rPr lang="en-US" dirty="0" smtClean="0"/>
              <a:t>Initially</a:t>
            </a:r>
            <a:r>
              <a:rPr lang="en-US" dirty="0"/>
              <a:t>, we provide a barebones OS</a:t>
            </a:r>
            <a:endParaRPr lang="en-US" dirty="0" smtClean="0"/>
          </a:p>
          <a:p>
            <a:pPr lvl="1"/>
            <a:r>
              <a:rPr lang="en-US" dirty="0" smtClean="0"/>
              <a:t>You </a:t>
            </a:r>
            <a:r>
              <a:rPr lang="en-US" dirty="0"/>
              <a:t>write a simple Unix-like OS by the end of the course!</a:t>
            </a:r>
          </a:p>
          <a:p>
            <a:pPr lvl="1"/>
            <a:r>
              <a:rPr lang="en-US" dirty="0"/>
              <a:t>Runs on Linux </a:t>
            </a:r>
            <a:r>
              <a:rPr lang="en-US" dirty="0" smtClean="0"/>
              <a:t>machines in UG Workstation Labs</a:t>
            </a:r>
          </a:p>
          <a:p>
            <a:pPr lvl="2"/>
            <a:r>
              <a:rPr lang="en-US" dirty="0" smtClean="0"/>
              <a:t>Can also download and install on any Linux machine 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CF5580-21A5-4DB5-A347-6A5290A8DE99}" type="slidenum">
              <a:rPr lang="en-US"/>
              <a:pPr/>
              <a:t>10</a:t>
            </a:fld>
            <a:endParaRPr lang="en-US"/>
          </a:p>
        </p:txBody>
      </p:sp>
      <p:sp>
        <p:nvSpPr>
          <p:cNvPr id="5" name="Explosion 1 4"/>
          <p:cNvSpPr/>
          <p:nvPr/>
        </p:nvSpPr>
        <p:spPr>
          <a:xfrm>
            <a:off x="900113" y="4528688"/>
            <a:ext cx="7231018" cy="1635575"/>
          </a:xfrm>
          <a:prstGeom prst="irregularSeal1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It is hard!</a:t>
            </a:r>
          </a:p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Start your assignment early!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E109B-BC9F-7A4E-B48B-DA29BB9BC861}" type="datetime1">
              <a:rPr lang="en-CA" smtClean="0"/>
              <a:t>16-01-04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583144" y="244158"/>
            <a:ext cx="8271296" cy="1339850"/>
          </a:xfrm>
        </p:spPr>
        <p:txBody>
          <a:bodyPr>
            <a:normAutofit/>
          </a:bodyPr>
          <a:lstStyle/>
          <a:p>
            <a:r>
              <a:rPr lang="en-US" sz="3400" dirty="0"/>
              <a:t>What to </a:t>
            </a:r>
            <a:r>
              <a:rPr lang="en-US" sz="3400" dirty="0" smtClean="0"/>
              <a:t>Expect From Lab Assignments</a:t>
            </a:r>
            <a:endParaRPr lang="en-US" sz="3400" dirty="0"/>
          </a:p>
        </p:txBody>
      </p:sp>
      <p:sp>
        <p:nvSpPr>
          <p:cNvPr id="667651" name="Rectangle 3"/>
          <p:cNvSpPr>
            <a:spLocks noGrp="1" noChangeArrowheads="1"/>
          </p:cNvSpPr>
          <p:nvPr>
            <p:ph idx="1"/>
          </p:nvPr>
        </p:nvSpPr>
        <p:spPr>
          <a:xfrm>
            <a:off x="583143" y="1775240"/>
            <a:ext cx="8073285" cy="4483454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Building an OS is difficult</a:t>
            </a:r>
          </a:p>
          <a:p>
            <a:pPr lvl="1"/>
            <a:r>
              <a:rPr lang="en-US" dirty="0" smtClean="0"/>
              <a:t>Perhaps the hardest lab in your undergraduate study</a:t>
            </a:r>
          </a:p>
          <a:p>
            <a:pPr lvl="1"/>
            <a:r>
              <a:rPr lang="en-US" dirty="0"/>
              <a:t>OS: one of the hardest </a:t>
            </a:r>
            <a:r>
              <a:rPr lang="en-US" dirty="0" smtClean="0"/>
              <a:t>programs </a:t>
            </a:r>
            <a:r>
              <a:rPr lang="en-US" dirty="0"/>
              <a:t>to write &amp; </a:t>
            </a:r>
            <a:r>
              <a:rPr lang="en-US" dirty="0" smtClean="0"/>
              <a:t>debug</a:t>
            </a:r>
          </a:p>
          <a:p>
            <a:r>
              <a:rPr lang="en-US" dirty="0" smtClean="0"/>
              <a:t>Principles may sound easy, implementation is </a:t>
            </a:r>
            <a:r>
              <a:rPr lang="en-US" i="1" dirty="0" smtClean="0">
                <a:solidFill>
                  <a:srgbClr val="FF0000"/>
                </a:solidFill>
              </a:rPr>
              <a:t>extremely</a:t>
            </a:r>
            <a:r>
              <a:rPr lang="en-US" dirty="0" smtClean="0"/>
              <a:t> hard</a:t>
            </a:r>
          </a:p>
          <a:p>
            <a:pPr lvl="1"/>
            <a:r>
              <a:rPr lang="en-US" dirty="0"/>
              <a:t>The labs give specifications, not </a:t>
            </a:r>
            <a:r>
              <a:rPr lang="en-US" dirty="0" smtClean="0"/>
              <a:t>implementations</a:t>
            </a:r>
          </a:p>
          <a:p>
            <a:pPr lvl="1"/>
            <a:r>
              <a:rPr lang="en-US" dirty="0" smtClean="0"/>
              <a:t>“God (or devil) is in the detail”</a:t>
            </a:r>
          </a:p>
          <a:p>
            <a:pPr marL="342900" lvl="1" indent="-342900">
              <a:spcBef>
                <a:spcPts val="2000"/>
              </a:spcBef>
              <a:buClr>
                <a:schemeClr val="tx1">
                  <a:lumMod val="75000"/>
                  <a:lumOff val="25000"/>
                </a:schemeClr>
              </a:buClr>
            </a:pPr>
            <a:r>
              <a:rPr lang="en-US" dirty="0"/>
              <a:t>Hack into a large, unfamiliar code base and implement additional </a:t>
            </a:r>
            <a:r>
              <a:rPr lang="en-US" dirty="0" smtClean="0"/>
              <a:t>features</a:t>
            </a:r>
          </a:p>
          <a:p>
            <a:r>
              <a:rPr lang="en-US" dirty="0" smtClean="0"/>
              <a:t>You </a:t>
            </a:r>
            <a:r>
              <a:rPr lang="en-US" dirty="0"/>
              <a:t>will spend a lot of time on </a:t>
            </a:r>
            <a:r>
              <a:rPr lang="en-US" dirty="0" smtClean="0"/>
              <a:t>the lab assignments</a:t>
            </a:r>
            <a:endParaRPr lang="en-US" dirty="0"/>
          </a:p>
          <a:p>
            <a:pPr lvl="1"/>
            <a:r>
              <a:rPr lang="en-US" dirty="0" smtClean="0"/>
              <a:t>Allows </a:t>
            </a:r>
            <a:r>
              <a:rPr lang="en-US" dirty="0"/>
              <a:t>for imagination</a:t>
            </a:r>
          </a:p>
          <a:p>
            <a:pPr lvl="1"/>
            <a:r>
              <a:rPr lang="en-US" dirty="0"/>
              <a:t>Allows for errors and frustration</a:t>
            </a:r>
          </a:p>
          <a:p>
            <a:pPr lvl="1"/>
            <a:r>
              <a:rPr lang="en-US" dirty="0"/>
              <a:t>Lab instructions ask that you design well, before you </a:t>
            </a:r>
            <a:r>
              <a:rPr lang="en-US" dirty="0" smtClean="0"/>
              <a:t>code</a:t>
            </a:r>
          </a:p>
          <a:p>
            <a:pPr lvl="1"/>
            <a:r>
              <a:rPr lang="en-US" dirty="0" smtClean="0"/>
              <a:t>Assume that you will do the design/coding outside lab hours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966D9-1E1E-415B-BF28-922F3692BA07}" type="slidenum">
              <a:rPr lang="en-US"/>
              <a:pPr/>
              <a:t>11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73126-F324-D04B-AA61-EE9227F81F38}" type="datetime1">
              <a:rPr lang="en-CA" smtClean="0"/>
              <a:t>16-01-04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7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76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76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76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76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765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765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7638" y="244158"/>
            <a:ext cx="8426802" cy="133985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But it is rewarding!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38" y="1746250"/>
            <a:ext cx="8287737" cy="4625341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Solid understanding of how an OS works</a:t>
            </a:r>
          </a:p>
          <a:p>
            <a:pPr lvl="1"/>
            <a:r>
              <a:rPr lang="en-US" dirty="0" smtClean="0"/>
              <a:t>Appreciations on the implementation efforts that make things work</a:t>
            </a:r>
          </a:p>
          <a:p>
            <a:r>
              <a:rPr lang="en-US" dirty="0" smtClean="0"/>
              <a:t>Solid technical capability</a:t>
            </a:r>
          </a:p>
          <a:p>
            <a:pPr lvl="1"/>
            <a:r>
              <a:rPr lang="en-US" dirty="0" smtClean="0"/>
              <a:t>Again: OS is one of the hardest programs to write and </a:t>
            </a:r>
            <a:r>
              <a:rPr lang="en-US" i="1" dirty="0" smtClean="0">
                <a:solidFill>
                  <a:srgbClr val="FF0000"/>
                </a:solidFill>
              </a:rPr>
              <a:t>debug</a:t>
            </a:r>
          </a:p>
          <a:p>
            <a:pPr lvl="1"/>
            <a:r>
              <a:rPr lang="en-US" dirty="0" smtClean="0"/>
              <a:t>Quickly hack into unfamiliar code base</a:t>
            </a:r>
          </a:p>
          <a:p>
            <a:r>
              <a:rPr lang="en-US" dirty="0" smtClean="0"/>
              <a:t>You </a:t>
            </a:r>
            <a:r>
              <a:rPr lang="en-US" dirty="0"/>
              <a:t>will work in groups of 2 for the lab assignments</a:t>
            </a:r>
          </a:p>
          <a:p>
            <a:pPr lvl="1"/>
            <a:r>
              <a:rPr lang="en-US" dirty="0"/>
              <a:t>Make sure you </a:t>
            </a:r>
            <a:r>
              <a:rPr lang="en-US" dirty="0" smtClean="0"/>
              <a:t>review your partner’s code</a:t>
            </a:r>
            <a:endParaRPr lang="en-US" dirty="0"/>
          </a:p>
          <a:p>
            <a:pPr lvl="1"/>
            <a:r>
              <a:rPr lang="en-US" dirty="0"/>
              <a:t>Learn to coordinate and be efficient</a:t>
            </a:r>
          </a:p>
          <a:p>
            <a:pPr lvl="1"/>
            <a:r>
              <a:rPr lang="en-US" b="1" dirty="0">
                <a:solidFill>
                  <a:srgbClr val="FF0000"/>
                </a:solidFill>
              </a:rPr>
              <a:t>Form your group by January 8</a:t>
            </a:r>
            <a:r>
              <a:rPr lang="en-US" b="1" baseline="30000" dirty="0" smtClean="0">
                <a:solidFill>
                  <a:srgbClr val="FF0000"/>
                </a:solidFill>
              </a:rPr>
              <a:t>th</a:t>
            </a:r>
            <a:r>
              <a:rPr lang="en-US" b="1" dirty="0">
                <a:solidFill>
                  <a:srgbClr val="FF0000"/>
                </a:solidFill>
              </a:rPr>
              <a:t>, 11:</a:t>
            </a:r>
            <a:r>
              <a:rPr lang="en-US" b="1" dirty="0" smtClean="0">
                <a:solidFill>
                  <a:srgbClr val="FF0000"/>
                </a:solidFill>
              </a:rPr>
              <a:t>59PM</a:t>
            </a:r>
          </a:p>
          <a:p>
            <a:pPr lvl="1"/>
            <a:r>
              <a:rPr lang="en-US" b="1" dirty="0" smtClean="0">
                <a:solidFill>
                  <a:srgbClr val="FF0000"/>
                </a:solidFill>
              </a:rPr>
              <a:t>Send me email </a:t>
            </a:r>
            <a:r>
              <a:rPr lang="en-US" b="1" dirty="0">
                <a:solidFill>
                  <a:srgbClr val="FF0000"/>
                </a:solidFill>
              </a:rPr>
              <a:t>with the subject </a:t>
            </a:r>
            <a:r>
              <a:rPr lang="en-US" b="1" dirty="0" smtClean="0">
                <a:solidFill>
                  <a:srgbClr val="FF0000"/>
                </a:solidFill>
              </a:rPr>
              <a:t>“ECE344 </a:t>
            </a:r>
            <a:r>
              <a:rPr lang="en-US" b="1" dirty="0">
                <a:solidFill>
                  <a:srgbClr val="FF0000"/>
                </a:solidFill>
              </a:rPr>
              <a:t>group </a:t>
            </a:r>
            <a:r>
              <a:rPr lang="en-US" b="1" dirty="0" smtClean="0">
                <a:solidFill>
                  <a:srgbClr val="FF0000"/>
                </a:solidFill>
              </a:rPr>
              <a:t>information”</a:t>
            </a:r>
            <a:endParaRPr lang="en-US" b="1" dirty="0">
              <a:solidFill>
                <a:srgbClr val="FF0000"/>
              </a:solidFill>
            </a:endParaRP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BEA51-3E6D-E645-9326-BC115BA9A9D7}" type="datetime1">
              <a:rPr lang="en-CA" smtClean="0"/>
              <a:t>16-01-04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9356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to expect from lectures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7444" y="2133601"/>
            <a:ext cx="7808031" cy="3931920"/>
          </a:xfrm>
        </p:spPr>
        <p:txBody>
          <a:bodyPr/>
          <a:lstStyle/>
          <a:p>
            <a:r>
              <a:rPr lang="en-US" dirty="0" smtClean="0"/>
              <a:t>Not only understand </a:t>
            </a:r>
            <a:r>
              <a:rPr lang="en-US" i="1" dirty="0" smtClean="0">
                <a:solidFill>
                  <a:srgbClr val="FF0000"/>
                </a:solidFill>
              </a:rPr>
              <a:t>how</a:t>
            </a:r>
            <a:r>
              <a:rPr lang="en-US" dirty="0" smtClean="0"/>
              <a:t>, but more importantly, </a:t>
            </a:r>
            <a:r>
              <a:rPr lang="en-US" i="1" dirty="0" smtClean="0">
                <a:solidFill>
                  <a:srgbClr val="FF0000"/>
                </a:solidFill>
              </a:rPr>
              <a:t>why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You are encouraged to speak up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Ask questions, answer questions</a:t>
            </a:r>
          </a:p>
          <a:p>
            <a:pPr marL="350838" lvl="1" indent="0">
              <a:buNone/>
            </a:pPr>
            <a:r>
              <a:rPr lang="en-US" i="1" dirty="0" smtClean="0">
                <a:solidFill>
                  <a:schemeClr val="tx1"/>
                </a:solidFill>
              </a:rPr>
              <a:t>“</a:t>
            </a:r>
            <a:r>
              <a:rPr lang="en-US" i="1" dirty="0">
                <a:solidFill>
                  <a:schemeClr val="tx1"/>
                </a:solidFill>
              </a:rPr>
              <a:t>The mediocre teacher tells. The good teacher explains. The superior teacher demonstrates. The great teacher inspires.</a:t>
            </a:r>
            <a:r>
              <a:rPr lang="en-US" i="1" dirty="0" smtClean="0">
                <a:solidFill>
                  <a:schemeClr val="tx1"/>
                </a:solidFill>
              </a:rPr>
              <a:t>”</a:t>
            </a:r>
          </a:p>
          <a:p>
            <a:pPr marL="457200"/>
            <a:r>
              <a:rPr lang="en-US" dirty="0">
                <a:solidFill>
                  <a:srgbClr val="000000"/>
                </a:solidFill>
              </a:rPr>
              <a:t>Bonus: if you detect a technical mistake </a:t>
            </a:r>
            <a:r>
              <a:rPr lang="en-US" dirty="0" smtClean="0">
                <a:solidFill>
                  <a:srgbClr val="000000"/>
                </a:solidFill>
              </a:rPr>
              <a:t>during my </a:t>
            </a:r>
            <a:r>
              <a:rPr lang="en-US" dirty="0">
                <a:solidFill>
                  <a:srgbClr val="000000"/>
                </a:solidFill>
              </a:rPr>
              <a:t>lecture, you will get $5 as reward</a:t>
            </a:r>
          </a:p>
          <a:p>
            <a:pPr marL="457200"/>
            <a:endParaRPr lang="en-US" i="1" dirty="0" smtClean="0">
              <a:solidFill>
                <a:schemeClr val="tx1"/>
              </a:solidFill>
            </a:endParaRPr>
          </a:p>
          <a:p>
            <a:pPr marL="350838" lvl="1" indent="0">
              <a:buNone/>
            </a:pPr>
            <a:endParaRPr lang="en-US" i="1" dirty="0">
              <a:solidFill>
                <a:schemeClr val="tx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0A7CD-6B11-634B-8F65-13440EACCA96}" type="datetime1">
              <a:rPr lang="en-CA" smtClean="0"/>
              <a:t>16-01-04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2235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202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Grading</a:t>
            </a:r>
          </a:p>
        </p:txBody>
      </p:sp>
      <p:sp>
        <p:nvSpPr>
          <p:cNvPr id="136203" name="Rectangle 11"/>
          <p:cNvSpPr>
            <a:spLocks noGrp="1" noChangeArrowheads="1"/>
          </p:cNvSpPr>
          <p:nvPr>
            <p:ph idx="1"/>
          </p:nvPr>
        </p:nvSpPr>
        <p:spPr>
          <a:xfrm>
            <a:off x="519115" y="1794937"/>
            <a:ext cx="8187441" cy="4576654"/>
          </a:xfrm>
        </p:spPr>
        <p:txBody>
          <a:bodyPr>
            <a:normAutofit/>
          </a:bodyPr>
          <a:lstStyle/>
          <a:p>
            <a:r>
              <a:rPr lang="en-US" dirty="0"/>
              <a:t>Exams</a:t>
            </a:r>
          </a:p>
          <a:p>
            <a:pPr lvl="1"/>
            <a:r>
              <a:rPr lang="en-US" dirty="0"/>
              <a:t>Mid-term -</a:t>
            </a:r>
            <a:r>
              <a:rPr lang="en-US" dirty="0" smtClean="0"/>
              <a:t> 25%</a:t>
            </a:r>
            <a:endParaRPr lang="en-US" dirty="0"/>
          </a:p>
          <a:p>
            <a:pPr lvl="1"/>
            <a:r>
              <a:rPr lang="en-US" dirty="0"/>
              <a:t>Final -</a:t>
            </a:r>
            <a:r>
              <a:rPr lang="en-US" dirty="0" smtClean="0"/>
              <a:t> 45%</a:t>
            </a:r>
            <a:endParaRPr lang="en-US" dirty="0"/>
          </a:p>
          <a:p>
            <a:r>
              <a:rPr lang="en-US" dirty="0"/>
              <a:t>Assignments</a:t>
            </a:r>
          </a:p>
          <a:p>
            <a:pPr lvl="1"/>
            <a:r>
              <a:rPr lang="en-US" dirty="0"/>
              <a:t>Labs -</a:t>
            </a:r>
            <a:r>
              <a:rPr lang="en-US" dirty="0" smtClean="0"/>
              <a:t> 30%</a:t>
            </a:r>
            <a:endParaRPr lang="en-US" dirty="0"/>
          </a:p>
          <a:p>
            <a:r>
              <a:rPr lang="en-US" dirty="0"/>
              <a:t>Policies</a:t>
            </a:r>
          </a:p>
          <a:p>
            <a:pPr lvl="1"/>
            <a:r>
              <a:rPr lang="en-US" altLang="zh-CN" dirty="0">
                <a:ea typeface="SimSun" pitchFamily="2" charset="-122"/>
              </a:rPr>
              <a:t>No extensions to </a:t>
            </a:r>
            <a:r>
              <a:rPr lang="en-US" altLang="zh-CN" dirty="0" smtClean="0">
                <a:ea typeface="SimSun" pitchFamily="2" charset="-122"/>
              </a:rPr>
              <a:t>deadlines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2</a:t>
            </a:r>
            <a:r>
              <a:rPr lang="en-US" dirty="0" smtClean="0">
                <a:solidFill>
                  <a:srgbClr val="FF0000"/>
                </a:solidFill>
              </a:rPr>
              <a:t>0</a:t>
            </a:r>
            <a:r>
              <a:rPr lang="en-US" dirty="0">
                <a:solidFill>
                  <a:srgbClr val="FF0000"/>
                </a:solidFill>
              </a:rPr>
              <a:t>% penalty per day submitted </a:t>
            </a:r>
            <a:r>
              <a:rPr lang="en-US" dirty="0" smtClean="0">
                <a:solidFill>
                  <a:srgbClr val="FF0000"/>
                </a:solidFill>
              </a:rPr>
              <a:t>late</a:t>
            </a:r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13E844-DDF6-4FA3-AF53-A6ED94F907FD}" type="slidenum">
              <a:rPr lang="en-US"/>
              <a:pPr/>
              <a:t>14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1325B-B1E6-4E4A-844B-12275FE758F0}" type="datetime1">
              <a:rPr lang="en-CA" smtClean="0"/>
              <a:t>16-01-04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48236" y="1921936"/>
            <a:ext cx="8172824" cy="3931920"/>
          </a:xfrm>
        </p:spPr>
        <p:txBody>
          <a:bodyPr>
            <a:normAutofit/>
          </a:bodyPr>
          <a:lstStyle/>
          <a:p>
            <a:r>
              <a:rPr lang="en-US" dirty="0" smtClean="0"/>
              <a:t>Midterm</a:t>
            </a:r>
          </a:p>
          <a:p>
            <a:pPr lvl="1"/>
            <a:r>
              <a:rPr lang="en-US" dirty="0" smtClean="0"/>
              <a:t>Covers first half of class </a:t>
            </a:r>
          </a:p>
          <a:p>
            <a:r>
              <a:rPr lang="en-US" dirty="0" smtClean="0"/>
              <a:t>Final</a:t>
            </a:r>
          </a:p>
          <a:p>
            <a:pPr lvl="1"/>
            <a:r>
              <a:rPr lang="en-US" dirty="0" smtClean="0"/>
              <a:t>Covers second half of class + selected material from first part</a:t>
            </a:r>
          </a:p>
          <a:p>
            <a:r>
              <a:rPr lang="en-US" dirty="0" smtClean="0"/>
              <a:t>Project-related knowledge may be included in the exams</a:t>
            </a:r>
          </a:p>
          <a:p>
            <a:pPr lvl="1"/>
            <a:r>
              <a:rPr lang="en-US" i="1" dirty="0" smtClean="0"/>
              <a:t>So do your project and do NOT copy!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A00B2-44D9-D346-962B-73290BC2F935}" type="datetime1">
              <a:rPr lang="en-CA" smtClean="0"/>
              <a:t>16-01-04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Cheating policy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1308" y="1736367"/>
            <a:ext cx="7714167" cy="4329154"/>
          </a:xfrm>
        </p:spPr>
        <p:txBody>
          <a:bodyPr/>
          <a:lstStyle/>
          <a:p>
            <a:r>
              <a:rPr lang="en-US" dirty="0" smtClean="0"/>
              <a:t>Academic integrity</a:t>
            </a:r>
          </a:p>
          <a:p>
            <a:r>
              <a:rPr lang="en-US" dirty="0" smtClean="0"/>
              <a:t>Your work in this class must be your own – we have zero tolerance policy towards cheating of any kind and any student who cheats will get a </a:t>
            </a:r>
            <a:r>
              <a:rPr lang="en-US" b="1" dirty="0" smtClean="0">
                <a:solidFill>
                  <a:srgbClr val="FF0000"/>
                </a:solidFill>
              </a:rPr>
              <a:t>failing </a:t>
            </a:r>
            <a:r>
              <a:rPr lang="en-US" dirty="0" smtClean="0"/>
              <a:t>grade in the course</a:t>
            </a:r>
          </a:p>
          <a:p>
            <a:r>
              <a:rPr lang="en-US" dirty="0" smtClean="0"/>
              <a:t>Both the cheater and the student who aided the cheater will be held responsible for the cheating</a:t>
            </a:r>
          </a:p>
          <a:p>
            <a:r>
              <a:rPr lang="en-US" sz="2800" i="1" dirty="0" smtClean="0">
                <a:solidFill>
                  <a:srgbClr val="FF0000"/>
                </a:solidFill>
              </a:rPr>
              <a:t>We have tools to detect software plagiarism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011A1-56A3-424F-A22A-4482AF18B735}" type="datetime1">
              <a:rPr lang="en-CA" smtClean="0"/>
              <a:t>16-01-04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NotTo pass ECE344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0112" y="1936047"/>
            <a:ext cx="7345363" cy="3931920"/>
          </a:xfrm>
        </p:spPr>
        <p:txBody>
          <a:bodyPr/>
          <a:lstStyle/>
          <a:p>
            <a:r>
              <a:rPr lang="en-US" dirty="0" smtClean="0"/>
              <a:t>Do not come to lecture</a:t>
            </a:r>
          </a:p>
          <a:p>
            <a:pPr lvl="1"/>
            <a:r>
              <a:rPr lang="en-US" dirty="0" smtClean="0"/>
              <a:t>It’s nice out, the slides are online, and material in the book anyway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TRUTH: Lecture material is the basis for exams</a:t>
            </a:r>
          </a:p>
          <a:p>
            <a:pPr lvl="1"/>
            <a:r>
              <a:rPr lang="en-US" dirty="0" smtClean="0"/>
              <a:t>It is much more efficient to learn through discussion</a:t>
            </a:r>
          </a:p>
          <a:p>
            <a:r>
              <a:rPr lang="en-US" dirty="0" smtClean="0"/>
              <a:t>Copy other people’s project</a:t>
            </a:r>
          </a:p>
          <a:p>
            <a:pPr lvl="1"/>
            <a:r>
              <a:rPr lang="en-US" dirty="0" smtClean="0"/>
              <a:t>It is cheating!</a:t>
            </a:r>
          </a:p>
          <a:p>
            <a:pPr lvl="1"/>
            <a:r>
              <a:rPr lang="en-US" dirty="0" smtClean="0"/>
              <a:t>How can you answer the questions in midterm or final exams?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0CF04-F098-6048-8567-C96B604D6D76}" type="datetime1">
              <a:rPr lang="en-CA" smtClean="0"/>
              <a:t>16-01-04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NotTo pass ECE344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3222" y="1936047"/>
            <a:ext cx="7582253" cy="3931920"/>
          </a:xfrm>
        </p:spPr>
        <p:txBody>
          <a:bodyPr>
            <a:normAutofit/>
          </a:bodyPr>
          <a:lstStyle/>
          <a:p>
            <a:r>
              <a:rPr lang="en-US" dirty="0" smtClean="0"/>
              <a:t>Do not ask questions in lecture, office hours, or piazza</a:t>
            </a:r>
          </a:p>
          <a:p>
            <a:pPr lvl="1"/>
            <a:r>
              <a:rPr lang="en-US" dirty="0" smtClean="0"/>
              <a:t>It’s scary, I don’t want to embarrass myself</a:t>
            </a:r>
          </a:p>
          <a:p>
            <a:pPr lvl="1"/>
            <a:r>
              <a:rPr lang="en-US" dirty="0" smtClean="0"/>
              <a:t>TRUTH: asking questions is the best way to clarify lecture material at the time it is being presented</a:t>
            </a:r>
          </a:p>
          <a:p>
            <a:pPr lvl="2"/>
            <a:r>
              <a:rPr lang="en-US" i="1" dirty="0" smtClean="0"/>
              <a:t>“There is no such things as stupid question…”</a:t>
            </a:r>
          </a:p>
          <a:p>
            <a:r>
              <a:rPr lang="en-US" dirty="0" smtClean="0"/>
              <a:t>Wait until the last couple of days to start a project</a:t>
            </a:r>
          </a:p>
          <a:p>
            <a:pPr lvl="1"/>
            <a:r>
              <a:rPr lang="en-US" dirty="0" smtClean="0"/>
              <a:t>The project cannot be done in the last few days</a:t>
            </a:r>
          </a:p>
          <a:p>
            <a:pPr lvl="1"/>
            <a:r>
              <a:rPr lang="en-US" dirty="0" smtClean="0"/>
              <a:t>Repeat: </a:t>
            </a:r>
            <a:r>
              <a:rPr lang="en-US" dirty="0" smtClean="0">
                <a:solidFill>
                  <a:srgbClr val="FF0000"/>
                </a:solidFill>
              </a:rPr>
              <a:t>the project cannot be done in the last few days!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9AFCC-4F89-E346-BC1A-CFAE1F926AED}" type="datetime1">
              <a:rPr lang="en-CA" smtClean="0"/>
              <a:t>16-01-04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Before we start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0112" y="1907825"/>
            <a:ext cx="7345363" cy="3931920"/>
          </a:xfrm>
        </p:spPr>
        <p:txBody>
          <a:bodyPr/>
          <a:lstStyle/>
          <a:p>
            <a:r>
              <a:rPr lang="en-US" dirty="0" smtClean="0"/>
              <a:t>Any questions?</a:t>
            </a:r>
          </a:p>
          <a:p>
            <a:endParaRPr lang="en-US" dirty="0" smtClean="0"/>
          </a:p>
          <a:p>
            <a:r>
              <a:rPr lang="en-US" dirty="0" smtClean="0"/>
              <a:t>Do you think this will be a hard class?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B4D95-C04F-7A40-9DBD-3BFC19DDFA66}" type="datetime1">
              <a:rPr lang="en-CA" smtClean="0"/>
              <a:t>16-01-04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 of this lecture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00112" y="1907825"/>
            <a:ext cx="7345363" cy="3931920"/>
          </a:xfrm>
        </p:spPr>
        <p:txBody>
          <a:bodyPr/>
          <a:lstStyle/>
          <a:p>
            <a:r>
              <a:rPr lang="en-US" sz="2800" dirty="0" smtClean="0"/>
              <a:t>Course information (personnel, policy, prerequisite, agenda, etc.)</a:t>
            </a:r>
          </a:p>
          <a:p>
            <a:r>
              <a:rPr lang="en-US" sz="2800" dirty="0" smtClean="0"/>
              <a:t>Why learning OS?</a:t>
            </a:r>
          </a:p>
          <a:p>
            <a:r>
              <a:rPr lang="en-US" sz="2800" dirty="0" smtClean="0"/>
              <a:t>What is an OS? What does it do?</a:t>
            </a:r>
          </a:p>
          <a:p>
            <a:r>
              <a:rPr lang="en-US" sz="2800" dirty="0" smtClean="0"/>
              <a:t>Summary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B378D-0068-024B-99F1-3D08C1305CAA}" type="datetime1">
              <a:rPr lang="en-CA" smtClean="0"/>
              <a:t>16-01-04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Final piazza post from student in last year’s ECE344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0A7CD-6B11-634B-8F65-13440EACCA96}" type="datetime1">
              <a:rPr lang="en-CA" smtClean="0"/>
              <a:t>16-01-04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8222" y="1507008"/>
            <a:ext cx="5115277" cy="4906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619231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an OS?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0112" y="1933222"/>
            <a:ext cx="7345363" cy="4132299"/>
          </a:xfrm>
        </p:spPr>
        <p:txBody>
          <a:bodyPr/>
          <a:lstStyle/>
          <a:p>
            <a:r>
              <a:rPr lang="en-US" dirty="0" smtClean="0"/>
              <a:t>Anyone?</a:t>
            </a:r>
          </a:p>
          <a:p>
            <a:endParaRPr lang="en-US" dirty="0" smtClean="0"/>
          </a:p>
          <a:p>
            <a:r>
              <a:rPr lang="en-US" dirty="0" smtClean="0"/>
              <a:t>Give a few names of an OS?</a:t>
            </a:r>
          </a:p>
          <a:p>
            <a:pPr lvl="1"/>
            <a:r>
              <a:rPr lang="en-US" dirty="0" smtClean="0"/>
              <a:t>Desktops?</a:t>
            </a:r>
          </a:p>
          <a:p>
            <a:pPr lvl="1"/>
            <a:r>
              <a:rPr lang="en-US" dirty="0" smtClean="0"/>
              <a:t>Smart phones?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85F89-B6E9-034A-BCB3-8787C88469C3}" type="datetime1">
              <a:rPr lang="en-CA" smtClean="0"/>
              <a:t>16-01-04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OS and hardware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9112" y="1823158"/>
            <a:ext cx="8156222" cy="4272841"/>
          </a:xfrm>
        </p:spPr>
        <p:txBody>
          <a:bodyPr>
            <a:normAutofit/>
          </a:bodyPr>
          <a:lstStyle/>
          <a:p>
            <a:r>
              <a:rPr lang="en-US" dirty="0" smtClean="0"/>
              <a:t>The OS abstracts/controls/mediates access to hardware resources (what resources?) </a:t>
            </a:r>
            <a:endParaRPr lang="en-US" i="1" dirty="0" smtClean="0"/>
          </a:p>
          <a:p>
            <a:pPr lvl="1"/>
            <a:r>
              <a:rPr lang="en-US" dirty="0" smtClean="0"/>
              <a:t>Computation (CPUs)</a:t>
            </a:r>
          </a:p>
          <a:p>
            <a:pPr lvl="1"/>
            <a:r>
              <a:rPr lang="en-US" dirty="0" smtClean="0"/>
              <a:t>Volatile storage (memory) and persistent storage (disk, etc.)</a:t>
            </a:r>
          </a:p>
          <a:p>
            <a:pPr lvl="1"/>
            <a:r>
              <a:rPr lang="en-US" dirty="0" smtClean="0"/>
              <a:t>Communication (network, modem, etc.)</a:t>
            </a:r>
          </a:p>
          <a:p>
            <a:pPr lvl="1"/>
            <a:r>
              <a:rPr lang="en-US" dirty="0" smtClean="0"/>
              <a:t>Input/output devices (keyboard, display, printer, etc.)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CC696-75DF-EA4E-A51B-049F8AD79552}" type="datetime1">
              <a:rPr lang="en-CA" smtClean="0"/>
              <a:t>16-01-04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Benefits to Applications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0112" y="1905000"/>
            <a:ext cx="7345363" cy="4160521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Simpler</a:t>
            </a:r>
          </a:p>
          <a:p>
            <a:pPr lvl="1"/>
            <a:r>
              <a:rPr lang="en-US" dirty="0" smtClean="0"/>
              <a:t>no tweaking device registers</a:t>
            </a:r>
          </a:p>
          <a:p>
            <a:r>
              <a:rPr lang="en-US" dirty="0" smtClean="0"/>
              <a:t>Device independent</a:t>
            </a:r>
          </a:p>
          <a:p>
            <a:pPr lvl="1"/>
            <a:r>
              <a:rPr lang="en-US" dirty="0" smtClean="0"/>
              <a:t>all disks look the same</a:t>
            </a:r>
          </a:p>
          <a:p>
            <a:r>
              <a:rPr lang="en-US" dirty="0" smtClean="0"/>
              <a:t>Portable</a:t>
            </a:r>
          </a:p>
          <a:p>
            <a:pPr lvl="1"/>
            <a:r>
              <a:rPr lang="en-US" dirty="0" smtClean="0"/>
              <a:t>same program runs on Windows95/98/ME/NT/2000/XP/Vista/Windows 7/Windows </a:t>
            </a:r>
            <a:r>
              <a:rPr lang="en-US" dirty="0" smtClean="0"/>
              <a:t>8/Windows 10</a:t>
            </a:r>
            <a:endParaRPr lang="en-US" dirty="0" smtClean="0"/>
          </a:p>
          <a:p>
            <a:r>
              <a:rPr lang="en-US" dirty="0" smtClean="0"/>
              <a:t>Worry less about interference from other applications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64A51-2474-9143-B576-13231E1FDA86}" type="datetime1">
              <a:rPr lang="en-CA" smtClean="0"/>
              <a:t>16-01-04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OS is…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9670" y="1865491"/>
            <a:ext cx="7345363" cy="4506099"/>
          </a:xfrm>
        </p:spPr>
        <p:txBody>
          <a:bodyPr>
            <a:normAutofit lnSpcReduction="10000"/>
          </a:bodyPr>
          <a:lstStyle/>
          <a:p>
            <a:r>
              <a:rPr lang="en-US" b="1" i="1" dirty="0" smtClean="0"/>
              <a:t>Software </a:t>
            </a:r>
            <a:r>
              <a:rPr lang="en-US" dirty="0" smtClean="0"/>
              <a:t>layer between </a:t>
            </a:r>
            <a:r>
              <a:rPr lang="en-US" b="1" dirty="0" smtClean="0"/>
              <a:t>hardware </a:t>
            </a:r>
            <a:r>
              <a:rPr lang="en-US" dirty="0" smtClean="0"/>
              <a:t>and </a:t>
            </a:r>
            <a:r>
              <a:rPr lang="en-US" b="1" dirty="0" smtClean="0"/>
              <a:t>applications</a:t>
            </a:r>
          </a:p>
          <a:p>
            <a:endParaRPr lang="en-US" b="1" dirty="0" smtClean="0"/>
          </a:p>
          <a:p>
            <a:endParaRPr lang="en-US" b="1" dirty="0" smtClean="0"/>
          </a:p>
          <a:p>
            <a:endParaRPr lang="en-US" b="1" dirty="0" smtClean="0"/>
          </a:p>
          <a:p>
            <a:endParaRPr lang="en-US" b="1" dirty="0" smtClean="0"/>
          </a:p>
          <a:p>
            <a:endParaRPr lang="en-US" b="1" dirty="0" smtClean="0"/>
          </a:p>
          <a:p>
            <a:r>
              <a:rPr lang="en-US" dirty="0" smtClean="0">
                <a:solidFill>
                  <a:srgbClr val="FF6600"/>
                </a:solidFill>
              </a:rPr>
              <a:t>The OS is “all the code that you didn’t have to write” to implement your application</a:t>
            </a:r>
          </a:p>
          <a:p>
            <a:endParaRPr lang="en-US" b="1" dirty="0">
              <a:solidFill>
                <a:srgbClr val="FF66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2556" y="2308640"/>
            <a:ext cx="4615039" cy="2593804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01446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An example comparing life with/without 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0340" y="1992491"/>
            <a:ext cx="3671886" cy="3931920"/>
          </a:xfrm>
          <a:ln>
            <a:solidFill>
              <a:schemeClr val="accent2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2800" i="1" u="sng" dirty="0" smtClean="0">
                <a:cs typeface="Courier"/>
              </a:rPr>
              <a:t>Life with an OS</a:t>
            </a:r>
            <a:endParaRPr lang="en-US" sz="2800" dirty="0" smtClean="0">
              <a:latin typeface="Courier"/>
              <a:cs typeface="Courier"/>
            </a:endParaRPr>
          </a:p>
          <a:p>
            <a:pPr>
              <a:buNone/>
            </a:pPr>
            <a:r>
              <a:rPr lang="en-US" sz="1800" dirty="0" smtClean="0">
                <a:latin typeface="Courier"/>
                <a:cs typeface="Courier"/>
              </a:rPr>
              <a:t>file = open (“test.txt”, O_WRONLY);</a:t>
            </a:r>
          </a:p>
          <a:p>
            <a:pPr>
              <a:buNone/>
            </a:pPr>
            <a:r>
              <a:rPr lang="en-US" sz="1800" dirty="0" smtClean="0">
                <a:latin typeface="Courier"/>
                <a:cs typeface="Courier"/>
              </a:rPr>
              <a:t>write (file, “test”, 4);</a:t>
            </a:r>
          </a:p>
          <a:p>
            <a:pPr>
              <a:buNone/>
            </a:pPr>
            <a:r>
              <a:rPr lang="en-US" sz="1800" dirty="0" smtClean="0">
                <a:latin typeface="Courier"/>
                <a:cs typeface="Courier"/>
              </a:rPr>
              <a:t>close (file);</a:t>
            </a:r>
          </a:p>
          <a:p>
            <a:pPr algn="ctr">
              <a:buNone/>
            </a:pPr>
            <a:endParaRPr lang="en-US" sz="1800" dirty="0" smtClean="0">
              <a:latin typeface="Courier"/>
              <a:cs typeface="Courier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205113" y="1964269"/>
            <a:ext cx="4543775" cy="3931920"/>
          </a:xfrm>
          <a:prstGeom prst="rect">
            <a:avLst/>
          </a:prstGeom>
          <a:ln>
            <a:solidFill>
              <a:srgbClr val="4E291C"/>
            </a:solidFill>
          </a:ln>
        </p:spPr>
        <p:txBody>
          <a:bodyPr vert="horz" lIns="91440" tIns="45720" rIns="91440" bIns="45720" rtlCol="0">
            <a:normAutofit/>
          </a:bodyPr>
          <a:lstStyle/>
          <a:p>
            <a:pPr marL="342900" indent="-342900" algn="ctr" defTabSz="914400">
              <a:spcBef>
                <a:spcPts val="2000"/>
              </a:spcBef>
              <a:buClr>
                <a:schemeClr val="tx1">
                  <a:lumMod val="75000"/>
                  <a:lumOff val="25000"/>
                </a:schemeClr>
              </a:buClr>
            </a:pPr>
            <a:r>
              <a:rPr lang="en-US" sz="2800" i="1" u="sng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Courier"/>
              </a:rPr>
              <a:t>Life </a:t>
            </a:r>
            <a:r>
              <a:rPr lang="en-US" sz="2800" i="1" u="sng" dirty="0" smtClean="0">
                <a:solidFill>
                  <a:srgbClr val="FF0000"/>
                </a:solidFill>
                <a:cs typeface="Courier"/>
              </a:rPr>
              <a:t>without </a:t>
            </a:r>
            <a:r>
              <a:rPr lang="en-US" sz="2800" i="1" u="sng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Courier"/>
              </a:rPr>
              <a:t>an OS</a:t>
            </a:r>
            <a:endParaRPr kumimoji="0" lang="en-US" sz="280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SzTx/>
              <a:buFont typeface="Arial" pitchFamily="34" charset="0"/>
              <a:buChar char="•"/>
              <a:tabLst/>
              <a:defRPr/>
            </a:pPr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Blocks, platter, track, and sector</a:t>
            </a:r>
            <a:endParaRPr kumimoji="0" lang="en-US" sz="220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20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Where is this</a:t>
            </a:r>
            <a:r>
              <a:rPr kumimoji="0" lang="en-US" sz="220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file on disk? </a:t>
            </a:r>
            <a:r>
              <a:rPr lang="en-US" sz="2200" baseline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Which</a:t>
            </a:r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platter, track, and sectors?</a:t>
            </a:r>
          </a:p>
          <a:p>
            <a:pPr marL="342900" indent="-342900" defTabSz="914400">
              <a:spcBef>
                <a:spcPts val="2000"/>
              </a:spcBef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</a:pPr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Code needs to change on a different system</a:t>
            </a:r>
          </a:p>
          <a:p>
            <a:pPr marL="342900" indent="-342900" defTabSz="914400">
              <a:spcBef>
                <a:spcPts val="2000"/>
              </a:spcBef>
              <a:buClr>
                <a:schemeClr val="tx1">
                  <a:lumMod val="75000"/>
                  <a:lumOff val="25000"/>
                </a:schemeClr>
              </a:buClr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SzTx/>
              <a:buFont typeface="Arial" pitchFamily="34" charset="0"/>
              <a:buChar char="•"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05113" y="4894634"/>
            <a:ext cx="2052730" cy="176709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41185" y="5012971"/>
            <a:ext cx="1449069" cy="1333499"/>
          </a:xfrm>
          <a:prstGeom prst="rect">
            <a:avLst/>
          </a:prstGeom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0419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does an OS do?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</a:p>
          <a:p>
            <a:pPr lvl="1"/>
            <a:r>
              <a:rPr lang="en-US" dirty="0" smtClean="0"/>
              <a:t>Allocation</a:t>
            </a:r>
          </a:p>
          <a:p>
            <a:pPr lvl="1"/>
            <a:r>
              <a:rPr lang="en-US" dirty="0" smtClean="0"/>
              <a:t>Protection</a:t>
            </a:r>
          </a:p>
          <a:p>
            <a:pPr lvl="1"/>
            <a:r>
              <a:rPr lang="en-US" dirty="0" smtClean="0"/>
              <a:t>Reclamation</a:t>
            </a:r>
          </a:p>
          <a:p>
            <a:pPr lvl="1"/>
            <a:r>
              <a:rPr lang="en-US" dirty="0" smtClean="0"/>
              <a:t>Virtualization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68272-CF15-514C-8F08-D35679836FB0}" type="datetime1">
              <a:rPr lang="en-CA" smtClean="0"/>
              <a:t>16-01-04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does an OS do?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7892" y="2133601"/>
            <a:ext cx="7345363" cy="3931920"/>
          </a:xfrm>
        </p:spPr>
        <p:txBody>
          <a:bodyPr/>
          <a:lstStyle/>
          <a:p>
            <a:r>
              <a:rPr lang="en-US" dirty="0" smtClean="0"/>
              <a:t>Resources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Allocation</a:t>
            </a:r>
          </a:p>
          <a:p>
            <a:pPr lvl="1"/>
            <a:r>
              <a:rPr lang="en-US" dirty="0" smtClean="0"/>
              <a:t>Protection</a:t>
            </a:r>
          </a:p>
          <a:p>
            <a:pPr lvl="1"/>
            <a:r>
              <a:rPr lang="en-US" dirty="0" smtClean="0"/>
              <a:t>Reclamation</a:t>
            </a:r>
          </a:p>
          <a:p>
            <a:pPr lvl="1"/>
            <a:r>
              <a:rPr lang="en-US" dirty="0" smtClean="0"/>
              <a:t>Virtualization</a:t>
            </a:r>
            <a:endParaRPr lang="en-US" dirty="0"/>
          </a:p>
        </p:txBody>
      </p:sp>
      <p:sp>
        <p:nvSpPr>
          <p:cNvPr id="4" name="Rectangular Callout 3"/>
          <p:cNvSpPr/>
          <p:nvPr/>
        </p:nvSpPr>
        <p:spPr>
          <a:xfrm>
            <a:off x="3175003" y="2133601"/>
            <a:ext cx="2963333" cy="3931920"/>
          </a:xfrm>
          <a:prstGeom prst="wedgeRectCallout">
            <a:avLst>
              <a:gd name="adj1" fmla="val -67335"/>
              <a:gd name="adj2" fmla="val -32265"/>
            </a:avLst>
          </a:prstGeom>
          <a:noFill/>
          <a:ln w="25400" cap="flat" cmpd="sng" algn="ctr">
            <a:solidFill>
              <a:srgbClr val="4E291C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278367" y="2133601"/>
            <a:ext cx="3269192" cy="2800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/>
              <a:buChar char="•"/>
            </a:pPr>
            <a:r>
              <a:rPr lang="en-US" sz="2200" dirty="0" smtClean="0"/>
              <a:t> Finite </a:t>
            </a:r>
            <a:r>
              <a:rPr lang="en-US" sz="2200" dirty="0"/>
              <a:t>resources</a:t>
            </a:r>
            <a:endParaRPr lang="en-US" sz="2200" dirty="0" smtClean="0"/>
          </a:p>
          <a:p>
            <a:pPr>
              <a:buFont typeface="Arial"/>
              <a:buChar char="•"/>
            </a:pPr>
            <a:r>
              <a:rPr lang="en-US" sz="2200" dirty="0" smtClean="0"/>
              <a:t> Competing demands</a:t>
            </a:r>
          </a:p>
          <a:p>
            <a:endParaRPr lang="en-US" sz="2200" dirty="0" smtClean="0"/>
          </a:p>
          <a:p>
            <a:pPr>
              <a:buFont typeface="Arial"/>
              <a:buChar char="•"/>
            </a:pPr>
            <a:r>
              <a:rPr lang="en-US" sz="2200" dirty="0" smtClean="0"/>
              <a:t> Examples</a:t>
            </a:r>
            <a:r>
              <a:rPr lang="en-US" sz="2200" dirty="0"/>
              <a:t>:</a:t>
            </a:r>
            <a:endParaRPr lang="en-US" sz="2200" dirty="0" smtClean="0"/>
          </a:p>
          <a:p>
            <a:pPr lvl="1">
              <a:buFont typeface="Arial"/>
              <a:buChar char="•"/>
            </a:pPr>
            <a:r>
              <a:rPr lang="en-US" sz="2200" dirty="0"/>
              <a:t> </a:t>
            </a:r>
            <a:r>
              <a:rPr lang="en-US" sz="2200" dirty="0" smtClean="0"/>
              <a:t>CPU</a:t>
            </a:r>
          </a:p>
          <a:p>
            <a:pPr lvl="1">
              <a:buFont typeface="Arial"/>
              <a:buChar char="•"/>
            </a:pPr>
            <a:r>
              <a:rPr lang="en-US" sz="2200" dirty="0"/>
              <a:t> </a:t>
            </a:r>
            <a:r>
              <a:rPr lang="en-US" sz="2200" dirty="0" smtClean="0"/>
              <a:t>Memory</a:t>
            </a:r>
          </a:p>
          <a:p>
            <a:pPr lvl="1">
              <a:buFont typeface="Arial"/>
              <a:buChar char="•"/>
            </a:pPr>
            <a:r>
              <a:rPr lang="en-US" sz="2200" dirty="0"/>
              <a:t> </a:t>
            </a:r>
            <a:r>
              <a:rPr lang="en-US" sz="2200" dirty="0" smtClean="0"/>
              <a:t>Disk</a:t>
            </a:r>
          </a:p>
          <a:p>
            <a:pPr lvl="1">
              <a:buFont typeface="Arial"/>
              <a:buChar char="•"/>
            </a:pPr>
            <a:r>
              <a:rPr lang="en-US" sz="2200" dirty="0" smtClean="0"/>
              <a:t> Network</a:t>
            </a:r>
            <a:endParaRPr lang="en-US" sz="2200" dirty="0"/>
          </a:p>
        </p:txBody>
      </p:sp>
      <p:sp>
        <p:nvSpPr>
          <p:cNvPr id="6" name="Rectangle 5"/>
          <p:cNvSpPr/>
          <p:nvPr/>
        </p:nvSpPr>
        <p:spPr>
          <a:xfrm>
            <a:off x="6208891" y="2133601"/>
            <a:ext cx="2286000" cy="3931920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400" b="1" i="1" dirty="0" smtClean="0"/>
              <a:t>Government:</a:t>
            </a:r>
          </a:p>
          <a:p>
            <a:pPr algn="ctr"/>
            <a:r>
              <a:rPr lang="en-US" sz="2000" dirty="0" smtClean="0"/>
              <a:t>Limited budget, Land, </a:t>
            </a:r>
          </a:p>
          <a:p>
            <a:pPr algn="ctr"/>
            <a:r>
              <a:rPr lang="en-US" sz="2000" dirty="0" smtClean="0"/>
              <a:t>Natural resources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13252-D2DB-AE40-B25B-E6AD5BC21FE8}" type="datetime1">
              <a:rPr lang="en-CA" smtClean="0"/>
              <a:t>16-01-04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does an OS do?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7892" y="2133601"/>
            <a:ext cx="7345363" cy="3931920"/>
          </a:xfrm>
        </p:spPr>
        <p:txBody>
          <a:bodyPr/>
          <a:lstStyle/>
          <a:p>
            <a:r>
              <a:rPr lang="en-US" dirty="0" smtClean="0"/>
              <a:t>Resources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Allocation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Protection</a:t>
            </a:r>
          </a:p>
          <a:p>
            <a:pPr lvl="1"/>
            <a:r>
              <a:rPr lang="en-US" dirty="0" smtClean="0"/>
              <a:t>Reclamation</a:t>
            </a:r>
          </a:p>
          <a:p>
            <a:pPr lvl="1"/>
            <a:r>
              <a:rPr lang="en-US" dirty="0" smtClean="0"/>
              <a:t>Virtualization</a:t>
            </a:r>
            <a:endParaRPr lang="en-US" dirty="0"/>
          </a:p>
        </p:txBody>
      </p:sp>
      <p:sp>
        <p:nvSpPr>
          <p:cNvPr id="4" name="Rectangular Callout 3"/>
          <p:cNvSpPr/>
          <p:nvPr/>
        </p:nvSpPr>
        <p:spPr>
          <a:xfrm>
            <a:off x="3175003" y="2133601"/>
            <a:ext cx="2963333" cy="3931920"/>
          </a:xfrm>
          <a:prstGeom prst="wedgeRectCallout">
            <a:avLst>
              <a:gd name="adj1" fmla="val -66383"/>
              <a:gd name="adj2" fmla="val -21140"/>
            </a:avLst>
          </a:prstGeom>
          <a:noFill/>
          <a:ln w="25400" cap="flat" cmpd="sng" algn="ctr">
            <a:solidFill>
              <a:srgbClr val="4E291C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278367" y="2133601"/>
            <a:ext cx="2859969" cy="24622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/>
              <a:buChar char="•"/>
            </a:pPr>
            <a:r>
              <a:rPr lang="en-US" sz="2200" dirty="0" smtClean="0"/>
              <a:t> You can’t hurt me, </a:t>
            </a:r>
          </a:p>
          <a:p>
            <a:r>
              <a:rPr lang="en-US" sz="2200" dirty="0" smtClean="0"/>
              <a:t>I can’t hurt you.</a:t>
            </a:r>
          </a:p>
          <a:p>
            <a:pPr>
              <a:buFont typeface="Arial"/>
              <a:buChar char="•"/>
            </a:pPr>
            <a:endParaRPr lang="en-US" sz="2200" dirty="0" smtClean="0"/>
          </a:p>
          <a:p>
            <a:endParaRPr lang="en-US" sz="2200" dirty="0" smtClean="0"/>
          </a:p>
          <a:p>
            <a:pPr>
              <a:buFont typeface="Arial"/>
              <a:buChar char="•"/>
            </a:pPr>
            <a:r>
              <a:rPr lang="en-US" sz="2200" dirty="0" smtClean="0"/>
              <a:t> Some degrees of </a:t>
            </a:r>
          </a:p>
          <a:p>
            <a:r>
              <a:rPr lang="en-US" sz="2200" dirty="0" smtClean="0"/>
              <a:t>safety and security</a:t>
            </a:r>
          </a:p>
          <a:p>
            <a:pPr lvl="1">
              <a:buFont typeface="Arial"/>
              <a:buChar char="•"/>
            </a:pPr>
            <a:endParaRPr lang="en-US" sz="2200" dirty="0"/>
          </a:p>
        </p:txBody>
      </p:sp>
      <p:sp>
        <p:nvSpPr>
          <p:cNvPr id="6" name="Rectangle 5"/>
          <p:cNvSpPr/>
          <p:nvPr/>
        </p:nvSpPr>
        <p:spPr>
          <a:xfrm>
            <a:off x="6208891" y="2133601"/>
            <a:ext cx="2286000" cy="3931920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400" b="1" i="1" dirty="0" smtClean="0"/>
              <a:t>Government:</a:t>
            </a:r>
          </a:p>
          <a:p>
            <a:pPr algn="ctr"/>
            <a:r>
              <a:rPr lang="en-US" sz="2000" dirty="0" smtClean="0"/>
              <a:t>Law and order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36A29-B8B5-4446-B2C2-D5B0E51FE05B}" type="datetime1">
              <a:rPr lang="en-CA" smtClean="0"/>
              <a:t>16-01-04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does an OS do?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7892" y="2133601"/>
            <a:ext cx="7345363" cy="3931920"/>
          </a:xfrm>
        </p:spPr>
        <p:txBody>
          <a:bodyPr/>
          <a:lstStyle/>
          <a:p>
            <a:r>
              <a:rPr lang="en-US" dirty="0" smtClean="0"/>
              <a:t>Resources</a:t>
            </a:r>
          </a:p>
          <a:p>
            <a:pPr lvl="1"/>
            <a:r>
              <a:rPr lang="en-US" dirty="0" smtClean="0">
                <a:solidFill>
                  <a:srgbClr val="404040"/>
                </a:solidFill>
              </a:rPr>
              <a:t>Allocation</a:t>
            </a:r>
          </a:p>
          <a:p>
            <a:pPr lvl="1"/>
            <a:r>
              <a:rPr lang="en-US" dirty="0" smtClean="0"/>
              <a:t>Protection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Reclamation</a:t>
            </a:r>
          </a:p>
          <a:p>
            <a:pPr lvl="1"/>
            <a:r>
              <a:rPr lang="en-US" dirty="0" smtClean="0"/>
              <a:t>Virtualization</a:t>
            </a:r>
            <a:endParaRPr lang="en-US" dirty="0"/>
          </a:p>
        </p:txBody>
      </p:sp>
      <p:sp>
        <p:nvSpPr>
          <p:cNvPr id="4" name="Rectangular Callout 3"/>
          <p:cNvSpPr/>
          <p:nvPr/>
        </p:nvSpPr>
        <p:spPr>
          <a:xfrm>
            <a:off x="3175003" y="2133601"/>
            <a:ext cx="2963333" cy="3931920"/>
          </a:xfrm>
          <a:prstGeom prst="wedgeRectCallout">
            <a:avLst>
              <a:gd name="adj1" fmla="val -58288"/>
              <a:gd name="adj2" fmla="val -11809"/>
            </a:avLst>
          </a:prstGeom>
          <a:noFill/>
          <a:ln w="25400" cap="flat" cmpd="sng" algn="ctr">
            <a:solidFill>
              <a:srgbClr val="4E291C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278367" y="2133601"/>
            <a:ext cx="2859969" cy="24622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/>
              <a:buChar char="•"/>
            </a:pPr>
            <a:r>
              <a:rPr lang="en-US" sz="2200" dirty="0" smtClean="0"/>
              <a:t> The OS gives, </a:t>
            </a:r>
          </a:p>
          <a:p>
            <a:r>
              <a:rPr lang="en-US" sz="2200" dirty="0" smtClean="0"/>
              <a:t>The OS takes away</a:t>
            </a:r>
          </a:p>
          <a:p>
            <a:pPr>
              <a:buFont typeface="Arial"/>
              <a:buChar char="•"/>
            </a:pPr>
            <a:endParaRPr lang="en-US" sz="2200" dirty="0" smtClean="0"/>
          </a:p>
          <a:p>
            <a:endParaRPr lang="en-US" sz="2200" dirty="0" smtClean="0"/>
          </a:p>
          <a:p>
            <a:pPr>
              <a:buFont typeface="Arial"/>
              <a:buChar char="•"/>
            </a:pPr>
            <a:r>
              <a:rPr lang="en-US" sz="2200" dirty="0" smtClean="0"/>
              <a:t> Some times involun-</a:t>
            </a:r>
          </a:p>
          <a:p>
            <a:r>
              <a:rPr lang="en-US" sz="2200" dirty="0" smtClean="0"/>
              <a:t>tarily</a:t>
            </a:r>
          </a:p>
          <a:p>
            <a:pPr lvl="1">
              <a:buFont typeface="Arial"/>
              <a:buChar char="•"/>
            </a:pPr>
            <a:endParaRPr lang="en-US" sz="2200" dirty="0"/>
          </a:p>
        </p:txBody>
      </p:sp>
      <p:sp>
        <p:nvSpPr>
          <p:cNvPr id="6" name="Rectangle 5"/>
          <p:cNvSpPr/>
          <p:nvPr/>
        </p:nvSpPr>
        <p:spPr>
          <a:xfrm>
            <a:off x="6208891" y="2133601"/>
            <a:ext cx="2286000" cy="3931920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400" b="1" i="1" dirty="0" smtClean="0"/>
              <a:t>Government:</a:t>
            </a:r>
          </a:p>
          <a:p>
            <a:pPr algn="ctr"/>
            <a:r>
              <a:rPr lang="en-US" sz="2000" dirty="0" smtClean="0"/>
              <a:t>Income Tax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F2214-F630-FC44-800A-D5A72D361620}" type="datetime1">
              <a:rPr lang="en-CA" smtClean="0"/>
              <a:t>16-01-04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learning OS?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4556" y="1809048"/>
            <a:ext cx="8523111" cy="4357508"/>
          </a:xfrm>
        </p:spPr>
        <p:txBody>
          <a:bodyPr>
            <a:normAutofit/>
          </a:bodyPr>
          <a:lstStyle/>
          <a:p>
            <a:r>
              <a:rPr lang="en-US" dirty="0" smtClean="0"/>
              <a:t>Fulfill requirement?</a:t>
            </a:r>
          </a:p>
          <a:p>
            <a:r>
              <a:rPr lang="en-US" dirty="0" smtClean="0"/>
              <a:t>Great programmers understand Operating System</a:t>
            </a:r>
          </a:p>
          <a:p>
            <a:pPr lvl="1"/>
            <a:r>
              <a:rPr lang="en-US" sz="2000" dirty="0" smtClean="0">
                <a:hlinkClick r:id="rId3"/>
              </a:rPr>
              <a:t>http://www.youtube.com/watch?v=-3Rt2_9d7Jg</a:t>
            </a:r>
            <a:endParaRPr lang="en-US" sz="2000" dirty="0" smtClean="0"/>
          </a:p>
          <a:p>
            <a:pPr lvl="2"/>
            <a:r>
              <a:rPr lang="en-US" dirty="0" smtClean="0"/>
              <a:t>Which course is this?</a:t>
            </a:r>
          </a:p>
          <a:p>
            <a:pPr lvl="2"/>
            <a:r>
              <a:rPr lang="en-US" sz="1600" dirty="0" smtClean="0">
                <a:hlinkClick r:id="rId4"/>
              </a:rPr>
              <a:t>http://matt-welsh.blogspot.ca/2010/10/in-defense-of-mark-zuckerberg.html</a:t>
            </a:r>
            <a:endParaRPr lang="en-US" sz="1600" dirty="0" smtClean="0"/>
          </a:p>
          <a:p>
            <a:pPr lvl="1"/>
            <a:r>
              <a:rPr lang="en-US" dirty="0" smtClean="0"/>
              <a:t>Software companies love OS students</a:t>
            </a:r>
          </a:p>
          <a:p>
            <a:r>
              <a:rPr lang="en-US" dirty="0" smtClean="0"/>
              <a:t>OS is the foundation of all software! (and it’s hard to code!)</a:t>
            </a:r>
          </a:p>
          <a:p>
            <a:r>
              <a:rPr lang="en-US" dirty="0" smtClean="0"/>
              <a:t>Academic research in OS is very influential</a:t>
            </a:r>
          </a:p>
          <a:p>
            <a:pPr lvl="1"/>
            <a:r>
              <a:rPr lang="en-US" dirty="0" smtClean="0"/>
              <a:t>What do Microsoft, Apple, </a:t>
            </a:r>
            <a:r>
              <a:rPr lang="en-US" dirty="0" err="1" smtClean="0"/>
              <a:t>VMWare</a:t>
            </a:r>
            <a:r>
              <a:rPr lang="en-US" dirty="0" smtClean="0"/>
              <a:t>, or even Google sell?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E941F-D49B-F045-85B4-9539AAB30573}" type="datetime1">
              <a:rPr lang="en-CA" smtClean="0"/>
              <a:t>16-01-04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does an OS do?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7892" y="2133601"/>
            <a:ext cx="7345363" cy="3931920"/>
          </a:xfrm>
        </p:spPr>
        <p:txBody>
          <a:bodyPr/>
          <a:lstStyle/>
          <a:p>
            <a:r>
              <a:rPr lang="en-US" dirty="0" smtClean="0"/>
              <a:t>Resources</a:t>
            </a:r>
          </a:p>
          <a:p>
            <a:pPr lvl="1"/>
            <a:r>
              <a:rPr lang="en-US" dirty="0" smtClean="0">
                <a:solidFill>
                  <a:srgbClr val="404040"/>
                </a:solidFill>
              </a:rPr>
              <a:t>Allocation</a:t>
            </a:r>
          </a:p>
          <a:p>
            <a:pPr lvl="1"/>
            <a:r>
              <a:rPr lang="en-US" dirty="0" smtClean="0"/>
              <a:t>Protection</a:t>
            </a:r>
          </a:p>
          <a:p>
            <a:pPr lvl="1"/>
            <a:r>
              <a:rPr lang="en-US" dirty="0" smtClean="0">
                <a:solidFill>
                  <a:srgbClr val="404040"/>
                </a:solidFill>
              </a:rPr>
              <a:t>Reclamation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Virtualization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Rectangular Callout 3"/>
          <p:cNvSpPr/>
          <p:nvPr/>
        </p:nvSpPr>
        <p:spPr>
          <a:xfrm>
            <a:off x="3175003" y="2133601"/>
            <a:ext cx="2963333" cy="3931920"/>
          </a:xfrm>
          <a:prstGeom prst="wedgeRectCallout">
            <a:avLst>
              <a:gd name="adj1" fmla="val -60193"/>
              <a:gd name="adj2" fmla="val 1829"/>
            </a:avLst>
          </a:prstGeom>
          <a:noFill/>
          <a:ln w="25400" cap="flat" cmpd="sng" algn="ctr">
            <a:solidFill>
              <a:srgbClr val="4E291C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278367" y="2133601"/>
            <a:ext cx="285996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/>
              <a:buChar char="•"/>
            </a:pPr>
            <a:r>
              <a:rPr lang="en-US" sz="2200" dirty="0" smtClean="0"/>
              <a:t> Illusion of infinite, private resources</a:t>
            </a:r>
          </a:p>
          <a:p>
            <a:pPr lvl="1">
              <a:buFont typeface="Arial"/>
              <a:buChar char="•"/>
            </a:pPr>
            <a:r>
              <a:rPr lang="en-US" sz="2100" dirty="0" smtClean="0"/>
              <a:t> Memory vs. disk</a:t>
            </a:r>
          </a:p>
          <a:p>
            <a:pPr lvl="1">
              <a:buFont typeface="Arial"/>
              <a:buChar char="•"/>
            </a:pPr>
            <a:r>
              <a:rPr lang="en-US" sz="2100" dirty="0" smtClean="0"/>
              <a:t> Time-shared CPU</a:t>
            </a:r>
          </a:p>
          <a:p>
            <a:pPr lvl="1">
              <a:buFont typeface="Arial"/>
              <a:buChar char="•"/>
            </a:pPr>
            <a:endParaRPr lang="en-US" sz="2200" dirty="0"/>
          </a:p>
        </p:txBody>
      </p:sp>
      <p:sp>
        <p:nvSpPr>
          <p:cNvPr id="6" name="Rectangle 5"/>
          <p:cNvSpPr/>
          <p:nvPr/>
        </p:nvSpPr>
        <p:spPr>
          <a:xfrm>
            <a:off x="6208891" y="2133601"/>
            <a:ext cx="2286000" cy="3931920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400" b="1" i="1" dirty="0" smtClean="0"/>
              <a:t>Government:</a:t>
            </a:r>
          </a:p>
          <a:p>
            <a:pPr algn="ctr"/>
            <a:r>
              <a:rPr lang="en-US" sz="2000" dirty="0" smtClean="0"/>
              <a:t>Social welfare and insurance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43E66-6063-6F4F-9244-00928A523F72}" type="datetime1">
              <a:rPr lang="en-CA" smtClean="0"/>
              <a:t>16-01-04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you want to learn OS?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666" y="1778001"/>
            <a:ext cx="8325555" cy="4374444"/>
          </a:xfrm>
        </p:spPr>
        <p:txBody>
          <a:bodyPr>
            <a:normAutofit/>
          </a:bodyPr>
          <a:lstStyle/>
          <a:p>
            <a:r>
              <a:rPr lang="en-US" dirty="0" smtClean="0"/>
              <a:t>Foundation to other software</a:t>
            </a:r>
          </a:p>
          <a:p>
            <a:pPr lvl="1"/>
            <a:r>
              <a:rPr lang="en-US" dirty="0" smtClean="0"/>
              <a:t>Databases, Browsers, Computational software, … …</a:t>
            </a:r>
          </a:p>
          <a:p>
            <a:r>
              <a:rPr lang="en-US" dirty="0" smtClean="0"/>
              <a:t>OS is one of the hardest software piece to write &amp; debug</a:t>
            </a:r>
          </a:p>
          <a:p>
            <a:pPr lvl="1"/>
            <a:r>
              <a:rPr lang="en-US" dirty="0" smtClean="0"/>
              <a:t>Directly talks to hardware (very ugly interfaces)</a:t>
            </a:r>
          </a:p>
          <a:p>
            <a:pPr lvl="1"/>
            <a:r>
              <a:rPr lang="en-US" dirty="0" smtClean="0"/>
              <a:t>Abstract into clean interfaces</a:t>
            </a:r>
          </a:p>
          <a:p>
            <a:pPr lvl="1"/>
            <a:r>
              <a:rPr lang="en-US" dirty="0" smtClean="0"/>
              <a:t>They are BIG</a:t>
            </a:r>
          </a:p>
          <a:p>
            <a:pPr lvl="1"/>
            <a:r>
              <a:rPr lang="en-US" dirty="0" smtClean="0"/>
              <a:t>Lines of code:</a:t>
            </a:r>
          </a:p>
          <a:p>
            <a:pPr lvl="2"/>
            <a:r>
              <a:rPr lang="en-US" dirty="0" smtClean="0"/>
              <a:t>Windows Vista (2006): 50M (XP + 10M)</a:t>
            </a:r>
          </a:p>
          <a:p>
            <a:pPr lvl="2"/>
            <a:r>
              <a:rPr lang="en-US" dirty="0" smtClean="0"/>
              <a:t>Linux 3.6: 15.9 M</a:t>
            </a:r>
          </a:p>
          <a:p>
            <a:pPr lvl="2"/>
            <a:r>
              <a:rPr lang="en-US" dirty="0" smtClean="0"/>
              <a:t>Android 4.0: &gt; 1M</a:t>
            </a:r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A1CD5-6057-FA4D-9FA4-653F38775687}" type="datetime1">
              <a:rPr lang="en-CA" smtClean="0"/>
              <a:t>16-01-04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you want to learn OS?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666" y="1778001"/>
            <a:ext cx="8325555" cy="4374444"/>
          </a:xfrm>
        </p:spPr>
        <p:txBody>
          <a:bodyPr>
            <a:normAutofit/>
          </a:bodyPr>
          <a:lstStyle/>
          <a:p>
            <a:r>
              <a:rPr lang="en-US" dirty="0" smtClean="0"/>
              <a:t>Many OS concepts (e.g., protection, resource management) is needed in other places</a:t>
            </a:r>
          </a:p>
          <a:p>
            <a:pPr lvl="1"/>
            <a:r>
              <a:rPr lang="en-US" dirty="0" smtClean="0"/>
              <a:t>E.g., browser</a:t>
            </a:r>
          </a:p>
          <a:p>
            <a:r>
              <a:rPr lang="en-US" dirty="0" smtClean="0"/>
              <a:t>OS is used everywhere</a:t>
            </a:r>
          </a:p>
          <a:p>
            <a:pPr lvl="1"/>
            <a:r>
              <a:rPr lang="en-US" dirty="0" smtClean="0"/>
              <a:t>Your car is running on Linux/Windows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BDAB7-214C-8A4F-8138-B95F3FA1CF13}" type="datetime1">
              <a:rPr lang="en-CA" smtClean="0"/>
              <a:t>16-01-04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Before the next class</a:t>
            </a:r>
            <a:endParaRPr lang="en-US" dirty="0"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38915" name="Content Placeholder 2"/>
          <p:cNvSpPr>
            <a:spLocks noGrp="1"/>
          </p:cNvSpPr>
          <p:nvPr>
            <p:ph idx="1"/>
          </p:nvPr>
        </p:nvSpPr>
        <p:spPr>
          <a:xfrm>
            <a:off x="900112" y="2133601"/>
            <a:ext cx="7954328" cy="3931920"/>
          </a:xfrm>
        </p:spPr>
        <p:txBody>
          <a:bodyPr>
            <a:normAutofit/>
          </a:bodyPr>
          <a:lstStyle/>
          <a:p>
            <a:r>
              <a:rPr lang="en-US" dirty="0"/>
              <a:t>Browse the course web</a:t>
            </a:r>
            <a:endParaRPr lang="en-US" dirty="0" smtClean="0"/>
          </a:p>
          <a:p>
            <a:r>
              <a:rPr lang="en-US" dirty="0" smtClean="0"/>
              <a:t>Start thinking about partners for project groups</a:t>
            </a:r>
          </a:p>
          <a:p>
            <a:r>
              <a:rPr lang="en-US" dirty="0" smtClean="0"/>
              <a:t>See </a:t>
            </a:r>
            <a:r>
              <a:rPr lang="en-US" dirty="0"/>
              <a:t>me up front if you have any questions</a:t>
            </a:r>
          </a:p>
          <a:p>
            <a:r>
              <a:rPr lang="en-US" dirty="0"/>
              <a:t>Let the fun </a:t>
            </a:r>
            <a:r>
              <a:rPr lang="en-US" dirty="0" smtClean="0"/>
              <a:t>(or grind) begin</a:t>
            </a:r>
            <a:r>
              <a:rPr lang="en-US" dirty="0"/>
              <a:t>!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83245-CA1C-CF48-A416-7938CF8B993F}" type="datetime1">
              <a:rPr lang="en-CA" smtClean="0"/>
              <a:t>16-01-04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 of this course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0112" y="1792111"/>
            <a:ext cx="7345363" cy="427341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Understand operating system concepts</a:t>
            </a:r>
          </a:p>
          <a:p>
            <a:r>
              <a:rPr lang="en-US" dirty="0" smtClean="0"/>
              <a:t>How OS works, and more importantly, </a:t>
            </a:r>
            <a:r>
              <a:rPr lang="en-US" b="1" i="1" dirty="0" smtClean="0">
                <a:solidFill>
                  <a:srgbClr val="FF0000"/>
                </a:solidFill>
              </a:rPr>
              <a:t>why</a:t>
            </a:r>
            <a:r>
              <a:rPr lang="en-US" dirty="0" smtClean="0"/>
              <a:t>?</a:t>
            </a:r>
          </a:p>
          <a:p>
            <a:r>
              <a:rPr lang="en-US" dirty="0" smtClean="0"/>
              <a:t>Basis </a:t>
            </a:r>
            <a:r>
              <a:rPr lang="en-US" dirty="0" smtClean="0"/>
              <a:t>for future learning</a:t>
            </a:r>
          </a:p>
          <a:p>
            <a:r>
              <a:rPr lang="en-US" dirty="0" smtClean="0"/>
              <a:t>Get hands dirty</a:t>
            </a:r>
          </a:p>
          <a:p>
            <a:pPr lvl="1"/>
            <a:r>
              <a:rPr lang="en-US" dirty="0" smtClean="0"/>
              <a:t>You will </a:t>
            </a:r>
            <a:r>
              <a:rPr lang="en-US" i="1" dirty="0" smtClean="0"/>
              <a:t>implement </a:t>
            </a:r>
            <a:r>
              <a:rPr lang="en-US" dirty="0" smtClean="0"/>
              <a:t>a real OS</a:t>
            </a:r>
          </a:p>
          <a:p>
            <a:r>
              <a:rPr lang="en-US" sz="2800" b="1" i="1" dirty="0" smtClean="0">
                <a:solidFill>
                  <a:srgbClr val="FF0000"/>
                </a:solidFill>
              </a:rPr>
              <a:t>Ready you for the real-world challenges!</a:t>
            </a:r>
          </a:p>
          <a:p>
            <a:pPr lvl="1"/>
            <a:r>
              <a:rPr lang="en-US" sz="2600" i="1" dirty="0" smtClean="0"/>
              <a:t>No one will help you to debug your program</a:t>
            </a:r>
          </a:p>
          <a:p>
            <a:pPr lvl="1"/>
            <a:r>
              <a:rPr lang="en-US" sz="2600" i="1" dirty="0" smtClean="0"/>
              <a:t>“My program crashes, why?” --- find out yourself!</a:t>
            </a:r>
          </a:p>
          <a:p>
            <a:pPr lvl="1"/>
            <a:endParaRPr lang="en-US" sz="2600" b="1" i="1" dirty="0" smtClean="0">
              <a:solidFill>
                <a:srgbClr val="FF0000"/>
              </a:solidFill>
            </a:endParaRP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95568-5FB8-1D47-B1BC-5DBFCE446C09}" type="datetime1">
              <a:rPr lang="en-CA" smtClean="0"/>
              <a:t>16-01-04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217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Communications</a:t>
            </a:r>
            <a:endParaRPr lang="en-US" dirty="0"/>
          </a:p>
        </p:txBody>
      </p:sp>
      <p:sp>
        <p:nvSpPr>
          <p:cNvPr id="350218" name="Rectangle 10"/>
          <p:cNvSpPr>
            <a:spLocks noGrp="1" noChangeArrowheads="1"/>
          </p:cNvSpPr>
          <p:nvPr>
            <p:ph idx="1"/>
          </p:nvPr>
        </p:nvSpPr>
        <p:spPr>
          <a:xfrm>
            <a:off x="499478" y="1851381"/>
            <a:ext cx="8136522" cy="4258730"/>
          </a:xfrm>
        </p:spPr>
        <p:txBody>
          <a:bodyPr>
            <a:normAutofit fontScale="92500" lnSpcReduction="10000"/>
          </a:bodyPr>
          <a:lstStyle/>
          <a:p>
            <a:pPr marL="457200" indent="-457200"/>
            <a:r>
              <a:rPr lang="en-GB" dirty="0"/>
              <a:t>Class web </a:t>
            </a:r>
            <a:r>
              <a:rPr lang="en-GB" dirty="0" smtClean="0"/>
              <a:t>site</a:t>
            </a:r>
          </a:p>
          <a:p>
            <a:pPr marL="857250" lvl="1" indent="-457200"/>
            <a:r>
              <a:rPr lang="en-US" dirty="0" smtClean="0">
                <a:solidFill>
                  <a:srgbClr val="FF0000"/>
                </a:solidFill>
              </a:rPr>
              <a:t>Somewhere in the Internet, your job to find it</a:t>
            </a:r>
          </a:p>
          <a:p>
            <a:pPr marL="857250" lvl="1" indent="-457200"/>
            <a:r>
              <a:rPr lang="en-GB" dirty="0" smtClean="0"/>
              <a:t>Provides slides, agenda, grading policy, etc.</a:t>
            </a:r>
          </a:p>
          <a:p>
            <a:pPr marL="876300" lvl="1" indent="-419100">
              <a:buClr>
                <a:schemeClr val="tx1">
                  <a:lumMod val="85000"/>
                  <a:lumOff val="15000"/>
                </a:schemeClr>
              </a:buClr>
              <a:buFont typeface="Arial"/>
              <a:buChar char="•"/>
            </a:pPr>
            <a:r>
              <a:rPr lang="en-GB" dirty="0" smtClean="0"/>
              <a:t>All </a:t>
            </a:r>
            <a:r>
              <a:rPr lang="en-GB" dirty="0"/>
              <a:t>information regarding the </a:t>
            </a:r>
            <a:r>
              <a:rPr lang="en-GB" dirty="0" smtClean="0"/>
              <a:t>labs</a:t>
            </a:r>
          </a:p>
          <a:p>
            <a:r>
              <a:rPr lang="en-GB" dirty="0" smtClean="0"/>
              <a:t>Piazza </a:t>
            </a:r>
            <a:r>
              <a:rPr lang="en-GB" dirty="0"/>
              <a:t>used for </a:t>
            </a:r>
            <a:r>
              <a:rPr lang="en-GB" dirty="0" smtClean="0"/>
              <a:t>discussion</a:t>
            </a:r>
          </a:p>
          <a:p>
            <a:pPr lvl="1"/>
            <a:r>
              <a:rPr lang="en-GB" dirty="0" smtClean="0"/>
              <a:t>Again, find it yourself</a:t>
            </a:r>
            <a:endParaRPr lang="en-GB" dirty="0"/>
          </a:p>
          <a:p>
            <a:pPr lvl="1">
              <a:defRPr/>
            </a:pPr>
            <a:r>
              <a:rPr lang="en-US" dirty="0"/>
              <a:t>Q/A &amp; discussion with peers, TAs, prof</a:t>
            </a:r>
          </a:p>
          <a:p>
            <a:pPr lvl="1">
              <a:defRPr/>
            </a:pPr>
            <a:r>
              <a:rPr lang="en-CA" dirty="0">
                <a:solidFill>
                  <a:srgbClr val="FF0000"/>
                </a:solidFill>
              </a:rPr>
              <a:t>Bonus marks: each instructor endorsed answer will get </a:t>
            </a:r>
            <a:r>
              <a:rPr lang="en-CA" dirty="0" smtClean="0">
                <a:solidFill>
                  <a:srgbClr val="FF0000"/>
                </a:solidFill>
              </a:rPr>
              <a:t>1 </a:t>
            </a:r>
            <a:r>
              <a:rPr lang="en-CA" dirty="0">
                <a:solidFill>
                  <a:srgbClr val="FF0000"/>
                </a:solidFill>
              </a:rPr>
              <a:t>bonus </a:t>
            </a:r>
            <a:r>
              <a:rPr lang="en-CA" dirty="0" smtClean="0">
                <a:solidFill>
                  <a:srgbClr val="FF0000"/>
                </a:solidFill>
              </a:rPr>
              <a:t>mark, </a:t>
            </a:r>
            <a:r>
              <a:rPr lang="en-CA" dirty="0">
                <a:solidFill>
                  <a:srgbClr val="FF0000"/>
                </a:solidFill>
              </a:rPr>
              <a:t>maximum: </a:t>
            </a:r>
            <a:r>
              <a:rPr lang="en-CA" dirty="0" smtClean="0">
                <a:solidFill>
                  <a:srgbClr val="FF0000"/>
                </a:solidFill>
              </a:rPr>
              <a:t>2 </a:t>
            </a:r>
            <a:r>
              <a:rPr lang="en-CA" dirty="0">
                <a:solidFill>
                  <a:srgbClr val="FF0000"/>
                </a:solidFill>
              </a:rPr>
              <a:t>marks</a:t>
            </a:r>
          </a:p>
          <a:p>
            <a:pPr lvl="2">
              <a:defRPr/>
            </a:pPr>
            <a:r>
              <a:rPr lang="en-CA" dirty="0">
                <a:solidFill>
                  <a:srgbClr val="FF0000"/>
                </a:solidFill>
              </a:rPr>
              <a:t>Encourage you to help </a:t>
            </a:r>
            <a:r>
              <a:rPr lang="en-CA" dirty="0" smtClean="0">
                <a:solidFill>
                  <a:srgbClr val="FF0000"/>
                </a:solidFill>
              </a:rPr>
              <a:t>others</a:t>
            </a:r>
            <a:endParaRPr lang="en-GB" dirty="0" smtClean="0"/>
          </a:p>
          <a:p>
            <a:pPr marL="457200" indent="-457200">
              <a:buClr>
                <a:schemeClr val="tx1">
                  <a:lumMod val="85000"/>
                  <a:lumOff val="15000"/>
                </a:schemeClr>
              </a:buClr>
            </a:pPr>
            <a:r>
              <a:rPr lang="en-GB" dirty="0" smtClean="0"/>
              <a:t>UoT Portal used for Grades only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E3EC3D-CDB9-40F3-8991-3517B1364B55}" type="slidenum">
              <a:rPr lang="en-US"/>
              <a:pPr/>
              <a:t>5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0BE19-1EB4-5447-AAA5-3D15C2EF2C28}" type="datetime1">
              <a:rPr lang="en-CA" smtClean="0"/>
              <a:t>16-01-04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24603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2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2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2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2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21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021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26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Suggested Textbooks</a:t>
            </a:r>
          </a:p>
        </p:txBody>
      </p:sp>
      <p:sp>
        <p:nvSpPr>
          <p:cNvPr id="137227" name="Rectangle 11"/>
          <p:cNvSpPr>
            <a:spLocks noGrp="1" noChangeArrowheads="1"/>
          </p:cNvSpPr>
          <p:nvPr>
            <p:ph idx="1"/>
          </p:nvPr>
        </p:nvSpPr>
        <p:spPr>
          <a:xfrm>
            <a:off x="578556" y="1921935"/>
            <a:ext cx="7666919" cy="4143586"/>
          </a:xfrm>
          <a:noFill/>
        </p:spPr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None/>
            </a:pPr>
            <a:r>
              <a:rPr lang="en-US" sz="2824" dirty="0" smtClean="0"/>
              <a:t>Modern </a:t>
            </a:r>
            <a:r>
              <a:rPr lang="en-US" sz="2824" dirty="0"/>
              <a:t>Operating Systems, </a:t>
            </a:r>
            <a:r>
              <a:rPr lang="en-US" sz="2824" dirty="0" smtClean="0"/>
              <a:t>4</a:t>
            </a:r>
            <a:r>
              <a:rPr lang="en-US" sz="2824" baseline="30000" dirty="0" smtClean="0"/>
              <a:t>th</a:t>
            </a:r>
            <a:r>
              <a:rPr lang="en-US" sz="2824" dirty="0" smtClean="0"/>
              <a:t> Edition </a:t>
            </a:r>
          </a:p>
          <a:p>
            <a:pPr>
              <a:buFont typeface="Wingdings" pitchFamily="2" charset="2"/>
              <a:buNone/>
            </a:pPr>
            <a:r>
              <a:rPr lang="en-US" sz="2824" dirty="0" smtClean="0"/>
              <a:t>(Main textbook)</a:t>
            </a:r>
          </a:p>
          <a:p>
            <a:pPr marL="457200" indent="-457200">
              <a:buNone/>
            </a:pPr>
            <a:r>
              <a:rPr lang="en-US" sz="2824" dirty="0" smtClean="0"/>
              <a:t>Andrew S. </a:t>
            </a:r>
            <a:r>
              <a:rPr lang="en-US" sz="2824" dirty="0" err="1" smtClean="0"/>
              <a:t>Tanenbaum</a:t>
            </a:r>
            <a:r>
              <a:rPr lang="en-US" sz="2824" dirty="0" smtClean="0"/>
              <a:t> </a:t>
            </a:r>
            <a:r>
              <a:rPr lang="en-US" sz="2824" smtClean="0"/>
              <a:t>and Herbert </a:t>
            </a:r>
            <a:r>
              <a:rPr lang="en-US" sz="2824" dirty="0" err="1" smtClean="0"/>
              <a:t>Bos</a:t>
            </a:r>
            <a:endParaRPr lang="en-US" sz="2824" dirty="0" smtClean="0"/>
          </a:p>
          <a:p>
            <a:pPr marL="457200" indent="-457200">
              <a:buNone/>
            </a:pPr>
            <a:endParaRPr lang="en-US" dirty="0" smtClean="0"/>
          </a:p>
          <a:p>
            <a:pPr marL="457200" indent="-457200">
              <a:buNone/>
            </a:pPr>
            <a:r>
              <a:rPr lang="en-US" sz="2824" dirty="0" smtClean="0"/>
              <a:t>Operating Systems: Principles and Practice</a:t>
            </a:r>
          </a:p>
          <a:p>
            <a:pPr marL="457200" indent="-457200">
              <a:buNone/>
            </a:pPr>
            <a:r>
              <a:rPr lang="en-US" sz="2824" dirty="0" smtClean="0"/>
              <a:t>(Further reading)</a:t>
            </a:r>
          </a:p>
          <a:p>
            <a:pPr marL="457200" indent="-457200">
              <a:buNone/>
            </a:pPr>
            <a:r>
              <a:rPr lang="en-US" sz="2824" dirty="0" smtClean="0"/>
              <a:t>Thomas Anderson, Michael Dahlin</a:t>
            </a:r>
          </a:p>
          <a:p>
            <a:pPr marL="457200" indent="-457200">
              <a:buNone/>
            </a:pPr>
            <a:r>
              <a:rPr lang="en-US" dirty="0" smtClean="0"/>
              <a:t> </a:t>
            </a:r>
          </a:p>
          <a:p>
            <a:pPr>
              <a:buFont typeface="Wingdings" pitchFamily="2" charset="2"/>
              <a:buNone/>
            </a:pPr>
            <a:endParaRPr lang="en-US" dirty="0" smtClean="0"/>
          </a:p>
          <a:p>
            <a:pPr>
              <a:buFont typeface="Wingdings" pitchFamily="2" charset="2"/>
              <a:buNone/>
            </a:pP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764AFB-D1E2-4226-A6E6-0A429EF9B1E9}" type="slidenum">
              <a:rPr lang="en-US"/>
              <a:pPr/>
              <a:t>6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34083" y="4134556"/>
            <a:ext cx="1452501" cy="2086859"/>
          </a:xfrm>
          <a:prstGeom prst="rect">
            <a:avLst/>
          </a:prstGeom>
        </p:spPr>
      </p:pic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6F245-ADC8-1540-ACC5-91994D7914FC}" type="datetime1">
              <a:rPr lang="en-CA" smtClean="0"/>
              <a:t>16-01-04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4083" y="1948982"/>
            <a:ext cx="1458975" cy="1857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920534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Personnel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0112" y="1851381"/>
            <a:ext cx="7345363" cy="3931920"/>
          </a:xfrm>
        </p:spPr>
        <p:txBody>
          <a:bodyPr/>
          <a:lstStyle/>
          <a:p>
            <a:r>
              <a:rPr lang="en-US" dirty="0" smtClean="0"/>
              <a:t>Instructor:</a:t>
            </a:r>
          </a:p>
          <a:p>
            <a:pPr lvl="1"/>
            <a:r>
              <a:rPr lang="en-US" dirty="0" smtClean="0"/>
              <a:t>Ding Yuan (</a:t>
            </a:r>
            <a:r>
              <a:rPr lang="en-US" i="1" u="sng" dirty="0" smtClean="0">
                <a:hlinkClick r:id="rId2"/>
              </a:rPr>
              <a:t>yuan@eecg.toronto.edu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Office hour: 8:30 – 9:30 AM, Wednesdays</a:t>
            </a:r>
          </a:p>
          <a:p>
            <a:pPr lvl="1"/>
            <a:r>
              <a:rPr lang="en-US" dirty="0" smtClean="0"/>
              <a:t>Office: Sandford Fleming 2002E</a:t>
            </a:r>
          </a:p>
          <a:p>
            <a:pPr lvl="1"/>
            <a:r>
              <a:rPr lang="en-US" dirty="0" smtClean="0"/>
              <a:t>Homepage: </a:t>
            </a:r>
            <a:r>
              <a:rPr lang="en-US" sz="2000" dirty="0" smtClean="0">
                <a:hlinkClick r:id="rId3"/>
              </a:rPr>
              <a:t>http://www.eecg.toronto.edu/~yuan</a:t>
            </a:r>
            <a:endParaRPr lang="en-US" sz="2000" dirty="0" smtClean="0"/>
          </a:p>
          <a:p>
            <a:r>
              <a:rPr lang="en-US" dirty="0" smtClean="0"/>
              <a:t>TAs:</a:t>
            </a:r>
            <a:endParaRPr lang="en-US" dirty="0"/>
          </a:p>
          <a:p>
            <a:pPr lvl="1"/>
            <a:r>
              <a:rPr lang="en-US" sz="2000" dirty="0" smtClean="0"/>
              <a:t>David Lion, Jack Sun, </a:t>
            </a:r>
            <a:r>
              <a:rPr lang="en-US" sz="2000" dirty="0" err="1"/>
              <a:t>Xu</a:t>
            </a:r>
            <a:r>
              <a:rPr lang="en-US" sz="2000" dirty="0"/>
              <a:t> </a:t>
            </a:r>
            <a:r>
              <a:rPr lang="en-US" sz="2000" dirty="0" smtClean="0"/>
              <a:t>Zhao, Mike Qin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B1298-C248-4543-9191-2561D04E8E85}" type="datetime1">
              <a:rPr lang="en-CA" smtClean="0"/>
              <a:t>16-01-04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Prerequisite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6001" y="1837269"/>
            <a:ext cx="7345363" cy="4286953"/>
          </a:xfrm>
        </p:spPr>
        <p:txBody>
          <a:bodyPr>
            <a:normAutofit/>
          </a:bodyPr>
          <a:lstStyle/>
          <a:p>
            <a:r>
              <a:rPr lang="en-US" sz="2600" dirty="0" smtClean="0"/>
              <a:t>Programming experiences (e.g., ECE244)</a:t>
            </a:r>
          </a:p>
          <a:p>
            <a:pPr lvl="1"/>
            <a:r>
              <a:rPr lang="en-US" sz="2400" dirty="0" smtClean="0"/>
              <a:t>You will be programming in C</a:t>
            </a:r>
            <a:endParaRPr lang="en-US" sz="2200" dirty="0" smtClean="0"/>
          </a:p>
          <a:p>
            <a:r>
              <a:rPr lang="en-US" sz="2600" dirty="0" smtClean="0"/>
              <a:t>Computer organizations (e.g., ECE243)</a:t>
            </a:r>
          </a:p>
          <a:p>
            <a:pPr lvl="1"/>
            <a:r>
              <a:rPr lang="en-US" sz="2400" dirty="0" smtClean="0"/>
              <a:t>What is an Instruction (e.g., </a:t>
            </a:r>
            <a:r>
              <a:rPr lang="en-US" sz="2400" i="1" dirty="0" smtClean="0"/>
              <a:t>load</a:t>
            </a:r>
            <a:r>
              <a:rPr lang="en-US" sz="2400" dirty="0" smtClean="0"/>
              <a:t>, </a:t>
            </a:r>
            <a:r>
              <a:rPr lang="en-US" sz="2400" i="1" dirty="0" smtClean="0"/>
              <a:t>store</a:t>
            </a:r>
            <a:r>
              <a:rPr lang="en-US" sz="2400" dirty="0" smtClean="0"/>
              <a:t>)?</a:t>
            </a:r>
          </a:p>
          <a:p>
            <a:pPr lvl="1"/>
            <a:r>
              <a:rPr lang="en-US" sz="2400" dirty="0" smtClean="0"/>
              <a:t>What is CPU? Memory? Registers?</a:t>
            </a:r>
          </a:p>
          <a:p>
            <a:pPr lvl="1"/>
            <a:r>
              <a:rPr lang="en-US" sz="2400" dirty="0" smtClean="0"/>
              <a:t>What is Stack? Stack pointer? </a:t>
            </a:r>
          </a:p>
          <a:p>
            <a:pPr lvl="1"/>
            <a:r>
              <a:rPr lang="en-US" sz="2400" dirty="0" smtClean="0"/>
              <a:t>What is Program Counter (PC)?</a:t>
            </a:r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273C9-04A8-EB4E-9424-81282DE90DD8}" type="datetime1">
              <a:rPr lang="en-CA" smtClean="0"/>
              <a:t>16-01-04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Course Contents</a:t>
            </a:r>
          </a:p>
        </p:txBody>
      </p:sp>
      <p:sp>
        <p:nvSpPr>
          <p:cNvPr id="666627" name="Rectangle 3"/>
          <p:cNvSpPr>
            <a:spLocks noGrp="1" noChangeArrowheads="1"/>
          </p:cNvSpPr>
          <p:nvPr>
            <p:ph idx="1"/>
          </p:nvPr>
        </p:nvSpPr>
        <p:spPr>
          <a:xfrm>
            <a:off x="900112" y="1879603"/>
            <a:ext cx="7717440" cy="4236554"/>
          </a:xfrm>
        </p:spPr>
        <p:txBody>
          <a:bodyPr>
            <a:normAutofit/>
          </a:bodyPr>
          <a:lstStyle/>
          <a:p>
            <a:r>
              <a:rPr lang="en-US" dirty="0" smtClean="0"/>
              <a:t>Overview of computer hardware </a:t>
            </a:r>
          </a:p>
          <a:p>
            <a:r>
              <a:rPr lang="en-US" dirty="0" smtClean="0"/>
              <a:t>Threads and processes</a:t>
            </a:r>
          </a:p>
          <a:p>
            <a:r>
              <a:rPr lang="en-US" dirty="0" smtClean="0"/>
              <a:t>Synchronization and concurrency</a:t>
            </a:r>
          </a:p>
          <a:p>
            <a:r>
              <a:rPr lang="en-US" dirty="0" smtClean="0"/>
              <a:t>Scheduling</a:t>
            </a:r>
          </a:p>
          <a:p>
            <a:r>
              <a:rPr lang="en-US" dirty="0"/>
              <a:t>Memory </a:t>
            </a:r>
            <a:r>
              <a:rPr lang="en-US" dirty="0" smtClean="0"/>
              <a:t>Management, Virtual Memory</a:t>
            </a:r>
            <a:endParaRPr lang="en-US" dirty="0"/>
          </a:p>
          <a:p>
            <a:r>
              <a:rPr lang="en-US" dirty="0" smtClean="0"/>
              <a:t>Disk Management and File Systems</a:t>
            </a:r>
          </a:p>
          <a:p>
            <a:r>
              <a:rPr lang="en-US" dirty="0" smtClean="0"/>
              <a:t>Advanced topics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AADAFC-26C8-46E6-AC18-9224D574678F}" type="slidenum">
              <a:rPr lang="en-US"/>
              <a:pPr/>
              <a:t>9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D7510-7E05-2A4B-A73F-439ADA05116C}" type="datetime1">
              <a:rPr lang="en-CA" smtClean="0"/>
              <a:t>16-01-04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Capital">
  <a:themeElements>
    <a:clrScheme name="Capital">
      <a:dk1>
        <a:srgbClr val="FFFFFF"/>
      </a:dk1>
      <a:lt1>
        <a:srgbClr val="000000"/>
      </a:lt1>
      <a:dk2>
        <a:srgbClr val="7C8F97"/>
      </a:dk2>
      <a:lt2>
        <a:srgbClr val="D1D0C8"/>
      </a:lt2>
      <a:accent1>
        <a:srgbClr val="4B5A60"/>
      </a:accent1>
      <a:accent2>
        <a:srgbClr val="9C5238"/>
      </a:accent2>
      <a:accent3>
        <a:srgbClr val="504539"/>
      </a:accent3>
      <a:accent4>
        <a:srgbClr val="C1AD79"/>
      </a:accent4>
      <a:accent5>
        <a:srgbClr val="667559"/>
      </a:accent5>
      <a:accent6>
        <a:srgbClr val="BAD6AD"/>
      </a:accent6>
      <a:hlink>
        <a:srgbClr val="524A82"/>
      </a:hlink>
      <a:folHlink>
        <a:srgbClr val="8F9954"/>
      </a:folHlink>
    </a:clrScheme>
    <a:fontScheme name="Capital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Capita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atMod val="150000"/>
                <a:lumMod val="50000"/>
              </a:schemeClr>
              <a:schemeClr val="phClr">
                <a:satMod val="300000"/>
                <a:lumMod val="125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atMod val="135000"/>
                <a:lumMod val="80000"/>
              </a:schemeClr>
              <a:schemeClr val="phClr">
                <a:satMod val="250000"/>
                <a:lumMod val="15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>
              <a:shade val="90000"/>
            </a:schemeClr>
          </a:solidFill>
          <a:prstDash val="solid"/>
        </a:ln>
        <a:ln w="44450" cap="flat" cmpd="sng" algn="ctr">
          <a:solidFill>
            <a:schemeClr val="phClr">
              <a:shade val="85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sx="101000" sy="101000" algn="ctr" rotWithShape="0">
              <a:srgbClr val="000000">
                <a:alpha val="40000"/>
              </a:srgbClr>
            </a:outerShdw>
          </a:effectLst>
          <a:scene3d>
            <a:camera prst="perspectiveFront" fov="3000000"/>
            <a:lightRig rig="threePt" dir="tl"/>
          </a:scene3d>
          <a:sp3d>
            <a:bevelT w="0" h="0"/>
          </a:sp3d>
        </a:effectStyle>
        <a:effectStyle>
          <a:effectLst>
            <a:innerShdw blurRad="190500">
              <a:srgbClr val="000000">
                <a:alpha val="50000"/>
              </a:srgbClr>
            </a:innerShdw>
          </a:effectLst>
          <a:scene3d>
            <a:camera prst="perspectiveFront" fov="4800000"/>
            <a:lightRig rig="twoPt" dir="t">
              <a:rot lat="0" lon="0" rev="4800000"/>
            </a:lightRig>
          </a:scene3d>
          <a:sp3d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3">
            <a:duotone>
              <a:schemeClr val="phClr">
                <a:satMod val="150000"/>
                <a:lumMod val="50000"/>
              </a:schemeClr>
              <a:schemeClr val="phClr">
                <a:satMod val="400000"/>
                <a:lumMod val="16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Capital.thmx</Template>
  <TotalTime>8879</TotalTime>
  <Words>1901</Words>
  <Application>Microsoft Macintosh PowerPoint</Application>
  <PresentationFormat>On-screen Show (4:3)</PresentationFormat>
  <Paragraphs>382</Paragraphs>
  <Slides>33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Capital</vt:lpstr>
      <vt:lpstr>Operating Systems ECE344 Introduction</vt:lpstr>
      <vt:lpstr>Content of this lecture</vt:lpstr>
      <vt:lpstr>Why learning OS?</vt:lpstr>
      <vt:lpstr>Goals of this course</vt:lpstr>
      <vt:lpstr>Communications</vt:lpstr>
      <vt:lpstr>Suggested Textbooks</vt:lpstr>
      <vt:lpstr>Personnel</vt:lpstr>
      <vt:lpstr>Prerequisite</vt:lpstr>
      <vt:lpstr>Course Contents</vt:lpstr>
      <vt:lpstr>Lab Assignments</vt:lpstr>
      <vt:lpstr>What to Expect From Lab Assignments</vt:lpstr>
      <vt:lpstr>But it is rewarding!</vt:lpstr>
      <vt:lpstr>What to expect from lectures</vt:lpstr>
      <vt:lpstr>Grading</vt:lpstr>
      <vt:lpstr>Exam</vt:lpstr>
      <vt:lpstr>Cheating policy</vt:lpstr>
      <vt:lpstr>How NotTo pass ECE344</vt:lpstr>
      <vt:lpstr>How NotTo pass ECE344 (2)</vt:lpstr>
      <vt:lpstr>Before we start</vt:lpstr>
      <vt:lpstr>Final piazza post from student in last year’s ECE344</vt:lpstr>
      <vt:lpstr>What is an OS?</vt:lpstr>
      <vt:lpstr>OS and hardware</vt:lpstr>
      <vt:lpstr>Benefits to Applications</vt:lpstr>
      <vt:lpstr>OS is…</vt:lpstr>
      <vt:lpstr>An example comparing life with/without OS</vt:lpstr>
      <vt:lpstr>What does an OS do?</vt:lpstr>
      <vt:lpstr>What does an OS do?</vt:lpstr>
      <vt:lpstr>What does an OS do?</vt:lpstr>
      <vt:lpstr>What does an OS do?</vt:lpstr>
      <vt:lpstr>What does an OS do?</vt:lpstr>
      <vt:lpstr>Why you want to learn OS?</vt:lpstr>
      <vt:lpstr>Why you want to learn OS?</vt:lpstr>
      <vt:lpstr>Before the next class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Operating Systems ECE344</dc:title>
  <dc:creator>apple</dc:creator>
  <cp:lastModifiedBy>Ding Yuan</cp:lastModifiedBy>
  <cp:revision>100</cp:revision>
  <cp:lastPrinted>2014-01-06T13:29:02Z</cp:lastPrinted>
  <dcterms:created xsi:type="dcterms:W3CDTF">2013-01-10T16:28:45Z</dcterms:created>
  <dcterms:modified xsi:type="dcterms:W3CDTF">2016-01-04T19:41:25Z</dcterms:modified>
</cp:coreProperties>
</file>