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7" r:id="rId1"/>
  </p:sldMasterIdLst>
  <p:notesMasterIdLst>
    <p:notesMasterId r:id="rId55"/>
  </p:notesMasterIdLst>
  <p:handoutMasterIdLst>
    <p:handoutMasterId r:id="rId56"/>
  </p:handoutMasterIdLst>
  <p:sldIdLst>
    <p:sldId id="256" r:id="rId2"/>
    <p:sldId id="257" r:id="rId3"/>
    <p:sldId id="290" r:id="rId4"/>
    <p:sldId id="292" r:id="rId5"/>
    <p:sldId id="293" r:id="rId6"/>
    <p:sldId id="294" r:id="rId7"/>
    <p:sldId id="295" r:id="rId8"/>
    <p:sldId id="297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9" r:id="rId18"/>
    <p:sldId id="310" r:id="rId19"/>
    <p:sldId id="311" r:id="rId20"/>
    <p:sldId id="312" r:id="rId21"/>
    <p:sldId id="313" r:id="rId22"/>
    <p:sldId id="315" r:id="rId23"/>
    <p:sldId id="316" r:id="rId24"/>
    <p:sldId id="317" r:id="rId25"/>
    <p:sldId id="319" r:id="rId26"/>
    <p:sldId id="318" r:id="rId27"/>
    <p:sldId id="320" r:id="rId28"/>
    <p:sldId id="321" r:id="rId29"/>
    <p:sldId id="323" r:id="rId30"/>
    <p:sldId id="322" r:id="rId31"/>
    <p:sldId id="324" r:id="rId32"/>
    <p:sldId id="325" r:id="rId33"/>
    <p:sldId id="326" r:id="rId34"/>
    <p:sldId id="327" r:id="rId35"/>
    <p:sldId id="328" r:id="rId36"/>
    <p:sldId id="329" r:id="rId37"/>
    <p:sldId id="330" r:id="rId38"/>
    <p:sldId id="331" r:id="rId39"/>
    <p:sldId id="332" r:id="rId40"/>
    <p:sldId id="333" r:id="rId41"/>
    <p:sldId id="334" r:id="rId42"/>
    <p:sldId id="337" r:id="rId43"/>
    <p:sldId id="336" r:id="rId44"/>
    <p:sldId id="338" r:id="rId45"/>
    <p:sldId id="339" r:id="rId46"/>
    <p:sldId id="340" r:id="rId47"/>
    <p:sldId id="341" r:id="rId48"/>
    <p:sldId id="342" r:id="rId49"/>
    <p:sldId id="343" r:id="rId50"/>
    <p:sldId id="345" r:id="rId51"/>
    <p:sldId id="344" r:id="rId52"/>
    <p:sldId id="346" r:id="rId53"/>
    <p:sldId id="314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A3ABFF"/>
    <a:srgbClr val="567CFF"/>
    <a:srgbClr val="FFF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5FA19-4AE7-394C-8E06-B4A0FB3E5AA8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3C84F-422D-1049-B727-5B751ACDAB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691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991A4-6061-8E40-B3BF-9224535D7C20}" type="datetimeFigureOut">
              <a:rPr lang="en-US" smtClean="0"/>
              <a:pPr/>
              <a:t>1/8/2014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39927-3662-3B4E-89DF-65C239F3E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902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19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70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11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25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51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39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886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r>
              <a:rPr lang="en-CA" smtClean="0"/>
              <a:t>1/14/13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2hmuqS8bwM&amp;feature=related" TargetMode="External"/><Relationship Id="rId4" Type="http://schemas.openxmlformats.org/officeDocument/2006/relationships/hyperlink" Target="http://www.youtube.com/watch?v=VWzX4MEYOBk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7010" y="1533414"/>
            <a:ext cx="7342188" cy="1924050"/>
          </a:xfrm>
        </p:spPr>
        <p:txBody>
          <a:bodyPr/>
          <a:lstStyle/>
          <a:p>
            <a:r>
              <a:rPr lang="en-US" sz="4400" dirty="0" smtClean="0">
                <a:solidFill>
                  <a:srgbClr val="008000"/>
                </a:solidFill>
              </a:rPr>
              <a:t>Operating Systems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>
                <a:solidFill>
                  <a:srgbClr val="008000"/>
                </a:solidFill>
              </a:rPr>
              <a:t>ECE344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3800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492" y="5134499"/>
            <a:ext cx="7342188" cy="781109"/>
          </a:xfrm>
        </p:spPr>
        <p:txBody>
          <a:bodyPr>
            <a:noAutofit/>
          </a:bodyPr>
          <a:lstStyle/>
          <a:p>
            <a:r>
              <a:rPr lang="en-US" sz="2800" dirty="0" smtClean="0"/>
              <a:t>Ding Yuan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1325" y="3286510"/>
            <a:ext cx="64725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i="1" dirty="0" smtClean="0">
                <a:solidFill>
                  <a:srgbClr val="FF6600"/>
                </a:solidFill>
              </a:rPr>
              <a:t>Lecture 2: </a:t>
            </a:r>
            <a:r>
              <a:rPr lang="en-US" sz="3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Architectural (hardware) Support for Operating Systems</a:t>
            </a:r>
            <a:endParaRPr lang="en-US" sz="38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peek into Unix structure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935" y="3988379"/>
            <a:ext cx="3516785" cy="17794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245" y="1876316"/>
            <a:ext cx="3145429" cy="1572715"/>
          </a:xfrm>
          <a:prstGeom prst="rect">
            <a:avLst/>
          </a:prstGeom>
        </p:spPr>
      </p:pic>
      <p:grpSp>
        <p:nvGrpSpPr>
          <p:cNvPr id="3" name="Group 12"/>
          <p:cNvGrpSpPr/>
          <p:nvPr/>
        </p:nvGrpSpPr>
        <p:grpSpPr>
          <a:xfrm>
            <a:off x="4822275" y="4356358"/>
            <a:ext cx="3628858" cy="1125704"/>
            <a:chOff x="5510735" y="2089153"/>
            <a:chExt cx="3628858" cy="2835020"/>
          </a:xfrm>
        </p:grpSpPr>
        <p:sp>
          <p:nvSpPr>
            <p:cNvPr id="11" name="Rectangular Callout 10"/>
            <p:cNvSpPr/>
            <p:nvPr/>
          </p:nvSpPr>
          <p:spPr>
            <a:xfrm>
              <a:off x="5510735" y="2089153"/>
              <a:ext cx="3628858" cy="2835020"/>
            </a:xfrm>
            <a:prstGeom prst="wedgeRectCallout">
              <a:avLst>
                <a:gd name="adj1" fmla="val -80185"/>
                <a:gd name="adj2" fmla="val -20206"/>
              </a:avLst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75823" y="2452239"/>
              <a:ext cx="3315080" cy="1937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System calls (read, open..)</a:t>
              </a:r>
            </a:p>
            <a:p>
              <a:r>
                <a:rPr lang="en-US" sz="2200" dirty="0" smtClean="0"/>
                <a:t>All “high-level” code</a:t>
              </a:r>
              <a:endParaRPr lang="en-US" sz="22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peek into Unix structure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935" y="3988379"/>
            <a:ext cx="3516785" cy="17794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245" y="1876316"/>
            <a:ext cx="3145429" cy="1572715"/>
          </a:xfrm>
          <a:prstGeom prst="rect">
            <a:avLst/>
          </a:prstGeom>
        </p:spPr>
      </p:pic>
      <p:grpSp>
        <p:nvGrpSpPr>
          <p:cNvPr id="3" name="Group 12"/>
          <p:cNvGrpSpPr/>
          <p:nvPr/>
        </p:nvGrpSpPr>
        <p:grpSpPr>
          <a:xfrm>
            <a:off x="4822275" y="3121846"/>
            <a:ext cx="3628858" cy="3155506"/>
            <a:chOff x="5510735" y="-1019887"/>
            <a:chExt cx="3628858" cy="7946958"/>
          </a:xfrm>
        </p:grpSpPr>
        <p:sp>
          <p:nvSpPr>
            <p:cNvPr id="11" name="Rectangular Callout 10"/>
            <p:cNvSpPr/>
            <p:nvPr/>
          </p:nvSpPr>
          <p:spPr>
            <a:xfrm>
              <a:off x="5510735" y="-1019887"/>
              <a:ext cx="3628858" cy="7946958"/>
            </a:xfrm>
            <a:prstGeom prst="wedgeRectCallout">
              <a:avLst>
                <a:gd name="adj1" fmla="val -61868"/>
                <a:gd name="adj2" fmla="val 25136"/>
              </a:avLst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18855" y="-661122"/>
              <a:ext cx="3315080" cy="7053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/>
                <a:t>Bootstrap</a:t>
              </a:r>
            </a:p>
            <a:p>
              <a:r>
                <a:rPr lang="en-US" sz="2200" dirty="0" smtClean="0"/>
                <a:t>System initialization</a:t>
              </a:r>
            </a:p>
            <a:p>
              <a:r>
                <a:rPr lang="en-US" sz="2200" dirty="0" smtClean="0"/>
                <a:t>Interrupt and exception</a:t>
              </a:r>
            </a:p>
            <a:p>
              <a:r>
                <a:rPr lang="en-US" sz="2200" dirty="0" smtClean="0"/>
                <a:t>I/O device driver</a:t>
              </a:r>
            </a:p>
            <a:p>
              <a:r>
                <a:rPr lang="en-US" sz="2200" dirty="0" smtClean="0"/>
                <a:t>Memory management</a:t>
              </a:r>
            </a:p>
            <a:p>
              <a:r>
                <a:rPr lang="en-US" sz="2200" dirty="0" smtClean="0"/>
                <a:t>Kernel/user mode switching</a:t>
              </a:r>
            </a:p>
            <a:p>
              <a:r>
                <a:rPr lang="en-US" sz="2200" dirty="0" smtClean="0"/>
                <a:t>Processor management</a:t>
              </a:r>
              <a:endParaRPr lang="en-US" sz="22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peek into Unix structure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935" y="3988379"/>
            <a:ext cx="3516785" cy="17794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245" y="1876316"/>
            <a:ext cx="3145429" cy="1572715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569738" y="3727238"/>
            <a:ext cx="7833899" cy="1588"/>
          </a:xfrm>
          <a:prstGeom prst="line">
            <a:avLst/>
          </a:prstGeom>
          <a:ln w="31750" cap="flat" cmpd="sng" algn="ctr">
            <a:solidFill>
              <a:schemeClr val="accent1">
                <a:shade val="90000"/>
              </a:schemeClr>
            </a:solidFill>
            <a:prstDash val="lg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89788" y="2957714"/>
            <a:ext cx="2048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User mode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273524" y="4013728"/>
            <a:ext cx="2048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Kernel mode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751210" y="4471590"/>
            <a:ext cx="34857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>
                <a:solidFill>
                  <a:srgbClr val="FF6600"/>
                </a:solidFill>
              </a:rPr>
              <a:t> Some systems do not have clear user-kernel boundary</a:t>
            </a:r>
            <a:endParaRPr lang="en-US" sz="2200" dirty="0">
              <a:solidFill>
                <a:srgbClr val="FF66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84910" y="5253100"/>
            <a:ext cx="34857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>
                <a:solidFill>
                  <a:srgbClr val="FF0000"/>
                </a:solidFill>
              </a:rPr>
              <a:t> User/kernel mode is supported by hardware (why?)</a:t>
            </a:r>
            <a:endParaRPr lang="en-US" sz="2200" dirty="0">
              <a:solidFill>
                <a:srgbClr val="FF0000"/>
              </a:solidFill>
            </a:endParaRPr>
          </a:p>
        </p:txBody>
      </p:sp>
      <p:grpSp>
        <p:nvGrpSpPr>
          <p:cNvPr id="20" name="Group 12"/>
          <p:cNvGrpSpPr/>
          <p:nvPr/>
        </p:nvGrpSpPr>
        <p:grpSpPr>
          <a:xfrm>
            <a:off x="4454459" y="1692231"/>
            <a:ext cx="4149274" cy="1253613"/>
            <a:chOff x="5530209" y="-1095134"/>
            <a:chExt cx="3403726" cy="7946958"/>
          </a:xfrm>
        </p:grpSpPr>
        <p:sp>
          <p:nvSpPr>
            <p:cNvPr id="21" name="Rectangular Callout 20"/>
            <p:cNvSpPr/>
            <p:nvPr/>
          </p:nvSpPr>
          <p:spPr>
            <a:xfrm>
              <a:off x="5530209" y="-1095134"/>
              <a:ext cx="3268356" cy="7946958"/>
            </a:xfrm>
            <a:prstGeom prst="wedgeRectCallout">
              <a:avLst>
                <a:gd name="adj1" fmla="val -6863"/>
                <a:gd name="adj2" fmla="val 67746"/>
              </a:avLst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18855" y="-661124"/>
              <a:ext cx="3315080" cy="7023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 smtClean="0">
                  <a:solidFill>
                    <a:srgbClr val="FF0000"/>
                  </a:solidFill>
                </a:rPr>
                <a:t>Cannot execute “protected_instruction”, e.g., directly access I/O device</a:t>
              </a:r>
              <a:endParaRPr lang="en-US" sz="2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hardware has to support User/Kernel mode?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32540" y="1826311"/>
            <a:ext cx="6998125" cy="2743711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i="1" u="sng" dirty="0" smtClean="0">
                <a:cs typeface="Courier"/>
              </a:rPr>
              <a:t>Imaginary OS code (software-only solution)</a:t>
            </a:r>
            <a:endParaRPr lang="en-US" sz="28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if ([PC] != protected_instruction)</a:t>
            </a: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   execute(PC);</a:t>
            </a: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else</a:t>
            </a: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   switch_to_kernel_mode(); </a:t>
            </a:r>
          </a:p>
          <a:p>
            <a:pPr algn="ctr">
              <a:buNone/>
            </a:pPr>
            <a:endParaRPr lang="en-US" sz="1800" dirty="0" smtClean="0">
              <a:latin typeface="Courier"/>
              <a:cs typeface="Courier"/>
            </a:endParaRPr>
          </a:p>
        </p:txBody>
      </p:sp>
      <p:grpSp>
        <p:nvGrpSpPr>
          <p:cNvPr id="9" name="Group 9"/>
          <p:cNvGrpSpPr/>
          <p:nvPr/>
        </p:nvGrpSpPr>
        <p:grpSpPr>
          <a:xfrm>
            <a:off x="5897280" y="3276600"/>
            <a:ext cx="2394903" cy="2303489"/>
            <a:chOff x="6629400" y="3421796"/>
            <a:chExt cx="2394903" cy="2303489"/>
          </a:xfrm>
        </p:grpSpPr>
        <p:pic>
          <p:nvPicPr>
            <p:cNvPr id="10" name="图片 11" descr="thinking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29400" y="3421796"/>
              <a:ext cx="2394903" cy="2303489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 bwMode="auto">
            <a:xfrm>
              <a:off x="7543799" y="3505200"/>
              <a:ext cx="1480503" cy="9144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ea typeface="宋体" pitchFamily="2" charset="-122"/>
                </a:rPr>
                <a:t>Does it work?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hardware has to support User/Kernel mode?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00113" y="2290946"/>
            <a:ext cx="35865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cs typeface="Courier New"/>
              </a:rPr>
              <a:t>Application’s code: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ourier New"/>
                <a:cs typeface="Courier New"/>
              </a:rPr>
              <a:t>lw     $t0, 4($gp)      </a:t>
            </a:r>
          </a:p>
          <a:p>
            <a:r>
              <a:rPr lang="en-US" dirty="0" smtClean="0">
                <a:latin typeface="Courier New"/>
                <a:cs typeface="Courier New"/>
              </a:rPr>
              <a:t>mult   $t0, $t0, $t0    </a:t>
            </a:r>
          </a:p>
          <a:p>
            <a:r>
              <a:rPr lang="en-US" dirty="0" smtClean="0">
                <a:latin typeface="Courier New"/>
                <a:cs typeface="Courier New"/>
              </a:rPr>
              <a:t>lw     $t1, 4($gp)     </a:t>
            </a:r>
          </a:p>
          <a:p>
            <a:r>
              <a:rPr lang="en-US" dirty="0" smtClean="0">
                <a:latin typeface="Courier New"/>
                <a:cs typeface="Courier New"/>
              </a:rPr>
              <a:t>ori    $t2, $zero, 3     </a:t>
            </a:r>
          </a:p>
          <a:p>
            <a:r>
              <a:rPr lang="en-US" dirty="0" smtClean="0">
                <a:latin typeface="Courier New"/>
                <a:cs typeface="Courier New"/>
              </a:rPr>
              <a:t>mult   $t1, $t1, $t2     </a:t>
            </a:r>
          </a:p>
          <a:p>
            <a:r>
              <a:rPr lang="en-US" dirty="0" smtClean="0">
                <a:latin typeface="Courier New"/>
                <a:cs typeface="Courier New"/>
              </a:rPr>
              <a:t>add    $t2, $t0, $t1     </a:t>
            </a:r>
          </a:p>
          <a:p>
            <a:r>
              <a:rPr lang="en-US" dirty="0" smtClean="0">
                <a:latin typeface="Courier New"/>
                <a:cs typeface="Courier New"/>
              </a:rPr>
              <a:t>sw     $t2, 0($gp)      </a:t>
            </a:r>
            <a:endParaRPr lang="en-US" dirty="0">
              <a:latin typeface="Courier New"/>
              <a:cs typeface="Courier New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763680" y="2599571"/>
            <a:ext cx="4405600" cy="769441"/>
            <a:chOff x="4191000" y="2207861"/>
            <a:chExt cx="4405600" cy="769441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4191000" y="2599571"/>
              <a:ext cx="762000" cy="1588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985202" y="2207861"/>
              <a:ext cx="3611398" cy="76944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OS: check if next instruction </a:t>
              </a:r>
            </a:p>
            <a:p>
              <a:r>
                <a:rPr lang="en-US" sz="2200" dirty="0" smtClean="0"/>
                <a:t>is protected instruction.</a:t>
              </a:r>
              <a:endParaRPr lang="en-US" sz="22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hardware has to support User/Kernel mode?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00113" y="2290946"/>
            <a:ext cx="35865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cs typeface="Courier New"/>
              </a:rPr>
              <a:t>Application’s code: </a:t>
            </a:r>
          </a:p>
          <a:p>
            <a:r>
              <a:rPr lang="en-US" dirty="0" smtClean="0">
                <a:latin typeface="Courier New"/>
                <a:cs typeface="Courier New"/>
              </a:rPr>
              <a:t>lw     $t0, 4($gp)      </a:t>
            </a:r>
          </a:p>
          <a:p>
            <a:r>
              <a:rPr lang="en-US" b="1" dirty="0" smtClean="0">
                <a:solidFill>
                  <a:srgbClr val="0000FF"/>
                </a:solidFill>
                <a:latin typeface="Courier New"/>
                <a:cs typeface="Courier New"/>
              </a:rPr>
              <a:t>mult   $t0, $t0, $t0    </a:t>
            </a:r>
          </a:p>
          <a:p>
            <a:r>
              <a:rPr lang="en-US" dirty="0" smtClean="0">
                <a:latin typeface="Courier New"/>
                <a:cs typeface="Courier New"/>
              </a:rPr>
              <a:t>lw     $t1, 4($gp)     </a:t>
            </a:r>
          </a:p>
          <a:p>
            <a:r>
              <a:rPr lang="en-US" dirty="0" smtClean="0">
                <a:latin typeface="Courier New"/>
                <a:cs typeface="Courier New"/>
              </a:rPr>
              <a:t>ori    $t2, $zero, 3     </a:t>
            </a:r>
          </a:p>
          <a:p>
            <a:r>
              <a:rPr lang="en-US" dirty="0" smtClean="0">
                <a:latin typeface="Courier New"/>
                <a:cs typeface="Courier New"/>
              </a:rPr>
              <a:t>mult   $t1, $t1, $t2     </a:t>
            </a:r>
          </a:p>
          <a:p>
            <a:r>
              <a:rPr lang="en-US" dirty="0" smtClean="0">
                <a:latin typeface="Courier New"/>
                <a:cs typeface="Courier New"/>
              </a:rPr>
              <a:t>add    $t2, $t0, $t1     </a:t>
            </a:r>
          </a:p>
          <a:p>
            <a:r>
              <a:rPr lang="en-US" dirty="0" smtClean="0">
                <a:latin typeface="Courier New"/>
                <a:cs typeface="Courier New"/>
              </a:rPr>
              <a:t>sw     $t2, 0($gp)      </a:t>
            </a:r>
            <a:endParaRPr lang="en-US" dirty="0">
              <a:latin typeface="Courier New"/>
              <a:cs typeface="Courier New"/>
            </a:endParaRPr>
          </a:p>
        </p:txBody>
      </p:sp>
      <p:grpSp>
        <p:nvGrpSpPr>
          <p:cNvPr id="3" name="Group 12"/>
          <p:cNvGrpSpPr/>
          <p:nvPr/>
        </p:nvGrpSpPr>
        <p:grpSpPr>
          <a:xfrm>
            <a:off x="3763680" y="2896321"/>
            <a:ext cx="4405600" cy="769441"/>
            <a:chOff x="4191000" y="2207861"/>
            <a:chExt cx="4405600" cy="769441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4191000" y="2599571"/>
              <a:ext cx="762000" cy="1588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985202" y="2207861"/>
              <a:ext cx="3611398" cy="76944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OS: check if next instruction </a:t>
              </a:r>
            </a:p>
            <a:p>
              <a:r>
                <a:rPr lang="en-US" sz="2200" dirty="0" smtClean="0"/>
                <a:t>is protected instruction.</a:t>
              </a:r>
              <a:endParaRPr lang="en-US" sz="2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191000" y="4069861"/>
            <a:ext cx="44915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>
                <a:solidFill>
                  <a:srgbClr val="FF0000"/>
                </a:solidFill>
              </a:rPr>
              <a:t> Performance overhead is too big: OS needs to check every instruction of the application! </a:t>
            </a:r>
          </a:p>
          <a:p>
            <a:pPr lvl="1">
              <a:buFont typeface="Arial"/>
              <a:buChar char="•"/>
            </a:pPr>
            <a:r>
              <a:rPr lang="en-US" sz="2200" i="1" dirty="0" smtClean="0">
                <a:solidFill>
                  <a:srgbClr val="FF0000"/>
                </a:solidFill>
              </a:rPr>
              <a:t> Simulators</a:t>
            </a:r>
            <a:endParaRPr lang="en-US" sz="2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hardware has to support User/Kernel mode?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00113" y="2290946"/>
            <a:ext cx="358657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cs typeface="Courier New"/>
              </a:rPr>
              <a:t>Application’s code: </a:t>
            </a:r>
          </a:p>
          <a:p>
            <a:r>
              <a:rPr lang="en-US" dirty="0" smtClean="0">
                <a:latin typeface="Courier New"/>
                <a:cs typeface="Courier New"/>
              </a:rPr>
              <a:t>lw     $t0, 4($gp)      </a:t>
            </a:r>
          </a:p>
          <a:p>
            <a:r>
              <a:rPr lang="en-US" dirty="0" smtClean="0">
                <a:latin typeface="Courier New"/>
                <a:cs typeface="Courier New"/>
              </a:rPr>
              <a:t>mult   $t0, $t0, $t0    </a:t>
            </a:r>
          </a:p>
          <a:p>
            <a:r>
              <a:rPr lang="en-US" dirty="0" smtClean="0">
                <a:latin typeface="Courier New"/>
                <a:cs typeface="Courier New"/>
              </a:rPr>
              <a:t>lw     $t1, 4($gp)     </a:t>
            </a:r>
          </a:p>
          <a:p>
            <a:r>
              <a:rPr lang="en-US" dirty="0" smtClean="0">
                <a:latin typeface="Courier New"/>
                <a:cs typeface="Courier New"/>
              </a:rPr>
              <a:t>ori    $t2, $zero, 3     </a:t>
            </a:r>
          </a:p>
          <a:p>
            <a:r>
              <a:rPr lang="en-US" dirty="0" smtClean="0">
                <a:latin typeface="Courier New"/>
                <a:cs typeface="Courier New"/>
              </a:rPr>
              <a:t>mult   $t1, $t1, $t2     </a:t>
            </a:r>
          </a:p>
          <a:p>
            <a:r>
              <a:rPr lang="en-US" dirty="0" smtClean="0">
                <a:latin typeface="Courier New"/>
                <a:cs typeface="Courier New"/>
              </a:rPr>
              <a:t>add    $t2, $t0, $t1     </a:t>
            </a:r>
          </a:p>
          <a:p>
            <a:r>
              <a:rPr lang="en-US" dirty="0" smtClean="0">
                <a:latin typeface="Courier New"/>
                <a:cs typeface="Courier New"/>
              </a:rPr>
              <a:t>sw     $t2, 0($gp)      </a:t>
            </a:r>
            <a:endParaRPr lang="en-US" dirty="0">
              <a:latin typeface="Courier New"/>
              <a:cs typeface="Courier Ne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4740" y="2860711"/>
            <a:ext cx="44915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accent2"/>
                </a:solidFill>
              </a:rPr>
              <a:t>Instead, what we really want is </a:t>
            </a:r>
          </a:p>
          <a:p>
            <a:r>
              <a:rPr lang="en-US" sz="2200" dirty="0" smtClean="0">
                <a:solidFill>
                  <a:schemeClr val="accent2"/>
                </a:solidFill>
              </a:rPr>
              <a:t>to give the CPU entirely to the application</a:t>
            </a:r>
          </a:p>
          <a:p>
            <a:pPr lvl="1">
              <a:buFont typeface="Arial"/>
              <a:buChar char="•"/>
            </a:pPr>
            <a:r>
              <a:rPr lang="en-US" sz="2200" i="1" dirty="0" smtClean="0">
                <a:solidFill>
                  <a:schemeClr val="accent2"/>
                </a:solidFill>
              </a:rPr>
              <a:t>  Bare-metal execution</a:t>
            </a:r>
            <a:endParaRPr lang="en-US" sz="2200" i="1" dirty="0">
              <a:solidFill>
                <a:schemeClr val="accent2"/>
              </a:solidFill>
            </a:endParaRPr>
          </a:p>
        </p:txBody>
      </p:sp>
      <p:grpSp>
        <p:nvGrpSpPr>
          <p:cNvPr id="12" name="Group 12"/>
          <p:cNvGrpSpPr/>
          <p:nvPr/>
        </p:nvGrpSpPr>
        <p:grpSpPr>
          <a:xfrm>
            <a:off x="3763680" y="1756801"/>
            <a:ext cx="4324460" cy="769441"/>
            <a:chOff x="4191000" y="2207861"/>
            <a:chExt cx="4324460" cy="769441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4191000" y="2601159"/>
              <a:ext cx="762000" cy="376143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985202" y="2207861"/>
              <a:ext cx="3530258" cy="76944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OS: set-up the environment;</a:t>
              </a:r>
            </a:p>
            <a:p>
              <a:r>
                <a:rPr lang="en-US" sz="2200" dirty="0" smtClean="0"/>
                <a:t>       load the application</a:t>
              </a:r>
              <a:endParaRPr lang="en-US" sz="2200" dirty="0"/>
            </a:p>
          </p:txBody>
        </p:sp>
      </p:grpSp>
      <p:grpSp>
        <p:nvGrpSpPr>
          <p:cNvPr id="16" name="Group 12"/>
          <p:cNvGrpSpPr/>
          <p:nvPr/>
        </p:nvGrpSpPr>
        <p:grpSpPr>
          <a:xfrm>
            <a:off x="3584602" y="4691603"/>
            <a:ext cx="5020269" cy="1107996"/>
            <a:chOff x="4011922" y="2207861"/>
            <a:chExt cx="5020269" cy="1107996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4011922" y="2207861"/>
              <a:ext cx="941078" cy="393299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985202" y="2207861"/>
              <a:ext cx="4046989" cy="11079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Return to OS after termination;</a:t>
              </a:r>
            </a:p>
            <a:p>
              <a:r>
                <a:rPr lang="en-US" sz="2200" dirty="0" smtClean="0"/>
                <a:t>OS: schedule next application to</a:t>
              </a:r>
            </a:p>
            <a:p>
              <a:r>
                <a:rPr lang="en-US" sz="2200" dirty="0" smtClean="0"/>
                <a:t>        execute..</a:t>
              </a:r>
              <a:endParaRPr lang="en-US" sz="2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15233" y="4715343"/>
            <a:ext cx="44915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i="1" dirty="0" smtClean="0">
                <a:solidFill>
                  <a:srgbClr val="FF0000"/>
                </a:solidFill>
              </a:rPr>
              <a:t> Any problems?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3322" y="5117013"/>
            <a:ext cx="56300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i="1" dirty="0" smtClean="0">
                <a:solidFill>
                  <a:srgbClr val="FF0000"/>
                </a:solidFill>
              </a:rPr>
              <a:t> How can OS check if application</a:t>
            </a:r>
          </a:p>
          <a:p>
            <a:r>
              <a:rPr lang="en-US" sz="2200" i="1" dirty="0" smtClean="0">
                <a:solidFill>
                  <a:srgbClr val="FF0000"/>
                </a:solidFill>
              </a:rPr>
              <a:t>  executes protected instruction?</a:t>
            </a:r>
          </a:p>
          <a:p>
            <a:pPr lvl="1">
              <a:buFont typeface="Arial"/>
              <a:buChar char="•"/>
            </a:pPr>
            <a:r>
              <a:rPr lang="en-US" sz="2200" i="1" dirty="0" smtClean="0">
                <a:solidFill>
                  <a:srgbClr val="FF0000"/>
                </a:solidFill>
              </a:rPr>
              <a:t> How can OS know it will </a:t>
            </a:r>
            <a:r>
              <a:rPr lang="en-US" sz="2200" b="1" i="1" dirty="0" smtClean="0">
                <a:solidFill>
                  <a:srgbClr val="FF0000"/>
                </a:solidFill>
              </a:rPr>
              <a:t>ever </a:t>
            </a:r>
            <a:r>
              <a:rPr lang="en-US" sz="2200" i="1" dirty="0" smtClean="0">
                <a:solidFill>
                  <a:srgbClr val="FF0000"/>
                </a:solidFill>
              </a:rPr>
              <a:t>run again?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Why hardware has to support User/Kernel mode?</a:t>
            </a:r>
            <a:endParaRPr lang="en-US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40909" y="1860591"/>
            <a:ext cx="8101869" cy="4252556"/>
          </a:xfrm>
        </p:spPr>
        <p:txBody>
          <a:bodyPr>
            <a:normAutofit/>
          </a:bodyPr>
          <a:lstStyle/>
          <a:p>
            <a:r>
              <a:rPr lang="en-US" dirty="0" smtClean="0"/>
              <a:t>Give the CPU to the user application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Why: Performance and efficiency</a:t>
            </a:r>
          </a:p>
          <a:p>
            <a:pPr lvl="1"/>
            <a:r>
              <a:rPr lang="en-US" dirty="0" smtClean="0"/>
              <a:t>OS will not be executing</a:t>
            </a:r>
          </a:p>
          <a:p>
            <a:r>
              <a:rPr lang="en-US" dirty="0" smtClean="0"/>
              <a:t>Without hardware’s help, OS loses control of the machine!</a:t>
            </a:r>
          </a:p>
          <a:p>
            <a:pPr lvl="1"/>
            <a:r>
              <a:rPr lang="en-US" i="1" dirty="0" smtClean="0"/>
              <a:t>Analogy: give the car key to someone, how do you know if he will return the car?</a:t>
            </a:r>
          </a:p>
          <a:p>
            <a:r>
              <a:rPr lang="en-US" i="1" dirty="0" smtClean="0"/>
              <a:t>This is the one of the most fundamental reasons why OS will need hardware support --- not only for user/kernel mode </a:t>
            </a:r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617175" y="5668889"/>
            <a:ext cx="166884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</a:rPr>
              <a:t>Questions?</a:t>
            </a:r>
            <a:endParaRPr lang="en-US" sz="24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F2ECFD-5FFB-F44E-B40C-BAFCDCD81CF7}" type="slidenum">
              <a:rPr lang="en-US"/>
              <a:pPr/>
              <a:t>18</a:t>
            </a:fld>
            <a:endParaRPr 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Hardware Features for OS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8353" y="1863167"/>
            <a:ext cx="7345363" cy="3931920"/>
          </a:xfrm>
        </p:spPr>
        <p:txBody>
          <a:bodyPr/>
          <a:lstStyle/>
          <a:p>
            <a:pPr marL="457200" indent="-457200"/>
            <a:r>
              <a:rPr lang="en-US" dirty="0"/>
              <a:t>Features that directly support the OS include</a:t>
            </a:r>
          </a:p>
          <a:p>
            <a:pPr marL="838200" lvl="1" indent="-381000"/>
            <a:r>
              <a:rPr lang="en-US" dirty="0"/>
              <a:t>Protection (kernel/user mode)</a:t>
            </a:r>
          </a:p>
          <a:p>
            <a:pPr marL="1066800" lvl="2" indent="-381000"/>
            <a:r>
              <a:rPr lang="en-US" dirty="0"/>
              <a:t>Protected instructions</a:t>
            </a:r>
          </a:p>
          <a:p>
            <a:pPr marL="838200" lvl="1" indent="-381000"/>
            <a:r>
              <a:rPr lang="en-US" dirty="0"/>
              <a:t>Memory protection</a:t>
            </a:r>
          </a:p>
          <a:p>
            <a:pPr marL="838200" lvl="1" indent="-381000"/>
            <a:r>
              <a:rPr lang="en-US" dirty="0"/>
              <a:t>System calls</a:t>
            </a:r>
          </a:p>
          <a:p>
            <a:pPr marL="838200" lvl="1" indent="-381000"/>
            <a:r>
              <a:rPr lang="en-US" dirty="0"/>
              <a:t>Interrupts and exceptions</a:t>
            </a:r>
          </a:p>
          <a:p>
            <a:pPr marL="838200" lvl="1" indent="-381000"/>
            <a:r>
              <a:rPr lang="en-US" dirty="0"/>
              <a:t>Timer (clock)</a:t>
            </a:r>
          </a:p>
          <a:p>
            <a:pPr marL="838200" lvl="1" indent="-381000"/>
            <a:r>
              <a:rPr lang="en-US" dirty="0"/>
              <a:t>I/O control and operation</a:t>
            </a:r>
          </a:p>
          <a:p>
            <a:pPr marL="838200" lvl="1" indent="-381000"/>
            <a:r>
              <a:rPr lang="en-US" dirty="0"/>
              <a:t>Synchronization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21D4E5-8DE8-C546-8886-E4232BA78BD0}" type="slidenum">
              <a:rPr lang="en-US"/>
              <a:pPr/>
              <a:t>19</a:t>
            </a:fld>
            <a:endParaRPr lang="en-US"/>
          </a:p>
        </p:txBody>
      </p:sp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Types of Hardware Support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6494" y="1740221"/>
            <a:ext cx="7780454" cy="4374070"/>
          </a:xfrm>
        </p:spPr>
        <p:txBody>
          <a:bodyPr>
            <a:normAutofit/>
          </a:bodyPr>
          <a:lstStyle/>
          <a:p>
            <a:r>
              <a:rPr lang="en-US" dirty="0"/>
              <a:t>Manipulating privileged machine state</a:t>
            </a:r>
          </a:p>
          <a:p>
            <a:pPr lvl="1"/>
            <a:r>
              <a:rPr lang="en-US" dirty="0"/>
              <a:t>Protected instructions</a:t>
            </a:r>
          </a:p>
          <a:p>
            <a:pPr lvl="1"/>
            <a:r>
              <a:rPr lang="en-US" dirty="0"/>
              <a:t>Manipulate device registers, TLB entries, etc.</a:t>
            </a:r>
          </a:p>
          <a:p>
            <a:r>
              <a:rPr lang="en-US" dirty="0"/>
              <a:t>Generating and handling “events”</a:t>
            </a:r>
          </a:p>
          <a:p>
            <a:pPr lvl="1"/>
            <a:r>
              <a:rPr lang="en-US" dirty="0"/>
              <a:t>Interrupts, exceptions, system calls, etc.</a:t>
            </a:r>
          </a:p>
          <a:p>
            <a:pPr lvl="1"/>
            <a:r>
              <a:rPr lang="en-US" dirty="0"/>
              <a:t>Respond to external events</a:t>
            </a:r>
          </a:p>
          <a:p>
            <a:pPr lvl="1"/>
            <a:r>
              <a:rPr lang="en-US" dirty="0"/>
              <a:t>CPU requires software intervention to handle fault or trap</a:t>
            </a:r>
          </a:p>
          <a:p>
            <a:r>
              <a:rPr lang="en-US" dirty="0"/>
              <a:t>Mechanisms to handle concurrency</a:t>
            </a:r>
          </a:p>
          <a:p>
            <a:pPr lvl="1"/>
            <a:r>
              <a:rPr lang="en-US" dirty="0"/>
              <a:t>Interrupts, atomic instructions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of this lecture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00112" y="1907825"/>
            <a:ext cx="7345363" cy="3931920"/>
          </a:xfrm>
        </p:spPr>
        <p:txBody>
          <a:bodyPr/>
          <a:lstStyle/>
          <a:p>
            <a:r>
              <a:rPr lang="en-US" sz="2800" dirty="0" smtClean="0"/>
              <a:t>Review of introduction</a:t>
            </a:r>
          </a:p>
          <a:p>
            <a:r>
              <a:rPr lang="en-US" sz="2800" dirty="0" smtClean="0"/>
              <a:t>Hardware overview</a:t>
            </a:r>
          </a:p>
          <a:p>
            <a:r>
              <a:rPr lang="en-US" sz="2800" dirty="0" smtClean="0"/>
              <a:t>A peek at Unix</a:t>
            </a:r>
          </a:p>
          <a:p>
            <a:r>
              <a:rPr lang="en-US" sz="2800" dirty="0" smtClean="0"/>
              <a:t>Hardware (architecture) support</a:t>
            </a:r>
          </a:p>
          <a:p>
            <a:r>
              <a:rPr lang="en-US" sz="2800" dirty="0" smtClean="0"/>
              <a:t>Summary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B17717-9AB9-3F4C-AEFC-56E60218DFF1}" type="slidenum">
              <a:rPr lang="en-US"/>
              <a:pPr/>
              <a:t>20</a:t>
            </a:fld>
            <a:endParaRPr lang="en-US"/>
          </a:p>
        </p:txBody>
      </p:sp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Protected Instructions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7247" y="1799012"/>
            <a:ext cx="7836736" cy="43623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subset of instructions of every CPU is restricted to use only by the OS</a:t>
            </a:r>
          </a:p>
          <a:p>
            <a:pPr lvl="1"/>
            <a:r>
              <a:rPr lang="en-US" dirty="0"/>
              <a:t>Known as protected (privileged) instructions</a:t>
            </a:r>
          </a:p>
          <a:p>
            <a:r>
              <a:rPr lang="en-US" dirty="0"/>
              <a:t>Only the operating system can </a:t>
            </a:r>
          </a:p>
          <a:p>
            <a:pPr lvl="1"/>
            <a:r>
              <a:rPr lang="en-US" dirty="0"/>
              <a:t>Directly access I/O devices (disks, printers, etc.)</a:t>
            </a:r>
          </a:p>
          <a:p>
            <a:pPr lvl="2"/>
            <a:r>
              <a:rPr lang="en-US" sz="1800" dirty="0">
                <a:solidFill>
                  <a:srgbClr val="D60093"/>
                </a:solidFill>
              </a:rPr>
              <a:t>Security, fairness (why?)</a:t>
            </a:r>
          </a:p>
          <a:p>
            <a:pPr lvl="1"/>
            <a:r>
              <a:rPr lang="en-US" dirty="0"/>
              <a:t>Manipulate memory management state</a:t>
            </a:r>
          </a:p>
          <a:p>
            <a:pPr lvl="2"/>
            <a:r>
              <a:rPr lang="en-US" sz="1800" dirty="0">
                <a:solidFill>
                  <a:srgbClr val="D60093"/>
                </a:solidFill>
              </a:rPr>
              <a:t>Page table pointers, page protection, TLB management, etc.</a:t>
            </a:r>
          </a:p>
          <a:p>
            <a:pPr lvl="1"/>
            <a:r>
              <a:rPr lang="en-US" dirty="0"/>
              <a:t>Manipulate protected control registers </a:t>
            </a:r>
          </a:p>
          <a:p>
            <a:pPr lvl="2"/>
            <a:r>
              <a:rPr lang="en-US" sz="1800" dirty="0">
                <a:solidFill>
                  <a:srgbClr val="D60093"/>
                </a:solidFill>
              </a:rPr>
              <a:t>Kernel mode, interrupt level</a:t>
            </a:r>
          </a:p>
          <a:p>
            <a:pPr lvl="1"/>
            <a:r>
              <a:rPr lang="en-US" dirty="0"/>
              <a:t>Halt instruction (why?)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CD27AD-27B6-414D-9905-7F58B166B20C}" type="slidenum">
              <a:rPr lang="en-US"/>
              <a:pPr/>
              <a:t>21</a:t>
            </a:fld>
            <a:endParaRPr lang="en-US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44158"/>
            <a:ext cx="7345362" cy="1339850"/>
          </a:xfrm>
        </p:spPr>
        <p:txBody>
          <a:bodyPr/>
          <a:lstStyle/>
          <a:p>
            <a:pPr>
              <a:defRPr/>
            </a:pPr>
            <a:r>
              <a:rPr lang="en-US" smtClean="0"/>
              <a:t>OS Protection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5343" y="1665096"/>
            <a:ext cx="816864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Hardware must </a:t>
            </a:r>
            <a:r>
              <a:rPr lang="en-US" dirty="0"/>
              <a:t>support (at least) two modes of operation: </a:t>
            </a:r>
            <a:r>
              <a:rPr lang="en-US" dirty="0">
                <a:solidFill>
                  <a:srgbClr val="FF3300"/>
                </a:solidFill>
              </a:rPr>
              <a:t>kernel</a:t>
            </a:r>
            <a:r>
              <a:rPr lang="en-US" dirty="0"/>
              <a:t> mode and </a:t>
            </a:r>
            <a:r>
              <a:rPr lang="en-US" dirty="0">
                <a:solidFill>
                  <a:srgbClr val="FF3300"/>
                </a:solidFill>
              </a:rPr>
              <a:t>user</a:t>
            </a:r>
            <a:r>
              <a:rPr lang="en-US" dirty="0"/>
              <a:t> mode</a:t>
            </a:r>
            <a:endParaRPr lang="en-US" dirty="0" smtClean="0"/>
          </a:p>
          <a:p>
            <a:pPr lvl="1"/>
            <a:r>
              <a:rPr lang="en-US" dirty="0" smtClean="0"/>
              <a:t>Mode </a:t>
            </a:r>
            <a:r>
              <a:rPr lang="en-US" dirty="0"/>
              <a:t>is indicated by a status bit in a protected control register</a:t>
            </a:r>
          </a:p>
          <a:p>
            <a:pPr lvl="1"/>
            <a:r>
              <a:rPr lang="en-US" dirty="0"/>
              <a:t>User programs execute in user mode</a:t>
            </a:r>
          </a:p>
          <a:p>
            <a:pPr lvl="1"/>
            <a:r>
              <a:rPr lang="en-US" dirty="0"/>
              <a:t>OS executes in kernel mode (OS == “kernel”)</a:t>
            </a:r>
          </a:p>
          <a:p>
            <a:r>
              <a:rPr lang="en-US" dirty="0"/>
              <a:t>Protected instructions only execute in kernel mode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CPU </a:t>
            </a:r>
            <a:r>
              <a:rPr lang="en-US" dirty="0"/>
              <a:t>checks mode bit when protected instruction executes</a:t>
            </a:r>
          </a:p>
          <a:p>
            <a:pPr lvl="1"/>
            <a:r>
              <a:rPr lang="en-US" dirty="0"/>
              <a:t>Setting mode bit must be a protected instruction</a:t>
            </a:r>
          </a:p>
          <a:p>
            <a:pPr lvl="1"/>
            <a:r>
              <a:rPr lang="en-US" dirty="0"/>
              <a:t>Attempts to execute in user mode are detected and </a:t>
            </a:r>
            <a:r>
              <a:rPr lang="en-US" dirty="0" smtClean="0"/>
              <a:t>prevented</a:t>
            </a:r>
          </a:p>
          <a:p>
            <a:pPr lvl="2"/>
            <a:r>
              <a:rPr lang="en-US" dirty="0" smtClean="0"/>
              <a:t>x86: General Protection Fault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EB7DE3-B45A-AE41-9D82-D73049A34629}" type="slidenum">
              <a:rPr lang="en-US"/>
              <a:pPr/>
              <a:t>22</a:t>
            </a:fld>
            <a:endParaRPr lang="en-US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Memory Protection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318" y="1799011"/>
            <a:ext cx="7727157" cy="4327037"/>
          </a:xfrm>
        </p:spPr>
        <p:txBody>
          <a:bodyPr>
            <a:normAutofit/>
          </a:bodyPr>
          <a:lstStyle/>
          <a:p>
            <a:r>
              <a:rPr lang="en-US" dirty="0"/>
              <a:t>OS must be able to protect programs from each other</a:t>
            </a:r>
          </a:p>
          <a:p>
            <a:r>
              <a:rPr lang="en-US" dirty="0"/>
              <a:t>OS must protect itself from user </a:t>
            </a:r>
            <a:r>
              <a:rPr lang="en-US" dirty="0" smtClean="0"/>
              <a:t>programs</a:t>
            </a:r>
          </a:p>
          <a:p>
            <a:r>
              <a:rPr lang="en-US" dirty="0" smtClean="0"/>
              <a:t>We need hardware support</a:t>
            </a:r>
          </a:p>
          <a:p>
            <a:pPr lvl="1"/>
            <a:r>
              <a:rPr lang="en-US" i="1" dirty="0" smtClean="0"/>
              <a:t>Again: once OS gives the CPU to the user programs, OS loses control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EB7DE3-B45A-AE41-9D82-D73049A34629}" type="slidenum">
              <a:rPr lang="en-US"/>
              <a:pPr/>
              <a:t>23</a:t>
            </a:fld>
            <a:endParaRPr lang="en-US"/>
          </a:p>
        </p:txBody>
      </p:sp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Memory Protection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318" y="1799011"/>
            <a:ext cx="7727157" cy="4327037"/>
          </a:xfrm>
        </p:spPr>
        <p:txBody>
          <a:bodyPr>
            <a:normAutofit/>
          </a:bodyPr>
          <a:lstStyle/>
          <a:p>
            <a:r>
              <a:rPr lang="en-US" dirty="0" smtClean="0"/>
              <a:t>Memory management hardware provides memory protection mechanisms</a:t>
            </a:r>
          </a:p>
          <a:p>
            <a:pPr lvl="1"/>
            <a:r>
              <a:rPr lang="en-US" dirty="0" smtClean="0"/>
              <a:t>Base and limit registers</a:t>
            </a:r>
          </a:p>
          <a:p>
            <a:pPr lvl="1"/>
            <a:r>
              <a:rPr lang="en-US" dirty="0" smtClean="0"/>
              <a:t>Page table pointers, page protection, TLB</a:t>
            </a:r>
          </a:p>
          <a:p>
            <a:pPr lvl="1"/>
            <a:r>
              <a:rPr lang="en-US" dirty="0" smtClean="0"/>
              <a:t>Virtual memory</a:t>
            </a:r>
          </a:p>
          <a:p>
            <a:pPr lvl="1"/>
            <a:r>
              <a:rPr lang="en-US" dirty="0" smtClean="0"/>
              <a:t>Segmentation</a:t>
            </a:r>
          </a:p>
          <a:p>
            <a:r>
              <a:rPr lang="en-US" dirty="0" smtClean="0"/>
              <a:t>Manipulating memory management hardware uses protected (privileged) operations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F2ECFD-5FFB-F44E-B40C-BAFCDCD81CF7}" type="slidenum">
              <a:rPr lang="en-US"/>
              <a:pPr/>
              <a:t>24</a:t>
            </a:fld>
            <a:endParaRPr lang="en-US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Hardware Features for OS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8353" y="1863167"/>
            <a:ext cx="7345363" cy="3931920"/>
          </a:xfrm>
        </p:spPr>
        <p:txBody>
          <a:bodyPr/>
          <a:lstStyle/>
          <a:p>
            <a:pPr marL="457200" indent="-457200"/>
            <a:r>
              <a:rPr lang="en-US" dirty="0"/>
              <a:t>Features that directly support the OS include</a:t>
            </a:r>
          </a:p>
          <a:p>
            <a:pPr marL="838200" lvl="1" indent="-381000"/>
            <a:r>
              <a:rPr lang="en-US" dirty="0">
                <a:solidFill>
                  <a:srgbClr val="008000"/>
                </a:solidFill>
              </a:rPr>
              <a:t>Protection (kernel/user mode)</a:t>
            </a:r>
          </a:p>
          <a:p>
            <a:pPr marL="1066800" lvl="2" indent="-381000"/>
            <a:r>
              <a:rPr lang="en-US" dirty="0">
                <a:solidFill>
                  <a:srgbClr val="008000"/>
                </a:solidFill>
              </a:rPr>
              <a:t>Protected instructions</a:t>
            </a:r>
          </a:p>
          <a:p>
            <a:pPr marL="838200" lvl="1" indent="-381000"/>
            <a:r>
              <a:rPr lang="en-US" dirty="0">
                <a:solidFill>
                  <a:srgbClr val="008000"/>
                </a:solidFill>
              </a:rPr>
              <a:t>Memory protection</a:t>
            </a:r>
          </a:p>
          <a:p>
            <a:pPr marL="838200" lvl="1" indent="-381000"/>
            <a:r>
              <a:rPr lang="en-US" dirty="0"/>
              <a:t>System calls</a:t>
            </a:r>
          </a:p>
          <a:p>
            <a:pPr marL="838200" lvl="1" indent="-381000"/>
            <a:r>
              <a:rPr lang="en-US" dirty="0"/>
              <a:t>Interrupts and exceptions</a:t>
            </a:r>
          </a:p>
          <a:p>
            <a:pPr marL="838200" lvl="1" indent="-381000"/>
            <a:r>
              <a:rPr lang="en-US" dirty="0"/>
              <a:t>Timer (clock)</a:t>
            </a:r>
          </a:p>
          <a:p>
            <a:pPr marL="838200" lvl="1" indent="-381000"/>
            <a:r>
              <a:rPr lang="en-US" dirty="0"/>
              <a:t>I/O control and operation</a:t>
            </a:r>
          </a:p>
          <a:p>
            <a:pPr marL="838200" lvl="1" indent="-381000"/>
            <a:r>
              <a:rPr lang="en-US" dirty="0"/>
              <a:t>Synchronization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4628" y="2451279"/>
            <a:ext cx="2726591" cy="1005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770AB9-F039-7449-8108-FB8363270FB7}" type="slidenum">
              <a:rPr lang="en-US"/>
              <a:pPr/>
              <a:t>25</a:t>
            </a:fld>
            <a:endParaRPr lang="en-US"/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Events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462" y="1772136"/>
            <a:ext cx="7901967" cy="4584214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After the OS has booted, </a:t>
            </a:r>
            <a:r>
              <a:rPr lang="en-US" sz="2200" dirty="0" smtClean="0">
                <a:solidFill>
                  <a:srgbClr val="FF0000"/>
                </a:solidFill>
              </a:rPr>
              <a:t>all entry to the kernel happens as the result of an event</a:t>
            </a:r>
          </a:p>
          <a:p>
            <a:pPr lvl="1"/>
            <a:r>
              <a:rPr lang="en-US" sz="2000" dirty="0" smtClean="0"/>
              <a:t>event immediately stops current execution</a:t>
            </a:r>
          </a:p>
          <a:p>
            <a:pPr lvl="1"/>
            <a:r>
              <a:rPr lang="en-US" sz="2000" dirty="0" smtClean="0"/>
              <a:t>changes mode to kernel mode, event handler is called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/>
              <a:t>event is an “unnatural” change in control flow</a:t>
            </a:r>
          </a:p>
          <a:p>
            <a:pPr lvl="1"/>
            <a:r>
              <a:rPr lang="en-US" dirty="0"/>
              <a:t>Events immediately stop current execution</a:t>
            </a:r>
          </a:p>
          <a:p>
            <a:pPr lvl="1"/>
            <a:r>
              <a:rPr lang="en-US" dirty="0"/>
              <a:t>Changes mode, context (machine state), or both</a:t>
            </a:r>
          </a:p>
          <a:p>
            <a:r>
              <a:rPr lang="en-US" dirty="0"/>
              <a:t>The kernel defines a handler for each event type</a:t>
            </a:r>
          </a:p>
          <a:p>
            <a:pPr lvl="1"/>
            <a:r>
              <a:rPr lang="en-US" dirty="0"/>
              <a:t>Event handlers always execute in kernel mode</a:t>
            </a:r>
          </a:p>
          <a:p>
            <a:pPr lvl="1"/>
            <a:r>
              <a:rPr lang="en-US" dirty="0"/>
              <a:t>The specific types of events are defined by the </a:t>
            </a:r>
            <a:r>
              <a:rPr lang="en-US" dirty="0" smtClean="0"/>
              <a:t>machine</a:t>
            </a:r>
          </a:p>
          <a:p>
            <a:pPr marL="342900" lvl="1" indent="-342900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</a:pPr>
            <a:r>
              <a:rPr lang="en-US" dirty="0" smtClean="0">
                <a:solidFill>
                  <a:srgbClr val="0000FF"/>
                </a:solidFill>
              </a:rPr>
              <a:t>In effect, the operating system is one big event handler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 Control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631" y="1768018"/>
            <a:ext cx="7913726" cy="5537105"/>
          </a:xfrm>
        </p:spPr>
        <p:txBody>
          <a:bodyPr>
            <a:noAutofit/>
          </a:bodyPr>
          <a:lstStyle/>
          <a:p>
            <a:r>
              <a:rPr lang="en-US" sz="2200" dirty="0" smtClean="0"/>
              <a:t>When the processor receives an event of a given type, it</a:t>
            </a:r>
          </a:p>
          <a:p>
            <a:pPr lvl="1"/>
            <a:r>
              <a:rPr lang="en-US" sz="2000" dirty="0" smtClean="0"/>
              <a:t>transfers control to handler within the OS</a:t>
            </a:r>
          </a:p>
          <a:p>
            <a:pPr lvl="1"/>
            <a:r>
              <a:rPr lang="en-US" sz="2000" dirty="0" smtClean="0"/>
              <a:t>handler saves program state (PC, registers, etc.)</a:t>
            </a:r>
          </a:p>
          <a:p>
            <a:pPr lvl="1"/>
            <a:r>
              <a:rPr lang="en-US" sz="2000" dirty="0" smtClean="0"/>
              <a:t>handler functionality is invoked</a:t>
            </a:r>
          </a:p>
          <a:p>
            <a:pPr lvl="1"/>
            <a:r>
              <a:rPr lang="en-US" sz="2000" dirty="0" smtClean="0"/>
              <a:t>handler restores program state, returns to program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80E767-F4B6-7246-980E-1A305D488289}" type="slidenum">
              <a:rPr lang="en-US"/>
              <a:pPr/>
              <a:t>27</a:t>
            </a:fld>
            <a:endParaRPr lang="en-US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Categorizing Events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6022"/>
            <a:ext cx="79248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Two kinds of events, </a:t>
            </a:r>
            <a:r>
              <a:rPr lang="en-US" dirty="0">
                <a:solidFill>
                  <a:srgbClr val="FF3300"/>
                </a:solidFill>
              </a:rPr>
              <a:t>interrupts</a:t>
            </a:r>
            <a:r>
              <a:rPr lang="en-US" dirty="0"/>
              <a:t> and </a:t>
            </a:r>
            <a:r>
              <a:rPr lang="en-US" dirty="0">
                <a:solidFill>
                  <a:srgbClr val="FF3300"/>
                </a:solidFill>
              </a:rPr>
              <a:t>exceptions</a:t>
            </a:r>
          </a:p>
          <a:p>
            <a:r>
              <a:rPr lang="en-US" dirty="0"/>
              <a:t>Exceptions are caused by executing instructions</a:t>
            </a:r>
          </a:p>
          <a:p>
            <a:pPr lvl="1"/>
            <a:r>
              <a:rPr lang="en-US" dirty="0"/>
              <a:t>CPU requires software intervention to handle a fault or trap</a:t>
            </a:r>
          </a:p>
          <a:p>
            <a:r>
              <a:rPr lang="en-US" dirty="0"/>
              <a:t>Interrupts are caused by an external event</a:t>
            </a:r>
          </a:p>
          <a:p>
            <a:pPr lvl="1"/>
            <a:r>
              <a:rPr lang="en-US" dirty="0"/>
              <a:t>Device finishes I/O, timer expires, etc</a:t>
            </a:r>
            <a:r>
              <a:rPr lang="en-US" dirty="0" smtClean="0"/>
              <a:t>.</a:t>
            </a:r>
          </a:p>
          <a:p>
            <a:r>
              <a:rPr lang="en-US" dirty="0"/>
              <a:t>Two </a:t>
            </a:r>
            <a:r>
              <a:rPr lang="en-US" i="1" dirty="0"/>
              <a:t>reasons </a:t>
            </a:r>
            <a:r>
              <a:rPr lang="en-US" dirty="0"/>
              <a:t>for events, </a:t>
            </a:r>
            <a:r>
              <a:rPr lang="en-US" dirty="0">
                <a:solidFill>
                  <a:srgbClr val="0000FF"/>
                </a:solidFill>
              </a:rPr>
              <a:t>unexpected</a:t>
            </a:r>
            <a:r>
              <a:rPr lang="en-US" dirty="0"/>
              <a:t> and </a:t>
            </a:r>
            <a:r>
              <a:rPr lang="en-US" dirty="0">
                <a:solidFill>
                  <a:srgbClr val="0000FF"/>
                </a:solidFill>
              </a:rPr>
              <a:t>deliberate</a:t>
            </a:r>
          </a:p>
          <a:p>
            <a:r>
              <a:rPr lang="en-US" dirty="0"/>
              <a:t>Unexpected events are, well, unexpected</a:t>
            </a:r>
          </a:p>
          <a:p>
            <a:pPr lvl="1"/>
            <a:r>
              <a:rPr lang="en-US" dirty="0">
                <a:solidFill>
                  <a:srgbClr val="D60093"/>
                </a:solidFill>
              </a:rPr>
              <a:t>What is an example?</a:t>
            </a:r>
          </a:p>
          <a:p>
            <a:r>
              <a:rPr lang="en-US" dirty="0"/>
              <a:t>Deliberate events are scheduled by OS or application</a:t>
            </a:r>
          </a:p>
          <a:p>
            <a:pPr lvl="1"/>
            <a:r>
              <a:rPr lang="en-US" dirty="0">
                <a:solidFill>
                  <a:srgbClr val="D60093"/>
                </a:solidFill>
              </a:rPr>
              <a:t>Why would this be useful?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7694FF-E80A-8C45-A4FE-90C084118F9D}" type="slidenum">
              <a:rPr lang="en-US"/>
              <a:pPr/>
              <a:t>28</a:t>
            </a:fld>
            <a:endParaRPr lang="en-US"/>
          </a:p>
        </p:txBody>
      </p:sp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Categorizing Events 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8210" y="1788328"/>
            <a:ext cx="7924800" cy="4302442"/>
          </a:xfrm>
        </p:spPr>
        <p:txBody>
          <a:bodyPr>
            <a:normAutofit/>
          </a:bodyPr>
          <a:lstStyle/>
          <a:p>
            <a:r>
              <a:rPr lang="en-US" dirty="0"/>
              <a:t>This gives us a convenient table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Terms may be used slightly differently by various OSes, CPU architectures</a:t>
            </a:r>
            <a:r>
              <a:rPr lang="en-US" dirty="0" smtClean="0"/>
              <a:t>…</a:t>
            </a:r>
          </a:p>
          <a:p>
            <a:pPr lvl="2"/>
            <a:r>
              <a:rPr lang="en-US" dirty="0" smtClean="0"/>
              <a:t>No need to “memorize” all the terms</a:t>
            </a:r>
          </a:p>
          <a:p>
            <a:pPr lvl="1"/>
            <a:r>
              <a:rPr lang="en-US" dirty="0"/>
              <a:t>Software interrupt – a.k.a. async system trap (AST), async or deferred procedure call (APC or DPC)</a:t>
            </a:r>
          </a:p>
          <a:p>
            <a:r>
              <a:rPr lang="en-US" dirty="0"/>
              <a:t>Will cover faults, system calls, and interrupts </a:t>
            </a:r>
            <a:r>
              <a:rPr lang="en-US" dirty="0" smtClean="0"/>
              <a:t>next</a:t>
            </a:r>
            <a:endParaRPr lang="en-US" dirty="0"/>
          </a:p>
        </p:txBody>
      </p:sp>
      <p:graphicFrame>
        <p:nvGraphicFramePr>
          <p:cNvPr id="262148" name="Group 4"/>
          <p:cNvGraphicFramePr>
            <a:graphicFrameLocks noGrp="1"/>
          </p:cNvGraphicFramePr>
          <p:nvPr/>
        </p:nvGraphicFramePr>
        <p:xfrm>
          <a:off x="1008939" y="2292560"/>
          <a:ext cx="7162800" cy="1193801"/>
        </p:xfrm>
        <a:graphic>
          <a:graphicData uri="http://schemas.openxmlformats.org/drawingml/2006/table">
            <a:tbl>
              <a:tblPr/>
              <a:tblGrid>
                <a:gridCol w="2387600"/>
                <a:gridCol w="2387600"/>
                <a:gridCol w="23876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96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96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Unexpected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96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Deliberate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96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Exceptions (sync)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96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fault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96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syscall trap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96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software interrupt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96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Interrupts (async)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96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interrupt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50000"/>
                        <a:buFont typeface="Monotype Sorts" pitchFamily="96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 flipV="1">
            <a:off x="5785370" y="3080662"/>
            <a:ext cx="2386369" cy="1"/>
          </a:xfrm>
          <a:prstGeom prst="line">
            <a:avLst/>
          </a:prstGeom>
          <a:ln w="19050" cap="flat" cmpd="sng" algn="ctr">
            <a:solidFill>
              <a:schemeClr val="accent1">
                <a:shade val="9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950" y="2247900"/>
            <a:ext cx="6642100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502" y="1860591"/>
            <a:ext cx="7527266" cy="4252556"/>
          </a:xfrm>
        </p:spPr>
        <p:txBody>
          <a:bodyPr>
            <a:normAutofit/>
          </a:bodyPr>
          <a:lstStyle/>
          <a:p>
            <a:r>
              <a:rPr lang="en-US" dirty="0" smtClean="0"/>
              <a:t>What are the two main responsibilities of OS?</a:t>
            </a:r>
          </a:p>
          <a:p>
            <a:pPr lvl="1"/>
            <a:r>
              <a:rPr lang="en-US" dirty="0" smtClean="0"/>
              <a:t>Manage </a:t>
            </a:r>
            <a:r>
              <a:rPr lang="en-US" dirty="0" smtClean="0">
                <a:solidFill>
                  <a:srgbClr val="FF0000"/>
                </a:solidFill>
              </a:rPr>
              <a:t>hardware </a:t>
            </a:r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Provide a clean set of interface to </a:t>
            </a:r>
            <a:r>
              <a:rPr lang="en-US" dirty="0" smtClean="0">
                <a:solidFill>
                  <a:srgbClr val="FF0000"/>
                </a:solidFill>
              </a:rPr>
              <a:t>programs</a:t>
            </a:r>
          </a:p>
          <a:p>
            <a:r>
              <a:rPr lang="en-US" dirty="0" smtClean="0"/>
              <a:t>Managing resources:</a:t>
            </a:r>
          </a:p>
          <a:p>
            <a:pPr lvl="1"/>
            <a:r>
              <a:rPr lang="en-US" dirty="0" smtClean="0"/>
              <a:t>Allocation</a:t>
            </a:r>
          </a:p>
          <a:p>
            <a:pPr lvl="1"/>
            <a:r>
              <a:rPr lang="en-US" dirty="0" smtClean="0"/>
              <a:t>Protection</a:t>
            </a:r>
          </a:p>
          <a:p>
            <a:pPr lvl="1"/>
            <a:r>
              <a:rPr lang="en-US" dirty="0" smtClean="0"/>
              <a:t>Reclamation</a:t>
            </a:r>
          </a:p>
          <a:p>
            <a:pPr lvl="1"/>
            <a:r>
              <a:rPr lang="en-US" dirty="0" smtClean="0"/>
              <a:t>Virtualization</a:t>
            </a:r>
          </a:p>
          <a:p>
            <a:r>
              <a:rPr lang="en-US" dirty="0" smtClean="0"/>
              <a:t>Questions?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CBFDBE-5186-0545-A859-D8C3A802AEC1}" type="slidenum">
              <a:rPr lang="en-US"/>
              <a:pPr/>
              <a:t>30</a:t>
            </a:fld>
            <a:endParaRPr lang="en-US"/>
          </a:p>
        </p:txBody>
      </p:sp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Faults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318" y="1775496"/>
            <a:ext cx="8042148" cy="4385828"/>
          </a:xfrm>
        </p:spPr>
        <p:txBody>
          <a:bodyPr>
            <a:normAutofit/>
          </a:bodyPr>
          <a:lstStyle/>
          <a:p>
            <a:r>
              <a:rPr lang="en-US" dirty="0"/>
              <a:t>Hardware detects and reports “exceptional” conditions</a:t>
            </a:r>
          </a:p>
          <a:p>
            <a:pPr lvl="1"/>
            <a:r>
              <a:rPr lang="en-US" dirty="0"/>
              <a:t>Page </a:t>
            </a:r>
            <a:r>
              <a:rPr lang="en-US" dirty="0" smtClean="0"/>
              <a:t>fault, </a:t>
            </a:r>
            <a:r>
              <a:rPr lang="en-US" dirty="0"/>
              <a:t>divide by </a:t>
            </a:r>
            <a:r>
              <a:rPr lang="en-US" dirty="0" smtClean="0"/>
              <a:t>zero, unaligned access</a:t>
            </a:r>
          </a:p>
          <a:p>
            <a:r>
              <a:rPr lang="en-US" dirty="0"/>
              <a:t>Upon exception, hardware “faults” (verb)</a:t>
            </a:r>
          </a:p>
          <a:p>
            <a:pPr lvl="1"/>
            <a:r>
              <a:rPr lang="en-US" dirty="0"/>
              <a:t>Must save state (PC, </a:t>
            </a:r>
            <a:r>
              <a:rPr lang="en-US" dirty="0" smtClean="0"/>
              <a:t>registers</a:t>
            </a:r>
            <a:r>
              <a:rPr lang="en-US" dirty="0"/>
              <a:t>, mode, etc.) so that the faulting process can be restarted</a:t>
            </a:r>
            <a:endParaRPr lang="en-US" dirty="0" smtClean="0"/>
          </a:p>
          <a:p>
            <a:r>
              <a:rPr lang="en-US" dirty="0" smtClean="0"/>
              <a:t>Fault </a:t>
            </a:r>
            <a:r>
              <a:rPr lang="en-US" dirty="0"/>
              <a:t>exceptions are a performance optimization</a:t>
            </a:r>
          </a:p>
          <a:p>
            <a:pPr lvl="1"/>
            <a:r>
              <a:rPr lang="en-US" dirty="0"/>
              <a:t>Could detect faults by inserting extra instructions into code (at a significant performance penalty)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4BB88D-237C-4A4B-8715-EAFE6D206EDD}" type="slidenum">
              <a:rPr lang="en-US"/>
              <a:pPr/>
              <a:t>31</a:t>
            </a:fld>
            <a:endParaRPr lang="en-US"/>
          </a:p>
        </p:txBody>
      </p:sp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Handling Faults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5631" y="1799012"/>
            <a:ext cx="8148905" cy="4409345"/>
          </a:xfrm>
        </p:spPr>
        <p:txBody>
          <a:bodyPr>
            <a:normAutofit fontScale="92500"/>
          </a:bodyPr>
          <a:lstStyle/>
          <a:p>
            <a:r>
              <a:rPr lang="en-US" dirty="0"/>
              <a:t>Some faults are handled by “fixing” the exceptional condition and returning to the faulting context</a:t>
            </a:r>
          </a:p>
          <a:p>
            <a:pPr lvl="1"/>
            <a:r>
              <a:rPr lang="en-US" dirty="0"/>
              <a:t>Page faults cause the OS to place the missing page into memory</a:t>
            </a:r>
          </a:p>
          <a:p>
            <a:pPr lvl="1"/>
            <a:r>
              <a:rPr lang="en-US" dirty="0"/>
              <a:t>Fault handler resets PC of faulting context to re-execute instruction that caused the page fault</a:t>
            </a:r>
          </a:p>
          <a:p>
            <a:r>
              <a:rPr lang="en-US" dirty="0"/>
              <a:t>Some faults are handled by notifying the process</a:t>
            </a:r>
          </a:p>
          <a:p>
            <a:pPr lvl="1"/>
            <a:r>
              <a:rPr lang="en-US" dirty="0"/>
              <a:t>Fault handler changes the saved context to transfer control to a user-mode handler on return from fault</a:t>
            </a:r>
          </a:p>
          <a:p>
            <a:pPr lvl="1"/>
            <a:r>
              <a:rPr lang="en-US" dirty="0"/>
              <a:t>Handler must be registered with OS</a:t>
            </a:r>
          </a:p>
          <a:p>
            <a:pPr lvl="1"/>
            <a:r>
              <a:rPr lang="en-US" dirty="0"/>
              <a:t>Unix </a:t>
            </a:r>
            <a:r>
              <a:rPr lang="en-US" dirty="0" smtClean="0">
                <a:solidFill>
                  <a:srgbClr val="FF3300"/>
                </a:solidFill>
              </a:rPr>
              <a:t>signals</a:t>
            </a:r>
          </a:p>
          <a:p>
            <a:pPr lvl="2"/>
            <a:r>
              <a:rPr lang="en-US" sz="1800" dirty="0" smtClean="0"/>
              <a:t>SIGSEGV, SIGALRM, </a:t>
            </a:r>
            <a:r>
              <a:rPr lang="en-US" sz="1800" dirty="0"/>
              <a:t>SIGTERM,</a:t>
            </a:r>
            <a:r>
              <a:rPr lang="en-US" sz="1800" dirty="0" smtClean="0"/>
              <a:t> etc</a:t>
            </a:r>
            <a:r>
              <a:rPr lang="en-US" sz="1800" dirty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D3371FD-B2CD-2344-9D95-2019D04F3A3F}" type="slidenum">
              <a:rPr lang="en-US"/>
              <a:pPr/>
              <a:t>32</a:t>
            </a:fld>
            <a:endParaRPr lang="en-US"/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Handling Faults 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6738" y="1810771"/>
            <a:ext cx="7598737" cy="42547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kernel may handle unrecoverable faults by killing the user process</a:t>
            </a:r>
          </a:p>
          <a:p>
            <a:pPr lvl="1"/>
            <a:r>
              <a:rPr lang="en-US" dirty="0"/>
              <a:t>Program </a:t>
            </a:r>
            <a:r>
              <a:rPr lang="en-US" dirty="0" smtClean="0"/>
              <a:t>faults </a:t>
            </a:r>
            <a:r>
              <a:rPr lang="en-US" dirty="0"/>
              <a:t>with no registered handler</a:t>
            </a:r>
          </a:p>
          <a:p>
            <a:pPr lvl="1"/>
            <a:r>
              <a:rPr lang="en-US" dirty="0"/>
              <a:t>Halt process, write process state to file, destroy process</a:t>
            </a:r>
          </a:p>
          <a:p>
            <a:pPr lvl="1"/>
            <a:r>
              <a:rPr lang="en-US" dirty="0"/>
              <a:t>In Unix, the default action for many signals (e.g., SIGSEGV)</a:t>
            </a:r>
          </a:p>
          <a:p>
            <a:r>
              <a:rPr lang="en-US" dirty="0"/>
              <a:t>What about faults in the kernel?</a:t>
            </a:r>
          </a:p>
          <a:p>
            <a:pPr lvl="1"/>
            <a:r>
              <a:rPr lang="en-US" dirty="0"/>
              <a:t>Dereference NULL, divide by zero, undefined instruction</a:t>
            </a:r>
          </a:p>
          <a:p>
            <a:pPr lvl="1"/>
            <a:r>
              <a:rPr lang="en-US" dirty="0"/>
              <a:t>These faults considered fatal, operating system crashes</a:t>
            </a:r>
          </a:p>
          <a:p>
            <a:pPr lvl="1"/>
            <a:r>
              <a:rPr lang="en-US" dirty="0">
                <a:solidFill>
                  <a:srgbClr val="009900"/>
                </a:solidFill>
              </a:rPr>
              <a:t>Unix panic</a:t>
            </a:r>
            <a:r>
              <a:rPr lang="en-US" dirty="0"/>
              <a:t>, </a:t>
            </a:r>
            <a:r>
              <a:rPr lang="en-US" dirty="0">
                <a:solidFill>
                  <a:srgbClr val="0000FF"/>
                </a:solidFill>
              </a:rPr>
              <a:t>Windows “Blue screen of death”</a:t>
            </a:r>
          </a:p>
          <a:p>
            <a:pPr lvl="2"/>
            <a:r>
              <a:rPr lang="en-US" sz="1800" dirty="0"/>
              <a:t>Kernel is halted, state dumped to a core file, machine locked up</a:t>
            </a:r>
            <a:endParaRPr lang="en-US" sz="1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B881EF-E7F7-3745-AFD3-C3C7F5B53BA9}" type="slidenum">
              <a:rPr lang="en-US"/>
              <a:pPr/>
              <a:t>33</a:t>
            </a:fld>
            <a:endParaRPr lang="en-US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System Calls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7391" y="1717780"/>
            <a:ext cx="8093209" cy="4648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For a user program to do something “privileged” (e.g., I/O) it must call an OS procedure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Known as </a:t>
            </a:r>
            <a:r>
              <a:rPr lang="en-US" dirty="0">
                <a:solidFill>
                  <a:srgbClr val="FF3300"/>
                </a:solidFill>
              </a:rPr>
              <a:t>crossing the protection boundary</a:t>
            </a:r>
            <a:r>
              <a:rPr lang="en-US" dirty="0"/>
              <a:t>, or a </a:t>
            </a:r>
            <a:r>
              <a:rPr lang="en-US" dirty="0">
                <a:solidFill>
                  <a:srgbClr val="FF3300"/>
                </a:solidFill>
              </a:rPr>
              <a:t>protected procedure call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Hardware provides </a:t>
            </a:r>
            <a:r>
              <a:rPr lang="en-US" dirty="0"/>
              <a:t>a </a:t>
            </a:r>
            <a:r>
              <a:rPr lang="en-US" dirty="0">
                <a:solidFill>
                  <a:srgbClr val="0000FF"/>
                </a:solidFill>
              </a:rPr>
              <a:t>system call</a:t>
            </a:r>
            <a:r>
              <a:rPr lang="en-US" dirty="0"/>
              <a:t> instruction that: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Causes an exception, which vectors to a kernel handler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Passes a parameter determining the system routine to call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Saves caller state (PC, </a:t>
            </a:r>
            <a:r>
              <a:rPr lang="en-US" dirty="0" smtClean="0"/>
              <a:t>registers, etc.) </a:t>
            </a:r>
            <a:r>
              <a:rPr lang="en-US" dirty="0"/>
              <a:t>so it can be restored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Returning </a:t>
            </a:r>
            <a:r>
              <a:rPr lang="en-US" dirty="0"/>
              <a:t>from system call restores this state</a:t>
            </a:r>
          </a:p>
          <a:p>
            <a:pPr>
              <a:lnSpc>
                <a:spcPct val="90000"/>
              </a:lnSpc>
            </a:pPr>
            <a:r>
              <a:rPr lang="en-US" dirty="0"/>
              <a:t>Requires</a:t>
            </a:r>
            <a:r>
              <a:rPr lang="en-US" dirty="0" smtClean="0"/>
              <a:t> hardware support </a:t>
            </a:r>
            <a:r>
              <a:rPr lang="en-US" dirty="0"/>
              <a:t>to: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Restore </a:t>
            </a:r>
            <a:r>
              <a:rPr lang="en-US" dirty="0"/>
              <a:t>saved state, reset mode, resume execution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B881EF-E7F7-3745-AFD3-C3C7F5B53BA9}" type="slidenum">
              <a:rPr lang="en-US"/>
              <a:pPr/>
              <a:t>34</a:t>
            </a:fld>
            <a:endParaRPr lang="en-US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System Call Functions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7391" y="1717780"/>
            <a:ext cx="8093209" cy="4648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Process control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Create process, allocate memory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File management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Create, read, delete file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Device management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Open device, read/write device, mount device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Information maintenance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Get time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Programmers generally do not use system calls directly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They use runtime libraries (e.g., stdio.h)</a:t>
            </a:r>
          </a:p>
          <a:p>
            <a:pPr lvl="1">
              <a:lnSpc>
                <a:spcPct val="90000"/>
              </a:lnSpc>
            </a:pPr>
            <a:r>
              <a:rPr lang="en-US" sz="2000" i="1" dirty="0" smtClean="0">
                <a:solidFill>
                  <a:srgbClr val="FF0000"/>
                </a:solidFill>
              </a:rPr>
              <a:t>Why?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call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64129" y="2504505"/>
            <a:ext cx="11304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() {</a:t>
            </a:r>
          </a:p>
          <a:p>
            <a:r>
              <a:rPr lang="en-US" dirty="0" smtClean="0"/>
              <a:t>  foo (10);</a:t>
            </a:r>
          </a:p>
          <a:p>
            <a:r>
              <a:rPr lang="en-US" dirty="0" smtClean="0"/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13075" y="2551083"/>
            <a:ext cx="24010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main:   push $10</a:t>
            </a:r>
          </a:p>
          <a:p>
            <a:r>
              <a:rPr lang="en-US" dirty="0" smtClean="0">
                <a:latin typeface="Courier New"/>
                <a:cs typeface="Courier New"/>
              </a:rPr>
              <a:t>        call foo</a:t>
            </a:r>
          </a:p>
          <a:p>
            <a:r>
              <a:rPr lang="en-US" dirty="0" smtClean="0">
                <a:latin typeface="Courier New"/>
                <a:cs typeface="Courier New"/>
              </a:rPr>
              <a:t>        .. ..</a:t>
            </a:r>
          </a:p>
          <a:p>
            <a:r>
              <a:rPr lang="en-US" dirty="0" smtClean="0">
                <a:latin typeface="Courier New"/>
                <a:cs typeface="Courier New"/>
              </a:rPr>
              <a:t>foo:    .. ..</a:t>
            </a:r>
          </a:p>
          <a:p>
            <a:r>
              <a:rPr lang="en-US" dirty="0" smtClean="0">
                <a:latin typeface="Courier New"/>
                <a:cs typeface="Courier New"/>
              </a:rPr>
              <a:t>        ret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857408" y="2939563"/>
            <a:ext cx="149337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51478" y="2457019"/>
            <a:ext cx="1345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</a:rPr>
              <a:t>Compile</a:t>
            </a:r>
            <a:endParaRPr lang="en-US" sz="24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call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4517" y="2586815"/>
            <a:ext cx="2612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open (path, flags, mode);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55250" y="1716265"/>
            <a:ext cx="5641429" cy="203132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open: </a:t>
            </a:r>
            <a:r>
              <a:rPr lang="en-US" i="1" dirty="0" smtClean="0">
                <a:solidFill>
                  <a:srgbClr val="FF6600"/>
                </a:solidFill>
                <a:latin typeface="Courier New"/>
                <a:cs typeface="Courier New"/>
              </a:rPr>
              <a:t>;Linux convention: </a:t>
            </a:r>
          </a:p>
          <a:p>
            <a:r>
              <a:rPr lang="en-US" i="1" dirty="0" smtClean="0">
                <a:solidFill>
                  <a:srgbClr val="FF6600"/>
                </a:solidFill>
                <a:latin typeface="Courier New"/>
                <a:cs typeface="Courier New"/>
              </a:rPr>
              <a:t>      ;parameters via registers.</a:t>
            </a:r>
          </a:p>
          <a:p>
            <a:r>
              <a:rPr lang="en-US" dirty="0" smtClean="0">
                <a:latin typeface="Courier New"/>
                <a:cs typeface="Courier New"/>
              </a:rPr>
              <a:t>   mov eax, 5 </a:t>
            </a:r>
            <a:r>
              <a:rPr lang="en-US" i="1" dirty="0" smtClean="0">
                <a:solidFill>
                  <a:srgbClr val="0000FF"/>
                </a:solidFill>
                <a:latin typeface="Courier New"/>
                <a:cs typeface="Courier New"/>
              </a:rPr>
              <a:t>; syscall number for open</a:t>
            </a:r>
          </a:p>
          <a:p>
            <a:r>
              <a:rPr lang="en-US" dirty="0" smtClean="0">
                <a:latin typeface="Courier New"/>
                <a:cs typeface="Courier New"/>
              </a:rPr>
              <a:t>   mov ebx, path </a:t>
            </a:r>
            <a:r>
              <a:rPr lang="en-US" i="1" dirty="0" smtClean="0">
                <a:solidFill>
                  <a:srgbClr val="0000FF"/>
                </a:solidFill>
                <a:latin typeface="Courier New"/>
                <a:cs typeface="Courier New"/>
              </a:rPr>
              <a:t>; ebx: first parameter </a:t>
            </a:r>
          </a:p>
          <a:p>
            <a:r>
              <a:rPr lang="en-US" dirty="0" smtClean="0">
                <a:latin typeface="Courier New"/>
                <a:cs typeface="Courier New"/>
              </a:rPr>
              <a:t>   mov ecx, flags </a:t>
            </a:r>
            <a:r>
              <a:rPr lang="en-US" i="1" dirty="0" smtClean="0">
                <a:solidFill>
                  <a:srgbClr val="0000FF"/>
                </a:solidFill>
                <a:latin typeface="Courier New"/>
                <a:cs typeface="Courier New"/>
              </a:rPr>
              <a:t>; ecx: 2</a:t>
            </a:r>
            <a:r>
              <a:rPr lang="en-US" i="1" baseline="30000" dirty="0" smtClean="0">
                <a:solidFill>
                  <a:srgbClr val="0000FF"/>
                </a:solidFill>
                <a:latin typeface="Courier New"/>
                <a:cs typeface="Courier New"/>
              </a:rPr>
              <a:t>nd</a:t>
            </a:r>
            <a:r>
              <a:rPr lang="en-US" i="1" dirty="0" smtClean="0">
                <a:solidFill>
                  <a:srgbClr val="0000FF"/>
                </a:solidFill>
                <a:latin typeface="Courier New"/>
                <a:cs typeface="Courier New"/>
              </a:rPr>
              <a:t> parameter</a:t>
            </a:r>
          </a:p>
          <a:p>
            <a:r>
              <a:rPr lang="en-US" dirty="0" smtClean="0">
                <a:latin typeface="Courier New"/>
                <a:cs typeface="Courier New"/>
              </a:rPr>
              <a:t>   mov edx, mode </a:t>
            </a:r>
            <a:r>
              <a:rPr lang="en-US" i="1" dirty="0" smtClean="0">
                <a:solidFill>
                  <a:srgbClr val="0000FF"/>
                </a:solidFill>
                <a:latin typeface="Courier New"/>
                <a:cs typeface="Courier New"/>
              </a:rPr>
              <a:t>; edx: 3</a:t>
            </a:r>
            <a:r>
              <a:rPr lang="en-US" i="1" baseline="30000" dirty="0" smtClean="0">
                <a:solidFill>
                  <a:srgbClr val="0000FF"/>
                </a:solidFill>
                <a:latin typeface="Courier New"/>
                <a:cs typeface="Courier New"/>
              </a:rPr>
              <a:t>rd</a:t>
            </a:r>
            <a:r>
              <a:rPr lang="en-US" i="1" dirty="0" smtClean="0">
                <a:solidFill>
                  <a:srgbClr val="0000FF"/>
                </a:solidFill>
                <a:latin typeface="Courier New"/>
                <a:cs typeface="Courier New"/>
              </a:rPr>
              <a:t> parameter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 New"/>
                <a:cs typeface="Courier New"/>
              </a:rPr>
              <a:t>   int 80h</a:t>
            </a:r>
            <a:r>
              <a:rPr lang="en-US" dirty="0" smtClean="0">
                <a:latin typeface="Courier New"/>
                <a:cs typeface="Courier New"/>
              </a:rPr>
              <a:t>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60912" y="3771106"/>
            <a:ext cx="5635767" cy="2585323"/>
          </a:xfrm>
          <a:prstGeom prst="rect">
            <a:avLst/>
          </a:prstGeom>
          <a:noFill/>
          <a:ln>
            <a:solidFill>
              <a:srgbClr val="40404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open: </a:t>
            </a:r>
            <a:r>
              <a:rPr lang="en-US" i="1" dirty="0" smtClean="0">
                <a:solidFill>
                  <a:srgbClr val="FF6600"/>
                </a:solidFill>
                <a:latin typeface="Courier New"/>
                <a:cs typeface="Courier New"/>
              </a:rPr>
              <a:t>; FreeBSD convention:</a:t>
            </a:r>
          </a:p>
          <a:p>
            <a:r>
              <a:rPr lang="en-US" i="1" dirty="0" smtClean="0">
                <a:solidFill>
                  <a:srgbClr val="FF6600"/>
                </a:solidFill>
                <a:latin typeface="Courier New"/>
                <a:cs typeface="Courier New"/>
              </a:rPr>
              <a:t>      ; parameters via stacks.</a:t>
            </a:r>
          </a:p>
          <a:p>
            <a:r>
              <a:rPr lang="en-US" dirty="0" smtClean="0">
                <a:latin typeface="Courier New"/>
                <a:cs typeface="Courier New"/>
              </a:rPr>
              <a:t>   push dword mode</a:t>
            </a:r>
          </a:p>
          <a:p>
            <a:r>
              <a:rPr lang="en-US" dirty="0" smtClean="0">
                <a:latin typeface="Courier New"/>
                <a:cs typeface="Courier New"/>
              </a:rPr>
              <a:t>   push dword flags</a:t>
            </a:r>
          </a:p>
          <a:p>
            <a:r>
              <a:rPr lang="en-US" dirty="0" smtClean="0">
                <a:latin typeface="Courier New"/>
                <a:cs typeface="Courier New"/>
              </a:rPr>
              <a:t>   push dword path</a:t>
            </a:r>
          </a:p>
          <a:p>
            <a:r>
              <a:rPr lang="en-US" dirty="0" smtClean="0">
                <a:latin typeface="Courier New"/>
                <a:cs typeface="Courier New"/>
              </a:rPr>
              <a:t>   mov eax, 5</a:t>
            </a:r>
          </a:p>
          <a:p>
            <a:r>
              <a:rPr lang="en-US" dirty="0" smtClean="0">
                <a:latin typeface="Courier New"/>
                <a:cs typeface="Courier New"/>
              </a:rPr>
              <a:t>   push dword eax </a:t>
            </a:r>
            <a:r>
              <a:rPr lang="en-US" i="1" dirty="0" smtClean="0">
                <a:solidFill>
                  <a:srgbClr val="0000FF"/>
                </a:solidFill>
                <a:latin typeface="Courier New"/>
                <a:cs typeface="Courier New"/>
              </a:rPr>
              <a:t>; syscall number</a:t>
            </a:r>
          </a:p>
          <a:p>
            <a:r>
              <a:rPr lang="en-US" dirty="0" smtClean="0">
                <a:solidFill>
                  <a:srgbClr val="FF0000"/>
                </a:solidFill>
                <a:latin typeface="Courier New"/>
                <a:cs typeface="Courier New"/>
              </a:rPr>
              <a:t>   int 80h</a:t>
            </a:r>
            <a:r>
              <a:rPr lang="en-US" dirty="0" smtClean="0">
                <a:latin typeface="Courier New"/>
                <a:cs typeface="Courier New"/>
              </a:rPr>
              <a:t>  </a:t>
            </a:r>
          </a:p>
          <a:p>
            <a:r>
              <a:rPr lang="en-US" dirty="0" smtClean="0">
                <a:latin typeface="Courier New"/>
                <a:cs typeface="Courier New"/>
              </a:rPr>
              <a:t>   add esp, byte 16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6836" y="4762092"/>
            <a:ext cx="2337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More information:</a:t>
            </a:r>
          </a:p>
          <a:p>
            <a:r>
              <a:rPr lang="en-US" i="1" dirty="0" smtClean="0"/>
              <a:t>http://www.int80h.org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Directly using system call?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assembly code</a:t>
            </a:r>
          </a:p>
          <a:p>
            <a:pPr lvl="1"/>
            <a:r>
              <a:rPr lang="en-US" dirty="0" smtClean="0"/>
              <a:t>Hard</a:t>
            </a:r>
          </a:p>
          <a:p>
            <a:r>
              <a:rPr lang="en-US" dirty="0" smtClean="0"/>
              <a:t>Poor portability </a:t>
            </a:r>
          </a:p>
          <a:p>
            <a:pPr lvl="1"/>
            <a:r>
              <a:rPr lang="en-US" dirty="0" smtClean="0"/>
              <a:t>write different version for different architecture</a:t>
            </a:r>
          </a:p>
          <a:p>
            <a:pPr lvl="1"/>
            <a:r>
              <a:rPr lang="en-US" dirty="0" smtClean="0"/>
              <a:t>write different version for different OSes</a:t>
            </a:r>
          </a:p>
          <a:p>
            <a:r>
              <a:rPr lang="en-US" dirty="0" smtClean="0"/>
              <a:t>Application programmers use library</a:t>
            </a:r>
          </a:p>
          <a:p>
            <a:pPr lvl="1"/>
            <a:r>
              <a:rPr lang="en-US" dirty="0" smtClean="0"/>
              <a:t>Libraries written by elves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82C253-8F43-7C48-A157-F7F67CE23C6B}" type="slidenum">
              <a:rPr lang="en-US"/>
              <a:pPr/>
              <a:t>38</a:t>
            </a:fld>
            <a:endParaRPr lang="en-US"/>
          </a:p>
        </p:txBody>
      </p:sp>
      <p:sp>
        <p:nvSpPr>
          <p:cNvPr id="25088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System Call</a:t>
            </a:r>
          </a:p>
        </p:txBody>
      </p:sp>
      <p:sp>
        <p:nvSpPr>
          <p:cNvPr id="28678" name="Line 1028"/>
          <p:cNvSpPr>
            <a:spLocks noChangeShapeType="1"/>
          </p:cNvSpPr>
          <p:nvPr/>
        </p:nvSpPr>
        <p:spPr bwMode="auto">
          <a:xfrm>
            <a:off x="1219200" y="3200400"/>
            <a:ext cx="6477000" cy="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9" name="Text Box 1029"/>
          <p:cNvSpPr txBox="1">
            <a:spLocks noChangeArrowheads="1"/>
          </p:cNvSpPr>
          <p:nvPr/>
        </p:nvSpPr>
        <p:spPr bwMode="auto">
          <a:xfrm>
            <a:off x="1219200" y="32766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Kernel mode</a:t>
            </a:r>
          </a:p>
        </p:txBody>
      </p:sp>
      <p:sp>
        <p:nvSpPr>
          <p:cNvPr id="28680" name="Text Box 1030"/>
          <p:cNvSpPr txBox="1">
            <a:spLocks noChangeArrowheads="1"/>
          </p:cNvSpPr>
          <p:nvPr/>
        </p:nvSpPr>
        <p:spPr bwMode="auto">
          <a:xfrm>
            <a:off x="3581400" y="1905000"/>
            <a:ext cx="1828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FF3300"/>
                </a:solidFill>
              </a:rPr>
              <a:t>Firefox:</a:t>
            </a:r>
            <a:r>
              <a:rPr lang="en-US" dirty="0" smtClean="0">
                <a:solidFill>
                  <a:srgbClr val="FF3300"/>
                </a:solidFill>
              </a:rPr>
              <a:t> open(</a:t>
            </a:r>
            <a:r>
              <a:rPr lang="en-US" dirty="0">
                <a:solidFill>
                  <a:srgbClr val="FF3300"/>
                </a:solidFill>
              </a:rPr>
              <a:t>)</a:t>
            </a:r>
          </a:p>
        </p:txBody>
      </p:sp>
      <p:sp>
        <p:nvSpPr>
          <p:cNvPr id="28681" name="Text Box 1031"/>
          <p:cNvSpPr txBox="1">
            <a:spLocks noChangeArrowheads="1"/>
          </p:cNvSpPr>
          <p:nvPr/>
        </p:nvSpPr>
        <p:spPr bwMode="auto">
          <a:xfrm>
            <a:off x="1219200" y="28194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User mode</a:t>
            </a:r>
          </a:p>
        </p:txBody>
      </p:sp>
      <p:sp>
        <p:nvSpPr>
          <p:cNvPr id="28682" name="Line 1032"/>
          <p:cNvSpPr>
            <a:spLocks noChangeShapeType="1"/>
          </p:cNvSpPr>
          <p:nvPr/>
        </p:nvSpPr>
        <p:spPr bwMode="auto">
          <a:xfrm>
            <a:off x="3810000" y="2362200"/>
            <a:ext cx="0" cy="1066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3" name="Text Box 1033"/>
          <p:cNvSpPr txBox="1">
            <a:spLocks noChangeArrowheads="1"/>
          </p:cNvSpPr>
          <p:nvPr/>
        </p:nvSpPr>
        <p:spPr bwMode="auto">
          <a:xfrm>
            <a:off x="3581400" y="5257800"/>
            <a:ext cx="2362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FF3300"/>
                </a:solidFill>
              </a:rPr>
              <a:t>open(</a:t>
            </a:r>
            <a:r>
              <a:rPr lang="en-US" dirty="0">
                <a:solidFill>
                  <a:srgbClr val="FF3300"/>
                </a:solidFill>
              </a:rPr>
              <a:t>) kernel routine</a:t>
            </a:r>
          </a:p>
        </p:txBody>
      </p:sp>
      <p:sp>
        <p:nvSpPr>
          <p:cNvPr id="28684" name="Text Box 1034"/>
          <p:cNvSpPr txBox="1">
            <a:spLocks noChangeArrowheads="1"/>
          </p:cNvSpPr>
          <p:nvPr/>
        </p:nvSpPr>
        <p:spPr bwMode="auto">
          <a:xfrm>
            <a:off x="3962400" y="2286000"/>
            <a:ext cx="1447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9900"/>
                </a:solidFill>
              </a:rPr>
              <a:t>Trap to kernel mode, save state</a:t>
            </a:r>
          </a:p>
        </p:txBody>
      </p:sp>
      <p:sp>
        <p:nvSpPr>
          <p:cNvPr id="28685" name="Text Box 1035"/>
          <p:cNvSpPr txBox="1">
            <a:spLocks noChangeArrowheads="1"/>
          </p:cNvSpPr>
          <p:nvPr/>
        </p:nvSpPr>
        <p:spPr bwMode="auto">
          <a:xfrm>
            <a:off x="3581400" y="3581400"/>
            <a:ext cx="160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Trap handler</a:t>
            </a:r>
          </a:p>
        </p:txBody>
      </p:sp>
      <p:sp>
        <p:nvSpPr>
          <p:cNvPr id="28686" name="Line 1036"/>
          <p:cNvSpPr>
            <a:spLocks noChangeShapeType="1"/>
          </p:cNvSpPr>
          <p:nvPr/>
        </p:nvSpPr>
        <p:spPr bwMode="auto">
          <a:xfrm>
            <a:off x="3810000" y="4038600"/>
            <a:ext cx="0" cy="1066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7" name="Text Box 1037"/>
          <p:cNvSpPr txBox="1">
            <a:spLocks noChangeArrowheads="1"/>
          </p:cNvSpPr>
          <p:nvPr/>
        </p:nvSpPr>
        <p:spPr bwMode="auto">
          <a:xfrm>
            <a:off x="3962400" y="4114800"/>
            <a:ext cx="1447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009900"/>
                </a:solidFill>
              </a:rPr>
              <a:t>open read </a:t>
            </a:r>
            <a:r>
              <a:rPr lang="en-US" dirty="0">
                <a:solidFill>
                  <a:srgbClr val="009900"/>
                </a:solidFill>
              </a:rPr>
              <a:t>handler in vector table</a:t>
            </a:r>
          </a:p>
        </p:txBody>
      </p:sp>
      <p:sp>
        <p:nvSpPr>
          <p:cNvPr id="28688" name="AutoShape 1039"/>
          <p:cNvSpPr>
            <a:spLocks/>
          </p:cNvSpPr>
          <p:nvPr/>
        </p:nvSpPr>
        <p:spPr bwMode="auto">
          <a:xfrm>
            <a:off x="5791200" y="2133600"/>
            <a:ext cx="990600" cy="3276600"/>
          </a:xfrm>
          <a:prstGeom prst="rightBracket">
            <a:avLst>
              <a:gd name="adj" fmla="val 27564"/>
            </a:avLst>
          </a:prstGeom>
          <a:noFill/>
          <a:ln w="9525">
            <a:solidFill>
              <a:schemeClr val="accent2"/>
            </a:solidFill>
            <a:round/>
            <a:headEnd type="stealth" w="med" len="lg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9" name="Text Box 1040"/>
          <p:cNvSpPr txBox="1">
            <a:spLocks noChangeArrowheads="1"/>
          </p:cNvSpPr>
          <p:nvPr/>
        </p:nvSpPr>
        <p:spPr bwMode="auto">
          <a:xfrm>
            <a:off x="6934200" y="3429000"/>
            <a:ext cx="16002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9900"/>
                </a:solidFill>
              </a:rPr>
              <a:t>Restore state, return to user level, resume execution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20" y="1344802"/>
            <a:ext cx="8602800" cy="48842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Steps in making a syscall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3CDFF2-1EAB-A642-B9D7-A7548CD6C5CB}" type="slidenum">
              <a:rPr lang="en-US"/>
              <a:pPr/>
              <a:t>4</a:t>
            </a:fld>
            <a:endParaRPr lang="en-US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Why Start With Hardware?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0955" y="1804268"/>
            <a:ext cx="7869507" cy="4261253"/>
          </a:xfrm>
        </p:spPr>
        <p:txBody>
          <a:bodyPr>
            <a:normAutofit/>
          </a:bodyPr>
          <a:lstStyle/>
          <a:p>
            <a:r>
              <a:rPr lang="en-US" dirty="0"/>
              <a:t>Operating system functionality fundamentally depends upon</a:t>
            </a:r>
            <a:r>
              <a:rPr lang="en-US" dirty="0" smtClean="0"/>
              <a:t> hardware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Key </a:t>
            </a:r>
            <a:r>
              <a:rPr lang="en-US" dirty="0" smtClean="0"/>
              <a:t>goal </a:t>
            </a:r>
            <a:r>
              <a:rPr lang="en-US" dirty="0"/>
              <a:t>of an </a:t>
            </a:r>
            <a:r>
              <a:rPr lang="en-US" dirty="0" smtClean="0"/>
              <a:t>OS is to manage hardware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If </a:t>
            </a:r>
            <a:r>
              <a:rPr lang="en-US" dirty="0"/>
              <a:t>done well, applications can be oblivious to HW details</a:t>
            </a:r>
            <a:endParaRPr lang="en-US" dirty="0" smtClean="0"/>
          </a:p>
          <a:p>
            <a:r>
              <a:rPr lang="en-US" dirty="0" smtClean="0"/>
              <a:t>Hardware support </a:t>
            </a:r>
            <a:r>
              <a:rPr lang="en-US" dirty="0"/>
              <a:t>can greatly simplify – or </a:t>
            </a:r>
            <a:r>
              <a:rPr lang="en-US" dirty="0">
                <a:solidFill>
                  <a:srgbClr val="FF0000"/>
                </a:solidFill>
              </a:rPr>
              <a:t>complicate </a:t>
            </a:r>
            <a:r>
              <a:rPr lang="en-US" dirty="0"/>
              <a:t>– OS tasks</a:t>
            </a:r>
          </a:p>
          <a:p>
            <a:pPr lvl="1"/>
            <a:r>
              <a:rPr lang="en-US" dirty="0"/>
              <a:t>Early PC operating systems (DOS, MacOS) lacked virtual memory in part because the</a:t>
            </a:r>
            <a:r>
              <a:rPr lang="en-US" dirty="0" smtClean="0"/>
              <a:t> hardware did </a:t>
            </a:r>
            <a:r>
              <a:rPr lang="en-US" dirty="0"/>
              <a:t>not support </a:t>
            </a:r>
            <a:r>
              <a:rPr lang="en-US" dirty="0" smtClean="0"/>
              <a:t>it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D87D64-A651-DF42-8C8E-A80FCB3646AC}" type="slidenum">
              <a:rPr lang="en-US"/>
              <a:pPr/>
              <a:t>40</a:t>
            </a:fld>
            <a:endParaRPr lang="en-US"/>
          </a:p>
        </p:txBody>
      </p:sp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System Call Issues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2668" y="1763738"/>
            <a:ext cx="7937244" cy="4592612"/>
          </a:xfrm>
        </p:spPr>
        <p:txBody>
          <a:bodyPr>
            <a:normAutofit/>
          </a:bodyPr>
          <a:lstStyle/>
          <a:p>
            <a:r>
              <a:rPr lang="en-US" dirty="0"/>
              <a:t>What would happen if the kernel did not save state?</a:t>
            </a:r>
            <a:endParaRPr lang="en-US" dirty="0" smtClean="0"/>
          </a:p>
          <a:p>
            <a:r>
              <a:rPr lang="en-US" dirty="0" smtClean="0"/>
              <a:t>Why must the kernel verify arguments?</a:t>
            </a:r>
          </a:p>
          <a:p>
            <a:r>
              <a:rPr lang="en-US" dirty="0" smtClean="0"/>
              <a:t>Why is a table of system calls in the kernel necessary?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095E5C-D888-9747-8369-7932902CFD18}" type="slidenum">
              <a:rPr lang="en-US"/>
              <a:pPr/>
              <a:t>41</a:t>
            </a:fld>
            <a:endParaRPr lang="en-US"/>
          </a:p>
        </p:txBody>
      </p:sp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Interrupts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3970" y="1799012"/>
            <a:ext cx="8184181" cy="440934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Interrupts signal asynchronous events</a:t>
            </a:r>
          </a:p>
          <a:p>
            <a:pPr lvl="1"/>
            <a:r>
              <a:rPr lang="en-US" dirty="0"/>
              <a:t>I/O hardware interrupts</a:t>
            </a:r>
            <a:endParaRPr lang="en-US" dirty="0" smtClean="0"/>
          </a:p>
          <a:p>
            <a:pPr lvl="1"/>
            <a:r>
              <a:rPr lang="en-US" smtClean="0"/>
              <a:t>Hardware </a:t>
            </a:r>
            <a:r>
              <a:rPr lang="en-US" dirty="0"/>
              <a:t>timers</a:t>
            </a:r>
          </a:p>
          <a:p>
            <a:r>
              <a:rPr lang="en-US" dirty="0"/>
              <a:t>Two flavors of interrupts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Precise</a:t>
            </a:r>
            <a:r>
              <a:rPr lang="en-US" dirty="0"/>
              <a:t>: CPU transfers control only on instruction boundaries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Imprecise</a:t>
            </a:r>
            <a:r>
              <a:rPr lang="en-US" dirty="0"/>
              <a:t>: CPU transfers control in the middle of instruction execution</a:t>
            </a:r>
          </a:p>
          <a:p>
            <a:pPr lvl="2"/>
            <a:r>
              <a:rPr lang="en-US" sz="1800" dirty="0">
                <a:solidFill>
                  <a:srgbClr val="D60093"/>
                </a:solidFill>
              </a:rPr>
              <a:t>What the heck does that mean?</a:t>
            </a:r>
          </a:p>
          <a:p>
            <a:pPr lvl="1"/>
            <a:r>
              <a:rPr lang="en-US" dirty="0"/>
              <a:t>OS designers like precise interrupts, CPU designers like imprecise interrupts</a:t>
            </a:r>
          </a:p>
          <a:p>
            <a:pPr lvl="2"/>
            <a:r>
              <a:rPr lang="en-US" sz="1800" dirty="0">
                <a:solidFill>
                  <a:srgbClr val="D60093"/>
                </a:solidFill>
              </a:rPr>
              <a:t>Why?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399160" y="5150910"/>
            <a:ext cx="8467658" cy="10441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>
              <a:latin typeface="Arial"/>
              <a:cs typeface="Arial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99160" y="3068903"/>
            <a:ext cx="8467658" cy="1976016"/>
          </a:xfrm>
          <a:prstGeom prst="rect">
            <a:avLst/>
          </a:prstGeom>
          <a:solidFill>
            <a:srgbClr val="FFFABE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>
              <a:latin typeface="Arial"/>
              <a:cs typeface="Arial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86782" y="1751980"/>
            <a:ext cx="8467658" cy="1316924"/>
          </a:xfrm>
          <a:prstGeom prst="rect">
            <a:avLst/>
          </a:prstGeom>
          <a:solidFill>
            <a:srgbClr val="A3AB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smtClean="0">
                <a:latin typeface="Arial"/>
                <a:cs typeface="Arial"/>
              </a:rPr>
              <a:t>User Mode</a:t>
            </a:r>
          </a:p>
          <a:p>
            <a:pPr algn="ctr"/>
            <a:r>
              <a:rPr lang="en-US" sz="2400" i="1" dirty="0" smtClean="0">
                <a:latin typeface="Arial"/>
                <a:cs typeface="Arial"/>
              </a:rPr>
              <a:t>Mode bit = 1</a:t>
            </a:r>
            <a:endParaRPr lang="en-US" sz="2400" i="1" dirty="0"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 Illustrated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9144" y="5385279"/>
            <a:ext cx="1201551" cy="670220"/>
          </a:xfrm>
          <a:prstGeom prst="rect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Device</a:t>
            </a:r>
            <a:endParaRPr lang="en-US" sz="2200" dirty="0"/>
          </a:p>
        </p:txBody>
      </p:sp>
      <p:cxnSp>
        <p:nvCxnSpPr>
          <p:cNvPr id="13" name="Elbow Connector 12"/>
          <p:cNvCxnSpPr/>
          <p:nvPr/>
        </p:nvCxnSpPr>
        <p:spPr>
          <a:xfrm>
            <a:off x="2280423" y="5244974"/>
            <a:ext cx="5965052" cy="481294"/>
          </a:xfrm>
          <a:prstGeom prst="bentConnector3">
            <a:avLst>
              <a:gd name="adj1" fmla="val 57688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421541" y="4080112"/>
            <a:ext cx="1882209" cy="893627"/>
          </a:xfrm>
          <a:prstGeom prst="rect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Save user process’s state </a:t>
            </a:r>
            <a:endParaRPr lang="en-US" sz="2200" dirty="0"/>
          </a:p>
        </p:txBody>
      </p:sp>
      <p:sp>
        <p:nvSpPr>
          <p:cNvPr id="17" name="Rectangle 16"/>
          <p:cNvSpPr/>
          <p:nvPr/>
        </p:nvSpPr>
        <p:spPr>
          <a:xfrm>
            <a:off x="4632989" y="4080112"/>
            <a:ext cx="1804752" cy="893627"/>
          </a:xfrm>
          <a:prstGeom prst="rect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Execute device driver</a:t>
            </a:r>
            <a:endParaRPr lang="en-US" sz="2200" dirty="0"/>
          </a:p>
        </p:txBody>
      </p:sp>
      <p:sp>
        <p:nvSpPr>
          <p:cNvPr id="18" name="Rectangle 17"/>
          <p:cNvSpPr/>
          <p:nvPr/>
        </p:nvSpPr>
        <p:spPr>
          <a:xfrm>
            <a:off x="6690742" y="4080112"/>
            <a:ext cx="1105396" cy="893627"/>
          </a:xfrm>
          <a:prstGeom prst="rect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Restore </a:t>
            </a:r>
          </a:p>
          <a:p>
            <a:pPr algn="ctr"/>
            <a:r>
              <a:rPr lang="en-US" sz="2200" dirty="0" smtClean="0"/>
              <a:t>state</a:t>
            </a:r>
            <a:endParaRPr lang="en-US" sz="2200" dirty="0"/>
          </a:p>
        </p:txBody>
      </p:sp>
      <p:sp>
        <p:nvSpPr>
          <p:cNvPr id="19" name="Rectangle 18"/>
          <p:cNvSpPr/>
          <p:nvPr/>
        </p:nvSpPr>
        <p:spPr>
          <a:xfrm>
            <a:off x="529144" y="1904837"/>
            <a:ext cx="1119238" cy="940665"/>
          </a:xfrm>
          <a:prstGeom prst="rect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User </a:t>
            </a:r>
          </a:p>
          <a:p>
            <a:pPr algn="ctr"/>
            <a:r>
              <a:rPr lang="en-US" sz="2200" dirty="0" smtClean="0"/>
              <a:t>process</a:t>
            </a:r>
            <a:endParaRPr lang="en-US" sz="2200" dirty="0"/>
          </a:p>
        </p:txBody>
      </p:sp>
      <p:sp>
        <p:nvSpPr>
          <p:cNvPr id="20" name="Rectangle 19"/>
          <p:cNvSpPr/>
          <p:nvPr/>
        </p:nvSpPr>
        <p:spPr>
          <a:xfrm>
            <a:off x="6519587" y="1963638"/>
            <a:ext cx="2070356" cy="634946"/>
          </a:xfrm>
          <a:prstGeom prst="rect">
            <a:avLst/>
          </a:prstGeom>
          <a:noFill/>
          <a:ln w="1905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Resume process</a:t>
            </a:r>
            <a:endParaRPr lang="en-US" sz="2200" dirty="0"/>
          </a:p>
        </p:txBody>
      </p:sp>
      <p:sp>
        <p:nvSpPr>
          <p:cNvPr id="21" name="TextBox 20"/>
          <p:cNvSpPr txBox="1"/>
          <p:nvPr/>
        </p:nvSpPr>
        <p:spPr>
          <a:xfrm>
            <a:off x="2035072" y="5324097"/>
            <a:ext cx="11721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Raise </a:t>
            </a:r>
          </a:p>
          <a:p>
            <a:r>
              <a:rPr lang="en-US" sz="2000" i="1" dirty="0" smtClean="0">
                <a:solidFill>
                  <a:srgbClr val="FF0000"/>
                </a:solidFill>
              </a:rPr>
              <a:t>Interrupt</a:t>
            </a:r>
            <a:endParaRPr lang="en-US" sz="2000" i="1" dirty="0">
              <a:solidFill>
                <a:srgbClr val="FF0000"/>
              </a:solidFill>
            </a:endParaRPr>
          </a:p>
        </p:txBody>
      </p:sp>
      <p:cxnSp>
        <p:nvCxnSpPr>
          <p:cNvPr id="24" name="Elbow Connector 23"/>
          <p:cNvCxnSpPr/>
          <p:nvPr/>
        </p:nvCxnSpPr>
        <p:spPr>
          <a:xfrm flipV="1">
            <a:off x="1730695" y="5245768"/>
            <a:ext cx="1103195" cy="480500"/>
          </a:xfrm>
          <a:prstGeom prst="bentConnector3">
            <a:avLst>
              <a:gd name="adj1" fmla="val 28682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751845" y="3810468"/>
            <a:ext cx="2870601" cy="1588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45825" y="3245278"/>
            <a:ext cx="3280705" cy="707886"/>
          </a:xfrm>
          <a:prstGeom prst="rect">
            <a:avLst/>
          </a:prstGeom>
          <a:solidFill>
            <a:srgbClr val="FFFABE"/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</a:rPr>
              <a:t>Suspend user process</a:t>
            </a:r>
          </a:p>
          <a:p>
            <a:r>
              <a:rPr lang="en-US" sz="2000" i="1" dirty="0" smtClean="0">
                <a:solidFill>
                  <a:srgbClr val="FF0000"/>
                </a:solidFill>
              </a:rPr>
              <a:t>Execute OS’s interrupt handler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1648382" y="2363408"/>
            <a:ext cx="632041" cy="1175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303750" y="4515168"/>
            <a:ext cx="32923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18" idx="1"/>
          </p:cNvCxnSpPr>
          <p:nvPr/>
        </p:nvCxnSpPr>
        <p:spPr>
          <a:xfrm>
            <a:off x="6437741" y="4526926"/>
            <a:ext cx="25300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16200000" flipH="1">
            <a:off x="5448644" y="4980391"/>
            <a:ext cx="272824" cy="2595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741070" y="5044919"/>
            <a:ext cx="11378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Clear </a:t>
            </a:r>
          </a:p>
          <a:p>
            <a:r>
              <a:rPr lang="en-US" sz="2000" i="1" dirty="0" smtClean="0"/>
              <a:t>interrupt</a:t>
            </a:r>
            <a:endParaRPr lang="en-US" sz="2000" i="1" dirty="0"/>
          </a:p>
        </p:txBody>
      </p:sp>
      <p:cxnSp>
        <p:nvCxnSpPr>
          <p:cNvPr id="45" name="Straight Arrow Connector 44"/>
          <p:cNvCxnSpPr/>
          <p:nvPr/>
        </p:nvCxnSpPr>
        <p:spPr>
          <a:xfrm rot="5400000" flipH="1" flipV="1">
            <a:off x="6673213" y="3215881"/>
            <a:ext cx="1481527" cy="2469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674507" y="3068903"/>
            <a:ext cx="1606830" cy="707886"/>
          </a:xfrm>
          <a:prstGeom prst="rect">
            <a:avLst/>
          </a:prstGeom>
          <a:solidFill>
            <a:srgbClr val="FFFABE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/>
                <a:cs typeface="Arial"/>
              </a:rPr>
              <a:t>Return</a:t>
            </a:r>
          </a:p>
          <a:p>
            <a:pPr algn="ctr"/>
            <a:r>
              <a:rPr lang="en-US" sz="2000" dirty="0" smtClean="0">
                <a:latin typeface="Arial"/>
                <a:cs typeface="Arial"/>
              </a:rPr>
              <a:t>Mode bit = 1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62329" y="3068904"/>
            <a:ext cx="18523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i="1" dirty="0" smtClean="0">
                <a:latin typeface="Arial"/>
                <a:cs typeface="Arial"/>
              </a:rPr>
              <a:t>Kernel Mode</a:t>
            </a:r>
          </a:p>
          <a:p>
            <a:r>
              <a:rPr lang="en-US" sz="2200" i="1" dirty="0" smtClean="0">
                <a:latin typeface="Arial"/>
                <a:cs typeface="Arial"/>
              </a:rPr>
              <a:t>Mode bit = 0</a:t>
            </a:r>
            <a:endParaRPr lang="en-US" sz="2200" i="1" dirty="0">
              <a:latin typeface="Arial"/>
              <a:cs typeface="Arial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386782" y="3068904"/>
            <a:ext cx="8467658" cy="1588"/>
          </a:xfrm>
          <a:prstGeom prst="line">
            <a:avLst/>
          </a:prstGeom>
          <a:ln w="698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find interrupt handler?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498" y="1904837"/>
            <a:ext cx="7586978" cy="4160684"/>
          </a:xfrm>
        </p:spPr>
        <p:txBody>
          <a:bodyPr>
            <a:normAutofit/>
          </a:bodyPr>
          <a:lstStyle/>
          <a:p>
            <a:r>
              <a:rPr lang="en-US" dirty="0" smtClean="0"/>
              <a:t>Hardware maps interrupt type to interrupt number</a:t>
            </a:r>
          </a:p>
          <a:p>
            <a:r>
              <a:rPr lang="en-US" dirty="0" smtClean="0"/>
              <a:t>OS sets up Interrupt Descriptor Table (IDT) at boot</a:t>
            </a:r>
          </a:p>
          <a:p>
            <a:pPr lvl="1"/>
            <a:r>
              <a:rPr lang="en-US" dirty="0" smtClean="0"/>
              <a:t>Also called interrupt vector</a:t>
            </a:r>
          </a:p>
          <a:p>
            <a:pPr lvl="1"/>
            <a:r>
              <a:rPr lang="en-US" dirty="0" smtClean="0"/>
              <a:t>IDT is in memory</a:t>
            </a:r>
          </a:p>
          <a:p>
            <a:pPr lvl="1"/>
            <a:r>
              <a:rPr lang="en-US" dirty="0" smtClean="0"/>
              <a:t>Each entry is an interrupt handler</a:t>
            </a:r>
          </a:p>
          <a:p>
            <a:pPr lvl="1"/>
            <a:r>
              <a:rPr lang="en-US" dirty="0" smtClean="0"/>
              <a:t>OS lets hardware know IDT base</a:t>
            </a:r>
          </a:p>
          <a:p>
            <a:r>
              <a:rPr lang="en-US" dirty="0" smtClean="0"/>
              <a:t>Hardware finds handler using interrupt number as index into IDT</a:t>
            </a:r>
          </a:p>
          <a:p>
            <a:pPr lvl="1"/>
            <a:r>
              <a:rPr lang="en-US" dirty="0" smtClean="0"/>
              <a:t>handler = IDT[intr_number]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902A6C-34DB-174F-AD58-1D7D202AE238}" type="slidenum">
              <a:rPr lang="en-US"/>
              <a:pPr/>
              <a:t>44</a:t>
            </a:fld>
            <a:endParaRPr lang="en-US"/>
          </a:p>
        </p:txBody>
      </p:sp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Timer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9248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timer is critical for an operating system</a:t>
            </a:r>
          </a:p>
          <a:p>
            <a:r>
              <a:rPr lang="en-US" dirty="0"/>
              <a:t>It is the fallback mechanism by which the OS reclaims control over the machine</a:t>
            </a:r>
          </a:p>
          <a:p>
            <a:pPr lvl="1"/>
            <a:r>
              <a:rPr lang="en-US" dirty="0"/>
              <a:t>Timer is set to generate an interrupt after a period of time</a:t>
            </a:r>
          </a:p>
          <a:p>
            <a:pPr lvl="2"/>
            <a:r>
              <a:rPr lang="en-US" sz="1800" dirty="0"/>
              <a:t>Setting timer is a privileged instruction</a:t>
            </a:r>
          </a:p>
          <a:p>
            <a:pPr lvl="1"/>
            <a:r>
              <a:rPr lang="en-US" dirty="0"/>
              <a:t>When timer expires, generates an interrupt</a:t>
            </a:r>
          </a:p>
          <a:p>
            <a:pPr lvl="1"/>
            <a:r>
              <a:rPr lang="en-US" dirty="0"/>
              <a:t>Handled by kernel, which controls resumption context</a:t>
            </a:r>
          </a:p>
          <a:p>
            <a:pPr lvl="2"/>
            <a:r>
              <a:rPr lang="en-US" sz="1800" dirty="0"/>
              <a:t>Basis for OS </a:t>
            </a:r>
            <a:r>
              <a:rPr lang="en-US" sz="1800" dirty="0">
                <a:solidFill>
                  <a:srgbClr val="0000FF"/>
                </a:solidFill>
              </a:rPr>
              <a:t>scheduler</a:t>
            </a:r>
            <a:r>
              <a:rPr lang="en-US" sz="1800" i="1" dirty="0">
                <a:solidFill>
                  <a:srgbClr val="0000FF"/>
                </a:solidFill>
              </a:rPr>
              <a:t> </a:t>
            </a:r>
            <a:r>
              <a:rPr lang="en-US" sz="1800" i="1" dirty="0"/>
              <a:t>(more later…)</a:t>
            </a:r>
            <a:endParaRPr lang="en-US" sz="1800" dirty="0"/>
          </a:p>
          <a:p>
            <a:r>
              <a:rPr lang="en-US" dirty="0"/>
              <a:t>Prevents infinite loops</a:t>
            </a:r>
          </a:p>
          <a:p>
            <a:pPr lvl="1"/>
            <a:r>
              <a:rPr lang="en-US" dirty="0"/>
              <a:t>OS can always regain control from erroneous or malicious programs that try to hog CPU</a:t>
            </a:r>
          </a:p>
          <a:p>
            <a:r>
              <a:rPr lang="en-US" dirty="0"/>
              <a:t>Also used for time-based functions (e.g., </a:t>
            </a:r>
            <a:r>
              <a:rPr lang="en-US" i="1" dirty="0"/>
              <a:t>sleep()</a:t>
            </a:r>
            <a:r>
              <a:rPr lang="en-US" dirty="0"/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EF7957-DEF8-9547-B484-68FEE74E60D9}" type="slidenum">
              <a:rPr lang="en-US"/>
              <a:pPr/>
              <a:t>45</a:t>
            </a:fld>
            <a:endParaRPr lang="en-US"/>
          </a:p>
        </p:txBody>
      </p:sp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I/O Control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I/O issues</a:t>
            </a:r>
          </a:p>
          <a:p>
            <a:pPr lvl="1"/>
            <a:r>
              <a:rPr lang="en-US"/>
              <a:t>Initiating an I/O</a:t>
            </a:r>
          </a:p>
          <a:p>
            <a:pPr lvl="1"/>
            <a:r>
              <a:rPr lang="en-US"/>
              <a:t>Completing an I/O</a:t>
            </a:r>
          </a:p>
          <a:p>
            <a:r>
              <a:rPr lang="en-US"/>
              <a:t>Initiating an I/O</a:t>
            </a:r>
          </a:p>
          <a:p>
            <a:pPr lvl="1"/>
            <a:r>
              <a:rPr lang="en-US"/>
              <a:t>Special instructions</a:t>
            </a:r>
          </a:p>
          <a:p>
            <a:pPr lvl="1"/>
            <a:r>
              <a:rPr lang="en-US"/>
              <a:t>Memory-mapped I/O</a:t>
            </a:r>
          </a:p>
          <a:p>
            <a:pPr lvl="2"/>
            <a:r>
              <a:rPr lang="en-US" sz="1800"/>
              <a:t>Device registers mapped into address space</a:t>
            </a:r>
          </a:p>
          <a:p>
            <a:pPr lvl="2"/>
            <a:r>
              <a:rPr lang="en-US" sz="1800"/>
              <a:t>Writing to address sends data to I/O device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280E3B-1693-D346-B324-8A785DDD76D6}" type="slidenum">
              <a:rPr lang="en-US"/>
              <a:pPr/>
              <a:t>46</a:t>
            </a:fld>
            <a:endParaRPr lang="en-US"/>
          </a:p>
        </p:txBody>
      </p:sp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I/O Completion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Interrupts are the basis for asynchronous I/O</a:t>
            </a:r>
          </a:p>
          <a:p>
            <a:pPr lvl="1"/>
            <a:r>
              <a:rPr lang="en-US" dirty="0"/>
              <a:t>OS initiates I/O</a:t>
            </a:r>
          </a:p>
          <a:p>
            <a:pPr lvl="1"/>
            <a:r>
              <a:rPr lang="en-US" dirty="0"/>
              <a:t>Device operates independently of rest of machine</a:t>
            </a:r>
          </a:p>
          <a:p>
            <a:pPr lvl="1"/>
            <a:r>
              <a:rPr lang="en-US" dirty="0"/>
              <a:t>Device sends an interrupt signal to CPU when done</a:t>
            </a:r>
          </a:p>
          <a:p>
            <a:pPr lvl="1"/>
            <a:r>
              <a:rPr lang="en-US" dirty="0"/>
              <a:t>OS maintains a vector table containing a list of addresses of kernel routines to handle various events</a:t>
            </a:r>
          </a:p>
          <a:p>
            <a:pPr lvl="1"/>
            <a:r>
              <a:rPr lang="en-US" dirty="0"/>
              <a:t>CPU looks up kernel address indexed by interrupt number, context switches to </a:t>
            </a:r>
            <a:r>
              <a:rPr lang="en-US" dirty="0" smtClean="0"/>
              <a:t>routine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CD448E-BC07-074C-B41C-857BEB0FC632}" type="slidenum">
              <a:rPr lang="en-US"/>
              <a:pPr/>
              <a:t>47</a:t>
            </a:fld>
            <a:endParaRPr lang="en-US"/>
          </a:p>
        </p:txBody>
      </p:sp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I/O Example</a:t>
            </a:r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318" y="1810771"/>
            <a:ext cx="7727157" cy="4221212"/>
          </a:xfrm>
        </p:spPr>
        <p:txBody>
          <a:bodyPr>
            <a:normAutofit fontScale="92500" lnSpcReduction="10000"/>
          </a:bodyPr>
          <a:lstStyle/>
          <a:p>
            <a:pPr>
              <a:buFont typeface="Monotype Sorts" pitchFamily="-109" charset="2"/>
              <a:buNone/>
            </a:pPr>
            <a:r>
              <a:rPr lang="en-US" dirty="0"/>
              <a:t>1. Ethernet receives packet, writes packet into memory</a:t>
            </a:r>
          </a:p>
          <a:p>
            <a:pPr>
              <a:buFont typeface="Monotype Sorts" pitchFamily="-109" charset="2"/>
              <a:buNone/>
            </a:pPr>
            <a:r>
              <a:rPr lang="en-US" dirty="0"/>
              <a:t>2. Ethernet signals an interrupt</a:t>
            </a:r>
          </a:p>
          <a:p>
            <a:pPr>
              <a:buFont typeface="Monotype Sorts" pitchFamily="-109" charset="2"/>
              <a:buNone/>
            </a:pPr>
            <a:r>
              <a:rPr lang="en-US" dirty="0"/>
              <a:t>3. CPU stops current operation, switches to kernel mode, saves machine state (PC, mode, etc.) on kernel stack</a:t>
            </a:r>
          </a:p>
          <a:p>
            <a:pPr>
              <a:buFont typeface="Monotype Sorts" pitchFamily="-109" charset="2"/>
              <a:buNone/>
            </a:pPr>
            <a:r>
              <a:rPr lang="en-US" dirty="0"/>
              <a:t>4. CPU reads address from vector table indexed by interrupt number, branches to address (Ethernet device driver)</a:t>
            </a:r>
          </a:p>
          <a:p>
            <a:pPr>
              <a:buFont typeface="Monotype Sorts" pitchFamily="-109" charset="2"/>
              <a:buNone/>
            </a:pPr>
            <a:r>
              <a:rPr lang="en-US" dirty="0"/>
              <a:t>5. Ethernet device driver processes packet (reads device registers to find packet in memory)</a:t>
            </a:r>
          </a:p>
          <a:p>
            <a:pPr>
              <a:buFont typeface="Monotype Sorts" pitchFamily="-109" charset="2"/>
              <a:buNone/>
            </a:pPr>
            <a:r>
              <a:rPr lang="en-US" dirty="0"/>
              <a:t>6. Upon completion, restores saved state from stack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5F4D6F-A750-914B-B13C-AF98906F0010}" type="slidenum">
              <a:rPr lang="en-US"/>
              <a:pPr/>
              <a:t>48</a:t>
            </a:fld>
            <a:endParaRPr lang="en-US"/>
          </a:p>
        </p:txBody>
      </p:sp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Interrupt Questions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Interrupts halt the execution of a process and transfer control (execution) to the operating system</a:t>
            </a:r>
          </a:p>
          <a:p>
            <a:pPr lvl="1"/>
            <a:r>
              <a:rPr lang="en-US" dirty="0">
                <a:solidFill>
                  <a:srgbClr val="D60093"/>
                </a:solidFill>
              </a:rPr>
              <a:t>Can the OS be interrupted?  (Consider why there might be different IRQ levels)</a:t>
            </a:r>
          </a:p>
          <a:p>
            <a:r>
              <a:rPr lang="en-US" dirty="0"/>
              <a:t>Interrupts are used by devices to have the OS do stuff</a:t>
            </a:r>
          </a:p>
          <a:p>
            <a:pPr lvl="1"/>
            <a:r>
              <a:rPr lang="en-US" dirty="0">
                <a:solidFill>
                  <a:srgbClr val="D60093"/>
                </a:solidFill>
              </a:rPr>
              <a:t>What is an alternative approach to using interrupts?</a:t>
            </a:r>
          </a:p>
          <a:p>
            <a:pPr lvl="1"/>
            <a:r>
              <a:rPr lang="en-US" dirty="0">
                <a:solidFill>
                  <a:srgbClr val="D60093"/>
                </a:solidFill>
              </a:rPr>
              <a:t>What are the drawbacks of that approach?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835" y="2004263"/>
            <a:ext cx="7345363" cy="3931920"/>
          </a:xfrm>
        </p:spPr>
        <p:txBody>
          <a:bodyPr>
            <a:normAutofit/>
          </a:bodyPr>
          <a:lstStyle/>
          <a:p>
            <a:r>
              <a:rPr lang="en-US" dirty="0" smtClean="0"/>
              <a:t>Polling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Problems?</a:t>
            </a:r>
          </a:p>
          <a:p>
            <a:r>
              <a:rPr lang="en-US" dirty="0" smtClean="0"/>
              <a:t>Analogy:</a:t>
            </a:r>
          </a:p>
          <a:p>
            <a:pPr lvl="1"/>
            <a:r>
              <a:rPr lang="en-US" dirty="0" smtClean="0"/>
              <a:t>Polling: keeps checking the email every 30 seconds</a:t>
            </a:r>
          </a:p>
          <a:p>
            <a:pPr lvl="1"/>
            <a:r>
              <a:rPr lang="en-US" dirty="0" smtClean="0"/>
              <a:t>Interrupt: when email arrives, give me a ring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057808" y="2610336"/>
            <a:ext cx="53099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 New"/>
                <a:cs typeface="Courier New"/>
              </a:rPr>
              <a:t>while (Ethernet_card_queue_is_empty)</a:t>
            </a:r>
          </a:p>
          <a:p>
            <a:r>
              <a:rPr lang="en-US" dirty="0" smtClean="0">
                <a:latin typeface="Courier New"/>
                <a:cs typeface="Courier New"/>
              </a:rPr>
              <a:t>        ;</a:t>
            </a:r>
          </a:p>
          <a:p>
            <a:r>
              <a:rPr lang="en-US" dirty="0" smtClean="0">
                <a:latin typeface="Courier New"/>
                <a:cs typeface="Courier New"/>
              </a:rPr>
              <a:t>// Ethernet card received packets.</a:t>
            </a:r>
          </a:p>
          <a:p>
            <a:r>
              <a:rPr lang="en-US" dirty="0" smtClean="0">
                <a:latin typeface="Courier New"/>
                <a:cs typeface="Courier New"/>
              </a:rPr>
              <a:t>handle_packets();</a:t>
            </a:r>
            <a:endParaRPr lang="en-US" dirty="0">
              <a:latin typeface="Courier New"/>
              <a:cs typeface="Courier New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what is inside a computer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2133601"/>
            <a:ext cx="7622221" cy="3931920"/>
          </a:xfrm>
        </p:spPr>
        <p:txBody>
          <a:bodyPr/>
          <a:lstStyle/>
          <a:p>
            <a:r>
              <a:rPr lang="en-US" dirty="0" smtClean="0"/>
              <a:t>An abstract overview</a:t>
            </a:r>
          </a:p>
          <a:p>
            <a:pPr lvl="1"/>
            <a:r>
              <a:rPr lang="en-US" sz="1800" dirty="0" smtClean="0">
                <a:hlinkClick r:id="rId3"/>
              </a:rPr>
              <a:t>http://www.youtube.com/watch?v=Q2hmuqS8bwM&amp;feature=related</a:t>
            </a:r>
            <a:endParaRPr lang="en-US" sz="1800" dirty="0" smtClean="0"/>
          </a:p>
          <a:p>
            <a:r>
              <a:rPr lang="en-US" dirty="0" smtClean="0"/>
              <a:t>An introduction with a real computer</a:t>
            </a:r>
          </a:p>
          <a:p>
            <a:pPr lvl="1"/>
            <a:r>
              <a:rPr lang="en-US" sz="1800" dirty="0" smtClean="0">
                <a:hlinkClick r:id="rId4"/>
              </a:rPr>
              <a:t>http://www.youtube.com/watch?v=VWzX4MEYOBk</a:t>
            </a:r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FCE222-C085-AF46-AA78-1B0A1FECB5A0}" type="slidenum">
              <a:rPr lang="en-US"/>
              <a:pPr/>
              <a:t>50</a:t>
            </a:fld>
            <a:endParaRPr lang="en-US"/>
          </a:p>
        </p:txBody>
      </p:sp>
      <p:sp>
        <p:nvSpPr>
          <p:cNvPr id="2611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Summary</a:t>
            </a:r>
          </a:p>
        </p:txBody>
      </p:sp>
      <p:sp>
        <p:nvSpPr>
          <p:cNvPr id="37894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Protection</a:t>
            </a:r>
          </a:p>
          <a:p>
            <a:pPr lvl="1"/>
            <a:r>
              <a:rPr lang="en-US" dirty="0"/>
              <a:t>User/kernel modes</a:t>
            </a:r>
          </a:p>
          <a:p>
            <a:pPr lvl="1"/>
            <a:r>
              <a:rPr lang="en-US" dirty="0"/>
              <a:t>Protected instructions</a:t>
            </a:r>
          </a:p>
          <a:p>
            <a:r>
              <a:rPr lang="en-US" dirty="0"/>
              <a:t>System calls</a:t>
            </a:r>
          </a:p>
          <a:p>
            <a:pPr lvl="1"/>
            <a:r>
              <a:rPr lang="en-US" dirty="0"/>
              <a:t>Used by user-level processes to access OS functions</a:t>
            </a:r>
          </a:p>
          <a:p>
            <a:pPr lvl="1"/>
            <a:r>
              <a:rPr lang="en-US" dirty="0"/>
              <a:t>Access what is “in” the OS</a:t>
            </a:r>
          </a:p>
          <a:p>
            <a:r>
              <a:rPr lang="en-US" dirty="0"/>
              <a:t>Exceptions</a:t>
            </a:r>
          </a:p>
          <a:p>
            <a:pPr lvl="1"/>
            <a:r>
              <a:rPr lang="en-US" dirty="0"/>
              <a:t>Unexpected event during execution (e.g., divide by zero)</a:t>
            </a:r>
          </a:p>
          <a:p>
            <a:r>
              <a:rPr lang="en-US" dirty="0"/>
              <a:t>Interrupts</a:t>
            </a:r>
          </a:p>
          <a:p>
            <a:pPr lvl="1"/>
            <a:r>
              <a:rPr lang="en-US" dirty="0"/>
              <a:t>Timer, I/O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the OS has booted, </a:t>
            </a:r>
            <a:r>
              <a:rPr lang="en-US" dirty="0" smtClean="0">
                <a:solidFill>
                  <a:srgbClr val="FF0000"/>
                </a:solidFill>
              </a:rPr>
              <a:t>all entry to the kernel happens as the result of an event</a:t>
            </a:r>
          </a:p>
          <a:p>
            <a:pPr lvl="1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event immediately stops current execution</a:t>
            </a:r>
          </a:p>
          <a:p>
            <a:pPr lvl="1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changes mode to kernel mode, event handler is called</a:t>
            </a:r>
          </a:p>
          <a:p>
            <a:r>
              <a:rPr lang="en-US" dirty="0" smtClean="0"/>
              <a:t>When the processor receives an event of a given type, it</a:t>
            </a:r>
          </a:p>
          <a:p>
            <a:pPr lvl="1"/>
            <a:r>
              <a:rPr lang="en-US" dirty="0" smtClean="0"/>
              <a:t>transfers control to handler within the OS</a:t>
            </a:r>
          </a:p>
          <a:p>
            <a:pPr lvl="1"/>
            <a:r>
              <a:rPr lang="en-US" dirty="0" smtClean="0"/>
              <a:t>handler saves program state (PC, registers, etc.)</a:t>
            </a:r>
          </a:p>
          <a:p>
            <a:pPr lvl="1"/>
            <a:r>
              <a:rPr lang="en-US" dirty="0" smtClean="0"/>
              <a:t>handler functionality is invoked</a:t>
            </a:r>
          </a:p>
          <a:p>
            <a:pPr lvl="1"/>
            <a:r>
              <a:rPr lang="en-US" dirty="0" smtClean="0"/>
              <a:t>handler restores program state, returns to program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Architecture Trends Impact OS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910" y="1822529"/>
            <a:ext cx="7704566" cy="424299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Processor</a:t>
            </a:r>
          </a:p>
          <a:p>
            <a:pPr lvl="1"/>
            <a:r>
              <a:rPr lang="en-US" dirty="0" smtClean="0"/>
              <a:t>Single core to multi-core</a:t>
            </a:r>
          </a:p>
          <a:p>
            <a:pPr lvl="2"/>
            <a:r>
              <a:rPr lang="en-US" dirty="0" smtClean="0"/>
              <a:t>OS must better handle concurrency</a:t>
            </a:r>
          </a:p>
          <a:p>
            <a:r>
              <a:rPr lang="en-US" dirty="0" smtClean="0"/>
              <a:t>Network</a:t>
            </a:r>
          </a:p>
          <a:p>
            <a:pPr lvl="1"/>
            <a:r>
              <a:rPr lang="en-US" dirty="0" smtClean="0"/>
              <a:t>Isolation to dial-up to LAN to WAN</a:t>
            </a:r>
          </a:p>
          <a:p>
            <a:pPr lvl="2"/>
            <a:r>
              <a:rPr lang="en-US" dirty="0" smtClean="0"/>
              <a:t>OS must devote more efforts to communications</a:t>
            </a:r>
          </a:p>
          <a:p>
            <a:pPr lvl="1"/>
            <a:r>
              <a:rPr lang="en-US" dirty="0" smtClean="0"/>
              <a:t>Disconnected to wired to wireless</a:t>
            </a:r>
          </a:p>
          <a:p>
            <a:pPr lvl="2"/>
            <a:r>
              <a:rPr lang="en-US" dirty="0" smtClean="0"/>
              <a:t>OS must manage connectivity more</a:t>
            </a:r>
          </a:p>
          <a:p>
            <a:pPr lvl="1"/>
            <a:r>
              <a:rPr lang="en-US" dirty="0" smtClean="0"/>
              <a:t>Isolated to shared to attacked</a:t>
            </a:r>
          </a:p>
          <a:p>
            <a:pPr lvl="2"/>
            <a:r>
              <a:rPr lang="en-US" dirty="0" smtClean="0"/>
              <a:t>OS must provide more security/protection</a:t>
            </a:r>
          </a:p>
          <a:p>
            <a:r>
              <a:rPr lang="en-US" dirty="0" smtClean="0"/>
              <a:t>Mobile/battery-operated</a:t>
            </a:r>
          </a:p>
          <a:p>
            <a:pPr lvl="1"/>
            <a:r>
              <a:rPr lang="en-US" dirty="0" smtClean="0"/>
              <a:t>OS must pay attention to energy consumption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May you live in Interesting Times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574" y="2093324"/>
            <a:ext cx="4950489" cy="427826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Multicores</a:t>
            </a:r>
          </a:p>
          <a:p>
            <a:r>
              <a:rPr lang="en-US" sz="2200" dirty="0" smtClean="0"/>
              <a:t>Smart phones</a:t>
            </a:r>
          </a:p>
          <a:p>
            <a:r>
              <a:rPr lang="en-US" sz="2200" dirty="0" smtClean="0"/>
              <a:t>Tapes</a:t>
            </a:r>
            <a:r>
              <a:rPr lang="en-US" sz="2200" dirty="0" smtClean="0">
                <a:sym typeface="Wingdings"/>
              </a:rPr>
              <a:t>disksflash memory..</a:t>
            </a:r>
          </a:p>
          <a:p>
            <a:r>
              <a:rPr lang="en-US" sz="2200" dirty="0" smtClean="0">
                <a:sym typeface="Wingdings"/>
              </a:rPr>
              <a:t>3G, 4G..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917723" y="2045930"/>
            <a:ext cx="390144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Cloud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Wearable computers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Virtual reality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Motion capturing device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..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Typical Computer from a Hardware Point of View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714" y="1922974"/>
            <a:ext cx="6830653" cy="3964498"/>
          </a:xfrm>
          <a:prstGeom prst="rect">
            <a:avLst/>
          </a:prstGeom>
        </p:spPr>
      </p:pic>
      <p:sp>
        <p:nvSpPr>
          <p:cNvPr id="8" name="Rectangular Callout 7"/>
          <p:cNvSpPr/>
          <p:nvPr/>
        </p:nvSpPr>
        <p:spPr>
          <a:xfrm>
            <a:off x="640964" y="4605632"/>
            <a:ext cx="997042" cy="1281840"/>
          </a:xfrm>
          <a:prstGeom prst="wedgeRectCallout">
            <a:avLst>
              <a:gd name="adj1" fmla="val 86349"/>
              <a:gd name="adj2" fmla="val 15273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OS</a:t>
            </a:r>
          </a:p>
          <a:p>
            <a:pPr algn="ctr"/>
            <a:r>
              <a:rPr lang="en-US" sz="2400" dirty="0" smtClean="0"/>
              <a:t>Apps</a:t>
            </a:r>
          </a:p>
          <a:p>
            <a:pPr algn="ctr"/>
            <a:r>
              <a:rPr lang="en-US" sz="2400" dirty="0" smtClean="0"/>
              <a:t>Data</a:t>
            </a:r>
            <a:endParaRPr lang="en-US" sz="2400" dirty="0"/>
          </a:p>
        </p:txBody>
      </p:sp>
      <p:sp>
        <p:nvSpPr>
          <p:cNvPr id="9" name="Rectangular Callout 8"/>
          <p:cNvSpPr/>
          <p:nvPr/>
        </p:nvSpPr>
        <p:spPr>
          <a:xfrm>
            <a:off x="1380398" y="2670792"/>
            <a:ext cx="997042" cy="1281840"/>
          </a:xfrm>
          <a:prstGeom prst="wedgeRectCallout">
            <a:avLst>
              <a:gd name="adj1" fmla="val 86349"/>
              <a:gd name="adj2" fmla="val 15273"/>
            </a:avLst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OS</a:t>
            </a:r>
          </a:p>
          <a:p>
            <a:pPr algn="ctr"/>
            <a:r>
              <a:rPr lang="en-US" sz="2400" dirty="0" smtClean="0"/>
              <a:t>Apps</a:t>
            </a:r>
          </a:p>
          <a:p>
            <a:pPr algn="ctr"/>
            <a:r>
              <a:rPr lang="en-US" sz="2400" dirty="0" smtClean="0"/>
              <a:t>Data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Memory-storage Hierarchy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516361" y="2178590"/>
            <a:ext cx="1846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Capacity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70551" y="2722700"/>
            <a:ext cx="1156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– 16 KB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68641" y="3219330"/>
            <a:ext cx="1202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– 64 MB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4861" y="3692220"/>
            <a:ext cx="1168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– 64 GB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29211" y="4200720"/>
            <a:ext cx="1130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 – 4 TB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010" y="2481730"/>
            <a:ext cx="4711700" cy="21082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23681" y="2200420"/>
            <a:ext cx="1428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Access Time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99821" y="2720790"/>
            <a:ext cx="75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0.3 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097911" y="3217420"/>
            <a:ext cx="75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 ns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84131" y="3690310"/>
            <a:ext cx="812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ns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02381" y="4198810"/>
            <a:ext cx="1530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10,000,000 ns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92724" y="5178455"/>
            <a:ext cx="303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nanosecond = 10    second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671700" y="5119105"/>
            <a:ext cx="328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-9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peek into Unix structure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805" y="3988379"/>
            <a:ext cx="3516785" cy="17794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155" y="1876316"/>
            <a:ext cx="3145429" cy="157271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501785" y="2089153"/>
            <a:ext cx="3761230" cy="1246369"/>
            <a:chOff x="5510735" y="2089153"/>
            <a:chExt cx="3761230" cy="1246369"/>
          </a:xfrm>
        </p:grpSpPr>
        <p:sp>
          <p:nvSpPr>
            <p:cNvPr id="11" name="Rectangular Callout 10"/>
            <p:cNvSpPr/>
            <p:nvPr/>
          </p:nvSpPr>
          <p:spPr>
            <a:xfrm>
              <a:off x="5510735" y="2089153"/>
              <a:ext cx="3761230" cy="1246369"/>
            </a:xfrm>
            <a:prstGeom prst="wedgeRectCallout">
              <a:avLst>
                <a:gd name="adj1" fmla="val -58597"/>
                <a:gd name="adj2" fmla="val -21309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75823" y="2123407"/>
              <a:ext cx="3684272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Written by programmer</a:t>
              </a:r>
            </a:p>
            <a:p>
              <a:r>
                <a:rPr lang="en-US" sz="2200" dirty="0" smtClean="0"/>
                <a:t>Compiled by programmer</a:t>
              </a:r>
            </a:p>
            <a:p>
              <a:r>
                <a:rPr lang="en-US" sz="2200" dirty="0" smtClean="0"/>
                <a:t>Uses library calls (e.g., printf)</a:t>
              </a:r>
              <a:endParaRPr lang="en-US" sz="22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peek into Unix structure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935" y="3988379"/>
            <a:ext cx="3516785" cy="17794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245" y="1876316"/>
            <a:ext cx="3145429" cy="1572715"/>
          </a:xfrm>
          <a:prstGeom prst="rect">
            <a:avLst/>
          </a:prstGeom>
        </p:spPr>
      </p:pic>
      <p:grpSp>
        <p:nvGrpSpPr>
          <p:cNvPr id="3" name="Group 12"/>
          <p:cNvGrpSpPr/>
          <p:nvPr/>
        </p:nvGrpSpPr>
        <p:grpSpPr>
          <a:xfrm>
            <a:off x="4822275" y="2647043"/>
            <a:ext cx="3628858" cy="3120812"/>
            <a:chOff x="5510735" y="2089153"/>
            <a:chExt cx="3628858" cy="2835020"/>
          </a:xfrm>
        </p:grpSpPr>
        <p:sp>
          <p:nvSpPr>
            <p:cNvPr id="11" name="Rectangular Callout 10"/>
            <p:cNvSpPr/>
            <p:nvPr/>
          </p:nvSpPr>
          <p:spPr>
            <a:xfrm>
              <a:off x="5510735" y="2089153"/>
              <a:ext cx="3628858" cy="2835020"/>
            </a:xfrm>
            <a:prstGeom prst="wedgeRectCallout">
              <a:avLst>
                <a:gd name="adj1" fmla="val -66447"/>
                <a:gd name="adj2" fmla="val -27015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75823" y="2123407"/>
              <a:ext cx="3206389" cy="2544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i="1" dirty="0" smtClean="0"/>
                <a:t>Example: stdio.h</a:t>
              </a:r>
            </a:p>
            <a:p>
              <a:r>
                <a:rPr lang="en-US" sz="2200" dirty="0" smtClean="0"/>
                <a:t>Written by elves</a:t>
              </a:r>
            </a:p>
            <a:p>
              <a:r>
                <a:rPr lang="en-US" sz="2200" dirty="0" smtClean="0"/>
                <a:t>Uses </a:t>
              </a:r>
              <a:r>
                <a:rPr lang="en-US" sz="2200" i="1" dirty="0" smtClean="0">
                  <a:solidFill>
                    <a:srgbClr val="FF0000"/>
                  </a:solidFill>
                </a:rPr>
                <a:t>system calls</a:t>
              </a:r>
            </a:p>
            <a:p>
              <a:r>
                <a:rPr lang="en-US" sz="2200" dirty="0" smtClean="0"/>
                <a:t>Defined in headers</a:t>
              </a:r>
            </a:p>
            <a:p>
              <a:r>
                <a:rPr lang="en-US" sz="2200" dirty="0" smtClean="0"/>
                <a:t>Input to linker (compiler)</a:t>
              </a:r>
            </a:p>
            <a:p>
              <a:r>
                <a:rPr lang="en-US" sz="2200" dirty="0" smtClean="0"/>
                <a:t>Invoked like functions</a:t>
              </a:r>
            </a:p>
            <a:p>
              <a:r>
                <a:rPr lang="en-US" sz="2200" dirty="0" smtClean="0"/>
                <a:t>May be “resolved” when </a:t>
              </a:r>
            </a:p>
            <a:p>
              <a:r>
                <a:rPr lang="en-US" sz="2200" dirty="0" smtClean="0"/>
                <a:t>  program is loaded. </a:t>
              </a:r>
              <a:endParaRPr lang="en-US" sz="22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8218</TotalTime>
  <Words>3367</Words>
  <Application>Microsoft Macintosh PowerPoint</Application>
  <PresentationFormat>On-screen Show (4:3)</PresentationFormat>
  <Paragraphs>600</Paragraphs>
  <Slides>53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Capital</vt:lpstr>
      <vt:lpstr>Operating Systems ECE344 </vt:lpstr>
      <vt:lpstr>Content of this lecture</vt:lpstr>
      <vt:lpstr>Review</vt:lpstr>
      <vt:lpstr>Why Start With Hardware?</vt:lpstr>
      <vt:lpstr>So what is inside a computer</vt:lpstr>
      <vt:lpstr>A Typical Computer from a Hardware Point of View</vt:lpstr>
      <vt:lpstr>Memory-storage Hierarchy</vt:lpstr>
      <vt:lpstr>A peek into Unix structure</vt:lpstr>
      <vt:lpstr>A peek into Unix structure</vt:lpstr>
      <vt:lpstr>A peek into Unix structure</vt:lpstr>
      <vt:lpstr>A peek into Unix structure</vt:lpstr>
      <vt:lpstr>A peek into Unix structure</vt:lpstr>
      <vt:lpstr>Why hardware has to support User/Kernel mode?</vt:lpstr>
      <vt:lpstr>Why hardware has to support User/Kernel mode?</vt:lpstr>
      <vt:lpstr>Why hardware has to support User/Kernel mode?</vt:lpstr>
      <vt:lpstr>Why hardware has to support User/Kernel mode?</vt:lpstr>
      <vt:lpstr>Why hardware has to support User/Kernel mode?</vt:lpstr>
      <vt:lpstr>Hardware Features for OS</vt:lpstr>
      <vt:lpstr>Types of Hardware Support</vt:lpstr>
      <vt:lpstr>Protected Instructions</vt:lpstr>
      <vt:lpstr>OS Protection</vt:lpstr>
      <vt:lpstr>Memory Protection</vt:lpstr>
      <vt:lpstr>Memory Protection</vt:lpstr>
      <vt:lpstr>Hardware Features for OS</vt:lpstr>
      <vt:lpstr>Events</vt:lpstr>
      <vt:lpstr>OS Control Flow</vt:lpstr>
      <vt:lpstr>Categorizing Events</vt:lpstr>
      <vt:lpstr>Categorizing Events </vt:lpstr>
      <vt:lpstr>Faults</vt:lpstr>
      <vt:lpstr>Faults</vt:lpstr>
      <vt:lpstr>Handling Faults</vt:lpstr>
      <vt:lpstr>Handling Faults </vt:lpstr>
      <vt:lpstr>System Calls</vt:lpstr>
      <vt:lpstr>System Call Functions</vt:lpstr>
      <vt:lpstr>Function call</vt:lpstr>
      <vt:lpstr>System call</vt:lpstr>
      <vt:lpstr>Directly using system call?</vt:lpstr>
      <vt:lpstr>System Call</vt:lpstr>
      <vt:lpstr>Steps in making a syscall</vt:lpstr>
      <vt:lpstr>System Call Issues</vt:lpstr>
      <vt:lpstr>Interrupts</vt:lpstr>
      <vt:lpstr>Interrupt Illustrated</vt:lpstr>
      <vt:lpstr>How to find interrupt handler?</vt:lpstr>
      <vt:lpstr>Timer</vt:lpstr>
      <vt:lpstr>I/O Control</vt:lpstr>
      <vt:lpstr>I/O Completion</vt:lpstr>
      <vt:lpstr>I/O Example</vt:lpstr>
      <vt:lpstr>Interrupt Questions</vt:lpstr>
      <vt:lpstr>Alternative approach</vt:lpstr>
      <vt:lpstr>Summary</vt:lpstr>
      <vt:lpstr>Summary (2)</vt:lpstr>
      <vt:lpstr>Architecture Trends Impact OS Design</vt:lpstr>
      <vt:lpstr>May you live in Interesting Times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Systems ECE344</dc:title>
  <dc:creator>apple</dc:creator>
  <cp:lastModifiedBy>Ding Yuan</cp:lastModifiedBy>
  <cp:revision>101</cp:revision>
  <cp:lastPrinted>2013-01-14T03:45:07Z</cp:lastPrinted>
  <dcterms:created xsi:type="dcterms:W3CDTF">2013-01-20T17:03:37Z</dcterms:created>
  <dcterms:modified xsi:type="dcterms:W3CDTF">2014-01-09T01:55:18Z</dcterms:modified>
</cp:coreProperties>
</file>