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1"/>
  </p:notesMasterIdLst>
  <p:sldIdLst>
    <p:sldId id="301" r:id="rId2"/>
    <p:sldId id="30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9" r:id="rId39"/>
    <p:sldId id="29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c8JEweTnhxUss+EHiR6MfQ==" hashData="H+uhT+Xiz4JA7WzSwOPcxQKLU/A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0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C73BA-0B24-44A1-ABEE-647DC10446CF}" type="datetimeFigureOut">
              <a:rPr lang="fa-IR" smtClean="0"/>
              <a:t>1434/10/19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5FFF27-68D4-46E4-9A32-AA6004B403A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3366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D959792-97E8-4070-8A7A-9B56574B647A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813" y="620713"/>
            <a:ext cx="7138987" cy="1008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47813" y="1773238"/>
            <a:ext cx="7138987" cy="4352925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77919-DFB5-4F63-8B42-1C5EF5251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9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5000" t="2000" r="74000" b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8610600" cy="1362075"/>
          </a:xfrm>
        </p:spPr>
        <p:txBody>
          <a:bodyPr>
            <a:normAutofit/>
          </a:bodyPr>
          <a:lstStyle/>
          <a:p>
            <a:r>
              <a:rPr lang="fa-IR" sz="54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00FFCC"/>
                </a:solidFill>
                <a:effectLst/>
                <a:cs typeface="B Mitra" pitchFamily="2" charset="-78"/>
              </a:rPr>
              <a:t>واکنشهای حاد آلرژیک وآنافیلاکسی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200400"/>
            <a:ext cx="5638800" cy="2743200"/>
          </a:xfrm>
        </p:spPr>
        <p:txBody>
          <a:bodyPr>
            <a:normAutofit/>
          </a:bodyPr>
          <a:lstStyle/>
          <a:p>
            <a:pPr marL="0" marR="36576" lvl="0" algn="ctr">
              <a:spcBef>
                <a:spcPts val="0"/>
              </a:spcBef>
              <a:buClr>
                <a:srgbClr val="FF388C"/>
              </a:buClr>
              <a:defRPr/>
            </a:pPr>
            <a:r>
              <a:rPr lang="fa-IR" sz="4800" dirty="0">
                <a:ln>
                  <a:solidFill>
                    <a:srgbClr val="666666"/>
                  </a:solidFill>
                </a:ln>
                <a:solidFill>
                  <a:srgbClr val="FF0000"/>
                </a:solidFill>
                <a:cs typeface="B Titr" pitchFamily="2" charset="-78"/>
              </a:rPr>
              <a:t>مرکز اورژانس </a:t>
            </a:r>
            <a:r>
              <a:rPr lang="fa-IR" sz="4800" dirty="0" smtClean="0">
                <a:ln>
                  <a:solidFill>
                    <a:srgbClr val="666666"/>
                  </a:solidFill>
                </a:ln>
                <a:solidFill>
                  <a:srgbClr val="FF0000"/>
                </a:solidFill>
                <a:cs typeface="B Titr" pitchFamily="2" charset="-78"/>
              </a:rPr>
              <a:t>تهران</a:t>
            </a:r>
          </a:p>
          <a:p>
            <a:pPr marL="0" marR="36576" lvl="0" algn="ctr">
              <a:spcBef>
                <a:spcPts val="0"/>
              </a:spcBef>
              <a:buClr>
                <a:srgbClr val="FF388C"/>
              </a:buClr>
              <a:defRPr/>
            </a:pPr>
            <a:endParaRPr lang="fa-IR" sz="4800" dirty="0">
              <a:ln>
                <a:solidFill>
                  <a:srgbClr val="666666"/>
                </a:solidFill>
              </a:ln>
              <a:solidFill>
                <a:srgbClr val="FF0000"/>
              </a:solidFill>
              <a:cs typeface="B Titr" pitchFamily="2" charset="-78"/>
            </a:endParaRPr>
          </a:p>
          <a:p>
            <a:pPr marL="0" marR="36576" lvl="0" algn="ctr">
              <a:spcBef>
                <a:spcPts val="0"/>
              </a:spcBef>
              <a:buClr>
                <a:srgbClr val="FF388C"/>
              </a:buClr>
              <a:defRPr/>
            </a:pPr>
            <a:r>
              <a:rPr lang="fa-IR" sz="3000" dirty="0">
                <a:ln>
                  <a:solidFill>
                    <a:srgbClr val="666666"/>
                  </a:solidFill>
                </a:ln>
                <a:solidFill>
                  <a:prstClr val="white">
                    <a:tint val="75000"/>
                  </a:prstClr>
                </a:solidFill>
                <a:cs typeface="B Titr" pitchFamily="2" charset="-78"/>
              </a:rPr>
              <a:t>حوزه آموزش و پژوهش</a:t>
            </a:r>
          </a:p>
          <a:p>
            <a:pPr marL="0" marR="36576" lvl="0" algn="r">
              <a:spcBef>
                <a:spcPts val="0"/>
              </a:spcBef>
              <a:buClr>
                <a:srgbClr val="FF388C"/>
              </a:buClr>
              <a:defRPr/>
            </a:pPr>
            <a:r>
              <a:rPr lang="fa-IR" sz="3000" dirty="0">
                <a:ln>
                  <a:solidFill>
                    <a:srgbClr val="666666"/>
                  </a:solidFill>
                </a:ln>
                <a:solidFill>
                  <a:prstClr val="white">
                    <a:tint val="75000"/>
                  </a:prstClr>
                </a:solidFill>
              </a:rPr>
              <a:t>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300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EMP1005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19400"/>
            <a:ext cx="6264275" cy="3336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1676400" y="1676400"/>
            <a:ext cx="68646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kumimoji="1" lang="fa-IR" sz="3600" dirty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از این نقطه، واکنش را </a:t>
            </a:r>
            <a:r>
              <a:rPr kumimoji="1" lang="fa-IR" sz="3600" dirty="0">
                <a:solidFill>
                  <a:schemeClr val="accent5"/>
                </a:solidFill>
                <a:latin typeface="Times New Roman" pitchFamily="18" charset="0"/>
                <a:cs typeface="B Nazanin" pitchFamily="2" charset="-78"/>
              </a:rPr>
              <a:t>آنافیلاکتیک</a:t>
            </a:r>
            <a:r>
              <a:rPr kumimoji="1" lang="fa-IR" sz="3600" dirty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 فرض کنید.</a:t>
            </a:r>
            <a:endParaRPr kumimoji="1" lang="en-US" sz="3600" dirty="0">
              <a:solidFill>
                <a:schemeClr val="bg1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66800" y="370263"/>
            <a:ext cx="8077199" cy="6965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طیف بالینی تظاهرات آلرژیک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58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1"/>
            <a:ext cx="83820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اتیولوژی </a:t>
            </a: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آنافیلاکسی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86000"/>
            <a:ext cx="8991600" cy="3733800"/>
          </a:xfr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مواد غذایی (شایعترین)</a:t>
            </a:r>
          </a:p>
          <a:p>
            <a:pPr marL="914400" lvl="1" indent="-457200" algn="r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کودکان: تخم مرغ، شیر، سویا؛ کاهش بروز با گذشت سن</a:t>
            </a:r>
          </a:p>
          <a:p>
            <a:pPr marL="914400" lvl="1" indent="-457200" algn="r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 بزرگسالان: آجیل، ماهی و غذاهای دریایی؛ ماندگار با گذشت </a:t>
            </a:r>
          </a:p>
          <a:p>
            <a:pPr lvl="1" algn="r">
              <a:lnSpc>
                <a:spcPct val="90000"/>
              </a:lnSpc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سن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داروها</a:t>
            </a:r>
          </a:p>
          <a:p>
            <a:pPr marL="914400" lvl="1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تقریباً هر دارویی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حشرات</a:t>
            </a:r>
          </a:p>
        </p:txBody>
      </p:sp>
    </p:spTree>
    <p:extLst>
      <p:ext uri="{BB962C8B-B14F-4D97-AF65-F5344CB8AC3E}">
        <p14:creationId xmlns:p14="http://schemas.microsoft.com/office/powerpoint/2010/main" val="286612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57200"/>
            <a:ext cx="9144000" cy="8239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اتیولوژی </a:t>
            </a: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آنافیلاکسی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2250280"/>
            <a:ext cx="8062912" cy="2550320"/>
          </a:xfrm>
        </p:spPr>
        <p:txBody>
          <a:bodyPr>
            <a:no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لاتکس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واکسن ها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خون و فرآورده های خونی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مایعات بیولوژیک</a:t>
            </a:r>
          </a:p>
        </p:txBody>
      </p:sp>
    </p:spTree>
    <p:extLst>
      <p:ext uri="{BB962C8B-B14F-4D97-AF65-F5344CB8AC3E}">
        <p14:creationId xmlns:p14="http://schemas.microsoft.com/office/powerpoint/2010/main" val="282544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1"/>
            <a:ext cx="8305800" cy="914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اتیولوژی </a:t>
            </a: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آنافیلاکسی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2250280"/>
            <a:ext cx="8062912" cy="4074320"/>
          </a:xfr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فعالیت بدنی          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پاتوژنز و بروز نامعلوم</a:t>
            </a:r>
          </a:p>
          <a:p>
            <a:pPr marL="914400" lvl="1" indent="-457200" algn="r">
              <a:lnSpc>
                <a:spcPct val="80000"/>
              </a:lnSpc>
              <a:buFont typeface="Courier New" pitchFamily="49" charset="0"/>
              <a:buChar char="o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تشخیص و پیش بینی مشکل</a:t>
            </a:r>
          </a:p>
          <a:p>
            <a:pPr marL="914400" lvl="1" indent="-457200" algn="r">
              <a:lnSpc>
                <a:spcPct val="80000"/>
              </a:lnSpc>
              <a:buFont typeface="Courier New" pitchFamily="49" charset="0"/>
              <a:buChar char="o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همراهی احتمالاً بیش از نصف موارد با خوردن ماده ویژه ساعتها پیش از فعالیت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(food-triggered, exercise-induced anaphylaxis)</a:t>
            </a:r>
            <a:endParaRPr lang="fa-IR" sz="32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ایدیوپاتیک</a:t>
            </a:r>
          </a:p>
          <a:p>
            <a:pPr marL="914400" lvl="1" indent="-457200" algn="r">
              <a:lnSpc>
                <a:spcPct val="80000"/>
              </a:lnSpc>
              <a:buFont typeface="Courier New" pitchFamily="49" charset="0"/>
              <a:buChar char="o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تشخیص پس از رد سایر علل</a:t>
            </a:r>
          </a:p>
          <a:p>
            <a:pPr marL="914400" lvl="1" indent="-457200" algn="r">
              <a:lnSpc>
                <a:spcPct val="80000"/>
              </a:lnSpc>
              <a:buFont typeface="Courier New" pitchFamily="49" charset="0"/>
              <a:buChar char="o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حدود 20% موارد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514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8062912" cy="900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راههای تماس با لاتکس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2250280"/>
            <a:ext cx="8062912" cy="2321720"/>
          </a:xfrm>
        </p:spPr>
        <p:txBody>
          <a:bodyPr>
            <a:no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پوستی: دستکش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مخاطی: کاندوم، اپلیکاتورها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تنفسی: استنشاق پودر دستکش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داخل رگی: کاتترها و پورت ها</a:t>
            </a:r>
          </a:p>
        </p:txBody>
      </p:sp>
    </p:spTree>
    <p:extLst>
      <p:ext uri="{BB962C8B-B14F-4D97-AF65-F5344CB8AC3E}">
        <p14:creationId xmlns:p14="http://schemas.microsoft.com/office/powerpoint/2010/main" val="190383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457200"/>
            <a:ext cx="8062912" cy="8382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تشخیصهای افتراقی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2250280"/>
            <a:ext cx="8062912" cy="3845720"/>
          </a:xfrm>
        </p:spPr>
        <p:txBody>
          <a:bodyPr>
            <a:no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سنکوپ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بویژه وازوواگال یا وازودپرسور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سایر انواع شوک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سندرم های برافروختگی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کارسینوئید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، پس از منوپوز، کارسینوم مدولاری تیروئید</a:t>
            </a:r>
          </a:p>
        </p:txBody>
      </p:sp>
    </p:spTree>
    <p:extLst>
      <p:ext uri="{BB962C8B-B14F-4D97-AF65-F5344CB8AC3E}">
        <p14:creationId xmlns:p14="http://schemas.microsoft.com/office/powerpoint/2010/main" val="153135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686800" cy="762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تشخیصهای افتراقی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286000"/>
            <a:ext cx="8062912" cy="3236120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بیماریهای غیر عضوی</a:t>
            </a:r>
          </a:p>
          <a:p>
            <a:pPr marL="914400" lvl="1" indent="-457200" algn="r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حمله پانیک،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Munchausen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، سندرم دیسفونکسیون طنابهای صوتی، هیستری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فئوکروموسیتوم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انژیوادم ناشی از مهار کننده های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ACE 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یا کمبود مهار کننده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C</a:t>
            </a:r>
            <a:r>
              <a:rPr lang="en-US" sz="3200" baseline="-25000" dirty="0" smtClean="0">
                <a:solidFill>
                  <a:schemeClr val="bg1"/>
                </a:solidFill>
                <a:cs typeface="B Nazanin" pitchFamily="2" charset="-78"/>
              </a:rPr>
              <a:t>1</a:t>
            </a:r>
            <a:r>
              <a:rPr lang="fa-IR" sz="3200" baseline="-250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استراز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375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534400" cy="72231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تظاهرات بالینی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8062912" cy="3998120"/>
          </a:xfrm>
        </p:spPr>
        <p:txBody>
          <a:bodyPr>
            <a:no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متنوع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درگیری سیستم های مختلف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پوست، دستگاه تنفسی، 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GI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، سیستم قلبی- عروقی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درگیری دستگاه تنفسی و سیستم قلبی- عروقی دارای بیشترین اهمیت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833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457200"/>
            <a:ext cx="8915400" cy="79851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تظاهرات بالینی</a:t>
            </a:r>
            <a:endParaRPr lang="en-US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8062912" cy="4226720"/>
          </a:xfrm>
        </p:spPr>
        <p:txBody>
          <a:bodyPr>
            <a:no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rgbClr val="002060"/>
                </a:solidFill>
                <a:ea typeface="Majalla UI"/>
                <a:cs typeface="B Nazanin" pitchFamily="2" charset="-78"/>
              </a:rPr>
              <a:t>سیستم قلبی- عروقی</a:t>
            </a:r>
          </a:p>
          <a:p>
            <a:pPr marL="1028700" lvl="1" indent="-571500" algn="r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هیپوتانسیون؛ سیاهی رفتن چشمها (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lightheadedness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) یا پره سنکوپ؛ سنکوپ؛ آریتمی؛ آنژین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rgbClr val="002060"/>
                </a:solidFill>
                <a:ea typeface="Majalla UI"/>
                <a:cs typeface="B Nazanin" pitchFamily="2" charset="-78"/>
              </a:rPr>
              <a:t>دستگاه تنفسی </a:t>
            </a:r>
          </a:p>
          <a:p>
            <a:pPr marL="1028700" lvl="1" indent="-571500" algn="r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ادم حلق دهانی، هیپوفارنکس ویا حنجره؛ برونکواسپاسم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885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1"/>
            <a:ext cx="83820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تظاهرات بالینی</a:t>
            </a:r>
            <a:endParaRPr lang="en-US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8062912" cy="4038600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GI</a:t>
            </a:r>
            <a:endParaRPr lang="fa-IR" sz="32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تهوع/استفراغ؛ اسهال؛ کرامپ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پوست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برافروختگی؛ قرمزی؛ خارش؛ کهیر؛ انژیوادم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CNS</a:t>
            </a:r>
            <a:endParaRPr lang="fa-IR" sz="32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سردرد؛ کنفوزیون؛ تغییر وضعیت هوشیاری</a:t>
            </a:r>
          </a:p>
        </p:txBody>
      </p:sp>
    </p:spTree>
    <p:extLst>
      <p:ext uri="{BB962C8B-B14F-4D97-AF65-F5344CB8AC3E}">
        <p14:creationId xmlns:p14="http://schemas.microsoft.com/office/powerpoint/2010/main" val="145149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776289"/>
            <a:ext cx="8915400" cy="747712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800" b="1" dirty="0">
                <a:solidFill>
                  <a:srgbClr val="FF0000"/>
                </a:solidFill>
                <a:effectLst/>
                <a:cs typeface="B Mitra" pitchFamily="2" charset="-78"/>
              </a:rPr>
              <a:t>مراجع</a:t>
            </a:r>
            <a:endParaRPr lang="fa-I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48056" marR="0" lvl="0" indent="-384048" algn="l" rtl="0">
              <a:spcBef>
                <a:spcPct val="20000"/>
              </a:spcBef>
              <a:buClr>
                <a:srgbClr val="FF388C"/>
              </a:buClr>
              <a:buFont typeface="Wingdings 2"/>
              <a:buChar char=""/>
            </a:pPr>
            <a:r>
              <a:rPr lang="en-US" sz="3600" dirty="0">
                <a:ln>
                  <a:noFill/>
                </a:ln>
                <a:solidFill>
                  <a:prstClr val="black"/>
                </a:solidFill>
              </a:rPr>
              <a:t>Evidence Based Medicine</a:t>
            </a:r>
            <a:endParaRPr lang="fa-IR" sz="3600" dirty="0">
              <a:ln>
                <a:noFill/>
              </a:ln>
              <a:solidFill>
                <a:prstClr val="black"/>
              </a:solidFill>
              <a:ea typeface="Majalla UI"/>
            </a:endParaRPr>
          </a:p>
          <a:p>
            <a:pPr marL="448056" marR="0" lvl="0" indent="-384048" algn="l" rtl="0">
              <a:spcBef>
                <a:spcPct val="20000"/>
              </a:spcBef>
              <a:buClr>
                <a:srgbClr val="FF388C"/>
              </a:buClr>
              <a:buFont typeface="Wingdings 2"/>
              <a:buChar char=""/>
            </a:pPr>
            <a:r>
              <a:rPr lang="en-US" sz="3600" dirty="0">
                <a:ln>
                  <a:noFill/>
                </a:ln>
                <a:solidFill>
                  <a:prstClr val="black"/>
                </a:solidFill>
              </a:rPr>
              <a:t>2009 </a:t>
            </a:r>
            <a:r>
              <a:rPr lang="en-US" sz="3600" dirty="0" err="1">
                <a:ln>
                  <a:noFill/>
                </a:ln>
                <a:solidFill>
                  <a:prstClr val="black"/>
                </a:solidFill>
              </a:rPr>
              <a:t>UpToDate</a:t>
            </a:r>
            <a:r>
              <a:rPr lang="en-US" sz="3600" dirty="0">
                <a:ln>
                  <a:noFill/>
                </a:ln>
                <a:solidFill>
                  <a:prstClr val="black"/>
                </a:solidFill>
              </a:rPr>
              <a:t> (Ver. 17.2)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9764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8062912" cy="1066801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فراوانی بروز علایم و نشانه ها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graphicFrame>
        <p:nvGraphicFramePr>
          <p:cNvPr id="44085" name="Group 53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61117497"/>
              </p:ext>
            </p:extLst>
          </p:nvPr>
        </p:nvGraphicFramePr>
        <p:xfrm>
          <a:off x="1143000" y="1447800"/>
          <a:ext cx="6629401" cy="5120544"/>
        </p:xfrm>
        <a:graphic>
          <a:graphicData uri="http://schemas.openxmlformats.org/drawingml/2006/table">
            <a:tbl>
              <a:tblPr/>
              <a:tblGrid>
                <a:gridCol w="1481554"/>
                <a:gridCol w="3075146"/>
                <a:gridCol w="2072701"/>
              </a:tblGrid>
              <a:tr h="62282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فراوانی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علامت/نشانه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82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60-40%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رویهمرفته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تنفسی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82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50-45%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تنگی نفس؛ ویز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6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60-50%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انژیوادم راه هوایی فوقانی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82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20-15%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رینیت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42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35-30%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هیپوتانسیون؛ سیاهی رفتن چشمها؛ سنکوپ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قلبی- عروقی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42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25-20%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تهوع/استفراغ؛ اسهال؛ کرامپ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شکمی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8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152400"/>
            <a:ext cx="8374856" cy="10668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فراوانی بروز علایم و نشانه ها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graphicFrame>
        <p:nvGraphicFramePr>
          <p:cNvPr id="46138" name="Group 58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1869026453"/>
              </p:ext>
            </p:extLst>
          </p:nvPr>
        </p:nvGraphicFramePr>
        <p:xfrm>
          <a:off x="1066802" y="1524000"/>
          <a:ext cx="7010399" cy="5120736"/>
        </p:xfrm>
        <a:graphic>
          <a:graphicData uri="http://schemas.openxmlformats.org/drawingml/2006/table">
            <a:tbl>
              <a:tblPr/>
              <a:tblGrid>
                <a:gridCol w="1566699"/>
                <a:gridCol w="3251878"/>
                <a:gridCol w="2191822"/>
              </a:tblGrid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فراوانی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علامت/نشانه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90%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رویهمرفته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پوستی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90-85%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کهیر</a:t>
                      </a: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 ویا</a:t>
                      </a: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 انژیوادم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55-45%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برافروختگی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5-2%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خارش</a:t>
                      </a: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 بدون بثورات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8-5%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سردرد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Kamran" pitchFamily="2" charset="-78"/>
                        </a:rPr>
                        <a:t>متفرقه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6-4%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درد</a:t>
                      </a: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 پشت جناغ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05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2-1%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B Nazanin" pitchFamily="2" charset="-78"/>
                        </a:rPr>
                        <a:t>تشنج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Nazani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cs typeface="B Kamran" pitchFamily="2" charset="-7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91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1"/>
            <a:ext cx="8062912" cy="914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مراقبت پیش بیمارستانی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752600"/>
            <a:ext cx="8062912" cy="4074320"/>
          </a:xfr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تأکید روی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ABC</a:t>
            </a:r>
          </a:p>
          <a:p>
            <a:pPr marL="914400" lvl="1" indent="-457200" algn="r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اداره راه هوایی</a:t>
            </a:r>
          </a:p>
          <a:p>
            <a:pPr marL="914400" lvl="1" indent="-457200" algn="r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اکسیژن</a:t>
            </a:r>
          </a:p>
          <a:p>
            <a:pPr marL="914400" lvl="1" indent="-457200" algn="r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اپی نفرین، آنتی هیستامین ها، کریستالوئید وریدی،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ß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آگونیست استنشاقی</a:t>
            </a:r>
          </a:p>
          <a:p>
            <a:pPr marL="914400" lvl="1" indent="-457200" algn="r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کورتیکوستروئیدها؟</a:t>
            </a:r>
          </a:p>
          <a:p>
            <a:pPr marL="914400" lvl="1" indent="-457200" algn="r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گلوکاگن درصورت عدم پاسخ کافی به اپی نفرین بویژه در حضور بلوک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ß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591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8062912" cy="97631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مراقبت اولیه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752600"/>
            <a:ext cx="8062912" cy="4226720"/>
          </a:xfrm>
        </p:spPr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تریاژ سریع و پایدارسازی اولیه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اندازه گیری و مانیتورینگ علایم حیاتی، قلبی و 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POM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حتی در موارد خفیف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اداره سریع راه هوایی درصورت نیاز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یک تاریخچه مناسب و شرح ماوقع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بیماریها (آسم) و داروهای مصرفی (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ß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بلوکرها)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768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062912" cy="82391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مراقبت اولیه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8062912" cy="3581400"/>
          </a:xfrm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ازدست دادن تا 30% حجم گردش خون در 10 دقیقه اول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فقدان تظاهرات پوستی برضد تشخیص ولی نه رد کننده آن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تشخیص صرفاً بالینی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954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62912" cy="10525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خط </a:t>
            </a: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اول</a:t>
            </a: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درمان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8062912" cy="4191000"/>
          </a:xfr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ABC</a:t>
            </a:r>
            <a:endParaRPr lang="fa-IR" sz="32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ar-SA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اپی نفرین</a:t>
            </a:r>
            <a:endParaRPr lang="fa-IR" sz="32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اکسیژن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کریستالوئید وریدی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 lit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در بزرگسالان و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20 ml/kg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 و تکرار یک بار در بزرگسالان و دو بار در کودکان درصورت نیاز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endParaRPr lang="fa-IR" sz="32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آلودگی زدایی 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بجز شستشوی معده به منظور حذف آلرژن غذایی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325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533400"/>
            <a:ext cx="8374856" cy="8382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نکات </a:t>
            </a:r>
            <a:r>
              <a:rPr lang="en-US" sz="4000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ABC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2250280"/>
            <a:ext cx="8062912" cy="2474120"/>
          </a:xfrm>
        </p:spPr>
        <p:txBody>
          <a:bodyPr>
            <a:normAutofit/>
          </a:bodyPr>
          <a:lstStyle/>
          <a:p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لوله تراشه کوچکتر از معمول</a:t>
            </a:r>
          </a:p>
          <a:p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دردست داشتن یک راه جراحی جایگزین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شناسایی شوک در مراحل نخستین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018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8062912" cy="8382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اپی نفرین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8062912" cy="3083720"/>
          </a:xfrm>
        </p:spPr>
        <p:txBody>
          <a:bodyPr>
            <a:noAutofit/>
          </a:bodyPr>
          <a:lstStyle/>
          <a:p>
            <a:r>
              <a:rPr lang="ar-SA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خط اول 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درمان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تجویز بسیار کمتر از موارد لازم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فقدان منع مصرف مطلق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احتیاط درصورت بلوک 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ß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یا حساسیت شدید به سولفیت ها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  <a:p>
            <a:endParaRPr lang="fa-IR" sz="36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432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8062912" cy="7842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اپی نفرین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062912" cy="407432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تحریک </a:t>
            </a:r>
            <a:r>
              <a:rPr lang="el-GR" sz="3200" dirty="0" smtClean="0">
                <a:solidFill>
                  <a:schemeClr val="accent5"/>
                </a:solidFill>
                <a:cs typeface="B Nazanin" pitchFamily="2" charset="-78"/>
              </a:rPr>
              <a:t>α</a:t>
            </a:r>
            <a:endParaRPr lang="fa-IR" sz="3200" baseline="-25000" dirty="0" smtClean="0">
              <a:solidFill>
                <a:schemeClr val="accent5"/>
              </a:solidFill>
              <a:ea typeface="Majalla UI"/>
              <a:cs typeface="B Nazanin" pitchFamily="2" charset="-78"/>
            </a:endParaRP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↑</a:t>
            </a:r>
            <a:r>
              <a:rPr lang="fa-IR" sz="3200" dirty="0" smtClean="0">
                <a:solidFill>
                  <a:schemeClr val="bg1"/>
                </a:solidFill>
                <a:latin typeface="Times New Roman" pitchFamily="18" charset="0"/>
                <a:ea typeface="Majalla UI"/>
                <a:cs typeface="B Nazanin" pitchFamily="2" charset="-78"/>
              </a:rPr>
              <a:t>مقاومت عروق محیطی؛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↓</a:t>
            </a:r>
            <a:r>
              <a:rPr lang="fa-IR" sz="3200" dirty="0" smtClean="0">
                <a:solidFill>
                  <a:schemeClr val="bg1"/>
                </a:solidFill>
                <a:latin typeface="Times New Roman" pitchFamily="18" charset="0"/>
                <a:ea typeface="Majalla UI"/>
                <a:cs typeface="B Nazanin" pitchFamily="2" charset="-78"/>
              </a:rPr>
              <a:t>انژیوادم</a:t>
            </a: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B Nazanin" pitchFamily="2" charset="-78"/>
            </a:endParaRPr>
          </a:p>
          <a:p>
            <a:pPr>
              <a:lnSpc>
                <a:spcPct val="90000"/>
              </a:lnSpc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تحریک </a:t>
            </a:r>
            <a:r>
              <a:rPr lang="en-US" sz="3200" dirty="0" smtClean="0">
                <a:solidFill>
                  <a:schemeClr val="accent5"/>
                </a:solidFill>
                <a:cs typeface="B Nazanin" pitchFamily="2" charset="-78"/>
              </a:rPr>
              <a:t>ß</a:t>
            </a:r>
            <a:r>
              <a:rPr lang="en-US" sz="3200" baseline="-25000" dirty="0" smtClean="0">
                <a:solidFill>
                  <a:schemeClr val="accent5"/>
                </a:solidFill>
                <a:cs typeface="B Nazanin" pitchFamily="2" charset="-78"/>
              </a:rPr>
              <a:t>1</a:t>
            </a:r>
          </a:p>
          <a:p>
            <a:pPr lvl="1">
              <a:lnSpc>
                <a:spcPct val="90000"/>
              </a:lnSpc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آثار اینوتروپ و کرونوتروپ مثبت</a:t>
            </a:r>
          </a:p>
          <a:p>
            <a:pPr>
              <a:lnSpc>
                <a:spcPct val="90000"/>
              </a:lnSpc>
            </a:pPr>
            <a:r>
              <a:rPr lang="fa-IR" sz="32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تحریک </a:t>
            </a:r>
            <a:r>
              <a:rPr lang="en-US" sz="3200" dirty="0" smtClean="0">
                <a:solidFill>
                  <a:schemeClr val="accent5"/>
                </a:solidFill>
                <a:cs typeface="B Nazanin" pitchFamily="2" charset="-78"/>
              </a:rPr>
              <a:t>ß</a:t>
            </a:r>
            <a:r>
              <a:rPr lang="en-US" sz="3200" baseline="-25000" dirty="0" smtClean="0">
                <a:solidFill>
                  <a:schemeClr val="accent5"/>
                </a:solidFill>
                <a:cs typeface="B Nazanin" pitchFamily="2" charset="-78"/>
              </a:rPr>
              <a:t>2</a:t>
            </a:r>
            <a:endParaRPr lang="fa-IR" sz="3200" baseline="-25000" dirty="0" smtClean="0">
              <a:solidFill>
                <a:schemeClr val="accent5"/>
              </a:solidFill>
              <a:ea typeface="Majalla UI"/>
              <a:cs typeface="B Nazanin" pitchFamily="2" charset="-78"/>
            </a:endParaRPr>
          </a:p>
          <a:p>
            <a:pPr lvl="1">
              <a:lnSpc>
                <a:spcPct val="90000"/>
              </a:lnSpc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برونکودیلاتاسیون؛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↑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تولید </a:t>
            </a:r>
            <a:r>
              <a:rPr lang="en-US" sz="3200" dirty="0" err="1" smtClean="0">
                <a:solidFill>
                  <a:schemeClr val="bg1"/>
                </a:solidFill>
                <a:cs typeface="B Nazanin" pitchFamily="2" charset="-78"/>
              </a:rPr>
              <a:t>cAMP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داخل سلولی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←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↓</a:t>
            </a:r>
            <a:r>
              <a:rPr lang="fa-IR" sz="3200" dirty="0" smtClean="0">
                <a:solidFill>
                  <a:schemeClr val="bg1"/>
                </a:solidFill>
                <a:latin typeface="Times New Roman" pitchFamily="18" charset="0"/>
                <a:ea typeface="Majalla UI"/>
                <a:cs typeface="B Nazanin" pitchFamily="2" charset="-78"/>
              </a:rPr>
              <a:t>آزادسازی واسطه های التهابی از ماست سل ها و بازوفیل ها</a:t>
            </a: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48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304801"/>
            <a:ext cx="8062912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اپی نفرین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76400"/>
            <a:ext cx="8062912" cy="4343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IM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(خارج ران) بجای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SQ</a:t>
            </a:r>
          </a:p>
          <a:p>
            <a:pPr lvl="1"/>
            <a:r>
              <a:rPr lang="fa-IR" sz="3200" b="1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بزرگسالان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: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 0.3-0.5 mg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0.3-0.5 ml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1:1000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یا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3-5 ml 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1:10,000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)</a:t>
            </a:r>
          </a:p>
          <a:p>
            <a:pPr lvl="1"/>
            <a:r>
              <a:rPr lang="fa-IR" sz="3200" b="1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کودکان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: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0.01 mg/kg، 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حداکثر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0.3 mg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(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0.01 ml/kg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1:1000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یا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0.1 ml/kg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 </a:t>
            </a:r>
            <a:r>
              <a:rPr lang="en-US" sz="3200" b="1" dirty="0" smtClean="0">
                <a:solidFill>
                  <a:schemeClr val="bg1"/>
                </a:solidFill>
                <a:cs typeface="B Nazanin" pitchFamily="2" charset="-78"/>
              </a:rPr>
              <a:t>1:10,000</a:t>
            </a:r>
            <a:r>
              <a:rPr lang="fa-IR" sz="3200" b="1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)</a:t>
            </a:r>
          </a:p>
          <a:p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قابل تکرار هر 5 دقیقه درصورت عدم پاسخ یا عود علایم</a:t>
            </a:r>
          </a:p>
          <a:p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شروع انفوزیون وریدی درصورت تشدید علایم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811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1"/>
            <a:ext cx="8062912" cy="9906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rgbClr val="FF0000"/>
                </a:solidFill>
                <a:effectLst/>
              </a:rPr>
              <a:t>اهداف</a:t>
            </a:r>
            <a:endParaRPr lang="en-US" sz="48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062912" cy="26670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اهمیت موضوع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تظاهرات بالینی </a:t>
            </a:r>
            <a:r>
              <a:rPr lang="ar-SA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آنافیلاکسی</a:t>
            </a:r>
            <a:endParaRPr lang="fa-IR" sz="36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تشخیص و درمان </a:t>
            </a:r>
            <a:r>
              <a:rPr lang="ar-SA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آنافیلاکسی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661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381000"/>
            <a:ext cx="8298656" cy="9144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اپی نفرین</a:t>
            </a: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IV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00200"/>
            <a:ext cx="8077200" cy="4724400"/>
          </a:xfr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خطر بروز آریتمی های کشنده،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MI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ویا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ICH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بویژه درصورت عدم رعایت دوز، رقت یا سرعت مناسب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درصورت وجود شوک یا هیپوتانسیون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100 µg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1:100,000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در عرض 10-5 دقیقه (دوز یکسان برای کودکان و بزرگسالان)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0.1 ml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1:1000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داخل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9.9 ml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نرمال سالین یا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 ml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1:10,000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داخل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9 ml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نرمال سالین 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کاهش سرعت یا قطع انفوزیون درصورت بروز درد قفسه سینه یا آریتمی؛ شروع مجدد با سرعت کمتر پس از بهبودی درد سینه یا آریتمی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40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228600"/>
            <a:ext cx="8374856" cy="10668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آنافیلاکسی و </a:t>
            </a:r>
            <a:r>
              <a:rPr lang="en-US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ß</a:t>
            </a: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 بلوکرها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1752600"/>
            <a:ext cx="8062912" cy="4267200"/>
          </a:xfrm>
        </p:spPr>
        <p:txBody>
          <a:bodyPr>
            <a:no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احتمال بروز بدتر آنافیلاکسی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احتمال کاهش پاسخ به اپی نفرین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احتمال برجسته شدن تحریک </a:t>
            </a:r>
            <a:r>
              <a:rPr lang="el-GR" sz="3200" dirty="0" smtClean="0">
                <a:solidFill>
                  <a:schemeClr val="bg1"/>
                </a:solidFill>
                <a:cs typeface="B Nazanin" pitchFamily="2" charset="-78"/>
              </a:rPr>
              <a:t>α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و تحریک رفلکسی واگ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↑</a:t>
            </a:r>
            <a:r>
              <a:rPr lang="fa-IR" sz="3200" dirty="0" smtClean="0">
                <a:solidFill>
                  <a:schemeClr val="bg1"/>
                </a:solidFill>
                <a:latin typeface="Times New Roman" pitchFamily="18" charset="0"/>
                <a:ea typeface="Majalla UI"/>
                <a:cs typeface="B Nazanin" pitchFamily="2" charset="-78"/>
              </a:rPr>
              <a:t>آزادسازی واسطه ها، برونکوکنستریکسیون، برادیکاردی و وازوکنستریکسیون کرونری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نصف کردن دوز اپی نفرین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گلوکاگن بجای اپی نفرین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358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304800"/>
            <a:ext cx="8062912" cy="10668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راههای دیگر تجویز ا</a:t>
            </a: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پی نفرین</a:t>
            </a: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  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8062912" cy="4267200"/>
          </a:xfrm>
        </p:spPr>
        <p:txBody>
          <a:bodyPr>
            <a:noAutofit/>
          </a:bodyPr>
          <a:lstStyle/>
          <a:p>
            <a:pPr marL="365760" indent="-283464" algn="justLow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تزریق داخل جلدی</a:t>
            </a:r>
            <a:r>
              <a:rPr lang="ar-SA" sz="3200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نصف دوز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IM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 در محل آنتی ژن (مثلاً محل نیش)</a:t>
            </a:r>
          </a:p>
          <a:p>
            <a:pPr marL="365760" indent="-283464" algn="justLow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تزریق زیر زبانی درصورت عدم دسترسی عروقی</a:t>
            </a:r>
          </a:p>
          <a:p>
            <a:pPr marL="365760" indent="-283464" algn="justLow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راه داخل تراشه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marL="640080" lvl="1" indent="-237744" algn="justLow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3-5 ml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 از محلول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1:10,000</a:t>
            </a:r>
          </a:p>
          <a:p>
            <a:pPr marL="640080" lvl="1" indent="-237744" algn="justLow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0.2 ml/kg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 (حداکثر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5 ml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) از محلول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1:10,000</a:t>
            </a:r>
            <a:endParaRPr lang="fa-IR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marL="365760" indent="-283464" algn="justLow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نبولایز استنشاقی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541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304800"/>
            <a:ext cx="8451056" cy="9144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خط </a:t>
            </a: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دوم</a:t>
            </a: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درمان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524000"/>
            <a:ext cx="8062912" cy="4038600"/>
          </a:xfr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شروع آهسته اثر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بهیچ وجه جایگزیدی برای اپی نفرین نیستند.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داروهای کمکی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پیشگیری 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آنتی هیستامین ها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کورتیکوستروئیدها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برونکودیلاتورهای استنشاقی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گلوکاگن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074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457201"/>
            <a:ext cx="8222456" cy="762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آنتی هیستامین ها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00200"/>
            <a:ext cx="8062912" cy="4572000"/>
          </a:xfrm>
        </p:spPr>
        <p:txBody>
          <a:bodyPr>
            <a:noAutofit/>
          </a:bodyPr>
          <a:lstStyle/>
          <a:p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دیفن هیدرامین وریدی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50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(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 mg/kg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تا حداکثر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50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کودکان) 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lvl="1" algn="r"/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کلرفنیرامین وریدی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 10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0.2 mg/kg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حداکثر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کودکان) </a:t>
            </a:r>
          </a:p>
          <a:p>
            <a:pPr lvl="1" algn="r"/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کلماستین وریدی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 2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 12-6 ساله) </a:t>
            </a:r>
          </a:p>
          <a:p>
            <a:pPr lvl="1" algn="r"/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پرومتازین عضلانی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25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(فقط برای بزرگسالان)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</a:p>
          <a:p>
            <a:pPr lvl="1" algn="r"/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133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62912" cy="8239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آنتی هیستامین ها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00200"/>
            <a:ext cx="8062912" cy="4343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بلوک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توام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H</a:t>
            </a:r>
            <a:r>
              <a:rPr lang="en-US" sz="3200" baseline="-25000" dirty="0" smtClean="0">
                <a:solidFill>
                  <a:schemeClr val="bg1"/>
                </a:solidFill>
                <a:cs typeface="B Nazanin" pitchFamily="2" charset="-78"/>
              </a:rPr>
              <a:t>1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و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H</a:t>
            </a:r>
            <a:r>
              <a:rPr lang="en-US" sz="3200" baseline="-25000" dirty="0" smtClean="0">
                <a:solidFill>
                  <a:schemeClr val="bg1"/>
                </a:solidFill>
                <a:cs typeface="B Nazanin" pitchFamily="2" charset="-78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رانیتیدین وریدی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50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(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1 mg/kg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تا حداکثر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50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کودکان) </a:t>
            </a:r>
          </a:p>
          <a:p>
            <a:pPr>
              <a:lnSpc>
                <a:spcPct val="90000"/>
              </a:lnSpc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سایمتیدین وریدی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 300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4-8 mg/kg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تا حداکثر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200 mg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کودکان)</a:t>
            </a:r>
          </a:p>
          <a:p>
            <a:pPr lvl="1" algn="r">
              <a:lnSpc>
                <a:spcPct val="90000"/>
              </a:lnSpc>
            </a:pP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ممنوع در سالمندان (عوارض جانبی)، بیماریهای متعدد (تداخل با بسیاری از داروها)، اختلال کلیوی ویا کبدی و درصورت بلوک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ß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(طولانی کردن متابلیسم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ß</a:t>
            </a:r>
            <a:r>
              <a:rPr lang="fa-IR" sz="32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بلوکرها و آنافیلاکسی)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865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62912" cy="8239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کورتیکوستروئیدها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76400"/>
            <a:ext cx="8298656" cy="4226720"/>
          </a:xfrm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شروع اثر 6-4 ساعت بعد (حتی درصورت تزریق وریدی)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پیشگیری از آنافیلاکسی راجعه 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متیل پردنیزولون وریدی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 125 mg 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(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2 mg/kg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تا حداکثر 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125 mg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کودکان)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هیدروکورتیزون وریدی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 300 mg 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(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5 mg/kg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تا حداکثر </a:t>
            </a:r>
            <a:r>
              <a:rPr lang="en-US" sz="3600" dirty="0" smtClean="0">
                <a:solidFill>
                  <a:schemeClr val="bg1"/>
                </a:solidFill>
                <a:cs typeface="B Nazanin" pitchFamily="2" charset="-78"/>
              </a:rPr>
              <a:t>300 mg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برای کودکان)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  <a:p>
            <a:pPr lvl="1" algn="r"/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احتباس مایعات</a:t>
            </a:r>
          </a:p>
        </p:txBody>
      </p:sp>
    </p:spTree>
    <p:extLst>
      <p:ext uri="{BB962C8B-B14F-4D97-AF65-F5344CB8AC3E}">
        <p14:creationId xmlns:p14="http://schemas.microsoft.com/office/powerpoint/2010/main" val="384071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457200"/>
            <a:ext cx="8062912" cy="8382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اپی نفرین خود تزریق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5455" y="1676400"/>
            <a:ext cx="8062912" cy="2209800"/>
          </a:xfrm>
        </p:spPr>
        <p:txBody>
          <a:bodyPr>
            <a:noAutofit/>
          </a:bodyPr>
          <a:lstStyle/>
          <a:p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حمل حداقل 2 عدد توسط فرد 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high risk</a:t>
            </a:r>
            <a:endParaRPr lang="fa-IR" sz="28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cs typeface="B Nazanin" pitchFamily="2" charset="-78"/>
              </a:rPr>
              <a:t>EpiPen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®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: حاوی 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0.3 ml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 1:1000 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(0.3 mg)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؛ برای بزرگسالان</a:t>
            </a:r>
          </a:p>
          <a:p>
            <a:r>
              <a:rPr lang="en-US" sz="2800" dirty="0" err="1" smtClean="0">
                <a:solidFill>
                  <a:schemeClr val="bg1"/>
                </a:solidFill>
                <a:cs typeface="B Nazanin" pitchFamily="2" charset="-78"/>
              </a:rPr>
              <a:t>EpiPen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® </a:t>
            </a:r>
            <a:r>
              <a:rPr lang="en-US" sz="2800" dirty="0" err="1" smtClean="0">
                <a:solidFill>
                  <a:schemeClr val="bg1"/>
                </a:solidFill>
                <a:cs typeface="B Nazanin" pitchFamily="2" charset="-78"/>
              </a:rPr>
              <a:t>Jr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: حاوی 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0.3 ml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از محلول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 1:2000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B Nazanin" pitchFamily="2" charset="-78"/>
              </a:rPr>
              <a:t>(0. 15 mg)</a:t>
            </a:r>
            <a:r>
              <a:rPr lang="fa-IR" sz="28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؛ برای کودکان</a:t>
            </a:r>
            <a:endParaRPr lang="en-US" sz="28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54824"/>
            <a:ext cx="4724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5" descr="222222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86200"/>
            <a:ext cx="2663825" cy="2483224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4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457200"/>
            <a:ext cx="8062912" cy="7620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خلاصه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76400"/>
            <a:ext cx="8062912" cy="3352800"/>
          </a:xfrm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آگاهی جهت تشخیص بموقع و درست </a:t>
            </a:r>
            <a:r>
              <a:rPr lang="ar-SA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آنافیلاکسی</a:t>
            </a:r>
            <a:endParaRPr lang="fa-IR" sz="3600" dirty="0" smtClean="0">
              <a:solidFill>
                <a:schemeClr val="bg1"/>
              </a:solidFill>
              <a:ea typeface="Majalla UI"/>
              <a:cs typeface="B Nazanin" pitchFamily="2" charset="-78"/>
            </a:endParaRP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درمان درست </a:t>
            </a:r>
            <a:r>
              <a:rPr lang="ar-SA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آنافیلاکسی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نداشتن ترس از استفاده بموقع و درست اپی نفرین 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تعیین تکلیف درست بیمار در بخش اورژانس جهت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↓</a:t>
            </a:r>
            <a:r>
              <a:rPr lang="fa-IR" sz="3600" dirty="0" smtClean="0">
                <a:solidFill>
                  <a:schemeClr val="bg1"/>
                </a:solidFill>
                <a:latin typeface="Times New Roman" pitchFamily="18" charset="0"/>
                <a:ea typeface="Majalla UI"/>
                <a:cs typeface="B Nazanin" pitchFamily="2" charset="-78"/>
              </a:rPr>
              <a:t> مرگ و میر ناشی از 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آنافیلاکسی راجعه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488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776289"/>
            <a:ext cx="8062912" cy="82391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آلرژی و آنافیلاکسی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2250280"/>
            <a:ext cx="8062912" cy="3083720"/>
          </a:xfrm>
        </p:spPr>
        <p:txBody>
          <a:bodyPr>
            <a:noAutofit/>
          </a:bodyPr>
          <a:lstStyle/>
          <a:p>
            <a:pPr marL="365760" indent="-283464"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a-IR" sz="2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؟</a:t>
            </a:r>
            <a:endParaRPr lang="en-US" sz="20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644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اهمیت موضوع</a:t>
            </a:r>
            <a:endParaRPr lang="en-US" sz="4800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شایع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شروع اغلب با تظاهرات آتیپیک</a:t>
            </a:r>
          </a:p>
          <a:p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عدم تشخیص در اکثر موارد یا تشخیص دیر هنگام</a:t>
            </a:r>
            <a:endParaRPr lang="en-US" sz="36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662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1"/>
            <a:ext cx="8062912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مقدمه</a:t>
            </a:r>
            <a:endParaRPr lang="en-US" sz="4800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524000"/>
            <a:ext cx="8062912" cy="5029200"/>
          </a:xfrm>
        </p:spPr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اشتقاق واژه ”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anaphylaxis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“ از کلمات یونانی ”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a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“ یعنی ”علیه“ و ”</a:t>
            </a:r>
            <a:r>
              <a:rPr lang="en-US" sz="3200" dirty="0" err="1" smtClean="0">
                <a:solidFill>
                  <a:schemeClr val="bg1"/>
                </a:solidFill>
                <a:cs typeface="B Nazanin" pitchFamily="2" charset="-78"/>
              </a:rPr>
              <a:t>phylaxis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“ یعنی ”ایمنی و محافظت“ بمعنی لغوی ”فاقد محافظت (متضاد پروفیلاکسی)“ در سال 1902 توسط </a:t>
            </a:r>
            <a:r>
              <a:rPr lang="en-US" sz="3200" dirty="0" err="1" smtClean="0">
                <a:solidFill>
                  <a:schemeClr val="bg1"/>
                </a:solidFill>
                <a:cs typeface="B Nazanin" pitchFamily="2" charset="-78"/>
              </a:rPr>
              <a:t>Portier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 و </a:t>
            </a:r>
            <a:r>
              <a:rPr lang="en-US" sz="3200" dirty="0" smtClean="0">
                <a:solidFill>
                  <a:schemeClr val="bg1"/>
                </a:solidFill>
                <a:cs typeface="B Nazanin" pitchFamily="2" charset="-78"/>
              </a:rPr>
              <a:t>Richet</a:t>
            </a:r>
            <a:endParaRPr lang="fa-IR" sz="3200" dirty="0" smtClean="0">
              <a:solidFill>
                <a:schemeClr val="bg1"/>
              </a:solidFill>
              <a:cs typeface="B Nazanin" pitchFamily="2" charset="-78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یک واکنش سیستمیک شدید و تهدید کننده حیات ناشی از آزاد شدن ناگهانی واسطه های فعال از ماست سل ها (در بافتها) یا بازوفیل ها (در گردش خون)</a:t>
            </a:r>
            <a:endParaRPr lang="en-US" sz="3200" dirty="0" smtClean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938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8965"/>
            <a:ext cx="8596312" cy="98163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تعاریف</a:t>
            </a:r>
            <a:endParaRPr lang="en-US" sz="4800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143000"/>
            <a:ext cx="8062912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a-IR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ajalla UI"/>
                <a:cs typeface="B Nazanin" pitchFamily="2" charset="-78"/>
              </a:rPr>
              <a:t>آلرژی</a:t>
            </a:r>
          </a:p>
          <a:p>
            <a:pPr lvl="1">
              <a:lnSpc>
                <a:spcPct val="90000"/>
              </a:lnSpc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استعداد اکتسابی بروز واکنشهای آسیب رسان با واسطه ایمنی به مواد بطور طبیعی بیگناه</a:t>
            </a:r>
          </a:p>
          <a:p>
            <a:pPr>
              <a:lnSpc>
                <a:spcPct val="90000"/>
              </a:lnSpc>
            </a:pPr>
            <a:r>
              <a:rPr lang="fa-IR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ajalla UI"/>
                <a:cs typeface="B Nazanin" pitchFamily="2" charset="-78"/>
              </a:rPr>
              <a:t>آتوپی</a:t>
            </a:r>
          </a:p>
          <a:p>
            <a:pPr lvl="1">
              <a:lnSpc>
                <a:spcPct val="90000"/>
              </a:lnSpc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تمایل ژنتیک داشتن آلرژی</a:t>
            </a:r>
          </a:p>
          <a:p>
            <a:pPr lvl="1">
              <a:lnSpc>
                <a:spcPct val="90000"/>
              </a:lnSpc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یک عامل مستعد کننده </a:t>
            </a:r>
            <a:r>
              <a:rPr lang="ar-SA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آنافیلاکسی</a:t>
            </a: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؟</a:t>
            </a:r>
          </a:p>
        </p:txBody>
      </p:sp>
    </p:spTree>
    <p:extLst>
      <p:ext uri="{BB962C8B-B14F-4D97-AF65-F5344CB8AC3E}">
        <p14:creationId xmlns:p14="http://schemas.microsoft.com/office/powerpoint/2010/main" val="20091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8062912" cy="1143001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تعاریف</a:t>
            </a:r>
            <a:endParaRPr lang="en-US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71600"/>
            <a:ext cx="8062912" cy="4455320"/>
          </a:xfrm>
        </p:spPr>
        <p:txBody>
          <a:bodyPr>
            <a:noAutofit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کهیر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برجستگیهای سطحی، چند شکل و خارش دار پوستی ناشی از گشاد شدن رگها و ادم در جلد (درمیس)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انژیوادم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تورم غیر گوده گذار با حدود مشخص ناشی از ادم ساختارهای عمقیتر (زیرجلد یا زیرمخاط) با مکانیزم های مشابه کهیر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بدون خارش یا خارش خیلی کم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a-IR" sz="3200" dirty="0" smtClean="0">
                <a:solidFill>
                  <a:srgbClr val="00B050"/>
                </a:solidFill>
                <a:cs typeface="B Nazanin" pitchFamily="2" charset="-78"/>
              </a:rPr>
              <a:t>شایعترین و اغلب اولین تظاهر </a:t>
            </a:r>
            <a:r>
              <a:rPr lang="ar-SA" sz="3200" dirty="0" smtClean="0">
                <a:solidFill>
                  <a:srgbClr val="00B050"/>
                </a:solidFill>
                <a:cs typeface="B Nazanin" pitchFamily="2" charset="-78"/>
              </a:rPr>
              <a:t>آنافیلاکسی</a:t>
            </a:r>
            <a:endParaRPr lang="fa-IR" sz="3200" dirty="0" smtClean="0">
              <a:solidFill>
                <a:srgbClr val="00B05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079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81001"/>
            <a:ext cx="84510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4800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تعریف عملی </a:t>
            </a:r>
            <a:r>
              <a:rPr lang="ar-SA" sz="4800" b="1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آنافیلاکسی</a:t>
            </a:r>
            <a:endParaRPr lang="en-US" sz="4800" b="1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0544" y="2250280"/>
            <a:ext cx="8062912" cy="2931320"/>
          </a:xfrm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تظاهرات آلرژیک همراه با یک یا هر دو مورد زیر</a:t>
            </a:r>
          </a:p>
          <a:p>
            <a:pPr marL="1028700" lvl="1" indent="-571500">
              <a:buFont typeface="Courier New" pitchFamily="49" charset="0"/>
              <a:buChar char="o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اشکال در تنفس ناشی از ادم موضعی فارنکس یا هیپوفارنکس یا ناشی از برونکواسپاسم</a:t>
            </a:r>
          </a:p>
          <a:p>
            <a:pPr marL="1028700" lvl="1" indent="-571500">
              <a:buFont typeface="Courier New" pitchFamily="49" charset="0"/>
              <a:buChar char="o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ناپایداری همودینامیک (پره سنکوپ، سنکوپ، هیپوتانسیون ویا آریتمی)</a:t>
            </a:r>
          </a:p>
        </p:txBody>
      </p:sp>
    </p:spTree>
    <p:extLst>
      <p:ext uri="{BB962C8B-B14F-4D97-AF65-F5344CB8AC3E}">
        <p14:creationId xmlns:p14="http://schemas.microsoft.com/office/powerpoint/2010/main" val="170629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1"/>
            <a:ext cx="8534400" cy="990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4800" dirty="0" smtClean="0">
                <a:solidFill>
                  <a:srgbClr val="FF0000"/>
                </a:solidFill>
                <a:effectLst/>
                <a:cs typeface="B Mitra" pitchFamily="2" charset="-78"/>
              </a:rPr>
              <a:t>واکنش </a:t>
            </a:r>
            <a:r>
              <a:rPr lang="ar-SA" sz="4800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آنافیلاک</a:t>
            </a:r>
            <a:r>
              <a:rPr lang="fa-IR" sz="4800" dirty="0" smtClean="0">
                <a:solidFill>
                  <a:srgbClr val="FF0000"/>
                </a:solidFill>
                <a:effectLst/>
                <a:cs typeface="B Mitra" pitchFamily="2" charset="-78"/>
              </a:rPr>
              <a:t>توئید در برابر </a:t>
            </a:r>
            <a:r>
              <a:rPr lang="ar-SA" sz="4800" dirty="0" smtClean="0">
                <a:solidFill>
                  <a:srgbClr val="FF0000"/>
                </a:solidFill>
                <a:effectLst/>
                <a:cs typeface="B Mitra" pitchFamily="2" charset="-78"/>
              </a:rPr>
              <a:t>آنافیلاکسی</a:t>
            </a:r>
            <a:endParaRPr lang="en-US" sz="4800" dirty="0" smtClean="0">
              <a:solidFill>
                <a:srgbClr val="FF0000"/>
              </a:solidFill>
              <a:effectLst/>
              <a:cs typeface="B Mitra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00200"/>
            <a:ext cx="8062912" cy="2971800"/>
          </a:xfrm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chemeClr val="accent5"/>
                </a:solidFill>
                <a:ea typeface="Majalla UI"/>
                <a:cs typeface="B Nazanin" pitchFamily="2" charset="-78"/>
              </a:rPr>
              <a:t>عدم نیاز به حساس سازی پیشین </a:t>
            </a:r>
          </a:p>
          <a:p>
            <a:pPr marL="571500" indent="-571500">
              <a:buFont typeface="Courier New" pitchFamily="49" charset="0"/>
              <a:buChar char="o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بروز در اولین برخورد</a:t>
            </a:r>
          </a:p>
          <a:p>
            <a:pPr marL="571500" indent="-571500">
              <a:buFont typeface="Courier New" pitchFamily="49" charset="0"/>
              <a:buChar char="o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سرعت بروز کمتر</a:t>
            </a:r>
          </a:p>
          <a:p>
            <a:pPr marL="571500" indent="-571500">
              <a:buFont typeface="Courier New" pitchFamily="49" charset="0"/>
              <a:buChar char="o"/>
            </a:pPr>
            <a:r>
              <a:rPr lang="fa-IR" sz="3600" dirty="0" smtClean="0">
                <a:solidFill>
                  <a:schemeClr val="bg1"/>
                </a:solidFill>
                <a:ea typeface="Majalla UI"/>
                <a:cs typeface="B Nazanin" pitchFamily="2" charset="-78"/>
              </a:rPr>
              <a:t>بروز وابسته به دوز</a:t>
            </a:r>
          </a:p>
        </p:txBody>
      </p:sp>
    </p:spTree>
    <p:extLst>
      <p:ext uri="{BB962C8B-B14F-4D97-AF65-F5344CB8AC3E}">
        <p14:creationId xmlns:p14="http://schemas.microsoft.com/office/powerpoint/2010/main" val="117895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149</TotalTime>
  <Words>1385</Words>
  <Application>Microsoft Office PowerPoint</Application>
  <PresentationFormat>On-screen Show (4:3)</PresentationFormat>
  <Paragraphs>239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Verve</vt:lpstr>
      <vt:lpstr>واکنشهای حاد آلرژیک وآنافیلاکسی</vt:lpstr>
      <vt:lpstr>مراجع</vt:lpstr>
      <vt:lpstr>اهداف</vt:lpstr>
      <vt:lpstr>اهمیت موضوع</vt:lpstr>
      <vt:lpstr>مقدمه</vt:lpstr>
      <vt:lpstr>تعاریف</vt:lpstr>
      <vt:lpstr>تعاریف</vt:lpstr>
      <vt:lpstr>تعریف عملی آنافیلاکسی</vt:lpstr>
      <vt:lpstr>واکنش آنافیلاکتوئید در برابر آنافیلاکسی</vt:lpstr>
      <vt:lpstr>طیف بالینی تظاهرات آلرژیک</vt:lpstr>
      <vt:lpstr>اتیولوژی آنافیلاکسی</vt:lpstr>
      <vt:lpstr>اتیولوژی آنافیلاکسی</vt:lpstr>
      <vt:lpstr>اتیولوژی آنافیلاکسی</vt:lpstr>
      <vt:lpstr>راههای تماس با لاتکس</vt:lpstr>
      <vt:lpstr>تشخیصهای افتراقی</vt:lpstr>
      <vt:lpstr>تشخیصهای افتراقی</vt:lpstr>
      <vt:lpstr>تظاهرات بالینی</vt:lpstr>
      <vt:lpstr>تظاهرات بالینی</vt:lpstr>
      <vt:lpstr>تظاهرات بالینی</vt:lpstr>
      <vt:lpstr>فراوانی بروز علایم و نشانه ها</vt:lpstr>
      <vt:lpstr>فراوانی بروز علایم و نشانه ها</vt:lpstr>
      <vt:lpstr>مراقبت پیش بیمارستانی</vt:lpstr>
      <vt:lpstr>مراقبت اولیه</vt:lpstr>
      <vt:lpstr>مراقبت اولیه</vt:lpstr>
      <vt:lpstr>خط اول درمان</vt:lpstr>
      <vt:lpstr>نکات ABC</vt:lpstr>
      <vt:lpstr>اپی نفرین</vt:lpstr>
      <vt:lpstr>اپی نفرین</vt:lpstr>
      <vt:lpstr>اپی نفرین</vt:lpstr>
      <vt:lpstr>اپی نفرین IV</vt:lpstr>
      <vt:lpstr>آنافیلاکسی و ß بلوکرها</vt:lpstr>
      <vt:lpstr>راههای دیگر تجویز اپی نفرین  </vt:lpstr>
      <vt:lpstr>خط دوم درمان</vt:lpstr>
      <vt:lpstr>آنتی هیستامین ها</vt:lpstr>
      <vt:lpstr>آنتی هیستامین ها</vt:lpstr>
      <vt:lpstr>کورتیکوستروئیدها</vt:lpstr>
      <vt:lpstr>اپی نفرین خود تزریق</vt:lpstr>
      <vt:lpstr>خلاصه</vt:lpstr>
      <vt:lpstr>آلرژی و آنافیلاکسی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MehrSorosh</dc:creator>
  <cp:lastModifiedBy>MehrSorosh</cp:lastModifiedBy>
  <cp:revision>15</cp:revision>
  <dcterms:created xsi:type="dcterms:W3CDTF">2006-08-16T00:00:00Z</dcterms:created>
  <dcterms:modified xsi:type="dcterms:W3CDTF">2013-08-25T06:55:26Z</dcterms:modified>
</cp:coreProperties>
</file>