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67" autoAdjust="0"/>
    <p:restoredTop sz="94660"/>
  </p:normalViewPr>
  <p:slideViewPr>
    <p:cSldViewPr snapToGrid="0">
      <p:cViewPr varScale="1">
        <p:scale>
          <a:sx n="79" d="100"/>
          <a:sy n="79" d="100"/>
        </p:scale>
        <p:origin x="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8D55063-2276-40ED-9723-C0A24D5A79EC}" type="datetimeFigureOut">
              <a:rPr lang="fa-IR" smtClean="0"/>
              <a:t>16/06/1436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218651894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8D55063-2276-40ED-9723-C0A24D5A79EC}" type="datetimeFigureOut">
              <a:rPr lang="fa-IR" smtClean="0"/>
              <a:t>16/06/1436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408964943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8D55063-2276-40ED-9723-C0A24D5A79EC}" type="datetimeFigureOut">
              <a:rPr lang="fa-IR" smtClean="0"/>
              <a:t>16/06/1436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84070031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8D55063-2276-40ED-9723-C0A24D5A79EC}" type="datetimeFigureOut">
              <a:rPr lang="fa-IR" smtClean="0"/>
              <a:t>16/06/1436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381885307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8D55063-2276-40ED-9723-C0A24D5A79EC}" type="datetimeFigureOut">
              <a:rPr lang="fa-IR" smtClean="0"/>
              <a:t>16/06/1436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42106739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D55063-2276-40ED-9723-C0A24D5A79EC}" type="datetimeFigureOut">
              <a:rPr lang="fa-IR" smtClean="0"/>
              <a:t>16/06/1436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184101785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8D55063-2276-40ED-9723-C0A24D5A79EC}" type="datetimeFigureOut">
              <a:rPr lang="fa-IR" smtClean="0"/>
              <a:t>16/06/1436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256952925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8D55063-2276-40ED-9723-C0A24D5A79EC}" type="datetimeFigureOut">
              <a:rPr lang="fa-IR" smtClean="0"/>
              <a:t>16/06/1436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94666297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8D55063-2276-40ED-9723-C0A24D5A79EC}" type="datetimeFigureOut">
              <a:rPr lang="fa-IR" smtClean="0"/>
              <a:t>16/06/1436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201600377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55063-2276-40ED-9723-C0A24D5A79EC}" type="datetimeFigureOut">
              <a:rPr lang="fa-IR" smtClean="0"/>
              <a:t>16/06/1436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240132776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55063-2276-40ED-9723-C0A24D5A79EC}" type="datetimeFigureOut">
              <a:rPr lang="fa-IR" smtClean="0"/>
              <a:t>16/06/1436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110892533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55063-2276-40ED-9723-C0A24D5A79EC}" type="datetimeFigureOut">
              <a:rPr lang="fa-IR" smtClean="0"/>
              <a:t>16/06/1436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45E98E4-ED3F-4887-877D-3CDC46B72749}" type="slidenum">
              <a:rPr lang="fa-IR" smtClean="0"/>
              <a:t>‹#›</a:t>
            </a:fld>
            <a:endParaRPr lang="fa-IR"/>
          </a:p>
        </p:txBody>
      </p:sp>
    </p:spTree>
    <p:extLst>
      <p:ext uri="{BB962C8B-B14F-4D97-AF65-F5344CB8AC3E}">
        <p14:creationId xmlns:p14="http://schemas.microsoft.com/office/powerpoint/2010/main" val="396239651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3000"/>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8D55063-2276-40ED-9723-C0A24D5A79EC}" type="datetimeFigureOut">
              <a:rPr lang="fa-IR" smtClean="0"/>
              <a:t>16/06/1436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45E98E4-ED3F-4887-877D-3CDC46B72749}" type="slidenum">
              <a:rPr lang="fa-IR" smtClean="0"/>
              <a:t>‹#›</a:t>
            </a:fld>
            <a:endParaRPr lang="fa-IR"/>
          </a:p>
        </p:txBody>
      </p:sp>
    </p:spTree>
    <p:extLst>
      <p:ext uri="{BB962C8B-B14F-4D97-AF65-F5344CB8AC3E}">
        <p14:creationId xmlns:p14="http://schemas.microsoft.com/office/powerpoint/2010/main" val="3774793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بسم الله الرحمن الرحیم</a:t>
            </a:r>
          </a:p>
        </p:txBody>
      </p:sp>
      <p:sp>
        <p:nvSpPr>
          <p:cNvPr id="3" name="Text Placeholder 2"/>
          <p:cNvSpPr>
            <a:spLocks noGrp="1"/>
          </p:cNvSpPr>
          <p:nvPr>
            <p:ph type="body" idx="1"/>
          </p:nvPr>
        </p:nvSpPr>
        <p:spPr/>
        <p:txBody>
          <a:bodyPr/>
          <a:lstStyle/>
          <a:p>
            <a:pPr marR="0" lvl="0" rtl="1"/>
            <a:r>
              <a:rPr lang="fa-IR" b="1" i="0" u="none" strike="noStrike" baseline="0" smtClean="0">
                <a:solidFill>
                  <a:srgbClr val="525252"/>
                </a:solidFill>
                <a:cs typeface="B Mitra" panose="00000400000000000000" pitchFamily="2" charset="-78"/>
              </a:rPr>
              <a:t>آموزش عقائد آیت الله مصباح یزدی</a:t>
            </a:r>
          </a:p>
          <a:p>
            <a:pPr marR="0" lvl="0" rtl="1"/>
            <a:r>
              <a:rPr lang="fa-IR" b="1" i="0" u="none" strike="noStrike" baseline="0" smtClean="0">
                <a:solidFill>
                  <a:srgbClr val="525252"/>
                </a:solidFill>
                <a:cs typeface="B Badr" panose="00000400000000000000" pitchFamily="2" charset="-78"/>
              </a:rPr>
              <a:t>درس سى و چهارم </a:t>
            </a:r>
            <a:r>
              <a:rPr lang="fa-IR" b="1" i="0" u="none" strike="noStrike" baseline="0" smtClean="0">
                <a:solidFill>
                  <a:srgbClr val="525252"/>
                </a:solidFill>
                <a:cs typeface="B Mitra" panose="00000400000000000000" pitchFamily="2" charset="-78"/>
              </a:rPr>
              <a:t>: </a:t>
            </a:r>
            <a:r>
              <a:rPr lang="fa-IR" b="1" i="0" u="none" strike="noStrike" baseline="0" smtClean="0">
                <a:solidFill>
                  <a:srgbClr val="525252"/>
                </a:solidFill>
                <a:cs typeface="B Badr" panose="00000400000000000000" pitchFamily="2" charset="-78"/>
              </a:rPr>
              <a:t>جهانى و جاودانى بودن اسلام </a:t>
            </a:r>
            <a:endParaRPr lang="fa-IR" b="1" i="0" u="none" strike="noStrike" baseline="0" smtClean="0">
              <a:solidFill>
                <a:srgbClr val="525252"/>
              </a:solidFill>
              <a:cs typeface="B Mitra" panose="00000400000000000000" pitchFamily="2" charset="-78"/>
            </a:endParaRPr>
          </a:p>
        </p:txBody>
      </p:sp>
    </p:spTree>
    <p:extLst>
      <p:ext uri="{BB962C8B-B14F-4D97-AF65-F5344CB8AC3E}">
        <p14:creationId xmlns:p14="http://schemas.microsoft.com/office/powerpoint/2010/main" val="227324271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3. شمول دعوت پيامبر نسبت به همه كساني است كه از اين دستورات مطلع شوند.</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قُلْ أَيُّ شَيْ‌ءٍ أَکْبَرُ شَهَادَةً قُلِ اللَّهُ شَهِيدٌ بَيْنِي وَ بَيْنَکُمْ وَ </a:t>
            </a:r>
            <a:r>
              <a:rPr lang="fa-IR" b="1" i="0" u="sng" strike="noStrike" baseline="0" smtClean="0">
                <a:solidFill>
                  <a:srgbClr val="1F4D78"/>
                </a:solidFill>
                <a:cs typeface="B Badr" panose="00000400000000000000" pitchFamily="2" charset="-78"/>
              </a:rPr>
              <a:t>أُوحِيَ إِلَيَّ هذَا الْقُرْآنُ لِأُنْذِرَکُمْ بِهِ وَ مَنْ بَلَغَ</a:t>
            </a:r>
            <a:r>
              <a:rPr lang="fa-IR" b="0" i="0" u="none" strike="noStrike" baseline="0" smtClean="0">
                <a:solidFill>
                  <a:srgbClr val="1F4D78"/>
                </a:solidFill>
                <a:cs typeface="B Badr" panose="00000400000000000000" pitchFamily="2" charset="-78"/>
              </a:rPr>
              <a:t> أَ إِنَّکُمْ لَتَشْهَدُونَ أَنَّ مَعَ اللَّهِ آلِهَةً أُخْرَى قُلْ لاَ أَشْهَدُ قُلْ إِنَّمَا هُوَ إِلهٌ وَاحِدٌ وَ إِنَّنِي بَرِي‌ءٌ مِمَّا تُشْرِکُونَ‌ (19) </a:t>
            </a:r>
          </a:p>
          <a:p>
            <a:pPr marR="0" lvl="1" rtl="1"/>
            <a:r>
              <a:rPr lang="fa-IR" b="0" i="0" u="none" strike="noStrike" baseline="0" smtClean="0">
                <a:solidFill>
                  <a:srgbClr val="000000"/>
                </a:solidFill>
                <a:latin typeface="Nazli" panose="01000506000000020004" pitchFamily="2" charset="-78"/>
                <a:cs typeface="Nazli" panose="01000506000000020004" pitchFamily="2" charset="-78"/>
              </a:rPr>
              <a:t>بگو: «بالاترین گواهی، گواهی کیست؟» (و خودت پاسخ بده و) بگو: «خداوند، گواه میان من و شماست؛ و (بهترین دلیل آن این است که) این قرآن بر من وحی شده، تا شما و تمام کسانی را که این قرآن به آنها می‌رسد، بیم دهم (و از مخالفت فرمان خدا بترسانم). آیا براستی شما گواهی می‌دهید که معبودان دیگری با خداست؟!» بگو: «من هرگز چنین گواهی نمی‌دهم». بگو: «اوست تنها معبود یگانه؛ و من از آنچه برای او شریک قرارمی‌دهید، بیزارم!»</a:t>
            </a:r>
          </a:p>
          <a:p>
            <a:pPr marR="0" lvl="1" rtl="1"/>
            <a:r>
              <a:rPr lang="fa-IR" b="0" i="0" u="none" strike="noStrike" baseline="0" smtClean="0">
                <a:solidFill>
                  <a:srgbClr val="993300"/>
                </a:solidFill>
                <a:latin typeface="Sakkal Majalla" panose="02000000000000000000" pitchFamily="2" charset="-78"/>
                <a:cs typeface="Sakkal Majalla" panose="02000000000000000000" pitchFamily="2" charset="-78"/>
              </a:rPr>
              <a:t>﴿</a:t>
            </a:r>
            <a:r>
              <a:rPr lang="fa-IR" b="0" i="0" u="none" strike="noStrike" baseline="0" smtClean="0">
                <a:solidFill>
                  <a:srgbClr val="993300"/>
                </a:solidFill>
                <a:latin typeface="Sakkal Majalla" panose="02000000000000000000" pitchFamily="2" charset="-78"/>
                <a:cs typeface="B Badr" panose="00000400000000000000" pitchFamily="2" charset="-78"/>
              </a:rPr>
              <a:t>الأنعام‏، 19</a:t>
            </a:r>
            <a:r>
              <a:rPr lang="fa-IR" b="0" i="0" u="none" strike="noStrike" baseline="0" smtClean="0">
                <a:solidFill>
                  <a:srgbClr val="993300"/>
                </a:solidFill>
                <a:latin typeface="Sakkal Majalla" panose="02000000000000000000" pitchFamily="2" charset="-78"/>
                <a:cs typeface="Sakkal Majalla" panose="02000000000000000000" pitchFamily="2" charset="-78"/>
              </a:rPr>
              <a:t>﴾</a:t>
            </a:r>
            <a:endParaRPr lang="fa-IR" b="0" i="0" u="none" strike="noStrike" baseline="0" smtClean="0">
              <a:solidFill>
                <a:srgbClr val="993300"/>
              </a:solidFill>
              <a:latin typeface="Sakkal Majalla" panose="02000000000000000000" pitchFamily="2" charset="-78"/>
              <a:cs typeface="B Badr" panose="00000400000000000000" pitchFamily="2" charset="-78"/>
            </a:endParaRPr>
          </a:p>
        </p:txBody>
      </p:sp>
    </p:spTree>
    <p:extLst>
      <p:ext uri="{BB962C8B-B14F-4D97-AF65-F5344CB8AC3E}">
        <p14:creationId xmlns:p14="http://schemas.microsoft.com/office/powerpoint/2010/main" val="234064845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fa-IR" b="0" i="0" u="none" strike="noStrike" baseline="0" smtClean="0">
                <a:solidFill>
                  <a:srgbClr val="2E74B5"/>
                </a:solidFill>
                <a:cs typeface="B Homa" panose="00000400000000000000" pitchFamily="2" charset="-78"/>
              </a:rPr>
              <a:t>4. اهل كتاب را خطاب قرار داده و رسالت پيامبر در مورد آنان را تثبيت كرده است كه پيامبر براي همگان آمده است. </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کُنْتُمْ خَيْرَ أُمَّةٍ أُخْرِجَتْ لِلنَّاسِ تَأْمُرُونَ بِالْمَعْرُوفِ وَ تَنْهَوْنَ عَنِ الْمُنْکَرِ وَ تُؤْمِنُونَ بِاللَّهِ وَ لَوْ آمَنَ أَهْلُ الْکِتَابِ لَکَانَ خَيْراً لَهُمْ مِنْهُمُ الْمُؤْمِنُونَ وَ أَکْثَرُهُمُ الْفَاسِقُونَ‌ (110) </a:t>
            </a:r>
          </a:p>
          <a:p>
            <a:pPr marR="0" lvl="1" rtl="1"/>
            <a:r>
              <a:rPr lang="fa-IR" b="0" i="0" u="none" strike="noStrike" baseline="0" smtClean="0">
                <a:solidFill>
                  <a:srgbClr val="000000"/>
                </a:solidFill>
                <a:latin typeface="Nazli" panose="01000506000000020004" pitchFamily="2" charset="-78"/>
                <a:cs typeface="Nazli" panose="01000506000000020004" pitchFamily="2" charset="-78"/>
              </a:rPr>
              <a:t>شما بهترین امتی بودید که به سود انسانها آفریده شده‌اند؛ (چه اینکه) امر به معروف و نهی از منکر می‌کنید و به خدا ایمان دارید. و اگر اهل کتاب، (به چنین برنامه و آیین درخشانی،) ایمان آورند، برای آنها بهتر است! (ولی تنها) عده کمی از آنها با ایمانند، و بیشتر آنها فاسقند، (و خارج از اطاعت پروردگار)</a:t>
            </a:r>
          </a:p>
          <a:p>
            <a:pPr marR="0" lvl="1" rtl="1"/>
            <a:r>
              <a:rPr lang="fa-IR" b="0" i="0" u="none" strike="noStrike" baseline="0" smtClean="0">
                <a:solidFill>
                  <a:srgbClr val="993300"/>
                </a:solidFill>
                <a:latin typeface="Sakkal Majalla" panose="02000000000000000000" pitchFamily="2" charset="-78"/>
                <a:cs typeface="Sakkal Majalla" panose="02000000000000000000" pitchFamily="2" charset="-78"/>
              </a:rPr>
              <a:t>﴿</a:t>
            </a:r>
            <a:r>
              <a:rPr lang="fa-IR" b="0" i="0" u="none" strike="noStrike" baseline="0" smtClean="0">
                <a:solidFill>
                  <a:srgbClr val="993300"/>
                </a:solidFill>
                <a:latin typeface="Sakkal Majalla" panose="02000000000000000000" pitchFamily="2" charset="-78"/>
                <a:cs typeface="B Badr" panose="00000400000000000000" pitchFamily="2" charset="-78"/>
              </a:rPr>
              <a:t>آل‏عمران‏، 110</a:t>
            </a:r>
            <a:r>
              <a:rPr lang="fa-IR" b="0" i="0" u="none" strike="noStrike" baseline="0" smtClean="0">
                <a:solidFill>
                  <a:srgbClr val="993300"/>
                </a:solidFill>
                <a:latin typeface="Sakkal Majalla" panose="02000000000000000000" pitchFamily="2" charset="-78"/>
                <a:cs typeface="Sakkal Majalla" panose="02000000000000000000" pitchFamily="2" charset="-78"/>
              </a:rPr>
              <a:t>﴾</a:t>
            </a:r>
            <a:endParaRPr lang="fa-IR" b="0" i="0" u="none" strike="noStrike" baseline="0" smtClean="0">
              <a:solidFill>
                <a:srgbClr val="993300"/>
              </a:solidFill>
              <a:latin typeface="Sakkal Majalla" panose="02000000000000000000" pitchFamily="2" charset="-78"/>
              <a:cs typeface="B Badr" panose="00000400000000000000" pitchFamily="2" charset="-78"/>
            </a:endParaRPr>
          </a:p>
        </p:txBody>
      </p:sp>
    </p:spTree>
    <p:extLst>
      <p:ext uri="{BB962C8B-B14F-4D97-AF65-F5344CB8AC3E}">
        <p14:creationId xmlns:p14="http://schemas.microsoft.com/office/powerpoint/2010/main" val="91091276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5. اساساً هدف از نزول قرآن كريم بر پيامبر اكرم(ص) را پيروزى اسلام بر ساير اديان، شمرده است.</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هُوَ الَّذِي أَرْسَلَ رَسُولَهُ بِالْهُدَى وَ دِينِ الْحَقِّ لِيُظْهِرَهُ عَلَى الدِّينِ کُلِّهِ وَ لَوْ کَرِهَ الْمُشْرِکُونَ‌ (33) </a:t>
            </a:r>
          </a:p>
          <a:p>
            <a:pPr marR="0" lvl="1" rtl="1"/>
            <a:r>
              <a:rPr lang="fa-IR" b="0" i="0" u="none" strike="noStrike" baseline="0" smtClean="0">
                <a:solidFill>
                  <a:srgbClr val="000000"/>
                </a:solidFill>
                <a:latin typeface="Nazli" panose="01000506000000020004" pitchFamily="2" charset="-78"/>
                <a:cs typeface="Nazli" panose="01000506000000020004" pitchFamily="2" charset="-78"/>
              </a:rPr>
              <a:t>او کسی است که رسولش را با هدایت و آیین حق فرستاد، تا آن را بر همه آیین‌ها غالب گرداند، هر چند مشرکان کراهت داشته باشند!</a:t>
            </a:r>
          </a:p>
          <a:p>
            <a:pPr marR="0" lvl="1" rtl="1"/>
            <a:r>
              <a:rPr lang="fa-IR" b="0" i="0" u="none" strike="noStrike" baseline="0" smtClean="0">
                <a:solidFill>
                  <a:srgbClr val="993300"/>
                </a:solidFill>
                <a:latin typeface="Sakkal Majalla" panose="02000000000000000000" pitchFamily="2" charset="-78"/>
                <a:cs typeface="Sakkal Majalla" panose="02000000000000000000" pitchFamily="2" charset="-78"/>
              </a:rPr>
              <a:t>﴿</a:t>
            </a:r>
            <a:r>
              <a:rPr lang="fa-IR" b="0" i="0" u="none" strike="noStrike" baseline="0" smtClean="0">
                <a:solidFill>
                  <a:srgbClr val="993300"/>
                </a:solidFill>
                <a:latin typeface="Sakkal Majalla" panose="02000000000000000000" pitchFamily="2" charset="-78"/>
                <a:cs typeface="B Badr" panose="00000400000000000000" pitchFamily="2" charset="-78"/>
              </a:rPr>
              <a:t>التوبة، 33</a:t>
            </a:r>
            <a:r>
              <a:rPr lang="fa-IR" b="0" i="0" u="none" strike="noStrike" baseline="0" smtClean="0">
                <a:solidFill>
                  <a:srgbClr val="993300"/>
                </a:solidFill>
                <a:latin typeface="Sakkal Majalla" panose="02000000000000000000" pitchFamily="2" charset="-78"/>
                <a:cs typeface="Sakkal Majalla" panose="02000000000000000000" pitchFamily="2" charset="-78"/>
              </a:rPr>
              <a:t>﴾</a:t>
            </a:r>
            <a:endParaRPr lang="en-US" b="0" i="0" u="none" strike="noStrike" baseline="0" smtClean="0">
              <a:solidFill>
                <a:srgbClr val="993300"/>
              </a:solidFill>
              <a:latin typeface="Sakkal Majalla" panose="02000000000000000000" pitchFamily="2" charset="-78"/>
              <a:cs typeface="B Badr" panose="00000400000000000000" pitchFamily="2" charset="-78"/>
            </a:endParaRPr>
          </a:p>
        </p:txBody>
      </p:sp>
    </p:spTree>
    <p:extLst>
      <p:ext uri="{BB962C8B-B14F-4D97-AF65-F5344CB8AC3E}">
        <p14:creationId xmlns:p14="http://schemas.microsoft.com/office/powerpoint/2010/main" val="267059170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جاودانى بودن اسلام</a:t>
            </a:r>
          </a:p>
        </p:txBody>
      </p:sp>
      <p:sp>
        <p:nvSpPr>
          <p:cNvPr id="3" name="Text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405846989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1. اطلاق ادله قبل</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آيات مزبور همانگونه كه با بكار گرفتن الفاظ عامّ (مانند بنى آدم و الناس و العالمين) و با متوجه كردن خطاب به اقوام غيرعرب و پيروان ساير اديان (مانند «يا أَهْلَ الْكِتاب») عموميّت و جهانى بودن اسلام را ثابت مى‌كند همچنين با اطلاق زمانى، محدوديّت و مقيّد بودن آنرا به زمان معينى نفى مى‌كند و بويژه، تعبير «لِيُظْهِرَهُ عَلَى الدِّينِ كُلِّه»1 جاى هيچگونه شبهه‌اى باقى نمى‌گذارد. </a:t>
            </a:r>
          </a:p>
        </p:txBody>
      </p:sp>
    </p:spTree>
    <p:extLst>
      <p:ext uri="{BB962C8B-B14F-4D97-AF65-F5344CB8AC3E}">
        <p14:creationId xmlns:p14="http://schemas.microsoft.com/office/powerpoint/2010/main" val="358852316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2. آیه 42 سوره فصلت</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همچنين مى‌توان به آيه (42) از سوره فصّلت، استدلال كرد كه مى‌فرمايد: «وَ إِنَّهُ لَكِتابٌ عَزِيزٌ. لا يَأْتِيهِ الْباطِلُ مِنْ بَيْنِ يَدَيْهِ وَ لا مِنْ خَلْفِهِ تَنْزِيلٌ مِنْ حَكِيم حَمِيد» و دلالت دارد بر اينكه هيچگاه قرآن كريم، صحّت و اعتبار خود را از دست نخواهد داد. </a:t>
            </a:r>
          </a:p>
        </p:txBody>
      </p:sp>
    </p:spTree>
    <p:extLst>
      <p:ext uri="{BB962C8B-B14F-4D97-AF65-F5344CB8AC3E}">
        <p14:creationId xmlns:p14="http://schemas.microsoft.com/office/powerpoint/2010/main" val="231863990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3. خاتمیت پیامبر اسلام و عدم نسخ دین اسلام</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در درس ديگرى مورد بحث، واقع مى‌شود</a:t>
            </a:r>
          </a:p>
        </p:txBody>
      </p:sp>
    </p:spTree>
    <p:extLst>
      <p:ext uri="{BB962C8B-B14F-4D97-AF65-F5344CB8AC3E}">
        <p14:creationId xmlns:p14="http://schemas.microsoft.com/office/powerpoint/2010/main" val="155228528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4. روایاتی </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روایات فراوانی هستند که مضمونشان جاودانگی دین اسلام است.</a:t>
            </a:r>
          </a:p>
          <a:p>
            <a:pPr marR="0" lvl="1" rtl="1"/>
            <a:r>
              <a:rPr lang="fa-IR" b="0" i="0" u="none" strike="noStrike" baseline="0" smtClean="0">
                <a:solidFill>
                  <a:srgbClr val="1F4D78"/>
                </a:solidFill>
                <a:cs typeface="B Badr" panose="00000400000000000000" pitchFamily="2" charset="-78"/>
              </a:rPr>
              <a:t> مانند: «حلال محمد حلال الى يوم القيامة، و حرامه حرام الى يوم القيامة»</a:t>
            </a:r>
          </a:p>
        </p:txBody>
      </p:sp>
    </p:spTree>
    <p:extLst>
      <p:ext uri="{BB962C8B-B14F-4D97-AF65-F5344CB8AC3E}">
        <p14:creationId xmlns:p14="http://schemas.microsoft.com/office/powerpoint/2010/main" val="92141296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5. ضروری بودن جاودانگی اسلام</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جاودانى بودن اسلام، مانند جهانى بودن آن، از ضروريات آن دين الهى و بى نياز از دليلى زائد بر دلايل حقّانيت اسلام است.</a:t>
            </a:r>
          </a:p>
        </p:txBody>
      </p:sp>
    </p:spTree>
    <p:extLst>
      <p:ext uri="{BB962C8B-B14F-4D97-AF65-F5344CB8AC3E}">
        <p14:creationId xmlns:p14="http://schemas.microsoft.com/office/powerpoint/2010/main" val="64743949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حلّ چند شبهه</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دشمنان اسلام كه براى جلوگيرى از گسترش اين دين الهى، از هيچگونه تلاشى فروگذار نكرده و نمى‌كنند، درصدد برآمدند كه با القاء شبهاتى چنين وانمود كنند كه دين اسلام فقط براى مردم عربستان نازل شده و رسالتى نسبت به ساير مردم نداشته است!</a:t>
            </a:r>
          </a:p>
        </p:txBody>
      </p:sp>
    </p:spTree>
    <p:extLst>
      <p:ext uri="{BB962C8B-B14F-4D97-AF65-F5344CB8AC3E}">
        <p14:creationId xmlns:p14="http://schemas.microsoft.com/office/powerpoint/2010/main" val="147336861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مقدّمه </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دانستيم كه ايمان به همه پيامبران و پذيرفتن همه پيامهاى ايشان ضرورت دارد و انكار يك پيامبر يا انكار يكى از احكام و پيامهاى او به معناى انكار ربوبيّت تشريعى الهى و نظير كفر ابليس مى‌باشد.</a:t>
            </a:r>
          </a:p>
          <a:p>
            <a:pPr marR="0" lvl="1" rtl="1"/>
            <a:r>
              <a:rPr lang="fa-IR" b="0" i="0" u="none" strike="noStrike" baseline="0" smtClean="0">
                <a:solidFill>
                  <a:srgbClr val="1F4D78"/>
                </a:solidFill>
                <a:cs typeface="B Badr" panose="00000400000000000000" pitchFamily="2" charset="-78"/>
              </a:rPr>
              <a:t>بنابراين، بعد از ثابت شدن رسالت پيامبر اسلام(ص) ايمان به آن حضرت و ايمان به همه آياتى كه بر او نازل شده و همه احكام و قوانينى كه از طرف خداى متعال آورده است ضرورت دارد. </a:t>
            </a:r>
          </a:p>
        </p:txBody>
      </p:sp>
    </p:spTree>
    <p:extLst>
      <p:ext uri="{BB962C8B-B14F-4D97-AF65-F5344CB8AC3E}">
        <p14:creationId xmlns:p14="http://schemas.microsoft.com/office/powerpoint/2010/main" val="224761354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برخی مستندات شبهه افکنان ...</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از جمله به آياتى تشبّت كرده‌اند كه پيامبر اكرم(ص) را مأمور هدايت خويشان و نزديكان خودش يا اهل مكه و حوالى آن كرده است و نيز آيه (69) از سوره مائده كه بعد از اشاره به يهود و صابئين و نصارى، ملاك سعادت را ايمان و عمل صاحل مى‌داند و نامى از پذيرفتن دين اسلام بعنوان شرط سعادت نمى‌برد. علاوه بر اينكه در فقه اسلامى اهل كتاب، همسنگ مشركان نيستند بلكه با پرداختن جزيه (بجاى خمس و زكاتى كه مسلمانان مى‌پردازند) امنيت ايشان در پناه دولت اسلامى حفظ مى‌شود و مى‌توانند به احكام شريعت خودشان عمل كنند و اين، نشانه به رسميّت شناختن اين اديان است.</a:t>
            </a:r>
          </a:p>
        </p:txBody>
      </p:sp>
    </p:spTree>
    <p:extLst>
      <p:ext uri="{BB962C8B-B14F-4D97-AF65-F5344CB8AC3E}">
        <p14:creationId xmlns:p14="http://schemas.microsoft.com/office/powerpoint/2010/main" val="88593115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پاسخ</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آياتى كه خويشان پيامبر اكرم(ص) و اهل مكه را ذكر مى‌كند درصدد بيان مراحل دعوت است كه از خويشان آن حضرت شروع مى‌شود و سپس به ساير اهل مكه و حوالى آن، گسترش مى‌يابد و سرانجام همه جهانيان را در برمى گيرد. و چنين آياتى را نمى‌توان مختصّ آياتى شمرد كه رسالت آن حضرت را جهانى مى‌داند، زيرا علاوه بر آنكه لحن اين آيات، اباى از تخصيص دارد، لازمه چنين تخصيصى «تخصيص اكثر» است كه در عرف عقلاء، مستهجن و غيرقابل قبول مى‌باشد</a:t>
            </a:r>
          </a:p>
        </p:txBody>
      </p:sp>
    </p:spTree>
    <p:extLst>
      <p:ext uri="{BB962C8B-B14F-4D97-AF65-F5344CB8AC3E}">
        <p14:creationId xmlns:p14="http://schemas.microsoft.com/office/powerpoint/2010/main" val="308878167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ادامه جواب</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و اما آيه ياد شده از سوره مائده، در مقام بيان اين نكته است كه صرف انتساب به اين يا آن دين، براى رسيدن به سعادت حقيقى، كافى نيست بلكه عامل سعادت، ايمان واقعى و عمل به وظايفى است كه خداى متعال براى بندگانش مقرّر فرموده است و طبق دلايلى كه جهانى بودن و جاودانى بودن اسلام را اثبات مى‌كند وظيفه همه مردم بعد از ظهور پيامبر اسلام، عمل به احكام و قوانين اين دين است.</a:t>
            </a:r>
          </a:p>
        </p:txBody>
      </p:sp>
    </p:spTree>
    <p:extLst>
      <p:ext uri="{BB962C8B-B14F-4D97-AF65-F5344CB8AC3E}">
        <p14:creationId xmlns:p14="http://schemas.microsoft.com/office/powerpoint/2010/main" val="69520262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حکمت جزیه گرفتن از اهل کتاب</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و اما امتيازى كه در اسلام براى اهل كتاب بر ساير كافران، منظور شده به معناى معاف بودن ايشان از پذيرفتن اسلام و عمل به احكام آن نيست بلكه در واقع، ارفاقى دنيوى است كه بنابر مصالحى در حق آنان روا داشته شده و به اعتقاد شيعه، همين ارفاق هم موقّتى است و در زمان ظهور ولى عصر عجّل الله فرجه الشريف حكم نهايى ايشان اعلام، و با آنان مانند ديگر كافران رفتار خواهد شد و اين مطلب را از جمله «لِيُظْهِرَهُ عَلَى الدِّينِ كُلِّه» مى‌توان استفاده كرد.</a:t>
            </a:r>
          </a:p>
        </p:txBody>
      </p:sp>
    </p:spTree>
    <p:extLst>
      <p:ext uri="{BB962C8B-B14F-4D97-AF65-F5344CB8AC3E}">
        <p14:creationId xmlns:p14="http://schemas.microsoft.com/office/powerpoint/2010/main" val="191548510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والحمدلله رب العالمین</a:t>
            </a:r>
            <a:endParaRPr lang="en-US"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354431480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نکته</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اما ايمان آوردن به هر پيامبر و كتاب آسمانى او مستلزم ضرورت عمل بر طبق شريعت وى نيست چنانكه مسلمانان، ايمان به همه پيامبران عظام (عليهم السلام) و به همه كتب آسمانى دارند ولى نمى‌توانند و نبايد به شرايع پيشين، عمل كنند و قبلا نيز اشاره شد كه وظيفه عملى هر امتى عمل كردن به دستورات پيامبر همان امت است. پس ضرورت عمل كردن همه مردم به شريعت اسلام در صورتى ثابت مى‌شود كه رسالت پيامبر اسلام، اختصاص به قوم خاصى (مانند عرب) نداشته باشد و نيز پيامبر ديگرى بعد از آن حضرت مبعوث نشده باشد كه شريعت وى را نسخ كند. و به ديگر سخن: اسلام، دين جهانى و جاودانى باشد.</a:t>
            </a:r>
          </a:p>
        </p:txBody>
      </p:sp>
    </p:spTree>
    <p:extLst>
      <p:ext uri="{BB962C8B-B14F-4D97-AF65-F5344CB8AC3E}">
        <p14:creationId xmlns:p14="http://schemas.microsoft.com/office/powerpoint/2010/main" val="163051285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جاودانه بودن و جهانی بودن اسلام نیازمند دلیل نقلی است</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روشن است كه چنين مسأله‌اى را نمى‌توان با روش عقلى خالص، مورد بررسى قرار داد بلكه بايد از روش تحقيق در علوم نقلى و تاريخى، بهره گرفت يعنى بايد به اسناد و مدارك معتبر، مراجعه كرد.</a:t>
            </a:r>
          </a:p>
          <a:p>
            <a:pPr marR="0" lvl="1" rtl="1"/>
            <a:r>
              <a:rPr lang="fa-IR" b="0" i="0" u="none" strike="noStrike" baseline="0" smtClean="0">
                <a:solidFill>
                  <a:srgbClr val="1F4D78"/>
                </a:solidFill>
                <a:cs typeface="B Badr" panose="00000400000000000000" pitchFamily="2" charset="-78"/>
              </a:rPr>
              <a:t>و كسى كه حقّانيت قرآن كريم و نبوّت و عصمت پيامبر اسلام(ص) را احراز كرده باشد براى وى هيچ مدركى معتبرتر از كتاب و سنت نخواهد بود.</a:t>
            </a:r>
          </a:p>
        </p:txBody>
      </p:sp>
    </p:spTree>
    <p:extLst>
      <p:ext uri="{BB962C8B-B14F-4D97-AF65-F5344CB8AC3E}">
        <p14:creationId xmlns:p14="http://schemas.microsoft.com/office/powerpoint/2010/main" val="331623880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جهانى بودن اسلام</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جهانى بودن دين اسلام و عدم اختصاص آن به قوم يا منطقه خاصى، از ضروريّات اين آيين الهى است و حتى كسانى هم كه ايمان به آن ندارند مى‌دانند كه دعوت اسلام، همگانى بوده و محدود به منطقه جغرافيايى خاصّى نبوده است.</a:t>
            </a:r>
          </a:p>
        </p:txBody>
      </p:sp>
    </p:spTree>
    <p:extLst>
      <p:ext uri="{BB962C8B-B14F-4D97-AF65-F5344CB8AC3E}">
        <p14:creationId xmlns:p14="http://schemas.microsoft.com/office/powerpoint/2010/main" val="125467426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افزون بر اين، شواهد تاريخى فراوان وجود دارد كه پيامبر اكرم(ص) به سران كشورها مانند قيصر روم و پادشاه ايران و فرمانروايان مصر و حبشه و شامات و نيز به رؤساى قبائل مختلف عرب و... نامه نوشتند و پيك ويژه بسوى آنان گسيل داشتند و همگان را دعوت به پذيرفتن اين دين مقدّس كرده از پيامدهاى وخيم كفر و استنكاف از پذيرفتن اسلام، بر حذر داشتند. و اگر دين اسلام، جهانى نبود چنين دعوت عمومى انجام نمى‌گرفت و ساير اقوام و امتها هم عذرى براى عدم پذيرش مى‌داشتند.</a:t>
            </a:r>
          </a:p>
          <a:p>
            <a:pPr marR="0" lvl="1" rtl="1"/>
            <a:r>
              <a:rPr lang="fa-IR" b="0" i="0" u="none" strike="noStrike" baseline="0" smtClean="0">
                <a:solidFill>
                  <a:srgbClr val="1F4D78"/>
                </a:solidFill>
                <a:cs typeface="B Badr" panose="00000400000000000000" pitchFamily="2" charset="-78"/>
              </a:rPr>
              <a:t>بنابراين نمى‌توان بين ايمان به حقّانيت اسلام و ضرورت عمل بر طبق اين شريعت الهى، تفكيكى قائل شد و در نتيجه، كسانى را از موظف بودن به پيروى عملى از اين آيين الهى، مستثنى دانست.</a:t>
            </a:r>
          </a:p>
        </p:txBody>
      </p:sp>
    </p:spTree>
    <p:extLst>
      <p:ext uri="{BB962C8B-B14F-4D97-AF65-F5344CB8AC3E}">
        <p14:creationId xmlns:p14="http://schemas.microsoft.com/office/powerpoint/2010/main" val="38233725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دلايل قرآنى بر جهانى بودن اسلام</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همانگونه كه اشاره شد بهترين دليل و معتبرترين مدرك براى اثبات اينگونه مطالب، قرآن كريم است كه حقّانيت و اعتبار آن در درسهاى گذشته، واضح گرديد. و كسى كه يك مرور اجمالى بر اين كتاب الهى بكند با كمال روشنى در خواهد يافت كه دعوت آن، عمومى و همگانى است و اختصاص به قوم و اهل نژاد و زبان معيّنى ندارد.</a:t>
            </a:r>
          </a:p>
        </p:txBody>
      </p:sp>
    </p:spTree>
    <p:extLst>
      <p:ext uri="{BB962C8B-B14F-4D97-AF65-F5344CB8AC3E}">
        <p14:creationId xmlns:p14="http://schemas.microsoft.com/office/powerpoint/2010/main" val="378505058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1. خطاب های قرآنی «يا أَيُّهَا النّاس» «يا بَنِي آدَم».</a:t>
            </a:r>
          </a:p>
        </p:txBody>
      </p:sp>
      <p:sp>
        <p:nvSpPr>
          <p:cNvPr id="3" name="Text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48206009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2. قرآن خود را هدایت برای همه مردم می داند.</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 (2) البقرة : 185 شَهْرُ رَمَضانَ الَّذي أُنْزِلَ فيهِ الْقُرْآنُ هُدىً لِلنَّاس/(25) الفرقان : 1 تَبارَكَ الَّذي نَزَّلَ الْفُرْقانَ عَلى‏ عَبْدِهِ لِيَكُونَ لِلْعالَمينَ نَذيرا‏ و ....</a:t>
            </a:r>
          </a:p>
        </p:txBody>
      </p:sp>
    </p:spTree>
    <p:extLst>
      <p:ext uri="{BB962C8B-B14F-4D97-AF65-F5344CB8AC3E}">
        <p14:creationId xmlns:p14="http://schemas.microsoft.com/office/powerpoint/2010/main" val="71926095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Template>
  <TotalTime>11</TotalTime>
  <Words>1677</Words>
  <Application>Microsoft Office PowerPoint</Application>
  <PresentationFormat>Widescreen</PresentationFormat>
  <Paragraphs>55</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B Badr</vt:lpstr>
      <vt:lpstr>B Homa</vt:lpstr>
      <vt:lpstr>B Mitra</vt:lpstr>
      <vt:lpstr>Calibri</vt:lpstr>
      <vt:lpstr>Calibri Light</vt:lpstr>
      <vt:lpstr>Nazli</vt:lpstr>
      <vt:lpstr>Sakkal Majalla</vt:lpstr>
      <vt:lpstr>Times New Roman</vt:lpstr>
      <vt:lpstr>Office Theme</vt:lpstr>
      <vt:lpstr>بسم الله الرحمن الرحیم</vt:lpstr>
      <vt:lpstr>مقدّمه </vt:lpstr>
      <vt:lpstr>نکته</vt:lpstr>
      <vt:lpstr>جاودانه بودن و جهانی بودن اسلام نیازمند دلیل نقلی است</vt:lpstr>
      <vt:lpstr>جهانى بودن اسلام</vt:lpstr>
      <vt:lpstr>PowerPoint Presentation</vt:lpstr>
      <vt:lpstr>دلايل قرآنى بر جهانى بودن اسلام</vt:lpstr>
      <vt:lpstr>1. خطاب های قرآنی «يا أَيُّهَا النّاس» «يا بَنِي آدَم».</vt:lpstr>
      <vt:lpstr>2. قرآن خود را هدایت برای همه مردم می داند.</vt:lpstr>
      <vt:lpstr>3. شمول دعوت پيامبر نسبت به همه كساني است كه از اين دستورات مطلع شوند.</vt:lpstr>
      <vt:lpstr>4. اهل كتاب را خطاب قرار داده و رسالت پيامبر در مورد آنان را تثبيت كرده است كه پيامبر براي همگان آمده است. </vt:lpstr>
      <vt:lpstr>5. اساساً هدف از نزول قرآن كريم بر پيامبر اكرم(ص) را پيروزى اسلام بر ساير اديان، شمرده است.</vt:lpstr>
      <vt:lpstr>جاودانى بودن اسلام</vt:lpstr>
      <vt:lpstr>1. اطلاق ادله قبل</vt:lpstr>
      <vt:lpstr>2. آیه 42 سوره فصلت</vt:lpstr>
      <vt:lpstr>3. خاتمیت پیامبر اسلام و عدم نسخ دین اسلام</vt:lpstr>
      <vt:lpstr>4. روایاتی </vt:lpstr>
      <vt:lpstr>5. ضروری بودن جاودانگی اسلام</vt:lpstr>
      <vt:lpstr>حلّ چند شبهه</vt:lpstr>
      <vt:lpstr>برخی مستندات شبهه افکنان ...</vt:lpstr>
      <vt:lpstr>پاسخ</vt:lpstr>
      <vt:lpstr>ادامه جواب</vt:lpstr>
      <vt:lpstr>حکمت جزیه گرفتن از اهل کتاب</vt:lpstr>
      <vt:lpstr>والحمدلله رب العالمین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bakhtiarvand</dc:creator>
  <cp:lastModifiedBy>bakhtiarvand</cp:lastModifiedBy>
  <cp:revision>3</cp:revision>
  <dcterms:created xsi:type="dcterms:W3CDTF">2015-04-05T18:07:50Z</dcterms:created>
  <dcterms:modified xsi:type="dcterms:W3CDTF">2015-04-05T18:18:58Z</dcterms:modified>
</cp:coreProperties>
</file>