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82" y="-30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37A49E-6D7B-44E2-A43A-CE94659916C5}" type="datetimeFigureOut">
              <a:rPr lang="en-US" smtClean="0"/>
              <a:t>5/20/2017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77E376-5760-4792-9193-AB7570A7D58D}" type="slidenum">
              <a:rPr lang="en-US" smtClean="0"/>
              <a:t>‹#›</a:t>
            </a:fld>
            <a:endParaRPr lang="en-US"/>
          </a:p>
        </p:txBody>
      </p:sp>
    </p:spTree>
    <p:extLst>
      <p:ext uri="{BB962C8B-B14F-4D97-AF65-F5344CB8AC3E}">
        <p14:creationId xmlns:p14="http://schemas.microsoft.com/office/powerpoint/2010/main" val="2997968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5/20/2017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ehsanmozaffari\Desktop\الکلیسم\pourwin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210064"/>
            <a:ext cx="7702550" cy="39969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5800" y="514350"/>
            <a:ext cx="7848600" cy="584775"/>
          </a:xfrm>
          <a:prstGeom prst="rect">
            <a:avLst/>
          </a:prstGeom>
          <a:noFill/>
        </p:spPr>
        <p:txBody>
          <a:bodyPr wrap="square" rtlCol="0">
            <a:spAutoFit/>
          </a:bodyPr>
          <a:lstStyle/>
          <a:p>
            <a:pPr algn="r"/>
            <a:r>
              <a:rPr lang="fa-IR" sz="3200" b="1" dirty="0" smtClean="0">
                <a:cs typeface="B Nazanin" pitchFamily="2" charset="-78"/>
              </a:rPr>
              <a:t>الکلیسم</a:t>
            </a:r>
            <a:endParaRPr lang="en-US" sz="3200" b="1" dirty="0">
              <a:cs typeface="B Nazanin" pitchFamily="2" charset="-78"/>
            </a:endParaRPr>
          </a:p>
        </p:txBody>
      </p:sp>
      <p:sp>
        <p:nvSpPr>
          <p:cNvPr id="5" name="TextBox 4"/>
          <p:cNvSpPr txBox="1"/>
          <p:nvPr/>
        </p:nvSpPr>
        <p:spPr>
          <a:xfrm>
            <a:off x="609600" y="1109283"/>
            <a:ext cx="1981200" cy="2362185"/>
          </a:xfrm>
          <a:prstGeom prst="rect">
            <a:avLst/>
          </a:prstGeom>
          <a:noFill/>
        </p:spPr>
        <p:txBody>
          <a:bodyPr wrap="square" rtlCol="0">
            <a:spAutoFit/>
          </a:bodyPr>
          <a:lstStyle/>
          <a:p>
            <a:pPr algn="r">
              <a:lnSpc>
                <a:spcPct val="150000"/>
              </a:lnSpc>
            </a:pPr>
            <a:r>
              <a:rPr lang="fa-IR" sz="2000" dirty="0" smtClean="0">
                <a:cs typeface="B Nazanin" pitchFamily="2" charset="-78"/>
              </a:rPr>
              <a:t>احسان مظفری</a:t>
            </a:r>
          </a:p>
          <a:p>
            <a:pPr algn="r">
              <a:lnSpc>
                <a:spcPct val="150000"/>
              </a:lnSpc>
            </a:pPr>
            <a:r>
              <a:rPr lang="fa-IR" sz="2000" dirty="0" smtClean="0">
                <a:cs typeface="B Nazanin" pitchFamily="2" charset="-78"/>
              </a:rPr>
              <a:t>رضا شیرازی نژاد</a:t>
            </a:r>
          </a:p>
          <a:p>
            <a:pPr algn="r">
              <a:lnSpc>
                <a:spcPct val="150000"/>
              </a:lnSpc>
            </a:pPr>
            <a:r>
              <a:rPr lang="fa-IR" sz="2000" dirty="0" smtClean="0">
                <a:cs typeface="B Nazanin" pitchFamily="2" charset="-78"/>
              </a:rPr>
              <a:t>مریم کهن</a:t>
            </a:r>
          </a:p>
          <a:p>
            <a:pPr algn="r">
              <a:lnSpc>
                <a:spcPct val="150000"/>
              </a:lnSpc>
            </a:pPr>
            <a:r>
              <a:rPr lang="fa-IR" sz="2000" dirty="0" smtClean="0">
                <a:cs typeface="B Nazanin" pitchFamily="2" charset="-78"/>
              </a:rPr>
              <a:t>مهدیه اسدی</a:t>
            </a:r>
          </a:p>
          <a:p>
            <a:pPr algn="r">
              <a:lnSpc>
                <a:spcPct val="150000"/>
              </a:lnSpc>
            </a:pPr>
            <a:r>
              <a:rPr lang="fa-IR" sz="2000" dirty="0" smtClean="0">
                <a:cs typeface="B Nazanin" pitchFamily="2" charset="-78"/>
              </a:rPr>
              <a:t>میلاد سالاری</a:t>
            </a:r>
            <a:endParaRPr lang="en-US" sz="2000" dirty="0">
              <a:cs typeface="B Nazanin" pitchFamily="2" charset="-78"/>
            </a:endParaRPr>
          </a:p>
        </p:txBody>
      </p:sp>
    </p:spTree>
    <p:extLst>
      <p:ext uri="{BB962C8B-B14F-4D97-AF65-F5344CB8AC3E}">
        <p14:creationId xmlns:p14="http://schemas.microsoft.com/office/powerpoint/2010/main" val="2092416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ehsanmozaffari\Desktop\الکلیسم\PNGPIX-COM-Beer-Mug-PNG-Transparent-Imag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155" y="819150"/>
            <a:ext cx="3124200" cy="362927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52800" y="285750"/>
            <a:ext cx="5638800" cy="3737946"/>
          </a:xfrm>
          <a:prstGeom prst="rect">
            <a:avLst/>
          </a:prstGeom>
          <a:noFill/>
        </p:spPr>
        <p:txBody>
          <a:bodyPr wrap="square" rtlCol="0">
            <a:spAutoFit/>
          </a:bodyPr>
          <a:lstStyle/>
          <a:p>
            <a:pPr algn="just" rtl="1">
              <a:lnSpc>
                <a:spcPct val="150000"/>
              </a:lnSpc>
            </a:pPr>
            <a:r>
              <a:rPr lang="fa-IR" sz="2000" dirty="0" smtClean="0">
                <a:cs typeface="B Nazanin" pitchFamily="2" charset="-78"/>
              </a:rPr>
              <a:t>     حتی </a:t>
            </a:r>
            <a:r>
              <a:rPr lang="fa-IR" sz="2000" dirty="0">
                <a:cs typeface="B Nazanin" pitchFamily="2" charset="-78"/>
              </a:rPr>
              <a:t>مصرف مقدار کمی الکل توسط یک زن حامله می تواند برای جنین وی خطرناک باشد. مصرف الکل الگوی خواب را تغییر می دهد و با بسیاری از از داروها تداخل دارد. با این حال بزرگ ترین خطری که مصرف الکل دارد این است که برای بعضی افراد ترک آن سخت است و منجرب به استفاده ی زیاد و اعتیاد به الکل </a:t>
            </a:r>
            <a:r>
              <a:rPr lang="fa-IR" sz="2000" dirty="0" smtClean="0">
                <a:cs typeface="B Nazanin" pitchFamily="2" charset="-78"/>
              </a:rPr>
              <a:t>می گردد</a:t>
            </a:r>
            <a:r>
              <a:rPr lang="fa-IR" sz="2000" dirty="0">
                <a:cs typeface="B Nazanin" pitchFamily="2" charset="-78"/>
              </a:rPr>
              <a:t>. مطالعاتی که روی دوقلوها و خانواده های مختلف انجام شده نشان داده است که تمایل ارثی و خانوادگی برای اعتیاد به الکل وجود دارد.</a:t>
            </a:r>
            <a:endParaRPr lang="en-US" sz="2000" dirty="0">
              <a:cs typeface="B Nazanin" pitchFamily="2" charset="-78"/>
            </a:endParaRPr>
          </a:p>
          <a:p>
            <a:pPr algn="just" rtl="1">
              <a:lnSpc>
                <a:spcPct val="150000"/>
              </a:lnSpc>
            </a:pPr>
            <a:endParaRPr lang="en-US" sz="2000" dirty="0">
              <a:cs typeface="B Nazanin" pitchFamily="2" charset="-78"/>
            </a:endParaRPr>
          </a:p>
        </p:txBody>
      </p:sp>
    </p:spTree>
    <p:extLst>
      <p:ext uri="{BB962C8B-B14F-4D97-AF65-F5344CB8AC3E}">
        <p14:creationId xmlns:p14="http://schemas.microsoft.com/office/powerpoint/2010/main" val="200495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ehsanmozaffari\Desktop\الکلیسم\wine_PNG944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236" y="666750"/>
            <a:ext cx="1606550" cy="41084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57400" y="285750"/>
            <a:ext cx="6934200" cy="3785652"/>
          </a:xfrm>
          <a:prstGeom prst="rect">
            <a:avLst/>
          </a:prstGeom>
          <a:noFill/>
        </p:spPr>
        <p:txBody>
          <a:bodyPr wrap="square" rtlCol="0">
            <a:spAutoFit/>
          </a:bodyPr>
          <a:lstStyle/>
          <a:p>
            <a:pPr algn="just" rtl="1">
              <a:lnSpc>
                <a:spcPct val="200000"/>
              </a:lnSpc>
            </a:pPr>
            <a:r>
              <a:rPr lang="fa-IR" sz="2000" b="1" dirty="0">
                <a:solidFill>
                  <a:srgbClr val="FF0000"/>
                </a:solidFill>
                <a:cs typeface="B Nazanin" pitchFamily="2" charset="-78"/>
              </a:rPr>
              <a:t>خطرات مصرف الکل به مقدار زیاد</a:t>
            </a:r>
            <a:endParaRPr lang="en-US" sz="2000" b="1" dirty="0">
              <a:solidFill>
                <a:srgbClr val="FF0000"/>
              </a:solidFill>
              <a:cs typeface="B Nazanin" pitchFamily="2" charset="-78"/>
            </a:endParaRPr>
          </a:p>
          <a:p>
            <a:pPr algn="just" rtl="1">
              <a:lnSpc>
                <a:spcPct val="200000"/>
              </a:lnSpc>
            </a:pPr>
            <a:r>
              <a:rPr lang="fa-IR" sz="2000" dirty="0">
                <a:cs typeface="B Nazanin" pitchFamily="2" charset="-78"/>
              </a:rPr>
              <a:t> </a:t>
            </a:r>
            <a:endParaRPr lang="en-US" sz="2000" dirty="0">
              <a:cs typeface="B Nazanin" pitchFamily="2" charset="-78"/>
            </a:endParaRPr>
          </a:p>
          <a:p>
            <a:pPr algn="just" rtl="1">
              <a:lnSpc>
                <a:spcPct val="200000"/>
              </a:lnSpc>
            </a:pPr>
            <a:r>
              <a:rPr lang="fa-IR" sz="2000" dirty="0" smtClean="0">
                <a:cs typeface="B Nazanin" pitchFamily="2" charset="-78"/>
              </a:rPr>
              <a:t>     مصرف </a:t>
            </a:r>
            <a:r>
              <a:rPr lang="fa-IR" sz="2000" dirty="0">
                <a:cs typeface="B Nazanin" pitchFamily="2" charset="-78"/>
              </a:rPr>
              <a:t>زیاد الکل یعنی این که یک مرد 15 واحد یا بیشتر و یک زن 8 واحد یا بیشتر در هفته الکل بنوشند. حالت بین مصرف مقادیر متوسط و زیاد وضعیتی است بالقوه </a:t>
            </a:r>
            <a:r>
              <a:rPr lang="fa-IR" sz="2000" dirty="0" smtClean="0">
                <a:cs typeface="B Nazanin" pitchFamily="2" charset="-78"/>
              </a:rPr>
              <a:t>که می </a:t>
            </a:r>
            <a:r>
              <a:rPr lang="fa-IR" sz="2000" dirty="0">
                <a:cs typeface="B Nazanin" pitchFamily="2" charset="-78"/>
              </a:rPr>
              <a:t>تواند فرد را به سمت مصرف مقادیر بیشتر سوق دهد.</a:t>
            </a:r>
            <a:endParaRPr lang="en-US" sz="2000" dirty="0">
              <a:cs typeface="B Nazanin" pitchFamily="2" charset="-78"/>
            </a:endParaRPr>
          </a:p>
          <a:p>
            <a:pPr algn="just" rtl="1">
              <a:lnSpc>
                <a:spcPct val="200000"/>
              </a:lnSpc>
            </a:pPr>
            <a:endParaRPr lang="en-US" sz="2000" dirty="0">
              <a:cs typeface="B Nazanin" pitchFamily="2" charset="-78"/>
            </a:endParaRPr>
          </a:p>
        </p:txBody>
      </p:sp>
    </p:spTree>
    <p:extLst>
      <p:ext uri="{BB962C8B-B14F-4D97-AF65-F5344CB8AC3E}">
        <p14:creationId xmlns:p14="http://schemas.microsoft.com/office/powerpoint/2010/main" val="3248180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ehsanmozaffari\Desktop\الکلیسم\wine_PNG944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236" y="666750"/>
            <a:ext cx="1606550" cy="41084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11680" y="438150"/>
            <a:ext cx="7010400" cy="2812629"/>
          </a:xfrm>
          <a:prstGeom prst="rect">
            <a:avLst/>
          </a:prstGeom>
          <a:noFill/>
        </p:spPr>
        <p:txBody>
          <a:bodyPr wrap="square" rtlCol="0">
            <a:spAutoFit/>
          </a:bodyPr>
          <a:lstStyle/>
          <a:p>
            <a:pPr algn="just" rtl="1">
              <a:lnSpc>
                <a:spcPct val="150000"/>
              </a:lnSpc>
            </a:pPr>
            <a:r>
              <a:rPr lang="fa-IR" sz="2000" dirty="0" smtClean="0">
                <a:cs typeface="B Nazanin" pitchFamily="2" charset="-78"/>
              </a:rPr>
              <a:t>     افراد </a:t>
            </a:r>
            <a:r>
              <a:rPr lang="fa-IR" sz="2000" dirty="0">
                <a:cs typeface="B Nazanin" pitchFamily="2" charset="-78"/>
              </a:rPr>
              <a:t>الکلی تغذیه ی سالمی ندارند. به عبارتی دیگر وقتی 30% یا بیشتر کالری روزانه فرد از الکل تامین </a:t>
            </a:r>
            <a:r>
              <a:rPr lang="fa-IR" sz="2000" dirty="0" smtClean="0">
                <a:cs typeface="B Nazanin" pitchFamily="2" charset="-78"/>
              </a:rPr>
              <a:t>شود </a:t>
            </a:r>
            <a:r>
              <a:rPr lang="fa-IR" sz="2000" dirty="0">
                <a:cs typeface="B Nazanin" pitchFamily="2" charset="-78"/>
              </a:rPr>
              <a:t>کمبود های تغذیه ای جدی برای فرد ایجاد می گردد</a:t>
            </a:r>
            <a:r>
              <a:rPr lang="fa-IR" sz="2000" dirty="0" smtClean="0">
                <a:cs typeface="B Nazanin" pitchFamily="2" charset="-78"/>
              </a:rPr>
              <a:t>. الکلی </a:t>
            </a:r>
            <a:r>
              <a:rPr lang="fa-IR" sz="2000" dirty="0">
                <a:cs typeface="B Nazanin" pitchFamily="2" charset="-78"/>
              </a:rPr>
              <a:t>ها نه تنها </a:t>
            </a:r>
            <a:r>
              <a:rPr lang="fa-IR" sz="2000" dirty="0" smtClean="0">
                <a:cs typeface="B Nazanin" pitchFamily="2" charset="-78"/>
              </a:rPr>
              <a:t>نمی توانند </a:t>
            </a:r>
            <a:r>
              <a:rPr lang="fa-IR" sz="2000" dirty="0">
                <a:cs typeface="B Nazanin" pitchFamily="2" charset="-78"/>
              </a:rPr>
              <a:t>نیازهای پروتئین، ویتامین و مواد معدنی روزانه ی خود را تامین کنند، بلکه الکل خودش باعث سوء جذب همان مواد مغذی دریافتی نیز می گردد. افراد معتاد به الکل دچار سوء تغذیه و کمبود اسید آمینه های ضروری، ویتامین های گروه </a:t>
            </a:r>
            <a:r>
              <a:rPr lang="en-US" sz="2000" dirty="0">
                <a:cs typeface="B Nazanin" pitchFamily="2" charset="-78"/>
              </a:rPr>
              <a:t>B</a:t>
            </a:r>
            <a:r>
              <a:rPr lang="fa-IR" sz="2000" dirty="0">
                <a:cs typeface="B Nazanin" pitchFamily="2" charset="-78"/>
              </a:rPr>
              <a:t> (خصوصا </a:t>
            </a:r>
            <a:r>
              <a:rPr lang="en-US" sz="2000" dirty="0">
                <a:cs typeface="B Nazanin" pitchFamily="2" charset="-78"/>
              </a:rPr>
              <a:t>B6,B2,B1</a:t>
            </a:r>
            <a:r>
              <a:rPr lang="fa-IR" sz="2000" dirty="0">
                <a:cs typeface="B Nazanin" pitchFamily="2" charset="-78"/>
              </a:rPr>
              <a:t> ) و ویتامین </a:t>
            </a:r>
            <a:r>
              <a:rPr lang="en-US" sz="2000" dirty="0">
                <a:cs typeface="B Nazanin" pitchFamily="2" charset="-78"/>
              </a:rPr>
              <a:t>C</a:t>
            </a:r>
            <a:r>
              <a:rPr lang="fa-IR" sz="2000" dirty="0">
                <a:cs typeface="B Nazanin" pitchFamily="2" charset="-78"/>
              </a:rPr>
              <a:t> می شوند. </a:t>
            </a:r>
            <a:endParaRPr lang="en-US" sz="2000" dirty="0">
              <a:cs typeface="B Nazanin" pitchFamily="2" charset="-78"/>
            </a:endParaRPr>
          </a:p>
        </p:txBody>
      </p:sp>
    </p:spTree>
    <p:extLst>
      <p:ext uri="{BB962C8B-B14F-4D97-AF65-F5344CB8AC3E}">
        <p14:creationId xmlns:p14="http://schemas.microsoft.com/office/powerpoint/2010/main" val="2863876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ehsanmozaffari\Desktop\الکلیسم\wine_PNG944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236" y="666750"/>
            <a:ext cx="1606550" cy="41084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57400" y="285750"/>
            <a:ext cx="6858000" cy="4199611"/>
          </a:xfrm>
          <a:prstGeom prst="rect">
            <a:avLst/>
          </a:prstGeom>
          <a:noFill/>
        </p:spPr>
        <p:txBody>
          <a:bodyPr wrap="square" rtlCol="0">
            <a:spAutoFit/>
          </a:bodyPr>
          <a:lstStyle/>
          <a:p>
            <a:pPr algn="just" rtl="1">
              <a:lnSpc>
                <a:spcPct val="150000"/>
              </a:lnSpc>
            </a:pPr>
            <a:r>
              <a:rPr lang="fa-IR" sz="2000" dirty="0" smtClean="0">
                <a:cs typeface="B Nazanin" pitchFamily="2" charset="-78"/>
              </a:rPr>
              <a:t>     این </a:t>
            </a:r>
            <a:r>
              <a:rPr lang="fa-IR" sz="2000" dirty="0">
                <a:cs typeface="B Nazanin" pitchFamily="2" charset="-78"/>
              </a:rPr>
              <a:t>افراد همچنین ممکن است به کمبود ویتامین </a:t>
            </a:r>
            <a:r>
              <a:rPr lang="en-US" sz="2000" dirty="0">
                <a:cs typeface="B Nazanin" pitchFamily="2" charset="-78"/>
              </a:rPr>
              <a:t>A</a:t>
            </a:r>
            <a:r>
              <a:rPr lang="fa-IR" sz="2000" dirty="0">
                <a:cs typeface="B Nazanin" pitchFamily="2" charset="-78"/>
              </a:rPr>
              <a:t> یا مسمومیت با آن دچار گردند. در کنار کمبود های تغذیه ای معمولا آسیب های کبدی نیز برای فرد اتقاق می افتد. سیروز کبدی که در آن بافت کبد عملکرد خود را از دست داده و یکی از علل مرگ در 23% افراد در سراسر دنیاست، در اثر استفاده ی بیش از حد از مشروبات الکلی به وجود می آید. اعتیاد به الکل و همچنین مرگ و میر در اثر خشونت، سرطان های مری، کبد، حنجره و سرطان سینه را افزایش داد است. مصرف بیش از حد الکل باعث ایست قلبی و بیماری های قلبی عروقی شده و می تواند باعث </a:t>
            </a:r>
            <a:r>
              <a:rPr lang="fa-IR" sz="2000" dirty="0" smtClean="0">
                <a:cs typeface="B Nazanin" pitchFamily="2" charset="-78"/>
              </a:rPr>
              <a:t>آسیب </a:t>
            </a:r>
            <a:r>
              <a:rPr lang="fa-IR" sz="2000" dirty="0">
                <a:cs typeface="B Nazanin" pitchFamily="2" charset="-78"/>
              </a:rPr>
              <a:t>رساندن به مغز، اختلال در تصمیم گیری و حرکات فرد و از دست دادن حافظه گردد. </a:t>
            </a:r>
            <a:endParaRPr lang="en-US" sz="2000" dirty="0">
              <a:cs typeface="B Nazanin" pitchFamily="2" charset="-78"/>
            </a:endParaRPr>
          </a:p>
          <a:p>
            <a:pPr algn="just" rtl="1">
              <a:lnSpc>
                <a:spcPct val="150000"/>
              </a:lnSpc>
            </a:pPr>
            <a:endParaRPr lang="en-US" sz="2000" dirty="0">
              <a:cs typeface="B Nazanin" pitchFamily="2" charset="-78"/>
            </a:endParaRPr>
          </a:p>
        </p:txBody>
      </p:sp>
    </p:spTree>
    <p:extLst>
      <p:ext uri="{BB962C8B-B14F-4D97-AF65-F5344CB8AC3E}">
        <p14:creationId xmlns:p14="http://schemas.microsoft.com/office/powerpoint/2010/main" val="2014645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ehsanmozaffari\Desktop\الکلیسم\wine_PNG944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236" y="666750"/>
            <a:ext cx="1606550" cy="41084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57400" y="209550"/>
            <a:ext cx="6934200" cy="3323987"/>
          </a:xfrm>
          <a:prstGeom prst="rect">
            <a:avLst/>
          </a:prstGeom>
          <a:noFill/>
        </p:spPr>
        <p:txBody>
          <a:bodyPr wrap="square" rtlCol="0">
            <a:spAutoFit/>
          </a:bodyPr>
          <a:lstStyle/>
          <a:p>
            <a:pPr algn="just" rtl="1">
              <a:lnSpc>
                <a:spcPct val="150000"/>
              </a:lnSpc>
            </a:pPr>
            <a:r>
              <a:rPr lang="ar-SA" sz="2000" b="1" dirty="0">
                <a:solidFill>
                  <a:srgbClr val="FF0000"/>
                </a:solidFill>
                <a:cs typeface="B Nazanin" pitchFamily="2" charset="-78"/>
              </a:rPr>
              <a:t>الکل و سوء و </a:t>
            </a:r>
            <a:r>
              <a:rPr lang="ar-SA" sz="2000" b="1" dirty="0" smtClean="0">
                <a:solidFill>
                  <a:srgbClr val="FF0000"/>
                </a:solidFill>
                <a:cs typeface="B Nazanin" pitchFamily="2" charset="-78"/>
              </a:rPr>
              <a:t>تغذیه</a:t>
            </a:r>
            <a:endParaRPr lang="fa-IR" sz="2000" b="1" dirty="0" smtClean="0">
              <a:solidFill>
                <a:srgbClr val="FF0000"/>
              </a:solidFill>
              <a:cs typeface="B Nazanin" pitchFamily="2" charset="-78"/>
            </a:endParaRPr>
          </a:p>
          <a:p>
            <a:pPr algn="just" rtl="1">
              <a:lnSpc>
                <a:spcPct val="150000"/>
              </a:lnSpc>
            </a:pPr>
            <a:endParaRPr lang="en-US" sz="2000" dirty="0">
              <a:cs typeface="B Nazanin" pitchFamily="2" charset="-78"/>
            </a:endParaRPr>
          </a:p>
          <a:p>
            <a:pPr algn="just" rtl="1">
              <a:lnSpc>
                <a:spcPct val="150000"/>
              </a:lnSpc>
            </a:pPr>
            <a:r>
              <a:rPr lang="fa-IR" sz="2000" dirty="0" smtClean="0">
                <a:cs typeface="B Nazanin" pitchFamily="2" charset="-78"/>
              </a:rPr>
              <a:t>     </a:t>
            </a:r>
            <a:r>
              <a:rPr lang="ar-SA" sz="2000" dirty="0" smtClean="0">
                <a:cs typeface="B Nazanin" pitchFamily="2" charset="-78"/>
              </a:rPr>
              <a:t>افرادی </a:t>
            </a:r>
            <a:r>
              <a:rPr lang="ar-SA" sz="2000" dirty="0">
                <a:cs typeface="B Nazanin" pitchFamily="2" charset="-78"/>
              </a:rPr>
              <a:t>که میانه رو هستند دریافت غذا کم </a:t>
            </a:r>
            <a:r>
              <a:rPr lang="ar-SA" sz="2000" dirty="0" smtClean="0">
                <a:cs typeface="B Nazanin" pitchFamily="2" charset="-78"/>
              </a:rPr>
              <a:t>نمی</a:t>
            </a:r>
            <a:r>
              <a:rPr lang="fa-IR" sz="2000" dirty="0" smtClean="0">
                <a:cs typeface="B Nazanin" pitchFamily="2" charset="-78"/>
              </a:rPr>
              <a:t> </a:t>
            </a:r>
            <a:r>
              <a:rPr lang="ar-SA" sz="2000" dirty="0" smtClean="0">
                <a:cs typeface="B Nazanin" pitchFamily="2" charset="-78"/>
              </a:rPr>
              <a:t>شود </a:t>
            </a:r>
            <a:r>
              <a:rPr lang="ar-SA" sz="2000" dirty="0">
                <a:cs typeface="B Nazanin" pitchFamily="2" charset="-78"/>
              </a:rPr>
              <a:t>بلکه موجب افزایش دریافت غذا </a:t>
            </a:r>
            <a:r>
              <a:rPr lang="ar-SA" sz="2000" dirty="0" smtClean="0">
                <a:cs typeface="B Nazanin" pitchFamily="2" charset="-78"/>
              </a:rPr>
              <a:t>می</a:t>
            </a:r>
            <a:r>
              <a:rPr lang="fa-IR" sz="2000" dirty="0" smtClean="0">
                <a:cs typeface="B Nazanin" pitchFamily="2" charset="-78"/>
              </a:rPr>
              <a:t> </a:t>
            </a:r>
            <a:r>
              <a:rPr lang="ar-SA" sz="2000" dirty="0" smtClean="0">
                <a:cs typeface="B Nazanin" pitchFamily="2" charset="-78"/>
              </a:rPr>
              <a:t>شود </a:t>
            </a:r>
            <a:r>
              <a:rPr lang="ar-SA" sz="2000" dirty="0">
                <a:cs typeface="B Nazanin" pitchFamily="2" charset="-78"/>
              </a:rPr>
              <a:t>(پس این افراد منبع انرژی اضافه دارند</a:t>
            </a:r>
            <a:r>
              <a:rPr lang="ar-SA" sz="2000" dirty="0" smtClean="0">
                <a:cs typeface="B Nazanin" pitchFamily="2" charset="-78"/>
              </a:rPr>
              <a:t>)</a:t>
            </a:r>
            <a:r>
              <a:rPr lang="fa-IR" sz="2000" dirty="0" smtClean="0">
                <a:cs typeface="B Nazanin" pitchFamily="2" charset="-78"/>
              </a:rPr>
              <a:t>.</a:t>
            </a:r>
            <a:endParaRPr lang="en-US" sz="2000" dirty="0">
              <a:cs typeface="B Nazanin" pitchFamily="2" charset="-78"/>
            </a:endParaRPr>
          </a:p>
          <a:p>
            <a:pPr algn="just" rtl="1">
              <a:lnSpc>
                <a:spcPct val="150000"/>
              </a:lnSpc>
            </a:pPr>
            <a:r>
              <a:rPr lang="fa-IR" sz="2000" dirty="0" smtClean="0">
                <a:cs typeface="B Nazanin" pitchFamily="2" charset="-78"/>
              </a:rPr>
              <a:t>     </a:t>
            </a:r>
            <a:r>
              <a:rPr lang="ar-SA" sz="2000" dirty="0" smtClean="0">
                <a:cs typeface="B Nazanin" pitchFamily="2" charset="-78"/>
              </a:rPr>
              <a:t>الکل </a:t>
            </a:r>
            <a:r>
              <a:rPr lang="ar-SA" sz="2000" dirty="0">
                <a:cs typeface="B Nazanin" pitchFamily="2" charset="-78"/>
              </a:rPr>
              <a:t>به سرعت متابولیزه شده و انرژی تولید </a:t>
            </a:r>
            <a:r>
              <a:rPr lang="ar-SA" sz="2000" dirty="0" smtClean="0">
                <a:cs typeface="B Nazanin" pitchFamily="2" charset="-78"/>
              </a:rPr>
              <a:t>می</a:t>
            </a:r>
            <a:r>
              <a:rPr lang="fa-IR" sz="2000" dirty="0" smtClean="0">
                <a:cs typeface="B Nazanin" pitchFamily="2" charset="-78"/>
              </a:rPr>
              <a:t> </a:t>
            </a:r>
            <a:r>
              <a:rPr lang="ar-SA" sz="2000" dirty="0" smtClean="0">
                <a:cs typeface="B Nazanin" pitchFamily="2" charset="-78"/>
              </a:rPr>
              <a:t>کند </a:t>
            </a:r>
            <a:r>
              <a:rPr lang="ar-SA" sz="2000" dirty="0">
                <a:cs typeface="B Nazanin" pitchFamily="2" charset="-78"/>
              </a:rPr>
              <a:t>در نتیجه موجب افزایش وزن و توده ی چربی </a:t>
            </a:r>
            <a:r>
              <a:rPr lang="ar-SA" sz="2000" dirty="0" smtClean="0">
                <a:cs typeface="B Nazanin" pitchFamily="2" charset="-78"/>
              </a:rPr>
              <a:t>می</a:t>
            </a:r>
            <a:r>
              <a:rPr lang="fa-IR" sz="2000" dirty="0" smtClean="0">
                <a:cs typeface="B Nazanin" pitchFamily="2" charset="-78"/>
              </a:rPr>
              <a:t> </a:t>
            </a:r>
            <a:r>
              <a:rPr lang="ar-SA" sz="2000" dirty="0" smtClean="0">
                <a:cs typeface="B Nazanin" pitchFamily="2" charset="-78"/>
              </a:rPr>
              <a:t>شود</a:t>
            </a:r>
            <a:r>
              <a:rPr lang="fa-IR" sz="2000" dirty="0" smtClean="0">
                <a:cs typeface="B Nazanin" pitchFamily="2" charset="-78"/>
              </a:rPr>
              <a:t>.</a:t>
            </a:r>
            <a:endParaRPr lang="en-US" sz="2000" dirty="0">
              <a:cs typeface="B Nazanin" pitchFamily="2" charset="-78"/>
            </a:endParaRPr>
          </a:p>
          <a:p>
            <a:pPr algn="just">
              <a:lnSpc>
                <a:spcPct val="150000"/>
              </a:lnSpc>
            </a:pPr>
            <a:endParaRPr lang="en-US" sz="2000" dirty="0">
              <a:cs typeface="B Nazanin" pitchFamily="2" charset="-78"/>
            </a:endParaRPr>
          </a:p>
        </p:txBody>
      </p:sp>
    </p:spTree>
    <p:extLst>
      <p:ext uri="{BB962C8B-B14F-4D97-AF65-F5344CB8AC3E}">
        <p14:creationId xmlns:p14="http://schemas.microsoft.com/office/powerpoint/2010/main" val="1821395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ehsanmozaffari\Desktop\الکلیسم\Wine-Free-PNG-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514350"/>
            <a:ext cx="4476750" cy="44767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3592" y="297180"/>
            <a:ext cx="6019800" cy="3323987"/>
          </a:xfrm>
          <a:prstGeom prst="rect">
            <a:avLst/>
          </a:prstGeom>
          <a:noFill/>
        </p:spPr>
        <p:txBody>
          <a:bodyPr wrap="square" rtlCol="0">
            <a:spAutoFit/>
          </a:bodyPr>
          <a:lstStyle/>
          <a:p>
            <a:pPr algn="just" rtl="1">
              <a:lnSpc>
                <a:spcPct val="150000"/>
              </a:lnSpc>
            </a:pPr>
            <a:r>
              <a:rPr lang="ar-SA" sz="2000" b="1" dirty="0">
                <a:solidFill>
                  <a:srgbClr val="FF0000"/>
                </a:solidFill>
                <a:cs typeface="B Nazanin" pitchFamily="2" charset="-78"/>
              </a:rPr>
              <a:t>چگونه الکل باعث افزایش چربی </a:t>
            </a:r>
            <a:r>
              <a:rPr lang="ar-SA" sz="2000" b="1" dirty="0" smtClean="0">
                <a:solidFill>
                  <a:srgbClr val="FF0000"/>
                </a:solidFill>
                <a:cs typeface="B Nazanin" pitchFamily="2" charset="-78"/>
              </a:rPr>
              <a:t>می</a:t>
            </a:r>
            <a:r>
              <a:rPr lang="fa-IR" sz="2000" b="1" dirty="0" smtClean="0">
                <a:solidFill>
                  <a:srgbClr val="FF0000"/>
                </a:solidFill>
                <a:cs typeface="B Nazanin" pitchFamily="2" charset="-78"/>
              </a:rPr>
              <a:t> </a:t>
            </a:r>
            <a:r>
              <a:rPr lang="ar-SA" sz="2000" b="1" dirty="0" smtClean="0">
                <a:solidFill>
                  <a:srgbClr val="FF0000"/>
                </a:solidFill>
                <a:cs typeface="B Nazanin" pitchFamily="2" charset="-78"/>
              </a:rPr>
              <a:t>شود؟</a:t>
            </a:r>
            <a:endParaRPr lang="fa-IR" sz="2000" b="1" dirty="0" smtClean="0">
              <a:solidFill>
                <a:srgbClr val="FF0000"/>
              </a:solidFill>
              <a:cs typeface="B Nazanin" pitchFamily="2" charset="-78"/>
            </a:endParaRPr>
          </a:p>
          <a:p>
            <a:pPr algn="just" rtl="1">
              <a:lnSpc>
                <a:spcPct val="150000"/>
              </a:lnSpc>
            </a:pPr>
            <a:endParaRPr lang="en-US" sz="2000" dirty="0">
              <a:cs typeface="B Nazanin" pitchFamily="2" charset="-78"/>
            </a:endParaRPr>
          </a:p>
          <a:p>
            <a:pPr marL="800100" lvl="1" indent="-342900" algn="just" rtl="1">
              <a:lnSpc>
                <a:spcPct val="150000"/>
              </a:lnSpc>
              <a:buFont typeface="Arial" pitchFamily="34" charset="0"/>
              <a:buChar char="•"/>
            </a:pPr>
            <a:r>
              <a:rPr lang="ar-SA" sz="2000" dirty="0">
                <a:cs typeface="B Nazanin" pitchFamily="2" charset="-78"/>
              </a:rPr>
              <a:t>مهار اکسیداسیون </a:t>
            </a:r>
            <a:r>
              <a:rPr lang="ar-SA" sz="2000" dirty="0" smtClean="0">
                <a:cs typeface="B Nazanin" pitchFamily="2" charset="-78"/>
              </a:rPr>
              <a:t>چربی</a:t>
            </a:r>
            <a:r>
              <a:rPr lang="fa-IR" sz="2000" dirty="0" smtClean="0">
                <a:cs typeface="B Nazanin" pitchFamily="2" charset="-78"/>
              </a:rPr>
              <a:t>.</a:t>
            </a:r>
            <a:endParaRPr lang="fa-IR" sz="2000" dirty="0">
              <a:cs typeface="B Nazanin" pitchFamily="2" charset="-78"/>
            </a:endParaRPr>
          </a:p>
          <a:p>
            <a:pPr marL="800100" lvl="1" indent="-342900" algn="just" rtl="1">
              <a:lnSpc>
                <a:spcPct val="150000"/>
              </a:lnSpc>
              <a:buFont typeface="Arial" pitchFamily="34" charset="0"/>
              <a:buChar char="•"/>
            </a:pPr>
            <a:r>
              <a:rPr lang="ar-SA" sz="2000" dirty="0" smtClean="0">
                <a:cs typeface="B Nazanin" pitchFamily="2" charset="-78"/>
              </a:rPr>
              <a:t>تبدیل </a:t>
            </a:r>
            <a:r>
              <a:rPr lang="ar-SA" sz="2000" dirty="0">
                <a:cs typeface="B Nazanin" pitchFamily="2" charset="-78"/>
              </a:rPr>
              <a:t>الکل به </a:t>
            </a:r>
            <a:r>
              <a:rPr lang="ar-SA" sz="2000" dirty="0" smtClean="0">
                <a:cs typeface="B Nazanin" pitchFamily="2" charset="-78"/>
              </a:rPr>
              <a:t>چربی</a:t>
            </a:r>
            <a:r>
              <a:rPr lang="fa-IR" sz="2000" dirty="0" smtClean="0">
                <a:cs typeface="B Nazanin" pitchFamily="2" charset="-78"/>
              </a:rPr>
              <a:t>.</a:t>
            </a:r>
            <a:endParaRPr lang="en-US" sz="2000" dirty="0">
              <a:cs typeface="B Nazanin" pitchFamily="2" charset="-78"/>
            </a:endParaRPr>
          </a:p>
          <a:p>
            <a:pPr marL="800100" lvl="1" indent="-342900" algn="just" rtl="1">
              <a:lnSpc>
                <a:spcPct val="150000"/>
              </a:lnSpc>
              <a:buFont typeface="Arial" pitchFamily="34" charset="0"/>
              <a:buChar char="•"/>
            </a:pPr>
            <a:r>
              <a:rPr lang="ar-SA" sz="2000" dirty="0" smtClean="0">
                <a:cs typeface="B Nazanin" pitchFamily="2" charset="-78"/>
              </a:rPr>
              <a:t>الکل </a:t>
            </a:r>
            <a:r>
              <a:rPr lang="ar-SA" sz="2000" dirty="0">
                <a:cs typeface="B Nazanin" pitchFamily="2" charset="-78"/>
              </a:rPr>
              <a:t>باعث چاقی شکمی می </a:t>
            </a:r>
            <a:r>
              <a:rPr lang="ar-SA" sz="2000" dirty="0" smtClean="0">
                <a:cs typeface="B Nazanin" pitchFamily="2" charset="-78"/>
              </a:rPr>
              <a:t>شود</a:t>
            </a:r>
            <a:r>
              <a:rPr lang="fa-IR" sz="2000" dirty="0" smtClean="0">
                <a:cs typeface="B Nazanin" pitchFamily="2" charset="-78"/>
              </a:rPr>
              <a:t> و </a:t>
            </a:r>
            <a:r>
              <a:rPr lang="ar-SA" sz="2000" dirty="0" smtClean="0">
                <a:cs typeface="B Nazanin" pitchFamily="2" charset="-78"/>
              </a:rPr>
              <a:t>هر </a:t>
            </a:r>
            <a:r>
              <a:rPr lang="ar-SA" sz="2000" dirty="0">
                <a:cs typeface="B Nazanin" pitchFamily="2" charset="-78"/>
              </a:rPr>
              <a:t>گرم الکل 7</a:t>
            </a:r>
            <a:r>
              <a:rPr lang="en-US" sz="2000" dirty="0">
                <a:cs typeface="B Nazanin" pitchFamily="2" charset="-78"/>
              </a:rPr>
              <a:t>kcal </a:t>
            </a:r>
            <a:r>
              <a:rPr lang="ar-SA" sz="2000" dirty="0">
                <a:cs typeface="B Nazanin" pitchFamily="2" charset="-78"/>
              </a:rPr>
              <a:t>انرژی دارد</a:t>
            </a:r>
            <a:r>
              <a:rPr lang="en-US" sz="2000" dirty="0">
                <a:cs typeface="B Nazanin" pitchFamily="2" charset="-78"/>
              </a:rPr>
              <a:t>.</a:t>
            </a:r>
          </a:p>
          <a:p>
            <a:pPr algn="just" rtl="1">
              <a:lnSpc>
                <a:spcPct val="150000"/>
              </a:lnSpc>
            </a:pPr>
            <a:endParaRPr lang="en-US" sz="2000" dirty="0">
              <a:cs typeface="B Nazanin" pitchFamily="2" charset="-78"/>
            </a:endParaRPr>
          </a:p>
        </p:txBody>
      </p:sp>
    </p:spTree>
    <p:extLst>
      <p:ext uri="{BB962C8B-B14F-4D97-AF65-F5344CB8AC3E}">
        <p14:creationId xmlns:p14="http://schemas.microsoft.com/office/powerpoint/2010/main" val="3662434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ehsanmozaffari\Desktop\الکلیسم\Wine-Free-PNG-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514350"/>
            <a:ext cx="4476750" cy="44767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 y="209550"/>
            <a:ext cx="5791200" cy="5016758"/>
          </a:xfrm>
          <a:prstGeom prst="rect">
            <a:avLst/>
          </a:prstGeom>
          <a:noFill/>
        </p:spPr>
        <p:txBody>
          <a:bodyPr wrap="square" rtlCol="0">
            <a:spAutoFit/>
          </a:bodyPr>
          <a:lstStyle/>
          <a:p>
            <a:pPr algn="just" rtl="1"/>
            <a:r>
              <a:rPr lang="fa-IR" sz="2000" dirty="0" smtClean="0">
                <a:cs typeface="B Nazanin" pitchFamily="2" charset="-78"/>
              </a:rPr>
              <a:t>     </a:t>
            </a:r>
            <a:r>
              <a:rPr lang="ar-SA" sz="2000" dirty="0" smtClean="0">
                <a:cs typeface="B Nazanin" pitchFamily="2" charset="-78"/>
              </a:rPr>
              <a:t>مصرف </a:t>
            </a:r>
            <a:r>
              <a:rPr lang="ar-SA" sz="2000" dirty="0">
                <a:cs typeface="B Nazanin" pitchFamily="2" charset="-78"/>
              </a:rPr>
              <a:t>مزمن الکل نه تنها مواد مغذی را در بدن </a:t>
            </a:r>
            <a:r>
              <a:rPr lang="ar-SA" sz="2000" dirty="0" smtClean="0">
                <a:cs typeface="B Nazanin" pitchFamily="2" charset="-78"/>
              </a:rPr>
              <a:t>جابجا می</a:t>
            </a:r>
            <a:r>
              <a:rPr lang="fa-IR" sz="2000" dirty="0" smtClean="0">
                <a:cs typeface="B Nazanin" pitchFamily="2" charset="-78"/>
              </a:rPr>
              <a:t> </a:t>
            </a:r>
            <a:r>
              <a:rPr lang="ar-SA" sz="2000" dirty="0" smtClean="0">
                <a:cs typeface="B Nazanin" pitchFamily="2" charset="-78"/>
              </a:rPr>
              <a:t>کند </a:t>
            </a:r>
            <a:r>
              <a:rPr lang="ar-SA" sz="2000" dirty="0">
                <a:cs typeface="B Nazanin" pitchFamily="2" charset="-78"/>
              </a:rPr>
              <a:t>بلکه باعث تداخل در متابولیسم مواد مغذی نیز </a:t>
            </a:r>
            <a:r>
              <a:rPr lang="ar-SA" sz="2000" dirty="0" smtClean="0">
                <a:cs typeface="B Nazanin" pitchFamily="2" charset="-78"/>
              </a:rPr>
              <a:t>می</a:t>
            </a:r>
            <a:r>
              <a:rPr lang="fa-IR" sz="2000" dirty="0" smtClean="0">
                <a:cs typeface="B Nazanin" pitchFamily="2" charset="-78"/>
              </a:rPr>
              <a:t> </a:t>
            </a:r>
            <a:r>
              <a:rPr lang="ar-SA" sz="2000" dirty="0" smtClean="0">
                <a:cs typeface="B Nazanin" pitchFamily="2" charset="-78"/>
              </a:rPr>
              <a:t>شود</a:t>
            </a:r>
            <a:r>
              <a:rPr lang="fa-IR" sz="2000" dirty="0">
                <a:cs typeface="B Nazanin" pitchFamily="2" charset="-78"/>
              </a:rPr>
              <a:t> </a:t>
            </a:r>
            <a:r>
              <a:rPr lang="ar-SA" sz="2000" dirty="0" smtClean="0">
                <a:cs typeface="B Nazanin" pitchFamily="2" charset="-78"/>
              </a:rPr>
              <a:t>(بیشترین </a:t>
            </a:r>
            <a:r>
              <a:rPr lang="ar-SA" sz="2000" dirty="0">
                <a:cs typeface="B Nazanin" pitchFamily="2" charset="-78"/>
              </a:rPr>
              <a:t>تداخل در </a:t>
            </a:r>
            <a:r>
              <a:rPr lang="ar-SA" sz="2000" dirty="0" smtClean="0">
                <a:cs typeface="B Nazanin" pitchFamily="2" charset="-78"/>
              </a:rPr>
              <a:t>فولات)</a:t>
            </a:r>
            <a:r>
              <a:rPr lang="fa-IR" sz="2000" dirty="0" smtClean="0">
                <a:cs typeface="B Nazanin" pitchFamily="2" charset="-78"/>
              </a:rPr>
              <a:t>.</a:t>
            </a:r>
            <a:endParaRPr lang="en-US" sz="2000" dirty="0">
              <a:cs typeface="B Nazanin" pitchFamily="2" charset="-78"/>
            </a:endParaRPr>
          </a:p>
          <a:p>
            <a:pPr algn="just" rtl="1"/>
            <a:r>
              <a:rPr lang="ar-SA" sz="2000" dirty="0">
                <a:cs typeface="B Nazanin" pitchFamily="2" charset="-78"/>
              </a:rPr>
              <a:t>کبد توانیش را برای بازگرداندن فولات از دست می دهد (متابولیسم در </a:t>
            </a:r>
            <a:r>
              <a:rPr lang="ar-SA" sz="2000" dirty="0" smtClean="0">
                <a:cs typeface="B Nazanin" pitchFamily="2" charset="-78"/>
              </a:rPr>
              <a:t>کبد)</a:t>
            </a:r>
            <a:r>
              <a:rPr lang="fa-IR" sz="2000" dirty="0" smtClean="0">
                <a:cs typeface="B Nazanin" pitchFamily="2" charset="-78"/>
              </a:rPr>
              <a:t>.</a:t>
            </a:r>
            <a:endParaRPr lang="en-US" sz="2000" dirty="0">
              <a:cs typeface="B Nazanin" pitchFamily="2" charset="-78"/>
            </a:endParaRPr>
          </a:p>
          <a:p>
            <a:pPr algn="just" rtl="1"/>
            <a:r>
              <a:rPr lang="ar-SA" sz="2000" dirty="0">
                <a:cs typeface="B Nazanin" pitchFamily="2" charset="-78"/>
              </a:rPr>
              <a:t>کلیه فولات را دفع </a:t>
            </a:r>
            <a:r>
              <a:rPr lang="ar-SA" sz="2000" dirty="0" smtClean="0">
                <a:cs typeface="B Nazanin" pitchFamily="2" charset="-78"/>
              </a:rPr>
              <a:t>می</a:t>
            </a:r>
            <a:r>
              <a:rPr lang="fa-IR" sz="2000" dirty="0" smtClean="0">
                <a:cs typeface="B Nazanin" pitchFamily="2" charset="-78"/>
              </a:rPr>
              <a:t> </a:t>
            </a:r>
            <a:r>
              <a:rPr lang="ar-SA" sz="2000" dirty="0" smtClean="0">
                <a:cs typeface="B Nazanin" pitchFamily="2" charset="-78"/>
              </a:rPr>
              <a:t>کند</a:t>
            </a:r>
            <a:r>
              <a:rPr lang="fa-IR" sz="2000" dirty="0" smtClean="0">
                <a:cs typeface="B Nazanin" pitchFamily="2" charset="-78"/>
              </a:rPr>
              <a:t> و</a:t>
            </a:r>
            <a:r>
              <a:rPr lang="ar-SA" sz="2000" dirty="0" smtClean="0">
                <a:cs typeface="B Nazanin" pitchFamily="2" charset="-78"/>
              </a:rPr>
              <a:t> </a:t>
            </a:r>
            <a:r>
              <a:rPr lang="ar-SA" sz="2000" dirty="0">
                <a:cs typeface="B Nazanin" pitchFamily="2" charset="-78"/>
              </a:rPr>
              <a:t>جذب فولات نیز دچار مشکل </a:t>
            </a:r>
            <a:r>
              <a:rPr lang="ar-SA" sz="2000" dirty="0" smtClean="0">
                <a:cs typeface="B Nazanin" pitchFamily="2" charset="-78"/>
              </a:rPr>
              <a:t>می</a:t>
            </a:r>
            <a:r>
              <a:rPr lang="fa-IR" sz="2000" dirty="0" smtClean="0">
                <a:cs typeface="B Nazanin" pitchFamily="2" charset="-78"/>
              </a:rPr>
              <a:t> </a:t>
            </a:r>
            <a:r>
              <a:rPr lang="ar-SA" sz="2000" dirty="0" smtClean="0">
                <a:cs typeface="B Nazanin" pitchFamily="2" charset="-78"/>
              </a:rPr>
              <a:t>شود</a:t>
            </a:r>
            <a:r>
              <a:rPr lang="en-US" sz="2000" dirty="0">
                <a:cs typeface="B Nazanin" pitchFamily="2" charset="-78"/>
              </a:rPr>
              <a:t>.</a:t>
            </a:r>
          </a:p>
          <a:p>
            <a:pPr algn="just" rtl="1"/>
            <a:r>
              <a:rPr lang="ar-SA" sz="2000" dirty="0">
                <a:cs typeface="B Nazanin" pitchFamily="2" charset="-78"/>
              </a:rPr>
              <a:t>پس فردی که به صورت مداوم و مزمن مصرف الکل داشته باشد نیاز به فولات بالا می </a:t>
            </a:r>
            <a:r>
              <a:rPr lang="ar-SA" sz="2000" dirty="0" smtClean="0">
                <a:cs typeface="B Nazanin" pitchFamily="2" charset="-78"/>
              </a:rPr>
              <a:t>رود</a:t>
            </a:r>
            <a:r>
              <a:rPr lang="fa-IR" sz="2000" dirty="0" smtClean="0">
                <a:cs typeface="B Nazanin" pitchFamily="2" charset="-78"/>
              </a:rPr>
              <a:t>.</a:t>
            </a:r>
          </a:p>
          <a:p>
            <a:pPr algn="just" rtl="1"/>
            <a:r>
              <a:rPr lang="ar-SA" sz="2000" dirty="0">
                <a:cs typeface="B Nazanin" pitchFamily="2" charset="-78"/>
              </a:rPr>
              <a:t>وقتی فولات تداخل </a:t>
            </a:r>
            <a:r>
              <a:rPr lang="fa-IR" sz="2000" dirty="0" smtClean="0">
                <a:cs typeface="B Nazanin" pitchFamily="2" charset="-78"/>
              </a:rPr>
              <a:t>پیدا </a:t>
            </a:r>
            <a:r>
              <a:rPr lang="ar-SA" sz="2000" dirty="0" smtClean="0">
                <a:cs typeface="B Nazanin" pitchFamily="2" charset="-78"/>
              </a:rPr>
              <a:t>کند </a:t>
            </a:r>
            <a:r>
              <a:rPr lang="ar-SA" sz="2000" dirty="0">
                <a:cs typeface="B Nazanin" pitchFamily="2" charset="-78"/>
              </a:rPr>
              <a:t>، هموسیستئن به متیونین تبدیل نمی </a:t>
            </a:r>
            <a:r>
              <a:rPr lang="ar-SA" sz="2000" dirty="0" smtClean="0">
                <a:cs typeface="B Nazanin" pitchFamily="2" charset="-78"/>
              </a:rPr>
              <a:t>شود</a:t>
            </a:r>
            <a:r>
              <a:rPr lang="fa-IR" sz="2000" dirty="0" smtClean="0">
                <a:cs typeface="B Nazanin" pitchFamily="2" charset="-78"/>
              </a:rPr>
              <a:t> و</a:t>
            </a:r>
            <a:r>
              <a:rPr lang="fa-IR" sz="2000" dirty="0">
                <a:cs typeface="B Nazanin" pitchFamily="2" charset="-78"/>
              </a:rPr>
              <a:t> </a:t>
            </a:r>
            <a:r>
              <a:rPr lang="ar-SA" sz="2000" dirty="0" smtClean="0">
                <a:cs typeface="B Nazanin" pitchFamily="2" charset="-78"/>
              </a:rPr>
              <a:t>هموسیستئین </a:t>
            </a:r>
            <a:r>
              <a:rPr lang="ar-SA" sz="2000" dirty="0">
                <a:cs typeface="B Nazanin" pitchFamily="2" charset="-78"/>
              </a:rPr>
              <a:t>خون زیاد </a:t>
            </a:r>
            <a:r>
              <a:rPr lang="ar-SA" sz="2000" dirty="0" smtClean="0">
                <a:cs typeface="B Nazanin" pitchFamily="2" charset="-78"/>
              </a:rPr>
              <a:t>می</a:t>
            </a:r>
            <a:r>
              <a:rPr lang="fa-IR" sz="2000" dirty="0" smtClean="0">
                <a:cs typeface="B Nazanin" pitchFamily="2" charset="-78"/>
              </a:rPr>
              <a:t> </a:t>
            </a:r>
            <a:r>
              <a:rPr lang="ar-SA" sz="2000" dirty="0" smtClean="0">
                <a:cs typeface="B Nazanin" pitchFamily="2" charset="-78"/>
              </a:rPr>
              <a:t>شود </a:t>
            </a:r>
            <a:r>
              <a:rPr lang="ar-SA" sz="2000" dirty="0">
                <a:cs typeface="B Nazanin" pitchFamily="2" charset="-78"/>
              </a:rPr>
              <a:t>و موجب التهاب شده  و بیماری قلبی افزایش </a:t>
            </a:r>
            <a:r>
              <a:rPr lang="ar-SA" sz="2000" dirty="0" smtClean="0">
                <a:cs typeface="B Nazanin" pitchFamily="2" charset="-78"/>
              </a:rPr>
              <a:t>می</a:t>
            </a:r>
            <a:r>
              <a:rPr lang="fa-IR" sz="2000" dirty="0" smtClean="0">
                <a:cs typeface="B Nazanin" pitchFamily="2" charset="-78"/>
              </a:rPr>
              <a:t> ی</a:t>
            </a:r>
            <a:r>
              <a:rPr lang="ar-SA" sz="2000" dirty="0" smtClean="0">
                <a:cs typeface="B Nazanin" pitchFamily="2" charset="-78"/>
              </a:rPr>
              <a:t>ابد</a:t>
            </a:r>
            <a:r>
              <a:rPr lang="fa-IR" sz="2000" dirty="0" smtClean="0">
                <a:cs typeface="B Nazanin" pitchFamily="2" charset="-78"/>
              </a:rPr>
              <a:t>.</a:t>
            </a:r>
            <a:endParaRPr lang="en-US" sz="2000" dirty="0">
              <a:cs typeface="B Nazanin" pitchFamily="2" charset="-78"/>
            </a:endParaRPr>
          </a:p>
          <a:p>
            <a:pPr algn="just" rtl="1"/>
            <a:r>
              <a:rPr lang="ar-SA" sz="2000" dirty="0">
                <a:cs typeface="B Nazanin" pitchFamily="2" charset="-78"/>
              </a:rPr>
              <a:t>چون سلول های روده و سلول های گلبول قرمز تکثیر زیادی دارند چنانجه فولات کم شود علاوه بر </a:t>
            </a:r>
            <a:r>
              <a:rPr lang="ar-SA" sz="2000" dirty="0" smtClean="0">
                <a:cs typeface="B Nazanin" pitchFamily="2" charset="-78"/>
              </a:rPr>
              <a:t>ای</a:t>
            </a:r>
            <a:r>
              <a:rPr lang="fa-IR" sz="2000" dirty="0" smtClean="0">
                <a:cs typeface="B Nazanin" pitchFamily="2" charset="-78"/>
              </a:rPr>
              <a:t>ن</a:t>
            </a:r>
            <a:r>
              <a:rPr lang="ar-SA" sz="2000" dirty="0" smtClean="0">
                <a:cs typeface="B Nazanin" pitchFamily="2" charset="-78"/>
              </a:rPr>
              <a:t>که </a:t>
            </a:r>
            <a:r>
              <a:rPr lang="ar-SA" sz="2000" dirty="0">
                <a:cs typeface="B Nazanin" pitchFamily="2" charset="-78"/>
              </a:rPr>
              <a:t>فرد دچار کم خونی </a:t>
            </a:r>
            <a:r>
              <a:rPr lang="ar-SA" sz="2000" dirty="0" smtClean="0">
                <a:cs typeface="B Nazanin" pitchFamily="2" charset="-78"/>
              </a:rPr>
              <a:t>می</a:t>
            </a:r>
            <a:r>
              <a:rPr lang="fa-IR" sz="2000" dirty="0" smtClean="0">
                <a:cs typeface="B Nazanin" pitchFamily="2" charset="-78"/>
              </a:rPr>
              <a:t> </a:t>
            </a:r>
            <a:r>
              <a:rPr lang="ar-SA" sz="2000" dirty="0" smtClean="0">
                <a:cs typeface="B Nazanin" pitchFamily="2" charset="-78"/>
              </a:rPr>
              <a:t>شود</a:t>
            </a:r>
            <a:r>
              <a:rPr lang="fa-IR" sz="2000" dirty="0" smtClean="0">
                <a:cs typeface="B Nazanin" pitchFamily="2" charset="-78"/>
              </a:rPr>
              <a:t> </a:t>
            </a:r>
            <a:r>
              <a:rPr lang="ar-SA" sz="2000" dirty="0" smtClean="0">
                <a:cs typeface="B Nazanin" pitchFamily="2" charset="-78"/>
              </a:rPr>
              <a:t> </a:t>
            </a:r>
            <a:r>
              <a:rPr lang="ar-SA" sz="2000" dirty="0">
                <a:cs typeface="B Nazanin" pitchFamily="2" charset="-78"/>
              </a:rPr>
              <a:t>اختلال در عملکرد دستگاه گوارش </a:t>
            </a:r>
            <a:r>
              <a:rPr lang="fa-IR" sz="2000" dirty="0" smtClean="0">
                <a:cs typeface="B Nazanin" pitchFamily="2" charset="-78"/>
              </a:rPr>
              <a:t>نیز </a:t>
            </a:r>
            <a:r>
              <a:rPr lang="ar-SA" sz="2000" dirty="0" smtClean="0">
                <a:cs typeface="B Nazanin" pitchFamily="2" charset="-78"/>
              </a:rPr>
              <a:t>به </a:t>
            </a:r>
            <a:r>
              <a:rPr lang="ar-SA" sz="2000" dirty="0">
                <a:cs typeface="B Nazanin" pitchFamily="2" charset="-78"/>
              </a:rPr>
              <a:t>وجود می آید</a:t>
            </a:r>
            <a:r>
              <a:rPr lang="en-US" sz="2000" dirty="0">
                <a:cs typeface="B Nazanin" pitchFamily="2" charset="-78"/>
              </a:rPr>
              <a:t>.</a:t>
            </a:r>
          </a:p>
          <a:p>
            <a:pPr algn="just" rtl="1"/>
            <a:endParaRPr lang="en-US" sz="2000" dirty="0">
              <a:cs typeface="B Nazanin" pitchFamily="2" charset="-78"/>
            </a:endParaRPr>
          </a:p>
          <a:p>
            <a:pPr algn="just" rtl="1"/>
            <a:endParaRPr lang="en-US" sz="2000" dirty="0">
              <a:cs typeface="B Nazanin" pitchFamily="2" charset="-78"/>
            </a:endParaRPr>
          </a:p>
        </p:txBody>
      </p:sp>
    </p:spTree>
    <p:extLst>
      <p:ext uri="{BB962C8B-B14F-4D97-AF65-F5344CB8AC3E}">
        <p14:creationId xmlns:p14="http://schemas.microsoft.com/office/powerpoint/2010/main" val="3836027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ehsanmozaffari\Desktop\الکلیسم\Wine-Free-PNG-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514350"/>
            <a:ext cx="4476750" cy="44767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438150"/>
            <a:ext cx="6324600" cy="3016210"/>
          </a:xfrm>
          <a:prstGeom prst="rect">
            <a:avLst/>
          </a:prstGeom>
          <a:noFill/>
        </p:spPr>
        <p:txBody>
          <a:bodyPr wrap="square" rtlCol="0">
            <a:spAutoFit/>
          </a:bodyPr>
          <a:lstStyle/>
          <a:p>
            <a:pPr algn="r" rtl="1"/>
            <a:r>
              <a:rPr lang="en-US" sz="2000" b="1" dirty="0" smtClean="0">
                <a:solidFill>
                  <a:srgbClr val="FF0000"/>
                </a:solidFill>
                <a:cs typeface="B Nazanin" pitchFamily="2" charset="-78"/>
              </a:rPr>
              <a:t>Snack</a:t>
            </a:r>
            <a:r>
              <a:rPr lang="fa-IR" sz="2000" b="1" dirty="0" smtClean="0">
                <a:solidFill>
                  <a:srgbClr val="FF0000"/>
                </a:solidFill>
                <a:cs typeface="B Nazanin" pitchFamily="2" charset="-78"/>
              </a:rPr>
              <a:t> </a:t>
            </a:r>
            <a:r>
              <a:rPr lang="ar-SA" sz="2000" b="1" dirty="0" smtClean="0">
                <a:solidFill>
                  <a:srgbClr val="FF0000"/>
                </a:solidFill>
                <a:cs typeface="B Nazanin" pitchFamily="2" charset="-78"/>
              </a:rPr>
              <a:t>بخورید</a:t>
            </a:r>
            <a:endParaRPr lang="fa-IR" sz="2000" b="1" dirty="0" smtClean="0">
              <a:solidFill>
                <a:srgbClr val="FF0000"/>
              </a:solidFill>
              <a:cs typeface="B Nazanin" pitchFamily="2" charset="-78"/>
            </a:endParaRPr>
          </a:p>
          <a:p>
            <a:pPr algn="r" rtl="1"/>
            <a:endParaRPr lang="en-US" sz="2000" b="1" dirty="0">
              <a:solidFill>
                <a:srgbClr val="FF0000"/>
              </a:solidFill>
              <a:cs typeface="B Nazanin" pitchFamily="2" charset="-78"/>
            </a:endParaRPr>
          </a:p>
          <a:p>
            <a:pPr marL="342900" indent="-342900" algn="r" rtl="1">
              <a:lnSpc>
                <a:spcPct val="150000"/>
              </a:lnSpc>
              <a:buFont typeface="Arial" pitchFamily="34" charset="0"/>
              <a:buChar char="•"/>
            </a:pPr>
            <a:r>
              <a:rPr lang="ar-SA" sz="2000" dirty="0" smtClean="0">
                <a:cs typeface="B Nazanin" pitchFamily="2" charset="-78"/>
              </a:rPr>
              <a:t>کربوهیدراتی باش</a:t>
            </a:r>
            <a:r>
              <a:rPr lang="fa-IR" sz="2000" dirty="0" smtClean="0">
                <a:cs typeface="B Nazanin" pitchFamily="2" charset="-78"/>
              </a:rPr>
              <a:t>د</a:t>
            </a:r>
            <a:r>
              <a:rPr lang="ar-SA" sz="2000" dirty="0" smtClean="0">
                <a:cs typeface="B Nazanin" pitchFamily="2" charset="-78"/>
              </a:rPr>
              <a:t>،</a:t>
            </a:r>
            <a:r>
              <a:rPr lang="fa-IR" sz="2000" dirty="0" smtClean="0">
                <a:cs typeface="B Nazanin" pitchFamily="2" charset="-78"/>
              </a:rPr>
              <a:t> </a:t>
            </a:r>
            <a:r>
              <a:rPr lang="ar-SA" sz="2000" dirty="0" smtClean="0">
                <a:cs typeface="B Nazanin" pitchFamily="2" charset="-78"/>
              </a:rPr>
              <a:t>چون </a:t>
            </a:r>
            <a:r>
              <a:rPr lang="ar-SA" sz="2000" dirty="0">
                <a:cs typeface="B Nazanin" pitchFamily="2" charset="-78"/>
              </a:rPr>
              <a:t>جذب الکل </a:t>
            </a:r>
            <a:r>
              <a:rPr lang="ar-SA" sz="2000" dirty="0" smtClean="0">
                <a:cs typeface="B Nazanin" pitchFamily="2" charset="-78"/>
              </a:rPr>
              <a:t>ر</a:t>
            </a:r>
            <a:r>
              <a:rPr lang="fa-IR" sz="2000" dirty="0" smtClean="0">
                <a:cs typeface="B Nazanin" pitchFamily="2" charset="-78"/>
              </a:rPr>
              <a:t>ا</a:t>
            </a:r>
            <a:r>
              <a:rPr lang="ar-SA" sz="2000" dirty="0" smtClean="0">
                <a:cs typeface="B Nazanin" pitchFamily="2" charset="-78"/>
              </a:rPr>
              <a:t> </a:t>
            </a:r>
            <a:r>
              <a:rPr lang="ar-SA" sz="2000" dirty="0">
                <a:cs typeface="B Nazanin" pitchFamily="2" charset="-78"/>
              </a:rPr>
              <a:t>پایین می </a:t>
            </a:r>
            <a:r>
              <a:rPr lang="ar-SA" sz="2000" dirty="0" smtClean="0">
                <a:cs typeface="B Nazanin" pitchFamily="2" charset="-78"/>
              </a:rPr>
              <a:t>آورد</a:t>
            </a:r>
            <a:r>
              <a:rPr lang="fa-IR" sz="2000" dirty="0" smtClean="0">
                <a:cs typeface="B Nazanin" pitchFamily="2" charset="-78"/>
              </a:rPr>
              <a:t>.</a:t>
            </a:r>
            <a:r>
              <a:rPr lang="ar-SA" sz="2000" dirty="0" smtClean="0">
                <a:cs typeface="B Nazanin" pitchFamily="2" charset="-78"/>
              </a:rPr>
              <a:t> </a:t>
            </a:r>
            <a:endParaRPr lang="en-US" sz="2000" dirty="0">
              <a:cs typeface="B Nazanin" pitchFamily="2" charset="-78"/>
            </a:endParaRPr>
          </a:p>
          <a:p>
            <a:pPr marL="342900" indent="-342900" algn="r" rtl="1">
              <a:lnSpc>
                <a:spcPct val="150000"/>
              </a:lnSpc>
              <a:buFont typeface="Arial" pitchFamily="34" charset="0"/>
              <a:buChar char="•"/>
            </a:pPr>
            <a:r>
              <a:rPr lang="ar-SA" sz="2000" dirty="0" smtClean="0">
                <a:cs typeface="B Nazanin" pitchFamily="2" charset="-78"/>
              </a:rPr>
              <a:t>کم </a:t>
            </a:r>
            <a:r>
              <a:rPr lang="ar-SA" sz="2000" dirty="0">
                <a:cs typeface="B Nazanin" pitchFamily="2" charset="-78"/>
              </a:rPr>
              <a:t>چرب </a:t>
            </a:r>
            <a:r>
              <a:rPr lang="ar-SA" sz="2000" dirty="0" smtClean="0">
                <a:cs typeface="B Nazanin" pitchFamily="2" charset="-78"/>
              </a:rPr>
              <a:t>باشد،اگر </a:t>
            </a:r>
            <a:r>
              <a:rPr lang="ar-SA" sz="2000" dirty="0">
                <a:cs typeface="B Nazanin" pitchFamily="2" charset="-78"/>
              </a:rPr>
              <a:t>پرچرب باشد پریستالتیسم کم </a:t>
            </a:r>
            <a:r>
              <a:rPr lang="ar-SA" sz="2000" dirty="0" smtClean="0">
                <a:cs typeface="B Nazanin" pitchFamily="2" charset="-78"/>
              </a:rPr>
              <a:t>می</a:t>
            </a:r>
            <a:r>
              <a:rPr lang="fa-IR" sz="2000" dirty="0" smtClean="0">
                <a:cs typeface="B Nazanin" pitchFamily="2" charset="-78"/>
              </a:rPr>
              <a:t> </a:t>
            </a:r>
            <a:r>
              <a:rPr lang="ar-SA" sz="2000" dirty="0" smtClean="0">
                <a:cs typeface="B Nazanin" pitchFamily="2" charset="-78"/>
              </a:rPr>
              <a:t>شود</a:t>
            </a:r>
            <a:r>
              <a:rPr lang="fa-IR" sz="2000" dirty="0" smtClean="0">
                <a:cs typeface="B Nazanin" pitchFamily="2" charset="-78"/>
              </a:rPr>
              <a:t> و</a:t>
            </a:r>
            <a:r>
              <a:rPr lang="ar-SA" sz="2000" dirty="0" smtClean="0">
                <a:cs typeface="B Nazanin" pitchFamily="2" charset="-78"/>
              </a:rPr>
              <a:t> </a:t>
            </a:r>
            <a:r>
              <a:rPr lang="ar-SA" sz="2000" dirty="0">
                <a:cs typeface="B Nazanin" pitchFamily="2" charset="-78"/>
              </a:rPr>
              <a:t>الکل در معده بیشتر </a:t>
            </a:r>
            <a:r>
              <a:rPr lang="fa-IR" sz="2000" dirty="0" smtClean="0">
                <a:cs typeface="B Nazanin" pitchFamily="2" charset="-78"/>
              </a:rPr>
              <a:t>می ماند.</a:t>
            </a:r>
            <a:endParaRPr lang="en-US" sz="2000" dirty="0">
              <a:cs typeface="B Nazanin" pitchFamily="2" charset="-78"/>
            </a:endParaRPr>
          </a:p>
          <a:p>
            <a:pPr marL="342900" indent="-342900" algn="r" rtl="1">
              <a:lnSpc>
                <a:spcPct val="150000"/>
              </a:lnSpc>
              <a:buFont typeface="Arial" pitchFamily="34" charset="0"/>
              <a:buChar char="•"/>
            </a:pPr>
            <a:r>
              <a:rPr lang="ar-SA" sz="2000" dirty="0" smtClean="0">
                <a:cs typeface="B Nazanin" pitchFamily="2" charset="-78"/>
              </a:rPr>
              <a:t>شور </a:t>
            </a:r>
            <a:r>
              <a:rPr lang="ar-SA" sz="2000" dirty="0">
                <a:cs typeface="B Nazanin" pitchFamily="2" charset="-78"/>
              </a:rPr>
              <a:t>باشد، الکل فشار خون را پایین می آورد غذای شور مانع </a:t>
            </a:r>
            <a:r>
              <a:rPr lang="ar-SA" sz="2000" dirty="0" smtClean="0">
                <a:cs typeface="B Nazanin" pitchFamily="2" charset="-78"/>
              </a:rPr>
              <a:t>می</a:t>
            </a:r>
            <a:r>
              <a:rPr lang="fa-IR" sz="2000" dirty="0" smtClean="0">
                <a:cs typeface="B Nazanin" pitchFamily="2" charset="-78"/>
              </a:rPr>
              <a:t> </a:t>
            </a:r>
            <a:r>
              <a:rPr lang="ar-SA" sz="2000" dirty="0" smtClean="0">
                <a:cs typeface="B Nazanin" pitchFamily="2" charset="-78"/>
              </a:rPr>
              <a:t>شود و </a:t>
            </a:r>
            <a:r>
              <a:rPr lang="ar-SA" sz="2000" dirty="0">
                <a:cs typeface="B Nazanin" pitchFamily="2" charset="-78"/>
              </a:rPr>
              <a:t>مصرف </a:t>
            </a:r>
            <a:r>
              <a:rPr lang="ar-SA" sz="2000" dirty="0" smtClean="0">
                <a:cs typeface="B Nazanin" pitchFamily="2" charset="-78"/>
              </a:rPr>
              <a:t>الکل </a:t>
            </a:r>
            <a:r>
              <a:rPr lang="ar-SA" sz="2000" dirty="0">
                <a:cs typeface="B Nazanin" pitchFamily="2" charset="-78"/>
              </a:rPr>
              <a:t>باعث تاکی کاردی هم  </a:t>
            </a:r>
            <a:r>
              <a:rPr lang="ar-SA" sz="2000" dirty="0" smtClean="0">
                <a:cs typeface="B Nazanin" pitchFamily="2" charset="-78"/>
              </a:rPr>
              <a:t>می</a:t>
            </a:r>
            <a:r>
              <a:rPr lang="fa-IR" sz="2000" dirty="0" smtClean="0">
                <a:cs typeface="B Nazanin" pitchFamily="2" charset="-78"/>
              </a:rPr>
              <a:t> </a:t>
            </a:r>
            <a:r>
              <a:rPr lang="ar-SA" sz="2000" dirty="0" smtClean="0">
                <a:cs typeface="B Nazanin" pitchFamily="2" charset="-78"/>
              </a:rPr>
              <a:t>شود </a:t>
            </a:r>
            <a:r>
              <a:rPr lang="ar-SA" sz="2000" dirty="0">
                <a:cs typeface="B Nazanin" pitchFamily="2" charset="-78"/>
              </a:rPr>
              <a:t>و شوری کمک </a:t>
            </a:r>
            <a:r>
              <a:rPr lang="ar-SA" sz="2000" dirty="0" smtClean="0">
                <a:cs typeface="B Nazanin" pitchFamily="2" charset="-78"/>
              </a:rPr>
              <a:t>می</a:t>
            </a:r>
            <a:r>
              <a:rPr lang="fa-IR" sz="2000" dirty="0" smtClean="0">
                <a:cs typeface="B Nazanin" pitchFamily="2" charset="-78"/>
              </a:rPr>
              <a:t> </a:t>
            </a:r>
            <a:r>
              <a:rPr lang="ar-SA" sz="2000" dirty="0" smtClean="0">
                <a:cs typeface="B Nazanin" pitchFamily="2" charset="-78"/>
              </a:rPr>
              <a:t>کند</a:t>
            </a:r>
            <a:r>
              <a:rPr lang="fa-IR" sz="2000" dirty="0" smtClean="0">
                <a:cs typeface="B Nazanin" pitchFamily="2" charset="-78"/>
              </a:rPr>
              <a:t>.</a:t>
            </a:r>
            <a:r>
              <a:rPr lang="ar-SA" sz="2000" dirty="0" smtClean="0">
                <a:cs typeface="B Nazanin" pitchFamily="2" charset="-78"/>
              </a:rPr>
              <a:t> </a:t>
            </a:r>
            <a:endParaRPr lang="en-US" sz="2000" dirty="0">
              <a:cs typeface="B Nazanin" pitchFamily="2" charset="-78"/>
            </a:endParaRPr>
          </a:p>
        </p:txBody>
      </p:sp>
    </p:spTree>
    <p:extLst>
      <p:ext uri="{BB962C8B-B14F-4D97-AF65-F5344CB8AC3E}">
        <p14:creationId xmlns:p14="http://schemas.microsoft.com/office/powerpoint/2010/main" val="31425680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ehsanmozaffari\Desktop\الکلیسم\pourwin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12223" y="2190750"/>
            <a:ext cx="5537173" cy="30162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191000" y="514350"/>
            <a:ext cx="4343400" cy="461665"/>
          </a:xfrm>
          <a:prstGeom prst="rect">
            <a:avLst/>
          </a:prstGeom>
          <a:noFill/>
        </p:spPr>
        <p:txBody>
          <a:bodyPr wrap="square" rtlCol="0">
            <a:spAutoFit/>
          </a:bodyPr>
          <a:lstStyle/>
          <a:p>
            <a:pPr algn="r" rtl="1"/>
            <a:r>
              <a:rPr lang="fa-IR" sz="2400" b="1" dirty="0" smtClean="0">
                <a:solidFill>
                  <a:srgbClr val="FF0000"/>
                </a:solidFill>
                <a:cs typeface="B Nazanin" pitchFamily="2" charset="-78"/>
              </a:rPr>
              <a:t>ممنون از توجهتون</a:t>
            </a:r>
            <a:endParaRPr lang="en-US" sz="2400" b="1" dirty="0">
              <a:solidFill>
                <a:srgbClr val="FF0000"/>
              </a:solidFill>
              <a:cs typeface="B Nazanin" pitchFamily="2" charset="-78"/>
            </a:endParaRPr>
          </a:p>
        </p:txBody>
      </p:sp>
    </p:spTree>
    <p:extLst>
      <p:ext uri="{BB962C8B-B14F-4D97-AF65-F5344CB8AC3E}">
        <p14:creationId xmlns:p14="http://schemas.microsoft.com/office/powerpoint/2010/main" val="40820990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285750"/>
            <a:ext cx="6019800" cy="3170099"/>
          </a:xfrm>
          <a:prstGeom prst="rect">
            <a:avLst/>
          </a:prstGeom>
          <a:noFill/>
        </p:spPr>
        <p:txBody>
          <a:bodyPr wrap="square" rtlCol="0">
            <a:spAutoFit/>
          </a:bodyPr>
          <a:lstStyle/>
          <a:p>
            <a:pPr algn="just" rtl="1">
              <a:lnSpc>
                <a:spcPct val="200000"/>
              </a:lnSpc>
            </a:pPr>
            <a:r>
              <a:rPr lang="fa-IR" sz="2000" b="1" dirty="0">
                <a:solidFill>
                  <a:srgbClr val="FF0000"/>
                </a:solidFill>
                <a:cs typeface="B Nazanin" pitchFamily="2" charset="-78"/>
              </a:rPr>
              <a:t>تعریف</a:t>
            </a:r>
            <a:endParaRPr lang="en-US" sz="2000" b="1" dirty="0">
              <a:solidFill>
                <a:srgbClr val="FF0000"/>
              </a:solidFill>
              <a:cs typeface="B Nazanin" pitchFamily="2" charset="-78"/>
            </a:endParaRPr>
          </a:p>
          <a:p>
            <a:pPr algn="just" rtl="1">
              <a:lnSpc>
                <a:spcPct val="200000"/>
              </a:lnSpc>
            </a:pPr>
            <a:r>
              <a:rPr lang="fa-IR" sz="2000" dirty="0">
                <a:cs typeface="B Nazanin" pitchFamily="2" charset="-78"/>
              </a:rPr>
              <a:t> </a:t>
            </a:r>
            <a:endParaRPr lang="en-US" sz="2000" dirty="0">
              <a:cs typeface="B Nazanin" pitchFamily="2" charset="-78"/>
            </a:endParaRPr>
          </a:p>
          <a:p>
            <a:pPr algn="just" rtl="1">
              <a:lnSpc>
                <a:spcPct val="200000"/>
              </a:lnSpc>
            </a:pPr>
            <a:r>
              <a:rPr lang="en-US" sz="2000" dirty="0" smtClean="0">
                <a:cs typeface="B Nazanin" pitchFamily="2" charset="-78"/>
              </a:rPr>
              <a:t>     </a:t>
            </a:r>
            <a:r>
              <a:rPr lang="fa-IR" sz="2000" dirty="0" smtClean="0">
                <a:cs typeface="B Nazanin" pitchFamily="2" charset="-78"/>
              </a:rPr>
              <a:t>مصرف </a:t>
            </a:r>
            <a:r>
              <a:rPr lang="fa-IR" sz="2000" dirty="0">
                <a:cs typeface="B Nazanin" pitchFamily="2" charset="-78"/>
              </a:rPr>
              <a:t>الکل شامل نوشیدن آبجو، شراب یا نوشیدنی های تقطیر شده از قبیل عرق جو سیاه، ویسکی یا وودکا که </a:t>
            </a:r>
            <a:r>
              <a:rPr lang="fa-IR" sz="2000" dirty="0" smtClean="0">
                <a:cs typeface="B Nazanin" pitchFamily="2" charset="-78"/>
              </a:rPr>
              <a:t>حاوی </a:t>
            </a:r>
            <a:r>
              <a:rPr lang="fa-IR" sz="2000" dirty="0">
                <a:cs typeface="B Nazanin" pitchFamily="2" charset="-78"/>
              </a:rPr>
              <a:t>اتیل الکل هستند، می شود.</a:t>
            </a:r>
            <a:endParaRPr lang="en-US" sz="2000" dirty="0">
              <a:cs typeface="B Nazanin" pitchFamily="2" charset="-78"/>
            </a:endParaRPr>
          </a:p>
          <a:p>
            <a:pPr algn="just">
              <a:lnSpc>
                <a:spcPct val="200000"/>
              </a:lnSpc>
            </a:pPr>
            <a:endParaRPr lang="en-US" sz="2000" dirty="0">
              <a:cs typeface="B Nazanin" pitchFamily="2" charset="-78"/>
            </a:endParaRPr>
          </a:p>
        </p:txBody>
      </p:sp>
      <p:pic>
        <p:nvPicPr>
          <p:cNvPr id="2050" name="Picture 2" descr="C:\Users\ehsanmozaffari\Desktop\الکلیسم\wine_PNG944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236" y="666750"/>
            <a:ext cx="1606550" cy="410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628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ehsanmozaffari\Desktop\الکلیسم\wine_PNG944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236" y="666750"/>
            <a:ext cx="1606550" cy="41084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38400" y="361949"/>
            <a:ext cx="6553200" cy="3785652"/>
          </a:xfrm>
          <a:prstGeom prst="rect">
            <a:avLst/>
          </a:prstGeom>
          <a:noFill/>
        </p:spPr>
        <p:txBody>
          <a:bodyPr wrap="square" rtlCol="0">
            <a:spAutoFit/>
          </a:bodyPr>
          <a:lstStyle/>
          <a:p>
            <a:pPr algn="just" rtl="1">
              <a:lnSpc>
                <a:spcPct val="150000"/>
              </a:lnSpc>
            </a:pPr>
            <a:r>
              <a:rPr lang="fa-IR" sz="2000" b="1" dirty="0">
                <a:solidFill>
                  <a:srgbClr val="FF0000"/>
                </a:solidFill>
                <a:cs typeface="B Nazanin" pitchFamily="2" charset="-78"/>
              </a:rPr>
              <a:t>هدف</a:t>
            </a:r>
            <a:endParaRPr lang="en-US" sz="2000" b="1" dirty="0">
              <a:solidFill>
                <a:srgbClr val="FF0000"/>
              </a:solidFill>
              <a:cs typeface="B Nazanin" pitchFamily="2" charset="-78"/>
            </a:endParaRPr>
          </a:p>
          <a:p>
            <a:pPr algn="just" rtl="1">
              <a:lnSpc>
                <a:spcPct val="150000"/>
              </a:lnSpc>
            </a:pPr>
            <a:r>
              <a:rPr lang="fa-IR" sz="2000" dirty="0">
                <a:cs typeface="B Nazanin" pitchFamily="2" charset="-78"/>
              </a:rPr>
              <a:t> </a:t>
            </a:r>
            <a:endParaRPr lang="en-US" sz="2000" dirty="0">
              <a:cs typeface="B Nazanin" pitchFamily="2" charset="-78"/>
            </a:endParaRPr>
          </a:p>
          <a:p>
            <a:pPr algn="just" rtl="1">
              <a:lnSpc>
                <a:spcPct val="150000"/>
              </a:lnSpc>
            </a:pPr>
            <a:r>
              <a:rPr lang="en-US" sz="2000" dirty="0" smtClean="0">
                <a:cs typeface="B Nazanin" pitchFamily="2" charset="-78"/>
              </a:rPr>
              <a:t>     </a:t>
            </a:r>
            <a:r>
              <a:rPr lang="fa-IR" sz="2000" dirty="0" smtClean="0">
                <a:cs typeface="B Nazanin" pitchFamily="2" charset="-78"/>
              </a:rPr>
              <a:t>در </a:t>
            </a:r>
            <a:r>
              <a:rPr lang="fa-IR" sz="2000" dirty="0">
                <a:cs typeface="B Nazanin" pitchFamily="2" charset="-78"/>
              </a:rPr>
              <a:t>زمانهای قدیم وقتی امرار معاش از راه کشاورزی در حد معقول بود، نوشیدنی های الکلی که معمولا آبجو و شهداب ( نوشابه هایی که از تخمیر عسل و آب و مالت درست می شود) بودند درصد کمی از کالری رژیم را تامین می کردند. اما امروزه مردم  الکل می نوشند تا </a:t>
            </a:r>
            <a:r>
              <a:rPr lang="fa-IR" sz="2000" dirty="0">
                <a:cs typeface="B Nazanin" pitchFamily="2" charset="-78"/>
              </a:rPr>
              <a:t>آ</a:t>
            </a:r>
            <a:r>
              <a:rPr lang="fa-IR" sz="2000" dirty="0" smtClean="0">
                <a:cs typeface="B Nazanin" pitchFamily="2" charset="-78"/>
              </a:rPr>
              <a:t>رامش </a:t>
            </a:r>
            <a:r>
              <a:rPr lang="fa-IR" sz="2000" dirty="0">
                <a:cs typeface="B Nazanin" pitchFamily="2" charset="-78"/>
              </a:rPr>
              <a:t>بگیرند و احساس سرحال بودن کنند، و یا در اثر اعتیاد به الکل به سمت </a:t>
            </a:r>
            <a:r>
              <a:rPr lang="fa-IR" sz="2000" dirty="0" smtClean="0">
                <a:cs typeface="B Nazanin" pitchFamily="2" charset="-78"/>
              </a:rPr>
              <a:t>آن </a:t>
            </a:r>
            <a:r>
              <a:rPr lang="fa-IR" sz="2000" dirty="0">
                <a:cs typeface="B Nazanin" pitchFamily="2" charset="-78"/>
              </a:rPr>
              <a:t>گرایش پیدا می کنند.</a:t>
            </a:r>
            <a:endParaRPr lang="en-US" sz="2000" dirty="0">
              <a:cs typeface="B Nazanin" pitchFamily="2" charset="-78"/>
            </a:endParaRPr>
          </a:p>
          <a:p>
            <a:pPr algn="just" rtl="1">
              <a:lnSpc>
                <a:spcPct val="150000"/>
              </a:lnSpc>
            </a:pPr>
            <a:endParaRPr lang="en-US" sz="2000" dirty="0">
              <a:cs typeface="B Nazanin" pitchFamily="2" charset="-78"/>
            </a:endParaRPr>
          </a:p>
        </p:txBody>
      </p:sp>
    </p:spTree>
    <p:extLst>
      <p:ext uri="{BB962C8B-B14F-4D97-AF65-F5344CB8AC3E}">
        <p14:creationId xmlns:p14="http://schemas.microsoft.com/office/powerpoint/2010/main" val="997234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ehsanmozaffari\Desktop\الکلیسم\wine_PNG944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236" y="666750"/>
            <a:ext cx="1606550" cy="41084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0" y="285750"/>
            <a:ext cx="6629400" cy="4247317"/>
          </a:xfrm>
          <a:prstGeom prst="rect">
            <a:avLst/>
          </a:prstGeom>
          <a:noFill/>
        </p:spPr>
        <p:txBody>
          <a:bodyPr wrap="square" rtlCol="0">
            <a:spAutoFit/>
          </a:bodyPr>
          <a:lstStyle/>
          <a:p>
            <a:pPr algn="just" rtl="1">
              <a:lnSpc>
                <a:spcPct val="150000"/>
              </a:lnSpc>
            </a:pPr>
            <a:r>
              <a:rPr lang="fa-IR" sz="2000" b="1" dirty="0">
                <a:solidFill>
                  <a:srgbClr val="FF0000"/>
                </a:solidFill>
                <a:cs typeface="B Nazanin" pitchFamily="2" charset="-78"/>
              </a:rPr>
              <a:t>توصیف</a:t>
            </a:r>
            <a:endParaRPr lang="en-US" sz="2000" b="1" dirty="0">
              <a:solidFill>
                <a:srgbClr val="FF0000"/>
              </a:solidFill>
              <a:cs typeface="B Nazanin" pitchFamily="2" charset="-78"/>
            </a:endParaRPr>
          </a:p>
          <a:p>
            <a:pPr algn="just" rtl="1">
              <a:lnSpc>
                <a:spcPct val="150000"/>
              </a:lnSpc>
            </a:pPr>
            <a:r>
              <a:rPr lang="fa-IR" sz="2000" dirty="0">
                <a:cs typeface="B Nazanin" pitchFamily="2" charset="-78"/>
              </a:rPr>
              <a:t> </a:t>
            </a:r>
            <a:endParaRPr lang="en-US" sz="2000" dirty="0">
              <a:cs typeface="B Nazanin" pitchFamily="2" charset="-78"/>
            </a:endParaRPr>
          </a:p>
          <a:p>
            <a:pPr algn="just" rtl="1">
              <a:lnSpc>
                <a:spcPct val="150000"/>
              </a:lnSpc>
            </a:pPr>
            <a:r>
              <a:rPr lang="fa-IR" sz="2000" dirty="0" smtClean="0">
                <a:cs typeface="B Nazanin" pitchFamily="2" charset="-78"/>
              </a:rPr>
              <a:t>     اتیل </a:t>
            </a:r>
            <a:r>
              <a:rPr lang="fa-IR" sz="2000" dirty="0">
                <a:cs typeface="B Nazanin" pitchFamily="2" charset="-78"/>
              </a:rPr>
              <a:t>الکل یا اتانول در اثر تخمیر مخمر طبیعی موجود در گیاهان از قبیل انگور(شراب</a:t>
            </a:r>
            <a:r>
              <a:rPr lang="fa-IR" sz="2000" dirty="0" smtClean="0">
                <a:cs typeface="B Nazanin" pitchFamily="2" charset="-78"/>
              </a:rPr>
              <a:t>)، رازک(ابجو)، نیشکر(رم)، گیاه </a:t>
            </a:r>
            <a:r>
              <a:rPr lang="fa-IR" sz="2000" dirty="0">
                <a:cs typeface="B Nazanin" pitchFamily="2" charset="-78"/>
              </a:rPr>
              <a:t>گل خنجری(تکیلا) و </a:t>
            </a:r>
            <a:r>
              <a:rPr lang="fa-IR" sz="2000" dirty="0" smtClean="0">
                <a:cs typeface="B Nazanin" pitchFamily="2" charset="-78"/>
              </a:rPr>
              <a:t>برنج (</a:t>
            </a:r>
            <a:r>
              <a:rPr lang="fa-IR" sz="2000" dirty="0">
                <a:cs typeface="B Nazanin" pitchFamily="2" charset="-78"/>
              </a:rPr>
              <a:t>ساکی) تهیه می شود. فرایند تخمیر گیاهان و تولید الکل از </a:t>
            </a:r>
            <a:r>
              <a:rPr lang="fa-IR" sz="2000" dirty="0" smtClean="0">
                <a:cs typeface="B Nazanin" pitchFamily="2" charset="-78"/>
              </a:rPr>
              <a:t>آن </a:t>
            </a:r>
            <a:r>
              <a:rPr lang="fa-IR" sz="2000" dirty="0">
                <a:cs typeface="B Nazanin" pitchFamily="2" charset="-78"/>
              </a:rPr>
              <a:t>ها تاریخچه </a:t>
            </a:r>
            <a:r>
              <a:rPr lang="fa-IR" sz="2000" dirty="0" smtClean="0">
                <a:cs typeface="B Nazanin" pitchFamily="2" charset="-78"/>
              </a:rPr>
              <a:t>یازده </a:t>
            </a:r>
            <a:r>
              <a:rPr lang="fa-IR" sz="2000" dirty="0">
                <a:cs typeface="B Nazanin" pitchFamily="2" charset="-78"/>
              </a:rPr>
              <a:t>هزار ساله دارد و بسیاری از فرهنگ ها نیز وجود داشته است. الکل تقریبا بر تمام سیستم های بدن تاثیر می گذارد. تحقیقات نشان داده اند که وقتی الکل به مقدار متوسط مصرف شود، مزایا و معایبی دارد که با هم برابری می کنند. اما مصرف </a:t>
            </a:r>
            <a:r>
              <a:rPr lang="fa-IR" sz="2000" dirty="0">
                <a:solidFill>
                  <a:srgbClr val="FF0000"/>
                </a:solidFill>
                <a:cs typeface="B Nazanin" pitchFamily="2" charset="-78"/>
              </a:rPr>
              <a:t>زیاد</a:t>
            </a:r>
            <a:r>
              <a:rPr lang="fa-IR" sz="2000" dirty="0">
                <a:cs typeface="B Nazanin" pitchFamily="2" charset="-78"/>
              </a:rPr>
              <a:t> الکل نه تنها هیچ سودی ندارد، بلکه ضرر زیادی هم به بدن می رساند.</a:t>
            </a:r>
            <a:endParaRPr lang="en-US" sz="2000" dirty="0">
              <a:cs typeface="B Nazanin" pitchFamily="2" charset="-78"/>
            </a:endParaRPr>
          </a:p>
        </p:txBody>
      </p:sp>
    </p:spTree>
    <p:extLst>
      <p:ext uri="{BB962C8B-B14F-4D97-AF65-F5344CB8AC3E}">
        <p14:creationId xmlns:p14="http://schemas.microsoft.com/office/powerpoint/2010/main" val="3758449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ehsanmozaffari\Desktop\الکلیسم\Wine-Free-PNG-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514350"/>
            <a:ext cx="4476750" cy="44767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285750"/>
            <a:ext cx="6172200" cy="3093154"/>
          </a:xfrm>
          <a:prstGeom prst="rect">
            <a:avLst/>
          </a:prstGeom>
          <a:noFill/>
        </p:spPr>
        <p:txBody>
          <a:bodyPr wrap="square" rtlCol="0">
            <a:spAutoFit/>
          </a:bodyPr>
          <a:lstStyle/>
          <a:p>
            <a:pPr algn="just" rtl="1">
              <a:lnSpc>
                <a:spcPct val="200000"/>
              </a:lnSpc>
            </a:pPr>
            <a:r>
              <a:rPr lang="fa-IR" sz="2000" dirty="0" smtClean="0">
                <a:cs typeface="B Nazanin" pitchFamily="2" charset="-78"/>
              </a:rPr>
              <a:t>     راهنماهای تغذیه ای </a:t>
            </a:r>
            <a:r>
              <a:rPr lang="fa-IR" sz="2000" dirty="0">
                <a:cs typeface="B Nazanin" pitchFamily="2" charset="-78"/>
              </a:rPr>
              <a:t>سال 2005 مصرف متوسط الکل در روز (یک واحد برای زنان و دو واحد برای مردان) را مجاز دانسته اند. این تفاوت مقدار مصرف در بین زنان و مردان به خاطر این است که جثه ی زنان از مردان کوچک تر بوده و بنابراین </a:t>
            </a:r>
            <a:r>
              <a:rPr lang="fa-IR" sz="2000" dirty="0" smtClean="0">
                <a:cs typeface="B Nazanin" pitchFamily="2" charset="-78"/>
              </a:rPr>
              <a:t>آب </a:t>
            </a:r>
            <a:r>
              <a:rPr lang="fa-IR" sz="2000" dirty="0">
                <a:cs typeface="B Nazanin" pitchFamily="2" charset="-78"/>
              </a:rPr>
              <a:t>بدنشان نیز کم تر </a:t>
            </a:r>
            <a:r>
              <a:rPr lang="fa-IR" sz="2000" dirty="0" smtClean="0">
                <a:cs typeface="B Nazanin" pitchFamily="2" charset="-78"/>
              </a:rPr>
              <a:t>است. در </a:t>
            </a:r>
            <a:r>
              <a:rPr lang="fa-IR" sz="2000" dirty="0">
                <a:cs typeface="B Nazanin" pitchFamily="2" charset="-78"/>
              </a:rPr>
              <a:t>نتیجه غلظت </a:t>
            </a:r>
            <a:r>
              <a:rPr lang="fa-IR" sz="2000" dirty="0" smtClean="0">
                <a:cs typeface="B Nazanin" pitchFamily="2" charset="-78"/>
              </a:rPr>
              <a:t>الکل در </a:t>
            </a:r>
            <a:r>
              <a:rPr lang="fa-IR" sz="2000" dirty="0">
                <a:cs typeface="B Nazanin" pitchFamily="2" charset="-78"/>
              </a:rPr>
              <a:t>جریان خون دو نفر با هم برابر می شود.</a:t>
            </a:r>
            <a:endParaRPr lang="en-US" sz="2000" dirty="0">
              <a:cs typeface="B Nazanin" pitchFamily="2" charset="-78"/>
            </a:endParaRPr>
          </a:p>
        </p:txBody>
      </p:sp>
    </p:spTree>
    <p:extLst>
      <p:ext uri="{BB962C8B-B14F-4D97-AF65-F5344CB8AC3E}">
        <p14:creationId xmlns:p14="http://schemas.microsoft.com/office/powerpoint/2010/main" val="287372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ehsanmozaffari\Desktop\الکلیسم\Wine-Free-PNG-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514350"/>
            <a:ext cx="4476750" cy="44767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4800" y="285750"/>
            <a:ext cx="5867400" cy="4708981"/>
          </a:xfrm>
          <a:prstGeom prst="rect">
            <a:avLst/>
          </a:prstGeom>
          <a:noFill/>
        </p:spPr>
        <p:txBody>
          <a:bodyPr wrap="square" rtlCol="0">
            <a:spAutoFit/>
          </a:bodyPr>
          <a:lstStyle/>
          <a:p>
            <a:pPr algn="just" rtl="1">
              <a:lnSpc>
                <a:spcPct val="150000"/>
              </a:lnSpc>
            </a:pPr>
            <a:r>
              <a:rPr lang="fa-IR" sz="2000" dirty="0" smtClean="0">
                <a:cs typeface="B Nazanin" pitchFamily="2" charset="-78"/>
              </a:rPr>
              <a:t>     طبق </a:t>
            </a:r>
            <a:r>
              <a:rPr lang="fa-IR" sz="2000" dirty="0">
                <a:cs typeface="B Nazanin" pitchFamily="2" charset="-78"/>
              </a:rPr>
              <a:t>این </a:t>
            </a:r>
            <a:r>
              <a:rPr lang="fa-IR" sz="2000" dirty="0" smtClean="0">
                <a:cs typeface="B Nazanin" pitchFamily="2" charset="-78"/>
              </a:rPr>
              <a:t>راهنماها</a:t>
            </a:r>
            <a:r>
              <a:rPr lang="en-US" sz="2000" dirty="0" smtClean="0">
                <a:cs typeface="B Nazanin" pitchFamily="2" charset="-78"/>
              </a:rPr>
              <a:t> </a:t>
            </a:r>
            <a:r>
              <a:rPr lang="en-US" sz="2000" dirty="0">
                <a:cs typeface="B Nazanin" pitchFamily="2" charset="-78"/>
              </a:rPr>
              <a:t>'</a:t>
            </a:r>
            <a:r>
              <a:rPr lang="fa-IR" sz="2000" dirty="0">
                <a:cs typeface="B Nazanin" pitchFamily="2" charset="-78"/>
              </a:rPr>
              <a:t>یک واحد</a:t>
            </a:r>
            <a:r>
              <a:rPr lang="en-US" sz="2000" dirty="0">
                <a:cs typeface="B Nazanin" pitchFamily="2" charset="-78"/>
              </a:rPr>
              <a:t>'</a:t>
            </a:r>
            <a:r>
              <a:rPr lang="fa-IR" sz="2000" dirty="0">
                <a:cs typeface="B Nazanin" pitchFamily="2" charset="-78"/>
              </a:rPr>
              <a:t> برابر است با مقدار 14 گرم الکل و به صورت زیر تعریف می شود:</a:t>
            </a:r>
            <a:endParaRPr lang="en-US" sz="2000" dirty="0">
              <a:cs typeface="B Nazanin" pitchFamily="2" charset="-78"/>
            </a:endParaRPr>
          </a:p>
          <a:p>
            <a:pPr lvl="0" algn="just" rtl="1">
              <a:lnSpc>
                <a:spcPct val="150000"/>
              </a:lnSpc>
            </a:pPr>
            <a:r>
              <a:rPr lang="fa-IR" sz="2000" dirty="0">
                <a:cs typeface="B Nazanin" pitchFamily="2" charset="-78"/>
              </a:rPr>
              <a:t>12 اونس مایع </a:t>
            </a:r>
            <a:r>
              <a:rPr lang="fa-IR" sz="2000" dirty="0" smtClean="0">
                <a:cs typeface="B Nazanin" pitchFamily="2" charset="-78"/>
              </a:rPr>
              <a:t>آبجو </a:t>
            </a:r>
            <a:r>
              <a:rPr lang="fa-IR" sz="2000" dirty="0">
                <a:cs typeface="B Nazanin" pitchFamily="2" charset="-78"/>
              </a:rPr>
              <a:t>معمولی</a:t>
            </a:r>
            <a:endParaRPr lang="en-US" sz="2000" dirty="0">
              <a:cs typeface="B Nazanin" pitchFamily="2" charset="-78"/>
            </a:endParaRPr>
          </a:p>
          <a:p>
            <a:pPr lvl="0" algn="just" rtl="1">
              <a:lnSpc>
                <a:spcPct val="150000"/>
              </a:lnSpc>
            </a:pPr>
            <a:r>
              <a:rPr lang="fa-IR" sz="2000" dirty="0">
                <a:cs typeface="B Nazanin" pitchFamily="2" charset="-78"/>
              </a:rPr>
              <a:t>5 اونس شراب</a:t>
            </a:r>
            <a:endParaRPr lang="en-US" sz="2000" dirty="0">
              <a:cs typeface="B Nazanin" pitchFamily="2" charset="-78"/>
            </a:endParaRPr>
          </a:p>
          <a:p>
            <a:pPr lvl="0" algn="just" rtl="1">
              <a:lnSpc>
                <a:spcPct val="150000"/>
              </a:lnSpc>
            </a:pPr>
            <a:r>
              <a:rPr lang="fa-IR" sz="2000" dirty="0">
                <a:cs typeface="B Nazanin" pitchFamily="2" charset="-78"/>
              </a:rPr>
              <a:t>1.5 اونس مایع از مشرولات الکلی 80 درجه</a:t>
            </a:r>
            <a:endParaRPr lang="en-US" sz="2000" dirty="0">
              <a:cs typeface="B Nazanin" pitchFamily="2" charset="-78"/>
            </a:endParaRPr>
          </a:p>
          <a:p>
            <a:pPr algn="just" rtl="1">
              <a:lnSpc>
                <a:spcPct val="150000"/>
              </a:lnSpc>
            </a:pPr>
            <a:r>
              <a:rPr lang="fa-IR" sz="2000" dirty="0">
                <a:cs typeface="B Nazanin" pitchFamily="2" charset="-78"/>
              </a:rPr>
              <a:t>با استفاده از این </a:t>
            </a:r>
            <a:r>
              <a:rPr lang="fa-IR" sz="2000" dirty="0" smtClean="0">
                <a:cs typeface="B Nazanin" pitchFamily="2" charset="-78"/>
              </a:rPr>
              <a:t>تعریف، </a:t>
            </a:r>
            <a:r>
              <a:rPr lang="fa-IR" sz="2000" dirty="0">
                <a:cs typeface="B Nazanin" pitchFamily="2" charset="-78"/>
              </a:rPr>
              <a:t>یک واحد ابجو حاوی 145 کیلوکالری است. یک گیلاس شراب قرمز 105 کالری و همان مقدار شراب سفید 100 کالری انرژی دارد. هم چنین یک جرعه مشروبات الکلی 95 کالری به </a:t>
            </a:r>
            <a:r>
              <a:rPr lang="fa-IR" sz="2000" dirty="0" smtClean="0">
                <a:cs typeface="B Nazanin" pitchFamily="2" charset="-78"/>
              </a:rPr>
              <a:t>علاوه </a:t>
            </a:r>
            <a:r>
              <a:rPr lang="fa-IR" sz="2000" dirty="0">
                <a:cs typeface="B Nazanin" pitchFamily="2" charset="-78"/>
              </a:rPr>
              <a:t>انرژی حاصل از مخلوط نوشیدنی دارد.</a:t>
            </a:r>
            <a:endParaRPr lang="en-US" sz="2000" dirty="0">
              <a:cs typeface="B Nazanin" pitchFamily="2" charset="-78"/>
            </a:endParaRPr>
          </a:p>
          <a:p>
            <a:pPr algn="just">
              <a:lnSpc>
                <a:spcPct val="150000"/>
              </a:lnSpc>
            </a:pPr>
            <a:endParaRPr lang="en-US" sz="2000" dirty="0">
              <a:cs typeface="B Nazanin" pitchFamily="2" charset="-78"/>
            </a:endParaRPr>
          </a:p>
        </p:txBody>
      </p:sp>
    </p:spTree>
    <p:extLst>
      <p:ext uri="{BB962C8B-B14F-4D97-AF65-F5344CB8AC3E}">
        <p14:creationId xmlns:p14="http://schemas.microsoft.com/office/powerpoint/2010/main" val="41216827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ehsanmozaffari\Desktop\الکلیسم\Wine-Free-PNG-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514350"/>
            <a:ext cx="4476750" cy="44767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2756" y="133350"/>
            <a:ext cx="5943600" cy="5122941"/>
          </a:xfrm>
          <a:prstGeom prst="rect">
            <a:avLst/>
          </a:prstGeom>
          <a:noFill/>
        </p:spPr>
        <p:txBody>
          <a:bodyPr wrap="square" rtlCol="0">
            <a:spAutoFit/>
          </a:bodyPr>
          <a:lstStyle/>
          <a:p>
            <a:pPr algn="just" rtl="1">
              <a:lnSpc>
                <a:spcPct val="150000"/>
              </a:lnSpc>
            </a:pPr>
            <a:r>
              <a:rPr lang="fa-IR" sz="2000" b="1" dirty="0">
                <a:solidFill>
                  <a:srgbClr val="FF0000"/>
                </a:solidFill>
                <a:cs typeface="B Nazanin" pitchFamily="2" charset="-78"/>
              </a:rPr>
              <a:t>مزایای نوشیدن مقدار متوسط الکل</a:t>
            </a:r>
            <a:endParaRPr lang="en-US" sz="2000" b="1" dirty="0">
              <a:solidFill>
                <a:srgbClr val="FF0000"/>
              </a:solidFill>
              <a:cs typeface="B Nazanin" pitchFamily="2" charset="-78"/>
            </a:endParaRPr>
          </a:p>
          <a:p>
            <a:pPr algn="just" rtl="1">
              <a:lnSpc>
                <a:spcPct val="150000"/>
              </a:lnSpc>
            </a:pPr>
            <a:r>
              <a:rPr lang="fa-IR" sz="2000" dirty="0">
                <a:cs typeface="B Nazanin" pitchFamily="2" charset="-78"/>
              </a:rPr>
              <a:t> </a:t>
            </a:r>
            <a:endParaRPr lang="en-US" sz="2000" dirty="0">
              <a:cs typeface="B Nazanin" pitchFamily="2" charset="-78"/>
            </a:endParaRPr>
          </a:p>
          <a:p>
            <a:pPr algn="just" rtl="1">
              <a:lnSpc>
                <a:spcPct val="150000"/>
              </a:lnSpc>
            </a:pPr>
            <a:r>
              <a:rPr lang="fa-IR" sz="2000" dirty="0" smtClean="0">
                <a:cs typeface="B Nazanin" pitchFamily="2" charset="-78"/>
              </a:rPr>
              <a:t>     نتایج </a:t>
            </a:r>
            <a:r>
              <a:rPr lang="fa-IR" sz="2000" dirty="0">
                <a:cs typeface="B Nazanin" pitchFamily="2" charset="-78"/>
              </a:rPr>
              <a:t>بیش از 100 مطالعه نشان داده است که مصرف مقادیر متوسط الکل می تواند از حمله ی قلبی، مرگ ناگهانی در اثر ایست </a:t>
            </a:r>
            <a:r>
              <a:rPr lang="fa-IR" sz="2000" dirty="0" smtClean="0">
                <a:cs typeface="B Nazanin" pitchFamily="2" charset="-78"/>
              </a:rPr>
              <a:t>قلبی، </a:t>
            </a:r>
            <a:r>
              <a:rPr lang="fa-IR" sz="2000" dirty="0">
                <a:cs typeface="B Nazanin" pitchFamily="2" charset="-78"/>
              </a:rPr>
              <a:t>بیماری های عروق محیطی </a:t>
            </a:r>
            <a:r>
              <a:rPr lang="fa-IR" sz="2000" dirty="0" smtClean="0">
                <a:cs typeface="B Nazanin" pitchFamily="2" charset="-78"/>
              </a:rPr>
              <a:t>و </a:t>
            </a:r>
            <a:r>
              <a:rPr lang="fa-IR" sz="2000" dirty="0">
                <a:cs typeface="B Nazanin" pitchFamily="2" charset="-78"/>
              </a:rPr>
              <a:t>سکته قلبی در اثر لخته های خون پیشگیری کند. خطر این بیماری ها 25% در مردان و 40% در زنان کاهش یافته بود. کاهش خطر این بیماری ها در هر دو گروه افرادی که علایم را نداشتند و یا این که در معرض خطر زیاد بودند مشاهده شد. تحقیقات نشان داده اند که </a:t>
            </a:r>
            <a:r>
              <a:rPr lang="fa-IR" sz="2000" dirty="0" smtClean="0">
                <a:cs typeface="B Nazanin" pitchFamily="2" charset="-78"/>
              </a:rPr>
              <a:t>این </a:t>
            </a:r>
            <a:r>
              <a:rPr lang="fa-IR" sz="2000" dirty="0">
                <a:cs typeface="B Nazanin" pitchFamily="2" charset="-78"/>
              </a:rPr>
              <a:t>اثر حفاظتی به خاطر افزایش سطح </a:t>
            </a:r>
            <a:r>
              <a:rPr lang="en-US" sz="2000" dirty="0">
                <a:cs typeface="B Nazanin" pitchFamily="2" charset="-78"/>
              </a:rPr>
              <a:t>HDL</a:t>
            </a:r>
            <a:r>
              <a:rPr lang="fa-IR" sz="2000" dirty="0">
                <a:cs typeface="B Nazanin" pitchFamily="2" charset="-78"/>
              </a:rPr>
              <a:t> یا </a:t>
            </a:r>
            <a:r>
              <a:rPr lang="en-US" sz="2000" dirty="0">
                <a:cs typeface="B Nazanin" pitchFamily="2" charset="-78"/>
              </a:rPr>
              <a:t>'</a:t>
            </a:r>
            <a:r>
              <a:rPr lang="fa-IR" sz="2000" dirty="0">
                <a:cs typeface="B Nazanin" pitchFamily="2" charset="-78"/>
              </a:rPr>
              <a:t>کلسترول خوب</a:t>
            </a:r>
            <a:r>
              <a:rPr lang="en-US" sz="2000" dirty="0">
                <a:cs typeface="B Nazanin" pitchFamily="2" charset="-78"/>
              </a:rPr>
              <a:t>'</a:t>
            </a:r>
            <a:r>
              <a:rPr lang="fa-IR" sz="2000" dirty="0">
                <a:cs typeface="B Nazanin" pitchFamily="2" charset="-78"/>
              </a:rPr>
              <a:t> و کاهش احتمال لخته شدن خون است. </a:t>
            </a:r>
            <a:endParaRPr lang="en-US" sz="2000" dirty="0">
              <a:cs typeface="B Nazanin" pitchFamily="2" charset="-78"/>
            </a:endParaRPr>
          </a:p>
          <a:p>
            <a:pPr algn="just">
              <a:lnSpc>
                <a:spcPct val="150000"/>
              </a:lnSpc>
            </a:pPr>
            <a:endParaRPr lang="en-US" sz="2000" dirty="0">
              <a:cs typeface="B Nazanin" pitchFamily="2" charset="-78"/>
            </a:endParaRPr>
          </a:p>
        </p:txBody>
      </p:sp>
    </p:spTree>
    <p:extLst>
      <p:ext uri="{BB962C8B-B14F-4D97-AF65-F5344CB8AC3E}">
        <p14:creationId xmlns:p14="http://schemas.microsoft.com/office/powerpoint/2010/main" val="2620627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209550"/>
            <a:ext cx="5715000" cy="3276282"/>
          </a:xfrm>
          <a:prstGeom prst="rect">
            <a:avLst/>
          </a:prstGeom>
          <a:noFill/>
        </p:spPr>
        <p:txBody>
          <a:bodyPr wrap="square" rtlCol="0">
            <a:spAutoFit/>
          </a:bodyPr>
          <a:lstStyle/>
          <a:p>
            <a:pPr algn="just" rtl="1">
              <a:lnSpc>
                <a:spcPct val="150000"/>
              </a:lnSpc>
            </a:pPr>
            <a:r>
              <a:rPr lang="fa-IR" sz="2000" dirty="0" smtClean="0">
                <a:cs typeface="B Nazanin" pitchFamily="2" charset="-78"/>
              </a:rPr>
              <a:t>     در </a:t>
            </a:r>
            <a:r>
              <a:rPr lang="fa-IR" sz="2000" dirty="0">
                <a:cs typeface="B Nazanin" pitchFamily="2" charset="-78"/>
              </a:rPr>
              <a:t>دو مطالعه ی بزرگ دیگر، افرادی که از الکل به مقادیر متوسط استفاده می کردند کم تر دچار دیابت و سنگ کیسه ی صفرا می شدند. سنگ کیسه ی صفرا توده </a:t>
            </a:r>
            <a:r>
              <a:rPr lang="fa-IR" sz="2000" dirty="0" smtClean="0">
                <a:cs typeface="B Nazanin" pitchFamily="2" charset="-78"/>
              </a:rPr>
              <a:t>ای </a:t>
            </a:r>
            <a:r>
              <a:rPr lang="fa-IR" sz="2000" dirty="0">
                <a:cs typeface="B Nazanin" pitchFamily="2" charset="-78"/>
              </a:rPr>
              <a:t>سخت از جنس کلسترول و کلسیم است که در کیسه ی صفرا ایجاد می گردد. در نهایت این که مصرف متوسط الکل از لحاظ اجتماعی موثر </a:t>
            </a:r>
            <a:r>
              <a:rPr lang="fa-IR" sz="2000" dirty="0" smtClean="0">
                <a:cs typeface="B Nazanin" pitchFamily="2" charset="-78"/>
              </a:rPr>
              <a:t>بوده </a:t>
            </a:r>
            <a:r>
              <a:rPr lang="fa-IR" sz="2000" dirty="0">
                <a:cs typeface="B Nazanin" pitchFamily="2" charset="-78"/>
              </a:rPr>
              <a:t>و اثرات مفیدی از این لحاظ روی حالت روانی افراد می گذارد.</a:t>
            </a:r>
            <a:endParaRPr lang="en-US" sz="2000" dirty="0">
              <a:cs typeface="B Nazanin" pitchFamily="2" charset="-78"/>
            </a:endParaRPr>
          </a:p>
          <a:p>
            <a:pPr algn="just" rtl="1">
              <a:lnSpc>
                <a:spcPct val="150000"/>
              </a:lnSpc>
            </a:pPr>
            <a:endParaRPr lang="en-US" sz="2000" dirty="0">
              <a:cs typeface="B Nazanin" pitchFamily="2" charset="-78"/>
            </a:endParaRPr>
          </a:p>
        </p:txBody>
      </p:sp>
      <p:pic>
        <p:nvPicPr>
          <p:cNvPr id="4098" name="Picture 2" descr="C:\Users\ehsanmozaffari\Desktop\الکلیسم\PNGPIX-COM-Beer-Mug-PNG-Transparent-Imag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155" y="819150"/>
            <a:ext cx="3124200" cy="3629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1049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ehsanmozaffari\Desktop\الکلیسم\PNGPIX-COM-Beer-Mug-PNG-Transparent-Imag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155" y="819150"/>
            <a:ext cx="3124200" cy="362927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52800" y="285750"/>
            <a:ext cx="5638800" cy="4247317"/>
          </a:xfrm>
          <a:prstGeom prst="rect">
            <a:avLst/>
          </a:prstGeom>
          <a:noFill/>
        </p:spPr>
        <p:txBody>
          <a:bodyPr wrap="square" rtlCol="0">
            <a:spAutoFit/>
          </a:bodyPr>
          <a:lstStyle/>
          <a:p>
            <a:pPr algn="just" rtl="1">
              <a:lnSpc>
                <a:spcPct val="150000"/>
              </a:lnSpc>
            </a:pPr>
            <a:r>
              <a:rPr lang="fa-IR" sz="2000" b="1" dirty="0">
                <a:solidFill>
                  <a:srgbClr val="FF0000"/>
                </a:solidFill>
                <a:cs typeface="B Nazanin" pitchFamily="2" charset="-78"/>
              </a:rPr>
              <a:t>خطرات مصرف مقادیر متوسط الکل</a:t>
            </a:r>
            <a:endParaRPr lang="en-US" sz="2000" b="1" dirty="0">
              <a:solidFill>
                <a:srgbClr val="FF0000"/>
              </a:solidFill>
              <a:cs typeface="B Nazanin" pitchFamily="2" charset="-78"/>
            </a:endParaRPr>
          </a:p>
          <a:p>
            <a:pPr algn="just" rtl="1">
              <a:lnSpc>
                <a:spcPct val="150000"/>
              </a:lnSpc>
            </a:pPr>
            <a:r>
              <a:rPr lang="fa-IR" sz="2000" dirty="0">
                <a:cs typeface="B Nazanin" pitchFamily="2" charset="-78"/>
              </a:rPr>
              <a:t> </a:t>
            </a:r>
            <a:endParaRPr lang="en-US" sz="2000" dirty="0">
              <a:cs typeface="B Nazanin" pitchFamily="2" charset="-78"/>
            </a:endParaRPr>
          </a:p>
          <a:p>
            <a:pPr algn="just" rtl="1">
              <a:lnSpc>
                <a:spcPct val="150000"/>
              </a:lnSpc>
            </a:pPr>
            <a:r>
              <a:rPr lang="fa-IR" sz="2000" dirty="0">
                <a:cs typeface="B Nazanin" pitchFamily="2" charset="-78"/>
              </a:rPr>
              <a:t> </a:t>
            </a:r>
            <a:endParaRPr lang="en-US" sz="2000" dirty="0">
              <a:cs typeface="B Nazanin" pitchFamily="2" charset="-78"/>
            </a:endParaRPr>
          </a:p>
          <a:p>
            <a:pPr algn="just" rtl="1">
              <a:lnSpc>
                <a:spcPct val="150000"/>
              </a:lnSpc>
            </a:pPr>
            <a:r>
              <a:rPr lang="fa-IR" sz="2000" dirty="0" smtClean="0">
                <a:cs typeface="B Nazanin" pitchFamily="2" charset="-78"/>
              </a:rPr>
              <a:t>     مصرف </a:t>
            </a:r>
            <a:r>
              <a:rPr lang="fa-IR" sz="2000" dirty="0">
                <a:cs typeface="B Nazanin" pitchFamily="2" charset="-78"/>
              </a:rPr>
              <a:t>الکل حتی به مقادیر متوسط نیز با خود خطراتی را به دنبال دارد. در زنان حتی مصرف مقدار کم الکل خطر سرطان سینه را به مقدار زیادی افزایش می دهد. با این حال در تحقیقات دیده </a:t>
            </a:r>
            <a:r>
              <a:rPr lang="fa-IR" sz="2000" dirty="0" smtClean="0">
                <a:cs typeface="B Nazanin" pitchFamily="2" charset="-78"/>
              </a:rPr>
              <a:t>شده که </a:t>
            </a:r>
            <a:r>
              <a:rPr lang="fa-IR" sz="2000" dirty="0">
                <a:cs typeface="B Nazanin" pitchFamily="2" charset="-78"/>
              </a:rPr>
              <a:t>مصرف حداقل 600 میلی گرم فولیک اسید در روز با این مساله مقابله می کند.</a:t>
            </a:r>
            <a:endParaRPr lang="en-US" sz="2000" dirty="0">
              <a:cs typeface="B Nazanin" pitchFamily="2" charset="-78"/>
            </a:endParaRPr>
          </a:p>
          <a:p>
            <a:pPr algn="just" rtl="1">
              <a:lnSpc>
                <a:spcPct val="150000"/>
              </a:lnSpc>
            </a:pPr>
            <a:endParaRPr lang="en-US" sz="2000" dirty="0">
              <a:cs typeface="B Nazanin" pitchFamily="2" charset="-78"/>
            </a:endParaRPr>
          </a:p>
        </p:txBody>
      </p:sp>
    </p:spTree>
    <p:extLst>
      <p:ext uri="{BB962C8B-B14F-4D97-AF65-F5344CB8AC3E}">
        <p14:creationId xmlns:p14="http://schemas.microsoft.com/office/powerpoint/2010/main" val="162464407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37</TotalTime>
  <Words>897</Words>
  <Application>Microsoft Office PowerPoint</Application>
  <PresentationFormat>On-screen Show (16:9)</PresentationFormat>
  <Paragraphs>56</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ehsanmozaffari</dc:creator>
  <cp:lastModifiedBy>ehsanmozaffari</cp:lastModifiedBy>
  <cp:revision>5</cp:revision>
  <dcterms:created xsi:type="dcterms:W3CDTF">2006-08-16T00:00:00Z</dcterms:created>
  <dcterms:modified xsi:type="dcterms:W3CDTF">2017-05-20T19:47:54Z</dcterms:modified>
</cp:coreProperties>
</file>