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89" r:id="rId1"/>
    <p:sldMasterId id="2147483705" r:id="rId2"/>
    <p:sldMasterId id="2147483739" r:id="rId3"/>
  </p:sldMasterIdLst>
  <p:notesMasterIdLst>
    <p:notesMasterId r:id="rId14"/>
  </p:notesMasterIdLst>
  <p:sldIdLst>
    <p:sldId id="420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4" r:id="rId13"/>
  </p:sldIdLst>
  <p:sldSz cx="12192000" cy="6858000"/>
  <p:notesSz cx="6858000" cy="9144000"/>
  <p:embeddedFontLst>
    <p:embeddedFont>
      <p:font typeface="IRANYekan Black" panose="020B0506030804020204" pitchFamily="34" charset="-78"/>
      <p:bold r:id="rId15"/>
    </p:embeddedFont>
    <p:embeddedFont>
      <p:font typeface="IRANYekanFN Light" panose="020B0506030804020204" pitchFamily="34" charset="-78"/>
      <p:regular r:id="rId16"/>
    </p:embeddedFont>
    <p:embeddedFont>
      <p:font typeface="IRANYekanFN ExtraBold" panose="020B0506030804020204" pitchFamily="34" charset="-78"/>
      <p:bold r:id="rId17"/>
    </p:embeddedFont>
    <p:embeddedFont>
      <p:font typeface="IRANYekan Light" panose="020B0506030804020204" pitchFamily="34" charset="-78"/>
      <p:regular r:id="rId18"/>
    </p:embeddedFont>
    <p:embeddedFont>
      <p:font typeface="Javan" panose="020B0506030804020204" pitchFamily="34" charset="-7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RANYekan ExtraBold" panose="020B0506030804020204" pitchFamily="34" charset="-78"/>
      <p:bold r:id="rId24"/>
    </p:embeddedFont>
    <p:embeddedFont>
      <p:font typeface="Cambria Math" panose="02040503050406030204" pitchFamily="18" charset="0"/>
      <p:regular r:id="rId25"/>
    </p:embeddedFont>
    <p:embeddedFont>
      <p:font typeface="IRANYekanFN Medium" panose="020B0506030804020204" pitchFamily="34" charset="-78"/>
      <p:regular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7BAFF"/>
    <a:srgbClr val="7E9D77"/>
    <a:srgbClr val="FFFF00"/>
    <a:srgbClr val="A9D18E"/>
    <a:srgbClr val="40513B"/>
    <a:srgbClr val="2C3929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17/03/1445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معرفی مجموعه</a:t>
            </a: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9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sz="2000" dirty="0"/>
              <a:t>کدام یک از موارد زیر مجموعهٔ تهی را مشخص می‌کند؟</a:t>
            </a:r>
            <a:endParaRPr lang="en-US" sz="2000" dirty="0"/>
          </a:p>
          <a:p>
            <a:r>
              <a:rPr lang="fa-IR" sz="2000" dirty="0"/>
              <a:t>۱. اعداد اولی که مربع کامل هستند.                   ۲. کوچکترین عدد گویای مثبت.</a:t>
            </a:r>
            <a:endParaRPr lang="en-US" sz="2000" dirty="0"/>
          </a:p>
          <a:p>
            <a:r>
              <a:rPr lang="fa-IR" sz="2000" dirty="0"/>
              <a:t>۳. سبک‌ترین نهنگ دنیا.                                 ۴. اعداد مربع کاملی که رقم دهگان آنها ۵ است.</a:t>
            </a:r>
            <a:endParaRPr lang="en-US" sz="2000" dirty="0"/>
          </a:p>
          <a:p>
            <a:r>
              <a:rPr lang="fa-IR" sz="2000" dirty="0">
                <a:solidFill>
                  <a:srgbClr val="FFFF00"/>
                </a:solidFill>
              </a:rPr>
              <a:t>۵</a:t>
            </a:r>
            <a:r>
              <a:rPr lang="fa-IR" sz="2000" dirty="0"/>
              <a:t>. </a:t>
            </a:r>
            <a:r>
              <a:rPr lang="fa-IR" sz="2000" dirty="0">
                <a:solidFill>
                  <a:srgbClr val="FFFF00"/>
                </a:solidFill>
              </a:rPr>
              <a:t>اعداد زوج بزرگتر از ۲ که برابر با مجموع هیچ دو عدد اولی نیستند</a:t>
            </a:r>
            <a:r>
              <a:rPr lang="fa-IR" sz="2000" dirty="0" smtClean="0">
                <a:solidFill>
                  <a:srgbClr val="FFFF00"/>
                </a:solidFill>
              </a:rPr>
              <a:t>.</a:t>
            </a:r>
            <a:endParaRPr lang="fa-IR" sz="2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تعاریف در ریاضی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24188" y="209672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لاغ: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2144" y="211546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4188" y="3203685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2144" y="3203684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4188" y="4289779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2144" y="428977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4188" y="537587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2144" y="5375870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66FF"/>
                </a:solidFill>
                <a:latin typeface="IRANYekanFN Medium" panose="020B0506030804020204" pitchFamily="34" charset="-78"/>
                <a:cs typeface="+mj-cs"/>
              </a:rPr>
              <a:t>شوخی</a:t>
            </a:r>
            <a:endParaRPr lang="en-US" sz="3200" dirty="0">
              <a:solidFill>
                <a:srgbClr val="FF66FF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5F732-2B58-42EA-915A-99C0B7D92FDA}"/>
              </a:ext>
            </a:extLst>
          </p:cNvPr>
          <p:cNvSpPr txBox="1"/>
          <p:nvPr/>
        </p:nvSpPr>
        <p:spPr>
          <a:xfrm>
            <a:off x="698166" y="2016141"/>
            <a:ext cx="733779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>
                <a:solidFill>
                  <a:srgbClr val="FF66FF"/>
                </a:solidFill>
                <a:latin typeface="IRANYekan Black" panose="020B0506030804020204" pitchFamily="34" charset="-78"/>
                <a:cs typeface="+mj-cs"/>
              </a:rPr>
              <a:t>مجموعه</a:t>
            </a:r>
            <a:r>
              <a:rPr lang="fa-IR" sz="3200" dirty="0">
                <a:solidFill>
                  <a:srgbClr val="FF66FF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:</a:t>
            </a:r>
            <a:r>
              <a:rPr lang="fa-IR" sz="3200" dirty="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 </a:t>
            </a:r>
            <a:r>
              <a:rPr lang="fa-IR" sz="2600" dirty="0">
                <a:solidFill>
                  <a:schemeClr val="bg1"/>
                </a:solidFill>
              </a:rPr>
              <a:t>دسته‌ای از اشیاء متمایز که خاصیتی مشترک دارند.  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24711-6107-41A5-A7D5-355823DBBB2D}"/>
              </a:ext>
            </a:extLst>
          </p:cNvPr>
          <p:cNvSpPr txBox="1"/>
          <p:nvPr/>
        </p:nvSpPr>
        <p:spPr>
          <a:xfrm>
            <a:off x="488324" y="3452475"/>
            <a:ext cx="7547635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600" dirty="0">
                <a:solidFill>
                  <a:schemeClr val="bg1"/>
                </a:solidFill>
              </a:rPr>
              <a:t>آیا دسته شامل یک فراوانی زیاد است یا می‌تواند کم باشد؟ آیا «دسته» می‌تواند فقط شامل یک چیز باشد؟ آیا دسته‌ای از هیچ چیز هم وجود دارد؟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5" name="Down Arrow 17">
            <a:extLst>
              <a:ext uri="{FF2B5EF4-FFF2-40B4-BE49-F238E27FC236}">
                <a16:creationId xmlns:a16="http://schemas.microsoft.com/office/drawing/2014/main" id="{0095CFED-7BFF-4D37-9E48-B51155AB44E8}"/>
              </a:ext>
            </a:extLst>
          </p:cNvPr>
          <p:cNvSpPr/>
          <p:nvPr/>
        </p:nvSpPr>
        <p:spPr>
          <a:xfrm>
            <a:off x="5320732" y="1769866"/>
            <a:ext cx="677732" cy="4925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تعاریف در ریاضی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3545C-FDF8-4E52-80F6-7B8A52CDF224}"/>
              </a:ext>
            </a:extLst>
          </p:cNvPr>
          <p:cNvSpPr txBox="1"/>
          <p:nvPr/>
        </p:nvSpPr>
        <p:spPr>
          <a:xfrm>
            <a:off x="488324" y="3452475"/>
            <a:ext cx="75476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fa-IR" dirty="0"/>
              <a:t>آیا اشیاء حتماً باید قابل لمس باشند؟ آیا با </a:t>
            </a:r>
            <a:r>
              <a:rPr lang="fa-IR" dirty="0" err="1"/>
              <a:t>صفاتی</a:t>
            </a:r>
            <a:r>
              <a:rPr lang="fa-IR" dirty="0"/>
              <a:t> مثل شجاعت یا با </a:t>
            </a:r>
            <a:r>
              <a:rPr lang="fa-IR" dirty="0" err="1"/>
              <a:t>نادیدنی‌هایی</a:t>
            </a:r>
            <a:r>
              <a:rPr lang="fa-IR" dirty="0"/>
              <a:t> مثل روح هم می‌توان مجموعه ساخت؟</a:t>
            </a:r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9D11FB3B-180A-4BC6-803B-5BBBF94B2889}"/>
              </a:ext>
            </a:extLst>
          </p:cNvPr>
          <p:cNvSpPr/>
          <p:nvPr/>
        </p:nvSpPr>
        <p:spPr>
          <a:xfrm>
            <a:off x="3815698" y="1769866"/>
            <a:ext cx="677732" cy="4925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5F732-2B58-42EA-915A-99C0B7D92FDA}"/>
              </a:ext>
            </a:extLst>
          </p:cNvPr>
          <p:cNvSpPr txBox="1"/>
          <p:nvPr/>
        </p:nvSpPr>
        <p:spPr>
          <a:xfrm>
            <a:off x="698166" y="2016141"/>
            <a:ext cx="733779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>
                <a:solidFill>
                  <a:srgbClr val="FF66FF"/>
                </a:solidFill>
                <a:latin typeface="IRANYekan Black" panose="020B0506030804020204" pitchFamily="34" charset="-78"/>
                <a:cs typeface="+mj-cs"/>
              </a:rPr>
              <a:t>مجموعه</a:t>
            </a:r>
            <a:r>
              <a:rPr lang="fa-IR" sz="3200" dirty="0">
                <a:solidFill>
                  <a:srgbClr val="FF66FF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:</a:t>
            </a:r>
            <a:r>
              <a:rPr lang="fa-IR" sz="3200" dirty="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 </a:t>
            </a:r>
            <a:r>
              <a:rPr lang="fa-IR" sz="2600" dirty="0">
                <a:solidFill>
                  <a:schemeClr val="bg1"/>
                </a:solidFill>
              </a:rPr>
              <a:t>دسته‌ای از اشیاء متمایز که خاصیتی مشترک دارند.  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4188" y="209672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لاغ: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2144" y="211546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4188" y="3203685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2144" y="3203684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4188" y="4289779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42144" y="428977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24188" y="537587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42144" y="5375870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66FF"/>
                </a:solidFill>
                <a:latin typeface="IRANYekanFN Medium" panose="020B0506030804020204" pitchFamily="34" charset="-78"/>
                <a:cs typeface="+mj-cs"/>
              </a:rPr>
              <a:t>شوخی</a:t>
            </a:r>
            <a:endParaRPr lang="en-US" sz="3200" dirty="0">
              <a:solidFill>
                <a:srgbClr val="FF66FF"/>
              </a:solidFill>
              <a:latin typeface="IRANYekanFN Medium" panose="020B0506030804020204" pitchFamily="34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8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تعاریف در ریاضی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85500-74E2-466D-8364-0FADB81AA582}"/>
              </a:ext>
            </a:extLst>
          </p:cNvPr>
          <p:cNvSpPr txBox="1"/>
          <p:nvPr/>
        </p:nvSpPr>
        <p:spPr>
          <a:xfrm>
            <a:off x="488324" y="3452475"/>
            <a:ext cx="75476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fa-IR" dirty="0"/>
              <a:t>مگر </a:t>
            </a:r>
            <a:r>
              <a:rPr lang="fa-IR"/>
              <a:t>می‌شود </a:t>
            </a:r>
            <a:r>
              <a:rPr lang="fa-IR" dirty="0"/>
              <a:t>دو چیز </a:t>
            </a:r>
            <a:r>
              <a:rPr lang="fa-IR"/>
              <a:t>متمایز نباشد</a:t>
            </a:r>
            <a:r>
              <a:rPr lang="fa-IR" dirty="0"/>
              <a:t>؟؟؟ </a:t>
            </a:r>
            <a:r>
              <a:rPr lang="fa-IR"/>
              <a:t>اگر </a:t>
            </a:r>
            <a:r>
              <a:rPr lang="fa-IR" dirty="0"/>
              <a:t>یکسان باشند که باید یک چیز باشند! پس متمایز بودن اشیاء به </a:t>
            </a:r>
            <a:r>
              <a:rPr lang="fa-IR"/>
              <a:t>چه نکته‌ای اشاره می‌کند</a:t>
            </a:r>
            <a:r>
              <a:rPr lang="fa-IR" dirty="0"/>
              <a:t>؟</a:t>
            </a:r>
            <a:endParaRPr lang="en-US" dirty="0"/>
          </a:p>
        </p:txBody>
      </p:sp>
      <p:sp>
        <p:nvSpPr>
          <p:cNvPr id="21" name="Down Arrow 17">
            <a:extLst>
              <a:ext uri="{FF2B5EF4-FFF2-40B4-BE49-F238E27FC236}">
                <a16:creationId xmlns:a16="http://schemas.microsoft.com/office/drawing/2014/main" id="{17A4D027-F43E-4959-ABC6-B30E1600A815}"/>
              </a:ext>
            </a:extLst>
          </p:cNvPr>
          <p:cNvSpPr/>
          <p:nvPr/>
        </p:nvSpPr>
        <p:spPr>
          <a:xfrm>
            <a:off x="2750691" y="1769866"/>
            <a:ext cx="677732" cy="4925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5F732-2B58-42EA-915A-99C0B7D92FDA}"/>
              </a:ext>
            </a:extLst>
          </p:cNvPr>
          <p:cNvSpPr txBox="1"/>
          <p:nvPr/>
        </p:nvSpPr>
        <p:spPr>
          <a:xfrm>
            <a:off x="698166" y="2016141"/>
            <a:ext cx="733779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>
                <a:solidFill>
                  <a:srgbClr val="FF66FF"/>
                </a:solidFill>
                <a:latin typeface="IRANYekan Black" panose="020B0506030804020204" pitchFamily="34" charset="-78"/>
                <a:cs typeface="+mj-cs"/>
              </a:rPr>
              <a:t>مجموعه</a:t>
            </a:r>
            <a:r>
              <a:rPr lang="fa-IR" sz="3200" dirty="0">
                <a:solidFill>
                  <a:srgbClr val="FF66FF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:</a:t>
            </a:r>
            <a:r>
              <a:rPr lang="fa-IR" sz="3200" dirty="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 </a:t>
            </a:r>
            <a:r>
              <a:rPr lang="fa-IR" sz="2600" dirty="0">
                <a:solidFill>
                  <a:schemeClr val="bg1"/>
                </a:solidFill>
              </a:rPr>
              <a:t>دسته‌ای از اشیاء متمایز که خاصیتی مشترک دارند.  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24188" y="209672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لاغ: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2144" y="211546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24188" y="3203685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2144" y="3203684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24188" y="4289779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2144" y="428977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4188" y="537587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42144" y="5375870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66FF"/>
                </a:solidFill>
                <a:latin typeface="IRANYekanFN Medium" panose="020B0506030804020204" pitchFamily="34" charset="-78"/>
                <a:cs typeface="+mj-cs"/>
              </a:rPr>
              <a:t>شوخی</a:t>
            </a:r>
            <a:endParaRPr lang="en-US" sz="3200" dirty="0">
              <a:solidFill>
                <a:srgbClr val="FF66FF"/>
              </a:solidFill>
              <a:latin typeface="IRANYekanFN Medium" panose="020B0506030804020204" pitchFamily="34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95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اهمیت تعاریف در ریاضی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55D34-BDE4-4A74-B403-7E7C66D0C84B}"/>
              </a:ext>
            </a:extLst>
          </p:cNvPr>
          <p:cNvSpPr txBox="1"/>
          <p:nvPr/>
        </p:nvSpPr>
        <p:spPr>
          <a:xfrm>
            <a:off x="488324" y="3452475"/>
            <a:ext cx="7547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fa-IR"/>
              <a:t>منظور </a:t>
            </a:r>
            <a:r>
              <a:rPr lang="fa-IR" dirty="0"/>
              <a:t>از خاصیت مشترک چیست؟ شاید برای همه قابل قبول باشد که "قرمز، سفید، سبز" خاصیت مشترکی </a:t>
            </a:r>
            <a:r>
              <a:rPr lang="fa-IR"/>
              <a:t>دارند </a:t>
            </a:r>
            <a:r>
              <a:rPr lang="fa-IR" dirty="0"/>
              <a:t>و </a:t>
            </a:r>
            <a:r>
              <a:rPr lang="fa-IR"/>
              <a:t>ولی آیا "</a:t>
            </a:r>
            <a:r>
              <a:rPr lang="fa-IR" dirty="0"/>
              <a:t>صدا</a:t>
            </a:r>
            <a:r>
              <a:rPr lang="fa-IR"/>
              <a:t>، 13</a:t>
            </a:r>
            <a:r>
              <a:rPr lang="fa-IR" dirty="0"/>
              <a:t>، قهرمان</a:t>
            </a:r>
            <a:r>
              <a:rPr lang="fa-IR"/>
              <a:t>" نمی‌توانند </a:t>
            </a:r>
            <a:r>
              <a:rPr lang="fa-IR" dirty="0"/>
              <a:t>یک مجموعه تشکیل دهند و </a:t>
            </a:r>
            <a:r>
              <a:rPr lang="fa-IR"/>
              <a:t>اگر می‌توانند </a:t>
            </a:r>
            <a:r>
              <a:rPr lang="fa-IR" dirty="0"/>
              <a:t>خاصیت مشترک </a:t>
            </a:r>
            <a:r>
              <a:rPr lang="fa-IR"/>
              <a:t>آنها </a:t>
            </a:r>
            <a:r>
              <a:rPr lang="fa-IR" dirty="0"/>
              <a:t>چیست؟</a:t>
            </a:r>
            <a:endParaRPr lang="en-US" dirty="0"/>
          </a:p>
        </p:txBody>
      </p:sp>
      <p:sp>
        <p:nvSpPr>
          <p:cNvPr id="21" name="Down Arrow 17">
            <a:extLst>
              <a:ext uri="{FF2B5EF4-FFF2-40B4-BE49-F238E27FC236}">
                <a16:creationId xmlns:a16="http://schemas.microsoft.com/office/drawing/2014/main" id="{B07EEDB1-7C8B-4EAD-A335-E78E15D55535}"/>
              </a:ext>
            </a:extLst>
          </p:cNvPr>
          <p:cNvSpPr/>
          <p:nvPr/>
        </p:nvSpPr>
        <p:spPr>
          <a:xfrm>
            <a:off x="889175" y="1756047"/>
            <a:ext cx="677732" cy="4925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5F732-2B58-42EA-915A-99C0B7D92FDA}"/>
              </a:ext>
            </a:extLst>
          </p:cNvPr>
          <p:cNvSpPr txBox="1"/>
          <p:nvPr/>
        </p:nvSpPr>
        <p:spPr>
          <a:xfrm>
            <a:off x="698166" y="2016141"/>
            <a:ext cx="733779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>
                <a:solidFill>
                  <a:srgbClr val="FF66FF"/>
                </a:solidFill>
                <a:latin typeface="IRANYekan Black" panose="020B0506030804020204" pitchFamily="34" charset="-78"/>
                <a:cs typeface="+mj-cs"/>
              </a:rPr>
              <a:t>مجموعه</a:t>
            </a:r>
            <a:r>
              <a:rPr lang="fa-IR" sz="3200" dirty="0">
                <a:solidFill>
                  <a:srgbClr val="FF66FF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:</a:t>
            </a:r>
            <a:r>
              <a:rPr lang="fa-IR" sz="3200" dirty="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 </a:t>
            </a:r>
            <a:r>
              <a:rPr lang="fa-IR" sz="2600" dirty="0">
                <a:solidFill>
                  <a:schemeClr val="bg1"/>
                </a:solidFill>
              </a:rPr>
              <a:t>دسته‌ای از اشیاء متمایز که خاصیتی مشترک دارند.  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24188" y="209672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لاغ: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2144" y="211546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24188" y="3203685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مداعبت: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2144" y="3203684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24188" y="4289779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مطایبه: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2144" y="4289778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4188" y="5375871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+mj-cs"/>
              </a:rPr>
              <a:t>هزل:    </a:t>
            </a:r>
            <a:endParaRPr lang="en-US" sz="3200" dirty="0">
              <a:solidFill>
                <a:schemeClr val="accent2"/>
              </a:solidFill>
              <a:latin typeface="IRANYekanFN Medium" panose="020B0506030804020204" pitchFamily="34" charset="-78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42144" y="5375870"/>
            <a:ext cx="1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66FF"/>
                </a:solidFill>
                <a:latin typeface="IRANYekanFN Medium" panose="020B0506030804020204" pitchFamily="34" charset="-78"/>
                <a:cs typeface="+mj-cs"/>
              </a:rPr>
              <a:t>شوخی</a:t>
            </a:r>
            <a:endParaRPr lang="en-US" sz="3200" dirty="0">
              <a:solidFill>
                <a:srgbClr val="FF66FF"/>
              </a:solidFill>
              <a:latin typeface="IRANYekanFN Medium" panose="020B0506030804020204" pitchFamily="34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56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عضویت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1A1613-13B2-47DB-8071-DFB06AB637CA}"/>
              </a:ext>
            </a:extLst>
          </p:cNvPr>
          <p:cNvGrpSpPr/>
          <p:nvPr/>
        </p:nvGrpSpPr>
        <p:grpSpPr>
          <a:xfrm>
            <a:off x="708025" y="1165602"/>
            <a:ext cx="8959482" cy="5070071"/>
            <a:chOff x="708025" y="1165602"/>
            <a:chExt cx="8959482" cy="5070071"/>
          </a:xfrm>
        </p:grpSpPr>
        <p:pic>
          <p:nvPicPr>
            <p:cNvPr id="6" name="Picture 5" descr="C:\Users\Monireza\Desktop\Fasl1\home1.png">
              <a:extLst>
                <a:ext uri="{FF2B5EF4-FFF2-40B4-BE49-F238E27FC236}">
                  <a16:creationId xmlns:a16="http://schemas.microsoft.com/office/drawing/2014/main" id="{67B32FDE-400A-4711-A92B-009C863CF8D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75" y="2865520"/>
              <a:ext cx="5033953" cy="3370153"/>
            </a:xfrm>
            <a:prstGeom prst="roundRect">
              <a:avLst>
                <a:gd name="adj" fmla="val 1479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3D185F-40EB-473D-A5B0-642CE773D3A2}"/>
                </a:ext>
              </a:extLst>
            </p:cNvPr>
            <p:cNvSpPr/>
            <p:nvPr/>
          </p:nvSpPr>
          <p:spPr>
            <a:xfrm>
              <a:off x="708025" y="1165602"/>
              <a:ext cx="895948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2400" dirty="0">
                  <a:solidFill>
                    <a:schemeClr val="bg1"/>
                  </a:solidFill>
                </a:rPr>
                <a:t>نقشۀ زیر قسمتی از یک محله است که خانه­ها را به تفکیک پلاک­ها نشان می­دهد. خانۀ آقای معروف با پلاک 2 در شکل زیر مشخص است.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0DC2C7B-D442-4CD1-B15C-00B942FB38F2}"/>
              </a:ext>
            </a:extLst>
          </p:cNvPr>
          <p:cNvSpPr/>
          <p:nvPr/>
        </p:nvSpPr>
        <p:spPr>
          <a:xfrm>
            <a:off x="6268874" y="2497801"/>
            <a:ext cx="54406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آیا می­توانید پلاک خانه­هایی را مشخص کنید که </a:t>
            </a:r>
            <a:r>
              <a:rPr lang="fa-IR" sz="2400" dirty="0" err="1">
                <a:solidFill>
                  <a:srgbClr val="FFC000"/>
                </a:solidFill>
              </a:rPr>
              <a:t>همسایۀ</a:t>
            </a:r>
            <a:r>
              <a:rPr lang="fa-IR" sz="2400" dirty="0">
                <a:solidFill>
                  <a:schemeClr val="bg1"/>
                </a:solidFill>
              </a:rPr>
              <a:t> آقای معروف هستند؟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98CB2-D2DE-4BB8-AA22-FCD0BD140A45}"/>
              </a:ext>
            </a:extLst>
          </p:cNvPr>
          <p:cNvSpPr/>
          <p:nvPr/>
        </p:nvSpPr>
        <p:spPr>
          <a:xfrm>
            <a:off x="6268875" y="3652494"/>
            <a:ext cx="544068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چون در همسایه بودن یا همسایه نبودن </a:t>
            </a:r>
            <a:r>
              <a:rPr lang="fa-IR" sz="2400" dirty="0" err="1">
                <a:solidFill>
                  <a:schemeClr val="bg1"/>
                </a:solidFill>
              </a:rPr>
              <a:t>پلاک­ها</a:t>
            </a:r>
            <a:r>
              <a:rPr lang="fa-IR" sz="2400" dirty="0">
                <a:solidFill>
                  <a:schemeClr val="bg1"/>
                </a:solidFill>
              </a:rPr>
              <a:t> </a:t>
            </a:r>
            <a:r>
              <a:rPr lang="fa-IR" sz="2400" dirty="0">
                <a:solidFill>
                  <a:srgbClr val="FFC000"/>
                </a:solidFill>
              </a:rPr>
              <a:t>تردید</a:t>
            </a:r>
            <a:r>
              <a:rPr lang="fa-IR" sz="2400" dirty="0">
                <a:solidFill>
                  <a:schemeClr val="bg1"/>
                </a:solidFill>
              </a:rPr>
              <a:t> داریم، بنابراین همسایه­های آقای معروف یک مجموعه تشکیل </a:t>
            </a:r>
            <a:r>
              <a:rPr lang="fa-IR" sz="2400" dirty="0" err="1">
                <a:solidFill>
                  <a:schemeClr val="bg1"/>
                </a:solidFill>
              </a:rPr>
              <a:t>نمی‌دهد</a:t>
            </a:r>
            <a:r>
              <a:rPr lang="fa-IR" sz="2400" dirty="0">
                <a:solidFill>
                  <a:schemeClr val="bg1"/>
                </a:solidFill>
              </a:rPr>
              <a:t>. یعنی پاسخ </a:t>
            </a:r>
            <a:r>
              <a:rPr lang="fa-IR" sz="2400" dirty="0">
                <a:solidFill>
                  <a:srgbClr val="FFC000"/>
                </a:solidFill>
              </a:rPr>
              <a:t>مشخص</a:t>
            </a:r>
            <a:r>
              <a:rPr lang="fa-IR" sz="2400" dirty="0">
                <a:solidFill>
                  <a:schemeClr val="bg1"/>
                </a:solidFill>
              </a:rPr>
              <a:t> برای عضو بودن یا عضو نبودن پلاک­ها نداریم.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قسمت ۱ / معرفی 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عضویت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1A1613-13B2-47DB-8071-DFB06AB637CA}"/>
              </a:ext>
            </a:extLst>
          </p:cNvPr>
          <p:cNvGrpSpPr/>
          <p:nvPr/>
        </p:nvGrpSpPr>
        <p:grpSpPr>
          <a:xfrm>
            <a:off x="708025" y="1165602"/>
            <a:ext cx="8959482" cy="5070071"/>
            <a:chOff x="708025" y="1165602"/>
            <a:chExt cx="8959482" cy="5070071"/>
          </a:xfrm>
        </p:grpSpPr>
        <p:pic>
          <p:nvPicPr>
            <p:cNvPr id="6" name="Picture 5" descr="C:\Users\Monireza\Desktop\Fasl1\home1.png">
              <a:extLst>
                <a:ext uri="{FF2B5EF4-FFF2-40B4-BE49-F238E27FC236}">
                  <a16:creationId xmlns:a16="http://schemas.microsoft.com/office/drawing/2014/main" id="{67B32FDE-400A-4711-A92B-009C863CF8D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75" y="2865520"/>
              <a:ext cx="5033953" cy="3370153"/>
            </a:xfrm>
            <a:prstGeom prst="roundRect">
              <a:avLst>
                <a:gd name="adj" fmla="val 1479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3D185F-40EB-473D-A5B0-642CE773D3A2}"/>
                </a:ext>
              </a:extLst>
            </p:cNvPr>
            <p:cNvSpPr/>
            <p:nvPr/>
          </p:nvSpPr>
          <p:spPr>
            <a:xfrm>
              <a:off x="708025" y="1165602"/>
              <a:ext cx="895948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2400" dirty="0">
                  <a:solidFill>
                    <a:schemeClr val="bg1"/>
                  </a:solidFill>
                </a:rPr>
                <a:t>نقشۀ زیر قسمتی از یک محله است که خانه­ها را به تفکیک پلاک­ها نشان می­دهد. خانۀ آقای معروف با پلاک 2 در شکل زیر مشخص است.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0DC2C7B-D442-4CD1-B15C-00B942FB38F2}"/>
              </a:ext>
            </a:extLst>
          </p:cNvPr>
          <p:cNvSpPr/>
          <p:nvPr/>
        </p:nvSpPr>
        <p:spPr>
          <a:xfrm>
            <a:off x="6268874" y="2497801"/>
            <a:ext cx="544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آیا می­توانید پلاک خانه­هایی را مشخص کنید که </a:t>
            </a:r>
            <a:r>
              <a:rPr lang="fa-IR" sz="2400" dirty="0" smtClean="0">
                <a:solidFill>
                  <a:srgbClr val="FFC000"/>
                </a:solidFill>
              </a:rPr>
              <a:t>همسایۀ دیوار به دیوار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r>
              <a:rPr lang="fa-IR" sz="2400" dirty="0">
                <a:solidFill>
                  <a:schemeClr val="bg1"/>
                </a:solidFill>
              </a:rPr>
              <a:t>آقای معروف هستند؟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68874" y="4133503"/>
            <a:ext cx="5615667" cy="2080701"/>
            <a:chOff x="6268874" y="4133503"/>
            <a:chExt cx="5615667" cy="20807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298CB2-D2DE-4BB8-AA22-FCD0BD140A45}"/>
                </a:ext>
              </a:extLst>
            </p:cNvPr>
            <p:cNvSpPr/>
            <p:nvPr/>
          </p:nvSpPr>
          <p:spPr>
            <a:xfrm>
              <a:off x="6268874" y="5060042"/>
              <a:ext cx="544068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2400" dirty="0" smtClean="0">
                  <a:solidFill>
                    <a:schemeClr val="bg1"/>
                  </a:solidFill>
                  <a:cs typeface="+mj-cs"/>
                </a:rPr>
                <a:t>اگر </a:t>
              </a:r>
              <a:r>
                <a:rPr lang="fa-IR" sz="2400" dirty="0">
                  <a:solidFill>
                    <a:schemeClr val="bg1"/>
                  </a:solidFill>
                  <a:cs typeface="+mj-cs"/>
                </a:rPr>
                <a:t>برای بررسی عضویت دچار تردید نباشیم با یک </a:t>
              </a:r>
              <a:r>
                <a:rPr lang="fa-IR" sz="2400" dirty="0">
                  <a:solidFill>
                    <a:srgbClr val="FFFF00"/>
                  </a:solidFill>
                  <a:cs typeface="+mj-cs"/>
                </a:rPr>
                <a:t>مجموعه</a:t>
              </a:r>
              <a:r>
                <a:rPr lang="fa-IR" sz="2400" dirty="0">
                  <a:solidFill>
                    <a:schemeClr val="bg1"/>
                  </a:solidFill>
                  <a:cs typeface="+mj-cs"/>
                </a:rPr>
                <a:t> روبرو هستیم!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1458E2-2B26-36DC-CDDB-D81FC284A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384" r="6240" b="34815"/>
            <a:stretch/>
          </p:blipFill>
          <p:spPr>
            <a:xfrm>
              <a:off x="9829189" y="4133503"/>
              <a:ext cx="2055352" cy="1045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7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01718-F452-461E-AC6F-75D1F38A6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/>
              <a:t>ریاضی نهم                                                                         قسمت 1 / معرفی مجموعه</a:t>
            </a:r>
            <a:endParaRPr lang="fa-I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F846A-F3A4-4404-9148-AF098DC14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7</a:t>
            </a:fld>
            <a:endParaRPr lang="fa-I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D5411-0C0E-9E8B-7277-1B94E7804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803" y="1663555"/>
            <a:ext cx="10701007" cy="2108186"/>
          </a:xfrm>
        </p:spPr>
        <p:txBody>
          <a:bodyPr/>
          <a:lstStyle/>
          <a:p>
            <a:r>
              <a:rPr lang="fa-IR" sz="1800" dirty="0">
                <a:solidFill>
                  <a:schemeClr val="bg1"/>
                </a:solidFill>
              </a:rPr>
              <a:t>کدام یک از موارد زیر </a:t>
            </a:r>
            <a:r>
              <a:rPr lang="fa-IR" sz="1800" dirty="0"/>
              <a:t>یک مجموعه را مشخص می‌کند؟</a:t>
            </a:r>
          </a:p>
          <a:p>
            <a:r>
              <a:rPr lang="fa-IR" sz="1800" dirty="0"/>
              <a:t>۱. همسایه‌های دیوار به دیوار پلاک 4 در نقشهٔ زیر:                 ۲. اعدادی که فقط 3 تا مقسوم علیه دارند.</a:t>
            </a:r>
          </a:p>
          <a:p>
            <a:r>
              <a:rPr lang="fa-IR" sz="1800" dirty="0"/>
              <a:t>۳. دانش آموزان قدبلندی که همکلاسی شما هستند.             ۴. قدبلندترین همکلاسی شما.</a:t>
            </a:r>
            <a:endParaRPr lang="en-US" sz="1800" dirty="0"/>
          </a:p>
          <a:p>
            <a:r>
              <a:rPr lang="fa-IR" sz="1800" dirty="0"/>
              <a:t>۵. پُرفروش‌ترین کتاب ایران سال ۱۴۰۰.                        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94D94F-B6BC-E33A-3C4E-28BA918491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/>
              <a:t>مثال ۱</a:t>
            </a:r>
            <a:endParaRPr lang="en-US" dirty="0"/>
          </a:p>
        </p:txBody>
      </p:sp>
      <p:pic>
        <p:nvPicPr>
          <p:cNvPr id="16" name="Picture 15" descr="C:\Users\Monireza\Desktop\Fasl1\home2.png">
            <a:extLst>
              <a:ext uri="{FF2B5EF4-FFF2-40B4-BE49-F238E27FC236}">
                <a16:creationId xmlns:a16="http://schemas.microsoft.com/office/drawing/2014/main" id="{269B4FCF-0311-4C29-94BA-686C9412BD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4" y="4140352"/>
            <a:ext cx="4189800" cy="1609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0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01718-F452-461E-AC6F-75D1F38A6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/>
              <a:t>ریاضی نهم                                                                         قسمت 1 / معرفی مجموعه</a:t>
            </a:r>
            <a:endParaRPr lang="fa-I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F846A-F3A4-4404-9148-AF098DC1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8</a:t>
            </a:fld>
            <a:endParaRPr lang="fa-I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4CF197-E9C8-6249-DA45-CDFDE3B7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rPr>
              <a:t>مجموعه </a:t>
            </a:r>
            <a:r>
              <a:rPr lang="fa-IR" sz="4000" dirty="0" smtClean="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rPr>
              <a:t>تهی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0AD49A-1B23-46A2-89DE-137B7CE51386}"/>
              </a:ext>
            </a:extLst>
          </p:cNvPr>
          <p:cNvSpPr/>
          <p:nvPr/>
        </p:nvSpPr>
        <p:spPr>
          <a:xfrm>
            <a:off x="6884276" y="1966946"/>
            <a:ext cx="46518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err="1">
                <a:solidFill>
                  <a:schemeClr val="bg1"/>
                </a:solidFill>
              </a:rPr>
              <a:t>همسایه‌های</a:t>
            </a:r>
            <a:r>
              <a:rPr lang="fa-IR" sz="2400" dirty="0">
                <a:solidFill>
                  <a:schemeClr val="bg1"/>
                </a:solidFill>
              </a:rPr>
              <a:t> دیوار به دیوار پلاک ۹ در نقشهٔ روبرو: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28851-EC39-4E61-806E-D5C9740226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6" y="966309"/>
            <a:ext cx="5888554" cy="294353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8248BC-4DE1-41DC-90DC-FA461649B67F}"/>
                  </a:ext>
                </a:extLst>
              </p:cNvPr>
              <p:cNvSpPr/>
              <p:nvPr/>
            </p:nvSpPr>
            <p:spPr>
              <a:xfrm>
                <a:off x="8158244" y="3121108"/>
                <a:ext cx="2278528" cy="92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∅</m:t>
                      </m:r>
                      <m:r>
                        <a:rPr lang="fa-IR" sz="32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fa-IR" sz="32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یا</m:t>
                      </m:r>
                      <m:r>
                        <a:rPr lang="fa-IR" sz="32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 { }</m:t>
                      </m:r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  <a:latin typeface="IRANYekan Black" panose="020B0506030804020204" pitchFamily="34" charset="-78"/>
                  <a:cs typeface="+mj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8248BC-4DE1-41DC-90DC-FA461649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44" y="3121108"/>
                <a:ext cx="2278528" cy="921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07583" y="4275005"/>
            <a:ext cx="10375088" cy="1397408"/>
            <a:chOff x="1107583" y="4275005"/>
            <a:chExt cx="10375088" cy="1397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8FA4D95-BE03-4CA6-95F5-886C0FE4327B}"/>
                    </a:ext>
                  </a:extLst>
                </p:cNvPr>
                <p:cNvSpPr/>
                <p:nvPr/>
              </p:nvSpPr>
              <p:spPr>
                <a:xfrm>
                  <a:off x="1107583" y="4275005"/>
                  <a:ext cx="1006796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:r>
                    <a:rPr lang="fa-IR" sz="2400" dirty="0">
                      <a:solidFill>
                        <a:schemeClr val="bg1"/>
                      </a:solidFill>
                    </a:rPr>
                    <a:t>اعدادی مانند 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fa-IR" sz="2400" dirty="0">
                      <a:solidFill>
                        <a:schemeClr val="bg1"/>
                      </a:solidFill>
                    </a:rPr>
                    <a:t> که 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fa-IR" sz="2400" dirty="0">
                      <a:solidFill>
                        <a:schemeClr val="bg1"/>
                      </a:solidFill>
                    </a:rPr>
                    <a:t> . (هیچ عددی نیست که از خودش کوچکتر باشد!)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8FA4D95-BE03-4CA6-95F5-886C0FE43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583" y="4275005"/>
                  <a:ext cx="10067962" cy="600164"/>
                </a:xfrm>
                <a:prstGeom prst="rect">
                  <a:avLst/>
                </a:prstGeom>
                <a:blipFill>
                  <a:blip r:embed="rId5"/>
                  <a:stretch>
                    <a:fillRect r="-909" b="-23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715EC3-7F9C-4DE6-BF37-E5683FEBDBF7}"/>
                </a:ext>
              </a:extLst>
            </p:cNvPr>
            <p:cNvSpPr/>
            <p:nvPr/>
          </p:nvSpPr>
          <p:spPr>
            <a:xfrm>
              <a:off x="2193405" y="5072249"/>
              <a:ext cx="8982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2400" dirty="0">
                  <a:solidFill>
                    <a:schemeClr val="bg1"/>
                  </a:solidFill>
                </a:rPr>
                <a:t>مثلث‌هایی که دو زاویه باز دارند.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CCD1915-BA82-4E2B-A13D-68A163564E07}"/>
                </a:ext>
              </a:extLst>
            </p:cNvPr>
            <p:cNvGrpSpPr/>
            <p:nvPr/>
          </p:nvGrpSpPr>
          <p:grpSpPr>
            <a:xfrm flipH="1">
              <a:off x="11187147" y="4480408"/>
              <a:ext cx="295524" cy="330857"/>
              <a:chOff x="940542" y="3762969"/>
              <a:chExt cx="595120" cy="666273"/>
            </a:xfrm>
            <a:effectLst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3259A1-33F9-46DA-9E75-8F70ECA7B952}"/>
                  </a:ext>
                </a:extLst>
              </p:cNvPr>
              <p:cNvSpPr/>
              <p:nvPr/>
            </p:nvSpPr>
            <p:spPr>
              <a:xfrm>
                <a:off x="1065128" y="3762969"/>
                <a:ext cx="470534" cy="666273"/>
              </a:xfrm>
              <a:custGeom>
                <a:avLst/>
                <a:gdLst>
                  <a:gd name="connsiteX0" fmla="*/ 0 w 470534"/>
                  <a:gd name="connsiteY0" fmla="*/ 0 h 666273"/>
                  <a:gd name="connsiteX1" fmla="*/ 0 w 470534"/>
                  <a:gd name="connsiteY1" fmla="*/ 100679 h 666273"/>
                  <a:gd name="connsiteX2" fmla="*/ 328422 w 470534"/>
                  <a:gd name="connsiteY2" fmla="*/ 333185 h 666273"/>
                  <a:gd name="connsiteX3" fmla="*/ 0 w 470534"/>
                  <a:gd name="connsiteY3" fmla="*/ 565690 h 666273"/>
                  <a:gd name="connsiteX4" fmla="*/ 0 w 470534"/>
                  <a:gd name="connsiteY4" fmla="*/ 666274 h 666273"/>
                  <a:gd name="connsiteX5" fmla="*/ 470535 w 470534"/>
                  <a:gd name="connsiteY5" fmla="*/ 333185 h 666273"/>
                  <a:gd name="connsiteX6" fmla="*/ 0 w 470534"/>
                  <a:gd name="connsiteY6" fmla="*/ 0 h 6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534" h="666273">
                    <a:moveTo>
                      <a:pt x="0" y="0"/>
                    </a:moveTo>
                    <a:lnTo>
                      <a:pt x="0" y="100679"/>
                    </a:lnTo>
                    <a:lnTo>
                      <a:pt x="328422" y="333185"/>
                    </a:lnTo>
                    <a:lnTo>
                      <a:pt x="0" y="565690"/>
                    </a:lnTo>
                    <a:lnTo>
                      <a:pt x="0" y="666274"/>
                    </a:lnTo>
                    <a:lnTo>
                      <a:pt x="470535" y="33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546030D-C180-4AC7-93E8-48EF01AAED66}"/>
                  </a:ext>
                </a:extLst>
              </p:cNvPr>
              <p:cNvSpPr/>
              <p:nvPr userDrawn="1"/>
            </p:nvSpPr>
            <p:spPr>
              <a:xfrm>
                <a:off x="940542" y="3861552"/>
                <a:ext cx="331374" cy="469201"/>
              </a:xfrm>
              <a:custGeom>
                <a:avLst/>
                <a:gdLst>
                  <a:gd name="connsiteX0" fmla="*/ 0 w 331374"/>
                  <a:gd name="connsiteY0" fmla="*/ 0 h 469201"/>
                  <a:gd name="connsiteX1" fmla="*/ 0 w 331374"/>
                  <a:gd name="connsiteY1" fmla="*/ 469202 h 469201"/>
                  <a:gd name="connsiteX2" fmla="*/ 331375 w 331374"/>
                  <a:gd name="connsiteY2" fmla="*/ 234601 h 469201"/>
                  <a:gd name="connsiteX3" fmla="*/ 0 w 331374"/>
                  <a:gd name="connsiteY3" fmla="*/ 0 h 46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374" h="469201">
                    <a:moveTo>
                      <a:pt x="0" y="0"/>
                    </a:moveTo>
                    <a:lnTo>
                      <a:pt x="0" y="469202"/>
                    </a:lnTo>
                    <a:lnTo>
                      <a:pt x="331375" y="2346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38AFC7-86C1-4D24-9A8B-2C09F359F7A0}"/>
                </a:ext>
              </a:extLst>
            </p:cNvPr>
            <p:cNvGrpSpPr/>
            <p:nvPr/>
          </p:nvGrpSpPr>
          <p:grpSpPr>
            <a:xfrm flipH="1">
              <a:off x="11187147" y="5261458"/>
              <a:ext cx="295524" cy="330857"/>
              <a:chOff x="940542" y="3762969"/>
              <a:chExt cx="595120" cy="666273"/>
            </a:xfrm>
            <a:effectLst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EB31564-54A2-4033-8370-3A330B408FF4}"/>
                  </a:ext>
                </a:extLst>
              </p:cNvPr>
              <p:cNvSpPr/>
              <p:nvPr/>
            </p:nvSpPr>
            <p:spPr>
              <a:xfrm>
                <a:off x="1065128" y="3762969"/>
                <a:ext cx="470534" cy="666273"/>
              </a:xfrm>
              <a:custGeom>
                <a:avLst/>
                <a:gdLst>
                  <a:gd name="connsiteX0" fmla="*/ 0 w 470534"/>
                  <a:gd name="connsiteY0" fmla="*/ 0 h 666273"/>
                  <a:gd name="connsiteX1" fmla="*/ 0 w 470534"/>
                  <a:gd name="connsiteY1" fmla="*/ 100679 h 666273"/>
                  <a:gd name="connsiteX2" fmla="*/ 328422 w 470534"/>
                  <a:gd name="connsiteY2" fmla="*/ 333185 h 666273"/>
                  <a:gd name="connsiteX3" fmla="*/ 0 w 470534"/>
                  <a:gd name="connsiteY3" fmla="*/ 565690 h 666273"/>
                  <a:gd name="connsiteX4" fmla="*/ 0 w 470534"/>
                  <a:gd name="connsiteY4" fmla="*/ 666274 h 666273"/>
                  <a:gd name="connsiteX5" fmla="*/ 470535 w 470534"/>
                  <a:gd name="connsiteY5" fmla="*/ 333185 h 666273"/>
                  <a:gd name="connsiteX6" fmla="*/ 0 w 470534"/>
                  <a:gd name="connsiteY6" fmla="*/ 0 h 6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534" h="666273">
                    <a:moveTo>
                      <a:pt x="0" y="0"/>
                    </a:moveTo>
                    <a:lnTo>
                      <a:pt x="0" y="100679"/>
                    </a:lnTo>
                    <a:lnTo>
                      <a:pt x="328422" y="333185"/>
                    </a:lnTo>
                    <a:lnTo>
                      <a:pt x="0" y="565690"/>
                    </a:lnTo>
                    <a:lnTo>
                      <a:pt x="0" y="666274"/>
                    </a:lnTo>
                    <a:lnTo>
                      <a:pt x="470535" y="33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F978414-7DB4-439E-ACCC-6F46096B0623}"/>
                  </a:ext>
                </a:extLst>
              </p:cNvPr>
              <p:cNvSpPr/>
              <p:nvPr userDrawn="1"/>
            </p:nvSpPr>
            <p:spPr>
              <a:xfrm>
                <a:off x="940542" y="3861552"/>
                <a:ext cx="331374" cy="469201"/>
              </a:xfrm>
              <a:custGeom>
                <a:avLst/>
                <a:gdLst>
                  <a:gd name="connsiteX0" fmla="*/ 0 w 331374"/>
                  <a:gd name="connsiteY0" fmla="*/ 0 h 469201"/>
                  <a:gd name="connsiteX1" fmla="*/ 0 w 331374"/>
                  <a:gd name="connsiteY1" fmla="*/ 469202 h 469201"/>
                  <a:gd name="connsiteX2" fmla="*/ 331375 w 331374"/>
                  <a:gd name="connsiteY2" fmla="*/ 234601 h 469201"/>
                  <a:gd name="connsiteX3" fmla="*/ 0 w 331374"/>
                  <a:gd name="connsiteY3" fmla="*/ 0 h 46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374" h="469201">
                    <a:moveTo>
                      <a:pt x="0" y="0"/>
                    </a:moveTo>
                    <a:lnTo>
                      <a:pt x="0" y="469202"/>
                    </a:lnTo>
                    <a:lnTo>
                      <a:pt x="331375" y="2346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232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421</TotalTime>
  <Words>615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IRANYekan Black</vt:lpstr>
      <vt:lpstr>IRANYekanFN Light</vt:lpstr>
      <vt:lpstr>IRANYekanFN ExtraBold</vt:lpstr>
      <vt:lpstr>IRANSans</vt:lpstr>
      <vt:lpstr>IRANYekan Light</vt:lpstr>
      <vt:lpstr>Arial</vt:lpstr>
      <vt:lpstr>Javan</vt:lpstr>
      <vt:lpstr>Calibri</vt:lpstr>
      <vt:lpstr>IRANYekan ExtraBold</vt:lpstr>
      <vt:lpstr>Cambria Math</vt:lpstr>
      <vt:lpstr>IRANYekanFN Medium</vt:lpstr>
      <vt:lpstr>Calibri Light</vt:lpstr>
      <vt:lpstr>Office Theme</vt:lpstr>
      <vt:lpstr>green tem (F)</vt:lpstr>
      <vt:lpstr>1_Office Theme</vt:lpstr>
      <vt:lpstr>PowerPoint Presentation</vt:lpstr>
      <vt:lpstr>اهمیت تعاریف در ریاضی</vt:lpstr>
      <vt:lpstr>اهمیت تعاریف در ریاضی</vt:lpstr>
      <vt:lpstr>اهمیت تعاریف در ریاضی</vt:lpstr>
      <vt:lpstr>اهمیت تعاریف در ریاضی</vt:lpstr>
      <vt:lpstr>عضویت</vt:lpstr>
      <vt:lpstr>عضویت</vt:lpstr>
      <vt:lpstr>PowerPoint Presentation</vt:lpstr>
      <vt:lpstr>مجموعه تهی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104</cp:revision>
  <dcterms:created xsi:type="dcterms:W3CDTF">2023-04-12T10:55:12Z</dcterms:created>
  <dcterms:modified xsi:type="dcterms:W3CDTF">2023-10-01T06:03:35Z</dcterms:modified>
</cp:coreProperties>
</file>