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  <p:sldMasterId id="2147483708" r:id="rId2"/>
  </p:sldMasterIdLst>
  <p:sldIdLst>
    <p:sldId id="258" r:id="rId3"/>
    <p:sldId id="256" r:id="rId4"/>
    <p:sldId id="257" r:id="rId5"/>
    <p:sldId id="264" r:id="rId6"/>
    <p:sldId id="263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69" r:id="rId20"/>
    <p:sldId id="261" r:id="rId21"/>
  </p:sldIdLst>
  <p:sldSz cx="9144000" cy="6858000" type="screen4x3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B Yekan" pitchFamily="2" charset="-78"/>
      <p:regular r:id="rId26"/>
    </p:embeddedFont>
    <p:embeddedFont>
      <p:font typeface="IRDast Nevis" pitchFamily="2" charset="-78"/>
      <p:regular r:id="rId27"/>
    </p:embeddedFont>
    <p:embeddedFont>
      <p:font typeface="Bradley Hand ITC" pitchFamily="66" charset="0"/>
      <p:regular r:id="rId28"/>
    </p:embeddedFont>
    <p:embeddedFont>
      <p:font typeface="Mj_Dimona" pitchFamily="2" charset="-78"/>
      <p:regular r:id="rId29"/>
    </p:embeddedFont>
    <p:embeddedFont>
      <p:font typeface="B Nazanin" pitchFamily="2" charset="-78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llLddA2xleT7XrSmxiz20g==" hashData="GDORSE4/GE4DBmqzfpka812lBqw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4F1"/>
    <a:srgbClr val="91C300"/>
    <a:srgbClr val="FFC300"/>
    <a:srgbClr val="3B1E8A"/>
    <a:srgbClr val="F8682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>
                <a:cs typeface="B Yekan" pitchFamily="2" charset="-78"/>
              </a:defRPr>
            </a:pPr>
            <a:r>
              <a:rPr lang="fa-IR" dirty="0" smtClean="0">
                <a:cs typeface="B Yekan" pitchFamily="2" charset="-78"/>
              </a:rPr>
              <a:t>نمرات درس بلورشناسی</a:t>
            </a:r>
            <a:endParaRPr lang="en-US" dirty="0">
              <a:cs typeface="B Yekan" pitchFamily="2" charset="-78"/>
            </a:endParaRPr>
          </a:p>
        </c:rich>
      </c:tx>
    </c:title>
    <c:plotArea>
      <c:layout>
        <c:manualLayout>
          <c:layoutTarget val="inner"/>
          <c:xMode val="edge"/>
          <c:yMode val="edge"/>
          <c:x val="3.8801244306188205E-2"/>
          <c:y val="0.13376569270081101"/>
          <c:w val="0.92239751138762349"/>
          <c:h val="0.7682757471392071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پایین ترین نمره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Sheet1!$A$2:$A$5</c:f>
              <c:numCache>
                <c:formatCode>General</c:formatCode>
                <c:ptCount val="4"/>
                <c:pt idx="0">
                  <c:v>1389</c:v>
                </c:pt>
                <c:pt idx="1">
                  <c:v>1390</c:v>
                </c:pt>
                <c:pt idx="2">
                  <c:v>1391</c:v>
                </c:pt>
                <c:pt idx="3">
                  <c:v>1392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میانگین نمرات</c:v>
                </c:pt>
              </c:strCache>
            </c:strRef>
          </c:tx>
          <c:spPr>
            <a:solidFill>
              <a:srgbClr val="FFC300"/>
            </a:solidFill>
          </c:spPr>
          <c:cat>
            <c:numRef>
              <c:f>Sheet1!$A$2:$A$5</c:f>
              <c:numCache>
                <c:formatCode>General</c:formatCode>
                <c:ptCount val="4"/>
                <c:pt idx="0">
                  <c:v>1389</c:v>
                </c:pt>
                <c:pt idx="1">
                  <c:v>1390</c:v>
                </c:pt>
                <c:pt idx="2">
                  <c:v>1391</c:v>
                </c:pt>
                <c:pt idx="3">
                  <c:v>1392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14.47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بالاترین نمره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Sheet1!$A$2:$A$5</c:f>
              <c:numCache>
                <c:formatCode>General</c:formatCode>
                <c:ptCount val="4"/>
                <c:pt idx="0">
                  <c:v>1389</c:v>
                </c:pt>
                <c:pt idx="1">
                  <c:v>1390</c:v>
                </c:pt>
                <c:pt idx="2">
                  <c:v>1391</c:v>
                </c:pt>
                <c:pt idx="3">
                  <c:v>1392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16</c:v>
                </c:pt>
                <c:pt idx="1">
                  <c:v>15</c:v>
                </c:pt>
                <c:pt idx="2">
                  <c:v>17</c:v>
                </c:pt>
                <c:pt idx="3">
                  <c:v>19.12</c:v>
                </c:pt>
              </c:numCache>
            </c:numRef>
          </c:val>
        </c:ser>
        <c:dLbls>
          <c:showVal val="1"/>
        </c:dLbls>
        <c:gapWidth val="95"/>
        <c:overlap val="100"/>
        <c:axId val="68670976"/>
        <c:axId val="68672512"/>
      </c:barChart>
      <c:catAx>
        <c:axId val="68670976"/>
        <c:scaling>
          <c:orientation val="minMax"/>
        </c:scaling>
        <c:axPos val="b"/>
        <c:numFmt formatCode="General" sourceLinked="1"/>
        <c:majorTickMark val="none"/>
        <c:tickLblPos val="nextTo"/>
        <c:crossAx val="68672512"/>
        <c:crosses val="autoZero"/>
        <c:auto val="1"/>
        <c:lblAlgn val="ctr"/>
        <c:lblOffset val="100"/>
      </c:catAx>
      <c:valAx>
        <c:axId val="686725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867097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txPr>
        <a:bodyPr/>
        <a:lstStyle/>
        <a:p>
          <a:pPr>
            <a:defRPr sz="1200">
              <a:cs typeface="B Yekan" pitchFamily="2" charset="-78"/>
            </a:defRPr>
          </a:pPr>
          <a:endParaRPr lang="en-US"/>
        </a:p>
      </c:txPr>
    </c:legend>
    <c:plotVisOnly val="1"/>
  </c:chart>
  <c:txPr>
    <a:bodyPr/>
    <a:lstStyle/>
    <a:p>
      <a:pPr>
        <a:defRPr sz="1800">
          <a:latin typeface="Aharoni" pitchFamily="2" charset="-79"/>
          <a:cs typeface="Aharoni" pitchFamily="2" charset="-79"/>
        </a:defRPr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8B15-D22E-46BE-955F-0CCADA7B08B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5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tiff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2.gif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gif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473" y="476672"/>
            <a:ext cx="5909118" cy="61926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5656" y="6309320"/>
            <a:ext cx="6624736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31640" y="188640"/>
            <a:ext cx="6624736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-1404665" y="3284983"/>
            <a:ext cx="6624736" cy="4320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4103948" y="2816932"/>
            <a:ext cx="6408712" cy="12961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07504" y="1772816"/>
            <a:ext cx="8784976" cy="4896544"/>
          </a:xfrm>
          <a:prstGeom prst="roundRect">
            <a:avLst>
              <a:gd name="adj" fmla="val 433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168" cy="1656184"/>
            <a:chOff x="5762915" y="2479198"/>
            <a:chExt cx="1779546" cy="1737935"/>
          </a:xfrm>
        </p:grpSpPr>
        <p:sp>
          <p:nvSpPr>
            <p:cNvPr id="134" name="Round Same Side Corner Rectangle 133"/>
            <p:cNvSpPr/>
            <p:nvPr/>
          </p:nvSpPr>
          <p:spPr>
            <a:xfrm>
              <a:off x="5762915" y="2479198"/>
              <a:ext cx="1779546" cy="1328393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C0000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5" name="Rectangle 134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rtl="1"/>
              <a:r>
                <a:rPr lang="fa-IR" sz="1400" dirty="0" smtClean="0">
                  <a:cs typeface="B Yekan" pitchFamily="2" charset="-78"/>
                </a:rPr>
                <a:t>طرح درس</a:t>
              </a:r>
              <a:endParaRPr lang="en-US" sz="1400" dirty="0">
                <a:cs typeface="B Yekan" pitchFamily="2" charset="-78"/>
              </a:endParaRPr>
            </a:p>
          </p:txBody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635896" y="125760"/>
            <a:ext cx="3693096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Yekan" pitchFamily="2" charset="-78"/>
              </a:rPr>
              <a:t>حل تمرین بلورشناسی</a:t>
            </a:r>
            <a:endParaRPr lang="en-US" sz="3200" dirty="0"/>
          </a:p>
        </p:txBody>
      </p:sp>
      <p:pic>
        <p:nvPicPr>
          <p:cNvPr id="31" name="Picture 30" descr="free-vector-diamond-vector_006032_dmn 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59744"/>
            <a:ext cx="1080120" cy="1295286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899592" y="1028328"/>
            <a:ext cx="6400800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اول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9512" y="1844824"/>
            <a:ext cx="8640960" cy="4752528"/>
          </a:xfrm>
          <a:prstGeom prst="roundRect">
            <a:avLst>
              <a:gd name="adj" fmla="val 4332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1" name="Round Same Side Corner Rectangle 20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dirty="0" smtClean="0">
                <a:cs typeface="B Yekan" pitchFamily="2" charset="-78"/>
              </a:rPr>
              <a:t>درس بلورشناسی</a:t>
            </a:r>
            <a:endParaRPr lang="en-US" sz="2000" dirty="0">
              <a:cs typeface="B Yekan" pitchFamily="2" charset="-78"/>
            </a:endParaRPr>
          </a:p>
        </p:txBody>
      </p:sp>
      <p:pic>
        <p:nvPicPr>
          <p:cNvPr id="22" name="Picture 21" descr="5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564904"/>
            <a:ext cx="1904468" cy="2736304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Rounded Rectangle 27"/>
          <p:cNvSpPr/>
          <p:nvPr/>
        </p:nvSpPr>
        <p:spPr>
          <a:xfrm rot="20124600">
            <a:off x="6390629" y="2577492"/>
            <a:ext cx="1173830" cy="344402"/>
          </a:xfrm>
          <a:prstGeom prst="roundRect">
            <a:avLst/>
          </a:prstGeom>
          <a:solidFill>
            <a:srgbClr val="F86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3500 تومان</a:t>
            </a:r>
            <a:endParaRPr lang="en-US" sz="1400" dirty="0">
              <a:cs typeface="B Yekan" pitchFamily="2" charset="-78"/>
            </a:endParaRPr>
          </a:p>
        </p:txBody>
      </p:sp>
      <p:sp>
        <p:nvSpPr>
          <p:cNvPr id="35" name="Round Same Side Corner Rectangle 34"/>
          <p:cNvSpPr/>
          <p:nvPr/>
        </p:nvSpPr>
        <p:spPr>
          <a:xfrm>
            <a:off x="6620416" y="5466928"/>
            <a:ext cx="1984032" cy="914400"/>
          </a:xfrm>
          <a:prstGeom prst="round2SameRect">
            <a:avLst>
              <a:gd name="adj1" fmla="val 22388"/>
              <a:gd name="adj2" fmla="val 0"/>
            </a:avLst>
          </a:prstGeom>
          <a:solidFill>
            <a:srgbClr val="3B1E8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شامل 8 فصل و 2 ضمیمه</a:t>
            </a:r>
          </a:p>
          <a:p>
            <a:pPr algn="ctr" rtl="1"/>
            <a:r>
              <a:rPr lang="fa-IR" sz="1400" dirty="0" smtClean="0">
                <a:cs typeface="B Yekan" pitchFamily="2" charset="-78"/>
              </a:rPr>
              <a:t>چاپ اول - 1389</a:t>
            </a:r>
            <a:endParaRPr lang="en-US" sz="1400" dirty="0">
              <a:cs typeface="B Yekan" pitchFamily="2" charset="-78"/>
            </a:endParaRPr>
          </a:p>
        </p:txBody>
      </p:sp>
      <p:pic>
        <p:nvPicPr>
          <p:cNvPr id="38" name="Picture 37" descr="5254.png"/>
          <p:cNvPicPr>
            <a:picLocks noChangeAspect="1"/>
          </p:cNvPicPr>
          <p:nvPr/>
        </p:nvPicPr>
        <p:blipFill>
          <a:blip r:embed="rId5" cstate="print">
            <a:lum contrast="100000"/>
          </a:blip>
          <a:stretch>
            <a:fillRect/>
          </a:stretch>
        </p:blipFill>
        <p:spPr>
          <a:xfrm>
            <a:off x="3799596" y="2276872"/>
            <a:ext cx="2500596" cy="4117194"/>
          </a:xfrm>
          <a:prstGeom prst="rect">
            <a:avLst/>
          </a:prstGeom>
        </p:spPr>
      </p:pic>
      <p:graphicFrame>
        <p:nvGraphicFramePr>
          <p:cNvPr id="40" name="Chart 39"/>
          <p:cNvGraphicFramePr/>
          <p:nvPr/>
        </p:nvGraphicFramePr>
        <p:xfrm>
          <a:off x="323528" y="2060848"/>
          <a:ext cx="36004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07504" y="1772816"/>
            <a:ext cx="8784976" cy="4896544"/>
          </a:xfrm>
          <a:prstGeom prst="roundRect">
            <a:avLst>
              <a:gd name="adj" fmla="val 433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grpSp>
        <p:nvGrpSpPr>
          <p:cNvPr id="2" name="Group 31"/>
          <p:cNvGrpSpPr/>
          <p:nvPr/>
        </p:nvGrpSpPr>
        <p:grpSpPr>
          <a:xfrm>
            <a:off x="611560" y="116632"/>
            <a:ext cx="1512168" cy="1656184"/>
            <a:chOff x="5762915" y="2479198"/>
            <a:chExt cx="1779546" cy="1737935"/>
          </a:xfrm>
        </p:grpSpPr>
        <p:sp>
          <p:nvSpPr>
            <p:cNvPr id="134" name="Round Same Side Corner Rectangle 133"/>
            <p:cNvSpPr/>
            <p:nvPr/>
          </p:nvSpPr>
          <p:spPr>
            <a:xfrm>
              <a:off x="5762915" y="2479198"/>
              <a:ext cx="1779546" cy="1328393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C0000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5" name="Rectangle 134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rtl="1"/>
              <a:r>
                <a:rPr lang="fa-IR" sz="1400" dirty="0" smtClean="0">
                  <a:cs typeface="B Yekan" pitchFamily="2" charset="-78"/>
                </a:rPr>
                <a:t>طرح درس</a:t>
              </a:r>
              <a:endParaRPr lang="en-US" sz="1400" dirty="0">
                <a:cs typeface="B Yekan" pitchFamily="2" charset="-78"/>
              </a:endParaRPr>
            </a:p>
          </p:txBody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635896" y="125760"/>
            <a:ext cx="3693096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Yekan" pitchFamily="2" charset="-78"/>
              </a:rPr>
              <a:t>حل تمرین بلورشناسی</a:t>
            </a:r>
            <a:endParaRPr lang="en-US" sz="3200" dirty="0"/>
          </a:p>
        </p:txBody>
      </p:sp>
      <p:pic>
        <p:nvPicPr>
          <p:cNvPr id="31" name="Picture 30" descr="free-vector-diamond-vector_006032_dmn 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59744"/>
            <a:ext cx="1080120" cy="1295286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899592" y="1028328"/>
            <a:ext cx="6400800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اول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9512" y="1844824"/>
            <a:ext cx="8640960" cy="4752528"/>
          </a:xfrm>
          <a:prstGeom prst="roundRect">
            <a:avLst>
              <a:gd name="adj" fmla="val 4332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1" name="Round Same Side Corner Rectangle 20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dirty="0" smtClean="0">
                <a:cs typeface="B Yekan" pitchFamily="2" charset="-78"/>
              </a:rPr>
              <a:t>45 - 5 - 45</a:t>
            </a:r>
            <a:endParaRPr lang="en-US" sz="2000" dirty="0">
              <a:cs typeface="B Yekan" pitchFamily="2" charset="-78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37175" y="2998474"/>
            <a:ext cx="8411289" cy="2302734"/>
            <a:chOff x="1043669" y="3465745"/>
            <a:chExt cx="6973400" cy="2302734"/>
          </a:xfrm>
        </p:grpSpPr>
        <p:sp>
          <p:nvSpPr>
            <p:cNvPr id="18" name="Up Arrow 17"/>
            <p:cNvSpPr/>
            <p:nvPr/>
          </p:nvSpPr>
          <p:spPr>
            <a:xfrm>
              <a:off x="4290503" y="3465745"/>
              <a:ext cx="491668" cy="2302734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1"/>
              <a:r>
                <a:rPr lang="en-US" sz="2000" dirty="0" smtClean="0">
                  <a:cs typeface="B Yekan" pitchFamily="2" charset="-78"/>
                </a:rPr>
                <a:t>‘</a:t>
              </a:r>
              <a:r>
                <a:rPr lang="fa-IR" sz="2000" dirty="0" smtClean="0">
                  <a:cs typeface="B Yekan" pitchFamily="2" charset="-78"/>
                </a:rPr>
                <a:t>5</a:t>
              </a:r>
              <a:endParaRPr lang="en-US" sz="2000" dirty="0">
                <a:cs typeface="B Yekan" pitchFamily="2" charset="-78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4777069" y="4400327"/>
              <a:ext cx="3240000" cy="433570"/>
            </a:xfrm>
            <a:prstGeom prst="rightArrow">
              <a:avLst/>
            </a:prstGeom>
            <a:solidFill>
              <a:srgbClr val="00B4F1"/>
            </a:solidFill>
            <a:ln>
              <a:solidFill>
                <a:srgbClr val="00B4F1"/>
              </a:solidFill>
            </a:ln>
            <a:scene3d>
              <a:camera prst="orthographicFront">
                <a:rot lat="0" lon="0" rev="19799999"/>
              </a:camera>
              <a:lightRig rig="threePt" dir="t"/>
            </a:scene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dirty="0" smtClean="0">
                  <a:cs typeface="B Yekan" pitchFamily="2" charset="-78"/>
                </a:rPr>
                <a:t>‘</a:t>
              </a:r>
              <a:r>
                <a:rPr lang="fa-IR" dirty="0" smtClean="0">
                  <a:cs typeface="B Yekan" pitchFamily="2" charset="-78"/>
                </a:rPr>
                <a:t>45</a:t>
              </a:r>
              <a:endParaRPr lang="en-US" dirty="0" smtClean="0">
                <a:cs typeface="B Yekan" pitchFamily="2" charset="-78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1043669" y="4400327"/>
              <a:ext cx="3240000" cy="433570"/>
            </a:xfrm>
            <a:prstGeom prst="rightArrow">
              <a:avLst/>
            </a:prstGeom>
            <a:solidFill>
              <a:srgbClr val="00B4F1"/>
            </a:solidFill>
            <a:ln>
              <a:solidFill>
                <a:srgbClr val="00B4F1"/>
              </a:solidFill>
            </a:ln>
            <a:scene3d>
              <a:camera prst="orthographicFront">
                <a:rot lat="0" lon="0" rev="19799999"/>
              </a:camera>
              <a:lightRig rig="threePt" dir="t"/>
            </a:scene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dirty="0" smtClean="0">
                  <a:cs typeface="B Yekan" pitchFamily="2" charset="-78"/>
                </a:rPr>
                <a:t>‘</a:t>
              </a:r>
              <a:r>
                <a:rPr lang="fa-IR" dirty="0" smtClean="0">
                  <a:cs typeface="B Yekan" pitchFamily="2" charset="-78"/>
                </a:rPr>
                <a:t>45</a:t>
              </a:r>
              <a:endParaRPr lang="en-US" dirty="0">
                <a:cs typeface="B Yekan" pitchFamily="2" charset="-78"/>
              </a:endParaRP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flipV="1">
            <a:off x="395536" y="2420888"/>
            <a:ext cx="0" cy="33123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95536" y="5733256"/>
            <a:ext cx="79928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51520" y="2031231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radley Hand ITC" pitchFamily="66" charset="0"/>
              </a:rPr>
              <a:t>E</a:t>
            </a:r>
            <a:endParaRPr lang="en-US" sz="2400" dirty="0">
              <a:latin typeface="Bradley Hand ITC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388424" y="5517232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radley Hand ITC" pitchFamily="66" charset="0"/>
              </a:rPr>
              <a:t>t</a:t>
            </a:r>
            <a:endParaRPr lang="en-US" sz="2400" dirty="0">
              <a:latin typeface="Bradley Hand ITC" pitchFamily="66" charset="0"/>
            </a:endParaRPr>
          </a:p>
        </p:txBody>
      </p:sp>
      <p:pic>
        <p:nvPicPr>
          <p:cNvPr id="57" name="Picture 56" descr="4373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00000">
            <a:off x="2924498" y="3715906"/>
            <a:ext cx="792088" cy="823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07504" y="1772816"/>
            <a:ext cx="8784976" cy="4896544"/>
          </a:xfrm>
          <a:prstGeom prst="roundRect">
            <a:avLst>
              <a:gd name="adj" fmla="val 433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grpSp>
        <p:nvGrpSpPr>
          <p:cNvPr id="2" name="Group 31"/>
          <p:cNvGrpSpPr/>
          <p:nvPr/>
        </p:nvGrpSpPr>
        <p:grpSpPr>
          <a:xfrm>
            <a:off x="611560" y="116632"/>
            <a:ext cx="1512168" cy="1656184"/>
            <a:chOff x="5762915" y="2479198"/>
            <a:chExt cx="1779546" cy="1737935"/>
          </a:xfrm>
        </p:grpSpPr>
        <p:sp>
          <p:nvSpPr>
            <p:cNvPr id="134" name="Round Same Side Corner Rectangle 133"/>
            <p:cNvSpPr/>
            <p:nvPr/>
          </p:nvSpPr>
          <p:spPr>
            <a:xfrm>
              <a:off x="5762915" y="2479198"/>
              <a:ext cx="1779546" cy="1328393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C0000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5" name="Rectangle 134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rtl="1"/>
              <a:r>
                <a:rPr lang="fa-IR" sz="1400" dirty="0" smtClean="0">
                  <a:cs typeface="B Yekan" pitchFamily="2" charset="-78"/>
                </a:rPr>
                <a:t>طرح درس</a:t>
              </a:r>
              <a:endParaRPr lang="en-US" sz="1400" dirty="0">
                <a:cs typeface="B Yekan" pitchFamily="2" charset="-78"/>
              </a:endParaRPr>
            </a:p>
          </p:txBody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635896" y="125760"/>
            <a:ext cx="3693096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Yekan" pitchFamily="2" charset="-78"/>
              </a:rPr>
              <a:t>حل تمرین بلورشناسی</a:t>
            </a:r>
            <a:endParaRPr lang="en-US" sz="3200" dirty="0"/>
          </a:p>
        </p:txBody>
      </p:sp>
      <p:pic>
        <p:nvPicPr>
          <p:cNvPr id="31" name="Picture 30" descr="free-vector-diamond-vector_006032_dmn 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59744"/>
            <a:ext cx="1080120" cy="1295286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899592" y="1028328"/>
            <a:ext cx="6400800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اول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9512" y="1844824"/>
            <a:ext cx="8640960" cy="4752528"/>
          </a:xfrm>
          <a:prstGeom prst="roundRect">
            <a:avLst>
              <a:gd name="adj" fmla="val 4332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1" name="Round Same Side Corner Rectangle 20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dirty="0" smtClean="0">
                <a:cs typeface="B Yekan" pitchFamily="2" charset="-78"/>
              </a:rPr>
              <a:t>پروژه</a:t>
            </a:r>
            <a:endParaRPr lang="en-US" sz="2000" dirty="0">
              <a:cs typeface="B Yekan" pitchFamily="2" charset="-78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5785208" y="2483757"/>
            <a:ext cx="2565672" cy="3752926"/>
            <a:chOff x="5785208" y="2483757"/>
            <a:chExt cx="2565672" cy="3752926"/>
          </a:xfrm>
        </p:grpSpPr>
        <p:sp>
          <p:nvSpPr>
            <p:cNvPr id="22" name="Rectangle 21"/>
            <p:cNvSpPr/>
            <p:nvPr/>
          </p:nvSpPr>
          <p:spPr>
            <a:xfrm rot="247026">
              <a:off x="5785208" y="2483757"/>
              <a:ext cx="2565672" cy="63853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800" dirty="0" smtClean="0">
                  <a:cs typeface="B Yekan" pitchFamily="2" charset="-78"/>
                </a:rPr>
                <a:t>بانک بلورشناسی</a:t>
              </a:r>
              <a:endParaRPr lang="en-US" sz="2800" dirty="0">
                <a:cs typeface="B Yekan" pitchFamily="2" charset="-78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5996676" y="3281928"/>
              <a:ext cx="1978313" cy="1749373"/>
              <a:chOff x="5996676" y="3281928"/>
              <a:chExt cx="1978313" cy="1749373"/>
            </a:xfrm>
          </p:grpSpPr>
          <p:sp>
            <p:nvSpPr>
              <p:cNvPr id="23" name="Rectangle 22"/>
              <p:cNvSpPr/>
              <p:nvPr/>
            </p:nvSpPr>
            <p:spPr>
              <a:xfrm rot="247026">
                <a:off x="6026974" y="3281928"/>
                <a:ext cx="1938122" cy="482352"/>
              </a:xfrm>
              <a:prstGeom prst="rect">
                <a:avLst/>
              </a:prstGeom>
              <a:solidFill>
                <a:srgbClr val="91C300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a-IR" sz="2000" dirty="0" smtClean="0">
                    <a:cs typeface="B Yekan" pitchFamily="2" charset="-78"/>
                  </a:rPr>
                  <a:t>شبیه سازها</a:t>
                </a:r>
                <a:endParaRPr lang="en-US" sz="2000" dirty="0">
                  <a:cs typeface="B Yekan" pitchFamily="2" charset="-7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026974" y="3684853"/>
                <a:ext cx="1938122" cy="482352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a-IR" sz="2000" dirty="0" smtClean="0">
                    <a:cs typeface="B Yekan" pitchFamily="2" charset="-78"/>
                  </a:rPr>
                  <a:t>بلورها</a:t>
                </a:r>
                <a:endParaRPr lang="en-US" sz="2000" dirty="0">
                  <a:cs typeface="B Yekan" pitchFamily="2" charset="-7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296411">
                <a:off x="6036867" y="4061620"/>
                <a:ext cx="1938122" cy="48235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a-IR" sz="2000" dirty="0" smtClean="0">
                    <a:cs typeface="B Yekan" pitchFamily="2" charset="-78"/>
                  </a:rPr>
                  <a:t>درسنامه ها</a:t>
                </a:r>
                <a:endParaRPr lang="en-US" sz="2000" dirty="0">
                  <a:cs typeface="B Yekan" pitchFamily="2" charset="-7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996676" y="4548949"/>
                <a:ext cx="1938122" cy="482352"/>
              </a:xfrm>
              <a:prstGeom prst="rect">
                <a:avLst/>
              </a:prstGeom>
              <a:solidFill>
                <a:srgbClr val="00B4F1"/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a-IR" sz="2000" dirty="0" smtClean="0">
                    <a:cs typeface="B Yekan" pitchFamily="2" charset="-78"/>
                  </a:rPr>
                  <a:t>ارائه ها</a:t>
                </a:r>
                <a:endParaRPr lang="en-US" sz="2000" dirty="0">
                  <a:cs typeface="B Yekan" pitchFamily="2" charset="-78"/>
                </a:endParaRPr>
              </a:p>
            </p:txBody>
          </p:sp>
        </p:grpSp>
        <p:sp>
          <p:nvSpPr>
            <p:cNvPr id="16" name="Cross 15"/>
            <p:cNvSpPr/>
            <p:nvPr/>
          </p:nvSpPr>
          <p:spPr>
            <a:xfrm>
              <a:off x="6840280" y="5301208"/>
              <a:ext cx="252000" cy="252000"/>
            </a:xfrm>
            <a:prstGeom prst="plus">
              <a:avLst>
                <a:gd name="adj" fmla="val 38209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1"/>
              <a:endParaRPr lang="en-US" dirty="0">
                <a:latin typeface="IRDast Nevis" pitchFamily="2" charset="-78"/>
                <a:cs typeface="IRDast Nevis" pitchFamily="2" charset="-78"/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6444748" y="5661877"/>
              <a:ext cx="1130786" cy="574806"/>
              <a:chOff x="6444748" y="5661877"/>
              <a:chExt cx="1130786" cy="574806"/>
            </a:xfrm>
          </p:grpSpPr>
          <p:pic>
            <p:nvPicPr>
              <p:cNvPr id="17" name="Picture 16" descr="android-wallpaper5_2560x1600_1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flipH="1">
                <a:off x="6444748" y="5661877"/>
                <a:ext cx="575524" cy="574806"/>
              </a:xfrm>
              <a:prstGeom prst="rect">
                <a:avLst/>
              </a:prstGeom>
            </p:spPr>
          </p:pic>
          <p:pic>
            <p:nvPicPr>
              <p:cNvPr id="18" name="Picture 17" descr="HTML5_Logo_512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092280" y="5733256"/>
                <a:ext cx="483254" cy="483254"/>
              </a:xfrm>
              <a:prstGeom prst="rect">
                <a:avLst/>
              </a:prstGeom>
            </p:spPr>
          </p:pic>
        </p:grpSp>
      </p:grpSp>
      <p:grpSp>
        <p:nvGrpSpPr>
          <p:cNvPr id="74" name="Group 73"/>
          <p:cNvGrpSpPr/>
          <p:nvPr/>
        </p:nvGrpSpPr>
        <p:grpSpPr>
          <a:xfrm>
            <a:off x="323528" y="2420888"/>
            <a:ext cx="4062252" cy="1003300"/>
            <a:chOff x="827584" y="2420888"/>
            <a:chExt cx="4062252" cy="1003300"/>
          </a:xfrm>
        </p:grpSpPr>
        <p:pic>
          <p:nvPicPr>
            <p:cNvPr id="45" name="Picture 44" descr="woman.tif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827584" y="2420888"/>
              <a:ext cx="406400" cy="1003300"/>
            </a:xfrm>
            <a:prstGeom prst="rect">
              <a:avLst/>
            </a:prstGeom>
          </p:spPr>
        </p:pic>
        <p:pic>
          <p:nvPicPr>
            <p:cNvPr id="46" name="Picture 45" descr="woman.tif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1161976" y="2420888"/>
              <a:ext cx="406400" cy="1003300"/>
            </a:xfrm>
            <a:prstGeom prst="rect">
              <a:avLst/>
            </a:prstGeom>
          </p:spPr>
        </p:pic>
        <p:pic>
          <p:nvPicPr>
            <p:cNvPr id="47" name="Picture 46" descr="woman.tif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1501304" y="2420888"/>
              <a:ext cx="406400" cy="1003300"/>
            </a:xfrm>
            <a:prstGeom prst="rect">
              <a:avLst/>
            </a:prstGeom>
          </p:spPr>
        </p:pic>
        <p:pic>
          <p:nvPicPr>
            <p:cNvPr id="48" name="Picture 47" descr="woman.tif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1835696" y="2420888"/>
              <a:ext cx="406400" cy="1003300"/>
            </a:xfrm>
            <a:prstGeom prst="rect">
              <a:avLst/>
            </a:prstGeom>
          </p:spPr>
        </p:pic>
        <p:pic>
          <p:nvPicPr>
            <p:cNvPr id="49" name="Picture 48" descr="woman.tif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2165932" y="2420888"/>
              <a:ext cx="406400" cy="1003300"/>
            </a:xfrm>
            <a:prstGeom prst="rect">
              <a:avLst/>
            </a:prstGeom>
          </p:spPr>
        </p:pic>
        <p:pic>
          <p:nvPicPr>
            <p:cNvPr id="50" name="Picture 49" descr="woman.tif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2500324" y="2420888"/>
              <a:ext cx="406400" cy="1003300"/>
            </a:xfrm>
            <a:prstGeom prst="rect">
              <a:avLst/>
            </a:prstGeom>
          </p:spPr>
        </p:pic>
        <p:pic>
          <p:nvPicPr>
            <p:cNvPr id="51" name="Picture 50" descr="woman.tif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2843808" y="2420888"/>
              <a:ext cx="406400" cy="1003300"/>
            </a:xfrm>
            <a:prstGeom prst="rect">
              <a:avLst/>
            </a:prstGeom>
          </p:spPr>
        </p:pic>
        <p:pic>
          <p:nvPicPr>
            <p:cNvPr id="52" name="Picture 51" descr="woman.tif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3178200" y="2420888"/>
              <a:ext cx="406400" cy="1003300"/>
            </a:xfrm>
            <a:prstGeom prst="rect">
              <a:avLst/>
            </a:prstGeom>
          </p:spPr>
        </p:pic>
        <p:pic>
          <p:nvPicPr>
            <p:cNvPr id="53" name="Picture 52" descr="woman.tif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3491880" y="2420888"/>
              <a:ext cx="406400" cy="1003300"/>
            </a:xfrm>
            <a:prstGeom prst="rect">
              <a:avLst/>
            </a:prstGeom>
          </p:spPr>
        </p:pic>
        <p:pic>
          <p:nvPicPr>
            <p:cNvPr id="54" name="Picture 53" descr="woman.tif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3809716" y="2420888"/>
              <a:ext cx="406400" cy="1003300"/>
            </a:xfrm>
            <a:prstGeom prst="rect">
              <a:avLst/>
            </a:prstGeom>
          </p:spPr>
        </p:pic>
        <p:pic>
          <p:nvPicPr>
            <p:cNvPr id="55" name="Picture 54" descr="woman.tif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4149044" y="2420888"/>
              <a:ext cx="406400" cy="1003300"/>
            </a:xfrm>
            <a:prstGeom prst="rect">
              <a:avLst/>
            </a:prstGeom>
          </p:spPr>
        </p:pic>
        <p:pic>
          <p:nvPicPr>
            <p:cNvPr id="56" name="Picture 55" descr="woman.tif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4483436" y="2420888"/>
              <a:ext cx="406400" cy="1003300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323528" y="4153892"/>
            <a:ext cx="5472608" cy="1003300"/>
            <a:chOff x="323528" y="4153892"/>
            <a:chExt cx="5472608" cy="1003300"/>
          </a:xfrm>
        </p:grpSpPr>
        <p:pic>
          <p:nvPicPr>
            <p:cNvPr id="20" name="Picture 19" descr="woman.tif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323528" y="4153892"/>
              <a:ext cx="406400" cy="1003300"/>
            </a:xfrm>
            <a:prstGeom prst="rect">
              <a:avLst/>
            </a:prstGeom>
          </p:spPr>
        </p:pic>
        <p:pic>
          <p:nvPicPr>
            <p:cNvPr id="24" name="Picture 23" descr="woman.tif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657920" y="4153892"/>
              <a:ext cx="406400" cy="1003300"/>
            </a:xfrm>
            <a:prstGeom prst="rect">
              <a:avLst/>
            </a:prstGeom>
          </p:spPr>
        </p:pic>
        <p:pic>
          <p:nvPicPr>
            <p:cNvPr id="25" name="Picture 24" descr="woman.tif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997248" y="4153892"/>
              <a:ext cx="406400" cy="1003300"/>
            </a:xfrm>
            <a:prstGeom prst="rect">
              <a:avLst/>
            </a:prstGeom>
          </p:spPr>
        </p:pic>
        <p:pic>
          <p:nvPicPr>
            <p:cNvPr id="26" name="Picture 25" descr="woman.tif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1475656" y="4153892"/>
              <a:ext cx="406400" cy="1003300"/>
            </a:xfrm>
            <a:prstGeom prst="rect">
              <a:avLst/>
            </a:prstGeom>
          </p:spPr>
        </p:pic>
        <p:pic>
          <p:nvPicPr>
            <p:cNvPr id="37" name="Picture 36" descr="woman.tif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1835696" y="4153892"/>
              <a:ext cx="406400" cy="1003300"/>
            </a:xfrm>
            <a:prstGeom prst="rect">
              <a:avLst/>
            </a:prstGeom>
          </p:spPr>
        </p:pic>
        <p:pic>
          <p:nvPicPr>
            <p:cNvPr id="38" name="Picture 37" descr="woman.tif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2170088" y="4153892"/>
              <a:ext cx="406400" cy="1003300"/>
            </a:xfrm>
            <a:prstGeom prst="rect">
              <a:avLst/>
            </a:prstGeom>
          </p:spPr>
        </p:pic>
        <p:pic>
          <p:nvPicPr>
            <p:cNvPr id="39" name="Picture 38" descr="woman.tif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2657588" y="4153892"/>
              <a:ext cx="406400" cy="1003300"/>
            </a:xfrm>
            <a:prstGeom prst="rect">
              <a:avLst/>
            </a:prstGeom>
          </p:spPr>
        </p:pic>
        <p:pic>
          <p:nvPicPr>
            <p:cNvPr id="40" name="Picture 39" descr="woman.tif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2991980" y="4153892"/>
              <a:ext cx="406400" cy="1003300"/>
            </a:xfrm>
            <a:prstGeom prst="rect">
              <a:avLst/>
            </a:prstGeom>
          </p:spPr>
        </p:pic>
        <p:pic>
          <p:nvPicPr>
            <p:cNvPr id="41" name="Picture 40" descr="woman.tif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3326372" y="4153892"/>
              <a:ext cx="406400" cy="1003300"/>
            </a:xfrm>
            <a:prstGeom prst="rect">
              <a:avLst/>
            </a:prstGeom>
          </p:spPr>
        </p:pic>
        <p:pic>
          <p:nvPicPr>
            <p:cNvPr id="42" name="Picture 41" descr="woman.tif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3779912" y="4153892"/>
              <a:ext cx="406400" cy="1003300"/>
            </a:xfrm>
            <a:prstGeom prst="rect">
              <a:avLst/>
            </a:prstGeom>
          </p:spPr>
        </p:pic>
        <p:pic>
          <p:nvPicPr>
            <p:cNvPr id="43" name="Picture 42" descr="woman.tif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4191248" y="4153892"/>
              <a:ext cx="406400" cy="1003300"/>
            </a:xfrm>
            <a:prstGeom prst="rect">
              <a:avLst/>
            </a:prstGeom>
          </p:spPr>
        </p:pic>
        <p:pic>
          <p:nvPicPr>
            <p:cNvPr id="44" name="Picture 43" descr="woman.tif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4525640" y="4153892"/>
              <a:ext cx="406400" cy="1003300"/>
            </a:xfrm>
            <a:prstGeom prst="rect">
              <a:avLst/>
            </a:prstGeom>
          </p:spPr>
        </p:pic>
        <p:pic>
          <p:nvPicPr>
            <p:cNvPr id="57" name="Picture 56" descr="woman.tif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5389736" y="4153892"/>
              <a:ext cx="406400" cy="1003300"/>
            </a:xfrm>
            <a:prstGeom prst="rect">
              <a:avLst/>
            </a:prstGeom>
          </p:spPr>
        </p:pic>
      </p:grpSp>
      <p:grpSp>
        <p:nvGrpSpPr>
          <p:cNvPr id="75" name="Group 74"/>
          <p:cNvGrpSpPr/>
          <p:nvPr/>
        </p:nvGrpSpPr>
        <p:grpSpPr>
          <a:xfrm>
            <a:off x="323528" y="3289796"/>
            <a:ext cx="4582864" cy="1003300"/>
            <a:chOff x="683568" y="3289796"/>
            <a:chExt cx="4582864" cy="1003300"/>
          </a:xfrm>
        </p:grpSpPr>
        <p:pic>
          <p:nvPicPr>
            <p:cNvPr id="61" name="Picture 60" descr="woman.tif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683568" y="3289796"/>
              <a:ext cx="406400" cy="1003300"/>
            </a:xfrm>
            <a:prstGeom prst="rect">
              <a:avLst/>
            </a:prstGeom>
          </p:spPr>
        </p:pic>
        <p:pic>
          <p:nvPicPr>
            <p:cNvPr id="62" name="Picture 61" descr="woman.tif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1017960" y="3289796"/>
              <a:ext cx="406400" cy="1003300"/>
            </a:xfrm>
            <a:prstGeom prst="rect">
              <a:avLst/>
            </a:prstGeom>
          </p:spPr>
        </p:pic>
        <p:pic>
          <p:nvPicPr>
            <p:cNvPr id="63" name="Picture 62" descr="woman.tif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1357288" y="3289796"/>
              <a:ext cx="406400" cy="1003300"/>
            </a:xfrm>
            <a:prstGeom prst="rect">
              <a:avLst/>
            </a:prstGeom>
          </p:spPr>
        </p:pic>
        <p:pic>
          <p:nvPicPr>
            <p:cNvPr id="64" name="Picture 63" descr="woman.tif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1691680" y="3289796"/>
              <a:ext cx="406400" cy="1003300"/>
            </a:xfrm>
            <a:prstGeom prst="rect">
              <a:avLst/>
            </a:prstGeom>
          </p:spPr>
        </p:pic>
        <p:pic>
          <p:nvPicPr>
            <p:cNvPr id="65" name="Picture 64" descr="woman.tif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2165932" y="3289796"/>
              <a:ext cx="406400" cy="1003300"/>
            </a:xfrm>
            <a:prstGeom prst="rect">
              <a:avLst/>
            </a:prstGeom>
          </p:spPr>
        </p:pic>
        <p:pic>
          <p:nvPicPr>
            <p:cNvPr id="66" name="Picture 65" descr="woman.tif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2500324" y="3289796"/>
              <a:ext cx="406400" cy="1003300"/>
            </a:xfrm>
            <a:prstGeom prst="rect">
              <a:avLst/>
            </a:prstGeom>
          </p:spPr>
        </p:pic>
        <p:pic>
          <p:nvPicPr>
            <p:cNvPr id="67" name="Picture 66" descr="woman.tif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2829740" y="3289796"/>
              <a:ext cx="406400" cy="1003300"/>
            </a:xfrm>
            <a:prstGeom prst="rect">
              <a:avLst/>
            </a:prstGeom>
          </p:spPr>
        </p:pic>
        <p:pic>
          <p:nvPicPr>
            <p:cNvPr id="68" name="Picture 67" descr="woman.tif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3322216" y="3289796"/>
              <a:ext cx="406400" cy="1003300"/>
            </a:xfrm>
            <a:prstGeom prst="rect">
              <a:avLst/>
            </a:prstGeom>
          </p:spPr>
        </p:pic>
        <p:pic>
          <p:nvPicPr>
            <p:cNvPr id="69" name="Picture 68" descr="woman.tif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3640052" y="3289796"/>
              <a:ext cx="406400" cy="1003300"/>
            </a:xfrm>
            <a:prstGeom prst="rect">
              <a:avLst/>
            </a:prstGeom>
          </p:spPr>
        </p:pic>
        <p:pic>
          <p:nvPicPr>
            <p:cNvPr id="70" name="Picture 69" descr="woman.tif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4093592" y="3289796"/>
              <a:ext cx="406400" cy="1003300"/>
            </a:xfrm>
            <a:prstGeom prst="rect">
              <a:avLst/>
            </a:prstGeom>
          </p:spPr>
        </p:pic>
        <p:pic>
          <p:nvPicPr>
            <p:cNvPr id="71" name="Picture 70" descr="woman.tif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4432920" y="3289796"/>
              <a:ext cx="406400" cy="1003300"/>
            </a:xfrm>
            <a:prstGeom prst="rect">
              <a:avLst/>
            </a:prstGeom>
          </p:spPr>
        </p:pic>
        <p:pic>
          <p:nvPicPr>
            <p:cNvPr id="72" name="Picture 71" descr="woman.tif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4860032" y="3289796"/>
              <a:ext cx="406400" cy="1003300"/>
            </a:xfrm>
            <a:prstGeom prst="rect">
              <a:avLst/>
            </a:prstGeom>
          </p:spPr>
        </p:pic>
      </p:grpSp>
      <p:sp>
        <p:nvSpPr>
          <p:cNvPr id="73" name="TextBox 72"/>
          <p:cNvSpPr txBox="1"/>
          <p:nvPr/>
        </p:nvSpPr>
        <p:spPr>
          <a:xfrm>
            <a:off x="1547664" y="5445224"/>
            <a:ext cx="3611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000" dirty="0" smtClean="0">
                <a:latin typeface="IRDast Nevis" pitchFamily="2" charset="-78"/>
                <a:cs typeface="IRDast Nevis" pitchFamily="2" charset="-78"/>
              </a:rPr>
              <a:t>30 اردیـبهشت 1394</a:t>
            </a:r>
            <a:endParaRPr lang="en-US" sz="4000" dirty="0">
              <a:latin typeface="IRDast Nevis" pitchFamily="2" charset="-78"/>
              <a:cs typeface="IRDast Nevi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07504" y="1772816"/>
            <a:ext cx="8784976" cy="4896544"/>
          </a:xfrm>
          <a:prstGeom prst="roundRect">
            <a:avLst>
              <a:gd name="adj" fmla="val 433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/>
          </a:p>
        </p:txBody>
      </p:sp>
      <p:grpSp>
        <p:nvGrpSpPr>
          <p:cNvPr id="2" name="Group 31"/>
          <p:cNvGrpSpPr/>
          <p:nvPr/>
        </p:nvGrpSpPr>
        <p:grpSpPr>
          <a:xfrm>
            <a:off x="611560" y="116632"/>
            <a:ext cx="1512168" cy="1656184"/>
            <a:chOff x="5762915" y="2479198"/>
            <a:chExt cx="1779546" cy="1737935"/>
          </a:xfrm>
        </p:grpSpPr>
        <p:sp>
          <p:nvSpPr>
            <p:cNvPr id="134" name="Round Same Side Corner Rectangle 133"/>
            <p:cNvSpPr/>
            <p:nvPr/>
          </p:nvSpPr>
          <p:spPr>
            <a:xfrm>
              <a:off x="5762915" y="2479198"/>
              <a:ext cx="1779546" cy="1328393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C0000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5" name="Rectangle 134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rtl="1"/>
              <a:r>
                <a:rPr lang="fa-IR" sz="1400" dirty="0" smtClean="0">
                  <a:cs typeface="B Yekan" pitchFamily="2" charset="-78"/>
                </a:rPr>
                <a:t>طرح درس</a:t>
              </a:r>
              <a:endParaRPr lang="en-US" sz="1400" dirty="0">
                <a:cs typeface="B Yekan" pitchFamily="2" charset="-78"/>
              </a:endParaRPr>
            </a:p>
          </p:txBody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635896" y="125760"/>
            <a:ext cx="3693096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Yekan" pitchFamily="2" charset="-78"/>
              </a:rPr>
              <a:t>حل تمرین بلورشناسی</a:t>
            </a:r>
            <a:endParaRPr lang="en-US" sz="3200" dirty="0"/>
          </a:p>
        </p:txBody>
      </p:sp>
      <p:pic>
        <p:nvPicPr>
          <p:cNvPr id="31" name="Picture 30" descr="free-vector-diamond-vector_006032_dmn 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59744"/>
            <a:ext cx="1080120" cy="1295286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899592" y="1028328"/>
            <a:ext cx="6400800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اول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9512" y="1844824"/>
            <a:ext cx="8640960" cy="4752528"/>
          </a:xfrm>
          <a:prstGeom prst="roundRect">
            <a:avLst>
              <a:gd name="adj" fmla="val 4332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000" dirty="0" smtClean="0">
                <a:solidFill>
                  <a:schemeClr val="tx1"/>
                </a:solidFill>
                <a:cs typeface="Mj_Dimona" pitchFamily="2" charset="-78"/>
              </a:rPr>
              <a:t>اینو قبلا توضیح دادم!</a:t>
            </a:r>
            <a:endParaRPr lang="en-US" sz="4000" dirty="0">
              <a:solidFill>
                <a:schemeClr val="tx1"/>
              </a:solidFill>
              <a:cs typeface="Mj_Dimona" pitchFamily="2" charset="-78"/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dirty="0" smtClean="0">
                <a:cs typeface="B Yekan" pitchFamily="2" charset="-78"/>
              </a:rPr>
              <a:t>  کلاس پلاس</a:t>
            </a:r>
            <a:endParaRPr lang="en-US" sz="2000" dirty="0">
              <a:cs typeface="B Yekan" pitchFamily="2" charset="-78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6804379" y="1866528"/>
            <a:ext cx="338234" cy="338336"/>
            <a:chOff x="100295" y="1614202"/>
            <a:chExt cx="525600" cy="525760"/>
          </a:xfrm>
        </p:grpSpPr>
        <p:sp>
          <p:nvSpPr>
            <p:cNvPr id="60" name="Oval 59"/>
            <p:cNvSpPr/>
            <p:nvPr/>
          </p:nvSpPr>
          <p:spPr>
            <a:xfrm>
              <a:off x="100295" y="1614202"/>
              <a:ext cx="525600" cy="5257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4" name="Cross 73"/>
            <p:cNvSpPr/>
            <p:nvPr/>
          </p:nvSpPr>
          <p:spPr>
            <a:xfrm>
              <a:off x="237095" y="1751082"/>
              <a:ext cx="252000" cy="252000"/>
            </a:xfrm>
            <a:prstGeom prst="plus">
              <a:avLst>
                <a:gd name="adj" fmla="val 38209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1"/>
              <a:endParaRPr lang="en-US" dirty="0">
                <a:latin typeface="IRDast Nevis" pitchFamily="2" charset="-78"/>
                <a:cs typeface="IRDast Nevis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07504" y="1772816"/>
            <a:ext cx="8784976" cy="4896544"/>
          </a:xfrm>
          <a:prstGeom prst="roundRect">
            <a:avLst>
              <a:gd name="adj" fmla="val 433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635896" y="125760"/>
            <a:ext cx="3693096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Yekan" pitchFamily="2" charset="-78"/>
              </a:rPr>
              <a:t>حل تمرین بلورشناسی</a:t>
            </a:r>
            <a:endParaRPr lang="en-US" sz="3200" dirty="0"/>
          </a:p>
        </p:txBody>
      </p:sp>
      <p:pic>
        <p:nvPicPr>
          <p:cNvPr id="31" name="Picture 30" descr="free-vector-diamond-vector_006032_dmn 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259744"/>
            <a:ext cx="1080120" cy="1295286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899592" y="1028328"/>
            <a:ext cx="6400800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اول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9512" y="1844824"/>
            <a:ext cx="8640960" cy="4752528"/>
          </a:xfrm>
          <a:prstGeom prst="roundRect">
            <a:avLst>
              <a:gd name="adj" fmla="val 4332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>
              <a:solidFill>
                <a:schemeClr val="tx1"/>
              </a:solidFill>
              <a:cs typeface="Mj_Dimona" pitchFamily="2" charset="-78"/>
            </a:endParaRPr>
          </a:p>
        </p:txBody>
      </p:sp>
      <p:sp>
        <p:nvSpPr>
          <p:cNvPr id="26" name="Round Same Side Corner Rectangle 25"/>
          <p:cNvSpPr/>
          <p:nvPr/>
        </p:nvSpPr>
        <p:spPr>
          <a:xfrm>
            <a:off x="6588224" y="2204864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sz="2000" dirty="0" smtClean="0">
                <a:cs typeface="B Yekan" pitchFamily="2" charset="-78"/>
              </a:rPr>
              <a:t>ثبت نام</a:t>
            </a:r>
            <a:endParaRPr lang="en-US" sz="2000" dirty="0">
              <a:cs typeface="B Yekan" pitchFamily="2" charset="-78"/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70C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dirty="0" smtClean="0">
                <a:cs typeface="B Yekan" pitchFamily="2" charset="-78"/>
              </a:rPr>
              <a:t>  کلاس پلاس</a:t>
            </a:r>
            <a:endParaRPr lang="en-US" sz="2000" dirty="0">
              <a:cs typeface="B Yekan" pitchFamily="2" charset="-78"/>
            </a:endParaRPr>
          </a:p>
        </p:txBody>
      </p:sp>
      <p:grpSp>
        <p:nvGrpSpPr>
          <p:cNvPr id="3" name="Group 74"/>
          <p:cNvGrpSpPr/>
          <p:nvPr/>
        </p:nvGrpSpPr>
        <p:grpSpPr>
          <a:xfrm>
            <a:off x="6804379" y="1866528"/>
            <a:ext cx="338234" cy="338336"/>
            <a:chOff x="100295" y="1614202"/>
            <a:chExt cx="525600" cy="525760"/>
          </a:xfrm>
        </p:grpSpPr>
        <p:sp>
          <p:nvSpPr>
            <p:cNvPr id="60" name="Oval 59"/>
            <p:cNvSpPr/>
            <p:nvPr/>
          </p:nvSpPr>
          <p:spPr>
            <a:xfrm>
              <a:off x="100295" y="1614202"/>
              <a:ext cx="525600" cy="5257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4" name="Cross 73"/>
            <p:cNvSpPr/>
            <p:nvPr/>
          </p:nvSpPr>
          <p:spPr>
            <a:xfrm>
              <a:off x="237095" y="1751082"/>
              <a:ext cx="252000" cy="252000"/>
            </a:xfrm>
            <a:prstGeom prst="plus">
              <a:avLst>
                <a:gd name="adj" fmla="val 38209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1"/>
              <a:endParaRPr lang="en-US" dirty="0">
                <a:latin typeface="IRDast Nevis" pitchFamily="2" charset="-78"/>
                <a:cs typeface="IRDast Nevis" pitchFamily="2" charset="-78"/>
              </a:endParaRPr>
            </a:p>
          </p:txBody>
        </p:sp>
      </p:grpSp>
      <p:grpSp>
        <p:nvGrpSpPr>
          <p:cNvPr id="14" name="Group 140"/>
          <p:cNvGrpSpPr/>
          <p:nvPr/>
        </p:nvGrpSpPr>
        <p:grpSpPr>
          <a:xfrm>
            <a:off x="442716" y="-13316"/>
            <a:ext cx="1681012" cy="1844824"/>
            <a:chOff x="100295" y="1398180"/>
            <a:chExt cx="3031545" cy="3326964"/>
          </a:xfrm>
        </p:grpSpPr>
        <p:grpSp>
          <p:nvGrpSpPr>
            <p:cNvPr id="15" name="Group 118"/>
            <p:cNvGrpSpPr/>
            <p:nvPr/>
          </p:nvGrpSpPr>
          <p:grpSpPr>
            <a:xfrm>
              <a:off x="293947" y="1628800"/>
              <a:ext cx="2837893" cy="3096344"/>
              <a:chOff x="827584" y="1988840"/>
              <a:chExt cx="3384376" cy="3096344"/>
            </a:xfrm>
          </p:grpSpPr>
          <p:grpSp>
            <p:nvGrpSpPr>
              <p:cNvPr id="20" name="Group 31"/>
              <p:cNvGrpSpPr/>
              <p:nvPr/>
            </p:nvGrpSpPr>
            <p:grpSpPr>
              <a:xfrm>
                <a:off x="827584" y="1988840"/>
                <a:ext cx="3384376" cy="3096344"/>
                <a:chOff x="5762915" y="2479198"/>
                <a:chExt cx="1779546" cy="1737935"/>
              </a:xfrm>
            </p:grpSpPr>
            <p:sp>
              <p:nvSpPr>
                <p:cNvPr id="23" name="Round Same Side Corner Rectangle 22"/>
                <p:cNvSpPr/>
                <p:nvPr/>
              </p:nvSpPr>
              <p:spPr>
                <a:xfrm>
                  <a:off x="5762915" y="2479198"/>
                  <a:ext cx="1779546" cy="1328393"/>
                </a:xfrm>
                <a:prstGeom prst="round2SameRect">
                  <a:avLst>
                    <a:gd name="adj1" fmla="val 8000"/>
                    <a:gd name="adj2" fmla="val 0"/>
                  </a:avLst>
                </a:prstGeom>
                <a:blipFill>
                  <a:blip r:embed="rId3" cstate="print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5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4" name="Rectangle 23"/>
                <p:cNvSpPr/>
                <p:nvPr/>
              </p:nvSpPr>
              <p:spPr>
                <a:xfrm>
                  <a:off x="5762915" y="3807592"/>
                  <a:ext cx="1779546" cy="40954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5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rtl="1"/>
                  <a:endParaRPr lang="en-US" sz="1400" dirty="0">
                    <a:cs typeface="B Yekan" pitchFamily="2" charset="-78"/>
                  </a:endParaRPr>
                </a:p>
              </p:txBody>
            </p:sp>
          </p:grpSp>
          <p:pic>
            <p:nvPicPr>
              <p:cNvPr id="22" name="Picture 21" descr="f-top-logo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6009" y="4509120"/>
                <a:ext cx="1872716" cy="476246"/>
              </a:xfrm>
              <a:prstGeom prst="rect">
                <a:avLst/>
              </a:prstGeom>
            </p:spPr>
          </p:pic>
        </p:grpSp>
        <p:grpSp>
          <p:nvGrpSpPr>
            <p:cNvPr id="16" name="Group 139"/>
            <p:cNvGrpSpPr/>
            <p:nvPr/>
          </p:nvGrpSpPr>
          <p:grpSpPr>
            <a:xfrm>
              <a:off x="100295" y="1398180"/>
              <a:ext cx="1633801" cy="525760"/>
              <a:chOff x="100295" y="1398180"/>
              <a:chExt cx="1633801" cy="525760"/>
            </a:xfrm>
          </p:grpSpPr>
          <p:sp>
            <p:nvSpPr>
              <p:cNvPr id="17" name="Flowchart: Alternate Process 16"/>
              <p:cNvSpPr/>
              <p:nvPr/>
            </p:nvSpPr>
            <p:spPr>
              <a:xfrm>
                <a:off x="437952" y="1481040"/>
                <a:ext cx="1296144" cy="360040"/>
              </a:xfrm>
              <a:prstGeom prst="flowChartAlternateProcess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 rtl="1"/>
                <a:r>
                  <a:rPr lang="fa-IR" sz="800" dirty="0" smtClean="0">
                    <a:solidFill>
                      <a:schemeClr val="tx1"/>
                    </a:solidFill>
                    <a:latin typeface="IRDast Nevis" pitchFamily="2" charset="-78"/>
                    <a:cs typeface="IRDast Nevis" pitchFamily="2" charset="-78"/>
                  </a:rPr>
                  <a:t>کلاس پلاس</a:t>
                </a:r>
                <a:endParaRPr lang="en-US" sz="800" dirty="0">
                  <a:solidFill>
                    <a:schemeClr val="tx1"/>
                  </a:solidFill>
                  <a:latin typeface="IRDast Nevis" pitchFamily="2" charset="-78"/>
                  <a:cs typeface="IRDast Nevis" pitchFamily="2" charset="-78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00295" y="1398180"/>
                <a:ext cx="525600" cy="5257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sz="9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9" name="Cross 18"/>
              <p:cNvSpPr/>
              <p:nvPr/>
            </p:nvSpPr>
            <p:spPr>
              <a:xfrm>
                <a:off x="237095" y="1535060"/>
                <a:ext cx="252000" cy="252000"/>
              </a:xfrm>
              <a:prstGeom prst="plus">
                <a:avLst>
                  <a:gd name="adj" fmla="val 38209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1"/>
                <a:endParaRPr lang="en-US" sz="900" dirty="0">
                  <a:latin typeface="IRDast Nevis" pitchFamily="2" charset="-78"/>
                  <a:cs typeface="IRDast Nevis" pitchFamily="2" charset="-78"/>
                </a:endParaRPr>
              </a:p>
            </p:txBody>
          </p:sp>
        </p:grpSp>
      </p:grpSp>
      <p:pic>
        <p:nvPicPr>
          <p:cNvPr id="25" name="Picture 24" descr="2015-02-02_03-55-01.png"/>
          <p:cNvPicPr>
            <a:picLocks noChangeAspect="1"/>
          </p:cNvPicPr>
          <p:nvPr/>
        </p:nvPicPr>
        <p:blipFill>
          <a:blip r:embed="rId5" cstate="print"/>
          <a:srcRect l="27542" t="9450" r="41096" b="25451"/>
          <a:stretch>
            <a:fillRect/>
          </a:stretch>
        </p:blipFill>
        <p:spPr>
          <a:xfrm>
            <a:off x="3707904" y="1916832"/>
            <a:ext cx="2736304" cy="458515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065160" y="3789040"/>
            <a:ext cx="42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000" dirty="0" smtClean="0">
                <a:latin typeface="IRDast Nevis" pitchFamily="2" charset="-78"/>
                <a:cs typeface="IRDast Nevis" pitchFamily="2" charset="-78"/>
              </a:rPr>
              <a:t>یا</a:t>
            </a:r>
            <a:endParaRPr lang="en-US" sz="4000" dirty="0">
              <a:latin typeface="IRDast Nevis" pitchFamily="2" charset="-78"/>
              <a:cs typeface="IRDast Nevis" pitchFamily="2" charset="-78"/>
            </a:endParaRPr>
          </a:p>
        </p:txBody>
      </p:sp>
      <p:pic>
        <p:nvPicPr>
          <p:cNvPr id="34" name="Picture 33" descr="Gmail_logo-590x3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6185" y="1916832"/>
            <a:ext cx="1930910" cy="1080000"/>
          </a:xfrm>
          <a:prstGeom prst="rect">
            <a:avLst/>
          </a:prstGeom>
        </p:spPr>
      </p:pic>
      <p:pic>
        <p:nvPicPr>
          <p:cNvPr id="35" name="Picture 34" descr="goodbye-hotmail-hello-outlook-com-review--eef5dd1b8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147" y="3044997"/>
            <a:ext cx="2066986" cy="1080000"/>
          </a:xfrm>
          <a:prstGeom prst="rect">
            <a:avLst/>
          </a:prstGeom>
        </p:spPr>
      </p:pic>
      <p:pic>
        <p:nvPicPr>
          <p:cNvPr id="36" name="Picture 35" descr="IMAGE634671821061312129-e134282042152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8004" y="5301328"/>
            <a:ext cx="1767273" cy="1080000"/>
          </a:xfrm>
          <a:prstGeom prst="rect">
            <a:avLst/>
          </a:prstGeom>
        </p:spPr>
      </p:pic>
      <p:pic>
        <p:nvPicPr>
          <p:cNvPr id="37" name="Picture 36" descr="ymail.png"/>
          <p:cNvPicPr>
            <a:picLocks noChangeAspect="1"/>
          </p:cNvPicPr>
          <p:nvPr/>
        </p:nvPicPr>
        <p:blipFill>
          <a:blip r:embed="rId9" cstate="print"/>
          <a:srcRect t="22674" b="17805"/>
          <a:stretch>
            <a:fillRect/>
          </a:stretch>
        </p:blipFill>
        <p:spPr>
          <a:xfrm>
            <a:off x="424391" y="4173162"/>
            <a:ext cx="1814498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07504" y="1772816"/>
            <a:ext cx="8784976" cy="4896544"/>
          </a:xfrm>
          <a:prstGeom prst="roundRect">
            <a:avLst>
              <a:gd name="adj" fmla="val 433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635896" y="125760"/>
            <a:ext cx="3693096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Yekan" pitchFamily="2" charset="-78"/>
              </a:rPr>
              <a:t>حل تمرین بلورشناسی</a:t>
            </a:r>
            <a:endParaRPr lang="en-US" sz="3200" dirty="0"/>
          </a:p>
        </p:txBody>
      </p:sp>
      <p:pic>
        <p:nvPicPr>
          <p:cNvPr id="31" name="Picture 30" descr="free-vector-diamond-vector_006032_dmn 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259744"/>
            <a:ext cx="1080120" cy="1295286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899592" y="1028328"/>
            <a:ext cx="6400800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اول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9512" y="1844824"/>
            <a:ext cx="8640960" cy="4752528"/>
          </a:xfrm>
          <a:prstGeom prst="roundRect">
            <a:avLst>
              <a:gd name="adj" fmla="val 4332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>
              <a:solidFill>
                <a:schemeClr val="tx1"/>
              </a:solidFill>
              <a:cs typeface="Mj_Dimona" pitchFamily="2" charset="-78"/>
            </a:endParaRPr>
          </a:p>
        </p:txBody>
      </p:sp>
      <p:sp>
        <p:nvSpPr>
          <p:cNvPr id="26" name="Round Same Side Corner Rectangle 25"/>
          <p:cNvSpPr/>
          <p:nvPr/>
        </p:nvSpPr>
        <p:spPr>
          <a:xfrm>
            <a:off x="6588224" y="2204864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sz="2000" dirty="0" smtClean="0">
                <a:cs typeface="B Yekan" pitchFamily="2" charset="-78"/>
              </a:rPr>
              <a:t>ایجاد پروژه</a:t>
            </a:r>
            <a:endParaRPr lang="en-US" sz="2000" dirty="0">
              <a:cs typeface="B Yekan" pitchFamily="2" charset="-78"/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70C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dirty="0" smtClean="0">
                <a:cs typeface="B Yekan" pitchFamily="2" charset="-78"/>
              </a:rPr>
              <a:t>  کلاس پلاس</a:t>
            </a:r>
            <a:endParaRPr lang="en-US" sz="2000" dirty="0">
              <a:cs typeface="B Yekan" pitchFamily="2" charset="-78"/>
            </a:endParaRPr>
          </a:p>
        </p:txBody>
      </p:sp>
      <p:grpSp>
        <p:nvGrpSpPr>
          <p:cNvPr id="3" name="Group 74"/>
          <p:cNvGrpSpPr/>
          <p:nvPr/>
        </p:nvGrpSpPr>
        <p:grpSpPr>
          <a:xfrm>
            <a:off x="6804379" y="1866528"/>
            <a:ext cx="338234" cy="338336"/>
            <a:chOff x="100295" y="1614202"/>
            <a:chExt cx="525600" cy="525760"/>
          </a:xfrm>
        </p:grpSpPr>
        <p:sp>
          <p:nvSpPr>
            <p:cNvPr id="60" name="Oval 59"/>
            <p:cNvSpPr/>
            <p:nvPr/>
          </p:nvSpPr>
          <p:spPr>
            <a:xfrm>
              <a:off x="100295" y="1614202"/>
              <a:ext cx="525600" cy="5257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4" name="Cross 73"/>
            <p:cNvSpPr/>
            <p:nvPr/>
          </p:nvSpPr>
          <p:spPr>
            <a:xfrm>
              <a:off x="237095" y="1751082"/>
              <a:ext cx="252000" cy="252000"/>
            </a:xfrm>
            <a:prstGeom prst="plus">
              <a:avLst>
                <a:gd name="adj" fmla="val 38209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1"/>
              <a:endParaRPr lang="en-US" dirty="0">
                <a:latin typeface="IRDast Nevis" pitchFamily="2" charset="-78"/>
                <a:cs typeface="IRDast Nevis" pitchFamily="2" charset="-78"/>
              </a:endParaRPr>
            </a:p>
          </p:txBody>
        </p:sp>
      </p:grpSp>
      <p:grpSp>
        <p:nvGrpSpPr>
          <p:cNvPr id="4" name="Group 140"/>
          <p:cNvGrpSpPr/>
          <p:nvPr/>
        </p:nvGrpSpPr>
        <p:grpSpPr>
          <a:xfrm>
            <a:off x="442716" y="-13316"/>
            <a:ext cx="1681012" cy="1844824"/>
            <a:chOff x="100295" y="1398180"/>
            <a:chExt cx="3031545" cy="3326964"/>
          </a:xfrm>
        </p:grpSpPr>
        <p:grpSp>
          <p:nvGrpSpPr>
            <p:cNvPr id="5" name="Group 118"/>
            <p:cNvGrpSpPr/>
            <p:nvPr/>
          </p:nvGrpSpPr>
          <p:grpSpPr>
            <a:xfrm>
              <a:off x="293947" y="1628800"/>
              <a:ext cx="2837893" cy="3096344"/>
              <a:chOff x="827584" y="1988840"/>
              <a:chExt cx="3384376" cy="3096344"/>
            </a:xfrm>
          </p:grpSpPr>
          <p:grpSp>
            <p:nvGrpSpPr>
              <p:cNvPr id="6" name="Group 31"/>
              <p:cNvGrpSpPr/>
              <p:nvPr/>
            </p:nvGrpSpPr>
            <p:grpSpPr>
              <a:xfrm>
                <a:off x="827584" y="1988840"/>
                <a:ext cx="3384376" cy="3096344"/>
                <a:chOff x="5762915" y="2479198"/>
                <a:chExt cx="1779546" cy="1737935"/>
              </a:xfrm>
            </p:grpSpPr>
            <p:sp>
              <p:nvSpPr>
                <p:cNvPr id="23" name="Round Same Side Corner Rectangle 22"/>
                <p:cNvSpPr/>
                <p:nvPr/>
              </p:nvSpPr>
              <p:spPr>
                <a:xfrm>
                  <a:off x="5762915" y="2479198"/>
                  <a:ext cx="1779546" cy="1328393"/>
                </a:xfrm>
                <a:prstGeom prst="round2SameRect">
                  <a:avLst>
                    <a:gd name="adj1" fmla="val 8000"/>
                    <a:gd name="adj2" fmla="val 0"/>
                  </a:avLst>
                </a:prstGeom>
                <a:blipFill>
                  <a:blip r:embed="rId3" cstate="print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5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4" name="Rectangle 23"/>
                <p:cNvSpPr/>
                <p:nvPr/>
              </p:nvSpPr>
              <p:spPr>
                <a:xfrm>
                  <a:off x="5762915" y="3807592"/>
                  <a:ext cx="1779546" cy="40954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5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rtl="1"/>
                  <a:endParaRPr lang="en-US" sz="1400" dirty="0">
                    <a:cs typeface="B Yekan" pitchFamily="2" charset="-78"/>
                  </a:endParaRPr>
                </a:p>
              </p:txBody>
            </p:sp>
          </p:grpSp>
          <p:pic>
            <p:nvPicPr>
              <p:cNvPr id="22" name="Picture 21" descr="f-top-logo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6009" y="4509120"/>
                <a:ext cx="1872716" cy="476246"/>
              </a:xfrm>
              <a:prstGeom prst="rect">
                <a:avLst/>
              </a:prstGeom>
            </p:spPr>
          </p:pic>
        </p:grpSp>
        <p:grpSp>
          <p:nvGrpSpPr>
            <p:cNvPr id="7" name="Group 139"/>
            <p:cNvGrpSpPr/>
            <p:nvPr/>
          </p:nvGrpSpPr>
          <p:grpSpPr>
            <a:xfrm>
              <a:off x="100295" y="1398180"/>
              <a:ext cx="1633801" cy="525760"/>
              <a:chOff x="100295" y="1398180"/>
              <a:chExt cx="1633801" cy="525760"/>
            </a:xfrm>
          </p:grpSpPr>
          <p:sp>
            <p:nvSpPr>
              <p:cNvPr id="17" name="Flowchart: Alternate Process 16"/>
              <p:cNvSpPr/>
              <p:nvPr/>
            </p:nvSpPr>
            <p:spPr>
              <a:xfrm>
                <a:off x="437952" y="1481040"/>
                <a:ext cx="1296144" cy="360040"/>
              </a:xfrm>
              <a:prstGeom prst="flowChartAlternateProcess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 rtl="1"/>
                <a:r>
                  <a:rPr lang="fa-IR" sz="800" dirty="0" smtClean="0">
                    <a:solidFill>
                      <a:schemeClr val="tx1"/>
                    </a:solidFill>
                    <a:latin typeface="IRDast Nevis" pitchFamily="2" charset="-78"/>
                    <a:cs typeface="IRDast Nevis" pitchFamily="2" charset="-78"/>
                  </a:rPr>
                  <a:t>کلاس پلاس</a:t>
                </a:r>
                <a:endParaRPr lang="en-US" sz="800" dirty="0">
                  <a:solidFill>
                    <a:schemeClr val="tx1"/>
                  </a:solidFill>
                  <a:latin typeface="IRDast Nevis" pitchFamily="2" charset="-78"/>
                  <a:cs typeface="IRDast Nevis" pitchFamily="2" charset="-78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00295" y="1398180"/>
                <a:ext cx="525600" cy="5257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sz="9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9" name="Cross 18"/>
              <p:cNvSpPr/>
              <p:nvPr/>
            </p:nvSpPr>
            <p:spPr>
              <a:xfrm>
                <a:off x="237095" y="1535060"/>
                <a:ext cx="252000" cy="252000"/>
              </a:xfrm>
              <a:prstGeom prst="plus">
                <a:avLst>
                  <a:gd name="adj" fmla="val 38209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1"/>
                <a:endParaRPr lang="en-US" sz="900" dirty="0">
                  <a:latin typeface="IRDast Nevis" pitchFamily="2" charset="-78"/>
                  <a:cs typeface="IRDast Nevis" pitchFamily="2" charset="-78"/>
                </a:endParaRPr>
              </a:p>
            </p:txBody>
          </p:sp>
        </p:grpSp>
      </p:grpSp>
      <p:pic>
        <p:nvPicPr>
          <p:cNvPr id="38" name="Picture 37" descr="2015-02-02_03-59-4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740" y="1916832"/>
            <a:ext cx="5831414" cy="4564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07504" y="1772816"/>
            <a:ext cx="8784976" cy="4896544"/>
          </a:xfrm>
          <a:prstGeom prst="roundRect">
            <a:avLst>
              <a:gd name="adj" fmla="val 433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635896" y="125760"/>
            <a:ext cx="3693096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Yekan" pitchFamily="2" charset="-78"/>
              </a:rPr>
              <a:t>حل تمرین بلورشناسی</a:t>
            </a:r>
            <a:endParaRPr lang="en-US" sz="3200" dirty="0"/>
          </a:p>
        </p:txBody>
      </p:sp>
      <p:pic>
        <p:nvPicPr>
          <p:cNvPr id="31" name="Picture 30" descr="free-vector-diamond-vector_006032_dmn 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259744"/>
            <a:ext cx="1080120" cy="1295286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899592" y="1028328"/>
            <a:ext cx="6400800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اول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9512" y="1844824"/>
            <a:ext cx="8640960" cy="4752528"/>
          </a:xfrm>
          <a:prstGeom prst="roundRect">
            <a:avLst>
              <a:gd name="adj" fmla="val 4332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>
              <a:solidFill>
                <a:schemeClr val="tx1"/>
              </a:solidFill>
              <a:cs typeface="Mj_Dimona" pitchFamily="2" charset="-78"/>
            </a:endParaRPr>
          </a:p>
        </p:txBody>
      </p:sp>
      <p:sp>
        <p:nvSpPr>
          <p:cNvPr id="26" name="Round Same Side Corner Rectangle 25"/>
          <p:cNvSpPr/>
          <p:nvPr/>
        </p:nvSpPr>
        <p:spPr>
          <a:xfrm>
            <a:off x="6588224" y="2204864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sz="2000" dirty="0" smtClean="0">
                <a:cs typeface="B Yekan" pitchFamily="2" charset="-78"/>
              </a:rPr>
              <a:t>ایجاد پروژه</a:t>
            </a:r>
            <a:endParaRPr lang="en-US" sz="2000" dirty="0">
              <a:cs typeface="B Yekan" pitchFamily="2" charset="-78"/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70C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dirty="0" smtClean="0">
                <a:cs typeface="B Yekan" pitchFamily="2" charset="-78"/>
              </a:rPr>
              <a:t>  کلاس پلاس</a:t>
            </a:r>
            <a:endParaRPr lang="en-US" sz="2000" dirty="0">
              <a:cs typeface="B Yekan" pitchFamily="2" charset="-78"/>
            </a:endParaRPr>
          </a:p>
        </p:txBody>
      </p:sp>
      <p:grpSp>
        <p:nvGrpSpPr>
          <p:cNvPr id="3" name="Group 74"/>
          <p:cNvGrpSpPr/>
          <p:nvPr/>
        </p:nvGrpSpPr>
        <p:grpSpPr>
          <a:xfrm>
            <a:off x="6804379" y="1866528"/>
            <a:ext cx="338234" cy="338336"/>
            <a:chOff x="100295" y="1614202"/>
            <a:chExt cx="525600" cy="525760"/>
          </a:xfrm>
        </p:grpSpPr>
        <p:sp>
          <p:nvSpPr>
            <p:cNvPr id="60" name="Oval 59"/>
            <p:cNvSpPr/>
            <p:nvPr/>
          </p:nvSpPr>
          <p:spPr>
            <a:xfrm>
              <a:off x="100295" y="1614202"/>
              <a:ext cx="525600" cy="5257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4" name="Cross 73"/>
            <p:cNvSpPr/>
            <p:nvPr/>
          </p:nvSpPr>
          <p:spPr>
            <a:xfrm>
              <a:off x="237095" y="1751082"/>
              <a:ext cx="252000" cy="252000"/>
            </a:xfrm>
            <a:prstGeom prst="plus">
              <a:avLst>
                <a:gd name="adj" fmla="val 38209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1"/>
              <a:endParaRPr lang="en-US" dirty="0">
                <a:latin typeface="IRDast Nevis" pitchFamily="2" charset="-78"/>
                <a:cs typeface="IRDast Nevis" pitchFamily="2" charset="-78"/>
              </a:endParaRPr>
            </a:p>
          </p:txBody>
        </p:sp>
      </p:grpSp>
      <p:grpSp>
        <p:nvGrpSpPr>
          <p:cNvPr id="4" name="Group 140"/>
          <p:cNvGrpSpPr/>
          <p:nvPr/>
        </p:nvGrpSpPr>
        <p:grpSpPr>
          <a:xfrm>
            <a:off x="442716" y="-13316"/>
            <a:ext cx="1681012" cy="1844824"/>
            <a:chOff x="100295" y="1398180"/>
            <a:chExt cx="3031545" cy="3326964"/>
          </a:xfrm>
        </p:grpSpPr>
        <p:grpSp>
          <p:nvGrpSpPr>
            <p:cNvPr id="5" name="Group 118"/>
            <p:cNvGrpSpPr/>
            <p:nvPr/>
          </p:nvGrpSpPr>
          <p:grpSpPr>
            <a:xfrm>
              <a:off x="293947" y="1628800"/>
              <a:ext cx="2837893" cy="3096344"/>
              <a:chOff x="827584" y="1988840"/>
              <a:chExt cx="3384376" cy="3096344"/>
            </a:xfrm>
          </p:grpSpPr>
          <p:grpSp>
            <p:nvGrpSpPr>
              <p:cNvPr id="6" name="Group 31"/>
              <p:cNvGrpSpPr/>
              <p:nvPr/>
            </p:nvGrpSpPr>
            <p:grpSpPr>
              <a:xfrm>
                <a:off x="827584" y="1988840"/>
                <a:ext cx="3384376" cy="3096344"/>
                <a:chOff x="5762915" y="2479198"/>
                <a:chExt cx="1779546" cy="1737935"/>
              </a:xfrm>
            </p:grpSpPr>
            <p:sp>
              <p:nvSpPr>
                <p:cNvPr id="23" name="Round Same Side Corner Rectangle 22"/>
                <p:cNvSpPr/>
                <p:nvPr/>
              </p:nvSpPr>
              <p:spPr>
                <a:xfrm>
                  <a:off x="5762915" y="2479198"/>
                  <a:ext cx="1779546" cy="1328393"/>
                </a:xfrm>
                <a:prstGeom prst="round2SameRect">
                  <a:avLst>
                    <a:gd name="adj1" fmla="val 8000"/>
                    <a:gd name="adj2" fmla="val 0"/>
                  </a:avLst>
                </a:prstGeom>
                <a:blipFill>
                  <a:blip r:embed="rId3" cstate="print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5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4" name="Rectangle 23"/>
                <p:cNvSpPr/>
                <p:nvPr/>
              </p:nvSpPr>
              <p:spPr>
                <a:xfrm>
                  <a:off x="5762915" y="3807592"/>
                  <a:ext cx="1779546" cy="40954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5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rtl="1"/>
                  <a:endParaRPr lang="en-US" sz="1400" dirty="0">
                    <a:cs typeface="B Yekan" pitchFamily="2" charset="-78"/>
                  </a:endParaRPr>
                </a:p>
              </p:txBody>
            </p:sp>
          </p:grpSp>
          <p:pic>
            <p:nvPicPr>
              <p:cNvPr id="22" name="Picture 21" descr="f-top-logo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6009" y="4509120"/>
                <a:ext cx="1872716" cy="476246"/>
              </a:xfrm>
              <a:prstGeom prst="rect">
                <a:avLst/>
              </a:prstGeom>
            </p:spPr>
          </p:pic>
        </p:grpSp>
        <p:grpSp>
          <p:nvGrpSpPr>
            <p:cNvPr id="7" name="Group 139"/>
            <p:cNvGrpSpPr/>
            <p:nvPr/>
          </p:nvGrpSpPr>
          <p:grpSpPr>
            <a:xfrm>
              <a:off x="100295" y="1398180"/>
              <a:ext cx="1633801" cy="525760"/>
              <a:chOff x="100295" y="1398180"/>
              <a:chExt cx="1633801" cy="525760"/>
            </a:xfrm>
          </p:grpSpPr>
          <p:sp>
            <p:nvSpPr>
              <p:cNvPr id="17" name="Flowchart: Alternate Process 16"/>
              <p:cNvSpPr/>
              <p:nvPr/>
            </p:nvSpPr>
            <p:spPr>
              <a:xfrm>
                <a:off x="437952" y="1481040"/>
                <a:ext cx="1296144" cy="360040"/>
              </a:xfrm>
              <a:prstGeom prst="flowChartAlternateProcess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 rtl="1"/>
                <a:r>
                  <a:rPr lang="fa-IR" sz="800" dirty="0" smtClean="0">
                    <a:solidFill>
                      <a:schemeClr val="tx1"/>
                    </a:solidFill>
                    <a:latin typeface="IRDast Nevis" pitchFamily="2" charset="-78"/>
                    <a:cs typeface="IRDast Nevis" pitchFamily="2" charset="-78"/>
                  </a:rPr>
                  <a:t>کلاس پلاس</a:t>
                </a:r>
                <a:endParaRPr lang="en-US" sz="800" dirty="0">
                  <a:solidFill>
                    <a:schemeClr val="tx1"/>
                  </a:solidFill>
                  <a:latin typeface="IRDast Nevis" pitchFamily="2" charset="-78"/>
                  <a:cs typeface="IRDast Nevis" pitchFamily="2" charset="-78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00295" y="1398180"/>
                <a:ext cx="525600" cy="5257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sz="9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9" name="Cross 18"/>
              <p:cNvSpPr/>
              <p:nvPr/>
            </p:nvSpPr>
            <p:spPr>
              <a:xfrm>
                <a:off x="237095" y="1535060"/>
                <a:ext cx="252000" cy="252000"/>
              </a:xfrm>
              <a:prstGeom prst="plus">
                <a:avLst>
                  <a:gd name="adj" fmla="val 38209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1"/>
                <a:endParaRPr lang="en-US" sz="900" dirty="0">
                  <a:latin typeface="IRDast Nevis" pitchFamily="2" charset="-78"/>
                  <a:cs typeface="IRDast Nevis" pitchFamily="2" charset="-78"/>
                </a:endParaRPr>
              </a:p>
            </p:txBody>
          </p:sp>
        </p:grpSp>
      </p:grpSp>
      <p:pic>
        <p:nvPicPr>
          <p:cNvPr id="38" name="Picture 37" descr="2015-02-02_03-59-4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3945" y="2276872"/>
            <a:ext cx="6205004" cy="3844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07504" y="1772816"/>
            <a:ext cx="8784976" cy="4896544"/>
          </a:xfrm>
          <a:prstGeom prst="roundRect">
            <a:avLst>
              <a:gd name="adj" fmla="val 433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635896" y="125760"/>
            <a:ext cx="3693096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Yekan" pitchFamily="2" charset="-78"/>
              </a:rPr>
              <a:t>حل تمرین بلورشناسی</a:t>
            </a:r>
            <a:endParaRPr lang="en-US" sz="3200" dirty="0"/>
          </a:p>
        </p:txBody>
      </p:sp>
      <p:sp>
        <p:nvSpPr>
          <p:cNvPr id="33" name="Rounded Rectangle 32"/>
          <p:cNvSpPr/>
          <p:nvPr/>
        </p:nvSpPr>
        <p:spPr>
          <a:xfrm>
            <a:off x="179512" y="1844824"/>
            <a:ext cx="8640960" cy="4752528"/>
          </a:xfrm>
          <a:prstGeom prst="roundRect">
            <a:avLst>
              <a:gd name="adj" fmla="val 4332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>
              <a:solidFill>
                <a:schemeClr val="tx1"/>
              </a:solidFill>
              <a:cs typeface="Mj_Dimona" pitchFamily="2" charset="-78"/>
            </a:endParaRPr>
          </a:p>
        </p:txBody>
      </p:sp>
      <p:sp>
        <p:nvSpPr>
          <p:cNvPr id="26" name="Round Same Side Corner Rectangle 25"/>
          <p:cNvSpPr/>
          <p:nvPr/>
        </p:nvSpPr>
        <p:spPr>
          <a:xfrm>
            <a:off x="6588224" y="2204864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sz="2000" dirty="0" smtClean="0">
                <a:cs typeface="B Yekan" pitchFamily="2" charset="-78"/>
              </a:rPr>
              <a:t>ایجاد پروژه</a:t>
            </a:r>
            <a:endParaRPr lang="en-US" sz="2000" dirty="0">
              <a:cs typeface="B Yekan" pitchFamily="2" charset="-78"/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70C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dirty="0" smtClean="0">
                <a:cs typeface="B Yekan" pitchFamily="2" charset="-78"/>
              </a:rPr>
              <a:t>  کلاس پلاس</a:t>
            </a:r>
            <a:endParaRPr lang="en-US" sz="2000" dirty="0">
              <a:cs typeface="B Yekan" pitchFamily="2" charset="-78"/>
            </a:endParaRPr>
          </a:p>
        </p:txBody>
      </p:sp>
      <p:grpSp>
        <p:nvGrpSpPr>
          <p:cNvPr id="3" name="Group 74"/>
          <p:cNvGrpSpPr/>
          <p:nvPr/>
        </p:nvGrpSpPr>
        <p:grpSpPr>
          <a:xfrm>
            <a:off x="6804379" y="1866528"/>
            <a:ext cx="338234" cy="338336"/>
            <a:chOff x="100295" y="1614202"/>
            <a:chExt cx="525600" cy="525760"/>
          </a:xfrm>
        </p:grpSpPr>
        <p:sp>
          <p:nvSpPr>
            <p:cNvPr id="60" name="Oval 59"/>
            <p:cNvSpPr/>
            <p:nvPr/>
          </p:nvSpPr>
          <p:spPr>
            <a:xfrm>
              <a:off x="100295" y="1614202"/>
              <a:ext cx="525600" cy="5257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4" name="Cross 73"/>
            <p:cNvSpPr/>
            <p:nvPr/>
          </p:nvSpPr>
          <p:spPr>
            <a:xfrm>
              <a:off x="237095" y="1751082"/>
              <a:ext cx="252000" cy="252000"/>
            </a:xfrm>
            <a:prstGeom prst="plus">
              <a:avLst>
                <a:gd name="adj" fmla="val 38209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1"/>
              <a:endParaRPr lang="en-US" dirty="0">
                <a:latin typeface="IRDast Nevis" pitchFamily="2" charset="-78"/>
                <a:cs typeface="IRDast Nevis" pitchFamily="2" charset="-78"/>
              </a:endParaRPr>
            </a:p>
          </p:txBody>
        </p:sp>
      </p:grpSp>
      <p:grpSp>
        <p:nvGrpSpPr>
          <p:cNvPr id="7" name="Group 139"/>
          <p:cNvGrpSpPr/>
          <p:nvPr/>
        </p:nvGrpSpPr>
        <p:grpSpPr>
          <a:xfrm>
            <a:off x="540568" y="239542"/>
            <a:ext cx="2303240" cy="741186"/>
            <a:chOff x="100295" y="1398180"/>
            <a:chExt cx="1633801" cy="525760"/>
          </a:xfrm>
        </p:grpSpPr>
        <p:sp>
          <p:nvSpPr>
            <p:cNvPr id="17" name="Flowchart: Alternate Process 16"/>
            <p:cNvSpPr/>
            <p:nvPr/>
          </p:nvSpPr>
          <p:spPr>
            <a:xfrm>
              <a:off x="437952" y="1481040"/>
              <a:ext cx="1296144" cy="360040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1"/>
              <a:r>
                <a:rPr lang="fa-IR" sz="2000" dirty="0" smtClean="0">
                  <a:solidFill>
                    <a:schemeClr val="tx1"/>
                  </a:solidFill>
                  <a:latin typeface="IRDast Nevis" pitchFamily="2" charset="-78"/>
                  <a:cs typeface="IRDast Nevis" pitchFamily="2" charset="-78"/>
                </a:rPr>
                <a:t>کلاس پلاس</a:t>
              </a:r>
              <a:endParaRPr lang="en-US" sz="2000" dirty="0">
                <a:solidFill>
                  <a:schemeClr val="tx1"/>
                </a:solidFill>
                <a:latin typeface="IRDast Nevis" pitchFamily="2" charset="-78"/>
                <a:cs typeface="IRDast Nevis" pitchFamily="2" charset="-78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00295" y="1398180"/>
              <a:ext cx="525600" cy="5257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9" name="Cross 18"/>
            <p:cNvSpPr/>
            <p:nvPr/>
          </p:nvSpPr>
          <p:spPr>
            <a:xfrm>
              <a:off x="237095" y="1535060"/>
              <a:ext cx="252000" cy="252000"/>
            </a:xfrm>
            <a:prstGeom prst="plus">
              <a:avLst>
                <a:gd name="adj" fmla="val 38209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1"/>
              <a:endParaRPr lang="en-US" sz="2400" dirty="0">
                <a:latin typeface="IRDast Nevis" pitchFamily="2" charset="-78"/>
                <a:cs typeface="IRDast Nevis" pitchFamily="2" charset="-78"/>
              </a:endParaRPr>
            </a:p>
          </p:txBody>
        </p:sp>
      </p:grpSp>
      <p:pic>
        <p:nvPicPr>
          <p:cNvPr id="38" name="Picture 37" descr="2015-02-02_03-59-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550"/>
            <a:ext cx="9144000" cy="5665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ounded Rectangle 144"/>
          <p:cNvSpPr/>
          <p:nvPr/>
        </p:nvSpPr>
        <p:spPr>
          <a:xfrm>
            <a:off x="467544" y="4437112"/>
            <a:ext cx="2520280" cy="205200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endParaRPr lang="fa-IR" dirty="0" smtClean="0">
              <a:cs typeface="B Yekan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تحلیل آزمون</a:t>
            </a:r>
          </a:p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نظریه سوشیونیکز</a:t>
            </a:r>
          </a:p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افراد مشهور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3419872" y="4437112"/>
            <a:ext cx="2520280" cy="2052000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endParaRPr lang="fa-IR" dirty="0" smtClean="0">
              <a:cs typeface="B Yekan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تیم بندی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6372200" y="4437112"/>
            <a:ext cx="2520280" cy="20520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endParaRPr lang="fa-IR" dirty="0" smtClean="0">
              <a:cs typeface="B Yekan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سلول واحد</a:t>
            </a:r>
          </a:p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دانه بندی مواد</a:t>
            </a:r>
          </a:p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شبکه های براوه</a:t>
            </a:r>
          </a:p>
        </p:txBody>
      </p:sp>
      <p:grpSp>
        <p:nvGrpSpPr>
          <p:cNvPr id="2" name="Group 141"/>
          <p:cNvGrpSpPr/>
          <p:nvPr/>
        </p:nvGrpSpPr>
        <p:grpSpPr>
          <a:xfrm>
            <a:off x="100295" y="1614202"/>
            <a:ext cx="8936201" cy="3326966"/>
            <a:chOff x="100295" y="1398180"/>
            <a:chExt cx="8936201" cy="33269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Group 140"/>
            <p:cNvGrpSpPr/>
            <p:nvPr/>
          </p:nvGrpSpPr>
          <p:grpSpPr>
            <a:xfrm>
              <a:off x="100295" y="1398180"/>
              <a:ext cx="3031545" cy="3326964"/>
              <a:chOff x="100295" y="1398180"/>
              <a:chExt cx="3031545" cy="3326964"/>
            </a:xfrm>
          </p:grpSpPr>
          <p:grpSp>
            <p:nvGrpSpPr>
              <p:cNvPr id="5" name="Group 31"/>
              <p:cNvGrpSpPr/>
              <p:nvPr/>
            </p:nvGrpSpPr>
            <p:grpSpPr>
              <a:xfrm>
                <a:off x="293947" y="1628800"/>
                <a:ext cx="2837893" cy="3096344"/>
                <a:chOff x="5762915" y="2479198"/>
                <a:chExt cx="1779546" cy="1737935"/>
              </a:xfrm>
            </p:grpSpPr>
            <p:sp>
              <p:nvSpPr>
                <p:cNvPr id="116" name="Round Same Side Corner Rectangle 115"/>
                <p:cNvSpPr/>
                <p:nvPr/>
              </p:nvSpPr>
              <p:spPr>
                <a:xfrm>
                  <a:off x="5762915" y="2479198"/>
                  <a:ext cx="1779546" cy="1328393"/>
                </a:xfrm>
                <a:prstGeom prst="round2SameRect">
                  <a:avLst>
                    <a:gd name="adj1" fmla="val 8000"/>
                    <a:gd name="adj2" fmla="val 0"/>
                  </a:avLst>
                </a:prstGeom>
                <a:blipFill>
                  <a:blip r:embed="rId2" cstate="print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5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762915" y="3807592"/>
                  <a:ext cx="1779546" cy="40954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5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rtl="1"/>
                  <a:endParaRPr lang="en-US" sz="3600" dirty="0">
                    <a:cs typeface="B Yekan" pitchFamily="2" charset="-78"/>
                  </a:endParaRPr>
                </a:p>
              </p:txBody>
            </p:sp>
          </p:grpSp>
          <p:grpSp>
            <p:nvGrpSpPr>
              <p:cNvPr id="6" name="Group 139"/>
              <p:cNvGrpSpPr/>
              <p:nvPr/>
            </p:nvGrpSpPr>
            <p:grpSpPr>
              <a:xfrm>
                <a:off x="100295" y="1398180"/>
                <a:ext cx="1633801" cy="525760"/>
                <a:chOff x="100295" y="1398180"/>
                <a:chExt cx="1633801" cy="525760"/>
              </a:xfrm>
            </p:grpSpPr>
            <p:sp>
              <p:nvSpPr>
                <p:cNvPr id="136" name="Flowchart: Alternate Process 135"/>
                <p:cNvSpPr/>
                <p:nvPr/>
              </p:nvSpPr>
              <p:spPr>
                <a:xfrm>
                  <a:off x="437952" y="1481040"/>
                  <a:ext cx="1296144" cy="360040"/>
                </a:xfrm>
                <a:prstGeom prst="flowChartAlternateProcess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324000" rtlCol="0" anchor="b"/>
                <a:lstStyle/>
                <a:p>
                  <a:pPr algn="r" rtl="1"/>
                  <a:r>
                    <a:rPr lang="fa-IR" sz="1600" dirty="0" smtClean="0">
                      <a:solidFill>
                        <a:schemeClr val="tx1"/>
                      </a:solidFill>
                      <a:latin typeface="IRDast Nevis" pitchFamily="2" charset="-78"/>
                      <a:cs typeface="IRDast Nevis" pitchFamily="2" charset="-78"/>
                    </a:rPr>
                    <a:t>کلاس پلاس</a:t>
                  </a:r>
                  <a:endParaRPr lang="en-US" sz="1600" dirty="0">
                    <a:solidFill>
                      <a:schemeClr val="tx1"/>
                    </a:solidFill>
                    <a:latin typeface="IRDast Nevis" pitchFamily="2" charset="-78"/>
                    <a:cs typeface="IRDast Nevis" pitchFamily="2" charset="-78"/>
                  </a:endParaRPr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100295" y="1398180"/>
                  <a:ext cx="525600" cy="52576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120" name="Cross 119"/>
                <p:cNvSpPr/>
                <p:nvPr/>
              </p:nvSpPr>
              <p:spPr>
                <a:xfrm>
                  <a:off x="237095" y="1535060"/>
                  <a:ext cx="252000" cy="252000"/>
                </a:xfrm>
                <a:prstGeom prst="plus">
                  <a:avLst>
                    <a:gd name="adj" fmla="val 38209"/>
                  </a:avLst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rtl="1"/>
                  <a:endParaRPr lang="en-US" dirty="0">
                    <a:latin typeface="IRDast Nevis" pitchFamily="2" charset="-78"/>
                    <a:cs typeface="IRDast Nevis" pitchFamily="2" charset="-78"/>
                  </a:endParaRPr>
                </a:p>
              </p:txBody>
            </p:sp>
          </p:grpSp>
        </p:grpSp>
        <p:grpSp>
          <p:nvGrpSpPr>
            <p:cNvPr id="7" name="Group 31"/>
            <p:cNvGrpSpPr/>
            <p:nvPr/>
          </p:nvGrpSpPr>
          <p:grpSpPr>
            <a:xfrm>
              <a:off x="3275856" y="1628801"/>
              <a:ext cx="2808312" cy="3096345"/>
              <a:chOff x="5762915" y="2479198"/>
              <a:chExt cx="1779546" cy="1737935"/>
            </a:xfrm>
          </p:grpSpPr>
          <p:sp>
            <p:nvSpPr>
              <p:cNvPr id="66" name="Round Same Side Corner Rectangle 65"/>
              <p:cNvSpPr/>
              <p:nvPr/>
            </p:nvSpPr>
            <p:spPr>
              <a:xfrm>
                <a:off x="5762915" y="2479198"/>
                <a:ext cx="1779546" cy="1328393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blipFill>
                <a:blip r:embed="rId3" cstate="print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7" name="Rectangle 66"/>
              <p:cNvSpPr/>
              <p:nvPr/>
            </p:nvSpPr>
            <p:spPr>
              <a:xfrm>
                <a:off x="5762915" y="3807592"/>
                <a:ext cx="1779546" cy="409541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r>
                  <a:rPr lang="fa-IR" sz="2800" dirty="0" smtClean="0">
                    <a:cs typeface="B Yekan" pitchFamily="2" charset="-78"/>
                  </a:rPr>
                  <a:t>پروژه</a:t>
                </a:r>
                <a:endParaRPr lang="en-US" sz="2800" dirty="0">
                  <a:cs typeface="B Yekan" pitchFamily="2" charset="-78"/>
                </a:endParaRPr>
              </a:p>
            </p:txBody>
          </p:sp>
        </p:grpSp>
        <p:grpSp>
          <p:nvGrpSpPr>
            <p:cNvPr id="9" name="Group 31"/>
            <p:cNvGrpSpPr/>
            <p:nvPr/>
          </p:nvGrpSpPr>
          <p:grpSpPr>
            <a:xfrm>
              <a:off x="6228184" y="1628800"/>
              <a:ext cx="2808312" cy="3096344"/>
              <a:chOff x="5762915" y="2479198"/>
              <a:chExt cx="1779546" cy="1737935"/>
            </a:xfrm>
          </p:grpSpPr>
          <p:sp>
            <p:nvSpPr>
              <p:cNvPr id="134" name="Round Same Side Corner Rectangle 133"/>
              <p:cNvSpPr/>
              <p:nvPr/>
            </p:nvSpPr>
            <p:spPr>
              <a:xfrm>
                <a:off x="5762915" y="2479198"/>
                <a:ext cx="1779546" cy="1328393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blipFill>
                <a:blip r:embed="rId4" cstate="print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5" name="Rectangle 134"/>
              <p:cNvSpPr/>
              <p:nvPr/>
            </p:nvSpPr>
            <p:spPr>
              <a:xfrm>
                <a:off x="5762915" y="3807592"/>
                <a:ext cx="1779546" cy="40954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r>
                  <a:rPr lang="fa-IR" sz="2800" dirty="0" smtClean="0">
                    <a:cs typeface="B Yekan" pitchFamily="2" charset="-78"/>
                  </a:rPr>
                  <a:t>انواع بلورها</a:t>
                </a:r>
                <a:endParaRPr lang="en-US" sz="2800" dirty="0">
                  <a:cs typeface="B Yekan" pitchFamily="2" charset="-78"/>
                </a:endParaRPr>
              </a:p>
            </p:txBody>
          </p:sp>
        </p:grp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635896" y="125760"/>
            <a:ext cx="3693096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Yekan" pitchFamily="2" charset="-78"/>
              </a:rPr>
              <a:t>حل تمرین بلورشناسی</a:t>
            </a:r>
            <a:endParaRPr lang="en-US" sz="3200" dirty="0"/>
          </a:p>
        </p:txBody>
      </p:sp>
      <p:pic>
        <p:nvPicPr>
          <p:cNvPr id="31" name="Picture 30" descr="free-vector-diamond-vector_006032_dmn 1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259744"/>
            <a:ext cx="1080120" cy="1295286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899592" y="1028328"/>
            <a:ext cx="6400800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اول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33" name="Picture 32" descr="mbt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0396" y="4296070"/>
            <a:ext cx="1785380" cy="579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altLang="en-US" dirty="0" smtClean="0">
                <a:cs typeface="B Yekan" pitchFamily="2" charset="-78"/>
              </a:rPr>
              <a:t>و بی نگاه تو نتوانم رفت ...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fa-IR" sz="2400" dirty="0" smtClean="0">
                <a:cs typeface="B Nazanin" panose="00000400000000000000" pitchFamily="2" charset="-78"/>
              </a:rPr>
              <a:t>الهی! دانایی ده که از راه نیفتیم و بینایی ده که در چاه نیفتیم.</a:t>
            </a:r>
          </a:p>
          <a:p>
            <a:pPr rtl="1"/>
            <a:endParaRPr lang="en-US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35896" y="125760"/>
            <a:ext cx="3693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free-vector-diamond-vector_006032_dmn 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259744"/>
            <a:ext cx="1080120" cy="1295286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899592" y="1028328"/>
            <a:ext cx="6400800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اول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47007"/>
            <a:ext cx="7772400" cy="1470025"/>
          </a:xfrm>
        </p:spPr>
        <p:txBody>
          <a:bodyPr>
            <a:normAutofit/>
          </a:bodyPr>
          <a:lstStyle/>
          <a:p>
            <a:pPr algn="l" rtl="1"/>
            <a:r>
              <a:rPr lang="fa-IR" sz="5400" dirty="0" smtClean="0">
                <a:cs typeface="B Yekan" pitchFamily="2" charset="-78"/>
              </a:rPr>
              <a:t>حل تمرین بلورشناسی</a:t>
            </a:r>
            <a:endParaRPr lang="en-US" sz="5400" dirty="0">
              <a:cs typeface="B Yeka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8520" y="3645024"/>
            <a:ext cx="6400800" cy="1752600"/>
          </a:xfrm>
        </p:spPr>
        <p:txBody>
          <a:bodyPr/>
          <a:lstStyle/>
          <a:p>
            <a:pPr algn="r" rtl="1"/>
            <a:r>
              <a:rPr lang="fa-IR" dirty="0" smtClean="0">
                <a:cs typeface="B Yekan" pitchFamily="2" charset="-78"/>
              </a:rPr>
              <a:t>جلسه اول</a:t>
            </a:r>
            <a:endParaRPr lang="en-US" dirty="0">
              <a:cs typeface="B Yekan" pitchFamily="2" charset="-78"/>
            </a:endParaRPr>
          </a:p>
        </p:txBody>
      </p:sp>
      <p:pic>
        <p:nvPicPr>
          <p:cNvPr id="7" name="Picture 6" descr="free-vector-diamond-vector_006032_dmn 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750" y="2492896"/>
            <a:ext cx="1501163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125760"/>
            <a:ext cx="3693096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Yekan" pitchFamily="2" charset="-78"/>
              </a:rPr>
              <a:t>حل تمرین بلورشناسی</a:t>
            </a:r>
            <a:endParaRPr lang="en-US" sz="3200" dirty="0"/>
          </a:p>
        </p:txBody>
      </p:sp>
      <p:pic>
        <p:nvPicPr>
          <p:cNvPr id="4" name="Picture 3" descr="free-vector-diamond-vector_006032_dmn 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259744"/>
            <a:ext cx="1080120" cy="1295286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99592" y="1028328"/>
            <a:ext cx="6400800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اول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455420" y="2132856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1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455420" y="2747492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Yekan" pitchFamily="2" charset="-78"/>
              </a:rPr>
              <a:t>2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455420" y="3362128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Yekan" pitchFamily="2" charset="-78"/>
              </a:rPr>
              <a:t>3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455420" y="3976764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Yekan" pitchFamily="2" charset="-78"/>
              </a:rPr>
              <a:t>4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455420" y="4591400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Yekan" pitchFamily="2" charset="-78"/>
              </a:rPr>
              <a:t>5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455420" y="5206036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805481" y="2139619"/>
            <a:ext cx="3548552" cy="50693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مقدمات بلورشناسی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805481" y="2754255"/>
            <a:ext cx="3548552" cy="506936"/>
          </a:xfrm>
          <a:prstGeom prst="roundRect">
            <a:avLst/>
          </a:prstGeom>
          <a:solidFill>
            <a:srgbClr val="00B4F1"/>
          </a:solidFill>
          <a:ln>
            <a:solidFill>
              <a:srgbClr val="00B4F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انواع بلورها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805678" y="3368891"/>
            <a:ext cx="3548158" cy="506936"/>
          </a:xfrm>
          <a:prstGeom prst="roundRect">
            <a:avLst/>
          </a:prstGeom>
          <a:solidFill>
            <a:srgbClr val="00B4F1"/>
          </a:solidFill>
          <a:ln>
            <a:solidFill>
              <a:srgbClr val="00B4F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مختصات بلورشناسی 1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805678" y="3983527"/>
            <a:ext cx="3548158" cy="506936"/>
          </a:xfrm>
          <a:prstGeom prst="roundRect">
            <a:avLst/>
          </a:prstGeom>
          <a:solidFill>
            <a:srgbClr val="00B4F1"/>
          </a:solidFill>
          <a:ln>
            <a:solidFill>
              <a:srgbClr val="00B4F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مختصات بلورشناسی 2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805678" y="4598163"/>
            <a:ext cx="3548158" cy="506936"/>
          </a:xfrm>
          <a:prstGeom prst="roundRect">
            <a:avLst/>
          </a:prstGeom>
          <a:solidFill>
            <a:srgbClr val="00B4F1"/>
          </a:solidFill>
          <a:ln>
            <a:solidFill>
              <a:srgbClr val="00B4F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محاسبات بلورشناسی 1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805678" y="5212799"/>
            <a:ext cx="3548158" cy="506936"/>
          </a:xfrm>
          <a:prstGeom prst="roundRect">
            <a:avLst/>
          </a:prstGeom>
          <a:solidFill>
            <a:srgbClr val="00B4F1"/>
          </a:solidFill>
          <a:ln>
            <a:solidFill>
              <a:srgbClr val="00B4F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محاسبات بلورشناسی 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892997" y="2441172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Yekan" pitchFamily="2" charset="-78"/>
              </a:rPr>
              <a:t>7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892997" y="3055808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Yekan" pitchFamily="2" charset="-78"/>
              </a:rPr>
              <a:t>8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92997" y="3670444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Yekan" pitchFamily="2" charset="-78"/>
              </a:rPr>
              <a:t>9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892997" y="4285080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10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892997" y="4899716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11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892997" y="5514352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12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43452" y="2446937"/>
            <a:ext cx="3548158" cy="506936"/>
          </a:xfrm>
          <a:prstGeom prst="roundRect">
            <a:avLst/>
          </a:prstGeom>
          <a:solidFill>
            <a:srgbClr val="00B4F1"/>
          </a:solidFill>
          <a:ln>
            <a:solidFill>
              <a:srgbClr val="00B4F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700" dirty="0" smtClean="0">
                <a:cs typeface="B Yekan" pitchFamily="2" charset="-78"/>
              </a:rPr>
              <a:t>قواعد بلورشناسی و تقارن ها</a:t>
            </a:r>
            <a:endParaRPr lang="en-US" sz="1700" dirty="0">
              <a:cs typeface="B Yekan" pitchFamily="2" charset="-7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43452" y="3061573"/>
            <a:ext cx="3548158" cy="506936"/>
          </a:xfrm>
          <a:prstGeom prst="roundRect">
            <a:avLst/>
          </a:prstGeom>
          <a:solidFill>
            <a:srgbClr val="00B4F1"/>
          </a:solidFill>
          <a:ln>
            <a:solidFill>
              <a:srgbClr val="00B4F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تصاویر استریوگرافیک 1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43452" y="3676209"/>
            <a:ext cx="3548158" cy="506936"/>
          </a:xfrm>
          <a:prstGeom prst="roundRect">
            <a:avLst/>
          </a:prstGeom>
          <a:solidFill>
            <a:srgbClr val="00B4F1"/>
          </a:solidFill>
          <a:ln>
            <a:solidFill>
              <a:srgbClr val="00B4F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تصاویر استریوگرافیک 2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43452" y="4290845"/>
            <a:ext cx="3548158" cy="506936"/>
          </a:xfrm>
          <a:prstGeom prst="roundRect">
            <a:avLst/>
          </a:prstGeom>
          <a:solidFill>
            <a:srgbClr val="00B4F1"/>
          </a:solidFill>
          <a:ln>
            <a:solidFill>
              <a:srgbClr val="00B4F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اشعه ایکس در بلورشناسی 1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43452" y="4905481"/>
            <a:ext cx="3548158" cy="506936"/>
          </a:xfrm>
          <a:prstGeom prst="roundRect">
            <a:avLst/>
          </a:prstGeom>
          <a:solidFill>
            <a:srgbClr val="00B4F1"/>
          </a:solidFill>
          <a:ln>
            <a:solidFill>
              <a:srgbClr val="00B4F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اشعه ایکس در بلورشناسی 2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43452" y="5520112"/>
            <a:ext cx="3548158" cy="506936"/>
          </a:xfrm>
          <a:prstGeom prst="roundRect">
            <a:avLst/>
          </a:prstGeom>
          <a:solidFill>
            <a:srgbClr val="00B4F1"/>
          </a:solidFill>
          <a:ln>
            <a:solidFill>
              <a:srgbClr val="00B4F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مرور</a:t>
            </a:r>
            <a:endParaRPr lang="en-US" dirty="0"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ounded Rectangle 144"/>
          <p:cNvSpPr/>
          <p:nvPr/>
        </p:nvSpPr>
        <p:spPr>
          <a:xfrm>
            <a:off x="467544" y="4437112"/>
            <a:ext cx="2520280" cy="205200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endParaRPr lang="fa-IR" dirty="0" smtClean="0">
              <a:cs typeface="B Yekan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عضویت</a:t>
            </a:r>
          </a:p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ایجاد پروژه</a:t>
            </a:r>
          </a:p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ابزارها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3419872" y="4437112"/>
            <a:ext cx="2520280" cy="2052000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endParaRPr lang="fa-IR" dirty="0" smtClean="0">
              <a:cs typeface="B Yekan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45 - 5 - 45</a:t>
            </a:r>
          </a:p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پروژه</a:t>
            </a:r>
          </a:p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تیم بندی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6372200" y="4437112"/>
            <a:ext cx="2520280" cy="20520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endParaRPr lang="fa-IR" dirty="0" smtClean="0">
              <a:cs typeface="B Yekan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مواد آمورف و بلوری</a:t>
            </a:r>
          </a:p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علم بلورشناسی</a:t>
            </a:r>
          </a:p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انواع پیوندهای اتمی</a:t>
            </a:r>
            <a:endParaRPr lang="en-US" dirty="0">
              <a:cs typeface="B Yekan" pitchFamily="2" charset="-78"/>
            </a:endParaRPr>
          </a:p>
        </p:txBody>
      </p:sp>
      <p:grpSp>
        <p:nvGrpSpPr>
          <p:cNvPr id="2" name="Group 141"/>
          <p:cNvGrpSpPr/>
          <p:nvPr/>
        </p:nvGrpSpPr>
        <p:grpSpPr>
          <a:xfrm>
            <a:off x="100295" y="1614202"/>
            <a:ext cx="8936201" cy="3326966"/>
            <a:chOff x="100295" y="1398180"/>
            <a:chExt cx="8936201" cy="33269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Group 140"/>
            <p:cNvGrpSpPr/>
            <p:nvPr/>
          </p:nvGrpSpPr>
          <p:grpSpPr>
            <a:xfrm>
              <a:off x="100295" y="1398180"/>
              <a:ext cx="3031545" cy="3326964"/>
              <a:chOff x="100295" y="1398180"/>
              <a:chExt cx="3031545" cy="3326964"/>
            </a:xfrm>
          </p:grpSpPr>
          <p:grpSp>
            <p:nvGrpSpPr>
              <p:cNvPr id="4" name="Group 118"/>
              <p:cNvGrpSpPr/>
              <p:nvPr/>
            </p:nvGrpSpPr>
            <p:grpSpPr>
              <a:xfrm>
                <a:off x="293947" y="1628800"/>
                <a:ext cx="2837893" cy="3096344"/>
                <a:chOff x="827584" y="1988840"/>
                <a:chExt cx="3384376" cy="3096344"/>
              </a:xfrm>
            </p:grpSpPr>
            <p:grpSp>
              <p:nvGrpSpPr>
                <p:cNvPr id="5" name="Group 31"/>
                <p:cNvGrpSpPr/>
                <p:nvPr/>
              </p:nvGrpSpPr>
              <p:grpSpPr>
                <a:xfrm>
                  <a:off x="827584" y="1988840"/>
                  <a:ext cx="3384376" cy="3096344"/>
                  <a:chOff x="5762915" y="2479198"/>
                  <a:chExt cx="1779546" cy="1737935"/>
                </a:xfrm>
              </p:grpSpPr>
              <p:sp>
                <p:nvSpPr>
                  <p:cNvPr id="116" name="Round Same Side Corner Rectangle 115"/>
                  <p:cNvSpPr/>
                  <p:nvPr/>
                </p:nvSpPr>
                <p:spPr>
                  <a:xfrm>
                    <a:off x="5762915" y="2479198"/>
                    <a:ext cx="1779546" cy="1328393"/>
                  </a:xfrm>
                  <a:prstGeom prst="round2SameRect">
                    <a:avLst>
                      <a:gd name="adj1" fmla="val 8000"/>
                      <a:gd name="adj2" fmla="val 0"/>
                    </a:avLst>
                  </a:prstGeom>
                  <a:blipFill>
                    <a:blip r:embed="rId2" cstate="print"/>
                    <a:stretch>
                      <a:fillRect/>
                    </a:stretch>
                  </a:blip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5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117" name="Rectangle 116"/>
                  <p:cNvSpPr/>
                  <p:nvPr/>
                </p:nvSpPr>
                <p:spPr>
                  <a:xfrm>
                    <a:off x="5762915" y="3807592"/>
                    <a:ext cx="1779546" cy="409541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5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5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5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rtl="1"/>
                    <a:endParaRPr lang="en-US" sz="3600" dirty="0">
                      <a:cs typeface="B Yekan" pitchFamily="2" charset="-78"/>
                    </a:endParaRPr>
                  </a:p>
                </p:txBody>
              </p:sp>
            </p:grpSp>
            <p:pic>
              <p:nvPicPr>
                <p:cNvPr id="118" name="Picture 117" descr="f-top-logo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576009" y="4509120"/>
                  <a:ext cx="1872716" cy="476246"/>
                </a:xfrm>
                <a:prstGeom prst="rect">
                  <a:avLst/>
                </a:prstGeom>
              </p:spPr>
            </p:pic>
          </p:grpSp>
          <p:grpSp>
            <p:nvGrpSpPr>
              <p:cNvPr id="6" name="Group 139"/>
              <p:cNvGrpSpPr/>
              <p:nvPr/>
            </p:nvGrpSpPr>
            <p:grpSpPr>
              <a:xfrm>
                <a:off x="100295" y="1398180"/>
                <a:ext cx="1633801" cy="525760"/>
                <a:chOff x="100295" y="1398180"/>
                <a:chExt cx="1633801" cy="525760"/>
              </a:xfrm>
            </p:grpSpPr>
            <p:sp>
              <p:nvSpPr>
                <p:cNvPr id="136" name="Flowchart: Alternate Process 135"/>
                <p:cNvSpPr/>
                <p:nvPr/>
              </p:nvSpPr>
              <p:spPr>
                <a:xfrm>
                  <a:off x="437952" y="1481040"/>
                  <a:ext cx="1296144" cy="360040"/>
                </a:xfrm>
                <a:prstGeom prst="flowChartAlternateProcess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324000" rtlCol="0" anchor="b"/>
                <a:lstStyle/>
                <a:p>
                  <a:pPr algn="r" rtl="1"/>
                  <a:r>
                    <a:rPr lang="fa-IR" sz="1600" dirty="0" smtClean="0">
                      <a:solidFill>
                        <a:schemeClr val="tx1"/>
                      </a:solidFill>
                      <a:latin typeface="IRDast Nevis" pitchFamily="2" charset="-78"/>
                      <a:cs typeface="IRDast Nevis" pitchFamily="2" charset="-78"/>
                    </a:rPr>
                    <a:t>کلاس پلاس</a:t>
                  </a:r>
                  <a:endParaRPr lang="en-US" sz="1600" dirty="0">
                    <a:solidFill>
                      <a:schemeClr val="tx1"/>
                    </a:solidFill>
                    <a:latin typeface="IRDast Nevis" pitchFamily="2" charset="-78"/>
                    <a:cs typeface="IRDast Nevis" pitchFamily="2" charset="-78"/>
                  </a:endParaRPr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100295" y="1398180"/>
                  <a:ext cx="525600" cy="52576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120" name="Cross 119"/>
                <p:cNvSpPr/>
                <p:nvPr/>
              </p:nvSpPr>
              <p:spPr>
                <a:xfrm>
                  <a:off x="237095" y="1535060"/>
                  <a:ext cx="252000" cy="252000"/>
                </a:xfrm>
                <a:prstGeom prst="plus">
                  <a:avLst>
                    <a:gd name="adj" fmla="val 38209"/>
                  </a:avLst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rtl="1"/>
                  <a:endParaRPr lang="en-US" dirty="0">
                    <a:latin typeface="IRDast Nevis" pitchFamily="2" charset="-78"/>
                    <a:cs typeface="IRDast Nevis" pitchFamily="2" charset="-78"/>
                  </a:endParaRPr>
                </a:p>
              </p:txBody>
            </p:sp>
          </p:grpSp>
        </p:grpSp>
        <p:grpSp>
          <p:nvGrpSpPr>
            <p:cNvPr id="7" name="Group 31"/>
            <p:cNvGrpSpPr/>
            <p:nvPr/>
          </p:nvGrpSpPr>
          <p:grpSpPr>
            <a:xfrm>
              <a:off x="3275856" y="1628801"/>
              <a:ext cx="2808312" cy="3096345"/>
              <a:chOff x="5762915" y="2479198"/>
              <a:chExt cx="1779546" cy="1737935"/>
            </a:xfrm>
          </p:grpSpPr>
          <p:sp>
            <p:nvSpPr>
              <p:cNvPr id="66" name="Round Same Side Corner Rectangle 65"/>
              <p:cNvSpPr/>
              <p:nvPr/>
            </p:nvSpPr>
            <p:spPr>
              <a:xfrm>
                <a:off x="5762915" y="2479198"/>
                <a:ext cx="1779546" cy="1328393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blipFill>
                <a:blip r:embed="rId4" cstate="print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7" name="Rectangle 66"/>
              <p:cNvSpPr/>
              <p:nvPr/>
            </p:nvSpPr>
            <p:spPr>
              <a:xfrm>
                <a:off x="5762915" y="3807592"/>
                <a:ext cx="1779546" cy="409541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r>
                  <a:rPr lang="fa-IR" sz="2800" dirty="0" smtClean="0">
                    <a:cs typeface="B Yekan" pitchFamily="2" charset="-78"/>
                  </a:rPr>
                  <a:t>طرح درس</a:t>
                </a:r>
                <a:endParaRPr lang="en-US" sz="2800" dirty="0">
                  <a:cs typeface="B Yekan" pitchFamily="2" charset="-78"/>
                </a:endParaRPr>
              </a:p>
            </p:txBody>
          </p:sp>
        </p:grpSp>
        <p:grpSp>
          <p:nvGrpSpPr>
            <p:cNvPr id="8" name="Group 128"/>
            <p:cNvGrpSpPr/>
            <p:nvPr/>
          </p:nvGrpSpPr>
          <p:grpSpPr>
            <a:xfrm>
              <a:off x="6228184" y="1628800"/>
              <a:ext cx="2808312" cy="3096344"/>
              <a:chOff x="4644008" y="1988840"/>
              <a:chExt cx="3384376" cy="3096344"/>
            </a:xfrm>
          </p:grpSpPr>
          <p:grpSp>
            <p:nvGrpSpPr>
              <p:cNvPr id="9" name="Group 31"/>
              <p:cNvGrpSpPr/>
              <p:nvPr/>
            </p:nvGrpSpPr>
            <p:grpSpPr>
              <a:xfrm>
                <a:off x="4644008" y="1988840"/>
                <a:ext cx="3384376" cy="3096344"/>
                <a:chOff x="5762915" y="2479198"/>
                <a:chExt cx="1779546" cy="1737935"/>
              </a:xfrm>
            </p:grpSpPr>
            <p:sp>
              <p:nvSpPr>
                <p:cNvPr id="134" name="Round Same Side Corner Rectangle 133"/>
                <p:cNvSpPr/>
                <p:nvPr/>
              </p:nvSpPr>
              <p:spPr>
                <a:xfrm>
                  <a:off x="5762915" y="2479198"/>
                  <a:ext cx="1779546" cy="1328393"/>
                </a:xfrm>
                <a:prstGeom prst="round2SameRect">
                  <a:avLst>
                    <a:gd name="adj1" fmla="val 8000"/>
                    <a:gd name="adj2" fmla="val 0"/>
                  </a:avLst>
                </a:prstGeom>
                <a:blipFill>
                  <a:blip r:embed="rId5" cstate="print"/>
                  <a:stretch>
                    <a:fillRect/>
                  </a:stretch>
                </a:blip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5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35" name="Rectangle 134"/>
                <p:cNvSpPr/>
                <p:nvPr/>
              </p:nvSpPr>
              <p:spPr>
                <a:xfrm>
                  <a:off x="5762915" y="3807592"/>
                  <a:ext cx="1779546" cy="40954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5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rtl="1"/>
                  <a:r>
                    <a:rPr lang="fa-IR" sz="2800" dirty="0" smtClean="0">
                      <a:cs typeface="B Yekan" pitchFamily="2" charset="-78"/>
                    </a:rPr>
                    <a:t>مقدمات بلورشناسی</a:t>
                  </a:r>
                  <a:endParaRPr lang="en-US" sz="2800" dirty="0">
                    <a:cs typeface="B Yekan" pitchFamily="2" charset="-78"/>
                  </a:endParaRPr>
                </a:p>
              </p:txBody>
            </p:sp>
          </p:grpSp>
          <p:sp>
            <p:nvSpPr>
              <p:cNvPr id="131" name="Rectangle 130"/>
              <p:cNvSpPr/>
              <p:nvPr/>
            </p:nvSpPr>
            <p:spPr>
              <a:xfrm>
                <a:off x="5652120" y="4005064"/>
                <a:ext cx="864096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524328" y="2060848"/>
                <a:ext cx="432048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5711428" y="2060848"/>
                <a:ext cx="423664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/>
              </a:p>
            </p:txBody>
          </p:sp>
        </p:grp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635896" y="125760"/>
            <a:ext cx="3693096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Yekan" pitchFamily="2" charset="-78"/>
              </a:rPr>
              <a:t>حل تمرین بلورشناسی</a:t>
            </a:r>
            <a:endParaRPr lang="en-US" sz="3200" dirty="0"/>
          </a:p>
        </p:txBody>
      </p:sp>
      <p:pic>
        <p:nvPicPr>
          <p:cNvPr id="31" name="Picture 30" descr="free-vector-diamond-vector_006032_dmn 1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259744"/>
            <a:ext cx="1080120" cy="1295286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899592" y="1028328"/>
            <a:ext cx="6400800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اول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07504" y="1772816"/>
            <a:ext cx="8784976" cy="4896544"/>
          </a:xfrm>
          <a:prstGeom prst="roundRect">
            <a:avLst>
              <a:gd name="adj" fmla="val 433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grpSp>
        <p:nvGrpSpPr>
          <p:cNvPr id="8" name="Group 128"/>
          <p:cNvGrpSpPr/>
          <p:nvPr/>
        </p:nvGrpSpPr>
        <p:grpSpPr>
          <a:xfrm>
            <a:off x="611560" y="116632"/>
            <a:ext cx="1512168" cy="1656184"/>
            <a:chOff x="4644008" y="1988840"/>
            <a:chExt cx="3384376" cy="3096344"/>
          </a:xfrm>
        </p:grpSpPr>
        <p:grpSp>
          <p:nvGrpSpPr>
            <p:cNvPr id="9" name="Group 31"/>
            <p:cNvGrpSpPr/>
            <p:nvPr/>
          </p:nvGrpSpPr>
          <p:grpSpPr>
            <a:xfrm>
              <a:off x="4644008" y="1988840"/>
              <a:ext cx="3384376" cy="3096344"/>
              <a:chOff x="5762915" y="2479198"/>
              <a:chExt cx="1779546" cy="1737935"/>
            </a:xfrm>
          </p:grpSpPr>
          <p:sp>
            <p:nvSpPr>
              <p:cNvPr id="134" name="Round Same Side Corner Rectangle 133"/>
              <p:cNvSpPr/>
              <p:nvPr/>
            </p:nvSpPr>
            <p:spPr>
              <a:xfrm>
                <a:off x="5762915" y="2479198"/>
                <a:ext cx="1779546" cy="1328393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blipFill>
                <a:blip r:embed="rId2" cstate="print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5" name="Rectangle 134"/>
              <p:cNvSpPr/>
              <p:nvPr/>
            </p:nvSpPr>
            <p:spPr>
              <a:xfrm>
                <a:off x="5762915" y="3807592"/>
                <a:ext cx="1779546" cy="40954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rtl="1"/>
                <a:r>
                  <a:rPr lang="fa-IR" sz="1400" dirty="0" smtClean="0">
                    <a:cs typeface="B Yekan" pitchFamily="2" charset="-78"/>
                  </a:rPr>
                  <a:t>مقدمات بلورشناسی</a:t>
                </a:r>
                <a:endParaRPr lang="en-US" sz="1400" dirty="0">
                  <a:cs typeface="B Yekan" pitchFamily="2" charset="-78"/>
                </a:endParaRPr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5652120" y="4005064"/>
              <a:ext cx="86409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00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7524328" y="2060848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00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711428" y="2060848"/>
              <a:ext cx="42366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000"/>
            </a:p>
          </p:txBody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635896" y="125760"/>
            <a:ext cx="3693096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Yekan" pitchFamily="2" charset="-78"/>
              </a:rPr>
              <a:t>حل تمرین بلورشناسی</a:t>
            </a:r>
            <a:endParaRPr lang="en-US" sz="3200" dirty="0"/>
          </a:p>
        </p:txBody>
      </p:sp>
      <p:pic>
        <p:nvPicPr>
          <p:cNvPr id="31" name="Picture 30" descr="free-vector-diamond-vector_006032_dmn 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59744"/>
            <a:ext cx="1080120" cy="1295286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899592" y="1028328"/>
            <a:ext cx="6400800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اول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9512" y="1844824"/>
            <a:ext cx="8640960" cy="4752528"/>
          </a:xfrm>
          <a:prstGeom prst="roundRect">
            <a:avLst>
              <a:gd name="adj" fmla="val 4332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323528" y="2780928"/>
            <a:ext cx="8352928" cy="2880320"/>
            <a:chOff x="323528" y="1988840"/>
            <a:chExt cx="8352928" cy="2880320"/>
          </a:xfrm>
        </p:grpSpPr>
        <p:grpSp>
          <p:nvGrpSpPr>
            <p:cNvPr id="54" name="Group 53"/>
            <p:cNvGrpSpPr/>
            <p:nvPr/>
          </p:nvGrpSpPr>
          <p:grpSpPr>
            <a:xfrm>
              <a:off x="323528" y="1988840"/>
              <a:ext cx="4032448" cy="2862168"/>
              <a:chOff x="323528" y="1988840"/>
              <a:chExt cx="4032448" cy="2862168"/>
            </a:xfrm>
          </p:grpSpPr>
          <p:pic>
            <p:nvPicPr>
              <p:cNvPr id="44" name="Picture 43" descr="20110831233339997112089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flipH="1">
                <a:off x="323528" y="1988840"/>
                <a:ext cx="1800000" cy="1350000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45" name="Picture 44" descr="Gallium_crystals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23728" y="3501008"/>
                <a:ext cx="1800000" cy="1350000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46" name="Picture 45" descr="raw-materials.jpg"/>
              <p:cNvPicPr>
                <a:picLocks noChangeAspect="1"/>
              </p:cNvPicPr>
              <p:nvPr/>
            </p:nvPicPr>
            <p:blipFill>
              <a:blip r:embed="rId6" cstate="print"/>
              <a:srcRect l="13114" r="9722"/>
              <a:stretch>
                <a:fillRect/>
              </a:stretch>
            </p:blipFill>
            <p:spPr>
              <a:xfrm>
                <a:off x="2339752" y="1988840"/>
                <a:ext cx="2016224" cy="1350000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47" name="Snip Diagonal Corner Rectangle 46"/>
              <p:cNvSpPr/>
              <p:nvPr/>
            </p:nvSpPr>
            <p:spPr>
              <a:xfrm flipH="1">
                <a:off x="2339976" y="3476956"/>
                <a:ext cx="2016000" cy="1350000"/>
              </a:xfrm>
              <a:prstGeom prst="snip2DiagRect">
                <a:avLst/>
              </a:prstGeom>
              <a:solidFill>
                <a:srgbClr val="F8682C"/>
              </a:solidFill>
              <a:ln w="88900"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r>
                  <a:rPr lang="fa-IR" sz="2400" dirty="0" smtClean="0">
                    <a:cs typeface="B Yekan" pitchFamily="2" charset="-78"/>
                  </a:rPr>
                  <a:t>ساختار مواد</a:t>
                </a:r>
                <a:endParaRPr lang="en-US" sz="2400" dirty="0">
                  <a:cs typeface="B Yekan" pitchFamily="2" charset="-78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4684466" y="1988840"/>
              <a:ext cx="3991990" cy="2844176"/>
              <a:chOff x="4684466" y="1988840"/>
              <a:chExt cx="3991990" cy="2844176"/>
            </a:xfrm>
          </p:grpSpPr>
          <p:pic>
            <p:nvPicPr>
              <p:cNvPr id="42" name="Picture 41" descr="Purplesmoke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876238" y="1988840"/>
                <a:ext cx="1800000" cy="1350000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43" name="Picture 42" descr="Water_drop_001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flipH="1">
                <a:off x="4684466" y="1988840"/>
                <a:ext cx="2025819" cy="1350000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41" name="Picture 40" descr="1352308771170_insulina.jp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876456" y="3501008"/>
                <a:ext cx="1800000" cy="1332008"/>
              </a:xfrm>
              <a:prstGeom prst="snip2DiagRect">
                <a:avLst>
                  <a:gd name="adj1" fmla="val 16694"/>
                  <a:gd name="adj2" fmla="val 0"/>
                </a:avLst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48" name="Snip Diagonal Corner Rectangle 47"/>
              <p:cNvSpPr/>
              <p:nvPr/>
            </p:nvSpPr>
            <p:spPr>
              <a:xfrm>
                <a:off x="4684466" y="3464864"/>
                <a:ext cx="2016000" cy="1350000"/>
              </a:xfrm>
              <a:prstGeom prst="snip2DiagRect">
                <a:avLst/>
              </a:prstGeom>
              <a:solidFill>
                <a:srgbClr val="00B4F1"/>
              </a:solidFill>
              <a:ln w="88900"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r>
                  <a:rPr lang="fa-IR" sz="2400" dirty="0" smtClean="0">
                    <a:cs typeface="B Yekan" pitchFamily="2" charset="-78"/>
                  </a:rPr>
                  <a:t>حالت مواد</a:t>
                </a:r>
                <a:endParaRPr lang="en-US" sz="2400" dirty="0">
                  <a:cs typeface="B Yekan" pitchFamily="2" charset="-78"/>
                </a:endParaRPr>
              </a:p>
            </p:txBody>
          </p:sp>
        </p:grpSp>
        <p:cxnSp>
          <p:nvCxnSpPr>
            <p:cNvPr id="50" name="Straight Connector 49"/>
            <p:cNvCxnSpPr/>
            <p:nvPr/>
          </p:nvCxnSpPr>
          <p:spPr>
            <a:xfrm>
              <a:off x="4499992" y="1988840"/>
              <a:ext cx="0" cy="2880320"/>
            </a:xfrm>
            <a:prstGeom prst="line">
              <a:avLst/>
            </a:prstGeom>
            <a:ln>
              <a:solidFill>
                <a:srgbClr val="00B05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07504" y="1772816"/>
            <a:ext cx="8784976" cy="4896544"/>
          </a:xfrm>
          <a:prstGeom prst="roundRect">
            <a:avLst>
              <a:gd name="adj" fmla="val 433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grpSp>
        <p:nvGrpSpPr>
          <p:cNvPr id="2" name="Group 128"/>
          <p:cNvGrpSpPr/>
          <p:nvPr/>
        </p:nvGrpSpPr>
        <p:grpSpPr>
          <a:xfrm>
            <a:off x="611560" y="116632"/>
            <a:ext cx="1512168" cy="1656184"/>
            <a:chOff x="4644008" y="1988840"/>
            <a:chExt cx="3384376" cy="3096344"/>
          </a:xfrm>
        </p:grpSpPr>
        <p:grpSp>
          <p:nvGrpSpPr>
            <p:cNvPr id="3" name="Group 31"/>
            <p:cNvGrpSpPr/>
            <p:nvPr/>
          </p:nvGrpSpPr>
          <p:grpSpPr>
            <a:xfrm>
              <a:off x="4644008" y="1988840"/>
              <a:ext cx="3384376" cy="3096344"/>
              <a:chOff x="5762915" y="2479198"/>
              <a:chExt cx="1779546" cy="1737935"/>
            </a:xfrm>
          </p:grpSpPr>
          <p:sp>
            <p:nvSpPr>
              <p:cNvPr id="134" name="Round Same Side Corner Rectangle 133"/>
              <p:cNvSpPr/>
              <p:nvPr/>
            </p:nvSpPr>
            <p:spPr>
              <a:xfrm>
                <a:off x="5762915" y="2479198"/>
                <a:ext cx="1779546" cy="1328393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blipFill>
                <a:blip r:embed="rId2" cstate="print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5" name="Rectangle 134"/>
              <p:cNvSpPr/>
              <p:nvPr/>
            </p:nvSpPr>
            <p:spPr>
              <a:xfrm>
                <a:off x="5762915" y="3807592"/>
                <a:ext cx="1779546" cy="40954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rtl="1"/>
                <a:r>
                  <a:rPr lang="fa-IR" sz="1400" dirty="0" smtClean="0">
                    <a:cs typeface="B Yekan" pitchFamily="2" charset="-78"/>
                  </a:rPr>
                  <a:t>مقدمات بلورشناسی</a:t>
                </a:r>
                <a:endParaRPr lang="en-US" sz="1400" dirty="0">
                  <a:cs typeface="B Yekan" pitchFamily="2" charset="-78"/>
                </a:endParaRPr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5652120" y="4005064"/>
              <a:ext cx="86409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00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7524328" y="2060848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00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711428" y="2060848"/>
              <a:ext cx="42366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000"/>
            </a:p>
          </p:txBody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635896" y="125760"/>
            <a:ext cx="3693096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Yekan" pitchFamily="2" charset="-78"/>
              </a:rPr>
              <a:t>حل تمرین بلورشناسی</a:t>
            </a:r>
            <a:endParaRPr lang="en-US" sz="3200" dirty="0"/>
          </a:p>
        </p:txBody>
      </p:sp>
      <p:pic>
        <p:nvPicPr>
          <p:cNvPr id="31" name="Picture 30" descr="free-vector-diamond-vector_006032_dmn 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59744"/>
            <a:ext cx="1080120" cy="1295286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899592" y="1028328"/>
            <a:ext cx="6400800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اول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9512" y="1844824"/>
            <a:ext cx="8640960" cy="4752528"/>
          </a:xfrm>
          <a:prstGeom prst="roundRect">
            <a:avLst>
              <a:gd name="adj" fmla="val 4332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37" name="Round Same Side Corner Rectangle 36"/>
          <p:cNvSpPr/>
          <p:nvPr/>
        </p:nvSpPr>
        <p:spPr>
          <a:xfrm>
            <a:off x="3851920" y="5552636"/>
            <a:ext cx="2158640" cy="900700"/>
          </a:xfrm>
          <a:prstGeom prst="round2SameRect">
            <a:avLst>
              <a:gd name="adj1" fmla="val 0"/>
              <a:gd name="adj2" fmla="val 31711"/>
            </a:avLst>
          </a:prstGeom>
          <a:solidFill>
            <a:srgbClr val="00B4F1"/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600" dirty="0" smtClean="0">
                <a:cs typeface="B Yekan" pitchFamily="2" charset="-78"/>
              </a:rPr>
              <a:t>Amorphous</a:t>
            </a:r>
            <a:endParaRPr lang="fa-IR" sz="1600" dirty="0" smtClean="0">
              <a:cs typeface="B Yekan" pitchFamily="2" charset="-78"/>
            </a:endParaRPr>
          </a:p>
          <a:p>
            <a:pPr algn="ctr" rtl="1"/>
            <a:r>
              <a:rPr lang="fa-IR" sz="1600" dirty="0" smtClean="0">
                <a:cs typeface="B Yekan" pitchFamily="2" charset="-78"/>
              </a:rPr>
              <a:t>دارای نظم کوتاه برد</a:t>
            </a:r>
          </a:p>
          <a:p>
            <a:pPr algn="ctr" rtl="1"/>
            <a:r>
              <a:rPr lang="en-US" sz="1600" dirty="0" smtClean="0">
                <a:cs typeface="B Yekan" pitchFamily="2" charset="-78"/>
              </a:rPr>
              <a:t>Short Range Order</a:t>
            </a:r>
            <a:endParaRPr lang="en-US" sz="1600" dirty="0">
              <a:cs typeface="B Yekan" pitchFamily="2" charset="-78"/>
            </a:endParaRPr>
          </a:p>
        </p:txBody>
      </p:sp>
      <p:sp>
        <p:nvSpPr>
          <p:cNvPr id="47" name="Snip Diagonal Corner Rectangle 46"/>
          <p:cNvSpPr/>
          <p:nvPr/>
        </p:nvSpPr>
        <p:spPr>
          <a:xfrm>
            <a:off x="6660232" y="1963120"/>
            <a:ext cx="2016000" cy="1350000"/>
          </a:xfrm>
          <a:prstGeom prst="snip2DiagRect">
            <a:avLst/>
          </a:prstGeom>
          <a:solidFill>
            <a:srgbClr val="7030A0"/>
          </a:solidFill>
          <a:ln w="889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cs typeface="B Yekan" pitchFamily="2" charset="-78"/>
              </a:rPr>
              <a:t>نظم اتمی مواد</a:t>
            </a:r>
            <a:endParaRPr lang="en-US" sz="2400" dirty="0">
              <a:cs typeface="B Yekan" pitchFamily="2" charset="-78"/>
            </a:endParaRPr>
          </a:p>
        </p:txBody>
      </p:sp>
      <p:pic>
        <p:nvPicPr>
          <p:cNvPr id="41" name="Picture 40" descr="1352308771170_insulina.jpg"/>
          <p:cNvPicPr>
            <a:picLocks noChangeAspect="1"/>
          </p:cNvPicPr>
          <p:nvPr/>
        </p:nvPicPr>
        <p:blipFill>
          <a:blip r:embed="rId4" cstate="print">
            <a:lum bright="-10000" contrast="25000"/>
          </a:blip>
          <a:stretch>
            <a:fillRect/>
          </a:stretch>
        </p:blipFill>
        <p:spPr>
          <a:xfrm>
            <a:off x="3512774" y="2060848"/>
            <a:ext cx="2593888" cy="2779743"/>
          </a:xfrm>
          <a:prstGeom prst="snip2DiagRect">
            <a:avLst>
              <a:gd name="adj1" fmla="val 1669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 descr="1352308771170_insulina.jpg"/>
          <p:cNvPicPr>
            <a:picLocks noChangeAspect="1"/>
          </p:cNvPicPr>
          <p:nvPr/>
        </p:nvPicPr>
        <p:blipFill>
          <a:blip r:embed="rId5" cstate="print">
            <a:lum bright="-10000" contrast="25000"/>
          </a:blip>
          <a:stretch>
            <a:fillRect/>
          </a:stretch>
        </p:blipFill>
        <p:spPr>
          <a:xfrm flipH="1">
            <a:off x="691608" y="2060848"/>
            <a:ext cx="2593888" cy="2779743"/>
          </a:xfrm>
          <a:prstGeom prst="snip2DiagRect">
            <a:avLst>
              <a:gd name="adj1" fmla="val 1669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Snip Diagonal Corner Rectangle 27"/>
          <p:cNvSpPr/>
          <p:nvPr/>
        </p:nvSpPr>
        <p:spPr>
          <a:xfrm>
            <a:off x="3512774" y="5005068"/>
            <a:ext cx="2593888" cy="54066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B4F1"/>
          </a:solidFill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cs typeface="B Yekan" pitchFamily="2" charset="-78"/>
              </a:rPr>
              <a:t>بی شکل</a:t>
            </a:r>
            <a:endParaRPr lang="en-US" sz="2400" dirty="0">
              <a:cs typeface="B Yekan" pitchFamily="2" charset="-78"/>
            </a:endParaRPr>
          </a:p>
        </p:txBody>
      </p:sp>
      <p:sp>
        <p:nvSpPr>
          <p:cNvPr id="38" name="Round Same Side Corner Rectangle 37"/>
          <p:cNvSpPr/>
          <p:nvPr/>
        </p:nvSpPr>
        <p:spPr>
          <a:xfrm>
            <a:off x="755576" y="5552636"/>
            <a:ext cx="2158640" cy="900700"/>
          </a:xfrm>
          <a:prstGeom prst="round2SameRect">
            <a:avLst>
              <a:gd name="adj1" fmla="val 0"/>
              <a:gd name="adj2" fmla="val 31711"/>
            </a:avLst>
          </a:prstGeom>
          <a:solidFill>
            <a:srgbClr val="F8682C"/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600" dirty="0" smtClean="0">
                <a:cs typeface="B Yekan" pitchFamily="2" charset="-78"/>
              </a:rPr>
              <a:t>Crystalline</a:t>
            </a:r>
            <a:endParaRPr lang="fa-IR" sz="1600" dirty="0" smtClean="0">
              <a:cs typeface="B Yekan" pitchFamily="2" charset="-78"/>
            </a:endParaRPr>
          </a:p>
          <a:p>
            <a:pPr algn="ctr" rtl="1"/>
            <a:r>
              <a:rPr lang="fa-IR" sz="1600" dirty="0" smtClean="0">
                <a:cs typeface="B Yekan" pitchFamily="2" charset="-78"/>
              </a:rPr>
              <a:t>دارای نظم بلند برد</a:t>
            </a:r>
          </a:p>
          <a:p>
            <a:pPr algn="ctr" rtl="1"/>
            <a:r>
              <a:rPr lang="en-US" sz="1600" dirty="0" smtClean="0">
                <a:cs typeface="B Yekan" pitchFamily="2" charset="-78"/>
              </a:rPr>
              <a:t>Long Range Order</a:t>
            </a:r>
            <a:endParaRPr lang="en-US" sz="1600" dirty="0">
              <a:cs typeface="B Yekan" pitchFamily="2" charset="-78"/>
            </a:endParaRPr>
          </a:p>
        </p:txBody>
      </p:sp>
      <p:sp>
        <p:nvSpPr>
          <p:cNvPr id="35" name="Snip Diagonal Corner Rectangle 34"/>
          <p:cNvSpPr/>
          <p:nvPr/>
        </p:nvSpPr>
        <p:spPr>
          <a:xfrm flipH="1">
            <a:off x="691608" y="5005068"/>
            <a:ext cx="2593888" cy="54066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8682C"/>
          </a:solidFill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cs typeface="B Yekan" pitchFamily="2" charset="-78"/>
              </a:rPr>
              <a:t>بلورین</a:t>
            </a:r>
            <a:endParaRPr lang="en-US" sz="2400" dirty="0"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07504" y="1772816"/>
            <a:ext cx="8784976" cy="4896544"/>
          </a:xfrm>
          <a:prstGeom prst="roundRect">
            <a:avLst>
              <a:gd name="adj" fmla="val 433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grpSp>
        <p:nvGrpSpPr>
          <p:cNvPr id="2" name="Group 128"/>
          <p:cNvGrpSpPr/>
          <p:nvPr/>
        </p:nvGrpSpPr>
        <p:grpSpPr>
          <a:xfrm>
            <a:off x="611560" y="116632"/>
            <a:ext cx="1512168" cy="1656184"/>
            <a:chOff x="4644008" y="1988840"/>
            <a:chExt cx="3384376" cy="3096344"/>
          </a:xfrm>
        </p:grpSpPr>
        <p:grpSp>
          <p:nvGrpSpPr>
            <p:cNvPr id="3" name="Group 31"/>
            <p:cNvGrpSpPr/>
            <p:nvPr/>
          </p:nvGrpSpPr>
          <p:grpSpPr>
            <a:xfrm>
              <a:off x="4644008" y="1988840"/>
              <a:ext cx="3384376" cy="3096344"/>
              <a:chOff x="5762915" y="2479198"/>
              <a:chExt cx="1779546" cy="1737935"/>
            </a:xfrm>
          </p:grpSpPr>
          <p:sp>
            <p:nvSpPr>
              <p:cNvPr id="134" name="Round Same Side Corner Rectangle 133"/>
              <p:cNvSpPr/>
              <p:nvPr/>
            </p:nvSpPr>
            <p:spPr>
              <a:xfrm>
                <a:off x="5762915" y="2479198"/>
                <a:ext cx="1779546" cy="1328393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blipFill>
                <a:blip r:embed="rId2" cstate="print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5" name="Rectangle 134"/>
              <p:cNvSpPr/>
              <p:nvPr/>
            </p:nvSpPr>
            <p:spPr>
              <a:xfrm>
                <a:off x="5762915" y="3807592"/>
                <a:ext cx="1779546" cy="40954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rtl="1"/>
                <a:r>
                  <a:rPr lang="fa-IR" sz="1400" dirty="0" smtClean="0">
                    <a:cs typeface="B Yekan" pitchFamily="2" charset="-78"/>
                  </a:rPr>
                  <a:t>مقدمات بلورشناسی</a:t>
                </a:r>
                <a:endParaRPr lang="en-US" sz="1400" dirty="0">
                  <a:cs typeface="B Yekan" pitchFamily="2" charset="-78"/>
                </a:endParaRPr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5652120" y="4005064"/>
              <a:ext cx="86409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00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7524328" y="2060848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00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711428" y="2060848"/>
              <a:ext cx="42366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000"/>
            </a:p>
          </p:txBody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635896" y="125760"/>
            <a:ext cx="3693096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Yekan" pitchFamily="2" charset="-78"/>
              </a:rPr>
              <a:t>حل تمرین بلورشناسی</a:t>
            </a:r>
            <a:endParaRPr lang="en-US" sz="3200" dirty="0"/>
          </a:p>
        </p:txBody>
      </p:sp>
      <p:pic>
        <p:nvPicPr>
          <p:cNvPr id="31" name="Picture 30" descr="free-vector-diamond-vector_006032_dmn 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59744"/>
            <a:ext cx="1080120" cy="1295286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899592" y="1028328"/>
            <a:ext cx="6400800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اول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9512" y="1844824"/>
            <a:ext cx="8640960" cy="4752528"/>
          </a:xfrm>
          <a:prstGeom prst="roundRect">
            <a:avLst>
              <a:gd name="adj" fmla="val 4332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37" name="Round Same Side Corner Rectangle 36"/>
          <p:cNvSpPr/>
          <p:nvPr/>
        </p:nvSpPr>
        <p:spPr>
          <a:xfrm>
            <a:off x="3851920" y="5552636"/>
            <a:ext cx="2158640" cy="900700"/>
          </a:xfrm>
          <a:prstGeom prst="round2SameRect">
            <a:avLst>
              <a:gd name="adj1" fmla="val 0"/>
              <a:gd name="adj2" fmla="val 31711"/>
            </a:avLst>
          </a:prstGeom>
          <a:solidFill>
            <a:srgbClr val="00B4F1"/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600" dirty="0" smtClean="0">
                <a:cs typeface="B Yekan" pitchFamily="2" charset="-78"/>
              </a:rPr>
              <a:t>Amorphous</a:t>
            </a:r>
            <a:endParaRPr lang="fa-IR" sz="1600" dirty="0" smtClean="0">
              <a:cs typeface="B Yekan" pitchFamily="2" charset="-78"/>
            </a:endParaRPr>
          </a:p>
          <a:p>
            <a:pPr algn="ctr" rtl="1"/>
            <a:r>
              <a:rPr lang="fa-IR" sz="1600" dirty="0" smtClean="0">
                <a:cs typeface="B Yekan" pitchFamily="2" charset="-78"/>
              </a:rPr>
              <a:t>دارای نظم کوتاه برد</a:t>
            </a:r>
          </a:p>
          <a:p>
            <a:pPr algn="ctr" rtl="1"/>
            <a:r>
              <a:rPr lang="en-US" sz="1600" dirty="0" smtClean="0">
                <a:cs typeface="B Yekan" pitchFamily="2" charset="-78"/>
              </a:rPr>
              <a:t>Short Range Order</a:t>
            </a:r>
            <a:endParaRPr lang="en-US" sz="1600" dirty="0">
              <a:cs typeface="B Yekan" pitchFamily="2" charset="-78"/>
            </a:endParaRPr>
          </a:p>
        </p:txBody>
      </p:sp>
      <p:sp>
        <p:nvSpPr>
          <p:cNvPr id="47" name="Snip Diagonal Corner Rectangle 46"/>
          <p:cNvSpPr/>
          <p:nvPr/>
        </p:nvSpPr>
        <p:spPr>
          <a:xfrm>
            <a:off x="6660232" y="1963120"/>
            <a:ext cx="2016000" cy="1350000"/>
          </a:xfrm>
          <a:prstGeom prst="snip2DiagRect">
            <a:avLst/>
          </a:prstGeom>
          <a:solidFill>
            <a:srgbClr val="7030A0"/>
          </a:solidFill>
          <a:ln w="889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cs typeface="B Yekan" pitchFamily="2" charset="-78"/>
              </a:rPr>
              <a:t>نظم اتمی مواد</a:t>
            </a:r>
            <a:endParaRPr lang="en-US" sz="2400" dirty="0">
              <a:cs typeface="B Yekan" pitchFamily="2" charset="-78"/>
            </a:endParaRPr>
          </a:p>
        </p:txBody>
      </p:sp>
      <p:sp>
        <p:nvSpPr>
          <p:cNvPr id="28" name="Snip Diagonal Corner Rectangle 27"/>
          <p:cNvSpPr/>
          <p:nvPr/>
        </p:nvSpPr>
        <p:spPr>
          <a:xfrm>
            <a:off x="3512774" y="5005068"/>
            <a:ext cx="2593888" cy="54066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B4F1"/>
          </a:solidFill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cs typeface="B Yekan" pitchFamily="2" charset="-78"/>
              </a:rPr>
              <a:t>بی شکل</a:t>
            </a:r>
            <a:endParaRPr lang="en-US" sz="2400" dirty="0">
              <a:cs typeface="B Yekan" pitchFamily="2" charset="-78"/>
            </a:endParaRPr>
          </a:p>
        </p:txBody>
      </p:sp>
      <p:sp>
        <p:nvSpPr>
          <p:cNvPr id="38" name="Round Same Side Corner Rectangle 37"/>
          <p:cNvSpPr/>
          <p:nvPr/>
        </p:nvSpPr>
        <p:spPr>
          <a:xfrm>
            <a:off x="755576" y="5552636"/>
            <a:ext cx="2158640" cy="900700"/>
          </a:xfrm>
          <a:prstGeom prst="round2SameRect">
            <a:avLst>
              <a:gd name="adj1" fmla="val 0"/>
              <a:gd name="adj2" fmla="val 31711"/>
            </a:avLst>
          </a:prstGeom>
          <a:solidFill>
            <a:srgbClr val="F8682C"/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600" dirty="0" smtClean="0">
                <a:cs typeface="B Yekan" pitchFamily="2" charset="-78"/>
              </a:rPr>
              <a:t>Crystalline</a:t>
            </a:r>
            <a:endParaRPr lang="fa-IR" sz="1600" dirty="0" smtClean="0">
              <a:cs typeface="B Yekan" pitchFamily="2" charset="-78"/>
            </a:endParaRPr>
          </a:p>
          <a:p>
            <a:pPr algn="ctr" rtl="1"/>
            <a:r>
              <a:rPr lang="fa-IR" sz="1600" dirty="0" smtClean="0">
                <a:cs typeface="B Yekan" pitchFamily="2" charset="-78"/>
              </a:rPr>
              <a:t>دارای نظم بلند برد</a:t>
            </a:r>
          </a:p>
          <a:p>
            <a:pPr algn="ctr" rtl="1"/>
            <a:r>
              <a:rPr lang="en-US" sz="1600" dirty="0" smtClean="0">
                <a:cs typeface="B Yekan" pitchFamily="2" charset="-78"/>
              </a:rPr>
              <a:t>Long Range Order</a:t>
            </a:r>
            <a:endParaRPr lang="en-US" sz="1600" dirty="0">
              <a:cs typeface="B Yekan" pitchFamily="2" charset="-78"/>
            </a:endParaRPr>
          </a:p>
        </p:txBody>
      </p:sp>
      <p:sp>
        <p:nvSpPr>
          <p:cNvPr id="35" name="Snip Diagonal Corner Rectangle 34"/>
          <p:cNvSpPr/>
          <p:nvPr/>
        </p:nvSpPr>
        <p:spPr>
          <a:xfrm flipH="1">
            <a:off x="691608" y="5005068"/>
            <a:ext cx="2593888" cy="54066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8682C"/>
          </a:solidFill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cs typeface="B Yekan" pitchFamily="2" charset="-78"/>
              </a:rPr>
              <a:t>بلورین</a:t>
            </a:r>
            <a:endParaRPr lang="en-US" sz="2400" dirty="0">
              <a:cs typeface="B Yekan" pitchFamily="2" charset="-78"/>
            </a:endParaRPr>
          </a:p>
        </p:txBody>
      </p:sp>
      <p:pic>
        <p:nvPicPr>
          <p:cNvPr id="21" name="Picture 20" descr="length_sca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916831"/>
            <a:ext cx="5688632" cy="2986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07504" y="1772816"/>
            <a:ext cx="8784976" cy="4896544"/>
          </a:xfrm>
          <a:prstGeom prst="roundRect">
            <a:avLst>
              <a:gd name="adj" fmla="val 433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grpSp>
        <p:nvGrpSpPr>
          <p:cNvPr id="2" name="Group 128"/>
          <p:cNvGrpSpPr/>
          <p:nvPr/>
        </p:nvGrpSpPr>
        <p:grpSpPr>
          <a:xfrm>
            <a:off x="611560" y="116632"/>
            <a:ext cx="1512168" cy="1656184"/>
            <a:chOff x="4644008" y="1988840"/>
            <a:chExt cx="3384376" cy="3096344"/>
          </a:xfrm>
        </p:grpSpPr>
        <p:grpSp>
          <p:nvGrpSpPr>
            <p:cNvPr id="3" name="Group 31"/>
            <p:cNvGrpSpPr/>
            <p:nvPr/>
          </p:nvGrpSpPr>
          <p:grpSpPr>
            <a:xfrm>
              <a:off x="4644008" y="1988840"/>
              <a:ext cx="3384376" cy="3096344"/>
              <a:chOff x="5762915" y="2479198"/>
              <a:chExt cx="1779546" cy="1737935"/>
            </a:xfrm>
          </p:grpSpPr>
          <p:sp>
            <p:nvSpPr>
              <p:cNvPr id="134" name="Round Same Side Corner Rectangle 133"/>
              <p:cNvSpPr/>
              <p:nvPr/>
            </p:nvSpPr>
            <p:spPr>
              <a:xfrm>
                <a:off x="5762915" y="2479198"/>
                <a:ext cx="1779546" cy="1328393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blipFill>
                <a:blip r:embed="rId2" cstate="print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5" name="Rectangle 134"/>
              <p:cNvSpPr/>
              <p:nvPr/>
            </p:nvSpPr>
            <p:spPr>
              <a:xfrm>
                <a:off x="5762915" y="3807592"/>
                <a:ext cx="1779546" cy="40954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rtl="1"/>
                <a:r>
                  <a:rPr lang="fa-IR" sz="1400" dirty="0" smtClean="0">
                    <a:cs typeface="B Yekan" pitchFamily="2" charset="-78"/>
                  </a:rPr>
                  <a:t>مقدمات بلورشناسی</a:t>
                </a:r>
                <a:endParaRPr lang="en-US" sz="1400" dirty="0">
                  <a:cs typeface="B Yekan" pitchFamily="2" charset="-78"/>
                </a:endParaRPr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5652120" y="4005064"/>
              <a:ext cx="86409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00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7524328" y="2060848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00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711428" y="2060848"/>
              <a:ext cx="42366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000"/>
            </a:p>
          </p:txBody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635896" y="125760"/>
            <a:ext cx="3693096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Yekan" pitchFamily="2" charset="-78"/>
              </a:rPr>
              <a:t>حل تمرین بلورشناسی</a:t>
            </a:r>
            <a:endParaRPr lang="en-US" sz="3200" dirty="0"/>
          </a:p>
        </p:txBody>
      </p:sp>
      <p:pic>
        <p:nvPicPr>
          <p:cNvPr id="31" name="Picture 30" descr="free-vector-diamond-vector_006032_dmn 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59744"/>
            <a:ext cx="1080120" cy="1295286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899592" y="1028328"/>
            <a:ext cx="6400800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اول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9512" y="1844824"/>
            <a:ext cx="8640960" cy="4752528"/>
          </a:xfrm>
          <a:prstGeom prst="roundRect">
            <a:avLst>
              <a:gd name="adj" fmla="val 4332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37" name="Round Same Side Corner Rectangle 36"/>
          <p:cNvSpPr/>
          <p:nvPr/>
        </p:nvSpPr>
        <p:spPr>
          <a:xfrm>
            <a:off x="3851920" y="5552636"/>
            <a:ext cx="2158640" cy="900700"/>
          </a:xfrm>
          <a:prstGeom prst="round2SameRect">
            <a:avLst>
              <a:gd name="adj1" fmla="val 0"/>
              <a:gd name="adj2" fmla="val 31711"/>
            </a:avLst>
          </a:prstGeom>
          <a:solidFill>
            <a:srgbClr val="00B4F1"/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600" dirty="0" smtClean="0">
                <a:cs typeface="B Yekan" pitchFamily="2" charset="-78"/>
              </a:rPr>
              <a:t>Amorphous</a:t>
            </a:r>
            <a:endParaRPr lang="fa-IR" sz="1600" dirty="0" smtClean="0">
              <a:cs typeface="B Yekan" pitchFamily="2" charset="-78"/>
            </a:endParaRPr>
          </a:p>
          <a:p>
            <a:pPr algn="ctr" rtl="1"/>
            <a:r>
              <a:rPr lang="fa-IR" sz="1600" dirty="0" smtClean="0">
                <a:cs typeface="B Yekan" pitchFamily="2" charset="-78"/>
              </a:rPr>
              <a:t>دارای نظم کوتاه برد</a:t>
            </a:r>
          </a:p>
          <a:p>
            <a:pPr algn="ctr" rtl="1"/>
            <a:r>
              <a:rPr lang="en-US" sz="1600" dirty="0" smtClean="0">
                <a:cs typeface="B Yekan" pitchFamily="2" charset="-78"/>
              </a:rPr>
              <a:t>Short Range Order</a:t>
            </a:r>
            <a:endParaRPr lang="en-US" sz="1600" dirty="0">
              <a:cs typeface="B Yekan" pitchFamily="2" charset="-78"/>
            </a:endParaRPr>
          </a:p>
        </p:txBody>
      </p:sp>
      <p:sp>
        <p:nvSpPr>
          <p:cNvPr id="47" name="Snip Diagonal Corner Rectangle 46"/>
          <p:cNvSpPr/>
          <p:nvPr/>
        </p:nvSpPr>
        <p:spPr>
          <a:xfrm>
            <a:off x="6660232" y="1963120"/>
            <a:ext cx="2016000" cy="1350000"/>
          </a:xfrm>
          <a:prstGeom prst="snip2DiagRect">
            <a:avLst/>
          </a:prstGeom>
          <a:solidFill>
            <a:srgbClr val="7030A0"/>
          </a:solidFill>
          <a:ln w="889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cs typeface="B Yekan" pitchFamily="2" charset="-78"/>
              </a:rPr>
              <a:t>نظم اتمی مواد</a:t>
            </a:r>
            <a:endParaRPr lang="en-US" sz="2400" dirty="0">
              <a:cs typeface="B Yekan" pitchFamily="2" charset="-78"/>
            </a:endParaRPr>
          </a:p>
        </p:txBody>
      </p:sp>
      <p:sp>
        <p:nvSpPr>
          <p:cNvPr id="28" name="Snip Diagonal Corner Rectangle 27"/>
          <p:cNvSpPr/>
          <p:nvPr/>
        </p:nvSpPr>
        <p:spPr>
          <a:xfrm>
            <a:off x="3512774" y="5005068"/>
            <a:ext cx="2593888" cy="54066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B4F1"/>
          </a:solidFill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cs typeface="B Yekan" pitchFamily="2" charset="-78"/>
              </a:rPr>
              <a:t>بی شکل</a:t>
            </a:r>
            <a:endParaRPr lang="en-US" sz="2400" dirty="0">
              <a:cs typeface="B Yekan" pitchFamily="2" charset="-78"/>
            </a:endParaRPr>
          </a:p>
        </p:txBody>
      </p:sp>
      <p:sp>
        <p:nvSpPr>
          <p:cNvPr id="38" name="Round Same Side Corner Rectangle 37"/>
          <p:cNvSpPr/>
          <p:nvPr/>
        </p:nvSpPr>
        <p:spPr>
          <a:xfrm>
            <a:off x="755576" y="5552636"/>
            <a:ext cx="2158640" cy="900700"/>
          </a:xfrm>
          <a:prstGeom prst="round2SameRect">
            <a:avLst>
              <a:gd name="adj1" fmla="val 0"/>
              <a:gd name="adj2" fmla="val 31711"/>
            </a:avLst>
          </a:prstGeom>
          <a:solidFill>
            <a:srgbClr val="F8682C"/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600" dirty="0" smtClean="0">
                <a:cs typeface="B Yekan" pitchFamily="2" charset="-78"/>
              </a:rPr>
              <a:t>Crystalline</a:t>
            </a:r>
            <a:endParaRPr lang="fa-IR" sz="1600" dirty="0" smtClean="0">
              <a:cs typeface="B Yekan" pitchFamily="2" charset="-78"/>
            </a:endParaRPr>
          </a:p>
          <a:p>
            <a:pPr algn="ctr" rtl="1"/>
            <a:r>
              <a:rPr lang="fa-IR" sz="1600" dirty="0" smtClean="0">
                <a:cs typeface="B Yekan" pitchFamily="2" charset="-78"/>
              </a:rPr>
              <a:t>دارای نظم بلند برد</a:t>
            </a:r>
          </a:p>
          <a:p>
            <a:pPr algn="ctr" rtl="1"/>
            <a:r>
              <a:rPr lang="en-US" sz="1600" dirty="0" smtClean="0">
                <a:cs typeface="B Yekan" pitchFamily="2" charset="-78"/>
              </a:rPr>
              <a:t>Long Range Order</a:t>
            </a:r>
            <a:endParaRPr lang="en-US" sz="1600" dirty="0">
              <a:cs typeface="B Yekan" pitchFamily="2" charset="-78"/>
            </a:endParaRPr>
          </a:p>
        </p:txBody>
      </p:sp>
      <p:sp>
        <p:nvSpPr>
          <p:cNvPr id="35" name="Snip Diagonal Corner Rectangle 34"/>
          <p:cNvSpPr/>
          <p:nvPr/>
        </p:nvSpPr>
        <p:spPr>
          <a:xfrm flipH="1">
            <a:off x="691608" y="5005068"/>
            <a:ext cx="2593888" cy="54066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8682C"/>
          </a:solidFill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cs typeface="B Yekan" pitchFamily="2" charset="-78"/>
              </a:rPr>
              <a:t>بلورین</a:t>
            </a:r>
            <a:endParaRPr lang="en-US" sz="2400" dirty="0">
              <a:cs typeface="B Yekan" pitchFamily="2" charset="-78"/>
            </a:endParaRPr>
          </a:p>
        </p:txBody>
      </p:sp>
      <p:pic>
        <p:nvPicPr>
          <p:cNvPr id="21" name="Picture 20" descr="length_sc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5262" y="1916831"/>
            <a:ext cx="3857212" cy="2986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07504" y="1772816"/>
            <a:ext cx="8784976" cy="4896544"/>
          </a:xfrm>
          <a:prstGeom prst="roundRect">
            <a:avLst>
              <a:gd name="adj" fmla="val 433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grpSp>
        <p:nvGrpSpPr>
          <p:cNvPr id="2" name="Group 128"/>
          <p:cNvGrpSpPr/>
          <p:nvPr/>
        </p:nvGrpSpPr>
        <p:grpSpPr>
          <a:xfrm>
            <a:off x="611560" y="116632"/>
            <a:ext cx="1512168" cy="1656184"/>
            <a:chOff x="4644008" y="1988840"/>
            <a:chExt cx="3384376" cy="3096344"/>
          </a:xfrm>
        </p:grpSpPr>
        <p:grpSp>
          <p:nvGrpSpPr>
            <p:cNvPr id="3" name="Group 31"/>
            <p:cNvGrpSpPr/>
            <p:nvPr/>
          </p:nvGrpSpPr>
          <p:grpSpPr>
            <a:xfrm>
              <a:off x="4644008" y="1988840"/>
              <a:ext cx="3384376" cy="3096344"/>
              <a:chOff x="5762915" y="2479198"/>
              <a:chExt cx="1779546" cy="1737935"/>
            </a:xfrm>
          </p:grpSpPr>
          <p:sp>
            <p:nvSpPr>
              <p:cNvPr id="134" name="Round Same Side Corner Rectangle 133"/>
              <p:cNvSpPr/>
              <p:nvPr/>
            </p:nvSpPr>
            <p:spPr>
              <a:xfrm>
                <a:off x="5762915" y="2479198"/>
                <a:ext cx="1779546" cy="1328393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blipFill>
                <a:blip r:embed="rId2" cstate="print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5" name="Rectangle 134"/>
              <p:cNvSpPr/>
              <p:nvPr/>
            </p:nvSpPr>
            <p:spPr>
              <a:xfrm>
                <a:off x="5762915" y="3807592"/>
                <a:ext cx="1779546" cy="40954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rtl="1"/>
                <a:r>
                  <a:rPr lang="fa-IR" sz="1400" dirty="0" smtClean="0">
                    <a:cs typeface="B Yekan" pitchFamily="2" charset="-78"/>
                  </a:rPr>
                  <a:t>مقدمات بلورشناسی</a:t>
                </a:r>
                <a:endParaRPr lang="en-US" sz="1400" dirty="0">
                  <a:cs typeface="B Yekan" pitchFamily="2" charset="-78"/>
                </a:endParaRPr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5652120" y="4005064"/>
              <a:ext cx="86409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00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7524328" y="2060848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00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711428" y="2060848"/>
              <a:ext cx="42366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000"/>
            </a:p>
          </p:txBody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635896" y="125760"/>
            <a:ext cx="3693096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Yekan" pitchFamily="2" charset="-78"/>
              </a:rPr>
              <a:t>حل تمرین بلورشناسی</a:t>
            </a:r>
            <a:endParaRPr lang="en-US" sz="3200" dirty="0"/>
          </a:p>
        </p:txBody>
      </p:sp>
      <p:pic>
        <p:nvPicPr>
          <p:cNvPr id="31" name="Picture 30" descr="free-vector-diamond-vector_006032_dmn 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59744"/>
            <a:ext cx="1080120" cy="1295286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899592" y="1028328"/>
            <a:ext cx="6400800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اول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9512" y="1844824"/>
            <a:ext cx="8640960" cy="4752528"/>
          </a:xfrm>
          <a:prstGeom prst="roundRect">
            <a:avLst>
              <a:gd name="adj" fmla="val 4332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47" name="Round Same Side Corner Rectangle 46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dirty="0" smtClean="0">
                <a:cs typeface="B Yekan" pitchFamily="2" charset="-78"/>
              </a:rPr>
              <a:t>پیوندهای اتمی</a:t>
            </a:r>
            <a:endParaRPr lang="en-US" sz="2000" dirty="0">
              <a:cs typeface="B Yekan" pitchFamily="2" charset="-78"/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>
            <a:off x="6016608" y="2877420"/>
            <a:ext cx="2584949" cy="1929610"/>
          </a:xfrm>
          <a:prstGeom prst="round2SameRect">
            <a:avLst>
              <a:gd name="adj1" fmla="val 8000"/>
              <a:gd name="adj2" fmla="val 0"/>
            </a:avLst>
          </a:prstGeom>
          <a:blipFill rotWithShape="0">
            <a:blip r:embed="rId4" cstate="print"/>
            <a:stretch>
              <a:fillRect/>
            </a:stretch>
          </a:blipFill>
          <a:ln>
            <a:solidFill>
              <a:srgbClr val="00B4F1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 23"/>
          <p:cNvSpPr/>
          <p:nvPr/>
        </p:nvSpPr>
        <p:spPr>
          <a:xfrm>
            <a:off x="6016608" y="4807030"/>
            <a:ext cx="2584949" cy="829732"/>
          </a:xfrm>
          <a:custGeom>
            <a:avLst/>
            <a:gdLst>
              <a:gd name="connsiteX0" fmla="*/ 0 w 2584949"/>
              <a:gd name="connsiteY0" fmla="*/ 0 h 829732"/>
              <a:gd name="connsiteX1" fmla="*/ 2584949 w 2584949"/>
              <a:gd name="connsiteY1" fmla="*/ 0 h 829732"/>
              <a:gd name="connsiteX2" fmla="*/ 2584949 w 2584949"/>
              <a:gd name="connsiteY2" fmla="*/ 829732 h 829732"/>
              <a:gd name="connsiteX3" fmla="*/ 0 w 2584949"/>
              <a:gd name="connsiteY3" fmla="*/ 829732 h 829732"/>
              <a:gd name="connsiteX4" fmla="*/ 0 w 2584949"/>
              <a:gd name="connsiteY4" fmla="*/ 0 h 82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4949" h="829732">
                <a:moveTo>
                  <a:pt x="0" y="0"/>
                </a:moveTo>
                <a:lnTo>
                  <a:pt x="2584949" y="0"/>
                </a:lnTo>
                <a:lnTo>
                  <a:pt x="2584949" y="829732"/>
                </a:lnTo>
                <a:lnTo>
                  <a:pt x="0" y="829732"/>
                </a:lnTo>
                <a:lnTo>
                  <a:pt x="0" y="0"/>
                </a:lnTo>
                <a:close/>
              </a:path>
            </a:pathLst>
          </a:custGeom>
          <a:solidFill>
            <a:srgbClr val="00B4F1"/>
          </a:solidFill>
          <a:ln>
            <a:solidFill>
              <a:srgbClr val="00B4F1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kern="1200" dirty="0" smtClean="0">
                <a:cs typeface="B Yekan" pitchFamily="2" charset="-78"/>
              </a:rPr>
              <a:t>پیوند یونی</a:t>
            </a:r>
            <a:endParaRPr lang="en-US" kern="1200" dirty="0">
              <a:cs typeface="B Yekan" pitchFamily="2" charset="-78"/>
            </a:endParaRPr>
          </a:p>
        </p:txBody>
      </p:sp>
      <p:sp>
        <p:nvSpPr>
          <p:cNvPr id="26" name="Round Same Side Corner Rectangle 25"/>
          <p:cNvSpPr/>
          <p:nvPr/>
        </p:nvSpPr>
        <p:spPr>
          <a:xfrm>
            <a:off x="3207517" y="2877420"/>
            <a:ext cx="2584949" cy="1929610"/>
          </a:xfrm>
          <a:prstGeom prst="round2SameRect">
            <a:avLst>
              <a:gd name="adj1" fmla="val 8000"/>
              <a:gd name="adj2" fmla="val 0"/>
            </a:avLst>
          </a:prstGeom>
          <a:blipFill>
            <a:blip r:embed="rId5" cstate="print"/>
            <a:stretch>
              <a:fillRect/>
            </a:stretch>
          </a:blipFill>
          <a:ln>
            <a:solidFill>
              <a:srgbClr val="91C300"/>
            </a:solidFill>
          </a:ln>
        </p:spPr>
        <p:style>
          <a:lnRef idx="2">
            <a:schemeClr val="accent5">
              <a:hueOff val="-4966938"/>
              <a:satOff val="19906"/>
              <a:lumOff val="4314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/>
          <p:cNvSpPr/>
          <p:nvPr/>
        </p:nvSpPr>
        <p:spPr>
          <a:xfrm>
            <a:off x="3207517" y="4807030"/>
            <a:ext cx="2584949" cy="829732"/>
          </a:xfrm>
          <a:custGeom>
            <a:avLst/>
            <a:gdLst>
              <a:gd name="connsiteX0" fmla="*/ 0 w 2584949"/>
              <a:gd name="connsiteY0" fmla="*/ 0 h 829732"/>
              <a:gd name="connsiteX1" fmla="*/ 2584949 w 2584949"/>
              <a:gd name="connsiteY1" fmla="*/ 0 h 829732"/>
              <a:gd name="connsiteX2" fmla="*/ 2584949 w 2584949"/>
              <a:gd name="connsiteY2" fmla="*/ 829732 h 829732"/>
              <a:gd name="connsiteX3" fmla="*/ 0 w 2584949"/>
              <a:gd name="connsiteY3" fmla="*/ 829732 h 829732"/>
              <a:gd name="connsiteX4" fmla="*/ 0 w 2584949"/>
              <a:gd name="connsiteY4" fmla="*/ 0 h 82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4949" h="829732">
                <a:moveTo>
                  <a:pt x="0" y="0"/>
                </a:moveTo>
                <a:lnTo>
                  <a:pt x="2584949" y="0"/>
                </a:lnTo>
                <a:lnTo>
                  <a:pt x="2584949" y="829732"/>
                </a:lnTo>
                <a:lnTo>
                  <a:pt x="0" y="829732"/>
                </a:lnTo>
                <a:lnTo>
                  <a:pt x="0" y="0"/>
                </a:lnTo>
                <a:close/>
              </a:path>
            </a:pathLst>
          </a:custGeom>
          <a:solidFill>
            <a:srgbClr val="91C300"/>
          </a:solidFill>
          <a:ln>
            <a:solidFill>
              <a:srgbClr val="91C300"/>
            </a:solidFill>
          </a:ln>
        </p:spPr>
        <p:style>
          <a:lnRef idx="2">
            <a:schemeClr val="accent5">
              <a:hueOff val="-4966938"/>
              <a:satOff val="19906"/>
              <a:lumOff val="4314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kern="1200" dirty="0" smtClean="0">
                <a:cs typeface="B Yekan" pitchFamily="2" charset="-78"/>
              </a:rPr>
              <a:t>پیوند کووالانسی</a:t>
            </a:r>
            <a:endParaRPr lang="en-US" kern="1200" dirty="0">
              <a:cs typeface="B Yekan" pitchFamily="2" charset="-78"/>
            </a:endParaRPr>
          </a:p>
        </p:txBody>
      </p:sp>
      <p:sp>
        <p:nvSpPr>
          <p:cNvPr id="36" name="Round Same Side Corner Rectangle 35"/>
          <p:cNvSpPr/>
          <p:nvPr/>
        </p:nvSpPr>
        <p:spPr>
          <a:xfrm>
            <a:off x="398425" y="2877420"/>
            <a:ext cx="2584949" cy="1929610"/>
          </a:xfrm>
          <a:prstGeom prst="round2SameRect">
            <a:avLst>
              <a:gd name="adj1" fmla="val 8000"/>
              <a:gd name="adj2" fmla="val 0"/>
            </a:avLst>
          </a:prstGeom>
          <a:blipFill>
            <a:blip r:embed="rId6" cstate="print"/>
            <a:stretch>
              <a:fillRect/>
            </a:stretch>
          </a:blipFill>
          <a:ln>
            <a:solidFill>
              <a:srgbClr val="F8682C"/>
            </a:solidFill>
          </a:ln>
        </p:spPr>
        <p:style>
          <a:lnRef idx="2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Freeform 38"/>
          <p:cNvSpPr/>
          <p:nvPr/>
        </p:nvSpPr>
        <p:spPr>
          <a:xfrm>
            <a:off x="398425" y="4807030"/>
            <a:ext cx="2584949" cy="829732"/>
          </a:xfrm>
          <a:custGeom>
            <a:avLst/>
            <a:gdLst>
              <a:gd name="connsiteX0" fmla="*/ 0 w 2584949"/>
              <a:gd name="connsiteY0" fmla="*/ 0 h 829732"/>
              <a:gd name="connsiteX1" fmla="*/ 2584949 w 2584949"/>
              <a:gd name="connsiteY1" fmla="*/ 0 h 829732"/>
              <a:gd name="connsiteX2" fmla="*/ 2584949 w 2584949"/>
              <a:gd name="connsiteY2" fmla="*/ 829732 h 829732"/>
              <a:gd name="connsiteX3" fmla="*/ 0 w 2584949"/>
              <a:gd name="connsiteY3" fmla="*/ 829732 h 829732"/>
              <a:gd name="connsiteX4" fmla="*/ 0 w 2584949"/>
              <a:gd name="connsiteY4" fmla="*/ 0 h 82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4949" h="829732">
                <a:moveTo>
                  <a:pt x="0" y="0"/>
                </a:moveTo>
                <a:lnTo>
                  <a:pt x="2584949" y="0"/>
                </a:lnTo>
                <a:lnTo>
                  <a:pt x="2584949" y="829732"/>
                </a:lnTo>
                <a:lnTo>
                  <a:pt x="0" y="829732"/>
                </a:lnTo>
                <a:lnTo>
                  <a:pt x="0" y="0"/>
                </a:lnTo>
                <a:close/>
              </a:path>
            </a:pathLst>
          </a:cu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kern="1200" dirty="0" smtClean="0">
                <a:cs typeface="B Yekan" pitchFamily="2" charset="-78"/>
              </a:rPr>
              <a:t>پیوند فلزی</a:t>
            </a:r>
            <a:endParaRPr lang="en-US" kern="1200" dirty="0"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387</Words>
  <Application>Microsoft Office PowerPoint</Application>
  <PresentationFormat>On-screen Show (4:3)</PresentationFormat>
  <Paragraphs>166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B Yekan</vt:lpstr>
      <vt:lpstr>IRDast Nevis</vt:lpstr>
      <vt:lpstr>Bradley Hand ITC</vt:lpstr>
      <vt:lpstr>Mj_Dimona</vt:lpstr>
      <vt:lpstr>B Nazanin</vt:lpstr>
      <vt:lpstr>Office Theme</vt:lpstr>
      <vt:lpstr>1_Office Theme</vt:lpstr>
      <vt:lpstr>Slide 1</vt:lpstr>
      <vt:lpstr>حل تمرین بلورشناسی</vt:lpstr>
      <vt:lpstr>حل تمرین بلورشناسی</vt:lpstr>
      <vt:lpstr>حل تمرین بلورشناسی</vt:lpstr>
      <vt:lpstr>حل تمرین بلورشناسی</vt:lpstr>
      <vt:lpstr>حل تمرین بلورشناسی</vt:lpstr>
      <vt:lpstr>حل تمرین بلورشناسی</vt:lpstr>
      <vt:lpstr>حل تمرین بلورشناسی</vt:lpstr>
      <vt:lpstr>حل تمرین بلورشناسی</vt:lpstr>
      <vt:lpstr>حل تمرین بلورشناسی</vt:lpstr>
      <vt:lpstr>حل تمرین بلورشناسی</vt:lpstr>
      <vt:lpstr>حل تمرین بلورشناسی</vt:lpstr>
      <vt:lpstr>حل تمرین بلورشناسی</vt:lpstr>
      <vt:lpstr>حل تمرین بلورشناسی</vt:lpstr>
      <vt:lpstr>حل تمرین بلورشناسی</vt:lpstr>
      <vt:lpstr>حل تمرین بلورشناسی</vt:lpstr>
      <vt:lpstr>حل تمرین بلورشناسی</vt:lpstr>
      <vt:lpstr>حل تمرین بلورشناسی</vt:lpstr>
      <vt:lpstr>و بی نگاه تو نتوانم رفت 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 XP</dc:creator>
  <cp:lastModifiedBy>WIN XP</cp:lastModifiedBy>
  <cp:revision>120</cp:revision>
  <dcterms:created xsi:type="dcterms:W3CDTF">2015-01-31T17:42:16Z</dcterms:created>
  <dcterms:modified xsi:type="dcterms:W3CDTF">2015-02-09T10:59:21Z</dcterms:modified>
</cp:coreProperties>
</file>