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405" r:id="rId2"/>
    <p:sldId id="406" r:id="rId3"/>
    <p:sldId id="407" r:id="rId4"/>
    <p:sldId id="408" r:id="rId5"/>
    <p:sldId id="409" r:id="rId6"/>
    <p:sldId id="257" r:id="rId7"/>
    <p:sldId id="258" r:id="rId8"/>
    <p:sldId id="259" r:id="rId9"/>
    <p:sldId id="260" r:id="rId10"/>
    <p:sldId id="261"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6" r:id="rId54"/>
    <p:sldId id="307" r:id="rId55"/>
    <p:sldId id="308" r:id="rId56"/>
    <p:sldId id="309" r:id="rId57"/>
    <p:sldId id="310" r:id="rId58"/>
    <p:sldId id="311" r:id="rId59"/>
    <p:sldId id="312" r:id="rId60"/>
    <p:sldId id="313" r:id="rId61"/>
    <p:sldId id="314" r:id="rId62"/>
    <p:sldId id="316" r:id="rId63"/>
    <p:sldId id="315"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1" r:id="rId99"/>
    <p:sldId id="352" r:id="rId100"/>
    <p:sldId id="353" r:id="rId101"/>
    <p:sldId id="354" r:id="rId102"/>
    <p:sldId id="355" r:id="rId103"/>
    <p:sldId id="357" r:id="rId104"/>
    <p:sldId id="356" r:id="rId105"/>
    <p:sldId id="358" r:id="rId106"/>
    <p:sldId id="359" r:id="rId107"/>
    <p:sldId id="360" r:id="rId108"/>
    <p:sldId id="361" r:id="rId109"/>
    <p:sldId id="362" r:id="rId110"/>
    <p:sldId id="363" r:id="rId111"/>
    <p:sldId id="364" r:id="rId112"/>
    <p:sldId id="365" r:id="rId113"/>
    <p:sldId id="366" r:id="rId114"/>
    <p:sldId id="367" r:id="rId115"/>
    <p:sldId id="368" r:id="rId116"/>
    <p:sldId id="369" r:id="rId117"/>
    <p:sldId id="370" r:id="rId118"/>
    <p:sldId id="371" r:id="rId119"/>
    <p:sldId id="372" r:id="rId120"/>
    <p:sldId id="373" r:id="rId121"/>
    <p:sldId id="374" r:id="rId122"/>
    <p:sldId id="375" r:id="rId123"/>
    <p:sldId id="377" r:id="rId124"/>
    <p:sldId id="376" r:id="rId125"/>
    <p:sldId id="378" r:id="rId126"/>
    <p:sldId id="379" r:id="rId127"/>
    <p:sldId id="380" r:id="rId128"/>
    <p:sldId id="381" r:id="rId129"/>
    <p:sldId id="382" r:id="rId130"/>
    <p:sldId id="383" r:id="rId131"/>
    <p:sldId id="384" r:id="rId132"/>
    <p:sldId id="385" r:id="rId133"/>
    <p:sldId id="386" r:id="rId134"/>
    <p:sldId id="387" r:id="rId135"/>
    <p:sldId id="388" r:id="rId136"/>
    <p:sldId id="389" r:id="rId137"/>
    <p:sldId id="390" r:id="rId138"/>
    <p:sldId id="391" r:id="rId139"/>
    <p:sldId id="392" r:id="rId140"/>
    <p:sldId id="393" r:id="rId141"/>
    <p:sldId id="394" r:id="rId142"/>
    <p:sldId id="395" r:id="rId143"/>
    <p:sldId id="396" r:id="rId144"/>
    <p:sldId id="397" r:id="rId145"/>
    <p:sldId id="398" r:id="rId146"/>
    <p:sldId id="399" r:id="rId147"/>
    <p:sldId id="400" r:id="rId148"/>
    <p:sldId id="401" r:id="rId149"/>
    <p:sldId id="402" r:id="rId150"/>
    <p:sldId id="404" r:id="rId151"/>
    <p:sldId id="403" r:id="rId1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CC0066"/>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66" d="100"/>
          <a:sy n="66" d="100"/>
        </p:scale>
        <p:origin x="-152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8DE66B-0797-455D-8BD3-2FA3CB687B4C}" type="datetimeFigureOut">
              <a:rPr lang="en-US" smtClean="0"/>
              <a:t>2/12/2014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57874E-6E30-4A2C-B44C-7287907E3F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8DE66B-0797-455D-8BD3-2FA3CB687B4C}" type="datetimeFigureOut">
              <a:rPr lang="en-US" smtClean="0"/>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8DE66B-0797-455D-8BD3-2FA3CB687B4C}" type="datetimeFigureOut">
              <a:rPr lang="en-US" smtClean="0"/>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cs typeface="B Nazanin" pitchFamily="2" charset="-78"/>
              </a:defRPr>
            </a:lvl1pPr>
            <a:lvl2pPr>
              <a:defRPr>
                <a:cs typeface="B Nazanin" pitchFamily="2" charset="-78"/>
              </a:defRPr>
            </a:lvl2pPr>
            <a:lvl3pPr>
              <a:defRPr>
                <a:cs typeface="B Nazanin" pitchFamily="2" charset="-78"/>
              </a:defRPr>
            </a:lvl3pPr>
            <a:lvl4pPr>
              <a:defRPr>
                <a:cs typeface="B Nazanin" pitchFamily="2" charset="-78"/>
              </a:defRPr>
            </a:lvl4pPr>
            <a:lvl5pPr>
              <a:defRPr>
                <a:cs typeface="B Nazanin"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FD8DE66B-0797-455D-8BD3-2FA3CB687B4C}" type="datetimeFigureOut">
              <a:rPr lang="en-US" smtClean="0"/>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8DE66B-0797-455D-8BD3-2FA3CB687B4C}" type="datetimeFigureOut">
              <a:rPr lang="en-US" smtClean="0"/>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874E-6E30-4A2C-B44C-7287907E3F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8DE66B-0797-455D-8BD3-2FA3CB687B4C}" type="datetimeFigureOut">
              <a:rPr lang="en-US" smtClean="0"/>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8DE66B-0797-455D-8BD3-2FA3CB687B4C}" type="datetimeFigureOut">
              <a:rPr lang="en-US" smtClean="0"/>
              <a:t>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8DE66B-0797-455D-8BD3-2FA3CB687B4C}" type="datetimeFigureOut">
              <a:rPr lang="en-US" smtClean="0"/>
              <a:t>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DE66B-0797-455D-8BD3-2FA3CB687B4C}" type="datetimeFigureOut">
              <a:rPr lang="en-US" smtClean="0"/>
              <a:t>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8DE66B-0797-455D-8BD3-2FA3CB687B4C}" type="datetimeFigureOut">
              <a:rPr lang="en-US" smtClean="0"/>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7874E-6E30-4A2C-B44C-7287907E3F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8DE66B-0797-455D-8BD3-2FA3CB687B4C}" type="datetimeFigureOut">
              <a:rPr lang="en-US" smtClean="0"/>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57874E-6E30-4A2C-B44C-7287907E3F0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8DE66B-0797-455D-8BD3-2FA3CB687B4C}" type="datetimeFigureOut">
              <a:rPr lang="en-US" smtClean="0"/>
              <a:t>2/12/2014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57874E-6E30-4A2C-B44C-7287907E3F0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mtClean="0"/>
              <a:t>محاسبه </a:t>
            </a:r>
            <a:r>
              <a:rPr lang="fa-IR" smtClean="0"/>
              <a:t>تاخير </a:t>
            </a:r>
            <a:r>
              <a:rPr lang="fa-IR" dirty="0" smtClean="0"/>
              <a:t>برای </a:t>
            </a:r>
            <a:r>
              <a:rPr lang="en-US" dirty="0" smtClean="0"/>
              <a:t>AVR</a:t>
            </a:r>
            <a:endParaRPr lang="en-US" dirty="0"/>
          </a:p>
        </p:txBody>
      </p:sp>
      <p:sp>
        <p:nvSpPr>
          <p:cNvPr id="3" name="Content Placeholder 2"/>
          <p:cNvSpPr>
            <a:spLocks noGrp="1"/>
          </p:cNvSpPr>
          <p:nvPr>
            <p:ph idx="1"/>
          </p:nvPr>
        </p:nvSpPr>
        <p:spPr/>
        <p:txBody>
          <a:bodyPr/>
          <a:lstStyle/>
          <a:p>
            <a:pPr algn="r" rtl="1"/>
            <a:r>
              <a:rPr lang="fa-IR" dirty="0" smtClean="0">
                <a:cs typeface="B Nazanin" pitchFamily="2" charset="-78"/>
              </a:rPr>
              <a:t>دو عامل مهم تاثیر گذار:</a:t>
            </a:r>
          </a:p>
          <a:p>
            <a:pPr lvl="1" algn="r" rtl="1"/>
            <a:r>
              <a:rPr lang="fa-IR" dirty="0" smtClean="0">
                <a:cs typeface="B Nazanin" pitchFamily="2" charset="-78"/>
              </a:rPr>
              <a:t>فرکانس کریستال: مدت زمان دوره تناوب ساعت برای هر چرخه دستور تابعی از این فرکانس کریستال است.</a:t>
            </a:r>
          </a:p>
          <a:p>
            <a:pPr lvl="1" algn="r" rtl="1"/>
            <a:r>
              <a:rPr lang="fa-IR" dirty="0" smtClean="0">
                <a:cs typeface="B Nazanin" pitchFamily="2" charset="-78"/>
              </a:rPr>
              <a:t>طراحی </a:t>
            </a:r>
            <a:r>
              <a:rPr lang="en-US" dirty="0" smtClean="0">
                <a:cs typeface="B Nazanin" pitchFamily="2" charset="-78"/>
              </a:rPr>
              <a:t>AVR</a:t>
            </a:r>
            <a:r>
              <a:rPr lang="fa-IR" dirty="0" smtClean="0">
                <a:cs typeface="B Nazanin" pitchFamily="2" charset="-78"/>
              </a:rPr>
              <a:t>: یک روش افزایش کارایی کاهش تعداد چرخه های زمانی لازم برای اجرای یک دستور است.</a:t>
            </a:r>
          </a:p>
          <a:p>
            <a:pPr algn="r" rtl="1"/>
            <a:r>
              <a:rPr lang="fa-IR" dirty="0" smtClean="0">
                <a:cs typeface="B Nazanin" pitchFamily="2" charset="-78"/>
              </a:rPr>
              <a:t>چگونه </a:t>
            </a:r>
            <a:r>
              <a:rPr lang="en-US" dirty="0" smtClean="0">
                <a:cs typeface="B Nazanin" pitchFamily="2" charset="-78"/>
              </a:rPr>
              <a:t>AVR</a:t>
            </a:r>
            <a:r>
              <a:rPr lang="fa-IR" dirty="0" smtClean="0">
                <a:cs typeface="B Nazanin" pitchFamily="2" charset="-78"/>
              </a:rPr>
              <a:t> قادر به اجرای یک دستور در یک چرخه زمانی است؟</a:t>
            </a:r>
          </a:p>
          <a:p>
            <a:pPr lvl="1" algn="r" rtl="1"/>
            <a:r>
              <a:rPr lang="fa-IR" dirty="0" smtClean="0">
                <a:cs typeface="B Nazanin" pitchFamily="2" charset="-78"/>
              </a:rPr>
              <a:t>استفاده از معماری هاروارد دارای انتقال بیشترین کد و داده به </a:t>
            </a:r>
            <a:r>
              <a:rPr lang="en-US" dirty="0" smtClean="0">
                <a:cs typeface="B Nazanin" pitchFamily="2" charset="-78"/>
              </a:rPr>
              <a:t>CPU</a:t>
            </a:r>
            <a:endParaRPr lang="fa-IR" dirty="0" smtClean="0">
              <a:cs typeface="B Nazanin" pitchFamily="2" charset="-78"/>
            </a:endParaRPr>
          </a:p>
          <a:p>
            <a:pPr lvl="1" algn="r" rtl="1"/>
            <a:r>
              <a:rPr lang="fa-IR" dirty="0" smtClean="0">
                <a:cs typeface="B Nazanin" pitchFamily="2" charset="-78"/>
              </a:rPr>
              <a:t>استفاده از امکانات معماری </a:t>
            </a:r>
            <a:r>
              <a:rPr lang="en-US" dirty="0" smtClean="0">
                <a:cs typeface="B Nazanin" pitchFamily="2" charset="-78"/>
              </a:rPr>
              <a:t>RISC</a:t>
            </a:r>
            <a:r>
              <a:rPr lang="fa-IR" dirty="0" smtClean="0">
                <a:cs typeface="B Nazanin" pitchFamily="2" charset="-78"/>
              </a:rPr>
              <a:t> مانند دستوراتی با سایز ثابت</a:t>
            </a:r>
          </a:p>
          <a:p>
            <a:pPr lvl="1" algn="r" rtl="1"/>
            <a:r>
              <a:rPr lang="fa-IR" dirty="0" smtClean="0">
                <a:cs typeface="B Nazanin" pitchFamily="2" charset="-78"/>
              </a:rPr>
              <a:t>استفاده از خطوط لوله برای واکشی و اجرای همزمان دستورات</a:t>
            </a:r>
          </a:p>
          <a:p>
            <a:pPr lvl="1" algn="r" rtl="1"/>
            <a:endParaRPr lang="en-US" dirty="0">
              <a:cs typeface="B Nazanin" pitchFamily="2" charset="-78"/>
            </a:endParaRPr>
          </a:p>
        </p:txBody>
      </p:sp>
    </p:spTree>
    <p:extLst>
      <p:ext uri="{BB962C8B-B14F-4D97-AF65-F5344CB8AC3E}">
        <p14:creationId xmlns:p14="http://schemas.microsoft.com/office/powerpoint/2010/main" val="1162824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533400"/>
          </a:xfrm>
        </p:spPr>
        <p:txBody>
          <a:bodyPr/>
          <a:lstStyle/>
          <a:p>
            <a:pPr marL="0" indent="0" algn="ctr" rtl="1">
              <a:buNone/>
            </a:pPr>
            <a:r>
              <a:rPr lang="fa-IR" b="1" dirty="0" smtClean="0">
                <a:solidFill>
                  <a:srgbClr val="7030A0"/>
                </a:solidFill>
                <a:cs typeface="B Nazanin" pitchFamily="2" charset="-78"/>
              </a:rPr>
              <a:t>حل مثالهای 3-18، 3-19 و 3-20 بر عهده خودتان است.</a:t>
            </a:r>
            <a:endParaRPr lang="en-US" b="1" dirty="0">
              <a:solidFill>
                <a:srgbClr val="7030A0"/>
              </a:solidFill>
              <a:cs typeface="B Nazanin" pitchFamily="2" charset="-78"/>
            </a:endParaRPr>
          </a:p>
        </p:txBody>
      </p:sp>
      <p:sp>
        <p:nvSpPr>
          <p:cNvPr id="4" name="Title 1"/>
          <p:cNvSpPr>
            <a:spLocks noGrp="1"/>
          </p:cNvSpPr>
          <p:nvPr>
            <p:ph type="title"/>
          </p:nvPr>
        </p:nvSpPr>
        <p:spPr>
          <a:xfrm>
            <a:off x="457200" y="228600"/>
            <a:ext cx="8229600" cy="609600"/>
          </a:xfrm>
        </p:spPr>
        <p:txBody>
          <a:bodyPr anchor="ctr">
            <a:normAutofit/>
          </a:bodyPr>
          <a:lstStyle/>
          <a:p>
            <a:pPr algn="ctr" rtl="1"/>
            <a:r>
              <a:rPr lang="fa-IR" sz="3200" b="1" dirty="0" smtClean="0">
                <a:latin typeface="Times New Roman" pitchFamily="18" charset="0"/>
                <a:cs typeface="B Titr" pitchFamily="2" charset="-78"/>
              </a:rPr>
              <a:t>بخش 3-3 تاخیر زمانی در </a:t>
            </a:r>
            <a:r>
              <a:rPr lang="en-US" sz="3200" b="1" dirty="0" smtClean="0">
                <a:latin typeface="Times New Roman" pitchFamily="18" charset="0"/>
                <a:cs typeface="B Titr" pitchFamily="2" charset="-78"/>
              </a:rPr>
              <a:t>AVR</a:t>
            </a:r>
            <a:r>
              <a:rPr lang="fa-IR" sz="3200" b="1" dirty="0" smtClean="0">
                <a:latin typeface="Times New Roman" pitchFamily="18" charset="0"/>
                <a:cs typeface="B Titr" pitchFamily="2" charset="-78"/>
              </a:rPr>
              <a:t> و دستورات </a:t>
            </a:r>
            <a:r>
              <a:rPr lang="en-US" sz="3200" b="1" dirty="0" smtClean="0">
                <a:latin typeface="Times New Roman" pitchFamily="18" charset="0"/>
                <a:cs typeface="B Titr" pitchFamily="2" charset="-78"/>
              </a:rPr>
              <a:t>Pipeline</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273147410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r" rtl="1">
              <a:buNone/>
            </a:pPr>
            <a:r>
              <a:rPr lang="fa-IR" dirty="0" smtClean="0">
                <a:latin typeface="Times New Roman" pitchFamily="18" charset="0"/>
                <a:cs typeface="B Nazanin" pitchFamily="2" charset="-78"/>
              </a:rPr>
              <a:t>مثال 6-14- خودتان</a:t>
            </a:r>
          </a:p>
          <a:p>
            <a:pPr marL="0" indent="0" algn="r" rtl="1">
              <a:buNone/>
            </a:pPr>
            <a:r>
              <a:rPr lang="fa-IR" dirty="0" smtClean="0">
                <a:latin typeface="Times New Roman" pitchFamily="18" charset="0"/>
                <a:cs typeface="B Nazanin" pitchFamily="2" charset="-78"/>
              </a:rPr>
              <a:t>مثال 6-15- فرض کنید در فضای </a:t>
            </a:r>
            <a:r>
              <a:rPr lang="en-US" dirty="0" smtClean="0">
                <a:latin typeface="Times New Roman" pitchFamily="18" charset="0"/>
                <a:cs typeface="B Nazanin" pitchFamily="2" charset="-78"/>
              </a:rPr>
              <a:t>ROM</a:t>
            </a:r>
            <a:r>
              <a:rPr lang="fa-IR" dirty="0" smtClean="0">
                <a:latin typeface="Times New Roman" pitchFamily="18" charset="0"/>
                <a:cs typeface="B Nazanin" pitchFamily="2" charset="-78"/>
              </a:rPr>
              <a:t> برنامه که از خانه </a:t>
            </a:r>
            <a:r>
              <a:rPr lang="en-US" dirty="0" smtClean="0">
                <a:latin typeface="Times New Roman" pitchFamily="18" charset="0"/>
                <a:cs typeface="B Nazanin" pitchFamily="2" charset="-78"/>
              </a:rPr>
              <a:t>$500</a:t>
            </a:r>
            <a:r>
              <a:rPr lang="fa-IR" dirty="0" smtClean="0">
                <a:latin typeface="Times New Roman" pitchFamily="18" charset="0"/>
                <a:cs typeface="B Nazanin" pitchFamily="2" charset="-78"/>
              </a:rPr>
              <a:t> آغاز شده است، عبارت </a:t>
            </a:r>
            <a:r>
              <a:rPr lang="en-US" dirty="0" smtClean="0">
                <a:latin typeface="Times New Roman" pitchFamily="18" charset="0"/>
                <a:cs typeface="B Nazanin" pitchFamily="2" charset="-78"/>
              </a:rPr>
              <a:t>“WORLD PEACE.”</a:t>
            </a:r>
            <a:r>
              <a:rPr lang="fa-IR" dirty="0" smtClean="0">
                <a:latin typeface="Times New Roman" pitchFamily="18" charset="0"/>
                <a:cs typeface="B Nazanin" pitchFamily="2" charset="-78"/>
              </a:rPr>
              <a:t> نوشته شده است. برنامه ای بنویسید که بایت با بایت هر کاراکتر را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a:t>
            </a:r>
          </a:p>
          <a:p>
            <a:pPr marL="0" indent="0" algn="r" rtl="1">
              <a:buNone/>
            </a:pPr>
            <a:r>
              <a:rPr lang="fa-IR" dirty="0" smtClean="0">
                <a:latin typeface="Times New Roman" pitchFamily="18" charset="0"/>
                <a:cs typeface="B Nazanin" pitchFamily="2" charset="-78"/>
              </a:rPr>
              <a:t>الف) با استفاده از یک شمارنده</a:t>
            </a:r>
          </a:p>
          <a:p>
            <a:pPr marL="0" indent="0" algn="r" rtl="1">
              <a:buNone/>
            </a:pPr>
            <a:r>
              <a:rPr lang="fa-IR" dirty="0" smtClean="0">
                <a:latin typeface="Times New Roman" pitchFamily="18" charset="0"/>
                <a:cs typeface="B Nazanin" pitchFamily="2" charset="-78"/>
              </a:rPr>
              <a:t>ب) با استفاده از کاراکتر </a:t>
            </a:r>
            <a:r>
              <a:rPr lang="en-US" dirty="0" smtClean="0">
                <a:latin typeface="Times New Roman" pitchFamily="18" charset="0"/>
                <a:cs typeface="B Nazanin" pitchFamily="2" charset="-78"/>
              </a:rPr>
              <a:t>null</a:t>
            </a:r>
            <a:r>
              <a:rPr lang="fa-IR" dirty="0" smtClean="0">
                <a:latin typeface="Times New Roman" pitchFamily="18" charset="0"/>
                <a:cs typeface="B Nazanin" pitchFamily="2" charset="-78"/>
              </a:rPr>
              <a:t> برای انتهای رشته</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74566472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86400"/>
          </a:xfrm>
        </p:spPr>
        <p:txBody>
          <a:bodyPr>
            <a:normAutofit fontScale="85000" lnSpcReduction="20000"/>
          </a:bodyPr>
          <a:lstStyle/>
          <a:p>
            <a:pPr marL="0" indent="0" algn="r" rtl="1">
              <a:buNone/>
            </a:pPr>
            <a:r>
              <a:rPr lang="fa-IR" dirty="0">
                <a:latin typeface="Times New Roman" pitchFamily="18" charset="0"/>
                <a:cs typeface="B Nazanin" pitchFamily="2" charset="-78"/>
              </a:rPr>
              <a:t>الف) با استفاده از یک </a:t>
            </a:r>
            <a:r>
              <a:rPr lang="fa-IR" dirty="0" smtClean="0">
                <a:latin typeface="Times New Roman" pitchFamily="18" charset="0"/>
                <a:cs typeface="B Nazanin" pitchFamily="2" charset="-78"/>
              </a:rPr>
              <a:t>شمارنده</a:t>
            </a:r>
            <a:endParaRPr lang="en-US" dirty="0" smtClean="0">
              <a:latin typeface="Times New Roman" pitchFamily="18" charset="0"/>
              <a:cs typeface="B Nazanin" pitchFamily="2" charset="-78"/>
            </a:endParaRPr>
          </a:p>
          <a:p>
            <a:pPr marL="0" indent="0" algn="l">
              <a:buNone/>
            </a:pPr>
            <a:r>
              <a:rPr lang="en-US" dirty="0" smtClean="0">
                <a:latin typeface="Times New Roman" pitchFamily="18" charset="0"/>
                <a:cs typeface="B Nazanin" pitchFamily="2" charset="-78"/>
              </a:rPr>
              <a:t>.ORG	$0000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R16, 12</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R20, 0xFF</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DDRB, R20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ZH, HIGH(MYDATA&lt;&lt;1)</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LDI	</a:t>
            </a:r>
            <a:r>
              <a:rPr lang="en-US" dirty="0" smtClean="0">
                <a:latin typeface="Times New Roman" pitchFamily="18" charset="0"/>
                <a:cs typeface="B Nazanin" pitchFamily="2" charset="-78"/>
              </a:rPr>
              <a:t>ZL, LOW(MYDATA</a:t>
            </a:r>
            <a:r>
              <a:rPr lang="en-US" dirty="0">
                <a:latin typeface="Times New Roman" pitchFamily="18" charset="0"/>
                <a:cs typeface="B Nazanin" pitchFamily="2" charset="-78"/>
              </a:rPr>
              <a:t>&lt;&lt;1</a:t>
            </a:r>
            <a:r>
              <a:rPr lang="en-US" dirty="0" smtClean="0">
                <a:latin typeface="Times New Roman" pitchFamily="18" charset="0"/>
                <a:cs typeface="B Nazanin" pitchFamily="2" charset="-78"/>
              </a:rPr>
              <a:t>)</a:t>
            </a:r>
          </a:p>
          <a:p>
            <a:pPr marL="0" indent="0">
              <a:buNone/>
            </a:pPr>
            <a:r>
              <a:rPr lang="en-US" dirty="0" smtClean="0">
                <a:latin typeface="Times New Roman" pitchFamily="18" charset="0"/>
                <a:cs typeface="B Nazanin" pitchFamily="2" charset="-78"/>
              </a:rPr>
              <a:t>L1:		LPM	R20, Z</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PORTB, R20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INC	ZL</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DEC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BRNE	L1</a:t>
            </a:r>
          </a:p>
          <a:p>
            <a:pPr marL="0" indent="0">
              <a:buNone/>
            </a:pPr>
            <a:r>
              <a:rPr lang="en-US" dirty="0" smtClean="0">
                <a:latin typeface="Times New Roman" pitchFamily="18" charset="0"/>
                <a:cs typeface="B Nazanin" pitchFamily="2" charset="-78"/>
              </a:rPr>
              <a:t>HERE:		RJMP	HERE</a:t>
            </a:r>
          </a:p>
          <a:p>
            <a:pPr marL="0" indent="0">
              <a:buNone/>
            </a:pPr>
            <a:endParaRPr lang="en-US"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.ORG	0x500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MYDATA	.DB	“</a:t>
            </a:r>
            <a:r>
              <a:rPr lang="en-US" dirty="0">
                <a:latin typeface="Times New Roman" pitchFamily="18" charset="0"/>
                <a:cs typeface="B Nazanin" pitchFamily="2" charset="-78"/>
              </a:rPr>
              <a:t>WORLD PEACE.</a:t>
            </a:r>
            <a:r>
              <a:rPr lang="en-US" dirty="0" smtClean="0">
                <a:latin typeface="Times New Roman" pitchFamily="18" charset="0"/>
                <a:cs typeface="B Nazanin" pitchFamily="2" charset="-78"/>
              </a:rPr>
              <a:t>”</a:t>
            </a:r>
            <a:endParaRPr lang="en-US" dirty="0">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73563739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5486400"/>
          </a:xfrm>
        </p:spPr>
        <p:txBody>
          <a:bodyPr>
            <a:normAutofit fontScale="85000" lnSpcReduction="20000"/>
          </a:bodyPr>
          <a:lstStyle/>
          <a:p>
            <a:pPr marL="0" indent="0" algn="r" rtl="1">
              <a:buNone/>
            </a:pPr>
            <a:r>
              <a:rPr lang="fa-IR" dirty="0">
                <a:latin typeface="Times New Roman" pitchFamily="18" charset="0"/>
                <a:cs typeface="B Nazanin" pitchFamily="2" charset="-78"/>
              </a:rPr>
              <a:t>ب) با استفاده از کاراکتر </a:t>
            </a:r>
            <a:r>
              <a:rPr lang="en-US" dirty="0">
                <a:latin typeface="Times New Roman" pitchFamily="18" charset="0"/>
                <a:cs typeface="B Nazanin" pitchFamily="2" charset="-78"/>
              </a:rPr>
              <a:t>null</a:t>
            </a:r>
            <a:r>
              <a:rPr lang="fa-IR" dirty="0">
                <a:latin typeface="Times New Roman" pitchFamily="18" charset="0"/>
                <a:cs typeface="B Nazanin" pitchFamily="2" charset="-78"/>
              </a:rPr>
              <a:t> برای انتهای رشته</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.ORG	$0000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0xFF</a:t>
            </a:r>
          </a:p>
          <a:p>
            <a:pPr marL="0" indent="0">
              <a:buNone/>
            </a:pPr>
            <a:r>
              <a:rPr lang="en-US" dirty="0">
                <a:latin typeface="Times New Roman" pitchFamily="18" charset="0"/>
                <a:cs typeface="B Nazanin" pitchFamily="2" charset="-78"/>
              </a:rPr>
              <a:t>		OUT	DDRB, R20</a:t>
            </a:r>
          </a:p>
          <a:p>
            <a:pPr marL="0" indent="0">
              <a:buNone/>
            </a:pPr>
            <a:r>
              <a:rPr lang="en-US" dirty="0">
                <a:latin typeface="Times New Roman" pitchFamily="18" charset="0"/>
                <a:cs typeface="B Nazanin" pitchFamily="2" charset="-78"/>
              </a:rPr>
              <a:t>		LDI	ZH, HIGH(MYDATA&lt;&lt;1)</a:t>
            </a:r>
          </a:p>
          <a:p>
            <a:pPr marL="0" indent="0">
              <a:buNone/>
            </a:pPr>
            <a:r>
              <a:rPr lang="en-US" dirty="0">
                <a:latin typeface="Times New Roman" pitchFamily="18" charset="0"/>
                <a:cs typeface="B Nazanin" pitchFamily="2" charset="-78"/>
              </a:rPr>
              <a:t>		LDI	ZL, LOW(MYDATA&lt;&lt;1)</a:t>
            </a:r>
          </a:p>
          <a:p>
            <a:pPr marL="0" indent="0">
              <a:buNone/>
            </a:pPr>
            <a:r>
              <a:rPr lang="en-US" dirty="0">
                <a:latin typeface="Times New Roman" pitchFamily="18" charset="0"/>
                <a:cs typeface="B Nazanin" pitchFamily="2" charset="-78"/>
              </a:rPr>
              <a:t>L1:		LPM	R20, Z</a:t>
            </a:r>
          </a:p>
          <a:p>
            <a:pPr marL="0" indent="0">
              <a:buNone/>
            </a:pPr>
            <a:r>
              <a:rPr lang="en-US" dirty="0">
                <a:latin typeface="Times New Roman" pitchFamily="18" charset="0"/>
                <a:cs typeface="B Nazanin" pitchFamily="2" charset="-78"/>
              </a:rPr>
              <a:t>		OUT	PORTB, </a:t>
            </a:r>
            <a:r>
              <a:rPr lang="en-US" dirty="0" smtClean="0">
                <a:latin typeface="Times New Roman" pitchFamily="18" charset="0"/>
                <a:cs typeface="B Nazanin" pitchFamily="2" charset="-78"/>
              </a:rPr>
              <a:t>R20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CPI	R20, 0		;compare R20 with 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BREQ	END</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INC	</a:t>
            </a:r>
            <a:r>
              <a:rPr lang="en-US" dirty="0" smtClean="0">
                <a:latin typeface="Times New Roman" pitchFamily="18" charset="0"/>
                <a:cs typeface="B Nazanin" pitchFamily="2" charset="-78"/>
              </a:rPr>
              <a:t>ZL</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RJMP	L1</a:t>
            </a:r>
            <a:endParaRPr lang="en-US"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END:</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RJMP</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END</a:t>
            </a:r>
            <a:endParaRPr lang="en-US" dirty="0">
              <a:latin typeface="Times New Roman" pitchFamily="18" charset="0"/>
              <a:cs typeface="B Nazanin" pitchFamily="2" charset="-78"/>
            </a:endParaRPr>
          </a:p>
          <a:p>
            <a:pPr marL="0" indent="0">
              <a:buNone/>
            </a:pP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.ORG	0x500</a:t>
            </a:r>
          </a:p>
          <a:p>
            <a:pPr marL="0" indent="0">
              <a:buNone/>
            </a:pPr>
            <a:r>
              <a:rPr lang="en-US" dirty="0">
                <a:latin typeface="Times New Roman" pitchFamily="18" charset="0"/>
                <a:cs typeface="B Nazanin" pitchFamily="2" charset="-78"/>
              </a:rPr>
              <a:t>	MYDATA	.DB	“WORLD PEACE</a:t>
            </a:r>
            <a:r>
              <a:rPr lang="en-US" dirty="0" smtClean="0">
                <a:latin typeface="Times New Roman" pitchFamily="18" charset="0"/>
                <a:cs typeface="B Nazanin" pitchFamily="2" charset="-78"/>
              </a:rPr>
              <a:t>.”</a:t>
            </a:r>
            <a:r>
              <a:rPr lang="en-US" b="1" dirty="0" smtClean="0">
                <a:solidFill>
                  <a:srgbClr val="FF0000"/>
                </a:solidFill>
                <a:latin typeface="Times New Roman" pitchFamily="18" charset="0"/>
                <a:cs typeface="B Nazanin" pitchFamily="2" charset="-78"/>
              </a:rPr>
              <a:t>, 0</a:t>
            </a:r>
            <a:endParaRPr lang="en-US" b="1" dirty="0">
              <a:solidFill>
                <a:srgbClr val="FF0000"/>
              </a:solidFill>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204294076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dirty="0">
                <a:latin typeface="Times New Roman" pitchFamily="18" charset="0"/>
                <a:cs typeface="B Nazanin" pitchFamily="2" charset="-78"/>
              </a:rPr>
              <a:t>مثال 6-17- فرض کنید فضای </a:t>
            </a:r>
            <a:r>
              <a:rPr lang="en-US" dirty="0">
                <a:latin typeface="Times New Roman" pitchFamily="18" charset="0"/>
                <a:cs typeface="B Nazanin" pitchFamily="2" charset="-78"/>
              </a:rPr>
              <a:t>ROM</a:t>
            </a:r>
            <a:r>
              <a:rPr lang="fa-IR" dirty="0">
                <a:latin typeface="Times New Roman" pitchFamily="18" charset="0"/>
                <a:cs typeface="B Nazanin" pitchFamily="2" charset="-78"/>
              </a:rPr>
              <a:t> برنامه که از خانه </a:t>
            </a:r>
            <a:r>
              <a:rPr lang="en-US" dirty="0">
                <a:latin typeface="Times New Roman" pitchFamily="18" charset="0"/>
                <a:cs typeface="B Nazanin" pitchFamily="2" charset="-78"/>
              </a:rPr>
              <a:t>$100</a:t>
            </a:r>
            <a:r>
              <a:rPr lang="fa-IR" dirty="0">
                <a:latin typeface="Times New Roman" pitchFamily="18" charset="0"/>
                <a:cs typeface="B Nazanin" pitchFamily="2" charset="-78"/>
              </a:rPr>
              <a:t> شروع شده است، حاوی عبارت </a:t>
            </a:r>
            <a:r>
              <a:rPr lang="en-US" dirty="0">
                <a:latin typeface="Times New Roman" pitchFamily="18" charset="0"/>
                <a:cs typeface="B Nazanin" pitchFamily="2" charset="-78"/>
              </a:rPr>
              <a:t>“WORLD PEACE.”</a:t>
            </a:r>
            <a:r>
              <a:rPr lang="fa-IR" dirty="0">
                <a:latin typeface="Times New Roman" pitchFamily="18" charset="0"/>
                <a:cs typeface="B Nazanin" pitchFamily="2" charset="-78"/>
              </a:rPr>
              <a:t> می باشد، برنامه ای بنویسید که آن را بایت به بایت فراخوانی کرده و بر روی خانه های </a:t>
            </a:r>
            <a:r>
              <a:rPr lang="en-US" dirty="0">
                <a:latin typeface="Times New Roman" pitchFamily="18" charset="0"/>
                <a:cs typeface="B Nazanin" pitchFamily="2" charset="-78"/>
              </a:rPr>
              <a:t>RAM</a:t>
            </a:r>
            <a:r>
              <a:rPr lang="fa-IR" dirty="0">
                <a:latin typeface="Times New Roman" pitchFamily="18" charset="0"/>
                <a:cs typeface="B Nazanin" pitchFamily="2" charset="-78"/>
              </a:rPr>
              <a:t> که از خانه </a:t>
            </a:r>
            <a:r>
              <a:rPr lang="en-US" dirty="0">
                <a:latin typeface="Times New Roman" pitchFamily="18" charset="0"/>
                <a:cs typeface="B Nazanin" pitchFamily="2" charset="-78"/>
              </a:rPr>
              <a:t>$140</a:t>
            </a:r>
            <a:r>
              <a:rPr lang="fa-IR" dirty="0">
                <a:latin typeface="Times New Roman" pitchFamily="18" charset="0"/>
                <a:cs typeface="B Nazanin" pitchFamily="2" charset="-78"/>
              </a:rPr>
              <a:t> آغاز شده است، قرار دهد.</a:t>
            </a:r>
          </a:p>
          <a:p>
            <a:pPr marL="0" indent="0" algn="r" rtl="1">
              <a:buNone/>
            </a:pPr>
            <a:endParaRPr lang="en-US" dirty="0"/>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142127620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324600"/>
          </a:xfrm>
        </p:spPr>
        <p:txBody>
          <a:bodyPr>
            <a:normAutofit fontScale="92500" lnSpcReduction="10000"/>
          </a:bodyPr>
          <a:lstStyle/>
          <a:p>
            <a:pPr marL="0" indent="0" algn="l">
              <a:buNone/>
            </a:pPr>
            <a:r>
              <a:rPr lang="en-US" dirty="0" smtClean="0">
                <a:latin typeface="Times New Roman" pitchFamily="18" charset="0"/>
                <a:cs typeface="B Nazanin" pitchFamily="2" charset="-78"/>
              </a:rPr>
              <a:t>.EQU	RAMBUF= 0x140</a:t>
            </a:r>
          </a:p>
          <a:p>
            <a:pPr marL="0" indent="0" algn="l">
              <a:buNone/>
            </a:pPr>
            <a:r>
              <a:rPr lang="en-US" dirty="0" smtClean="0">
                <a:latin typeface="Times New Roman" pitchFamily="18" charset="0"/>
                <a:cs typeface="B Nazanin" pitchFamily="2" charset="-78"/>
              </a:rPr>
              <a:t>.ORG	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LDI	ZH, HIGH(MYDATA&lt;&lt;1)</a:t>
            </a:r>
          </a:p>
          <a:p>
            <a:pPr marL="0" indent="0">
              <a:buNone/>
            </a:pPr>
            <a:r>
              <a:rPr lang="en-US" dirty="0">
                <a:latin typeface="Times New Roman" pitchFamily="18" charset="0"/>
                <a:cs typeface="B Nazanin" pitchFamily="2" charset="-78"/>
              </a:rPr>
              <a:t>		LDI	ZL, LOW(MYDATA&lt;&lt;1)</a:t>
            </a:r>
          </a:p>
          <a:p>
            <a:pPr marL="0" indent="0" algn="l">
              <a:buNone/>
            </a:pPr>
            <a:r>
              <a:rPr lang="en-US" dirty="0" smtClean="0">
                <a:latin typeface="Times New Roman" pitchFamily="18" charset="0"/>
                <a:cs typeface="B Nazanin" pitchFamily="2" charset="-78"/>
              </a:rPr>
              <a:t>		LDI	XL, LOW(RAMBUF)</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XH, HIGH(RAMBUF)</a:t>
            </a:r>
          </a:p>
          <a:p>
            <a:pPr marL="0" indent="0">
              <a:buNone/>
            </a:pPr>
            <a:r>
              <a:rPr lang="en-US" dirty="0" smtClean="0">
                <a:latin typeface="Times New Roman" pitchFamily="18" charset="0"/>
                <a:cs typeface="B Nazanin" pitchFamily="2" charset="-78"/>
              </a:rPr>
              <a:t>AGAIN:	LPM	R16, Z+</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CPI	R16, 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BREQ	END</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ST	X+,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RJMP	AGAIN</a:t>
            </a:r>
          </a:p>
          <a:p>
            <a:pPr marL="0" indent="0">
              <a:buNone/>
            </a:pPr>
            <a:r>
              <a:rPr lang="en-US" dirty="0" smtClean="0">
                <a:latin typeface="Times New Roman" pitchFamily="18" charset="0"/>
                <a:cs typeface="B Nazanin" pitchFamily="2" charset="-78"/>
              </a:rPr>
              <a:t>END:		RJMP	END</a:t>
            </a:r>
          </a:p>
          <a:p>
            <a:pPr marL="0" indent="0">
              <a:buNone/>
            </a:pPr>
            <a:endParaRPr lang="en-US"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.ORG	</a:t>
            </a:r>
            <a:r>
              <a:rPr lang="en-US" dirty="0" smtClean="0">
                <a:latin typeface="Times New Roman" pitchFamily="18" charset="0"/>
                <a:cs typeface="B Nazanin" pitchFamily="2" charset="-78"/>
              </a:rPr>
              <a:t>0x100</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MYDATA	.DB	“WORLD PEACE</a:t>
            </a:r>
            <a:r>
              <a:rPr lang="en-US" dirty="0" smtClean="0">
                <a:latin typeface="Times New Roman" pitchFamily="18" charset="0"/>
                <a:cs typeface="B Nazanin" pitchFamily="2" charset="-78"/>
              </a:rPr>
              <a:t>.”</a:t>
            </a:r>
          </a:p>
          <a:p>
            <a:pPr marL="0" indent="0">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297928341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715000"/>
          </a:xfrm>
        </p:spPr>
        <p:txBody>
          <a:bodyPr/>
          <a:lstStyle/>
          <a:p>
            <a:pPr marL="0" indent="0" algn="r" rtl="1">
              <a:buNone/>
            </a:pPr>
            <a:r>
              <a:rPr lang="fa-IR" dirty="0" smtClean="0">
                <a:latin typeface="Times New Roman" pitchFamily="18" charset="0"/>
                <a:cs typeface="B Nazanin" pitchFamily="2" charset="-78"/>
              </a:rPr>
              <a:t>6-18- فرض کنید 3 بیت پایین پورت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به 3 سوییچ متصل هستند. برنامه ای بنویسید که کاراکترهای اسکی زیر را بر مبنای وضعیت سوییچ ها به پورت </a:t>
            </a:r>
            <a:r>
              <a:rPr lang="en-US" dirty="0" smtClean="0">
                <a:latin typeface="Times New Roman" pitchFamily="18" charset="0"/>
                <a:cs typeface="B Nazanin" pitchFamily="2" charset="-78"/>
              </a:rPr>
              <a:t>D</a:t>
            </a:r>
            <a:r>
              <a:rPr lang="fa-IR" dirty="0" smtClean="0">
                <a:latin typeface="Times New Roman" pitchFamily="18" charset="0"/>
                <a:cs typeface="B Nazanin" pitchFamily="2" charset="-78"/>
              </a:rPr>
              <a:t> ارسال کند.</a:t>
            </a:r>
          </a:p>
          <a:p>
            <a:pPr marL="0" indent="0" algn="l">
              <a:buNone/>
            </a:pPr>
            <a:r>
              <a:rPr lang="en-US" dirty="0" smtClean="0">
                <a:latin typeface="Times New Roman" pitchFamily="18" charset="0"/>
                <a:cs typeface="B Nazanin" pitchFamily="2" charset="-78"/>
              </a:rPr>
              <a:t>000		‘0’</a:t>
            </a:r>
          </a:p>
          <a:p>
            <a:pPr marL="0" indent="0" algn="l">
              <a:buNone/>
            </a:pPr>
            <a:r>
              <a:rPr lang="en-US" dirty="0" smtClean="0">
                <a:latin typeface="Times New Roman" pitchFamily="18" charset="0"/>
                <a:cs typeface="B Nazanin" pitchFamily="2" charset="-78"/>
              </a:rPr>
              <a:t>001		‘1’</a:t>
            </a:r>
          </a:p>
          <a:p>
            <a:pPr marL="0" indent="0" algn="l">
              <a:buNone/>
            </a:pPr>
            <a:r>
              <a:rPr lang="en-US" dirty="0" smtClean="0">
                <a:latin typeface="Times New Roman" pitchFamily="18" charset="0"/>
                <a:cs typeface="B Nazanin" pitchFamily="2" charset="-78"/>
              </a:rPr>
              <a:t>010		‘2’</a:t>
            </a:r>
          </a:p>
          <a:p>
            <a:pPr marL="0" indent="0" algn="l">
              <a:buNone/>
            </a:pPr>
            <a:r>
              <a:rPr lang="en-US" dirty="0" smtClean="0">
                <a:latin typeface="Times New Roman" pitchFamily="18" charset="0"/>
                <a:cs typeface="B Nazanin" pitchFamily="2" charset="-78"/>
              </a:rPr>
              <a:t>011		‘3’</a:t>
            </a:r>
          </a:p>
          <a:p>
            <a:pPr marL="0" indent="0" algn="l">
              <a:buNone/>
            </a:pPr>
            <a:r>
              <a:rPr lang="en-US" dirty="0" smtClean="0">
                <a:latin typeface="Times New Roman" pitchFamily="18" charset="0"/>
                <a:cs typeface="B Nazanin" pitchFamily="2" charset="-78"/>
              </a:rPr>
              <a:t>100		‘4’</a:t>
            </a:r>
          </a:p>
          <a:p>
            <a:pPr marL="0" indent="0" algn="l">
              <a:buNone/>
            </a:pPr>
            <a:r>
              <a:rPr lang="en-US" dirty="0" smtClean="0">
                <a:latin typeface="Times New Roman" pitchFamily="18" charset="0"/>
                <a:cs typeface="B Nazanin" pitchFamily="2" charset="-78"/>
              </a:rPr>
              <a:t>101		‘5’</a:t>
            </a:r>
          </a:p>
          <a:p>
            <a:pPr marL="0" indent="0" algn="l">
              <a:buNone/>
            </a:pPr>
            <a:r>
              <a:rPr lang="en-US" dirty="0" smtClean="0">
                <a:latin typeface="Times New Roman" pitchFamily="18" charset="0"/>
                <a:cs typeface="B Nazanin" pitchFamily="2" charset="-78"/>
              </a:rPr>
              <a:t>110		‘6’</a:t>
            </a:r>
          </a:p>
          <a:p>
            <a:pPr marL="0" indent="0" algn="l">
              <a:buNone/>
            </a:pPr>
            <a:r>
              <a:rPr lang="en-US" dirty="0" smtClean="0">
                <a:latin typeface="Times New Roman" pitchFamily="18" charset="0"/>
                <a:cs typeface="B Nazanin" pitchFamily="2" charset="-78"/>
              </a:rPr>
              <a:t>111		‘7’</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1570599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562600"/>
          </a:xfrm>
        </p:spPr>
        <p:txBody>
          <a:bodyPr>
            <a:normAutofit fontScale="77500" lnSpcReduction="20000"/>
          </a:bodyPr>
          <a:lstStyle/>
          <a:p>
            <a:pPr marL="0" indent="0" algn="l">
              <a:buNone/>
            </a:pPr>
            <a:r>
              <a:rPr lang="en-US" dirty="0" smtClean="0">
                <a:latin typeface="Times New Roman" pitchFamily="18" charset="0"/>
                <a:cs typeface="Times New Roman" pitchFamily="18" charset="0"/>
              </a:rPr>
              <a:t>.ORG	0</a:t>
            </a:r>
          </a:p>
          <a:p>
            <a:pPr marL="0" indent="0" algn="l">
              <a:buNone/>
            </a:pPr>
            <a:r>
              <a:rPr lang="en-US" dirty="0" smtClean="0">
                <a:latin typeface="Times New Roman" pitchFamily="18" charset="0"/>
                <a:cs typeface="Times New Roman" pitchFamily="18" charset="0"/>
              </a:rPr>
              <a:t>.INCLUDE	“M32DEF.INC”</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0x0</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DDRC, R16</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0xFF</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DDRD, R16</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ZH, HIGH(ASCI_TABLE&lt;&lt;1)</a:t>
            </a:r>
          </a:p>
          <a:p>
            <a:pPr marL="0" indent="0" algn="l">
              <a:buNone/>
            </a:pPr>
            <a:r>
              <a:rPr lang="en-US" dirty="0" smtClean="0">
                <a:latin typeface="Times New Roman" pitchFamily="18" charset="0"/>
                <a:cs typeface="Times New Roman" pitchFamily="18" charset="0"/>
              </a:rPr>
              <a:t>BEGIN:	IN R16, PINC</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ANDI	R16, 0b00000111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ZL, LOW(ASCI_TABLE</a:t>
            </a:r>
            <a:r>
              <a:rPr lang="en-US" dirty="0">
                <a:latin typeface="Times New Roman" pitchFamily="18" charset="0"/>
                <a:cs typeface="Times New Roman" pitchFamily="18" charset="0"/>
              </a:rPr>
              <a:t>&lt;&lt;1</a:t>
            </a:r>
            <a:r>
              <a:rPr lang="en-US" dirty="0" smtClean="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ADD	ZL, R16</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LPM	R17, Z</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PORTD, R17</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BEGIN</a:t>
            </a:r>
          </a:p>
          <a:p>
            <a:pPr marL="0" indent="0">
              <a:buNone/>
            </a:pPr>
            <a:r>
              <a:rPr lang="en-US" dirty="0" smtClean="0">
                <a:latin typeface="Times New Roman" pitchFamily="18" charset="0"/>
                <a:cs typeface="Times New Roman" pitchFamily="18" charset="0"/>
              </a:rPr>
              <a:t>;----------------- look-up table for </a:t>
            </a:r>
            <a:r>
              <a:rPr lang="en-US" dirty="0" err="1" smtClean="0">
                <a:latin typeface="Times New Roman" pitchFamily="18" charset="0"/>
                <a:cs typeface="Times New Roman" pitchFamily="18" charset="0"/>
              </a:rPr>
              <a:t>Ascii</a:t>
            </a:r>
            <a:r>
              <a:rPr lang="en-US" dirty="0" smtClean="0">
                <a:latin typeface="Times New Roman" pitchFamily="18" charset="0"/>
                <a:cs typeface="Times New Roman" pitchFamily="18" charset="0"/>
              </a:rPr>
              <a:t> numbers 0-7 ---------</a:t>
            </a:r>
          </a:p>
          <a:p>
            <a:pPr marL="0" indent="0">
              <a:buNone/>
            </a:pPr>
            <a:r>
              <a:rPr lang="en-US" dirty="0" smtClean="0">
                <a:latin typeface="Times New Roman" pitchFamily="18" charset="0"/>
                <a:cs typeface="Times New Roman" pitchFamily="18" charset="0"/>
              </a:rPr>
              <a:t>.ORG	0x20</a:t>
            </a:r>
          </a:p>
          <a:p>
            <a:pPr marL="0" indent="0">
              <a:buNone/>
            </a:pPr>
            <a:r>
              <a:rPr lang="en-US" dirty="0" smtClean="0">
                <a:latin typeface="Times New Roman" pitchFamily="18" charset="0"/>
                <a:cs typeface="Times New Roman" pitchFamily="18" charset="0"/>
              </a:rPr>
              <a:t>ASCI_TABLE:</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.DB	‘0’, ‘1’, ‘2’, ‘3’, ‘4’, ‘5’, ‘6’, ‘7’</a:t>
            </a:r>
            <a:endParaRPr lang="en-US" dirty="0">
              <a:latin typeface="Times New Roman" pitchFamily="18" charset="0"/>
              <a:cs typeface="Times New Roman" pitchFamily="18" charset="0"/>
            </a:endParaRPr>
          </a:p>
          <a:p>
            <a:pPr marL="0" indent="0" algn="l">
              <a:buNone/>
            </a:pPr>
            <a:endParaRPr lang="en-US" dirty="0">
              <a:latin typeface="Times New Roman" pitchFamily="18" charset="0"/>
              <a:cs typeface="Times New Roman" pitchFamily="18" charset="0"/>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142687814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1066800"/>
                <a:ext cx="8534400" cy="5562600"/>
              </a:xfrm>
            </p:spPr>
            <p:txBody>
              <a:bodyPr/>
              <a:lstStyle/>
              <a:p>
                <a:pPr marL="0" indent="0" algn="r" rtl="1">
                  <a:buNone/>
                </a:pPr>
                <a:r>
                  <a:rPr lang="fa-IR" dirty="0" smtClean="0">
                    <a:latin typeface="Times New Roman" pitchFamily="18" charset="0"/>
                    <a:cs typeface="B Nazanin" pitchFamily="2" charset="-78"/>
                  </a:rPr>
                  <a:t>مثال 6-19- خودتان</a:t>
                </a:r>
              </a:p>
              <a:p>
                <a:pPr marL="0" indent="0" algn="r" rtl="1">
                  <a:buNone/>
                </a:pPr>
                <a:r>
                  <a:rPr lang="fa-IR" dirty="0" smtClean="0">
                    <a:latin typeface="Times New Roman" pitchFamily="18" charset="0"/>
                    <a:cs typeface="B Nazanin" pitchFamily="2" charset="-78"/>
                  </a:rPr>
                  <a:t>مثال 6-20- برنامه ای بنویسید که مقدار </a:t>
                </a:r>
                <a:r>
                  <a:rPr lang="en-US" dirty="0" smtClean="0">
                    <a:latin typeface="Times New Roman" pitchFamily="18" charset="0"/>
                    <a:cs typeface="B Nazanin" pitchFamily="2" charset="-78"/>
                  </a:rPr>
                  <a:t>x</a:t>
                </a:r>
                <a:r>
                  <a:rPr lang="fa-IR" dirty="0" smtClean="0">
                    <a:latin typeface="Times New Roman" pitchFamily="18" charset="0"/>
                    <a:cs typeface="B Nazanin" pitchFamily="2" charset="-78"/>
                  </a:rPr>
                  <a:t> را از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گرفته و </a:t>
                </a:r>
                <a14:m>
                  <m:oMath xmlns:m="http://schemas.openxmlformats.org/officeDocument/2006/math">
                    <m:sSup>
                      <m:sSupPr>
                        <m:ctrlPr>
                          <a:rPr lang="fa-IR" i="1" smtClean="0">
                            <a:latin typeface="Cambria Math"/>
                          </a:rPr>
                        </m:ctrlPr>
                      </m:sSupPr>
                      <m:e>
                        <m:r>
                          <a:rPr lang="en-US" b="0" i="1" smtClean="0">
                            <a:latin typeface="Cambria Math"/>
                          </a:rPr>
                          <m:t>𝑥</m:t>
                        </m:r>
                      </m:e>
                      <m:sup>
                        <m:r>
                          <a:rPr lang="en-US" b="0" i="1" smtClean="0">
                            <a:latin typeface="Cambria Math"/>
                          </a:rPr>
                          <m:t>2</m:t>
                        </m:r>
                      </m:sup>
                    </m:sSup>
                    <m:r>
                      <a:rPr lang="en-US" b="0" i="1" smtClean="0">
                        <a:latin typeface="Cambria Math"/>
                      </a:rPr>
                      <m:t>+</m:t>
                    </m:r>
                    <m:r>
                      <a:rPr lang="en-US" b="0" i="1" smtClean="0">
                        <a:latin typeface="Cambria Math"/>
                      </a:rPr>
                      <m:t>2</m:t>
                    </m:r>
                    <m:r>
                      <a:rPr lang="en-US" b="0" i="1" smtClean="0">
                        <a:latin typeface="Cambria Math"/>
                      </a:rPr>
                      <m:t>𝑥</m:t>
                    </m:r>
                    <m:r>
                      <a:rPr lang="en-US" b="0" i="1" smtClean="0">
                        <a:latin typeface="Cambria Math"/>
                      </a:rPr>
                      <m:t>+</m:t>
                    </m:r>
                    <m:r>
                      <a:rPr lang="en-US" b="0" i="1" smtClean="0">
                        <a:latin typeface="Cambria Math"/>
                      </a:rPr>
                      <m:t>3</m:t>
                    </m:r>
                  </m:oMath>
                </a14:m>
                <a:r>
                  <a:rPr lang="fa-IR" dirty="0" smtClean="0">
                    <a:latin typeface="Times New Roman" pitchFamily="18" charset="0"/>
                    <a:cs typeface="B Nazanin" pitchFamily="2" charset="-78"/>
                  </a:rPr>
                  <a:t> را به پورت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ارسال کند. فرض کنید </a:t>
                </a:r>
                <a:r>
                  <a:rPr lang="en-US" dirty="0" smtClean="0">
                    <a:latin typeface="Times New Roman" pitchFamily="18" charset="0"/>
                    <a:cs typeface="B Nazanin" pitchFamily="2" charset="-78"/>
                  </a:rPr>
                  <a:t>PB3-PB0</a:t>
                </a:r>
                <a:r>
                  <a:rPr lang="fa-IR" dirty="0" smtClean="0">
                    <a:latin typeface="Times New Roman" pitchFamily="18" charset="0"/>
                    <a:cs typeface="B Nazanin" pitchFamily="2" charset="-78"/>
                  </a:rPr>
                  <a:t> مقدار 0 تا 9 را برای </a:t>
                </a:r>
                <a:r>
                  <a:rPr lang="en-US" dirty="0" smtClean="0">
                    <a:latin typeface="Times New Roman" pitchFamily="18" charset="0"/>
                    <a:cs typeface="B Nazanin" pitchFamily="2" charset="-78"/>
                  </a:rPr>
                  <a:t>x</a:t>
                </a:r>
                <a:r>
                  <a:rPr lang="fa-IR" dirty="0" smtClean="0">
                    <a:latin typeface="Times New Roman" pitchFamily="18" charset="0"/>
                    <a:cs typeface="B Nazanin" pitchFamily="2" charset="-78"/>
                  </a:rPr>
                  <a:t> دارد. از جدول جستجو به جای ضرب استفاده کنید.</a:t>
                </a:r>
                <a:endParaRPr lang="en-US" dirty="0">
                  <a:latin typeface="Times New Roman" pitchFamily="18" charset="0"/>
                  <a:cs typeface="B Nazanin" pitchFamily="2" charset="-7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1066800"/>
                <a:ext cx="8534400" cy="5562600"/>
              </a:xfrm>
              <a:blipFill rotWithShape="1">
                <a:blip r:embed="rId2"/>
                <a:stretch>
                  <a:fillRect l="-1357" t="-876" r="-1286"/>
                </a:stretch>
              </a:blipFill>
            </p:spPr>
            <p:txBody>
              <a:bodyPr/>
              <a:lstStyle/>
              <a:p>
                <a:r>
                  <a:rPr lang="en-US">
                    <a:noFill/>
                  </a:rPr>
                  <a:t> </a:t>
                </a:r>
              </a:p>
            </p:txBody>
          </p:sp>
        </mc:Fallback>
      </mc:AlternateContent>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366495457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562600"/>
          </a:xfrm>
        </p:spPr>
        <p:txBody>
          <a:bodyPr>
            <a:normAutofit fontScale="77500" lnSpcReduction="20000"/>
          </a:bodyPr>
          <a:lstStyle/>
          <a:p>
            <a:pPr marL="0" indent="0">
              <a:buNone/>
            </a:pPr>
            <a:r>
              <a:rPr lang="en-US" dirty="0">
                <a:latin typeface="Times New Roman" pitchFamily="18" charset="0"/>
                <a:cs typeface="Times New Roman" pitchFamily="18" charset="0"/>
              </a:rPr>
              <a:t>.ORG	</a:t>
            </a:r>
            <a:r>
              <a:rPr lang="en-US" dirty="0" smtClean="0">
                <a:latin typeface="Times New Roman" pitchFamily="18" charset="0"/>
                <a:cs typeface="Times New Roman" pitchFamily="18" charset="0"/>
              </a:rPr>
              <a:t>0x0</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.INCLUDE	“M32DEF.INC”</a:t>
            </a:r>
          </a:p>
          <a:p>
            <a:pPr marL="0" indent="0">
              <a:buNone/>
            </a:pPr>
            <a:r>
              <a:rPr lang="en-US" dirty="0" smtClean="0">
                <a:latin typeface="Times New Roman" pitchFamily="18" charset="0"/>
                <a:cs typeface="Times New Roman" pitchFamily="18" charset="0"/>
              </a:rPr>
              <a:t>		LDI	R16, 0x00</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DDRB, R16</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0xFF</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DDRC, R16</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ZH, HIGH(TABLE&lt;&lt;1)</a:t>
            </a:r>
          </a:p>
          <a:p>
            <a:pPr marL="0" indent="0">
              <a:buNone/>
            </a:pPr>
            <a:r>
              <a:rPr lang="en-US" dirty="0" smtClean="0">
                <a:latin typeface="Times New Roman" pitchFamily="18" charset="0"/>
                <a:cs typeface="Times New Roman" pitchFamily="18" charset="0"/>
              </a:rPr>
              <a:t>L1:		LDI	ZL, LOW(TABLE&lt;&lt;1)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IN	R16, PINB</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ANDI	R16, 0x0F</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ADD	ZL, R16</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LPM	R18, Z</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PORTC, R18</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L1</a:t>
            </a:r>
          </a:p>
          <a:p>
            <a:pPr marL="0" indent="0">
              <a:buNone/>
            </a:pPr>
            <a:r>
              <a:rPr lang="en-US" dirty="0" smtClean="0">
                <a:latin typeface="Times New Roman" pitchFamily="18" charset="0"/>
                <a:cs typeface="Times New Roman" pitchFamily="18" charset="0"/>
              </a:rPr>
              <a:t>.ORG	0x20</a:t>
            </a:r>
          </a:p>
          <a:p>
            <a:pPr marL="0" indent="0">
              <a:buNone/>
            </a:pPr>
            <a:r>
              <a:rPr lang="en-US" dirty="0" smtClean="0">
                <a:latin typeface="Times New Roman" pitchFamily="18" charset="0"/>
                <a:cs typeface="Times New Roman" pitchFamily="18" charset="0"/>
              </a:rPr>
              <a:t>TABLE: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.DB	3, 6, 11, 18, 27, 38, 51, 66, 83, 102 </a:t>
            </a:r>
            <a:endParaRPr lang="en-US" dirty="0">
              <a:latin typeface="Times New Roman" pitchFamily="18" charset="0"/>
              <a:cs typeface="Times New Roman" pitchFamily="18" charset="0"/>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114394228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638800"/>
          </a:xfrm>
        </p:spPr>
        <p:txBody>
          <a:bodyPr/>
          <a:lstStyle/>
          <a:p>
            <a:pPr algn="r" rtl="1">
              <a:buFont typeface="Wingdings" pitchFamily="2" charset="2"/>
              <a:buChar char="v"/>
            </a:pPr>
            <a:r>
              <a:rPr lang="fa-IR" dirty="0" smtClean="0">
                <a:latin typeface="Times New Roman" pitchFamily="18" charset="0"/>
                <a:cs typeface="B Nazanin" pitchFamily="2" charset="-78"/>
              </a:rPr>
              <a:t> </a:t>
            </a:r>
            <a:r>
              <a:rPr lang="fa-IR" dirty="0">
                <a:latin typeface="Times New Roman" pitchFamily="18" charset="0"/>
                <a:cs typeface="B Nazanin" pitchFamily="2" charset="-78"/>
              </a:rPr>
              <a:t>دستکاری بیت­های ثبات­های همه منظوره</a:t>
            </a:r>
            <a:r>
              <a:rPr lang="fa-IR" dirty="0" smtClean="0">
                <a:latin typeface="Times New Roman" pitchFamily="18" charset="0"/>
                <a:cs typeface="B Nazanin" pitchFamily="2" charset="-78"/>
              </a:rPr>
              <a:t>:</a:t>
            </a:r>
          </a:p>
          <a:p>
            <a:pPr lvl="1" algn="r" rtl="1">
              <a:buFont typeface="Wingdings" pitchFamily="2" charset="2"/>
              <a:buChar char="v"/>
            </a:pPr>
            <a:r>
              <a:rPr lang="fa-IR" dirty="0" smtClean="0">
                <a:latin typeface="Times New Roman" pitchFamily="18" charset="0"/>
                <a:cs typeface="B Nazanin" pitchFamily="2" charset="-78"/>
              </a:rPr>
              <a:t> یک کردن بیت ها</a:t>
            </a:r>
          </a:p>
          <a:p>
            <a:pPr marL="393192" lvl="1" indent="0">
              <a:buNone/>
            </a:pPr>
            <a:r>
              <a:rPr lang="en-US" dirty="0">
                <a:latin typeface="Times New Roman" pitchFamily="18" charset="0"/>
                <a:cs typeface="B Nazanin" pitchFamily="2" charset="-78"/>
              </a:rPr>
              <a:t>SBR        Set Bits in </a:t>
            </a:r>
            <a:r>
              <a:rPr lang="en-US" dirty="0" smtClean="0">
                <a:latin typeface="Times New Roman" pitchFamily="18" charset="0"/>
                <a:cs typeface="B Nazanin" pitchFamily="2" charset="-78"/>
              </a:rPr>
              <a:t>register</a:t>
            </a:r>
            <a:endParaRPr lang="fa-IR" dirty="0" smtClean="0">
              <a:latin typeface="Times New Roman" pitchFamily="18" charset="0"/>
              <a:cs typeface="B Nazanin" pitchFamily="2" charset="-78"/>
            </a:endParaRPr>
          </a:p>
          <a:p>
            <a:pPr marL="393192" lvl="1" indent="0">
              <a:buNone/>
            </a:pPr>
            <a:r>
              <a:rPr lang="en-US" dirty="0">
                <a:latin typeface="Times New Roman" pitchFamily="18" charset="0"/>
                <a:cs typeface="B Nazanin" pitchFamily="2" charset="-78"/>
              </a:rPr>
              <a:t>SBR.     R</a:t>
            </a:r>
            <a:r>
              <a:rPr lang="en-US" baseline="-25000" dirty="0">
                <a:latin typeface="Times New Roman" pitchFamily="18" charset="0"/>
                <a:cs typeface="B Nazanin" pitchFamily="2" charset="-78"/>
              </a:rPr>
              <a:t>d</a:t>
            </a:r>
            <a:r>
              <a:rPr lang="en-US" dirty="0">
                <a:latin typeface="Times New Roman" pitchFamily="18" charset="0"/>
                <a:cs typeface="B Nazanin" pitchFamily="2" charset="-78"/>
              </a:rPr>
              <a:t> , </a:t>
            </a:r>
            <a:r>
              <a:rPr lang="en-US" dirty="0" smtClean="0">
                <a:latin typeface="Times New Roman" pitchFamily="18" charset="0"/>
                <a:cs typeface="B Nazanin" pitchFamily="2" charset="-78"/>
              </a:rPr>
              <a:t>X</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K: 00-FF,  R</a:t>
            </a:r>
            <a:r>
              <a:rPr lang="en-US" baseline="-25000" dirty="0" smtClean="0">
                <a:latin typeface="Times New Roman" pitchFamily="18" charset="0"/>
                <a:cs typeface="B Nazanin" pitchFamily="2" charset="-78"/>
              </a:rPr>
              <a:t>d</a:t>
            </a:r>
            <a:r>
              <a:rPr lang="en-US" dirty="0" smtClean="0">
                <a:latin typeface="Times New Roman" pitchFamily="18" charset="0"/>
                <a:cs typeface="B Nazanin" pitchFamily="2" charset="-78"/>
              </a:rPr>
              <a:t>: R16-R31</a:t>
            </a:r>
          </a:p>
          <a:p>
            <a:pPr lvl="1" algn="r" rtl="1">
              <a:buFont typeface="Wingdings" pitchFamily="2" charset="2"/>
              <a:buChar char="v"/>
            </a:pPr>
            <a:r>
              <a:rPr lang="en-US" dirty="0">
                <a:latin typeface="Times New Roman" pitchFamily="18" charset="0"/>
                <a:cs typeface="B Nazanin" pitchFamily="2" charset="-78"/>
              </a:rPr>
              <a:t>SBR </a:t>
            </a:r>
            <a:r>
              <a:rPr lang="fa-IR" dirty="0">
                <a:latin typeface="Times New Roman" pitchFamily="18" charset="0"/>
                <a:cs typeface="B Nazanin" pitchFamily="2" charset="-78"/>
              </a:rPr>
              <a:t>در حقیقت نام دیگر دستور </a:t>
            </a:r>
            <a:r>
              <a:rPr lang="en-US" dirty="0">
                <a:latin typeface="Times New Roman" pitchFamily="18" charset="0"/>
                <a:cs typeface="B Nazanin" pitchFamily="2" charset="-78"/>
              </a:rPr>
              <a:t>ORI </a:t>
            </a:r>
            <a:r>
              <a:rPr lang="fa-IR" dirty="0">
                <a:latin typeface="Times New Roman" pitchFamily="18" charset="0"/>
                <a:cs typeface="B Nazanin" pitchFamily="2" charset="-78"/>
              </a:rPr>
              <a:t>است و باعث ١ شدن هر یک از بیت­های ثبات همه منظوره که متغیر </a:t>
            </a:r>
            <a:r>
              <a:rPr lang="en-US" dirty="0">
                <a:latin typeface="Times New Roman" pitchFamily="18" charset="0"/>
                <a:cs typeface="B Nazanin" pitchFamily="2" charset="-78"/>
              </a:rPr>
              <a:t>X </a:t>
            </a:r>
            <a:r>
              <a:rPr lang="fa-IR" dirty="0">
                <a:latin typeface="Times New Roman" pitchFamily="18" charset="0"/>
                <a:cs typeface="B Nazanin" pitchFamily="2" charset="-78"/>
              </a:rPr>
              <a:t>در آن ١ است می­شود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393192" lvl="1" indent="0" algn="l">
              <a:buNone/>
            </a:pPr>
            <a:r>
              <a:rPr lang="en-US" dirty="0" smtClean="0">
                <a:latin typeface="Times New Roman" pitchFamily="18" charset="0"/>
                <a:cs typeface="B Nazanin" pitchFamily="2" charset="-78"/>
              </a:rPr>
              <a:t>LDI		R17, 0b00111010</a:t>
            </a:r>
          </a:p>
          <a:p>
            <a:pPr marL="393192" lvl="1" indent="0" algn="l">
              <a:buNone/>
            </a:pPr>
            <a:r>
              <a:rPr lang="en-US" dirty="0" smtClean="0">
                <a:latin typeface="Times New Roman" pitchFamily="18" charset="0"/>
                <a:cs typeface="B Nazanin" pitchFamily="2" charset="-78"/>
              </a:rPr>
              <a:t>SBR	R17, 0b10001100</a:t>
            </a:r>
          </a:p>
          <a:p>
            <a:pPr marL="393192" lvl="1" indent="0" algn="r" rtl="1">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پس از اجرای دستور خواهیم داشت:</a:t>
            </a:r>
          </a:p>
          <a:p>
            <a:pPr marL="393192" lvl="1" indent="0" algn="l">
              <a:buNone/>
            </a:pPr>
            <a:r>
              <a:rPr lang="en-US" dirty="0" smtClean="0">
                <a:latin typeface="Times New Roman" pitchFamily="18" charset="0"/>
                <a:cs typeface="B Nazanin" pitchFamily="2" charset="-78"/>
              </a:rPr>
              <a:t>R17:   0b</a:t>
            </a:r>
            <a:r>
              <a:rPr lang="en-US" dirty="0" smtClean="0">
                <a:solidFill>
                  <a:srgbClr val="FF0000"/>
                </a:solidFill>
                <a:latin typeface="Times New Roman" pitchFamily="18" charset="0"/>
                <a:cs typeface="B Nazanin" pitchFamily="2" charset="-78"/>
              </a:rPr>
              <a:t>1</a:t>
            </a:r>
            <a:r>
              <a:rPr lang="en-US" dirty="0" smtClean="0">
                <a:latin typeface="Times New Roman" pitchFamily="18" charset="0"/>
                <a:cs typeface="B Nazanin" pitchFamily="2" charset="-78"/>
              </a:rPr>
              <a:t>011</a:t>
            </a:r>
            <a:r>
              <a:rPr lang="en-US" dirty="0" smtClean="0">
                <a:solidFill>
                  <a:srgbClr val="FF0000"/>
                </a:solidFill>
                <a:latin typeface="Times New Roman" pitchFamily="18" charset="0"/>
                <a:cs typeface="B Nazanin" pitchFamily="2" charset="-78"/>
              </a:rPr>
              <a:t>11</a:t>
            </a:r>
            <a:r>
              <a:rPr lang="en-US" dirty="0" smtClean="0">
                <a:latin typeface="Times New Roman" pitchFamily="18" charset="0"/>
                <a:cs typeface="B Nazanin" pitchFamily="2" charset="-78"/>
              </a:rPr>
              <a:t>10</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1915342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dirty="0">
                <a:effectLst/>
                <a:latin typeface="Times New Roman" pitchFamily="18" charset="0"/>
                <a:cs typeface="B Titr" pitchFamily="2" charset="-78"/>
              </a:rPr>
              <a:t>فصل ٤ – </a:t>
            </a:r>
            <a:r>
              <a:rPr lang="fa-IR" dirty="0" smtClean="0">
                <a:effectLst/>
                <a:latin typeface="Times New Roman" pitchFamily="18" charset="0"/>
                <a:cs typeface="B Titr" pitchFamily="2" charset="-78"/>
              </a:rPr>
              <a:t>برنامه­ر</a:t>
            </a:r>
            <a:r>
              <a:rPr lang="fa-IR" dirty="0">
                <a:latin typeface="Times New Roman" pitchFamily="18" charset="0"/>
                <a:cs typeface="B Titr" pitchFamily="2" charset="-78"/>
              </a:rPr>
              <a:t>ی</a:t>
            </a:r>
            <a:r>
              <a:rPr lang="fa-IR" dirty="0" smtClean="0">
                <a:effectLst/>
                <a:latin typeface="Times New Roman" pitchFamily="18" charset="0"/>
                <a:cs typeface="B Titr" pitchFamily="2" charset="-78"/>
              </a:rPr>
              <a:t>زی </a:t>
            </a:r>
            <a:r>
              <a:rPr lang="fa-IR" dirty="0">
                <a:effectLst/>
                <a:latin typeface="Times New Roman" pitchFamily="18" charset="0"/>
                <a:cs typeface="B Titr" pitchFamily="2" charset="-78"/>
              </a:rPr>
              <a:t>پورت­های ورودی / خروجی در </a:t>
            </a:r>
            <a:r>
              <a:rPr lang="en-US" dirty="0">
                <a:effectLst/>
                <a:latin typeface="Times New Roman" pitchFamily="18" charset="0"/>
                <a:cs typeface="B Titr" pitchFamily="2" charset="-78"/>
              </a:rPr>
              <a:t>AVR</a:t>
            </a:r>
            <a:endParaRPr lang="en-US" dirty="0">
              <a:latin typeface="Times New Roman" pitchFamily="18" charset="0"/>
              <a:cs typeface="B Titr" pitchFamily="2" charset="-78"/>
            </a:endParaRPr>
          </a:p>
        </p:txBody>
      </p:sp>
    </p:spTree>
    <p:extLst>
      <p:ext uri="{BB962C8B-B14F-4D97-AF65-F5344CB8AC3E}">
        <p14:creationId xmlns:p14="http://schemas.microsoft.com/office/powerpoint/2010/main" val="38153747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562600"/>
          </a:xfrm>
        </p:spPr>
        <p:txBody>
          <a:bodyPr/>
          <a:lstStyle/>
          <a:p>
            <a:pPr lvl="1" algn="r" rtl="1">
              <a:buFont typeface="Wingdings" pitchFamily="2" charset="2"/>
              <a:buChar char="v"/>
            </a:pPr>
            <a:r>
              <a:rPr lang="fa-IR" dirty="0" smtClean="0">
                <a:latin typeface="Times New Roman" pitchFamily="18" charset="0"/>
                <a:cs typeface="B Nazanin" pitchFamily="2" charset="-78"/>
              </a:rPr>
              <a:t>صفر </a:t>
            </a:r>
            <a:r>
              <a:rPr lang="fa-IR" dirty="0">
                <a:latin typeface="Times New Roman" pitchFamily="18" charset="0"/>
                <a:cs typeface="B Nazanin" pitchFamily="2" charset="-78"/>
              </a:rPr>
              <a:t>کردن بیت ها</a:t>
            </a:r>
          </a:p>
          <a:p>
            <a:pPr marL="393192" lvl="1" indent="0">
              <a:buNone/>
            </a:pPr>
            <a:r>
              <a:rPr lang="en-US" dirty="0" smtClean="0">
                <a:latin typeface="Times New Roman" pitchFamily="18" charset="0"/>
                <a:cs typeface="B Nazanin" pitchFamily="2" charset="-78"/>
              </a:rPr>
              <a:t>CBR        </a:t>
            </a:r>
            <a:r>
              <a:rPr lang="en-US" dirty="0">
                <a:latin typeface="Times New Roman" pitchFamily="18" charset="0"/>
                <a:cs typeface="B Nazanin" pitchFamily="2" charset="-78"/>
              </a:rPr>
              <a:t>Set Bits in register</a:t>
            </a:r>
            <a:endParaRPr lang="fa-IR" dirty="0">
              <a:latin typeface="Times New Roman" pitchFamily="18" charset="0"/>
              <a:cs typeface="B Nazanin" pitchFamily="2" charset="-78"/>
            </a:endParaRPr>
          </a:p>
          <a:p>
            <a:pPr marL="393192" lvl="1" indent="0">
              <a:buNone/>
            </a:pPr>
            <a:r>
              <a:rPr lang="en-US" dirty="0" smtClean="0">
                <a:latin typeface="Times New Roman" pitchFamily="18" charset="0"/>
                <a:cs typeface="B Nazanin" pitchFamily="2" charset="-78"/>
              </a:rPr>
              <a:t>CBR</a:t>
            </a:r>
            <a:r>
              <a:rPr lang="en-US" dirty="0">
                <a:latin typeface="Times New Roman" pitchFamily="18" charset="0"/>
                <a:cs typeface="B Nazanin" pitchFamily="2" charset="-78"/>
              </a:rPr>
              <a:t>.     R</a:t>
            </a:r>
            <a:r>
              <a:rPr lang="en-US" baseline="-25000" dirty="0">
                <a:latin typeface="Times New Roman" pitchFamily="18" charset="0"/>
                <a:cs typeface="B Nazanin" pitchFamily="2" charset="-78"/>
              </a:rPr>
              <a:t>d</a:t>
            </a:r>
            <a:r>
              <a:rPr lang="en-US" dirty="0">
                <a:latin typeface="Times New Roman" pitchFamily="18" charset="0"/>
                <a:cs typeface="B Nazanin" pitchFamily="2" charset="-78"/>
              </a:rPr>
              <a:t> , X</a:t>
            </a:r>
            <a:r>
              <a:rPr lang="fa-IR" dirty="0">
                <a:latin typeface="Times New Roman" pitchFamily="18" charset="0"/>
                <a:cs typeface="B Nazanin" pitchFamily="2" charset="-78"/>
              </a:rPr>
              <a:t>	</a:t>
            </a:r>
            <a:r>
              <a:rPr lang="en-US" dirty="0">
                <a:latin typeface="Times New Roman" pitchFamily="18" charset="0"/>
                <a:cs typeface="B Nazanin" pitchFamily="2" charset="-78"/>
              </a:rPr>
              <a:t>; K: 00-FF,  R</a:t>
            </a:r>
            <a:r>
              <a:rPr lang="en-US" baseline="-25000" dirty="0">
                <a:latin typeface="Times New Roman" pitchFamily="18" charset="0"/>
                <a:cs typeface="B Nazanin" pitchFamily="2" charset="-78"/>
              </a:rPr>
              <a:t>d</a:t>
            </a:r>
            <a:r>
              <a:rPr lang="en-US" dirty="0">
                <a:latin typeface="Times New Roman" pitchFamily="18" charset="0"/>
                <a:cs typeface="B Nazanin" pitchFamily="2" charset="-78"/>
              </a:rPr>
              <a:t>: R16-R31</a:t>
            </a:r>
          </a:p>
          <a:p>
            <a:pPr lvl="1" algn="r" rtl="1">
              <a:buFont typeface="Wingdings" pitchFamily="2" charset="2"/>
              <a:buChar char="v"/>
            </a:pPr>
            <a:r>
              <a:rPr lang="en-US" dirty="0" smtClean="0">
                <a:latin typeface="Times New Roman" pitchFamily="18" charset="0"/>
                <a:cs typeface="B Nazanin" pitchFamily="2" charset="-78"/>
              </a:rPr>
              <a:t>CBR</a:t>
            </a:r>
            <a:r>
              <a:rPr lang="fa-IR" dirty="0" smtClean="0">
                <a:latin typeface="Times New Roman" pitchFamily="18" charset="0"/>
                <a:cs typeface="B Nazanin" pitchFamily="2" charset="-78"/>
              </a:rPr>
              <a:t> باعث پاک شدن هر یک از بیت های ثبات همه منظوره که متغیر </a:t>
            </a:r>
            <a:r>
              <a:rPr lang="en-US" dirty="0" smtClean="0">
                <a:latin typeface="Times New Roman" pitchFamily="18" charset="0"/>
                <a:cs typeface="B Nazanin" pitchFamily="2" charset="-78"/>
              </a:rPr>
              <a:t>K</a:t>
            </a:r>
            <a:r>
              <a:rPr lang="fa-IR" dirty="0" smtClean="0">
                <a:latin typeface="Times New Roman" pitchFamily="18" charset="0"/>
                <a:cs typeface="B Nazanin" pitchFamily="2" charset="-78"/>
              </a:rPr>
              <a:t> در آن یک است می شود.</a:t>
            </a:r>
            <a:endParaRPr lang="en-US" dirty="0" smtClean="0">
              <a:latin typeface="Times New Roman" pitchFamily="18" charset="0"/>
              <a:cs typeface="B Nazanin" pitchFamily="2" charset="-78"/>
            </a:endParaRPr>
          </a:p>
          <a:p>
            <a:pPr marL="393192" lvl="1" indent="0">
              <a:buNone/>
            </a:pPr>
            <a:r>
              <a:rPr lang="en-US" dirty="0" smtClean="0">
                <a:latin typeface="Times New Roman" pitchFamily="18" charset="0"/>
                <a:cs typeface="B Nazanin" pitchFamily="2" charset="-78"/>
              </a:rPr>
              <a:t>LDI		R17, 0b10111010</a:t>
            </a:r>
          </a:p>
          <a:p>
            <a:pPr marL="393192" lvl="1" indent="0">
              <a:buNone/>
            </a:pPr>
            <a:r>
              <a:rPr lang="en-US" dirty="0" smtClean="0">
                <a:latin typeface="Times New Roman" pitchFamily="18" charset="0"/>
                <a:cs typeface="B Nazanin" pitchFamily="2" charset="-78"/>
              </a:rPr>
              <a:t>CBR</a:t>
            </a:r>
            <a:r>
              <a:rPr lang="en-US" dirty="0">
                <a:latin typeface="Times New Roman" pitchFamily="18" charset="0"/>
                <a:cs typeface="B Nazanin" pitchFamily="2" charset="-78"/>
              </a:rPr>
              <a:t>	R17, </a:t>
            </a:r>
            <a:r>
              <a:rPr lang="en-US" dirty="0" smtClean="0">
                <a:latin typeface="Times New Roman" pitchFamily="18" charset="0"/>
                <a:cs typeface="B Nazanin" pitchFamily="2" charset="-78"/>
              </a:rPr>
              <a:t>0b10011100</a:t>
            </a:r>
            <a:endParaRPr lang="en-US" dirty="0">
              <a:latin typeface="Times New Roman" pitchFamily="18" charset="0"/>
              <a:cs typeface="B Nazanin" pitchFamily="2" charset="-78"/>
            </a:endParaRPr>
          </a:p>
          <a:p>
            <a:pPr marL="393192" lvl="1" indent="0" algn="r" rtl="1">
              <a:buNone/>
            </a:pPr>
            <a:r>
              <a:rPr lang="en-US" dirty="0">
                <a:latin typeface="Times New Roman" pitchFamily="18" charset="0"/>
                <a:cs typeface="B Nazanin" pitchFamily="2" charset="-78"/>
              </a:rPr>
              <a:t> </a:t>
            </a:r>
            <a:r>
              <a:rPr lang="fa-IR" dirty="0">
                <a:latin typeface="Times New Roman" pitchFamily="18" charset="0"/>
                <a:cs typeface="B Nazanin" pitchFamily="2" charset="-78"/>
              </a:rPr>
              <a:t>پس از اجرای دستور خواهیم داشت:</a:t>
            </a:r>
          </a:p>
          <a:p>
            <a:pPr marL="393192" lvl="1" indent="0">
              <a:buNone/>
            </a:pPr>
            <a:r>
              <a:rPr lang="en-US" dirty="0">
                <a:latin typeface="Times New Roman" pitchFamily="18" charset="0"/>
                <a:cs typeface="B Nazanin" pitchFamily="2" charset="-78"/>
              </a:rPr>
              <a:t>R17:   </a:t>
            </a:r>
            <a:r>
              <a:rPr lang="en-US" dirty="0" smtClean="0">
                <a:latin typeface="Times New Roman" pitchFamily="18" charset="0"/>
                <a:cs typeface="B Nazanin" pitchFamily="2" charset="-78"/>
              </a:rPr>
              <a:t>0b</a:t>
            </a:r>
            <a:r>
              <a:rPr lang="en-US" dirty="0" smtClean="0">
                <a:solidFill>
                  <a:srgbClr val="FF0000"/>
                </a:solidFill>
                <a:latin typeface="Times New Roman" pitchFamily="18" charset="0"/>
                <a:cs typeface="B Nazanin" pitchFamily="2" charset="-78"/>
              </a:rPr>
              <a:t>0</a:t>
            </a:r>
            <a:r>
              <a:rPr lang="en-US" dirty="0" smtClean="0">
                <a:latin typeface="Times New Roman" pitchFamily="18" charset="0"/>
                <a:cs typeface="B Nazanin" pitchFamily="2" charset="-78"/>
              </a:rPr>
              <a:t>01</a:t>
            </a:r>
            <a:r>
              <a:rPr lang="en-US" dirty="0" smtClean="0">
                <a:solidFill>
                  <a:srgbClr val="FF0000"/>
                </a:solidFill>
                <a:latin typeface="Times New Roman" pitchFamily="18" charset="0"/>
                <a:cs typeface="B Nazanin" pitchFamily="2" charset="-78"/>
              </a:rPr>
              <a:t>000</a:t>
            </a:r>
            <a:r>
              <a:rPr lang="en-US" dirty="0" smtClean="0">
                <a:latin typeface="Times New Roman" pitchFamily="18" charset="0"/>
                <a:cs typeface="B Nazanin" pitchFamily="2" charset="-78"/>
              </a:rPr>
              <a:t>10</a:t>
            </a:r>
            <a:endParaRPr lang="en-US" dirty="0">
              <a:latin typeface="Times New Roman" pitchFamily="18" charset="0"/>
              <a:cs typeface="B Nazanin" pitchFamily="2" charset="-78"/>
            </a:endParaRPr>
          </a:p>
          <a:p>
            <a:pPr marL="0" indent="0">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67156176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562600"/>
          </a:xfrm>
        </p:spPr>
        <p:txBody>
          <a:bodyPr/>
          <a:lstStyle/>
          <a:p>
            <a:pPr lvl="1" algn="r" rtl="1">
              <a:buFont typeface="Wingdings" pitchFamily="2" charset="2"/>
              <a:buChar char="v"/>
            </a:pPr>
            <a:r>
              <a:rPr lang="fa-IR" dirty="0">
                <a:latin typeface="Times New Roman" pitchFamily="18" charset="0"/>
                <a:cs typeface="B Nazanin" pitchFamily="2" charset="-78"/>
              </a:rPr>
              <a:t>کپی کردن یک بیت </a:t>
            </a:r>
            <a:r>
              <a:rPr lang="fa-IR" dirty="0" smtClean="0">
                <a:latin typeface="Times New Roman" pitchFamily="18" charset="0"/>
                <a:cs typeface="B Nazanin" pitchFamily="2" charset="-78"/>
              </a:rPr>
              <a:t>: </a:t>
            </a:r>
          </a:p>
          <a:p>
            <a:pPr marL="393192" lvl="1" indent="0" algn="r" rtl="1">
              <a:buNone/>
            </a:pPr>
            <a:r>
              <a:rPr lang="fa-IR" dirty="0">
                <a:latin typeface="Times New Roman" pitchFamily="18" charset="0"/>
                <a:cs typeface="B Nazanin" pitchFamily="2" charset="-78"/>
              </a:rPr>
              <a:t>یکی از بیت­های ثبات وضعیت </a:t>
            </a:r>
            <a:r>
              <a:rPr lang="en-US" dirty="0">
                <a:latin typeface="Times New Roman" pitchFamily="18" charset="0"/>
                <a:cs typeface="B Nazanin" pitchFamily="2" charset="-78"/>
              </a:rPr>
              <a:t>T </a:t>
            </a:r>
            <a:r>
              <a:rPr lang="fa-IR" dirty="0">
                <a:latin typeface="Times New Roman" pitchFamily="18" charset="0"/>
                <a:cs typeface="B Nazanin" pitchFamily="2" charset="-78"/>
              </a:rPr>
              <a:t>(موقت - </a:t>
            </a:r>
            <a:r>
              <a:rPr lang="en-US" dirty="0">
                <a:latin typeface="Times New Roman" pitchFamily="18" charset="0"/>
                <a:cs typeface="B Nazanin" pitchFamily="2" charset="-78"/>
              </a:rPr>
              <a:t>Temporary </a:t>
            </a:r>
            <a:r>
              <a:rPr lang="fa-IR" dirty="0">
                <a:latin typeface="Times New Roman" pitchFamily="18" charset="0"/>
                <a:cs typeface="B Nazanin" pitchFamily="2" charset="-78"/>
              </a:rPr>
              <a:t>) نامیده می­شود که برای کپی کردن یک بیت داده از یک ثبات همه منظوره (</a:t>
            </a:r>
            <a:r>
              <a:rPr lang="en-US" dirty="0">
                <a:latin typeface="Times New Roman" pitchFamily="18" charset="0"/>
                <a:cs typeface="B Nazanin" pitchFamily="2" charset="-78"/>
              </a:rPr>
              <a:t>GPR</a:t>
            </a:r>
            <a:r>
              <a:rPr lang="fa-IR" dirty="0">
                <a:latin typeface="Times New Roman" pitchFamily="18" charset="0"/>
                <a:cs typeface="B Nazanin" pitchFamily="2" charset="-78"/>
              </a:rPr>
              <a:t>) به ثبات همه منظورة دیگر استفاده می­شود</a:t>
            </a:r>
            <a:r>
              <a:rPr lang="fa-IR" dirty="0" smtClean="0">
                <a:latin typeface="Times New Roman" pitchFamily="18" charset="0"/>
                <a:cs typeface="B Nazanin" pitchFamily="2" charset="-78"/>
              </a:rPr>
              <a:t>.</a:t>
            </a:r>
          </a:p>
          <a:p>
            <a:pPr marL="393192" lvl="1" indent="0" algn="r" rtl="1">
              <a:buNone/>
            </a:pPr>
            <a:r>
              <a:rPr lang="fa-IR" dirty="0" smtClean="0">
                <a:latin typeface="Times New Roman" pitchFamily="18" charset="0"/>
                <a:cs typeface="B Nazanin" pitchFamily="2" charset="-78"/>
              </a:rPr>
              <a:t> </a:t>
            </a:r>
          </a:p>
          <a:p>
            <a:pPr marL="0" indent="0">
              <a:buNone/>
            </a:pPr>
            <a:r>
              <a:rPr lang="en-US" sz="2800" dirty="0">
                <a:latin typeface="Times New Roman" pitchFamily="18" charset="0"/>
                <a:cs typeface="B Nazanin" pitchFamily="2" charset="-78"/>
              </a:rPr>
              <a:t>BST     (Bit </a:t>
            </a:r>
            <a:r>
              <a:rPr lang="en-US" sz="2800" dirty="0" smtClean="0">
                <a:latin typeface="Times New Roman" pitchFamily="18" charset="0"/>
                <a:cs typeface="B Nazanin" pitchFamily="2" charset="-78"/>
              </a:rPr>
              <a:t>Store </a:t>
            </a:r>
            <a:r>
              <a:rPr lang="en-US" sz="2800" dirty="0">
                <a:latin typeface="Times New Roman" pitchFamily="18" charset="0"/>
                <a:cs typeface="B Nazanin" pitchFamily="2" charset="-78"/>
              </a:rPr>
              <a:t>from Register to T)</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BLD     (Bit load from T to Register)</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BST     R17 , 3 		;store bit 3 from R17 to T flag </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BLD     R19 , 5 		;copy the T flag to bit 5 in R19</a:t>
            </a:r>
            <a:endParaRPr lang="en-US" sz="2400" dirty="0">
              <a:latin typeface="Times New Roman" pitchFamily="18" charset="0"/>
              <a:cs typeface="B Nazanin" pitchFamily="2" charset="-78"/>
            </a:endParaRPr>
          </a:p>
          <a:p>
            <a:pPr marL="393192" lvl="1" indent="0" algn="l">
              <a:buNone/>
            </a:pPr>
            <a:endParaRPr lang="en-US" dirty="0">
              <a:latin typeface="Times New Roman" pitchFamily="18" charset="0"/>
              <a:cs typeface="B Nazanin" pitchFamily="2" charset="-78"/>
            </a:endParaRPr>
          </a:p>
          <a:p>
            <a:pPr marL="393192" lvl="1"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319662919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839200" cy="5562600"/>
          </a:xfrm>
        </p:spPr>
        <p:txBody>
          <a:bodyPr/>
          <a:lstStyle/>
          <a:p>
            <a:pPr marL="0" indent="0" algn="r" rtl="1">
              <a:buNone/>
            </a:pPr>
            <a:r>
              <a:rPr lang="fa-IR" dirty="0">
                <a:latin typeface="Times New Roman" pitchFamily="18" charset="0"/>
                <a:cs typeface="B Nazanin" pitchFamily="2" charset="-78"/>
              </a:rPr>
              <a:t>مثال: ٦ – ٢١ </a:t>
            </a:r>
            <a:r>
              <a:rPr lang="fa-IR" dirty="0" smtClean="0">
                <a:latin typeface="Times New Roman" pitchFamily="18" charset="0"/>
                <a:cs typeface="B Nazanin" pitchFamily="2" charset="-78"/>
              </a:rPr>
              <a:t>– یک سوییچ به پایه </a:t>
            </a:r>
            <a:r>
              <a:rPr lang="en-US" dirty="0" smtClean="0">
                <a:latin typeface="Times New Roman" pitchFamily="18" charset="0"/>
                <a:cs typeface="B Nazanin" pitchFamily="2" charset="-78"/>
              </a:rPr>
              <a:t>PB4</a:t>
            </a:r>
            <a:r>
              <a:rPr lang="fa-IR" dirty="0" smtClean="0">
                <a:latin typeface="Times New Roman" pitchFamily="18" charset="0"/>
                <a:cs typeface="B Nazanin" pitchFamily="2" charset="-78"/>
              </a:rPr>
              <a:t> متصل است. برنامه ای بنویسید که وضعیت سوییچ را گرفته و بر روی </a:t>
            </a:r>
            <a:r>
              <a:rPr lang="en-US" dirty="0" smtClean="0">
                <a:latin typeface="Times New Roman" pitchFamily="18" charset="0"/>
                <a:cs typeface="B Nazanin" pitchFamily="2" charset="-78"/>
              </a:rPr>
              <a:t>D0</a:t>
            </a:r>
            <a:r>
              <a:rPr lang="fa-IR" dirty="0" smtClean="0">
                <a:latin typeface="Times New Roman" pitchFamily="18" charset="0"/>
                <a:cs typeface="B Nazanin" pitchFamily="2" charset="-78"/>
              </a:rPr>
              <a:t> از خانه </a:t>
            </a:r>
            <a:r>
              <a:rPr lang="en-US" dirty="0" smtClean="0">
                <a:latin typeface="Times New Roman" pitchFamily="18" charset="0"/>
                <a:cs typeface="B Nazanin" pitchFamily="2" charset="-78"/>
              </a:rPr>
              <a:t>0x200</a:t>
            </a:r>
            <a:r>
              <a:rPr lang="fa-IR" dirty="0" smtClean="0">
                <a:latin typeface="Times New Roman" pitchFamily="18" charset="0"/>
                <a:cs typeface="B Nazanin" pitchFamily="2" charset="-78"/>
              </a:rPr>
              <a:t> حافظه </a:t>
            </a:r>
            <a:r>
              <a:rPr lang="en-US" dirty="0" smtClean="0">
                <a:latin typeface="Times New Roman" pitchFamily="18" charset="0"/>
                <a:cs typeface="B Nazanin" pitchFamily="2" charset="-78"/>
              </a:rPr>
              <a:t>RAM</a:t>
            </a:r>
            <a:r>
              <a:rPr lang="fa-IR" dirty="0" smtClean="0">
                <a:latin typeface="Times New Roman" pitchFamily="18" charset="0"/>
                <a:cs typeface="B Nazanin" pitchFamily="2" charset="-78"/>
              </a:rPr>
              <a:t> داخلی ذخیره کند.</a:t>
            </a:r>
          </a:p>
          <a:p>
            <a:pPr marL="0" indent="0" algn="l">
              <a:buNone/>
            </a:pPr>
            <a:r>
              <a:rPr lang="en-US" dirty="0" smtClean="0">
                <a:latin typeface="Times New Roman" pitchFamily="18" charset="0"/>
                <a:cs typeface="B Nazanin" pitchFamily="2" charset="-78"/>
              </a:rPr>
              <a:t>.EQU	MYREG = 0x200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CBI	DDRB, 4</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NOP</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IN	R17, PINB</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BST	R17, 4</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R16, 0x00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BLD	R16, 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STS	MYREG, R16</a:t>
            </a:r>
          </a:p>
          <a:p>
            <a:pPr marL="0" indent="0" algn="l">
              <a:buNone/>
            </a:pPr>
            <a:r>
              <a:rPr lang="en-US" dirty="0" smtClean="0">
                <a:latin typeface="Times New Roman" pitchFamily="18" charset="0"/>
                <a:cs typeface="B Nazanin" pitchFamily="2" charset="-78"/>
              </a:rPr>
              <a:t>HERE:	RJMP	HERE</a:t>
            </a:r>
            <a:endParaRPr lang="en-US" dirty="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404290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715000"/>
          </a:xfrm>
        </p:spPr>
        <p:txBody>
          <a:bodyPr/>
          <a:lstStyle/>
          <a:p>
            <a:pPr lvl="1" algn="r" rtl="1">
              <a:buFont typeface="Wingdings" pitchFamily="2" charset="2"/>
              <a:buChar char="v"/>
            </a:pPr>
            <a:r>
              <a:rPr lang="fa-IR" dirty="0">
                <a:latin typeface="Times New Roman" pitchFamily="18" charset="0"/>
                <a:cs typeface="B Nazanin" pitchFamily="2" charset="-78"/>
              </a:rPr>
              <a:t>چک کردن یک </a:t>
            </a:r>
            <a:r>
              <a:rPr lang="fa-IR" dirty="0" smtClean="0">
                <a:latin typeface="Times New Roman" pitchFamily="18" charset="0"/>
                <a:cs typeface="B Nazanin" pitchFamily="2" charset="-78"/>
              </a:rPr>
              <a:t>بیت</a:t>
            </a:r>
          </a:p>
          <a:p>
            <a:pPr marL="0" indent="0">
              <a:buNone/>
            </a:pPr>
            <a:r>
              <a:rPr lang="en-US" sz="2800" dirty="0">
                <a:latin typeface="Times New Roman" pitchFamily="18" charset="0"/>
                <a:cs typeface="B Nazanin" pitchFamily="2" charset="-78"/>
              </a:rPr>
              <a:t>SBRS ( Skip next instruction if bit in Register is set</a:t>
            </a:r>
            <a:r>
              <a:rPr lang="en-US" sz="2800" dirty="0" smtClean="0">
                <a:latin typeface="Times New Roman" pitchFamily="18" charset="0"/>
                <a:cs typeface="B Nazanin" pitchFamily="2" charset="-78"/>
              </a:rPr>
              <a:t>)</a:t>
            </a:r>
            <a:endParaRPr lang="fa-IR" sz="2800" dirty="0" smtClean="0">
              <a:latin typeface="Times New Roman" pitchFamily="18" charset="0"/>
              <a:cs typeface="B Nazanin" pitchFamily="2" charset="-78"/>
            </a:endParaRPr>
          </a:p>
          <a:p>
            <a:pPr marL="0" indent="0">
              <a:buNone/>
            </a:pPr>
            <a:endParaRPr lang="fa-IR" sz="2800" dirty="0" smtClean="0">
              <a:latin typeface="Times New Roman" pitchFamily="18" charset="0"/>
              <a:cs typeface="B Nazanin" pitchFamily="2" charset="-78"/>
            </a:endParaRPr>
          </a:p>
          <a:p>
            <a:pPr marL="0" indent="0">
              <a:buNone/>
            </a:pPr>
            <a:r>
              <a:rPr lang="fa-IR" sz="2800" dirty="0">
                <a:latin typeface="Times New Roman" pitchFamily="18" charset="0"/>
                <a:cs typeface="B Nazanin" pitchFamily="2" charset="-78"/>
              </a:rPr>
              <a:t>	</a:t>
            </a:r>
            <a:r>
              <a:rPr lang="en-US" sz="2800" dirty="0" smtClean="0">
                <a:latin typeface="Times New Roman" pitchFamily="18" charset="0"/>
                <a:cs typeface="B Nazanin" pitchFamily="2" charset="-78"/>
              </a:rPr>
              <a:t>SBRS	Rd, b</a:t>
            </a:r>
            <a:endParaRPr lang="fa-IR" sz="2800" dirty="0">
              <a:latin typeface="Times New Roman" pitchFamily="18" charset="0"/>
              <a:cs typeface="B Nazanin" pitchFamily="2" charset="-78"/>
            </a:endParaRPr>
          </a:p>
          <a:p>
            <a:pPr marL="0" indent="0">
              <a:buNone/>
            </a:pP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SBRC (Skip </a:t>
            </a:r>
            <a:r>
              <a:rPr lang="en-US" sz="2800" dirty="0" smtClean="0">
                <a:latin typeface="Times New Roman" pitchFamily="18" charset="0"/>
                <a:cs typeface="B Nazanin" pitchFamily="2" charset="-78"/>
              </a:rPr>
              <a:t>next </a:t>
            </a:r>
            <a:r>
              <a:rPr lang="en-US" sz="2800" dirty="0">
                <a:latin typeface="Times New Roman" pitchFamily="18" charset="0"/>
                <a:cs typeface="B Nazanin" pitchFamily="2" charset="-78"/>
              </a:rPr>
              <a:t>instruction if bit in Register is Cleared</a:t>
            </a:r>
            <a:r>
              <a:rPr lang="en-US" sz="2800" dirty="0" smtClean="0">
                <a:latin typeface="Times New Roman" pitchFamily="18" charset="0"/>
                <a:cs typeface="B Nazanin" pitchFamily="2" charset="-78"/>
              </a:rPr>
              <a:t>)</a:t>
            </a:r>
          </a:p>
          <a:p>
            <a:pPr marL="0" indent="0">
              <a:buNone/>
            </a:pPr>
            <a:endParaRPr lang="en-US" sz="2800" dirty="0">
              <a:latin typeface="Times New Roman" pitchFamily="18" charset="0"/>
              <a:cs typeface="B Nazanin" pitchFamily="2" charset="-78"/>
            </a:endParaRPr>
          </a:p>
          <a:p>
            <a:pPr marL="0" indent="0">
              <a:buNone/>
            </a:pPr>
            <a:r>
              <a:rPr lang="en-US" sz="2800" dirty="0" smtClean="0">
                <a:latin typeface="Times New Roman" pitchFamily="18" charset="0"/>
                <a:cs typeface="B Nazanin" pitchFamily="2" charset="-78"/>
              </a:rPr>
              <a:t>	SBRC	Rd, b</a:t>
            </a:r>
            <a:endParaRPr lang="fa-IR" sz="2800" dirty="0" smtClean="0">
              <a:latin typeface="Times New Roman" pitchFamily="18" charset="0"/>
              <a:cs typeface="B Nazanin" pitchFamily="2" charset="-78"/>
            </a:endParaRPr>
          </a:p>
          <a:p>
            <a:pPr marL="0" indent="0">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299949050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pPr marL="0" indent="0" algn="r" rtl="1">
              <a:buNone/>
            </a:pPr>
            <a:r>
              <a:rPr lang="fa-IR" dirty="0" smtClean="0">
                <a:latin typeface="Times New Roman" pitchFamily="18" charset="0"/>
                <a:cs typeface="B Nazanin" pitchFamily="2" charset="-78"/>
              </a:rPr>
              <a:t>مثال 6-22- یک سوییچ به پایه </a:t>
            </a:r>
            <a:r>
              <a:rPr lang="en-US" dirty="0" smtClean="0">
                <a:latin typeface="Times New Roman" pitchFamily="18" charset="0"/>
                <a:cs typeface="B Nazanin" pitchFamily="2" charset="-78"/>
              </a:rPr>
              <a:t>PC7</a:t>
            </a:r>
            <a:r>
              <a:rPr lang="fa-IR" dirty="0" smtClean="0">
                <a:latin typeface="Times New Roman" pitchFamily="18" charset="0"/>
                <a:cs typeface="B Nazanin" pitchFamily="2" charset="-78"/>
              </a:rPr>
              <a:t> متصل است. با استفاده از دستور </a:t>
            </a:r>
            <a:r>
              <a:rPr lang="en-US" dirty="0" smtClean="0">
                <a:latin typeface="Times New Roman" pitchFamily="18" charset="0"/>
                <a:cs typeface="B Nazanin" pitchFamily="2" charset="-78"/>
              </a:rPr>
              <a:t>SBRS</a:t>
            </a:r>
            <a:r>
              <a:rPr lang="fa-IR" dirty="0" smtClean="0">
                <a:latin typeface="Times New Roman" pitchFamily="18" charset="0"/>
                <a:cs typeface="B Nazanin" pitchFamily="2" charset="-78"/>
              </a:rPr>
              <a:t> برنامه ای بنویسید که وضعیت سوییچ را بررسی کرده و کارهای زیر را انجام دهد: </a:t>
            </a:r>
          </a:p>
          <a:p>
            <a:pPr marL="0" indent="0" algn="r" rtl="1">
              <a:buNone/>
            </a:pPr>
            <a:r>
              <a:rPr lang="fa-IR" dirty="0" smtClean="0">
                <a:latin typeface="Times New Roman" pitchFamily="18" charset="0"/>
                <a:cs typeface="B Nazanin" pitchFamily="2" charset="-78"/>
              </a:rPr>
              <a:t>الف) اگر </a:t>
            </a:r>
            <a:r>
              <a:rPr lang="en-US" dirty="0" smtClean="0">
                <a:latin typeface="Times New Roman" pitchFamily="18" charset="0"/>
                <a:cs typeface="B Nazanin" pitchFamily="2" charset="-78"/>
              </a:rPr>
              <a:t>SW=0</a:t>
            </a:r>
            <a:r>
              <a:rPr lang="fa-IR" dirty="0" smtClean="0">
                <a:latin typeface="Times New Roman" pitchFamily="18" charset="0"/>
                <a:cs typeface="B Nazanin" pitchFamily="2" charset="-78"/>
              </a:rPr>
              <a:t> حرف </a:t>
            </a:r>
            <a:r>
              <a:rPr lang="en-US" dirty="0" smtClean="0">
                <a:latin typeface="Times New Roman" pitchFamily="18" charset="0"/>
                <a:cs typeface="B Nazanin" pitchFamily="2" charset="-78"/>
              </a:rPr>
              <a:t>‘N’</a:t>
            </a:r>
            <a:r>
              <a:rPr lang="fa-IR" dirty="0" smtClean="0">
                <a:latin typeface="Times New Roman" pitchFamily="18" charset="0"/>
                <a:cs typeface="B Nazanin" pitchFamily="2" charset="-78"/>
              </a:rPr>
              <a:t> را به پورت </a:t>
            </a:r>
            <a:r>
              <a:rPr lang="en-US" dirty="0" smtClean="0">
                <a:latin typeface="Times New Roman" pitchFamily="18" charset="0"/>
                <a:cs typeface="B Nazanin" pitchFamily="2" charset="-78"/>
              </a:rPr>
              <a:t>D</a:t>
            </a:r>
            <a:r>
              <a:rPr lang="fa-IR" dirty="0" smtClean="0">
                <a:latin typeface="Times New Roman" pitchFamily="18" charset="0"/>
                <a:cs typeface="B Nazanin" pitchFamily="2" charset="-78"/>
              </a:rPr>
              <a:t> ارسال کند. </a:t>
            </a:r>
          </a:p>
          <a:p>
            <a:pPr marL="0" indent="0" algn="r" rtl="1">
              <a:buNone/>
            </a:pPr>
            <a:r>
              <a:rPr lang="fa-IR" dirty="0" smtClean="0">
                <a:latin typeface="Times New Roman" pitchFamily="18" charset="0"/>
                <a:cs typeface="B Nazanin" pitchFamily="2" charset="-78"/>
              </a:rPr>
              <a:t>ب) </a:t>
            </a:r>
            <a:r>
              <a:rPr lang="fa-IR" dirty="0">
                <a:latin typeface="Times New Roman" pitchFamily="18" charset="0"/>
                <a:cs typeface="B Nazanin" pitchFamily="2" charset="-78"/>
              </a:rPr>
              <a:t>اگر </a:t>
            </a:r>
            <a:r>
              <a:rPr lang="en-US" dirty="0">
                <a:latin typeface="Times New Roman" pitchFamily="18" charset="0"/>
                <a:cs typeface="B Nazanin" pitchFamily="2" charset="-78"/>
              </a:rPr>
              <a:t>SW=0</a:t>
            </a:r>
            <a:r>
              <a:rPr lang="fa-IR" dirty="0">
                <a:latin typeface="Times New Roman" pitchFamily="18" charset="0"/>
                <a:cs typeface="B Nazanin" pitchFamily="2" charset="-78"/>
              </a:rPr>
              <a:t> حرف </a:t>
            </a:r>
            <a:r>
              <a:rPr lang="en-US" dirty="0">
                <a:latin typeface="Times New Roman" pitchFamily="18" charset="0"/>
                <a:cs typeface="B Nazanin" pitchFamily="2" charset="-78"/>
              </a:rPr>
              <a:t>‘N’</a:t>
            </a:r>
            <a:r>
              <a:rPr lang="fa-IR" dirty="0">
                <a:latin typeface="Times New Roman" pitchFamily="18" charset="0"/>
                <a:cs typeface="B Nazanin" pitchFamily="2" charset="-78"/>
              </a:rPr>
              <a:t> را به پورت </a:t>
            </a:r>
            <a:r>
              <a:rPr lang="en-US" dirty="0">
                <a:latin typeface="Times New Roman" pitchFamily="18" charset="0"/>
                <a:cs typeface="B Nazanin" pitchFamily="2" charset="-78"/>
              </a:rPr>
              <a:t>D</a:t>
            </a:r>
            <a:r>
              <a:rPr lang="fa-IR" dirty="0">
                <a:latin typeface="Times New Roman" pitchFamily="18" charset="0"/>
                <a:cs typeface="B Nazanin" pitchFamily="2" charset="-78"/>
              </a:rPr>
              <a:t> ارسال کند. </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265956689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normAutofit fontScale="92500" lnSpcReduction="20000"/>
          </a:bodyPr>
          <a:lstStyle/>
          <a:p>
            <a:pPr marL="0" indent="0">
              <a:buNone/>
            </a:pPr>
            <a:r>
              <a:rPr lang="en-US" dirty="0">
                <a:latin typeface="Times New Roman" pitchFamily="18" charset="0"/>
                <a:cs typeface="Times New Roman" pitchFamily="18" charset="0"/>
              </a:rPr>
              <a:t>.ORG	0x0</a:t>
            </a:r>
          </a:p>
          <a:p>
            <a:pPr marL="0" indent="0">
              <a:buNone/>
            </a:pPr>
            <a:r>
              <a:rPr lang="en-US" dirty="0">
                <a:latin typeface="Times New Roman" pitchFamily="18" charset="0"/>
                <a:cs typeface="Times New Roman" pitchFamily="18" charset="0"/>
              </a:rPr>
              <a:t>.INCLUDE	“M32DEF.INC”</a:t>
            </a:r>
          </a:p>
          <a:p>
            <a:pPr marL="0" indent="0" algn="l">
              <a:buNone/>
            </a:pP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CBI	DDRC, 7</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0xFF</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DDRD, R16</a:t>
            </a:r>
          </a:p>
          <a:p>
            <a:pPr marL="0" indent="0" algn="l">
              <a:buNone/>
            </a:pPr>
            <a:r>
              <a:rPr lang="en-US" dirty="0" smtClean="0">
                <a:latin typeface="Times New Roman" pitchFamily="18" charset="0"/>
                <a:cs typeface="Times New Roman" pitchFamily="18" charset="0"/>
              </a:rPr>
              <a:t>AGAIN:	IN	R20, PINC</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SBRS	R20, 7</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OVER</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‘Y’</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PORTD, R16</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AGAIN</a:t>
            </a:r>
          </a:p>
          <a:p>
            <a:pPr marL="0" indent="0" algn="l">
              <a:buNone/>
            </a:pPr>
            <a:r>
              <a:rPr lang="en-US" dirty="0" smtClean="0">
                <a:latin typeface="Times New Roman" pitchFamily="18" charset="0"/>
                <a:cs typeface="Times New Roman" pitchFamily="18" charset="0"/>
              </a:rPr>
              <a:t>OVER:	LDI	R16, ‘N’</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PORTD, R16</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AGAIN</a:t>
            </a:r>
            <a:endParaRPr lang="en-US" dirty="0">
              <a:latin typeface="Times New Roman" pitchFamily="18" charset="0"/>
              <a:cs typeface="Times New Roman" pitchFamily="18" charset="0"/>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159383951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562600"/>
          </a:xfrm>
        </p:spPr>
        <p:txBody>
          <a:bodyPr>
            <a:normAutofit fontScale="92500" lnSpcReduction="10000"/>
          </a:bodyPr>
          <a:lstStyle/>
          <a:p>
            <a:pPr marL="0" indent="0" algn="just" rtl="1">
              <a:buNone/>
            </a:pPr>
            <a:r>
              <a:rPr lang="fa-IR" dirty="0">
                <a:latin typeface="Times New Roman" pitchFamily="18" charset="0"/>
                <a:cs typeface="B Nazanin" pitchFamily="2" charset="-78"/>
              </a:rPr>
              <a:t>بررسی یک بیت پرچم: </a:t>
            </a:r>
            <a:endParaRPr lang="en-US" dirty="0">
              <a:latin typeface="Times New Roman" pitchFamily="18" charset="0"/>
              <a:cs typeface="B Nazanin" pitchFamily="2" charset="-78"/>
            </a:endParaRPr>
          </a:p>
          <a:p>
            <a:pPr algn="just" rtl="1"/>
            <a:r>
              <a:rPr lang="fa-IR" dirty="0">
                <a:latin typeface="Times New Roman" pitchFamily="18" charset="0"/>
                <a:cs typeface="B Nazanin" pitchFamily="2" charset="-78"/>
              </a:rPr>
              <a:t>چند دستور برای بررسی هر یک از بیت­های ثبات وضعیت وجود دارد</a:t>
            </a:r>
            <a:r>
              <a:rPr lang="fa-IR" dirty="0" smtClean="0">
                <a:latin typeface="Times New Roman" pitchFamily="18" charset="0"/>
                <a:cs typeface="B Nazanin" pitchFamily="2" charset="-78"/>
              </a:rPr>
              <a:t>.</a:t>
            </a:r>
          </a:p>
          <a:p>
            <a:pPr algn="just" rtl="1"/>
            <a:r>
              <a:rPr lang="fa-IR" dirty="0" smtClean="0">
                <a:latin typeface="Times New Roman" pitchFamily="18" charset="0"/>
                <a:cs typeface="B Nazanin" pitchFamily="2" charset="-78"/>
              </a:rPr>
              <a:t>این دستورات در حقیقت همان دستورات پرش هستند. </a:t>
            </a:r>
            <a:r>
              <a:rPr lang="fa-IR" dirty="0">
                <a:latin typeface="Times New Roman" pitchFamily="18" charset="0"/>
                <a:cs typeface="B Nazanin" pitchFamily="2" charset="-78"/>
              </a:rPr>
              <a:t>(جدول ٦ – ٨</a:t>
            </a:r>
            <a:r>
              <a:rPr lang="fa-IR" dirty="0" smtClean="0">
                <a:latin typeface="Times New Roman" pitchFamily="18" charset="0"/>
                <a:cs typeface="B Nazanin" pitchFamily="2" charset="-78"/>
              </a:rPr>
              <a:t>)</a:t>
            </a:r>
            <a:endParaRPr lang="en-US" dirty="0">
              <a:latin typeface="Times New Roman" pitchFamily="18" charset="0"/>
              <a:cs typeface="B Nazanin" pitchFamily="2" charset="-78"/>
            </a:endParaRPr>
          </a:p>
          <a:p>
            <a:pPr algn="just" rtl="1"/>
            <a:r>
              <a:rPr lang="fa-IR" dirty="0">
                <a:latin typeface="Times New Roman" pitchFamily="18" charset="0"/>
                <a:cs typeface="B Nazanin" pitchFamily="2" charset="-78"/>
              </a:rPr>
              <a:t>همة این دستورات از </a:t>
            </a:r>
            <a:r>
              <a:rPr lang="fa-IR" dirty="0" smtClean="0">
                <a:latin typeface="Times New Roman" pitchFamily="18" charset="0"/>
                <a:cs typeface="B Nazanin" pitchFamily="2" charset="-78"/>
              </a:rPr>
              <a:t>دو </a:t>
            </a:r>
            <a:r>
              <a:rPr lang="fa-IR" dirty="0">
                <a:latin typeface="Times New Roman" pitchFamily="18" charset="0"/>
                <a:cs typeface="B Nazanin" pitchFamily="2" charset="-78"/>
              </a:rPr>
              <a:t>دستور مشتق </a:t>
            </a:r>
            <a:r>
              <a:rPr lang="fa-IR" dirty="0" smtClean="0">
                <a:latin typeface="Times New Roman" pitchFamily="18" charset="0"/>
                <a:cs typeface="B Nazanin" pitchFamily="2" charset="-78"/>
              </a:rPr>
              <a:t>شده­اند:</a:t>
            </a:r>
          </a:p>
          <a:p>
            <a:pPr marL="0" indent="0" algn="just">
              <a:buNone/>
            </a:pPr>
            <a:r>
              <a:rPr lang="en-US" dirty="0">
                <a:latin typeface="Times New Roman" pitchFamily="18" charset="0"/>
                <a:cs typeface="B Nazanin" pitchFamily="2" charset="-78"/>
              </a:rPr>
              <a:t>BRBS     S , </a:t>
            </a:r>
            <a:r>
              <a:rPr lang="en-US" dirty="0" smtClean="0">
                <a:latin typeface="Times New Roman" pitchFamily="18" charset="0"/>
                <a:cs typeface="B Nazanin" pitchFamily="2" charset="-78"/>
              </a:rPr>
              <a:t>K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a:t>
            </a:r>
            <a:r>
              <a:rPr lang="en-US" dirty="0">
                <a:latin typeface="Times New Roman" pitchFamily="18" charset="0"/>
                <a:cs typeface="B Nazanin" pitchFamily="2" charset="-78"/>
              </a:rPr>
              <a:t>Branch if </a:t>
            </a:r>
            <a:r>
              <a:rPr lang="en-US" dirty="0" err="1">
                <a:latin typeface="Times New Roman" pitchFamily="18" charset="0"/>
                <a:cs typeface="B Nazanin" pitchFamily="2" charset="-78"/>
              </a:rPr>
              <a:t>statuse</a:t>
            </a:r>
            <a:r>
              <a:rPr lang="en-US" dirty="0">
                <a:latin typeface="Times New Roman" pitchFamily="18" charset="0"/>
                <a:cs typeface="B Nazanin" pitchFamily="2" charset="-78"/>
              </a:rPr>
              <a:t> flag bit is set </a:t>
            </a:r>
          </a:p>
          <a:p>
            <a:pPr marL="0" indent="0" algn="just">
              <a:buNone/>
            </a:pPr>
            <a:r>
              <a:rPr lang="en-US" dirty="0" smtClean="0">
                <a:latin typeface="Times New Roman" pitchFamily="18" charset="0"/>
                <a:cs typeface="B Nazanin" pitchFamily="2" charset="-78"/>
              </a:rPr>
              <a:t>BRBC     </a:t>
            </a:r>
            <a:r>
              <a:rPr lang="en-US" dirty="0">
                <a:latin typeface="Times New Roman" pitchFamily="18" charset="0"/>
                <a:cs typeface="B Nazanin" pitchFamily="2" charset="-78"/>
              </a:rPr>
              <a:t>S , </a:t>
            </a:r>
            <a:r>
              <a:rPr lang="en-US" dirty="0" smtClean="0">
                <a:latin typeface="Times New Roman" pitchFamily="18" charset="0"/>
                <a:cs typeface="B Nazanin" pitchFamily="2" charset="-78"/>
              </a:rPr>
              <a:t>K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a:t>
            </a:r>
            <a:r>
              <a:rPr lang="en-US" dirty="0">
                <a:latin typeface="Times New Roman" pitchFamily="18" charset="0"/>
                <a:cs typeface="B Nazanin" pitchFamily="2" charset="-78"/>
              </a:rPr>
              <a:t>Branch if </a:t>
            </a:r>
            <a:r>
              <a:rPr lang="en-US" dirty="0" err="1">
                <a:latin typeface="Times New Roman" pitchFamily="18" charset="0"/>
                <a:cs typeface="B Nazanin" pitchFamily="2" charset="-78"/>
              </a:rPr>
              <a:t>statuse</a:t>
            </a:r>
            <a:r>
              <a:rPr lang="en-US" dirty="0">
                <a:latin typeface="Times New Roman" pitchFamily="18" charset="0"/>
                <a:cs typeface="B Nazanin" pitchFamily="2" charset="-78"/>
              </a:rPr>
              <a:t> flag bit is cleared </a:t>
            </a:r>
            <a:endParaRPr lang="en-US" dirty="0" smtClean="0">
              <a:latin typeface="Times New Roman" pitchFamily="18" charset="0"/>
              <a:cs typeface="B Nazanin" pitchFamily="2" charset="-78"/>
            </a:endParaRPr>
          </a:p>
          <a:p>
            <a:pPr marL="0" indent="0" algn="just">
              <a:buNone/>
            </a:pPr>
            <a:endParaRPr lang="en-US" dirty="0">
              <a:latin typeface="Times New Roman" pitchFamily="18" charset="0"/>
              <a:cs typeface="B Nazanin" pitchFamily="2" charset="-78"/>
            </a:endParaRPr>
          </a:p>
          <a:p>
            <a:pPr algn="just" rtl="1"/>
            <a:r>
              <a:rPr lang="en-US" dirty="0">
                <a:latin typeface="Times New Roman" pitchFamily="18" charset="0"/>
                <a:cs typeface="B Nazanin" pitchFamily="2" charset="-78"/>
              </a:rPr>
              <a:t>s </a:t>
            </a:r>
            <a:r>
              <a:rPr lang="fa-IR" dirty="0">
                <a:latin typeface="Times New Roman" pitchFamily="18" charset="0"/>
                <a:cs typeface="B Nazanin" pitchFamily="2" charset="-78"/>
              </a:rPr>
              <a:t>یک عدد بین ٠ تا </a:t>
            </a:r>
            <a:r>
              <a:rPr lang="fa-IR" dirty="0" smtClean="0">
                <a:latin typeface="Times New Roman" pitchFamily="18" charset="0"/>
                <a:cs typeface="B Nazanin" pitchFamily="2" charset="-78"/>
              </a:rPr>
              <a:t>٧</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است که نشان دهنده شمارة </a:t>
            </a:r>
            <a:r>
              <a:rPr lang="fa-IR" dirty="0">
                <a:latin typeface="Times New Roman" pitchFamily="18" charset="0"/>
                <a:cs typeface="B Nazanin" pitchFamily="2" charset="-78"/>
              </a:rPr>
              <a:t>بیت در ثبات وضعیت </a:t>
            </a:r>
            <a:r>
              <a:rPr lang="fa-IR" dirty="0" smtClean="0">
                <a:latin typeface="Times New Roman" pitchFamily="18" charset="0"/>
                <a:cs typeface="B Nazanin" pitchFamily="2" charset="-78"/>
              </a:rPr>
              <a:t>است. </a:t>
            </a:r>
            <a:endParaRPr lang="en-US" dirty="0">
              <a:latin typeface="Times New Roman" pitchFamily="18" charset="0"/>
              <a:cs typeface="B Nazanin" pitchFamily="2" charset="-78"/>
            </a:endParaRPr>
          </a:p>
          <a:p>
            <a:pPr algn="just" rtl="1"/>
            <a:r>
              <a:rPr lang="en-US" dirty="0" smtClean="0">
                <a:latin typeface="Times New Roman" pitchFamily="18" charset="0"/>
                <a:cs typeface="B Nazanin" pitchFamily="2" charset="-78"/>
              </a:rPr>
              <a:t>K  </a:t>
            </a:r>
            <a:r>
              <a:rPr lang="fa-IR" dirty="0" smtClean="0">
                <a:latin typeface="Times New Roman" pitchFamily="18" charset="0"/>
                <a:cs typeface="B Nazanin" pitchFamily="2" charset="-78"/>
              </a:rPr>
              <a:t> آدرس </a:t>
            </a:r>
            <a:r>
              <a:rPr lang="fa-IR" dirty="0">
                <a:latin typeface="Times New Roman" pitchFamily="18" charset="0"/>
                <a:cs typeface="B Nazanin" pitchFamily="2" charset="-78"/>
              </a:rPr>
              <a:t>نسبی خانة </a:t>
            </a:r>
            <a:r>
              <a:rPr lang="fa-IR" dirty="0" smtClean="0">
                <a:latin typeface="Times New Roman" pitchFamily="18" charset="0"/>
                <a:cs typeface="B Nazanin" pitchFamily="2" charset="-78"/>
              </a:rPr>
              <a:t>هدف است. </a:t>
            </a:r>
          </a:p>
          <a:p>
            <a:pPr marL="0" indent="0" algn="just">
              <a:buNone/>
            </a:pPr>
            <a:r>
              <a:rPr lang="en-US" dirty="0" smtClean="0">
                <a:latin typeface="Times New Roman" pitchFamily="18" charset="0"/>
                <a:cs typeface="B Nazanin" pitchFamily="2" charset="-78"/>
              </a:rPr>
              <a:t>	BRBS	0, L1</a:t>
            </a:r>
          </a:p>
          <a:p>
            <a:pPr marL="0" indent="0" algn="just">
              <a:buNone/>
            </a:pPr>
            <a:r>
              <a:rPr lang="en-US" dirty="0" smtClean="0">
                <a:latin typeface="Times New Roman" pitchFamily="18" charset="0"/>
                <a:cs typeface="B Nazanin" pitchFamily="2" charset="-78"/>
              </a:rPr>
              <a:t>….</a:t>
            </a:r>
          </a:p>
          <a:p>
            <a:pPr marL="0" indent="0" algn="just">
              <a:buNone/>
            </a:pPr>
            <a:r>
              <a:rPr lang="en-US" dirty="0" smtClean="0">
                <a:latin typeface="Times New Roman" pitchFamily="18" charset="0"/>
                <a:cs typeface="B Nazanin" pitchFamily="2" charset="-78"/>
              </a:rPr>
              <a:t>….</a:t>
            </a:r>
          </a:p>
          <a:p>
            <a:pPr marL="0" indent="0" algn="just">
              <a:buNone/>
            </a:pPr>
            <a:r>
              <a:rPr lang="en-US" dirty="0" smtClean="0">
                <a:latin typeface="Times New Roman" pitchFamily="18" charset="0"/>
                <a:cs typeface="B Nazanin" pitchFamily="2" charset="-78"/>
              </a:rPr>
              <a:t>L1:		</a:t>
            </a:r>
            <a:endParaRPr lang="en-US" dirty="0">
              <a:latin typeface="Times New Roman" pitchFamily="18" charset="0"/>
              <a:cs typeface="B Nazanin" pitchFamily="2" charset="-78"/>
            </a:endParaRPr>
          </a:p>
          <a:p>
            <a:pPr marL="0" indent="0" algn="just" rtl="1">
              <a:buNone/>
            </a:pPr>
            <a:endParaRPr lang="fa-IR" dirty="0" smtClean="0">
              <a:latin typeface="Times New Roman" pitchFamily="18" charset="0"/>
              <a:cs typeface="B Nazanin" pitchFamily="2" charset="-78"/>
            </a:endParaRPr>
          </a:p>
          <a:p>
            <a:pPr marL="0" indent="0" algn="just">
              <a:buNone/>
            </a:pPr>
            <a:endParaRPr lang="en-US" dirty="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242667189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486400"/>
          </a:xfrm>
        </p:spPr>
        <p:txBody>
          <a:bodyPr/>
          <a:lstStyle/>
          <a:p>
            <a:pPr marL="0" indent="0" algn="r" rtl="1">
              <a:buNone/>
            </a:pPr>
            <a:r>
              <a:rPr lang="fa-IR" dirty="0">
                <a:latin typeface="Times New Roman" pitchFamily="18" charset="0"/>
                <a:cs typeface="B Nazanin" pitchFamily="2" charset="-78"/>
              </a:rPr>
              <a:t>دستکاری یک بیت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در ثبات وضعیت</a:t>
            </a:r>
          </a:p>
          <a:p>
            <a:pPr marL="0" indent="0">
              <a:buNone/>
            </a:pPr>
            <a:r>
              <a:rPr lang="en-US" dirty="0">
                <a:latin typeface="Times New Roman" pitchFamily="18" charset="0"/>
                <a:cs typeface="B Nazanin" pitchFamily="2" charset="-78"/>
              </a:rPr>
              <a:t>BSET     </a:t>
            </a:r>
            <a:r>
              <a:rPr lang="en-US" dirty="0" smtClean="0">
                <a:latin typeface="Times New Roman" pitchFamily="18" charset="0"/>
                <a:cs typeface="B Nazanin" pitchFamily="2" charset="-78"/>
              </a:rPr>
              <a:t>S</a:t>
            </a:r>
            <a:endParaRPr lang="fa-IR" dirty="0" smtClean="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BCLR      S</a:t>
            </a:r>
            <a:endParaRPr lang="fa-IR" dirty="0" smtClean="0">
              <a:latin typeface="Times New Roman" pitchFamily="18" charset="0"/>
              <a:cs typeface="B Nazanin" pitchFamily="2" charset="-78"/>
            </a:endParaRPr>
          </a:p>
          <a:p>
            <a:pPr marL="0" indent="0" algn="r" rtl="1">
              <a:buNone/>
            </a:pPr>
            <a:r>
              <a:rPr lang="en-US" dirty="0" smtClean="0">
                <a:latin typeface="Times New Roman" pitchFamily="18" charset="0"/>
                <a:cs typeface="B Nazanin" pitchFamily="2" charset="-78"/>
              </a:rPr>
              <a:t>S</a:t>
            </a:r>
            <a:r>
              <a:rPr lang="fa-IR" dirty="0" smtClean="0">
                <a:latin typeface="Times New Roman" pitchFamily="18" charset="0"/>
                <a:cs typeface="B Nazanin" pitchFamily="2" charset="-78"/>
              </a:rPr>
              <a:t> یک </a:t>
            </a:r>
            <a:r>
              <a:rPr lang="fa-IR" dirty="0">
                <a:latin typeface="Times New Roman" pitchFamily="18" charset="0"/>
                <a:cs typeface="B Nazanin" pitchFamily="2" charset="-78"/>
              </a:rPr>
              <a:t>عدد بیت ٠ تا ٧ نشان­گر شمارة بیت در ثبات وضعیت </a:t>
            </a:r>
            <a:r>
              <a:rPr lang="fa-IR" dirty="0" smtClean="0">
                <a:latin typeface="Times New Roman" pitchFamily="18" charset="0"/>
                <a:cs typeface="B Nazanin" pitchFamily="2" charset="-78"/>
              </a:rPr>
              <a:t>است.</a:t>
            </a:r>
          </a:p>
          <a:p>
            <a:pPr marL="0" indent="0" algn="r" rtl="1">
              <a:buNone/>
            </a:pPr>
            <a:r>
              <a:rPr lang="fa-IR" dirty="0">
                <a:latin typeface="Times New Roman" pitchFamily="18" charset="0"/>
                <a:cs typeface="B Nazanin" pitchFamily="2" charset="-78"/>
              </a:rPr>
              <a:t>معادل این دستورات در جدول ٦ – ٩ وجود دارد.</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244021720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486400"/>
          </a:xfrm>
        </p:spPr>
        <p:txBody>
          <a:bodyPr/>
          <a:lstStyle/>
          <a:p>
            <a:pPr algn="just" rtl="1"/>
            <a:r>
              <a:rPr lang="fa-IR" dirty="0">
                <a:latin typeface="Times New Roman" pitchFamily="18" charset="0"/>
                <a:cs typeface="B Nazanin" pitchFamily="2" charset="-78"/>
              </a:rPr>
              <a:t>آدرس پذیری بیتی </a:t>
            </a:r>
            <a:r>
              <a:rPr lang="en-US" dirty="0">
                <a:latin typeface="Times New Roman" pitchFamily="18" charset="0"/>
                <a:cs typeface="B Nazanin" pitchFamily="2" charset="-78"/>
              </a:rPr>
              <a:t>RAM </a:t>
            </a:r>
            <a:r>
              <a:rPr lang="fa-IR" dirty="0">
                <a:latin typeface="Times New Roman" pitchFamily="18" charset="0"/>
                <a:cs typeface="B Nazanin" pitchFamily="2" charset="-78"/>
              </a:rPr>
              <a:t>داخلی </a:t>
            </a:r>
            <a:endParaRPr lang="en-US" dirty="0">
              <a:latin typeface="Times New Roman" pitchFamily="18" charset="0"/>
              <a:cs typeface="B Nazanin" pitchFamily="2" charset="-78"/>
            </a:endParaRPr>
          </a:p>
          <a:p>
            <a:pPr marL="0" indent="0" algn="just" rtl="1">
              <a:buNone/>
            </a:pPr>
            <a:r>
              <a:rPr lang="en-US" dirty="0">
                <a:latin typeface="Times New Roman" pitchFamily="18" charset="0"/>
                <a:cs typeface="B Nazanin" pitchFamily="2" charset="-78"/>
              </a:rPr>
              <a:t>RAM </a:t>
            </a:r>
            <a:r>
              <a:rPr lang="fa-IR" dirty="0">
                <a:latin typeface="Times New Roman" pitchFamily="18" charset="0"/>
                <a:cs typeface="B Nazanin" pitchFamily="2" charset="-78"/>
              </a:rPr>
              <a:t>داخلی به صورت بیتی آدرس پذیر نیست. بنابراین، برای تغییر یک بیت از خانة </a:t>
            </a:r>
            <a:r>
              <a:rPr lang="en-US" dirty="0">
                <a:latin typeface="Times New Roman" pitchFamily="18" charset="0"/>
                <a:cs typeface="B Nazanin" pitchFamily="2" charset="-78"/>
              </a:rPr>
              <a:t>RAM </a:t>
            </a:r>
            <a:r>
              <a:rPr lang="fa-IR" dirty="0">
                <a:latin typeface="Times New Roman" pitchFamily="18" charset="0"/>
                <a:cs typeface="B Nazanin" pitchFamily="2" charset="-78"/>
              </a:rPr>
              <a:t>داخلی باید آن را به یک ثبات همه منظوره منتقل کرد و سپس تغییر را انجام داد. </a:t>
            </a:r>
            <a:endParaRPr lang="en-US" dirty="0" smtClean="0">
              <a:latin typeface="Times New Roman" pitchFamily="18" charset="0"/>
              <a:cs typeface="B Nazanin" pitchFamily="2" charset="-78"/>
            </a:endParaRPr>
          </a:p>
          <a:p>
            <a:pPr marL="0" indent="0" algn="just" rtl="1">
              <a:buNone/>
            </a:pPr>
            <a:r>
              <a:rPr lang="fa-IR" dirty="0" smtClean="0">
                <a:latin typeface="Times New Roman" pitchFamily="18" charset="0"/>
                <a:cs typeface="B Nazanin" pitchFamily="2" charset="-78"/>
              </a:rPr>
              <a:t>مثال 6- 27- خودتان</a:t>
            </a:r>
          </a:p>
          <a:p>
            <a:pPr marL="0" indent="0" algn="just" rtl="1">
              <a:buNone/>
            </a:pPr>
            <a:endParaRPr lang="fa-IR" dirty="0" smtClean="0">
              <a:latin typeface="Times New Roman" pitchFamily="18" charset="0"/>
              <a:cs typeface="B Nazanin" pitchFamily="2" charset="-78"/>
            </a:endParaRPr>
          </a:p>
          <a:p>
            <a:pPr marL="0" indent="0" algn="just" rtl="1">
              <a:buNone/>
            </a:pPr>
            <a:r>
              <a:rPr lang="fa-IR" dirty="0" smtClean="0">
                <a:latin typeface="Times New Roman" pitchFamily="18" charset="0"/>
                <a:cs typeface="B Nazanin" pitchFamily="2" charset="-78"/>
              </a:rPr>
              <a:t>مثال 6-26- برنامه ای بنویسید که محتوای خانه </a:t>
            </a:r>
            <a:r>
              <a:rPr lang="en-US" dirty="0" smtClean="0">
                <a:latin typeface="Times New Roman" pitchFamily="18" charset="0"/>
                <a:cs typeface="B Nazanin" pitchFamily="2" charset="-78"/>
              </a:rPr>
              <a:t>$195</a:t>
            </a:r>
            <a:r>
              <a:rPr lang="fa-IR" dirty="0" smtClean="0">
                <a:latin typeface="Times New Roman" pitchFamily="18" charset="0"/>
                <a:cs typeface="B Nazanin" pitchFamily="2" charset="-78"/>
              </a:rPr>
              <a:t> در </a:t>
            </a:r>
            <a:r>
              <a:rPr lang="en-US" dirty="0" smtClean="0">
                <a:latin typeface="Times New Roman" pitchFamily="18" charset="0"/>
                <a:cs typeface="B Nazanin" pitchFamily="2" charset="-78"/>
              </a:rPr>
              <a:t>RAM</a:t>
            </a:r>
            <a:r>
              <a:rPr lang="fa-IR" dirty="0" smtClean="0">
                <a:latin typeface="Times New Roman" pitchFamily="18" charset="0"/>
                <a:cs typeface="B Nazanin" pitchFamily="2" charset="-78"/>
              </a:rPr>
              <a:t> داخلی را بررسی کند. اگر زوج بود آن را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 در غیر این صورت آن را زوج کند و سپس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a:t>
            </a:r>
            <a:endParaRPr lang="en-US" dirty="0">
              <a:latin typeface="Times New Roman" pitchFamily="18" charset="0"/>
              <a:cs typeface="B Nazanin" pitchFamily="2" charset="-78"/>
            </a:endParaRPr>
          </a:p>
        </p:txBody>
      </p:sp>
      <p:sp>
        <p:nvSpPr>
          <p:cNvPr id="5"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427239907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562600"/>
          </a:xfrm>
        </p:spPr>
        <p:txBody>
          <a:bodyPr/>
          <a:lstStyle/>
          <a:p>
            <a:pPr marL="0" indent="0" algn="l">
              <a:buNone/>
            </a:pPr>
            <a:r>
              <a:rPr lang="en-US" dirty="0" smtClean="0">
                <a:latin typeface="Times New Roman" pitchFamily="18" charset="0"/>
                <a:cs typeface="Times New Roman" pitchFamily="18" charset="0"/>
              </a:rPr>
              <a:t>.EQU	MYREG = 0x195</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LDI	R16, 0xFF</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OUT	DDRB, R16</a:t>
            </a:r>
          </a:p>
          <a:p>
            <a:pPr marL="0" indent="0" algn="l">
              <a:buNone/>
            </a:pPr>
            <a:r>
              <a:rPr lang="en-US" dirty="0" smtClean="0">
                <a:latin typeface="Times New Roman" pitchFamily="18" charset="0"/>
                <a:cs typeface="Times New Roman" pitchFamily="18" charset="0"/>
              </a:rPr>
              <a:t>AGAIN:	LDS	R16, MYREG</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SBRS	R16, 0</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OVER</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CBR	R16, 0b00000001</a:t>
            </a:r>
          </a:p>
          <a:p>
            <a:pPr marL="0" indent="0" algn="l">
              <a:buNone/>
            </a:pPr>
            <a:r>
              <a:rPr lang="en-US" dirty="0" smtClean="0">
                <a:latin typeface="Times New Roman" pitchFamily="18" charset="0"/>
                <a:cs typeface="Times New Roman" pitchFamily="18" charset="0"/>
              </a:rPr>
              <a:t>OVER:	OUT	PORTB, R16</a:t>
            </a:r>
          </a:p>
          <a:p>
            <a:pPr marL="0" indent="0" algn="l">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	AGAIN</a:t>
            </a:r>
            <a:endParaRPr lang="en-US" dirty="0">
              <a:latin typeface="Times New Roman" pitchFamily="18" charset="0"/>
              <a:cs typeface="Times New Roman" pitchFamily="18" charset="0"/>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dirty="0" smtClean="0">
                <a:cs typeface="B Titr" pitchFamily="2" charset="-78"/>
              </a:rPr>
              <a:t>5 </a:t>
            </a:r>
            <a:r>
              <a:rPr lang="fa-IR" sz="3400" dirty="0">
                <a:cs typeface="B Titr" pitchFamily="2" charset="-78"/>
              </a:rPr>
              <a:t>– </a:t>
            </a:r>
            <a:r>
              <a:rPr lang="fa-IR" sz="3400" dirty="0" smtClean="0">
                <a:cs typeface="B Titr" pitchFamily="2" charset="-78"/>
              </a:rPr>
              <a:t>آدرس پذیری بیتی</a:t>
            </a:r>
            <a:endParaRPr lang="en-US" sz="3400" dirty="0">
              <a:cs typeface="B Titr" pitchFamily="2" charset="-78"/>
            </a:endParaRPr>
          </a:p>
        </p:txBody>
      </p:sp>
    </p:spTree>
    <p:extLst>
      <p:ext uri="{BB962C8B-B14F-4D97-AF65-F5344CB8AC3E}">
        <p14:creationId xmlns:p14="http://schemas.microsoft.com/office/powerpoint/2010/main" val="3668499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15112"/>
          </a:xfrm>
        </p:spPr>
        <p:txBody>
          <a:bodyPr anchor="ctr">
            <a:noAutofit/>
          </a:bodyPr>
          <a:lstStyle/>
          <a:p>
            <a:pPr algn="ctr" rtl="1"/>
            <a:r>
              <a:rPr lang="fa-IR" sz="3600" b="1" dirty="0">
                <a:latin typeface="Times New Roman" pitchFamily="18" charset="0"/>
                <a:cs typeface="B Titr" pitchFamily="2" charset="-78"/>
              </a:rPr>
              <a:t>بخش ٤ – ١: برنامه­نویسی پورت­های </a:t>
            </a:r>
            <a:r>
              <a:rPr lang="en-US" sz="3600" b="1" dirty="0">
                <a:latin typeface="Times New Roman" pitchFamily="18" charset="0"/>
                <a:cs typeface="B Titr" pitchFamily="2" charset="-78"/>
              </a:rPr>
              <a:t>I/O</a:t>
            </a:r>
            <a:r>
              <a:rPr lang="fa-IR" sz="3600" b="1" dirty="0">
                <a:latin typeface="Times New Roman" pitchFamily="18" charset="0"/>
                <a:cs typeface="B Titr" pitchFamily="2" charset="-78"/>
              </a:rPr>
              <a:t> در </a:t>
            </a:r>
            <a:r>
              <a:rPr lang="en-US" sz="3600" b="1" dirty="0">
                <a:latin typeface="Times New Roman" pitchFamily="18" charset="0"/>
                <a:cs typeface="B Titr" pitchFamily="2" charset="-78"/>
              </a:rPr>
              <a:t>AVR</a:t>
            </a:r>
          </a:p>
        </p:txBody>
      </p:sp>
      <p:sp>
        <p:nvSpPr>
          <p:cNvPr id="3" name="Content Placeholder 2"/>
          <p:cNvSpPr>
            <a:spLocks noGrp="1"/>
          </p:cNvSpPr>
          <p:nvPr>
            <p:ph idx="1"/>
          </p:nvPr>
        </p:nvSpPr>
        <p:spPr>
          <a:xfrm>
            <a:off x="228600" y="1143000"/>
            <a:ext cx="8610600" cy="5410200"/>
          </a:xfrm>
        </p:spPr>
        <p:txBody>
          <a:bodyPr/>
          <a:lstStyle/>
          <a:p>
            <a:pPr marL="0" indent="0" algn="r" rtl="1">
              <a:buNone/>
            </a:pPr>
            <a:r>
              <a:rPr lang="fa-IR" dirty="0">
                <a:latin typeface="Times New Roman" pitchFamily="18" charset="0"/>
                <a:cs typeface="B Nazanin" pitchFamily="2" charset="-78"/>
              </a:rPr>
              <a:t>نمودار پایه­های	 </a:t>
            </a:r>
            <a:r>
              <a:rPr lang="en-US" dirty="0">
                <a:latin typeface="Times New Roman" pitchFamily="18" charset="0"/>
                <a:cs typeface="B Nazanin" pitchFamily="2" charset="-78"/>
              </a:rPr>
              <a:t>ATmega32</a:t>
            </a:r>
          </a:p>
        </p:txBody>
      </p:sp>
    </p:spTree>
    <p:extLst>
      <p:ext uri="{BB962C8B-B14F-4D97-AF65-F5344CB8AC3E}">
        <p14:creationId xmlns:p14="http://schemas.microsoft.com/office/powerpoint/2010/main" val="3172977951"/>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534400" cy="5029200"/>
          </a:xfrm>
        </p:spPr>
        <p:txBody>
          <a:bodyPr/>
          <a:lstStyle/>
          <a:p>
            <a:pPr algn="r" rtl="1">
              <a:buFont typeface="Wingdings" pitchFamily="2" charset="2"/>
              <a:buChar char="v"/>
            </a:pPr>
            <a:r>
              <a:rPr lang="fa-IR" dirty="0">
                <a:latin typeface="Times New Roman" pitchFamily="18" charset="0"/>
                <a:cs typeface="B Nazanin" pitchFamily="2" charset="-78"/>
              </a:rPr>
              <a:t>هر یک از میکرو کنترلرهای </a:t>
            </a:r>
            <a:r>
              <a:rPr lang="en-US" dirty="0">
                <a:latin typeface="Times New Roman" pitchFamily="18" charset="0"/>
                <a:cs typeface="B Nazanin" pitchFamily="2" charset="-78"/>
              </a:rPr>
              <a:t>AVR </a:t>
            </a:r>
            <a:r>
              <a:rPr lang="fa-IR" dirty="0">
                <a:latin typeface="Times New Roman" pitchFamily="18" charset="0"/>
                <a:cs typeface="B Nazanin" pitchFamily="2" charset="-78"/>
              </a:rPr>
              <a:t>مقداری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دارند. (جدول ٦ – ١٠) </a:t>
            </a:r>
            <a:endParaRPr lang="en-US" dirty="0" smtClean="0">
              <a:latin typeface="Times New Roman" pitchFamily="18" charset="0"/>
              <a:cs typeface="B Nazanin" pitchFamily="2" charset="-78"/>
            </a:endParaRPr>
          </a:p>
          <a:p>
            <a:pPr marL="0" indent="0" algn="r" rtl="1">
              <a:buNone/>
            </a:pPr>
            <a:endParaRPr lang="en-US" dirty="0" smtClean="0">
              <a:latin typeface="Times New Roman" pitchFamily="18" charset="0"/>
              <a:cs typeface="B Nazanin" pitchFamily="2" charset="-78"/>
            </a:endParaRPr>
          </a:p>
          <a:p>
            <a:pPr algn="r" rtl="1">
              <a:buFont typeface="Wingdings" pitchFamily="2" charset="2"/>
              <a:buChar char="v"/>
            </a:pPr>
            <a:r>
              <a:rPr lang="fa-IR" dirty="0">
                <a:latin typeface="Times New Roman" pitchFamily="18" charset="0"/>
                <a:cs typeface="B Nazanin" pitchFamily="2" charset="-78"/>
              </a:rPr>
              <a:t>داده­های درون </a:t>
            </a:r>
            <a:r>
              <a:rPr lang="en-US" dirty="0">
                <a:latin typeface="Times New Roman" pitchFamily="18" charset="0"/>
                <a:cs typeface="B Nazanin" pitchFamily="2" charset="-78"/>
              </a:rPr>
              <a:t>SRAM </a:t>
            </a:r>
            <a:r>
              <a:rPr lang="fa-IR" dirty="0" smtClean="0">
                <a:latin typeface="Times New Roman" pitchFamily="18" charset="0"/>
                <a:cs typeface="B Nazanin" pitchFamily="2" charset="-78"/>
              </a:rPr>
              <a:t> با </a:t>
            </a:r>
            <a:r>
              <a:rPr lang="fa-IR" dirty="0">
                <a:latin typeface="Times New Roman" pitchFamily="18" charset="0"/>
                <a:cs typeface="B Nazanin" pitchFamily="2" charset="-78"/>
              </a:rPr>
              <a:t>قطع برق پاک می­شوند. بنابراین نیاز به یک محل برای ذخیرة داده­ها و حفاظت از آنها در مقابل قطع برق داریم. </a:t>
            </a:r>
            <a:endParaRPr lang="fa-IR" dirty="0" smtClean="0">
              <a:latin typeface="Times New Roman" pitchFamily="18" charset="0"/>
              <a:cs typeface="B Nazanin" pitchFamily="2" charset="-78"/>
            </a:endParaRPr>
          </a:p>
          <a:p>
            <a:pPr marL="0" indent="0" algn="r" rtl="1">
              <a:buNone/>
            </a:pPr>
            <a:endParaRPr lang="fa-IR" dirty="0" smtClean="0">
              <a:latin typeface="Times New Roman" pitchFamily="18" charset="0"/>
              <a:cs typeface="B Nazanin" pitchFamily="2" charset="-78"/>
            </a:endParaRPr>
          </a:p>
          <a:p>
            <a:pPr algn="r" rtl="1">
              <a:buFont typeface="Wingdings" pitchFamily="2" charset="2"/>
              <a:buChar char="v"/>
            </a:pPr>
            <a:r>
              <a:rPr lang="fa-IR" dirty="0" smtClean="0">
                <a:latin typeface="Times New Roman" pitchFamily="18" charset="0"/>
                <a:cs typeface="B Nazanin" pitchFamily="2" charset="-78"/>
              </a:rPr>
              <a:t>حافظة </a:t>
            </a:r>
            <a:r>
              <a:rPr lang="en-US" dirty="0">
                <a:latin typeface="Times New Roman" pitchFamily="18" charset="0"/>
                <a:cs typeface="B Nazanin" pitchFamily="2" charset="-78"/>
              </a:rPr>
              <a:t>EEPROM </a:t>
            </a:r>
            <a:r>
              <a:rPr lang="fa-IR" dirty="0" smtClean="0">
                <a:latin typeface="Times New Roman" pitchFamily="18" charset="0"/>
                <a:cs typeface="B Nazanin" pitchFamily="2" charset="-78"/>
              </a:rPr>
              <a:t> می­تواند </a:t>
            </a:r>
            <a:r>
              <a:rPr lang="fa-IR" dirty="0">
                <a:latin typeface="Times New Roman" pitchFamily="18" charset="0"/>
                <a:cs typeface="B Nazanin" pitchFamily="2" charset="-78"/>
              </a:rPr>
              <a:t>داده­های ذخیره شده را حتی هنگام قطع برق نگه دارد. </a:t>
            </a:r>
            <a:endParaRPr lang="en-US" dirty="0" smtClean="0">
              <a:latin typeface="Times New Roman" pitchFamily="18" charset="0"/>
              <a:cs typeface="B Nazanin" pitchFamily="2" charset="-78"/>
            </a:endParaRPr>
          </a:p>
          <a:p>
            <a:pPr marL="0" indent="0" algn="r" rtl="1">
              <a:buNone/>
            </a:pPr>
            <a:endParaRPr lang="en-US" dirty="0" smtClean="0">
              <a:latin typeface="Times New Roman" pitchFamily="18" charset="0"/>
              <a:cs typeface="B Nazanin" pitchFamily="2" charset="-78"/>
            </a:endParaRPr>
          </a:p>
          <a:p>
            <a:pPr algn="r" rtl="1">
              <a:buFont typeface="Wingdings" pitchFamily="2" charset="2"/>
              <a:buChar char="v"/>
            </a:pPr>
            <a:r>
              <a:rPr lang="fa-IR" dirty="0">
                <a:latin typeface="Times New Roman" pitchFamily="18" charset="0"/>
                <a:cs typeface="B Nazanin" pitchFamily="2" charset="-78"/>
              </a:rPr>
              <a:t>در این بخش نحوة نوشت در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و دسترسی به داده­ها بررسی می­شوند.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388227288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lstStyle/>
          <a:p>
            <a:pPr marL="0" indent="0" algn="just" rtl="1">
              <a:buNone/>
            </a:pPr>
            <a:r>
              <a:rPr lang="fa-IR" dirty="0">
                <a:latin typeface="Times New Roman" pitchFamily="18" charset="0"/>
                <a:cs typeface="B Nazanin" pitchFamily="2" charset="-78"/>
              </a:rPr>
              <a:t>ثبات­های </a:t>
            </a:r>
            <a:r>
              <a:rPr lang="en-US" dirty="0" smtClean="0">
                <a:latin typeface="Times New Roman" pitchFamily="18" charset="0"/>
                <a:cs typeface="B Nazanin" pitchFamily="2" charset="-78"/>
              </a:rPr>
              <a:t>EEPROM</a:t>
            </a:r>
            <a:endParaRPr lang="fa-IR" dirty="0" smtClean="0">
              <a:latin typeface="Times New Roman" pitchFamily="18" charset="0"/>
              <a:cs typeface="B Nazanin" pitchFamily="2" charset="-78"/>
            </a:endParaRPr>
          </a:p>
          <a:p>
            <a:pPr algn="just" rtl="1"/>
            <a:r>
              <a:rPr lang="fa-IR" dirty="0">
                <a:latin typeface="Times New Roman" pitchFamily="18" charset="0"/>
                <a:cs typeface="B Nazanin" pitchFamily="2" charset="-78"/>
              </a:rPr>
              <a:t>٣ ثبات </a:t>
            </a:r>
            <a:r>
              <a:rPr lang="en-US" dirty="0">
                <a:latin typeface="Times New Roman" pitchFamily="18" charset="0"/>
                <a:cs typeface="B Nazanin" pitchFamily="2" charset="-78"/>
              </a:rPr>
              <a:t>I/O </a:t>
            </a:r>
            <a:r>
              <a:rPr lang="fa-IR" dirty="0">
                <a:latin typeface="Times New Roman" pitchFamily="18" charset="0"/>
                <a:cs typeface="B Nazanin" pitchFamily="2" charset="-78"/>
              </a:rPr>
              <a:t>وجود دارد که به طور مستقیم به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مربوط </a:t>
            </a:r>
            <a:r>
              <a:rPr lang="fa-IR" dirty="0" smtClean="0">
                <a:latin typeface="Times New Roman" pitchFamily="18" charset="0"/>
                <a:cs typeface="B Nazanin" pitchFamily="2" charset="-78"/>
              </a:rPr>
              <a:t>می­شود:</a:t>
            </a:r>
            <a:endParaRPr lang="en-US" dirty="0" smtClean="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a:p>
            <a:pPr lvl="1" algn="just" rtl="1"/>
            <a:r>
              <a:rPr lang="en-US" dirty="0">
                <a:latin typeface="Times New Roman" pitchFamily="18" charset="0"/>
                <a:cs typeface="B Nazanin" pitchFamily="2" charset="-78"/>
              </a:rPr>
              <a:t>EECR </a:t>
            </a:r>
            <a:r>
              <a:rPr lang="fa-IR" dirty="0">
                <a:latin typeface="Times New Roman" pitchFamily="18" charset="0"/>
                <a:cs typeface="B Nazanin" pitchFamily="2" charset="-78"/>
              </a:rPr>
              <a:t>(ثبات کنترل </a:t>
            </a:r>
            <a:r>
              <a:rPr lang="en-US" dirty="0">
                <a:latin typeface="Times New Roman" pitchFamily="18" charset="0"/>
                <a:cs typeface="B Nazanin" pitchFamily="2" charset="-78"/>
              </a:rPr>
              <a:t>EEPROM</a:t>
            </a:r>
            <a:r>
              <a:rPr lang="fa-IR" dirty="0" smtClean="0">
                <a:latin typeface="Times New Roman" pitchFamily="18" charset="0"/>
                <a:cs typeface="B Nazanin" pitchFamily="2" charset="-78"/>
              </a:rPr>
              <a:t>)،</a:t>
            </a:r>
          </a:p>
          <a:p>
            <a:pPr lvl="1" algn="just" rtl="1"/>
            <a:r>
              <a:rPr lang="fa-IR" dirty="0" smtClean="0">
                <a:latin typeface="Times New Roman" pitchFamily="18" charset="0"/>
                <a:cs typeface="B Nazanin" pitchFamily="2" charset="-78"/>
              </a:rPr>
              <a:t> </a:t>
            </a:r>
            <a:r>
              <a:rPr lang="en-US" dirty="0">
                <a:latin typeface="Times New Roman" pitchFamily="18" charset="0"/>
                <a:cs typeface="B Nazanin" pitchFamily="2" charset="-78"/>
              </a:rPr>
              <a:t>EEDR </a:t>
            </a:r>
            <a:r>
              <a:rPr lang="fa-IR" dirty="0">
                <a:latin typeface="Times New Roman" pitchFamily="18" charset="0"/>
                <a:cs typeface="B Nazanin" pitchFamily="2" charset="-78"/>
              </a:rPr>
              <a:t>(ثبات دادة </a:t>
            </a:r>
            <a:r>
              <a:rPr lang="en-US" dirty="0">
                <a:latin typeface="Times New Roman" pitchFamily="18" charset="0"/>
                <a:cs typeface="B Nazanin" pitchFamily="2" charset="-78"/>
              </a:rPr>
              <a:t>EEPROM</a:t>
            </a:r>
            <a:r>
              <a:rPr lang="fa-IR" dirty="0" smtClean="0">
                <a:latin typeface="Times New Roman" pitchFamily="18" charset="0"/>
                <a:cs typeface="B Nazanin" pitchFamily="2" charset="-78"/>
              </a:rPr>
              <a:t>)</a:t>
            </a:r>
          </a:p>
          <a:p>
            <a:pPr lvl="1" algn="just" rtl="1"/>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EEARL </a:t>
            </a:r>
            <a:r>
              <a:rPr lang="fa-IR" dirty="0">
                <a:latin typeface="Times New Roman" pitchFamily="18" charset="0"/>
                <a:cs typeface="B Nazanin" pitchFamily="2" charset="-78"/>
              </a:rPr>
              <a:t>- </a:t>
            </a:r>
            <a:r>
              <a:rPr lang="en-US" dirty="0">
                <a:latin typeface="Times New Roman" pitchFamily="18" charset="0"/>
                <a:cs typeface="B Nazanin" pitchFamily="2" charset="-78"/>
              </a:rPr>
              <a:t>EEARH </a:t>
            </a:r>
            <a:r>
              <a:rPr lang="fa-IR" dirty="0">
                <a:latin typeface="Times New Roman" pitchFamily="18" charset="0"/>
                <a:cs typeface="B Nazanin" pitchFamily="2" charset="-78"/>
              </a:rPr>
              <a:t>(ثبات آدرس در </a:t>
            </a:r>
            <a:r>
              <a:rPr lang="en-US" dirty="0">
                <a:latin typeface="Times New Roman" pitchFamily="18" charset="0"/>
                <a:cs typeface="B Nazanin" pitchFamily="2" charset="-78"/>
              </a:rPr>
              <a:t>EEPROM</a:t>
            </a:r>
            <a:r>
              <a:rPr lang="fa-IR" dirty="0">
                <a:latin typeface="Times New Roman" pitchFamily="18" charset="0"/>
                <a:cs typeface="B Nazanin" pitchFamily="2" charset="-78"/>
              </a:rPr>
              <a:t>)</a:t>
            </a:r>
            <a:endParaRPr lang="en-US" dirty="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286149198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5410200"/>
          </a:xfrm>
        </p:spPr>
        <p:txBody>
          <a:bodyPr/>
          <a:lstStyle/>
          <a:p>
            <a:pPr marL="0" indent="0" algn="just" rtl="1">
              <a:buNone/>
            </a:pPr>
            <a:r>
              <a:rPr lang="fa-IR" dirty="0">
                <a:latin typeface="Times New Roman" pitchFamily="18" charset="0"/>
                <a:cs typeface="B Nazanin" pitchFamily="2" charset="-78"/>
              </a:rPr>
              <a:t>ثبات دادة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a:t>
            </a:r>
            <a:r>
              <a:rPr lang="en-US" dirty="0">
                <a:latin typeface="Times New Roman" pitchFamily="18" charset="0"/>
                <a:cs typeface="B Nazanin" pitchFamily="2" charset="-78"/>
              </a:rPr>
              <a:t>EEDR</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0" indent="0" algn="just" rtl="1">
              <a:buNone/>
            </a:pPr>
            <a:endParaRPr lang="fa-IR"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برای نوشتن بر روی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باید داده را بر روی </a:t>
            </a:r>
            <a:r>
              <a:rPr lang="en-US" dirty="0">
                <a:latin typeface="Times New Roman" pitchFamily="18" charset="0"/>
                <a:cs typeface="B Nazanin" pitchFamily="2" charset="-78"/>
              </a:rPr>
              <a:t>EEDR </a:t>
            </a:r>
            <a:r>
              <a:rPr lang="fa-IR" dirty="0" smtClean="0">
                <a:latin typeface="Times New Roman" pitchFamily="18" charset="0"/>
                <a:cs typeface="B Nazanin" pitchFamily="2" charset="-78"/>
              </a:rPr>
              <a:t> نوشت </a:t>
            </a:r>
            <a:r>
              <a:rPr lang="fa-IR" dirty="0">
                <a:latin typeface="Times New Roman" pitchFamily="18" charset="0"/>
                <a:cs typeface="B Nazanin" pitchFamily="2" charset="-78"/>
              </a:rPr>
              <a:t>و سپس آن را به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منتقل کرد. </a:t>
            </a:r>
            <a:endParaRPr lang="en-US" dirty="0" smtClean="0">
              <a:latin typeface="Times New Roman" pitchFamily="18" charset="0"/>
              <a:cs typeface="B Nazanin" pitchFamily="2" charset="-78"/>
            </a:endParaRPr>
          </a:p>
          <a:p>
            <a:pPr marL="393192" lvl="1" indent="0" algn="just" rtl="1">
              <a:buNone/>
            </a:pPr>
            <a:endParaRPr lang="en-US" dirty="0">
              <a:latin typeface="Times New Roman" pitchFamily="18" charset="0"/>
              <a:cs typeface="B Nazanin" pitchFamily="2" charset="-78"/>
            </a:endParaRPr>
          </a:p>
          <a:p>
            <a:pPr lvl="1" algn="just" rtl="1"/>
            <a:r>
              <a:rPr lang="fa-IR" dirty="0">
                <a:latin typeface="Times New Roman" pitchFamily="18" charset="0"/>
                <a:cs typeface="B Nazanin" pitchFamily="2" charset="-78"/>
              </a:rPr>
              <a:t>برای خواندن از روی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باید </a:t>
            </a:r>
            <a:r>
              <a:rPr lang="en-US" dirty="0">
                <a:latin typeface="Times New Roman" pitchFamily="18" charset="0"/>
                <a:cs typeface="B Nazanin" pitchFamily="2" charset="-78"/>
              </a:rPr>
              <a:t>EEDR </a:t>
            </a:r>
            <a:r>
              <a:rPr lang="fa-IR" dirty="0">
                <a:latin typeface="Times New Roman" pitchFamily="18" charset="0"/>
                <a:cs typeface="B Nazanin" pitchFamily="2" charset="-78"/>
              </a:rPr>
              <a:t>را خواند. </a:t>
            </a:r>
            <a:endParaRPr lang="en-US" dirty="0" smtClean="0">
              <a:latin typeface="Times New Roman" pitchFamily="18" charset="0"/>
              <a:cs typeface="B Nazanin" pitchFamily="2" charset="-78"/>
            </a:endParaRPr>
          </a:p>
          <a:p>
            <a:pPr marL="393192" lvl="1" indent="0" algn="just" rtl="1">
              <a:buNone/>
            </a:pPr>
            <a:endParaRPr lang="en-US" dirty="0">
              <a:latin typeface="Times New Roman" pitchFamily="18" charset="0"/>
              <a:cs typeface="B Nazanin" pitchFamily="2" charset="-78"/>
            </a:endParaRPr>
          </a:p>
          <a:p>
            <a:pPr lvl="1" algn="just" rtl="1"/>
            <a:r>
              <a:rPr lang="en-US" dirty="0">
                <a:latin typeface="Times New Roman" pitchFamily="18" charset="0"/>
                <a:cs typeface="B Nazanin" pitchFamily="2" charset="-78"/>
              </a:rPr>
              <a:t>EEDR </a:t>
            </a:r>
            <a:r>
              <a:rPr lang="fa-IR" dirty="0" smtClean="0">
                <a:latin typeface="Times New Roman" pitchFamily="18" charset="0"/>
                <a:cs typeface="B Nazanin" pitchFamily="2" charset="-78"/>
              </a:rPr>
              <a:t> پلی </a:t>
            </a:r>
            <a:r>
              <a:rPr lang="fa-IR" dirty="0">
                <a:latin typeface="Times New Roman" pitchFamily="18" charset="0"/>
                <a:cs typeface="B Nazanin" pitchFamily="2" charset="-78"/>
              </a:rPr>
              <a:t>است بین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و </a:t>
            </a:r>
            <a:r>
              <a:rPr lang="en-US" dirty="0">
                <a:latin typeface="Times New Roman" pitchFamily="18" charset="0"/>
                <a:cs typeface="B Nazanin" pitchFamily="2" charset="-78"/>
              </a:rPr>
              <a:t>CPU </a:t>
            </a:r>
            <a:r>
              <a:rPr lang="fa-IR" dirty="0" smtClean="0">
                <a:latin typeface="Times New Roman" pitchFamily="18" charset="0"/>
                <a:cs typeface="B Nazanin" pitchFamily="2" charset="-78"/>
              </a:rPr>
              <a:t> </a:t>
            </a:r>
          </a:p>
          <a:p>
            <a:pPr marL="393192" lvl="1" indent="0" algn="just" rtl="1">
              <a:buNone/>
            </a:pPr>
            <a:endParaRPr lang="fa-IR"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371613874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just" rtl="1">
              <a:buNone/>
            </a:pPr>
            <a:r>
              <a:rPr lang="fa-IR" dirty="0">
                <a:latin typeface="Times New Roman" pitchFamily="18" charset="0"/>
                <a:cs typeface="B Nazanin" pitchFamily="2" charset="-78"/>
              </a:rPr>
              <a:t>ثبات آدرس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 </a:t>
            </a:r>
            <a:r>
              <a:rPr lang="en-US" dirty="0">
                <a:latin typeface="Times New Roman" pitchFamily="18" charset="0"/>
                <a:cs typeface="B Nazanin" pitchFamily="2" charset="-78"/>
              </a:rPr>
              <a:t>EEARL </a:t>
            </a:r>
            <a:r>
              <a:rPr lang="fa-IR" dirty="0">
                <a:latin typeface="Times New Roman" pitchFamily="18" charset="0"/>
                <a:cs typeface="B Nazanin" pitchFamily="2" charset="-78"/>
              </a:rPr>
              <a:t>- </a:t>
            </a:r>
            <a:r>
              <a:rPr lang="en-US" dirty="0">
                <a:latin typeface="Times New Roman" pitchFamily="18" charset="0"/>
                <a:cs typeface="B Nazanin" pitchFamily="2" charset="-78"/>
              </a:rPr>
              <a:t>EEARH </a:t>
            </a:r>
            <a:r>
              <a:rPr lang="fa-IR" dirty="0">
                <a:latin typeface="Times New Roman" pitchFamily="18" charset="0"/>
                <a:cs typeface="B Nazanin" pitchFamily="2" charset="-78"/>
              </a:rPr>
              <a:t>) </a:t>
            </a:r>
          </a:p>
          <a:p>
            <a:pPr lvl="1" algn="just" rtl="1"/>
            <a:r>
              <a:rPr lang="en-US" dirty="0">
                <a:latin typeface="Times New Roman" pitchFamily="18" charset="0"/>
                <a:cs typeface="B Nazanin" pitchFamily="2" charset="-78"/>
              </a:rPr>
              <a:t>EEARL </a:t>
            </a:r>
            <a:r>
              <a:rPr lang="fa-IR" dirty="0">
                <a:latin typeface="Times New Roman" pitchFamily="18" charset="0"/>
                <a:cs typeface="B Nazanin" pitchFamily="2" charset="-78"/>
              </a:rPr>
              <a:t>: </a:t>
            </a:r>
            <a:r>
              <a:rPr lang="en-US" dirty="0">
                <a:latin typeface="Times New Roman" pitchFamily="18" charset="0"/>
                <a:cs typeface="B Nazanin" pitchFamily="2" charset="-78"/>
              </a:rPr>
              <a:t>EEARH </a:t>
            </a:r>
            <a:r>
              <a:rPr lang="fa-IR" dirty="0">
                <a:latin typeface="Times New Roman" pitchFamily="18" charset="0"/>
                <a:cs typeface="B Nazanin" pitchFamily="2" charset="-78"/>
              </a:rPr>
              <a:t>در کنار هم یک ثبات ١٦ بیتی را برای آدرس دهی هر خانه در فضای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ایجاد</a:t>
            </a:r>
            <a:r>
              <a:rPr lang="en-US" dirty="0">
                <a:latin typeface="Times New Roman" pitchFamily="18" charset="0"/>
                <a:cs typeface="B Nazanin" pitchFamily="2" charset="-78"/>
              </a:rPr>
              <a:t> </a:t>
            </a:r>
            <a:r>
              <a:rPr lang="fa-IR" dirty="0">
                <a:latin typeface="Times New Roman" pitchFamily="18" charset="0"/>
                <a:cs typeface="B Nazanin" pitchFamily="2" charset="-78"/>
              </a:rPr>
              <a:t>می­کنند.</a:t>
            </a:r>
          </a:p>
          <a:p>
            <a:pPr lvl="1" algn="just" rtl="1"/>
            <a:r>
              <a:rPr lang="fa-IR" dirty="0">
                <a:latin typeface="Times New Roman" pitchFamily="18" charset="0"/>
                <a:cs typeface="B Nazanin" pitchFamily="2" charset="-78"/>
              </a:rPr>
              <a:t> برای خواندن و یا نوشتن در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باید آدرس خانة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بر روی </a:t>
            </a:r>
            <a:r>
              <a:rPr lang="en-US" dirty="0">
                <a:latin typeface="Times New Roman" pitchFamily="18" charset="0"/>
                <a:cs typeface="B Nazanin" pitchFamily="2" charset="-78"/>
              </a:rPr>
              <a:t>EEAR </a:t>
            </a:r>
            <a:r>
              <a:rPr lang="fa-IR" dirty="0">
                <a:latin typeface="Times New Roman" pitchFamily="18" charset="0"/>
                <a:cs typeface="B Nazanin" pitchFamily="2" charset="-78"/>
              </a:rPr>
              <a:t> کپی شود. </a:t>
            </a:r>
          </a:p>
          <a:p>
            <a:pPr lvl="1" algn="just" rtl="1"/>
            <a:r>
              <a:rPr lang="fa-IR" dirty="0">
                <a:latin typeface="Times New Roman" pitchFamily="18" charset="0"/>
                <a:cs typeface="B Nazanin" pitchFamily="2" charset="-78"/>
              </a:rPr>
              <a:t>چون در </a:t>
            </a:r>
            <a:r>
              <a:rPr lang="en-US" dirty="0">
                <a:latin typeface="Times New Roman" pitchFamily="18" charset="0"/>
                <a:cs typeface="B Nazanin" pitchFamily="2" charset="-78"/>
              </a:rPr>
              <a:t>ATmega32 </a:t>
            </a:r>
            <a:r>
              <a:rPr lang="fa-IR" dirty="0">
                <a:latin typeface="Times New Roman" pitchFamily="18" charset="0"/>
                <a:cs typeface="B Nazanin" pitchFamily="2" charset="-78"/>
              </a:rPr>
              <a:t>تنها ١٠٢٤ بایت حافظة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وجود دارد، تنها ١٠ بیت از ١٦ بیت ثبات </a:t>
            </a:r>
            <a:r>
              <a:rPr lang="en-US" dirty="0">
                <a:latin typeface="Times New Roman" pitchFamily="18" charset="0"/>
                <a:cs typeface="B Nazanin" pitchFamily="2" charset="-78"/>
              </a:rPr>
              <a:t>EEAR </a:t>
            </a:r>
            <a:r>
              <a:rPr lang="fa-IR" dirty="0">
                <a:latin typeface="Times New Roman" pitchFamily="18" charset="0"/>
                <a:cs typeface="B Nazanin" pitchFamily="2" charset="-78"/>
              </a:rPr>
              <a:t>استفاده می­شود. </a:t>
            </a:r>
            <a:endParaRPr lang="en-US" dirty="0">
              <a:latin typeface="Times New Roman" pitchFamily="18" charset="0"/>
              <a:cs typeface="B Nazanin" pitchFamily="2" charset="-78"/>
            </a:endParaRPr>
          </a:p>
          <a:p>
            <a:pPr marL="0" indent="0" algn="just" rtl="1">
              <a:buNone/>
            </a:pPr>
            <a:endParaRPr lang="en-US" dirty="0"/>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238779123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1447800"/>
          </a:xfrm>
        </p:spPr>
        <p:txBody>
          <a:bodyPr/>
          <a:lstStyle/>
          <a:p>
            <a:pPr algn="just" rtl="1"/>
            <a:r>
              <a:rPr lang="fa-IR" dirty="0" smtClean="0">
                <a:latin typeface="Times New Roman" pitchFamily="18" charset="0"/>
                <a:cs typeface="B Nazanin" pitchFamily="2" charset="-78"/>
              </a:rPr>
              <a:t>ثبات­ </a:t>
            </a:r>
            <a:r>
              <a:rPr lang="fa-IR" dirty="0">
                <a:latin typeface="Times New Roman" pitchFamily="18" charset="0"/>
                <a:cs typeface="B Nazanin" pitchFamily="2" charset="-78"/>
              </a:rPr>
              <a:t>کنترل </a:t>
            </a:r>
            <a:r>
              <a:rPr lang="en-US" dirty="0">
                <a:latin typeface="Times New Roman" pitchFamily="18" charset="0"/>
                <a:cs typeface="B Nazanin" pitchFamily="2" charset="-78"/>
              </a:rPr>
              <a:t>EEPROM </a:t>
            </a:r>
            <a:r>
              <a:rPr lang="fa-IR" dirty="0">
                <a:latin typeface="Times New Roman" pitchFamily="18" charset="0"/>
                <a:cs typeface="B Nazanin" pitchFamily="2" charset="-78"/>
              </a:rPr>
              <a:t>(</a:t>
            </a:r>
            <a:r>
              <a:rPr lang="en-US" dirty="0">
                <a:latin typeface="Times New Roman" pitchFamily="18" charset="0"/>
                <a:cs typeface="B Nazanin" pitchFamily="2" charset="-78"/>
              </a:rPr>
              <a:t>EECR</a:t>
            </a:r>
            <a:r>
              <a:rPr lang="fa-IR" dirty="0">
                <a:latin typeface="Times New Roman" pitchFamily="18" charset="0"/>
                <a:cs typeface="B Nazanin" pitchFamily="2" charset="-78"/>
              </a:rPr>
              <a:t>): </a:t>
            </a:r>
            <a:endParaRPr lang="fa-IR" dirty="0" smtClean="0">
              <a:latin typeface="Times New Roman" pitchFamily="18" charset="0"/>
              <a:cs typeface="B Nazanin" pitchFamily="2" charset="-78"/>
            </a:endParaRPr>
          </a:p>
          <a:p>
            <a:pPr lvl="1" algn="just" rtl="1"/>
            <a:r>
              <a:rPr lang="fa-IR" dirty="0" smtClean="0">
                <a:latin typeface="Times New Roman" pitchFamily="18" charset="0"/>
                <a:cs typeface="B Nazanin" pitchFamily="2" charset="-78"/>
              </a:rPr>
              <a:t>برای </a:t>
            </a:r>
            <a:r>
              <a:rPr lang="fa-IR" dirty="0">
                <a:latin typeface="Times New Roman" pitchFamily="18" charset="0"/>
                <a:cs typeface="B Nazanin" pitchFamily="2" charset="-78"/>
              </a:rPr>
              <a:t>انتخاب نوع عملیاتی که قرار است انجام شود، به کار می­رود. </a:t>
            </a:r>
            <a:endParaRPr lang="en-US" dirty="0">
              <a:latin typeface="Times New Roman" pitchFamily="18" charset="0"/>
              <a:cs typeface="B Nazanin" pitchFamily="2" charset="-78"/>
            </a:endParaRPr>
          </a:p>
          <a:p>
            <a:pPr lvl="1" algn="just" rtl="1"/>
            <a:r>
              <a:rPr lang="fa-IR" dirty="0">
                <a:latin typeface="Times New Roman" pitchFamily="18" charset="0"/>
                <a:cs typeface="B Nazanin" pitchFamily="2" charset="-78"/>
              </a:rPr>
              <a:t>این عملیات </a:t>
            </a:r>
            <a:r>
              <a:rPr lang="fa-IR" dirty="0" smtClean="0">
                <a:latin typeface="Times New Roman" pitchFamily="18" charset="0"/>
                <a:cs typeface="B Nazanin" pitchFamily="2" charset="-78"/>
              </a:rPr>
              <a:t>می­تواند </a:t>
            </a:r>
            <a:r>
              <a:rPr lang="fa-IR" dirty="0">
                <a:latin typeface="Times New Roman" pitchFamily="18" charset="0"/>
                <a:cs typeface="B Nazanin" pitchFamily="2" charset="-78"/>
              </a:rPr>
              <a:t>خواندن و یا نوشتن باشد .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graphicFrame>
        <p:nvGraphicFramePr>
          <p:cNvPr id="5" name="Table 4"/>
          <p:cNvGraphicFramePr>
            <a:graphicFrameLocks noGrp="1"/>
          </p:cNvGraphicFramePr>
          <p:nvPr>
            <p:extLst>
              <p:ext uri="{D42A27DB-BD31-4B8C-83A1-F6EECF244321}">
                <p14:modId xmlns:p14="http://schemas.microsoft.com/office/powerpoint/2010/main" val="3405690076"/>
              </p:ext>
            </p:extLst>
          </p:nvPr>
        </p:nvGraphicFramePr>
        <p:xfrm>
          <a:off x="304800" y="2743200"/>
          <a:ext cx="8305800" cy="370840"/>
        </p:xfrm>
        <a:graphic>
          <a:graphicData uri="http://schemas.openxmlformats.org/drawingml/2006/table">
            <a:tbl>
              <a:tblPr firstRow="1" bandRow="1">
                <a:tableStyleId>{D7AC3CCA-C797-4891-BE02-D94E43425B78}</a:tableStyleId>
              </a:tblPr>
              <a:tblGrid>
                <a:gridCol w="1038225"/>
                <a:gridCol w="1038225"/>
                <a:gridCol w="1038225"/>
                <a:gridCol w="1038225"/>
                <a:gridCol w="1038225"/>
                <a:gridCol w="1038225"/>
                <a:gridCol w="1038225"/>
                <a:gridCol w="1038225"/>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EERIE</a:t>
                      </a:r>
                      <a:endParaRPr lang="en-US" dirty="0"/>
                    </a:p>
                  </a:txBody>
                  <a:tcPr/>
                </a:tc>
                <a:tc>
                  <a:txBody>
                    <a:bodyPr/>
                    <a:lstStyle/>
                    <a:p>
                      <a:r>
                        <a:rPr lang="en-US" dirty="0" smtClean="0"/>
                        <a:t>EEMWE</a:t>
                      </a:r>
                      <a:endParaRPr lang="en-US" dirty="0"/>
                    </a:p>
                  </a:txBody>
                  <a:tcPr/>
                </a:tc>
                <a:tc>
                  <a:txBody>
                    <a:bodyPr/>
                    <a:lstStyle/>
                    <a:p>
                      <a:r>
                        <a:rPr lang="en-US" dirty="0" smtClean="0"/>
                        <a:t>EEWE</a:t>
                      </a:r>
                      <a:endParaRPr lang="en-US" dirty="0"/>
                    </a:p>
                  </a:txBody>
                  <a:tcPr/>
                </a:tc>
                <a:tc>
                  <a:txBody>
                    <a:bodyPr/>
                    <a:lstStyle/>
                    <a:p>
                      <a:r>
                        <a:rPr lang="en-US" dirty="0" smtClean="0"/>
                        <a:t>EERE</a:t>
                      </a:r>
                      <a:endParaRPr lang="en-US" dirty="0"/>
                    </a:p>
                  </a:txBody>
                  <a:tcPr/>
                </a:tc>
              </a:tr>
            </a:tbl>
          </a:graphicData>
        </a:graphic>
      </p:graphicFrame>
    </p:spTree>
    <p:extLst>
      <p:ext uri="{BB962C8B-B14F-4D97-AF65-F5344CB8AC3E}">
        <p14:creationId xmlns:p14="http://schemas.microsoft.com/office/powerpoint/2010/main" val="65661350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pPr algn="just" rtl="1"/>
            <a:r>
              <a:rPr lang="fa-IR" dirty="0"/>
              <a:t>فعال ساز خواندن (</a:t>
            </a:r>
            <a:r>
              <a:rPr lang="en-US" dirty="0"/>
              <a:t>EERE</a:t>
            </a:r>
            <a:r>
              <a:rPr lang="fa-IR" dirty="0"/>
              <a:t>) </a:t>
            </a:r>
            <a:endParaRPr lang="en-US" dirty="0"/>
          </a:p>
          <a:p>
            <a:pPr lvl="1" algn="just" rtl="1"/>
            <a:r>
              <a:rPr lang="fa-IR" dirty="0"/>
              <a:t>با یک کردن این بیت اگر </a:t>
            </a:r>
            <a:r>
              <a:rPr lang="en-US" dirty="0"/>
              <a:t>EEWE </a:t>
            </a:r>
            <a:r>
              <a:rPr lang="fa-IR" dirty="0"/>
              <a:t>صفر باشد، یک عملیات خواندن انجام می­شود. </a:t>
            </a:r>
            <a:endParaRPr lang="en-US" dirty="0"/>
          </a:p>
          <a:p>
            <a:pPr lvl="1" algn="just" rtl="1"/>
            <a:r>
              <a:rPr lang="fa-IR" dirty="0"/>
              <a:t>یک بایت از </a:t>
            </a:r>
            <a:r>
              <a:rPr lang="en-US" dirty="0"/>
              <a:t>EEPROM </a:t>
            </a:r>
            <a:r>
              <a:rPr lang="fa-IR" dirty="0"/>
              <a:t>خوانده شده و بر روی </a:t>
            </a:r>
            <a:r>
              <a:rPr lang="en-US" dirty="0"/>
              <a:t>EEDR </a:t>
            </a:r>
            <a:r>
              <a:rPr lang="fa-IR" dirty="0"/>
              <a:t>قرار می­گیرد. آدرس این بایت در ثبات­های </a:t>
            </a:r>
            <a:r>
              <a:rPr lang="en-US" dirty="0"/>
              <a:t>EEAR </a:t>
            </a:r>
            <a:r>
              <a:rPr lang="fa-IR" dirty="0"/>
              <a:t>قرار دارد. </a:t>
            </a:r>
            <a:endParaRPr lang="en-US" dirty="0"/>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173802037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lgn="just" rtl="1"/>
            <a:r>
              <a:rPr lang="fa-IR" dirty="0"/>
              <a:t>فعال ساز نوشتن (</a:t>
            </a:r>
            <a:r>
              <a:rPr lang="en-US" dirty="0"/>
              <a:t>EEWE</a:t>
            </a:r>
            <a:r>
              <a:rPr lang="fa-IR" dirty="0"/>
              <a:t>) و مدیریت فعال ساز نوشتن (</a:t>
            </a:r>
            <a:r>
              <a:rPr lang="en-US" dirty="0"/>
              <a:t>EEMWE</a:t>
            </a:r>
            <a:r>
              <a:rPr lang="fa-IR" dirty="0"/>
              <a:t>) </a:t>
            </a:r>
            <a:endParaRPr lang="en-US" dirty="0"/>
          </a:p>
          <a:p>
            <a:pPr lvl="1" algn="just" rtl="1"/>
            <a:r>
              <a:rPr lang="fa-IR" dirty="0"/>
              <a:t>وقتی که </a:t>
            </a:r>
            <a:r>
              <a:rPr lang="en-US" dirty="0"/>
              <a:t>EEMWE </a:t>
            </a:r>
            <a:r>
              <a:rPr lang="fa-IR" dirty="0"/>
              <a:t>یک است، با یک کردن </a:t>
            </a:r>
            <a:r>
              <a:rPr lang="en-US" dirty="0"/>
              <a:t>EEWE </a:t>
            </a:r>
            <a:r>
              <a:rPr lang="fa-IR" dirty="0"/>
              <a:t>در طول ٤ چرخة ساعت عملیات نوشتن انجام خواهد شد. </a:t>
            </a:r>
            <a:endParaRPr lang="en-US" dirty="0"/>
          </a:p>
          <a:p>
            <a:pPr lvl="1" algn="just" rtl="1"/>
            <a:r>
              <a:rPr lang="fa-IR" dirty="0"/>
              <a:t>وقتی که </a:t>
            </a:r>
            <a:r>
              <a:rPr lang="en-US" dirty="0"/>
              <a:t>EEMWF </a:t>
            </a:r>
            <a:r>
              <a:rPr lang="fa-IR" dirty="0"/>
              <a:t>صفر است با یک کردن </a:t>
            </a:r>
            <a:r>
              <a:rPr lang="en-US" dirty="0"/>
              <a:t>EEWE </a:t>
            </a:r>
            <a:r>
              <a:rPr lang="fa-IR" dirty="0"/>
              <a:t>اتفاقی نمی­افتد. </a:t>
            </a:r>
            <a:endParaRPr lang="en-US" dirty="0" smtClean="0"/>
          </a:p>
          <a:p>
            <a:pPr lvl="1" algn="just" rtl="1"/>
            <a:r>
              <a:rPr lang="fa-IR" dirty="0"/>
              <a:t>وقتی که </a:t>
            </a:r>
            <a:r>
              <a:rPr lang="en-US" sz="2200" dirty="0"/>
              <a:t>EEMWE </a:t>
            </a:r>
            <a:r>
              <a:rPr lang="fa-IR" dirty="0"/>
              <a:t>را یک کنید، سخت­افزار پس از ٤ چرخة ساعت این بیت را صفر می­کند. </a:t>
            </a:r>
            <a:endParaRPr lang="en-US" sz="1800" dirty="0"/>
          </a:p>
          <a:p>
            <a:pPr lvl="1" algn="just" rtl="1"/>
            <a:r>
              <a:rPr lang="fa-IR" dirty="0" smtClean="0"/>
              <a:t>این </a:t>
            </a:r>
            <a:r>
              <a:rPr lang="fa-IR" dirty="0"/>
              <a:t>عمل از عملیات نوشتن ناخواسته بر روی </a:t>
            </a:r>
            <a:r>
              <a:rPr lang="en-US" sz="2200" dirty="0"/>
              <a:t>EEPROM </a:t>
            </a:r>
            <a:r>
              <a:rPr lang="fa-IR" dirty="0"/>
              <a:t>جلوگیری می­کند.</a:t>
            </a:r>
            <a:endParaRPr lang="en-US" sz="1800" dirty="0"/>
          </a:p>
          <a:p>
            <a:pPr lvl="1" algn="just" rtl="1"/>
            <a:r>
              <a:rPr lang="fa-IR" dirty="0" smtClean="0"/>
              <a:t>نمی­توانید </a:t>
            </a:r>
            <a:r>
              <a:rPr lang="fa-IR" dirty="0"/>
              <a:t>عملیات خواندن و یا نوشتن پیش از اتمام عملیات نوشتن قبلی شروع کند. </a:t>
            </a:r>
            <a:endParaRPr lang="en-US" sz="1800" dirty="0"/>
          </a:p>
          <a:p>
            <a:pPr lvl="1" algn="just" rtl="1"/>
            <a:r>
              <a:rPr lang="fa-IR" dirty="0" smtClean="0"/>
              <a:t>برای </a:t>
            </a:r>
            <a:r>
              <a:rPr lang="fa-IR" dirty="0"/>
              <a:t>این کار می­توان </a:t>
            </a:r>
            <a:r>
              <a:rPr lang="en-US" sz="2200" dirty="0"/>
              <a:t>EEWE </a:t>
            </a:r>
            <a:r>
              <a:rPr lang="fa-IR" dirty="0"/>
              <a:t>را بررسی کنید اگر صفر باشد آماده شروع عملیات خواندن و یا نوشتن جدید می­باشد</a:t>
            </a:r>
            <a:endParaRPr lang="en-US" sz="1800" dirty="0"/>
          </a:p>
          <a:p>
            <a:pPr lvl="2" algn="just" rtl="1"/>
            <a:endParaRPr lang="en-US" dirty="0"/>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a:t>
            </a:r>
            <a:r>
              <a:rPr lang="fa-IR" sz="3400" b="1" dirty="0">
                <a:latin typeface="Times New Roman" pitchFamily="18" charset="0"/>
                <a:cs typeface="B Titr" pitchFamily="2" charset="-78"/>
              </a:rPr>
              <a:t>6- دسترسی به </a:t>
            </a:r>
            <a:r>
              <a:rPr lang="en-US" sz="3400" b="1" dirty="0">
                <a:latin typeface="Times New Roman" pitchFamily="18" charset="0"/>
                <a:cs typeface="B Titr" pitchFamily="2" charset="-78"/>
              </a:rPr>
              <a:t>EEPROM </a:t>
            </a:r>
            <a:r>
              <a:rPr lang="fa-IR" sz="3400" b="1" dirty="0">
                <a:latin typeface="Times New Roman" pitchFamily="18" charset="0"/>
                <a:cs typeface="B Titr" pitchFamily="2" charset="-78"/>
              </a:rPr>
              <a:t> در </a:t>
            </a:r>
            <a:r>
              <a:rPr lang="en-US" sz="3400" b="1" dirty="0">
                <a:latin typeface="Times New Roman" pitchFamily="18" charset="0"/>
                <a:cs typeface="B Titr" pitchFamily="2" charset="-78"/>
              </a:rPr>
              <a:t>AVR</a:t>
            </a:r>
          </a:p>
        </p:txBody>
      </p:sp>
    </p:spTree>
    <p:extLst>
      <p:ext uri="{BB962C8B-B14F-4D97-AF65-F5344CB8AC3E}">
        <p14:creationId xmlns:p14="http://schemas.microsoft.com/office/powerpoint/2010/main" val="121719569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a:xfrm>
            <a:off x="457200" y="1285860"/>
            <a:ext cx="8229600" cy="5038740"/>
          </a:xfrm>
        </p:spPr>
        <p:txBody>
          <a:bodyPr/>
          <a:lstStyle/>
          <a:p>
            <a:pPr algn="r" rtl="1">
              <a:buNone/>
            </a:pPr>
            <a:r>
              <a:rPr lang="fa-IR" dirty="0" smtClean="0">
                <a:latin typeface="Times New Roman" pitchFamily="18" charset="0"/>
                <a:cs typeface="B Nazanin" pitchFamily="2" charset="-78"/>
              </a:rPr>
              <a:t>برنامه ریزی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برای نوشتن در </a:t>
            </a:r>
            <a:r>
              <a:rPr lang="en-US" dirty="0" smtClean="0">
                <a:latin typeface="Times New Roman" pitchFamily="18" charset="0"/>
                <a:cs typeface="B Nazanin" pitchFamily="2" charset="-78"/>
              </a:rPr>
              <a:t>EEPROM</a:t>
            </a:r>
          </a:p>
          <a:p>
            <a:pPr algn="r" rtl="1">
              <a:buNone/>
            </a:pPr>
            <a:r>
              <a:rPr lang="fa-IR" dirty="0" smtClean="0">
                <a:latin typeface="Times New Roman" pitchFamily="18" charset="0"/>
                <a:cs typeface="B Nazanin" pitchFamily="2" charset="-78"/>
              </a:rPr>
              <a:t>١ – تا وقتی که </a:t>
            </a:r>
            <a:r>
              <a:rPr lang="en-US" dirty="0" smtClean="0">
                <a:latin typeface="Times New Roman" pitchFamily="18" charset="0"/>
                <a:cs typeface="B Nazanin" pitchFamily="2" charset="-78"/>
              </a:rPr>
              <a:t>EEWE</a:t>
            </a:r>
            <a:r>
              <a:rPr lang="fa-IR" dirty="0" smtClean="0">
                <a:latin typeface="Times New Roman" pitchFamily="18" charset="0"/>
                <a:cs typeface="B Nazanin" pitchFamily="2" charset="-78"/>
              </a:rPr>
              <a:t>صفر شود صبر کنید.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٢ – آدرس جدید را بر روی </a:t>
            </a:r>
            <a:r>
              <a:rPr lang="en-US" dirty="0" smtClean="0">
                <a:latin typeface="Times New Roman" pitchFamily="18" charset="0"/>
                <a:cs typeface="B Nazanin" pitchFamily="2" charset="-78"/>
              </a:rPr>
              <a:t>EEAR</a:t>
            </a:r>
            <a:r>
              <a:rPr lang="fa-IR" dirty="0" smtClean="0">
                <a:latin typeface="Times New Roman" pitchFamily="18" charset="0"/>
                <a:cs typeface="B Nazanin" pitchFamily="2" charset="-78"/>
              </a:rPr>
              <a:t>قرار دهید. (اختیاری)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٣ – دادة جدید را بر روی </a:t>
            </a:r>
            <a:r>
              <a:rPr lang="en-US" dirty="0" smtClean="0">
                <a:latin typeface="Times New Roman" pitchFamily="18" charset="0"/>
                <a:cs typeface="B Nazanin" pitchFamily="2" charset="-78"/>
              </a:rPr>
              <a:t>EEDR</a:t>
            </a:r>
            <a:r>
              <a:rPr lang="fa-IR" dirty="0" smtClean="0">
                <a:latin typeface="Times New Roman" pitchFamily="18" charset="0"/>
                <a:cs typeface="B Nazanin" pitchFamily="2" charset="-78"/>
              </a:rPr>
              <a:t>قرار دهید. (اختیاری)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٤ - </a:t>
            </a:r>
            <a:r>
              <a:rPr lang="en-US" dirty="0" smtClean="0">
                <a:latin typeface="Times New Roman" pitchFamily="18" charset="0"/>
                <a:cs typeface="B Nazanin" pitchFamily="2" charset="-78"/>
              </a:rPr>
              <a:t>EEMWE</a:t>
            </a:r>
            <a:r>
              <a:rPr lang="fa-IR" dirty="0" smtClean="0">
                <a:latin typeface="Times New Roman" pitchFamily="18" charset="0"/>
                <a:cs typeface="B Nazanin" pitchFamily="2" charset="-78"/>
              </a:rPr>
              <a:t>را یک کنید.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٥ – در طی حداکثر ٤ چرخة ساعت بعد از یک کردن </a:t>
            </a:r>
            <a:r>
              <a:rPr lang="en-US" dirty="0" smtClean="0">
                <a:latin typeface="Times New Roman" pitchFamily="18" charset="0"/>
                <a:cs typeface="B Nazanin" pitchFamily="2" charset="-78"/>
              </a:rPr>
              <a:t>EEMWE</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EEWE</a:t>
            </a:r>
            <a:r>
              <a:rPr lang="fa-IR" dirty="0" smtClean="0">
                <a:latin typeface="Times New Roman" pitchFamily="18" charset="0"/>
                <a:cs typeface="B Nazanin" pitchFamily="2" charset="-78"/>
              </a:rPr>
              <a:t>را یک کنید.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مراحل ٢ و ٣ اختیاری هستند و ترتیب آنها مهم نیست.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در بین مراحل ٤ و ٥ نمی توانید کاری انجام دهید. </a:t>
            </a:r>
            <a:endParaRPr lang="en-US" dirty="0" smtClean="0">
              <a:latin typeface="Times New Roman" pitchFamily="18" charset="0"/>
              <a:cs typeface="B Nazanin" pitchFamily="2" charset="-78"/>
            </a:endParaRPr>
          </a:p>
          <a:p>
            <a:pPr algn="r" rtl="1">
              <a:buNone/>
            </a:pP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331467841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fontScale="85000" lnSpcReduction="20000"/>
          </a:bodyPr>
          <a:lstStyle/>
          <a:p>
            <a:pPr algn="r" rtl="1">
              <a:buNone/>
            </a:pPr>
            <a:r>
              <a:rPr lang="fa-IR" dirty="0" smtClean="0">
                <a:latin typeface="Times New Roman" pitchFamily="18" charset="0"/>
                <a:cs typeface="B Nazanin" pitchFamily="2" charset="-78"/>
              </a:rPr>
              <a:t>مثال 6-28- برنامه ای بنویسید که حرف </a:t>
            </a:r>
            <a:r>
              <a:rPr lang="en-US" dirty="0" smtClean="0">
                <a:latin typeface="Times New Roman" pitchFamily="18" charset="0"/>
                <a:cs typeface="B Nazanin" pitchFamily="2" charset="-78"/>
              </a:rPr>
              <a:t>‘G’</a:t>
            </a:r>
            <a:r>
              <a:rPr lang="fa-IR" dirty="0" smtClean="0">
                <a:latin typeface="Times New Roman" pitchFamily="18" charset="0"/>
                <a:cs typeface="B Nazanin" pitchFamily="2" charset="-78"/>
              </a:rPr>
              <a:t> را بر روی خانه </a:t>
            </a:r>
            <a:r>
              <a:rPr lang="en-US" dirty="0" smtClean="0">
                <a:latin typeface="Times New Roman" pitchFamily="18" charset="0"/>
                <a:cs typeface="B Nazanin" pitchFamily="2" charset="-78"/>
              </a:rPr>
              <a:t>0x005F</a:t>
            </a:r>
            <a:r>
              <a:rPr lang="fa-IR" dirty="0" smtClean="0">
                <a:latin typeface="Times New Roman" pitchFamily="18" charset="0"/>
                <a:cs typeface="B Nazanin" pitchFamily="2" charset="-78"/>
              </a:rPr>
              <a:t> در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ذخیره کند.</a:t>
            </a:r>
          </a:p>
          <a:p>
            <a:pPr algn="l" rtl="0">
              <a:buNone/>
            </a:pPr>
            <a:r>
              <a:rPr lang="en-US" dirty="0" smtClean="0">
                <a:latin typeface="Times New Roman" pitchFamily="18" charset="0"/>
                <a:cs typeface="B Nazanin" pitchFamily="2" charset="-78"/>
              </a:rPr>
              <a:t>.INCLUDE “M32DEF.INC”</a:t>
            </a:r>
          </a:p>
          <a:p>
            <a:pPr algn="l" rtl="0">
              <a:buNone/>
            </a:pPr>
            <a:r>
              <a:rPr lang="en-US" dirty="0" smtClean="0">
                <a:latin typeface="Times New Roman" pitchFamily="18" charset="0"/>
                <a:cs typeface="B Nazanin" pitchFamily="2" charset="-78"/>
              </a:rPr>
              <a:t>WAIT:</a:t>
            </a:r>
          </a:p>
          <a:p>
            <a:pPr algn="l" rtl="0">
              <a:buNone/>
            </a:pPr>
            <a:r>
              <a:rPr lang="en-US" dirty="0" smtClean="0">
                <a:latin typeface="Times New Roman" pitchFamily="18" charset="0"/>
                <a:cs typeface="B Nazanin" pitchFamily="2" charset="-78"/>
              </a:rPr>
              <a:t>			SBIC	EERC, EEWE</a:t>
            </a:r>
          </a:p>
          <a:p>
            <a:pPr algn="l" rtl="0">
              <a:buNone/>
            </a:pPr>
            <a:r>
              <a:rPr lang="en-US" dirty="0" smtClean="0">
                <a:latin typeface="Times New Roman" pitchFamily="18" charset="0"/>
                <a:cs typeface="B Nazanin" pitchFamily="2" charset="-78"/>
              </a:rPr>
              <a:t>			RJMP	WAIT</a:t>
            </a:r>
          </a:p>
          <a:p>
            <a:pPr algn="l" rtl="0">
              <a:buNone/>
            </a:pPr>
            <a:r>
              <a:rPr lang="en-US" dirty="0" smtClean="0">
                <a:latin typeface="Times New Roman" pitchFamily="18" charset="0"/>
                <a:cs typeface="B Nazanin" pitchFamily="2" charset="-78"/>
              </a:rPr>
              <a:t>			LDI	R18, 0</a:t>
            </a:r>
          </a:p>
          <a:p>
            <a:pPr algn="l" rtl="0">
              <a:buNone/>
            </a:pPr>
            <a:r>
              <a:rPr lang="en-US" dirty="0" smtClean="0">
                <a:latin typeface="Times New Roman" pitchFamily="18" charset="0"/>
                <a:cs typeface="B Nazanin" pitchFamily="2" charset="-78"/>
              </a:rPr>
              <a:t>			LDI	R17, 0x5F</a:t>
            </a:r>
          </a:p>
          <a:p>
            <a:pPr algn="l" rtl="0">
              <a:buNone/>
            </a:pPr>
            <a:r>
              <a:rPr lang="en-US" dirty="0" smtClean="0">
                <a:latin typeface="Times New Roman" pitchFamily="18" charset="0"/>
                <a:cs typeface="B Nazanin" pitchFamily="2" charset="-78"/>
              </a:rPr>
              <a:t>			OUT	EEARH, R18</a:t>
            </a:r>
          </a:p>
          <a:p>
            <a:pPr algn="l" rtl="0">
              <a:buNone/>
            </a:pPr>
            <a:r>
              <a:rPr lang="en-US" dirty="0" smtClean="0">
                <a:latin typeface="Times New Roman" pitchFamily="18" charset="0"/>
                <a:cs typeface="B Nazanin" pitchFamily="2" charset="-78"/>
              </a:rPr>
              <a:t>			OUT	EEARL, R17</a:t>
            </a:r>
          </a:p>
          <a:p>
            <a:pPr algn="l" rtl="0">
              <a:buNone/>
            </a:pPr>
            <a:r>
              <a:rPr lang="en-US" dirty="0" smtClean="0">
                <a:latin typeface="Times New Roman" pitchFamily="18" charset="0"/>
                <a:cs typeface="B Nazanin" pitchFamily="2" charset="-78"/>
              </a:rPr>
              <a:t>			LDI	R16, ‘G’</a:t>
            </a:r>
          </a:p>
          <a:p>
            <a:pPr algn="l" rtl="0">
              <a:buNone/>
            </a:pPr>
            <a:r>
              <a:rPr lang="en-US" dirty="0" smtClean="0">
                <a:latin typeface="Times New Roman" pitchFamily="18" charset="0"/>
                <a:cs typeface="B Nazanin" pitchFamily="2" charset="-78"/>
              </a:rPr>
              <a:t>			OUT	EEDR, R16</a:t>
            </a:r>
          </a:p>
          <a:p>
            <a:pPr algn="l" rtl="0">
              <a:buNone/>
            </a:pPr>
            <a:r>
              <a:rPr lang="en-US" dirty="0" smtClean="0">
                <a:latin typeface="Times New Roman" pitchFamily="18" charset="0"/>
                <a:cs typeface="B Nazanin" pitchFamily="2" charset="-78"/>
              </a:rPr>
              <a:t>			SBI	EECR, EEMWE</a:t>
            </a:r>
          </a:p>
          <a:p>
            <a:pPr algn="l" rtl="0">
              <a:buNone/>
            </a:pPr>
            <a:r>
              <a:rPr lang="en-US" dirty="0" smtClean="0">
                <a:latin typeface="Times New Roman" pitchFamily="18" charset="0"/>
                <a:cs typeface="B Nazanin" pitchFamily="2" charset="-78"/>
              </a:rPr>
              <a:t>			SBI	EECR, EEWE</a:t>
            </a:r>
          </a:p>
          <a:p>
            <a:pPr algn="l" rtl="0">
              <a:buNone/>
            </a:pPr>
            <a:r>
              <a:rPr lang="en-US" dirty="0" smtClean="0">
                <a:latin typeface="Times New Roman" pitchFamily="18" charset="0"/>
                <a:cs typeface="B Nazanin" pitchFamily="2" charset="-78"/>
              </a:rPr>
              <a:t>END:		RJMP	END</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3933692734"/>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p:spPr>
        <p:txBody>
          <a:bodyPr/>
          <a:lstStyle/>
          <a:p>
            <a:pPr algn="r" rtl="1">
              <a:buNone/>
            </a:pPr>
            <a:r>
              <a:rPr lang="fa-IR" dirty="0" smtClean="0">
                <a:latin typeface="Times New Roman" pitchFamily="18" charset="0"/>
                <a:cs typeface="B Nazanin" pitchFamily="2" charset="-78"/>
              </a:rPr>
              <a:t>برنامه ریزی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برای خواندن از روی </a:t>
            </a:r>
            <a:r>
              <a:rPr lang="en-US" dirty="0" smtClean="0">
                <a:latin typeface="Times New Roman" pitchFamily="18" charset="0"/>
                <a:cs typeface="B Nazanin" pitchFamily="2" charset="-78"/>
              </a:rPr>
              <a:t>EEPROM</a:t>
            </a:r>
          </a:p>
          <a:p>
            <a:pPr algn="r" rtl="1">
              <a:buNone/>
            </a:pPr>
            <a:r>
              <a:rPr lang="fa-IR" dirty="0" smtClean="0">
                <a:latin typeface="Times New Roman" pitchFamily="18" charset="0"/>
                <a:cs typeface="B Nazanin" pitchFamily="2" charset="-78"/>
              </a:rPr>
              <a:t>	١ – تا وقتی که </a:t>
            </a:r>
            <a:r>
              <a:rPr lang="en-US" dirty="0" smtClean="0">
                <a:latin typeface="Times New Roman" pitchFamily="18" charset="0"/>
                <a:cs typeface="B Nazanin" pitchFamily="2" charset="-78"/>
              </a:rPr>
              <a:t>EEWE</a:t>
            </a:r>
            <a:r>
              <a:rPr lang="fa-IR" dirty="0" smtClean="0">
                <a:latin typeface="Times New Roman" pitchFamily="18" charset="0"/>
                <a:cs typeface="B Nazanin" pitchFamily="2" charset="-78"/>
              </a:rPr>
              <a:t>صفر شود صبر کنید</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	٢ – آدرس جدید را بر روی </a:t>
            </a:r>
            <a:r>
              <a:rPr lang="en-US" dirty="0" smtClean="0">
                <a:latin typeface="Times New Roman" pitchFamily="18" charset="0"/>
                <a:cs typeface="B Nazanin" pitchFamily="2" charset="-78"/>
              </a:rPr>
              <a:t>EEAR</a:t>
            </a:r>
            <a:r>
              <a:rPr lang="fa-IR" dirty="0" smtClean="0">
                <a:latin typeface="Times New Roman" pitchFamily="18" charset="0"/>
                <a:cs typeface="B Nazanin" pitchFamily="2" charset="-78"/>
              </a:rPr>
              <a:t>قرار دهید. (اختیاری)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	٣ – بیت </a:t>
            </a:r>
            <a:r>
              <a:rPr lang="en-US" dirty="0" smtClean="0">
                <a:latin typeface="Times New Roman" pitchFamily="18" charset="0"/>
                <a:cs typeface="B Nazanin" pitchFamily="2" charset="-78"/>
              </a:rPr>
              <a:t>EERE</a:t>
            </a:r>
            <a:r>
              <a:rPr lang="fa-IR" dirty="0" smtClean="0">
                <a:latin typeface="Times New Roman" pitchFamily="18" charset="0"/>
                <a:cs typeface="B Nazanin" pitchFamily="2" charset="-78"/>
              </a:rPr>
              <a:t>را یک کنید. </a:t>
            </a: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	٤ – دادة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را از روی </a:t>
            </a:r>
            <a:r>
              <a:rPr lang="en-US" dirty="0" smtClean="0">
                <a:latin typeface="Times New Roman" pitchFamily="18" charset="0"/>
                <a:cs typeface="B Nazanin" pitchFamily="2" charset="-78"/>
              </a:rPr>
              <a:t>EEDR</a:t>
            </a:r>
            <a:r>
              <a:rPr lang="fa-IR" dirty="0" smtClean="0">
                <a:latin typeface="Times New Roman" pitchFamily="18" charset="0"/>
                <a:cs typeface="B Nazanin" pitchFamily="2" charset="-78"/>
              </a:rPr>
              <a:t>بخوانید.</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121665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763000" cy="1676400"/>
          </a:xfrm>
        </p:spPr>
        <p:txBody>
          <a:bodyPr>
            <a:normAutofit/>
          </a:bodyPr>
          <a:lstStyle/>
          <a:p>
            <a:pPr marL="0" indent="0" algn="r" rtl="1">
              <a:buNone/>
            </a:pPr>
            <a:r>
              <a:rPr lang="fa-IR" sz="2400" dirty="0">
                <a:latin typeface="Times New Roman" pitchFamily="18" charset="0"/>
                <a:cs typeface="B Nazanin" pitchFamily="2" charset="-78"/>
              </a:rPr>
              <a:t>32 پایه برای پورت­های </a:t>
            </a:r>
            <a:r>
              <a:rPr lang="en-US" sz="2400" dirty="0">
                <a:latin typeface="Times New Roman" pitchFamily="18" charset="0"/>
                <a:cs typeface="B Nazanin" pitchFamily="2" charset="-78"/>
              </a:rPr>
              <a:t>PORTA</a:t>
            </a:r>
            <a:r>
              <a:rPr lang="fa-IR" sz="2400" dirty="0">
                <a:latin typeface="Times New Roman" pitchFamily="18" charset="0"/>
                <a:cs typeface="B Nazanin" pitchFamily="2" charset="-78"/>
              </a:rPr>
              <a:t>، </a:t>
            </a:r>
            <a:r>
              <a:rPr lang="en-US" sz="2400" dirty="0">
                <a:latin typeface="Times New Roman" pitchFamily="18" charset="0"/>
                <a:cs typeface="B Nazanin" pitchFamily="2" charset="-78"/>
              </a:rPr>
              <a:t>PORTB</a:t>
            </a:r>
            <a:r>
              <a:rPr lang="fa-IR" sz="2400" dirty="0">
                <a:latin typeface="Times New Roman" pitchFamily="18" charset="0"/>
                <a:cs typeface="B Nazanin" pitchFamily="2" charset="-78"/>
              </a:rPr>
              <a:t>، </a:t>
            </a:r>
            <a:r>
              <a:rPr lang="en-US" sz="2400" dirty="0" smtClean="0">
                <a:latin typeface="Times New Roman" pitchFamily="18" charset="0"/>
                <a:cs typeface="B Nazanin" pitchFamily="2" charset="-78"/>
              </a:rPr>
              <a:t>PORTC</a:t>
            </a:r>
            <a:r>
              <a:rPr lang="fa-IR" sz="2400" dirty="0" smtClean="0">
                <a:latin typeface="Times New Roman" pitchFamily="18" charset="0"/>
                <a:cs typeface="B Nazanin" pitchFamily="2" charset="-78"/>
              </a:rPr>
              <a:t> و </a:t>
            </a:r>
            <a:r>
              <a:rPr lang="en-US" sz="2400" dirty="0" smtClean="0">
                <a:latin typeface="Times New Roman" pitchFamily="18" charset="0"/>
                <a:cs typeface="B Nazanin" pitchFamily="2" charset="-78"/>
              </a:rPr>
              <a:t>PORTD</a:t>
            </a:r>
          </a:p>
          <a:p>
            <a:pPr marL="0" indent="0" algn="r" rtl="1">
              <a:buNone/>
            </a:pPr>
            <a:endParaRPr lang="en-US" sz="2400" dirty="0" smtClean="0">
              <a:latin typeface="Times New Roman" pitchFamily="18" charset="0"/>
              <a:cs typeface="B Nazanin" pitchFamily="2" charset="-78"/>
            </a:endParaRPr>
          </a:p>
          <a:p>
            <a:pPr marL="0" indent="0" algn="r" rtl="1">
              <a:buNone/>
            </a:pPr>
            <a:r>
              <a:rPr lang="fa-IR" sz="2400" dirty="0" smtClean="0">
                <a:latin typeface="Times New Roman" pitchFamily="18" charset="0"/>
                <a:cs typeface="B Nazanin" pitchFamily="2" charset="-78"/>
              </a:rPr>
              <a:t>8 پایه برای </a:t>
            </a:r>
            <a:r>
              <a:rPr lang="en-US" sz="2400" dirty="0" err="1" smtClean="0">
                <a:latin typeface="Times New Roman" pitchFamily="18" charset="0"/>
                <a:cs typeface="B Nazanin" pitchFamily="2" charset="-78"/>
              </a:rPr>
              <a:t>Vcc</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GND</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XTAL1</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XTAL2</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RESET</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AREF</a:t>
            </a:r>
            <a:r>
              <a:rPr lang="fa-IR" sz="2400" dirty="0" smtClean="0">
                <a:latin typeface="Times New Roman" pitchFamily="18" charset="0"/>
                <a:cs typeface="B Nazanin" pitchFamily="2" charset="-78"/>
              </a:rPr>
              <a:t>، </a:t>
            </a:r>
            <a:r>
              <a:rPr lang="en-US" sz="2400" dirty="0" smtClean="0">
                <a:latin typeface="Times New Roman" pitchFamily="18" charset="0"/>
                <a:cs typeface="B Nazanin" pitchFamily="2" charset="-78"/>
              </a:rPr>
              <a:t>AGND</a:t>
            </a:r>
            <a:r>
              <a:rPr lang="fa-IR" sz="2400" dirty="0" smtClean="0">
                <a:latin typeface="Times New Roman" pitchFamily="18" charset="0"/>
                <a:cs typeface="B Nazanin" pitchFamily="2" charset="-78"/>
              </a:rPr>
              <a:t> و </a:t>
            </a:r>
            <a:r>
              <a:rPr lang="en-US" sz="2400" dirty="0" err="1" smtClean="0">
                <a:latin typeface="Times New Roman" pitchFamily="18" charset="0"/>
                <a:cs typeface="B Nazanin" pitchFamily="2" charset="-78"/>
              </a:rPr>
              <a:t>AVcc</a:t>
            </a:r>
            <a:endParaRPr lang="en-US" sz="2400" dirty="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a:latin typeface="Times New Roman" pitchFamily="18" charset="0"/>
                <a:cs typeface="B Titr" pitchFamily="2" charset="-78"/>
              </a:rPr>
              <a:t>بخش ٤ – ١: برنامه­نویسی پورت­های </a:t>
            </a:r>
            <a:r>
              <a:rPr lang="en-US" sz="3600" b="1" dirty="0">
                <a:latin typeface="Times New Roman" pitchFamily="18" charset="0"/>
                <a:cs typeface="B Titr" pitchFamily="2" charset="-78"/>
              </a:rPr>
              <a:t>I/O</a:t>
            </a:r>
            <a:r>
              <a:rPr lang="fa-IR" sz="3600" b="1" dirty="0">
                <a:latin typeface="Times New Roman" pitchFamily="18" charset="0"/>
                <a:cs typeface="B Titr" pitchFamily="2" charset="-78"/>
              </a:rPr>
              <a:t> در </a:t>
            </a:r>
            <a:r>
              <a:rPr lang="en-US" sz="3600" b="1" dirty="0">
                <a:latin typeface="Times New Roman" pitchFamily="18" charset="0"/>
                <a:cs typeface="B Titr" pitchFamily="2" charset="-78"/>
              </a:rPr>
              <a:t>AVR</a:t>
            </a:r>
          </a:p>
        </p:txBody>
      </p:sp>
    </p:spTree>
    <p:extLst>
      <p:ext uri="{BB962C8B-B14F-4D97-AF65-F5344CB8AC3E}">
        <p14:creationId xmlns:p14="http://schemas.microsoft.com/office/powerpoint/2010/main" val="85847827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85000" lnSpcReduction="20000"/>
          </a:bodyPr>
          <a:lstStyle/>
          <a:p>
            <a:pPr algn="r" rtl="1">
              <a:buNone/>
            </a:pPr>
            <a:r>
              <a:rPr lang="fa-IR" dirty="0" smtClean="0">
                <a:latin typeface="Times New Roman" pitchFamily="18" charset="0"/>
                <a:cs typeface="B Nazanin" pitchFamily="2" charset="-78"/>
              </a:rPr>
              <a:t>مثال 6-29- برنامه ای بنویسید که محتوای خانه </a:t>
            </a:r>
            <a:r>
              <a:rPr lang="en-US" dirty="0" smtClean="0">
                <a:latin typeface="Times New Roman" pitchFamily="18" charset="0"/>
                <a:cs typeface="B Nazanin" pitchFamily="2" charset="-78"/>
              </a:rPr>
              <a:t>0xoo6C</a:t>
            </a:r>
            <a:r>
              <a:rPr lang="fa-IR" dirty="0" smtClean="0">
                <a:latin typeface="Times New Roman" pitchFamily="18" charset="0"/>
                <a:cs typeface="B Nazanin" pitchFamily="2" charset="-78"/>
              </a:rPr>
              <a:t> از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را خوانده و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a:t>
            </a:r>
          </a:p>
          <a:p>
            <a:pPr algn="l" rtl="0">
              <a:buNone/>
            </a:pPr>
            <a:r>
              <a:rPr lang="en-US" dirty="0" smtClean="0">
                <a:latin typeface="Times New Roman" pitchFamily="18" charset="0"/>
                <a:cs typeface="B Nazanin" pitchFamily="2" charset="-78"/>
              </a:rPr>
              <a:t>.INCLUDE “M32DEF.INC”</a:t>
            </a:r>
          </a:p>
          <a:p>
            <a:pPr algn="l" rtl="0">
              <a:buNone/>
            </a:pPr>
            <a:r>
              <a:rPr lang="en-US" dirty="0" smtClean="0">
                <a:latin typeface="Times New Roman" pitchFamily="18" charset="0"/>
                <a:cs typeface="B Nazanin" pitchFamily="2" charset="-78"/>
              </a:rPr>
              <a:t>			LDI	R16, </a:t>
            </a:r>
            <a:r>
              <a:rPr lang="en-US" dirty="0" err="1" smtClean="0">
                <a:latin typeface="Times New Roman" pitchFamily="18" charset="0"/>
                <a:cs typeface="B Nazanin" pitchFamily="2" charset="-78"/>
              </a:rPr>
              <a:t>oxFF</a:t>
            </a:r>
            <a:endParaRPr lang="en-US" dirty="0" smtClean="0">
              <a:latin typeface="Times New Roman" pitchFamily="18" charset="0"/>
              <a:cs typeface="B Nazanin" pitchFamily="2" charset="-78"/>
            </a:endParaRPr>
          </a:p>
          <a:p>
            <a:pPr algn="l" rtl="0">
              <a:buNone/>
            </a:pPr>
            <a:r>
              <a:rPr lang="en-US" dirty="0" smtClean="0">
                <a:latin typeface="Times New Roman" pitchFamily="18" charset="0"/>
                <a:cs typeface="B Nazanin" pitchFamily="2" charset="-78"/>
              </a:rPr>
              <a:t>			OUT	DDRB, R16</a:t>
            </a:r>
          </a:p>
          <a:p>
            <a:pPr algn="l" rtl="0">
              <a:buNone/>
            </a:pPr>
            <a:r>
              <a:rPr lang="en-US" dirty="0" smtClean="0">
                <a:latin typeface="Times New Roman" pitchFamily="18" charset="0"/>
                <a:cs typeface="B Nazanin" pitchFamily="2" charset="-78"/>
              </a:rPr>
              <a:t>WAIT:</a:t>
            </a:r>
          </a:p>
          <a:p>
            <a:pPr algn="l" rtl="0">
              <a:buNone/>
            </a:pPr>
            <a:r>
              <a:rPr lang="en-US" dirty="0" smtClean="0">
                <a:latin typeface="Times New Roman" pitchFamily="18" charset="0"/>
                <a:cs typeface="B Nazanin" pitchFamily="2" charset="-78"/>
              </a:rPr>
              <a:t>			SBIC	EERC, EEWE</a:t>
            </a:r>
          </a:p>
          <a:p>
            <a:pPr algn="l" rtl="0">
              <a:buNone/>
            </a:pPr>
            <a:r>
              <a:rPr lang="en-US" dirty="0" smtClean="0">
                <a:latin typeface="Times New Roman" pitchFamily="18" charset="0"/>
                <a:cs typeface="B Nazanin" pitchFamily="2" charset="-78"/>
              </a:rPr>
              <a:t>			RJMP	WAIT</a:t>
            </a:r>
          </a:p>
          <a:p>
            <a:pPr algn="l" rtl="0">
              <a:buNone/>
            </a:pPr>
            <a:r>
              <a:rPr lang="en-US" dirty="0" smtClean="0">
                <a:latin typeface="Times New Roman" pitchFamily="18" charset="0"/>
                <a:cs typeface="B Nazanin" pitchFamily="2" charset="-78"/>
              </a:rPr>
              <a:t>			LDI	R18, 0</a:t>
            </a:r>
          </a:p>
          <a:p>
            <a:pPr algn="l" rtl="0">
              <a:buNone/>
            </a:pPr>
            <a:r>
              <a:rPr lang="en-US" dirty="0" smtClean="0">
                <a:latin typeface="Times New Roman" pitchFamily="18" charset="0"/>
                <a:cs typeface="B Nazanin" pitchFamily="2" charset="-78"/>
              </a:rPr>
              <a:t>			LDI	R17, 0x6C</a:t>
            </a:r>
          </a:p>
          <a:p>
            <a:pPr algn="l" rtl="0">
              <a:buNone/>
            </a:pPr>
            <a:r>
              <a:rPr lang="en-US" dirty="0" smtClean="0">
                <a:latin typeface="Times New Roman" pitchFamily="18" charset="0"/>
                <a:cs typeface="B Nazanin" pitchFamily="2" charset="-78"/>
              </a:rPr>
              <a:t>			OUT	EEARH, R18</a:t>
            </a:r>
          </a:p>
          <a:p>
            <a:pPr algn="l" rtl="0">
              <a:buNone/>
            </a:pPr>
            <a:r>
              <a:rPr lang="en-US" dirty="0" smtClean="0">
                <a:latin typeface="Times New Roman" pitchFamily="18" charset="0"/>
                <a:cs typeface="B Nazanin" pitchFamily="2" charset="-78"/>
              </a:rPr>
              <a:t>			OUT	EEARL, R17</a:t>
            </a:r>
          </a:p>
          <a:p>
            <a:pPr algn="l" rtl="0">
              <a:buNone/>
            </a:pPr>
            <a:r>
              <a:rPr lang="en-US" dirty="0" smtClean="0">
                <a:latin typeface="Times New Roman" pitchFamily="18" charset="0"/>
                <a:cs typeface="B Nazanin" pitchFamily="2" charset="-78"/>
              </a:rPr>
              <a:t>			 SBI	EECR, EERE</a:t>
            </a:r>
          </a:p>
          <a:p>
            <a:pPr algn="l" rtl="0">
              <a:buNone/>
            </a:pPr>
            <a:r>
              <a:rPr lang="en-US" dirty="0" smtClean="0">
                <a:latin typeface="Times New Roman" pitchFamily="18" charset="0"/>
                <a:cs typeface="B Nazanin" pitchFamily="2" charset="-78"/>
              </a:rPr>
              <a:t>			 IN	R16, EEDR</a:t>
            </a:r>
          </a:p>
          <a:p>
            <a:pPr algn="l" rtl="0">
              <a:buNone/>
            </a:pPr>
            <a:r>
              <a:rPr lang="en-US" dirty="0" smtClean="0">
                <a:latin typeface="Times New Roman" pitchFamily="18" charset="0"/>
                <a:cs typeface="B Nazanin" pitchFamily="2" charset="-78"/>
              </a:rPr>
              <a:t>			OUT	PORTB, R16</a:t>
            </a:r>
          </a:p>
          <a:p>
            <a:pPr algn="l" rtl="0">
              <a:buNone/>
            </a:pPr>
            <a:endParaRPr lang="en-US" dirty="0" smtClean="0">
              <a:latin typeface="Times New Roman" pitchFamily="18" charset="0"/>
              <a:cs typeface="B Nazanin" pitchFamily="2" charset="-78"/>
            </a:endParaRPr>
          </a:p>
          <a:p>
            <a:pPr algn="l" rtl="0">
              <a:buNone/>
            </a:pPr>
            <a:endParaRPr lang="en-US" dirty="0" smtClean="0">
              <a:latin typeface="Times New Roman" pitchFamily="18" charset="0"/>
              <a:cs typeface="B Nazanin" pitchFamily="2" charset="-78"/>
            </a:endParaRPr>
          </a:p>
          <a:p>
            <a:pPr algn="l" rtl="0">
              <a:buNone/>
            </a:pP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37766119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p:spPr>
        <p:txBody>
          <a:bodyPr/>
          <a:lstStyle/>
          <a:p>
            <a:pPr algn="r" rtl="1"/>
            <a:r>
              <a:rPr lang="fa-IR" dirty="0" smtClean="0">
                <a:latin typeface="Times New Roman" pitchFamily="18" charset="0"/>
                <a:cs typeface="B Nazanin" pitchFamily="2" charset="-78"/>
              </a:rPr>
              <a:t>مقدار دهی اولیه به </a:t>
            </a:r>
            <a:r>
              <a:rPr lang="en-US" dirty="0" smtClean="0">
                <a:latin typeface="Times New Roman" pitchFamily="18" charset="0"/>
                <a:cs typeface="B Nazanin" pitchFamily="2" charset="-78"/>
              </a:rPr>
              <a:t>EEPROM</a:t>
            </a:r>
          </a:p>
          <a:p>
            <a:pPr lvl="1" algn="r" rtl="1">
              <a:buFont typeface="Wingdings" pitchFamily="2" charset="2"/>
              <a:buChar char="q"/>
            </a:pPr>
            <a:r>
              <a:rPr lang="fa-IR" dirty="0" smtClean="0">
                <a:latin typeface="Times New Roman" pitchFamily="18" charset="0"/>
                <a:cs typeface="B Nazanin" pitchFamily="2" charset="-78"/>
              </a:rPr>
              <a:t>می توان در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نیز با استفاده از </a:t>
            </a:r>
            <a:r>
              <a:rPr lang="en-US" dirty="0" smtClean="0">
                <a:latin typeface="Times New Roman" pitchFamily="18" charset="0"/>
                <a:cs typeface="B Nazanin" pitchFamily="2" charset="-78"/>
              </a:rPr>
              <a:t>.DB</a:t>
            </a:r>
            <a:r>
              <a:rPr lang="fa-IR" dirty="0" smtClean="0">
                <a:latin typeface="Times New Roman" pitchFamily="18" charset="0"/>
                <a:cs typeface="B Nazanin" pitchFamily="2" charset="-78"/>
              </a:rPr>
              <a:t>تخصیص داده انجام داد. </a:t>
            </a:r>
            <a:endParaRPr lang="en-US"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اگر قبل از تعریف داده  </a:t>
            </a:r>
            <a:r>
              <a:rPr lang="en-US" dirty="0" smtClean="0">
                <a:latin typeface="Times New Roman" pitchFamily="18" charset="0"/>
                <a:cs typeface="B Nazanin" pitchFamily="2" charset="-78"/>
              </a:rPr>
              <a:t>.ESEG</a:t>
            </a:r>
            <a:r>
              <a:rPr lang="fa-IR" dirty="0" smtClean="0">
                <a:latin typeface="Times New Roman" pitchFamily="18" charset="0"/>
                <a:cs typeface="B Nazanin" pitchFamily="2" charset="-78"/>
              </a:rPr>
              <a:t> بنویسیم متغیر بر روی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قرار می گیرد. </a:t>
            </a:r>
          </a:p>
          <a:p>
            <a:pPr lvl="1" algn="r" rtl="1">
              <a:buFont typeface="Wingdings" pitchFamily="2" charset="2"/>
              <a:buChar char="q"/>
            </a:pPr>
            <a:r>
              <a:rPr lang="fa-IR" dirty="0" smtClean="0">
                <a:latin typeface="Times New Roman" pitchFamily="18" charset="0"/>
                <a:cs typeface="B Nazanin" pitchFamily="2" charset="-78"/>
              </a:rPr>
              <a:t>اگر  </a:t>
            </a:r>
            <a:r>
              <a:rPr lang="en-US" dirty="0" smtClean="0">
                <a:latin typeface="Times New Roman" pitchFamily="18" charset="0"/>
                <a:cs typeface="B Nazanin" pitchFamily="2" charset="-78"/>
              </a:rPr>
              <a:t>.CSEG</a:t>
            </a:r>
            <a:r>
              <a:rPr lang="fa-IR" dirty="0" smtClean="0">
                <a:latin typeface="Times New Roman" pitchFamily="18" charset="0"/>
                <a:cs typeface="B Nazanin" pitchFamily="2" charset="-78"/>
              </a:rPr>
              <a:t> بنویسیم دادة تعریف شده بر روی حافظة کد قرار می گیرد. </a:t>
            </a:r>
            <a:endParaRPr lang="en-US"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بطور پیش فرض داده ها بر روی حافظة کد قرار می گیرند مگر اینکه توسط </a:t>
            </a:r>
            <a:r>
              <a:rPr lang="en-US" dirty="0" smtClean="0">
                <a:latin typeface="Times New Roman" pitchFamily="18" charset="0"/>
                <a:cs typeface="B Nazanin" pitchFamily="2" charset="-78"/>
              </a:rPr>
              <a:t>.ESEG</a:t>
            </a:r>
            <a:r>
              <a:rPr lang="fa-IR" dirty="0" smtClean="0">
                <a:latin typeface="Times New Roman" pitchFamily="18" charset="0"/>
                <a:cs typeface="B Nazanin" pitchFamily="2" charset="-78"/>
              </a:rPr>
              <a:t> شرایط عوض شود.</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33149165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lstStyle/>
          <a:p>
            <a:pPr algn="just" rtl="1">
              <a:buNone/>
            </a:pPr>
            <a:r>
              <a:rPr lang="fa-IR" dirty="0" smtClean="0">
                <a:latin typeface="Times New Roman" pitchFamily="18" charset="0"/>
                <a:cs typeface="B Nazanin" pitchFamily="2" charset="-78"/>
              </a:rPr>
              <a:t>در برنامه زیر </a:t>
            </a:r>
            <a:r>
              <a:rPr lang="en-US" dirty="0" smtClean="0">
                <a:latin typeface="Times New Roman" pitchFamily="18" charset="0"/>
                <a:cs typeface="B Nazanin" pitchFamily="2" charset="-78"/>
              </a:rPr>
              <a:t>DATA1</a:t>
            </a:r>
            <a:r>
              <a:rPr lang="fa-IR" dirty="0" smtClean="0">
                <a:latin typeface="Times New Roman" pitchFamily="18" charset="0"/>
                <a:cs typeface="B Nazanin" pitchFamily="2" charset="-78"/>
              </a:rPr>
              <a:t> و </a:t>
            </a:r>
            <a:r>
              <a:rPr lang="en-US" dirty="0" smtClean="0">
                <a:latin typeface="Times New Roman" pitchFamily="18" charset="0"/>
                <a:cs typeface="B Nazanin" pitchFamily="2" charset="-78"/>
              </a:rPr>
              <a:t>DATA3</a:t>
            </a:r>
            <a:r>
              <a:rPr lang="fa-IR" dirty="0" smtClean="0">
                <a:latin typeface="Times New Roman" pitchFamily="18" charset="0"/>
                <a:cs typeface="B Nazanin" pitchFamily="2" charset="-78"/>
              </a:rPr>
              <a:t> بر روی </a:t>
            </a:r>
            <a:r>
              <a:rPr lang="en-US" dirty="0" smtClean="0">
                <a:latin typeface="Times New Roman" pitchFamily="18" charset="0"/>
                <a:cs typeface="B Nazanin" pitchFamily="2" charset="-78"/>
              </a:rPr>
              <a:t>ROM</a:t>
            </a:r>
            <a:r>
              <a:rPr lang="fa-IR" dirty="0" smtClean="0">
                <a:latin typeface="Times New Roman" pitchFamily="18" charset="0"/>
                <a:cs typeface="B Nazanin" pitchFamily="2" charset="-78"/>
              </a:rPr>
              <a:t> قرار می گیرند و </a:t>
            </a:r>
            <a:r>
              <a:rPr lang="en-US" dirty="0" smtClean="0">
                <a:latin typeface="Times New Roman" pitchFamily="18" charset="0"/>
                <a:cs typeface="B Nazanin" pitchFamily="2" charset="-78"/>
              </a:rPr>
              <a:t>DATA2</a:t>
            </a:r>
            <a:r>
              <a:rPr lang="fa-IR" dirty="0" smtClean="0">
                <a:latin typeface="Times New Roman" pitchFamily="18" charset="0"/>
                <a:cs typeface="B Nazanin" pitchFamily="2" charset="-78"/>
              </a:rPr>
              <a:t> بر روی </a:t>
            </a:r>
            <a:r>
              <a:rPr lang="en-US" dirty="0" smtClean="0">
                <a:latin typeface="Times New Roman" pitchFamily="18" charset="0"/>
                <a:cs typeface="B Nazanin" pitchFamily="2" charset="-78"/>
              </a:rPr>
              <a:t>EEPROM</a:t>
            </a:r>
          </a:p>
          <a:p>
            <a:pPr algn="l" rtl="0">
              <a:buNone/>
            </a:pPr>
            <a:endParaRPr lang="en-US" dirty="0" smtClean="0">
              <a:latin typeface="Times New Roman" pitchFamily="18" charset="0"/>
              <a:cs typeface="B Nazanin" pitchFamily="2" charset="-78"/>
            </a:endParaRPr>
          </a:p>
          <a:p>
            <a:pPr algn="l" rtl="0">
              <a:buNone/>
            </a:pPr>
            <a:r>
              <a:rPr lang="en-US" dirty="0" smtClean="0">
                <a:latin typeface="Times New Roman" pitchFamily="18" charset="0"/>
                <a:cs typeface="B Nazanin" pitchFamily="2" charset="-78"/>
              </a:rPr>
              <a:t>DATA1     .DB    $10</a:t>
            </a:r>
          </a:p>
          <a:p>
            <a:pPr algn="l" rtl="0">
              <a:buNone/>
            </a:pPr>
            <a:r>
              <a:rPr lang="en-US" dirty="0" smtClean="0">
                <a:latin typeface="Times New Roman" pitchFamily="18" charset="0"/>
                <a:cs typeface="B Nazanin" pitchFamily="2" charset="-78"/>
              </a:rPr>
              <a:t>.ESEG</a:t>
            </a:r>
          </a:p>
          <a:p>
            <a:pPr algn="l" rtl="0">
              <a:buNone/>
            </a:pPr>
            <a:r>
              <a:rPr lang="en-US" dirty="0" smtClean="0">
                <a:latin typeface="Times New Roman" pitchFamily="18" charset="0"/>
                <a:cs typeface="B Nazanin" pitchFamily="2" charset="-78"/>
              </a:rPr>
              <a:t>DATA2     .DB    $20</a:t>
            </a:r>
          </a:p>
          <a:p>
            <a:pPr algn="l" rtl="0">
              <a:buNone/>
            </a:pPr>
            <a:r>
              <a:rPr lang="en-US" dirty="0" smtClean="0">
                <a:latin typeface="Times New Roman" pitchFamily="18" charset="0"/>
                <a:cs typeface="B Nazanin" pitchFamily="2" charset="-78"/>
              </a:rPr>
              <a:t>DATA3     .DB    $35</a:t>
            </a:r>
          </a:p>
          <a:p>
            <a:pPr algn="l" rtl="0">
              <a:buNone/>
            </a:pPr>
            <a:r>
              <a:rPr lang="en-US" dirty="0" smtClean="0">
                <a:latin typeface="Times New Roman" pitchFamily="18" charset="0"/>
                <a:cs typeface="B Nazanin" pitchFamily="2" charset="-78"/>
              </a:rPr>
              <a:t>	.CSEG</a:t>
            </a:r>
          </a:p>
          <a:p>
            <a:pPr algn="l" rtl="0">
              <a:buNone/>
            </a:pPr>
            <a:r>
              <a:rPr lang="en-US" dirty="0" smtClean="0">
                <a:latin typeface="Times New Roman" pitchFamily="18" charset="0"/>
                <a:cs typeface="B Nazanin" pitchFamily="2" charset="-78"/>
              </a:rPr>
              <a:t>DATA4     .DB    $45</a:t>
            </a:r>
          </a:p>
          <a:p>
            <a:pPr algn="l" rtl="0">
              <a:buNone/>
            </a:pP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267990066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214422"/>
            <a:ext cx="8572560" cy="5429288"/>
          </a:xfrm>
        </p:spPr>
        <p:txBody>
          <a:bodyPr>
            <a:normAutofit fontScale="92500" lnSpcReduction="10000"/>
          </a:bodyPr>
          <a:lstStyle/>
          <a:p>
            <a:pPr algn="r" rtl="1">
              <a:buNone/>
            </a:pPr>
            <a:r>
              <a:rPr lang="fa-IR" dirty="0" smtClean="0">
                <a:latin typeface="Times New Roman" pitchFamily="18" charset="0"/>
                <a:cs typeface="B Nazanin" pitchFamily="2" charset="-78"/>
              </a:rPr>
              <a:t>مثال 6- 30- برنامه ای بنویسید که تعداد دفعاتی که یک سیستم روشن می شود را بشمارد.</a:t>
            </a:r>
          </a:p>
          <a:p>
            <a:pPr algn="l" rtl="0">
              <a:buNone/>
            </a:pPr>
            <a:r>
              <a:rPr lang="en-US" dirty="0" smtClean="0">
                <a:latin typeface="Times New Roman" pitchFamily="18" charset="0"/>
                <a:cs typeface="B Nazanin" pitchFamily="2" charset="-78"/>
              </a:rPr>
              <a:t>.INCLUDE “M32DEF.INC”</a:t>
            </a:r>
          </a:p>
          <a:p>
            <a:pPr algn="l" rtl="0">
              <a:buNone/>
            </a:pPr>
            <a:r>
              <a:rPr lang="en-US" dirty="0" smtClean="0">
                <a:latin typeface="Times New Roman" pitchFamily="18" charset="0"/>
                <a:cs typeface="B Nazanin" pitchFamily="2" charset="-78"/>
              </a:rPr>
              <a:t>			LDI	R20, HIGH(RAMEND)</a:t>
            </a:r>
          </a:p>
          <a:p>
            <a:pPr algn="l" rtl="0">
              <a:buNone/>
            </a:pPr>
            <a:r>
              <a:rPr lang="en-US" dirty="0" smtClean="0">
                <a:latin typeface="Times New Roman" pitchFamily="18" charset="0"/>
                <a:cs typeface="B Nazanin" pitchFamily="2" charset="-78"/>
              </a:rPr>
              <a:t>			OUT	SPH, R20</a:t>
            </a:r>
          </a:p>
          <a:p>
            <a:pPr algn="l" rtl="0">
              <a:buNone/>
            </a:pPr>
            <a:r>
              <a:rPr lang="en-US" dirty="0" smtClean="0">
                <a:latin typeface="Times New Roman" pitchFamily="18" charset="0"/>
                <a:cs typeface="B Nazanin" pitchFamily="2" charset="-78"/>
              </a:rPr>
              <a:t>			LDI	R20, LOW(RAMEND)</a:t>
            </a:r>
          </a:p>
          <a:p>
            <a:pPr algn="l" rtl="0">
              <a:buNone/>
            </a:pPr>
            <a:r>
              <a:rPr lang="en-US" dirty="0" smtClean="0">
                <a:latin typeface="Times New Roman" pitchFamily="18" charset="0"/>
                <a:cs typeface="B Nazanin" pitchFamily="2" charset="-78"/>
              </a:rPr>
              <a:t>			OUT	SPL, R20</a:t>
            </a:r>
          </a:p>
          <a:p>
            <a:pPr algn="l" rtl="0">
              <a:buNone/>
            </a:pPr>
            <a:r>
              <a:rPr lang="en-US" dirty="0" smtClean="0">
                <a:latin typeface="Times New Roman" pitchFamily="18" charset="0"/>
                <a:cs typeface="B Nazanin" pitchFamily="2" charset="-78"/>
              </a:rPr>
              <a:t>			LDI	XH, HIGH(COUNTER)</a:t>
            </a:r>
          </a:p>
          <a:p>
            <a:pPr algn="l" rtl="0">
              <a:buNone/>
            </a:pPr>
            <a:r>
              <a:rPr lang="en-US" dirty="0" smtClean="0">
                <a:latin typeface="Times New Roman" pitchFamily="18" charset="0"/>
                <a:cs typeface="B Nazanin" pitchFamily="2" charset="-78"/>
              </a:rPr>
              <a:t>			LDI	XL, LOW(COUNTER)</a:t>
            </a:r>
          </a:p>
          <a:p>
            <a:pPr algn="l" rtl="0">
              <a:buNone/>
            </a:pPr>
            <a:r>
              <a:rPr lang="en-US" dirty="0" smtClean="0">
                <a:latin typeface="Times New Roman" pitchFamily="18" charset="0"/>
                <a:cs typeface="B Nazanin" pitchFamily="2" charset="-78"/>
              </a:rPr>
              <a:t>			CALL	LOAD_FROM_EEPROM</a:t>
            </a:r>
          </a:p>
          <a:p>
            <a:pPr algn="l" rtl="0">
              <a:buNone/>
            </a:pPr>
            <a:r>
              <a:rPr lang="en-US" dirty="0" smtClean="0">
                <a:latin typeface="Times New Roman" pitchFamily="18" charset="0"/>
                <a:cs typeface="B Nazanin" pitchFamily="2" charset="-78"/>
              </a:rPr>
              <a:t>			INC	R20</a:t>
            </a:r>
          </a:p>
          <a:p>
            <a:pPr algn="l" rtl="0">
              <a:buNone/>
            </a:pPr>
            <a:r>
              <a:rPr lang="en-US" dirty="0" smtClean="0">
                <a:latin typeface="Times New Roman" pitchFamily="18" charset="0"/>
                <a:cs typeface="B Nazanin" pitchFamily="2" charset="-78"/>
              </a:rPr>
              <a:t>			CALL	STORE_IN_EEPROM</a:t>
            </a:r>
          </a:p>
          <a:p>
            <a:pPr algn="l" rtl="0">
              <a:buNone/>
            </a:pPr>
            <a:r>
              <a:rPr lang="en-US" dirty="0" smtClean="0">
                <a:latin typeface="Times New Roman" pitchFamily="18" charset="0"/>
                <a:cs typeface="B Nazanin" pitchFamily="2" charset="-78"/>
              </a:rPr>
              <a:t>HERE:		RJMP	HERE</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64397070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lstStyle/>
          <a:p>
            <a:pPr algn="l" rtl="0">
              <a:buNone/>
            </a:pPr>
            <a:r>
              <a:rPr lang="en-US" dirty="0" smtClean="0">
                <a:latin typeface="Times New Roman" pitchFamily="18" charset="0"/>
                <a:cs typeface="B Nazanin" pitchFamily="2" charset="-78"/>
              </a:rPr>
              <a:t>LOAD_FROM_EEPROM:</a:t>
            </a:r>
          </a:p>
          <a:p>
            <a:pPr algn="l" rtl="0">
              <a:buNone/>
            </a:pPr>
            <a:r>
              <a:rPr lang="en-US" dirty="0" smtClean="0">
                <a:latin typeface="Times New Roman" pitchFamily="18" charset="0"/>
                <a:cs typeface="B Nazanin" pitchFamily="2" charset="-78"/>
              </a:rPr>
              <a:t>			SBIC	EECR, EEWE</a:t>
            </a:r>
          </a:p>
          <a:p>
            <a:pPr algn="l" rtl="0">
              <a:buNone/>
            </a:pPr>
            <a:r>
              <a:rPr lang="en-US" dirty="0" smtClean="0">
                <a:latin typeface="Times New Roman" pitchFamily="18" charset="0"/>
                <a:cs typeface="B Nazanin" pitchFamily="2" charset="-78"/>
              </a:rPr>
              <a:t>			RJMP	 LOAD_FROM_EEPROM</a:t>
            </a:r>
          </a:p>
          <a:p>
            <a:pPr algn="l" rtl="0">
              <a:buNone/>
            </a:pPr>
            <a:r>
              <a:rPr lang="en-US" dirty="0" smtClean="0">
                <a:latin typeface="Times New Roman" pitchFamily="18" charset="0"/>
                <a:cs typeface="B Nazanin" pitchFamily="2" charset="-78"/>
              </a:rPr>
              <a:t>			OUT	EEARH, XH</a:t>
            </a:r>
          </a:p>
          <a:p>
            <a:pPr algn="l" rtl="0">
              <a:buNone/>
            </a:pPr>
            <a:r>
              <a:rPr lang="en-US" dirty="0" smtClean="0">
                <a:latin typeface="Times New Roman" pitchFamily="18" charset="0"/>
                <a:cs typeface="B Nazanin" pitchFamily="2" charset="-78"/>
              </a:rPr>
              <a:t>			OUT	EEARL, XL</a:t>
            </a:r>
          </a:p>
          <a:p>
            <a:pPr algn="l" rtl="0">
              <a:buNone/>
            </a:pPr>
            <a:r>
              <a:rPr lang="en-US" dirty="0" smtClean="0">
                <a:latin typeface="Times New Roman" pitchFamily="18" charset="0"/>
                <a:cs typeface="B Nazanin" pitchFamily="2" charset="-78"/>
              </a:rPr>
              <a:t>			SBI	EECR, EERE</a:t>
            </a:r>
          </a:p>
          <a:p>
            <a:pPr algn="l" rtl="0">
              <a:buNone/>
            </a:pPr>
            <a:r>
              <a:rPr lang="en-US" dirty="0" smtClean="0">
                <a:latin typeface="Times New Roman" pitchFamily="18" charset="0"/>
                <a:cs typeface="B Nazanin" pitchFamily="2" charset="-78"/>
              </a:rPr>
              <a:t>			IN	R20, EEDR</a:t>
            </a:r>
          </a:p>
          <a:p>
            <a:pPr algn="l" rtl="0">
              <a:buNone/>
            </a:pPr>
            <a:r>
              <a:rPr lang="en-US" dirty="0" smtClean="0">
                <a:latin typeface="Times New Roman" pitchFamily="18" charset="0"/>
                <a:cs typeface="B Nazanin" pitchFamily="2" charset="-78"/>
              </a:rPr>
              <a:t>			RET</a:t>
            </a: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34530222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normAutofit fontScale="92500" lnSpcReduction="10000"/>
          </a:bodyPr>
          <a:lstStyle/>
          <a:p>
            <a:pPr algn="l" rtl="0">
              <a:buNone/>
            </a:pPr>
            <a:r>
              <a:rPr lang="en-US" dirty="0" smtClean="0">
                <a:latin typeface="Times New Roman" pitchFamily="18" charset="0"/>
                <a:cs typeface="B Nazanin" pitchFamily="2" charset="-78"/>
              </a:rPr>
              <a:t>STORE_IN-EEPROM:</a:t>
            </a:r>
          </a:p>
          <a:p>
            <a:pPr algn="l" rtl="0">
              <a:buNone/>
            </a:pPr>
            <a:r>
              <a:rPr lang="en-US" dirty="0" smtClean="0">
                <a:latin typeface="Times New Roman" pitchFamily="18" charset="0"/>
                <a:cs typeface="B Nazanin" pitchFamily="2" charset="-78"/>
              </a:rPr>
              <a:t>			SBIC	EECR, EEWE</a:t>
            </a:r>
          </a:p>
          <a:p>
            <a:pPr algn="l" rtl="0">
              <a:buNone/>
            </a:pPr>
            <a:r>
              <a:rPr lang="en-US" dirty="0" smtClean="0">
                <a:latin typeface="Times New Roman" pitchFamily="18" charset="0"/>
                <a:cs typeface="B Nazanin" pitchFamily="2" charset="-78"/>
              </a:rPr>
              <a:t>			RJMP	STORE_IN_EEPROM</a:t>
            </a:r>
          </a:p>
          <a:p>
            <a:pPr algn="l" rtl="0">
              <a:buNone/>
            </a:pPr>
            <a:r>
              <a:rPr lang="en-US" dirty="0" smtClean="0">
                <a:latin typeface="Times New Roman" pitchFamily="18" charset="0"/>
                <a:cs typeface="B Nazanin" pitchFamily="2" charset="-78"/>
              </a:rPr>
              <a:t>			OUT	EEARH, XH</a:t>
            </a:r>
          </a:p>
          <a:p>
            <a:pPr algn="l" rtl="0">
              <a:buNone/>
            </a:pPr>
            <a:r>
              <a:rPr lang="en-US" dirty="0" smtClean="0">
                <a:latin typeface="Times New Roman" pitchFamily="18" charset="0"/>
                <a:cs typeface="B Nazanin" pitchFamily="2" charset="-78"/>
              </a:rPr>
              <a:t>			OUT	EEARL, XL</a:t>
            </a:r>
          </a:p>
          <a:p>
            <a:pPr algn="l" rtl="0">
              <a:buNone/>
            </a:pPr>
            <a:r>
              <a:rPr lang="en-US" dirty="0" smtClean="0">
                <a:latin typeface="Times New Roman" pitchFamily="18" charset="0"/>
                <a:cs typeface="B Nazanin" pitchFamily="2" charset="-78"/>
              </a:rPr>
              <a:t>			OUT	EEDR, R20</a:t>
            </a:r>
          </a:p>
          <a:p>
            <a:pPr algn="l" rtl="0">
              <a:buNone/>
            </a:pPr>
            <a:r>
              <a:rPr lang="en-US" dirty="0" smtClean="0">
                <a:latin typeface="Times New Roman" pitchFamily="18" charset="0"/>
                <a:cs typeface="B Nazanin" pitchFamily="2" charset="-78"/>
              </a:rPr>
              <a:t>			SBI	EECR, EEMWE</a:t>
            </a:r>
          </a:p>
          <a:p>
            <a:pPr algn="l" rtl="0">
              <a:buNone/>
            </a:pPr>
            <a:r>
              <a:rPr lang="en-US" dirty="0" smtClean="0">
                <a:latin typeface="Times New Roman" pitchFamily="18" charset="0"/>
                <a:cs typeface="B Nazanin" pitchFamily="2" charset="-78"/>
              </a:rPr>
              <a:t>			SBI	EECR, EEWE</a:t>
            </a:r>
          </a:p>
          <a:p>
            <a:pPr algn="l" rtl="0">
              <a:buNone/>
            </a:pPr>
            <a:r>
              <a:rPr lang="en-US" dirty="0" smtClean="0">
                <a:latin typeface="Times New Roman" pitchFamily="18" charset="0"/>
                <a:cs typeface="B Nazanin" pitchFamily="2" charset="-78"/>
              </a:rPr>
              <a:t>			RET</a:t>
            </a:r>
          </a:p>
          <a:p>
            <a:pPr algn="l" rtl="0">
              <a:buNone/>
            </a:pPr>
            <a:r>
              <a:rPr lang="en-US" dirty="0" smtClean="0">
                <a:latin typeface="Times New Roman" pitchFamily="18" charset="0"/>
                <a:cs typeface="B Nazanin" pitchFamily="2" charset="-78"/>
              </a:rPr>
              <a:t>.ESEG</a:t>
            </a:r>
          </a:p>
          <a:p>
            <a:pPr algn="l" rtl="0">
              <a:buNone/>
            </a:pPr>
            <a:r>
              <a:rPr lang="en-US" dirty="0" smtClean="0">
                <a:latin typeface="Times New Roman" pitchFamily="18" charset="0"/>
                <a:cs typeface="B Nazanin" pitchFamily="2" charset="-78"/>
              </a:rPr>
              <a:t>.ORG 0</a:t>
            </a:r>
          </a:p>
          <a:p>
            <a:pPr algn="l" rtl="0">
              <a:buNone/>
            </a:pPr>
            <a:r>
              <a:rPr lang="en-US" dirty="0" smtClean="0">
                <a:latin typeface="Times New Roman" pitchFamily="18" charset="0"/>
                <a:cs typeface="B Nazanin" pitchFamily="2" charset="-78"/>
              </a:rPr>
              <a:t>COUNTER:	.DB	0</a:t>
            </a:r>
          </a:p>
        </p:txBody>
      </p:sp>
      <p:sp>
        <p:nvSpPr>
          <p:cNvPr id="4" name="Title 1"/>
          <p:cNvSpPr>
            <a:spLocks noGrp="1"/>
          </p:cNvSpPr>
          <p:nvPr>
            <p:ph type="title"/>
          </p:nvPr>
        </p:nvSpPr>
        <p:spPr>
          <a:xfrm>
            <a:off x="500034" y="428604"/>
            <a:ext cx="8229600" cy="581772"/>
          </a:xfrm>
        </p:spPr>
        <p:txBody>
          <a:bodyPr anchor="ctr">
            <a:normAutofit/>
          </a:bodyPr>
          <a:lstStyle/>
          <a:p>
            <a:pPr algn="ctr" rtl="1"/>
            <a:r>
              <a:rPr lang="fa-IR" sz="3200" b="1" dirty="0" smtClean="0">
                <a:latin typeface="Times New Roman" pitchFamily="18" charset="0"/>
                <a:cs typeface="B Titr" pitchFamily="2" charset="-78"/>
              </a:rPr>
              <a:t>بخش ٦ – ٦ – دسترسی به </a:t>
            </a:r>
            <a:r>
              <a:rPr lang="en-US" sz="3200" b="1" dirty="0" smtClean="0">
                <a:latin typeface="Times New Roman" pitchFamily="18" charset="0"/>
                <a:cs typeface="B Titr" pitchFamily="2" charset="-78"/>
              </a:rPr>
              <a:t>EEPROM</a:t>
            </a:r>
            <a:r>
              <a:rPr lang="fa-IR" sz="3200" b="1" dirty="0" smtClean="0">
                <a:latin typeface="Times New Roman" pitchFamily="18" charset="0"/>
                <a:cs typeface="B Titr" pitchFamily="2" charset="-78"/>
              </a:rPr>
              <a:t> در </a:t>
            </a:r>
            <a:r>
              <a:rPr lang="en-US" sz="3200" b="1" dirty="0" smtClean="0">
                <a:latin typeface="Times New Roman" pitchFamily="18" charset="0"/>
                <a:cs typeface="B Titr" pitchFamily="2" charset="-78"/>
              </a:rPr>
              <a:t>AVR</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31319301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a:t>
            </a:r>
            <a:r>
              <a:rPr lang="en-US" sz="3200" b="1" dirty="0" smtClean="0">
                <a:latin typeface="Times New Roman" pitchFamily="18" charset="0"/>
                <a:cs typeface="B Titr" pitchFamily="2" charset="-78"/>
              </a:rPr>
              <a:t> CHECKSUM</a:t>
            </a:r>
            <a:r>
              <a:rPr lang="fa-IR" sz="3200" b="1" dirty="0" smtClean="0">
                <a:latin typeface="Times New Roman" pitchFamily="18" charset="0"/>
                <a:cs typeface="B Titr" pitchFamily="2" charset="-78"/>
              </a:rPr>
              <a:t>و زیر روال های اسکی </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a:xfrm>
            <a:off x="285720" y="1071546"/>
            <a:ext cx="8572560" cy="5572164"/>
          </a:xfrm>
        </p:spPr>
        <p:txBody>
          <a:bodyPr/>
          <a:lstStyle/>
          <a:p>
            <a:pPr algn="r" rtl="1">
              <a:buNone/>
            </a:pPr>
            <a:r>
              <a:rPr lang="fa-IR" dirty="0" smtClean="0">
                <a:latin typeface="Times New Roman" pitchFamily="18" charset="0"/>
                <a:cs typeface="B Nazanin" pitchFamily="2" charset="-78"/>
              </a:rPr>
              <a:t>بایت </a:t>
            </a:r>
            <a:r>
              <a:rPr lang="en-US" dirty="0" smtClean="0">
                <a:latin typeface="Times New Roman" pitchFamily="18" charset="0"/>
                <a:cs typeface="B Nazanin" pitchFamily="2" charset="-78"/>
              </a:rPr>
              <a:t>CHECKSUM</a:t>
            </a:r>
            <a:r>
              <a:rPr lang="fa-IR" dirty="0" smtClean="0">
                <a:latin typeface="Times New Roman" pitchFamily="18" charset="0"/>
                <a:cs typeface="B Nazanin" pitchFamily="2" charset="-78"/>
              </a:rPr>
              <a:t> در </a:t>
            </a:r>
            <a:r>
              <a:rPr lang="en-US" dirty="0" smtClean="0">
                <a:latin typeface="Times New Roman" pitchFamily="18" charset="0"/>
                <a:cs typeface="B Nazanin" pitchFamily="2" charset="-78"/>
              </a:rPr>
              <a:t>EEPROM</a:t>
            </a:r>
            <a:endParaRPr lang="fa-IR"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برای اطمینان از درستی و یک پارچگی محتوای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هر سیستم باید یک محاسبة </a:t>
            </a:r>
            <a:r>
              <a:rPr lang="en-US" dirty="0" smtClean="0">
                <a:latin typeface="Times New Roman" pitchFamily="18" charset="0"/>
                <a:cs typeface="B Nazanin" pitchFamily="2" charset="-78"/>
              </a:rPr>
              <a:t>CHECKSUM</a:t>
            </a:r>
            <a:r>
              <a:rPr lang="fa-IR" dirty="0" smtClean="0">
                <a:latin typeface="Times New Roman" pitchFamily="18" charset="0"/>
                <a:cs typeface="B Nazanin" pitchFamily="2" charset="-78"/>
              </a:rPr>
              <a:t>انجام دهد. </a:t>
            </a:r>
          </a:p>
          <a:p>
            <a:pPr lvl="1" algn="r" rtl="1"/>
            <a:r>
              <a:rPr lang="en-US" dirty="0" smtClean="0">
                <a:latin typeface="Times New Roman" pitchFamily="18" charset="0"/>
                <a:cs typeface="B Nazanin" pitchFamily="2" charset="-78"/>
              </a:rPr>
              <a:t>CHECKSUM </a:t>
            </a:r>
            <a:r>
              <a:rPr lang="fa-IR" dirty="0" smtClean="0">
                <a:latin typeface="Times New Roman" pitchFamily="18" charset="0"/>
                <a:cs typeface="B Nazanin" pitchFamily="2" charset="-78"/>
              </a:rPr>
              <a:t>هر خرابی در محتوای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را تشخیص می دهد.</a:t>
            </a:r>
          </a:p>
          <a:p>
            <a:pPr lvl="1" algn="r" rtl="1"/>
            <a:r>
              <a:rPr lang="fa-IR" dirty="0" smtClean="0">
                <a:latin typeface="Times New Roman" pitchFamily="18" charset="0"/>
                <a:cs typeface="B Nazanin" pitchFamily="2" charset="-78"/>
              </a:rPr>
              <a:t>یکی از دلایل خطا در داده های </a:t>
            </a:r>
            <a:r>
              <a:rPr lang="en-US" dirty="0" smtClean="0">
                <a:latin typeface="Times New Roman" pitchFamily="18" charset="0"/>
                <a:cs typeface="B Nazanin" pitchFamily="2" charset="-78"/>
              </a:rPr>
              <a:t>EEPROM</a:t>
            </a:r>
            <a:r>
              <a:rPr lang="fa-IR" dirty="0" smtClean="0">
                <a:latin typeface="Times New Roman" pitchFamily="18" charset="0"/>
                <a:cs typeface="B Nazanin" pitchFamily="2" charset="-78"/>
              </a:rPr>
              <a:t> نوسان جریان هنگامی که سیستم روشن است و یا در حال کار کردن است، می باشد.</a:t>
            </a:r>
          </a:p>
          <a:p>
            <a:pPr lvl="1" algn="r" rtl="1"/>
            <a:r>
              <a:rPr lang="fa-IR" dirty="0" smtClean="0">
                <a:latin typeface="Times New Roman" pitchFamily="18" charset="0"/>
                <a:cs typeface="B Nazanin" pitchFamily="2" charset="-78"/>
              </a:rPr>
              <a:t>بایت </a:t>
            </a:r>
            <a:r>
              <a:rPr lang="en-US" dirty="0" smtClean="0">
                <a:latin typeface="Times New Roman" pitchFamily="18" charset="0"/>
                <a:cs typeface="B Nazanin" pitchFamily="2" charset="-78"/>
              </a:rPr>
              <a:t>CHECKSUM</a:t>
            </a:r>
            <a:r>
              <a:rPr lang="fa-IR" dirty="0" smtClean="0">
                <a:latin typeface="Times New Roman" pitchFamily="18" charset="0"/>
                <a:cs typeface="B Nazanin" pitchFamily="2" charset="-78"/>
              </a:rPr>
              <a:t> یک بایت اضافی است که در انتهای یک سری بایت داده قرار می گیرد. </a:t>
            </a:r>
          </a:p>
          <a:p>
            <a:pPr lvl="1" algn="r" rtl="1">
              <a:buNone/>
            </a:pP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137307676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a:t>
            </a:r>
            <a:r>
              <a:rPr lang="en-US" sz="3200" b="1" dirty="0" smtClean="0">
                <a:latin typeface="Times New Roman" pitchFamily="18" charset="0"/>
                <a:cs typeface="B Titr" pitchFamily="2" charset="-78"/>
              </a:rPr>
              <a:t> CHECKSUM</a:t>
            </a:r>
            <a:r>
              <a:rPr lang="fa-IR" sz="3200" b="1" dirty="0" smtClean="0">
                <a:latin typeface="Times New Roman" pitchFamily="18" charset="0"/>
                <a:cs typeface="B Titr" pitchFamily="2" charset="-78"/>
              </a:rPr>
              <a:t>و زیر روال های اسکی </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a:xfrm>
            <a:off x="457200" y="1285860"/>
            <a:ext cx="8229600" cy="3071834"/>
          </a:xfrm>
        </p:spPr>
        <p:txBody>
          <a:bodyPr/>
          <a:lstStyle/>
          <a:p>
            <a:pPr marL="274320" lvl="1" indent="-274320" algn="r" rtl="1">
              <a:buClr>
                <a:schemeClr val="accent3"/>
              </a:buClr>
              <a:buSzPct val="95000"/>
              <a:buNone/>
            </a:pPr>
            <a:r>
              <a:rPr lang="fa-IR" dirty="0" smtClean="0">
                <a:latin typeface="Times New Roman" pitchFamily="18" charset="0"/>
                <a:cs typeface="B Nazanin" pitchFamily="2" charset="-78"/>
              </a:rPr>
              <a:t>برای محاسبه بایت </a:t>
            </a:r>
            <a:r>
              <a:rPr lang="en-US" dirty="0" smtClean="0">
                <a:latin typeface="Times New Roman" pitchFamily="18" charset="0"/>
                <a:cs typeface="B Nazanin" pitchFamily="2" charset="-78"/>
              </a:rPr>
              <a:t>CHECKSUM</a:t>
            </a:r>
            <a:r>
              <a:rPr lang="fa-IR" dirty="0" smtClean="0">
                <a:latin typeface="Times New Roman" pitchFamily="18" charset="0"/>
                <a:cs typeface="B Nazanin" pitchFamily="2" charset="-78"/>
              </a:rPr>
              <a:t>خواهیم داشت:</a:t>
            </a:r>
          </a:p>
          <a:p>
            <a:pPr marL="514350" indent="-514350" algn="r" rtl="1">
              <a:buFont typeface="+mj-lt"/>
              <a:buAutoNum type="arabicPeriod"/>
            </a:pPr>
            <a:r>
              <a:rPr lang="fa-IR" sz="2800" dirty="0" smtClean="0">
                <a:latin typeface="Times New Roman" pitchFamily="18" charset="0"/>
                <a:cs typeface="B Nazanin" pitchFamily="2" charset="-78"/>
              </a:rPr>
              <a:t>	بایت ها با هم جمع شده و رقم نقلی حذف می شود.</a:t>
            </a:r>
            <a:endParaRPr lang="en-US" sz="2000" dirty="0" smtClean="0">
              <a:latin typeface="Times New Roman" pitchFamily="18" charset="0"/>
              <a:cs typeface="B Nazanin" pitchFamily="2" charset="-78"/>
            </a:endParaRPr>
          </a:p>
          <a:p>
            <a:pPr marL="514350" indent="-514350" algn="r" rtl="1">
              <a:buFont typeface="+mj-lt"/>
              <a:buAutoNum type="arabicPeriod"/>
            </a:pPr>
            <a:r>
              <a:rPr lang="fa-IR" sz="2800" dirty="0" smtClean="0">
                <a:latin typeface="Times New Roman" pitchFamily="18" charset="0"/>
                <a:cs typeface="B Nazanin" pitchFamily="2" charset="-78"/>
              </a:rPr>
              <a:t>	مکمل ٢ حاصل جمع نهایی به دست می آید که همان </a:t>
            </a:r>
            <a:r>
              <a:rPr lang="en-US" sz="2400" dirty="0" smtClean="0">
                <a:latin typeface="Times New Roman" pitchFamily="18" charset="0"/>
                <a:cs typeface="B Nazanin" pitchFamily="2" charset="-78"/>
              </a:rPr>
              <a:t>CHECKSUM</a:t>
            </a:r>
            <a:r>
              <a:rPr lang="fa-IR" sz="2800" dirty="0" smtClean="0">
                <a:latin typeface="Times New Roman" pitchFamily="18" charset="0"/>
                <a:cs typeface="B Nazanin" pitchFamily="2" charset="-78"/>
              </a:rPr>
              <a:t>است.</a:t>
            </a:r>
          </a:p>
          <a:p>
            <a:pPr marL="514350" indent="-514350" algn="r" rtl="1">
              <a:buFont typeface="+mj-lt"/>
              <a:buAutoNum type="arabicPeriod"/>
            </a:pPr>
            <a:r>
              <a:rPr lang="en-US" sz="2800" dirty="0" smtClean="0">
                <a:latin typeface="Times New Roman" pitchFamily="18" charset="0"/>
                <a:cs typeface="B Nazanin" pitchFamily="2" charset="-78"/>
              </a:rPr>
              <a:t>CHECKSUM </a:t>
            </a:r>
            <a:r>
              <a:rPr lang="fa-IR" sz="2800" dirty="0" smtClean="0">
                <a:latin typeface="Times New Roman" pitchFamily="18" charset="0"/>
                <a:cs typeface="B Nazanin" pitchFamily="2" charset="-78"/>
              </a:rPr>
              <a:t> به عنوان آخرین بایت آن سری داده قرار می گیرد.</a:t>
            </a:r>
            <a:endParaRPr lang="fa-IR" dirty="0" smtClean="0">
              <a:latin typeface="Times New Roman" pitchFamily="18" charset="0"/>
              <a:cs typeface="B Nazanin" pitchFamily="2" charset="-78"/>
            </a:endParaRPr>
          </a:p>
          <a:p>
            <a:pPr algn="r" rtl="1">
              <a:buNone/>
            </a:pP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29763424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a:t>
            </a:r>
            <a:r>
              <a:rPr lang="en-US" sz="3200" b="1" dirty="0" smtClean="0">
                <a:latin typeface="Times New Roman" pitchFamily="18" charset="0"/>
                <a:cs typeface="B Titr" pitchFamily="2" charset="-78"/>
              </a:rPr>
              <a:t> CHECKSUM</a:t>
            </a:r>
            <a:r>
              <a:rPr lang="fa-IR" sz="3200" b="1" dirty="0" smtClean="0">
                <a:latin typeface="Times New Roman" pitchFamily="18" charset="0"/>
                <a:cs typeface="B Titr" pitchFamily="2" charset="-78"/>
              </a:rPr>
              <a:t>و زیر روال های اسکی </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a:xfrm>
            <a:off x="1357290" y="1214422"/>
            <a:ext cx="6715172" cy="2571768"/>
          </a:xfrm>
          <a:effectLst>
            <a:glow rad="139700">
              <a:schemeClr val="accent6">
                <a:satMod val="175000"/>
                <a:alpha val="40000"/>
              </a:schemeClr>
            </a:glow>
            <a:outerShdw blurRad="57150" dist="38100" dir="5400000" algn="ctr" rotWithShape="0">
              <a:schemeClr val="accent1">
                <a:shade val="9000"/>
                <a:satMod val="105000"/>
                <a:alpha val="48000"/>
              </a:schemeClr>
            </a:outerShdw>
          </a:effectLst>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a:lstStyle/>
          <a:p>
            <a:pPr algn="ctr" rtl="1">
              <a:lnSpc>
                <a:spcPct val="150000"/>
              </a:lnSpc>
              <a:buNone/>
            </a:pPr>
            <a:r>
              <a:rPr lang="fa-IR" b="1" dirty="0" smtClean="0">
                <a:latin typeface="Times New Roman" pitchFamily="18" charset="0"/>
                <a:cs typeface="B Nazanin" pitchFamily="2" charset="-78"/>
              </a:rPr>
              <a:t>برای انجام عملیات چک کردن تمام بایت ها حتی </a:t>
            </a:r>
            <a:r>
              <a:rPr lang="en-US" b="1" dirty="0" smtClean="0">
                <a:latin typeface="Times New Roman" pitchFamily="18" charset="0"/>
                <a:cs typeface="B Nazanin" pitchFamily="2" charset="-78"/>
              </a:rPr>
              <a:t> CHECKSUM</a:t>
            </a:r>
            <a:r>
              <a:rPr lang="fa-IR" b="1" dirty="0" smtClean="0">
                <a:latin typeface="Times New Roman" pitchFamily="18" charset="0"/>
                <a:cs typeface="B Nazanin" pitchFamily="2" charset="-78"/>
              </a:rPr>
              <a:t>را با هم جمع می کنیم. نتیجه باید صفر شود. اگر صفر نبود، یک یا چند بایت داده تغییر کرده اند.</a:t>
            </a:r>
            <a:endParaRPr lang="fa-IR" b="1" dirty="0">
              <a:latin typeface="Times New Roman" pitchFamily="18" charset="0"/>
              <a:cs typeface="B Nazanin" pitchFamily="2" charset="-78"/>
            </a:endParaRPr>
          </a:p>
        </p:txBody>
      </p:sp>
    </p:spTree>
    <p:extLst>
      <p:ext uri="{BB962C8B-B14F-4D97-AF65-F5344CB8AC3E}">
        <p14:creationId xmlns:p14="http://schemas.microsoft.com/office/powerpoint/2010/main" val="129501478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a:t>
            </a:r>
            <a:r>
              <a:rPr lang="en-US" sz="3200" b="1" dirty="0" smtClean="0">
                <a:latin typeface="Times New Roman" pitchFamily="18" charset="0"/>
                <a:cs typeface="B Titr" pitchFamily="2" charset="-78"/>
              </a:rPr>
              <a:t> CHECKSUM</a:t>
            </a:r>
            <a:r>
              <a:rPr lang="fa-IR" sz="3200" b="1" dirty="0" smtClean="0">
                <a:latin typeface="Times New Roman" pitchFamily="18" charset="0"/>
                <a:cs typeface="B Titr" pitchFamily="2" charset="-78"/>
              </a:rPr>
              <a:t>و زیر روال های اسکی </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p:txBody>
          <a:bodyPr/>
          <a:lstStyle/>
          <a:p>
            <a:pPr algn="r" rtl="1">
              <a:buNone/>
            </a:pPr>
            <a:r>
              <a:rPr lang="fa-IR" dirty="0" smtClean="0">
                <a:latin typeface="Times New Roman" pitchFamily="18" charset="0"/>
                <a:cs typeface="B Nazanin" pitchFamily="2" charset="-78"/>
              </a:rPr>
              <a:t>مثال 6-31 و برنامه 6-1 (صفحات 254، 255 و 256): خودتان</a:t>
            </a:r>
          </a:p>
          <a:p>
            <a:pPr algn="r" rtl="1">
              <a:buNone/>
            </a:pPr>
            <a:endParaRPr lang="fa-IR"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برنامه تبدیل </a:t>
            </a:r>
            <a:r>
              <a:rPr lang="en-US" dirty="0" smtClean="0">
                <a:latin typeface="Times New Roman" pitchFamily="18" charset="0"/>
                <a:cs typeface="B Nazanin" pitchFamily="2" charset="-78"/>
              </a:rPr>
              <a:t>BCD</a:t>
            </a:r>
            <a:r>
              <a:rPr lang="fa-IR" dirty="0" smtClean="0">
                <a:latin typeface="Times New Roman" pitchFamily="18" charset="0"/>
                <a:cs typeface="B Nazanin" pitchFamily="2" charset="-78"/>
              </a:rPr>
              <a:t> به اسکی و تبدیل دودویی (شانزدهی) به اسکی: خودتان</a:t>
            </a:r>
          </a:p>
          <a:p>
            <a:pPr algn="r" rtl="1">
              <a:buNone/>
            </a:pPr>
            <a:endParaRPr lang="fa-IR"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تمرین: برنامه 6-1، 6-2 و 6-3 توسط </a:t>
            </a:r>
            <a:r>
              <a:rPr lang="en-US" dirty="0" smtClean="0">
                <a:latin typeface="Times New Roman" pitchFamily="18" charset="0"/>
                <a:cs typeface="B Nazanin" pitchFamily="2" charset="-78"/>
              </a:rPr>
              <a:t>AVR studio</a:t>
            </a:r>
            <a:r>
              <a:rPr lang="fa-IR" dirty="0" smtClean="0">
                <a:latin typeface="Times New Roman" pitchFamily="18" charset="0"/>
                <a:cs typeface="B Nazanin" pitchFamily="2" charset="-78"/>
              </a:rPr>
              <a:t> انجام شده و نتیجه مشاهده شود.</a:t>
            </a: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2335405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05800" y="838200"/>
            <a:ext cx="533400" cy="5943600"/>
          </a:xfrm>
        </p:spPr>
        <p:txBody>
          <a:bodyPr vert="vert270">
            <a:normAutofit lnSpcReduction="10000"/>
          </a:bodyPr>
          <a:lstStyle/>
          <a:p>
            <a:pPr marL="0" lvl="1" indent="0" algn="r" rtl="1">
              <a:buNone/>
            </a:pPr>
            <a:r>
              <a:rPr lang="fa-IR" dirty="0" smtClean="0">
                <a:latin typeface="Times New Roman" pitchFamily="18" charset="0"/>
                <a:cs typeface="B Nazanin" pitchFamily="2" charset="-78"/>
              </a:rPr>
              <a:t>جدول </a:t>
            </a:r>
            <a:r>
              <a:rPr lang="fa-IR" dirty="0">
                <a:latin typeface="Times New Roman" pitchFamily="18" charset="0"/>
                <a:cs typeface="B Nazanin" pitchFamily="2" charset="-78"/>
              </a:rPr>
              <a:t>٤ – ١ – تعداد پورت­های برخی از اعضای خانوادة </a:t>
            </a:r>
            <a:r>
              <a:rPr lang="en-US" dirty="0" smtClean="0">
                <a:latin typeface="Times New Roman" pitchFamily="18" charset="0"/>
                <a:cs typeface="B Nazanin" pitchFamily="2" charset="-78"/>
              </a:rPr>
              <a:t>AVR</a:t>
            </a:r>
          </a:p>
          <a:p>
            <a:pPr marL="0" lvl="1"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533400" y="2286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1463564666"/>
              </p:ext>
            </p:extLst>
          </p:nvPr>
        </p:nvGraphicFramePr>
        <p:xfrm>
          <a:off x="381000" y="1447800"/>
          <a:ext cx="7315200" cy="5090160"/>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tblGrid>
              <a:tr h="370840">
                <a:tc>
                  <a:txBody>
                    <a:bodyPr/>
                    <a:lstStyle/>
                    <a:p>
                      <a:pPr algn="r" rtl="1"/>
                      <a:r>
                        <a:rPr lang="fa-IR" dirty="0" smtClean="0">
                          <a:latin typeface="Times New Roman" pitchFamily="18" charset="0"/>
                          <a:cs typeface="B Nazanin" pitchFamily="2" charset="-78"/>
                        </a:rPr>
                        <a:t>100 پایه</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64 پایه</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40 پایه</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28 پایه</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8 پایه</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پایه ها</a:t>
                      </a:r>
                      <a:endParaRPr lang="en-US" dirty="0">
                        <a:latin typeface="Times New Roman" pitchFamily="18" charset="0"/>
                        <a:cs typeface="B Nazanin" pitchFamily="2" charset="-78"/>
                      </a:endParaRPr>
                    </a:p>
                  </a:txBody>
                  <a:tcPr/>
                </a:tc>
              </a:tr>
              <a:tr h="370840">
                <a:tc>
                  <a:txBody>
                    <a:bodyPr/>
                    <a:lstStyle/>
                    <a:p>
                      <a:pPr algn="r" rtl="1"/>
                      <a:r>
                        <a:rPr lang="en-US" dirty="0" err="1" smtClean="0">
                          <a:latin typeface="Times New Roman" pitchFamily="18" charset="0"/>
                          <a:cs typeface="B Nazanin" pitchFamily="2" charset="-78"/>
                        </a:rPr>
                        <a:t>Atmega</a:t>
                      </a:r>
                      <a:r>
                        <a:rPr lang="en-US" dirty="0" smtClean="0">
                          <a:latin typeface="Times New Roman" pitchFamily="18" charset="0"/>
                          <a:cs typeface="B Nazanin" pitchFamily="2" charset="-78"/>
                        </a:rPr>
                        <a:t> 1280</a:t>
                      </a:r>
                      <a:endParaRPr lang="en-US" dirty="0">
                        <a:latin typeface="Times New Roman" pitchFamily="18" charset="0"/>
                        <a:cs typeface="B Nazanin" pitchFamily="2" charset="-78"/>
                      </a:endParaRPr>
                    </a:p>
                  </a:txBody>
                  <a:tcPr/>
                </a:tc>
                <a:tc>
                  <a:txBody>
                    <a:bodyPr/>
                    <a:lstStyle/>
                    <a:p>
                      <a:pPr algn="r" rtl="1"/>
                      <a:r>
                        <a:rPr lang="en-US" dirty="0" err="1" smtClean="0">
                          <a:latin typeface="Times New Roman" pitchFamily="18" charset="0"/>
                          <a:cs typeface="B Nazanin" pitchFamily="2" charset="-78"/>
                        </a:rPr>
                        <a:t>Atmega</a:t>
                      </a:r>
                      <a:r>
                        <a:rPr lang="en-US" dirty="0" smtClean="0">
                          <a:latin typeface="Times New Roman" pitchFamily="18" charset="0"/>
                          <a:cs typeface="B Nazanin" pitchFamily="2" charset="-78"/>
                        </a:rPr>
                        <a:t> </a:t>
                      </a:r>
                    </a:p>
                    <a:p>
                      <a:pPr algn="r" rtl="1"/>
                      <a:r>
                        <a:rPr lang="en-US" dirty="0" smtClean="0">
                          <a:latin typeface="Times New Roman" pitchFamily="18" charset="0"/>
                          <a:cs typeface="B Nazanin" pitchFamily="2" charset="-78"/>
                        </a:rPr>
                        <a:t>64/128</a:t>
                      </a:r>
                      <a:endParaRPr lang="en-US" dirty="0">
                        <a:latin typeface="Times New Roman" pitchFamily="18" charset="0"/>
                        <a:cs typeface="B Nazanin" pitchFamily="2" charset="-78"/>
                      </a:endParaRPr>
                    </a:p>
                  </a:txBody>
                  <a:tcPr/>
                </a:tc>
                <a:tc>
                  <a:txBody>
                    <a:bodyPr/>
                    <a:lstStyle/>
                    <a:p>
                      <a:pPr algn="r" rtl="1"/>
                      <a:r>
                        <a:rPr lang="en-US" dirty="0" err="1" smtClean="0">
                          <a:latin typeface="Times New Roman" pitchFamily="18" charset="0"/>
                          <a:cs typeface="B Nazanin" pitchFamily="2" charset="-78"/>
                        </a:rPr>
                        <a:t>Atmega</a:t>
                      </a:r>
                      <a:r>
                        <a:rPr lang="en-US" dirty="0" smtClean="0">
                          <a:latin typeface="Times New Roman" pitchFamily="18" charset="0"/>
                          <a:cs typeface="B Nazanin" pitchFamily="2" charset="-78"/>
                        </a:rPr>
                        <a:t> </a:t>
                      </a:r>
                    </a:p>
                    <a:p>
                      <a:pPr algn="r" rtl="1"/>
                      <a:r>
                        <a:rPr lang="en-US" dirty="0" smtClean="0">
                          <a:latin typeface="Times New Roman" pitchFamily="18" charset="0"/>
                          <a:cs typeface="B Nazanin" pitchFamily="2" charset="-78"/>
                        </a:rPr>
                        <a:t>32/16</a:t>
                      </a:r>
                      <a:endParaRPr lang="en-US" dirty="0">
                        <a:latin typeface="Times New Roman" pitchFamily="18" charset="0"/>
                        <a:cs typeface="B Nazanin" pitchFamily="2" charset="-78"/>
                      </a:endParaRPr>
                    </a:p>
                  </a:txBody>
                  <a:tcPr/>
                </a:tc>
                <a:tc>
                  <a:txBody>
                    <a:bodyPr/>
                    <a:lstStyle/>
                    <a:p>
                      <a:pPr algn="r" rtl="1"/>
                      <a:r>
                        <a:rPr lang="en-US" dirty="0" err="1" smtClean="0">
                          <a:latin typeface="Times New Roman" pitchFamily="18" charset="0"/>
                          <a:cs typeface="B Nazanin" pitchFamily="2" charset="-78"/>
                        </a:rPr>
                        <a:t>Atmega</a:t>
                      </a:r>
                      <a:r>
                        <a:rPr lang="en-US" baseline="0" dirty="0" smtClean="0">
                          <a:latin typeface="Times New Roman" pitchFamily="18" charset="0"/>
                          <a:cs typeface="B Nazanin" pitchFamily="2" charset="-78"/>
                        </a:rPr>
                        <a:t> </a:t>
                      </a:r>
                    </a:p>
                    <a:p>
                      <a:pPr algn="r" rtl="1"/>
                      <a:r>
                        <a:rPr lang="en-US" baseline="0" dirty="0" smtClean="0">
                          <a:latin typeface="Times New Roman" pitchFamily="18" charset="0"/>
                          <a:cs typeface="B Nazanin" pitchFamily="2" charset="-78"/>
                        </a:rPr>
                        <a:t>8/48/88</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Tiny</a:t>
                      </a:r>
                    </a:p>
                    <a:p>
                      <a:pPr algn="r" rtl="1"/>
                      <a:r>
                        <a:rPr lang="en-US" dirty="0" smtClean="0">
                          <a:latin typeface="Times New Roman" pitchFamily="18" charset="0"/>
                          <a:cs typeface="B Nazanin" pitchFamily="2" charset="-78"/>
                        </a:rPr>
                        <a:t>25/45/85</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تراشه</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A</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6 bit</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 Port B</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 7 bit</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C</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D</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E</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F</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6 bit</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5 bit</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G</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H</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J</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K</a:t>
                      </a:r>
                      <a:endParaRPr lang="en-US" dirty="0">
                        <a:latin typeface="Times New Roman" pitchFamily="18" charset="0"/>
                        <a:cs typeface="B Nazanin" pitchFamily="2" charset="-78"/>
                      </a:endParaRPr>
                    </a:p>
                  </a:txBody>
                  <a:tcPr/>
                </a:tc>
              </a:tr>
              <a:tr h="370840">
                <a:tc>
                  <a:txBody>
                    <a:bodyPr/>
                    <a:lstStyle/>
                    <a:p>
                      <a:pPr algn="r" rtl="1"/>
                      <a:r>
                        <a:rPr lang="en-US" dirty="0" smtClean="0">
                          <a:latin typeface="Times New Roman" pitchFamily="18" charset="0"/>
                          <a:cs typeface="B Nazanin" pitchFamily="2" charset="-78"/>
                        </a:rPr>
                        <a:t>X</a:t>
                      </a:r>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dirty="0">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endParaRPr lang="en-US">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Port L</a:t>
                      </a:r>
                      <a:endParaRPr lang="en-US" dirty="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15279151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p:spPr>
        <p:txBody>
          <a:bodyPr anchor="ctr">
            <a:normAutofit/>
          </a:bodyPr>
          <a:lstStyle/>
          <a:p>
            <a:pPr algn="ctr"/>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
        <p:nvSpPr>
          <p:cNvPr id="3" name="Content Placeholder 2"/>
          <p:cNvSpPr>
            <a:spLocks noGrp="1"/>
          </p:cNvSpPr>
          <p:nvPr>
            <p:ph idx="1"/>
          </p:nvPr>
        </p:nvSpPr>
        <p:spPr>
          <a:xfrm>
            <a:off x="457200" y="1071546"/>
            <a:ext cx="8229600" cy="5253054"/>
          </a:xfrm>
        </p:spPr>
        <p:txBody>
          <a:bodyPr/>
          <a:lstStyle/>
          <a:p>
            <a:pPr algn="r" rtl="1">
              <a:buNone/>
            </a:pPr>
            <a:r>
              <a:rPr lang="fa-IR" dirty="0" smtClean="0">
                <a:latin typeface="Times New Roman" pitchFamily="18" charset="0"/>
                <a:cs typeface="B Nazanin" pitchFamily="2" charset="-78"/>
              </a:rPr>
              <a:t>ماکرو چیست؟ و چگونه به وجود می آید؟ </a:t>
            </a:r>
            <a:endParaRPr lang="en-US" dirty="0" smtClean="0">
              <a:latin typeface="Times New Roman" pitchFamily="18" charset="0"/>
              <a:cs typeface="B Nazanin" pitchFamily="2" charset="-78"/>
            </a:endParaRPr>
          </a:p>
          <a:p>
            <a:pPr lvl="1" algn="r" rtl="1">
              <a:buFont typeface="Wingdings" pitchFamily="2" charset="2"/>
              <a:buChar char="v"/>
            </a:pPr>
            <a:r>
              <a:rPr lang="fa-IR" dirty="0" smtClean="0">
                <a:latin typeface="Times New Roman" pitchFamily="18" charset="0"/>
                <a:cs typeface="B Nazanin" pitchFamily="2" charset="-78"/>
              </a:rPr>
              <a:t>کاربردهایی در برنامه نویسی زبان اسمبلی وجود دارد که در آن گروهی از دستوراتی که کار واحدی را انجام می دهند، مکرراً استفاده شود. </a:t>
            </a:r>
          </a:p>
          <a:p>
            <a:pPr lvl="1" algn="r" rtl="1">
              <a:buNone/>
            </a:pPr>
            <a:endParaRPr lang="fa-IR" dirty="0" smtClean="0">
              <a:latin typeface="Times New Roman" pitchFamily="18" charset="0"/>
              <a:cs typeface="B Nazanin" pitchFamily="2" charset="-78"/>
            </a:endParaRPr>
          </a:p>
          <a:p>
            <a:pPr lvl="1" algn="r" rtl="1">
              <a:buFont typeface="Wingdings" pitchFamily="2" charset="2"/>
              <a:buChar char="v"/>
            </a:pPr>
            <a:r>
              <a:rPr lang="fa-IR" dirty="0" smtClean="0">
                <a:latin typeface="Times New Roman" pitchFamily="18" charset="0"/>
                <a:cs typeface="B Nazanin" pitchFamily="2" charset="-78"/>
              </a:rPr>
              <a:t>مثلاً انتقال داده به خانه های </a:t>
            </a:r>
            <a:r>
              <a:rPr lang="en-US" dirty="0" smtClean="0">
                <a:latin typeface="Times New Roman" pitchFamily="18" charset="0"/>
                <a:cs typeface="B Nazanin" pitchFamily="2" charset="-78"/>
              </a:rPr>
              <a:t>RAM</a:t>
            </a:r>
            <a:r>
              <a:rPr lang="fa-IR" dirty="0" smtClean="0">
                <a:latin typeface="Times New Roman" pitchFamily="18" charset="0"/>
                <a:cs typeface="B Nazanin" pitchFamily="2" charset="-78"/>
              </a:rPr>
              <a:t> در یک برنامه بارها تکرار شده است.</a:t>
            </a:r>
          </a:p>
          <a:p>
            <a:pPr lvl="1" algn="r" rtl="1">
              <a:buNone/>
            </a:pPr>
            <a:endParaRPr lang="fa-IR" dirty="0" smtClean="0">
              <a:latin typeface="Times New Roman" pitchFamily="18" charset="0"/>
              <a:cs typeface="B Nazanin" pitchFamily="2" charset="-78"/>
            </a:endParaRPr>
          </a:p>
          <a:p>
            <a:pPr lvl="1" algn="r" rtl="1">
              <a:buFont typeface="Wingdings" pitchFamily="2" charset="2"/>
              <a:buChar char="v"/>
            </a:pPr>
            <a:r>
              <a:rPr lang="fa-IR" dirty="0" smtClean="0">
                <a:latin typeface="Times New Roman" pitchFamily="18" charset="0"/>
                <a:cs typeface="B Nazanin" pitchFamily="2" charset="-78"/>
              </a:rPr>
              <a:t>برای کاهش زمان کد نویسی و کاهش امکان خطا مفهوم ماکروها به وجود آمد.</a:t>
            </a:r>
          </a:p>
          <a:p>
            <a:pPr lvl="1" algn="r" rtl="1">
              <a:buNone/>
            </a:pPr>
            <a:r>
              <a:rPr lang="fa-IR" dirty="0" smtClean="0">
                <a:latin typeface="Times New Roman" pitchFamily="18" charset="0"/>
                <a:cs typeface="B Nazanin" pitchFamily="2" charset="-78"/>
              </a:rPr>
              <a:t> </a:t>
            </a:r>
          </a:p>
          <a:p>
            <a:pPr lvl="1" algn="r" rtl="1">
              <a:buFont typeface="Wingdings" pitchFamily="2" charset="2"/>
              <a:buChar char="v"/>
            </a:pPr>
            <a:r>
              <a:rPr lang="fa-IR" dirty="0" smtClean="0">
                <a:latin typeface="Times New Roman" pitchFamily="18" charset="0"/>
                <a:cs typeface="B Nazanin" pitchFamily="2" charset="-78"/>
              </a:rPr>
              <a:t>ماکروها این امکان را به برنامه نویس می دهد که یک وظیفة را فقط یکبار نوشته و در موقع لزوم استفاده کند. </a:t>
            </a: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94358284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lstStyle/>
          <a:p>
            <a:pPr algn="r" rtl="1">
              <a:buNone/>
            </a:pPr>
            <a:r>
              <a:rPr lang="fa-IR" dirty="0" smtClean="0">
                <a:latin typeface="Times New Roman" pitchFamily="18" charset="0"/>
                <a:cs typeface="B Nazanin" pitchFamily="2" charset="-78"/>
              </a:rPr>
              <a:t>تعریف ماکرو</a:t>
            </a:r>
          </a:p>
          <a:p>
            <a:pPr algn="r" rtl="1"/>
            <a:r>
              <a:rPr lang="fa-IR" dirty="0" smtClean="0">
                <a:latin typeface="Times New Roman" pitchFamily="18" charset="0"/>
                <a:cs typeface="B Nazanin" pitchFamily="2" charset="-78"/>
              </a:rPr>
              <a:t>در هر تعریف ماکرو باید ٣ بخش زیر وجود داشته باشد:</a:t>
            </a:r>
            <a:endParaRPr lang="en-US" dirty="0" smtClean="0">
              <a:latin typeface="Times New Roman" pitchFamily="18" charset="0"/>
              <a:cs typeface="B Nazanin" pitchFamily="2" charset="-78"/>
            </a:endParaRPr>
          </a:p>
          <a:p>
            <a:pPr algn="l">
              <a:buNone/>
            </a:pPr>
            <a:r>
              <a:rPr lang="en-US" dirty="0" smtClean="0">
                <a:latin typeface="Times New Roman" pitchFamily="18" charset="0"/>
                <a:cs typeface="B Nazanin" pitchFamily="2" charset="-78"/>
              </a:rPr>
              <a:t>.MACRO name</a:t>
            </a:r>
          </a:p>
          <a:p>
            <a:pPr algn="l">
              <a:buNone/>
            </a:pPr>
            <a:r>
              <a:rPr lang="en-US" dirty="0" smtClean="0">
                <a:latin typeface="Times New Roman" pitchFamily="18" charset="0"/>
                <a:cs typeface="B Nazanin" pitchFamily="2" charset="-78"/>
              </a:rPr>
              <a:t>		….</a:t>
            </a:r>
          </a:p>
          <a:p>
            <a:pPr algn="l">
              <a:buNone/>
            </a:pPr>
            <a:r>
              <a:rPr lang="en-US" dirty="0" smtClean="0">
                <a:latin typeface="Times New Roman" pitchFamily="18" charset="0"/>
                <a:cs typeface="B Nazanin" pitchFamily="2" charset="-78"/>
              </a:rPr>
              <a:t>		….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بدنه ماکرو</a:t>
            </a:r>
            <a:endParaRPr lang="en-US" dirty="0" smtClean="0">
              <a:latin typeface="Times New Roman" pitchFamily="18" charset="0"/>
              <a:cs typeface="B Nazanin" pitchFamily="2" charset="-78"/>
            </a:endParaRPr>
          </a:p>
          <a:p>
            <a:pPr algn="l">
              <a:buNone/>
            </a:pPr>
            <a:r>
              <a:rPr lang="en-US" dirty="0" smtClean="0">
                <a:latin typeface="Times New Roman" pitchFamily="18" charset="0"/>
                <a:cs typeface="B Nazanin" pitchFamily="2" charset="-78"/>
              </a:rPr>
              <a:t>		….</a:t>
            </a:r>
          </a:p>
          <a:p>
            <a:pPr algn="l">
              <a:buNone/>
            </a:pPr>
            <a:r>
              <a:rPr lang="en-US" dirty="0" smtClean="0">
                <a:latin typeface="Times New Roman" pitchFamily="18" charset="0"/>
                <a:cs typeface="B Nazanin" pitchFamily="2" charset="-78"/>
              </a:rPr>
              <a:t>.ENDMACRO</a:t>
            </a:r>
          </a:p>
          <a:p>
            <a:pPr algn="r" rtl="1">
              <a:buNone/>
            </a:pPr>
            <a:r>
              <a:rPr lang="en-US" dirty="0" smtClean="0">
                <a:latin typeface="Times New Roman" pitchFamily="18" charset="0"/>
                <a:cs typeface="B Nazanin" pitchFamily="2" charset="-78"/>
              </a:rPr>
              <a:t>	</a:t>
            </a:r>
          </a:p>
          <a:p>
            <a:pPr algn="r" rtl="1">
              <a:buNone/>
            </a:pPr>
            <a:endParaRPr lang="fa-IR" dirty="0">
              <a:latin typeface="Times New Roman" pitchFamily="18" charset="0"/>
              <a:cs typeface="B Nazanin" pitchFamily="2" charset="-78"/>
            </a:endParaRPr>
          </a:p>
        </p:txBody>
      </p:sp>
      <p:sp>
        <p:nvSpPr>
          <p:cNvPr id="5"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
        <p:nvSpPr>
          <p:cNvPr id="4" name="Right Arrow 3"/>
          <p:cNvSpPr/>
          <p:nvPr/>
        </p:nvSpPr>
        <p:spPr>
          <a:xfrm>
            <a:off x="2250948" y="3298570"/>
            <a:ext cx="1214446"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0815000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lstStyle/>
          <a:p>
            <a:pPr algn="r" rtl="1"/>
            <a:r>
              <a:rPr lang="fa-IR" dirty="0" smtClean="0">
                <a:latin typeface="Times New Roman" pitchFamily="18" charset="0"/>
                <a:cs typeface="B Nazanin" pitchFamily="2" charset="-78"/>
              </a:rPr>
              <a:t>نام باید یکتا باشد و از قواعد نام گذاری اسمبلی پیروی کند.</a:t>
            </a:r>
          </a:p>
          <a:p>
            <a:pPr algn="r" rtl="1">
              <a:buNone/>
            </a:pPr>
            <a:r>
              <a:rPr lang="fa-IR" dirty="0" smtClean="0">
                <a:latin typeface="Times New Roman" pitchFamily="18" charset="0"/>
                <a:cs typeface="B Nazanin" pitchFamily="2" charset="-78"/>
              </a:rPr>
              <a:t> </a:t>
            </a:r>
            <a:endParaRPr lang="en-US" dirty="0" smtClean="0">
              <a:latin typeface="Times New Roman" pitchFamily="18" charset="0"/>
              <a:cs typeface="B Nazanin" pitchFamily="2" charset="-78"/>
            </a:endParaRPr>
          </a:p>
          <a:p>
            <a:pPr algn="r" rtl="1"/>
            <a:r>
              <a:rPr lang="fa-IR" dirty="0" smtClean="0">
                <a:latin typeface="Times New Roman" pitchFamily="18" charset="0"/>
                <a:cs typeface="B Nazanin" pitchFamily="2" charset="-78"/>
              </a:rPr>
              <a:t>یک ماکرو می تواند تا ١٠ پارامتر داشته باشد.</a:t>
            </a:r>
          </a:p>
          <a:p>
            <a:pPr algn="r" rtl="1">
              <a:buNone/>
            </a:pPr>
            <a:endParaRPr lang="fa-IR"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 این ١٠ پارامتر ورودی می تواند با نماد </a:t>
            </a:r>
            <a:r>
              <a:rPr lang="en-US" dirty="0" smtClean="0">
                <a:latin typeface="Times New Roman" pitchFamily="18" charset="0"/>
                <a:cs typeface="B Nazanin" pitchFamily="2" charset="-78"/>
              </a:rPr>
              <a:t>0</a:t>
            </a:r>
            <a:r>
              <a:rPr lang="fa-IR" dirty="0" smtClean="0">
                <a:latin typeface="Times New Roman" pitchFamily="18" charset="0"/>
                <a:cs typeface="B Nazanin" pitchFamily="2" charset="-78"/>
              </a:rPr>
              <a:t>@تا </a:t>
            </a:r>
            <a:r>
              <a:rPr lang="en-US" dirty="0" smtClean="0">
                <a:latin typeface="Times New Roman" pitchFamily="18" charset="0"/>
                <a:cs typeface="B Nazanin" pitchFamily="2" charset="-78"/>
              </a:rPr>
              <a:t>9</a:t>
            </a:r>
            <a:r>
              <a:rPr lang="fa-IR" dirty="0" smtClean="0">
                <a:latin typeface="Times New Roman" pitchFamily="18" charset="0"/>
                <a:cs typeface="B Nazanin" pitchFamily="2" charset="-78"/>
              </a:rPr>
              <a:t>@ در بدنه ماکرو استفاده شود.</a:t>
            </a:r>
          </a:p>
          <a:p>
            <a:pPr lvl="1" algn="r" rtl="1">
              <a:buNone/>
            </a:pPr>
            <a:r>
              <a:rPr lang="fa-IR" dirty="0" smtClean="0">
                <a:latin typeface="Times New Roman" pitchFamily="18" charset="0"/>
                <a:cs typeface="B Nazanin" pitchFamily="2" charset="-78"/>
              </a:rPr>
              <a:t>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پس از نوشتن ماکرو، می توان آن را به وسیله اسمش فراخوانی کرد (صدا زد) و مقادیر مناسب را جایگزین پارامترها نمود. </a:t>
            </a:r>
            <a:endParaRPr lang="en-US" dirty="0" smtClean="0">
              <a:latin typeface="Times New Roman" pitchFamily="18" charset="0"/>
              <a:cs typeface="B Nazanin" pitchFamily="2" charset="-78"/>
            </a:endParaRPr>
          </a:p>
          <a:p>
            <a:pPr algn="r" rtl="1">
              <a:buNone/>
            </a:pPr>
            <a:endParaRPr lang="fa-IR" dirty="0">
              <a:latin typeface="Times New Roman" pitchFamily="18" charset="0"/>
              <a:cs typeface="B Nazanin" pitchFamily="2" charset="-78"/>
            </a:endParaRPr>
          </a:p>
        </p:txBody>
      </p:sp>
      <p:sp>
        <p:nvSpPr>
          <p:cNvPr id="5"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93187323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lstStyle/>
          <a:p>
            <a:pPr algn="r" rtl="1">
              <a:buNone/>
            </a:pPr>
            <a:r>
              <a:rPr lang="fa-IR" dirty="0" smtClean="0">
                <a:latin typeface="Times New Roman" pitchFamily="18" charset="0"/>
                <a:cs typeface="B Nazanin" pitchFamily="2" charset="-78"/>
              </a:rPr>
              <a:t>مثال: انتقال دادة بی واسطه به ثبات </a:t>
            </a:r>
            <a:r>
              <a:rPr lang="en-US" dirty="0" smtClean="0">
                <a:latin typeface="Times New Roman" pitchFamily="18" charset="0"/>
                <a:cs typeface="B Nazanin" pitchFamily="2" charset="-78"/>
              </a:rPr>
              <a:t>I/O</a:t>
            </a:r>
            <a:r>
              <a:rPr lang="fa-IR" dirty="0" smtClean="0">
                <a:latin typeface="Times New Roman" pitchFamily="18" charset="0"/>
                <a:cs typeface="B Nazanin" pitchFamily="2" charset="-78"/>
              </a:rPr>
              <a:t> در </a:t>
            </a:r>
            <a:r>
              <a:rPr lang="en-US" dirty="0" smtClean="0">
                <a:latin typeface="Times New Roman" pitchFamily="18" charset="0"/>
                <a:cs typeface="B Nazanin" pitchFamily="2" charset="-78"/>
              </a:rPr>
              <a:t>RAM</a:t>
            </a:r>
            <a:r>
              <a:rPr lang="fa-IR" dirty="0" smtClean="0">
                <a:latin typeface="Times New Roman" pitchFamily="18" charset="0"/>
                <a:cs typeface="B Nazanin" pitchFamily="2" charset="-78"/>
              </a:rPr>
              <a:t> داده یک کار پر استفاده است. </a:t>
            </a:r>
            <a:endParaRPr lang="en-US" dirty="0" smtClean="0">
              <a:latin typeface="Times New Roman" pitchFamily="18" charset="0"/>
              <a:cs typeface="B Nazanin" pitchFamily="2" charset="-78"/>
            </a:endParaRPr>
          </a:p>
          <a:p>
            <a:pPr algn="l" rtl="0">
              <a:buNone/>
            </a:pPr>
            <a:r>
              <a:rPr lang="en-US" dirty="0" smtClean="0">
                <a:latin typeface="Times New Roman" pitchFamily="18" charset="0"/>
                <a:cs typeface="B Nazanin" pitchFamily="2" charset="-78"/>
              </a:rPr>
              <a:t>.MACRO	LOADIO</a:t>
            </a:r>
          </a:p>
          <a:p>
            <a:pPr algn="l" rtl="0">
              <a:buNone/>
            </a:pPr>
            <a:r>
              <a:rPr lang="en-US" dirty="0" smtClean="0">
                <a:latin typeface="Times New Roman" pitchFamily="18" charset="0"/>
                <a:cs typeface="B Nazanin" pitchFamily="2" charset="-78"/>
              </a:rPr>
              <a:t>		LDI 	R20 , @1</a:t>
            </a:r>
          </a:p>
          <a:p>
            <a:pPr algn="l" rtl="0">
              <a:buNone/>
            </a:pPr>
            <a:r>
              <a:rPr lang="en-US" dirty="0" smtClean="0">
                <a:latin typeface="Times New Roman" pitchFamily="18" charset="0"/>
                <a:cs typeface="B Nazanin" pitchFamily="2" charset="-78"/>
              </a:rPr>
              <a:t>		OUT	@0 , R20</a:t>
            </a:r>
          </a:p>
          <a:p>
            <a:pPr algn="l" rtl="0">
              <a:buNone/>
            </a:pPr>
            <a:r>
              <a:rPr lang="en-US" dirty="0" smtClean="0">
                <a:latin typeface="Times New Roman" pitchFamily="18" charset="0"/>
                <a:cs typeface="B Nazanin" pitchFamily="2" charset="-78"/>
              </a:rPr>
              <a:t>.ENDMACRO</a:t>
            </a:r>
          </a:p>
          <a:p>
            <a:pPr algn="r" rtl="1">
              <a:buNone/>
            </a:pPr>
            <a:r>
              <a:rPr lang="fa-IR" dirty="0" smtClean="0">
                <a:latin typeface="Times New Roman" pitchFamily="18" charset="0"/>
                <a:cs typeface="B Nazanin" pitchFamily="2" charset="-78"/>
              </a:rPr>
              <a:t>استفاده از ماکرو فوق :</a:t>
            </a:r>
          </a:p>
          <a:p>
            <a:pPr algn="l" rtl="0">
              <a:buNone/>
            </a:pPr>
            <a:r>
              <a:rPr lang="en-US" dirty="0" smtClean="0">
                <a:latin typeface="Times New Roman" pitchFamily="18" charset="0"/>
                <a:cs typeface="B Nazanin" pitchFamily="2" charset="-78"/>
              </a:rPr>
              <a:t>LOAD IO		PORT A , OX20</a:t>
            </a:r>
          </a:p>
          <a:p>
            <a:pPr algn="l" rtl="0">
              <a:buNone/>
            </a:pPr>
            <a:endParaRPr lang="en-US" dirty="0" smtClean="0">
              <a:latin typeface="Times New Roman" pitchFamily="18" charset="0"/>
              <a:cs typeface="B Nazanin" pitchFamily="2" charset="-78"/>
            </a:endParaRPr>
          </a:p>
          <a:p>
            <a:pPr algn="l" rtl="0">
              <a:buNone/>
            </a:pPr>
            <a:r>
              <a:rPr lang="en-US" dirty="0" smtClean="0">
                <a:latin typeface="Times New Roman" pitchFamily="18" charset="0"/>
                <a:cs typeface="B Nazanin" pitchFamily="2" charset="-78"/>
              </a:rPr>
              <a:t>.EQU 		VAL_1 = 0xFF</a:t>
            </a:r>
          </a:p>
          <a:p>
            <a:pPr algn="l" rtl="0">
              <a:buNone/>
            </a:pPr>
            <a:r>
              <a:rPr lang="en-US" dirty="0" smtClean="0">
                <a:latin typeface="Times New Roman" pitchFamily="18" charset="0"/>
                <a:cs typeface="B Nazanin" pitchFamily="2" charset="-78"/>
              </a:rPr>
              <a:t>LOAD IO	DDRC, VAL_1</a:t>
            </a:r>
          </a:p>
          <a:p>
            <a:pPr algn="l" rtl="0">
              <a:buNone/>
            </a:pPr>
            <a:endParaRPr lang="en-US" dirty="0" smtClean="0">
              <a:latin typeface="Times New Roman" pitchFamily="18" charset="0"/>
              <a:cs typeface="B Nazanin" pitchFamily="2" charset="-78"/>
            </a:endParaRPr>
          </a:p>
        </p:txBody>
      </p:sp>
      <p:sp>
        <p:nvSpPr>
          <p:cNvPr id="5"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209386777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92500" lnSpcReduction="10000"/>
          </a:bodyPr>
          <a:lstStyle/>
          <a:p>
            <a:pPr algn="r" rtl="1">
              <a:buNone/>
            </a:pPr>
            <a:r>
              <a:rPr lang="fa-IR" sz="2200" dirty="0" smtClean="0">
                <a:latin typeface="Times New Roman" pitchFamily="18" charset="0"/>
                <a:cs typeface="B Nazanin" pitchFamily="2" charset="-78"/>
              </a:rPr>
              <a:t>برنامه 6-4-</a:t>
            </a:r>
          </a:p>
          <a:p>
            <a:pPr algn="l" rtl="0">
              <a:buNone/>
            </a:pPr>
            <a:r>
              <a:rPr lang="en-US" sz="2200" dirty="0" smtClean="0">
                <a:latin typeface="Times New Roman" pitchFamily="18" charset="0"/>
                <a:cs typeface="B Nazanin" pitchFamily="2" charset="-78"/>
              </a:rPr>
              <a:t>.INCLUDE “M32DEF.INC”</a:t>
            </a:r>
          </a:p>
          <a:p>
            <a:pPr algn="l" rtl="0">
              <a:buNone/>
            </a:pPr>
            <a:r>
              <a:rPr lang="en-US" sz="2200" dirty="0" smtClean="0">
                <a:latin typeface="Times New Roman" pitchFamily="18" charset="0"/>
                <a:cs typeface="B Nazanin" pitchFamily="2" charset="-78"/>
              </a:rPr>
              <a:t>.MACRO	LOADIO</a:t>
            </a:r>
          </a:p>
          <a:p>
            <a:pPr algn="l" rtl="0">
              <a:buNone/>
            </a:pPr>
            <a:r>
              <a:rPr lang="en-US" sz="2200" dirty="0" smtClean="0">
                <a:latin typeface="Times New Roman" pitchFamily="18" charset="0"/>
                <a:cs typeface="B Nazanin" pitchFamily="2" charset="-78"/>
              </a:rPr>
              <a:t>		LDI	R20, @1</a:t>
            </a:r>
          </a:p>
          <a:p>
            <a:pPr algn="l" rtl="0">
              <a:buNone/>
            </a:pPr>
            <a:r>
              <a:rPr lang="en-US" sz="2200" dirty="0" smtClean="0">
                <a:latin typeface="Times New Roman" pitchFamily="18" charset="0"/>
                <a:cs typeface="B Nazanin" pitchFamily="2" charset="-78"/>
              </a:rPr>
              <a:t>		OUT	@0, R20</a:t>
            </a:r>
          </a:p>
          <a:p>
            <a:pPr algn="l" rtl="0">
              <a:buNone/>
            </a:pPr>
            <a:r>
              <a:rPr lang="en-US" sz="2200" dirty="0" smtClean="0">
                <a:latin typeface="Times New Roman" pitchFamily="18" charset="0"/>
                <a:cs typeface="B Nazanin" pitchFamily="2" charset="-78"/>
              </a:rPr>
              <a:t>.ENDMACRO</a:t>
            </a:r>
          </a:p>
          <a:p>
            <a:pPr algn="l" rtl="0">
              <a:buNone/>
            </a:pPr>
            <a:r>
              <a:rPr lang="en-US" sz="2200" dirty="0" smtClean="0">
                <a:latin typeface="Times New Roman" pitchFamily="18" charset="0"/>
                <a:cs typeface="B Nazanin" pitchFamily="2" charset="-78"/>
              </a:rPr>
              <a:t>;------------------------------------------</a:t>
            </a:r>
          </a:p>
          <a:p>
            <a:pPr algn="l" rtl="0">
              <a:buNone/>
            </a:pPr>
            <a:r>
              <a:rPr lang="en-US" sz="2200" dirty="0" smtClean="0">
                <a:latin typeface="Times New Roman" pitchFamily="18" charset="0"/>
                <a:cs typeface="B Nazanin" pitchFamily="2" charset="-78"/>
              </a:rPr>
              <a:t>.MACRO	DELAY</a:t>
            </a:r>
          </a:p>
          <a:p>
            <a:pPr algn="l" rtl="0">
              <a:buNone/>
            </a:pPr>
            <a:r>
              <a:rPr lang="en-US" sz="2200" dirty="0" smtClean="0">
                <a:latin typeface="Times New Roman" pitchFamily="18" charset="0"/>
                <a:cs typeface="B Nazanin" pitchFamily="2" charset="-78"/>
              </a:rPr>
              <a:t>			LDI	@0, @1</a:t>
            </a:r>
          </a:p>
          <a:p>
            <a:pPr algn="l" rtl="0">
              <a:buNone/>
            </a:pPr>
            <a:r>
              <a:rPr lang="en-US" sz="2200" dirty="0" smtClean="0">
                <a:latin typeface="Times New Roman" pitchFamily="18" charset="0"/>
                <a:cs typeface="B Nazanin" pitchFamily="2" charset="-78"/>
              </a:rPr>
              <a:t>BACK:	</a:t>
            </a:r>
            <a:r>
              <a:rPr lang="fa-IR" sz="2200" dirty="0" smtClean="0">
                <a:latin typeface="Times New Roman" pitchFamily="18" charset="0"/>
                <a:cs typeface="B Nazanin" pitchFamily="2" charset="-78"/>
              </a:rPr>
              <a:t>	</a:t>
            </a:r>
            <a:r>
              <a:rPr lang="en-US" sz="2200" dirty="0" smtClean="0">
                <a:latin typeface="Times New Roman" pitchFamily="18" charset="0"/>
                <a:cs typeface="B Nazanin" pitchFamily="2" charset="-78"/>
              </a:rPr>
              <a:t>NOP</a:t>
            </a:r>
          </a:p>
          <a:p>
            <a:pPr algn="l" rtl="0">
              <a:buNone/>
            </a:pPr>
            <a:r>
              <a:rPr lang="en-US" sz="2200" dirty="0" smtClean="0">
                <a:latin typeface="Times New Roman" pitchFamily="18" charset="0"/>
                <a:cs typeface="B Nazanin" pitchFamily="2" charset="-78"/>
              </a:rPr>
              <a:t>			NOP</a:t>
            </a:r>
          </a:p>
          <a:p>
            <a:pPr algn="l" rtl="0">
              <a:buNone/>
            </a:pPr>
            <a:r>
              <a:rPr lang="en-US" sz="2200" dirty="0" smtClean="0">
                <a:latin typeface="Times New Roman" pitchFamily="18" charset="0"/>
                <a:cs typeface="B Nazanin" pitchFamily="2" charset="-78"/>
              </a:rPr>
              <a:t>			NOP</a:t>
            </a:r>
          </a:p>
          <a:p>
            <a:pPr algn="l" rtl="0">
              <a:buNone/>
            </a:pPr>
            <a:r>
              <a:rPr lang="en-US" sz="2200" dirty="0" smtClean="0">
                <a:latin typeface="Times New Roman" pitchFamily="18" charset="0"/>
                <a:cs typeface="B Nazanin" pitchFamily="2" charset="-78"/>
              </a:rPr>
              <a:t>			NOP</a:t>
            </a:r>
          </a:p>
          <a:p>
            <a:pPr algn="l" rtl="0">
              <a:buNone/>
            </a:pPr>
            <a:r>
              <a:rPr lang="en-US" sz="2200" dirty="0" smtClean="0">
                <a:latin typeface="Times New Roman" pitchFamily="18" charset="0"/>
                <a:cs typeface="B Nazanin" pitchFamily="2" charset="-78"/>
              </a:rPr>
              <a:t>			DEC	@0</a:t>
            </a:r>
          </a:p>
          <a:p>
            <a:pPr algn="l" rtl="0">
              <a:buNone/>
            </a:pPr>
            <a:r>
              <a:rPr lang="en-US" sz="2200" dirty="0" smtClean="0">
                <a:latin typeface="Times New Roman" pitchFamily="18" charset="0"/>
                <a:cs typeface="B Nazanin" pitchFamily="2" charset="-78"/>
              </a:rPr>
              <a:t>			BRNE	BACK</a:t>
            </a:r>
          </a:p>
          <a:p>
            <a:pPr algn="l" rtl="0">
              <a:buNone/>
            </a:pPr>
            <a:r>
              <a:rPr lang="en-US" sz="2200" dirty="0" smtClean="0">
                <a:latin typeface="Times New Roman" pitchFamily="18" charset="0"/>
                <a:cs typeface="B Nazanin" pitchFamily="2" charset="-78"/>
              </a:rPr>
              <a:t>.ENDMACRO</a:t>
            </a:r>
          </a:p>
          <a:p>
            <a:pPr algn="l" rtl="0">
              <a:buNone/>
            </a:pPr>
            <a:endParaRPr lang="fa-IR" sz="2200" dirty="0">
              <a:latin typeface="Times New Roman" pitchFamily="18" charset="0"/>
              <a:cs typeface="B Nazanin" pitchFamily="2" charset="-78"/>
            </a:endParaRPr>
          </a:p>
        </p:txBody>
      </p:sp>
      <p:sp>
        <p:nvSpPr>
          <p:cNvPr id="5" name="Title 1"/>
          <p:cNvSpPr>
            <a:spLocks noGrp="1"/>
          </p:cNvSpPr>
          <p:nvPr>
            <p:ph type="title"/>
          </p:nvPr>
        </p:nvSpPr>
        <p:spPr>
          <a:xfrm>
            <a:off x="428596" y="71414"/>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318614385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lstStyle/>
          <a:p>
            <a:pPr algn="l" rtl="0">
              <a:buNone/>
            </a:pPr>
            <a:r>
              <a:rPr lang="en-US" dirty="0" smtClean="0">
                <a:latin typeface="Times New Roman" pitchFamily="18" charset="0"/>
              </a:rPr>
              <a:t>.ORG	0</a:t>
            </a:r>
          </a:p>
          <a:p>
            <a:pPr algn="l" rtl="0">
              <a:buNone/>
            </a:pPr>
            <a:r>
              <a:rPr lang="en-US" dirty="0" smtClean="0">
                <a:latin typeface="Times New Roman" pitchFamily="18" charset="0"/>
              </a:rPr>
              <a:t>			LOADIO	DDRB, 0xFF</a:t>
            </a:r>
          </a:p>
          <a:p>
            <a:pPr algn="l" rtl="0">
              <a:buNone/>
            </a:pPr>
            <a:r>
              <a:rPr lang="en-US" dirty="0" smtClean="0">
                <a:latin typeface="Times New Roman" pitchFamily="18" charset="0"/>
              </a:rPr>
              <a:t>L1:		LOADIO	PORTB, 0x55</a:t>
            </a:r>
          </a:p>
          <a:p>
            <a:pPr algn="l" rtl="0">
              <a:buNone/>
            </a:pPr>
            <a:r>
              <a:rPr lang="en-US" dirty="0" smtClean="0">
                <a:latin typeface="Times New Roman" pitchFamily="18" charset="0"/>
              </a:rPr>
              <a:t>			DELAY	R18, 0x70</a:t>
            </a:r>
          </a:p>
          <a:p>
            <a:pPr algn="l" rtl="0">
              <a:buNone/>
            </a:pPr>
            <a:r>
              <a:rPr lang="en-US" dirty="0" smtClean="0">
                <a:latin typeface="Times New Roman" pitchFamily="18" charset="0"/>
              </a:rPr>
              <a:t>			LOADIO	PORTB, 0xAA</a:t>
            </a:r>
          </a:p>
          <a:p>
            <a:pPr algn="l" rtl="0">
              <a:buNone/>
            </a:pPr>
            <a:r>
              <a:rPr lang="en-US" dirty="0" smtClean="0">
                <a:latin typeface="Times New Roman" pitchFamily="18" charset="0"/>
              </a:rPr>
              <a:t>			DELAY	R18, 0x70</a:t>
            </a:r>
          </a:p>
          <a:p>
            <a:pPr algn="l" rtl="0">
              <a:buNone/>
            </a:pPr>
            <a:r>
              <a:rPr lang="en-US" dirty="0" smtClean="0">
                <a:latin typeface="Times New Roman" pitchFamily="18" charset="0"/>
              </a:rPr>
              <a:t>			RJMP		L1</a:t>
            </a: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75809358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lstStyle/>
          <a:p>
            <a:pPr algn="r" rtl="1">
              <a:buNone/>
            </a:pPr>
            <a:r>
              <a:rPr lang="fa-IR" dirty="0" smtClean="0">
                <a:latin typeface="Times New Roman" pitchFamily="18" charset="0"/>
                <a:cs typeface="B Nazanin" pitchFamily="2" charset="-78"/>
              </a:rPr>
              <a:t>دستور </a:t>
            </a:r>
            <a:r>
              <a:rPr lang="en-US" dirty="0" smtClean="0">
                <a:latin typeface="Times New Roman" pitchFamily="18" charset="0"/>
                <a:cs typeface="B Nazanin" pitchFamily="2" charset="-78"/>
              </a:rPr>
              <a:t>.INCLUDE</a:t>
            </a:r>
          </a:p>
          <a:p>
            <a:pPr lvl="1" algn="r" rtl="1">
              <a:buFont typeface="Wingdings" pitchFamily="2" charset="2"/>
              <a:buChar char="q"/>
            </a:pPr>
            <a:r>
              <a:rPr lang="fa-IR" dirty="0" smtClean="0">
                <a:latin typeface="Times New Roman" pitchFamily="18" charset="0"/>
                <a:cs typeface="B Nazanin" pitchFamily="2" charset="-78"/>
              </a:rPr>
              <a:t>فرض کنید چند ماکرو در همه برنامه ها استفاده شده باشند، باید در هر برنامه دوباره نوشته شوند؟ خیر </a:t>
            </a:r>
          </a:p>
          <a:p>
            <a:pPr lvl="1" algn="r" rtl="1">
              <a:buNone/>
            </a:pPr>
            <a:endParaRPr lang="en-US"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دستور </a:t>
            </a:r>
            <a:r>
              <a:rPr lang="en-US" dirty="0" smtClean="0">
                <a:latin typeface="Times New Roman" pitchFamily="18" charset="0"/>
                <a:cs typeface="B Nazanin" pitchFamily="2" charset="-78"/>
              </a:rPr>
              <a:t>INCLUDE</a:t>
            </a:r>
            <a:r>
              <a:rPr lang="fa-IR" dirty="0" smtClean="0">
                <a:latin typeface="Times New Roman" pitchFamily="18" charset="0"/>
                <a:cs typeface="B Nazanin" pitchFamily="2" charset="-78"/>
              </a:rPr>
              <a:t> به برنامه نویس امکان نوشتن ماکروها و ذخیره آنها در یک فایل و آوردن آنها در هر فایل برنامة دیگری را می دهد.</a:t>
            </a:r>
          </a:p>
          <a:p>
            <a:pPr lvl="1" algn="r" rtl="1">
              <a:buFont typeface="Wingdings" pitchFamily="2" charset="2"/>
              <a:buChar char="q"/>
            </a:pPr>
            <a:endParaRPr lang="fa-IR"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مثال: می توان ماکروهای پر استفادة </a:t>
            </a:r>
            <a:r>
              <a:rPr lang="en-US" dirty="0" smtClean="0">
                <a:latin typeface="Times New Roman" pitchFamily="18" charset="0"/>
                <a:cs typeface="B Nazanin" pitchFamily="2" charset="-78"/>
              </a:rPr>
              <a:t>LOADIO</a:t>
            </a:r>
            <a:r>
              <a:rPr lang="fa-IR" dirty="0" smtClean="0">
                <a:latin typeface="Times New Roman" pitchFamily="18" charset="0"/>
                <a:cs typeface="B Nazanin" pitchFamily="2" charset="-78"/>
              </a:rPr>
              <a:t>و </a:t>
            </a:r>
            <a:r>
              <a:rPr lang="en-US" dirty="0" smtClean="0">
                <a:latin typeface="Times New Roman" pitchFamily="18" charset="0"/>
                <a:cs typeface="B Nazanin" pitchFamily="2" charset="-78"/>
              </a:rPr>
              <a:t>DELAY</a:t>
            </a:r>
            <a:r>
              <a:rPr lang="fa-IR" dirty="0" smtClean="0">
                <a:latin typeface="Times New Roman" pitchFamily="18" charset="0"/>
                <a:cs typeface="B Nazanin" pitchFamily="2" charset="-78"/>
              </a:rPr>
              <a:t> را نوشت و سپس تحت عنوان </a:t>
            </a:r>
            <a:r>
              <a:rPr lang="en-US" dirty="0" smtClean="0">
                <a:latin typeface="Times New Roman" pitchFamily="18" charset="0"/>
                <a:cs typeface="B Nazanin" pitchFamily="2" charset="-78"/>
              </a:rPr>
              <a:t>MYMACRO.MAC</a:t>
            </a:r>
            <a:r>
              <a:rPr lang="fa-IR" dirty="0" smtClean="0">
                <a:latin typeface="Times New Roman" pitchFamily="18" charset="0"/>
                <a:cs typeface="B Nazanin" pitchFamily="2" charset="-78"/>
              </a:rPr>
              <a:t> ذخیره نمود.    </a:t>
            </a:r>
          </a:p>
          <a:p>
            <a:pPr lvl="1" algn="r" rtl="1">
              <a:buFont typeface="Wingdings" pitchFamily="2" charset="2"/>
              <a:buChar char="q"/>
            </a:pPr>
            <a:endParaRPr lang="fa-IR"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می توان با استفاده از دستورالعمل </a:t>
            </a:r>
            <a:r>
              <a:rPr lang="en-US" dirty="0" smtClean="0">
                <a:latin typeface="Times New Roman" pitchFamily="18" charset="0"/>
                <a:cs typeface="B Nazanin" pitchFamily="2" charset="-78"/>
              </a:rPr>
              <a:t>.INCLUDE</a:t>
            </a:r>
            <a:r>
              <a:rPr lang="fa-IR" dirty="0" smtClean="0">
                <a:latin typeface="Times New Roman" pitchFamily="18" charset="0"/>
                <a:cs typeface="B Nazanin" pitchFamily="2" charset="-78"/>
              </a:rPr>
              <a:t> این فایل را در هر فایل </a:t>
            </a:r>
            <a:r>
              <a:rPr lang="en-US" dirty="0" smtClean="0">
                <a:latin typeface="Times New Roman" pitchFamily="18" charset="0"/>
                <a:cs typeface="B Nazanin" pitchFamily="2" charset="-78"/>
              </a:rPr>
              <a:t>.</a:t>
            </a:r>
            <a:r>
              <a:rPr lang="en-US" dirty="0" err="1" smtClean="0">
                <a:latin typeface="Times New Roman" pitchFamily="18" charset="0"/>
                <a:cs typeface="B Nazanin" pitchFamily="2" charset="-78"/>
              </a:rPr>
              <a:t>asm</a:t>
            </a:r>
            <a:r>
              <a:rPr lang="fa-IR" dirty="0" smtClean="0">
                <a:latin typeface="Times New Roman" pitchFamily="18" charset="0"/>
                <a:cs typeface="B Nazanin" pitchFamily="2" charset="-78"/>
              </a:rPr>
              <a:t>استفاده کرد.</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207618849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lnSpcReduction="10000"/>
          </a:bodyPr>
          <a:lstStyle/>
          <a:p>
            <a:pPr algn="r" rtl="1">
              <a:buNone/>
            </a:pPr>
            <a:r>
              <a:rPr lang="fa-IR" dirty="0" smtClean="0">
                <a:latin typeface="Times New Roman" pitchFamily="18" charset="0"/>
                <a:cs typeface="B Nazanin" pitchFamily="2" charset="-78"/>
              </a:rPr>
              <a:t>برنامه 6-5- </a:t>
            </a:r>
          </a:p>
          <a:p>
            <a:pPr algn="l" rtl="0">
              <a:buNone/>
            </a:pPr>
            <a:r>
              <a:rPr lang="en-US" sz="2800" dirty="0" smtClean="0">
                <a:latin typeface="Times New Roman" pitchFamily="18" charset="0"/>
                <a:cs typeface="B Nazanin" pitchFamily="2" charset="-78"/>
              </a:rPr>
              <a:t>.INCLUDE “M32DEF.INC”</a:t>
            </a:r>
          </a:p>
          <a:p>
            <a:pPr algn="l" rtl="0">
              <a:buNone/>
            </a:pPr>
            <a:r>
              <a:rPr lang="en-US" sz="2400" dirty="0" smtClean="0">
                <a:latin typeface="Times New Roman" pitchFamily="18" charset="0"/>
                <a:cs typeface="B Nazanin" pitchFamily="2" charset="-78"/>
              </a:rPr>
              <a:t>.INCLUDE	“MYMACRO.MAC”</a:t>
            </a:r>
          </a:p>
          <a:p>
            <a:pPr algn="l" rtl="0">
              <a:buNone/>
            </a:pPr>
            <a:r>
              <a:rPr lang="en-US" sz="2400" dirty="0" smtClean="0">
                <a:latin typeface="Times New Roman" pitchFamily="18" charset="0"/>
                <a:cs typeface="B Nazanin" pitchFamily="2" charset="-78"/>
              </a:rPr>
              <a:t>;-----------------------------------------------------</a:t>
            </a:r>
          </a:p>
          <a:p>
            <a:pPr algn="l" rtl="0">
              <a:buNone/>
            </a:pPr>
            <a:r>
              <a:rPr lang="en-US" dirty="0" smtClean="0">
                <a:latin typeface="Times New Roman" pitchFamily="18" charset="0"/>
                <a:cs typeface="B Nazanin" pitchFamily="2" charset="-78"/>
              </a:rPr>
              <a:t>.ORG	0</a:t>
            </a:r>
          </a:p>
          <a:p>
            <a:pPr algn="l" rtl="0">
              <a:buNone/>
            </a:pPr>
            <a:r>
              <a:rPr lang="en-US" dirty="0" smtClean="0">
                <a:latin typeface="Times New Roman" pitchFamily="18" charset="0"/>
                <a:cs typeface="B Nazanin" pitchFamily="2" charset="-78"/>
              </a:rPr>
              <a:t>			LOADIO	DDRB, 0xFF</a:t>
            </a:r>
          </a:p>
          <a:p>
            <a:pPr algn="l" rtl="0">
              <a:buNone/>
            </a:pPr>
            <a:r>
              <a:rPr lang="en-US" dirty="0" smtClean="0">
                <a:latin typeface="Times New Roman" pitchFamily="18" charset="0"/>
                <a:cs typeface="B Nazanin" pitchFamily="2" charset="-78"/>
              </a:rPr>
              <a:t>L1:		LOADIO	PORTB, 0x55</a:t>
            </a:r>
          </a:p>
          <a:p>
            <a:pPr algn="l" rtl="0">
              <a:buNone/>
            </a:pPr>
            <a:r>
              <a:rPr lang="en-US" dirty="0" smtClean="0">
                <a:latin typeface="Times New Roman" pitchFamily="18" charset="0"/>
                <a:cs typeface="B Nazanin" pitchFamily="2" charset="-78"/>
              </a:rPr>
              <a:t>			DELAY	R18, 0x70</a:t>
            </a:r>
          </a:p>
          <a:p>
            <a:pPr algn="l" rtl="0">
              <a:buNone/>
            </a:pPr>
            <a:r>
              <a:rPr lang="en-US" dirty="0" smtClean="0">
                <a:latin typeface="Times New Roman" pitchFamily="18" charset="0"/>
                <a:cs typeface="B Nazanin" pitchFamily="2" charset="-78"/>
              </a:rPr>
              <a:t>			LOADIO	PORTB, 0xAA</a:t>
            </a:r>
          </a:p>
          <a:p>
            <a:pPr algn="l" rtl="0">
              <a:buNone/>
            </a:pPr>
            <a:r>
              <a:rPr lang="en-US" dirty="0" smtClean="0">
                <a:latin typeface="Times New Roman" pitchFamily="18" charset="0"/>
                <a:cs typeface="B Nazanin" pitchFamily="2" charset="-78"/>
              </a:rPr>
              <a:t>			DELAY	R18, 0x70</a:t>
            </a:r>
          </a:p>
          <a:p>
            <a:pPr algn="l" rtl="0">
              <a:buNone/>
            </a:pPr>
            <a:r>
              <a:rPr lang="en-US" dirty="0" smtClean="0">
                <a:latin typeface="Times New Roman" pitchFamily="18" charset="0"/>
                <a:cs typeface="B Nazanin" pitchFamily="2" charset="-78"/>
              </a:rPr>
              <a:t>			RJMP		L1</a:t>
            </a:r>
          </a:p>
          <a:p>
            <a:pPr algn="l" rtl="0">
              <a:buNone/>
            </a:pPr>
            <a:endParaRPr lang="fa-IR" dirty="0">
              <a:latin typeface="Times New Roman" pitchFamily="18" charset="0"/>
              <a:cs typeface="B Nazanin" pitchFamily="2" charset="-78"/>
            </a:endParaRP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23770232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lstStyle/>
          <a:p>
            <a:pPr algn="r" rtl="1"/>
            <a:r>
              <a:rPr lang="fa-IR" dirty="0" smtClean="0">
                <a:latin typeface="Times New Roman" pitchFamily="18" charset="0"/>
                <a:cs typeface="B Nazanin" pitchFamily="2" charset="-78"/>
              </a:rPr>
              <a:t>دستورالعمل </a:t>
            </a:r>
            <a:r>
              <a:rPr lang="en-US" dirty="0" smtClean="0">
                <a:latin typeface="Times New Roman" pitchFamily="18" charset="0"/>
                <a:cs typeface="B Nazanin" pitchFamily="2" charset="-78"/>
              </a:rPr>
              <a:t>.LISTMAC</a:t>
            </a:r>
          </a:p>
          <a:p>
            <a:pPr lvl="1" algn="r" rtl="1"/>
            <a:r>
              <a:rPr lang="fa-IR" dirty="0" smtClean="0">
                <a:latin typeface="Times New Roman" pitchFamily="18" charset="0"/>
                <a:cs typeface="B Nazanin" pitchFamily="2" charset="-78"/>
              </a:rPr>
              <a:t>وقتی که به یک فایل </a:t>
            </a:r>
            <a:r>
              <a:rPr lang="en-US" dirty="0" smtClean="0">
                <a:latin typeface="Times New Roman" pitchFamily="18" charset="0"/>
                <a:cs typeface="B Nazanin" pitchFamily="2" charset="-78"/>
              </a:rPr>
              <a:t>.</a:t>
            </a:r>
            <a:r>
              <a:rPr lang="en-US" dirty="0" err="1" smtClean="0">
                <a:latin typeface="Times New Roman" pitchFamily="18" charset="0"/>
                <a:cs typeface="B Nazanin" pitchFamily="2" charset="-78"/>
              </a:rPr>
              <a:t>lst</a:t>
            </a:r>
            <a:r>
              <a:rPr lang="fa-IR" dirty="0" smtClean="0">
                <a:latin typeface="Times New Roman" pitchFamily="18" charset="0"/>
                <a:cs typeface="B Nazanin" pitchFamily="2" charset="-78"/>
              </a:rPr>
              <a:t> نگاه می کنیم، ماکروها به صورت کوتاه نمایش داده می شوند.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هنگامی که ماکروها در طول یک کد صدا زده می شوند، بدنه ماکرو نمایش داده نمی شود.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هنگام عیب یابی یک کد ممکن است نیاز داشته باشیم دستوراتی که اجرا می شوند را دقیقاً ببینیم.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با استفاده از شبه دستور </a:t>
            </a:r>
            <a:r>
              <a:rPr lang="en-US" dirty="0" smtClean="0">
                <a:latin typeface="Times New Roman" pitchFamily="18" charset="0"/>
                <a:cs typeface="B Nazanin" pitchFamily="2" charset="-78"/>
              </a:rPr>
              <a:t>LISTMAC</a:t>
            </a:r>
            <a:r>
              <a:rPr lang="fa-IR" dirty="0" smtClean="0">
                <a:latin typeface="Times New Roman" pitchFamily="18" charset="0"/>
                <a:cs typeface="B Nazanin" pitchFamily="2" charset="-78"/>
              </a:rPr>
              <a:t>.  می توانیم بدنه ماکروها را در فایل </a:t>
            </a:r>
            <a:r>
              <a:rPr lang="en-US" dirty="0" smtClean="0">
                <a:latin typeface="Times New Roman" pitchFamily="18" charset="0"/>
                <a:cs typeface="B Nazanin" pitchFamily="2" charset="-78"/>
              </a:rPr>
              <a:t>.LST</a:t>
            </a:r>
            <a:r>
              <a:rPr lang="fa-IR" dirty="0" smtClean="0">
                <a:latin typeface="Times New Roman" pitchFamily="18" charset="0"/>
                <a:cs typeface="B Nazanin" pitchFamily="2" charset="-78"/>
              </a:rPr>
              <a:t> فعال نماییم. </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2905833645"/>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lstStyle/>
          <a:p>
            <a:pPr algn="l" rtl="0">
              <a:buNone/>
            </a:pPr>
            <a:r>
              <a:rPr lang="en-US" sz="2800" dirty="0" smtClean="0">
                <a:latin typeface="Times New Roman" pitchFamily="18" charset="0"/>
                <a:cs typeface="B Nazanin" pitchFamily="2" charset="-78"/>
              </a:rPr>
              <a:t>.MACRO	LOADIO</a:t>
            </a:r>
          </a:p>
          <a:p>
            <a:pPr algn="l" rtl="0">
              <a:buNone/>
            </a:pPr>
            <a:r>
              <a:rPr lang="en-US" sz="2800" dirty="0" smtClean="0">
                <a:latin typeface="Times New Roman" pitchFamily="18" charset="0"/>
                <a:cs typeface="B Nazanin" pitchFamily="2" charset="-78"/>
              </a:rPr>
              <a:t>		LDI	R20, @1</a:t>
            </a:r>
          </a:p>
          <a:p>
            <a:pPr algn="l" rtl="0">
              <a:buNone/>
            </a:pPr>
            <a:r>
              <a:rPr lang="en-US" sz="2800" dirty="0" smtClean="0">
                <a:latin typeface="Times New Roman" pitchFamily="18" charset="0"/>
                <a:cs typeface="B Nazanin" pitchFamily="2" charset="-78"/>
              </a:rPr>
              <a:t>		OUT	@0, R20</a:t>
            </a:r>
          </a:p>
          <a:p>
            <a:pPr algn="l" rtl="0">
              <a:buNone/>
            </a:pPr>
            <a:r>
              <a:rPr lang="en-US" sz="2800" dirty="0" smtClean="0">
                <a:latin typeface="Times New Roman" pitchFamily="18" charset="0"/>
                <a:cs typeface="B Nazanin" pitchFamily="2" charset="-78"/>
              </a:rPr>
              <a:t>.ENDMACRO</a:t>
            </a:r>
          </a:p>
          <a:p>
            <a:pPr algn="l" rtl="0">
              <a:buNone/>
            </a:pPr>
            <a:r>
              <a:rPr lang="en-US" dirty="0" smtClean="0">
                <a:solidFill>
                  <a:srgbClr val="FF0000"/>
                </a:solidFill>
                <a:latin typeface="Times New Roman" pitchFamily="18" charset="0"/>
                <a:cs typeface="B Nazanin" pitchFamily="2" charset="-78"/>
              </a:rPr>
              <a:t>.LISTMAC</a:t>
            </a:r>
          </a:p>
          <a:p>
            <a:pPr algn="l" rtl="0">
              <a:buNone/>
            </a:pPr>
            <a:r>
              <a:rPr lang="en-US" dirty="0" smtClean="0">
                <a:latin typeface="Times New Roman" pitchFamily="18" charset="0"/>
                <a:cs typeface="B Nazanin" pitchFamily="2" charset="-78"/>
              </a:rPr>
              <a:t>		LOADIO	PORTA, 0x20</a:t>
            </a:r>
          </a:p>
          <a:p>
            <a:pPr algn="l" rtl="0">
              <a:buNone/>
            </a:pPr>
            <a:r>
              <a:rPr lang="en-US" dirty="0" smtClean="0">
                <a:latin typeface="Times New Roman" pitchFamily="18" charset="0"/>
                <a:cs typeface="B Nazanin" pitchFamily="2" charset="-78"/>
              </a:rPr>
              <a:t>		LOADIO	DDRA, 0x53</a:t>
            </a:r>
          </a:p>
          <a:p>
            <a:pPr algn="l" rtl="0">
              <a:buNone/>
            </a:pPr>
            <a:r>
              <a:rPr lang="en-US" dirty="0" smtClean="0">
                <a:latin typeface="Times New Roman" pitchFamily="18" charset="0"/>
                <a:cs typeface="B Nazanin" pitchFamily="2" charset="-78"/>
              </a:rPr>
              <a:t>END:	RJMP	END</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264363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763000" cy="5181600"/>
          </a:xfrm>
        </p:spPr>
        <p:txBody>
          <a:bodyPr/>
          <a:lstStyle/>
          <a:p>
            <a:pPr algn="r" rtl="1">
              <a:buFont typeface="Wingdings" pitchFamily="2" charset="2"/>
              <a:buChar char="Ø"/>
            </a:pPr>
            <a:r>
              <a:rPr lang="en-US" dirty="0" smtClean="0">
                <a:latin typeface="Times New Roman" pitchFamily="18" charset="0"/>
                <a:cs typeface="B Nazanin" pitchFamily="2" charset="-78"/>
              </a:rPr>
              <a:t> </a:t>
            </a:r>
            <a:r>
              <a:rPr lang="fa-IR" dirty="0">
                <a:latin typeface="Times New Roman" pitchFamily="18" charset="0"/>
                <a:cs typeface="B Nazanin" pitchFamily="2" charset="-78"/>
              </a:rPr>
              <a:t>برای استفاده از پورت­ها به عنوان ورودی یا </a:t>
            </a:r>
            <a:r>
              <a:rPr lang="fa-IR" dirty="0" smtClean="0">
                <a:latin typeface="Times New Roman" pitchFamily="18" charset="0"/>
                <a:cs typeface="B Nazanin" pitchFamily="2" charset="-78"/>
              </a:rPr>
              <a:t>خروجی</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باید </a:t>
            </a:r>
            <a:r>
              <a:rPr lang="fa-IR" dirty="0">
                <a:latin typeface="Times New Roman" pitchFamily="18" charset="0"/>
                <a:cs typeface="B Nazanin" pitchFamily="2" charset="-78"/>
              </a:rPr>
              <a:t>آن­ها را برنامه­ریزی کرد. </a:t>
            </a:r>
            <a:endParaRPr lang="en-US" dirty="0" smtClean="0">
              <a:latin typeface="Times New Roman" pitchFamily="18" charset="0"/>
              <a:cs typeface="B Nazanin" pitchFamily="2" charset="-78"/>
            </a:endParaRPr>
          </a:p>
          <a:p>
            <a:pPr algn="r" rtl="1">
              <a:buFont typeface="Wingdings" pitchFamily="2" charset="2"/>
              <a:buChar char="Ø"/>
            </a:pPr>
            <a:r>
              <a:rPr lang="fa-IR" dirty="0">
                <a:latin typeface="Times New Roman" pitchFamily="18" charset="0"/>
                <a:cs typeface="B Nazanin" pitchFamily="2" charset="-78"/>
              </a:rPr>
              <a:t>هر یک از پورت­ها علاوه بر اینکه به سادگی برای </a:t>
            </a:r>
            <a:r>
              <a:rPr lang="en-US" dirty="0">
                <a:latin typeface="Times New Roman" pitchFamily="18" charset="0"/>
                <a:cs typeface="B Nazanin" pitchFamily="2" charset="-78"/>
              </a:rPr>
              <a:t>I/O </a:t>
            </a:r>
            <a:r>
              <a:rPr lang="fa-IR" dirty="0">
                <a:latin typeface="Times New Roman" pitchFamily="18" charset="0"/>
                <a:cs typeface="B Nazanin" pitchFamily="2" charset="-78"/>
              </a:rPr>
              <a:t>استفاده می­شوند، عملکردهای دیگری مانند </a:t>
            </a:r>
            <a:r>
              <a:rPr lang="en-US" dirty="0">
                <a:latin typeface="Times New Roman" pitchFamily="18" charset="0"/>
                <a:cs typeface="B Nazanin" pitchFamily="2" charset="-78"/>
              </a:rPr>
              <a:t>ADC </a:t>
            </a:r>
            <a:r>
              <a:rPr lang="fa-IR" dirty="0">
                <a:latin typeface="Times New Roman" pitchFamily="18" charset="0"/>
                <a:cs typeface="B Nazanin" pitchFamily="2" charset="-78"/>
              </a:rPr>
              <a:t>، تایمر وقفه و ارتباط سریال نیز دارند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algn="r" rtl="1">
              <a:buFont typeface="Wingdings" pitchFamily="2" charset="2"/>
              <a:buChar char="Ø"/>
            </a:pPr>
            <a:r>
              <a:rPr lang="fa-IR" dirty="0">
                <a:latin typeface="Times New Roman" pitchFamily="18" charset="0"/>
                <a:cs typeface="B Nazanin" pitchFamily="2" charset="-78"/>
              </a:rPr>
              <a:t>هر پورت ٣ ثبات </a:t>
            </a:r>
            <a:r>
              <a:rPr lang="en-US" dirty="0">
                <a:latin typeface="Times New Roman" pitchFamily="18" charset="0"/>
                <a:cs typeface="B Nazanin" pitchFamily="2" charset="-78"/>
              </a:rPr>
              <a:t>I/O</a:t>
            </a:r>
            <a:r>
              <a:rPr lang="fa-IR" dirty="0">
                <a:latin typeface="Times New Roman" pitchFamily="18" charset="0"/>
                <a:cs typeface="B Nazanin" pitchFamily="2" charset="-78"/>
              </a:rPr>
              <a:t> مربوط به خود را </a:t>
            </a:r>
            <a:r>
              <a:rPr lang="fa-IR" dirty="0" smtClean="0">
                <a:latin typeface="Times New Roman" pitchFamily="18" charset="0"/>
                <a:cs typeface="B Nazanin" pitchFamily="2" charset="-78"/>
              </a:rPr>
              <a:t>دارد</a:t>
            </a:r>
            <a:r>
              <a:rPr lang="en-US" dirty="0" smtClean="0">
                <a:latin typeface="Times New Roman" pitchFamily="18" charset="0"/>
                <a:cs typeface="B Nazanin" pitchFamily="2" charset="-78"/>
              </a:rPr>
              <a:t>:</a:t>
            </a:r>
          </a:p>
          <a:p>
            <a:pPr marL="0" indent="0" algn="r" rtl="1">
              <a:buNone/>
            </a:pPr>
            <a:endParaRPr lang="en-US" dirty="0" smtClean="0">
              <a:latin typeface="Times New Roman" pitchFamily="18" charset="0"/>
              <a:cs typeface="B Nazanin" pitchFamily="2" charset="-78"/>
            </a:endParaRPr>
          </a:p>
          <a:p>
            <a:pPr marL="850392" lvl="1" indent="-457200" algn="r" rtl="1">
              <a:buFont typeface="+mj-lt"/>
              <a:buAutoNum type="arabicPeriod"/>
            </a:pPr>
            <a:r>
              <a:rPr lang="fa-IR" dirty="0" smtClean="0">
                <a:latin typeface="Times New Roman" pitchFamily="18" charset="0"/>
                <a:cs typeface="B Nazanin" pitchFamily="2" charset="-78"/>
              </a:rPr>
              <a:t>خروجی</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PORT</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850392" lvl="1" indent="-457200" algn="r" rtl="1">
              <a:buFont typeface="+mj-lt"/>
              <a:buAutoNum type="arabicPeriod"/>
            </a:pPr>
            <a:r>
              <a:rPr lang="fa-IR" dirty="0" smtClean="0">
                <a:latin typeface="Times New Roman" pitchFamily="18" charset="0"/>
                <a:cs typeface="B Nazanin" pitchFamily="2" charset="-78"/>
              </a:rPr>
              <a:t>ورودی  (</a:t>
            </a:r>
            <a:r>
              <a:rPr lang="en-US" dirty="0" smtClean="0">
                <a:latin typeface="Times New Roman" pitchFamily="18" charset="0"/>
                <a:cs typeface="B Nazanin" pitchFamily="2" charset="-78"/>
              </a:rPr>
              <a:t>PIN</a:t>
            </a:r>
            <a:r>
              <a:rPr lang="fa-IR" dirty="0" smtClean="0">
                <a:latin typeface="Times New Roman" pitchFamily="18" charset="0"/>
                <a:cs typeface="B Nazanin" pitchFamily="2" charset="-78"/>
              </a:rPr>
              <a:t>)</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Port Input</a:t>
            </a:r>
          </a:p>
          <a:p>
            <a:pPr marL="850392" lvl="1" indent="-457200" algn="r" rtl="1">
              <a:buFont typeface="+mj-lt"/>
              <a:buAutoNum type="arabicPeriod"/>
            </a:pPr>
            <a:r>
              <a:rPr lang="fa-IR" dirty="0" smtClean="0">
                <a:latin typeface="Times New Roman" pitchFamily="18" charset="0"/>
                <a:cs typeface="B Nazanin" pitchFamily="2" charset="-78"/>
              </a:rPr>
              <a:t>ثبات تعیین کننده جهت داده  (</a:t>
            </a:r>
            <a:r>
              <a:rPr lang="en-US" dirty="0" smtClean="0">
                <a:latin typeface="Times New Roman" pitchFamily="18" charset="0"/>
                <a:cs typeface="B Nazanin" pitchFamily="2" charset="-78"/>
              </a:rPr>
              <a:t>DDR</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Data Direction Register</a:t>
            </a:r>
            <a:endParaRPr lang="en-US" dirty="0">
              <a:latin typeface="Times New Roman" pitchFamily="18" charset="0"/>
              <a:cs typeface="B Nazanin" pitchFamily="2" charset="-78"/>
            </a:endParaRPr>
          </a:p>
        </p:txBody>
      </p:sp>
      <p:sp>
        <p:nvSpPr>
          <p:cNvPr id="5"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
        <p:nvSpPr>
          <p:cNvPr id="7" name="Left Arrow 6"/>
          <p:cNvSpPr/>
          <p:nvPr/>
        </p:nvSpPr>
        <p:spPr>
          <a:xfrm>
            <a:off x="5740533" y="4218005"/>
            <a:ext cx="663854" cy="1676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3647900" y="4641260"/>
            <a:ext cx="54864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901119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92500" lnSpcReduction="20000"/>
          </a:bodyPr>
          <a:lstStyle/>
          <a:p>
            <a:pPr>
              <a:buNone/>
            </a:pPr>
            <a:r>
              <a:rPr lang="en-US" sz="2400" dirty="0">
                <a:latin typeface="Times New Roman" pitchFamily="18" charset="0"/>
                <a:cs typeface="B Nazanin" pitchFamily="2" charset="-78"/>
              </a:rPr>
              <a:t>.MACRO	LOADIO</a:t>
            </a:r>
          </a:p>
          <a:p>
            <a:pPr>
              <a:buNone/>
            </a:pPr>
            <a:r>
              <a:rPr lang="en-US" sz="2400" dirty="0">
                <a:latin typeface="Times New Roman" pitchFamily="18" charset="0"/>
                <a:cs typeface="B Nazanin" pitchFamily="2" charset="-78"/>
              </a:rPr>
              <a:t>		LDI	R20, @1</a:t>
            </a:r>
          </a:p>
          <a:p>
            <a:pPr>
              <a:buNone/>
            </a:pPr>
            <a:r>
              <a:rPr lang="en-US" sz="2400" dirty="0">
                <a:latin typeface="Times New Roman" pitchFamily="18" charset="0"/>
                <a:cs typeface="B Nazanin" pitchFamily="2" charset="-78"/>
              </a:rPr>
              <a:t>		OUT	@0, R20</a:t>
            </a:r>
          </a:p>
          <a:p>
            <a:pPr>
              <a:buNone/>
            </a:pPr>
            <a:r>
              <a:rPr lang="en-US" sz="2400" dirty="0">
                <a:latin typeface="Times New Roman" pitchFamily="18" charset="0"/>
                <a:cs typeface="B Nazanin" pitchFamily="2" charset="-78"/>
              </a:rPr>
              <a:t>.ENDMACRO</a:t>
            </a:r>
          </a:p>
          <a:p>
            <a:pPr>
              <a:buNone/>
            </a:pPr>
            <a:r>
              <a:rPr lang="en-US" dirty="0">
                <a:latin typeface="Times New Roman" pitchFamily="18" charset="0"/>
                <a:cs typeface="B Nazanin" pitchFamily="2" charset="-78"/>
              </a:rPr>
              <a:t>.</a:t>
            </a:r>
            <a:r>
              <a:rPr lang="en-US" dirty="0" smtClean="0">
                <a:latin typeface="Times New Roman" pitchFamily="18" charset="0"/>
                <a:cs typeface="B Nazanin" pitchFamily="2" charset="-78"/>
              </a:rPr>
              <a:t>LISTMAC</a:t>
            </a:r>
            <a:endParaRPr lang="fa-IR" dirty="0" smtClean="0">
              <a:latin typeface="Times New Roman" pitchFamily="18" charset="0"/>
              <a:cs typeface="B Nazanin" pitchFamily="2" charset="-78"/>
            </a:endParaRPr>
          </a:p>
          <a:p>
            <a:pPr>
              <a:buNone/>
            </a:pPr>
            <a:r>
              <a:rPr lang="en-US" dirty="0" smtClean="0">
                <a:latin typeface="Times New Roman" pitchFamily="18" charset="0"/>
                <a:cs typeface="B Nazanin" pitchFamily="2" charset="-78"/>
              </a:rPr>
              <a:t>+</a:t>
            </a:r>
          </a:p>
          <a:p>
            <a:pPr>
              <a:buNone/>
            </a:pPr>
            <a:r>
              <a:rPr lang="en-US" dirty="0" smtClean="0">
                <a:latin typeface="Times New Roman" pitchFamily="18" charset="0"/>
                <a:cs typeface="B Nazanin" pitchFamily="2" charset="-78"/>
              </a:rPr>
              <a:t>+LDI	R20, 0x20</a:t>
            </a:r>
          </a:p>
          <a:p>
            <a:pPr>
              <a:buNone/>
            </a:pPr>
            <a:r>
              <a:rPr lang="en-US" dirty="0" smtClean="0">
                <a:latin typeface="Times New Roman" pitchFamily="18" charset="0"/>
                <a:cs typeface="B Nazanin" pitchFamily="2" charset="-78"/>
              </a:rPr>
              <a:t>+OUT	PORTA, R20</a:t>
            </a:r>
          </a:p>
          <a:p>
            <a:pPr>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LOADIO	PORTA, 0x20</a:t>
            </a:r>
          </a:p>
          <a:p>
            <a:pPr>
              <a:buNone/>
            </a:pPr>
            <a:r>
              <a:rPr lang="en-US" dirty="0" smtClean="0">
                <a:latin typeface="Times New Roman" pitchFamily="18" charset="0"/>
                <a:cs typeface="B Nazanin" pitchFamily="2" charset="-78"/>
              </a:rPr>
              <a:t>+</a:t>
            </a:r>
          </a:p>
          <a:p>
            <a:pPr>
              <a:buNone/>
            </a:pPr>
            <a:r>
              <a:rPr lang="en-US" dirty="0" smtClean="0">
                <a:latin typeface="Times New Roman" pitchFamily="18" charset="0"/>
                <a:cs typeface="B Nazanin" pitchFamily="2" charset="-78"/>
              </a:rPr>
              <a:t>+LDI	R20, 0x53</a:t>
            </a:r>
          </a:p>
          <a:p>
            <a:pPr>
              <a:buNone/>
            </a:pPr>
            <a:r>
              <a:rPr lang="en-US" dirty="0" smtClean="0">
                <a:latin typeface="Times New Roman" pitchFamily="18" charset="0"/>
                <a:cs typeface="B Nazanin" pitchFamily="2" charset="-78"/>
              </a:rPr>
              <a:t>+OUT	DDRA, R20</a:t>
            </a:r>
          </a:p>
          <a:p>
            <a:pPr>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LOADIO	DDRA, 0x53</a:t>
            </a:r>
          </a:p>
          <a:p>
            <a:pPr>
              <a:buNone/>
            </a:pPr>
            <a:r>
              <a:rPr lang="en-US" dirty="0">
                <a:latin typeface="Times New Roman" pitchFamily="18" charset="0"/>
                <a:cs typeface="B Nazanin" pitchFamily="2" charset="-78"/>
              </a:rPr>
              <a:t>END:	RJMP	END</a:t>
            </a:r>
            <a:endParaRPr lang="fa-IR" dirty="0">
              <a:latin typeface="Times New Roman" pitchFamily="18" charset="0"/>
              <a:cs typeface="B Nazanin" pitchFamily="2" charset="-78"/>
            </a:endParaRPr>
          </a:p>
          <a:p>
            <a:pPr marL="0" indent="0" algn="l">
              <a:buNone/>
            </a:pPr>
            <a:endParaRPr lang="en-US" dirty="0"/>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589609996"/>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lstStyle/>
          <a:p>
            <a:pPr algn="r" rtl="1">
              <a:buNone/>
            </a:pPr>
            <a:r>
              <a:rPr lang="fa-IR" dirty="0" smtClean="0">
                <a:latin typeface="Times New Roman" pitchFamily="18" charset="0"/>
                <a:cs typeface="B Nazanin" pitchFamily="2" charset="-78"/>
              </a:rPr>
              <a:t>ماکروها در مقابل زیر روال­ها: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ماکروها و زیر روال ها در نوشتن برنامه های اسمبلی سودمند هستند.</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هر یک دارای محدودیت هایی هستند.</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با فراخوانی هر ماکرو اندازة کد افزایش می یابد ولی فراخوانی زیر روال این گونه نیست.           </a:t>
            </a:r>
          </a:p>
          <a:p>
            <a:pPr lvl="3" algn="r" rtl="1"/>
            <a:r>
              <a:rPr lang="fa-IR" sz="2200" dirty="0" smtClean="0">
                <a:latin typeface="Times New Roman" pitchFamily="18" charset="0"/>
                <a:cs typeface="B Nazanin" pitchFamily="2" charset="-78"/>
              </a:rPr>
              <a:t>ماکرو ١٠ دستوری را ١٠ بار فراخوانی کنیم، در </a:t>
            </a:r>
            <a:r>
              <a:rPr lang="en-US" sz="2200" dirty="0" smtClean="0">
                <a:latin typeface="Times New Roman" pitchFamily="18" charset="0"/>
                <a:cs typeface="B Nazanin" pitchFamily="2" charset="-78"/>
              </a:rPr>
              <a:t>ROM</a:t>
            </a:r>
            <a:r>
              <a:rPr lang="fa-IR" sz="2200" dirty="0" smtClean="0">
                <a:latin typeface="Times New Roman" pitchFamily="18" charset="0"/>
                <a:cs typeface="B Nazanin" pitchFamily="2" charset="-78"/>
              </a:rPr>
              <a:t>، ١٠٠ خط اشغال خواهد شد. </a:t>
            </a:r>
          </a:p>
          <a:p>
            <a:pPr marL="978408" lvl="3" indent="0" algn="r" rtl="1">
              <a:buNone/>
            </a:pP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فراخوانی زیر روال ٣ تا ٤ چرخة ساعت و دستور </a:t>
            </a:r>
            <a:r>
              <a:rPr lang="en-US" dirty="0" smtClean="0">
                <a:latin typeface="Times New Roman" pitchFamily="18" charset="0"/>
                <a:cs typeface="B Nazanin" pitchFamily="2" charset="-78"/>
              </a:rPr>
              <a:t>RET</a:t>
            </a:r>
            <a:r>
              <a:rPr lang="fa-IR" dirty="0" smtClean="0">
                <a:latin typeface="Times New Roman" pitchFamily="18" charset="0"/>
                <a:cs typeface="B Nazanin" pitchFamily="2" charset="-78"/>
              </a:rPr>
              <a:t>، ٤ چرخه ساعت برای اجرا شدن زمان می برد.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اجرای ماکروها نیازی به زمان اضافه ندارد.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ماکروها نیاز به پشته ندارند ولی زیر روال</a:t>
            </a:r>
            <a:r>
              <a:rPr lang="en-US" smtClean="0">
                <a:latin typeface="Times New Roman" pitchFamily="18" charset="0"/>
                <a:cs typeface="B Nazanin" pitchFamily="2" charset="-78"/>
              </a:rPr>
              <a:t> </a:t>
            </a:r>
            <a:r>
              <a:rPr lang="fa-IR" smtClean="0">
                <a:latin typeface="Times New Roman" pitchFamily="18" charset="0"/>
                <a:cs typeface="B Nazanin" pitchFamily="2" charset="-78"/>
              </a:rPr>
              <a:t>ها </a:t>
            </a:r>
            <a:r>
              <a:rPr lang="fa-IR" dirty="0" smtClean="0">
                <a:latin typeface="Times New Roman" pitchFamily="18" charset="0"/>
                <a:cs typeface="B Nazanin" pitchFamily="2" charset="-78"/>
              </a:rPr>
              <a:t>نیاز دارند. </a:t>
            </a:r>
            <a:endParaRPr lang="fa-IR" dirty="0">
              <a:latin typeface="Times New Roman" pitchFamily="18" charset="0"/>
              <a:cs typeface="B Nazanin" pitchFamily="2" charset="-78"/>
            </a:endParaRPr>
          </a:p>
        </p:txBody>
      </p:sp>
      <p:sp>
        <p:nvSpPr>
          <p:cNvPr id="4" name="Title 1"/>
          <p:cNvSpPr>
            <a:spLocks noGrp="1"/>
          </p:cNvSpPr>
          <p:nvPr>
            <p:ph type="title"/>
          </p:nvPr>
        </p:nvSpPr>
        <p:spPr>
          <a:xfrm>
            <a:off x="428596" y="214290"/>
            <a:ext cx="8229600" cy="642942"/>
          </a:xfrm>
        </p:spPr>
        <p:txBody>
          <a:bodyPr anchor="ctr">
            <a:normAutofit/>
          </a:bodyPr>
          <a:lstStyle/>
          <a:p>
            <a:pPr algn="ctr" rtl="1"/>
            <a:r>
              <a:rPr lang="fa-IR" sz="3200" b="1" dirty="0" smtClean="0">
                <a:latin typeface="Times New Roman" pitchFamily="18" charset="0"/>
                <a:cs typeface="B Titr" pitchFamily="2" charset="-78"/>
              </a:rPr>
              <a:t>بخش ٦ – ٧ – ماکروها </a:t>
            </a:r>
            <a:endParaRPr lang="fa-IR" sz="3200" b="1" dirty="0">
              <a:latin typeface="Times New Roman" pitchFamily="18" charset="0"/>
              <a:cs typeface="B Titr" pitchFamily="2" charset="-78"/>
            </a:endParaRPr>
          </a:p>
        </p:txBody>
      </p:sp>
    </p:spTree>
    <p:extLst>
      <p:ext uri="{BB962C8B-B14F-4D97-AF65-F5344CB8AC3E}">
        <p14:creationId xmlns:p14="http://schemas.microsoft.com/office/powerpoint/2010/main" val="1852487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1295400"/>
          </a:xfrm>
        </p:spPr>
        <p:txBody>
          <a:bodyPr/>
          <a:lstStyle/>
          <a:p>
            <a:pPr marL="0" indent="0" algn="r" rtl="1">
              <a:buNone/>
            </a:pPr>
            <a:r>
              <a:rPr lang="fa-IR" dirty="0">
                <a:latin typeface="Times New Roman" pitchFamily="18" charset="0"/>
                <a:cs typeface="B Nazanin" pitchFamily="2" charset="-78"/>
              </a:rPr>
              <a:t>پهنای ثبات­های </a:t>
            </a:r>
            <a:r>
              <a:rPr lang="en-US" dirty="0">
                <a:latin typeface="Times New Roman" pitchFamily="18" charset="0"/>
                <a:cs typeface="B Nazanin" pitchFamily="2" charset="-78"/>
              </a:rPr>
              <a:t>I/O</a:t>
            </a:r>
            <a:r>
              <a:rPr lang="fa-IR" dirty="0">
                <a:latin typeface="Times New Roman" pitchFamily="18" charset="0"/>
                <a:cs typeface="B Nazanin" pitchFamily="2" charset="-78"/>
              </a:rPr>
              <a:t> ٨ بیت است و هر پورت حداکثر ٨ پایه دارد.  </a:t>
            </a:r>
            <a:endParaRPr lang="en-US" dirty="0" smtClean="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هر </a:t>
            </a:r>
            <a:r>
              <a:rPr lang="fa-IR" dirty="0">
                <a:latin typeface="Times New Roman" pitchFamily="18" charset="0"/>
                <a:cs typeface="B Nazanin" pitchFamily="2" charset="-78"/>
              </a:rPr>
              <a:t>بیت  ثبات­های </a:t>
            </a:r>
            <a:r>
              <a:rPr lang="en-US" dirty="0" smtClean="0">
                <a:latin typeface="Times New Roman" pitchFamily="18" charset="0"/>
                <a:cs typeface="B Nazanin" pitchFamily="2" charset="-78"/>
              </a:rPr>
              <a:t> I/O </a:t>
            </a:r>
            <a:r>
              <a:rPr lang="fa-IR" dirty="0">
                <a:latin typeface="Times New Roman" pitchFamily="18" charset="0"/>
                <a:cs typeface="B Nazanin" pitchFamily="2" charset="-78"/>
              </a:rPr>
              <a:t>بر روی یک پایه اثر گذار است. </a:t>
            </a:r>
            <a:endParaRPr lang="en-US"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930477747"/>
              </p:ext>
            </p:extLst>
          </p:nvPr>
        </p:nvGraphicFramePr>
        <p:xfrm>
          <a:off x="533397" y="2971800"/>
          <a:ext cx="8001000" cy="1483360"/>
        </p:xfrm>
        <a:graphic>
          <a:graphicData uri="http://schemas.openxmlformats.org/drawingml/2006/table">
            <a:tbl>
              <a:tblPr firstRow="1" bandRow="1">
                <a:tableStyleId>{5940675A-B579-460E-94D1-54222C63F5DA}</a:tableStyleId>
              </a:tblPr>
              <a:tblGrid>
                <a:gridCol w="1143003"/>
                <a:gridCol w="762000"/>
                <a:gridCol w="761997"/>
                <a:gridCol w="889000"/>
                <a:gridCol w="889000"/>
                <a:gridCol w="889000"/>
                <a:gridCol w="889000"/>
                <a:gridCol w="889000"/>
                <a:gridCol w="889000"/>
              </a:tblGrid>
              <a:tr h="370840">
                <a:tc>
                  <a:txBody>
                    <a:bodyPr/>
                    <a:lstStyle/>
                    <a:p>
                      <a:r>
                        <a:rPr lang="en-US" b="1" baseline="0" dirty="0" err="1" smtClean="0">
                          <a:latin typeface="Times New Roman" pitchFamily="18" charset="0"/>
                          <a:cs typeface="B Nazanin" pitchFamily="2" charset="-78"/>
                        </a:rPr>
                        <a:t>DDRx</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7</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6</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5</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4</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3</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2</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1</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0</a:t>
                      </a:r>
                      <a:endParaRPr lang="en-US" b="1" baseline="0" dirty="0">
                        <a:latin typeface="Times New Roman" pitchFamily="18" charset="0"/>
                        <a:cs typeface="B Nazanin" pitchFamily="2" charset="-78"/>
                      </a:endParaRPr>
                    </a:p>
                  </a:txBody>
                  <a:tcPr>
                    <a:lnB w="38100" cap="flat" cmpd="sng" algn="ctr">
                      <a:solidFill>
                        <a:schemeClr val="tx1"/>
                      </a:solidFill>
                      <a:prstDash val="solid"/>
                      <a:round/>
                      <a:headEnd type="none" w="med" len="med"/>
                      <a:tailEnd type="none" w="med" len="med"/>
                    </a:lnB>
                  </a:tcPr>
                </a:tc>
              </a:tr>
              <a:tr h="370840">
                <a:tc>
                  <a:txBody>
                    <a:bodyPr/>
                    <a:lstStyle/>
                    <a:p>
                      <a:r>
                        <a:rPr lang="en-US" b="1" baseline="0" dirty="0" err="1" smtClean="0">
                          <a:latin typeface="Times New Roman" pitchFamily="18" charset="0"/>
                          <a:cs typeface="B Nazanin" pitchFamily="2" charset="-78"/>
                        </a:rPr>
                        <a:t>PORTx</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7</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6</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5</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4</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3</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2</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1</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0</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en-US" b="1" baseline="0" dirty="0" err="1" smtClean="0">
                          <a:latin typeface="Times New Roman" pitchFamily="18" charset="0"/>
                          <a:cs typeface="B Nazanin" pitchFamily="2" charset="-78"/>
                        </a:rPr>
                        <a:t>PINx</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7</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6</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5</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4</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3</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2</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1</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b="1" baseline="0" dirty="0" smtClean="0">
                          <a:latin typeface="Times New Roman" pitchFamily="18" charset="0"/>
                          <a:cs typeface="B Nazanin" pitchFamily="2" charset="-78"/>
                        </a:rPr>
                        <a:t>0</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fa-IR" b="1" baseline="0" dirty="0" smtClean="0">
                          <a:latin typeface="Times New Roman" pitchFamily="18" charset="0"/>
                          <a:cs typeface="B Nazanin" pitchFamily="2" charset="-78"/>
                        </a:rPr>
                        <a:t>پایه</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P7</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P7</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P5</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P4</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P3</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P2</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P1</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c>
                  <a:txBody>
                    <a:bodyPr/>
                    <a:lstStyle/>
                    <a:p>
                      <a:r>
                        <a:rPr lang="en-US" b="1" baseline="0" dirty="0" smtClean="0">
                          <a:latin typeface="Times New Roman" pitchFamily="18" charset="0"/>
                          <a:cs typeface="B Nazanin" pitchFamily="2" charset="-78"/>
                        </a:rPr>
                        <a:t>P0</a:t>
                      </a:r>
                      <a:endParaRPr lang="en-US" b="1" baseline="0" dirty="0">
                        <a:latin typeface="Times New Roman" pitchFamily="18" charset="0"/>
                        <a:cs typeface="B Nazanin" pitchFamily="2" charset="-78"/>
                      </a:endParaRPr>
                    </a:p>
                  </a:txBody>
                  <a:tcPr>
                    <a:lnT w="381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838101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normAutofit/>
          </a:bodyPr>
          <a:lstStyle/>
          <a:p>
            <a:pPr algn="r" rtl="1"/>
            <a:r>
              <a:rPr lang="fa-IR" dirty="0">
                <a:latin typeface="Times New Roman" pitchFamily="18" charset="0"/>
                <a:cs typeface="B Nazanin" pitchFamily="2" charset="-78"/>
              </a:rPr>
              <a:t>نقش </a:t>
            </a:r>
            <a:r>
              <a:rPr lang="fa-IR" dirty="0" smtClean="0">
                <a:latin typeface="Times New Roman" pitchFamily="18" charset="0"/>
                <a:cs typeface="B Nazanin" pitchFamily="2" charset="-78"/>
              </a:rPr>
              <a:t>ثبات</a:t>
            </a:r>
            <a:r>
              <a:rPr lang="en-US" dirty="0" smtClean="0">
                <a:latin typeface="Times New Roman" pitchFamily="18" charset="0"/>
                <a:cs typeface="B Nazanin" pitchFamily="2" charset="-78"/>
              </a:rPr>
              <a:t>DDRX </a:t>
            </a:r>
            <a:r>
              <a:rPr lang="fa-IR" dirty="0" smtClean="0">
                <a:latin typeface="Times New Roman" pitchFamily="18" charset="0"/>
                <a:cs typeface="B Nazanin" pitchFamily="2" charset="-78"/>
              </a:rPr>
              <a:t> در </a:t>
            </a:r>
            <a:r>
              <a:rPr lang="fa-IR" dirty="0">
                <a:latin typeface="Times New Roman" pitchFamily="18" charset="0"/>
                <a:cs typeface="B Nazanin" pitchFamily="2" charset="-78"/>
              </a:rPr>
              <a:t>خارج کردن </a:t>
            </a:r>
            <a:r>
              <a:rPr lang="fa-IR" dirty="0" smtClean="0">
                <a:latin typeface="Times New Roman" pitchFamily="18" charset="0"/>
                <a:cs typeface="B Nazanin" pitchFamily="2" charset="-78"/>
              </a:rPr>
              <a:t>داده­ها</a:t>
            </a:r>
          </a:p>
          <a:p>
            <a:pPr lvl="1" algn="r" rtl="1"/>
            <a:r>
              <a:rPr lang="fa-IR" dirty="0" smtClean="0">
                <a:latin typeface="Times New Roman" pitchFamily="18" charset="0"/>
                <a:cs typeface="B Nazanin" pitchFamily="2" charset="-78"/>
              </a:rPr>
              <a:t> </a:t>
            </a:r>
            <a:r>
              <a:rPr lang="fa-IR" dirty="0">
                <a:latin typeface="Times New Roman" pitchFamily="18" charset="0"/>
                <a:cs typeface="B Nazanin" pitchFamily="2" charset="-78"/>
              </a:rPr>
              <a:t>هر یک از پورت­های </a:t>
            </a:r>
            <a:r>
              <a:rPr lang="en-US" dirty="0" smtClean="0">
                <a:latin typeface="Times New Roman" pitchFamily="18" charset="0"/>
                <a:cs typeface="B Nazanin" pitchFamily="2" charset="-78"/>
              </a:rPr>
              <a:t>A</a:t>
            </a:r>
            <a:r>
              <a:rPr lang="fa-IR" dirty="0" smtClean="0">
                <a:latin typeface="Times New Roman" pitchFamily="18" charset="0"/>
                <a:cs typeface="B Nazanin" pitchFamily="2" charset="-78"/>
              </a:rPr>
              <a:t> تا </a:t>
            </a:r>
            <a:r>
              <a:rPr lang="en-US" dirty="0" smtClean="0">
                <a:latin typeface="Times New Roman" pitchFamily="18" charset="0"/>
                <a:cs typeface="B Nazanin" pitchFamily="2" charset="-78"/>
              </a:rPr>
              <a:t> D</a:t>
            </a:r>
            <a:r>
              <a:rPr lang="fa-IR" dirty="0" smtClean="0">
                <a:latin typeface="Times New Roman" pitchFamily="18" charset="0"/>
                <a:cs typeface="B Nazanin" pitchFamily="2" charset="-78"/>
              </a:rPr>
              <a:t>در </a:t>
            </a:r>
            <a:r>
              <a:rPr lang="en-US" dirty="0">
                <a:latin typeface="Times New Roman" pitchFamily="18" charset="0"/>
                <a:cs typeface="B Nazanin" pitchFamily="2" charset="-78"/>
              </a:rPr>
              <a:t>ATmega32 </a:t>
            </a:r>
            <a:r>
              <a:rPr lang="fa-IR" dirty="0" smtClean="0">
                <a:latin typeface="Times New Roman" pitchFamily="18" charset="0"/>
                <a:cs typeface="B Nazanin" pitchFamily="2" charset="-78"/>
              </a:rPr>
              <a:t> می­توانند </a:t>
            </a:r>
            <a:r>
              <a:rPr lang="fa-IR" dirty="0">
                <a:latin typeface="Times New Roman" pitchFamily="18" charset="0"/>
                <a:cs typeface="B Nazanin" pitchFamily="2" charset="-78"/>
              </a:rPr>
              <a:t>به عنوان ورودی یا خروجی به کار روند. </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ثبات </a:t>
            </a:r>
            <a:r>
              <a:rPr lang="en-US" dirty="0">
                <a:latin typeface="Times New Roman" pitchFamily="18" charset="0"/>
                <a:cs typeface="B Nazanin" pitchFamily="2" charset="-78"/>
              </a:rPr>
              <a:t>DDRX </a:t>
            </a:r>
            <a:r>
              <a:rPr lang="fa-IR" dirty="0" smtClean="0">
                <a:latin typeface="Times New Roman" pitchFamily="18" charset="0"/>
                <a:cs typeface="B Nazanin" pitchFamily="2" charset="-78"/>
              </a:rPr>
              <a:t> فقط </a:t>
            </a:r>
            <a:r>
              <a:rPr lang="fa-IR" dirty="0">
                <a:latin typeface="Times New Roman" pitchFamily="18" charset="0"/>
                <a:cs typeface="B Nazanin" pitchFamily="2" charset="-78"/>
              </a:rPr>
              <a:t>به منظور تعیین ورودی یا خروجی بودن یک پورت خاص استفاده می­شود. </a:t>
            </a:r>
            <a:endParaRPr lang="fa-IR"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برای قرار گرفتن یک پورت در حالت خروجی مقادیر ١ بر روی ثبات </a:t>
            </a:r>
            <a:r>
              <a:rPr lang="en-US" dirty="0">
                <a:latin typeface="Times New Roman" pitchFamily="18" charset="0"/>
                <a:cs typeface="B Nazanin" pitchFamily="2" charset="-78"/>
              </a:rPr>
              <a:t>DDRX </a:t>
            </a:r>
            <a:r>
              <a:rPr lang="fa-IR" dirty="0" smtClean="0">
                <a:latin typeface="Times New Roman" pitchFamily="18" charset="0"/>
                <a:cs typeface="B Nazanin" pitchFamily="2" charset="-78"/>
              </a:rPr>
              <a:t> نوشته می­شود.</a:t>
            </a:r>
          </a:p>
          <a:p>
            <a:pPr lvl="1" algn="r" rtl="1"/>
            <a:r>
              <a:rPr lang="fa-IR" dirty="0">
                <a:latin typeface="Times New Roman" pitchFamily="18" charset="0"/>
                <a:cs typeface="B Nazanin" pitchFamily="2" charset="-78"/>
              </a:rPr>
              <a:t>مثال: برای خارج شدن داده­ها از تمام پایه­های پورت </a:t>
            </a:r>
            <a:r>
              <a:rPr lang="en-US" dirty="0">
                <a:latin typeface="Times New Roman" pitchFamily="18" charset="0"/>
                <a:cs typeface="B Nazanin" pitchFamily="2" charset="-78"/>
              </a:rPr>
              <a:t>B </a:t>
            </a:r>
            <a:r>
              <a:rPr lang="fa-IR" dirty="0">
                <a:latin typeface="Times New Roman" pitchFamily="18" charset="0"/>
                <a:cs typeface="B Nazanin" pitchFamily="2" charset="-78"/>
              </a:rPr>
              <a:t>، ابتدا باید مقدار 11111111 </a:t>
            </a:r>
            <a:r>
              <a:rPr lang="en-US" dirty="0" smtClean="0">
                <a:latin typeface="Times New Roman" pitchFamily="18" charset="0"/>
                <a:cs typeface="B Nazanin" pitchFamily="2" charset="-78"/>
              </a:rPr>
              <a:t> </a:t>
            </a:r>
            <a:r>
              <a:rPr lang="en-US" dirty="0" smtClean="0">
                <a:latin typeface="Times New Roman" pitchFamily="18" charset="0"/>
              </a:rPr>
              <a:t>0</a:t>
            </a:r>
            <a:r>
              <a:rPr lang="en-US" dirty="0" smtClean="0">
                <a:latin typeface="Times New Roman" pitchFamily="18" charset="0"/>
                <a:cs typeface="B Nazanin" pitchFamily="2" charset="-78"/>
              </a:rPr>
              <a:t>b </a:t>
            </a:r>
            <a:r>
              <a:rPr lang="fa-IR" dirty="0">
                <a:latin typeface="Times New Roman" pitchFamily="18" charset="0"/>
                <a:cs typeface="B Nazanin" pitchFamily="2" charset="-78"/>
              </a:rPr>
              <a:t>را بر روی ثبات </a:t>
            </a:r>
            <a:r>
              <a:rPr lang="en-US" dirty="0">
                <a:latin typeface="Times New Roman" pitchFamily="18" charset="0"/>
                <a:cs typeface="B Nazanin" pitchFamily="2" charset="-78"/>
              </a:rPr>
              <a:t>DDRB </a:t>
            </a:r>
            <a:r>
              <a:rPr lang="fa-IR" dirty="0" smtClean="0">
                <a:latin typeface="Times New Roman" pitchFamily="18" charset="0"/>
                <a:cs typeface="B Nazanin" pitchFamily="2" charset="-78"/>
              </a:rPr>
              <a:t> بریزیم </a:t>
            </a:r>
            <a:r>
              <a:rPr lang="fa-IR" dirty="0">
                <a:latin typeface="Times New Roman" pitchFamily="18" charset="0"/>
                <a:cs typeface="B Nazanin" pitchFamily="2" charset="-78"/>
              </a:rPr>
              <a:t>تا تمام پایه­ها خروجی شوند. </a:t>
            </a:r>
            <a:endParaRPr lang="en-US" dirty="0">
              <a:latin typeface="Times New Roman" pitchFamily="18" charset="0"/>
              <a:cs typeface="B Nazanin" pitchFamily="2" charset="-78"/>
            </a:endParaRPr>
          </a:p>
          <a:p>
            <a:pPr lvl="1" algn="r" rtl="1"/>
            <a:r>
              <a:rPr lang="fa-IR" dirty="0">
                <a:latin typeface="Times New Roman" pitchFamily="18" charset="0"/>
                <a:cs typeface="B Nazanin" pitchFamily="2" charset="-78"/>
              </a:rPr>
              <a:t>باید توجه داشته باشیم که اگر بیت­های </a:t>
            </a:r>
            <a:r>
              <a:rPr lang="en-US" dirty="0">
                <a:latin typeface="Times New Roman" pitchFamily="18" charset="0"/>
                <a:cs typeface="B Nazanin" pitchFamily="2" charset="-78"/>
              </a:rPr>
              <a:t>DDRX </a:t>
            </a:r>
            <a:r>
              <a:rPr lang="fa-IR" dirty="0">
                <a:latin typeface="Times New Roman" pitchFamily="18" charset="0"/>
              </a:rPr>
              <a:t> </a:t>
            </a:r>
            <a:r>
              <a:rPr lang="fa-IR" dirty="0" smtClean="0">
                <a:latin typeface="Times New Roman" pitchFamily="18" charset="0"/>
                <a:cs typeface="B Nazanin" pitchFamily="2" charset="-78"/>
              </a:rPr>
              <a:t>را </a:t>
            </a:r>
            <a:r>
              <a:rPr lang="fa-IR" dirty="0">
                <a:latin typeface="Times New Roman" pitchFamily="18" charset="0"/>
                <a:cs typeface="B Nazanin" pitchFamily="2" charset="-78"/>
              </a:rPr>
              <a:t>یک نکنیم، داده­ها از ثبات </a:t>
            </a:r>
            <a:r>
              <a:rPr lang="en-US" dirty="0">
                <a:latin typeface="Times New Roman" pitchFamily="18" charset="0"/>
                <a:cs typeface="B Nazanin" pitchFamily="2" charset="-78"/>
              </a:rPr>
              <a:t>PORTX </a:t>
            </a:r>
            <a:r>
              <a:rPr lang="fa-IR" dirty="0" smtClean="0">
                <a:latin typeface="Times New Roman" pitchFamily="18" charset="0"/>
                <a:cs typeface="B Nazanin" pitchFamily="2" charset="-78"/>
              </a:rPr>
              <a:t> به </a:t>
            </a:r>
            <a:r>
              <a:rPr lang="fa-IR" dirty="0">
                <a:latin typeface="Times New Roman" pitchFamily="18" charset="0"/>
                <a:cs typeface="B Nazanin" pitchFamily="2" charset="-78"/>
              </a:rPr>
              <a:t>پایه­های </a:t>
            </a:r>
            <a:r>
              <a:rPr lang="en-US" dirty="0">
                <a:latin typeface="Times New Roman" pitchFamily="18" charset="0"/>
                <a:cs typeface="B Nazanin" pitchFamily="2" charset="-78"/>
              </a:rPr>
              <a:t>AVR </a:t>
            </a:r>
            <a:r>
              <a:rPr lang="fa-IR" dirty="0">
                <a:latin typeface="Times New Roman" pitchFamily="18" charset="0"/>
                <a:cs typeface="B Nazanin" pitchFamily="2" charset="-78"/>
              </a:rPr>
              <a:t>منتقل نخواهند شد. </a:t>
            </a:r>
            <a:endParaRPr lang="fa-IR"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این مقادیر در ثبات </a:t>
            </a:r>
            <a:r>
              <a:rPr lang="en-US" dirty="0">
                <a:latin typeface="Times New Roman" pitchFamily="18" charset="0"/>
                <a:cs typeface="B Nazanin" pitchFamily="2" charset="-78"/>
              </a:rPr>
              <a:t>I/O</a:t>
            </a:r>
            <a:r>
              <a:rPr lang="fa-IR" dirty="0">
                <a:latin typeface="Times New Roman" pitchFamily="18" charset="0"/>
                <a:cs typeface="B Nazanin" pitchFamily="2" charset="-78"/>
              </a:rPr>
              <a:t> از پورت </a:t>
            </a:r>
            <a:r>
              <a:rPr lang="en-US" dirty="0">
                <a:latin typeface="Times New Roman" pitchFamily="18" charset="0"/>
                <a:cs typeface="B Nazanin" pitchFamily="2" charset="-78"/>
              </a:rPr>
              <a:t>B </a:t>
            </a:r>
            <a:r>
              <a:rPr lang="fa-IR" dirty="0" smtClean="0">
                <a:latin typeface="Times New Roman" pitchFamily="18" charset="0"/>
                <a:cs typeface="B Nazanin" pitchFamily="2" charset="-78"/>
              </a:rPr>
              <a:t> درون </a:t>
            </a:r>
            <a:r>
              <a:rPr lang="en-US" dirty="0">
                <a:latin typeface="Times New Roman" pitchFamily="18" charset="0"/>
                <a:cs typeface="B Nazanin" pitchFamily="2" charset="-78"/>
              </a:rPr>
              <a:t>CPU </a:t>
            </a:r>
            <a:r>
              <a:rPr lang="fa-IR" dirty="0" smtClean="0">
                <a:latin typeface="Times New Roman" pitchFamily="18" charset="0"/>
                <a:cs typeface="B Nazanin" pitchFamily="2" charset="-78"/>
              </a:rPr>
              <a:t> ذخیره </a:t>
            </a:r>
            <a:r>
              <a:rPr lang="fa-IR" dirty="0">
                <a:latin typeface="Times New Roman" pitchFamily="18" charset="0"/>
                <a:cs typeface="B Nazanin" pitchFamily="2" charset="-78"/>
              </a:rPr>
              <a:t>خواهند شد. </a:t>
            </a: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15486820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92500" lnSpcReduction="10000"/>
          </a:bodyPr>
          <a:lstStyle/>
          <a:p>
            <a:pPr marL="274320" lvl="1" indent="-274320" algn="r" rtl="1">
              <a:buClr>
                <a:schemeClr val="accent3"/>
              </a:buClr>
              <a:buSzPct val="95000"/>
            </a:pPr>
            <a:r>
              <a:rPr lang="fa-IR" u="sng" dirty="0">
                <a:solidFill>
                  <a:srgbClr val="7030A0"/>
                </a:solidFill>
                <a:latin typeface="Times New Roman" pitchFamily="18" charset="0"/>
                <a:cs typeface="B Nazanin" pitchFamily="2" charset="-78"/>
              </a:rPr>
              <a:t>شکل 4-3 حتما رسم شود.</a:t>
            </a:r>
            <a:endParaRPr lang="en-US" u="sng" dirty="0">
              <a:solidFill>
                <a:srgbClr val="7030A0"/>
              </a:solidFill>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مثال: برنامه ای بنویسید که </a:t>
            </a:r>
            <a:r>
              <a:rPr lang="en-US" dirty="0" smtClean="0">
                <a:latin typeface="Times New Roman" pitchFamily="18" charset="0"/>
                <a:cs typeface="B Nazanin" pitchFamily="2" charset="-78"/>
              </a:rPr>
              <a:t>LED</a:t>
            </a:r>
            <a:r>
              <a:rPr lang="fa-IR" dirty="0" smtClean="0">
                <a:latin typeface="Times New Roman" pitchFamily="18" charset="0"/>
                <a:cs typeface="B Nazanin" pitchFamily="2" charset="-78"/>
              </a:rPr>
              <a:t> های متصل به پایه های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به صورت چشمک زن و یک در میان خاموش و روشن شود.</a:t>
            </a:r>
            <a:endParaRPr lang="en-US"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.INCLUDE “M32DEF.INC</a:t>
            </a:r>
            <a:r>
              <a:rPr lang="en-US" dirty="0" smtClean="0">
                <a:latin typeface="Times New Roman" pitchFamily="18" charset="0"/>
                <a:cs typeface="B Nazanin" pitchFamily="2" charset="-78"/>
              </a:rPr>
              <a:t>”</a:t>
            </a:r>
            <a:endParaRPr lang="fa-IR" dirty="0" smtClean="0">
              <a:latin typeface="Times New Roman" pitchFamily="18" charset="0"/>
              <a:cs typeface="B Nazanin" pitchFamily="2" charset="-78"/>
            </a:endParaRPr>
          </a:p>
          <a:p>
            <a:pPr marL="0" indent="0" algn="l">
              <a:buNone/>
            </a:pPr>
            <a:r>
              <a:rPr lang="fa-IR" dirty="0">
                <a:latin typeface="Times New Roman" pitchFamily="18" charset="0"/>
                <a:cs typeface="B Nazanin" pitchFamily="2" charset="-78"/>
              </a:rPr>
              <a:t>	</a:t>
            </a:r>
            <a:r>
              <a:rPr lang="en-US" dirty="0" smtClean="0">
                <a:latin typeface="Times New Roman" pitchFamily="18" charset="0"/>
                <a:cs typeface="B Nazanin" pitchFamily="2" charset="-78"/>
              </a:rPr>
              <a:t>LDI	R16, 0xFF</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OUT	DDRB, R16      ; make port B an output port</a:t>
            </a:r>
          </a:p>
          <a:p>
            <a:pPr marL="0" indent="0" algn="l">
              <a:buNone/>
            </a:pPr>
            <a:r>
              <a:rPr lang="en-US" dirty="0" smtClean="0">
                <a:latin typeface="Times New Roman" pitchFamily="18" charset="0"/>
                <a:cs typeface="B Nazanin" pitchFamily="2" charset="-78"/>
              </a:rPr>
              <a:t>L1:	LDI	R16, 0x55</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OUT	PORTB, R16</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RCALL Delay</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	R16, 0xAA</a:t>
            </a:r>
          </a:p>
          <a:p>
            <a:pPr marL="0" indent="0">
              <a:buNone/>
            </a:pPr>
            <a:r>
              <a:rPr lang="en-US" dirty="0">
                <a:latin typeface="Times New Roman" pitchFamily="18" charset="0"/>
                <a:cs typeface="B Nazanin" pitchFamily="2" charset="-78"/>
              </a:rPr>
              <a:t>	OUT	PORTB, R16</a:t>
            </a:r>
          </a:p>
          <a:p>
            <a:pPr marL="0" indent="0">
              <a:buNone/>
            </a:pPr>
            <a:r>
              <a:rPr lang="en-US" dirty="0">
                <a:latin typeface="Times New Roman" pitchFamily="18" charset="0"/>
                <a:cs typeface="B Nazanin" pitchFamily="2" charset="-78"/>
              </a:rPr>
              <a:t>	RCALL Delay</a:t>
            </a:r>
          </a:p>
          <a:p>
            <a:pPr marL="0" indent="0" algn="l">
              <a:buNone/>
            </a:pPr>
            <a:r>
              <a:rPr lang="en-US" dirty="0" smtClean="0">
                <a:latin typeface="Times New Roman" pitchFamily="18" charset="0"/>
                <a:cs typeface="B Nazanin" pitchFamily="2" charset="-78"/>
              </a:rPr>
              <a:t>	RJMP L1</a:t>
            </a:r>
            <a:endParaRPr lang="fa-IR" dirty="0" smtClean="0">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810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1009465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pPr algn="just" rtl="1"/>
            <a:r>
              <a:rPr lang="fa-IR" dirty="0">
                <a:latin typeface="Times New Roman" pitchFamily="18" charset="0"/>
                <a:cs typeface="B Nazanin" pitchFamily="2" charset="-78"/>
              </a:rPr>
              <a:t>نقش ثبات </a:t>
            </a:r>
            <a:r>
              <a:rPr lang="en-US" dirty="0">
                <a:latin typeface="Times New Roman" pitchFamily="18" charset="0"/>
                <a:cs typeface="B Nazanin" pitchFamily="2" charset="-78"/>
              </a:rPr>
              <a:t>DDRX </a:t>
            </a:r>
            <a:r>
              <a:rPr lang="fa-IR" dirty="0" smtClean="0">
                <a:latin typeface="Times New Roman" pitchFamily="18" charset="0"/>
                <a:cs typeface="B Nazanin" pitchFamily="2" charset="-78"/>
              </a:rPr>
              <a:t> در </a:t>
            </a:r>
            <a:r>
              <a:rPr lang="fa-IR" dirty="0">
                <a:latin typeface="Times New Roman" pitchFamily="18" charset="0"/>
                <a:cs typeface="B Nazanin" pitchFamily="2" charset="-78"/>
              </a:rPr>
              <a:t>وارد کردن داده­ها </a:t>
            </a:r>
            <a:endParaRPr lang="en-US" dirty="0" smtClean="0">
              <a:latin typeface="Times New Roman" pitchFamily="18" charset="0"/>
              <a:cs typeface="B Nazanin" pitchFamily="2" charset="-78"/>
            </a:endParaRPr>
          </a:p>
          <a:p>
            <a:pPr marL="0" indent="0" algn="just" rtl="1">
              <a:buNone/>
            </a:pP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برای اینکه یک پورت در حالت ورودی باشد، ابتدا باید عدد صفر را بر روی تمام بیت­های ثبات </a:t>
            </a:r>
            <a:r>
              <a:rPr lang="en-US" dirty="0">
                <a:latin typeface="Times New Roman" pitchFamily="18" charset="0"/>
                <a:cs typeface="B Nazanin" pitchFamily="2" charset="-78"/>
              </a:rPr>
              <a:t>DDRX </a:t>
            </a:r>
            <a:r>
              <a:rPr lang="fa-IR" dirty="0" smtClean="0">
                <a:latin typeface="Times New Roman" pitchFamily="18" charset="0"/>
                <a:cs typeface="B Nazanin" pitchFamily="2" charset="-78"/>
              </a:rPr>
              <a:t> آن </a:t>
            </a:r>
            <a:r>
              <a:rPr lang="fa-IR" dirty="0">
                <a:latin typeface="Times New Roman" pitchFamily="18" charset="0"/>
                <a:cs typeface="B Nazanin" pitchFamily="2" charset="-78"/>
              </a:rPr>
              <a:t>پورت ریخته شده و سپس داده­های حاضر بر روی پایه­ها خوانده شود.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به محض </a:t>
            </a:r>
            <a:r>
              <a:rPr lang="en-US" dirty="0" smtClean="0">
                <a:latin typeface="Times New Roman" pitchFamily="18" charset="0"/>
                <a:cs typeface="B Nazanin" pitchFamily="2" charset="-78"/>
              </a:rPr>
              <a:t>reset </a:t>
            </a:r>
            <a:r>
              <a:rPr lang="fa-IR" dirty="0" smtClean="0">
                <a:latin typeface="Times New Roman" pitchFamily="18" charset="0"/>
                <a:cs typeface="B Nazanin" pitchFamily="2" charset="-78"/>
              </a:rPr>
              <a:t> شدن </a:t>
            </a:r>
            <a:r>
              <a:rPr lang="fa-IR" dirty="0">
                <a:latin typeface="Times New Roman" pitchFamily="18" charset="0"/>
                <a:cs typeface="B Nazanin" pitchFamily="2" charset="-78"/>
              </a:rPr>
              <a:t>سیستم تمام پورت­ها مقدار </a:t>
            </a:r>
            <a:r>
              <a:rPr lang="en-US" dirty="0">
                <a:latin typeface="Times New Roman" pitchFamily="18" charset="0"/>
                <a:cs typeface="B Nazanin" pitchFamily="2" charset="-78"/>
              </a:rPr>
              <a:t>ox </a:t>
            </a:r>
            <a:r>
              <a:rPr lang="en-US" dirty="0" err="1">
                <a:latin typeface="Times New Roman" pitchFamily="18" charset="0"/>
                <a:cs typeface="B Nazanin" pitchFamily="2" charset="-78"/>
              </a:rPr>
              <a:t>oo</a:t>
            </a: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در ثبات­های </a:t>
            </a:r>
            <a:r>
              <a:rPr lang="en-US" dirty="0">
                <a:latin typeface="Times New Roman" pitchFamily="18" charset="0"/>
                <a:cs typeface="B Nazanin" pitchFamily="2" charset="-78"/>
              </a:rPr>
              <a:t>DDRX </a:t>
            </a:r>
            <a:r>
              <a:rPr lang="fa-IR" dirty="0" smtClean="0">
                <a:latin typeface="Times New Roman" pitchFamily="18" charset="0"/>
                <a:cs typeface="B Nazanin" pitchFamily="2" charset="-78"/>
              </a:rPr>
              <a:t> قرار </a:t>
            </a:r>
            <a:r>
              <a:rPr lang="fa-IR" dirty="0">
                <a:latin typeface="Times New Roman" pitchFamily="18" charset="0"/>
                <a:cs typeface="B Nazanin" pitchFamily="2" charset="-78"/>
              </a:rPr>
              <a:t>می­دهند </a:t>
            </a:r>
            <a:r>
              <a:rPr lang="en-US" dirty="0" smtClean="0">
                <a:latin typeface="Times New Roman" pitchFamily="18" charset="0"/>
                <a:cs typeface="B Nazanin" pitchFamily="2" charset="-78"/>
              </a:rPr>
              <a:t>.</a:t>
            </a:r>
          </a:p>
          <a:p>
            <a:pPr lvl="2" algn="just" rtl="1"/>
            <a:r>
              <a:rPr lang="fa-IR" dirty="0">
                <a:latin typeface="Times New Roman" pitchFamily="18" charset="0"/>
                <a:cs typeface="B Nazanin" pitchFamily="2" charset="-78"/>
              </a:rPr>
              <a:t>تمام پورت­ها به عنوان ورودی پیکر بندی می­شوند.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برای خواندن دادة موجود بر روی پایه­ها، باید </a:t>
            </a:r>
            <a:r>
              <a:rPr lang="fa-IR" dirty="0" smtClean="0">
                <a:latin typeface="Times New Roman" pitchFamily="18" charset="0"/>
                <a:cs typeface="B Nazanin" pitchFamily="2" charset="-78"/>
              </a:rPr>
              <a:t>ثبات</a:t>
            </a:r>
            <a:r>
              <a:rPr lang="en-US" dirty="0" err="1" smtClean="0">
                <a:latin typeface="Times New Roman" pitchFamily="18" charset="0"/>
                <a:cs typeface="B Nazanin" pitchFamily="2" charset="-78"/>
              </a:rPr>
              <a:t>PINx</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را بخوانیم</a:t>
            </a:r>
            <a:r>
              <a:rPr lang="fa-IR" dirty="0">
                <a:latin typeface="Times New Roman" pitchFamily="18" charset="0"/>
                <a:cs typeface="B Nazanin" pitchFamily="2" charset="-78"/>
              </a:rPr>
              <a:t>. </a:t>
            </a:r>
            <a:endParaRPr lang="en-US" dirty="0" smtClean="0">
              <a:latin typeface="Times New Roman" pitchFamily="18" charset="0"/>
              <a:cs typeface="B Nazanin" pitchFamily="2" charset="-78"/>
            </a:endParaRPr>
          </a:p>
          <a:p>
            <a:pPr marL="393192" lvl="1" indent="0" algn="just"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169567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اجرای چند مرحله ای </a:t>
            </a:r>
            <a:r>
              <a:rPr lang="en-US" dirty="0" smtClean="0"/>
              <a:t>Pipelining</a:t>
            </a:r>
            <a:r>
              <a:rPr lang="fa-IR" dirty="0" smtClean="0"/>
              <a:t> در </a:t>
            </a:r>
            <a:r>
              <a:rPr lang="en-US" dirty="0" smtClean="0"/>
              <a:t>AVR</a:t>
            </a:r>
            <a:endParaRPr lang="en-US" dirty="0"/>
          </a:p>
        </p:txBody>
      </p:sp>
      <p:sp>
        <p:nvSpPr>
          <p:cNvPr id="3" name="Content Placeholder 2"/>
          <p:cNvSpPr>
            <a:spLocks noGrp="1"/>
          </p:cNvSpPr>
          <p:nvPr>
            <p:ph idx="1"/>
          </p:nvPr>
        </p:nvSpPr>
        <p:spPr/>
        <p:txBody>
          <a:bodyPr/>
          <a:lstStyle/>
          <a:p>
            <a:pPr algn="r" rtl="1"/>
            <a:r>
              <a:rPr lang="fa-IR" dirty="0" smtClean="0">
                <a:cs typeface="B Nazanin" pitchFamily="2" charset="-78"/>
              </a:rPr>
              <a:t>در </a:t>
            </a:r>
            <a:r>
              <a:rPr lang="en-US" dirty="0" smtClean="0">
                <a:cs typeface="B Nazanin" pitchFamily="2" charset="-78"/>
              </a:rPr>
              <a:t>AVR</a:t>
            </a:r>
            <a:r>
              <a:rPr lang="fa-IR" dirty="0" smtClean="0">
                <a:cs typeface="B Nazanin" pitchFamily="2" charset="-78"/>
              </a:rPr>
              <a:t> هر دستور در 3 مرحله اجرا می شود: واکشی عملوندها، اجرای عملیات </a:t>
            </a:r>
            <a:r>
              <a:rPr lang="en-US" dirty="0" smtClean="0">
                <a:cs typeface="B Nazanin" pitchFamily="2" charset="-78"/>
              </a:rPr>
              <a:t>ALU</a:t>
            </a:r>
            <a:r>
              <a:rPr lang="fa-IR" dirty="0" smtClean="0">
                <a:cs typeface="B Nazanin" pitchFamily="2" charset="-78"/>
              </a:rPr>
              <a:t>، برگرداندن نتیجه</a:t>
            </a:r>
            <a:endParaRPr lang="en-US" dirty="0">
              <a:cs typeface="B Nazanin" pitchFamily="2" charset="-78"/>
            </a:endParaRPr>
          </a:p>
        </p:txBody>
      </p:sp>
    </p:spTree>
    <p:extLst>
      <p:ext uri="{BB962C8B-B14F-4D97-AF65-F5344CB8AC3E}">
        <p14:creationId xmlns:p14="http://schemas.microsoft.com/office/powerpoint/2010/main" val="3185427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458200" cy="5410200"/>
          </a:xfrm>
        </p:spPr>
        <p:txBody>
          <a:bodyPr>
            <a:normAutofit/>
          </a:bodyPr>
          <a:lstStyle/>
          <a:p>
            <a:pPr algn="r" rtl="1"/>
            <a:r>
              <a:rPr lang="fa-IR" dirty="0" smtClean="0">
                <a:latin typeface="Times New Roman" pitchFamily="18" charset="0"/>
                <a:cs typeface="B Nazanin" pitchFamily="2" charset="-78"/>
              </a:rPr>
              <a:t>برنامه ای بنویسید که دائما داده های موجود در پایه های پورت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را دریافت کرده و پس از جمع کردن با عدد </a:t>
            </a:r>
            <a:r>
              <a:rPr lang="fa-IR" dirty="0">
                <a:latin typeface="Times New Roman" pitchFamily="18" charset="0"/>
                <a:cs typeface="B Nazanin" pitchFamily="2" charset="-78"/>
              </a:rPr>
              <a:t>5</a:t>
            </a:r>
            <a:r>
              <a:rPr lang="fa-IR" dirty="0" smtClean="0">
                <a:latin typeface="Times New Roman" pitchFamily="18" charset="0"/>
                <a:cs typeface="B Nazanin" pitchFamily="2" charset="-78"/>
              </a:rPr>
              <a:t>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a:t>
            </a:r>
          </a:p>
          <a:p>
            <a:pPr marL="0" indent="0" algn="l">
              <a:buNone/>
            </a:pPr>
            <a:r>
              <a:rPr lang="en-US" sz="2400" dirty="0" smtClean="0">
                <a:latin typeface="Times New Roman" pitchFamily="18" charset="0"/>
                <a:cs typeface="B Nazanin" pitchFamily="2" charset="-78"/>
              </a:rPr>
              <a:t>.INCLUDE “M32DEF.INC”</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LDI R16, 0x00</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OUT DDRC, R16</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LDI R16, 0xFF</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OUT DDRB, R16</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LDI R17, 5</a:t>
            </a:r>
          </a:p>
          <a:p>
            <a:pPr marL="0" indent="0" algn="l">
              <a:buNone/>
            </a:pPr>
            <a:r>
              <a:rPr lang="en-US" sz="2400" dirty="0" smtClean="0">
                <a:latin typeface="Times New Roman" pitchFamily="18" charset="0"/>
                <a:cs typeface="B Nazanin" pitchFamily="2" charset="-78"/>
              </a:rPr>
              <a:t>L2:	IN R16, PINC</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ADD R16, R17</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OUT PORTB, R17</a:t>
            </a:r>
          </a:p>
          <a:p>
            <a:pPr marL="0" indent="0" algn="l">
              <a:buNone/>
            </a:pPr>
            <a:r>
              <a:rPr lang="en-US" sz="2400" dirty="0">
                <a:latin typeface="Times New Roman" pitchFamily="18" charset="0"/>
                <a:cs typeface="B Nazanin" pitchFamily="2" charset="-78"/>
              </a:rPr>
              <a:t>	</a:t>
            </a:r>
            <a:r>
              <a:rPr lang="en-US" sz="2400" dirty="0" smtClean="0">
                <a:latin typeface="Times New Roman" pitchFamily="18" charset="0"/>
                <a:cs typeface="B Nazanin" pitchFamily="2" charset="-78"/>
              </a:rPr>
              <a:t>RJMP L2 </a:t>
            </a:r>
            <a:endParaRPr lang="en-US" sz="2400" dirty="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1650703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marL="0" indent="0" algn="r" rtl="1">
              <a:buNone/>
            </a:pPr>
            <a:r>
              <a:rPr lang="fa-IR" dirty="0" smtClean="0">
                <a:latin typeface="Times New Roman" pitchFamily="18" charset="0"/>
                <a:cs typeface="B Nazanin" pitchFamily="2" charset="-78"/>
              </a:rPr>
              <a:t>مثال: برنامه ای بنویسید که داده دریافتی از پورت </a:t>
            </a:r>
            <a:r>
              <a:rPr lang="en-US" dirty="0" smtClean="0">
                <a:latin typeface="Times New Roman" pitchFamily="18" charset="0"/>
                <a:cs typeface="B Nazanin" pitchFamily="2" charset="-78"/>
              </a:rPr>
              <a:t>A</a:t>
            </a:r>
            <a:r>
              <a:rPr lang="fa-IR" dirty="0" smtClean="0">
                <a:latin typeface="Times New Roman" pitchFamily="18" charset="0"/>
                <a:cs typeface="B Nazanin" pitchFamily="2" charset="-78"/>
              </a:rPr>
              <a:t> را در خانه </a:t>
            </a:r>
            <a:r>
              <a:rPr lang="en-US" dirty="0" smtClean="0">
                <a:latin typeface="Times New Roman" pitchFamily="18" charset="0"/>
                <a:cs typeface="B Nazanin" pitchFamily="2" charset="-78"/>
              </a:rPr>
              <a:t>0x100</a:t>
            </a:r>
            <a:r>
              <a:rPr lang="fa-IR" dirty="0" smtClean="0">
                <a:latin typeface="Times New Roman" pitchFamily="18" charset="0"/>
                <a:cs typeface="B Nazanin" pitchFamily="2" charset="-78"/>
              </a:rPr>
              <a:t> حافظه </a:t>
            </a:r>
            <a:r>
              <a:rPr lang="en-US" dirty="0" smtClean="0">
                <a:latin typeface="Times New Roman" pitchFamily="18" charset="0"/>
                <a:cs typeface="B Nazanin" pitchFamily="2" charset="-78"/>
              </a:rPr>
              <a:t>RAM</a:t>
            </a:r>
            <a:r>
              <a:rPr lang="fa-IR" dirty="0" smtClean="0">
                <a:latin typeface="Times New Roman" pitchFamily="18" charset="0"/>
                <a:cs typeface="B Nazanin" pitchFamily="2" charset="-78"/>
              </a:rPr>
              <a:t> ذخیره کند.</a:t>
            </a:r>
          </a:p>
          <a:p>
            <a:pPr marL="0" indent="0">
              <a:buNone/>
            </a:pPr>
            <a:r>
              <a:rPr lang="en-US" dirty="0">
                <a:latin typeface="Times New Roman" pitchFamily="18" charset="0"/>
                <a:cs typeface="B Nazanin" pitchFamily="2" charset="-78"/>
              </a:rPr>
              <a:t>.INCLUDE “M32DEF.INC”</a:t>
            </a:r>
          </a:p>
          <a:p>
            <a:pPr marL="0" indent="0" algn="l">
              <a:buNone/>
            </a:pPr>
            <a:r>
              <a:rPr lang="en-US" dirty="0" smtClean="0">
                <a:latin typeface="Times New Roman" pitchFamily="18" charset="0"/>
                <a:cs typeface="B Nazanin" pitchFamily="2" charset="-78"/>
              </a:rPr>
              <a:t>.EQU MYTEMP = 0x100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 R16, 0x00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OUT DDRA, R16</a:t>
            </a:r>
          </a:p>
          <a:p>
            <a:pPr marL="0" indent="0" algn="l">
              <a:buNone/>
            </a:pPr>
            <a:r>
              <a:rPr lang="en-US" dirty="0">
                <a:latin typeface="Times New Roman" pitchFamily="18" charset="0"/>
                <a:cs typeface="B Nazanin" pitchFamily="2" charset="-78"/>
              </a:rPr>
              <a:t>	</a:t>
            </a:r>
            <a:r>
              <a:rPr lang="en-US" dirty="0" smtClean="0">
                <a:solidFill>
                  <a:srgbClr val="7030A0"/>
                </a:solidFill>
                <a:latin typeface="Times New Roman" pitchFamily="18" charset="0"/>
                <a:cs typeface="B Nazanin" pitchFamily="2" charset="-78"/>
              </a:rPr>
              <a:t>NOP</a:t>
            </a:r>
          </a:p>
          <a:p>
            <a:pPr marL="0" indent="0" algn="l">
              <a:buNone/>
            </a:pPr>
            <a:r>
              <a:rPr lang="en-US" dirty="0">
                <a:solidFill>
                  <a:srgbClr val="7030A0"/>
                </a:solidFill>
                <a:latin typeface="Times New Roman" pitchFamily="18" charset="0"/>
                <a:cs typeface="B Nazanin" pitchFamily="2" charset="-78"/>
              </a:rPr>
              <a:t>	</a:t>
            </a:r>
            <a:r>
              <a:rPr lang="en-US" dirty="0" smtClean="0">
                <a:latin typeface="Times New Roman" pitchFamily="18" charset="0"/>
                <a:cs typeface="B Nazanin" pitchFamily="2" charset="-78"/>
              </a:rPr>
              <a:t>IN R16, PINA</a:t>
            </a:r>
          </a:p>
          <a:p>
            <a:pPr marL="0" indent="0" algn="l">
              <a:buNone/>
            </a:pPr>
            <a:r>
              <a:rPr lang="en-US" dirty="0">
                <a:solidFill>
                  <a:srgbClr val="7030A0"/>
                </a:solidFill>
                <a:latin typeface="Times New Roman" pitchFamily="18" charset="0"/>
                <a:cs typeface="B Nazanin" pitchFamily="2" charset="-78"/>
              </a:rPr>
              <a:t>	</a:t>
            </a:r>
            <a:r>
              <a:rPr lang="en-US" dirty="0" smtClean="0">
                <a:latin typeface="Times New Roman" pitchFamily="18" charset="0"/>
                <a:cs typeface="B Nazanin" pitchFamily="2" charset="-78"/>
              </a:rPr>
              <a:t>STS MYTEMP, R16</a:t>
            </a:r>
            <a:endParaRPr lang="en-US" dirty="0">
              <a:solidFill>
                <a:srgbClr val="7030A0"/>
              </a:solidFill>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3921050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534400" cy="5257800"/>
          </a:xfrm>
        </p:spPr>
        <p:txBody>
          <a:bodyPr/>
          <a:lstStyle/>
          <a:p>
            <a:pPr marL="0" indent="0" algn="r" rtl="1">
              <a:buNone/>
            </a:pPr>
            <a:r>
              <a:rPr lang="fa-IR" dirty="0">
                <a:latin typeface="Times New Roman" pitchFamily="18" charset="0"/>
                <a:cs typeface="B Nazanin" pitchFamily="2" charset="-78"/>
              </a:rPr>
              <a:t>تأخیر هم­زمان کننده </a:t>
            </a:r>
            <a:endParaRPr lang="en-US" dirty="0" smtClean="0">
              <a:latin typeface="Times New Roman" pitchFamily="18" charset="0"/>
              <a:cs typeface="B Nazanin" pitchFamily="2" charset="-78"/>
            </a:endParaRPr>
          </a:p>
          <a:p>
            <a:pPr lvl="1" algn="r" rtl="1">
              <a:buFont typeface="Wingdings" pitchFamily="2" charset="2"/>
              <a:buChar char="q"/>
            </a:pPr>
            <a:r>
              <a:rPr lang="fa-IR" dirty="0">
                <a:latin typeface="Times New Roman" pitchFamily="18" charset="0"/>
                <a:cs typeface="B Nazanin" pitchFamily="2" charset="-78"/>
              </a:rPr>
              <a:t>مدار ورودی </a:t>
            </a:r>
            <a:r>
              <a:rPr lang="en-US" dirty="0">
                <a:latin typeface="Times New Roman" pitchFamily="18" charset="0"/>
                <a:cs typeface="B Nazanin" pitchFamily="2" charset="-78"/>
              </a:rPr>
              <a:t>AVR </a:t>
            </a:r>
            <a:r>
              <a:rPr lang="fa-IR" dirty="0">
                <a:latin typeface="Times New Roman" pitchFamily="18" charset="0"/>
                <a:cs typeface="B Nazanin" pitchFamily="2" charset="-78"/>
              </a:rPr>
              <a:t>یک چرخة ساعت تأخیر دارد. </a:t>
            </a:r>
            <a:endParaRPr lang="en-US" dirty="0" smtClean="0">
              <a:latin typeface="Times New Roman" pitchFamily="18" charset="0"/>
              <a:cs typeface="B Nazanin" pitchFamily="2" charset="-78"/>
            </a:endParaRPr>
          </a:p>
          <a:p>
            <a:pPr lvl="1" algn="r" rtl="1">
              <a:buFont typeface="Wingdings" pitchFamily="2" charset="2"/>
              <a:buChar char="q"/>
            </a:pPr>
            <a:r>
              <a:rPr lang="fa-IR" dirty="0">
                <a:latin typeface="Times New Roman" pitchFamily="18" charset="0"/>
                <a:cs typeface="B Nazanin" pitchFamily="2" charset="-78"/>
              </a:rPr>
              <a:t>ثبات </a:t>
            </a:r>
            <a:r>
              <a:rPr lang="en-US" dirty="0">
                <a:latin typeface="Times New Roman" pitchFamily="18" charset="0"/>
                <a:cs typeface="B Nazanin" pitchFamily="2" charset="-78"/>
              </a:rPr>
              <a:t>PIN </a:t>
            </a:r>
            <a:r>
              <a:rPr lang="fa-IR" dirty="0">
                <a:latin typeface="Times New Roman" pitchFamily="18" charset="0"/>
                <a:cs typeface="B Nazanin" pitchFamily="2" charset="-78"/>
              </a:rPr>
              <a:t>نشان دهندة داده­هایی است که یک پالس ساعت پیش بر روی پایه­ها حاضر بودند. </a:t>
            </a:r>
            <a:endParaRPr lang="en-US" dirty="0" smtClean="0">
              <a:latin typeface="Times New Roman" pitchFamily="18" charset="0"/>
              <a:cs typeface="B Nazanin" pitchFamily="2" charset="-78"/>
            </a:endParaRPr>
          </a:p>
          <a:p>
            <a:pPr lvl="1" algn="r" rtl="1">
              <a:buFont typeface="Wingdings" pitchFamily="2" charset="2"/>
              <a:buChar char="q"/>
            </a:pPr>
            <a:r>
              <a:rPr lang="fa-IR" dirty="0">
                <a:latin typeface="Times New Roman" pitchFamily="18" charset="0"/>
                <a:cs typeface="B Nazanin" pitchFamily="2" charset="-78"/>
              </a:rPr>
              <a:t>وقتی </a:t>
            </a:r>
            <a:r>
              <a:rPr lang="fa-IR" dirty="0" smtClean="0">
                <a:latin typeface="Times New Roman" pitchFamily="18" charset="0"/>
                <a:cs typeface="B Nazanin" pitchFamily="2" charset="-78"/>
              </a:rPr>
              <a:t>دستور </a:t>
            </a:r>
            <a:r>
              <a:rPr lang="en-US" u="sng" dirty="0" smtClean="0">
                <a:latin typeface="Times New Roman" pitchFamily="18" charset="0"/>
                <a:cs typeface="B Nazanin" pitchFamily="2" charset="-78"/>
              </a:rPr>
              <a:t>IN R16, PINA</a:t>
            </a:r>
            <a:r>
              <a:rPr lang="fa-IR" u="sng" dirty="0" smtClean="0">
                <a:latin typeface="Times New Roman" pitchFamily="18" charset="0"/>
                <a:cs typeface="B Nazanin" pitchFamily="2" charset="-78"/>
              </a:rPr>
              <a:t> </a:t>
            </a:r>
            <a:r>
              <a:rPr lang="fa-IR" dirty="0" smtClean="0">
                <a:latin typeface="Times New Roman" pitchFamily="18" charset="0"/>
                <a:cs typeface="B Nazanin" pitchFamily="2" charset="-78"/>
              </a:rPr>
              <a:t>اجرا </a:t>
            </a:r>
            <a:r>
              <a:rPr lang="fa-IR" dirty="0">
                <a:latin typeface="Times New Roman" pitchFamily="18" charset="0"/>
                <a:cs typeface="B Nazanin" pitchFamily="2" charset="-78"/>
              </a:rPr>
              <a:t>شد، ثبات </a:t>
            </a:r>
            <a:r>
              <a:rPr lang="en-US" dirty="0">
                <a:latin typeface="Times New Roman" pitchFamily="18" charset="0"/>
                <a:cs typeface="B Nazanin" pitchFamily="2" charset="-78"/>
              </a:rPr>
              <a:t>PINA </a:t>
            </a:r>
            <a:r>
              <a:rPr lang="fa-IR" dirty="0">
                <a:latin typeface="Times New Roman" pitchFamily="18" charset="0"/>
                <a:cs typeface="B Nazanin" pitchFamily="2" charset="-78"/>
              </a:rPr>
              <a:t>حاوی داده­هایی است که در پالس ساعت قبلی بر روی </a:t>
            </a:r>
            <a:r>
              <a:rPr lang="fa-IR" dirty="0" smtClean="0">
                <a:latin typeface="Times New Roman" pitchFamily="18" charset="0"/>
                <a:cs typeface="B Nazanin" pitchFamily="2" charset="-78"/>
              </a:rPr>
              <a:t>پایه­ها </a:t>
            </a:r>
            <a:r>
              <a:rPr lang="fa-IR" dirty="0">
                <a:latin typeface="Times New Roman" pitchFamily="18" charset="0"/>
                <a:cs typeface="B Nazanin" pitchFamily="2" charset="-78"/>
              </a:rPr>
              <a:t>موجود بودند. </a:t>
            </a:r>
            <a:endParaRPr lang="en-US" dirty="0" smtClean="0">
              <a:latin typeface="Times New Roman" pitchFamily="18" charset="0"/>
              <a:cs typeface="B Nazanin" pitchFamily="2" charset="-78"/>
            </a:endParaRPr>
          </a:p>
          <a:p>
            <a:pPr lvl="1" algn="r" rtl="1">
              <a:buFont typeface="Wingdings" pitchFamily="2" charset="2"/>
              <a:buChar char="q"/>
            </a:pPr>
            <a:r>
              <a:rPr lang="fa-IR" dirty="0" smtClean="0">
                <a:latin typeface="Times New Roman" pitchFamily="18" charset="0"/>
                <a:cs typeface="B Nazanin" pitchFamily="2" charset="-78"/>
              </a:rPr>
              <a:t>دلیل وجود دستور </a:t>
            </a:r>
            <a:r>
              <a:rPr lang="en-US" dirty="0" smtClean="0">
                <a:latin typeface="Times New Roman" pitchFamily="18" charset="0"/>
                <a:cs typeface="B Nazanin" pitchFamily="2" charset="-78"/>
              </a:rPr>
              <a:t>NOP</a:t>
            </a:r>
            <a:r>
              <a:rPr lang="fa-IR" dirty="0" smtClean="0">
                <a:latin typeface="Times New Roman" pitchFamily="18" charset="0"/>
                <a:cs typeface="B Nazanin" pitchFamily="2" charset="-78"/>
              </a:rPr>
              <a:t> در مثال قبلی همین است.</a:t>
            </a:r>
          </a:p>
          <a:p>
            <a:pPr lvl="1" algn="r" rtl="1">
              <a:buFont typeface="Wingdings" pitchFamily="2" charset="2"/>
              <a:buChar char="q"/>
            </a:pPr>
            <a:r>
              <a:rPr lang="fa-IR" dirty="0">
                <a:latin typeface="Times New Roman" pitchFamily="18" charset="0"/>
                <a:cs typeface="B Nazanin" pitchFamily="2" charset="-78"/>
              </a:rPr>
              <a:t>با حذف </a:t>
            </a:r>
            <a:r>
              <a:rPr lang="en-US" dirty="0">
                <a:latin typeface="Times New Roman" pitchFamily="18" charset="0"/>
                <a:cs typeface="B Nazanin" pitchFamily="2" charset="-78"/>
              </a:rPr>
              <a:t>NOP </a:t>
            </a:r>
            <a:r>
              <a:rPr lang="fa-IR" dirty="0">
                <a:latin typeface="Times New Roman" pitchFamily="18" charset="0"/>
                <a:cs typeface="B Nazanin" pitchFamily="2" charset="-78"/>
              </a:rPr>
              <a:t>داده­های خوانده شده مربوط به وقتی است که پورت در حالت خروجی بوده است.</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457200"/>
            <a:ext cx="8229600" cy="515112"/>
          </a:xfrm>
        </p:spPr>
        <p:txBody>
          <a:bodyPr anchor="ctr">
            <a:noAutofit/>
          </a:bodyPr>
          <a:lstStyle/>
          <a:p>
            <a:pPr algn="ctr" rtl="1"/>
            <a:r>
              <a:rPr lang="fa-IR" sz="3600" b="1" dirty="0" smtClean="0">
                <a:latin typeface="Times New Roman" pitchFamily="18" charset="0"/>
                <a:cs typeface="B Titr" pitchFamily="2" charset="-78"/>
              </a:rPr>
              <a:t>بخش ٤ – ١: برنامه­نویسی پورت­های </a:t>
            </a:r>
            <a:r>
              <a:rPr lang="en-US" sz="3600" b="1" dirty="0" smtClean="0">
                <a:latin typeface="Times New Roman" pitchFamily="18" charset="0"/>
                <a:cs typeface="B Titr" pitchFamily="2" charset="-78"/>
              </a:rPr>
              <a:t>I/O</a:t>
            </a:r>
            <a:r>
              <a:rPr lang="fa-IR" sz="3600" b="1" dirty="0" smtClean="0">
                <a:latin typeface="Times New Roman" pitchFamily="18" charset="0"/>
                <a:cs typeface="B Titr" pitchFamily="2" charset="-78"/>
              </a:rPr>
              <a:t> در </a:t>
            </a:r>
            <a:r>
              <a:rPr lang="en-US" sz="3600" b="1" dirty="0" smtClean="0">
                <a:latin typeface="Times New Roman" pitchFamily="18" charset="0"/>
                <a:cs typeface="B Titr" pitchFamily="2" charset="-78"/>
              </a:rPr>
              <a:t>AVR</a:t>
            </a:r>
            <a:endParaRPr lang="en-US" sz="3600" b="1" dirty="0">
              <a:latin typeface="Times New Roman" pitchFamily="18" charset="0"/>
              <a:cs typeface="B Titr" pitchFamily="2" charset="-78"/>
            </a:endParaRPr>
          </a:p>
        </p:txBody>
      </p:sp>
    </p:spTree>
    <p:extLst>
      <p:ext uri="{BB962C8B-B14F-4D97-AF65-F5344CB8AC3E}">
        <p14:creationId xmlns:p14="http://schemas.microsoft.com/office/powerpoint/2010/main" val="23592253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
        <p:nvSpPr>
          <p:cNvPr id="3" name="Content Placeholder 2"/>
          <p:cNvSpPr>
            <a:spLocks noGrp="1"/>
          </p:cNvSpPr>
          <p:nvPr>
            <p:ph idx="1"/>
          </p:nvPr>
        </p:nvSpPr>
        <p:spPr>
          <a:xfrm>
            <a:off x="457200" y="1143000"/>
            <a:ext cx="8229600" cy="5181600"/>
          </a:xfrm>
        </p:spPr>
        <p:txBody>
          <a:bodyPr>
            <a:normAutofit/>
          </a:bodyPr>
          <a:lstStyle/>
          <a:p>
            <a:pPr algn="r" rtl="1"/>
            <a:r>
              <a:rPr lang="fa-IR" dirty="0">
                <a:latin typeface="Times New Roman" pitchFamily="18" charset="0"/>
                <a:cs typeface="B Nazanin" pitchFamily="2" charset="-78"/>
              </a:rPr>
              <a:t>گاهی به جای دسترسی به تمام ٨ بیت، فقط به ١ یا ٢ بیت از پورت نیاز داریم. </a:t>
            </a:r>
            <a:endParaRPr lang="fa-IR" dirty="0" smtClean="0">
              <a:latin typeface="Times New Roman" pitchFamily="18" charset="0"/>
              <a:cs typeface="B Nazanin" pitchFamily="2" charset="-78"/>
            </a:endParaRPr>
          </a:p>
          <a:p>
            <a:pPr algn="r" rtl="1"/>
            <a:r>
              <a:rPr lang="fa-IR" dirty="0">
                <a:latin typeface="Times New Roman" pitchFamily="18" charset="0"/>
                <a:cs typeface="B Nazanin" pitchFamily="2" charset="-78"/>
              </a:rPr>
              <a:t>یک قابلیت مهم پورت­های </a:t>
            </a:r>
            <a:r>
              <a:rPr lang="en-US" dirty="0" smtClean="0">
                <a:latin typeface="Times New Roman" pitchFamily="18" charset="0"/>
                <a:cs typeface="B Nazanin" pitchFamily="2" charset="-78"/>
              </a:rPr>
              <a:t>I/O</a:t>
            </a:r>
            <a:r>
              <a:rPr lang="fa-IR" dirty="0" smtClean="0">
                <a:latin typeface="Times New Roman" pitchFamily="18" charset="0"/>
                <a:cs typeface="B Nazanin" pitchFamily="2" charset="-78"/>
              </a:rPr>
              <a:t> در </a:t>
            </a:r>
            <a:r>
              <a:rPr lang="en-US" dirty="0" smtClean="0">
                <a:latin typeface="Times New Roman" pitchFamily="18" charset="0"/>
                <a:cs typeface="B Nazanin" pitchFamily="2" charset="-78"/>
              </a:rPr>
              <a:t>AVR </a:t>
            </a:r>
            <a:r>
              <a:rPr lang="fa-IR" dirty="0" smtClean="0">
                <a:latin typeface="Times New Roman" pitchFamily="18" charset="0"/>
                <a:cs typeface="B Nazanin" pitchFamily="2" charset="-78"/>
              </a:rPr>
              <a:t> توانایی </a:t>
            </a:r>
            <a:r>
              <a:rPr lang="fa-IR" dirty="0">
                <a:latin typeface="Times New Roman" pitchFamily="18" charset="0"/>
                <a:cs typeface="B Nazanin" pitchFamily="2" charset="-78"/>
              </a:rPr>
              <a:t>دسترسی به تک­تک بیت­های پورت بدون تغییر بقیه بیت­هاست</a:t>
            </a:r>
            <a:r>
              <a:rPr lang="fa-IR" dirty="0" smtClean="0">
                <a:latin typeface="Times New Roman" pitchFamily="18" charset="0"/>
                <a:cs typeface="B Nazanin" pitchFamily="2" charset="-78"/>
              </a:rPr>
              <a:t>.</a:t>
            </a:r>
          </a:p>
          <a:p>
            <a:pPr algn="r" rtl="1"/>
            <a:r>
              <a:rPr lang="en-US" dirty="0">
                <a:latin typeface="Times New Roman" pitchFamily="18" charset="0"/>
                <a:cs typeface="B Nazanin" pitchFamily="2" charset="-78"/>
              </a:rPr>
              <a:t>SBI</a:t>
            </a:r>
            <a:r>
              <a:rPr lang="fa-IR" dirty="0">
                <a:latin typeface="Times New Roman" pitchFamily="18" charset="0"/>
                <a:cs typeface="B Nazanin" pitchFamily="2" charset="-78"/>
              </a:rPr>
              <a:t>: یک کردن بیت در ثبات </a:t>
            </a:r>
            <a:r>
              <a:rPr lang="en-US" dirty="0" smtClean="0">
                <a:latin typeface="Times New Roman" pitchFamily="18" charset="0"/>
                <a:cs typeface="B Nazanin" pitchFamily="2" charset="-78"/>
              </a:rPr>
              <a:t>I/O</a:t>
            </a:r>
            <a:endParaRPr lang="fa-IR"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SBI 	</a:t>
            </a:r>
            <a:r>
              <a:rPr lang="en-US" dirty="0" err="1">
                <a:latin typeface="Times New Roman" pitchFamily="18" charset="0"/>
                <a:cs typeface="B Nazanin" pitchFamily="2" charset="-78"/>
              </a:rPr>
              <a:t>ioreg</a:t>
            </a:r>
            <a:r>
              <a:rPr lang="en-US" dirty="0">
                <a:latin typeface="Times New Roman" pitchFamily="18" charset="0"/>
                <a:cs typeface="B Nazanin" pitchFamily="2" charset="-78"/>
              </a:rPr>
              <a:t> , bit </a:t>
            </a:r>
            <a:r>
              <a:rPr lang="en-US" dirty="0" err="1" smtClean="0">
                <a:latin typeface="Times New Roman" pitchFamily="18" charset="0"/>
                <a:cs typeface="B Nazanin" pitchFamily="2" charset="-78"/>
              </a:rPr>
              <a:t>num</a:t>
            </a:r>
            <a:endParaRPr lang="fa-IR" dirty="0" smtClean="0">
              <a:latin typeface="Times New Roman" pitchFamily="18" charset="0"/>
              <a:cs typeface="B Nazanin" pitchFamily="2" charset="-78"/>
            </a:endParaRPr>
          </a:p>
          <a:p>
            <a:pPr marL="0" indent="0" algn="r" rtl="1">
              <a:buNone/>
            </a:pPr>
            <a:r>
              <a:rPr lang="en-US" dirty="0" err="1">
                <a:latin typeface="Times New Roman" pitchFamily="18" charset="0"/>
                <a:cs typeface="B Nazanin" pitchFamily="2" charset="-78"/>
              </a:rPr>
              <a:t>ioreg</a:t>
            </a: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می­تواند </a:t>
            </a:r>
            <a:r>
              <a:rPr lang="fa-IR" dirty="0">
                <a:latin typeface="Times New Roman" pitchFamily="18" charset="0"/>
                <a:cs typeface="B Nazanin" pitchFamily="2" charset="-78"/>
              </a:rPr>
              <a:t>هر یک از ثبات­های پایین </a:t>
            </a:r>
            <a:r>
              <a:rPr lang="en-US" dirty="0">
                <a:latin typeface="Times New Roman" pitchFamily="18" charset="0"/>
                <a:cs typeface="B Nazanin" pitchFamily="2" charset="-78"/>
              </a:rPr>
              <a:t>I/O</a:t>
            </a:r>
            <a:r>
              <a:rPr lang="fa-IR" dirty="0">
                <a:latin typeface="Times New Roman" pitchFamily="18" charset="0"/>
                <a:cs typeface="B Nazanin" pitchFamily="2" charset="-78"/>
              </a:rPr>
              <a:t> (آدرس ٠ تا ٣١) باشد و </a:t>
            </a:r>
            <a:r>
              <a:rPr lang="en-US" dirty="0" err="1">
                <a:latin typeface="Times New Roman" pitchFamily="18" charset="0"/>
                <a:cs typeface="B Nazanin" pitchFamily="2" charset="-78"/>
              </a:rPr>
              <a:t>num</a:t>
            </a:r>
            <a:r>
              <a:rPr lang="en-US" dirty="0">
                <a:latin typeface="Times New Roman" pitchFamily="18" charset="0"/>
                <a:cs typeface="B Nazanin" pitchFamily="2" charset="-78"/>
              </a:rPr>
              <a:t> </a:t>
            </a:r>
            <a:r>
              <a:rPr lang="fa-IR" dirty="0">
                <a:latin typeface="Times New Roman" pitchFamily="18" charset="0"/>
                <a:cs typeface="B Nazanin" pitchFamily="2" charset="-78"/>
              </a:rPr>
              <a:t>- </a:t>
            </a:r>
            <a:r>
              <a:rPr lang="en-US" dirty="0">
                <a:latin typeface="Times New Roman" pitchFamily="18" charset="0"/>
                <a:cs typeface="B Nazanin" pitchFamily="2" charset="-78"/>
              </a:rPr>
              <a:t>bit </a:t>
            </a:r>
            <a:r>
              <a:rPr lang="fa-IR" dirty="0">
                <a:latin typeface="Times New Roman" pitchFamily="18" charset="0"/>
                <a:cs typeface="B Nazanin" pitchFamily="2" charset="-78"/>
              </a:rPr>
              <a:t>شمارة بیت مورد نظر است (از ٠ تا ٧) </a:t>
            </a:r>
            <a:endParaRPr lang="fa-IR" dirty="0" smtClean="0">
              <a:latin typeface="Times New Roman" pitchFamily="18" charset="0"/>
              <a:cs typeface="B Nazanin" pitchFamily="2" charset="-78"/>
            </a:endParaRPr>
          </a:p>
          <a:p>
            <a:pPr marL="0" indent="0" algn="r" rtl="1">
              <a:buNone/>
            </a:pPr>
            <a:endParaRPr lang="fa-IR"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نکته نکته: اگر چه می­توان از دستورات تک بیتی برای دستکاری بیت­های ٠ تا ٧ هر ٣٢ ثبات </a:t>
            </a:r>
            <a:r>
              <a:rPr lang="fa-IR" dirty="0" smtClean="0">
                <a:latin typeface="Times New Roman" pitchFamily="18" charset="0"/>
                <a:cs typeface="B Nazanin" pitchFamily="2" charset="-78"/>
              </a:rPr>
              <a:t>پایین</a:t>
            </a:r>
            <a:r>
              <a:rPr lang="en-US" dirty="0" smtClean="0">
                <a:latin typeface="Times New Roman" pitchFamily="18" charset="0"/>
                <a:cs typeface="B Nazanin" pitchFamily="2" charset="-78"/>
              </a:rPr>
              <a:t>I/O </a:t>
            </a:r>
            <a:r>
              <a:rPr lang="fa-IR" dirty="0" smtClean="0">
                <a:latin typeface="Times New Roman" pitchFamily="18" charset="0"/>
                <a:cs typeface="B Nazanin" pitchFamily="2" charset="-78"/>
              </a:rPr>
              <a:t> استفاده </a:t>
            </a:r>
            <a:r>
              <a:rPr lang="fa-IR" dirty="0">
                <a:latin typeface="Times New Roman" pitchFamily="18" charset="0"/>
                <a:cs typeface="B Nazanin" pitchFamily="2" charset="-78"/>
              </a:rPr>
              <a:t>کرد ولی اغلب از آنها برای پورت­های </a:t>
            </a:r>
            <a:r>
              <a:rPr lang="en-US" dirty="0">
                <a:latin typeface="Times New Roman" pitchFamily="18" charset="0"/>
                <a:cs typeface="B Nazanin" pitchFamily="2" charset="-78"/>
              </a:rPr>
              <a:t>I/O </a:t>
            </a:r>
            <a:r>
              <a:rPr lang="fa-IR" dirty="0">
                <a:latin typeface="Times New Roman" pitchFamily="18" charset="0"/>
                <a:cs typeface="B Nazanin" pitchFamily="2" charset="-78"/>
              </a:rPr>
              <a:t>استفاده می­شود. </a:t>
            </a: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35600737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219200"/>
            <a:ext cx="8229600" cy="1676400"/>
          </a:xfrm>
        </p:spPr>
        <p:txBody>
          <a:bodyPr>
            <a:normAutofit/>
          </a:bodyPr>
          <a:lstStyle/>
          <a:p>
            <a:pPr algn="r" rtl="1"/>
            <a:r>
              <a:rPr lang="fa-IR" dirty="0" smtClean="0">
                <a:latin typeface="Times New Roman" pitchFamily="18" charset="0"/>
                <a:cs typeface="B Nazanin" pitchFamily="2" charset="-78"/>
              </a:rPr>
              <a:t>فرمت دستور </a:t>
            </a:r>
            <a:r>
              <a:rPr lang="en-US" dirty="0" smtClean="0">
                <a:latin typeface="Times New Roman" pitchFamily="18" charset="0"/>
                <a:cs typeface="B Nazanin" pitchFamily="2" charset="-78"/>
              </a:rPr>
              <a:t>SBI</a:t>
            </a:r>
            <a:endParaRPr lang="fa-IR" dirty="0" smtClean="0">
              <a:latin typeface="Times New Roman" pitchFamily="18" charset="0"/>
              <a:cs typeface="B Nazanin" pitchFamily="2" charset="-78"/>
            </a:endParaRPr>
          </a:p>
          <a:p>
            <a:pPr marL="0" indent="0" rtl="1">
              <a:buNone/>
            </a:pPr>
            <a:r>
              <a:rPr lang="en-US" dirty="0" smtClean="0">
                <a:latin typeface="Times New Roman" pitchFamily="18" charset="0"/>
                <a:cs typeface="B Nazanin" pitchFamily="2" charset="-78"/>
              </a:rPr>
              <a:t>SBI  </a:t>
            </a:r>
            <a:r>
              <a:rPr lang="en-US" dirty="0" err="1" smtClean="0">
                <a:latin typeface="Times New Roman" pitchFamily="18" charset="0"/>
                <a:cs typeface="B Nazanin" pitchFamily="2" charset="-78"/>
              </a:rPr>
              <a:t>a,b</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graphicFrame>
        <p:nvGraphicFramePr>
          <p:cNvPr id="5" name="Table 4"/>
          <p:cNvGraphicFramePr>
            <a:graphicFrameLocks noGrp="1"/>
          </p:cNvGraphicFramePr>
          <p:nvPr>
            <p:extLst>
              <p:ext uri="{D42A27DB-BD31-4B8C-83A1-F6EECF244321}">
                <p14:modId xmlns:p14="http://schemas.microsoft.com/office/powerpoint/2010/main" val="2021013681"/>
              </p:ext>
            </p:extLst>
          </p:nvPr>
        </p:nvGraphicFramePr>
        <p:xfrm>
          <a:off x="1524000" y="2895600"/>
          <a:ext cx="6096000" cy="396240"/>
        </p:xfrm>
        <a:graphic>
          <a:graphicData uri="http://schemas.openxmlformats.org/drawingml/2006/table">
            <a:tbl>
              <a:tblPr firstRow="1" bandRow="1">
                <a:tableStyleId>{7DF18680-E054-41AD-8BC1-D1AEF772440D}</a:tableStyleId>
              </a:tblPr>
              <a:tblGrid>
                <a:gridCol w="1524000"/>
                <a:gridCol w="1524000"/>
                <a:gridCol w="1524000"/>
                <a:gridCol w="1524000"/>
              </a:tblGrid>
              <a:tr h="370840">
                <a:tc>
                  <a:txBody>
                    <a:bodyPr/>
                    <a:lstStyle/>
                    <a:p>
                      <a:pPr algn="ctr"/>
                      <a:r>
                        <a:rPr kumimoji="0" lang="en-US" sz="2000" b="1" kern="1200" dirty="0" smtClean="0">
                          <a:solidFill>
                            <a:schemeClr val="lt1"/>
                          </a:solidFill>
                          <a:effectLst/>
                          <a:latin typeface="Times New Roman" pitchFamily="18" charset="0"/>
                          <a:ea typeface="+mn-ea"/>
                          <a:cs typeface="Times New Roman" pitchFamily="18" charset="0"/>
                        </a:rPr>
                        <a:t>1001</a:t>
                      </a:r>
                      <a:endParaRPr lang="en-US" sz="2000" dirty="0">
                        <a:latin typeface="Times New Roman" pitchFamily="18" charset="0"/>
                        <a:cs typeface="Times New Roman" pitchFamily="18" charset="0"/>
                      </a:endParaRPr>
                    </a:p>
                  </a:txBody>
                  <a:tcPr/>
                </a:tc>
                <a:tc>
                  <a:txBody>
                    <a:bodyPr/>
                    <a:lstStyle/>
                    <a:p>
                      <a:pPr algn="ctr"/>
                      <a:r>
                        <a:rPr kumimoji="0" lang="en-US" sz="2000" b="1" kern="1200" dirty="0" smtClean="0">
                          <a:solidFill>
                            <a:schemeClr val="lt1"/>
                          </a:solidFill>
                          <a:effectLst/>
                          <a:latin typeface="Times New Roman" pitchFamily="18" charset="0"/>
                          <a:ea typeface="+mn-ea"/>
                          <a:cs typeface="Times New Roman" pitchFamily="18" charset="0"/>
                        </a:rPr>
                        <a:t>1010</a:t>
                      </a:r>
                      <a:endParaRPr lang="en-US" sz="2000" dirty="0">
                        <a:latin typeface="Times New Roman" pitchFamily="18" charset="0"/>
                        <a:cs typeface="Times New Roman" pitchFamily="18" charset="0"/>
                      </a:endParaRPr>
                    </a:p>
                  </a:txBody>
                  <a:tcPr/>
                </a:tc>
                <a:tc>
                  <a:txBody>
                    <a:bodyPr/>
                    <a:lstStyle/>
                    <a:p>
                      <a:pPr algn="ctr"/>
                      <a:r>
                        <a:rPr kumimoji="0" lang="en-US" sz="2000" b="1" kern="1200" dirty="0" err="1" smtClean="0">
                          <a:solidFill>
                            <a:schemeClr val="lt1"/>
                          </a:solidFill>
                          <a:effectLst/>
                          <a:latin typeface="Times New Roman" pitchFamily="18" charset="0"/>
                          <a:ea typeface="+mn-ea"/>
                          <a:cs typeface="Times New Roman" pitchFamily="18" charset="0"/>
                        </a:rPr>
                        <a:t>aaaa</a:t>
                      </a:r>
                      <a:endParaRPr lang="en-US" sz="2000" dirty="0">
                        <a:latin typeface="Times New Roman" pitchFamily="18" charset="0"/>
                        <a:cs typeface="Times New Roman" pitchFamily="18" charset="0"/>
                      </a:endParaRPr>
                    </a:p>
                  </a:txBody>
                  <a:tcPr/>
                </a:tc>
                <a:tc>
                  <a:txBody>
                    <a:bodyPr/>
                    <a:lstStyle/>
                    <a:p>
                      <a:pPr algn="ctr"/>
                      <a:r>
                        <a:rPr kumimoji="0" lang="en-US" sz="2000" b="1" kern="1200" dirty="0" err="1" smtClean="0">
                          <a:solidFill>
                            <a:schemeClr val="lt1"/>
                          </a:solidFill>
                          <a:effectLst/>
                          <a:latin typeface="Times New Roman" pitchFamily="18" charset="0"/>
                          <a:ea typeface="+mn-ea"/>
                          <a:cs typeface="Times New Roman" pitchFamily="18" charset="0"/>
                        </a:rPr>
                        <a:t>abbb</a:t>
                      </a:r>
                      <a:endParaRPr lang="en-US" sz="2000" dirty="0">
                        <a:latin typeface="Times New Roman" pitchFamily="18" charset="0"/>
                        <a:cs typeface="Times New Roman" pitchFamily="18" charset="0"/>
                      </a:endParaRPr>
                    </a:p>
                  </a:txBody>
                  <a:tcPr/>
                </a:tc>
              </a:tr>
            </a:tbl>
          </a:graphicData>
        </a:graphic>
      </p:graphicFrame>
      <p:sp>
        <p:nvSpPr>
          <p:cNvPr id="6" name="Content Placeholder 2"/>
          <p:cNvSpPr txBox="1">
            <a:spLocks/>
          </p:cNvSpPr>
          <p:nvPr/>
        </p:nvSpPr>
        <p:spPr>
          <a:xfrm>
            <a:off x="2819400" y="3535680"/>
            <a:ext cx="3581400" cy="57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None/>
            </a:pPr>
            <a:r>
              <a:rPr lang="en-US" dirty="0">
                <a:latin typeface="Times New Roman" pitchFamily="18" charset="0"/>
                <a:cs typeface="Times New Roman" pitchFamily="18" charset="0"/>
              </a:rPr>
              <a:t>0 ≤  a ≤ </a:t>
            </a:r>
            <a:r>
              <a:rPr lang="en-US" dirty="0" smtClean="0">
                <a:latin typeface="Times New Roman" pitchFamily="18" charset="0"/>
                <a:cs typeface="Times New Roman" pitchFamily="18" charset="0"/>
              </a:rPr>
              <a:t>31</a:t>
            </a:r>
            <a:r>
              <a:rPr lang="fa-IR" dirty="0" smtClean="0">
                <a:latin typeface="Times New Roman" pitchFamily="18" charset="0"/>
                <a:cs typeface="Times New Roman" pitchFamily="18" charset="0"/>
              </a:rPr>
              <a:t>        </a:t>
            </a:r>
            <a:r>
              <a:rPr lang="en-US" dirty="0">
                <a:latin typeface="Times New Roman" pitchFamily="18" charset="0"/>
                <a:cs typeface="Times New Roman" pitchFamily="18" charset="0"/>
              </a:rPr>
              <a:t>0 ≤ b ≤ 7</a:t>
            </a:r>
          </a:p>
          <a:p>
            <a:pPr marL="0" indent="0" algn="r" rtl="1">
              <a:buNone/>
            </a:pPr>
            <a:endParaRPr lang="en-US" dirty="0">
              <a:latin typeface="Times New Roman" pitchFamily="18" charset="0"/>
              <a:cs typeface="Times New Roman" pitchFamily="18" charset="0"/>
            </a:endParaRPr>
          </a:p>
          <a:p>
            <a:pPr marL="0" indent="0" algn="r" rtl="1">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6407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181600"/>
          </a:xfrm>
        </p:spPr>
        <p:txBody>
          <a:bodyPr/>
          <a:lstStyle/>
          <a:p>
            <a:pPr algn="r" rtl="1"/>
            <a:r>
              <a:rPr lang="en-US" dirty="0" smtClean="0">
                <a:latin typeface="Times New Roman" pitchFamily="18" charset="0"/>
                <a:cs typeface="B Nazanin" pitchFamily="2" charset="-78"/>
              </a:rPr>
              <a:t>CBI </a:t>
            </a:r>
            <a:r>
              <a:rPr lang="fa-IR" dirty="0" smtClean="0">
                <a:latin typeface="Times New Roman" pitchFamily="18" charset="0"/>
                <a:cs typeface="B Nazanin" pitchFamily="2" charset="-78"/>
              </a:rPr>
              <a:t> (</a:t>
            </a:r>
            <a:r>
              <a:rPr lang="fa-IR" dirty="0">
                <a:latin typeface="Times New Roman" pitchFamily="18" charset="0"/>
                <a:cs typeface="B Nazanin" pitchFamily="2" charset="-78"/>
              </a:rPr>
              <a:t>پاک کردن یک بیت در ثبات </a:t>
            </a:r>
            <a:r>
              <a:rPr lang="en-US" dirty="0">
                <a:latin typeface="Times New Roman" pitchFamily="18" charset="0"/>
                <a:cs typeface="B Nazanin" pitchFamily="2" charset="-78"/>
              </a:rPr>
              <a:t>I/O</a:t>
            </a:r>
            <a:r>
              <a:rPr lang="fa-IR" dirty="0">
                <a:latin typeface="Times New Roman" pitchFamily="18" charset="0"/>
                <a:cs typeface="B Nazanin" pitchFamily="2" charset="-78"/>
              </a:rPr>
              <a:t>) </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CBI </a:t>
            </a:r>
            <a:r>
              <a:rPr lang="en-US" dirty="0" err="1">
                <a:latin typeface="Times New Roman" pitchFamily="18" charset="0"/>
                <a:cs typeface="B Nazanin" pitchFamily="2" charset="-78"/>
              </a:rPr>
              <a:t>ioReg</a:t>
            </a:r>
            <a:r>
              <a:rPr lang="en-US" dirty="0">
                <a:latin typeface="Times New Roman" pitchFamily="18" charset="0"/>
                <a:cs typeface="B Nazanin" pitchFamily="2" charset="-78"/>
              </a:rPr>
              <a:t> , bit - </a:t>
            </a:r>
            <a:r>
              <a:rPr lang="en-US" dirty="0" err="1">
                <a:latin typeface="Times New Roman" pitchFamily="18" charset="0"/>
                <a:cs typeface="B Nazanin" pitchFamily="2" charset="-78"/>
              </a:rPr>
              <a:t>num</a:t>
            </a:r>
            <a:endParaRPr lang="en-US" dirty="0">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
        <p:nvSpPr>
          <p:cNvPr id="5" name="Content Placeholder 2"/>
          <p:cNvSpPr txBox="1">
            <a:spLocks/>
          </p:cNvSpPr>
          <p:nvPr/>
        </p:nvSpPr>
        <p:spPr>
          <a:xfrm>
            <a:off x="457200" y="2514600"/>
            <a:ext cx="8229600" cy="457200"/>
          </a:xfrm>
          <a:prstGeom prst="rect">
            <a:avLst/>
          </a:prstGeom>
        </p:spPr>
        <p:txBody>
          <a:bodyPr vert="horz">
            <a:normAutofit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r" rtl="1"/>
            <a:r>
              <a:rPr lang="fa-IR" dirty="0" smtClean="0">
                <a:cs typeface="B Nazanin" pitchFamily="2" charset="-78"/>
              </a:rPr>
              <a:t>فرمت دستور</a:t>
            </a:r>
          </a:p>
          <a:p>
            <a:pPr marL="0" indent="0" algn="r" rtl="1">
              <a:buFont typeface="Wingdings 2"/>
              <a:buNone/>
            </a:pPr>
            <a:endParaRPr lang="en-US" dirty="0">
              <a:cs typeface="B Nazanin"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1111495221"/>
              </p:ext>
            </p:extLst>
          </p:nvPr>
        </p:nvGraphicFramePr>
        <p:xfrm>
          <a:off x="1524000" y="3276600"/>
          <a:ext cx="6096000" cy="370840"/>
        </p:xfrm>
        <a:graphic>
          <a:graphicData uri="http://schemas.openxmlformats.org/drawingml/2006/table">
            <a:tbl>
              <a:tblPr firstRow="1" bandRow="1">
                <a:tableStyleId>{7DF18680-E054-41AD-8BC1-D1AEF772440D}</a:tableStyleId>
              </a:tblPr>
              <a:tblGrid>
                <a:gridCol w="1524000"/>
                <a:gridCol w="1524000"/>
                <a:gridCol w="1524000"/>
                <a:gridCol w="1524000"/>
              </a:tblGrid>
              <a:tr h="370840">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1001</a:t>
                      </a:r>
                      <a:endParaRPr lang="en-US" dirty="0">
                        <a:latin typeface="Times New Roman" pitchFamily="18" charset="0"/>
                        <a:cs typeface="Times New Roman" pitchFamily="18" charset="0"/>
                      </a:endParaRPr>
                    </a:p>
                  </a:txBody>
                  <a:tcPr/>
                </a:tc>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a:t>
                      </a:r>
                      <a:r>
                        <a:rPr kumimoji="0" lang="fa-IR" sz="1800" b="1" kern="1200" dirty="0" smtClean="0">
                          <a:solidFill>
                            <a:schemeClr val="lt1"/>
                          </a:solidFill>
                          <a:effectLst/>
                          <a:latin typeface="Times New Roman" pitchFamily="18" charset="0"/>
                          <a:ea typeface="+mn-ea"/>
                          <a:cs typeface="Times New Roman" pitchFamily="18" charset="0"/>
                        </a:rPr>
                        <a:t>000</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aaaa</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abbb</a:t>
                      </a:r>
                      <a:endParaRPr lang="en-US" dirty="0">
                        <a:latin typeface="Times New Roman" pitchFamily="18" charset="0"/>
                        <a:cs typeface="Times New Roman" pitchFamily="18" charset="0"/>
                      </a:endParaRPr>
                    </a:p>
                  </a:txBody>
                  <a:tcPr/>
                </a:tc>
              </a:tr>
            </a:tbl>
          </a:graphicData>
        </a:graphic>
      </p:graphicFrame>
      <p:sp>
        <p:nvSpPr>
          <p:cNvPr id="7" name="Content Placeholder 2"/>
          <p:cNvSpPr txBox="1">
            <a:spLocks/>
          </p:cNvSpPr>
          <p:nvPr/>
        </p:nvSpPr>
        <p:spPr>
          <a:xfrm>
            <a:off x="2781300" y="3962400"/>
            <a:ext cx="3581400" cy="57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None/>
            </a:pPr>
            <a:r>
              <a:rPr lang="en-US" dirty="0">
                <a:latin typeface="Times New Roman" pitchFamily="18" charset="0"/>
                <a:cs typeface="Times New Roman" pitchFamily="18" charset="0"/>
              </a:rPr>
              <a:t>0 ≤  a ≤ </a:t>
            </a:r>
            <a:r>
              <a:rPr lang="en-US" dirty="0" smtClean="0">
                <a:latin typeface="Times New Roman" pitchFamily="18" charset="0"/>
                <a:cs typeface="Times New Roman" pitchFamily="18" charset="0"/>
              </a:rPr>
              <a:t>31</a:t>
            </a:r>
            <a:r>
              <a:rPr lang="fa-IR" dirty="0" smtClean="0">
                <a:latin typeface="Times New Roman" pitchFamily="18" charset="0"/>
                <a:cs typeface="Times New Roman" pitchFamily="18" charset="0"/>
              </a:rPr>
              <a:t>        </a:t>
            </a:r>
            <a:r>
              <a:rPr lang="en-US" dirty="0">
                <a:latin typeface="Times New Roman" pitchFamily="18" charset="0"/>
                <a:cs typeface="Times New Roman" pitchFamily="18" charset="0"/>
              </a:rPr>
              <a:t>0 ≤ b ≤ 7</a:t>
            </a:r>
          </a:p>
          <a:p>
            <a:pPr marL="0" indent="0" algn="r" rtl="1">
              <a:buNone/>
            </a:pPr>
            <a:endParaRPr lang="en-US" dirty="0">
              <a:latin typeface="Times New Roman" pitchFamily="18" charset="0"/>
              <a:cs typeface="Times New Roman" pitchFamily="18" charset="0"/>
            </a:endParaRPr>
          </a:p>
          <a:p>
            <a:pPr marL="0" indent="0" algn="r" rtl="1">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76831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r" rtl="1">
              <a:buNone/>
            </a:pPr>
            <a:r>
              <a:rPr lang="fa-IR" dirty="0" smtClean="0">
                <a:latin typeface="Times New Roman" pitchFamily="18" charset="0"/>
                <a:cs typeface="B Nazanin" pitchFamily="2" charset="-78"/>
              </a:rPr>
              <a:t>مثال: برنامه ای بنویسید که بیت دوم از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را دائما تغییر وضعیت دهد.</a:t>
            </a:r>
            <a:endParaRPr lang="en-US" dirty="0" smtClean="0">
              <a:latin typeface="Times New Roman" pitchFamily="18" charset="0"/>
              <a:cs typeface="B Nazanin" pitchFamily="2" charset="-78"/>
            </a:endParaRPr>
          </a:p>
          <a:p>
            <a:pPr marL="0" indent="0" algn="r" rtl="1">
              <a:buNone/>
            </a:pPr>
            <a:endParaRPr lang="fa-IR" dirty="0" smtClean="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DDRB , 2</a:t>
            </a:r>
          </a:p>
          <a:p>
            <a:pPr marL="0" indent="0">
              <a:buNone/>
            </a:pPr>
            <a:r>
              <a:rPr lang="en-US" dirty="0">
                <a:latin typeface="Times New Roman" pitchFamily="18" charset="0"/>
                <a:cs typeface="B Nazanin" pitchFamily="2" charset="-78"/>
              </a:rPr>
              <a:t>AGAIN: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PORTB , 2 </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a:t>
            </a:r>
            <a:r>
              <a:rPr lang="en-US" dirty="0">
                <a:latin typeface="Times New Roman" pitchFamily="18" charset="0"/>
                <a:cs typeface="B Nazanin" pitchFamily="2" charset="-78"/>
              </a:rPr>
              <a:t>	DELAY </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CBI</a:t>
            </a:r>
            <a:r>
              <a:rPr lang="en-US" dirty="0">
                <a:latin typeface="Times New Roman" pitchFamily="18" charset="0"/>
                <a:cs typeface="B Nazanin" pitchFamily="2" charset="-78"/>
              </a:rPr>
              <a:t>	PORTB , 2</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a:t>
            </a:r>
            <a:r>
              <a:rPr lang="en-US" dirty="0">
                <a:latin typeface="Times New Roman" pitchFamily="18" charset="0"/>
                <a:cs typeface="B Nazanin" pitchFamily="2" charset="-78"/>
              </a:rPr>
              <a:t>	DELAY </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RJMP  </a:t>
            </a:r>
            <a:r>
              <a:rPr lang="en-US" dirty="0">
                <a:latin typeface="Times New Roman" pitchFamily="18" charset="0"/>
                <a:cs typeface="B Nazanin" pitchFamily="2" charset="-78"/>
              </a:rPr>
              <a:t>AGAIN</a:t>
            </a:r>
          </a:p>
          <a:p>
            <a:pPr marL="0" indent="0">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Tree>
    <p:extLst>
      <p:ext uri="{BB962C8B-B14F-4D97-AF65-F5344CB8AC3E}">
        <p14:creationId xmlns:p14="http://schemas.microsoft.com/office/powerpoint/2010/main" val="6882814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562600"/>
          </a:xfrm>
        </p:spPr>
        <p:txBody>
          <a:bodyPr>
            <a:normAutofit fontScale="85000" lnSpcReduction="10000"/>
          </a:bodyPr>
          <a:lstStyle/>
          <a:p>
            <a:pPr marL="0" indent="0" algn="r" rtl="1">
              <a:buNone/>
            </a:pPr>
            <a:r>
              <a:rPr lang="fa-IR" dirty="0">
                <a:latin typeface="Times New Roman" pitchFamily="18" charset="0"/>
                <a:cs typeface="B Nazanin" pitchFamily="2" charset="-78"/>
              </a:rPr>
              <a:t>مثال ٤ – ٢ – به هر یک از پایةهای پورت </a:t>
            </a:r>
            <a:r>
              <a:rPr lang="en-US" dirty="0" smtClean="0">
                <a:latin typeface="Times New Roman" pitchFamily="18" charset="0"/>
                <a:cs typeface="B Nazanin" pitchFamily="2" charset="-78"/>
              </a:rPr>
              <a:t>D</a:t>
            </a:r>
            <a:r>
              <a:rPr lang="fa-IR" dirty="0" smtClean="0">
                <a:latin typeface="Times New Roman" pitchFamily="18" charset="0"/>
                <a:cs typeface="B Nazanin" pitchFamily="2" charset="-78"/>
              </a:rPr>
              <a:t> یک </a:t>
            </a:r>
            <a:r>
              <a:rPr lang="en-US" dirty="0" smtClean="0">
                <a:latin typeface="Times New Roman" pitchFamily="18" charset="0"/>
                <a:cs typeface="B Nazanin" pitchFamily="2" charset="-78"/>
              </a:rPr>
              <a:t>LED</a:t>
            </a:r>
            <a:r>
              <a:rPr lang="fa-IR" dirty="0" smtClean="0">
                <a:latin typeface="Times New Roman" pitchFamily="18" charset="0"/>
                <a:cs typeface="B Nazanin" pitchFamily="2" charset="-78"/>
              </a:rPr>
              <a:t> متصل </a:t>
            </a:r>
            <a:r>
              <a:rPr lang="fa-IR" dirty="0">
                <a:latin typeface="Times New Roman" pitchFamily="18" charset="0"/>
                <a:cs typeface="B Nazanin" pitchFamily="2" charset="-78"/>
              </a:rPr>
              <a:t>است. برنامه­ای بنویسید که </a:t>
            </a:r>
            <a:r>
              <a:rPr lang="en-US" dirty="0">
                <a:latin typeface="Times New Roman" pitchFamily="18" charset="0"/>
                <a:cs typeface="B Nazanin" pitchFamily="2" charset="-78"/>
              </a:rPr>
              <a:t>LED </a:t>
            </a:r>
            <a:r>
              <a:rPr lang="fa-IR" dirty="0">
                <a:latin typeface="Times New Roman" pitchFamily="18" charset="0"/>
                <a:cs typeface="B Nazanin" pitchFamily="2" charset="-78"/>
              </a:rPr>
              <a:t>­ها را از </a:t>
            </a:r>
            <a:r>
              <a:rPr lang="fa-IR" dirty="0" smtClean="0">
                <a:latin typeface="Times New Roman" pitchFamily="18" charset="0"/>
                <a:cs typeface="B Nazanin" pitchFamily="2" charset="-78"/>
              </a:rPr>
              <a:t>پایة</a:t>
            </a:r>
            <a:r>
              <a:rPr lang="en-US" dirty="0" smtClean="0">
                <a:latin typeface="Times New Roman" pitchFamily="18" charset="0"/>
                <a:cs typeface="B Nazanin" pitchFamily="2" charset="-78"/>
              </a:rPr>
              <a:t>D</a:t>
            </a:r>
            <a:r>
              <a:rPr lang="en-US" baseline="-25000" dirty="0" smtClean="0">
                <a:latin typeface="Times New Roman" pitchFamily="18" charset="0"/>
                <a:cs typeface="B Nazanin" pitchFamily="2" charset="-78"/>
              </a:rPr>
              <a:t>0</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تا</a:t>
            </a:r>
            <a:r>
              <a:rPr lang="en-US" dirty="0" smtClean="0">
                <a:latin typeface="Times New Roman" pitchFamily="18" charset="0"/>
                <a:cs typeface="B Nazanin" pitchFamily="2" charset="-78"/>
              </a:rPr>
              <a:t>D</a:t>
            </a:r>
            <a:r>
              <a:rPr lang="en-US" baseline="-25000" dirty="0" smtClean="0">
                <a:latin typeface="Times New Roman" pitchFamily="18" charset="0"/>
                <a:cs typeface="B Nazanin" pitchFamily="2" charset="-78"/>
              </a:rPr>
              <a:t>7</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روشن </a:t>
            </a:r>
            <a:r>
              <a:rPr lang="fa-IR" dirty="0">
                <a:latin typeface="Times New Roman" pitchFamily="18" charset="0"/>
                <a:cs typeface="B Nazanin" pitchFamily="2" charset="-78"/>
              </a:rPr>
              <a:t>کند. قبل از روشن </a:t>
            </a:r>
            <a:r>
              <a:rPr lang="fa-IR" dirty="0" smtClean="0">
                <a:latin typeface="Times New Roman" pitchFamily="18" charset="0"/>
                <a:cs typeface="B Nazanin" pitchFamily="2" charset="-78"/>
              </a:rPr>
              <a:t>کردن</a:t>
            </a:r>
            <a:r>
              <a:rPr lang="en-US" dirty="0" smtClean="0">
                <a:latin typeface="Times New Roman" pitchFamily="18" charset="0"/>
                <a:cs typeface="B Nazanin" pitchFamily="2" charset="-78"/>
              </a:rPr>
              <a:t>LED </a:t>
            </a:r>
            <a:r>
              <a:rPr lang="fa-IR" dirty="0" smtClean="0">
                <a:latin typeface="Times New Roman" pitchFamily="18" charset="0"/>
                <a:cs typeface="B Nazanin" pitchFamily="2" charset="-78"/>
              </a:rPr>
              <a:t> بعدی</a:t>
            </a:r>
            <a:r>
              <a:rPr lang="fa-IR" dirty="0">
                <a:latin typeface="Times New Roman" pitchFamily="18" charset="0"/>
                <a:cs typeface="B Nazanin" pitchFamily="2" charset="-78"/>
              </a:rPr>
              <a:t>، زیر روال تأخیر را صدا بزند. </a:t>
            </a:r>
            <a:endParaRPr lang="fa-IR" dirty="0" smtClean="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a:t>
            </a:r>
            <a:r>
              <a:rPr lang="en-US" dirty="0" smtClean="0">
                <a:latin typeface="Times New Roman" pitchFamily="18" charset="0"/>
                <a:cs typeface="B Nazanin" pitchFamily="2" charset="-78"/>
              </a:rPr>
              <a:t>INCLUDE </a:t>
            </a:r>
            <a:r>
              <a:rPr lang="en-US" dirty="0">
                <a:latin typeface="Times New Roman" pitchFamily="18" charset="0"/>
                <a:cs typeface="B Nazanin" pitchFamily="2" charset="-78"/>
              </a:rPr>
              <a:t>	</a:t>
            </a:r>
            <a:r>
              <a:rPr lang="fa-IR" dirty="0">
                <a:latin typeface="Times New Roman" pitchFamily="18" charset="0"/>
                <a:cs typeface="B Nazanin" pitchFamily="2" charset="-78"/>
              </a:rPr>
              <a:t>"</a:t>
            </a:r>
            <a:r>
              <a:rPr lang="en-US" dirty="0">
                <a:latin typeface="Times New Roman" pitchFamily="18" charset="0"/>
                <a:cs typeface="B Nazanin" pitchFamily="2" charset="-78"/>
              </a:rPr>
              <a:t>M32DEF. INC</a:t>
            </a:r>
            <a:r>
              <a:rPr lang="fa-IR" dirty="0">
                <a:latin typeface="Times New Roman" pitchFamily="18" charset="0"/>
                <a:cs typeface="B Nazanin" pitchFamily="2" charset="-78"/>
              </a:rPr>
              <a:t>"</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 HIGH (RAMEND)</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	SPH , R20 </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 LOW (RAMEND)</a:t>
            </a:r>
          </a:p>
          <a:p>
            <a:pPr marL="0" indent="0">
              <a:buNone/>
            </a:pPr>
            <a:r>
              <a:rPr lang="fa-IR" dirty="0" smtClean="0">
                <a:latin typeface="Times New Roman" pitchFamily="18" charset="0"/>
                <a:cs typeface="B Nazanin" pitchFamily="2" charset="-78"/>
              </a:rPr>
              <a:t>	</a:t>
            </a:r>
            <a:r>
              <a:rPr lang="en-US" dirty="0">
                <a:latin typeface="Times New Roman" pitchFamily="18" charset="0"/>
                <a:cs typeface="B Nazanin" pitchFamily="2" charset="-78"/>
              </a:rPr>
              <a:t>	OUT 	SPL , </a:t>
            </a:r>
            <a:r>
              <a:rPr lang="en-US" dirty="0" smtClean="0">
                <a:latin typeface="Times New Roman" pitchFamily="18" charset="0"/>
                <a:cs typeface="B Nazanin" pitchFamily="2" charset="-78"/>
              </a:rPr>
              <a:t>R20</a:t>
            </a:r>
            <a:r>
              <a:rPr lang="en-US" dirty="0">
                <a:latin typeface="Times New Roman" pitchFamily="18" charset="0"/>
                <a:cs typeface="B Nazanin" pitchFamily="2" charset="-78"/>
              </a:rPr>
              <a:t>	;initialize stack pointer</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 OXFF</a:t>
            </a:r>
          </a:p>
          <a:p>
            <a:pPr marL="0" indent="0">
              <a:buNone/>
            </a:pPr>
            <a:r>
              <a:rPr lang="fa-IR" dirty="0" smtClean="0">
                <a:latin typeface="Times New Roman" pitchFamily="18" charset="0"/>
                <a:cs typeface="B Nazanin" pitchFamily="2" charset="-78"/>
              </a:rPr>
              <a:t>	</a:t>
            </a:r>
            <a:r>
              <a:rPr lang="en-US" dirty="0">
                <a:latin typeface="Times New Roman" pitchFamily="18" charset="0"/>
                <a:cs typeface="B Nazanin" pitchFamily="2" charset="-78"/>
              </a:rPr>
              <a:t>	OUT 	DDRD , R20	</a:t>
            </a:r>
            <a:r>
              <a:rPr lang="en-US" dirty="0" smtClean="0">
                <a:latin typeface="Times New Roman" pitchFamily="18" charset="0"/>
                <a:cs typeface="B Nazanin" pitchFamily="2" charset="-78"/>
              </a:rPr>
              <a:t>;</a:t>
            </a:r>
            <a:r>
              <a:rPr lang="en-US" dirty="0">
                <a:latin typeface="Times New Roman" pitchFamily="18" charset="0"/>
                <a:cs typeface="B Nazanin" pitchFamily="2" charset="-78"/>
              </a:rPr>
              <a:t>make </a:t>
            </a:r>
            <a:r>
              <a:rPr lang="en-US" dirty="0" err="1">
                <a:latin typeface="Times New Roman" pitchFamily="18" charset="0"/>
                <a:cs typeface="B Nazanin" pitchFamily="2" charset="-78"/>
              </a:rPr>
              <a:t>portd</a:t>
            </a:r>
            <a:r>
              <a:rPr lang="en-US" dirty="0">
                <a:latin typeface="Times New Roman" pitchFamily="18" charset="0"/>
                <a:cs typeface="B Nazanin" pitchFamily="2" charset="-78"/>
              </a:rPr>
              <a:t> an output port</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PORTD , </a:t>
            </a:r>
            <a:r>
              <a:rPr lang="en-US" dirty="0">
                <a:latin typeface="Times New Roman" pitchFamily="18" charset="0"/>
              </a:rPr>
              <a:t>0</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a:t>
            </a:r>
            <a:r>
              <a:rPr lang="en-US" dirty="0">
                <a:latin typeface="Times New Roman" pitchFamily="18" charset="0"/>
                <a:cs typeface="B Nazanin" pitchFamily="2" charset="-78"/>
              </a:rPr>
              <a:t>	DELAY</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PORTD , 1 </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DELAY</a:t>
            </a:r>
            <a:endParaRPr lang="fa-IR" dirty="0" smtClean="0">
              <a:latin typeface="Times New Roman" pitchFamily="18" charset="0"/>
              <a:cs typeface="B Nazanin" pitchFamily="2" charset="-78"/>
            </a:endParaRPr>
          </a:p>
          <a:p>
            <a:pPr marL="0" indent="0">
              <a:buNone/>
            </a:pPr>
            <a:r>
              <a:rPr lang="fa-IR" dirty="0">
                <a:latin typeface="Times New Roman" pitchFamily="18" charset="0"/>
                <a:cs typeface="B Nazanin" pitchFamily="2" charset="-78"/>
              </a:rPr>
              <a:t>	</a:t>
            </a:r>
            <a:r>
              <a:rPr lang="fa-IR" dirty="0" smtClean="0">
                <a:latin typeface="Times New Roman" pitchFamily="18" charset="0"/>
                <a:cs typeface="B Nazanin" pitchFamily="2" charset="-78"/>
              </a:rPr>
              <a:t>	.....</a:t>
            </a:r>
          </a:p>
          <a:p>
            <a:pPr marL="0" indent="0">
              <a:buNone/>
            </a:pPr>
            <a:r>
              <a:rPr lang="fa-IR" dirty="0">
                <a:latin typeface="Times New Roman" pitchFamily="18" charset="0"/>
                <a:cs typeface="B Nazanin" pitchFamily="2" charset="-78"/>
              </a:rPr>
              <a:t>	</a:t>
            </a:r>
            <a:r>
              <a:rPr lang="fa-IR" dirty="0" smtClean="0">
                <a:latin typeface="Times New Roman" pitchFamily="18" charset="0"/>
                <a:cs typeface="B Nazanin" pitchFamily="2" charset="-78"/>
              </a:rPr>
              <a:t>	......</a:t>
            </a:r>
            <a:endParaRPr lang="en-US" dirty="0">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Tree>
    <p:extLst>
      <p:ext uri="{BB962C8B-B14F-4D97-AF65-F5344CB8AC3E}">
        <p14:creationId xmlns:p14="http://schemas.microsoft.com/office/powerpoint/2010/main" val="25803604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486400"/>
          </a:xfrm>
        </p:spPr>
        <p:txBody>
          <a:bodyPr/>
          <a:lstStyle/>
          <a:p>
            <a:pPr marL="0" indent="0" algn="just" rtl="1">
              <a:buNone/>
            </a:pPr>
            <a:r>
              <a:rPr lang="fa-IR" dirty="0" smtClean="0">
                <a:latin typeface="Times New Roman" pitchFamily="18" charset="0"/>
                <a:cs typeface="B Nazanin" pitchFamily="2" charset="-78"/>
              </a:rPr>
              <a:t>مثال </a:t>
            </a:r>
            <a:r>
              <a:rPr lang="fa-IR" dirty="0">
                <a:latin typeface="Times New Roman" pitchFamily="18" charset="0"/>
                <a:cs typeface="B Nazanin" pitchFamily="2" charset="-78"/>
              </a:rPr>
              <a:t>٤ – </a:t>
            </a:r>
            <a:r>
              <a:rPr lang="fa-IR" dirty="0" smtClean="0">
                <a:latin typeface="Times New Roman" pitchFamily="18" charset="0"/>
                <a:cs typeface="B Nazanin" pitchFamily="2" charset="-78"/>
              </a:rPr>
              <a:t>3 </a:t>
            </a:r>
            <a:r>
              <a:rPr lang="fa-IR" dirty="0">
                <a:latin typeface="Times New Roman" pitchFamily="18" charset="0"/>
                <a:cs typeface="B Nazanin" pitchFamily="2" charset="-78"/>
              </a:rPr>
              <a:t>– برنامه­هایی برای موارد زیر بنویسید. </a:t>
            </a:r>
            <a:endParaRPr lang="en-US"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الف) یک مرج مربعی با چرخة کار ( </a:t>
            </a:r>
            <a:r>
              <a:rPr lang="en-US" dirty="0">
                <a:latin typeface="Times New Roman" pitchFamily="18" charset="0"/>
                <a:cs typeface="B Nazanin" pitchFamily="2" charset="-78"/>
              </a:rPr>
              <a:t>cycle duty </a:t>
            </a:r>
            <a:r>
              <a:rPr lang="fa-IR" dirty="0">
                <a:latin typeface="Times New Roman" pitchFamily="18" charset="0"/>
                <a:cs typeface="B Nazanin" pitchFamily="2" charset="-78"/>
              </a:rPr>
              <a:t>) ٥٠% بر روی بیت ٠ پورت </a:t>
            </a:r>
            <a:r>
              <a:rPr lang="en-US" dirty="0">
                <a:latin typeface="Times New Roman" pitchFamily="18" charset="0"/>
                <a:cs typeface="B Nazanin" pitchFamily="2" charset="-78"/>
              </a:rPr>
              <a:t>c </a:t>
            </a:r>
            <a:r>
              <a:rPr lang="fa-IR" dirty="0">
                <a:latin typeface="Times New Roman" pitchFamily="18" charset="0"/>
                <a:cs typeface="B Nazanin" pitchFamily="2" charset="-78"/>
              </a:rPr>
              <a:t>ایجاد کند. </a:t>
            </a:r>
            <a:endParaRPr lang="en-US"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ب) یک موج مربعی با چرخة کار ٦٥% بر روی بیت ٣ پورت </a:t>
            </a:r>
            <a:r>
              <a:rPr lang="en-US" dirty="0">
                <a:latin typeface="Times New Roman" pitchFamily="18" charset="0"/>
                <a:cs typeface="B Nazanin" pitchFamily="2" charset="-78"/>
              </a:rPr>
              <a:t>c </a:t>
            </a:r>
            <a:r>
              <a:rPr lang="fa-IR" dirty="0">
                <a:latin typeface="Times New Roman" pitchFamily="18" charset="0"/>
                <a:cs typeface="B Nazanin" pitchFamily="2" charset="-78"/>
              </a:rPr>
              <a:t>ایجاد کند. </a:t>
            </a:r>
            <a:endParaRPr lang="fa-IR" dirty="0" smtClean="0">
              <a:latin typeface="Times New Roman" pitchFamily="18" charset="0"/>
              <a:cs typeface="B Nazanin" pitchFamily="2" charset="-78"/>
            </a:endParaRPr>
          </a:p>
          <a:p>
            <a:pPr marL="0" indent="0" algn="just" rtl="1">
              <a:buNone/>
            </a:pPr>
            <a:endParaRPr lang="fa-IR" dirty="0" smtClean="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حل: </a:t>
            </a:r>
            <a:r>
              <a:rPr lang="fa-IR" dirty="0" smtClean="0">
                <a:latin typeface="Times New Roman" pitchFamily="18" charset="0"/>
                <a:cs typeface="B Nazanin" pitchFamily="2" charset="-78"/>
              </a:rPr>
              <a:t>چرخه کار 50% به معنی یکسان بودن زمان های 0 و 1 پالس است. با </a:t>
            </a:r>
            <a:r>
              <a:rPr lang="fa-IR" dirty="0">
                <a:latin typeface="Times New Roman" pitchFamily="18" charset="0"/>
                <a:cs typeface="B Nazanin" pitchFamily="2" charset="-78"/>
              </a:rPr>
              <a:t>قرار دادن یک تأخیر زمانی بین هر حالت، </a:t>
            </a:r>
            <a:r>
              <a:rPr lang="en-US" dirty="0">
                <a:latin typeface="Times New Roman" pitchFamily="18" charset="0"/>
                <a:cs typeface="B Nazanin" pitchFamily="2" charset="-78"/>
              </a:rPr>
              <a:t>pc</a:t>
            </a:r>
            <a:r>
              <a:rPr lang="en-US" baseline="-25000" dirty="0">
                <a:latin typeface="Times New Roman" pitchFamily="18" charset="0"/>
                <a:cs typeface="B Nazanin" pitchFamily="2" charset="-78"/>
              </a:rPr>
              <a:t>0</a:t>
            </a: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صفر و یک می­کنیم. </a:t>
            </a:r>
          </a:p>
          <a:p>
            <a:pPr algn="just" rtl="1"/>
            <a:endParaRPr lang="en-US" dirty="0">
              <a:latin typeface="Times New Roman" pitchFamily="18" charset="0"/>
              <a:cs typeface="B Nazanin" pitchFamily="2" charset="-78"/>
            </a:endParaRPr>
          </a:p>
          <a:p>
            <a:pPr algn="just" rtl="1"/>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Tree>
    <p:extLst>
      <p:ext uri="{BB962C8B-B14F-4D97-AF65-F5344CB8AC3E}">
        <p14:creationId xmlns:p14="http://schemas.microsoft.com/office/powerpoint/2010/main" val="13449758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763000" cy="5410200"/>
          </a:xfrm>
        </p:spPr>
        <p:txBody>
          <a:bodyPr>
            <a:normAutofit/>
          </a:bodyPr>
          <a:lstStyle/>
          <a:p>
            <a:pPr marL="0" indent="0">
              <a:buNone/>
            </a:pPr>
            <a:r>
              <a:rPr lang="en-US" dirty="0" smtClean="0">
                <a:latin typeface="Times New Roman" pitchFamily="18" charset="0"/>
                <a:cs typeface="B Nazanin" pitchFamily="2" charset="-78"/>
              </a:rPr>
              <a:t>.INCLUDE </a:t>
            </a:r>
            <a:r>
              <a:rPr lang="en-US" dirty="0">
                <a:latin typeface="Times New Roman" pitchFamily="18" charset="0"/>
                <a:cs typeface="B Nazanin" pitchFamily="2" charset="-78"/>
              </a:rPr>
              <a:t>	</a:t>
            </a:r>
            <a:r>
              <a:rPr lang="fa-IR" dirty="0">
                <a:latin typeface="Times New Roman" pitchFamily="18" charset="0"/>
                <a:cs typeface="B Nazanin" pitchFamily="2" charset="-78"/>
              </a:rPr>
              <a:t>"</a:t>
            </a:r>
            <a:r>
              <a:rPr lang="en-US" dirty="0">
                <a:latin typeface="Times New Roman" pitchFamily="18" charset="0"/>
                <a:cs typeface="B Nazanin" pitchFamily="2" charset="-78"/>
              </a:rPr>
              <a:t>M32DEF. INC</a:t>
            </a:r>
            <a:r>
              <a:rPr lang="fa-IR" dirty="0">
                <a:latin typeface="Times New Roman" pitchFamily="18" charset="0"/>
                <a:cs typeface="B Nazanin" pitchFamily="2" charset="-78"/>
              </a:rPr>
              <a:t>"</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 HIGH (RAMEND)</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	SPH , R20 </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a:t>
            </a:r>
            <a:r>
              <a:rPr lang="en-US" dirty="0">
                <a:latin typeface="Times New Roman" pitchFamily="18" charset="0"/>
                <a:cs typeface="B Nazanin" pitchFamily="2" charset="-78"/>
              </a:rPr>
              <a:t>	R20 , LOW (RAMEND)</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	SPL , R20</a:t>
            </a: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a:t>
            </a:r>
            <a:r>
              <a:rPr lang="en-US" dirty="0">
                <a:latin typeface="Times New Roman" pitchFamily="18" charset="0"/>
                <a:cs typeface="B Nazanin" pitchFamily="2" charset="-78"/>
              </a:rPr>
              <a:t>	DDRC , </a:t>
            </a:r>
            <a:r>
              <a:rPr lang="en-US" dirty="0" smtClean="0">
                <a:latin typeface="Times New Roman" pitchFamily="18" charset="0"/>
                <a:cs typeface="B Nazanin" pitchFamily="2" charset="-78"/>
              </a:rPr>
              <a:t>0</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;set </a:t>
            </a:r>
            <a:r>
              <a:rPr lang="en-US" dirty="0">
                <a:latin typeface="Times New Roman" pitchFamily="18" charset="0"/>
                <a:cs typeface="B Nazanin" pitchFamily="2" charset="-78"/>
              </a:rPr>
              <a:t>bit </a:t>
            </a:r>
            <a:r>
              <a:rPr lang="en-US" dirty="0" smtClean="0">
                <a:latin typeface="Times New Roman" pitchFamily="18" charset="0"/>
                <a:cs typeface="B Nazanin" pitchFamily="2" charset="-78"/>
              </a:rPr>
              <a:t>0 </a:t>
            </a:r>
            <a:r>
              <a:rPr lang="en-US" dirty="0">
                <a:latin typeface="Times New Roman" pitchFamily="18" charset="0"/>
                <a:cs typeface="B Nazanin" pitchFamily="2" charset="-78"/>
              </a:rPr>
              <a:t>of </a:t>
            </a:r>
            <a:r>
              <a:rPr lang="en-US" dirty="0" smtClean="0">
                <a:latin typeface="Times New Roman" pitchFamily="18" charset="0"/>
                <a:cs typeface="B Nazanin" pitchFamily="2" charset="-78"/>
              </a:rPr>
              <a:t>DDRC (pc0 </a:t>
            </a:r>
            <a:r>
              <a:rPr lang="en-US" dirty="0">
                <a:latin typeface="Times New Roman" pitchFamily="18" charset="0"/>
                <a:cs typeface="B Nazanin" pitchFamily="2" charset="-78"/>
              </a:rPr>
              <a:t>– out)</a:t>
            </a:r>
          </a:p>
          <a:p>
            <a:pPr marL="0" indent="0">
              <a:buNone/>
            </a:pPr>
            <a:r>
              <a:rPr lang="en-US" dirty="0">
                <a:latin typeface="Times New Roman" pitchFamily="18" charset="0"/>
                <a:cs typeface="B Nazanin" pitchFamily="2" charset="-78"/>
              </a:rPr>
              <a:t>HERE: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PORT C , </a:t>
            </a:r>
            <a:r>
              <a:rPr lang="en-US" dirty="0" smtClean="0">
                <a:latin typeface="Times New Roman" pitchFamily="18" charset="0"/>
                <a:cs typeface="B Nazanin" pitchFamily="2" charset="-78"/>
              </a:rPr>
              <a:t>0 </a:t>
            </a:r>
            <a:r>
              <a:rPr lang="en-US" dirty="0">
                <a:latin typeface="Times New Roman" pitchFamily="18" charset="0"/>
                <a:cs typeface="B Nazanin" pitchFamily="2" charset="-78"/>
              </a:rPr>
              <a:t>		;</a:t>
            </a:r>
            <a:r>
              <a:rPr lang="en-US" dirty="0" err="1">
                <a:latin typeface="Times New Roman" pitchFamily="18" charset="0"/>
                <a:cs typeface="B Nazanin" pitchFamily="2" charset="-78"/>
              </a:rPr>
              <a:t>pco</a:t>
            </a:r>
            <a:r>
              <a:rPr lang="en-US" dirty="0">
                <a:latin typeface="Times New Roman" pitchFamily="18" charset="0"/>
                <a:cs typeface="B Nazanin" pitchFamily="2" charset="-78"/>
              </a:rPr>
              <a:t> = </a:t>
            </a:r>
            <a:r>
              <a:rPr lang="fa-IR" dirty="0">
                <a:latin typeface="Times New Roman" pitchFamily="18" charset="0"/>
                <a:cs typeface="B Nazanin" pitchFamily="2" charset="-78"/>
              </a:rPr>
              <a:t>١</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DELAY </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CBI </a:t>
            </a:r>
            <a:r>
              <a:rPr lang="en-US" dirty="0">
                <a:latin typeface="Times New Roman" pitchFamily="18" charset="0"/>
                <a:cs typeface="B Nazanin" pitchFamily="2" charset="-78"/>
              </a:rPr>
              <a:t>	PORT C , </a:t>
            </a:r>
            <a:r>
              <a:rPr lang="en-US" dirty="0" smtClean="0">
                <a:latin typeface="Times New Roman" pitchFamily="18" charset="0"/>
                <a:cs typeface="B Nazanin" pitchFamily="2" charset="-78"/>
              </a:rPr>
              <a:t>0 </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DELAY </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RJUM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HERE</a:t>
            </a:r>
            <a:endParaRPr lang="en-US" dirty="0">
              <a:latin typeface="Times New Roman" pitchFamily="18" charset="0"/>
              <a:cs typeface="B Nazanin" pitchFamily="2" charset="-78"/>
            </a:endParaRP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a:latin typeface="Times New Roman" pitchFamily="18" charset="0"/>
                <a:cs typeface="B Titr" pitchFamily="2" charset="-78"/>
              </a:rPr>
              <a:t>بخش ٤ – ٢ – برنامه­نویسی برای تغییر تک بیتی پورت­های </a:t>
            </a:r>
            <a:r>
              <a:rPr lang="en-US" sz="3200" b="1" dirty="0">
                <a:latin typeface="Times New Roman" pitchFamily="18" charset="0"/>
                <a:cs typeface="B Titr" pitchFamily="2" charset="-78"/>
              </a:rPr>
              <a:t>I/O</a:t>
            </a:r>
          </a:p>
        </p:txBody>
      </p:sp>
    </p:spTree>
    <p:extLst>
      <p:ext uri="{BB962C8B-B14F-4D97-AF65-F5344CB8AC3E}">
        <p14:creationId xmlns:p14="http://schemas.microsoft.com/office/powerpoint/2010/main" val="2003919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چرخه زمانی دستورات در </a:t>
            </a:r>
            <a:r>
              <a:rPr lang="en-US" dirty="0" smtClean="0"/>
              <a:t>AVR</a:t>
            </a:r>
            <a:endParaRPr lang="en-US" dirty="0"/>
          </a:p>
        </p:txBody>
      </p:sp>
      <p:sp>
        <p:nvSpPr>
          <p:cNvPr id="3" name="Content Placeholder 2"/>
          <p:cNvSpPr>
            <a:spLocks noGrp="1"/>
          </p:cNvSpPr>
          <p:nvPr>
            <p:ph idx="1"/>
          </p:nvPr>
        </p:nvSpPr>
        <p:spPr/>
        <p:txBody>
          <a:bodyPr/>
          <a:lstStyle/>
          <a:p>
            <a:pPr algn="just" rtl="1"/>
            <a:r>
              <a:rPr lang="fa-IR" dirty="0" smtClean="0"/>
              <a:t>برای اجرای یک دستور در </a:t>
            </a:r>
            <a:r>
              <a:rPr lang="en-US" dirty="0" smtClean="0"/>
              <a:t>CPU</a:t>
            </a:r>
            <a:r>
              <a:rPr lang="fa-IR" dirty="0" smtClean="0"/>
              <a:t>، تعداد معینی چرخه ساعت سپری می شود که به چرخه ماشین معروف است.</a:t>
            </a:r>
          </a:p>
          <a:p>
            <a:pPr algn="just" rtl="1"/>
            <a:r>
              <a:rPr lang="fa-IR" dirty="0" smtClean="0"/>
              <a:t>اکثر دستورات بیش از یک یا دو چرخه ماشین برای اجرا شدن لازم ندارند. (برخی از دستورات مانند </a:t>
            </a:r>
            <a:r>
              <a:rPr lang="en-US" dirty="0" smtClean="0"/>
              <a:t>JMP</a:t>
            </a:r>
            <a:r>
              <a:rPr lang="fa-IR" dirty="0" smtClean="0"/>
              <a:t> و </a:t>
            </a:r>
            <a:r>
              <a:rPr lang="en-US" dirty="0" smtClean="0"/>
              <a:t>CALL</a:t>
            </a:r>
            <a:r>
              <a:rPr lang="fa-IR" dirty="0" smtClean="0"/>
              <a:t> می توانند سه تا چهار چرخه ماشین را مصرف کنند.)</a:t>
            </a:r>
          </a:p>
          <a:p>
            <a:pPr algn="just" rtl="1"/>
            <a:r>
              <a:rPr lang="fa-IR" dirty="0" smtClean="0"/>
              <a:t>در خانواده </a:t>
            </a:r>
            <a:r>
              <a:rPr lang="en-US" dirty="0" smtClean="0"/>
              <a:t>AVR</a:t>
            </a:r>
            <a:r>
              <a:rPr lang="fa-IR" dirty="0" smtClean="0"/>
              <a:t> طول چرخه ماشین بستگی به فرکانس نوسانگری که به سیستم </a:t>
            </a:r>
            <a:r>
              <a:rPr lang="en-US" dirty="0" smtClean="0"/>
              <a:t>AVR</a:t>
            </a:r>
            <a:r>
              <a:rPr lang="fa-IR" dirty="0" smtClean="0"/>
              <a:t> متصل است، دارد.</a:t>
            </a:r>
          </a:p>
          <a:p>
            <a:pPr algn="just" rtl="1"/>
            <a:r>
              <a:rPr lang="fa-IR" dirty="0" smtClean="0"/>
              <a:t>در </a:t>
            </a:r>
            <a:r>
              <a:rPr lang="en-US" dirty="0" smtClean="0"/>
              <a:t>AVR</a:t>
            </a:r>
            <a:r>
              <a:rPr lang="fa-IR" dirty="0" smtClean="0"/>
              <a:t> یک چرخه ماشین از یک دوره تناوب نوسانگر تشکیل شده است. با هر پالس نوسانگر، یک چرخه ماشین می گذرد.</a:t>
            </a:r>
          </a:p>
          <a:p>
            <a:pPr algn="just" rtl="1"/>
            <a:endParaRPr lang="en-US" dirty="0"/>
          </a:p>
        </p:txBody>
      </p:sp>
    </p:spTree>
    <p:extLst>
      <p:ext uri="{BB962C8B-B14F-4D97-AF65-F5344CB8AC3E}">
        <p14:creationId xmlns:p14="http://schemas.microsoft.com/office/powerpoint/2010/main" val="29115163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410200"/>
          </a:xfrm>
        </p:spPr>
        <p:txBody>
          <a:bodyPr/>
          <a:lstStyle/>
          <a:p>
            <a:pPr marL="0" indent="0" algn="r" rtl="1">
              <a:buNone/>
            </a:pPr>
            <a:r>
              <a:rPr lang="fa-IR" dirty="0">
                <a:latin typeface="Times New Roman" pitchFamily="18" charset="0"/>
                <a:cs typeface="B Nazanin" pitchFamily="2" charset="-78"/>
              </a:rPr>
              <a:t>چرخة کار ٦٦% تقریباً به این معناست که زمان روشن بودن ٢ برابر خاموش بودن است: </a:t>
            </a:r>
            <a:endParaRPr lang="fa-IR" dirty="0" smtClean="0">
              <a:latin typeface="Times New Roman" pitchFamily="18" charset="0"/>
              <a:cs typeface="B Nazanin" pitchFamily="2" charset="-78"/>
            </a:endParaRPr>
          </a:p>
          <a:p>
            <a:pPr marL="0" indent="0" algn="l">
              <a:buNone/>
            </a:pPr>
            <a:r>
              <a:rPr lang="fa-IR" dirty="0" smtClean="0">
                <a:latin typeface="Times New Roman" pitchFamily="18" charset="0"/>
                <a:cs typeface="B Nazanin" pitchFamily="2" charset="-78"/>
              </a:rPr>
              <a:t>.....</a:t>
            </a:r>
          </a:p>
          <a:p>
            <a:pPr marL="0" indent="0" algn="l">
              <a:buNone/>
            </a:pPr>
            <a:r>
              <a:rPr lang="fa-IR" dirty="0" smtClean="0">
                <a:latin typeface="Times New Roman" pitchFamily="18" charset="0"/>
                <a:cs typeface="B Nazanin" pitchFamily="2" charset="-78"/>
              </a:rPr>
              <a:t>......</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a:t>
            </a:r>
            <a:r>
              <a:rPr lang="en-US" dirty="0">
                <a:latin typeface="Times New Roman" pitchFamily="18" charset="0"/>
                <a:cs typeface="B Nazanin" pitchFamily="2" charset="-78"/>
              </a:rPr>
              <a:t>	DDR C , 3</a:t>
            </a:r>
          </a:p>
          <a:p>
            <a:pPr marL="0" indent="0">
              <a:buNone/>
            </a:pPr>
            <a:r>
              <a:rPr lang="en-US" dirty="0">
                <a:latin typeface="Times New Roman" pitchFamily="18" charset="0"/>
                <a:cs typeface="B Nazanin" pitchFamily="2" charset="-78"/>
              </a:rPr>
              <a:t>HERE: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 </a:t>
            </a:r>
            <a:r>
              <a:rPr lang="en-US" dirty="0">
                <a:latin typeface="Times New Roman" pitchFamily="18" charset="0"/>
                <a:cs typeface="B Nazanin" pitchFamily="2" charset="-78"/>
              </a:rPr>
              <a:t>	PORT C , 3</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DELAY</a:t>
            </a:r>
            <a:endParaRPr lang="en-US" dirty="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DELAY</a:t>
            </a:r>
            <a:endParaRPr lang="en-US" dirty="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DDR </a:t>
            </a:r>
            <a:r>
              <a:rPr lang="en-US" dirty="0">
                <a:latin typeface="Times New Roman" pitchFamily="18" charset="0"/>
                <a:cs typeface="B Nazanin" pitchFamily="2" charset="-78"/>
              </a:rPr>
              <a:t>C , 3</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CALL  DELAY</a:t>
            </a:r>
            <a:endParaRPr lang="en-US" dirty="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R </a:t>
            </a:r>
            <a:r>
              <a:rPr lang="en-US" dirty="0">
                <a:latin typeface="Times New Roman" pitchFamily="18" charset="0"/>
                <a:cs typeface="B Nazanin" pitchFamily="2" charset="-78"/>
              </a:rPr>
              <a:t>JUM </a:t>
            </a:r>
            <a:r>
              <a:rPr lang="en-US" dirty="0" smtClean="0">
                <a:latin typeface="Times New Roman" pitchFamily="18" charset="0"/>
                <a:cs typeface="B Nazanin" pitchFamily="2" charset="-78"/>
              </a:rPr>
              <a:t> HERE</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1146568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5334000"/>
          </a:xfrm>
        </p:spPr>
        <p:txBody>
          <a:bodyPr/>
          <a:lstStyle/>
          <a:p>
            <a:pPr marL="0" indent="0" algn="r" rtl="1">
              <a:buNone/>
            </a:pPr>
            <a:r>
              <a:rPr lang="fa-IR" dirty="0">
                <a:latin typeface="Times New Roman" pitchFamily="18" charset="0"/>
                <a:cs typeface="B Nazanin" pitchFamily="2" charset="-78"/>
              </a:rPr>
              <a:t>بررسی یک پایة </a:t>
            </a:r>
            <a:r>
              <a:rPr lang="fa-IR" dirty="0" smtClean="0">
                <a:latin typeface="Times New Roman" pitchFamily="18" charset="0"/>
                <a:cs typeface="B Nazanin" pitchFamily="2" charset="-78"/>
              </a:rPr>
              <a:t>ورودی</a:t>
            </a:r>
          </a:p>
          <a:p>
            <a:pPr marL="0" indent="0" algn="r" rtl="1">
              <a:buNone/>
            </a:pPr>
            <a:r>
              <a:rPr lang="fa-IR" dirty="0">
                <a:latin typeface="Times New Roman" pitchFamily="18" charset="0"/>
                <a:cs typeface="B Nazanin" pitchFamily="2" charset="-78"/>
              </a:rPr>
              <a:t>برای تصمیم­گیری بر اساس وضعیت یک بیت مشخص در ثبات </a:t>
            </a:r>
            <a:r>
              <a:rPr lang="en-US" dirty="0">
                <a:latin typeface="Times New Roman" pitchFamily="18" charset="0"/>
                <a:cs typeface="B Nazanin" pitchFamily="2" charset="-78"/>
              </a:rPr>
              <a:t>I/O</a:t>
            </a:r>
            <a:r>
              <a:rPr lang="fa-IR" dirty="0">
                <a:latin typeface="Times New Roman" pitchFamily="18" charset="0"/>
                <a:cs typeface="B Nazanin" pitchFamily="2" charset="-78"/>
              </a:rPr>
              <a:t>، از دستور </a:t>
            </a:r>
            <a:r>
              <a:rPr lang="en-US" dirty="0" smtClean="0">
                <a:latin typeface="Times New Roman" pitchFamily="18" charset="0"/>
                <a:cs typeface="B Nazanin" pitchFamily="2" charset="-78"/>
              </a:rPr>
              <a:t>SBIC</a:t>
            </a:r>
            <a:r>
              <a:rPr lang="fa-IR" dirty="0" smtClean="0">
                <a:latin typeface="Times New Roman" pitchFamily="18" charset="0"/>
                <a:cs typeface="B Nazanin" pitchFamily="2" charset="-78"/>
              </a:rPr>
              <a:t> </a:t>
            </a:r>
            <a:r>
              <a:rPr lang="fa-IR" dirty="0">
                <a:latin typeface="Times New Roman" pitchFamily="18" charset="0"/>
                <a:cs typeface="B Nazanin" pitchFamily="2" charset="-78"/>
              </a:rPr>
              <a:t>و </a:t>
            </a:r>
            <a:r>
              <a:rPr lang="en-US" dirty="0" smtClean="0">
                <a:latin typeface="Times New Roman" pitchFamily="18" charset="0"/>
                <a:cs typeface="B Nazanin" pitchFamily="2" charset="-78"/>
              </a:rPr>
              <a:t>SBIS</a:t>
            </a:r>
            <a:r>
              <a:rPr lang="fa-IR" dirty="0" smtClean="0">
                <a:latin typeface="Times New Roman" pitchFamily="18" charset="0"/>
                <a:cs typeface="B Nazanin" pitchFamily="2" charset="-78"/>
              </a:rPr>
              <a:t> استفاده می شود</a:t>
            </a:r>
            <a:r>
              <a:rPr lang="en-US" dirty="0" smtClean="0">
                <a:latin typeface="Times New Roman" pitchFamily="18" charset="0"/>
                <a:cs typeface="B Nazanin" pitchFamily="2" charset="-78"/>
              </a:rPr>
              <a:t>.</a:t>
            </a:r>
          </a:p>
          <a:p>
            <a:pPr algn="l">
              <a:buFont typeface="Wingdings" pitchFamily="2" charset="2"/>
              <a:buChar char="v"/>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SBIC: Skip </a:t>
            </a:r>
            <a:r>
              <a:rPr lang="en-US" dirty="0">
                <a:latin typeface="Times New Roman" pitchFamily="18" charset="0"/>
                <a:cs typeface="B Nazanin" pitchFamily="2" charset="-78"/>
              </a:rPr>
              <a:t>if Bit in I/O </a:t>
            </a:r>
            <a:r>
              <a:rPr lang="en-US" dirty="0" err="1">
                <a:latin typeface="Times New Roman" pitchFamily="18" charset="0"/>
                <a:cs typeface="B Nazanin" pitchFamily="2" charset="-78"/>
              </a:rPr>
              <a:t>Reg</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Cleared</a:t>
            </a:r>
          </a:p>
          <a:p>
            <a:pPr>
              <a:buFont typeface="Wingdings" pitchFamily="2" charset="2"/>
              <a:buChar char="v"/>
            </a:pPr>
            <a:r>
              <a:rPr lang="en-US" dirty="0" smtClean="0">
                <a:latin typeface="Times New Roman" pitchFamily="18" charset="0"/>
                <a:cs typeface="B Nazanin" pitchFamily="2" charset="-78"/>
              </a:rPr>
              <a:t>SBIS:  Skip </a:t>
            </a:r>
            <a:r>
              <a:rPr lang="en-US" dirty="0">
                <a:latin typeface="Times New Roman" pitchFamily="18" charset="0"/>
                <a:cs typeface="B Nazanin" pitchFamily="2" charset="-78"/>
              </a:rPr>
              <a:t>if Bit in I/O </a:t>
            </a:r>
            <a:r>
              <a:rPr lang="en-US" dirty="0" err="1">
                <a:latin typeface="Times New Roman" pitchFamily="18" charset="0"/>
                <a:cs typeface="B Nazanin" pitchFamily="2" charset="-78"/>
              </a:rPr>
              <a:t>Reg</a:t>
            </a:r>
            <a:r>
              <a:rPr lang="en-US" dirty="0">
                <a:latin typeface="Times New Roman" pitchFamily="18" charset="0"/>
                <a:cs typeface="B Nazanin" pitchFamily="2" charset="-78"/>
              </a:rPr>
              <a:t> Set</a:t>
            </a: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1778589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458200" cy="1676400"/>
          </a:xfrm>
        </p:spPr>
        <p:txBody>
          <a:bodyPr/>
          <a:lstStyle/>
          <a:p>
            <a:pPr marL="0" indent="0" algn="r" rtl="1">
              <a:buNone/>
            </a:pPr>
            <a:r>
              <a:rPr lang="fa-IR" dirty="0" smtClean="0">
                <a:latin typeface="Times New Roman" pitchFamily="18" charset="0"/>
                <a:cs typeface="B Nazanin" pitchFamily="2" charset="-78"/>
              </a:rPr>
              <a:t>فرمت دستور </a:t>
            </a:r>
            <a:r>
              <a:rPr lang="en-US" dirty="0" smtClean="0">
                <a:latin typeface="Times New Roman" pitchFamily="18" charset="0"/>
                <a:cs typeface="B Nazanin" pitchFamily="2" charset="-78"/>
              </a:rPr>
              <a:t>SBIS</a:t>
            </a:r>
            <a:endParaRPr lang="fa-IR" dirty="0" smtClean="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SBIS</a:t>
            </a:r>
            <a:r>
              <a:rPr lang="fa-IR" dirty="0" smtClean="0">
                <a:latin typeface="Times New Roman" pitchFamily="18" charset="0"/>
                <a:cs typeface="B Nazanin" pitchFamily="2" charset="-78"/>
              </a:rPr>
              <a:t>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a, b </a:t>
            </a:r>
          </a:p>
          <a:p>
            <a:pPr marL="0" indent="0" algn="r" rtl="1">
              <a:buNone/>
            </a:pPr>
            <a:r>
              <a:rPr lang="en-US" dirty="0">
                <a:latin typeface="Times New Roman" pitchFamily="18" charset="0"/>
                <a:cs typeface="B Nazanin" pitchFamily="2" charset="-78"/>
              </a:rPr>
              <a:t>SBIS</a:t>
            </a:r>
            <a:r>
              <a:rPr lang="fa-IR" dirty="0">
                <a:latin typeface="Times New Roman" pitchFamily="18" charset="0"/>
                <a:cs typeface="B Nazanin" pitchFamily="2" charset="-78"/>
              </a:rPr>
              <a:t>: نادیده گرفتن دستور بعدی به شرط یک بودن بیت در ثبات </a:t>
            </a:r>
            <a:r>
              <a:rPr lang="en-US" dirty="0">
                <a:latin typeface="Times New Roman" pitchFamily="18" charset="0"/>
                <a:cs typeface="B Nazanin" pitchFamily="2" charset="-78"/>
              </a:rPr>
              <a:t>I/O</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627234666"/>
              </p:ext>
            </p:extLst>
          </p:nvPr>
        </p:nvGraphicFramePr>
        <p:xfrm>
          <a:off x="1524000" y="3276600"/>
          <a:ext cx="6096000" cy="370840"/>
        </p:xfrm>
        <a:graphic>
          <a:graphicData uri="http://schemas.openxmlformats.org/drawingml/2006/table">
            <a:tbl>
              <a:tblPr firstRow="1" bandRow="1">
                <a:tableStyleId>{7DF18680-E054-41AD-8BC1-D1AEF772440D}</a:tableStyleId>
              </a:tblPr>
              <a:tblGrid>
                <a:gridCol w="1524000"/>
                <a:gridCol w="1524000"/>
                <a:gridCol w="1524000"/>
                <a:gridCol w="1524000"/>
              </a:tblGrid>
              <a:tr h="370840">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1001</a:t>
                      </a:r>
                      <a:endParaRPr lang="en-US" dirty="0">
                        <a:latin typeface="Times New Roman" pitchFamily="18" charset="0"/>
                        <a:cs typeface="Times New Roman" pitchFamily="18" charset="0"/>
                      </a:endParaRPr>
                    </a:p>
                  </a:txBody>
                  <a:tcPr/>
                </a:tc>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1011</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aaaa</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abbb</a:t>
                      </a:r>
                      <a:endParaRPr lang="en-US" dirty="0">
                        <a:latin typeface="Times New Roman" pitchFamily="18" charset="0"/>
                        <a:cs typeface="Times New Roman" pitchFamily="18" charset="0"/>
                      </a:endParaRPr>
                    </a:p>
                  </a:txBody>
                  <a:tcPr/>
                </a:tc>
              </a:tr>
            </a:tbl>
          </a:graphicData>
        </a:graphic>
      </p:graphicFrame>
      <p:sp>
        <p:nvSpPr>
          <p:cNvPr id="6" name="Content Placeholder 2"/>
          <p:cNvSpPr txBox="1">
            <a:spLocks/>
          </p:cNvSpPr>
          <p:nvPr/>
        </p:nvSpPr>
        <p:spPr>
          <a:xfrm>
            <a:off x="2753591" y="4005349"/>
            <a:ext cx="3581400" cy="57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None/>
            </a:pPr>
            <a:r>
              <a:rPr lang="en-US" dirty="0">
                <a:latin typeface="Times New Roman" pitchFamily="18" charset="0"/>
                <a:cs typeface="Times New Roman" pitchFamily="18" charset="0"/>
              </a:rPr>
              <a:t>0 ≤  a ≤ </a:t>
            </a:r>
            <a:r>
              <a:rPr lang="en-US" dirty="0" smtClean="0">
                <a:latin typeface="Times New Roman" pitchFamily="18" charset="0"/>
                <a:cs typeface="Times New Roman" pitchFamily="18" charset="0"/>
              </a:rPr>
              <a:t>31</a:t>
            </a:r>
            <a:r>
              <a:rPr lang="fa-IR" dirty="0" smtClean="0">
                <a:latin typeface="Times New Roman" pitchFamily="18" charset="0"/>
                <a:cs typeface="Times New Roman" pitchFamily="18" charset="0"/>
              </a:rPr>
              <a:t>        </a:t>
            </a:r>
            <a:r>
              <a:rPr lang="en-US" dirty="0">
                <a:latin typeface="Times New Roman" pitchFamily="18" charset="0"/>
                <a:cs typeface="Times New Roman" pitchFamily="18" charset="0"/>
              </a:rPr>
              <a:t>0 ≤ b ≤ 7</a:t>
            </a:r>
          </a:p>
          <a:p>
            <a:pPr marL="0" indent="0" algn="r" rtl="1">
              <a:buNone/>
            </a:pPr>
            <a:endParaRPr lang="en-US" dirty="0">
              <a:latin typeface="Times New Roman" pitchFamily="18" charset="0"/>
              <a:cs typeface="Times New Roman" pitchFamily="18" charset="0"/>
            </a:endParaRPr>
          </a:p>
          <a:p>
            <a:pPr marL="0" indent="0" algn="r" rtl="1">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7506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105400"/>
          </a:xfrm>
        </p:spPr>
        <p:txBody>
          <a:bodyPr/>
          <a:lstStyle/>
          <a:p>
            <a:pPr marL="0" indent="0" algn="just" rtl="1">
              <a:buNone/>
            </a:pPr>
            <a:r>
              <a:rPr lang="fa-IR" dirty="0">
                <a:latin typeface="Times New Roman" pitchFamily="18" charset="0"/>
                <a:cs typeface="B Nazanin" pitchFamily="2" charset="-78"/>
              </a:rPr>
              <a:t>مثال ٤ – ٤ – برنامه­ای بنویسید که موارد زیر را اجرا کند: </a:t>
            </a:r>
            <a:endParaRPr lang="en-US"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الف) بیت </a:t>
            </a:r>
            <a:r>
              <a:rPr lang="en-US" dirty="0">
                <a:latin typeface="Times New Roman" pitchFamily="18" charset="0"/>
                <a:cs typeface="B Nazanin" pitchFamily="2" charset="-78"/>
              </a:rPr>
              <a:t>PB2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تا زمان یک شدن آن چک </a:t>
            </a:r>
            <a:r>
              <a:rPr lang="fa-IR" dirty="0" smtClean="0">
                <a:latin typeface="Times New Roman" pitchFamily="18" charset="0"/>
                <a:cs typeface="B Nazanin" pitchFamily="2" charset="-78"/>
              </a:rPr>
              <a:t>کند</a:t>
            </a:r>
            <a:r>
              <a:rPr lang="en-US" dirty="0" smtClean="0">
                <a:latin typeface="Times New Roman" pitchFamily="18" charset="0"/>
                <a:cs typeface="B Nazanin" pitchFamily="2" charset="-78"/>
              </a:rPr>
              <a:t>.</a:t>
            </a:r>
            <a:endParaRPr lang="en-US"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ب) وقتی </a:t>
            </a:r>
            <a:r>
              <a:rPr lang="en-US" dirty="0">
                <a:latin typeface="Times New Roman" pitchFamily="18" charset="0"/>
                <a:cs typeface="B Nazanin" pitchFamily="2" charset="-78"/>
              </a:rPr>
              <a:t>PB2 </a:t>
            </a:r>
            <a:r>
              <a:rPr lang="fa-IR" dirty="0">
                <a:latin typeface="Times New Roman" pitchFamily="18" charset="0"/>
                <a:cs typeface="B Nazanin" pitchFamily="2" charset="-78"/>
              </a:rPr>
              <a:t>یک شد، مقدار </a:t>
            </a:r>
            <a:r>
              <a:rPr lang="en-US" dirty="0">
                <a:latin typeface="Times New Roman" pitchFamily="18" charset="0"/>
                <a:cs typeface="B Nazanin" pitchFamily="2" charset="-78"/>
              </a:rPr>
              <a:t>45H </a:t>
            </a:r>
            <a:r>
              <a:rPr lang="fa-IR" dirty="0">
                <a:latin typeface="Times New Roman" pitchFamily="18" charset="0"/>
                <a:cs typeface="B Nazanin" pitchFamily="2" charset="-78"/>
              </a:rPr>
              <a:t>را در پورت </a:t>
            </a:r>
            <a:r>
              <a:rPr lang="en-US" dirty="0">
                <a:latin typeface="Times New Roman" pitchFamily="18" charset="0"/>
                <a:cs typeface="B Nazanin" pitchFamily="2" charset="-78"/>
              </a:rPr>
              <a:t>C </a:t>
            </a:r>
            <a:r>
              <a:rPr lang="fa-IR" dirty="0" smtClean="0">
                <a:latin typeface="Times New Roman" pitchFamily="18" charset="0"/>
                <a:cs typeface="B Nazanin" pitchFamily="2" charset="-78"/>
              </a:rPr>
              <a:t> بنویسد </a:t>
            </a:r>
            <a:r>
              <a:rPr lang="fa-IR" dirty="0">
                <a:latin typeface="Times New Roman" pitchFamily="18" charset="0"/>
                <a:cs typeface="B Nazanin" pitchFamily="2" charset="-78"/>
              </a:rPr>
              <a:t>و همچنین یک پالس بالا به پایین </a:t>
            </a:r>
            <a:r>
              <a:rPr lang="fa-IR" dirty="0" smtClean="0">
                <a:latin typeface="Times New Roman" pitchFamily="18" charset="0"/>
                <a:cs typeface="B Nazanin" pitchFamily="2" charset="-78"/>
              </a:rPr>
              <a:t>به</a:t>
            </a:r>
            <a:r>
              <a:rPr lang="en-US" dirty="0" smtClean="0">
                <a:latin typeface="Times New Roman" pitchFamily="18" charset="0"/>
                <a:cs typeface="B Nazanin" pitchFamily="2" charset="-78"/>
              </a:rPr>
              <a:t>PD3 </a:t>
            </a:r>
            <a:r>
              <a:rPr lang="fa-IR" dirty="0" smtClean="0">
                <a:latin typeface="Times New Roman" pitchFamily="18" charset="0"/>
                <a:cs typeface="B Nazanin" pitchFamily="2" charset="-78"/>
              </a:rPr>
              <a:t> بفرستد</a:t>
            </a:r>
            <a:r>
              <a:rPr lang="fa-IR" dirty="0">
                <a:latin typeface="Times New Roman" pitchFamily="18" charset="0"/>
                <a:cs typeface="B Nazanin" pitchFamily="2" charset="-78"/>
              </a:rPr>
              <a:t>.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37526948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10200"/>
          </a:xfrm>
        </p:spPr>
        <p:txBody>
          <a:bodyPr>
            <a:noAutofit/>
          </a:bodyPr>
          <a:lstStyle/>
          <a:p>
            <a:pPr marL="0" indent="0">
              <a:buNone/>
            </a:pPr>
            <a:r>
              <a:rPr lang="en-US" sz="2500" dirty="0" smtClean="0">
                <a:latin typeface="Times New Roman" pitchFamily="18" charset="0"/>
                <a:cs typeface="Times New Roman" pitchFamily="18" charset="0"/>
              </a:rPr>
              <a:t>.INCLUDE </a:t>
            </a:r>
            <a:r>
              <a:rPr lang="en-US" sz="2500" dirty="0">
                <a:latin typeface="Times New Roman" pitchFamily="18" charset="0"/>
                <a:cs typeface="Times New Roman" pitchFamily="18" charset="0"/>
              </a:rPr>
              <a:t>	</a:t>
            </a:r>
            <a:r>
              <a:rPr lang="fa-IR" sz="2500" dirty="0">
                <a:latin typeface="Times New Roman" pitchFamily="18" charset="0"/>
                <a:cs typeface="Times New Roman" pitchFamily="18" charset="0"/>
              </a:rPr>
              <a:t>"</a:t>
            </a:r>
            <a:r>
              <a:rPr lang="en-US" sz="2500" dirty="0">
                <a:latin typeface="Times New Roman" pitchFamily="18" charset="0"/>
                <a:cs typeface="Times New Roman" pitchFamily="18" charset="0"/>
              </a:rPr>
              <a:t>M32DEF. INC</a:t>
            </a:r>
            <a:r>
              <a:rPr lang="fa-IR" sz="2500"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CBI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DDRB </a:t>
            </a:r>
            <a:r>
              <a:rPr lang="en-US" sz="2500" dirty="0">
                <a:latin typeface="Times New Roman" pitchFamily="18" charset="0"/>
                <a:cs typeface="Times New Roman" pitchFamily="18" charset="0"/>
              </a:rPr>
              <a:t>, 2 	</a:t>
            </a:r>
            <a:r>
              <a:rPr lang="en-US" sz="2500" dirty="0" smtClean="0">
                <a:latin typeface="Times New Roman" pitchFamily="18" charset="0"/>
                <a:cs typeface="Times New Roman" pitchFamily="18" charset="0"/>
              </a:rPr>
              <a:t>;PB2</a:t>
            </a:r>
            <a:r>
              <a:rPr lang="en-US" sz="2500" dirty="0">
                <a:latin typeface="Times New Roman" pitchFamily="18" charset="0"/>
                <a:cs typeface="Times New Roman" pitchFamily="18" charset="0"/>
              </a:rPr>
              <a:t>: input </a:t>
            </a: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LDI      R16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0xFF</a:t>
            </a:r>
            <a:endParaRPr lang="en-US" sz="2500" dirty="0">
              <a:latin typeface="Times New Roman" pitchFamily="18" charset="0"/>
              <a:cs typeface="Times New Roman" pitchFamily="18" charset="0"/>
            </a:endParaRP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OUT   </a:t>
            </a:r>
            <a:r>
              <a:rPr lang="fa-IR" sz="25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DDRC </a:t>
            </a:r>
            <a:r>
              <a:rPr lang="en-US" sz="2500" dirty="0">
                <a:latin typeface="Times New Roman" pitchFamily="18" charset="0"/>
                <a:cs typeface="Times New Roman" pitchFamily="18" charset="0"/>
              </a:rPr>
              <a:t>, R16 	</a:t>
            </a:r>
            <a:r>
              <a:rPr lang="en-US" sz="2500" dirty="0" smtClean="0">
                <a:latin typeface="Times New Roman" pitchFamily="18" charset="0"/>
                <a:cs typeface="Times New Roman" pitchFamily="18" charset="0"/>
              </a:rPr>
              <a:t> ;make port C : output</a:t>
            </a:r>
            <a:endParaRPr lang="en-US" sz="2500" dirty="0">
              <a:latin typeface="Times New Roman" pitchFamily="18" charset="0"/>
              <a:cs typeface="Times New Roman" pitchFamily="18" charset="0"/>
            </a:endParaRP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SBI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DDRD </a:t>
            </a:r>
            <a:r>
              <a:rPr lang="en-US" sz="2500" dirty="0">
                <a:latin typeface="Times New Roman" pitchFamily="18" charset="0"/>
                <a:cs typeface="Times New Roman" pitchFamily="18" charset="0"/>
              </a:rPr>
              <a:t>, 3 	  </a:t>
            </a:r>
            <a:r>
              <a:rPr lang="en-US" sz="2500" dirty="0" smtClean="0">
                <a:latin typeface="Times New Roman" pitchFamily="18" charset="0"/>
                <a:cs typeface="Times New Roman" pitchFamily="18" charset="0"/>
              </a:rPr>
              <a:t>;PD3</a:t>
            </a:r>
            <a:r>
              <a:rPr lang="en-US" sz="2500" dirty="0">
                <a:latin typeface="Times New Roman" pitchFamily="18" charset="0"/>
                <a:cs typeface="Times New Roman" pitchFamily="18" charset="0"/>
              </a:rPr>
              <a:t>: OUTPUT </a:t>
            </a:r>
          </a:p>
          <a:p>
            <a:pPr marL="0" indent="0">
              <a:buNone/>
            </a:pPr>
            <a:r>
              <a:rPr lang="en-US" sz="2500" dirty="0">
                <a:latin typeface="Times New Roman" pitchFamily="18" charset="0"/>
                <a:cs typeface="Times New Roman" pitchFamily="18" charset="0"/>
              </a:rPr>
              <a:t>AGAIN: </a:t>
            </a:r>
            <a:r>
              <a:rPr lang="en-US" sz="2500" dirty="0" smtClean="0">
                <a:latin typeface="Times New Roman" pitchFamily="18" charset="0"/>
                <a:cs typeface="Times New Roman" pitchFamily="18" charset="0"/>
              </a:rPr>
              <a:t>	SBIS </a:t>
            </a:r>
            <a:r>
              <a:rPr lang="en-US" sz="2500" dirty="0">
                <a:latin typeface="Times New Roman" pitchFamily="18" charset="0"/>
                <a:cs typeface="Times New Roman" pitchFamily="18" charset="0"/>
              </a:rPr>
              <a:t>	PINB , 2 </a:t>
            </a: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RJMP </a:t>
            </a:r>
            <a:r>
              <a:rPr lang="en-US" sz="2500" dirty="0">
                <a:latin typeface="Times New Roman" pitchFamily="18" charset="0"/>
                <a:cs typeface="Times New Roman" pitchFamily="18" charset="0"/>
              </a:rPr>
              <a:t>	AGAIN </a:t>
            </a: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LDI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R16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0x45</a:t>
            </a:r>
            <a:endParaRPr lang="en-US" sz="2500" dirty="0">
              <a:latin typeface="Times New Roman" pitchFamily="18" charset="0"/>
              <a:cs typeface="Times New Roman" pitchFamily="18" charset="0"/>
            </a:endParaRP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OUT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PORTC </a:t>
            </a:r>
            <a:r>
              <a:rPr lang="en-US" sz="2500" dirty="0">
                <a:latin typeface="Times New Roman" pitchFamily="18" charset="0"/>
                <a:cs typeface="Times New Roman" pitchFamily="18" charset="0"/>
              </a:rPr>
              <a:t>, R16</a:t>
            </a: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SBI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PORTD </a:t>
            </a:r>
            <a:r>
              <a:rPr lang="en-US" sz="2500" dirty="0">
                <a:latin typeface="Times New Roman" pitchFamily="18" charset="0"/>
                <a:cs typeface="Times New Roman" pitchFamily="18" charset="0"/>
              </a:rPr>
              <a:t>, 3</a:t>
            </a:r>
          </a:p>
          <a:p>
            <a:pPr marL="0" indent="0">
              <a:buNone/>
            </a:pP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CBI</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PORTD </a:t>
            </a:r>
            <a:r>
              <a:rPr lang="en-US" sz="2500" dirty="0">
                <a:latin typeface="Times New Roman" pitchFamily="18" charset="0"/>
                <a:cs typeface="Times New Roman" pitchFamily="18" charset="0"/>
              </a:rPr>
              <a:t>, 3</a:t>
            </a:r>
          </a:p>
          <a:p>
            <a:pPr marL="0" indent="0">
              <a:buNone/>
            </a:pPr>
            <a:r>
              <a:rPr lang="en-US" sz="2500" dirty="0">
                <a:latin typeface="Times New Roman" pitchFamily="18" charset="0"/>
                <a:cs typeface="Times New Roman" pitchFamily="18" charset="0"/>
              </a:rPr>
              <a:t>HERE</a:t>
            </a:r>
            <a:r>
              <a:rPr lang="en-US" sz="2500" dirty="0" smtClean="0">
                <a:latin typeface="Times New Roman" pitchFamily="18" charset="0"/>
                <a:cs typeface="Times New Roman" pitchFamily="18" charset="0"/>
              </a:rPr>
              <a:t>:	RJMP </a:t>
            </a:r>
            <a:r>
              <a:rPr lang="en-US" sz="2500" dirty="0">
                <a:latin typeface="Times New Roman" pitchFamily="18" charset="0"/>
                <a:cs typeface="Times New Roman" pitchFamily="18" charset="0"/>
              </a:rPr>
              <a:t>	HERE</a:t>
            </a:r>
          </a:p>
          <a:p>
            <a:pPr marL="0" indent="0">
              <a:buNone/>
            </a:pPr>
            <a:endParaRPr lang="en-US" sz="2500" dirty="0">
              <a:latin typeface="Times New Roman" pitchFamily="18" charset="0"/>
              <a:cs typeface="Times New Roman" pitchFamily="18" charset="0"/>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323507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1905000"/>
          </a:xfrm>
        </p:spPr>
        <p:txBody>
          <a:bodyPr/>
          <a:lstStyle/>
          <a:p>
            <a:pPr marL="0" indent="0" algn="r" rtl="1">
              <a:buNone/>
            </a:pPr>
            <a:r>
              <a:rPr lang="en-US" dirty="0">
                <a:latin typeface="Times New Roman" pitchFamily="18" charset="0"/>
                <a:cs typeface="B Nazanin" pitchFamily="2" charset="-78"/>
              </a:rPr>
              <a:t>SBIC</a:t>
            </a:r>
            <a:r>
              <a:rPr lang="fa-IR" dirty="0">
                <a:latin typeface="Times New Roman" pitchFamily="18" charset="0"/>
                <a:cs typeface="B Nazanin" pitchFamily="2" charset="-78"/>
              </a:rPr>
              <a:t>– نادیده گرفتن دستور بعدی به شرط صفر بودن بیت در ثبات </a:t>
            </a:r>
            <a:r>
              <a:rPr lang="en-US" dirty="0" smtClean="0">
                <a:latin typeface="Times New Roman" pitchFamily="18" charset="0"/>
                <a:cs typeface="B Nazanin" pitchFamily="2" charset="-78"/>
              </a:rPr>
              <a:t>I/O</a:t>
            </a:r>
            <a:endParaRPr lang="fa-IR" dirty="0" smtClean="0">
              <a:latin typeface="Times New Roman" pitchFamily="18" charset="0"/>
              <a:cs typeface="B Nazanin" pitchFamily="2" charset="-78"/>
            </a:endParaRPr>
          </a:p>
          <a:p>
            <a:pPr algn="r" rtl="1">
              <a:buFont typeface="Wingdings" pitchFamily="2" charset="2"/>
              <a:buChar char="v"/>
            </a:pPr>
            <a:r>
              <a:rPr lang="fa-IR" dirty="0" smtClean="0">
                <a:latin typeface="Times New Roman" pitchFamily="18" charset="0"/>
                <a:cs typeface="B Nazanin" pitchFamily="2" charset="-78"/>
              </a:rPr>
              <a:t>برای بررسی وضعیت یک بیت و تشخیص صفر بودن آن ، از دستور </a:t>
            </a:r>
            <a:r>
              <a:rPr lang="en-US" dirty="0" smtClean="0">
                <a:latin typeface="Times New Roman" pitchFamily="18" charset="0"/>
                <a:cs typeface="B Nazanin" pitchFamily="2" charset="-78"/>
              </a:rPr>
              <a:t> SBIC </a:t>
            </a:r>
            <a:r>
              <a:rPr lang="fa-IR" dirty="0" smtClean="0">
                <a:latin typeface="Times New Roman" pitchFamily="18" charset="0"/>
                <a:cs typeface="B Nazanin" pitchFamily="2" charset="-78"/>
              </a:rPr>
              <a:t>استفاده می­کنیم. این دستور بیت مورد نظر را تست کرده، اگر صفر باشد دستور بعدی را نادیده می­گیرد.</a:t>
            </a:r>
            <a:endParaRPr lang="en-US"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
        <p:nvSpPr>
          <p:cNvPr id="6" name="Content Placeholder 2"/>
          <p:cNvSpPr txBox="1">
            <a:spLocks/>
          </p:cNvSpPr>
          <p:nvPr/>
        </p:nvSpPr>
        <p:spPr>
          <a:xfrm>
            <a:off x="228600" y="3429000"/>
            <a:ext cx="8458200" cy="838200"/>
          </a:xfrm>
          <a:prstGeom prst="rect">
            <a:avLst/>
          </a:prstGeom>
        </p:spPr>
        <p:txBody>
          <a:bodyPr vert="horz">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Font typeface="Wingdings 2"/>
              <a:buNone/>
            </a:pPr>
            <a:r>
              <a:rPr lang="fa-IR" dirty="0" smtClean="0">
                <a:latin typeface="Times New Roman" pitchFamily="18" charset="0"/>
                <a:cs typeface="B Nazanin" pitchFamily="2" charset="-78"/>
              </a:rPr>
              <a:t>فرمت دستور </a:t>
            </a:r>
            <a:r>
              <a:rPr lang="en-US" dirty="0" smtClean="0">
                <a:latin typeface="Times New Roman" pitchFamily="18" charset="0"/>
                <a:cs typeface="B Nazanin" pitchFamily="2" charset="-78"/>
              </a:rPr>
              <a:t>SBIC</a:t>
            </a:r>
            <a:endParaRPr lang="fa-IR" dirty="0" smtClean="0">
              <a:latin typeface="Times New Roman" pitchFamily="18" charset="0"/>
              <a:cs typeface="B Nazanin" pitchFamily="2" charset="-78"/>
            </a:endParaRPr>
          </a:p>
          <a:p>
            <a:pPr marL="0" indent="0">
              <a:buFont typeface="Wingdings 2"/>
              <a:buNone/>
            </a:pPr>
            <a:r>
              <a:rPr lang="en-US" dirty="0" smtClean="0">
                <a:latin typeface="Times New Roman" pitchFamily="18" charset="0"/>
                <a:cs typeface="B Nazanin" pitchFamily="2" charset="-78"/>
              </a:rPr>
              <a:t>SBIC</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 b </a:t>
            </a:r>
          </a:p>
          <a:p>
            <a:pPr marL="0" indent="0" algn="r" rtl="1">
              <a:buFont typeface="Wingdings 2"/>
              <a:buNone/>
            </a:pPr>
            <a:endParaRPr lang="en-US" dirty="0">
              <a:latin typeface="Times New Roman" pitchFamily="18" charset="0"/>
              <a:cs typeface="B Nazanin"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1865267911"/>
              </p:ext>
            </p:extLst>
          </p:nvPr>
        </p:nvGraphicFramePr>
        <p:xfrm>
          <a:off x="1524000" y="4512657"/>
          <a:ext cx="6096000" cy="370840"/>
        </p:xfrm>
        <a:graphic>
          <a:graphicData uri="http://schemas.openxmlformats.org/drawingml/2006/table">
            <a:tbl>
              <a:tblPr firstRow="1" bandRow="1">
                <a:tableStyleId>{7DF18680-E054-41AD-8BC1-D1AEF772440D}</a:tableStyleId>
              </a:tblPr>
              <a:tblGrid>
                <a:gridCol w="1524000"/>
                <a:gridCol w="1524000"/>
                <a:gridCol w="1524000"/>
                <a:gridCol w="1524000"/>
              </a:tblGrid>
              <a:tr h="370840">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1001</a:t>
                      </a:r>
                      <a:endParaRPr lang="en-US" dirty="0">
                        <a:latin typeface="Times New Roman" pitchFamily="18" charset="0"/>
                        <a:cs typeface="Times New Roman" pitchFamily="18" charset="0"/>
                      </a:endParaRPr>
                    </a:p>
                  </a:txBody>
                  <a:tcPr/>
                </a:tc>
                <a:tc>
                  <a:txBody>
                    <a:bodyPr/>
                    <a:lstStyle/>
                    <a:p>
                      <a:pPr algn="ctr"/>
                      <a:r>
                        <a:rPr kumimoji="0" lang="en-US" sz="1800" b="1" kern="1200" dirty="0" smtClean="0">
                          <a:solidFill>
                            <a:schemeClr val="lt1"/>
                          </a:solidFill>
                          <a:effectLst/>
                          <a:latin typeface="Times New Roman" pitchFamily="18" charset="0"/>
                          <a:ea typeface="+mn-ea"/>
                          <a:cs typeface="Times New Roman" pitchFamily="18" charset="0"/>
                        </a:rPr>
                        <a:t>1001</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aaaa</a:t>
                      </a:r>
                      <a:endParaRPr lang="en-US" dirty="0">
                        <a:latin typeface="Times New Roman" pitchFamily="18" charset="0"/>
                        <a:cs typeface="Times New Roman" pitchFamily="18" charset="0"/>
                      </a:endParaRPr>
                    </a:p>
                  </a:txBody>
                  <a:tcPr/>
                </a:tc>
                <a:tc>
                  <a:txBody>
                    <a:bodyPr/>
                    <a:lstStyle/>
                    <a:p>
                      <a:pPr algn="ctr"/>
                      <a:r>
                        <a:rPr kumimoji="0" lang="en-US" sz="1800" b="1" kern="1200" dirty="0" err="1" smtClean="0">
                          <a:solidFill>
                            <a:schemeClr val="lt1"/>
                          </a:solidFill>
                          <a:effectLst/>
                          <a:latin typeface="Times New Roman" pitchFamily="18" charset="0"/>
                          <a:ea typeface="+mn-ea"/>
                          <a:cs typeface="Times New Roman" pitchFamily="18" charset="0"/>
                        </a:rPr>
                        <a:t>abbb</a:t>
                      </a:r>
                      <a:endParaRPr lang="en-US" dirty="0">
                        <a:latin typeface="Times New Roman" pitchFamily="18" charset="0"/>
                        <a:cs typeface="Times New Roman" pitchFamily="18" charset="0"/>
                      </a:endParaRPr>
                    </a:p>
                  </a:txBody>
                  <a:tcPr/>
                </a:tc>
              </a:tr>
            </a:tbl>
          </a:graphicData>
        </a:graphic>
      </p:graphicFrame>
      <p:sp>
        <p:nvSpPr>
          <p:cNvPr id="8" name="Content Placeholder 2"/>
          <p:cNvSpPr txBox="1">
            <a:spLocks/>
          </p:cNvSpPr>
          <p:nvPr/>
        </p:nvSpPr>
        <p:spPr>
          <a:xfrm>
            <a:off x="2753591" y="5334000"/>
            <a:ext cx="3581400" cy="57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None/>
            </a:pPr>
            <a:r>
              <a:rPr lang="en-US" dirty="0">
                <a:latin typeface="Times New Roman" pitchFamily="18" charset="0"/>
                <a:cs typeface="Times New Roman" pitchFamily="18" charset="0"/>
              </a:rPr>
              <a:t>0 ≤  a ≤ </a:t>
            </a:r>
            <a:r>
              <a:rPr lang="en-US" dirty="0" smtClean="0">
                <a:latin typeface="Times New Roman" pitchFamily="18" charset="0"/>
                <a:cs typeface="Times New Roman" pitchFamily="18" charset="0"/>
              </a:rPr>
              <a:t>31</a:t>
            </a:r>
            <a:r>
              <a:rPr lang="fa-IR" dirty="0" smtClean="0">
                <a:latin typeface="Times New Roman" pitchFamily="18" charset="0"/>
                <a:cs typeface="Times New Roman" pitchFamily="18" charset="0"/>
              </a:rPr>
              <a:t>        </a:t>
            </a:r>
            <a:r>
              <a:rPr lang="en-US" dirty="0">
                <a:latin typeface="Times New Roman" pitchFamily="18" charset="0"/>
                <a:cs typeface="Times New Roman" pitchFamily="18" charset="0"/>
              </a:rPr>
              <a:t>0 ≤ b ≤ 7</a:t>
            </a:r>
          </a:p>
          <a:p>
            <a:pPr marL="0" indent="0" algn="r" rtl="1">
              <a:buNone/>
            </a:pPr>
            <a:endParaRPr lang="en-US" dirty="0">
              <a:latin typeface="Times New Roman" pitchFamily="18" charset="0"/>
              <a:cs typeface="Times New Roman" pitchFamily="18" charset="0"/>
            </a:endParaRPr>
          </a:p>
          <a:p>
            <a:pPr marL="0" indent="0" algn="r" rtl="1">
              <a:buNone/>
            </a:pPr>
            <a:endParaRPr lang="en-US" dirty="0">
              <a:latin typeface="Times New Roman" pitchFamily="18" charset="0"/>
              <a:cs typeface="Times New Roman" pitchFamily="18" charset="0"/>
            </a:endParaRPr>
          </a:p>
        </p:txBody>
      </p:sp>
      <p:sp>
        <p:nvSpPr>
          <p:cNvPr id="9" name="Content Placeholder 2"/>
          <p:cNvSpPr txBox="1">
            <a:spLocks/>
          </p:cNvSpPr>
          <p:nvPr/>
        </p:nvSpPr>
        <p:spPr>
          <a:xfrm>
            <a:off x="2781300" y="6048895"/>
            <a:ext cx="3581400" cy="57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rtl="1">
              <a:buNone/>
            </a:pPr>
            <a:r>
              <a:rPr lang="fa-IR" dirty="0">
                <a:cs typeface="B Nazanin" pitchFamily="2" charset="-78"/>
              </a:rPr>
              <a:t>مثال ٤ – ٥ – با خودتان</a:t>
            </a: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64318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057400"/>
            <a:ext cx="4953000" cy="1905000"/>
          </a:xfrm>
          <a:effectLst>
            <a:glow rad="228600">
              <a:schemeClr val="accent4">
                <a:satMod val="175000"/>
                <a:alpha val="40000"/>
              </a:schemeClr>
            </a:glow>
            <a:outerShdw blurRad="57150" dist="38100" dir="5400000" algn="ctr" rotWithShape="0">
              <a:schemeClr val="accent4">
                <a:shade val="9000"/>
                <a:alpha val="48000"/>
                <a:satMod val="105000"/>
              </a:schemeClr>
            </a:outerShdw>
          </a:effectLst>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lstStyle/>
          <a:p>
            <a:pPr marL="0" indent="0" algn="ctr" rtl="1">
              <a:lnSpc>
                <a:spcPct val="150000"/>
              </a:lnSpc>
              <a:buNone/>
            </a:pPr>
            <a:r>
              <a:rPr lang="fa-IR" b="1" dirty="0">
                <a:cs typeface="B Nazanin" pitchFamily="2" charset="-78"/>
              </a:rPr>
              <a:t>از دستورات تست تک بیتی برای نظارت بر وضعیت یک بیت و تصمیم­گیری برای انجام یک عمل استفاده می­کنیم. </a:t>
            </a:r>
            <a:endParaRPr lang="en-US" b="1" dirty="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35470002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normAutofit fontScale="85000" lnSpcReduction="20000"/>
          </a:bodyPr>
          <a:lstStyle/>
          <a:p>
            <a:pPr marL="0" indent="0" algn="r" rtl="1">
              <a:buNone/>
            </a:pPr>
            <a:r>
              <a:rPr lang="fa-IR" dirty="0">
                <a:latin typeface="Times New Roman" pitchFamily="18" charset="0"/>
                <a:cs typeface="B Nazanin" pitchFamily="2" charset="-78"/>
              </a:rPr>
              <a:t>مثال ٤ – ٦ – یک سوئیچ به پایة </a:t>
            </a:r>
            <a:r>
              <a:rPr lang="en-US" dirty="0" smtClean="0">
                <a:latin typeface="Times New Roman" pitchFamily="18" charset="0"/>
                <a:cs typeface="B Nazanin" pitchFamily="2" charset="-78"/>
              </a:rPr>
              <a:t>PB2</a:t>
            </a:r>
            <a:r>
              <a:rPr lang="fa-IR" dirty="0" smtClean="0">
                <a:latin typeface="Times New Roman" pitchFamily="18" charset="0"/>
                <a:cs typeface="B Nazanin" pitchFamily="2" charset="-78"/>
              </a:rPr>
              <a:t> متصل </a:t>
            </a:r>
            <a:r>
              <a:rPr lang="fa-IR" dirty="0">
                <a:latin typeface="Times New Roman" pitchFamily="18" charset="0"/>
                <a:cs typeface="B Nazanin" pitchFamily="2" charset="-78"/>
              </a:rPr>
              <a:t>است. برنامه­ای بنویسید که </a:t>
            </a:r>
            <a:r>
              <a:rPr lang="fa-IR" dirty="0" smtClean="0">
                <a:latin typeface="Times New Roman" pitchFamily="18" charset="0"/>
                <a:cs typeface="B Nazanin" pitchFamily="2" charset="-78"/>
              </a:rPr>
              <a:t>حالت </a:t>
            </a:r>
            <a:r>
              <a:rPr lang="fa-IR" dirty="0">
                <a:latin typeface="Times New Roman" pitchFamily="18" charset="0"/>
                <a:cs typeface="B Nazanin" pitchFamily="2" charset="-78"/>
              </a:rPr>
              <a:t>سوئیچ (</a:t>
            </a:r>
            <a:r>
              <a:rPr lang="en-US" dirty="0">
                <a:latin typeface="Times New Roman" pitchFamily="18" charset="0"/>
                <a:cs typeface="B Nazanin" pitchFamily="2" charset="-78"/>
              </a:rPr>
              <a:t>SW</a:t>
            </a:r>
            <a:r>
              <a:rPr lang="fa-IR" dirty="0">
                <a:latin typeface="Times New Roman" pitchFamily="18" charset="0"/>
                <a:cs typeface="B Nazanin" pitchFamily="2" charset="-78"/>
              </a:rPr>
              <a:t>) را بررسی کرده و موارد زیر را انجام دهد. </a:t>
            </a:r>
            <a:endParaRPr lang="en-US" dirty="0" smtClean="0">
              <a:latin typeface="Times New Roman" pitchFamily="18" charset="0"/>
              <a:cs typeface="B Nazanin" pitchFamily="2" charset="-78"/>
            </a:endParaRPr>
          </a:p>
          <a:p>
            <a:pPr marL="0" indent="0" algn="r" rtl="1">
              <a:buNone/>
            </a:pPr>
            <a:r>
              <a:rPr lang="fa-IR" dirty="0">
                <a:latin typeface="Times New Roman" pitchFamily="18" charset="0"/>
                <a:cs typeface="B Nazanin" pitchFamily="2" charset="-78"/>
              </a:rPr>
              <a:t>الف) </a:t>
            </a:r>
            <a:r>
              <a:rPr lang="fa-IR" dirty="0" smtClean="0">
                <a:latin typeface="Times New Roman" pitchFamily="18" charset="0"/>
                <a:cs typeface="B Nazanin" pitchFamily="2" charset="-78"/>
              </a:rPr>
              <a:t>اگر</a:t>
            </a:r>
            <a:r>
              <a:rPr lang="en-US" dirty="0" smtClean="0">
                <a:latin typeface="Times New Roman" pitchFamily="18" charset="0"/>
                <a:cs typeface="B Nazanin" pitchFamily="2" charset="-78"/>
              </a:rPr>
              <a:t> SW=0 </a:t>
            </a:r>
            <a:r>
              <a:rPr lang="fa-IR" dirty="0">
                <a:latin typeface="Times New Roman" pitchFamily="18" charset="0"/>
                <a:cs typeface="B Nazanin" pitchFamily="2" charset="-78"/>
              </a:rPr>
              <a:t>، حرف </a:t>
            </a:r>
            <a:r>
              <a:rPr lang="en-US" dirty="0">
                <a:latin typeface="Times New Roman" pitchFamily="18" charset="0"/>
                <a:cs typeface="B Nazanin" pitchFamily="2" charset="-78"/>
              </a:rPr>
              <a:t>N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به </a:t>
            </a:r>
            <a:r>
              <a:rPr lang="fa-IR" dirty="0" smtClean="0">
                <a:latin typeface="Times New Roman" pitchFamily="18" charset="0"/>
                <a:cs typeface="B Nazanin" pitchFamily="2" charset="-78"/>
              </a:rPr>
              <a:t>پورت</a:t>
            </a:r>
            <a:r>
              <a:rPr lang="en-US" dirty="0" smtClean="0">
                <a:latin typeface="Times New Roman" pitchFamily="18" charset="0"/>
                <a:cs typeface="B Nazanin" pitchFamily="2" charset="-78"/>
              </a:rPr>
              <a:t>D </a:t>
            </a:r>
            <a:r>
              <a:rPr lang="fa-IR" dirty="0" smtClean="0">
                <a:latin typeface="Times New Roman" pitchFamily="18" charset="0"/>
                <a:cs typeface="B Nazanin" pitchFamily="2" charset="-78"/>
              </a:rPr>
              <a:t> ارسال کند</a:t>
            </a:r>
            <a:r>
              <a:rPr lang="en-US" dirty="0" smtClean="0">
                <a:latin typeface="Times New Roman" pitchFamily="18" charset="0"/>
                <a:cs typeface="B Nazanin" pitchFamily="2" charset="-78"/>
              </a:rPr>
              <a:t>.</a:t>
            </a:r>
          </a:p>
          <a:p>
            <a:pPr marL="0" indent="0" algn="r" rtl="1">
              <a:buNone/>
            </a:pPr>
            <a:r>
              <a:rPr lang="fa-IR" dirty="0">
                <a:latin typeface="Times New Roman" pitchFamily="18" charset="0"/>
                <a:cs typeface="B Nazanin" pitchFamily="2" charset="-78"/>
              </a:rPr>
              <a:t>ب</a:t>
            </a:r>
            <a:r>
              <a:rPr lang="fa-IR" dirty="0" smtClean="0">
                <a:latin typeface="Times New Roman" pitchFamily="18" charset="0"/>
                <a:cs typeface="B Nazanin" pitchFamily="2" charset="-78"/>
              </a:rPr>
              <a:t>)</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اگر</a:t>
            </a:r>
            <a:r>
              <a:rPr lang="en-US" dirty="0" smtClean="0">
                <a:latin typeface="Times New Roman" pitchFamily="18" charset="0"/>
                <a:cs typeface="B Nazanin" pitchFamily="2" charset="-78"/>
              </a:rPr>
              <a:t> SW=1 </a:t>
            </a:r>
            <a:r>
              <a:rPr lang="fa-IR" dirty="0">
                <a:latin typeface="Times New Roman" pitchFamily="18" charset="0"/>
                <a:cs typeface="B Nazanin" pitchFamily="2" charset="-78"/>
              </a:rPr>
              <a:t>،</a:t>
            </a:r>
            <a:r>
              <a:rPr lang="en-US" dirty="0" smtClean="0">
                <a:latin typeface="Times New Roman" pitchFamily="18" charset="0"/>
                <a:cs typeface="B Nazanin" pitchFamily="2" charset="-78"/>
              </a:rPr>
              <a:t> </a:t>
            </a:r>
            <a:r>
              <a:rPr lang="fa-IR" dirty="0">
                <a:latin typeface="Times New Roman" pitchFamily="18" charset="0"/>
                <a:cs typeface="B Nazanin" pitchFamily="2" charset="-78"/>
              </a:rPr>
              <a:t>حرف </a:t>
            </a:r>
            <a:r>
              <a:rPr lang="en-US" dirty="0">
                <a:latin typeface="Times New Roman" pitchFamily="18" charset="0"/>
                <a:cs typeface="B Nazanin" pitchFamily="2" charset="-78"/>
              </a:rPr>
              <a:t>Y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به </a:t>
            </a:r>
            <a:r>
              <a:rPr lang="fa-IR" dirty="0" smtClean="0">
                <a:latin typeface="Times New Roman" pitchFamily="18" charset="0"/>
                <a:cs typeface="B Nazanin" pitchFamily="2" charset="-78"/>
              </a:rPr>
              <a:t>پورت</a:t>
            </a:r>
            <a:r>
              <a:rPr lang="en-US" dirty="0" smtClean="0">
                <a:latin typeface="Times New Roman" pitchFamily="18" charset="0"/>
                <a:cs typeface="B Nazanin" pitchFamily="2" charset="-78"/>
              </a:rPr>
              <a:t>D </a:t>
            </a:r>
            <a:r>
              <a:rPr lang="fa-IR" dirty="0" smtClean="0">
                <a:latin typeface="Times New Roman" pitchFamily="18" charset="0"/>
                <a:cs typeface="B Nazanin" pitchFamily="2" charset="-78"/>
              </a:rPr>
              <a:t> ارسال </a:t>
            </a:r>
            <a:r>
              <a:rPr lang="fa-IR" dirty="0">
                <a:latin typeface="Times New Roman" pitchFamily="18" charset="0"/>
                <a:cs typeface="B Nazanin" pitchFamily="2" charset="-78"/>
              </a:rPr>
              <a:t>کند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INCLUDE 	</a:t>
            </a:r>
            <a:r>
              <a:rPr lang="fa-IR" dirty="0">
                <a:latin typeface="Times New Roman" pitchFamily="18" charset="0"/>
                <a:cs typeface="B Nazanin" pitchFamily="2" charset="-78"/>
              </a:rPr>
              <a:t>"</a:t>
            </a:r>
            <a:r>
              <a:rPr lang="en-US" dirty="0">
                <a:latin typeface="Times New Roman" pitchFamily="18" charset="0"/>
                <a:cs typeface="B Nazanin" pitchFamily="2" charset="-78"/>
              </a:rPr>
              <a:t>M32DEF. INC</a:t>
            </a:r>
            <a:r>
              <a:rPr lang="fa-IR" dirty="0">
                <a:latin typeface="Times New Roman" pitchFamily="18" charset="0"/>
                <a:cs typeface="B Nazanin" pitchFamily="2" charset="-78"/>
              </a:rPr>
              <a:t>"</a:t>
            </a:r>
            <a:endParaRPr lang="en-US"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		CBI	DDRB </a:t>
            </a:r>
            <a:r>
              <a:rPr lang="en-US" dirty="0">
                <a:latin typeface="Times New Roman" pitchFamily="18" charset="0"/>
                <a:cs typeface="B Nazanin" pitchFamily="2" charset="-78"/>
              </a:rPr>
              <a:t>, 2 </a:t>
            </a:r>
            <a:r>
              <a:rPr lang="en-US" dirty="0" smtClean="0">
                <a:latin typeface="Times New Roman" pitchFamily="18" charset="0"/>
                <a:cs typeface="B Nazanin" pitchFamily="2" charset="-78"/>
              </a:rPr>
              <a:t>	; </a:t>
            </a:r>
            <a:r>
              <a:rPr lang="en-US" dirty="0">
                <a:latin typeface="Times New Roman" pitchFamily="18" charset="0"/>
                <a:cs typeface="B Nazanin" pitchFamily="2" charset="-78"/>
              </a:rPr>
              <a:t>make PB2 an input</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a:t>
            </a:r>
            <a:r>
              <a:rPr lang="en-US" dirty="0">
                <a:latin typeface="Times New Roman" pitchFamily="18" charset="0"/>
                <a:cs typeface="B Nazanin" pitchFamily="2" charset="-78"/>
              </a:rPr>
              <a:t>	R16 , </a:t>
            </a:r>
            <a:r>
              <a:rPr lang="en-US" dirty="0" err="1">
                <a:latin typeface="Times New Roman" pitchFamily="18" charset="0"/>
                <a:cs typeface="B Nazanin" pitchFamily="2" charset="-78"/>
              </a:rPr>
              <a:t>xFF</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DDRD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R16</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make </a:t>
            </a:r>
            <a:r>
              <a:rPr lang="en-US" dirty="0" smtClean="0">
                <a:latin typeface="Times New Roman" pitchFamily="18" charset="0"/>
                <a:cs typeface="B Nazanin" pitchFamily="2" charset="-78"/>
              </a:rPr>
              <a:t>PORTD</a:t>
            </a:r>
            <a:r>
              <a:rPr lang="en-US" dirty="0">
                <a:latin typeface="Times New Roman" pitchFamily="18" charset="0"/>
                <a:cs typeface="B Nazanin" pitchFamily="2" charset="-78"/>
              </a:rPr>
              <a:t>	an output Port </a:t>
            </a:r>
          </a:p>
          <a:p>
            <a:pPr marL="0" indent="0">
              <a:buNone/>
            </a:pPr>
            <a:r>
              <a:rPr lang="en-US" dirty="0" smtClean="0">
                <a:latin typeface="Times New Roman" pitchFamily="18" charset="0"/>
                <a:cs typeface="B Nazanin" pitchFamily="2" charset="-78"/>
              </a:rPr>
              <a:t>AGAIN:	SBIS </a:t>
            </a:r>
            <a:r>
              <a:rPr lang="en-US" dirty="0">
                <a:latin typeface="Times New Roman" pitchFamily="18" charset="0"/>
                <a:cs typeface="B Nazanin" pitchFamily="2" charset="-78"/>
              </a:rPr>
              <a:t>	PINB , 2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;skip </a:t>
            </a:r>
            <a:r>
              <a:rPr lang="en-US" dirty="0" smtClean="0">
                <a:latin typeface="Times New Roman" pitchFamily="18" charset="0"/>
                <a:cs typeface="B Nazanin" pitchFamily="2" charset="-78"/>
              </a:rPr>
              <a:t>next </a:t>
            </a:r>
            <a:r>
              <a:rPr lang="en-US" dirty="0">
                <a:latin typeface="Times New Roman" pitchFamily="18" charset="0"/>
                <a:cs typeface="B Nazanin" pitchFamily="2" charset="-78"/>
              </a:rPr>
              <a:t>if PB bit is High</a:t>
            </a:r>
          </a:p>
          <a:p>
            <a:pPr marL="0" indent="0">
              <a:buNone/>
            </a:pPr>
            <a:r>
              <a:rPr lang="en-US" dirty="0" smtClean="0">
                <a:latin typeface="Times New Roman" pitchFamily="18" charset="0"/>
                <a:cs typeface="B Nazanin" pitchFamily="2" charset="-78"/>
              </a:rPr>
              <a:t>		RJMP</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OVER </a:t>
            </a:r>
            <a:r>
              <a:rPr lang="en-US"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a:t>
            </a:r>
            <a:r>
              <a:rPr lang="en-US" dirty="0" err="1">
                <a:latin typeface="Times New Roman" pitchFamily="18" charset="0"/>
                <a:cs typeface="B Nazanin" pitchFamily="2" charset="-78"/>
              </a:rPr>
              <a:t>sw</a:t>
            </a:r>
            <a:r>
              <a:rPr lang="en-US" dirty="0">
                <a:latin typeface="Times New Roman" pitchFamily="18" charset="0"/>
                <a:cs typeface="B Nazanin" pitchFamily="2" charset="-78"/>
              </a:rPr>
              <a:t> is Low</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a:t>
            </a:r>
            <a:r>
              <a:rPr lang="en-US" dirty="0">
                <a:latin typeface="Times New Roman" pitchFamily="18" charset="0"/>
                <a:cs typeface="B Nazanin" pitchFamily="2" charset="-78"/>
              </a:rPr>
              <a:t>	R16 , 'Y' 	;R16 = 'Y' (</a:t>
            </a:r>
            <a:r>
              <a:rPr lang="en-US" dirty="0" smtClean="0">
                <a:latin typeface="Times New Roman" pitchFamily="18" charset="0"/>
                <a:cs typeface="B Nazanin" pitchFamily="2" charset="-78"/>
              </a:rPr>
              <a:t>ASCII </a:t>
            </a:r>
            <a:r>
              <a:rPr lang="en-US" dirty="0">
                <a:latin typeface="Times New Roman" pitchFamily="18" charset="0"/>
                <a:cs typeface="B Nazanin" pitchFamily="2" charset="-78"/>
              </a:rPr>
              <a:t>Code)</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PORTD, </a:t>
            </a:r>
            <a:r>
              <a:rPr lang="en-US" dirty="0">
                <a:latin typeface="Times New Roman" pitchFamily="18" charset="0"/>
                <a:cs typeface="B Nazanin" pitchFamily="2" charset="-78"/>
              </a:rPr>
              <a:t>R16 	;</a:t>
            </a:r>
            <a:r>
              <a:rPr lang="en-US" dirty="0" smtClean="0">
                <a:latin typeface="Times New Roman" pitchFamily="18" charset="0"/>
                <a:cs typeface="B Nazanin" pitchFamily="2" charset="-78"/>
              </a:rPr>
              <a:t>PORTD </a:t>
            </a:r>
            <a:r>
              <a:rPr lang="en-US" dirty="0">
                <a:latin typeface="Times New Roman" pitchFamily="18" charset="0"/>
                <a:cs typeface="B Nazanin" pitchFamily="2" charset="-78"/>
              </a:rPr>
              <a:t>=  'Y'</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RJMP </a:t>
            </a:r>
            <a:r>
              <a:rPr lang="en-US" dirty="0">
                <a:latin typeface="Times New Roman" pitchFamily="18" charset="0"/>
                <a:cs typeface="B Nazanin" pitchFamily="2" charset="-78"/>
              </a:rPr>
              <a:t>	AGAIN </a:t>
            </a:r>
          </a:p>
          <a:p>
            <a:pPr marL="0" indent="0">
              <a:buNone/>
            </a:pPr>
            <a:r>
              <a:rPr lang="en-US" dirty="0" smtClean="0">
                <a:latin typeface="Times New Roman" pitchFamily="18" charset="0"/>
                <a:cs typeface="B Nazanin" pitchFamily="2" charset="-78"/>
              </a:rPr>
              <a:t>OVER</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a:t>
            </a:r>
            <a:r>
              <a:rPr lang="en-US" dirty="0">
                <a:latin typeface="Times New Roman" pitchFamily="18" charset="0"/>
                <a:cs typeface="B Nazanin" pitchFamily="2" charset="-78"/>
              </a:rPr>
              <a:t>	R16 , 'N'</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PORTD </a:t>
            </a:r>
            <a:r>
              <a:rPr lang="en-US" dirty="0">
                <a:latin typeface="Times New Roman" pitchFamily="18" charset="0"/>
                <a:cs typeface="B Nazanin" pitchFamily="2" charset="-78"/>
              </a:rPr>
              <a:t>, R16 </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RJMP</a:t>
            </a:r>
            <a:r>
              <a:rPr lang="en-US" dirty="0">
                <a:latin typeface="Times New Roman" pitchFamily="18" charset="0"/>
                <a:cs typeface="B Nazanin" pitchFamily="2" charset="-78"/>
              </a:rPr>
              <a:t>	AGAIN</a:t>
            </a: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8676466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marL="0" indent="0" algn="r" rtl="1">
              <a:buNone/>
            </a:pPr>
            <a:r>
              <a:rPr lang="fa-IR" dirty="0">
                <a:latin typeface="Times New Roman" pitchFamily="18" charset="0"/>
                <a:cs typeface="B Nazanin" pitchFamily="2" charset="-78"/>
              </a:rPr>
              <a:t>مثال ٤ – ٧ – با </a:t>
            </a:r>
            <a:r>
              <a:rPr lang="fa-IR" dirty="0" smtClean="0">
                <a:latin typeface="Times New Roman" pitchFamily="18" charset="0"/>
                <a:cs typeface="B Nazanin" pitchFamily="2" charset="-78"/>
              </a:rPr>
              <a:t>خودتان</a:t>
            </a:r>
            <a:endParaRPr lang="en-US" dirty="0" smtClean="0">
              <a:latin typeface="Times New Roman" pitchFamily="18" charset="0"/>
              <a:cs typeface="B Nazanin" pitchFamily="2" charset="-78"/>
            </a:endParaRPr>
          </a:p>
          <a:p>
            <a:pPr algn="r" rtl="1"/>
            <a:r>
              <a:rPr lang="fa-IR" dirty="0">
                <a:latin typeface="Times New Roman" pitchFamily="18" charset="0"/>
                <a:cs typeface="B Nazanin" pitchFamily="2" charset="-78"/>
              </a:rPr>
              <a:t>خواندن یک بیت </a:t>
            </a:r>
            <a:endParaRPr lang="fa-IR"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هم­چنین از دستورات تست تک بیتی برای خواندن وضعیت یک بیت و ارسال آن به یک بیت دیگر و یا ذخیره آن، استفاده می­کنیم</a:t>
            </a:r>
            <a:r>
              <a:rPr lang="fa-IR" dirty="0" smtClean="0">
                <a:latin typeface="Times New Roman" pitchFamily="18" charset="0"/>
                <a:cs typeface="B Nazanin" pitchFamily="2" charset="-78"/>
              </a:rPr>
              <a:t>.</a:t>
            </a:r>
          </a:p>
          <a:p>
            <a:pPr marL="393192" lvl="1" indent="0" algn="r" rtl="1">
              <a:buNone/>
            </a:pPr>
            <a:endParaRPr lang="fa-IR"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مثال ٤ – ٨ – یک سوئیچ به </a:t>
            </a:r>
            <a:r>
              <a:rPr lang="fa-IR" dirty="0" smtClean="0">
                <a:latin typeface="Times New Roman" pitchFamily="18" charset="0"/>
                <a:cs typeface="B Nazanin" pitchFamily="2" charset="-78"/>
              </a:rPr>
              <a:t>پایة</a:t>
            </a:r>
            <a:r>
              <a:rPr lang="en-US" dirty="0" smtClean="0">
                <a:latin typeface="Times New Roman" pitchFamily="18" charset="0"/>
                <a:cs typeface="B Nazanin" pitchFamily="2" charset="-78"/>
              </a:rPr>
              <a:t>PB0 </a:t>
            </a:r>
            <a:r>
              <a:rPr lang="fa-IR" dirty="0" smtClean="0">
                <a:latin typeface="Times New Roman" pitchFamily="18" charset="0"/>
                <a:cs typeface="B Nazanin" pitchFamily="2" charset="-78"/>
              </a:rPr>
              <a:t> و </a:t>
            </a:r>
            <a:r>
              <a:rPr lang="fa-IR" dirty="0">
                <a:latin typeface="Times New Roman" pitchFamily="18" charset="0"/>
                <a:cs typeface="B Nazanin" pitchFamily="2" charset="-78"/>
              </a:rPr>
              <a:t>یک </a:t>
            </a:r>
            <a:r>
              <a:rPr lang="en-US" dirty="0">
                <a:latin typeface="Times New Roman" pitchFamily="18" charset="0"/>
                <a:cs typeface="B Nazanin" pitchFamily="2" charset="-78"/>
              </a:rPr>
              <a:t>LED </a:t>
            </a:r>
            <a:r>
              <a:rPr lang="fa-IR" dirty="0" smtClean="0">
                <a:latin typeface="Times New Roman" pitchFamily="18" charset="0"/>
                <a:cs typeface="B Nazanin" pitchFamily="2" charset="-78"/>
              </a:rPr>
              <a:t> به </a:t>
            </a:r>
            <a:r>
              <a:rPr lang="fa-IR" dirty="0">
                <a:latin typeface="Times New Roman" pitchFamily="18" charset="0"/>
                <a:cs typeface="B Nazanin" pitchFamily="2" charset="-78"/>
              </a:rPr>
              <a:t>پایة </a:t>
            </a:r>
            <a:r>
              <a:rPr lang="en-US" dirty="0">
                <a:latin typeface="Times New Roman" pitchFamily="18" charset="0"/>
                <a:cs typeface="B Nazanin" pitchFamily="2" charset="-78"/>
              </a:rPr>
              <a:t>PB7 </a:t>
            </a:r>
            <a:r>
              <a:rPr lang="fa-IR" dirty="0" smtClean="0">
                <a:latin typeface="Times New Roman" pitchFamily="18" charset="0"/>
                <a:cs typeface="B Nazanin" pitchFamily="2" charset="-78"/>
              </a:rPr>
              <a:t> متصل </a:t>
            </a:r>
            <a:r>
              <a:rPr lang="fa-IR" dirty="0">
                <a:latin typeface="Times New Roman" pitchFamily="18" charset="0"/>
                <a:cs typeface="B Nazanin" pitchFamily="2" charset="-78"/>
              </a:rPr>
              <a:t>است. برنامه­ای بنویسید که وضعیت سوئیچ را گرفته و آن را </a:t>
            </a:r>
            <a:r>
              <a:rPr lang="fa-IR" dirty="0" smtClean="0">
                <a:latin typeface="Times New Roman" pitchFamily="18" charset="0"/>
                <a:cs typeface="B Nazanin" pitchFamily="2" charset="-78"/>
              </a:rPr>
              <a:t>به</a:t>
            </a:r>
            <a:r>
              <a:rPr lang="en-US" dirty="0" smtClean="0">
                <a:latin typeface="Times New Roman" pitchFamily="18" charset="0"/>
                <a:cs typeface="B Nazanin" pitchFamily="2" charset="-78"/>
              </a:rPr>
              <a:t>LED </a:t>
            </a:r>
            <a:r>
              <a:rPr lang="fa-IR" dirty="0" smtClean="0">
                <a:latin typeface="Times New Roman" pitchFamily="18" charset="0"/>
                <a:cs typeface="B Nazanin" pitchFamily="2" charset="-78"/>
              </a:rPr>
              <a:t> ارسال </a:t>
            </a:r>
            <a:r>
              <a:rPr lang="fa-IR" dirty="0">
                <a:latin typeface="Times New Roman" pitchFamily="18" charset="0"/>
                <a:cs typeface="B Nazanin" pitchFamily="2" charset="-78"/>
              </a:rPr>
              <a:t>کند.</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437646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10600" cy="5257800"/>
          </a:xfrm>
        </p:spPr>
        <p:txBody>
          <a:bodyPr/>
          <a:lstStyle/>
          <a:p>
            <a:pPr marL="0" indent="0">
              <a:buNone/>
            </a:pPr>
            <a:r>
              <a:rPr lang="en-US" dirty="0">
                <a:latin typeface="Times New Roman" pitchFamily="18" charset="0"/>
                <a:cs typeface="Times New Roman" pitchFamily="18" charset="0"/>
              </a:rPr>
              <a:t>INCLUDE 	</a:t>
            </a:r>
            <a:r>
              <a:rPr lang="fa-IR" dirty="0">
                <a:latin typeface="Times New Roman" pitchFamily="18" charset="0"/>
                <a:cs typeface="Times New Roman" pitchFamily="18" charset="0"/>
              </a:rPr>
              <a:t>"</a:t>
            </a:r>
            <a:r>
              <a:rPr lang="en-US" dirty="0">
                <a:latin typeface="Times New Roman" pitchFamily="18" charset="0"/>
                <a:cs typeface="Times New Roman" pitchFamily="18" charset="0"/>
              </a:rPr>
              <a:t>M32DEF. INC</a:t>
            </a:r>
            <a:r>
              <a:rPr lang="fa-IR"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CBI</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DDRB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0</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make PB0 an input</a:t>
            </a:r>
          </a:p>
          <a:p>
            <a:pPr marL="0" indent="0">
              <a:buNone/>
            </a:pPr>
            <a:r>
              <a:rPr lang="en-US" dirty="0">
                <a:latin typeface="Times New Roman" pitchFamily="18" charset="0"/>
                <a:cs typeface="Times New Roman" pitchFamily="18" charset="0"/>
              </a:rPr>
              <a:t>	</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SBI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DDRB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7</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make PB7 an output</a:t>
            </a:r>
          </a:p>
          <a:p>
            <a:pPr marL="0" indent="0">
              <a:buNone/>
            </a:pPr>
            <a:r>
              <a:rPr lang="en-US" dirty="0">
                <a:latin typeface="Times New Roman" pitchFamily="18" charset="0"/>
                <a:cs typeface="Times New Roman" pitchFamily="18" charset="0"/>
              </a:rPr>
              <a:t>AGAIN: </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SBIC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PINB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0</a:t>
            </a:r>
            <a:r>
              <a:rPr lang="fa-I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skip </a:t>
            </a:r>
            <a:r>
              <a:rPr lang="en-US" dirty="0" smtClean="0">
                <a:latin typeface="Times New Roman" pitchFamily="18" charset="0"/>
                <a:cs typeface="Times New Roman" pitchFamily="18" charset="0"/>
              </a:rPr>
              <a:t>next </a:t>
            </a:r>
            <a:r>
              <a:rPr lang="en-US" dirty="0">
                <a:latin typeface="Times New Roman" pitchFamily="18" charset="0"/>
                <a:cs typeface="Times New Roman" pitchFamily="18" charset="0"/>
              </a:rPr>
              <a:t>if PB0 is Clear</a:t>
            </a:r>
          </a:p>
          <a:p>
            <a:pPr marL="0" indent="0">
              <a:buNone/>
            </a:pPr>
            <a:r>
              <a:rPr lang="en-US" dirty="0" smtClean="0">
                <a:latin typeface="Times New Roman" pitchFamily="18" charset="0"/>
                <a:cs typeface="Times New Roman" pitchFamily="18" charset="0"/>
              </a:rPr>
              <a:t>		RJMP	OVER</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CBI	PORTB </a:t>
            </a:r>
            <a:r>
              <a:rPr lang="en-US" dirty="0">
                <a:latin typeface="Times New Roman" pitchFamily="18" charset="0"/>
                <a:cs typeface="Times New Roman" pitchFamily="18" charset="0"/>
              </a:rPr>
              <a:t>, 7</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a:t>
            </a:r>
            <a:r>
              <a:rPr lang="en-US" dirty="0">
                <a:latin typeface="Times New Roman" pitchFamily="18" charset="0"/>
                <a:cs typeface="Times New Roman" pitchFamily="18" charset="0"/>
              </a:rPr>
              <a:t>	AGAIN</a:t>
            </a:r>
          </a:p>
          <a:p>
            <a:pPr marL="0" indent="0">
              <a:buNone/>
            </a:pPr>
            <a:r>
              <a:rPr lang="en-US" dirty="0">
                <a:latin typeface="Times New Roman" pitchFamily="18" charset="0"/>
                <a:cs typeface="Times New Roman" pitchFamily="18" charset="0"/>
              </a:rPr>
              <a:t>OVER: </a:t>
            </a:r>
            <a:r>
              <a:rPr lang="en-US" dirty="0" smtClean="0">
                <a:latin typeface="Times New Roman" pitchFamily="18" charset="0"/>
                <a:cs typeface="Times New Roman" pitchFamily="18" charset="0"/>
              </a:rPr>
              <a:t>	SBI	PORTB </a:t>
            </a:r>
            <a:r>
              <a:rPr lang="en-US" dirty="0">
                <a:latin typeface="Times New Roman" pitchFamily="18" charset="0"/>
                <a:cs typeface="Times New Roman" pitchFamily="18" charset="0"/>
              </a:rPr>
              <a:t>, 7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RJMP</a:t>
            </a:r>
            <a:r>
              <a:rPr lang="en-US" dirty="0">
                <a:latin typeface="Times New Roman" pitchFamily="18" charset="0"/>
                <a:cs typeface="Times New Roman" pitchFamily="18" charset="0"/>
              </a:rPr>
              <a:t>	AGAIN</a:t>
            </a:r>
          </a:p>
          <a:p>
            <a:pPr marL="0" indent="0" algn="r" rtl="1">
              <a:buNone/>
            </a:pPr>
            <a:endParaRPr lang="en-US" dirty="0">
              <a:latin typeface="Times New Roman" pitchFamily="18" charset="0"/>
              <a:cs typeface="Times New Roman" pitchFamily="18" charset="0"/>
            </a:endParaRPr>
          </a:p>
        </p:txBody>
      </p:sp>
      <p:sp>
        <p:nvSpPr>
          <p:cNvPr id="4" name="Title 1"/>
          <p:cNvSpPr>
            <a:spLocks noGrp="1"/>
          </p:cNvSpPr>
          <p:nvPr>
            <p:ph type="title"/>
          </p:nvPr>
        </p:nvSpPr>
        <p:spPr>
          <a:xfrm>
            <a:off x="152400" y="304800"/>
            <a:ext cx="8839200" cy="591312"/>
          </a:xfrm>
        </p:spPr>
        <p:txBody>
          <a:bodyPr anchor="ctr">
            <a:normAutofit/>
          </a:bodyPr>
          <a:lstStyle/>
          <a:p>
            <a:pPr algn="r" rtl="1"/>
            <a:r>
              <a:rPr lang="fa-IR" sz="3200" b="1" dirty="0" smtClean="0">
                <a:latin typeface="Times New Roman" pitchFamily="18" charset="0"/>
                <a:cs typeface="B Titr" pitchFamily="2" charset="-78"/>
              </a:rPr>
              <a:t>بخش ٤ – ٢ – برنامه­نویسی برای تغییر تک بیتی پورت­های </a:t>
            </a:r>
            <a:r>
              <a:rPr lang="en-US" sz="3200" b="1" dirty="0" smtClean="0">
                <a:latin typeface="Times New Roman" pitchFamily="18" charset="0"/>
                <a:cs typeface="B Titr" pitchFamily="2" charset="-78"/>
              </a:rPr>
              <a:t>I/O</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1970923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چرخه زمانی دستورات در </a:t>
            </a:r>
            <a:r>
              <a:rPr lang="en-US" dirty="0"/>
              <a:t>AVR</a:t>
            </a:r>
          </a:p>
        </p:txBody>
      </p:sp>
      <p:sp>
        <p:nvSpPr>
          <p:cNvPr id="3" name="Content Placeholder 2"/>
          <p:cNvSpPr>
            <a:spLocks noGrp="1"/>
          </p:cNvSpPr>
          <p:nvPr>
            <p:ph idx="1"/>
          </p:nvPr>
        </p:nvSpPr>
        <p:spPr/>
        <p:txBody>
          <a:bodyPr/>
          <a:lstStyle/>
          <a:p>
            <a:pPr algn="r" rtl="1"/>
            <a:r>
              <a:rPr lang="fa-IR" dirty="0" smtClean="0"/>
              <a:t>دوره تناوب چرخه دستور با فرکانس کریستال:</a:t>
            </a:r>
          </a:p>
          <a:p>
            <a:pPr marL="0" indent="0" algn="r" rtl="1">
              <a:buNone/>
            </a:pPr>
            <a:r>
              <a:rPr lang="fa-IR" dirty="0" smtClean="0"/>
              <a:t>الف) </a:t>
            </a:r>
            <a:r>
              <a:rPr lang="en-US" dirty="0" smtClean="0">
                <a:latin typeface="+mj-lt"/>
              </a:rPr>
              <a:t>8MHZ</a:t>
            </a:r>
          </a:p>
          <a:p>
            <a:pPr marL="0" indent="0" algn="r" rtl="1">
              <a:buNone/>
            </a:pPr>
            <a:r>
              <a:rPr lang="fa-IR" dirty="0" smtClean="0"/>
              <a:t>ب) </a:t>
            </a:r>
            <a:r>
              <a:rPr lang="en-US" dirty="0" smtClean="0">
                <a:latin typeface="+mj-lt"/>
              </a:rPr>
              <a:t>16MHZ</a:t>
            </a:r>
          </a:p>
          <a:p>
            <a:pPr marL="0" indent="0" algn="r" rtl="1">
              <a:buNone/>
            </a:pPr>
            <a:r>
              <a:rPr lang="fa-IR" dirty="0" smtClean="0"/>
              <a:t>ج) </a:t>
            </a:r>
            <a:r>
              <a:rPr lang="en-US" dirty="0" smtClean="0">
                <a:latin typeface="+mj-lt"/>
              </a:rPr>
              <a:t>10MHZ</a:t>
            </a:r>
          </a:p>
          <a:p>
            <a:pPr marL="0" indent="0" algn="r" rtl="1">
              <a:buNone/>
            </a:pPr>
            <a:r>
              <a:rPr lang="fa-IR" dirty="0" smtClean="0"/>
              <a:t>د) </a:t>
            </a:r>
            <a:r>
              <a:rPr lang="en-US" dirty="0" smtClean="0">
                <a:latin typeface="+mj-lt"/>
              </a:rPr>
              <a:t>1MHZ</a:t>
            </a:r>
            <a:endParaRPr lang="fa-IR" dirty="0" smtClean="0">
              <a:latin typeface="+mj-lt"/>
            </a:endParaRPr>
          </a:p>
        </p:txBody>
      </p:sp>
    </p:spTree>
    <p:extLst>
      <p:ext uri="{BB962C8B-B14F-4D97-AF65-F5344CB8AC3E}">
        <p14:creationId xmlns:p14="http://schemas.microsoft.com/office/powerpoint/2010/main" val="894483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dirty="0">
                <a:effectLst/>
                <a:latin typeface="Times New Roman" pitchFamily="18" charset="0"/>
                <a:cs typeface="B Titr" pitchFamily="2" charset="-78"/>
              </a:rPr>
              <a:t>فصل </a:t>
            </a:r>
            <a:r>
              <a:rPr lang="fa-IR" dirty="0" smtClean="0">
                <a:effectLst/>
                <a:latin typeface="Times New Roman" pitchFamily="18" charset="0"/>
                <a:cs typeface="B Titr" pitchFamily="2" charset="-78"/>
              </a:rPr>
              <a:t>5- </a:t>
            </a:r>
            <a:r>
              <a:rPr lang="fa-IR" dirty="0">
                <a:effectLst/>
                <a:latin typeface="Times New Roman" pitchFamily="18" charset="0"/>
                <a:cs typeface="B Titr" pitchFamily="2" charset="-78"/>
              </a:rPr>
              <a:t>دستورات و برنامه­های محاسباتی و منطقی </a:t>
            </a:r>
            <a:endParaRPr lang="en-US" dirty="0">
              <a:effectLst/>
              <a:latin typeface="Times New Roman" pitchFamily="18" charset="0"/>
              <a:cs typeface="B Titr" pitchFamily="2" charset="-78"/>
            </a:endParaRPr>
          </a:p>
        </p:txBody>
      </p:sp>
    </p:spTree>
    <p:extLst>
      <p:ext uri="{BB962C8B-B14F-4D97-AF65-F5344CB8AC3E}">
        <p14:creationId xmlns:p14="http://schemas.microsoft.com/office/powerpoint/2010/main" val="34435159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
        <p:nvSpPr>
          <p:cNvPr id="3" name="Content Placeholder 2"/>
          <p:cNvSpPr>
            <a:spLocks noGrp="1"/>
          </p:cNvSpPr>
          <p:nvPr>
            <p:ph idx="1"/>
          </p:nvPr>
        </p:nvSpPr>
        <p:spPr>
          <a:xfrm>
            <a:off x="457200" y="1066800"/>
            <a:ext cx="8229600" cy="5486400"/>
          </a:xfrm>
        </p:spPr>
        <p:txBody>
          <a:bodyPr/>
          <a:lstStyle/>
          <a:p>
            <a:pPr algn="r" rtl="1"/>
            <a:r>
              <a:rPr lang="fa-IR" dirty="0">
                <a:latin typeface="Times New Roman" pitchFamily="18" charset="0"/>
                <a:cs typeface="B Nazanin" pitchFamily="2" charset="-78"/>
              </a:rPr>
              <a:t>اعداد بدون علامت: </a:t>
            </a:r>
            <a:endParaRPr lang="en-US"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تمام بیت­های آن برای نمایش عدد اختصاص </a:t>
            </a:r>
            <a:r>
              <a:rPr lang="fa-IR" dirty="0" smtClean="0">
                <a:latin typeface="Times New Roman" pitchFamily="18" charset="0"/>
                <a:cs typeface="B Nazanin" pitchFamily="2" charset="-78"/>
              </a:rPr>
              <a:t>می­یابد</a:t>
            </a:r>
            <a:r>
              <a:rPr lang="en-US" dirty="0" smtClean="0">
                <a:latin typeface="Times New Roman" pitchFamily="18" charset="0"/>
                <a:cs typeface="B Nazanin" pitchFamily="2" charset="-78"/>
              </a:rPr>
              <a:t>.</a:t>
            </a:r>
          </a:p>
          <a:p>
            <a:pPr lvl="1" algn="r" rtl="1"/>
            <a:r>
              <a:rPr lang="fa-IR" dirty="0">
                <a:latin typeface="Times New Roman" pitchFamily="18" charset="0"/>
                <a:cs typeface="B Nazanin" pitchFamily="2" charset="-78"/>
              </a:rPr>
              <a:t>دادة ٨ بیتی بدون علامت </a:t>
            </a:r>
            <a:r>
              <a:rPr lang="en-US" dirty="0" err="1">
                <a:latin typeface="Times New Roman" pitchFamily="18" charset="0"/>
                <a:cs typeface="B Nazanin" pitchFamily="2" charset="-78"/>
              </a:rPr>
              <a:t>oo</a:t>
            </a:r>
            <a:r>
              <a:rPr lang="en-US" baseline="30000" dirty="0" err="1">
                <a:latin typeface="Times New Roman" pitchFamily="18" charset="0"/>
                <a:cs typeface="B Nazanin" pitchFamily="2" charset="-78"/>
              </a:rPr>
              <a:t>H</a:t>
            </a:r>
            <a:r>
              <a:rPr lang="en-US" dirty="0">
                <a:latin typeface="Times New Roman" pitchFamily="18" charset="0"/>
                <a:cs typeface="B Nazanin" pitchFamily="2" charset="-78"/>
              </a:rPr>
              <a:t> </a:t>
            </a:r>
            <a:r>
              <a:rPr lang="fa-IR" dirty="0">
                <a:latin typeface="Times New Roman" pitchFamily="18" charset="0"/>
                <a:cs typeface="B Nazanin" pitchFamily="2" charset="-78"/>
              </a:rPr>
              <a:t>تا </a:t>
            </a:r>
            <a:r>
              <a:rPr lang="en-US" dirty="0">
                <a:latin typeface="Times New Roman" pitchFamily="18" charset="0"/>
                <a:cs typeface="B Nazanin" pitchFamily="2" charset="-78"/>
              </a:rPr>
              <a:t>FF</a:t>
            </a:r>
            <a:r>
              <a:rPr lang="en-US" baseline="30000" dirty="0">
                <a:latin typeface="Times New Roman" pitchFamily="18" charset="0"/>
                <a:cs typeface="B Nazanin" pitchFamily="2" charset="-78"/>
              </a:rPr>
              <a:t>H</a:t>
            </a:r>
            <a:r>
              <a:rPr lang="en-US" dirty="0">
                <a:latin typeface="Times New Roman" pitchFamily="18" charset="0"/>
                <a:cs typeface="B Nazanin" pitchFamily="2" charset="-78"/>
              </a:rPr>
              <a:t> </a:t>
            </a:r>
            <a:r>
              <a:rPr lang="fa-IR" dirty="0">
                <a:latin typeface="Times New Roman" pitchFamily="18" charset="0"/>
                <a:cs typeface="B Nazanin" pitchFamily="2" charset="-78"/>
              </a:rPr>
              <a:t>(٠ تا ٢٥٥</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algn="just" rtl="1"/>
            <a:r>
              <a:rPr lang="fa-IR" sz="2800" dirty="0">
                <a:latin typeface="Times New Roman" pitchFamily="18" charset="0"/>
                <a:cs typeface="B Nazanin" pitchFamily="2" charset="-78"/>
              </a:rPr>
              <a:t>مثال: برنامه­ای بنویسید که دو عدد ١٦ بیتی </a:t>
            </a:r>
            <a:r>
              <a:rPr lang="en-US" sz="2400" dirty="0">
                <a:latin typeface="Times New Roman" pitchFamily="18" charset="0"/>
                <a:cs typeface="B Nazanin" pitchFamily="2" charset="-78"/>
              </a:rPr>
              <a:t>3CE7H </a:t>
            </a:r>
            <a:r>
              <a:rPr lang="fa-IR" sz="2800" dirty="0">
                <a:latin typeface="Times New Roman" pitchFamily="18" charset="0"/>
                <a:cs typeface="B Nazanin" pitchFamily="2" charset="-78"/>
              </a:rPr>
              <a:t>و </a:t>
            </a:r>
            <a:r>
              <a:rPr lang="en-US" sz="2400" dirty="0">
                <a:latin typeface="Times New Roman" pitchFamily="18" charset="0"/>
                <a:cs typeface="B Nazanin" pitchFamily="2" charset="-78"/>
              </a:rPr>
              <a:t>3B8DH </a:t>
            </a:r>
            <a:r>
              <a:rPr lang="fa-IR" sz="2800" dirty="0">
                <a:latin typeface="Times New Roman" pitchFamily="18" charset="0"/>
                <a:cs typeface="B Nazanin" pitchFamily="2" charset="-78"/>
              </a:rPr>
              <a:t>را با هم جمع کند. فرض کنید </a:t>
            </a:r>
            <a:r>
              <a:rPr lang="fa-IR" sz="2800" dirty="0" smtClean="0">
                <a:latin typeface="Times New Roman" pitchFamily="18" charset="0"/>
                <a:cs typeface="B Nazanin" pitchFamily="2" charset="-78"/>
              </a:rPr>
              <a:t>که</a:t>
            </a:r>
            <a:r>
              <a:rPr lang="en-US" sz="2800" dirty="0" smtClean="0">
                <a:latin typeface="Times New Roman" pitchFamily="18" charset="0"/>
                <a:cs typeface="B Nazanin" pitchFamily="2" charset="-78"/>
              </a:rPr>
              <a:t>:</a:t>
            </a:r>
          </a:p>
          <a:p>
            <a:pPr marL="0" indent="0" algn="just">
              <a:buNone/>
            </a:pPr>
            <a:r>
              <a:rPr lang="en-US" sz="2800" dirty="0" smtClean="0">
                <a:latin typeface="Times New Roman" pitchFamily="18" charset="0"/>
                <a:cs typeface="B Nazanin" pitchFamily="2" charset="-78"/>
              </a:rPr>
              <a:t>R1=8D, R2=3B, R3=E7, R4=3C</a:t>
            </a:r>
          </a:p>
          <a:p>
            <a:pPr marL="0" indent="0" algn="just" rtl="1">
              <a:buNone/>
            </a:pPr>
            <a:r>
              <a:rPr lang="fa-IR" sz="2800" dirty="0" smtClean="0">
                <a:latin typeface="Times New Roman" pitchFamily="18" charset="0"/>
                <a:cs typeface="B Nazanin" pitchFamily="2" charset="-78"/>
              </a:rPr>
              <a:t>حاصل </a:t>
            </a:r>
            <a:r>
              <a:rPr lang="fa-IR" sz="2800" dirty="0">
                <a:latin typeface="Times New Roman" pitchFamily="18" charset="0"/>
                <a:cs typeface="B Nazanin" pitchFamily="2" charset="-78"/>
              </a:rPr>
              <a:t>جمع را در </a:t>
            </a:r>
            <a:r>
              <a:rPr lang="en-US" sz="2400" dirty="0">
                <a:latin typeface="Times New Roman" pitchFamily="18" charset="0"/>
                <a:cs typeface="B Nazanin" pitchFamily="2" charset="-78"/>
              </a:rPr>
              <a:t>R</a:t>
            </a:r>
            <a:r>
              <a:rPr lang="en-US" sz="2400" baseline="-25000" dirty="0">
                <a:latin typeface="Times New Roman" pitchFamily="18" charset="0"/>
                <a:cs typeface="B Nazanin" pitchFamily="2" charset="-78"/>
              </a:rPr>
              <a:t>3</a:t>
            </a:r>
            <a:r>
              <a:rPr lang="en-US" sz="2400" dirty="0">
                <a:latin typeface="Times New Roman" pitchFamily="18" charset="0"/>
                <a:cs typeface="B Nazanin" pitchFamily="2" charset="-78"/>
              </a:rPr>
              <a:t> </a:t>
            </a:r>
            <a:r>
              <a:rPr lang="fa-IR" sz="2800" dirty="0">
                <a:latin typeface="Times New Roman" pitchFamily="18" charset="0"/>
                <a:cs typeface="B Nazanin" pitchFamily="2" charset="-78"/>
              </a:rPr>
              <a:t>و </a:t>
            </a:r>
            <a:r>
              <a:rPr lang="en-US" sz="2400" dirty="0">
                <a:latin typeface="Times New Roman" pitchFamily="18" charset="0"/>
                <a:cs typeface="B Nazanin" pitchFamily="2" charset="-78"/>
              </a:rPr>
              <a:t>R</a:t>
            </a:r>
            <a:r>
              <a:rPr lang="en-US" sz="2400" baseline="-25000" dirty="0">
                <a:latin typeface="Times New Roman" pitchFamily="18" charset="0"/>
                <a:cs typeface="B Nazanin" pitchFamily="2" charset="-78"/>
              </a:rPr>
              <a:t>4</a:t>
            </a:r>
            <a:r>
              <a:rPr lang="en-US" sz="2400" dirty="0">
                <a:latin typeface="Times New Roman" pitchFamily="18" charset="0"/>
                <a:cs typeface="B Nazanin" pitchFamily="2" charset="-78"/>
              </a:rPr>
              <a:t> </a:t>
            </a:r>
            <a:r>
              <a:rPr lang="fa-IR" sz="2800" dirty="0">
                <a:latin typeface="Times New Roman" pitchFamily="18" charset="0"/>
                <a:cs typeface="B Nazanin" pitchFamily="2" charset="-78"/>
              </a:rPr>
              <a:t>قرار دهید که طوری که </a:t>
            </a:r>
            <a:r>
              <a:rPr lang="en-US" sz="2400" dirty="0">
                <a:latin typeface="Times New Roman" pitchFamily="18" charset="0"/>
                <a:cs typeface="B Nazanin" pitchFamily="2" charset="-78"/>
              </a:rPr>
              <a:t>R</a:t>
            </a:r>
            <a:r>
              <a:rPr lang="en-US" sz="2400" baseline="-25000" dirty="0">
                <a:latin typeface="Times New Roman" pitchFamily="18" charset="0"/>
                <a:cs typeface="B Nazanin" pitchFamily="2" charset="-78"/>
              </a:rPr>
              <a:t>3</a:t>
            </a:r>
            <a:r>
              <a:rPr lang="en-US" sz="2400" dirty="0">
                <a:latin typeface="Times New Roman" pitchFamily="18" charset="0"/>
                <a:cs typeface="B Nazanin" pitchFamily="2" charset="-78"/>
              </a:rPr>
              <a:t> </a:t>
            </a:r>
            <a:r>
              <a:rPr lang="fa-IR" sz="2800" dirty="0">
                <a:latin typeface="Times New Roman" pitchFamily="18" charset="0"/>
                <a:cs typeface="B Nazanin" pitchFamily="2" charset="-78"/>
              </a:rPr>
              <a:t>بایت پایینی باشد. </a:t>
            </a:r>
            <a:endParaRPr lang="en-US" sz="2000" dirty="0">
              <a:latin typeface="Times New Roman" pitchFamily="18" charset="0"/>
              <a:cs typeface="B Nazanin" pitchFamily="2" charset="-78"/>
            </a:endParaRPr>
          </a:p>
          <a:p>
            <a:pPr marL="0" indent="0">
              <a:buNone/>
            </a:pPr>
            <a:r>
              <a:rPr lang="en-US" sz="2800" dirty="0" smtClean="0">
                <a:latin typeface="Times New Roman" pitchFamily="18" charset="0"/>
                <a:cs typeface="B Nazanin" pitchFamily="2" charset="-78"/>
              </a:rPr>
              <a:t>ADD	R</a:t>
            </a:r>
            <a:r>
              <a:rPr lang="en-US" sz="2800" baseline="-25000" dirty="0" smtClean="0">
                <a:latin typeface="Times New Roman" pitchFamily="18" charset="0"/>
                <a:cs typeface="B Nazanin" pitchFamily="2" charset="-78"/>
              </a:rPr>
              <a:t>3</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R</a:t>
            </a:r>
            <a:r>
              <a:rPr lang="en-US" sz="2800" baseline="-25000" dirty="0">
                <a:latin typeface="Times New Roman" pitchFamily="18" charset="0"/>
                <a:cs typeface="B Nazanin" pitchFamily="2" charset="-78"/>
              </a:rPr>
              <a:t>1</a:t>
            </a:r>
            <a:r>
              <a:rPr lang="en-US" sz="2800" dirty="0">
                <a:latin typeface="Times New Roman" pitchFamily="18" charset="0"/>
                <a:cs typeface="B Nazanin" pitchFamily="2" charset="-78"/>
              </a:rPr>
              <a:t>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3</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3</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R</a:t>
            </a:r>
            <a:r>
              <a:rPr lang="en-US" sz="2800" baseline="-25000" dirty="0">
                <a:latin typeface="Times New Roman" pitchFamily="18" charset="0"/>
                <a:cs typeface="B Nazanin" pitchFamily="2" charset="-78"/>
              </a:rPr>
              <a:t>1</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ADC 	R</a:t>
            </a:r>
            <a:r>
              <a:rPr lang="en-US" sz="2800" baseline="-25000" dirty="0">
                <a:latin typeface="Times New Roman" pitchFamily="18" charset="0"/>
                <a:cs typeface="B Nazanin" pitchFamily="2" charset="-78"/>
              </a:rPr>
              <a:t>4</a:t>
            </a:r>
            <a:r>
              <a:rPr lang="en-US" sz="2800" dirty="0">
                <a:latin typeface="Times New Roman" pitchFamily="18" charset="0"/>
                <a:cs typeface="B Nazanin" pitchFamily="2" charset="-78"/>
              </a:rPr>
              <a:t>, R</a:t>
            </a:r>
            <a:r>
              <a:rPr lang="en-US" sz="2800" baseline="-25000" dirty="0">
                <a:latin typeface="Times New Roman" pitchFamily="18" charset="0"/>
                <a:cs typeface="B Nazanin" pitchFamily="2" charset="-78"/>
              </a:rPr>
              <a:t>2</a:t>
            </a:r>
            <a:r>
              <a:rPr lang="en-US" sz="2800" dirty="0">
                <a:latin typeface="Times New Roman" pitchFamily="18" charset="0"/>
                <a:cs typeface="B Nazanin" pitchFamily="2" charset="-78"/>
              </a:rPr>
              <a:t>     </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4</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4</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R</a:t>
            </a:r>
            <a:r>
              <a:rPr lang="en-US" sz="2800" baseline="-25000" dirty="0">
                <a:latin typeface="Times New Roman" pitchFamily="18" charset="0"/>
                <a:cs typeface="B Nazanin" pitchFamily="2" charset="-78"/>
              </a:rPr>
              <a:t>2</a:t>
            </a:r>
            <a:endParaRPr lang="en-US" sz="2400" dirty="0">
              <a:latin typeface="Times New Roman" pitchFamily="18" charset="0"/>
              <a:cs typeface="B Nazanin" pitchFamily="2" charset="-78"/>
            </a:endParaRPr>
          </a:p>
          <a:p>
            <a:pPr marL="393192" lvl="1" indent="0" algn="r" rtl="1">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1294700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10200"/>
          </a:xfrm>
        </p:spPr>
        <p:txBody>
          <a:bodyPr/>
          <a:lstStyle/>
          <a:p>
            <a:pPr algn="r" rtl="1"/>
            <a:r>
              <a:rPr lang="fa-IR" dirty="0">
                <a:latin typeface="Times New Roman" pitchFamily="18" charset="0"/>
                <a:cs typeface="B Nazanin" pitchFamily="2" charset="-78"/>
              </a:rPr>
              <a:t>تفریق اعداد بدون علامت: </a:t>
            </a:r>
            <a:endParaRPr lang="en-US" dirty="0">
              <a:latin typeface="Times New Roman" pitchFamily="18" charset="0"/>
              <a:cs typeface="B Nazanin" pitchFamily="2" charset="-78"/>
            </a:endParaRPr>
          </a:p>
          <a:p>
            <a:pPr lvl="1" algn="r" rtl="1"/>
            <a:r>
              <a:rPr lang="fa-IR" dirty="0">
                <a:latin typeface="Times New Roman" pitchFamily="18" charset="0"/>
                <a:cs typeface="B Nazanin" pitchFamily="2" charset="-78"/>
              </a:rPr>
              <a:t>میکروکنترلر </a:t>
            </a:r>
            <a:r>
              <a:rPr lang="en-US" dirty="0">
                <a:latin typeface="Times New Roman" pitchFamily="18" charset="0"/>
                <a:cs typeface="B Nazanin" pitchFamily="2" charset="-78"/>
              </a:rPr>
              <a:t>AVR </a:t>
            </a:r>
            <a:r>
              <a:rPr lang="fa-IR" dirty="0" smtClean="0">
                <a:latin typeface="Times New Roman" pitchFamily="18" charset="0"/>
                <a:cs typeface="B Nazanin" pitchFamily="2" charset="-78"/>
              </a:rPr>
              <a:t> مانند </a:t>
            </a:r>
            <a:r>
              <a:rPr lang="fa-IR" dirty="0">
                <a:latin typeface="Times New Roman" pitchFamily="18" charset="0"/>
                <a:cs typeface="B Nazanin" pitchFamily="2" charset="-78"/>
              </a:rPr>
              <a:t>تمام </a:t>
            </a:r>
            <a:r>
              <a:rPr lang="en-US" dirty="0">
                <a:latin typeface="Times New Roman" pitchFamily="18" charset="0"/>
                <a:cs typeface="B Nazanin" pitchFamily="2" charset="-78"/>
              </a:rPr>
              <a:t>CPU</a:t>
            </a:r>
            <a:r>
              <a:rPr lang="fa-IR" dirty="0">
                <a:latin typeface="Times New Roman" pitchFamily="18" charset="0"/>
                <a:cs typeface="B Nazanin" pitchFamily="2" charset="-78"/>
              </a:rPr>
              <a:t>­های مدرن از روش مکمل ٢ برای انجام تفریق استفاده می­کنند. </a:t>
            </a:r>
            <a:endParaRPr lang="en-US" dirty="0" smtClean="0">
              <a:latin typeface="Times New Roman" pitchFamily="18" charset="0"/>
              <a:cs typeface="B Nazanin" pitchFamily="2" charset="-78"/>
            </a:endParaRPr>
          </a:p>
          <a:p>
            <a:r>
              <a:rPr lang="en-US" sz="2800" dirty="0" smtClean="0">
                <a:latin typeface="Times New Roman" pitchFamily="18" charset="0"/>
                <a:cs typeface="B Nazanin" pitchFamily="2" charset="-78"/>
              </a:rPr>
              <a:t>SUB	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a:t>
            </a:r>
            <a:r>
              <a:rPr lang="en-US" sz="2800" dirty="0" err="1" smtClean="0">
                <a:latin typeface="Times New Roman" pitchFamily="18" charset="0"/>
                <a:cs typeface="B Nazanin" pitchFamily="2" charset="-78"/>
              </a:rPr>
              <a:t>R</a:t>
            </a:r>
            <a:r>
              <a:rPr lang="en-US" sz="2800" baseline="-25000" dirty="0" err="1" smtClean="0">
                <a:latin typeface="Times New Roman" pitchFamily="18" charset="0"/>
                <a:cs typeface="B Nazanin" pitchFamily="2" charset="-78"/>
              </a:rPr>
              <a:t>r</a:t>
            </a:r>
            <a:r>
              <a:rPr lang="en-US" sz="2800" dirty="0" smtClean="0">
                <a:latin typeface="Times New Roman" pitchFamily="18" charset="0"/>
                <a:cs typeface="B Nazanin" pitchFamily="2" charset="-78"/>
              </a:rPr>
              <a:t>	;R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 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a:t>
            </a:r>
            <a:r>
              <a:rPr lang="en-US" sz="2800" dirty="0" err="1">
                <a:latin typeface="Times New Roman" pitchFamily="18" charset="0"/>
                <a:cs typeface="B Nazanin" pitchFamily="2" charset="-78"/>
              </a:rPr>
              <a:t>R</a:t>
            </a:r>
            <a:r>
              <a:rPr lang="en-US" sz="2800" baseline="-25000" dirty="0" err="1">
                <a:latin typeface="Times New Roman" pitchFamily="18" charset="0"/>
                <a:cs typeface="B Nazanin" pitchFamily="2" charset="-78"/>
              </a:rPr>
              <a:t>r</a:t>
            </a:r>
            <a:endParaRPr lang="en-US" sz="2400" dirty="0">
              <a:latin typeface="Times New Roman" pitchFamily="18" charset="0"/>
              <a:cs typeface="B Nazanin" pitchFamily="2" charset="-78"/>
            </a:endParaRPr>
          </a:p>
          <a:p>
            <a:r>
              <a:rPr lang="en-US" sz="2800" dirty="0">
                <a:latin typeface="Times New Roman" pitchFamily="18" charset="0"/>
                <a:cs typeface="B Nazanin" pitchFamily="2" charset="-78"/>
              </a:rPr>
              <a:t>SBC</a:t>
            </a:r>
            <a:r>
              <a:rPr lang="en-US" sz="2800">
                <a:latin typeface="Times New Roman" pitchFamily="18" charset="0"/>
                <a:cs typeface="B Nazanin" pitchFamily="2" charset="-78"/>
              </a:rPr>
              <a:t>	</a:t>
            </a:r>
            <a:r>
              <a:rPr lang="en-US" sz="2800" smtClean="0">
                <a:latin typeface="Times New Roman" pitchFamily="18" charset="0"/>
                <a:cs typeface="B Nazanin" pitchFamily="2" charset="-78"/>
              </a:rPr>
              <a:t>R</a:t>
            </a:r>
            <a:r>
              <a:rPr lang="en-US" sz="2800" baseline="-25000" smtClean="0">
                <a:latin typeface="Times New Roman" pitchFamily="18" charset="0"/>
                <a:cs typeface="B Nazanin" pitchFamily="2" charset="-78"/>
              </a:rPr>
              <a:t>d</a:t>
            </a:r>
            <a:r>
              <a:rPr lang="en-US" sz="2800" smtClean="0">
                <a:latin typeface="Times New Roman" pitchFamily="18" charset="0"/>
                <a:cs typeface="B Nazanin" pitchFamily="2" charset="-78"/>
              </a:rPr>
              <a:t> </a:t>
            </a:r>
            <a:r>
              <a:rPr lang="en-US" sz="2800" dirty="0">
                <a:latin typeface="Times New Roman" pitchFamily="18" charset="0"/>
                <a:cs typeface="B Nazanin" pitchFamily="2" charset="-78"/>
              </a:rPr>
              <a:t>, </a:t>
            </a:r>
            <a:r>
              <a:rPr lang="en-US" sz="2800" dirty="0" err="1">
                <a:latin typeface="Times New Roman" pitchFamily="18" charset="0"/>
                <a:cs typeface="B Nazanin" pitchFamily="2" charset="-78"/>
              </a:rPr>
              <a:t>R</a:t>
            </a:r>
            <a:r>
              <a:rPr lang="en-US" sz="2800" baseline="-25000" dirty="0" err="1">
                <a:latin typeface="Times New Roman" pitchFamily="18" charset="0"/>
                <a:cs typeface="B Nazanin" pitchFamily="2" charset="-78"/>
              </a:rPr>
              <a:t>r</a:t>
            </a:r>
            <a:r>
              <a:rPr lang="en-US" sz="2800" dirty="0">
                <a:latin typeface="Times New Roman" pitchFamily="18" charset="0"/>
                <a:cs typeface="B Nazanin" pitchFamily="2" charset="-78"/>
              </a:rPr>
              <a:t>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a:latin typeface="Times New Roman" pitchFamily="18" charset="0"/>
                <a:cs typeface="B Nazanin" pitchFamily="2" charset="-78"/>
              </a:rPr>
              <a:t> =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a:t>
            </a:r>
            <a:r>
              <a:rPr lang="en-US" sz="2800" dirty="0" err="1">
                <a:latin typeface="Times New Roman" pitchFamily="18" charset="0"/>
                <a:cs typeface="B Nazanin" pitchFamily="2" charset="-78"/>
              </a:rPr>
              <a:t>R</a:t>
            </a:r>
            <a:r>
              <a:rPr lang="en-US" sz="2800" baseline="-25000" dirty="0" err="1">
                <a:latin typeface="Times New Roman" pitchFamily="18" charset="0"/>
                <a:cs typeface="B Nazanin" pitchFamily="2" charset="-78"/>
              </a:rPr>
              <a:t>r</a:t>
            </a:r>
            <a:r>
              <a:rPr lang="en-US" sz="2800" dirty="0">
                <a:latin typeface="Times New Roman" pitchFamily="18" charset="0"/>
                <a:cs typeface="B Nazanin" pitchFamily="2" charset="-78"/>
              </a:rPr>
              <a:t> – C</a:t>
            </a:r>
            <a:endParaRPr lang="en-US" sz="2400" dirty="0">
              <a:latin typeface="Times New Roman" pitchFamily="18" charset="0"/>
              <a:cs typeface="B Nazanin" pitchFamily="2" charset="-78"/>
            </a:endParaRPr>
          </a:p>
          <a:p>
            <a:r>
              <a:rPr lang="en-US" sz="2800" dirty="0">
                <a:latin typeface="Times New Roman" pitchFamily="18" charset="0"/>
                <a:cs typeface="B Nazanin" pitchFamily="2" charset="-78"/>
              </a:rPr>
              <a:t>SUBI	R</a:t>
            </a:r>
            <a:r>
              <a:rPr lang="en-US" sz="2800" baseline="-25000" dirty="0">
                <a:latin typeface="Times New Roman" pitchFamily="18" charset="0"/>
                <a:cs typeface="B Nazanin" pitchFamily="2" charset="-78"/>
              </a:rPr>
              <a:t>d </a:t>
            </a:r>
            <a:r>
              <a:rPr lang="en-US" sz="2800" dirty="0">
                <a:latin typeface="Times New Roman" pitchFamily="18" charset="0"/>
                <a:cs typeface="B Nazanin" pitchFamily="2" charset="-78"/>
              </a:rPr>
              <a:t>, X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a:latin typeface="Times New Roman" pitchFamily="18" charset="0"/>
                <a:cs typeface="B Nazanin" pitchFamily="2" charset="-78"/>
              </a:rPr>
              <a:t> =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X</a:t>
            </a:r>
            <a:endParaRPr lang="en-US" sz="2400" dirty="0">
              <a:latin typeface="Times New Roman" pitchFamily="18" charset="0"/>
              <a:cs typeface="B Nazanin" pitchFamily="2" charset="-78"/>
            </a:endParaRPr>
          </a:p>
          <a:p>
            <a:r>
              <a:rPr lang="en-US" sz="2800" dirty="0">
                <a:latin typeface="Times New Roman" pitchFamily="18" charset="0"/>
                <a:cs typeface="B Nazanin" pitchFamily="2" charset="-78"/>
              </a:rPr>
              <a:t>SBCI	R</a:t>
            </a:r>
            <a:r>
              <a:rPr lang="en-US" sz="2800" baseline="-25000" dirty="0">
                <a:latin typeface="Times New Roman" pitchFamily="18" charset="0"/>
                <a:cs typeface="B Nazanin" pitchFamily="2" charset="-78"/>
              </a:rPr>
              <a:t>d </a:t>
            </a:r>
            <a:r>
              <a:rPr lang="en-US" sz="2800" dirty="0">
                <a:latin typeface="Times New Roman" pitchFamily="18" charset="0"/>
                <a:cs typeface="B Nazanin" pitchFamily="2" charset="-78"/>
              </a:rPr>
              <a:t>, X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a:latin typeface="Times New Roman" pitchFamily="18" charset="0"/>
                <a:cs typeface="B Nazanin" pitchFamily="2" charset="-78"/>
              </a:rPr>
              <a:t> =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dirty="0">
                <a:latin typeface="Times New Roman" pitchFamily="18" charset="0"/>
                <a:cs typeface="B Nazanin" pitchFamily="2" charset="-78"/>
              </a:rPr>
              <a:t>– X – C</a:t>
            </a:r>
            <a:endParaRPr lang="en-US" sz="2400" dirty="0">
              <a:latin typeface="Times New Roman" pitchFamily="18" charset="0"/>
              <a:cs typeface="B Nazanin" pitchFamily="2" charset="-78"/>
            </a:endParaRPr>
          </a:p>
          <a:p>
            <a:r>
              <a:rPr lang="en-US" sz="2800" dirty="0" smtClean="0">
                <a:latin typeface="Times New Roman" pitchFamily="18" charset="0"/>
                <a:cs typeface="B Nazanin" pitchFamily="2" charset="-78"/>
              </a:rPr>
              <a:t>SBIW</a:t>
            </a:r>
            <a:r>
              <a:rPr lang="en-US" sz="2800" dirty="0">
                <a:latin typeface="Times New Roman" pitchFamily="18" charset="0"/>
                <a:cs typeface="B Nazanin" pitchFamily="2" charset="-78"/>
              </a:rPr>
              <a:t>	</a:t>
            </a:r>
            <a:r>
              <a:rPr lang="en-US" sz="2800" dirty="0" err="1" smtClean="0">
                <a:latin typeface="Times New Roman" pitchFamily="18" charset="0"/>
                <a:cs typeface="B Nazanin" pitchFamily="2" charset="-78"/>
              </a:rPr>
              <a:t>R</a:t>
            </a:r>
            <a:r>
              <a:rPr lang="en-US" sz="2800" baseline="-25000" dirty="0" err="1" smtClean="0">
                <a:latin typeface="Times New Roman" pitchFamily="18" charset="0"/>
                <a:cs typeface="B Nazanin" pitchFamily="2" charset="-78"/>
              </a:rPr>
              <a:t>dl</a:t>
            </a:r>
            <a:r>
              <a:rPr lang="en-US" sz="2800" baseline="-25000" dirty="0" smtClean="0">
                <a:latin typeface="Times New Roman" pitchFamily="18" charset="0"/>
                <a:cs typeface="B Nazanin" pitchFamily="2" charset="-78"/>
              </a:rPr>
              <a:t> </a:t>
            </a:r>
            <a:r>
              <a:rPr lang="en-US" sz="2800" dirty="0">
                <a:latin typeface="Times New Roman" pitchFamily="18" charset="0"/>
                <a:cs typeface="B Nazanin" pitchFamily="2" charset="-78"/>
              </a:rPr>
              <a:t>, X		;R</a:t>
            </a:r>
            <a:r>
              <a:rPr lang="en-US" sz="2800" baseline="-25000" dirty="0">
                <a:latin typeface="Times New Roman" pitchFamily="18" charset="0"/>
                <a:cs typeface="B Nazanin" pitchFamily="2" charset="-78"/>
              </a:rPr>
              <a:t>d</a:t>
            </a:r>
            <a:r>
              <a:rPr lang="en-US" sz="2800" dirty="0">
                <a:latin typeface="Times New Roman" pitchFamily="18" charset="0"/>
                <a:cs typeface="B Nazanin" pitchFamily="2" charset="-78"/>
              </a:rPr>
              <a:t> </a:t>
            </a:r>
            <a:r>
              <a:rPr lang="en-US" sz="2800" baseline="-25000" dirty="0">
                <a:latin typeface="Times New Roman" pitchFamily="18" charset="0"/>
                <a:cs typeface="B Nazanin" pitchFamily="2" charset="-78"/>
              </a:rPr>
              <a:t>+ 1</a:t>
            </a:r>
            <a:r>
              <a:rPr lang="en-US" sz="2800" dirty="0">
                <a:latin typeface="Times New Roman" pitchFamily="18" charset="0"/>
                <a:cs typeface="B Nazanin" pitchFamily="2" charset="-78"/>
              </a:rPr>
              <a:t>: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a:latin typeface="Times New Roman" pitchFamily="18" charset="0"/>
                <a:cs typeface="B Nazanin" pitchFamily="2" charset="-78"/>
              </a:rPr>
              <a:t> = </a:t>
            </a:r>
            <a:r>
              <a:rPr lang="en-US" sz="2800" dirty="0" smtClean="0">
                <a:latin typeface="Times New Roman" pitchFamily="18" charset="0"/>
                <a:cs typeface="B Nazanin" pitchFamily="2" charset="-78"/>
              </a:rPr>
              <a:t>R</a:t>
            </a:r>
            <a:r>
              <a:rPr lang="en-US" sz="2800" baseline="-25000" dirty="0" smtClean="0">
                <a:latin typeface="Times New Roman" pitchFamily="18" charset="0"/>
                <a:cs typeface="B Nazanin" pitchFamily="2" charset="-78"/>
              </a:rPr>
              <a:t>d</a:t>
            </a:r>
            <a:r>
              <a:rPr lang="en-US" sz="2800" dirty="0" smtClean="0">
                <a:latin typeface="Times New Roman" pitchFamily="18" charset="0"/>
                <a:cs typeface="B Nazanin" pitchFamily="2" charset="-78"/>
              </a:rPr>
              <a:t> </a:t>
            </a:r>
            <a:r>
              <a:rPr lang="en-US" sz="2800" baseline="-25000" dirty="0">
                <a:latin typeface="Times New Roman" pitchFamily="18" charset="0"/>
                <a:cs typeface="B Nazanin" pitchFamily="2" charset="-78"/>
              </a:rPr>
              <a:t>+ 1</a:t>
            </a:r>
            <a:r>
              <a:rPr lang="en-US" sz="2800" dirty="0">
                <a:latin typeface="Times New Roman" pitchFamily="18" charset="0"/>
                <a:cs typeface="B Nazanin" pitchFamily="2" charset="-78"/>
              </a:rPr>
              <a:t>: R</a:t>
            </a:r>
            <a:r>
              <a:rPr lang="en-US" sz="2800" baseline="-25000" dirty="0">
                <a:latin typeface="Times New Roman" pitchFamily="18" charset="0"/>
                <a:cs typeface="B Nazanin" pitchFamily="2" charset="-78"/>
              </a:rPr>
              <a:t>d</a:t>
            </a:r>
            <a:r>
              <a:rPr lang="en-US" sz="2800" dirty="0">
                <a:latin typeface="Times New Roman" pitchFamily="18" charset="0"/>
                <a:cs typeface="B Nazanin" pitchFamily="2" charset="-78"/>
              </a:rPr>
              <a:t> – X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81000"/>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1907411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normAutofit/>
          </a:bodyPr>
          <a:lstStyle/>
          <a:p>
            <a:pPr algn="just" rtl="1"/>
            <a:r>
              <a:rPr lang="fa-IR" dirty="0">
                <a:latin typeface="Times New Roman" pitchFamily="18" charset="0"/>
                <a:cs typeface="B Nazanin" pitchFamily="2" charset="-78"/>
              </a:rPr>
              <a:t>مثال ٥ – ٤ – مراحل تفریق زیر را نشان دهید: </a:t>
            </a:r>
            <a:endParaRPr lang="en-US" dirty="0">
              <a:latin typeface="Times New Roman" pitchFamily="18" charset="0"/>
              <a:cs typeface="B Nazanin" pitchFamily="2" charset="-78"/>
            </a:endParaRPr>
          </a:p>
          <a:p>
            <a:pPr marL="0" indent="0" algn="just">
              <a:buNone/>
            </a:pPr>
            <a:r>
              <a:rPr lang="en-US" dirty="0">
                <a:latin typeface="Times New Roman" pitchFamily="18" charset="0"/>
                <a:cs typeface="B Nazanin" pitchFamily="2" charset="-78"/>
              </a:rPr>
              <a:t>LDI 	R20 , ox23 		0011 1111 b (3FH)</a:t>
            </a:r>
          </a:p>
          <a:p>
            <a:pPr marL="0" indent="0" algn="just">
              <a:buNone/>
            </a:pPr>
            <a:r>
              <a:rPr lang="en-US" dirty="0">
                <a:latin typeface="Times New Roman" pitchFamily="18" charset="0"/>
                <a:cs typeface="B Nazanin" pitchFamily="2" charset="-78"/>
              </a:rPr>
              <a:t>LDI 	R21 , </a:t>
            </a:r>
            <a:r>
              <a:rPr lang="en-US" dirty="0" smtClean="0">
                <a:latin typeface="Times New Roman" pitchFamily="18" charset="0"/>
                <a:cs typeface="B Nazanin" pitchFamily="2" charset="-78"/>
              </a:rPr>
              <a:t>ox3F</a:t>
            </a:r>
            <a:r>
              <a:rPr lang="en-US" dirty="0">
                <a:latin typeface="Times New Roman" pitchFamily="18" charset="0"/>
                <a:cs typeface="B Nazanin" pitchFamily="2" charset="-78"/>
              </a:rPr>
              <a:t>		</a:t>
            </a:r>
            <a:r>
              <a:rPr lang="en-US" u="sng" dirty="0">
                <a:latin typeface="Times New Roman" pitchFamily="18" charset="0"/>
                <a:cs typeface="B Nazanin" pitchFamily="2" charset="-78"/>
              </a:rPr>
              <a:t>1101 1101 		</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SUB R21, R20	       </a:t>
            </a:r>
            <a:r>
              <a:rPr lang="en-US" b="1" dirty="0" smtClean="0">
                <a:solidFill>
                  <a:srgbClr val="FF0000"/>
                </a:solidFill>
                <a:latin typeface="Times New Roman" pitchFamily="18" charset="0"/>
                <a:cs typeface="B Nazanin" pitchFamily="2" charset="-78"/>
              </a:rPr>
              <a:t>1</a:t>
            </a:r>
            <a:r>
              <a:rPr lang="en-US" dirty="0" smtClean="0">
                <a:latin typeface="Times New Roman" pitchFamily="18" charset="0"/>
                <a:cs typeface="B Nazanin" pitchFamily="2" charset="-78"/>
              </a:rPr>
              <a:t>   0001 1100</a:t>
            </a:r>
          </a:p>
          <a:p>
            <a:pPr marL="0" indent="0" algn="just" rtl="1">
              <a:buNone/>
            </a:pPr>
            <a:r>
              <a:rPr lang="fa-IR" dirty="0">
                <a:latin typeface="Times New Roman" pitchFamily="18" charset="0"/>
                <a:cs typeface="B Nazanin" pitchFamily="2" charset="-78"/>
              </a:rPr>
              <a:t>رقم نقلی </a:t>
            </a:r>
            <a:r>
              <a:rPr lang="fa-IR" dirty="0" smtClean="0">
                <a:latin typeface="Times New Roman" pitchFamily="18" charset="0"/>
                <a:cs typeface="B Nazanin" pitchFamily="2" charset="-78"/>
              </a:rPr>
              <a:t>پس </a:t>
            </a:r>
            <a:r>
              <a:rPr lang="fa-IR" dirty="0">
                <a:latin typeface="Times New Roman" pitchFamily="18" charset="0"/>
                <a:cs typeface="B Nazanin" pitchFamily="2" charset="-78"/>
              </a:rPr>
              <a:t>از انجام عمل تفریق </a:t>
            </a:r>
            <a:r>
              <a:rPr lang="fa-IR" dirty="0" smtClean="0">
                <a:latin typeface="Times New Roman" pitchFamily="18" charset="0"/>
                <a:cs typeface="B Nazanin" pitchFamily="2" charset="-78"/>
              </a:rPr>
              <a:t>معکوس می شود.</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N </a:t>
            </a:r>
            <a:r>
              <a:rPr lang="en-US" dirty="0">
                <a:latin typeface="Times New Roman" pitchFamily="18" charset="0"/>
                <a:cs typeface="B Nazanin" pitchFamily="2" charset="-78"/>
              </a:rPr>
              <a:t>= 0 , C = </a:t>
            </a:r>
            <a:r>
              <a:rPr lang="en-US" dirty="0" smtClean="0">
                <a:latin typeface="Times New Roman" pitchFamily="18" charset="0"/>
                <a:cs typeface="B Nazanin" pitchFamily="2" charset="-78"/>
              </a:rPr>
              <a:t>0</a:t>
            </a:r>
            <a:r>
              <a:rPr lang="fa-IR" dirty="0" smtClean="0">
                <a:latin typeface="Times New Roman" pitchFamily="18" charset="0"/>
                <a:cs typeface="B Nazanin" pitchFamily="2" charset="-78"/>
              </a:rPr>
              <a:t>  </a:t>
            </a:r>
          </a:p>
          <a:p>
            <a:pPr lvl="1" algn="just" rtl="1"/>
            <a:r>
              <a:rPr lang="fa-IR" dirty="0">
                <a:latin typeface="Times New Roman" pitchFamily="18" charset="0"/>
                <a:cs typeface="B Nazanin" pitchFamily="2" charset="-78"/>
              </a:rPr>
              <a:t>بعد از اجرای دستور </a:t>
            </a:r>
            <a:r>
              <a:rPr lang="en-US" dirty="0">
                <a:latin typeface="Times New Roman" pitchFamily="18" charset="0"/>
                <a:cs typeface="B Nazanin" pitchFamily="2" charset="-78"/>
              </a:rPr>
              <a:t>SUB </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اگر </a:t>
            </a:r>
            <a:r>
              <a:rPr lang="en-US" dirty="0" smtClean="0">
                <a:latin typeface="Times New Roman" pitchFamily="18" charset="0"/>
                <a:cs typeface="B Nazanin" pitchFamily="2" charset="-78"/>
              </a:rPr>
              <a:t>N=0</a:t>
            </a:r>
            <a:r>
              <a:rPr lang="fa-IR" dirty="0" smtClean="0">
                <a:latin typeface="Times New Roman" pitchFamily="18" charset="0"/>
                <a:cs typeface="B Nazanin" pitchFamily="2" charset="-78"/>
              </a:rPr>
              <a:t> (یا </a:t>
            </a:r>
            <a:r>
              <a:rPr lang="en-US" dirty="0" smtClean="0">
                <a:latin typeface="Times New Roman" pitchFamily="18" charset="0"/>
                <a:cs typeface="B Nazanin" pitchFamily="2" charset="-78"/>
              </a:rPr>
              <a:t>C=0</a:t>
            </a:r>
            <a:r>
              <a:rPr lang="fa-IR" dirty="0" smtClean="0">
                <a:latin typeface="Times New Roman" pitchFamily="18" charset="0"/>
                <a:cs typeface="B Nazanin" pitchFamily="2" charset="-78"/>
              </a:rPr>
              <a:t>) جواب </a:t>
            </a:r>
            <a:r>
              <a:rPr lang="fa-IR" dirty="0">
                <a:latin typeface="Times New Roman" pitchFamily="18" charset="0"/>
                <a:cs typeface="B Nazanin" pitchFamily="2" charset="-78"/>
              </a:rPr>
              <a:t>مثبت است</a:t>
            </a:r>
            <a:r>
              <a:rPr lang="en-US" dirty="0">
                <a:latin typeface="Times New Roman" pitchFamily="18" charset="0"/>
                <a:cs typeface="B Nazanin" pitchFamily="2" charset="-78"/>
              </a:rPr>
              <a:t>.</a:t>
            </a:r>
          </a:p>
          <a:p>
            <a:pPr lvl="1" algn="just" rtl="1"/>
            <a:r>
              <a:rPr lang="fa-IR" dirty="0">
                <a:latin typeface="Times New Roman" pitchFamily="18" charset="0"/>
                <a:cs typeface="B Nazanin" pitchFamily="2" charset="-78"/>
              </a:rPr>
              <a:t>اگر </a:t>
            </a:r>
            <a:r>
              <a:rPr lang="en-US" dirty="0">
                <a:latin typeface="Times New Roman" pitchFamily="18" charset="0"/>
                <a:cs typeface="B Nazanin" pitchFamily="2" charset="-78"/>
              </a:rPr>
              <a:t>N=1</a:t>
            </a:r>
            <a:r>
              <a:rPr lang="fa-IR" dirty="0">
                <a:latin typeface="Times New Roman" pitchFamily="18" charset="0"/>
                <a:cs typeface="B Nazanin" pitchFamily="2" charset="-78"/>
              </a:rPr>
              <a:t> (یا </a:t>
            </a:r>
            <a:r>
              <a:rPr lang="en-US" dirty="0">
                <a:latin typeface="Times New Roman" pitchFamily="18" charset="0"/>
                <a:cs typeface="B Nazanin" pitchFamily="2" charset="-78"/>
              </a:rPr>
              <a:t>C=1</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جواب </a:t>
            </a:r>
            <a:r>
              <a:rPr lang="fa-IR" dirty="0">
                <a:latin typeface="Times New Roman" pitchFamily="18" charset="0"/>
                <a:cs typeface="B Nazanin" pitchFamily="2" charset="-78"/>
              </a:rPr>
              <a:t>منفی است و ثبات مقصد حاوی مکمل ٢ جواب است. </a:t>
            </a:r>
            <a:endParaRPr lang="en-US" dirty="0">
              <a:latin typeface="Times New Roman" pitchFamily="18" charset="0"/>
              <a:cs typeface="B Nazanin" pitchFamily="2" charset="-78"/>
            </a:endParaRPr>
          </a:p>
          <a:p>
            <a:pPr lvl="1" algn="just" rtl="1"/>
            <a:r>
              <a:rPr lang="fa-IR" dirty="0">
                <a:latin typeface="Times New Roman" pitchFamily="18" charset="0"/>
                <a:cs typeface="B Nazanin" pitchFamily="2" charset="-78"/>
              </a:rPr>
              <a:t>می­توان به کمک دستور </a:t>
            </a:r>
            <a:r>
              <a:rPr lang="en-US" dirty="0">
                <a:latin typeface="Times New Roman" pitchFamily="18" charset="0"/>
                <a:cs typeface="B Nazanin" pitchFamily="2" charset="-78"/>
              </a:rPr>
              <a:t>NEG </a:t>
            </a:r>
            <a:r>
              <a:rPr lang="fa-IR" dirty="0">
                <a:latin typeface="Times New Roman" pitchFamily="18" charset="0"/>
                <a:cs typeface="B Nazanin" pitchFamily="2" charset="-78"/>
              </a:rPr>
              <a:t>(که مکمل ٢ را محاسبه می­کند) جواب را به فرم </a:t>
            </a:r>
            <a:r>
              <a:rPr lang="fa-IR" dirty="0" smtClean="0">
                <a:latin typeface="Times New Roman" pitchFamily="18" charset="0"/>
                <a:cs typeface="B Nazanin" pitchFamily="2" charset="-78"/>
              </a:rPr>
              <a:t>مثب</a:t>
            </a:r>
            <a:r>
              <a:rPr lang="fa-IR" dirty="0">
                <a:latin typeface="Times New Roman" pitchFamily="18" charset="0"/>
                <a:cs typeface="B Nazanin" pitchFamily="2" charset="-78"/>
              </a:rPr>
              <a:t>ت</a:t>
            </a:r>
            <a:r>
              <a:rPr lang="fa-IR" dirty="0" smtClean="0">
                <a:latin typeface="Times New Roman" pitchFamily="18" charset="0"/>
                <a:cs typeface="B Nazanin" pitchFamily="2" charset="-78"/>
              </a:rPr>
              <a:t> </a:t>
            </a:r>
            <a:r>
              <a:rPr lang="fa-IR" dirty="0">
                <a:latin typeface="Times New Roman" pitchFamily="18" charset="0"/>
                <a:cs typeface="B Nazanin" pitchFamily="2" charset="-78"/>
              </a:rPr>
              <a:t>درآورد. </a:t>
            </a:r>
            <a:endParaRPr lang="en-US" dirty="0">
              <a:latin typeface="Times New Roman" pitchFamily="18" charset="0"/>
              <a:cs typeface="B Nazanin" pitchFamily="2" charset="-78"/>
            </a:endParaRPr>
          </a:p>
          <a:p>
            <a:pPr marL="0" indent="0" algn="just" rtl="1">
              <a:buNone/>
            </a:pPr>
            <a:endParaRPr lang="fa-IR" dirty="0" smtClean="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81000"/>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
        <p:nvSpPr>
          <p:cNvPr id="5" name="Left Arrow 4"/>
          <p:cNvSpPr/>
          <p:nvPr/>
        </p:nvSpPr>
        <p:spPr>
          <a:xfrm>
            <a:off x="2699044" y="3423665"/>
            <a:ext cx="629752" cy="2028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6063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pPr algn="just" rtl="1"/>
            <a:r>
              <a:rPr lang="fa-IR" dirty="0">
                <a:latin typeface="Times New Roman" pitchFamily="18" charset="0"/>
                <a:cs typeface="B Nazanin" pitchFamily="2" charset="-78"/>
              </a:rPr>
              <a:t>مثال ٥ – ٦ – برنامه­ای بنویسید که عدد </a:t>
            </a:r>
            <a:r>
              <a:rPr lang="en-US" dirty="0">
                <a:latin typeface="Times New Roman" pitchFamily="18" charset="0"/>
                <a:cs typeface="B Nazanin" pitchFamily="2" charset="-78"/>
              </a:rPr>
              <a:t>18H</a:t>
            </a:r>
            <a:r>
              <a:rPr lang="fa-IR" dirty="0">
                <a:latin typeface="Times New Roman" pitchFamily="18" charset="0"/>
                <a:cs typeface="B Nazanin" pitchFamily="2" charset="-78"/>
              </a:rPr>
              <a:t> را از </a:t>
            </a:r>
            <a:r>
              <a:rPr lang="en-US" dirty="0">
                <a:latin typeface="Times New Roman" pitchFamily="18" charset="0"/>
                <a:cs typeface="B Nazanin" pitchFamily="2" charset="-78"/>
              </a:rPr>
              <a:t>2917H</a:t>
            </a:r>
            <a:r>
              <a:rPr lang="fa-IR" dirty="0">
                <a:latin typeface="Times New Roman" pitchFamily="18" charset="0"/>
                <a:cs typeface="B Nazanin" pitchFamily="2" charset="-78"/>
              </a:rPr>
              <a:t> کم کرده و نتیجه را در </a:t>
            </a:r>
            <a:r>
              <a:rPr lang="en-US" dirty="0">
                <a:latin typeface="Times New Roman" pitchFamily="18" charset="0"/>
                <a:cs typeface="B Nazanin" pitchFamily="2" charset="-78"/>
              </a:rPr>
              <a:t>R24</a:t>
            </a:r>
            <a:r>
              <a:rPr lang="fa-IR" dirty="0">
                <a:latin typeface="Times New Roman" pitchFamily="18" charset="0"/>
                <a:cs typeface="B Nazanin" pitchFamily="2" charset="-78"/>
              </a:rPr>
              <a:t> و </a:t>
            </a:r>
            <a:r>
              <a:rPr lang="en-US" dirty="0">
                <a:latin typeface="Times New Roman" pitchFamily="18" charset="0"/>
                <a:cs typeface="B Nazanin" pitchFamily="2" charset="-78"/>
              </a:rPr>
              <a:t>R25</a:t>
            </a:r>
            <a:r>
              <a:rPr lang="fa-IR" dirty="0">
                <a:latin typeface="Times New Roman" pitchFamily="18" charset="0"/>
                <a:cs typeface="B Nazanin" pitchFamily="2" charset="-78"/>
              </a:rPr>
              <a:t> ذخیره کند. </a:t>
            </a:r>
            <a:endParaRPr lang="en-US" dirty="0">
              <a:latin typeface="Times New Roman" pitchFamily="18" charset="0"/>
              <a:cs typeface="B Nazanin" pitchFamily="2" charset="-78"/>
            </a:endParaRPr>
          </a:p>
          <a:p>
            <a:pPr marL="0" indent="0" algn="just">
              <a:buNone/>
            </a:pPr>
            <a:r>
              <a:rPr lang="en-US" dirty="0">
                <a:latin typeface="Times New Roman" pitchFamily="18" charset="0"/>
                <a:cs typeface="B Nazanin" pitchFamily="2" charset="-78"/>
              </a:rPr>
              <a:t>LDI 	R25 , ox29</a:t>
            </a:r>
          </a:p>
          <a:p>
            <a:pPr marL="0" indent="0" algn="just">
              <a:buNone/>
            </a:pPr>
            <a:r>
              <a:rPr lang="en-US" dirty="0">
                <a:latin typeface="Times New Roman" pitchFamily="18" charset="0"/>
                <a:cs typeface="B Nazanin" pitchFamily="2" charset="-78"/>
              </a:rPr>
              <a:t>LDI 	R24 , ox17</a:t>
            </a:r>
          </a:p>
          <a:p>
            <a:pPr marL="0" indent="0" algn="just">
              <a:buNone/>
            </a:pPr>
            <a:r>
              <a:rPr lang="en-US" dirty="0">
                <a:latin typeface="Times New Roman" pitchFamily="18" charset="0"/>
                <a:cs typeface="B Nazanin" pitchFamily="2" charset="-78"/>
              </a:rPr>
              <a:t>SBIW 	R25: R24 , ox18</a:t>
            </a:r>
          </a:p>
          <a:p>
            <a:pPr marL="0" indent="0" algn="r" rtl="1">
              <a:buNone/>
            </a:pPr>
            <a:r>
              <a:rPr lang="fa-IR" dirty="0">
                <a:latin typeface="Times New Roman" pitchFamily="18" charset="0"/>
                <a:cs typeface="B Nazanin" pitchFamily="2" charset="-78"/>
              </a:rPr>
              <a:t>نکته نکته: باید از </a:t>
            </a:r>
            <a:r>
              <a:rPr lang="fa-IR" dirty="0" smtClean="0">
                <a:latin typeface="Times New Roman" pitchFamily="18" charset="0"/>
                <a:cs typeface="B Nazanin" pitchFamily="2" charset="-78"/>
              </a:rPr>
              <a:t>فرمت </a:t>
            </a:r>
            <a:r>
              <a:rPr lang="en-US" dirty="0" smtClean="0">
                <a:latin typeface="Times New Roman" pitchFamily="18" charset="0"/>
                <a:cs typeface="B Nazanin" pitchFamily="2" charset="-78"/>
              </a:rPr>
              <a:t>SBIW Rd+1:Rd, K</a:t>
            </a:r>
            <a:r>
              <a:rPr lang="fa-IR" dirty="0" smtClean="0">
                <a:latin typeface="Times New Roman" pitchFamily="18" charset="0"/>
                <a:cs typeface="B Nazanin" pitchFamily="2" charset="-78"/>
              </a:rPr>
              <a:t> استفاده </a:t>
            </a:r>
            <a:r>
              <a:rPr lang="fa-IR" dirty="0">
                <a:latin typeface="Times New Roman" pitchFamily="18" charset="0"/>
                <a:cs typeface="B Nazanin" pitchFamily="2" charset="-78"/>
              </a:rPr>
              <a:t>کنید. </a:t>
            </a:r>
            <a:endParaRPr lang="en-US" dirty="0" smtClean="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اگر </a:t>
            </a:r>
            <a:r>
              <a:rPr lang="fa-IR" dirty="0">
                <a:latin typeface="Times New Roman" pitchFamily="18" charset="0"/>
                <a:cs typeface="B Nazanin" pitchFamily="2" charset="-78"/>
              </a:rPr>
              <a:t>از </a:t>
            </a:r>
            <a:r>
              <a:rPr lang="fa-IR" dirty="0" smtClean="0">
                <a:latin typeface="Times New Roman" pitchFamily="18" charset="0"/>
                <a:cs typeface="B Nazanin" pitchFamily="2" charset="-78"/>
              </a:rPr>
              <a:t>فرمت </a:t>
            </a:r>
            <a:r>
              <a:rPr lang="en-US" dirty="0">
                <a:latin typeface="Times New Roman" pitchFamily="18" charset="0"/>
                <a:cs typeface="B Nazanin" pitchFamily="2" charset="-78"/>
              </a:rPr>
              <a:t>SBIW </a:t>
            </a:r>
            <a:r>
              <a:rPr lang="en-US" dirty="0" smtClean="0">
                <a:latin typeface="Times New Roman" pitchFamily="18" charset="0"/>
                <a:cs typeface="B Nazanin" pitchFamily="2" charset="-78"/>
              </a:rPr>
              <a:t>Rd:Rd+1, </a:t>
            </a:r>
            <a:r>
              <a:rPr lang="en-US" dirty="0">
                <a:latin typeface="Times New Roman" pitchFamily="18" charset="0"/>
                <a:cs typeface="B Nazanin" pitchFamily="2" charset="-78"/>
              </a:rPr>
              <a:t>K</a:t>
            </a:r>
            <a:r>
              <a:rPr lang="fa-IR" dirty="0" smtClean="0">
                <a:latin typeface="Times New Roman" pitchFamily="18" charset="0"/>
                <a:cs typeface="B Nazanin" pitchFamily="2" charset="-78"/>
              </a:rPr>
              <a:t> استفاده </a:t>
            </a:r>
            <a:r>
              <a:rPr lang="fa-IR" dirty="0">
                <a:latin typeface="Times New Roman" pitchFamily="18" charset="0"/>
                <a:cs typeface="B Nazanin" pitchFamily="2" charset="-78"/>
              </a:rPr>
              <a:t>شود، اسمبلر کد را مانند وقتی که از </a:t>
            </a:r>
            <a:r>
              <a:rPr lang="fa-IR" dirty="0" smtClean="0">
                <a:latin typeface="Times New Roman" pitchFamily="18" charset="0"/>
                <a:cs typeface="B Nazanin" pitchFamily="2" charset="-78"/>
              </a:rPr>
              <a:t>فرمت </a:t>
            </a:r>
            <a:r>
              <a:rPr lang="en-US" dirty="0">
                <a:latin typeface="Times New Roman" pitchFamily="18" charset="0"/>
                <a:cs typeface="B Nazanin" pitchFamily="2" charset="-78"/>
              </a:rPr>
              <a:t>SBIW Rd+1:Rd, K</a:t>
            </a:r>
            <a:r>
              <a:rPr lang="fa-IR" dirty="0" smtClean="0">
                <a:latin typeface="Times New Roman" pitchFamily="18" charset="0"/>
                <a:cs typeface="B Nazanin" pitchFamily="2" charset="-78"/>
              </a:rPr>
              <a:t> استفاده </a:t>
            </a:r>
            <a:r>
              <a:rPr lang="fa-IR" dirty="0">
                <a:latin typeface="Times New Roman" pitchFamily="18" charset="0"/>
                <a:cs typeface="B Nazanin" pitchFamily="2" charset="-78"/>
              </a:rPr>
              <a:t>کرده باشید، اسمبل خواهد کرد</a:t>
            </a:r>
            <a:r>
              <a:rPr lang="fa-IR" dirty="0" smtClean="0">
                <a:latin typeface="Times New Roman" pitchFamily="18" charset="0"/>
                <a:cs typeface="B Nazanin" pitchFamily="2" charset="-78"/>
              </a:rPr>
              <a:t>.</a:t>
            </a:r>
          </a:p>
          <a:p>
            <a:pPr marL="0" indent="0" algn="r" rtl="1">
              <a:buNone/>
            </a:pPr>
            <a:endParaRPr lang="fa-IR" dirty="0">
              <a:latin typeface="Times New Roman" pitchFamily="18" charset="0"/>
              <a:cs typeface="B Nazanin" pitchFamily="2" charset="-78"/>
            </a:endParaRPr>
          </a:p>
          <a:p>
            <a:pPr marL="0" indent="0" algn="r" rtl="1">
              <a:buNone/>
            </a:pPr>
            <a:r>
              <a:rPr lang="fa-IR" b="1" u="sng" dirty="0" smtClean="0">
                <a:latin typeface="Times New Roman" pitchFamily="18" charset="0"/>
                <a:cs typeface="B Nazanin" pitchFamily="2" charset="-78"/>
              </a:rPr>
              <a:t>مثال 5-7 خودتان</a:t>
            </a:r>
            <a:endParaRPr lang="en-US" b="1" u="sng" dirty="0">
              <a:latin typeface="Times New Roman" pitchFamily="18" charset="0"/>
              <a:cs typeface="B Nazanin" pitchFamily="2" charset="-78"/>
            </a:endParaRPr>
          </a:p>
        </p:txBody>
      </p:sp>
      <p:sp>
        <p:nvSpPr>
          <p:cNvPr id="4" name="Title 1"/>
          <p:cNvSpPr>
            <a:spLocks noGrp="1"/>
          </p:cNvSpPr>
          <p:nvPr>
            <p:ph type="title"/>
          </p:nvPr>
        </p:nvSpPr>
        <p:spPr>
          <a:xfrm>
            <a:off x="457200" y="381000"/>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36755917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534400" cy="5181600"/>
          </a:xfrm>
        </p:spPr>
        <p:txBody>
          <a:bodyPr/>
          <a:lstStyle/>
          <a:p>
            <a:pPr marL="0" indent="0" algn="r" rtl="1">
              <a:buNone/>
            </a:pPr>
            <a:r>
              <a:rPr lang="fa-IR" dirty="0" smtClean="0">
                <a:latin typeface="Times New Roman" pitchFamily="18" charset="0"/>
                <a:cs typeface="B Nazanin" pitchFamily="2" charset="-78"/>
              </a:rPr>
              <a:t>نقش پرچم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در تفریق توسط </a:t>
            </a:r>
            <a:r>
              <a:rPr lang="en-US" dirty="0" smtClean="0">
                <a:latin typeface="Times New Roman" pitchFamily="18" charset="0"/>
                <a:cs typeface="B Nazanin" pitchFamily="2" charset="-78"/>
              </a:rPr>
              <a:t>AVR</a:t>
            </a:r>
          </a:p>
          <a:p>
            <a:pPr marL="0" indent="0" algn="r" rtl="1">
              <a:buNone/>
            </a:pPr>
            <a:endParaRPr lang="en-US" dirty="0" smtClean="0">
              <a:latin typeface="Times New Roman" pitchFamily="18" charset="0"/>
              <a:cs typeface="B Nazanin" pitchFamily="2" charset="-78"/>
            </a:endParaRPr>
          </a:p>
          <a:p>
            <a:pPr lvl="1" algn="r" rtl="1">
              <a:buFont typeface="Wingdings" pitchFamily="2" charset="2"/>
              <a:buChar char="§"/>
            </a:pPr>
            <a:r>
              <a:rPr lang="fa-IR" dirty="0" smtClean="0">
                <a:latin typeface="Times New Roman" pitchFamily="18" charset="0"/>
                <a:cs typeface="B Nazanin" pitchFamily="2" charset="-78"/>
              </a:rPr>
              <a:t>نحوه برخورد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 با پرچم رقم نقلی، در عملیات تفریق، همانند دیگر </a:t>
            </a:r>
            <a:r>
              <a:rPr lang="en-US" dirty="0" smtClean="0">
                <a:latin typeface="Times New Roman" pitchFamily="18" charset="0"/>
                <a:cs typeface="B Nazanin" pitchFamily="2" charset="-78"/>
              </a:rPr>
              <a:t>CPU</a:t>
            </a:r>
            <a:r>
              <a:rPr lang="fa-IR" dirty="0" smtClean="0">
                <a:latin typeface="Times New Roman" pitchFamily="18" charset="0"/>
                <a:cs typeface="B Nazanin" pitchFamily="2" charset="-78"/>
              </a:rPr>
              <a:t>ها مانند </a:t>
            </a:r>
            <a:r>
              <a:rPr lang="en-US" dirty="0" smtClean="0">
                <a:latin typeface="Times New Roman" pitchFamily="18" charset="0"/>
                <a:cs typeface="B Nazanin" pitchFamily="2" charset="-78"/>
              </a:rPr>
              <a:t>x86</a:t>
            </a:r>
            <a:r>
              <a:rPr lang="fa-IR" dirty="0" smtClean="0">
                <a:latin typeface="Times New Roman" pitchFamily="18" charset="0"/>
                <a:cs typeface="B Nazanin" pitchFamily="2" charset="-78"/>
              </a:rPr>
              <a:t> یا </a:t>
            </a:r>
            <a:r>
              <a:rPr lang="en-US" dirty="0" smtClean="0">
                <a:latin typeface="Times New Roman" pitchFamily="18" charset="0"/>
                <a:cs typeface="B Nazanin" pitchFamily="2" charset="-78"/>
              </a:rPr>
              <a:t>8051</a:t>
            </a:r>
            <a:r>
              <a:rPr lang="fa-IR" dirty="0" smtClean="0">
                <a:latin typeface="Times New Roman" pitchFamily="18" charset="0"/>
                <a:cs typeface="B Nazanin" pitchFamily="2" charset="-78"/>
              </a:rPr>
              <a:t> است.</a:t>
            </a:r>
          </a:p>
          <a:p>
            <a:pPr lvl="1" algn="r" rtl="1">
              <a:buFont typeface="Wingdings" pitchFamily="2" charset="2"/>
              <a:buChar char="§"/>
            </a:pPr>
            <a:r>
              <a:rPr lang="fa-IR" dirty="0" smtClean="0">
                <a:latin typeface="Times New Roman" pitchFamily="18" charset="0"/>
                <a:cs typeface="B Nazanin" pitchFamily="2" charset="-78"/>
              </a:rPr>
              <a:t>در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 بعد از عمل تفریق،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رقم نقلی توسط خود </a:t>
            </a:r>
            <a:r>
              <a:rPr lang="en-US" dirty="0" smtClean="0">
                <a:latin typeface="Times New Roman" pitchFamily="18" charset="0"/>
                <a:cs typeface="B Nazanin" pitchFamily="2" charset="-78"/>
              </a:rPr>
              <a:t>CPU</a:t>
            </a:r>
            <a:r>
              <a:rPr lang="fa-IR" dirty="0" smtClean="0">
                <a:latin typeface="Times New Roman" pitchFamily="18" charset="0"/>
                <a:cs typeface="B Nazanin" pitchFamily="2" charset="-78"/>
              </a:rPr>
              <a:t> معکوس می شود </a:t>
            </a:r>
          </a:p>
          <a:p>
            <a:pPr lvl="1" algn="r" rtl="1">
              <a:buFont typeface="Wingdings" pitchFamily="2" charset="2"/>
              <a:buChar char="§"/>
            </a:pPr>
            <a:r>
              <a:rPr lang="fa-IR" dirty="0" smtClean="0">
                <a:latin typeface="Times New Roman" pitchFamily="18" charset="0"/>
                <a:cs typeface="B Nazanin" pitchFamily="2" charset="-78"/>
              </a:rPr>
              <a:t>ما برای دریافت مثبت یا منفی بودن جواب، پرچم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را بررسی می کنیم.</a:t>
            </a:r>
          </a:p>
          <a:p>
            <a:pPr lvl="1" algn="r" rtl="1">
              <a:buFont typeface="Wingdings" pitchFamily="2" charset="2"/>
              <a:buChar char="§"/>
            </a:pPr>
            <a:r>
              <a:rPr lang="fa-IR" dirty="0" smtClean="0">
                <a:latin typeface="Times New Roman" pitchFamily="18" charset="0"/>
                <a:cs typeface="B Nazanin" pitchFamily="2" charset="-78"/>
              </a:rPr>
              <a:t>اگر </a:t>
            </a:r>
            <a:r>
              <a:rPr lang="en-US" dirty="0" smtClean="0">
                <a:latin typeface="Times New Roman" pitchFamily="18" charset="0"/>
                <a:cs typeface="B Nazanin" pitchFamily="2" charset="-78"/>
              </a:rPr>
              <a:t>C=0</a:t>
            </a:r>
            <a:r>
              <a:rPr lang="fa-IR" dirty="0" smtClean="0">
                <a:latin typeface="Times New Roman" pitchFamily="18" charset="0"/>
                <a:cs typeface="B Nazanin" pitchFamily="2" charset="-78"/>
              </a:rPr>
              <a:t> پاسخ مثبت و اگر </a:t>
            </a:r>
            <a:r>
              <a:rPr lang="en-US" dirty="0" smtClean="0">
                <a:latin typeface="Times New Roman" pitchFamily="18" charset="0"/>
                <a:cs typeface="B Nazanin" pitchFamily="2" charset="-78"/>
              </a:rPr>
              <a:t>C=1</a:t>
            </a:r>
            <a:r>
              <a:rPr lang="fa-IR" dirty="0" smtClean="0">
                <a:latin typeface="Times New Roman" pitchFamily="18" charset="0"/>
                <a:cs typeface="B Nazanin" pitchFamily="2" charset="-78"/>
              </a:rPr>
              <a:t> پاسخ منفی است.</a:t>
            </a:r>
          </a:p>
          <a:p>
            <a:pPr lvl="1" algn="r" rtl="1">
              <a:buFont typeface="Wingdings" pitchFamily="2" charset="2"/>
              <a:buChar char="§"/>
            </a:pPr>
            <a:r>
              <a:rPr lang="en-US" dirty="0" smtClean="0">
                <a:latin typeface="Times New Roman" pitchFamily="18" charset="0"/>
                <a:cs typeface="B Nazanin" pitchFamily="2" charset="-78"/>
              </a:rPr>
              <a:t>CPU</a:t>
            </a:r>
            <a:r>
              <a:rPr lang="fa-IR" dirty="0" smtClean="0">
                <a:latin typeface="Times New Roman" pitchFamily="18" charset="0"/>
                <a:cs typeface="B Nazanin" pitchFamily="2" charset="-78"/>
              </a:rPr>
              <a:t> پرچم رقم نقلی را پس از عمل جمع معکوس نمی کند.</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17580340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609600"/>
          </a:xfrm>
        </p:spPr>
        <p:txBody>
          <a:bodyPr/>
          <a:lstStyle/>
          <a:p>
            <a:pPr marL="0" indent="0" algn="r" rtl="1">
              <a:buNone/>
            </a:pPr>
            <a:r>
              <a:rPr lang="fa-IR" dirty="0" smtClean="0">
                <a:cs typeface="B Nazanin" pitchFamily="2" charset="-78"/>
              </a:rPr>
              <a:t>ضرب اعداد بدون علامت</a:t>
            </a:r>
            <a:endParaRPr lang="en-US" dirty="0">
              <a:cs typeface="B Nazanin" pitchFamily="2" charset="-78"/>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2591356965"/>
              </p:ext>
            </p:extLst>
          </p:nvPr>
        </p:nvGraphicFramePr>
        <p:xfrm>
          <a:off x="304800" y="2438400"/>
          <a:ext cx="8458200" cy="2667000"/>
        </p:xfrm>
        <a:graphic>
          <a:graphicData uri="http://schemas.openxmlformats.org/drawingml/2006/table">
            <a:tbl>
              <a:tblPr firstRow="1" bandRow="1">
                <a:tableStyleId>{5C22544A-7EE6-4342-B048-85BDC9FD1C3A}</a:tableStyleId>
              </a:tblPr>
              <a:tblGrid>
                <a:gridCol w="1486453"/>
                <a:gridCol w="1485347"/>
                <a:gridCol w="877957"/>
                <a:gridCol w="874643"/>
                <a:gridCol w="2057400"/>
                <a:gridCol w="1676400"/>
              </a:tblGrid>
              <a:tr h="666750">
                <a:tc>
                  <a:txBody>
                    <a:bodyPr/>
                    <a:lstStyle/>
                    <a:p>
                      <a:pPr algn="r" rtl="1"/>
                      <a:r>
                        <a:rPr lang="fa-IR" dirty="0" smtClean="0">
                          <a:latin typeface="Times New Roman" pitchFamily="18" charset="0"/>
                          <a:cs typeface="B Nazanin" pitchFamily="2" charset="-78"/>
                        </a:rPr>
                        <a:t>بایت پایینی جواب</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بایت بالایی جواب</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بایت دوم</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بایت اول</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کاربرد</a:t>
                      </a:r>
                      <a:endParaRPr lang="en-US" dirty="0">
                        <a:latin typeface="Times New Roman" pitchFamily="18" charset="0"/>
                        <a:cs typeface="B Nazanin" pitchFamily="2" charset="-78"/>
                      </a:endParaRPr>
                    </a:p>
                  </a:txBody>
                  <a:tcPr/>
                </a:tc>
                <a:tc>
                  <a:txBody>
                    <a:bodyPr/>
                    <a:lstStyle/>
                    <a:p>
                      <a:pPr algn="r" rtl="1"/>
                      <a:r>
                        <a:rPr lang="fa-IR" dirty="0" smtClean="0">
                          <a:latin typeface="Times New Roman" pitchFamily="18" charset="0"/>
                          <a:cs typeface="B Nazanin" pitchFamily="2" charset="-78"/>
                        </a:rPr>
                        <a:t>عملیات ضرب</a:t>
                      </a:r>
                      <a:endParaRPr lang="en-US" dirty="0">
                        <a:latin typeface="Times New Roman" pitchFamily="18" charset="0"/>
                        <a:cs typeface="B Nazanin" pitchFamily="2" charset="-78"/>
                      </a:endParaRPr>
                    </a:p>
                  </a:txBody>
                  <a:tcPr/>
                </a:tc>
              </a:tr>
              <a:tr h="666750">
                <a:tc>
                  <a:txBody>
                    <a:bodyPr/>
                    <a:lstStyle/>
                    <a:p>
                      <a:pPr algn="r" rtl="1"/>
                      <a:r>
                        <a:rPr lang="en-US" dirty="0" smtClean="0">
                          <a:latin typeface="Times New Roman" pitchFamily="18" charset="0"/>
                          <a:cs typeface="B Nazanin" pitchFamily="2" charset="-78"/>
                        </a:rPr>
                        <a:t>R0</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R1</a:t>
                      </a:r>
                      <a:endParaRPr lang="en-US" dirty="0">
                        <a:latin typeface="Times New Roman" pitchFamily="18" charset="0"/>
                        <a:cs typeface="B Nazanin" pitchFamily="2" charset="-78"/>
                      </a:endParaRPr>
                    </a:p>
                  </a:txBody>
                  <a:tcPr/>
                </a:tc>
                <a:tc>
                  <a:txBody>
                    <a:bodyPr/>
                    <a:lstStyle/>
                    <a:p>
                      <a:pPr algn="r" rtl="1"/>
                      <a:r>
                        <a:rPr lang="en-US" dirty="0" err="1" smtClean="0">
                          <a:latin typeface="Times New Roman" pitchFamily="18" charset="0"/>
                          <a:cs typeface="B Nazanin" pitchFamily="2" charset="-78"/>
                        </a:rPr>
                        <a:t>Rr</a:t>
                      </a:r>
                      <a:endParaRPr lang="en-US" dirty="0">
                        <a:latin typeface="Times New Roman" pitchFamily="18" charset="0"/>
                        <a:cs typeface="B Nazanin" pitchFamily="2" charset="-78"/>
                      </a:endParaRPr>
                    </a:p>
                  </a:txBody>
                  <a:tcPr/>
                </a:tc>
                <a:tc>
                  <a:txBody>
                    <a:bodyPr/>
                    <a:lstStyle/>
                    <a:p>
                      <a:pPr algn="r" rtl="1"/>
                      <a:r>
                        <a:rPr lang="en-US" dirty="0" smtClean="0">
                          <a:latin typeface="Times New Roman" pitchFamily="18" charset="0"/>
                          <a:cs typeface="B Nazanin" pitchFamily="2" charset="-78"/>
                        </a:rPr>
                        <a:t>Rd</a:t>
                      </a:r>
                      <a:endParaRPr lang="en-US" dirty="0">
                        <a:latin typeface="Times New Roman" pitchFamily="18" charset="0"/>
                        <a:cs typeface="B Nazanin" pitchFamily="2" charset="-78"/>
                      </a:endParaRPr>
                    </a:p>
                  </a:txBody>
                  <a:tcPr/>
                </a:tc>
                <a:tc>
                  <a:txBody>
                    <a:bodyPr/>
                    <a:lstStyle/>
                    <a:p>
                      <a:pPr algn="r" rtl="1"/>
                      <a:r>
                        <a:rPr lang="fa-IR" b="1" dirty="0" smtClean="0">
                          <a:latin typeface="Times New Roman" pitchFamily="18" charset="0"/>
                          <a:cs typeface="B Nazanin" pitchFamily="2" charset="-78"/>
                        </a:rPr>
                        <a:t>ضرب اعداد بدون علامت</a:t>
                      </a:r>
                      <a:endParaRPr lang="en-US" b="1" dirty="0">
                        <a:latin typeface="Times New Roman" pitchFamily="18" charset="0"/>
                        <a:cs typeface="B Nazanin" pitchFamily="2" charset="-78"/>
                      </a:endParaRPr>
                    </a:p>
                  </a:txBody>
                  <a:tcPr/>
                </a:tc>
                <a:tc>
                  <a:txBody>
                    <a:bodyPr/>
                    <a:lstStyle/>
                    <a:p>
                      <a:pPr algn="l" rtl="0"/>
                      <a:r>
                        <a:rPr lang="en-US" dirty="0" smtClean="0">
                          <a:latin typeface="Times New Roman" pitchFamily="18" charset="0"/>
                          <a:cs typeface="B Nazanin" pitchFamily="2" charset="-78"/>
                        </a:rPr>
                        <a:t>MUL</a:t>
                      </a:r>
                      <a:r>
                        <a:rPr lang="en-US" baseline="0" dirty="0" smtClean="0">
                          <a:latin typeface="Times New Roman" pitchFamily="18" charset="0"/>
                          <a:cs typeface="B Nazanin" pitchFamily="2" charset="-78"/>
                        </a:rPr>
                        <a:t> Rd, </a:t>
                      </a:r>
                      <a:r>
                        <a:rPr lang="en-US" baseline="0" dirty="0" err="1" smtClean="0">
                          <a:latin typeface="Times New Roman" pitchFamily="18" charset="0"/>
                          <a:cs typeface="B Nazanin" pitchFamily="2" charset="-78"/>
                        </a:rPr>
                        <a:t>Rr</a:t>
                      </a:r>
                      <a:endParaRPr lang="en-US" dirty="0">
                        <a:latin typeface="Times New Roman" pitchFamily="18" charset="0"/>
                        <a:cs typeface="B Nazanin" pitchFamily="2" charset="-78"/>
                      </a:endParaRPr>
                    </a:p>
                  </a:txBody>
                  <a:tcPr/>
                </a:tc>
              </a:tr>
              <a:tr h="66675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R0</a:t>
                      </a:r>
                    </a:p>
                    <a:p>
                      <a:pPr algn="r" rtl="1"/>
                      <a:endParaRPr lang="en-US" dirty="0">
                        <a:latin typeface="Times New Roman" pitchFamily="18" charset="0"/>
                        <a:cs typeface="B Nazanin"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R1</a:t>
                      </a:r>
                    </a:p>
                  </a:txBody>
                  <a:tcPr/>
                </a:tc>
                <a:tc>
                  <a:txBody>
                    <a:bodyPr/>
                    <a:lstStyle/>
                    <a:p>
                      <a:pPr algn="r" rtl="1"/>
                      <a:r>
                        <a:rPr lang="en-US" dirty="0" err="1" smtClean="0">
                          <a:latin typeface="Times New Roman" pitchFamily="18" charset="0"/>
                          <a:cs typeface="B Nazanin" pitchFamily="2" charset="-78"/>
                        </a:rPr>
                        <a:t>Rr</a:t>
                      </a:r>
                      <a:endParaRPr lang="en-US" dirty="0">
                        <a:latin typeface="Times New Roman" pitchFamily="18" charset="0"/>
                        <a:cs typeface="B Nazanin"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Rd</a:t>
                      </a:r>
                    </a:p>
                  </a:txBody>
                  <a:tcPr/>
                </a:tc>
                <a:tc>
                  <a:txBody>
                    <a:bodyPr/>
                    <a:lstStyle/>
                    <a:p>
                      <a:pPr algn="r" rtl="1"/>
                      <a:r>
                        <a:rPr lang="fa-IR" b="1" dirty="0" smtClean="0">
                          <a:latin typeface="Times New Roman" pitchFamily="18" charset="0"/>
                          <a:cs typeface="B Nazanin" pitchFamily="2" charset="-78"/>
                        </a:rPr>
                        <a:t>ضرب اعداد علامت دار</a:t>
                      </a:r>
                      <a:endParaRPr lang="en-US" b="1" dirty="0">
                        <a:latin typeface="Times New Roman" pitchFamily="18" charset="0"/>
                        <a:cs typeface="B Nazanin" pitchFamily="2" charset="-78"/>
                      </a:endParaRPr>
                    </a:p>
                  </a:txBody>
                  <a:tcPr/>
                </a:tc>
                <a:tc>
                  <a:txBody>
                    <a:bodyPr/>
                    <a:lstStyle/>
                    <a:p>
                      <a:pPr algn="l" rtl="0"/>
                      <a:r>
                        <a:rPr lang="en-US" dirty="0" smtClean="0">
                          <a:latin typeface="Times New Roman" pitchFamily="18" charset="0"/>
                          <a:cs typeface="B Nazanin" pitchFamily="2" charset="-78"/>
                        </a:rPr>
                        <a:t>MULS Rd, </a:t>
                      </a:r>
                      <a:r>
                        <a:rPr lang="en-US" dirty="0" err="1" smtClean="0">
                          <a:latin typeface="Times New Roman" pitchFamily="18" charset="0"/>
                          <a:cs typeface="B Nazanin" pitchFamily="2" charset="-78"/>
                        </a:rPr>
                        <a:t>Rr</a:t>
                      </a:r>
                      <a:endParaRPr lang="en-US" dirty="0">
                        <a:latin typeface="Times New Roman" pitchFamily="18" charset="0"/>
                        <a:cs typeface="B Nazanin" pitchFamily="2" charset="-78"/>
                      </a:endParaRPr>
                    </a:p>
                  </a:txBody>
                  <a:tcPr/>
                </a:tc>
              </a:tr>
              <a:tr h="66675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R0</a:t>
                      </a:r>
                    </a:p>
                    <a:p>
                      <a:pPr algn="r" rtl="1"/>
                      <a:endParaRPr lang="en-US" dirty="0">
                        <a:latin typeface="Times New Roman" pitchFamily="18" charset="0"/>
                        <a:cs typeface="B Nazanin"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R1</a:t>
                      </a:r>
                    </a:p>
                    <a:p>
                      <a:pPr algn="r" rtl="1"/>
                      <a:endParaRPr lang="en-US" dirty="0">
                        <a:latin typeface="Times New Roman" pitchFamily="18" charset="0"/>
                        <a:cs typeface="B Nazanin" pitchFamily="2" charset="-78"/>
                      </a:endParaRPr>
                    </a:p>
                  </a:txBody>
                  <a:tcPr/>
                </a:tc>
                <a:tc>
                  <a:txBody>
                    <a:bodyPr/>
                    <a:lstStyle/>
                    <a:p>
                      <a:pPr algn="r" rtl="1"/>
                      <a:r>
                        <a:rPr lang="en-US" dirty="0" err="1" smtClean="0">
                          <a:latin typeface="Times New Roman" pitchFamily="18" charset="0"/>
                          <a:cs typeface="B Nazanin" pitchFamily="2" charset="-78"/>
                        </a:rPr>
                        <a:t>Rr</a:t>
                      </a:r>
                      <a:endParaRPr lang="en-US" dirty="0">
                        <a:latin typeface="Times New Roman" pitchFamily="18" charset="0"/>
                        <a:cs typeface="B Nazanin"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Rd</a:t>
                      </a:r>
                    </a:p>
                  </a:txBody>
                  <a:tcPr/>
                </a:tc>
                <a:tc>
                  <a:txBody>
                    <a:bodyPr/>
                    <a:lstStyle/>
                    <a:p>
                      <a:pPr algn="r" rtl="1"/>
                      <a:r>
                        <a:rPr lang="fa-IR" b="1" dirty="0" smtClean="0">
                          <a:latin typeface="Times New Roman" pitchFamily="18" charset="0"/>
                          <a:cs typeface="B Nazanin" pitchFamily="2" charset="-78"/>
                        </a:rPr>
                        <a:t>ضرب اعداد بدون علامت و علامت</a:t>
                      </a:r>
                      <a:r>
                        <a:rPr lang="fa-IR" b="1" baseline="0" dirty="0" smtClean="0">
                          <a:latin typeface="Times New Roman" pitchFamily="18" charset="0"/>
                          <a:cs typeface="B Nazanin" pitchFamily="2" charset="-78"/>
                        </a:rPr>
                        <a:t> دار</a:t>
                      </a:r>
                      <a:endParaRPr lang="en-US" b="1" dirty="0">
                        <a:latin typeface="Times New Roman" pitchFamily="18" charset="0"/>
                        <a:cs typeface="B Nazanin" pitchFamily="2"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MULSU Rd, </a:t>
                      </a:r>
                      <a:r>
                        <a:rPr lang="en-US" dirty="0" err="1" smtClean="0">
                          <a:latin typeface="Times New Roman" pitchFamily="18" charset="0"/>
                          <a:cs typeface="B Nazanin" pitchFamily="2" charset="-78"/>
                        </a:rPr>
                        <a:t>Rr</a:t>
                      </a:r>
                      <a:endParaRPr lang="en-US" dirty="0" smtClean="0">
                        <a:latin typeface="Times New Roman" pitchFamily="18" charset="0"/>
                        <a:cs typeface="B Nazanin" pitchFamily="2" charset="-78"/>
                      </a:endParaRPr>
                    </a:p>
                    <a:p>
                      <a:pPr algn="l" rtl="0"/>
                      <a:endParaRPr lang="en-US" dirty="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19055478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5410200"/>
          </a:xfrm>
        </p:spPr>
        <p:txBody>
          <a:bodyPr/>
          <a:lstStyle/>
          <a:p>
            <a:pPr marL="0" indent="0" algn="r" rtl="1">
              <a:buNone/>
            </a:pPr>
            <a:r>
              <a:rPr lang="fa-IR" dirty="0" smtClean="0">
                <a:latin typeface="Times New Roman" pitchFamily="18" charset="0"/>
                <a:cs typeface="B Nazanin" pitchFamily="2" charset="-78"/>
              </a:rPr>
              <a:t>تقسیم اعداد بدون علامت</a:t>
            </a:r>
          </a:p>
          <a:p>
            <a:pPr lvl="1" algn="r" rtl="1">
              <a:buFont typeface="Wingdings" pitchFamily="2" charset="2"/>
              <a:buChar char="v"/>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 دستوری برای تقسیم ندارد.</a:t>
            </a:r>
          </a:p>
          <a:p>
            <a:pPr lvl="1" algn="r" rtl="1">
              <a:buFont typeface="Wingdings" pitchFamily="2" charset="2"/>
              <a:buChar char="v"/>
            </a:pPr>
            <a:r>
              <a:rPr lang="fa-IR" dirty="0">
                <a:latin typeface="Times New Roman" pitchFamily="18" charset="0"/>
                <a:cs typeface="B Nazanin" pitchFamily="2" charset="-78"/>
              </a:rPr>
              <a:t> </a:t>
            </a:r>
            <a:r>
              <a:rPr lang="fa-IR" dirty="0" smtClean="0">
                <a:latin typeface="Times New Roman" pitchFamily="18" charset="0"/>
                <a:cs typeface="B Nazanin" pitchFamily="2" charset="-78"/>
              </a:rPr>
              <a:t>می توان برنامه ای نوشت که عمل تقسیم را با استفاده از تفریق های متوالی انجام دهد.</a:t>
            </a:r>
          </a:p>
          <a:p>
            <a:pPr lvl="1" algn="r" rtl="1">
              <a:buFont typeface="Wingdings" pitchFamily="2" charset="2"/>
              <a:buChar char="v"/>
            </a:pPr>
            <a:r>
              <a:rPr lang="fa-IR" dirty="0" smtClean="0">
                <a:latin typeface="Times New Roman" pitchFamily="18" charset="0"/>
                <a:cs typeface="B Nazanin" pitchFamily="2" charset="-78"/>
              </a:rPr>
              <a:t>در تقسیم یک بایت بر بایت دیگر، صورت کسر (مقسوم) در یک ثبات جای گرفته و مخرج کسر (مقسوم علیه) به طور متوالی از آن کم می شود.</a:t>
            </a:r>
          </a:p>
          <a:p>
            <a:pPr lvl="1" algn="r" rtl="1">
              <a:buFont typeface="Wingdings" pitchFamily="2" charset="2"/>
              <a:buChar char="v"/>
            </a:pPr>
            <a:r>
              <a:rPr lang="fa-IR" dirty="0" smtClean="0">
                <a:latin typeface="Times New Roman" pitchFamily="18" charset="0"/>
                <a:cs typeface="B Nazanin" pitchFamily="2" charset="-78"/>
              </a:rPr>
              <a:t>خارج قسمت تعداد دفعاتی است که عمل تفریق انجام شده است. </a:t>
            </a:r>
          </a:p>
          <a:p>
            <a:pPr lvl="1" algn="r" rtl="1">
              <a:buFont typeface="Wingdings" pitchFamily="2" charset="2"/>
              <a:buChar char="v"/>
            </a:pPr>
            <a:r>
              <a:rPr lang="fa-IR" dirty="0" smtClean="0">
                <a:latin typeface="Times New Roman" pitchFamily="18" charset="0"/>
                <a:cs typeface="B Nazanin" pitchFamily="2" charset="-78"/>
              </a:rPr>
              <a:t>باقیمانده، مقداری است که در ثبات باقی می ماند.</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17934750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534400" cy="5410200"/>
          </a:xfrm>
        </p:spPr>
        <p:txBody>
          <a:bodyPr>
            <a:normAutofit fontScale="92500" lnSpcReduction="20000"/>
          </a:bodyPr>
          <a:lstStyle/>
          <a:p>
            <a:pPr algn="r" rtl="1"/>
            <a:r>
              <a:rPr lang="fa-IR" dirty="0" smtClean="0">
                <a:latin typeface="Times New Roman" pitchFamily="18" charset="0"/>
                <a:cs typeface="B Nazanin" pitchFamily="2" charset="-78"/>
              </a:rPr>
              <a:t>تقسیم یک بایت بر بایت دیگر</a:t>
            </a:r>
          </a:p>
          <a:p>
            <a:pPr marL="0" indent="0" algn="l">
              <a:buNone/>
            </a:pPr>
            <a:r>
              <a:rPr lang="en-US" dirty="0" smtClean="0">
                <a:latin typeface="Times New Roman" pitchFamily="18" charset="0"/>
                <a:cs typeface="B Nazanin" pitchFamily="2" charset="-78"/>
              </a:rPr>
              <a:t>.DEF	NUM= R20</a:t>
            </a:r>
          </a:p>
          <a:p>
            <a:pPr marL="0" indent="0" algn="l">
              <a:buNone/>
            </a:pPr>
            <a:r>
              <a:rPr lang="en-US" dirty="0" smtClean="0">
                <a:latin typeface="Times New Roman" pitchFamily="18" charset="0"/>
                <a:cs typeface="B Nazanin" pitchFamily="2" charset="-78"/>
              </a:rPr>
              <a:t>.DEF	DEN=R21</a:t>
            </a:r>
          </a:p>
          <a:p>
            <a:pPr marL="0" indent="0" algn="l">
              <a:buNone/>
            </a:pPr>
            <a:r>
              <a:rPr lang="en-US" dirty="0" smtClean="0">
                <a:latin typeface="Times New Roman" pitchFamily="18" charset="0"/>
                <a:cs typeface="B Nazanin" pitchFamily="2" charset="-78"/>
              </a:rPr>
              <a:t>.DEF	QUO=R22</a:t>
            </a:r>
          </a:p>
          <a:p>
            <a:pPr marL="0" indent="0" algn="l">
              <a:buNone/>
            </a:pPr>
            <a:endParaRPr lang="en-US" dirty="0">
              <a:latin typeface="Times New Roman" pitchFamily="18" charset="0"/>
              <a:cs typeface="B Nazanin" pitchFamily="2" charset="-78"/>
            </a:endParaRPr>
          </a:p>
          <a:p>
            <a:pPr marL="0" indent="0" algn="l">
              <a:buNone/>
            </a:pPr>
            <a:r>
              <a:rPr lang="en-US" dirty="0" smtClean="0">
                <a:latin typeface="Times New Roman" pitchFamily="18" charset="0"/>
                <a:cs typeface="B Nazanin" pitchFamily="2" charset="-78"/>
              </a:rPr>
              <a:t>		LDI	NUM=95</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DEN=10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CLR	QUO</a:t>
            </a:r>
          </a:p>
          <a:p>
            <a:pPr marL="0" indent="0" algn="l">
              <a:buNone/>
            </a:pPr>
            <a:r>
              <a:rPr lang="en-US" dirty="0" smtClean="0">
                <a:latin typeface="Times New Roman" pitchFamily="18" charset="0"/>
                <a:cs typeface="B Nazanin" pitchFamily="2" charset="-78"/>
              </a:rPr>
              <a:t>L1:		INC	QUO</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SUB	NUM, DEN</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BRCC	L1</a:t>
            </a:r>
          </a:p>
          <a:p>
            <a:pPr marL="0" indent="0" algn="l">
              <a:buNone/>
            </a:pPr>
            <a:r>
              <a:rPr lang="en-US" dirty="0" smtClean="0">
                <a:latin typeface="Times New Roman" pitchFamily="18" charset="0"/>
                <a:cs typeface="B Nazanin" pitchFamily="2" charset="-78"/>
              </a:rPr>
              <a:t>		DEC	QUO</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ADD	NUM, DEN</a:t>
            </a:r>
          </a:p>
          <a:p>
            <a:pPr marL="0" indent="0" algn="l">
              <a:buNone/>
            </a:pPr>
            <a:r>
              <a:rPr lang="en-US" dirty="0" smtClean="0">
                <a:latin typeface="Times New Roman" pitchFamily="18" charset="0"/>
                <a:cs typeface="B Nazanin" pitchFamily="2" charset="-78"/>
              </a:rPr>
              <a:t>END:		RJMP	END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521561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458200" cy="5638800"/>
          </a:xfrm>
        </p:spPr>
        <p:txBody>
          <a:bodyPr/>
          <a:lstStyle/>
          <a:p>
            <a:pPr marL="0" indent="0" algn="r" rtl="1">
              <a:lnSpc>
                <a:spcPct val="150000"/>
              </a:lnSpc>
              <a:buNone/>
            </a:pPr>
            <a:r>
              <a:rPr lang="fa-IR" dirty="0" smtClean="0">
                <a:latin typeface="Times New Roman" pitchFamily="18" charset="0"/>
                <a:cs typeface="B Nazanin" pitchFamily="2" charset="-78"/>
              </a:rPr>
              <a:t>مثال 5-8- فرض کنید که خانه </a:t>
            </a:r>
            <a:r>
              <a:rPr lang="en-US" dirty="0" smtClean="0">
                <a:latin typeface="Times New Roman" pitchFamily="18" charset="0"/>
                <a:cs typeface="B Nazanin" pitchFamily="2" charset="-78"/>
              </a:rPr>
              <a:t>0x15</a:t>
            </a:r>
            <a:r>
              <a:rPr lang="fa-IR" dirty="0" smtClean="0">
                <a:latin typeface="Times New Roman" pitchFamily="18" charset="0"/>
                <a:cs typeface="B Nazanin" pitchFamily="2" charset="-78"/>
              </a:rPr>
              <a:t> حافظه داده حاوی مقدار </a:t>
            </a:r>
            <a:r>
              <a:rPr lang="en-US" dirty="0" smtClean="0">
                <a:latin typeface="Times New Roman" pitchFamily="18" charset="0"/>
                <a:cs typeface="B Nazanin" pitchFamily="2" charset="-78"/>
              </a:rPr>
              <a:t>FD</a:t>
            </a:r>
            <a:r>
              <a:rPr lang="fa-IR" dirty="0" smtClean="0">
                <a:latin typeface="Times New Roman" pitchFamily="18" charset="0"/>
                <a:cs typeface="B Nazanin" pitchFamily="2" charset="-78"/>
              </a:rPr>
              <a:t> (در مبنای 16) می باشد. برنامه ای بنویسید که آن را به دهدهی تبدیل کند. ارقام را در خانه های </a:t>
            </a:r>
            <a:r>
              <a:rPr lang="en-US" dirty="0" smtClean="0">
                <a:latin typeface="Times New Roman" pitchFamily="18" charset="0"/>
                <a:cs typeface="B Nazanin" pitchFamily="2" charset="-78"/>
              </a:rPr>
              <a:t>0x322</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0x323</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0x324</a:t>
            </a:r>
            <a:r>
              <a:rPr lang="fa-IR" dirty="0" smtClean="0">
                <a:latin typeface="Times New Roman" pitchFamily="18" charset="0"/>
                <a:cs typeface="B Nazanin" pitchFamily="2" charset="-78"/>
              </a:rPr>
              <a:t> ذخیره کنید. در حالی که رقم با ارزش کمتر در خانه </a:t>
            </a:r>
            <a:r>
              <a:rPr lang="en-US" dirty="0" smtClean="0">
                <a:latin typeface="Times New Roman" pitchFamily="18" charset="0"/>
                <a:cs typeface="B Nazanin" pitchFamily="2" charset="-78"/>
              </a:rPr>
              <a:t>0x322</a:t>
            </a:r>
            <a:r>
              <a:rPr lang="fa-IR" dirty="0" smtClean="0">
                <a:latin typeface="Times New Roman" pitchFamily="18" charset="0"/>
                <a:cs typeface="B Nazanin" pitchFamily="2" charset="-78"/>
              </a:rPr>
              <a:t> قرار گیرد.</a:t>
            </a:r>
          </a:p>
          <a:p>
            <a:pPr marL="0" indent="0" algn="r" rtl="1">
              <a:lnSpc>
                <a:spcPct val="150000"/>
              </a:lnSpc>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3094829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پنالتی پرش</a:t>
            </a:r>
            <a:endParaRPr lang="en-US" dirty="0"/>
          </a:p>
        </p:txBody>
      </p:sp>
      <p:sp>
        <p:nvSpPr>
          <p:cNvPr id="3" name="Content Placeholder 2"/>
          <p:cNvSpPr>
            <a:spLocks noGrp="1"/>
          </p:cNvSpPr>
          <p:nvPr>
            <p:ph idx="1"/>
          </p:nvPr>
        </p:nvSpPr>
        <p:spPr/>
        <p:txBody>
          <a:bodyPr>
            <a:normAutofit/>
          </a:bodyPr>
          <a:lstStyle/>
          <a:p>
            <a:pPr algn="just" rtl="1"/>
            <a:r>
              <a:rPr lang="fa-IR" dirty="0"/>
              <a:t>پنالتی یا جریمه پرش: هنگامی که یک پرش اجرا می شود، </a:t>
            </a:r>
            <a:r>
              <a:rPr lang="en-US" dirty="0"/>
              <a:t>CPU</a:t>
            </a:r>
            <a:r>
              <a:rPr lang="fa-IR" dirty="0"/>
              <a:t> شروع به واکشی کد از محل جدید حافظه می کند و کد موجود در صف که پیش از این واکشی شده بود دور انداخته می شود. در این حالت واحد اجرا باید تا وقتی که واحد واکشی دستورات جدید را واکشی می کند، صبر کند.</a:t>
            </a:r>
            <a:endParaRPr lang="en-US" dirty="0"/>
          </a:p>
          <a:p>
            <a:pPr algn="just" rtl="1"/>
            <a:r>
              <a:rPr lang="fa-IR" dirty="0" smtClean="0"/>
              <a:t>در حالی که اکثریت وسیعی از دستورات </a:t>
            </a:r>
            <a:r>
              <a:rPr lang="en-US" dirty="0" smtClean="0"/>
              <a:t>AVR</a:t>
            </a:r>
            <a:r>
              <a:rPr lang="fa-IR" dirty="0" smtClean="0"/>
              <a:t> فقط یک چرخه ماشین زمان می برند، برخی دیگر دو، سه یا چهار چرخه ماشین لازم دارند. این دستورات عبارتند از </a:t>
            </a:r>
            <a:r>
              <a:rPr lang="en-US" dirty="0" smtClean="0"/>
              <a:t>JMP</a:t>
            </a:r>
            <a:r>
              <a:rPr lang="fa-IR" dirty="0" smtClean="0"/>
              <a:t>، </a:t>
            </a:r>
            <a:r>
              <a:rPr lang="en-US" dirty="0" smtClean="0"/>
              <a:t>CALL</a:t>
            </a:r>
            <a:r>
              <a:rPr lang="fa-IR" dirty="0" smtClean="0"/>
              <a:t>، </a:t>
            </a:r>
            <a:r>
              <a:rPr lang="en-US" dirty="0" smtClean="0"/>
              <a:t>RET</a:t>
            </a:r>
            <a:r>
              <a:rPr lang="fa-IR" dirty="0" smtClean="0"/>
              <a:t> و تمام دستورات پرش شرطی مانند </a:t>
            </a:r>
            <a:r>
              <a:rPr lang="en-US" dirty="0" smtClean="0"/>
              <a:t>BRNE</a:t>
            </a:r>
            <a:r>
              <a:rPr lang="fa-IR" dirty="0" smtClean="0"/>
              <a:t>، </a:t>
            </a:r>
            <a:r>
              <a:rPr lang="en-US" dirty="0" smtClean="0"/>
              <a:t>BRLO</a:t>
            </a:r>
            <a:r>
              <a:rPr lang="fa-IR" dirty="0" smtClean="0"/>
              <a:t> و ...</a:t>
            </a:r>
          </a:p>
          <a:p>
            <a:pPr algn="just" rtl="1"/>
            <a:r>
              <a:rPr lang="fa-IR" dirty="0" smtClean="0"/>
              <a:t>دستور پرش شرطی اگر پرشی انجام ندهد، فقط یک چرخه ماشین را می گیرد اما اگر پرش انجام دهد دو چرخه ماشین مصرف می کند. </a:t>
            </a:r>
            <a:endParaRPr lang="en-US" dirty="0"/>
          </a:p>
        </p:txBody>
      </p:sp>
    </p:spTree>
    <p:extLst>
      <p:ext uri="{BB962C8B-B14F-4D97-AF65-F5344CB8AC3E}">
        <p14:creationId xmlns:p14="http://schemas.microsoft.com/office/powerpoint/2010/main" val="13617119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486400"/>
          </a:xfrm>
        </p:spPr>
        <p:txBody>
          <a:bodyPr>
            <a:normAutofit/>
          </a:bodyPr>
          <a:lstStyle/>
          <a:p>
            <a:pPr marL="0" indent="0">
              <a:buNone/>
            </a:pPr>
            <a:r>
              <a:rPr lang="en-US" sz="2200" dirty="0" smtClean="0">
                <a:latin typeface="Times New Roman" pitchFamily="18" charset="0"/>
                <a:cs typeface="Times New Roman" pitchFamily="18" charset="0"/>
              </a:rPr>
              <a:t>.EQU HEX_NUM= 0x315</a:t>
            </a:r>
          </a:p>
          <a:p>
            <a:pPr marL="0" indent="0">
              <a:buNone/>
            </a:pPr>
            <a:endParaRPr lang="en-US" sz="2200" dirty="0">
              <a:latin typeface="Times New Roman" pitchFamily="18" charset="0"/>
              <a:cs typeface="Times New Roman" pitchFamily="18" charset="0"/>
            </a:endParaRPr>
          </a:p>
          <a:p>
            <a:pPr marL="0" indent="0">
              <a:buNone/>
            </a:pPr>
            <a:r>
              <a:rPr lang="en-US" sz="2200" dirty="0" smtClean="0">
                <a:latin typeface="Times New Roman" pitchFamily="18" charset="0"/>
                <a:cs typeface="Times New Roman" pitchFamily="18" charset="0"/>
              </a:rPr>
              <a:t>.EQU RMND_L= 0x322</a:t>
            </a:r>
          </a:p>
          <a:p>
            <a:pPr marL="0" indent="0">
              <a:buNone/>
            </a:pPr>
            <a:r>
              <a:rPr lang="en-US" sz="2200" dirty="0">
                <a:latin typeface="Times New Roman" pitchFamily="18" charset="0"/>
                <a:cs typeface="Times New Roman" pitchFamily="18" charset="0"/>
              </a:rPr>
              <a:t>.EQU </a:t>
            </a:r>
            <a:r>
              <a:rPr lang="en-US" sz="2200" dirty="0" smtClean="0">
                <a:latin typeface="Times New Roman" pitchFamily="18" charset="0"/>
                <a:cs typeface="Times New Roman" pitchFamily="18" charset="0"/>
              </a:rPr>
              <a:t>RMND_M= 0x323</a:t>
            </a:r>
          </a:p>
          <a:p>
            <a:pPr marL="0" indent="0">
              <a:buNone/>
            </a:pPr>
            <a:r>
              <a:rPr lang="en-US" sz="2200" dirty="0">
                <a:latin typeface="Times New Roman" pitchFamily="18" charset="0"/>
                <a:cs typeface="Times New Roman" pitchFamily="18" charset="0"/>
              </a:rPr>
              <a:t>.EQU </a:t>
            </a:r>
            <a:r>
              <a:rPr lang="en-US" sz="2200" dirty="0" smtClean="0">
                <a:latin typeface="Times New Roman" pitchFamily="18" charset="0"/>
                <a:cs typeface="Times New Roman" pitchFamily="18" charset="0"/>
              </a:rPr>
              <a:t>RMND_H= 0x324</a:t>
            </a:r>
          </a:p>
          <a:p>
            <a:pPr marL="0" indent="0">
              <a:buNone/>
            </a:pPr>
            <a:endParaRPr lang="en-US" sz="2200" dirty="0">
              <a:latin typeface="Times New Roman" pitchFamily="18" charset="0"/>
              <a:cs typeface="Times New Roman" pitchFamily="18" charset="0"/>
            </a:endParaRPr>
          </a:p>
          <a:p>
            <a:pPr marL="0" indent="0">
              <a:buNone/>
            </a:pPr>
            <a:r>
              <a:rPr lang="en-US" sz="2200" dirty="0">
                <a:latin typeface="Times New Roman" pitchFamily="18" charset="0"/>
                <a:cs typeface="Times New Roman" pitchFamily="18" charset="0"/>
              </a:rPr>
              <a:t>.DEF	NUM= R20</a:t>
            </a:r>
          </a:p>
          <a:p>
            <a:pPr marL="0" indent="0">
              <a:buNone/>
            </a:pPr>
            <a:r>
              <a:rPr lang="en-US" sz="2200" dirty="0">
                <a:latin typeface="Times New Roman" pitchFamily="18" charset="0"/>
                <a:cs typeface="Times New Roman" pitchFamily="18" charset="0"/>
              </a:rPr>
              <a:t>.DEF	DEN=R21</a:t>
            </a:r>
          </a:p>
          <a:p>
            <a:pPr marL="0" indent="0">
              <a:buNone/>
            </a:pPr>
            <a:r>
              <a:rPr lang="en-US" sz="2200" dirty="0">
                <a:latin typeface="Times New Roman" pitchFamily="18" charset="0"/>
                <a:cs typeface="Times New Roman" pitchFamily="18" charset="0"/>
              </a:rPr>
              <a:t>.DEF	QUO=R22</a:t>
            </a:r>
          </a:p>
          <a:p>
            <a:pPr marL="0" indent="0">
              <a:buNone/>
            </a:pPr>
            <a:endParaRPr lang="en-US" sz="2200" dirty="0" smtClean="0">
              <a:latin typeface="Times New Roman" pitchFamily="18" charset="0"/>
              <a:cs typeface="Times New Roman" pitchFamily="18" charset="0"/>
            </a:endParaRPr>
          </a:p>
          <a:p>
            <a:pPr marL="0" indent="0">
              <a:buNone/>
            </a:pPr>
            <a:endParaRPr lang="en-US" sz="2200" dirty="0">
              <a:latin typeface="Times New Roman" pitchFamily="18" charset="0"/>
              <a:cs typeface="Times New Roman" pitchFamily="18" charset="0"/>
            </a:endParaRPr>
          </a:p>
        </p:txBody>
      </p:sp>
      <p:sp>
        <p:nvSpPr>
          <p:cNvPr id="4" name="Title 1"/>
          <p:cNvSpPr>
            <a:spLocks noGrp="1"/>
          </p:cNvSpPr>
          <p:nvPr>
            <p:ph type="title"/>
          </p:nvPr>
        </p:nvSpPr>
        <p:spPr>
          <a:xfrm>
            <a:off x="457200" y="339435"/>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42690721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638800"/>
          </a:xfrm>
        </p:spPr>
        <p:txBody>
          <a:bodyPr>
            <a:noAutofit/>
          </a:bodyPr>
          <a:lstStyle/>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LDI R16, 0xFD</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STS HEX_NUM, R16</a:t>
            </a:r>
          </a:p>
          <a:p>
            <a:pPr marL="0" indent="0">
              <a:buNone/>
            </a:pPr>
            <a:endParaRPr lang="en-US" sz="2200" dirty="0">
              <a:latin typeface="Times New Roman" pitchFamily="18" charset="0"/>
              <a:cs typeface="Times New Roman" pitchFamily="18" charset="0"/>
            </a:endParaRPr>
          </a:p>
          <a:p>
            <a:pPr marL="0" indent="0">
              <a:buNone/>
            </a:pPr>
            <a:r>
              <a:rPr lang="en-US" sz="2200" dirty="0" smtClean="0">
                <a:latin typeface="Times New Roman" pitchFamily="18" charset="0"/>
                <a:cs typeface="Times New Roman" pitchFamily="18" charset="0"/>
              </a:rPr>
              <a:t>		LDS	NUM, HEX_NUM</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LDI	DEN, 10</a:t>
            </a:r>
          </a:p>
          <a:p>
            <a:pPr marL="0" indent="0">
              <a:buNone/>
            </a:pPr>
            <a:endParaRPr lang="en-US" sz="2200" dirty="0">
              <a:latin typeface="Times New Roman" pitchFamily="18" charset="0"/>
              <a:cs typeface="Times New Roman" pitchFamily="18" charset="0"/>
            </a:endParaRPr>
          </a:p>
          <a:p>
            <a:pPr marL="0" indent="0">
              <a:buNone/>
            </a:pPr>
            <a:r>
              <a:rPr lang="en-US" sz="2200" dirty="0" smtClean="0">
                <a:latin typeface="Times New Roman" pitchFamily="18" charset="0"/>
                <a:cs typeface="Times New Roman" pitchFamily="18" charset="0"/>
              </a:rPr>
              <a:t>L1:		INC	QUO</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SUB	NUM, DEN</a:t>
            </a:r>
          </a:p>
          <a:p>
            <a:pPr marL="0" indent="0">
              <a:buNone/>
            </a:pPr>
            <a:r>
              <a:rPr lang="en-US" sz="2200" dirty="0">
                <a:latin typeface="Times New Roman" pitchFamily="18" charset="0"/>
                <a:cs typeface="Times New Roman" pitchFamily="18" charset="0"/>
              </a:rPr>
              <a:t>		BRCC	L1</a:t>
            </a:r>
          </a:p>
          <a:p>
            <a:pPr marL="0" indent="0">
              <a:buNone/>
            </a:pPr>
            <a:r>
              <a:rPr lang="en-US" sz="2200" dirty="0">
                <a:latin typeface="Times New Roman" pitchFamily="18" charset="0"/>
                <a:cs typeface="Times New Roman" pitchFamily="18" charset="0"/>
              </a:rPr>
              <a:t>		DEC	QUO</a:t>
            </a:r>
          </a:p>
          <a:p>
            <a:pPr marL="0" indent="0">
              <a:buNone/>
            </a:pPr>
            <a:r>
              <a:rPr lang="en-US" sz="2200" dirty="0">
                <a:latin typeface="Times New Roman" pitchFamily="18" charset="0"/>
                <a:cs typeface="Times New Roman" pitchFamily="18" charset="0"/>
              </a:rPr>
              <a:t>		ADD	NUM, </a:t>
            </a:r>
            <a:r>
              <a:rPr lang="en-US" sz="2200" dirty="0" smtClean="0">
                <a:latin typeface="Times New Roman" pitchFamily="18" charset="0"/>
                <a:cs typeface="Times New Roman" pitchFamily="18" charset="0"/>
              </a:rPr>
              <a:t>DEN</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STS	</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RMND_L, NUM</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MOV	NUM, QUO</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LDI	QUO, 0</a:t>
            </a:r>
          </a:p>
          <a:p>
            <a:pPr marL="0" indent="0">
              <a:buNone/>
            </a:pPr>
            <a:endParaRPr lang="en-US" sz="2200" dirty="0">
              <a:latin typeface="Times New Roman" pitchFamily="18" charset="0"/>
              <a:cs typeface="Times New Roman" pitchFamily="18" charset="0"/>
            </a:endParaRPr>
          </a:p>
          <a:p>
            <a:pPr marL="0" indent="0">
              <a:buNone/>
            </a:pPr>
            <a:endParaRPr lang="en-US" sz="2200" dirty="0" smtClean="0">
              <a:latin typeface="Times New Roman" pitchFamily="18" charset="0"/>
              <a:cs typeface="Times New Roman" pitchFamily="18" charset="0"/>
            </a:endParaRP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4" name="Title 1"/>
          <p:cNvSpPr>
            <a:spLocks noGrp="1"/>
          </p:cNvSpPr>
          <p:nvPr>
            <p:ph type="title"/>
          </p:nvPr>
        </p:nvSpPr>
        <p:spPr>
          <a:xfrm>
            <a:off x="457200" y="295191"/>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6884607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pPr marL="0" indent="0">
              <a:buNone/>
            </a:pPr>
            <a:r>
              <a:rPr lang="en-US" sz="2200" dirty="0">
                <a:latin typeface="Times New Roman" pitchFamily="18" charset="0"/>
                <a:cs typeface="Times New Roman" pitchFamily="18" charset="0"/>
              </a:rPr>
              <a:t>L2:		INC	QUO</a:t>
            </a:r>
          </a:p>
          <a:p>
            <a:pPr marL="0" indent="0">
              <a:buNone/>
            </a:pPr>
            <a:r>
              <a:rPr lang="en-US" sz="2200" dirty="0">
                <a:latin typeface="Times New Roman" pitchFamily="18" charset="0"/>
                <a:cs typeface="Times New Roman" pitchFamily="18" charset="0"/>
              </a:rPr>
              <a:t>		SUB	NUM, DEN</a:t>
            </a:r>
          </a:p>
          <a:p>
            <a:pPr marL="0" indent="0">
              <a:buNone/>
            </a:pPr>
            <a:r>
              <a:rPr lang="en-US" sz="2200" dirty="0">
                <a:latin typeface="Times New Roman" pitchFamily="18" charset="0"/>
                <a:cs typeface="Times New Roman" pitchFamily="18" charset="0"/>
              </a:rPr>
              <a:t>		BRCC	L1</a:t>
            </a:r>
          </a:p>
          <a:p>
            <a:pPr marL="0" indent="0">
              <a:buNone/>
            </a:pPr>
            <a:r>
              <a:rPr lang="en-US" sz="2200" dirty="0">
                <a:latin typeface="Times New Roman" pitchFamily="18" charset="0"/>
                <a:cs typeface="Times New Roman" pitchFamily="18" charset="0"/>
              </a:rPr>
              <a:t>		DEC	QUO</a:t>
            </a:r>
          </a:p>
          <a:p>
            <a:pPr marL="0" indent="0">
              <a:buNone/>
            </a:pPr>
            <a:r>
              <a:rPr lang="en-US" sz="2200" dirty="0">
                <a:latin typeface="Times New Roman" pitchFamily="18" charset="0"/>
                <a:cs typeface="Times New Roman" pitchFamily="18" charset="0"/>
              </a:rPr>
              <a:t>		ADD	NUM, </a:t>
            </a:r>
            <a:r>
              <a:rPr lang="en-US" sz="2200" dirty="0" smtClean="0">
                <a:latin typeface="Times New Roman" pitchFamily="18" charset="0"/>
                <a:cs typeface="Times New Roman" pitchFamily="18" charset="0"/>
              </a:rPr>
              <a:t>DEN</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STS	</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RMND_M, NUM</a:t>
            </a:r>
          </a:p>
          <a:p>
            <a:pPr marL="0" indent="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STS	</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RMND_H, QUO</a:t>
            </a:r>
          </a:p>
          <a:p>
            <a:pPr marL="0" indent="0">
              <a:buNone/>
            </a:pPr>
            <a:r>
              <a:rPr lang="en-US" sz="2200" dirty="0" smtClean="0">
                <a:latin typeface="Times New Roman" pitchFamily="18" charset="0"/>
                <a:cs typeface="Times New Roman" pitchFamily="18" charset="0"/>
              </a:rPr>
              <a:t>END:		RJMP	END</a:t>
            </a:r>
            <a:endParaRPr lang="en-US" sz="2200" dirty="0">
              <a:latin typeface="Times New Roman" pitchFamily="18" charset="0"/>
              <a:cs typeface="Times New Roman" pitchFamily="18" charset="0"/>
            </a:endParaRPr>
          </a:p>
          <a:p>
            <a:pPr marL="0" indent="0">
              <a:buNone/>
            </a:pPr>
            <a:endParaRPr lang="en-US" sz="2200" dirty="0">
              <a:latin typeface="Times New Roman" pitchFamily="18" charset="0"/>
              <a:cs typeface="Times New Roman" pitchFamily="18" charset="0"/>
            </a:endParaRPr>
          </a:p>
        </p:txBody>
      </p:sp>
      <p:sp>
        <p:nvSpPr>
          <p:cNvPr id="4" name="Title 1"/>
          <p:cNvSpPr>
            <a:spLocks noGrp="1"/>
          </p:cNvSpPr>
          <p:nvPr>
            <p:ph type="title"/>
          </p:nvPr>
        </p:nvSpPr>
        <p:spPr>
          <a:xfrm>
            <a:off x="457200" y="295191"/>
            <a:ext cx="8229600" cy="591312"/>
          </a:xfrm>
        </p:spPr>
        <p:txBody>
          <a:bodyPr>
            <a:noAutofit/>
          </a:bodyPr>
          <a:lstStyle/>
          <a:p>
            <a:pPr algn="ctr" rtl="1"/>
            <a:r>
              <a:rPr lang="fa-IR" sz="3600" dirty="0">
                <a:latin typeface="Times New Roman" pitchFamily="18" charset="0"/>
                <a:cs typeface="B Titr" pitchFamily="2" charset="-78"/>
              </a:rPr>
              <a:t>٥ – ١ – دستورات محاسباتی</a:t>
            </a:r>
            <a:endParaRPr lang="en-US" sz="3600" dirty="0">
              <a:latin typeface="Times New Roman" pitchFamily="18" charset="0"/>
              <a:cs typeface="B Titr" pitchFamily="2" charset="-78"/>
            </a:endParaRPr>
          </a:p>
        </p:txBody>
      </p:sp>
    </p:spTree>
    <p:extLst>
      <p:ext uri="{BB962C8B-B14F-4D97-AF65-F5344CB8AC3E}">
        <p14:creationId xmlns:p14="http://schemas.microsoft.com/office/powerpoint/2010/main" val="6070929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8933688" cy="654032"/>
          </a:xfrm>
        </p:spPr>
        <p:txBody>
          <a:bodyPr anchor="ctr">
            <a:noAutofit/>
          </a:bodyPr>
          <a:lstStyle/>
          <a:p>
            <a:pPr algn="ctr" rtl="1"/>
            <a:r>
              <a:rPr lang="fa-IR" sz="3000" dirty="0" smtClean="0">
                <a:cs typeface="B Titr" pitchFamily="2" charset="-78"/>
              </a:rPr>
              <a:t>بخش ٥ – ٢ – مفاهیم اعداد علامت دار و عملیات محاسباتی </a:t>
            </a:r>
            <a:endParaRPr lang="fa-IR" sz="3000" dirty="0">
              <a:cs typeface="B Titr" pitchFamily="2" charset="-78"/>
            </a:endParaRPr>
          </a:p>
        </p:txBody>
      </p:sp>
      <p:sp>
        <p:nvSpPr>
          <p:cNvPr id="3" name="Content Placeholder 2"/>
          <p:cNvSpPr>
            <a:spLocks noGrp="1"/>
          </p:cNvSpPr>
          <p:nvPr>
            <p:ph sz="quarter" idx="1"/>
          </p:nvPr>
        </p:nvSpPr>
        <p:spPr>
          <a:xfrm>
            <a:off x="457200" y="1000108"/>
            <a:ext cx="8305800" cy="5473844"/>
          </a:xfrm>
        </p:spPr>
        <p:txBody>
          <a:bodyPr/>
          <a:lstStyle/>
          <a:p>
            <a:pPr algn="r" rtl="1"/>
            <a:r>
              <a:rPr lang="fa-IR" dirty="0" smtClean="0">
                <a:latin typeface="Times New Roman" pitchFamily="18" charset="0"/>
                <a:cs typeface="B Nazanin" pitchFamily="2" charset="-78"/>
              </a:rPr>
              <a:t>مشکل سر ریز در عملیات اعداد علامت دار</a:t>
            </a:r>
          </a:p>
          <a:p>
            <a:pPr algn="r" rtl="1"/>
            <a:r>
              <a:rPr lang="fa-IR" dirty="0" smtClean="0">
                <a:latin typeface="Times New Roman" pitchFamily="18" charset="0"/>
                <a:cs typeface="B Nazanin" pitchFamily="2" charset="-78"/>
              </a:rPr>
              <a:t>پرچم </a:t>
            </a:r>
            <a:r>
              <a:rPr lang="en-US" dirty="0" smtClean="0">
                <a:latin typeface="Times New Roman" pitchFamily="18" charset="0"/>
                <a:cs typeface="B Nazanin" pitchFamily="2" charset="-78"/>
              </a:rPr>
              <a:t>V</a:t>
            </a:r>
            <a:r>
              <a:rPr lang="fa-IR" dirty="0" smtClean="0">
                <a:latin typeface="Times New Roman" pitchFamily="18" charset="0"/>
                <a:cs typeface="B Nazanin" pitchFamily="2" charset="-78"/>
              </a:rPr>
              <a:t>کی یک می شود؟</a:t>
            </a:r>
          </a:p>
          <a:p>
            <a:pPr marL="822960" lvl="1" indent="-457200" algn="r" rtl="1">
              <a:buFont typeface="+mj-lt"/>
              <a:buAutoNum type="arabicPeriod"/>
            </a:pPr>
            <a:r>
              <a:rPr lang="fa-IR" dirty="0" smtClean="0">
                <a:latin typeface="Times New Roman" pitchFamily="18" charset="0"/>
                <a:cs typeface="B Nazanin" pitchFamily="2" charset="-78"/>
              </a:rPr>
              <a:t> رقم نقلی از </a:t>
            </a:r>
            <a:r>
              <a:rPr lang="en-US" dirty="0" smtClean="0">
                <a:latin typeface="Times New Roman" pitchFamily="18" charset="0"/>
                <a:cs typeface="B Nazanin" pitchFamily="2" charset="-78"/>
              </a:rPr>
              <a:t>D6</a:t>
            </a:r>
            <a:r>
              <a:rPr lang="fa-IR" dirty="0" smtClean="0">
                <a:latin typeface="Times New Roman" pitchFamily="18" charset="0"/>
                <a:cs typeface="B Nazanin" pitchFamily="2" charset="-78"/>
              </a:rPr>
              <a:t>به </a:t>
            </a:r>
            <a:r>
              <a:rPr lang="en-US" dirty="0" smtClean="0">
                <a:latin typeface="Times New Roman" pitchFamily="18" charset="0"/>
                <a:cs typeface="B Nazanin" pitchFamily="2" charset="-78"/>
              </a:rPr>
              <a:t>D7</a:t>
            </a:r>
            <a:r>
              <a:rPr lang="fa-IR" dirty="0" smtClean="0">
                <a:latin typeface="Times New Roman" pitchFamily="18" charset="0"/>
                <a:cs typeface="B Nazanin" pitchFamily="2" charset="-78"/>
              </a:rPr>
              <a:t>انتقال یابد ولی رقم نقلی از </a:t>
            </a:r>
            <a:r>
              <a:rPr lang="en-US" dirty="0" smtClean="0">
                <a:latin typeface="Times New Roman" pitchFamily="18" charset="0"/>
                <a:cs typeface="B Nazanin" pitchFamily="2" charset="-78"/>
              </a:rPr>
              <a:t>D7</a:t>
            </a:r>
            <a:r>
              <a:rPr lang="fa-IR" dirty="0" smtClean="0">
                <a:latin typeface="Times New Roman" pitchFamily="18" charset="0"/>
                <a:cs typeface="B Nazanin" pitchFamily="2" charset="-78"/>
              </a:rPr>
              <a:t>خارج نشود.</a:t>
            </a:r>
          </a:p>
          <a:p>
            <a:pPr marL="822960" lvl="1" indent="-457200" algn="r" rtl="1">
              <a:buFont typeface="+mj-lt"/>
              <a:buAutoNum type="arabicPeriod"/>
            </a:pPr>
            <a:r>
              <a:rPr lang="fa-IR" dirty="0" smtClean="0">
                <a:latin typeface="Times New Roman" pitchFamily="18" charset="0"/>
                <a:cs typeface="B Nazanin" pitchFamily="2" charset="-78"/>
              </a:rPr>
              <a:t>رقم نقلی از </a:t>
            </a:r>
            <a:r>
              <a:rPr lang="en-US" dirty="0" smtClean="0">
                <a:latin typeface="Times New Roman" pitchFamily="18" charset="0"/>
                <a:cs typeface="B Nazanin" pitchFamily="2" charset="-78"/>
              </a:rPr>
              <a:t>D7</a:t>
            </a:r>
            <a:r>
              <a:rPr lang="fa-IR" dirty="0" smtClean="0">
                <a:latin typeface="Times New Roman" pitchFamily="18" charset="0"/>
                <a:cs typeface="B Nazanin" pitchFamily="2" charset="-78"/>
              </a:rPr>
              <a:t>خارج شود ولی رقم نقلی از </a:t>
            </a:r>
            <a:r>
              <a:rPr lang="en-US" dirty="0" smtClean="0">
                <a:latin typeface="Times New Roman" pitchFamily="18" charset="0"/>
                <a:cs typeface="B Nazanin" pitchFamily="2" charset="-78"/>
              </a:rPr>
              <a:t>D6</a:t>
            </a:r>
            <a:r>
              <a:rPr lang="fa-IR" dirty="0" smtClean="0">
                <a:latin typeface="Times New Roman" pitchFamily="18" charset="0"/>
                <a:cs typeface="B Nazanin" pitchFamily="2" charset="-78"/>
              </a:rPr>
              <a:t>به </a:t>
            </a:r>
            <a:r>
              <a:rPr lang="en-US" dirty="0" smtClean="0">
                <a:latin typeface="Times New Roman" pitchFamily="18" charset="0"/>
                <a:cs typeface="B Nazanin" pitchFamily="2" charset="-78"/>
              </a:rPr>
              <a:t>D7</a:t>
            </a:r>
            <a:r>
              <a:rPr lang="fa-IR" dirty="0" smtClean="0">
                <a:latin typeface="Times New Roman" pitchFamily="18" charset="0"/>
                <a:cs typeface="B Nazanin" pitchFamily="2" charset="-78"/>
              </a:rPr>
              <a:t>وجود نداشته باشد.</a:t>
            </a:r>
          </a:p>
          <a:p>
            <a:pPr marL="457200" indent="-457200" algn="r" rtl="1">
              <a:buFont typeface="Courier New" pitchFamily="49" charset="0"/>
              <a:buChar char="o"/>
            </a:pPr>
            <a:r>
              <a:rPr lang="fa-IR" dirty="0" smtClean="0">
                <a:latin typeface="Times New Roman" pitchFamily="18" charset="0"/>
                <a:cs typeface="B Nazanin" pitchFamily="2" charset="-78"/>
              </a:rPr>
              <a:t>زمانی سر ریز اتفاق می­افتد که دو عدد هم علامت باشد بنابراین می توان داشت:</a:t>
            </a:r>
          </a:p>
          <a:p>
            <a:pPr marL="457200" indent="-457200" algn="r" rtl="1">
              <a:buNone/>
            </a:pPr>
            <a:endParaRPr lang="fa-IR" dirty="0" smtClean="0">
              <a:latin typeface="Times New Roman" pitchFamily="18" charset="0"/>
              <a:cs typeface="B Nazanin" pitchFamily="2" charset="-78"/>
            </a:endParaRPr>
          </a:p>
          <a:p>
            <a:pPr marL="457200" indent="-457200" algn="r" rtl="1">
              <a:buFont typeface="Courier New" pitchFamily="49" charset="0"/>
              <a:buChar char="o"/>
            </a:pPr>
            <a:r>
              <a:rPr lang="fa-IR" dirty="0" smtClean="0">
                <a:latin typeface="Times New Roman" pitchFamily="18" charset="0"/>
                <a:cs typeface="B Nazanin" pitchFamily="2" charset="-78"/>
              </a:rPr>
              <a:t>تفاوت پرچم­های </a:t>
            </a:r>
            <a:r>
              <a:rPr lang="en-US" dirty="0" smtClean="0">
                <a:latin typeface="Times New Roman" pitchFamily="18" charset="0"/>
                <a:cs typeface="B Nazanin" pitchFamily="2" charset="-78"/>
              </a:rPr>
              <a:t>N</a:t>
            </a:r>
            <a:r>
              <a:rPr lang="fa-IR" dirty="0" smtClean="0">
                <a:latin typeface="Times New Roman" pitchFamily="18" charset="0"/>
                <a:cs typeface="B Nazanin" pitchFamily="2" charset="-78"/>
              </a:rPr>
              <a:t>و </a:t>
            </a:r>
            <a:r>
              <a:rPr lang="en-US" dirty="0" smtClean="0">
                <a:latin typeface="Times New Roman" pitchFamily="18" charset="0"/>
                <a:cs typeface="B Nazanin" pitchFamily="2" charset="-78"/>
              </a:rPr>
              <a:t>S</a:t>
            </a:r>
            <a:r>
              <a:rPr lang="fa-IR" dirty="0" smtClean="0">
                <a:latin typeface="Times New Roman" pitchFamily="18" charset="0"/>
                <a:cs typeface="B Nazanin" pitchFamily="2" charset="-78"/>
              </a:rPr>
              <a:t>در چیست؟</a:t>
            </a:r>
            <a:endParaRPr lang="en-US" dirty="0" smtClean="0">
              <a:latin typeface="Times New Roman" pitchFamily="18" charset="0"/>
              <a:cs typeface="B Nazanin" pitchFamily="2" charset="-78"/>
            </a:endParaRPr>
          </a:p>
          <a:p>
            <a:pPr marL="457200" indent="-457200" algn="r" rtl="1">
              <a:buNone/>
            </a:pPr>
            <a:endParaRPr lang="fa-IR" dirty="0" smtClean="0">
              <a:latin typeface="Times New Roman" pitchFamily="18" charset="0"/>
              <a:cs typeface="B Nazanin" pitchFamily="2" charset="-78"/>
            </a:endParaRP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31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47" y="3500420"/>
            <a:ext cx="4533334" cy="419048"/>
          </a:xfrm>
          <a:prstGeom prst="rect">
            <a:avLst/>
          </a:prstGeom>
          <a:noFill/>
        </p:spPr>
      </p:pic>
    </p:spTree>
    <p:extLst>
      <p:ext uri="{BB962C8B-B14F-4D97-AF65-F5344CB8AC3E}">
        <p14:creationId xmlns:p14="http://schemas.microsoft.com/office/powerpoint/2010/main" val="38054069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572560" cy="725470"/>
          </a:xfrm>
        </p:spPr>
        <p:txBody>
          <a:bodyPr anchor="ctr">
            <a:normAutofit/>
          </a:bodyPr>
          <a:lstStyle/>
          <a:p>
            <a:pPr algn="ctr" rtl="1"/>
            <a:r>
              <a:rPr lang="fa-IR" sz="2800" dirty="0" smtClean="0">
                <a:cs typeface="B Titr" pitchFamily="2" charset="-78"/>
              </a:rPr>
              <a:t>بخش ٥ – ٤ – دستورات چرخش و جابه جایی و سریال کردن داده</a:t>
            </a:r>
            <a:endParaRPr lang="fa-IR" sz="2800" dirty="0">
              <a:cs typeface="B Titr" pitchFamily="2" charset="-78"/>
            </a:endParaRPr>
          </a:p>
        </p:txBody>
      </p:sp>
      <p:sp>
        <p:nvSpPr>
          <p:cNvPr id="3" name="Content Placeholder 2"/>
          <p:cNvSpPr>
            <a:spLocks noGrp="1"/>
          </p:cNvSpPr>
          <p:nvPr>
            <p:ph sz="quarter" idx="1"/>
          </p:nvPr>
        </p:nvSpPr>
        <p:spPr>
          <a:xfrm>
            <a:off x="285720" y="928670"/>
            <a:ext cx="7786742" cy="5643602"/>
          </a:xfrm>
        </p:spPr>
        <p:txBody>
          <a:bodyPr>
            <a:normAutofit fontScale="92500" lnSpcReduction="10000"/>
          </a:bodyPr>
          <a:lstStyle/>
          <a:p>
            <a:pPr algn="r" rtl="1">
              <a:buNone/>
            </a:pPr>
            <a:r>
              <a:rPr lang="fa-IR" dirty="0" smtClean="0">
                <a:latin typeface="Times New Roman" pitchFamily="18" charset="0"/>
                <a:cs typeface="B Nazanin" pitchFamily="2" charset="-78"/>
              </a:rPr>
              <a:t>مثال 5-33- به کمک دستور </a:t>
            </a:r>
            <a:r>
              <a:rPr lang="en-US" dirty="0" smtClean="0">
                <a:latin typeface="Times New Roman" pitchFamily="18" charset="0"/>
                <a:cs typeface="B Nazanin" pitchFamily="2" charset="-78"/>
              </a:rPr>
              <a:t>SWAP</a:t>
            </a:r>
            <a:r>
              <a:rPr lang="fa-IR" dirty="0" smtClean="0">
                <a:latin typeface="Times New Roman" pitchFamily="18" charset="0"/>
                <a:cs typeface="B Nazanin" pitchFamily="2" charset="-78"/>
              </a:rPr>
              <a:t> و بدون کمک آن جای 4 بیت پایین و بالا را تغییر دهید.</a:t>
            </a:r>
          </a:p>
          <a:p>
            <a:pPr marL="457200" indent="-457200" algn="l" rtl="0">
              <a:buNone/>
            </a:pPr>
            <a:r>
              <a:rPr lang="en-US" sz="2200" dirty="0" smtClean="0">
                <a:latin typeface="Times New Roman" pitchFamily="18" charset="0"/>
                <a:cs typeface="B Nazanin" pitchFamily="2" charset="-78"/>
              </a:rPr>
              <a:t>A)		LDI	R20, 0x72</a:t>
            </a:r>
          </a:p>
          <a:p>
            <a:pPr marL="457200" indent="-457200" algn="l" rtl="0">
              <a:buNone/>
            </a:pPr>
            <a:r>
              <a:rPr lang="en-US" sz="2200" dirty="0" smtClean="0">
                <a:latin typeface="Times New Roman" pitchFamily="18" charset="0"/>
                <a:cs typeface="B Nazanin" pitchFamily="2" charset="-78"/>
              </a:rPr>
              <a:t>		SWAP	R20</a:t>
            </a:r>
          </a:p>
          <a:p>
            <a:pPr marL="457200" indent="-457200" algn="l" rtl="0">
              <a:buNone/>
            </a:pPr>
            <a:endParaRPr lang="en-US" sz="2200" dirty="0" smtClean="0">
              <a:latin typeface="Times New Roman" pitchFamily="18" charset="0"/>
              <a:cs typeface="B Nazanin" pitchFamily="2" charset="-78"/>
            </a:endParaRPr>
          </a:p>
          <a:p>
            <a:pPr marL="457200" indent="-457200" algn="l" rtl="0">
              <a:buNone/>
            </a:pPr>
            <a:r>
              <a:rPr lang="en-US" sz="2200" dirty="0" smtClean="0">
                <a:latin typeface="Times New Roman" pitchFamily="18" charset="0"/>
                <a:cs typeface="B Nazanin" pitchFamily="2" charset="-78"/>
              </a:rPr>
              <a:t>B)		 LDI	R20, 0x72</a:t>
            </a:r>
          </a:p>
          <a:p>
            <a:pPr marL="457200" indent="-457200" algn="l" rtl="0">
              <a:buNone/>
            </a:pPr>
            <a:r>
              <a:rPr lang="en-US" sz="2200" dirty="0" smtClean="0">
                <a:latin typeface="Times New Roman" pitchFamily="18" charset="0"/>
                <a:cs typeface="B Nazanin" pitchFamily="2" charset="-78"/>
              </a:rPr>
              <a:t>		LDI	R16, 4</a:t>
            </a:r>
          </a:p>
          <a:p>
            <a:pPr marL="457200" indent="-457200" algn="l" rtl="0">
              <a:buNone/>
            </a:pPr>
            <a:r>
              <a:rPr lang="en-US" sz="2200" dirty="0" smtClean="0">
                <a:latin typeface="Times New Roman" pitchFamily="18" charset="0"/>
                <a:cs typeface="B Nazanin" pitchFamily="2" charset="-78"/>
              </a:rPr>
              <a:t>		LDI	R21, 0</a:t>
            </a:r>
          </a:p>
          <a:p>
            <a:pPr marL="457200" indent="-457200" algn="l" rtl="0">
              <a:buNone/>
            </a:pPr>
            <a:r>
              <a:rPr lang="en-US" sz="2200" dirty="0" smtClean="0">
                <a:latin typeface="Times New Roman" pitchFamily="18" charset="0"/>
                <a:cs typeface="B Nazanin" pitchFamily="2" charset="-78"/>
              </a:rPr>
              <a:t>BEGIN:</a:t>
            </a:r>
          </a:p>
          <a:p>
            <a:pPr marL="457200" indent="-457200" algn="l" rtl="0">
              <a:buNone/>
            </a:pPr>
            <a:r>
              <a:rPr lang="en-US" sz="2200" dirty="0" smtClean="0">
                <a:latin typeface="Times New Roman" pitchFamily="18" charset="0"/>
                <a:cs typeface="B Nazanin" pitchFamily="2" charset="-78"/>
              </a:rPr>
              <a:t>		CLC</a:t>
            </a:r>
          </a:p>
          <a:p>
            <a:pPr marL="457200" indent="-457200" algn="l" rtl="0">
              <a:buNone/>
            </a:pPr>
            <a:r>
              <a:rPr lang="en-US" sz="2200" dirty="0" smtClean="0">
                <a:latin typeface="Times New Roman" pitchFamily="18" charset="0"/>
                <a:cs typeface="B Nazanin" pitchFamily="2" charset="-78"/>
              </a:rPr>
              <a:t>		ROL	R20</a:t>
            </a:r>
          </a:p>
          <a:p>
            <a:pPr marL="457200" indent="-457200" algn="l" rtl="0">
              <a:buNone/>
            </a:pPr>
            <a:r>
              <a:rPr lang="en-US" sz="2200" dirty="0" smtClean="0">
                <a:latin typeface="Times New Roman" pitchFamily="18" charset="0"/>
                <a:cs typeface="B Nazanin" pitchFamily="2" charset="-78"/>
              </a:rPr>
              <a:t>		ROL	R21</a:t>
            </a:r>
          </a:p>
          <a:p>
            <a:pPr marL="457200" indent="-457200" algn="l" rtl="0">
              <a:buNone/>
            </a:pPr>
            <a:r>
              <a:rPr lang="en-US" sz="2200" dirty="0" smtClean="0">
                <a:latin typeface="Times New Roman" pitchFamily="18" charset="0"/>
                <a:cs typeface="B Nazanin" pitchFamily="2" charset="-78"/>
              </a:rPr>
              <a:t>		DEC	R16</a:t>
            </a:r>
          </a:p>
          <a:p>
            <a:pPr marL="457200" indent="-457200" algn="l" rtl="0">
              <a:buNone/>
            </a:pPr>
            <a:r>
              <a:rPr lang="en-US" sz="2200" dirty="0" smtClean="0">
                <a:latin typeface="Times New Roman" pitchFamily="18" charset="0"/>
                <a:cs typeface="B Nazanin" pitchFamily="2" charset="-78"/>
              </a:rPr>
              <a:t>		BRNE	 BEGIN</a:t>
            </a:r>
          </a:p>
          <a:p>
            <a:pPr marL="457200" indent="-457200" algn="l" rtl="0">
              <a:buNone/>
            </a:pPr>
            <a:r>
              <a:rPr lang="en-US" sz="2200" dirty="0" smtClean="0">
                <a:latin typeface="Times New Roman" pitchFamily="18" charset="0"/>
                <a:cs typeface="B Nazanin" pitchFamily="2" charset="-78"/>
              </a:rPr>
              <a:t>		OR	R20, R21</a:t>
            </a:r>
          </a:p>
          <a:p>
            <a:pPr marL="457200" indent="-457200" algn="l" rtl="0">
              <a:buNone/>
            </a:pPr>
            <a:r>
              <a:rPr lang="en-US" sz="2200" dirty="0" smtClean="0">
                <a:latin typeface="Times New Roman" pitchFamily="18" charset="0"/>
                <a:cs typeface="B Nazanin" pitchFamily="2" charset="-78"/>
              </a:rPr>
              <a:t>END:	RJMP	END</a:t>
            </a:r>
            <a:endParaRPr lang="fa-IR" sz="2200" dirty="0">
              <a:latin typeface="Times New Roman" pitchFamily="18" charset="0"/>
              <a:cs typeface="B Nazanin" pitchFamily="2" charset="-78"/>
            </a:endParaRPr>
          </a:p>
        </p:txBody>
      </p:sp>
    </p:spTree>
    <p:extLst>
      <p:ext uri="{BB962C8B-B14F-4D97-AF65-F5344CB8AC3E}">
        <p14:creationId xmlns:p14="http://schemas.microsoft.com/office/powerpoint/2010/main" val="35331205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654032"/>
          </a:xfrm>
        </p:spPr>
        <p:txBody>
          <a:bodyPr anchor="ctr">
            <a:normAutofit/>
          </a:bodyPr>
          <a:lstStyle/>
          <a:p>
            <a:pPr algn="ctr" rtl="1"/>
            <a:r>
              <a:rPr lang="fa-IR" sz="2800" dirty="0" smtClean="0">
                <a:latin typeface="Times New Roman" pitchFamily="18" charset="0"/>
                <a:cs typeface="B Titr" pitchFamily="2" charset="-78"/>
              </a:rPr>
              <a:t>بخش ٥ – ٥ – تبدیل </a:t>
            </a:r>
            <a:r>
              <a:rPr lang="en-US" sz="2800" dirty="0" smtClean="0">
                <a:latin typeface="Times New Roman" pitchFamily="18" charset="0"/>
                <a:cs typeface="B Titr" pitchFamily="2" charset="-78"/>
              </a:rPr>
              <a:t>BCD</a:t>
            </a:r>
            <a:r>
              <a:rPr lang="fa-IR" sz="2800" dirty="0" smtClean="0">
                <a:latin typeface="Times New Roman" pitchFamily="18" charset="0"/>
                <a:cs typeface="B Titr" pitchFamily="2" charset="-78"/>
              </a:rPr>
              <a:t>و </a:t>
            </a:r>
            <a:r>
              <a:rPr lang="en-US" sz="2800" dirty="0" smtClean="0">
                <a:latin typeface="Times New Roman" pitchFamily="18" charset="0"/>
                <a:cs typeface="B Titr" pitchFamily="2" charset="-78"/>
              </a:rPr>
              <a:t>ASCII</a:t>
            </a:r>
            <a:endParaRPr lang="fa-IR" sz="2800" dirty="0">
              <a:latin typeface="Times New Roman" pitchFamily="18" charset="0"/>
              <a:cs typeface="B Titr" pitchFamily="2" charset="-78"/>
            </a:endParaRPr>
          </a:p>
        </p:txBody>
      </p:sp>
      <p:sp>
        <p:nvSpPr>
          <p:cNvPr id="3" name="Content Placeholder 2"/>
          <p:cNvSpPr>
            <a:spLocks noGrp="1"/>
          </p:cNvSpPr>
          <p:nvPr>
            <p:ph sz="quarter" idx="1"/>
          </p:nvPr>
        </p:nvSpPr>
        <p:spPr>
          <a:xfrm>
            <a:off x="214282" y="1071546"/>
            <a:ext cx="8396318" cy="5402406"/>
          </a:xfrm>
        </p:spPr>
        <p:txBody>
          <a:bodyPr/>
          <a:lstStyle/>
          <a:p>
            <a:pPr algn="r" rtl="1"/>
            <a:r>
              <a:rPr lang="fa-IR" dirty="0" smtClean="0">
                <a:latin typeface="Times New Roman" pitchFamily="18" charset="0"/>
                <a:cs typeface="B Nazanin" pitchFamily="2" charset="-78"/>
              </a:rPr>
              <a:t>تبدیل اعداد </a:t>
            </a:r>
            <a:r>
              <a:rPr lang="en-US" dirty="0" smtClean="0">
                <a:latin typeface="Times New Roman" pitchFamily="18" charset="0"/>
                <a:cs typeface="B Nazanin" pitchFamily="2" charset="-78"/>
              </a:rPr>
              <a:t>BCD</a:t>
            </a:r>
            <a:r>
              <a:rPr lang="fa-IR" dirty="0" smtClean="0">
                <a:latin typeface="Times New Roman" pitchFamily="18" charset="0"/>
                <a:cs typeface="B Nazanin" pitchFamily="2" charset="-78"/>
              </a:rPr>
              <a:t>فشرده به </a:t>
            </a:r>
            <a:r>
              <a:rPr lang="en-US" dirty="0" smtClean="0">
                <a:latin typeface="Times New Roman" pitchFamily="18" charset="0"/>
                <a:cs typeface="B Nazanin" pitchFamily="2" charset="-78"/>
              </a:rPr>
              <a:t>ASCII</a:t>
            </a:r>
          </a:p>
          <a:p>
            <a:pPr marL="0" indent="0" algn="r" rtl="1">
              <a:buNone/>
            </a:pPr>
            <a:endParaRPr lang="en-US"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	 1 – تبدیل </a:t>
            </a:r>
            <a:r>
              <a:rPr lang="en-US" sz="2000" dirty="0" smtClean="0">
                <a:latin typeface="Times New Roman" pitchFamily="18" charset="0"/>
                <a:cs typeface="B Nazanin" pitchFamily="2" charset="-78"/>
              </a:rPr>
              <a:t>BCD</a:t>
            </a:r>
            <a:r>
              <a:rPr lang="fa-IR" dirty="0" smtClean="0">
                <a:latin typeface="Times New Roman" pitchFamily="18" charset="0"/>
                <a:cs typeface="B Nazanin" pitchFamily="2" charset="-78"/>
              </a:rPr>
              <a:t>فشرده به </a:t>
            </a:r>
            <a:r>
              <a:rPr lang="en-US" sz="2000" dirty="0" smtClean="0">
                <a:latin typeface="Times New Roman" pitchFamily="18" charset="0"/>
                <a:cs typeface="B Nazanin" pitchFamily="2" charset="-78"/>
              </a:rPr>
              <a:t>BCD</a:t>
            </a:r>
            <a:r>
              <a:rPr lang="fa-IR" dirty="0" smtClean="0">
                <a:latin typeface="Times New Roman" pitchFamily="18" charset="0"/>
                <a:cs typeface="B Nazanin" pitchFamily="2" charset="-78"/>
              </a:rPr>
              <a:t>غیر فشرده </a:t>
            </a:r>
            <a:endParaRPr lang="en-US" sz="1800" dirty="0" smtClean="0">
              <a:latin typeface="Times New Roman" pitchFamily="18" charset="0"/>
              <a:cs typeface="B Nazanin" pitchFamily="2" charset="-78"/>
            </a:endParaRPr>
          </a:p>
          <a:p>
            <a:pPr algn="r" rtl="1">
              <a:buNone/>
            </a:pPr>
            <a:r>
              <a:rPr lang="fa-IR" dirty="0" smtClean="0">
                <a:latin typeface="Times New Roman" pitchFamily="18" charset="0"/>
                <a:cs typeface="B Nazanin" pitchFamily="2" charset="-78"/>
              </a:rPr>
              <a:t>	 ٢ – تبدیل </a:t>
            </a:r>
            <a:r>
              <a:rPr lang="en-US" sz="2000" dirty="0" smtClean="0">
                <a:latin typeface="Times New Roman" pitchFamily="18" charset="0"/>
                <a:cs typeface="B Nazanin" pitchFamily="2" charset="-78"/>
              </a:rPr>
              <a:t>BCD</a:t>
            </a:r>
            <a:r>
              <a:rPr lang="fa-IR" dirty="0" smtClean="0">
                <a:latin typeface="Times New Roman" pitchFamily="18" charset="0"/>
                <a:cs typeface="B Nazanin" pitchFamily="2" charset="-78"/>
              </a:rPr>
              <a:t>غیر فشرده به کد اسکی به کمک جمع­کردن با </a:t>
            </a:r>
            <a:r>
              <a:rPr lang="en-US" sz="2000" dirty="0" smtClean="0">
                <a:latin typeface="Times New Roman" pitchFamily="18" charset="0"/>
                <a:cs typeface="B Nazanin" pitchFamily="2" charset="-78"/>
              </a:rPr>
              <a:t>30H</a:t>
            </a:r>
            <a:endParaRPr lang="fa-IR" dirty="0">
              <a:latin typeface="Times New Roman" pitchFamily="18" charset="0"/>
              <a:cs typeface="B Nazanin" pitchFamily="2" charset="-78"/>
            </a:endParaRPr>
          </a:p>
        </p:txBody>
      </p:sp>
    </p:spTree>
    <p:extLst>
      <p:ext uri="{BB962C8B-B14F-4D97-AF65-F5344CB8AC3E}">
        <p14:creationId xmlns:p14="http://schemas.microsoft.com/office/powerpoint/2010/main" val="29049260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715000"/>
          </a:xfrm>
        </p:spPr>
        <p:txBody>
          <a:bodyPr>
            <a:normAutofit lnSpcReduction="10000"/>
          </a:bodyPr>
          <a:lstStyle/>
          <a:p>
            <a:pPr marL="0" indent="0" algn="r" rtl="1">
              <a:buNone/>
            </a:pPr>
            <a:r>
              <a:rPr lang="fa-IR" dirty="0" smtClean="0">
                <a:latin typeface="Times New Roman" pitchFamily="18" charset="0"/>
                <a:cs typeface="B Nazanin" pitchFamily="2" charset="-78"/>
              </a:rPr>
              <a:t>مثال 5-34- فرض کنید </a:t>
            </a:r>
            <a:r>
              <a:rPr lang="en-US" dirty="0" smtClean="0">
                <a:latin typeface="Times New Roman" pitchFamily="18" charset="0"/>
                <a:cs typeface="B Nazanin" pitchFamily="2" charset="-78"/>
              </a:rPr>
              <a:t>R20</a:t>
            </a:r>
            <a:r>
              <a:rPr lang="fa-IR" dirty="0" smtClean="0">
                <a:latin typeface="Times New Roman" pitchFamily="18" charset="0"/>
                <a:cs typeface="B Nazanin" pitchFamily="2" charset="-78"/>
              </a:rPr>
              <a:t> حاوی </a:t>
            </a:r>
            <a:r>
              <a:rPr lang="en-US" dirty="0" smtClean="0">
                <a:latin typeface="Times New Roman" pitchFamily="18" charset="0"/>
                <a:cs typeface="B Nazanin" pitchFamily="2" charset="-78"/>
              </a:rPr>
              <a:t>BCD</a:t>
            </a:r>
            <a:r>
              <a:rPr lang="fa-IR" dirty="0" smtClean="0">
                <a:latin typeface="Times New Roman" pitchFamily="18" charset="0"/>
                <a:cs typeface="B Nazanin" pitchFamily="2" charset="-78"/>
              </a:rPr>
              <a:t> فشرده است. برنامه ای بنویسید که مقدار </a:t>
            </a:r>
            <a:r>
              <a:rPr lang="en-US" dirty="0" smtClean="0">
                <a:latin typeface="Times New Roman" pitchFamily="18" charset="0"/>
                <a:cs typeface="B Nazanin" pitchFamily="2" charset="-78"/>
              </a:rPr>
              <a:t>BCD</a:t>
            </a:r>
            <a:r>
              <a:rPr lang="fa-IR" dirty="0" smtClean="0">
                <a:latin typeface="Times New Roman" pitchFamily="18" charset="0"/>
                <a:cs typeface="B Nazanin" pitchFamily="2" charset="-78"/>
              </a:rPr>
              <a:t> فشرده را به دو عدد اسکی تبدیل کرده و جواب را در </a:t>
            </a:r>
            <a:r>
              <a:rPr lang="en-US" dirty="0" smtClean="0">
                <a:latin typeface="Times New Roman" pitchFamily="18" charset="0"/>
                <a:cs typeface="B Nazanin" pitchFamily="2" charset="-78"/>
              </a:rPr>
              <a:t>R21</a:t>
            </a:r>
            <a:r>
              <a:rPr lang="fa-IR" dirty="0" smtClean="0">
                <a:latin typeface="Times New Roman" pitchFamily="18" charset="0"/>
                <a:cs typeface="B Nazanin" pitchFamily="2" charset="-78"/>
              </a:rPr>
              <a:t> و </a:t>
            </a:r>
            <a:r>
              <a:rPr lang="en-US" dirty="0" smtClean="0">
                <a:latin typeface="Times New Roman" pitchFamily="18" charset="0"/>
                <a:cs typeface="B Nazanin" pitchFamily="2" charset="-78"/>
              </a:rPr>
              <a:t>R22</a:t>
            </a:r>
            <a:r>
              <a:rPr lang="fa-IR" dirty="0" smtClean="0">
                <a:latin typeface="Times New Roman" pitchFamily="18" charset="0"/>
                <a:cs typeface="B Nazanin" pitchFamily="2" charset="-78"/>
              </a:rPr>
              <a:t> قرار دهید.</a:t>
            </a:r>
          </a:p>
          <a:p>
            <a:pPr marL="0" indent="0" algn="l">
              <a:buNone/>
            </a:pPr>
            <a:r>
              <a:rPr lang="en-US" dirty="0" smtClean="0">
                <a:latin typeface="Times New Roman" pitchFamily="18" charset="0"/>
                <a:cs typeface="B Nazanin" pitchFamily="2" charset="-78"/>
              </a:rPr>
              <a:t>.INCLUDE “M32DEF.INC”</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R20, 0x29</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MOV	R21, R20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ANDI	R21, 0x0F</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ORI	R21, 0x30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MOV	R21, R20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SWAP	R22</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ANDI	R22, 0x0F</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ORI</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R21, 0x30</a:t>
            </a:r>
          </a:p>
          <a:p>
            <a:pPr marL="0" indent="0">
              <a:buNone/>
            </a:pPr>
            <a:r>
              <a:rPr lang="en-US" dirty="0" smtClean="0">
                <a:latin typeface="Times New Roman" pitchFamily="18" charset="0"/>
                <a:cs typeface="B Nazanin" pitchFamily="2" charset="-78"/>
              </a:rPr>
              <a:t>END:		RJMP	END</a:t>
            </a:r>
          </a:p>
        </p:txBody>
      </p:sp>
      <p:sp>
        <p:nvSpPr>
          <p:cNvPr id="4" name="Title 1"/>
          <p:cNvSpPr>
            <a:spLocks noGrp="1"/>
          </p:cNvSpPr>
          <p:nvPr>
            <p:ph type="title"/>
          </p:nvPr>
        </p:nvSpPr>
        <p:spPr>
          <a:xfrm>
            <a:off x="457200" y="215646"/>
            <a:ext cx="8115328" cy="654032"/>
          </a:xfrm>
        </p:spPr>
        <p:txBody>
          <a:bodyPr anchor="ctr">
            <a:normAutofit/>
          </a:bodyPr>
          <a:lstStyle/>
          <a:p>
            <a:pPr algn="ctr" rtl="1"/>
            <a:r>
              <a:rPr lang="fa-IR" sz="2800" dirty="0" smtClean="0">
                <a:latin typeface="Times New Roman" pitchFamily="18" charset="0"/>
                <a:cs typeface="B Titr" pitchFamily="2" charset="-78"/>
              </a:rPr>
              <a:t>بخش ٥ – ٥ – تبدیل </a:t>
            </a:r>
            <a:r>
              <a:rPr lang="en-US" sz="2800" dirty="0" smtClean="0">
                <a:latin typeface="Times New Roman" pitchFamily="18" charset="0"/>
                <a:cs typeface="B Titr" pitchFamily="2" charset="-78"/>
              </a:rPr>
              <a:t>BCD</a:t>
            </a:r>
            <a:r>
              <a:rPr lang="fa-IR" sz="2800" dirty="0" smtClean="0">
                <a:latin typeface="Times New Roman" pitchFamily="18" charset="0"/>
                <a:cs typeface="B Titr" pitchFamily="2" charset="-78"/>
              </a:rPr>
              <a:t>و </a:t>
            </a:r>
            <a:r>
              <a:rPr lang="en-US" sz="2800" dirty="0" smtClean="0">
                <a:latin typeface="Times New Roman" pitchFamily="18" charset="0"/>
                <a:cs typeface="B Titr" pitchFamily="2" charset="-78"/>
              </a:rPr>
              <a:t>ASCII</a:t>
            </a:r>
            <a:endParaRPr lang="fa-IR" sz="2800" dirty="0">
              <a:latin typeface="Times New Roman" pitchFamily="18" charset="0"/>
              <a:cs typeface="B Titr" pitchFamily="2" charset="-78"/>
            </a:endParaRPr>
          </a:p>
        </p:txBody>
      </p:sp>
    </p:spTree>
    <p:extLst>
      <p:ext uri="{BB962C8B-B14F-4D97-AF65-F5344CB8AC3E}">
        <p14:creationId xmlns:p14="http://schemas.microsoft.com/office/powerpoint/2010/main" val="38469816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r" rtl="1">
              <a:buNone/>
            </a:pPr>
            <a:r>
              <a:rPr lang="fa-IR" dirty="0">
                <a:latin typeface="Times New Roman" pitchFamily="18" charset="0"/>
                <a:cs typeface="B Nazanin" pitchFamily="2" charset="-78"/>
              </a:rPr>
              <a:t>تبدیل اسکی به </a:t>
            </a:r>
            <a:r>
              <a:rPr lang="en-US" dirty="0">
                <a:latin typeface="Times New Roman" pitchFamily="18" charset="0"/>
                <a:cs typeface="B Nazanin" pitchFamily="2" charset="-78"/>
              </a:rPr>
              <a:t>BCD </a:t>
            </a:r>
            <a:r>
              <a:rPr lang="fa-IR" dirty="0" smtClean="0">
                <a:latin typeface="Times New Roman" pitchFamily="18" charset="0"/>
                <a:cs typeface="B Nazanin" pitchFamily="2" charset="-78"/>
              </a:rPr>
              <a:t>فشرده</a:t>
            </a:r>
            <a:endParaRPr lang="en-US" dirty="0" smtClean="0">
              <a:latin typeface="Times New Roman" pitchFamily="18" charset="0"/>
              <a:cs typeface="B Nazanin" pitchFamily="2" charset="-78"/>
            </a:endParaRPr>
          </a:p>
          <a:p>
            <a:pPr marL="0" indent="0" algn="r" rtl="1">
              <a:buNone/>
            </a:pPr>
            <a:endParaRPr lang="en-US" dirty="0" smtClean="0">
              <a:latin typeface="Times New Roman" pitchFamily="18" charset="0"/>
              <a:cs typeface="B Nazanin" pitchFamily="2" charset="-78"/>
            </a:endParaRPr>
          </a:p>
          <a:p>
            <a:pPr lvl="2" algn="r" rtl="1">
              <a:buFont typeface="Wingdings" pitchFamily="2" charset="2"/>
              <a:buChar char="v"/>
            </a:pPr>
            <a:r>
              <a:rPr lang="fa-IR" sz="2400" dirty="0" smtClean="0">
                <a:latin typeface="Times New Roman" pitchFamily="18" charset="0"/>
                <a:cs typeface="B Nazanin" pitchFamily="2" charset="-78"/>
              </a:rPr>
              <a:t>تبدیل </a:t>
            </a:r>
            <a:r>
              <a:rPr lang="fa-IR" sz="2400" dirty="0">
                <a:latin typeface="Times New Roman" pitchFamily="18" charset="0"/>
                <a:cs typeface="B Nazanin" pitchFamily="2" charset="-78"/>
              </a:rPr>
              <a:t>اسکی به </a:t>
            </a:r>
            <a:r>
              <a:rPr lang="en-US" sz="2400" dirty="0">
                <a:latin typeface="Times New Roman" pitchFamily="18" charset="0"/>
                <a:cs typeface="B Nazanin" pitchFamily="2" charset="-78"/>
              </a:rPr>
              <a:t>BCD </a:t>
            </a:r>
            <a:r>
              <a:rPr lang="fa-IR" sz="2400" dirty="0">
                <a:latin typeface="Times New Roman" pitchFamily="18" charset="0"/>
                <a:cs typeface="B Nazanin" pitchFamily="2" charset="-78"/>
              </a:rPr>
              <a:t>غیر فشرده و ترکیب دو رقم غیر فشرده برای داشتن </a:t>
            </a:r>
            <a:r>
              <a:rPr lang="en-US" sz="2400" dirty="0">
                <a:latin typeface="Times New Roman" pitchFamily="18" charset="0"/>
                <a:cs typeface="B Nazanin" pitchFamily="2" charset="-78"/>
              </a:rPr>
              <a:t>BCD </a:t>
            </a:r>
            <a:r>
              <a:rPr lang="fa-IR" sz="2400" dirty="0">
                <a:latin typeface="Times New Roman" pitchFamily="18" charset="0"/>
                <a:cs typeface="B Nazanin" pitchFamily="2" charset="-78"/>
              </a:rPr>
              <a:t>فشرده.</a:t>
            </a:r>
            <a:endParaRPr lang="en-US" sz="2400" dirty="0">
              <a:latin typeface="Times New Roman" pitchFamily="18" charset="0"/>
              <a:cs typeface="B Nazanin" pitchFamily="2" charset="-78"/>
            </a:endParaRPr>
          </a:p>
        </p:txBody>
      </p:sp>
      <p:sp>
        <p:nvSpPr>
          <p:cNvPr id="4" name="Title 1"/>
          <p:cNvSpPr>
            <a:spLocks noGrp="1"/>
          </p:cNvSpPr>
          <p:nvPr>
            <p:ph type="title"/>
          </p:nvPr>
        </p:nvSpPr>
        <p:spPr>
          <a:xfrm>
            <a:off x="457200" y="215646"/>
            <a:ext cx="8115328" cy="654032"/>
          </a:xfrm>
        </p:spPr>
        <p:txBody>
          <a:bodyPr anchor="ctr">
            <a:normAutofit/>
          </a:bodyPr>
          <a:lstStyle/>
          <a:p>
            <a:pPr algn="ctr" rtl="1"/>
            <a:r>
              <a:rPr lang="fa-IR" sz="2800" dirty="0" smtClean="0">
                <a:latin typeface="Times New Roman" pitchFamily="18" charset="0"/>
                <a:cs typeface="B Titr" pitchFamily="2" charset="-78"/>
              </a:rPr>
              <a:t>بخش ٥ – ٥ – تبدیل </a:t>
            </a:r>
            <a:r>
              <a:rPr lang="en-US" sz="2800" dirty="0" smtClean="0">
                <a:latin typeface="Times New Roman" pitchFamily="18" charset="0"/>
                <a:cs typeface="B Titr" pitchFamily="2" charset="-78"/>
              </a:rPr>
              <a:t>BCD</a:t>
            </a:r>
            <a:r>
              <a:rPr lang="fa-IR" sz="2800" dirty="0" smtClean="0">
                <a:latin typeface="Times New Roman" pitchFamily="18" charset="0"/>
                <a:cs typeface="B Titr" pitchFamily="2" charset="-78"/>
              </a:rPr>
              <a:t>و </a:t>
            </a:r>
            <a:r>
              <a:rPr lang="en-US" sz="2800" dirty="0" smtClean="0">
                <a:latin typeface="Times New Roman" pitchFamily="18" charset="0"/>
                <a:cs typeface="B Titr" pitchFamily="2" charset="-78"/>
              </a:rPr>
              <a:t>ASCII</a:t>
            </a:r>
            <a:endParaRPr lang="fa-IR" sz="2800" dirty="0">
              <a:latin typeface="Times New Roman" pitchFamily="18" charset="0"/>
              <a:cs typeface="B Titr" pitchFamily="2" charset="-78"/>
            </a:endParaRPr>
          </a:p>
        </p:txBody>
      </p:sp>
    </p:spTree>
    <p:extLst>
      <p:ext uri="{BB962C8B-B14F-4D97-AF65-F5344CB8AC3E}">
        <p14:creationId xmlns:p14="http://schemas.microsoft.com/office/powerpoint/2010/main" val="15739959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r" rtl="1">
              <a:buNone/>
            </a:pPr>
            <a:r>
              <a:rPr lang="fa-IR" dirty="0" smtClean="0">
                <a:latin typeface="Times New Roman" pitchFamily="18" charset="0"/>
                <a:cs typeface="B Nazanin" pitchFamily="2" charset="-78"/>
              </a:rPr>
              <a:t>مثال:</a:t>
            </a:r>
            <a:r>
              <a:rPr lang="en-US" dirty="0" smtClean="0">
                <a:latin typeface="Times New Roman" pitchFamily="18" charset="0"/>
                <a:cs typeface="B Nazanin" pitchFamily="2" charset="-78"/>
              </a:rPr>
              <a:t>  </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پس از دریافت دو رقم اسکی 4 و 7 از صفحه کلید عدد 47 را به شکل </a:t>
            </a:r>
            <a:r>
              <a:rPr lang="en-US" dirty="0" smtClean="0">
                <a:latin typeface="Times New Roman" pitchFamily="18" charset="0"/>
                <a:cs typeface="B Nazanin" pitchFamily="2" charset="-78"/>
              </a:rPr>
              <a:t>BCD</a:t>
            </a:r>
            <a:r>
              <a:rPr lang="fa-IR" dirty="0" smtClean="0">
                <a:latin typeface="Times New Roman" pitchFamily="18" charset="0"/>
                <a:cs typeface="B Nazanin" pitchFamily="2" charset="-78"/>
              </a:rPr>
              <a:t> فشرده در </a:t>
            </a:r>
            <a:r>
              <a:rPr lang="en-US" dirty="0" smtClean="0">
                <a:latin typeface="Times New Roman" pitchFamily="18" charset="0"/>
                <a:cs typeface="B Nazanin" pitchFamily="2" charset="-78"/>
              </a:rPr>
              <a:t>R20</a:t>
            </a:r>
            <a:r>
              <a:rPr lang="fa-IR" dirty="0" smtClean="0">
                <a:latin typeface="Times New Roman" pitchFamily="18" charset="0"/>
                <a:cs typeface="B Nazanin" pitchFamily="2" charset="-78"/>
              </a:rPr>
              <a:t> ذخیره نمایید.</a:t>
            </a:r>
          </a:p>
          <a:p>
            <a:pPr marL="0" indent="0" algn="l">
              <a:buNone/>
            </a:pPr>
            <a:r>
              <a:rPr lang="en-US" dirty="0" smtClean="0">
                <a:latin typeface="Times New Roman" pitchFamily="18" charset="0"/>
                <a:cs typeface="B Nazanin" pitchFamily="2" charset="-78"/>
              </a:rPr>
              <a:t>LDI	R21, ‘4’</a:t>
            </a:r>
          </a:p>
          <a:p>
            <a:pPr marL="0" indent="0" algn="l">
              <a:buNone/>
            </a:pPr>
            <a:r>
              <a:rPr lang="en-US" dirty="0" smtClean="0">
                <a:latin typeface="Times New Roman" pitchFamily="18" charset="0"/>
                <a:cs typeface="B Nazanin" pitchFamily="2" charset="-78"/>
              </a:rPr>
              <a:t>LDI	R22, ‘7’</a:t>
            </a:r>
          </a:p>
          <a:p>
            <a:pPr marL="0" indent="0" algn="l">
              <a:buNone/>
            </a:pPr>
            <a:r>
              <a:rPr lang="en-US" dirty="0" smtClean="0">
                <a:latin typeface="Times New Roman" pitchFamily="18" charset="0"/>
                <a:cs typeface="B Nazanin" pitchFamily="2" charset="-78"/>
              </a:rPr>
              <a:t>ANDI	R21, 0x0F</a:t>
            </a:r>
          </a:p>
          <a:p>
            <a:pPr marL="0" indent="0" algn="l">
              <a:buNone/>
            </a:pPr>
            <a:r>
              <a:rPr lang="en-US" dirty="0" smtClean="0">
                <a:latin typeface="Times New Roman" pitchFamily="18" charset="0"/>
                <a:cs typeface="B Nazanin" pitchFamily="2" charset="-78"/>
              </a:rPr>
              <a:t>SWAP	R21</a:t>
            </a:r>
          </a:p>
          <a:p>
            <a:pPr marL="0" indent="0" algn="l">
              <a:buNone/>
            </a:pPr>
            <a:r>
              <a:rPr lang="en-US" dirty="0" smtClean="0">
                <a:latin typeface="Times New Roman" pitchFamily="18" charset="0"/>
                <a:cs typeface="B Nazanin" pitchFamily="2" charset="-78"/>
              </a:rPr>
              <a:t>ANDI	R22, 0x0F</a:t>
            </a:r>
          </a:p>
          <a:p>
            <a:pPr marL="0" indent="0" algn="l">
              <a:buNone/>
            </a:pPr>
            <a:r>
              <a:rPr lang="en-US" dirty="0" smtClean="0">
                <a:latin typeface="Times New Roman" pitchFamily="18" charset="0"/>
                <a:cs typeface="B Nazanin" pitchFamily="2" charset="-78"/>
              </a:rPr>
              <a:t>OR	R22, R21</a:t>
            </a:r>
          </a:p>
          <a:p>
            <a:pPr marL="0" indent="0" algn="l">
              <a:buNone/>
            </a:pPr>
            <a:r>
              <a:rPr lang="en-US" dirty="0" smtClean="0">
                <a:latin typeface="Times New Roman" pitchFamily="18" charset="0"/>
                <a:cs typeface="B Nazanin" pitchFamily="2" charset="-78"/>
              </a:rPr>
              <a:t>MOV	R20, R22</a:t>
            </a: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457200" y="215646"/>
            <a:ext cx="8115328" cy="654032"/>
          </a:xfrm>
        </p:spPr>
        <p:txBody>
          <a:bodyPr anchor="ctr">
            <a:normAutofit/>
          </a:bodyPr>
          <a:lstStyle/>
          <a:p>
            <a:pPr algn="ctr" rtl="1"/>
            <a:r>
              <a:rPr lang="fa-IR" sz="2800" dirty="0" smtClean="0">
                <a:latin typeface="Times New Roman" pitchFamily="18" charset="0"/>
                <a:cs typeface="B Titr" pitchFamily="2" charset="-78"/>
              </a:rPr>
              <a:t>بخش ٥ – ٥ – تبدیل </a:t>
            </a:r>
            <a:r>
              <a:rPr lang="en-US" sz="2800" dirty="0" smtClean="0">
                <a:latin typeface="Times New Roman" pitchFamily="18" charset="0"/>
                <a:cs typeface="B Titr" pitchFamily="2" charset="-78"/>
              </a:rPr>
              <a:t>BCD</a:t>
            </a:r>
            <a:r>
              <a:rPr lang="fa-IR" sz="2800" dirty="0" smtClean="0">
                <a:latin typeface="Times New Roman" pitchFamily="18" charset="0"/>
                <a:cs typeface="B Titr" pitchFamily="2" charset="-78"/>
              </a:rPr>
              <a:t>و </a:t>
            </a:r>
            <a:r>
              <a:rPr lang="en-US" sz="2800" dirty="0" smtClean="0">
                <a:latin typeface="Times New Roman" pitchFamily="18" charset="0"/>
                <a:cs typeface="B Titr" pitchFamily="2" charset="-78"/>
              </a:rPr>
              <a:t>ASCII</a:t>
            </a:r>
            <a:endParaRPr lang="fa-IR" sz="2800" dirty="0">
              <a:latin typeface="Times New Roman" pitchFamily="18" charset="0"/>
              <a:cs typeface="B Titr" pitchFamily="2" charset="-78"/>
            </a:endParaRPr>
          </a:p>
        </p:txBody>
      </p:sp>
    </p:spTree>
    <p:extLst>
      <p:ext uri="{BB962C8B-B14F-4D97-AF65-F5344CB8AC3E}">
        <p14:creationId xmlns:p14="http://schemas.microsoft.com/office/powerpoint/2010/main" val="2802060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dirty="0">
                <a:effectLst/>
                <a:latin typeface="Times New Roman" pitchFamily="18" charset="0"/>
                <a:cs typeface="B Titr" pitchFamily="2" charset="-78"/>
              </a:rPr>
              <a:t>فصل 5-برنامه­نویسی زبان اسمبلی پیش­رفته </a:t>
            </a:r>
            <a:endParaRPr lang="en-US" dirty="0">
              <a:effectLst/>
              <a:latin typeface="Times New Roman" pitchFamily="18" charset="0"/>
              <a:cs typeface="B Titr" pitchFamily="2" charset="-78"/>
            </a:endParaRPr>
          </a:p>
        </p:txBody>
      </p:sp>
    </p:spTree>
    <p:extLst>
      <p:ext uri="{BB962C8B-B14F-4D97-AF65-F5344CB8AC3E}">
        <p14:creationId xmlns:p14="http://schemas.microsoft.com/office/powerpoint/2010/main" val="61495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chor="ctr">
            <a:normAutofit/>
          </a:bodyPr>
          <a:lstStyle/>
          <a:p>
            <a:pPr algn="ctr" rtl="1"/>
            <a:r>
              <a:rPr lang="fa-IR" sz="3200" b="1" dirty="0" smtClean="0">
                <a:latin typeface="Times New Roman" pitchFamily="18" charset="0"/>
                <a:cs typeface="B Titr" pitchFamily="2" charset="-78"/>
              </a:rPr>
              <a:t>بخش 3-3 تاخیر زمانی در </a:t>
            </a:r>
            <a:r>
              <a:rPr lang="en-US" sz="3200" b="1" dirty="0" smtClean="0">
                <a:latin typeface="Times New Roman" pitchFamily="18" charset="0"/>
                <a:cs typeface="B Titr" pitchFamily="2" charset="-78"/>
              </a:rPr>
              <a:t>AVR</a:t>
            </a:r>
            <a:r>
              <a:rPr lang="fa-IR" sz="3200" b="1" dirty="0" smtClean="0">
                <a:latin typeface="Times New Roman" pitchFamily="18" charset="0"/>
                <a:cs typeface="B Titr" pitchFamily="2" charset="-78"/>
              </a:rPr>
              <a:t> و دستورات </a:t>
            </a:r>
            <a:r>
              <a:rPr lang="en-US" sz="3200" b="1" dirty="0" smtClean="0">
                <a:latin typeface="Times New Roman" pitchFamily="18" charset="0"/>
                <a:cs typeface="B Titr" pitchFamily="2" charset="-78"/>
              </a:rPr>
              <a:t>Pipeline</a:t>
            </a:r>
            <a:endParaRPr lang="en-US" sz="3200" b="1" dirty="0">
              <a:latin typeface="Times New Roman" pitchFamily="18" charset="0"/>
              <a:cs typeface="B Titr" pitchFamily="2" charset="-78"/>
            </a:endParaRPr>
          </a:p>
        </p:txBody>
      </p:sp>
      <p:sp>
        <p:nvSpPr>
          <p:cNvPr id="3" name="Content Placeholder 2"/>
          <p:cNvSpPr>
            <a:spLocks noGrp="1"/>
          </p:cNvSpPr>
          <p:nvPr>
            <p:ph idx="1"/>
          </p:nvPr>
        </p:nvSpPr>
        <p:spPr>
          <a:xfrm>
            <a:off x="457200" y="1143000"/>
            <a:ext cx="8229600" cy="914400"/>
          </a:xfrm>
        </p:spPr>
        <p:txBody>
          <a:bodyPr/>
          <a:lstStyle/>
          <a:p>
            <a:pPr marL="0" indent="0" algn="r" rtl="1">
              <a:buNone/>
            </a:pPr>
            <a:r>
              <a:rPr lang="fa-IR" dirty="0" smtClean="0">
                <a:latin typeface="Times New Roman" pitchFamily="18" charset="0"/>
                <a:cs typeface="B Nazanin" pitchFamily="2" charset="-78"/>
              </a:rPr>
              <a:t>مثال 3-15- در یک سیستم </a:t>
            </a:r>
            <a:r>
              <a:rPr lang="en-US" dirty="0" smtClean="0">
                <a:latin typeface="Times New Roman" pitchFamily="18" charset="0"/>
                <a:cs typeface="B Nazanin" pitchFamily="2" charset="-78"/>
              </a:rPr>
              <a:t>AVR</a:t>
            </a:r>
            <a:r>
              <a:rPr lang="fa-IR" dirty="0" smtClean="0">
                <a:latin typeface="Times New Roman" pitchFamily="18" charset="0"/>
                <a:cs typeface="B Nazanin" pitchFamily="2" charset="-78"/>
              </a:rPr>
              <a:t> با کریستال </a:t>
            </a:r>
            <a:r>
              <a:rPr lang="en-US" dirty="0" smtClean="0">
                <a:latin typeface="Times New Roman" pitchFamily="18" charset="0"/>
                <a:cs typeface="B Nazanin" pitchFamily="2" charset="-78"/>
              </a:rPr>
              <a:t>1 MHz</a:t>
            </a:r>
            <a:r>
              <a:rPr lang="fa-IR" dirty="0" smtClean="0">
                <a:latin typeface="Times New Roman" pitchFamily="18" charset="0"/>
                <a:cs typeface="B Nazanin" pitchFamily="2" charset="-78"/>
              </a:rPr>
              <a:t>، اجرای هر یک از دستورات زیر چقدر طول می کشد؟ </a:t>
            </a:r>
          </a:p>
          <a:p>
            <a:pPr marL="0" indent="0" algn="r" rtl="1">
              <a:buNone/>
            </a:pPr>
            <a:endParaRPr lang="en-US" dirty="0" smtClean="0">
              <a:latin typeface="Times New Roman" pitchFamily="18" charset="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034763264"/>
              </p:ext>
            </p:extLst>
          </p:nvPr>
        </p:nvGraphicFramePr>
        <p:xfrm>
          <a:off x="1447800" y="2286000"/>
          <a:ext cx="6096000" cy="3708400"/>
        </p:xfrm>
        <a:graphic>
          <a:graphicData uri="http://schemas.openxmlformats.org/drawingml/2006/table">
            <a:tbl>
              <a:tblPr firstRow="1" bandRow="1">
                <a:tableStyleId>{5C22544A-7EE6-4342-B048-85BDC9FD1C3A}</a:tableStyleId>
              </a:tblPr>
              <a:tblGrid>
                <a:gridCol w="1066800"/>
                <a:gridCol w="1219200"/>
                <a:gridCol w="3810000"/>
              </a:tblGrid>
              <a:tr h="370840">
                <a:tc>
                  <a:txBody>
                    <a:bodyPr/>
                    <a:lstStyle/>
                    <a:p>
                      <a:pPr algn="ctr"/>
                      <a:r>
                        <a:rPr lang="fa-IR" dirty="0" smtClean="0">
                          <a:latin typeface="Times New Roman" pitchFamily="18" charset="0"/>
                          <a:cs typeface="B Nazanin" pitchFamily="2" charset="-78"/>
                        </a:rPr>
                        <a:t>دستور</a:t>
                      </a:r>
                      <a:endParaRPr lang="en-US" dirty="0">
                        <a:latin typeface="Times New Roman" pitchFamily="18" charset="0"/>
                        <a:cs typeface="B Nazanin" pitchFamily="2" charset="-78"/>
                      </a:endParaRPr>
                    </a:p>
                  </a:txBody>
                  <a:tcPr/>
                </a:tc>
                <a:tc>
                  <a:txBody>
                    <a:bodyPr/>
                    <a:lstStyle/>
                    <a:p>
                      <a:pPr algn="ctr"/>
                      <a:r>
                        <a:rPr lang="fa-IR" dirty="0" smtClean="0">
                          <a:latin typeface="Times New Roman" pitchFamily="18" charset="0"/>
                          <a:cs typeface="B Nazanin" pitchFamily="2" charset="-78"/>
                        </a:rPr>
                        <a:t>چرخه دستور</a:t>
                      </a:r>
                      <a:endParaRPr lang="en-US" dirty="0">
                        <a:latin typeface="Times New Roman" pitchFamily="18" charset="0"/>
                        <a:cs typeface="B Nazanin" pitchFamily="2" charset="-78"/>
                      </a:endParaRPr>
                    </a:p>
                  </a:txBody>
                  <a:tcPr/>
                </a:tc>
                <a:tc>
                  <a:txBody>
                    <a:bodyPr/>
                    <a:lstStyle/>
                    <a:p>
                      <a:pPr algn="ctr"/>
                      <a:r>
                        <a:rPr lang="fa-IR" dirty="0" smtClean="0">
                          <a:latin typeface="Times New Roman" pitchFamily="18" charset="0"/>
                          <a:cs typeface="B Nazanin" pitchFamily="2" charset="-78"/>
                        </a:rPr>
                        <a:t>زمان اجرا</a:t>
                      </a:r>
                      <a:endParaRPr lang="en-US" dirty="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LDI</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DEC</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OUT</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ADD</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NOP</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1</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JMP</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3</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3</a:t>
                      </a:r>
                      <a:r>
                        <a:rPr lang="en-US" baseline="0" dirty="0" smtClean="0">
                          <a:latin typeface="Times New Roman" pitchFamily="18" charset="0"/>
                          <a:cs typeface="B Nazanin" pitchFamily="2" charset="-78"/>
                        </a:rPr>
                        <a:t> * 1 µs =3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CALL</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4</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4</a:t>
                      </a:r>
                      <a:r>
                        <a:rPr lang="en-US" baseline="0" dirty="0" smtClean="0">
                          <a:latin typeface="Times New Roman" pitchFamily="18" charset="0"/>
                          <a:cs typeface="B Nazanin" pitchFamily="2" charset="-78"/>
                        </a:rPr>
                        <a:t> * 1 µs =4 µs</a:t>
                      </a:r>
                      <a:endParaRPr lang="en-US"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BRNE</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2/1</a:t>
                      </a:r>
                      <a:endParaRPr lang="en-US" dirty="0">
                        <a:latin typeface="Times New Roman" pitchFamily="18" charset="0"/>
                        <a:cs typeface="B Nazani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latin typeface="Times New Roman" pitchFamily="18" charset="0"/>
                          <a:cs typeface="B Nazanin" pitchFamily="2" charset="-78"/>
                        </a:rPr>
                        <a:t>اگر</a:t>
                      </a:r>
                      <a:r>
                        <a:rPr lang="fa-IR" baseline="0" dirty="0" smtClean="0">
                          <a:latin typeface="Times New Roman" pitchFamily="18" charset="0"/>
                          <a:cs typeface="B Nazanin" pitchFamily="2" charset="-78"/>
                        </a:rPr>
                        <a:t> پرش صورت گیرد </a:t>
                      </a:r>
                      <a:r>
                        <a:rPr lang="en-US" baseline="0" dirty="0" smtClean="0">
                          <a:latin typeface="Times New Roman" pitchFamily="18" charset="0"/>
                          <a:cs typeface="B Nazanin" pitchFamily="2" charset="-78"/>
                        </a:rPr>
                        <a:t>2 µs</a:t>
                      </a:r>
                      <a:r>
                        <a:rPr lang="fa-IR" baseline="0" dirty="0" smtClean="0">
                          <a:latin typeface="Times New Roman" pitchFamily="18" charset="0"/>
                          <a:cs typeface="B Nazanin" pitchFamily="2" charset="-78"/>
                        </a:rPr>
                        <a:t>، و اگر نه </a:t>
                      </a:r>
                      <a:r>
                        <a:rPr lang="en-US" baseline="0" dirty="0" smtClean="0">
                          <a:latin typeface="Times New Roman" pitchFamily="18" charset="0"/>
                          <a:cs typeface="B Nazanin" pitchFamily="2" charset="-78"/>
                        </a:rPr>
                        <a:t>1 µ</a:t>
                      </a:r>
                      <a:endParaRPr lang="fa-IR" dirty="0" smtClean="0">
                        <a:latin typeface="Times New Roman" pitchFamily="18" charset="0"/>
                        <a:cs typeface="B Nazanin" pitchFamily="2" charset="-78"/>
                      </a:endParaRPr>
                    </a:p>
                  </a:txBody>
                  <a:tcPr/>
                </a:tc>
              </a:tr>
              <a:tr h="370840">
                <a:tc>
                  <a:txBody>
                    <a:bodyPr/>
                    <a:lstStyle/>
                    <a:p>
                      <a:pPr algn="ctr"/>
                      <a:r>
                        <a:rPr lang="en-US" dirty="0" smtClean="0">
                          <a:latin typeface="Times New Roman" pitchFamily="18" charset="0"/>
                          <a:cs typeface="B Nazanin" pitchFamily="2" charset="-78"/>
                        </a:rPr>
                        <a:t>.DEF</a:t>
                      </a:r>
                      <a:endParaRPr lang="en-US" dirty="0">
                        <a:latin typeface="Times New Roman" pitchFamily="18" charset="0"/>
                        <a:cs typeface="B Nazanin" pitchFamily="2" charset="-78"/>
                      </a:endParaRPr>
                    </a:p>
                  </a:txBody>
                  <a:tcPr/>
                </a:tc>
                <a:tc>
                  <a:txBody>
                    <a:bodyPr/>
                    <a:lstStyle/>
                    <a:p>
                      <a:pPr algn="ctr"/>
                      <a:r>
                        <a:rPr lang="en-US" dirty="0" smtClean="0">
                          <a:latin typeface="Times New Roman" pitchFamily="18" charset="0"/>
                          <a:cs typeface="B Nazanin" pitchFamily="2" charset="-78"/>
                        </a:rPr>
                        <a:t>0</a:t>
                      </a:r>
                      <a:endParaRPr lang="en-US" dirty="0">
                        <a:latin typeface="Times New Roman" pitchFamily="18" charset="0"/>
                        <a:cs typeface="B Nazanin"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B Nazanin" pitchFamily="2" charset="-78"/>
                        </a:rPr>
                        <a:t>1</a:t>
                      </a:r>
                      <a:r>
                        <a:rPr lang="en-US" baseline="0" dirty="0" smtClean="0">
                          <a:latin typeface="Times New Roman" pitchFamily="18" charset="0"/>
                          <a:cs typeface="B Nazanin" pitchFamily="2" charset="-78"/>
                        </a:rPr>
                        <a:t> * 1 µs =1 µs</a:t>
                      </a:r>
                      <a:endParaRPr lang="en-US" dirty="0" smtClean="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37530873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808"/>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
        <p:nvSpPr>
          <p:cNvPr id="3" name="Content Placeholder 2"/>
          <p:cNvSpPr>
            <a:spLocks noGrp="1"/>
          </p:cNvSpPr>
          <p:nvPr>
            <p:ph idx="1"/>
          </p:nvPr>
        </p:nvSpPr>
        <p:spPr>
          <a:xfrm>
            <a:off x="457200" y="1219200"/>
            <a:ext cx="8229600" cy="5105400"/>
          </a:xfrm>
        </p:spPr>
        <p:txBody>
          <a:bodyPr/>
          <a:lstStyle/>
          <a:p>
            <a:pPr algn="r" rtl="1"/>
            <a:r>
              <a:rPr lang="fa-IR" dirty="0">
                <a:latin typeface="Times New Roman" pitchFamily="18" charset="0"/>
                <a:cs typeface="B Nazanin" pitchFamily="2" charset="-78"/>
              </a:rPr>
              <a:t>عبارت منطقی و محاسباتی با مقادیر </a:t>
            </a:r>
            <a:r>
              <a:rPr lang="fa-IR" dirty="0" smtClean="0">
                <a:latin typeface="Times New Roman" pitchFamily="18" charset="0"/>
                <a:cs typeface="B Nazanin" pitchFamily="2" charset="-78"/>
              </a:rPr>
              <a:t>ثابت</a:t>
            </a:r>
          </a:p>
          <a:p>
            <a:pPr lvl="1" algn="r" rtl="1"/>
            <a:r>
              <a:rPr lang="en-US" dirty="0" smtClean="0">
                <a:latin typeface="Times New Roman" pitchFamily="18" charset="0"/>
                <a:cs typeface="B Nazanin" pitchFamily="2" charset="-78"/>
              </a:rPr>
              <a:t>AVR </a:t>
            </a:r>
            <a:r>
              <a:rPr lang="en-US" dirty="0">
                <a:latin typeface="Times New Roman" pitchFamily="18" charset="0"/>
                <a:cs typeface="B Nazanin" pitchFamily="2" charset="-78"/>
              </a:rPr>
              <a:t>Studio </a:t>
            </a:r>
            <a:r>
              <a:rPr lang="fa-IR" dirty="0">
                <a:latin typeface="Times New Roman" pitchFamily="18" charset="0"/>
                <a:cs typeface="B Nazanin" pitchFamily="2" charset="-78"/>
              </a:rPr>
              <a:t>عملیات ریاضی بین عبارت­ها را پشتیبانی می­کند: </a:t>
            </a:r>
            <a:endParaRPr lang="fa-IR" dirty="0" smtClean="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a:t>
            </a:r>
            <a:r>
              <a:rPr lang="en-US" sz="2800" dirty="0" smtClean="0">
                <a:latin typeface="Times New Roman" pitchFamily="18" charset="0"/>
                <a:cs typeface="B Nazanin" pitchFamily="2" charset="-78"/>
              </a:rPr>
              <a:t>EQU		ALFA </a:t>
            </a:r>
            <a:r>
              <a:rPr lang="en-US" sz="2800" dirty="0">
                <a:latin typeface="Times New Roman" pitchFamily="18" charset="0"/>
                <a:cs typeface="B Nazanin" pitchFamily="2" charset="-78"/>
              </a:rPr>
              <a:t>= 50</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a:t>
            </a:r>
            <a:r>
              <a:rPr lang="en-US" sz="2800" dirty="0" smtClean="0">
                <a:latin typeface="Times New Roman" pitchFamily="18" charset="0"/>
                <a:cs typeface="B Nazanin" pitchFamily="2" charset="-78"/>
              </a:rPr>
              <a:t>EQU </a:t>
            </a:r>
            <a:r>
              <a:rPr lang="en-US" sz="2800" dirty="0">
                <a:latin typeface="Times New Roman" pitchFamily="18" charset="0"/>
                <a:cs typeface="B Nazanin" pitchFamily="2" charset="-78"/>
              </a:rPr>
              <a:t>	</a:t>
            </a:r>
            <a:r>
              <a:rPr lang="en-US" sz="2800" dirty="0" smtClean="0">
                <a:latin typeface="Times New Roman" pitchFamily="18" charset="0"/>
                <a:cs typeface="B Nazanin" pitchFamily="2" charset="-78"/>
              </a:rPr>
              <a:t>BETA </a:t>
            </a:r>
            <a:r>
              <a:rPr lang="en-US" sz="2800" dirty="0">
                <a:latin typeface="Times New Roman" pitchFamily="18" charset="0"/>
                <a:cs typeface="B Nazanin" pitchFamily="2" charset="-78"/>
              </a:rPr>
              <a:t>= 40</a:t>
            </a:r>
            <a:endParaRPr lang="en-US" sz="2400" dirty="0">
              <a:latin typeface="Times New Roman" pitchFamily="18" charset="0"/>
              <a:cs typeface="B Nazanin" pitchFamily="2" charset="-78"/>
            </a:endParaRPr>
          </a:p>
          <a:p>
            <a:pPr marL="0" indent="0">
              <a:buNone/>
            </a:pPr>
            <a:r>
              <a:rPr lang="en-US" sz="2800" dirty="0" smtClean="0">
                <a:latin typeface="Times New Roman" pitchFamily="18" charset="0"/>
                <a:cs typeface="B Nazanin" pitchFamily="2" charset="-78"/>
              </a:rPr>
              <a:t>	LDI </a:t>
            </a:r>
            <a:r>
              <a:rPr lang="en-US" sz="2800" dirty="0">
                <a:latin typeface="Times New Roman" pitchFamily="18" charset="0"/>
                <a:cs typeface="B Nazanin" pitchFamily="2" charset="-78"/>
              </a:rPr>
              <a:t>	R23 , ALFA </a:t>
            </a:r>
            <a:endParaRPr lang="en-US" sz="2400" dirty="0">
              <a:latin typeface="Times New Roman" pitchFamily="18" charset="0"/>
              <a:cs typeface="B Nazanin" pitchFamily="2" charset="-78"/>
            </a:endParaRPr>
          </a:p>
          <a:p>
            <a:pPr marL="0" indent="0">
              <a:buNone/>
            </a:pPr>
            <a:r>
              <a:rPr lang="en-US" sz="2800" dirty="0" smtClean="0">
                <a:latin typeface="Times New Roman" pitchFamily="18" charset="0"/>
                <a:cs typeface="B Nazanin" pitchFamily="2" charset="-78"/>
              </a:rPr>
              <a:t>	LDI </a:t>
            </a:r>
            <a:r>
              <a:rPr lang="en-US" sz="2800" dirty="0">
                <a:latin typeface="Times New Roman" pitchFamily="18" charset="0"/>
                <a:cs typeface="B Nazanin" pitchFamily="2" charset="-78"/>
              </a:rPr>
              <a:t>	R24 , (ALFA – BETA) </a:t>
            </a:r>
            <a:r>
              <a:rPr lang="fa-IR" sz="2800" dirty="0">
                <a:latin typeface="Times New Roman" pitchFamily="18" charset="0"/>
                <a:cs typeface="B Nazanin" pitchFamily="2" charset="-78"/>
              </a:rPr>
              <a:t>*</a:t>
            </a:r>
            <a:r>
              <a:rPr lang="en-US" sz="2800" dirty="0">
                <a:latin typeface="Times New Roman" pitchFamily="18" charset="0"/>
                <a:cs typeface="B Nazanin" pitchFamily="2" charset="-78"/>
              </a:rPr>
              <a:t> 2) + 9 </a:t>
            </a:r>
            <a:endParaRPr lang="en-US" sz="2400" dirty="0">
              <a:latin typeface="Times New Roman" pitchFamily="18" charset="0"/>
              <a:cs typeface="B Nazanin" pitchFamily="2" charset="-78"/>
            </a:endParaRPr>
          </a:p>
          <a:p>
            <a:pPr marL="393192" lvl="1" indent="0" algn="l">
              <a:buNone/>
            </a:pPr>
            <a:endParaRPr lang="en-US" dirty="0">
              <a:latin typeface="Times New Roman" pitchFamily="18" charset="0"/>
              <a:cs typeface="B Nazanin" pitchFamily="2" charset="-78"/>
            </a:endParaRPr>
          </a:p>
          <a:p>
            <a:pPr marL="393192" lvl="1" indent="0" algn="r" rtl="1">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9256793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pPr algn="r" rtl="1"/>
            <a:r>
              <a:rPr lang="en-US" dirty="0">
                <a:latin typeface="Times New Roman" pitchFamily="18" charset="0"/>
                <a:cs typeface="B Nazanin" pitchFamily="2" charset="-78"/>
              </a:rPr>
              <a:t>AVR studio</a:t>
            </a:r>
            <a:r>
              <a:rPr lang="fa-IR" dirty="0">
                <a:latin typeface="Times New Roman" pitchFamily="18" charset="0"/>
                <a:cs typeface="B Nazanin" pitchFamily="2" charset="-78"/>
              </a:rPr>
              <a:t> عملیات منطقی و نیز شیفت یا جابه­جایی را نیز پشتیبانی می­کند. </a:t>
            </a:r>
            <a:endParaRPr lang="en-US"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a:t>
            </a:r>
            <a:r>
              <a:rPr lang="en-US" dirty="0" smtClean="0">
                <a:latin typeface="Times New Roman" pitchFamily="18" charset="0"/>
                <a:cs typeface="B Nazanin" pitchFamily="2" charset="-78"/>
              </a:rPr>
              <a:t>EQU</a:t>
            </a:r>
            <a:r>
              <a:rPr lang="en-US" dirty="0">
                <a:latin typeface="Times New Roman" pitchFamily="18" charset="0"/>
                <a:cs typeface="B Nazanin" pitchFamily="2" charset="-78"/>
              </a:rPr>
              <a:t>	C</a:t>
            </a:r>
            <a:r>
              <a:rPr lang="en-US" baseline="-25000" dirty="0">
                <a:latin typeface="Times New Roman" pitchFamily="18" charset="0"/>
                <a:cs typeface="B Nazanin" pitchFamily="2" charset="-78"/>
              </a:rPr>
              <a:t>1</a:t>
            </a:r>
            <a:r>
              <a:rPr lang="en-US" dirty="0">
                <a:latin typeface="Times New Roman" pitchFamily="18" charset="0"/>
                <a:cs typeface="B Nazanin" pitchFamily="2" charset="-78"/>
              </a:rPr>
              <a:t> = ox50</a:t>
            </a:r>
          </a:p>
          <a:p>
            <a:pPr marL="0" indent="0">
              <a:buNone/>
            </a:pPr>
            <a:r>
              <a:rPr lang="en-US" dirty="0">
                <a:latin typeface="Times New Roman" pitchFamily="18" charset="0"/>
                <a:cs typeface="B Nazanin" pitchFamily="2" charset="-78"/>
              </a:rPr>
              <a:t>.</a:t>
            </a:r>
            <a:r>
              <a:rPr lang="en-US" dirty="0" smtClean="0">
                <a:latin typeface="Times New Roman" pitchFamily="18" charset="0"/>
                <a:cs typeface="B Nazanin" pitchFamily="2" charset="-78"/>
              </a:rPr>
              <a:t>EQU</a:t>
            </a:r>
            <a:r>
              <a:rPr lang="en-US" dirty="0">
                <a:latin typeface="Times New Roman" pitchFamily="18" charset="0"/>
                <a:cs typeface="B Nazanin" pitchFamily="2" charset="-78"/>
              </a:rPr>
              <a:t>	C</a:t>
            </a:r>
            <a:r>
              <a:rPr lang="en-US" baseline="-25000" dirty="0">
                <a:latin typeface="Times New Roman" pitchFamily="18" charset="0"/>
                <a:cs typeface="B Nazanin" pitchFamily="2" charset="-78"/>
              </a:rPr>
              <a:t>2</a:t>
            </a:r>
            <a:r>
              <a:rPr lang="en-US" dirty="0">
                <a:latin typeface="Times New Roman" pitchFamily="18" charset="0"/>
                <a:cs typeface="B Nazanin" pitchFamily="2" charset="-78"/>
              </a:rPr>
              <a:t> = ox10</a:t>
            </a:r>
          </a:p>
          <a:p>
            <a:pPr marL="0" indent="0">
              <a:buNone/>
            </a:pPr>
            <a:r>
              <a:rPr lang="en-US" dirty="0">
                <a:latin typeface="Times New Roman" pitchFamily="18" charset="0"/>
                <a:cs typeface="B Nazanin" pitchFamily="2" charset="-78"/>
              </a:rPr>
              <a:t>.</a:t>
            </a:r>
            <a:r>
              <a:rPr lang="en-US" dirty="0" smtClean="0">
                <a:latin typeface="Times New Roman" pitchFamily="18" charset="0"/>
                <a:cs typeface="B Nazanin" pitchFamily="2" charset="-78"/>
              </a:rPr>
              <a:t>EQU</a:t>
            </a:r>
            <a:r>
              <a:rPr lang="en-US" dirty="0">
                <a:latin typeface="Times New Roman" pitchFamily="18" charset="0"/>
                <a:cs typeface="B Nazanin" pitchFamily="2" charset="-78"/>
              </a:rPr>
              <a:t>	C</a:t>
            </a:r>
            <a:r>
              <a:rPr lang="en-US" baseline="-25000" dirty="0">
                <a:latin typeface="Times New Roman" pitchFamily="18" charset="0"/>
                <a:cs typeface="B Nazanin" pitchFamily="2" charset="-78"/>
              </a:rPr>
              <a:t>3</a:t>
            </a:r>
            <a:r>
              <a:rPr lang="en-US" dirty="0">
                <a:latin typeface="Times New Roman" pitchFamily="18" charset="0"/>
                <a:cs typeface="B Nazanin" pitchFamily="2" charset="-78"/>
              </a:rPr>
              <a:t> = </a:t>
            </a:r>
            <a:r>
              <a:rPr lang="en-US" dirty="0" smtClean="0">
                <a:latin typeface="Times New Roman" pitchFamily="18" charset="0"/>
                <a:cs typeface="B Nazanin" pitchFamily="2" charset="-78"/>
              </a:rPr>
              <a:t>ox04</a:t>
            </a:r>
          </a:p>
          <a:p>
            <a:pPr marL="0" indent="0">
              <a:buNone/>
            </a:pPr>
            <a:r>
              <a:rPr lang="en-US" dirty="0" smtClean="0">
                <a:latin typeface="Times New Roman" pitchFamily="18" charset="0"/>
                <a:cs typeface="B Nazanin" pitchFamily="2" charset="-78"/>
              </a:rPr>
              <a:t>	LDI </a:t>
            </a:r>
            <a:r>
              <a:rPr lang="en-US" dirty="0">
                <a:latin typeface="Times New Roman" pitchFamily="18" charset="0"/>
                <a:cs typeface="B Nazanin" pitchFamily="2" charset="-78"/>
              </a:rPr>
              <a:t>	R21 , (C</a:t>
            </a:r>
            <a:r>
              <a:rPr lang="en-US" baseline="-25000" dirty="0">
                <a:latin typeface="Times New Roman" pitchFamily="18" charset="0"/>
                <a:cs typeface="B Nazanin" pitchFamily="2" charset="-78"/>
              </a:rPr>
              <a:t>1</a:t>
            </a:r>
            <a:r>
              <a:rPr lang="en-US" dirty="0">
                <a:latin typeface="Times New Roman" pitchFamily="18" charset="0"/>
                <a:cs typeface="B Nazanin" pitchFamily="2" charset="-78"/>
              </a:rPr>
              <a:t> &amp; C</a:t>
            </a:r>
            <a:r>
              <a:rPr lang="en-US" baseline="-25000" dirty="0">
                <a:latin typeface="Times New Roman" pitchFamily="18" charset="0"/>
                <a:cs typeface="B Nazanin" pitchFamily="2" charset="-78"/>
              </a:rPr>
              <a:t>2</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a:t>
            </a:r>
            <a:r>
              <a:rPr lang="en-US" baseline="-25000" dirty="0" smtClean="0">
                <a:latin typeface="Times New Roman" pitchFamily="18" charset="0"/>
                <a:cs typeface="B Nazanin" pitchFamily="2" charset="-78"/>
              </a:rPr>
              <a:t>3</a:t>
            </a:r>
          </a:p>
          <a:p>
            <a:pPr marL="0" indent="0">
              <a:buNone/>
            </a:pPr>
            <a:r>
              <a:rPr lang="en-US" baseline="-25000" dirty="0">
                <a:latin typeface="Times New Roman" pitchFamily="18" charset="0"/>
                <a:cs typeface="B Nazanin" pitchFamily="2" charset="-78"/>
              </a:rPr>
              <a:t>	</a:t>
            </a:r>
            <a:r>
              <a:rPr lang="en-US" dirty="0">
                <a:latin typeface="Times New Roman" pitchFamily="18" charset="0"/>
                <a:cs typeface="B Nazanin" pitchFamily="2" charset="-78"/>
              </a:rPr>
              <a:t>LDI	R20 , C</a:t>
            </a:r>
            <a:r>
              <a:rPr lang="en-US" baseline="-25000" dirty="0">
                <a:latin typeface="Times New Roman" pitchFamily="18" charset="0"/>
                <a:cs typeface="B Nazanin" pitchFamily="2" charset="-78"/>
              </a:rPr>
              <a:t>2</a:t>
            </a:r>
            <a:r>
              <a:rPr lang="en-US" dirty="0">
                <a:latin typeface="Times New Roman" pitchFamily="18" charset="0"/>
                <a:cs typeface="B Nazanin" pitchFamily="2" charset="-78"/>
              </a:rPr>
              <a:t> &lt;&lt; 2</a:t>
            </a:r>
          </a:p>
          <a:p>
            <a:pPr marL="0" indent="0">
              <a:buNone/>
            </a:pPr>
            <a:endParaRPr lang="en-US" dirty="0">
              <a:latin typeface="Times New Roman" pitchFamily="18" charset="0"/>
              <a:cs typeface="B Nazanin" pitchFamily="2" charset="-78"/>
            </a:endParaRPr>
          </a:p>
        </p:txBody>
      </p:sp>
      <p:sp>
        <p:nvSpPr>
          <p:cNvPr id="6"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15611936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59742903"/>
              </p:ext>
            </p:extLst>
          </p:nvPr>
        </p:nvGraphicFramePr>
        <p:xfrm>
          <a:off x="5334000" y="1447800"/>
          <a:ext cx="3048000" cy="2529840"/>
        </p:xfrm>
        <a:graphic>
          <a:graphicData uri="http://schemas.openxmlformats.org/drawingml/2006/table">
            <a:tbl>
              <a:tblPr firstRow="1" bandRow="1">
                <a:tableStyleId>{5C22544A-7EE6-4342-B048-85BDC9FD1C3A}</a:tableStyleId>
              </a:tblPr>
              <a:tblGrid>
                <a:gridCol w="1524000"/>
                <a:gridCol w="1524000"/>
              </a:tblGrid>
              <a:tr h="370840">
                <a:tc>
                  <a:txBody>
                    <a:bodyPr/>
                    <a:lstStyle/>
                    <a:p>
                      <a:pPr algn="ctr" rtl="1"/>
                      <a:r>
                        <a:rPr lang="fa-IR" sz="2400" b="1" dirty="0" smtClean="0">
                          <a:cs typeface="B Nazanin" pitchFamily="2" charset="-78"/>
                        </a:rPr>
                        <a:t>عملیات</a:t>
                      </a:r>
                      <a:endParaRPr lang="en-US" sz="2400" b="1" dirty="0">
                        <a:cs typeface="B Nazanin" pitchFamily="2" charset="-78"/>
                      </a:endParaRPr>
                    </a:p>
                  </a:txBody>
                  <a:tcPr/>
                </a:tc>
                <a:tc>
                  <a:txBody>
                    <a:bodyPr/>
                    <a:lstStyle/>
                    <a:p>
                      <a:pPr algn="ctr" rtl="1"/>
                      <a:r>
                        <a:rPr lang="fa-IR" sz="2400" b="1" dirty="0" smtClean="0">
                          <a:cs typeface="B Nazanin" pitchFamily="2" charset="-78"/>
                        </a:rPr>
                        <a:t>نماد</a:t>
                      </a:r>
                      <a:endParaRPr lang="en-US" sz="2400" b="1" dirty="0">
                        <a:cs typeface="B Nazanin" pitchFamily="2" charset="-78"/>
                      </a:endParaRPr>
                    </a:p>
                  </a:txBody>
                  <a:tcPr/>
                </a:tc>
              </a:tr>
              <a:tr h="370840">
                <a:tc>
                  <a:txBody>
                    <a:bodyPr/>
                    <a:lstStyle/>
                    <a:p>
                      <a:pPr algn="ctr" rtl="1"/>
                      <a:r>
                        <a:rPr lang="en-US" b="1" dirty="0" smtClean="0">
                          <a:latin typeface="Times New Roman" pitchFamily="18" charset="0"/>
                          <a:cs typeface="Times New Roman" pitchFamily="18" charset="0"/>
                        </a:rPr>
                        <a:t>AND</a:t>
                      </a:r>
                      <a:endParaRPr lang="en-US" b="1" dirty="0">
                        <a:latin typeface="Times New Roman" pitchFamily="18" charset="0"/>
                        <a:cs typeface="Times New Roman" pitchFamily="18" charset="0"/>
                      </a:endParaRPr>
                    </a:p>
                  </a:txBody>
                  <a:tcPr/>
                </a:tc>
                <a:tc>
                  <a:txBody>
                    <a:bodyPr/>
                    <a:lstStyle/>
                    <a:p>
                      <a:pPr algn="ctr" rtl="1"/>
                      <a:r>
                        <a:rPr lang="fa-IR" sz="2800" b="1" dirty="0" smtClean="0">
                          <a:latin typeface="Times New Roman" pitchFamily="18" charset="0"/>
                          <a:cs typeface="Times New Roman" pitchFamily="18" charset="0"/>
                        </a:rPr>
                        <a:t>&amp;</a:t>
                      </a:r>
                      <a:endParaRPr lang="en-US" sz="2800" b="1" dirty="0">
                        <a:latin typeface="Times New Roman" pitchFamily="18" charset="0"/>
                        <a:cs typeface="Times New Roman" pitchFamily="18" charset="0"/>
                      </a:endParaRPr>
                    </a:p>
                  </a:txBody>
                  <a:tcPr/>
                </a:tc>
              </a:tr>
              <a:tr h="370840">
                <a:tc>
                  <a:txBody>
                    <a:bodyPr/>
                    <a:lstStyle/>
                    <a:p>
                      <a:pPr algn="ctr" rtl="1"/>
                      <a:r>
                        <a:rPr lang="en-US" b="1" dirty="0" smtClean="0">
                          <a:latin typeface="Times New Roman" pitchFamily="18" charset="0"/>
                          <a:cs typeface="Times New Roman" pitchFamily="18" charset="0"/>
                        </a:rPr>
                        <a:t>OR</a:t>
                      </a:r>
                      <a:endParaRPr lang="en-US" b="1" dirty="0">
                        <a:latin typeface="Times New Roman" pitchFamily="18" charset="0"/>
                        <a:cs typeface="Times New Roman" pitchFamily="18" charset="0"/>
                      </a:endParaRPr>
                    </a:p>
                  </a:txBody>
                  <a:tcPr/>
                </a:tc>
                <a:tc>
                  <a:txBody>
                    <a:bodyPr/>
                    <a:lstStyle/>
                    <a:p>
                      <a:pPr algn="ctr" rtl="1"/>
                      <a:r>
                        <a:rPr lang="fa-IR"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a:txBody>
                  <a:tcPr/>
                </a:tc>
              </a:tr>
              <a:tr h="370840">
                <a:tc>
                  <a:txBody>
                    <a:bodyPr/>
                    <a:lstStyle/>
                    <a:p>
                      <a:pPr algn="ctr" rtl="1"/>
                      <a:r>
                        <a:rPr lang="en-US" b="1" dirty="0" smtClean="0">
                          <a:latin typeface="Times New Roman" pitchFamily="18" charset="0"/>
                          <a:cs typeface="Times New Roman" pitchFamily="18" charset="0"/>
                        </a:rPr>
                        <a:t>XOR</a:t>
                      </a:r>
                      <a:endParaRPr lang="en-US" b="1" dirty="0">
                        <a:latin typeface="Times New Roman" pitchFamily="18" charset="0"/>
                        <a:cs typeface="Times New Roman" pitchFamily="18" charset="0"/>
                      </a:endParaRPr>
                    </a:p>
                  </a:txBody>
                  <a:tcPr/>
                </a:tc>
                <a:tc>
                  <a:txBody>
                    <a:bodyPr/>
                    <a:lstStyle/>
                    <a:p>
                      <a:pPr algn="ctr" rtl="1"/>
                      <a:r>
                        <a:rPr lang="fa-IR"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a:txBody>
                  <a:tcPr/>
                </a:tc>
              </a:tr>
              <a:tr h="370840">
                <a:tc>
                  <a:txBody>
                    <a:bodyPr/>
                    <a:lstStyle/>
                    <a:p>
                      <a:pPr algn="ctr" rtl="1"/>
                      <a:r>
                        <a:rPr lang="en-US" b="1" dirty="0" smtClean="0">
                          <a:latin typeface="Times New Roman" pitchFamily="18" charset="0"/>
                          <a:cs typeface="Times New Roman" pitchFamily="18" charset="0"/>
                        </a:rPr>
                        <a:t>NOT</a:t>
                      </a:r>
                      <a:endParaRPr lang="en-US" b="1" dirty="0">
                        <a:latin typeface="Times New Roman" pitchFamily="18" charset="0"/>
                        <a:cs typeface="Times New Roman" pitchFamily="18" charset="0"/>
                      </a:endParaRPr>
                    </a:p>
                  </a:txBody>
                  <a:tcPr/>
                </a:tc>
                <a:tc>
                  <a:txBody>
                    <a:bodyPr/>
                    <a:lstStyle/>
                    <a:p>
                      <a:pPr algn="ctr" rtl="1"/>
                      <a:r>
                        <a:rPr lang="fa-IR"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55831685"/>
              </p:ext>
            </p:extLst>
          </p:nvPr>
        </p:nvGraphicFramePr>
        <p:xfrm>
          <a:off x="533400" y="1295400"/>
          <a:ext cx="3581400" cy="2743200"/>
        </p:xfrm>
        <a:graphic>
          <a:graphicData uri="http://schemas.openxmlformats.org/drawingml/2006/table">
            <a:tbl>
              <a:tblPr firstRow="1" bandRow="1">
                <a:tableStyleId>{5C22544A-7EE6-4342-B048-85BDC9FD1C3A}</a:tableStyleId>
              </a:tblPr>
              <a:tblGrid>
                <a:gridCol w="1790700"/>
                <a:gridCol w="1790700"/>
              </a:tblGrid>
              <a:tr h="370840">
                <a:tc>
                  <a:txBody>
                    <a:bodyPr/>
                    <a:lstStyle/>
                    <a:p>
                      <a:pPr algn="ctr" rtl="1"/>
                      <a:r>
                        <a:rPr lang="fa-IR" sz="2400" b="1" baseline="0" dirty="0" smtClean="0">
                          <a:latin typeface="Times New Roman" pitchFamily="18" charset="0"/>
                          <a:cs typeface="B Nazanin" pitchFamily="2" charset="-78"/>
                        </a:rPr>
                        <a:t>عملیات</a:t>
                      </a:r>
                      <a:endParaRPr lang="en-US" sz="2400" b="1" baseline="0" dirty="0">
                        <a:latin typeface="Times New Roman" pitchFamily="18" charset="0"/>
                        <a:cs typeface="B Nazanin" pitchFamily="2" charset="-78"/>
                      </a:endParaRPr>
                    </a:p>
                  </a:txBody>
                  <a:tcPr/>
                </a:tc>
                <a:tc>
                  <a:txBody>
                    <a:bodyPr/>
                    <a:lstStyle/>
                    <a:p>
                      <a:pPr algn="ctr" rtl="1"/>
                      <a:r>
                        <a:rPr lang="fa-IR" sz="2400" b="1" baseline="0" dirty="0" smtClean="0">
                          <a:latin typeface="Times New Roman" pitchFamily="18" charset="0"/>
                          <a:cs typeface="B Nazanin" pitchFamily="2" charset="-78"/>
                        </a:rPr>
                        <a:t>نماد</a:t>
                      </a:r>
                      <a:endParaRPr lang="en-US" sz="2400" b="1" baseline="0" dirty="0">
                        <a:latin typeface="Times New Roman" pitchFamily="18" charset="0"/>
                        <a:cs typeface="B Nazanin" pitchFamily="2" charset="-78"/>
                      </a:endParaRPr>
                    </a:p>
                  </a:txBody>
                  <a:tcPr/>
                </a:tc>
              </a:tr>
              <a:tr h="370840">
                <a:tc>
                  <a:txBody>
                    <a:bodyPr/>
                    <a:lstStyle/>
                    <a:p>
                      <a:pPr algn="ctr" rtl="1"/>
                      <a:r>
                        <a:rPr lang="fa-IR" sz="2400" b="1" baseline="0" dirty="0" smtClean="0">
                          <a:latin typeface="Times New Roman" pitchFamily="18" charset="0"/>
                          <a:cs typeface="B Nazanin" pitchFamily="2" charset="-78"/>
                        </a:rPr>
                        <a:t>جمع</a:t>
                      </a:r>
                      <a:endParaRPr lang="en-US" sz="2400" b="1" baseline="0" dirty="0">
                        <a:latin typeface="Times New Roman" pitchFamily="18" charset="0"/>
                        <a:cs typeface="B Nazanin" pitchFamily="2" charset="-78"/>
                      </a:endParaRPr>
                    </a:p>
                  </a:txBody>
                  <a:tcPr/>
                </a:tc>
                <a:tc>
                  <a:txBody>
                    <a:bodyPr/>
                    <a:lstStyle/>
                    <a:p>
                      <a:pPr algn="ctr" rtl="1"/>
                      <a:r>
                        <a:rPr lang="en-US" sz="2400" b="1" baseline="0" dirty="0" smtClean="0">
                          <a:latin typeface="Times New Roman" pitchFamily="18" charset="0"/>
                          <a:cs typeface="B Nazanin" pitchFamily="2" charset="-78"/>
                        </a:rPr>
                        <a:t>+</a:t>
                      </a:r>
                      <a:endParaRPr lang="en-US" sz="2400" b="1" baseline="0" dirty="0">
                        <a:latin typeface="Times New Roman" pitchFamily="18" charset="0"/>
                        <a:cs typeface="B Nazanin" pitchFamily="2" charset="-78"/>
                      </a:endParaRPr>
                    </a:p>
                  </a:txBody>
                  <a:tcPr/>
                </a:tc>
              </a:tr>
              <a:tr h="370840">
                <a:tc>
                  <a:txBody>
                    <a:bodyPr/>
                    <a:lstStyle/>
                    <a:p>
                      <a:pPr algn="ctr" rtl="1"/>
                      <a:r>
                        <a:rPr lang="fa-IR" sz="2400" b="1" baseline="0" dirty="0" smtClean="0">
                          <a:latin typeface="Times New Roman" pitchFamily="18" charset="0"/>
                          <a:cs typeface="B Nazanin" pitchFamily="2" charset="-78"/>
                        </a:rPr>
                        <a:t>تفریق</a:t>
                      </a:r>
                      <a:endParaRPr lang="en-US" sz="2400" b="1" baseline="0" dirty="0">
                        <a:latin typeface="Times New Roman" pitchFamily="18" charset="0"/>
                        <a:cs typeface="B Nazanin" pitchFamily="2" charset="-78"/>
                      </a:endParaRPr>
                    </a:p>
                  </a:txBody>
                  <a:tcPr/>
                </a:tc>
                <a:tc>
                  <a:txBody>
                    <a:bodyPr/>
                    <a:lstStyle/>
                    <a:p>
                      <a:pPr algn="ctr" rtl="1"/>
                      <a:r>
                        <a:rPr lang="en-US" sz="2400" b="1" baseline="0" dirty="0" smtClean="0">
                          <a:latin typeface="Times New Roman" pitchFamily="18" charset="0"/>
                          <a:cs typeface="B Nazanin" pitchFamily="2" charset="-78"/>
                        </a:rPr>
                        <a:t>-</a:t>
                      </a:r>
                      <a:endParaRPr lang="en-US" sz="2400" b="1" baseline="0" dirty="0">
                        <a:latin typeface="Times New Roman" pitchFamily="18" charset="0"/>
                        <a:cs typeface="B Nazanin" pitchFamily="2" charset="-78"/>
                      </a:endParaRPr>
                    </a:p>
                  </a:txBody>
                  <a:tcPr/>
                </a:tc>
              </a:tr>
              <a:tr h="370840">
                <a:tc>
                  <a:txBody>
                    <a:bodyPr/>
                    <a:lstStyle/>
                    <a:p>
                      <a:pPr algn="ctr" rtl="1"/>
                      <a:r>
                        <a:rPr lang="fa-IR" sz="2400" b="1" baseline="0" dirty="0" smtClean="0">
                          <a:latin typeface="Times New Roman" pitchFamily="18" charset="0"/>
                          <a:cs typeface="B Nazanin" pitchFamily="2" charset="-78"/>
                        </a:rPr>
                        <a:t>ضرب</a:t>
                      </a:r>
                      <a:endParaRPr lang="en-US" sz="2400" b="1" baseline="0" dirty="0">
                        <a:latin typeface="Times New Roman" pitchFamily="18" charset="0"/>
                        <a:cs typeface="B Nazanin" pitchFamily="2" charset="-78"/>
                      </a:endParaRPr>
                    </a:p>
                  </a:txBody>
                  <a:tcPr/>
                </a:tc>
                <a:tc>
                  <a:txBody>
                    <a:bodyPr/>
                    <a:lstStyle/>
                    <a:p>
                      <a:pPr algn="ctr" rtl="1"/>
                      <a:r>
                        <a:rPr lang="en-US" sz="2400" b="1" baseline="0" dirty="0" smtClean="0">
                          <a:latin typeface="Times New Roman" pitchFamily="18" charset="0"/>
                          <a:cs typeface="B Nazanin" pitchFamily="2" charset="-78"/>
                        </a:rPr>
                        <a:t>*</a:t>
                      </a:r>
                      <a:endParaRPr lang="en-US" sz="2400" b="1" baseline="0" dirty="0">
                        <a:latin typeface="Times New Roman" pitchFamily="18" charset="0"/>
                        <a:cs typeface="B Nazanin" pitchFamily="2" charset="-78"/>
                      </a:endParaRPr>
                    </a:p>
                  </a:txBody>
                  <a:tcPr/>
                </a:tc>
              </a:tr>
              <a:tr h="370840">
                <a:tc>
                  <a:txBody>
                    <a:bodyPr/>
                    <a:lstStyle/>
                    <a:p>
                      <a:pPr algn="ctr" rtl="1"/>
                      <a:r>
                        <a:rPr lang="fa-IR" sz="2400" b="1" baseline="0" dirty="0" smtClean="0">
                          <a:latin typeface="Times New Roman" pitchFamily="18" charset="0"/>
                          <a:cs typeface="B Nazanin" pitchFamily="2" charset="-78"/>
                        </a:rPr>
                        <a:t>تقسیم</a:t>
                      </a:r>
                      <a:endParaRPr lang="en-US" sz="2400" b="1" baseline="0" dirty="0">
                        <a:latin typeface="Times New Roman" pitchFamily="18" charset="0"/>
                        <a:cs typeface="B Nazanin" pitchFamily="2" charset="-78"/>
                      </a:endParaRPr>
                    </a:p>
                  </a:txBody>
                  <a:tcPr/>
                </a:tc>
                <a:tc>
                  <a:txBody>
                    <a:bodyPr/>
                    <a:lstStyle/>
                    <a:p>
                      <a:pPr algn="ctr" rtl="1"/>
                      <a:r>
                        <a:rPr lang="en-US" sz="2400" b="1" baseline="0" dirty="0" smtClean="0">
                          <a:latin typeface="Times New Roman" pitchFamily="18" charset="0"/>
                          <a:cs typeface="B Nazanin" pitchFamily="2" charset="-78"/>
                        </a:rPr>
                        <a:t>/</a:t>
                      </a:r>
                      <a:endParaRPr lang="en-US" sz="2400" b="1" baseline="0" dirty="0">
                        <a:latin typeface="Times New Roman" pitchFamily="18" charset="0"/>
                        <a:cs typeface="B Nazanin" pitchFamily="2" charset="-78"/>
                      </a:endParaRPr>
                    </a:p>
                  </a:txBody>
                  <a:tcPr/>
                </a:tc>
              </a:tr>
              <a:tr h="370840">
                <a:tc>
                  <a:txBody>
                    <a:bodyPr/>
                    <a:lstStyle/>
                    <a:p>
                      <a:pPr algn="ctr" rtl="1"/>
                      <a:r>
                        <a:rPr lang="fa-IR" sz="2400" b="1" baseline="0" dirty="0" smtClean="0">
                          <a:latin typeface="Times New Roman" pitchFamily="18" charset="0"/>
                          <a:cs typeface="B Nazanin" pitchFamily="2" charset="-78"/>
                        </a:rPr>
                        <a:t>باقیمانده</a:t>
                      </a:r>
                      <a:endParaRPr lang="en-US" sz="2400" b="1" baseline="0" dirty="0">
                        <a:latin typeface="Times New Roman" pitchFamily="18" charset="0"/>
                        <a:cs typeface="B Nazanin" pitchFamily="2" charset="-78"/>
                      </a:endParaRPr>
                    </a:p>
                  </a:txBody>
                  <a:tcPr/>
                </a:tc>
                <a:tc>
                  <a:txBody>
                    <a:bodyPr/>
                    <a:lstStyle/>
                    <a:p>
                      <a:pPr algn="ctr" rtl="1"/>
                      <a:r>
                        <a:rPr lang="en-US" sz="2400" b="1" baseline="0" dirty="0" smtClean="0">
                          <a:latin typeface="Times New Roman" pitchFamily="18" charset="0"/>
                          <a:cs typeface="B Nazanin" pitchFamily="2" charset="-78"/>
                        </a:rPr>
                        <a:t>%</a:t>
                      </a:r>
                      <a:endParaRPr lang="en-US" sz="2400" b="1" baseline="0" dirty="0">
                        <a:latin typeface="Times New Roman" pitchFamily="18" charset="0"/>
                        <a:cs typeface="B Nazanin" pitchFamily="2" charset="-78"/>
                      </a:endParaRPr>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56594726"/>
              </p:ext>
            </p:extLst>
          </p:nvPr>
        </p:nvGraphicFramePr>
        <p:xfrm>
          <a:off x="228600" y="4572000"/>
          <a:ext cx="8686800" cy="1371600"/>
        </p:xfrm>
        <a:graphic>
          <a:graphicData uri="http://schemas.openxmlformats.org/drawingml/2006/table">
            <a:tbl>
              <a:tblPr firstRow="1" bandRow="1">
                <a:tableStyleId>{5C22544A-7EE6-4342-B048-85BDC9FD1C3A}</a:tableStyleId>
              </a:tblPr>
              <a:tblGrid>
                <a:gridCol w="7239000"/>
                <a:gridCol w="1447800"/>
              </a:tblGrid>
              <a:tr h="370840">
                <a:tc>
                  <a:txBody>
                    <a:bodyPr/>
                    <a:lstStyle/>
                    <a:p>
                      <a:pPr algn="ctr" rtl="1"/>
                      <a:r>
                        <a:rPr lang="fa-IR" sz="2400" b="1" baseline="0" dirty="0" smtClean="0">
                          <a:latin typeface="Times New Roman" pitchFamily="18" charset="0"/>
                          <a:cs typeface="B Nazanin" pitchFamily="2" charset="-78"/>
                        </a:rPr>
                        <a:t>عملیات</a:t>
                      </a:r>
                      <a:endParaRPr lang="en-US" sz="2400" b="1" baseline="0" dirty="0">
                        <a:latin typeface="Times New Roman" pitchFamily="18" charset="0"/>
                        <a:cs typeface="B Nazanin" pitchFamily="2" charset="-78"/>
                      </a:endParaRPr>
                    </a:p>
                  </a:txBody>
                  <a:tcPr/>
                </a:tc>
                <a:tc>
                  <a:txBody>
                    <a:bodyPr/>
                    <a:lstStyle/>
                    <a:p>
                      <a:pPr algn="ctr" rtl="1"/>
                      <a:r>
                        <a:rPr lang="fa-IR" sz="2400" b="1" baseline="0" dirty="0" smtClean="0">
                          <a:latin typeface="Times New Roman" pitchFamily="18" charset="0"/>
                          <a:cs typeface="B Nazanin" pitchFamily="2" charset="-78"/>
                        </a:rPr>
                        <a:t>نماد</a:t>
                      </a:r>
                      <a:endParaRPr lang="en-US" sz="2400" b="1" baseline="0" dirty="0">
                        <a:latin typeface="Times New Roman" pitchFamily="18" charset="0"/>
                        <a:cs typeface="B Nazanin" pitchFamily="2" charset="-78"/>
                      </a:endParaRPr>
                    </a:p>
                  </a:txBody>
                  <a:tcPr/>
                </a:tc>
              </a:tr>
              <a:tr h="370840">
                <a:tc>
                  <a:txBody>
                    <a:bodyPr/>
                    <a:lstStyle/>
                    <a:p>
                      <a:pPr algn="ctr" rtl="1"/>
                      <a:r>
                        <a:rPr kumimoji="0" lang="fa-IR" sz="2400" b="1" kern="1200" baseline="0" dirty="0" smtClean="0">
                          <a:solidFill>
                            <a:schemeClr val="dk1"/>
                          </a:solidFill>
                          <a:effectLst/>
                          <a:latin typeface="Times New Roman" pitchFamily="18" charset="0"/>
                          <a:ea typeface="+mn-ea"/>
                          <a:cs typeface="B Nazanin" pitchFamily="2" charset="-78"/>
                        </a:rPr>
                        <a:t>عبارت سمت چپ را به تعداد عدد سمت راست به </a:t>
                      </a:r>
                      <a:r>
                        <a:rPr kumimoji="0" lang="fa-IR" sz="2400" b="1" kern="1200" baseline="0" dirty="0" smtClean="0">
                          <a:solidFill>
                            <a:srgbClr val="FF0000"/>
                          </a:solidFill>
                          <a:effectLst/>
                          <a:latin typeface="Times New Roman" pitchFamily="18" charset="0"/>
                          <a:ea typeface="+mn-ea"/>
                          <a:cs typeface="B Nazanin" pitchFamily="2" charset="-78"/>
                        </a:rPr>
                        <a:t>چپ</a:t>
                      </a:r>
                      <a:r>
                        <a:rPr kumimoji="0" lang="fa-IR" sz="2400" b="1" kern="1200" baseline="0" dirty="0" smtClean="0">
                          <a:solidFill>
                            <a:schemeClr val="dk1"/>
                          </a:solidFill>
                          <a:effectLst/>
                          <a:latin typeface="Times New Roman" pitchFamily="18" charset="0"/>
                          <a:ea typeface="+mn-ea"/>
                          <a:cs typeface="B Nazanin" pitchFamily="2" charset="-78"/>
                        </a:rPr>
                        <a:t> شیفت بده </a:t>
                      </a:r>
                      <a:endParaRPr lang="en-US" sz="2400" b="1" baseline="0" dirty="0">
                        <a:latin typeface="Times New Roman" pitchFamily="18" charset="0"/>
                        <a:cs typeface="B Nazanin" pitchFamily="2" charset="-78"/>
                      </a:endParaRPr>
                    </a:p>
                  </a:txBody>
                  <a:tcPr/>
                </a:tc>
                <a:tc>
                  <a:txBody>
                    <a:bodyPr/>
                    <a:lstStyle/>
                    <a:p>
                      <a:pPr algn="ctr" rtl="1"/>
                      <a:r>
                        <a:rPr lang="fa-IR" sz="2400" b="1" baseline="0" dirty="0" smtClean="0">
                          <a:latin typeface="Times New Roman" pitchFamily="18" charset="0"/>
                          <a:cs typeface="B Nazanin" pitchFamily="2" charset="-78"/>
                        </a:rPr>
                        <a:t>&gt;&gt;</a:t>
                      </a:r>
                      <a:endParaRPr lang="en-US" sz="2400" b="1" baseline="0" dirty="0">
                        <a:latin typeface="Times New Roman" pitchFamily="18" charset="0"/>
                        <a:cs typeface="B Nazanin" pitchFamily="2" charset="-78"/>
                      </a:endParaRPr>
                    </a:p>
                  </a:txBody>
                  <a:tcPr/>
                </a:tc>
              </a:tr>
              <a:tr h="370840">
                <a:tc>
                  <a:txBody>
                    <a:bodyPr/>
                    <a:lstStyle/>
                    <a:p>
                      <a:pPr algn="ctr" rtl="1"/>
                      <a:r>
                        <a:rPr kumimoji="0" lang="fa-IR" sz="2400" b="1" kern="1200" baseline="0" dirty="0" smtClean="0">
                          <a:solidFill>
                            <a:schemeClr val="dk1"/>
                          </a:solidFill>
                          <a:effectLst/>
                          <a:latin typeface="Times New Roman" pitchFamily="18" charset="0"/>
                          <a:ea typeface="+mn-ea"/>
                          <a:cs typeface="B Nazanin" pitchFamily="2" charset="-78"/>
                        </a:rPr>
                        <a:t>عبارت سمت چپ را به تعداد عدد سمت راست به </a:t>
                      </a:r>
                      <a:r>
                        <a:rPr kumimoji="0" lang="fa-IR" sz="2400" b="1" kern="1200" baseline="0" dirty="0" smtClean="0">
                          <a:solidFill>
                            <a:srgbClr val="FF0000"/>
                          </a:solidFill>
                          <a:effectLst/>
                          <a:latin typeface="Times New Roman" pitchFamily="18" charset="0"/>
                          <a:ea typeface="+mn-ea"/>
                          <a:cs typeface="B Nazanin" pitchFamily="2" charset="-78"/>
                        </a:rPr>
                        <a:t>راست</a:t>
                      </a:r>
                      <a:r>
                        <a:rPr kumimoji="0" lang="fa-IR" sz="2400" b="1" kern="1200" baseline="0" dirty="0" smtClean="0">
                          <a:solidFill>
                            <a:schemeClr val="dk1"/>
                          </a:solidFill>
                          <a:effectLst/>
                          <a:latin typeface="Times New Roman" pitchFamily="18" charset="0"/>
                          <a:ea typeface="+mn-ea"/>
                          <a:cs typeface="B Nazanin" pitchFamily="2" charset="-78"/>
                        </a:rPr>
                        <a:t> شیفت بده </a:t>
                      </a:r>
                      <a:endParaRPr lang="en-US" sz="2400" b="1" baseline="0" dirty="0">
                        <a:latin typeface="Times New Roman" pitchFamily="18" charset="0"/>
                        <a:cs typeface="B Nazanin" pitchFamily="2" charset="-78"/>
                      </a:endParaRPr>
                    </a:p>
                  </a:txBody>
                  <a:tcPr/>
                </a:tc>
                <a:tc>
                  <a:txBody>
                    <a:bodyPr/>
                    <a:lstStyle/>
                    <a:p>
                      <a:pPr algn="ctr" rtl="1"/>
                      <a:r>
                        <a:rPr lang="fa-IR" sz="2400" b="1" baseline="0" dirty="0" smtClean="0">
                          <a:latin typeface="Times New Roman" pitchFamily="18" charset="0"/>
                          <a:cs typeface="B Nazanin" pitchFamily="2" charset="-78"/>
                        </a:rPr>
                        <a:t>&lt;&lt;</a:t>
                      </a:r>
                      <a:endParaRPr lang="en-US" sz="2400" b="1" baseline="0" dirty="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19917176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609600"/>
          </a:xfrm>
        </p:spPr>
        <p:txBody>
          <a:bodyPr/>
          <a:lstStyle/>
          <a:p>
            <a:pPr marL="0" indent="0" algn="r" rtl="1">
              <a:buNone/>
            </a:pPr>
            <a:r>
              <a:rPr lang="fa-IR" dirty="0" smtClean="0">
                <a:latin typeface="Times New Roman" pitchFamily="18" charset="0"/>
                <a:cs typeface="B Nazanin" pitchFamily="2" charset="-78"/>
              </a:rPr>
              <a:t>یکی از کاربردهای عملگرهای شیفت در مقدار دهی اولیه به ثبات ها است.</a:t>
            </a:r>
          </a:p>
          <a:p>
            <a:pPr marL="0" indent="0" algn="r" rtl="1">
              <a:buNone/>
            </a:pPr>
            <a:endParaRPr lang="en-US" dirty="0">
              <a:latin typeface="Times New Roman" pitchFamily="18" charset="0"/>
              <a:cs typeface="B Nazanin" pitchFamily="2" charset="-78"/>
            </a:endParaRPr>
          </a:p>
        </p:txBody>
      </p:sp>
      <p:sp>
        <p:nvSpPr>
          <p:cNvPr id="6"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1584124208"/>
              </p:ext>
            </p:extLst>
          </p:nvPr>
        </p:nvGraphicFramePr>
        <p:xfrm>
          <a:off x="1600200" y="2133600"/>
          <a:ext cx="6096000" cy="74168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a:r>
                        <a:rPr lang="en-US" dirty="0" smtClean="0">
                          <a:solidFill>
                            <a:schemeClr val="tx1"/>
                          </a:solidFill>
                        </a:rPr>
                        <a:t>D7</a:t>
                      </a:r>
                      <a:endParaRPr lang="en-US" dirty="0">
                        <a:solidFill>
                          <a:schemeClr val="tx1"/>
                        </a:solidFill>
                      </a:endParaRPr>
                    </a:p>
                  </a:txBody>
                  <a:tcPr>
                    <a:solidFill>
                      <a:schemeClr val="bg1"/>
                    </a:solidFill>
                  </a:tcPr>
                </a:tc>
                <a:tc>
                  <a:txBody>
                    <a:bodyPr/>
                    <a:lstStyle/>
                    <a:p>
                      <a:pPr algn="ctr"/>
                      <a:endParaRPr lang="en-US">
                        <a:solidFill>
                          <a:schemeClr val="tx1"/>
                        </a:solidFill>
                      </a:endParaRPr>
                    </a:p>
                  </a:txBody>
                  <a:tcPr>
                    <a:solidFill>
                      <a:schemeClr val="bg1"/>
                    </a:solidFill>
                  </a:tcPr>
                </a:tc>
                <a:tc>
                  <a:txBody>
                    <a:bodyPr/>
                    <a:lstStyle/>
                    <a:p>
                      <a:pPr algn="ctr"/>
                      <a:endParaRPr lang="en-US">
                        <a:solidFill>
                          <a:schemeClr val="tx1"/>
                        </a:solidFill>
                      </a:endParaRPr>
                    </a:p>
                  </a:txBody>
                  <a:tcPr>
                    <a:solidFill>
                      <a:schemeClr val="bg1"/>
                    </a:solidFill>
                  </a:tcPr>
                </a:tc>
                <a:tc>
                  <a:txBody>
                    <a:bodyPr/>
                    <a:lstStyle/>
                    <a:p>
                      <a:pPr algn="ctr"/>
                      <a:endParaRPr lang="en-US" dirty="0">
                        <a:solidFill>
                          <a:schemeClr val="tx1"/>
                        </a:solidFill>
                      </a:endParaRPr>
                    </a:p>
                  </a:txBody>
                  <a:tcPr>
                    <a:solidFill>
                      <a:schemeClr val="bg1"/>
                    </a:solidFill>
                  </a:tcPr>
                </a:tc>
                <a:tc>
                  <a:txBody>
                    <a:bodyPr/>
                    <a:lstStyle/>
                    <a:p>
                      <a:pPr algn="ctr"/>
                      <a:endParaRPr lang="en-US">
                        <a:solidFill>
                          <a:schemeClr val="tx1"/>
                        </a:solidFill>
                      </a:endParaRPr>
                    </a:p>
                  </a:txBody>
                  <a:tcPr>
                    <a:solidFill>
                      <a:schemeClr val="bg1"/>
                    </a:solidFill>
                  </a:tcPr>
                </a:tc>
                <a:tc>
                  <a:txBody>
                    <a:bodyPr/>
                    <a:lstStyle/>
                    <a:p>
                      <a:pPr algn="ctr"/>
                      <a:endParaRPr lang="en-US">
                        <a:solidFill>
                          <a:schemeClr val="tx1"/>
                        </a:solidFill>
                      </a:endParaRPr>
                    </a:p>
                  </a:txBody>
                  <a:tcPr>
                    <a:solidFill>
                      <a:schemeClr val="bg1"/>
                    </a:solidFill>
                  </a:tcPr>
                </a:tc>
                <a:tc>
                  <a:txBody>
                    <a:bodyPr/>
                    <a:lstStyle/>
                    <a:p>
                      <a:pPr algn="ctr"/>
                      <a:endParaRPr lang="en-US">
                        <a:solidFill>
                          <a:schemeClr val="tx1"/>
                        </a:solidFill>
                      </a:endParaRPr>
                    </a:p>
                  </a:txBody>
                  <a:tcPr>
                    <a:solidFill>
                      <a:schemeClr val="bg1"/>
                    </a:solidFill>
                  </a:tcPr>
                </a:tc>
                <a:tc>
                  <a:txBody>
                    <a:bodyPr/>
                    <a:lstStyle/>
                    <a:p>
                      <a:pPr algn="ctr"/>
                      <a:r>
                        <a:rPr lang="en-US" dirty="0" smtClean="0">
                          <a:solidFill>
                            <a:schemeClr val="tx1"/>
                          </a:solidFill>
                        </a:rPr>
                        <a:t>D0</a:t>
                      </a:r>
                      <a:endParaRPr lang="en-US" dirty="0">
                        <a:solidFill>
                          <a:schemeClr val="tx1"/>
                        </a:solidFill>
                      </a:endParaRPr>
                    </a:p>
                  </a:txBody>
                  <a:tcPr>
                    <a:solidFill>
                      <a:schemeClr val="bg1"/>
                    </a:solidFill>
                  </a:tcPr>
                </a:tc>
              </a:tr>
              <a:tr h="370840">
                <a:tc>
                  <a:txBody>
                    <a:bodyPr/>
                    <a:lstStyle/>
                    <a:p>
                      <a:pPr algn="ctr"/>
                      <a:r>
                        <a:rPr lang="en-US" dirty="0" smtClean="0"/>
                        <a:t>I</a:t>
                      </a:r>
                      <a:endParaRPr lang="en-US" dirty="0"/>
                    </a:p>
                  </a:txBody>
                  <a:tcPr/>
                </a:tc>
                <a:tc>
                  <a:txBody>
                    <a:bodyPr/>
                    <a:lstStyle/>
                    <a:p>
                      <a:pPr algn="ctr"/>
                      <a:r>
                        <a:rPr lang="en-US" dirty="0" smtClean="0"/>
                        <a:t>T</a:t>
                      </a:r>
                      <a:endParaRPr lang="en-US" dirty="0"/>
                    </a:p>
                  </a:txBody>
                  <a:tcPr/>
                </a:tc>
                <a:tc>
                  <a:txBody>
                    <a:bodyPr/>
                    <a:lstStyle/>
                    <a:p>
                      <a:pPr algn="ctr"/>
                      <a:r>
                        <a:rPr lang="en-US" dirty="0" smtClean="0"/>
                        <a:t>H</a:t>
                      </a:r>
                      <a:endParaRPr lang="en-US" dirty="0"/>
                    </a:p>
                  </a:txBody>
                  <a:tcPr/>
                </a:tc>
                <a:tc>
                  <a:txBody>
                    <a:bodyPr/>
                    <a:lstStyle/>
                    <a:p>
                      <a:pPr algn="ctr"/>
                      <a:r>
                        <a:rPr lang="en-US" dirty="0" smtClean="0"/>
                        <a:t>S</a:t>
                      </a:r>
                      <a:endParaRPr lang="en-US" dirty="0"/>
                    </a:p>
                  </a:txBody>
                  <a:tcPr/>
                </a:tc>
                <a:tc>
                  <a:txBody>
                    <a:bodyPr/>
                    <a:lstStyle/>
                    <a:p>
                      <a:pPr algn="ctr"/>
                      <a:r>
                        <a:rPr lang="en-US" dirty="0" smtClean="0"/>
                        <a:t>V</a:t>
                      </a:r>
                      <a:endParaRPr lang="en-US" dirty="0"/>
                    </a:p>
                  </a:txBody>
                  <a:tcPr/>
                </a:tc>
                <a:tc>
                  <a:txBody>
                    <a:bodyPr/>
                    <a:lstStyle/>
                    <a:p>
                      <a:pPr algn="ctr"/>
                      <a:r>
                        <a:rPr lang="en-US" dirty="0" smtClean="0"/>
                        <a:t>N</a:t>
                      </a:r>
                      <a:endParaRPr lang="en-US" dirty="0"/>
                    </a:p>
                  </a:txBody>
                  <a:tcPr/>
                </a:tc>
                <a:tc>
                  <a:txBody>
                    <a:bodyPr/>
                    <a:lstStyle/>
                    <a:p>
                      <a:pPr algn="ctr"/>
                      <a:r>
                        <a:rPr lang="en-US" dirty="0" smtClean="0"/>
                        <a:t>Z</a:t>
                      </a:r>
                      <a:endParaRPr lang="en-US" dirty="0"/>
                    </a:p>
                  </a:txBody>
                  <a:tcPr/>
                </a:tc>
                <a:tc>
                  <a:txBody>
                    <a:bodyPr/>
                    <a:lstStyle/>
                    <a:p>
                      <a:pPr algn="ctr"/>
                      <a:r>
                        <a:rPr lang="en-US" dirty="0" smtClean="0"/>
                        <a:t>C</a:t>
                      </a:r>
                      <a:endParaRPr lang="en-US" dirty="0"/>
                    </a:p>
                  </a:txBody>
                  <a:tcPr/>
                </a:tc>
              </a:tr>
            </a:tbl>
          </a:graphicData>
        </a:graphic>
      </p:graphicFrame>
      <p:sp>
        <p:nvSpPr>
          <p:cNvPr id="5" name="Content Placeholder 2"/>
          <p:cNvSpPr txBox="1">
            <a:spLocks/>
          </p:cNvSpPr>
          <p:nvPr/>
        </p:nvSpPr>
        <p:spPr>
          <a:xfrm>
            <a:off x="575187" y="3352800"/>
            <a:ext cx="8229600" cy="28956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Font typeface="Wingdings 2"/>
              <a:buNone/>
            </a:pPr>
            <a:r>
              <a:rPr lang="fa-IR" dirty="0" smtClean="0">
                <a:latin typeface="Times New Roman" pitchFamily="18" charset="0"/>
                <a:cs typeface="B Nazanin" pitchFamily="2" charset="-78"/>
              </a:rPr>
              <a:t>کد زیر بیت های </a:t>
            </a:r>
            <a:r>
              <a:rPr lang="en-US" dirty="0" smtClean="0">
                <a:latin typeface="Times New Roman" pitchFamily="18" charset="0"/>
                <a:cs typeface="B Nazanin" pitchFamily="2" charset="-78"/>
              </a:rPr>
              <a:t>Z</a:t>
            </a:r>
            <a:r>
              <a:rPr lang="fa-IR" dirty="0" smtClean="0">
                <a:latin typeface="Times New Roman" pitchFamily="18" charset="0"/>
                <a:cs typeface="B Nazanin" pitchFamily="2" charset="-78"/>
              </a:rPr>
              <a:t> و </a:t>
            </a:r>
            <a:r>
              <a:rPr lang="en-US" dirty="0" smtClean="0">
                <a:latin typeface="Times New Roman" pitchFamily="18" charset="0"/>
                <a:cs typeface="B Nazanin" pitchFamily="2" charset="-78"/>
              </a:rPr>
              <a:t>C</a:t>
            </a:r>
            <a:r>
              <a:rPr lang="fa-IR" dirty="0" smtClean="0">
                <a:latin typeface="Times New Roman" pitchFamily="18" charset="0"/>
                <a:cs typeface="B Nazanin" pitchFamily="2" charset="-78"/>
              </a:rPr>
              <a:t> از ثبات </a:t>
            </a:r>
            <a:r>
              <a:rPr lang="en-US" dirty="0" smtClean="0">
                <a:latin typeface="Times New Roman" pitchFamily="18" charset="0"/>
                <a:cs typeface="B Nazanin" pitchFamily="2" charset="-78"/>
              </a:rPr>
              <a:t>SREG</a:t>
            </a:r>
            <a:r>
              <a:rPr lang="fa-IR" dirty="0" smtClean="0">
                <a:latin typeface="Times New Roman" pitchFamily="18" charset="0"/>
                <a:cs typeface="B Nazanin" pitchFamily="2" charset="-78"/>
              </a:rPr>
              <a:t> را یک و بقیه را صفر می کند. نوشتن این کد نیاز به دانستن محل هر پرچم در </a:t>
            </a:r>
            <a:r>
              <a:rPr lang="en-US" dirty="0" smtClean="0">
                <a:latin typeface="Times New Roman" pitchFamily="18" charset="0"/>
                <a:cs typeface="B Nazanin" pitchFamily="2" charset="-78"/>
              </a:rPr>
              <a:t>SREG</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دارد.</a:t>
            </a:r>
          </a:p>
          <a:p>
            <a:pPr marL="0" indent="0" algn="l">
              <a:buFont typeface="Wingdings 2"/>
              <a:buNone/>
            </a:pPr>
            <a:r>
              <a:rPr lang="en-US" dirty="0" smtClean="0">
                <a:latin typeface="Times New Roman" pitchFamily="18" charset="0"/>
                <a:cs typeface="B Nazanin" pitchFamily="2" charset="-78"/>
              </a:rPr>
              <a:t>LDI R20, 0b00000011</a:t>
            </a:r>
          </a:p>
          <a:p>
            <a:pPr marL="0" indent="0" algn="l">
              <a:buFont typeface="Wingdings 2"/>
              <a:buNone/>
            </a:pPr>
            <a:r>
              <a:rPr lang="en-US" dirty="0" smtClean="0">
                <a:latin typeface="Times New Roman" pitchFamily="18" charset="0"/>
                <a:cs typeface="B Nazanin" pitchFamily="2" charset="-78"/>
              </a:rPr>
              <a:t>OUT	SREG, R20</a:t>
            </a:r>
            <a:endParaRPr lang="fa-IR" dirty="0" smtClean="0">
              <a:latin typeface="Times New Roman" pitchFamily="18" charset="0"/>
              <a:cs typeface="B Nazanin" pitchFamily="2" charset="-78"/>
            </a:endParaRPr>
          </a:p>
          <a:p>
            <a:pPr marL="0" indent="0" algn="r" rtl="1">
              <a:buFont typeface="Wingdings 2"/>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9917176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lnSpcReduction="10000"/>
          </a:bodyPr>
          <a:lstStyle/>
          <a:p>
            <a:pPr algn="just" rtl="1"/>
            <a:r>
              <a:rPr lang="fa-IR" dirty="0">
                <a:latin typeface="Times New Roman" pitchFamily="18" charset="0"/>
                <a:cs typeface="B Nazanin" pitchFamily="2" charset="-78"/>
              </a:rPr>
              <a:t>در میکروکنترلر </a:t>
            </a:r>
            <a:r>
              <a:rPr lang="en-US" dirty="0">
                <a:latin typeface="Times New Roman" pitchFamily="18" charset="0"/>
                <a:cs typeface="B Nazanin" pitchFamily="2" charset="-78"/>
              </a:rPr>
              <a:t>AVR </a:t>
            </a:r>
            <a:r>
              <a:rPr lang="fa-IR" dirty="0">
                <a:latin typeface="Times New Roman" pitchFamily="18" charset="0"/>
                <a:cs typeface="B Nazanin" pitchFamily="2" charset="-78"/>
              </a:rPr>
              <a:t>برای راحت­تر شدن کار، اسامی بیت­های ثبات وضعیت در فایل </a:t>
            </a:r>
            <a:r>
              <a:rPr lang="en-US" dirty="0">
                <a:latin typeface="Times New Roman" pitchFamily="18" charset="0"/>
                <a:cs typeface="B Nazanin" pitchFamily="2" charset="-78"/>
              </a:rPr>
              <a:t>header </a:t>
            </a:r>
            <a:r>
              <a:rPr lang="fa-IR" dirty="0" smtClean="0">
                <a:latin typeface="Times New Roman" pitchFamily="18" charset="0"/>
                <a:cs typeface="B Nazanin" pitchFamily="2" charset="-78"/>
              </a:rPr>
              <a:t> تعریف </a:t>
            </a:r>
            <a:r>
              <a:rPr lang="fa-IR" dirty="0">
                <a:latin typeface="Times New Roman" pitchFamily="18" charset="0"/>
                <a:cs typeface="B Nazanin" pitchFamily="2" charset="-78"/>
              </a:rPr>
              <a:t>شده است. </a:t>
            </a:r>
            <a:endParaRPr lang="en-US" dirty="0">
              <a:latin typeface="Times New Roman" pitchFamily="18" charset="0"/>
              <a:cs typeface="B Nazanin" pitchFamily="2" charset="-78"/>
            </a:endParaRPr>
          </a:p>
          <a:p>
            <a:pPr algn="just" rtl="1"/>
            <a:r>
              <a:rPr lang="fa-IR" dirty="0">
                <a:latin typeface="Times New Roman" pitchFamily="18" charset="0"/>
                <a:cs typeface="B Nazanin" pitchFamily="2" charset="-78"/>
              </a:rPr>
              <a:t>مثلاً در فایل </a:t>
            </a:r>
            <a:r>
              <a:rPr lang="en-US" dirty="0">
                <a:latin typeface="Times New Roman" pitchFamily="18" charset="0"/>
                <a:cs typeface="B Nazanin" pitchFamily="2" charset="-78"/>
              </a:rPr>
              <a:t>M32DEF. INC </a:t>
            </a:r>
            <a:r>
              <a:rPr lang="fa-IR" dirty="0">
                <a:latin typeface="Times New Roman" pitchFamily="18" charset="0"/>
                <a:cs typeface="B Nazanin" pitchFamily="2" charset="-78"/>
              </a:rPr>
              <a:t>داریم: </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;SREG – Status Register </a:t>
            </a:r>
          </a:p>
          <a:p>
            <a:pPr marL="0" indent="0">
              <a:buNone/>
            </a:pPr>
            <a:r>
              <a:rPr lang="en-US" dirty="0">
                <a:latin typeface="Times New Roman" pitchFamily="18" charset="0"/>
                <a:cs typeface="B Nazanin" pitchFamily="2" charset="-78"/>
              </a:rPr>
              <a:t>.EQU 	    SREG – C = 0 		;</a:t>
            </a:r>
            <a:r>
              <a:rPr lang="en-US" dirty="0" smtClean="0">
                <a:latin typeface="Times New Roman" pitchFamily="18" charset="0"/>
                <a:cs typeface="B Nazanin" pitchFamily="2" charset="-78"/>
              </a:rPr>
              <a:t>Carry </a:t>
            </a:r>
            <a:r>
              <a:rPr lang="en-US" dirty="0">
                <a:latin typeface="Times New Roman" pitchFamily="18" charset="0"/>
                <a:cs typeface="B Nazanin" pitchFamily="2" charset="-78"/>
              </a:rPr>
              <a:t>flag</a:t>
            </a:r>
          </a:p>
          <a:p>
            <a:pPr marL="0" indent="0">
              <a:buNone/>
            </a:pPr>
            <a:r>
              <a:rPr lang="en-US" dirty="0">
                <a:latin typeface="Times New Roman" pitchFamily="18" charset="0"/>
                <a:cs typeface="B Nazanin" pitchFamily="2" charset="-78"/>
              </a:rPr>
              <a:t>.EQU 	   SREG – Z = 1 		;zero flag</a:t>
            </a:r>
          </a:p>
          <a:p>
            <a:pPr marL="0" indent="0">
              <a:buNone/>
            </a:pPr>
            <a:r>
              <a:rPr lang="en-US" dirty="0">
                <a:latin typeface="Times New Roman" pitchFamily="18" charset="0"/>
                <a:cs typeface="B Nazanin" pitchFamily="2" charset="-78"/>
              </a:rPr>
              <a:t>.EQU 	   SREG – N = 2 		;Negative </a:t>
            </a:r>
            <a:r>
              <a:rPr lang="en-US" dirty="0" smtClean="0">
                <a:latin typeface="Times New Roman" pitchFamily="18" charset="0"/>
                <a:cs typeface="B Nazanin" pitchFamily="2" charset="-78"/>
              </a:rPr>
              <a:t>flag</a:t>
            </a:r>
          </a:p>
          <a:p>
            <a:pPr marL="0" indent="0">
              <a:buNone/>
            </a:pPr>
            <a:r>
              <a:rPr lang="en-US" dirty="0" smtClean="0">
                <a:latin typeface="Times New Roman" pitchFamily="18" charset="0"/>
                <a:cs typeface="B Nazanin" pitchFamily="2" charset="-78"/>
              </a:rPr>
              <a:t>.EQU     SREG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V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3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;Overflow flag</a:t>
            </a:r>
          </a:p>
          <a:p>
            <a:pPr marL="0" indent="0">
              <a:buNone/>
            </a:pPr>
            <a:r>
              <a:rPr lang="en-US" dirty="0" smtClean="0">
                <a:latin typeface="Times New Roman" pitchFamily="18" charset="0"/>
                <a:cs typeface="B Nazanin" pitchFamily="2" charset="-78"/>
              </a:rPr>
              <a:t>….</a:t>
            </a:r>
          </a:p>
          <a:p>
            <a:pPr marL="0" indent="0">
              <a:buNone/>
            </a:pPr>
            <a:r>
              <a:rPr lang="en-US" dirty="0" smtClean="0">
                <a:latin typeface="Times New Roman" pitchFamily="18" charset="0"/>
                <a:cs typeface="B Nazanin" pitchFamily="2" charset="-78"/>
              </a:rPr>
              <a:t>….</a:t>
            </a:r>
          </a:p>
          <a:p>
            <a:pPr marL="0" indent="0">
              <a:buNone/>
            </a:pPr>
            <a:r>
              <a:rPr lang="en-US" dirty="0" smtClean="0">
                <a:latin typeface="Times New Roman" pitchFamily="18" charset="0"/>
                <a:cs typeface="B Nazanin" pitchFamily="2" charset="-78"/>
              </a:rPr>
              <a:t>….</a:t>
            </a:r>
            <a:endParaRPr lang="en-US" dirty="0">
              <a:latin typeface="Times New Roman" pitchFamily="18" charset="0"/>
              <a:cs typeface="B Nazanin" pitchFamily="2" charset="-78"/>
            </a:endParaRPr>
          </a:p>
          <a:p>
            <a:pPr algn="r" rtl="1"/>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29271605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10600" cy="5257800"/>
          </a:xfrm>
        </p:spPr>
        <p:txBody>
          <a:bodyPr/>
          <a:lstStyle/>
          <a:p>
            <a:pPr algn="just" rtl="1"/>
            <a:r>
              <a:rPr lang="fa-IR" dirty="0">
                <a:latin typeface="Times New Roman" pitchFamily="18" charset="0"/>
                <a:cs typeface="B Nazanin" pitchFamily="2" charset="-78"/>
              </a:rPr>
              <a:t>بنابراین می­توان به جای به خاطر سپردن ساختار ثبات یا پیدا کردن آنها در برگه مشخصات تراشه، از اسامی بیت­ها استفاده کرد. </a:t>
            </a:r>
            <a:endParaRPr lang="en-US" dirty="0">
              <a:latin typeface="Times New Roman" pitchFamily="18" charset="0"/>
              <a:cs typeface="B Nazanin" pitchFamily="2" charset="-78"/>
            </a:endParaRPr>
          </a:p>
          <a:p>
            <a:pPr algn="just" rtl="1"/>
            <a:r>
              <a:rPr lang="fa-IR" dirty="0">
                <a:latin typeface="Times New Roman" pitchFamily="18" charset="0"/>
                <a:cs typeface="B Nazanin" pitchFamily="2" charset="-78"/>
              </a:rPr>
              <a:t>مثلاً اگر بخواهیم پرچم­های </a:t>
            </a:r>
            <a:r>
              <a:rPr lang="en-US" dirty="0">
                <a:latin typeface="Times New Roman" pitchFamily="18" charset="0"/>
                <a:cs typeface="B Nazanin" pitchFamily="2" charset="-78"/>
              </a:rPr>
              <a:t>v </a:t>
            </a:r>
            <a:r>
              <a:rPr lang="fa-IR" dirty="0" smtClean="0">
                <a:latin typeface="Times New Roman" pitchFamily="18" charset="0"/>
                <a:cs typeface="B Nazanin" pitchFamily="2" charset="-78"/>
              </a:rPr>
              <a:t> و </a:t>
            </a:r>
            <a:r>
              <a:rPr lang="en-US" dirty="0">
                <a:latin typeface="Times New Roman" pitchFamily="18" charset="0"/>
                <a:cs typeface="B Nazanin" pitchFamily="2" charset="-78"/>
              </a:rPr>
              <a:t>s </a:t>
            </a:r>
            <a:r>
              <a:rPr lang="fa-IR" dirty="0" smtClean="0">
                <a:latin typeface="Times New Roman" pitchFamily="18" charset="0"/>
                <a:cs typeface="B Nazanin" pitchFamily="2" charset="-78"/>
              </a:rPr>
              <a:t> را </a:t>
            </a:r>
            <a:r>
              <a:rPr lang="fa-IR" dirty="0">
                <a:latin typeface="Times New Roman" pitchFamily="18" charset="0"/>
                <a:cs typeface="B Nazanin" pitchFamily="2" charset="-78"/>
              </a:rPr>
              <a:t>یک کنیم و بقیه را صفر قرار دهیم می­توانیم داشته باشیم: </a:t>
            </a:r>
            <a:endParaRPr lang="en-US" dirty="0">
              <a:latin typeface="Times New Roman" pitchFamily="18" charset="0"/>
              <a:cs typeface="B Nazanin" pitchFamily="2" charset="-78"/>
            </a:endParaRP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LDI </a:t>
            </a:r>
            <a:r>
              <a:rPr lang="en-US" dirty="0">
                <a:latin typeface="Times New Roman" pitchFamily="18" charset="0"/>
                <a:cs typeface="B Nazanin" pitchFamily="2" charset="-78"/>
              </a:rPr>
              <a:t>R16 ,  ( 1&lt;&lt;SREG – V) | (1&lt;&lt; SREG – S) </a:t>
            </a:r>
          </a:p>
          <a:p>
            <a:pPr marL="0" indent="0">
              <a:buNone/>
            </a:pPr>
            <a:r>
              <a:rPr lang="en-US" dirty="0">
                <a:latin typeface="Times New Roman" pitchFamily="18" charset="0"/>
                <a:cs typeface="B Nazanin" pitchFamily="2" charset="-78"/>
              </a:rPr>
              <a:t>;R16 = 0b00001000 OR  0b00010000 = 0b00011000</a:t>
            </a:r>
          </a:p>
          <a:p>
            <a:pPr marL="0" indent="0">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	SREG , R16</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32274989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763000" cy="5410200"/>
          </a:xfrm>
        </p:spPr>
        <p:txBody>
          <a:bodyPr/>
          <a:lstStyle/>
          <a:p>
            <a:pPr marL="0" indent="0" algn="just" rtl="1">
              <a:buNone/>
            </a:pPr>
            <a:r>
              <a:rPr lang="fa-IR" dirty="0">
                <a:latin typeface="Times New Roman" pitchFamily="18" charset="0"/>
                <a:cs typeface="B Nazanin" pitchFamily="2" charset="-78"/>
              </a:rPr>
              <a:t>مثال ٦ – ١ – برنامه­ای بنویسید که </a:t>
            </a:r>
            <a:r>
              <a:rPr lang="en-US" dirty="0">
                <a:latin typeface="Times New Roman" pitchFamily="18" charset="0"/>
                <a:cs typeface="B Nazanin" pitchFamily="2" charset="-78"/>
              </a:rPr>
              <a:t>PB2 </a:t>
            </a:r>
            <a:r>
              <a:rPr lang="fa-IR" dirty="0">
                <a:latin typeface="Times New Roman" pitchFamily="18" charset="0"/>
                <a:cs typeface="B Nazanin" pitchFamily="2" charset="-78"/>
              </a:rPr>
              <a:t>و </a:t>
            </a:r>
            <a:r>
              <a:rPr lang="en-US" dirty="0">
                <a:latin typeface="Times New Roman" pitchFamily="18" charset="0"/>
                <a:cs typeface="B Nazanin" pitchFamily="2" charset="-78"/>
              </a:rPr>
              <a:t>PB4 </a:t>
            </a:r>
            <a:r>
              <a:rPr lang="fa-IR" dirty="0">
                <a:latin typeface="Times New Roman" pitchFamily="18" charset="0"/>
                <a:cs typeface="B Nazanin" pitchFamily="2" charset="-78"/>
              </a:rPr>
              <a:t>از پورت </a:t>
            </a:r>
            <a:r>
              <a:rPr lang="en-US" dirty="0">
                <a:latin typeface="Times New Roman" pitchFamily="18" charset="0"/>
                <a:cs typeface="B Nazanin" pitchFamily="2" charset="-78"/>
              </a:rPr>
              <a:t>B </a:t>
            </a:r>
            <a:r>
              <a:rPr lang="fa-IR" dirty="0">
                <a:latin typeface="Times New Roman" pitchFamily="18" charset="0"/>
                <a:cs typeface="B Nazanin" pitchFamily="2" charset="-78"/>
              </a:rPr>
              <a:t>را یک کرده و بقیة پایه­ها صفر باشد.</a:t>
            </a:r>
            <a:endParaRPr lang="en-US" dirty="0">
              <a:latin typeface="Times New Roman" pitchFamily="18" charset="0"/>
              <a:cs typeface="B Nazanin" pitchFamily="2" charset="-78"/>
            </a:endParaRPr>
          </a:p>
          <a:p>
            <a:pPr marL="0" indent="0" algn="just" rtl="1">
              <a:buNone/>
            </a:pPr>
            <a:r>
              <a:rPr lang="fa-IR" dirty="0">
                <a:latin typeface="Times New Roman" pitchFamily="18" charset="0"/>
                <a:cs typeface="B Nazanin" pitchFamily="2" charset="-78"/>
              </a:rPr>
              <a:t>الف) بدون استفاده از </a:t>
            </a:r>
            <a:r>
              <a:rPr lang="fa-IR" dirty="0" smtClean="0">
                <a:latin typeface="Times New Roman" pitchFamily="18" charset="0"/>
                <a:cs typeface="B Nazanin" pitchFamily="2" charset="-78"/>
              </a:rPr>
              <a:t>شبه دستورالعمل­ها اسمبلر </a:t>
            </a:r>
            <a:r>
              <a:rPr lang="fa-IR" dirty="0">
                <a:latin typeface="Times New Roman" pitchFamily="18" charset="0"/>
                <a:cs typeface="B Nazanin" pitchFamily="2" charset="-78"/>
              </a:rPr>
              <a:t>		</a:t>
            </a:r>
            <a:endParaRPr lang="fa-IR" dirty="0" smtClean="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LDI </a:t>
            </a:r>
            <a:r>
              <a:rPr lang="en-US" dirty="0">
                <a:latin typeface="Times New Roman" pitchFamily="18" charset="0"/>
                <a:cs typeface="B Nazanin" pitchFamily="2" charset="-78"/>
              </a:rPr>
              <a:t>	R20 , </a:t>
            </a:r>
            <a:r>
              <a:rPr lang="en-US" dirty="0" err="1">
                <a:latin typeface="Times New Roman" pitchFamily="18" charset="0"/>
                <a:cs typeface="B Nazanin" pitchFamily="2" charset="-78"/>
              </a:rPr>
              <a:t>ob</a:t>
            </a:r>
            <a:r>
              <a:rPr lang="en-US" dirty="0">
                <a:latin typeface="Times New Roman" pitchFamily="18" charset="0"/>
                <a:cs typeface="B Nazanin" pitchFamily="2" charset="-78"/>
              </a:rPr>
              <a:t> 000 1 01000</a:t>
            </a:r>
          </a:p>
          <a:p>
            <a:pPr marL="0" indent="0">
              <a:buNone/>
            </a:pPr>
            <a:r>
              <a:rPr lang="en-US" dirty="0">
                <a:latin typeface="Times New Roman" pitchFamily="18" charset="0"/>
                <a:cs typeface="B Nazanin" pitchFamily="2" charset="-78"/>
              </a:rPr>
              <a:t>OUT	PORT B , R20</a:t>
            </a:r>
          </a:p>
          <a:p>
            <a:pPr marL="0" indent="0" rtl="1">
              <a:buNone/>
            </a:pPr>
            <a:endParaRPr lang="fa-IR" dirty="0" smtClean="0">
              <a:latin typeface="Times New Roman" pitchFamily="18" charset="0"/>
              <a:cs typeface="B Nazanin" pitchFamily="2" charset="-78"/>
            </a:endParaRPr>
          </a:p>
          <a:p>
            <a:pPr marL="0" indent="0" rtl="1">
              <a:buNone/>
            </a:pPr>
            <a:endParaRPr lang="fa-IR" dirty="0">
              <a:latin typeface="Times New Roman" pitchFamily="18" charset="0"/>
              <a:cs typeface="B Nazanin" pitchFamily="2" charset="-78"/>
            </a:endParaRPr>
          </a:p>
          <a:p>
            <a:pPr marL="0" indent="0" rtl="1">
              <a:buNone/>
            </a:pPr>
            <a:r>
              <a:rPr lang="fa-IR" dirty="0" smtClean="0">
                <a:latin typeface="Times New Roman" pitchFamily="18" charset="0"/>
                <a:cs typeface="B Nazanin" pitchFamily="2" charset="-78"/>
              </a:rPr>
              <a:t>معادل </a:t>
            </a:r>
            <a:r>
              <a:rPr lang="fa-IR" dirty="0">
                <a:latin typeface="Times New Roman" pitchFamily="18" charset="0"/>
                <a:cs typeface="B Nazanin" pitchFamily="2" charset="-78"/>
              </a:rPr>
              <a:t>است با: 						</a:t>
            </a:r>
            <a:r>
              <a:rPr lang="en-US" dirty="0">
                <a:latin typeface="Times New Roman" pitchFamily="18" charset="0"/>
                <a:cs typeface="B Nazanin" pitchFamily="2" charset="-78"/>
              </a:rPr>
              <a:t>	</a:t>
            </a:r>
            <a:r>
              <a:rPr lang="fa-IR" dirty="0">
                <a:latin typeface="Times New Roman" pitchFamily="18" charset="0"/>
                <a:cs typeface="B Nazanin" pitchFamily="2" charset="-78"/>
              </a:rPr>
              <a:t>			</a:t>
            </a:r>
            <a:r>
              <a:rPr lang="en-US" dirty="0">
                <a:latin typeface="Times New Roman" pitchFamily="18" charset="0"/>
                <a:cs typeface="B Nazanin" pitchFamily="2" charset="-78"/>
              </a:rPr>
              <a:t>LDI R20 , ox14</a:t>
            </a:r>
          </a:p>
          <a:p>
            <a:pPr marL="0" indent="0">
              <a:buNone/>
            </a:pPr>
            <a:r>
              <a:rPr lang="en-US" dirty="0">
                <a:latin typeface="Times New Roman" pitchFamily="18" charset="0"/>
                <a:cs typeface="B Nazanin" pitchFamily="2" charset="-78"/>
              </a:rPr>
              <a:t>OUT 	PORT B , R20</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34637500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3962400"/>
          </a:xfrm>
        </p:spPr>
        <p:txBody>
          <a:bodyPr/>
          <a:lstStyle/>
          <a:p>
            <a:pPr marL="0" indent="0" algn="r" rtl="1">
              <a:buNone/>
            </a:pPr>
            <a:r>
              <a:rPr lang="fa-IR" dirty="0">
                <a:latin typeface="Times New Roman" pitchFamily="18" charset="0"/>
                <a:cs typeface="B Nazanin" pitchFamily="2" charset="-78"/>
              </a:rPr>
              <a:t>ب) با استفاده از </a:t>
            </a:r>
            <a:r>
              <a:rPr lang="fa-IR" dirty="0" smtClean="0">
                <a:latin typeface="Times New Roman" pitchFamily="18" charset="0"/>
                <a:cs typeface="B Nazanin" pitchFamily="2" charset="-78"/>
              </a:rPr>
              <a:t>شبه دستورالعمل­ها اسمبلر</a:t>
            </a:r>
          </a:p>
          <a:p>
            <a:pPr marL="0" indent="0">
              <a:buNone/>
            </a:pPr>
            <a:r>
              <a:rPr lang="en-US" dirty="0">
                <a:latin typeface="Times New Roman" pitchFamily="18" charset="0"/>
                <a:cs typeface="B Nazanin" pitchFamily="2" charset="-78"/>
              </a:rPr>
              <a:t> LDI     R20 , (1 &lt;&lt; 4</a:t>
            </a:r>
            <a:r>
              <a:rPr lang="en-US" dirty="0" smtClean="0">
                <a:latin typeface="Times New Roman" pitchFamily="18" charset="0"/>
                <a:cs typeface="B Nazanin" pitchFamily="2" charset="-78"/>
              </a:rPr>
              <a:t>) | (</a:t>
            </a:r>
            <a:r>
              <a:rPr lang="en-US" dirty="0">
                <a:latin typeface="Times New Roman" pitchFamily="18" charset="0"/>
                <a:cs typeface="B Nazanin" pitchFamily="2" charset="-78"/>
              </a:rPr>
              <a:t>1 &lt;&lt; 2</a:t>
            </a:r>
            <a:r>
              <a:rPr lang="en-US" dirty="0" smtClean="0">
                <a:latin typeface="Times New Roman" pitchFamily="18" charset="0"/>
                <a:cs typeface="B Nazanin" pitchFamily="2" charset="-78"/>
              </a:rPr>
              <a:t>)</a:t>
            </a:r>
            <a:r>
              <a:rPr lang="en-US" dirty="0">
                <a:latin typeface="Times New Roman" pitchFamily="18" charset="0"/>
                <a:cs typeface="B Nazanin" pitchFamily="2" charset="-78"/>
              </a:rPr>
              <a:t>	</a:t>
            </a:r>
            <a:endParaRPr lang="en-US"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R20= 0b10000 OR 0b100</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0b00010100</a:t>
            </a:r>
            <a:r>
              <a:rPr lang="en-US" dirty="0">
                <a:latin typeface="Times New Roman" pitchFamily="18" charset="0"/>
                <a:cs typeface="B Nazanin" pitchFamily="2" charset="-78"/>
              </a:rPr>
              <a:t>		</a:t>
            </a:r>
            <a:endParaRPr lang="fa-IR"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PORT B , </a:t>
            </a:r>
            <a:r>
              <a:rPr lang="en-US" dirty="0" smtClean="0">
                <a:latin typeface="Times New Roman" pitchFamily="18" charset="0"/>
                <a:cs typeface="B Nazanin" pitchFamily="2" charset="-78"/>
              </a:rPr>
              <a:t>R20</a:t>
            </a:r>
          </a:p>
          <a:p>
            <a:pPr marL="0" indent="0">
              <a:buNone/>
            </a:pPr>
            <a:endParaRPr lang="en-US" dirty="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با استفاده از اسامی بیت ها در فایل </a:t>
            </a:r>
            <a:r>
              <a:rPr lang="en-US" dirty="0" smtClean="0">
                <a:latin typeface="Times New Roman" pitchFamily="18" charset="0"/>
                <a:cs typeface="B Nazanin" pitchFamily="2" charset="-78"/>
              </a:rPr>
              <a:t>“</a:t>
            </a:r>
            <a:r>
              <a:rPr lang="en-US" dirty="0">
                <a:latin typeface="Times New Roman" pitchFamily="18" charset="0"/>
                <a:cs typeface="B Nazanin" pitchFamily="2" charset="-78"/>
              </a:rPr>
              <a:t>M32DEF. INC </a:t>
            </a:r>
            <a:r>
              <a:rPr lang="en-US" dirty="0" smtClean="0">
                <a:latin typeface="Times New Roman" pitchFamily="18" charset="0"/>
                <a:cs typeface="B Nazanin" pitchFamily="2" charset="-78"/>
              </a:rPr>
              <a:t>”</a:t>
            </a:r>
          </a:p>
          <a:p>
            <a:pPr marL="0" indent="0">
              <a:buNone/>
            </a:pPr>
            <a:r>
              <a:rPr lang="en-US" dirty="0">
                <a:latin typeface="Times New Roman" pitchFamily="18" charset="0"/>
                <a:cs typeface="B Nazanin" pitchFamily="2" charset="-78"/>
              </a:rPr>
              <a:t>LDI     R20 , (1 &lt;&lt; PB4</a:t>
            </a:r>
            <a:r>
              <a:rPr lang="en-US" dirty="0" smtClean="0">
                <a:latin typeface="Times New Roman" pitchFamily="18" charset="0"/>
                <a:cs typeface="B Nazanin" pitchFamily="2" charset="-78"/>
              </a:rPr>
              <a:t>) | (</a:t>
            </a:r>
            <a:r>
              <a:rPr lang="en-US" dirty="0">
                <a:latin typeface="Times New Roman" pitchFamily="18" charset="0"/>
                <a:cs typeface="B Nazanin" pitchFamily="2" charset="-78"/>
              </a:rPr>
              <a:t>1 &lt;&lt; PB2)</a:t>
            </a:r>
            <a:r>
              <a:rPr lang="fa-IR" dirty="0">
                <a:latin typeface="Times New Roman" pitchFamily="18" charset="0"/>
                <a:cs typeface="B Nazanin" pitchFamily="2" charset="-78"/>
              </a:rPr>
              <a:t>	</a:t>
            </a:r>
            <a:r>
              <a:rPr lang="en-US" dirty="0">
                <a:latin typeface="Times New Roman" pitchFamily="18" charset="0"/>
                <a:cs typeface="B Nazanin" pitchFamily="2" charset="-78"/>
              </a:rPr>
              <a:t>		</a:t>
            </a:r>
          </a:p>
          <a:p>
            <a:pPr marL="0" indent="0">
              <a:buNone/>
            </a:pPr>
            <a:r>
              <a:rPr lang="en-US" dirty="0" smtClean="0">
                <a:latin typeface="Times New Roman" pitchFamily="18" charset="0"/>
                <a:cs typeface="B Nazanin" pitchFamily="2" charset="-78"/>
              </a:rPr>
              <a:t>OUT     </a:t>
            </a:r>
            <a:r>
              <a:rPr lang="en-US" dirty="0">
                <a:latin typeface="Times New Roman" pitchFamily="18" charset="0"/>
                <a:cs typeface="B Nazanin" pitchFamily="2" charset="-78"/>
              </a:rPr>
              <a:t>PORT B , R20</a:t>
            </a:r>
            <a:endParaRPr lang="fa-IR"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32485380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763000" cy="5257800"/>
          </a:xfrm>
        </p:spPr>
        <p:txBody>
          <a:bodyPr/>
          <a:lstStyle/>
          <a:p>
            <a:pPr algn="just" rtl="1"/>
            <a:r>
              <a:rPr lang="fa-IR" dirty="0">
                <a:latin typeface="Times New Roman" pitchFamily="18" charset="0"/>
                <a:cs typeface="B Nazanin" pitchFamily="2" charset="-78"/>
              </a:rPr>
              <a:t>توابع (</a:t>
            </a:r>
            <a:r>
              <a:rPr lang="en-US" dirty="0">
                <a:latin typeface="Times New Roman" pitchFamily="18" charset="0"/>
                <a:cs typeface="B Nazanin" pitchFamily="2" charset="-78"/>
              </a:rPr>
              <a:t>HIGH</a:t>
            </a:r>
            <a:r>
              <a:rPr lang="fa-IR" dirty="0">
                <a:latin typeface="Times New Roman" pitchFamily="18" charset="0"/>
                <a:cs typeface="B Nazanin" pitchFamily="2" charset="-78"/>
              </a:rPr>
              <a:t>) و (</a:t>
            </a:r>
            <a:r>
              <a:rPr lang="en-US" dirty="0">
                <a:latin typeface="Times New Roman" pitchFamily="18" charset="0"/>
                <a:cs typeface="B Nazanin" pitchFamily="2" charset="-78"/>
              </a:rPr>
              <a:t>LOW</a:t>
            </a:r>
            <a:r>
              <a:rPr lang="fa-IR" dirty="0">
                <a:latin typeface="Times New Roman" pitchFamily="18" charset="0"/>
                <a:cs typeface="B Nazanin" pitchFamily="2" charset="-78"/>
              </a:rPr>
              <a:t>) </a:t>
            </a:r>
            <a:endParaRPr lang="en-US" dirty="0">
              <a:latin typeface="Times New Roman" pitchFamily="18" charset="0"/>
              <a:cs typeface="B Nazanin" pitchFamily="2" charset="-78"/>
            </a:endParaRPr>
          </a:p>
          <a:p>
            <a:pPr lvl="1" algn="just" rtl="1"/>
            <a:r>
              <a:rPr lang="fa-IR" dirty="0">
                <a:latin typeface="Times New Roman" pitchFamily="18" charset="0"/>
                <a:cs typeface="B Nazanin" pitchFamily="2" charset="-78"/>
              </a:rPr>
              <a:t>این توابع بایت­های بالا و پایین یک مقدار ١٦ بیتی را به ما می­دهند</a:t>
            </a:r>
            <a:r>
              <a:rPr lang="fa-IR" dirty="0" smtClean="0">
                <a:latin typeface="Times New Roman" pitchFamily="18" charset="0"/>
                <a:cs typeface="B Nazanin" pitchFamily="2" charset="-78"/>
              </a:rPr>
              <a:t>.</a:t>
            </a:r>
          </a:p>
          <a:p>
            <a:pPr marL="0" indent="0">
              <a:buNone/>
            </a:pPr>
            <a:r>
              <a:rPr lang="en-US" sz="2800" dirty="0">
                <a:latin typeface="Times New Roman" pitchFamily="18" charset="0"/>
                <a:cs typeface="B Nazanin" pitchFamily="2" charset="-78"/>
              </a:rPr>
              <a:t>LDI 	R16 , LOW (0x 4455)</a:t>
            </a:r>
            <a:endParaRPr lang="en-US" sz="2400" dirty="0">
              <a:latin typeface="Times New Roman" pitchFamily="18" charset="0"/>
              <a:cs typeface="B Nazanin" pitchFamily="2" charset="-78"/>
            </a:endParaRPr>
          </a:p>
          <a:p>
            <a:pPr marL="0" indent="0">
              <a:buNone/>
            </a:pPr>
            <a:r>
              <a:rPr lang="en-US" sz="2800" dirty="0">
                <a:latin typeface="Times New Roman" pitchFamily="18" charset="0"/>
                <a:cs typeface="B Nazanin" pitchFamily="2" charset="-78"/>
              </a:rPr>
              <a:t>LDI 	R17 , HIGH (</a:t>
            </a:r>
            <a:r>
              <a:rPr lang="en-US" sz="2800" dirty="0" smtClean="0">
                <a:latin typeface="Times New Roman" pitchFamily="18" charset="0"/>
                <a:cs typeface="B Nazanin" pitchFamily="2" charset="-78"/>
              </a:rPr>
              <a:t>0x </a:t>
            </a:r>
            <a:r>
              <a:rPr lang="en-US" sz="2800" dirty="0">
                <a:latin typeface="Times New Roman" pitchFamily="18" charset="0"/>
                <a:cs typeface="B Nazanin" pitchFamily="2" charset="-78"/>
              </a:rPr>
              <a:t>4455</a:t>
            </a:r>
            <a:r>
              <a:rPr lang="en-US" sz="2800" dirty="0" smtClean="0">
                <a:latin typeface="Times New Roman" pitchFamily="18" charset="0"/>
                <a:cs typeface="B Nazanin" pitchFamily="2" charset="-78"/>
              </a:rPr>
              <a:t>)</a:t>
            </a:r>
            <a:endParaRPr lang="fa-IR" sz="2800" dirty="0" smtClean="0">
              <a:latin typeface="Times New Roman" pitchFamily="18" charset="0"/>
              <a:cs typeface="B Nazanin" pitchFamily="2" charset="-78"/>
            </a:endParaRPr>
          </a:p>
          <a:p>
            <a:pPr marL="0" indent="0">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85800"/>
          </a:xfrm>
        </p:spPr>
        <p:txBody>
          <a:bodyPr anchor="ctr">
            <a:normAutofit/>
          </a:bodyPr>
          <a:lstStyle/>
          <a:p>
            <a:pPr algn="ctr" rtl="1"/>
            <a:r>
              <a:rPr lang="fa-IR" sz="3400" dirty="0">
                <a:cs typeface="B Titr" pitchFamily="2" charset="-78"/>
              </a:rPr>
              <a:t>٦ – ١ – معرفی برخی از دستورالعمل­های اسمبلر</a:t>
            </a:r>
            <a:endParaRPr lang="en-US" sz="3400" dirty="0">
              <a:cs typeface="B Titr" pitchFamily="2" charset="-78"/>
            </a:endParaRPr>
          </a:p>
        </p:txBody>
      </p:sp>
    </p:spTree>
    <p:extLst>
      <p:ext uri="{BB962C8B-B14F-4D97-AF65-F5344CB8AC3E}">
        <p14:creationId xmlns:p14="http://schemas.microsoft.com/office/powerpoint/2010/main" val="20660391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٢ – ثبات و مدهای آدرس دهی مستقیم</a:t>
            </a:r>
            <a:endParaRPr lang="en-US" sz="3400" dirty="0">
              <a:cs typeface="B Titr" pitchFamily="2" charset="-78"/>
            </a:endParaRPr>
          </a:p>
        </p:txBody>
      </p:sp>
      <p:sp>
        <p:nvSpPr>
          <p:cNvPr id="3" name="Content Placeholder 2"/>
          <p:cNvSpPr>
            <a:spLocks noGrp="1"/>
          </p:cNvSpPr>
          <p:nvPr>
            <p:ph idx="1"/>
          </p:nvPr>
        </p:nvSpPr>
        <p:spPr>
          <a:xfrm>
            <a:off x="457200" y="1219200"/>
            <a:ext cx="8229600" cy="5334000"/>
          </a:xfrm>
        </p:spPr>
        <p:txBody>
          <a:bodyPr/>
          <a:lstStyle/>
          <a:p>
            <a:pPr marL="0" indent="0" algn="r" rtl="1">
              <a:buNone/>
            </a:pPr>
            <a:r>
              <a:rPr lang="fa-IR" dirty="0">
                <a:latin typeface="Times New Roman" pitchFamily="18" charset="0"/>
                <a:cs typeface="B Nazanin" pitchFamily="2" charset="-78"/>
              </a:rPr>
              <a:t>روش­های مختلف دسترسی به داده­ها را مدهای آدرس دهی می­نامند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1- </a:t>
            </a:r>
            <a:r>
              <a:rPr lang="fa-IR" dirty="0">
                <a:latin typeface="Times New Roman" pitchFamily="18" charset="0"/>
                <a:cs typeface="B Nazanin" pitchFamily="2" charset="-78"/>
              </a:rPr>
              <a:t>– مد آدرس دهی تک ثباتی (بی­واسطه</a:t>
            </a:r>
            <a:r>
              <a:rPr lang="fa-IR" dirty="0" smtClean="0">
                <a:latin typeface="Times New Roman" pitchFamily="18" charset="0"/>
                <a:cs typeface="B Nazanin" pitchFamily="2" charset="-78"/>
              </a:rPr>
              <a:t>)</a:t>
            </a:r>
          </a:p>
          <a:p>
            <a:pPr marL="0" indent="0" algn="r" rtl="1">
              <a:buNone/>
            </a:pPr>
            <a:r>
              <a:rPr lang="fa-IR" dirty="0" smtClean="0">
                <a:latin typeface="Times New Roman" pitchFamily="18" charset="0"/>
                <a:cs typeface="B Nazanin" pitchFamily="2" charset="-78"/>
              </a:rPr>
              <a:t> </a:t>
            </a:r>
            <a:r>
              <a:rPr lang="fa-IR" dirty="0">
                <a:latin typeface="Times New Roman" pitchFamily="18" charset="0"/>
                <a:cs typeface="B Nazanin" pitchFamily="2" charset="-78"/>
              </a:rPr>
              <a:t>(</a:t>
            </a:r>
            <a:r>
              <a:rPr lang="en-US" dirty="0">
                <a:latin typeface="Times New Roman" pitchFamily="18" charset="0"/>
                <a:cs typeface="B Nazanin" pitchFamily="2" charset="-78"/>
              </a:rPr>
              <a:t>Immediate</a:t>
            </a:r>
            <a:r>
              <a:rPr lang="fa-IR" dirty="0">
                <a:latin typeface="Times New Roman" pitchFamily="18" charset="0"/>
                <a:cs typeface="B Nazanin" pitchFamily="2" charset="-78"/>
              </a:rPr>
              <a:t>) </a:t>
            </a:r>
            <a:r>
              <a:rPr lang="en-US" dirty="0">
                <a:latin typeface="Times New Roman" pitchFamily="18" charset="0"/>
                <a:cs typeface="B Nazanin" pitchFamily="2" charset="-78"/>
              </a:rPr>
              <a:t>Register </a:t>
            </a:r>
            <a:r>
              <a:rPr lang="fa-IR" dirty="0">
                <a:latin typeface="Times New Roman" pitchFamily="18" charset="0"/>
                <a:cs typeface="B Nazanin" pitchFamily="2" charset="-78"/>
              </a:rPr>
              <a:t>- </a:t>
            </a:r>
            <a:r>
              <a:rPr lang="en-US" dirty="0">
                <a:latin typeface="Times New Roman" pitchFamily="18" charset="0"/>
                <a:cs typeface="B Nazanin" pitchFamily="2" charset="-78"/>
              </a:rPr>
              <a:t>single </a:t>
            </a:r>
            <a:endParaRPr lang="fa-IR" dirty="0" smtClean="0">
              <a:latin typeface="Times New Roman" pitchFamily="18" charset="0"/>
              <a:cs typeface="B Nazanin" pitchFamily="2" charset="-78"/>
            </a:endParaRPr>
          </a:p>
          <a:p>
            <a:pPr lvl="1" algn="r" rtl="1">
              <a:buFont typeface="Wingdings" pitchFamily="2" charset="2"/>
              <a:buChar char="ü"/>
            </a:pPr>
            <a:r>
              <a:rPr lang="fa-IR" dirty="0">
                <a:latin typeface="Times New Roman" pitchFamily="18" charset="0"/>
                <a:cs typeface="B Nazanin" pitchFamily="2" charset="-78"/>
              </a:rPr>
              <a:t>در این مد عملوند یک ثبات است. </a:t>
            </a:r>
            <a:endParaRPr lang="fa-IR" dirty="0" smtClean="0">
              <a:latin typeface="Times New Roman" pitchFamily="18" charset="0"/>
              <a:cs typeface="B Nazanin" pitchFamily="2" charset="-78"/>
            </a:endParaRPr>
          </a:p>
          <a:p>
            <a:pPr marL="978408" lvl="3" indent="0">
              <a:buNone/>
            </a:pPr>
            <a:r>
              <a:rPr lang="en-US" dirty="0">
                <a:latin typeface="Times New Roman" pitchFamily="18" charset="0"/>
                <a:cs typeface="B Nazanin" pitchFamily="2" charset="-78"/>
              </a:rPr>
              <a:t>NEG R18</a:t>
            </a:r>
            <a:endParaRPr lang="fa-IR" dirty="0" smtClean="0">
              <a:latin typeface="Times New Roman" pitchFamily="18" charset="0"/>
              <a:cs typeface="B Nazanin" pitchFamily="2" charset="-78"/>
            </a:endParaRPr>
          </a:p>
          <a:p>
            <a:pPr lvl="1" algn="r" rtl="1">
              <a:buFont typeface="Wingdings" pitchFamily="2" charset="2"/>
              <a:buChar char="ü"/>
            </a:pPr>
            <a:r>
              <a:rPr lang="fa-IR" dirty="0" smtClean="0">
                <a:latin typeface="Times New Roman" pitchFamily="18" charset="0"/>
                <a:cs typeface="B Nazanin" pitchFamily="2" charset="-78"/>
              </a:rPr>
              <a:t>گاهی </a:t>
            </a:r>
            <a:r>
              <a:rPr lang="fa-IR" dirty="0">
                <a:latin typeface="Times New Roman" pitchFamily="18" charset="0"/>
                <a:cs typeface="B Nazanin" pitchFamily="2" charset="-78"/>
              </a:rPr>
              <a:t>هم در عملوندها یک مقدار ثابت و یک ثبات وجود دارد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978408" lvl="3" indent="0">
              <a:buNone/>
            </a:pPr>
            <a:r>
              <a:rPr lang="en-US" dirty="0" smtClean="0">
                <a:latin typeface="Times New Roman" pitchFamily="18" charset="0"/>
                <a:cs typeface="B Nazanin" pitchFamily="2" charset="-78"/>
              </a:rPr>
              <a:t>LDI </a:t>
            </a:r>
            <a:r>
              <a:rPr lang="en-US" dirty="0">
                <a:latin typeface="Times New Roman" pitchFamily="18" charset="0"/>
                <a:cs typeface="B Nazanin" pitchFamily="2" charset="-78"/>
              </a:rPr>
              <a:t>	R18 , </a:t>
            </a:r>
            <a:r>
              <a:rPr lang="en-US" dirty="0" smtClean="0">
                <a:latin typeface="Times New Roman" pitchFamily="18" charset="0"/>
                <a:cs typeface="B Nazanin" pitchFamily="2" charset="-78"/>
              </a:rPr>
              <a:t>ox21</a:t>
            </a:r>
          </a:p>
          <a:p>
            <a:pPr lvl="1" algn="r" rtl="1">
              <a:buFont typeface="Wingdings" pitchFamily="2" charset="2"/>
              <a:buChar char="ü"/>
            </a:pPr>
            <a:r>
              <a:rPr lang="fa-IR" dirty="0">
                <a:latin typeface="Times New Roman" pitchFamily="18" charset="0"/>
                <a:cs typeface="B Nazanin" pitchFamily="2" charset="-78"/>
              </a:rPr>
              <a:t>این مقدار ثابت گاهی دادة بی­واسطه نیز گفته می­شود، زیرا وقتی که دستور اسمبل شد، عملگرد بلافاصله بعد از کد عمل می­آید.</a:t>
            </a: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3175400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43400"/>
          </a:xfrm>
        </p:spPr>
        <p:txBody>
          <a:bodyPr/>
          <a:lstStyle/>
          <a:p>
            <a:pPr marL="0" indent="0" algn="r" rtl="1">
              <a:buNone/>
            </a:pPr>
            <a:r>
              <a:rPr lang="fa-IR" dirty="0" smtClean="0">
                <a:latin typeface="Times New Roman" pitchFamily="18" charset="0"/>
                <a:cs typeface="B Nazanin" pitchFamily="2" charset="-78"/>
              </a:rPr>
              <a:t>مثال 3-16- اگر فرکانس کریستال </a:t>
            </a:r>
            <a:r>
              <a:rPr lang="en-US" dirty="0" smtClean="0">
                <a:latin typeface="Times New Roman" pitchFamily="18" charset="0"/>
                <a:cs typeface="B Nazanin" pitchFamily="2" charset="-78"/>
              </a:rPr>
              <a:t>10 MHz</a:t>
            </a:r>
            <a:r>
              <a:rPr lang="fa-IR" dirty="0" smtClean="0">
                <a:latin typeface="Times New Roman" pitchFamily="18" charset="0"/>
                <a:cs typeface="B Nazanin" pitchFamily="2" charset="-78"/>
              </a:rPr>
              <a:t> باشد، مقدار تاخیر کد زیر را بیابید.</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چرخه دستور</a:t>
            </a:r>
          </a:p>
          <a:p>
            <a:pPr marL="0" indent="0" algn="l">
              <a:buNone/>
            </a:pPr>
            <a:r>
              <a:rPr lang="en-US" dirty="0" smtClean="0">
                <a:latin typeface="Times New Roman" pitchFamily="18" charset="0"/>
                <a:cs typeface="B Nazanin" pitchFamily="2" charset="-78"/>
              </a:rPr>
              <a:t>.DEF count=R20                                          0</a:t>
            </a:r>
          </a:p>
          <a:p>
            <a:pPr marL="0" indent="0" algn="l">
              <a:buNone/>
            </a:pPr>
            <a:r>
              <a:rPr lang="en-US" dirty="0" smtClean="0">
                <a:latin typeface="Times New Roman" pitchFamily="18" charset="0"/>
                <a:cs typeface="B Nazanin" pitchFamily="2" charset="-78"/>
              </a:rPr>
              <a:t>DELAY: LDI count, 0xFF			   1 </a:t>
            </a:r>
          </a:p>
          <a:p>
            <a:pPr marL="0" indent="0" algn="l">
              <a:buNone/>
            </a:pPr>
            <a:r>
              <a:rPr lang="en-US" dirty="0" smtClean="0">
                <a:latin typeface="Times New Roman" pitchFamily="18" charset="0"/>
                <a:cs typeface="B Nazanin" pitchFamily="2" charset="-78"/>
              </a:rPr>
              <a:t>AGAIN: NOP				   1</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NOP				   1</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DEC count			              1</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BRNE AGAIN                              2</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RET     				   4</a:t>
            </a: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457200" y="228600"/>
            <a:ext cx="8229600" cy="609600"/>
          </a:xfrm>
        </p:spPr>
        <p:txBody>
          <a:bodyPr anchor="ctr">
            <a:normAutofit/>
          </a:bodyPr>
          <a:lstStyle/>
          <a:p>
            <a:pPr algn="ctr" rtl="1"/>
            <a:r>
              <a:rPr lang="fa-IR" sz="3200" b="1" dirty="0" smtClean="0">
                <a:latin typeface="Times New Roman" pitchFamily="18" charset="0"/>
                <a:cs typeface="B Titr" pitchFamily="2" charset="-78"/>
              </a:rPr>
              <a:t>بخش 3-3 تاخیر زمانی در </a:t>
            </a:r>
            <a:r>
              <a:rPr lang="en-US" sz="3200" b="1" dirty="0" smtClean="0">
                <a:latin typeface="Times New Roman" pitchFamily="18" charset="0"/>
                <a:cs typeface="B Titr" pitchFamily="2" charset="-78"/>
              </a:rPr>
              <a:t>AVR</a:t>
            </a:r>
            <a:r>
              <a:rPr lang="fa-IR" sz="3200" b="1" dirty="0" smtClean="0">
                <a:latin typeface="Times New Roman" pitchFamily="18" charset="0"/>
                <a:cs typeface="B Titr" pitchFamily="2" charset="-78"/>
              </a:rPr>
              <a:t> و دستورات </a:t>
            </a:r>
            <a:r>
              <a:rPr lang="en-US" sz="3200" b="1" dirty="0" smtClean="0">
                <a:latin typeface="Times New Roman" pitchFamily="18" charset="0"/>
                <a:cs typeface="B Titr" pitchFamily="2" charset="-78"/>
              </a:rPr>
              <a:t>Pipeline</a:t>
            </a:r>
            <a:endParaRPr lang="en-US" sz="3200" b="1" dirty="0">
              <a:latin typeface="Times New Roman" pitchFamily="18" charset="0"/>
              <a:cs typeface="B Titr" pitchFamily="2" charset="-78"/>
            </a:endParaRPr>
          </a:p>
        </p:txBody>
      </p:sp>
      <mc:AlternateContent xmlns:mc="http://schemas.openxmlformats.org/markup-compatibility/2006" xmlns:a14="http://schemas.microsoft.com/office/drawing/2010/main">
        <mc:Choice Requires="a14">
          <p:sp>
            <p:nvSpPr>
              <p:cNvPr id="5" name="Content Placeholder 2"/>
              <p:cNvSpPr txBox="1">
                <a:spLocks/>
              </p:cNvSpPr>
              <p:nvPr/>
            </p:nvSpPr>
            <p:spPr>
              <a:xfrm>
                <a:off x="609600" y="5562600"/>
                <a:ext cx="8229600" cy="609600"/>
              </a:xfrm>
              <a:prstGeom prst="rect">
                <a:avLst/>
              </a:prstGeom>
            </p:spPr>
            <p:txBody>
              <a:bodyPr vert="horz">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dirty="0" smtClean="0">
                    <a:latin typeface="Times New Roman" pitchFamily="18" charset="0"/>
                    <a:cs typeface="B Nazanin" pitchFamily="2" charset="-78"/>
                  </a:rPr>
                  <a:t>Delay time=[1+(1+1+1+2)*255-1+4]*(</a:t>
                </a:r>
                <a14:m>
                  <m:oMath xmlns:m="http://schemas.openxmlformats.org/officeDocument/2006/math">
                    <m:f>
                      <m:fPr>
                        <m:ctrlPr>
                          <a:rPr lang="en-US" i="1" smtClean="0">
                            <a:latin typeface="Cambria Math"/>
                          </a:rPr>
                        </m:ctrlPr>
                      </m:fPr>
                      <m:num>
                        <m:r>
                          <a:rPr lang="en-US" i="1" smtClean="0">
                            <a:latin typeface="Cambria Math"/>
                          </a:rPr>
                          <m:t>1</m:t>
                        </m:r>
                      </m:num>
                      <m:den>
                        <m:r>
                          <a:rPr lang="en-US" i="1" smtClean="0">
                            <a:latin typeface="Cambria Math"/>
                          </a:rPr>
                          <m:t>10</m:t>
                        </m:r>
                        <m:r>
                          <a:rPr lang="en-US" i="1" smtClean="0">
                            <a:latin typeface="Cambria Math"/>
                          </a:rPr>
                          <m:t> </m:t>
                        </m:r>
                        <m:r>
                          <a:rPr lang="en-US" i="1" smtClean="0">
                            <a:latin typeface="Cambria Math"/>
                          </a:rPr>
                          <m:t>𝑀𝐻𝑧</m:t>
                        </m:r>
                      </m:den>
                    </m:f>
                  </m:oMath>
                </a14:m>
                <a:r>
                  <a:rPr lang="en-US" dirty="0" smtClean="0">
                    <a:latin typeface="Times New Roman" pitchFamily="18" charset="0"/>
                    <a:cs typeface="B Nazanin" pitchFamily="2" charset="-78"/>
                  </a:rPr>
                  <a:t>)=127.9 µs</a:t>
                </a:r>
                <a:endParaRPr lang="en-US" dirty="0">
                  <a:latin typeface="Times New Roman" pitchFamily="18" charset="0"/>
                  <a:cs typeface="B Nazanin" pitchFamily="2" charset="-78"/>
                </a:endParaRPr>
              </a:p>
            </p:txBody>
          </p:sp>
        </mc:Choice>
        <mc:Fallback xmlns="">
          <p:sp>
            <p:nvSpPr>
              <p:cNvPr id="5" name="Content Placeholder 2"/>
              <p:cNvSpPr txBox="1">
                <a:spLocks noRot="1" noChangeAspect="1" noMove="1" noResize="1" noEditPoints="1" noAdjustHandles="1" noChangeArrowheads="1" noChangeShapeType="1" noTextEdit="1"/>
              </p:cNvSpPr>
              <p:nvPr/>
            </p:nvSpPr>
            <p:spPr>
              <a:xfrm>
                <a:off x="609600" y="5562600"/>
                <a:ext cx="8229600" cy="609600"/>
              </a:xfrm>
              <a:prstGeom prst="rect">
                <a:avLst/>
              </a:prstGeom>
              <a:blipFill rotWithShape="1">
                <a:blip r:embed="rId2"/>
                <a:stretch>
                  <a:fillRect l="-1111" t="-3000" b="-2000"/>
                </a:stretch>
              </a:blipFill>
            </p:spPr>
            <p:txBody>
              <a:bodyPr/>
              <a:lstStyle/>
              <a:p>
                <a:r>
                  <a:rPr lang="en-US">
                    <a:noFill/>
                  </a:rPr>
                  <a:t> </a:t>
                </a:r>
              </a:p>
            </p:txBody>
          </p:sp>
        </mc:Fallback>
      </mc:AlternateContent>
    </p:spTree>
    <p:extLst>
      <p:ext uri="{BB962C8B-B14F-4D97-AF65-F5344CB8AC3E}">
        <p14:creationId xmlns:p14="http://schemas.microsoft.com/office/powerpoint/2010/main" val="27750983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334000"/>
          </a:xfrm>
        </p:spPr>
        <p:txBody>
          <a:bodyPr/>
          <a:lstStyle/>
          <a:p>
            <a:pPr marL="0" indent="0" algn="r" rtl="1">
              <a:buNone/>
            </a:pPr>
            <a:r>
              <a:rPr lang="fa-IR" dirty="0" smtClean="0">
                <a:latin typeface="Times New Roman" pitchFamily="18" charset="0"/>
                <a:cs typeface="B Nazanin" pitchFamily="2" charset="-78"/>
              </a:rPr>
              <a:t>2- مد </a:t>
            </a:r>
            <a:r>
              <a:rPr lang="fa-IR" dirty="0">
                <a:latin typeface="Times New Roman" pitchFamily="18" charset="0"/>
                <a:cs typeface="B Nazanin" pitchFamily="2" charset="-78"/>
              </a:rPr>
              <a:t>آدرس دهی دو </a:t>
            </a:r>
            <a:r>
              <a:rPr lang="fa-IR" dirty="0" smtClean="0">
                <a:latin typeface="Times New Roman" pitchFamily="18" charset="0"/>
                <a:cs typeface="B Nazanin" pitchFamily="2" charset="-78"/>
              </a:rPr>
              <a:t>ثباتی</a:t>
            </a:r>
          </a:p>
          <a:p>
            <a:pPr lvl="1" algn="r" rtl="1">
              <a:buFont typeface="Wingdings" pitchFamily="2" charset="2"/>
              <a:buChar char="ü"/>
            </a:pPr>
            <a:r>
              <a:rPr lang="fa-IR" dirty="0" smtClean="0">
                <a:latin typeface="Times New Roman" pitchFamily="18" charset="0"/>
                <a:cs typeface="B Nazanin" pitchFamily="2" charset="-78"/>
              </a:rPr>
              <a:t>از دو ثبات برای نگهداری داده استفاده می کند.</a:t>
            </a:r>
          </a:p>
          <a:p>
            <a:pPr marL="393192" lvl="1" indent="0" algn="l">
              <a:buNone/>
            </a:pPr>
            <a:r>
              <a:rPr lang="en-US" dirty="0" smtClean="0">
                <a:latin typeface="Times New Roman" pitchFamily="18" charset="0"/>
                <a:cs typeface="B Nazanin" pitchFamily="2" charset="-78"/>
              </a:rPr>
              <a:t>ADD	R20, R23</a:t>
            </a:r>
          </a:p>
          <a:p>
            <a:pPr marL="393192" lvl="1" indent="0" algn="l">
              <a:buNone/>
            </a:pPr>
            <a:r>
              <a:rPr lang="en-US" dirty="0" smtClean="0">
                <a:latin typeface="Times New Roman" pitchFamily="18" charset="0"/>
                <a:cs typeface="B Nazanin" pitchFamily="2" charset="-78"/>
              </a:rPr>
              <a:t>MOV	R27, R8</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٢ – ثبات و مدهای آدرس دهی مستقیم</a:t>
            </a:r>
            <a:endParaRPr lang="en-US" sz="3400" dirty="0">
              <a:cs typeface="B Titr" pitchFamily="2" charset="-78"/>
            </a:endParaRPr>
          </a:p>
        </p:txBody>
      </p:sp>
    </p:spTree>
    <p:extLst>
      <p:ext uri="{BB962C8B-B14F-4D97-AF65-F5344CB8AC3E}">
        <p14:creationId xmlns:p14="http://schemas.microsoft.com/office/powerpoint/2010/main" val="16592329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lnSpcReduction="10000"/>
          </a:bodyPr>
          <a:lstStyle/>
          <a:p>
            <a:pPr marL="0" indent="0" algn="r" rtl="1">
              <a:buNone/>
            </a:pPr>
            <a:r>
              <a:rPr lang="fa-IR" dirty="0" smtClean="0">
                <a:latin typeface="Times New Roman" pitchFamily="18" charset="0"/>
                <a:cs typeface="B Nazanin" pitchFamily="2" charset="-78"/>
              </a:rPr>
              <a:t>3- </a:t>
            </a:r>
            <a:r>
              <a:rPr lang="fa-IR" dirty="0">
                <a:latin typeface="Times New Roman" pitchFamily="18" charset="0"/>
                <a:cs typeface="B Nazanin" pitchFamily="2" charset="-78"/>
              </a:rPr>
              <a:t>مد آدرس دهی مستقیم: </a:t>
            </a:r>
            <a:endParaRPr lang="fa-IR" dirty="0" smtClean="0">
              <a:latin typeface="Times New Roman" pitchFamily="18" charset="0"/>
              <a:cs typeface="B Nazanin" pitchFamily="2" charset="-78"/>
            </a:endParaRPr>
          </a:p>
          <a:p>
            <a:pPr lvl="1" algn="r" rtl="1">
              <a:buFont typeface="Wingdings" pitchFamily="2" charset="2"/>
              <a:buChar char="ü"/>
            </a:pPr>
            <a:r>
              <a:rPr lang="fa-IR" dirty="0" smtClean="0">
                <a:latin typeface="Times New Roman" pitchFamily="18" charset="0"/>
                <a:cs typeface="B Nazanin" pitchFamily="2" charset="-78"/>
              </a:rPr>
              <a:t>تمام حافظه داده می تواند از طریق مدهای آدرس دهی مستقیم در دسترس باشد.</a:t>
            </a:r>
          </a:p>
          <a:p>
            <a:pPr marL="393192" lvl="1" indent="0" algn="l">
              <a:buNone/>
            </a:pPr>
            <a:r>
              <a:rPr lang="en-US" dirty="0" smtClean="0">
                <a:latin typeface="Times New Roman" pitchFamily="18" charset="0"/>
                <a:cs typeface="B Nazanin" pitchFamily="2" charset="-78"/>
              </a:rPr>
              <a:t>LDS	R19, 0x560</a:t>
            </a:r>
          </a:p>
          <a:p>
            <a:pPr marL="393192" lvl="1" indent="0" algn="l">
              <a:buNone/>
            </a:pPr>
            <a:r>
              <a:rPr lang="en-US" dirty="0" smtClean="0">
                <a:latin typeface="Times New Roman" pitchFamily="18" charset="0"/>
                <a:cs typeface="B Nazanin" pitchFamily="2" charset="-78"/>
              </a:rPr>
              <a:t>STS		0x40, R25</a:t>
            </a:r>
            <a:endParaRPr lang="fa-IR" dirty="0" smtClean="0">
              <a:latin typeface="Times New Roman" pitchFamily="18" charset="0"/>
              <a:cs typeface="B Nazanin" pitchFamily="2" charset="-78"/>
            </a:endParaRPr>
          </a:p>
          <a:p>
            <a:pPr marL="393192" lvl="1" indent="0" algn="l">
              <a:buNone/>
            </a:pPr>
            <a:r>
              <a:rPr lang="en-US" dirty="0" smtClean="0">
                <a:latin typeface="Times New Roman" pitchFamily="18" charset="0"/>
                <a:cs typeface="B Nazanin" pitchFamily="2" charset="-78"/>
              </a:rPr>
              <a:t>IN		R18, PINC</a:t>
            </a:r>
          </a:p>
          <a:p>
            <a:pPr lvl="1" algn="r" rtl="1">
              <a:buFont typeface="Wingdings" pitchFamily="2" charset="2"/>
              <a:buChar char="ü"/>
            </a:pPr>
            <a:r>
              <a:rPr lang="fa-IR" dirty="0" smtClean="0">
                <a:latin typeface="Times New Roman" pitchFamily="18" charset="0"/>
                <a:cs typeface="B Nazanin" pitchFamily="2" charset="-78"/>
              </a:rPr>
              <a:t> در کد عمل این دستورالعمل ها، 16 بیت به آدرس حافظه داده اختصاص داده شده است.</a:t>
            </a:r>
          </a:p>
          <a:p>
            <a:pPr lvl="1" algn="r" rtl="1">
              <a:buFont typeface="Wingdings" pitchFamily="2" charset="2"/>
              <a:buChar char="ü"/>
            </a:pPr>
            <a:r>
              <a:rPr lang="fa-IR" dirty="0">
                <a:latin typeface="Times New Roman" pitchFamily="18" charset="0"/>
                <a:cs typeface="B Nazanin" pitchFamily="2" charset="-78"/>
              </a:rPr>
              <a:t> </a:t>
            </a:r>
            <a:r>
              <a:rPr lang="fa-IR" dirty="0" smtClean="0">
                <a:latin typeface="Times New Roman" pitchFamily="18" charset="0"/>
                <a:cs typeface="B Nazanin" pitchFamily="2" charset="-78"/>
              </a:rPr>
              <a:t>می توان آدرس ها را به کمک اسامی بیان نمود.</a:t>
            </a:r>
          </a:p>
          <a:p>
            <a:pPr lvl="1" algn="r" rtl="1">
              <a:buFont typeface="Wingdings" pitchFamily="2" charset="2"/>
              <a:buChar char="ü"/>
            </a:pPr>
            <a:r>
              <a:rPr lang="fa-IR" dirty="0">
                <a:latin typeface="Times New Roman" pitchFamily="18" charset="0"/>
                <a:cs typeface="B Nazanin" pitchFamily="2" charset="-78"/>
              </a:rPr>
              <a:t>حافظة داده مد آدرس دهی بی­واسطه را پشتیبانی نمی­کند. </a:t>
            </a:r>
            <a:endParaRPr lang="en-US" dirty="0" smtClean="0">
              <a:latin typeface="Times New Roman" pitchFamily="18" charset="0"/>
              <a:cs typeface="B Nazanin" pitchFamily="2" charset="-78"/>
            </a:endParaRPr>
          </a:p>
          <a:p>
            <a:pPr marL="393192" lvl="1" indent="0" algn="r" rtl="1">
              <a:buNone/>
            </a:pPr>
            <a:endParaRPr lang="fa-IR" dirty="0" smtClean="0">
              <a:latin typeface="Times New Roman" pitchFamily="18" charset="0"/>
              <a:cs typeface="B Nazanin" pitchFamily="2" charset="-78"/>
            </a:endParaRPr>
          </a:p>
          <a:p>
            <a:pPr lvl="2" algn="r" rtl="1">
              <a:buFont typeface="Wingdings" pitchFamily="2" charset="2"/>
              <a:buChar char="Ø"/>
            </a:pPr>
            <a:r>
              <a:rPr lang="fa-IR" sz="2300" dirty="0">
                <a:latin typeface="Times New Roman" pitchFamily="18" charset="0"/>
                <a:cs typeface="B Nazanin" pitchFamily="2" charset="-78"/>
              </a:rPr>
              <a:t>برای انتقال داده به </a:t>
            </a:r>
            <a:r>
              <a:rPr lang="en-US" sz="2300" dirty="0">
                <a:latin typeface="Times New Roman" pitchFamily="18" charset="0"/>
                <a:cs typeface="B Nazanin" pitchFamily="2" charset="-78"/>
              </a:rPr>
              <a:t>RAM </a:t>
            </a:r>
            <a:r>
              <a:rPr lang="fa-IR" sz="2300" dirty="0">
                <a:latin typeface="Times New Roman" pitchFamily="18" charset="0"/>
                <a:cs typeface="B Nazanin" pitchFamily="2" charset="-78"/>
              </a:rPr>
              <a:t>داخلی یا ثبات­های </a:t>
            </a:r>
            <a:r>
              <a:rPr lang="en-US" sz="2300" dirty="0" smtClean="0">
                <a:latin typeface="Times New Roman" pitchFamily="18" charset="0"/>
                <a:cs typeface="B Nazanin" pitchFamily="2" charset="-78"/>
              </a:rPr>
              <a:t>I/O</a:t>
            </a:r>
            <a:r>
              <a:rPr lang="fa-IR" sz="2300" dirty="0" smtClean="0">
                <a:latin typeface="Times New Roman" pitchFamily="18" charset="0"/>
                <a:cs typeface="B Nazanin" pitchFamily="2" charset="-78"/>
              </a:rPr>
              <a:t> ، باید </a:t>
            </a:r>
            <a:r>
              <a:rPr lang="fa-IR" sz="2300" dirty="0">
                <a:latin typeface="Times New Roman" pitchFamily="18" charset="0"/>
                <a:cs typeface="B Nazanin" pitchFamily="2" charset="-78"/>
              </a:rPr>
              <a:t>ابتدا داده را به یکی از ثبات­های همه منظورة (</a:t>
            </a:r>
            <a:r>
              <a:rPr lang="en-US" sz="2300" dirty="0">
                <a:latin typeface="Times New Roman" pitchFamily="18" charset="0"/>
                <a:cs typeface="B Nazanin" pitchFamily="2" charset="-78"/>
              </a:rPr>
              <a:t>R16</a:t>
            </a:r>
            <a:r>
              <a:rPr lang="fa-IR" sz="2300" dirty="0">
                <a:latin typeface="Times New Roman" pitchFamily="18" charset="0"/>
                <a:cs typeface="B Nazanin" pitchFamily="2" charset="-78"/>
              </a:rPr>
              <a:t> تا </a:t>
            </a:r>
            <a:r>
              <a:rPr lang="en-US" sz="2300" dirty="0">
                <a:latin typeface="Times New Roman" pitchFamily="18" charset="0"/>
                <a:cs typeface="B Nazanin" pitchFamily="2" charset="-78"/>
              </a:rPr>
              <a:t>R31</a:t>
            </a:r>
            <a:r>
              <a:rPr lang="fa-IR" sz="2300" dirty="0">
                <a:latin typeface="Times New Roman" pitchFamily="18" charset="0"/>
                <a:cs typeface="B Nazanin" pitchFamily="2" charset="-78"/>
              </a:rPr>
              <a:t>) منتقل کرد و سپس آن را از ثبات به کمک دستور </a:t>
            </a:r>
            <a:r>
              <a:rPr lang="en-US" sz="2300" dirty="0" smtClean="0">
                <a:latin typeface="Times New Roman" pitchFamily="18" charset="0"/>
                <a:cs typeface="B Nazanin" pitchFamily="2" charset="-78"/>
              </a:rPr>
              <a:t>STS</a:t>
            </a:r>
            <a:r>
              <a:rPr lang="fa-IR" sz="2300" dirty="0" smtClean="0">
                <a:latin typeface="Times New Roman" pitchFamily="18" charset="0"/>
                <a:cs typeface="B Nazanin" pitchFamily="2" charset="-78"/>
              </a:rPr>
              <a:t> </a:t>
            </a:r>
            <a:r>
              <a:rPr lang="en-US" sz="2300" dirty="0" smtClean="0">
                <a:latin typeface="Times New Roman" pitchFamily="18" charset="0"/>
                <a:cs typeface="B Nazanin" pitchFamily="2" charset="-78"/>
              </a:rPr>
              <a:t> </a:t>
            </a:r>
            <a:r>
              <a:rPr lang="fa-IR" sz="2300" dirty="0">
                <a:latin typeface="Times New Roman" pitchFamily="18" charset="0"/>
                <a:cs typeface="B Nazanin" pitchFamily="2" charset="-78"/>
              </a:rPr>
              <a:t>به فضای حافظة داده </a:t>
            </a:r>
            <a:r>
              <a:rPr lang="fa-IR" sz="2300" dirty="0" smtClean="0">
                <a:latin typeface="Times New Roman" pitchFamily="18" charset="0"/>
                <a:cs typeface="B Nazanin" pitchFamily="2" charset="-78"/>
              </a:rPr>
              <a:t>انتقال داد.</a:t>
            </a:r>
            <a:endParaRPr lang="en-US" sz="2300"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٢ – ثبات و مدهای آدرس دهی مستقیم</a:t>
            </a:r>
            <a:endParaRPr lang="en-US" sz="3400" dirty="0">
              <a:cs typeface="B Titr" pitchFamily="2" charset="-78"/>
            </a:endParaRPr>
          </a:p>
        </p:txBody>
      </p:sp>
    </p:spTree>
    <p:extLst>
      <p:ext uri="{BB962C8B-B14F-4D97-AF65-F5344CB8AC3E}">
        <p14:creationId xmlns:p14="http://schemas.microsoft.com/office/powerpoint/2010/main" val="41637292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458200" cy="5410200"/>
          </a:xfrm>
        </p:spPr>
        <p:txBody>
          <a:bodyPr>
            <a:normAutofit lnSpcReduction="10000"/>
          </a:bodyPr>
          <a:lstStyle/>
          <a:p>
            <a:pPr marL="0" indent="0" algn="r" rtl="1">
              <a:lnSpc>
                <a:spcPct val="150000"/>
              </a:lnSpc>
              <a:buNone/>
            </a:pPr>
            <a:r>
              <a:rPr lang="fa-IR" dirty="0">
                <a:latin typeface="Times New Roman" pitchFamily="18" charset="0"/>
                <a:cs typeface="B Nazanin" pitchFamily="2" charset="-78"/>
              </a:rPr>
              <a:t>مد آدرس دهی مستقیم </a:t>
            </a:r>
            <a:r>
              <a:rPr lang="en-US" dirty="0" smtClean="0">
                <a:latin typeface="Times New Roman" pitchFamily="18" charset="0"/>
                <a:cs typeface="B Nazanin" pitchFamily="2" charset="-78"/>
              </a:rPr>
              <a:t>I/O</a:t>
            </a:r>
          </a:p>
          <a:p>
            <a:pPr lvl="1" algn="r" rtl="1">
              <a:lnSpc>
                <a:spcPct val="150000"/>
              </a:lnSpc>
              <a:buFont typeface="Wingdings" pitchFamily="2" charset="2"/>
              <a:buChar char="ü"/>
            </a:pPr>
            <a:r>
              <a:rPr lang="fa-IR" dirty="0">
                <a:latin typeface="Times New Roman" pitchFamily="18" charset="0"/>
                <a:cs typeface="B Nazanin" pitchFamily="2" charset="-78"/>
              </a:rPr>
              <a:t>این مد تنهایی می­تواند ثبات­های استاندارد </a:t>
            </a:r>
            <a:r>
              <a:rPr lang="en-US" dirty="0">
                <a:latin typeface="Times New Roman" pitchFamily="18" charset="0"/>
                <a:cs typeface="B Nazanin" pitchFamily="2" charset="-78"/>
              </a:rPr>
              <a:t>I/O </a:t>
            </a:r>
            <a:r>
              <a:rPr lang="fa-IR" dirty="0">
                <a:latin typeface="Times New Roman" pitchFamily="18" charset="0"/>
                <a:cs typeface="B Nazanin" pitchFamily="2" charset="-78"/>
              </a:rPr>
              <a:t>را آدرس دهی کند. </a:t>
            </a:r>
            <a:endParaRPr lang="fa-IR" dirty="0" smtClean="0">
              <a:latin typeface="Times New Roman" pitchFamily="18" charset="0"/>
              <a:cs typeface="B Nazanin" pitchFamily="2" charset="-78"/>
            </a:endParaRPr>
          </a:p>
          <a:p>
            <a:pPr lvl="1" algn="r" rtl="1">
              <a:lnSpc>
                <a:spcPct val="150000"/>
              </a:lnSpc>
              <a:buFont typeface="Wingdings" pitchFamily="2" charset="2"/>
              <a:buChar char="ü"/>
            </a:pPr>
            <a:r>
              <a:rPr lang="fa-IR" dirty="0" smtClean="0">
                <a:latin typeface="Times New Roman" pitchFamily="18" charset="0"/>
                <a:cs typeface="B Nazanin" pitchFamily="2" charset="-78"/>
              </a:rPr>
              <a:t>دستورهای </a:t>
            </a:r>
            <a:r>
              <a:rPr lang="en-US" dirty="0">
                <a:latin typeface="Times New Roman" pitchFamily="18" charset="0"/>
                <a:cs typeface="B Nazanin" pitchFamily="2" charset="-78"/>
              </a:rPr>
              <a:t>IN</a:t>
            </a:r>
            <a:r>
              <a:rPr lang="fa-IR" dirty="0">
                <a:latin typeface="Times New Roman" pitchFamily="18" charset="0"/>
                <a:cs typeface="B Nazanin" pitchFamily="2" charset="-78"/>
              </a:rPr>
              <a:t> و </a:t>
            </a:r>
            <a:r>
              <a:rPr lang="en-US" dirty="0">
                <a:latin typeface="Times New Roman" pitchFamily="18" charset="0"/>
                <a:cs typeface="B Nazanin" pitchFamily="2" charset="-78"/>
              </a:rPr>
              <a:t>OUT</a:t>
            </a:r>
            <a:r>
              <a:rPr lang="fa-IR" dirty="0">
                <a:latin typeface="Times New Roman" pitchFamily="18" charset="0"/>
                <a:cs typeface="B Nazanin" pitchFamily="2" charset="-78"/>
              </a:rPr>
              <a:t> از این مد آدرس دهی استفاده می­کنند. </a:t>
            </a:r>
            <a:endParaRPr lang="fa-IR" dirty="0" smtClean="0">
              <a:latin typeface="Times New Roman" pitchFamily="18" charset="0"/>
              <a:cs typeface="B Nazanin" pitchFamily="2" charset="-78"/>
            </a:endParaRPr>
          </a:p>
          <a:p>
            <a:pPr lvl="1" algn="r" rtl="1">
              <a:lnSpc>
                <a:spcPct val="150000"/>
              </a:lnSpc>
              <a:buFont typeface="Wingdings" pitchFamily="2" charset="2"/>
              <a:buChar char="ü"/>
            </a:pPr>
            <a:r>
              <a:rPr lang="fa-IR" dirty="0">
                <a:latin typeface="Times New Roman" pitchFamily="18" charset="0"/>
                <a:cs typeface="B Nazanin" pitchFamily="2" charset="-78"/>
              </a:rPr>
              <a:t>بخش آدرس در کد ماشین ٦ بیت است</a:t>
            </a:r>
            <a:r>
              <a:rPr lang="fa-IR" dirty="0" smtClean="0">
                <a:latin typeface="Times New Roman" pitchFamily="18" charset="0"/>
                <a:cs typeface="B Nazanin" pitchFamily="2" charset="-78"/>
              </a:rPr>
              <a:t>.</a:t>
            </a:r>
          </a:p>
          <a:p>
            <a:pPr lvl="1" algn="r" rtl="1">
              <a:lnSpc>
                <a:spcPct val="150000"/>
              </a:lnSpc>
              <a:buFont typeface="Wingdings" pitchFamily="2" charset="2"/>
              <a:buChar char="ü"/>
            </a:pPr>
            <a:r>
              <a:rPr lang="fa-IR" dirty="0">
                <a:latin typeface="Times New Roman" pitchFamily="18" charset="0"/>
                <a:cs typeface="B Nazanin" pitchFamily="2" charset="-78"/>
              </a:rPr>
              <a:t>ثبات­های </a:t>
            </a:r>
            <a:r>
              <a:rPr lang="en-US" dirty="0">
                <a:latin typeface="Times New Roman" pitchFamily="18" charset="0"/>
                <a:cs typeface="B Nazanin" pitchFamily="2" charset="-78"/>
              </a:rPr>
              <a:t>I/O </a:t>
            </a:r>
            <a:r>
              <a:rPr lang="fa-IR" dirty="0">
                <a:latin typeface="Times New Roman" pitchFamily="18" charset="0"/>
                <a:cs typeface="B Nazanin" pitchFamily="2" charset="-78"/>
              </a:rPr>
              <a:t>از طریق اسامی راحت­تر و شناخته شده­تر هستند. </a:t>
            </a:r>
            <a:endParaRPr lang="fa-IR" dirty="0" smtClean="0">
              <a:latin typeface="Times New Roman" pitchFamily="18" charset="0"/>
              <a:cs typeface="B Nazanin" pitchFamily="2" charset="-78"/>
            </a:endParaRPr>
          </a:p>
          <a:p>
            <a:pPr lvl="1" algn="r" rtl="1">
              <a:lnSpc>
                <a:spcPct val="150000"/>
              </a:lnSpc>
              <a:buFont typeface="Wingdings" pitchFamily="2" charset="2"/>
              <a:buChar char="ü"/>
            </a:pPr>
            <a:r>
              <a:rPr lang="fa-IR" dirty="0">
                <a:latin typeface="Times New Roman" pitchFamily="18" charset="0"/>
                <a:cs typeface="B Nazanin" pitchFamily="2" charset="-78"/>
              </a:rPr>
              <a:t>برخی از </a:t>
            </a:r>
            <a:r>
              <a:rPr lang="en-US" dirty="0">
                <a:latin typeface="Times New Roman" pitchFamily="18" charset="0"/>
                <a:cs typeface="B Nazanin" pitchFamily="2" charset="-78"/>
              </a:rPr>
              <a:t>AVR</a:t>
            </a:r>
            <a:r>
              <a:rPr lang="fa-IR" dirty="0">
                <a:latin typeface="Times New Roman" pitchFamily="18" charset="0"/>
                <a:cs typeface="B Nazanin" pitchFamily="2" charset="-78"/>
              </a:rPr>
              <a:t>­ها کمتر از ٦٤ ثبات </a:t>
            </a:r>
            <a:r>
              <a:rPr lang="en-US" dirty="0">
                <a:latin typeface="Times New Roman" pitchFamily="18" charset="0"/>
                <a:cs typeface="B Nazanin" pitchFamily="2" charset="-78"/>
              </a:rPr>
              <a:t>I/O</a:t>
            </a:r>
            <a:r>
              <a:rPr lang="fa-IR" dirty="0">
                <a:latin typeface="Times New Roman" pitchFamily="18" charset="0"/>
                <a:cs typeface="B Nazanin" pitchFamily="2" charset="-78"/>
              </a:rPr>
              <a:t> دارند. پس برخی از خانه­های حافظة </a:t>
            </a:r>
            <a:r>
              <a:rPr lang="en-US" dirty="0">
                <a:latin typeface="Times New Roman" pitchFamily="18" charset="0"/>
                <a:cs typeface="B Nazanin" pitchFamily="2" charset="-78"/>
              </a:rPr>
              <a:t>I/O </a:t>
            </a:r>
            <a:r>
              <a:rPr lang="fa-IR" dirty="0">
                <a:latin typeface="Times New Roman" pitchFamily="18" charset="0"/>
                <a:cs typeface="B Nazanin" pitchFamily="2" charset="-78"/>
              </a:rPr>
              <a:t>استاندارد توسط ثبات </a:t>
            </a:r>
            <a:r>
              <a:rPr lang="en-US" dirty="0">
                <a:latin typeface="Times New Roman" pitchFamily="18" charset="0"/>
                <a:cs typeface="B Nazanin" pitchFamily="2" charset="-78"/>
              </a:rPr>
              <a:t>I/O </a:t>
            </a:r>
            <a:r>
              <a:rPr lang="fa-IR" dirty="0">
                <a:latin typeface="Times New Roman" pitchFamily="18" charset="0"/>
                <a:cs typeface="B Nazanin" pitchFamily="2" charset="-78"/>
              </a:rPr>
              <a:t>استفاده نمی­شوند. این خانه­های بی­استفاده رزرو هستند و نباید توسط برنامه­نویس استفاده شوند. </a:t>
            </a:r>
            <a:endParaRPr lang="fa-IR" dirty="0" smtClean="0">
              <a:latin typeface="Times New Roman" pitchFamily="18" charset="0"/>
              <a:cs typeface="B Nazanin" pitchFamily="2" charset="-78"/>
            </a:endParaRPr>
          </a:p>
          <a:p>
            <a:pPr marL="393192" lvl="1" indent="0" algn="r" rtl="1">
              <a:lnSpc>
                <a:spcPct val="150000"/>
              </a:lnSpc>
              <a:buNone/>
            </a:pPr>
            <a:r>
              <a:rPr lang="fa-IR" dirty="0" smtClean="0">
                <a:latin typeface="Times New Roman" pitchFamily="18" charset="0"/>
                <a:cs typeface="B Nazanin" pitchFamily="2" charset="-78"/>
              </a:rPr>
              <a:t> </a:t>
            </a:r>
            <a:endParaRPr lang="en-US" dirty="0">
              <a:latin typeface="Times New Roman" pitchFamily="18" charset="0"/>
              <a:cs typeface="B Nazanin" pitchFamily="2" charset="-78"/>
            </a:endParaRPr>
          </a:p>
          <a:p>
            <a:pPr lvl="1" algn="r" rtl="1">
              <a:lnSpc>
                <a:spcPct val="150000"/>
              </a:lnSpc>
              <a:buFont typeface="Wingdings" pitchFamily="2" charset="2"/>
              <a:buChar char="ü"/>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٢ – ثبات و مدهای آدرس دهی مستقیم</a:t>
            </a:r>
            <a:endParaRPr lang="en-US" sz="3400" dirty="0">
              <a:cs typeface="B Titr" pitchFamily="2" charset="-78"/>
            </a:endParaRPr>
          </a:p>
        </p:txBody>
      </p:sp>
    </p:spTree>
    <p:extLst>
      <p:ext uri="{BB962C8B-B14F-4D97-AF65-F5344CB8AC3E}">
        <p14:creationId xmlns:p14="http://schemas.microsoft.com/office/powerpoint/2010/main" val="29218890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763000" cy="5486400"/>
          </a:xfrm>
        </p:spPr>
        <p:txBody>
          <a:bodyPr/>
          <a:lstStyle/>
          <a:p>
            <a:pPr lvl="1" algn="r" rtl="1">
              <a:lnSpc>
                <a:spcPct val="150000"/>
              </a:lnSpc>
              <a:buFont typeface="Wingdings" pitchFamily="2" charset="2"/>
              <a:buChar char="ü"/>
            </a:pPr>
            <a:r>
              <a:rPr lang="fa-IR" dirty="0">
                <a:latin typeface="Times New Roman" pitchFamily="18" charset="0"/>
                <a:cs typeface="B Nazanin" pitchFamily="2" charset="-78"/>
              </a:rPr>
              <a:t>برخی از </a:t>
            </a:r>
            <a:r>
              <a:rPr lang="en-US" dirty="0">
                <a:latin typeface="Times New Roman" pitchFamily="18" charset="0"/>
                <a:cs typeface="B Nazanin" pitchFamily="2" charset="-78"/>
              </a:rPr>
              <a:t>AVR</a:t>
            </a:r>
            <a:r>
              <a:rPr lang="fa-IR" dirty="0">
                <a:latin typeface="Times New Roman" pitchFamily="18" charset="0"/>
                <a:cs typeface="B Nazanin" pitchFamily="2" charset="-78"/>
              </a:rPr>
              <a:t>­ها بیشتر از ٦٤ ثبات </a:t>
            </a:r>
            <a:r>
              <a:rPr lang="en-US" dirty="0">
                <a:latin typeface="Times New Roman" pitchFamily="18" charset="0"/>
                <a:cs typeface="B Nazanin" pitchFamily="2" charset="-78"/>
              </a:rPr>
              <a:t>I/O </a:t>
            </a:r>
            <a:r>
              <a:rPr lang="fa-IR" dirty="0">
                <a:latin typeface="Times New Roman" pitchFamily="18" charset="0"/>
                <a:cs typeface="B Nazanin" pitchFamily="2" charset="-78"/>
              </a:rPr>
              <a:t>دارند. ثبات­های اضافی </a:t>
            </a:r>
            <a:r>
              <a:rPr lang="en-US" dirty="0">
                <a:latin typeface="Times New Roman" pitchFamily="18" charset="0"/>
                <a:cs typeface="B Nazanin" pitchFamily="2" charset="-78"/>
              </a:rPr>
              <a:t>I/O </a:t>
            </a:r>
            <a:r>
              <a:rPr lang="fa-IR" dirty="0">
                <a:latin typeface="Times New Roman" pitchFamily="18" charset="0"/>
                <a:cs typeface="B Nazanin" pitchFamily="2" charset="-78"/>
              </a:rPr>
              <a:t>در بالای آدرس </a:t>
            </a:r>
            <a:r>
              <a:rPr lang="en-US" dirty="0">
                <a:latin typeface="Times New Roman" pitchFamily="18" charset="0"/>
                <a:cs typeface="B Nazanin" pitchFamily="2" charset="-78"/>
              </a:rPr>
              <a:t>5F</a:t>
            </a:r>
            <a:r>
              <a:rPr lang="fa-IR" dirty="0">
                <a:latin typeface="Times New Roman" pitchFamily="18" charset="0"/>
                <a:cs typeface="B Nazanin" pitchFamily="2" charset="-78"/>
              </a:rPr>
              <a:t>$ حافظه داده قرار گرفته­اند.  (حافظة </a:t>
            </a:r>
            <a:r>
              <a:rPr lang="en-US" dirty="0">
                <a:latin typeface="Times New Roman" pitchFamily="18" charset="0"/>
                <a:cs typeface="B Nazanin" pitchFamily="2" charset="-78"/>
              </a:rPr>
              <a:t>I/O </a:t>
            </a:r>
            <a:r>
              <a:rPr lang="fa-IR" dirty="0">
                <a:latin typeface="Times New Roman" pitchFamily="18" charset="0"/>
                <a:cs typeface="B Nazanin" pitchFamily="2" charset="-78"/>
              </a:rPr>
              <a:t>توسعه یافته )</a:t>
            </a:r>
          </a:p>
          <a:p>
            <a:pPr lvl="1" algn="r" rtl="1">
              <a:lnSpc>
                <a:spcPct val="150000"/>
              </a:lnSpc>
              <a:buFont typeface="Wingdings" pitchFamily="2" charset="2"/>
              <a:buChar char="ü"/>
            </a:pPr>
            <a:r>
              <a:rPr lang="fa-IR" dirty="0">
                <a:latin typeface="Times New Roman" pitchFamily="18" charset="0"/>
                <a:cs typeface="B Nazanin" pitchFamily="2" charset="-78"/>
              </a:rPr>
              <a:t>برای دسترسی به </a:t>
            </a:r>
            <a:r>
              <a:rPr lang="en-US" dirty="0">
                <a:latin typeface="Times New Roman" pitchFamily="18" charset="0"/>
                <a:cs typeface="B Nazanin" pitchFamily="2" charset="-78"/>
              </a:rPr>
              <a:t>I/O </a:t>
            </a:r>
            <a:r>
              <a:rPr lang="fa-IR" dirty="0">
                <a:latin typeface="Times New Roman" pitchFamily="18" charset="0"/>
                <a:cs typeface="B Nazanin" pitchFamily="2" charset="-78"/>
              </a:rPr>
              <a:t> توسعه یافته باید از آدرس دهی مستقیم استفاده کنیم.</a:t>
            </a:r>
          </a:p>
          <a:p>
            <a:pPr lvl="1" algn="r" rtl="1">
              <a:lnSpc>
                <a:spcPct val="150000"/>
              </a:lnSpc>
              <a:buFont typeface="Wingdings" pitchFamily="2" charset="2"/>
              <a:buChar char="ü"/>
            </a:pPr>
            <a:r>
              <a:rPr lang="fa-IR" dirty="0">
                <a:latin typeface="Times New Roman" pitchFamily="18" charset="0"/>
                <a:cs typeface="B Nazanin" pitchFamily="2" charset="-78"/>
              </a:rPr>
              <a:t>ثبات­های </a:t>
            </a:r>
            <a:r>
              <a:rPr lang="en-US" dirty="0">
                <a:latin typeface="Times New Roman" pitchFamily="18" charset="0"/>
                <a:cs typeface="B Nazanin" pitchFamily="2" charset="-78"/>
              </a:rPr>
              <a:t>I/O </a:t>
            </a:r>
            <a:r>
              <a:rPr lang="fa-IR" dirty="0">
                <a:latin typeface="Times New Roman" pitchFamily="18" charset="0"/>
                <a:cs typeface="B Nazanin" pitchFamily="2" charset="-78"/>
              </a:rPr>
              <a:t>می­توانند در میکرو کنترلرهای </a:t>
            </a:r>
            <a:r>
              <a:rPr lang="en-US" dirty="0">
                <a:latin typeface="Times New Roman" pitchFamily="18" charset="0"/>
                <a:cs typeface="B Nazanin" pitchFamily="2" charset="-78"/>
              </a:rPr>
              <a:t>AVR</a:t>
            </a:r>
            <a:r>
              <a:rPr lang="fa-IR" dirty="0">
                <a:latin typeface="Times New Roman" pitchFamily="18" charset="0"/>
                <a:cs typeface="B Nazanin" pitchFamily="2" charset="-78"/>
              </a:rPr>
              <a:t> مختلف معانی متفاوتی داشته باشند.</a:t>
            </a:r>
          </a:p>
          <a:p>
            <a:pPr lvl="2" algn="r" rtl="1">
              <a:lnSpc>
                <a:spcPct val="150000"/>
              </a:lnSpc>
              <a:buFont typeface="Wingdings" pitchFamily="2" charset="2"/>
              <a:buChar char="ü"/>
            </a:pPr>
            <a:r>
              <a:rPr lang="fa-IR" dirty="0">
                <a:latin typeface="Times New Roman" pitchFamily="18" charset="0"/>
                <a:cs typeface="B Nazanin" pitchFamily="2" charset="-78"/>
              </a:rPr>
              <a:t> </a:t>
            </a:r>
            <a:r>
              <a:rPr lang="fa-IR" b="1" dirty="0">
                <a:latin typeface="Times New Roman" pitchFamily="18" charset="0"/>
                <a:cs typeface="B Nazanin" pitchFamily="2" charset="-78"/>
              </a:rPr>
              <a:t>برای مثال خانه 2$ مربوط به </a:t>
            </a:r>
            <a:r>
              <a:rPr lang="en-US" b="1" dirty="0">
                <a:latin typeface="Times New Roman" pitchFamily="18" charset="0"/>
                <a:cs typeface="B Nazanin" pitchFamily="2" charset="-78"/>
              </a:rPr>
              <a:t>I/O </a:t>
            </a:r>
            <a:r>
              <a:rPr lang="fa-IR" b="1" dirty="0">
                <a:latin typeface="Times New Roman" pitchFamily="18" charset="0"/>
                <a:cs typeface="B Nazanin" pitchFamily="2" charset="-78"/>
              </a:rPr>
              <a:t>در </a:t>
            </a:r>
            <a:r>
              <a:rPr lang="en-US" b="1" dirty="0">
                <a:latin typeface="Times New Roman" pitchFamily="18" charset="0"/>
                <a:cs typeface="B Nazanin" pitchFamily="2" charset="-78"/>
              </a:rPr>
              <a:t>ATmega32</a:t>
            </a:r>
            <a:r>
              <a:rPr lang="fa-IR" b="1" dirty="0">
                <a:latin typeface="Times New Roman" pitchFamily="18" charset="0"/>
                <a:cs typeface="B Nazanin" pitchFamily="2" charset="-78"/>
              </a:rPr>
              <a:t> به </a:t>
            </a:r>
            <a:r>
              <a:rPr lang="en-US" b="1" dirty="0">
                <a:latin typeface="Times New Roman" pitchFamily="18" charset="0"/>
                <a:cs typeface="B Nazanin" pitchFamily="2" charset="-78"/>
              </a:rPr>
              <a:t>TWAR </a:t>
            </a:r>
            <a:r>
              <a:rPr lang="fa-IR" b="1" dirty="0">
                <a:latin typeface="Times New Roman" pitchFamily="18" charset="0"/>
                <a:cs typeface="B Nazanin" pitchFamily="2" charset="-78"/>
              </a:rPr>
              <a:t>اختصاص دارد ولی در </a:t>
            </a:r>
            <a:r>
              <a:rPr lang="en-US" b="1" dirty="0">
                <a:latin typeface="Times New Roman" pitchFamily="18" charset="0"/>
                <a:cs typeface="B Nazanin" pitchFamily="2" charset="-78"/>
              </a:rPr>
              <a:t>ATmega128 </a:t>
            </a:r>
            <a:r>
              <a:rPr lang="fa-IR" b="1" dirty="0">
                <a:latin typeface="Times New Roman" pitchFamily="18" charset="0"/>
                <a:cs typeface="B Nazanin" pitchFamily="2" charset="-78"/>
              </a:rPr>
              <a:t>به </a:t>
            </a:r>
            <a:r>
              <a:rPr lang="en-US" b="1" dirty="0">
                <a:latin typeface="Times New Roman" pitchFamily="18" charset="0"/>
                <a:cs typeface="B Nazanin" pitchFamily="2" charset="-78"/>
              </a:rPr>
              <a:t>DDRE </a:t>
            </a:r>
            <a:r>
              <a:rPr lang="fa-IR" b="1" dirty="0">
                <a:latin typeface="Times New Roman" pitchFamily="18" charset="0"/>
                <a:cs typeface="B Nazanin" pitchFamily="2" charset="-78"/>
              </a:rPr>
              <a:t>اختصاص دارد. </a:t>
            </a:r>
            <a:endParaRPr lang="en-US" b="1" dirty="0">
              <a:latin typeface="Times New Roman" pitchFamily="18" charset="0"/>
              <a:cs typeface="B Nazanin" pitchFamily="2" charset="-78"/>
            </a:endParaRPr>
          </a:p>
          <a:p>
            <a:pPr lvl="2" algn="r" rtl="1">
              <a:lnSpc>
                <a:spcPct val="150000"/>
              </a:lnSpc>
              <a:buFont typeface="Wingdings" pitchFamily="2" charset="2"/>
              <a:buChar char="ü"/>
            </a:pPr>
            <a:r>
              <a:rPr lang="fa-IR" b="1" dirty="0">
                <a:latin typeface="Times New Roman" pitchFamily="18" charset="0"/>
                <a:cs typeface="B Nazanin" pitchFamily="2" charset="-78"/>
              </a:rPr>
              <a:t>یک دستور یکسان در میکرو کنترلرهای مختلف معانی متفاوتی دارد. </a:t>
            </a:r>
            <a:endParaRPr lang="en-US" b="1" dirty="0">
              <a:latin typeface="Times New Roman" pitchFamily="18" charset="0"/>
              <a:cs typeface="B Nazanin" pitchFamily="2" charset="-78"/>
            </a:endParaRPr>
          </a:p>
          <a:p>
            <a:pPr lvl="2" algn="r" rtl="1">
              <a:lnSpc>
                <a:spcPct val="150000"/>
              </a:lnSpc>
              <a:buFont typeface="Wingdings" pitchFamily="2" charset="2"/>
              <a:buChar char="ü"/>
            </a:pPr>
            <a:r>
              <a:rPr lang="fa-IR" b="1" dirty="0">
                <a:latin typeface="Times New Roman" pitchFamily="18" charset="0"/>
                <a:cs typeface="B Nazanin" pitchFamily="2" charset="-78"/>
              </a:rPr>
              <a:t>استفاده از اسامی ثبات­ها به جای آدرس آنها کد را قابل انتقال­تر می­کند.</a:t>
            </a:r>
            <a:endParaRPr lang="en-US" b="1"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٢ – ثبات و مدهای آدرس دهی مستقیم</a:t>
            </a:r>
            <a:endParaRPr lang="en-US" sz="3400" dirty="0">
              <a:cs typeface="B Titr" pitchFamily="2" charset="-78"/>
            </a:endParaRPr>
          </a:p>
        </p:txBody>
      </p:sp>
    </p:spTree>
    <p:extLst>
      <p:ext uri="{BB962C8B-B14F-4D97-AF65-F5344CB8AC3E}">
        <p14:creationId xmlns:p14="http://schemas.microsoft.com/office/powerpoint/2010/main" val="268693615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76800"/>
          </a:xfrm>
        </p:spPr>
        <p:txBody>
          <a:bodyPr>
            <a:normAutofit lnSpcReduction="10000"/>
          </a:bodyPr>
          <a:lstStyle/>
          <a:p>
            <a:pPr algn="r" rtl="1">
              <a:lnSpc>
                <a:spcPct val="150000"/>
              </a:lnSpc>
              <a:buFont typeface="Wingdings" pitchFamily="2" charset="2"/>
              <a:buChar char="v"/>
            </a:pPr>
            <a:r>
              <a:rPr lang="fa-IR" dirty="0">
                <a:latin typeface="Times New Roman" pitchFamily="18" charset="0"/>
                <a:cs typeface="B Nazanin" pitchFamily="2" charset="-78"/>
              </a:rPr>
              <a:t>می­توان از مدهای آدرس دهی مستقیم و یا </a:t>
            </a:r>
            <a:r>
              <a:rPr lang="fa-IR" dirty="0">
                <a:solidFill>
                  <a:srgbClr val="FF0000"/>
                </a:solidFill>
                <a:latin typeface="Times New Roman" pitchFamily="18" charset="0"/>
                <a:cs typeface="B Nazanin" pitchFamily="2" charset="-78"/>
              </a:rPr>
              <a:t>غیر </a:t>
            </a:r>
            <a:r>
              <a:rPr lang="fa-IR" dirty="0" smtClean="0">
                <a:solidFill>
                  <a:srgbClr val="FF0000"/>
                </a:solidFill>
                <a:latin typeface="Times New Roman" pitchFamily="18" charset="0"/>
                <a:cs typeface="B Nazanin" pitchFamily="2" charset="-78"/>
              </a:rPr>
              <a:t>مستقیم ثبات </a:t>
            </a:r>
            <a:r>
              <a:rPr lang="fa-IR" dirty="0">
                <a:latin typeface="Times New Roman" pitchFamily="18" charset="0"/>
                <a:cs typeface="B Nazanin" pitchFamily="2" charset="-78"/>
              </a:rPr>
              <a:t>برای دست­یابی به داده ذخیره شده در حافظة داده استفاده کرد</a:t>
            </a:r>
            <a:r>
              <a:rPr lang="fa-IR" dirty="0" smtClean="0">
                <a:latin typeface="Times New Roman" pitchFamily="18" charset="0"/>
                <a:cs typeface="B Nazanin" pitchFamily="2" charset="-78"/>
              </a:rPr>
              <a:t>.</a:t>
            </a:r>
          </a:p>
          <a:p>
            <a:pPr algn="r" rtl="1">
              <a:lnSpc>
                <a:spcPct val="150000"/>
              </a:lnSpc>
              <a:buFont typeface="Wingdings" pitchFamily="2" charset="2"/>
              <a:buChar char="v"/>
            </a:pPr>
            <a:r>
              <a:rPr lang="fa-IR" dirty="0">
                <a:latin typeface="Times New Roman" pitchFamily="18" charset="0"/>
                <a:cs typeface="B Nazanin" pitchFamily="2" charset="-78"/>
              </a:rPr>
              <a:t>در مد آدرس دهی </a:t>
            </a:r>
            <a:r>
              <a:rPr lang="fa-IR" dirty="0">
                <a:solidFill>
                  <a:srgbClr val="FF0000"/>
                </a:solidFill>
                <a:latin typeface="Times New Roman" pitchFamily="18" charset="0"/>
                <a:cs typeface="B Nazanin" pitchFamily="2" charset="-78"/>
              </a:rPr>
              <a:t>غیر مستقیم ثبات </a:t>
            </a:r>
            <a:r>
              <a:rPr lang="fa-IR" dirty="0">
                <a:latin typeface="Times New Roman" pitchFamily="18" charset="0"/>
                <a:cs typeface="B Nazanin" pitchFamily="2" charset="-78"/>
              </a:rPr>
              <a:t>از یک ثبات به عنوان اشاره­گر به خانة حافظة داده استفاده </a:t>
            </a:r>
            <a:r>
              <a:rPr lang="fa-IR" dirty="0" smtClean="0">
                <a:latin typeface="Times New Roman" pitchFamily="18" charset="0"/>
                <a:cs typeface="B Nazanin" pitchFamily="2" charset="-78"/>
              </a:rPr>
              <a:t>می­شود.</a:t>
            </a:r>
          </a:p>
          <a:p>
            <a:pPr algn="r" rtl="1">
              <a:lnSpc>
                <a:spcPct val="150000"/>
              </a:lnSpc>
              <a:buFont typeface="Wingdings" pitchFamily="2" charset="2"/>
              <a:buChar char="v"/>
            </a:pPr>
            <a:r>
              <a:rPr lang="fa-IR" dirty="0">
                <a:latin typeface="Times New Roman" pitchFamily="18" charset="0"/>
                <a:cs typeface="B Nazanin" pitchFamily="2" charset="-78"/>
              </a:rPr>
              <a:t>در </a:t>
            </a:r>
            <a:r>
              <a:rPr lang="en-US" dirty="0">
                <a:latin typeface="Times New Roman" pitchFamily="18" charset="0"/>
                <a:cs typeface="B Nazanin" pitchFamily="2" charset="-78"/>
              </a:rPr>
              <a:t>AVR</a:t>
            </a:r>
            <a:r>
              <a:rPr lang="fa-IR" dirty="0">
                <a:latin typeface="Times New Roman" pitchFamily="18" charset="0"/>
                <a:cs typeface="B Nazanin" pitchFamily="2" charset="-78"/>
              </a:rPr>
              <a:t> برای این منظور از ٣ ثبات استفاده می­شود. </a:t>
            </a:r>
            <a:r>
              <a:rPr lang="en-US" dirty="0">
                <a:latin typeface="Times New Roman" pitchFamily="18" charset="0"/>
                <a:cs typeface="B Nazanin" pitchFamily="2" charset="-78"/>
              </a:rPr>
              <a:t>X </a:t>
            </a:r>
            <a:r>
              <a:rPr lang="fa-IR" dirty="0">
                <a:latin typeface="Times New Roman" pitchFamily="18" charset="0"/>
                <a:cs typeface="B Nazanin" pitchFamily="2" charset="-78"/>
              </a:rPr>
              <a:t>و </a:t>
            </a:r>
            <a:r>
              <a:rPr lang="en-US" dirty="0">
                <a:latin typeface="Times New Roman" pitchFamily="18" charset="0"/>
                <a:cs typeface="B Nazanin" pitchFamily="2" charset="-78"/>
              </a:rPr>
              <a:t>Y </a:t>
            </a:r>
            <a:r>
              <a:rPr lang="fa-IR" dirty="0">
                <a:latin typeface="Times New Roman" pitchFamily="18" charset="0"/>
                <a:cs typeface="B Nazanin" pitchFamily="2" charset="-78"/>
              </a:rPr>
              <a:t>و </a:t>
            </a:r>
            <a:r>
              <a:rPr lang="en-US" dirty="0">
                <a:latin typeface="Times New Roman" pitchFamily="18" charset="0"/>
                <a:cs typeface="B Nazanin" pitchFamily="2" charset="-78"/>
              </a:rPr>
              <a:t>Z</a:t>
            </a:r>
            <a:r>
              <a:rPr lang="fa-IR" dirty="0">
                <a:latin typeface="Times New Roman" pitchFamily="18" charset="0"/>
                <a:cs typeface="B Nazanin" pitchFamily="2" charset="-78"/>
              </a:rPr>
              <a:t>         ثبات­های ١٦ بیتی امکان دسترسی به کل فضای حافظة داده را در </a:t>
            </a:r>
            <a:r>
              <a:rPr lang="en-US" dirty="0">
                <a:latin typeface="Times New Roman" pitchFamily="18" charset="0"/>
                <a:cs typeface="B Nazanin" pitchFamily="2" charset="-78"/>
              </a:rPr>
              <a:t>AVR </a:t>
            </a:r>
            <a:r>
              <a:rPr lang="fa-IR" dirty="0">
                <a:latin typeface="Times New Roman" pitchFamily="18" charset="0"/>
                <a:cs typeface="B Nazanin" pitchFamily="2" charset="-78"/>
              </a:rPr>
              <a:t>دارند</a:t>
            </a:r>
            <a:r>
              <a:rPr lang="fa-IR" dirty="0" smtClean="0">
                <a:latin typeface="Times New Roman" pitchFamily="18" charset="0"/>
                <a:cs typeface="B Nazanin" pitchFamily="2" charset="-78"/>
              </a:rPr>
              <a:t>.</a:t>
            </a:r>
          </a:p>
          <a:p>
            <a:pPr algn="r" rtl="1">
              <a:lnSpc>
                <a:spcPct val="150000"/>
              </a:lnSpc>
              <a:buFont typeface="Wingdings" pitchFamily="2" charset="2"/>
              <a:buChar char="v"/>
            </a:pPr>
            <a:r>
              <a:rPr lang="fa-IR" dirty="0">
                <a:latin typeface="Times New Roman" pitchFamily="18" charset="0"/>
                <a:cs typeface="B Nazanin" pitchFamily="2" charset="-78"/>
              </a:rPr>
              <a:t>هر ثبات از ترکیب ٢ ثبات همه منظورة مشخص تشکیل شده است. </a:t>
            </a:r>
            <a:endParaRPr lang="fa-IR" dirty="0" smtClean="0">
              <a:latin typeface="Times New Roman" pitchFamily="18" charset="0"/>
              <a:cs typeface="B Nazanin" pitchFamily="2" charset="-78"/>
            </a:endParaRPr>
          </a:p>
          <a:p>
            <a:pPr marL="0" indent="0" algn="r" rtl="1">
              <a:lnSpc>
                <a:spcPct val="150000"/>
              </a:lnSpc>
              <a:buNone/>
            </a:pPr>
            <a:endParaRPr lang="fa-IR" dirty="0" smtClean="0">
              <a:latin typeface="Times New Roman" pitchFamily="18" charset="0"/>
              <a:cs typeface="B Nazanin" pitchFamily="2" charset="-78"/>
            </a:endParaRPr>
          </a:p>
          <a:p>
            <a:pPr marL="0" indent="0" algn="r" rtl="1">
              <a:lnSpc>
                <a:spcPct val="150000"/>
              </a:lnSpc>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04753218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274558"/>
              </p:ext>
            </p:extLst>
          </p:nvPr>
        </p:nvGraphicFramePr>
        <p:xfrm>
          <a:off x="304800" y="2209800"/>
          <a:ext cx="8686800" cy="3337560"/>
        </p:xfrm>
        <a:graphic>
          <a:graphicData uri="http://schemas.openxmlformats.org/drawingml/2006/table">
            <a:tbl>
              <a:tblPr firstRow="1" bandRow="1">
                <a:tableStyleId>{5940675A-B579-460E-94D1-54222C63F5DA}</a:tableStyleId>
              </a:tblPr>
              <a:tblGrid>
                <a:gridCol w="1447800"/>
                <a:gridCol w="3505200"/>
                <a:gridCol w="3733800"/>
              </a:tblGrid>
              <a:tr h="370840">
                <a:tc>
                  <a:txBody>
                    <a:bodyPr/>
                    <a:lstStyle/>
                    <a:p>
                      <a:endParaRPr lang="en-US" b="1" dirty="0">
                        <a:solidFill>
                          <a:schemeClr val="accent4">
                            <a:lumMod val="75000"/>
                          </a:schemeClr>
                        </a:solidFill>
                      </a:endParaRPr>
                    </a:p>
                  </a:txBody>
                  <a:tcPr>
                    <a:lnL w="12700" cmpd="sng">
                      <a:noFill/>
                    </a:lnL>
                    <a:lnR w="12700" cmpd="sng">
                      <a:noFill/>
                    </a:lnR>
                    <a:lnT w="12700" cmpd="sng">
                      <a:noFill/>
                    </a:lnT>
                    <a:lnB w="12700" cmpd="sng">
                      <a:noFill/>
                    </a:lnB>
                    <a:solidFill>
                      <a:schemeClr val="accent6">
                        <a:lumMod val="20000"/>
                        <a:lumOff val="80000"/>
                      </a:schemeClr>
                    </a:solidFill>
                  </a:tcPr>
                </a:tc>
                <a:tc>
                  <a:txBody>
                    <a:bodyPr/>
                    <a:lstStyle/>
                    <a:p>
                      <a:pPr algn="ctr"/>
                      <a:r>
                        <a:rPr lang="en-US" b="1" dirty="0" smtClean="0">
                          <a:solidFill>
                            <a:schemeClr val="accent4">
                              <a:lumMod val="75000"/>
                            </a:schemeClr>
                          </a:solidFill>
                        </a:rPr>
                        <a:t>XH</a:t>
                      </a:r>
                      <a:endParaRPr lang="en-US" b="1" dirty="0">
                        <a:solidFill>
                          <a:schemeClr val="accent4">
                            <a:lumMod val="75000"/>
                          </a:schemeClr>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b="1" dirty="0" smtClean="0">
                          <a:solidFill>
                            <a:schemeClr val="accent4">
                              <a:lumMod val="75000"/>
                            </a:schemeClr>
                          </a:solidFill>
                        </a:rPr>
                        <a:t>XL</a:t>
                      </a:r>
                      <a:endParaRPr lang="en-US" b="1" dirty="0">
                        <a:solidFill>
                          <a:schemeClr val="accent4">
                            <a:lumMod val="75000"/>
                          </a:schemeClr>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r>
                        <a:rPr lang="en-US" b="1" dirty="0" smtClean="0">
                          <a:solidFill>
                            <a:schemeClr val="accent4">
                              <a:lumMod val="75000"/>
                            </a:schemeClr>
                          </a:solidFill>
                        </a:rPr>
                        <a:t>X-register</a:t>
                      </a:r>
                      <a:endParaRPr lang="en-US" b="1" dirty="0">
                        <a:solidFill>
                          <a:schemeClr val="accent4">
                            <a:lumMod val="75000"/>
                          </a:schemeClr>
                        </a:solidFill>
                      </a:endParaRP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solidFill>
                      <a:schemeClr val="accent6">
                        <a:lumMod val="20000"/>
                        <a:lumOff val="80000"/>
                      </a:schemeClr>
                    </a:solidFill>
                  </a:tcPr>
                </a:tc>
                <a:tc>
                  <a:txBody>
                    <a:bodyPr/>
                    <a:lstStyle/>
                    <a:p>
                      <a:endParaRPr lang="en-US" b="1" dirty="0">
                        <a:solidFill>
                          <a:schemeClr val="accent4">
                            <a:lumMod val="75000"/>
                          </a:schemeClr>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b="1" dirty="0">
                        <a:solidFill>
                          <a:schemeClr val="accent4">
                            <a:lumMod val="75000"/>
                          </a:schemeClr>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20000"/>
                        <a:lumOff val="80000"/>
                      </a:schemeClr>
                    </a:solidFill>
                  </a:tcPr>
                </a:tc>
              </a:tr>
              <a:tr h="370840">
                <a:tc>
                  <a:txBody>
                    <a:bodyPr/>
                    <a:lstStyle/>
                    <a:p>
                      <a:endParaRPr lang="en-US" b="1" dirty="0">
                        <a:solidFill>
                          <a:schemeClr val="accent4">
                            <a:lumMod val="75000"/>
                          </a:schemeClr>
                        </a:solidFill>
                      </a:endParaRPr>
                    </a:p>
                  </a:txBody>
                  <a:tcPr>
                    <a:lnL w="12700" cmpd="sng">
                      <a:noFill/>
                    </a:lnL>
                    <a:lnR w="12700" cmpd="sng">
                      <a:noFill/>
                    </a:lnR>
                    <a:lnT w="12700" cmpd="sng">
                      <a:noFill/>
                    </a:lnT>
                    <a:lnB w="12700" cmpd="sng">
                      <a:noFill/>
                    </a:lnB>
                    <a:solidFill>
                      <a:schemeClr val="accent6">
                        <a:lumMod val="20000"/>
                        <a:lumOff val="80000"/>
                      </a:schemeClr>
                    </a:solidFill>
                  </a:tcPr>
                </a:tc>
                <a:tc>
                  <a:txBody>
                    <a:bodyPr/>
                    <a:lstStyle/>
                    <a:p>
                      <a:pPr algn="ctr"/>
                      <a:r>
                        <a:rPr lang="en-US" b="1" dirty="0" smtClean="0">
                          <a:solidFill>
                            <a:schemeClr val="accent4">
                              <a:lumMod val="75000"/>
                            </a:schemeClr>
                          </a:solidFill>
                        </a:rPr>
                        <a:t>R27</a:t>
                      </a:r>
                      <a:endParaRPr lang="en-US" b="1" dirty="0">
                        <a:solidFill>
                          <a:schemeClr val="accent4">
                            <a:lumMod val="75000"/>
                          </a:schemeClr>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chemeClr val="accent6">
                        <a:lumMod val="20000"/>
                        <a:lumOff val="80000"/>
                      </a:schemeClr>
                    </a:solidFill>
                  </a:tcPr>
                </a:tc>
                <a:tc>
                  <a:txBody>
                    <a:bodyPr/>
                    <a:lstStyle/>
                    <a:p>
                      <a:pPr algn="ctr"/>
                      <a:r>
                        <a:rPr lang="en-US" b="1" dirty="0" smtClean="0">
                          <a:solidFill>
                            <a:schemeClr val="accent4">
                              <a:lumMod val="75000"/>
                            </a:schemeClr>
                          </a:solidFill>
                        </a:rPr>
                        <a:t>R26</a:t>
                      </a:r>
                      <a:endParaRPr lang="en-US" b="1" dirty="0">
                        <a:solidFill>
                          <a:schemeClr val="accent4">
                            <a:lumMod val="75000"/>
                          </a:schemeClr>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chemeClr val="accent6">
                        <a:lumMod val="20000"/>
                        <a:lumOff val="80000"/>
                      </a:schemeClr>
                    </a:solidFill>
                  </a:tcPr>
                </a:tc>
              </a:tr>
              <a:tr h="370840">
                <a:tc>
                  <a:txBody>
                    <a:bodyPr/>
                    <a:lstStyle/>
                    <a:p>
                      <a:endParaRPr lang="en-US" b="1" dirty="0">
                        <a:solidFill>
                          <a:srgbClr val="7030A0"/>
                        </a:solidFill>
                      </a:endParaRPr>
                    </a:p>
                  </a:txBody>
                  <a:tcPr>
                    <a:lnL w="12700" cmpd="sng">
                      <a:noFill/>
                    </a:lnL>
                    <a:lnR w="12700" cmpd="sng">
                      <a:noFill/>
                    </a:lnR>
                    <a:lnT w="12700" cmpd="sng">
                      <a:noFill/>
                    </a:lnT>
                    <a:lnB w="12700" cmpd="sng">
                      <a:noFill/>
                    </a:lnB>
                    <a:solidFill>
                      <a:srgbClr val="CCCCFF"/>
                    </a:solidFill>
                  </a:tcPr>
                </a:tc>
                <a:tc>
                  <a:txBody>
                    <a:bodyPr/>
                    <a:lstStyle/>
                    <a:p>
                      <a:pPr algn="ctr"/>
                      <a:r>
                        <a:rPr lang="en-US" b="1" dirty="0" smtClean="0">
                          <a:solidFill>
                            <a:srgbClr val="7030A0"/>
                          </a:solidFill>
                        </a:rPr>
                        <a:t>YH</a:t>
                      </a:r>
                      <a:endParaRPr lang="en-US" b="1" dirty="0">
                        <a:solidFill>
                          <a:srgbClr val="7030A0"/>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rgbClr val="CCCCFF"/>
                    </a:solidFill>
                  </a:tcPr>
                </a:tc>
                <a:tc>
                  <a:txBody>
                    <a:bodyPr/>
                    <a:lstStyle/>
                    <a:p>
                      <a:pPr algn="ctr"/>
                      <a:r>
                        <a:rPr lang="en-US" b="1" dirty="0" smtClean="0">
                          <a:solidFill>
                            <a:srgbClr val="7030A0"/>
                          </a:solidFill>
                        </a:rPr>
                        <a:t>YL</a:t>
                      </a:r>
                      <a:endParaRPr lang="en-US" b="1" dirty="0">
                        <a:solidFill>
                          <a:srgbClr val="7030A0"/>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rgbClr val="CCCCFF"/>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7030A0"/>
                          </a:solidFill>
                        </a:rPr>
                        <a:t>Y-register</a:t>
                      </a: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solidFill>
                      <a:srgbClr val="CCCCFF"/>
                    </a:solidFill>
                  </a:tcPr>
                </a:tc>
                <a:tc>
                  <a:txBody>
                    <a:bodyPr/>
                    <a:lstStyle/>
                    <a:p>
                      <a:endParaRPr lang="en-US" b="1" dirty="0">
                        <a:solidFill>
                          <a:srgbClr val="7030A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CCFF"/>
                    </a:solidFill>
                  </a:tcPr>
                </a:tc>
                <a:tc>
                  <a:txBody>
                    <a:bodyPr/>
                    <a:lstStyle/>
                    <a:p>
                      <a:endParaRPr lang="en-US" b="1" dirty="0">
                        <a:solidFill>
                          <a:srgbClr val="7030A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CCFF"/>
                    </a:solidFill>
                  </a:tcPr>
                </a:tc>
              </a:tr>
              <a:tr h="370840">
                <a:tc>
                  <a:txBody>
                    <a:bodyPr/>
                    <a:lstStyle/>
                    <a:p>
                      <a:endParaRPr lang="en-US" b="1" dirty="0">
                        <a:solidFill>
                          <a:srgbClr val="7030A0"/>
                        </a:solidFill>
                      </a:endParaRPr>
                    </a:p>
                  </a:txBody>
                  <a:tcPr>
                    <a:lnL w="12700" cmpd="sng">
                      <a:noFill/>
                    </a:lnL>
                    <a:lnR w="12700" cmpd="sng">
                      <a:noFill/>
                    </a:lnR>
                    <a:lnT w="12700" cmpd="sng">
                      <a:noFill/>
                    </a:lnT>
                    <a:lnB w="12700" cmpd="sng">
                      <a:noFill/>
                    </a:lnB>
                    <a:solidFill>
                      <a:srgbClr val="CCCCFF"/>
                    </a:solidFill>
                  </a:tcPr>
                </a:tc>
                <a:tc>
                  <a:txBody>
                    <a:bodyPr/>
                    <a:lstStyle/>
                    <a:p>
                      <a:pPr algn="ctr"/>
                      <a:r>
                        <a:rPr lang="en-US" b="1" dirty="0" smtClean="0">
                          <a:solidFill>
                            <a:srgbClr val="7030A0"/>
                          </a:solidFill>
                        </a:rPr>
                        <a:t>R29</a:t>
                      </a:r>
                      <a:endParaRPr lang="en-US" b="1" dirty="0">
                        <a:solidFill>
                          <a:srgbClr val="7030A0"/>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rgbClr val="CCCCFF"/>
                    </a:solidFill>
                  </a:tcPr>
                </a:tc>
                <a:tc>
                  <a:txBody>
                    <a:bodyPr/>
                    <a:lstStyle/>
                    <a:p>
                      <a:pPr algn="ctr"/>
                      <a:r>
                        <a:rPr lang="en-US" b="1" dirty="0" smtClean="0">
                          <a:solidFill>
                            <a:srgbClr val="7030A0"/>
                          </a:solidFill>
                        </a:rPr>
                        <a:t>R28</a:t>
                      </a:r>
                      <a:endParaRPr lang="en-US" b="1" dirty="0">
                        <a:solidFill>
                          <a:srgbClr val="7030A0"/>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rgbClr val="CCCCFF"/>
                    </a:solidFill>
                  </a:tcPr>
                </a:tc>
              </a:tr>
              <a:tr h="370840">
                <a:tc>
                  <a:txBody>
                    <a:bodyPr/>
                    <a:lstStyle/>
                    <a:p>
                      <a:endParaRPr lang="en-US" b="1" dirty="0">
                        <a:solidFill>
                          <a:srgbClr val="CC0066"/>
                        </a:solidFill>
                      </a:endParaRPr>
                    </a:p>
                  </a:txBody>
                  <a:tcPr>
                    <a:lnL w="12700" cmpd="sng">
                      <a:noFill/>
                    </a:lnL>
                    <a:lnR w="12700" cmpd="sng">
                      <a:noFill/>
                    </a:lnR>
                    <a:lnT w="12700" cmpd="sng">
                      <a:noFill/>
                    </a:lnT>
                    <a:lnB w="12700" cmpd="sng">
                      <a:noFill/>
                    </a:lnB>
                    <a:solidFill>
                      <a:srgbClr val="FFCCCC"/>
                    </a:solidFill>
                  </a:tcPr>
                </a:tc>
                <a:tc>
                  <a:txBody>
                    <a:bodyPr/>
                    <a:lstStyle/>
                    <a:p>
                      <a:pPr algn="ctr"/>
                      <a:r>
                        <a:rPr lang="en-US" b="1" dirty="0" smtClean="0">
                          <a:solidFill>
                            <a:srgbClr val="CC0066"/>
                          </a:solidFill>
                        </a:rPr>
                        <a:t>ZH</a:t>
                      </a:r>
                      <a:endParaRPr lang="en-US" b="1" dirty="0">
                        <a:solidFill>
                          <a:srgbClr val="CC0066"/>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rgbClr val="FFCCCC"/>
                    </a:solidFill>
                  </a:tcPr>
                </a:tc>
                <a:tc>
                  <a:txBody>
                    <a:bodyPr/>
                    <a:lstStyle/>
                    <a:p>
                      <a:pPr algn="ctr"/>
                      <a:r>
                        <a:rPr lang="en-US" b="1" dirty="0" smtClean="0">
                          <a:solidFill>
                            <a:srgbClr val="CC0066"/>
                          </a:solidFill>
                        </a:rPr>
                        <a:t>ZL</a:t>
                      </a:r>
                      <a:endParaRPr lang="en-US" b="1" dirty="0">
                        <a:solidFill>
                          <a:srgbClr val="CC0066"/>
                        </a:solidFill>
                      </a:endParaRPr>
                    </a:p>
                  </a:txBody>
                  <a:tcPr>
                    <a:lnL w="12700" cmpd="sng">
                      <a:noFill/>
                    </a:lnL>
                    <a:lnR w="12700" cmpd="sng">
                      <a:noFill/>
                    </a:lnR>
                    <a:lnT w="12700" cmpd="sng">
                      <a:noFill/>
                    </a:lnT>
                    <a:lnB w="38100" cap="flat" cmpd="sng" algn="ctr">
                      <a:solidFill>
                        <a:schemeClr val="tx1"/>
                      </a:solidFill>
                      <a:prstDash val="solid"/>
                      <a:round/>
                      <a:headEnd type="none" w="med" len="med"/>
                      <a:tailEnd type="none" w="med" len="med"/>
                    </a:lnB>
                    <a:solidFill>
                      <a:srgbClr val="FFCCCC"/>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CC0066"/>
                          </a:solidFill>
                        </a:rPr>
                        <a:t>Z-register</a:t>
                      </a: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solidFill>
                      <a:srgbClr val="FFCCCC"/>
                    </a:solidFill>
                  </a:tcPr>
                </a:tc>
                <a:tc>
                  <a:txBody>
                    <a:bodyPr/>
                    <a:lstStyle/>
                    <a:p>
                      <a:endParaRPr lang="en-US" b="1" dirty="0">
                        <a:solidFill>
                          <a:srgbClr val="CC0066"/>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endParaRPr lang="en-US" b="1" dirty="0">
                        <a:solidFill>
                          <a:srgbClr val="CC0066"/>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r>
              <a:tr h="370840">
                <a:tc>
                  <a:txBody>
                    <a:bodyPr/>
                    <a:lstStyle/>
                    <a:p>
                      <a:endParaRPr lang="en-US" b="1" dirty="0">
                        <a:solidFill>
                          <a:srgbClr val="CC0066"/>
                        </a:solidFill>
                      </a:endParaRPr>
                    </a:p>
                  </a:txBody>
                  <a:tcPr>
                    <a:lnL w="12700" cmpd="sng">
                      <a:noFill/>
                    </a:lnL>
                    <a:lnR w="12700" cmpd="sng">
                      <a:noFill/>
                    </a:lnR>
                    <a:lnT w="12700" cmpd="sng">
                      <a:noFill/>
                    </a:lnT>
                    <a:lnB w="12700" cmpd="sng">
                      <a:noFill/>
                    </a:lnB>
                    <a:solidFill>
                      <a:srgbClr val="FFCCCC"/>
                    </a:solidFill>
                  </a:tcPr>
                </a:tc>
                <a:tc>
                  <a:txBody>
                    <a:bodyPr/>
                    <a:lstStyle/>
                    <a:p>
                      <a:pPr algn="ctr"/>
                      <a:r>
                        <a:rPr lang="en-US" b="1" dirty="0" smtClean="0">
                          <a:solidFill>
                            <a:srgbClr val="CC0066"/>
                          </a:solidFill>
                        </a:rPr>
                        <a:t>R31</a:t>
                      </a:r>
                      <a:endParaRPr lang="en-US" b="1" dirty="0">
                        <a:solidFill>
                          <a:srgbClr val="CC0066"/>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rgbClr val="FFCCCC"/>
                    </a:solidFill>
                  </a:tcPr>
                </a:tc>
                <a:tc>
                  <a:txBody>
                    <a:bodyPr/>
                    <a:lstStyle/>
                    <a:p>
                      <a:pPr algn="ctr"/>
                      <a:r>
                        <a:rPr lang="en-US" b="1" dirty="0" smtClean="0">
                          <a:solidFill>
                            <a:srgbClr val="CC0066"/>
                          </a:solidFill>
                        </a:rPr>
                        <a:t>R30</a:t>
                      </a:r>
                      <a:endParaRPr lang="en-US" b="1" dirty="0">
                        <a:solidFill>
                          <a:srgbClr val="CC0066"/>
                        </a:solidFill>
                      </a:endParaRPr>
                    </a:p>
                  </a:txBody>
                  <a:tcPr>
                    <a:lnL w="12700" cmpd="sng">
                      <a:noFill/>
                    </a:lnL>
                    <a:lnR w="12700" cmpd="sng">
                      <a:noFill/>
                    </a:lnR>
                    <a:lnT w="38100" cap="flat" cmpd="sng" algn="ctr">
                      <a:solidFill>
                        <a:schemeClr val="tx1"/>
                      </a:solidFill>
                      <a:prstDash val="solid"/>
                      <a:round/>
                      <a:headEnd type="none" w="med" len="med"/>
                      <a:tailEnd type="none" w="med" len="med"/>
                    </a:lnT>
                    <a:lnB w="12700" cmpd="sng">
                      <a:noFill/>
                    </a:lnB>
                    <a:solidFill>
                      <a:srgbClr val="FFCCCC"/>
                    </a:solidFill>
                  </a:tcPr>
                </a:tc>
              </a:tr>
            </a:tbl>
          </a:graphicData>
        </a:graphic>
      </p:graphicFrame>
      <p:sp>
        <p:nvSpPr>
          <p:cNvPr id="7"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316498579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lstStyle/>
          <a:p>
            <a:pPr marL="0" indent="0" algn="r" rtl="1">
              <a:buNone/>
            </a:pPr>
            <a:r>
              <a:rPr lang="fa-IR" dirty="0">
                <a:latin typeface="Times New Roman" pitchFamily="18" charset="0"/>
                <a:cs typeface="B Nazanin" pitchFamily="2" charset="-78"/>
              </a:rPr>
              <a:t>می­توان از این </a:t>
            </a:r>
            <a:r>
              <a:rPr lang="en-US" dirty="0">
                <a:latin typeface="Times New Roman" pitchFamily="18" charset="0"/>
                <a:cs typeface="B Nazanin" pitchFamily="2" charset="-78"/>
              </a:rPr>
              <a:t>REG</a:t>
            </a:r>
            <a:r>
              <a:rPr lang="fa-IR" dirty="0">
                <a:latin typeface="Times New Roman" pitchFamily="18" charset="0"/>
                <a:cs typeface="B Nazanin" pitchFamily="2" charset="-78"/>
              </a:rPr>
              <a:t>­ها به همراه دستور </a:t>
            </a:r>
            <a:r>
              <a:rPr lang="en-US" dirty="0">
                <a:latin typeface="Times New Roman" pitchFamily="18" charset="0"/>
                <a:cs typeface="B Nazanin" pitchFamily="2" charset="-78"/>
              </a:rPr>
              <a:t>LD </a:t>
            </a:r>
            <a:r>
              <a:rPr lang="fa-IR" dirty="0" smtClean="0">
                <a:latin typeface="Times New Roman" pitchFamily="18" charset="0"/>
                <a:cs typeface="B Nazanin" pitchFamily="2" charset="-78"/>
              </a:rPr>
              <a:t> برای </a:t>
            </a:r>
            <a:r>
              <a:rPr lang="fa-IR" dirty="0">
                <a:latin typeface="Times New Roman" pitchFamily="18" charset="0"/>
                <a:cs typeface="B Nazanin" pitchFamily="2" charset="-78"/>
              </a:rPr>
              <a:t>خواندن مقدار خانه­ای که این ثبات­ها به آن اشاره می­کند استفاده کرد </a:t>
            </a:r>
            <a:r>
              <a:rPr lang="fa-IR" dirty="0" smtClean="0">
                <a:latin typeface="Times New Roman" pitchFamily="18" charset="0"/>
                <a:cs typeface="B Nazanin" pitchFamily="2" charset="-78"/>
              </a:rPr>
              <a:t>.</a:t>
            </a:r>
          </a:p>
          <a:p>
            <a:pPr marL="0" indent="0">
              <a:buNone/>
            </a:pPr>
            <a:r>
              <a:rPr lang="en-US" dirty="0">
                <a:latin typeface="Times New Roman" pitchFamily="18" charset="0"/>
                <a:cs typeface="B Nazanin" pitchFamily="2" charset="-78"/>
              </a:rPr>
              <a:t>LD R24 , X           </a:t>
            </a:r>
            <a:r>
              <a:rPr lang="en-US" dirty="0" smtClean="0">
                <a:latin typeface="Times New Roman" pitchFamily="18" charset="0"/>
                <a:cs typeface="B Nazanin" pitchFamily="2" charset="-78"/>
              </a:rPr>
              <a:t>R24  </a:t>
            </a:r>
            <a:r>
              <a:rPr lang="en-US" dirty="0" smtClean="0">
                <a:latin typeface="Times New Roman" pitchFamily="18" charset="0"/>
                <a:cs typeface="B Nazanin" pitchFamily="2" charset="-78"/>
                <a:sym typeface="Wingdings" pitchFamily="2" charset="2"/>
              </a:rPr>
              <a:t>  </a:t>
            </a:r>
            <a:r>
              <a:rPr lang="en-US" dirty="0" smtClean="0">
                <a:latin typeface="Times New Roman" pitchFamily="18" charset="0"/>
                <a:cs typeface="B Nazanin" pitchFamily="2" charset="-78"/>
              </a:rPr>
              <a:t>[X</a:t>
            </a:r>
            <a:r>
              <a:rPr lang="en-US" dirty="0">
                <a:latin typeface="Times New Roman" pitchFamily="18" charset="0"/>
                <a:cs typeface="B Nazanin" pitchFamily="2" charset="-78"/>
              </a:rPr>
              <a:t>]</a:t>
            </a:r>
            <a:r>
              <a:rPr lang="fa-IR" dirty="0" smtClean="0">
                <a:latin typeface="Times New Roman" pitchFamily="18" charset="0"/>
                <a:cs typeface="B Nazanin" pitchFamily="2" charset="-78"/>
              </a:rPr>
              <a:t> </a:t>
            </a:r>
            <a:endParaRPr lang="en-US" dirty="0" smtClean="0">
              <a:latin typeface="Times New Roman" pitchFamily="18" charset="0"/>
              <a:cs typeface="B Nazanin" pitchFamily="2" charset="-78"/>
            </a:endParaRPr>
          </a:p>
          <a:p>
            <a:pPr marL="0" indent="0" algn="just" rtl="1">
              <a:buNone/>
            </a:pPr>
            <a:endParaRPr lang="en-US" dirty="0" smtClean="0">
              <a:latin typeface="Times New Roman" pitchFamily="18" charset="0"/>
              <a:cs typeface="B Nazanin" pitchFamily="2" charset="-78"/>
            </a:endParaRPr>
          </a:p>
          <a:p>
            <a:pPr marL="0" indent="0" algn="just" rtl="1">
              <a:buNone/>
            </a:pPr>
            <a:r>
              <a:rPr lang="fa-IR" dirty="0" smtClean="0">
                <a:latin typeface="Times New Roman" pitchFamily="18" charset="0"/>
                <a:cs typeface="B Nazanin" pitchFamily="2" charset="-78"/>
              </a:rPr>
              <a:t>برنامة </a:t>
            </a:r>
            <a:r>
              <a:rPr lang="fa-IR" dirty="0">
                <a:latin typeface="Times New Roman" pitchFamily="18" charset="0"/>
                <a:cs typeface="B Nazanin" pitchFamily="2" charset="-78"/>
              </a:rPr>
              <a:t>زیر محتوای خانة </a:t>
            </a:r>
            <a:r>
              <a:rPr lang="en-US" dirty="0">
                <a:latin typeface="Times New Roman" pitchFamily="18" charset="0"/>
                <a:cs typeface="B Nazanin" pitchFamily="2" charset="-78"/>
              </a:rPr>
              <a:t>OX130 </a:t>
            </a:r>
            <a:r>
              <a:rPr lang="fa-IR" dirty="0">
                <a:latin typeface="Times New Roman" pitchFamily="18" charset="0"/>
                <a:cs typeface="B Nazanin" pitchFamily="2" charset="-78"/>
              </a:rPr>
              <a:t>را بر روی </a:t>
            </a:r>
            <a:r>
              <a:rPr lang="en-US" dirty="0">
                <a:latin typeface="Times New Roman" pitchFamily="18" charset="0"/>
                <a:cs typeface="B Nazanin" pitchFamily="2" charset="-78"/>
              </a:rPr>
              <a:t>R18 </a:t>
            </a:r>
            <a:r>
              <a:rPr lang="fa-IR" dirty="0">
                <a:latin typeface="Times New Roman" pitchFamily="18" charset="0"/>
                <a:cs typeface="B Nazanin" pitchFamily="2" charset="-78"/>
              </a:rPr>
              <a:t>کپی می­کند: </a:t>
            </a:r>
            <a:endParaRPr lang="en-US" dirty="0" smtClean="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XL , </a:t>
            </a:r>
            <a:r>
              <a:rPr lang="en-US" dirty="0" smtClean="0">
                <a:latin typeface="Times New Roman" pitchFamily="18" charset="0"/>
                <a:cs typeface="B Nazanin" pitchFamily="2" charset="-78"/>
              </a:rPr>
              <a:t>0X30</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XH , </a:t>
            </a:r>
            <a:r>
              <a:rPr lang="en-US" dirty="0" smtClean="0">
                <a:latin typeface="Times New Roman" pitchFamily="18" charset="0"/>
                <a:cs typeface="B Nazanin" pitchFamily="2" charset="-78"/>
              </a:rPr>
              <a:t>0X01</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 	R18 , X </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177902531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86400"/>
          </a:xfrm>
        </p:spPr>
        <p:txBody>
          <a:bodyPr/>
          <a:lstStyle/>
          <a:p>
            <a:pPr marL="0" indent="0" algn="just" rtl="1">
              <a:buNone/>
            </a:pPr>
            <a:r>
              <a:rPr lang="fa-IR" dirty="0">
                <a:latin typeface="Times New Roman" pitchFamily="18" charset="0"/>
                <a:cs typeface="B Nazanin" pitchFamily="2" charset="-78"/>
              </a:rPr>
              <a:t>دستور </a:t>
            </a:r>
            <a:r>
              <a:rPr lang="en-US" dirty="0">
                <a:latin typeface="Times New Roman" pitchFamily="18" charset="0"/>
                <a:cs typeface="B Nazanin" pitchFamily="2" charset="-78"/>
              </a:rPr>
              <a:t>ST</a:t>
            </a:r>
            <a:r>
              <a:rPr lang="fa-IR" dirty="0">
                <a:latin typeface="Times New Roman" pitchFamily="18" charset="0"/>
                <a:cs typeface="B Nazanin" pitchFamily="2" charset="-78"/>
              </a:rPr>
              <a:t> می­تواند برای نوشتن یک مقدار بر روی خانه­ای که یکی از ثبات­های </a:t>
            </a:r>
            <a:r>
              <a:rPr lang="en-US" dirty="0">
                <a:latin typeface="Times New Roman" pitchFamily="18" charset="0"/>
                <a:cs typeface="B Nazanin" pitchFamily="2" charset="-78"/>
              </a:rPr>
              <a:t>X </a:t>
            </a:r>
            <a:r>
              <a:rPr lang="fa-IR" dirty="0">
                <a:latin typeface="Times New Roman" pitchFamily="18" charset="0"/>
                <a:cs typeface="B Nazanin" pitchFamily="2" charset="-78"/>
              </a:rPr>
              <a:t>و </a:t>
            </a:r>
            <a:r>
              <a:rPr lang="en-US" dirty="0">
                <a:latin typeface="Times New Roman" pitchFamily="18" charset="0"/>
                <a:cs typeface="B Nazanin" pitchFamily="2" charset="-78"/>
              </a:rPr>
              <a:t>Y </a:t>
            </a:r>
            <a:r>
              <a:rPr lang="fa-IR" dirty="0">
                <a:latin typeface="Times New Roman" pitchFamily="18" charset="0"/>
                <a:cs typeface="B Nazanin" pitchFamily="2" charset="-78"/>
              </a:rPr>
              <a:t>و </a:t>
            </a:r>
            <a:r>
              <a:rPr lang="en-US" dirty="0">
                <a:latin typeface="Times New Roman" pitchFamily="18" charset="0"/>
                <a:cs typeface="B Nazanin" pitchFamily="2" charset="-78"/>
              </a:rPr>
              <a:t>Z </a:t>
            </a:r>
            <a:r>
              <a:rPr lang="fa-IR" dirty="0">
                <a:latin typeface="Times New Roman" pitchFamily="18" charset="0"/>
                <a:cs typeface="B Nazanin" pitchFamily="2" charset="-78"/>
              </a:rPr>
              <a:t>به آن اشاره می­کند استفاده کرد.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p>
          <a:p>
            <a:pPr marL="0" indent="0">
              <a:buNone/>
            </a:pPr>
            <a:r>
              <a:rPr lang="en-US" dirty="0">
                <a:latin typeface="Times New Roman" pitchFamily="18" charset="0"/>
                <a:cs typeface="B Nazanin" pitchFamily="2" charset="-78"/>
              </a:rPr>
              <a:t>LDI   ZL , </a:t>
            </a:r>
            <a:r>
              <a:rPr lang="en-US" dirty="0" smtClean="0">
                <a:latin typeface="Times New Roman" pitchFamily="18" charset="0"/>
                <a:cs typeface="B Nazanin" pitchFamily="2" charset="-78"/>
              </a:rPr>
              <a:t>0X9F 	</a:t>
            </a:r>
          </a:p>
          <a:p>
            <a:pPr marL="0" indent="0">
              <a:buNone/>
            </a:pPr>
            <a:r>
              <a:rPr lang="en-US" dirty="0" smtClean="0">
                <a:latin typeface="Times New Roman" pitchFamily="18" charset="0"/>
                <a:cs typeface="B Nazanin" pitchFamily="2" charset="-78"/>
              </a:rPr>
              <a:t>LDI    ZH , 0X13 </a:t>
            </a:r>
          </a:p>
          <a:p>
            <a:pPr marL="0" indent="0">
              <a:buNone/>
            </a:pPr>
            <a:r>
              <a:rPr lang="en-US" dirty="0" smtClean="0">
                <a:latin typeface="Times New Roman" pitchFamily="18" charset="0"/>
                <a:cs typeface="B Nazanin" pitchFamily="2" charset="-78"/>
              </a:rPr>
              <a:t>ST </a:t>
            </a:r>
            <a:r>
              <a:rPr lang="en-US" dirty="0">
                <a:latin typeface="Times New Roman" pitchFamily="18" charset="0"/>
                <a:cs typeface="B Nazanin" pitchFamily="2" charset="-78"/>
              </a:rPr>
              <a:t>	Z , R23</a:t>
            </a: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93815442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1143000"/>
            <a:ext cx="8686800" cy="685800"/>
          </a:xfrm>
        </p:spPr>
        <p:txBody>
          <a:bodyPr/>
          <a:lstStyle/>
          <a:p>
            <a:pPr marL="0" indent="0" algn="just" rtl="1">
              <a:buNone/>
            </a:pPr>
            <a:r>
              <a:rPr lang="fa-IR" dirty="0">
                <a:cs typeface="B Nazanin" pitchFamily="2" charset="-78"/>
              </a:rPr>
              <a:t>مزایای مد آدرس دهی غیر مستقیم ثبات </a:t>
            </a: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
        <p:nvSpPr>
          <p:cNvPr id="5" name="Content Placeholder 2"/>
          <p:cNvSpPr txBox="1">
            <a:spLocks/>
          </p:cNvSpPr>
          <p:nvPr/>
        </p:nvSpPr>
        <p:spPr>
          <a:xfrm>
            <a:off x="685800" y="2133600"/>
            <a:ext cx="7696200" cy="3429000"/>
          </a:xfrm>
          <a:prstGeom prst="rect">
            <a:avLst/>
          </a:prstGeom>
          <a:effectLst>
            <a:glow rad="228600">
              <a:schemeClr val="accent3">
                <a:satMod val="175000"/>
                <a:alpha val="40000"/>
              </a:schemeClr>
            </a:glow>
            <a:outerShdw blurRad="57150" dist="38100" dir="5400000" algn="ctr" rotWithShape="0">
              <a:schemeClr val="accent4">
                <a:shade val="9000"/>
                <a:alpha val="48000"/>
                <a:satMod val="105000"/>
              </a:schemeClr>
            </a:outerShdw>
          </a:effectLst>
          <a:scene3d>
            <a:camera prst="orthographicFront"/>
            <a:lightRig rig="threePt" dir="t"/>
          </a:scene3d>
          <a:sp3d>
            <a:bevelT prst="convex"/>
          </a:sp3d>
        </p:spPr>
        <p:style>
          <a:lnRef idx="1">
            <a:schemeClr val="accent4"/>
          </a:lnRef>
          <a:fillRef idx="3">
            <a:schemeClr val="accent4"/>
          </a:fillRef>
          <a:effectRef idx="2">
            <a:schemeClr val="accent4"/>
          </a:effectRef>
          <a:fontRef idx="minor">
            <a:schemeClr val="lt1"/>
          </a:fontRef>
        </p:style>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rtl="1">
              <a:buNone/>
            </a:pPr>
            <a:r>
              <a:rPr lang="fa-IR" dirty="0">
                <a:latin typeface="Times New Roman" pitchFamily="18" charset="0"/>
                <a:cs typeface="B Nazanin" pitchFamily="2" charset="-78"/>
              </a:rPr>
              <a:t>یکی از مزایای مد آدرس دهی غیر مستقیم ثبات، دسترسی پویا (</a:t>
            </a:r>
            <a:r>
              <a:rPr lang="en-US" dirty="0">
                <a:latin typeface="Times New Roman" pitchFamily="18" charset="0"/>
                <a:cs typeface="B Nazanin" pitchFamily="2" charset="-78"/>
              </a:rPr>
              <a:t>dynamic</a:t>
            </a:r>
            <a:r>
              <a:rPr lang="fa-IR" dirty="0">
                <a:latin typeface="Times New Roman" pitchFamily="18" charset="0"/>
                <a:cs typeface="B Nazanin" pitchFamily="2" charset="-78"/>
              </a:rPr>
              <a:t>) به داده­ها به جای دسترسی ایستا (</a:t>
            </a:r>
            <a:r>
              <a:rPr lang="en-US" dirty="0">
                <a:latin typeface="Times New Roman" pitchFamily="18" charset="0"/>
                <a:cs typeface="B Nazanin" pitchFamily="2" charset="-78"/>
              </a:rPr>
              <a:t>static</a:t>
            </a:r>
            <a:r>
              <a:rPr lang="fa-IR" dirty="0">
                <a:latin typeface="Times New Roman" pitchFamily="18" charset="0"/>
                <a:cs typeface="B Nazanin" pitchFamily="2" charset="-78"/>
              </a:rPr>
              <a:t>) می­باشد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0" indent="0" algn="ctr" rtl="1">
              <a:buNone/>
            </a:pPr>
            <a:endParaRPr lang="en-US" dirty="0">
              <a:latin typeface="Times New Roman" pitchFamily="18" charset="0"/>
              <a:cs typeface="B Nazanin" pitchFamily="2" charset="-78"/>
            </a:endParaRPr>
          </a:p>
          <a:p>
            <a:pPr marL="0" indent="0" algn="ctr" rtl="1">
              <a:buNone/>
            </a:pPr>
            <a:r>
              <a:rPr lang="fa-IR" dirty="0">
                <a:latin typeface="Times New Roman" pitchFamily="18" charset="0"/>
                <a:cs typeface="B Nazanin" pitchFamily="2" charset="-78"/>
              </a:rPr>
              <a:t>در مد آدرس دهی مستقیم امکان </a:t>
            </a:r>
            <a:r>
              <a:rPr lang="fa-IR" dirty="0" smtClean="0">
                <a:latin typeface="Times New Roman" pitchFamily="18" charset="0"/>
                <a:cs typeface="B Nazanin" pitchFamily="2" charset="-78"/>
              </a:rPr>
              <a:t>تشکیل حلقه </a:t>
            </a:r>
            <a:r>
              <a:rPr lang="fa-IR" dirty="0">
                <a:latin typeface="Times New Roman" pitchFamily="18" charset="0"/>
                <a:cs typeface="B Nazanin" pitchFamily="2" charset="-78"/>
              </a:rPr>
              <a:t>وجود ندارد. </a:t>
            </a:r>
            <a:endParaRPr lang="en-US" dirty="0" smtClean="0">
              <a:latin typeface="Times New Roman" pitchFamily="18" charset="0"/>
              <a:cs typeface="B Nazanin" pitchFamily="2" charset="-78"/>
            </a:endParaRPr>
          </a:p>
          <a:p>
            <a:pPr marL="0" indent="0" algn="ctr" rtl="1">
              <a:buNone/>
            </a:pPr>
            <a:endParaRPr lang="en-US" dirty="0">
              <a:latin typeface="Times New Roman" pitchFamily="18" charset="0"/>
              <a:cs typeface="B Nazanin" pitchFamily="2" charset="-78"/>
            </a:endParaRPr>
          </a:p>
          <a:p>
            <a:pPr marL="0" indent="0" algn="ctr" rtl="1">
              <a:buNone/>
            </a:pPr>
            <a:r>
              <a:rPr lang="fa-IR" dirty="0">
                <a:latin typeface="Times New Roman" pitchFamily="18" charset="0"/>
                <a:cs typeface="B Nazanin" pitchFamily="2" charset="-78"/>
              </a:rPr>
              <a:t>در مد آدرس </a:t>
            </a:r>
            <a:r>
              <a:rPr lang="fa-IR" dirty="0" smtClean="0">
                <a:latin typeface="Times New Roman" pitchFamily="18" charset="0"/>
                <a:cs typeface="B Nazanin" pitchFamily="2" charset="-78"/>
              </a:rPr>
              <a:t>دهی غیر مستقیم ثبات </a:t>
            </a:r>
            <a:r>
              <a:rPr lang="fa-IR" dirty="0">
                <a:latin typeface="Times New Roman" pitchFamily="18" charset="0"/>
                <a:cs typeface="B Nazanin" pitchFamily="2" charset="-78"/>
              </a:rPr>
              <a:t>امکان </a:t>
            </a:r>
            <a:r>
              <a:rPr lang="fa-IR" dirty="0" smtClean="0">
                <a:latin typeface="Times New Roman" pitchFamily="18" charset="0"/>
                <a:cs typeface="B Nazanin" pitchFamily="2" charset="-78"/>
              </a:rPr>
              <a:t>تشکیل حلقه </a:t>
            </a:r>
            <a:r>
              <a:rPr lang="fa-IR" dirty="0">
                <a:latin typeface="Times New Roman" pitchFamily="18" charset="0"/>
                <a:cs typeface="B Nazanin" pitchFamily="2" charset="-78"/>
              </a:rPr>
              <a:t>وجود </a:t>
            </a:r>
            <a:r>
              <a:rPr lang="fa-IR" dirty="0" smtClean="0">
                <a:latin typeface="Times New Roman" pitchFamily="18" charset="0"/>
                <a:cs typeface="B Nazanin" pitchFamily="2" charset="-78"/>
              </a:rPr>
              <a:t>دارد</a:t>
            </a:r>
            <a:r>
              <a:rPr lang="fa-IR" dirty="0">
                <a:latin typeface="Times New Roman" pitchFamily="18" charset="0"/>
                <a:cs typeface="B Nazanin" pitchFamily="2" charset="-78"/>
              </a:rPr>
              <a:t>. </a:t>
            </a:r>
            <a:endParaRPr lang="en-US" dirty="0">
              <a:latin typeface="Times New Roman" pitchFamily="18" charset="0"/>
              <a:cs typeface="B Nazanin" pitchFamily="2" charset="-78"/>
            </a:endParaRPr>
          </a:p>
          <a:p>
            <a:pPr marL="0" indent="0" algn="ctr" rtl="1">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05951827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05400"/>
          </a:xfrm>
        </p:spPr>
        <p:txBody>
          <a:bodyPr/>
          <a:lstStyle/>
          <a:p>
            <a:pPr marL="0" indent="0" algn="r" rtl="1">
              <a:buNone/>
            </a:pPr>
            <a:r>
              <a:rPr lang="fa-IR" dirty="0" smtClean="0">
                <a:latin typeface="Times New Roman" pitchFamily="18" charset="0"/>
                <a:cs typeface="B Nazanin" pitchFamily="2" charset="-78"/>
              </a:rPr>
              <a:t>مثال 6-5-</a:t>
            </a:r>
          </a:p>
          <a:p>
            <a:pPr marL="0" indent="0" algn="r" rtl="1">
              <a:buNone/>
            </a:pPr>
            <a:r>
              <a:rPr lang="fa-IR" dirty="0" smtClean="0">
                <a:latin typeface="Times New Roman" pitchFamily="18" charset="0"/>
                <a:cs typeface="B Nazanin" pitchFamily="2" charset="-78"/>
              </a:rPr>
              <a:t>برنامه ای بنویسید که مقدار </a:t>
            </a:r>
            <a:r>
              <a:rPr lang="en-US" dirty="0" smtClean="0">
                <a:latin typeface="Times New Roman" pitchFamily="18" charset="0"/>
                <a:cs typeface="B Nazanin" pitchFamily="2" charset="-78"/>
              </a:rPr>
              <a:t>0x55</a:t>
            </a:r>
            <a:r>
              <a:rPr lang="fa-IR" dirty="0" smtClean="0">
                <a:latin typeface="Times New Roman" pitchFamily="18" charset="0"/>
                <a:cs typeface="B Nazanin" pitchFamily="2" charset="-78"/>
              </a:rPr>
              <a:t> را بر روی خانه های </a:t>
            </a:r>
            <a:r>
              <a:rPr lang="en-US" dirty="0" smtClean="0">
                <a:latin typeface="Times New Roman" pitchFamily="18" charset="0"/>
                <a:cs typeface="B Nazanin" pitchFamily="2" charset="-78"/>
              </a:rPr>
              <a:t>0x140</a:t>
            </a:r>
            <a:r>
              <a:rPr lang="fa-IR" dirty="0">
                <a:latin typeface="Times New Roman" pitchFamily="18" charset="0"/>
                <a:cs typeface="B Nazanin" pitchFamily="2" charset="-78"/>
              </a:rPr>
              <a:t> </a:t>
            </a:r>
            <a:r>
              <a:rPr lang="fa-IR" dirty="0" smtClean="0">
                <a:latin typeface="Times New Roman" pitchFamily="18" charset="0"/>
                <a:cs typeface="B Nazanin" pitchFamily="2" charset="-78"/>
              </a:rPr>
              <a:t>تا </a:t>
            </a:r>
            <a:r>
              <a:rPr lang="en-US" dirty="0" smtClean="0">
                <a:latin typeface="Times New Roman" pitchFamily="18" charset="0"/>
                <a:cs typeface="B Nazanin" pitchFamily="2" charset="-78"/>
              </a:rPr>
              <a:t>0x144</a:t>
            </a:r>
            <a:r>
              <a:rPr lang="fa-IR" dirty="0" smtClean="0">
                <a:latin typeface="Times New Roman" pitchFamily="18" charset="0"/>
                <a:cs typeface="B Nazanin" pitchFamily="2" charset="-78"/>
              </a:rPr>
              <a:t> حافظه کپی کند.</a:t>
            </a:r>
          </a:p>
          <a:p>
            <a:pPr marL="0" indent="0" algn="r" rtl="1">
              <a:buNone/>
            </a:pPr>
            <a:r>
              <a:rPr lang="fa-IR" dirty="0" smtClean="0">
                <a:latin typeface="Times New Roman" pitchFamily="18" charset="0"/>
                <a:cs typeface="B Nazanin" pitchFamily="2" charset="-78"/>
              </a:rPr>
              <a:t>الف) با استفاده از مد آدرس دهی مستقیم</a:t>
            </a:r>
          </a:p>
          <a:p>
            <a:pPr marL="0" indent="0" algn="l">
              <a:buNone/>
            </a:pPr>
            <a:r>
              <a:rPr lang="en-US" dirty="0" smtClean="0">
                <a:latin typeface="Times New Roman" pitchFamily="18" charset="0"/>
                <a:cs typeface="B Nazanin" pitchFamily="2" charset="-78"/>
              </a:rPr>
              <a:t>LDI	R17, 0x55</a:t>
            </a:r>
          </a:p>
          <a:p>
            <a:pPr marL="0" indent="0" algn="l">
              <a:buNone/>
            </a:pPr>
            <a:r>
              <a:rPr lang="en-US" dirty="0" smtClean="0">
                <a:latin typeface="Times New Roman" pitchFamily="18" charset="0"/>
                <a:cs typeface="B Nazanin" pitchFamily="2" charset="-78"/>
              </a:rPr>
              <a:t>STS	0x140, R17</a:t>
            </a:r>
          </a:p>
          <a:p>
            <a:pPr marL="0" indent="0">
              <a:buNone/>
            </a:pPr>
            <a:r>
              <a:rPr lang="en-US" dirty="0">
                <a:latin typeface="Times New Roman" pitchFamily="18" charset="0"/>
                <a:cs typeface="B Nazanin" pitchFamily="2" charset="-78"/>
              </a:rPr>
              <a:t>STS	</a:t>
            </a:r>
            <a:r>
              <a:rPr lang="en-US" dirty="0" smtClean="0">
                <a:latin typeface="Times New Roman" pitchFamily="18" charset="0"/>
                <a:cs typeface="B Nazanin" pitchFamily="2" charset="-78"/>
              </a:rPr>
              <a:t>0x141, </a:t>
            </a:r>
            <a:r>
              <a:rPr lang="en-US" dirty="0">
                <a:latin typeface="Times New Roman" pitchFamily="18" charset="0"/>
                <a:cs typeface="B Nazanin" pitchFamily="2" charset="-78"/>
              </a:rPr>
              <a:t>R17</a:t>
            </a:r>
          </a:p>
          <a:p>
            <a:pPr marL="0" indent="0">
              <a:buNone/>
            </a:pPr>
            <a:r>
              <a:rPr lang="en-US" dirty="0">
                <a:latin typeface="Times New Roman" pitchFamily="18" charset="0"/>
                <a:cs typeface="B Nazanin" pitchFamily="2" charset="-78"/>
              </a:rPr>
              <a:t>STS	</a:t>
            </a:r>
            <a:r>
              <a:rPr lang="en-US" dirty="0" smtClean="0">
                <a:latin typeface="Times New Roman" pitchFamily="18" charset="0"/>
                <a:cs typeface="B Nazanin" pitchFamily="2" charset="-78"/>
              </a:rPr>
              <a:t>0x142, </a:t>
            </a:r>
            <a:r>
              <a:rPr lang="en-US" dirty="0">
                <a:latin typeface="Times New Roman" pitchFamily="18" charset="0"/>
                <a:cs typeface="B Nazanin" pitchFamily="2" charset="-78"/>
              </a:rPr>
              <a:t>R17</a:t>
            </a:r>
          </a:p>
          <a:p>
            <a:pPr marL="0" indent="0">
              <a:buNone/>
            </a:pPr>
            <a:r>
              <a:rPr lang="en-US" dirty="0">
                <a:latin typeface="Times New Roman" pitchFamily="18" charset="0"/>
                <a:cs typeface="B Nazanin" pitchFamily="2" charset="-78"/>
              </a:rPr>
              <a:t>STS	</a:t>
            </a:r>
            <a:r>
              <a:rPr lang="en-US" dirty="0" smtClean="0">
                <a:latin typeface="Times New Roman" pitchFamily="18" charset="0"/>
                <a:cs typeface="B Nazanin" pitchFamily="2" charset="-78"/>
              </a:rPr>
              <a:t>0x143, </a:t>
            </a:r>
            <a:r>
              <a:rPr lang="en-US" dirty="0">
                <a:latin typeface="Times New Roman" pitchFamily="18" charset="0"/>
                <a:cs typeface="B Nazanin" pitchFamily="2" charset="-78"/>
              </a:rPr>
              <a:t>R17</a:t>
            </a:r>
          </a:p>
          <a:p>
            <a:pPr marL="0" indent="0">
              <a:buNone/>
            </a:pPr>
            <a:r>
              <a:rPr lang="en-US" dirty="0">
                <a:latin typeface="Times New Roman" pitchFamily="18" charset="0"/>
                <a:cs typeface="B Nazanin" pitchFamily="2" charset="-78"/>
              </a:rPr>
              <a:t>STS	</a:t>
            </a:r>
            <a:r>
              <a:rPr lang="en-US" dirty="0" smtClean="0">
                <a:latin typeface="Times New Roman" pitchFamily="18" charset="0"/>
                <a:cs typeface="B Nazanin" pitchFamily="2" charset="-78"/>
              </a:rPr>
              <a:t>0x144, </a:t>
            </a:r>
            <a:r>
              <a:rPr lang="en-US" dirty="0">
                <a:latin typeface="Times New Roman" pitchFamily="18" charset="0"/>
                <a:cs typeface="B Nazanin" pitchFamily="2" charset="-78"/>
              </a:rPr>
              <a:t>R17</a:t>
            </a:r>
          </a:p>
          <a:p>
            <a:pPr marL="0" indent="0" algn="l">
              <a:buNone/>
            </a:pP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538357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800600"/>
          </a:xfrm>
        </p:spPr>
        <p:txBody>
          <a:bodyPr>
            <a:normAutofit/>
          </a:bodyPr>
          <a:lstStyle/>
          <a:p>
            <a:pPr marL="91440" indent="-457200" algn="r" rtl="1">
              <a:buNone/>
            </a:pPr>
            <a:r>
              <a:rPr lang="fa-IR" dirty="0">
                <a:latin typeface="Times New Roman" pitchFamily="18" charset="0"/>
                <a:cs typeface="B Nazanin" pitchFamily="2" charset="-78"/>
              </a:rPr>
              <a:t>محاسبة تأخیر در </a:t>
            </a:r>
            <a:r>
              <a:rPr lang="en-US" dirty="0">
                <a:latin typeface="Times New Roman" pitchFamily="18" charset="0"/>
                <a:cs typeface="B Nazanin" pitchFamily="2" charset="-78"/>
              </a:rPr>
              <a:t>AVR </a:t>
            </a:r>
            <a:endParaRPr lang="en-US" dirty="0" smtClean="0">
              <a:latin typeface="Times New Roman" pitchFamily="18" charset="0"/>
              <a:cs typeface="B Nazanin" pitchFamily="2" charset="-78"/>
            </a:endParaRPr>
          </a:p>
          <a:p>
            <a:pPr marL="457200" lvl="1" indent="-457200" algn="just" rtl="1"/>
            <a:r>
              <a:rPr lang="fa-IR" dirty="0">
                <a:latin typeface="Times New Roman" pitchFamily="18" charset="0"/>
                <a:cs typeface="B Nazanin" pitchFamily="2" charset="-78"/>
              </a:rPr>
              <a:t>در بخش قبل دیدید که یک زیر روال تأخیر از دو قسمت تشکیل شده است: </a:t>
            </a:r>
            <a:endParaRPr lang="en-US" dirty="0">
              <a:latin typeface="Times New Roman" pitchFamily="18" charset="0"/>
              <a:cs typeface="B Nazanin" pitchFamily="2" charset="-78"/>
            </a:endParaRPr>
          </a:p>
          <a:p>
            <a:pPr marL="731520" lvl="2" indent="-457200" algn="r" rtl="1"/>
            <a:r>
              <a:rPr lang="fa-IR" dirty="0">
                <a:latin typeface="Times New Roman" pitchFamily="18" charset="0"/>
                <a:cs typeface="B Nazanin" pitchFamily="2" charset="-78"/>
              </a:rPr>
              <a:t>١) </a:t>
            </a:r>
            <a:r>
              <a:rPr lang="fa-IR" dirty="0" smtClean="0">
                <a:latin typeface="Times New Roman" pitchFamily="18" charset="0"/>
                <a:cs typeface="B Nazanin" pitchFamily="2" charset="-78"/>
              </a:rPr>
              <a:t>تنظیم </a:t>
            </a:r>
            <a:r>
              <a:rPr lang="fa-IR" dirty="0">
                <a:latin typeface="Times New Roman" pitchFamily="18" charset="0"/>
                <a:cs typeface="B Nazanin" pitchFamily="2" charset="-78"/>
              </a:rPr>
              <a:t>شمارندة 	٢) یک </a:t>
            </a:r>
            <a:r>
              <a:rPr lang="fa-IR" dirty="0" smtClean="0">
                <a:latin typeface="Times New Roman" pitchFamily="18" charset="0"/>
                <a:cs typeface="B Nazanin" pitchFamily="2" charset="-78"/>
              </a:rPr>
              <a:t>حلقه</a:t>
            </a:r>
          </a:p>
          <a:p>
            <a:pPr marL="457200" lvl="1" indent="-457200" algn="r" rtl="1"/>
            <a:r>
              <a:rPr lang="fa-IR" dirty="0">
                <a:latin typeface="Times New Roman" pitchFamily="18" charset="0"/>
                <a:cs typeface="B Nazanin" pitchFamily="2" charset="-78"/>
              </a:rPr>
              <a:t>بیشترین تأخیر زمانی در بدنة حلقه ایجاد </a:t>
            </a:r>
            <a:r>
              <a:rPr lang="fa-IR" dirty="0" smtClean="0">
                <a:latin typeface="Times New Roman" pitchFamily="18" charset="0"/>
                <a:cs typeface="B Nazanin" pitchFamily="2" charset="-78"/>
              </a:rPr>
              <a:t>می­شود.</a:t>
            </a:r>
          </a:p>
          <a:p>
            <a:pPr marL="457200" lvl="1" indent="-457200" algn="r" rtl="1"/>
            <a:r>
              <a:rPr lang="fa-IR" dirty="0">
                <a:latin typeface="Times New Roman" pitchFamily="18" charset="0"/>
                <a:cs typeface="B Nazanin" pitchFamily="2" charset="-78"/>
              </a:rPr>
              <a:t>اغلب تأخیر زمانی بر اساس دستورات درون حلقة محاسبه شده و چرخة ساعت دستورات بیرون حلقه نادیده گرفته می­شود</a:t>
            </a:r>
            <a:r>
              <a:rPr lang="fa-IR" dirty="0" smtClean="0">
                <a:latin typeface="Times New Roman" pitchFamily="18" charset="0"/>
                <a:cs typeface="B Nazanin" pitchFamily="2" charset="-78"/>
              </a:rPr>
              <a:t>.</a:t>
            </a:r>
          </a:p>
          <a:p>
            <a:pPr marL="457200" lvl="1" indent="-457200" algn="r" rtl="1"/>
            <a:r>
              <a:rPr lang="fa-IR" dirty="0">
                <a:latin typeface="Times New Roman" pitchFamily="18" charset="0"/>
                <a:cs typeface="B Nazanin" pitchFamily="2" charset="-78"/>
              </a:rPr>
              <a:t>بیشترین مقداری که در ثبات شمارندة حلقه می­توان قرار داد ٢٥٥ </a:t>
            </a:r>
            <a:r>
              <a:rPr lang="fa-IR" dirty="0" smtClean="0">
                <a:latin typeface="Times New Roman" pitchFamily="18" charset="0"/>
                <a:cs typeface="B Nazanin" pitchFamily="2" charset="-78"/>
              </a:rPr>
              <a:t>است.</a:t>
            </a:r>
          </a:p>
          <a:p>
            <a:pPr marL="457200" lvl="1" indent="-457200" algn="r" rtl="1"/>
            <a:r>
              <a:rPr lang="fa-IR" dirty="0">
                <a:latin typeface="Times New Roman" pitchFamily="18" charset="0"/>
                <a:cs typeface="B Nazanin" pitchFamily="2" charset="-78"/>
              </a:rPr>
              <a:t>یک روش برای افزایش تأخیر، استفاده از دستور </a:t>
            </a:r>
            <a:r>
              <a:rPr lang="en-US" dirty="0">
                <a:latin typeface="Times New Roman" pitchFamily="18" charset="0"/>
                <a:cs typeface="B Nazanin" pitchFamily="2" charset="-78"/>
              </a:rPr>
              <a:t>NOP </a:t>
            </a:r>
            <a:r>
              <a:rPr lang="fa-IR" dirty="0">
                <a:latin typeface="Times New Roman" pitchFamily="18" charset="0"/>
                <a:cs typeface="B Nazanin" pitchFamily="2" charset="-78"/>
              </a:rPr>
              <a:t>در حلقه </a:t>
            </a:r>
            <a:r>
              <a:rPr lang="fa-IR" dirty="0" smtClean="0">
                <a:latin typeface="Times New Roman" pitchFamily="18" charset="0"/>
                <a:cs typeface="B Nazanin" pitchFamily="2" charset="-78"/>
              </a:rPr>
              <a:t>می­باشد.</a:t>
            </a:r>
          </a:p>
          <a:p>
            <a:pPr marL="457200" lvl="1" indent="-457200" algn="r" rtl="1"/>
            <a:r>
              <a:rPr lang="en-US" dirty="0">
                <a:latin typeface="Times New Roman" pitchFamily="18" charset="0"/>
                <a:cs typeface="B Nazanin" pitchFamily="2" charset="-78"/>
              </a:rPr>
              <a:t>NOP </a:t>
            </a:r>
            <a:r>
              <a:rPr lang="fa-IR" dirty="0">
                <a:latin typeface="Times New Roman" pitchFamily="18" charset="0"/>
                <a:cs typeface="B Nazanin" pitchFamily="2" charset="-78"/>
              </a:rPr>
              <a:t>که بیانگر "</a:t>
            </a:r>
            <a:r>
              <a:rPr lang="en-US" dirty="0">
                <a:latin typeface="Times New Roman" pitchFamily="18" charset="0"/>
                <a:cs typeface="B Nazanin" pitchFamily="2" charset="-78"/>
              </a:rPr>
              <a:t>no Operation</a:t>
            </a:r>
            <a:r>
              <a:rPr lang="fa-IR" dirty="0">
                <a:latin typeface="Times New Roman" pitchFamily="18" charset="0"/>
                <a:cs typeface="B Nazanin" pitchFamily="2" charset="-78"/>
              </a:rPr>
              <a:t>" است، به سادگی زمان را مصرف می­کند، ولی ٢ بایت از فضای </a:t>
            </a:r>
            <a:r>
              <a:rPr lang="en-US" dirty="0">
                <a:latin typeface="Times New Roman" pitchFamily="18" charset="0"/>
                <a:cs typeface="B Nazanin" pitchFamily="2" charset="-78"/>
              </a:rPr>
              <a:t>ROM </a:t>
            </a:r>
            <a:r>
              <a:rPr lang="fa-IR" dirty="0">
                <a:latin typeface="Times New Roman" pitchFamily="18" charset="0"/>
                <a:cs typeface="B Nazanin" pitchFamily="2" charset="-78"/>
              </a:rPr>
              <a:t>برنامه را پر می­کند</a:t>
            </a:r>
            <a:r>
              <a:rPr lang="fa-IR" dirty="0" smtClean="0">
                <a:latin typeface="Times New Roman" pitchFamily="18" charset="0"/>
                <a:cs typeface="B Nazanin" pitchFamily="2" charset="-78"/>
              </a:rPr>
              <a:t>.</a:t>
            </a:r>
          </a:p>
          <a:p>
            <a:pPr marL="1005840" lvl="3" indent="-457200" algn="r" rtl="1"/>
            <a:r>
              <a:rPr lang="fa-IR" dirty="0">
                <a:latin typeface="Times New Roman" pitchFamily="18" charset="0"/>
                <a:cs typeface="B Nazanin" pitchFamily="2" charset="-78"/>
              </a:rPr>
              <a:t>قیمت سنگین برای تولید یک چرخة </a:t>
            </a:r>
            <a:r>
              <a:rPr lang="fa-IR" dirty="0" smtClean="0">
                <a:latin typeface="Times New Roman" pitchFamily="18" charset="0"/>
                <a:cs typeface="B Nazanin" pitchFamily="2" charset="-78"/>
              </a:rPr>
              <a:t>دستور محسوب می شود.</a:t>
            </a:r>
          </a:p>
          <a:p>
            <a:pPr marL="457200" lvl="1" indent="-457200" algn="r" rtl="1"/>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28600"/>
            <a:ext cx="8229600" cy="609600"/>
          </a:xfrm>
        </p:spPr>
        <p:txBody>
          <a:bodyPr anchor="ctr">
            <a:normAutofit/>
          </a:bodyPr>
          <a:lstStyle/>
          <a:p>
            <a:pPr algn="ctr" rtl="1"/>
            <a:r>
              <a:rPr lang="fa-IR" sz="3200" b="1" dirty="0" smtClean="0">
                <a:latin typeface="Times New Roman" pitchFamily="18" charset="0"/>
                <a:cs typeface="B Titr" pitchFamily="2" charset="-78"/>
              </a:rPr>
              <a:t>بخش 3-3 تاخیر زمانی در </a:t>
            </a:r>
            <a:r>
              <a:rPr lang="en-US" sz="3200" b="1" dirty="0" smtClean="0">
                <a:latin typeface="Times New Roman" pitchFamily="18" charset="0"/>
                <a:cs typeface="B Titr" pitchFamily="2" charset="-78"/>
              </a:rPr>
              <a:t>AVR</a:t>
            </a:r>
            <a:r>
              <a:rPr lang="fa-IR" sz="3200" b="1" dirty="0" smtClean="0">
                <a:latin typeface="Times New Roman" pitchFamily="18" charset="0"/>
                <a:cs typeface="B Titr" pitchFamily="2" charset="-78"/>
              </a:rPr>
              <a:t> و دستورات </a:t>
            </a:r>
            <a:r>
              <a:rPr lang="en-US" sz="3200" b="1" dirty="0" smtClean="0">
                <a:latin typeface="Times New Roman" pitchFamily="18" charset="0"/>
                <a:cs typeface="B Titr" pitchFamily="2" charset="-78"/>
              </a:rPr>
              <a:t>Pipeline</a:t>
            </a:r>
            <a:endParaRPr lang="en-US" sz="3200" b="1" dirty="0">
              <a:latin typeface="Times New Roman" pitchFamily="18" charset="0"/>
              <a:cs typeface="B Titr" pitchFamily="2" charset="-78"/>
            </a:endParaRPr>
          </a:p>
        </p:txBody>
      </p:sp>
      <p:sp>
        <p:nvSpPr>
          <p:cNvPr id="6" name="Content Placeholder 2"/>
          <p:cNvSpPr txBox="1">
            <a:spLocks/>
          </p:cNvSpPr>
          <p:nvPr/>
        </p:nvSpPr>
        <p:spPr>
          <a:xfrm>
            <a:off x="1066800" y="5867400"/>
            <a:ext cx="7010400" cy="502920"/>
          </a:xfrm>
          <a:prstGeom prst="rect">
            <a:avLst/>
          </a:prstGeom>
        </p:spPr>
        <p:style>
          <a:lnRef idx="1">
            <a:schemeClr val="accent5"/>
          </a:lnRef>
          <a:fillRef idx="3">
            <a:schemeClr val="accent5"/>
          </a:fillRef>
          <a:effectRef idx="2">
            <a:schemeClr val="accent5"/>
          </a:effectRef>
          <a:fontRef idx="minor">
            <a:schemeClr val="lt1"/>
          </a:fontRef>
        </p:style>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rtl="1">
              <a:buFont typeface="Wingdings 2"/>
              <a:buNone/>
            </a:pPr>
            <a:r>
              <a:rPr lang="fa-IR" smtClean="0">
                <a:latin typeface="Times New Roman" pitchFamily="18" charset="0"/>
                <a:cs typeface="B Nazanin" pitchFamily="2" charset="-78"/>
              </a:rPr>
              <a:t>راه حل مناسب تر : استفاده از حلقه­های تو در تو </a:t>
            </a: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07206413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334000"/>
          </a:xfrm>
        </p:spPr>
        <p:txBody>
          <a:bodyPr/>
          <a:lstStyle/>
          <a:p>
            <a:pPr marL="0" indent="0" algn="r" rtl="1">
              <a:buNone/>
            </a:pPr>
            <a:r>
              <a:rPr lang="fa-IR" dirty="0">
                <a:latin typeface="Times New Roman" pitchFamily="18" charset="0"/>
                <a:cs typeface="B Nazanin" pitchFamily="2" charset="-78"/>
              </a:rPr>
              <a:t>الف) با استفاده از مد آدرس </a:t>
            </a:r>
            <a:r>
              <a:rPr lang="fa-IR" dirty="0" smtClean="0">
                <a:latin typeface="Times New Roman" pitchFamily="18" charset="0"/>
                <a:cs typeface="B Nazanin" pitchFamily="2" charset="-78"/>
              </a:rPr>
              <a:t>دهی غیرمستقیم ثبات و ایجاد حلقه</a:t>
            </a:r>
          </a:p>
          <a:p>
            <a:pPr marL="0" indent="0" algn="l">
              <a:buNone/>
            </a:pPr>
            <a:r>
              <a:rPr lang="en-US" dirty="0" smtClean="0">
                <a:latin typeface="Times New Roman" pitchFamily="18" charset="0"/>
                <a:cs typeface="B Nazanin" pitchFamily="2" charset="-78"/>
              </a:rPr>
              <a:t>	LDI	R16, 0x5	; R16 is loop counter</a:t>
            </a:r>
          </a:p>
          <a:p>
            <a:pPr marL="0" indent="0" algn="l">
              <a:buNone/>
            </a:pPr>
            <a:r>
              <a:rPr lang="en-US" dirty="0" smtClean="0">
                <a:latin typeface="Times New Roman" pitchFamily="18" charset="0"/>
                <a:cs typeface="B Nazanin" pitchFamily="2" charset="-78"/>
              </a:rPr>
              <a:t>	LDI	R20, 0x55</a:t>
            </a:r>
          </a:p>
          <a:p>
            <a:pPr marL="0" indent="0" algn="l">
              <a:buNone/>
            </a:pPr>
            <a:r>
              <a:rPr lang="en-US" dirty="0" smtClean="0">
                <a:latin typeface="Times New Roman" pitchFamily="18" charset="0"/>
                <a:cs typeface="B Nazanin" pitchFamily="2" charset="-78"/>
              </a:rPr>
              <a:t>	LDI	YL, 0x40</a:t>
            </a:r>
          </a:p>
          <a:p>
            <a:pPr marL="0" indent="0" algn="l">
              <a:buNone/>
            </a:pPr>
            <a:r>
              <a:rPr lang="en-US" dirty="0" smtClean="0">
                <a:latin typeface="Times New Roman" pitchFamily="18" charset="0"/>
                <a:cs typeface="B Nazanin" pitchFamily="2" charset="-78"/>
              </a:rPr>
              <a:t>	LDI	YH, 0x1</a:t>
            </a:r>
          </a:p>
          <a:p>
            <a:pPr marL="0" indent="0" algn="l">
              <a:buNone/>
            </a:pPr>
            <a:r>
              <a:rPr lang="en-US" dirty="0" smtClean="0">
                <a:latin typeface="Times New Roman" pitchFamily="18" charset="0"/>
                <a:cs typeface="B Nazanin" pitchFamily="2" charset="-78"/>
              </a:rPr>
              <a:t>L1:	ST	Y, R20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INC	YL</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DEC	R16</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BRNE	L1</a:t>
            </a:r>
            <a:endParaRPr lang="fa-IR" dirty="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69034893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33600"/>
            <a:ext cx="7848600" cy="1066800"/>
          </a:xfrm>
          <a:effectLst>
            <a:glow rad="228600">
              <a:schemeClr val="accent5">
                <a:satMod val="175000"/>
                <a:alpha val="40000"/>
              </a:schemeClr>
            </a:glow>
            <a:outerShdw blurRad="57150" dist="38100" dir="5400000" algn="ctr" rotWithShape="0">
              <a:schemeClr val="accent2">
                <a:shade val="9000"/>
                <a:alpha val="48000"/>
                <a:satMod val="105000"/>
              </a:schemeClr>
            </a:outerShdw>
          </a:effectLst>
          <a:scene3d>
            <a:camera prst="orthographicFront"/>
            <a:lightRig rig="threePt" dir="t"/>
          </a:scene3d>
          <a:sp3d>
            <a:bevelT/>
          </a:sp3d>
        </p:spPr>
        <p:style>
          <a:lnRef idx="3">
            <a:schemeClr val="lt1"/>
          </a:lnRef>
          <a:fillRef idx="1">
            <a:schemeClr val="accent2"/>
          </a:fillRef>
          <a:effectRef idx="1">
            <a:schemeClr val="accent2"/>
          </a:effectRef>
          <a:fontRef idx="minor">
            <a:schemeClr val="lt1"/>
          </a:fontRef>
        </p:style>
        <p:txBody>
          <a:bodyPr/>
          <a:lstStyle/>
          <a:p>
            <a:pPr marL="0" indent="0" algn="ctr" rtl="1">
              <a:buNone/>
            </a:pPr>
            <a:r>
              <a:rPr lang="fa-IR" dirty="0">
                <a:latin typeface="Times New Roman" pitchFamily="18" charset="0"/>
                <a:cs typeface="B Nazanin" pitchFamily="2" charset="-78"/>
              </a:rPr>
              <a:t>برای افزایش یک واحد محتوای </a:t>
            </a:r>
            <a:r>
              <a:rPr lang="en-US" dirty="0" smtClean="0">
                <a:latin typeface="Times New Roman" pitchFamily="18" charset="0"/>
                <a:cs typeface="B Nazanin" pitchFamily="2" charset="-78"/>
              </a:rPr>
              <a:t>Y</a:t>
            </a: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 </a:t>
            </a:r>
            <a:r>
              <a:rPr lang="fa-IR" dirty="0">
                <a:latin typeface="Times New Roman" pitchFamily="18" charset="0"/>
                <a:cs typeface="B Nazanin" pitchFamily="2" charset="-78"/>
              </a:rPr>
              <a:t>باید از </a:t>
            </a:r>
            <a:r>
              <a:rPr lang="en-US" dirty="0">
                <a:latin typeface="Times New Roman" pitchFamily="18" charset="0"/>
                <a:cs typeface="B Nazanin" pitchFamily="2" charset="-78"/>
              </a:rPr>
              <a:t>INC YL </a:t>
            </a:r>
            <a:r>
              <a:rPr lang="fa-IR" dirty="0">
                <a:latin typeface="Times New Roman" pitchFamily="18" charset="0"/>
                <a:cs typeface="B Nazanin" pitchFamily="2" charset="-78"/>
              </a:rPr>
              <a:t>استفاده کرد. </a:t>
            </a:r>
            <a:endParaRPr lang="en-US" dirty="0">
              <a:latin typeface="Times New Roman" pitchFamily="18" charset="0"/>
              <a:cs typeface="B Nazanin" pitchFamily="2" charset="-78"/>
            </a:endParaRPr>
          </a:p>
          <a:p>
            <a:pPr marL="0" indent="0" algn="ctr" rtl="1">
              <a:buNone/>
            </a:pPr>
            <a:r>
              <a:rPr lang="fa-IR" dirty="0">
                <a:latin typeface="Times New Roman" pitchFamily="18" charset="0"/>
                <a:cs typeface="B Nazanin" pitchFamily="2" charset="-78"/>
              </a:rPr>
              <a:t>زیرا دستوری به عنوان </a:t>
            </a:r>
            <a:r>
              <a:rPr lang="en-US" dirty="0">
                <a:latin typeface="Times New Roman" pitchFamily="18" charset="0"/>
                <a:cs typeface="B Nazanin" pitchFamily="2" charset="-78"/>
              </a:rPr>
              <a:t>INC Y </a:t>
            </a:r>
            <a:r>
              <a:rPr lang="fa-IR" dirty="0">
                <a:latin typeface="Times New Roman" pitchFamily="18" charset="0"/>
                <a:cs typeface="B Nazanin" pitchFamily="2" charset="-78"/>
              </a:rPr>
              <a:t>وجود ندارد.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694377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534400" cy="5257800"/>
          </a:xfrm>
        </p:spPr>
        <p:txBody>
          <a:bodyPr>
            <a:normAutofit fontScale="92500" lnSpcReduction="20000"/>
          </a:bodyPr>
          <a:lstStyle/>
          <a:p>
            <a:pPr marL="0" indent="0" algn="r" rtl="1">
              <a:buNone/>
            </a:pPr>
            <a:r>
              <a:rPr lang="fa-IR" dirty="0" smtClean="0">
                <a:latin typeface="Times New Roman" pitchFamily="18" charset="0"/>
                <a:cs typeface="B Nazanin" pitchFamily="2" charset="-78"/>
              </a:rPr>
              <a:t>مثال 6-6- فرض کنید خانه های </a:t>
            </a:r>
            <a:r>
              <a:rPr lang="en-US" dirty="0" smtClean="0">
                <a:latin typeface="Times New Roman" pitchFamily="18" charset="0"/>
                <a:cs typeface="B Nazanin" pitchFamily="2" charset="-78"/>
              </a:rPr>
              <a:t>0x90</a:t>
            </a:r>
            <a:r>
              <a:rPr lang="fa-IR" dirty="0" smtClean="0">
                <a:latin typeface="Times New Roman" pitchFamily="18" charset="0"/>
                <a:cs typeface="B Nazanin" pitchFamily="2" charset="-78"/>
              </a:rPr>
              <a:t>  تا </a:t>
            </a:r>
            <a:r>
              <a:rPr lang="en-US" dirty="0" smtClean="0">
                <a:latin typeface="Times New Roman" pitchFamily="18" charset="0"/>
                <a:cs typeface="B Nazanin" pitchFamily="2" charset="-78"/>
              </a:rPr>
              <a:t>0x94</a:t>
            </a:r>
            <a:r>
              <a:rPr lang="fa-IR" dirty="0" smtClean="0">
                <a:latin typeface="Times New Roman" pitchFamily="18" charset="0"/>
                <a:cs typeface="B Nazanin" pitchFamily="2" charset="-78"/>
              </a:rPr>
              <a:t> حافظه داده حاوی رشته ای از داده اسکی به صورت زیر باشد:</a:t>
            </a:r>
          </a:p>
          <a:p>
            <a:pPr marL="0" indent="0">
              <a:buNone/>
            </a:pPr>
            <a:r>
              <a:rPr lang="en-US" dirty="0" smtClean="0">
                <a:latin typeface="Times New Roman" pitchFamily="18" charset="0"/>
                <a:cs typeface="B Nazanin" pitchFamily="2" charset="-78"/>
              </a:rPr>
              <a:t>[$90] = ‘H’,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91]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‘E’,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92]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93]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94]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a:t>
            </a:r>
          </a:p>
          <a:p>
            <a:pPr marL="0" indent="0" algn="r" rtl="1">
              <a:buNone/>
            </a:pPr>
            <a:r>
              <a:rPr lang="fa-IR" dirty="0" smtClean="0">
                <a:latin typeface="Times New Roman" pitchFamily="18" charset="0"/>
                <a:cs typeface="B Nazanin" pitchFamily="2" charset="-78"/>
              </a:rPr>
              <a:t>برنامه ای بنویسید که هر کاراکتر را گرفته و بایت به بایت به پورت </a:t>
            </a:r>
            <a:r>
              <a:rPr lang="en-US" dirty="0" smtClean="0">
                <a:latin typeface="Times New Roman" pitchFamily="18" charset="0"/>
                <a:cs typeface="B Nazanin" pitchFamily="2" charset="-78"/>
              </a:rPr>
              <a:t>B</a:t>
            </a:r>
            <a:r>
              <a:rPr lang="fa-IR" dirty="0" smtClean="0">
                <a:latin typeface="Times New Roman" pitchFamily="18" charset="0"/>
                <a:cs typeface="B Nazanin" pitchFamily="2" charset="-78"/>
              </a:rPr>
              <a:t> ارسال کند.</a:t>
            </a:r>
          </a:p>
          <a:p>
            <a:pPr marL="0" indent="0">
              <a:buNone/>
            </a:pPr>
            <a:r>
              <a:rPr lang="en-US" dirty="0" smtClean="0">
                <a:latin typeface="Times New Roman" pitchFamily="18" charset="0"/>
                <a:cs typeface="B Nazanin" pitchFamily="2" charset="-78"/>
              </a:rPr>
              <a:t>	LDI	R16, 0x5	;</a:t>
            </a:r>
            <a:r>
              <a:rPr lang="en-US" dirty="0">
                <a:latin typeface="Times New Roman" pitchFamily="18" charset="0"/>
                <a:cs typeface="B Nazanin" pitchFamily="2" charset="-78"/>
              </a:rPr>
              <a:t> R16 is loop </a:t>
            </a:r>
            <a:r>
              <a:rPr lang="en-US" dirty="0" smtClean="0">
                <a:latin typeface="Times New Roman" pitchFamily="18" charset="0"/>
                <a:cs typeface="B Nazanin" pitchFamily="2" charset="-78"/>
              </a:rPr>
              <a:t>counter</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	R20, 0xFF</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OUT	DDRB, R20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	ZL, 0x90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LDI	ZH, 0x0</a:t>
            </a:r>
          </a:p>
          <a:p>
            <a:pPr marL="0" indent="0">
              <a:buNone/>
            </a:pPr>
            <a:r>
              <a:rPr lang="en-US" dirty="0" smtClean="0">
                <a:latin typeface="Times New Roman" pitchFamily="18" charset="0"/>
                <a:cs typeface="B Nazanin" pitchFamily="2" charset="-78"/>
              </a:rPr>
              <a:t>L1:	LD	R20, Z</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INC	ZL</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OUT	PORTB, R20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DEC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BRNE	L1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152676393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65248"/>
            <a:ext cx="8763000" cy="533400"/>
          </a:xfrm>
        </p:spPr>
        <p:txBody>
          <a:bodyPr/>
          <a:lstStyle/>
          <a:p>
            <a:pPr marL="0" indent="0" algn="r" rtl="1">
              <a:buNone/>
            </a:pPr>
            <a:r>
              <a:rPr lang="fa-IR" dirty="0" smtClean="0">
                <a:cs typeface="B Nazanin" pitchFamily="2" charset="-78"/>
              </a:rPr>
              <a:t>جدول 6-5</a:t>
            </a:r>
          </a:p>
          <a:p>
            <a:pPr marL="0" indent="0" algn="r" rtl="1">
              <a:buNone/>
            </a:pPr>
            <a:endParaRPr lang="en-US" dirty="0">
              <a:cs typeface="B Nazanin" pitchFamily="2" charset="-78"/>
            </a:endParaRPr>
          </a:p>
        </p:txBody>
      </p:sp>
      <p:sp>
        <p:nvSpPr>
          <p:cNvPr id="4" name="Title 1"/>
          <p:cNvSpPr>
            <a:spLocks noGrp="1"/>
          </p:cNvSpPr>
          <p:nvPr>
            <p:ph type="title"/>
          </p:nvPr>
        </p:nvSpPr>
        <p:spPr>
          <a:xfrm>
            <a:off x="457200" y="30480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3307689396"/>
              </p:ext>
            </p:extLst>
          </p:nvPr>
        </p:nvGraphicFramePr>
        <p:xfrm>
          <a:off x="152400" y="1447800"/>
          <a:ext cx="8763001" cy="4983480"/>
        </p:xfrm>
        <a:graphic>
          <a:graphicData uri="http://schemas.openxmlformats.org/drawingml/2006/table">
            <a:tbl>
              <a:tblPr firstRow="1" bandRow="1">
                <a:tableStyleId>{EB9631B5-78F2-41C9-869B-9F39066F8104}</a:tableStyleId>
              </a:tblPr>
              <a:tblGrid>
                <a:gridCol w="1752600"/>
                <a:gridCol w="7010401"/>
              </a:tblGrid>
              <a:tr h="415290">
                <a:tc>
                  <a:txBody>
                    <a:bodyPr/>
                    <a:lstStyle/>
                    <a:p>
                      <a:pPr algn="ctr" rtl="1"/>
                      <a:r>
                        <a:rPr lang="fa-IR" b="1" dirty="0" smtClean="0"/>
                        <a:t>دستور</a:t>
                      </a:r>
                      <a:endParaRPr lang="en-US" b="1" dirty="0"/>
                    </a:p>
                  </a:txBody>
                  <a:tcPr/>
                </a:tc>
                <a:tc>
                  <a:txBody>
                    <a:bodyPr/>
                    <a:lstStyle/>
                    <a:p>
                      <a:pPr algn="ctr" rtl="1"/>
                      <a:r>
                        <a:rPr lang="fa-IR" sz="2000" b="1" dirty="0" smtClean="0">
                          <a:latin typeface="Times New Roman" pitchFamily="18" charset="0"/>
                          <a:cs typeface="B Nazanin" pitchFamily="2" charset="-78"/>
                        </a:rPr>
                        <a:t>عملکرد</a:t>
                      </a:r>
                      <a:endParaRPr lang="en-US" sz="2000" b="1" dirty="0">
                        <a:latin typeface="Times New Roman" pitchFamily="18" charset="0"/>
                        <a:cs typeface="B Nazanin" pitchFamily="2" charset="-78"/>
                      </a:endParaRPr>
                    </a:p>
                  </a:txBody>
                  <a:tcPr/>
                </a:tc>
              </a:tr>
              <a:tr h="415290">
                <a:tc>
                  <a:txBody>
                    <a:bodyPr/>
                    <a:lstStyle/>
                    <a:p>
                      <a:r>
                        <a:rPr lang="en-US" b="1" dirty="0" smtClean="0"/>
                        <a:t>LD  </a:t>
                      </a:r>
                      <a:r>
                        <a:rPr lang="en-US" b="1" dirty="0" err="1" smtClean="0"/>
                        <a:t>Rn</a:t>
                      </a:r>
                      <a:r>
                        <a:rPr lang="en-US" b="1" dirty="0" smtClean="0"/>
                        <a:t>, X</a:t>
                      </a:r>
                      <a:endParaRPr lang="en-US" b="1" dirty="0"/>
                    </a:p>
                  </a:txBody>
                  <a:tcPr/>
                </a:tc>
                <a:tc>
                  <a:txBody>
                    <a:bodyPr/>
                    <a:lstStyle/>
                    <a:p>
                      <a:pPr algn="r" rtl="1"/>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X</a:t>
                      </a:r>
                      <a:r>
                        <a:rPr lang="fa-IR" sz="2000" b="1" baseline="0" dirty="0" smtClean="0">
                          <a:latin typeface="Times New Roman" pitchFamily="18" charset="0"/>
                          <a:cs typeface="B Nazanin" pitchFamily="2" charset="-78"/>
                        </a:rPr>
                        <a:t> به آن اشاره می کند، </a:t>
                      </a:r>
                      <a:r>
                        <a:rPr lang="en-US" sz="2000" b="1" baseline="0" dirty="0" smtClean="0">
                          <a:latin typeface="Times New Roman" pitchFamily="18" charset="0"/>
                          <a:cs typeface="B Nazanin" pitchFamily="2" charset="-78"/>
                        </a:rPr>
                        <a:t>X</a:t>
                      </a:r>
                      <a:r>
                        <a:rPr lang="fa-IR" sz="2000" b="1" baseline="0" dirty="0" smtClean="0">
                          <a:latin typeface="Times New Roman" pitchFamily="18" charset="0"/>
                          <a:cs typeface="B Nazanin" pitchFamily="2" charset="-78"/>
                        </a:rPr>
                        <a:t> بدون تغییر می ماند.</a:t>
                      </a:r>
                      <a:endParaRPr lang="en-US" sz="2000" b="1" dirty="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X+</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X</a:t>
                      </a:r>
                      <a:r>
                        <a:rPr lang="fa-IR" sz="2000" b="1" baseline="0" dirty="0" smtClean="0">
                          <a:latin typeface="Times New Roman" pitchFamily="18" charset="0"/>
                          <a:cs typeface="B Nazanin" pitchFamily="2" charset="-78"/>
                        </a:rPr>
                        <a:t> به آن اشاره می کند، به </a:t>
                      </a:r>
                      <a:r>
                        <a:rPr lang="en-US" sz="2000" b="1" baseline="0" dirty="0" smtClean="0">
                          <a:latin typeface="Times New Roman" pitchFamily="18" charset="0"/>
                          <a:cs typeface="B Nazanin" pitchFamily="2" charset="-78"/>
                        </a:rPr>
                        <a:t>X</a:t>
                      </a:r>
                      <a:r>
                        <a:rPr lang="fa-IR" sz="2000" b="1" baseline="0" dirty="0" smtClean="0">
                          <a:latin typeface="Times New Roman" pitchFamily="18" charset="0"/>
                          <a:cs typeface="B Nazanin" pitchFamily="2" charset="-78"/>
                        </a:rPr>
                        <a:t> یکی اضافه می شود.</a:t>
                      </a:r>
                      <a:endParaRPr lang="en-US" sz="2000" b="1" dirty="0" smtClean="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-X</a:t>
                      </a:r>
                    </a:p>
                  </a:txBody>
                  <a:tcPr/>
                </a:tc>
                <a:tc>
                  <a:txBody>
                    <a:bodyPr/>
                    <a:lstStyle/>
                    <a:p>
                      <a:pPr algn="r" rtl="1"/>
                      <a:r>
                        <a:rPr lang="fa-IR" sz="2000" b="1" dirty="0" smtClean="0">
                          <a:latin typeface="Times New Roman" pitchFamily="18" charset="0"/>
                          <a:cs typeface="B Nazanin" pitchFamily="2" charset="-78"/>
                        </a:rPr>
                        <a:t>از </a:t>
                      </a:r>
                      <a:r>
                        <a:rPr lang="en-US" sz="2000" b="1" dirty="0" smtClean="0">
                          <a:latin typeface="Times New Roman" pitchFamily="18" charset="0"/>
                          <a:cs typeface="B Nazanin" pitchFamily="2" charset="-78"/>
                        </a:rPr>
                        <a:t>X</a:t>
                      </a:r>
                      <a:r>
                        <a:rPr lang="fa-IR" sz="2000" b="1" dirty="0" smtClean="0">
                          <a:latin typeface="Times New Roman" pitchFamily="18" charset="0"/>
                          <a:cs typeface="B Nazanin" pitchFamily="2" charset="-78"/>
                        </a:rPr>
                        <a:t> یکی کم شده و سپس</a:t>
                      </a:r>
                      <a:r>
                        <a:rPr lang="fa-IR" sz="2000" b="1" baseline="0" dirty="0" smtClean="0">
                          <a:latin typeface="Times New Roman" pitchFamily="18" charset="0"/>
                          <a:cs typeface="B Nazanin" pitchFamily="2" charset="-78"/>
                        </a:rPr>
                        <a:t> خانه ای که </a:t>
                      </a:r>
                      <a:r>
                        <a:rPr lang="en-US" sz="2000" b="1" baseline="0" dirty="0" smtClean="0">
                          <a:latin typeface="Times New Roman" pitchFamily="18" charset="0"/>
                          <a:cs typeface="B Nazanin" pitchFamily="2" charset="-78"/>
                        </a:rPr>
                        <a:t>X</a:t>
                      </a:r>
                      <a:r>
                        <a:rPr lang="fa-IR" sz="2000" b="1" baseline="0" dirty="0" smtClean="0">
                          <a:latin typeface="Times New Roman" pitchFamily="18" charset="0"/>
                          <a:cs typeface="B Nazanin" pitchFamily="2" charset="-78"/>
                        </a:rPr>
                        <a:t> به آن اشاره می کند، کپی می شود.</a:t>
                      </a:r>
                      <a:endParaRPr lang="en-US" sz="2000" b="1" dirty="0">
                        <a:latin typeface="Times New Roman" pitchFamily="18" charset="0"/>
                        <a:cs typeface="B Nazanin" pitchFamily="2" charset="-78"/>
                      </a:endParaRPr>
                    </a:p>
                  </a:txBody>
                  <a:tcPr/>
                </a:tc>
              </a:tr>
              <a:tr h="415290">
                <a:tc>
                  <a:txBody>
                    <a:bodyPr/>
                    <a:lstStyle/>
                    <a:p>
                      <a:r>
                        <a:rPr lang="en-US" b="1" dirty="0" smtClean="0"/>
                        <a:t>LD  </a:t>
                      </a:r>
                      <a:r>
                        <a:rPr lang="en-US" b="1" dirty="0" err="1" smtClean="0"/>
                        <a:t>Rn</a:t>
                      </a:r>
                      <a:r>
                        <a:rPr lang="en-US" b="1" dirty="0" smtClean="0"/>
                        <a:t>, Y</a:t>
                      </a:r>
                      <a:endParaRPr lang="en-US" b="1" dirty="0"/>
                    </a:p>
                  </a:txBody>
                  <a:tcPr/>
                </a:tc>
                <a:tc>
                  <a:txBody>
                    <a:bodyPr/>
                    <a:lstStyle/>
                    <a:p>
                      <a:pPr algn="r" rtl="1"/>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 به آن اشاره می کند،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 بدون تغییر می ماند.</a:t>
                      </a:r>
                      <a:endParaRPr lang="en-US" sz="2000" b="1" dirty="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Y+</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به آن اشاره می کند، به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یکی اضافه می شود.</a:t>
                      </a:r>
                      <a:endParaRPr lang="en-US" sz="2000" b="1" dirty="0" smtClean="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-Y</a:t>
                      </a:r>
                    </a:p>
                  </a:txBody>
                  <a:tcPr/>
                </a:tc>
                <a:tc>
                  <a:txBody>
                    <a:bodyPr/>
                    <a:lstStyle/>
                    <a:p>
                      <a:pPr algn="r" rtl="1"/>
                      <a:r>
                        <a:rPr lang="fa-IR" sz="2000" b="1" dirty="0" smtClean="0">
                          <a:latin typeface="Times New Roman" pitchFamily="18" charset="0"/>
                          <a:cs typeface="B Nazanin" pitchFamily="2" charset="-78"/>
                        </a:rPr>
                        <a:t>از </a:t>
                      </a:r>
                      <a:r>
                        <a:rPr lang="en-US" sz="2000" b="1" dirty="0" smtClean="0">
                          <a:latin typeface="Times New Roman" pitchFamily="18" charset="0"/>
                          <a:cs typeface="B Nazanin" pitchFamily="2" charset="-78"/>
                        </a:rPr>
                        <a:t>Y</a:t>
                      </a:r>
                      <a:r>
                        <a:rPr lang="fa-IR" sz="2000" b="1" dirty="0" smtClean="0">
                          <a:latin typeface="Times New Roman" pitchFamily="18" charset="0"/>
                          <a:cs typeface="B Nazanin" pitchFamily="2" charset="-78"/>
                        </a:rPr>
                        <a:t> یکی کم شده و سپس</a:t>
                      </a:r>
                      <a:r>
                        <a:rPr lang="fa-IR" sz="2000" b="1" baseline="0" dirty="0" smtClean="0">
                          <a:latin typeface="Times New Roman" pitchFamily="18" charset="0"/>
                          <a:cs typeface="B Nazanin" pitchFamily="2" charset="-78"/>
                        </a:rPr>
                        <a:t> خانه ای که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 به آن اشاره می کند، کپی می شود.</a:t>
                      </a:r>
                      <a:endParaRPr lang="en-US" sz="2000" b="1" dirty="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a:t>
                      </a:r>
                      <a:r>
                        <a:rPr lang="en-US" b="1" dirty="0" err="1" smtClean="0"/>
                        <a:t>Y+q</a:t>
                      </a:r>
                      <a:endParaRPr lang="en-US" b="1" dirty="0" smtClean="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err="1" smtClean="0">
                          <a:latin typeface="Times New Roman" pitchFamily="18" charset="0"/>
                          <a:cs typeface="B Nazanin" pitchFamily="2" charset="-78"/>
                        </a:rPr>
                        <a:t>Y+q</a:t>
                      </a:r>
                      <a:r>
                        <a:rPr lang="fa-IR" sz="2000" b="1" baseline="0" dirty="0" smtClean="0">
                          <a:latin typeface="Times New Roman" pitchFamily="18" charset="0"/>
                          <a:cs typeface="B Nazanin" pitchFamily="2" charset="-78"/>
                        </a:rPr>
                        <a:t> به آن اشاره می کند، </a:t>
                      </a:r>
                      <a:r>
                        <a:rPr lang="en-US" sz="2000" b="1" baseline="0" dirty="0" smtClean="0">
                          <a:latin typeface="Times New Roman" pitchFamily="18" charset="0"/>
                          <a:cs typeface="B Nazanin" pitchFamily="2" charset="-78"/>
                        </a:rPr>
                        <a:t>Y</a:t>
                      </a:r>
                      <a:r>
                        <a:rPr lang="fa-IR" sz="2000" b="1" baseline="0" dirty="0" smtClean="0">
                          <a:latin typeface="Times New Roman" pitchFamily="18" charset="0"/>
                          <a:cs typeface="B Nazanin" pitchFamily="2" charset="-78"/>
                        </a:rPr>
                        <a:t> بدون تغییر می ماند.</a:t>
                      </a:r>
                      <a:endParaRPr lang="en-US" sz="2000" b="1" dirty="0" smtClean="0">
                        <a:latin typeface="Times New Roman" pitchFamily="18" charset="0"/>
                        <a:cs typeface="B Nazanin" pitchFamily="2" charset="-78"/>
                      </a:endParaRPr>
                    </a:p>
                  </a:txBody>
                  <a:tcPr/>
                </a:tc>
              </a:tr>
              <a:tr h="415290">
                <a:tc>
                  <a:txBody>
                    <a:bodyPr/>
                    <a:lstStyle/>
                    <a:p>
                      <a:r>
                        <a:rPr lang="en-US" b="1" dirty="0" smtClean="0"/>
                        <a:t>LD  </a:t>
                      </a:r>
                      <a:r>
                        <a:rPr lang="en-US" b="1" dirty="0" err="1" smtClean="0"/>
                        <a:t>Rn</a:t>
                      </a:r>
                      <a:r>
                        <a:rPr lang="en-US" b="1" dirty="0" smtClean="0"/>
                        <a:t>, Z</a:t>
                      </a:r>
                      <a:endParaRPr lang="en-US" b="1" dirty="0"/>
                    </a:p>
                  </a:txBody>
                  <a:tcPr/>
                </a:tc>
                <a:tc>
                  <a:txBody>
                    <a:bodyPr/>
                    <a:lstStyle/>
                    <a:p>
                      <a:pPr algn="r" rtl="1"/>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به آن اشاره می کند،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بدون تغییر می ماند.</a:t>
                      </a:r>
                      <a:endParaRPr lang="en-US" sz="2000" b="1" dirty="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Z+</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به آن اشاره می کند، به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یکی اضافه می شود.</a:t>
                      </a:r>
                      <a:endParaRPr lang="en-US" sz="2000" b="1" dirty="0" smtClean="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-Z</a:t>
                      </a:r>
                    </a:p>
                  </a:txBody>
                  <a:tcPr/>
                </a:tc>
                <a:tc>
                  <a:txBody>
                    <a:bodyPr/>
                    <a:lstStyle/>
                    <a:p>
                      <a:pPr algn="r" rtl="1"/>
                      <a:r>
                        <a:rPr lang="fa-IR" sz="2000" b="1" dirty="0" smtClean="0">
                          <a:latin typeface="Times New Roman" pitchFamily="18" charset="0"/>
                          <a:cs typeface="B Nazanin" pitchFamily="2" charset="-78"/>
                        </a:rPr>
                        <a:t>از </a:t>
                      </a:r>
                      <a:r>
                        <a:rPr lang="en-US" sz="2000" b="1" dirty="0" smtClean="0">
                          <a:latin typeface="Times New Roman" pitchFamily="18" charset="0"/>
                          <a:cs typeface="B Nazanin" pitchFamily="2" charset="-78"/>
                        </a:rPr>
                        <a:t>Z</a:t>
                      </a:r>
                      <a:r>
                        <a:rPr lang="fa-IR" sz="2000" b="1" dirty="0" smtClean="0">
                          <a:latin typeface="Times New Roman" pitchFamily="18" charset="0"/>
                          <a:cs typeface="B Nazanin" pitchFamily="2" charset="-78"/>
                        </a:rPr>
                        <a:t> یکی کم شده و سپس</a:t>
                      </a:r>
                      <a:r>
                        <a:rPr lang="fa-IR" sz="2000" b="1" baseline="0" dirty="0" smtClean="0">
                          <a:latin typeface="Times New Roman" pitchFamily="18" charset="0"/>
                          <a:cs typeface="B Nazanin" pitchFamily="2" charset="-78"/>
                        </a:rPr>
                        <a:t> خانه ای که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به آن اشاره می کند، کپی می شود.</a:t>
                      </a:r>
                      <a:endParaRPr lang="en-US" sz="2000" b="1" dirty="0">
                        <a:latin typeface="Times New Roman" pitchFamily="18" charset="0"/>
                        <a:cs typeface="B Nazanin" pitchFamily="2" charset="-78"/>
                      </a:endParaRPr>
                    </a:p>
                  </a:txBody>
                  <a:tcPr/>
                </a:tc>
              </a:tr>
              <a:tr h="4152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LD  </a:t>
                      </a:r>
                      <a:r>
                        <a:rPr lang="en-US" b="1" dirty="0" err="1" smtClean="0"/>
                        <a:t>Rn</a:t>
                      </a:r>
                      <a:r>
                        <a:rPr lang="en-US" b="1" dirty="0" smtClean="0"/>
                        <a:t>, </a:t>
                      </a:r>
                      <a:r>
                        <a:rPr lang="en-US" b="1" dirty="0" err="1" smtClean="0"/>
                        <a:t>Z+q</a:t>
                      </a:r>
                      <a:endParaRPr lang="en-US" b="1" dirty="0" smtClean="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2000" b="1" dirty="0" smtClean="0">
                          <a:latin typeface="Times New Roman" pitchFamily="18" charset="0"/>
                          <a:cs typeface="B Nazanin" pitchFamily="2" charset="-78"/>
                        </a:rPr>
                        <a:t>پس</a:t>
                      </a:r>
                      <a:r>
                        <a:rPr lang="fa-IR" sz="2000" b="1" baseline="0" dirty="0" smtClean="0">
                          <a:latin typeface="Times New Roman" pitchFamily="18" charset="0"/>
                          <a:cs typeface="B Nazanin" pitchFamily="2" charset="-78"/>
                        </a:rPr>
                        <a:t> از کپی خانه ای که </a:t>
                      </a:r>
                      <a:r>
                        <a:rPr lang="en-US" sz="2000" b="1" baseline="0" dirty="0" err="1" smtClean="0">
                          <a:latin typeface="Times New Roman" pitchFamily="18" charset="0"/>
                          <a:cs typeface="B Nazanin" pitchFamily="2" charset="-78"/>
                        </a:rPr>
                        <a:t>Z+q</a:t>
                      </a:r>
                      <a:r>
                        <a:rPr lang="fa-IR" sz="2000" b="1" baseline="0" dirty="0" smtClean="0">
                          <a:latin typeface="Times New Roman" pitchFamily="18" charset="0"/>
                          <a:cs typeface="B Nazanin" pitchFamily="2" charset="-78"/>
                        </a:rPr>
                        <a:t> به آن اشاره می کند، </a:t>
                      </a:r>
                      <a:r>
                        <a:rPr lang="en-US" sz="2000" b="1" baseline="0" dirty="0" smtClean="0">
                          <a:latin typeface="Times New Roman" pitchFamily="18" charset="0"/>
                          <a:cs typeface="B Nazanin" pitchFamily="2" charset="-78"/>
                        </a:rPr>
                        <a:t>Z</a:t>
                      </a:r>
                      <a:r>
                        <a:rPr lang="fa-IR" sz="2000" b="1" baseline="0" dirty="0" smtClean="0">
                          <a:latin typeface="Times New Roman" pitchFamily="18" charset="0"/>
                          <a:cs typeface="B Nazanin" pitchFamily="2" charset="-78"/>
                        </a:rPr>
                        <a:t> بدون تغییر می ماند.</a:t>
                      </a:r>
                      <a:endParaRPr lang="en-US" sz="2000" b="1" dirty="0" smtClean="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180831245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lstStyle/>
          <a:p>
            <a:pPr marL="0" indent="0" algn="r" rtl="1">
              <a:buNone/>
            </a:pPr>
            <a:r>
              <a:rPr lang="fa-IR" dirty="0" smtClean="0">
                <a:latin typeface="Times New Roman" pitchFamily="18" charset="0"/>
                <a:cs typeface="B Nazanin" pitchFamily="2" charset="-78"/>
              </a:rPr>
              <a:t>گزینه های افزایش و کاهش اتوماتیک اشاره گر پشته</a:t>
            </a:r>
          </a:p>
          <a:p>
            <a:pPr lvl="1" algn="r" rtl="1">
              <a:buFont typeface="Wingdings" pitchFamily="2" charset="2"/>
              <a:buChar char="q"/>
            </a:pPr>
            <a:r>
              <a:rPr lang="fa-IR" dirty="0">
                <a:latin typeface="Times New Roman" pitchFamily="18" charset="0"/>
                <a:cs typeface="B Nazanin" pitchFamily="2" charset="-78"/>
              </a:rPr>
              <a:t>از آنجا که ثبات­های اشاره­گر ( </a:t>
            </a:r>
            <a:r>
              <a:rPr lang="en-US" dirty="0">
                <a:latin typeface="Times New Roman" pitchFamily="18" charset="0"/>
                <a:cs typeface="B Nazanin" pitchFamily="2" charset="-78"/>
              </a:rPr>
              <a:t>X </a:t>
            </a:r>
            <a:r>
              <a:rPr lang="fa-IR" dirty="0" smtClean="0">
                <a:latin typeface="Times New Roman" pitchFamily="18" charset="0"/>
                <a:cs typeface="B Nazanin" pitchFamily="2" charset="-78"/>
              </a:rPr>
              <a:t> ، </a:t>
            </a:r>
            <a:r>
              <a:rPr lang="en-US" dirty="0">
                <a:latin typeface="Times New Roman" pitchFamily="18" charset="0"/>
                <a:cs typeface="B Nazanin" pitchFamily="2" charset="-78"/>
              </a:rPr>
              <a:t>Y </a:t>
            </a:r>
            <a:r>
              <a:rPr lang="fa-IR" dirty="0" smtClean="0">
                <a:latin typeface="Times New Roman" pitchFamily="18" charset="0"/>
                <a:cs typeface="B Nazanin" pitchFamily="2" charset="-78"/>
              </a:rPr>
              <a:t> و </a:t>
            </a:r>
            <a:r>
              <a:rPr lang="en-US" dirty="0">
                <a:latin typeface="Times New Roman" pitchFamily="18" charset="0"/>
                <a:cs typeface="B Nazanin" pitchFamily="2" charset="-78"/>
              </a:rPr>
              <a:t>Z </a:t>
            </a:r>
            <a:r>
              <a:rPr lang="fa-IR" dirty="0">
                <a:latin typeface="Times New Roman" pitchFamily="18" charset="0"/>
                <a:cs typeface="B Nazanin" pitchFamily="2" charset="-78"/>
              </a:rPr>
              <a:t>) ١٦ بیتی هستند، </a:t>
            </a:r>
            <a:r>
              <a:rPr lang="fa-IR" dirty="0" smtClean="0">
                <a:latin typeface="Times New Roman" pitchFamily="18" charset="0"/>
                <a:cs typeface="B Nazanin" pitchFamily="2" charset="-78"/>
              </a:rPr>
              <a:t>می­توانند </a:t>
            </a:r>
            <a:r>
              <a:rPr lang="fa-IR" dirty="0">
                <a:latin typeface="Times New Roman" pitchFamily="18" charset="0"/>
                <a:cs typeface="B Nazanin" pitchFamily="2" charset="-78"/>
              </a:rPr>
              <a:t>مقادیری بین </a:t>
            </a:r>
            <a:r>
              <a:rPr lang="fa-IR" dirty="0" smtClean="0">
                <a:latin typeface="Times New Roman" pitchFamily="18" charset="0"/>
                <a:cs typeface="B Nazanin" pitchFamily="2" charset="-78"/>
              </a:rPr>
              <a:t>0000$ </a:t>
            </a:r>
            <a:r>
              <a:rPr lang="fa-IR" dirty="0">
                <a:latin typeface="Times New Roman" pitchFamily="18" charset="0"/>
                <a:cs typeface="B Nazanin" pitchFamily="2" charset="-78"/>
              </a:rPr>
              <a:t>تا </a:t>
            </a:r>
            <a:r>
              <a:rPr lang="en-US" dirty="0">
                <a:latin typeface="Times New Roman" pitchFamily="18" charset="0"/>
                <a:cs typeface="B Nazanin" pitchFamily="2" charset="-78"/>
              </a:rPr>
              <a:t>FFFF</a:t>
            </a:r>
            <a:r>
              <a:rPr lang="fa-IR" dirty="0">
                <a:latin typeface="Times New Roman" pitchFamily="18" charset="0"/>
                <a:cs typeface="B Nazanin" pitchFamily="2" charset="-78"/>
              </a:rPr>
              <a:t>$ را داشته باشند، که تمام فضای حافظة </a:t>
            </a:r>
            <a:r>
              <a:rPr lang="en-US" dirty="0" smtClean="0">
                <a:latin typeface="Times New Roman" pitchFamily="18" charset="0"/>
                <a:cs typeface="B Nazanin" pitchFamily="2" charset="-78"/>
              </a:rPr>
              <a:t>64K </a:t>
            </a:r>
            <a:r>
              <a:rPr lang="fa-IR" dirty="0">
                <a:latin typeface="Times New Roman" pitchFamily="18" charset="0"/>
                <a:cs typeface="B Nazanin" pitchFamily="2" charset="-78"/>
              </a:rPr>
              <a:t>در </a:t>
            </a:r>
            <a:r>
              <a:rPr lang="en-US" dirty="0">
                <a:latin typeface="Times New Roman" pitchFamily="18" charset="0"/>
                <a:cs typeface="B Nazanin" pitchFamily="2" charset="-78"/>
              </a:rPr>
              <a:t>AVR </a:t>
            </a:r>
            <a:r>
              <a:rPr lang="fa-IR" dirty="0">
                <a:latin typeface="Times New Roman" pitchFamily="18" charset="0"/>
                <a:cs typeface="B Nazanin" pitchFamily="2" charset="-78"/>
              </a:rPr>
              <a:t>را پوشش می­دهد. </a:t>
            </a:r>
            <a:endParaRPr lang="en-US" dirty="0" smtClean="0">
              <a:latin typeface="Times New Roman" pitchFamily="18" charset="0"/>
              <a:cs typeface="B Nazanin" pitchFamily="2" charset="-78"/>
            </a:endParaRPr>
          </a:p>
          <a:p>
            <a:pPr lvl="1" algn="r" rtl="1">
              <a:buFont typeface="Wingdings" pitchFamily="2" charset="2"/>
              <a:buChar char="q"/>
            </a:pPr>
            <a:r>
              <a:rPr lang="fa-IR" dirty="0">
                <a:latin typeface="Times New Roman" pitchFamily="18" charset="0"/>
                <a:cs typeface="B Nazanin" pitchFamily="2" charset="-78"/>
              </a:rPr>
              <a:t>توجه کنید که استفاده از </a:t>
            </a:r>
            <a:r>
              <a:rPr lang="fa-IR" dirty="0" smtClean="0">
                <a:latin typeface="Times New Roman" pitchFamily="18" charset="0"/>
                <a:cs typeface="B Nazanin" pitchFamily="2" charset="-78"/>
              </a:rPr>
              <a:t>دستور </a:t>
            </a:r>
            <a:r>
              <a:rPr lang="en-US" dirty="0" smtClean="0">
                <a:latin typeface="Times New Roman" pitchFamily="18" charset="0"/>
                <a:cs typeface="B Nazanin" pitchFamily="2" charset="-78"/>
              </a:rPr>
              <a:t>INC ZL</a:t>
            </a:r>
            <a:r>
              <a:rPr lang="fa-IR" dirty="0" smtClean="0">
                <a:latin typeface="Times New Roman" pitchFamily="18" charset="0"/>
                <a:cs typeface="B Nazanin" pitchFamily="2" charset="-78"/>
              </a:rPr>
              <a:t> برای </a:t>
            </a:r>
            <a:r>
              <a:rPr lang="fa-IR" dirty="0">
                <a:latin typeface="Times New Roman" pitchFamily="18" charset="0"/>
                <a:cs typeface="B Nazanin" pitchFamily="2" charset="-78"/>
              </a:rPr>
              <a:t>افزایش اشاره­گر، می­تواند هنگام افزایش آدرسی مانند </a:t>
            </a:r>
            <a:r>
              <a:rPr lang="en-US" dirty="0">
                <a:latin typeface="Times New Roman" pitchFamily="18" charset="0"/>
                <a:cs typeface="B Nazanin" pitchFamily="2" charset="-78"/>
              </a:rPr>
              <a:t>5FF</a:t>
            </a:r>
            <a:r>
              <a:rPr lang="fa-IR" dirty="0">
                <a:latin typeface="Times New Roman" pitchFamily="18" charset="0"/>
                <a:cs typeface="B Nazanin" pitchFamily="2" charset="-78"/>
              </a:rPr>
              <a:t>$ ایجاد مشکل </a:t>
            </a:r>
            <a:r>
              <a:rPr lang="fa-IR" dirty="0" smtClean="0">
                <a:latin typeface="Times New Roman" pitchFamily="18" charset="0"/>
                <a:cs typeface="B Nazanin" pitchFamily="2" charset="-78"/>
              </a:rPr>
              <a:t>نماید</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زیرا </a:t>
            </a:r>
            <a:r>
              <a:rPr lang="fa-IR" dirty="0">
                <a:latin typeface="Times New Roman" pitchFamily="18" charset="0"/>
                <a:cs typeface="B Nazanin" pitchFamily="2" charset="-78"/>
              </a:rPr>
              <a:t>رقم نقلی را به </a:t>
            </a:r>
            <a:r>
              <a:rPr lang="en-US" dirty="0" smtClean="0">
                <a:latin typeface="Times New Roman" pitchFamily="18" charset="0"/>
                <a:cs typeface="B Nazanin" pitchFamily="2" charset="-78"/>
              </a:rPr>
              <a:t>ZH </a:t>
            </a:r>
            <a:r>
              <a:rPr lang="fa-IR" dirty="0" smtClean="0">
                <a:latin typeface="Times New Roman" pitchFamily="18" charset="0"/>
                <a:cs typeface="B Nazanin" pitchFamily="2" charset="-78"/>
              </a:rPr>
              <a:t> انتقال نمی­دهد.</a:t>
            </a:r>
          </a:p>
          <a:p>
            <a:pPr lvl="1" algn="r" rtl="1">
              <a:buFont typeface="Wingdings" pitchFamily="2" charset="2"/>
              <a:buChar char="q"/>
            </a:pPr>
            <a:r>
              <a:rPr lang="en-US" dirty="0">
                <a:latin typeface="Times New Roman" pitchFamily="18" charset="0"/>
                <a:cs typeface="B Nazanin" pitchFamily="2" charset="-78"/>
              </a:rPr>
              <a:t>AVR </a:t>
            </a:r>
            <a:r>
              <a:rPr lang="fa-IR" dirty="0">
                <a:latin typeface="Times New Roman" pitchFamily="18" charset="0"/>
                <a:cs typeface="B Nazanin" pitchFamily="2" charset="-78"/>
              </a:rPr>
              <a:t>گزینه­های افزایش اتوماتیک و کاهش اتوماتیک رابرای ثبات­های اشاره­گر طراحی کرده است</a:t>
            </a:r>
            <a:r>
              <a:rPr lang="fa-IR" dirty="0" smtClean="0">
                <a:latin typeface="Times New Roman" pitchFamily="18" charset="0"/>
                <a:cs typeface="B Nazanin" pitchFamily="2" charset="-78"/>
              </a:rPr>
              <a:t>.</a:t>
            </a:r>
          </a:p>
          <a:p>
            <a:pPr lvl="1" algn="r" rtl="1">
              <a:buFont typeface="Wingdings" pitchFamily="2" charset="2"/>
              <a:buChar char="q"/>
            </a:pPr>
            <a:r>
              <a:rPr lang="fa-IR" dirty="0">
                <a:latin typeface="Times New Roman" pitchFamily="18" charset="0"/>
                <a:cs typeface="B Nazanin" pitchFamily="2" charset="-78"/>
              </a:rPr>
              <a:t>کاهش و یا افزایش اتوماتیک بر روی تمام ١٦ بیت اشاره­گر تأثیر می­گذارد و تأثیری بر ثبات وضعیت ندارد. </a:t>
            </a:r>
            <a:endParaRPr lang="en-US" dirty="0">
              <a:latin typeface="Times New Roman" pitchFamily="18" charset="0"/>
              <a:cs typeface="B Nazanin" pitchFamily="2" charset="-78"/>
            </a:endParaRPr>
          </a:p>
          <a:p>
            <a:pPr lvl="1" algn="r" rtl="1">
              <a:buFont typeface="Wingdings" pitchFamily="2" charset="2"/>
              <a:buChar char="q"/>
            </a:pPr>
            <a:endParaRPr lang="en-US" dirty="0" smtClean="0">
              <a:latin typeface="Times New Roman" pitchFamily="18" charset="0"/>
              <a:cs typeface="B Nazanin" pitchFamily="2" charset="-78"/>
            </a:endParaRPr>
          </a:p>
        </p:txBody>
      </p:sp>
      <p:sp>
        <p:nvSpPr>
          <p:cNvPr id="4" name="Title 1"/>
          <p:cNvSpPr>
            <a:spLocks noGrp="1"/>
          </p:cNvSpPr>
          <p:nvPr>
            <p:ph type="title"/>
          </p:nvPr>
        </p:nvSpPr>
        <p:spPr>
          <a:xfrm>
            <a:off x="457200" y="260556"/>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40709186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86400"/>
          </a:xfrm>
        </p:spPr>
        <p:txBody>
          <a:bodyPr/>
          <a:lstStyle/>
          <a:p>
            <a:pPr algn="r" rtl="1"/>
            <a:r>
              <a:rPr lang="fa-IR" dirty="0" smtClean="0">
                <a:latin typeface="Times New Roman" pitchFamily="18" charset="0"/>
                <a:cs typeface="B Nazanin" pitchFamily="2" charset="-78"/>
              </a:rPr>
              <a:t>مثال 6-7- برنامه ای بنویسید که 16 خانه حافظه را که از خانه </a:t>
            </a:r>
            <a:r>
              <a:rPr lang="en-US" dirty="0" smtClean="0">
                <a:latin typeface="Times New Roman" pitchFamily="18" charset="0"/>
                <a:cs typeface="B Nazanin" pitchFamily="2" charset="-78"/>
              </a:rPr>
              <a:t>$60</a:t>
            </a:r>
            <a:r>
              <a:rPr lang="fa-IR" dirty="0" smtClean="0">
                <a:latin typeface="Times New Roman" pitchFamily="18" charset="0"/>
                <a:cs typeface="B Nazanin" pitchFamily="2" charset="-78"/>
              </a:rPr>
              <a:t> حافظه داده آغاز شده، پاک کند. </a:t>
            </a:r>
          </a:p>
          <a:p>
            <a:pPr marL="0" indent="0" algn="r" rtl="1">
              <a:buNone/>
            </a:pPr>
            <a:r>
              <a:rPr lang="fa-IR" dirty="0" smtClean="0">
                <a:latin typeface="Times New Roman" pitchFamily="18" charset="0"/>
                <a:cs typeface="B Nazanin" pitchFamily="2" charset="-78"/>
              </a:rPr>
              <a:t>الف) با استفاده از </a:t>
            </a:r>
            <a:r>
              <a:rPr lang="en-US" dirty="0" smtClean="0">
                <a:latin typeface="Times New Roman" pitchFamily="18" charset="0"/>
                <a:cs typeface="B Nazanin" pitchFamily="2" charset="-78"/>
              </a:rPr>
              <a:t>INC</a:t>
            </a:r>
          </a:p>
          <a:p>
            <a:pPr marL="0" indent="0" algn="r" rtl="1">
              <a:buNone/>
            </a:pPr>
            <a:r>
              <a:rPr lang="fa-IR" dirty="0" smtClean="0">
                <a:latin typeface="Times New Roman" pitchFamily="18" charset="0"/>
                <a:cs typeface="B Nazanin" pitchFamily="2" charset="-78"/>
              </a:rPr>
              <a:t>ب) با استفاده از افزایش اتوماتیک</a:t>
            </a:r>
          </a:p>
          <a:p>
            <a:pPr marL="0" indent="0" algn="r" rtl="1">
              <a:buNone/>
            </a:pPr>
            <a:endParaRPr lang="fa-IR"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60556"/>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09251484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486400"/>
          </a:xfrm>
        </p:spPr>
        <p:txBody>
          <a:bodyPr/>
          <a:lstStyle/>
          <a:p>
            <a:pPr algn="r" rtl="1"/>
            <a:r>
              <a:rPr lang="fa-IR" dirty="0">
                <a:latin typeface="Times New Roman" pitchFamily="18" charset="0"/>
                <a:cs typeface="B Nazanin" pitchFamily="2" charset="-78"/>
              </a:rPr>
              <a:t>با استفاده از </a:t>
            </a:r>
            <a:r>
              <a:rPr lang="en-US" dirty="0">
                <a:latin typeface="Times New Roman" pitchFamily="18" charset="0"/>
                <a:cs typeface="B Nazanin" pitchFamily="2" charset="-78"/>
              </a:rPr>
              <a:t>INC</a:t>
            </a:r>
          </a:p>
          <a:p>
            <a:pPr marL="0" indent="0" algn="l">
              <a:buNone/>
            </a:pPr>
            <a:r>
              <a:rPr lang="en-US" dirty="0" smtClean="0">
                <a:latin typeface="Times New Roman" pitchFamily="18" charset="0"/>
                <a:cs typeface="B Nazanin" pitchFamily="2" charset="-78"/>
              </a:rPr>
              <a:t>		LDI	R16, 16	; R16: counter</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XL, 0x60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XH, 0x00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R20, 0x0</a:t>
            </a:r>
          </a:p>
          <a:p>
            <a:pPr marL="0" indent="0" algn="l">
              <a:buNone/>
            </a:pPr>
            <a:r>
              <a:rPr lang="en-US" dirty="0" smtClean="0">
                <a:latin typeface="Times New Roman" pitchFamily="18" charset="0"/>
                <a:cs typeface="B Nazanin" pitchFamily="2" charset="-78"/>
              </a:rPr>
              <a:t>L1:		ST	X, R20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INC	XL</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DEC	R16</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BRNE	L1</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60556"/>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147123770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lstStyle/>
          <a:p>
            <a:pPr algn="r" rtl="1"/>
            <a:r>
              <a:rPr lang="fa-IR" dirty="0">
                <a:latin typeface="Times New Roman" pitchFamily="18" charset="0"/>
                <a:cs typeface="B Nazanin" pitchFamily="2" charset="-78"/>
              </a:rPr>
              <a:t>با استفاده از افزایش </a:t>
            </a:r>
            <a:r>
              <a:rPr lang="fa-IR" dirty="0" smtClean="0">
                <a:latin typeface="Times New Roman" pitchFamily="18" charset="0"/>
                <a:cs typeface="B Nazanin" pitchFamily="2" charset="-78"/>
              </a:rPr>
              <a:t>اتوماتیک</a:t>
            </a:r>
            <a:endParaRPr lang="en-US" dirty="0" smtClean="0">
              <a:latin typeface="Times New Roman" pitchFamily="18" charset="0"/>
              <a:cs typeface="B Nazanin" pitchFamily="2" charset="-78"/>
            </a:endParaRPr>
          </a:p>
          <a:p>
            <a:pPr marL="0" indent="0" algn="r" rtl="1">
              <a:buNone/>
            </a:pPr>
            <a:endParaRPr lang="fa-IR"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		LDI</a:t>
            </a:r>
            <a:r>
              <a:rPr lang="en-US" dirty="0">
                <a:latin typeface="Times New Roman" pitchFamily="18" charset="0"/>
                <a:cs typeface="B Nazanin" pitchFamily="2" charset="-78"/>
              </a:rPr>
              <a:t>	R16, 16	; R16: counter</a:t>
            </a:r>
          </a:p>
          <a:p>
            <a:pPr marL="0" indent="0">
              <a:buNone/>
            </a:pPr>
            <a:r>
              <a:rPr lang="en-US" dirty="0">
                <a:latin typeface="Times New Roman" pitchFamily="18" charset="0"/>
                <a:cs typeface="B Nazanin" pitchFamily="2" charset="-78"/>
              </a:rPr>
              <a:t>		LDI	XL, 0x60</a:t>
            </a:r>
          </a:p>
          <a:p>
            <a:pPr marL="0" indent="0">
              <a:buNone/>
            </a:pPr>
            <a:r>
              <a:rPr lang="en-US" dirty="0">
                <a:latin typeface="Times New Roman" pitchFamily="18" charset="0"/>
                <a:cs typeface="B Nazanin" pitchFamily="2" charset="-78"/>
              </a:rPr>
              <a:t>		LDI	XH, 0x00</a:t>
            </a:r>
          </a:p>
          <a:p>
            <a:pPr marL="0" indent="0">
              <a:buNone/>
            </a:pPr>
            <a:r>
              <a:rPr lang="en-US" dirty="0">
                <a:latin typeface="Times New Roman" pitchFamily="18" charset="0"/>
                <a:cs typeface="B Nazanin" pitchFamily="2" charset="-78"/>
              </a:rPr>
              <a:t>		LDI	R20, 0x0</a:t>
            </a:r>
          </a:p>
          <a:p>
            <a:pPr marL="0" indent="0">
              <a:buNone/>
            </a:pPr>
            <a:r>
              <a:rPr lang="en-US" dirty="0">
                <a:latin typeface="Times New Roman" pitchFamily="18" charset="0"/>
                <a:cs typeface="B Nazanin" pitchFamily="2" charset="-78"/>
              </a:rPr>
              <a:t>L1:		ST	</a:t>
            </a:r>
            <a:r>
              <a:rPr lang="en-US" dirty="0" smtClean="0">
                <a:latin typeface="Times New Roman" pitchFamily="18" charset="0"/>
                <a:cs typeface="B Nazanin" pitchFamily="2" charset="-78"/>
              </a:rPr>
              <a:t>X+, </a:t>
            </a:r>
            <a:r>
              <a:rPr lang="en-US" dirty="0">
                <a:latin typeface="Times New Roman" pitchFamily="18" charset="0"/>
                <a:cs typeface="B Nazanin" pitchFamily="2" charset="-78"/>
              </a:rPr>
              <a:t>R20</a:t>
            </a:r>
          </a:p>
          <a:p>
            <a:pPr marL="0" indent="0">
              <a:buNone/>
            </a:pPr>
            <a:r>
              <a:rPr lang="en-US" dirty="0">
                <a:latin typeface="Times New Roman" pitchFamily="18" charset="0"/>
                <a:cs typeface="B Nazanin" pitchFamily="2" charset="-78"/>
              </a:rPr>
              <a:t>		DEC	R16</a:t>
            </a:r>
          </a:p>
          <a:p>
            <a:pPr marL="0" indent="0">
              <a:buNone/>
            </a:pPr>
            <a:r>
              <a:rPr lang="en-US" dirty="0">
                <a:latin typeface="Times New Roman" pitchFamily="18" charset="0"/>
                <a:cs typeface="B Nazanin" pitchFamily="2" charset="-78"/>
              </a:rPr>
              <a:t>		BRNE	L1</a:t>
            </a: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60556"/>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316263921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715000"/>
          </a:xfrm>
        </p:spPr>
        <p:txBody>
          <a:bodyPr>
            <a:normAutofit fontScale="85000" lnSpcReduction="20000"/>
          </a:bodyPr>
          <a:lstStyle/>
          <a:p>
            <a:pPr algn="r" rtl="1"/>
            <a:r>
              <a:rPr lang="fa-IR" dirty="0" smtClean="0">
                <a:latin typeface="Times New Roman" pitchFamily="18" charset="0"/>
                <a:cs typeface="B Nazanin" pitchFamily="2" charset="-78"/>
              </a:rPr>
              <a:t>مثال 6-10- دو عدد 4 بایتی در خانه های </a:t>
            </a:r>
            <a:r>
              <a:rPr lang="en-US" dirty="0" smtClean="0">
                <a:latin typeface="Times New Roman" pitchFamily="18" charset="0"/>
                <a:cs typeface="B Nazanin" pitchFamily="2" charset="-78"/>
              </a:rPr>
              <a:t>$130-$133</a:t>
            </a:r>
            <a:r>
              <a:rPr lang="fa-IR" dirty="0" smtClean="0">
                <a:latin typeface="Times New Roman" pitchFamily="18" charset="0"/>
                <a:cs typeface="B Nazanin" pitchFamily="2" charset="-78"/>
              </a:rPr>
              <a:t> و </a:t>
            </a:r>
            <a:r>
              <a:rPr lang="en-US" dirty="0" smtClean="0">
                <a:latin typeface="Times New Roman" pitchFamily="18" charset="0"/>
                <a:cs typeface="B Nazanin" pitchFamily="2" charset="-78"/>
              </a:rPr>
              <a:t>$150-$153</a:t>
            </a:r>
            <a:r>
              <a:rPr lang="fa-IR" dirty="0" smtClean="0">
                <a:latin typeface="Times New Roman" pitchFamily="18" charset="0"/>
                <a:cs typeface="B Nazanin" pitchFamily="2" charset="-78"/>
              </a:rPr>
              <a:t> ذخیره شده اند. برنامه ای بنویسید که اعداد 4 بایتی را جمع کرده و در آدرس </a:t>
            </a:r>
            <a:r>
              <a:rPr lang="en-US" dirty="0" smtClean="0">
                <a:latin typeface="Times New Roman" pitchFamily="18" charset="0"/>
                <a:cs typeface="B Nazanin" pitchFamily="2" charset="-78"/>
              </a:rPr>
              <a:t>$160-$163</a:t>
            </a:r>
            <a:r>
              <a:rPr lang="fa-IR" dirty="0" smtClean="0">
                <a:latin typeface="Times New Roman" pitchFamily="18" charset="0"/>
                <a:cs typeface="B Nazanin" pitchFamily="2" charset="-78"/>
              </a:rPr>
              <a:t> ذخیره نماید.</a:t>
            </a:r>
          </a:p>
          <a:p>
            <a:pPr marL="0" indent="0" algn="l">
              <a:buNone/>
            </a:pPr>
            <a:r>
              <a:rPr lang="en-US" dirty="0" smtClean="0">
                <a:latin typeface="Times New Roman" pitchFamily="18" charset="0"/>
                <a:cs typeface="B Nazanin" pitchFamily="2" charset="-78"/>
              </a:rPr>
              <a:t>.INCLUDE “M32DEF.INC”</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R16, 4		; R16: counter</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XL, 0x30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XH, 0x1</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YL, 0x50</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YH, 0x1</a:t>
            </a:r>
          </a:p>
          <a:p>
            <a:pPr marL="0" indent="0">
              <a:buNone/>
            </a:pPr>
            <a:r>
              <a:rPr lang="en-US" dirty="0" smtClean="0">
                <a:latin typeface="Times New Roman" pitchFamily="18" charset="0"/>
                <a:cs typeface="B Nazanin" pitchFamily="2" charset="-78"/>
              </a:rPr>
              <a:t>		</a:t>
            </a:r>
            <a:r>
              <a:rPr lang="en-US" dirty="0">
                <a:latin typeface="Times New Roman" pitchFamily="18" charset="0"/>
                <a:cs typeface="B Nazanin" pitchFamily="2" charset="-78"/>
              </a:rPr>
              <a:t>LDI	</a:t>
            </a:r>
            <a:r>
              <a:rPr lang="en-US" dirty="0" smtClean="0">
                <a:latin typeface="Times New Roman" pitchFamily="18" charset="0"/>
                <a:cs typeface="B Nazanin" pitchFamily="2" charset="-78"/>
              </a:rPr>
              <a:t>ZL</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0x60</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LDI	</a:t>
            </a:r>
            <a:r>
              <a:rPr lang="en-US" dirty="0" smtClean="0">
                <a:latin typeface="Times New Roman" pitchFamily="18" charset="0"/>
                <a:cs typeface="B Nazanin" pitchFamily="2" charset="-78"/>
              </a:rPr>
              <a:t>ZH</a:t>
            </a:r>
            <a:r>
              <a:rPr lang="en-US" dirty="0">
                <a:latin typeface="Times New Roman" pitchFamily="18" charset="0"/>
                <a:cs typeface="B Nazanin" pitchFamily="2" charset="-78"/>
              </a:rPr>
              <a:t>, 0x1</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CLC</a:t>
            </a:r>
          </a:p>
          <a:p>
            <a:pPr marL="0" indent="0" algn="l">
              <a:buNone/>
            </a:pPr>
            <a:r>
              <a:rPr lang="en-US" dirty="0" smtClean="0">
                <a:latin typeface="Times New Roman" pitchFamily="18" charset="0"/>
                <a:cs typeface="B Nazanin" pitchFamily="2" charset="-78"/>
              </a:rPr>
              <a:t>L1:		LD	R18, X+</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	R19, Y+</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ADC	R18, R19</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ST	Z+, R18</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DEC	R16</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BRNE	L1</a:t>
            </a: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457200" y="157320"/>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07267656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5562600"/>
          </a:xfrm>
        </p:spPr>
        <p:txBody>
          <a:bodyPr/>
          <a:lstStyle/>
          <a:p>
            <a:pPr algn="r" rtl="1"/>
            <a:r>
              <a:rPr lang="fa-IR" dirty="0">
                <a:latin typeface="Times New Roman" pitchFamily="18" charset="0"/>
                <a:cs typeface="B Nazanin" pitchFamily="2" charset="-78"/>
              </a:rPr>
              <a:t>روش غیر مستقیم ثبات با </a:t>
            </a:r>
            <a:r>
              <a:rPr lang="fa-IR" dirty="0" smtClean="0">
                <a:latin typeface="Times New Roman" pitchFamily="18" charset="0"/>
                <a:cs typeface="B Nazanin" pitchFamily="2" charset="-78"/>
              </a:rPr>
              <a:t>جابه­جایی</a:t>
            </a:r>
            <a:endParaRPr lang="en-US"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برای خواندن و یا نوشتن مقداری که در جایی از حافظه قرار دارد که بالاتر از مکانی است اشاره­گر </a:t>
            </a:r>
            <a:r>
              <a:rPr lang="en-US" dirty="0">
                <a:latin typeface="Times New Roman" pitchFamily="18" charset="0"/>
                <a:cs typeface="B Nazanin" pitchFamily="2" charset="-78"/>
              </a:rPr>
              <a:t>Z </a:t>
            </a:r>
            <a:r>
              <a:rPr lang="fa-IR" dirty="0">
                <a:latin typeface="Times New Roman" pitchFamily="18" charset="0"/>
                <a:cs typeface="B Nazanin" pitchFamily="2" charset="-78"/>
              </a:rPr>
              <a:t>به آن اشاره دارد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lvl="1"/>
            <a:r>
              <a:rPr lang="en-US" dirty="0">
                <a:latin typeface="Times New Roman" pitchFamily="18" charset="0"/>
                <a:cs typeface="B Nazanin" pitchFamily="2" charset="-78"/>
              </a:rPr>
              <a:t>LDD R20 , Z + </a:t>
            </a:r>
            <a:r>
              <a:rPr lang="en-US" dirty="0" smtClean="0">
                <a:latin typeface="Times New Roman" pitchFamily="18" charset="0"/>
                <a:cs typeface="B Nazanin" pitchFamily="2" charset="-78"/>
              </a:rPr>
              <a:t>q</a:t>
            </a:r>
          </a:p>
          <a:p>
            <a:pPr lvl="1"/>
            <a:r>
              <a:rPr lang="en-US" dirty="0">
                <a:latin typeface="Times New Roman" pitchFamily="18" charset="0"/>
                <a:cs typeface="B Nazanin" pitchFamily="2" charset="-78"/>
              </a:rPr>
              <a:t>STD Z + q , </a:t>
            </a:r>
            <a:r>
              <a:rPr lang="en-US" dirty="0" err="1" smtClean="0">
                <a:latin typeface="Times New Roman" pitchFamily="18" charset="0"/>
                <a:cs typeface="B Nazanin" pitchFamily="2" charset="-78"/>
              </a:rPr>
              <a:t>R</a:t>
            </a:r>
            <a:r>
              <a:rPr lang="en-US" baseline="-25000" dirty="0" err="1" smtClean="0">
                <a:latin typeface="Times New Roman" pitchFamily="18" charset="0"/>
                <a:cs typeface="B Nazanin" pitchFamily="2" charset="-78"/>
              </a:rPr>
              <a:t>n</a:t>
            </a:r>
            <a:endParaRPr lang="en-US" baseline="-25000" dirty="0" smtClean="0">
              <a:latin typeface="Times New Roman" pitchFamily="18" charset="0"/>
              <a:cs typeface="B Nazanin" pitchFamily="2" charset="-78"/>
            </a:endParaRPr>
          </a:p>
          <a:p>
            <a:pPr lvl="1" algn="r" rtl="1"/>
            <a:r>
              <a:rPr lang="fa-IR" dirty="0">
                <a:latin typeface="Times New Roman" pitchFamily="18" charset="0"/>
                <a:cs typeface="B Nazanin" pitchFamily="2" charset="-78"/>
              </a:rPr>
              <a:t> </a:t>
            </a:r>
            <a:r>
              <a:rPr lang="en-US" dirty="0" smtClean="0">
                <a:latin typeface="Times New Roman" pitchFamily="18" charset="0"/>
                <a:cs typeface="B Nazanin" pitchFamily="2" charset="-78"/>
              </a:rPr>
              <a:t>q</a:t>
            </a:r>
            <a:r>
              <a:rPr lang="fa-IR" dirty="0" smtClean="0">
                <a:latin typeface="Times New Roman" pitchFamily="18" charset="0"/>
                <a:cs typeface="B Nazanin" pitchFamily="2" charset="-78"/>
              </a:rPr>
              <a:t> عددی </a:t>
            </a:r>
            <a:r>
              <a:rPr lang="fa-IR" dirty="0">
                <a:latin typeface="Times New Roman" pitchFamily="18" charset="0"/>
                <a:cs typeface="B Nazanin" pitchFamily="2" charset="-78"/>
              </a:rPr>
              <a:t>بین ٠ تا ٦٣ است</a:t>
            </a:r>
            <a:r>
              <a:rPr lang="fa-IR" dirty="0" smtClean="0">
                <a:latin typeface="Times New Roman" pitchFamily="18" charset="0"/>
                <a:cs typeface="B Nazanin" pitchFamily="2" charset="-78"/>
              </a:rPr>
              <a:t>.</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60556"/>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53725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05800" cy="1447800"/>
          </a:xfrm>
        </p:spPr>
        <p:style>
          <a:lnRef idx="1">
            <a:schemeClr val="accent1"/>
          </a:lnRef>
          <a:fillRef idx="2">
            <a:schemeClr val="accent1"/>
          </a:fillRef>
          <a:effectRef idx="1">
            <a:schemeClr val="accent1"/>
          </a:effectRef>
          <a:fontRef idx="minor">
            <a:schemeClr val="dk1"/>
          </a:fontRef>
        </p:style>
        <p:txBody>
          <a:bodyPr/>
          <a:lstStyle/>
          <a:p>
            <a:pPr algn="just" rtl="1"/>
            <a:r>
              <a:rPr lang="fa-IR" dirty="0">
                <a:cs typeface="B Nazanin" pitchFamily="2" charset="-78"/>
              </a:rPr>
              <a:t>استفاده از دستورات برای تولید تأخیر زمانی، قابل اعتمادترین روش نیست. </a:t>
            </a:r>
            <a:endParaRPr lang="en-US" dirty="0" smtClean="0">
              <a:cs typeface="B Nazanin" pitchFamily="2" charset="-78"/>
            </a:endParaRPr>
          </a:p>
          <a:p>
            <a:pPr marL="0" indent="0" algn="just" rtl="1">
              <a:buNone/>
            </a:pPr>
            <a:endParaRPr lang="en-US" dirty="0">
              <a:cs typeface="B Nazanin" pitchFamily="2" charset="-78"/>
            </a:endParaRPr>
          </a:p>
          <a:p>
            <a:pPr algn="just" rtl="1"/>
            <a:r>
              <a:rPr lang="fa-IR" dirty="0">
                <a:cs typeface="B Nazanin" pitchFamily="2" charset="-78"/>
              </a:rPr>
              <a:t>روش </a:t>
            </a:r>
            <a:r>
              <a:rPr lang="fa-IR" dirty="0" smtClean="0">
                <a:cs typeface="B Nazanin" pitchFamily="2" charset="-78"/>
              </a:rPr>
              <a:t>درست</a:t>
            </a:r>
            <a:r>
              <a:rPr lang="fa-IR" dirty="0">
                <a:cs typeface="B Nazanin" pitchFamily="2" charset="-78"/>
              </a:rPr>
              <a:t>: ایجاد تأخیر زمانی دقیق­تر به کمک </a:t>
            </a:r>
            <a:r>
              <a:rPr lang="fa-IR" dirty="0" smtClean="0">
                <a:cs typeface="B Nazanin" pitchFamily="2" charset="-78"/>
              </a:rPr>
              <a:t>تایمرها است.</a:t>
            </a:r>
            <a:endParaRPr lang="en-US" dirty="0">
              <a:cs typeface="B Nazanin" pitchFamily="2" charset="-78"/>
            </a:endParaRPr>
          </a:p>
        </p:txBody>
      </p:sp>
      <p:sp>
        <p:nvSpPr>
          <p:cNvPr id="4" name="Title 1"/>
          <p:cNvSpPr>
            <a:spLocks noGrp="1"/>
          </p:cNvSpPr>
          <p:nvPr>
            <p:ph type="title"/>
          </p:nvPr>
        </p:nvSpPr>
        <p:spPr>
          <a:xfrm>
            <a:off x="457200" y="228600"/>
            <a:ext cx="8229600" cy="609600"/>
          </a:xfrm>
        </p:spPr>
        <p:txBody>
          <a:bodyPr anchor="ctr">
            <a:normAutofit/>
          </a:bodyPr>
          <a:lstStyle/>
          <a:p>
            <a:pPr algn="ctr" rtl="1"/>
            <a:r>
              <a:rPr lang="fa-IR" sz="3200" b="1" dirty="0" smtClean="0">
                <a:latin typeface="Times New Roman" pitchFamily="18" charset="0"/>
                <a:cs typeface="B Titr" pitchFamily="2" charset="-78"/>
              </a:rPr>
              <a:t>بخش 3-3 تاخیر زمانی در </a:t>
            </a:r>
            <a:r>
              <a:rPr lang="en-US" sz="3200" b="1" dirty="0" smtClean="0">
                <a:latin typeface="Times New Roman" pitchFamily="18" charset="0"/>
                <a:cs typeface="B Titr" pitchFamily="2" charset="-78"/>
              </a:rPr>
              <a:t>AVR</a:t>
            </a:r>
            <a:r>
              <a:rPr lang="fa-IR" sz="3200" b="1" dirty="0" smtClean="0">
                <a:latin typeface="Times New Roman" pitchFamily="18" charset="0"/>
                <a:cs typeface="B Titr" pitchFamily="2" charset="-78"/>
              </a:rPr>
              <a:t> و دستورات </a:t>
            </a:r>
            <a:r>
              <a:rPr lang="en-US" sz="3200" b="1" dirty="0" smtClean="0">
                <a:latin typeface="Times New Roman" pitchFamily="18" charset="0"/>
                <a:cs typeface="B Titr" pitchFamily="2" charset="-78"/>
              </a:rPr>
              <a:t>Pipeline</a:t>
            </a:r>
            <a:endParaRPr lang="en-US" sz="3200" b="1" dirty="0">
              <a:latin typeface="Times New Roman" pitchFamily="18" charset="0"/>
              <a:cs typeface="B Titr" pitchFamily="2" charset="-78"/>
            </a:endParaRPr>
          </a:p>
        </p:txBody>
      </p:sp>
    </p:spTree>
    <p:extLst>
      <p:ext uri="{BB962C8B-B14F-4D97-AF65-F5344CB8AC3E}">
        <p14:creationId xmlns:p14="http://schemas.microsoft.com/office/powerpoint/2010/main" val="211911625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10000"/>
          </a:bodyPr>
          <a:lstStyle/>
          <a:p>
            <a:pPr marL="0" indent="0" algn="r" rtl="1">
              <a:buNone/>
            </a:pPr>
            <a:r>
              <a:rPr lang="fa-IR" dirty="0" smtClean="0">
                <a:latin typeface="Times New Roman" pitchFamily="18" charset="0"/>
                <a:cs typeface="B Nazanin" pitchFamily="2" charset="-78"/>
              </a:rPr>
              <a:t>مثال 6-11- تابعی بنویسید که محتوای 3 خانه پیاپی از حافظه داده را با هم جمع کرده و نتیجه را در خانه اول آن ذخیره کند. وقتی تابع صدا زده می شود، ثبات </a:t>
            </a:r>
            <a:r>
              <a:rPr lang="en-US" dirty="0" smtClean="0">
                <a:latin typeface="Times New Roman" pitchFamily="18" charset="0"/>
                <a:cs typeface="B Nazanin" pitchFamily="2" charset="-78"/>
              </a:rPr>
              <a:t>Z</a:t>
            </a:r>
            <a:r>
              <a:rPr lang="fa-IR" dirty="0" smtClean="0">
                <a:latin typeface="Times New Roman" pitchFamily="18" charset="0"/>
                <a:cs typeface="B Nazanin" pitchFamily="2" charset="-78"/>
              </a:rPr>
              <a:t> به خانه اول اشاره می کند.</a:t>
            </a:r>
          </a:p>
          <a:p>
            <a:pPr marL="0" indent="0" algn="l">
              <a:buNone/>
            </a:pPr>
            <a:r>
              <a:rPr lang="en-US" dirty="0" smtClean="0">
                <a:latin typeface="Times New Roman" pitchFamily="18" charset="0"/>
                <a:cs typeface="B Nazanin" pitchFamily="2" charset="-78"/>
              </a:rPr>
              <a:t>.INCLUDE “M32DEF.INC”</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R16, HIGH(RAMEND)</a:t>
            </a:r>
          </a:p>
          <a:p>
            <a:pPr marL="0"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SPH,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R16, LOW(</a:t>
            </a:r>
            <a:r>
              <a:rPr lang="en-US" dirty="0">
                <a:latin typeface="Times New Roman" pitchFamily="18" charset="0"/>
                <a:cs typeface="B Nazanin" pitchFamily="2" charset="-78"/>
              </a:rPr>
              <a:t>RAMEND</a:t>
            </a:r>
            <a:r>
              <a:rPr lang="en-US" dirty="0" smtClean="0">
                <a:latin typeface="Times New Roman" pitchFamily="18" charset="0"/>
                <a:cs typeface="B Nazanin" pitchFamily="2" charset="-78"/>
              </a:rPr>
              <a:t>)</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OUT	SPL,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ZL, 0x00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ZH, 0x2</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CALL	ADD3LOC</a:t>
            </a:r>
          </a:p>
          <a:p>
            <a:pPr marL="0" indent="0">
              <a:buNone/>
            </a:pPr>
            <a:r>
              <a:rPr lang="en-US" dirty="0" smtClean="0">
                <a:latin typeface="Times New Roman" pitchFamily="18" charset="0"/>
                <a:cs typeface="B Nazanin" pitchFamily="2" charset="-78"/>
              </a:rPr>
              <a:t>END:		RJMP	END</a:t>
            </a:r>
          </a:p>
          <a:p>
            <a:pPr marL="0" indent="0">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16312"/>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197504116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562600"/>
          </a:xfrm>
        </p:spPr>
        <p:txBody>
          <a:bodyPr>
            <a:normAutofit fontScale="92500" lnSpcReduction="20000"/>
          </a:bodyPr>
          <a:lstStyle/>
          <a:p>
            <a:pPr marL="0" indent="0">
              <a:buNone/>
            </a:pPr>
            <a:r>
              <a:rPr lang="en-US" dirty="0" smtClean="0">
                <a:latin typeface="Times New Roman" pitchFamily="18" charset="0"/>
                <a:cs typeface="B Nazanin" pitchFamily="2" charset="-78"/>
              </a:rPr>
              <a:t>ADD3LOC:</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LDI	R21, 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	R20, Z</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LDD	R16, Z+1</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ADD	R20, R16</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BRCC	L1</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INC	R21</a:t>
            </a:r>
          </a:p>
          <a:p>
            <a:pPr marL="0" indent="0">
              <a:buNone/>
            </a:pPr>
            <a:r>
              <a:rPr lang="en-US" dirty="0" smtClean="0">
                <a:latin typeface="Times New Roman" pitchFamily="18" charset="0"/>
                <a:cs typeface="B Nazanin" pitchFamily="2" charset="-78"/>
              </a:rPr>
              <a:t>L1:		LDD	R16, Z+2</a:t>
            </a:r>
          </a:p>
          <a:p>
            <a:pPr marL="0" indent="0">
              <a:buNone/>
            </a:pPr>
            <a:r>
              <a:rPr lang="en-US" dirty="0" smtClean="0">
                <a:latin typeface="Times New Roman" pitchFamily="18" charset="0"/>
                <a:cs typeface="B Nazanin" pitchFamily="2" charset="-78"/>
              </a:rPr>
              <a:t>		</a:t>
            </a:r>
            <a:r>
              <a:rPr lang="en-US" dirty="0">
                <a:latin typeface="Times New Roman" pitchFamily="18" charset="0"/>
                <a:cs typeface="B Nazanin" pitchFamily="2" charset="-78"/>
              </a:rPr>
              <a:t>ADD	R20, R16</a:t>
            </a:r>
          </a:p>
          <a:p>
            <a:pPr marL="0" indent="0">
              <a:buNone/>
            </a:pPr>
            <a:r>
              <a:rPr lang="en-US" dirty="0">
                <a:latin typeface="Times New Roman" pitchFamily="18" charset="0"/>
                <a:cs typeface="B Nazanin" pitchFamily="2" charset="-78"/>
              </a:rPr>
              <a:t>		BRCC	</a:t>
            </a:r>
            <a:r>
              <a:rPr lang="en-US" dirty="0" smtClean="0">
                <a:latin typeface="Times New Roman" pitchFamily="18" charset="0"/>
                <a:cs typeface="B Nazanin" pitchFamily="2" charset="-78"/>
              </a:rPr>
              <a:t>L2</a:t>
            </a:r>
            <a:endParaRPr lang="en-US"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		INC	R21</a:t>
            </a:r>
          </a:p>
          <a:p>
            <a:pPr marL="0" indent="0">
              <a:buNone/>
            </a:pPr>
            <a:r>
              <a:rPr lang="en-US" dirty="0" smtClean="0">
                <a:latin typeface="Times New Roman" pitchFamily="18" charset="0"/>
                <a:cs typeface="B Nazanin" pitchFamily="2" charset="-78"/>
              </a:rPr>
              <a:t>L2:		ST	Z, R20</a:t>
            </a:r>
          </a:p>
          <a:p>
            <a:pPr marL="0"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STD	Z+1, R21</a:t>
            </a:r>
          </a:p>
          <a:p>
            <a:pPr marL="0" indent="0">
              <a:buNone/>
            </a:pPr>
            <a:r>
              <a:rPr lang="en-US" dirty="0" smtClean="0">
                <a:latin typeface="Times New Roman" pitchFamily="18" charset="0"/>
                <a:cs typeface="B Nazanin" pitchFamily="2" charset="-78"/>
              </a:rPr>
              <a:t>		RET</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457200" y="216312"/>
            <a:ext cx="8229600" cy="667512"/>
          </a:xfrm>
        </p:spPr>
        <p:txBody>
          <a:bodyPr anchor="ctr">
            <a:normAutofit/>
          </a:bodyPr>
          <a:lstStyle/>
          <a:p>
            <a:pPr algn="ctr" rtl="1"/>
            <a:r>
              <a:rPr lang="fa-IR" sz="3400" dirty="0">
                <a:cs typeface="B Titr" pitchFamily="2" charset="-78"/>
              </a:rPr>
              <a:t>بخش ٦ – ٣ – مد آدرس دهی غیر مستقیم ثبات </a:t>
            </a:r>
            <a:endParaRPr lang="en-US" sz="3400" dirty="0">
              <a:cs typeface="B Titr" pitchFamily="2" charset="-78"/>
            </a:endParaRPr>
          </a:p>
        </p:txBody>
      </p:sp>
    </p:spTree>
    <p:extLst>
      <p:ext uri="{BB962C8B-B14F-4D97-AF65-F5344CB8AC3E}">
        <p14:creationId xmlns:p14="http://schemas.microsoft.com/office/powerpoint/2010/main" val="270613951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
        <p:nvSpPr>
          <p:cNvPr id="3" name="Content Placeholder 2"/>
          <p:cNvSpPr>
            <a:spLocks noGrp="1"/>
          </p:cNvSpPr>
          <p:nvPr>
            <p:ph idx="1"/>
          </p:nvPr>
        </p:nvSpPr>
        <p:spPr>
          <a:xfrm>
            <a:off x="228600" y="1219200"/>
            <a:ext cx="8686800" cy="5410200"/>
          </a:xfrm>
        </p:spPr>
        <p:txBody>
          <a:bodyPr/>
          <a:lstStyle/>
          <a:p>
            <a:pPr algn="r" rtl="1"/>
            <a:r>
              <a:rPr lang="en-US" dirty="0">
                <a:latin typeface="Times New Roman" pitchFamily="18" charset="0"/>
                <a:cs typeface="B Nazanin" pitchFamily="2" charset="-78"/>
              </a:rPr>
              <a:t>AVR </a:t>
            </a:r>
            <a:r>
              <a:rPr lang="fa-IR" dirty="0" smtClean="0">
                <a:latin typeface="Times New Roman" pitchFamily="18" charset="0"/>
                <a:cs typeface="B Nazanin" pitchFamily="2" charset="-78"/>
              </a:rPr>
              <a:t> حداکثر </a:t>
            </a:r>
            <a:r>
              <a:rPr lang="en-US" dirty="0" smtClean="0">
                <a:latin typeface="Times New Roman" pitchFamily="18" charset="0"/>
                <a:cs typeface="B Nazanin" pitchFamily="2" charset="-78"/>
              </a:rPr>
              <a:t>8 </a:t>
            </a:r>
            <a:r>
              <a:rPr lang="en-US" dirty="0" err="1" smtClean="0">
                <a:latin typeface="Times New Roman" pitchFamily="18" charset="0"/>
                <a:cs typeface="B Nazanin" pitchFamily="2" charset="-78"/>
              </a:rPr>
              <a:t>MByte</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 فضای </a:t>
            </a:r>
            <a:r>
              <a:rPr lang="fa-IR" dirty="0">
                <a:latin typeface="Times New Roman" pitchFamily="18" charset="0"/>
                <a:cs typeface="B Nazanin" pitchFamily="2" charset="-78"/>
              </a:rPr>
              <a:t>کد (برنامه) و </a:t>
            </a:r>
            <a:r>
              <a:rPr lang="en-US" dirty="0" smtClean="0">
                <a:latin typeface="Times New Roman" pitchFamily="18" charset="0"/>
                <a:cs typeface="B Nazanin" pitchFamily="2" charset="-78"/>
              </a:rPr>
              <a:t>64 </a:t>
            </a:r>
            <a:r>
              <a:rPr lang="en-US" dirty="0" err="1" smtClean="0">
                <a:latin typeface="Times New Roman" pitchFamily="18" charset="0"/>
                <a:cs typeface="B Nazanin" pitchFamily="2" charset="-78"/>
              </a:rPr>
              <a:t>KByte</a:t>
            </a:r>
            <a:r>
              <a:rPr lang="en-US" dirty="0" smtClean="0">
                <a:latin typeface="Times New Roman" pitchFamily="18" charset="0"/>
                <a:cs typeface="B Nazanin" pitchFamily="2" charset="-78"/>
              </a:rPr>
              <a:t> </a:t>
            </a:r>
            <a:r>
              <a:rPr lang="fa-IR" dirty="0">
                <a:latin typeface="Times New Roman" pitchFamily="18" charset="0"/>
                <a:cs typeface="B Nazanin" pitchFamily="2" charset="-78"/>
              </a:rPr>
              <a:t>فضای داده دارد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algn="r" rtl="1"/>
            <a:endParaRPr lang="en-US" dirty="0">
              <a:latin typeface="Times New Roman" pitchFamily="18" charset="0"/>
              <a:cs typeface="B Nazanin" pitchFamily="2" charset="-78"/>
            </a:endParaRPr>
          </a:p>
          <a:p>
            <a:pPr algn="r" rtl="1"/>
            <a:endParaRPr lang="en-US" dirty="0" smtClean="0">
              <a:latin typeface="Times New Roman" pitchFamily="18" charset="0"/>
              <a:cs typeface="B Nazanin" pitchFamily="2" charset="-78"/>
            </a:endParaRPr>
          </a:p>
          <a:p>
            <a:pPr algn="r" rtl="1"/>
            <a:r>
              <a:rPr lang="fa-IR" dirty="0">
                <a:latin typeface="Times New Roman" pitchFamily="18" charset="0"/>
                <a:cs typeface="B Nazanin" pitchFamily="2" charset="-78"/>
              </a:rPr>
              <a:t>می­توان از فضای کد برای ذخیره سازی داده­های ثابت استفاده کرد. </a:t>
            </a:r>
            <a:endParaRPr lang="en-US" dirty="0" smtClean="0">
              <a:latin typeface="Times New Roman" pitchFamily="18" charset="0"/>
              <a:cs typeface="B Nazanin" pitchFamily="2" charset="-78"/>
            </a:endParaRPr>
          </a:p>
          <a:p>
            <a:pPr marL="0" indent="0" algn="r" rtl="1">
              <a:buNone/>
            </a:pP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43074938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fontScale="92500" lnSpcReduction="20000"/>
          </a:bodyPr>
          <a:lstStyle/>
          <a:p>
            <a:pPr algn="r" rtl="1"/>
            <a:r>
              <a:rPr lang="en-US" dirty="0" smtClean="0">
                <a:latin typeface="Times New Roman" pitchFamily="18" charset="0"/>
                <a:cs typeface="B Nazanin" pitchFamily="2" charset="-78"/>
              </a:rPr>
              <a:t>.DB </a:t>
            </a:r>
            <a:r>
              <a:rPr lang="fa-IR" dirty="0" smtClean="0">
                <a:latin typeface="Times New Roman" pitchFamily="18" charset="0"/>
                <a:cs typeface="B Nazanin" pitchFamily="2" charset="-78"/>
              </a:rPr>
              <a:t> (</a:t>
            </a:r>
            <a:r>
              <a:rPr lang="fa-IR" dirty="0">
                <a:latin typeface="Times New Roman" pitchFamily="18" charset="0"/>
                <a:cs typeface="B Nazanin" pitchFamily="2" charset="-78"/>
              </a:rPr>
              <a:t>تعیین بایت) و داده ثابت در </a:t>
            </a:r>
            <a:r>
              <a:rPr lang="en-US" dirty="0">
                <a:latin typeface="Times New Roman" pitchFamily="18" charset="0"/>
                <a:cs typeface="B Nazanin" pitchFamily="2" charset="-78"/>
              </a:rPr>
              <a:t>ROM </a:t>
            </a:r>
            <a:r>
              <a:rPr lang="fa-IR" dirty="0" smtClean="0">
                <a:latin typeface="Times New Roman" pitchFamily="18" charset="0"/>
                <a:cs typeface="B Nazanin" pitchFamily="2" charset="-78"/>
              </a:rPr>
              <a:t> برنامه </a:t>
            </a:r>
            <a:endParaRPr lang="en-US" dirty="0">
              <a:latin typeface="Times New Roman" pitchFamily="18" charset="0"/>
              <a:cs typeface="B Nazanin" pitchFamily="2" charset="-78"/>
            </a:endParaRPr>
          </a:p>
          <a:p>
            <a:pPr lvl="1" algn="r" rtl="1"/>
            <a:r>
              <a:rPr lang="en-US" dirty="0" smtClean="0">
                <a:latin typeface="Times New Roman" pitchFamily="18" charset="0"/>
                <a:cs typeface="B Nazanin" pitchFamily="2" charset="-78"/>
              </a:rPr>
              <a:t>.DB</a:t>
            </a:r>
            <a:r>
              <a:rPr lang="fa-IR" dirty="0" smtClean="0">
                <a:latin typeface="Times New Roman" pitchFamily="18" charset="0"/>
                <a:cs typeface="B Nazanin" pitchFamily="2" charset="-78"/>
              </a:rPr>
              <a:t>  برای </a:t>
            </a:r>
            <a:r>
              <a:rPr lang="fa-IR" dirty="0">
                <a:latin typeface="Times New Roman" pitchFamily="18" charset="0"/>
                <a:cs typeface="B Nazanin" pitchFamily="2" charset="-78"/>
              </a:rPr>
              <a:t>تعریف دادة ثابت ٨ بیتی به کار می­رود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lvl="1" algn="r" rtl="1"/>
            <a:r>
              <a:rPr lang="fa-IR" dirty="0" smtClean="0">
                <a:latin typeface="Times New Roman" pitchFamily="18" charset="0"/>
                <a:cs typeface="B Nazanin" pitchFamily="2" charset="-78"/>
              </a:rPr>
              <a:t>اعداد </a:t>
            </a:r>
            <a:r>
              <a:rPr lang="fa-IR" dirty="0">
                <a:latin typeface="Times New Roman" pitchFamily="18" charset="0"/>
                <a:cs typeface="B Nazanin" pitchFamily="2" charset="-78"/>
              </a:rPr>
              <a:t>می­توانند دهدهی، دودویی، </a:t>
            </a:r>
            <a:r>
              <a:rPr lang="fa-IR" dirty="0" smtClean="0">
                <a:latin typeface="Times New Roman" pitchFamily="18" charset="0"/>
                <a:cs typeface="B Nazanin" pitchFamily="2" charset="-78"/>
              </a:rPr>
              <a:t>شانزدهی </a:t>
            </a:r>
            <a:r>
              <a:rPr lang="fa-IR" dirty="0">
                <a:latin typeface="Times New Roman" pitchFamily="18" charset="0"/>
                <a:cs typeface="B Nazanin" pitchFamily="2" charset="-78"/>
              </a:rPr>
              <a:t>و یا اسکی باشند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lvl="1" algn="r" rtl="1"/>
            <a:r>
              <a:rPr lang="en-US" dirty="0">
                <a:latin typeface="Times New Roman" pitchFamily="18" charset="0"/>
                <a:cs typeface="B Nazanin" pitchFamily="2" charset="-78"/>
              </a:rPr>
              <a:t>DB</a:t>
            </a:r>
            <a:r>
              <a:rPr lang="fa-IR"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کاربرد </a:t>
            </a:r>
            <a:r>
              <a:rPr lang="fa-IR" dirty="0">
                <a:latin typeface="Times New Roman" pitchFamily="18" charset="0"/>
                <a:cs typeface="B Nazanin" pitchFamily="2" charset="-78"/>
              </a:rPr>
              <a:t>زیادی در تعریف رشته­های اسکی </a:t>
            </a:r>
            <a:r>
              <a:rPr lang="fa-IR" dirty="0" smtClean="0">
                <a:latin typeface="Times New Roman" pitchFamily="18" charset="0"/>
                <a:cs typeface="B Nazanin" pitchFamily="2" charset="-78"/>
              </a:rPr>
              <a:t>دارد</a:t>
            </a:r>
            <a:r>
              <a:rPr lang="en-US" dirty="0" smtClean="0">
                <a:latin typeface="Times New Roman" pitchFamily="18" charset="0"/>
                <a:cs typeface="B Nazanin" pitchFamily="2" charset="-78"/>
              </a:rPr>
              <a:t>.</a:t>
            </a:r>
          </a:p>
          <a:p>
            <a:pPr marL="393192" lvl="1" indent="0" algn="l">
              <a:buNone/>
            </a:pPr>
            <a:r>
              <a:rPr lang="en-US" dirty="0" smtClean="0">
                <a:latin typeface="Times New Roman" pitchFamily="18" charset="0"/>
                <a:cs typeface="B Nazanin" pitchFamily="2" charset="-78"/>
              </a:rPr>
              <a:t>; My data in flash ROM</a:t>
            </a:r>
          </a:p>
          <a:p>
            <a:pPr marL="393192" lvl="1" indent="0" algn="l">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.ORG	500</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DATA1</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DB	1 </a:t>
            </a:r>
            <a:r>
              <a:rPr lang="en-US" dirty="0">
                <a:latin typeface="Times New Roman" pitchFamily="18" charset="0"/>
                <a:cs typeface="B Nazanin" pitchFamily="2" charset="-78"/>
              </a:rPr>
              <a:t>, 8 , 5 , </a:t>
            </a:r>
            <a:r>
              <a:rPr lang="en-US" dirty="0" smtClean="0">
                <a:latin typeface="Times New Roman" pitchFamily="18" charset="0"/>
                <a:cs typeface="B Nazanin" pitchFamily="2" charset="-78"/>
              </a:rPr>
              <a:t>3</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DATA2: .DB     28 </a:t>
            </a:r>
            <a:endParaRPr lang="en-US" dirty="0" smtClean="0">
              <a:latin typeface="Times New Roman" pitchFamily="18" charset="0"/>
              <a:cs typeface="B Nazanin" pitchFamily="2" charset="-78"/>
            </a:endParaRP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DATA3: .DB     </a:t>
            </a:r>
            <a:r>
              <a:rPr lang="en-US" dirty="0" err="1">
                <a:latin typeface="Times New Roman" pitchFamily="18" charset="0"/>
                <a:cs typeface="B Nazanin" pitchFamily="2" charset="-78"/>
              </a:rPr>
              <a:t>ob</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00110101</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a:t>
            </a:r>
            <a:r>
              <a:rPr lang="en-US" dirty="0">
                <a:latin typeface="Times New Roman" pitchFamily="18" charset="0"/>
                <a:cs typeface="B Nazanin" pitchFamily="2" charset="-78"/>
              </a:rPr>
              <a:t>DATA4: .DB     </a:t>
            </a:r>
            <a:r>
              <a:rPr lang="en-US" dirty="0" smtClean="0">
                <a:latin typeface="Times New Roman" pitchFamily="18" charset="0"/>
                <a:cs typeface="B Nazanin" pitchFamily="2" charset="-78"/>
              </a:rPr>
              <a:t>0X39</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.ORG	0x510</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DATA5: .DB	'Y‘</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DATA6: .DB	‘2’, ‘0’, ‘0’, ‘5’</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.ORG	0x516</a:t>
            </a:r>
          </a:p>
          <a:p>
            <a:pPr marL="393192" lvl="1" indent="0">
              <a:buNone/>
            </a:pPr>
            <a:r>
              <a:rPr lang="en-US" dirty="0">
                <a:latin typeface="Times New Roman" pitchFamily="18" charset="0"/>
                <a:cs typeface="B Nazanin" pitchFamily="2" charset="-78"/>
              </a:rPr>
              <a:t>	</a:t>
            </a:r>
            <a:r>
              <a:rPr lang="en-US" dirty="0" smtClean="0">
                <a:latin typeface="Times New Roman" pitchFamily="18" charset="0"/>
                <a:cs typeface="B Nazanin" pitchFamily="2" charset="-78"/>
              </a:rPr>
              <a:t>	DATA7: .DB	“</a:t>
            </a:r>
            <a:r>
              <a:rPr lang="en-US" dirty="0">
                <a:latin typeface="Times New Roman" pitchFamily="18" charset="0"/>
                <a:cs typeface="B Nazanin" pitchFamily="2" charset="-78"/>
              </a:rPr>
              <a:t>HELLO ALI</a:t>
            </a:r>
            <a:r>
              <a:rPr lang="en-US" dirty="0" smtClean="0">
                <a:latin typeface="Times New Roman" pitchFamily="18" charset="0"/>
                <a:cs typeface="B Nazanin" pitchFamily="2" charset="-78"/>
              </a:rPr>
              <a:t>”	</a:t>
            </a: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380326274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677715323"/>
              </p:ext>
            </p:extLst>
          </p:nvPr>
        </p:nvGraphicFramePr>
        <p:xfrm>
          <a:off x="2079480" y="270188"/>
          <a:ext cx="5181600" cy="6217920"/>
        </p:xfrm>
        <a:graphic>
          <a:graphicData uri="http://schemas.openxmlformats.org/drawingml/2006/table">
            <a:tbl>
              <a:tblPr firstRow="1" bandRow="1">
                <a:tableStyleId>{5C22544A-7EE6-4342-B048-85BDC9FD1C3A}</a:tableStyleId>
              </a:tblPr>
              <a:tblGrid>
                <a:gridCol w="1905000"/>
                <a:gridCol w="1524000"/>
                <a:gridCol w="1752600"/>
              </a:tblGrid>
              <a:tr h="236115">
                <a:tc>
                  <a:txBody>
                    <a:bodyPr/>
                    <a:lstStyle/>
                    <a:p>
                      <a:pPr algn="ctr"/>
                      <a:r>
                        <a:rPr lang="en-US" baseline="0" dirty="0" smtClean="0">
                          <a:latin typeface="Times New Roman" pitchFamily="18" charset="0"/>
                        </a:rPr>
                        <a:t>Address</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High</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Low</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$500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08</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$501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05</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03</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$502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1C</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$503</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35</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$504</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39</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a:t>
                      </a:r>
                      <a:endParaRPr lang="en-US" baseline="0" dirty="0">
                        <a:latin typeface="Times New Roman" pitchFamily="18" charset="0"/>
                      </a:endParaRPr>
                    </a:p>
                  </a:txBody>
                  <a:tcPr/>
                </a:tc>
                <a:tc>
                  <a:txBody>
                    <a:bodyPr/>
                    <a:lstStyle/>
                    <a:p>
                      <a:pPr algn="ctr"/>
                      <a:endParaRPr lang="en-US" baseline="0">
                        <a:latin typeface="Times New Roman" pitchFamily="18" charset="0"/>
                      </a:endParaRPr>
                    </a:p>
                  </a:txBody>
                  <a:tcPr/>
                </a:tc>
                <a:tc>
                  <a:txBody>
                    <a:bodyPr/>
                    <a:lstStyle/>
                    <a:p>
                      <a:pPr algn="ctr"/>
                      <a:endParaRPr lang="en-US" baseline="0">
                        <a:latin typeface="Times New Roman" pitchFamily="18" charset="0"/>
                      </a:endParaRPr>
                    </a:p>
                  </a:txBody>
                  <a:tcPr/>
                </a:tc>
              </a:tr>
              <a:tr h="236115">
                <a:tc>
                  <a:txBody>
                    <a:bodyPr/>
                    <a:lstStyle/>
                    <a:p>
                      <a:pPr algn="ctr"/>
                      <a:r>
                        <a:rPr lang="en-US" baseline="0" dirty="0" smtClean="0">
                          <a:latin typeface="Times New Roman" pitchFamily="18" charset="0"/>
                        </a:rPr>
                        <a:t>…</a:t>
                      </a:r>
                      <a:endParaRPr lang="en-US" baseline="0" dirty="0">
                        <a:latin typeface="Times New Roman" pitchFamily="18" charset="0"/>
                      </a:endParaRPr>
                    </a:p>
                  </a:txBody>
                  <a:tcPr/>
                </a:tc>
                <a:tc>
                  <a:txBody>
                    <a:bodyPr/>
                    <a:lstStyle/>
                    <a:p>
                      <a:pPr algn="ctr"/>
                      <a:endParaRPr lang="en-US" baseline="0">
                        <a:latin typeface="Times New Roman" pitchFamily="18" charset="0"/>
                      </a:endParaRPr>
                    </a:p>
                  </a:txBody>
                  <a:tcPr/>
                </a:tc>
                <a:tc>
                  <a:txBody>
                    <a:bodyPr/>
                    <a:lstStyle/>
                    <a:p>
                      <a:pPr algn="ct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59</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35</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a:t>
                      </a:r>
                    </a:p>
                  </a:txBody>
                  <a:tcPr/>
                </a:tc>
                <a:tc>
                  <a:txBody>
                    <a:bodyPr/>
                    <a:lstStyle/>
                    <a:p>
                      <a:pPr algn="ctr"/>
                      <a:endParaRPr lang="en-US" baseline="0">
                        <a:latin typeface="Times New Roman" pitchFamily="18" charset="0"/>
                      </a:endParaRPr>
                    </a:p>
                  </a:txBody>
                  <a:tcPr/>
                </a:tc>
                <a:tc>
                  <a:txBody>
                    <a:bodyPr/>
                    <a:lstStyle/>
                    <a:p>
                      <a:pPr algn="ct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$516</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48</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65</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$517</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6C</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6C</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$518</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6F</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20</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$519</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41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4C</a:t>
                      </a:r>
                      <a:endParaRPr lang="en-US" baseline="0" dirty="0">
                        <a:latin typeface="Times New Roman" pitchFamily="18" charset="0"/>
                      </a:endParaRPr>
                    </a:p>
                  </a:txBody>
                  <a:tcPr/>
                </a:tc>
              </a:tr>
              <a:tr h="236115">
                <a:tc>
                  <a:txBody>
                    <a:bodyPr/>
                    <a:lstStyle/>
                    <a:p>
                      <a:pPr algn="ctr"/>
                      <a:r>
                        <a:rPr lang="en-US" baseline="0" dirty="0" smtClean="0">
                          <a:latin typeface="Times New Roman" pitchFamily="18" charset="0"/>
                        </a:rPr>
                        <a:t>$520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49</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r>
            </a:tbl>
          </a:graphicData>
        </a:graphic>
      </p:graphicFrame>
    </p:spTree>
    <p:extLst>
      <p:ext uri="{BB962C8B-B14F-4D97-AF65-F5344CB8AC3E}">
        <p14:creationId xmlns:p14="http://schemas.microsoft.com/office/powerpoint/2010/main" val="399523582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3048000"/>
          </a:xfrm>
        </p:spPr>
        <p:txBody>
          <a:bodyPr/>
          <a:lstStyle/>
          <a:p>
            <a:pPr marL="0" indent="0" algn="r" rtl="1">
              <a:buNone/>
            </a:pPr>
            <a:r>
              <a:rPr lang="fa-IR" dirty="0">
                <a:latin typeface="Times New Roman" pitchFamily="18" charset="0"/>
                <a:cs typeface="B Nazanin" pitchFamily="2" charset="-78"/>
              </a:rPr>
              <a:t>می­توان از </a:t>
            </a:r>
            <a:r>
              <a:rPr lang="en-US" dirty="0">
                <a:latin typeface="Times New Roman" pitchFamily="18" charset="0"/>
                <a:cs typeface="B Nazanin" pitchFamily="2" charset="-78"/>
              </a:rPr>
              <a:t>.DW </a:t>
            </a:r>
            <a:r>
              <a:rPr lang="fa-IR" dirty="0" smtClean="0">
                <a:latin typeface="Times New Roman" pitchFamily="18" charset="0"/>
                <a:cs typeface="B Nazanin" pitchFamily="2" charset="-78"/>
              </a:rPr>
              <a:t> به </a:t>
            </a:r>
            <a:r>
              <a:rPr lang="fa-IR" dirty="0">
                <a:latin typeface="Times New Roman" pitchFamily="18" charset="0"/>
                <a:cs typeface="B Nazanin" pitchFamily="2" charset="-78"/>
              </a:rPr>
              <a:t>جای </a:t>
            </a:r>
            <a:r>
              <a:rPr lang="en-US" dirty="0">
                <a:latin typeface="Times New Roman" pitchFamily="18" charset="0"/>
                <a:cs typeface="B Nazanin" pitchFamily="2" charset="-78"/>
              </a:rPr>
              <a:t>.DB </a:t>
            </a:r>
            <a:r>
              <a:rPr lang="fa-IR" dirty="0" smtClean="0">
                <a:latin typeface="Times New Roman" pitchFamily="18" charset="0"/>
                <a:cs typeface="B Nazanin" pitchFamily="2" charset="-78"/>
              </a:rPr>
              <a:t> برای </a:t>
            </a:r>
            <a:r>
              <a:rPr lang="fa-IR" dirty="0">
                <a:latin typeface="Times New Roman" pitchFamily="18" charset="0"/>
                <a:cs typeface="B Nazanin" pitchFamily="2" charset="-78"/>
              </a:rPr>
              <a:t>تعریف مقادیر یک کلمه­ای استفاده کرد. </a:t>
            </a:r>
            <a:endParaRPr lang="fa-IR" dirty="0" smtClean="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مثال 6-13- محتوای حافظه </a:t>
            </a:r>
            <a:r>
              <a:rPr lang="en-US" dirty="0" smtClean="0">
                <a:latin typeface="Times New Roman" pitchFamily="18" charset="0"/>
                <a:cs typeface="B Nazanin" pitchFamily="2" charset="-78"/>
              </a:rPr>
              <a:t>ROM</a:t>
            </a:r>
            <a:r>
              <a:rPr lang="fa-IR" dirty="0" smtClean="0">
                <a:latin typeface="Times New Roman" pitchFamily="18" charset="0"/>
                <a:cs typeface="B Nazanin" pitchFamily="2" charset="-78"/>
              </a:rPr>
              <a:t> را پس از نوشتن خطوط زیر نشان دهید.</a:t>
            </a:r>
          </a:p>
          <a:p>
            <a:pPr marL="0" indent="0">
              <a:buNone/>
            </a:pPr>
            <a:r>
              <a:rPr lang="en-US" dirty="0">
                <a:latin typeface="Times New Roman" pitchFamily="18" charset="0"/>
                <a:cs typeface="B Nazanin" pitchFamily="2" charset="-78"/>
              </a:rPr>
              <a:t>.ORG     ox600</a:t>
            </a:r>
          </a:p>
          <a:p>
            <a:pPr marL="0" indent="0">
              <a:buNone/>
            </a:pPr>
            <a:r>
              <a:rPr lang="en-US" dirty="0" smtClean="0">
                <a:latin typeface="Times New Roman" pitchFamily="18" charset="0"/>
                <a:cs typeface="B Nazanin" pitchFamily="2" charset="-78"/>
              </a:rPr>
              <a:t>	DATA1: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DW	0x1234 </a:t>
            </a:r>
            <a:r>
              <a:rPr lang="en-US" dirty="0">
                <a:latin typeface="Times New Roman" pitchFamily="18" charset="0"/>
                <a:cs typeface="B Nazanin" pitchFamily="2" charset="-78"/>
              </a:rPr>
              <a:t>, </a:t>
            </a:r>
            <a:r>
              <a:rPr lang="en-US" dirty="0" smtClean="0">
                <a:latin typeface="Times New Roman" pitchFamily="18" charset="0"/>
                <a:cs typeface="B Nazanin" pitchFamily="2" charset="-78"/>
              </a:rPr>
              <a:t>0x1122</a:t>
            </a:r>
            <a:endParaRPr lang="en-US" dirty="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	DATA2: </a:t>
            </a:r>
            <a:r>
              <a:rPr lang="en-US" dirty="0">
                <a:latin typeface="Times New Roman" pitchFamily="18" charset="0"/>
                <a:cs typeface="B Nazanin" pitchFamily="2" charset="-78"/>
              </a:rPr>
              <a:t>.</a:t>
            </a:r>
            <a:r>
              <a:rPr lang="en-US" dirty="0" smtClean="0">
                <a:latin typeface="Times New Roman" pitchFamily="18" charset="0"/>
                <a:cs typeface="B Nazanin" pitchFamily="2" charset="-78"/>
              </a:rPr>
              <a:t>DW	28</a:t>
            </a:r>
            <a:endParaRPr lang="fa-IR" dirty="0" smtClean="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	DATA3:  .DW	0x2239</a:t>
            </a:r>
            <a:endParaRPr lang="en-US" dirty="0">
              <a:latin typeface="Times New Roman" pitchFamily="18" charset="0"/>
              <a:cs typeface="B Nazanin" pitchFamily="2" charset="-78"/>
            </a:endParaRPr>
          </a:p>
          <a:p>
            <a:pPr marL="0" indent="0" algn="l">
              <a:buNone/>
            </a:pPr>
            <a:endParaRPr lang="fa-IR" dirty="0" smtClean="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1673478988"/>
              </p:ext>
            </p:extLst>
          </p:nvPr>
        </p:nvGraphicFramePr>
        <p:xfrm>
          <a:off x="2507196" y="4267200"/>
          <a:ext cx="4495800" cy="1854200"/>
        </p:xfrm>
        <a:graphic>
          <a:graphicData uri="http://schemas.openxmlformats.org/drawingml/2006/table">
            <a:tbl>
              <a:tblPr firstRow="1" bandRow="1">
                <a:tableStyleId>{5C22544A-7EE6-4342-B048-85BDC9FD1C3A}</a:tableStyleId>
              </a:tblPr>
              <a:tblGrid>
                <a:gridCol w="1600200"/>
                <a:gridCol w="1447800"/>
                <a:gridCol w="1447800"/>
              </a:tblGrid>
              <a:tr h="370840">
                <a:tc>
                  <a:txBody>
                    <a:bodyPr/>
                    <a:lstStyle/>
                    <a:p>
                      <a:pPr algn="ctr"/>
                      <a:r>
                        <a:rPr lang="en-US" baseline="0" dirty="0" smtClean="0">
                          <a:latin typeface="Times New Roman" pitchFamily="18" charset="0"/>
                        </a:rPr>
                        <a:t>Address</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High</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Low</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$600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12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34</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$601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11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22</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$602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1C</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$603</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22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39</a:t>
                      </a:r>
                      <a:endParaRPr lang="en-US" baseline="0" dirty="0">
                        <a:latin typeface="Times New Roman" pitchFamily="18" charset="0"/>
                      </a:endParaRPr>
                    </a:p>
                  </a:txBody>
                  <a:tcPr/>
                </a:tc>
              </a:tr>
            </a:tbl>
          </a:graphicData>
        </a:graphic>
      </p:graphicFrame>
    </p:spTree>
    <p:extLst>
      <p:ext uri="{BB962C8B-B14F-4D97-AF65-F5344CB8AC3E}">
        <p14:creationId xmlns:p14="http://schemas.microsoft.com/office/powerpoint/2010/main" val="320039310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10600" cy="3581400"/>
          </a:xfrm>
        </p:spPr>
        <p:txBody>
          <a:bodyPr/>
          <a:lstStyle/>
          <a:p>
            <a:pPr algn="just" rtl="1"/>
            <a:r>
              <a:rPr lang="fa-IR" dirty="0">
                <a:latin typeface="Times New Roman" pitchFamily="18" charset="0"/>
                <a:cs typeface="B Nazanin" pitchFamily="2" charset="-78"/>
              </a:rPr>
              <a:t>خواندن عناصر جدول در </a:t>
            </a:r>
            <a:r>
              <a:rPr lang="en-US" dirty="0">
                <a:latin typeface="Times New Roman" pitchFamily="18" charset="0"/>
                <a:cs typeface="B Nazanin" pitchFamily="2" charset="-78"/>
              </a:rPr>
              <a:t>AVR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برای خواندن عناصر قرار داده شده در حافظة </a:t>
            </a:r>
            <a:r>
              <a:rPr lang="en-US" dirty="0">
                <a:latin typeface="Times New Roman" pitchFamily="18" charset="0"/>
                <a:cs typeface="B Nazanin" pitchFamily="2" charset="-78"/>
              </a:rPr>
              <a:t>ROM </a:t>
            </a:r>
            <a:r>
              <a:rPr lang="fa-IR" dirty="0">
                <a:latin typeface="Times New Roman" pitchFamily="18" charset="0"/>
                <a:cs typeface="B Nazanin" pitchFamily="2" charset="-78"/>
              </a:rPr>
              <a:t>نیاز به یک اشار­گر داریم تا داده را از </a:t>
            </a:r>
            <a:r>
              <a:rPr lang="en-US" dirty="0">
                <a:latin typeface="Times New Roman" pitchFamily="18" charset="0"/>
                <a:cs typeface="B Nazanin" pitchFamily="2" charset="-78"/>
              </a:rPr>
              <a:t>ROM </a:t>
            </a:r>
            <a:r>
              <a:rPr lang="fa-IR" dirty="0">
                <a:latin typeface="Times New Roman" pitchFamily="18" charset="0"/>
                <a:cs typeface="B Nazanin" pitchFamily="2" charset="-78"/>
              </a:rPr>
              <a:t>واکشی کند.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این اشاره­گر ثبات </a:t>
            </a:r>
            <a:r>
              <a:rPr lang="en-US" dirty="0">
                <a:latin typeface="Times New Roman" pitchFamily="18" charset="0"/>
                <a:cs typeface="B Nazanin" pitchFamily="2" charset="-78"/>
              </a:rPr>
              <a:t>Z </a:t>
            </a:r>
            <a:r>
              <a:rPr lang="fa-IR" dirty="0">
                <a:latin typeface="Times New Roman" pitchFamily="18" charset="0"/>
                <a:cs typeface="B Nazanin" pitchFamily="2" charset="-78"/>
              </a:rPr>
              <a:t>است.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به این مد آدرس دهی، آدرس دهی غیر مستقیم فلش گفته می­شود. </a:t>
            </a:r>
            <a:endParaRPr lang="en-US" dirty="0" smtClean="0">
              <a:latin typeface="Times New Roman" pitchFamily="18" charset="0"/>
              <a:cs typeface="B Nazanin" pitchFamily="2" charset="-78"/>
            </a:endParaRPr>
          </a:p>
          <a:p>
            <a:pPr lvl="1" algn="just" rtl="1"/>
            <a:r>
              <a:rPr lang="fa-IR" dirty="0">
                <a:latin typeface="Times New Roman" pitchFamily="18" charset="0"/>
                <a:cs typeface="B Nazanin" pitchFamily="2" charset="-78"/>
              </a:rPr>
              <a:t>مد آدرس دهی غیر مستقیم فلش بر دو نوع است: </a:t>
            </a:r>
            <a:endParaRPr lang="en-US" dirty="0" smtClean="0">
              <a:latin typeface="Times New Roman" pitchFamily="18" charset="0"/>
              <a:cs typeface="B Nazanin" pitchFamily="2" charset="-78"/>
            </a:endParaRPr>
          </a:p>
          <a:p>
            <a:pPr marL="1154430" lvl="2" indent="-514350" algn="just" rtl="1">
              <a:buFont typeface="+mj-lt"/>
              <a:buAutoNum type="arabicPeriod"/>
            </a:pPr>
            <a:r>
              <a:rPr lang="fa-IR" sz="2300" dirty="0" smtClean="0">
                <a:latin typeface="Times New Roman" pitchFamily="18" charset="0"/>
                <a:cs typeface="B Nazanin" pitchFamily="2" charset="-78"/>
              </a:rPr>
              <a:t>مد </a:t>
            </a:r>
            <a:r>
              <a:rPr lang="fa-IR" sz="2300" dirty="0">
                <a:latin typeface="Times New Roman" pitchFamily="18" charset="0"/>
                <a:cs typeface="B Nazanin" pitchFamily="2" charset="-78"/>
              </a:rPr>
              <a:t>آدرس دهی ثابت حافظة برنامه</a:t>
            </a:r>
            <a:endParaRPr lang="en-US" sz="1500" dirty="0">
              <a:latin typeface="Times New Roman" pitchFamily="18" charset="0"/>
              <a:cs typeface="B Nazanin" pitchFamily="2" charset="-78"/>
            </a:endParaRPr>
          </a:p>
          <a:p>
            <a:pPr marL="1154430" lvl="2" indent="-514350" algn="just" rtl="1">
              <a:buFont typeface="+mj-lt"/>
              <a:buAutoNum type="arabicPeriod"/>
            </a:pPr>
            <a:r>
              <a:rPr lang="fa-IR" sz="2300" dirty="0">
                <a:latin typeface="Times New Roman" pitchFamily="18" charset="0"/>
                <a:cs typeface="B Nazanin" pitchFamily="2" charset="-78"/>
              </a:rPr>
              <a:t>مد آدرس دهی حافظة برنامه با افزایش بعدی </a:t>
            </a:r>
            <a:endParaRPr lang="en-US" sz="2300" dirty="0">
              <a:latin typeface="Times New Roman" pitchFamily="18" charset="0"/>
              <a:cs typeface="B Nazanin" pitchFamily="2" charset="-78"/>
            </a:endParaRPr>
          </a:p>
          <a:p>
            <a:pPr marL="0" indent="0" algn="just" rtl="1">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406972714"/>
              </p:ext>
            </p:extLst>
          </p:nvPr>
        </p:nvGraphicFramePr>
        <p:xfrm>
          <a:off x="152400" y="4724400"/>
          <a:ext cx="8763000" cy="1112520"/>
        </p:xfrm>
        <a:graphic>
          <a:graphicData uri="http://schemas.openxmlformats.org/drawingml/2006/table">
            <a:tbl>
              <a:tblPr firstRow="1" bandRow="1">
                <a:tableStyleId>{5C22544A-7EE6-4342-B048-85BDC9FD1C3A}</a:tableStyleId>
              </a:tblPr>
              <a:tblGrid>
                <a:gridCol w="2362200"/>
                <a:gridCol w="3479800"/>
                <a:gridCol w="2921000"/>
              </a:tblGrid>
              <a:tr h="370840">
                <a:tc>
                  <a:txBody>
                    <a:bodyPr/>
                    <a:lstStyle/>
                    <a:p>
                      <a:pPr algn="ctr" rtl="1"/>
                      <a:r>
                        <a:rPr lang="fa-IR" dirty="0" smtClean="0">
                          <a:latin typeface="Times New Roman" pitchFamily="18" charset="0"/>
                          <a:cs typeface="B Nazanin" pitchFamily="2" charset="-78"/>
                        </a:rPr>
                        <a:t>دستور</a:t>
                      </a:r>
                      <a:endParaRPr lang="en-US" dirty="0">
                        <a:latin typeface="Times New Roman" pitchFamily="18" charset="0"/>
                        <a:cs typeface="B Nazanin" pitchFamily="2" charset="-78"/>
                      </a:endParaRPr>
                    </a:p>
                  </a:txBody>
                  <a:tcPr/>
                </a:tc>
                <a:tc>
                  <a:txBody>
                    <a:bodyPr/>
                    <a:lstStyle/>
                    <a:p>
                      <a:pPr algn="ctr" rtl="1"/>
                      <a:r>
                        <a:rPr lang="fa-IR" dirty="0" smtClean="0">
                          <a:latin typeface="Times New Roman" pitchFamily="18" charset="0"/>
                          <a:cs typeface="B Nazanin" pitchFamily="2" charset="-78"/>
                        </a:rPr>
                        <a:t>عملکرد</a:t>
                      </a:r>
                      <a:endParaRPr lang="en-US" dirty="0">
                        <a:latin typeface="Times New Roman" pitchFamily="18" charset="0"/>
                        <a:cs typeface="B Nazanin" pitchFamily="2" charset="-78"/>
                      </a:endParaRPr>
                    </a:p>
                  </a:txBody>
                  <a:tcPr/>
                </a:tc>
                <a:tc>
                  <a:txBody>
                    <a:bodyPr/>
                    <a:lstStyle/>
                    <a:p>
                      <a:pPr algn="ctr" rtl="1"/>
                      <a:r>
                        <a:rPr lang="fa-IR" dirty="0" smtClean="0">
                          <a:latin typeface="Times New Roman" pitchFamily="18" charset="0"/>
                          <a:cs typeface="B Nazanin" pitchFamily="2" charset="-78"/>
                        </a:rPr>
                        <a:t>توضیحات</a:t>
                      </a:r>
                      <a:endParaRPr lang="en-US" dirty="0">
                        <a:latin typeface="Times New Roman" pitchFamily="18" charset="0"/>
                        <a:cs typeface="B Nazanin" pitchFamily="2" charset="-78"/>
                      </a:endParaRPr>
                    </a:p>
                  </a:txBody>
                  <a:tcPr/>
                </a:tc>
              </a:tr>
              <a:tr h="370840">
                <a:tc>
                  <a:txBody>
                    <a:bodyPr/>
                    <a:lstStyle/>
                    <a:p>
                      <a:pPr algn="ctr" rtl="0"/>
                      <a:r>
                        <a:rPr lang="en-US" dirty="0" smtClean="0">
                          <a:latin typeface="Times New Roman" pitchFamily="18" charset="0"/>
                          <a:cs typeface="B Nazanin" pitchFamily="2" charset="-78"/>
                        </a:rPr>
                        <a:t>LPM  </a:t>
                      </a:r>
                      <a:r>
                        <a:rPr lang="en-US" dirty="0" err="1" smtClean="0">
                          <a:latin typeface="Times New Roman" pitchFamily="18" charset="0"/>
                          <a:cs typeface="B Nazanin" pitchFamily="2" charset="-78"/>
                        </a:rPr>
                        <a:t>Rn</a:t>
                      </a:r>
                      <a:r>
                        <a:rPr lang="en-US" dirty="0" smtClean="0">
                          <a:latin typeface="Times New Roman" pitchFamily="18" charset="0"/>
                          <a:cs typeface="B Nazanin" pitchFamily="2" charset="-78"/>
                        </a:rPr>
                        <a:t>, Z</a:t>
                      </a:r>
                      <a:endParaRPr lang="en-US" dirty="0">
                        <a:latin typeface="Times New Roman" pitchFamily="18" charset="0"/>
                        <a:cs typeface="B Nazanin" pitchFamily="2" charset="-78"/>
                      </a:endParaRPr>
                    </a:p>
                  </a:txBody>
                  <a:tcPr/>
                </a:tc>
                <a:tc>
                  <a:txBody>
                    <a:bodyPr/>
                    <a:lstStyle/>
                    <a:p>
                      <a:pPr algn="ctr" rtl="1"/>
                      <a:r>
                        <a:rPr lang="fa-IR" b="1" dirty="0" smtClean="0">
                          <a:latin typeface="Times New Roman" pitchFamily="18" charset="0"/>
                          <a:cs typeface="B Nazanin" pitchFamily="2" charset="-78"/>
                        </a:rPr>
                        <a:t>کپی از حافظه برنامه</a:t>
                      </a:r>
                      <a:endParaRPr lang="en-US" b="1" dirty="0">
                        <a:latin typeface="Times New Roman" pitchFamily="18" charset="0"/>
                        <a:cs typeface="B Nazanin" pitchFamily="2" charset="-78"/>
                      </a:endParaRPr>
                    </a:p>
                  </a:txBody>
                  <a:tcPr/>
                </a:tc>
                <a:tc>
                  <a:txBody>
                    <a:bodyPr/>
                    <a:lstStyle/>
                    <a:p>
                      <a:pPr algn="ctr" rtl="1"/>
                      <a:r>
                        <a:rPr lang="fa-IR" b="1" dirty="0" smtClean="0">
                          <a:latin typeface="Times New Roman" pitchFamily="18" charset="0"/>
                          <a:cs typeface="B Nazanin" pitchFamily="2" charset="-78"/>
                        </a:rPr>
                        <a:t>بعد از خواندن </a:t>
                      </a:r>
                      <a:r>
                        <a:rPr lang="en-US" b="1" dirty="0" smtClean="0">
                          <a:latin typeface="Times New Roman" pitchFamily="18" charset="0"/>
                          <a:cs typeface="B Nazanin" pitchFamily="2" charset="-78"/>
                        </a:rPr>
                        <a:t>Z</a:t>
                      </a:r>
                      <a:r>
                        <a:rPr lang="fa-IR" b="1" baseline="0" dirty="0" smtClean="0">
                          <a:latin typeface="Times New Roman" pitchFamily="18" charset="0"/>
                          <a:cs typeface="B Nazanin" pitchFamily="2" charset="-78"/>
                        </a:rPr>
                        <a:t> ثابت می ماند.</a:t>
                      </a:r>
                      <a:endParaRPr lang="en-US" b="1" dirty="0">
                        <a:latin typeface="Times New Roman" pitchFamily="18" charset="0"/>
                        <a:cs typeface="B Nazanin" pitchFamily="2" charset="-78"/>
                      </a:endParaRPr>
                    </a:p>
                  </a:txBody>
                  <a:tcPr/>
                </a:tc>
              </a:tr>
              <a:tr h="370840">
                <a:tc>
                  <a:txBody>
                    <a:bodyPr/>
                    <a:lstStyle/>
                    <a:p>
                      <a:pPr algn="ctr" rtl="1"/>
                      <a:r>
                        <a:rPr lang="en-US" dirty="0" smtClean="0">
                          <a:latin typeface="Times New Roman" pitchFamily="18" charset="0"/>
                          <a:cs typeface="B Nazanin" pitchFamily="2" charset="-78"/>
                        </a:rPr>
                        <a:t>LPM  </a:t>
                      </a:r>
                      <a:r>
                        <a:rPr lang="en-US" dirty="0" err="1" smtClean="0">
                          <a:latin typeface="Times New Roman" pitchFamily="18" charset="0"/>
                          <a:cs typeface="B Nazanin" pitchFamily="2" charset="-78"/>
                        </a:rPr>
                        <a:t>Rn</a:t>
                      </a:r>
                      <a:r>
                        <a:rPr lang="en-US" dirty="0" smtClean="0">
                          <a:latin typeface="Times New Roman" pitchFamily="18" charset="0"/>
                          <a:cs typeface="B Nazanin" pitchFamily="2" charset="-78"/>
                        </a:rPr>
                        <a:t>, Z+</a:t>
                      </a:r>
                      <a:endParaRPr lang="en-US" dirty="0">
                        <a:latin typeface="Times New Roman" pitchFamily="18" charset="0"/>
                        <a:cs typeface="B Nazani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b="1" dirty="0" smtClean="0">
                          <a:latin typeface="Times New Roman" pitchFamily="18" charset="0"/>
                          <a:cs typeface="B Nazanin" pitchFamily="2" charset="-78"/>
                        </a:rPr>
                        <a:t>کپی از حافظه برنامه</a:t>
                      </a:r>
                      <a:r>
                        <a:rPr lang="fa-IR" b="1" baseline="0" dirty="0" smtClean="0">
                          <a:latin typeface="Times New Roman" pitchFamily="18" charset="0"/>
                          <a:cs typeface="B Nazanin" pitchFamily="2" charset="-78"/>
                        </a:rPr>
                        <a:t> با افزایش بعدی</a:t>
                      </a:r>
                      <a:endParaRPr lang="en-US" b="1" dirty="0" smtClean="0">
                        <a:latin typeface="Times New Roman" pitchFamily="18" charset="0"/>
                        <a:cs typeface="B Nazanin" pitchFamily="2" charset="-78"/>
                      </a:endParaRPr>
                    </a:p>
                  </a:txBody>
                  <a:tcPr/>
                </a:tc>
                <a:tc>
                  <a:txBody>
                    <a:bodyPr/>
                    <a:lstStyle/>
                    <a:p>
                      <a:pPr algn="ctr" rtl="1"/>
                      <a:r>
                        <a:rPr lang="fa-IR" b="1" dirty="0" smtClean="0">
                          <a:latin typeface="Times New Roman" pitchFamily="18" charset="0"/>
                          <a:cs typeface="B Nazanin" pitchFamily="2" charset="-78"/>
                        </a:rPr>
                        <a:t>بعد از خواندن </a:t>
                      </a:r>
                      <a:r>
                        <a:rPr lang="en-US" b="1" dirty="0" smtClean="0">
                          <a:latin typeface="Times New Roman" pitchFamily="18" charset="0"/>
                          <a:cs typeface="B Nazanin" pitchFamily="2" charset="-78"/>
                        </a:rPr>
                        <a:t>Z</a:t>
                      </a:r>
                      <a:r>
                        <a:rPr lang="fa-IR" b="1" baseline="0" dirty="0" smtClean="0">
                          <a:latin typeface="Times New Roman" pitchFamily="18" charset="0"/>
                          <a:cs typeface="B Nazanin" pitchFamily="2" charset="-78"/>
                        </a:rPr>
                        <a:t> افزایش می یابد.</a:t>
                      </a:r>
                      <a:endParaRPr lang="en-US" b="1" dirty="0">
                        <a:latin typeface="Times New Roman" pitchFamily="18" charset="0"/>
                        <a:cs typeface="B Nazanin" pitchFamily="2" charset="-78"/>
                      </a:endParaRPr>
                    </a:p>
                  </a:txBody>
                  <a:tcPr/>
                </a:tc>
              </a:tr>
            </a:tbl>
          </a:graphicData>
        </a:graphic>
      </p:graphicFrame>
    </p:spTree>
    <p:extLst>
      <p:ext uri="{BB962C8B-B14F-4D97-AF65-F5344CB8AC3E}">
        <p14:creationId xmlns:p14="http://schemas.microsoft.com/office/powerpoint/2010/main" val="18106646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pPr algn="just" rtl="1"/>
            <a:r>
              <a:rPr lang="fa-IR" dirty="0">
                <a:latin typeface="Times New Roman" pitchFamily="18" charset="0"/>
                <a:cs typeface="B Nazanin" pitchFamily="2" charset="-78"/>
              </a:rPr>
              <a:t>با توجه به اینکه حافظة </a:t>
            </a:r>
            <a:r>
              <a:rPr lang="en-US" dirty="0" smtClean="0">
                <a:latin typeface="Times New Roman" pitchFamily="18" charset="0"/>
                <a:cs typeface="B Nazanin" pitchFamily="2" charset="-78"/>
              </a:rPr>
              <a:t>ROM </a:t>
            </a:r>
            <a:r>
              <a:rPr lang="fa-IR" dirty="0" smtClean="0">
                <a:latin typeface="Times New Roman" pitchFamily="18" charset="0"/>
                <a:cs typeface="B Nazanin" pitchFamily="2" charset="-78"/>
              </a:rPr>
              <a:t> ،2 بایتی </a:t>
            </a:r>
            <a:r>
              <a:rPr lang="fa-IR" dirty="0">
                <a:latin typeface="Times New Roman" pitchFamily="18" charset="0"/>
                <a:cs typeface="B Nazanin" pitchFamily="2" charset="-78"/>
              </a:rPr>
              <a:t>است، بیت </a:t>
            </a:r>
            <a:r>
              <a:rPr lang="en-US" dirty="0">
                <a:latin typeface="Times New Roman" pitchFamily="18" charset="0"/>
                <a:cs typeface="B Nazanin" pitchFamily="2" charset="-78"/>
              </a:rPr>
              <a:t>LSB </a:t>
            </a:r>
            <a:r>
              <a:rPr lang="fa-IR" dirty="0" smtClean="0">
                <a:latin typeface="Times New Roman" pitchFamily="18" charset="0"/>
                <a:cs typeface="B Nazanin" pitchFamily="2" charset="-78"/>
              </a:rPr>
              <a:t> مربوط </a:t>
            </a:r>
            <a:r>
              <a:rPr lang="fa-IR" dirty="0">
                <a:latin typeface="Times New Roman" pitchFamily="18" charset="0"/>
                <a:cs typeface="B Nazanin" pitchFamily="2" charset="-78"/>
              </a:rPr>
              <a:t>به </a:t>
            </a:r>
            <a:r>
              <a:rPr lang="en-US" dirty="0" smtClean="0">
                <a:latin typeface="Times New Roman" pitchFamily="18" charset="0"/>
                <a:cs typeface="B Nazanin" pitchFamily="2" charset="-78"/>
              </a:rPr>
              <a:t>Z </a:t>
            </a:r>
            <a:r>
              <a:rPr lang="fa-IR" dirty="0" smtClean="0">
                <a:latin typeface="Times New Roman" pitchFamily="18" charset="0"/>
                <a:cs typeface="B Nazanin" pitchFamily="2" charset="-78"/>
              </a:rPr>
              <a:t> تعیین </a:t>
            </a:r>
            <a:r>
              <a:rPr lang="fa-IR" dirty="0">
                <a:latin typeface="Times New Roman" pitchFamily="18" charset="0"/>
                <a:cs typeface="B Nazanin" pitchFamily="2" charset="-78"/>
              </a:rPr>
              <a:t>می­کند که بایت پایین حافظة </a:t>
            </a:r>
            <a:r>
              <a:rPr lang="en-US" dirty="0">
                <a:latin typeface="Times New Roman" pitchFamily="18" charset="0"/>
                <a:cs typeface="B Nazanin" pitchFamily="2" charset="-78"/>
              </a:rPr>
              <a:t>ROM </a:t>
            </a:r>
            <a:r>
              <a:rPr lang="fa-IR" dirty="0" smtClean="0">
                <a:latin typeface="Times New Roman" pitchFamily="18" charset="0"/>
                <a:cs typeface="B Nazanin" pitchFamily="2" charset="-78"/>
              </a:rPr>
              <a:t> خوانده </a:t>
            </a:r>
            <a:r>
              <a:rPr lang="fa-IR" dirty="0">
                <a:latin typeface="Times New Roman" pitchFamily="18" charset="0"/>
                <a:cs typeface="B Nazanin" pitchFamily="2" charset="-78"/>
              </a:rPr>
              <a:t>شود و یا بایت بالا. </a:t>
            </a:r>
            <a:endParaRPr lang="fa-IR" dirty="0" smtClean="0">
              <a:latin typeface="Times New Roman" pitchFamily="18" charset="0"/>
              <a:cs typeface="B Nazanin" pitchFamily="2" charset="-78"/>
            </a:endParaRPr>
          </a:p>
          <a:p>
            <a:pPr lvl="1" algn="just" rtl="1"/>
            <a:r>
              <a:rPr lang="en-US" dirty="0">
                <a:latin typeface="Times New Roman" pitchFamily="18" charset="0"/>
                <a:cs typeface="B Nazanin" pitchFamily="2" charset="-78"/>
              </a:rPr>
              <a:t>	</a:t>
            </a:r>
            <a:r>
              <a:rPr lang="en-US" dirty="0" smtClean="0">
                <a:latin typeface="Times New Roman" pitchFamily="18" charset="0"/>
                <a:cs typeface="B Nazanin" pitchFamily="2" charset="-78"/>
              </a:rPr>
              <a:t>LSB= </a:t>
            </a:r>
            <a:r>
              <a:rPr lang="en-US" dirty="0">
                <a:latin typeface="Times New Roman" pitchFamily="18" charset="0"/>
                <a:cs typeface="B Nazanin" pitchFamily="2" charset="-78"/>
              </a:rPr>
              <a:t>0 </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بایت پایین</a:t>
            </a:r>
            <a:endParaRPr lang="en-US" dirty="0" smtClean="0">
              <a:latin typeface="Times New Roman" pitchFamily="18" charset="0"/>
              <a:cs typeface="B Nazanin" pitchFamily="2" charset="-78"/>
            </a:endParaRPr>
          </a:p>
          <a:p>
            <a:pPr lvl="1" algn="just" rtl="1"/>
            <a:r>
              <a:rPr lang="en-US" dirty="0" smtClean="0">
                <a:latin typeface="Times New Roman" pitchFamily="18" charset="0"/>
                <a:cs typeface="B Nazanin" pitchFamily="2" charset="-78"/>
              </a:rPr>
              <a:t>LSB=1      </a:t>
            </a:r>
            <a:r>
              <a:rPr lang="fa-IR" dirty="0" smtClean="0">
                <a:latin typeface="Times New Roman" pitchFamily="18" charset="0"/>
                <a:cs typeface="B Nazanin" pitchFamily="2" charset="-78"/>
              </a:rPr>
              <a:t> 		بایت بالا </a:t>
            </a:r>
          </a:p>
          <a:p>
            <a:pPr algn="just" rtl="1"/>
            <a:r>
              <a:rPr lang="fa-IR" dirty="0">
                <a:latin typeface="Times New Roman" pitchFamily="18" charset="0"/>
                <a:cs typeface="B Nazanin" pitchFamily="2" charset="-78"/>
              </a:rPr>
              <a:t>برای خواندن بایت پایین هر خانه باید آدرس آن خانه را یک بیت به چپ شیفت دهیم (جابه­جا کنید). برای خواندن بایت بالا آدرس آن خانه را یک بیت به چپ شیفت داده و بیت ٠ را یک کنیم.</a:t>
            </a:r>
            <a:endParaRPr lang="en-US" dirty="0">
              <a:latin typeface="Times New Roman" pitchFamily="18" charset="0"/>
              <a:cs typeface="B Nazanin" pitchFamily="2" charset="-78"/>
            </a:endParaRPr>
          </a:p>
        </p:txBody>
      </p:sp>
      <p:sp>
        <p:nvSpPr>
          <p:cNvPr id="4" name="Left Arrow 3"/>
          <p:cNvSpPr/>
          <p:nvPr/>
        </p:nvSpPr>
        <p:spPr>
          <a:xfrm>
            <a:off x="5075904" y="2146782"/>
            <a:ext cx="1447800" cy="2514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5095572" y="2576076"/>
            <a:ext cx="1447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201833147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14002620"/>
              </p:ext>
            </p:extLst>
          </p:nvPr>
        </p:nvGraphicFramePr>
        <p:xfrm>
          <a:off x="1752600" y="2821836"/>
          <a:ext cx="5257800" cy="2966720"/>
        </p:xfrm>
        <a:graphic>
          <a:graphicData uri="http://schemas.openxmlformats.org/drawingml/2006/table">
            <a:tbl>
              <a:tblPr firstRow="1" bandRow="1">
                <a:tableStyleId>{5C22544A-7EE6-4342-B048-85BDC9FD1C3A}</a:tableStyleId>
              </a:tblPr>
              <a:tblGrid>
                <a:gridCol w="1752600"/>
                <a:gridCol w="1752600"/>
                <a:gridCol w="1752600"/>
              </a:tblGrid>
              <a:tr h="370840">
                <a:tc>
                  <a:txBody>
                    <a:bodyPr/>
                    <a:lstStyle/>
                    <a:p>
                      <a:pPr algn="ctr"/>
                      <a:r>
                        <a:rPr lang="en-US" baseline="0" dirty="0" smtClean="0">
                          <a:latin typeface="Times New Roman" pitchFamily="18" charset="0"/>
                        </a:rPr>
                        <a:t>Address</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High</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Low</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$0000</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$0000</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$0001</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$0003</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$0002</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$0002</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$0005</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$0004</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$0003</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$0007</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$0006</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a:t>
                      </a:r>
                      <a:endParaRPr lang="en-US" baseline="0" dirty="0">
                        <a:latin typeface="Times New Roman" pitchFamily="18" charset="0"/>
                      </a:endParaRPr>
                    </a:p>
                  </a:txBody>
                  <a:tcPr/>
                </a:tc>
                <a:tc>
                  <a:txBody>
                    <a:bodyPr/>
                    <a:lstStyle/>
                    <a:p>
                      <a:pPr algn="ctr"/>
                      <a:endParaRPr lang="en-US" baseline="0">
                        <a:latin typeface="Times New Roman" pitchFamily="18" charset="0"/>
                      </a:endParaRPr>
                    </a:p>
                  </a:txBody>
                  <a:tcPr/>
                </a:tc>
                <a:tc>
                  <a:txBody>
                    <a:bodyPr/>
                    <a:lstStyle/>
                    <a:p>
                      <a:pPr algn="ctr"/>
                      <a:endParaRPr lang="en-US" baseline="0">
                        <a:latin typeface="Times New Roman" pitchFamily="18" charset="0"/>
                      </a:endParaRPr>
                    </a:p>
                  </a:txBody>
                  <a:tcPr/>
                </a:tc>
              </a:tr>
              <a:tr h="370840">
                <a:tc>
                  <a:txBody>
                    <a:bodyPr/>
                    <a:lstStyle/>
                    <a:p>
                      <a:pPr algn="ctr"/>
                      <a:r>
                        <a:rPr lang="en-US" baseline="0" dirty="0" smtClean="0">
                          <a:latin typeface="Times New Roman" pitchFamily="18" charset="0"/>
                        </a:rPr>
                        <a:t>$7FFE</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$FFFD</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$FFFC</a:t>
                      </a:r>
                      <a:endParaRPr lang="en-US" baseline="0" dirty="0">
                        <a:latin typeface="Times New Roman" pitchFamily="18" charset="0"/>
                      </a:endParaRPr>
                    </a:p>
                  </a:txBody>
                  <a:tcPr/>
                </a:tc>
              </a:tr>
              <a:tr h="370840">
                <a:tc>
                  <a:txBody>
                    <a:bodyPr/>
                    <a:lstStyle/>
                    <a:p>
                      <a:pPr algn="ctr"/>
                      <a:r>
                        <a:rPr lang="en-US" baseline="0" dirty="0" smtClean="0">
                          <a:latin typeface="Times New Roman" pitchFamily="18" charset="0"/>
                        </a:rPr>
                        <a:t>$7FFF</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$FFFF</a:t>
                      </a:r>
                      <a:endParaRPr lang="en-US" baseline="0" dirty="0">
                        <a:latin typeface="Times New Roman" pitchFamily="18" charset="0"/>
                      </a:endParaRPr>
                    </a:p>
                  </a:txBody>
                  <a:tcPr/>
                </a:tc>
                <a:tc>
                  <a:txBody>
                    <a:bodyPr/>
                    <a:lstStyle/>
                    <a:p>
                      <a:pPr algn="ctr"/>
                      <a:r>
                        <a:rPr lang="en-US" baseline="0" dirty="0" smtClean="0">
                          <a:latin typeface="Times New Roman" pitchFamily="18" charset="0"/>
                        </a:rPr>
                        <a:t>$FFFE</a:t>
                      </a:r>
                      <a:endParaRPr lang="en-US" baseline="0" dirty="0">
                        <a:latin typeface="Times New Roman" pitchFamily="18" charset="0"/>
                      </a:endParaRPr>
                    </a:p>
                  </a:txBody>
                  <a:tcPr/>
                </a:tc>
              </a:tr>
            </a:tbl>
          </a:graphicData>
        </a:graphic>
      </p:graphicFrame>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
        <p:nvSpPr>
          <p:cNvPr id="6" name="Content Placeholder 2"/>
          <p:cNvSpPr txBox="1">
            <a:spLocks/>
          </p:cNvSpPr>
          <p:nvPr/>
        </p:nvSpPr>
        <p:spPr>
          <a:xfrm>
            <a:off x="457200" y="1257072"/>
            <a:ext cx="8229600" cy="8839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r" rtl="1">
              <a:buNone/>
            </a:pPr>
            <a:r>
              <a:rPr lang="fa-IR" dirty="0" smtClean="0">
                <a:latin typeface="Times New Roman" pitchFamily="18" charset="0"/>
                <a:cs typeface="B Nazanin" pitchFamily="2" charset="-78"/>
              </a:rPr>
              <a:t>شکل زیر مقداری را که باید بر روی ثبات </a:t>
            </a:r>
            <a:r>
              <a:rPr lang="en-US" dirty="0" smtClean="0">
                <a:latin typeface="Times New Roman" pitchFamily="18" charset="0"/>
                <a:cs typeface="B Nazanin" pitchFamily="2" charset="-78"/>
              </a:rPr>
              <a:t>Z</a:t>
            </a:r>
            <a:r>
              <a:rPr lang="fa-IR" dirty="0" smtClean="0">
                <a:latin typeface="Times New Roman" pitchFamily="18" charset="0"/>
                <a:cs typeface="B Nazanin" pitchFamily="2" charset="-78"/>
              </a:rPr>
              <a:t> ریخته شود تا هر بایت از حافظه </a:t>
            </a:r>
            <a:r>
              <a:rPr lang="en-US" dirty="0" smtClean="0">
                <a:latin typeface="Times New Roman" pitchFamily="18" charset="0"/>
                <a:cs typeface="B Nazanin" pitchFamily="2" charset="-78"/>
              </a:rPr>
              <a:t>ROM</a:t>
            </a:r>
            <a:r>
              <a:rPr lang="fa-IR" dirty="0" smtClean="0">
                <a:latin typeface="Times New Roman" pitchFamily="18" charset="0"/>
                <a:cs typeface="B Nazanin" pitchFamily="2" charset="-78"/>
              </a:rPr>
              <a:t> آدرس دهی شود، را نشان می دهد.</a:t>
            </a:r>
            <a:endParaRPr lang="en-US" dirty="0">
              <a:latin typeface="Times New Roman" pitchFamily="18" charset="0"/>
              <a:cs typeface="B Nazanin" pitchFamily="2" charset="-78"/>
            </a:endParaRPr>
          </a:p>
        </p:txBody>
      </p:sp>
    </p:spTree>
    <p:extLst>
      <p:ext uri="{BB962C8B-B14F-4D97-AF65-F5344CB8AC3E}">
        <p14:creationId xmlns:p14="http://schemas.microsoft.com/office/powerpoint/2010/main" val="11827989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lstStyle/>
          <a:p>
            <a:pPr algn="r" rtl="1"/>
            <a:r>
              <a:rPr lang="fa-IR" dirty="0" smtClean="0">
                <a:latin typeface="Times New Roman" pitchFamily="18" charset="0"/>
                <a:cs typeface="B Nazanin" pitchFamily="2" charset="-78"/>
              </a:rPr>
              <a:t>مثال- بایت پایینی خانه شماره </a:t>
            </a:r>
            <a:r>
              <a:rPr lang="en-US" dirty="0" smtClean="0">
                <a:latin typeface="Times New Roman" pitchFamily="18" charset="0"/>
                <a:cs typeface="B Nazanin" pitchFamily="2" charset="-78"/>
              </a:rPr>
              <a:t>$100</a:t>
            </a:r>
            <a:r>
              <a:rPr lang="fa-IR" dirty="0" smtClean="0">
                <a:latin typeface="Times New Roman" pitchFamily="18" charset="0"/>
                <a:cs typeface="B Nazanin" pitchFamily="2" charset="-78"/>
              </a:rPr>
              <a:t> حافظه </a:t>
            </a:r>
            <a:r>
              <a:rPr lang="en-US" dirty="0" smtClean="0">
                <a:latin typeface="Times New Roman" pitchFamily="18" charset="0"/>
                <a:cs typeface="B Nazanin" pitchFamily="2" charset="-78"/>
              </a:rPr>
              <a:t>ROM</a:t>
            </a:r>
            <a:r>
              <a:rPr lang="fa-IR" dirty="0" smtClean="0">
                <a:latin typeface="Times New Roman" pitchFamily="18" charset="0"/>
                <a:cs typeface="B Nazanin" pitchFamily="2" charset="-78"/>
              </a:rPr>
              <a:t> را فراخوانی نمایید.</a:t>
            </a:r>
            <a:endParaRPr lang="en-US" dirty="0" smtClean="0">
              <a:latin typeface="Times New Roman" pitchFamily="18" charset="0"/>
              <a:cs typeface="B Nazanin" pitchFamily="2" charset="-78"/>
            </a:endParaRPr>
          </a:p>
          <a:p>
            <a:pPr marL="0" indent="0" algn="r" rtl="1">
              <a:buNone/>
            </a:pPr>
            <a:endParaRPr lang="fa-IR"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ZH , HIGH ($100 &lt;&lt; 1</a:t>
            </a:r>
            <a:r>
              <a:rPr lang="en-US" dirty="0" smtClean="0">
                <a:latin typeface="Times New Roman" pitchFamily="18" charset="0"/>
                <a:cs typeface="B Nazanin" pitchFamily="2" charset="-78"/>
              </a:rPr>
              <a:t>)</a:t>
            </a:r>
            <a:endParaRPr lang="fa-IR" dirty="0" smtClean="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ZL , LOW ($100 &lt;&lt; 1</a:t>
            </a:r>
            <a:r>
              <a:rPr lang="en-US" dirty="0" smtClean="0">
                <a:latin typeface="Times New Roman" pitchFamily="18" charset="0"/>
                <a:cs typeface="B Nazanin" pitchFamily="2" charset="-78"/>
              </a:rPr>
              <a:t>)</a:t>
            </a:r>
            <a:endParaRPr lang="fa-IR" dirty="0" smtClean="0">
              <a:latin typeface="Times New Roman" pitchFamily="18" charset="0"/>
              <a:cs typeface="B Nazanin" pitchFamily="2" charset="-78"/>
            </a:endParaRPr>
          </a:p>
          <a:p>
            <a:pPr marL="0" indent="0">
              <a:buNone/>
            </a:pPr>
            <a:r>
              <a:rPr lang="en-US" dirty="0" smtClean="0">
                <a:latin typeface="Times New Roman" pitchFamily="18" charset="0"/>
                <a:cs typeface="B Nazanin" pitchFamily="2" charset="-78"/>
              </a:rPr>
              <a:t>LPM   </a:t>
            </a:r>
            <a:r>
              <a:rPr lang="en-US" dirty="0">
                <a:latin typeface="Times New Roman" pitchFamily="18" charset="0"/>
                <a:cs typeface="B Nazanin" pitchFamily="2" charset="-78"/>
              </a:rPr>
              <a:t>R16 , </a:t>
            </a:r>
            <a:r>
              <a:rPr lang="en-US" dirty="0" smtClean="0">
                <a:latin typeface="Times New Roman" pitchFamily="18" charset="0"/>
                <a:cs typeface="B Nazanin" pitchFamily="2" charset="-78"/>
              </a:rPr>
              <a:t>Z</a:t>
            </a:r>
          </a:p>
          <a:p>
            <a:pPr marL="0" indent="0">
              <a:buNone/>
            </a:pPr>
            <a:endParaRPr lang="en-US" dirty="0" smtClean="0">
              <a:latin typeface="Times New Roman" pitchFamily="18" charset="0"/>
              <a:cs typeface="B Nazanin" pitchFamily="2" charset="-78"/>
            </a:endParaRPr>
          </a:p>
          <a:p>
            <a:pPr marL="0" indent="0" algn="r" rtl="1">
              <a:buNone/>
            </a:pPr>
            <a:r>
              <a:rPr lang="fa-IR" dirty="0" smtClean="0">
                <a:latin typeface="Times New Roman" pitchFamily="18" charset="0"/>
                <a:cs typeface="B Nazanin" pitchFamily="2" charset="-78"/>
              </a:rPr>
              <a:t>بایت بالایی </a:t>
            </a:r>
            <a:r>
              <a:rPr lang="fa-IR" dirty="0">
                <a:latin typeface="Times New Roman" pitchFamily="18" charset="0"/>
                <a:cs typeface="B Nazanin" pitchFamily="2" charset="-78"/>
              </a:rPr>
              <a:t>خانه شماره </a:t>
            </a:r>
            <a:r>
              <a:rPr lang="en-US" dirty="0">
                <a:latin typeface="Times New Roman" pitchFamily="18" charset="0"/>
                <a:cs typeface="B Nazanin" pitchFamily="2" charset="-78"/>
              </a:rPr>
              <a:t>$100</a:t>
            </a:r>
            <a:r>
              <a:rPr lang="fa-IR" dirty="0">
                <a:latin typeface="Times New Roman" pitchFamily="18" charset="0"/>
                <a:cs typeface="B Nazanin" pitchFamily="2" charset="-78"/>
              </a:rPr>
              <a:t> حافظه </a:t>
            </a:r>
            <a:r>
              <a:rPr lang="en-US" dirty="0">
                <a:latin typeface="Times New Roman" pitchFamily="18" charset="0"/>
                <a:cs typeface="B Nazanin" pitchFamily="2" charset="-78"/>
              </a:rPr>
              <a:t>ROM</a:t>
            </a:r>
            <a:r>
              <a:rPr lang="fa-IR" dirty="0">
                <a:latin typeface="Times New Roman" pitchFamily="18" charset="0"/>
                <a:cs typeface="B Nazanin" pitchFamily="2" charset="-78"/>
              </a:rPr>
              <a:t> را فراخوانی نمایید</a:t>
            </a:r>
            <a:r>
              <a:rPr lang="fa-IR" dirty="0" smtClean="0">
                <a:latin typeface="Times New Roman" pitchFamily="18" charset="0"/>
                <a:cs typeface="B Nazanin" pitchFamily="2" charset="-78"/>
              </a:rPr>
              <a:t>.</a:t>
            </a:r>
            <a:endParaRPr lang="en-US" dirty="0" smtClean="0">
              <a:latin typeface="Times New Roman" pitchFamily="18" charset="0"/>
              <a:cs typeface="B Nazanin" pitchFamily="2" charset="-78"/>
            </a:endParaRPr>
          </a:p>
          <a:p>
            <a:pPr marL="0" indent="0" algn="r" rtl="1">
              <a:buNone/>
            </a:pPr>
            <a:endParaRPr lang="fa-IR" dirty="0">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ZH , HIGH </a:t>
            </a:r>
            <a:r>
              <a:rPr lang="en-US" b="1" dirty="0">
                <a:solidFill>
                  <a:srgbClr val="FF0000"/>
                </a:solidFill>
                <a:latin typeface="Times New Roman" pitchFamily="18" charset="0"/>
                <a:cs typeface="B Nazanin" pitchFamily="2" charset="-78"/>
              </a:rPr>
              <a:t>($100 &lt;&lt; </a:t>
            </a:r>
            <a:r>
              <a:rPr lang="en-US" b="1" dirty="0" smtClean="0">
                <a:solidFill>
                  <a:srgbClr val="FF0000"/>
                </a:solidFill>
                <a:latin typeface="Times New Roman" pitchFamily="18" charset="0"/>
                <a:cs typeface="B Nazanin" pitchFamily="2" charset="-78"/>
              </a:rPr>
              <a:t>1|1)</a:t>
            </a:r>
            <a:endParaRPr lang="fa-IR" b="1" dirty="0">
              <a:solidFill>
                <a:srgbClr val="FF0000"/>
              </a:solidFill>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LDI   ZL , LOW </a:t>
            </a:r>
            <a:r>
              <a:rPr lang="en-US" b="1" dirty="0">
                <a:solidFill>
                  <a:srgbClr val="FF0000"/>
                </a:solidFill>
                <a:latin typeface="Times New Roman" pitchFamily="18" charset="0"/>
                <a:cs typeface="B Nazanin" pitchFamily="2" charset="-78"/>
              </a:rPr>
              <a:t>($100 &lt;&lt; </a:t>
            </a:r>
            <a:r>
              <a:rPr lang="en-US" b="1" dirty="0" smtClean="0">
                <a:solidFill>
                  <a:srgbClr val="FF0000"/>
                </a:solidFill>
                <a:latin typeface="Times New Roman" pitchFamily="18" charset="0"/>
                <a:cs typeface="B Nazanin" pitchFamily="2" charset="-78"/>
              </a:rPr>
              <a:t>1|1)</a:t>
            </a:r>
            <a:endParaRPr lang="fa-IR" b="1" dirty="0">
              <a:solidFill>
                <a:srgbClr val="FF0000"/>
              </a:solidFill>
              <a:latin typeface="Times New Roman" pitchFamily="18" charset="0"/>
              <a:cs typeface="B Nazanin" pitchFamily="2" charset="-78"/>
            </a:endParaRPr>
          </a:p>
          <a:p>
            <a:pPr marL="0" indent="0">
              <a:buNone/>
            </a:pPr>
            <a:r>
              <a:rPr lang="en-US" dirty="0">
                <a:latin typeface="Times New Roman" pitchFamily="18" charset="0"/>
                <a:cs typeface="B Nazanin" pitchFamily="2" charset="-78"/>
              </a:rPr>
              <a:t>LPM   R16 , Z</a:t>
            </a:r>
          </a:p>
          <a:p>
            <a:pPr marL="0" indent="0" algn="l">
              <a:buNone/>
            </a:pPr>
            <a:endParaRPr lang="en-US" dirty="0">
              <a:latin typeface="Times New Roman" pitchFamily="18" charset="0"/>
              <a:cs typeface="B Nazanin" pitchFamily="2" charset="-78"/>
            </a:endParaRPr>
          </a:p>
        </p:txBody>
      </p:sp>
      <p:sp>
        <p:nvSpPr>
          <p:cNvPr id="4" name="Title 1"/>
          <p:cNvSpPr>
            <a:spLocks noGrp="1"/>
          </p:cNvSpPr>
          <p:nvPr>
            <p:ph type="title"/>
          </p:nvPr>
        </p:nvSpPr>
        <p:spPr>
          <a:xfrm>
            <a:off x="381000" y="228600"/>
            <a:ext cx="8229600" cy="609600"/>
          </a:xfrm>
        </p:spPr>
        <p:txBody>
          <a:bodyPr anchor="ctr">
            <a:normAutofit/>
          </a:bodyPr>
          <a:lstStyle/>
          <a:p>
            <a:pPr algn="ctr" rtl="1"/>
            <a:r>
              <a:rPr lang="fa-IR" sz="3400" dirty="0">
                <a:cs typeface="B Titr" pitchFamily="2" charset="-78"/>
              </a:rPr>
              <a:t>بخش ٦ – ٤ – جدول جستجو و پردازش جدول</a:t>
            </a:r>
            <a:endParaRPr lang="en-US" sz="3400" dirty="0">
              <a:cs typeface="B Titr" pitchFamily="2" charset="-78"/>
            </a:endParaRPr>
          </a:p>
        </p:txBody>
      </p:sp>
    </p:spTree>
    <p:extLst>
      <p:ext uri="{BB962C8B-B14F-4D97-AF65-F5344CB8AC3E}">
        <p14:creationId xmlns:p14="http://schemas.microsoft.com/office/powerpoint/2010/main" val="3724532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3140</TotalTime>
  <Words>7884</Words>
  <Application>Microsoft Office PowerPoint</Application>
  <PresentationFormat>On-screen Show (4:3)</PresentationFormat>
  <Paragraphs>1553</Paragraphs>
  <Slides>151</Slides>
  <Notes>0</Notes>
  <HiddenSlides>0</HiddenSlides>
  <MMClips>0</MMClips>
  <ScaleCrop>false</ScaleCrop>
  <HeadingPairs>
    <vt:vector size="4" baseType="variant">
      <vt:variant>
        <vt:lpstr>Theme</vt:lpstr>
      </vt:variant>
      <vt:variant>
        <vt:i4>1</vt:i4>
      </vt:variant>
      <vt:variant>
        <vt:lpstr>Slide Titles</vt:lpstr>
      </vt:variant>
      <vt:variant>
        <vt:i4>151</vt:i4>
      </vt:variant>
    </vt:vector>
  </HeadingPairs>
  <TitlesOfParts>
    <vt:vector size="152" baseType="lpstr">
      <vt:lpstr>Flow</vt:lpstr>
      <vt:lpstr>محاسبه تاخير برای AVR</vt:lpstr>
      <vt:lpstr>اجرای چند مرحله ای Pipelining در AVR</vt:lpstr>
      <vt:lpstr>چرخه زمانی دستورات در AVR</vt:lpstr>
      <vt:lpstr>چرخه زمانی دستورات در AVR</vt:lpstr>
      <vt:lpstr>پنالتی پرش</vt:lpstr>
      <vt:lpstr>بخش 3-3 تاخیر زمانی در AVR و دستورات Pipeline</vt:lpstr>
      <vt:lpstr>بخش 3-3 تاخیر زمانی در AVR و دستورات Pipeline</vt:lpstr>
      <vt:lpstr>بخش 3-3 تاخیر زمانی در AVR و دستورات Pipeline</vt:lpstr>
      <vt:lpstr>بخش 3-3 تاخیر زمانی در AVR و دستورات Pipeline</vt:lpstr>
      <vt:lpstr>بخش 3-3 تاخیر زمانی در AVR و دستورات Pipeline</vt:lpstr>
      <vt:lpstr>فصل ٤ – برنامه­ریزی پورت­های ورودی / خروجی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١: برنامه­نویسی پورت­های I/O در AVR</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بخش ٤ – ٢ – برنامه­نویسی برای تغییر تک بیتی پورت­های I/O</vt:lpstr>
      <vt:lpstr>فصل 5- دستورات و برنامه­های محاسباتی و منطقی </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٥ – ١ – دستورات محاسباتی</vt:lpstr>
      <vt:lpstr>بخش ٥ – ٢ – مفاهیم اعداد علامت دار و عملیات محاسباتی </vt:lpstr>
      <vt:lpstr>بخش ٥ – ٤ – دستورات چرخش و جابه جایی و سریال کردن داده</vt:lpstr>
      <vt:lpstr>بخش ٥ – ٥ – تبدیل BCDو ASCII</vt:lpstr>
      <vt:lpstr>بخش ٥ – ٥ – تبدیل BCDو ASCII</vt:lpstr>
      <vt:lpstr>بخش ٥ – ٥ – تبدیل BCDو ASCII</vt:lpstr>
      <vt:lpstr>بخش ٥ – ٥ – تبدیل BCDو ASCII</vt:lpstr>
      <vt:lpstr>فصل 5-برنامه­نویسی زبان اسمبلی پیش­رفته </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٦ – ١ – معرفی برخی از دستورالعمل­های اسمبلر</vt:lpstr>
      <vt:lpstr>بخش ٦ – ٢ – ثبات و مدهای آدرس دهی مستقیم</vt:lpstr>
      <vt:lpstr>بخش ٦ – ٢ – ثبات و مدهای آدرس دهی مستقیم</vt:lpstr>
      <vt:lpstr>بخش ٦ – ٢ – ثبات و مدهای آدرس دهی مستقیم</vt:lpstr>
      <vt:lpstr>بخش ٦ – ٢ – ثبات و مدهای آدرس دهی مستقیم</vt:lpstr>
      <vt:lpstr>بخش ٦ – ٢ – ثبات و مدهای آدرس دهی مستقیم</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٣ – مد آدرس دهی غیر مستقیم ثبات </vt:lpstr>
      <vt:lpstr>بخش ٦ – ٤ – جدول جستجو و پردازش جدول</vt:lpstr>
      <vt:lpstr>بخش ٦ – ٤ – جدول جستجو و پردازش جدول</vt:lpstr>
      <vt:lpstr>PowerPoint Presentation</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PowerPoint Presentation</vt:lpstr>
      <vt:lpstr>بخش ٦ – ٤ – جدول جستجو و پردازش جدول</vt:lpstr>
      <vt:lpstr>بخش ٦ – ٤ – جدول جستجو و پردازش جدول</vt:lpstr>
      <vt:lpstr>بخش ٦ – ٤ – جدول جستجو و پردازش جدول</vt:lpstr>
      <vt:lpstr>بخش ٦ – ٤ – جدول جستجو و پردازش جدول</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5 – آدرس پذیری بیتی</vt:lpstr>
      <vt:lpstr>بخش ٦ – 6- دسترسی به EEPROM  در AVR</vt:lpstr>
      <vt:lpstr>بخش ٦ – 6- دسترسی به EEPROM  در AVR</vt:lpstr>
      <vt:lpstr>بخش ٦ – 6- دسترسی به EEPROM  در AVR</vt:lpstr>
      <vt:lpstr>بخش ٦ – 6- دسترسی به EEPROM  در AVR</vt:lpstr>
      <vt:lpstr>بخش ٦ – 6- دسترسی به EEPROM  در AVR</vt:lpstr>
      <vt:lpstr>بخش ٦ – 6- دسترسی به EEPROM  در AVR</vt:lpstr>
      <vt:lpstr>بخش ٦ – 6-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٦ – دسترسی به EEPROM در AVR</vt:lpstr>
      <vt:lpstr>بخش ٦ – ٧ – CHECKSUMو زیر روال های اسکی </vt:lpstr>
      <vt:lpstr>بخش ٦ – ٧ – CHECKSUMو زیر روال های اسکی </vt:lpstr>
      <vt:lpstr>بخش ٦ – ٧ – CHECKSUMو زیر روال های اسکی </vt:lpstr>
      <vt:lpstr>بخش ٦ – ٧ – CHECKSUMو زیر روال های اسکی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lpstr>بخش ٦ – ٧ – ماکروها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dc:creator>
  <cp:lastModifiedBy>sabeti</cp:lastModifiedBy>
  <cp:revision>247</cp:revision>
  <dcterms:created xsi:type="dcterms:W3CDTF">2015-10-20T07:55:42Z</dcterms:created>
  <dcterms:modified xsi:type="dcterms:W3CDTF">2014-02-12T08:04:57Z</dcterms:modified>
</cp:coreProperties>
</file>